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82" r:id="rId3"/>
    <p:sldId id="257" r:id="rId4"/>
    <p:sldId id="258" r:id="rId5"/>
    <p:sldId id="268" r:id="rId6"/>
    <p:sldId id="269" r:id="rId7"/>
    <p:sldId id="270" r:id="rId8"/>
    <p:sldId id="271" r:id="rId9"/>
    <p:sldId id="281" r:id="rId10"/>
    <p:sldId id="263" r:id="rId11"/>
    <p:sldId id="278" r:id="rId12"/>
    <p:sldId id="279" r:id="rId13"/>
    <p:sldId id="285" r:id="rId14"/>
    <p:sldId id="280" r:id="rId15"/>
    <p:sldId id="283" r:id="rId16"/>
    <p:sldId id="284" r:id="rId17"/>
    <p:sldId id="274" r:id="rId18"/>
    <p:sldId id="275" r:id="rId19"/>
    <p:sldId id="26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CB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13771-5C5A-425E-BD52-1B32066F27EA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D2903-A7DC-437B-BB1A-8402D9E227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91BF17-8492-49ED-A76E-089D4E7D3FA5}" type="slidenum">
              <a:rPr lang="en-US" smtClean="0">
                <a:latin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3493C-70CC-4992-A606-32C1EDA2E876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8C12-D768-40F2-BBB6-13DFE43A7D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3493C-70CC-4992-A606-32C1EDA2E876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8C12-D768-40F2-BBB6-13DFE43A7D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3493C-70CC-4992-A606-32C1EDA2E876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8C12-D768-40F2-BBB6-13DFE43A7D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3493C-70CC-4992-A606-32C1EDA2E876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8C12-D768-40F2-BBB6-13DFE43A7D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3493C-70CC-4992-A606-32C1EDA2E876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8C12-D768-40F2-BBB6-13DFE43A7D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3493C-70CC-4992-A606-32C1EDA2E876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8C12-D768-40F2-BBB6-13DFE43A7D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3493C-70CC-4992-A606-32C1EDA2E876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8C12-D768-40F2-BBB6-13DFE43A7D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3493C-70CC-4992-A606-32C1EDA2E876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8C12-D768-40F2-BBB6-13DFE43A7D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3493C-70CC-4992-A606-32C1EDA2E876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8C12-D768-40F2-BBB6-13DFE43A7D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3493C-70CC-4992-A606-32C1EDA2E876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8C12-D768-40F2-BBB6-13DFE43A7D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3493C-70CC-4992-A606-32C1EDA2E876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8C12-D768-40F2-BBB6-13DFE43A7D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3493C-70CC-4992-A606-32C1EDA2E876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18C12-D768-40F2-BBB6-13DFE43A7D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1117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9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9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Cataractogenesis</a:t>
            </a:r>
            <a:r>
              <a:rPr lang="en-US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9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b="1" dirty="0" smtClean="0"/>
              <a:t>    </a:t>
            </a:r>
            <a:r>
              <a:rPr lang="en-US" sz="4000" b="1" dirty="0"/>
              <a:t>Can Cataract be delayed or reversed?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10000"/>
            <a:ext cx="6400800" cy="1752600"/>
          </a:xfrm>
        </p:spPr>
        <p:txBody>
          <a:bodyPr>
            <a:normAutofit fontScale="40000" lnSpcReduction="20000"/>
          </a:bodyPr>
          <a:lstStyle/>
          <a:p>
            <a:r>
              <a:rPr lang="en-US" sz="8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 S</a:t>
            </a:r>
            <a:r>
              <a:rPr lang="en-US" sz="8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V. </a:t>
            </a:r>
            <a:r>
              <a:rPr lang="en-US" sz="8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Eswaran</a:t>
            </a:r>
            <a:endParaRPr lang="en-US" sz="8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5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5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5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UNESCO-DBT Regional Centre for Biotechnology, Faridabad, Haryana</a:t>
            </a:r>
          </a:p>
          <a:p>
            <a:r>
              <a:rPr lang="en-US" sz="5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</a:t>
            </a:r>
          </a:p>
          <a:p>
            <a:r>
              <a:rPr lang="en-US" sz="5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5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 mail: </a:t>
            </a:r>
            <a:r>
              <a:rPr lang="en-US" sz="5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samba.eswaran@rcb.res.in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FF0000"/>
                </a:solidFill>
              </a:rPr>
              <a:t>I. Is Cataract a disease of old age?</a:t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23556" name="Picture 6" descr="ANd9GcTtxfT0ivCgSIYcbxd104eqQATVNT0jiR9zWVNHPWvblPBIJeG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981200"/>
            <a:ext cx="7467600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59436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80CB8"/>
                </a:solidFill>
                <a:latin typeface="Times New Roman" pitchFamily="18" charset="0"/>
                <a:cs typeface="Times New Roman" pitchFamily="18" charset="0"/>
              </a:rPr>
              <a:t>Age related nuclear cataract; congenital cataract</a:t>
            </a:r>
            <a:endParaRPr lang="en-US" sz="2800" b="1" dirty="0">
              <a:solidFill>
                <a:srgbClr val="080CB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II. What triggers onset of cataract?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1"/>
            <a:ext cx="8229600" cy="4267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 The </a:t>
            </a:r>
            <a:r>
              <a:rPr lang="en-US" b="1" dirty="0"/>
              <a:t>human eye lens contains water soluble, </a:t>
            </a:r>
            <a:r>
              <a:rPr lang="en-US" b="1" dirty="0">
                <a:solidFill>
                  <a:srgbClr val="002060"/>
                </a:solidFill>
              </a:rPr>
              <a:t>heat</a:t>
            </a:r>
            <a:r>
              <a:rPr lang="en-US" b="1" dirty="0"/>
              <a:t> stable and fully transparent proteins. 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>
                <a:solidFill>
                  <a:srgbClr val="FF0000"/>
                </a:solidFill>
              </a:rPr>
              <a:t>Oxidation</a:t>
            </a:r>
            <a:r>
              <a:rPr lang="en-US" b="1" dirty="0"/>
              <a:t>, </a:t>
            </a:r>
            <a:r>
              <a:rPr lang="en-US" b="1" dirty="0">
                <a:solidFill>
                  <a:srgbClr val="080CB8"/>
                </a:solidFill>
              </a:rPr>
              <a:t>dehydration</a:t>
            </a:r>
            <a:r>
              <a:rPr lang="en-US" b="1" dirty="0"/>
              <a:t>, </a:t>
            </a:r>
            <a:r>
              <a:rPr lang="en-US" b="1" dirty="0" err="1"/>
              <a:t>formylation</a:t>
            </a:r>
            <a:r>
              <a:rPr lang="en-US" b="1" dirty="0"/>
              <a:t>, fragmentation, </a:t>
            </a:r>
            <a:r>
              <a:rPr lang="en-US" b="1" dirty="0" err="1"/>
              <a:t>misfolding</a:t>
            </a:r>
            <a:r>
              <a:rPr lang="en-US" b="1" dirty="0"/>
              <a:t>, aggregation could make these proteins </a:t>
            </a:r>
            <a:r>
              <a:rPr lang="en-US" b="1" dirty="0" smtClean="0"/>
              <a:t>insoluble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/>
              <a:t> </a:t>
            </a:r>
            <a:r>
              <a:rPr lang="en-US" b="1" dirty="0" smtClean="0"/>
              <a:t>&amp; making </a:t>
            </a:r>
            <a:r>
              <a:rPr lang="en-US" b="1" dirty="0"/>
              <a:t>the lens cloudy, translucent and </a:t>
            </a:r>
            <a:r>
              <a:rPr lang="en-US" b="1" dirty="0" smtClean="0"/>
              <a:t>then finally </a:t>
            </a:r>
            <a:r>
              <a:rPr lang="en-US" b="1" dirty="0"/>
              <a:t>opaque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III. α-A </a:t>
            </a:r>
            <a:r>
              <a:rPr lang="en-US" b="1" dirty="0" err="1" smtClean="0">
                <a:solidFill>
                  <a:srgbClr val="FF0000"/>
                </a:solidFill>
              </a:rPr>
              <a:t>Crysatllin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3352800"/>
          </a:xfrm>
        </p:spPr>
        <p:txBody>
          <a:bodyPr/>
          <a:lstStyle/>
          <a:p>
            <a:r>
              <a:rPr lang="en-US" b="1" dirty="0" smtClean="0"/>
              <a:t>The most abundant protein in the eye lens and plays a critical role in </a:t>
            </a:r>
            <a:r>
              <a:rPr lang="en-US" b="1" dirty="0" err="1" smtClean="0"/>
              <a:t>cataractogenesis</a:t>
            </a:r>
            <a:r>
              <a:rPr lang="en-US" b="1" dirty="0" smtClean="0"/>
              <a:t>. </a:t>
            </a:r>
            <a:endParaRPr lang="en-US" dirty="0" smtClean="0"/>
          </a:p>
          <a:p>
            <a:r>
              <a:rPr lang="en-US" b="1" dirty="0" smtClean="0"/>
              <a:t>It  has a </a:t>
            </a:r>
            <a:r>
              <a:rPr lang="en-US" b="1" dirty="0" err="1" smtClean="0">
                <a:solidFill>
                  <a:srgbClr val="FF0000"/>
                </a:solidFill>
              </a:rPr>
              <a:t>chaeperoning</a:t>
            </a:r>
            <a:r>
              <a:rPr lang="en-US" b="1" dirty="0" smtClean="0">
                <a:solidFill>
                  <a:srgbClr val="FF0000"/>
                </a:solidFill>
              </a:rPr>
              <a:t> role </a:t>
            </a:r>
            <a:r>
              <a:rPr lang="en-US" b="1" dirty="0" smtClean="0"/>
              <a:t>and  holds  a </a:t>
            </a:r>
            <a:r>
              <a:rPr lang="en-US" b="1" dirty="0" smtClean="0">
                <a:solidFill>
                  <a:srgbClr val="7030A0"/>
                </a:solidFill>
              </a:rPr>
              <a:t>‘</a:t>
            </a:r>
            <a:r>
              <a:rPr lang="en-US" b="1" dirty="0" err="1" smtClean="0">
                <a:solidFill>
                  <a:srgbClr val="7030A0"/>
                </a:solidFill>
              </a:rPr>
              <a:t>misfolded</a:t>
            </a:r>
            <a:r>
              <a:rPr lang="en-US" b="1" dirty="0" smtClean="0">
                <a:solidFill>
                  <a:srgbClr val="7030A0"/>
                </a:solidFill>
              </a:rPr>
              <a:t>’</a:t>
            </a:r>
            <a:r>
              <a:rPr lang="en-US" dirty="0" smtClean="0"/>
              <a:t>  </a:t>
            </a:r>
            <a:r>
              <a:rPr lang="en-US" b="1" dirty="0" smtClean="0"/>
              <a:t>protein until it refolds to its original state.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80CB8"/>
                </a:solidFill>
              </a:rPr>
              <a:t>(“</a:t>
            </a:r>
            <a:r>
              <a:rPr lang="en-US" b="1" dirty="0" err="1" smtClean="0">
                <a:solidFill>
                  <a:srgbClr val="080CB8"/>
                </a:solidFill>
              </a:rPr>
              <a:t>Holdase</a:t>
            </a:r>
            <a:r>
              <a:rPr lang="en-US" b="1" dirty="0" smtClean="0">
                <a:solidFill>
                  <a:srgbClr val="080CB8"/>
                </a:solidFill>
              </a:rPr>
              <a:t> function”)</a:t>
            </a:r>
            <a:endParaRPr lang="en-US" b="1" dirty="0">
              <a:solidFill>
                <a:srgbClr val="080CB8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4876800"/>
            <a:ext cx="5867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MDVTIQHPWF  KRTLGPFYPS  RLFDQFFGEG   LFEYDLLPFL </a:t>
            </a:r>
          </a:p>
          <a:p>
            <a:r>
              <a:rPr lang="en-US" b="1" dirty="0" smtClean="0"/>
              <a:t>SSTISPYYRQ    SLFRTVLDSG  ISEVRSDRDK    FVIFLDVKHF   SPEDLTVKVQ  DDFVEIHGKH   NERQDDHGYI   SREFHRRYL    PSNVDQSALS  CSLSADGMLT  FCGPKIQTGL    DATHAERAIP  VSREEKPTSA  PSS</a:t>
            </a:r>
            <a:endParaRPr lang="en-US" b="1" dirty="0"/>
          </a:p>
        </p:txBody>
      </p:sp>
      <p:pic>
        <p:nvPicPr>
          <p:cNvPr id="6" name="Picture 5" descr="alpha crystallin g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59806" y="3810000"/>
            <a:ext cx="2531794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>
                <a:solidFill>
                  <a:srgbClr val="FF0000"/>
                </a:solidFill>
              </a:rPr>
              <a:t>IV. The alternative </a:t>
            </a:r>
            <a:r>
              <a:rPr lang="en-US" sz="4000" b="1" dirty="0" err="1" smtClean="0">
                <a:solidFill>
                  <a:srgbClr val="FF0000"/>
                </a:solidFill>
              </a:rPr>
              <a:t>kynurenine</a:t>
            </a:r>
            <a:r>
              <a:rPr lang="en-US" sz="4000" b="1" dirty="0" smtClean="0">
                <a:solidFill>
                  <a:srgbClr val="FF0000"/>
                </a:solidFill>
              </a:rPr>
              <a:t> pathway</a:t>
            </a:r>
          </a:p>
        </p:txBody>
      </p:sp>
      <p:graphicFrame>
        <p:nvGraphicFramePr>
          <p:cNvPr id="50179" name="Object 3"/>
          <p:cNvGraphicFramePr>
            <a:graphicFrameLocks noChangeAspect="1"/>
          </p:cNvGraphicFramePr>
          <p:nvPr/>
        </p:nvGraphicFramePr>
        <p:xfrm>
          <a:off x="2286000" y="1213750"/>
          <a:ext cx="5181600" cy="5114781"/>
        </p:xfrm>
        <a:graphic>
          <a:graphicData uri="http://schemas.openxmlformats.org/presentationml/2006/ole">
            <p:oleObj spid="_x0000_s50179" name="CS ChemDraw Drawing" r:id="rId3" imgW="4982040" imgH="7950960" progId="ChemDraw.Document.6.0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7637" y="1447800"/>
            <a:ext cx="8920163" cy="2743200"/>
          </a:xfrm>
          <a:noFill/>
        </p:spPr>
      </p:pic>
      <p:sp>
        <p:nvSpPr>
          <p:cNvPr id="46083" name="Text Box 7"/>
          <p:cNvSpPr txBox="1">
            <a:spLocks noChangeArrowheads="1"/>
          </p:cNvSpPr>
          <p:nvPr/>
        </p:nvSpPr>
        <p:spPr bwMode="auto">
          <a:xfrm>
            <a:off x="457200" y="533400"/>
            <a:ext cx="7924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        3-Hydroxykynurenine </a:t>
            </a:r>
            <a:r>
              <a:rPr lang="en-US" sz="3200" b="1" dirty="0">
                <a:solidFill>
                  <a:srgbClr val="FF0000"/>
                </a:solidFill>
              </a:rPr>
              <a:t>+ </a:t>
            </a:r>
            <a:r>
              <a:rPr lang="en-US" sz="3200" b="1" dirty="0" err="1">
                <a:solidFill>
                  <a:srgbClr val="FF0000"/>
                </a:solidFill>
              </a:rPr>
              <a:t>Crystallin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4648200"/>
            <a:ext cx="7848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Hydrogen peroxide, H</a:t>
            </a:r>
            <a:r>
              <a:rPr lang="en-US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400" b="1" baseline="-25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is produced in the human eye and is implicated in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cataractogenesis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62484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2006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144463" y="501650"/>
            <a:ext cx="8964612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IN" sz="2000" b="1">
                <a:solidFill>
                  <a:srgbClr val="E90062"/>
                </a:solidFill>
                <a:latin typeface="Times New Roman" pitchFamily="18" charset="0"/>
                <a:cs typeface="Times New Roman" pitchFamily="18" charset="0"/>
              </a:rPr>
              <a:t>3OHKyn modified αA-crystallin, purified by HPLC, was digested with trypsin, and the resulting peptide mixture was analyzed directly by nanoESI-MS. The abundant </a:t>
            </a:r>
            <a:r>
              <a:rPr lang="en-IN" sz="20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(M+2H)</a:t>
            </a:r>
            <a:r>
              <a:rPr lang="en-IN" sz="2000" b="1" baseline="3000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IN" sz="20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ion</a:t>
            </a:r>
            <a:r>
              <a:rPr lang="en-IN" sz="2000" b="1">
                <a:solidFill>
                  <a:srgbClr val="E90062"/>
                </a:solidFill>
                <a:latin typeface="Times New Roman" pitchFamily="18" charset="0"/>
                <a:cs typeface="Times New Roman" pitchFamily="18" charset="0"/>
              </a:rPr>
              <a:t> at </a:t>
            </a:r>
            <a:r>
              <a:rPr lang="en-IN" sz="2000" b="1" i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m/z </a:t>
            </a:r>
            <a:r>
              <a:rPr lang="en-IN" sz="2000" b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722.1</a:t>
            </a:r>
            <a:r>
              <a:rPr lang="en-IN" sz="2000" b="1">
                <a:solidFill>
                  <a:srgbClr val="E90062"/>
                </a:solidFill>
                <a:latin typeface="Times New Roman" pitchFamily="18" charset="0"/>
                <a:cs typeface="Times New Roman" pitchFamily="18" charset="0"/>
              </a:rPr>
              <a:t> and the abundant </a:t>
            </a:r>
            <a:r>
              <a:rPr lang="en-IN" sz="2000" b="1">
                <a:solidFill>
                  <a:srgbClr val="0E13DC"/>
                </a:solidFill>
                <a:latin typeface="Times New Roman" pitchFamily="18" charset="0"/>
                <a:cs typeface="Times New Roman" pitchFamily="18" charset="0"/>
              </a:rPr>
              <a:t>(M + H)</a:t>
            </a:r>
            <a:r>
              <a:rPr lang="en-IN" sz="2000" b="1" baseline="30000">
                <a:solidFill>
                  <a:srgbClr val="0E13DC"/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IN" sz="2000" b="1">
                <a:solidFill>
                  <a:srgbClr val="0E13DC"/>
                </a:solidFill>
                <a:latin typeface="Times New Roman" pitchFamily="18" charset="0"/>
                <a:cs typeface="Times New Roman" pitchFamily="18" charset="0"/>
              </a:rPr>
              <a:t> ion at </a:t>
            </a:r>
            <a:r>
              <a:rPr lang="en-IN" sz="2000" b="1" i="1">
                <a:solidFill>
                  <a:srgbClr val="0E13DC"/>
                </a:solidFill>
                <a:latin typeface="Times New Roman" pitchFamily="18" charset="0"/>
                <a:cs typeface="Times New Roman" pitchFamily="18" charset="0"/>
              </a:rPr>
              <a:t>m/z </a:t>
            </a:r>
            <a:r>
              <a:rPr lang="en-IN" sz="2000" b="1">
                <a:solidFill>
                  <a:srgbClr val="0E13DC"/>
                </a:solidFill>
                <a:latin typeface="Times New Roman" pitchFamily="18" charset="0"/>
                <a:cs typeface="Times New Roman" pitchFamily="18" charset="0"/>
              </a:rPr>
              <a:t>1443.7 corresponded to the Ac-MDIAIQHPWFK peptide</a:t>
            </a:r>
            <a:r>
              <a:rPr lang="en-IN" sz="2000" b="1">
                <a:solidFill>
                  <a:srgbClr val="E9006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2000" b="1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first 11</a:t>
            </a:r>
            <a:r>
              <a:rPr lang="en-IN" sz="2000" b="1">
                <a:latin typeface="Times New Roman" pitchFamily="18" charset="0"/>
                <a:cs typeface="Times New Roman" pitchFamily="18" charset="0"/>
              </a:rPr>
              <a:t> residues of </a:t>
            </a:r>
            <a:r>
              <a:rPr lang="el-GR" sz="2000" b="1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IN" sz="2000" b="1">
                <a:latin typeface="Times New Roman" pitchFamily="18" charset="0"/>
                <a:cs typeface="Times New Roman" pitchFamily="18" charset="0"/>
              </a:rPr>
              <a:t>A-crystallin</a:t>
            </a:r>
            <a:r>
              <a:rPr lang="en-IN" sz="2000" b="1">
                <a:solidFill>
                  <a:srgbClr val="E9006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2000" b="1">
                <a:latin typeface="Times New Roman" pitchFamily="18" charset="0"/>
                <a:cs typeface="Times New Roman" pitchFamily="18" charset="0"/>
              </a:rPr>
              <a:t>in which the Met had been oxidized to M</a:t>
            </a:r>
            <a:r>
              <a:rPr lang="en-IN" sz="2000" b="1" baseline="-25000">
                <a:latin typeface="Times New Roman" pitchFamily="18" charset="0"/>
                <a:cs typeface="Times New Roman" pitchFamily="18" charset="0"/>
              </a:rPr>
              <a:t>ox</a:t>
            </a:r>
            <a:r>
              <a:rPr lang="en-IN" sz="2000" b="1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163" y="2989263"/>
            <a:ext cx="80676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905000" y="1699693"/>
            <a:ext cx="6858000" cy="5005907"/>
          </a:xfrm>
          <a:noFill/>
        </p:spPr>
      </p:pic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76200" y="3703638"/>
            <a:ext cx="2057400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b="1" dirty="0" err="1">
                <a:solidFill>
                  <a:srgbClr val="3333CC"/>
                </a:solidFill>
                <a:latin typeface="Times New Roman" pitchFamily="18" charset="0"/>
              </a:rPr>
              <a:t>Juri</a:t>
            </a:r>
            <a:r>
              <a:rPr lang="en-US" b="1" dirty="0">
                <a:solidFill>
                  <a:srgbClr val="3333CC"/>
                </a:solidFill>
                <a:latin typeface="Times New Roman" pitchFamily="18" charset="0"/>
              </a:rPr>
              <a:t> </a:t>
            </a:r>
            <a:r>
              <a:rPr lang="en-US" b="1" dirty="0" err="1">
                <a:solidFill>
                  <a:srgbClr val="3333CC"/>
                </a:solidFill>
                <a:latin typeface="Times New Roman" pitchFamily="18" charset="0"/>
              </a:rPr>
              <a:t>Rappsilber</a:t>
            </a:r>
            <a:r>
              <a:rPr lang="en-US" b="1" dirty="0">
                <a:solidFill>
                  <a:srgbClr val="3333CC"/>
                </a:solidFill>
                <a:latin typeface="Times New Roman" pitchFamily="18" charset="0"/>
              </a:rPr>
              <a:t>, Edinburgh, UK,</a:t>
            </a:r>
            <a:r>
              <a:rPr lang="en-US" dirty="0"/>
              <a:t> </a:t>
            </a:r>
            <a:r>
              <a:rPr lang="en-US" b="1" dirty="0">
                <a:solidFill>
                  <a:srgbClr val="3333CC"/>
                </a:solidFill>
                <a:latin typeface="Times New Roman" pitchFamily="18" charset="0"/>
              </a:rPr>
              <a:t>Journal of Structural Biology 173 (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</a:rPr>
              <a:t>2011</a:t>
            </a:r>
            <a:r>
              <a:rPr lang="en-US" b="1" dirty="0">
                <a:solidFill>
                  <a:srgbClr val="3333CC"/>
                </a:solidFill>
                <a:latin typeface="Times New Roman" pitchFamily="18" charset="0"/>
              </a:rPr>
              <a:t>) 530–540</a:t>
            </a:r>
          </a:p>
        </p:txBody>
      </p:sp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228600" y="0"/>
            <a:ext cx="86106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V. </a:t>
            </a:r>
            <a:r>
              <a:rPr lang="en-US" sz="2800" b="1" dirty="0" smtClean="0">
                <a:solidFill>
                  <a:srgbClr val="FF0000"/>
                </a:solidFill>
              </a:rPr>
              <a:t>The </a:t>
            </a:r>
            <a:r>
              <a:rPr lang="en-US" sz="2800" b="1" dirty="0">
                <a:solidFill>
                  <a:srgbClr val="FF0000"/>
                </a:solidFill>
              </a:rPr>
              <a:t>beginning of a beautiful friendship: </a:t>
            </a:r>
            <a:r>
              <a:rPr lang="en-US" sz="2800" b="1" dirty="0">
                <a:solidFill>
                  <a:srgbClr val="080CB8"/>
                </a:solidFill>
              </a:rPr>
              <a:t>Cross-linking/mass spectrometry </a:t>
            </a:r>
            <a:r>
              <a:rPr lang="en-US" sz="2800" b="1" dirty="0" smtClean="0">
                <a:solidFill>
                  <a:srgbClr val="080CB8"/>
                </a:solidFill>
              </a:rPr>
              <a:t>–bioinformatics </a:t>
            </a:r>
            <a:r>
              <a:rPr lang="en-US" sz="2800" b="1" dirty="0" smtClean="0">
                <a:solidFill>
                  <a:srgbClr val="FF0000"/>
                </a:solidFill>
              </a:rPr>
              <a:t>for modeling </a:t>
            </a:r>
            <a:r>
              <a:rPr lang="en-US" sz="2800" b="1" dirty="0">
                <a:solidFill>
                  <a:srgbClr val="FF0000"/>
                </a:solidFill>
              </a:rPr>
              <a:t>of proteins and multi-protein </a:t>
            </a:r>
            <a:r>
              <a:rPr lang="en-US" sz="2800" b="1" dirty="0" smtClean="0">
                <a:solidFill>
                  <a:srgbClr val="FF0000"/>
                </a:solidFill>
              </a:rPr>
              <a:t>complexes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90600" y="874693"/>
            <a:ext cx="7620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Hypothesis: 3-hydroxyanthranilic acid (3-HAA) could also be involved in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Cataractogenesis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25602" name="Object 2"/>
          <p:cNvGraphicFramePr>
            <a:graphicFrameLocks noChangeAspect="1"/>
          </p:cNvGraphicFramePr>
          <p:nvPr/>
        </p:nvGraphicFramePr>
        <p:xfrm>
          <a:off x="258762" y="2133600"/>
          <a:ext cx="8732838" cy="2465388"/>
        </p:xfrm>
        <a:graphic>
          <a:graphicData uri="http://schemas.openxmlformats.org/presentationml/2006/ole">
            <p:oleObj spid="_x0000_s46082" name="CS ChemDraw Drawing" r:id="rId3" imgW="6663240" imgH="1877400" progId="ChemDraw.Document.6.0">
              <p:embed/>
            </p:oleObj>
          </a:graphicData>
        </a:graphic>
      </p:graphicFrame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457200" y="152400"/>
            <a:ext cx="8305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                  </a:t>
            </a:r>
            <a:r>
              <a:rPr lang="en-US" sz="3200" b="1" dirty="0">
                <a:solidFill>
                  <a:srgbClr val="FF0000"/>
                </a:solidFill>
              </a:rPr>
              <a:t>New Reagents For Proteomics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3971925"/>
            <a:ext cx="421005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486400" y="5257800"/>
            <a:ext cx="2667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80CB8"/>
                </a:solidFill>
              </a:rPr>
              <a:t>SDS-PAGE, excision of the ‘</a:t>
            </a:r>
            <a:r>
              <a:rPr lang="en-US" b="1" dirty="0" err="1" smtClean="0">
                <a:solidFill>
                  <a:srgbClr val="080CB8"/>
                </a:solidFill>
              </a:rPr>
              <a:t>dimeric</a:t>
            </a:r>
            <a:r>
              <a:rPr lang="en-US" b="1" dirty="0" smtClean="0">
                <a:solidFill>
                  <a:srgbClr val="080CB8"/>
                </a:solidFill>
              </a:rPr>
              <a:t>’ band, </a:t>
            </a:r>
            <a:r>
              <a:rPr lang="en-US" b="1" dirty="0" err="1" smtClean="0">
                <a:solidFill>
                  <a:srgbClr val="080CB8"/>
                </a:solidFill>
              </a:rPr>
              <a:t>trypsin</a:t>
            </a:r>
            <a:r>
              <a:rPr lang="en-US" b="1" dirty="0" smtClean="0">
                <a:solidFill>
                  <a:srgbClr val="080CB8"/>
                </a:solidFill>
              </a:rPr>
              <a:t> digestion, MALDI-MS, MS/MS &amp; use of  bioinformatics tools.</a:t>
            </a:r>
            <a:endParaRPr lang="en-US" b="1" dirty="0">
              <a:solidFill>
                <a:srgbClr val="080CB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α-A WT </a:t>
            </a:r>
            <a:r>
              <a:rPr lang="en-US" sz="4000" b="1" dirty="0" err="1" smtClean="0">
                <a:solidFill>
                  <a:srgbClr val="FF0000"/>
                </a:solidFill>
              </a:rPr>
              <a:t>Crystallin</a:t>
            </a:r>
            <a:r>
              <a:rPr lang="en-US" sz="4000" b="1" dirty="0" smtClean="0">
                <a:solidFill>
                  <a:srgbClr val="FF0000"/>
                </a:solidFill>
              </a:rPr>
              <a:t> and αA-G98R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5105400" cy="4267199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800" b="1" dirty="0" smtClean="0"/>
              <a:t>    “</a:t>
            </a:r>
            <a:r>
              <a:rPr lang="en-US" sz="2800" b="1" dirty="0" err="1" smtClean="0"/>
              <a:t>Crosslinking</a:t>
            </a:r>
            <a:r>
              <a:rPr lang="en-US" sz="2800" b="1" dirty="0" smtClean="0"/>
              <a:t> of wild type α-A WT </a:t>
            </a:r>
            <a:r>
              <a:rPr lang="en-US" sz="2800" b="1" dirty="0" err="1" smtClean="0"/>
              <a:t>Crystallin</a:t>
            </a:r>
            <a:r>
              <a:rPr lang="en-US" sz="2800" b="1" dirty="0" smtClean="0"/>
              <a:t> and αA-G98R mutant has been compared using a </a:t>
            </a:r>
            <a:r>
              <a:rPr lang="en-US" sz="2800" b="1" dirty="0" err="1" smtClean="0">
                <a:solidFill>
                  <a:srgbClr val="080CB8"/>
                </a:solidFill>
              </a:rPr>
              <a:t>homobifunctional</a:t>
            </a:r>
            <a:r>
              <a:rPr lang="en-US" sz="2800" b="1" dirty="0" smtClean="0">
                <a:solidFill>
                  <a:srgbClr val="080CB8"/>
                </a:solidFill>
              </a:rPr>
              <a:t> </a:t>
            </a:r>
            <a:r>
              <a:rPr lang="en-US" sz="2800" b="1" dirty="0" err="1" smtClean="0">
                <a:solidFill>
                  <a:srgbClr val="080CB8"/>
                </a:solidFill>
              </a:rPr>
              <a:t>crosslinker</a:t>
            </a:r>
            <a:r>
              <a:rPr lang="en-US" sz="2800" b="1" dirty="0" smtClean="0"/>
              <a:t>-mass spectrometry (MALDI-MS, MS/ MS) &amp; bioinformatics. A single difference in subunit-subunit interaction sites has been detected between the αA-G98R mutant and the wild type, which leads to a conformational change, making the mutant protein more prone to aggregation”</a:t>
            </a:r>
            <a:endParaRPr 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2488060" y="6260068"/>
            <a:ext cx="47177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80CB8"/>
                </a:solidFill>
              </a:rPr>
              <a:t>R., </a:t>
            </a:r>
            <a:r>
              <a:rPr lang="en-US" sz="2000" b="1" dirty="0" err="1">
                <a:solidFill>
                  <a:srgbClr val="080CB8"/>
                </a:solidFill>
              </a:rPr>
              <a:t>Kannan</a:t>
            </a:r>
            <a:r>
              <a:rPr lang="en-US" sz="2000" b="1" dirty="0">
                <a:solidFill>
                  <a:srgbClr val="080CB8"/>
                </a:solidFill>
              </a:rPr>
              <a:t>, et al, PLOS ONE, </a:t>
            </a:r>
            <a:r>
              <a:rPr lang="en-US" sz="2000" b="1" u="sng" dirty="0">
                <a:solidFill>
                  <a:srgbClr val="080CB8"/>
                </a:solidFill>
              </a:rPr>
              <a:t>8</a:t>
            </a:r>
            <a:r>
              <a:rPr lang="en-US" sz="2000" b="1" dirty="0">
                <a:solidFill>
                  <a:srgbClr val="080CB8"/>
                </a:solidFill>
              </a:rPr>
              <a:t>, ,1-9 </a:t>
            </a:r>
            <a:r>
              <a:rPr lang="en-US" sz="2000" b="1" dirty="0">
                <a:solidFill>
                  <a:srgbClr val="0070C0"/>
                </a:solidFill>
              </a:rPr>
              <a:t>(</a:t>
            </a:r>
            <a:r>
              <a:rPr lang="en-US" sz="2400" b="1" dirty="0">
                <a:solidFill>
                  <a:srgbClr val="FF0000"/>
                </a:solidFill>
              </a:rPr>
              <a:t>2013</a:t>
            </a:r>
            <a:r>
              <a:rPr lang="en-US" sz="2000" b="1" dirty="0" smtClean="0">
                <a:solidFill>
                  <a:srgbClr val="0070C0"/>
                </a:solidFill>
              </a:rPr>
              <a:t>)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1809477"/>
            <a:ext cx="3810000" cy="3829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81025" y="82550"/>
            <a:ext cx="6200775" cy="5556250"/>
          </a:xfrm>
          <a:noFill/>
        </p:spPr>
      </p:pic>
      <p:sp>
        <p:nvSpPr>
          <p:cNvPr id="77828" name="TextBox 3"/>
          <p:cNvSpPr txBox="1">
            <a:spLocks noChangeArrowheads="1"/>
          </p:cNvSpPr>
          <p:nvPr/>
        </p:nvSpPr>
        <p:spPr bwMode="auto">
          <a:xfrm>
            <a:off x="7315200" y="304800"/>
            <a:ext cx="16764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Lane 3</a:t>
            </a:r>
            <a:r>
              <a:rPr lang="en-US" sz="2400" b="1" i="1" dirty="0">
                <a:solidFill>
                  <a:srgbClr val="FF0000"/>
                </a:solidFill>
              </a:rPr>
              <a:t>: </a:t>
            </a:r>
            <a:r>
              <a:rPr lang="en-US" sz="2400" b="1" i="1" dirty="0" err="1"/>
              <a:t>Crosslinked</a:t>
            </a:r>
            <a:r>
              <a:rPr lang="en-US" sz="2400" b="1" dirty="0"/>
              <a:t> under the same conditions </a:t>
            </a:r>
          </a:p>
          <a:p>
            <a:r>
              <a:rPr lang="el-GR" sz="2400" b="1" dirty="0"/>
              <a:t>α</a:t>
            </a:r>
            <a:r>
              <a:rPr lang="en-US" sz="2400" b="1" dirty="0"/>
              <a:t>A-G98R </a:t>
            </a:r>
            <a:r>
              <a:rPr lang="en-US" sz="2400" b="1" dirty="0">
                <a:solidFill>
                  <a:srgbClr val="FF0000"/>
                </a:solidFill>
              </a:rPr>
              <a:t>forms higher order complexes that do not enter the gel</a:t>
            </a:r>
          </a:p>
        </p:txBody>
      </p:sp>
      <p:sp>
        <p:nvSpPr>
          <p:cNvPr id="77829" name="TextBox 4"/>
          <p:cNvSpPr txBox="1">
            <a:spLocks noChangeArrowheads="1"/>
          </p:cNvSpPr>
          <p:nvPr/>
        </p:nvSpPr>
        <p:spPr bwMode="auto">
          <a:xfrm>
            <a:off x="6705600" y="5248275"/>
            <a:ext cx="2133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Lane 5:</a:t>
            </a:r>
          </a:p>
          <a:p>
            <a:r>
              <a:rPr lang="en-US" sz="2400" b="1" dirty="0" err="1"/>
              <a:t>Dimers</a:t>
            </a:r>
            <a:r>
              <a:rPr lang="en-US" sz="2400" b="1" dirty="0"/>
              <a:t>, </a:t>
            </a:r>
            <a:r>
              <a:rPr lang="en-US" sz="2400" b="1" dirty="0" err="1"/>
              <a:t>trimers</a:t>
            </a:r>
            <a:r>
              <a:rPr lang="en-US" sz="2400" b="1" dirty="0"/>
              <a:t> &amp;  </a:t>
            </a:r>
            <a:r>
              <a:rPr lang="en-US" sz="2400" b="1" dirty="0" err="1"/>
              <a:t>Oligomers</a:t>
            </a:r>
            <a:r>
              <a:rPr lang="en-US" sz="2400" b="1" dirty="0"/>
              <a:t>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5791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SDS-PAGE analysis of </a:t>
            </a:r>
            <a:r>
              <a:rPr lang="en-US" sz="2400" b="1" dirty="0" err="1" smtClean="0"/>
              <a:t>crosslinked</a:t>
            </a:r>
            <a:r>
              <a:rPr lang="en-US" sz="2400" b="1" dirty="0" smtClean="0"/>
              <a:t> products 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5449669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80CB8"/>
                </a:solidFill>
              </a:rPr>
              <a:t>LC MS , MS/MS analysis of a </a:t>
            </a:r>
            <a:r>
              <a:rPr lang="en-US" b="1" dirty="0" err="1" smtClean="0">
                <a:solidFill>
                  <a:srgbClr val="080CB8"/>
                </a:solidFill>
              </a:rPr>
              <a:t>crosslinked</a:t>
            </a:r>
            <a:r>
              <a:rPr lang="en-US" b="1" dirty="0" smtClean="0">
                <a:solidFill>
                  <a:srgbClr val="080CB8"/>
                </a:solidFill>
              </a:rPr>
              <a:t> </a:t>
            </a:r>
            <a:r>
              <a:rPr lang="el-GR" b="1" dirty="0" smtClean="0">
                <a:solidFill>
                  <a:srgbClr val="080CB8"/>
                </a:solidFill>
              </a:rPr>
              <a:t>α</a:t>
            </a:r>
            <a:r>
              <a:rPr lang="en-US" b="1" dirty="0" smtClean="0">
                <a:solidFill>
                  <a:srgbClr val="080CB8"/>
                </a:solidFill>
              </a:rPr>
              <a:t>A-G98R peptide</a:t>
            </a:r>
          </a:p>
          <a:p>
            <a:r>
              <a:rPr lang="en-US" b="1" dirty="0" smtClean="0">
                <a:solidFill>
                  <a:srgbClr val="080CB8"/>
                </a:solidFill>
              </a:rPr>
              <a:t>Two peptide fragments </a:t>
            </a:r>
            <a:r>
              <a:rPr lang="en-US" b="1" dirty="0" smtClean="0">
                <a:solidFill>
                  <a:srgbClr val="FF0000"/>
                </a:solidFill>
              </a:rPr>
              <a:t>99-103</a:t>
            </a:r>
            <a:r>
              <a:rPr lang="en-US" b="1" dirty="0" smtClean="0">
                <a:solidFill>
                  <a:srgbClr val="080CB8"/>
                </a:solidFill>
              </a:rPr>
              <a:t> &amp; </a:t>
            </a:r>
            <a:r>
              <a:rPr lang="en-US" b="1" dirty="0" smtClean="0">
                <a:solidFill>
                  <a:srgbClr val="FF0000"/>
                </a:solidFill>
              </a:rPr>
              <a:t>79-9</a:t>
            </a:r>
            <a:r>
              <a:rPr lang="en-US" b="1" dirty="0" smtClean="0">
                <a:solidFill>
                  <a:srgbClr val="080CB8"/>
                </a:solidFill>
              </a:rPr>
              <a:t>8 </a:t>
            </a:r>
            <a:r>
              <a:rPr lang="en-US" b="1" dirty="0" err="1" smtClean="0">
                <a:solidFill>
                  <a:srgbClr val="080CB8"/>
                </a:solidFill>
              </a:rPr>
              <a:t>crosslinked</a:t>
            </a:r>
            <a:r>
              <a:rPr lang="en-US" b="1" dirty="0" smtClean="0">
                <a:solidFill>
                  <a:srgbClr val="080CB8"/>
                </a:solidFill>
              </a:rPr>
              <a:t> at </a:t>
            </a:r>
            <a:r>
              <a:rPr lang="en-US" b="1" dirty="0" smtClean="0">
                <a:solidFill>
                  <a:srgbClr val="FF0000"/>
                </a:solidFill>
              </a:rPr>
              <a:t>Lys88</a:t>
            </a:r>
            <a:r>
              <a:rPr lang="en-US" b="1" dirty="0" smtClean="0">
                <a:solidFill>
                  <a:srgbClr val="080CB8"/>
                </a:solidFill>
              </a:rPr>
              <a:t> &amp; </a:t>
            </a:r>
            <a:r>
              <a:rPr lang="en-US" b="1" dirty="0" smtClean="0">
                <a:solidFill>
                  <a:srgbClr val="FF0000"/>
                </a:solidFill>
              </a:rPr>
              <a:t>Lys 99</a:t>
            </a:r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143001"/>
            <a:ext cx="8534400" cy="4267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781800" y="1447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62000" y="554534"/>
            <a:ext cx="7696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Crosslinking</a:t>
            </a:r>
            <a:r>
              <a:rPr lang="en-US" sz="2800" b="1" dirty="0" smtClean="0"/>
              <a:t> studies reveal that the inter-subunit </a:t>
            </a:r>
            <a:r>
              <a:rPr lang="en-US" sz="2800" b="1" dirty="0" err="1" smtClean="0"/>
              <a:t>crosslinking</a:t>
            </a:r>
            <a:r>
              <a:rPr lang="en-US" sz="2800" b="1" dirty="0" smtClean="0"/>
              <a:t> is clustered in the K88region in </a:t>
            </a:r>
            <a:r>
              <a:rPr lang="el-GR" sz="2800" b="1" dirty="0" smtClean="0"/>
              <a:t>α</a:t>
            </a:r>
            <a:r>
              <a:rPr lang="en-US" sz="2800" b="1" dirty="0" smtClean="0"/>
              <a:t>A WT and in the K99 region of the mutant </a:t>
            </a:r>
            <a:r>
              <a:rPr lang="el-GR" sz="2800" b="1" dirty="0" smtClean="0"/>
              <a:t>α</a:t>
            </a:r>
            <a:r>
              <a:rPr lang="en-US" sz="2800" b="1" dirty="0" smtClean="0"/>
              <a:t>A-G98R.</a:t>
            </a:r>
          </a:p>
          <a:p>
            <a:endParaRPr lang="en-US" sz="2800" b="1" dirty="0" smtClean="0">
              <a:solidFill>
                <a:srgbClr val="080CB8"/>
              </a:solidFill>
            </a:endParaRPr>
          </a:p>
          <a:p>
            <a:r>
              <a:rPr lang="en-US" sz="2800" b="1" dirty="0" smtClean="0">
                <a:solidFill>
                  <a:srgbClr val="080CB8"/>
                </a:solidFill>
              </a:rPr>
              <a:t>K99 is solvent exposed in </a:t>
            </a:r>
            <a:r>
              <a:rPr lang="el-GR" sz="2800" b="1" dirty="0" smtClean="0">
                <a:solidFill>
                  <a:srgbClr val="080CB8"/>
                </a:solidFill>
              </a:rPr>
              <a:t>α</a:t>
            </a:r>
            <a:r>
              <a:rPr lang="en-US" sz="2800" b="1" dirty="0" smtClean="0">
                <a:solidFill>
                  <a:srgbClr val="080CB8"/>
                </a:solidFill>
              </a:rPr>
              <a:t>A WT and is not proximal to any other amino group as has been shown using DTSSP </a:t>
            </a:r>
            <a:r>
              <a:rPr lang="en-US" sz="2800" b="1" dirty="0" err="1" smtClean="0">
                <a:solidFill>
                  <a:srgbClr val="080CB8"/>
                </a:solidFill>
              </a:rPr>
              <a:t>crosslinker</a:t>
            </a:r>
            <a:r>
              <a:rPr lang="en-US" sz="2800" b="1" dirty="0" smtClean="0">
                <a:solidFill>
                  <a:srgbClr val="080CB8"/>
                </a:solidFill>
              </a:rPr>
              <a:t>.</a:t>
            </a:r>
          </a:p>
          <a:p>
            <a:endParaRPr lang="en-US" sz="2800" b="1" dirty="0" smtClean="0">
              <a:solidFill>
                <a:srgbClr val="080CB8"/>
              </a:solidFill>
            </a:endParaRPr>
          </a:p>
          <a:p>
            <a:r>
              <a:rPr lang="en-US" sz="2800" b="1" dirty="0" smtClean="0">
                <a:solidFill>
                  <a:srgbClr val="FF0000"/>
                </a:solidFill>
              </a:rPr>
              <a:t>No inter-subunit interactions involving K99 in </a:t>
            </a:r>
            <a:r>
              <a:rPr lang="el-GR" sz="2800" b="1" dirty="0" smtClean="0">
                <a:solidFill>
                  <a:srgbClr val="FF0000"/>
                </a:solidFill>
              </a:rPr>
              <a:t>α</a:t>
            </a:r>
            <a:r>
              <a:rPr lang="en-US" sz="2800" b="1" dirty="0" smtClean="0">
                <a:solidFill>
                  <a:srgbClr val="FF0000"/>
                </a:solidFill>
              </a:rPr>
              <a:t>A WT  were  observed  but such inter-subunit interactions in the K99 region  were observed in mutant G98R protein, making it more prone to aggregation and cataract formation.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1"/>
          <p:cNvSpPr>
            <a:spLocks noChangeArrowheads="1"/>
          </p:cNvSpPr>
          <p:nvPr/>
        </p:nvSpPr>
        <p:spPr bwMode="auto">
          <a:xfrm>
            <a:off x="762000" y="1014948"/>
            <a:ext cx="76962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In conclusion, the results reveal a new, previously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unknown interaction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site between G98R subunits. The difference in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cross-linking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pattern between the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aA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-WT and G98R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Crystallin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,  likely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reflects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different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oligomerization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of the proteins due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to altered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subunit interaction regions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. Our studies demonstrate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use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of chemical cross-linking and mass spectrometry as a tool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for expanding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our understanding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80CB8"/>
                </a:solidFill>
                <a:latin typeface="Times New Roman" pitchFamily="18" charset="0"/>
                <a:cs typeface="Times New Roman" pitchFamily="18" charset="0"/>
              </a:rPr>
              <a:t>interactions and </a:t>
            </a:r>
            <a:r>
              <a:rPr lang="en-US" sz="2400" b="1" dirty="0" smtClean="0">
                <a:solidFill>
                  <a:srgbClr val="080CB8"/>
                </a:solidFill>
                <a:latin typeface="Times New Roman" pitchFamily="18" charset="0"/>
                <a:cs typeface="Times New Roman" pitchFamily="18" charset="0"/>
              </a:rPr>
              <a:t>conformational changes </a:t>
            </a:r>
            <a:r>
              <a:rPr lang="en-US" sz="2400" b="1" dirty="0">
                <a:solidFill>
                  <a:srgbClr val="080CB8"/>
                </a:solidFill>
                <a:latin typeface="Times New Roman" pitchFamily="18" charset="0"/>
                <a:cs typeface="Times New Roman" pitchFamily="18" charset="0"/>
              </a:rPr>
              <a:t>in mutant proteins that contribute to </a:t>
            </a:r>
            <a:r>
              <a:rPr lang="en-US" sz="2400" b="1" dirty="0" smtClean="0">
                <a:solidFill>
                  <a:srgbClr val="080CB8"/>
                </a:solidFill>
                <a:latin typeface="Times New Roman" pitchFamily="18" charset="0"/>
                <a:cs typeface="Times New Roman" pitchFamily="18" charset="0"/>
              </a:rPr>
              <a:t>their aggregation</a:t>
            </a:r>
            <a:r>
              <a:rPr lang="en-US" sz="2400" b="1" dirty="0">
                <a:solidFill>
                  <a:srgbClr val="080CB8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VI. The role of </a:t>
            </a:r>
            <a:r>
              <a:rPr lang="en-US" b="1" dirty="0" err="1" smtClean="0">
                <a:solidFill>
                  <a:srgbClr val="FF0000"/>
                </a:solidFill>
              </a:rPr>
              <a:t>Aquaporin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0 in Cataract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2514600"/>
          </a:xfrm>
        </p:spPr>
        <p:txBody>
          <a:bodyPr/>
          <a:lstStyle/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b="1" dirty="0" smtClean="0"/>
              <a:t>Calcium </a:t>
            </a:r>
            <a:r>
              <a:rPr lang="en-US" b="1" dirty="0"/>
              <a:t>binding </a:t>
            </a:r>
            <a:r>
              <a:rPr lang="en-US" b="1" dirty="0" smtClean="0"/>
              <a:t>controls </a:t>
            </a:r>
            <a:r>
              <a:rPr lang="en-US" b="1" dirty="0"/>
              <a:t>opening/ closing of the water channel, creating osmotic pressure, forcing water into the eye lens, leading to cataract.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3429000"/>
            <a:ext cx="6456678" cy="3124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52400" y="4016276"/>
            <a:ext cx="2514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AQPO shown as grey ribbons</a:t>
            </a:r>
          </a:p>
          <a:p>
            <a:r>
              <a:rPr lang="en-US" b="1" dirty="0" smtClean="0"/>
              <a:t>Water molecules as red</a:t>
            </a:r>
          </a:p>
          <a:p>
            <a:r>
              <a:rPr lang="en-US" b="1" dirty="0" smtClean="0"/>
              <a:t>Tyr 149 and </a:t>
            </a:r>
            <a:r>
              <a:rPr lang="en-US" b="1" dirty="0" err="1" smtClean="0"/>
              <a:t>Phe</a:t>
            </a:r>
            <a:r>
              <a:rPr lang="en-US" b="1" dirty="0" smtClean="0"/>
              <a:t> 75 as  scale models  </a:t>
            </a:r>
          </a:p>
          <a:p>
            <a:endParaRPr lang="en-US" b="1" dirty="0"/>
          </a:p>
          <a:p>
            <a:r>
              <a:rPr lang="en-US" b="1" dirty="0" smtClean="0"/>
              <a:t>S. L. </a:t>
            </a:r>
            <a:r>
              <a:rPr lang="en-US" b="1" dirty="0" err="1" smtClean="0"/>
              <a:t>Reichow</a:t>
            </a:r>
            <a:r>
              <a:rPr lang="en-US" b="1" dirty="0" smtClean="0"/>
              <a:t> et al </a:t>
            </a:r>
          </a:p>
          <a:p>
            <a:r>
              <a:rPr lang="en-US" b="1" dirty="0" smtClean="0">
                <a:solidFill>
                  <a:srgbClr val="080CB8"/>
                </a:solidFill>
              </a:rPr>
              <a:t>Nature </a:t>
            </a:r>
            <a:r>
              <a:rPr lang="en-US" b="1" dirty="0" err="1" smtClean="0">
                <a:solidFill>
                  <a:srgbClr val="080CB8"/>
                </a:solidFill>
              </a:rPr>
              <a:t>Str</a:t>
            </a:r>
            <a:r>
              <a:rPr lang="en-US" b="1" dirty="0" smtClean="0">
                <a:solidFill>
                  <a:srgbClr val="080CB8"/>
                </a:solidFill>
              </a:rPr>
              <a:t> . Mol. Biol. 20 (9) 1086</a:t>
            </a:r>
            <a:r>
              <a:rPr lang="en-US" b="1" dirty="0" smtClean="0">
                <a:solidFill>
                  <a:srgbClr val="FF0000"/>
                </a:solidFill>
              </a:rPr>
              <a:t>, (</a:t>
            </a:r>
            <a:r>
              <a:rPr lang="en-US" sz="2400" b="1" dirty="0" smtClean="0">
                <a:solidFill>
                  <a:srgbClr val="FF0000"/>
                </a:solidFill>
              </a:rPr>
              <a:t>2013</a:t>
            </a:r>
            <a:r>
              <a:rPr lang="en-US" b="1" dirty="0" smtClean="0">
                <a:solidFill>
                  <a:srgbClr val="FF0000"/>
                </a:solidFill>
              </a:rPr>
              <a:t>)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VII. Age Related Nuclear Cataract -ARNC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991600" cy="182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    </a:t>
            </a:r>
            <a:r>
              <a:rPr lang="en-US" sz="2800" b="1" dirty="0" smtClean="0"/>
              <a:t>“</a:t>
            </a:r>
            <a:r>
              <a:rPr lang="en-US" sz="2800" b="1" dirty="0" smtClean="0">
                <a:solidFill>
                  <a:srgbClr val="080CB8"/>
                </a:solidFill>
              </a:rPr>
              <a:t>Proteomic </a:t>
            </a:r>
            <a:r>
              <a:rPr lang="en-US" sz="2800" b="1" dirty="0">
                <a:solidFill>
                  <a:srgbClr val="080CB8"/>
                </a:solidFill>
              </a:rPr>
              <a:t>analysis </a:t>
            </a:r>
            <a:r>
              <a:rPr lang="en-US" sz="2800" b="1" dirty="0"/>
              <a:t>of Age -Related Nuclear Cataracts </a:t>
            </a:r>
            <a:r>
              <a:rPr lang="en-US" sz="2800" b="1" dirty="0" smtClean="0"/>
              <a:t>(ARNC) and </a:t>
            </a:r>
            <a:r>
              <a:rPr lang="en-US" sz="2800" b="1" dirty="0"/>
              <a:t>Normal Lens Nuclei” </a:t>
            </a:r>
            <a:r>
              <a:rPr lang="en-US" sz="2800" b="1" dirty="0" smtClean="0"/>
              <a:t>is </a:t>
            </a:r>
            <a:r>
              <a:rPr lang="en-US" sz="2800" b="1" dirty="0"/>
              <a:t>associated with formation of </a:t>
            </a:r>
            <a:r>
              <a:rPr lang="en-US" sz="2800" b="1" dirty="0">
                <a:solidFill>
                  <a:srgbClr val="FF0000"/>
                </a:solidFill>
              </a:rPr>
              <a:t>high-molecular weight aggregates </a:t>
            </a:r>
            <a:r>
              <a:rPr lang="en-US" sz="2800" b="1" dirty="0"/>
              <a:t>in ARNC lens </a:t>
            </a:r>
            <a:r>
              <a:rPr lang="en-US" sz="2800" b="1" dirty="0" smtClean="0"/>
              <a:t>nuclei. 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5655" y="2667000"/>
            <a:ext cx="3796146" cy="391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09600" y="4953000"/>
            <a:ext cx="1828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Normal lens (N)  and </a:t>
            </a:r>
            <a:r>
              <a:rPr lang="en-US" sz="2400" b="1" dirty="0" err="1" smtClean="0"/>
              <a:t>Cataractous</a:t>
            </a:r>
            <a:r>
              <a:rPr lang="en-US" sz="2400" b="1" dirty="0" smtClean="0"/>
              <a:t> lenses</a:t>
            </a:r>
            <a:endParaRPr lang="en-US" sz="2400" b="1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6553200" y="3962400"/>
            <a:ext cx="24384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80CB8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S. Su et al, Investigative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rgbClr val="080CB8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Opthamology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80CB8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&amp; Visual Sci., </a:t>
            </a:r>
            <a:r>
              <a:rPr kumimoji="0" lang="en-US" sz="2000" b="1" i="0" u="sng" strike="noStrike" cap="none" normalizeH="0" baseline="0" dirty="0" smtClean="0">
                <a:ln>
                  <a:noFill/>
                </a:ln>
                <a:solidFill>
                  <a:srgbClr val="080CB8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52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80CB8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., 4182-4191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(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2015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26" y="990600"/>
            <a:ext cx="9095874" cy="4066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62000" y="101025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VIII.  Can cataract be delayed or reversed?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505974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Color </a:t>
            </a:r>
            <a:r>
              <a:rPr lang="en-US" sz="2400" b="1" dirty="0" err="1" smtClean="0"/>
              <a:t>foto</a:t>
            </a:r>
            <a:r>
              <a:rPr lang="en-US" sz="2400" b="1" dirty="0" smtClean="0"/>
              <a:t> of Patient 1’s right eye in the first pedigree (IV-1) with a total cataract 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Patient 2’s right eye in the same pedigree (IV-3) with a cataract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849474"/>
            <a:ext cx="7848600" cy="42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066800" y="54114"/>
            <a:ext cx="64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    </a:t>
            </a:r>
            <a:r>
              <a:rPr lang="en-US" sz="2000" b="1" dirty="0" smtClean="0">
                <a:solidFill>
                  <a:srgbClr val="080CB8"/>
                </a:solidFill>
              </a:rPr>
              <a:t>Pedigrees of affected families and cataract phenotype</a:t>
            </a:r>
          </a:p>
          <a:p>
            <a:r>
              <a:rPr lang="en-US" sz="2000" b="1" dirty="0" smtClean="0">
                <a:solidFill>
                  <a:srgbClr val="080CB8"/>
                </a:solidFill>
              </a:rPr>
              <a:t>       Squares and circles indicate males and females, resp.</a:t>
            </a:r>
            <a:endParaRPr lang="en-US" sz="2000" b="1" dirty="0">
              <a:solidFill>
                <a:srgbClr val="080CB8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5257800"/>
            <a:ext cx="861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b    </a:t>
            </a:r>
            <a:r>
              <a:rPr lang="en-US" b="1" dirty="0" smtClean="0">
                <a:solidFill>
                  <a:srgbClr val="FF0000"/>
                </a:solidFill>
              </a:rPr>
              <a:t>DNA sequencing data and an unaffected  individual and an affected child (II-1) with a    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      homozygous  </a:t>
            </a:r>
            <a:r>
              <a:rPr lang="en-US" sz="2400" b="1" dirty="0" smtClean="0">
                <a:solidFill>
                  <a:srgbClr val="FF0000"/>
                </a:solidFill>
              </a:rPr>
              <a:t>W581R</a:t>
            </a:r>
            <a:r>
              <a:rPr lang="en-US" b="1" dirty="0" smtClean="0">
                <a:solidFill>
                  <a:srgbClr val="FF0000"/>
                </a:solidFill>
              </a:rPr>
              <a:t> mutation; </a:t>
            </a:r>
            <a:r>
              <a:rPr lang="en-US" b="1" dirty="0" smtClean="0">
                <a:solidFill>
                  <a:srgbClr val="080CB8"/>
                </a:solidFill>
              </a:rPr>
              <a:t>DNA sequencing data and an unaffected    </a:t>
            </a:r>
          </a:p>
          <a:p>
            <a:r>
              <a:rPr lang="en-US" b="1" dirty="0" smtClean="0">
                <a:solidFill>
                  <a:srgbClr val="080CB8"/>
                </a:solidFill>
              </a:rPr>
              <a:t>       individual and an affected child (IV-1) with a homozygous </a:t>
            </a:r>
            <a:r>
              <a:rPr lang="en-US" sz="2400" b="1" dirty="0" smtClean="0">
                <a:solidFill>
                  <a:srgbClr val="080CB8"/>
                </a:solidFill>
              </a:rPr>
              <a:t>G588S</a:t>
            </a:r>
            <a:r>
              <a:rPr lang="en-US" b="1" dirty="0" smtClean="0">
                <a:solidFill>
                  <a:srgbClr val="080CB8"/>
                </a:solidFill>
              </a:rPr>
              <a:t> mutation.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      The underlined sequence indicates the nucleic acid change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  <a:endParaRPr lang="en-US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Lanosterol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delays &amp; reverses Cataract in rabbits and dogs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1676400"/>
            <a:ext cx="6553200" cy="3124200"/>
          </a:xfrm>
        </p:spPr>
        <p:txBody>
          <a:bodyPr>
            <a:normAutofit fontScale="25000" lnSpcReduction="20000"/>
          </a:bodyPr>
          <a:lstStyle/>
          <a:p>
            <a:r>
              <a:rPr lang="en-US" sz="1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Studies on congenital cataract on two patients have shown that two mutations (W581R and  G588S) in the highly conserved region for </a:t>
            </a:r>
            <a:r>
              <a:rPr lang="en-US" sz="11100" b="1" dirty="0" err="1">
                <a:solidFill>
                  <a:srgbClr val="080CB8"/>
                </a:solidFill>
                <a:latin typeface="Times New Roman" pitchFamily="18" charset="0"/>
                <a:cs typeface="Times New Roman" pitchFamily="18" charset="0"/>
              </a:rPr>
              <a:t>lanosterol</a:t>
            </a:r>
            <a:r>
              <a:rPr lang="en-US" sz="11100" b="1" dirty="0">
                <a:solidFill>
                  <a:srgbClr val="080CB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100" b="1" dirty="0" smtClean="0">
                <a:solidFill>
                  <a:srgbClr val="080CB8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1100" b="1" dirty="0" err="1" smtClean="0">
                <a:solidFill>
                  <a:srgbClr val="080CB8"/>
                </a:solidFill>
                <a:latin typeface="Times New Roman" pitchFamily="18" charset="0"/>
                <a:cs typeface="Times New Roman" pitchFamily="18" charset="0"/>
              </a:rPr>
              <a:t>synthase</a:t>
            </a:r>
            <a:r>
              <a:rPr lang="en-US" sz="1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leads to increased aggregation of the mutant protein. </a:t>
            </a:r>
            <a:r>
              <a:rPr lang="en-US" sz="111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Lanosterol</a:t>
            </a:r>
            <a:r>
              <a:rPr lang="en-US" sz="1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delays and reverses such cataract in rabbits and dogs. Can  this result be extended to man?</a:t>
            </a:r>
          </a:p>
          <a:p>
            <a:endParaRPr lang="en-US" dirty="0"/>
          </a:p>
        </p:txBody>
      </p:sp>
      <p:pic>
        <p:nvPicPr>
          <p:cNvPr id="47106" name="Picture 2" descr="ring system is &lt;b&gt;lanosterol&lt;/b&gt; 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3057525"/>
            <a:ext cx="2514600" cy="3419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546318"/>
            <a:ext cx="2971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80CB8"/>
                </a:solidFill>
              </a:rPr>
              <a:t>Rabbit and Dog’s eyes </a:t>
            </a:r>
            <a:r>
              <a:rPr lang="en-US" sz="2800" b="1" dirty="0" smtClean="0">
                <a:solidFill>
                  <a:srgbClr val="FF0000"/>
                </a:solidFill>
              </a:rPr>
              <a:t>before </a:t>
            </a:r>
            <a:r>
              <a:rPr lang="en-US" sz="2800" b="1" dirty="0" smtClean="0">
                <a:solidFill>
                  <a:srgbClr val="080CB8"/>
                </a:solidFill>
              </a:rPr>
              <a:t>and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3F36F4"/>
                </a:solidFill>
              </a:rPr>
              <a:t>after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080CB8"/>
                </a:solidFill>
              </a:rPr>
              <a:t>treatment</a:t>
            </a:r>
            <a:r>
              <a:rPr lang="en-US" sz="2800" b="1" dirty="0" smtClean="0">
                <a:solidFill>
                  <a:srgbClr val="FF0000"/>
                </a:solidFill>
              </a:rPr>
              <a:t>; Nature, 2015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991" y="3124200"/>
            <a:ext cx="6260609" cy="3631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0"/>
            <a:ext cx="4724400" cy="3183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019801" y="4876800"/>
            <a:ext cx="2743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80CB8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L. Zhao et al, Nature 523, 607-611,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(2015).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970</Words>
  <Application>Microsoft Office PowerPoint</Application>
  <PresentationFormat>On-screen Show (4:3)</PresentationFormat>
  <Paragraphs>77</Paragraphs>
  <Slides>20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CS ChemDraw Drawing</vt:lpstr>
      <vt:lpstr> Cataractogenesis      Can Cataract be delayed or reversed? </vt:lpstr>
      <vt:lpstr> I. Is Cataract a disease of old age? </vt:lpstr>
      <vt:lpstr>II. What triggers onset of cataract? </vt:lpstr>
      <vt:lpstr>III. α-A Crysatllin </vt:lpstr>
      <vt:lpstr>IV. The alternative kynurenine pathway</vt:lpstr>
      <vt:lpstr>Slide 6</vt:lpstr>
      <vt:lpstr>Slide 7</vt:lpstr>
      <vt:lpstr>Slide 8</vt:lpstr>
      <vt:lpstr>Slide 9</vt:lpstr>
      <vt:lpstr>α-A WT Crystallin and αA-G98R</vt:lpstr>
      <vt:lpstr>Slide 11</vt:lpstr>
      <vt:lpstr>Slide 12</vt:lpstr>
      <vt:lpstr>Slide 13</vt:lpstr>
      <vt:lpstr>Slide 14</vt:lpstr>
      <vt:lpstr>VI. The role of Aquaporin 0 in Cataract</vt:lpstr>
      <vt:lpstr>VII. Age Related Nuclear Cataract -ARNC</vt:lpstr>
      <vt:lpstr>Slide 17</vt:lpstr>
      <vt:lpstr>Slide 18</vt:lpstr>
      <vt:lpstr>Lanosterol delays &amp; reverses Cataract in rabbits and dogs 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Cataractogenesis     Can Cataract be delayed or reversed? </dc:title>
  <dc:creator>Digit</dc:creator>
  <cp:lastModifiedBy>Digit</cp:lastModifiedBy>
  <cp:revision>61</cp:revision>
  <dcterms:created xsi:type="dcterms:W3CDTF">2015-10-02T15:12:11Z</dcterms:created>
  <dcterms:modified xsi:type="dcterms:W3CDTF">2015-10-07T01:52:07Z</dcterms:modified>
</cp:coreProperties>
</file>