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Default Extension="tiff" ContentType="image/tiff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87" r:id="rId2"/>
    <p:sldId id="273" r:id="rId3"/>
    <p:sldId id="280" r:id="rId4"/>
    <p:sldId id="262" r:id="rId5"/>
    <p:sldId id="279" r:id="rId6"/>
    <p:sldId id="264" r:id="rId7"/>
    <p:sldId id="285" r:id="rId8"/>
    <p:sldId id="266" r:id="rId9"/>
    <p:sldId id="268" r:id="rId10"/>
    <p:sldId id="267" r:id="rId11"/>
    <p:sldId id="272" r:id="rId12"/>
    <p:sldId id="288" r:id="rId13"/>
    <p:sldId id="271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0000"/>
    <a:srgbClr val="80008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20" autoAdjust="0"/>
    <p:restoredTop sz="82079" autoAdjust="0"/>
  </p:normalViewPr>
  <p:slideViewPr>
    <p:cSldViewPr>
      <p:cViewPr>
        <p:scale>
          <a:sx n="70" d="100"/>
          <a:sy n="70" d="100"/>
        </p:scale>
        <p:origin x="-1386" y="-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B901B2-2E99-44A2-8321-39EE028021F7}" type="datetimeFigureOut">
              <a:rPr lang="en-US" smtClean="0"/>
              <a:pPr/>
              <a:t>10-Apr-17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0918D0-DA36-47CF-BFF4-A437FF7E39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448889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0918D0-DA36-47CF-BFF4-A437FF7E39E4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862022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Bisphenol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-A,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common environmental endocrine disruptor, is used as a </a:t>
            </a:r>
            <a:r>
              <a:rPr lang="en-U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xenoestrogen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dirty="0" smtClean="0">
                <a:latin typeface="Cambria" pitchFamily="18" charset="0"/>
                <a:cs typeface="Times New Roman" pitchFamily="18" charset="0"/>
              </a:rPr>
              <a:t>product of epoxy resins, polycarbonate plastics, &amp; flame retardants.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Cambria" pitchFamily="18" charset="0"/>
                <a:ea typeface="+mn-ea"/>
                <a:cs typeface="Times New Roman" pitchFamily="18" charset="0"/>
              </a:rPr>
              <a:t>It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Cambria" pitchFamily="18" charset="0"/>
                <a:ea typeface="+mn-ea"/>
                <a:cs typeface="Times New Roman" pitchFamily="18" charset="0"/>
              </a:rPr>
              <a:t> is mainly found in food containers, water bottles, water pipes, electronics, dental sealants, baby toys.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Cambria" pitchFamily="18" charset="0"/>
                <a:ea typeface="+mn-ea"/>
                <a:cs typeface="Times New Roman" pitchFamily="18" charset="0"/>
              </a:rPr>
              <a:t>Upon heating in water, polycarbonate plastics are hydrolyzed to BPA which gets absorbed in GIT, metabolized in liver, and excreted in urine.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Cambria" pitchFamily="18" charset="0"/>
                <a:ea typeface="+mn-ea"/>
                <a:cs typeface="Times New Roman" pitchFamily="18" charset="0"/>
              </a:rPr>
              <a:t>Most of the BPA entering our body gets excreted, but a few fractions of it, in case of heavy ingestion, enters circulation and travels to various sex organs.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Cambria" pitchFamily="18" charset="0"/>
                <a:ea typeface="+mn-ea"/>
                <a:cs typeface="Times New Roman" pitchFamily="18" charset="0"/>
              </a:rPr>
              <a:t>BPA mimics natural estrogen due to structural resemblance and binds to estrogen receptors &amp; to some extent EGFR in cells of sex organs.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Cambria" pitchFamily="18" charset="0"/>
                <a:ea typeface="+mn-ea"/>
                <a:cs typeface="Times New Roman" pitchFamily="18" charset="0"/>
              </a:rPr>
              <a:t>Binding affinity of BPA towards ER is 1000-2000 times lower than E2.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Cambria" pitchFamily="18" charset="0"/>
                <a:ea typeface="+mn-ea"/>
                <a:cs typeface="Times New Roman" pitchFamily="18" charset="0"/>
              </a:rPr>
              <a:t>BPA binds &amp; activates both cytosolic &amp; membrane-bound ER.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Cambria" pitchFamily="18" charset="0"/>
                <a:ea typeface="+mn-ea"/>
                <a:cs typeface="Times New Roman" pitchFamily="18" charset="0"/>
              </a:rPr>
              <a:t>Upon binding, membrane-bound ER (GPR30), BPA activates various kinases leading to the activation of PI3K/</a:t>
            </a:r>
            <a:r>
              <a:rPr lang="en-US" sz="1200" kern="1200" baseline="0" dirty="0" err="1" smtClean="0">
                <a:solidFill>
                  <a:schemeClr val="tx1"/>
                </a:solidFill>
                <a:effectLst/>
                <a:latin typeface="Cambria" pitchFamily="18" charset="0"/>
                <a:ea typeface="+mn-ea"/>
                <a:cs typeface="Times New Roman" pitchFamily="18" charset="0"/>
              </a:rPr>
              <a:t>Akt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Cambria" pitchFamily="18" charset="0"/>
                <a:ea typeface="+mn-ea"/>
                <a:cs typeface="Times New Roman" pitchFamily="18" charset="0"/>
              </a:rPr>
              <a:t> &amp; MAPK signaling which are involved in cell proliferation.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0918D0-DA36-47CF-BFF4-A437FF7E39E4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44210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Endogenous estrogen is known to bind all three known ERs, ER-</a:t>
            </a:r>
            <a:r>
              <a:rPr lang="el-G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α,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ER-</a:t>
            </a:r>
            <a:r>
              <a:rPr lang="el-G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β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GPER.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Estrogen activates nuclear ERs inducing receptor dimerization and binding of receptor dimers to the promoters of target genes.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Alternatively, activated ERs modulate the function of other classes of TFs through protein–protein interactions.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Subpopulations of ERs at the plasma membrane activated by E2 interact with adaptor proteins (adaptor) and signaling molecules such as c‑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Src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which mediates rapid signaling via PI3K–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Akt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MAPK pathways.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E2 also activates GPER which is predominantly localized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intracellularly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GPER activation stimulates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cAMP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production, calcium mobilization and c‑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Src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which activates MMPs.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These MMPs cleave pro‑HB‑EGF, releasing free HB‑EGF that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transactivates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EGFR, which in turn activates MAPK and PI3K–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Akt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pathways that can induce additional effects regulating gene transcription.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E2-mediated transcriptional regulation may involve phosphorylation of ER or other TFs that may directly interact with ER, or bind independently of ER within the promoters of target genes.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0918D0-DA36-47CF-BFF4-A437FF7E39E4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898474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Upon binding &amp; activating ER, BPA activates various</a:t>
            </a:r>
            <a:r>
              <a:rPr lang="en-US" baseline="0" dirty="0" smtClean="0"/>
              <a:t> signaling kinases and causes oxidative stress and genetic &amp; epigenetic alterations all leading to pathogenesis of many diseases including diabetes, obesity, CVD, behavioral disorders, reproductive disorders, cancer.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0918D0-DA36-47CF-BFF4-A437FF7E39E4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511080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Diindolylmethane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(DIM) is a plant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indole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found in cruciferous vegetables such as broccoli,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brussels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sprouts, cabbage, cauliflower, and kale.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DIM is a stable derivative of indole-3-carbinol.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 promotes estrogen metabolism by increasing the formation of 2-α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hydroxy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estrogen metabolites.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 has potential estrogen-modulating and anti-neoplastic activity.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DIM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also has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antioxidant,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anti-estrogenic, anti-inflammatory, and anti-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angiogenic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activities.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0918D0-DA36-47CF-BFF4-A437FF7E39E4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025470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The aim of our study was To explore the protective effect of DIM against BPA induced cell proliferation via GPR30/PI3K/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Akt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pathway in the mammary gland of Sprague-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Dawley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rats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0918D0-DA36-47CF-BFF4-A437FF7E39E4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394665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0" dirty="0" smtClean="0"/>
              <a:t>For this</a:t>
            </a:r>
            <a:r>
              <a:rPr lang="en-US" i="0" baseline="0" dirty="0" smtClean="0"/>
              <a:t> purpose, we used  </a:t>
            </a:r>
            <a:r>
              <a:rPr lang="en-US" sz="1200" i="0" dirty="0" smtClean="0">
                <a:latin typeface="Cambria" pitchFamily="18" charset="0"/>
                <a:cs typeface="Arial" pitchFamily="34" charset="0"/>
              </a:rPr>
              <a:t>6-7 weeks old female Sprague-</a:t>
            </a:r>
            <a:r>
              <a:rPr lang="en-US" sz="1200" i="0" dirty="0" err="1" smtClean="0">
                <a:latin typeface="Cambria" pitchFamily="18" charset="0"/>
                <a:cs typeface="Arial" pitchFamily="34" charset="0"/>
              </a:rPr>
              <a:t>Dawley</a:t>
            </a:r>
            <a:r>
              <a:rPr lang="en-US" sz="1200" i="0" dirty="0" smtClean="0">
                <a:latin typeface="Cambria" pitchFamily="18" charset="0"/>
                <a:cs typeface="Arial" pitchFamily="34" charset="0"/>
              </a:rPr>
              <a:t> rats weighing</a:t>
            </a:r>
            <a:r>
              <a:rPr lang="en-US" sz="1200" i="0" baseline="0" dirty="0" smtClean="0">
                <a:latin typeface="Cambria" pitchFamily="18" charset="0"/>
                <a:cs typeface="Arial" pitchFamily="34" charset="0"/>
              </a:rPr>
              <a:t> </a:t>
            </a:r>
            <a:r>
              <a:rPr lang="en-US" sz="1200" i="0" dirty="0" smtClean="0">
                <a:latin typeface="Cambria" pitchFamily="18" charset="0"/>
                <a:cs typeface="Arial" pitchFamily="34" charset="0"/>
              </a:rPr>
              <a:t>100-120 g</a:t>
            </a:r>
            <a:r>
              <a:rPr lang="en-US" sz="1200" i="0" baseline="0" dirty="0" smtClean="0">
                <a:latin typeface="Cambria" pitchFamily="18" charset="0"/>
                <a:cs typeface="Arial" pitchFamily="34" charset="0"/>
              </a:rPr>
              <a:t> </a:t>
            </a:r>
          </a:p>
          <a:p>
            <a:r>
              <a:rPr lang="en-US" sz="1200" i="0" baseline="0" dirty="0" smtClean="0">
                <a:latin typeface="Cambria" pitchFamily="18" charset="0"/>
                <a:cs typeface="Arial" pitchFamily="34" charset="0"/>
              </a:rPr>
              <a:t>Animals were divided into four groups each consisting 6 rats</a:t>
            </a:r>
          </a:p>
          <a:p>
            <a:r>
              <a:rPr lang="en-US" sz="1200" i="0" baseline="0" dirty="0" smtClean="0">
                <a:latin typeface="Cambria" pitchFamily="18" charset="0"/>
                <a:cs typeface="Arial" pitchFamily="34" charset="0"/>
              </a:rPr>
              <a:t>G-1 served as vehicle control receiving only basal diet with corn oil, whereas G-2 &amp; 3 received </a:t>
            </a:r>
            <a:r>
              <a:rPr lang="en-US" sz="1600" i="0" dirty="0" smtClean="0">
                <a:latin typeface="Cambria" pitchFamily="18" charset="0"/>
                <a:cs typeface="Times New Roman" pitchFamily="18" charset="0"/>
              </a:rPr>
              <a:t>BPA (10 µg/kg/</a:t>
            </a:r>
            <a:r>
              <a:rPr lang="en-US" sz="1600" i="0" dirty="0" err="1" smtClean="0">
                <a:latin typeface="Cambria" pitchFamily="18" charset="0"/>
                <a:cs typeface="Times New Roman" pitchFamily="18" charset="0"/>
              </a:rPr>
              <a:t>bw</a:t>
            </a:r>
            <a:r>
              <a:rPr lang="en-US" sz="1600" i="0" dirty="0" smtClean="0">
                <a:latin typeface="Cambria" pitchFamily="18" charset="0"/>
                <a:cs typeface="Times New Roman" pitchFamily="18" charset="0"/>
              </a:rPr>
              <a:t>) and</a:t>
            </a:r>
            <a:r>
              <a:rPr lang="en-US" sz="1600" i="0" baseline="0" dirty="0" smtClean="0">
                <a:latin typeface="Cambria" pitchFamily="18" charset="0"/>
                <a:cs typeface="Times New Roman" pitchFamily="18" charset="0"/>
              </a:rPr>
              <a:t> </a:t>
            </a:r>
            <a:r>
              <a:rPr lang="en-US" sz="1600" i="0" dirty="0" smtClean="0">
                <a:latin typeface="Cambria" pitchFamily="18" charset="0"/>
                <a:cs typeface="Times New Roman" pitchFamily="18" charset="0"/>
              </a:rPr>
              <a:t>DIM (5 mg/kg/</a:t>
            </a:r>
            <a:r>
              <a:rPr lang="en-US" sz="1600" i="0" dirty="0" err="1" smtClean="0">
                <a:latin typeface="Cambria" pitchFamily="18" charset="0"/>
                <a:cs typeface="Times New Roman" pitchFamily="18" charset="0"/>
              </a:rPr>
              <a:t>bw</a:t>
            </a:r>
            <a:r>
              <a:rPr lang="en-US" sz="1600" i="0" dirty="0" smtClean="0">
                <a:latin typeface="Cambria" pitchFamily="18" charset="0"/>
                <a:cs typeface="Times New Roman" pitchFamily="18" charset="0"/>
              </a:rPr>
              <a:t>) respectively</a:t>
            </a:r>
          </a:p>
          <a:p>
            <a:r>
              <a:rPr lang="en-US" i="0" dirty="0" smtClean="0"/>
              <a:t>G-4 received both BPA &amp; DIM</a:t>
            </a:r>
          </a:p>
          <a:p>
            <a:r>
              <a:rPr lang="en-US" i="0" dirty="0" smtClean="0"/>
              <a:t>Study protocol</a:t>
            </a:r>
            <a:r>
              <a:rPr lang="en-US" i="0" baseline="0" dirty="0" smtClean="0"/>
              <a:t> was approved by institute animal ethics committee of au</a:t>
            </a:r>
          </a:p>
          <a:p>
            <a:r>
              <a:rPr lang="en-US" i="0" baseline="0" dirty="0" smtClean="0"/>
              <a:t>At the end of 12 weeks, animals were sacrificed by cervical dislocation &amp; blood &amp; mammary tissues were collected and stored</a:t>
            </a:r>
          </a:p>
          <a:p>
            <a:r>
              <a:rPr lang="en-US" i="0" baseline="0" dirty="0" smtClean="0"/>
              <a:t>We </a:t>
            </a:r>
            <a:r>
              <a:rPr lang="en-US" i="0" baseline="0" dirty="0" err="1" smtClean="0"/>
              <a:t>analysed</a:t>
            </a:r>
            <a:r>
              <a:rPr lang="en-US" i="0" baseline="0" dirty="0" smtClean="0"/>
              <a:t> the expression of </a:t>
            </a:r>
            <a:r>
              <a:rPr lang="en-IN" sz="1200" dirty="0" smtClean="0">
                <a:latin typeface="Cambria" pitchFamily="18" charset="0"/>
                <a:cs typeface="Arial" pitchFamily="34" charset="0"/>
              </a:rPr>
              <a:t>ER-</a:t>
            </a:r>
            <a:r>
              <a:rPr lang="el-GR" sz="1200" dirty="0" smtClean="0">
                <a:latin typeface="Cambria" pitchFamily="18" charset="0"/>
                <a:cs typeface="Arial" pitchFamily="34" charset="0"/>
              </a:rPr>
              <a:t>α</a:t>
            </a:r>
            <a:r>
              <a:rPr lang="en-US" sz="1200" dirty="0" smtClean="0">
                <a:latin typeface="Cambria" pitchFamily="18" charset="0"/>
                <a:cs typeface="Arial" pitchFamily="34" charset="0"/>
              </a:rPr>
              <a:t> and </a:t>
            </a:r>
            <a:r>
              <a:rPr lang="en-US" i="0" baseline="0" dirty="0" smtClean="0"/>
              <a:t> various </a:t>
            </a:r>
            <a:r>
              <a:rPr lang="en-US" i="0" baseline="0" dirty="0" err="1" smtClean="0"/>
              <a:t>pts</a:t>
            </a:r>
            <a:r>
              <a:rPr lang="en-US" i="0" baseline="0" dirty="0" smtClean="0"/>
              <a:t> involved in cell proliferation using </a:t>
            </a:r>
            <a:r>
              <a:rPr lang="en-US" i="0" baseline="0" dirty="0" err="1" smtClean="0"/>
              <a:t>imunoblotting</a:t>
            </a:r>
            <a:r>
              <a:rPr lang="en-US" i="0" baseline="0" dirty="0" smtClean="0"/>
              <a:t> &amp; immunohistochemistry. </a:t>
            </a:r>
            <a:endParaRPr lang="en-US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0918D0-DA36-47CF-BFF4-A437FF7E39E4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093385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BPA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treatment up-regulated the expression of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GPR30,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Src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PI3K, and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Akt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mammary tissues of experimental rats.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Administration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DIM along with BPA abrogated this up-regulation to near normal.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0918D0-DA36-47CF-BFF4-A437FF7E39E4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183502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addition, PCNA expression was also found to be up-regulated 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confirming cell proliferation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mammary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tissues.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0918D0-DA36-47CF-BFF4-A437FF7E39E4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245106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 the other hand, expression of ER-</a:t>
            </a:r>
            <a:r>
              <a:rPr lang="el-G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remained unchanged suggesting that BPA acted mainly via GPR30 not via ER-</a:t>
            </a:r>
            <a:r>
              <a:rPr lang="el-G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0918D0-DA36-47CF-BFF4-A437FF7E39E4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5881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Treatment of BPA promoted</a:t>
            </a:r>
            <a:r>
              <a:rPr lang="en-US" baseline="0" dirty="0" smtClean="0"/>
              <a:t> cell proliferation via GPR30/</a:t>
            </a:r>
            <a:r>
              <a:rPr lang="en-US" baseline="0" dirty="0" err="1" smtClean="0"/>
              <a:t>Src</a:t>
            </a:r>
            <a:r>
              <a:rPr lang="en-US" baseline="0" dirty="0" smtClean="0"/>
              <a:t>/</a:t>
            </a:r>
            <a:r>
              <a:rPr lang="en-US" baseline="0" dirty="0" err="1" smtClean="0"/>
              <a:t>Ras</a:t>
            </a:r>
            <a:r>
              <a:rPr lang="en-US" baseline="0" dirty="0" smtClean="0"/>
              <a:t>/PI3K/</a:t>
            </a:r>
            <a:r>
              <a:rPr lang="en-US" baseline="0" dirty="0" err="1" smtClean="0"/>
              <a:t>Akt</a:t>
            </a:r>
            <a:r>
              <a:rPr lang="en-US" baseline="0" dirty="0" smtClean="0"/>
              <a:t> axis.</a:t>
            </a:r>
          </a:p>
          <a:p>
            <a:r>
              <a:rPr lang="en-US" baseline="0" dirty="0" smtClean="0"/>
              <a:t>Administration of DIM along with BPA abrogated this effect.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0918D0-DA36-47CF-BFF4-A437FF7E39E4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77964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A532C-B149-48E0-8D88-F30EEC0C6163}" type="datetimeFigureOut">
              <a:rPr lang="en-US" smtClean="0"/>
              <a:pPr/>
              <a:t>10-Apr-17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087C7-ED61-4A95-8F7A-7DD51804F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A532C-B149-48E0-8D88-F30EEC0C6163}" type="datetimeFigureOut">
              <a:rPr lang="en-US" smtClean="0"/>
              <a:pPr/>
              <a:t>10-Apr-17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087C7-ED61-4A95-8F7A-7DD51804F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A532C-B149-48E0-8D88-F30EEC0C6163}" type="datetimeFigureOut">
              <a:rPr lang="en-US" smtClean="0"/>
              <a:pPr/>
              <a:t>10-Apr-17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087C7-ED61-4A95-8F7A-7DD51804F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A532C-B149-48E0-8D88-F30EEC0C6163}" type="datetimeFigureOut">
              <a:rPr lang="en-US" smtClean="0"/>
              <a:pPr/>
              <a:t>10-Apr-17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087C7-ED61-4A95-8F7A-7DD51804F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A532C-B149-48E0-8D88-F30EEC0C6163}" type="datetimeFigureOut">
              <a:rPr lang="en-US" smtClean="0"/>
              <a:pPr/>
              <a:t>10-Apr-17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087C7-ED61-4A95-8F7A-7DD51804F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A532C-B149-48E0-8D88-F30EEC0C6163}" type="datetimeFigureOut">
              <a:rPr lang="en-US" smtClean="0"/>
              <a:pPr/>
              <a:t>10-Apr-17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087C7-ED61-4A95-8F7A-7DD51804F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A532C-B149-48E0-8D88-F30EEC0C6163}" type="datetimeFigureOut">
              <a:rPr lang="en-US" smtClean="0"/>
              <a:pPr/>
              <a:t>10-Apr-17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087C7-ED61-4A95-8F7A-7DD51804F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A532C-B149-48E0-8D88-F30EEC0C6163}" type="datetimeFigureOut">
              <a:rPr lang="en-US" smtClean="0"/>
              <a:pPr/>
              <a:t>10-Apr-17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087C7-ED61-4A95-8F7A-7DD51804F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A532C-B149-48E0-8D88-F30EEC0C6163}" type="datetimeFigureOut">
              <a:rPr lang="en-US" smtClean="0"/>
              <a:pPr/>
              <a:t>10-Apr-17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087C7-ED61-4A95-8F7A-7DD51804F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A532C-B149-48E0-8D88-F30EEC0C6163}" type="datetimeFigureOut">
              <a:rPr lang="en-US" smtClean="0"/>
              <a:pPr/>
              <a:t>10-Apr-17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087C7-ED61-4A95-8F7A-7DD51804F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A532C-B149-48E0-8D88-F30EEC0C6163}" type="datetimeFigureOut">
              <a:rPr lang="en-US" smtClean="0"/>
              <a:pPr/>
              <a:t>10-Apr-17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087C7-ED61-4A95-8F7A-7DD51804F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3A532C-B149-48E0-8D88-F30EEC0C6163}" type="datetimeFigureOut">
              <a:rPr lang="en-US" smtClean="0"/>
              <a:pPr/>
              <a:t>10-Apr-17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5087C7-ED61-4A95-8F7A-7DD51804F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1.png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jpeg"/><Relationship Id="rId4" Type="http://schemas.openxmlformats.org/officeDocument/2006/relationships/image" Target="../media/image2.jpeg"/><Relationship Id="rId9" Type="http://schemas.microsoft.com/office/2007/relationships/hdphoto" Target="../media/hdphoto2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:\Users\S.Thilagavathi\Desktop\mfcd00002366-medium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608" y="3253864"/>
            <a:ext cx="2496361" cy="1527304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10475" y="614694"/>
            <a:ext cx="9144000" cy="2392362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Cambria" pitchFamily="18" charset="0"/>
              </a:rPr>
              <a:t>Abrogation </a:t>
            </a:r>
            <a:r>
              <a:rPr lang="en-US" sz="2800" b="1" dirty="0">
                <a:latin typeface="Cambria" pitchFamily="18" charset="0"/>
              </a:rPr>
              <a:t>o</a:t>
            </a:r>
            <a:r>
              <a:rPr lang="en-US" sz="2800" b="1" dirty="0" smtClean="0">
                <a:latin typeface="Cambria" pitchFamily="18" charset="0"/>
              </a:rPr>
              <a:t>f BPA-induced Cell Proliferation Via GPR30/</a:t>
            </a:r>
            <a:r>
              <a:rPr lang="en-US" sz="2800" b="1" dirty="0" err="1" smtClean="0">
                <a:latin typeface="Cambria" pitchFamily="18" charset="0"/>
              </a:rPr>
              <a:t>Ras</a:t>
            </a:r>
            <a:r>
              <a:rPr lang="en-US" sz="2800" b="1" dirty="0" smtClean="0">
                <a:latin typeface="Cambria" pitchFamily="18" charset="0"/>
              </a:rPr>
              <a:t>/PI3K/</a:t>
            </a:r>
            <a:r>
              <a:rPr lang="en-US" sz="2800" b="1" dirty="0" err="1" smtClean="0">
                <a:latin typeface="Cambria" pitchFamily="18" charset="0"/>
              </a:rPr>
              <a:t>Akt</a:t>
            </a:r>
            <a:r>
              <a:rPr lang="en-US" sz="2800" b="1" dirty="0" smtClean="0">
                <a:latin typeface="Cambria" pitchFamily="18" charset="0"/>
              </a:rPr>
              <a:t> Pathway by DIM in </a:t>
            </a:r>
            <a:r>
              <a:rPr lang="en-US" sz="2800" b="1" dirty="0">
                <a:latin typeface="Cambria" pitchFamily="18" charset="0"/>
              </a:rPr>
              <a:t>t</a:t>
            </a:r>
            <a:r>
              <a:rPr lang="en-US" sz="2800" b="1" dirty="0" smtClean="0">
                <a:latin typeface="Cambria" pitchFamily="18" charset="0"/>
              </a:rPr>
              <a:t>he Mammary Gland of Sprague-</a:t>
            </a:r>
            <a:r>
              <a:rPr lang="en-US" sz="2800" b="1" dirty="0" err="1">
                <a:latin typeface="Cambria" pitchFamily="18" charset="0"/>
              </a:rPr>
              <a:t>D</a:t>
            </a:r>
            <a:r>
              <a:rPr lang="en-US" sz="2800" b="1" dirty="0" err="1" smtClean="0">
                <a:latin typeface="Cambria" pitchFamily="18" charset="0"/>
              </a:rPr>
              <a:t>awley</a:t>
            </a:r>
            <a:r>
              <a:rPr lang="en-US" sz="2800" b="1" dirty="0" smtClean="0">
                <a:latin typeface="Cambria" pitchFamily="18" charset="0"/>
              </a:rPr>
              <a:t> Rats</a:t>
            </a:r>
            <a:endParaRPr lang="en-US" sz="2800" b="1" dirty="0">
              <a:latin typeface="Cambria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616664" y="5669704"/>
            <a:ext cx="6324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r"/>
                <a:tab pos="2743200" algn="ctr"/>
                <a:tab pos="5486400" algn="r"/>
              </a:tabLst>
            </a:pPr>
            <a:r>
              <a:rPr lang="en-US" i="1" dirty="0" smtClean="0">
                <a:ln w="11430"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S. THILAGAVATHI, Ph.D. Graduate,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r"/>
                <a:tab pos="2743200" algn="ctr"/>
                <a:tab pos="5486400" algn="r"/>
              </a:tabLst>
            </a:pPr>
            <a:r>
              <a:rPr lang="en-US" i="1" dirty="0" smtClean="0">
                <a:ln w="11430"/>
                <a:latin typeface="Cambria" pitchFamily="18" charset="0"/>
                <a:cs typeface="Times New Roman" pitchFamily="18" charset="0"/>
              </a:rPr>
              <a:t>Department of Biochemistry &amp; Biotechnology,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r"/>
                <a:tab pos="2743200" algn="ctr"/>
                <a:tab pos="5486400" algn="r"/>
              </a:tabLst>
            </a:pPr>
            <a:r>
              <a:rPr lang="en-US" i="1" dirty="0" smtClean="0">
                <a:ln w="11430"/>
                <a:latin typeface="Cambria" pitchFamily="18" charset="0"/>
                <a:cs typeface="Times New Roman" pitchFamily="18" charset="0"/>
              </a:rPr>
              <a:t>Faculty of Science, </a:t>
            </a:r>
            <a:r>
              <a:rPr lang="en-US" i="1" dirty="0" err="1" smtClean="0">
                <a:ln w="11430"/>
                <a:latin typeface="Cambria" pitchFamily="18" charset="0"/>
                <a:cs typeface="Times New Roman" pitchFamily="18" charset="0"/>
              </a:rPr>
              <a:t>Annamalai</a:t>
            </a:r>
            <a:r>
              <a:rPr lang="en-US" i="1" dirty="0" smtClean="0">
                <a:ln w="11430"/>
                <a:latin typeface="Cambria" pitchFamily="18" charset="0"/>
                <a:cs typeface="Times New Roman" pitchFamily="18" charset="0"/>
              </a:rPr>
              <a:t> University,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r"/>
                <a:tab pos="2743200" algn="ctr"/>
                <a:tab pos="5486400" algn="r"/>
              </a:tabLst>
            </a:pPr>
            <a:r>
              <a:rPr lang="en-US" i="1" dirty="0" err="1" smtClean="0">
                <a:ln w="11430"/>
                <a:latin typeface="Cambria" pitchFamily="18" charset="0"/>
                <a:cs typeface="Times New Roman" pitchFamily="18" charset="0"/>
              </a:rPr>
              <a:t>Tamilnadu</a:t>
            </a:r>
            <a:r>
              <a:rPr lang="en-US" i="1" dirty="0" smtClean="0">
                <a:ln w="11430"/>
                <a:latin typeface="Cambria" pitchFamily="18" charset="0"/>
                <a:cs typeface="Times New Roman" pitchFamily="18" charset="0"/>
              </a:rPr>
              <a:t>, India</a:t>
            </a:r>
          </a:p>
        </p:txBody>
      </p:sp>
      <p:pic>
        <p:nvPicPr>
          <p:cNvPr id="5" name="Picture 2" descr="C:\Users\uma\Desktop\images (4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9428" y="-26772"/>
            <a:ext cx="1384662" cy="130981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uma\Desktop\images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8808" y="5498756"/>
            <a:ext cx="1689332" cy="143338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7" descr="C:\Users\uma\Desktop\images (3)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1784" y="5511114"/>
            <a:ext cx="1655462" cy="141896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C:\Users\uma\Desktop\cabage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="" xmlns:a14="http://schemas.microsoft.com/office/drawing/2010/main">
                  <a14:imgLayer r:embed="rId9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3228" y="-37071"/>
            <a:ext cx="1612556" cy="140009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3043503" y="3604371"/>
            <a:ext cx="6324600" cy="120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tabLst>
                <a:tab pos="457200" algn="r"/>
                <a:tab pos="2743200" algn="ctr"/>
                <a:tab pos="5486400" algn="r"/>
              </a:tabLst>
            </a:pPr>
            <a:r>
              <a:rPr lang="en-US" sz="2000" dirty="0" smtClean="0">
                <a:ln w="11430"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14.04.2017</a:t>
            </a:r>
          </a:p>
          <a:p>
            <a:pPr algn="ctr">
              <a:lnSpc>
                <a:spcPct val="125000"/>
              </a:lnSpc>
            </a:pPr>
            <a:r>
              <a:rPr lang="en-US" sz="2000" dirty="0">
                <a:latin typeface="Cambria" pitchFamily="18" charset="0"/>
              </a:rPr>
              <a:t>8</a:t>
            </a:r>
            <a:r>
              <a:rPr lang="en-US" sz="2000" baseline="30000" dirty="0">
                <a:latin typeface="Cambria" pitchFamily="18" charset="0"/>
              </a:rPr>
              <a:t>th</a:t>
            </a:r>
            <a:r>
              <a:rPr lang="en-US" sz="2000" dirty="0">
                <a:latin typeface="Cambria" pitchFamily="18" charset="0"/>
              </a:rPr>
              <a:t> World Congress </a:t>
            </a:r>
            <a:r>
              <a:rPr lang="en-US" sz="2000" dirty="0" smtClean="0">
                <a:latin typeface="Cambria" pitchFamily="18" charset="0"/>
              </a:rPr>
              <a:t>on Toxicology </a:t>
            </a:r>
            <a:r>
              <a:rPr lang="en-US" sz="2000" dirty="0">
                <a:latin typeface="Cambria" pitchFamily="18" charset="0"/>
              </a:rPr>
              <a:t>and Pharmacology</a:t>
            </a:r>
          </a:p>
          <a:p>
            <a:pPr algn="ctr">
              <a:lnSpc>
                <a:spcPct val="125000"/>
              </a:lnSpc>
            </a:pPr>
            <a:r>
              <a:rPr lang="en-US" sz="2000" dirty="0">
                <a:latin typeface="Cambria" pitchFamily="18" charset="0"/>
              </a:rPr>
              <a:t>April 13-15, </a:t>
            </a:r>
            <a:r>
              <a:rPr lang="en-US" sz="2000" dirty="0" smtClean="0">
                <a:latin typeface="Cambria" pitchFamily="18" charset="0"/>
              </a:rPr>
              <a:t>2017, </a:t>
            </a:r>
            <a:r>
              <a:rPr lang="en-US" sz="2000" dirty="0">
                <a:latin typeface="Cambria" pitchFamily="18" charset="0"/>
              </a:rPr>
              <a:t>Dubai, </a:t>
            </a:r>
            <a:r>
              <a:rPr lang="en-US" sz="2000" dirty="0" smtClean="0">
                <a:latin typeface="Cambria" pitchFamily="18" charset="0"/>
              </a:rPr>
              <a:t>UAE</a:t>
            </a:r>
            <a:endParaRPr lang="en-US" sz="2000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0595"/>
            <a:ext cx="3124200" cy="1046205"/>
          </a:xfrm>
        </p:spPr>
        <p:txBody>
          <a:bodyPr>
            <a:normAutofit/>
          </a:bodyPr>
          <a:lstStyle/>
          <a:p>
            <a:r>
              <a:rPr lang="en-US" sz="2800" b="1" dirty="0" err="1" smtClean="0">
                <a:latin typeface="Cambria" pitchFamily="18" charset="0"/>
                <a:cs typeface="Times New Roman" pitchFamily="18" charset="0"/>
              </a:rPr>
              <a:t>Bisphenol</a:t>
            </a:r>
            <a:r>
              <a:rPr lang="en-US" sz="2800" b="1" dirty="0" smtClean="0">
                <a:latin typeface="Cambria" pitchFamily="18" charset="0"/>
                <a:cs typeface="Times New Roman" pitchFamily="18" charset="0"/>
              </a:rPr>
              <a:t>- A (BPA)</a:t>
            </a:r>
            <a:endParaRPr lang="en-US" sz="2800" b="1" dirty="0">
              <a:latin typeface="Cambria" pitchFamily="18" charset="0"/>
              <a:cs typeface="Times New Roman" pitchFamily="18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" y="1003071"/>
            <a:ext cx="9144000" cy="4163869"/>
          </a:xfrm>
        </p:spPr>
        <p:txBody>
          <a:bodyPr>
            <a:noAutofit/>
          </a:bodyPr>
          <a:lstStyle/>
          <a:p>
            <a:pPr marL="274320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en-US" sz="1800" dirty="0" smtClean="0">
                <a:latin typeface="Cambria" pitchFamily="18" charset="0"/>
                <a:cs typeface="Times New Roman" pitchFamily="18" charset="0"/>
              </a:rPr>
              <a:t>A common environmental endocrine disruptor</a:t>
            </a:r>
          </a:p>
          <a:p>
            <a:pPr marL="274320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en-US" sz="1800" dirty="0" smtClean="0">
                <a:latin typeface="Cambria" pitchFamily="18" charset="0"/>
                <a:cs typeface="Times New Roman" pitchFamily="18" charset="0"/>
              </a:rPr>
              <a:t>Used as a xenoestrogen product of epoxy resins, polycarbonate plastics, &amp; flame retardants</a:t>
            </a:r>
          </a:p>
          <a:p>
            <a:pPr marL="274320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en-US" sz="1800" dirty="0" smtClean="0">
                <a:latin typeface="Cambria" pitchFamily="18" charset="0"/>
                <a:cs typeface="Times New Roman" pitchFamily="18" charset="0"/>
              </a:rPr>
              <a:t>Absorbed </a:t>
            </a:r>
            <a:r>
              <a:rPr lang="en-US" sz="1800" dirty="0">
                <a:latin typeface="Cambria" pitchFamily="18" charset="0"/>
                <a:cs typeface="Times New Roman" pitchFamily="18" charset="0"/>
              </a:rPr>
              <a:t>in GIT, </a:t>
            </a:r>
            <a:r>
              <a:rPr lang="en-US" sz="1800" dirty="0" smtClean="0">
                <a:latin typeface="Cambria" pitchFamily="18" charset="0"/>
                <a:cs typeface="Times New Roman" pitchFamily="18" charset="0"/>
              </a:rPr>
              <a:t> metabolized </a:t>
            </a:r>
            <a:r>
              <a:rPr lang="en-US" sz="1800" dirty="0">
                <a:latin typeface="Cambria" pitchFamily="18" charset="0"/>
                <a:cs typeface="Times New Roman" pitchFamily="18" charset="0"/>
              </a:rPr>
              <a:t>in liver, and excreted in </a:t>
            </a:r>
            <a:r>
              <a:rPr lang="en-US" sz="1800" dirty="0" smtClean="0">
                <a:latin typeface="Cambria" pitchFamily="18" charset="0"/>
                <a:cs typeface="Times New Roman" pitchFamily="18" charset="0"/>
              </a:rPr>
              <a:t>urine</a:t>
            </a:r>
          </a:p>
          <a:p>
            <a:pPr marL="274320" lvl="0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en-US" sz="1800" dirty="0" smtClean="0">
                <a:latin typeface="Cambria" pitchFamily="18" charset="0"/>
              </a:rPr>
              <a:t>Mimics &amp; structurally resembles 17-</a:t>
            </a:r>
            <a:r>
              <a:rPr lang="en-US" sz="1800" dirty="0" smtClean="0">
                <a:latin typeface="Cambria" pitchFamily="18" charset="0"/>
                <a:cs typeface="Times New Roman" pitchFamily="18" charset="0"/>
              </a:rPr>
              <a:t>β-</a:t>
            </a:r>
            <a:r>
              <a:rPr lang="en-US" sz="1800" dirty="0" smtClean="0">
                <a:latin typeface="Cambria" pitchFamily="18" charset="0"/>
              </a:rPr>
              <a:t>estradiol (E2) </a:t>
            </a:r>
          </a:p>
          <a:p>
            <a:pPr marL="274320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en-US" sz="1800" dirty="0" smtClean="0">
                <a:latin typeface="Cambria" pitchFamily="18" charset="0"/>
                <a:cs typeface="Times New Roman" pitchFamily="18" charset="0"/>
              </a:rPr>
              <a:t>Binding affinity - 1,000-2,000 times lower than that of E2</a:t>
            </a:r>
            <a:endParaRPr lang="en-US" sz="1800" dirty="0">
              <a:latin typeface="Cambria" pitchFamily="18" charset="0"/>
              <a:cs typeface="Times New Roman" pitchFamily="18" charset="0"/>
            </a:endParaRPr>
          </a:p>
          <a:p>
            <a:pPr marL="274320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en-US" sz="1800" dirty="0" smtClean="0">
                <a:latin typeface="Cambria" pitchFamily="18" charset="0"/>
                <a:cs typeface="Times New Roman" pitchFamily="18" charset="0"/>
              </a:rPr>
              <a:t>Binds &amp; activates both cytosolic ER</a:t>
            </a:r>
            <a:r>
              <a:rPr lang="el-GR" sz="1800" dirty="0" smtClean="0">
                <a:latin typeface="Cambria" pitchFamily="18" charset="0"/>
                <a:cs typeface="Times New Roman" pitchFamily="18" charset="0"/>
              </a:rPr>
              <a:t>α </a:t>
            </a:r>
            <a:r>
              <a:rPr lang="en-US" sz="1800" dirty="0" smtClean="0">
                <a:latin typeface="Cambria" pitchFamily="18" charset="0"/>
                <a:cs typeface="Times New Roman" pitchFamily="18" charset="0"/>
              </a:rPr>
              <a:t>&amp; membrane-bound GPR30</a:t>
            </a:r>
          </a:p>
          <a:p>
            <a:pPr marL="274320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en-US" sz="1800" dirty="0" smtClean="0">
                <a:latin typeface="Cambria" pitchFamily="18" charset="0"/>
                <a:cs typeface="Times New Roman" pitchFamily="18" charset="0"/>
              </a:rPr>
              <a:t>Binds to GPR30 (membrane-bound ER) &amp; activates various signaling kinases including MAPK</a:t>
            </a:r>
            <a:endParaRPr lang="en-US" sz="1800" b="1" dirty="0" smtClean="0">
              <a:solidFill>
                <a:schemeClr val="accent5">
                  <a:lumMod val="75000"/>
                </a:schemeClr>
              </a:solidFill>
              <a:latin typeface="Cambria" pitchFamily="18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5920953" y="4769360"/>
            <a:ext cx="3124200" cy="1981200"/>
            <a:chOff x="4800600" y="4298088"/>
            <a:chExt cx="3124200" cy="1981200"/>
          </a:xfrm>
        </p:grpSpPr>
        <p:pic>
          <p:nvPicPr>
            <p:cNvPr id="6" name="Picture 9" descr="C:\Users\S.Thilagavathi\Desktop\estradiol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800600" y="4298088"/>
              <a:ext cx="3124200" cy="1981200"/>
            </a:xfrm>
            <a:prstGeom prst="rect">
              <a:avLst/>
            </a:prstGeom>
            <a:noFill/>
          </p:spPr>
        </p:pic>
        <p:sp>
          <p:nvSpPr>
            <p:cNvPr id="10" name="TextBox 9"/>
            <p:cNvSpPr txBox="1"/>
            <p:nvPr/>
          </p:nvSpPr>
          <p:spPr>
            <a:xfrm>
              <a:off x="5345706" y="4572000"/>
              <a:ext cx="10036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Estrogen</a:t>
              </a:r>
              <a:endParaRPr lang="en-US" dirty="0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111195" y="4718226"/>
            <a:ext cx="3290988" cy="2013466"/>
            <a:chOff x="914400" y="4322802"/>
            <a:chExt cx="3505200" cy="2013466"/>
          </a:xfrm>
        </p:grpSpPr>
        <p:pic>
          <p:nvPicPr>
            <p:cNvPr id="9" name="Picture 8" descr="C:\Users\S.Thilagavathi\Desktop\mfcd00002366-medium.pn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914400" y="4322802"/>
              <a:ext cx="3505200" cy="2013466"/>
            </a:xfrm>
            <a:prstGeom prst="rect">
              <a:avLst/>
            </a:prstGeom>
            <a:noFill/>
          </p:spPr>
        </p:pic>
        <p:sp>
          <p:nvSpPr>
            <p:cNvPr id="12" name="TextBox 11"/>
            <p:cNvSpPr txBox="1"/>
            <p:nvPr/>
          </p:nvSpPr>
          <p:spPr>
            <a:xfrm>
              <a:off x="2259237" y="5950463"/>
              <a:ext cx="8001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BPA</a:t>
              </a:r>
              <a:endParaRPr lang="en-US" dirty="0"/>
            </a:p>
          </p:txBody>
        </p:sp>
      </p:grpSp>
      <p:sp>
        <p:nvSpPr>
          <p:cNvPr id="11" name="Content Placeholder 7"/>
          <p:cNvSpPr txBox="1">
            <a:spLocks/>
          </p:cNvSpPr>
          <p:nvPr/>
        </p:nvSpPr>
        <p:spPr>
          <a:xfrm>
            <a:off x="4953001" y="0"/>
            <a:ext cx="4191000" cy="1143000"/>
          </a:xfrm>
          <a:prstGeom prst="rect">
            <a:avLst/>
          </a:prstGeom>
        </p:spPr>
        <p:txBody>
          <a:bodyPr vert="horz" lIns="91440" tIns="45720" rIns="91440" bIns="45720" numCol="2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2000" b="1" i="1" dirty="0" smtClean="0">
                <a:latin typeface="Cambria" pitchFamily="18" charset="0"/>
              </a:rPr>
              <a:t>Sources</a:t>
            </a:r>
          </a:p>
          <a:p>
            <a:pPr>
              <a:spcBef>
                <a:spcPts val="0"/>
              </a:spcBef>
              <a:buFont typeface="Wingdings" pitchFamily="2" charset="2"/>
              <a:buChar char="§"/>
            </a:pPr>
            <a:r>
              <a:rPr lang="en-US" sz="1600" dirty="0">
                <a:latin typeface="Cambria" pitchFamily="18" charset="0"/>
                <a:cs typeface="Times New Roman" pitchFamily="18" charset="0"/>
              </a:rPr>
              <a:t>Food </a:t>
            </a:r>
            <a:r>
              <a:rPr lang="en-US" sz="1600" dirty="0" smtClean="0">
                <a:latin typeface="Cambria" pitchFamily="18" charset="0"/>
                <a:cs typeface="Times New Roman" pitchFamily="18" charset="0"/>
              </a:rPr>
              <a:t>Containers</a:t>
            </a:r>
          </a:p>
          <a:p>
            <a:pPr>
              <a:spcBef>
                <a:spcPts val="0"/>
              </a:spcBef>
              <a:buFont typeface="Wingdings" pitchFamily="2" charset="2"/>
              <a:buChar char="§"/>
            </a:pPr>
            <a:r>
              <a:rPr lang="en-US" sz="1600" dirty="0" smtClean="0">
                <a:latin typeface="Cambria" pitchFamily="18" charset="0"/>
                <a:cs typeface="Times New Roman" pitchFamily="18" charset="0"/>
              </a:rPr>
              <a:t>Water Bottles</a:t>
            </a:r>
          </a:p>
          <a:p>
            <a:pPr>
              <a:spcBef>
                <a:spcPts val="0"/>
              </a:spcBef>
              <a:buFont typeface="Wingdings" pitchFamily="2" charset="2"/>
              <a:buChar char="§"/>
            </a:pPr>
            <a:r>
              <a:rPr lang="en-US" sz="1600" dirty="0" smtClean="0">
                <a:latin typeface="Cambria" pitchFamily="18" charset="0"/>
                <a:cs typeface="Times New Roman" pitchFamily="18" charset="0"/>
              </a:rPr>
              <a:t>Water Pipes</a:t>
            </a:r>
          </a:p>
          <a:p>
            <a:pPr>
              <a:spcBef>
                <a:spcPts val="0"/>
              </a:spcBef>
              <a:buFont typeface="Wingdings" pitchFamily="2" charset="2"/>
              <a:buChar char="§"/>
            </a:pPr>
            <a:endParaRPr lang="en-US" sz="1600" dirty="0" smtClean="0">
              <a:latin typeface="Cambria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buFont typeface="Wingdings" pitchFamily="2" charset="2"/>
              <a:buChar char="§"/>
            </a:pPr>
            <a:r>
              <a:rPr lang="en-US" sz="1600" dirty="0" smtClean="0">
                <a:latin typeface="Cambria" pitchFamily="18" charset="0"/>
                <a:cs typeface="Times New Roman" pitchFamily="18" charset="0"/>
              </a:rPr>
              <a:t>Electronics</a:t>
            </a:r>
          </a:p>
          <a:p>
            <a:pPr>
              <a:spcBef>
                <a:spcPts val="0"/>
              </a:spcBef>
              <a:buFont typeface="Wingdings" pitchFamily="2" charset="2"/>
              <a:buChar char="§"/>
            </a:pPr>
            <a:r>
              <a:rPr lang="en-US" sz="1600" dirty="0" smtClean="0">
                <a:latin typeface="Cambria" pitchFamily="18" charset="0"/>
                <a:cs typeface="Times New Roman" pitchFamily="18" charset="0"/>
              </a:rPr>
              <a:t>Dental Sealants</a:t>
            </a:r>
          </a:p>
          <a:p>
            <a:pPr>
              <a:spcBef>
                <a:spcPts val="0"/>
              </a:spcBef>
              <a:buFont typeface="Wingdings" pitchFamily="2" charset="2"/>
              <a:buChar char="§"/>
            </a:pPr>
            <a:r>
              <a:rPr lang="en-US" sz="1600" dirty="0" smtClean="0">
                <a:latin typeface="Cambria" pitchFamily="18" charset="0"/>
                <a:cs typeface="Times New Roman" pitchFamily="18" charset="0"/>
              </a:rPr>
              <a:t>Baby toys</a:t>
            </a:r>
          </a:p>
          <a:p>
            <a:pPr>
              <a:spcBef>
                <a:spcPts val="0"/>
              </a:spcBef>
              <a:buFont typeface="Wingdings" pitchFamily="2" charset="2"/>
              <a:buChar char="§"/>
            </a:pPr>
            <a:endParaRPr lang="en-US" sz="1600" b="1" dirty="0" smtClean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latin typeface="Cambria" pitchFamily="18" charset="0"/>
                <a:cs typeface="Times New Roman" pitchFamily="18" charset="0"/>
              </a:rPr>
              <a:t>Estrogen Signaling</a:t>
            </a:r>
            <a:endParaRPr lang="en-US" sz="2800" b="1" dirty="0">
              <a:latin typeface="Cambria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489" y="1371598"/>
            <a:ext cx="6850311" cy="5045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141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Cambria" pitchFamily="18" charset="0"/>
                <a:cs typeface="Times New Roman" pitchFamily="18" charset="0"/>
              </a:rPr>
              <a:t>Effects of BPA on Human Health</a:t>
            </a:r>
            <a:endParaRPr lang="en-US" sz="2800" b="1" dirty="0">
              <a:latin typeface="Cambria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S.Thilagavathi\Desktop\Fig-1-Cellular-and-molecular-mechanisms-of-action-of-BPA-in-human-chronic-disease.pn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0" y="899976"/>
            <a:ext cx="9143999" cy="5562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070" y="300994"/>
            <a:ext cx="5105400" cy="8382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Cambria" pitchFamily="18" charset="0"/>
                <a:cs typeface="Times New Roman" pitchFamily="18" charset="0"/>
              </a:rPr>
              <a:t>3, 3-Diindolylmethane [DIM]</a:t>
            </a:r>
            <a:endParaRPr lang="en-US" sz="2800" b="1" dirty="0">
              <a:latin typeface="Cambria" pitchFamily="18" charset="0"/>
            </a:endParaRPr>
          </a:p>
        </p:txBody>
      </p:sp>
      <p:pic>
        <p:nvPicPr>
          <p:cNvPr id="5" name="Picture 4" descr="http://www.diindolylmethane-dim.com/DIM%20Structure.gif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62600" y="4648200"/>
            <a:ext cx="3200400" cy="1899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84160" y="4012448"/>
            <a:ext cx="3505200" cy="25355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b="1" dirty="0">
                <a:latin typeface="Cambria" pitchFamily="18" charset="0"/>
                <a:cs typeface="Times New Roman" pitchFamily="18" charset="0"/>
              </a:rPr>
              <a:t>Pharmacological Properties </a:t>
            </a:r>
            <a:endParaRPr lang="en-IN" b="1" dirty="0" smtClean="0">
              <a:latin typeface="Cambria" pitchFamily="18" charset="0"/>
              <a:cs typeface="Times New Roman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Anti-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angiogenic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activity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Anti-estrogenic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property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Anti-oxidant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activity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Anti-cancer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activity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Anti-inflammatory activity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://exploreyourhealth.ca/user_files/images/iStock_000013155644XSmall(2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5949" y="685800"/>
            <a:ext cx="3867150" cy="28194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80" y="1671856"/>
            <a:ext cx="6311720" cy="20574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erived from acid condensation of indole-3-carbinol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Sources – Cruciferous vegetables</a:t>
            </a:r>
            <a:endParaRPr lang="en-US" sz="2000" dirty="0">
              <a:latin typeface="Cambria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Promotes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estrogen metabolism by increasing the formation of 2-α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hydroxy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estrogen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metabolites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OBJECTIVE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29540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To explore the protective effect of DIM against BPA induced cell proliferation via GPR30/PI3K/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Akt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pathway in the mammary gland of Sprague-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Dawley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rats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  <a:cs typeface="Arial" pitchFamily="34" charset="0"/>
              </a:rPr>
              <a:t>Experimental Design</a:t>
            </a:r>
            <a:endParaRPr lang="en-US" sz="3200" dirty="0"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8991600" cy="5257800"/>
          </a:xfrm>
        </p:spPr>
        <p:txBody>
          <a:bodyPr>
            <a:normAutofit/>
          </a:bodyPr>
          <a:lstStyle/>
          <a:p>
            <a:pPr marL="342900" lvl="1" indent="-342900">
              <a:lnSpc>
                <a:spcPct val="150000"/>
              </a:lnSpc>
              <a:spcBef>
                <a:spcPts val="0"/>
              </a:spcBef>
              <a:buBlip>
                <a:blip r:embed="rId3"/>
              </a:buBlip>
            </a:pPr>
            <a:r>
              <a:rPr lang="en-US" sz="1800" dirty="0" smtClean="0">
                <a:latin typeface="Cambria" pitchFamily="18" charset="0"/>
                <a:cs typeface="Arial" pitchFamily="34" charset="0"/>
              </a:rPr>
              <a:t>6-7 weeks old female Sprague-</a:t>
            </a:r>
            <a:r>
              <a:rPr lang="en-US" sz="1800" dirty="0" err="1" smtClean="0">
                <a:latin typeface="Cambria" pitchFamily="18" charset="0"/>
                <a:cs typeface="Arial" pitchFamily="34" charset="0"/>
              </a:rPr>
              <a:t>Dawley</a:t>
            </a:r>
            <a:r>
              <a:rPr lang="en-US" sz="1800" dirty="0" smtClean="0">
                <a:latin typeface="Cambria" pitchFamily="18" charset="0"/>
                <a:cs typeface="Arial" pitchFamily="34" charset="0"/>
              </a:rPr>
              <a:t> rats  (100-120 g)                                                      </a:t>
            </a:r>
          </a:p>
          <a:p>
            <a:pPr marL="342900" lvl="1" indent="-342900">
              <a:lnSpc>
                <a:spcPct val="150000"/>
              </a:lnSpc>
              <a:spcBef>
                <a:spcPts val="0"/>
              </a:spcBef>
              <a:buBlip>
                <a:blip r:embed="rId3"/>
              </a:buBlip>
            </a:pPr>
            <a:r>
              <a:rPr lang="en-US" sz="1800" dirty="0">
                <a:latin typeface="Cambria" pitchFamily="18" charset="0"/>
                <a:cs typeface="Arial" pitchFamily="34" charset="0"/>
              </a:rPr>
              <a:t>Ethical and animal housing: </a:t>
            </a:r>
            <a:r>
              <a:rPr lang="en-US" sz="1800" dirty="0" smtClean="0">
                <a:latin typeface="Cambria" pitchFamily="18" charset="0"/>
                <a:cs typeface="Arial" pitchFamily="34" charset="0"/>
              </a:rPr>
              <a:t>IAEC, RMMC&amp;H</a:t>
            </a:r>
            <a:r>
              <a:rPr lang="en-US" sz="1800" dirty="0">
                <a:latin typeface="Cambria" pitchFamily="18" charset="0"/>
                <a:cs typeface="Arial" pitchFamily="34" charset="0"/>
              </a:rPr>
              <a:t>, </a:t>
            </a:r>
            <a:r>
              <a:rPr lang="en-US" sz="1800" dirty="0" err="1">
                <a:latin typeface="Cambria" pitchFamily="18" charset="0"/>
                <a:cs typeface="Arial" pitchFamily="34" charset="0"/>
              </a:rPr>
              <a:t>Annamalai</a:t>
            </a:r>
            <a:r>
              <a:rPr lang="en-US" sz="1800" dirty="0">
                <a:latin typeface="Cambria" pitchFamily="18" charset="0"/>
                <a:cs typeface="Arial" pitchFamily="34" charset="0"/>
              </a:rPr>
              <a:t> </a:t>
            </a:r>
            <a:r>
              <a:rPr lang="en-US" sz="1800" dirty="0" smtClean="0">
                <a:latin typeface="Cambria" pitchFamily="18" charset="0"/>
                <a:cs typeface="Arial" pitchFamily="34" charset="0"/>
              </a:rPr>
              <a:t>University</a:t>
            </a:r>
          </a:p>
          <a:p>
            <a:pPr marL="342900" lvl="1" indent="-342900">
              <a:lnSpc>
                <a:spcPct val="150000"/>
              </a:lnSpc>
              <a:spcBef>
                <a:spcPts val="0"/>
              </a:spcBef>
              <a:buBlip>
                <a:blip r:embed="rId3"/>
              </a:buBlip>
            </a:pPr>
            <a:r>
              <a:rPr lang="en-US" sz="1800" dirty="0" smtClean="0">
                <a:latin typeface="Cambria" pitchFamily="18" charset="0"/>
                <a:cs typeface="Arial" pitchFamily="34" charset="0"/>
              </a:rPr>
              <a:t>Duration - 12 weeks</a:t>
            </a:r>
          </a:p>
          <a:p>
            <a:pPr marL="742950" lvl="2" indent="-342900">
              <a:lnSpc>
                <a:spcPct val="150000"/>
              </a:lnSpc>
              <a:spcBef>
                <a:spcPts val="0"/>
              </a:spcBef>
              <a:buBlip>
                <a:blip r:embed="rId3"/>
              </a:buBlip>
            </a:pPr>
            <a:r>
              <a:rPr lang="en-US" sz="1600" i="1" dirty="0" smtClean="0">
                <a:latin typeface="Cambria" pitchFamily="18" charset="0"/>
                <a:cs typeface="Times New Roman" pitchFamily="18" charset="0"/>
              </a:rPr>
              <a:t>Group </a:t>
            </a:r>
            <a:r>
              <a:rPr lang="en-US" sz="1600" i="1" dirty="0">
                <a:latin typeface="Cambria" pitchFamily="18" charset="0"/>
                <a:cs typeface="Times New Roman" pitchFamily="18" charset="0"/>
              </a:rPr>
              <a:t>– I</a:t>
            </a:r>
            <a:r>
              <a:rPr lang="en-IN" sz="1600" i="1" dirty="0">
                <a:latin typeface="Cambria" pitchFamily="18" charset="0"/>
                <a:cs typeface="Times New Roman" pitchFamily="18" charset="0"/>
              </a:rPr>
              <a:t> </a:t>
            </a:r>
            <a:r>
              <a:rPr lang="en-US" sz="1600" i="1" dirty="0" smtClean="0">
                <a:latin typeface="Cambria" pitchFamily="18" charset="0"/>
                <a:cs typeface="Times New Roman" pitchFamily="18" charset="0"/>
              </a:rPr>
              <a:t>Control (Corn oil)</a:t>
            </a:r>
          </a:p>
          <a:p>
            <a:pPr marL="742950" lvl="2" indent="-342900">
              <a:lnSpc>
                <a:spcPct val="150000"/>
              </a:lnSpc>
              <a:spcBef>
                <a:spcPts val="0"/>
              </a:spcBef>
              <a:buBlip>
                <a:blip r:embed="rId3"/>
              </a:buBlip>
            </a:pPr>
            <a:r>
              <a:rPr lang="en-US" sz="1600" i="1" dirty="0" smtClean="0">
                <a:latin typeface="Cambria" pitchFamily="18" charset="0"/>
                <a:cs typeface="Times New Roman" pitchFamily="18" charset="0"/>
              </a:rPr>
              <a:t>Group </a:t>
            </a:r>
            <a:r>
              <a:rPr lang="en-US" sz="1600" i="1" dirty="0">
                <a:latin typeface="Cambria" pitchFamily="18" charset="0"/>
                <a:cs typeface="Times New Roman" pitchFamily="18" charset="0"/>
              </a:rPr>
              <a:t>– II</a:t>
            </a:r>
            <a:r>
              <a:rPr lang="en-IN" sz="1600" i="1" dirty="0">
                <a:latin typeface="Cambria" pitchFamily="18" charset="0"/>
                <a:cs typeface="Times New Roman" pitchFamily="18" charset="0"/>
              </a:rPr>
              <a:t> </a:t>
            </a:r>
            <a:r>
              <a:rPr lang="en-US" sz="1600" i="1" dirty="0">
                <a:latin typeface="Cambria" pitchFamily="18" charset="0"/>
                <a:cs typeface="Times New Roman" pitchFamily="18" charset="0"/>
              </a:rPr>
              <a:t>BPA (</a:t>
            </a:r>
            <a:r>
              <a:rPr lang="en-US" sz="1600" i="1" dirty="0" smtClean="0">
                <a:latin typeface="Cambria" pitchFamily="18" charset="0"/>
                <a:cs typeface="Times New Roman" pitchFamily="18" charset="0"/>
              </a:rPr>
              <a:t>10 µg/kg/</a:t>
            </a:r>
            <a:r>
              <a:rPr lang="en-US" sz="1600" i="1" dirty="0" err="1" smtClean="0">
                <a:latin typeface="Cambria" pitchFamily="18" charset="0"/>
                <a:cs typeface="Times New Roman" pitchFamily="18" charset="0"/>
              </a:rPr>
              <a:t>bw</a:t>
            </a:r>
            <a:r>
              <a:rPr lang="en-US" sz="1600" i="1" dirty="0" smtClean="0">
                <a:latin typeface="Cambria" pitchFamily="18" charset="0"/>
                <a:cs typeface="Times New Roman" pitchFamily="18" charset="0"/>
              </a:rPr>
              <a:t>)</a:t>
            </a:r>
          </a:p>
          <a:p>
            <a:pPr marL="742950" lvl="2" indent="-342900">
              <a:lnSpc>
                <a:spcPct val="150000"/>
              </a:lnSpc>
              <a:spcBef>
                <a:spcPts val="0"/>
              </a:spcBef>
              <a:buBlip>
                <a:blip r:embed="rId3"/>
              </a:buBlip>
            </a:pPr>
            <a:r>
              <a:rPr lang="en-US" sz="1600" i="1" dirty="0" smtClean="0">
                <a:latin typeface="Cambria" pitchFamily="18" charset="0"/>
                <a:cs typeface="Times New Roman" pitchFamily="18" charset="0"/>
              </a:rPr>
              <a:t>Group </a:t>
            </a:r>
            <a:r>
              <a:rPr lang="en-US" sz="1600" i="1" dirty="0">
                <a:latin typeface="Cambria" pitchFamily="18" charset="0"/>
                <a:cs typeface="Times New Roman" pitchFamily="18" charset="0"/>
              </a:rPr>
              <a:t>– III</a:t>
            </a:r>
            <a:r>
              <a:rPr lang="en-IN" sz="1600" i="1" dirty="0">
                <a:latin typeface="Cambria" pitchFamily="18" charset="0"/>
                <a:cs typeface="Times New Roman" pitchFamily="18" charset="0"/>
              </a:rPr>
              <a:t> </a:t>
            </a:r>
            <a:r>
              <a:rPr lang="en-US" sz="1600" i="1" dirty="0">
                <a:latin typeface="Cambria" pitchFamily="18" charset="0"/>
                <a:cs typeface="Times New Roman" pitchFamily="18" charset="0"/>
              </a:rPr>
              <a:t>DIM (</a:t>
            </a:r>
            <a:r>
              <a:rPr lang="en-US" sz="1600" i="1" dirty="0" smtClean="0">
                <a:latin typeface="Cambria" pitchFamily="18" charset="0"/>
                <a:cs typeface="Times New Roman" pitchFamily="18" charset="0"/>
              </a:rPr>
              <a:t>5 mg/kg/</a:t>
            </a:r>
            <a:r>
              <a:rPr lang="en-US" sz="1600" i="1" dirty="0" err="1" smtClean="0">
                <a:latin typeface="Cambria" pitchFamily="18" charset="0"/>
                <a:cs typeface="Times New Roman" pitchFamily="18" charset="0"/>
              </a:rPr>
              <a:t>bw</a:t>
            </a:r>
            <a:r>
              <a:rPr lang="en-US" sz="1600" i="1" dirty="0" smtClean="0">
                <a:latin typeface="Cambria" pitchFamily="18" charset="0"/>
                <a:cs typeface="Times New Roman" pitchFamily="18" charset="0"/>
              </a:rPr>
              <a:t>)</a:t>
            </a:r>
          </a:p>
          <a:p>
            <a:pPr marL="742950" lvl="2" indent="-342900">
              <a:lnSpc>
                <a:spcPct val="150000"/>
              </a:lnSpc>
              <a:spcBef>
                <a:spcPts val="0"/>
              </a:spcBef>
              <a:buBlip>
                <a:blip r:embed="rId3"/>
              </a:buBlip>
            </a:pPr>
            <a:r>
              <a:rPr lang="en-US" sz="1600" i="1" dirty="0" smtClean="0">
                <a:latin typeface="Cambria" pitchFamily="18" charset="0"/>
                <a:cs typeface="Times New Roman" pitchFamily="18" charset="0"/>
              </a:rPr>
              <a:t>Group </a:t>
            </a:r>
            <a:r>
              <a:rPr lang="en-US" sz="1600" i="1" dirty="0">
                <a:latin typeface="Cambria" pitchFamily="18" charset="0"/>
                <a:cs typeface="Times New Roman" pitchFamily="18" charset="0"/>
              </a:rPr>
              <a:t>– IV</a:t>
            </a:r>
            <a:r>
              <a:rPr lang="en-IN" sz="1600" i="1" dirty="0">
                <a:latin typeface="Cambria" pitchFamily="18" charset="0"/>
                <a:cs typeface="Times New Roman" pitchFamily="18" charset="0"/>
              </a:rPr>
              <a:t> </a:t>
            </a:r>
            <a:r>
              <a:rPr lang="en-US" sz="1600" i="1" dirty="0">
                <a:latin typeface="Cambria" pitchFamily="18" charset="0"/>
                <a:cs typeface="Times New Roman" pitchFamily="18" charset="0"/>
              </a:rPr>
              <a:t>BPA+DIM (</a:t>
            </a:r>
            <a:r>
              <a:rPr lang="en-US" sz="1600" i="1" dirty="0" smtClean="0">
                <a:latin typeface="Cambria" pitchFamily="18" charset="0"/>
                <a:cs typeface="Times New Roman" pitchFamily="18" charset="0"/>
              </a:rPr>
              <a:t>10 µg + 5 mg/kg/</a:t>
            </a:r>
            <a:r>
              <a:rPr lang="en-US" sz="1600" i="1" dirty="0" err="1" smtClean="0">
                <a:latin typeface="Cambria" pitchFamily="18" charset="0"/>
                <a:cs typeface="Times New Roman" pitchFamily="18" charset="0"/>
              </a:rPr>
              <a:t>bw</a:t>
            </a:r>
            <a:r>
              <a:rPr lang="en-US" sz="1600" i="1" dirty="0" smtClean="0">
                <a:latin typeface="Cambria" pitchFamily="18" charset="0"/>
                <a:cs typeface="Times New Roman" pitchFamily="18" charset="0"/>
              </a:rPr>
              <a:t>)</a:t>
            </a:r>
            <a:endParaRPr lang="en-US" sz="1600" i="1" dirty="0" smtClean="0">
              <a:latin typeface="Cambria" pitchFamily="18" charset="0"/>
              <a:cs typeface="Arial" pitchFamily="34" charset="0"/>
            </a:endParaRPr>
          </a:p>
          <a:p>
            <a:pPr marL="342900" lvl="1" indent="-342900">
              <a:lnSpc>
                <a:spcPct val="150000"/>
              </a:lnSpc>
              <a:spcBef>
                <a:spcPts val="0"/>
              </a:spcBef>
              <a:buBlip>
                <a:blip r:embed="rId3"/>
              </a:buBlip>
            </a:pPr>
            <a:r>
              <a:rPr lang="en-IN" sz="1800" dirty="0" smtClean="0">
                <a:latin typeface="Cambria" pitchFamily="18" charset="0"/>
                <a:cs typeface="Arial" pitchFamily="34" charset="0"/>
              </a:rPr>
              <a:t>Proteins analysed: GPR30, </a:t>
            </a:r>
            <a:r>
              <a:rPr lang="en-IN" sz="1800" dirty="0" err="1" smtClean="0">
                <a:latin typeface="Cambria" pitchFamily="18" charset="0"/>
                <a:cs typeface="Arial" pitchFamily="34" charset="0"/>
              </a:rPr>
              <a:t>Src</a:t>
            </a:r>
            <a:r>
              <a:rPr lang="en-IN" sz="1800" dirty="0" smtClean="0">
                <a:latin typeface="Cambria" pitchFamily="18" charset="0"/>
                <a:cs typeface="Arial" pitchFamily="34" charset="0"/>
              </a:rPr>
              <a:t>, </a:t>
            </a:r>
            <a:r>
              <a:rPr lang="en-IN" sz="1800" dirty="0" err="1" smtClean="0">
                <a:latin typeface="Cambria" pitchFamily="18" charset="0"/>
                <a:cs typeface="Arial" pitchFamily="34" charset="0"/>
              </a:rPr>
              <a:t>Ras</a:t>
            </a:r>
            <a:r>
              <a:rPr lang="en-IN" sz="1800" dirty="0" smtClean="0">
                <a:latin typeface="Cambria" pitchFamily="18" charset="0"/>
                <a:cs typeface="Arial" pitchFamily="34" charset="0"/>
              </a:rPr>
              <a:t>, PI3K, </a:t>
            </a:r>
            <a:r>
              <a:rPr lang="en-IN" sz="1800" dirty="0" err="1" smtClean="0">
                <a:latin typeface="Cambria" pitchFamily="18" charset="0"/>
                <a:cs typeface="Arial" pitchFamily="34" charset="0"/>
              </a:rPr>
              <a:t>Akt</a:t>
            </a:r>
            <a:r>
              <a:rPr lang="en-IN" sz="1800" dirty="0" smtClean="0">
                <a:latin typeface="Cambria" pitchFamily="18" charset="0"/>
                <a:cs typeface="Arial" pitchFamily="34" charset="0"/>
              </a:rPr>
              <a:t>, ER-</a:t>
            </a:r>
            <a:r>
              <a:rPr lang="el-GR" sz="1800" dirty="0" smtClean="0">
                <a:latin typeface="Cambria" pitchFamily="18" charset="0"/>
                <a:cs typeface="Arial" pitchFamily="34" charset="0"/>
              </a:rPr>
              <a:t>α</a:t>
            </a:r>
            <a:r>
              <a:rPr lang="en-US" sz="1800" dirty="0" smtClean="0">
                <a:latin typeface="Cambria" pitchFamily="18" charset="0"/>
                <a:cs typeface="Arial" pitchFamily="34" charset="0"/>
              </a:rPr>
              <a:t>, &amp; PCNA</a:t>
            </a:r>
          </a:p>
          <a:p>
            <a:pPr marL="342900" lvl="1" indent="-342900">
              <a:lnSpc>
                <a:spcPct val="150000"/>
              </a:lnSpc>
              <a:spcBef>
                <a:spcPts val="0"/>
              </a:spcBef>
              <a:buBlip>
                <a:blip r:embed="rId3"/>
              </a:buBlip>
            </a:pPr>
            <a:r>
              <a:rPr lang="en-US" sz="1800" dirty="0" err="1" smtClean="0">
                <a:latin typeface="Cambria" pitchFamily="18" charset="0"/>
                <a:cs typeface="Arial" pitchFamily="34" charset="0"/>
              </a:rPr>
              <a:t>Immunoblotting</a:t>
            </a:r>
            <a:r>
              <a:rPr lang="en-US" sz="1800" dirty="0" smtClean="0">
                <a:latin typeface="Cambria" pitchFamily="18" charset="0"/>
                <a:cs typeface="Arial" pitchFamily="34" charset="0"/>
              </a:rPr>
              <a:t> &amp; immunohistochemistry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.Thilagavathi\Desktop\CBP-2nd paper\Fig2.tif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676400" y="1756716"/>
            <a:ext cx="5105400" cy="47244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0" y="140034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Cambria" pitchFamily="18" charset="0"/>
                <a:cs typeface="Times New Roman" pitchFamily="18" charset="0"/>
              </a:rPr>
              <a:t>Effect of DIM on expression of GPR30, </a:t>
            </a:r>
            <a:r>
              <a:rPr lang="en-US" sz="2400" b="1" dirty="0" err="1" smtClean="0">
                <a:latin typeface="Cambria" pitchFamily="18" charset="0"/>
                <a:cs typeface="Times New Roman" pitchFamily="18" charset="0"/>
              </a:rPr>
              <a:t>Src</a:t>
            </a:r>
            <a:r>
              <a:rPr lang="en-US" sz="2400" b="1" dirty="0" smtClean="0">
                <a:latin typeface="Cambria" pitchFamily="18" charset="0"/>
                <a:cs typeface="Times New Roman" pitchFamily="18" charset="0"/>
              </a:rPr>
              <a:t>, </a:t>
            </a:r>
            <a:r>
              <a:rPr lang="en-US" sz="2400" b="1" dirty="0" err="1" smtClean="0">
                <a:latin typeface="Cambria" pitchFamily="18" charset="0"/>
                <a:cs typeface="Times New Roman" pitchFamily="18" charset="0"/>
              </a:rPr>
              <a:t>Ras</a:t>
            </a:r>
            <a:r>
              <a:rPr lang="en-US" sz="2400" b="1" dirty="0" smtClean="0">
                <a:latin typeface="Cambria" pitchFamily="18" charset="0"/>
                <a:cs typeface="Times New Roman" pitchFamily="18" charset="0"/>
              </a:rPr>
              <a:t>, PI3K and </a:t>
            </a:r>
            <a:r>
              <a:rPr lang="en-US" sz="2400" b="1" dirty="0" err="1" smtClean="0">
                <a:latin typeface="Cambria" pitchFamily="18" charset="0"/>
                <a:cs typeface="Times New Roman" pitchFamily="18" charset="0"/>
              </a:rPr>
              <a:t>Akt</a:t>
            </a:r>
            <a:r>
              <a:rPr lang="en-US" sz="2400" b="1" dirty="0" smtClean="0">
                <a:latin typeface="Cambria" pitchFamily="18" charset="0"/>
                <a:cs typeface="Times New Roman" pitchFamily="18" charset="0"/>
              </a:rPr>
              <a:t> in mammary tissues of control and BPA-treated rats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S.Thilagavathi\Desktop\CBP-2nd paper\Fig 4.tif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57200" y="1219200"/>
            <a:ext cx="8534400" cy="56388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04800" y="228600"/>
            <a:ext cx="8534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Cambria" pitchFamily="18" charset="0"/>
                <a:cs typeface="Times New Roman" pitchFamily="18" charset="0"/>
              </a:rPr>
              <a:t>Effect of DIM on expression of PCNA in mammary tissues of control and BPA-treated rats</a:t>
            </a:r>
            <a:endParaRPr lang="en-US" sz="2400" b="1" dirty="0">
              <a:latin typeface="Cambria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S.Thilagavathi\Desktop\CBP-2nd paper\Fig 3.tif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04800" y="914400"/>
            <a:ext cx="8839200" cy="59436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52400" y="57660"/>
            <a:ext cx="8991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Cambria" pitchFamily="18" charset="0"/>
                <a:cs typeface="Times New Roman" pitchFamily="18" charset="0"/>
              </a:rPr>
              <a:t>Effect of DIM on expression of ER-α in mammary tissues of control and BPA-treated rats</a:t>
            </a:r>
            <a:endParaRPr lang="en-US" sz="2400" b="1" dirty="0">
              <a:latin typeface="Cambria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latin typeface="Cambria" pitchFamily="18" charset="0"/>
                <a:cs typeface="Times New Roman" pitchFamily="18" charset="0"/>
              </a:rPr>
              <a:t>Discussion</a:t>
            </a:r>
            <a:endParaRPr lang="en-US" sz="2400" b="1" dirty="0">
              <a:latin typeface="Cambria" pitchFamily="18" charset="0"/>
              <a:cs typeface="Times New Roman" pitchFamily="18" charset="0"/>
            </a:endParaRPr>
          </a:p>
        </p:txBody>
      </p:sp>
      <p:pic>
        <p:nvPicPr>
          <p:cNvPr id="5122" name="Picture 2" descr="C:\Users\S.Thilagavathi\Desktop\CBP-2nd paper\Fig 5.tif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739794" y="735204"/>
            <a:ext cx="7569652" cy="58179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latin typeface="Cambria" pitchFamily="18" charset="0"/>
              </a:rPr>
              <a:t>Acknowledgements</a:t>
            </a:r>
            <a:endParaRPr lang="en-US" sz="2800" b="1" dirty="0"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smtClean="0">
                <a:latin typeface="Cambria" pitchFamily="18" charset="0"/>
              </a:rPr>
              <a:t>We gratefully acknowledge University Grants Commission (UGC), Govt. of India, for funding the project and providing financial support in the form of project assistant.</a:t>
            </a:r>
            <a:endParaRPr lang="en-US" sz="1800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75738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362200"/>
            <a:ext cx="9144000" cy="1752600"/>
          </a:xfrm>
          <a:blipFill>
            <a:blip r:embed="rId2"/>
            <a:tile tx="0" ty="0" sx="100000" sy="100000" flip="none" algn="tl"/>
          </a:blipFill>
        </p:spPr>
        <p:txBody>
          <a:bodyPr>
            <a:noAutofit/>
          </a:bodyPr>
          <a:lstStyle/>
          <a:p>
            <a:pPr algn="ctr">
              <a:buNone/>
            </a:pPr>
            <a:endParaRPr lang="en-US" b="1" dirty="0" smtClean="0"/>
          </a:p>
          <a:p>
            <a:pPr algn="ctr">
              <a:buNone/>
            </a:pPr>
            <a:r>
              <a:rPr lang="en-US" sz="4000" b="1" dirty="0" smtClean="0">
                <a:solidFill>
                  <a:srgbClr val="800080"/>
                </a:solidFill>
                <a:latin typeface="Lucida Calligraphy" pitchFamily="66" charset="0"/>
                <a:cs typeface="Times New Roman" pitchFamily="18" charset="0"/>
              </a:rPr>
              <a:t>Thank you</a:t>
            </a:r>
            <a:endParaRPr lang="en-US" sz="4000" b="1" dirty="0" smtClean="0">
              <a:solidFill>
                <a:srgbClr val="800080"/>
              </a:solidFill>
            </a:endParaRPr>
          </a:p>
          <a:p>
            <a:pPr algn="ctr">
              <a:buNone/>
            </a:pPr>
            <a:endParaRPr lang="en-US" b="1" dirty="0" smtClean="0"/>
          </a:p>
          <a:p>
            <a:pPr algn="ctr">
              <a:buNone/>
            </a:pPr>
            <a:r>
              <a:rPr lang="en-US" b="1" dirty="0" smtClean="0"/>
              <a:t> </a:t>
            </a:r>
            <a:endParaRPr lang="en-US" b="1" dirty="0">
              <a:solidFill>
                <a:srgbClr val="00B050"/>
              </a:solidFill>
              <a:latin typeface="Lucida Calligraphy" pitchFamily="66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2331</TotalTime>
  <Words>1089</Words>
  <Application>Microsoft Office PowerPoint</Application>
  <PresentationFormat>On-screen Show (4:3)</PresentationFormat>
  <Paragraphs>107</Paragraphs>
  <Slides>13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Abrogation of BPA-induced Cell Proliferation Via GPR30/Ras/PI3K/Akt Pathway by DIM in the Mammary Gland of Sprague-Dawley Rats</vt:lpstr>
      <vt:lpstr>Bisphenol- A (BPA)</vt:lpstr>
      <vt:lpstr>Estrogen Signaling</vt:lpstr>
      <vt:lpstr>Effects of BPA on Human Health</vt:lpstr>
      <vt:lpstr>3, 3-Diindolylmethane [DIM]</vt:lpstr>
      <vt:lpstr>OBJECTIVE</vt:lpstr>
      <vt:lpstr>Experimental Design</vt:lpstr>
      <vt:lpstr>Slide 8</vt:lpstr>
      <vt:lpstr>Slide 9</vt:lpstr>
      <vt:lpstr>Slide 10</vt:lpstr>
      <vt:lpstr>Discussion</vt:lpstr>
      <vt:lpstr>Acknowledgements</vt:lpstr>
      <vt:lpstr>Slide 13</vt:lpstr>
    </vt:vector>
  </TitlesOfParts>
  <Company>T.T.B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3, 3-Diindolylmethane inhibits RAS/PI3K/AKT signaling through GPR30 abrogate cell proliferation by BPA induced female Sprague Dawley rats</dc:title>
  <dc:creator>Thilagavathi Tamilvanan</dc:creator>
  <cp:lastModifiedBy>user</cp:lastModifiedBy>
  <cp:revision>207</cp:revision>
  <dcterms:created xsi:type="dcterms:W3CDTF">2017-03-29T01:44:16Z</dcterms:created>
  <dcterms:modified xsi:type="dcterms:W3CDTF">2017-04-10T05:40:07Z</dcterms:modified>
</cp:coreProperties>
</file>