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tiff" ContentType="image/tiff"/>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charts/chart2.xml" ContentType="application/vnd.openxmlformats-officedocument.drawingml.chart+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xls" ContentType="application/vnd.ms-excel"/>
  <Default Extension="wmf" ContentType="image/x-wmf"/>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4236" r:id="rId1"/>
  </p:sldMasterIdLst>
  <p:notesMasterIdLst>
    <p:notesMasterId r:id="rId74"/>
  </p:notesMasterIdLst>
  <p:handoutMasterIdLst>
    <p:handoutMasterId r:id="rId75"/>
  </p:handoutMasterIdLst>
  <p:sldIdLst>
    <p:sldId id="907" r:id="rId2"/>
    <p:sldId id="771" r:id="rId3"/>
    <p:sldId id="893" r:id="rId4"/>
    <p:sldId id="889" r:id="rId5"/>
    <p:sldId id="904" r:id="rId6"/>
    <p:sldId id="903" r:id="rId7"/>
    <p:sldId id="908" r:id="rId8"/>
    <p:sldId id="905" r:id="rId9"/>
    <p:sldId id="899" r:id="rId10"/>
    <p:sldId id="900" r:id="rId11"/>
    <p:sldId id="901" r:id="rId12"/>
    <p:sldId id="891" r:id="rId13"/>
    <p:sldId id="906" r:id="rId14"/>
    <p:sldId id="902" r:id="rId15"/>
    <p:sldId id="805" r:id="rId16"/>
    <p:sldId id="804" r:id="rId17"/>
    <p:sldId id="807" r:id="rId18"/>
    <p:sldId id="810" r:id="rId19"/>
    <p:sldId id="811" r:id="rId20"/>
    <p:sldId id="812" r:id="rId21"/>
    <p:sldId id="813" r:id="rId22"/>
    <p:sldId id="814" r:id="rId23"/>
    <p:sldId id="815" r:id="rId24"/>
    <p:sldId id="816" r:id="rId25"/>
    <p:sldId id="817" r:id="rId26"/>
    <p:sldId id="818" r:id="rId27"/>
    <p:sldId id="819" r:id="rId28"/>
    <p:sldId id="820" r:id="rId29"/>
    <p:sldId id="821" r:id="rId30"/>
    <p:sldId id="822" r:id="rId31"/>
    <p:sldId id="872" r:id="rId32"/>
    <p:sldId id="776" r:id="rId33"/>
    <p:sldId id="777" r:id="rId34"/>
    <p:sldId id="782" r:id="rId35"/>
    <p:sldId id="785" r:id="rId36"/>
    <p:sldId id="784" r:id="rId37"/>
    <p:sldId id="886" r:id="rId38"/>
    <p:sldId id="911" r:id="rId39"/>
    <p:sldId id="788" r:id="rId40"/>
    <p:sldId id="789" r:id="rId41"/>
    <p:sldId id="879" r:id="rId42"/>
    <p:sldId id="791" r:id="rId43"/>
    <p:sldId id="792" r:id="rId44"/>
    <p:sldId id="794" r:id="rId45"/>
    <p:sldId id="795" r:id="rId46"/>
    <p:sldId id="796" r:id="rId47"/>
    <p:sldId id="797" r:id="rId48"/>
    <p:sldId id="798" r:id="rId49"/>
    <p:sldId id="799" r:id="rId50"/>
    <p:sldId id="801" r:id="rId51"/>
    <p:sldId id="910" r:id="rId52"/>
    <p:sldId id="873" r:id="rId53"/>
    <p:sldId id="874" r:id="rId54"/>
    <p:sldId id="875" r:id="rId55"/>
    <p:sldId id="876" r:id="rId56"/>
    <p:sldId id="877" r:id="rId57"/>
    <p:sldId id="826" r:id="rId58"/>
    <p:sldId id="827" r:id="rId59"/>
    <p:sldId id="828" r:id="rId60"/>
    <p:sldId id="832" r:id="rId61"/>
    <p:sldId id="835" r:id="rId62"/>
    <p:sldId id="836" r:id="rId63"/>
    <p:sldId id="837" r:id="rId64"/>
    <p:sldId id="838" r:id="rId65"/>
    <p:sldId id="839" r:id="rId66"/>
    <p:sldId id="840" r:id="rId67"/>
    <p:sldId id="865" r:id="rId68"/>
    <p:sldId id="866" r:id="rId69"/>
    <p:sldId id="867" r:id="rId70"/>
    <p:sldId id="824" r:id="rId71"/>
    <p:sldId id="878" r:id="rId72"/>
    <p:sldId id="909" r:id="rId73"/>
  </p:sldIdLst>
  <p:sldSz cx="9144000" cy="6858000" type="screen4x3"/>
  <p:notesSz cx="7010400" cy="9296400"/>
  <p:defaultTextStyle>
    <a:defPPr>
      <a:defRPr lang="en-US"/>
    </a:defPPr>
    <a:lvl1pPr algn="l" rtl="0" eaLnBrk="0" fontAlgn="base" hangingPunct="0">
      <a:spcBef>
        <a:spcPct val="0"/>
      </a:spcBef>
      <a:spcAft>
        <a:spcPct val="0"/>
      </a:spcAft>
      <a:defRPr sz="1300" kern="1200">
        <a:solidFill>
          <a:schemeClr val="tx1"/>
        </a:solidFill>
        <a:latin typeface="Arial" charset="0"/>
        <a:ea typeface="+mn-ea"/>
        <a:cs typeface="+mn-cs"/>
      </a:defRPr>
    </a:lvl1pPr>
    <a:lvl2pPr marL="457200" algn="l" rtl="0" eaLnBrk="0" fontAlgn="base" hangingPunct="0">
      <a:spcBef>
        <a:spcPct val="0"/>
      </a:spcBef>
      <a:spcAft>
        <a:spcPct val="0"/>
      </a:spcAft>
      <a:defRPr sz="1300" kern="1200">
        <a:solidFill>
          <a:schemeClr val="tx1"/>
        </a:solidFill>
        <a:latin typeface="Arial" charset="0"/>
        <a:ea typeface="+mn-ea"/>
        <a:cs typeface="+mn-cs"/>
      </a:defRPr>
    </a:lvl2pPr>
    <a:lvl3pPr marL="914400" algn="l" rtl="0" eaLnBrk="0" fontAlgn="base" hangingPunct="0">
      <a:spcBef>
        <a:spcPct val="0"/>
      </a:spcBef>
      <a:spcAft>
        <a:spcPct val="0"/>
      </a:spcAft>
      <a:defRPr sz="1300" kern="1200">
        <a:solidFill>
          <a:schemeClr val="tx1"/>
        </a:solidFill>
        <a:latin typeface="Arial" charset="0"/>
        <a:ea typeface="+mn-ea"/>
        <a:cs typeface="+mn-cs"/>
      </a:defRPr>
    </a:lvl3pPr>
    <a:lvl4pPr marL="1371600" algn="l" rtl="0" eaLnBrk="0" fontAlgn="base" hangingPunct="0">
      <a:spcBef>
        <a:spcPct val="0"/>
      </a:spcBef>
      <a:spcAft>
        <a:spcPct val="0"/>
      </a:spcAft>
      <a:defRPr sz="1300" kern="1200">
        <a:solidFill>
          <a:schemeClr val="tx1"/>
        </a:solidFill>
        <a:latin typeface="Arial" charset="0"/>
        <a:ea typeface="+mn-ea"/>
        <a:cs typeface="+mn-cs"/>
      </a:defRPr>
    </a:lvl4pPr>
    <a:lvl5pPr marL="1828800" algn="l" rtl="0" eaLnBrk="0" fontAlgn="base" hangingPunct="0">
      <a:spcBef>
        <a:spcPct val="0"/>
      </a:spcBef>
      <a:spcAft>
        <a:spcPct val="0"/>
      </a:spcAft>
      <a:defRPr sz="1300" kern="1200">
        <a:solidFill>
          <a:schemeClr val="tx1"/>
        </a:solidFill>
        <a:latin typeface="Arial" charset="0"/>
        <a:ea typeface="+mn-ea"/>
        <a:cs typeface="+mn-cs"/>
      </a:defRPr>
    </a:lvl5pPr>
    <a:lvl6pPr marL="2286000" algn="l" defTabSz="914400" rtl="0" eaLnBrk="1" latinLnBrk="0" hangingPunct="1">
      <a:defRPr sz="1300" kern="1200">
        <a:solidFill>
          <a:schemeClr val="tx1"/>
        </a:solidFill>
        <a:latin typeface="Arial" charset="0"/>
        <a:ea typeface="+mn-ea"/>
        <a:cs typeface="+mn-cs"/>
      </a:defRPr>
    </a:lvl6pPr>
    <a:lvl7pPr marL="2743200" algn="l" defTabSz="914400" rtl="0" eaLnBrk="1" latinLnBrk="0" hangingPunct="1">
      <a:defRPr sz="1300" kern="1200">
        <a:solidFill>
          <a:schemeClr val="tx1"/>
        </a:solidFill>
        <a:latin typeface="Arial" charset="0"/>
        <a:ea typeface="+mn-ea"/>
        <a:cs typeface="+mn-cs"/>
      </a:defRPr>
    </a:lvl7pPr>
    <a:lvl8pPr marL="3200400" algn="l" defTabSz="914400" rtl="0" eaLnBrk="1" latinLnBrk="0" hangingPunct="1">
      <a:defRPr sz="1300" kern="1200">
        <a:solidFill>
          <a:schemeClr val="tx1"/>
        </a:solidFill>
        <a:latin typeface="Arial" charset="0"/>
        <a:ea typeface="+mn-ea"/>
        <a:cs typeface="+mn-cs"/>
      </a:defRPr>
    </a:lvl8pPr>
    <a:lvl9pPr marL="3657600" algn="l" defTabSz="914400" rtl="0" eaLnBrk="1" latinLnBrk="0" hangingPunct="1">
      <a:defRPr sz="13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A34EE"/>
    <a:srgbClr val="562AF8"/>
    <a:srgbClr val="CCFFFF"/>
    <a:srgbClr val="FFFFCC"/>
    <a:srgbClr val="D60093"/>
    <a:srgbClr val="990033"/>
    <a:srgbClr val="FFFFFF"/>
    <a:srgbClr val="66FFFF"/>
    <a:srgbClr val="231076"/>
    <a:srgbClr val="711515"/>
  </p:clrMru>
</p:presentationPr>
</file>

<file path=ppt/tableStyles.xml><?xml version="1.0" encoding="utf-8"?>
<a:tblStyleLst xmlns:a="http://schemas.openxmlformats.org/drawingml/2006/main" def="{5C22544A-7EE6-4342-B048-85BDC9FD1C3A}">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38" autoAdjust="0"/>
    <p:restoredTop sz="94718" autoAdjust="0"/>
  </p:normalViewPr>
  <p:slideViewPr>
    <p:cSldViewPr snapToGrid="0">
      <p:cViewPr varScale="1">
        <p:scale>
          <a:sx n="70" d="100"/>
          <a:sy n="70" d="100"/>
        </p:scale>
        <p:origin x="-402" y="-108"/>
      </p:cViewPr>
      <p:guideLst>
        <p:guide orient="horz" pos="3526"/>
        <p:guide orient="horz" pos="821"/>
        <p:guide orient="horz" pos="1016"/>
        <p:guide pos="2880"/>
        <p:guide pos="3735"/>
        <p:guide pos="5424"/>
        <p:guide pos="2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3" d="100"/>
        <a:sy n="73" d="100"/>
      </p:scale>
      <p:origin x="0" y="7746"/>
    </p:cViewPr>
  </p:sorterViewPr>
  <p:notesViewPr>
    <p:cSldViewPr snapToGrid="0">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1" Type="http://schemas.openxmlformats.org/officeDocument/2006/relationships/oleObject" Target="file:///C:\Users\Deepti\Desktop\New%20Microsoft%20Office%20Excel%20Worksheet%20(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chemicals\Desktop\GRAPH.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10"/>
  <c:chart>
    <c:autoTitleDeleted val="1"/>
    <c:plotArea>
      <c:layout/>
      <c:pieChart>
        <c:varyColors val="1"/>
        <c:ser>
          <c:idx val="0"/>
          <c:order val="0"/>
          <c:dLbls>
            <c:txPr>
              <a:bodyPr/>
              <a:lstStyle/>
              <a:p>
                <a:pPr>
                  <a:defRPr sz="800"/>
                </a:pPr>
                <a:endParaRPr lang="en-US"/>
              </a:p>
            </c:txPr>
            <c:showCatName val="1"/>
            <c:showPercent val="1"/>
          </c:dLbls>
          <c:cat>
            <c:strRef>
              <c:f>Sheet1!$A$1:$A$4</c:f>
              <c:strCache>
                <c:ptCount val="4"/>
                <c:pt idx="0">
                  <c:v>Cellulose </c:v>
                </c:pt>
                <c:pt idx="1">
                  <c:v>Hemicellulose </c:v>
                </c:pt>
                <c:pt idx="2">
                  <c:v>Lignin</c:v>
                </c:pt>
                <c:pt idx="3">
                  <c:v>Silica  </c:v>
                </c:pt>
              </c:strCache>
            </c:strRef>
          </c:cat>
          <c:val>
            <c:numRef>
              <c:f>Sheet1!$B$1:$B$4</c:f>
              <c:numCache>
                <c:formatCode>0%</c:formatCode>
                <c:ptCount val="4"/>
                <c:pt idx="0">
                  <c:v>0.35000000000000031</c:v>
                </c:pt>
                <c:pt idx="1">
                  <c:v>0.25</c:v>
                </c:pt>
                <c:pt idx="2">
                  <c:v>0.2</c:v>
                </c:pt>
                <c:pt idx="3">
                  <c:v>0.15000000000000024</c:v>
                </c:pt>
              </c:numCache>
            </c:numRef>
          </c:val>
        </c:ser>
        <c:dLbls>
          <c:showCatName val="1"/>
          <c:showPercent val="1"/>
        </c:dLbls>
        <c:firstSliceAng val="0"/>
      </c:pieChart>
    </c:plotArea>
    <c:plotVisOnly val="1"/>
  </c:chart>
  <c:txPr>
    <a:bodyPr/>
    <a:lstStyle/>
    <a:p>
      <a:pPr>
        <a:defRPr sz="1000" b="1">
          <a:latin typeface="Arial" pitchFamily="34" charset="0"/>
          <a:cs typeface="Arial" pitchFamily="34" charset="0"/>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5.5981835433872466E-2"/>
          <c:y val="1.8184979584255821E-2"/>
          <c:w val="0.89323562278049273"/>
          <c:h val="0.93436639443368252"/>
        </c:manualLayout>
      </c:layout>
      <c:scatterChart>
        <c:scatterStyle val="lineMarker"/>
        <c:ser>
          <c:idx val="0"/>
          <c:order val="0"/>
          <c:tx>
            <c:strRef>
              <c:f>Sheet1!$F$1:$F$2</c:f>
              <c:strCache>
                <c:ptCount val="1"/>
                <c:pt idx="0">
                  <c:v>Normality of NaOH</c:v>
                </c:pt>
              </c:strCache>
            </c:strRef>
          </c:tx>
          <c:spPr>
            <a:ln w="28575">
              <a:noFill/>
            </a:ln>
          </c:spPr>
          <c:xVal>
            <c:numRef>
              <c:f>Sheet1!$E$3:$E$15</c:f>
              <c:numCache>
                <c:formatCode>General</c:formatCode>
                <c:ptCount val="13"/>
                <c:pt idx="0">
                  <c:v>1.129999999999995</c:v>
                </c:pt>
                <c:pt idx="1">
                  <c:v>1.2</c:v>
                </c:pt>
                <c:pt idx="2">
                  <c:v>1.29</c:v>
                </c:pt>
                <c:pt idx="3">
                  <c:v>1.37</c:v>
                </c:pt>
                <c:pt idx="4">
                  <c:v>1.41</c:v>
                </c:pt>
                <c:pt idx="5">
                  <c:v>1.6800000000000044</c:v>
                </c:pt>
                <c:pt idx="6">
                  <c:v>2.2000000000000002</c:v>
                </c:pt>
                <c:pt idx="7">
                  <c:v>2.7</c:v>
                </c:pt>
                <c:pt idx="8">
                  <c:v>3.04</c:v>
                </c:pt>
                <c:pt idx="9">
                  <c:v>3.38</c:v>
                </c:pt>
                <c:pt idx="10">
                  <c:v>4.57</c:v>
                </c:pt>
                <c:pt idx="11">
                  <c:v>5.2700000000000014</c:v>
                </c:pt>
                <c:pt idx="12">
                  <c:v>6.52</c:v>
                </c:pt>
              </c:numCache>
            </c:numRef>
          </c:xVal>
          <c:yVal>
            <c:numRef>
              <c:f>Sheet1!$F$3:$F$15</c:f>
              <c:numCache>
                <c:formatCode>General</c:formatCode>
                <c:ptCount val="13"/>
                <c:pt idx="0">
                  <c:v>1</c:v>
                </c:pt>
                <c:pt idx="1">
                  <c:v>2</c:v>
                </c:pt>
                <c:pt idx="2">
                  <c:v>3</c:v>
                </c:pt>
                <c:pt idx="3">
                  <c:v>4</c:v>
                </c:pt>
                <c:pt idx="4">
                  <c:v>5</c:v>
                </c:pt>
                <c:pt idx="5">
                  <c:v>6</c:v>
                </c:pt>
                <c:pt idx="6">
                  <c:v>7</c:v>
                </c:pt>
                <c:pt idx="7">
                  <c:v>8</c:v>
                </c:pt>
                <c:pt idx="8">
                  <c:v>9</c:v>
                </c:pt>
                <c:pt idx="9">
                  <c:v>10</c:v>
                </c:pt>
                <c:pt idx="10">
                  <c:v>11</c:v>
                </c:pt>
                <c:pt idx="11">
                  <c:v>12</c:v>
                </c:pt>
                <c:pt idx="12">
                  <c:v>13</c:v>
                </c:pt>
              </c:numCache>
            </c:numRef>
          </c:yVal>
        </c:ser>
        <c:axId val="51745920"/>
        <c:axId val="51747456"/>
      </c:scatterChart>
      <c:valAx>
        <c:axId val="51745920"/>
        <c:scaling>
          <c:orientation val="minMax"/>
        </c:scaling>
        <c:axPos val="b"/>
        <c:numFmt formatCode="General" sourceLinked="1"/>
        <c:tickLblPos val="nextTo"/>
        <c:crossAx val="51747456"/>
        <c:crosses val="autoZero"/>
        <c:crossBetween val="midCat"/>
      </c:valAx>
      <c:valAx>
        <c:axId val="51747456"/>
        <c:scaling>
          <c:orientation val="minMax"/>
        </c:scaling>
        <c:axPos val="l"/>
        <c:majorGridlines/>
        <c:numFmt formatCode="General" sourceLinked="1"/>
        <c:tickLblPos val="nextTo"/>
        <c:crossAx val="51745920"/>
        <c:crosses val="autoZero"/>
        <c:crossBetween val="midCat"/>
      </c:valAx>
    </c:plotArea>
    <c:plotVisOnly val="1"/>
  </c:chart>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19.v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image" Target="../media/image15.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76.w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42.v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87.emf"/><Relationship Id="rId1" Type="http://schemas.openxmlformats.org/officeDocument/2006/relationships/image" Target="../media/image86.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46.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47.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48.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50.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52.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53.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54.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55.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57.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58.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59.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60.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61.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6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67.png"/></Relationships>
</file>

<file path=ppt/drawings/_rels/vmlDrawing65.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67.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68.vml.rels><?xml version="1.0" encoding="UTF-8" standalone="yes"?>
<Relationships xmlns="http://schemas.openxmlformats.org/package/2006/relationships"><Relationship Id="rId1" Type="http://schemas.openxmlformats.org/officeDocument/2006/relationships/image" Target="../media/image6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hdr" sz="quarter"/>
          </p:nvPr>
        </p:nvSpPr>
        <p:spPr bwMode="auto">
          <a:xfrm>
            <a:off x="0" y="0"/>
            <a:ext cx="3073400" cy="450850"/>
          </a:xfrm>
          <a:prstGeom prst="rect">
            <a:avLst/>
          </a:prstGeom>
          <a:noFill/>
          <a:ln w="9525">
            <a:noFill/>
            <a:miter lim="800000"/>
            <a:headEnd/>
            <a:tailEnd/>
          </a:ln>
          <a:effectLst/>
        </p:spPr>
        <p:txBody>
          <a:bodyPr vert="horz" wrap="square" lIns="45085" tIns="45085" rIns="45085" bIns="45085" numCol="1" anchor="t" anchorCtr="0" compatLnSpc="1">
            <a:prstTxWarp prst="textNoShape">
              <a:avLst/>
            </a:prstTxWarp>
          </a:bodyPr>
          <a:lstStyle>
            <a:lvl1pPr defTabSz="903288">
              <a:defRPr sz="1100">
                <a:latin typeface="Arial Narrow" pitchFamily="34" charset="0"/>
              </a:defRPr>
            </a:lvl1pPr>
          </a:lstStyle>
          <a:p>
            <a:pPr>
              <a:defRPr/>
            </a:pPr>
            <a:endParaRPr lang="en-US"/>
          </a:p>
        </p:txBody>
      </p:sp>
      <p:sp>
        <p:nvSpPr>
          <p:cNvPr id="82947" name="Rectangle 3"/>
          <p:cNvSpPr>
            <a:spLocks noGrp="1" noChangeArrowheads="1"/>
          </p:cNvSpPr>
          <p:nvPr>
            <p:ph type="dt" sz="quarter" idx="1"/>
          </p:nvPr>
        </p:nvSpPr>
        <p:spPr bwMode="auto">
          <a:xfrm>
            <a:off x="3973513" y="0"/>
            <a:ext cx="3000375" cy="450850"/>
          </a:xfrm>
          <a:prstGeom prst="rect">
            <a:avLst/>
          </a:prstGeom>
          <a:noFill/>
          <a:ln w="9525">
            <a:noFill/>
            <a:miter lim="800000"/>
            <a:headEnd/>
            <a:tailEnd/>
          </a:ln>
          <a:effectLst/>
        </p:spPr>
        <p:txBody>
          <a:bodyPr vert="horz" wrap="square" lIns="45085" tIns="45085" rIns="45085" bIns="45085" numCol="1" anchor="t" anchorCtr="0" compatLnSpc="1">
            <a:prstTxWarp prst="textNoShape">
              <a:avLst/>
            </a:prstTxWarp>
          </a:bodyPr>
          <a:lstStyle>
            <a:lvl1pPr algn="r" defTabSz="903288">
              <a:defRPr sz="1100">
                <a:latin typeface="Arial Narrow" pitchFamily="34" charset="0"/>
              </a:defRPr>
            </a:lvl1pPr>
          </a:lstStyle>
          <a:p>
            <a:pPr>
              <a:defRPr/>
            </a:pPr>
            <a:endParaRPr lang="en-US"/>
          </a:p>
        </p:txBody>
      </p:sp>
      <p:sp>
        <p:nvSpPr>
          <p:cNvPr id="82948" name="Rectangle 4"/>
          <p:cNvSpPr>
            <a:spLocks noGrp="1" noChangeArrowheads="1"/>
          </p:cNvSpPr>
          <p:nvPr>
            <p:ph type="ftr" sz="quarter" idx="2"/>
          </p:nvPr>
        </p:nvSpPr>
        <p:spPr bwMode="auto">
          <a:xfrm>
            <a:off x="0" y="8807450"/>
            <a:ext cx="3073400" cy="454025"/>
          </a:xfrm>
          <a:prstGeom prst="rect">
            <a:avLst/>
          </a:prstGeom>
          <a:noFill/>
          <a:ln w="9525">
            <a:noFill/>
            <a:miter lim="800000"/>
            <a:headEnd/>
            <a:tailEnd/>
          </a:ln>
          <a:effectLst/>
        </p:spPr>
        <p:txBody>
          <a:bodyPr vert="horz" wrap="square" lIns="45085" tIns="45085" rIns="45085" bIns="45085" numCol="1" anchor="b" anchorCtr="0" compatLnSpc="1">
            <a:prstTxWarp prst="textNoShape">
              <a:avLst/>
            </a:prstTxWarp>
          </a:bodyPr>
          <a:lstStyle>
            <a:lvl1pPr defTabSz="903288">
              <a:defRPr sz="1100">
                <a:latin typeface="Arial Narrow" pitchFamily="34" charset="0"/>
              </a:defRPr>
            </a:lvl1pPr>
          </a:lstStyle>
          <a:p>
            <a:pPr>
              <a:defRPr/>
            </a:pPr>
            <a:endParaRPr lang="en-US"/>
          </a:p>
        </p:txBody>
      </p:sp>
      <p:sp>
        <p:nvSpPr>
          <p:cNvPr id="82949" name="Rectangle 5"/>
          <p:cNvSpPr>
            <a:spLocks noGrp="1" noChangeArrowheads="1"/>
          </p:cNvSpPr>
          <p:nvPr>
            <p:ph type="sldNum" sz="quarter" idx="3"/>
          </p:nvPr>
        </p:nvSpPr>
        <p:spPr bwMode="auto">
          <a:xfrm>
            <a:off x="3973513" y="8807450"/>
            <a:ext cx="3000375" cy="454025"/>
          </a:xfrm>
          <a:prstGeom prst="rect">
            <a:avLst/>
          </a:prstGeom>
          <a:noFill/>
          <a:ln w="9525">
            <a:noFill/>
            <a:miter lim="800000"/>
            <a:headEnd/>
            <a:tailEnd/>
          </a:ln>
          <a:effectLst/>
        </p:spPr>
        <p:txBody>
          <a:bodyPr vert="horz" wrap="square" lIns="45085" tIns="45085" rIns="45085" bIns="45085" numCol="1" anchor="b" anchorCtr="0" compatLnSpc="1">
            <a:prstTxWarp prst="textNoShape">
              <a:avLst/>
            </a:prstTxWarp>
          </a:bodyPr>
          <a:lstStyle>
            <a:lvl1pPr algn="r" defTabSz="903288">
              <a:defRPr sz="1100">
                <a:latin typeface="Arial Narrow" pitchFamily="34" charset="0"/>
              </a:defRPr>
            </a:lvl1pPr>
          </a:lstStyle>
          <a:p>
            <a:pPr>
              <a:defRPr/>
            </a:pPr>
            <a:fld id="{FF25573C-8D60-4020-9B47-D9A4B5E909F7}"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38475" cy="463550"/>
          </a:xfrm>
          <a:prstGeom prst="rect">
            <a:avLst/>
          </a:prstGeom>
          <a:noFill/>
          <a:ln w="9525">
            <a:noFill/>
            <a:miter lim="800000"/>
            <a:headEnd/>
            <a:tailEnd/>
          </a:ln>
          <a:effectLst/>
        </p:spPr>
        <p:txBody>
          <a:bodyPr vert="horz" wrap="square" lIns="92936" tIns="46470" rIns="92936" bIns="46470" numCol="1" anchor="t" anchorCtr="0" compatLnSpc="1">
            <a:prstTxWarp prst="textNoShape">
              <a:avLst/>
            </a:prstTxWarp>
          </a:bodyPr>
          <a:lstStyle>
            <a:lvl1pPr defTabSz="930275">
              <a:defRPr sz="1100">
                <a:latin typeface="Times New Roman" pitchFamily="18" charset="0"/>
              </a:defRPr>
            </a:lvl1pPr>
          </a:lstStyle>
          <a:p>
            <a:pPr>
              <a:defRPr/>
            </a:pPr>
            <a:endParaRPr lang="en-US"/>
          </a:p>
        </p:txBody>
      </p:sp>
      <p:sp>
        <p:nvSpPr>
          <p:cNvPr id="4099" name="Rectangle 3"/>
          <p:cNvSpPr>
            <a:spLocks noGrp="1" noChangeArrowheads="1"/>
          </p:cNvSpPr>
          <p:nvPr>
            <p:ph type="dt" idx="1"/>
          </p:nvPr>
        </p:nvSpPr>
        <p:spPr bwMode="auto">
          <a:xfrm>
            <a:off x="3971925" y="0"/>
            <a:ext cx="3038475" cy="463550"/>
          </a:xfrm>
          <a:prstGeom prst="rect">
            <a:avLst/>
          </a:prstGeom>
          <a:noFill/>
          <a:ln w="9525">
            <a:noFill/>
            <a:miter lim="800000"/>
            <a:headEnd/>
            <a:tailEnd/>
          </a:ln>
          <a:effectLst/>
        </p:spPr>
        <p:txBody>
          <a:bodyPr vert="horz" wrap="square" lIns="92936" tIns="46470" rIns="92936" bIns="46470" numCol="1" anchor="t" anchorCtr="0" compatLnSpc="1">
            <a:prstTxWarp prst="textNoShape">
              <a:avLst/>
            </a:prstTxWarp>
          </a:bodyPr>
          <a:lstStyle>
            <a:lvl1pPr algn="r" defTabSz="930275">
              <a:defRPr sz="1100">
                <a:latin typeface="Times New Roman" pitchFamily="18" charset="0"/>
              </a:defRPr>
            </a:lvl1pPr>
          </a:lstStyle>
          <a:p>
            <a:pPr>
              <a:defRPr/>
            </a:pPr>
            <a:endParaRPr lang="en-US"/>
          </a:p>
        </p:txBody>
      </p:sp>
      <p:sp>
        <p:nvSpPr>
          <p:cNvPr id="23556" name="Rectangle 4"/>
          <p:cNvSpPr>
            <a:spLocks noGrp="1" noRot="1" noChangeAspect="1" noChangeArrowheads="1" noTextEdit="1"/>
          </p:cNvSpPr>
          <p:nvPr>
            <p:ph type="sldImg" idx="2"/>
          </p:nvPr>
        </p:nvSpPr>
        <p:spPr bwMode="auto">
          <a:xfrm>
            <a:off x="1184275" y="698500"/>
            <a:ext cx="4646613" cy="3484563"/>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33450" y="4414838"/>
            <a:ext cx="5143500" cy="4183062"/>
          </a:xfrm>
          <a:prstGeom prst="rect">
            <a:avLst/>
          </a:prstGeom>
          <a:noFill/>
          <a:ln w="9525">
            <a:noFill/>
            <a:miter lim="800000"/>
            <a:headEnd/>
            <a:tailEnd/>
          </a:ln>
          <a:effectLst/>
        </p:spPr>
        <p:txBody>
          <a:bodyPr vert="horz" wrap="square" lIns="92936" tIns="46470" rIns="92936" bIns="4647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832850"/>
            <a:ext cx="3038475" cy="463550"/>
          </a:xfrm>
          <a:prstGeom prst="rect">
            <a:avLst/>
          </a:prstGeom>
          <a:noFill/>
          <a:ln w="9525">
            <a:noFill/>
            <a:miter lim="800000"/>
            <a:headEnd/>
            <a:tailEnd/>
          </a:ln>
          <a:effectLst/>
        </p:spPr>
        <p:txBody>
          <a:bodyPr vert="horz" wrap="square" lIns="92936" tIns="46470" rIns="92936" bIns="46470" numCol="1" anchor="b" anchorCtr="0" compatLnSpc="1">
            <a:prstTxWarp prst="textNoShape">
              <a:avLst/>
            </a:prstTxWarp>
          </a:bodyPr>
          <a:lstStyle>
            <a:lvl1pPr defTabSz="930275">
              <a:defRPr sz="1100">
                <a:latin typeface="Times New Roman" pitchFamily="18" charset="0"/>
              </a:defRPr>
            </a:lvl1pPr>
          </a:lstStyle>
          <a:p>
            <a:pPr>
              <a:defRPr/>
            </a:pPr>
            <a:endParaRPr lang="en-US"/>
          </a:p>
        </p:txBody>
      </p:sp>
      <p:sp>
        <p:nvSpPr>
          <p:cNvPr id="4103" name="Rectangle 7"/>
          <p:cNvSpPr>
            <a:spLocks noGrp="1" noChangeArrowheads="1"/>
          </p:cNvSpPr>
          <p:nvPr>
            <p:ph type="sldNum" sz="quarter" idx="5"/>
          </p:nvPr>
        </p:nvSpPr>
        <p:spPr bwMode="auto">
          <a:xfrm>
            <a:off x="3971925" y="8832850"/>
            <a:ext cx="3038475" cy="463550"/>
          </a:xfrm>
          <a:prstGeom prst="rect">
            <a:avLst/>
          </a:prstGeom>
          <a:noFill/>
          <a:ln w="9525">
            <a:noFill/>
            <a:miter lim="800000"/>
            <a:headEnd/>
            <a:tailEnd/>
          </a:ln>
          <a:effectLst/>
        </p:spPr>
        <p:txBody>
          <a:bodyPr vert="horz" wrap="square" lIns="92936" tIns="46470" rIns="92936" bIns="46470" numCol="1" anchor="b" anchorCtr="0" compatLnSpc="1">
            <a:prstTxWarp prst="textNoShape">
              <a:avLst/>
            </a:prstTxWarp>
          </a:bodyPr>
          <a:lstStyle>
            <a:lvl1pPr algn="r" defTabSz="930275">
              <a:defRPr sz="1100">
                <a:latin typeface="Times New Roman" pitchFamily="18" charset="0"/>
              </a:defRPr>
            </a:lvl1pPr>
          </a:lstStyle>
          <a:p>
            <a:pPr>
              <a:defRPr/>
            </a:pPr>
            <a:fld id="{98B7044F-BCF9-4550-8229-3C15A97AC78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6"/>
          <p:cNvSpPr>
            <a:spLocks noGrp="1" noChangeArrowheads="1"/>
          </p:cNvSpPr>
          <p:nvPr>
            <p:ph type="ftr" sz="quarter" idx="4"/>
          </p:nvPr>
        </p:nvSpPr>
        <p:spPr>
          <a:noFill/>
        </p:spPr>
        <p:txBody>
          <a:bodyPr/>
          <a:lstStyle/>
          <a:p>
            <a:r>
              <a:rPr lang="en-US" smtClean="0"/>
              <a:t>Prepared by: Wan Rosli Wan Sulaiman</a:t>
            </a:r>
          </a:p>
        </p:txBody>
      </p:sp>
      <p:sp>
        <p:nvSpPr>
          <p:cNvPr id="58371" name="Rectangle 7"/>
          <p:cNvSpPr>
            <a:spLocks noGrp="1" noChangeArrowheads="1"/>
          </p:cNvSpPr>
          <p:nvPr>
            <p:ph type="sldNum" sz="quarter" idx="5"/>
          </p:nvPr>
        </p:nvSpPr>
        <p:spPr>
          <a:noFill/>
        </p:spPr>
        <p:txBody>
          <a:bodyPr/>
          <a:lstStyle/>
          <a:p>
            <a:fld id="{B385C500-B15E-49CA-9FAD-C765894797C4}" type="slidenum">
              <a:rPr lang="en-US" smtClean="0"/>
              <a:pPr/>
              <a:t>3</a:t>
            </a:fld>
            <a:endParaRPr lang="en-US" smtClean="0"/>
          </a:p>
        </p:txBody>
      </p:sp>
      <p:sp>
        <p:nvSpPr>
          <p:cNvPr id="58372" name="Rectangle 2"/>
          <p:cNvSpPr>
            <a:spLocks noGrp="1" noRot="1" noChangeAspect="1" noChangeArrowheads="1" noTextEdit="1"/>
          </p:cNvSpPr>
          <p:nvPr>
            <p:ph type="sldImg"/>
          </p:nvPr>
        </p:nvSpPr>
        <p:spPr>
          <a:ln/>
        </p:spPr>
      </p:sp>
      <p:sp>
        <p:nvSpPr>
          <p:cNvPr id="58373" name="Rectangle 3"/>
          <p:cNvSpPr>
            <a:spLocks noGrp="1" noChangeArrowheads="1"/>
          </p:cNvSpPr>
          <p:nvPr>
            <p:ph type="body" idx="1"/>
          </p:nvPr>
        </p:nvSpPr>
        <p:spPr>
          <a:noFill/>
          <a:ln/>
        </p:spPr>
        <p:txBody>
          <a:bodyPr/>
          <a:lstStyle/>
          <a:p>
            <a:pPr eaLnBrk="1" hangingPunct="1"/>
            <a:endParaRPr lang="ms-MY"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5E6ABF6-E606-4869-ABEF-5DD41470C404}" type="slidenum">
              <a:rPr lang="en-US" smtClean="0"/>
              <a:pPr/>
              <a:t>33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5293CD9-0345-437D-AFFA-063784D4CBEA}" type="slidenum">
              <a:rPr lang="en-US" smtClean="0"/>
              <a:pPr/>
              <a:t>40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p:spPr>
        <p:txBody>
          <a:bodyPr/>
          <a:lstStyle/>
          <a:p>
            <a:pPr eaLnBrk="1" hangingPunct="1">
              <a:spcBef>
                <a:spcPct val="0"/>
              </a:spcBef>
            </a:pPr>
            <a:endParaRPr lang="en-US" smtClean="0">
              <a:latin typeface="Arial" pitchFamily="34" charset="0"/>
            </a:endParaRPr>
          </a:p>
        </p:txBody>
      </p:sp>
      <p:sp>
        <p:nvSpPr>
          <p:cNvPr id="61444" name="Slide Number Placeholder 3"/>
          <p:cNvSpPr>
            <a:spLocks noGrp="1"/>
          </p:cNvSpPr>
          <p:nvPr>
            <p:ph type="sldNum" sz="quarter" idx="5"/>
          </p:nvPr>
        </p:nvSpPr>
        <p:spPr>
          <a:noFill/>
        </p:spPr>
        <p:txBody>
          <a:bodyPr/>
          <a:lstStyle/>
          <a:p>
            <a:fld id="{0C11B731-0236-49D6-9DA8-626C27203C0D}" type="slidenum">
              <a:rPr lang="en-US" smtClean="0">
                <a:latin typeface="Arial" pitchFamily="34" charset="0"/>
              </a:rPr>
              <a:pPr/>
              <a:t>56</a:t>
            </a:fld>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B97365-EBCA-4027-87D5-99FC1D4DF0BB}" type="datetimeFigureOut">
              <a:rPr lang="en-US" smtClean="0"/>
              <a:pPr/>
              <a:t>10/21/2014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B97365-EBCA-4027-87D5-99FC1D4DF0BB}" type="datetimeFigureOut">
              <a:rPr lang="en-US" smtClean="0"/>
              <a:pPr/>
              <a:t>10/21/2014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B97365-EBCA-4027-87D5-99FC1D4DF0BB}" type="datetimeFigureOut">
              <a:rPr lang="en-US" smtClean="0"/>
              <a:pPr/>
              <a:t>10/21/2014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CB97365-EBCA-4027-87D5-99FC1D4DF0BB}" type="datetimeFigureOut">
              <a:rPr lang="en-US" smtClean="0"/>
              <a:pPr/>
              <a:t>10/21/2014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B97365-EBCA-4027-87D5-99FC1D4DF0BB}" type="datetimeFigureOut">
              <a:rPr lang="en-US" smtClean="0"/>
              <a:pPr/>
              <a:t>10/21/2014</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B97365-EBCA-4027-87D5-99FC1D4DF0BB}" type="datetimeFigureOut">
              <a:rPr lang="en-US" smtClean="0"/>
              <a:pPr/>
              <a:t>10/21/2014</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B97365-EBCA-4027-87D5-99FC1D4DF0BB}" type="datetimeFigureOut">
              <a:rPr lang="en-US" smtClean="0"/>
              <a:pPr/>
              <a:t>10/21/2014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B97365-EBCA-4027-87D5-99FC1D4DF0BB}" type="datetimeFigureOut">
              <a:rPr lang="en-US" smtClean="0"/>
              <a:pPr/>
              <a:t>10/21/2014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B97365-EBCA-4027-87D5-99FC1D4DF0BB}" type="datetimeFigureOut">
              <a:rPr lang="en-US" smtClean="0"/>
              <a:pPr/>
              <a:t>10/21/2014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B97365-EBCA-4027-87D5-99FC1D4DF0BB}" type="datetimeFigureOut">
              <a:rPr lang="en-US" smtClean="0"/>
              <a:pPr/>
              <a:t>10/21/2014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B97365-EBCA-4027-87D5-99FC1D4DF0BB}" type="datetimeFigureOut">
              <a:rPr lang="en-US" smtClean="0"/>
              <a:pPr/>
              <a:t>10/21/2014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772400" cy="1143000"/>
          </a:xfrm>
        </p:spPr>
        <p:txBody>
          <a:bodyPr/>
          <a:lstStyle/>
          <a:p>
            <a:r>
              <a:rPr lang="en-US" smtClean="0"/>
              <a:t>Click to edit Master title style</a:t>
            </a:r>
            <a:endParaRPr lang="ms-MY"/>
          </a:p>
        </p:txBody>
      </p:sp>
      <p:sp>
        <p:nvSpPr>
          <p:cNvPr id="3" name="Text Placeholder 2"/>
          <p:cNvSpPr>
            <a:spLocks noGrp="1"/>
          </p:cNvSpPr>
          <p:nvPr>
            <p:ph type="body" sz="half" idx="1"/>
          </p:nvPr>
        </p:nvSpPr>
        <p:spPr>
          <a:xfrm>
            <a:off x="1066800" y="210185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ms-MY"/>
          </a:p>
        </p:txBody>
      </p:sp>
      <p:sp>
        <p:nvSpPr>
          <p:cNvPr id="4" name="ClipArt Placeholder 3"/>
          <p:cNvSpPr>
            <a:spLocks noGrp="1"/>
          </p:cNvSpPr>
          <p:nvPr>
            <p:ph type="clipArt" sz="half" idx="2"/>
          </p:nvPr>
        </p:nvSpPr>
        <p:spPr>
          <a:xfrm>
            <a:off x="5029200" y="2101850"/>
            <a:ext cx="3810000" cy="4114800"/>
          </a:xfrm>
        </p:spPr>
        <p:txBody>
          <a:bodyPr/>
          <a:lstStyle/>
          <a:p>
            <a:pPr lvl="0"/>
            <a:endParaRPr lang="ms-MY" noProof="0" smtClean="0"/>
          </a:p>
        </p:txBody>
      </p:sp>
      <p:sp>
        <p:nvSpPr>
          <p:cNvPr id="5" name="Rectangle 7"/>
          <p:cNvSpPr>
            <a:spLocks noGrp="1" noChangeArrowheads="1"/>
          </p:cNvSpPr>
          <p:nvPr>
            <p:ph type="dt" sz="half" idx="10"/>
          </p:nvPr>
        </p:nvSpPr>
        <p:spPr>
          <a:ln/>
        </p:spPr>
        <p:txBody>
          <a:bodyPr/>
          <a:lstStyle>
            <a:lvl1pPr>
              <a:defRPr/>
            </a:lvl1pPr>
          </a:lstStyle>
          <a:p>
            <a:pPr>
              <a:defRPr/>
            </a:pPr>
            <a:endParaRPr lang="en-US"/>
          </a:p>
        </p:txBody>
      </p:sp>
      <p:sp>
        <p:nvSpPr>
          <p:cNvPr id="6" name="Rectangle 8"/>
          <p:cNvSpPr>
            <a:spLocks noGrp="1" noChangeArrowheads="1"/>
          </p:cNvSpPr>
          <p:nvPr>
            <p:ph type="ftr" sz="quarter" idx="11"/>
          </p:nvPr>
        </p:nvSpPr>
        <p:spPr>
          <a:ln/>
        </p:spPr>
        <p:txBody>
          <a:bodyPr/>
          <a:lstStyle>
            <a:lvl1pPr>
              <a:defRPr/>
            </a:lvl1pPr>
          </a:lstStyle>
          <a:p>
            <a:pPr>
              <a:defRPr/>
            </a:pPr>
            <a:endParaRPr lang="en-US"/>
          </a:p>
        </p:txBody>
      </p:sp>
      <p:sp>
        <p:nvSpPr>
          <p:cNvPr id="7" name="Rectangle 11"/>
          <p:cNvSpPr>
            <a:spLocks noGrp="1" noChangeArrowheads="1"/>
          </p:cNvSpPr>
          <p:nvPr>
            <p:ph type="sldNum" sz="quarter" idx="12"/>
          </p:nvPr>
        </p:nvSpPr>
        <p:spPr>
          <a:ln/>
        </p:spPr>
        <p:txBody>
          <a:bodyPr/>
          <a:lstStyle>
            <a:lvl1pPr>
              <a:defRPr/>
            </a:lvl1pPr>
          </a:lstStyle>
          <a:p>
            <a:pPr>
              <a:defRPr/>
            </a:pPr>
            <a:fld id="{9C84EF10-1642-45C0-955B-D528DDF8479E}" type="slidenum">
              <a:rPr lang="en-US"/>
              <a:pPr>
                <a:defRPr/>
              </a:pPr>
              <a:t>‹#›</a:t>
            </a:fld>
            <a:endParaRPr lang="en-US" sz="140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3" name="Rectangle 279"/>
          <p:cNvSpPr>
            <a:spLocks noChangeArrowheads="1"/>
          </p:cNvSpPr>
          <p:nvPr userDrawn="1"/>
        </p:nvSpPr>
        <p:spPr bwMode="black">
          <a:xfrm>
            <a:off x="612775" y="223838"/>
            <a:ext cx="8531225" cy="473075"/>
          </a:xfrm>
          <a:prstGeom prst="rect">
            <a:avLst/>
          </a:prstGeom>
          <a:gradFill rotWithShape="0">
            <a:gsLst>
              <a:gs pos="0">
                <a:srgbClr val="FFFFFF"/>
              </a:gs>
              <a:gs pos="50000">
                <a:schemeClr val="accent2"/>
              </a:gs>
              <a:gs pos="100000">
                <a:srgbClr val="FFFFFF"/>
              </a:gs>
            </a:gsLst>
            <a:lin ang="0" scaled="1"/>
          </a:gradFill>
          <a:ln w="9525">
            <a:noFill/>
            <a:miter lim="800000"/>
            <a:headEnd/>
            <a:tailEnd/>
          </a:ln>
          <a:effectLst/>
        </p:spPr>
        <p:txBody>
          <a:bodyPr wrap="none" anchor="ctr"/>
          <a:lstStyle/>
          <a:p>
            <a:pPr>
              <a:defRPr/>
            </a:pPr>
            <a:endParaRPr lang="en-US">
              <a:latin typeface="Arial" pitchFamily="34" charset="0"/>
            </a:endParaRPr>
          </a:p>
        </p:txBody>
      </p:sp>
      <p:grpSp>
        <p:nvGrpSpPr>
          <p:cNvPr id="4" name="Group 284"/>
          <p:cNvGrpSpPr>
            <a:grpSpLocks/>
          </p:cNvGrpSpPr>
          <p:nvPr userDrawn="1"/>
        </p:nvGrpSpPr>
        <p:grpSpPr bwMode="auto">
          <a:xfrm>
            <a:off x="604838" y="846138"/>
            <a:ext cx="8539162" cy="127000"/>
            <a:chOff x="380" y="1237"/>
            <a:chExt cx="5379" cy="80"/>
          </a:xfrm>
        </p:grpSpPr>
        <p:sp>
          <p:nvSpPr>
            <p:cNvPr id="5" name="Rectangle 280"/>
            <p:cNvSpPr>
              <a:spLocks noChangeArrowheads="1"/>
            </p:cNvSpPr>
            <p:nvPr userDrawn="1"/>
          </p:nvSpPr>
          <p:spPr bwMode="auto">
            <a:xfrm>
              <a:off x="380" y="1237"/>
              <a:ext cx="45" cy="80"/>
            </a:xfrm>
            <a:prstGeom prst="rect">
              <a:avLst/>
            </a:prstGeom>
            <a:solidFill>
              <a:schemeClr val="folHlink"/>
            </a:solidFill>
            <a:ln w="9525">
              <a:noFill/>
              <a:miter lim="800000"/>
              <a:headEnd/>
              <a:tailEnd/>
            </a:ln>
            <a:effectLst/>
          </p:spPr>
          <p:txBody>
            <a:bodyPr wrap="none" lIns="0" tIns="0" rIns="0" bIns="0" anchor="ctr"/>
            <a:lstStyle/>
            <a:p>
              <a:pPr>
                <a:defRPr/>
              </a:pPr>
              <a:endParaRPr lang="en-US">
                <a:latin typeface="Arial" pitchFamily="34" charset="0"/>
              </a:endParaRPr>
            </a:p>
          </p:txBody>
        </p:sp>
        <p:sp>
          <p:nvSpPr>
            <p:cNvPr id="6" name="Rectangle 281"/>
            <p:cNvSpPr>
              <a:spLocks noChangeArrowheads="1"/>
            </p:cNvSpPr>
            <p:nvPr userDrawn="1"/>
          </p:nvSpPr>
          <p:spPr bwMode="auto">
            <a:xfrm>
              <a:off x="451" y="1237"/>
              <a:ext cx="200" cy="80"/>
            </a:xfrm>
            <a:prstGeom prst="rect">
              <a:avLst/>
            </a:prstGeom>
            <a:solidFill>
              <a:schemeClr val="accent2"/>
            </a:solidFill>
            <a:ln w="9525">
              <a:noFill/>
              <a:miter lim="800000"/>
              <a:headEnd/>
              <a:tailEnd/>
            </a:ln>
            <a:effectLst/>
          </p:spPr>
          <p:txBody>
            <a:bodyPr wrap="none" lIns="0" tIns="0" rIns="0" bIns="0" anchor="ctr"/>
            <a:lstStyle/>
            <a:p>
              <a:pPr>
                <a:defRPr/>
              </a:pPr>
              <a:endParaRPr lang="en-US">
                <a:latin typeface="Arial" pitchFamily="34" charset="0"/>
              </a:endParaRPr>
            </a:p>
          </p:txBody>
        </p:sp>
        <p:sp>
          <p:nvSpPr>
            <p:cNvPr id="7" name="Rectangle 282"/>
            <p:cNvSpPr>
              <a:spLocks noChangeArrowheads="1"/>
            </p:cNvSpPr>
            <p:nvPr userDrawn="1"/>
          </p:nvSpPr>
          <p:spPr bwMode="auto">
            <a:xfrm>
              <a:off x="682" y="1237"/>
              <a:ext cx="5077" cy="80"/>
            </a:xfrm>
            <a:prstGeom prst="rect">
              <a:avLst/>
            </a:prstGeom>
            <a:solidFill>
              <a:schemeClr val="hlink"/>
            </a:solidFill>
            <a:ln w="9525">
              <a:noFill/>
              <a:miter lim="800000"/>
              <a:headEnd/>
              <a:tailEnd/>
            </a:ln>
            <a:effectLst/>
          </p:spPr>
          <p:txBody>
            <a:bodyPr wrap="none" lIns="0" tIns="0" rIns="0" bIns="0" anchor="ctr"/>
            <a:lstStyle/>
            <a:p>
              <a:pPr>
                <a:defRPr/>
              </a:pPr>
              <a:endParaRPr lang="en-US">
                <a:latin typeface="Arial" pitchFamily="34" charset="0"/>
              </a:endParaRPr>
            </a:p>
          </p:txBody>
        </p:sp>
      </p:grpSp>
      <p:sp>
        <p:nvSpPr>
          <p:cNvPr id="8" name="Rectangle 285"/>
          <p:cNvSpPr>
            <a:spLocks noChangeArrowheads="1"/>
          </p:cNvSpPr>
          <p:nvPr userDrawn="1"/>
        </p:nvSpPr>
        <p:spPr bwMode="black">
          <a:xfrm>
            <a:off x="0" y="6337300"/>
            <a:ext cx="9142413" cy="393700"/>
          </a:xfrm>
          <a:prstGeom prst="rect">
            <a:avLst/>
          </a:prstGeom>
          <a:solidFill>
            <a:schemeClr val="hlink"/>
          </a:solidFill>
          <a:ln w="9525">
            <a:noFill/>
            <a:miter lim="800000"/>
            <a:headEnd/>
            <a:tailEnd/>
          </a:ln>
          <a:effectLst/>
        </p:spPr>
        <p:txBody>
          <a:bodyPr wrap="none" anchor="ctr"/>
          <a:lstStyle/>
          <a:p>
            <a:pPr algn="ctr">
              <a:defRPr/>
            </a:pPr>
            <a:endParaRPr lang="en-US">
              <a:latin typeface="Arial" pitchFamily="34" charset="0"/>
            </a:endParaRPr>
          </a:p>
        </p:txBody>
      </p:sp>
      <p:sp>
        <p:nvSpPr>
          <p:cNvPr id="9" name="Rectangle 286"/>
          <p:cNvSpPr>
            <a:spLocks noChangeArrowheads="1"/>
          </p:cNvSpPr>
          <p:nvPr userDrawn="1"/>
        </p:nvSpPr>
        <p:spPr bwMode="auto">
          <a:xfrm>
            <a:off x="298450" y="6430963"/>
            <a:ext cx="369888" cy="257175"/>
          </a:xfrm>
          <a:prstGeom prst="rect">
            <a:avLst/>
          </a:prstGeom>
          <a:noFill/>
          <a:ln w="9525">
            <a:noFill/>
            <a:miter lim="800000"/>
            <a:headEnd/>
            <a:tailEnd/>
          </a:ln>
          <a:effectLst/>
        </p:spPr>
        <p:txBody>
          <a:bodyPr wrap="none" lIns="92075" tIns="46038" rIns="92075" bIns="46038">
            <a:spAutoFit/>
          </a:bodyPr>
          <a:lstStyle/>
          <a:p>
            <a:pPr>
              <a:lnSpc>
                <a:spcPct val="90000"/>
              </a:lnSpc>
              <a:spcBef>
                <a:spcPct val="50000"/>
              </a:spcBef>
              <a:defRPr/>
            </a:pPr>
            <a:fld id="{2DBBF42E-CA0C-43BD-AF0C-56DCC6164A9B}" type="slidenum">
              <a:rPr lang="en-US" sz="1200" b="1">
                <a:solidFill>
                  <a:schemeClr val="bg1"/>
                </a:solidFill>
                <a:latin typeface="Arial" pitchFamily="34" charset="0"/>
              </a:rPr>
              <a:pPr>
                <a:lnSpc>
                  <a:spcPct val="90000"/>
                </a:lnSpc>
                <a:spcBef>
                  <a:spcPct val="50000"/>
                </a:spcBef>
                <a:defRPr/>
              </a:pPr>
              <a:t>‹#›</a:t>
            </a:fld>
            <a:endParaRPr lang="en-US" sz="1200" b="1">
              <a:solidFill>
                <a:schemeClr val="bg1"/>
              </a:solidFill>
              <a:latin typeface="Arial" pitchFamily="34" charset="0"/>
            </a:endParaRPr>
          </a:p>
        </p:txBody>
      </p:sp>
      <p:sp>
        <p:nvSpPr>
          <p:cNvPr id="45082" name="Rectangle 26"/>
          <p:cNvSpPr>
            <a:spLocks noGrp="1" noChangeArrowheads="1"/>
          </p:cNvSpPr>
          <p:nvPr>
            <p:ph type="subTitle" sz="quarter" idx="1"/>
          </p:nvPr>
        </p:nvSpPr>
        <p:spPr>
          <a:xfrm>
            <a:off x="28575" y="6848475"/>
            <a:ext cx="9525" cy="9525"/>
          </a:xfrm>
        </p:spPr>
        <p:txBody>
          <a:bodyPr wrap="none"/>
          <a:lstStyle>
            <a:lvl1pPr>
              <a:defRPr/>
            </a:lvl1pPr>
          </a:lstStyle>
          <a:p>
            <a:r>
              <a:rPr lang="en-US"/>
              <a:t>Click to edit Master subtitle style</a:t>
            </a: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B97365-EBCA-4027-87D5-99FC1D4DF0BB}" type="datetimeFigureOut">
              <a:rPr lang="en-US" smtClean="0"/>
              <a:pPr/>
              <a:t>10/21/2014</a:t>
            </a:fld>
            <a:endParaRPr lang="en-US">
              <a:solidFill>
                <a:schemeClr val="tx1">
                  <a:shade val="50000"/>
                </a:scheme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0" lang="en-US">
              <a:solidFill>
                <a:schemeClr val="tx1">
                  <a:shade val="50000"/>
                </a:scheme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E29E33-B620-47F9-BB04-8846C2A5AFCC}" type="slidenum">
              <a:rPr kumimoji="0" lang="en-US" smtClean="0"/>
              <a:pPr/>
              <a:t>‹#›</a:t>
            </a:fld>
            <a:endParaRPr kumimoji="0" lang="en-US" dirty="0">
              <a:solidFill>
                <a:schemeClr val="tx1">
                  <a:shade val="50000"/>
                </a:schemeClr>
              </a:solidFill>
            </a:endParaRPr>
          </a:p>
        </p:txBody>
      </p:sp>
      <p:sp>
        <p:nvSpPr>
          <p:cNvPr id="7" name="Rectangle 305"/>
          <p:cNvSpPr>
            <a:spLocks noChangeArrowheads="1"/>
          </p:cNvSpPr>
          <p:nvPr userDrawn="1"/>
        </p:nvSpPr>
        <p:spPr bwMode="black">
          <a:xfrm>
            <a:off x="0" y="441325"/>
            <a:ext cx="9142413" cy="393700"/>
          </a:xfrm>
          <a:prstGeom prst="rect">
            <a:avLst/>
          </a:prstGeom>
          <a:gradFill rotWithShape="0">
            <a:gsLst>
              <a:gs pos="0">
                <a:srgbClr val="FFFFFF"/>
              </a:gs>
              <a:gs pos="50000">
                <a:schemeClr val="accent2"/>
              </a:gs>
              <a:gs pos="100000">
                <a:srgbClr val="FFFFFF"/>
              </a:gs>
            </a:gsLst>
            <a:lin ang="0" scaled="1"/>
          </a:gradFill>
          <a:ln w="9525">
            <a:noFill/>
            <a:miter lim="800000"/>
            <a:headEnd/>
            <a:tailEnd/>
          </a:ln>
          <a:effectLst/>
        </p:spPr>
        <p:txBody>
          <a:bodyPr wrap="none" anchor="ctr"/>
          <a:lstStyle/>
          <a:p>
            <a:pPr>
              <a:defRPr/>
            </a:pPr>
            <a:endParaRPr lang="en-US">
              <a:latin typeface="Arial" pitchFamily="34" charset="0"/>
            </a:endParaRPr>
          </a:p>
        </p:txBody>
      </p:sp>
      <p:sp>
        <p:nvSpPr>
          <p:cNvPr id="8" name="Rectangle 301"/>
          <p:cNvSpPr>
            <a:spLocks noChangeArrowheads="1"/>
          </p:cNvSpPr>
          <p:nvPr userDrawn="1"/>
        </p:nvSpPr>
        <p:spPr bwMode="black">
          <a:xfrm>
            <a:off x="0" y="6337300"/>
            <a:ext cx="9142413" cy="393700"/>
          </a:xfrm>
          <a:prstGeom prst="rect">
            <a:avLst/>
          </a:prstGeom>
          <a:solidFill>
            <a:schemeClr val="hlink"/>
          </a:solidFill>
          <a:ln w="9525">
            <a:noFill/>
            <a:miter lim="800000"/>
            <a:headEnd/>
            <a:tailEnd/>
          </a:ln>
          <a:effectLst/>
        </p:spPr>
        <p:txBody>
          <a:bodyPr wrap="none" anchor="ctr"/>
          <a:lstStyle/>
          <a:p>
            <a:pPr>
              <a:defRPr/>
            </a:pPr>
            <a:endParaRPr lang="en-US">
              <a:latin typeface="Arial" pitchFamily="34" charset="0"/>
            </a:endParaRPr>
          </a:p>
        </p:txBody>
      </p:sp>
      <p:sp>
        <p:nvSpPr>
          <p:cNvPr id="9" name="Rectangle 303"/>
          <p:cNvSpPr>
            <a:spLocks noChangeArrowheads="1"/>
          </p:cNvSpPr>
          <p:nvPr userDrawn="1"/>
        </p:nvSpPr>
        <p:spPr bwMode="auto">
          <a:xfrm>
            <a:off x="298450" y="6430963"/>
            <a:ext cx="369888" cy="257175"/>
          </a:xfrm>
          <a:prstGeom prst="rect">
            <a:avLst/>
          </a:prstGeom>
          <a:noFill/>
          <a:ln w="9525">
            <a:noFill/>
            <a:miter lim="800000"/>
            <a:headEnd/>
            <a:tailEnd/>
          </a:ln>
          <a:effectLst/>
        </p:spPr>
        <p:txBody>
          <a:bodyPr wrap="none" lIns="92075" tIns="46038" rIns="92075" bIns="46038">
            <a:spAutoFit/>
          </a:bodyPr>
          <a:lstStyle/>
          <a:p>
            <a:pPr>
              <a:lnSpc>
                <a:spcPct val="90000"/>
              </a:lnSpc>
              <a:spcBef>
                <a:spcPct val="50000"/>
              </a:spcBef>
              <a:defRPr/>
            </a:pPr>
            <a:fld id="{B6590A5A-B1BE-49B1-A93D-D92A42FC06C7}" type="slidenum">
              <a:rPr lang="en-US" sz="1200" b="1">
                <a:solidFill>
                  <a:schemeClr val="bg1"/>
                </a:solidFill>
                <a:latin typeface="Arial" pitchFamily="34" charset="0"/>
              </a:rPr>
              <a:pPr>
                <a:lnSpc>
                  <a:spcPct val="90000"/>
                </a:lnSpc>
                <a:spcBef>
                  <a:spcPct val="50000"/>
                </a:spcBef>
                <a:defRPr/>
              </a:pPr>
              <a:t>‹#›</a:t>
            </a:fld>
            <a:endParaRPr lang="en-US" sz="1200" b="1">
              <a:solidFill>
                <a:schemeClr val="bg1"/>
              </a:solidFill>
              <a:latin typeface="Arial" pitchFamily="34" charset="0"/>
            </a:endParaRPr>
          </a:p>
        </p:txBody>
      </p:sp>
      <p:grpSp>
        <p:nvGrpSpPr>
          <p:cNvPr id="10" name="Group 316"/>
          <p:cNvGrpSpPr>
            <a:grpSpLocks/>
          </p:cNvGrpSpPr>
          <p:nvPr userDrawn="1"/>
        </p:nvGrpSpPr>
        <p:grpSpPr bwMode="auto">
          <a:xfrm>
            <a:off x="446088" y="835025"/>
            <a:ext cx="8162925" cy="127000"/>
            <a:chOff x="281" y="526"/>
            <a:chExt cx="5142" cy="80"/>
          </a:xfrm>
        </p:grpSpPr>
        <p:sp>
          <p:nvSpPr>
            <p:cNvPr id="11" name="Rectangle 306"/>
            <p:cNvSpPr>
              <a:spLocks noChangeArrowheads="1"/>
            </p:cNvSpPr>
            <p:nvPr userDrawn="1"/>
          </p:nvSpPr>
          <p:spPr bwMode="auto">
            <a:xfrm>
              <a:off x="281" y="526"/>
              <a:ext cx="45" cy="80"/>
            </a:xfrm>
            <a:prstGeom prst="rect">
              <a:avLst/>
            </a:prstGeom>
            <a:solidFill>
              <a:schemeClr val="folHlink"/>
            </a:solidFill>
            <a:ln w="9525">
              <a:noFill/>
              <a:miter lim="800000"/>
              <a:headEnd/>
              <a:tailEnd/>
            </a:ln>
            <a:effectLst/>
          </p:spPr>
          <p:txBody>
            <a:bodyPr wrap="none" lIns="0" tIns="0" rIns="0" bIns="0" anchor="ctr"/>
            <a:lstStyle/>
            <a:p>
              <a:pPr>
                <a:defRPr/>
              </a:pPr>
              <a:endParaRPr lang="en-US">
                <a:latin typeface="Arial" pitchFamily="34" charset="0"/>
              </a:endParaRPr>
            </a:p>
          </p:txBody>
        </p:sp>
        <p:sp>
          <p:nvSpPr>
            <p:cNvPr id="12" name="Rectangle 307"/>
            <p:cNvSpPr>
              <a:spLocks noChangeArrowheads="1"/>
            </p:cNvSpPr>
            <p:nvPr userDrawn="1"/>
          </p:nvSpPr>
          <p:spPr bwMode="auto">
            <a:xfrm>
              <a:off x="352" y="526"/>
              <a:ext cx="200" cy="80"/>
            </a:xfrm>
            <a:prstGeom prst="rect">
              <a:avLst/>
            </a:prstGeom>
            <a:solidFill>
              <a:schemeClr val="accent2"/>
            </a:solidFill>
            <a:ln w="9525">
              <a:noFill/>
              <a:miter lim="800000"/>
              <a:headEnd/>
              <a:tailEnd/>
            </a:ln>
            <a:effectLst/>
          </p:spPr>
          <p:txBody>
            <a:bodyPr wrap="none" lIns="0" tIns="0" rIns="0" bIns="0" anchor="ctr"/>
            <a:lstStyle/>
            <a:p>
              <a:pPr>
                <a:defRPr/>
              </a:pPr>
              <a:endParaRPr lang="en-US">
                <a:latin typeface="Arial" pitchFamily="34" charset="0"/>
              </a:endParaRPr>
            </a:p>
          </p:txBody>
        </p:sp>
        <p:sp>
          <p:nvSpPr>
            <p:cNvPr id="13" name="Rectangle 308"/>
            <p:cNvSpPr>
              <a:spLocks noChangeArrowheads="1"/>
            </p:cNvSpPr>
            <p:nvPr userDrawn="1"/>
          </p:nvSpPr>
          <p:spPr bwMode="auto">
            <a:xfrm>
              <a:off x="583" y="526"/>
              <a:ext cx="4840" cy="80"/>
            </a:xfrm>
            <a:prstGeom prst="rect">
              <a:avLst/>
            </a:prstGeom>
            <a:solidFill>
              <a:schemeClr val="hlink"/>
            </a:solidFill>
            <a:ln w="9525">
              <a:noFill/>
              <a:miter lim="800000"/>
              <a:headEnd/>
              <a:tailEnd/>
            </a:ln>
            <a:effectLst/>
          </p:spPr>
          <p:txBody>
            <a:bodyPr wrap="none" lIns="0" tIns="0" rIns="0" bIns="0" anchor="ctr"/>
            <a:lstStyle/>
            <a:p>
              <a:pPr>
                <a:defRPr/>
              </a:pPr>
              <a:endParaRPr lang="en-US">
                <a:latin typeface="Arial" pitchFamily="34" charset="0"/>
              </a:endParaRPr>
            </a:p>
          </p:txBody>
        </p:sp>
      </p:grpSp>
      <p:pic>
        <p:nvPicPr>
          <p:cNvPr id="14" name="Picture 27" descr="AMPRIlogo[1]"/>
          <p:cNvPicPr>
            <a:picLocks noChangeAspect="1" noChangeArrowheads="1"/>
          </p:cNvPicPr>
          <p:nvPr userDrawn="1"/>
        </p:nvPicPr>
        <p:blipFill>
          <a:blip r:embed="rId15" cstate="print"/>
          <a:srcRect/>
          <a:stretch>
            <a:fillRect/>
          </a:stretch>
        </p:blipFill>
        <p:spPr bwMode="auto">
          <a:xfrm>
            <a:off x="8158163" y="6342063"/>
            <a:ext cx="914400" cy="3905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4237" r:id="rId1"/>
    <p:sldLayoutId id="2147484238" r:id="rId2"/>
    <p:sldLayoutId id="2147484239" r:id="rId3"/>
    <p:sldLayoutId id="2147484240" r:id="rId4"/>
    <p:sldLayoutId id="2147484241" r:id="rId5"/>
    <p:sldLayoutId id="2147484242" r:id="rId6"/>
    <p:sldLayoutId id="2147484243" r:id="rId7"/>
    <p:sldLayoutId id="2147484244" r:id="rId8"/>
    <p:sldLayoutId id="2147484245" r:id="rId9"/>
    <p:sldLayoutId id="2147484246" r:id="rId10"/>
    <p:sldLayoutId id="2147484247" r:id="rId11"/>
    <p:sldLayoutId id="2147484248" r:id="rId12"/>
    <p:sldLayoutId id="2147483857"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3.jpeg"/><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vmlDrawing" Target="../drawings/vmlDrawing3.vml"/><Relationship Id="rId5" Type="http://schemas.openxmlformats.org/officeDocument/2006/relationships/image" Target="../media/image3.jpeg"/><Relationship Id="rId4" Type="http://schemas.openxmlformats.org/officeDocument/2006/relationships/oleObject" Target="../embeddings/oleObject3.bin"/></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xml"/><Relationship Id="rId1" Type="http://schemas.openxmlformats.org/officeDocument/2006/relationships/vmlDrawing" Target="../drawings/vmlDrawing4.v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8" Type="http://schemas.openxmlformats.org/officeDocument/2006/relationships/image" Target="../media/image3.jpeg"/><Relationship Id="rId3" Type="http://schemas.openxmlformats.org/officeDocument/2006/relationships/image" Target="../media/image5.jpeg"/><Relationship Id="rId7"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1.xml"/><Relationship Id="rId1" Type="http://schemas.openxmlformats.org/officeDocument/2006/relationships/vmlDrawing" Target="../drawings/vmlDrawing12.v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3.v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3.jpeg"/><Relationship Id="rId4" Type="http://schemas.openxmlformats.org/officeDocument/2006/relationships/oleObject" Target="../embeddings/oleObject14.bin"/></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6.xml"/><Relationship Id="rId1" Type="http://schemas.openxmlformats.org/officeDocument/2006/relationships/vmlDrawing" Target="../drawings/vmlDrawing15.v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6.xml"/><Relationship Id="rId1" Type="http://schemas.openxmlformats.org/officeDocument/2006/relationships/vmlDrawing" Target="../drawings/vmlDrawing16.vml"/><Relationship Id="rId6" Type="http://schemas.openxmlformats.org/officeDocument/2006/relationships/image" Target="../media/image12.jpeg"/><Relationship Id="rId5" Type="http://schemas.openxmlformats.org/officeDocument/2006/relationships/oleObject" Target="../embeddings/oleObject16.bin"/><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6.xml"/><Relationship Id="rId1" Type="http://schemas.openxmlformats.org/officeDocument/2006/relationships/vmlDrawing" Target="../drawings/vmlDrawing17.v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jpeg"/><Relationship Id="rId2" Type="http://schemas.openxmlformats.org/officeDocument/2006/relationships/slideLayout" Target="../slideLayouts/slideLayout6.xml"/><Relationship Id="rId1" Type="http://schemas.openxmlformats.org/officeDocument/2006/relationships/vmlDrawing" Target="../drawings/vmlDrawing18.vml"/><Relationship Id="rId6" Type="http://schemas.openxmlformats.org/officeDocument/2006/relationships/oleObject" Target="../embeddings/oleObject18.bin"/><Relationship Id="rId5" Type="http://schemas.openxmlformats.org/officeDocument/2006/relationships/image" Target="../media/image14.jpeg"/><Relationship Id="rId4" Type="http://schemas.openxmlformats.org/officeDocument/2006/relationships/hyperlink" Target="http://www.geocities.com/watercaribbean/dsc02655.jp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6.xml"/><Relationship Id="rId1" Type="http://schemas.openxmlformats.org/officeDocument/2006/relationships/vmlDrawing" Target="../drawings/vmlDrawing19.vml"/><Relationship Id="rId6" Type="http://schemas.openxmlformats.org/officeDocument/2006/relationships/image" Target="../media/image12.jpeg"/><Relationship Id="rId5" Type="http://schemas.openxmlformats.org/officeDocument/2006/relationships/oleObject" Target="../embeddings/oleObject19.bin"/><Relationship Id="rId4" Type="http://schemas.openxmlformats.org/officeDocument/2006/relationships/oleObject" Target="../embeddings/Microsoft_Office_Excel_97-2003_Worksheet1.xls"/></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6.xml"/><Relationship Id="rId1" Type="http://schemas.openxmlformats.org/officeDocument/2006/relationships/vmlDrawing" Target="../drawings/vmlDrawing20.vml"/><Relationship Id="rId6" Type="http://schemas.openxmlformats.org/officeDocument/2006/relationships/image" Target="../media/image12.jpeg"/><Relationship Id="rId5" Type="http://schemas.openxmlformats.org/officeDocument/2006/relationships/oleObject" Target="../embeddings/oleObject20.bin"/><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19.png"/><Relationship Id="rId7" Type="http://schemas.openxmlformats.org/officeDocument/2006/relationships/oleObject" Target="../embeddings/oleObject21.bin"/><Relationship Id="rId2" Type="http://schemas.openxmlformats.org/officeDocument/2006/relationships/slideLayout" Target="../slideLayouts/slideLayout6.xml"/><Relationship Id="rId1" Type="http://schemas.openxmlformats.org/officeDocument/2006/relationships/vmlDrawing" Target="../drawings/vmlDrawing21.vml"/><Relationship Id="rId6" Type="http://schemas.openxmlformats.org/officeDocument/2006/relationships/image" Target="../media/image16.jpeg"/><Relationship Id="rId5" Type="http://schemas.openxmlformats.org/officeDocument/2006/relationships/image" Target="../media/image21.jpe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22.png"/><Relationship Id="rId7" Type="http://schemas.openxmlformats.org/officeDocument/2006/relationships/oleObject" Target="../embeddings/oleObject22.bin"/><Relationship Id="rId2" Type="http://schemas.openxmlformats.org/officeDocument/2006/relationships/slideLayout" Target="../slideLayouts/slideLayout6.xml"/><Relationship Id="rId1" Type="http://schemas.openxmlformats.org/officeDocument/2006/relationships/vmlDrawing" Target="../drawings/vmlDrawing22.v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26.jpeg"/><Relationship Id="rId7" Type="http://schemas.openxmlformats.org/officeDocument/2006/relationships/oleObject" Target="../embeddings/oleObject23.bin"/><Relationship Id="rId2" Type="http://schemas.openxmlformats.org/officeDocument/2006/relationships/slideLayout" Target="../slideLayouts/slideLayout6.xml"/><Relationship Id="rId1" Type="http://schemas.openxmlformats.org/officeDocument/2006/relationships/vmlDrawing" Target="../drawings/vmlDrawing23.vml"/><Relationship Id="rId6" Type="http://schemas.openxmlformats.org/officeDocument/2006/relationships/image" Target="../media/image17.png"/><Relationship Id="rId5" Type="http://schemas.openxmlformats.org/officeDocument/2006/relationships/image" Target="../media/image28.png"/><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6.xml"/><Relationship Id="rId1" Type="http://schemas.openxmlformats.org/officeDocument/2006/relationships/vmlDrawing" Target="../drawings/vmlDrawing24.vml"/><Relationship Id="rId4" Type="http://schemas.openxmlformats.org/officeDocument/2006/relationships/image" Target="../media/image12.jpeg"/></Relationships>
</file>

<file path=ppt/slides/_rels/slide25.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slideLayout" Target="../slideLayouts/slideLayout6.xml"/><Relationship Id="rId1" Type="http://schemas.openxmlformats.org/officeDocument/2006/relationships/vmlDrawing" Target="../drawings/vmlDrawing25.vml"/><Relationship Id="rId6" Type="http://schemas.openxmlformats.org/officeDocument/2006/relationships/image" Target="../media/image32.jpeg"/><Relationship Id="rId5" Type="http://schemas.openxmlformats.org/officeDocument/2006/relationships/image" Target="../media/image31.jpeg"/><Relationship Id="rId10" Type="http://schemas.openxmlformats.org/officeDocument/2006/relationships/image" Target="../media/image34.jpeg"/><Relationship Id="rId4" Type="http://schemas.openxmlformats.org/officeDocument/2006/relationships/image" Target="../media/image30.jpeg"/><Relationship Id="rId9" Type="http://schemas.openxmlformats.org/officeDocument/2006/relationships/oleObject" Target="../embeddings/oleObject25.bin"/></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6.xml"/><Relationship Id="rId1" Type="http://schemas.openxmlformats.org/officeDocument/2006/relationships/vmlDrawing" Target="../drawings/vmlDrawing26.vml"/><Relationship Id="rId6" Type="http://schemas.openxmlformats.org/officeDocument/2006/relationships/image" Target="../media/image12.jpeg"/><Relationship Id="rId5" Type="http://schemas.openxmlformats.org/officeDocument/2006/relationships/oleObject" Target="../embeddings/oleObject26.bin"/><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8" Type="http://schemas.openxmlformats.org/officeDocument/2006/relationships/image" Target="../media/image41.jpeg"/><Relationship Id="rId13" Type="http://schemas.openxmlformats.org/officeDocument/2006/relationships/image" Target="../media/image12.jpeg"/><Relationship Id="rId3" Type="http://schemas.openxmlformats.org/officeDocument/2006/relationships/image" Target="../media/image36.jpeg"/><Relationship Id="rId7" Type="http://schemas.openxmlformats.org/officeDocument/2006/relationships/image" Target="../media/image40.jpeg"/><Relationship Id="rId12" Type="http://schemas.openxmlformats.org/officeDocument/2006/relationships/oleObject" Target="../embeddings/oleObject27.bin"/><Relationship Id="rId2" Type="http://schemas.openxmlformats.org/officeDocument/2006/relationships/slideLayout" Target="../slideLayouts/slideLayout6.xml"/><Relationship Id="rId1" Type="http://schemas.openxmlformats.org/officeDocument/2006/relationships/vmlDrawing" Target="../drawings/vmlDrawing27.vml"/><Relationship Id="rId6" Type="http://schemas.openxmlformats.org/officeDocument/2006/relationships/image" Target="../media/image39.jpeg"/><Relationship Id="rId11" Type="http://schemas.openxmlformats.org/officeDocument/2006/relationships/image" Target="../media/image44.png"/><Relationship Id="rId5" Type="http://schemas.openxmlformats.org/officeDocument/2006/relationships/image" Target="../media/image38.jpeg"/><Relationship Id="rId10" Type="http://schemas.openxmlformats.org/officeDocument/2006/relationships/image" Target="../media/image43.jpeg"/><Relationship Id="rId4" Type="http://schemas.openxmlformats.org/officeDocument/2006/relationships/image" Target="../media/image37.jpeg"/><Relationship Id="rId9" Type="http://schemas.openxmlformats.org/officeDocument/2006/relationships/image" Target="../media/image42.jpeg"/></Relationships>
</file>

<file path=ppt/slides/_rels/slide28.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45.jpeg"/><Relationship Id="rId7" Type="http://schemas.openxmlformats.org/officeDocument/2006/relationships/oleObject" Target="../embeddings/oleObject28.bin"/><Relationship Id="rId2" Type="http://schemas.openxmlformats.org/officeDocument/2006/relationships/slideLayout" Target="../slideLayouts/slideLayout6.xml"/><Relationship Id="rId1" Type="http://schemas.openxmlformats.org/officeDocument/2006/relationships/vmlDrawing" Target="../drawings/vmlDrawing28.v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29.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9.jpeg"/><Relationship Id="rId7" Type="http://schemas.openxmlformats.org/officeDocument/2006/relationships/image" Target="../media/image53.jpeg"/><Relationship Id="rId12" Type="http://schemas.openxmlformats.org/officeDocument/2006/relationships/image" Target="../media/image12.jpeg"/><Relationship Id="rId2" Type="http://schemas.openxmlformats.org/officeDocument/2006/relationships/slideLayout" Target="../slideLayouts/slideLayout6.xml"/><Relationship Id="rId1" Type="http://schemas.openxmlformats.org/officeDocument/2006/relationships/vmlDrawing" Target="../drawings/vmlDrawing29.vml"/><Relationship Id="rId6" Type="http://schemas.openxmlformats.org/officeDocument/2006/relationships/image" Target="../media/image52.jpeg"/><Relationship Id="rId11" Type="http://schemas.openxmlformats.org/officeDocument/2006/relationships/oleObject" Target="../embeddings/oleObject29.bin"/><Relationship Id="rId5" Type="http://schemas.openxmlformats.org/officeDocument/2006/relationships/image" Target="../media/image51.jpeg"/><Relationship Id="rId10" Type="http://schemas.openxmlformats.org/officeDocument/2006/relationships/image" Target="../media/image56.jpeg"/><Relationship Id="rId4" Type="http://schemas.openxmlformats.org/officeDocument/2006/relationships/image" Target="../media/image50.jpeg"/><Relationship Id="rId9" Type="http://schemas.openxmlformats.org/officeDocument/2006/relationships/image" Target="../media/image55.jpeg"/></Relationships>
</file>

<file path=ppt/slides/_rels/slide30.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7.jpeg"/><Relationship Id="rId7" Type="http://schemas.openxmlformats.org/officeDocument/2006/relationships/image" Target="../media/image61.jpeg"/><Relationship Id="rId2" Type="http://schemas.openxmlformats.org/officeDocument/2006/relationships/slideLayout" Target="../slideLayouts/slideLayout6.xml"/><Relationship Id="rId1" Type="http://schemas.openxmlformats.org/officeDocument/2006/relationships/vmlDrawing" Target="../drawings/vmlDrawing30.vml"/><Relationship Id="rId6" Type="http://schemas.openxmlformats.org/officeDocument/2006/relationships/image" Target="../media/image60.jpeg"/><Relationship Id="rId11" Type="http://schemas.openxmlformats.org/officeDocument/2006/relationships/image" Target="../media/image12.jpeg"/><Relationship Id="rId5" Type="http://schemas.openxmlformats.org/officeDocument/2006/relationships/image" Target="../media/image59.jpeg"/><Relationship Id="rId10" Type="http://schemas.openxmlformats.org/officeDocument/2006/relationships/oleObject" Target="../embeddings/oleObject30.bin"/><Relationship Id="rId4" Type="http://schemas.openxmlformats.org/officeDocument/2006/relationships/image" Target="../media/image58.jpeg"/><Relationship Id="rId9" Type="http://schemas.openxmlformats.org/officeDocument/2006/relationships/image" Target="../media/image63.jpeg"/></Relationships>
</file>

<file path=ppt/slides/_rels/slide31.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vmlDrawing" Target="../drawings/vmlDrawing31.vml"/><Relationship Id="rId6" Type="http://schemas.openxmlformats.org/officeDocument/2006/relationships/oleObject" Target="../embeddings/oleObject31.bin"/><Relationship Id="rId5" Type="http://schemas.openxmlformats.org/officeDocument/2006/relationships/image" Target="../media/image66.wmf"/><Relationship Id="rId4" Type="http://schemas.openxmlformats.org/officeDocument/2006/relationships/image" Target="../media/image65.png"/></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7.xml"/><Relationship Id="rId1" Type="http://schemas.openxmlformats.org/officeDocument/2006/relationships/vmlDrawing" Target="../drawings/vmlDrawing32.vml"/><Relationship Id="rId4" Type="http://schemas.openxmlformats.org/officeDocument/2006/relationships/image" Target="../media/image68.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33.vml"/><Relationship Id="rId5" Type="http://schemas.openxmlformats.org/officeDocument/2006/relationships/image" Target="../media/image68.jpeg"/><Relationship Id="rId4" Type="http://schemas.openxmlformats.org/officeDocument/2006/relationships/oleObject" Target="../embeddings/oleObject33.bin"/></Relationships>
</file>

<file path=ppt/slides/_rels/slide3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slideLayout" Target="../slideLayouts/slideLayout2.xml"/><Relationship Id="rId1" Type="http://schemas.openxmlformats.org/officeDocument/2006/relationships/vmlDrawing" Target="../drawings/vmlDrawing34.vml"/><Relationship Id="rId6" Type="http://schemas.openxmlformats.org/officeDocument/2006/relationships/image" Target="../media/image12.jpeg"/><Relationship Id="rId5" Type="http://schemas.openxmlformats.org/officeDocument/2006/relationships/oleObject" Target="../embeddings/oleObject34.bin"/><Relationship Id="rId4" Type="http://schemas.openxmlformats.org/officeDocument/2006/relationships/image" Target="../media/image70.wmf"/></Relationships>
</file>

<file path=ppt/slides/_rels/slide35.xml.rels><?xml version="1.0" encoding="UTF-8" standalone="yes"?>
<Relationships xmlns="http://schemas.openxmlformats.org/package/2006/relationships"><Relationship Id="rId3" Type="http://schemas.openxmlformats.org/officeDocument/2006/relationships/image" Target="../media/image71.png"/><Relationship Id="rId7" Type="http://schemas.openxmlformats.org/officeDocument/2006/relationships/image" Target="../media/image74.jpeg"/><Relationship Id="rId2" Type="http://schemas.openxmlformats.org/officeDocument/2006/relationships/slideLayout" Target="../slideLayouts/slideLayout7.xml"/><Relationship Id="rId1" Type="http://schemas.openxmlformats.org/officeDocument/2006/relationships/vmlDrawing" Target="../drawings/vmlDrawing35.vml"/><Relationship Id="rId6" Type="http://schemas.openxmlformats.org/officeDocument/2006/relationships/oleObject" Target="../embeddings/oleObject35.bin"/><Relationship Id="rId5" Type="http://schemas.openxmlformats.org/officeDocument/2006/relationships/image" Target="../media/image73.wmf"/><Relationship Id="rId4" Type="http://schemas.openxmlformats.org/officeDocument/2006/relationships/image" Target="../media/image72.wmf"/></Relationships>
</file>

<file path=ppt/slides/_rels/slide36.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7.xml"/><Relationship Id="rId1" Type="http://schemas.openxmlformats.org/officeDocument/2006/relationships/vmlDrawing" Target="../drawings/vmlDrawing36.vml"/><Relationship Id="rId4" Type="http://schemas.openxmlformats.org/officeDocument/2006/relationships/image" Target="../media/image68.jpeg"/></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2.xml"/><Relationship Id="rId1" Type="http://schemas.openxmlformats.org/officeDocument/2006/relationships/vmlDrawing" Target="../drawings/vmlDrawing37.vml"/></Relationships>
</file>

<file path=ppt/slides/_rels/slide3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slideLayout" Target="../slideLayouts/slideLayout7.xml"/><Relationship Id="rId1" Type="http://schemas.openxmlformats.org/officeDocument/2006/relationships/vmlDrawing" Target="../drawings/vmlDrawing38.vml"/><Relationship Id="rId6" Type="http://schemas.openxmlformats.org/officeDocument/2006/relationships/image" Target="../media/image68.jpeg"/><Relationship Id="rId5" Type="http://schemas.openxmlformats.org/officeDocument/2006/relationships/oleObject" Target="../embeddings/oleObject38.bin"/><Relationship Id="rId4" Type="http://schemas.openxmlformats.org/officeDocument/2006/relationships/image" Target="../media/image78.jpeg"/></Relationships>
</file>

<file path=ppt/slides/_rels/slide40.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68.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5.png"/><Relationship Id="rId5" Type="http://schemas.openxmlformats.org/officeDocument/2006/relationships/image" Target="../media/image80.png"/><Relationship Id="rId4" Type="http://schemas.openxmlformats.org/officeDocument/2006/relationships/chart" Target="../charts/chart1.xml"/></Relationships>
</file>

<file path=ppt/slides/_rels/slide4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slideLayout" Target="../slideLayouts/slideLayout2.xml"/><Relationship Id="rId1" Type="http://schemas.openxmlformats.org/officeDocument/2006/relationships/vmlDrawing" Target="../drawings/vmlDrawing39.vml"/><Relationship Id="rId4" Type="http://schemas.openxmlformats.org/officeDocument/2006/relationships/oleObject" Target="../embeddings/oleObject39.bin"/></Relationships>
</file>

<file path=ppt/slides/_rels/slide43.xml.rels><?xml version="1.0" encoding="UTF-8" standalone="yes"?>
<Relationships xmlns="http://schemas.openxmlformats.org/package/2006/relationships"><Relationship Id="rId3" Type="http://schemas.openxmlformats.org/officeDocument/2006/relationships/image" Target="../media/image82.emf"/><Relationship Id="rId2" Type="http://schemas.openxmlformats.org/officeDocument/2006/relationships/slideLayout" Target="../slideLayouts/slideLayout7.xml"/><Relationship Id="rId1" Type="http://schemas.openxmlformats.org/officeDocument/2006/relationships/vmlDrawing" Target="../drawings/vmlDrawing40.vml"/><Relationship Id="rId6" Type="http://schemas.openxmlformats.org/officeDocument/2006/relationships/image" Target="../media/image68.jpeg"/><Relationship Id="rId5" Type="http://schemas.openxmlformats.org/officeDocument/2006/relationships/oleObject" Target="../embeddings/oleObject40.bin"/><Relationship Id="rId4" Type="http://schemas.openxmlformats.org/officeDocument/2006/relationships/image" Target="../media/image83.png"/></Relationships>
</file>

<file path=ppt/slides/_rels/slide44.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slideLayout" Target="../slideLayouts/slideLayout7.xml"/><Relationship Id="rId1" Type="http://schemas.openxmlformats.org/officeDocument/2006/relationships/vmlDrawing" Target="../drawings/vmlDrawing41.vml"/><Relationship Id="rId6" Type="http://schemas.openxmlformats.org/officeDocument/2006/relationships/image" Target="../media/image68.jpeg"/><Relationship Id="rId5" Type="http://schemas.openxmlformats.org/officeDocument/2006/relationships/oleObject" Target="../embeddings/oleObject41.bin"/><Relationship Id="rId4" Type="http://schemas.openxmlformats.org/officeDocument/2006/relationships/image" Target="../media/image85.emf"/></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Layout" Target="../slideLayouts/slideLayout7.xml"/><Relationship Id="rId1" Type="http://schemas.openxmlformats.org/officeDocument/2006/relationships/vmlDrawing" Target="../drawings/vmlDrawing42.vml"/><Relationship Id="rId6" Type="http://schemas.openxmlformats.org/officeDocument/2006/relationships/image" Target="../media/image68.jpeg"/><Relationship Id="rId5" Type="http://schemas.openxmlformats.org/officeDocument/2006/relationships/oleObject" Target="../embeddings/oleObject44.bin"/><Relationship Id="rId4" Type="http://schemas.openxmlformats.org/officeDocument/2006/relationships/oleObject" Target="../embeddings/oleObject43.bin"/></Relationships>
</file>

<file path=ppt/slides/_rels/slide4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slideLayout" Target="../slideLayouts/slideLayout7.xml"/><Relationship Id="rId1" Type="http://schemas.openxmlformats.org/officeDocument/2006/relationships/vmlDrawing" Target="../drawings/vmlDrawing43.vml"/><Relationship Id="rId6" Type="http://schemas.openxmlformats.org/officeDocument/2006/relationships/image" Target="../media/image68.jpeg"/><Relationship Id="rId5" Type="http://schemas.openxmlformats.org/officeDocument/2006/relationships/oleObject" Target="../embeddings/oleObject45.bin"/><Relationship Id="rId4" Type="http://schemas.openxmlformats.org/officeDocument/2006/relationships/image" Target="../media/image89.tiff"/></Relationships>
</file>

<file path=ppt/slides/_rels/slide47.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68.jpeg"/><Relationship Id="rId2" Type="http://schemas.openxmlformats.org/officeDocument/2006/relationships/slideLayout" Target="../slideLayouts/slideLayout7.xml"/><Relationship Id="rId1" Type="http://schemas.openxmlformats.org/officeDocument/2006/relationships/vmlDrawing" Target="../drawings/vmlDrawing44.vml"/><Relationship Id="rId6" Type="http://schemas.openxmlformats.org/officeDocument/2006/relationships/oleObject" Target="../embeddings/oleObject46.bin"/><Relationship Id="rId5" Type="http://schemas.openxmlformats.org/officeDocument/2006/relationships/image" Target="../media/image92.png"/><Relationship Id="rId4" Type="http://schemas.openxmlformats.org/officeDocument/2006/relationships/image" Target="../media/image91.png"/></Relationships>
</file>

<file path=ppt/slides/_rels/slide48.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slideLayout" Target="../slideLayouts/slideLayout7.xml"/><Relationship Id="rId1" Type="http://schemas.openxmlformats.org/officeDocument/2006/relationships/vmlDrawing" Target="../drawings/vmlDrawing45.vml"/><Relationship Id="rId6" Type="http://schemas.openxmlformats.org/officeDocument/2006/relationships/image" Target="../media/image68.jpeg"/><Relationship Id="rId5" Type="http://schemas.openxmlformats.org/officeDocument/2006/relationships/oleObject" Target="../embeddings/oleObject47.bin"/><Relationship Id="rId4" Type="http://schemas.openxmlformats.org/officeDocument/2006/relationships/image" Target="../media/image94.png"/></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Layout" Target="../slideLayouts/slideLayout7.xml"/><Relationship Id="rId1" Type="http://schemas.openxmlformats.org/officeDocument/2006/relationships/vmlDrawing" Target="../drawings/vmlDrawing46.vml"/><Relationship Id="rId4" Type="http://schemas.openxmlformats.org/officeDocument/2006/relationships/image" Target="../media/image68.jpeg"/></Relationships>
</file>

<file path=ppt/slides/_rels/slide5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slideLayout" Target="../slideLayouts/slideLayout7.xml"/><Relationship Id="rId1" Type="http://schemas.openxmlformats.org/officeDocument/2006/relationships/vmlDrawing" Target="../drawings/vmlDrawing47.vml"/><Relationship Id="rId4" Type="http://schemas.openxmlformats.org/officeDocument/2006/relationships/oleObject" Target="../embeddings/oleObject49.bin"/></Relationships>
</file>

<file path=ppt/slides/_rels/slide5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slideLayout" Target="../slideLayouts/slideLayout2.xml"/><Relationship Id="rId1" Type="http://schemas.openxmlformats.org/officeDocument/2006/relationships/vmlDrawing" Target="../drawings/vmlDrawing48.vml"/><Relationship Id="rId5" Type="http://schemas.openxmlformats.org/officeDocument/2006/relationships/oleObject" Target="../embeddings/oleObject50.bin"/><Relationship Id="rId4" Type="http://schemas.openxmlformats.org/officeDocument/2006/relationships/image" Target="../media/image96.jpeg"/></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Layout" Target="../slideLayouts/slideLayout7.xml"/><Relationship Id="rId1" Type="http://schemas.openxmlformats.org/officeDocument/2006/relationships/vmlDrawing" Target="../drawings/vmlDrawing49.vml"/><Relationship Id="rId4" Type="http://schemas.openxmlformats.org/officeDocument/2006/relationships/image" Target="../media/image68.jpeg"/></Relationships>
</file>

<file path=ppt/slides/_rels/slide53.xml.rels><?xml version="1.0" encoding="UTF-8" standalone="yes"?>
<Relationships xmlns="http://schemas.openxmlformats.org/package/2006/relationships"><Relationship Id="rId8" Type="http://schemas.openxmlformats.org/officeDocument/2006/relationships/oleObject" Target="../embeddings/oleObject52.bin"/><Relationship Id="rId3" Type="http://schemas.openxmlformats.org/officeDocument/2006/relationships/image" Target="../media/image97.jpeg"/><Relationship Id="rId7" Type="http://schemas.openxmlformats.org/officeDocument/2006/relationships/image" Target="../media/image101.jpeg"/><Relationship Id="rId2" Type="http://schemas.openxmlformats.org/officeDocument/2006/relationships/slideLayout" Target="../slideLayouts/slideLayout1.xml"/><Relationship Id="rId1" Type="http://schemas.openxmlformats.org/officeDocument/2006/relationships/vmlDrawing" Target="../drawings/vmlDrawing50.v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 Id="rId9" Type="http://schemas.openxmlformats.org/officeDocument/2006/relationships/image" Target="../media/image68.jpeg"/></Relationships>
</file>

<file path=ppt/slides/_rels/slide54.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slideLayout" Target="../slideLayouts/slideLayout7.xml"/><Relationship Id="rId1" Type="http://schemas.openxmlformats.org/officeDocument/2006/relationships/vmlDrawing" Target="../drawings/vmlDrawing51.vml"/><Relationship Id="rId6" Type="http://schemas.openxmlformats.org/officeDocument/2006/relationships/image" Target="../media/image68.jpeg"/><Relationship Id="rId5" Type="http://schemas.openxmlformats.org/officeDocument/2006/relationships/oleObject" Target="../embeddings/oleObject53.bin"/><Relationship Id="rId4" Type="http://schemas.openxmlformats.org/officeDocument/2006/relationships/image" Target="../media/image78.jpeg"/></Relationships>
</file>

<file path=ppt/slides/_rels/slide55.xml.rels><?xml version="1.0" encoding="UTF-8" standalone="yes"?>
<Relationships xmlns="http://schemas.openxmlformats.org/package/2006/relationships"><Relationship Id="rId8" Type="http://schemas.openxmlformats.org/officeDocument/2006/relationships/image" Target="../media/image107.png"/><Relationship Id="rId13" Type="http://schemas.openxmlformats.org/officeDocument/2006/relationships/oleObject" Target="../embeddings/oleObject54.bin"/><Relationship Id="rId3" Type="http://schemas.openxmlformats.org/officeDocument/2006/relationships/image" Target="../media/image102.jpeg"/><Relationship Id="rId7" Type="http://schemas.openxmlformats.org/officeDocument/2006/relationships/image" Target="../media/image106.jpeg"/><Relationship Id="rId12" Type="http://schemas.openxmlformats.org/officeDocument/2006/relationships/image" Target="../media/image111.jpeg"/><Relationship Id="rId2" Type="http://schemas.openxmlformats.org/officeDocument/2006/relationships/slideLayout" Target="../slideLayouts/slideLayout1.xml"/><Relationship Id="rId1" Type="http://schemas.openxmlformats.org/officeDocument/2006/relationships/vmlDrawing" Target="../drawings/vmlDrawing52.vml"/><Relationship Id="rId6" Type="http://schemas.openxmlformats.org/officeDocument/2006/relationships/image" Target="../media/image105.jpeg"/><Relationship Id="rId11" Type="http://schemas.openxmlformats.org/officeDocument/2006/relationships/image" Target="../media/image110.jpeg"/><Relationship Id="rId5" Type="http://schemas.openxmlformats.org/officeDocument/2006/relationships/image" Target="../media/image104.jpeg"/><Relationship Id="rId10" Type="http://schemas.openxmlformats.org/officeDocument/2006/relationships/image" Target="../media/image109.jpeg"/><Relationship Id="rId4" Type="http://schemas.openxmlformats.org/officeDocument/2006/relationships/image" Target="../media/image103.jpeg"/><Relationship Id="rId9" Type="http://schemas.openxmlformats.org/officeDocument/2006/relationships/image" Target="../media/image108.jpeg"/><Relationship Id="rId14" Type="http://schemas.openxmlformats.org/officeDocument/2006/relationships/image" Target="../media/image112.jpeg"/></Relationships>
</file>

<file path=ppt/slides/_rels/slide56.xml.rels><?xml version="1.0" encoding="UTF-8" standalone="yes"?>
<Relationships xmlns="http://schemas.openxmlformats.org/package/2006/relationships"><Relationship Id="rId8" Type="http://schemas.openxmlformats.org/officeDocument/2006/relationships/image" Target="../media/image116.jpeg"/><Relationship Id="rId3" Type="http://schemas.openxmlformats.org/officeDocument/2006/relationships/notesSlide" Target="../notesSlides/notesSlide4.xml"/><Relationship Id="rId7" Type="http://schemas.openxmlformats.org/officeDocument/2006/relationships/image" Target="../media/image115.jpeg"/><Relationship Id="rId2" Type="http://schemas.openxmlformats.org/officeDocument/2006/relationships/slideLayout" Target="../slideLayouts/slideLayout1.xml"/><Relationship Id="rId1" Type="http://schemas.openxmlformats.org/officeDocument/2006/relationships/vmlDrawing" Target="../drawings/vmlDrawing53.vml"/><Relationship Id="rId6" Type="http://schemas.openxmlformats.org/officeDocument/2006/relationships/image" Target="../media/image114.jpeg"/><Relationship Id="rId5" Type="http://schemas.openxmlformats.org/officeDocument/2006/relationships/image" Target="../media/image113.jpeg"/><Relationship Id="rId4" Type="http://schemas.openxmlformats.org/officeDocument/2006/relationships/image" Target="../media/image110.jpeg"/><Relationship Id="rId9" Type="http://schemas.openxmlformats.org/officeDocument/2006/relationships/oleObject" Target="../embeddings/oleObject55.bin"/></Relationships>
</file>

<file path=ppt/slides/_rels/slide57.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slideLayout" Target="../slideLayouts/slideLayout7.xml"/><Relationship Id="rId1" Type="http://schemas.openxmlformats.org/officeDocument/2006/relationships/vmlDrawing" Target="../drawings/vmlDrawing54.vml"/><Relationship Id="rId4" Type="http://schemas.openxmlformats.org/officeDocument/2006/relationships/oleObject" Target="../embeddings/oleObject56.bin"/></Relationships>
</file>

<file path=ppt/slides/_rels/slide5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slideLayout" Target="../slideLayouts/slideLayout2.xml"/><Relationship Id="rId1" Type="http://schemas.openxmlformats.org/officeDocument/2006/relationships/vmlDrawing" Target="../drawings/vmlDrawing55.vml"/><Relationship Id="rId6" Type="http://schemas.openxmlformats.org/officeDocument/2006/relationships/oleObject" Target="../embeddings/oleObject57.bin"/><Relationship Id="rId5" Type="http://schemas.openxmlformats.org/officeDocument/2006/relationships/image" Target="../media/image118.jpeg"/><Relationship Id="rId4" Type="http://schemas.openxmlformats.org/officeDocument/2006/relationships/image" Target="../media/image80.png"/></Relationships>
</file>

<file path=ppt/slides/_rels/slide59.xml.rels><?xml version="1.0" encoding="UTF-8" standalone="yes"?>
<Relationships xmlns="http://schemas.openxmlformats.org/package/2006/relationships"><Relationship Id="rId8" Type="http://schemas.openxmlformats.org/officeDocument/2006/relationships/oleObject" Target="../embeddings/oleObject58.bin"/><Relationship Id="rId3" Type="http://schemas.openxmlformats.org/officeDocument/2006/relationships/image" Target="../media/image119.jpeg"/><Relationship Id="rId7" Type="http://schemas.openxmlformats.org/officeDocument/2006/relationships/image" Target="../media/image95.jpeg"/><Relationship Id="rId2" Type="http://schemas.openxmlformats.org/officeDocument/2006/relationships/slideLayout" Target="../slideLayouts/slideLayout7.xml"/><Relationship Id="rId1" Type="http://schemas.openxmlformats.org/officeDocument/2006/relationships/vmlDrawing" Target="../drawings/vmlDrawing56.vml"/><Relationship Id="rId6" Type="http://schemas.openxmlformats.org/officeDocument/2006/relationships/image" Target="../media/image122.jpeg"/><Relationship Id="rId5" Type="http://schemas.openxmlformats.org/officeDocument/2006/relationships/image" Target="../media/image121.jpeg"/><Relationship Id="rId4" Type="http://schemas.openxmlformats.org/officeDocument/2006/relationships/image" Target="../media/image120.jpeg"/></Relationships>
</file>

<file path=ppt/slides/_rels/slide60.xml.rels><?xml version="1.0" encoding="UTF-8" standalone="yes"?>
<Relationships xmlns="http://schemas.openxmlformats.org/package/2006/relationships"><Relationship Id="rId8" Type="http://schemas.openxmlformats.org/officeDocument/2006/relationships/oleObject" Target="../embeddings/oleObject59.bin"/><Relationship Id="rId3" Type="http://schemas.openxmlformats.org/officeDocument/2006/relationships/image" Target="../media/image123.jpeg"/><Relationship Id="rId7" Type="http://schemas.openxmlformats.org/officeDocument/2006/relationships/image" Target="../media/image127.jpeg"/><Relationship Id="rId2" Type="http://schemas.openxmlformats.org/officeDocument/2006/relationships/slideLayout" Target="../slideLayouts/slideLayout7.xml"/><Relationship Id="rId1" Type="http://schemas.openxmlformats.org/officeDocument/2006/relationships/vmlDrawing" Target="../drawings/vmlDrawing57.vml"/><Relationship Id="rId6" Type="http://schemas.openxmlformats.org/officeDocument/2006/relationships/image" Target="../media/image126.jpeg"/><Relationship Id="rId5" Type="http://schemas.openxmlformats.org/officeDocument/2006/relationships/image" Target="../media/image125.jpeg"/><Relationship Id="rId4" Type="http://schemas.openxmlformats.org/officeDocument/2006/relationships/image" Target="../media/image124.jpeg"/></Relationships>
</file>

<file path=ppt/slides/_rels/slide6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slideLayout" Target="../slideLayouts/slideLayout2.xml"/><Relationship Id="rId1" Type="http://schemas.openxmlformats.org/officeDocument/2006/relationships/vmlDrawing" Target="../drawings/vmlDrawing58.vml"/><Relationship Id="rId4" Type="http://schemas.openxmlformats.org/officeDocument/2006/relationships/oleObject" Target="../embeddings/oleObject60.bin"/></Relationships>
</file>

<file path=ppt/slides/_rels/slide62.xml.rels><?xml version="1.0" encoding="UTF-8" standalone="yes"?>
<Relationships xmlns="http://schemas.openxmlformats.org/package/2006/relationships"><Relationship Id="rId8" Type="http://schemas.openxmlformats.org/officeDocument/2006/relationships/image" Target="../media/image133.jpeg"/><Relationship Id="rId3" Type="http://schemas.openxmlformats.org/officeDocument/2006/relationships/image" Target="../media/image128.jpeg"/><Relationship Id="rId7" Type="http://schemas.openxmlformats.org/officeDocument/2006/relationships/image" Target="../media/image132.jpeg"/><Relationship Id="rId2" Type="http://schemas.openxmlformats.org/officeDocument/2006/relationships/slideLayout" Target="../slideLayouts/slideLayout2.xml"/><Relationship Id="rId1" Type="http://schemas.openxmlformats.org/officeDocument/2006/relationships/vmlDrawing" Target="../drawings/vmlDrawing59.vml"/><Relationship Id="rId6" Type="http://schemas.openxmlformats.org/officeDocument/2006/relationships/image" Target="../media/image131.jpeg"/><Relationship Id="rId5" Type="http://schemas.openxmlformats.org/officeDocument/2006/relationships/image" Target="../media/image130.jpeg"/><Relationship Id="rId4" Type="http://schemas.openxmlformats.org/officeDocument/2006/relationships/image" Target="../media/image129.jpeg"/><Relationship Id="rId9" Type="http://schemas.openxmlformats.org/officeDocument/2006/relationships/oleObject" Target="../embeddings/oleObject61.bin"/></Relationships>
</file>

<file path=ppt/slides/_rels/slide63.xml.rels><?xml version="1.0" encoding="UTF-8" standalone="yes"?>
<Relationships xmlns="http://schemas.openxmlformats.org/package/2006/relationships"><Relationship Id="rId8" Type="http://schemas.openxmlformats.org/officeDocument/2006/relationships/oleObject" Target="../embeddings/oleObject62.bin"/><Relationship Id="rId3" Type="http://schemas.openxmlformats.org/officeDocument/2006/relationships/image" Target="../media/image134.jpeg"/><Relationship Id="rId7" Type="http://schemas.openxmlformats.org/officeDocument/2006/relationships/image" Target="../media/image117.jpeg"/><Relationship Id="rId2" Type="http://schemas.openxmlformats.org/officeDocument/2006/relationships/slideLayout" Target="../slideLayouts/slideLayout1.xml"/><Relationship Id="rId1" Type="http://schemas.openxmlformats.org/officeDocument/2006/relationships/vmlDrawing" Target="../drawings/vmlDrawing60.vml"/><Relationship Id="rId6" Type="http://schemas.openxmlformats.org/officeDocument/2006/relationships/image" Target="../media/image137.jpeg"/><Relationship Id="rId5" Type="http://schemas.openxmlformats.org/officeDocument/2006/relationships/image" Target="../media/image136.jpeg"/><Relationship Id="rId10" Type="http://schemas.openxmlformats.org/officeDocument/2006/relationships/image" Target="../media/image138.jpeg"/><Relationship Id="rId4" Type="http://schemas.openxmlformats.org/officeDocument/2006/relationships/image" Target="../media/image135.jpeg"/><Relationship Id="rId9" Type="http://schemas.openxmlformats.org/officeDocument/2006/relationships/image" Target="../media/image112.jpeg"/></Relationships>
</file>

<file path=ppt/slides/_rels/slide64.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slideLayout" Target="../slideLayouts/slideLayout1.xml"/><Relationship Id="rId1" Type="http://schemas.openxmlformats.org/officeDocument/2006/relationships/vmlDrawing" Target="../drawings/vmlDrawing61.vml"/><Relationship Id="rId6" Type="http://schemas.openxmlformats.org/officeDocument/2006/relationships/image" Target="../media/image141.jpeg"/><Relationship Id="rId5" Type="http://schemas.openxmlformats.org/officeDocument/2006/relationships/oleObject" Target="../embeddings/oleObject63.bin"/><Relationship Id="rId4" Type="http://schemas.openxmlformats.org/officeDocument/2006/relationships/image" Target="../media/image140.jpeg"/></Relationships>
</file>

<file path=ppt/slides/_rels/slide65.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slideLayout" Target="../slideLayouts/slideLayout7.xml"/><Relationship Id="rId1" Type="http://schemas.openxmlformats.org/officeDocument/2006/relationships/vmlDrawing" Target="../drawings/vmlDrawing62.vml"/><Relationship Id="rId5" Type="http://schemas.openxmlformats.org/officeDocument/2006/relationships/oleObject" Target="../embeddings/oleObject64.bin"/><Relationship Id="rId4" Type="http://schemas.openxmlformats.org/officeDocument/2006/relationships/image" Target="../media/image95.jpeg"/></Relationships>
</file>

<file path=ppt/slides/_rels/slide66.xml.rels><?xml version="1.0" encoding="UTF-8" standalone="yes"?>
<Relationships xmlns="http://schemas.openxmlformats.org/package/2006/relationships"><Relationship Id="rId3" Type="http://schemas.openxmlformats.org/officeDocument/2006/relationships/image" Target="../media/image143.emf"/><Relationship Id="rId2" Type="http://schemas.openxmlformats.org/officeDocument/2006/relationships/slideLayout" Target="../slideLayouts/slideLayout7.xml"/><Relationship Id="rId1" Type="http://schemas.openxmlformats.org/officeDocument/2006/relationships/vmlDrawing" Target="../drawings/vmlDrawing63.vml"/><Relationship Id="rId6" Type="http://schemas.openxmlformats.org/officeDocument/2006/relationships/oleObject" Target="../embeddings/oleObject65.bin"/><Relationship Id="rId5" Type="http://schemas.openxmlformats.org/officeDocument/2006/relationships/image" Target="../media/image145.jpeg"/><Relationship Id="rId4" Type="http://schemas.openxmlformats.org/officeDocument/2006/relationships/image" Target="../media/image144.emf"/></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Layout" Target="../slideLayouts/slideLayout7.xml"/><Relationship Id="rId1" Type="http://schemas.openxmlformats.org/officeDocument/2006/relationships/vmlDrawing" Target="../drawings/vmlDrawing64.vml"/><Relationship Id="rId4" Type="http://schemas.openxmlformats.org/officeDocument/2006/relationships/image" Target="../media/image68.jpeg"/></Relationships>
</file>

<file path=ppt/slides/_rels/slide68.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slideLayout" Target="../slideLayouts/slideLayout7.xml"/><Relationship Id="rId1" Type="http://schemas.openxmlformats.org/officeDocument/2006/relationships/vmlDrawing" Target="../drawings/vmlDrawing65.vml"/><Relationship Id="rId4" Type="http://schemas.openxmlformats.org/officeDocument/2006/relationships/oleObject" Target="../embeddings/oleObject67.bin"/></Relationships>
</file>

<file path=ppt/slides/_rels/slide6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slideLayout" Target="../slideLayouts/slideLayout7.xml"/><Relationship Id="rId1" Type="http://schemas.openxmlformats.org/officeDocument/2006/relationships/vmlDrawing" Target="../drawings/vmlDrawing66.vml"/><Relationship Id="rId4" Type="http://schemas.openxmlformats.org/officeDocument/2006/relationships/oleObject" Target="../embeddings/oleObject68.bin"/></Relationships>
</file>

<file path=ppt/slides/_rels/slide70.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slideLayout" Target="../slideLayouts/slideLayout6.xml"/><Relationship Id="rId1" Type="http://schemas.openxmlformats.org/officeDocument/2006/relationships/vmlDrawing" Target="../drawings/vmlDrawing67.vml"/><Relationship Id="rId4" Type="http://schemas.openxmlformats.org/officeDocument/2006/relationships/oleObject" Target="../embeddings/oleObject69.bin"/></Relationships>
</file>

<file path=ppt/slides/_rels/slide71.xml.rels><?xml version="1.0" encoding="UTF-8" standalone="yes"?>
<Relationships xmlns="http://schemas.openxmlformats.org/package/2006/relationships"><Relationship Id="rId3" Type="http://schemas.openxmlformats.org/officeDocument/2006/relationships/image" Target="../media/image147.jpeg"/><Relationship Id="rId2" Type="http://schemas.openxmlformats.org/officeDocument/2006/relationships/image" Target="../media/image146.jpeg"/><Relationship Id="rId1" Type="http://schemas.openxmlformats.org/officeDocument/2006/relationships/slideLayout" Target="../slideLayouts/slideLayout2.xml"/><Relationship Id="rId4" Type="http://schemas.openxmlformats.org/officeDocument/2006/relationships/image" Target="../media/image148.jpeg"/></Relationships>
</file>

<file path=ppt/slides/_rels/slide7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slideLayout" Target="../slideLayouts/slideLayout7.xml"/><Relationship Id="rId1" Type="http://schemas.openxmlformats.org/officeDocument/2006/relationships/vmlDrawing" Target="../drawings/vmlDrawing68.vml"/><Relationship Id="rId5" Type="http://schemas.openxmlformats.org/officeDocument/2006/relationships/image" Target="../media/image149.jpeg"/><Relationship Id="rId4" Type="http://schemas.openxmlformats.org/officeDocument/2006/relationships/oleObject" Target="../embeddings/oleObject70.bin"/></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71925" y="407370"/>
            <a:ext cx="8428569" cy="1143000"/>
          </a:xfrm>
        </p:spPr>
        <p:txBody>
          <a:bodyPr>
            <a:normAutofit fontScale="90000"/>
          </a:bodyPr>
          <a:lstStyle/>
          <a:p>
            <a:r>
              <a:rPr lang="en-US" b="1" dirty="0" smtClean="0">
                <a:solidFill>
                  <a:srgbClr val="562AF8"/>
                </a:solidFill>
                <a:latin typeface="Times New Roman" pitchFamily="18" charset="0"/>
                <a:cs typeface="Times New Roman" pitchFamily="18" charset="0"/>
              </a:rPr>
              <a:t>	    </a:t>
            </a:r>
            <a:br>
              <a:rPr lang="en-US" b="1" dirty="0" smtClean="0">
                <a:solidFill>
                  <a:srgbClr val="562AF8"/>
                </a:solidFill>
                <a:latin typeface="Times New Roman" pitchFamily="18" charset="0"/>
                <a:cs typeface="Times New Roman" pitchFamily="18" charset="0"/>
              </a:rPr>
            </a:br>
            <a:r>
              <a:rPr lang="en-US" b="1" dirty="0" smtClean="0">
                <a:solidFill>
                  <a:srgbClr val="562AF8"/>
                </a:solidFill>
                <a:latin typeface="Times New Roman" pitchFamily="18" charset="0"/>
                <a:cs typeface="Times New Roman" pitchFamily="18" charset="0"/>
              </a:rPr>
              <a:t/>
            </a:r>
            <a:br>
              <a:rPr lang="en-US" b="1" dirty="0" smtClean="0">
                <a:solidFill>
                  <a:srgbClr val="562AF8"/>
                </a:solidFill>
                <a:latin typeface="Times New Roman" pitchFamily="18" charset="0"/>
                <a:cs typeface="Times New Roman" pitchFamily="18" charset="0"/>
              </a:rPr>
            </a:br>
            <a:r>
              <a:rPr lang="en-US" b="1" dirty="0" smtClean="0">
                <a:solidFill>
                  <a:srgbClr val="562AF8"/>
                </a:solidFill>
                <a:latin typeface="Times New Roman" pitchFamily="18" charset="0"/>
                <a:cs typeface="Times New Roman" pitchFamily="18" charset="0"/>
              </a:rPr>
              <a:t>		</a:t>
            </a:r>
            <a:r>
              <a:rPr lang="en-US" b="1" dirty="0" smtClean="0">
                <a:solidFill>
                  <a:srgbClr val="562AF8"/>
                </a:solidFill>
                <a:latin typeface="Times New Roman" pitchFamily="18" charset="0"/>
                <a:cs typeface="Times New Roman" pitchFamily="18" charset="0"/>
              </a:rPr>
              <a:t>DR. S. S. AMRITPHALE </a:t>
            </a:r>
            <a:br>
              <a:rPr lang="en-US" b="1" dirty="0" smtClean="0">
                <a:solidFill>
                  <a:srgbClr val="562AF8"/>
                </a:solidFill>
                <a:latin typeface="Times New Roman" pitchFamily="18" charset="0"/>
                <a:cs typeface="Times New Roman" pitchFamily="18" charset="0"/>
              </a:rPr>
            </a:br>
            <a:endParaRPr lang="en-US" b="1" dirty="0">
              <a:solidFill>
                <a:srgbClr val="562AF8"/>
              </a:solidFill>
              <a:latin typeface="Times New Roman" pitchFamily="18" charset="0"/>
              <a:cs typeface="Times New Roman" pitchFamily="18" charset="0"/>
            </a:endParaRPr>
          </a:p>
        </p:txBody>
      </p:sp>
      <p:sp>
        <p:nvSpPr>
          <p:cNvPr id="3" name="Content Placeholder 2"/>
          <p:cNvSpPr>
            <a:spLocks noGrp="1"/>
          </p:cNvSpPr>
          <p:nvPr>
            <p:ph idx="1"/>
          </p:nvPr>
        </p:nvSpPr>
        <p:spPr>
          <a:xfrm>
            <a:off x="429491" y="2202874"/>
            <a:ext cx="8229600" cy="4073235"/>
          </a:xfrm>
        </p:spPr>
        <p:txBody>
          <a:bodyPr/>
          <a:lstStyle/>
          <a:p>
            <a:pPr algn="ctr">
              <a:buNone/>
            </a:pPr>
            <a:r>
              <a:rPr lang="en-US" b="1" dirty="0" smtClean="0">
                <a:solidFill>
                  <a:schemeClr val="tx1">
                    <a:lumMod val="85000"/>
                    <a:lumOff val="15000"/>
                  </a:schemeClr>
                </a:solidFill>
                <a:latin typeface="Times New Roman" pitchFamily="18" charset="0"/>
                <a:cs typeface="Times New Roman" pitchFamily="18" charset="0"/>
              </a:rPr>
              <a:t>Chief Scientist Head-Materials from Waste &amp; Interdisciplinary Studies</a:t>
            </a:r>
          </a:p>
          <a:p>
            <a:pPr algn="ctr">
              <a:buNone/>
            </a:pPr>
            <a:r>
              <a:rPr lang="en-US" b="1" dirty="0" smtClean="0">
                <a:solidFill>
                  <a:schemeClr val="tx1">
                    <a:lumMod val="85000"/>
                    <a:lumOff val="15000"/>
                  </a:schemeClr>
                </a:solidFill>
                <a:latin typeface="Times New Roman" pitchFamily="18" charset="0"/>
                <a:cs typeface="Times New Roman" pitchFamily="18" charset="0"/>
              </a:rPr>
              <a:t>CSIR-Advanced Materials and Processes Research Institute  (AMPRI)   </a:t>
            </a:r>
          </a:p>
          <a:p>
            <a:pPr algn="ctr">
              <a:buNone/>
            </a:pPr>
            <a:r>
              <a:rPr lang="en-US" b="1" dirty="0" smtClean="0">
                <a:solidFill>
                  <a:schemeClr val="tx1">
                    <a:lumMod val="85000"/>
                    <a:lumOff val="15000"/>
                  </a:schemeClr>
                </a:solidFill>
                <a:latin typeface="Times New Roman" pitchFamily="18" charset="0"/>
                <a:cs typeface="Times New Roman" pitchFamily="18" charset="0"/>
              </a:rPr>
              <a:t>India </a:t>
            </a:r>
          </a:p>
          <a:p>
            <a:pPr algn="ctr">
              <a:buNone/>
            </a:pPr>
            <a:r>
              <a:rPr lang="en-US" b="1" dirty="0" smtClean="0">
                <a:solidFill>
                  <a:schemeClr val="tx1">
                    <a:lumMod val="85000"/>
                    <a:lumOff val="15000"/>
                  </a:schemeClr>
                </a:solidFill>
                <a:latin typeface="Times New Roman" pitchFamily="18" charset="0"/>
                <a:cs typeface="Times New Roman" pitchFamily="18" charset="0"/>
              </a:rPr>
              <a:t>Email: ssamritphalerrl@yahoo.co.in</a:t>
            </a:r>
          </a:p>
          <a:p>
            <a:pPr algn="ctr">
              <a:buNone/>
            </a:pPr>
            <a:r>
              <a:rPr lang="en-US" b="1" dirty="0" smtClean="0">
                <a:solidFill>
                  <a:schemeClr val="tx1">
                    <a:lumMod val="85000"/>
                    <a:lumOff val="15000"/>
                  </a:schemeClr>
                </a:solidFill>
                <a:latin typeface="Times New Roman" pitchFamily="18" charset="0"/>
                <a:cs typeface="Times New Roman" pitchFamily="18" charset="0"/>
              </a:rPr>
              <a:t>Mobile:+91-9425302575</a:t>
            </a:r>
          </a:p>
          <a:p>
            <a:endParaRPr lang="en-US" b="1" dirty="0">
              <a:solidFill>
                <a:schemeClr val="tx1">
                  <a:lumMod val="85000"/>
                  <a:lumOff val="15000"/>
                </a:schemeClr>
              </a:solidFill>
              <a:latin typeface="Times New Roman" pitchFamily="18" charset="0"/>
              <a:cs typeface="Times New Roman" pitchFamily="18" charset="0"/>
            </a:endParaRPr>
          </a:p>
        </p:txBody>
      </p:sp>
      <p:graphicFrame>
        <p:nvGraphicFramePr>
          <p:cNvPr id="210946" name="Object 96"/>
          <p:cNvGraphicFramePr>
            <a:graphicFrameLocks noChangeAspect="1"/>
          </p:cNvGraphicFramePr>
          <p:nvPr/>
        </p:nvGraphicFramePr>
        <p:xfrm>
          <a:off x="124930" y="103894"/>
          <a:ext cx="914161" cy="838215"/>
        </p:xfrm>
        <a:graphic>
          <a:graphicData uri="http://schemas.openxmlformats.org/presentationml/2006/ole">
            <p:oleObj spid="_x0000_s210946" name="Bitmap Image" r:id="rId3" imgW="1467055" imgH="1638529" progId="PBrush">
              <p:embed/>
            </p:oleObj>
          </a:graphicData>
        </a:graphic>
      </p:graphicFrame>
      <p:pic>
        <p:nvPicPr>
          <p:cNvPr id="5" name="Picture 4" descr="AMPRIlogo"/>
          <p:cNvPicPr>
            <a:picLocks noChangeAspect="1" noChangeArrowheads="1"/>
          </p:cNvPicPr>
          <p:nvPr/>
        </p:nvPicPr>
        <p:blipFill>
          <a:blip r:embed="rId4" cstate="print"/>
          <a:srcRect/>
          <a:stretch>
            <a:fillRect/>
          </a:stretch>
        </p:blipFill>
        <p:spPr bwMode="auto">
          <a:xfrm>
            <a:off x="7938655" y="13843"/>
            <a:ext cx="1205345" cy="85486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9" name="Slide Number Placeholder 4"/>
          <p:cNvSpPr>
            <a:spLocks noGrp="1"/>
          </p:cNvSpPr>
          <p:nvPr>
            <p:ph type="sldNum" sz="quarter" idx="12"/>
          </p:nvPr>
        </p:nvSpPr>
        <p:spPr>
          <a:noFill/>
        </p:spPr>
        <p:txBody>
          <a:bodyPr/>
          <a:lstStyle/>
          <a:p>
            <a:fld id="{4C72E7FC-B3DB-42A7-9A47-7D944D986FA0}" type="slidenum">
              <a:rPr lang="en-US" smtClean="0">
                <a:latin typeface="Arial" pitchFamily="34" charset="0"/>
              </a:rPr>
              <a:pPr/>
              <a:t>2</a:t>
            </a:fld>
            <a:endParaRPr lang="en-US" dirty="0" smtClean="0">
              <a:latin typeface="Arial" pitchFamily="34" charset="0"/>
            </a:endParaRPr>
          </a:p>
        </p:txBody>
      </p:sp>
      <p:sp>
        <p:nvSpPr>
          <p:cNvPr id="6" name="TextBox 5"/>
          <p:cNvSpPr txBox="1"/>
          <p:nvPr/>
        </p:nvSpPr>
        <p:spPr>
          <a:xfrm rot="512056">
            <a:off x="309364" y="950497"/>
            <a:ext cx="8735226" cy="1692771"/>
          </a:xfrm>
          <a:prstGeom prst="rect">
            <a:avLst/>
          </a:prstGeom>
          <a:solidFill>
            <a:srgbClr val="CCFFFF"/>
          </a:solidFill>
          <a:scene3d>
            <a:camera prst="isometricOffAxis1Right"/>
            <a:lightRig rig="threePt" dir="t"/>
          </a:scene3d>
        </p:spPr>
        <p:style>
          <a:lnRef idx="1">
            <a:schemeClr val="accent3"/>
          </a:lnRef>
          <a:fillRef idx="2">
            <a:schemeClr val="accent3"/>
          </a:fillRef>
          <a:effectRef idx="1">
            <a:schemeClr val="accent3"/>
          </a:effectRef>
          <a:fontRef idx="minor">
            <a:schemeClr val="dk1"/>
          </a:fontRef>
        </p:style>
        <p:txBody>
          <a:bodyPr wrap="square" rtlCol="0">
            <a:spAutoFit/>
          </a:bodyPr>
          <a:lstStyle/>
          <a:p>
            <a:pPr algn="just"/>
            <a:r>
              <a:rPr lang="en-US" sz="3200" b="1" dirty="0" smtClean="0">
                <a:solidFill>
                  <a:srgbClr val="4A34EE"/>
                </a:solidFill>
                <a:latin typeface="Times New Roman" pitchFamily="18" charset="0"/>
                <a:cs typeface="Times New Roman" pitchFamily="18" charset="0"/>
              </a:rPr>
              <a:t>FUNCTIONALLY  DESIGNED  ADVANCED </a:t>
            </a:r>
          </a:p>
          <a:p>
            <a:pPr algn="just"/>
            <a:r>
              <a:rPr lang="en-US" sz="3200" b="1" dirty="0" smtClean="0">
                <a:solidFill>
                  <a:srgbClr val="4A34EE"/>
                </a:solidFill>
                <a:latin typeface="Times New Roman" pitchFamily="18" charset="0"/>
                <a:cs typeface="Times New Roman" pitchFamily="18" charset="0"/>
              </a:rPr>
              <a:t>CERAMIC MATERIAL FOR ADDRESSING OIL  SPILLAGE : FIELD DEMONSTRATION</a:t>
            </a:r>
            <a:r>
              <a:rPr lang="en-US" sz="4000" b="1" dirty="0" smtClean="0">
                <a:solidFill>
                  <a:srgbClr val="562AF8"/>
                </a:solidFill>
                <a:latin typeface="Arial" pitchFamily="34" charset="0"/>
                <a:cs typeface="Arial" pitchFamily="34" charset="0"/>
              </a:rPr>
              <a:t>.</a:t>
            </a:r>
            <a:endParaRPr lang="en-US" sz="4000" b="1" dirty="0">
              <a:solidFill>
                <a:srgbClr val="562AF8"/>
              </a:solidFill>
              <a:latin typeface="Arial" pitchFamily="34" charset="0"/>
              <a:cs typeface="Arial" pitchFamily="34" charset="0"/>
            </a:endParaRPr>
          </a:p>
        </p:txBody>
      </p:sp>
      <p:pic>
        <p:nvPicPr>
          <p:cNvPr id="8" name="Picture 7" descr="anacortes_refinery.jpg"/>
          <p:cNvPicPr>
            <a:picLocks noChangeAspect="1"/>
          </p:cNvPicPr>
          <p:nvPr/>
        </p:nvPicPr>
        <p:blipFill>
          <a:blip r:embed="rId3" cstate="print"/>
          <a:stretch>
            <a:fillRect/>
          </a:stretch>
        </p:blipFill>
        <p:spPr>
          <a:xfrm>
            <a:off x="0" y="2688609"/>
            <a:ext cx="9144000" cy="4169391"/>
          </a:xfrm>
          <a:prstGeom prst="rect">
            <a:avLst/>
          </a:prstGeom>
        </p:spPr>
      </p:pic>
      <p:graphicFrame>
        <p:nvGraphicFramePr>
          <p:cNvPr id="9" name="Object 96"/>
          <p:cNvGraphicFramePr>
            <a:graphicFrameLocks noChangeAspect="1"/>
          </p:cNvGraphicFramePr>
          <p:nvPr/>
        </p:nvGraphicFramePr>
        <p:xfrm>
          <a:off x="298304" y="103895"/>
          <a:ext cx="740787" cy="679244"/>
        </p:xfrm>
        <a:graphic>
          <a:graphicData uri="http://schemas.openxmlformats.org/presentationml/2006/ole">
            <p:oleObj spid="_x0000_s247810" name="Bitmap Image" r:id="rId4" imgW="1467055" imgH="1638529" progId="PBrush">
              <p:embed/>
            </p:oleObj>
          </a:graphicData>
        </a:graphic>
      </p:graphicFrame>
      <p:pic>
        <p:nvPicPr>
          <p:cNvPr id="10" name="Picture 9" descr="AMPRIlogo"/>
          <p:cNvPicPr>
            <a:picLocks noChangeAspect="1" noChangeArrowheads="1"/>
          </p:cNvPicPr>
          <p:nvPr/>
        </p:nvPicPr>
        <p:blipFill>
          <a:blip r:embed="rId5" cstate="print"/>
          <a:srcRect/>
          <a:stretch>
            <a:fillRect/>
          </a:stretch>
        </p:blipFill>
        <p:spPr bwMode="auto">
          <a:xfrm>
            <a:off x="8167254" y="13843"/>
            <a:ext cx="976746" cy="69273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a:xfrm>
            <a:off x="0" y="0"/>
            <a:ext cx="8980227" cy="232012"/>
          </a:xfrm>
        </p:spPr>
        <p:txBody>
          <a:bodyPr>
            <a:normAutofit fontScale="90000"/>
          </a:bodyPr>
          <a:lstStyle/>
          <a:p>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en-US" sz="3600" dirty="0" smtClean="0">
              <a:latin typeface="Times New Roman" pitchFamily="18" charset="0"/>
              <a:cs typeface="Times New Roman" pitchFamily="18" charset="0"/>
            </a:endParaRPr>
          </a:p>
        </p:txBody>
      </p:sp>
      <p:sp>
        <p:nvSpPr>
          <p:cNvPr id="14340" name="Rectangle 3"/>
          <p:cNvSpPr>
            <a:spLocks noGrp="1" noChangeArrowheads="1"/>
          </p:cNvSpPr>
          <p:nvPr>
            <p:ph type="body" sz="half" idx="1"/>
          </p:nvPr>
        </p:nvSpPr>
        <p:spPr>
          <a:xfrm>
            <a:off x="104781" y="572961"/>
            <a:ext cx="8980227" cy="5900015"/>
          </a:xfrm>
        </p:spPr>
        <p:txBody>
          <a:bodyPr>
            <a:normAutofit/>
          </a:bodyPr>
          <a:lstStyle/>
          <a:p>
            <a:pPr>
              <a:lnSpc>
                <a:spcPct val="90000"/>
              </a:lnSpc>
              <a:buFont typeface="Wingdings" pitchFamily="2" charset="2"/>
              <a:buChar char="Ø"/>
            </a:pPr>
            <a:endParaRPr lang="en-US" sz="2800" b="1" dirty="0" smtClean="0">
              <a:latin typeface="Times New Roman" pitchFamily="18" charset="0"/>
              <a:cs typeface="Times New Roman" pitchFamily="18" charset="0"/>
            </a:endParaRPr>
          </a:p>
          <a:p>
            <a:pPr>
              <a:lnSpc>
                <a:spcPct val="90000"/>
              </a:lnSpc>
              <a:buFont typeface="Wingdings" pitchFamily="2" charset="2"/>
              <a:buChar char="Ø"/>
            </a:pPr>
            <a:r>
              <a:rPr lang="en-US" sz="2800" b="1" dirty="0" smtClean="0">
                <a:latin typeface="Times New Roman" pitchFamily="18" charset="0"/>
                <a:cs typeface="Times New Roman" pitchFamily="18" charset="0"/>
              </a:rPr>
              <a:t>Petroleum stands for Rock </a:t>
            </a:r>
            <a:r>
              <a:rPr lang="en-US" sz="2800" b="1" dirty="0" err="1" smtClean="0">
                <a:latin typeface="Times New Roman" pitchFamily="18" charset="0"/>
                <a:cs typeface="Times New Roman" pitchFamily="18" charset="0"/>
              </a:rPr>
              <a:t>Oil.The</a:t>
            </a:r>
            <a:r>
              <a:rPr lang="en-US" sz="2800" b="1" dirty="0" smtClean="0">
                <a:latin typeface="Times New Roman" pitchFamily="18" charset="0"/>
                <a:cs typeface="Times New Roman" pitchFamily="18" charset="0"/>
              </a:rPr>
              <a:t> word comes from the Greek word ‘</a:t>
            </a:r>
            <a:r>
              <a:rPr lang="en-US" sz="2800" b="1" dirty="0" err="1" smtClean="0">
                <a:latin typeface="Times New Roman" pitchFamily="18" charset="0"/>
                <a:cs typeface="Times New Roman" pitchFamily="18" charset="0"/>
              </a:rPr>
              <a:t>petra</a:t>
            </a:r>
            <a:r>
              <a:rPr lang="en-US" sz="2800" b="1" dirty="0" smtClean="0">
                <a:latin typeface="Times New Roman" pitchFamily="18" charset="0"/>
                <a:cs typeface="Times New Roman" pitchFamily="18" charset="0"/>
              </a:rPr>
              <a:t>’ (meaning rock) and the </a:t>
            </a:r>
            <a:r>
              <a:rPr lang="en-US" sz="2800" b="1" dirty="0" err="1" smtClean="0">
                <a:latin typeface="Times New Roman" pitchFamily="18" charset="0"/>
                <a:cs typeface="Times New Roman" pitchFamily="18" charset="0"/>
              </a:rPr>
              <a:t>latin</a:t>
            </a:r>
            <a:r>
              <a:rPr lang="en-US" sz="2800" b="1" dirty="0" smtClean="0">
                <a:latin typeface="Times New Roman" pitchFamily="18" charset="0"/>
                <a:cs typeface="Times New Roman" pitchFamily="18" charset="0"/>
              </a:rPr>
              <a:t> word ‘</a:t>
            </a:r>
            <a:r>
              <a:rPr lang="en-US" sz="2800" b="1" dirty="0" err="1" smtClean="0">
                <a:latin typeface="Times New Roman" pitchFamily="18" charset="0"/>
                <a:cs typeface="Times New Roman" pitchFamily="18" charset="0"/>
              </a:rPr>
              <a:t>oleum</a:t>
            </a:r>
            <a:r>
              <a:rPr lang="en-US" sz="2800" b="1" dirty="0" smtClean="0">
                <a:latin typeface="Times New Roman" pitchFamily="18" charset="0"/>
                <a:cs typeface="Times New Roman" pitchFamily="18" charset="0"/>
              </a:rPr>
              <a:t>’ (meaning ‘oil’).</a:t>
            </a:r>
          </a:p>
          <a:p>
            <a:pPr>
              <a:lnSpc>
                <a:spcPct val="90000"/>
              </a:lnSpc>
              <a:buFont typeface="Wingdings" pitchFamily="2" charset="2"/>
              <a:buChar char="Ø"/>
            </a:pPr>
            <a:r>
              <a:rPr lang="en-US" sz="2800" b="1" dirty="0" smtClean="0">
                <a:latin typeface="Times New Roman" pitchFamily="18" charset="0"/>
                <a:cs typeface="Times New Roman" pitchFamily="18" charset="0"/>
              </a:rPr>
              <a:t>Petroleum or crude oil is a naturally occurring, toxic, flammable liquid consisting of a complex mixture of hydrocarbons of various molecular weights and other organic compounds that are found in geologic formations beneath the earth's surface. </a:t>
            </a:r>
          </a:p>
          <a:p>
            <a:pPr>
              <a:lnSpc>
                <a:spcPct val="90000"/>
              </a:lnSpc>
              <a:buFont typeface="Wingdings" pitchFamily="2" charset="2"/>
              <a:buChar char="Ø"/>
            </a:pPr>
            <a:r>
              <a:rPr lang="en-US" sz="2800" b="1" dirty="0" smtClean="0">
                <a:latin typeface="Times New Roman" pitchFamily="18" charset="0"/>
                <a:cs typeface="Times New Roman" pitchFamily="18" charset="0"/>
              </a:rPr>
              <a:t>Petroleum is recovered mostly through oil drilling.</a:t>
            </a:r>
          </a:p>
          <a:p>
            <a:pPr>
              <a:lnSpc>
                <a:spcPct val="90000"/>
              </a:lnSpc>
              <a:buFont typeface="Wingdings" pitchFamily="2" charset="2"/>
              <a:buChar char="Ø"/>
            </a:pPr>
            <a:r>
              <a:rPr lang="en-US" sz="2800" b="1" dirty="0" smtClean="0">
                <a:latin typeface="Times New Roman" pitchFamily="18" charset="0"/>
                <a:cs typeface="Times New Roman" pitchFamily="18" charset="0"/>
              </a:rPr>
              <a:t> It is refined and separated, most easily by boiling point , into a large number of consumer products, from gasoline and kerosene to asphalt and chemical reagents used to make plastics and pharmaceuticals.</a:t>
            </a:r>
          </a:p>
        </p:txBody>
      </p:sp>
      <p:sp>
        <p:nvSpPr>
          <p:cNvPr id="14338" name="Slide Number Placeholder 6"/>
          <p:cNvSpPr>
            <a:spLocks noGrp="1"/>
          </p:cNvSpPr>
          <p:nvPr>
            <p:ph type="sldNum" sz="quarter" idx="12"/>
          </p:nvPr>
        </p:nvSpPr>
        <p:spPr>
          <a:noFill/>
        </p:spPr>
        <p:txBody>
          <a:bodyPr/>
          <a:lstStyle/>
          <a:p>
            <a:fld id="{DB0CE85F-E075-472D-A9E9-98A4CB3AA622}" type="slidenum">
              <a:rPr lang="en-US" smtClean="0"/>
              <a:pPr/>
              <a:t>3</a:t>
            </a:fld>
            <a:endParaRPr lang="en-US" sz="1400" smtClean="0"/>
          </a:p>
        </p:txBody>
      </p:sp>
      <p:graphicFrame>
        <p:nvGraphicFramePr>
          <p:cNvPr id="5" name="Object 96"/>
          <p:cNvGraphicFramePr>
            <a:graphicFrameLocks noChangeAspect="1"/>
          </p:cNvGraphicFramePr>
          <p:nvPr/>
        </p:nvGraphicFramePr>
        <p:xfrm>
          <a:off x="135887" y="103895"/>
          <a:ext cx="487568" cy="447062"/>
        </p:xfrm>
        <a:graphic>
          <a:graphicData uri="http://schemas.openxmlformats.org/presentationml/2006/ole">
            <p:oleObj spid="_x0000_s246785" name="Bitmap Image" r:id="rId4" imgW="1467055" imgH="1638529" progId="PBrush">
              <p:embed/>
            </p:oleObj>
          </a:graphicData>
        </a:graphic>
      </p:graphicFrame>
      <p:pic>
        <p:nvPicPr>
          <p:cNvPr id="6" name="Picture 5" descr="AMPRIlogo"/>
          <p:cNvPicPr>
            <a:picLocks noChangeAspect="1" noChangeArrowheads="1"/>
          </p:cNvPicPr>
          <p:nvPr/>
        </p:nvPicPr>
        <p:blipFill>
          <a:blip r:embed="rId5" cstate="print"/>
          <a:srcRect/>
          <a:stretch>
            <a:fillRect/>
          </a:stretch>
        </p:blipFill>
        <p:spPr bwMode="auto">
          <a:xfrm>
            <a:off x="8284462" y="13844"/>
            <a:ext cx="859538" cy="609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401783"/>
            <a:ext cx="8936182" cy="1925781"/>
          </a:xfrm>
        </p:spPr>
        <p:txBody>
          <a:bodyPr>
            <a:noAutofit/>
          </a:bodyPr>
          <a:lstStyle/>
          <a:p>
            <a:r>
              <a:rPr lang="en-US" sz="2400" dirty="0">
                <a:latin typeface="+mn-lt"/>
              </a:rPr>
              <a:t/>
            </a:r>
            <a:br>
              <a:rPr lang="en-US" sz="2400" dirty="0">
                <a:latin typeface="+mn-lt"/>
              </a:rPr>
            </a:br>
            <a:r>
              <a:rPr lang="en-US" sz="2400" dirty="0" smtClean="0">
                <a:latin typeface="+mn-lt"/>
                <a:cs typeface="Times New Roman" pitchFamily="18" charset="0"/>
              </a:rPr>
              <a:t/>
            </a:r>
            <a:br>
              <a:rPr lang="en-US" sz="2400" dirty="0" smtClean="0">
                <a:latin typeface="+mn-lt"/>
                <a:cs typeface="Times New Roman" pitchFamily="18" charset="0"/>
              </a:rPr>
            </a:br>
            <a:r>
              <a:rPr lang="en-US" sz="2400" b="1" dirty="0" smtClean="0">
                <a:latin typeface="+mn-lt"/>
                <a:cs typeface="Times New Roman" pitchFamily="18" charset="0"/>
              </a:rPr>
              <a:t>        </a:t>
            </a:r>
            <a:r>
              <a:rPr lang="en-US" sz="2400" b="1" cap="all" dirty="0" smtClean="0">
                <a:latin typeface="+mn-lt"/>
                <a:cs typeface="Times New Roman" pitchFamily="18" charset="0"/>
              </a:rPr>
              <a:t> </a:t>
            </a:r>
            <a:r>
              <a:rPr lang="en-US" sz="2400" dirty="0" smtClean="0">
                <a:latin typeface="+mn-lt"/>
                <a:cs typeface="Times New Roman" pitchFamily="18" charset="0"/>
              </a:rPr>
              <a:t> </a:t>
            </a:r>
            <a:br>
              <a:rPr lang="en-US" sz="2400" dirty="0" smtClean="0">
                <a:latin typeface="+mn-lt"/>
                <a:cs typeface="Times New Roman" pitchFamily="18" charset="0"/>
              </a:rPr>
            </a:br>
            <a:r>
              <a:rPr lang="en-US" sz="2400" dirty="0">
                <a:latin typeface="+mn-lt"/>
                <a:cs typeface="Times New Roman" pitchFamily="18" charset="0"/>
              </a:rPr>
              <a:t/>
            </a:r>
            <a:br>
              <a:rPr lang="en-US" sz="2400" dirty="0">
                <a:latin typeface="+mn-lt"/>
                <a:cs typeface="Times New Roman" pitchFamily="18" charset="0"/>
              </a:rPr>
            </a:br>
            <a:r>
              <a:rPr lang="en-US" sz="2400" dirty="0" smtClean="0">
                <a:latin typeface="+mn-lt"/>
                <a:cs typeface="Times New Roman" pitchFamily="18" charset="0"/>
              </a:rPr>
              <a:t/>
            </a:r>
            <a:br>
              <a:rPr lang="en-US" sz="2400" dirty="0" smtClean="0">
                <a:latin typeface="+mn-lt"/>
                <a:cs typeface="Times New Roman" pitchFamily="18" charset="0"/>
              </a:rPr>
            </a:br>
            <a:r>
              <a:rPr lang="en-US" sz="2400" dirty="0">
                <a:latin typeface="+mn-lt"/>
                <a:cs typeface="Times New Roman" pitchFamily="18" charset="0"/>
              </a:rPr>
              <a:t/>
            </a:r>
            <a:br>
              <a:rPr lang="en-US" sz="2400" dirty="0">
                <a:latin typeface="+mn-lt"/>
                <a:cs typeface="Times New Roman" pitchFamily="18" charset="0"/>
              </a:rPr>
            </a:br>
            <a:r>
              <a:rPr lang="en-US" sz="2400" dirty="0" smtClean="0">
                <a:latin typeface="+mn-lt"/>
                <a:cs typeface="Times New Roman" pitchFamily="18" charset="0"/>
              </a:rPr>
              <a:t>   </a:t>
            </a:r>
            <a:br>
              <a:rPr lang="en-US" sz="2400" dirty="0" smtClean="0">
                <a:latin typeface="+mn-lt"/>
                <a:cs typeface="Times New Roman" pitchFamily="18" charset="0"/>
              </a:rPr>
            </a:br>
            <a:r>
              <a:rPr lang="en-US" sz="2400" dirty="0" smtClean="0">
                <a:latin typeface="+mn-lt"/>
                <a:cs typeface="Times New Roman" pitchFamily="18" charset="0"/>
              </a:rPr>
              <a:t/>
            </a:r>
            <a:br>
              <a:rPr lang="en-US" sz="2400" dirty="0" smtClean="0">
                <a:latin typeface="+mn-lt"/>
                <a:cs typeface="Times New Roman" pitchFamily="18" charset="0"/>
              </a:rPr>
            </a:br>
            <a:r>
              <a:rPr lang="en-US" sz="2400" dirty="0" smtClean="0">
                <a:latin typeface="+mn-lt"/>
                <a:cs typeface="Times New Roman" pitchFamily="18" charset="0"/>
              </a:rPr>
              <a:t/>
            </a:r>
            <a:br>
              <a:rPr lang="en-US" sz="2400" dirty="0" smtClean="0">
                <a:latin typeface="+mn-lt"/>
                <a:cs typeface="Times New Roman" pitchFamily="18" charset="0"/>
              </a:rPr>
            </a:br>
            <a:r>
              <a:rPr lang="en-US" sz="2400" dirty="0" smtClean="0">
                <a:latin typeface="+mn-lt"/>
                <a:cs typeface="Times New Roman" pitchFamily="18" charset="0"/>
              </a:rPr>
              <a:t/>
            </a:r>
            <a:br>
              <a:rPr lang="en-US" sz="2400" dirty="0" smtClean="0">
                <a:latin typeface="+mn-lt"/>
                <a:cs typeface="Times New Roman" pitchFamily="18" charset="0"/>
              </a:rPr>
            </a:br>
            <a:r>
              <a:rPr lang="en-US" sz="2400" dirty="0" smtClean="0">
                <a:latin typeface="+mn-lt"/>
                <a:cs typeface="Times New Roman" pitchFamily="18" charset="0"/>
              </a:rPr>
              <a:t/>
            </a:r>
            <a:br>
              <a:rPr lang="en-US" sz="2400" dirty="0" smtClean="0">
                <a:latin typeface="+mn-lt"/>
                <a:cs typeface="Times New Roman" pitchFamily="18" charset="0"/>
              </a:rPr>
            </a:br>
            <a:r>
              <a:rPr lang="en-US" sz="2400" dirty="0" smtClean="0">
                <a:latin typeface="+mn-lt"/>
                <a:cs typeface="Times New Roman" pitchFamily="18" charset="0"/>
              </a:rPr>
              <a:t> </a:t>
            </a:r>
            <a:br>
              <a:rPr lang="en-US" sz="2400" dirty="0" smtClean="0">
                <a:latin typeface="+mn-lt"/>
                <a:cs typeface="Times New Roman" pitchFamily="18" charset="0"/>
              </a:rPr>
            </a:br>
            <a:r>
              <a:rPr lang="en-US" sz="2400" dirty="0" smtClean="0">
                <a:latin typeface="+mn-lt"/>
                <a:cs typeface="Times New Roman" pitchFamily="18" charset="0"/>
              </a:rPr>
              <a:t/>
            </a:r>
            <a:br>
              <a:rPr lang="en-US" sz="2400" dirty="0" smtClean="0">
                <a:latin typeface="+mn-lt"/>
                <a:cs typeface="Times New Roman" pitchFamily="18" charset="0"/>
              </a:rPr>
            </a:br>
            <a:r>
              <a:rPr lang="en-US" sz="2400" dirty="0" smtClean="0">
                <a:latin typeface="+mn-lt"/>
                <a:cs typeface="Times New Roman" pitchFamily="18" charset="0"/>
              </a:rPr>
              <a:t/>
            </a:r>
            <a:br>
              <a:rPr lang="en-US" sz="2400" dirty="0" smtClean="0">
                <a:latin typeface="+mn-lt"/>
                <a:cs typeface="Times New Roman" pitchFamily="18" charset="0"/>
              </a:rPr>
            </a:br>
            <a:r>
              <a:rPr lang="en-US" sz="2400" b="1" dirty="0" smtClean="0">
                <a:latin typeface="+mn-lt"/>
                <a:cs typeface="Times New Roman" pitchFamily="18" charset="0"/>
              </a:rPr>
              <a:t> </a:t>
            </a:r>
            <a:r>
              <a:rPr lang="en-US" sz="2400" dirty="0" smtClean="0">
                <a:latin typeface="+mn-lt"/>
                <a:cs typeface="Times New Roman" pitchFamily="18" charset="0"/>
              </a:rPr>
              <a:t/>
            </a:r>
            <a:br>
              <a:rPr lang="en-US" sz="2400" dirty="0" smtClean="0">
                <a:latin typeface="+mn-lt"/>
                <a:cs typeface="Times New Roman" pitchFamily="18" charset="0"/>
              </a:rPr>
            </a:br>
            <a:r>
              <a:rPr lang="en-US" sz="2400" dirty="0" smtClean="0">
                <a:latin typeface="+mn-lt"/>
                <a:cs typeface="Times New Roman" pitchFamily="18" charset="0"/>
              </a:rPr>
              <a:t> </a:t>
            </a:r>
            <a:br>
              <a:rPr lang="en-US" sz="2400" dirty="0" smtClean="0">
                <a:latin typeface="+mn-lt"/>
                <a:cs typeface="Times New Roman" pitchFamily="18" charset="0"/>
              </a:rPr>
            </a:br>
            <a:r>
              <a:rPr lang="en-US" sz="2400" dirty="0" smtClean="0">
                <a:latin typeface="+mn-lt"/>
                <a:cs typeface="Times New Roman" pitchFamily="18" charset="0"/>
              </a:rPr>
              <a:t>                                                                                </a:t>
            </a:r>
            <a:r>
              <a:rPr lang="en-US" sz="2400" dirty="0" smtClean="0">
                <a:latin typeface="+mn-lt"/>
              </a:rPr>
              <a:t/>
            </a:r>
            <a:br>
              <a:rPr lang="en-US" sz="2400" dirty="0" smtClean="0">
                <a:latin typeface="+mn-lt"/>
              </a:rPr>
            </a:br>
            <a:r>
              <a:rPr lang="en-US" sz="2400" dirty="0" smtClean="0">
                <a:latin typeface="+mn-lt"/>
              </a:rPr>
              <a:t> </a:t>
            </a:r>
            <a:br>
              <a:rPr lang="en-US" sz="2400" dirty="0" smtClean="0">
                <a:latin typeface="+mn-lt"/>
              </a:rPr>
            </a:br>
            <a:r>
              <a:rPr lang="en-US" sz="2400" dirty="0" smtClean="0">
                <a:latin typeface="+mn-lt"/>
              </a:rPr>
              <a:t> </a:t>
            </a:r>
            <a:r>
              <a:rPr lang="en-US" sz="2400" dirty="0">
                <a:latin typeface="+mn-lt"/>
              </a:rPr>
              <a:t/>
            </a:r>
            <a:br>
              <a:rPr lang="en-US" sz="2400" dirty="0">
                <a:latin typeface="+mn-lt"/>
              </a:rPr>
            </a:br>
            <a:r>
              <a:rPr lang="en-US" sz="2400" dirty="0">
                <a:latin typeface="+mn-lt"/>
              </a:rPr>
              <a:t> </a:t>
            </a:r>
            <a:r>
              <a:rPr lang="en-US" sz="2400" dirty="0" smtClean="0">
                <a:latin typeface="+mn-lt"/>
                <a:cs typeface="Times New Roman" pitchFamily="18" charset="0"/>
              </a:rPr>
              <a:t/>
            </a:r>
            <a:br>
              <a:rPr lang="en-US" sz="2400" dirty="0" smtClean="0">
                <a:latin typeface="+mn-lt"/>
                <a:cs typeface="Times New Roman" pitchFamily="18" charset="0"/>
              </a:rPr>
            </a:br>
            <a:r>
              <a:rPr lang="en-US" sz="2400" dirty="0" smtClean="0">
                <a:latin typeface="+mn-lt"/>
                <a:cs typeface="Times New Roman" pitchFamily="18" charset="0"/>
              </a:rPr>
              <a:t> </a:t>
            </a:r>
            <a:r>
              <a:rPr lang="en-US" sz="2400" b="1" cap="all" dirty="0" smtClean="0">
                <a:latin typeface="+mn-lt"/>
                <a:cs typeface="Times New Roman" pitchFamily="18" charset="0"/>
              </a:rPr>
              <a:t> 	</a:t>
            </a:r>
            <a:br>
              <a:rPr lang="en-US" sz="2400" b="1" cap="all" dirty="0" smtClean="0">
                <a:latin typeface="+mn-lt"/>
                <a:cs typeface="Times New Roman" pitchFamily="18" charset="0"/>
              </a:rPr>
            </a:br>
            <a:r>
              <a:rPr lang="en-US" sz="2400" b="1" cap="all" dirty="0" smtClean="0">
                <a:latin typeface="+mn-lt"/>
                <a:cs typeface="Times New Roman" pitchFamily="18" charset="0"/>
              </a:rPr>
              <a:t/>
            </a:r>
            <a:br>
              <a:rPr lang="en-US" sz="2400" b="1" cap="all" dirty="0" smtClean="0">
                <a:latin typeface="+mn-lt"/>
                <a:cs typeface="Times New Roman" pitchFamily="18" charset="0"/>
              </a:rPr>
            </a:br>
            <a:r>
              <a:rPr lang="en-US" sz="2400" b="1" cap="all" dirty="0" smtClean="0">
                <a:latin typeface="+mn-lt"/>
                <a:cs typeface="Times New Roman" pitchFamily="18" charset="0"/>
              </a:rPr>
              <a:t/>
            </a:r>
            <a:br>
              <a:rPr lang="en-US" sz="2400" b="1" cap="all" dirty="0" smtClean="0">
                <a:latin typeface="+mn-lt"/>
                <a:cs typeface="Times New Roman" pitchFamily="18" charset="0"/>
              </a:rPr>
            </a:br>
            <a:r>
              <a:rPr lang="en-US" sz="2400" b="1" cap="all" dirty="0" smtClean="0">
                <a:latin typeface="+mn-lt"/>
                <a:cs typeface="Times New Roman" pitchFamily="18" charset="0"/>
              </a:rPr>
              <a:t/>
            </a:r>
            <a:br>
              <a:rPr lang="en-US" sz="2400" b="1" cap="all" dirty="0" smtClean="0">
                <a:latin typeface="+mn-lt"/>
                <a:cs typeface="Times New Roman" pitchFamily="18" charset="0"/>
              </a:rPr>
            </a:br>
            <a:r>
              <a:rPr lang="en-US" sz="2400" b="1" cap="all" dirty="0" smtClean="0">
                <a:latin typeface="+mn-lt"/>
                <a:cs typeface="Times New Roman" pitchFamily="18" charset="0"/>
              </a:rPr>
              <a:t>New  materials  from  "Industrial and agricultural wastes"  for  Advancement of  Petrochemical Industry. </a:t>
            </a:r>
            <a:r>
              <a:rPr lang="en-US" sz="2400" dirty="0">
                <a:latin typeface="+mn-lt"/>
              </a:rPr>
              <a:t/>
            </a:r>
            <a:br>
              <a:rPr lang="en-US" sz="2400" dirty="0">
                <a:latin typeface="+mn-lt"/>
              </a:rPr>
            </a:br>
            <a:r>
              <a:rPr lang="en-US" sz="2400" dirty="0">
                <a:latin typeface="+mn-lt"/>
              </a:rPr>
              <a:t> </a:t>
            </a:r>
            <a:br>
              <a:rPr lang="en-US" sz="2400" dirty="0">
                <a:latin typeface="+mn-lt"/>
              </a:rPr>
            </a:br>
            <a:endParaRPr lang="en-US" sz="2400" dirty="0">
              <a:latin typeface="+mn-lt"/>
            </a:endParaRPr>
          </a:p>
        </p:txBody>
      </p:sp>
      <p:sp>
        <p:nvSpPr>
          <p:cNvPr id="3" name="Subtitle 2"/>
          <p:cNvSpPr>
            <a:spLocks noGrp="1"/>
          </p:cNvSpPr>
          <p:nvPr>
            <p:ph type="subTitle" idx="1"/>
          </p:nvPr>
        </p:nvSpPr>
        <p:spPr>
          <a:xfrm>
            <a:off x="-35077" y="745942"/>
            <a:ext cx="8763000" cy="4197927"/>
          </a:xfrm>
        </p:spPr>
        <p:txBody>
          <a:bodyPr>
            <a:normAutofit/>
          </a:bodyPr>
          <a:lstStyle/>
          <a:p>
            <a:r>
              <a:rPr lang="en-US" sz="3200" b="1" dirty="0" smtClean="0">
                <a:solidFill>
                  <a:srgbClr val="562AF8"/>
                </a:solidFill>
                <a:latin typeface="Times New Roman" pitchFamily="18" charset="0"/>
                <a:ea typeface="SimHei" pitchFamily="49" charset="-122"/>
                <a:cs typeface="Times New Roman" pitchFamily="18" charset="0"/>
              </a:rPr>
              <a:t>THE OIL WELL INDUSTRY HAS THREE MAJOR AREAS OF </a:t>
            </a:r>
            <a:r>
              <a:rPr lang="en-US" sz="3200" b="1" dirty="0" smtClean="0">
                <a:solidFill>
                  <a:srgbClr val="562AF8"/>
                </a:solidFill>
                <a:latin typeface="Times New Roman" pitchFamily="18" charset="0"/>
                <a:ea typeface="SimHei" pitchFamily="49" charset="-122"/>
                <a:cs typeface="Times New Roman" pitchFamily="18" charset="0"/>
              </a:rPr>
              <a:t>OPERATION:</a:t>
            </a:r>
            <a:r>
              <a:rPr lang="en-US" b="1" dirty="0" smtClean="0">
                <a:solidFill>
                  <a:srgbClr val="C00000"/>
                </a:solidFill>
                <a:latin typeface="Times New Roman" pitchFamily="18" charset="0"/>
                <a:cs typeface="Times New Roman" pitchFamily="18" charset="0"/>
              </a:rPr>
              <a:t/>
            </a:r>
            <a:br>
              <a:rPr lang="en-US" b="1" dirty="0" smtClean="0">
                <a:solidFill>
                  <a:srgbClr val="C00000"/>
                </a:solidFill>
                <a:latin typeface="Times New Roman" pitchFamily="18" charset="0"/>
                <a:cs typeface="Times New Roman" pitchFamily="18" charset="0"/>
              </a:rPr>
            </a:br>
            <a:endParaRPr lang="en-US" b="1" dirty="0" smtClean="0">
              <a:solidFill>
                <a:srgbClr val="C00000"/>
              </a:solidFill>
              <a:latin typeface="Times New Roman" pitchFamily="18" charset="0"/>
              <a:cs typeface="Times New Roman" pitchFamily="18" charset="0"/>
            </a:endParaRPr>
          </a:p>
          <a:p>
            <a:r>
              <a:rPr lang="en-US" b="1" dirty="0" smtClean="0">
                <a:solidFill>
                  <a:schemeClr val="tx1"/>
                </a:solidFill>
                <a:latin typeface="Times New Roman" pitchFamily="18" charset="0"/>
                <a:cs typeface="Times New Roman" pitchFamily="18" charset="0"/>
              </a:rPr>
              <a:t>1. Oil well cementing materials.</a:t>
            </a:r>
            <a:br>
              <a:rPr lang="en-US" b="1" dirty="0" smtClean="0">
                <a:solidFill>
                  <a:schemeClr val="tx1"/>
                </a:solidFill>
                <a:latin typeface="Times New Roman" pitchFamily="18" charset="0"/>
                <a:cs typeface="Times New Roman" pitchFamily="18" charset="0"/>
              </a:rPr>
            </a:br>
            <a:r>
              <a:rPr lang="en-US" b="1" dirty="0" smtClean="0">
                <a:solidFill>
                  <a:schemeClr val="tx1"/>
                </a:solidFill>
                <a:latin typeface="Times New Roman" pitchFamily="18" charset="0"/>
                <a:cs typeface="Times New Roman" pitchFamily="18" charset="0"/>
              </a:rPr>
              <a:t/>
            </a:r>
            <a:br>
              <a:rPr lang="en-US" b="1" dirty="0" smtClean="0">
                <a:solidFill>
                  <a:schemeClr val="tx1"/>
                </a:solidFill>
                <a:latin typeface="Times New Roman" pitchFamily="18" charset="0"/>
                <a:cs typeface="Times New Roman" pitchFamily="18" charset="0"/>
              </a:rPr>
            </a:br>
            <a:r>
              <a:rPr lang="en-US" b="1" dirty="0" smtClean="0">
                <a:solidFill>
                  <a:schemeClr val="tx1"/>
                </a:solidFill>
                <a:latin typeface="Times New Roman" pitchFamily="18" charset="0"/>
                <a:cs typeface="Times New Roman" pitchFamily="18" charset="0"/>
              </a:rPr>
              <a:t>2. Drilling mud materials.</a:t>
            </a:r>
            <a:br>
              <a:rPr lang="en-US" b="1" dirty="0" smtClean="0">
                <a:solidFill>
                  <a:schemeClr val="tx1"/>
                </a:solidFill>
                <a:latin typeface="Times New Roman" pitchFamily="18" charset="0"/>
                <a:cs typeface="Times New Roman" pitchFamily="18" charset="0"/>
              </a:rPr>
            </a:br>
            <a:r>
              <a:rPr lang="en-US" b="1" dirty="0" smtClean="0">
                <a:solidFill>
                  <a:schemeClr val="tx1"/>
                </a:solidFill>
                <a:latin typeface="Times New Roman" pitchFamily="18" charset="0"/>
                <a:cs typeface="Times New Roman" pitchFamily="18" charset="0"/>
              </a:rPr>
              <a:t/>
            </a:r>
            <a:br>
              <a:rPr lang="en-US" b="1" dirty="0" smtClean="0">
                <a:solidFill>
                  <a:schemeClr val="tx1"/>
                </a:solidFill>
                <a:latin typeface="Times New Roman" pitchFamily="18" charset="0"/>
                <a:cs typeface="Times New Roman" pitchFamily="18" charset="0"/>
              </a:rPr>
            </a:br>
            <a:r>
              <a:rPr lang="en-US" b="1" dirty="0" smtClean="0">
                <a:solidFill>
                  <a:schemeClr val="tx1"/>
                </a:solidFill>
                <a:latin typeface="Times New Roman" pitchFamily="18" charset="0"/>
                <a:cs typeface="Times New Roman" pitchFamily="18" charset="0"/>
              </a:rPr>
              <a:t>3.Issue of  "wastes generated in oil well industry</a:t>
            </a:r>
            <a:endParaRPr lang="en-US" b="1" dirty="0">
              <a:solidFill>
                <a:schemeClr val="tx1"/>
              </a:solidFill>
            </a:endParaRPr>
          </a:p>
        </p:txBody>
      </p:sp>
      <p:graphicFrame>
        <p:nvGraphicFramePr>
          <p:cNvPr id="4" name="Object 96"/>
          <p:cNvGraphicFramePr>
            <a:graphicFrameLocks noChangeAspect="1"/>
          </p:cNvGraphicFramePr>
          <p:nvPr/>
        </p:nvGraphicFramePr>
        <p:xfrm>
          <a:off x="135887" y="103895"/>
          <a:ext cx="487568" cy="447062"/>
        </p:xfrm>
        <a:graphic>
          <a:graphicData uri="http://schemas.openxmlformats.org/presentationml/2006/ole">
            <p:oleObj spid="_x0000_s244737" name="Bitmap Image" r:id="rId3" imgW="1467055" imgH="1638529" progId="PBrush">
              <p:embed/>
            </p:oleObj>
          </a:graphicData>
        </a:graphic>
      </p:graphicFrame>
      <p:pic>
        <p:nvPicPr>
          <p:cNvPr id="5" name="Picture 4" descr="AMPRIlogo"/>
          <p:cNvPicPr>
            <a:picLocks noChangeAspect="1" noChangeArrowheads="1"/>
          </p:cNvPicPr>
          <p:nvPr/>
        </p:nvPicPr>
        <p:blipFill>
          <a:blip r:embed="rId4" cstate="print"/>
          <a:srcRect/>
          <a:stretch>
            <a:fillRect/>
          </a:stretch>
        </p:blipFill>
        <p:spPr bwMode="auto">
          <a:xfrm>
            <a:off x="8284462" y="13844"/>
            <a:ext cx="859538" cy="609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14743" y="-243138"/>
            <a:ext cx="8714509" cy="1406236"/>
          </a:xfrm>
          <a:effectLst>
            <a:glow rad="139700">
              <a:schemeClr val="accent4">
                <a:satMod val="175000"/>
                <a:alpha val="40000"/>
              </a:schemeClr>
            </a:glow>
          </a:effectLst>
          <a:scene3d>
            <a:camera prst="orthographicFront"/>
            <a:lightRig rig="threePt" dir="t"/>
          </a:scene3d>
          <a:sp3d>
            <a:bevelT w="152400" h="50800" prst="softRound"/>
          </a:sp3d>
        </p:spPr>
        <p:txBody>
          <a:bodyPr>
            <a:normAutofit/>
          </a:bodyPr>
          <a:lstStyle/>
          <a:p>
            <a:r>
              <a:rPr lang="en-US" sz="2800" b="1" dirty="0" smtClean="0">
                <a:solidFill>
                  <a:srgbClr val="562AF8"/>
                </a:solidFill>
                <a:latin typeface="Times New Roman" pitchFamily="18" charset="0"/>
                <a:cs typeface="Times New Roman" pitchFamily="18" charset="0"/>
              </a:rPr>
              <a:t>OIL WELL CEMENTING MATERIALS</a:t>
            </a:r>
            <a:endParaRPr lang="en-US" sz="2800" b="1" dirty="0">
              <a:solidFill>
                <a:srgbClr val="562AF8"/>
              </a:solidFill>
            </a:endParaRPr>
          </a:p>
        </p:txBody>
      </p:sp>
      <p:sp>
        <p:nvSpPr>
          <p:cNvPr id="3" name="Content Placeholder 2"/>
          <p:cNvSpPr>
            <a:spLocks noGrp="1"/>
          </p:cNvSpPr>
          <p:nvPr>
            <p:ph idx="1"/>
          </p:nvPr>
        </p:nvSpPr>
        <p:spPr>
          <a:xfrm>
            <a:off x="223912" y="777922"/>
            <a:ext cx="8728364" cy="4244455"/>
          </a:xfrm>
        </p:spPr>
        <p:txBody>
          <a:bodyPr>
            <a:noAutofit/>
          </a:bodyPr>
          <a:lstStyle/>
          <a:p>
            <a:r>
              <a:rPr lang="en-US" sz="2400" b="1" dirty="0" smtClean="0">
                <a:latin typeface="Times New Roman" pitchFamily="18" charset="0"/>
                <a:cs typeface="Times New Roman" pitchFamily="18" charset="0"/>
              </a:rPr>
              <a:t>The well is created by drilling a hole 12 cm to 1 meter (5 in to 40 in) in diameter into the earth with a drilling rig that rotates a drill string with a bit attached. </a:t>
            </a:r>
          </a:p>
          <a:p>
            <a:r>
              <a:rPr lang="en-US" sz="2400" b="1" dirty="0" smtClean="0">
                <a:latin typeface="Times New Roman" pitchFamily="18" charset="0"/>
                <a:cs typeface="Times New Roman" pitchFamily="18" charset="0"/>
              </a:rPr>
              <a:t>After the hole is drilled, sections of steel pipe (casing), slightly smaller in diameter than the borehole, are placed in the hole. </a:t>
            </a:r>
          </a:p>
          <a:p>
            <a:r>
              <a:rPr lang="en-US" sz="2400" b="1" dirty="0" smtClean="0">
                <a:latin typeface="Times New Roman" pitchFamily="18" charset="0"/>
                <a:cs typeface="Times New Roman" pitchFamily="18" charset="0"/>
              </a:rPr>
              <a:t>Cement may be placed between the outside of the casing and the borehole. </a:t>
            </a:r>
          </a:p>
          <a:p>
            <a:r>
              <a:rPr lang="en-US" sz="2400" b="1" dirty="0" smtClean="0">
                <a:latin typeface="Times New Roman" pitchFamily="18" charset="0"/>
                <a:cs typeface="Times New Roman" pitchFamily="18" charset="0"/>
              </a:rPr>
              <a:t>The casing provides structural integrity to the newly drilled wellbore, in addition to isolating potentially dangerous high pressure zones from each other and from the surface.</a:t>
            </a:r>
          </a:p>
          <a:p>
            <a:pPr>
              <a:buNone/>
            </a:pPr>
            <a:r>
              <a:rPr lang="en-US" sz="2400" b="1" dirty="0" smtClean="0">
                <a:solidFill>
                  <a:srgbClr val="4A34EE"/>
                </a:solidFill>
                <a:latin typeface="Times New Roman" pitchFamily="18" charset="0"/>
                <a:cs typeface="Times New Roman" pitchFamily="18" charset="0"/>
              </a:rPr>
              <a:t>	Conventional materials comprise: </a:t>
            </a:r>
          </a:p>
          <a:p>
            <a:pPr>
              <a:buNone/>
            </a:pPr>
            <a:r>
              <a:rPr lang="en-US" sz="2400" b="1" dirty="0" smtClean="0">
                <a:latin typeface="Times New Roman" pitchFamily="18" charset="0"/>
                <a:cs typeface="Times New Roman" pitchFamily="18" charset="0"/>
              </a:rPr>
              <a:t>-  Conventional Ordinary Portland </a:t>
            </a:r>
            <a:r>
              <a:rPr lang="en-US" sz="2400" b="1" dirty="0" smtClean="0">
                <a:latin typeface="Times New Roman" pitchFamily="18" charset="0"/>
                <a:cs typeface="Times New Roman" pitchFamily="18" charset="0"/>
              </a:rPr>
              <a:t>cement (</a:t>
            </a:r>
            <a:r>
              <a:rPr lang="en-US" sz="2400" b="1" dirty="0" smtClean="0">
                <a:latin typeface="Times New Roman" pitchFamily="18" charset="0"/>
                <a:cs typeface="Times New Roman" pitchFamily="18" charset="0"/>
              </a:rPr>
              <a:t>OPC)</a:t>
            </a:r>
          </a:p>
          <a:p>
            <a:pPr>
              <a:buNone/>
            </a:pPr>
            <a:r>
              <a:rPr lang="en-US" sz="2400" b="1" dirty="0" smtClean="0">
                <a:latin typeface="Times New Roman" pitchFamily="18" charset="0"/>
                <a:cs typeface="Times New Roman" pitchFamily="18" charset="0"/>
              </a:rPr>
              <a:t>- Conventional </a:t>
            </a:r>
            <a:r>
              <a:rPr lang="en-US" sz="2400" b="1" dirty="0" err="1" smtClean="0">
                <a:latin typeface="Times New Roman" pitchFamily="18" charset="0"/>
                <a:cs typeface="Times New Roman" pitchFamily="18" charset="0"/>
              </a:rPr>
              <a:t>Geopolymer</a:t>
            </a:r>
            <a:r>
              <a:rPr lang="en-US" sz="2400" b="1" dirty="0" smtClean="0">
                <a:latin typeface="Times New Roman" pitchFamily="18" charset="0"/>
                <a:cs typeface="Times New Roman" pitchFamily="18" charset="0"/>
              </a:rPr>
              <a:t> cement (CGC) </a:t>
            </a:r>
            <a:r>
              <a:rPr lang="en-US" sz="2400" b="1" dirty="0" smtClean="0">
                <a:solidFill>
                  <a:schemeClr val="bg1"/>
                </a:solidFill>
                <a:latin typeface="Times New Roman" pitchFamily="18" charset="0"/>
                <a:cs typeface="Times New Roman" pitchFamily="18" charset="0"/>
              </a:rPr>
              <a:t>C) </a:t>
            </a:r>
            <a:r>
              <a:rPr lang="en-US" sz="2400" b="1" dirty="0" smtClean="0">
                <a:latin typeface="Times New Roman" pitchFamily="18" charset="0"/>
                <a:cs typeface="Times New Roman" pitchFamily="18" charset="0"/>
              </a:rPr>
              <a:t>                                                             </a:t>
            </a:r>
            <a:br>
              <a:rPr lang="en-US" sz="2400" b="1" dirty="0" smtClean="0">
                <a:latin typeface="Times New Roman" pitchFamily="18" charset="0"/>
                <a:cs typeface="Times New Roman" pitchFamily="18" charset="0"/>
              </a:rPr>
            </a:br>
            <a:endParaRPr lang="en-US" sz="2400" b="1" dirty="0"/>
          </a:p>
        </p:txBody>
      </p:sp>
      <p:graphicFrame>
        <p:nvGraphicFramePr>
          <p:cNvPr id="4" name="Object 96"/>
          <p:cNvGraphicFramePr>
            <a:graphicFrameLocks noChangeAspect="1"/>
          </p:cNvGraphicFramePr>
          <p:nvPr/>
        </p:nvGraphicFramePr>
        <p:xfrm>
          <a:off x="135887" y="103895"/>
          <a:ext cx="487568" cy="447062"/>
        </p:xfrm>
        <a:graphic>
          <a:graphicData uri="http://schemas.openxmlformats.org/presentationml/2006/ole">
            <p:oleObj spid="_x0000_s243713" name="Bitmap Image" r:id="rId3" imgW="1467055" imgH="1638529" progId="PBrush">
              <p:embed/>
            </p:oleObj>
          </a:graphicData>
        </a:graphic>
      </p:graphicFrame>
      <p:pic>
        <p:nvPicPr>
          <p:cNvPr id="5" name="Picture 4" descr="AMPRIlogo"/>
          <p:cNvPicPr>
            <a:picLocks noChangeAspect="1" noChangeArrowheads="1"/>
          </p:cNvPicPr>
          <p:nvPr/>
        </p:nvPicPr>
        <p:blipFill>
          <a:blip r:embed="rId4" cstate="print"/>
          <a:srcRect/>
          <a:stretch>
            <a:fillRect/>
          </a:stretch>
        </p:blipFill>
        <p:spPr bwMode="auto">
          <a:xfrm>
            <a:off x="8284462" y="13844"/>
            <a:ext cx="859538" cy="609612"/>
          </a:xfrm>
          <a:prstGeom prst="rect">
            <a:avLst/>
          </a:prstGeom>
          <a:noFill/>
          <a:ln w="9525">
            <a:noFill/>
            <a:miter lim="800000"/>
            <a:headEnd/>
            <a:tailEnd/>
          </a:ln>
        </p:spPr>
      </p:pic>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529171" y="698571"/>
            <a:ext cx="8939285" cy="1579418"/>
          </a:xfrm>
          <a:scene3d>
            <a:camera prst="perspectiveRight"/>
            <a:lightRig rig="threePt" dir="t"/>
          </a:scene3d>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US" sz="3600" b="1" dirty="0" smtClean="0">
                <a:solidFill>
                  <a:srgbClr val="4A34EE"/>
                </a:solidFill>
                <a:latin typeface="Times New Roman" pitchFamily="18" charset="0"/>
                <a:cs typeface="Times New Roman" pitchFamily="18" charset="0"/>
              </a:rPr>
              <a:t>An emerging New material ( ALSAGC) developed by CSIR-AMPRI, Bhopal, India</a:t>
            </a:r>
            <a:endParaRPr lang="en-US" dirty="0">
              <a:solidFill>
                <a:srgbClr val="4A34EE"/>
              </a:solidFill>
            </a:endParaRPr>
          </a:p>
        </p:txBody>
      </p:sp>
      <p:sp>
        <p:nvSpPr>
          <p:cNvPr id="5" name="Content Placeholder 4"/>
          <p:cNvSpPr>
            <a:spLocks noGrp="1"/>
          </p:cNvSpPr>
          <p:nvPr>
            <p:ph idx="1"/>
          </p:nvPr>
        </p:nvSpPr>
        <p:spPr>
          <a:xfrm>
            <a:off x="0" y="2543905"/>
            <a:ext cx="9144000" cy="3988247"/>
          </a:xfrm>
        </p:spPr>
        <p:txBody>
          <a:bodyPr>
            <a:noAutofit/>
          </a:bodyPr>
          <a:lstStyle/>
          <a:p>
            <a:r>
              <a:rPr lang="en-US" sz="2000" b="1" dirty="0" smtClean="0">
                <a:latin typeface="Times New Roman" pitchFamily="18" charset="0"/>
                <a:ea typeface="Tahoma" pitchFamily="34" charset="0"/>
                <a:cs typeface="Times New Roman" pitchFamily="18" charset="0"/>
              </a:rPr>
              <a:t> ALSAGC  is  Advanced </a:t>
            </a:r>
            <a:r>
              <a:rPr lang="en-US" sz="2000" b="1" dirty="0" err="1" smtClean="0">
                <a:latin typeface="Times New Roman" pitchFamily="18" charset="0"/>
                <a:ea typeface="Tahoma" pitchFamily="34" charset="0"/>
                <a:cs typeface="Times New Roman" pitchFamily="18" charset="0"/>
              </a:rPr>
              <a:t>Ligno</a:t>
            </a:r>
            <a:r>
              <a:rPr lang="en-US" sz="2000" b="1" dirty="0" smtClean="0">
                <a:latin typeface="Times New Roman" pitchFamily="18" charset="0"/>
                <a:ea typeface="Tahoma" pitchFamily="34" charset="0"/>
                <a:cs typeface="Times New Roman" pitchFamily="18" charset="0"/>
              </a:rPr>
              <a:t>- </a:t>
            </a:r>
            <a:r>
              <a:rPr lang="en-US" sz="2000" b="1" dirty="0" err="1" smtClean="0">
                <a:latin typeface="Times New Roman" pitchFamily="18" charset="0"/>
                <a:ea typeface="Tahoma" pitchFamily="34" charset="0"/>
                <a:cs typeface="Times New Roman" pitchFamily="18" charset="0"/>
              </a:rPr>
              <a:t>Silico</a:t>
            </a:r>
            <a:r>
              <a:rPr lang="en-US" sz="2000" b="1" dirty="0" smtClean="0">
                <a:latin typeface="Times New Roman" pitchFamily="18" charset="0"/>
                <a:ea typeface="Tahoma" pitchFamily="34" charset="0"/>
                <a:cs typeface="Times New Roman" pitchFamily="18" charset="0"/>
              </a:rPr>
              <a:t> -</a:t>
            </a:r>
            <a:r>
              <a:rPr lang="en-US" sz="2000" b="1" dirty="0" err="1" smtClean="0">
                <a:latin typeface="Times New Roman" pitchFamily="18" charset="0"/>
                <a:ea typeface="Tahoma" pitchFamily="34" charset="0"/>
                <a:cs typeface="Times New Roman" pitchFamily="18" charset="0"/>
              </a:rPr>
              <a:t>Alminous</a:t>
            </a:r>
            <a:r>
              <a:rPr lang="en-US" sz="2000" b="1" dirty="0" smtClean="0">
                <a:latin typeface="Times New Roman" pitchFamily="18" charset="0"/>
                <a:ea typeface="Tahoma" pitchFamily="34" charset="0"/>
                <a:cs typeface="Times New Roman" pitchFamily="18" charset="0"/>
              </a:rPr>
              <a:t>  Geopolymeric  Cement.   </a:t>
            </a:r>
            <a:br>
              <a:rPr lang="en-US" sz="2000" b="1" dirty="0" smtClean="0">
                <a:latin typeface="Times New Roman" pitchFamily="18" charset="0"/>
                <a:ea typeface="Tahoma" pitchFamily="34" charset="0"/>
                <a:cs typeface="Times New Roman" pitchFamily="18" charset="0"/>
              </a:rPr>
            </a:br>
            <a:r>
              <a:rPr lang="en-US" sz="2000" b="1" dirty="0" smtClean="0">
                <a:latin typeface="Times New Roman" pitchFamily="18" charset="0"/>
                <a:ea typeface="Tahoma" pitchFamily="34" charset="0"/>
                <a:cs typeface="Times New Roman" pitchFamily="18" charset="0"/>
              </a:rPr>
              <a:t> </a:t>
            </a:r>
            <a:br>
              <a:rPr lang="en-US" sz="2000" b="1" dirty="0" smtClean="0">
                <a:latin typeface="Times New Roman" pitchFamily="18" charset="0"/>
                <a:ea typeface="Tahoma" pitchFamily="34" charset="0"/>
                <a:cs typeface="Times New Roman" pitchFamily="18" charset="0"/>
              </a:rPr>
            </a:br>
            <a:endParaRPr lang="en-US" sz="2000" b="1" dirty="0" smtClean="0">
              <a:latin typeface="Times New Roman" pitchFamily="18" charset="0"/>
              <a:ea typeface="Tahoma" pitchFamily="34" charset="0"/>
              <a:cs typeface="Times New Roman" pitchFamily="18" charset="0"/>
            </a:endParaRPr>
          </a:p>
          <a:p>
            <a:r>
              <a:rPr lang="en-US" sz="2400" b="1" u="sng" dirty="0" smtClean="0">
                <a:solidFill>
                  <a:srgbClr val="562AF8"/>
                </a:solidFill>
                <a:latin typeface="Times New Roman" pitchFamily="18" charset="0"/>
                <a:ea typeface="Tahoma" pitchFamily="34" charset="0"/>
                <a:cs typeface="Times New Roman" pitchFamily="18" charset="0"/>
              </a:rPr>
              <a:t>Significant features  of  ALSAGC</a:t>
            </a:r>
            <a:r>
              <a:rPr lang="en-US" sz="2400" b="1" dirty="0" smtClean="0">
                <a:solidFill>
                  <a:srgbClr val="562AF8"/>
                </a:solidFill>
                <a:latin typeface="Times New Roman" pitchFamily="18" charset="0"/>
                <a:ea typeface="Tahoma" pitchFamily="34" charset="0"/>
                <a:cs typeface="Times New Roman" pitchFamily="18" charset="0"/>
              </a:rPr>
              <a:t>: </a:t>
            </a:r>
          </a:p>
          <a:p>
            <a:pPr>
              <a:buNone/>
            </a:pPr>
            <a:r>
              <a:rPr lang="en-US" sz="2000" b="1" dirty="0" smtClean="0">
                <a:latin typeface="Times New Roman" pitchFamily="18" charset="0"/>
                <a:ea typeface="Tahoma" pitchFamily="34" charset="0"/>
                <a:cs typeface="Times New Roman" pitchFamily="18" charset="0"/>
              </a:rPr>
              <a:t/>
            </a:r>
            <a:br>
              <a:rPr lang="en-US" sz="2000" b="1" dirty="0" smtClean="0">
                <a:latin typeface="Times New Roman" pitchFamily="18" charset="0"/>
                <a:ea typeface="Tahoma" pitchFamily="34" charset="0"/>
                <a:cs typeface="Times New Roman" pitchFamily="18" charset="0"/>
              </a:rPr>
            </a:br>
            <a:r>
              <a:rPr lang="en-US" sz="2000" b="1" dirty="0" smtClean="0">
                <a:latin typeface="Times New Roman" pitchFamily="18" charset="0"/>
                <a:ea typeface="Tahoma" pitchFamily="34" charset="0"/>
                <a:cs typeface="Times New Roman" pitchFamily="18" charset="0"/>
              </a:rPr>
              <a:t>a) Obviates the need of external materials required in conventional geopolymer cement e.g. LIGNIN BASED COMPOUNDS.</a:t>
            </a:r>
          </a:p>
          <a:p>
            <a:pPr>
              <a:buNone/>
            </a:pPr>
            <a:r>
              <a:rPr lang="en-US" sz="2000" b="1" dirty="0" smtClean="0">
                <a:latin typeface="Times New Roman" pitchFamily="18" charset="0"/>
                <a:ea typeface="Tahoma" pitchFamily="34" charset="0"/>
                <a:cs typeface="Times New Roman" pitchFamily="18" charset="0"/>
              </a:rPr>
              <a:t/>
            </a:r>
            <a:br>
              <a:rPr lang="en-US" sz="2000" b="1" dirty="0" smtClean="0">
                <a:latin typeface="Times New Roman" pitchFamily="18" charset="0"/>
                <a:ea typeface="Tahoma" pitchFamily="34" charset="0"/>
                <a:cs typeface="Times New Roman" pitchFamily="18" charset="0"/>
              </a:rPr>
            </a:br>
            <a:r>
              <a:rPr lang="en-US" sz="2000" b="1" dirty="0" smtClean="0">
                <a:latin typeface="Times New Roman" pitchFamily="18" charset="0"/>
                <a:ea typeface="Tahoma" pitchFamily="34" charset="0"/>
                <a:cs typeface="Times New Roman" pitchFamily="18" charset="0"/>
              </a:rPr>
              <a:t>b)  ALSAGC posses  25 % increased Compressive and flexural strength compare  to CGC.</a:t>
            </a:r>
          </a:p>
          <a:p>
            <a:pPr>
              <a:buNone/>
            </a:pPr>
            <a:r>
              <a:rPr lang="en-US" sz="2000" b="1" dirty="0" smtClean="0">
                <a:latin typeface="Times New Roman" pitchFamily="18" charset="0"/>
                <a:ea typeface="Tahoma" pitchFamily="34" charset="0"/>
                <a:cs typeface="Times New Roman" pitchFamily="18" charset="0"/>
              </a:rPr>
              <a:t/>
            </a:r>
            <a:br>
              <a:rPr lang="en-US" sz="2000" b="1" dirty="0" smtClean="0">
                <a:latin typeface="Times New Roman" pitchFamily="18" charset="0"/>
                <a:ea typeface="Tahoma" pitchFamily="34" charset="0"/>
                <a:cs typeface="Times New Roman" pitchFamily="18" charset="0"/>
              </a:rPr>
            </a:br>
            <a:r>
              <a:rPr lang="en-US" sz="2000" b="1" dirty="0" smtClean="0">
                <a:latin typeface="Times New Roman" pitchFamily="18" charset="0"/>
                <a:ea typeface="Tahoma" pitchFamily="34" charset="0"/>
                <a:cs typeface="Times New Roman" pitchFamily="18" charset="0"/>
              </a:rPr>
              <a:t>c) Homogenous matrix.            </a:t>
            </a:r>
            <a:br>
              <a:rPr lang="en-US" sz="2000" b="1" dirty="0" smtClean="0">
                <a:latin typeface="Times New Roman" pitchFamily="18" charset="0"/>
                <a:ea typeface="Tahoma" pitchFamily="34" charset="0"/>
                <a:cs typeface="Times New Roman" pitchFamily="18" charset="0"/>
              </a:rPr>
            </a:br>
            <a:r>
              <a:rPr lang="en-US" sz="2000" b="1" dirty="0" smtClean="0">
                <a:latin typeface="Times New Roman" pitchFamily="18" charset="0"/>
                <a:ea typeface="Tahoma" pitchFamily="34" charset="0"/>
                <a:cs typeface="Times New Roman" pitchFamily="18" charset="0"/>
              </a:rPr>
              <a:t>                                                                                          </a:t>
            </a:r>
            <a:br>
              <a:rPr lang="en-US" sz="2000" b="1" dirty="0" smtClean="0">
                <a:latin typeface="Times New Roman" pitchFamily="18" charset="0"/>
                <a:ea typeface="Tahoma" pitchFamily="34" charset="0"/>
                <a:cs typeface="Times New Roman" pitchFamily="18" charset="0"/>
              </a:rPr>
            </a:br>
            <a:r>
              <a:rPr lang="en-US" sz="2000" b="1" dirty="0" smtClean="0">
                <a:latin typeface="Times New Roman" pitchFamily="18" charset="0"/>
                <a:ea typeface="Tahoma" pitchFamily="34" charset="0"/>
                <a:cs typeface="Times New Roman" pitchFamily="18" charset="0"/>
              </a:rPr>
              <a:t>                                                                         </a:t>
            </a:r>
            <a:endParaRPr lang="en-US" sz="2000" b="1" dirty="0">
              <a:latin typeface="Times New Roman" pitchFamily="18" charset="0"/>
              <a:ea typeface="Tahoma" pitchFamily="34" charset="0"/>
              <a:cs typeface="Times New Roman" pitchFamily="18" charset="0"/>
            </a:endParaRPr>
          </a:p>
        </p:txBody>
      </p:sp>
      <p:graphicFrame>
        <p:nvGraphicFramePr>
          <p:cNvPr id="6" name="Object 96"/>
          <p:cNvGraphicFramePr>
            <a:graphicFrameLocks noChangeAspect="1"/>
          </p:cNvGraphicFramePr>
          <p:nvPr/>
        </p:nvGraphicFramePr>
        <p:xfrm>
          <a:off x="94322" y="48475"/>
          <a:ext cx="487568" cy="447062"/>
        </p:xfrm>
        <a:graphic>
          <a:graphicData uri="http://schemas.openxmlformats.org/presentationml/2006/ole">
            <p:oleObj spid="_x0000_s242689" name="Bitmap Image" r:id="rId3" imgW="1467055" imgH="1638529" progId="PBrush">
              <p:embed/>
            </p:oleObj>
          </a:graphicData>
        </a:graphic>
      </p:graphicFrame>
      <p:pic>
        <p:nvPicPr>
          <p:cNvPr id="7" name="Picture 6" descr="AMPRIlogo"/>
          <p:cNvPicPr>
            <a:picLocks noChangeAspect="1" noChangeArrowheads="1"/>
          </p:cNvPicPr>
          <p:nvPr/>
        </p:nvPicPr>
        <p:blipFill>
          <a:blip r:embed="rId4" cstate="print"/>
          <a:srcRect/>
          <a:stretch>
            <a:fillRect/>
          </a:stretch>
        </p:blipFill>
        <p:spPr bwMode="auto">
          <a:xfrm>
            <a:off x="8284462" y="13844"/>
            <a:ext cx="859538" cy="609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329393" y="0"/>
            <a:ext cx="8229600" cy="886690"/>
          </a:xfrm>
        </p:spPr>
        <p:txBody>
          <a:bodyPr>
            <a:normAutofit/>
          </a:bodyPr>
          <a:lstStyle/>
          <a:p>
            <a:r>
              <a:rPr lang="en-US" sz="3200" b="1" dirty="0" smtClean="0">
                <a:solidFill>
                  <a:srgbClr val="562AF8"/>
                </a:solidFill>
                <a:latin typeface="Times New Roman" pitchFamily="18" charset="0"/>
                <a:cs typeface="Times New Roman" pitchFamily="18" charset="0"/>
              </a:rPr>
              <a:t>DRILLING MUD MATERIAL(DMM)</a:t>
            </a:r>
            <a:endParaRPr lang="en-US" sz="3200" b="1" dirty="0">
              <a:solidFill>
                <a:srgbClr val="562AF8"/>
              </a:solidFill>
              <a:latin typeface="Times New Roman" pitchFamily="18" charset="0"/>
              <a:cs typeface="Times New Roman" pitchFamily="18" charset="0"/>
            </a:endParaRPr>
          </a:p>
        </p:txBody>
      </p:sp>
      <p:sp>
        <p:nvSpPr>
          <p:cNvPr id="5" name="Content Placeholder 4"/>
          <p:cNvSpPr>
            <a:spLocks noGrp="1"/>
          </p:cNvSpPr>
          <p:nvPr>
            <p:ph idx="1"/>
          </p:nvPr>
        </p:nvSpPr>
        <p:spPr>
          <a:xfrm>
            <a:off x="-207838" y="774029"/>
            <a:ext cx="9351838" cy="5424609"/>
          </a:xfrm>
        </p:spPr>
        <p:txBody>
          <a:bodyPr>
            <a:noAutofit/>
          </a:bodyPr>
          <a:lstStyle/>
          <a:p>
            <a:pPr>
              <a:buNone/>
            </a:pPr>
            <a:r>
              <a:rPr lang="en-US" sz="2400" b="1" dirty="0" smtClean="0">
                <a:latin typeface="Times New Roman" pitchFamily="18" charset="0"/>
                <a:cs typeface="Times New Roman" pitchFamily="18" charset="0"/>
              </a:rPr>
              <a:t>   -Liquid drilling fluid is often called drilling mud. </a:t>
            </a:r>
            <a:br>
              <a:rPr lang="en-US" sz="2400" b="1"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
            </a:r>
            <a:br>
              <a:rPr lang="en-US" sz="2400" b="1"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-The main functions of drilling mud include providing hydrostatic pressure to prevent formation fluids from entering into the well bore, keeping the drill bit cool and clean during drilling, carrying out drill cuttings, and suspending the drill cuttings while drilling is paused and when the drilling assembly is brought in and out of the hole. </a:t>
            </a:r>
            <a:br>
              <a:rPr lang="en-US" sz="2400" b="1"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
            </a:r>
            <a:br>
              <a:rPr lang="en-US" sz="2400" b="1"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-The drilling fluid used for a particular job is selected to avoid formation damage and to limit corrosion.</a:t>
            </a:r>
            <a:br>
              <a:rPr lang="en-US" sz="2400" b="1"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
            </a:r>
            <a:br>
              <a:rPr lang="en-US" sz="2400" b="1"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-The three main categories of drilling fluids are water-based </a:t>
            </a:r>
            <a:r>
              <a:rPr lang="en-US" sz="2400" b="1" dirty="0" err="1" smtClean="0">
                <a:latin typeface="Times New Roman" pitchFamily="18" charset="0"/>
                <a:cs typeface="Times New Roman" pitchFamily="18" charset="0"/>
              </a:rPr>
              <a:t>muds</a:t>
            </a:r>
            <a:r>
              <a:rPr lang="en-US" sz="2400" b="1" dirty="0" smtClean="0">
                <a:latin typeface="Times New Roman" pitchFamily="18" charset="0"/>
                <a:cs typeface="Times New Roman" pitchFamily="18" charset="0"/>
              </a:rPr>
              <a:t> (which can be dispersed and non-dispersed), non-aqueous </a:t>
            </a:r>
            <a:r>
              <a:rPr lang="en-US" sz="2400" b="1" dirty="0" err="1" smtClean="0">
                <a:latin typeface="Times New Roman" pitchFamily="18" charset="0"/>
                <a:cs typeface="Times New Roman" pitchFamily="18" charset="0"/>
              </a:rPr>
              <a:t>muds</a:t>
            </a:r>
            <a:r>
              <a:rPr lang="en-US" sz="2400" b="1" dirty="0" smtClean="0">
                <a:latin typeface="Times New Roman" pitchFamily="18" charset="0"/>
                <a:cs typeface="Times New Roman" pitchFamily="18" charset="0"/>
              </a:rPr>
              <a:t>, usually called oil-based mud and gaseous drilling fluid, in which a wide range of gases can be used.</a:t>
            </a:r>
            <a:br>
              <a:rPr lang="en-US" sz="2400" b="1" dirty="0" smtClean="0">
                <a:latin typeface="Times New Roman" pitchFamily="18" charset="0"/>
                <a:cs typeface="Times New Roman" pitchFamily="18" charset="0"/>
              </a:rPr>
            </a:br>
            <a:endParaRPr lang="en-US" sz="2400" b="1" dirty="0"/>
          </a:p>
        </p:txBody>
      </p:sp>
      <p:graphicFrame>
        <p:nvGraphicFramePr>
          <p:cNvPr id="6" name="Object 96"/>
          <p:cNvGraphicFramePr>
            <a:graphicFrameLocks noChangeAspect="1"/>
          </p:cNvGraphicFramePr>
          <p:nvPr/>
        </p:nvGraphicFramePr>
        <p:xfrm>
          <a:off x="135887" y="103895"/>
          <a:ext cx="487568" cy="447062"/>
        </p:xfrm>
        <a:graphic>
          <a:graphicData uri="http://schemas.openxmlformats.org/presentationml/2006/ole">
            <p:oleObj spid="_x0000_s241665" name="Bitmap Image" r:id="rId3" imgW="1467055" imgH="1638529" progId="PBrush">
              <p:embed/>
            </p:oleObj>
          </a:graphicData>
        </a:graphic>
      </p:graphicFrame>
      <p:pic>
        <p:nvPicPr>
          <p:cNvPr id="7" name="Picture 6" descr="AMPRIlogo"/>
          <p:cNvPicPr>
            <a:picLocks noChangeAspect="1" noChangeArrowheads="1"/>
          </p:cNvPicPr>
          <p:nvPr/>
        </p:nvPicPr>
        <p:blipFill>
          <a:blip r:embed="rId4" cstate="print"/>
          <a:srcRect/>
          <a:stretch>
            <a:fillRect/>
          </a:stretch>
        </p:blipFill>
        <p:spPr bwMode="auto">
          <a:xfrm>
            <a:off x="8284462" y="13844"/>
            <a:ext cx="859538" cy="609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1" y="466108"/>
            <a:ext cx="8686800" cy="1413164"/>
          </a:xfrm>
        </p:spPr>
        <p:txBody>
          <a:bodyPr>
            <a:noAutofit/>
          </a:bodyPr>
          <a:lstStyle/>
          <a:p>
            <a:r>
              <a:rPr lang="en-US" sz="3600" b="1" dirty="0" smtClean="0">
                <a:solidFill>
                  <a:srgbClr val="562AF8"/>
                </a:solidFill>
                <a:latin typeface="Times New Roman" pitchFamily="18" charset="0"/>
                <a:cs typeface="Times New Roman" pitchFamily="18" charset="0"/>
              </a:rPr>
              <a:t>Conventional Drilling Mud Materials include:</a:t>
            </a:r>
            <a:r>
              <a:rPr lang="en-US" sz="3600" dirty="0" smtClean="0">
                <a:solidFill>
                  <a:srgbClr val="562AF8"/>
                </a:solidFill>
                <a:latin typeface="Times New Roman" pitchFamily="18" charset="0"/>
                <a:cs typeface="Times New Roman" pitchFamily="18" charset="0"/>
              </a:rPr>
              <a:t> </a:t>
            </a:r>
            <a:br>
              <a:rPr lang="en-US" sz="3600" dirty="0" smtClean="0">
                <a:solidFill>
                  <a:srgbClr val="562AF8"/>
                </a:solidFill>
                <a:latin typeface="Times New Roman" pitchFamily="18" charset="0"/>
                <a:cs typeface="Times New Roman" pitchFamily="18" charset="0"/>
              </a:rPr>
            </a:br>
            <a:endParaRPr lang="en-US" sz="3600" dirty="0">
              <a:solidFill>
                <a:srgbClr val="562AF8"/>
              </a:solidFill>
            </a:endParaRPr>
          </a:p>
        </p:txBody>
      </p:sp>
      <p:sp>
        <p:nvSpPr>
          <p:cNvPr id="5" name="Content Placeholder 4"/>
          <p:cNvSpPr>
            <a:spLocks noGrp="1"/>
          </p:cNvSpPr>
          <p:nvPr>
            <p:ph idx="1"/>
          </p:nvPr>
        </p:nvSpPr>
        <p:spPr>
          <a:xfrm>
            <a:off x="384205" y="1219199"/>
            <a:ext cx="8441140" cy="5306291"/>
          </a:xfrm>
        </p:spPr>
        <p:txBody>
          <a:bodyPr/>
          <a:lstStyle/>
          <a:p>
            <a:pPr>
              <a:buNone/>
            </a:pPr>
            <a:r>
              <a:rPr lang="en-US" sz="2800" dirty="0" smtClean="0">
                <a:latin typeface="Times New Roman" pitchFamily="18" charset="0"/>
                <a:cs typeface="Times New Roman" pitchFamily="18" charset="0"/>
              </a:rPr>
              <a:t> 	</a:t>
            </a:r>
            <a:endParaRPr lang="en-US" dirty="0"/>
          </a:p>
        </p:txBody>
      </p:sp>
      <p:pic>
        <p:nvPicPr>
          <p:cNvPr id="6" name="Picture 5" descr="soil_mud_0037_01_preview.jpg"/>
          <p:cNvPicPr>
            <a:picLocks noChangeAspect="1"/>
          </p:cNvPicPr>
          <p:nvPr/>
        </p:nvPicPr>
        <p:blipFill>
          <a:blip r:embed="rId3" cstate="print"/>
          <a:stretch>
            <a:fillRect/>
          </a:stretch>
        </p:blipFill>
        <p:spPr>
          <a:xfrm>
            <a:off x="588712" y="1620983"/>
            <a:ext cx="3706197" cy="1607126"/>
          </a:xfrm>
          <a:prstGeom prst="rect">
            <a:avLst/>
          </a:prstGeom>
          <a:effectLst>
            <a:softEdge rad="63500"/>
          </a:effectLst>
        </p:spPr>
      </p:pic>
      <p:pic>
        <p:nvPicPr>
          <p:cNvPr id="7" name="Picture 6" descr="t5.jpg"/>
          <p:cNvPicPr>
            <a:picLocks noChangeAspect="1"/>
          </p:cNvPicPr>
          <p:nvPr/>
        </p:nvPicPr>
        <p:blipFill>
          <a:blip r:embed="rId4" cstate="print"/>
          <a:stretch>
            <a:fillRect/>
          </a:stretch>
        </p:blipFill>
        <p:spPr>
          <a:xfrm>
            <a:off x="554182" y="3754581"/>
            <a:ext cx="3893127" cy="2216727"/>
          </a:xfrm>
          <a:prstGeom prst="rect">
            <a:avLst/>
          </a:prstGeom>
          <a:effectLst>
            <a:softEdge rad="63500"/>
          </a:effectLst>
        </p:spPr>
      </p:pic>
      <p:pic>
        <p:nvPicPr>
          <p:cNvPr id="9" name="Picture 8" descr="rice-husk-14609007.jpg"/>
          <p:cNvPicPr>
            <a:picLocks noChangeAspect="1"/>
          </p:cNvPicPr>
          <p:nvPr/>
        </p:nvPicPr>
        <p:blipFill>
          <a:blip r:embed="rId5" cstate="print"/>
          <a:stretch>
            <a:fillRect/>
          </a:stretch>
        </p:blipFill>
        <p:spPr>
          <a:xfrm>
            <a:off x="4447309" y="1620982"/>
            <a:ext cx="3702057" cy="1690255"/>
          </a:xfrm>
          <a:prstGeom prst="rect">
            <a:avLst/>
          </a:prstGeom>
          <a:effectLst>
            <a:softEdge rad="63500"/>
          </a:effectLst>
        </p:spPr>
      </p:pic>
      <p:pic>
        <p:nvPicPr>
          <p:cNvPr id="12" name="Picture 11" descr="index.jpg"/>
          <p:cNvPicPr>
            <a:picLocks noChangeAspect="1"/>
          </p:cNvPicPr>
          <p:nvPr/>
        </p:nvPicPr>
        <p:blipFill>
          <a:blip r:embed="rId6" cstate="print"/>
          <a:stretch>
            <a:fillRect/>
          </a:stretch>
        </p:blipFill>
        <p:spPr>
          <a:xfrm>
            <a:off x="4447309" y="3851564"/>
            <a:ext cx="3782291" cy="2147454"/>
          </a:xfrm>
          <a:prstGeom prst="rect">
            <a:avLst/>
          </a:prstGeom>
          <a:effectLst>
            <a:softEdge rad="63500"/>
          </a:effectLst>
        </p:spPr>
      </p:pic>
      <p:sp>
        <p:nvSpPr>
          <p:cNvPr id="8" name="TextBox 7"/>
          <p:cNvSpPr txBox="1"/>
          <p:nvPr/>
        </p:nvSpPr>
        <p:spPr>
          <a:xfrm>
            <a:off x="692727" y="3311237"/>
            <a:ext cx="3131128" cy="338554"/>
          </a:xfrm>
          <a:prstGeom prst="rect">
            <a:avLst/>
          </a:prstGeom>
          <a:noFill/>
        </p:spPr>
        <p:txBody>
          <a:bodyPr wrap="square" rtlCol="0">
            <a:spAutoFit/>
          </a:bodyPr>
          <a:lstStyle/>
          <a:p>
            <a:r>
              <a:rPr lang="en-US" sz="1600"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MUD</a:t>
            </a:r>
            <a:endParaRPr lang="en-US" sz="1600" b="1" dirty="0">
              <a:latin typeface="Times New Roman" pitchFamily="18" charset="0"/>
              <a:cs typeface="Times New Roman" pitchFamily="18" charset="0"/>
            </a:endParaRPr>
          </a:p>
        </p:txBody>
      </p:sp>
      <p:sp>
        <p:nvSpPr>
          <p:cNvPr id="10" name="TextBox 9"/>
          <p:cNvSpPr txBox="1"/>
          <p:nvPr/>
        </p:nvSpPr>
        <p:spPr>
          <a:xfrm>
            <a:off x="5361709" y="2992582"/>
            <a:ext cx="166255" cy="292388"/>
          </a:xfrm>
          <a:prstGeom prst="rect">
            <a:avLst/>
          </a:prstGeom>
          <a:noFill/>
        </p:spPr>
        <p:txBody>
          <a:bodyPr wrap="square" rtlCol="0">
            <a:spAutoFit/>
          </a:bodyPr>
          <a:lstStyle/>
          <a:p>
            <a:endParaRPr lang="en-US" dirty="0"/>
          </a:p>
        </p:txBody>
      </p:sp>
      <p:sp>
        <p:nvSpPr>
          <p:cNvPr id="11" name="TextBox 10"/>
          <p:cNvSpPr txBox="1"/>
          <p:nvPr/>
        </p:nvSpPr>
        <p:spPr>
          <a:xfrm>
            <a:off x="4752109" y="3449782"/>
            <a:ext cx="1413164" cy="338554"/>
          </a:xfrm>
          <a:prstGeom prst="rect">
            <a:avLst/>
          </a:prstGeom>
          <a:noFill/>
        </p:spPr>
        <p:txBody>
          <a:bodyPr wrap="square" rtlCol="0">
            <a:spAutoFit/>
          </a:bodyPr>
          <a:lstStyle/>
          <a:p>
            <a:r>
              <a:rPr lang="en-US" sz="1600" b="1" dirty="0" smtClean="0">
                <a:latin typeface="Times New Roman" pitchFamily="18" charset="0"/>
                <a:cs typeface="Times New Roman" pitchFamily="18" charset="0"/>
              </a:rPr>
              <a:t>RICE HUSK</a:t>
            </a:r>
            <a:endParaRPr lang="en-US" sz="1600" b="1" dirty="0">
              <a:latin typeface="Times New Roman" pitchFamily="18" charset="0"/>
              <a:cs typeface="Times New Roman" pitchFamily="18" charset="0"/>
            </a:endParaRPr>
          </a:p>
        </p:txBody>
      </p:sp>
      <p:sp>
        <p:nvSpPr>
          <p:cNvPr id="13" name="TextBox 12"/>
          <p:cNvSpPr txBox="1"/>
          <p:nvPr/>
        </p:nvSpPr>
        <p:spPr>
          <a:xfrm>
            <a:off x="498763" y="6054436"/>
            <a:ext cx="3602181" cy="338554"/>
          </a:xfrm>
          <a:prstGeom prst="rect">
            <a:avLst/>
          </a:prstGeom>
          <a:noFill/>
        </p:spPr>
        <p:txBody>
          <a:bodyPr wrap="square" rtlCol="0">
            <a:spAutoFit/>
          </a:bodyPr>
          <a:lstStyle/>
          <a:p>
            <a:r>
              <a:rPr lang="en-US" sz="1600" dirty="0" smtClean="0">
                <a:latin typeface="Times New Roman" pitchFamily="18" charset="0"/>
                <a:cs typeface="Times New Roman" pitchFamily="18" charset="0"/>
              </a:rPr>
              <a:t>      </a:t>
            </a:r>
            <a:r>
              <a:rPr lang="en-US" sz="1600" b="1" dirty="0" smtClean="0">
                <a:latin typeface="Times New Roman" pitchFamily="18" charset="0"/>
                <a:cs typeface="Times New Roman" pitchFamily="18" charset="0"/>
              </a:rPr>
              <a:t>  BARITE (BARIUM SULPHATE)</a:t>
            </a:r>
            <a:endParaRPr lang="en-US" sz="1600" b="1" dirty="0">
              <a:latin typeface="Times New Roman" pitchFamily="18" charset="0"/>
              <a:cs typeface="Times New Roman" pitchFamily="18" charset="0"/>
            </a:endParaRPr>
          </a:p>
        </p:txBody>
      </p:sp>
      <p:sp>
        <p:nvSpPr>
          <p:cNvPr id="14" name="TextBox 13"/>
          <p:cNvSpPr txBox="1"/>
          <p:nvPr/>
        </p:nvSpPr>
        <p:spPr>
          <a:xfrm>
            <a:off x="5417127" y="6012873"/>
            <a:ext cx="1565564" cy="338554"/>
          </a:xfrm>
          <a:prstGeom prst="rect">
            <a:avLst/>
          </a:prstGeom>
          <a:noFill/>
        </p:spPr>
        <p:txBody>
          <a:bodyPr wrap="square" rtlCol="0">
            <a:spAutoFit/>
          </a:bodyPr>
          <a:lstStyle/>
          <a:p>
            <a:r>
              <a:rPr lang="en-US" sz="1600" b="1" dirty="0" smtClean="0">
                <a:latin typeface="Times New Roman" pitchFamily="18" charset="0"/>
                <a:cs typeface="Times New Roman" pitchFamily="18" charset="0"/>
              </a:rPr>
              <a:t>HEMATITE</a:t>
            </a:r>
            <a:endParaRPr lang="en-US" sz="1600" b="1" dirty="0">
              <a:latin typeface="Times New Roman" pitchFamily="18" charset="0"/>
              <a:cs typeface="Times New Roman" pitchFamily="18" charset="0"/>
            </a:endParaRPr>
          </a:p>
        </p:txBody>
      </p:sp>
      <p:graphicFrame>
        <p:nvGraphicFramePr>
          <p:cNvPr id="17" name="Object 96"/>
          <p:cNvGraphicFramePr>
            <a:graphicFrameLocks noChangeAspect="1"/>
          </p:cNvGraphicFramePr>
          <p:nvPr/>
        </p:nvGraphicFramePr>
        <p:xfrm>
          <a:off x="135887" y="103895"/>
          <a:ext cx="487568" cy="447062"/>
        </p:xfrm>
        <a:graphic>
          <a:graphicData uri="http://schemas.openxmlformats.org/presentationml/2006/ole">
            <p:oleObj spid="_x0000_s240641" name="Bitmap Image" r:id="rId7" imgW="1467055" imgH="1638529" progId="PBrush">
              <p:embed/>
            </p:oleObj>
          </a:graphicData>
        </a:graphic>
      </p:graphicFrame>
      <p:pic>
        <p:nvPicPr>
          <p:cNvPr id="18" name="Picture 17" descr="AMPRIlogo"/>
          <p:cNvPicPr>
            <a:picLocks noChangeAspect="1" noChangeArrowheads="1"/>
          </p:cNvPicPr>
          <p:nvPr/>
        </p:nvPicPr>
        <p:blipFill>
          <a:blip r:embed="rId8" cstate="print"/>
          <a:srcRect/>
          <a:stretch>
            <a:fillRect/>
          </a:stretch>
        </p:blipFill>
        <p:spPr bwMode="auto">
          <a:xfrm>
            <a:off x="8284462" y="13844"/>
            <a:ext cx="859538" cy="609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16965" y="249384"/>
            <a:ext cx="8703757" cy="2064327"/>
          </a:xfrm>
        </p:spPr>
        <p:txBody>
          <a:bodyPr>
            <a:normAutofit/>
          </a:bodyPr>
          <a:lstStyle/>
          <a:p>
            <a:r>
              <a:rPr lang="en-US" sz="2800" b="1" dirty="0" smtClean="0">
                <a:solidFill>
                  <a:srgbClr val="C00000"/>
                </a:solidFill>
                <a:latin typeface="+mn-lt"/>
              </a:rPr>
              <a:t/>
            </a:r>
            <a:br>
              <a:rPr lang="en-US" sz="2800" b="1" dirty="0" smtClean="0">
                <a:solidFill>
                  <a:srgbClr val="C00000"/>
                </a:solidFill>
                <a:latin typeface="+mn-lt"/>
              </a:rPr>
            </a:br>
            <a:r>
              <a:rPr lang="en-US" sz="2800" b="1" dirty="0" smtClean="0">
                <a:solidFill>
                  <a:srgbClr val="C00000"/>
                </a:solidFill>
                <a:latin typeface="Times New Roman" pitchFamily="18" charset="0"/>
                <a:cs typeface="Times New Roman" pitchFamily="18" charset="0"/>
              </a:rPr>
              <a:t>Innovation by CSIR-AMPRI, Bhopal An emerging New material - Advanced "Magnetic" Drilling Mud Material</a:t>
            </a:r>
            <a:br>
              <a:rPr lang="en-US" sz="2800" b="1" dirty="0" smtClean="0">
                <a:solidFill>
                  <a:srgbClr val="C00000"/>
                </a:solidFill>
                <a:latin typeface="Times New Roman" pitchFamily="18" charset="0"/>
                <a:cs typeface="Times New Roman" pitchFamily="18" charset="0"/>
              </a:rPr>
            </a:br>
            <a:r>
              <a:rPr lang="en-US" sz="2800" b="1" dirty="0" smtClean="0">
                <a:solidFill>
                  <a:srgbClr val="C00000"/>
                </a:solidFill>
                <a:latin typeface="Times New Roman" pitchFamily="18" charset="0"/>
                <a:cs typeface="Times New Roman" pitchFamily="18" charset="0"/>
              </a:rPr>
              <a:t>( AMDMM) developed by CSIR-AMPRI, Bhopal </a:t>
            </a:r>
            <a:r>
              <a:rPr lang="en-US" sz="2800" dirty="0" smtClean="0">
                <a:solidFill>
                  <a:srgbClr val="C00000"/>
                </a:solidFill>
                <a:latin typeface="Times New Roman" pitchFamily="18" charset="0"/>
                <a:cs typeface="Times New Roman" pitchFamily="18" charset="0"/>
              </a:rPr>
              <a:t> </a:t>
            </a:r>
            <a:endParaRPr lang="en-US" sz="2800" dirty="0">
              <a:solidFill>
                <a:srgbClr val="C00000"/>
              </a:solidFill>
              <a:latin typeface="Times New Roman" pitchFamily="18" charset="0"/>
              <a:cs typeface="Times New Roman" pitchFamily="18" charset="0"/>
            </a:endParaRPr>
          </a:p>
        </p:txBody>
      </p:sp>
      <p:sp>
        <p:nvSpPr>
          <p:cNvPr id="5" name="Content Placeholder 4"/>
          <p:cNvSpPr>
            <a:spLocks noGrp="1"/>
          </p:cNvSpPr>
          <p:nvPr>
            <p:ph idx="1"/>
          </p:nvPr>
        </p:nvSpPr>
        <p:spPr>
          <a:xfrm>
            <a:off x="147431" y="1898050"/>
            <a:ext cx="8488908" cy="3552304"/>
          </a:xfrm>
        </p:spPr>
        <p:txBody>
          <a:bodyPr>
            <a:noAutofit/>
          </a:bodyPr>
          <a:lstStyle/>
          <a:p>
            <a:pPr>
              <a:buNone/>
            </a:pPr>
            <a:endParaRPr lang="en-US" sz="2400" dirty="0" smtClean="0">
              <a:latin typeface="Times New Roman" pitchFamily="18" charset="0"/>
              <a:cs typeface="Times New Roman" pitchFamily="18" charset="0"/>
            </a:endParaRPr>
          </a:p>
          <a:p>
            <a:pPr>
              <a:buNone/>
            </a:pPr>
            <a:endParaRPr lang="en-US" sz="2400" b="1" dirty="0" smtClean="0">
              <a:solidFill>
                <a:srgbClr val="562AF8"/>
              </a:solidFill>
              <a:latin typeface="Times New Roman" pitchFamily="18" charset="0"/>
              <a:cs typeface="Times New Roman" pitchFamily="18" charset="0"/>
            </a:endParaRPr>
          </a:p>
          <a:p>
            <a:pPr>
              <a:buNone/>
            </a:pPr>
            <a:r>
              <a:rPr lang="en-US" sz="2400" b="1" dirty="0" smtClean="0">
                <a:solidFill>
                  <a:srgbClr val="562AF8"/>
                </a:solidFill>
                <a:latin typeface="Times New Roman" pitchFamily="18" charset="0"/>
                <a:cs typeface="Times New Roman" pitchFamily="18" charset="0"/>
              </a:rPr>
              <a:t>Raw materials for developing  (ALSAGC) –</a:t>
            </a:r>
          </a:p>
          <a:p>
            <a:pPr>
              <a:buNone/>
            </a:pP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1. Fly Ash from  Thermal power plants.</a:t>
            </a:r>
          </a:p>
          <a:p>
            <a:pPr>
              <a:buNone/>
            </a:pP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2. Rice Husk from  Agricultural industry.</a:t>
            </a:r>
          </a:p>
          <a:p>
            <a:pPr>
              <a:buNone/>
            </a:pP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3. Brine Sludge from Chloral Alkali Industry.</a:t>
            </a:r>
          </a:p>
          <a:p>
            <a:pPr>
              <a:buNone/>
            </a:pP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4.Red Mud from Aluminum Production industry.</a:t>
            </a:r>
            <a:r>
              <a:rPr lang="en-US" sz="2400" dirty="0" smtClean="0">
                <a:latin typeface="Times New Roman" pitchFamily="18" charset="0"/>
                <a:cs typeface="Times New Roman" pitchFamily="18" charset="0"/>
              </a:rPr>
              <a:t/>
            </a:r>
            <a:br>
              <a:rPr lang="en-US" sz="2400" dirty="0" smtClean="0">
                <a:latin typeface="Times New Roman" pitchFamily="18" charset="0"/>
                <a:cs typeface="Times New Roman" pitchFamily="18" charset="0"/>
              </a:rPr>
            </a:br>
            <a:r>
              <a:rPr lang="en-US" sz="2400" dirty="0" smtClean="0">
                <a:latin typeface="Times New Roman" pitchFamily="18" charset="0"/>
                <a:cs typeface="Times New Roman" pitchFamily="18" charset="0"/>
              </a:rPr>
              <a:t> </a:t>
            </a:r>
            <a:br>
              <a:rPr lang="en-US" sz="2400" dirty="0" smtClean="0">
                <a:latin typeface="Times New Roman" pitchFamily="18" charset="0"/>
                <a:cs typeface="Times New Roman" pitchFamily="18" charset="0"/>
              </a:rPr>
            </a:br>
            <a:endParaRPr lang="en-US" sz="2400" dirty="0">
              <a:latin typeface="Times New Roman" pitchFamily="18" charset="0"/>
              <a:cs typeface="Times New Roman" pitchFamily="18" charset="0"/>
            </a:endParaRPr>
          </a:p>
        </p:txBody>
      </p:sp>
      <p:graphicFrame>
        <p:nvGraphicFramePr>
          <p:cNvPr id="6" name="Object 96"/>
          <p:cNvGraphicFramePr>
            <a:graphicFrameLocks noChangeAspect="1"/>
          </p:cNvGraphicFramePr>
          <p:nvPr/>
        </p:nvGraphicFramePr>
        <p:xfrm>
          <a:off x="135886" y="103895"/>
          <a:ext cx="642035" cy="588696"/>
        </p:xfrm>
        <a:graphic>
          <a:graphicData uri="http://schemas.openxmlformats.org/presentationml/2006/ole">
            <p:oleObj spid="_x0000_s239617" name="Bitmap Image" r:id="rId3" imgW="1467055" imgH="1638529" progId="PBrush">
              <p:embed/>
            </p:oleObj>
          </a:graphicData>
        </a:graphic>
      </p:graphicFrame>
      <p:pic>
        <p:nvPicPr>
          <p:cNvPr id="7" name="Picture 6" descr="AMPRIlogo"/>
          <p:cNvPicPr>
            <a:picLocks noChangeAspect="1" noChangeArrowheads="1"/>
          </p:cNvPicPr>
          <p:nvPr/>
        </p:nvPicPr>
        <p:blipFill>
          <a:blip r:embed="rId4" cstate="print"/>
          <a:srcRect/>
          <a:stretch>
            <a:fillRect/>
          </a:stretch>
        </p:blipFill>
        <p:spPr bwMode="auto">
          <a:xfrm>
            <a:off x="8120418" y="13843"/>
            <a:ext cx="1023582" cy="72595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343474" y="-27715"/>
            <a:ext cx="8495731" cy="990600"/>
          </a:xfrm>
        </p:spPr>
        <p:txBody>
          <a:bodyPr>
            <a:normAutofit fontScale="90000"/>
          </a:bodyPr>
          <a:lstStyle/>
          <a:p>
            <a:r>
              <a:rPr lang="en-US" b="1" dirty="0" smtClean="0">
                <a:solidFill>
                  <a:srgbClr val="C00000"/>
                </a:solidFill>
                <a:latin typeface="Times New Roman" pitchFamily="18" charset="0"/>
                <a:cs typeface="Times New Roman" pitchFamily="18" charset="0"/>
              </a:rPr>
              <a:t/>
            </a:r>
            <a:br>
              <a:rPr lang="en-US" b="1" dirty="0" smtClean="0">
                <a:solidFill>
                  <a:srgbClr val="C00000"/>
                </a:solidFill>
                <a:latin typeface="Times New Roman" pitchFamily="18" charset="0"/>
                <a:cs typeface="Times New Roman" pitchFamily="18" charset="0"/>
              </a:rPr>
            </a:br>
            <a:r>
              <a:rPr lang="en-US" sz="3600" b="1" dirty="0" smtClean="0">
                <a:solidFill>
                  <a:srgbClr val="C00000"/>
                </a:solidFill>
                <a:latin typeface="Times New Roman" pitchFamily="18" charset="0"/>
                <a:cs typeface="Times New Roman" pitchFamily="18" charset="0"/>
              </a:rPr>
              <a:t>SIGNIFICANT  FEATURES  OF AMDMM:</a:t>
            </a:r>
            <a:r>
              <a:rPr lang="en-US" sz="3600" b="1" dirty="0" smtClean="0">
                <a:solidFill>
                  <a:srgbClr val="C00000"/>
                </a:solidFill>
              </a:rPr>
              <a:t> </a:t>
            </a:r>
            <a:endParaRPr lang="en-US" sz="3600" b="1" dirty="0">
              <a:solidFill>
                <a:srgbClr val="C00000"/>
              </a:solidFill>
            </a:endParaRPr>
          </a:p>
        </p:txBody>
      </p:sp>
      <p:sp>
        <p:nvSpPr>
          <p:cNvPr id="5" name="Content Placeholder 4"/>
          <p:cNvSpPr>
            <a:spLocks noGrp="1"/>
          </p:cNvSpPr>
          <p:nvPr>
            <p:ph idx="1"/>
          </p:nvPr>
        </p:nvSpPr>
        <p:spPr>
          <a:xfrm>
            <a:off x="259307" y="1228298"/>
            <a:ext cx="8584442" cy="5377218"/>
          </a:xfrm>
        </p:spPr>
        <p:txBody>
          <a:bodyPr>
            <a:normAutofit/>
          </a:bodyPr>
          <a:lstStyle/>
          <a:p>
            <a:pPr>
              <a:buFont typeface="Wingdings" pitchFamily="2" charset="2"/>
              <a:buChar char="ü"/>
            </a:pPr>
            <a:r>
              <a:rPr lang="en-US" sz="2400" b="1" dirty="0" smtClean="0">
                <a:latin typeface="Times New Roman" pitchFamily="18" charset="0"/>
                <a:cs typeface="Times New Roman" pitchFamily="18" charset="0"/>
              </a:rPr>
              <a:t>It  Obviates the need of external materials required in conventional Drilling mud material namely I) Barite, ii ) Hematite and Rice Husk.</a:t>
            </a:r>
          </a:p>
          <a:p>
            <a:pPr>
              <a:buNone/>
            </a:pPr>
            <a:endParaRPr lang="en-US" sz="2400" b="1" dirty="0" smtClean="0">
              <a:latin typeface="Times New Roman" pitchFamily="18" charset="0"/>
              <a:cs typeface="Times New Roman" pitchFamily="18" charset="0"/>
            </a:endParaRPr>
          </a:p>
          <a:p>
            <a:pPr>
              <a:buFont typeface="Wingdings" pitchFamily="2" charset="2"/>
              <a:buChar char="ü"/>
            </a:pPr>
            <a:r>
              <a:rPr lang="en-US" sz="2400" b="1" dirty="0" smtClean="0">
                <a:latin typeface="Times New Roman" pitchFamily="18" charset="0"/>
                <a:cs typeface="Times New Roman" pitchFamily="18" charset="0"/>
              </a:rPr>
              <a:t>AMDMM enables controlling </a:t>
            </a:r>
            <a:r>
              <a:rPr lang="en-US" sz="2400" b="1" dirty="0" err="1" smtClean="0">
                <a:latin typeface="Times New Roman" pitchFamily="18" charset="0"/>
                <a:cs typeface="Times New Roman" pitchFamily="18" charset="0"/>
              </a:rPr>
              <a:t>rheology</a:t>
            </a:r>
            <a:r>
              <a:rPr lang="en-US" sz="2400" b="1" dirty="0" smtClean="0">
                <a:latin typeface="Times New Roman" pitchFamily="18" charset="0"/>
                <a:cs typeface="Times New Roman" pitchFamily="18" charset="0"/>
              </a:rPr>
              <a:t> of the drilling mud by an additional features and parameter i.e. Magnetic properties of drilling mud.</a:t>
            </a:r>
          </a:p>
          <a:p>
            <a:pPr>
              <a:buFont typeface="Wingdings" pitchFamily="2" charset="2"/>
              <a:buChar char="ü"/>
            </a:pPr>
            <a:endParaRPr lang="en-US" sz="2400" b="1" dirty="0" smtClean="0">
              <a:latin typeface="Times New Roman" pitchFamily="18" charset="0"/>
              <a:cs typeface="Times New Roman" pitchFamily="18" charset="0"/>
            </a:endParaRPr>
          </a:p>
          <a:p>
            <a:pPr>
              <a:buFont typeface="Wingdings" pitchFamily="2" charset="2"/>
              <a:buChar char="ü"/>
            </a:pPr>
            <a:r>
              <a:rPr lang="en-US" sz="2400" b="1" dirty="0" smtClean="0">
                <a:latin typeface="Times New Roman" pitchFamily="18" charset="0"/>
                <a:cs typeface="Times New Roman" pitchFamily="18" charset="0"/>
              </a:rPr>
              <a:t>AMDMM has a Homogenous matrix. </a:t>
            </a:r>
          </a:p>
          <a:p>
            <a:pPr>
              <a:buFont typeface="Wingdings" pitchFamily="2" charset="2"/>
              <a:buChar char="ü"/>
            </a:pPr>
            <a:endParaRPr lang="en-US" sz="2400" b="1" dirty="0" smtClean="0">
              <a:latin typeface="Times New Roman" pitchFamily="18" charset="0"/>
              <a:cs typeface="Times New Roman" pitchFamily="18" charset="0"/>
            </a:endParaRPr>
          </a:p>
          <a:p>
            <a:pPr>
              <a:buFont typeface="Wingdings" pitchFamily="2" charset="2"/>
              <a:buChar char="ü"/>
            </a:pPr>
            <a:r>
              <a:rPr lang="en-US" sz="2400" b="1" dirty="0" smtClean="0">
                <a:latin typeface="Times New Roman" pitchFamily="18" charset="0"/>
                <a:cs typeface="Times New Roman" pitchFamily="18" charset="0"/>
              </a:rPr>
              <a:t>Converts wastes - in to resources materials i.e. Brine sludge, Red mud and Rice husk.   </a:t>
            </a:r>
            <a:r>
              <a:rPr lang="en-US" b="1" dirty="0" smtClean="0">
                <a:latin typeface="Times New Roman" pitchFamily="18" charset="0"/>
                <a:cs typeface="Times New Roman" pitchFamily="18" charset="0"/>
              </a:rPr>
              <a:t>    </a:t>
            </a:r>
          </a:p>
          <a:p>
            <a:endParaRPr lang="en-US" b="1" dirty="0"/>
          </a:p>
        </p:txBody>
      </p:sp>
      <p:graphicFrame>
        <p:nvGraphicFramePr>
          <p:cNvPr id="6" name="Object 96"/>
          <p:cNvGraphicFramePr>
            <a:graphicFrameLocks noChangeAspect="1"/>
          </p:cNvGraphicFramePr>
          <p:nvPr/>
        </p:nvGraphicFramePr>
        <p:xfrm>
          <a:off x="135887" y="103895"/>
          <a:ext cx="487568" cy="447062"/>
        </p:xfrm>
        <a:graphic>
          <a:graphicData uri="http://schemas.openxmlformats.org/presentationml/2006/ole">
            <p:oleObj spid="_x0000_s238593" name="Bitmap Image" r:id="rId3" imgW="1467055" imgH="1638529" progId="PBrush">
              <p:embed/>
            </p:oleObj>
          </a:graphicData>
        </a:graphic>
      </p:graphicFrame>
      <p:pic>
        <p:nvPicPr>
          <p:cNvPr id="7" name="Picture 6" descr="AMPRIlogo"/>
          <p:cNvPicPr>
            <a:picLocks noChangeAspect="1" noChangeArrowheads="1"/>
          </p:cNvPicPr>
          <p:nvPr/>
        </p:nvPicPr>
        <p:blipFill>
          <a:blip r:embed="rId4" cstate="print"/>
          <a:srcRect/>
          <a:stretch>
            <a:fillRect/>
          </a:stretch>
        </p:blipFill>
        <p:spPr bwMode="auto">
          <a:xfrm>
            <a:off x="8284462" y="13844"/>
            <a:ext cx="859538" cy="609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6255" y="360215"/>
            <a:ext cx="8977745" cy="1302327"/>
          </a:xfrm>
        </p:spPr>
        <p:txBody>
          <a:bodyPr>
            <a:normAutofit/>
          </a:bodyPr>
          <a:lstStyle/>
          <a:p>
            <a:r>
              <a:rPr lang="en-US" sz="3200" b="1" dirty="0" smtClean="0">
                <a:solidFill>
                  <a:srgbClr val="562AF8"/>
                </a:solidFill>
                <a:latin typeface="Times New Roman" pitchFamily="18" charset="0"/>
                <a:cs typeface="Times New Roman" pitchFamily="18" charset="0"/>
              </a:rPr>
              <a:t>WASTE GENERATED IN OIL WELL INDUSTRY.</a:t>
            </a:r>
            <a:endParaRPr lang="en-US" sz="3200" dirty="0">
              <a:solidFill>
                <a:srgbClr val="562AF8"/>
              </a:solidFill>
              <a:latin typeface="Times New Roman" pitchFamily="18" charset="0"/>
              <a:cs typeface="Times New Roman" pitchFamily="18" charset="0"/>
            </a:endParaRPr>
          </a:p>
        </p:txBody>
      </p:sp>
      <p:sp>
        <p:nvSpPr>
          <p:cNvPr id="3" name="Content Placeholder 2"/>
          <p:cNvSpPr>
            <a:spLocks noGrp="1"/>
          </p:cNvSpPr>
          <p:nvPr>
            <p:ph idx="1"/>
          </p:nvPr>
        </p:nvSpPr>
        <p:spPr>
          <a:xfrm>
            <a:off x="318655" y="1524001"/>
            <a:ext cx="8368145" cy="5050536"/>
          </a:xfrm>
        </p:spPr>
        <p:txBody>
          <a:bodyPr>
            <a:normAutofit/>
          </a:bodyPr>
          <a:lstStyle/>
          <a:p>
            <a:pPr>
              <a:lnSpc>
                <a:spcPct val="90000"/>
              </a:lnSpc>
            </a:pPr>
            <a:r>
              <a:rPr lang="en-US" sz="2400" b="1" dirty="0" smtClean="0">
                <a:latin typeface="Times New Roman" pitchFamily="18" charset="0"/>
                <a:cs typeface="Times New Roman" pitchFamily="18" charset="0"/>
              </a:rPr>
              <a:t>Petrochemical plants generate solid wastes and sludge some which are hazardous in nature due to toxic organics and heavy metals (e.g. spent caustic).</a:t>
            </a:r>
          </a:p>
          <a:p>
            <a:pPr>
              <a:lnSpc>
                <a:spcPct val="90000"/>
              </a:lnSpc>
              <a:buNone/>
            </a:pPr>
            <a:endParaRPr lang="en-US" sz="2400" b="1" dirty="0" smtClean="0">
              <a:latin typeface="Times New Roman" pitchFamily="18" charset="0"/>
              <a:cs typeface="Times New Roman" pitchFamily="18" charset="0"/>
            </a:endParaRPr>
          </a:p>
          <a:p>
            <a:pPr>
              <a:lnSpc>
                <a:spcPct val="90000"/>
              </a:lnSpc>
            </a:pPr>
            <a:r>
              <a:rPr lang="en-US" sz="2400" b="1" dirty="0" smtClean="0">
                <a:latin typeface="Times New Roman" pitchFamily="18" charset="0"/>
                <a:cs typeface="Times New Roman" pitchFamily="18" charset="0"/>
              </a:rPr>
              <a:t>Proper facilities should be provided for handling and storage of hazardous wastes. </a:t>
            </a:r>
          </a:p>
          <a:p>
            <a:pPr>
              <a:lnSpc>
                <a:spcPct val="90000"/>
              </a:lnSpc>
              <a:buNone/>
            </a:pPr>
            <a:endParaRPr lang="en-US" sz="2400" b="1" dirty="0" smtClean="0">
              <a:latin typeface="Times New Roman" pitchFamily="18" charset="0"/>
              <a:cs typeface="Times New Roman" pitchFamily="18" charset="0"/>
            </a:endParaRPr>
          </a:p>
          <a:p>
            <a:pPr>
              <a:lnSpc>
                <a:spcPct val="90000"/>
              </a:lnSpc>
            </a:pPr>
            <a:r>
              <a:rPr lang="en-US" sz="2400" b="1" dirty="0" smtClean="0">
                <a:latin typeface="Times New Roman" pitchFamily="18" charset="0"/>
                <a:cs typeface="Times New Roman" pitchFamily="18" charset="0"/>
              </a:rPr>
              <a:t>For final disposal , recycling/reuse should be given priority. </a:t>
            </a:r>
          </a:p>
          <a:p>
            <a:pPr>
              <a:lnSpc>
                <a:spcPct val="90000"/>
              </a:lnSpc>
              <a:buNone/>
            </a:pPr>
            <a:endParaRPr lang="en-US" sz="2400" b="1" dirty="0" smtClean="0">
              <a:latin typeface="Times New Roman" pitchFamily="18" charset="0"/>
              <a:cs typeface="Times New Roman" pitchFamily="18" charset="0"/>
            </a:endParaRPr>
          </a:p>
          <a:p>
            <a:pPr>
              <a:lnSpc>
                <a:spcPct val="90000"/>
              </a:lnSpc>
            </a:pPr>
            <a:r>
              <a:rPr lang="en-US" sz="2400" b="1" dirty="0" smtClean="0">
                <a:latin typeface="Times New Roman" pitchFamily="18" charset="0"/>
                <a:cs typeface="Times New Roman" pitchFamily="18" charset="0"/>
              </a:rPr>
              <a:t>For </a:t>
            </a:r>
            <a:r>
              <a:rPr lang="en-US" sz="2400" b="1" dirty="0" err="1" smtClean="0">
                <a:latin typeface="Times New Roman" pitchFamily="18" charset="0"/>
                <a:cs typeface="Times New Roman" pitchFamily="18" charset="0"/>
              </a:rPr>
              <a:t>incinerable</a:t>
            </a:r>
            <a:r>
              <a:rPr lang="en-US" sz="2400" b="1" dirty="0" smtClean="0">
                <a:latin typeface="Times New Roman" pitchFamily="18" charset="0"/>
                <a:cs typeface="Times New Roman" pitchFamily="18" charset="0"/>
              </a:rPr>
              <a:t> wastes, properly designed incinerators should be installed  and non-</a:t>
            </a:r>
            <a:r>
              <a:rPr lang="en-US" sz="2400" b="1" dirty="0" err="1" smtClean="0">
                <a:latin typeface="Times New Roman" pitchFamily="18" charset="0"/>
                <a:cs typeface="Times New Roman" pitchFamily="18" charset="0"/>
              </a:rPr>
              <a:t>incinerable</a:t>
            </a:r>
            <a:r>
              <a:rPr lang="en-US" sz="2400" b="1" dirty="0" smtClean="0">
                <a:latin typeface="Times New Roman" pitchFamily="18" charset="0"/>
                <a:cs typeface="Times New Roman" pitchFamily="18" charset="0"/>
              </a:rPr>
              <a:t> hazardous wastes should be disposed in secured landfill (TSDF)</a:t>
            </a:r>
          </a:p>
          <a:p>
            <a:endParaRPr lang="en-US" b="1" dirty="0"/>
          </a:p>
        </p:txBody>
      </p:sp>
      <p:graphicFrame>
        <p:nvGraphicFramePr>
          <p:cNvPr id="4" name="Object 96"/>
          <p:cNvGraphicFramePr>
            <a:graphicFrameLocks noChangeAspect="1"/>
          </p:cNvGraphicFramePr>
          <p:nvPr/>
        </p:nvGraphicFramePr>
        <p:xfrm>
          <a:off x="135887" y="103895"/>
          <a:ext cx="487568" cy="447062"/>
        </p:xfrm>
        <a:graphic>
          <a:graphicData uri="http://schemas.openxmlformats.org/presentationml/2006/ole">
            <p:oleObj spid="_x0000_s237569" name="Bitmap Image" r:id="rId3" imgW="1467055" imgH="1638529" progId="PBrush">
              <p:embed/>
            </p:oleObj>
          </a:graphicData>
        </a:graphic>
      </p:graphicFrame>
      <p:pic>
        <p:nvPicPr>
          <p:cNvPr id="5" name="Picture 4" descr="AMPRIlogo"/>
          <p:cNvPicPr>
            <a:picLocks noChangeAspect="1" noChangeArrowheads="1"/>
          </p:cNvPicPr>
          <p:nvPr/>
        </p:nvPicPr>
        <p:blipFill>
          <a:blip r:embed="rId4" cstate="print"/>
          <a:srcRect/>
          <a:stretch>
            <a:fillRect/>
          </a:stretch>
        </p:blipFill>
        <p:spPr bwMode="auto">
          <a:xfrm>
            <a:off x="8284462" y="13844"/>
            <a:ext cx="859538" cy="609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a:xfrm>
            <a:off x="228600" y="1122241"/>
            <a:ext cx="8610600" cy="2244436"/>
          </a:xfrm>
        </p:spPr>
        <p:txBody>
          <a:bodyPr>
            <a:noAutofit/>
          </a:bodyPr>
          <a:lstStyle/>
          <a:p>
            <a:r>
              <a:rPr lang="en-US" sz="3600" b="1" dirty="0" smtClean="0">
                <a:solidFill>
                  <a:srgbClr val="562AF8"/>
                </a:solidFill>
                <a:latin typeface="Times New Roman" pitchFamily="18" charset="0"/>
                <a:cs typeface="Times New Roman" pitchFamily="18" charset="0"/>
              </a:rPr>
              <a:t> PRESENTLY THE  POLLUTION LOADS IN OIL  INDUSRTY IS FROM : </a:t>
            </a:r>
            <a:r>
              <a:rPr lang="en-US" sz="3600" dirty="0" smtClean="0">
                <a:solidFill>
                  <a:srgbClr val="562AF8"/>
                </a:solidFill>
              </a:rPr>
              <a:t/>
            </a:r>
            <a:br>
              <a:rPr lang="en-US" sz="3600" dirty="0" smtClean="0">
                <a:solidFill>
                  <a:srgbClr val="562AF8"/>
                </a:solidFill>
              </a:rPr>
            </a:br>
            <a:endParaRPr lang="en-US" sz="3600" dirty="0"/>
          </a:p>
        </p:txBody>
      </p:sp>
      <p:sp>
        <p:nvSpPr>
          <p:cNvPr id="5" name="Subtitle 4"/>
          <p:cNvSpPr>
            <a:spLocks noGrp="1"/>
          </p:cNvSpPr>
          <p:nvPr>
            <p:ph type="subTitle" idx="1"/>
          </p:nvPr>
        </p:nvSpPr>
        <p:spPr>
          <a:xfrm>
            <a:off x="207810" y="2937186"/>
            <a:ext cx="8686800" cy="3380510"/>
          </a:xfrm>
        </p:spPr>
        <p:txBody>
          <a:bodyPr>
            <a:normAutofit/>
          </a:bodyPr>
          <a:lstStyle/>
          <a:p>
            <a:r>
              <a:rPr lang="en-US" sz="3200" b="1" dirty="0" smtClean="0">
                <a:solidFill>
                  <a:schemeClr val="tx1"/>
                </a:solidFill>
                <a:latin typeface="Times New Roman" pitchFamily="18" charset="0"/>
                <a:cs typeface="Times New Roman" pitchFamily="18" charset="0"/>
              </a:rPr>
              <a:t>A. Barite waste from drilling mud</a:t>
            </a:r>
            <a:br>
              <a:rPr lang="en-US" sz="3200" b="1" dirty="0" smtClean="0">
                <a:solidFill>
                  <a:schemeClr val="tx1"/>
                </a:solidFill>
                <a:latin typeface="Times New Roman" pitchFamily="18" charset="0"/>
                <a:cs typeface="Times New Roman" pitchFamily="18" charset="0"/>
              </a:rPr>
            </a:br>
            <a:r>
              <a:rPr lang="en-US" sz="3200" dirty="0" smtClean="0">
                <a:solidFill>
                  <a:schemeClr val="tx1"/>
                </a:solidFill>
                <a:latin typeface="Times New Roman" pitchFamily="18" charset="0"/>
                <a:cs typeface="Times New Roman" pitchFamily="18" charset="0"/>
              </a:rPr>
              <a:t/>
            </a:r>
            <a:br>
              <a:rPr lang="en-US" sz="3200" dirty="0" smtClean="0">
                <a:solidFill>
                  <a:schemeClr val="tx1"/>
                </a:solidFill>
                <a:latin typeface="Times New Roman" pitchFamily="18" charset="0"/>
                <a:cs typeface="Times New Roman" pitchFamily="18" charset="0"/>
              </a:rPr>
            </a:br>
            <a:r>
              <a:rPr lang="en-US" sz="3200" b="1" dirty="0" smtClean="0">
                <a:solidFill>
                  <a:schemeClr val="tx1"/>
                </a:solidFill>
                <a:latin typeface="Times New Roman" pitchFamily="18" charset="0"/>
                <a:cs typeface="Times New Roman" pitchFamily="18" charset="0"/>
              </a:rPr>
              <a:t>B. Waste water</a:t>
            </a:r>
            <a:br>
              <a:rPr lang="en-US" sz="3200" b="1" dirty="0" smtClean="0">
                <a:solidFill>
                  <a:schemeClr val="tx1"/>
                </a:solidFill>
                <a:latin typeface="Times New Roman" pitchFamily="18" charset="0"/>
                <a:cs typeface="Times New Roman" pitchFamily="18" charset="0"/>
              </a:rPr>
            </a:br>
            <a:r>
              <a:rPr lang="en-US" sz="3200" dirty="0" smtClean="0">
                <a:solidFill>
                  <a:schemeClr val="tx1"/>
                </a:solidFill>
                <a:latin typeface="Times New Roman" pitchFamily="18" charset="0"/>
                <a:cs typeface="Times New Roman" pitchFamily="18" charset="0"/>
              </a:rPr>
              <a:t/>
            </a:r>
            <a:br>
              <a:rPr lang="en-US" sz="3200" dirty="0" smtClean="0">
                <a:solidFill>
                  <a:schemeClr val="tx1"/>
                </a:solidFill>
                <a:latin typeface="Times New Roman" pitchFamily="18" charset="0"/>
                <a:cs typeface="Times New Roman" pitchFamily="18" charset="0"/>
              </a:rPr>
            </a:br>
            <a:r>
              <a:rPr lang="en-US" sz="3200" b="1" dirty="0" smtClean="0">
                <a:solidFill>
                  <a:schemeClr val="tx1"/>
                </a:solidFill>
                <a:latin typeface="Times New Roman" pitchFamily="18" charset="0"/>
                <a:cs typeface="Times New Roman" pitchFamily="18" charset="0"/>
              </a:rPr>
              <a:t>C. Organic compounds</a:t>
            </a:r>
            <a:endParaRPr lang="en-US" sz="3200" dirty="0">
              <a:solidFill>
                <a:schemeClr val="tx1"/>
              </a:solidFill>
            </a:endParaRPr>
          </a:p>
        </p:txBody>
      </p:sp>
      <p:graphicFrame>
        <p:nvGraphicFramePr>
          <p:cNvPr id="6" name="Object 96"/>
          <p:cNvGraphicFramePr>
            <a:graphicFrameLocks noChangeAspect="1"/>
          </p:cNvGraphicFramePr>
          <p:nvPr/>
        </p:nvGraphicFramePr>
        <p:xfrm>
          <a:off x="135887" y="103895"/>
          <a:ext cx="487568" cy="447062"/>
        </p:xfrm>
        <a:graphic>
          <a:graphicData uri="http://schemas.openxmlformats.org/presentationml/2006/ole">
            <p:oleObj spid="_x0000_s236545" name="Bitmap Image" r:id="rId3" imgW="1467055" imgH="1638529" progId="PBrush">
              <p:embed/>
            </p:oleObj>
          </a:graphicData>
        </a:graphic>
      </p:graphicFrame>
      <p:pic>
        <p:nvPicPr>
          <p:cNvPr id="7" name="Picture 6" descr="AMPRIlogo"/>
          <p:cNvPicPr>
            <a:picLocks noChangeAspect="1" noChangeArrowheads="1"/>
          </p:cNvPicPr>
          <p:nvPr/>
        </p:nvPicPr>
        <p:blipFill>
          <a:blip r:embed="rId4" cstate="print"/>
          <a:srcRect/>
          <a:stretch>
            <a:fillRect/>
          </a:stretch>
        </p:blipFill>
        <p:spPr bwMode="auto">
          <a:xfrm>
            <a:off x="8284462" y="13844"/>
            <a:ext cx="859538" cy="609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953069"/>
          </a:xfrm>
        </p:spPr>
        <p:txBody>
          <a:bodyPr>
            <a:normAutofit fontScale="90000"/>
          </a:bodyPr>
          <a:lstStyle/>
          <a:p>
            <a:r>
              <a:rPr lang="en-US" sz="3100" b="1" dirty="0" smtClean="0">
                <a:solidFill>
                  <a:srgbClr val="562AF8"/>
                </a:solidFill>
                <a:latin typeface="Times New Roman" pitchFamily="18" charset="0"/>
                <a:cs typeface="Times New Roman" pitchFamily="18" charset="0"/>
              </a:rPr>
              <a:t/>
            </a:r>
            <a:br>
              <a:rPr lang="en-US" sz="3100" b="1" dirty="0" smtClean="0">
                <a:solidFill>
                  <a:srgbClr val="562AF8"/>
                </a:solidFill>
                <a:latin typeface="Times New Roman" pitchFamily="18" charset="0"/>
                <a:cs typeface="Times New Roman" pitchFamily="18" charset="0"/>
              </a:rPr>
            </a:br>
            <a:r>
              <a:rPr lang="en-US" sz="3100" b="1" dirty="0" smtClean="0">
                <a:solidFill>
                  <a:srgbClr val="562AF8"/>
                </a:solidFill>
                <a:latin typeface="Times New Roman" pitchFamily="18" charset="0"/>
                <a:cs typeface="Times New Roman" pitchFamily="18" charset="0"/>
              </a:rPr>
              <a:t/>
            </a:r>
            <a:br>
              <a:rPr lang="en-US" sz="3100" b="1" dirty="0" smtClean="0">
                <a:solidFill>
                  <a:srgbClr val="562AF8"/>
                </a:solidFill>
                <a:latin typeface="Times New Roman" pitchFamily="18" charset="0"/>
                <a:cs typeface="Times New Roman" pitchFamily="18" charset="0"/>
              </a:rPr>
            </a:br>
            <a:r>
              <a:rPr lang="en-US" sz="3100" b="1" dirty="0" smtClean="0">
                <a:solidFill>
                  <a:srgbClr val="562AF8"/>
                </a:solidFill>
                <a:latin typeface="Times New Roman" pitchFamily="18" charset="0"/>
                <a:cs typeface="Times New Roman" pitchFamily="18" charset="0"/>
              </a:rPr>
              <a:t>SOLUTION PROPOSED FOR UTILIZING THE WASTE FROM OIL WELL</a:t>
            </a:r>
            <a:endParaRPr lang="en-US" sz="3100" dirty="0">
              <a:solidFill>
                <a:srgbClr val="562AF8"/>
              </a:solidFill>
              <a:latin typeface="Times New Roman" pitchFamily="18" charset="0"/>
              <a:cs typeface="Times New Roman" pitchFamily="18" charset="0"/>
            </a:endParaRPr>
          </a:p>
        </p:txBody>
      </p:sp>
      <p:sp>
        <p:nvSpPr>
          <p:cNvPr id="5" name="Content Placeholder 4"/>
          <p:cNvSpPr>
            <a:spLocks noGrp="1"/>
          </p:cNvSpPr>
          <p:nvPr>
            <p:ph idx="1"/>
          </p:nvPr>
        </p:nvSpPr>
        <p:spPr>
          <a:xfrm>
            <a:off x="457200" y="1489588"/>
            <a:ext cx="8229600" cy="4651324"/>
          </a:xfrm>
        </p:spPr>
        <p:txBody>
          <a:bodyPr>
            <a:normAutofit fontScale="92500" lnSpcReduction="10000"/>
          </a:bodyPr>
          <a:lstStyle/>
          <a:p>
            <a:pPr>
              <a:buNone/>
            </a:pPr>
            <a:r>
              <a:rPr lang="en-US" sz="2800" dirty="0" smtClean="0"/>
              <a:t> </a:t>
            </a:r>
            <a:endParaRPr lang="en-US" dirty="0" smtClean="0"/>
          </a:p>
          <a:p>
            <a:pPr>
              <a:buNone/>
            </a:pPr>
            <a:r>
              <a:rPr lang="en-US" sz="2800" dirty="0" smtClean="0"/>
              <a:t>A. Barite waste from drilling mud can be uses as resource material  for making  -</a:t>
            </a:r>
            <a:r>
              <a:rPr lang="en-US" sz="2800" b="1" dirty="0" smtClean="0"/>
              <a:t>  Advanced radiation Shielding materials.  ( Expertise of CSIR-AMPRI, Bhopal  A patent In USA)</a:t>
            </a:r>
            <a:br>
              <a:rPr lang="en-US" sz="2800" b="1" dirty="0" smtClean="0"/>
            </a:br>
            <a:endParaRPr lang="en-US" sz="2800" b="1" dirty="0" smtClean="0"/>
          </a:p>
          <a:p>
            <a:pPr>
              <a:buNone/>
            </a:pPr>
            <a:r>
              <a:rPr lang="en-US" sz="2800" dirty="0" smtClean="0"/>
              <a:t>B. Waste water</a:t>
            </a:r>
          </a:p>
          <a:p>
            <a:pPr>
              <a:buNone/>
            </a:pPr>
            <a:endParaRPr lang="en-US" sz="2800" dirty="0" smtClean="0"/>
          </a:p>
          <a:p>
            <a:pPr>
              <a:buNone/>
            </a:pPr>
            <a:r>
              <a:rPr lang="en-US" sz="2800" dirty="0" smtClean="0"/>
              <a:t>C. Organic compounds                         .                </a:t>
            </a:r>
          </a:p>
          <a:p>
            <a:pPr>
              <a:buNone/>
            </a:pPr>
            <a:r>
              <a:rPr lang="en-US" sz="2800" b="1" dirty="0" smtClean="0"/>
              <a:t>  B &amp; C can be treated using Geopolymeric Materials</a:t>
            </a:r>
            <a:r>
              <a:rPr lang="en-US" sz="2800" dirty="0" smtClean="0"/>
              <a:t> (</a:t>
            </a:r>
            <a:r>
              <a:rPr lang="en-US" sz="2800" b="1" dirty="0" smtClean="0"/>
              <a:t>expertise of CSIR-AMPRI, Bhopal)</a:t>
            </a:r>
            <a:endParaRPr lang="en-US" dirty="0"/>
          </a:p>
        </p:txBody>
      </p:sp>
      <p:graphicFrame>
        <p:nvGraphicFramePr>
          <p:cNvPr id="6" name="Object 96"/>
          <p:cNvGraphicFramePr>
            <a:graphicFrameLocks noChangeAspect="1"/>
          </p:cNvGraphicFramePr>
          <p:nvPr/>
        </p:nvGraphicFramePr>
        <p:xfrm>
          <a:off x="135887" y="103895"/>
          <a:ext cx="487568" cy="447062"/>
        </p:xfrm>
        <a:graphic>
          <a:graphicData uri="http://schemas.openxmlformats.org/presentationml/2006/ole">
            <p:oleObj spid="_x0000_s235521" name="Bitmap Image" r:id="rId3" imgW="1467055" imgH="1638529" progId="PBrush">
              <p:embed/>
            </p:oleObj>
          </a:graphicData>
        </a:graphic>
      </p:graphicFrame>
      <p:pic>
        <p:nvPicPr>
          <p:cNvPr id="7" name="Picture 6" descr="AMPRIlogo"/>
          <p:cNvPicPr>
            <a:picLocks noChangeAspect="1" noChangeArrowheads="1"/>
          </p:cNvPicPr>
          <p:nvPr/>
        </p:nvPicPr>
        <p:blipFill>
          <a:blip r:embed="rId4" cstate="print"/>
          <a:srcRect/>
          <a:stretch>
            <a:fillRect/>
          </a:stretch>
        </p:blipFill>
        <p:spPr bwMode="auto">
          <a:xfrm>
            <a:off x="8284462" y="13844"/>
            <a:ext cx="859538" cy="609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1226" y="274637"/>
            <a:ext cx="8229600" cy="2039071"/>
          </a:xfrm>
        </p:spPr>
        <p:txBody>
          <a:bodyPr/>
          <a:lstStyle/>
          <a:p>
            <a:r>
              <a:rPr lang="en-US" dirty="0" smtClean="0"/>
              <a:t> </a:t>
            </a:r>
            <a:endParaRPr lang="en-US" dirty="0"/>
          </a:p>
        </p:txBody>
      </p:sp>
      <p:sp>
        <p:nvSpPr>
          <p:cNvPr id="3" name="Content Placeholder 2"/>
          <p:cNvSpPr>
            <a:spLocks noGrp="1"/>
          </p:cNvSpPr>
          <p:nvPr>
            <p:ph idx="1"/>
          </p:nvPr>
        </p:nvSpPr>
        <p:spPr>
          <a:xfrm>
            <a:off x="484908" y="2258291"/>
            <a:ext cx="8312728" cy="3898670"/>
          </a:xfrm>
        </p:spPr>
        <p:txBody>
          <a:bodyPr>
            <a:noAutofit/>
          </a:bodyPr>
          <a:lstStyle/>
          <a:p>
            <a:pPr algn="just">
              <a:lnSpc>
                <a:spcPct val="150000"/>
              </a:lnSpc>
            </a:pPr>
            <a:r>
              <a:rPr lang="en-IN" sz="1800" b="1" dirty="0" smtClean="0">
                <a:solidFill>
                  <a:srgbClr val="562AF8"/>
                </a:solidFill>
                <a:latin typeface="Times New Roman" pitchFamily="18" charset="0"/>
                <a:cs typeface="Times New Roman" pitchFamily="18" charset="0"/>
              </a:rPr>
              <a:t>Its one of the most important problem ,having following harmful effects-</a:t>
            </a:r>
          </a:p>
          <a:p>
            <a:pPr algn="just">
              <a:lnSpc>
                <a:spcPct val="150000"/>
              </a:lnSpc>
              <a:buFont typeface="Wingdings" pitchFamily="2" charset="2"/>
              <a:buChar char="Ø"/>
            </a:pPr>
            <a:r>
              <a:rPr lang="en-IN" sz="1800" b="1" dirty="0" smtClean="0">
                <a:latin typeface="Times New Roman" pitchFamily="18" charset="0"/>
                <a:cs typeface="Times New Roman" pitchFamily="18" charset="0"/>
              </a:rPr>
              <a:t>Oil spill pollution, a severe environmental problem, which persists in marine environment or in inland water across the world, has grown to an alarming magnitude with increased levels of oil production and transport.</a:t>
            </a:r>
          </a:p>
          <a:p>
            <a:pPr algn="just">
              <a:lnSpc>
                <a:spcPct val="150000"/>
              </a:lnSpc>
              <a:buFont typeface="Wingdings" pitchFamily="2" charset="2"/>
              <a:buChar char="Ø"/>
            </a:pPr>
            <a:r>
              <a:rPr lang="en-IN" sz="1800" b="1" dirty="0" smtClean="0">
                <a:latin typeface="Times New Roman" pitchFamily="18" charset="0"/>
                <a:cs typeface="Times New Roman" pitchFamily="18" charset="0"/>
              </a:rPr>
              <a:t>Oil spilled by damaged tankers, pipelines or offshore oil rigs coats everything it touches and becomes an unwelcome but long-term part of every ecosystem it enters. </a:t>
            </a:r>
          </a:p>
          <a:p>
            <a:pPr algn="just">
              <a:lnSpc>
                <a:spcPct val="150000"/>
              </a:lnSpc>
              <a:buFont typeface="Wingdings" pitchFamily="2" charset="2"/>
              <a:buChar char="Ø"/>
            </a:pPr>
            <a:r>
              <a:rPr lang="en-IN" sz="1800" b="1" dirty="0" smtClean="0">
                <a:latin typeface="Times New Roman" pitchFamily="18" charset="0"/>
                <a:cs typeface="Times New Roman" pitchFamily="18" charset="0"/>
              </a:rPr>
              <a:t>Developments in petrochemical industry warrants increased oil supply carried through pipelines and ships from places where it is found to the most convenient sites for refineries and chemical manufacturing plants.</a:t>
            </a:r>
          </a:p>
          <a:p>
            <a:endParaRPr lang="en-US" sz="1800" b="1" dirty="0">
              <a:latin typeface="Times New Roman" pitchFamily="18" charset="0"/>
              <a:cs typeface="Times New Roman" pitchFamily="18" charset="0"/>
            </a:endParaRPr>
          </a:p>
        </p:txBody>
      </p:sp>
      <p:pic>
        <p:nvPicPr>
          <p:cNvPr id="4" name="Picture 8" descr="300px-OilSheenFromValdezSpill"/>
          <p:cNvPicPr>
            <a:picLocks noGrp="1" noChangeAspect="1" noChangeArrowheads="1"/>
          </p:cNvPicPr>
          <p:nvPr>
            <p:ph sz="quarter" idx="4294967295"/>
          </p:nvPr>
        </p:nvPicPr>
        <p:blipFill>
          <a:blip r:embed="rId3" cstate="print"/>
          <a:srcRect/>
          <a:stretch>
            <a:fillRect/>
          </a:stretch>
        </p:blipFill>
        <p:spPr>
          <a:xfrm>
            <a:off x="429505" y="696913"/>
            <a:ext cx="8382000" cy="1409700"/>
          </a:xfrm>
          <a:noFill/>
          <a:ln/>
        </p:spPr>
      </p:pic>
      <p:sp>
        <p:nvSpPr>
          <p:cNvPr id="5" name="Rectangle 4"/>
          <p:cNvSpPr/>
          <p:nvPr/>
        </p:nvSpPr>
        <p:spPr>
          <a:xfrm>
            <a:off x="2022764" y="1288473"/>
            <a:ext cx="6012871" cy="523220"/>
          </a:xfrm>
          <a:prstGeom prst="rect">
            <a:avLst/>
          </a:prstGeom>
        </p:spPr>
        <p:txBody>
          <a:bodyPr wrap="square">
            <a:spAutoFit/>
          </a:bodyPr>
          <a:lstStyle/>
          <a:p>
            <a:r>
              <a:rPr lang="en-IN" sz="2800" b="1" i="1" dirty="0" smtClean="0">
                <a:solidFill>
                  <a:srgbClr val="FFFFFF"/>
                </a:solidFill>
                <a:latin typeface="Times New Roman" pitchFamily="18" charset="0"/>
                <a:cs typeface="Times New Roman" pitchFamily="18" charset="0"/>
              </a:rPr>
              <a:t>PROBLEM OF OIL SPILLAGE </a:t>
            </a:r>
            <a:r>
              <a:rPr lang="en-IN" sz="1400" b="1" i="1" dirty="0" smtClean="0">
                <a:solidFill>
                  <a:srgbClr val="FFFFFF"/>
                </a:solidFill>
                <a:latin typeface="Times New Roman" pitchFamily="18" charset="0"/>
                <a:cs typeface="Times New Roman" pitchFamily="18" charset="0"/>
              </a:rPr>
              <a:t>  </a:t>
            </a:r>
            <a:endParaRPr lang="en-US" dirty="0">
              <a:solidFill>
                <a:srgbClr val="FFFFFF"/>
              </a:solidFill>
            </a:endParaRPr>
          </a:p>
        </p:txBody>
      </p:sp>
      <p:graphicFrame>
        <p:nvGraphicFramePr>
          <p:cNvPr id="6" name="Object 96"/>
          <p:cNvGraphicFramePr>
            <a:graphicFrameLocks noChangeAspect="1"/>
          </p:cNvGraphicFramePr>
          <p:nvPr/>
        </p:nvGraphicFramePr>
        <p:xfrm>
          <a:off x="135887" y="103895"/>
          <a:ext cx="487568" cy="447062"/>
        </p:xfrm>
        <a:graphic>
          <a:graphicData uri="http://schemas.openxmlformats.org/presentationml/2006/ole">
            <p:oleObj spid="_x0000_s234497" name="Bitmap Image" r:id="rId4" imgW="1467055" imgH="1638529" progId="PBrush">
              <p:embed/>
            </p:oleObj>
          </a:graphicData>
        </a:graphic>
      </p:graphicFrame>
      <p:pic>
        <p:nvPicPr>
          <p:cNvPr id="7" name="Picture 6" descr="AMPRIlogo"/>
          <p:cNvPicPr>
            <a:picLocks noChangeAspect="1" noChangeArrowheads="1"/>
          </p:cNvPicPr>
          <p:nvPr/>
        </p:nvPicPr>
        <p:blipFill>
          <a:blip r:embed="rId5" cstate="print"/>
          <a:srcRect/>
          <a:stretch>
            <a:fillRect/>
          </a:stretch>
        </p:blipFill>
        <p:spPr bwMode="auto">
          <a:xfrm>
            <a:off x="8284462" y="13844"/>
            <a:ext cx="859538" cy="6096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p:cNvSpPr/>
          <p:nvPr/>
        </p:nvSpPr>
        <p:spPr>
          <a:xfrm>
            <a:off x="342921" y="443345"/>
            <a:ext cx="7637297" cy="861774"/>
          </a:xfrm>
          <a:prstGeom prst="rect">
            <a:avLst/>
          </a:prstGeom>
        </p:spPr>
        <p:txBody>
          <a:bodyPr wrap="square">
            <a:spAutoFit/>
          </a:bodyPr>
          <a:lstStyle/>
          <a:p>
            <a:endParaRPr lang="en-IN" b="1" dirty="0" smtClean="0">
              <a:solidFill>
                <a:srgbClr val="562AF8"/>
              </a:solidFill>
              <a:latin typeface="Times New Roman" pitchFamily="18" charset="0"/>
              <a:cs typeface="Times New Roman" pitchFamily="18" charset="0"/>
            </a:endParaRPr>
          </a:p>
          <a:p>
            <a:endParaRPr lang="en-IN" b="1" dirty="0" smtClean="0">
              <a:solidFill>
                <a:srgbClr val="562AF8"/>
              </a:solidFill>
              <a:latin typeface="Times New Roman" pitchFamily="18" charset="0"/>
              <a:cs typeface="Times New Roman" pitchFamily="18" charset="0"/>
            </a:endParaRPr>
          </a:p>
          <a:p>
            <a:r>
              <a:rPr lang="en-IN" sz="2400" b="1" dirty="0" smtClean="0">
                <a:solidFill>
                  <a:srgbClr val="562AF8"/>
                </a:solidFill>
                <a:latin typeface="Times New Roman" pitchFamily="18" charset="0"/>
                <a:cs typeface="Times New Roman" pitchFamily="18" charset="0"/>
              </a:rPr>
              <a:t>Material  for addressing Oil Spillage :</a:t>
            </a:r>
            <a:endParaRPr lang="en-US" sz="2400" dirty="0">
              <a:solidFill>
                <a:srgbClr val="562AF8"/>
              </a:solidFill>
              <a:latin typeface="Times New Roman" pitchFamily="18" charset="0"/>
              <a:cs typeface="Times New Roman" pitchFamily="18" charset="0"/>
            </a:endParaRPr>
          </a:p>
        </p:txBody>
      </p:sp>
      <p:sp>
        <p:nvSpPr>
          <p:cNvPr id="5" name="Rectangle 4"/>
          <p:cNvSpPr/>
          <p:nvPr/>
        </p:nvSpPr>
        <p:spPr>
          <a:xfrm>
            <a:off x="477671" y="1357746"/>
            <a:ext cx="8361529" cy="5078313"/>
          </a:xfrm>
          <a:prstGeom prst="rect">
            <a:avLst/>
          </a:prstGeom>
        </p:spPr>
        <p:txBody>
          <a:bodyPr wrap="square">
            <a:spAutoFit/>
          </a:bodyPr>
          <a:lstStyle/>
          <a:p>
            <a:pPr algn="just">
              <a:lnSpc>
                <a:spcPct val="150000"/>
              </a:lnSpc>
              <a:buFont typeface="Wingdings" pitchFamily="2" charset="2"/>
              <a:buChar char="Ø"/>
            </a:pPr>
            <a:r>
              <a:rPr lang="en-IN" sz="2400" b="1" dirty="0" smtClean="0">
                <a:latin typeface="Times New Roman" pitchFamily="18" charset="0"/>
                <a:cs typeface="Times New Roman" pitchFamily="18" charset="0"/>
              </a:rPr>
              <a:t>New approach towards the search for new materials is inevitable to target removal of oil from marine and off shore oil spillage problem. </a:t>
            </a:r>
          </a:p>
          <a:p>
            <a:pPr algn="just">
              <a:lnSpc>
                <a:spcPct val="150000"/>
              </a:lnSpc>
              <a:buFont typeface="Wingdings" pitchFamily="2" charset="2"/>
              <a:buChar char="Ø"/>
            </a:pPr>
            <a:r>
              <a:rPr lang="en-IN" sz="2400" b="1" dirty="0" smtClean="0">
                <a:latin typeface="Times New Roman" pitchFamily="18" charset="0"/>
                <a:cs typeface="Times New Roman" pitchFamily="18" charset="0"/>
              </a:rPr>
              <a:t>The very basis of these new material, are magnetic, high surface area and environmental friendly.</a:t>
            </a:r>
          </a:p>
          <a:p>
            <a:pPr algn="just">
              <a:lnSpc>
                <a:spcPct val="150000"/>
              </a:lnSpc>
              <a:buFont typeface="Wingdings" pitchFamily="2" charset="2"/>
              <a:buChar char="Ø"/>
            </a:pPr>
            <a:r>
              <a:rPr lang="en-IN" sz="2400" b="1" dirty="0" smtClean="0">
                <a:latin typeface="Times New Roman" pitchFamily="18" charset="0"/>
                <a:cs typeface="Times New Roman" pitchFamily="18" charset="0"/>
              </a:rPr>
              <a:t> The material is of huge industrial, environmental and scientific applications. </a:t>
            </a:r>
          </a:p>
          <a:p>
            <a:pPr algn="just">
              <a:lnSpc>
                <a:spcPct val="150000"/>
              </a:lnSpc>
              <a:buFont typeface="Wingdings" pitchFamily="2" charset="2"/>
              <a:buChar char="Ø"/>
            </a:pPr>
            <a:r>
              <a:rPr lang="en-IN" sz="2400" b="1" dirty="0" smtClean="0">
                <a:latin typeface="Times New Roman" pitchFamily="18" charset="0"/>
                <a:cs typeface="Times New Roman" pitchFamily="18" charset="0"/>
              </a:rPr>
              <a:t>The materials processing at sub-micron or </a:t>
            </a:r>
            <a:r>
              <a:rPr lang="en-IN" sz="2400" b="1" dirty="0" err="1" smtClean="0">
                <a:latin typeface="Times New Roman" pitchFamily="18" charset="0"/>
                <a:cs typeface="Times New Roman" pitchFamily="18" charset="0"/>
              </a:rPr>
              <a:t>nano</a:t>
            </a:r>
            <a:r>
              <a:rPr lang="en-IN" sz="2400" b="1" dirty="0" smtClean="0">
                <a:latin typeface="Times New Roman" pitchFamily="18" charset="0"/>
                <a:cs typeface="Times New Roman" pitchFamily="18" charset="0"/>
              </a:rPr>
              <a:t> level will be essential for the new technology.</a:t>
            </a:r>
            <a:r>
              <a:rPr lang="en-IN" sz="2400" b="1" i="1" dirty="0" smtClean="0">
                <a:latin typeface="Times New Roman" pitchFamily="18" charset="0"/>
                <a:cs typeface="Times New Roman" pitchFamily="18" charset="0"/>
              </a:rPr>
              <a:t> </a:t>
            </a:r>
            <a:endParaRPr lang="en-IN" sz="2400" b="1" dirty="0" smtClean="0">
              <a:latin typeface="Times New Roman" pitchFamily="18" charset="0"/>
              <a:cs typeface="Times New Roman" pitchFamily="18" charset="0"/>
            </a:endParaRPr>
          </a:p>
        </p:txBody>
      </p:sp>
      <p:graphicFrame>
        <p:nvGraphicFramePr>
          <p:cNvPr id="6" name="Object 96"/>
          <p:cNvGraphicFramePr>
            <a:graphicFrameLocks noChangeAspect="1"/>
          </p:cNvGraphicFramePr>
          <p:nvPr/>
        </p:nvGraphicFramePr>
        <p:xfrm>
          <a:off x="135887" y="103895"/>
          <a:ext cx="487568" cy="447062"/>
        </p:xfrm>
        <a:graphic>
          <a:graphicData uri="http://schemas.openxmlformats.org/presentationml/2006/ole">
            <p:oleObj spid="_x0000_s233473" name="Bitmap Image" r:id="rId3" imgW="1467055" imgH="1638529" progId="PBrush">
              <p:embed/>
            </p:oleObj>
          </a:graphicData>
        </a:graphic>
      </p:graphicFrame>
      <p:pic>
        <p:nvPicPr>
          <p:cNvPr id="7" name="Picture 6" descr="AMPRIlogo"/>
          <p:cNvPicPr>
            <a:picLocks noChangeAspect="1" noChangeArrowheads="1"/>
          </p:cNvPicPr>
          <p:nvPr/>
        </p:nvPicPr>
        <p:blipFill>
          <a:blip r:embed="rId4" cstate="print"/>
          <a:srcRect/>
          <a:stretch>
            <a:fillRect/>
          </a:stretch>
        </p:blipFill>
        <p:spPr bwMode="auto">
          <a:xfrm>
            <a:off x="8284462" y="13844"/>
            <a:ext cx="859538" cy="60961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1" y="484926"/>
            <a:ext cx="9144000" cy="830997"/>
          </a:xfrm>
          <a:prstGeom prst="rect">
            <a:avLst/>
          </a:prstGeom>
          <a:noFill/>
          <a:ln w="9525">
            <a:noFill/>
            <a:miter lim="800000"/>
            <a:headEnd/>
            <a:tailEnd/>
          </a:ln>
        </p:spPr>
        <p:txBody>
          <a:bodyPr wrap="square">
            <a:spAutoFit/>
          </a:bodyPr>
          <a:lstStyle/>
          <a:p>
            <a:pPr algn="ctr"/>
            <a:r>
              <a:rPr lang="en-IN" sz="2400" b="1" i="1" dirty="0" smtClean="0">
                <a:solidFill>
                  <a:srgbClr val="990033"/>
                </a:solidFill>
                <a:latin typeface="Times New Roman" pitchFamily="18" charset="0"/>
                <a:cs typeface="Times New Roman" pitchFamily="18" charset="0"/>
              </a:rPr>
              <a:t>Red Mud Derived Magnetic Iron Titanium Silicate Mineral Composite </a:t>
            </a:r>
          </a:p>
          <a:p>
            <a:pPr algn="ctr"/>
            <a:r>
              <a:rPr lang="en-IN" sz="2400" b="1" i="1" dirty="0" smtClean="0">
                <a:solidFill>
                  <a:srgbClr val="990033"/>
                </a:solidFill>
                <a:latin typeface="Times New Roman" pitchFamily="18" charset="0"/>
                <a:cs typeface="Times New Roman" pitchFamily="18" charset="0"/>
              </a:rPr>
              <a:t>for Addressing Oil Spillage Issues</a:t>
            </a:r>
            <a:endParaRPr lang="en-US" sz="2400" i="1" dirty="0">
              <a:solidFill>
                <a:srgbClr val="990033"/>
              </a:solidFill>
              <a:latin typeface="Times New Roman" pitchFamily="18" charset="0"/>
              <a:cs typeface="Times New Roman" pitchFamily="18" charset="0"/>
            </a:endParaRPr>
          </a:p>
        </p:txBody>
      </p:sp>
      <p:grpSp>
        <p:nvGrpSpPr>
          <p:cNvPr id="2" name="Group 23"/>
          <p:cNvGrpSpPr>
            <a:grpSpLocks/>
          </p:cNvGrpSpPr>
          <p:nvPr/>
        </p:nvGrpSpPr>
        <p:grpSpPr bwMode="auto">
          <a:xfrm>
            <a:off x="5762336" y="1981201"/>
            <a:ext cx="3381664" cy="3771610"/>
            <a:chOff x="6056811" y="1527974"/>
            <a:chExt cx="3048000" cy="2883416"/>
          </a:xfrm>
        </p:grpSpPr>
        <p:pic>
          <p:nvPicPr>
            <p:cNvPr id="4107" name="Picture 7" descr="H:\100810-1046.jpg"/>
            <p:cNvPicPr>
              <a:picLocks noChangeAspect="1" noChangeArrowheads="1"/>
            </p:cNvPicPr>
            <p:nvPr/>
          </p:nvPicPr>
          <p:blipFill>
            <a:blip r:embed="rId3" cstate="print"/>
            <a:srcRect/>
            <a:stretch>
              <a:fillRect/>
            </a:stretch>
          </p:blipFill>
          <p:spPr bwMode="auto">
            <a:xfrm>
              <a:off x="6173607" y="1527974"/>
              <a:ext cx="2884311" cy="2521512"/>
            </a:xfrm>
            <a:prstGeom prst="rect">
              <a:avLst/>
            </a:prstGeom>
            <a:noFill/>
            <a:ln w="9525">
              <a:noFill/>
              <a:miter lim="800000"/>
              <a:headEnd/>
              <a:tailEnd/>
            </a:ln>
            <a:scene3d>
              <a:camera prst="orthographicFront"/>
              <a:lightRig rig="threePt" dir="t"/>
            </a:scene3d>
            <a:sp3d>
              <a:bevelT/>
            </a:sp3d>
          </p:spPr>
        </p:pic>
        <p:sp>
          <p:nvSpPr>
            <p:cNvPr id="4108" name="Text Box 16"/>
            <p:cNvSpPr txBox="1">
              <a:spLocks noChangeArrowheads="1"/>
            </p:cNvSpPr>
            <p:nvPr/>
          </p:nvSpPr>
          <p:spPr bwMode="auto">
            <a:xfrm>
              <a:off x="6056811" y="4103415"/>
              <a:ext cx="3048000" cy="307975"/>
            </a:xfrm>
            <a:prstGeom prst="rect">
              <a:avLst/>
            </a:prstGeom>
            <a:noFill/>
            <a:ln w="9525">
              <a:noFill/>
              <a:miter lim="800000"/>
              <a:headEnd/>
              <a:tailEnd/>
            </a:ln>
            <a:scene3d>
              <a:camera prst="orthographicFront"/>
              <a:lightRig rig="threePt" dir="t"/>
            </a:scene3d>
            <a:sp3d>
              <a:bevelT/>
            </a:sp3d>
          </p:spPr>
          <p:txBody>
            <a:bodyPr>
              <a:spAutoFit/>
            </a:bodyPr>
            <a:lstStyle/>
            <a:p>
              <a:pPr>
                <a:spcBef>
                  <a:spcPct val="50000"/>
                </a:spcBef>
              </a:pPr>
              <a:r>
                <a:rPr lang="en-US" sz="1400" b="1" dirty="0">
                  <a:solidFill>
                    <a:srgbClr val="000066"/>
                  </a:solidFill>
                  <a:latin typeface="Times New Roman" pitchFamily="18" charset="0"/>
                  <a:cs typeface="Times New Roman" pitchFamily="18" charset="0"/>
                </a:rPr>
                <a:t>AMPRI’s Ceramic powder </a:t>
              </a:r>
            </a:p>
          </p:txBody>
        </p:sp>
      </p:grpSp>
      <p:sp>
        <p:nvSpPr>
          <p:cNvPr id="8" name="Left Brace 7"/>
          <p:cNvSpPr/>
          <p:nvPr/>
        </p:nvSpPr>
        <p:spPr bwMode="auto">
          <a:xfrm>
            <a:off x="3087688" y="1363662"/>
            <a:ext cx="381000" cy="2205037"/>
          </a:xfrm>
          <a:prstGeom prst="leftBrace">
            <a:avLst>
              <a:gd name="adj1" fmla="val 42619"/>
              <a:gd name="adj2" fmla="val 50000"/>
            </a:avLst>
          </a:prstGeom>
          <a:ln>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lstStyle/>
          <a:p>
            <a:pPr>
              <a:defRPr/>
            </a:pPr>
            <a:endParaRPr lang="en-US" sz="2400" dirty="0"/>
          </a:p>
        </p:txBody>
      </p:sp>
      <p:sp>
        <p:nvSpPr>
          <p:cNvPr id="4101" name="TextBox 16"/>
          <p:cNvSpPr txBox="1">
            <a:spLocks noChangeArrowheads="1"/>
          </p:cNvSpPr>
          <p:nvPr/>
        </p:nvSpPr>
        <p:spPr bwMode="auto">
          <a:xfrm>
            <a:off x="3424238" y="1447800"/>
            <a:ext cx="2341562" cy="1777410"/>
          </a:xfrm>
          <a:prstGeom prst="rect">
            <a:avLst/>
          </a:prstGeom>
          <a:noFill/>
          <a:ln w="9525">
            <a:noFill/>
            <a:miter lim="800000"/>
            <a:headEnd/>
            <a:tailEnd/>
          </a:ln>
        </p:spPr>
        <p:txBody>
          <a:bodyPr wrap="square">
            <a:spAutoFit/>
          </a:bodyPr>
          <a:lstStyle/>
          <a:p>
            <a:pPr>
              <a:lnSpc>
                <a:spcPct val="150000"/>
              </a:lnSpc>
              <a:buFont typeface="Arial" charset="0"/>
              <a:buChar char="•"/>
            </a:pPr>
            <a:endParaRPr lang="en-US" dirty="0" smtClean="0">
              <a:solidFill>
                <a:srgbClr val="0000FF"/>
              </a:solidFill>
              <a:latin typeface="Verdana" pitchFamily="34" charset="0"/>
            </a:endParaRPr>
          </a:p>
          <a:p>
            <a:pPr>
              <a:lnSpc>
                <a:spcPct val="150000"/>
              </a:lnSpc>
              <a:buFont typeface="Arial" pitchFamily="34" charset="0"/>
              <a:buChar char="•"/>
            </a:pPr>
            <a:r>
              <a:rPr lang="en-US" dirty="0" smtClean="0">
                <a:solidFill>
                  <a:srgbClr val="0000FF"/>
                </a:solidFill>
                <a:latin typeface="Verdana" pitchFamily="34" charset="0"/>
              </a:rPr>
              <a:t> </a:t>
            </a:r>
            <a:r>
              <a:rPr lang="en-US" sz="2000" dirty="0">
                <a:solidFill>
                  <a:srgbClr val="0000FF"/>
                </a:solidFill>
                <a:latin typeface="Times New Roman" pitchFamily="18" charset="0"/>
                <a:cs typeface="Times New Roman" pitchFamily="18" charset="0"/>
              </a:rPr>
              <a:t>Concept</a:t>
            </a:r>
          </a:p>
          <a:p>
            <a:pPr>
              <a:lnSpc>
                <a:spcPct val="150000"/>
              </a:lnSpc>
              <a:buFont typeface="Arial" charset="0"/>
              <a:buChar char="•"/>
            </a:pPr>
            <a:r>
              <a:rPr lang="en-US" sz="2000" dirty="0">
                <a:solidFill>
                  <a:srgbClr val="0000FF"/>
                </a:solidFill>
                <a:latin typeface="Times New Roman" pitchFamily="18" charset="0"/>
                <a:cs typeface="Times New Roman" pitchFamily="18" charset="0"/>
              </a:rPr>
              <a:t> Structure</a:t>
            </a:r>
          </a:p>
          <a:p>
            <a:pPr>
              <a:lnSpc>
                <a:spcPct val="150000"/>
              </a:lnSpc>
              <a:buFont typeface="Arial" charset="0"/>
              <a:buChar char="•"/>
            </a:pPr>
            <a:r>
              <a:rPr lang="en-US" sz="2000" dirty="0">
                <a:solidFill>
                  <a:srgbClr val="0000FF"/>
                </a:solidFill>
                <a:latin typeface="Times New Roman" pitchFamily="18" charset="0"/>
                <a:cs typeface="Times New Roman" pitchFamily="18" charset="0"/>
              </a:rPr>
              <a:t> Properties </a:t>
            </a:r>
          </a:p>
        </p:txBody>
      </p:sp>
      <p:sp>
        <p:nvSpPr>
          <p:cNvPr id="4102" name="TextBox 17"/>
          <p:cNvSpPr txBox="1">
            <a:spLocks noChangeArrowheads="1"/>
          </p:cNvSpPr>
          <p:nvPr/>
        </p:nvSpPr>
        <p:spPr bwMode="auto">
          <a:xfrm>
            <a:off x="3530600" y="3327400"/>
            <a:ext cx="2921000" cy="1514325"/>
          </a:xfrm>
          <a:prstGeom prst="rect">
            <a:avLst/>
          </a:prstGeom>
          <a:noFill/>
          <a:ln w="9525">
            <a:noFill/>
            <a:miter lim="800000"/>
            <a:headEnd/>
            <a:tailEnd/>
          </a:ln>
        </p:spPr>
        <p:txBody>
          <a:bodyPr wrap="square">
            <a:spAutoFit/>
          </a:bodyPr>
          <a:lstStyle/>
          <a:p>
            <a:pPr>
              <a:lnSpc>
                <a:spcPct val="150000"/>
              </a:lnSpc>
              <a:buFont typeface="Arial" charset="0"/>
              <a:buChar char="•"/>
            </a:pPr>
            <a:r>
              <a:rPr lang="en-US" sz="2400" dirty="0">
                <a:solidFill>
                  <a:srgbClr val="0000FF"/>
                </a:solidFill>
                <a:latin typeface="Times New Roman" pitchFamily="18" charset="0"/>
                <a:cs typeface="Times New Roman" pitchFamily="18" charset="0"/>
              </a:rPr>
              <a:t> </a:t>
            </a:r>
            <a:r>
              <a:rPr lang="en-US" sz="2000" dirty="0">
                <a:solidFill>
                  <a:srgbClr val="0000FF"/>
                </a:solidFill>
                <a:latin typeface="Times New Roman" pitchFamily="18" charset="0"/>
                <a:cs typeface="Times New Roman" pitchFamily="18" charset="0"/>
              </a:rPr>
              <a:t>Practical Issues</a:t>
            </a:r>
          </a:p>
          <a:p>
            <a:pPr>
              <a:lnSpc>
                <a:spcPct val="150000"/>
              </a:lnSpc>
              <a:buFont typeface="Arial" charset="0"/>
              <a:buChar char="•"/>
            </a:pPr>
            <a:r>
              <a:rPr lang="en-US" sz="2000" dirty="0">
                <a:solidFill>
                  <a:srgbClr val="0000FF"/>
                </a:solidFill>
                <a:latin typeface="Times New Roman" pitchFamily="18" charset="0"/>
                <a:cs typeface="Times New Roman" pitchFamily="18" charset="0"/>
              </a:rPr>
              <a:t> Probable Solutions</a:t>
            </a:r>
          </a:p>
          <a:p>
            <a:pPr>
              <a:lnSpc>
                <a:spcPct val="150000"/>
              </a:lnSpc>
              <a:buFont typeface="Arial" charset="0"/>
              <a:buChar char="•"/>
            </a:pPr>
            <a:r>
              <a:rPr lang="en-US" sz="2000" dirty="0">
                <a:solidFill>
                  <a:srgbClr val="0000FF"/>
                </a:solidFill>
                <a:latin typeface="Times New Roman" pitchFamily="18" charset="0"/>
                <a:cs typeface="Times New Roman" pitchFamily="18" charset="0"/>
              </a:rPr>
              <a:t> Future Directions </a:t>
            </a:r>
          </a:p>
        </p:txBody>
      </p:sp>
      <p:sp>
        <p:nvSpPr>
          <p:cNvPr id="11" name="Left Brace 10"/>
          <p:cNvSpPr>
            <a:spLocks/>
          </p:cNvSpPr>
          <p:nvPr/>
        </p:nvSpPr>
        <p:spPr bwMode="auto">
          <a:xfrm rot="10800000">
            <a:off x="5794375" y="2870199"/>
            <a:ext cx="381000" cy="2349500"/>
          </a:xfrm>
          <a:prstGeom prst="leftBrace">
            <a:avLst>
              <a:gd name="adj1" fmla="val 42626"/>
              <a:gd name="adj2" fmla="val 50000"/>
            </a:avLst>
          </a:prstGeom>
          <a:noFill/>
          <a:ln w="9525" algn="ctr">
            <a:solidFill>
              <a:srgbClr val="C00000"/>
            </a:solidFill>
            <a:round/>
            <a:headEnd/>
            <a:tailEnd/>
          </a:ln>
        </p:spPr>
        <p:txBody>
          <a:bodyPr rot="10800000"/>
          <a:lstStyle/>
          <a:p>
            <a:pPr>
              <a:defRPr/>
            </a:pPr>
            <a:endParaRPr lang="en-US" sz="2400" dirty="0">
              <a:latin typeface="+mn-lt"/>
            </a:endParaRPr>
          </a:p>
        </p:txBody>
      </p:sp>
      <p:sp>
        <p:nvSpPr>
          <p:cNvPr id="4105" name="Rectangle 22"/>
          <p:cNvSpPr>
            <a:spLocks noChangeArrowheads="1"/>
          </p:cNvSpPr>
          <p:nvPr/>
        </p:nvSpPr>
        <p:spPr bwMode="auto">
          <a:xfrm>
            <a:off x="-222250" y="6350001"/>
            <a:ext cx="9496425" cy="276999"/>
          </a:xfrm>
          <a:prstGeom prst="rect">
            <a:avLst/>
          </a:prstGeom>
          <a:noFill/>
          <a:ln w="9525">
            <a:noFill/>
            <a:miter lim="800000"/>
            <a:headEnd/>
            <a:tailEnd/>
          </a:ln>
        </p:spPr>
        <p:txBody>
          <a:bodyPr wrap="square">
            <a:spAutoFit/>
          </a:bodyPr>
          <a:lstStyle/>
          <a:p>
            <a:pPr algn="ctr"/>
            <a:r>
              <a:rPr lang="en-US" sz="1200" dirty="0" smtClean="0">
                <a:solidFill>
                  <a:srgbClr val="4A34EE"/>
                </a:solidFill>
                <a:latin typeface="Times" pitchFamily="18" charset="0"/>
              </a:rPr>
              <a:t>)</a:t>
            </a:r>
            <a:endParaRPr lang="en-US" sz="1200" dirty="0">
              <a:solidFill>
                <a:srgbClr val="4A34EE"/>
              </a:solidFill>
              <a:latin typeface="Times" pitchFamily="18" charset="0"/>
            </a:endParaRPr>
          </a:p>
        </p:txBody>
      </p:sp>
      <p:pic>
        <p:nvPicPr>
          <p:cNvPr id="4106" name="Picture 1"/>
          <p:cNvPicPr>
            <a:picLocks noChangeAspect="1" noChangeArrowheads="1"/>
          </p:cNvPicPr>
          <p:nvPr/>
        </p:nvPicPr>
        <p:blipFill>
          <a:blip r:embed="rId4" cstate="print"/>
          <a:srcRect/>
          <a:stretch>
            <a:fillRect/>
          </a:stretch>
        </p:blipFill>
        <p:spPr bwMode="auto">
          <a:xfrm>
            <a:off x="508000" y="1209675"/>
            <a:ext cx="2444750" cy="2905125"/>
          </a:xfrm>
          <a:prstGeom prst="rect">
            <a:avLst/>
          </a:prstGeom>
          <a:noFill/>
          <a:ln w="9525">
            <a:noFill/>
            <a:miter lim="800000"/>
            <a:headEnd/>
            <a:tailEnd/>
          </a:ln>
        </p:spPr>
      </p:pic>
      <p:graphicFrame>
        <p:nvGraphicFramePr>
          <p:cNvPr id="12" name="Object 96"/>
          <p:cNvGraphicFramePr>
            <a:graphicFrameLocks noChangeAspect="1"/>
          </p:cNvGraphicFramePr>
          <p:nvPr/>
        </p:nvGraphicFramePr>
        <p:xfrm>
          <a:off x="66612" y="62330"/>
          <a:ext cx="432152" cy="396250"/>
        </p:xfrm>
        <a:graphic>
          <a:graphicData uri="http://schemas.openxmlformats.org/presentationml/2006/ole">
            <p:oleObj spid="_x0000_s232449" name="Bitmap Image" r:id="rId5" imgW="1467055" imgH="1638529" progId="PBrush">
              <p:embed/>
            </p:oleObj>
          </a:graphicData>
        </a:graphic>
      </p:graphicFrame>
      <p:pic>
        <p:nvPicPr>
          <p:cNvPr id="13" name="Picture 12" descr="AMPRIlogo"/>
          <p:cNvPicPr>
            <a:picLocks noChangeAspect="1" noChangeArrowheads="1"/>
          </p:cNvPicPr>
          <p:nvPr/>
        </p:nvPicPr>
        <p:blipFill>
          <a:blip r:embed="rId6" cstate="print"/>
          <a:srcRect/>
          <a:stretch>
            <a:fillRect/>
          </a:stretch>
        </p:blipFill>
        <p:spPr bwMode="auto">
          <a:xfrm>
            <a:off x="8534400" y="13844"/>
            <a:ext cx="609600" cy="43234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1701800" y="152400"/>
            <a:ext cx="6985000" cy="1077218"/>
          </a:xfrm>
          <a:prstGeom prst="rect">
            <a:avLst/>
          </a:prstGeom>
          <a:noFill/>
          <a:ln w="9525">
            <a:noFill/>
            <a:miter lim="800000"/>
            <a:headEnd/>
            <a:tailEnd/>
          </a:ln>
        </p:spPr>
        <p:txBody>
          <a:bodyPr wrap="square">
            <a:spAutoFit/>
          </a:bodyPr>
          <a:lstStyle/>
          <a:p>
            <a:endParaRPr lang="en-IN" sz="3200" b="1" i="1" dirty="0" smtClean="0">
              <a:solidFill>
                <a:srgbClr val="FF0000"/>
              </a:solidFill>
              <a:latin typeface="+mn-lt"/>
              <a:cs typeface="Times New Roman" pitchFamily="18" charset="0"/>
            </a:endParaRPr>
          </a:p>
          <a:p>
            <a:r>
              <a:rPr lang="en-IN" sz="3200" b="1" i="1" dirty="0" smtClean="0">
                <a:solidFill>
                  <a:srgbClr val="FF0000"/>
                </a:solidFill>
                <a:latin typeface="+mn-lt"/>
                <a:cs typeface="Times New Roman" pitchFamily="18" charset="0"/>
              </a:rPr>
              <a:t>Concept </a:t>
            </a:r>
            <a:r>
              <a:rPr lang="en-IN" sz="3200" b="1" i="1" dirty="0">
                <a:solidFill>
                  <a:srgbClr val="FF0000"/>
                </a:solidFill>
                <a:latin typeface="+mn-lt"/>
                <a:cs typeface="Times New Roman" pitchFamily="18" charset="0"/>
              </a:rPr>
              <a:t>of Developed Material </a:t>
            </a:r>
            <a:endParaRPr lang="en-US" sz="3200" b="1" i="1" dirty="0">
              <a:solidFill>
                <a:srgbClr val="FF0000"/>
              </a:solidFill>
              <a:latin typeface="+mn-lt"/>
              <a:cs typeface="Times New Roman" pitchFamily="18" charset="0"/>
            </a:endParaRPr>
          </a:p>
        </p:txBody>
      </p:sp>
      <p:sp>
        <p:nvSpPr>
          <p:cNvPr id="5123" name="Rectangle 4"/>
          <p:cNvSpPr>
            <a:spLocks noChangeArrowheads="1"/>
          </p:cNvSpPr>
          <p:nvPr/>
        </p:nvSpPr>
        <p:spPr bwMode="auto">
          <a:xfrm>
            <a:off x="65088" y="533400"/>
            <a:ext cx="8909050" cy="5909310"/>
          </a:xfrm>
          <a:prstGeom prst="rect">
            <a:avLst/>
          </a:prstGeom>
          <a:noFill/>
          <a:ln w="9525">
            <a:noFill/>
            <a:miter lim="800000"/>
            <a:headEnd/>
            <a:tailEnd/>
          </a:ln>
        </p:spPr>
        <p:txBody>
          <a:bodyPr wrap="square">
            <a:spAutoFit/>
          </a:bodyPr>
          <a:lstStyle/>
          <a:p>
            <a:pPr algn="just">
              <a:lnSpc>
                <a:spcPct val="150000"/>
              </a:lnSpc>
              <a:buFont typeface="Arial" pitchFamily="34" charset="0"/>
              <a:buChar char="•"/>
            </a:pPr>
            <a:endParaRPr lang="en-US" sz="1800" b="1" dirty="0" smtClean="0">
              <a:solidFill>
                <a:srgbClr val="562AF8"/>
              </a:solidFill>
              <a:latin typeface="Times New Roman" pitchFamily="18" charset="0"/>
              <a:cs typeface="Times New Roman" pitchFamily="18" charset="0"/>
            </a:endParaRPr>
          </a:p>
          <a:p>
            <a:pPr algn="just">
              <a:lnSpc>
                <a:spcPct val="150000"/>
              </a:lnSpc>
              <a:buFont typeface="Arial" pitchFamily="34" charset="0"/>
              <a:buChar char="•"/>
            </a:pPr>
            <a:endParaRPr lang="en-US" sz="1800" b="1" dirty="0" smtClean="0">
              <a:solidFill>
                <a:srgbClr val="562AF8"/>
              </a:solidFill>
              <a:latin typeface="Times New Roman" pitchFamily="18" charset="0"/>
              <a:cs typeface="Times New Roman" pitchFamily="18" charset="0"/>
            </a:endParaRPr>
          </a:p>
          <a:p>
            <a:pPr algn="just">
              <a:lnSpc>
                <a:spcPct val="150000"/>
              </a:lnSpc>
              <a:buFont typeface="Arial" pitchFamily="34" charset="0"/>
              <a:buChar char="•"/>
            </a:pPr>
            <a:r>
              <a:rPr lang="en-US" sz="1800" b="1" dirty="0" smtClean="0">
                <a:latin typeface="Times New Roman" pitchFamily="18" charset="0"/>
                <a:cs typeface="Times New Roman" pitchFamily="18" charset="0"/>
              </a:rPr>
              <a:t>The </a:t>
            </a:r>
            <a:r>
              <a:rPr lang="en-US" sz="1800" b="1" dirty="0">
                <a:latin typeface="Times New Roman" pitchFamily="18" charset="0"/>
                <a:cs typeface="Times New Roman" pitchFamily="18" charset="0"/>
              </a:rPr>
              <a:t>development of advanced ceramic material with tailored properties like surface </a:t>
            </a:r>
            <a:r>
              <a:rPr lang="en-US" sz="1800" b="1" dirty="0" smtClean="0">
                <a:latin typeface="Times New Roman" pitchFamily="18" charset="0"/>
                <a:cs typeface="Times New Roman" pitchFamily="18" charset="0"/>
              </a:rPr>
              <a:t>area </a:t>
            </a:r>
            <a:r>
              <a:rPr lang="en-US" sz="1800" b="1" dirty="0">
                <a:latin typeface="Times New Roman" pitchFamily="18" charset="0"/>
                <a:cs typeface="Times New Roman" pitchFamily="18" charset="0"/>
              </a:rPr>
              <a:t>w</a:t>
            </a:r>
            <a:r>
              <a:rPr lang="en-US" sz="1800" b="1" dirty="0" smtClean="0">
                <a:latin typeface="Times New Roman" pitchFamily="18" charset="0"/>
                <a:cs typeface="Times New Roman" pitchFamily="18" charset="0"/>
              </a:rPr>
              <a:t>hich </a:t>
            </a:r>
            <a:r>
              <a:rPr lang="en-US" sz="1800" b="1" dirty="0">
                <a:latin typeface="Times New Roman" pitchFamily="18" charset="0"/>
                <a:cs typeface="Times New Roman" pitchFamily="18" charset="0"/>
              </a:rPr>
              <a:t>is suitable for removal of oil from marine and off shore oil spillage. </a:t>
            </a:r>
            <a:endParaRPr lang="en-US" sz="1800" b="1" dirty="0" smtClean="0">
              <a:latin typeface="Times New Roman" pitchFamily="18" charset="0"/>
              <a:cs typeface="Times New Roman" pitchFamily="18" charset="0"/>
            </a:endParaRPr>
          </a:p>
          <a:p>
            <a:pPr algn="just">
              <a:lnSpc>
                <a:spcPct val="150000"/>
              </a:lnSpc>
              <a:buFont typeface="Arial" pitchFamily="34" charset="0"/>
              <a:buChar char="•"/>
            </a:pPr>
            <a:r>
              <a:rPr lang="en-US" sz="1800" b="1" dirty="0" smtClean="0">
                <a:latin typeface="Times New Roman" pitchFamily="18" charset="0"/>
                <a:cs typeface="Times New Roman" pitchFamily="18" charset="0"/>
              </a:rPr>
              <a:t>Red </a:t>
            </a:r>
            <a:r>
              <a:rPr lang="en-US" sz="1800" b="1" dirty="0">
                <a:latin typeface="Times New Roman" pitchFamily="18" charset="0"/>
                <a:cs typeface="Times New Roman" pitchFamily="18" charset="0"/>
              </a:rPr>
              <a:t>mud (aluminium industry waste) will be used to get iron titanium silicate mineral compositions. </a:t>
            </a:r>
            <a:endParaRPr lang="en-US" sz="1800" b="1" dirty="0" smtClean="0">
              <a:latin typeface="Times New Roman" pitchFamily="18" charset="0"/>
              <a:cs typeface="Times New Roman" pitchFamily="18" charset="0"/>
            </a:endParaRPr>
          </a:p>
          <a:p>
            <a:pPr algn="just">
              <a:lnSpc>
                <a:spcPct val="150000"/>
              </a:lnSpc>
              <a:buFont typeface="Arial" pitchFamily="34" charset="0"/>
              <a:buChar char="•"/>
            </a:pPr>
            <a:r>
              <a:rPr lang="en-US" sz="1800" b="1" dirty="0" smtClean="0">
                <a:latin typeface="Times New Roman" pitchFamily="18" charset="0"/>
                <a:cs typeface="Times New Roman" pitchFamily="18" charset="0"/>
              </a:rPr>
              <a:t>The </a:t>
            </a:r>
            <a:r>
              <a:rPr lang="en-US" sz="1800" b="1" dirty="0">
                <a:latin typeface="Times New Roman" pitchFamily="18" charset="0"/>
                <a:cs typeface="Times New Roman" pitchFamily="18" charset="0"/>
              </a:rPr>
              <a:t>developed material with varying density and compositions will be used </a:t>
            </a:r>
            <a:r>
              <a:rPr lang="en-IN" sz="1800" b="1" dirty="0">
                <a:latin typeface="Times New Roman" pitchFamily="18" charset="0"/>
                <a:cs typeface="Times New Roman" pitchFamily="18" charset="0"/>
              </a:rPr>
              <a:t>for removal of oil from marine and off shore oil spillage</a:t>
            </a:r>
            <a:r>
              <a:rPr lang="en-IN" sz="1800" b="1" dirty="0" smtClean="0">
                <a:latin typeface="Times New Roman" pitchFamily="18" charset="0"/>
                <a:cs typeface="Times New Roman" pitchFamily="18" charset="0"/>
              </a:rPr>
              <a:t>.</a:t>
            </a:r>
          </a:p>
          <a:p>
            <a:pPr algn="just">
              <a:lnSpc>
                <a:spcPct val="150000"/>
              </a:lnSpc>
              <a:buFont typeface="Arial" pitchFamily="34" charset="0"/>
              <a:buChar char="•"/>
            </a:pPr>
            <a:r>
              <a:rPr lang="en-IN" sz="1800" b="1" dirty="0" smtClean="0">
                <a:latin typeface="Times New Roman" pitchFamily="18" charset="0"/>
                <a:cs typeface="Times New Roman" pitchFamily="18" charset="0"/>
              </a:rPr>
              <a:t> </a:t>
            </a:r>
            <a:r>
              <a:rPr lang="en-IN" sz="1800" b="1" dirty="0">
                <a:latin typeface="Times New Roman" pitchFamily="18" charset="0"/>
                <a:cs typeface="Times New Roman" pitchFamily="18" charset="0"/>
              </a:rPr>
              <a:t>The composition developed will be </a:t>
            </a:r>
            <a:r>
              <a:rPr lang="en-US" sz="1800" b="1" dirty="0">
                <a:latin typeface="Times New Roman" pitchFamily="18" charset="0"/>
                <a:cs typeface="Times New Roman" pitchFamily="18" charset="0"/>
              </a:rPr>
              <a:t>devoid of any hazardous elements like lead, chromium, arsenic etc, makes the material environment friendly. Developed </a:t>
            </a:r>
            <a:r>
              <a:rPr lang="en-IN" sz="1800" b="1" dirty="0">
                <a:latin typeface="Times New Roman" pitchFamily="18" charset="0"/>
                <a:cs typeface="Times New Roman" pitchFamily="18" charset="0"/>
              </a:rPr>
              <a:t>materials are not yet mature enough to demand immediate industry attention. </a:t>
            </a:r>
            <a:endParaRPr lang="en-IN" sz="1800" b="1" dirty="0" smtClean="0">
              <a:latin typeface="Times New Roman" pitchFamily="18" charset="0"/>
              <a:cs typeface="Times New Roman" pitchFamily="18" charset="0"/>
            </a:endParaRPr>
          </a:p>
          <a:p>
            <a:pPr algn="just">
              <a:lnSpc>
                <a:spcPct val="150000"/>
              </a:lnSpc>
              <a:buFont typeface="Arial" pitchFamily="34" charset="0"/>
              <a:buChar char="•"/>
            </a:pPr>
            <a:r>
              <a:rPr lang="en-US" sz="1800" b="1" dirty="0" smtClean="0">
                <a:latin typeface="Times New Roman" pitchFamily="18" charset="0"/>
                <a:cs typeface="Times New Roman" pitchFamily="18" charset="0"/>
              </a:rPr>
              <a:t>I had </a:t>
            </a:r>
            <a:r>
              <a:rPr lang="en-US" sz="1800" b="1" dirty="0">
                <a:latin typeface="Times New Roman" pitchFamily="18" charset="0"/>
                <a:cs typeface="Times New Roman" pitchFamily="18" charset="0"/>
              </a:rPr>
              <a:t>be working on the basic aspects of materials synthesis and characterization.  </a:t>
            </a:r>
            <a:endParaRPr lang="en-US" sz="1800" b="1" dirty="0" smtClean="0">
              <a:latin typeface="Times New Roman" pitchFamily="18" charset="0"/>
              <a:cs typeface="Times New Roman" pitchFamily="18" charset="0"/>
            </a:endParaRPr>
          </a:p>
          <a:p>
            <a:pPr algn="just">
              <a:lnSpc>
                <a:spcPct val="150000"/>
              </a:lnSpc>
              <a:buFont typeface="Arial" pitchFamily="34" charset="0"/>
              <a:buChar char="•"/>
            </a:pPr>
            <a:r>
              <a:rPr lang="en-US" sz="1800" b="1" dirty="0" smtClean="0">
                <a:latin typeface="Times New Roman" pitchFamily="18" charset="0"/>
                <a:cs typeface="Times New Roman" pitchFamily="18" charset="0"/>
              </a:rPr>
              <a:t>I </a:t>
            </a:r>
            <a:r>
              <a:rPr lang="en-US" sz="1800" b="1" dirty="0">
                <a:latin typeface="Times New Roman" pitchFamily="18" charset="0"/>
                <a:cs typeface="Times New Roman" pitchFamily="18" charset="0"/>
              </a:rPr>
              <a:t>have enough reasons to believe that developed advanced functional ceramic can be helpful to solve the materialistic problems of oil spillage. </a:t>
            </a:r>
            <a:endParaRPr lang="en-IN" sz="1800" b="1" dirty="0">
              <a:latin typeface="Times New Roman" pitchFamily="18" charset="0"/>
              <a:cs typeface="Times New Roman" pitchFamily="18" charset="0"/>
            </a:endParaRPr>
          </a:p>
        </p:txBody>
      </p:sp>
      <p:graphicFrame>
        <p:nvGraphicFramePr>
          <p:cNvPr id="4" name="Object 96"/>
          <p:cNvGraphicFramePr>
            <a:graphicFrameLocks noChangeAspect="1"/>
          </p:cNvGraphicFramePr>
          <p:nvPr/>
        </p:nvGraphicFramePr>
        <p:xfrm>
          <a:off x="66612" y="62330"/>
          <a:ext cx="432152" cy="396250"/>
        </p:xfrm>
        <a:graphic>
          <a:graphicData uri="http://schemas.openxmlformats.org/presentationml/2006/ole">
            <p:oleObj spid="_x0000_s231425" name="Bitmap Image" r:id="rId3" imgW="1467055" imgH="1638529" progId="PBrush">
              <p:embed/>
            </p:oleObj>
          </a:graphicData>
        </a:graphic>
      </p:graphicFrame>
      <p:pic>
        <p:nvPicPr>
          <p:cNvPr id="5" name="Picture 4" descr="AMPRIlogo"/>
          <p:cNvPicPr>
            <a:picLocks noChangeAspect="1" noChangeArrowheads="1"/>
          </p:cNvPicPr>
          <p:nvPr/>
        </p:nvPicPr>
        <p:blipFill>
          <a:blip r:embed="rId4" cstate="print"/>
          <a:srcRect/>
          <a:stretch>
            <a:fillRect/>
          </a:stretch>
        </p:blipFill>
        <p:spPr bwMode="auto">
          <a:xfrm>
            <a:off x="8534400" y="13844"/>
            <a:ext cx="609600" cy="43234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1" name="Rectangle 2"/>
          <p:cNvSpPr>
            <a:spLocks noChangeArrowheads="1"/>
          </p:cNvSpPr>
          <p:nvPr/>
        </p:nvSpPr>
        <p:spPr bwMode="auto">
          <a:xfrm>
            <a:off x="1392238" y="13855"/>
            <a:ext cx="6316662" cy="400110"/>
          </a:xfrm>
          <a:prstGeom prst="rect">
            <a:avLst/>
          </a:prstGeom>
          <a:noFill/>
          <a:ln w="9525">
            <a:noFill/>
            <a:miter lim="800000"/>
            <a:headEnd/>
            <a:tailEnd/>
          </a:ln>
        </p:spPr>
        <p:txBody>
          <a:bodyPr wrap="square">
            <a:spAutoFit/>
          </a:bodyPr>
          <a:lstStyle/>
          <a:p>
            <a:r>
              <a:rPr lang="en-IN" sz="2000" b="1" i="1" dirty="0">
                <a:solidFill>
                  <a:srgbClr val="562AF8"/>
                </a:solidFill>
                <a:latin typeface="Times New Roman" pitchFamily="18" charset="0"/>
                <a:cs typeface="Times New Roman" pitchFamily="18" charset="0"/>
              </a:rPr>
              <a:t>Raw Material for Functionally Deigned Ceramic Material</a:t>
            </a:r>
            <a:endParaRPr lang="en-US" sz="2000" i="1" dirty="0">
              <a:solidFill>
                <a:srgbClr val="562AF8"/>
              </a:solidFill>
              <a:latin typeface="Times New Roman" pitchFamily="18" charset="0"/>
              <a:cs typeface="Times New Roman" pitchFamily="18" charset="0"/>
            </a:endParaRPr>
          </a:p>
        </p:txBody>
      </p:sp>
      <p:sp>
        <p:nvSpPr>
          <p:cNvPr id="7173" name="Text Box 27"/>
          <p:cNvSpPr txBox="1">
            <a:spLocks noChangeArrowheads="1"/>
          </p:cNvSpPr>
          <p:nvPr/>
        </p:nvSpPr>
        <p:spPr bwMode="auto">
          <a:xfrm>
            <a:off x="212035" y="368491"/>
            <a:ext cx="8574156" cy="4662815"/>
          </a:xfrm>
          <a:prstGeom prst="rect">
            <a:avLst/>
          </a:prstGeom>
          <a:noFill/>
          <a:ln w="9525">
            <a:noFill/>
            <a:miter lim="800000"/>
            <a:headEnd/>
            <a:tailEnd/>
          </a:ln>
        </p:spPr>
        <p:txBody>
          <a:bodyPr wrap="square">
            <a:spAutoFit/>
          </a:bodyPr>
          <a:lstStyle/>
          <a:p>
            <a:pPr>
              <a:lnSpc>
                <a:spcPct val="150000"/>
              </a:lnSpc>
              <a:buFont typeface="Wingdings" pitchFamily="2" charset="2"/>
              <a:buChar char="Ø"/>
            </a:pPr>
            <a:r>
              <a:rPr lang="en-IN" sz="1800" b="1" dirty="0">
                <a:solidFill>
                  <a:srgbClr val="000066"/>
                </a:solidFill>
                <a:latin typeface="Times New Roman" pitchFamily="18" charset="0"/>
                <a:cs typeface="Times New Roman" pitchFamily="18" charset="0"/>
              </a:rPr>
              <a:t>   </a:t>
            </a:r>
            <a:r>
              <a:rPr lang="en-IN" sz="2000" b="1" dirty="0">
                <a:solidFill>
                  <a:srgbClr val="000066"/>
                </a:solidFill>
                <a:latin typeface="Times New Roman" pitchFamily="18" charset="0"/>
                <a:cs typeface="Times New Roman" pitchFamily="18" charset="0"/>
              </a:rPr>
              <a:t>Red mud is the waste generated during </a:t>
            </a:r>
            <a:r>
              <a:rPr lang="en-IN" sz="2000" b="1" dirty="0" err="1">
                <a:solidFill>
                  <a:srgbClr val="000066"/>
                </a:solidFill>
                <a:latin typeface="Times New Roman" pitchFamily="18" charset="0"/>
                <a:cs typeface="Times New Roman" pitchFamily="18" charset="0"/>
              </a:rPr>
              <a:t>Aluminum</a:t>
            </a:r>
            <a:r>
              <a:rPr lang="en-IN" sz="2000" b="1" dirty="0">
                <a:solidFill>
                  <a:srgbClr val="000066"/>
                </a:solidFill>
                <a:latin typeface="Times New Roman" pitchFamily="18" charset="0"/>
                <a:cs typeface="Times New Roman" pitchFamily="18" charset="0"/>
              </a:rPr>
              <a:t> production from bauxite</a:t>
            </a:r>
            <a:r>
              <a:rPr lang="en-IN" sz="2000" b="1" dirty="0" smtClean="0">
                <a:solidFill>
                  <a:srgbClr val="000066"/>
                </a:solidFill>
                <a:latin typeface="Times New Roman" pitchFamily="18" charset="0"/>
                <a:cs typeface="Times New Roman" pitchFamily="18" charset="0"/>
              </a:rPr>
              <a:t>.  </a:t>
            </a:r>
            <a:r>
              <a:rPr lang="en-IN" sz="2000" b="1" dirty="0">
                <a:solidFill>
                  <a:srgbClr val="711515"/>
                </a:solidFill>
                <a:latin typeface="Times New Roman" pitchFamily="18" charset="0"/>
                <a:cs typeface="Times New Roman" pitchFamily="18" charset="0"/>
              </a:rPr>
              <a:t>1.0–1.6 tonnes </a:t>
            </a:r>
            <a:r>
              <a:rPr lang="en-IN" sz="2000" b="1" dirty="0">
                <a:solidFill>
                  <a:srgbClr val="000066"/>
                </a:solidFill>
                <a:latin typeface="Times New Roman" pitchFamily="18" charset="0"/>
                <a:cs typeface="Times New Roman" pitchFamily="18" charset="0"/>
              </a:rPr>
              <a:t>of red mud is generated per tonne of alumina. </a:t>
            </a:r>
            <a:r>
              <a:rPr lang="en-US" sz="2000" b="1" dirty="0">
                <a:solidFill>
                  <a:srgbClr val="000066"/>
                </a:solidFill>
                <a:latin typeface="Times New Roman" pitchFamily="18" charset="0"/>
                <a:cs typeface="Times New Roman" pitchFamily="18" charset="0"/>
              </a:rPr>
              <a:t> </a:t>
            </a:r>
          </a:p>
          <a:p>
            <a:pPr>
              <a:lnSpc>
                <a:spcPct val="150000"/>
              </a:lnSpc>
              <a:buFont typeface="Wingdings" pitchFamily="2" charset="2"/>
              <a:buChar char="Ø"/>
            </a:pPr>
            <a:r>
              <a:rPr lang="en-US" sz="2000" b="1" dirty="0">
                <a:solidFill>
                  <a:srgbClr val="000066"/>
                </a:solidFill>
                <a:latin typeface="Times New Roman" pitchFamily="18" charset="0"/>
                <a:cs typeface="Times New Roman" pitchFamily="18" charset="0"/>
              </a:rPr>
              <a:t>   I</a:t>
            </a:r>
            <a:r>
              <a:rPr lang="en-IN" sz="2000" b="1" dirty="0">
                <a:solidFill>
                  <a:srgbClr val="000066"/>
                </a:solidFill>
                <a:latin typeface="Times New Roman" pitchFamily="18" charset="0"/>
                <a:cs typeface="Times New Roman" pitchFamily="18" charset="0"/>
              </a:rPr>
              <a:t>t is estimated that over </a:t>
            </a:r>
            <a:r>
              <a:rPr lang="en-IN" sz="2000" b="1" dirty="0">
                <a:solidFill>
                  <a:srgbClr val="711515"/>
                </a:solidFill>
                <a:latin typeface="Times New Roman" pitchFamily="18" charset="0"/>
                <a:cs typeface="Times New Roman" pitchFamily="18" charset="0"/>
              </a:rPr>
              <a:t>66 million tonnes </a:t>
            </a:r>
            <a:r>
              <a:rPr lang="en-IN" sz="2000" b="1" dirty="0">
                <a:solidFill>
                  <a:srgbClr val="000066"/>
                </a:solidFill>
                <a:latin typeface="Times New Roman" pitchFamily="18" charset="0"/>
                <a:cs typeface="Times New Roman" pitchFamily="18" charset="0"/>
              </a:rPr>
              <a:t>is </a:t>
            </a:r>
            <a:r>
              <a:rPr lang="en-IN" sz="2000" b="1" dirty="0" smtClean="0">
                <a:solidFill>
                  <a:srgbClr val="000066"/>
                </a:solidFill>
                <a:latin typeface="Times New Roman" pitchFamily="18" charset="0"/>
                <a:cs typeface="Times New Roman" pitchFamily="18" charset="0"/>
              </a:rPr>
              <a:t>impounded </a:t>
            </a:r>
            <a:r>
              <a:rPr lang="en-IN" sz="2000" b="1" dirty="0">
                <a:solidFill>
                  <a:srgbClr val="000066"/>
                </a:solidFill>
                <a:latin typeface="Times New Roman" pitchFamily="18" charset="0"/>
                <a:cs typeface="Times New Roman" pitchFamily="18" charset="0"/>
              </a:rPr>
              <a:t>annually in the world</a:t>
            </a:r>
            <a:r>
              <a:rPr lang="en-US" sz="2000" b="1" dirty="0">
                <a:solidFill>
                  <a:srgbClr val="000066"/>
                </a:solidFill>
                <a:latin typeface="Times New Roman" pitchFamily="18" charset="0"/>
                <a:cs typeface="Times New Roman" pitchFamily="18" charset="0"/>
              </a:rPr>
              <a:t>.</a:t>
            </a:r>
          </a:p>
          <a:p>
            <a:pPr>
              <a:lnSpc>
                <a:spcPct val="150000"/>
              </a:lnSpc>
              <a:buFont typeface="Wingdings" pitchFamily="2" charset="2"/>
              <a:buChar char="Ø"/>
            </a:pPr>
            <a:r>
              <a:rPr lang="en-IN" sz="2000" b="1" dirty="0">
                <a:solidFill>
                  <a:srgbClr val="000066"/>
                </a:solidFill>
                <a:latin typeface="Times New Roman" pitchFamily="18" charset="0"/>
                <a:cs typeface="Times New Roman" pitchFamily="18" charset="0"/>
              </a:rPr>
              <a:t>   Disposal of red mud tailing </a:t>
            </a:r>
            <a:r>
              <a:rPr lang="en-IN" sz="2000" b="1" dirty="0">
                <a:solidFill>
                  <a:srgbClr val="711515"/>
                </a:solidFill>
                <a:latin typeface="Times New Roman" pitchFamily="18" charset="0"/>
                <a:cs typeface="Times New Roman" pitchFamily="18" charset="0"/>
              </a:rPr>
              <a:t>costs industry US$ 3 per tonnes </a:t>
            </a:r>
            <a:r>
              <a:rPr lang="en-IN" sz="2000" b="1" dirty="0">
                <a:solidFill>
                  <a:srgbClr val="000066"/>
                </a:solidFill>
                <a:latin typeface="Times New Roman" pitchFamily="18" charset="0"/>
                <a:cs typeface="Times New Roman" pitchFamily="18" charset="0"/>
              </a:rPr>
              <a:t>of alumina production</a:t>
            </a:r>
            <a:r>
              <a:rPr lang="en-IN" sz="2000" b="1" dirty="0" smtClean="0">
                <a:solidFill>
                  <a:srgbClr val="000066"/>
                </a:solidFill>
                <a:latin typeface="Times New Roman" pitchFamily="18" charset="0"/>
                <a:cs typeface="Times New Roman" pitchFamily="18" charset="0"/>
              </a:rPr>
              <a:t>.</a:t>
            </a:r>
            <a:endParaRPr lang="en-US" sz="2000" b="1" dirty="0">
              <a:solidFill>
                <a:srgbClr val="000066"/>
              </a:solidFill>
              <a:latin typeface="Times New Roman" pitchFamily="18" charset="0"/>
              <a:cs typeface="Times New Roman" pitchFamily="18" charset="0"/>
            </a:endParaRPr>
          </a:p>
          <a:p>
            <a:pPr>
              <a:lnSpc>
                <a:spcPct val="150000"/>
              </a:lnSpc>
              <a:buFont typeface="Wingdings" pitchFamily="2" charset="2"/>
              <a:buChar char="Ø"/>
            </a:pPr>
            <a:r>
              <a:rPr lang="en-US" sz="2000" b="1" dirty="0">
                <a:solidFill>
                  <a:srgbClr val="000066"/>
                </a:solidFill>
                <a:latin typeface="Times New Roman" pitchFamily="18" charset="0"/>
                <a:cs typeface="Times New Roman" pitchFamily="18" charset="0"/>
              </a:rPr>
              <a:t>   R</a:t>
            </a:r>
            <a:r>
              <a:rPr lang="en-IN" sz="2000" b="1" dirty="0" err="1" smtClean="0">
                <a:solidFill>
                  <a:srgbClr val="000066"/>
                </a:solidFill>
                <a:latin typeface="Times New Roman" pitchFamily="18" charset="0"/>
                <a:cs typeface="Times New Roman" pitchFamily="18" charset="0"/>
              </a:rPr>
              <a:t>edmud</a:t>
            </a:r>
            <a:r>
              <a:rPr lang="en-IN" sz="2000" b="1" dirty="0" smtClean="0">
                <a:solidFill>
                  <a:srgbClr val="000066"/>
                </a:solidFill>
                <a:latin typeface="Times New Roman" pitchFamily="18" charset="0"/>
                <a:cs typeface="Times New Roman" pitchFamily="18" charset="0"/>
              </a:rPr>
              <a:t> is used for </a:t>
            </a:r>
            <a:r>
              <a:rPr lang="en-IN" sz="2000" b="1" dirty="0">
                <a:solidFill>
                  <a:srgbClr val="000066"/>
                </a:solidFill>
                <a:latin typeface="Times New Roman" pitchFamily="18" charset="0"/>
                <a:cs typeface="Times New Roman" pitchFamily="18" charset="0"/>
              </a:rPr>
              <a:t>making inexpensive and efficient </a:t>
            </a:r>
            <a:r>
              <a:rPr lang="en-IN" sz="2000" b="1" dirty="0">
                <a:solidFill>
                  <a:srgbClr val="711515"/>
                </a:solidFill>
                <a:latin typeface="Times New Roman" pitchFamily="18" charset="0"/>
                <a:cs typeface="Times New Roman" pitchFamily="18" charset="0"/>
              </a:rPr>
              <a:t>adsorbent</a:t>
            </a:r>
            <a:r>
              <a:rPr lang="en-IN" sz="2000" b="1" dirty="0">
                <a:solidFill>
                  <a:srgbClr val="000066"/>
                </a:solidFill>
                <a:latin typeface="Times New Roman" pitchFamily="18" charset="0"/>
                <a:cs typeface="Times New Roman" pitchFamily="18" charset="0"/>
              </a:rPr>
              <a:t> for removal of </a:t>
            </a:r>
            <a:r>
              <a:rPr lang="en-IN" sz="2000" b="1" dirty="0">
                <a:solidFill>
                  <a:srgbClr val="711515"/>
                </a:solidFill>
                <a:latin typeface="Times New Roman" pitchFamily="18" charset="0"/>
                <a:cs typeface="Times New Roman" pitchFamily="18" charset="0"/>
              </a:rPr>
              <a:t>cadmium, </a:t>
            </a:r>
            <a:r>
              <a:rPr lang="en-IN" sz="2000" b="1" dirty="0" smtClean="0">
                <a:solidFill>
                  <a:srgbClr val="711515"/>
                </a:solidFill>
                <a:latin typeface="Times New Roman" pitchFamily="18" charset="0"/>
                <a:cs typeface="Times New Roman" pitchFamily="18" charset="0"/>
              </a:rPr>
              <a:t> </a:t>
            </a:r>
            <a:r>
              <a:rPr lang="en-IN" sz="2000" b="1" dirty="0">
                <a:solidFill>
                  <a:srgbClr val="711515"/>
                </a:solidFill>
                <a:latin typeface="Times New Roman" pitchFamily="18" charset="0"/>
                <a:cs typeface="Times New Roman" pitchFamily="18" charset="0"/>
              </a:rPr>
              <a:t>zinc and Arsenic, fluoride, lead, chromium </a:t>
            </a:r>
            <a:r>
              <a:rPr lang="en-IN" sz="2000" b="1" dirty="0">
                <a:solidFill>
                  <a:srgbClr val="000066"/>
                </a:solidFill>
                <a:latin typeface="Times New Roman" pitchFamily="18" charset="0"/>
                <a:cs typeface="Times New Roman" pitchFamily="18" charset="0"/>
              </a:rPr>
              <a:t>from aqueous solutions has also </a:t>
            </a:r>
            <a:r>
              <a:rPr lang="en-IN" sz="2000" b="1" dirty="0" smtClean="0">
                <a:solidFill>
                  <a:srgbClr val="000066"/>
                </a:solidFill>
                <a:latin typeface="Times New Roman" pitchFamily="18" charset="0"/>
                <a:cs typeface="Times New Roman" pitchFamily="18" charset="0"/>
              </a:rPr>
              <a:t>been </a:t>
            </a:r>
            <a:r>
              <a:rPr lang="en-IN" sz="2000" b="1" dirty="0">
                <a:solidFill>
                  <a:srgbClr val="000066"/>
                </a:solidFill>
                <a:latin typeface="Times New Roman" pitchFamily="18" charset="0"/>
                <a:cs typeface="Times New Roman" pitchFamily="18" charset="0"/>
              </a:rPr>
              <a:t>reported recently. </a:t>
            </a:r>
            <a:endParaRPr lang="en-US" sz="2000" b="1" dirty="0">
              <a:solidFill>
                <a:srgbClr val="000066"/>
              </a:solidFill>
              <a:latin typeface="Times New Roman" pitchFamily="18" charset="0"/>
              <a:cs typeface="Times New Roman" pitchFamily="18" charset="0"/>
            </a:endParaRPr>
          </a:p>
          <a:p>
            <a:pPr>
              <a:spcBef>
                <a:spcPct val="50000"/>
              </a:spcBef>
              <a:buFontTx/>
              <a:buChar char="•"/>
            </a:pPr>
            <a:endParaRPr lang="en-US" sz="1800" b="1" dirty="0">
              <a:solidFill>
                <a:srgbClr val="000066"/>
              </a:solidFill>
              <a:latin typeface="Times New Roman" pitchFamily="18" charset="0"/>
              <a:cs typeface="Times New Roman" pitchFamily="18" charset="0"/>
            </a:endParaRPr>
          </a:p>
        </p:txBody>
      </p:sp>
      <p:pic>
        <p:nvPicPr>
          <p:cNvPr id="4" name="Picture 2"/>
          <p:cNvPicPr>
            <a:picLocks noChangeAspect="1" noChangeArrowheads="1"/>
          </p:cNvPicPr>
          <p:nvPr/>
        </p:nvPicPr>
        <p:blipFill>
          <a:blip r:embed="rId3" cstate="print"/>
          <a:srcRect/>
          <a:stretch>
            <a:fillRect/>
          </a:stretch>
        </p:blipFill>
        <p:spPr bwMode="auto">
          <a:xfrm>
            <a:off x="0" y="4572414"/>
            <a:ext cx="3930556" cy="1965279"/>
          </a:xfrm>
          <a:prstGeom prst="rect">
            <a:avLst/>
          </a:prstGeom>
          <a:noFill/>
          <a:ln w="9525">
            <a:noFill/>
            <a:miter lim="800000"/>
            <a:headEnd/>
            <a:tailEnd/>
          </a:ln>
        </p:spPr>
      </p:pic>
      <p:pic>
        <p:nvPicPr>
          <p:cNvPr id="5" name="Picture 99" descr="See full size image">
            <a:hlinkClick r:id="rId4"/>
          </p:cNvPr>
          <p:cNvPicPr>
            <a:picLocks noChangeAspect="1" noChangeArrowheads="1"/>
          </p:cNvPicPr>
          <p:nvPr/>
        </p:nvPicPr>
        <p:blipFill>
          <a:blip r:embed="rId5" cstate="print"/>
          <a:srcRect/>
          <a:stretch>
            <a:fillRect/>
          </a:stretch>
        </p:blipFill>
        <p:spPr bwMode="auto">
          <a:xfrm>
            <a:off x="4155951" y="4489285"/>
            <a:ext cx="3644159" cy="2115403"/>
          </a:xfrm>
          <a:prstGeom prst="rect">
            <a:avLst/>
          </a:prstGeom>
          <a:noFill/>
          <a:ln w="9525">
            <a:noFill/>
            <a:miter lim="800000"/>
            <a:headEnd/>
            <a:tailEnd/>
          </a:ln>
        </p:spPr>
      </p:pic>
      <p:graphicFrame>
        <p:nvGraphicFramePr>
          <p:cNvPr id="6" name="Object 96"/>
          <p:cNvGraphicFramePr>
            <a:graphicFrameLocks noChangeAspect="1"/>
          </p:cNvGraphicFramePr>
          <p:nvPr/>
        </p:nvGraphicFramePr>
        <p:xfrm>
          <a:off x="66612" y="62330"/>
          <a:ext cx="432152" cy="396250"/>
        </p:xfrm>
        <a:graphic>
          <a:graphicData uri="http://schemas.openxmlformats.org/presentationml/2006/ole">
            <p:oleObj spid="_x0000_s230401" name="Bitmap Image" r:id="rId6" imgW="1467055" imgH="1638529" progId="PBrush">
              <p:embed/>
            </p:oleObj>
          </a:graphicData>
        </a:graphic>
      </p:graphicFrame>
      <p:pic>
        <p:nvPicPr>
          <p:cNvPr id="7" name="Picture 6" descr="AMPRIlogo"/>
          <p:cNvPicPr>
            <a:picLocks noChangeAspect="1" noChangeArrowheads="1"/>
          </p:cNvPicPr>
          <p:nvPr/>
        </p:nvPicPr>
        <p:blipFill>
          <a:blip r:embed="rId7" cstate="print"/>
          <a:srcRect/>
          <a:stretch>
            <a:fillRect/>
          </a:stretch>
        </p:blipFill>
        <p:spPr bwMode="auto">
          <a:xfrm>
            <a:off x="8534400" y="13844"/>
            <a:ext cx="609600" cy="43234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7" name="Rectangle 2"/>
          <p:cNvSpPr>
            <a:spLocks noChangeArrowheads="1"/>
          </p:cNvSpPr>
          <p:nvPr/>
        </p:nvSpPr>
        <p:spPr bwMode="auto">
          <a:xfrm>
            <a:off x="973138" y="431800"/>
            <a:ext cx="5862374" cy="400110"/>
          </a:xfrm>
          <a:prstGeom prst="rect">
            <a:avLst/>
          </a:prstGeom>
          <a:noFill/>
          <a:ln w="9525">
            <a:noFill/>
            <a:miter lim="800000"/>
            <a:headEnd/>
            <a:tailEnd/>
          </a:ln>
        </p:spPr>
        <p:txBody>
          <a:bodyPr wrap="none">
            <a:spAutoFit/>
          </a:bodyPr>
          <a:lstStyle/>
          <a:p>
            <a:r>
              <a:rPr lang="en-IN" sz="2000" b="1" i="1" dirty="0" smtClean="0">
                <a:solidFill>
                  <a:srgbClr val="562AF8"/>
                </a:solidFill>
                <a:latin typeface="+mn-lt"/>
                <a:cs typeface="Times New Roman" pitchFamily="18" charset="0"/>
              </a:rPr>
              <a:t>Properties </a:t>
            </a:r>
            <a:r>
              <a:rPr lang="en-IN" sz="2000" b="1" i="1" dirty="0">
                <a:solidFill>
                  <a:srgbClr val="562AF8"/>
                </a:solidFill>
                <a:latin typeface="+mn-lt"/>
                <a:cs typeface="Times New Roman" pitchFamily="18" charset="0"/>
              </a:rPr>
              <a:t>of Resource Material for </a:t>
            </a:r>
            <a:r>
              <a:rPr lang="en-IN" sz="2000" b="1" i="1" dirty="0" smtClean="0">
                <a:solidFill>
                  <a:srgbClr val="562AF8"/>
                </a:solidFill>
                <a:latin typeface="+mn-lt"/>
                <a:cs typeface="Times New Roman" pitchFamily="18" charset="0"/>
              </a:rPr>
              <a:t>Designed </a:t>
            </a:r>
            <a:r>
              <a:rPr lang="en-IN" sz="2000" b="1" i="1" dirty="0">
                <a:solidFill>
                  <a:srgbClr val="562AF8"/>
                </a:solidFill>
                <a:latin typeface="+mn-lt"/>
                <a:cs typeface="Times New Roman" pitchFamily="18" charset="0"/>
              </a:rPr>
              <a:t>Ceramic</a:t>
            </a:r>
            <a:endParaRPr lang="en-US" sz="2000" i="1" dirty="0">
              <a:solidFill>
                <a:srgbClr val="562AF8"/>
              </a:solidFill>
              <a:latin typeface="+mn-lt"/>
              <a:cs typeface="Times New Roman" pitchFamily="18" charset="0"/>
            </a:endParaRPr>
          </a:p>
        </p:txBody>
      </p:sp>
      <p:grpSp>
        <p:nvGrpSpPr>
          <p:cNvPr id="2" name="Group 22"/>
          <p:cNvGrpSpPr>
            <a:grpSpLocks/>
          </p:cNvGrpSpPr>
          <p:nvPr/>
        </p:nvGrpSpPr>
        <p:grpSpPr bwMode="auto">
          <a:xfrm>
            <a:off x="104775" y="3802063"/>
            <a:ext cx="6034088" cy="2506662"/>
            <a:chOff x="104501" y="3801292"/>
            <a:chExt cx="6035040" cy="2508067"/>
          </a:xfrm>
        </p:grpSpPr>
        <p:pic>
          <p:nvPicPr>
            <p:cNvPr id="1032" name="Picture 2" descr="C:\Users\PC-9.rrl-PC\Desktop\psrm11[1].JPG"/>
            <p:cNvPicPr>
              <a:picLocks noChangeAspect="1" noChangeArrowheads="1"/>
            </p:cNvPicPr>
            <p:nvPr/>
          </p:nvPicPr>
          <p:blipFill>
            <a:blip r:embed="rId3" cstate="print"/>
            <a:srcRect l="15714" t="51430" r="18286" b="7237"/>
            <a:stretch>
              <a:fillRect/>
            </a:stretch>
          </p:blipFill>
          <p:spPr bwMode="auto">
            <a:xfrm>
              <a:off x="104501" y="3814355"/>
              <a:ext cx="6035040" cy="2495004"/>
            </a:xfrm>
            <a:prstGeom prst="rect">
              <a:avLst/>
            </a:prstGeom>
            <a:noFill/>
            <a:ln w="9525">
              <a:noFill/>
              <a:miter lim="800000"/>
              <a:headEnd/>
              <a:tailEnd/>
            </a:ln>
          </p:spPr>
        </p:pic>
        <p:pic>
          <p:nvPicPr>
            <p:cNvPr id="1033" name="Picture 2" descr="C:\Users\PC-9.rrl-PC\Desktop\psrm11[1].JPG"/>
            <p:cNvPicPr>
              <a:picLocks noChangeAspect="1" noChangeArrowheads="1"/>
            </p:cNvPicPr>
            <p:nvPr/>
          </p:nvPicPr>
          <p:blipFill>
            <a:blip r:embed="rId3" cstate="print"/>
            <a:srcRect l="14938" t="25339" r="17468" b="71053"/>
            <a:stretch>
              <a:fillRect/>
            </a:stretch>
          </p:blipFill>
          <p:spPr bwMode="auto">
            <a:xfrm>
              <a:off x="809897" y="3801292"/>
              <a:ext cx="4545874" cy="209005"/>
            </a:xfrm>
            <a:prstGeom prst="rect">
              <a:avLst/>
            </a:prstGeom>
            <a:noFill/>
            <a:ln w="9525">
              <a:noFill/>
              <a:miter lim="800000"/>
              <a:headEnd/>
              <a:tailEnd/>
            </a:ln>
          </p:spPr>
        </p:pic>
      </p:grpSp>
      <p:graphicFrame>
        <p:nvGraphicFramePr>
          <p:cNvPr id="1026" name="Object 2"/>
          <p:cNvGraphicFramePr>
            <a:graphicFrameLocks noChangeAspect="1"/>
          </p:cNvGraphicFramePr>
          <p:nvPr/>
        </p:nvGraphicFramePr>
        <p:xfrm>
          <a:off x="398463" y="1066800"/>
          <a:ext cx="5360987" cy="2536825"/>
        </p:xfrm>
        <a:graphic>
          <a:graphicData uri="http://schemas.openxmlformats.org/presentationml/2006/ole">
            <p:oleObj spid="_x0000_s97282" r:id="rId4" imgW="5364945" imgH="2536156" progId="Excel.Sheet.8">
              <p:embed/>
            </p:oleObj>
          </a:graphicData>
        </a:graphic>
      </p:graphicFrame>
      <p:sp>
        <p:nvSpPr>
          <p:cNvPr id="1029" name="Rectangle 19"/>
          <p:cNvSpPr>
            <a:spLocks noChangeArrowheads="1"/>
          </p:cNvSpPr>
          <p:nvPr/>
        </p:nvSpPr>
        <p:spPr bwMode="auto">
          <a:xfrm>
            <a:off x="5838825" y="1193800"/>
            <a:ext cx="3305175" cy="2031325"/>
          </a:xfrm>
          <a:prstGeom prst="rect">
            <a:avLst/>
          </a:prstGeom>
          <a:noFill/>
          <a:ln w="9525">
            <a:noFill/>
            <a:miter lim="800000"/>
            <a:headEnd/>
            <a:tailEnd/>
          </a:ln>
        </p:spPr>
        <p:txBody>
          <a:bodyPr wrap="square">
            <a:spAutoFit/>
          </a:bodyPr>
          <a:lstStyle/>
          <a:p>
            <a:r>
              <a:rPr lang="en-IN" sz="1800" b="1" dirty="0">
                <a:solidFill>
                  <a:srgbClr val="4A34EE"/>
                </a:solidFill>
                <a:latin typeface="Times" pitchFamily="18" charset="0"/>
                <a:cs typeface="Times" pitchFamily="18" charset="0"/>
              </a:rPr>
              <a:t>       Fe</a:t>
            </a:r>
            <a:r>
              <a:rPr lang="en-IN" sz="1800" b="1" baseline="-25000" dirty="0">
                <a:solidFill>
                  <a:srgbClr val="4A34EE"/>
                </a:solidFill>
                <a:latin typeface="Times" pitchFamily="18" charset="0"/>
                <a:cs typeface="Times" pitchFamily="18" charset="0"/>
              </a:rPr>
              <a:t>2</a:t>
            </a:r>
            <a:r>
              <a:rPr lang="en-IN" sz="1800" b="1" dirty="0">
                <a:solidFill>
                  <a:srgbClr val="4A34EE"/>
                </a:solidFill>
                <a:latin typeface="Times" pitchFamily="18" charset="0"/>
                <a:cs typeface="Times" pitchFamily="18" charset="0"/>
              </a:rPr>
              <a:t>O</a:t>
            </a:r>
            <a:r>
              <a:rPr lang="en-IN" sz="1800" b="1" baseline="-25000" dirty="0">
                <a:solidFill>
                  <a:srgbClr val="4A34EE"/>
                </a:solidFill>
                <a:latin typeface="Times" pitchFamily="18" charset="0"/>
                <a:cs typeface="Times" pitchFamily="18" charset="0"/>
              </a:rPr>
              <a:t>3</a:t>
            </a:r>
            <a:r>
              <a:rPr lang="en-IN" sz="1800" b="1" dirty="0">
                <a:solidFill>
                  <a:srgbClr val="4A34EE"/>
                </a:solidFill>
                <a:latin typeface="Times" pitchFamily="18" charset="0"/>
                <a:cs typeface="Times" pitchFamily="18" charset="0"/>
              </a:rPr>
              <a:t>    -   31.88 %</a:t>
            </a:r>
          </a:p>
          <a:p>
            <a:r>
              <a:rPr lang="en-IN" sz="1800" b="1" dirty="0">
                <a:solidFill>
                  <a:srgbClr val="4A34EE"/>
                </a:solidFill>
                <a:latin typeface="Times" pitchFamily="18" charset="0"/>
                <a:cs typeface="Times" pitchFamily="18" charset="0"/>
              </a:rPr>
              <a:t>       TiO</a:t>
            </a:r>
            <a:r>
              <a:rPr lang="en-IN" sz="1800" b="1" baseline="-25000" dirty="0">
                <a:solidFill>
                  <a:srgbClr val="4A34EE"/>
                </a:solidFill>
                <a:latin typeface="Times" pitchFamily="18" charset="0"/>
                <a:cs typeface="Times" pitchFamily="18" charset="0"/>
              </a:rPr>
              <a:t>2</a:t>
            </a:r>
            <a:r>
              <a:rPr lang="en-IN" sz="1800" b="1" dirty="0">
                <a:solidFill>
                  <a:srgbClr val="4A34EE"/>
                </a:solidFill>
                <a:latin typeface="Times" pitchFamily="18" charset="0"/>
                <a:cs typeface="Times" pitchFamily="18" charset="0"/>
              </a:rPr>
              <a:t>      -   21.20 %</a:t>
            </a:r>
          </a:p>
          <a:p>
            <a:r>
              <a:rPr lang="en-IN" sz="1800" b="1" dirty="0">
                <a:solidFill>
                  <a:srgbClr val="4A34EE"/>
                </a:solidFill>
                <a:latin typeface="Times" pitchFamily="18" charset="0"/>
                <a:cs typeface="Times" pitchFamily="18" charset="0"/>
              </a:rPr>
              <a:t>       Al</a:t>
            </a:r>
            <a:r>
              <a:rPr lang="en-IN" sz="1800" b="1" baseline="-25000" dirty="0">
                <a:solidFill>
                  <a:srgbClr val="4A34EE"/>
                </a:solidFill>
                <a:latin typeface="Times" pitchFamily="18" charset="0"/>
                <a:cs typeface="Times" pitchFamily="18" charset="0"/>
              </a:rPr>
              <a:t>2</a:t>
            </a:r>
            <a:r>
              <a:rPr lang="en-IN" sz="1800" b="1" dirty="0">
                <a:solidFill>
                  <a:srgbClr val="4A34EE"/>
                </a:solidFill>
                <a:latin typeface="Times" pitchFamily="18" charset="0"/>
                <a:cs typeface="Times" pitchFamily="18" charset="0"/>
              </a:rPr>
              <a:t>O</a:t>
            </a:r>
            <a:r>
              <a:rPr lang="en-IN" sz="1800" b="1" baseline="-25000" dirty="0">
                <a:solidFill>
                  <a:srgbClr val="4A34EE"/>
                </a:solidFill>
                <a:latin typeface="Times" pitchFamily="18" charset="0"/>
                <a:cs typeface="Times" pitchFamily="18" charset="0"/>
              </a:rPr>
              <a:t>3</a:t>
            </a:r>
            <a:r>
              <a:rPr lang="en-IN" sz="1800" b="1" dirty="0">
                <a:solidFill>
                  <a:srgbClr val="4A34EE"/>
                </a:solidFill>
                <a:latin typeface="Times" pitchFamily="18" charset="0"/>
                <a:cs typeface="Times" pitchFamily="18" charset="0"/>
              </a:rPr>
              <a:t>    -   20.10 %</a:t>
            </a:r>
          </a:p>
          <a:p>
            <a:r>
              <a:rPr lang="en-IN" sz="1800" b="1" dirty="0">
                <a:solidFill>
                  <a:srgbClr val="4A34EE"/>
                </a:solidFill>
                <a:latin typeface="Times" pitchFamily="18" charset="0"/>
                <a:cs typeface="Times" pitchFamily="18" charset="0"/>
              </a:rPr>
              <a:t>       SiO</a:t>
            </a:r>
            <a:r>
              <a:rPr lang="en-IN" sz="1800" b="1" baseline="-25000" dirty="0">
                <a:solidFill>
                  <a:srgbClr val="4A34EE"/>
                </a:solidFill>
                <a:latin typeface="Times" pitchFamily="18" charset="0"/>
                <a:cs typeface="Times" pitchFamily="18" charset="0"/>
              </a:rPr>
              <a:t>2</a:t>
            </a:r>
            <a:r>
              <a:rPr lang="en-IN" sz="1800" b="1" dirty="0">
                <a:solidFill>
                  <a:srgbClr val="4A34EE"/>
                </a:solidFill>
                <a:latin typeface="Times" pitchFamily="18" charset="0"/>
                <a:cs typeface="Times" pitchFamily="18" charset="0"/>
              </a:rPr>
              <a:t>      -    8.50 %</a:t>
            </a:r>
          </a:p>
          <a:p>
            <a:r>
              <a:rPr lang="en-IN" sz="1800" b="1" dirty="0">
                <a:solidFill>
                  <a:srgbClr val="4A34EE"/>
                </a:solidFill>
                <a:latin typeface="Times" pitchFamily="18" charset="0"/>
                <a:cs typeface="Times" pitchFamily="18" charset="0"/>
              </a:rPr>
              <a:t>       </a:t>
            </a:r>
            <a:r>
              <a:rPr lang="en-IN" sz="1800" b="1" dirty="0" err="1">
                <a:solidFill>
                  <a:srgbClr val="4A34EE"/>
                </a:solidFill>
                <a:latin typeface="Times" pitchFamily="18" charset="0"/>
                <a:cs typeface="Times" pitchFamily="18" charset="0"/>
              </a:rPr>
              <a:t>CaO</a:t>
            </a:r>
            <a:r>
              <a:rPr lang="en-IN" sz="1800" b="1" dirty="0">
                <a:solidFill>
                  <a:srgbClr val="4A34EE"/>
                </a:solidFill>
                <a:latin typeface="Times" pitchFamily="18" charset="0"/>
                <a:cs typeface="Times" pitchFamily="18" charset="0"/>
              </a:rPr>
              <a:t>      -     2.99 %</a:t>
            </a:r>
          </a:p>
          <a:p>
            <a:r>
              <a:rPr lang="en-IN" sz="1800" b="1" dirty="0">
                <a:solidFill>
                  <a:srgbClr val="4A34EE"/>
                </a:solidFill>
                <a:latin typeface="Times" pitchFamily="18" charset="0"/>
                <a:cs typeface="Times" pitchFamily="18" charset="0"/>
              </a:rPr>
              <a:t>       Na</a:t>
            </a:r>
            <a:r>
              <a:rPr lang="en-IN" sz="1800" b="1" baseline="-25000" dirty="0">
                <a:solidFill>
                  <a:srgbClr val="4A34EE"/>
                </a:solidFill>
                <a:latin typeface="Times" pitchFamily="18" charset="0"/>
                <a:cs typeface="Times" pitchFamily="18" charset="0"/>
              </a:rPr>
              <a:t>2</a:t>
            </a:r>
            <a:r>
              <a:rPr lang="en-IN" sz="1800" b="1" dirty="0">
                <a:solidFill>
                  <a:srgbClr val="4A34EE"/>
                </a:solidFill>
                <a:latin typeface="Times" pitchFamily="18" charset="0"/>
                <a:cs typeface="Times" pitchFamily="18" charset="0"/>
              </a:rPr>
              <a:t>O     -   </a:t>
            </a:r>
            <a:r>
              <a:rPr lang="en-IN" sz="1800" b="1" dirty="0" smtClean="0">
                <a:solidFill>
                  <a:srgbClr val="4A34EE"/>
                </a:solidFill>
                <a:latin typeface="Times" pitchFamily="18" charset="0"/>
                <a:cs typeface="Times" pitchFamily="18" charset="0"/>
              </a:rPr>
              <a:t>6.00</a:t>
            </a:r>
            <a:r>
              <a:rPr lang="en-IN" sz="1800" b="1" dirty="0">
                <a:solidFill>
                  <a:srgbClr val="4A34EE"/>
                </a:solidFill>
                <a:latin typeface="Times" pitchFamily="18" charset="0"/>
                <a:cs typeface="Times" pitchFamily="18" charset="0"/>
              </a:rPr>
              <a:t>%. </a:t>
            </a:r>
          </a:p>
          <a:p>
            <a:r>
              <a:rPr lang="en-IN" sz="1800" b="1" dirty="0">
                <a:solidFill>
                  <a:srgbClr val="4A34EE"/>
                </a:solidFill>
                <a:latin typeface="Times" pitchFamily="18" charset="0"/>
                <a:cs typeface="Times" pitchFamily="18" charset="0"/>
              </a:rPr>
              <a:t>       LOI       -    10.0%.</a:t>
            </a:r>
          </a:p>
        </p:txBody>
      </p:sp>
      <p:sp>
        <p:nvSpPr>
          <p:cNvPr id="1030" name="Rectangle 20"/>
          <p:cNvSpPr>
            <a:spLocks noChangeArrowheads="1"/>
          </p:cNvSpPr>
          <p:nvPr/>
        </p:nvSpPr>
        <p:spPr bwMode="auto">
          <a:xfrm>
            <a:off x="5880100" y="4808538"/>
            <a:ext cx="3546475" cy="646112"/>
          </a:xfrm>
          <a:prstGeom prst="rect">
            <a:avLst/>
          </a:prstGeom>
          <a:noFill/>
          <a:ln w="9525">
            <a:noFill/>
            <a:miter lim="800000"/>
            <a:headEnd/>
            <a:tailEnd/>
          </a:ln>
        </p:spPr>
        <p:txBody>
          <a:bodyPr>
            <a:spAutoFit/>
          </a:bodyPr>
          <a:lstStyle/>
          <a:p>
            <a:r>
              <a:rPr lang="en-US" sz="1800" b="1">
                <a:solidFill>
                  <a:srgbClr val="4A34EE"/>
                </a:solidFill>
                <a:latin typeface="Times New Roman" pitchFamily="18" charset="0"/>
                <a:cs typeface="Times New Roman" pitchFamily="18" charset="0"/>
              </a:rPr>
              <a:t>       Raw Red Mud Sample </a:t>
            </a:r>
          </a:p>
          <a:p>
            <a:r>
              <a:rPr lang="en-US" sz="1800" b="1">
                <a:solidFill>
                  <a:srgbClr val="4A34EE"/>
                </a:solidFill>
                <a:latin typeface="Times New Roman" pitchFamily="18" charset="0"/>
                <a:cs typeface="Times New Roman" pitchFamily="18" charset="0"/>
              </a:rPr>
              <a:t>Average Particle Size : 16.43 </a:t>
            </a:r>
            <a:r>
              <a:rPr lang="el-GR" sz="1800" b="1">
                <a:solidFill>
                  <a:srgbClr val="4A34EE"/>
                </a:solidFill>
                <a:latin typeface="Times New Roman" pitchFamily="18" charset="0"/>
                <a:cs typeface="Times New Roman" pitchFamily="18" charset="0"/>
              </a:rPr>
              <a:t>μ</a:t>
            </a:r>
            <a:r>
              <a:rPr lang="en-IN" sz="1800" b="1">
                <a:solidFill>
                  <a:srgbClr val="4A34EE"/>
                </a:solidFill>
                <a:latin typeface="Times New Roman" pitchFamily="18" charset="0"/>
                <a:cs typeface="Times New Roman" pitchFamily="18" charset="0"/>
              </a:rPr>
              <a:t>m</a:t>
            </a:r>
            <a:r>
              <a:rPr lang="en-US" sz="1800" b="1">
                <a:solidFill>
                  <a:srgbClr val="4A34EE"/>
                </a:solidFill>
                <a:latin typeface="Times New Roman" pitchFamily="18" charset="0"/>
                <a:cs typeface="Times New Roman" pitchFamily="18" charset="0"/>
              </a:rPr>
              <a:t> </a:t>
            </a:r>
            <a:endParaRPr lang="en-IN" sz="1800">
              <a:solidFill>
                <a:srgbClr val="4A34EE"/>
              </a:solidFill>
            </a:endParaRPr>
          </a:p>
        </p:txBody>
      </p:sp>
      <p:sp>
        <p:nvSpPr>
          <p:cNvPr id="1031" name="Rectangle 21"/>
          <p:cNvSpPr>
            <a:spLocks noChangeArrowheads="1"/>
          </p:cNvSpPr>
          <p:nvPr/>
        </p:nvSpPr>
        <p:spPr bwMode="auto">
          <a:xfrm>
            <a:off x="604838" y="6365875"/>
            <a:ext cx="7570787" cy="338138"/>
          </a:xfrm>
          <a:prstGeom prst="rect">
            <a:avLst/>
          </a:prstGeom>
          <a:noFill/>
          <a:ln w="9525">
            <a:noFill/>
            <a:miter lim="800000"/>
            <a:headEnd/>
            <a:tailEnd/>
          </a:ln>
        </p:spPr>
        <p:txBody>
          <a:bodyPr>
            <a:spAutoFit/>
          </a:bodyPr>
          <a:lstStyle/>
          <a:p>
            <a:r>
              <a:rPr lang="en-IN" sz="1600">
                <a:solidFill>
                  <a:srgbClr val="711515"/>
                </a:solidFill>
                <a:latin typeface="Times" pitchFamily="18" charset="0"/>
                <a:cs typeface="Times" pitchFamily="18" charset="0"/>
              </a:rPr>
              <a:t>Red Mud obtained from Hindustan Aluminum Company (HINDALCO) Renukoot, India</a:t>
            </a:r>
          </a:p>
        </p:txBody>
      </p:sp>
      <p:graphicFrame>
        <p:nvGraphicFramePr>
          <p:cNvPr id="10" name="Object 96"/>
          <p:cNvGraphicFramePr>
            <a:graphicFrameLocks noChangeAspect="1"/>
          </p:cNvGraphicFramePr>
          <p:nvPr/>
        </p:nvGraphicFramePr>
        <p:xfrm>
          <a:off x="66612" y="62330"/>
          <a:ext cx="432152" cy="396250"/>
        </p:xfrm>
        <a:graphic>
          <a:graphicData uri="http://schemas.openxmlformats.org/presentationml/2006/ole">
            <p:oleObj spid="_x0000_s97283" name="Bitmap Image" r:id="rId5" imgW="1467055" imgH="1638529" progId="PBrush">
              <p:embed/>
            </p:oleObj>
          </a:graphicData>
        </a:graphic>
      </p:graphicFrame>
      <p:pic>
        <p:nvPicPr>
          <p:cNvPr id="11" name="Picture 10" descr="AMPRIlogo"/>
          <p:cNvPicPr>
            <a:picLocks noChangeAspect="1" noChangeArrowheads="1"/>
          </p:cNvPicPr>
          <p:nvPr/>
        </p:nvPicPr>
        <p:blipFill>
          <a:blip r:embed="rId6" cstate="print"/>
          <a:srcRect/>
          <a:stretch>
            <a:fillRect/>
          </a:stretch>
        </p:blipFill>
        <p:spPr bwMode="auto">
          <a:xfrm>
            <a:off x="8534400" y="13844"/>
            <a:ext cx="609600" cy="43234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1039813" y="419100"/>
            <a:ext cx="7316787" cy="400050"/>
          </a:xfrm>
          <a:prstGeom prst="rect">
            <a:avLst/>
          </a:prstGeom>
          <a:noFill/>
          <a:ln w="9525">
            <a:noFill/>
            <a:miter lim="800000"/>
            <a:headEnd/>
            <a:tailEnd/>
          </a:ln>
        </p:spPr>
        <p:txBody>
          <a:bodyPr wrap="none">
            <a:spAutoFit/>
          </a:bodyPr>
          <a:lstStyle/>
          <a:p>
            <a:r>
              <a:rPr lang="en-IN" sz="2000" b="1" i="1" dirty="0">
                <a:latin typeface="Times New Roman" pitchFamily="18" charset="0"/>
                <a:cs typeface="Times New Roman" pitchFamily="18" charset="0"/>
              </a:rPr>
              <a:t>Mineralogical Composition &amp; Surface Profile of Resource Material</a:t>
            </a:r>
            <a:endParaRPr lang="en-US" sz="2000" i="1" dirty="0">
              <a:latin typeface="Times New Roman" pitchFamily="18" charset="0"/>
              <a:cs typeface="Times New Roman" pitchFamily="18" charset="0"/>
            </a:endParaRPr>
          </a:p>
        </p:txBody>
      </p:sp>
      <p:sp>
        <p:nvSpPr>
          <p:cNvPr id="8195" name="Rectangle 5"/>
          <p:cNvSpPr>
            <a:spLocks noChangeArrowheads="1"/>
          </p:cNvSpPr>
          <p:nvPr/>
        </p:nvSpPr>
        <p:spPr bwMode="auto">
          <a:xfrm>
            <a:off x="0" y="6365875"/>
            <a:ext cx="9144000" cy="338554"/>
          </a:xfrm>
          <a:prstGeom prst="rect">
            <a:avLst/>
          </a:prstGeom>
          <a:noFill/>
          <a:ln w="9525">
            <a:noFill/>
            <a:miter lim="800000"/>
            <a:headEnd/>
            <a:tailEnd/>
          </a:ln>
        </p:spPr>
        <p:txBody>
          <a:bodyPr wrap="square">
            <a:spAutoFit/>
          </a:bodyPr>
          <a:lstStyle/>
          <a:p>
            <a:r>
              <a:rPr lang="en-IN" sz="1600" b="1" dirty="0">
                <a:solidFill>
                  <a:srgbClr val="562AF8"/>
                </a:solidFill>
                <a:latin typeface="Times" pitchFamily="18" charset="0"/>
                <a:cs typeface="Times" pitchFamily="18" charset="0"/>
              </a:rPr>
              <a:t>Red Mud obtained from Hindustan </a:t>
            </a:r>
            <a:r>
              <a:rPr lang="en-IN" sz="1600" b="1" dirty="0" err="1">
                <a:solidFill>
                  <a:srgbClr val="562AF8"/>
                </a:solidFill>
                <a:latin typeface="Times" pitchFamily="18" charset="0"/>
                <a:cs typeface="Times" pitchFamily="18" charset="0"/>
              </a:rPr>
              <a:t>Aluminum</a:t>
            </a:r>
            <a:r>
              <a:rPr lang="en-IN" sz="1600" b="1" dirty="0">
                <a:solidFill>
                  <a:srgbClr val="562AF8"/>
                </a:solidFill>
                <a:latin typeface="Times" pitchFamily="18" charset="0"/>
                <a:cs typeface="Times" pitchFamily="18" charset="0"/>
              </a:rPr>
              <a:t> Company (HINDALCO) </a:t>
            </a:r>
            <a:r>
              <a:rPr lang="en-IN" sz="1600" b="1" dirty="0" err="1">
                <a:solidFill>
                  <a:srgbClr val="562AF8"/>
                </a:solidFill>
                <a:latin typeface="Times" pitchFamily="18" charset="0"/>
                <a:cs typeface="Times" pitchFamily="18" charset="0"/>
              </a:rPr>
              <a:t>Renukoot</a:t>
            </a:r>
            <a:r>
              <a:rPr lang="en-IN" sz="1600" b="1" dirty="0">
                <a:solidFill>
                  <a:srgbClr val="562AF8"/>
                </a:solidFill>
                <a:latin typeface="Times" pitchFamily="18" charset="0"/>
                <a:cs typeface="Times" pitchFamily="18" charset="0"/>
              </a:rPr>
              <a:t>, India</a:t>
            </a:r>
          </a:p>
        </p:txBody>
      </p:sp>
      <p:pic>
        <p:nvPicPr>
          <p:cNvPr id="8196" name="Picture 12" descr="Image"/>
          <p:cNvPicPr>
            <a:picLocks noChangeAspect="1" noChangeArrowheads="1"/>
          </p:cNvPicPr>
          <p:nvPr/>
        </p:nvPicPr>
        <p:blipFill>
          <a:blip r:embed="rId3" cstate="print"/>
          <a:srcRect/>
          <a:stretch>
            <a:fillRect/>
          </a:stretch>
        </p:blipFill>
        <p:spPr bwMode="auto">
          <a:xfrm>
            <a:off x="0" y="981075"/>
            <a:ext cx="4191000" cy="2667000"/>
          </a:xfrm>
          <a:prstGeom prst="rect">
            <a:avLst/>
          </a:prstGeom>
          <a:noFill/>
          <a:ln w="9525">
            <a:noFill/>
            <a:miter lim="800000"/>
            <a:headEnd/>
            <a:tailEnd/>
          </a:ln>
        </p:spPr>
      </p:pic>
      <p:sp>
        <p:nvSpPr>
          <p:cNvPr id="8197" name="TextBox 5"/>
          <p:cNvSpPr txBox="1">
            <a:spLocks noChangeArrowheads="1"/>
          </p:cNvSpPr>
          <p:nvPr/>
        </p:nvSpPr>
        <p:spPr bwMode="auto">
          <a:xfrm>
            <a:off x="4572000" y="946150"/>
            <a:ext cx="4572000" cy="1754188"/>
          </a:xfrm>
          <a:prstGeom prst="rect">
            <a:avLst/>
          </a:prstGeom>
          <a:noFill/>
          <a:ln w="9525">
            <a:noFill/>
            <a:miter lim="800000"/>
            <a:headEnd/>
            <a:tailEnd/>
          </a:ln>
        </p:spPr>
        <p:txBody>
          <a:bodyPr>
            <a:spAutoFit/>
          </a:bodyPr>
          <a:lstStyle/>
          <a:p>
            <a:pPr marL="342900" indent="-342900"/>
            <a:r>
              <a:rPr lang="en-IN" sz="1800" b="1" dirty="0">
                <a:solidFill>
                  <a:srgbClr val="562AF8"/>
                </a:solidFill>
                <a:latin typeface="Times New Roman" pitchFamily="18" charset="0"/>
                <a:cs typeface="Times New Roman" pitchFamily="18" charset="0"/>
              </a:rPr>
              <a:t>Mineralogical Phases in Red Mud Sample: </a:t>
            </a:r>
          </a:p>
          <a:p>
            <a:pPr marL="342900" indent="-342900"/>
            <a:r>
              <a:rPr lang="en-IN" sz="1800" dirty="0">
                <a:latin typeface="Times New Roman" pitchFamily="18" charset="0"/>
                <a:cs typeface="Times New Roman" pitchFamily="18" charset="0"/>
              </a:rPr>
              <a:t>        1. </a:t>
            </a:r>
            <a:r>
              <a:rPr lang="en-IN" sz="1800" dirty="0" err="1">
                <a:latin typeface="Times New Roman" pitchFamily="18" charset="0"/>
                <a:cs typeface="Times New Roman" pitchFamily="18" charset="0"/>
              </a:rPr>
              <a:t>Anatase</a:t>
            </a:r>
            <a:r>
              <a:rPr lang="en-IN" sz="1800" dirty="0">
                <a:latin typeface="Times New Roman" pitchFamily="18" charset="0"/>
                <a:cs typeface="Times New Roman" pitchFamily="18" charset="0"/>
              </a:rPr>
              <a:t>           2. </a:t>
            </a:r>
            <a:r>
              <a:rPr lang="en-IN" sz="1800" dirty="0" err="1">
                <a:latin typeface="Times New Roman" pitchFamily="18" charset="0"/>
                <a:cs typeface="Times New Roman" pitchFamily="18" charset="0"/>
              </a:rPr>
              <a:t>Rutile</a:t>
            </a:r>
            <a:endParaRPr lang="en-IN" sz="1800" dirty="0">
              <a:latin typeface="Times New Roman" pitchFamily="18" charset="0"/>
              <a:cs typeface="Times New Roman" pitchFamily="18" charset="0"/>
            </a:endParaRPr>
          </a:p>
          <a:p>
            <a:pPr marL="342900" indent="-342900"/>
            <a:r>
              <a:rPr lang="en-IN" sz="1800" dirty="0">
                <a:latin typeface="Times New Roman" pitchFamily="18" charset="0"/>
                <a:cs typeface="Times New Roman" pitchFamily="18" charset="0"/>
              </a:rPr>
              <a:t>        3. Quartz             4. Hematite</a:t>
            </a:r>
          </a:p>
          <a:p>
            <a:pPr marL="342900" indent="-342900"/>
            <a:r>
              <a:rPr lang="en-IN" sz="1800" dirty="0">
                <a:latin typeface="Times New Roman" pitchFamily="18" charset="0"/>
                <a:cs typeface="Times New Roman" pitchFamily="18" charset="0"/>
              </a:rPr>
              <a:t>        5. </a:t>
            </a:r>
            <a:r>
              <a:rPr lang="en-IN" sz="1800" dirty="0" err="1">
                <a:latin typeface="Times New Roman" pitchFamily="18" charset="0"/>
                <a:cs typeface="Times New Roman" pitchFamily="18" charset="0"/>
              </a:rPr>
              <a:t>Bohmite</a:t>
            </a:r>
            <a:r>
              <a:rPr lang="en-IN" sz="1800" dirty="0">
                <a:latin typeface="Times New Roman" pitchFamily="18" charset="0"/>
                <a:cs typeface="Times New Roman" pitchFamily="18" charset="0"/>
              </a:rPr>
              <a:t>          </a:t>
            </a:r>
            <a:r>
              <a:rPr lang="en-US" sz="1800" dirty="0">
                <a:latin typeface="Times New Roman" pitchFamily="18" charset="0"/>
                <a:cs typeface="Times New Roman" pitchFamily="18" charset="0"/>
              </a:rPr>
              <a:t>6. </a:t>
            </a:r>
            <a:r>
              <a:rPr lang="en-IN" sz="1800" dirty="0">
                <a:latin typeface="Times New Roman" pitchFamily="18" charset="0"/>
                <a:cs typeface="Times New Roman" pitchFamily="18" charset="0"/>
              </a:rPr>
              <a:t>Gibbsite </a:t>
            </a:r>
          </a:p>
          <a:p>
            <a:pPr marL="342900" indent="-342900"/>
            <a:r>
              <a:rPr lang="en-IN" sz="1800" dirty="0">
                <a:latin typeface="Times New Roman" pitchFamily="18" charset="0"/>
                <a:cs typeface="Times New Roman" pitchFamily="18" charset="0"/>
              </a:rPr>
              <a:t>        7. </a:t>
            </a:r>
            <a:r>
              <a:rPr lang="en-IN" sz="1800" dirty="0" err="1">
                <a:latin typeface="Times New Roman" pitchFamily="18" charset="0"/>
                <a:cs typeface="Times New Roman" pitchFamily="18" charset="0"/>
              </a:rPr>
              <a:t>Bayerite</a:t>
            </a:r>
            <a:r>
              <a:rPr lang="en-IN" sz="1800" dirty="0">
                <a:latin typeface="Times New Roman" pitchFamily="18" charset="0"/>
                <a:cs typeface="Times New Roman" pitchFamily="18" charset="0"/>
              </a:rPr>
              <a:t>          8. Na</a:t>
            </a:r>
            <a:r>
              <a:rPr lang="en-IN" sz="1800" baseline="-25000" dirty="0">
                <a:latin typeface="Times New Roman" pitchFamily="18" charset="0"/>
                <a:cs typeface="Times New Roman" pitchFamily="18" charset="0"/>
              </a:rPr>
              <a:t>5</a:t>
            </a:r>
            <a:r>
              <a:rPr lang="en-IN" sz="1800" dirty="0">
                <a:latin typeface="Times New Roman" pitchFamily="18" charset="0"/>
                <a:cs typeface="Times New Roman" pitchFamily="18" charset="0"/>
              </a:rPr>
              <a:t>Al</a:t>
            </a:r>
            <a:r>
              <a:rPr lang="en-IN" sz="1800" baseline="-25000" dirty="0">
                <a:latin typeface="Times New Roman" pitchFamily="18" charset="0"/>
                <a:cs typeface="Times New Roman" pitchFamily="18" charset="0"/>
              </a:rPr>
              <a:t>3</a:t>
            </a:r>
            <a:r>
              <a:rPr lang="en-IN" sz="1800" dirty="0">
                <a:latin typeface="Times New Roman" pitchFamily="18" charset="0"/>
                <a:cs typeface="Times New Roman" pitchFamily="18" charset="0"/>
              </a:rPr>
              <a:t>CSi</a:t>
            </a:r>
            <a:r>
              <a:rPr lang="en-IN" sz="1800" baseline="-25000" dirty="0">
                <a:latin typeface="Times New Roman" pitchFamily="18" charset="0"/>
                <a:cs typeface="Times New Roman" pitchFamily="18" charset="0"/>
              </a:rPr>
              <a:t>3</a:t>
            </a:r>
            <a:r>
              <a:rPr lang="en-IN" sz="1800" dirty="0">
                <a:latin typeface="Times New Roman" pitchFamily="18" charset="0"/>
                <a:cs typeface="Times New Roman" pitchFamily="18" charset="0"/>
              </a:rPr>
              <a:t>O</a:t>
            </a:r>
            <a:r>
              <a:rPr lang="en-IN" sz="1800" baseline="-25000" dirty="0">
                <a:latin typeface="Times New Roman" pitchFamily="18" charset="0"/>
                <a:cs typeface="Times New Roman" pitchFamily="18" charset="0"/>
              </a:rPr>
              <a:t>15</a:t>
            </a:r>
            <a:r>
              <a:rPr lang="en-IN" sz="1800" dirty="0">
                <a:latin typeface="Times New Roman" pitchFamily="18" charset="0"/>
                <a:cs typeface="Times New Roman" pitchFamily="18" charset="0"/>
              </a:rPr>
              <a:t> </a:t>
            </a:r>
          </a:p>
          <a:p>
            <a:pPr marL="342900" indent="-342900"/>
            <a:r>
              <a:rPr lang="en-IN" sz="1800" dirty="0">
                <a:latin typeface="Times New Roman" pitchFamily="18" charset="0"/>
                <a:cs typeface="Times New Roman" pitchFamily="18" charset="0"/>
              </a:rPr>
              <a:t>        9. </a:t>
            </a:r>
            <a:r>
              <a:rPr lang="en-IN" sz="1800" dirty="0" err="1">
                <a:latin typeface="Times New Roman" pitchFamily="18" charset="0"/>
                <a:cs typeface="Times New Roman" pitchFamily="18" charset="0"/>
              </a:rPr>
              <a:t>Cancrinite</a:t>
            </a:r>
            <a:r>
              <a:rPr lang="en-IN" sz="1800" dirty="0">
                <a:latin typeface="Times New Roman" pitchFamily="18" charset="0"/>
                <a:cs typeface="Times New Roman" pitchFamily="18" charset="0"/>
              </a:rPr>
              <a:t>,    </a:t>
            </a:r>
            <a:r>
              <a:rPr lang="en-US" sz="1800" dirty="0">
                <a:latin typeface="Times New Roman" pitchFamily="18" charset="0"/>
                <a:cs typeface="Times New Roman" pitchFamily="18" charset="0"/>
              </a:rPr>
              <a:t>10.</a:t>
            </a:r>
            <a:r>
              <a:rPr lang="en-IN" sz="1800" dirty="0">
                <a:latin typeface="Times New Roman" pitchFamily="18" charset="0"/>
                <a:cs typeface="Times New Roman" pitchFamily="18" charset="0"/>
              </a:rPr>
              <a:t> </a:t>
            </a:r>
            <a:r>
              <a:rPr lang="en-IN" sz="1800" dirty="0" err="1">
                <a:latin typeface="Times New Roman" pitchFamily="18" charset="0"/>
                <a:cs typeface="Times New Roman" pitchFamily="18" charset="0"/>
              </a:rPr>
              <a:t>Chantalite</a:t>
            </a:r>
            <a:endParaRPr lang="en-IN" sz="1800" dirty="0">
              <a:latin typeface="Times New Roman" pitchFamily="18" charset="0"/>
              <a:cs typeface="Times New Roman" pitchFamily="18" charset="0"/>
            </a:endParaRPr>
          </a:p>
        </p:txBody>
      </p:sp>
      <p:pic>
        <p:nvPicPr>
          <p:cNvPr id="8198" name="Picture 2"/>
          <p:cNvPicPr>
            <a:picLocks noChangeAspect="1" noChangeArrowheads="1"/>
          </p:cNvPicPr>
          <p:nvPr/>
        </p:nvPicPr>
        <p:blipFill>
          <a:blip r:embed="rId4" cstate="print"/>
          <a:srcRect/>
          <a:stretch>
            <a:fillRect/>
          </a:stretch>
        </p:blipFill>
        <p:spPr bwMode="auto">
          <a:xfrm>
            <a:off x="404813" y="3722688"/>
            <a:ext cx="3840162" cy="2600325"/>
          </a:xfrm>
          <a:prstGeom prst="rect">
            <a:avLst/>
          </a:prstGeom>
          <a:noFill/>
          <a:ln w="9525">
            <a:noFill/>
            <a:miter lim="800000"/>
            <a:headEnd/>
            <a:tailEnd/>
          </a:ln>
        </p:spPr>
      </p:pic>
      <p:sp>
        <p:nvSpPr>
          <p:cNvPr id="12" name="Rectangle 11"/>
          <p:cNvSpPr/>
          <p:nvPr/>
        </p:nvSpPr>
        <p:spPr>
          <a:xfrm>
            <a:off x="4362450" y="4019550"/>
            <a:ext cx="4781550" cy="1754188"/>
          </a:xfrm>
          <a:prstGeom prst="rect">
            <a:avLst/>
          </a:prstGeom>
        </p:spPr>
        <p:txBody>
          <a:bodyPr>
            <a:spAutoFit/>
          </a:bodyPr>
          <a:lstStyle/>
          <a:p>
            <a:pPr>
              <a:defRPr/>
            </a:pPr>
            <a:r>
              <a:rPr lang="en-IN" sz="1800" b="1" dirty="0" smtClean="0">
                <a:solidFill>
                  <a:srgbClr val="562AF8"/>
                </a:solidFill>
                <a:latin typeface="Arial" pitchFamily="34" charset="0"/>
                <a:cs typeface="Arial" pitchFamily="34" charset="0"/>
              </a:rPr>
              <a:t>SEM of red mud (scattered morphology</a:t>
            </a:r>
            <a:r>
              <a:rPr lang="en-IN" sz="1800" b="1" dirty="0">
                <a:solidFill>
                  <a:srgbClr val="562AF8"/>
                </a:solidFill>
                <a:latin typeface="Arial" pitchFamily="34" charset="0"/>
                <a:cs typeface="Arial" pitchFamily="34" charset="0"/>
              </a:rPr>
              <a:t>):</a:t>
            </a:r>
            <a:r>
              <a:rPr lang="en-IN" sz="1800" b="1" dirty="0">
                <a:latin typeface="Arial" pitchFamily="34" charset="0"/>
                <a:cs typeface="Arial" pitchFamily="34" charset="0"/>
              </a:rPr>
              <a:t> </a:t>
            </a:r>
          </a:p>
          <a:p>
            <a:pPr marL="800100" lvl="1" indent="-342900">
              <a:buFontTx/>
              <a:buAutoNum type="arabicParenBoth"/>
              <a:defRPr/>
            </a:pPr>
            <a:r>
              <a:rPr lang="en-IN" sz="1800" dirty="0">
                <a:latin typeface="Times New Roman" pitchFamily="18" charset="0"/>
                <a:cs typeface="Times New Roman" pitchFamily="18" charset="0"/>
              </a:rPr>
              <a:t>Tetragonal - </a:t>
            </a:r>
            <a:r>
              <a:rPr lang="en-IN" sz="1800" dirty="0" err="1">
                <a:latin typeface="Times New Roman" pitchFamily="18" charset="0"/>
                <a:cs typeface="Times New Roman" pitchFamily="18" charset="0"/>
              </a:rPr>
              <a:t>Anatase</a:t>
            </a:r>
            <a:r>
              <a:rPr lang="en-IN" sz="1800" dirty="0">
                <a:latin typeface="Times New Roman" pitchFamily="18" charset="0"/>
                <a:cs typeface="Times New Roman" pitchFamily="18" charset="0"/>
              </a:rPr>
              <a:t> </a:t>
            </a:r>
          </a:p>
          <a:p>
            <a:pPr marL="800100" lvl="1" indent="-342900">
              <a:buFontTx/>
              <a:buAutoNum type="arabicParenBoth"/>
              <a:defRPr/>
            </a:pPr>
            <a:r>
              <a:rPr lang="en-IN" sz="1800" dirty="0">
                <a:latin typeface="Times New Roman" pitchFamily="18" charset="0"/>
                <a:cs typeface="Times New Roman" pitchFamily="18" charset="0"/>
              </a:rPr>
              <a:t>Tetragonal - </a:t>
            </a:r>
            <a:r>
              <a:rPr lang="en-IN" sz="1800" dirty="0" err="1">
                <a:latin typeface="Times New Roman" pitchFamily="18" charset="0"/>
                <a:cs typeface="Times New Roman" pitchFamily="18" charset="0"/>
              </a:rPr>
              <a:t>Rutile</a:t>
            </a:r>
            <a:r>
              <a:rPr lang="en-IN" sz="1800" dirty="0">
                <a:latin typeface="Times New Roman" pitchFamily="18" charset="0"/>
                <a:cs typeface="Times New Roman" pitchFamily="18" charset="0"/>
              </a:rPr>
              <a:t> </a:t>
            </a:r>
          </a:p>
          <a:p>
            <a:pPr marL="800100" lvl="1" indent="-342900">
              <a:buFontTx/>
              <a:buAutoNum type="arabicParenBoth"/>
              <a:defRPr/>
            </a:pPr>
            <a:r>
              <a:rPr lang="en-IN" sz="1800" dirty="0">
                <a:latin typeface="Times New Roman" pitchFamily="18" charset="0"/>
                <a:cs typeface="Times New Roman" pitchFamily="18" charset="0"/>
              </a:rPr>
              <a:t>Hematite Spherical</a:t>
            </a:r>
          </a:p>
          <a:p>
            <a:pPr marL="800100" lvl="1" indent="-342900">
              <a:buFontTx/>
              <a:buAutoNum type="arabicParenBoth"/>
              <a:defRPr/>
            </a:pPr>
            <a:r>
              <a:rPr lang="en-IN" sz="1800" dirty="0">
                <a:latin typeface="Times New Roman" pitchFamily="18" charset="0"/>
                <a:cs typeface="Times New Roman" pitchFamily="18" charset="0"/>
              </a:rPr>
              <a:t>Hexagonal </a:t>
            </a:r>
            <a:r>
              <a:rPr lang="en-IN" sz="1800" dirty="0" err="1">
                <a:latin typeface="Times New Roman" pitchFamily="18" charset="0"/>
                <a:cs typeface="Times New Roman" pitchFamily="18" charset="0"/>
              </a:rPr>
              <a:t>Cancrinite</a:t>
            </a:r>
            <a:endParaRPr lang="en-IN" sz="1800" dirty="0">
              <a:latin typeface="Times New Roman" pitchFamily="18" charset="0"/>
              <a:cs typeface="Times New Roman" pitchFamily="18" charset="0"/>
            </a:endParaRPr>
          </a:p>
          <a:p>
            <a:pPr marL="342900" indent="-342900">
              <a:defRPr/>
            </a:pPr>
            <a:r>
              <a:rPr lang="en-IN" sz="1800" dirty="0">
                <a:latin typeface="Times New Roman" pitchFamily="18" charset="0"/>
                <a:cs typeface="Times New Roman" pitchFamily="18" charset="0"/>
              </a:rPr>
              <a:t>         (5) Orthorhombic - </a:t>
            </a:r>
            <a:r>
              <a:rPr lang="en-IN" sz="1800" dirty="0" err="1">
                <a:latin typeface="Times New Roman" pitchFamily="18" charset="0"/>
                <a:cs typeface="Times New Roman" pitchFamily="18" charset="0"/>
              </a:rPr>
              <a:t>Boehmite</a:t>
            </a:r>
            <a:r>
              <a:rPr lang="en-IN" sz="1800" dirty="0">
                <a:latin typeface="Times New Roman" pitchFamily="18" charset="0"/>
                <a:cs typeface="Times New Roman" pitchFamily="18" charset="0"/>
              </a:rPr>
              <a:t>.</a:t>
            </a:r>
          </a:p>
        </p:txBody>
      </p:sp>
      <p:sp>
        <p:nvSpPr>
          <p:cNvPr id="8200" name="Rectangle 12"/>
          <p:cNvSpPr>
            <a:spLocks noChangeArrowheads="1"/>
          </p:cNvSpPr>
          <p:nvPr/>
        </p:nvSpPr>
        <p:spPr bwMode="auto">
          <a:xfrm>
            <a:off x="4516582" y="2738438"/>
            <a:ext cx="4336474" cy="1015663"/>
          </a:xfrm>
          <a:prstGeom prst="rect">
            <a:avLst/>
          </a:prstGeom>
          <a:noFill/>
          <a:ln w="9525">
            <a:noFill/>
            <a:miter lim="800000"/>
            <a:headEnd/>
            <a:tailEnd/>
          </a:ln>
        </p:spPr>
        <p:txBody>
          <a:bodyPr wrap="square">
            <a:spAutoFit/>
          </a:bodyPr>
          <a:lstStyle/>
          <a:p>
            <a:r>
              <a:rPr lang="en-IN" sz="1500" dirty="0">
                <a:latin typeface="Times New Roman" pitchFamily="18" charset="0"/>
                <a:cs typeface="Times New Roman" pitchFamily="18" charset="0"/>
              </a:rPr>
              <a:t>X-ray powder diffraction analysis of red mud exhibited presence of a diverse mineralogical phases and compounds which act as a source materials for obtaining varieties desired phases. </a:t>
            </a:r>
          </a:p>
        </p:txBody>
      </p:sp>
      <p:sp>
        <p:nvSpPr>
          <p:cNvPr id="8201" name="Rectangle 13"/>
          <p:cNvSpPr>
            <a:spLocks noChangeArrowheads="1"/>
          </p:cNvSpPr>
          <p:nvPr/>
        </p:nvSpPr>
        <p:spPr bwMode="auto">
          <a:xfrm>
            <a:off x="4376738" y="5703888"/>
            <a:ext cx="4572000" cy="584200"/>
          </a:xfrm>
          <a:prstGeom prst="rect">
            <a:avLst/>
          </a:prstGeom>
          <a:noFill/>
          <a:ln w="9525">
            <a:noFill/>
            <a:miter lim="800000"/>
            <a:headEnd/>
            <a:tailEnd/>
          </a:ln>
        </p:spPr>
        <p:txBody>
          <a:bodyPr>
            <a:spAutoFit/>
          </a:bodyPr>
          <a:lstStyle/>
          <a:p>
            <a:r>
              <a:rPr lang="en-IN" sz="1600">
                <a:latin typeface="Times New Roman" pitchFamily="18" charset="0"/>
                <a:cs typeface="Times New Roman" pitchFamily="18" charset="0"/>
              </a:rPr>
              <a:t>The scanning electron microphotographs exhibiting</a:t>
            </a:r>
          </a:p>
          <a:p>
            <a:r>
              <a:rPr lang="en-IN" sz="1600">
                <a:latin typeface="Times New Roman" pitchFamily="18" charset="0"/>
                <a:cs typeface="Times New Roman" pitchFamily="18" charset="0"/>
              </a:rPr>
              <a:t>microstructure of red mud.</a:t>
            </a:r>
          </a:p>
        </p:txBody>
      </p:sp>
      <p:graphicFrame>
        <p:nvGraphicFramePr>
          <p:cNvPr id="10" name="Object 96"/>
          <p:cNvGraphicFramePr>
            <a:graphicFrameLocks noChangeAspect="1"/>
          </p:cNvGraphicFramePr>
          <p:nvPr/>
        </p:nvGraphicFramePr>
        <p:xfrm>
          <a:off x="66612" y="62330"/>
          <a:ext cx="432152" cy="396250"/>
        </p:xfrm>
        <a:graphic>
          <a:graphicData uri="http://schemas.openxmlformats.org/presentationml/2006/ole">
            <p:oleObj spid="_x0000_s260097" name="Bitmap Image" r:id="rId5" imgW="1467055" imgH="1638529" progId="PBrush">
              <p:embed/>
            </p:oleObj>
          </a:graphicData>
        </a:graphic>
      </p:graphicFrame>
      <p:pic>
        <p:nvPicPr>
          <p:cNvPr id="11" name="Picture 10" descr="AMPRIlogo"/>
          <p:cNvPicPr>
            <a:picLocks noChangeAspect="1" noChangeArrowheads="1"/>
          </p:cNvPicPr>
          <p:nvPr/>
        </p:nvPicPr>
        <p:blipFill>
          <a:blip r:embed="rId6" cstate="print"/>
          <a:srcRect/>
          <a:stretch>
            <a:fillRect/>
          </a:stretch>
        </p:blipFill>
        <p:spPr bwMode="auto">
          <a:xfrm>
            <a:off x="8534400" y="13844"/>
            <a:ext cx="609600" cy="43234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482600" y="431800"/>
            <a:ext cx="9317038" cy="401638"/>
          </a:xfrm>
          <a:prstGeom prst="rect">
            <a:avLst/>
          </a:prstGeom>
          <a:noFill/>
          <a:ln w="9525">
            <a:noFill/>
            <a:miter lim="800000"/>
            <a:headEnd/>
            <a:tailEnd/>
          </a:ln>
        </p:spPr>
        <p:txBody>
          <a:bodyPr wrap="none">
            <a:spAutoFit/>
          </a:bodyPr>
          <a:lstStyle/>
          <a:p>
            <a:r>
              <a:rPr lang="en-IN" sz="2000" b="1" i="1" dirty="0">
                <a:solidFill>
                  <a:srgbClr val="562AF8"/>
                </a:solidFill>
                <a:latin typeface="Times New Roman" pitchFamily="18" charset="0"/>
                <a:cs typeface="Times New Roman" pitchFamily="18" charset="0"/>
              </a:rPr>
              <a:t>      </a:t>
            </a:r>
            <a:r>
              <a:rPr lang="en-IN" sz="2000" b="1" i="1" dirty="0" smtClean="0">
                <a:solidFill>
                  <a:srgbClr val="562AF8"/>
                </a:solidFill>
                <a:latin typeface="Times New Roman" pitchFamily="18" charset="0"/>
                <a:cs typeface="Times New Roman" pitchFamily="18" charset="0"/>
              </a:rPr>
              <a:t>        </a:t>
            </a:r>
            <a:r>
              <a:rPr lang="en-IN" sz="2000" b="1" i="1" dirty="0">
                <a:solidFill>
                  <a:srgbClr val="562AF8"/>
                </a:solidFill>
                <a:latin typeface="Times New Roman" pitchFamily="18" charset="0"/>
                <a:cs typeface="Times New Roman" pitchFamily="18" charset="0"/>
              </a:rPr>
              <a:t>Properties of Functionally Deigned Ceramic for Addressing Oil Spillage Issue</a:t>
            </a:r>
            <a:endParaRPr lang="en-US" sz="2000" i="1" dirty="0">
              <a:solidFill>
                <a:srgbClr val="562AF8"/>
              </a:solidFill>
              <a:latin typeface="Times New Roman" pitchFamily="18" charset="0"/>
              <a:cs typeface="Times New Roman" pitchFamily="18" charset="0"/>
            </a:endParaRPr>
          </a:p>
        </p:txBody>
      </p:sp>
      <p:grpSp>
        <p:nvGrpSpPr>
          <p:cNvPr id="2" name="Group 18"/>
          <p:cNvGrpSpPr>
            <a:grpSpLocks/>
          </p:cNvGrpSpPr>
          <p:nvPr/>
        </p:nvGrpSpPr>
        <p:grpSpPr bwMode="auto">
          <a:xfrm>
            <a:off x="327025" y="1123950"/>
            <a:ext cx="8621713" cy="4859338"/>
            <a:chOff x="326568" y="1123406"/>
            <a:chExt cx="8621488" cy="4859382"/>
          </a:xfrm>
        </p:grpSpPr>
        <p:pic>
          <p:nvPicPr>
            <p:cNvPr id="9222" name="Chart 2"/>
            <p:cNvPicPr>
              <a:picLocks noChangeArrowheads="1"/>
            </p:cNvPicPr>
            <p:nvPr/>
          </p:nvPicPr>
          <p:blipFill>
            <a:blip r:embed="rId3" cstate="print"/>
            <a:srcRect l="27026" t="2185" r="11938" b="3056"/>
            <a:stretch>
              <a:fillRect/>
            </a:stretch>
          </p:blipFill>
          <p:spPr bwMode="auto">
            <a:xfrm>
              <a:off x="5460276" y="1136468"/>
              <a:ext cx="3291840" cy="2129245"/>
            </a:xfrm>
            <a:prstGeom prst="rect">
              <a:avLst/>
            </a:prstGeom>
            <a:noFill/>
            <a:ln w="9525">
              <a:noFill/>
              <a:miter lim="800000"/>
              <a:headEnd/>
              <a:tailEnd/>
            </a:ln>
          </p:spPr>
        </p:pic>
        <p:pic>
          <p:nvPicPr>
            <p:cNvPr id="9223" name="Chart 1"/>
            <p:cNvPicPr>
              <a:picLocks noChangeArrowheads="1"/>
            </p:cNvPicPr>
            <p:nvPr/>
          </p:nvPicPr>
          <p:blipFill>
            <a:blip r:embed="rId4" cstate="print"/>
            <a:srcRect l="20450" t="4964" r="14301" b="4074"/>
            <a:stretch>
              <a:fillRect/>
            </a:stretch>
          </p:blipFill>
          <p:spPr bwMode="auto">
            <a:xfrm>
              <a:off x="757645" y="1123406"/>
              <a:ext cx="3344092" cy="2090057"/>
            </a:xfrm>
            <a:prstGeom prst="rect">
              <a:avLst/>
            </a:prstGeom>
            <a:noFill/>
            <a:ln w="9525">
              <a:noFill/>
              <a:miter lim="800000"/>
              <a:headEnd/>
              <a:tailEnd/>
            </a:ln>
          </p:spPr>
        </p:pic>
        <p:sp>
          <p:nvSpPr>
            <p:cNvPr id="9" name="Right Arrow 8"/>
            <p:cNvSpPr/>
            <p:nvPr/>
          </p:nvSpPr>
          <p:spPr>
            <a:xfrm>
              <a:off x="4045984" y="2061627"/>
              <a:ext cx="977874" cy="21431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dirty="0">
                <a:solidFill>
                  <a:srgbClr val="92D050"/>
                </a:solidFill>
              </a:endParaRPr>
            </a:p>
          </p:txBody>
        </p:sp>
        <p:grpSp>
          <p:nvGrpSpPr>
            <p:cNvPr id="3" name="Group 15"/>
            <p:cNvGrpSpPr>
              <a:grpSpLocks/>
            </p:cNvGrpSpPr>
            <p:nvPr/>
          </p:nvGrpSpPr>
          <p:grpSpPr bwMode="auto">
            <a:xfrm>
              <a:off x="4585063" y="3265715"/>
              <a:ext cx="4362993" cy="2717073"/>
              <a:chOff x="5551713" y="3448595"/>
              <a:chExt cx="3383280" cy="2573382"/>
            </a:xfrm>
          </p:grpSpPr>
          <p:pic>
            <p:nvPicPr>
              <p:cNvPr id="9229" name="Picture 3" descr="C:\Users\PC-9.rrl-PC\Desktop\psrm2[1].JPG"/>
              <p:cNvPicPr>
                <a:picLocks noChangeAspect="1" noChangeArrowheads="1"/>
              </p:cNvPicPr>
              <p:nvPr/>
            </p:nvPicPr>
            <p:blipFill>
              <a:blip r:embed="rId5" cstate="print"/>
              <a:srcRect l="13853" t="54359" r="18874" b="3442"/>
              <a:stretch>
                <a:fillRect/>
              </a:stretch>
            </p:blipFill>
            <p:spPr bwMode="auto">
              <a:xfrm>
                <a:off x="5551713" y="3513909"/>
                <a:ext cx="3383280" cy="2508068"/>
              </a:xfrm>
              <a:prstGeom prst="rect">
                <a:avLst/>
              </a:prstGeom>
              <a:noFill/>
              <a:ln w="9525">
                <a:noFill/>
                <a:miter lim="800000"/>
                <a:headEnd/>
                <a:tailEnd/>
              </a:ln>
            </p:spPr>
          </p:pic>
          <p:pic>
            <p:nvPicPr>
              <p:cNvPr id="9230" name="Picture 3" descr="C:\Users\PC-9.rrl-PC\Desktop\psrm2[1].JPG"/>
              <p:cNvPicPr>
                <a:picLocks noChangeAspect="1" noChangeArrowheads="1"/>
              </p:cNvPicPr>
              <p:nvPr/>
            </p:nvPicPr>
            <p:blipFill>
              <a:blip r:embed="rId5" cstate="print"/>
              <a:srcRect l="15584" t="28572" r="18701" b="67912"/>
              <a:stretch>
                <a:fillRect/>
              </a:stretch>
            </p:blipFill>
            <p:spPr bwMode="auto">
              <a:xfrm>
                <a:off x="5982790" y="3448595"/>
                <a:ext cx="2685214" cy="248194"/>
              </a:xfrm>
              <a:prstGeom prst="rect">
                <a:avLst/>
              </a:prstGeom>
              <a:noFill/>
              <a:ln w="9525">
                <a:noFill/>
                <a:miter lim="800000"/>
                <a:headEnd/>
                <a:tailEnd/>
              </a:ln>
            </p:spPr>
          </p:pic>
        </p:grpSp>
        <p:grpSp>
          <p:nvGrpSpPr>
            <p:cNvPr id="4" name="Group 12"/>
            <p:cNvGrpSpPr>
              <a:grpSpLocks/>
            </p:cNvGrpSpPr>
            <p:nvPr/>
          </p:nvGrpSpPr>
          <p:grpSpPr bwMode="auto">
            <a:xfrm>
              <a:off x="326568" y="3278776"/>
              <a:ext cx="4088677" cy="2521131"/>
              <a:chOff x="104501" y="3801292"/>
              <a:chExt cx="6035040" cy="2508067"/>
            </a:xfrm>
          </p:grpSpPr>
          <p:pic>
            <p:nvPicPr>
              <p:cNvPr id="9227" name="Picture 2" descr="C:\Users\PC-9.rrl-PC\Desktop\psrm11[1].JPG"/>
              <p:cNvPicPr>
                <a:picLocks noChangeAspect="1" noChangeArrowheads="1"/>
              </p:cNvPicPr>
              <p:nvPr/>
            </p:nvPicPr>
            <p:blipFill>
              <a:blip r:embed="rId6" cstate="print"/>
              <a:srcRect l="15714" t="51430" r="18286" b="7237"/>
              <a:stretch>
                <a:fillRect/>
              </a:stretch>
            </p:blipFill>
            <p:spPr bwMode="auto">
              <a:xfrm>
                <a:off x="104501" y="3814355"/>
                <a:ext cx="6035040" cy="2495004"/>
              </a:xfrm>
              <a:prstGeom prst="rect">
                <a:avLst/>
              </a:prstGeom>
              <a:noFill/>
              <a:ln w="9525">
                <a:noFill/>
                <a:miter lim="800000"/>
                <a:headEnd/>
                <a:tailEnd/>
              </a:ln>
            </p:spPr>
          </p:pic>
          <p:pic>
            <p:nvPicPr>
              <p:cNvPr id="9228" name="Picture 2" descr="C:\Users\PC-9.rrl-PC\Desktop\psrm11[1].JPG"/>
              <p:cNvPicPr>
                <a:picLocks noChangeAspect="1" noChangeArrowheads="1"/>
              </p:cNvPicPr>
              <p:nvPr/>
            </p:nvPicPr>
            <p:blipFill>
              <a:blip r:embed="rId6" cstate="print"/>
              <a:srcRect l="14938" t="25339" r="17468" b="71053"/>
              <a:stretch>
                <a:fillRect/>
              </a:stretch>
            </p:blipFill>
            <p:spPr bwMode="auto">
              <a:xfrm>
                <a:off x="809897" y="3801292"/>
                <a:ext cx="4545874" cy="209005"/>
              </a:xfrm>
              <a:prstGeom prst="rect">
                <a:avLst/>
              </a:prstGeom>
              <a:noFill/>
              <a:ln w="9525">
                <a:noFill/>
                <a:miter lim="800000"/>
                <a:headEnd/>
                <a:tailEnd/>
              </a:ln>
            </p:spPr>
          </p:pic>
        </p:grpSp>
      </p:grpSp>
      <p:sp>
        <p:nvSpPr>
          <p:cNvPr id="9220" name="Rectangle 16"/>
          <p:cNvSpPr>
            <a:spLocks noChangeArrowheads="1"/>
          </p:cNvSpPr>
          <p:nvPr/>
        </p:nvSpPr>
        <p:spPr bwMode="auto">
          <a:xfrm>
            <a:off x="655638" y="5657850"/>
            <a:ext cx="3544887" cy="646113"/>
          </a:xfrm>
          <a:prstGeom prst="rect">
            <a:avLst/>
          </a:prstGeom>
          <a:noFill/>
          <a:ln w="9525">
            <a:noFill/>
            <a:miter lim="800000"/>
            <a:headEnd/>
            <a:tailEnd/>
          </a:ln>
        </p:spPr>
        <p:txBody>
          <a:bodyPr>
            <a:spAutoFit/>
          </a:bodyPr>
          <a:lstStyle/>
          <a:p>
            <a:r>
              <a:rPr lang="en-US" sz="1800" b="1" dirty="0">
                <a:latin typeface="Times New Roman" pitchFamily="18" charset="0"/>
                <a:cs typeface="Times New Roman" pitchFamily="18" charset="0"/>
              </a:rPr>
              <a:t>       Raw Red Mud Sample </a:t>
            </a:r>
          </a:p>
          <a:p>
            <a:r>
              <a:rPr lang="en-US" sz="1800" b="1" dirty="0">
                <a:latin typeface="Times New Roman" pitchFamily="18" charset="0"/>
                <a:cs typeface="Times New Roman" pitchFamily="18" charset="0"/>
              </a:rPr>
              <a:t>Average Particle Size : 16.43 </a:t>
            </a:r>
            <a:r>
              <a:rPr lang="el-GR" sz="1800" b="1" dirty="0">
                <a:latin typeface="Times New Roman" pitchFamily="18" charset="0"/>
                <a:cs typeface="Times New Roman" pitchFamily="18" charset="0"/>
              </a:rPr>
              <a:t>μ</a:t>
            </a:r>
            <a:r>
              <a:rPr lang="en-IN" sz="1800" b="1" dirty="0">
                <a:latin typeface="Times New Roman" pitchFamily="18" charset="0"/>
                <a:cs typeface="Times New Roman" pitchFamily="18" charset="0"/>
              </a:rPr>
              <a:t>m</a:t>
            </a:r>
            <a:r>
              <a:rPr lang="en-US" sz="1800" b="1" dirty="0">
                <a:latin typeface="Times New Roman" pitchFamily="18" charset="0"/>
                <a:cs typeface="Times New Roman" pitchFamily="18" charset="0"/>
              </a:rPr>
              <a:t> </a:t>
            </a:r>
            <a:endParaRPr lang="en-IN" sz="1800" dirty="0"/>
          </a:p>
        </p:txBody>
      </p:sp>
      <p:sp>
        <p:nvSpPr>
          <p:cNvPr id="9221" name="Rectangle 17"/>
          <p:cNvSpPr>
            <a:spLocks noChangeArrowheads="1"/>
          </p:cNvSpPr>
          <p:nvPr/>
        </p:nvSpPr>
        <p:spPr bwMode="auto">
          <a:xfrm>
            <a:off x="5214938" y="5683250"/>
            <a:ext cx="3544887" cy="646113"/>
          </a:xfrm>
          <a:prstGeom prst="rect">
            <a:avLst/>
          </a:prstGeom>
          <a:noFill/>
          <a:ln w="9525">
            <a:noFill/>
            <a:miter lim="800000"/>
            <a:headEnd/>
            <a:tailEnd/>
          </a:ln>
        </p:spPr>
        <p:txBody>
          <a:bodyPr>
            <a:spAutoFit/>
          </a:bodyPr>
          <a:lstStyle/>
          <a:p>
            <a:r>
              <a:rPr lang="en-US" sz="1800" b="1" dirty="0">
                <a:latin typeface="Times New Roman" pitchFamily="18" charset="0"/>
                <a:cs typeface="Times New Roman" pitchFamily="18" charset="0"/>
              </a:rPr>
              <a:t>       Raw Red Mud Sample </a:t>
            </a:r>
          </a:p>
          <a:p>
            <a:r>
              <a:rPr lang="en-US" sz="1800" b="1" dirty="0">
                <a:latin typeface="Times New Roman" pitchFamily="18" charset="0"/>
                <a:cs typeface="Times New Roman" pitchFamily="18" charset="0"/>
              </a:rPr>
              <a:t>Average Particle Size : 7.88 </a:t>
            </a:r>
            <a:r>
              <a:rPr lang="el-GR" sz="1800" b="1">
                <a:latin typeface="Times New Roman" pitchFamily="18" charset="0"/>
                <a:cs typeface="Times New Roman" pitchFamily="18" charset="0"/>
              </a:rPr>
              <a:t>μ</a:t>
            </a:r>
            <a:r>
              <a:rPr lang="en-IN" sz="1800" b="1" dirty="0">
                <a:latin typeface="Times New Roman" pitchFamily="18" charset="0"/>
                <a:cs typeface="Times New Roman" pitchFamily="18" charset="0"/>
              </a:rPr>
              <a:t>m</a:t>
            </a:r>
            <a:r>
              <a:rPr lang="en-US" sz="1800" b="1" dirty="0">
                <a:latin typeface="Times New Roman" pitchFamily="18" charset="0"/>
                <a:cs typeface="Times New Roman" pitchFamily="18" charset="0"/>
              </a:rPr>
              <a:t> </a:t>
            </a:r>
            <a:endParaRPr lang="en-IN" sz="1800" dirty="0"/>
          </a:p>
        </p:txBody>
      </p:sp>
      <p:graphicFrame>
        <p:nvGraphicFramePr>
          <p:cNvPr id="15" name="Object 96"/>
          <p:cNvGraphicFramePr>
            <a:graphicFrameLocks noChangeAspect="1"/>
          </p:cNvGraphicFramePr>
          <p:nvPr/>
        </p:nvGraphicFramePr>
        <p:xfrm>
          <a:off x="66612" y="62330"/>
          <a:ext cx="432152" cy="396250"/>
        </p:xfrm>
        <a:graphic>
          <a:graphicData uri="http://schemas.openxmlformats.org/presentationml/2006/ole">
            <p:oleObj spid="_x0000_s259073" name="Bitmap Image" r:id="rId7" imgW="1467055" imgH="1638529" progId="PBrush">
              <p:embed/>
            </p:oleObj>
          </a:graphicData>
        </a:graphic>
      </p:graphicFrame>
      <p:pic>
        <p:nvPicPr>
          <p:cNvPr id="16" name="Picture 15" descr="AMPRIlogo"/>
          <p:cNvPicPr>
            <a:picLocks noChangeAspect="1" noChangeArrowheads="1"/>
          </p:cNvPicPr>
          <p:nvPr/>
        </p:nvPicPr>
        <p:blipFill>
          <a:blip r:embed="rId8" cstate="print"/>
          <a:srcRect/>
          <a:stretch>
            <a:fillRect/>
          </a:stretch>
        </p:blipFill>
        <p:spPr bwMode="auto">
          <a:xfrm>
            <a:off x="8534400" y="13844"/>
            <a:ext cx="609600" cy="43234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332510" y="430645"/>
            <a:ext cx="8239732" cy="461665"/>
          </a:xfrm>
          <a:prstGeom prst="rect">
            <a:avLst/>
          </a:prstGeom>
          <a:noFill/>
          <a:ln w="9525">
            <a:noFill/>
            <a:miter lim="800000"/>
            <a:headEnd/>
            <a:tailEnd/>
          </a:ln>
        </p:spPr>
        <p:txBody>
          <a:bodyPr wrap="square">
            <a:spAutoFit/>
          </a:bodyPr>
          <a:lstStyle/>
          <a:p>
            <a:r>
              <a:rPr lang="en-IN" sz="2400" b="1" i="1" dirty="0">
                <a:solidFill>
                  <a:srgbClr val="562AF8"/>
                </a:solidFill>
                <a:latin typeface="Times New Roman" pitchFamily="18" charset="0"/>
                <a:cs typeface="Times New Roman" pitchFamily="18" charset="0"/>
              </a:rPr>
              <a:t>Mineralogical Composition &amp; Surface Profile Compression</a:t>
            </a:r>
            <a:endParaRPr lang="en-US" sz="2400" i="1" dirty="0">
              <a:solidFill>
                <a:srgbClr val="562AF8"/>
              </a:solidFill>
              <a:latin typeface="Times New Roman" pitchFamily="18" charset="0"/>
              <a:cs typeface="Times New Roman" pitchFamily="18" charset="0"/>
            </a:endParaRPr>
          </a:p>
        </p:txBody>
      </p:sp>
      <p:pic>
        <p:nvPicPr>
          <p:cNvPr id="10243" name="Picture 13"/>
          <p:cNvPicPr>
            <a:picLocks noChangeAspect="1" noChangeArrowheads="1"/>
          </p:cNvPicPr>
          <p:nvPr/>
        </p:nvPicPr>
        <p:blipFill>
          <a:blip r:embed="rId3" cstate="print"/>
          <a:srcRect/>
          <a:stretch>
            <a:fillRect/>
          </a:stretch>
        </p:blipFill>
        <p:spPr bwMode="auto">
          <a:xfrm>
            <a:off x="0" y="1030288"/>
            <a:ext cx="3840163" cy="2606675"/>
          </a:xfrm>
          <a:prstGeom prst="rect">
            <a:avLst/>
          </a:prstGeom>
          <a:noFill/>
          <a:ln w="9525">
            <a:noFill/>
            <a:miter lim="800000"/>
            <a:headEnd/>
            <a:tailEnd/>
          </a:ln>
        </p:spPr>
      </p:pic>
      <p:pic>
        <p:nvPicPr>
          <p:cNvPr id="10244" name="Picture 11"/>
          <p:cNvPicPr>
            <a:picLocks noChangeAspect="1" noChangeArrowheads="1"/>
          </p:cNvPicPr>
          <p:nvPr/>
        </p:nvPicPr>
        <p:blipFill>
          <a:blip r:embed="rId4" cstate="print"/>
          <a:srcRect/>
          <a:stretch>
            <a:fillRect/>
          </a:stretch>
        </p:blipFill>
        <p:spPr bwMode="auto">
          <a:xfrm>
            <a:off x="4479925" y="1246188"/>
            <a:ext cx="3749675" cy="2216150"/>
          </a:xfrm>
          <a:prstGeom prst="rect">
            <a:avLst/>
          </a:prstGeom>
          <a:noFill/>
          <a:ln w="9525">
            <a:noFill/>
            <a:miter lim="800000"/>
            <a:headEnd/>
            <a:tailEnd/>
          </a:ln>
        </p:spPr>
      </p:pic>
      <p:sp>
        <p:nvSpPr>
          <p:cNvPr id="10245" name="Rectangle 8"/>
          <p:cNvSpPr>
            <a:spLocks noChangeArrowheads="1"/>
          </p:cNvSpPr>
          <p:nvPr/>
        </p:nvSpPr>
        <p:spPr bwMode="auto">
          <a:xfrm>
            <a:off x="327025" y="3613150"/>
            <a:ext cx="8816975" cy="293688"/>
          </a:xfrm>
          <a:prstGeom prst="rect">
            <a:avLst/>
          </a:prstGeom>
          <a:noFill/>
          <a:ln w="9525">
            <a:noFill/>
            <a:miter lim="800000"/>
            <a:headEnd/>
            <a:tailEnd/>
          </a:ln>
        </p:spPr>
        <p:txBody>
          <a:bodyPr>
            <a:spAutoFit/>
          </a:bodyPr>
          <a:lstStyle/>
          <a:p>
            <a:r>
              <a:rPr lang="en-US" b="1" dirty="0">
                <a:solidFill>
                  <a:srgbClr val="711515"/>
                </a:solidFill>
                <a:latin typeface="Times New Roman" pitchFamily="18" charset="0"/>
                <a:cs typeface="Times New Roman" pitchFamily="18" charset="0"/>
              </a:rPr>
              <a:t>                            Red mud                                                                                          Sample 1 (Ceramic Route)</a:t>
            </a:r>
          </a:p>
        </p:txBody>
      </p:sp>
      <p:pic>
        <p:nvPicPr>
          <p:cNvPr id="10246" name="Picture 2"/>
          <p:cNvPicPr>
            <a:picLocks noChangeAspect="1" noChangeArrowheads="1"/>
          </p:cNvPicPr>
          <p:nvPr/>
        </p:nvPicPr>
        <p:blipFill>
          <a:blip r:embed="rId5" cstate="print"/>
          <a:srcRect/>
          <a:stretch>
            <a:fillRect/>
          </a:stretch>
        </p:blipFill>
        <p:spPr bwMode="auto">
          <a:xfrm>
            <a:off x="392113" y="3995738"/>
            <a:ext cx="3213100" cy="2339975"/>
          </a:xfrm>
          <a:prstGeom prst="rect">
            <a:avLst/>
          </a:prstGeom>
          <a:noFill/>
          <a:ln w="9525">
            <a:noFill/>
            <a:miter lim="800000"/>
            <a:headEnd/>
            <a:tailEnd/>
          </a:ln>
        </p:spPr>
      </p:pic>
      <p:pic>
        <p:nvPicPr>
          <p:cNvPr id="10247" name="Picture 3"/>
          <p:cNvPicPr>
            <a:picLocks noChangeAspect="1" noChangeArrowheads="1"/>
          </p:cNvPicPr>
          <p:nvPr/>
        </p:nvPicPr>
        <p:blipFill>
          <a:blip r:embed="rId6" cstate="print"/>
          <a:srcRect/>
          <a:stretch>
            <a:fillRect/>
          </a:stretch>
        </p:blipFill>
        <p:spPr bwMode="auto">
          <a:xfrm>
            <a:off x="4924425" y="3941763"/>
            <a:ext cx="3030538" cy="2314575"/>
          </a:xfrm>
          <a:prstGeom prst="rect">
            <a:avLst/>
          </a:prstGeom>
          <a:noFill/>
          <a:ln w="9525">
            <a:noFill/>
            <a:miter lim="800000"/>
            <a:headEnd/>
            <a:tailEnd/>
          </a:ln>
        </p:spPr>
      </p:pic>
      <p:graphicFrame>
        <p:nvGraphicFramePr>
          <p:cNvPr id="8" name="Object 96"/>
          <p:cNvGraphicFramePr>
            <a:graphicFrameLocks noChangeAspect="1"/>
          </p:cNvGraphicFramePr>
          <p:nvPr/>
        </p:nvGraphicFramePr>
        <p:xfrm>
          <a:off x="66612" y="62330"/>
          <a:ext cx="432152" cy="396250"/>
        </p:xfrm>
        <a:graphic>
          <a:graphicData uri="http://schemas.openxmlformats.org/presentationml/2006/ole">
            <p:oleObj spid="_x0000_s258049" name="Bitmap Image" r:id="rId7" imgW="1467055" imgH="1638529" progId="PBrush">
              <p:embed/>
            </p:oleObj>
          </a:graphicData>
        </a:graphic>
      </p:graphicFrame>
      <p:pic>
        <p:nvPicPr>
          <p:cNvPr id="9" name="Picture 8" descr="AMPRIlogo"/>
          <p:cNvPicPr>
            <a:picLocks noChangeAspect="1" noChangeArrowheads="1"/>
          </p:cNvPicPr>
          <p:nvPr/>
        </p:nvPicPr>
        <p:blipFill>
          <a:blip r:embed="rId8" cstate="print"/>
          <a:srcRect/>
          <a:stretch>
            <a:fillRect/>
          </a:stretch>
        </p:blipFill>
        <p:spPr bwMode="auto">
          <a:xfrm>
            <a:off x="8534400" y="13844"/>
            <a:ext cx="609600" cy="43234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266" name="Picture 10" descr="R1(Third)"/>
          <p:cNvPicPr>
            <a:picLocks noChangeAspect="1" noChangeArrowheads="1"/>
          </p:cNvPicPr>
          <p:nvPr/>
        </p:nvPicPr>
        <p:blipFill>
          <a:blip r:embed="rId3" cstate="print"/>
          <a:srcRect l="38393" t="45833" b="12500"/>
          <a:stretch>
            <a:fillRect/>
          </a:stretch>
        </p:blipFill>
        <p:spPr bwMode="auto">
          <a:xfrm>
            <a:off x="6610350" y="1423988"/>
            <a:ext cx="2533650" cy="2014537"/>
          </a:xfrm>
          <a:prstGeom prst="rect">
            <a:avLst/>
          </a:prstGeom>
          <a:noFill/>
          <a:ln w="9525">
            <a:noFill/>
            <a:miter lim="800000"/>
            <a:headEnd/>
            <a:tailEnd/>
          </a:ln>
        </p:spPr>
      </p:pic>
      <p:pic>
        <p:nvPicPr>
          <p:cNvPr id="11267" name="Picture 5"/>
          <p:cNvPicPr>
            <a:picLocks noChangeAspect="1" noChangeArrowheads="1"/>
          </p:cNvPicPr>
          <p:nvPr/>
        </p:nvPicPr>
        <p:blipFill>
          <a:blip r:embed="rId4" cstate="print"/>
          <a:srcRect r="6248" b="12715"/>
          <a:stretch>
            <a:fillRect/>
          </a:stretch>
        </p:blipFill>
        <p:spPr bwMode="auto">
          <a:xfrm>
            <a:off x="6596063" y="3814763"/>
            <a:ext cx="2547937" cy="2106612"/>
          </a:xfrm>
          <a:prstGeom prst="rect">
            <a:avLst/>
          </a:prstGeom>
          <a:noFill/>
          <a:ln w="9525">
            <a:noFill/>
            <a:miter lim="800000"/>
            <a:headEnd/>
            <a:tailEnd/>
          </a:ln>
        </p:spPr>
      </p:pic>
      <p:sp>
        <p:nvSpPr>
          <p:cNvPr id="11268" name="Rectangle 2"/>
          <p:cNvSpPr>
            <a:spLocks noChangeArrowheads="1"/>
          </p:cNvSpPr>
          <p:nvPr/>
        </p:nvSpPr>
        <p:spPr bwMode="auto">
          <a:xfrm>
            <a:off x="291320" y="419100"/>
            <a:ext cx="8852680" cy="461665"/>
          </a:xfrm>
          <a:prstGeom prst="rect">
            <a:avLst/>
          </a:prstGeom>
          <a:noFill/>
          <a:ln w="9525">
            <a:noFill/>
            <a:miter lim="800000"/>
            <a:headEnd/>
            <a:tailEnd/>
          </a:ln>
        </p:spPr>
        <p:txBody>
          <a:bodyPr wrap="none">
            <a:spAutoFit/>
          </a:bodyPr>
          <a:lstStyle/>
          <a:p>
            <a:r>
              <a:rPr lang="en-IN" sz="2400" b="1" i="1" dirty="0">
                <a:solidFill>
                  <a:srgbClr val="FF0000"/>
                </a:solidFill>
                <a:latin typeface="Times New Roman" pitchFamily="18" charset="0"/>
                <a:cs typeface="Times New Roman" pitchFamily="18" charset="0"/>
              </a:rPr>
              <a:t>Development of Functional Ceramic by Spray </a:t>
            </a:r>
            <a:r>
              <a:rPr lang="en-IN" sz="2400" b="1" i="1" dirty="0" err="1">
                <a:solidFill>
                  <a:srgbClr val="FF0000"/>
                </a:solidFill>
                <a:latin typeface="Times New Roman" pitchFamily="18" charset="0"/>
                <a:cs typeface="Times New Roman" pitchFamily="18" charset="0"/>
              </a:rPr>
              <a:t>Pyrolysis</a:t>
            </a:r>
            <a:r>
              <a:rPr lang="en-IN" sz="2400" b="1" i="1" dirty="0">
                <a:solidFill>
                  <a:srgbClr val="FF0000"/>
                </a:solidFill>
                <a:latin typeface="Times New Roman" pitchFamily="18" charset="0"/>
                <a:cs typeface="Times New Roman" pitchFamily="18" charset="0"/>
              </a:rPr>
              <a:t> Technique   </a:t>
            </a:r>
            <a:endParaRPr lang="en-US" sz="2400" i="1" dirty="0">
              <a:solidFill>
                <a:srgbClr val="FF0000"/>
              </a:solidFill>
              <a:latin typeface="Times New Roman" pitchFamily="18" charset="0"/>
              <a:cs typeface="Times New Roman" pitchFamily="18" charset="0"/>
            </a:endParaRPr>
          </a:p>
        </p:txBody>
      </p:sp>
      <p:pic>
        <p:nvPicPr>
          <p:cNvPr id="11269" name="Picture 3"/>
          <p:cNvPicPr>
            <a:picLocks noChangeAspect="1" noChangeArrowheads="1"/>
          </p:cNvPicPr>
          <p:nvPr/>
        </p:nvPicPr>
        <p:blipFill>
          <a:blip r:embed="rId5" cstate="print"/>
          <a:srcRect/>
          <a:stretch>
            <a:fillRect/>
          </a:stretch>
        </p:blipFill>
        <p:spPr bwMode="auto">
          <a:xfrm>
            <a:off x="182563" y="3735388"/>
            <a:ext cx="3552825" cy="2378075"/>
          </a:xfrm>
          <a:prstGeom prst="rect">
            <a:avLst/>
          </a:prstGeom>
          <a:noFill/>
          <a:ln w="9525">
            <a:noFill/>
            <a:miter lim="800000"/>
            <a:headEnd/>
            <a:tailEnd/>
          </a:ln>
        </p:spPr>
      </p:pic>
      <p:pic>
        <p:nvPicPr>
          <p:cNvPr id="11270" name="Picture 12" descr="Image"/>
          <p:cNvPicPr>
            <a:picLocks noChangeAspect="1" noChangeArrowheads="1"/>
          </p:cNvPicPr>
          <p:nvPr/>
        </p:nvPicPr>
        <p:blipFill>
          <a:blip r:embed="rId6" cstate="print"/>
          <a:srcRect/>
          <a:stretch>
            <a:fillRect/>
          </a:stretch>
        </p:blipFill>
        <p:spPr bwMode="auto">
          <a:xfrm>
            <a:off x="39688" y="1060450"/>
            <a:ext cx="3617912" cy="2667000"/>
          </a:xfrm>
          <a:prstGeom prst="rect">
            <a:avLst/>
          </a:prstGeom>
          <a:noFill/>
          <a:ln w="9525">
            <a:noFill/>
            <a:miter lim="800000"/>
            <a:headEnd/>
            <a:tailEnd/>
          </a:ln>
        </p:spPr>
      </p:pic>
      <p:sp>
        <p:nvSpPr>
          <p:cNvPr id="11271" name="TextBox 5"/>
          <p:cNvSpPr txBox="1">
            <a:spLocks noChangeArrowheads="1"/>
          </p:cNvSpPr>
          <p:nvPr/>
        </p:nvSpPr>
        <p:spPr bwMode="auto">
          <a:xfrm>
            <a:off x="3005138" y="1436688"/>
            <a:ext cx="3944937" cy="2090737"/>
          </a:xfrm>
          <a:prstGeom prst="rect">
            <a:avLst/>
          </a:prstGeom>
          <a:noFill/>
          <a:ln w="9525">
            <a:noFill/>
            <a:miter lim="800000"/>
            <a:headEnd/>
            <a:tailEnd/>
          </a:ln>
        </p:spPr>
        <p:txBody>
          <a:bodyPr>
            <a:spAutoFit/>
          </a:bodyPr>
          <a:lstStyle/>
          <a:p>
            <a:pPr marL="342900" indent="-342900"/>
            <a:r>
              <a:rPr lang="en-IN" sz="1800" b="1">
                <a:solidFill>
                  <a:srgbClr val="711515"/>
                </a:solidFill>
                <a:latin typeface="Times New Roman" pitchFamily="18" charset="0"/>
                <a:cs typeface="Times New Roman" pitchFamily="18" charset="0"/>
              </a:rPr>
              <a:t>        Mineralogical Phases in </a:t>
            </a:r>
          </a:p>
          <a:p>
            <a:pPr marL="342900" indent="-342900"/>
            <a:r>
              <a:rPr lang="en-IN" sz="1800" b="1">
                <a:solidFill>
                  <a:srgbClr val="711515"/>
                </a:solidFill>
                <a:latin typeface="Times New Roman" pitchFamily="18" charset="0"/>
                <a:cs typeface="Times New Roman" pitchFamily="18" charset="0"/>
              </a:rPr>
              <a:t>        Red Mud Sample: </a:t>
            </a:r>
          </a:p>
          <a:p>
            <a:pPr marL="342900" indent="-342900"/>
            <a:r>
              <a:rPr lang="en-IN" sz="1800">
                <a:solidFill>
                  <a:srgbClr val="3710C6"/>
                </a:solidFill>
                <a:latin typeface="Times New Roman" pitchFamily="18" charset="0"/>
                <a:cs typeface="Times New Roman" pitchFamily="18" charset="0"/>
              </a:rPr>
              <a:t>        1. Anatase           2. Rutile</a:t>
            </a:r>
          </a:p>
          <a:p>
            <a:pPr marL="342900" indent="-342900"/>
            <a:r>
              <a:rPr lang="en-IN" sz="1800">
                <a:solidFill>
                  <a:srgbClr val="3710C6"/>
                </a:solidFill>
                <a:latin typeface="Times New Roman" pitchFamily="18" charset="0"/>
                <a:cs typeface="Times New Roman" pitchFamily="18" charset="0"/>
              </a:rPr>
              <a:t>        3. Quartz             4. Hematite</a:t>
            </a:r>
          </a:p>
          <a:p>
            <a:pPr marL="342900" indent="-342900"/>
            <a:r>
              <a:rPr lang="en-IN" sz="1800">
                <a:solidFill>
                  <a:srgbClr val="3710C6"/>
                </a:solidFill>
                <a:latin typeface="Times New Roman" pitchFamily="18" charset="0"/>
                <a:cs typeface="Times New Roman" pitchFamily="18" charset="0"/>
              </a:rPr>
              <a:t>        5. Bohmite          </a:t>
            </a:r>
            <a:r>
              <a:rPr lang="en-US" sz="1800">
                <a:solidFill>
                  <a:srgbClr val="3710C6"/>
                </a:solidFill>
                <a:latin typeface="Times New Roman" pitchFamily="18" charset="0"/>
                <a:cs typeface="Times New Roman" pitchFamily="18" charset="0"/>
              </a:rPr>
              <a:t>6. </a:t>
            </a:r>
            <a:r>
              <a:rPr lang="en-IN" sz="1800">
                <a:solidFill>
                  <a:srgbClr val="3710C6"/>
                </a:solidFill>
                <a:latin typeface="Times New Roman" pitchFamily="18" charset="0"/>
                <a:cs typeface="Times New Roman" pitchFamily="18" charset="0"/>
              </a:rPr>
              <a:t>Gibbsite </a:t>
            </a:r>
          </a:p>
          <a:p>
            <a:pPr marL="342900" indent="-342900"/>
            <a:r>
              <a:rPr lang="en-IN" sz="1800">
                <a:solidFill>
                  <a:srgbClr val="3710C6"/>
                </a:solidFill>
                <a:latin typeface="Times New Roman" pitchFamily="18" charset="0"/>
                <a:cs typeface="Times New Roman" pitchFamily="18" charset="0"/>
              </a:rPr>
              <a:t>        7. Bayerite          8. Na</a:t>
            </a:r>
            <a:r>
              <a:rPr lang="en-IN" sz="1800" baseline="-25000">
                <a:solidFill>
                  <a:srgbClr val="3710C6"/>
                </a:solidFill>
                <a:latin typeface="Times New Roman" pitchFamily="18" charset="0"/>
                <a:cs typeface="Times New Roman" pitchFamily="18" charset="0"/>
              </a:rPr>
              <a:t>5</a:t>
            </a:r>
            <a:r>
              <a:rPr lang="en-IN" sz="1800">
                <a:solidFill>
                  <a:srgbClr val="3710C6"/>
                </a:solidFill>
                <a:latin typeface="Times New Roman" pitchFamily="18" charset="0"/>
                <a:cs typeface="Times New Roman" pitchFamily="18" charset="0"/>
              </a:rPr>
              <a:t>Al</a:t>
            </a:r>
            <a:r>
              <a:rPr lang="en-IN" sz="1800" baseline="-25000">
                <a:solidFill>
                  <a:srgbClr val="3710C6"/>
                </a:solidFill>
                <a:latin typeface="Times New Roman" pitchFamily="18" charset="0"/>
                <a:cs typeface="Times New Roman" pitchFamily="18" charset="0"/>
              </a:rPr>
              <a:t>3</a:t>
            </a:r>
            <a:r>
              <a:rPr lang="en-IN" sz="1800">
                <a:solidFill>
                  <a:srgbClr val="3710C6"/>
                </a:solidFill>
                <a:latin typeface="Times New Roman" pitchFamily="18" charset="0"/>
                <a:cs typeface="Times New Roman" pitchFamily="18" charset="0"/>
              </a:rPr>
              <a:t>CSi</a:t>
            </a:r>
            <a:r>
              <a:rPr lang="en-IN" sz="1800" baseline="-25000">
                <a:solidFill>
                  <a:srgbClr val="3710C6"/>
                </a:solidFill>
                <a:latin typeface="Times New Roman" pitchFamily="18" charset="0"/>
                <a:cs typeface="Times New Roman" pitchFamily="18" charset="0"/>
              </a:rPr>
              <a:t>3</a:t>
            </a:r>
            <a:r>
              <a:rPr lang="en-IN" sz="1800">
                <a:solidFill>
                  <a:srgbClr val="3710C6"/>
                </a:solidFill>
                <a:latin typeface="Times New Roman" pitchFamily="18" charset="0"/>
                <a:cs typeface="Times New Roman" pitchFamily="18" charset="0"/>
              </a:rPr>
              <a:t>O</a:t>
            </a:r>
            <a:r>
              <a:rPr lang="en-IN" sz="1800" baseline="-25000">
                <a:solidFill>
                  <a:srgbClr val="3710C6"/>
                </a:solidFill>
                <a:latin typeface="Times New Roman" pitchFamily="18" charset="0"/>
                <a:cs typeface="Times New Roman" pitchFamily="18" charset="0"/>
              </a:rPr>
              <a:t>15</a:t>
            </a:r>
            <a:r>
              <a:rPr lang="en-IN" sz="1800">
                <a:solidFill>
                  <a:srgbClr val="3710C6"/>
                </a:solidFill>
                <a:latin typeface="Times New Roman" pitchFamily="18" charset="0"/>
                <a:cs typeface="Times New Roman" pitchFamily="18" charset="0"/>
              </a:rPr>
              <a:t> </a:t>
            </a:r>
          </a:p>
          <a:p>
            <a:pPr marL="342900" indent="-342900"/>
            <a:r>
              <a:rPr lang="en-IN" sz="1800">
                <a:solidFill>
                  <a:srgbClr val="3710C6"/>
                </a:solidFill>
                <a:latin typeface="Times New Roman" pitchFamily="18" charset="0"/>
                <a:cs typeface="Times New Roman" pitchFamily="18" charset="0"/>
              </a:rPr>
              <a:t>        9. Cancrinite,    </a:t>
            </a:r>
            <a:r>
              <a:rPr lang="en-US" sz="1800">
                <a:solidFill>
                  <a:srgbClr val="3710C6"/>
                </a:solidFill>
                <a:latin typeface="Times New Roman" pitchFamily="18" charset="0"/>
                <a:cs typeface="Times New Roman" pitchFamily="18" charset="0"/>
              </a:rPr>
              <a:t>10.</a:t>
            </a:r>
            <a:r>
              <a:rPr lang="en-IN" sz="1800">
                <a:solidFill>
                  <a:srgbClr val="3710C6"/>
                </a:solidFill>
                <a:latin typeface="Times New Roman" pitchFamily="18" charset="0"/>
                <a:cs typeface="Times New Roman" pitchFamily="18" charset="0"/>
              </a:rPr>
              <a:t> Chantalite</a:t>
            </a:r>
          </a:p>
        </p:txBody>
      </p:sp>
      <p:sp>
        <p:nvSpPr>
          <p:cNvPr id="11272" name="TextBox 9"/>
          <p:cNvSpPr txBox="1">
            <a:spLocks noChangeArrowheads="1"/>
          </p:cNvSpPr>
          <p:nvPr/>
        </p:nvSpPr>
        <p:spPr bwMode="auto">
          <a:xfrm>
            <a:off x="2973388" y="4776788"/>
            <a:ext cx="3944937" cy="1200150"/>
          </a:xfrm>
          <a:prstGeom prst="rect">
            <a:avLst/>
          </a:prstGeom>
          <a:noFill/>
          <a:ln w="9525">
            <a:noFill/>
            <a:miter lim="800000"/>
            <a:headEnd/>
            <a:tailEnd/>
          </a:ln>
        </p:spPr>
        <p:txBody>
          <a:bodyPr>
            <a:spAutoFit/>
          </a:bodyPr>
          <a:lstStyle/>
          <a:p>
            <a:pPr marL="342900" indent="-342900"/>
            <a:r>
              <a:rPr lang="en-IN" sz="1800" b="1">
                <a:solidFill>
                  <a:srgbClr val="711515"/>
                </a:solidFill>
                <a:latin typeface="Times New Roman" pitchFamily="18" charset="0"/>
                <a:cs typeface="Times New Roman" pitchFamily="18" charset="0"/>
              </a:rPr>
              <a:t>        Mineralogical Phases in </a:t>
            </a:r>
          </a:p>
          <a:p>
            <a:pPr marL="342900" indent="-342900"/>
            <a:r>
              <a:rPr lang="en-IN" sz="1800" b="1">
                <a:solidFill>
                  <a:srgbClr val="711515"/>
                </a:solidFill>
                <a:latin typeface="Times New Roman" pitchFamily="18" charset="0"/>
                <a:cs typeface="Times New Roman" pitchFamily="18" charset="0"/>
              </a:rPr>
              <a:t>        Sample 2 for oil spillage issue: </a:t>
            </a:r>
          </a:p>
          <a:p>
            <a:pPr marL="342900" indent="-342900"/>
            <a:r>
              <a:rPr lang="en-IN" sz="1800">
                <a:solidFill>
                  <a:srgbClr val="3710C6"/>
                </a:solidFill>
                <a:latin typeface="Times New Roman" pitchFamily="18" charset="0"/>
                <a:cs typeface="Times New Roman" pitchFamily="18" charset="0"/>
              </a:rPr>
              <a:t>        1. Calcite           2. Anatase</a:t>
            </a:r>
          </a:p>
          <a:p>
            <a:pPr marL="342900" indent="-342900"/>
            <a:r>
              <a:rPr lang="en-IN" sz="1800">
                <a:solidFill>
                  <a:srgbClr val="3710C6"/>
                </a:solidFill>
                <a:latin typeface="Times New Roman" pitchFamily="18" charset="0"/>
                <a:cs typeface="Times New Roman" pitchFamily="18" charset="0"/>
              </a:rPr>
              <a:t>        3. Hematite        4. Cancrinite,    </a:t>
            </a:r>
          </a:p>
        </p:txBody>
      </p:sp>
      <p:pic>
        <p:nvPicPr>
          <p:cNvPr id="11273" name="Picture 5"/>
          <p:cNvPicPr>
            <a:picLocks noChangeAspect="1" noChangeArrowheads="1"/>
          </p:cNvPicPr>
          <p:nvPr/>
        </p:nvPicPr>
        <p:blipFill>
          <a:blip r:embed="rId4" cstate="print"/>
          <a:srcRect t="87715" r="57187" b="2586"/>
          <a:stretch>
            <a:fillRect/>
          </a:stretch>
        </p:blipFill>
        <p:spPr bwMode="auto">
          <a:xfrm>
            <a:off x="7839075" y="5564188"/>
            <a:ext cx="1304925" cy="357187"/>
          </a:xfrm>
          <a:prstGeom prst="rect">
            <a:avLst/>
          </a:prstGeom>
          <a:noFill/>
          <a:ln w="9525">
            <a:noFill/>
            <a:miter lim="800000"/>
            <a:headEnd/>
            <a:tailEnd/>
          </a:ln>
        </p:spPr>
      </p:pic>
      <p:pic>
        <p:nvPicPr>
          <p:cNvPr id="11274" name="Picture 10" descr="R1(Third)"/>
          <p:cNvPicPr>
            <a:picLocks noChangeAspect="1" noChangeArrowheads="1"/>
          </p:cNvPicPr>
          <p:nvPr/>
        </p:nvPicPr>
        <p:blipFill>
          <a:blip r:embed="rId3" cstate="print"/>
          <a:srcRect l="23660" t="88377" r="44643" b="3728"/>
          <a:stretch>
            <a:fillRect/>
          </a:stretch>
        </p:blipFill>
        <p:spPr bwMode="auto">
          <a:xfrm>
            <a:off x="7867650" y="3060700"/>
            <a:ext cx="1200150" cy="334963"/>
          </a:xfrm>
          <a:prstGeom prst="rect">
            <a:avLst/>
          </a:prstGeom>
          <a:noFill/>
          <a:ln w="9525">
            <a:noFill/>
            <a:miter lim="800000"/>
            <a:headEnd/>
            <a:tailEnd/>
          </a:ln>
        </p:spPr>
      </p:pic>
      <p:graphicFrame>
        <p:nvGraphicFramePr>
          <p:cNvPr id="11" name="Object 96"/>
          <p:cNvGraphicFramePr>
            <a:graphicFrameLocks noChangeAspect="1"/>
          </p:cNvGraphicFramePr>
          <p:nvPr/>
        </p:nvGraphicFramePr>
        <p:xfrm>
          <a:off x="66612" y="62330"/>
          <a:ext cx="432152" cy="396250"/>
        </p:xfrm>
        <a:graphic>
          <a:graphicData uri="http://schemas.openxmlformats.org/presentationml/2006/ole">
            <p:oleObj spid="_x0000_s257025" name="Bitmap Image" r:id="rId7" imgW="1467055" imgH="1638529" progId="PBrush">
              <p:embed/>
            </p:oleObj>
          </a:graphicData>
        </a:graphic>
      </p:graphicFrame>
      <p:pic>
        <p:nvPicPr>
          <p:cNvPr id="12" name="Picture 11" descr="AMPRIlogo"/>
          <p:cNvPicPr>
            <a:picLocks noChangeAspect="1" noChangeArrowheads="1"/>
          </p:cNvPicPr>
          <p:nvPr/>
        </p:nvPicPr>
        <p:blipFill>
          <a:blip r:embed="rId8" cstate="print"/>
          <a:srcRect/>
          <a:stretch>
            <a:fillRect/>
          </a:stretch>
        </p:blipFill>
        <p:spPr bwMode="auto">
          <a:xfrm>
            <a:off x="8534400" y="13844"/>
            <a:ext cx="609600" cy="43234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Rectangle 3"/>
          <p:cNvSpPr>
            <a:spLocks noChangeArrowheads="1"/>
          </p:cNvSpPr>
          <p:nvPr/>
        </p:nvSpPr>
        <p:spPr bwMode="auto">
          <a:xfrm>
            <a:off x="0" y="447675"/>
            <a:ext cx="9144000" cy="830997"/>
          </a:xfrm>
          <a:prstGeom prst="rect">
            <a:avLst/>
          </a:prstGeom>
          <a:noFill/>
          <a:ln w="9525">
            <a:noFill/>
            <a:miter lim="800000"/>
            <a:headEnd/>
            <a:tailEnd/>
          </a:ln>
        </p:spPr>
        <p:txBody>
          <a:bodyPr wrap="square">
            <a:spAutoFit/>
          </a:bodyPr>
          <a:lstStyle/>
          <a:p>
            <a:r>
              <a:rPr lang="en-US" sz="2400" b="1" i="1" dirty="0">
                <a:solidFill>
                  <a:srgbClr val="FF0000"/>
                </a:solidFill>
                <a:latin typeface="Times New Roman" pitchFamily="18" charset="0"/>
                <a:ea typeface="Calibri" pitchFamily="34" charset="0"/>
                <a:cs typeface="Times New Roman" pitchFamily="18" charset="0"/>
              </a:rPr>
              <a:t>Significant Features of </a:t>
            </a:r>
            <a:r>
              <a:rPr lang="en-IN" sz="2400" b="1" i="1" dirty="0" smtClean="0">
                <a:solidFill>
                  <a:srgbClr val="FF0000"/>
                </a:solidFill>
                <a:latin typeface="Times New Roman" pitchFamily="18" charset="0"/>
                <a:ea typeface="Calibri" pitchFamily="34" charset="0"/>
                <a:cs typeface="Times New Roman" pitchFamily="18" charset="0"/>
              </a:rPr>
              <a:t>Designed </a:t>
            </a:r>
            <a:r>
              <a:rPr lang="en-IN" sz="2400" b="1" i="1" dirty="0">
                <a:solidFill>
                  <a:srgbClr val="FF0000"/>
                </a:solidFill>
                <a:latin typeface="Times New Roman" pitchFamily="18" charset="0"/>
                <a:ea typeface="Calibri" pitchFamily="34" charset="0"/>
                <a:cs typeface="Times New Roman" pitchFamily="18" charset="0"/>
              </a:rPr>
              <a:t>Ceramic for Addressing Oil Spillage Issue </a:t>
            </a:r>
            <a:endParaRPr lang="en-US" sz="2400" i="1" dirty="0">
              <a:solidFill>
                <a:srgbClr val="FF0000"/>
              </a:solidFill>
              <a:latin typeface="Times New Roman" pitchFamily="18" charset="0"/>
              <a:ea typeface="Calibri" pitchFamily="34" charset="0"/>
              <a:cs typeface="Times New Roman" pitchFamily="18" charset="0"/>
            </a:endParaRPr>
          </a:p>
        </p:txBody>
      </p:sp>
      <p:sp>
        <p:nvSpPr>
          <p:cNvPr id="19459" name="Text Box 27"/>
          <p:cNvSpPr txBox="1">
            <a:spLocks noChangeArrowheads="1"/>
          </p:cNvSpPr>
          <p:nvPr/>
        </p:nvSpPr>
        <p:spPr bwMode="auto">
          <a:xfrm>
            <a:off x="238539" y="1057275"/>
            <a:ext cx="8905461" cy="5492750"/>
          </a:xfrm>
          <a:prstGeom prst="rect">
            <a:avLst/>
          </a:prstGeom>
          <a:noFill/>
          <a:ln w="9525">
            <a:noFill/>
            <a:miter lim="800000"/>
            <a:headEnd/>
            <a:tailEnd/>
          </a:ln>
        </p:spPr>
        <p:txBody>
          <a:bodyPr wrap="square">
            <a:spAutoFit/>
          </a:bodyPr>
          <a:lstStyle/>
          <a:p>
            <a:pPr>
              <a:lnSpc>
                <a:spcPct val="150000"/>
              </a:lnSpc>
              <a:buFont typeface="Wingdings" pitchFamily="2" charset="2"/>
              <a:buChar char="Ø"/>
            </a:pPr>
            <a:r>
              <a:rPr lang="en-US" sz="1800" b="1" dirty="0">
                <a:solidFill>
                  <a:srgbClr val="000066"/>
                </a:solidFill>
                <a:latin typeface="Times New Roman" pitchFamily="18" charset="0"/>
                <a:cs typeface="Times New Roman" pitchFamily="18" charset="0"/>
              </a:rPr>
              <a:t>  </a:t>
            </a:r>
            <a:r>
              <a:rPr lang="en-US" sz="1800" b="1" dirty="0">
                <a:solidFill>
                  <a:srgbClr val="711515"/>
                </a:solidFill>
                <a:latin typeface="Times New Roman" pitchFamily="18" charset="0"/>
                <a:cs typeface="Times New Roman" pitchFamily="18" charset="0"/>
              </a:rPr>
              <a:t>Tailored properties </a:t>
            </a:r>
            <a:r>
              <a:rPr lang="en-US" sz="1800" b="1" dirty="0">
                <a:solidFill>
                  <a:srgbClr val="000066"/>
                </a:solidFill>
                <a:latin typeface="Times New Roman" pitchFamily="18" charset="0"/>
                <a:cs typeface="Times New Roman" pitchFamily="18" charset="0"/>
              </a:rPr>
              <a:t>and oil removal by sorption  (</a:t>
            </a:r>
            <a:r>
              <a:rPr lang="en-US" sz="1800" b="1" dirty="0">
                <a:solidFill>
                  <a:srgbClr val="711515"/>
                </a:solidFill>
                <a:latin typeface="Times New Roman" pitchFamily="18" charset="0"/>
                <a:cs typeface="Times New Roman" pitchFamily="18" charset="0"/>
              </a:rPr>
              <a:t>adsorption &amp; absorption both</a:t>
            </a:r>
            <a:r>
              <a:rPr lang="en-US" sz="1800" b="1" dirty="0">
                <a:solidFill>
                  <a:srgbClr val="000066"/>
                </a:solidFill>
                <a:latin typeface="Times New Roman" pitchFamily="18" charset="0"/>
                <a:cs typeface="Times New Roman" pitchFamily="18" charset="0"/>
              </a:rPr>
              <a:t>)</a:t>
            </a:r>
          </a:p>
          <a:p>
            <a:pPr>
              <a:lnSpc>
                <a:spcPct val="150000"/>
              </a:lnSpc>
            </a:pPr>
            <a:r>
              <a:rPr lang="en-US" sz="1800" b="1" dirty="0">
                <a:solidFill>
                  <a:srgbClr val="000066"/>
                </a:solidFill>
                <a:latin typeface="Times New Roman" pitchFamily="18" charset="0"/>
                <a:cs typeface="Times New Roman" pitchFamily="18" charset="0"/>
              </a:rPr>
              <a:t>               a) </a:t>
            </a:r>
            <a:r>
              <a:rPr lang="en-US" sz="1800" b="1" dirty="0">
                <a:solidFill>
                  <a:srgbClr val="711515"/>
                </a:solidFill>
                <a:latin typeface="Times New Roman" pitchFamily="18" charset="0"/>
                <a:cs typeface="Times New Roman" pitchFamily="18" charset="0"/>
              </a:rPr>
              <a:t>Low density</a:t>
            </a:r>
            <a:r>
              <a:rPr lang="en-US" sz="1800" b="1" dirty="0">
                <a:solidFill>
                  <a:srgbClr val="000066"/>
                </a:solidFill>
                <a:latin typeface="Times New Roman" pitchFamily="18" charset="0"/>
                <a:cs typeface="Times New Roman" pitchFamily="18" charset="0"/>
              </a:rPr>
              <a:t> (1.2 gm/cc)</a:t>
            </a:r>
          </a:p>
          <a:p>
            <a:pPr>
              <a:lnSpc>
                <a:spcPct val="150000"/>
              </a:lnSpc>
            </a:pPr>
            <a:r>
              <a:rPr lang="en-US" sz="1800" b="1" dirty="0">
                <a:solidFill>
                  <a:srgbClr val="000066"/>
                </a:solidFill>
                <a:latin typeface="Times New Roman" pitchFamily="18" charset="0"/>
                <a:cs typeface="Times New Roman" pitchFamily="18" charset="0"/>
              </a:rPr>
              <a:t>               b) High </a:t>
            </a:r>
            <a:r>
              <a:rPr lang="en-US" sz="1800" b="1" dirty="0">
                <a:solidFill>
                  <a:srgbClr val="711515"/>
                </a:solidFill>
                <a:latin typeface="Times New Roman" pitchFamily="18" charset="0"/>
                <a:cs typeface="Times New Roman" pitchFamily="18" charset="0"/>
              </a:rPr>
              <a:t>Porosity</a:t>
            </a:r>
            <a:r>
              <a:rPr lang="en-US" sz="1800" b="1" dirty="0">
                <a:solidFill>
                  <a:srgbClr val="000066"/>
                </a:solidFill>
                <a:latin typeface="Times New Roman" pitchFamily="18" charset="0"/>
                <a:cs typeface="Times New Roman" pitchFamily="18" charset="0"/>
              </a:rPr>
              <a:t> for oil sorption </a:t>
            </a:r>
          </a:p>
          <a:p>
            <a:pPr>
              <a:lnSpc>
                <a:spcPct val="150000"/>
              </a:lnSpc>
            </a:pPr>
            <a:r>
              <a:rPr lang="en-US" sz="1800" b="1" dirty="0">
                <a:solidFill>
                  <a:srgbClr val="000066"/>
                </a:solidFill>
                <a:latin typeface="Times New Roman" pitchFamily="18" charset="0"/>
                <a:cs typeface="Times New Roman" pitchFamily="18" charset="0"/>
              </a:rPr>
              <a:t>               c) </a:t>
            </a:r>
            <a:r>
              <a:rPr lang="en-US" sz="1800" b="1" dirty="0">
                <a:solidFill>
                  <a:srgbClr val="711515"/>
                </a:solidFill>
                <a:latin typeface="Times New Roman" pitchFamily="18" charset="0"/>
                <a:cs typeface="Times New Roman" pitchFamily="18" charset="0"/>
              </a:rPr>
              <a:t>Magnetic</a:t>
            </a:r>
            <a:r>
              <a:rPr lang="en-US" sz="1800" b="1" dirty="0">
                <a:solidFill>
                  <a:srgbClr val="002060"/>
                </a:solidFill>
                <a:latin typeface="Times New Roman" pitchFamily="18" charset="0"/>
                <a:cs typeface="Times New Roman" pitchFamily="18" charset="0"/>
              </a:rPr>
              <a:t> </a:t>
            </a:r>
            <a:r>
              <a:rPr lang="en-US" sz="1800" b="1" dirty="0">
                <a:solidFill>
                  <a:srgbClr val="000066"/>
                </a:solidFill>
                <a:latin typeface="Times New Roman" pitchFamily="18" charset="0"/>
                <a:cs typeface="Times New Roman" pitchFamily="18" charset="0"/>
              </a:rPr>
              <a:t>in nature for removal of oil loaded material from liquid surface.</a:t>
            </a:r>
          </a:p>
          <a:p>
            <a:pPr>
              <a:lnSpc>
                <a:spcPct val="150000"/>
              </a:lnSpc>
            </a:pPr>
            <a:r>
              <a:rPr lang="en-US" sz="1800" b="1" dirty="0">
                <a:solidFill>
                  <a:srgbClr val="000066"/>
                </a:solidFill>
                <a:latin typeface="Times New Roman" pitchFamily="18" charset="0"/>
                <a:cs typeface="Times New Roman" pitchFamily="18" charset="0"/>
              </a:rPr>
              <a:t>              d)  High temperature stability. </a:t>
            </a:r>
          </a:p>
          <a:p>
            <a:pPr>
              <a:lnSpc>
                <a:spcPct val="150000"/>
              </a:lnSpc>
              <a:buFont typeface="Wingdings" pitchFamily="2" charset="2"/>
              <a:buChar char="Ø"/>
            </a:pPr>
            <a:r>
              <a:rPr lang="en-US" sz="1800" b="1" dirty="0">
                <a:solidFill>
                  <a:srgbClr val="000066"/>
                </a:solidFill>
                <a:latin typeface="Times New Roman" pitchFamily="18" charset="0"/>
                <a:cs typeface="Times New Roman" pitchFamily="18" charset="0"/>
              </a:rPr>
              <a:t>  Oil removal from both </a:t>
            </a:r>
            <a:r>
              <a:rPr lang="en-US" sz="1800" b="1" dirty="0">
                <a:solidFill>
                  <a:srgbClr val="711515"/>
                </a:solidFill>
                <a:latin typeface="Times New Roman" pitchFamily="18" charset="0"/>
                <a:cs typeface="Times New Roman" pitchFamily="18" charset="0"/>
              </a:rPr>
              <a:t>solid and liquid surfaces</a:t>
            </a:r>
            <a:r>
              <a:rPr lang="en-US" sz="1800" b="1" dirty="0">
                <a:solidFill>
                  <a:srgbClr val="000066"/>
                </a:solidFill>
                <a:latin typeface="Times New Roman" pitchFamily="18" charset="0"/>
                <a:cs typeface="Times New Roman" pitchFamily="18" charset="0"/>
              </a:rPr>
              <a:t>.</a:t>
            </a:r>
          </a:p>
          <a:p>
            <a:pPr>
              <a:lnSpc>
                <a:spcPct val="150000"/>
              </a:lnSpc>
              <a:buFont typeface="Wingdings" pitchFamily="2" charset="2"/>
              <a:buChar char="Ø"/>
            </a:pPr>
            <a:r>
              <a:rPr lang="en-US" sz="1800" b="1" dirty="0">
                <a:solidFill>
                  <a:srgbClr val="000066"/>
                </a:solidFill>
                <a:latin typeface="Times New Roman" pitchFamily="18" charset="0"/>
                <a:cs typeface="Times New Roman" pitchFamily="18" charset="0"/>
              </a:rPr>
              <a:t>  </a:t>
            </a:r>
            <a:r>
              <a:rPr lang="en-US" sz="1800" b="1" dirty="0" err="1">
                <a:solidFill>
                  <a:srgbClr val="711515"/>
                </a:solidFill>
                <a:latin typeface="Times New Roman" pitchFamily="18" charset="0"/>
                <a:cs typeface="Times New Roman" pitchFamily="18" charset="0"/>
              </a:rPr>
              <a:t>Geomimic</a:t>
            </a:r>
            <a:r>
              <a:rPr lang="en-US" sz="1800" b="1" dirty="0">
                <a:solidFill>
                  <a:srgbClr val="711515"/>
                </a:solidFill>
                <a:latin typeface="Times New Roman" pitchFamily="18" charset="0"/>
                <a:cs typeface="Times New Roman" pitchFamily="18" charset="0"/>
              </a:rPr>
              <a:t> origin</a:t>
            </a:r>
            <a:r>
              <a:rPr lang="en-US" sz="1800" b="1" dirty="0">
                <a:solidFill>
                  <a:srgbClr val="000066"/>
                </a:solidFill>
                <a:latin typeface="Times New Roman" pitchFamily="18" charset="0"/>
                <a:cs typeface="Times New Roman" pitchFamily="18" charset="0"/>
              </a:rPr>
              <a:t>: Iron Titanium Silica based material. </a:t>
            </a:r>
          </a:p>
          <a:p>
            <a:pPr>
              <a:lnSpc>
                <a:spcPct val="150000"/>
              </a:lnSpc>
              <a:buFont typeface="Wingdings" pitchFamily="2" charset="2"/>
              <a:buChar char="Ø"/>
            </a:pPr>
            <a:r>
              <a:rPr lang="en-US" sz="1800" b="1" dirty="0">
                <a:solidFill>
                  <a:srgbClr val="000066"/>
                </a:solidFill>
                <a:latin typeface="Times New Roman" pitchFamily="18" charset="0"/>
                <a:cs typeface="Times New Roman" pitchFamily="18" charset="0"/>
              </a:rPr>
              <a:t>  </a:t>
            </a:r>
            <a:r>
              <a:rPr lang="en-US" sz="1800" b="1" dirty="0">
                <a:solidFill>
                  <a:srgbClr val="711515"/>
                </a:solidFill>
                <a:latin typeface="Times New Roman" pitchFamily="18" charset="0"/>
                <a:cs typeface="Times New Roman" pitchFamily="18" charset="0"/>
              </a:rPr>
              <a:t>Non toxic, Non hazardous and Environment friendly </a:t>
            </a:r>
          </a:p>
          <a:p>
            <a:pPr>
              <a:lnSpc>
                <a:spcPct val="150000"/>
              </a:lnSpc>
            </a:pPr>
            <a:r>
              <a:rPr lang="en-US" sz="1800" b="1" dirty="0">
                <a:solidFill>
                  <a:srgbClr val="711515"/>
                </a:solidFill>
                <a:latin typeface="Times New Roman" pitchFamily="18" charset="0"/>
                <a:cs typeface="Times New Roman" pitchFamily="18" charset="0"/>
              </a:rPr>
              <a:t>     </a:t>
            </a:r>
            <a:r>
              <a:rPr lang="en-US" sz="1800" b="1" dirty="0">
                <a:solidFill>
                  <a:srgbClr val="000066"/>
                </a:solidFill>
                <a:latin typeface="Times New Roman" pitchFamily="18" charset="0"/>
                <a:cs typeface="Times New Roman" pitchFamily="18" charset="0"/>
              </a:rPr>
              <a:t>due to devoid of any hazardous elements.</a:t>
            </a:r>
          </a:p>
          <a:p>
            <a:pPr>
              <a:lnSpc>
                <a:spcPct val="150000"/>
              </a:lnSpc>
              <a:buFont typeface="Wingdings" pitchFamily="2" charset="2"/>
              <a:buChar char="Ø"/>
            </a:pPr>
            <a:r>
              <a:rPr lang="en-US" sz="1800" b="1" dirty="0">
                <a:solidFill>
                  <a:srgbClr val="000066"/>
                </a:solidFill>
                <a:latin typeface="Times New Roman" pitchFamily="18" charset="0"/>
                <a:cs typeface="Times New Roman" pitchFamily="18" charset="0"/>
              </a:rPr>
              <a:t>  </a:t>
            </a:r>
            <a:r>
              <a:rPr lang="en-US" sz="1800" b="1" dirty="0">
                <a:solidFill>
                  <a:srgbClr val="711515"/>
                </a:solidFill>
                <a:latin typeface="Times New Roman" pitchFamily="18" charset="0"/>
                <a:cs typeface="Times New Roman" pitchFamily="18" charset="0"/>
              </a:rPr>
              <a:t>Non explosive, non corrosive and fire resistant</a:t>
            </a:r>
            <a:r>
              <a:rPr lang="en-US" sz="1800" b="1" dirty="0">
                <a:solidFill>
                  <a:srgbClr val="000066"/>
                </a:solidFill>
                <a:latin typeface="Times New Roman" pitchFamily="18" charset="0"/>
                <a:cs typeface="Times New Roman" pitchFamily="18" charset="0"/>
              </a:rPr>
              <a:t>.  </a:t>
            </a:r>
          </a:p>
          <a:p>
            <a:pPr>
              <a:lnSpc>
                <a:spcPct val="150000"/>
              </a:lnSpc>
              <a:buFont typeface="Wingdings" pitchFamily="2" charset="2"/>
              <a:buChar char="Ø"/>
            </a:pPr>
            <a:r>
              <a:rPr lang="en-US" sz="1800" b="1" dirty="0">
                <a:solidFill>
                  <a:srgbClr val="000066"/>
                </a:solidFill>
                <a:latin typeface="Times New Roman" pitchFamily="18" charset="0"/>
                <a:cs typeface="Times New Roman" pitchFamily="18" charset="0"/>
              </a:rPr>
              <a:t>   Material can be </a:t>
            </a:r>
            <a:r>
              <a:rPr lang="en-US" sz="1800" b="1" dirty="0">
                <a:solidFill>
                  <a:srgbClr val="711515"/>
                </a:solidFill>
                <a:latin typeface="Times New Roman" pitchFamily="18" charset="0"/>
                <a:cs typeface="Times New Roman" pitchFamily="18" charset="0"/>
              </a:rPr>
              <a:t>recovered and reused </a:t>
            </a:r>
            <a:r>
              <a:rPr lang="en-US" sz="1800" b="1" dirty="0">
                <a:solidFill>
                  <a:srgbClr val="000066"/>
                </a:solidFill>
                <a:latin typeface="Times New Roman" pitchFamily="18" charset="0"/>
                <a:cs typeface="Times New Roman" pitchFamily="18" charset="0"/>
              </a:rPr>
              <a:t>again.</a:t>
            </a:r>
          </a:p>
          <a:p>
            <a:pPr>
              <a:lnSpc>
                <a:spcPct val="150000"/>
              </a:lnSpc>
              <a:buFont typeface="Wingdings" pitchFamily="2" charset="2"/>
              <a:buChar char="Ø"/>
            </a:pPr>
            <a:r>
              <a:rPr lang="en-US" sz="1800" b="1" dirty="0">
                <a:solidFill>
                  <a:srgbClr val="000066"/>
                </a:solidFill>
                <a:latin typeface="Times New Roman" pitchFamily="18" charset="0"/>
                <a:cs typeface="Times New Roman" pitchFamily="18" charset="0"/>
              </a:rPr>
              <a:t>   </a:t>
            </a:r>
            <a:r>
              <a:rPr lang="en-US" sz="1800" b="1" dirty="0">
                <a:solidFill>
                  <a:srgbClr val="711515"/>
                </a:solidFill>
                <a:latin typeface="Times New Roman" pitchFamily="18" charset="0"/>
                <a:cs typeface="Times New Roman" pitchFamily="18" charset="0"/>
              </a:rPr>
              <a:t>Mechanization</a:t>
            </a:r>
            <a:r>
              <a:rPr lang="en-US" sz="1800" b="1" dirty="0">
                <a:solidFill>
                  <a:srgbClr val="000066"/>
                </a:solidFill>
                <a:latin typeface="Times New Roman" pitchFamily="18" charset="0"/>
                <a:cs typeface="Times New Roman" pitchFamily="18" charset="0"/>
              </a:rPr>
              <a:t> of the processes is in progress. </a:t>
            </a:r>
          </a:p>
          <a:p>
            <a:pPr>
              <a:spcBef>
                <a:spcPct val="50000"/>
              </a:spcBef>
              <a:buFontTx/>
              <a:buChar char="•"/>
            </a:pPr>
            <a:endParaRPr lang="en-US" sz="1800" b="1" dirty="0">
              <a:solidFill>
                <a:srgbClr val="000066"/>
              </a:solidFill>
              <a:latin typeface="Times New Roman" pitchFamily="18" charset="0"/>
              <a:cs typeface="Times New Roman" pitchFamily="18" charset="0"/>
            </a:endParaRPr>
          </a:p>
        </p:txBody>
      </p:sp>
      <p:graphicFrame>
        <p:nvGraphicFramePr>
          <p:cNvPr id="4" name="Object 96"/>
          <p:cNvGraphicFramePr>
            <a:graphicFrameLocks noChangeAspect="1"/>
          </p:cNvGraphicFramePr>
          <p:nvPr/>
        </p:nvGraphicFramePr>
        <p:xfrm>
          <a:off x="66612" y="62330"/>
          <a:ext cx="432152" cy="396250"/>
        </p:xfrm>
        <a:graphic>
          <a:graphicData uri="http://schemas.openxmlformats.org/presentationml/2006/ole">
            <p:oleObj spid="_x0000_s256001" name="Bitmap Image" r:id="rId3" imgW="1467055" imgH="1638529" progId="PBrush">
              <p:embed/>
            </p:oleObj>
          </a:graphicData>
        </a:graphic>
      </p:graphicFrame>
      <p:pic>
        <p:nvPicPr>
          <p:cNvPr id="5" name="Picture 4" descr="AMPRIlogo"/>
          <p:cNvPicPr>
            <a:picLocks noChangeAspect="1" noChangeArrowheads="1"/>
          </p:cNvPicPr>
          <p:nvPr/>
        </p:nvPicPr>
        <p:blipFill>
          <a:blip r:embed="rId4" cstate="print"/>
          <a:srcRect/>
          <a:stretch>
            <a:fillRect/>
          </a:stretch>
        </p:blipFill>
        <p:spPr bwMode="auto">
          <a:xfrm>
            <a:off x="8534400" y="13844"/>
            <a:ext cx="609600" cy="43234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69275" y="239745"/>
            <a:ext cx="9144000" cy="461665"/>
          </a:xfrm>
          <a:prstGeom prst="rect">
            <a:avLst/>
          </a:prstGeom>
          <a:noFill/>
          <a:ln w="9525">
            <a:noFill/>
            <a:miter lim="800000"/>
            <a:headEnd/>
            <a:tailEnd/>
          </a:ln>
        </p:spPr>
        <p:txBody>
          <a:bodyPr wrap="square">
            <a:spAutoFit/>
          </a:bodyPr>
          <a:lstStyle/>
          <a:p>
            <a:r>
              <a:rPr lang="en-IN" sz="2400" b="1" i="1" dirty="0">
                <a:solidFill>
                  <a:srgbClr val="FF0000"/>
                </a:solidFill>
                <a:latin typeface="Times New Roman" pitchFamily="18" charset="0"/>
                <a:cs typeface="Times New Roman" pitchFamily="18" charset="0"/>
              </a:rPr>
              <a:t>Up scaling of  Developed Material for Commercial Viabilities Studies   </a:t>
            </a:r>
            <a:endParaRPr lang="en-US" sz="2400" i="1" dirty="0">
              <a:solidFill>
                <a:srgbClr val="FF0000"/>
              </a:solidFill>
              <a:latin typeface="Times New Roman" pitchFamily="18" charset="0"/>
              <a:cs typeface="Times New Roman" pitchFamily="18" charset="0"/>
            </a:endParaRPr>
          </a:p>
        </p:txBody>
      </p:sp>
      <p:sp>
        <p:nvSpPr>
          <p:cNvPr id="12291" name="Rectangle 3"/>
          <p:cNvSpPr>
            <a:spLocks noChangeArrowheads="1"/>
          </p:cNvSpPr>
          <p:nvPr/>
        </p:nvSpPr>
        <p:spPr bwMode="auto">
          <a:xfrm>
            <a:off x="43277" y="607190"/>
            <a:ext cx="9100723" cy="4762931"/>
          </a:xfrm>
          <a:prstGeom prst="rect">
            <a:avLst/>
          </a:prstGeom>
          <a:noFill/>
          <a:ln w="9525">
            <a:noFill/>
            <a:miter lim="800000"/>
            <a:headEnd/>
            <a:tailEnd/>
          </a:ln>
        </p:spPr>
        <p:txBody>
          <a:bodyPr wrap="square">
            <a:spAutoFit/>
          </a:bodyPr>
          <a:lstStyle/>
          <a:p>
            <a:pPr>
              <a:lnSpc>
                <a:spcPct val="150000"/>
              </a:lnSpc>
            </a:pPr>
            <a:r>
              <a:rPr lang="en-US" sz="1800" dirty="0">
                <a:solidFill>
                  <a:srgbClr val="990000"/>
                </a:solidFill>
                <a:latin typeface="Times New Roman" pitchFamily="18" charset="0"/>
                <a:cs typeface="Times New Roman" pitchFamily="18" charset="0"/>
              </a:rPr>
              <a:t>Lab Scale development   to   Semi Pilot Plant </a:t>
            </a:r>
            <a:r>
              <a:rPr lang="en-US" sz="1800" dirty="0" smtClean="0">
                <a:solidFill>
                  <a:srgbClr val="990000"/>
                </a:solidFill>
                <a:latin typeface="Times New Roman" pitchFamily="18" charset="0"/>
                <a:cs typeface="Times New Roman" pitchFamily="18" charset="0"/>
              </a:rPr>
              <a:t>Level: </a:t>
            </a:r>
            <a:r>
              <a:rPr lang="en-US" sz="1800" dirty="0" smtClean="0">
                <a:solidFill>
                  <a:srgbClr val="0000FF"/>
                </a:solidFill>
                <a:latin typeface="Times New Roman" pitchFamily="18" charset="0"/>
                <a:cs typeface="Times New Roman" pitchFamily="18" charset="0"/>
              </a:rPr>
              <a:t>Processing </a:t>
            </a:r>
            <a:r>
              <a:rPr lang="en-US" sz="1800" dirty="0">
                <a:solidFill>
                  <a:srgbClr val="0000FF"/>
                </a:solidFill>
                <a:latin typeface="Times New Roman" pitchFamily="18" charset="0"/>
                <a:cs typeface="Times New Roman" pitchFamily="18" charset="0"/>
              </a:rPr>
              <a:t>of </a:t>
            </a:r>
            <a:r>
              <a:rPr lang="en-US" sz="1800" dirty="0">
                <a:solidFill>
                  <a:srgbClr val="990000"/>
                </a:solidFill>
                <a:latin typeface="Times New Roman" pitchFamily="18" charset="0"/>
                <a:cs typeface="Times New Roman" pitchFamily="18" charset="0"/>
              </a:rPr>
              <a:t>3 Tons </a:t>
            </a:r>
            <a:r>
              <a:rPr lang="en-US" sz="1800" dirty="0">
                <a:solidFill>
                  <a:srgbClr val="0000FF"/>
                </a:solidFill>
                <a:latin typeface="Times New Roman" pitchFamily="18" charset="0"/>
                <a:cs typeface="Times New Roman" pitchFamily="18" charset="0"/>
              </a:rPr>
              <a:t>of Red mud </a:t>
            </a:r>
          </a:p>
          <a:p>
            <a:pPr>
              <a:lnSpc>
                <a:spcPct val="70000"/>
              </a:lnSpc>
            </a:pPr>
            <a:endParaRPr lang="en-US" sz="1800" dirty="0">
              <a:solidFill>
                <a:srgbClr val="0000FF"/>
              </a:solidFill>
              <a:latin typeface="Times New Roman" pitchFamily="18" charset="0"/>
              <a:cs typeface="Times New Roman" pitchFamily="18" charset="0"/>
            </a:endParaRPr>
          </a:p>
          <a:p>
            <a:r>
              <a:rPr lang="en-US" sz="1800" dirty="0">
                <a:solidFill>
                  <a:srgbClr val="0000FF"/>
                </a:solidFill>
                <a:latin typeface="Times New Roman" pitchFamily="18" charset="0"/>
                <a:cs typeface="Times New Roman" pitchFamily="18" charset="0"/>
              </a:rPr>
              <a:t>                            </a:t>
            </a:r>
            <a:r>
              <a:rPr lang="en-US" sz="1800" dirty="0">
                <a:solidFill>
                  <a:srgbClr val="990000"/>
                </a:solidFill>
                <a:latin typeface="Times New Roman" pitchFamily="18" charset="0"/>
                <a:cs typeface="Times New Roman" pitchFamily="18" charset="0"/>
              </a:rPr>
              <a:t>9 Tons</a:t>
            </a:r>
            <a:r>
              <a:rPr lang="en-US" sz="1800" dirty="0">
                <a:solidFill>
                  <a:srgbClr val="0000FF"/>
                </a:solidFill>
                <a:latin typeface="Times New Roman" pitchFamily="18" charset="0"/>
                <a:cs typeface="Times New Roman" pitchFamily="18" charset="0"/>
              </a:rPr>
              <a:t> Red Mud Collected </a:t>
            </a:r>
          </a:p>
          <a:p>
            <a:r>
              <a:rPr lang="en-US" sz="1800" dirty="0">
                <a:solidFill>
                  <a:srgbClr val="0000FF"/>
                </a:solidFill>
                <a:latin typeface="Times New Roman" pitchFamily="18" charset="0"/>
                <a:cs typeface="Times New Roman" pitchFamily="18" charset="0"/>
              </a:rPr>
              <a:t>        from HINDALCO, </a:t>
            </a:r>
            <a:r>
              <a:rPr lang="en-US" sz="1800" dirty="0" err="1">
                <a:solidFill>
                  <a:srgbClr val="0000FF"/>
                </a:solidFill>
                <a:latin typeface="Times New Roman" pitchFamily="18" charset="0"/>
                <a:cs typeface="Times New Roman" pitchFamily="18" charset="0"/>
              </a:rPr>
              <a:t>Renukoot</a:t>
            </a:r>
            <a:r>
              <a:rPr lang="en-US" sz="1800" dirty="0">
                <a:solidFill>
                  <a:srgbClr val="0000FF"/>
                </a:solidFill>
                <a:latin typeface="Times New Roman" pitchFamily="18" charset="0"/>
                <a:cs typeface="Times New Roman" pitchFamily="18" charset="0"/>
              </a:rPr>
              <a:t> to AMPRI, Bhopal</a:t>
            </a:r>
          </a:p>
          <a:p>
            <a:pPr>
              <a:lnSpc>
                <a:spcPct val="70000"/>
              </a:lnSpc>
            </a:pPr>
            <a:endParaRPr lang="en-US" sz="1800" dirty="0">
              <a:solidFill>
                <a:srgbClr val="0000FF"/>
              </a:solidFill>
              <a:latin typeface="Times New Roman" pitchFamily="18" charset="0"/>
              <a:cs typeface="Times New Roman" pitchFamily="18" charset="0"/>
            </a:endParaRPr>
          </a:p>
          <a:p>
            <a:r>
              <a:rPr lang="en-US" sz="1800" dirty="0">
                <a:solidFill>
                  <a:srgbClr val="0000FF"/>
                </a:solidFill>
                <a:latin typeface="Times New Roman" pitchFamily="18" charset="0"/>
                <a:cs typeface="Times New Roman" pitchFamily="18" charset="0"/>
              </a:rPr>
              <a:t>        </a:t>
            </a:r>
            <a:r>
              <a:rPr lang="en-US" sz="1800" dirty="0">
                <a:solidFill>
                  <a:srgbClr val="990000"/>
                </a:solidFill>
                <a:latin typeface="Times New Roman" pitchFamily="18" charset="0"/>
                <a:cs typeface="Times New Roman" pitchFamily="18" charset="0"/>
              </a:rPr>
              <a:t>Ceramic Powders Synthesis </a:t>
            </a:r>
            <a:r>
              <a:rPr lang="en-US" sz="1800" dirty="0">
                <a:solidFill>
                  <a:srgbClr val="0000FF"/>
                </a:solidFill>
                <a:latin typeface="Times New Roman" pitchFamily="18" charset="0"/>
                <a:cs typeface="Times New Roman" pitchFamily="18" charset="0"/>
              </a:rPr>
              <a:t>using the facilities of </a:t>
            </a:r>
          </a:p>
          <a:p>
            <a:r>
              <a:rPr lang="en-US" sz="1800" dirty="0">
                <a:solidFill>
                  <a:srgbClr val="0000FF"/>
                </a:solidFill>
                <a:latin typeface="Times New Roman" pitchFamily="18" charset="0"/>
                <a:cs typeface="Times New Roman" pitchFamily="18" charset="0"/>
              </a:rPr>
              <a:t>                           CDGI, Firozabad, India</a:t>
            </a:r>
          </a:p>
          <a:p>
            <a:pPr>
              <a:lnSpc>
                <a:spcPct val="50000"/>
              </a:lnSpc>
            </a:pPr>
            <a:r>
              <a:rPr lang="en-US" sz="1800" dirty="0">
                <a:solidFill>
                  <a:srgbClr val="0000FF"/>
                </a:solidFill>
                <a:latin typeface="Times New Roman" pitchFamily="18" charset="0"/>
                <a:cs typeface="Times New Roman" pitchFamily="18" charset="0"/>
              </a:rPr>
              <a:t> </a:t>
            </a:r>
          </a:p>
          <a:p>
            <a:r>
              <a:rPr lang="en-US" sz="1800" dirty="0" smtClean="0">
                <a:solidFill>
                  <a:srgbClr val="990000"/>
                </a:solidFill>
                <a:latin typeface="Times New Roman" pitchFamily="18" charset="0"/>
                <a:cs typeface="Times New Roman" pitchFamily="18" charset="0"/>
              </a:rPr>
              <a:t>Activities </a:t>
            </a:r>
            <a:r>
              <a:rPr lang="en-US" sz="1800" dirty="0">
                <a:solidFill>
                  <a:srgbClr val="990000"/>
                </a:solidFill>
                <a:latin typeface="Times New Roman" pitchFamily="18" charset="0"/>
                <a:cs typeface="Times New Roman" pitchFamily="18" charset="0"/>
              </a:rPr>
              <a:t>at CDGI under guidance of AMPRI, Bhopal India</a:t>
            </a:r>
          </a:p>
          <a:p>
            <a:pPr>
              <a:lnSpc>
                <a:spcPct val="150000"/>
              </a:lnSpc>
            </a:pPr>
            <a:r>
              <a:rPr lang="en-US" sz="1800" dirty="0">
                <a:solidFill>
                  <a:srgbClr val="0000FF"/>
                </a:solidFill>
                <a:latin typeface="Times New Roman" pitchFamily="18" charset="0"/>
                <a:cs typeface="Times New Roman" pitchFamily="18" charset="0"/>
              </a:rPr>
              <a:t> 1. Grinding of Red Mud Lumps to Red mud Powders</a:t>
            </a:r>
            <a:endParaRPr lang="en-US" sz="1800" dirty="0">
              <a:solidFill>
                <a:srgbClr val="990000"/>
              </a:solidFill>
              <a:latin typeface="Times New Roman" pitchFamily="18" charset="0"/>
              <a:cs typeface="Times New Roman" pitchFamily="18" charset="0"/>
            </a:endParaRPr>
          </a:p>
          <a:p>
            <a:pPr>
              <a:lnSpc>
                <a:spcPct val="150000"/>
              </a:lnSpc>
            </a:pPr>
            <a:r>
              <a:rPr lang="en-US" sz="1800" dirty="0">
                <a:solidFill>
                  <a:srgbClr val="990000"/>
                </a:solidFill>
                <a:latin typeface="Times New Roman" pitchFamily="18" charset="0"/>
                <a:cs typeface="Times New Roman" pitchFamily="18" charset="0"/>
              </a:rPr>
              <a:t> </a:t>
            </a:r>
            <a:r>
              <a:rPr lang="en-US" sz="1800" dirty="0">
                <a:solidFill>
                  <a:srgbClr val="0000FF"/>
                </a:solidFill>
                <a:latin typeface="Times New Roman" pitchFamily="18" charset="0"/>
                <a:cs typeface="Times New Roman" pitchFamily="18" charset="0"/>
              </a:rPr>
              <a:t>2. Formulation  &amp; making balls of Red Mud Powders </a:t>
            </a:r>
          </a:p>
          <a:p>
            <a:pPr>
              <a:lnSpc>
                <a:spcPct val="150000"/>
              </a:lnSpc>
            </a:pPr>
            <a:r>
              <a:rPr lang="en-IN" sz="1800" dirty="0">
                <a:solidFill>
                  <a:srgbClr val="0000FF"/>
                </a:solidFill>
                <a:latin typeface="Times New Roman" pitchFamily="18" charset="0"/>
                <a:cs typeface="Times New Roman" pitchFamily="18" charset="0"/>
              </a:rPr>
              <a:t>3. Heat Treatment of Red Mud balls at 13000C </a:t>
            </a:r>
          </a:p>
          <a:p>
            <a:pPr>
              <a:lnSpc>
                <a:spcPct val="150000"/>
              </a:lnSpc>
            </a:pPr>
            <a:r>
              <a:rPr lang="en-IN" sz="1800" dirty="0">
                <a:solidFill>
                  <a:srgbClr val="0000FF"/>
                </a:solidFill>
                <a:latin typeface="Times New Roman" pitchFamily="18" charset="0"/>
                <a:cs typeface="Times New Roman" pitchFamily="18" charset="0"/>
              </a:rPr>
              <a:t>4. Grinding of multiphase shielding material (range 100 to 200 mesh  )  </a:t>
            </a:r>
          </a:p>
          <a:p>
            <a:pPr>
              <a:lnSpc>
                <a:spcPct val="150000"/>
              </a:lnSpc>
            </a:pPr>
            <a:endParaRPr lang="en-US" sz="1600" dirty="0">
              <a:solidFill>
                <a:srgbClr val="0000FF"/>
              </a:solidFill>
              <a:latin typeface="Times New Roman" pitchFamily="18" charset="0"/>
              <a:cs typeface="Times New Roman" pitchFamily="18" charset="0"/>
            </a:endParaRPr>
          </a:p>
          <a:p>
            <a:endParaRPr lang="en-US" sz="1600" dirty="0">
              <a:solidFill>
                <a:srgbClr val="0000FF"/>
              </a:solidFill>
              <a:latin typeface="Times New Roman" pitchFamily="18" charset="0"/>
              <a:cs typeface="Times New Roman" pitchFamily="18" charset="0"/>
            </a:endParaRPr>
          </a:p>
        </p:txBody>
      </p:sp>
      <p:pic>
        <p:nvPicPr>
          <p:cNvPr id="12293" name="Picture 14" descr="DSC01940"/>
          <p:cNvPicPr>
            <a:picLocks noChangeAspect="1" noChangeArrowheads="1"/>
          </p:cNvPicPr>
          <p:nvPr/>
        </p:nvPicPr>
        <p:blipFill>
          <a:blip r:embed="rId3" cstate="print"/>
          <a:srcRect/>
          <a:stretch>
            <a:fillRect/>
          </a:stretch>
        </p:blipFill>
        <p:spPr bwMode="auto">
          <a:xfrm>
            <a:off x="1844675" y="4676137"/>
            <a:ext cx="1882198" cy="1619887"/>
          </a:xfrm>
          <a:prstGeom prst="rect">
            <a:avLst/>
          </a:prstGeom>
          <a:noFill/>
          <a:ln w="9525">
            <a:noFill/>
            <a:miter lim="800000"/>
            <a:headEnd/>
            <a:tailEnd/>
          </a:ln>
        </p:spPr>
      </p:pic>
      <p:pic>
        <p:nvPicPr>
          <p:cNvPr id="12294" name="Picture 19" descr="DSC02194"/>
          <p:cNvPicPr>
            <a:picLocks noChangeAspect="1" noChangeArrowheads="1"/>
          </p:cNvPicPr>
          <p:nvPr/>
        </p:nvPicPr>
        <p:blipFill>
          <a:blip r:embed="rId4" cstate="print"/>
          <a:srcRect/>
          <a:stretch>
            <a:fillRect/>
          </a:stretch>
        </p:blipFill>
        <p:spPr bwMode="auto">
          <a:xfrm>
            <a:off x="12700" y="4710546"/>
            <a:ext cx="1691130" cy="1614054"/>
          </a:xfrm>
          <a:prstGeom prst="rect">
            <a:avLst/>
          </a:prstGeom>
          <a:noFill/>
          <a:ln w="9525">
            <a:noFill/>
            <a:miter lim="800000"/>
            <a:headEnd/>
            <a:tailEnd/>
          </a:ln>
        </p:spPr>
      </p:pic>
      <p:pic>
        <p:nvPicPr>
          <p:cNvPr id="12295" name="Picture 3" descr="DSC01955"/>
          <p:cNvPicPr>
            <a:picLocks noChangeAspect="1" noChangeArrowheads="1"/>
          </p:cNvPicPr>
          <p:nvPr/>
        </p:nvPicPr>
        <p:blipFill>
          <a:blip r:embed="rId5" cstate="print"/>
          <a:srcRect/>
          <a:stretch>
            <a:fillRect/>
          </a:stretch>
        </p:blipFill>
        <p:spPr bwMode="auto">
          <a:xfrm>
            <a:off x="3856038" y="4668982"/>
            <a:ext cx="1791904" cy="1627043"/>
          </a:xfrm>
          <a:prstGeom prst="rect">
            <a:avLst/>
          </a:prstGeom>
          <a:noFill/>
          <a:ln w="9525">
            <a:noFill/>
            <a:miter lim="800000"/>
            <a:headEnd/>
            <a:tailEnd/>
          </a:ln>
        </p:spPr>
      </p:pic>
      <p:pic>
        <p:nvPicPr>
          <p:cNvPr id="12296" name="Picture 5" descr="DSC01903"/>
          <p:cNvPicPr>
            <a:picLocks noChangeAspect="1" noChangeArrowheads="1"/>
          </p:cNvPicPr>
          <p:nvPr/>
        </p:nvPicPr>
        <p:blipFill>
          <a:blip r:embed="rId6" cstate="print"/>
          <a:srcRect/>
          <a:stretch>
            <a:fillRect/>
          </a:stretch>
        </p:blipFill>
        <p:spPr bwMode="auto">
          <a:xfrm>
            <a:off x="5740400" y="4627419"/>
            <a:ext cx="1821879" cy="1668606"/>
          </a:xfrm>
          <a:prstGeom prst="rect">
            <a:avLst/>
          </a:prstGeom>
          <a:noFill/>
          <a:ln w="9525">
            <a:noFill/>
            <a:miter lim="800000"/>
            <a:headEnd/>
            <a:tailEnd/>
          </a:ln>
        </p:spPr>
      </p:pic>
      <p:pic>
        <p:nvPicPr>
          <p:cNvPr id="12297" name="Picture 6" descr="DSC01927"/>
          <p:cNvPicPr>
            <a:picLocks noChangeAspect="1" noChangeArrowheads="1"/>
          </p:cNvPicPr>
          <p:nvPr/>
        </p:nvPicPr>
        <p:blipFill>
          <a:blip r:embed="rId7" cstate="print"/>
          <a:srcRect/>
          <a:stretch>
            <a:fillRect/>
          </a:stretch>
        </p:blipFill>
        <p:spPr bwMode="auto">
          <a:xfrm>
            <a:off x="7600951" y="4585855"/>
            <a:ext cx="1549562" cy="1635558"/>
          </a:xfrm>
          <a:prstGeom prst="rect">
            <a:avLst/>
          </a:prstGeom>
          <a:noFill/>
          <a:ln w="9525">
            <a:noFill/>
            <a:miter lim="800000"/>
            <a:headEnd/>
            <a:tailEnd/>
          </a:ln>
        </p:spPr>
      </p:pic>
      <p:pic>
        <p:nvPicPr>
          <p:cNvPr id="12298" name="Picture 7" descr="H:\100810-1046.jpg"/>
          <p:cNvPicPr>
            <a:picLocks noChangeAspect="1" noChangeArrowheads="1"/>
          </p:cNvPicPr>
          <p:nvPr/>
        </p:nvPicPr>
        <p:blipFill>
          <a:blip r:embed="rId8" cstate="print"/>
          <a:srcRect/>
          <a:stretch>
            <a:fillRect/>
          </a:stretch>
        </p:blipFill>
        <p:spPr bwMode="auto">
          <a:xfrm>
            <a:off x="5929746" y="1149927"/>
            <a:ext cx="2918502" cy="1892095"/>
          </a:xfrm>
          <a:prstGeom prst="rect">
            <a:avLst/>
          </a:prstGeom>
          <a:noFill/>
          <a:ln w="9525">
            <a:noFill/>
            <a:miter lim="800000"/>
            <a:headEnd/>
            <a:tailEnd/>
          </a:ln>
        </p:spPr>
      </p:pic>
      <p:sp>
        <p:nvSpPr>
          <p:cNvPr id="12299" name="Text Box 16"/>
          <p:cNvSpPr txBox="1">
            <a:spLocks noChangeArrowheads="1"/>
          </p:cNvSpPr>
          <p:nvPr/>
        </p:nvSpPr>
        <p:spPr bwMode="auto">
          <a:xfrm>
            <a:off x="6513513" y="3154018"/>
            <a:ext cx="2325687" cy="307777"/>
          </a:xfrm>
          <a:prstGeom prst="rect">
            <a:avLst/>
          </a:prstGeom>
          <a:noFill/>
          <a:ln w="9525">
            <a:noFill/>
            <a:miter lim="800000"/>
            <a:headEnd/>
            <a:tailEnd/>
          </a:ln>
        </p:spPr>
        <p:txBody>
          <a:bodyPr wrap="square">
            <a:spAutoFit/>
          </a:bodyPr>
          <a:lstStyle/>
          <a:p>
            <a:pPr>
              <a:spcBef>
                <a:spcPct val="50000"/>
              </a:spcBef>
            </a:pPr>
            <a:r>
              <a:rPr lang="en-US" sz="1400" b="1" dirty="0">
                <a:solidFill>
                  <a:srgbClr val="000066"/>
                </a:solidFill>
                <a:latin typeface="Times New Roman" pitchFamily="18" charset="0"/>
                <a:cs typeface="Times New Roman" pitchFamily="18" charset="0"/>
              </a:rPr>
              <a:t>AMPRI’s Ceramic powder </a:t>
            </a:r>
          </a:p>
        </p:txBody>
      </p:sp>
      <p:graphicFrame>
        <p:nvGraphicFramePr>
          <p:cNvPr id="11" name="Object 96"/>
          <p:cNvGraphicFramePr>
            <a:graphicFrameLocks noChangeAspect="1"/>
          </p:cNvGraphicFramePr>
          <p:nvPr/>
        </p:nvGraphicFramePr>
        <p:xfrm>
          <a:off x="-1365" y="0"/>
          <a:ext cx="306165" cy="280730"/>
        </p:xfrm>
        <a:graphic>
          <a:graphicData uri="http://schemas.openxmlformats.org/presentationml/2006/ole">
            <p:oleObj spid="_x0000_s254977" name="Bitmap Image" r:id="rId9" imgW="1467055" imgH="1638529" progId="PBrush">
              <p:embed/>
            </p:oleObj>
          </a:graphicData>
        </a:graphic>
      </p:graphicFrame>
      <p:pic>
        <p:nvPicPr>
          <p:cNvPr id="12" name="Picture 11" descr="AMPRIlogo"/>
          <p:cNvPicPr>
            <a:picLocks noChangeAspect="1" noChangeArrowheads="1"/>
          </p:cNvPicPr>
          <p:nvPr/>
        </p:nvPicPr>
        <p:blipFill>
          <a:blip r:embed="rId10" cstate="print"/>
          <a:srcRect/>
          <a:stretch>
            <a:fillRect/>
          </a:stretch>
        </p:blipFill>
        <p:spPr bwMode="auto">
          <a:xfrm>
            <a:off x="8672944" y="13844"/>
            <a:ext cx="471055" cy="3340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526473" y="444500"/>
            <a:ext cx="8007927" cy="584775"/>
          </a:xfrm>
          <a:prstGeom prst="rect">
            <a:avLst/>
          </a:prstGeom>
          <a:noFill/>
          <a:ln w="9525">
            <a:noFill/>
            <a:miter lim="800000"/>
            <a:headEnd/>
            <a:tailEnd/>
          </a:ln>
        </p:spPr>
        <p:txBody>
          <a:bodyPr wrap="square">
            <a:spAutoFit/>
          </a:bodyPr>
          <a:lstStyle/>
          <a:p>
            <a:r>
              <a:rPr lang="en-IN" sz="3200" b="1" i="1" dirty="0" smtClean="0">
                <a:solidFill>
                  <a:srgbClr val="FF0000"/>
                </a:solidFill>
                <a:latin typeface="Times New Roman" pitchFamily="18" charset="0"/>
                <a:cs typeface="Times New Roman" pitchFamily="18" charset="0"/>
              </a:rPr>
              <a:t>             Surface </a:t>
            </a:r>
            <a:r>
              <a:rPr lang="en-IN" sz="3200" b="1" i="1" dirty="0">
                <a:solidFill>
                  <a:srgbClr val="FF0000"/>
                </a:solidFill>
                <a:latin typeface="Times New Roman" pitchFamily="18" charset="0"/>
                <a:cs typeface="Times New Roman" pitchFamily="18" charset="0"/>
              </a:rPr>
              <a:t>Profile Compression</a:t>
            </a:r>
            <a:endParaRPr lang="en-US" sz="3200" i="1" dirty="0">
              <a:solidFill>
                <a:srgbClr val="FF0000"/>
              </a:solidFill>
              <a:latin typeface="Times New Roman" pitchFamily="18" charset="0"/>
              <a:cs typeface="Times New Roman" pitchFamily="18" charset="0"/>
            </a:endParaRPr>
          </a:p>
        </p:txBody>
      </p:sp>
      <p:pic>
        <p:nvPicPr>
          <p:cNvPr id="13315" name="Picture 2"/>
          <p:cNvPicPr>
            <a:picLocks noChangeAspect="1" noChangeArrowheads="1"/>
          </p:cNvPicPr>
          <p:nvPr/>
        </p:nvPicPr>
        <p:blipFill>
          <a:blip r:embed="rId3" cstate="print"/>
          <a:srcRect/>
          <a:stretch>
            <a:fillRect/>
          </a:stretch>
        </p:blipFill>
        <p:spPr bwMode="auto">
          <a:xfrm>
            <a:off x="404813" y="1031875"/>
            <a:ext cx="3840162" cy="2600325"/>
          </a:xfrm>
          <a:prstGeom prst="rect">
            <a:avLst/>
          </a:prstGeom>
          <a:noFill/>
          <a:ln w="9525">
            <a:noFill/>
            <a:miter lim="800000"/>
            <a:headEnd/>
            <a:tailEnd/>
          </a:ln>
        </p:spPr>
      </p:pic>
      <p:pic>
        <p:nvPicPr>
          <p:cNvPr id="13316" name="Picture 2"/>
          <p:cNvPicPr>
            <a:picLocks noChangeAspect="1" noChangeArrowheads="1"/>
          </p:cNvPicPr>
          <p:nvPr/>
        </p:nvPicPr>
        <p:blipFill>
          <a:blip r:embed="rId4" cstate="print"/>
          <a:srcRect/>
          <a:stretch>
            <a:fillRect/>
          </a:stretch>
        </p:blipFill>
        <p:spPr bwMode="auto">
          <a:xfrm>
            <a:off x="417513" y="3759200"/>
            <a:ext cx="3849687" cy="2563813"/>
          </a:xfrm>
          <a:prstGeom prst="rect">
            <a:avLst/>
          </a:prstGeom>
          <a:noFill/>
          <a:ln w="9525">
            <a:noFill/>
            <a:miter lim="800000"/>
            <a:headEnd/>
            <a:tailEnd/>
          </a:ln>
        </p:spPr>
      </p:pic>
      <p:sp>
        <p:nvSpPr>
          <p:cNvPr id="6" name="Rectangle 5"/>
          <p:cNvSpPr/>
          <p:nvPr/>
        </p:nvSpPr>
        <p:spPr>
          <a:xfrm>
            <a:off x="4362450" y="962025"/>
            <a:ext cx="4781550" cy="2447925"/>
          </a:xfrm>
          <a:prstGeom prst="rect">
            <a:avLst/>
          </a:prstGeom>
        </p:spPr>
        <p:txBody>
          <a:bodyPr>
            <a:spAutoFit/>
          </a:bodyPr>
          <a:lstStyle/>
          <a:p>
            <a:pPr>
              <a:defRPr/>
            </a:pPr>
            <a:r>
              <a:rPr lang="en-IN" sz="1800" b="1" dirty="0">
                <a:solidFill>
                  <a:srgbClr val="562AF8"/>
                </a:solidFill>
                <a:latin typeface="Times" pitchFamily="18" charset="0"/>
                <a:cs typeface="Times" pitchFamily="18" charset="0"/>
              </a:rPr>
              <a:t>SEM of red mud (Scattered Morphology): </a:t>
            </a:r>
          </a:p>
          <a:p>
            <a:pPr marL="800100" lvl="1" indent="-342900">
              <a:lnSpc>
                <a:spcPct val="150000"/>
              </a:lnSpc>
              <a:buFontTx/>
              <a:buAutoNum type="arabicParenBoth"/>
              <a:defRPr/>
            </a:pPr>
            <a:r>
              <a:rPr lang="en-IN" sz="1800" dirty="0">
                <a:latin typeface="Times New Roman" pitchFamily="18" charset="0"/>
                <a:cs typeface="Times New Roman" pitchFamily="18" charset="0"/>
              </a:rPr>
              <a:t>Tetragonal - </a:t>
            </a:r>
            <a:r>
              <a:rPr lang="en-IN" sz="1800" dirty="0" err="1">
                <a:latin typeface="Times New Roman" pitchFamily="18" charset="0"/>
                <a:cs typeface="Times New Roman" pitchFamily="18" charset="0"/>
              </a:rPr>
              <a:t>Anatase</a:t>
            </a:r>
            <a:r>
              <a:rPr lang="en-IN" sz="1800" dirty="0">
                <a:latin typeface="Times New Roman" pitchFamily="18" charset="0"/>
                <a:cs typeface="Times New Roman" pitchFamily="18" charset="0"/>
              </a:rPr>
              <a:t> </a:t>
            </a:r>
          </a:p>
          <a:p>
            <a:pPr marL="800100" lvl="1" indent="-342900">
              <a:lnSpc>
                <a:spcPct val="150000"/>
              </a:lnSpc>
              <a:buFontTx/>
              <a:buAutoNum type="arabicParenBoth"/>
              <a:defRPr/>
            </a:pPr>
            <a:r>
              <a:rPr lang="en-IN" sz="1800" dirty="0">
                <a:latin typeface="Times New Roman" pitchFamily="18" charset="0"/>
                <a:cs typeface="Times New Roman" pitchFamily="18" charset="0"/>
              </a:rPr>
              <a:t>Tetragonal - </a:t>
            </a:r>
            <a:r>
              <a:rPr lang="en-IN" sz="1800" dirty="0" err="1">
                <a:latin typeface="Times New Roman" pitchFamily="18" charset="0"/>
                <a:cs typeface="Times New Roman" pitchFamily="18" charset="0"/>
              </a:rPr>
              <a:t>Rutile</a:t>
            </a:r>
            <a:r>
              <a:rPr lang="en-IN" sz="1800" dirty="0">
                <a:latin typeface="Times New Roman" pitchFamily="18" charset="0"/>
                <a:cs typeface="Times New Roman" pitchFamily="18" charset="0"/>
              </a:rPr>
              <a:t> </a:t>
            </a:r>
          </a:p>
          <a:p>
            <a:pPr marL="800100" lvl="1" indent="-342900">
              <a:lnSpc>
                <a:spcPct val="150000"/>
              </a:lnSpc>
              <a:buFontTx/>
              <a:buAutoNum type="arabicParenBoth"/>
              <a:defRPr/>
            </a:pPr>
            <a:r>
              <a:rPr lang="en-IN" sz="1800" dirty="0">
                <a:latin typeface="Times New Roman" pitchFamily="18" charset="0"/>
                <a:cs typeface="Times New Roman" pitchFamily="18" charset="0"/>
              </a:rPr>
              <a:t>Hematite Spherical</a:t>
            </a:r>
          </a:p>
          <a:p>
            <a:pPr marL="800100" lvl="1" indent="-342900">
              <a:lnSpc>
                <a:spcPct val="150000"/>
              </a:lnSpc>
              <a:buFontTx/>
              <a:buAutoNum type="arabicParenBoth"/>
              <a:defRPr/>
            </a:pPr>
            <a:r>
              <a:rPr lang="en-IN" sz="1800" dirty="0">
                <a:latin typeface="Times New Roman" pitchFamily="18" charset="0"/>
                <a:cs typeface="Times New Roman" pitchFamily="18" charset="0"/>
              </a:rPr>
              <a:t>Hexagonal </a:t>
            </a:r>
            <a:r>
              <a:rPr lang="en-IN" sz="1800" dirty="0" err="1">
                <a:latin typeface="Times New Roman" pitchFamily="18" charset="0"/>
                <a:cs typeface="Times New Roman" pitchFamily="18" charset="0"/>
              </a:rPr>
              <a:t>Cancrinite</a:t>
            </a:r>
            <a:endParaRPr lang="en-IN" sz="1800" dirty="0">
              <a:latin typeface="Times New Roman" pitchFamily="18" charset="0"/>
              <a:cs typeface="Times New Roman" pitchFamily="18" charset="0"/>
            </a:endParaRPr>
          </a:p>
          <a:p>
            <a:pPr marL="342900" indent="-342900">
              <a:lnSpc>
                <a:spcPct val="150000"/>
              </a:lnSpc>
              <a:defRPr/>
            </a:pPr>
            <a:r>
              <a:rPr lang="en-IN" sz="1800" dirty="0">
                <a:latin typeface="Times New Roman" pitchFamily="18" charset="0"/>
                <a:cs typeface="Times New Roman" pitchFamily="18" charset="0"/>
              </a:rPr>
              <a:t>         (5) Orthorhombic - </a:t>
            </a:r>
            <a:r>
              <a:rPr lang="en-IN" sz="1800" dirty="0" err="1">
                <a:latin typeface="Times New Roman" pitchFamily="18" charset="0"/>
                <a:cs typeface="Times New Roman" pitchFamily="18" charset="0"/>
              </a:rPr>
              <a:t>Boehmite</a:t>
            </a:r>
            <a:r>
              <a:rPr lang="en-IN" sz="1800" dirty="0">
                <a:latin typeface="Times New Roman" pitchFamily="18" charset="0"/>
                <a:cs typeface="Times New Roman" pitchFamily="18" charset="0"/>
              </a:rPr>
              <a:t>.</a:t>
            </a:r>
          </a:p>
        </p:txBody>
      </p:sp>
      <p:sp>
        <p:nvSpPr>
          <p:cNvPr id="13318" name="Rectangle 6"/>
          <p:cNvSpPr>
            <a:spLocks noChangeArrowheads="1"/>
          </p:cNvSpPr>
          <p:nvPr/>
        </p:nvSpPr>
        <p:spPr bwMode="auto">
          <a:xfrm>
            <a:off x="4284663" y="3967163"/>
            <a:ext cx="5627687" cy="1616075"/>
          </a:xfrm>
          <a:prstGeom prst="rect">
            <a:avLst/>
          </a:prstGeom>
          <a:noFill/>
          <a:ln w="9525">
            <a:noFill/>
            <a:miter lim="800000"/>
            <a:headEnd/>
            <a:tailEnd/>
          </a:ln>
        </p:spPr>
        <p:txBody>
          <a:bodyPr>
            <a:spAutoFit/>
          </a:bodyPr>
          <a:lstStyle/>
          <a:p>
            <a:r>
              <a:rPr lang="en-IN" sz="1800" b="1" dirty="0">
                <a:solidFill>
                  <a:srgbClr val="562AF8"/>
                </a:solidFill>
                <a:latin typeface="Times" pitchFamily="18" charset="0"/>
                <a:cs typeface="Times" pitchFamily="18" charset="0"/>
              </a:rPr>
              <a:t>SEM of red mud (Modified Porosity): </a:t>
            </a:r>
          </a:p>
          <a:p>
            <a:pPr marL="800100" lvl="1" indent="-342900">
              <a:lnSpc>
                <a:spcPct val="150000"/>
              </a:lnSpc>
              <a:buFontTx/>
              <a:buAutoNum type="arabicParenBoth"/>
            </a:pPr>
            <a:r>
              <a:rPr lang="en-IN" sz="1800" dirty="0">
                <a:latin typeface="Times New Roman" pitchFamily="18" charset="0"/>
                <a:cs typeface="Times New Roman" pitchFamily="18" charset="0"/>
              </a:rPr>
              <a:t>Hexagonal – Barium Iron Titanium Oxide</a:t>
            </a:r>
          </a:p>
          <a:p>
            <a:pPr marL="800100" lvl="1" indent="-342900">
              <a:lnSpc>
                <a:spcPct val="150000"/>
              </a:lnSpc>
              <a:buFontTx/>
              <a:buAutoNum type="arabicParenBoth"/>
            </a:pPr>
            <a:r>
              <a:rPr lang="en-IN" sz="1800" dirty="0">
                <a:latin typeface="Times New Roman" pitchFamily="18" charset="0"/>
                <a:cs typeface="Times New Roman" pitchFamily="18" charset="0"/>
              </a:rPr>
              <a:t>Cubic - Magnetite </a:t>
            </a:r>
          </a:p>
          <a:p>
            <a:pPr marL="800100" lvl="1" indent="-342900">
              <a:lnSpc>
                <a:spcPct val="150000"/>
              </a:lnSpc>
              <a:buFontTx/>
              <a:buAutoNum type="arabicParenBoth"/>
            </a:pPr>
            <a:r>
              <a:rPr lang="en-IN" sz="1800" dirty="0">
                <a:latin typeface="Times New Roman" pitchFamily="18" charset="0"/>
                <a:cs typeface="Times New Roman" pitchFamily="18" charset="0"/>
              </a:rPr>
              <a:t> Orthorhombic -</a:t>
            </a:r>
            <a:r>
              <a:rPr lang="en-IN" sz="1800" dirty="0" err="1">
                <a:latin typeface="Times New Roman" pitchFamily="18" charset="0"/>
                <a:cs typeface="Times New Roman" pitchFamily="18" charset="0"/>
              </a:rPr>
              <a:t>Befertisite</a:t>
            </a:r>
            <a:endParaRPr lang="en-IN" sz="1800" dirty="0">
              <a:latin typeface="Times New Roman" pitchFamily="18" charset="0"/>
              <a:cs typeface="Times New Roman" pitchFamily="18" charset="0"/>
            </a:endParaRPr>
          </a:p>
        </p:txBody>
      </p:sp>
      <p:sp>
        <p:nvSpPr>
          <p:cNvPr id="13319" name="Rectangle 8"/>
          <p:cNvSpPr>
            <a:spLocks noChangeArrowheads="1"/>
          </p:cNvSpPr>
          <p:nvPr/>
        </p:nvSpPr>
        <p:spPr bwMode="auto">
          <a:xfrm>
            <a:off x="4467225" y="3248025"/>
            <a:ext cx="4572000" cy="584200"/>
          </a:xfrm>
          <a:prstGeom prst="rect">
            <a:avLst/>
          </a:prstGeom>
          <a:noFill/>
          <a:ln w="9525">
            <a:noFill/>
            <a:miter lim="800000"/>
            <a:headEnd/>
            <a:tailEnd/>
          </a:ln>
        </p:spPr>
        <p:txBody>
          <a:bodyPr>
            <a:spAutoFit/>
          </a:bodyPr>
          <a:lstStyle/>
          <a:p>
            <a:r>
              <a:rPr lang="en-IN" sz="1600">
                <a:solidFill>
                  <a:srgbClr val="562AF8"/>
                </a:solidFill>
                <a:latin typeface="Times New Roman" pitchFamily="18" charset="0"/>
                <a:cs typeface="Times New Roman" pitchFamily="18" charset="0"/>
              </a:rPr>
              <a:t>The scanning electron microphotographs exhibiting</a:t>
            </a:r>
          </a:p>
          <a:p>
            <a:r>
              <a:rPr lang="en-IN" sz="1600">
                <a:solidFill>
                  <a:srgbClr val="562AF8"/>
                </a:solidFill>
                <a:latin typeface="Times New Roman" pitchFamily="18" charset="0"/>
                <a:cs typeface="Times New Roman" pitchFamily="18" charset="0"/>
              </a:rPr>
              <a:t>microstructure of red mud.</a:t>
            </a:r>
          </a:p>
        </p:txBody>
      </p:sp>
      <p:sp>
        <p:nvSpPr>
          <p:cNvPr id="13320" name="Rectangle 9"/>
          <p:cNvSpPr>
            <a:spLocks noChangeArrowheads="1"/>
          </p:cNvSpPr>
          <p:nvPr/>
        </p:nvSpPr>
        <p:spPr bwMode="auto">
          <a:xfrm>
            <a:off x="4370388" y="5478463"/>
            <a:ext cx="4773612" cy="830262"/>
          </a:xfrm>
          <a:prstGeom prst="rect">
            <a:avLst/>
          </a:prstGeom>
          <a:noFill/>
          <a:ln w="9525">
            <a:noFill/>
            <a:miter lim="800000"/>
            <a:headEnd/>
            <a:tailEnd/>
          </a:ln>
        </p:spPr>
        <p:txBody>
          <a:bodyPr>
            <a:spAutoFit/>
          </a:bodyPr>
          <a:lstStyle/>
          <a:p>
            <a:r>
              <a:rPr lang="en-IN" sz="1600" dirty="0">
                <a:solidFill>
                  <a:srgbClr val="562AF8"/>
                </a:solidFill>
                <a:latin typeface="Times New Roman" pitchFamily="18" charset="0"/>
                <a:cs typeface="Times New Roman" pitchFamily="18" charset="0"/>
              </a:rPr>
              <a:t>The microphotographs of advanced ceramic sample clearly show the modified and continues porosity with integrated morphological characteristics.</a:t>
            </a:r>
          </a:p>
        </p:txBody>
      </p:sp>
      <p:graphicFrame>
        <p:nvGraphicFramePr>
          <p:cNvPr id="9" name="Object 96"/>
          <p:cNvGraphicFramePr>
            <a:graphicFrameLocks noChangeAspect="1"/>
          </p:cNvGraphicFramePr>
          <p:nvPr/>
        </p:nvGraphicFramePr>
        <p:xfrm>
          <a:off x="66612" y="62330"/>
          <a:ext cx="432152" cy="396250"/>
        </p:xfrm>
        <a:graphic>
          <a:graphicData uri="http://schemas.openxmlformats.org/presentationml/2006/ole">
            <p:oleObj spid="_x0000_s253953" name="Bitmap Image" r:id="rId5" imgW="1467055" imgH="1638529" progId="PBrush">
              <p:embed/>
            </p:oleObj>
          </a:graphicData>
        </a:graphic>
      </p:graphicFrame>
      <p:pic>
        <p:nvPicPr>
          <p:cNvPr id="10" name="Picture 9" descr="AMPRIlogo"/>
          <p:cNvPicPr>
            <a:picLocks noChangeAspect="1" noChangeArrowheads="1"/>
          </p:cNvPicPr>
          <p:nvPr/>
        </p:nvPicPr>
        <p:blipFill>
          <a:blip r:embed="rId6" cstate="print"/>
          <a:srcRect/>
          <a:stretch>
            <a:fillRect/>
          </a:stretch>
        </p:blipFill>
        <p:spPr bwMode="auto">
          <a:xfrm>
            <a:off x="8534400" y="13844"/>
            <a:ext cx="609600" cy="43234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Rectangle 3"/>
          <p:cNvSpPr>
            <a:spLocks noChangeArrowheads="1"/>
          </p:cNvSpPr>
          <p:nvPr/>
        </p:nvSpPr>
        <p:spPr bwMode="auto">
          <a:xfrm>
            <a:off x="956686" y="337993"/>
            <a:ext cx="6850530" cy="584775"/>
          </a:xfrm>
          <a:prstGeom prst="rect">
            <a:avLst/>
          </a:prstGeom>
          <a:noFill/>
          <a:ln w="9525">
            <a:noFill/>
            <a:miter lim="800000"/>
            <a:headEnd/>
            <a:tailEnd/>
          </a:ln>
        </p:spPr>
        <p:txBody>
          <a:bodyPr wrap="none">
            <a:spAutoFit/>
          </a:bodyPr>
          <a:lstStyle/>
          <a:p>
            <a:r>
              <a:rPr lang="en-US" sz="3200" b="1" i="1" dirty="0">
                <a:solidFill>
                  <a:srgbClr val="FF0000"/>
                </a:solidFill>
                <a:latin typeface="Times New Roman" pitchFamily="18" charset="0"/>
                <a:cs typeface="Times New Roman" pitchFamily="18" charset="0"/>
              </a:rPr>
              <a:t>Affected </a:t>
            </a:r>
            <a:r>
              <a:rPr lang="en-US" sz="3200" b="1" i="1" dirty="0" smtClean="0">
                <a:solidFill>
                  <a:srgbClr val="FF0000"/>
                </a:solidFill>
                <a:latin typeface="Times New Roman" pitchFamily="18" charset="0"/>
                <a:cs typeface="Times New Roman" pitchFamily="18" charset="0"/>
              </a:rPr>
              <a:t>areas </a:t>
            </a:r>
            <a:r>
              <a:rPr lang="en-US" sz="3200" b="1" i="1" dirty="0">
                <a:solidFill>
                  <a:srgbClr val="FF0000"/>
                </a:solidFill>
                <a:latin typeface="Times New Roman" pitchFamily="18" charset="0"/>
                <a:cs typeface="Times New Roman" pitchFamily="18" charset="0"/>
              </a:rPr>
              <a:t>near Mumbai </a:t>
            </a:r>
            <a:r>
              <a:rPr lang="en-US" sz="3200" b="1" i="1" dirty="0" smtClean="0">
                <a:solidFill>
                  <a:srgbClr val="FF0000"/>
                </a:solidFill>
                <a:latin typeface="Times New Roman" pitchFamily="18" charset="0"/>
                <a:cs typeface="Times New Roman" pitchFamily="18" charset="0"/>
              </a:rPr>
              <a:t>sea </a:t>
            </a:r>
            <a:r>
              <a:rPr lang="en-US" sz="3200" b="1" i="1" dirty="0">
                <a:solidFill>
                  <a:srgbClr val="FF0000"/>
                </a:solidFill>
                <a:latin typeface="Times New Roman" pitchFamily="18" charset="0"/>
                <a:cs typeface="Times New Roman" pitchFamily="18" charset="0"/>
              </a:rPr>
              <a:t>shore:</a:t>
            </a:r>
            <a:endParaRPr lang="en-US" sz="3200" i="1" dirty="0">
              <a:solidFill>
                <a:srgbClr val="FF0000"/>
              </a:solidFill>
              <a:latin typeface="Times New Roman" pitchFamily="18" charset="0"/>
              <a:ea typeface="Calibri" pitchFamily="34" charset="0"/>
              <a:cs typeface="Times New Roman" pitchFamily="18" charset="0"/>
            </a:endParaRPr>
          </a:p>
        </p:txBody>
      </p:sp>
      <p:pic>
        <p:nvPicPr>
          <p:cNvPr id="15363" name="Picture 19" descr="C:\Users\AMRITPHALE\Desktop\pix\ganesh\DSCN0372.JPG"/>
          <p:cNvPicPr>
            <a:picLocks noChangeAspect="1" noChangeArrowheads="1"/>
          </p:cNvPicPr>
          <p:nvPr/>
        </p:nvPicPr>
        <p:blipFill>
          <a:blip r:embed="rId3" cstate="print"/>
          <a:srcRect/>
          <a:stretch>
            <a:fillRect/>
          </a:stretch>
        </p:blipFill>
        <p:spPr bwMode="auto">
          <a:xfrm>
            <a:off x="5654675" y="1023938"/>
            <a:ext cx="2246313" cy="1463675"/>
          </a:xfrm>
          <a:prstGeom prst="rect">
            <a:avLst/>
          </a:prstGeom>
          <a:noFill/>
          <a:ln w="9525">
            <a:noFill/>
            <a:miter lim="800000"/>
            <a:headEnd/>
            <a:tailEnd/>
          </a:ln>
        </p:spPr>
      </p:pic>
      <p:pic>
        <p:nvPicPr>
          <p:cNvPr id="15364" name="Picture 20" descr="C:\Users\AMRITPHALE\Desktop\pix\ganesh\DSCN0452.JPG"/>
          <p:cNvPicPr>
            <a:picLocks noChangeAspect="1" noChangeArrowheads="1"/>
          </p:cNvPicPr>
          <p:nvPr/>
        </p:nvPicPr>
        <p:blipFill>
          <a:blip r:embed="rId4" cstate="print"/>
          <a:srcRect/>
          <a:stretch>
            <a:fillRect/>
          </a:stretch>
        </p:blipFill>
        <p:spPr bwMode="auto">
          <a:xfrm>
            <a:off x="3213100" y="1008063"/>
            <a:ext cx="2128838" cy="1504950"/>
          </a:xfrm>
          <a:prstGeom prst="rect">
            <a:avLst/>
          </a:prstGeom>
          <a:noFill/>
          <a:ln w="9525">
            <a:noFill/>
            <a:miter lim="800000"/>
            <a:headEnd/>
            <a:tailEnd/>
          </a:ln>
        </p:spPr>
      </p:pic>
      <p:pic>
        <p:nvPicPr>
          <p:cNvPr id="15365" name="Picture 21" descr="C:\Users\AMRITPHALE\Desktop\pix\102NIKON\DSCN0479.JPG"/>
          <p:cNvPicPr>
            <a:picLocks noChangeAspect="1" noChangeArrowheads="1"/>
          </p:cNvPicPr>
          <p:nvPr/>
        </p:nvPicPr>
        <p:blipFill>
          <a:blip r:embed="rId5" cstate="print"/>
          <a:srcRect/>
          <a:stretch>
            <a:fillRect/>
          </a:stretch>
        </p:blipFill>
        <p:spPr bwMode="auto">
          <a:xfrm>
            <a:off x="790575" y="1017588"/>
            <a:ext cx="2012950" cy="1508125"/>
          </a:xfrm>
          <a:prstGeom prst="rect">
            <a:avLst/>
          </a:prstGeom>
          <a:noFill/>
          <a:ln w="9525">
            <a:noFill/>
            <a:miter lim="800000"/>
            <a:headEnd/>
            <a:tailEnd/>
          </a:ln>
        </p:spPr>
      </p:pic>
      <p:sp>
        <p:nvSpPr>
          <p:cNvPr id="15366" name="Rectangle 22"/>
          <p:cNvSpPr>
            <a:spLocks noChangeArrowheads="1"/>
          </p:cNvSpPr>
          <p:nvPr/>
        </p:nvSpPr>
        <p:spPr bwMode="auto">
          <a:xfrm>
            <a:off x="2006600" y="2436813"/>
            <a:ext cx="3707553" cy="338554"/>
          </a:xfrm>
          <a:prstGeom prst="rect">
            <a:avLst/>
          </a:prstGeom>
          <a:noFill/>
          <a:ln w="9525">
            <a:noFill/>
            <a:miter lim="800000"/>
            <a:headEnd/>
            <a:tailEnd/>
          </a:ln>
        </p:spPr>
        <p:txBody>
          <a:bodyPr wrap="none">
            <a:spAutoFit/>
          </a:bodyPr>
          <a:lstStyle/>
          <a:p>
            <a:r>
              <a:rPr lang="en-US" sz="1600" b="1" dirty="0">
                <a:solidFill>
                  <a:srgbClr val="711515"/>
                </a:solidFill>
                <a:latin typeface="Times New Roman" pitchFamily="18" charset="0"/>
                <a:cs typeface="Times New Roman" pitchFamily="18" charset="0"/>
              </a:rPr>
              <a:t>Floating oil at </a:t>
            </a:r>
            <a:r>
              <a:rPr lang="en-US" sz="1600" b="1" dirty="0" err="1">
                <a:solidFill>
                  <a:srgbClr val="711515"/>
                </a:solidFill>
                <a:latin typeface="Times New Roman" pitchFamily="18" charset="0"/>
                <a:cs typeface="Times New Roman" pitchFamily="18" charset="0"/>
              </a:rPr>
              <a:t>Elephanta</a:t>
            </a:r>
            <a:r>
              <a:rPr lang="en-US" sz="1600" b="1" dirty="0">
                <a:solidFill>
                  <a:srgbClr val="711515"/>
                </a:solidFill>
                <a:latin typeface="Times New Roman" pitchFamily="18" charset="0"/>
                <a:cs typeface="Times New Roman" pitchFamily="18" charset="0"/>
              </a:rPr>
              <a:t> Cave sea </a:t>
            </a:r>
            <a:r>
              <a:rPr lang="en-US" sz="1600" b="1" dirty="0" smtClean="0">
                <a:solidFill>
                  <a:srgbClr val="711515"/>
                </a:solidFill>
                <a:latin typeface="Times New Roman" pitchFamily="18" charset="0"/>
                <a:cs typeface="Times New Roman" pitchFamily="18" charset="0"/>
              </a:rPr>
              <a:t>shore</a:t>
            </a:r>
            <a:endParaRPr lang="en-US" sz="1600" dirty="0">
              <a:solidFill>
                <a:srgbClr val="711515"/>
              </a:solidFill>
              <a:latin typeface="Times New Roman" pitchFamily="18" charset="0"/>
              <a:cs typeface="Times New Roman" pitchFamily="18" charset="0"/>
            </a:endParaRPr>
          </a:p>
        </p:txBody>
      </p:sp>
      <p:pic>
        <p:nvPicPr>
          <p:cNvPr id="15367" name="Picture 23" descr="C:\Users\AMRITPHALE\Desktop\pix\102NIKON\DSCN0537.JPG"/>
          <p:cNvPicPr>
            <a:picLocks noChangeAspect="1" noChangeArrowheads="1"/>
          </p:cNvPicPr>
          <p:nvPr/>
        </p:nvPicPr>
        <p:blipFill>
          <a:blip r:embed="rId6" cstate="print"/>
          <a:srcRect/>
          <a:stretch>
            <a:fillRect/>
          </a:stretch>
        </p:blipFill>
        <p:spPr bwMode="auto">
          <a:xfrm>
            <a:off x="3154363" y="2854325"/>
            <a:ext cx="2284412" cy="1593850"/>
          </a:xfrm>
          <a:prstGeom prst="rect">
            <a:avLst/>
          </a:prstGeom>
          <a:noFill/>
          <a:ln w="9525">
            <a:noFill/>
            <a:miter lim="800000"/>
            <a:headEnd/>
            <a:tailEnd/>
          </a:ln>
        </p:spPr>
      </p:pic>
      <p:pic>
        <p:nvPicPr>
          <p:cNvPr id="15368" name="Picture 24" descr="C:\Users\AMRITPHALE\Desktop\pix\ganesh\DSCN0461.JPG"/>
          <p:cNvPicPr>
            <a:picLocks noChangeAspect="1" noChangeArrowheads="1"/>
          </p:cNvPicPr>
          <p:nvPr/>
        </p:nvPicPr>
        <p:blipFill>
          <a:blip r:embed="rId7" cstate="print"/>
          <a:srcRect/>
          <a:stretch>
            <a:fillRect/>
          </a:stretch>
        </p:blipFill>
        <p:spPr bwMode="auto">
          <a:xfrm>
            <a:off x="817563" y="2835275"/>
            <a:ext cx="2033587" cy="1612900"/>
          </a:xfrm>
          <a:prstGeom prst="rect">
            <a:avLst/>
          </a:prstGeom>
          <a:noFill/>
          <a:ln w="9525">
            <a:noFill/>
            <a:miter lim="800000"/>
            <a:headEnd/>
            <a:tailEnd/>
          </a:ln>
        </p:spPr>
      </p:pic>
      <p:pic>
        <p:nvPicPr>
          <p:cNvPr id="15369" name="Picture 25" descr="C:\Users\AMRITPHALE\Desktop\pix\ganesh\DSCN0419.JPG"/>
          <p:cNvPicPr>
            <a:picLocks noChangeAspect="1" noChangeArrowheads="1"/>
          </p:cNvPicPr>
          <p:nvPr/>
        </p:nvPicPr>
        <p:blipFill>
          <a:blip r:embed="rId8" cstate="print"/>
          <a:srcRect/>
          <a:stretch>
            <a:fillRect/>
          </a:stretch>
        </p:blipFill>
        <p:spPr bwMode="auto">
          <a:xfrm>
            <a:off x="5756275" y="2859088"/>
            <a:ext cx="2112963" cy="1601787"/>
          </a:xfrm>
          <a:prstGeom prst="rect">
            <a:avLst/>
          </a:prstGeom>
          <a:noFill/>
          <a:ln w="9525">
            <a:noFill/>
            <a:miter lim="800000"/>
            <a:headEnd/>
            <a:tailEnd/>
          </a:ln>
        </p:spPr>
      </p:pic>
      <p:sp>
        <p:nvSpPr>
          <p:cNvPr id="15370" name="Rectangle 1"/>
          <p:cNvSpPr>
            <a:spLocks noChangeArrowheads="1"/>
          </p:cNvSpPr>
          <p:nvPr/>
        </p:nvSpPr>
        <p:spPr bwMode="auto">
          <a:xfrm>
            <a:off x="311150" y="4422696"/>
            <a:ext cx="7231723" cy="246221"/>
          </a:xfrm>
          <a:prstGeom prst="rect">
            <a:avLst/>
          </a:prstGeom>
          <a:noFill/>
          <a:ln w="9525">
            <a:noFill/>
            <a:miter lim="800000"/>
            <a:headEnd/>
            <a:tailEnd/>
          </a:ln>
        </p:spPr>
        <p:txBody>
          <a:bodyPr wrap="none" lIns="0" tIns="0" rIns="0" bIns="0" anchor="ctr">
            <a:spAutoFit/>
          </a:bodyPr>
          <a:lstStyle/>
          <a:p>
            <a:r>
              <a:rPr lang="en-US" sz="1600" b="1" dirty="0">
                <a:solidFill>
                  <a:srgbClr val="711515"/>
                </a:solidFill>
                <a:latin typeface="Times New Roman" pitchFamily="18" charset="0"/>
                <a:ea typeface="Calibri" pitchFamily="34" charset="0"/>
                <a:cs typeface="Times New Roman" pitchFamily="18" charset="0"/>
              </a:rPr>
              <a:t>Oils Rocks at Sea Shore of  </a:t>
            </a:r>
            <a:r>
              <a:rPr lang="en-US" sz="1600" b="1" dirty="0" err="1">
                <a:solidFill>
                  <a:srgbClr val="711515"/>
                </a:solidFill>
                <a:latin typeface="Times New Roman" pitchFamily="18" charset="0"/>
                <a:ea typeface="Calibri" pitchFamily="34" charset="0"/>
                <a:cs typeface="Times New Roman" pitchFamily="18" charset="0"/>
              </a:rPr>
              <a:t>Elephanta</a:t>
            </a:r>
            <a:r>
              <a:rPr lang="en-US" sz="1600" b="1" dirty="0">
                <a:solidFill>
                  <a:srgbClr val="711515"/>
                </a:solidFill>
                <a:latin typeface="Times New Roman" pitchFamily="18" charset="0"/>
                <a:ea typeface="Calibri" pitchFamily="34" charset="0"/>
                <a:cs typeface="Times New Roman" pitchFamily="18" charset="0"/>
              </a:rPr>
              <a:t> Cave sea shore and Marine Derive, </a:t>
            </a:r>
            <a:r>
              <a:rPr lang="en-US" sz="1600" b="1" dirty="0" smtClean="0">
                <a:solidFill>
                  <a:srgbClr val="711515"/>
                </a:solidFill>
                <a:latin typeface="Times New Roman" pitchFamily="18" charset="0"/>
                <a:ea typeface="Calibri" pitchFamily="34" charset="0"/>
                <a:cs typeface="Times New Roman" pitchFamily="18" charset="0"/>
              </a:rPr>
              <a:t>Mumbai</a:t>
            </a:r>
            <a:endParaRPr lang="en-US" sz="1600" dirty="0">
              <a:solidFill>
                <a:srgbClr val="711515"/>
              </a:solidFill>
              <a:ea typeface="Calibri" pitchFamily="34" charset="0"/>
              <a:cs typeface="Times New Roman" pitchFamily="18" charset="0"/>
            </a:endParaRPr>
          </a:p>
        </p:txBody>
      </p:sp>
      <p:pic>
        <p:nvPicPr>
          <p:cNvPr id="15371" name="Picture 27" descr="C:\Users\AMRITPHALE\Desktop\pix\ganesh\DSCN0410.JPG"/>
          <p:cNvPicPr>
            <a:picLocks noChangeAspect="1" noChangeArrowheads="1"/>
          </p:cNvPicPr>
          <p:nvPr/>
        </p:nvPicPr>
        <p:blipFill>
          <a:blip r:embed="rId9" cstate="print"/>
          <a:srcRect/>
          <a:stretch>
            <a:fillRect/>
          </a:stretch>
        </p:blipFill>
        <p:spPr bwMode="auto">
          <a:xfrm>
            <a:off x="5775325" y="4700588"/>
            <a:ext cx="2095500" cy="1416050"/>
          </a:xfrm>
          <a:prstGeom prst="rect">
            <a:avLst/>
          </a:prstGeom>
          <a:noFill/>
          <a:ln w="9525">
            <a:noFill/>
            <a:miter lim="800000"/>
            <a:headEnd/>
            <a:tailEnd/>
          </a:ln>
        </p:spPr>
      </p:pic>
      <p:pic>
        <p:nvPicPr>
          <p:cNvPr id="15372" name="Picture 29" descr="C:\Users\AMRITPHALE\Desktop\pix\102NIKON\DSCN0544.JPG"/>
          <p:cNvPicPr>
            <a:picLocks noChangeAspect="1" noChangeArrowheads="1"/>
          </p:cNvPicPr>
          <p:nvPr/>
        </p:nvPicPr>
        <p:blipFill>
          <a:blip r:embed="rId10" cstate="print"/>
          <a:srcRect/>
          <a:stretch>
            <a:fillRect/>
          </a:stretch>
        </p:blipFill>
        <p:spPr bwMode="auto">
          <a:xfrm>
            <a:off x="803275" y="4672013"/>
            <a:ext cx="2038350" cy="1501775"/>
          </a:xfrm>
          <a:prstGeom prst="rect">
            <a:avLst/>
          </a:prstGeom>
          <a:noFill/>
          <a:ln w="9525">
            <a:noFill/>
            <a:miter lim="800000"/>
            <a:headEnd/>
            <a:tailEnd/>
          </a:ln>
        </p:spPr>
      </p:pic>
      <p:sp>
        <p:nvSpPr>
          <p:cNvPr id="15373" name="Rectangle 30"/>
          <p:cNvSpPr>
            <a:spLocks noChangeArrowheads="1"/>
          </p:cNvSpPr>
          <p:nvPr/>
        </p:nvSpPr>
        <p:spPr bwMode="auto">
          <a:xfrm>
            <a:off x="1952625" y="6069013"/>
            <a:ext cx="6351588" cy="338137"/>
          </a:xfrm>
          <a:prstGeom prst="rect">
            <a:avLst/>
          </a:prstGeom>
          <a:noFill/>
          <a:ln w="9525">
            <a:noFill/>
            <a:miter lim="800000"/>
            <a:headEnd/>
            <a:tailEnd/>
          </a:ln>
        </p:spPr>
        <p:txBody>
          <a:bodyPr>
            <a:spAutoFit/>
          </a:bodyPr>
          <a:lstStyle/>
          <a:p>
            <a:r>
              <a:rPr lang="en-US" sz="1600" b="1" dirty="0">
                <a:solidFill>
                  <a:srgbClr val="711515"/>
                </a:solidFill>
                <a:latin typeface="Times New Roman" pitchFamily="18" charset="0"/>
                <a:cs typeface="Times New Roman" pitchFamily="18" charset="0"/>
              </a:rPr>
              <a:t>Oil on Mangroves and Sand at PDP, Mumbai </a:t>
            </a:r>
            <a:r>
              <a:rPr lang="en-US" sz="1600" b="1" dirty="0" smtClean="0">
                <a:solidFill>
                  <a:srgbClr val="711515"/>
                </a:solidFill>
                <a:latin typeface="Times New Roman" pitchFamily="18" charset="0"/>
                <a:cs typeface="Times New Roman" pitchFamily="18" charset="0"/>
              </a:rPr>
              <a:t>on</a:t>
            </a:r>
            <a:endParaRPr lang="en-US" sz="1600" dirty="0">
              <a:solidFill>
                <a:srgbClr val="711515"/>
              </a:solidFill>
              <a:latin typeface="Times New Roman" pitchFamily="18" charset="0"/>
              <a:cs typeface="Times New Roman" pitchFamily="18" charset="0"/>
            </a:endParaRPr>
          </a:p>
        </p:txBody>
      </p:sp>
      <p:pic>
        <p:nvPicPr>
          <p:cNvPr id="15374" name="Picture 2"/>
          <p:cNvPicPr>
            <a:picLocks noChangeAspect="1" noChangeArrowheads="1"/>
          </p:cNvPicPr>
          <p:nvPr/>
        </p:nvPicPr>
        <p:blipFill>
          <a:blip r:embed="rId11" cstate="print"/>
          <a:srcRect l="18599" t="15109"/>
          <a:stretch>
            <a:fillRect/>
          </a:stretch>
        </p:blipFill>
        <p:spPr bwMode="auto">
          <a:xfrm>
            <a:off x="3135313" y="4637088"/>
            <a:ext cx="2273300" cy="1489075"/>
          </a:xfrm>
          <a:prstGeom prst="rect">
            <a:avLst/>
          </a:prstGeom>
          <a:noFill/>
          <a:ln w="9525">
            <a:noFill/>
            <a:miter lim="800000"/>
            <a:headEnd/>
            <a:tailEnd/>
          </a:ln>
        </p:spPr>
      </p:pic>
      <p:graphicFrame>
        <p:nvGraphicFramePr>
          <p:cNvPr id="15" name="Object 96"/>
          <p:cNvGraphicFramePr>
            <a:graphicFrameLocks noChangeAspect="1"/>
          </p:cNvGraphicFramePr>
          <p:nvPr/>
        </p:nvGraphicFramePr>
        <p:xfrm>
          <a:off x="66612" y="62330"/>
          <a:ext cx="432152" cy="396250"/>
        </p:xfrm>
        <a:graphic>
          <a:graphicData uri="http://schemas.openxmlformats.org/presentationml/2006/ole">
            <p:oleObj spid="_x0000_s252929" name="Bitmap Image" r:id="rId12" imgW="1467055" imgH="1638529" progId="PBrush">
              <p:embed/>
            </p:oleObj>
          </a:graphicData>
        </a:graphic>
      </p:graphicFrame>
      <p:pic>
        <p:nvPicPr>
          <p:cNvPr id="16" name="Picture 15" descr="AMPRIlogo"/>
          <p:cNvPicPr>
            <a:picLocks noChangeAspect="1" noChangeArrowheads="1"/>
          </p:cNvPicPr>
          <p:nvPr/>
        </p:nvPicPr>
        <p:blipFill>
          <a:blip r:embed="rId13" cstate="print"/>
          <a:srcRect/>
          <a:stretch>
            <a:fillRect/>
          </a:stretch>
        </p:blipFill>
        <p:spPr bwMode="auto">
          <a:xfrm>
            <a:off x="8534400" y="13844"/>
            <a:ext cx="609600" cy="43234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0" y="0"/>
            <a:ext cx="9144000" cy="0"/>
          </a:xfrm>
          <a:prstGeom prst="rect">
            <a:avLst/>
          </a:prstGeom>
          <a:noFill/>
          <a:ln w="9525">
            <a:noFill/>
            <a:miter lim="800000"/>
            <a:headEnd/>
            <a:tailEnd/>
          </a:ln>
        </p:spPr>
        <p:txBody>
          <a:bodyPr wrap="none" lIns="0" tIns="0" rIns="0" bIns="0" anchor="ctr">
            <a:spAutoFit/>
          </a:bodyPr>
          <a:lstStyle/>
          <a:p>
            <a:endParaRPr lang="en-IN"/>
          </a:p>
        </p:txBody>
      </p:sp>
      <p:sp>
        <p:nvSpPr>
          <p:cNvPr id="16387" name="Rectangle 3"/>
          <p:cNvSpPr>
            <a:spLocks noChangeArrowheads="1"/>
          </p:cNvSpPr>
          <p:nvPr/>
        </p:nvSpPr>
        <p:spPr bwMode="auto">
          <a:xfrm>
            <a:off x="290513" y="473075"/>
            <a:ext cx="8580106" cy="400110"/>
          </a:xfrm>
          <a:prstGeom prst="rect">
            <a:avLst/>
          </a:prstGeom>
          <a:noFill/>
          <a:ln w="9525">
            <a:noFill/>
            <a:miter lim="800000"/>
            <a:headEnd/>
            <a:tailEnd/>
          </a:ln>
        </p:spPr>
        <p:txBody>
          <a:bodyPr wrap="none">
            <a:spAutoFit/>
          </a:bodyPr>
          <a:lstStyle/>
          <a:p>
            <a:r>
              <a:rPr lang="en-US" sz="2000" b="1" i="1" dirty="0">
                <a:solidFill>
                  <a:srgbClr val="FF0000"/>
                </a:solidFill>
                <a:latin typeface="Times New Roman" pitchFamily="18" charset="0"/>
                <a:ea typeface="Calibri" pitchFamily="34" charset="0"/>
                <a:cs typeface="Times New Roman" pitchFamily="18" charset="0"/>
              </a:rPr>
              <a:t>Targeting : Mumbai Oil Spill removal of floating oil and oils on sea shore rocks</a:t>
            </a:r>
            <a:endParaRPr lang="en-US" sz="2000" i="1" dirty="0">
              <a:solidFill>
                <a:srgbClr val="FF0000"/>
              </a:solidFill>
              <a:latin typeface="Times New Roman" pitchFamily="18" charset="0"/>
              <a:ea typeface="Calibri" pitchFamily="34" charset="0"/>
              <a:cs typeface="Times New Roman" pitchFamily="18" charset="0"/>
            </a:endParaRPr>
          </a:p>
        </p:txBody>
      </p:sp>
      <p:sp>
        <p:nvSpPr>
          <p:cNvPr id="16388" name="Text Box 8"/>
          <p:cNvSpPr txBox="1">
            <a:spLocks noChangeArrowheads="1"/>
          </p:cNvSpPr>
          <p:nvPr/>
        </p:nvSpPr>
        <p:spPr bwMode="auto">
          <a:xfrm>
            <a:off x="195263" y="1423988"/>
            <a:ext cx="5568228" cy="1492716"/>
          </a:xfrm>
          <a:prstGeom prst="rect">
            <a:avLst/>
          </a:prstGeom>
          <a:noFill/>
          <a:ln w="9525">
            <a:noFill/>
            <a:miter lim="800000"/>
            <a:headEnd/>
            <a:tailEnd/>
          </a:ln>
        </p:spPr>
        <p:txBody>
          <a:bodyPr wrap="square">
            <a:spAutoFit/>
          </a:bodyPr>
          <a:lstStyle/>
          <a:p>
            <a:pPr>
              <a:spcBef>
                <a:spcPct val="50000"/>
              </a:spcBef>
              <a:buFont typeface="Wingdings" pitchFamily="2" charset="2"/>
              <a:buNone/>
            </a:pPr>
            <a:r>
              <a:rPr lang="en-US" sz="1400" b="1" dirty="0">
                <a:solidFill>
                  <a:srgbClr val="711515"/>
                </a:solidFill>
                <a:latin typeface="Times New Roman" pitchFamily="18" charset="0"/>
                <a:ea typeface="Calibri" pitchFamily="34" charset="0"/>
                <a:cs typeface="Times New Roman" pitchFamily="18" charset="0"/>
              </a:rPr>
              <a:t>Operation  Performed on</a:t>
            </a:r>
            <a:r>
              <a:rPr lang="en-US" sz="1400" b="1" dirty="0">
                <a:solidFill>
                  <a:srgbClr val="000066"/>
                </a:solidFill>
                <a:latin typeface="Times New Roman" pitchFamily="18" charset="0"/>
                <a:ea typeface="Calibri" pitchFamily="34" charset="0"/>
                <a:cs typeface="Times New Roman" pitchFamily="18" charset="0"/>
              </a:rPr>
              <a:t>:</a:t>
            </a:r>
          </a:p>
          <a:p>
            <a:pPr>
              <a:spcBef>
                <a:spcPct val="50000"/>
              </a:spcBef>
              <a:buFont typeface="Wingdings" pitchFamily="2" charset="2"/>
              <a:buNone/>
            </a:pPr>
            <a:r>
              <a:rPr lang="en-US" sz="1400" b="1" dirty="0">
                <a:solidFill>
                  <a:srgbClr val="000066"/>
                </a:solidFill>
                <a:latin typeface="Times New Roman" pitchFamily="18" charset="0"/>
                <a:ea typeface="Calibri" pitchFamily="34" charset="0"/>
                <a:cs typeface="Times New Roman" pitchFamily="18" charset="0"/>
              </a:rPr>
              <a:t>1.  </a:t>
            </a:r>
            <a:r>
              <a:rPr lang="en-US" sz="1400" b="1" dirty="0">
                <a:solidFill>
                  <a:srgbClr val="711515"/>
                </a:solidFill>
                <a:latin typeface="Times New Roman" pitchFamily="18" charset="0"/>
                <a:ea typeface="Calibri" pitchFamily="34" charset="0"/>
                <a:cs typeface="Times New Roman" pitchFamily="18" charset="0"/>
              </a:rPr>
              <a:t>Floating oil </a:t>
            </a:r>
            <a:r>
              <a:rPr lang="en-US" sz="1400" b="1" dirty="0">
                <a:solidFill>
                  <a:srgbClr val="000066"/>
                </a:solidFill>
                <a:latin typeface="Times New Roman" pitchFamily="18" charset="0"/>
                <a:ea typeface="Calibri" pitchFamily="34" charset="0"/>
                <a:cs typeface="Times New Roman" pitchFamily="18" charset="0"/>
              </a:rPr>
              <a:t>on the sea water at </a:t>
            </a:r>
            <a:r>
              <a:rPr lang="en-US" sz="1400" b="1" dirty="0" err="1">
                <a:solidFill>
                  <a:srgbClr val="000066"/>
                </a:solidFill>
                <a:latin typeface="Times New Roman" pitchFamily="18" charset="0"/>
                <a:ea typeface="Calibri" pitchFamily="34" charset="0"/>
                <a:cs typeface="Times New Roman" pitchFamily="18" charset="0"/>
              </a:rPr>
              <a:t>Elephanta</a:t>
            </a:r>
            <a:r>
              <a:rPr lang="en-US" sz="1400" b="1" dirty="0">
                <a:solidFill>
                  <a:srgbClr val="000066"/>
                </a:solidFill>
                <a:latin typeface="Times New Roman" pitchFamily="18" charset="0"/>
                <a:ea typeface="Calibri" pitchFamily="34" charset="0"/>
                <a:cs typeface="Times New Roman" pitchFamily="18" charset="0"/>
              </a:rPr>
              <a:t> Cave sea shore.</a:t>
            </a:r>
            <a:endParaRPr lang="en-US" sz="1400" dirty="0">
              <a:solidFill>
                <a:srgbClr val="000066"/>
              </a:solidFill>
              <a:latin typeface="Times New Roman" pitchFamily="18" charset="0"/>
              <a:ea typeface="Calibri" pitchFamily="34" charset="0"/>
              <a:cs typeface="Times New Roman" pitchFamily="18" charset="0"/>
            </a:endParaRPr>
          </a:p>
          <a:p>
            <a:pPr>
              <a:spcBef>
                <a:spcPct val="50000"/>
              </a:spcBef>
              <a:buFont typeface="Wingdings" pitchFamily="2" charset="2"/>
              <a:buNone/>
            </a:pPr>
            <a:r>
              <a:rPr lang="en-US" sz="1400" b="1" dirty="0">
                <a:solidFill>
                  <a:srgbClr val="000066"/>
                </a:solidFill>
                <a:latin typeface="Times New Roman" pitchFamily="18" charset="0"/>
                <a:ea typeface="Calibri" pitchFamily="34" charset="0"/>
                <a:cs typeface="Times New Roman" pitchFamily="18" charset="0"/>
              </a:rPr>
              <a:t>2.  </a:t>
            </a:r>
            <a:r>
              <a:rPr lang="en-US" sz="1400" b="1" dirty="0">
                <a:solidFill>
                  <a:srgbClr val="711515"/>
                </a:solidFill>
                <a:latin typeface="Times New Roman" pitchFamily="18" charset="0"/>
                <a:ea typeface="Calibri" pitchFamily="34" charset="0"/>
                <a:cs typeface="Times New Roman" pitchFamily="18" charset="0"/>
              </a:rPr>
              <a:t>Oil layer on Rocks </a:t>
            </a:r>
            <a:r>
              <a:rPr lang="en-US" sz="1400" b="1" dirty="0">
                <a:solidFill>
                  <a:srgbClr val="000066"/>
                </a:solidFill>
                <a:latin typeface="Times New Roman" pitchFamily="18" charset="0"/>
                <a:ea typeface="Calibri" pitchFamily="34" charset="0"/>
                <a:cs typeface="Times New Roman" pitchFamily="18" charset="0"/>
              </a:rPr>
              <a:t>at </a:t>
            </a:r>
            <a:r>
              <a:rPr lang="en-US" sz="1400" b="1" dirty="0" err="1">
                <a:solidFill>
                  <a:srgbClr val="000066"/>
                </a:solidFill>
                <a:latin typeface="Times New Roman" pitchFamily="18" charset="0"/>
                <a:ea typeface="Calibri" pitchFamily="34" charset="0"/>
                <a:cs typeface="Times New Roman" pitchFamily="18" charset="0"/>
              </a:rPr>
              <a:t>Elephanta</a:t>
            </a:r>
            <a:r>
              <a:rPr lang="en-US" sz="1400" b="1" dirty="0">
                <a:solidFill>
                  <a:srgbClr val="000066"/>
                </a:solidFill>
                <a:latin typeface="Times New Roman" pitchFamily="18" charset="0"/>
                <a:ea typeface="Calibri" pitchFamily="34" charset="0"/>
                <a:cs typeface="Times New Roman" pitchFamily="18" charset="0"/>
              </a:rPr>
              <a:t> Cave sea side rocks and Marine drive, </a:t>
            </a:r>
            <a:r>
              <a:rPr lang="en-US" sz="1400" b="1" dirty="0" smtClean="0">
                <a:solidFill>
                  <a:srgbClr val="000066"/>
                </a:solidFill>
                <a:latin typeface="Times New Roman" pitchFamily="18" charset="0"/>
                <a:ea typeface="Calibri" pitchFamily="34" charset="0"/>
                <a:cs typeface="Times New Roman" pitchFamily="18" charset="0"/>
              </a:rPr>
              <a:t>Mumbai</a:t>
            </a:r>
            <a:r>
              <a:rPr lang="en-US" sz="1400" b="1" dirty="0">
                <a:solidFill>
                  <a:srgbClr val="000066"/>
                </a:solidFill>
                <a:latin typeface="Times New Roman" pitchFamily="18" charset="0"/>
                <a:ea typeface="Calibri" pitchFamily="34" charset="0"/>
                <a:cs typeface="Times New Roman" pitchFamily="18" charset="0"/>
              </a:rPr>
              <a:t>.</a:t>
            </a:r>
            <a:endParaRPr lang="en-US" sz="1400" dirty="0">
              <a:solidFill>
                <a:srgbClr val="000066"/>
              </a:solidFill>
              <a:latin typeface="Times New Roman" pitchFamily="18" charset="0"/>
              <a:ea typeface="Calibri" pitchFamily="34" charset="0"/>
              <a:cs typeface="Times New Roman" pitchFamily="18" charset="0"/>
            </a:endParaRPr>
          </a:p>
          <a:p>
            <a:pPr>
              <a:spcBef>
                <a:spcPct val="50000"/>
              </a:spcBef>
              <a:buFont typeface="Wingdings" pitchFamily="2" charset="2"/>
              <a:buNone/>
            </a:pPr>
            <a:r>
              <a:rPr lang="en-US" sz="1400" b="1" dirty="0">
                <a:solidFill>
                  <a:srgbClr val="000066"/>
                </a:solidFill>
                <a:latin typeface="Times New Roman" pitchFamily="18" charset="0"/>
                <a:ea typeface="Calibri" pitchFamily="34" charset="0"/>
                <a:cs typeface="Times New Roman" pitchFamily="18" charset="0"/>
              </a:rPr>
              <a:t>3.  </a:t>
            </a:r>
            <a:r>
              <a:rPr lang="en-US" sz="1400" b="1" dirty="0">
                <a:solidFill>
                  <a:srgbClr val="711515"/>
                </a:solidFill>
                <a:latin typeface="Times New Roman" pitchFamily="18" charset="0"/>
                <a:ea typeface="Calibri" pitchFamily="34" charset="0"/>
                <a:cs typeface="Times New Roman" pitchFamily="18" charset="0"/>
              </a:rPr>
              <a:t>Sand</a:t>
            </a:r>
            <a:r>
              <a:rPr lang="en-US" sz="1400" b="1" dirty="0">
                <a:solidFill>
                  <a:srgbClr val="000066"/>
                </a:solidFill>
                <a:latin typeface="Times New Roman" pitchFamily="18" charset="0"/>
                <a:ea typeface="Calibri" pitchFamily="34" charset="0"/>
                <a:cs typeface="Times New Roman" pitchFamily="18" charset="0"/>
              </a:rPr>
              <a:t> samples at PDP, Mumbai</a:t>
            </a:r>
          </a:p>
        </p:txBody>
      </p:sp>
      <p:pic>
        <p:nvPicPr>
          <p:cNvPr id="16389" name="Picture 4" descr="C:\Users\AMRITPHALE\Desktop\pix\26-8-2010\IMG_2064.JPG"/>
          <p:cNvPicPr>
            <a:picLocks noChangeAspect="1" noChangeArrowheads="1"/>
          </p:cNvPicPr>
          <p:nvPr/>
        </p:nvPicPr>
        <p:blipFill>
          <a:blip r:embed="rId3" cstate="print"/>
          <a:srcRect/>
          <a:stretch>
            <a:fillRect/>
          </a:stretch>
        </p:blipFill>
        <p:spPr bwMode="auto">
          <a:xfrm>
            <a:off x="5652641" y="842964"/>
            <a:ext cx="3089564" cy="1983919"/>
          </a:xfrm>
          <a:prstGeom prst="rect">
            <a:avLst/>
          </a:prstGeom>
          <a:noFill/>
          <a:ln w="9525">
            <a:noFill/>
            <a:miter lim="800000"/>
            <a:headEnd/>
            <a:tailEnd/>
          </a:ln>
        </p:spPr>
      </p:pic>
      <p:sp>
        <p:nvSpPr>
          <p:cNvPr id="16390" name="Rectangle 1"/>
          <p:cNvSpPr>
            <a:spLocks noChangeArrowheads="1"/>
          </p:cNvSpPr>
          <p:nvPr/>
        </p:nvSpPr>
        <p:spPr bwMode="auto">
          <a:xfrm>
            <a:off x="5057945" y="2984501"/>
            <a:ext cx="4086055" cy="430887"/>
          </a:xfrm>
          <a:prstGeom prst="rect">
            <a:avLst/>
          </a:prstGeom>
          <a:noFill/>
          <a:ln w="9525">
            <a:noFill/>
            <a:miter lim="800000"/>
            <a:headEnd/>
            <a:tailEnd/>
          </a:ln>
        </p:spPr>
        <p:txBody>
          <a:bodyPr wrap="none" lIns="0" tIns="0" rIns="0" bIns="0" anchor="ctr">
            <a:spAutoFit/>
          </a:bodyPr>
          <a:lstStyle/>
          <a:p>
            <a:pPr algn="ctr"/>
            <a:r>
              <a:rPr lang="en-US" sz="1000" b="1" dirty="0">
                <a:solidFill>
                  <a:srgbClr val="002060"/>
                </a:solidFill>
                <a:latin typeface="Times New Roman" pitchFamily="18" charset="0"/>
                <a:cs typeface="Times New Roman" pitchFamily="18" charset="0"/>
              </a:rPr>
              <a:t>   </a:t>
            </a:r>
            <a:r>
              <a:rPr lang="en-US" sz="1000" b="1" dirty="0" smtClean="0">
                <a:solidFill>
                  <a:srgbClr val="002060"/>
                </a:solidFill>
                <a:latin typeface="Times New Roman" pitchFamily="18" charset="0"/>
                <a:cs typeface="Times New Roman" pitchFamily="18" charset="0"/>
              </a:rPr>
              <a:t> </a:t>
            </a:r>
            <a:r>
              <a:rPr lang="en-US" sz="1400" b="1" dirty="0">
                <a:solidFill>
                  <a:srgbClr val="002060"/>
                </a:solidFill>
                <a:latin typeface="Shruti" pitchFamily="34" charset="0"/>
                <a:cs typeface="Shruti" pitchFamily="34" charset="0"/>
              </a:rPr>
              <a:t>Dr. R. Kumar, NEERI, Mumbai Zone and </a:t>
            </a:r>
          </a:p>
          <a:p>
            <a:pPr algn="ctr"/>
            <a:r>
              <a:rPr lang="en-US" sz="1400" b="1" dirty="0">
                <a:solidFill>
                  <a:srgbClr val="002060"/>
                </a:solidFill>
                <a:latin typeface="Shruti" pitchFamily="34" charset="0"/>
                <a:cs typeface="Shruti" pitchFamily="34" charset="0"/>
              </a:rPr>
              <a:t>     Dr. Amritphale regarding oil removal operation </a:t>
            </a:r>
            <a:endParaRPr lang="en-US" sz="1400" dirty="0">
              <a:solidFill>
                <a:srgbClr val="002060"/>
              </a:solidFill>
              <a:latin typeface="Shruti" pitchFamily="34" charset="0"/>
              <a:cs typeface="Shruti" pitchFamily="34" charset="0"/>
            </a:endParaRPr>
          </a:p>
        </p:txBody>
      </p:sp>
      <p:pic>
        <p:nvPicPr>
          <p:cNvPr id="16391" name="Picture 19" descr="C:\Users\AMRITPHALE\Desktop\pix\26-8-2010\IMG_2059.JPG"/>
          <p:cNvPicPr>
            <a:picLocks noChangeAspect="1" noChangeArrowheads="1"/>
          </p:cNvPicPr>
          <p:nvPr/>
        </p:nvPicPr>
        <p:blipFill>
          <a:blip r:embed="rId4" cstate="print"/>
          <a:srcRect/>
          <a:stretch>
            <a:fillRect/>
          </a:stretch>
        </p:blipFill>
        <p:spPr bwMode="auto">
          <a:xfrm>
            <a:off x="493713" y="3714750"/>
            <a:ext cx="2722562" cy="1954213"/>
          </a:xfrm>
          <a:prstGeom prst="rect">
            <a:avLst/>
          </a:prstGeom>
          <a:noFill/>
          <a:ln w="9525">
            <a:noFill/>
            <a:miter lim="800000"/>
            <a:headEnd/>
            <a:tailEnd/>
          </a:ln>
        </p:spPr>
      </p:pic>
      <p:sp>
        <p:nvSpPr>
          <p:cNvPr id="16392" name="Rectangle 12"/>
          <p:cNvSpPr>
            <a:spLocks noChangeArrowheads="1"/>
          </p:cNvSpPr>
          <p:nvPr/>
        </p:nvSpPr>
        <p:spPr bwMode="auto">
          <a:xfrm>
            <a:off x="787400" y="5741988"/>
            <a:ext cx="2254250" cy="461962"/>
          </a:xfrm>
          <a:prstGeom prst="rect">
            <a:avLst/>
          </a:prstGeom>
          <a:noFill/>
          <a:ln w="9525">
            <a:noFill/>
            <a:miter lim="800000"/>
            <a:headEnd/>
            <a:tailEnd/>
          </a:ln>
        </p:spPr>
        <p:txBody>
          <a:bodyPr>
            <a:spAutoFit/>
          </a:bodyPr>
          <a:lstStyle/>
          <a:p>
            <a:pPr algn="just"/>
            <a:r>
              <a:rPr lang="en-US" sz="1200" b="1">
                <a:solidFill>
                  <a:srgbClr val="002060"/>
                </a:solidFill>
                <a:latin typeface="Times New Roman" pitchFamily="18" charset="0"/>
                <a:ea typeface="Calibri" pitchFamily="34" charset="0"/>
                <a:cs typeface="Times New Roman" pitchFamily="18" charset="0"/>
              </a:rPr>
              <a:t>Two Tons of AMPRI material send to NEERI Mumbai Zone.</a:t>
            </a:r>
            <a:endParaRPr lang="en-US" sz="1200">
              <a:solidFill>
                <a:srgbClr val="002060"/>
              </a:solidFill>
              <a:latin typeface="Times New Roman" pitchFamily="18" charset="0"/>
              <a:ea typeface="Calibri" pitchFamily="34" charset="0"/>
              <a:cs typeface="Times New Roman" pitchFamily="18" charset="0"/>
            </a:endParaRPr>
          </a:p>
        </p:txBody>
      </p:sp>
      <p:pic>
        <p:nvPicPr>
          <p:cNvPr id="16393" name="Picture 20" descr="C:\Users\Dr. S. S. Amritphale\Desktop\pix\26-8-2010\IMG_1863.JPG"/>
          <p:cNvPicPr>
            <a:picLocks noChangeAspect="1" noChangeArrowheads="1"/>
          </p:cNvPicPr>
          <p:nvPr/>
        </p:nvPicPr>
        <p:blipFill>
          <a:blip r:embed="rId5" cstate="print"/>
          <a:srcRect/>
          <a:stretch>
            <a:fillRect/>
          </a:stretch>
        </p:blipFill>
        <p:spPr bwMode="auto">
          <a:xfrm>
            <a:off x="6364288" y="3643313"/>
            <a:ext cx="2479674" cy="1960563"/>
          </a:xfrm>
          <a:prstGeom prst="rect">
            <a:avLst/>
          </a:prstGeom>
          <a:noFill/>
          <a:ln w="9525">
            <a:noFill/>
            <a:miter lim="800000"/>
            <a:headEnd/>
            <a:tailEnd/>
          </a:ln>
        </p:spPr>
      </p:pic>
      <p:pic>
        <p:nvPicPr>
          <p:cNvPr id="16394" name="Picture 22" descr="C:\Users\AMRITPHALE\Desktop\pix\26-8-2010\IMG_2068.JPG"/>
          <p:cNvPicPr>
            <a:picLocks noChangeAspect="1" noChangeArrowheads="1"/>
          </p:cNvPicPr>
          <p:nvPr/>
        </p:nvPicPr>
        <p:blipFill>
          <a:blip r:embed="rId6" cstate="print"/>
          <a:srcRect/>
          <a:stretch>
            <a:fillRect/>
          </a:stretch>
        </p:blipFill>
        <p:spPr bwMode="auto">
          <a:xfrm>
            <a:off x="3522663" y="3686176"/>
            <a:ext cx="2578100" cy="1885950"/>
          </a:xfrm>
          <a:prstGeom prst="rect">
            <a:avLst/>
          </a:prstGeom>
          <a:noFill/>
          <a:ln w="9525">
            <a:noFill/>
            <a:miter lim="800000"/>
            <a:headEnd/>
            <a:tailEnd/>
          </a:ln>
        </p:spPr>
      </p:pic>
      <p:sp>
        <p:nvSpPr>
          <p:cNvPr id="16395" name="Rectangle 12"/>
          <p:cNvSpPr>
            <a:spLocks noChangeArrowheads="1"/>
          </p:cNvSpPr>
          <p:nvPr/>
        </p:nvSpPr>
        <p:spPr bwMode="auto">
          <a:xfrm>
            <a:off x="5505450" y="5673725"/>
            <a:ext cx="2566988" cy="461963"/>
          </a:xfrm>
          <a:prstGeom prst="rect">
            <a:avLst/>
          </a:prstGeom>
          <a:noFill/>
          <a:ln w="9525">
            <a:noFill/>
            <a:miter lim="800000"/>
            <a:headEnd/>
            <a:tailEnd/>
          </a:ln>
        </p:spPr>
        <p:txBody>
          <a:bodyPr>
            <a:spAutoFit/>
          </a:bodyPr>
          <a:lstStyle/>
          <a:p>
            <a:pPr algn="ctr"/>
            <a:r>
              <a:rPr lang="en-US" sz="1200" b="1">
                <a:solidFill>
                  <a:srgbClr val="002060"/>
                </a:solidFill>
                <a:latin typeface="Times New Roman" pitchFamily="18" charset="0"/>
                <a:ea typeface="Calibri" pitchFamily="34" charset="0"/>
                <a:cs typeface="Times New Roman" pitchFamily="18" charset="0"/>
              </a:rPr>
              <a:t>Fabrication of  demo apparatus for removal of floating oil manually .</a:t>
            </a:r>
            <a:endParaRPr lang="en-US" sz="1200">
              <a:solidFill>
                <a:srgbClr val="002060"/>
              </a:solidFill>
              <a:latin typeface="Times New Roman" pitchFamily="18" charset="0"/>
              <a:ea typeface="Calibri" pitchFamily="34" charset="0"/>
              <a:cs typeface="Times New Roman" pitchFamily="18" charset="0"/>
            </a:endParaRPr>
          </a:p>
        </p:txBody>
      </p:sp>
      <p:graphicFrame>
        <p:nvGraphicFramePr>
          <p:cNvPr id="12" name="Object 96"/>
          <p:cNvGraphicFramePr>
            <a:graphicFrameLocks noChangeAspect="1"/>
          </p:cNvGraphicFramePr>
          <p:nvPr/>
        </p:nvGraphicFramePr>
        <p:xfrm>
          <a:off x="66612" y="62330"/>
          <a:ext cx="432152" cy="396250"/>
        </p:xfrm>
        <a:graphic>
          <a:graphicData uri="http://schemas.openxmlformats.org/presentationml/2006/ole">
            <p:oleObj spid="_x0000_s251905" name="Bitmap Image" r:id="rId7" imgW="1467055" imgH="1638529" progId="PBrush">
              <p:embed/>
            </p:oleObj>
          </a:graphicData>
        </a:graphic>
      </p:graphicFrame>
      <p:pic>
        <p:nvPicPr>
          <p:cNvPr id="13" name="Picture 12" descr="AMPRIlogo"/>
          <p:cNvPicPr>
            <a:picLocks noChangeAspect="1" noChangeArrowheads="1"/>
          </p:cNvPicPr>
          <p:nvPr/>
        </p:nvPicPr>
        <p:blipFill>
          <a:blip r:embed="rId8" cstate="print"/>
          <a:srcRect/>
          <a:stretch>
            <a:fillRect/>
          </a:stretch>
        </p:blipFill>
        <p:spPr bwMode="auto">
          <a:xfrm>
            <a:off x="8534400" y="13844"/>
            <a:ext cx="609600" cy="43234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233363" y="998538"/>
            <a:ext cx="8802687" cy="277812"/>
          </a:xfrm>
          <a:prstGeom prst="rect">
            <a:avLst/>
          </a:prstGeom>
          <a:noFill/>
          <a:ln w="9525">
            <a:noFill/>
            <a:miter lim="800000"/>
            <a:headEnd/>
            <a:tailEnd/>
          </a:ln>
        </p:spPr>
        <p:txBody>
          <a:bodyPr wrap="none" lIns="0" tIns="0" rIns="0" bIns="0" anchor="ctr">
            <a:spAutoFit/>
          </a:bodyPr>
          <a:lstStyle/>
          <a:p>
            <a:r>
              <a:rPr lang="en-US" sz="1800" b="1">
                <a:solidFill>
                  <a:srgbClr val="002060"/>
                </a:solidFill>
                <a:latin typeface="Times New Roman" pitchFamily="18" charset="0"/>
                <a:ea typeface="Calibri" pitchFamily="34" charset="0"/>
                <a:cs typeface="Times New Roman" pitchFamily="18" charset="0"/>
              </a:rPr>
              <a:t> During </a:t>
            </a:r>
            <a:r>
              <a:rPr lang="en-US" sz="1800" b="1">
                <a:solidFill>
                  <a:srgbClr val="711515"/>
                </a:solidFill>
                <a:latin typeface="Times New Roman" pitchFamily="18" charset="0"/>
                <a:ea typeface="Calibri" pitchFamily="34" charset="0"/>
                <a:cs typeface="Times New Roman" pitchFamily="18" charset="0"/>
              </a:rPr>
              <a:t>26</a:t>
            </a:r>
            <a:r>
              <a:rPr lang="en-US" sz="1800" b="1" baseline="30000">
                <a:solidFill>
                  <a:srgbClr val="711515"/>
                </a:solidFill>
                <a:latin typeface="Times New Roman" pitchFamily="18" charset="0"/>
                <a:ea typeface="Calibri" pitchFamily="34" charset="0"/>
                <a:cs typeface="Times New Roman" pitchFamily="18" charset="0"/>
              </a:rPr>
              <a:t>th</a:t>
            </a:r>
            <a:r>
              <a:rPr lang="en-US" sz="1800" b="1">
                <a:solidFill>
                  <a:srgbClr val="711515"/>
                </a:solidFill>
                <a:latin typeface="Times New Roman" pitchFamily="18" charset="0"/>
                <a:ea typeface="Calibri" pitchFamily="34" charset="0"/>
                <a:cs typeface="Times New Roman" pitchFamily="18" charset="0"/>
              </a:rPr>
              <a:t> Aug. to 28</a:t>
            </a:r>
            <a:r>
              <a:rPr lang="en-US" sz="1800" b="1" baseline="30000">
                <a:solidFill>
                  <a:srgbClr val="711515"/>
                </a:solidFill>
                <a:latin typeface="Times New Roman" pitchFamily="18" charset="0"/>
                <a:ea typeface="Calibri" pitchFamily="34" charset="0"/>
                <a:cs typeface="Times New Roman" pitchFamily="18" charset="0"/>
              </a:rPr>
              <a:t>th</a:t>
            </a:r>
            <a:r>
              <a:rPr lang="en-US" sz="1800" b="1">
                <a:solidFill>
                  <a:srgbClr val="711515"/>
                </a:solidFill>
                <a:latin typeface="Times New Roman" pitchFamily="18" charset="0"/>
                <a:ea typeface="Calibri" pitchFamily="34" charset="0"/>
                <a:cs typeface="Times New Roman" pitchFamily="18" charset="0"/>
              </a:rPr>
              <a:t> Aug. 2010</a:t>
            </a:r>
            <a:r>
              <a:rPr lang="en-US" sz="1800" b="1">
                <a:solidFill>
                  <a:srgbClr val="002060"/>
                </a:solidFill>
                <a:latin typeface="Times New Roman" pitchFamily="18" charset="0"/>
                <a:ea typeface="Calibri" pitchFamily="34" charset="0"/>
                <a:cs typeface="Times New Roman" pitchFamily="18" charset="0"/>
              </a:rPr>
              <a:t>, Elephanta Cave sea shore and Marine drive, Mumbai</a:t>
            </a:r>
            <a:endParaRPr lang="en-US" sz="1800">
              <a:solidFill>
                <a:srgbClr val="002060"/>
              </a:solidFill>
              <a:ea typeface="Calibri" pitchFamily="34" charset="0"/>
              <a:cs typeface="Times New Roman" pitchFamily="18" charset="0"/>
            </a:endParaRPr>
          </a:p>
        </p:txBody>
      </p:sp>
      <p:sp>
        <p:nvSpPr>
          <p:cNvPr id="17411" name="Rectangle 23"/>
          <p:cNvSpPr>
            <a:spLocks noChangeArrowheads="1"/>
          </p:cNvSpPr>
          <p:nvPr/>
        </p:nvSpPr>
        <p:spPr bwMode="auto">
          <a:xfrm>
            <a:off x="1331913" y="3279775"/>
            <a:ext cx="6629400" cy="369888"/>
          </a:xfrm>
          <a:prstGeom prst="rect">
            <a:avLst/>
          </a:prstGeom>
          <a:noFill/>
          <a:ln w="9525">
            <a:noFill/>
            <a:miter lim="800000"/>
            <a:headEnd/>
            <a:tailEnd/>
          </a:ln>
        </p:spPr>
        <p:txBody>
          <a:bodyPr>
            <a:spAutoFit/>
          </a:bodyPr>
          <a:lstStyle/>
          <a:p>
            <a:r>
              <a:rPr lang="en-US" sz="1800" b="1">
                <a:solidFill>
                  <a:srgbClr val="711515"/>
                </a:solidFill>
                <a:latin typeface="Times New Roman" pitchFamily="18" charset="0"/>
                <a:cs typeface="Times New Roman" pitchFamily="18" charset="0"/>
              </a:rPr>
              <a:t>AMPRI and NEERI team at removal of oil at Mumbai sea shore</a:t>
            </a:r>
            <a:endParaRPr lang="en-US" sz="1800">
              <a:solidFill>
                <a:srgbClr val="711515"/>
              </a:solidFill>
              <a:latin typeface="Times New Roman" pitchFamily="18" charset="0"/>
              <a:cs typeface="Times New Roman" pitchFamily="18" charset="0"/>
            </a:endParaRPr>
          </a:p>
        </p:txBody>
      </p:sp>
      <p:grpSp>
        <p:nvGrpSpPr>
          <p:cNvPr id="2" name="Group 31"/>
          <p:cNvGrpSpPr>
            <a:grpSpLocks/>
          </p:cNvGrpSpPr>
          <p:nvPr/>
        </p:nvGrpSpPr>
        <p:grpSpPr bwMode="auto">
          <a:xfrm>
            <a:off x="708025" y="1306513"/>
            <a:ext cx="7610475" cy="1960562"/>
            <a:chOff x="533400" y="1252538"/>
            <a:chExt cx="7610475" cy="1527175"/>
          </a:xfrm>
        </p:grpSpPr>
        <p:pic>
          <p:nvPicPr>
            <p:cNvPr id="17420" name="Picture 19" descr="C:\Users\AMRITPHALE\Desktop\pix\26-8-2010\IMG_1949.JPG"/>
            <p:cNvPicPr>
              <a:picLocks noChangeAspect="1" noChangeArrowheads="1"/>
            </p:cNvPicPr>
            <p:nvPr/>
          </p:nvPicPr>
          <p:blipFill>
            <a:blip r:embed="rId3" cstate="print"/>
            <a:srcRect/>
            <a:stretch>
              <a:fillRect/>
            </a:stretch>
          </p:blipFill>
          <p:spPr bwMode="auto">
            <a:xfrm>
              <a:off x="6402388" y="1257300"/>
              <a:ext cx="1741487" cy="1517650"/>
            </a:xfrm>
            <a:prstGeom prst="rect">
              <a:avLst/>
            </a:prstGeom>
            <a:noFill/>
            <a:ln w="9525">
              <a:noFill/>
              <a:miter lim="800000"/>
              <a:headEnd/>
              <a:tailEnd/>
            </a:ln>
          </p:spPr>
        </p:pic>
        <p:pic>
          <p:nvPicPr>
            <p:cNvPr id="17421" name="Picture 20" descr="C:\Users\AMRITPHALE\Desktop\pix\26-8-2010\IMG_1899.JPG"/>
            <p:cNvPicPr>
              <a:picLocks noChangeAspect="1" noChangeArrowheads="1"/>
            </p:cNvPicPr>
            <p:nvPr/>
          </p:nvPicPr>
          <p:blipFill>
            <a:blip r:embed="rId4" cstate="print"/>
            <a:srcRect/>
            <a:stretch>
              <a:fillRect/>
            </a:stretch>
          </p:blipFill>
          <p:spPr bwMode="auto">
            <a:xfrm>
              <a:off x="4440238" y="1260475"/>
              <a:ext cx="1722437" cy="1519238"/>
            </a:xfrm>
            <a:prstGeom prst="rect">
              <a:avLst/>
            </a:prstGeom>
            <a:noFill/>
            <a:ln w="9525">
              <a:noFill/>
              <a:miter lim="800000"/>
              <a:headEnd/>
              <a:tailEnd/>
            </a:ln>
          </p:spPr>
        </p:pic>
        <p:pic>
          <p:nvPicPr>
            <p:cNvPr id="17422" name="Picture 21" descr="C:\Users\AMRITPHALE\Desktop\pix\26-8-2010\IMG_1897.JPG"/>
            <p:cNvPicPr>
              <a:picLocks noChangeAspect="1" noChangeArrowheads="1"/>
            </p:cNvPicPr>
            <p:nvPr/>
          </p:nvPicPr>
          <p:blipFill>
            <a:blip r:embed="rId5" cstate="print"/>
            <a:srcRect/>
            <a:stretch>
              <a:fillRect/>
            </a:stretch>
          </p:blipFill>
          <p:spPr bwMode="auto">
            <a:xfrm>
              <a:off x="2408238" y="1252538"/>
              <a:ext cx="1755775" cy="1519237"/>
            </a:xfrm>
            <a:prstGeom prst="rect">
              <a:avLst/>
            </a:prstGeom>
            <a:noFill/>
            <a:ln w="9525">
              <a:noFill/>
              <a:miter lim="800000"/>
              <a:headEnd/>
              <a:tailEnd/>
            </a:ln>
          </p:spPr>
        </p:pic>
        <p:pic>
          <p:nvPicPr>
            <p:cNvPr id="17423" name="Picture 22" descr="C:\Users\AMRITPHALE\Desktop\pix\26-8-2010\IMG_1979.JPG"/>
            <p:cNvPicPr>
              <a:picLocks noChangeAspect="1" noChangeArrowheads="1"/>
            </p:cNvPicPr>
            <p:nvPr/>
          </p:nvPicPr>
          <p:blipFill>
            <a:blip r:embed="rId6" cstate="print"/>
            <a:srcRect/>
            <a:stretch>
              <a:fillRect/>
            </a:stretch>
          </p:blipFill>
          <p:spPr bwMode="auto">
            <a:xfrm>
              <a:off x="533400" y="1257300"/>
              <a:ext cx="1628775" cy="1517650"/>
            </a:xfrm>
            <a:prstGeom prst="rect">
              <a:avLst/>
            </a:prstGeom>
            <a:noFill/>
            <a:ln w="9525">
              <a:noFill/>
              <a:miter lim="800000"/>
              <a:headEnd/>
              <a:tailEnd/>
            </a:ln>
          </p:spPr>
        </p:pic>
      </p:grpSp>
      <p:sp>
        <p:nvSpPr>
          <p:cNvPr id="17413" name="Rectangle 1"/>
          <p:cNvSpPr>
            <a:spLocks noChangeArrowheads="1"/>
          </p:cNvSpPr>
          <p:nvPr/>
        </p:nvSpPr>
        <p:spPr bwMode="auto">
          <a:xfrm>
            <a:off x="1649413" y="6078538"/>
            <a:ext cx="5702300" cy="277812"/>
          </a:xfrm>
          <a:prstGeom prst="rect">
            <a:avLst/>
          </a:prstGeom>
          <a:noFill/>
          <a:ln w="9525">
            <a:noFill/>
            <a:miter lim="800000"/>
            <a:headEnd/>
            <a:tailEnd/>
          </a:ln>
        </p:spPr>
        <p:txBody>
          <a:bodyPr wrap="none" lIns="0" tIns="0" rIns="0" bIns="0" anchor="ctr">
            <a:spAutoFit/>
          </a:bodyPr>
          <a:lstStyle/>
          <a:p>
            <a:pPr algn="ctr"/>
            <a:r>
              <a:rPr lang="en-US" sz="1800" b="1">
                <a:solidFill>
                  <a:srgbClr val="711515"/>
                </a:solidFill>
                <a:latin typeface="Times New Roman" pitchFamily="18" charset="0"/>
                <a:ea typeface="Calibri" pitchFamily="34" charset="0"/>
                <a:cs typeface="Times New Roman" pitchFamily="18" charset="0"/>
              </a:rPr>
              <a:t>Removal of floating oil using AMPRI’ developed material </a:t>
            </a:r>
            <a:endParaRPr lang="en-US" sz="1800">
              <a:solidFill>
                <a:srgbClr val="711515"/>
              </a:solidFill>
              <a:latin typeface="Times New Roman" pitchFamily="18" charset="0"/>
              <a:ea typeface="Calibri" pitchFamily="34" charset="0"/>
              <a:cs typeface="Times New Roman" pitchFamily="18" charset="0"/>
            </a:endParaRPr>
          </a:p>
        </p:txBody>
      </p:sp>
      <p:sp>
        <p:nvSpPr>
          <p:cNvPr id="17414" name="Rectangle 3"/>
          <p:cNvSpPr>
            <a:spLocks noChangeArrowheads="1"/>
          </p:cNvSpPr>
          <p:nvPr/>
        </p:nvSpPr>
        <p:spPr bwMode="auto">
          <a:xfrm>
            <a:off x="290513" y="473075"/>
            <a:ext cx="8516937" cy="400050"/>
          </a:xfrm>
          <a:prstGeom prst="rect">
            <a:avLst/>
          </a:prstGeom>
          <a:noFill/>
          <a:ln w="9525">
            <a:noFill/>
            <a:miter lim="800000"/>
            <a:headEnd/>
            <a:tailEnd/>
          </a:ln>
        </p:spPr>
        <p:txBody>
          <a:bodyPr wrap="none">
            <a:spAutoFit/>
          </a:bodyPr>
          <a:lstStyle/>
          <a:p>
            <a:r>
              <a:rPr lang="en-US" sz="2000" b="1" i="1" dirty="0">
                <a:solidFill>
                  <a:srgbClr val="FF0000"/>
                </a:solidFill>
                <a:latin typeface="Times New Roman" pitchFamily="18" charset="0"/>
                <a:ea typeface="Calibri" pitchFamily="34" charset="0"/>
                <a:cs typeface="Times New Roman" pitchFamily="18" charset="0"/>
              </a:rPr>
              <a:t>Targeting : Mumbai Oil Spill removal of floating oil and oils on sea shore rocks</a:t>
            </a:r>
            <a:endParaRPr lang="en-US" sz="2000" i="1" dirty="0">
              <a:solidFill>
                <a:srgbClr val="FF0000"/>
              </a:solidFill>
              <a:latin typeface="Times New Roman" pitchFamily="18" charset="0"/>
              <a:ea typeface="Calibri" pitchFamily="34" charset="0"/>
              <a:cs typeface="Times New Roman" pitchFamily="18" charset="0"/>
            </a:endParaRPr>
          </a:p>
        </p:txBody>
      </p:sp>
      <p:grpSp>
        <p:nvGrpSpPr>
          <p:cNvPr id="3" name="Group 29"/>
          <p:cNvGrpSpPr>
            <a:grpSpLocks/>
          </p:cNvGrpSpPr>
          <p:nvPr/>
        </p:nvGrpSpPr>
        <p:grpSpPr bwMode="auto">
          <a:xfrm>
            <a:off x="676275" y="3711575"/>
            <a:ext cx="7573963" cy="2260600"/>
            <a:chOff x="506413" y="2949575"/>
            <a:chExt cx="7573373" cy="1550988"/>
          </a:xfrm>
        </p:grpSpPr>
        <p:pic>
          <p:nvPicPr>
            <p:cNvPr id="17416" name="Picture 24" descr="C:\Users\AMRITPHALE\Desktop\pix\26-8-2010\IMG_1948.JPG"/>
            <p:cNvPicPr>
              <a:picLocks noChangeAspect="1" noChangeArrowheads="1"/>
            </p:cNvPicPr>
            <p:nvPr/>
          </p:nvPicPr>
          <p:blipFill>
            <a:blip r:embed="rId7" cstate="print"/>
            <a:srcRect/>
            <a:stretch>
              <a:fillRect/>
            </a:stretch>
          </p:blipFill>
          <p:spPr bwMode="auto">
            <a:xfrm>
              <a:off x="506413" y="2965450"/>
              <a:ext cx="1671637" cy="1485900"/>
            </a:xfrm>
            <a:prstGeom prst="rect">
              <a:avLst/>
            </a:prstGeom>
            <a:noFill/>
            <a:ln w="9525">
              <a:noFill/>
              <a:miter lim="800000"/>
              <a:headEnd/>
              <a:tailEnd/>
            </a:ln>
          </p:spPr>
        </p:pic>
        <p:pic>
          <p:nvPicPr>
            <p:cNvPr id="17417" name="Picture 27" descr="C:\Users\AMRITPHALE\Desktop\pix\26-8-2010\IMG_1944.JPG"/>
            <p:cNvPicPr>
              <a:picLocks noChangeAspect="1" noChangeArrowheads="1"/>
            </p:cNvPicPr>
            <p:nvPr/>
          </p:nvPicPr>
          <p:blipFill>
            <a:blip r:embed="rId8" cstate="print"/>
            <a:srcRect/>
            <a:stretch>
              <a:fillRect/>
            </a:stretch>
          </p:blipFill>
          <p:spPr bwMode="auto">
            <a:xfrm>
              <a:off x="2369049" y="2954338"/>
              <a:ext cx="1754187" cy="1520825"/>
            </a:xfrm>
            <a:prstGeom prst="rect">
              <a:avLst/>
            </a:prstGeom>
            <a:noFill/>
            <a:ln w="9525">
              <a:noFill/>
              <a:miter lim="800000"/>
              <a:headEnd/>
              <a:tailEnd/>
            </a:ln>
          </p:spPr>
        </p:pic>
        <p:pic>
          <p:nvPicPr>
            <p:cNvPr id="17418" name="Picture 25" descr="C:\Users\AMRITPHALE\Desktop\pix\26-8-2010\IMG_1945.JPG"/>
            <p:cNvPicPr>
              <a:picLocks noChangeAspect="1" noChangeArrowheads="1"/>
            </p:cNvPicPr>
            <p:nvPr/>
          </p:nvPicPr>
          <p:blipFill>
            <a:blip r:embed="rId9" cstate="print"/>
            <a:srcRect/>
            <a:stretch>
              <a:fillRect/>
            </a:stretch>
          </p:blipFill>
          <p:spPr bwMode="auto">
            <a:xfrm>
              <a:off x="6271623" y="2949575"/>
              <a:ext cx="1808163" cy="1501775"/>
            </a:xfrm>
            <a:prstGeom prst="rect">
              <a:avLst/>
            </a:prstGeom>
            <a:noFill/>
            <a:ln w="9525">
              <a:noFill/>
              <a:miter lim="800000"/>
              <a:headEnd/>
              <a:tailEnd/>
            </a:ln>
          </p:spPr>
        </p:pic>
        <p:pic>
          <p:nvPicPr>
            <p:cNvPr id="17419" name="Picture 26" descr="C:\Users\AMRITPHALE\Desktop\pix\26-8-2010\IMG_1938.JPG"/>
            <p:cNvPicPr>
              <a:picLocks noChangeAspect="1" noChangeArrowheads="1"/>
            </p:cNvPicPr>
            <p:nvPr/>
          </p:nvPicPr>
          <p:blipFill>
            <a:blip r:embed="rId10" cstate="print"/>
            <a:srcRect/>
            <a:stretch>
              <a:fillRect/>
            </a:stretch>
          </p:blipFill>
          <p:spPr bwMode="auto">
            <a:xfrm>
              <a:off x="4372973" y="2970213"/>
              <a:ext cx="1747838" cy="1530350"/>
            </a:xfrm>
            <a:prstGeom prst="rect">
              <a:avLst/>
            </a:prstGeom>
            <a:noFill/>
            <a:ln w="9525">
              <a:noFill/>
              <a:miter lim="800000"/>
              <a:headEnd/>
              <a:tailEnd/>
            </a:ln>
          </p:spPr>
        </p:pic>
      </p:grpSp>
      <p:graphicFrame>
        <p:nvGraphicFramePr>
          <p:cNvPr id="16" name="Object 96"/>
          <p:cNvGraphicFramePr>
            <a:graphicFrameLocks noChangeAspect="1"/>
          </p:cNvGraphicFramePr>
          <p:nvPr/>
        </p:nvGraphicFramePr>
        <p:xfrm>
          <a:off x="66612" y="62330"/>
          <a:ext cx="432152" cy="396250"/>
        </p:xfrm>
        <a:graphic>
          <a:graphicData uri="http://schemas.openxmlformats.org/presentationml/2006/ole">
            <p:oleObj spid="_x0000_s250881" name="Bitmap Image" r:id="rId11" imgW="1467055" imgH="1638529" progId="PBrush">
              <p:embed/>
            </p:oleObj>
          </a:graphicData>
        </a:graphic>
      </p:graphicFrame>
      <p:pic>
        <p:nvPicPr>
          <p:cNvPr id="17" name="Picture 16" descr="AMPRIlogo"/>
          <p:cNvPicPr>
            <a:picLocks noChangeAspect="1" noChangeArrowheads="1"/>
          </p:cNvPicPr>
          <p:nvPr/>
        </p:nvPicPr>
        <p:blipFill>
          <a:blip r:embed="rId12" cstate="print"/>
          <a:srcRect/>
          <a:stretch>
            <a:fillRect/>
          </a:stretch>
        </p:blipFill>
        <p:spPr bwMode="auto">
          <a:xfrm>
            <a:off x="8534400" y="13844"/>
            <a:ext cx="609600" cy="43234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3"/>
          <p:cNvSpPr>
            <a:spLocks noChangeArrowheads="1"/>
          </p:cNvSpPr>
          <p:nvPr/>
        </p:nvSpPr>
        <p:spPr bwMode="auto">
          <a:xfrm>
            <a:off x="682625" y="447675"/>
            <a:ext cx="8197850" cy="400050"/>
          </a:xfrm>
          <a:prstGeom prst="rect">
            <a:avLst/>
          </a:prstGeom>
          <a:noFill/>
          <a:ln w="9525">
            <a:noFill/>
            <a:miter lim="800000"/>
            <a:headEnd/>
            <a:tailEnd/>
          </a:ln>
        </p:spPr>
        <p:txBody>
          <a:bodyPr wrap="none">
            <a:spAutoFit/>
          </a:bodyPr>
          <a:lstStyle/>
          <a:p>
            <a:r>
              <a:rPr lang="en-US" sz="2000" b="1" i="1" dirty="0">
                <a:solidFill>
                  <a:srgbClr val="FF0000"/>
                </a:solidFill>
                <a:latin typeface="Times New Roman" pitchFamily="18" charset="0"/>
                <a:ea typeface="Calibri" pitchFamily="34" charset="0"/>
                <a:cs typeface="Times New Roman" pitchFamily="18" charset="0"/>
              </a:rPr>
              <a:t>Analysis of Mumbai Spill removal of floating oil and oils on sea shore rocks</a:t>
            </a:r>
            <a:endParaRPr lang="en-US" sz="2000" i="1" dirty="0">
              <a:solidFill>
                <a:srgbClr val="FF0000"/>
              </a:solidFill>
              <a:latin typeface="Times New Roman" pitchFamily="18" charset="0"/>
              <a:ea typeface="Calibri" pitchFamily="34" charset="0"/>
              <a:cs typeface="Times New Roman" pitchFamily="18" charset="0"/>
            </a:endParaRPr>
          </a:p>
        </p:txBody>
      </p:sp>
      <p:grpSp>
        <p:nvGrpSpPr>
          <p:cNvPr id="2" name="Group 10"/>
          <p:cNvGrpSpPr>
            <a:grpSpLocks/>
          </p:cNvGrpSpPr>
          <p:nvPr/>
        </p:nvGrpSpPr>
        <p:grpSpPr bwMode="auto">
          <a:xfrm>
            <a:off x="247650" y="1397000"/>
            <a:ext cx="8634413" cy="2208213"/>
            <a:chOff x="490538" y="4676413"/>
            <a:chExt cx="7620726" cy="1485401"/>
          </a:xfrm>
        </p:grpSpPr>
        <p:pic>
          <p:nvPicPr>
            <p:cNvPr id="18441" name="Picture 29" descr="C:\Users\AMRITPHALE\Desktop\pix\26-8-2010\IMG_2041.JPG"/>
            <p:cNvPicPr>
              <a:picLocks noChangeAspect="1" noChangeArrowheads="1"/>
            </p:cNvPicPr>
            <p:nvPr/>
          </p:nvPicPr>
          <p:blipFill>
            <a:blip r:embed="rId3" cstate="print"/>
            <a:srcRect/>
            <a:stretch>
              <a:fillRect/>
            </a:stretch>
          </p:blipFill>
          <p:spPr bwMode="auto">
            <a:xfrm>
              <a:off x="6230983" y="4710476"/>
              <a:ext cx="1880281" cy="1450975"/>
            </a:xfrm>
            <a:prstGeom prst="rect">
              <a:avLst/>
            </a:prstGeom>
            <a:noFill/>
            <a:ln w="9525">
              <a:noFill/>
              <a:miter lim="800000"/>
              <a:headEnd/>
              <a:tailEnd/>
            </a:ln>
          </p:spPr>
        </p:pic>
        <p:pic>
          <p:nvPicPr>
            <p:cNvPr id="18442" name="Picture 30" descr="C:\Users\AMRITPHALE\Desktop\pix\26-8-2010\IMG_2025.JPG"/>
            <p:cNvPicPr>
              <a:picLocks noChangeAspect="1" noChangeArrowheads="1"/>
            </p:cNvPicPr>
            <p:nvPr/>
          </p:nvPicPr>
          <p:blipFill>
            <a:blip r:embed="rId4" cstate="print"/>
            <a:srcRect/>
            <a:stretch>
              <a:fillRect/>
            </a:stretch>
          </p:blipFill>
          <p:spPr bwMode="auto">
            <a:xfrm>
              <a:off x="4222204" y="4718776"/>
              <a:ext cx="1904275" cy="1443038"/>
            </a:xfrm>
            <a:prstGeom prst="rect">
              <a:avLst/>
            </a:prstGeom>
            <a:noFill/>
            <a:ln w="9525">
              <a:noFill/>
              <a:miter lim="800000"/>
              <a:headEnd/>
              <a:tailEnd/>
            </a:ln>
          </p:spPr>
        </p:pic>
        <p:pic>
          <p:nvPicPr>
            <p:cNvPr id="18443" name="Picture 31" descr="C:\Users\AMRITPHALE\Desktop\pix\26-8-2010\IMG_1967.JPG"/>
            <p:cNvPicPr>
              <a:picLocks noChangeAspect="1" noChangeArrowheads="1"/>
            </p:cNvPicPr>
            <p:nvPr/>
          </p:nvPicPr>
          <p:blipFill>
            <a:blip r:embed="rId5" cstate="print"/>
            <a:srcRect/>
            <a:stretch>
              <a:fillRect/>
            </a:stretch>
          </p:blipFill>
          <p:spPr bwMode="auto">
            <a:xfrm>
              <a:off x="2390504" y="4676413"/>
              <a:ext cx="1632450" cy="1446213"/>
            </a:xfrm>
            <a:prstGeom prst="rect">
              <a:avLst/>
            </a:prstGeom>
            <a:noFill/>
            <a:ln w="9525">
              <a:noFill/>
              <a:miter lim="800000"/>
              <a:headEnd/>
              <a:tailEnd/>
            </a:ln>
          </p:spPr>
        </p:pic>
        <p:pic>
          <p:nvPicPr>
            <p:cNvPr id="18444" name="Picture 32" descr="C:\Users\AMRITPHALE\Desktop\pix\ganesh\DSCN0452.JPG"/>
            <p:cNvPicPr>
              <a:picLocks noChangeAspect="1" noChangeArrowheads="1"/>
            </p:cNvPicPr>
            <p:nvPr/>
          </p:nvPicPr>
          <p:blipFill>
            <a:blip r:embed="rId6" cstate="print"/>
            <a:srcRect/>
            <a:stretch>
              <a:fillRect/>
            </a:stretch>
          </p:blipFill>
          <p:spPr bwMode="auto">
            <a:xfrm>
              <a:off x="490538" y="4697413"/>
              <a:ext cx="1769336" cy="1427162"/>
            </a:xfrm>
            <a:prstGeom prst="rect">
              <a:avLst/>
            </a:prstGeom>
            <a:noFill/>
            <a:ln w="9525">
              <a:noFill/>
              <a:miter lim="800000"/>
              <a:headEnd/>
              <a:tailEnd/>
            </a:ln>
          </p:spPr>
        </p:pic>
      </p:grpSp>
      <p:sp>
        <p:nvSpPr>
          <p:cNvPr id="18436" name="Rectangle 33"/>
          <p:cNvSpPr>
            <a:spLocks noChangeArrowheads="1"/>
          </p:cNvSpPr>
          <p:nvPr/>
        </p:nvSpPr>
        <p:spPr bwMode="auto">
          <a:xfrm>
            <a:off x="1538288" y="979488"/>
            <a:ext cx="6965950" cy="368300"/>
          </a:xfrm>
          <a:prstGeom prst="rect">
            <a:avLst/>
          </a:prstGeom>
          <a:noFill/>
          <a:ln w="9525">
            <a:noFill/>
            <a:miter lim="800000"/>
            <a:headEnd/>
            <a:tailEnd/>
          </a:ln>
        </p:spPr>
        <p:txBody>
          <a:bodyPr>
            <a:spAutoFit/>
          </a:bodyPr>
          <a:lstStyle/>
          <a:p>
            <a:r>
              <a:rPr lang="en-US" sz="1800" b="1">
                <a:solidFill>
                  <a:srgbClr val="711515"/>
                </a:solidFill>
                <a:latin typeface="Times New Roman" pitchFamily="18" charset="0"/>
                <a:cs typeface="Times New Roman" pitchFamily="18" charset="0"/>
              </a:rPr>
              <a:t>Initial and Final Site: Floating oil removal from Sea and Sea Rock</a:t>
            </a:r>
            <a:endParaRPr lang="en-US" sz="1800">
              <a:solidFill>
                <a:srgbClr val="711515"/>
              </a:solidFill>
              <a:latin typeface="Times New Roman" pitchFamily="18" charset="0"/>
              <a:cs typeface="Times New Roman" pitchFamily="18" charset="0"/>
            </a:endParaRPr>
          </a:p>
        </p:txBody>
      </p:sp>
      <p:sp>
        <p:nvSpPr>
          <p:cNvPr id="18437" name="Rectangle 22"/>
          <p:cNvSpPr>
            <a:spLocks noChangeArrowheads="1"/>
          </p:cNvSpPr>
          <p:nvPr/>
        </p:nvSpPr>
        <p:spPr bwMode="auto">
          <a:xfrm>
            <a:off x="2859088" y="3614738"/>
            <a:ext cx="3243262" cy="369887"/>
          </a:xfrm>
          <a:prstGeom prst="rect">
            <a:avLst/>
          </a:prstGeom>
          <a:noFill/>
          <a:ln w="9525">
            <a:noFill/>
            <a:miter lim="800000"/>
            <a:headEnd/>
            <a:tailEnd/>
          </a:ln>
        </p:spPr>
        <p:txBody>
          <a:bodyPr wrap="none">
            <a:spAutoFit/>
          </a:bodyPr>
          <a:lstStyle/>
          <a:p>
            <a:r>
              <a:rPr lang="en-US" sz="1800" b="1">
                <a:solidFill>
                  <a:srgbClr val="711515"/>
                </a:solidFill>
                <a:latin typeface="Times New Roman" pitchFamily="18" charset="0"/>
                <a:cs typeface="Times New Roman" pitchFamily="18" charset="0"/>
              </a:rPr>
              <a:t>Analysis of samples at AMPRI </a:t>
            </a:r>
            <a:endParaRPr lang="en-US" sz="1800">
              <a:solidFill>
                <a:srgbClr val="711515"/>
              </a:solidFill>
              <a:latin typeface="Times New Roman" pitchFamily="18" charset="0"/>
              <a:cs typeface="Times New Roman" pitchFamily="18" charset="0"/>
            </a:endParaRPr>
          </a:p>
        </p:txBody>
      </p:sp>
      <p:pic>
        <p:nvPicPr>
          <p:cNvPr id="18438" name="Picture 1"/>
          <p:cNvPicPr>
            <a:picLocks noChangeAspect="1" noChangeArrowheads="1"/>
          </p:cNvPicPr>
          <p:nvPr/>
        </p:nvPicPr>
        <p:blipFill>
          <a:blip r:embed="rId7" cstate="print"/>
          <a:srcRect/>
          <a:stretch>
            <a:fillRect/>
          </a:stretch>
        </p:blipFill>
        <p:spPr bwMode="auto">
          <a:xfrm>
            <a:off x="6126163" y="4103688"/>
            <a:ext cx="2443162" cy="2179637"/>
          </a:xfrm>
          <a:prstGeom prst="rect">
            <a:avLst/>
          </a:prstGeom>
          <a:noFill/>
          <a:ln w="9525">
            <a:noFill/>
            <a:miter lim="800000"/>
            <a:headEnd/>
            <a:tailEnd/>
          </a:ln>
        </p:spPr>
      </p:pic>
      <p:pic>
        <p:nvPicPr>
          <p:cNvPr id="18439" name="Picture 2"/>
          <p:cNvPicPr>
            <a:picLocks noChangeAspect="1" noChangeArrowheads="1"/>
          </p:cNvPicPr>
          <p:nvPr/>
        </p:nvPicPr>
        <p:blipFill>
          <a:blip r:embed="rId8" cstate="print"/>
          <a:srcRect/>
          <a:stretch>
            <a:fillRect/>
          </a:stretch>
        </p:blipFill>
        <p:spPr bwMode="auto">
          <a:xfrm>
            <a:off x="639763" y="4075113"/>
            <a:ext cx="2482850" cy="2233612"/>
          </a:xfrm>
          <a:prstGeom prst="rect">
            <a:avLst/>
          </a:prstGeom>
          <a:noFill/>
          <a:ln w="9525">
            <a:noFill/>
            <a:miter lim="800000"/>
            <a:headEnd/>
            <a:tailEnd/>
          </a:ln>
        </p:spPr>
      </p:pic>
      <p:pic>
        <p:nvPicPr>
          <p:cNvPr id="18440" name="Picture 3"/>
          <p:cNvPicPr>
            <a:picLocks noChangeAspect="1" noChangeArrowheads="1"/>
          </p:cNvPicPr>
          <p:nvPr/>
        </p:nvPicPr>
        <p:blipFill>
          <a:blip r:embed="rId9" cstate="print"/>
          <a:srcRect/>
          <a:stretch>
            <a:fillRect/>
          </a:stretch>
        </p:blipFill>
        <p:spPr bwMode="auto">
          <a:xfrm>
            <a:off x="3287713" y="4102100"/>
            <a:ext cx="2620962" cy="2193925"/>
          </a:xfrm>
          <a:prstGeom prst="rect">
            <a:avLst/>
          </a:prstGeom>
          <a:noFill/>
          <a:ln w="9525">
            <a:noFill/>
            <a:miter lim="800000"/>
            <a:headEnd/>
            <a:tailEnd/>
          </a:ln>
        </p:spPr>
      </p:pic>
      <p:graphicFrame>
        <p:nvGraphicFramePr>
          <p:cNvPr id="13" name="Object 96"/>
          <p:cNvGraphicFramePr>
            <a:graphicFrameLocks noChangeAspect="1"/>
          </p:cNvGraphicFramePr>
          <p:nvPr/>
        </p:nvGraphicFramePr>
        <p:xfrm>
          <a:off x="66612" y="62330"/>
          <a:ext cx="432152" cy="396250"/>
        </p:xfrm>
        <a:graphic>
          <a:graphicData uri="http://schemas.openxmlformats.org/presentationml/2006/ole">
            <p:oleObj spid="_x0000_s249857" name="Bitmap Image" r:id="rId10" imgW="1467055" imgH="1638529" progId="PBrush">
              <p:embed/>
            </p:oleObj>
          </a:graphicData>
        </a:graphic>
      </p:graphicFrame>
      <p:pic>
        <p:nvPicPr>
          <p:cNvPr id="14" name="Picture 13" descr="AMPRIlogo"/>
          <p:cNvPicPr>
            <a:picLocks noChangeAspect="1" noChangeArrowheads="1"/>
          </p:cNvPicPr>
          <p:nvPr/>
        </p:nvPicPr>
        <p:blipFill>
          <a:blip r:embed="rId11" cstate="print"/>
          <a:srcRect/>
          <a:stretch>
            <a:fillRect/>
          </a:stretch>
        </p:blipFill>
        <p:spPr bwMode="auto">
          <a:xfrm>
            <a:off x="8534400" y="13844"/>
            <a:ext cx="609600" cy="43234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Slide Number Placeholder 3"/>
          <p:cNvSpPr>
            <a:spLocks noGrp="1"/>
          </p:cNvSpPr>
          <p:nvPr>
            <p:ph type="sldNum" sz="quarter" idx="12"/>
          </p:nvPr>
        </p:nvSpPr>
        <p:spPr>
          <a:noFill/>
        </p:spPr>
        <p:txBody>
          <a:bodyPr/>
          <a:lstStyle/>
          <a:p>
            <a:fld id="{9B4FDE62-7AF5-4F01-89BB-820C59A835A8}" type="slidenum">
              <a:rPr lang="en-US" smtClean="0">
                <a:latin typeface="Arial" pitchFamily="34" charset="0"/>
              </a:rPr>
              <a:pPr/>
              <a:t>31</a:t>
            </a:fld>
            <a:endParaRPr lang="en-US" smtClean="0">
              <a:latin typeface="Arial" pitchFamily="34" charset="0"/>
            </a:endParaRPr>
          </a:p>
        </p:txBody>
      </p:sp>
      <p:pic>
        <p:nvPicPr>
          <p:cNvPr id="31747" name="Picture 3"/>
          <p:cNvPicPr>
            <a:picLocks noChangeAspect="1" noChangeArrowheads="1"/>
          </p:cNvPicPr>
          <p:nvPr/>
        </p:nvPicPr>
        <p:blipFill>
          <a:blip r:embed="rId3" cstate="print"/>
          <a:srcRect l="50000" t="1933" r="3510" b="72052"/>
          <a:stretch>
            <a:fillRect/>
          </a:stretch>
        </p:blipFill>
        <p:spPr bwMode="auto">
          <a:xfrm>
            <a:off x="4005089" y="2442905"/>
            <a:ext cx="4191000" cy="2368550"/>
          </a:xfrm>
          <a:prstGeom prst="rect">
            <a:avLst/>
          </a:prstGeom>
          <a:noFill/>
          <a:ln w="9525">
            <a:noFill/>
            <a:miter lim="800000"/>
            <a:headEnd/>
            <a:tailEnd/>
          </a:ln>
        </p:spPr>
      </p:pic>
      <p:pic>
        <p:nvPicPr>
          <p:cNvPr id="31748" name="Picture 2"/>
          <p:cNvPicPr>
            <a:picLocks noChangeAspect="1" noChangeArrowheads="1"/>
          </p:cNvPicPr>
          <p:nvPr/>
        </p:nvPicPr>
        <p:blipFill>
          <a:blip r:embed="rId3" cstate="print"/>
          <a:srcRect l="50000" t="56126" b="5896"/>
          <a:stretch>
            <a:fillRect/>
          </a:stretch>
        </p:blipFill>
        <p:spPr bwMode="auto">
          <a:xfrm>
            <a:off x="938282" y="2521974"/>
            <a:ext cx="2749479" cy="1740310"/>
          </a:xfrm>
          <a:prstGeom prst="rect">
            <a:avLst/>
          </a:prstGeom>
          <a:noFill/>
          <a:ln w="9525">
            <a:noFill/>
            <a:miter lim="800000"/>
            <a:headEnd/>
            <a:tailEnd/>
          </a:ln>
        </p:spPr>
      </p:pic>
      <p:pic>
        <p:nvPicPr>
          <p:cNvPr id="31749" name="Title 1"/>
          <p:cNvPicPr>
            <a:picLocks noChangeArrowheads="1"/>
          </p:cNvPicPr>
          <p:nvPr/>
        </p:nvPicPr>
        <p:blipFill>
          <a:blip r:embed="rId4" cstate="print"/>
          <a:srcRect/>
          <a:stretch>
            <a:fillRect/>
          </a:stretch>
        </p:blipFill>
        <p:spPr bwMode="auto">
          <a:xfrm>
            <a:off x="-519337" y="4826922"/>
            <a:ext cx="8819629" cy="1310185"/>
          </a:xfrm>
          <a:prstGeom prst="rect">
            <a:avLst/>
          </a:prstGeom>
          <a:noFill/>
          <a:ln w="9525">
            <a:noFill/>
            <a:miter lim="800000"/>
            <a:headEnd/>
            <a:tailEnd/>
          </a:ln>
        </p:spPr>
      </p:pic>
      <p:sp>
        <p:nvSpPr>
          <p:cNvPr id="31750" name="Subtitle 2"/>
          <p:cNvSpPr>
            <a:spLocks/>
          </p:cNvSpPr>
          <p:nvPr/>
        </p:nvSpPr>
        <p:spPr bwMode="auto">
          <a:xfrm>
            <a:off x="627797" y="4913194"/>
            <a:ext cx="6660107" cy="600502"/>
          </a:xfrm>
          <a:prstGeom prst="rect">
            <a:avLst/>
          </a:prstGeom>
          <a:noFill/>
          <a:ln w="9525">
            <a:noFill/>
            <a:miter lim="800000"/>
            <a:headEnd/>
            <a:tailEnd/>
          </a:ln>
        </p:spPr>
        <p:txBody>
          <a:bodyPr lIns="45720" rIns="45720"/>
          <a:lstStyle/>
          <a:p>
            <a:pPr algn="r" eaLnBrk="1" hangingPunct="1">
              <a:spcBef>
                <a:spcPct val="20000"/>
              </a:spcBef>
            </a:pPr>
            <a:endParaRPr lang="en-US" sz="3200" dirty="0">
              <a:solidFill>
                <a:schemeClr val="tx2"/>
              </a:solidFill>
            </a:endParaRPr>
          </a:p>
        </p:txBody>
      </p:sp>
      <p:sp>
        <p:nvSpPr>
          <p:cNvPr id="7" name="TextBox 6"/>
          <p:cNvSpPr txBox="1"/>
          <p:nvPr/>
        </p:nvSpPr>
        <p:spPr>
          <a:xfrm>
            <a:off x="-484924" y="105245"/>
            <a:ext cx="8461612" cy="2723823"/>
          </a:xfrm>
          <a:prstGeom prst="rect">
            <a:avLst/>
          </a:prstGeom>
          <a:noFill/>
        </p:spPr>
        <p:txBody>
          <a:bodyPr wrap="square" rtlCol="0">
            <a:spAutoFit/>
          </a:bodyPr>
          <a:lstStyle/>
          <a:p>
            <a:pPr marL="342900" indent="-228600" algn="ctr">
              <a:spcBef>
                <a:spcPct val="50000"/>
              </a:spcBef>
              <a:buFont typeface="Wingdings" pitchFamily="2" charset="2"/>
              <a:buNone/>
            </a:pPr>
            <a:endParaRPr lang="en-US" sz="2800" b="1" dirty="0" smtClean="0">
              <a:latin typeface="Times New Roman" pitchFamily="18" charset="0"/>
              <a:cs typeface="Times New Roman" pitchFamily="18" charset="0"/>
            </a:endParaRPr>
          </a:p>
          <a:p>
            <a:pPr marL="342900" indent="-228600" algn="ctr">
              <a:spcBef>
                <a:spcPct val="50000"/>
              </a:spcBef>
              <a:buFont typeface="Wingdings" pitchFamily="2" charset="2"/>
              <a:buNone/>
            </a:pPr>
            <a:r>
              <a:rPr lang="en-US" sz="2800" b="1" dirty="0" smtClean="0">
                <a:solidFill>
                  <a:srgbClr val="562AF8"/>
                </a:solidFill>
                <a:latin typeface="Times New Roman" pitchFamily="18" charset="0"/>
                <a:cs typeface="Times New Roman" pitchFamily="18" charset="0"/>
              </a:rPr>
              <a:t>Due to severe Draw backs of Ordinary Portland cement  Conventional </a:t>
            </a:r>
            <a:r>
              <a:rPr lang="en-US" sz="2800" b="1" dirty="0" err="1" smtClean="0">
                <a:solidFill>
                  <a:srgbClr val="562AF8"/>
                </a:solidFill>
                <a:latin typeface="Times New Roman" pitchFamily="18" charset="0"/>
                <a:cs typeface="Times New Roman" pitchFamily="18" charset="0"/>
              </a:rPr>
              <a:t>Geopolymer</a:t>
            </a:r>
            <a:r>
              <a:rPr lang="en-US" sz="2800" b="1" dirty="0" smtClean="0">
                <a:solidFill>
                  <a:srgbClr val="562AF8"/>
                </a:solidFill>
                <a:latin typeface="Times New Roman" pitchFamily="18" charset="0"/>
                <a:cs typeface="Times New Roman" pitchFamily="18" charset="0"/>
              </a:rPr>
              <a:t> Cement Concrete   (CGC)   emerged as possible solution</a:t>
            </a:r>
          </a:p>
          <a:p>
            <a:pPr marL="342900" indent="-228600" algn="ctr">
              <a:spcBef>
                <a:spcPct val="50000"/>
              </a:spcBef>
              <a:buFont typeface="Wingdings" pitchFamily="2" charset="2"/>
              <a:buNone/>
            </a:pPr>
            <a:r>
              <a:rPr lang="en-US" sz="1800" dirty="0" smtClean="0">
                <a:latin typeface="Times New Roman" pitchFamily="18" charset="0"/>
                <a:cs typeface="Times New Roman" pitchFamily="18" charset="0"/>
              </a:rPr>
              <a:t/>
            </a:r>
            <a:br>
              <a:rPr lang="en-US" sz="1800" dirty="0" smtClean="0">
                <a:latin typeface="Times New Roman" pitchFamily="18" charset="0"/>
                <a:cs typeface="Times New Roman" pitchFamily="18" charset="0"/>
              </a:rPr>
            </a:br>
            <a:endParaRPr lang="en-US" sz="1800" b="1" dirty="0" smtClean="0">
              <a:latin typeface="Times New Roman" pitchFamily="18" charset="0"/>
              <a:cs typeface="Times New Roman" pitchFamily="18" charset="0"/>
            </a:endParaRPr>
          </a:p>
        </p:txBody>
      </p:sp>
      <p:pic>
        <p:nvPicPr>
          <p:cNvPr id="8" name="Picture 7"/>
          <p:cNvPicPr>
            <a:picLocks noChangeAspect="1" noChangeArrowheads="1"/>
          </p:cNvPicPr>
          <p:nvPr/>
        </p:nvPicPr>
        <p:blipFill>
          <a:blip r:embed="rId5" cstate="print"/>
          <a:srcRect/>
          <a:stretch>
            <a:fillRect/>
          </a:stretch>
        </p:blipFill>
        <p:spPr bwMode="auto">
          <a:xfrm>
            <a:off x="7866960" y="1219200"/>
            <a:ext cx="993021" cy="1223749"/>
          </a:xfrm>
          <a:prstGeom prst="rect">
            <a:avLst/>
          </a:prstGeom>
          <a:noFill/>
          <a:ln w="9525">
            <a:noFill/>
            <a:miter lim="800000"/>
            <a:headEnd/>
            <a:tailEnd/>
          </a:ln>
        </p:spPr>
      </p:pic>
      <p:graphicFrame>
        <p:nvGraphicFramePr>
          <p:cNvPr id="9" name="Object 96"/>
          <p:cNvGraphicFramePr>
            <a:graphicFrameLocks noChangeAspect="1"/>
          </p:cNvGraphicFramePr>
          <p:nvPr/>
        </p:nvGraphicFramePr>
        <p:xfrm>
          <a:off x="66612" y="62330"/>
          <a:ext cx="432152" cy="396250"/>
        </p:xfrm>
        <a:graphic>
          <a:graphicData uri="http://schemas.openxmlformats.org/presentationml/2006/ole">
            <p:oleObj spid="_x0000_s248833" name="Bitmap Image" r:id="rId6" imgW="1467055" imgH="1638529" progId="PBrush">
              <p:embed/>
            </p:oleObj>
          </a:graphicData>
        </a:graphic>
      </p:graphicFrame>
      <p:pic>
        <p:nvPicPr>
          <p:cNvPr id="10" name="Picture 9" descr="AMPRIlogo"/>
          <p:cNvPicPr>
            <a:picLocks noChangeAspect="1" noChangeArrowheads="1"/>
          </p:cNvPicPr>
          <p:nvPr/>
        </p:nvPicPr>
        <p:blipFill>
          <a:blip r:embed="rId7" cstate="print"/>
          <a:srcRect/>
          <a:stretch>
            <a:fillRect/>
          </a:stretch>
        </p:blipFill>
        <p:spPr bwMode="auto">
          <a:xfrm>
            <a:off x="8534400" y="13844"/>
            <a:ext cx="609600" cy="4323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533400" y="304800"/>
            <a:ext cx="8001000" cy="1077218"/>
          </a:xfrm>
          <a:prstGeom prst="rect">
            <a:avLst/>
          </a:prstGeom>
          <a:noFill/>
        </p:spPr>
        <p:txBody>
          <a:bodyPr wrap="square" rtlCol="0">
            <a:spAutoFit/>
          </a:bodyPr>
          <a:lstStyle/>
          <a:p>
            <a:endParaRPr lang="en-US" sz="3200" b="1" dirty="0" smtClean="0">
              <a:solidFill>
                <a:srgbClr val="FF0000"/>
              </a:solidFill>
            </a:endParaRPr>
          </a:p>
          <a:p>
            <a:endParaRPr lang="en-US" sz="3200" b="1" dirty="0">
              <a:solidFill>
                <a:srgbClr val="FF0000"/>
              </a:solidFill>
            </a:endParaRPr>
          </a:p>
        </p:txBody>
      </p:sp>
      <p:sp>
        <p:nvSpPr>
          <p:cNvPr id="7" name="TextBox 6"/>
          <p:cNvSpPr txBox="1"/>
          <p:nvPr/>
        </p:nvSpPr>
        <p:spPr>
          <a:xfrm>
            <a:off x="177800" y="206665"/>
            <a:ext cx="8966200" cy="7417415"/>
          </a:xfrm>
          <a:prstGeom prst="rect">
            <a:avLst/>
          </a:prstGeom>
          <a:noFill/>
        </p:spPr>
        <p:txBody>
          <a:bodyPr wrap="square" rtlCol="0">
            <a:spAutoFit/>
          </a:bodyPr>
          <a:lstStyle/>
          <a:p>
            <a:r>
              <a:rPr lang="en-US" sz="2400" b="1" dirty="0" smtClean="0">
                <a:solidFill>
                  <a:srgbClr val="990033"/>
                </a:solidFill>
                <a:latin typeface="Arial" pitchFamily="34" charset="0"/>
                <a:cs typeface="Arial" pitchFamily="34" charset="0"/>
              </a:rPr>
              <a:t>Conventional </a:t>
            </a:r>
            <a:r>
              <a:rPr lang="en-US" sz="2400" b="1" dirty="0" err="1" smtClean="0">
                <a:solidFill>
                  <a:srgbClr val="990033"/>
                </a:solidFill>
                <a:latin typeface="Arial" pitchFamily="34" charset="0"/>
                <a:cs typeface="Arial" pitchFamily="34" charset="0"/>
              </a:rPr>
              <a:t>Geopolymeric</a:t>
            </a:r>
            <a:r>
              <a:rPr lang="en-US" sz="2400" b="1" dirty="0" smtClean="0">
                <a:solidFill>
                  <a:srgbClr val="990033"/>
                </a:solidFill>
                <a:latin typeface="Arial" pitchFamily="34" charset="0"/>
                <a:cs typeface="Arial" pitchFamily="34" charset="0"/>
              </a:rPr>
              <a:t> Materials Used for Cementing Oil Wells</a:t>
            </a:r>
          </a:p>
          <a:p>
            <a:pPr>
              <a:buFont typeface="Wingdings" pitchFamily="2" charset="2"/>
              <a:buChar char="ü"/>
            </a:pPr>
            <a:r>
              <a:rPr lang="en-US" sz="2400" b="1" dirty="0" err="1" smtClean="0">
                <a:solidFill>
                  <a:srgbClr val="0000FF"/>
                </a:solidFill>
                <a:latin typeface="Arial" pitchFamily="34" charset="0"/>
                <a:cs typeface="Arial" pitchFamily="34" charset="0"/>
              </a:rPr>
              <a:t>Geopolymer</a:t>
            </a:r>
            <a:r>
              <a:rPr lang="en-US" sz="2400" b="1" dirty="0" smtClean="0">
                <a:solidFill>
                  <a:srgbClr val="0000FF"/>
                </a:solidFill>
                <a:latin typeface="Arial" pitchFamily="34" charset="0"/>
                <a:cs typeface="Arial" pitchFamily="34" charset="0"/>
              </a:rPr>
              <a:t> cement</a:t>
            </a:r>
          </a:p>
          <a:p>
            <a:pPr>
              <a:buFont typeface="Wingdings" pitchFamily="2" charset="2"/>
              <a:buChar char="ü"/>
            </a:pPr>
            <a:r>
              <a:rPr lang="en-US" sz="2400" b="1" dirty="0" err="1" smtClean="0">
                <a:solidFill>
                  <a:srgbClr val="0000FF"/>
                </a:solidFill>
                <a:latin typeface="Arial" pitchFamily="34" charset="0"/>
                <a:cs typeface="Arial" pitchFamily="34" charset="0"/>
              </a:rPr>
              <a:t>Pumpable</a:t>
            </a:r>
            <a:r>
              <a:rPr lang="en-US" sz="2400" b="1" dirty="0" smtClean="0">
                <a:solidFill>
                  <a:srgbClr val="0000FF"/>
                </a:solidFill>
                <a:latin typeface="Arial" pitchFamily="34" charset="0"/>
                <a:cs typeface="Arial" pitchFamily="34" charset="0"/>
              </a:rPr>
              <a:t> </a:t>
            </a:r>
            <a:r>
              <a:rPr lang="en-US" sz="2400" b="1" dirty="0" err="1" smtClean="0">
                <a:solidFill>
                  <a:srgbClr val="0000FF"/>
                </a:solidFill>
                <a:latin typeface="Arial" pitchFamily="34" charset="0"/>
                <a:cs typeface="Arial" pitchFamily="34" charset="0"/>
              </a:rPr>
              <a:t>geopolymer</a:t>
            </a:r>
            <a:r>
              <a:rPr lang="en-US" sz="2400" b="1" dirty="0" smtClean="0">
                <a:solidFill>
                  <a:srgbClr val="0000FF"/>
                </a:solidFill>
                <a:latin typeface="Arial" pitchFamily="34" charset="0"/>
                <a:cs typeface="Arial" pitchFamily="34" charset="0"/>
              </a:rPr>
              <a:t> formulation </a:t>
            </a:r>
            <a:r>
              <a:rPr lang="en-US" sz="2400" dirty="0" smtClean="0">
                <a:solidFill>
                  <a:srgbClr val="0000FF"/>
                </a:solidFill>
                <a:latin typeface="Arial" pitchFamily="34" charset="0"/>
                <a:cs typeface="Arial" pitchFamily="34" charset="0"/>
              </a:rPr>
              <a:t> </a:t>
            </a:r>
            <a:r>
              <a:rPr lang="en-US" sz="2400" b="1" dirty="0" smtClean="0">
                <a:solidFill>
                  <a:srgbClr val="0000FF"/>
                </a:solidFill>
                <a:latin typeface="Arial" pitchFamily="34" charset="0"/>
                <a:cs typeface="Arial" pitchFamily="34" charset="0"/>
              </a:rPr>
              <a:t>comprising</a:t>
            </a:r>
            <a:r>
              <a:rPr lang="en-US" sz="2400" dirty="0" smtClean="0">
                <a:solidFill>
                  <a:srgbClr val="0000FF"/>
                </a:solidFill>
              </a:rPr>
              <a:t>:</a:t>
            </a:r>
          </a:p>
          <a:p>
            <a:pPr marL="165100" indent="-165100" algn="just">
              <a:buFontTx/>
              <a:buChar char="-"/>
            </a:pPr>
            <a:r>
              <a:rPr lang="en-US" sz="2400" b="1" dirty="0" smtClean="0"/>
              <a:t>an </a:t>
            </a:r>
            <a:r>
              <a:rPr lang="en-US" sz="2400" b="1" dirty="0" err="1" smtClean="0"/>
              <a:t>alumino</a:t>
            </a:r>
            <a:r>
              <a:rPr lang="en-US" sz="2400" b="1" dirty="0" smtClean="0"/>
              <a:t> silicate source, </a:t>
            </a:r>
          </a:p>
          <a:p>
            <a:pPr marL="165100" indent="-165100" algn="just">
              <a:buFontTx/>
              <a:buChar char="-"/>
            </a:pPr>
            <a:r>
              <a:rPr lang="en-US" sz="2400" b="1" dirty="0" smtClean="0"/>
              <a:t>a carrier fluid, activator, </a:t>
            </a:r>
          </a:p>
          <a:p>
            <a:pPr marL="165100" indent="-165100" algn="just">
              <a:buFontTx/>
              <a:buChar char="-"/>
            </a:pPr>
            <a:r>
              <a:rPr lang="en-US" sz="2400" b="1" dirty="0" smtClean="0"/>
              <a:t>boron containing compound, </a:t>
            </a:r>
            <a:r>
              <a:rPr lang="en-US" sz="2400" b="1" dirty="0" err="1" smtClean="0"/>
              <a:t>lignosulfate</a:t>
            </a:r>
            <a:r>
              <a:rPr lang="en-US" sz="2400" b="1" dirty="0" smtClean="0"/>
              <a:t>, sodium </a:t>
            </a:r>
            <a:r>
              <a:rPr lang="en-US" sz="2400" b="1" dirty="0" err="1" smtClean="0"/>
              <a:t>gluconate</a:t>
            </a:r>
            <a:r>
              <a:rPr lang="en-US" sz="2400" b="1" dirty="0" smtClean="0"/>
              <a:t>, sodium </a:t>
            </a:r>
            <a:r>
              <a:rPr lang="en-US" sz="2400" b="1" dirty="0" err="1" smtClean="0"/>
              <a:t>glucoheptonate</a:t>
            </a:r>
            <a:r>
              <a:rPr lang="en-US" sz="2400" b="1" dirty="0" smtClean="0"/>
              <a:t>, tartaric acid and phosphorus containing compound, or a mixture of them as retarder</a:t>
            </a:r>
          </a:p>
          <a:p>
            <a:pPr>
              <a:buFontTx/>
              <a:buChar char="-"/>
            </a:pPr>
            <a:r>
              <a:rPr lang="en-US" sz="2400" b="1" dirty="0" smtClean="0"/>
              <a:t>Lithium or potassium compound as accelerator </a:t>
            </a:r>
          </a:p>
          <a:p>
            <a:pPr>
              <a:buFontTx/>
              <a:buChar char="-"/>
            </a:pPr>
            <a:r>
              <a:rPr lang="en-US" sz="2400" b="1" dirty="0" err="1" smtClean="0"/>
              <a:t>cenospheres</a:t>
            </a:r>
            <a:r>
              <a:rPr lang="en-US" sz="2400" b="1" dirty="0" smtClean="0"/>
              <a:t>, sodium- calcium-borosilicate glass, and silica-alumina microspheres as Lightweight particle .</a:t>
            </a:r>
          </a:p>
          <a:p>
            <a:pPr>
              <a:buFontTx/>
              <a:buChar char="-"/>
            </a:pPr>
            <a:r>
              <a:rPr lang="en-US" sz="2400" b="1" dirty="0" smtClean="0"/>
              <a:t>Manganese </a:t>
            </a:r>
            <a:r>
              <a:rPr lang="en-US" sz="2400" b="1" dirty="0" err="1" smtClean="0"/>
              <a:t>tetraoxide</a:t>
            </a:r>
            <a:r>
              <a:rPr lang="en-US" sz="2400" b="1" dirty="0" smtClean="0"/>
              <a:t>, iron oxide (hematite), barium sulfate (barite), silica and iron/titanium oxide (</a:t>
            </a:r>
            <a:r>
              <a:rPr lang="en-US" sz="2400" b="1" dirty="0" err="1" smtClean="0"/>
              <a:t>ilmenite</a:t>
            </a:r>
            <a:r>
              <a:rPr lang="en-US" sz="2400" b="1" dirty="0" smtClean="0"/>
              <a:t>) as heavy particle .</a:t>
            </a:r>
          </a:p>
          <a:p>
            <a:pPr algn="just">
              <a:buFontTx/>
              <a:buChar char="-"/>
            </a:pPr>
            <a:r>
              <a:rPr lang="en-US" sz="2400" b="1" dirty="0" smtClean="0"/>
              <a:t>Water-immiscible oil-based phase.</a:t>
            </a:r>
          </a:p>
          <a:p>
            <a:pPr algn="just">
              <a:buFont typeface="Wingdings" pitchFamily="2" charset="2"/>
              <a:buChar char="ü"/>
            </a:pPr>
            <a:r>
              <a:rPr lang="en-US" sz="2000" b="1" dirty="0" smtClean="0">
                <a:solidFill>
                  <a:srgbClr val="0000FF"/>
                </a:solidFill>
              </a:rPr>
              <a:t>Microwave Incinerated Rice Husk Ash (MIRHA) </a:t>
            </a:r>
            <a:r>
              <a:rPr lang="en-US" sz="2000" b="1" dirty="0" err="1" smtClean="0">
                <a:solidFill>
                  <a:srgbClr val="0000FF"/>
                </a:solidFill>
              </a:rPr>
              <a:t>geopolymer</a:t>
            </a:r>
            <a:r>
              <a:rPr lang="en-US" sz="2000" b="1" dirty="0" smtClean="0">
                <a:solidFill>
                  <a:srgbClr val="0000FF"/>
                </a:solidFill>
              </a:rPr>
              <a:t> </a:t>
            </a:r>
          </a:p>
          <a:p>
            <a:endParaRPr lang="en-US" sz="2400" b="1" dirty="0" smtClean="0">
              <a:latin typeface="Arial" pitchFamily="34" charset="0"/>
              <a:cs typeface="Arial" pitchFamily="34" charset="0"/>
            </a:endParaRPr>
          </a:p>
          <a:p>
            <a:r>
              <a:rPr lang="en-US" sz="2400" b="1" dirty="0" smtClean="0">
                <a:solidFill>
                  <a:srgbClr val="FF0000"/>
                </a:solidFill>
                <a:latin typeface="Arial" pitchFamily="34" charset="0"/>
                <a:cs typeface="Arial" pitchFamily="34" charset="0"/>
              </a:rPr>
              <a:t> </a:t>
            </a:r>
            <a:endParaRPr lang="en-US" sz="2400" b="1" dirty="0">
              <a:solidFill>
                <a:srgbClr val="FF0000"/>
              </a:solidFill>
              <a:latin typeface="Arial" pitchFamily="34" charset="0"/>
              <a:cs typeface="Arial" pitchFamily="34" charset="0"/>
            </a:endParaRPr>
          </a:p>
        </p:txBody>
      </p:sp>
      <p:graphicFrame>
        <p:nvGraphicFramePr>
          <p:cNvPr id="5" name="Object 96"/>
          <p:cNvGraphicFramePr>
            <a:graphicFrameLocks noChangeAspect="1"/>
          </p:cNvGraphicFramePr>
          <p:nvPr/>
        </p:nvGraphicFramePr>
        <p:xfrm>
          <a:off x="61210" y="46220"/>
          <a:ext cx="304800" cy="279400"/>
        </p:xfrm>
        <a:graphic>
          <a:graphicData uri="http://schemas.openxmlformats.org/presentationml/2006/ole">
            <p:oleObj spid="_x0000_s47106" name="Bitmap Image" r:id="rId3" imgW="1467055" imgH="1638529" progId="PBrush">
              <p:embed/>
            </p:oleObj>
          </a:graphicData>
        </a:graphic>
      </p:graphicFrame>
      <p:pic>
        <p:nvPicPr>
          <p:cNvPr id="6" name="Picture 5" descr="AMPRIlogo"/>
          <p:cNvPicPr>
            <a:picLocks noChangeAspect="1" noChangeArrowheads="1"/>
          </p:cNvPicPr>
          <p:nvPr/>
        </p:nvPicPr>
        <p:blipFill>
          <a:blip r:embed="rId4" cstate="print"/>
          <a:srcRect/>
          <a:stretch>
            <a:fillRect/>
          </a:stretch>
        </p:blipFill>
        <p:spPr bwMode="auto">
          <a:xfrm>
            <a:off x="8348270" y="74950"/>
            <a:ext cx="695864" cy="2762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Line 22"/>
          <p:cNvSpPr>
            <a:spLocks noChangeShapeType="1"/>
          </p:cNvSpPr>
          <p:nvPr/>
        </p:nvSpPr>
        <p:spPr bwMode="auto">
          <a:xfrm>
            <a:off x="2057400" y="1233487"/>
            <a:ext cx="0" cy="685800"/>
          </a:xfrm>
          <a:prstGeom prst="line">
            <a:avLst/>
          </a:prstGeom>
          <a:noFill/>
          <a:ln w="9525">
            <a:solidFill>
              <a:schemeClr val="tx1"/>
            </a:solidFill>
            <a:round/>
            <a:headEnd/>
            <a:tailEnd type="triangle" w="med" len="med"/>
          </a:ln>
        </p:spPr>
        <p:txBody>
          <a:bodyPr/>
          <a:lstStyle/>
          <a:p>
            <a:endParaRPr lang="en-US">
              <a:latin typeface="Arial" pitchFamily="34" charset="0"/>
              <a:cs typeface="Arial" pitchFamily="34" charset="0"/>
            </a:endParaRPr>
          </a:p>
        </p:txBody>
      </p:sp>
      <p:sp>
        <p:nvSpPr>
          <p:cNvPr id="3" name="Text Box 13"/>
          <p:cNvSpPr txBox="1">
            <a:spLocks noChangeArrowheads="1"/>
          </p:cNvSpPr>
          <p:nvPr/>
        </p:nvSpPr>
        <p:spPr bwMode="auto">
          <a:xfrm>
            <a:off x="762000" y="912812"/>
            <a:ext cx="2590800" cy="461665"/>
          </a:xfrm>
          <a:prstGeom prst="rect">
            <a:avLst/>
          </a:prstGeom>
          <a:noFill/>
          <a:ln w="9525">
            <a:noFill/>
            <a:miter lim="800000"/>
            <a:headEnd/>
            <a:tailEnd/>
          </a:ln>
        </p:spPr>
        <p:txBody>
          <a:bodyPr>
            <a:spAutoFit/>
          </a:bodyPr>
          <a:lstStyle/>
          <a:p>
            <a:pPr>
              <a:spcBef>
                <a:spcPct val="50000"/>
              </a:spcBef>
            </a:pPr>
            <a:r>
              <a:rPr lang="en-US" sz="2400" b="1" dirty="0">
                <a:solidFill>
                  <a:srgbClr val="CC3300"/>
                </a:solidFill>
                <a:latin typeface="Arial" pitchFamily="34" charset="0"/>
                <a:cs typeface="Arial" pitchFamily="34" charset="0"/>
              </a:rPr>
              <a:t>Portland cement</a:t>
            </a:r>
          </a:p>
        </p:txBody>
      </p:sp>
      <p:sp>
        <p:nvSpPr>
          <p:cNvPr id="4" name="Text Box 17"/>
          <p:cNvSpPr txBox="1">
            <a:spLocks noChangeArrowheads="1"/>
          </p:cNvSpPr>
          <p:nvPr/>
        </p:nvSpPr>
        <p:spPr bwMode="auto">
          <a:xfrm>
            <a:off x="6877050" y="2303462"/>
            <a:ext cx="1981200" cy="915988"/>
          </a:xfrm>
          <a:prstGeom prst="rect">
            <a:avLst/>
          </a:prstGeom>
          <a:noFill/>
          <a:ln w="9525">
            <a:noFill/>
            <a:miter lim="800000"/>
            <a:headEnd/>
            <a:tailEnd/>
          </a:ln>
        </p:spPr>
        <p:txBody>
          <a:bodyPr>
            <a:spAutoFit/>
          </a:bodyPr>
          <a:lstStyle/>
          <a:p>
            <a:r>
              <a:rPr lang="en-US" sz="1800" b="1">
                <a:solidFill>
                  <a:srgbClr val="008000"/>
                </a:solidFill>
                <a:latin typeface="Arial" pitchFamily="34" charset="0"/>
                <a:cs typeface="Arial" pitchFamily="34" charset="0"/>
              </a:rPr>
              <a:t>20-90ºC</a:t>
            </a:r>
          </a:p>
          <a:p>
            <a:r>
              <a:rPr lang="en-US" sz="1800" b="1">
                <a:latin typeface="Arial" pitchFamily="34" charset="0"/>
                <a:cs typeface="Arial" pitchFamily="34" charset="0"/>
              </a:rPr>
              <a:t>+alkali silicate solution</a:t>
            </a:r>
          </a:p>
        </p:txBody>
      </p:sp>
      <p:sp>
        <p:nvSpPr>
          <p:cNvPr id="5" name="Text Box 18"/>
          <p:cNvSpPr txBox="1">
            <a:spLocks noChangeArrowheads="1"/>
          </p:cNvSpPr>
          <p:nvPr/>
        </p:nvSpPr>
        <p:spPr bwMode="auto">
          <a:xfrm>
            <a:off x="457200" y="1903412"/>
            <a:ext cx="4267200" cy="366713"/>
          </a:xfrm>
          <a:prstGeom prst="rect">
            <a:avLst/>
          </a:prstGeom>
          <a:noFill/>
          <a:ln w="9525">
            <a:noFill/>
            <a:miter lim="800000"/>
            <a:headEnd/>
            <a:tailEnd/>
          </a:ln>
        </p:spPr>
        <p:txBody>
          <a:bodyPr>
            <a:spAutoFit/>
          </a:bodyPr>
          <a:lstStyle/>
          <a:p>
            <a:pPr>
              <a:spcBef>
                <a:spcPct val="50000"/>
              </a:spcBef>
            </a:pPr>
            <a:r>
              <a:rPr lang="en-US" sz="1800" b="1">
                <a:latin typeface="Arial" pitchFamily="34" charset="0"/>
                <a:cs typeface="Arial" pitchFamily="34" charset="0"/>
              </a:rPr>
              <a:t>5CaCO</a:t>
            </a:r>
            <a:r>
              <a:rPr lang="en-US" sz="1800" b="1" baseline="-25000">
                <a:latin typeface="Arial" pitchFamily="34" charset="0"/>
                <a:cs typeface="Arial" pitchFamily="34" charset="0"/>
              </a:rPr>
              <a:t>3</a:t>
            </a:r>
            <a:r>
              <a:rPr lang="en-US" sz="1800" b="1">
                <a:latin typeface="Arial" pitchFamily="34" charset="0"/>
                <a:cs typeface="Arial" pitchFamily="34" charset="0"/>
              </a:rPr>
              <a:t>+2SiO</a:t>
            </a:r>
            <a:r>
              <a:rPr lang="en-US" sz="1800" b="1" baseline="-25000">
                <a:latin typeface="Arial" pitchFamily="34" charset="0"/>
                <a:cs typeface="Arial" pitchFamily="34" charset="0"/>
              </a:rPr>
              <a:t>2 </a:t>
            </a:r>
          </a:p>
        </p:txBody>
      </p:sp>
      <p:sp>
        <p:nvSpPr>
          <p:cNvPr id="6" name="Text Box 19"/>
          <p:cNvSpPr txBox="1">
            <a:spLocks noChangeArrowheads="1"/>
          </p:cNvSpPr>
          <p:nvPr/>
        </p:nvSpPr>
        <p:spPr bwMode="auto">
          <a:xfrm>
            <a:off x="838200" y="3275012"/>
            <a:ext cx="2362200" cy="366713"/>
          </a:xfrm>
          <a:prstGeom prst="rect">
            <a:avLst/>
          </a:prstGeom>
          <a:noFill/>
          <a:ln w="9525">
            <a:noFill/>
            <a:miter lim="800000"/>
            <a:headEnd/>
            <a:tailEnd/>
          </a:ln>
        </p:spPr>
        <p:txBody>
          <a:bodyPr>
            <a:spAutoFit/>
          </a:bodyPr>
          <a:lstStyle/>
          <a:p>
            <a:pPr>
              <a:spcBef>
                <a:spcPct val="50000"/>
              </a:spcBef>
            </a:pPr>
            <a:r>
              <a:rPr lang="en-US" sz="1800" b="1">
                <a:latin typeface="Arial" pitchFamily="34" charset="0"/>
                <a:cs typeface="Arial" pitchFamily="34" charset="0"/>
              </a:rPr>
              <a:t>Clinker Phases</a:t>
            </a:r>
          </a:p>
        </p:txBody>
      </p:sp>
      <p:sp>
        <p:nvSpPr>
          <p:cNvPr id="7" name="Text Box 20"/>
          <p:cNvSpPr txBox="1">
            <a:spLocks noChangeArrowheads="1"/>
          </p:cNvSpPr>
          <p:nvPr/>
        </p:nvSpPr>
        <p:spPr bwMode="auto">
          <a:xfrm>
            <a:off x="1066800" y="4494212"/>
            <a:ext cx="2209800" cy="366713"/>
          </a:xfrm>
          <a:prstGeom prst="rect">
            <a:avLst/>
          </a:prstGeom>
          <a:noFill/>
          <a:ln w="9525">
            <a:noFill/>
            <a:miter lim="800000"/>
            <a:headEnd/>
            <a:tailEnd/>
          </a:ln>
        </p:spPr>
        <p:txBody>
          <a:bodyPr>
            <a:spAutoFit/>
          </a:bodyPr>
          <a:lstStyle/>
          <a:p>
            <a:pPr>
              <a:spcBef>
                <a:spcPct val="50000"/>
              </a:spcBef>
            </a:pPr>
            <a:r>
              <a:rPr lang="en-US" sz="1800" b="1">
                <a:latin typeface="Arial" pitchFamily="34" charset="0"/>
                <a:cs typeface="Arial" pitchFamily="34" charset="0"/>
              </a:rPr>
              <a:t>C-S-H + Ca(OH)</a:t>
            </a:r>
            <a:r>
              <a:rPr lang="en-US" sz="1800" b="1" baseline="-25000">
                <a:latin typeface="Arial" pitchFamily="34" charset="0"/>
                <a:cs typeface="Arial" pitchFamily="34" charset="0"/>
              </a:rPr>
              <a:t>2</a:t>
            </a:r>
          </a:p>
        </p:txBody>
      </p:sp>
      <p:sp>
        <p:nvSpPr>
          <p:cNvPr id="8" name="Line 23"/>
          <p:cNvSpPr>
            <a:spLocks noChangeShapeType="1"/>
          </p:cNvSpPr>
          <p:nvPr/>
        </p:nvSpPr>
        <p:spPr bwMode="auto">
          <a:xfrm>
            <a:off x="1981200" y="2360612"/>
            <a:ext cx="0" cy="838200"/>
          </a:xfrm>
          <a:prstGeom prst="line">
            <a:avLst/>
          </a:prstGeom>
          <a:noFill/>
          <a:ln w="9525">
            <a:solidFill>
              <a:schemeClr val="tx1"/>
            </a:solidFill>
            <a:round/>
            <a:headEnd/>
            <a:tailEnd type="triangle" w="med" len="med"/>
          </a:ln>
        </p:spPr>
        <p:txBody>
          <a:bodyPr/>
          <a:lstStyle/>
          <a:p>
            <a:endParaRPr lang="en-US">
              <a:latin typeface="Arial" pitchFamily="34" charset="0"/>
              <a:cs typeface="Arial" pitchFamily="34" charset="0"/>
            </a:endParaRPr>
          </a:p>
        </p:txBody>
      </p:sp>
      <p:sp>
        <p:nvSpPr>
          <p:cNvPr id="9" name="Text Box 26"/>
          <p:cNvSpPr txBox="1">
            <a:spLocks noChangeArrowheads="1"/>
          </p:cNvSpPr>
          <p:nvPr/>
        </p:nvSpPr>
        <p:spPr bwMode="auto">
          <a:xfrm>
            <a:off x="2057400" y="2513012"/>
            <a:ext cx="1524000" cy="366713"/>
          </a:xfrm>
          <a:prstGeom prst="rect">
            <a:avLst/>
          </a:prstGeom>
          <a:noFill/>
          <a:ln w="9525">
            <a:noFill/>
            <a:miter lim="800000"/>
            <a:headEnd/>
            <a:tailEnd/>
          </a:ln>
        </p:spPr>
        <p:txBody>
          <a:bodyPr>
            <a:spAutoFit/>
          </a:bodyPr>
          <a:lstStyle/>
          <a:p>
            <a:r>
              <a:rPr lang="en-US" sz="1800" b="1">
                <a:solidFill>
                  <a:srgbClr val="FF0000"/>
                </a:solidFill>
                <a:latin typeface="Arial" pitchFamily="34" charset="0"/>
                <a:cs typeface="Arial" pitchFamily="34" charset="0"/>
              </a:rPr>
              <a:t>1450ºC</a:t>
            </a:r>
          </a:p>
        </p:txBody>
      </p:sp>
      <p:sp>
        <p:nvSpPr>
          <p:cNvPr id="10" name="Text Box 27"/>
          <p:cNvSpPr txBox="1">
            <a:spLocks noChangeArrowheads="1"/>
          </p:cNvSpPr>
          <p:nvPr/>
        </p:nvSpPr>
        <p:spPr bwMode="auto">
          <a:xfrm>
            <a:off x="2133600" y="3808412"/>
            <a:ext cx="2971800" cy="646113"/>
          </a:xfrm>
          <a:prstGeom prst="rect">
            <a:avLst/>
          </a:prstGeom>
          <a:noFill/>
          <a:ln w="9525">
            <a:noFill/>
            <a:miter lim="800000"/>
            <a:headEnd/>
            <a:tailEnd/>
          </a:ln>
        </p:spPr>
        <p:txBody>
          <a:bodyPr>
            <a:spAutoFit/>
          </a:bodyPr>
          <a:lstStyle/>
          <a:p>
            <a:r>
              <a:rPr lang="en-US" sz="1800" b="1" dirty="0">
                <a:latin typeface="Arial" pitchFamily="34" charset="0"/>
                <a:cs typeface="Arial" pitchFamily="34" charset="0"/>
              </a:rPr>
              <a:t>Hydration ( curing with water</a:t>
            </a:r>
          </a:p>
        </p:txBody>
      </p:sp>
      <p:sp>
        <p:nvSpPr>
          <p:cNvPr id="11" name="Text Box 28"/>
          <p:cNvSpPr txBox="1">
            <a:spLocks noChangeArrowheads="1"/>
          </p:cNvSpPr>
          <p:nvPr/>
        </p:nvSpPr>
        <p:spPr bwMode="auto">
          <a:xfrm>
            <a:off x="5334000" y="912812"/>
            <a:ext cx="3429000" cy="461665"/>
          </a:xfrm>
          <a:prstGeom prst="rect">
            <a:avLst/>
          </a:prstGeom>
          <a:noFill/>
          <a:ln w="9525">
            <a:noFill/>
            <a:miter lim="800000"/>
            <a:headEnd/>
            <a:tailEnd/>
          </a:ln>
        </p:spPr>
        <p:txBody>
          <a:bodyPr>
            <a:spAutoFit/>
          </a:bodyPr>
          <a:lstStyle/>
          <a:p>
            <a:pPr>
              <a:spcBef>
                <a:spcPct val="50000"/>
              </a:spcBef>
            </a:pPr>
            <a:r>
              <a:rPr lang="en-US" sz="2400" b="1">
                <a:solidFill>
                  <a:srgbClr val="CC3300"/>
                </a:solidFill>
                <a:latin typeface="Arial" pitchFamily="34" charset="0"/>
                <a:cs typeface="Arial" pitchFamily="34" charset="0"/>
              </a:rPr>
              <a:t>Geopolymeric cement</a:t>
            </a:r>
          </a:p>
        </p:txBody>
      </p:sp>
      <p:sp>
        <p:nvSpPr>
          <p:cNvPr id="12" name="Text Box 29"/>
          <p:cNvSpPr txBox="1">
            <a:spLocks noChangeArrowheads="1"/>
          </p:cNvSpPr>
          <p:nvPr/>
        </p:nvSpPr>
        <p:spPr bwMode="auto">
          <a:xfrm>
            <a:off x="5943600" y="1993900"/>
            <a:ext cx="3048000" cy="366712"/>
          </a:xfrm>
          <a:prstGeom prst="rect">
            <a:avLst/>
          </a:prstGeom>
          <a:noFill/>
          <a:ln w="9525">
            <a:noFill/>
            <a:miter lim="800000"/>
            <a:headEnd/>
            <a:tailEnd/>
          </a:ln>
        </p:spPr>
        <p:txBody>
          <a:bodyPr>
            <a:spAutoFit/>
          </a:bodyPr>
          <a:lstStyle/>
          <a:p>
            <a:pPr>
              <a:spcBef>
                <a:spcPct val="50000"/>
              </a:spcBef>
            </a:pPr>
            <a:r>
              <a:rPr lang="en-US" sz="1800" b="1">
                <a:latin typeface="Arial" pitchFamily="34" charset="0"/>
                <a:cs typeface="Arial" pitchFamily="34" charset="0"/>
              </a:rPr>
              <a:t>Al</a:t>
            </a:r>
            <a:r>
              <a:rPr lang="en-US" sz="1800" b="1" baseline="-25000">
                <a:latin typeface="Arial" pitchFamily="34" charset="0"/>
                <a:cs typeface="Arial" pitchFamily="34" charset="0"/>
              </a:rPr>
              <a:t>2</a:t>
            </a:r>
            <a:r>
              <a:rPr lang="en-US" sz="1800" b="1">
                <a:latin typeface="Arial" pitchFamily="34" charset="0"/>
                <a:cs typeface="Arial" pitchFamily="34" charset="0"/>
              </a:rPr>
              <a:t>O</a:t>
            </a:r>
            <a:r>
              <a:rPr lang="en-US" sz="1800" b="1" baseline="-25000">
                <a:latin typeface="Arial" pitchFamily="34" charset="0"/>
                <a:cs typeface="Arial" pitchFamily="34" charset="0"/>
              </a:rPr>
              <a:t>3</a:t>
            </a:r>
            <a:r>
              <a:rPr lang="en-US" sz="1800" b="1">
                <a:latin typeface="Arial" pitchFamily="34" charset="0"/>
                <a:cs typeface="Arial" pitchFamily="34" charset="0"/>
              </a:rPr>
              <a:t>+SiO</a:t>
            </a:r>
            <a:r>
              <a:rPr lang="en-US" sz="1800" b="1" baseline="-25000">
                <a:latin typeface="Arial" pitchFamily="34" charset="0"/>
                <a:cs typeface="Arial" pitchFamily="34" charset="0"/>
              </a:rPr>
              <a:t>2 </a:t>
            </a:r>
            <a:r>
              <a:rPr lang="en-US" sz="1800" b="1">
                <a:latin typeface="Arial" pitchFamily="34" charset="0"/>
                <a:cs typeface="Arial" pitchFamily="34" charset="0"/>
              </a:rPr>
              <a:t>in raw material</a:t>
            </a:r>
          </a:p>
        </p:txBody>
      </p:sp>
      <p:sp>
        <p:nvSpPr>
          <p:cNvPr id="13" name="Line 30"/>
          <p:cNvSpPr>
            <a:spLocks noChangeShapeType="1"/>
          </p:cNvSpPr>
          <p:nvPr/>
        </p:nvSpPr>
        <p:spPr bwMode="auto">
          <a:xfrm>
            <a:off x="6781800" y="1341437"/>
            <a:ext cx="0" cy="685800"/>
          </a:xfrm>
          <a:prstGeom prst="line">
            <a:avLst/>
          </a:prstGeom>
          <a:noFill/>
          <a:ln w="9525">
            <a:solidFill>
              <a:schemeClr val="tx1"/>
            </a:solidFill>
            <a:round/>
            <a:headEnd/>
            <a:tailEnd type="triangle" w="med" len="med"/>
          </a:ln>
        </p:spPr>
        <p:txBody>
          <a:bodyPr/>
          <a:lstStyle/>
          <a:p>
            <a:endParaRPr lang="en-US">
              <a:latin typeface="Arial" pitchFamily="34" charset="0"/>
              <a:cs typeface="Arial" pitchFamily="34" charset="0"/>
            </a:endParaRPr>
          </a:p>
        </p:txBody>
      </p:sp>
      <p:sp>
        <p:nvSpPr>
          <p:cNvPr id="14" name="Text Box 32"/>
          <p:cNvSpPr txBox="1">
            <a:spLocks noChangeArrowheads="1"/>
          </p:cNvSpPr>
          <p:nvPr/>
        </p:nvSpPr>
        <p:spPr bwMode="auto">
          <a:xfrm>
            <a:off x="6248400" y="3236912"/>
            <a:ext cx="1524000" cy="366713"/>
          </a:xfrm>
          <a:prstGeom prst="rect">
            <a:avLst/>
          </a:prstGeom>
          <a:noFill/>
          <a:ln w="9525">
            <a:noFill/>
            <a:miter lim="800000"/>
            <a:headEnd/>
            <a:tailEnd/>
          </a:ln>
        </p:spPr>
        <p:txBody>
          <a:bodyPr>
            <a:spAutoFit/>
          </a:bodyPr>
          <a:lstStyle/>
          <a:p>
            <a:pPr>
              <a:spcBef>
                <a:spcPct val="50000"/>
              </a:spcBef>
            </a:pPr>
            <a:r>
              <a:rPr lang="en-US" sz="1800" b="1">
                <a:latin typeface="Arial" pitchFamily="34" charset="0"/>
                <a:cs typeface="Arial" pitchFamily="34" charset="0"/>
              </a:rPr>
              <a:t>-Si-O-Al-O-</a:t>
            </a:r>
          </a:p>
        </p:txBody>
      </p:sp>
      <p:sp>
        <p:nvSpPr>
          <p:cNvPr id="15" name="Line 33"/>
          <p:cNvSpPr>
            <a:spLocks noChangeShapeType="1"/>
          </p:cNvSpPr>
          <p:nvPr/>
        </p:nvSpPr>
        <p:spPr bwMode="auto">
          <a:xfrm>
            <a:off x="6781800" y="3668712"/>
            <a:ext cx="0" cy="838200"/>
          </a:xfrm>
          <a:prstGeom prst="line">
            <a:avLst/>
          </a:prstGeom>
          <a:noFill/>
          <a:ln w="9525">
            <a:solidFill>
              <a:schemeClr val="tx1"/>
            </a:solidFill>
            <a:round/>
            <a:headEnd/>
            <a:tailEnd type="triangle" w="med" len="med"/>
          </a:ln>
        </p:spPr>
        <p:txBody>
          <a:bodyPr/>
          <a:lstStyle/>
          <a:p>
            <a:endParaRPr lang="en-US">
              <a:latin typeface="Arial" pitchFamily="34" charset="0"/>
              <a:cs typeface="Arial" pitchFamily="34" charset="0"/>
            </a:endParaRPr>
          </a:p>
        </p:txBody>
      </p:sp>
      <p:sp>
        <p:nvSpPr>
          <p:cNvPr id="16" name="Text Box 34"/>
          <p:cNvSpPr txBox="1">
            <a:spLocks noChangeArrowheads="1"/>
          </p:cNvSpPr>
          <p:nvPr/>
        </p:nvSpPr>
        <p:spPr bwMode="auto">
          <a:xfrm>
            <a:off x="5410200" y="4510087"/>
            <a:ext cx="3962400" cy="366713"/>
          </a:xfrm>
          <a:prstGeom prst="rect">
            <a:avLst/>
          </a:prstGeom>
          <a:noFill/>
          <a:ln w="9525">
            <a:noFill/>
            <a:miter lim="800000"/>
            <a:headEnd/>
            <a:tailEnd/>
          </a:ln>
        </p:spPr>
        <p:txBody>
          <a:bodyPr>
            <a:spAutoFit/>
          </a:bodyPr>
          <a:lstStyle/>
          <a:p>
            <a:pPr>
              <a:spcBef>
                <a:spcPct val="50000"/>
              </a:spcBef>
            </a:pPr>
            <a:r>
              <a:rPr lang="en-US" sz="1800" b="1">
                <a:latin typeface="Arial" pitchFamily="34" charset="0"/>
                <a:cs typeface="Arial" pitchFamily="34" charset="0"/>
              </a:rPr>
              <a:t>Alumino silicate 3D framework</a:t>
            </a:r>
          </a:p>
        </p:txBody>
      </p:sp>
      <p:sp>
        <p:nvSpPr>
          <p:cNvPr id="17" name="Line 26"/>
          <p:cNvSpPr>
            <a:spLocks noChangeShapeType="1"/>
          </p:cNvSpPr>
          <p:nvPr/>
        </p:nvSpPr>
        <p:spPr bwMode="auto">
          <a:xfrm>
            <a:off x="2133600" y="2132012"/>
            <a:ext cx="457200" cy="0"/>
          </a:xfrm>
          <a:prstGeom prst="line">
            <a:avLst/>
          </a:prstGeom>
          <a:noFill/>
          <a:ln w="9525">
            <a:solidFill>
              <a:schemeClr val="tx1"/>
            </a:solidFill>
            <a:round/>
            <a:headEnd/>
            <a:tailEnd type="triangle" w="med" len="med"/>
          </a:ln>
        </p:spPr>
        <p:txBody>
          <a:bodyPr/>
          <a:lstStyle/>
          <a:p>
            <a:endParaRPr lang="en-US">
              <a:latin typeface="Arial" pitchFamily="34" charset="0"/>
              <a:cs typeface="Arial" pitchFamily="34" charset="0"/>
            </a:endParaRPr>
          </a:p>
        </p:txBody>
      </p:sp>
      <p:sp>
        <p:nvSpPr>
          <p:cNvPr id="18" name="Text Box 27"/>
          <p:cNvSpPr txBox="1">
            <a:spLocks noChangeArrowheads="1"/>
          </p:cNvSpPr>
          <p:nvPr/>
        </p:nvSpPr>
        <p:spPr bwMode="auto">
          <a:xfrm>
            <a:off x="2590800" y="1955800"/>
            <a:ext cx="3505200" cy="366712"/>
          </a:xfrm>
          <a:prstGeom prst="rect">
            <a:avLst/>
          </a:prstGeom>
          <a:noFill/>
          <a:ln w="9525">
            <a:noFill/>
            <a:miter lim="800000"/>
            <a:headEnd/>
            <a:tailEnd/>
          </a:ln>
        </p:spPr>
        <p:txBody>
          <a:bodyPr>
            <a:spAutoFit/>
          </a:bodyPr>
          <a:lstStyle/>
          <a:p>
            <a:pPr>
              <a:spcBef>
                <a:spcPct val="50000"/>
              </a:spcBef>
            </a:pPr>
            <a:r>
              <a:rPr lang="en-US" sz="1800" b="1">
                <a:latin typeface="Arial" pitchFamily="34" charset="0"/>
                <a:cs typeface="Arial" pitchFamily="34" charset="0"/>
              </a:rPr>
              <a:t>3CaO.SiO</a:t>
            </a:r>
            <a:r>
              <a:rPr lang="en-US" sz="1800" b="1" baseline="-25000">
                <a:latin typeface="Arial" pitchFamily="34" charset="0"/>
                <a:cs typeface="Arial" pitchFamily="34" charset="0"/>
              </a:rPr>
              <a:t>2</a:t>
            </a:r>
            <a:r>
              <a:rPr lang="en-US" sz="1800" b="1">
                <a:latin typeface="Arial" pitchFamily="34" charset="0"/>
                <a:cs typeface="Arial" pitchFamily="34" charset="0"/>
              </a:rPr>
              <a:t>+2CaO. SiO</a:t>
            </a:r>
            <a:r>
              <a:rPr lang="en-US" sz="1800" b="1" baseline="-25000">
                <a:latin typeface="Arial" pitchFamily="34" charset="0"/>
                <a:cs typeface="Arial" pitchFamily="34" charset="0"/>
              </a:rPr>
              <a:t>2</a:t>
            </a:r>
            <a:r>
              <a:rPr lang="en-US" sz="1800" b="1">
                <a:latin typeface="Arial" pitchFamily="34" charset="0"/>
                <a:cs typeface="Arial" pitchFamily="34" charset="0"/>
              </a:rPr>
              <a:t>+</a:t>
            </a:r>
            <a:r>
              <a:rPr lang="en-US" sz="1800" b="1">
                <a:solidFill>
                  <a:srgbClr val="FF0000"/>
                </a:solidFill>
                <a:latin typeface="Arial" pitchFamily="34" charset="0"/>
                <a:cs typeface="Arial" pitchFamily="34" charset="0"/>
              </a:rPr>
              <a:t>5CO</a:t>
            </a:r>
            <a:r>
              <a:rPr lang="en-US" sz="1800" b="1" baseline="-25000">
                <a:solidFill>
                  <a:srgbClr val="FF0000"/>
                </a:solidFill>
                <a:latin typeface="Arial" pitchFamily="34" charset="0"/>
                <a:cs typeface="Arial" pitchFamily="34" charset="0"/>
              </a:rPr>
              <a:t>2</a:t>
            </a:r>
          </a:p>
        </p:txBody>
      </p:sp>
      <p:sp>
        <p:nvSpPr>
          <p:cNvPr id="19" name="Text Box 27"/>
          <p:cNvSpPr txBox="1">
            <a:spLocks noChangeArrowheads="1"/>
          </p:cNvSpPr>
          <p:nvPr/>
        </p:nvSpPr>
        <p:spPr bwMode="auto">
          <a:xfrm>
            <a:off x="6781800" y="3656012"/>
            <a:ext cx="2057400" cy="369888"/>
          </a:xfrm>
          <a:prstGeom prst="rect">
            <a:avLst/>
          </a:prstGeom>
          <a:noFill/>
          <a:ln w="9525">
            <a:noFill/>
            <a:miter lim="800000"/>
            <a:headEnd/>
            <a:tailEnd/>
          </a:ln>
        </p:spPr>
        <p:txBody>
          <a:bodyPr>
            <a:spAutoFit/>
          </a:bodyPr>
          <a:lstStyle/>
          <a:p>
            <a:pPr algn="ctr"/>
            <a:r>
              <a:rPr lang="en-US" sz="1800" b="1">
                <a:solidFill>
                  <a:srgbClr val="FF0000"/>
                </a:solidFill>
                <a:latin typeface="Arial" pitchFamily="34" charset="0"/>
                <a:cs typeface="Arial" pitchFamily="34" charset="0"/>
              </a:rPr>
              <a:t>non curing </a:t>
            </a:r>
          </a:p>
        </p:txBody>
      </p:sp>
      <p:sp>
        <p:nvSpPr>
          <p:cNvPr id="20" name="Text Box 35"/>
          <p:cNvSpPr txBox="1">
            <a:spLocks noChangeArrowheads="1"/>
          </p:cNvSpPr>
          <p:nvPr/>
        </p:nvSpPr>
        <p:spPr bwMode="auto">
          <a:xfrm>
            <a:off x="228600" y="5562600"/>
            <a:ext cx="8582891" cy="830997"/>
          </a:xfrm>
          <a:prstGeom prst="rect">
            <a:avLst/>
          </a:prstGeom>
          <a:ln>
            <a:headEnd/>
            <a:tailEnd/>
          </a:ln>
        </p:spPr>
        <p:style>
          <a:lnRef idx="2">
            <a:schemeClr val="dk1"/>
          </a:lnRef>
          <a:fillRef idx="1">
            <a:schemeClr val="lt1"/>
          </a:fillRef>
          <a:effectRef idx="0">
            <a:schemeClr val="dk1"/>
          </a:effectRef>
          <a:fontRef idx="minor">
            <a:schemeClr val="dk1"/>
          </a:fontRef>
        </p:style>
        <p:txBody>
          <a:bodyPr wrap="square">
            <a:spAutoFit/>
          </a:bodyPr>
          <a:lstStyle/>
          <a:p>
            <a:pPr algn="ctr">
              <a:spcBef>
                <a:spcPct val="50000"/>
              </a:spcBef>
              <a:defRPr/>
            </a:pPr>
            <a:r>
              <a:rPr lang="en-US" sz="2400" b="1" dirty="0" smtClean="0">
                <a:solidFill>
                  <a:srgbClr val="800000"/>
                </a:solidFill>
                <a:latin typeface="Arial" pitchFamily="34" charset="0"/>
                <a:cs typeface="Arial" pitchFamily="34" charset="0"/>
              </a:rPr>
              <a:t>Characteristics of OPC Compared with Conventional Geopolymer</a:t>
            </a:r>
            <a:endParaRPr lang="en-US" sz="2400" b="1" dirty="0">
              <a:solidFill>
                <a:srgbClr val="800000"/>
              </a:solidFill>
              <a:latin typeface="Arial" pitchFamily="34" charset="0"/>
              <a:cs typeface="Arial" pitchFamily="34" charset="0"/>
            </a:endParaRPr>
          </a:p>
        </p:txBody>
      </p:sp>
      <p:graphicFrame>
        <p:nvGraphicFramePr>
          <p:cNvPr id="21" name="Object 96"/>
          <p:cNvGraphicFramePr>
            <a:graphicFrameLocks noChangeAspect="1"/>
          </p:cNvGraphicFramePr>
          <p:nvPr/>
        </p:nvGraphicFramePr>
        <p:xfrm>
          <a:off x="61210" y="46220"/>
          <a:ext cx="304800" cy="279400"/>
        </p:xfrm>
        <a:graphic>
          <a:graphicData uri="http://schemas.openxmlformats.org/presentationml/2006/ole">
            <p:oleObj spid="_x0000_s48130" name="Bitmap Image" r:id="rId4" imgW="1467055" imgH="1638529" progId="PBrush">
              <p:embed/>
            </p:oleObj>
          </a:graphicData>
        </a:graphic>
      </p:graphicFrame>
      <p:pic>
        <p:nvPicPr>
          <p:cNvPr id="22" name="Picture 21" descr="AMPRIlogo"/>
          <p:cNvPicPr>
            <a:picLocks noChangeAspect="1" noChangeArrowheads="1"/>
          </p:cNvPicPr>
          <p:nvPr/>
        </p:nvPicPr>
        <p:blipFill>
          <a:blip r:embed="rId5" cstate="print"/>
          <a:srcRect/>
          <a:stretch>
            <a:fillRect/>
          </a:stretch>
        </p:blipFill>
        <p:spPr bwMode="auto">
          <a:xfrm>
            <a:off x="8348270" y="74950"/>
            <a:ext cx="695864" cy="2762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1" name="Rectangle 1026"/>
          <p:cNvSpPr>
            <a:spLocks noGrp="1" noChangeArrowheads="1"/>
          </p:cNvSpPr>
          <p:nvPr>
            <p:ph idx="1"/>
          </p:nvPr>
        </p:nvSpPr>
        <p:spPr>
          <a:xfrm>
            <a:off x="228600" y="5022376"/>
            <a:ext cx="8610600" cy="1337481"/>
          </a:xfrm>
          <a:noFill/>
        </p:spPr>
        <p:txBody>
          <a:bodyPr>
            <a:normAutofit fontScale="85000" lnSpcReduction="10000"/>
          </a:bodyPr>
          <a:lstStyle/>
          <a:p>
            <a:pPr marL="285750" indent="-228600" algn="just" eaLnBrk="1" hangingPunct="1">
              <a:lnSpc>
                <a:spcPct val="90000"/>
              </a:lnSpc>
              <a:buFont typeface="Wingdings" pitchFamily="2" charset="2"/>
              <a:buChar char="Ø"/>
            </a:pPr>
            <a:r>
              <a:rPr lang="en-US" sz="3000" b="1" dirty="0" smtClean="0">
                <a:solidFill>
                  <a:srgbClr val="000099"/>
                </a:solidFill>
              </a:rPr>
              <a:t>Amorphous (gel like), partially amorphous  or    crystalline</a:t>
            </a:r>
          </a:p>
          <a:p>
            <a:pPr marL="285750" indent="-228600" algn="just">
              <a:lnSpc>
                <a:spcPct val="90000"/>
              </a:lnSpc>
              <a:buFont typeface="Wingdings" pitchFamily="2" charset="2"/>
              <a:buChar char="Ø"/>
            </a:pPr>
            <a:r>
              <a:rPr lang="en-US" sz="3000" b="1" dirty="0" smtClean="0">
                <a:solidFill>
                  <a:srgbClr val="000099"/>
                </a:solidFill>
              </a:rPr>
              <a:t>Network configurated of SiO</a:t>
            </a:r>
            <a:r>
              <a:rPr lang="en-US" sz="3000" b="1" baseline="-25000" dirty="0" smtClean="0">
                <a:solidFill>
                  <a:srgbClr val="000099"/>
                </a:solidFill>
              </a:rPr>
              <a:t>4</a:t>
            </a:r>
            <a:r>
              <a:rPr lang="en-US" sz="3000" b="1" dirty="0" smtClean="0">
                <a:solidFill>
                  <a:srgbClr val="000099"/>
                </a:solidFill>
              </a:rPr>
              <a:t> and AlO</a:t>
            </a:r>
            <a:r>
              <a:rPr lang="en-US" sz="3000" b="1" baseline="-25000" dirty="0" smtClean="0">
                <a:solidFill>
                  <a:srgbClr val="000099"/>
                </a:solidFill>
              </a:rPr>
              <a:t>4</a:t>
            </a:r>
            <a:r>
              <a:rPr lang="en-US" sz="3000" b="1" dirty="0" smtClean="0">
                <a:solidFill>
                  <a:srgbClr val="000099"/>
                </a:solidFill>
              </a:rPr>
              <a:t>  tetrahedrons united  together by oxygen bridges</a:t>
            </a:r>
          </a:p>
          <a:p>
            <a:pPr marL="285750" indent="-228600" algn="just" eaLnBrk="1" hangingPunct="1">
              <a:lnSpc>
                <a:spcPct val="90000"/>
              </a:lnSpc>
              <a:buFont typeface="Wingdings" pitchFamily="2" charset="2"/>
              <a:buNone/>
            </a:pPr>
            <a:endParaRPr lang="en-US" sz="3000" b="1" dirty="0" smtClean="0">
              <a:solidFill>
                <a:srgbClr val="000099"/>
              </a:solidFill>
            </a:endParaRPr>
          </a:p>
        </p:txBody>
      </p:sp>
      <p:sp>
        <p:nvSpPr>
          <p:cNvPr id="32770" name="Slide Number Placeholder 5"/>
          <p:cNvSpPr>
            <a:spLocks noGrp="1"/>
          </p:cNvSpPr>
          <p:nvPr>
            <p:ph type="sldNum" sz="quarter" idx="12"/>
          </p:nvPr>
        </p:nvSpPr>
        <p:spPr>
          <a:noFill/>
        </p:spPr>
        <p:txBody>
          <a:bodyPr/>
          <a:lstStyle/>
          <a:p>
            <a:fld id="{DA4B6304-8C19-4807-9AFC-82BC8C66A5E6}" type="slidenum">
              <a:rPr lang="en-US" smtClean="0">
                <a:latin typeface="Arial" pitchFamily="34" charset="0"/>
              </a:rPr>
              <a:pPr/>
              <a:t>34</a:t>
            </a:fld>
            <a:endParaRPr lang="en-US" dirty="0" smtClean="0">
              <a:latin typeface="Arial" pitchFamily="34" charset="0"/>
            </a:endParaRPr>
          </a:p>
        </p:txBody>
      </p:sp>
      <p:sp>
        <p:nvSpPr>
          <p:cNvPr id="32772" name="Text Box 1027"/>
          <p:cNvSpPr txBox="1">
            <a:spLocks noChangeArrowheads="1"/>
          </p:cNvSpPr>
          <p:nvPr/>
        </p:nvSpPr>
        <p:spPr bwMode="auto">
          <a:xfrm>
            <a:off x="381001" y="3944204"/>
            <a:ext cx="3781566" cy="830997"/>
          </a:xfrm>
          <a:prstGeom prst="rect">
            <a:avLst/>
          </a:prstGeom>
          <a:noFill/>
          <a:ln w="9525">
            <a:noFill/>
            <a:miter lim="800000"/>
            <a:headEnd/>
            <a:tailEnd/>
          </a:ln>
        </p:spPr>
        <p:txBody>
          <a:bodyPr wrap="square">
            <a:spAutoFit/>
          </a:bodyPr>
          <a:lstStyle/>
          <a:p>
            <a:pPr>
              <a:spcBef>
                <a:spcPct val="50000"/>
              </a:spcBef>
            </a:pPr>
            <a:r>
              <a:rPr lang="en-US" sz="2400" b="1" dirty="0">
                <a:solidFill>
                  <a:srgbClr val="990033"/>
                </a:solidFill>
              </a:rPr>
              <a:t>Davidovits model of </a:t>
            </a:r>
            <a:r>
              <a:rPr lang="en-US" sz="2400" b="1" dirty="0" smtClean="0">
                <a:solidFill>
                  <a:srgbClr val="990033"/>
                </a:solidFill>
              </a:rPr>
              <a:t>geopolymer </a:t>
            </a:r>
            <a:r>
              <a:rPr lang="en-US" sz="2400" b="1" dirty="0">
                <a:solidFill>
                  <a:srgbClr val="990033"/>
                </a:solidFill>
              </a:rPr>
              <a:t>structure</a:t>
            </a:r>
          </a:p>
        </p:txBody>
      </p:sp>
      <p:sp>
        <p:nvSpPr>
          <p:cNvPr id="32773" name="Text Box 1028"/>
          <p:cNvSpPr txBox="1">
            <a:spLocks noChangeArrowheads="1"/>
          </p:cNvSpPr>
          <p:nvPr/>
        </p:nvSpPr>
        <p:spPr bwMode="auto">
          <a:xfrm>
            <a:off x="4572000" y="4026091"/>
            <a:ext cx="4572000" cy="830997"/>
          </a:xfrm>
          <a:prstGeom prst="rect">
            <a:avLst/>
          </a:prstGeom>
          <a:noFill/>
          <a:ln w="9525">
            <a:noFill/>
            <a:miter lim="800000"/>
            <a:headEnd/>
            <a:tailEnd/>
          </a:ln>
        </p:spPr>
        <p:txBody>
          <a:bodyPr wrap="square">
            <a:spAutoFit/>
          </a:bodyPr>
          <a:lstStyle/>
          <a:p>
            <a:pPr>
              <a:spcBef>
                <a:spcPct val="50000"/>
              </a:spcBef>
            </a:pPr>
            <a:r>
              <a:rPr lang="en-US" sz="2400" b="1" dirty="0" smtClean="0">
                <a:solidFill>
                  <a:srgbClr val="990033"/>
                </a:solidFill>
              </a:rPr>
              <a:t>Barossa </a:t>
            </a:r>
            <a:r>
              <a:rPr lang="en-US" sz="2400" b="1" dirty="0">
                <a:solidFill>
                  <a:srgbClr val="990033"/>
                </a:solidFill>
              </a:rPr>
              <a:t>model of geopolymer structure</a:t>
            </a:r>
          </a:p>
        </p:txBody>
      </p:sp>
      <p:pic>
        <p:nvPicPr>
          <p:cNvPr id="32774" name="Picture 1029"/>
          <p:cNvPicPr>
            <a:picLocks noChangeAspect="1" noChangeArrowheads="1"/>
          </p:cNvPicPr>
          <p:nvPr/>
        </p:nvPicPr>
        <p:blipFill>
          <a:blip r:embed="rId3" cstate="print"/>
          <a:srcRect/>
          <a:stretch>
            <a:fillRect/>
          </a:stretch>
        </p:blipFill>
        <p:spPr bwMode="auto">
          <a:xfrm>
            <a:off x="4800293" y="870045"/>
            <a:ext cx="4166286" cy="2971800"/>
          </a:xfrm>
          <a:prstGeom prst="rect">
            <a:avLst/>
          </a:prstGeom>
          <a:noFill/>
          <a:ln w="9525">
            <a:noFill/>
            <a:miter lim="800000"/>
            <a:headEnd/>
            <a:tailEnd/>
          </a:ln>
        </p:spPr>
      </p:pic>
      <p:pic>
        <p:nvPicPr>
          <p:cNvPr id="32775" name="Picture 1030"/>
          <p:cNvPicPr>
            <a:picLocks noChangeAspect="1" noChangeArrowheads="1"/>
          </p:cNvPicPr>
          <p:nvPr/>
        </p:nvPicPr>
        <p:blipFill>
          <a:blip r:embed="rId4" cstate="print"/>
          <a:srcRect/>
          <a:stretch>
            <a:fillRect/>
          </a:stretch>
        </p:blipFill>
        <p:spPr bwMode="auto">
          <a:xfrm>
            <a:off x="283190" y="821140"/>
            <a:ext cx="4397991" cy="3048000"/>
          </a:xfrm>
          <a:prstGeom prst="rect">
            <a:avLst/>
          </a:prstGeom>
          <a:noFill/>
          <a:ln w="9525">
            <a:noFill/>
            <a:miter lim="800000"/>
            <a:headEnd/>
            <a:tailEnd/>
          </a:ln>
        </p:spPr>
      </p:pic>
      <p:graphicFrame>
        <p:nvGraphicFramePr>
          <p:cNvPr id="8" name="Object 96"/>
          <p:cNvGraphicFramePr>
            <a:graphicFrameLocks noChangeAspect="1"/>
          </p:cNvGraphicFramePr>
          <p:nvPr/>
        </p:nvGraphicFramePr>
        <p:xfrm>
          <a:off x="66612" y="62330"/>
          <a:ext cx="432152" cy="396250"/>
        </p:xfrm>
        <a:graphic>
          <a:graphicData uri="http://schemas.openxmlformats.org/presentationml/2006/ole">
            <p:oleObj spid="_x0000_s263169" name="Bitmap Image" r:id="rId5" imgW="1467055" imgH="1638529" progId="PBrush">
              <p:embed/>
            </p:oleObj>
          </a:graphicData>
        </a:graphic>
      </p:graphicFrame>
      <p:pic>
        <p:nvPicPr>
          <p:cNvPr id="9" name="Picture 8" descr="AMPRIlogo"/>
          <p:cNvPicPr>
            <a:picLocks noChangeAspect="1" noChangeArrowheads="1"/>
          </p:cNvPicPr>
          <p:nvPr/>
        </p:nvPicPr>
        <p:blipFill>
          <a:blip r:embed="rId6" cstate="print"/>
          <a:srcRect/>
          <a:stretch>
            <a:fillRect/>
          </a:stretch>
        </p:blipFill>
        <p:spPr bwMode="auto">
          <a:xfrm>
            <a:off x="8534400" y="13844"/>
            <a:ext cx="609600" cy="4323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Slide Number Placeholder 3"/>
          <p:cNvSpPr>
            <a:spLocks noGrp="1"/>
          </p:cNvSpPr>
          <p:nvPr>
            <p:ph type="sldNum" sz="quarter" idx="12"/>
          </p:nvPr>
        </p:nvSpPr>
        <p:spPr>
          <a:noFill/>
        </p:spPr>
        <p:txBody>
          <a:bodyPr/>
          <a:lstStyle/>
          <a:p>
            <a:fld id="{A4E9E166-3B39-4980-A1DC-F7DA84AB8F08}" type="slidenum">
              <a:rPr lang="en-US" smtClean="0">
                <a:latin typeface="Arial" pitchFamily="34" charset="0"/>
              </a:rPr>
              <a:pPr/>
              <a:t>35</a:t>
            </a:fld>
            <a:endParaRPr lang="en-US" dirty="0" smtClean="0">
              <a:latin typeface="Arial" pitchFamily="34" charset="0"/>
            </a:endParaRPr>
          </a:p>
        </p:txBody>
      </p:sp>
      <p:sp>
        <p:nvSpPr>
          <p:cNvPr id="34819" name="Text Box 4"/>
          <p:cNvSpPr txBox="1">
            <a:spLocks noChangeArrowheads="1"/>
          </p:cNvSpPr>
          <p:nvPr/>
        </p:nvSpPr>
        <p:spPr bwMode="auto">
          <a:xfrm>
            <a:off x="69260" y="669065"/>
            <a:ext cx="8762989" cy="1477328"/>
          </a:xfrm>
          <a:prstGeom prst="rect">
            <a:avLst/>
          </a:prstGeom>
          <a:noFill/>
          <a:ln w="9525">
            <a:noFill/>
            <a:miter lim="800000"/>
            <a:headEnd/>
            <a:tailEnd/>
          </a:ln>
        </p:spPr>
        <p:txBody>
          <a:bodyPr wrap="square">
            <a:spAutoFit/>
          </a:bodyPr>
          <a:lstStyle/>
          <a:p>
            <a:pPr marL="342900" indent="-228600">
              <a:buFont typeface="Wingdings" pitchFamily="2" charset="2"/>
              <a:buNone/>
              <a:tabLst>
                <a:tab pos="400050" algn="l"/>
              </a:tabLst>
            </a:pPr>
            <a:endParaRPr lang="en-US" sz="1800" b="1" dirty="0">
              <a:solidFill>
                <a:srgbClr val="000099"/>
              </a:solidFill>
            </a:endParaRPr>
          </a:p>
          <a:p>
            <a:pPr marL="342900" indent="-228600">
              <a:buFont typeface="Wingdings" pitchFamily="2" charset="2"/>
              <a:buChar char="Ø"/>
              <a:tabLst>
                <a:tab pos="400050" algn="l"/>
              </a:tabLst>
            </a:pPr>
            <a:r>
              <a:rPr lang="en-US" sz="1800" b="1" dirty="0">
                <a:solidFill>
                  <a:srgbClr val="000099"/>
                </a:solidFill>
              </a:rPr>
              <a:t> New family of synthetic aluminosilicate  materials Mimicking   synthesis of natural volcanic Zeolitised rocks </a:t>
            </a:r>
          </a:p>
          <a:p>
            <a:pPr marL="342900" indent="-228600">
              <a:buFont typeface="Wingdings" pitchFamily="2" charset="2"/>
              <a:buChar char="Ø"/>
              <a:tabLst>
                <a:tab pos="400050" algn="l"/>
              </a:tabLst>
            </a:pPr>
            <a:r>
              <a:rPr lang="en-US" sz="1800" b="1" dirty="0">
                <a:solidFill>
                  <a:srgbClr val="000099"/>
                </a:solidFill>
              </a:rPr>
              <a:t> Macromolecules linked by covalent  bonds having   – Si-O-M-O- backbone,  Where M denotes principally aluminium and  other Metals such as iron</a:t>
            </a:r>
          </a:p>
        </p:txBody>
      </p:sp>
      <p:sp>
        <p:nvSpPr>
          <p:cNvPr id="34821" name="Text Box 16"/>
          <p:cNvSpPr txBox="1">
            <a:spLocks noChangeArrowheads="1"/>
          </p:cNvSpPr>
          <p:nvPr/>
        </p:nvSpPr>
        <p:spPr bwMode="auto">
          <a:xfrm>
            <a:off x="166240" y="193970"/>
            <a:ext cx="8589819" cy="830997"/>
          </a:xfrm>
          <a:prstGeom prst="rect">
            <a:avLst/>
          </a:prstGeom>
          <a:noFill/>
          <a:ln w="9525">
            <a:noFill/>
            <a:miter lim="800000"/>
            <a:headEnd/>
            <a:tailEnd/>
          </a:ln>
        </p:spPr>
        <p:txBody>
          <a:bodyPr wrap="square">
            <a:spAutoFit/>
          </a:bodyPr>
          <a:lstStyle/>
          <a:p>
            <a:pPr algn="just"/>
            <a:r>
              <a:rPr lang="en-US" sz="2400" b="1" dirty="0" err="1" smtClean="0">
                <a:solidFill>
                  <a:srgbClr val="FF0000"/>
                </a:solidFill>
              </a:rPr>
              <a:t>Geopolymers</a:t>
            </a:r>
            <a:r>
              <a:rPr lang="en-US" sz="2400" b="1" dirty="0">
                <a:solidFill>
                  <a:srgbClr val="FF0000"/>
                </a:solidFill>
              </a:rPr>
              <a:t> </a:t>
            </a:r>
            <a:r>
              <a:rPr lang="en-US" sz="2400" b="1" dirty="0" smtClean="0">
                <a:solidFill>
                  <a:srgbClr val="FF0000"/>
                </a:solidFill>
              </a:rPr>
              <a:t>(earthly </a:t>
            </a:r>
            <a:r>
              <a:rPr lang="en-US" sz="2400" b="1" dirty="0">
                <a:solidFill>
                  <a:srgbClr val="FF0000"/>
                </a:solidFill>
              </a:rPr>
              <a:t>originated inorganic polymeric materials)</a:t>
            </a:r>
            <a:endParaRPr lang="en-US" sz="2400" dirty="0">
              <a:solidFill>
                <a:srgbClr val="FF0000"/>
              </a:solidFill>
            </a:endParaRPr>
          </a:p>
        </p:txBody>
      </p:sp>
      <p:pic>
        <p:nvPicPr>
          <p:cNvPr id="34822" name="Picture 17"/>
          <p:cNvPicPr>
            <a:picLocks noChangeAspect="1" noChangeArrowheads="1"/>
          </p:cNvPicPr>
          <p:nvPr/>
        </p:nvPicPr>
        <p:blipFill>
          <a:blip r:embed="rId3" cstate="print"/>
          <a:srcRect/>
          <a:stretch>
            <a:fillRect/>
          </a:stretch>
        </p:blipFill>
        <p:spPr bwMode="auto">
          <a:xfrm>
            <a:off x="152400" y="2590800"/>
            <a:ext cx="2057400" cy="1828800"/>
          </a:xfrm>
          <a:prstGeom prst="rect">
            <a:avLst/>
          </a:prstGeom>
          <a:noFill/>
          <a:ln w="9525">
            <a:noFill/>
            <a:miter lim="800000"/>
            <a:headEnd/>
            <a:tailEnd/>
          </a:ln>
        </p:spPr>
      </p:pic>
      <p:sp>
        <p:nvSpPr>
          <p:cNvPr id="34823" name="Text Box 18"/>
          <p:cNvSpPr txBox="1">
            <a:spLocks noChangeArrowheads="1"/>
          </p:cNvSpPr>
          <p:nvPr/>
        </p:nvSpPr>
        <p:spPr bwMode="auto">
          <a:xfrm>
            <a:off x="152400" y="4419600"/>
            <a:ext cx="3352800" cy="723900"/>
          </a:xfrm>
          <a:prstGeom prst="rect">
            <a:avLst/>
          </a:prstGeom>
          <a:noFill/>
          <a:ln w="9525">
            <a:noFill/>
            <a:miter lim="800000"/>
            <a:headEnd/>
            <a:tailEnd/>
          </a:ln>
        </p:spPr>
        <p:txBody>
          <a:bodyPr>
            <a:spAutoFit/>
          </a:bodyPr>
          <a:lstStyle/>
          <a:p>
            <a:pPr>
              <a:spcBef>
                <a:spcPct val="30000"/>
              </a:spcBef>
            </a:pPr>
            <a:r>
              <a:rPr lang="en-US" b="1" dirty="0">
                <a:solidFill>
                  <a:srgbClr val="000099"/>
                </a:solidFill>
              </a:rPr>
              <a:t>Geopolymeric structure</a:t>
            </a:r>
          </a:p>
          <a:p>
            <a:pPr>
              <a:spcBef>
                <a:spcPct val="30000"/>
              </a:spcBef>
            </a:pPr>
            <a:r>
              <a:rPr lang="en-US" b="1" dirty="0">
                <a:solidFill>
                  <a:srgbClr val="000099"/>
                </a:solidFill>
              </a:rPr>
              <a:t>showing Al-O-Si bonds</a:t>
            </a:r>
          </a:p>
        </p:txBody>
      </p:sp>
      <p:pic>
        <p:nvPicPr>
          <p:cNvPr id="34824" name="Picture 21"/>
          <p:cNvPicPr>
            <a:picLocks noChangeAspect="1" noChangeArrowheads="1"/>
          </p:cNvPicPr>
          <p:nvPr/>
        </p:nvPicPr>
        <p:blipFill>
          <a:blip r:embed="rId4" cstate="print"/>
          <a:srcRect/>
          <a:stretch>
            <a:fillRect/>
          </a:stretch>
        </p:blipFill>
        <p:spPr bwMode="auto">
          <a:xfrm>
            <a:off x="3276600" y="2438400"/>
            <a:ext cx="5638800" cy="1905000"/>
          </a:xfrm>
          <a:prstGeom prst="rect">
            <a:avLst/>
          </a:prstGeom>
          <a:noFill/>
          <a:ln w="9525">
            <a:noFill/>
            <a:miter lim="800000"/>
            <a:headEnd/>
            <a:tailEnd/>
          </a:ln>
        </p:spPr>
      </p:pic>
      <p:pic>
        <p:nvPicPr>
          <p:cNvPr id="34825" name="Picture 22"/>
          <p:cNvPicPr>
            <a:picLocks noChangeAspect="1" noChangeArrowheads="1"/>
          </p:cNvPicPr>
          <p:nvPr/>
        </p:nvPicPr>
        <p:blipFill>
          <a:blip r:embed="rId5" cstate="print"/>
          <a:srcRect/>
          <a:stretch>
            <a:fillRect/>
          </a:stretch>
        </p:blipFill>
        <p:spPr bwMode="auto">
          <a:xfrm>
            <a:off x="3276600" y="4679950"/>
            <a:ext cx="5638800" cy="2178050"/>
          </a:xfrm>
          <a:prstGeom prst="rect">
            <a:avLst/>
          </a:prstGeom>
          <a:noFill/>
          <a:ln w="9525">
            <a:noFill/>
            <a:miter lim="800000"/>
            <a:headEnd/>
            <a:tailEnd/>
          </a:ln>
        </p:spPr>
      </p:pic>
      <p:sp>
        <p:nvSpPr>
          <p:cNvPr id="34826" name="Text Box 23"/>
          <p:cNvSpPr txBox="1">
            <a:spLocks noChangeArrowheads="1"/>
          </p:cNvSpPr>
          <p:nvPr/>
        </p:nvSpPr>
        <p:spPr bwMode="auto">
          <a:xfrm>
            <a:off x="4343400" y="4357688"/>
            <a:ext cx="3886200" cy="366712"/>
          </a:xfrm>
          <a:prstGeom prst="rect">
            <a:avLst/>
          </a:prstGeom>
          <a:noFill/>
          <a:ln w="9525">
            <a:noFill/>
            <a:miter lim="800000"/>
            <a:headEnd/>
            <a:tailEnd/>
          </a:ln>
        </p:spPr>
        <p:txBody>
          <a:bodyPr>
            <a:spAutoFit/>
          </a:bodyPr>
          <a:lstStyle/>
          <a:p>
            <a:pPr>
              <a:spcBef>
                <a:spcPct val="50000"/>
              </a:spcBef>
            </a:pPr>
            <a:r>
              <a:rPr lang="en-US" b="1" dirty="0">
                <a:solidFill>
                  <a:srgbClr val="000099"/>
                </a:solidFill>
              </a:rPr>
              <a:t>Three basic forms of geopolymer</a:t>
            </a:r>
          </a:p>
        </p:txBody>
      </p:sp>
      <p:sp>
        <p:nvSpPr>
          <p:cNvPr id="34827" name="Text Box 24"/>
          <p:cNvSpPr txBox="1">
            <a:spLocks noChangeArrowheads="1"/>
          </p:cNvSpPr>
          <p:nvPr/>
        </p:nvSpPr>
        <p:spPr bwMode="auto">
          <a:xfrm>
            <a:off x="152400" y="5789613"/>
            <a:ext cx="3048000" cy="646331"/>
          </a:xfrm>
          <a:prstGeom prst="rect">
            <a:avLst/>
          </a:prstGeom>
          <a:noFill/>
          <a:ln w="9525">
            <a:noFill/>
            <a:miter lim="800000"/>
            <a:headEnd/>
            <a:tailEnd/>
          </a:ln>
        </p:spPr>
        <p:txBody>
          <a:bodyPr>
            <a:spAutoFit/>
          </a:bodyPr>
          <a:lstStyle/>
          <a:p>
            <a:pPr algn="just">
              <a:spcBef>
                <a:spcPct val="50000"/>
              </a:spcBef>
            </a:pPr>
            <a:r>
              <a:rPr lang="en-US" b="1" dirty="0">
                <a:solidFill>
                  <a:srgbClr val="000099"/>
                </a:solidFill>
              </a:rPr>
              <a:t>Polymeric structures from </a:t>
            </a:r>
            <a:r>
              <a:rPr lang="en-US" b="1" dirty="0" smtClean="0">
                <a:solidFill>
                  <a:srgbClr val="000099"/>
                </a:solidFill>
              </a:rPr>
              <a:t>polymerization </a:t>
            </a:r>
            <a:r>
              <a:rPr lang="en-US" b="1" dirty="0">
                <a:solidFill>
                  <a:srgbClr val="000099"/>
                </a:solidFill>
              </a:rPr>
              <a:t>of monomers</a:t>
            </a:r>
          </a:p>
        </p:txBody>
      </p:sp>
      <p:graphicFrame>
        <p:nvGraphicFramePr>
          <p:cNvPr id="12" name="Object 96"/>
          <p:cNvGraphicFramePr>
            <a:graphicFrameLocks noChangeAspect="1"/>
          </p:cNvGraphicFramePr>
          <p:nvPr/>
        </p:nvGraphicFramePr>
        <p:xfrm>
          <a:off x="11192" y="34620"/>
          <a:ext cx="238190" cy="345438"/>
        </p:xfrm>
        <a:graphic>
          <a:graphicData uri="http://schemas.openxmlformats.org/presentationml/2006/ole">
            <p:oleObj spid="_x0000_s262145" name="Bitmap Image" r:id="rId6" imgW="1467055" imgH="1638529" progId="PBrush">
              <p:embed/>
            </p:oleObj>
          </a:graphicData>
        </a:graphic>
      </p:graphicFrame>
      <p:pic>
        <p:nvPicPr>
          <p:cNvPr id="13" name="Picture 12" descr="AMPRIlogo"/>
          <p:cNvPicPr>
            <a:picLocks noChangeAspect="1" noChangeArrowheads="1"/>
          </p:cNvPicPr>
          <p:nvPr/>
        </p:nvPicPr>
        <p:blipFill>
          <a:blip r:embed="rId7" cstate="print"/>
          <a:srcRect/>
          <a:stretch>
            <a:fillRect/>
          </a:stretch>
        </p:blipFill>
        <p:spPr bwMode="auto">
          <a:xfrm>
            <a:off x="8714224" y="13844"/>
            <a:ext cx="429776" cy="30481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Slide Number Placeholder 3"/>
          <p:cNvSpPr>
            <a:spLocks noGrp="1"/>
          </p:cNvSpPr>
          <p:nvPr>
            <p:ph type="sldNum" sz="quarter" idx="12"/>
          </p:nvPr>
        </p:nvSpPr>
        <p:spPr>
          <a:noFill/>
        </p:spPr>
        <p:txBody>
          <a:bodyPr/>
          <a:lstStyle/>
          <a:p>
            <a:fld id="{B1EA24CD-703F-42FB-9F35-07A67F3EC95F}" type="slidenum">
              <a:rPr lang="en-US" smtClean="0">
                <a:latin typeface="Arial" pitchFamily="34" charset="0"/>
              </a:rPr>
              <a:pPr/>
              <a:t>36</a:t>
            </a:fld>
            <a:endParaRPr lang="en-US" dirty="0" smtClean="0">
              <a:latin typeface="Arial" pitchFamily="34" charset="0"/>
            </a:endParaRPr>
          </a:p>
        </p:txBody>
      </p:sp>
      <p:grpSp>
        <p:nvGrpSpPr>
          <p:cNvPr id="2" name="Group 2065"/>
          <p:cNvGrpSpPr>
            <a:grpSpLocks/>
          </p:cNvGrpSpPr>
          <p:nvPr/>
        </p:nvGrpSpPr>
        <p:grpSpPr bwMode="auto">
          <a:xfrm>
            <a:off x="258761" y="709612"/>
            <a:ext cx="8694169" cy="5721261"/>
            <a:chOff x="-29" y="543"/>
            <a:chExt cx="5210" cy="3084"/>
          </a:xfrm>
        </p:grpSpPr>
        <p:sp>
          <p:nvSpPr>
            <p:cNvPr id="33798" name="Text Box 2053"/>
            <p:cNvSpPr txBox="1">
              <a:spLocks noChangeArrowheads="1"/>
            </p:cNvSpPr>
            <p:nvPr/>
          </p:nvSpPr>
          <p:spPr bwMode="auto">
            <a:xfrm>
              <a:off x="1517" y="3312"/>
              <a:ext cx="2045" cy="31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spAutoFit/>
            </a:bodyPr>
            <a:lstStyle/>
            <a:p>
              <a:pPr algn="ctr">
                <a:spcBef>
                  <a:spcPct val="50000"/>
                </a:spcBef>
              </a:pPr>
              <a:r>
                <a:rPr lang="en-US" sz="3200" b="1" dirty="0">
                  <a:solidFill>
                    <a:srgbClr val="D60093"/>
                  </a:solidFill>
                </a:rPr>
                <a:t>Geopolymer</a:t>
              </a:r>
            </a:p>
          </p:txBody>
        </p:sp>
        <p:grpSp>
          <p:nvGrpSpPr>
            <p:cNvPr id="3" name="Group 2063"/>
            <p:cNvGrpSpPr>
              <a:grpSpLocks/>
            </p:cNvGrpSpPr>
            <p:nvPr/>
          </p:nvGrpSpPr>
          <p:grpSpPr bwMode="auto">
            <a:xfrm>
              <a:off x="-29" y="543"/>
              <a:ext cx="5210" cy="2721"/>
              <a:chOff x="19" y="687"/>
              <a:chExt cx="5210" cy="2721"/>
            </a:xfrm>
          </p:grpSpPr>
          <p:sp>
            <p:nvSpPr>
              <p:cNvPr id="33800" name="Text Box 2050"/>
              <p:cNvSpPr txBox="1">
                <a:spLocks noChangeArrowheads="1"/>
              </p:cNvSpPr>
              <p:nvPr/>
            </p:nvSpPr>
            <p:spPr bwMode="auto">
              <a:xfrm>
                <a:off x="19" y="756"/>
                <a:ext cx="1853" cy="1128"/>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a:spcBef>
                    <a:spcPct val="50000"/>
                  </a:spcBef>
                </a:pPr>
                <a:r>
                  <a:rPr lang="en-US" sz="2600" b="1" dirty="0">
                    <a:solidFill>
                      <a:srgbClr val="00B050"/>
                    </a:solidFill>
                  </a:rPr>
                  <a:t>Binding Material</a:t>
                </a:r>
              </a:p>
              <a:p>
                <a:pPr>
                  <a:spcBef>
                    <a:spcPct val="30000"/>
                  </a:spcBef>
                  <a:buFont typeface="Wingdings" pitchFamily="2" charset="2"/>
                  <a:buChar char="Ø"/>
                </a:pPr>
                <a:r>
                  <a:rPr lang="en-US" sz="2000" b="1" dirty="0">
                    <a:solidFill>
                      <a:srgbClr val="000099"/>
                    </a:solidFill>
                  </a:rPr>
                  <a:t>Metakolin</a:t>
                </a:r>
              </a:p>
              <a:p>
                <a:pPr>
                  <a:spcBef>
                    <a:spcPct val="30000"/>
                  </a:spcBef>
                  <a:buFont typeface="Wingdings" pitchFamily="2" charset="2"/>
                  <a:buChar char="Ø"/>
                </a:pPr>
                <a:r>
                  <a:rPr lang="en-US" sz="2000" b="1" dirty="0">
                    <a:solidFill>
                      <a:srgbClr val="000099"/>
                    </a:solidFill>
                  </a:rPr>
                  <a:t>Clay</a:t>
                </a:r>
              </a:p>
              <a:p>
                <a:pPr>
                  <a:spcBef>
                    <a:spcPct val="30000"/>
                  </a:spcBef>
                  <a:buFont typeface="Wingdings" pitchFamily="2" charset="2"/>
                  <a:buChar char="Ø"/>
                </a:pPr>
                <a:r>
                  <a:rPr lang="en-US" sz="2000" b="1" dirty="0">
                    <a:solidFill>
                      <a:srgbClr val="000099"/>
                    </a:solidFill>
                  </a:rPr>
                  <a:t>Slag</a:t>
                </a:r>
              </a:p>
              <a:p>
                <a:pPr>
                  <a:spcBef>
                    <a:spcPct val="30000"/>
                  </a:spcBef>
                  <a:buFont typeface="Wingdings" pitchFamily="2" charset="2"/>
                  <a:buChar char="Ø"/>
                </a:pPr>
                <a:r>
                  <a:rPr lang="en-US" sz="2000" b="1" dirty="0">
                    <a:solidFill>
                      <a:srgbClr val="000099"/>
                    </a:solidFill>
                  </a:rPr>
                  <a:t>Fly Ash</a:t>
                </a:r>
              </a:p>
            </p:txBody>
          </p:sp>
          <p:sp>
            <p:nvSpPr>
              <p:cNvPr id="33801" name="Text Box 2051"/>
              <p:cNvSpPr txBox="1">
                <a:spLocks noChangeArrowheads="1"/>
              </p:cNvSpPr>
              <p:nvPr/>
            </p:nvSpPr>
            <p:spPr bwMode="auto">
              <a:xfrm>
                <a:off x="3360" y="687"/>
                <a:ext cx="1869" cy="1493"/>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square">
                <a:spAutoFit/>
              </a:bodyPr>
              <a:lstStyle/>
              <a:p>
                <a:pPr>
                  <a:spcBef>
                    <a:spcPct val="50000"/>
                  </a:spcBef>
                </a:pPr>
                <a:r>
                  <a:rPr lang="en-US" sz="2400" b="1" dirty="0">
                    <a:solidFill>
                      <a:srgbClr val="00B050"/>
                    </a:solidFill>
                  </a:rPr>
                  <a:t>Alkaline Activator</a:t>
                </a:r>
              </a:p>
              <a:p>
                <a:pPr>
                  <a:spcBef>
                    <a:spcPct val="30000"/>
                  </a:spcBef>
                  <a:buFont typeface="Wingdings" pitchFamily="2" charset="2"/>
                  <a:buChar char="Ø"/>
                </a:pPr>
                <a:r>
                  <a:rPr lang="en-US" sz="2000" b="1" dirty="0">
                    <a:solidFill>
                      <a:srgbClr val="000099"/>
                    </a:solidFill>
                  </a:rPr>
                  <a:t>NaOH/ KOH</a:t>
                </a:r>
              </a:p>
              <a:p>
                <a:pPr>
                  <a:spcBef>
                    <a:spcPct val="30000"/>
                  </a:spcBef>
                  <a:buFont typeface="Wingdings" pitchFamily="2" charset="2"/>
                  <a:buChar char="Ø"/>
                </a:pPr>
                <a:r>
                  <a:rPr lang="en-US" sz="2000" b="1" dirty="0">
                    <a:solidFill>
                      <a:srgbClr val="000099"/>
                    </a:solidFill>
                  </a:rPr>
                  <a:t>Sodium Water Glass</a:t>
                </a:r>
              </a:p>
              <a:p>
                <a:pPr>
                  <a:spcBef>
                    <a:spcPct val="30000"/>
                  </a:spcBef>
                  <a:buFont typeface="Wingdings" pitchFamily="2" charset="2"/>
                  <a:buChar char="Ø"/>
                </a:pPr>
                <a:r>
                  <a:rPr lang="en-US" sz="2000" b="1" dirty="0">
                    <a:solidFill>
                      <a:srgbClr val="000099"/>
                    </a:solidFill>
                  </a:rPr>
                  <a:t>Potassium Water Glass-</a:t>
                </a:r>
              </a:p>
              <a:p>
                <a:pPr>
                  <a:spcBef>
                    <a:spcPct val="30000"/>
                  </a:spcBef>
                  <a:buFont typeface="Wingdings" pitchFamily="2" charset="2"/>
                  <a:buChar char="Ø"/>
                </a:pPr>
                <a:r>
                  <a:rPr lang="en-US" sz="2000" b="1" dirty="0" smtClean="0">
                    <a:solidFill>
                      <a:srgbClr val="000099"/>
                    </a:solidFill>
                  </a:rPr>
                  <a:t>------</a:t>
                </a:r>
              </a:p>
              <a:p>
                <a:pPr>
                  <a:spcBef>
                    <a:spcPct val="30000"/>
                  </a:spcBef>
                </a:pPr>
                <a:r>
                  <a:rPr lang="en-US" sz="2000" b="1" dirty="0" smtClean="0">
                    <a:solidFill>
                      <a:srgbClr val="000099"/>
                    </a:solidFill>
                  </a:rPr>
                  <a:t>+ Water</a:t>
                </a:r>
                <a:endParaRPr lang="en-US" sz="2000" b="1" dirty="0">
                  <a:solidFill>
                    <a:srgbClr val="000099"/>
                  </a:solidFill>
                </a:endParaRPr>
              </a:p>
            </p:txBody>
          </p:sp>
          <p:sp>
            <p:nvSpPr>
              <p:cNvPr id="33802" name="Text Box 2052"/>
              <p:cNvSpPr txBox="1">
                <a:spLocks noChangeArrowheads="1"/>
              </p:cNvSpPr>
              <p:nvPr/>
            </p:nvSpPr>
            <p:spPr bwMode="auto">
              <a:xfrm>
                <a:off x="1968" y="2016"/>
                <a:ext cx="1056" cy="31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spAutoFit/>
              </a:bodyPr>
              <a:lstStyle/>
              <a:p>
                <a:pPr algn="ctr">
                  <a:spcBef>
                    <a:spcPct val="50000"/>
                  </a:spcBef>
                </a:pPr>
                <a:r>
                  <a:rPr lang="en-US" sz="3200" b="1" dirty="0"/>
                  <a:t>Binder</a:t>
                </a:r>
              </a:p>
            </p:txBody>
          </p:sp>
          <p:sp>
            <p:nvSpPr>
              <p:cNvPr id="33803" name="AutoShape 2055"/>
              <p:cNvSpPr>
                <a:spLocks noChangeArrowheads="1"/>
              </p:cNvSpPr>
              <p:nvPr/>
            </p:nvSpPr>
            <p:spPr bwMode="auto">
              <a:xfrm>
                <a:off x="1872" y="720"/>
                <a:ext cx="528" cy="153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50 w 21600"/>
                  <a:gd name="T19" fmla="*/ 3164 h 21600"/>
                  <a:gd name="T20" fmla="*/ 18450 w 21600"/>
                  <a:gd name="T21" fmla="*/ 18436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44" y="5399"/>
                      <a:pt x="5437" y="7776"/>
                      <a:pt x="5400" y="10732"/>
                    </a:cubicBezTo>
                    <a:lnTo>
                      <a:pt x="0" y="10664"/>
                    </a:lnTo>
                    <a:cubicBezTo>
                      <a:pt x="74" y="4753"/>
                      <a:pt x="4888"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FFCC"/>
              </a:solidFill>
              <a:ln w="9525">
                <a:solidFill>
                  <a:schemeClr val="tx1"/>
                </a:solidFill>
                <a:miter lim="800000"/>
                <a:headEnd/>
                <a:tailEnd/>
              </a:ln>
            </p:spPr>
            <p:txBody>
              <a:bodyPr wrap="none" anchor="ctr"/>
              <a:lstStyle/>
              <a:p>
                <a:endParaRPr lang="en-US" dirty="0"/>
              </a:p>
            </p:txBody>
          </p:sp>
          <p:sp>
            <p:nvSpPr>
              <p:cNvPr id="33804" name="AutoShape 2056"/>
              <p:cNvSpPr>
                <a:spLocks noChangeArrowheads="1"/>
              </p:cNvSpPr>
              <p:nvPr/>
            </p:nvSpPr>
            <p:spPr bwMode="auto">
              <a:xfrm flipH="1">
                <a:off x="2544" y="720"/>
                <a:ext cx="576" cy="15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 name="T18" fmla="*/ 3150 w 21600"/>
                  <a:gd name="T19" fmla="*/ 3164 h 21600"/>
                  <a:gd name="T20" fmla="*/ 18450 w 21600"/>
                  <a:gd name="T21" fmla="*/ 18436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20" y="5399"/>
                      <a:pt x="5404" y="7813"/>
                      <a:pt x="5400" y="10792"/>
                    </a:cubicBezTo>
                    <a:lnTo>
                      <a:pt x="0" y="10785"/>
                    </a:lnTo>
                    <a:cubicBezTo>
                      <a:pt x="8" y="4826"/>
                      <a:pt x="4841"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FFCC"/>
              </a:solidFill>
              <a:ln w="9525">
                <a:solidFill>
                  <a:schemeClr val="tx1"/>
                </a:solidFill>
                <a:miter lim="800000"/>
                <a:headEnd/>
                <a:tailEnd/>
              </a:ln>
            </p:spPr>
            <p:txBody>
              <a:bodyPr wrap="none" anchor="ctr"/>
              <a:lstStyle/>
              <a:p>
                <a:endParaRPr lang="en-US" dirty="0"/>
              </a:p>
            </p:txBody>
          </p:sp>
          <p:sp>
            <p:nvSpPr>
              <p:cNvPr id="33805" name="Text Box 2057"/>
              <p:cNvSpPr txBox="1">
                <a:spLocks noChangeArrowheads="1"/>
              </p:cNvSpPr>
              <p:nvPr/>
            </p:nvSpPr>
            <p:spPr bwMode="auto">
              <a:xfrm>
                <a:off x="2064" y="1008"/>
                <a:ext cx="864" cy="282"/>
              </a:xfrm>
              <a:prstGeom prst="rect">
                <a:avLst/>
              </a:prstGeom>
              <a:noFill/>
              <a:ln w="9525">
                <a:noFill/>
                <a:miter lim="800000"/>
                <a:headEnd/>
                <a:tailEnd/>
              </a:ln>
            </p:spPr>
            <p:txBody>
              <a:bodyPr>
                <a:spAutoFit/>
              </a:bodyPr>
              <a:lstStyle/>
              <a:p>
                <a:pPr>
                  <a:spcBef>
                    <a:spcPct val="50000"/>
                  </a:spcBef>
                </a:pPr>
                <a:r>
                  <a:rPr lang="en-US" sz="2800" b="1" dirty="0"/>
                  <a:t>Mixing </a:t>
                </a:r>
              </a:p>
            </p:txBody>
          </p:sp>
          <p:sp>
            <p:nvSpPr>
              <p:cNvPr id="33806" name="AutoShape 2059"/>
              <p:cNvSpPr>
                <a:spLocks noChangeArrowheads="1"/>
              </p:cNvSpPr>
              <p:nvPr/>
            </p:nvSpPr>
            <p:spPr bwMode="auto">
              <a:xfrm>
                <a:off x="2016" y="2496"/>
                <a:ext cx="864" cy="912"/>
              </a:xfrm>
              <a:prstGeom prst="downArrow">
                <a:avLst>
                  <a:gd name="adj1" fmla="val 50000"/>
                  <a:gd name="adj2" fmla="val 26389"/>
                </a:avLst>
              </a:prstGeom>
              <a:solidFill>
                <a:srgbClr val="FFFFCC"/>
              </a:solidFill>
              <a:ln w="9525">
                <a:solidFill>
                  <a:schemeClr val="tx1"/>
                </a:solidFill>
                <a:miter lim="800000"/>
                <a:headEnd/>
                <a:tailEnd/>
              </a:ln>
            </p:spPr>
            <p:txBody>
              <a:bodyPr wrap="none" anchor="ctr"/>
              <a:lstStyle/>
              <a:p>
                <a:endParaRPr lang="en-US" dirty="0"/>
              </a:p>
            </p:txBody>
          </p:sp>
          <p:sp>
            <p:nvSpPr>
              <p:cNvPr id="33807" name="Text Box 2060"/>
              <p:cNvSpPr txBox="1">
                <a:spLocks noChangeArrowheads="1"/>
              </p:cNvSpPr>
              <p:nvPr/>
            </p:nvSpPr>
            <p:spPr bwMode="auto">
              <a:xfrm>
                <a:off x="1968" y="2697"/>
                <a:ext cx="1104" cy="282"/>
              </a:xfrm>
              <a:prstGeom prst="rect">
                <a:avLst/>
              </a:prstGeom>
              <a:noFill/>
              <a:ln w="9525">
                <a:noFill/>
                <a:miter lim="800000"/>
                <a:headEnd/>
                <a:tailEnd/>
              </a:ln>
            </p:spPr>
            <p:txBody>
              <a:bodyPr>
                <a:spAutoFit/>
              </a:bodyPr>
              <a:lstStyle/>
              <a:p>
                <a:pPr>
                  <a:spcBef>
                    <a:spcPct val="50000"/>
                  </a:spcBef>
                </a:pPr>
                <a:r>
                  <a:rPr lang="en-US" sz="2800" b="1" dirty="0"/>
                  <a:t>Setting </a:t>
                </a:r>
              </a:p>
            </p:txBody>
          </p:sp>
        </p:grpSp>
      </p:grpSp>
      <p:sp>
        <p:nvSpPr>
          <p:cNvPr id="33796" name="Text Box 2064"/>
          <p:cNvSpPr txBox="1">
            <a:spLocks noChangeArrowheads="1"/>
          </p:cNvSpPr>
          <p:nvPr/>
        </p:nvSpPr>
        <p:spPr bwMode="auto">
          <a:xfrm>
            <a:off x="2819400" y="6110288"/>
            <a:ext cx="2606675" cy="366712"/>
          </a:xfrm>
          <a:prstGeom prst="rect">
            <a:avLst/>
          </a:prstGeom>
          <a:noFill/>
          <a:ln w="9525">
            <a:noFill/>
            <a:miter lim="800000"/>
            <a:headEnd/>
            <a:tailEnd/>
          </a:ln>
        </p:spPr>
        <p:txBody>
          <a:bodyPr>
            <a:spAutoFit/>
          </a:bodyPr>
          <a:lstStyle/>
          <a:p>
            <a:endParaRPr lang="en-US" dirty="0"/>
          </a:p>
        </p:txBody>
      </p:sp>
      <p:sp>
        <p:nvSpPr>
          <p:cNvPr id="16" name="Rectangle 15"/>
          <p:cNvSpPr/>
          <p:nvPr/>
        </p:nvSpPr>
        <p:spPr>
          <a:xfrm>
            <a:off x="1392072" y="177421"/>
            <a:ext cx="5186149" cy="584775"/>
          </a:xfrm>
          <a:prstGeom prst="rect">
            <a:avLst/>
          </a:prstGeom>
        </p:spPr>
        <p:txBody>
          <a:bodyPr wrap="square">
            <a:spAutoFit/>
          </a:bodyPr>
          <a:lstStyle/>
          <a:p>
            <a:pPr>
              <a:spcBef>
                <a:spcPct val="50000"/>
              </a:spcBef>
            </a:pPr>
            <a:r>
              <a:rPr lang="en-US" sz="3200" b="1" dirty="0" smtClean="0">
                <a:solidFill>
                  <a:srgbClr val="FF0000"/>
                </a:solidFill>
              </a:rPr>
              <a:t>Formation of Geopolymer</a:t>
            </a:r>
            <a:endParaRPr lang="en-US" sz="3200" b="1" dirty="0">
              <a:solidFill>
                <a:srgbClr val="FF0000"/>
              </a:solidFill>
            </a:endParaRPr>
          </a:p>
        </p:txBody>
      </p:sp>
      <p:pic>
        <p:nvPicPr>
          <p:cNvPr id="261122" name="Picture 2"/>
          <p:cNvPicPr>
            <a:picLocks noChangeAspect="1" noChangeArrowheads="1"/>
          </p:cNvPicPr>
          <p:nvPr/>
        </p:nvPicPr>
        <p:blipFill>
          <a:blip r:embed="rId2" cstate="print"/>
          <a:srcRect/>
          <a:stretch>
            <a:fillRect/>
          </a:stretch>
        </p:blipFill>
        <p:spPr bwMode="auto">
          <a:xfrm>
            <a:off x="11113" y="34925"/>
            <a:ext cx="238125" cy="344488"/>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04716" y="204716"/>
            <a:ext cx="8939284" cy="6971139"/>
          </a:xfrm>
          <a:prstGeom prst="rect">
            <a:avLst/>
          </a:prstGeom>
          <a:noFill/>
        </p:spPr>
        <p:txBody>
          <a:bodyPr wrap="square" rtlCol="0">
            <a:spAutoFit/>
          </a:bodyPr>
          <a:lstStyle/>
          <a:p>
            <a:pPr algn="just"/>
            <a:endParaRPr lang="en-US" sz="1000" b="1" dirty="0" smtClean="0">
              <a:solidFill>
                <a:srgbClr val="FF0000"/>
              </a:solidFill>
              <a:latin typeface="Arial" pitchFamily="34" charset="0"/>
              <a:cs typeface="Arial" pitchFamily="34" charset="0"/>
            </a:endParaRPr>
          </a:p>
          <a:p>
            <a:pPr algn="just"/>
            <a:endParaRPr lang="en-US" sz="1000" b="1" dirty="0" smtClean="0">
              <a:solidFill>
                <a:srgbClr val="FF0000"/>
              </a:solidFill>
              <a:latin typeface="Arial" pitchFamily="34" charset="0"/>
              <a:cs typeface="Arial" pitchFamily="34" charset="0"/>
            </a:endParaRPr>
          </a:p>
          <a:p>
            <a:pPr algn="just"/>
            <a:r>
              <a:rPr lang="en-US" sz="1800" b="1" dirty="0" smtClean="0">
                <a:solidFill>
                  <a:srgbClr val="FF0000"/>
                </a:solidFill>
                <a:latin typeface="Arial" pitchFamily="34" charset="0"/>
                <a:cs typeface="Arial" pitchFamily="34" charset="0"/>
              </a:rPr>
              <a:t>Advantages of Geopolymeric Materials Used for Cementing  Oil Wells </a:t>
            </a:r>
          </a:p>
          <a:p>
            <a:pPr algn="just"/>
            <a:endParaRPr lang="en-US" sz="1800" b="1" dirty="0" smtClean="0">
              <a:latin typeface="Arial" pitchFamily="34" charset="0"/>
              <a:cs typeface="Arial" pitchFamily="34" charset="0"/>
            </a:endParaRPr>
          </a:p>
          <a:p>
            <a:pPr algn="just">
              <a:buFont typeface="Wingdings" pitchFamily="2" charset="2"/>
              <a:buChar char="ü"/>
            </a:pPr>
            <a:r>
              <a:rPr lang="en-US" sz="2000" b="1" dirty="0" smtClean="0">
                <a:latin typeface="Arial" pitchFamily="34" charset="0"/>
                <a:cs typeface="Arial" pitchFamily="34" charset="0"/>
              </a:rPr>
              <a:t>Economical in production</a:t>
            </a:r>
          </a:p>
          <a:p>
            <a:pPr algn="just">
              <a:buFont typeface="Wingdings" pitchFamily="2" charset="2"/>
              <a:buChar char="ü"/>
            </a:pPr>
            <a:r>
              <a:rPr lang="en-US" sz="2000" b="1" dirty="0" smtClean="0">
                <a:latin typeface="Arial" pitchFamily="34" charset="0"/>
                <a:cs typeface="Arial" pitchFamily="34" charset="0"/>
              </a:rPr>
              <a:t>Sustainable in reducing waste products</a:t>
            </a:r>
          </a:p>
          <a:p>
            <a:pPr algn="just">
              <a:buFont typeface="Wingdings" pitchFamily="2" charset="2"/>
              <a:buChar char="ü"/>
            </a:pPr>
            <a:r>
              <a:rPr lang="en-US" sz="2000" b="1" dirty="0" smtClean="0">
                <a:latin typeface="Arial" pitchFamily="34" charset="0"/>
                <a:cs typeface="Arial" pitchFamily="34" charset="0"/>
              </a:rPr>
              <a:t>Consumes less energy</a:t>
            </a:r>
          </a:p>
          <a:p>
            <a:pPr algn="just">
              <a:buFont typeface="Wingdings" pitchFamily="2" charset="2"/>
              <a:buChar char="ü"/>
            </a:pPr>
            <a:r>
              <a:rPr lang="en-US" sz="2000" b="1" dirty="0" smtClean="0">
                <a:latin typeface="Arial" pitchFamily="34" charset="0"/>
                <a:cs typeface="Arial" pitchFamily="34" charset="0"/>
              </a:rPr>
              <a:t>doesn't undergo chemical attacks</a:t>
            </a:r>
          </a:p>
          <a:p>
            <a:pPr algn="just">
              <a:buFont typeface="Wingdings" pitchFamily="2" charset="2"/>
              <a:buChar char="ü"/>
            </a:pPr>
            <a:r>
              <a:rPr lang="en-US" sz="2000" b="1" dirty="0" smtClean="0">
                <a:latin typeface="Arial" pitchFamily="34" charset="0"/>
                <a:cs typeface="Arial" pitchFamily="34" charset="0"/>
              </a:rPr>
              <a:t>durable</a:t>
            </a:r>
          </a:p>
          <a:p>
            <a:pPr algn="just">
              <a:buFont typeface="Wingdings" pitchFamily="2" charset="2"/>
              <a:buChar char="ü"/>
            </a:pPr>
            <a:r>
              <a:rPr lang="en-US" sz="2000" b="1" dirty="0" smtClean="0">
                <a:latin typeface="Arial" pitchFamily="34" charset="0"/>
                <a:cs typeface="Arial" pitchFamily="34" charset="0"/>
              </a:rPr>
              <a:t>resistive in acidic environments </a:t>
            </a:r>
          </a:p>
          <a:p>
            <a:pPr algn="just">
              <a:buFont typeface="Wingdings" pitchFamily="2" charset="2"/>
              <a:buChar char="ü"/>
            </a:pPr>
            <a:r>
              <a:rPr lang="en-US" sz="2000" b="1" dirty="0" smtClean="0">
                <a:solidFill>
                  <a:srgbClr val="0000FF"/>
                </a:solidFill>
                <a:latin typeface="Arial" pitchFamily="34" charset="0"/>
                <a:cs typeface="Arial" pitchFamily="34" charset="0"/>
              </a:rPr>
              <a:t>can be used in CO</a:t>
            </a:r>
            <a:r>
              <a:rPr lang="en-US" sz="2000" b="1" baseline="-25000" dirty="0" smtClean="0">
                <a:solidFill>
                  <a:srgbClr val="0000FF"/>
                </a:solidFill>
                <a:latin typeface="Arial" pitchFamily="34" charset="0"/>
                <a:cs typeface="Arial" pitchFamily="34" charset="0"/>
              </a:rPr>
              <a:t>2</a:t>
            </a:r>
            <a:r>
              <a:rPr lang="en-US" sz="2000" b="1" dirty="0" smtClean="0">
                <a:solidFill>
                  <a:srgbClr val="0000FF"/>
                </a:solidFill>
                <a:latin typeface="Arial" pitchFamily="34" charset="0"/>
                <a:cs typeface="Arial" pitchFamily="34" charset="0"/>
              </a:rPr>
              <a:t>-rich environments.</a:t>
            </a:r>
          </a:p>
          <a:p>
            <a:pPr algn="just">
              <a:buFont typeface="Wingdings" pitchFamily="2" charset="2"/>
              <a:buChar char="ü"/>
            </a:pPr>
            <a:r>
              <a:rPr lang="en-US" sz="2000" b="1" dirty="0" smtClean="0">
                <a:latin typeface="Arial" pitchFamily="34" charset="0"/>
                <a:cs typeface="Arial" pitchFamily="34" charset="0"/>
              </a:rPr>
              <a:t>High Strength</a:t>
            </a:r>
          </a:p>
          <a:p>
            <a:pPr algn="just">
              <a:buFont typeface="Wingdings" pitchFamily="2" charset="2"/>
              <a:buChar char="ü"/>
            </a:pPr>
            <a:r>
              <a:rPr lang="en-US" sz="2000" b="1" dirty="0" smtClean="0">
                <a:latin typeface="Arial" pitchFamily="34" charset="0"/>
                <a:cs typeface="Arial" pitchFamily="34" charset="0"/>
              </a:rPr>
              <a:t>Excellent volume stability</a:t>
            </a:r>
          </a:p>
          <a:p>
            <a:pPr algn="just">
              <a:buFont typeface="Wingdings" pitchFamily="2" charset="2"/>
              <a:buChar char="ü"/>
            </a:pPr>
            <a:r>
              <a:rPr lang="en-US" sz="2000" b="1" dirty="0" smtClean="0">
                <a:latin typeface="Arial" pitchFamily="34" charset="0"/>
                <a:cs typeface="Arial" pitchFamily="34" charset="0"/>
              </a:rPr>
              <a:t>Anti-corrosive </a:t>
            </a:r>
          </a:p>
          <a:p>
            <a:pPr algn="just">
              <a:buFont typeface="Wingdings" pitchFamily="2" charset="2"/>
              <a:buChar char="ü"/>
            </a:pPr>
            <a:r>
              <a:rPr lang="en-US" sz="2000" b="1" dirty="0" smtClean="0">
                <a:latin typeface="Arial" pitchFamily="34" charset="0"/>
                <a:cs typeface="Arial" pitchFamily="34" charset="0"/>
              </a:rPr>
              <a:t>Can be used in marine environment</a:t>
            </a:r>
          </a:p>
          <a:p>
            <a:pPr algn="just">
              <a:buFont typeface="Wingdings" pitchFamily="2" charset="2"/>
              <a:buChar char="ü"/>
            </a:pPr>
            <a:r>
              <a:rPr lang="en-US" sz="2000" b="1" dirty="0" smtClean="0">
                <a:latin typeface="Arial" pitchFamily="34" charset="0"/>
                <a:cs typeface="Arial" pitchFamily="34" charset="0"/>
              </a:rPr>
              <a:t>Possess higher strength compared to OPC.</a:t>
            </a:r>
          </a:p>
          <a:p>
            <a:pPr algn="just">
              <a:buFont typeface="Wingdings" pitchFamily="2" charset="2"/>
              <a:buChar char="ü"/>
            </a:pPr>
            <a:r>
              <a:rPr lang="en-US" sz="2000" b="1" dirty="0" smtClean="0">
                <a:latin typeface="Arial" pitchFamily="34" charset="0"/>
                <a:cs typeface="Arial" pitchFamily="34" charset="0"/>
              </a:rPr>
              <a:t>Controllable thickening and/or the setting times of suspension.</a:t>
            </a:r>
          </a:p>
          <a:p>
            <a:pPr marL="225425" indent="-165100" algn="just">
              <a:buFont typeface="Wingdings" pitchFamily="2" charset="2"/>
              <a:buChar char="ü"/>
            </a:pPr>
            <a:r>
              <a:rPr lang="en-US" sz="2000" b="1" dirty="0" smtClean="0">
                <a:latin typeface="Arial" pitchFamily="34" charset="0"/>
                <a:cs typeface="Arial" pitchFamily="34" charset="0"/>
              </a:rPr>
              <a:t>Emits approximately 90% less CO</a:t>
            </a:r>
            <a:r>
              <a:rPr lang="en-US" sz="2000" b="1" baseline="-25000" dirty="0" smtClean="0">
                <a:latin typeface="Arial" pitchFamily="34" charset="0"/>
                <a:cs typeface="Arial" pitchFamily="34" charset="0"/>
              </a:rPr>
              <a:t>2</a:t>
            </a:r>
            <a:r>
              <a:rPr lang="en-US" sz="2000" b="1" dirty="0" smtClean="0">
                <a:latin typeface="Arial" pitchFamily="34" charset="0"/>
                <a:cs typeface="Arial" pitchFamily="34" charset="0"/>
              </a:rPr>
              <a:t> and requires 50% less  energy in production due to its low process temperature  compared to OPC. </a:t>
            </a:r>
          </a:p>
          <a:p>
            <a:pPr algn="just">
              <a:buFont typeface="Wingdings" pitchFamily="2" charset="2"/>
              <a:buChar char="ü"/>
            </a:pPr>
            <a:r>
              <a:rPr lang="en-US" sz="2000" b="1" dirty="0" smtClean="0">
                <a:latin typeface="Arial" pitchFamily="34" charset="0"/>
                <a:cs typeface="Arial" pitchFamily="34" charset="0"/>
              </a:rPr>
              <a:t>The cost of geopolymer concrete manufacture is 10-30% less than that</a:t>
            </a:r>
          </a:p>
          <a:p>
            <a:pPr algn="just"/>
            <a:r>
              <a:rPr lang="en-US" sz="2000" b="1" dirty="0" smtClean="0">
                <a:latin typeface="Arial" pitchFamily="34" charset="0"/>
                <a:cs typeface="Arial" pitchFamily="34" charset="0"/>
              </a:rPr>
              <a:t>   of OPC concrete</a:t>
            </a:r>
          </a:p>
          <a:p>
            <a:pPr algn="just"/>
            <a:endParaRPr lang="en-US" sz="2000" b="1" dirty="0" smtClean="0">
              <a:latin typeface="Arial" pitchFamily="34" charset="0"/>
              <a:cs typeface="Arial" pitchFamily="34" charset="0"/>
            </a:endParaRPr>
          </a:p>
          <a:p>
            <a:pPr algn="just"/>
            <a:endParaRPr lang="en-US" sz="1800" b="1" dirty="0" smtClean="0">
              <a:latin typeface="Arial" pitchFamily="34" charset="0"/>
              <a:cs typeface="Arial" pitchFamily="34" charset="0"/>
            </a:endParaRPr>
          </a:p>
          <a:p>
            <a:pPr algn="just"/>
            <a:endParaRPr lang="en-US" b="1" dirty="0">
              <a:latin typeface="Arial" pitchFamily="34" charset="0"/>
              <a:cs typeface="Arial" pitchFamily="34" charset="0"/>
            </a:endParaRPr>
          </a:p>
        </p:txBody>
      </p:sp>
      <p:graphicFrame>
        <p:nvGraphicFramePr>
          <p:cNvPr id="3" name="Object 96"/>
          <p:cNvGraphicFramePr>
            <a:graphicFrameLocks noChangeAspect="1"/>
          </p:cNvGraphicFramePr>
          <p:nvPr/>
        </p:nvGraphicFramePr>
        <p:xfrm>
          <a:off x="61210" y="46220"/>
          <a:ext cx="304800" cy="279400"/>
        </p:xfrm>
        <a:graphic>
          <a:graphicData uri="http://schemas.openxmlformats.org/presentationml/2006/ole">
            <p:oleObj spid="_x0000_s182274" name="Bitmap Image" r:id="rId3" imgW="1467055" imgH="1638529" progId="PBrush">
              <p:embed/>
            </p:oleObj>
          </a:graphicData>
        </a:graphic>
      </p:graphicFrame>
      <p:pic>
        <p:nvPicPr>
          <p:cNvPr id="4" name="Picture 3" descr="AMPRIlogo"/>
          <p:cNvPicPr>
            <a:picLocks noChangeAspect="1" noChangeArrowheads="1"/>
          </p:cNvPicPr>
          <p:nvPr/>
        </p:nvPicPr>
        <p:blipFill>
          <a:blip r:embed="rId4" cstate="print"/>
          <a:srcRect/>
          <a:stretch>
            <a:fillRect/>
          </a:stretch>
        </p:blipFill>
        <p:spPr bwMode="auto">
          <a:xfrm>
            <a:off x="8348270" y="74950"/>
            <a:ext cx="695864" cy="276224"/>
          </a:xfrm>
          <a:prstGeom prst="rect">
            <a:avLst/>
          </a:prstGeom>
          <a:noFill/>
          <a:ln w="9525">
            <a:noFill/>
            <a:miter lim="800000"/>
            <a:headEnd/>
            <a:tailEnd/>
          </a:ln>
        </p:spPr>
      </p:pic>
      <p:sp>
        <p:nvSpPr>
          <p:cNvPr id="5" name="TextBox 4"/>
          <p:cNvSpPr txBox="1"/>
          <p:nvPr/>
        </p:nvSpPr>
        <p:spPr>
          <a:xfrm>
            <a:off x="218364" y="750627"/>
            <a:ext cx="8256897" cy="538609"/>
          </a:xfrm>
          <a:prstGeom prst="rect">
            <a:avLst/>
          </a:prstGeom>
          <a:noFill/>
        </p:spPr>
        <p:txBody>
          <a:bodyPr wrap="square" rtlCol="0">
            <a:spAutoFit/>
          </a:bodyPr>
          <a:lstStyle/>
          <a:p>
            <a:r>
              <a:rPr lang="en-US" sz="1600" dirty="0" smtClean="0">
                <a:latin typeface="Times New Roman" pitchFamily="18" charset="0"/>
                <a:cs typeface="Times New Roman" pitchFamily="18" charset="0"/>
              </a:rPr>
              <a:t>      </a:t>
            </a:r>
            <a:r>
              <a:rPr lang="en-US" sz="1600" dirty="0" smtClean="0"/>
              <a:t>  </a:t>
            </a:r>
            <a:r>
              <a:rPr lang="en-US" dirty="0" smtClean="0"/>
              <a:t/>
            </a:r>
            <a:br>
              <a:rPr lang="en-US" dirty="0" smtClean="0"/>
            </a:br>
            <a:r>
              <a:rPr lang="en-US" dirty="0" smtClean="0"/>
              <a:t>               </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4A34EE"/>
                </a:solidFill>
              </a:rPr>
              <a:t>Word of appreciation by father of </a:t>
            </a:r>
            <a:r>
              <a:rPr lang="en-US" dirty="0" err="1" smtClean="0">
                <a:solidFill>
                  <a:srgbClr val="4A34EE"/>
                </a:solidFill>
              </a:rPr>
              <a:t>geopolymers</a:t>
            </a:r>
            <a:r>
              <a:rPr lang="en-US" dirty="0" smtClean="0">
                <a:solidFill>
                  <a:srgbClr val="4A34EE"/>
                </a:solidFill>
              </a:rPr>
              <a:t> </a:t>
            </a:r>
            <a:endParaRPr lang="en-US" dirty="0">
              <a:solidFill>
                <a:srgbClr val="4A34EE"/>
              </a:solidFill>
            </a:endParaRPr>
          </a:p>
        </p:txBody>
      </p:sp>
      <p:sp>
        <p:nvSpPr>
          <p:cNvPr id="3" name="Content Placeholder 2"/>
          <p:cNvSpPr>
            <a:spLocks noGrp="1"/>
          </p:cNvSpPr>
          <p:nvPr>
            <p:ph idx="1"/>
          </p:nvPr>
        </p:nvSpPr>
        <p:spPr/>
        <p:txBody>
          <a:bodyPr/>
          <a:lstStyle/>
          <a:p>
            <a:r>
              <a:rPr lang="en-US" dirty="0" smtClean="0"/>
              <a:t>Video clipping </a:t>
            </a:r>
            <a:endParaRPr lang="en-US" dirty="0"/>
          </a:p>
        </p:txBody>
      </p:sp>
      <p:graphicFrame>
        <p:nvGraphicFramePr>
          <p:cNvPr id="308227" name="Object 3"/>
          <p:cNvGraphicFramePr>
            <a:graphicFrameLocks noChangeAspect="1"/>
          </p:cNvGraphicFramePr>
          <p:nvPr/>
        </p:nvGraphicFramePr>
        <p:xfrm>
          <a:off x="2101849" y="3408218"/>
          <a:ext cx="4667250" cy="1028700"/>
        </p:xfrm>
        <a:graphic>
          <a:graphicData uri="http://schemas.openxmlformats.org/presentationml/2006/ole">
            <p:oleObj spid="_x0000_s308227" name="Package" showAsIcon="1" r:id="rId3" imgW="3112200" imgH="685800" progId="Package">
              <p:embed/>
            </p:oleObj>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Slide Number Placeholder 3"/>
          <p:cNvSpPr>
            <a:spLocks noGrp="1"/>
          </p:cNvSpPr>
          <p:nvPr>
            <p:ph type="sldNum" sz="quarter" idx="12"/>
          </p:nvPr>
        </p:nvSpPr>
        <p:spPr>
          <a:noFill/>
        </p:spPr>
        <p:txBody>
          <a:bodyPr/>
          <a:lstStyle/>
          <a:p>
            <a:fld id="{C33D49AA-D698-4804-93DD-55372EF4AA51}" type="slidenum">
              <a:rPr lang="en-US" smtClean="0">
                <a:latin typeface="Arial" pitchFamily="34" charset="0"/>
              </a:rPr>
              <a:pPr/>
              <a:t>39</a:t>
            </a:fld>
            <a:endParaRPr lang="en-US" dirty="0" smtClean="0">
              <a:latin typeface="Arial" pitchFamily="34" charset="0"/>
            </a:endParaRPr>
          </a:p>
        </p:txBody>
      </p:sp>
      <p:sp>
        <p:nvSpPr>
          <p:cNvPr id="47107" name="Text Box 1027"/>
          <p:cNvSpPr txBox="1">
            <a:spLocks noChangeArrowheads="1"/>
          </p:cNvSpPr>
          <p:nvPr/>
        </p:nvSpPr>
        <p:spPr bwMode="auto">
          <a:xfrm>
            <a:off x="163772" y="3794077"/>
            <a:ext cx="8751627" cy="3785652"/>
          </a:xfrm>
          <a:prstGeom prst="rect">
            <a:avLst/>
          </a:prstGeom>
          <a:noFill/>
          <a:ln w="9525">
            <a:noFill/>
            <a:miter lim="800000"/>
            <a:headEnd/>
            <a:tailEnd/>
          </a:ln>
        </p:spPr>
        <p:txBody>
          <a:bodyPr wrap="square">
            <a:spAutoFit/>
          </a:bodyPr>
          <a:lstStyle/>
          <a:p>
            <a:pPr marL="457200" indent="-342900" algn="ctr"/>
            <a:r>
              <a:rPr lang="en-US" sz="3200" b="1" dirty="0">
                <a:solidFill>
                  <a:srgbClr val="0000FF"/>
                </a:solidFill>
              </a:rPr>
              <a:t>  </a:t>
            </a:r>
            <a:endParaRPr lang="en-US" sz="1800" b="1" dirty="0" smtClean="0"/>
          </a:p>
          <a:p>
            <a:pPr marL="457200" indent="-342900"/>
            <a:r>
              <a:rPr lang="en-US" sz="2400" b="1" dirty="0" smtClean="0">
                <a:latin typeface="Times New Roman" pitchFamily="18" charset="0"/>
                <a:cs typeface="Times New Roman" pitchFamily="18" charset="0"/>
              </a:rPr>
              <a:t>Development of curing free ,   Multifunctional,   </a:t>
            </a:r>
            <a:r>
              <a:rPr lang="en-US" sz="2400" b="1" dirty="0" err="1" smtClean="0">
                <a:latin typeface="Times New Roman" pitchFamily="18" charset="0"/>
                <a:cs typeface="Times New Roman" pitchFamily="18" charset="0"/>
              </a:rPr>
              <a:t>Ecofriendly</a:t>
            </a:r>
            <a:r>
              <a:rPr lang="en-US" sz="2400" b="1" dirty="0" smtClean="0">
                <a:latin typeface="Times New Roman" pitchFamily="18" charset="0"/>
                <a:cs typeface="Times New Roman" pitchFamily="18" charset="0"/>
              </a:rPr>
              <a:t>, NEW  </a:t>
            </a:r>
            <a:r>
              <a:rPr lang="en-US" sz="2400" b="1" dirty="0" smtClean="0">
                <a:latin typeface="Times New Roman" pitchFamily="18" charset="0"/>
                <a:cs typeface="Times New Roman" pitchFamily="18" charset="0"/>
              </a:rPr>
              <a:t>Novel </a:t>
            </a:r>
            <a:r>
              <a:rPr lang="en-US" sz="2400" b="1" dirty="0">
                <a:latin typeface="Times New Roman" pitchFamily="18" charset="0"/>
                <a:cs typeface="Times New Roman" pitchFamily="18" charset="0"/>
              </a:rPr>
              <a:t>Hybrid </a:t>
            </a:r>
            <a:r>
              <a:rPr lang="en-US"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Advanced </a:t>
            </a:r>
            <a:r>
              <a:rPr lang="en-US" sz="2400" b="1" dirty="0" err="1" smtClean="0">
                <a:latin typeface="Times New Roman" pitchFamily="18" charset="0"/>
                <a:cs typeface="Times New Roman" pitchFamily="18" charset="0"/>
              </a:rPr>
              <a:t>Ligno</a:t>
            </a:r>
            <a:r>
              <a:rPr lang="en-US" sz="2400" b="1" dirty="0" smtClean="0">
                <a:latin typeface="Times New Roman" pitchFamily="18" charset="0"/>
                <a:cs typeface="Times New Roman" pitchFamily="18" charset="0"/>
              </a:rPr>
              <a:t> - </a:t>
            </a:r>
            <a:r>
              <a:rPr lang="en-US" sz="2400" b="1" dirty="0" err="1" smtClean="0">
                <a:latin typeface="Times New Roman" pitchFamily="18" charset="0"/>
                <a:cs typeface="Times New Roman" pitchFamily="18" charset="0"/>
              </a:rPr>
              <a:t>Silco</a:t>
            </a:r>
            <a:r>
              <a:rPr lang="en-US" sz="2400" b="1" dirty="0" smtClean="0">
                <a:latin typeface="Times New Roman" pitchFamily="18" charset="0"/>
                <a:cs typeface="Times New Roman" pitchFamily="18" charset="0"/>
              </a:rPr>
              <a:t> -Aluminous geopolymeric Cementitious </a:t>
            </a:r>
            <a:r>
              <a:rPr lang="en-US" sz="2400" b="1" dirty="0">
                <a:latin typeface="Times New Roman" pitchFamily="18" charset="0"/>
                <a:cs typeface="Times New Roman" pitchFamily="18" charset="0"/>
              </a:rPr>
              <a:t>Material </a:t>
            </a:r>
            <a:r>
              <a:rPr lang="en-US" sz="2400" b="1" dirty="0" smtClean="0">
                <a:latin typeface="Times New Roman" pitchFamily="18" charset="0"/>
                <a:cs typeface="Times New Roman" pitchFamily="18" charset="0"/>
              </a:rPr>
              <a:t>(ALSAGC) </a:t>
            </a:r>
          </a:p>
          <a:p>
            <a:pPr marL="457200" indent="-342900" algn="ctr"/>
            <a:endParaRPr lang="en-US" sz="2400" b="1" dirty="0" smtClean="0">
              <a:solidFill>
                <a:srgbClr val="0000FF"/>
              </a:solidFill>
              <a:latin typeface="Times New Roman" pitchFamily="18" charset="0"/>
              <a:cs typeface="Times New Roman" pitchFamily="18" charset="0"/>
            </a:endParaRPr>
          </a:p>
          <a:p>
            <a:pPr marL="457200" indent="-342900" algn="ctr"/>
            <a:r>
              <a:rPr lang="en-US" sz="1600" dirty="0" smtClean="0">
                <a:latin typeface="Times New Roman" pitchFamily="18" charset="0"/>
                <a:cs typeface="Times New Roman" pitchFamily="18" charset="0"/>
              </a:rPr>
              <a:t/>
            </a:r>
            <a:br>
              <a:rPr lang="en-US" sz="1600" dirty="0" smtClean="0">
                <a:latin typeface="Times New Roman" pitchFamily="18" charset="0"/>
                <a:cs typeface="Times New Roman" pitchFamily="18" charset="0"/>
              </a:rPr>
            </a:br>
            <a:r>
              <a:rPr lang="en-US" sz="1600" dirty="0" smtClean="0">
                <a:latin typeface="Times New Roman" pitchFamily="18" charset="0"/>
                <a:cs typeface="Times New Roman" pitchFamily="18" charset="0"/>
              </a:rPr>
              <a:t/>
            </a:r>
            <a:br>
              <a:rPr lang="en-US" sz="1600" dirty="0" smtClean="0">
                <a:latin typeface="Times New Roman" pitchFamily="18" charset="0"/>
                <a:cs typeface="Times New Roman" pitchFamily="18" charset="0"/>
              </a:rPr>
            </a:br>
            <a:r>
              <a:rPr lang="en-US" sz="1600" dirty="0" smtClean="0">
                <a:latin typeface="Times New Roman" pitchFamily="18" charset="0"/>
                <a:cs typeface="Times New Roman" pitchFamily="18" charset="0"/>
              </a:rPr>
              <a:t> </a:t>
            </a:r>
            <a:br>
              <a:rPr lang="en-US" sz="1600" dirty="0" smtClean="0">
                <a:latin typeface="Times New Roman" pitchFamily="18" charset="0"/>
                <a:cs typeface="Times New Roman" pitchFamily="18" charset="0"/>
              </a:rPr>
            </a:br>
            <a:r>
              <a:rPr lang="en-US" sz="1600" dirty="0" smtClean="0">
                <a:latin typeface="Times New Roman" pitchFamily="18" charset="0"/>
                <a:cs typeface="Times New Roman" pitchFamily="18" charset="0"/>
              </a:rPr>
              <a:t>  </a:t>
            </a:r>
            <a:br>
              <a:rPr lang="en-US" sz="1600" dirty="0" smtClean="0">
                <a:latin typeface="Times New Roman" pitchFamily="18" charset="0"/>
                <a:cs typeface="Times New Roman" pitchFamily="18" charset="0"/>
              </a:rPr>
            </a:br>
            <a:r>
              <a:rPr lang="en-US" sz="1600" dirty="0" smtClean="0">
                <a:latin typeface="Times New Roman" pitchFamily="18" charset="0"/>
                <a:cs typeface="Times New Roman" pitchFamily="18" charset="0"/>
              </a:rPr>
              <a:t> </a:t>
            </a:r>
            <a:endParaRPr lang="en-US" sz="1600" b="1" dirty="0">
              <a:solidFill>
                <a:srgbClr val="0000FF"/>
              </a:solidFill>
            </a:endParaRPr>
          </a:p>
          <a:p>
            <a:pPr marL="457200" indent="-342900" algn="ctr"/>
            <a:endParaRPr lang="en-US" sz="3200" b="1" dirty="0">
              <a:solidFill>
                <a:srgbClr val="0000FF"/>
              </a:solidFill>
            </a:endParaRPr>
          </a:p>
        </p:txBody>
      </p:sp>
      <p:pic>
        <p:nvPicPr>
          <p:cNvPr id="47108" name="Picture 17" descr="Image017"/>
          <p:cNvPicPr>
            <a:picLocks noChangeAspect="1" noChangeArrowheads="1"/>
          </p:cNvPicPr>
          <p:nvPr/>
        </p:nvPicPr>
        <p:blipFill>
          <a:blip r:embed="rId3" cstate="print"/>
          <a:srcRect/>
          <a:stretch>
            <a:fillRect/>
          </a:stretch>
        </p:blipFill>
        <p:spPr bwMode="auto">
          <a:xfrm>
            <a:off x="4585855" y="191070"/>
            <a:ext cx="3834814" cy="2247330"/>
          </a:xfrm>
          <a:prstGeom prst="rect">
            <a:avLst/>
          </a:prstGeom>
          <a:noFill/>
          <a:ln w="9525">
            <a:noFill/>
            <a:miter lim="800000"/>
            <a:headEnd/>
            <a:tailEnd/>
          </a:ln>
        </p:spPr>
      </p:pic>
      <p:pic>
        <p:nvPicPr>
          <p:cNvPr id="47110" name="Picture 15" descr="Image011"/>
          <p:cNvPicPr>
            <a:picLocks noChangeAspect="1" noChangeArrowheads="1"/>
          </p:cNvPicPr>
          <p:nvPr/>
        </p:nvPicPr>
        <p:blipFill>
          <a:blip r:embed="rId4" cstate="print"/>
          <a:srcRect/>
          <a:stretch>
            <a:fillRect/>
          </a:stretch>
        </p:blipFill>
        <p:spPr bwMode="auto">
          <a:xfrm>
            <a:off x="204132" y="232012"/>
            <a:ext cx="4257032" cy="2192533"/>
          </a:xfrm>
          <a:prstGeom prst="rect">
            <a:avLst/>
          </a:prstGeom>
          <a:noFill/>
          <a:ln w="9525">
            <a:noFill/>
            <a:miter lim="800000"/>
            <a:headEnd/>
            <a:tailEnd/>
          </a:ln>
        </p:spPr>
      </p:pic>
      <p:sp>
        <p:nvSpPr>
          <p:cNvPr id="47111" name="Text Box 17"/>
          <p:cNvSpPr txBox="1">
            <a:spLocks noChangeArrowheads="1"/>
          </p:cNvSpPr>
          <p:nvPr/>
        </p:nvSpPr>
        <p:spPr bwMode="auto">
          <a:xfrm>
            <a:off x="76199" y="1371600"/>
            <a:ext cx="2844421" cy="1569660"/>
          </a:xfrm>
          <a:prstGeom prst="rect">
            <a:avLst/>
          </a:prstGeom>
          <a:noFill/>
          <a:ln w="9525">
            <a:noFill/>
            <a:miter lim="800000"/>
            <a:headEnd/>
            <a:tailEnd/>
          </a:ln>
        </p:spPr>
        <p:txBody>
          <a:bodyPr wrap="square">
            <a:spAutoFit/>
          </a:bodyPr>
          <a:lstStyle/>
          <a:p>
            <a:pPr>
              <a:spcBef>
                <a:spcPct val="50000"/>
              </a:spcBef>
            </a:pPr>
            <a:endParaRPr lang="en-US" sz="2400" b="1" dirty="0" smtClean="0"/>
          </a:p>
          <a:p>
            <a:pPr>
              <a:spcBef>
                <a:spcPct val="50000"/>
              </a:spcBef>
            </a:pPr>
            <a:r>
              <a:rPr lang="en-US" sz="2400" b="1" dirty="0" smtClean="0"/>
              <a:t>    	</a:t>
            </a:r>
          </a:p>
          <a:p>
            <a:pPr>
              <a:spcBef>
                <a:spcPct val="50000"/>
              </a:spcBef>
            </a:pPr>
            <a:r>
              <a:rPr lang="en-US" sz="2400" b="1" dirty="0" smtClean="0">
                <a:latin typeface="+mn-lt"/>
              </a:rPr>
              <a:t>	Rice </a:t>
            </a:r>
            <a:r>
              <a:rPr lang="en-US" sz="2400" b="1" dirty="0">
                <a:latin typeface="+mn-lt"/>
              </a:rPr>
              <a:t>Husk</a:t>
            </a:r>
          </a:p>
        </p:txBody>
      </p:sp>
      <p:graphicFrame>
        <p:nvGraphicFramePr>
          <p:cNvPr id="8" name="Object 96"/>
          <p:cNvGraphicFramePr>
            <a:graphicFrameLocks noChangeAspect="1"/>
          </p:cNvGraphicFramePr>
          <p:nvPr/>
        </p:nvGraphicFramePr>
        <p:xfrm>
          <a:off x="61210" y="46220"/>
          <a:ext cx="304800" cy="279400"/>
        </p:xfrm>
        <a:graphic>
          <a:graphicData uri="http://schemas.openxmlformats.org/presentationml/2006/ole">
            <p:oleObj spid="_x0000_s51202" name="Bitmap Image" r:id="rId5" imgW="1467055" imgH="1638529" progId="PBrush">
              <p:embed/>
            </p:oleObj>
          </a:graphicData>
        </a:graphic>
      </p:graphicFrame>
      <p:pic>
        <p:nvPicPr>
          <p:cNvPr id="9" name="Picture 8" descr="AMPRIlogo"/>
          <p:cNvPicPr>
            <a:picLocks noChangeAspect="1" noChangeArrowheads="1"/>
          </p:cNvPicPr>
          <p:nvPr/>
        </p:nvPicPr>
        <p:blipFill>
          <a:blip r:embed="rId6" cstate="print"/>
          <a:srcRect/>
          <a:stretch>
            <a:fillRect/>
          </a:stretch>
        </p:blipFill>
        <p:spPr bwMode="auto">
          <a:xfrm>
            <a:off x="8348270" y="74950"/>
            <a:ext cx="695864" cy="276224"/>
          </a:xfrm>
          <a:prstGeom prst="rect">
            <a:avLst/>
          </a:prstGeom>
          <a:noFill/>
          <a:ln w="9525">
            <a:noFill/>
            <a:miter lim="800000"/>
            <a:headEnd/>
            <a:tailEnd/>
          </a:ln>
        </p:spPr>
      </p:pic>
      <p:sp>
        <p:nvSpPr>
          <p:cNvPr id="10" name="Rectangle 9"/>
          <p:cNvSpPr/>
          <p:nvPr/>
        </p:nvSpPr>
        <p:spPr>
          <a:xfrm>
            <a:off x="982640" y="5049671"/>
            <a:ext cx="5036024" cy="492443"/>
          </a:xfrm>
          <a:prstGeom prst="rect">
            <a:avLst/>
          </a:prstGeom>
        </p:spPr>
        <p:txBody>
          <a:bodyPr wrap="square">
            <a:spAutoFit/>
          </a:bodyPr>
          <a:lstStyle/>
          <a:p>
            <a:endParaRPr lang="en-US" b="1" i="1" dirty="0" smtClean="0"/>
          </a:p>
          <a:p>
            <a:endParaRPr lang="en-US" b="1" i="1" dirty="0" smtClean="0"/>
          </a:p>
        </p:txBody>
      </p:sp>
      <p:sp>
        <p:nvSpPr>
          <p:cNvPr id="12" name="Rectangle 11"/>
          <p:cNvSpPr/>
          <p:nvPr/>
        </p:nvSpPr>
        <p:spPr>
          <a:xfrm>
            <a:off x="1610437" y="5540991"/>
            <a:ext cx="4934764" cy="738664"/>
          </a:xfrm>
          <a:prstGeom prst="rect">
            <a:avLst/>
          </a:prstGeom>
        </p:spPr>
        <p:txBody>
          <a:bodyPr wrap="square">
            <a:spAutoFit/>
          </a:bodyPr>
          <a:lstStyle/>
          <a:p>
            <a:endParaRPr lang="en-US" sz="1400" b="1" dirty="0" smtClean="0">
              <a:solidFill>
                <a:srgbClr val="0000FF"/>
              </a:solidFill>
            </a:endParaRPr>
          </a:p>
          <a:p>
            <a:endParaRPr lang="en-US" sz="1400" b="1" dirty="0" smtClean="0">
              <a:solidFill>
                <a:srgbClr val="0000FF"/>
              </a:solidFill>
            </a:endParaRPr>
          </a:p>
          <a:p>
            <a:endParaRPr lang="en-US" sz="1400" b="1" dirty="0" smtClean="0">
              <a:solidFill>
                <a:srgbClr val="0000FF"/>
              </a:solidFill>
            </a:endParaRPr>
          </a:p>
        </p:txBody>
      </p:sp>
      <p:sp>
        <p:nvSpPr>
          <p:cNvPr id="13" name="Rectangle 12"/>
          <p:cNvSpPr/>
          <p:nvPr/>
        </p:nvSpPr>
        <p:spPr>
          <a:xfrm>
            <a:off x="5650174" y="2074460"/>
            <a:ext cx="2579426" cy="723275"/>
          </a:xfrm>
          <a:prstGeom prst="rect">
            <a:avLst/>
          </a:prstGeom>
        </p:spPr>
        <p:txBody>
          <a:bodyPr wrap="square">
            <a:spAutoFit/>
          </a:bodyPr>
          <a:lstStyle/>
          <a:p>
            <a:pPr>
              <a:spcBef>
                <a:spcPct val="50000"/>
              </a:spcBef>
            </a:pPr>
            <a:endParaRPr lang="en-US" sz="1400" b="1" dirty="0" smtClean="0"/>
          </a:p>
          <a:p>
            <a:pPr>
              <a:spcBef>
                <a:spcPct val="50000"/>
              </a:spcBef>
            </a:pPr>
            <a:r>
              <a:rPr lang="en-US" sz="1800" b="1" dirty="0" smtClean="0">
                <a:latin typeface="+mn-lt"/>
              </a:rPr>
              <a:t>Fly Ash</a:t>
            </a:r>
            <a:endParaRPr lang="en-US" sz="1800" b="1" dirty="0">
              <a:latin typeface="+mn-lt"/>
            </a:endParaRPr>
          </a:p>
        </p:txBody>
      </p:sp>
      <p:sp>
        <p:nvSpPr>
          <p:cNvPr id="14" name="Rectangle 13"/>
          <p:cNvSpPr/>
          <p:nvPr/>
        </p:nvSpPr>
        <p:spPr>
          <a:xfrm>
            <a:off x="682388" y="2975213"/>
            <a:ext cx="7397087" cy="1015663"/>
          </a:xfrm>
          <a:prstGeom prst="rect">
            <a:avLst/>
          </a:prstGeom>
        </p:spPr>
        <p:txBody>
          <a:bodyPr wrap="square">
            <a:spAutoFit/>
          </a:bodyPr>
          <a:lstStyle/>
          <a:p>
            <a:endParaRPr lang="en-US" sz="1400" b="1" dirty="0" smtClean="0">
              <a:latin typeface="Times New Roman" pitchFamily="18" charset="0"/>
              <a:cs typeface="Times New Roman" pitchFamily="18" charset="0"/>
            </a:endParaRPr>
          </a:p>
          <a:p>
            <a:r>
              <a:rPr lang="en-US" sz="2800" b="1" dirty="0" smtClean="0">
                <a:solidFill>
                  <a:srgbClr val="FF0000"/>
                </a:solidFill>
                <a:latin typeface="Times New Roman" pitchFamily="18" charset="0"/>
                <a:cs typeface="Times New Roman" pitchFamily="18" charset="0"/>
              </a:rPr>
              <a:t>INNOVATION BY CSIR-AMPRI, BHOPAL</a:t>
            </a:r>
            <a:r>
              <a:rPr lang="en-US" sz="2800" dirty="0" smtClean="0">
                <a:solidFill>
                  <a:srgbClr val="FF0000"/>
                </a:solidFill>
                <a:latin typeface="Times New Roman" pitchFamily="18" charset="0"/>
                <a:cs typeface="Times New Roman" pitchFamily="18" charset="0"/>
              </a:rPr>
              <a:t/>
            </a:r>
            <a:br>
              <a:rPr lang="en-US" sz="2800" dirty="0" smtClean="0">
                <a:solidFill>
                  <a:srgbClr val="FF0000"/>
                </a:solidFill>
                <a:latin typeface="Times New Roman" pitchFamily="18" charset="0"/>
                <a:cs typeface="Times New Roman" pitchFamily="18" charset="0"/>
              </a:rPr>
            </a:br>
            <a:r>
              <a:rPr lang="en-US" sz="1800" dirty="0" smtClean="0">
                <a:latin typeface="+mn-lt"/>
                <a:cs typeface="Times New Roman" pitchFamily="18" charset="0"/>
              </a:rPr>
              <a:t> </a:t>
            </a:r>
            <a:endParaRPr lang="en-US" sz="1800" dirty="0">
              <a:latin typeface="+mn-lt"/>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a:xfrm>
            <a:off x="-1032195" y="-152400"/>
            <a:ext cx="8229600" cy="639763"/>
          </a:xfrm>
        </p:spPr>
        <p:txBody>
          <a:bodyPr>
            <a:normAutofit/>
          </a:bodyPr>
          <a:lstStyle/>
          <a:p>
            <a:pPr eaLnBrk="1" hangingPunct="1"/>
            <a:r>
              <a:rPr lang="en-US" sz="2400" b="1" dirty="0" smtClean="0">
                <a:solidFill>
                  <a:srgbClr val="990033"/>
                </a:solidFill>
              </a:rPr>
              <a:t>			Mechanism of the Process</a:t>
            </a:r>
          </a:p>
        </p:txBody>
      </p:sp>
      <p:pic>
        <p:nvPicPr>
          <p:cNvPr id="49156" name="Picture 4"/>
          <p:cNvPicPr>
            <a:picLocks noGrp="1" noChangeAspect="1" noChangeArrowheads="1"/>
          </p:cNvPicPr>
          <p:nvPr>
            <p:ph idx="1"/>
          </p:nvPr>
        </p:nvPicPr>
        <p:blipFill>
          <a:blip r:embed="rId3" cstate="print"/>
          <a:srcRect/>
          <a:stretch>
            <a:fillRect/>
          </a:stretch>
        </p:blipFill>
        <p:spPr>
          <a:xfrm>
            <a:off x="685800" y="609600"/>
            <a:ext cx="2362200" cy="1334889"/>
          </a:xfrm>
        </p:spPr>
      </p:pic>
      <p:sp>
        <p:nvSpPr>
          <p:cNvPr id="49154" name="Slide Number Placeholder 5"/>
          <p:cNvSpPr>
            <a:spLocks noGrp="1"/>
          </p:cNvSpPr>
          <p:nvPr>
            <p:ph type="sldNum" sz="quarter" idx="12"/>
          </p:nvPr>
        </p:nvSpPr>
        <p:spPr>
          <a:noFill/>
        </p:spPr>
        <p:txBody>
          <a:bodyPr/>
          <a:lstStyle/>
          <a:p>
            <a:fld id="{ED56B4EE-FAFC-43B9-8F67-FD629657C410}" type="slidenum">
              <a:rPr lang="en-US" smtClean="0">
                <a:latin typeface="Arial" pitchFamily="34" charset="0"/>
              </a:rPr>
              <a:pPr/>
              <a:t>40</a:t>
            </a:fld>
            <a:endParaRPr lang="en-US" smtClean="0">
              <a:latin typeface="Arial" pitchFamily="34" charset="0"/>
            </a:endParaRPr>
          </a:p>
        </p:txBody>
      </p:sp>
      <p:sp>
        <p:nvSpPr>
          <p:cNvPr id="49157" name="Text Box 5"/>
          <p:cNvSpPr txBox="1">
            <a:spLocks noChangeArrowheads="1"/>
          </p:cNvSpPr>
          <p:nvPr/>
        </p:nvSpPr>
        <p:spPr bwMode="auto">
          <a:xfrm>
            <a:off x="381000" y="2133600"/>
            <a:ext cx="3657600" cy="381000"/>
          </a:xfrm>
          <a:prstGeom prst="rect">
            <a:avLst/>
          </a:prstGeom>
          <a:noFill/>
          <a:ln w="9525">
            <a:noFill/>
            <a:miter lim="800000"/>
            <a:headEnd/>
            <a:tailEnd/>
          </a:ln>
        </p:spPr>
        <p:txBody>
          <a:bodyPr/>
          <a:lstStyle/>
          <a:p>
            <a:pPr algn="just"/>
            <a:r>
              <a:rPr lang="en-US" b="1" dirty="0">
                <a:solidFill>
                  <a:srgbClr val="000066"/>
                </a:solidFill>
              </a:rPr>
              <a:t>Typical Chemical Analysis  of  Fly Ash</a:t>
            </a:r>
            <a:endParaRPr lang="en-US" dirty="0">
              <a:solidFill>
                <a:srgbClr val="000066"/>
              </a:solidFill>
            </a:endParaRPr>
          </a:p>
        </p:txBody>
      </p:sp>
      <p:sp>
        <p:nvSpPr>
          <p:cNvPr id="49165" name="Text Box 7"/>
          <p:cNvSpPr txBox="1">
            <a:spLocks noChangeArrowheads="1"/>
          </p:cNvSpPr>
          <p:nvPr/>
        </p:nvSpPr>
        <p:spPr bwMode="auto">
          <a:xfrm>
            <a:off x="7620000" y="1417819"/>
            <a:ext cx="1600200" cy="1143000"/>
          </a:xfrm>
          <a:prstGeom prst="rect">
            <a:avLst/>
          </a:prstGeom>
          <a:noFill/>
          <a:ln w="9525">
            <a:noFill/>
            <a:miter lim="800000"/>
            <a:headEnd/>
            <a:tailEnd/>
          </a:ln>
        </p:spPr>
        <p:txBody>
          <a:bodyPr/>
          <a:lstStyle/>
          <a:p>
            <a:pPr algn="ctr"/>
            <a:r>
              <a:rPr lang="en-US" sz="1600" b="1" dirty="0">
                <a:solidFill>
                  <a:srgbClr val="000066"/>
                </a:solidFill>
              </a:rPr>
              <a:t>Precursors</a:t>
            </a:r>
          </a:p>
          <a:p>
            <a:pPr algn="ctr"/>
            <a:r>
              <a:rPr lang="en-US" sz="1600" b="1" dirty="0">
                <a:solidFill>
                  <a:srgbClr val="000066"/>
                </a:solidFill>
              </a:rPr>
              <a:t> From</a:t>
            </a:r>
          </a:p>
          <a:p>
            <a:pPr algn="ctr"/>
            <a:r>
              <a:rPr lang="en-US" sz="1600" b="1" dirty="0">
                <a:solidFill>
                  <a:srgbClr val="000066"/>
                </a:solidFill>
              </a:rPr>
              <a:t>Fly Ash</a:t>
            </a:r>
          </a:p>
          <a:p>
            <a:pPr algn="ctr"/>
            <a:endParaRPr lang="en-US" sz="1600" b="1" dirty="0">
              <a:solidFill>
                <a:srgbClr val="000066"/>
              </a:solidFill>
            </a:endParaRPr>
          </a:p>
        </p:txBody>
      </p:sp>
      <p:graphicFrame>
        <p:nvGraphicFramePr>
          <p:cNvPr id="19" name="Chart 18"/>
          <p:cNvGraphicFramePr/>
          <p:nvPr/>
        </p:nvGraphicFramePr>
        <p:xfrm>
          <a:off x="0" y="2469629"/>
          <a:ext cx="3124199" cy="1981200"/>
        </p:xfrm>
        <a:graphic>
          <a:graphicData uri="http://schemas.openxmlformats.org/drawingml/2006/chart">
            <c:chart xmlns:c="http://schemas.openxmlformats.org/drawingml/2006/chart" xmlns:r="http://schemas.openxmlformats.org/officeDocument/2006/relationships" r:id="rId4"/>
          </a:graphicData>
        </a:graphic>
      </p:graphicFrame>
      <p:sp>
        <p:nvSpPr>
          <p:cNvPr id="20" name="TextBox 19"/>
          <p:cNvSpPr txBox="1"/>
          <p:nvPr/>
        </p:nvSpPr>
        <p:spPr>
          <a:xfrm>
            <a:off x="0" y="2438400"/>
            <a:ext cx="4038600" cy="369332"/>
          </a:xfrm>
          <a:prstGeom prst="rect">
            <a:avLst/>
          </a:prstGeom>
          <a:noFill/>
        </p:spPr>
        <p:txBody>
          <a:bodyPr wrap="square" rtlCol="0">
            <a:spAutoFit/>
          </a:bodyPr>
          <a:lstStyle/>
          <a:p>
            <a:r>
              <a:rPr lang="en-US" b="1" dirty="0" smtClean="0"/>
              <a:t>Raw material number 2. Rice Husk</a:t>
            </a:r>
            <a:endParaRPr lang="en-US" dirty="0"/>
          </a:p>
        </p:txBody>
      </p:sp>
      <p:sp>
        <p:nvSpPr>
          <p:cNvPr id="22" name="TextBox 21"/>
          <p:cNvSpPr txBox="1"/>
          <p:nvPr/>
        </p:nvSpPr>
        <p:spPr>
          <a:xfrm>
            <a:off x="0" y="381000"/>
            <a:ext cx="4038600" cy="369332"/>
          </a:xfrm>
          <a:prstGeom prst="rect">
            <a:avLst/>
          </a:prstGeom>
          <a:noFill/>
        </p:spPr>
        <p:txBody>
          <a:bodyPr wrap="square" rtlCol="0">
            <a:spAutoFit/>
          </a:bodyPr>
          <a:lstStyle/>
          <a:p>
            <a:r>
              <a:rPr lang="en-US" b="1" dirty="0" smtClean="0"/>
              <a:t>Raw material number 1. Fly Ash</a:t>
            </a:r>
            <a:endParaRPr lang="en-US" dirty="0"/>
          </a:p>
        </p:txBody>
      </p:sp>
      <p:sp>
        <p:nvSpPr>
          <p:cNvPr id="23" name="TextBox 22"/>
          <p:cNvSpPr txBox="1"/>
          <p:nvPr/>
        </p:nvSpPr>
        <p:spPr>
          <a:xfrm>
            <a:off x="4800600" y="3059668"/>
            <a:ext cx="4343400" cy="369332"/>
          </a:xfrm>
          <a:prstGeom prst="rect">
            <a:avLst/>
          </a:prstGeom>
          <a:noFill/>
        </p:spPr>
        <p:txBody>
          <a:bodyPr wrap="square" rtlCol="0">
            <a:spAutoFit/>
          </a:bodyPr>
          <a:lstStyle/>
          <a:p>
            <a:r>
              <a:rPr lang="en-US" b="1" dirty="0" smtClean="0"/>
              <a:t> Raw material number 3. Sodium hydroxide</a:t>
            </a:r>
            <a:endParaRPr lang="en-US" dirty="0"/>
          </a:p>
        </p:txBody>
      </p:sp>
      <p:pic>
        <p:nvPicPr>
          <p:cNvPr id="24" name="Picture 16"/>
          <p:cNvPicPr>
            <a:picLocks noChangeAspect="1" noChangeArrowheads="1"/>
          </p:cNvPicPr>
          <p:nvPr/>
        </p:nvPicPr>
        <p:blipFill>
          <a:blip r:embed="rId5" cstate="print"/>
          <a:srcRect/>
          <a:stretch>
            <a:fillRect/>
          </a:stretch>
        </p:blipFill>
        <p:spPr bwMode="auto">
          <a:xfrm>
            <a:off x="4267200" y="380999"/>
            <a:ext cx="3526443" cy="2667001"/>
          </a:xfrm>
          <a:prstGeom prst="rect">
            <a:avLst/>
          </a:prstGeom>
          <a:noFill/>
          <a:ln w="9525">
            <a:noFill/>
            <a:miter lim="800000"/>
            <a:headEnd/>
            <a:tailEnd/>
          </a:ln>
          <a:effectLst/>
        </p:spPr>
      </p:pic>
      <p:sp>
        <p:nvSpPr>
          <p:cNvPr id="25" name="TextBox 11"/>
          <p:cNvSpPr txBox="1"/>
          <p:nvPr/>
        </p:nvSpPr>
        <p:spPr>
          <a:xfrm>
            <a:off x="0" y="4267200"/>
            <a:ext cx="3276600" cy="523220"/>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defPPr>
              <a:defRPr lang="en-US"/>
            </a:defPPr>
            <a:lvl1pPr algn="l" rtl="0" eaLnBrk="0" fontAlgn="base" hangingPunct="0">
              <a:spcBef>
                <a:spcPct val="0"/>
              </a:spcBef>
              <a:spcAft>
                <a:spcPct val="0"/>
              </a:spcAft>
              <a:defRPr kern="1200">
                <a:solidFill>
                  <a:schemeClr val="dk1"/>
                </a:solidFill>
                <a:latin typeface="+mn-lt"/>
                <a:ea typeface="+mn-ea"/>
                <a:cs typeface="+mn-cs"/>
              </a:defRPr>
            </a:lvl1pPr>
            <a:lvl2pPr marL="457200" algn="l" rtl="0" eaLnBrk="0" fontAlgn="base" hangingPunct="0">
              <a:spcBef>
                <a:spcPct val="0"/>
              </a:spcBef>
              <a:spcAft>
                <a:spcPct val="0"/>
              </a:spcAft>
              <a:defRPr kern="1200">
                <a:solidFill>
                  <a:schemeClr val="dk1"/>
                </a:solidFill>
                <a:latin typeface="+mn-lt"/>
                <a:ea typeface="+mn-ea"/>
                <a:cs typeface="+mn-cs"/>
              </a:defRPr>
            </a:lvl2pPr>
            <a:lvl3pPr marL="914400" algn="l" rtl="0" eaLnBrk="0" fontAlgn="base" hangingPunct="0">
              <a:spcBef>
                <a:spcPct val="0"/>
              </a:spcBef>
              <a:spcAft>
                <a:spcPct val="0"/>
              </a:spcAft>
              <a:defRPr kern="1200">
                <a:solidFill>
                  <a:schemeClr val="dk1"/>
                </a:solidFill>
                <a:latin typeface="+mn-lt"/>
                <a:ea typeface="+mn-ea"/>
                <a:cs typeface="+mn-cs"/>
              </a:defRPr>
            </a:lvl3pPr>
            <a:lvl4pPr marL="1371600" algn="l" rtl="0" eaLnBrk="0" fontAlgn="base" hangingPunct="0">
              <a:spcBef>
                <a:spcPct val="0"/>
              </a:spcBef>
              <a:spcAft>
                <a:spcPct val="0"/>
              </a:spcAft>
              <a:defRPr kern="1200">
                <a:solidFill>
                  <a:schemeClr val="dk1"/>
                </a:solidFill>
                <a:latin typeface="+mn-lt"/>
                <a:ea typeface="+mn-ea"/>
                <a:cs typeface="+mn-cs"/>
              </a:defRPr>
            </a:lvl4pPr>
            <a:lvl5pPr marL="1828800" algn="l" rtl="0" eaLnBrk="0" fontAlgn="base" hangingPunct="0">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algn="just" fontAlgn="auto">
              <a:spcBef>
                <a:spcPts val="0"/>
              </a:spcBef>
              <a:spcAft>
                <a:spcPts val="0"/>
              </a:spcAft>
              <a:defRPr/>
            </a:pPr>
            <a:r>
              <a:rPr lang="en-US" sz="1400" b="1" dirty="0">
                <a:solidFill>
                  <a:srgbClr val="3333FF"/>
                </a:solidFill>
                <a:cs typeface="Arial" pitchFamily="34" charset="0"/>
              </a:rPr>
              <a:t>Conventional </a:t>
            </a:r>
            <a:r>
              <a:rPr lang="en-US" sz="1400" b="1" dirty="0">
                <a:cs typeface="Arial" pitchFamily="34" charset="0"/>
              </a:rPr>
              <a:t>Tetrahedral  silicon complexes</a:t>
            </a:r>
            <a:endParaRPr lang="en-US" sz="1400" b="1" dirty="0"/>
          </a:p>
        </p:txBody>
      </p:sp>
      <p:sp>
        <p:nvSpPr>
          <p:cNvPr id="26" name="Right Arrow 25"/>
          <p:cNvSpPr/>
          <p:nvPr/>
        </p:nvSpPr>
        <p:spPr>
          <a:xfrm>
            <a:off x="3657600" y="4267200"/>
            <a:ext cx="2133600" cy="222250"/>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en-US" sz="2000"/>
          </a:p>
        </p:txBody>
      </p:sp>
      <p:sp>
        <p:nvSpPr>
          <p:cNvPr id="27" name="TextBox 13"/>
          <p:cNvSpPr txBox="1"/>
          <p:nvPr/>
        </p:nvSpPr>
        <p:spPr>
          <a:xfrm>
            <a:off x="5867400" y="4124980"/>
            <a:ext cx="3276600" cy="523220"/>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defPPr>
              <a:defRPr lang="en-US"/>
            </a:defPPr>
            <a:lvl1pPr algn="l" rtl="0" eaLnBrk="0" fontAlgn="base" hangingPunct="0">
              <a:spcBef>
                <a:spcPct val="0"/>
              </a:spcBef>
              <a:spcAft>
                <a:spcPct val="0"/>
              </a:spcAft>
              <a:defRPr kern="1200">
                <a:solidFill>
                  <a:schemeClr val="dk1"/>
                </a:solidFill>
                <a:latin typeface="+mn-lt"/>
                <a:ea typeface="+mn-ea"/>
                <a:cs typeface="+mn-cs"/>
              </a:defRPr>
            </a:lvl1pPr>
            <a:lvl2pPr marL="457200" algn="l" rtl="0" eaLnBrk="0" fontAlgn="base" hangingPunct="0">
              <a:spcBef>
                <a:spcPct val="0"/>
              </a:spcBef>
              <a:spcAft>
                <a:spcPct val="0"/>
              </a:spcAft>
              <a:defRPr kern="1200">
                <a:solidFill>
                  <a:schemeClr val="dk1"/>
                </a:solidFill>
                <a:latin typeface="+mn-lt"/>
                <a:ea typeface="+mn-ea"/>
                <a:cs typeface="+mn-cs"/>
              </a:defRPr>
            </a:lvl2pPr>
            <a:lvl3pPr marL="914400" algn="l" rtl="0" eaLnBrk="0" fontAlgn="base" hangingPunct="0">
              <a:spcBef>
                <a:spcPct val="0"/>
              </a:spcBef>
              <a:spcAft>
                <a:spcPct val="0"/>
              </a:spcAft>
              <a:defRPr kern="1200">
                <a:solidFill>
                  <a:schemeClr val="dk1"/>
                </a:solidFill>
                <a:latin typeface="+mn-lt"/>
                <a:ea typeface="+mn-ea"/>
                <a:cs typeface="+mn-cs"/>
              </a:defRPr>
            </a:lvl3pPr>
            <a:lvl4pPr marL="1371600" algn="l" rtl="0" eaLnBrk="0" fontAlgn="base" hangingPunct="0">
              <a:spcBef>
                <a:spcPct val="0"/>
              </a:spcBef>
              <a:spcAft>
                <a:spcPct val="0"/>
              </a:spcAft>
              <a:defRPr kern="1200">
                <a:solidFill>
                  <a:schemeClr val="dk1"/>
                </a:solidFill>
                <a:latin typeface="+mn-lt"/>
                <a:ea typeface="+mn-ea"/>
                <a:cs typeface="+mn-cs"/>
              </a:defRPr>
            </a:lvl4pPr>
            <a:lvl5pPr marL="1828800" algn="l" rtl="0" eaLnBrk="0" fontAlgn="base" hangingPunct="0">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algn="just" fontAlgn="auto">
              <a:spcBef>
                <a:spcPts val="0"/>
              </a:spcBef>
              <a:spcAft>
                <a:spcPts val="0"/>
              </a:spcAft>
              <a:defRPr/>
            </a:pPr>
            <a:r>
              <a:rPr lang="en-US" sz="1400" b="1" dirty="0">
                <a:solidFill>
                  <a:srgbClr val="3333FF"/>
                </a:solidFill>
                <a:latin typeface="Arial" pitchFamily="34" charset="0"/>
                <a:cs typeface="Arial" pitchFamily="34" charset="0"/>
              </a:rPr>
              <a:t>Novel </a:t>
            </a:r>
            <a:r>
              <a:rPr lang="en-US" sz="1400" b="1" dirty="0" err="1">
                <a:latin typeface="Arial" pitchFamily="34" charset="0"/>
                <a:cs typeface="Arial" pitchFamily="34" charset="0"/>
              </a:rPr>
              <a:t>Penta</a:t>
            </a:r>
            <a:r>
              <a:rPr lang="en-US" sz="1400" b="1" dirty="0">
                <a:latin typeface="Arial" pitchFamily="34" charset="0"/>
                <a:cs typeface="Arial" pitchFamily="34" charset="0"/>
              </a:rPr>
              <a:t> coordinated silicon complexes</a:t>
            </a:r>
          </a:p>
        </p:txBody>
      </p:sp>
      <p:grpSp>
        <p:nvGrpSpPr>
          <p:cNvPr id="2" name="Group 27"/>
          <p:cNvGrpSpPr>
            <a:grpSpLocks/>
          </p:cNvGrpSpPr>
          <p:nvPr/>
        </p:nvGrpSpPr>
        <p:grpSpPr bwMode="auto">
          <a:xfrm>
            <a:off x="457200" y="5029200"/>
            <a:ext cx="2667000" cy="1173485"/>
            <a:chOff x="990600" y="3886199"/>
            <a:chExt cx="2667000" cy="1173485"/>
          </a:xfrm>
        </p:grpSpPr>
        <p:cxnSp>
          <p:nvCxnSpPr>
            <p:cNvPr id="54" name="Straight Connector 53"/>
            <p:cNvCxnSpPr/>
            <p:nvPr/>
          </p:nvCxnSpPr>
          <p:spPr>
            <a:xfrm>
              <a:off x="990600" y="3916371"/>
              <a:ext cx="1524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990600" y="5056508"/>
              <a:ext cx="1524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TextBox 16"/>
            <p:cNvSpPr txBox="1">
              <a:spLocks noChangeArrowheads="1"/>
            </p:cNvSpPr>
            <p:nvPr/>
          </p:nvSpPr>
          <p:spPr bwMode="auto">
            <a:xfrm>
              <a:off x="990600" y="3962400"/>
              <a:ext cx="838200" cy="369332"/>
            </a:xfrm>
            <a:prstGeom prst="rect">
              <a:avLst/>
            </a:prstGeom>
            <a:noFill/>
            <a:ln w="9525">
              <a:noFill/>
              <a:miter lim="800000"/>
              <a:headEnd/>
              <a:tailEnd/>
            </a:ln>
          </p:spPr>
          <p:txBody>
            <a:bodyPr>
              <a:spAutoFit/>
            </a:bodyP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r>
                <a:rPr lang="en-US" b="1">
                  <a:latin typeface="Calibri" pitchFamily="34" charset="0"/>
                </a:rPr>
                <a:t>CH</a:t>
              </a:r>
              <a:r>
                <a:rPr lang="en-US" b="1" baseline="-25000">
                  <a:latin typeface="Calibri" pitchFamily="34" charset="0"/>
                </a:rPr>
                <a:t>2</a:t>
              </a:r>
              <a:r>
                <a:rPr lang="en-US" b="1">
                  <a:latin typeface="Calibri" pitchFamily="34" charset="0"/>
                </a:rPr>
                <a:t>O</a:t>
              </a:r>
            </a:p>
          </p:txBody>
        </p:sp>
        <p:sp>
          <p:nvSpPr>
            <p:cNvPr id="57" name="TextBox 17"/>
            <p:cNvSpPr txBox="1">
              <a:spLocks noChangeArrowheads="1"/>
            </p:cNvSpPr>
            <p:nvPr/>
          </p:nvSpPr>
          <p:spPr bwMode="auto">
            <a:xfrm>
              <a:off x="996460" y="4583668"/>
              <a:ext cx="838200" cy="369332"/>
            </a:xfrm>
            <a:prstGeom prst="rect">
              <a:avLst/>
            </a:prstGeom>
            <a:noFill/>
            <a:ln w="9525">
              <a:noFill/>
              <a:miter lim="800000"/>
              <a:headEnd/>
              <a:tailEnd/>
            </a:ln>
          </p:spPr>
          <p:txBody>
            <a:bodyPr>
              <a:spAutoFit/>
            </a:bodyP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r>
                <a:rPr lang="en-US" b="1">
                  <a:latin typeface="Calibri" pitchFamily="34" charset="0"/>
                </a:rPr>
                <a:t>CH</a:t>
              </a:r>
              <a:r>
                <a:rPr lang="en-US" b="1" baseline="-25000">
                  <a:latin typeface="Calibri" pitchFamily="34" charset="0"/>
                </a:rPr>
                <a:t>2</a:t>
              </a:r>
              <a:r>
                <a:rPr lang="en-US" b="1">
                  <a:latin typeface="Calibri" pitchFamily="34" charset="0"/>
                </a:rPr>
                <a:t>O</a:t>
              </a:r>
            </a:p>
          </p:txBody>
        </p:sp>
        <p:cxnSp>
          <p:nvCxnSpPr>
            <p:cNvPr id="58" name="Straight Connector 57"/>
            <p:cNvCxnSpPr/>
            <p:nvPr/>
          </p:nvCxnSpPr>
          <p:spPr>
            <a:xfrm>
              <a:off x="1676400" y="4191083"/>
              <a:ext cx="304800" cy="2286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10800000" flipV="1">
              <a:off x="1676400" y="4495967"/>
              <a:ext cx="304800" cy="2286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TextBox 22"/>
            <p:cNvSpPr txBox="1">
              <a:spLocks noChangeArrowheads="1"/>
            </p:cNvSpPr>
            <p:nvPr/>
          </p:nvSpPr>
          <p:spPr bwMode="auto">
            <a:xfrm>
              <a:off x="1981200" y="4191000"/>
              <a:ext cx="457200" cy="369332"/>
            </a:xfrm>
            <a:prstGeom prst="rect">
              <a:avLst/>
            </a:prstGeom>
            <a:noFill/>
            <a:ln w="9525">
              <a:noFill/>
              <a:miter lim="800000"/>
              <a:headEnd/>
              <a:tailEnd/>
            </a:ln>
          </p:spPr>
          <p:txBody>
            <a:bodyPr>
              <a:spAutoFit/>
            </a:bodyP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r>
                <a:rPr lang="en-US" b="1">
                  <a:latin typeface="Calibri" pitchFamily="34" charset="0"/>
                </a:rPr>
                <a:t>Si</a:t>
              </a:r>
            </a:p>
          </p:txBody>
        </p:sp>
        <p:sp>
          <p:nvSpPr>
            <p:cNvPr id="61" name="TextBox 23"/>
            <p:cNvSpPr txBox="1">
              <a:spLocks noChangeArrowheads="1"/>
            </p:cNvSpPr>
            <p:nvPr/>
          </p:nvSpPr>
          <p:spPr bwMode="auto">
            <a:xfrm>
              <a:off x="2813540" y="3962400"/>
              <a:ext cx="838200" cy="369332"/>
            </a:xfrm>
            <a:prstGeom prst="rect">
              <a:avLst/>
            </a:prstGeom>
            <a:noFill/>
            <a:ln w="9525">
              <a:noFill/>
              <a:miter lim="800000"/>
              <a:headEnd/>
              <a:tailEnd/>
            </a:ln>
          </p:spPr>
          <p:txBody>
            <a:bodyPr>
              <a:spAutoFit/>
            </a:bodyP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r>
                <a:rPr lang="en-US" b="1" dirty="0">
                  <a:latin typeface="Calibri" pitchFamily="34" charset="0"/>
                </a:rPr>
                <a:t>OCH</a:t>
              </a:r>
              <a:r>
                <a:rPr lang="en-US" b="1" baseline="-25000" dirty="0">
                  <a:latin typeface="Calibri" pitchFamily="34" charset="0"/>
                </a:rPr>
                <a:t>2</a:t>
              </a:r>
              <a:endParaRPr lang="en-US" b="1" dirty="0">
                <a:latin typeface="Calibri" pitchFamily="34" charset="0"/>
              </a:endParaRPr>
            </a:p>
          </p:txBody>
        </p:sp>
        <p:sp>
          <p:nvSpPr>
            <p:cNvPr id="62" name="TextBox 24"/>
            <p:cNvSpPr txBox="1">
              <a:spLocks noChangeArrowheads="1"/>
            </p:cNvSpPr>
            <p:nvPr/>
          </p:nvSpPr>
          <p:spPr bwMode="auto">
            <a:xfrm>
              <a:off x="2819400" y="4583668"/>
              <a:ext cx="838200" cy="369332"/>
            </a:xfrm>
            <a:prstGeom prst="rect">
              <a:avLst/>
            </a:prstGeom>
            <a:noFill/>
            <a:ln w="9525">
              <a:noFill/>
              <a:miter lim="800000"/>
              <a:headEnd/>
              <a:tailEnd/>
            </a:ln>
          </p:spPr>
          <p:txBody>
            <a:bodyPr>
              <a:spAutoFit/>
            </a:bodyP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r>
                <a:rPr lang="en-US" b="1" dirty="0">
                  <a:latin typeface="Calibri" pitchFamily="34" charset="0"/>
                </a:rPr>
                <a:t>OCH</a:t>
              </a:r>
              <a:r>
                <a:rPr lang="en-US" b="1" baseline="-25000" dirty="0">
                  <a:latin typeface="Calibri" pitchFamily="34" charset="0"/>
                </a:rPr>
                <a:t>2</a:t>
              </a:r>
              <a:endParaRPr lang="en-US" b="1" dirty="0">
                <a:latin typeface="Calibri" pitchFamily="34" charset="0"/>
              </a:endParaRPr>
            </a:p>
          </p:txBody>
        </p:sp>
        <p:cxnSp>
          <p:nvCxnSpPr>
            <p:cNvPr id="63" name="Straight Connector 62"/>
            <p:cNvCxnSpPr>
              <a:stCxn id="61" idx="1"/>
            </p:cNvCxnSpPr>
            <p:nvPr/>
          </p:nvCxnSpPr>
          <p:spPr>
            <a:xfrm rot="10800000" flipV="1">
              <a:off x="2368550" y="4146621"/>
              <a:ext cx="444500" cy="2413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a:endCxn id="62" idx="1"/>
            </p:cNvCxnSpPr>
            <p:nvPr/>
          </p:nvCxnSpPr>
          <p:spPr>
            <a:xfrm>
              <a:off x="2362200" y="4495967"/>
              <a:ext cx="457200" cy="2731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419738" y="4487234"/>
              <a:ext cx="1143313"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5400000">
              <a:off x="3008951" y="4457062"/>
              <a:ext cx="1143313"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3429000" y="3916371"/>
              <a:ext cx="1524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3429000" y="5056508"/>
              <a:ext cx="1524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 name="Group 28"/>
          <p:cNvGrpSpPr>
            <a:grpSpLocks/>
          </p:cNvGrpSpPr>
          <p:nvPr/>
        </p:nvGrpSpPr>
        <p:grpSpPr bwMode="auto">
          <a:xfrm>
            <a:off x="5143500" y="4876800"/>
            <a:ext cx="3162300" cy="1828800"/>
            <a:chOff x="5181600" y="4202669"/>
            <a:chExt cx="3429000" cy="2350532"/>
          </a:xfrm>
        </p:grpSpPr>
        <p:grpSp>
          <p:nvGrpSpPr>
            <p:cNvPr id="4" name="Group 30"/>
            <p:cNvGrpSpPr>
              <a:grpSpLocks/>
            </p:cNvGrpSpPr>
            <p:nvPr/>
          </p:nvGrpSpPr>
          <p:grpSpPr bwMode="auto">
            <a:xfrm>
              <a:off x="5181600" y="4202669"/>
              <a:ext cx="3429000" cy="2350532"/>
              <a:chOff x="5181600" y="4339828"/>
              <a:chExt cx="3429000" cy="2350532"/>
            </a:xfrm>
          </p:grpSpPr>
          <p:cxnSp>
            <p:nvCxnSpPr>
              <p:cNvPr id="33" name="Straight Connector 32"/>
              <p:cNvCxnSpPr/>
              <p:nvPr/>
            </p:nvCxnSpPr>
            <p:spPr>
              <a:xfrm>
                <a:off x="6575425" y="4936586"/>
                <a:ext cx="457200" cy="27298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 name="Group 33"/>
              <p:cNvGrpSpPr>
                <a:grpSpLocks/>
              </p:cNvGrpSpPr>
              <p:nvPr/>
            </p:nvGrpSpPr>
            <p:grpSpPr bwMode="auto">
              <a:xfrm>
                <a:off x="5181600" y="4339828"/>
                <a:ext cx="3429000" cy="2350532"/>
                <a:chOff x="5181600" y="4339828"/>
                <a:chExt cx="3429000" cy="2350532"/>
              </a:xfrm>
            </p:grpSpPr>
            <p:cxnSp>
              <p:nvCxnSpPr>
                <p:cNvPr id="36" name="Straight Connector 35"/>
                <p:cNvCxnSpPr/>
                <p:nvPr/>
              </p:nvCxnSpPr>
              <p:spPr>
                <a:xfrm rot="5400000">
                  <a:off x="7270092" y="4984993"/>
                  <a:ext cx="114273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Group 36"/>
                <p:cNvGrpSpPr>
                  <a:grpSpLocks/>
                </p:cNvGrpSpPr>
                <p:nvPr/>
              </p:nvGrpSpPr>
              <p:grpSpPr bwMode="auto">
                <a:xfrm>
                  <a:off x="5181600" y="4339828"/>
                  <a:ext cx="3429000" cy="2350532"/>
                  <a:chOff x="5715000" y="3886201"/>
                  <a:chExt cx="3429000" cy="2350532"/>
                </a:xfrm>
              </p:grpSpPr>
              <p:cxnSp>
                <p:nvCxnSpPr>
                  <p:cNvPr id="38" name="Straight Connector 37"/>
                  <p:cNvCxnSpPr/>
                  <p:nvPr/>
                </p:nvCxnSpPr>
                <p:spPr>
                  <a:xfrm>
                    <a:off x="8229600" y="5103525"/>
                    <a:ext cx="1524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7316048" y="5713774"/>
                    <a:ext cx="457092"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8"/>
                  <p:cNvSpPr txBox="1">
                    <a:spLocks noChangeArrowheads="1"/>
                  </p:cNvSpPr>
                  <p:nvPr/>
                </p:nvSpPr>
                <p:spPr bwMode="auto">
                  <a:xfrm>
                    <a:off x="5715000" y="3962400"/>
                    <a:ext cx="838200" cy="369332"/>
                  </a:xfrm>
                  <a:prstGeom prst="rect">
                    <a:avLst/>
                  </a:prstGeom>
                  <a:noFill/>
                  <a:ln w="9525">
                    <a:noFill/>
                    <a:miter lim="800000"/>
                    <a:headEnd/>
                    <a:tailEnd/>
                  </a:ln>
                </p:spPr>
                <p:txBody>
                  <a:bodyPr>
                    <a:spAutoFit/>
                  </a:bodyP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r>
                      <a:rPr lang="en-US" b="1" dirty="0">
                        <a:latin typeface="Calibri" pitchFamily="34" charset="0"/>
                      </a:rPr>
                      <a:t>CH</a:t>
                    </a:r>
                    <a:r>
                      <a:rPr lang="en-US" b="1" baseline="-25000" dirty="0">
                        <a:latin typeface="Calibri" pitchFamily="34" charset="0"/>
                      </a:rPr>
                      <a:t>2</a:t>
                    </a:r>
                    <a:r>
                      <a:rPr lang="en-US" b="1" dirty="0">
                        <a:latin typeface="Calibri" pitchFamily="34" charset="0"/>
                      </a:rPr>
                      <a:t>O</a:t>
                    </a:r>
                  </a:p>
                </p:txBody>
              </p:sp>
              <p:sp>
                <p:nvSpPr>
                  <p:cNvPr id="41" name="TextBox 39"/>
                  <p:cNvSpPr txBox="1">
                    <a:spLocks noChangeArrowheads="1"/>
                  </p:cNvSpPr>
                  <p:nvPr/>
                </p:nvSpPr>
                <p:spPr bwMode="auto">
                  <a:xfrm>
                    <a:off x="5720860" y="4583668"/>
                    <a:ext cx="838200" cy="369332"/>
                  </a:xfrm>
                  <a:prstGeom prst="rect">
                    <a:avLst/>
                  </a:prstGeom>
                  <a:noFill/>
                  <a:ln w="9525">
                    <a:noFill/>
                    <a:miter lim="800000"/>
                    <a:headEnd/>
                    <a:tailEnd/>
                  </a:ln>
                </p:spPr>
                <p:txBody>
                  <a:bodyPr>
                    <a:spAutoFit/>
                  </a:bodyP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r>
                      <a:rPr lang="en-US" b="1">
                        <a:latin typeface="Calibri" pitchFamily="34" charset="0"/>
                      </a:rPr>
                      <a:t>CH</a:t>
                    </a:r>
                    <a:r>
                      <a:rPr lang="en-US" b="1" baseline="-25000">
                        <a:latin typeface="Calibri" pitchFamily="34" charset="0"/>
                      </a:rPr>
                      <a:t>2</a:t>
                    </a:r>
                    <a:r>
                      <a:rPr lang="en-US" b="1">
                        <a:latin typeface="Calibri" pitchFamily="34" charset="0"/>
                      </a:rPr>
                      <a:t>O</a:t>
                    </a:r>
                  </a:p>
                </p:txBody>
              </p:sp>
              <p:cxnSp>
                <p:nvCxnSpPr>
                  <p:cNvPr id="42" name="Straight Connector 41"/>
                  <p:cNvCxnSpPr/>
                  <p:nvPr/>
                </p:nvCxnSpPr>
                <p:spPr>
                  <a:xfrm>
                    <a:off x="6400800" y="4190928"/>
                    <a:ext cx="304800" cy="2285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10800000" flipV="1">
                    <a:off x="6400800" y="4495656"/>
                    <a:ext cx="304800" cy="2285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2"/>
                  <p:cNvSpPr txBox="1">
                    <a:spLocks noChangeArrowheads="1"/>
                  </p:cNvSpPr>
                  <p:nvPr/>
                </p:nvSpPr>
                <p:spPr bwMode="auto">
                  <a:xfrm>
                    <a:off x="6705600" y="4191000"/>
                    <a:ext cx="457200" cy="369332"/>
                  </a:xfrm>
                  <a:prstGeom prst="rect">
                    <a:avLst/>
                  </a:prstGeom>
                  <a:noFill/>
                  <a:ln w="9525">
                    <a:noFill/>
                    <a:miter lim="800000"/>
                    <a:headEnd/>
                    <a:tailEnd/>
                  </a:ln>
                </p:spPr>
                <p:txBody>
                  <a:bodyPr>
                    <a:spAutoFit/>
                  </a:bodyP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r>
                      <a:rPr lang="en-US" b="1" dirty="0">
                        <a:latin typeface="Calibri" pitchFamily="34" charset="0"/>
                      </a:rPr>
                      <a:t>Si</a:t>
                    </a:r>
                  </a:p>
                </p:txBody>
              </p:sp>
              <p:sp>
                <p:nvSpPr>
                  <p:cNvPr id="45" name="TextBox 43"/>
                  <p:cNvSpPr txBox="1">
                    <a:spLocks noChangeArrowheads="1"/>
                  </p:cNvSpPr>
                  <p:nvPr/>
                </p:nvSpPr>
                <p:spPr bwMode="auto">
                  <a:xfrm>
                    <a:off x="7467600" y="3900046"/>
                    <a:ext cx="838200" cy="369332"/>
                  </a:xfrm>
                  <a:prstGeom prst="rect">
                    <a:avLst/>
                  </a:prstGeom>
                  <a:noFill/>
                  <a:ln w="9525">
                    <a:noFill/>
                    <a:miter lim="800000"/>
                    <a:headEnd/>
                    <a:tailEnd/>
                  </a:ln>
                </p:spPr>
                <p:txBody>
                  <a:bodyPr>
                    <a:spAutoFit/>
                  </a:bodyP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r>
                      <a:rPr lang="en-US" b="1">
                        <a:latin typeface="Calibri" pitchFamily="34" charset="0"/>
                      </a:rPr>
                      <a:t>OCH</a:t>
                    </a:r>
                    <a:r>
                      <a:rPr lang="en-US" b="1" baseline="-25000">
                        <a:latin typeface="Calibri" pitchFamily="34" charset="0"/>
                      </a:rPr>
                      <a:t>2</a:t>
                    </a:r>
                    <a:endParaRPr lang="en-US" b="1">
                      <a:latin typeface="Calibri" pitchFamily="34" charset="0"/>
                    </a:endParaRPr>
                  </a:p>
                </p:txBody>
              </p:sp>
              <p:sp>
                <p:nvSpPr>
                  <p:cNvPr id="46" name="TextBox 44"/>
                  <p:cNvSpPr txBox="1">
                    <a:spLocks noChangeArrowheads="1"/>
                  </p:cNvSpPr>
                  <p:nvPr/>
                </p:nvSpPr>
                <p:spPr bwMode="auto">
                  <a:xfrm>
                    <a:off x="7513654" y="4609794"/>
                    <a:ext cx="838200" cy="369332"/>
                  </a:xfrm>
                  <a:prstGeom prst="rect">
                    <a:avLst/>
                  </a:prstGeom>
                  <a:noFill/>
                  <a:ln w="9525">
                    <a:noFill/>
                    <a:miter lim="800000"/>
                    <a:headEnd/>
                    <a:tailEnd/>
                  </a:ln>
                </p:spPr>
                <p:txBody>
                  <a:bodyPr>
                    <a:spAutoFit/>
                  </a:bodyP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r>
                      <a:rPr lang="en-US" b="1">
                        <a:latin typeface="Calibri" pitchFamily="34" charset="0"/>
                      </a:rPr>
                      <a:t>OCH</a:t>
                    </a:r>
                    <a:r>
                      <a:rPr lang="en-US" b="1" baseline="-25000">
                        <a:latin typeface="Calibri" pitchFamily="34" charset="0"/>
                      </a:rPr>
                      <a:t>2</a:t>
                    </a:r>
                    <a:endParaRPr lang="en-US" b="1">
                      <a:latin typeface="Calibri" pitchFamily="34" charset="0"/>
                    </a:endParaRPr>
                  </a:p>
                </p:txBody>
              </p:sp>
              <p:cxnSp>
                <p:nvCxnSpPr>
                  <p:cNvPr id="47" name="Straight Connector 46"/>
                  <p:cNvCxnSpPr/>
                  <p:nvPr/>
                </p:nvCxnSpPr>
                <p:spPr>
                  <a:xfrm rot="10800000" flipV="1">
                    <a:off x="7092950" y="4144902"/>
                    <a:ext cx="444500" cy="23965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TextBox 49"/>
                  <p:cNvSpPr txBox="1">
                    <a:spLocks noChangeArrowheads="1"/>
                  </p:cNvSpPr>
                  <p:nvPr/>
                </p:nvSpPr>
                <p:spPr bwMode="auto">
                  <a:xfrm>
                    <a:off x="7230792" y="5181600"/>
                    <a:ext cx="838200" cy="369332"/>
                  </a:xfrm>
                  <a:prstGeom prst="rect">
                    <a:avLst/>
                  </a:prstGeom>
                  <a:noFill/>
                  <a:ln w="9525">
                    <a:noFill/>
                    <a:miter lim="800000"/>
                    <a:headEnd/>
                    <a:tailEnd/>
                  </a:ln>
                </p:spPr>
                <p:txBody>
                  <a:bodyPr>
                    <a:spAutoFit/>
                  </a:bodyP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r>
                      <a:rPr lang="en-US" b="1" dirty="0">
                        <a:latin typeface="Calibri" pitchFamily="34" charset="0"/>
                      </a:rPr>
                      <a:t>OCH</a:t>
                    </a:r>
                    <a:r>
                      <a:rPr lang="en-US" b="1" baseline="-25000" dirty="0">
                        <a:latin typeface="Calibri" pitchFamily="34" charset="0"/>
                      </a:rPr>
                      <a:t>2</a:t>
                    </a:r>
                    <a:endParaRPr lang="en-US" b="1" dirty="0">
                      <a:latin typeface="Calibri" pitchFamily="34" charset="0"/>
                    </a:endParaRPr>
                  </a:p>
                </p:txBody>
              </p:sp>
              <p:sp>
                <p:nvSpPr>
                  <p:cNvPr id="49" name="TextBox 59"/>
                  <p:cNvSpPr txBox="1">
                    <a:spLocks noChangeArrowheads="1"/>
                  </p:cNvSpPr>
                  <p:nvPr/>
                </p:nvSpPr>
                <p:spPr bwMode="auto">
                  <a:xfrm>
                    <a:off x="7379680" y="5867401"/>
                    <a:ext cx="1143000" cy="369332"/>
                  </a:xfrm>
                  <a:prstGeom prst="rect">
                    <a:avLst/>
                  </a:prstGeom>
                  <a:noFill/>
                  <a:ln w="9525">
                    <a:noFill/>
                    <a:miter lim="800000"/>
                    <a:headEnd/>
                    <a:tailEnd/>
                  </a:ln>
                </p:spPr>
                <p:txBody>
                  <a:bodyPr>
                    <a:spAutoFit/>
                  </a:bodyP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r>
                      <a:rPr lang="en-US" b="1">
                        <a:latin typeface="Calibri" pitchFamily="34" charset="0"/>
                      </a:rPr>
                      <a:t>CH</a:t>
                    </a:r>
                    <a:r>
                      <a:rPr lang="en-US" b="1" baseline="-25000">
                        <a:latin typeface="Calibri" pitchFamily="34" charset="0"/>
                      </a:rPr>
                      <a:t>2</a:t>
                    </a:r>
                    <a:r>
                      <a:rPr lang="en-US" b="1">
                        <a:latin typeface="Calibri" pitchFamily="34" charset="0"/>
                      </a:rPr>
                      <a:t>O</a:t>
                    </a:r>
                  </a:p>
                </p:txBody>
              </p:sp>
              <p:cxnSp>
                <p:nvCxnSpPr>
                  <p:cNvPr id="50" name="Straight Connector 49"/>
                  <p:cNvCxnSpPr/>
                  <p:nvPr/>
                </p:nvCxnSpPr>
                <p:spPr>
                  <a:xfrm rot="5400000">
                    <a:off x="5144429" y="4534540"/>
                    <a:ext cx="114273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715000" y="3962382"/>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5715000" y="5103525"/>
                    <a:ext cx="1524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TextBox 74"/>
                  <p:cNvSpPr txBox="1">
                    <a:spLocks noChangeArrowheads="1"/>
                  </p:cNvSpPr>
                  <p:nvPr/>
                </p:nvSpPr>
                <p:spPr bwMode="auto">
                  <a:xfrm>
                    <a:off x="8458200" y="3886201"/>
                    <a:ext cx="685800" cy="369332"/>
                  </a:xfrm>
                  <a:prstGeom prst="rect">
                    <a:avLst/>
                  </a:prstGeom>
                  <a:noFill/>
                  <a:ln w="9525">
                    <a:noFill/>
                    <a:miter lim="800000"/>
                    <a:headEnd/>
                    <a:tailEnd/>
                  </a:ln>
                </p:spPr>
                <p:txBody>
                  <a:bodyPr>
                    <a:spAutoFit/>
                  </a:bodyP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r>
                      <a:rPr lang="en-US" b="1">
                        <a:latin typeface="Calibri" pitchFamily="34" charset="0"/>
                      </a:rPr>
                      <a:t>M</a:t>
                    </a:r>
                    <a:r>
                      <a:rPr lang="en-US" b="1" baseline="30000">
                        <a:latin typeface="Calibri" pitchFamily="34" charset="0"/>
                      </a:rPr>
                      <a:t>+</a:t>
                    </a:r>
                  </a:p>
                </p:txBody>
              </p:sp>
            </p:grpSp>
          </p:grpSp>
          <p:cxnSp>
            <p:nvCxnSpPr>
              <p:cNvPr id="35" name="Straight Connector 34"/>
              <p:cNvCxnSpPr>
                <a:endCxn id="44" idx="2"/>
              </p:cNvCxnSpPr>
              <p:nvPr/>
            </p:nvCxnSpPr>
            <p:spPr>
              <a:xfrm rot="16200000" flipV="1">
                <a:off x="6281026" y="5134129"/>
                <a:ext cx="696747" cy="457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2" name="TextBox 103"/>
            <p:cNvSpPr txBox="1">
              <a:spLocks noChangeArrowheads="1"/>
            </p:cNvSpPr>
            <p:nvPr/>
          </p:nvSpPr>
          <p:spPr bwMode="auto">
            <a:xfrm>
              <a:off x="7528559" y="6146556"/>
              <a:ext cx="838200" cy="400110"/>
            </a:xfrm>
            <a:prstGeom prst="rect">
              <a:avLst/>
            </a:prstGeom>
            <a:noFill/>
            <a:ln w="9525">
              <a:noFill/>
              <a:miter lim="800000"/>
              <a:headEnd/>
              <a:tailEnd/>
            </a:ln>
          </p:spPr>
          <p:txBody>
            <a:bodyPr>
              <a:spAutoFit/>
            </a:bodyP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r>
                <a:rPr lang="en-US" sz="2000">
                  <a:latin typeface="Calibri" pitchFamily="34" charset="0"/>
                </a:rPr>
                <a:t>-----n</a:t>
              </a:r>
            </a:p>
          </p:txBody>
        </p:sp>
      </p:grpSp>
      <p:sp>
        <p:nvSpPr>
          <p:cNvPr id="30" name="TextBox 105"/>
          <p:cNvSpPr txBox="1">
            <a:spLocks noChangeArrowheads="1"/>
          </p:cNvSpPr>
          <p:nvPr/>
        </p:nvSpPr>
        <p:spPr bwMode="auto">
          <a:xfrm>
            <a:off x="3505200" y="3810000"/>
            <a:ext cx="2209800" cy="523220"/>
          </a:xfrm>
          <a:prstGeom prst="rect">
            <a:avLst/>
          </a:prstGeom>
          <a:noFill/>
          <a:ln w="9525">
            <a:noFill/>
            <a:miter lim="800000"/>
            <a:headEnd/>
            <a:tailEnd/>
          </a:ln>
        </p:spPr>
        <p:txBody>
          <a:bodyPr>
            <a:spAutoFit/>
          </a:bodyPr>
          <a:lstStyle>
            <a:defPPr>
              <a:defRPr lang="en-US"/>
            </a:defPPr>
            <a:lvl1pPr algn="l" rtl="0" eaLnBrk="0" fontAlgn="base" hangingPunct="0">
              <a:spcBef>
                <a:spcPct val="0"/>
              </a:spcBef>
              <a:spcAft>
                <a:spcPct val="0"/>
              </a:spcAft>
              <a:defRPr kern="1200">
                <a:solidFill>
                  <a:schemeClr val="tx1"/>
                </a:solidFill>
                <a:latin typeface="Arial" pitchFamily="34" charset="0"/>
                <a:ea typeface="+mn-ea"/>
                <a:cs typeface="+mn-cs"/>
              </a:defRPr>
            </a:lvl1pPr>
            <a:lvl2pPr marL="457200" algn="l" rtl="0" eaLnBrk="0" fontAlgn="base" hangingPunct="0">
              <a:spcBef>
                <a:spcPct val="0"/>
              </a:spcBef>
              <a:spcAft>
                <a:spcPct val="0"/>
              </a:spcAft>
              <a:defRPr kern="1200">
                <a:solidFill>
                  <a:schemeClr val="tx1"/>
                </a:solidFill>
                <a:latin typeface="Arial" pitchFamily="34" charset="0"/>
                <a:ea typeface="+mn-ea"/>
                <a:cs typeface="+mn-cs"/>
              </a:defRPr>
            </a:lvl2pPr>
            <a:lvl3pPr marL="914400" algn="l" rtl="0" eaLnBrk="0" fontAlgn="base" hangingPunct="0">
              <a:spcBef>
                <a:spcPct val="0"/>
              </a:spcBef>
              <a:spcAft>
                <a:spcPct val="0"/>
              </a:spcAft>
              <a:defRPr kern="1200">
                <a:solidFill>
                  <a:schemeClr val="tx1"/>
                </a:solidFill>
                <a:latin typeface="Arial"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algn="ctr"/>
            <a:r>
              <a:rPr lang="en-US" sz="1400" b="1" dirty="0"/>
              <a:t>-OH moieties of organic precursors</a:t>
            </a:r>
          </a:p>
        </p:txBody>
      </p:sp>
      <p:sp>
        <p:nvSpPr>
          <p:cNvPr id="20481" name="Text Box 1"/>
          <p:cNvSpPr txBox="1">
            <a:spLocks noChangeArrowheads="1"/>
          </p:cNvSpPr>
          <p:nvPr/>
        </p:nvSpPr>
        <p:spPr bwMode="auto">
          <a:xfrm>
            <a:off x="3352800" y="4786745"/>
            <a:ext cx="1704100" cy="6762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400" b="1" i="0" u="none" strike="noStrike" cap="none" normalizeH="0" baseline="0" smtClean="0">
                <a:ln>
                  <a:noFill/>
                </a:ln>
                <a:solidFill>
                  <a:srgbClr val="FF0000"/>
                </a:solidFill>
                <a:effectLst/>
                <a:latin typeface="Arial" pitchFamily="34" charset="0"/>
                <a:cs typeface="Arial" pitchFamily="34" charset="0"/>
              </a:rPr>
              <a:t>In-situ Synthesis of sodium silicate </a:t>
            </a:r>
            <a:endParaRPr kumimoji="0" lang="en-US" sz="1400" b="0" i="0" u="none" strike="noStrike" cap="none" normalizeH="0" baseline="0" smtClean="0">
              <a:ln>
                <a:noFill/>
              </a:ln>
              <a:solidFill>
                <a:schemeClr val="tx1"/>
              </a:solidFill>
              <a:effectLst/>
              <a:latin typeface="Arial" pitchFamily="34" charset="0"/>
              <a:cs typeface="Arial" pitchFamily="34" charset="0"/>
            </a:endParaRPr>
          </a:p>
        </p:txBody>
      </p:sp>
      <p:cxnSp>
        <p:nvCxnSpPr>
          <p:cNvPr id="20482" name="AutoShape 2"/>
          <p:cNvCxnSpPr>
            <a:cxnSpLocks noChangeShapeType="1"/>
          </p:cNvCxnSpPr>
          <p:nvPr/>
        </p:nvCxnSpPr>
        <p:spPr bwMode="auto">
          <a:xfrm rot="16200000" flipH="1">
            <a:off x="1066800" y="1447800"/>
            <a:ext cx="3581400" cy="2819399"/>
          </a:xfrm>
          <a:prstGeom prst="straightConnector1">
            <a:avLst/>
          </a:prstGeom>
          <a:noFill/>
          <a:ln w="38100">
            <a:solidFill>
              <a:srgbClr val="943634"/>
            </a:solidFill>
            <a:round/>
            <a:headEnd/>
            <a:tailEnd type="triangle" w="med" len="med"/>
          </a:ln>
          <a:effectLst/>
        </p:spPr>
      </p:cxnSp>
      <p:cxnSp>
        <p:nvCxnSpPr>
          <p:cNvPr id="20483" name="AutoShape 3"/>
          <p:cNvCxnSpPr>
            <a:cxnSpLocks noChangeShapeType="1"/>
          </p:cNvCxnSpPr>
          <p:nvPr/>
        </p:nvCxnSpPr>
        <p:spPr bwMode="auto">
          <a:xfrm>
            <a:off x="1371599" y="2971800"/>
            <a:ext cx="2743203" cy="1752600"/>
          </a:xfrm>
          <a:prstGeom prst="straightConnector1">
            <a:avLst/>
          </a:prstGeom>
          <a:noFill/>
          <a:ln w="38100">
            <a:solidFill>
              <a:srgbClr val="943634"/>
            </a:solidFill>
            <a:round/>
            <a:headEnd/>
            <a:tailEnd type="triangle" w="med" len="med"/>
          </a:ln>
          <a:effectLst/>
        </p:spPr>
      </p:cxnSp>
      <p:cxnSp>
        <p:nvCxnSpPr>
          <p:cNvPr id="20484" name="AutoShape 4"/>
          <p:cNvCxnSpPr>
            <a:cxnSpLocks noChangeShapeType="1"/>
          </p:cNvCxnSpPr>
          <p:nvPr/>
        </p:nvCxnSpPr>
        <p:spPr bwMode="auto">
          <a:xfrm rot="5400000">
            <a:off x="3333751" y="2457449"/>
            <a:ext cx="3200400" cy="1333502"/>
          </a:xfrm>
          <a:prstGeom prst="straightConnector1">
            <a:avLst/>
          </a:prstGeom>
          <a:noFill/>
          <a:ln w="38100">
            <a:solidFill>
              <a:srgbClr val="943634"/>
            </a:solidFill>
            <a:round/>
            <a:headEnd/>
            <a:tailEnd type="triangle" w="med" len="med"/>
          </a:ln>
          <a:effectLst/>
        </p:spPr>
      </p:cxnSp>
      <p:cxnSp>
        <p:nvCxnSpPr>
          <p:cNvPr id="20485" name="AutoShape 5"/>
          <p:cNvCxnSpPr>
            <a:cxnSpLocks noChangeShapeType="1"/>
          </p:cNvCxnSpPr>
          <p:nvPr/>
        </p:nvCxnSpPr>
        <p:spPr bwMode="auto">
          <a:xfrm>
            <a:off x="1066802" y="3505200"/>
            <a:ext cx="2971798" cy="1219200"/>
          </a:xfrm>
          <a:prstGeom prst="straightConnector1">
            <a:avLst/>
          </a:prstGeom>
          <a:noFill/>
          <a:ln w="38100">
            <a:solidFill>
              <a:srgbClr val="3333FF"/>
            </a:solidFill>
            <a:round/>
            <a:headEnd/>
            <a:tailEnd type="triangle" w="med" len="med"/>
          </a:ln>
          <a:effectLst/>
        </p:spPr>
      </p:cxnSp>
      <p:cxnSp>
        <p:nvCxnSpPr>
          <p:cNvPr id="20486" name="AutoShape 6"/>
          <p:cNvCxnSpPr>
            <a:cxnSpLocks noChangeShapeType="1"/>
          </p:cNvCxnSpPr>
          <p:nvPr/>
        </p:nvCxnSpPr>
        <p:spPr bwMode="auto">
          <a:xfrm>
            <a:off x="1828800" y="3124200"/>
            <a:ext cx="2305051" cy="1504952"/>
          </a:xfrm>
          <a:prstGeom prst="straightConnector1">
            <a:avLst/>
          </a:prstGeom>
          <a:noFill/>
          <a:ln w="38100">
            <a:solidFill>
              <a:srgbClr val="3333FF"/>
            </a:solidFill>
            <a:round/>
            <a:headEnd/>
            <a:tailEnd type="triangle" w="med" len="med"/>
          </a:ln>
          <a:effectLst/>
        </p:spPr>
      </p:cxnSp>
      <p:cxnSp>
        <p:nvCxnSpPr>
          <p:cNvPr id="20487" name="AutoShape 7"/>
          <p:cNvCxnSpPr>
            <a:cxnSpLocks noChangeShapeType="1"/>
          </p:cNvCxnSpPr>
          <p:nvPr/>
        </p:nvCxnSpPr>
        <p:spPr bwMode="auto">
          <a:xfrm>
            <a:off x="1371600" y="3810000"/>
            <a:ext cx="2362200" cy="914400"/>
          </a:xfrm>
          <a:prstGeom prst="straightConnector1">
            <a:avLst/>
          </a:prstGeom>
          <a:noFill/>
          <a:ln w="38100">
            <a:solidFill>
              <a:srgbClr val="3333FF"/>
            </a:solidFill>
            <a:round/>
            <a:headEnd/>
            <a:tailEnd type="triangle" w="med" len="med"/>
          </a:ln>
          <a:effectLst/>
        </p:spPr>
      </p:cxnSp>
      <p:pic>
        <p:nvPicPr>
          <p:cNvPr id="214018" name="Picture 2"/>
          <p:cNvPicPr>
            <a:picLocks noChangeAspect="1" noChangeArrowheads="1"/>
          </p:cNvPicPr>
          <p:nvPr/>
        </p:nvPicPr>
        <p:blipFill>
          <a:blip r:embed="rId6" cstate="print"/>
          <a:srcRect/>
          <a:stretch>
            <a:fillRect/>
          </a:stretch>
        </p:blipFill>
        <p:spPr bwMode="auto">
          <a:xfrm>
            <a:off x="11113" y="34925"/>
            <a:ext cx="238125" cy="344488"/>
          </a:xfrm>
          <a:prstGeom prst="rect">
            <a:avLst/>
          </a:prstGeom>
          <a:noFill/>
        </p:spPr>
      </p:pic>
      <p:pic>
        <p:nvPicPr>
          <p:cNvPr id="69" name="Picture 68" descr="AMPRIlogo"/>
          <p:cNvPicPr>
            <a:picLocks noChangeAspect="1" noChangeArrowheads="1"/>
          </p:cNvPicPr>
          <p:nvPr/>
        </p:nvPicPr>
        <p:blipFill>
          <a:blip r:embed="rId7" cstate="print"/>
          <a:srcRect/>
          <a:stretch>
            <a:fillRect/>
          </a:stretch>
        </p:blipFill>
        <p:spPr bwMode="auto">
          <a:xfrm>
            <a:off x="8348270" y="74950"/>
            <a:ext cx="695864" cy="2762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Slide Number Placeholder 3"/>
          <p:cNvSpPr>
            <a:spLocks noGrp="1"/>
          </p:cNvSpPr>
          <p:nvPr>
            <p:ph type="sldNum" sz="quarter" idx="12"/>
          </p:nvPr>
        </p:nvSpPr>
        <p:spPr>
          <a:noFill/>
        </p:spPr>
        <p:txBody>
          <a:bodyPr/>
          <a:lstStyle/>
          <a:p>
            <a:fld id="{36320016-FD53-4B70-B179-8809B0350695}" type="slidenum">
              <a:rPr lang="en-US" smtClean="0">
                <a:latin typeface="Arial" pitchFamily="34" charset="0"/>
              </a:rPr>
              <a:pPr/>
              <a:t>41</a:t>
            </a:fld>
            <a:endParaRPr lang="en-US" dirty="0" smtClean="0">
              <a:latin typeface="Arial" pitchFamily="34" charset="0"/>
            </a:endParaRPr>
          </a:p>
        </p:txBody>
      </p:sp>
      <p:sp>
        <p:nvSpPr>
          <p:cNvPr id="35843" name="Rectangle 4"/>
          <p:cNvSpPr>
            <a:spLocks noChangeArrowheads="1"/>
          </p:cNvSpPr>
          <p:nvPr/>
        </p:nvSpPr>
        <p:spPr bwMode="auto">
          <a:xfrm>
            <a:off x="0" y="1371600"/>
            <a:ext cx="9144000" cy="3540125"/>
          </a:xfrm>
          <a:prstGeom prst="rect">
            <a:avLst/>
          </a:prstGeom>
          <a:noFill/>
          <a:ln w="9525">
            <a:noFill/>
            <a:miter lim="800000"/>
            <a:headEnd/>
            <a:tailEnd/>
          </a:ln>
        </p:spPr>
        <p:txBody>
          <a:bodyPr>
            <a:spAutoFit/>
          </a:bodyPr>
          <a:lstStyle/>
          <a:p>
            <a:pPr marL="571500" indent="-571500"/>
            <a:r>
              <a:rPr lang="en-US" sz="3200" b="1" dirty="0">
                <a:solidFill>
                  <a:srgbClr val="CC3399"/>
                </a:solidFill>
              </a:rPr>
              <a:t>I.</a:t>
            </a:r>
            <a:r>
              <a:rPr lang="en-US" sz="3200" b="1" dirty="0">
                <a:solidFill>
                  <a:srgbClr val="0000FF"/>
                </a:solidFill>
              </a:rPr>
              <a:t>  </a:t>
            </a:r>
            <a:r>
              <a:rPr lang="en-US" sz="3200" b="1" dirty="0">
                <a:solidFill>
                  <a:srgbClr val="CC3399"/>
                </a:solidFill>
              </a:rPr>
              <a:t>Sodium Hydroxide + Lignin in Rice husk</a:t>
            </a:r>
          </a:p>
          <a:p>
            <a:pPr marL="571500" indent="-571500"/>
            <a:r>
              <a:rPr lang="en-US" sz="3200" b="1" dirty="0">
                <a:solidFill>
                  <a:srgbClr val="CC3399"/>
                </a:solidFill>
              </a:rPr>
              <a:t>    Sodium lignate</a:t>
            </a:r>
            <a:r>
              <a:rPr lang="en-US" sz="3200" b="1" dirty="0"/>
              <a:t> </a:t>
            </a:r>
            <a:r>
              <a:rPr lang="en-US" sz="3200" b="1" dirty="0">
                <a:solidFill>
                  <a:srgbClr val="0000FF"/>
                </a:solidFill>
              </a:rPr>
              <a:t>(Binder)</a:t>
            </a:r>
          </a:p>
          <a:p>
            <a:pPr marL="571500" indent="-571500"/>
            <a:endParaRPr lang="en-US" sz="3200" b="1" dirty="0">
              <a:solidFill>
                <a:srgbClr val="0000FF"/>
              </a:solidFill>
            </a:endParaRPr>
          </a:p>
          <a:p>
            <a:pPr marL="571500" indent="-571500"/>
            <a:r>
              <a:rPr lang="en-US" sz="3200" b="1" dirty="0">
                <a:solidFill>
                  <a:srgbClr val="CC3399"/>
                </a:solidFill>
              </a:rPr>
              <a:t>II . Sodium Hydroxide+ Silica from Rice Husk and Silica and Alumina</a:t>
            </a:r>
            <a:r>
              <a:rPr lang="en-US" dirty="0"/>
              <a:t> </a:t>
            </a:r>
            <a:r>
              <a:rPr lang="en-US" sz="3200" b="1" dirty="0">
                <a:solidFill>
                  <a:srgbClr val="CC3399"/>
                </a:solidFill>
              </a:rPr>
              <a:t>from Fly ash and Red Mud       Sodium silicate precursor</a:t>
            </a:r>
          </a:p>
          <a:p>
            <a:pPr marL="571500" indent="-571500"/>
            <a:r>
              <a:rPr lang="en-US" sz="3200" b="1" dirty="0"/>
              <a:t>     </a:t>
            </a:r>
            <a:r>
              <a:rPr lang="en-US" sz="3200" b="1" dirty="0">
                <a:solidFill>
                  <a:srgbClr val="0000FF"/>
                </a:solidFill>
              </a:rPr>
              <a:t>(Necessary for making inorganic matrix)</a:t>
            </a:r>
          </a:p>
        </p:txBody>
      </p:sp>
      <p:cxnSp>
        <p:nvCxnSpPr>
          <p:cNvPr id="35844" name="Straight Arrow Connector 8"/>
          <p:cNvCxnSpPr>
            <a:cxnSpLocks noChangeShapeType="1"/>
          </p:cNvCxnSpPr>
          <p:nvPr/>
        </p:nvCxnSpPr>
        <p:spPr bwMode="auto">
          <a:xfrm>
            <a:off x="2438400" y="4114800"/>
            <a:ext cx="533400" cy="1588"/>
          </a:xfrm>
          <a:prstGeom prst="straightConnector1">
            <a:avLst/>
          </a:prstGeom>
          <a:noFill/>
          <a:ln w="9525" algn="ctr">
            <a:solidFill>
              <a:srgbClr val="CC00CC"/>
            </a:solidFill>
            <a:round/>
            <a:headEnd/>
            <a:tailEnd type="arrow" w="med" len="med"/>
          </a:ln>
        </p:spPr>
      </p:cxnSp>
      <p:sp>
        <p:nvSpPr>
          <p:cNvPr id="35845" name="TextBox 13"/>
          <p:cNvSpPr txBox="1">
            <a:spLocks noChangeArrowheads="1"/>
          </p:cNvSpPr>
          <p:nvPr/>
        </p:nvSpPr>
        <p:spPr bwMode="auto">
          <a:xfrm>
            <a:off x="533400" y="457200"/>
            <a:ext cx="7543800" cy="708025"/>
          </a:xfrm>
          <a:prstGeom prst="rect">
            <a:avLst/>
          </a:prstGeom>
          <a:gradFill rotWithShape="0">
            <a:gsLst>
              <a:gs pos="0">
                <a:srgbClr val="FBEAC7"/>
              </a:gs>
              <a:gs pos="17999">
                <a:srgbClr val="FEE7F2"/>
              </a:gs>
              <a:gs pos="36000">
                <a:srgbClr val="FAC77D"/>
              </a:gs>
              <a:gs pos="61000">
                <a:srgbClr val="FBA97D"/>
              </a:gs>
              <a:gs pos="82001">
                <a:srgbClr val="FBD49C"/>
              </a:gs>
              <a:gs pos="100000">
                <a:srgbClr val="FEE7F2"/>
              </a:gs>
            </a:gsLst>
            <a:lin ang="18900000"/>
          </a:gradFill>
          <a:ln w="9525">
            <a:noFill/>
            <a:miter lim="800000"/>
            <a:headEnd/>
            <a:tailEnd/>
          </a:ln>
        </p:spPr>
        <p:txBody>
          <a:bodyPr>
            <a:spAutoFit/>
          </a:bodyPr>
          <a:lstStyle/>
          <a:p>
            <a:r>
              <a:rPr lang="en-US" sz="4000" b="1" dirty="0" smtClean="0">
                <a:solidFill>
                  <a:srgbClr val="800000"/>
                </a:solidFill>
              </a:rPr>
              <a:t>Plausible Chemical </a:t>
            </a:r>
            <a:r>
              <a:rPr lang="en-US" sz="4000" b="1" dirty="0">
                <a:solidFill>
                  <a:srgbClr val="800000"/>
                </a:solidFill>
              </a:rPr>
              <a:t>Reactions</a:t>
            </a:r>
          </a:p>
        </p:txBody>
      </p:sp>
      <p:cxnSp>
        <p:nvCxnSpPr>
          <p:cNvPr id="35846" name="Straight Arrow Connector 10"/>
          <p:cNvCxnSpPr>
            <a:cxnSpLocks noChangeShapeType="1"/>
          </p:cNvCxnSpPr>
          <p:nvPr/>
        </p:nvCxnSpPr>
        <p:spPr bwMode="auto">
          <a:xfrm>
            <a:off x="8305800" y="1676400"/>
            <a:ext cx="609600" cy="1588"/>
          </a:xfrm>
          <a:prstGeom prst="straightConnector1">
            <a:avLst/>
          </a:prstGeom>
          <a:noFill/>
          <a:ln w="9525" algn="ctr">
            <a:solidFill>
              <a:srgbClr val="CC00CC"/>
            </a:solidFill>
            <a:round/>
            <a:headEnd/>
            <a:tailEnd type="arrow" w="med" len="med"/>
          </a:ln>
        </p:spPr>
      </p:cxnSp>
      <p:pic>
        <p:nvPicPr>
          <p:cNvPr id="7" name="Picture 2"/>
          <p:cNvPicPr>
            <a:picLocks noChangeAspect="1" noChangeArrowheads="1"/>
          </p:cNvPicPr>
          <p:nvPr/>
        </p:nvPicPr>
        <p:blipFill>
          <a:blip r:embed="rId2" cstate="print"/>
          <a:srcRect/>
          <a:stretch>
            <a:fillRect/>
          </a:stretch>
        </p:blipFill>
        <p:spPr bwMode="auto">
          <a:xfrm>
            <a:off x="11113" y="34925"/>
            <a:ext cx="238125" cy="344488"/>
          </a:xfrm>
          <a:prstGeom prst="rect">
            <a:avLst/>
          </a:prstGeom>
          <a:noFill/>
        </p:spPr>
      </p:pic>
      <p:pic>
        <p:nvPicPr>
          <p:cNvPr id="8" name="Picture 7" descr="AMPRIlogo"/>
          <p:cNvPicPr>
            <a:picLocks noChangeAspect="1" noChangeArrowheads="1"/>
          </p:cNvPicPr>
          <p:nvPr/>
        </p:nvPicPr>
        <p:blipFill>
          <a:blip r:embed="rId3" cstate="print"/>
          <a:srcRect/>
          <a:stretch>
            <a:fillRect/>
          </a:stretch>
        </p:blipFill>
        <p:spPr bwMode="auto">
          <a:xfrm>
            <a:off x="8348270" y="74950"/>
            <a:ext cx="695864" cy="2762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1" name="TextBox 9"/>
          <p:cNvSpPr txBox="1">
            <a:spLocks noChangeArrowheads="1"/>
          </p:cNvSpPr>
          <p:nvPr/>
        </p:nvSpPr>
        <p:spPr bwMode="auto">
          <a:xfrm>
            <a:off x="0" y="191069"/>
            <a:ext cx="9144000" cy="2246769"/>
          </a:xfrm>
          <a:prstGeom prst="rect">
            <a:avLst/>
          </a:prstGeom>
          <a:noFill/>
          <a:ln w="9525">
            <a:noFill/>
            <a:miter lim="800000"/>
            <a:headEnd/>
            <a:tailEnd/>
          </a:ln>
        </p:spPr>
        <p:txBody>
          <a:bodyPr wrap="square">
            <a:spAutoFit/>
          </a:bodyPr>
          <a:lstStyle/>
          <a:p>
            <a:pPr algn="ctr">
              <a:defRPr/>
            </a:pPr>
            <a:r>
              <a:rPr lang="en-US" sz="2400" b="1" dirty="0">
                <a:solidFill>
                  <a:schemeClr val="tx1"/>
                </a:solidFill>
                <a:latin typeface="+mj-lt"/>
                <a:cs typeface="Arial" pitchFamily="34" charset="0"/>
              </a:rPr>
              <a:t>Novel Patented* Concept of CSIR-AMPRI, Bhopal for Advanced </a:t>
            </a:r>
          </a:p>
          <a:p>
            <a:pPr algn="ctr">
              <a:defRPr/>
            </a:pPr>
            <a:r>
              <a:rPr lang="en-US" sz="2400" b="1" dirty="0" err="1">
                <a:solidFill>
                  <a:schemeClr val="tx1"/>
                </a:solidFill>
                <a:latin typeface="+mj-lt"/>
                <a:cs typeface="Arial" pitchFamily="34" charset="0"/>
              </a:rPr>
              <a:t>Ligno</a:t>
            </a:r>
            <a:r>
              <a:rPr lang="en-US" sz="2400" b="1" dirty="0">
                <a:solidFill>
                  <a:schemeClr val="tx1"/>
                </a:solidFill>
                <a:latin typeface="+mj-lt"/>
                <a:cs typeface="Arial" pitchFamily="34" charset="0"/>
              </a:rPr>
              <a:t>-</a:t>
            </a:r>
            <a:r>
              <a:rPr lang="en-US" sz="2400" b="1" dirty="0" err="1">
                <a:solidFill>
                  <a:schemeClr val="tx1"/>
                </a:solidFill>
                <a:latin typeface="+mj-lt"/>
                <a:cs typeface="Arial" pitchFamily="34" charset="0"/>
              </a:rPr>
              <a:t>Silico</a:t>
            </a:r>
            <a:r>
              <a:rPr lang="en-US" sz="2400" b="1" dirty="0">
                <a:solidFill>
                  <a:schemeClr val="tx1"/>
                </a:solidFill>
                <a:latin typeface="+mj-lt"/>
                <a:cs typeface="Arial" pitchFamily="34" charset="0"/>
              </a:rPr>
              <a:t>-Aluminous (LSA)  Materials </a:t>
            </a:r>
          </a:p>
          <a:p>
            <a:pPr algn="ctr">
              <a:defRPr/>
            </a:pPr>
            <a:r>
              <a:rPr lang="en-US" sz="2400" b="1" i="1" dirty="0">
                <a:solidFill>
                  <a:schemeClr val="tx1"/>
                </a:solidFill>
                <a:latin typeface="+mj-lt"/>
                <a:cs typeface="Arial" pitchFamily="34" charset="0"/>
              </a:rPr>
              <a:t>(* India (2301 DEL 2012) and  USA (13 / 949585) .</a:t>
            </a:r>
          </a:p>
          <a:p>
            <a:pPr algn="just">
              <a:defRPr/>
            </a:pPr>
            <a:endParaRPr lang="en-US" sz="2200" b="1" dirty="0">
              <a:solidFill>
                <a:schemeClr val="tx1"/>
              </a:solidFill>
              <a:latin typeface="Calibri" pitchFamily="34" charset="0"/>
            </a:endParaRPr>
          </a:p>
          <a:p>
            <a:pPr algn="just">
              <a:defRPr/>
            </a:pPr>
            <a:r>
              <a:rPr lang="en-US" sz="2200" b="1" dirty="0">
                <a:solidFill>
                  <a:schemeClr val="tx1"/>
                </a:solidFill>
                <a:latin typeface="Calibri" pitchFamily="34" charset="0"/>
              </a:rPr>
              <a:t> </a:t>
            </a:r>
          </a:p>
        </p:txBody>
      </p:sp>
      <p:sp>
        <p:nvSpPr>
          <p:cNvPr id="12" name="TextBox 11"/>
          <p:cNvSpPr txBox="1"/>
          <p:nvPr/>
        </p:nvSpPr>
        <p:spPr>
          <a:xfrm>
            <a:off x="222250" y="3911600"/>
            <a:ext cx="2895600" cy="584200"/>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fontAlgn="auto">
              <a:spcBef>
                <a:spcPts val="0"/>
              </a:spcBef>
              <a:spcAft>
                <a:spcPts val="0"/>
              </a:spcAft>
              <a:defRPr/>
            </a:pPr>
            <a:r>
              <a:rPr lang="en-US" sz="1600" b="1" dirty="0">
                <a:solidFill>
                  <a:srgbClr val="3333FF"/>
                </a:solidFill>
                <a:latin typeface="Arial" pitchFamily="34" charset="0"/>
                <a:cs typeface="Arial" pitchFamily="34" charset="0"/>
              </a:rPr>
              <a:t>Conventional </a:t>
            </a:r>
            <a:r>
              <a:rPr lang="en-US" sz="1600" b="1" dirty="0">
                <a:latin typeface="Arial" pitchFamily="34" charset="0"/>
                <a:cs typeface="Arial" pitchFamily="34" charset="0"/>
              </a:rPr>
              <a:t>Tetrahedral  silicon complexes</a:t>
            </a:r>
            <a:endParaRPr lang="en-US" sz="1600" b="1" dirty="0"/>
          </a:p>
        </p:txBody>
      </p:sp>
      <p:sp>
        <p:nvSpPr>
          <p:cNvPr id="13" name="Right Arrow 12"/>
          <p:cNvSpPr/>
          <p:nvPr/>
        </p:nvSpPr>
        <p:spPr>
          <a:xfrm>
            <a:off x="3999931" y="2747275"/>
            <a:ext cx="1371600" cy="374650"/>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000"/>
          </a:p>
        </p:txBody>
      </p:sp>
      <p:sp>
        <p:nvSpPr>
          <p:cNvPr id="14" name="TextBox 13"/>
          <p:cNvSpPr txBox="1"/>
          <p:nvPr/>
        </p:nvSpPr>
        <p:spPr>
          <a:xfrm>
            <a:off x="4038600" y="3897313"/>
            <a:ext cx="3429000" cy="598487"/>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fontAlgn="auto">
              <a:spcBef>
                <a:spcPts val="0"/>
              </a:spcBef>
              <a:spcAft>
                <a:spcPts val="0"/>
              </a:spcAft>
              <a:defRPr/>
            </a:pPr>
            <a:r>
              <a:rPr lang="en-US" sz="1600" b="1" dirty="0">
                <a:solidFill>
                  <a:srgbClr val="3333FF"/>
                </a:solidFill>
                <a:latin typeface="Arial" pitchFamily="34" charset="0"/>
                <a:cs typeface="Arial" pitchFamily="34" charset="0"/>
              </a:rPr>
              <a:t>Novel  </a:t>
            </a:r>
            <a:r>
              <a:rPr lang="en-US" sz="1600" b="1" dirty="0" err="1">
                <a:latin typeface="Arial" pitchFamily="34" charset="0"/>
                <a:cs typeface="Arial" pitchFamily="34" charset="0"/>
              </a:rPr>
              <a:t>Penta</a:t>
            </a:r>
            <a:r>
              <a:rPr lang="en-US" sz="1600" b="1" dirty="0">
                <a:latin typeface="Arial" pitchFamily="34" charset="0"/>
                <a:cs typeface="Arial" pitchFamily="34" charset="0"/>
              </a:rPr>
              <a:t> coordinated silicon complexes</a:t>
            </a:r>
            <a:endParaRPr lang="en-US" sz="1600" b="1" dirty="0"/>
          </a:p>
        </p:txBody>
      </p:sp>
      <p:pic>
        <p:nvPicPr>
          <p:cNvPr id="1031" name="Picture 4" descr="AMPRIlogo"/>
          <p:cNvPicPr>
            <a:picLocks noChangeAspect="1" noChangeArrowheads="1"/>
          </p:cNvPicPr>
          <p:nvPr/>
        </p:nvPicPr>
        <p:blipFill>
          <a:blip r:embed="rId3" cstate="print"/>
          <a:srcRect/>
          <a:stretch>
            <a:fillRect/>
          </a:stretch>
        </p:blipFill>
        <p:spPr bwMode="auto">
          <a:xfrm>
            <a:off x="8240713" y="0"/>
            <a:ext cx="903287" cy="457200"/>
          </a:xfrm>
          <a:prstGeom prst="rect">
            <a:avLst/>
          </a:prstGeom>
          <a:noFill/>
          <a:ln w="9525">
            <a:noFill/>
            <a:miter lim="800000"/>
            <a:headEnd/>
            <a:tailEnd/>
          </a:ln>
        </p:spPr>
      </p:pic>
      <p:graphicFrame>
        <p:nvGraphicFramePr>
          <p:cNvPr id="1026" name="Object 96"/>
          <p:cNvGraphicFramePr>
            <a:graphicFrameLocks noChangeAspect="1"/>
          </p:cNvGraphicFramePr>
          <p:nvPr/>
        </p:nvGraphicFramePr>
        <p:xfrm>
          <a:off x="82550" y="42863"/>
          <a:ext cx="450850" cy="412750"/>
        </p:xfrm>
        <a:graphic>
          <a:graphicData uri="http://schemas.openxmlformats.org/presentationml/2006/ole">
            <p:oleObj spid="_x0000_s54274" name="Bitmap Image" r:id="rId4" imgW="1467055" imgH="1638529" progId="PBrush">
              <p:embed/>
            </p:oleObj>
          </a:graphicData>
        </a:graphic>
      </p:graphicFrame>
      <p:grpSp>
        <p:nvGrpSpPr>
          <p:cNvPr id="2" name="Group 89"/>
          <p:cNvGrpSpPr>
            <a:grpSpLocks/>
          </p:cNvGrpSpPr>
          <p:nvPr/>
        </p:nvGrpSpPr>
        <p:grpSpPr bwMode="auto">
          <a:xfrm>
            <a:off x="838200" y="2514600"/>
            <a:ext cx="2667000" cy="1173163"/>
            <a:chOff x="990600" y="3886200"/>
            <a:chExt cx="2667000" cy="1173484"/>
          </a:xfrm>
        </p:grpSpPr>
        <p:cxnSp>
          <p:nvCxnSpPr>
            <p:cNvPr id="78" name="Straight Connector 77"/>
            <p:cNvCxnSpPr/>
            <p:nvPr/>
          </p:nvCxnSpPr>
          <p:spPr>
            <a:xfrm>
              <a:off x="990600" y="3916371"/>
              <a:ext cx="1524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990600" y="5056508"/>
              <a:ext cx="1524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67" name="TextBox 16"/>
            <p:cNvSpPr txBox="1">
              <a:spLocks noChangeArrowheads="1"/>
            </p:cNvSpPr>
            <p:nvPr/>
          </p:nvSpPr>
          <p:spPr bwMode="auto">
            <a:xfrm>
              <a:off x="990600" y="3962400"/>
              <a:ext cx="838200" cy="369332"/>
            </a:xfrm>
            <a:prstGeom prst="rect">
              <a:avLst/>
            </a:prstGeom>
            <a:noFill/>
            <a:ln w="9525">
              <a:noFill/>
              <a:miter lim="800000"/>
              <a:headEnd/>
              <a:tailEnd/>
            </a:ln>
          </p:spPr>
          <p:txBody>
            <a:bodyPr>
              <a:spAutoFit/>
            </a:bodyPr>
            <a:lstStyle/>
            <a:p>
              <a:r>
                <a:rPr lang="en-US" b="1">
                  <a:latin typeface="Calibri" pitchFamily="34" charset="0"/>
                </a:rPr>
                <a:t>CH</a:t>
              </a:r>
              <a:r>
                <a:rPr lang="en-US" b="1" baseline="-25000">
                  <a:latin typeface="Calibri" pitchFamily="34" charset="0"/>
                </a:rPr>
                <a:t>2</a:t>
              </a:r>
              <a:r>
                <a:rPr lang="en-US" b="1">
                  <a:latin typeface="Calibri" pitchFamily="34" charset="0"/>
                </a:rPr>
                <a:t>O</a:t>
              </a:r>
            </a:p>
          </p:txBody>
        </p:sp>
        <p:sp>
          <p:nvSpPr>
            <p:cNvPr id="1068" name="TextBox 17"/>
            <p:cNvSpPr txBox="1">
              <a:spLocks noChangeArrowheads="1"/>
            </p:cNvSpPr>
            <p:nvPr/>
          </p:nvSpPr>
          <p:spPr bwMode="auto">
            <a:xfrm>
              <a:off x="996460" y="4583668"/>
              <a:ext cx="838200" cy="369332"/>
            </a:xfrm>
            <a:prstGeom prst="rect">
              <a:avLst/>
            </a:prstGeom>
            <a:noFill/>
            <a:ln w="9525">
              <a:noFill/>
              <a:miter lim="800000"/>
              <a:headEnd/>
              <a:tailEnd/>
            </a:ln>
          </p:spPr>
          <p:txBody>
            <a:bodyPr>
              <a:spAutoFit/>
            </a:bodyPr>
            <a:lstStyle/>
            <a:p>
              <a:r>
                <a:rPr lang="en-US" b="1">
                  <a:latin typeface="Calibri" pitchFamily="34" charset="0"/>
                </a:rPr>
                <a:t>CH</a:t>
              </a:r>
              <a:r>
                <a:rPr lang="en-US" b="1" baseline="-25000">
                  <a:latin typeface="Calibri" pitchFamily="34" charset="0"/>
                </a:rPr>
                <a:t>2</a:t>
              </a:r>
              <a:r>
                <a:rPr lang="en-US" b="1">
                  <a:latin typeface="Calibri" pitchFamily="34" charset="0"/>
                </a:rPr>
                <a:t>O</a:t>
              </a:r>
            </a:p>
          </p:txBody>
        </p:sp>
        <p:cxnSp>
          <p:nvCxnSpPr>
            <p:cNvPr id="20" name="Straight Connector 19"/>
            <p:cNvCxnSpPr/>
            <p:nvPr/>
          </p:nvCxnSpPr>
          <p:spPr>
            <a:xfrm>
              <a:off x="1676400" y="4191083"/>
              <a:ext cx="304800" cy="2286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10800000" flipV="1">
              <a:off x="1676400" y="4495967"/>
              <a:ext cx="304800" cy="2286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71" name="TextBox 22"/>
            <p:cNvSpPr txBox="1">
              <a:spLocks noChangeArrowheads="1"/>
            </p:cNvSpPr>
            <p:nvPr/>
          </p:nvSpPr>
          <p:spPr bwMode="auto">
            <a:xfrm>
              <a:off x="1981200" y="4191000"/>
              <a:ext cx="457200" cy="369332"/>
            </a:xfrm>
            <a:prstGeom prst="rect">
              <a:avLst/>
            </a:prstGeom>
            <a:noFill/>
            <a:ln w="9525">
              <a:noFill/>
              <a:miter lim="800000"/>
              <a:headEnd/>
              <a:tailEnd/>
            </a:ln>
          </p:spPr>
          <p:txBody>
            <a:bodyPr>
              <a:spAutoFit/>
            </a:bodyPr>
            <a:lstStyle/>
            <a:p>
              <a:r>
                <a:rPr lang="en-US" b="1">
                  <a:latin typeface="Calibri" pitchFamily="34" charset="0"/>
                </a:rPr>
                <a:t>Si</a:t>
              </a:r>
            </a:p>
          </p:txBody>
        </p:sp>
        <p:sp>
          <p:nvSpPr>
            <p:cNvPr id="1072" name="TextBox 23"/>
            <p:cNvSpPr txBox="1">
              <a:spLocks noChangeArrowheads="1"/>
            </p:cNvSpPr>
            <p:nvPr/>
          </p:nvSpPr>
          <p:spPr bwMode="auto">
            <a:xfrm>
              <a:off x="2813540" y="3962400"/>
              <a:ext cx="838200" cy="369332"/>
            </a:xfrm>
            <a:prstGeom prst="rect">
              <a:avLst/>
            </a:prstGeom>
            <a:noFill/>
            <a:ln w="9525">
              <a:noFill/>
              <a:miter lim="800000"/>
              <a:headEnd/>
              <a:tailEnd/>
            </a:ln>
          </p:spPr>
          <p:txBody>
            <a:bodyPr>
              <a:spAutoFit/>
            </a:bodyPr>
            <a:lstStyle/>
            <a:p>
              <a:r>
                <a:rPr lang="en-US" b="1">
                  <a:latin typeface="Calibri" pitchFamily="34" charset="0"/>
                </a:rPr>
                <a:t>OCH</a:t>
              </a:r>
              <a:r>
                <a:rPr lang="en-US" b="1" baseline="-25000">
                  <a:latin typeface="Calibri" pitchFamily="34" charset="0"/>
                </a:rPr>
                <a:t>2</a:t>
              </a:r>
              <a:endParaRPr lang="en-US" b="1">
                <a:latin typeface="Calibri" pitchFamily="34" charset="0"/>
              </a:endParaRPr>
            </a:p>
          </p:txBody>
        </p:sp>
        <p:sp>
          <p:nvSpPr>
            <p:cNvPr id="1073" name="TextBox 24"/>
            <p:cNvSpPr txBox="1">
              <a:spLocks noChangeArrowheads="1"/>
            </p:cNvSpPr>
            <p:nvPr/>
          </p:nvSpPr>
          <p:spPr bwMode="auto">
            <a:xfrm>
              <a:off x="2819400" y="4583668"/>
              <a:ext cx="838200" cy="369332"/>
            </a:xfrm>
            <a:prstGeom prst="rect">
              <a:avLst/>
            </a:prstGeom>
            <a:noFill/>
            <a:ln w="9525">
              <a:noFill/>
              <a:miter lim="800000"/>
              <a:headEnd/>
              <a:tailEnd/>
            </a:ln>
          </p:spPr>
          <p:txBody>
            <a:bodyPr>
              <a:spAutoFit/>
            </a:bodyPr>
            <a:lstStyle/>
            <a:p>
              <a:r>
                <a:rPr lang="en-US" b="1">
                  <a:latin typeface="Calibri" pitchFamily="34" charset="0"/>
                </a:rPr>
                <a:t>OCH</a:t>
              </a:r>
              <a:r>
                <a:rPr lang="en-US" b="1" baseline="-25000">
                  <a:latin typeface="Calibri" pitchFamily="34" charset="0"/>
                </a:rPr>
                <a:t>2</a:t>
              </a:r>
              <a:endParaRPr lang="en-US" b="1">
                <a:latin typeface="Calibri" pitchFamily="34" charset="0"/>
              </a:endParaRPr>
            </a:p>
          </p:txBody>
        </p:sp>
        <p:cxnSp>
          <p:nvCxnSpPr>
            <p:cNvPr id="27" name="Straight Connector 26"/>
            <p:cNvCxnSpPr>
              <a:stCxn id="1072" idx="1"/>
            </p:cNvCxnSpPr>
            <p:nvPr/>
          </p:nvCxnSpPr>
          <p:spPr>
            <a:xfrm rot="10800000" flipV="1">
              <a:off x="2368550" y="4146621"/>
              <a:ext cx="444500" cy="24136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endCxn id="1073" idx="1"/>
            </p:cNvCxnSpPr>
            <p:nvPr/>
          </p:nvCxnSpPr>
          <p:spPr>
            <a:xfrm>
              <a:off x="2362200" y="4495967"/>
              <a:ext cx="457200" cy="2731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5400000">
              <a:off x="419738" y="4487234"/>
              <a:ext cx="1143313"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3008951" y="4457062"/>
              <a:ext cx="1143313"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3429000" y="3916371"/>
              <a:ext cx="1524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3429000" y="5056508"/>
              <a:ext cx="1524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1" name="Slide Number Placeholder 100"/>
          <p:cNvSpPr>
            <a:spLocks noGrp="1"/>
          </p:cNvSpPr>
          <p:nvPr>
            <p:ph type="sldNum" sz="quarter" idx="12"/>
          </p:nvPr>
        </p:nvSpPr>
        <p:spPr/>
        <p:txBody>
          <a:bodyPr/>
          <a:lstStyle/>
          <a:p>
            <a:pPr>
              <a:defRPr/>
            </a:pPr>
            <a:fld id="{BAAE221A-4C40-483B-B84E-20B3342900E0}" type="slidenum">
              <a:rPr lang="en-US"/>
              <a:pPr>
                <a:defRPr/>
              </a:pPr>
              <a:t>42</a:t>
            </a:fld>
            <a:endParaRPr lang="en-US"/>
          </a:p>
        </p:txBody>
      </p:sp>
      <p:grpSp>
        <p:nvGrpSpPr>
          <p:cNvPr id="3" name="Group 54"/>
          <p:cNvGrpSpPr>
            <a:grpSpLocks/>
          </p:cNvGrpSpPr>
          <p:nvPr/>
        </p:nvGrpSpPr>
        <p:grpSpPr bwMode="auto">
          <a:xfrm>
            <a:off x="5943600" y="2449513"/>
            <a:ext cx="3429000" cy="2351087"/>
            <a:chOff x="5562600" y="2286000"/>
            <a:chExt cx="3429000" cy="2351088"/>
          </a:xfrm>
        </p:grpSpPr>
        <p:cxnSp>
          <p:nvCxnSpPr>
            <p:cNvPr id="72" name="Straight Connector 71"/>
            <p:cNvCxnSpPr/>
            <p:nvPr/>
          </p:nvCxnSpPr>
          <p:spPr>
            <a:xfrm>
              <a:off x="8077200" y="2360612"/>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 name="Group 112"/>
            <p:cNvGrpSpPr>
              <a:grpSpLocks/>
            </p:cNvGrpSpPr>
            <p:nvPr/>
          </p:nvGrpSpPr>
          <p:grpSpPr bwMode="auto">
            <a:xfrm>
              <a:off x="5562600" y="2286000"/>
              <a:ext cx="3429000" cy="2351088"/>
              <a:chOff x="5181600" y="4202668"/>
              <a:chExt cx="3429000" cy="2350532"/>
            </a:xfrm>
          </p:grpSpPr>
          <p:grpSp>
            <p:nvGrpSpPr>
              <p:cNvPr id="5" name="Group 109"/>
              <p:cNvGrpSpPr>
                <a:grpSpLocks/>
              </p:cNvGrpSpPr>
              <p:nvPr/>
            </p:nvGrpSpPr>
            <p:grpSpPr bwMode="auto">
              <a:xfrm>
                <a:off x="5181600" y="4202668"/>
                <a:ext cx="3429000" cy="2350532"/>
                <a:chOff x="5181600" y="4339827"/>
                <a:chExt cx="3429000" cy="2350532"/>
              </a:xfrm>
            </p:grpSpPr>
            <p:cxnSp>
              <p:nvCxnSpPr>
                <p:cNvPr id="47" name="Straight Connector 46"/>
                <p:cNvCxnSpPr/>
                <p:nvPr/>
              </p:nvCxnSpPr>
              <p:spPr>
                <a:xfrm>
                  <a:off x="6575425" y="4936586"/>
                  <a:ext cx="457200" cy="2729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 name="Group 108"/>
                <p:cNvGrpSpPr>
                  <a:grpSpLocks/>
                </p:cNvGrpSpPr>
                <p:nvPr/>
              </p:nvGrpSpPr>
              <p:grpSpPr bwMode="auto">
                <a:xfrm>
                  <a:off x="5181600" y="4339827"/>
                  <a:ext cx="3429000" cy="2350532"/>
                  <a:chOff x="5181600" y="4339827"/>
                  <a:chExt cx="3429000" cy="2350532"/>
                </a:xfrm>
              </p:grpSpPr>
              <p:cxnSp>
                <p:nvCxnSpPr>
                  <p:cNvPr id="65" name="Straight Connector 64"/>
                  <p:cNvCxnSpPr/>
                  <p:nvPr/>
                </p:nvCxnSpPr>
                <p:spPr>
                  <a:xfrm rot="5400000">
                    <a:off x="7270092" y="4984992"/>
                    <a:ext cx="114273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 name="Group 98"/>
                  <p:cNvGrpSpPr>
                    <a:grpSpLocks/>
                  </p:cNvGrpSpPr>
                  <p:nvPr/>
                </p:nvGrpSpPr>
                <p:grpSpPr bwMode="auto">
                  <a:xfrm>
                    <a:off x="5181600" y="4339827"/>
                    <a:ext cx="3429000" cy="2350532"/>
                    <a:chOff x="5715000" y="3886200"/>
                    <a:chExt cx="3429000" cy="2350532"/>
                  </a:xfrm>
                </p:grpSpPr>
                <p:cxnSp>
                  <p:nvCxnSpPr>
                    <p:cNvPr id="74" name="Straight Connector 73"/>
                    <p:cNvCxnSpPr/>
                    <p:nvPr/>
                  </p:nvCxnSpPr>
                  <p:spPr>
                    <a:xfrm>
                      <a:off x="8229600" y="5103525"/>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5400000">
                      <a:off x="7316048" y="5713774"/>
                      <a:ext cx="457092"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51" name="TextBox 38"/>
                    <p:cNvSpPr txBox="1">
                      <a:spLocks noChangeArrowheads="1"/>
                    </p:cNvSpPr>
                    <p:nvPr/>
                  </p:nvSpPr>
                  <p:spPr bwMode="auto">
                    <a:xfrm>
                      <a:off x="5715000" y="3962400"/>
                      <a:ext cx="838200" cy="369332"/>
                    </a:xfrm>
                    <a:prstGeom prst="rect">
                      <a:avLst/>
                    </a:prstGeom>
                    <a:noFill/>
                    <a:ln w="9525">
                      <a:noFill/>
                      <a:miter lim="800000"/>
                      <a:headEnd/>
                      <a:tailEnd/>
                    </a:ln>
                  </p:spPr>
                  <p:txBody>
                    <a:bodyPr>
                      <a:spAutoFit/>
                    </a:bodyPr>
                    <a:lstStyle/>
                    <a:p>
                      <a:r>
                        <a:rPr lang="en-US" b="1">
                          <a:latin typeface="Calibri" pitchFamily="34" charset="0"/>
                        </a:rPr>
                        <a:t>CH</a:t>
                      </a:r>
                      <a:r>
                        <a:rPr lang="en-US" b="1" baseline="-25000">
                          <a:latin typeface="Calibri" pitchFamily="34" charset="0"/>
                        </a:rPr>
                        <a:t>2</a:t>
                      </a:r>
                      <a:r>
                        <a:rPr lang="en-US" b="1">
                          <a:latin typeface="Calibri" pitchFamily="34" charset="0"/>
                        </a:rPr>
                        <a:t>O</a:t>
                      </a:r>
                    </a:p>
                  </p:txBody>
                </p:sp>
                <p:sp>
                  <p:nvSpPr>
                    <p:cNvPr id="1052" name="TextBox 39"/>
                    <p:cNvSpPr txBox="1">
                      <a:spLocks noChangeArrowheads="1"/>
                    </p:cNvSpPr>
                    <p:nvPr/>
                  </p:nvSpPr>
                  <p:spPr bwMode="auto">
                    <a:xfrm>
                      <a:off x="5720860" y="4583668"/>
                      <a:ext cx="838200" cy="369332"/>
                    </a:xfrm>
                    <a:prstGeom prst="rect">
                      <a:avLst/>
                    </a:prstGeom>
                    <a:noFill/>
                    <a:ln w="9525">
                      <a:noFill/>
                      <a:miter lim="800000"/>
                      <a:headEnd/>
                      <a:tailEnd/>
                    </a:ln>
                  </p:spPr>
                  <p:txBody>
                    <a:bodyPr>
                      <a:spAutoFit/>
                    </a:bodyPr>
                    <a:lstStyle/>
                    <a:p>
                      <a:r>
                        <a:rPr lang="en-US" b="1">
                          <a:latin typeface="Calibri" pitchFamily="34" charset="0"/>
                        </a:rPr>
                        <a:t>CH</a:t>
                      </a:r>
                      <a:r>
                        <a:rPr lang="en-US" b="1" baseline="-25000">
                          <a:latin typeface="Calibri" pitchFamily="34" charset="0"/>
                        </a:rPr>
                        <a:t>2</a:t>
                      </a:r>
                      <a:r>
                        <a:rPr lang="en-US" b="1">
                          <a:latin typeface="Calibri" pitchFamily="34" charset="0"/>
                        </a:rPr>
                        <a:t>O</a:t>
                      </a:r>
                    </a:p>
                  </p:txBody>
                </p:sp>
                <p:cxnSp>
                  <p:nvCxnSpPr>
                    <p:cNvPr id="41" name="Straight Connector 40"/>
                    <p:cNvCxnSpPr/>
                    <p:nvPr/>
                  </p:nvCxnSpPr>
                  <p:spPr>
                    <a:xfrm>
                      <a:off x="6400800" y="4190928"/>
                      <a:ext cx="304800" cy="2285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10800000" flipV="1">
                      <a:off x="6400800" y="4495656"/>
                      <a:ext cx="304800" cy="2285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55" name="TextBox 42"/>
                    <p:cNvSpPr txBox="1">
                      <a:spLocks noChangeArrowheads="1"/>
                    </p:cNvSpPr>
                    <p:nvPr/>
                  </p:nvSpPr>
                  <p:spPr bwMode="auto">
                    <a:xfrm>
                      <a:off x="6705600" y="4191000"/>
                      <a:ext cx="457200" cy="369332"/>
                    </a:xfrm>
                    <a:prstGeom prst="rect">
                      <a:avLst/>
                    </a:prstGeom>
                    <a:noFill/>
                    <a:ln w="9525">
                      <a:noFill/>
                      <a:miter lim="800000"/>
                      <a:headEnd/>
                      <a:tailEnd/>
                    </a:ln>
                  </p:spPr>
                  <p:txBody>
                    <a:bodyPr>
                      <a:spAutoFit/>
                    </a:bodyPr>
                    <a:lstStyle/>
                    <a:p>
                      <a:r>
                        <a:rPr lang="en-US" b="1">
                          <a:latin typeface="Calibri" pitchFamily="34" charset="0"/>
                        </a:rPr>
                        <a:t>Si</a:t>
                      </a:r>
                    </a:p>
                  </p:txBody>
                </p:sp>
                <p:sp>
                  <p:nvSpPr>
                    <p:cNvPr id="1056" name="TextBox 43"/>
                    <p:cNvSpPr txBox="1">
                      <a:spLocks noChangeArrowheads="1"/>
                    </p:cNvSpPr>
                    <p:nvPr/>
                  </p:nvSpPr>
                  <p:spPr bwMode="auto">
                    <a:xfrm>
                      <a:off x="7467600" y="3900046"/>
                      <a:ext cx="838200" cy="369332"/>
                    </a:xfrm>
                    <a:prstGeom prst="rect">
                      <a:avLst/>
                    </a:prstGeom>
                    <a:noFill/>
                    <a:ln w="9525">
                      <a:noFill/>
                      <a:miter lim="800000"/>
                      <a:headEnd/>
                      <a:tailEnd/>
                    </a:ln>
                  </p:spPr>
                  <p:txBody>
                    <a:bodyPr>
                      <a:spAutoFit/>
                    </a:bodyPr>
                    <a:lstStyle/>
                    <a:p>
                      <a:r>
                        <a:rPr lang="en-US" b="1">
                          <a:latin typeface="Calibri" pitchFamily="34" charset="0"/>
                        </a:rPr>
                        <a:t>OCH</a:t>
                      </a:r>
                      <a:r>
                        <a:rPr lang="en-US" b="1" baseline="-25000">
                          <a:latin typeface="Calibri" pitchFamily="34" charset="0"/>
                        </a:rPr>
                        <a:t>2</a:t>
                      </a:r>
                      <a:endParaRPr lang="en-US" b="1">
                        <a:latin typeface="Calibri" pitchFamily="34" charset="0"/>
                      </a:endParaRPr>
                    </a:p>
                  </p:txBody>
                </p:sp>
                <p:sp>
                  <p:nvSpPr>
                    <p:cNvPr id="1057" name="TextBox 44"/>
                    <p:cNvSpPr txBox="1">
                      <a:spLocks noChangeArrowheads="1"/>
                    </p:cNvSpPr>
                    <p:nvPr/>
                  </p:nvSpPr>
                  <p:spPr bwMode="auto">
                    <a:xfrm>
                      <a:off x="7513654" y="4609794"/>
                      <a:ext cx="838200" cy="369332"/>
                    </a:xfrm>
                    <a:prstGeom prst="rect">
                      <a:avLst/>
                    </a:prstGeom>
                    <a:noFill/>
                    <a:ln w="9525">
                      <a:noFill/>
                      <a:miter lim="800000"/>
                      <a:headEnd/>
                      <a:tailEnd/>
                    </a:ln>
                  </p:spPr>
                  <p:txBody>
                    <a:bodyPr>
                      <a:spAutoFit/>
                    </a:bodyPr>
                    <a:lstStyle/>
                    <a:p>
                      <a:r>
                        <a:rPr lang="en-US" b="1">
                          <a:latin typeface="Calibri" pitchFamily="34" charset="0"/>
                        </a:rPr>
                        <a:t>OCH</a:t>
                      </a:r>
                      <a:r>
                        <a:rPr lang="en-US" b="1" baseline="-25000">
                          <a:latin typeface="Calibri" pitchFamily="34" charset="0"/>
                        </a:rPr>
                        <a:t>2</a:t>
                      </a:r>
                      <a:endParaRPr lang="en-US" b="1">
                        <a:latin typeface="Calibri" pitchFamily="34" charset="0"/>
                      </a:endParaRPr>
                    </a:p>
                  </p:txBody>
                </p:sp>
                <p:cxnSp>
                  <p:nvCxnSpPr>
                    <p:cNvPr id="46" name="Straight Connector 45"/>
                    <p:cNvCxnSpPr/>
                    <p:nvPr/>
                  </p:nvCxnSpPr>
                  <p:spPr>
                    <a:xfrm rot="10800000" flipV="1">
                      <a:off x="7092950" y="4144901"/>
                      <a:ext cx="444500" cy="23965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59" name="TextBox 49"/>
                    <p:cNvSpPr txBox="1">
                      <a:spLocks noChangeArrowheads="1"/>
                    </p:cNvSpPr>
                    <p:nvPr/>
                  </p:nvSpPr>
                  <p:spPr bwMode="auto">
                    <a:xfrm>
                      <a:off x="7230792" y="5181600"/>
                      <a:ext cx="838200" cy="369332"/>
                    </a:xfrm>
                    <a:prstGeom prst="rect">
                      <a:avLst/>
                    </a:prstGeom>
                    <a:noFill/>
                    <a:ln w="9525">
                      <a:noFill/>
                      <a:miter lim="800000"/>
                      <a:headEnd/>
                      <a:tailEnd/>
                    </a:ln>
                  </p:spPr>
                  <p:txBody>
                    <a:bodyPr>
                      <a:spAutoFit/>
                    </a:bodyPr>
                    <a:lstStyle/>
                    <a:p>
                      <a:r>
                        <a:rPr lang="en-US" b="1">
                          <a:latin typeface="Calibri" pitchFamily="34" charset="0"/>
                        </a:rPr>
                        <a:t>OCH</a:t>
                      </a:r>
                      <a:r>
                        <a:rPr lang="en-US" b="1" baseline="-25000">
                          <a:latin typeface="Calibri" pitchFamily="34" charset="0"/>
                        </a:rPr>
                        <a:t>2</a:t>
                      </a:r>
                      <a:endParaRPr lang="en-US" b="1">
                        <a:latin typeface="Calibri" pitchFamily="34" charset="0"/>
                      </a:endParaRPr>
                    </a:p>
                  </p:txBody>
                </p:sp>
                <p:sp>
                  <p:nvSpPr>
                    <p:cNvPr id="1060" name="TextBox 59"/>
                    <p:cNvSpPr txBox="1">
                      <a:spLocks noChangeArrowheads="1"/>
                    </p:cNvSpPr>
                    <p:nvPr/>
                  </p:nvSpPr>
                  <p:spPr bwMode="auto">
                    <a:xfrm>
                      <a:off x="7379680" y="5867400"/>
                      <a:ext cx="1143000" cy="369332"/>
                    </a:xfrm>
                    <a:prstGeom prst="rect">
                      <a:avLst/>
                    </a:prstGeom>
                    <a:noFill/>
                    <a:ln w="9525">
                      <a:noFill/>
                      <a:miter lim="800000"/>
                      <a:headEnd/>
                      <a:tailEnd/>
                    </a:ln>
                  </p:spPr>
                  <p:txBody>
                    <a:bodyPr>
                      <a:spAutoFit/>
                    </a:bodyPr>
                    <a:lstStyle/>
                    <a:p>
                      <a:r>
                        <a:rPr lang="en-US" b="1">
                          <a:latin typeface="Calibri" pitchFamily="34" charset="0"/>
                        </a:rPr>
                        <a:t>CH</a:t>
                      </a:r>
                      <a:r>
                        <a:rPr lang="en-US" b="1" baseline="-25000">
                          <a:latin typeface="Calibri" pitchFamily="34" charset="0"/>
                        </a:rPr>
                        <a:t>2</a:t>
                      </a:r>
                      <a:r>
                        <a:rPr lang="en-US" b="1">
                          <a:latin typeface="Calibri" pitchFamily="34" charset="0"/>
                        </a:rPr>
                        <a:t>O</a:t>
                      </a:r>
                    </a:p>
                  </p:txBody>
                </p:sp>
                <p:cxnSp>
                  <p:nvCxnSpPr>
                    <p:cNvPr id="64" name="Straight Connector 63"/>
                    <p:cNvCxnSpPr/>
                    <p:nvPr/>
                  </p:nvCxnSpPr>
                  <p:spPr>
                    <a:xfrm rot="5400000">
                      <a:off x="5144429" y="4534540"/>
                      <a:ext cx="114273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5715000" y="3962382"/>
                      <a:ext cx="1524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5715000" y="5103525"/>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64" name="TextBox 74"/>
                    <p:cNvSpPr txBox="1">
                      <a:spLocks noChangeArrowheads="1"/>
                    </p:cNvSpPr>
                    <p:nvPr/>
                  </p:nvSpPr>
                  <p:spPr bwMode="auto">
                    <a:xfrm>
                      <a:off x="8458200" y="3886200"/>
                      <a:ext cx="685800" cy="369332"/>
                    </a:xfrm>
                    <a:prstGeom prst="rect">
                      <a:avLst/>
                    </a:prstGeom>
                    <a:noFill/>
                    <a:ln w="9525">
                      <a:noFill/>
                      <a:miter lim="800000"/>
                      <a:headEnd/>
                      <a:tailEnd/>
                    </a:ln>
                  </p:spPr>
                  <p:txBody>
                    <a:bodyPr>
                      <a:spAutoFit/>
                    </a:bodyPr>
                    <a:lstStyle/>
                    <a:p>
                      <a:r>
                        <a:rPr lang="en-US" b="1">
                          <a:latin typeface="Calibri" pitchFamily="34" charset="0"/>
                        </a:rPr>
                        <a:t>M</a:t>
                      </a:r>
                      <a:r>
                        <a:rPr lang="en-US" b="1" baseline="30000">
                          <a:latin typeface="Calibri" pitchFamily="34" charset="0"/>
                        </a:rPr>
                        <a:t>+</a:t>
                      </a:r>
                    </a:p>
                  </p:txBody>
                </p:sp>
              </p:grpSp>
            </p:grpSp>
            <p:cxnSp>
              <p:nvCxnSpPr>
                <p:cNvPr id="97" name="Straight Connector 96"/>
                <p:cNvCxnSpPr>
                  <a:endCxn id="1055" idx="2"/>
                </p:cNvCxnSpPr>
                <p:nvPr/>
              </p:nvCxnSpPr>
              <p:spPr>
                <a:xfrm rot="16200000" flipV="1">
                  <a:off x="6281025" y="5134129"/>
                  <a:ext cx="696748" cy="457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43" name="TextBox 103"/>
              <p:cNvSpPr txBox="1">
                <a:spLocks noChangeArrowheads="1"/>
              </p:cNvSpPr>
              <p:nvPr/>
            </p:nvSpPr>
            <p:spPr bwMode="auto">
              <a:xfrm>
                <a:off x="7528559" y="6146556"/>
                <a:ext cx="838200" cy="400110"/>
              </a:xfrm>
              <a:prstGeom prst="rect">
                <a:avLst/>
              </a:prstGeom>
              <a:noFill/>
              <a:ln w="9525">
                <a:noFill/>
                <a:miter lim="800000"/>
                <a:headEnd/>
                <a:tailEnd/>
              </a:ln>
            </p:spPr>
            <p:txBody>
              <a:bodyPr>
                <a:spAutoFit/>
              </a:bodyPr>
              <a:lstStyle/>
              <a:p>
                <a:r>
                  <a:rPr lang="en-US" sz="2000" b="1">
                    <a:latin typeface="Calibri" pitchFamily="34" charset="0"/>
                  </a:rPr>
                  <a:t>-----n</a:t>
                </a:r>
              </a:p>
            </p:txBody>
          </p:sp>
        </p:grpSp>
      </p:grpSp>
      <p:sp>
        <p:nvSpPr>
          <p:cNvPr id="1035" name="TextBox 105"/>
          <p:cNvSpPr txBox="1">
            <a:spLocks noChangeArrowheads="1"/>
          </p:cNvSpPr>
          <p:nvPr/>
        </p:nvSpPr>
        <p:spPr bwMode="auto">
          <a:xfrm>
            <a:off x="3200400" y="2024063"/>
            <a:ext cx="3124200" cy="338137"/>
          </a:xfrm>
          <a:prstGeom prst="rect">
            <a:avLst/>
          </a:prstGeom>
          <a:noFill/>
          <a:ln w="9525">
            <a:noFill/>
            <a:miter lim="800000"/>
            <a:headEnd/>
            <a:tailEnd/>
          </a:ln>
        </p:spPr>
        <p:txBody>
          <a:bodyPr>
            <a:spAutoFit/>
          </a:bodyPr>
          <a:lstStyle/>
          <a:p>
            <a:pPr algn="ctr"/>
            <a:r>
              <a:rPr lang="en-US" sz="1600" b="1" dirty="0">
                <a:latin typeface="Calibri" pitchFamily="34" charset="0"/>
              </a:rPr>
              <a:t>-OH moieties of organic precursors</a:t>
            </a:r>
          </a:p>
        </p:txBody>
      </p:sp>
      <p:sp>
        <p:nvSpPr>
          <p:cNvPr id="1036" name="TextBox 110"/>
          <p:cNvSpPr txBox="1">
            <a:spLocks noChangeArrowheads="1"/>
          </p:cNvSpPr>
          <p:nvPr/>
        </p:nvSpPr>
        <p:spPr bwMode="auto">
          <a:xfrm>
            <a:off x="0" y="1600200"/>
            <a:ext cx="4114800" cy="400110"/>
          </a:xfrm>
          <a:prstGeom prst="rect">
            <a:avLst/>
          </a:prstGeom>
          <a:noFill/>
          <a:ln w="9525">
            <a:noFill/>
            <a:miter lim="800000"/>
            <a:headEnd/>
            <a:tailEnd/>
          </a:ln>
        </p:spPr>
        <p:txBody>
          <a:bodyPr>
            <a:spAutoFit/>
          </a:bodyPr>
          <a:lstStyle/>
          <a:p>
            <a:r>
              <a:rPr lang="en-US" sz="2000" b="1" dirty="0">
                <a:solidFill>
                  <a:srgbClr val="3333FF"/>
                </a:solidFill>
              </a:rPr>
              <a:t>Conventional </a:t>
            </a:r>
            <a:r>
              <a:rPr lang="en-US" sz="2000" b="1" dirty="0" err="1">
                <a:solidFill>
                  <a:srgbClr val="3333FF"/>
                </a:solidFill>
              </a:rPr>
              <a:t>Geopolymeric</a:t>
            </a:r>
            <a:r>
              <a:rPr lang="en-US" sz="2000" b="1" dirty="0">
                <a:solidFill>
                  <a:srgbClr val="3333FF"/>
                </a:solidFill>
              </a:rPr>
              <a:t> Material </a:t>
            </a:r>
          </a:p>
        </p:txBody>
      </p:sp>
      <p:sp>
        <p:nvSpPr>
          <p:cNvPr id="1037" name="TextBox 111"/>
          <p:cNvSpPr txBox="1">
            <a:spLocks noChangeArrowheads="1"/>
          </p:cNvSpPr>
          <p:nvPr/>
        </p:nvSpPr>
        <p:spPr bwMode="auto">
          <a:xfrm>
            <a:off x="5562600" y="1657350"/>
            <a:ext cx="3581400" cy="400050"/>
          </a:xfrm>
          <a:prstGeom prst="rect">
            <a:avLst/>
          </a:prstGeom>
          <a:noFill/>
          <a:ln w="9525">
            <a:noFill/>
            <a:miter lim="800000"/>
            <a:headEnd/>
            <a:tailEnd/>
          </a:ln>
        </p:spPr>
        <p:txBody>
          <a:bodyPr>
            <a:spAutoFit/>
          </a:bodyPr>
          <a:lstStyle/>
          <a:p>
            <a:r>
              <a:rPr lang="en-US" sz="2000" b="1">
                <a:solidFill>
                  <a:srgbClr val="3333FF"/>
                </a:solidFill>
              </a:rPr>
              <a:t>Advanced LSA Material </a:t>
            </a:r>
          </a:p>
        </p:txBody>
      </p:sp>
      <p:sp>
        <p:nvSpPr>
          <p:cNvPr id="1038" name="TextBox 53"/>
          <p:cNvSpPr txBox="1">
            <a:spLocks noChangeArrowheads="1"/>
          </p:cNvSpPr>
          <p:nvPr/>
        </p:nvSpPr>
        <p:spPr bwMode="auto">
          <a:xfrm>
            <a:off x="76200" y="4953000"/>
            <a:ext cx="8915400" cy="1570038"/>
          </a:xfrm>
          <a:prstGeom prst="rect">
            <a:avLst/>
          </a:prstGeom>
          <a:noFill/>
          <a:ln w="9525">
            <a:noFill/>
            <a:miter lim="800000"/>
            <a:headEnd/>
            <a:tailEnd/>
          </a:ln>
        </p:spPr>
        <p:txBody>
          <a:bodyPr>
            <a:spAutoFit/>
          </a:bodyPr>
          <a:lstStyle/>
          <a:p>
            <a:pPr>
              <a:buFont typeface="Wingdings" pitchFamily="2" charset="2"/>
              <a:buChar char="ü"/>
            </a:pPr>
            <a:r>
              <a:rPr lang="en-US" sz="2400" b="1" dirty="0">
                <a:latin typeface="Calibri" pitchFamily="34" charset="0"/>
              </a:rPr>
              <a:t>Advanced LSA Material  enables improved Engineering Properties</a:t>
            </a:r>
          </a:p>
          <a:p>
            <a:r>
              <a:rPr lang="en-US" sz="2400" b="1" dirty="0">
                <a:latin typeface="Calibri" pitchFamily="34" charset="0"/>
              </a:rPr>
              <a:t>   e.g. workability, compressive strength etc.</a:t>
            </a:r>
          </a:p>
          <a:p>
            <a:pPr>
              <a:buFont typeface="Wingdings" pitchFamily="2" charset="2"/>
              <a:buChar char="ü"/>
            </a:pPr>
            <a:r>
              <a:rPr lang="en-US" sz="2400" b="1" dirty="0">
                <a:solidFill>
                  <a:srgbClr val="3333FF"/>
                </a:solidFill>
                <a:latin typeface="Calibri" pitchFamily="34" charset="0"/>
              </a:rPr>
              <a:t>Know-How transferred to M/s JSPL, </a:t>
            </a:r>
            <a:r>
              <a:rPr lang="en-US" sz="2400" b="1" dirty="0" err="1">
                <a:solidFill>
                  <a:srgbClr val="3333FF"/>
                </a:solidFill>
                <a:latin typeface="Calibri" pitchFamily="34" charset="0"/>
              </a:rPr>
              <a:t>Raigarh</a:t>
            </a:r>
            <a:r>
              <a:rPr lang="en-US" sz="2400" b="1" dirty="0">
                <a:solidFill>
                  <a:srgbClr val="3333FF"/>
                </a:solidFill>
                <a:latin typeface="Calibri" pitchFamily="34" charset="0"/>
              </a:rPr>
              <a:t> and </a:t>
            </a:r>
            <a:r>
              <a:rPr lang="en-US" sz="2400" b="1" dirty="0">
                <a:solidFill>
                  <a:srgbClr val="FF00FF"/>
                </a:solidFill>
                <a:latin typeface="Calibri" pitchFamily="34" charset="0"/>
              </a:rPr>
              <a:t>demonstration </a:t>
            </a:r>
          </a:p>
          <a:p>
            <a:r>
              <a:rPr lang="en-US" sz="2400" b="1" dirty="0">
                <a:solidFill>
                  <a:srgbClr val="FF00FF"/>
                </a:solidFill>
                <a:latin typeface="Calibri" pitchFamily="34" charset="0"/>
              </a:rPr>
              <a:t>   completed successfully.  </a:t>
            </a:r>
          </a:p>
        </p:txBody>
      </p:sp>
      <p:sp>
        <p:nvSpPr>
          <p:cNvPr id="1039" name="TextBox 57"/>
          <p:cNvSpPr txBox="1">
            <a:spLocks noChangeArrowheads="1"/>
          </p:cNvSpPr>
          <p:nvPr/>
        </p:nvSpPr>
        <p:spPr bwMode="auto">
          <a:xfrm>
            <a:off x="3753134" y="2715904"/>
            <a:ext cx="1842448" cy="461665"/>
          </a:xfrm>
          <a:prstGeom prst="rect">
            <a:avLst/>
          </a:prstGeom>
          <a:noFill/>
          <a:ln w="9525">
            <a:noFill/>
            <a:miter lim="800000"/>
            <a:headEnd/>
            <a:tailEnd/>
          </a:ln>
        </p:spPr>
        <p:txBody>
          <a:bodyPr wrap="square">
            <a:spAutoFit/>
          </a:bodyPr>
          <a:lstStyle/>
          <a:p>
            <a:r>
              <a:rPr lang="en-US" sz="2400" b="1" dirty="0" smtClean="0">
                <a:solidFill>
                  <a:schemeClr val="bg1"/>
                </a:solidFill>
              </a:rPr>
              <a:t>    Versus</a:t>
            </a:r>
            <a:endParaRPr lang="en-US" sz="2400" b="1" dirty="0">
              <a:solidFill>
                <a:schemeClr val="bg1"/>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3" cstate="print"/>
          <a:srcRect/>
          <a:stretch>
            <a:fillRect/>
          </a:stretch>
        </p:blipFill>
        <p:spPr bwMode="auto">
          <a:xfrm>
            <a:off x="590155" y="485881"/>
            <a:ext cx="2374717" cy="3296411"/>
          </a:xfrm>
          <a:prstGeom prst="rect">
            <a:avLst/>
          </a:prstGeom>
          <a:noFill/>
          <a:ln w="9525">
            <a:noFill/>
            <a:miter lim="800000"/>
            <a:headEnd/>
            <a:tailEnd/>
          </a:ln>
        </p:spPr>
      </p:pic>
      <p:sp>
        <p:nvSpPr>
          <p:cNvPr id="3" name="TextBox 2"/>
          <p:cNvSpPr txBox="1"/>
          <p:nvPr/>
        </p:nvSpPr>
        <p:spPr>
          <a:xfrm>
            <a:off x="3507476" y="2156346"/>
            <a:ext cx="4667534" cy="1815882"/>
          </a:xfrm>
          <a:prstGeom prst="rect">
            <a:avLst/>
          </a:prstGeom>
          <a:noFill/>
        </p:spPr>
        <p:txBody>
          <a:bodyPr wrap="square">
            <a:spAutoFit/>
          </a:bodyPr>
          <a:lstStyle/>
          <a:p>
            <a:pPr algn="just">
              <a:defRPr/>
            </a:pPr>
            <a:r>
              <a:rPr lang="en-US" sz="1600" b="1" dirty="0" smtClean="0">
                <a:solidFill>
                  <a:srgbClr val="C00000"/>
                </a:solidFill>
                <a:latin typeface="Arial" pitchFamily="34" charset="0"/>
                <a:cs typeface="Arial" pitchFamily="34" charset="0"/>
              </a:rPr>
              <a:t>Advanced hybrid organic- inorganic </a:t>
            </a:r>
            <a:r>
              <a:rPr lang="en-US" sz="1600" b="1" dirty="0" err="1" smtClean="0">
                <a:solidFill>
                  <a:srgbClr val="C00000"/>
                </a:solidFill>
                <a:latin typeface="Arial" pitchFamily="34" charset="0"/>
                <a:cs typeface="Arial" pitchFamily="34" charset="0"/>
              </a:rPr>
              <a:t>Geopolymeric</a:t>
            </a:r>
            <a:r>
              <a:rPr lang="en-US" sz="1600" b="1" dirty="0" smtClean="0">
                <a:solidFill>
                  <a:srgbClr val="C00000"/>
                </a:solidFill>
                <a:latin typeface="Arial" pitchFamily="34" charset="0"/>
                <a:cs typeface="Arial" pitchFamily="34" charset="0"/>
              </a:rPr>
              <a:t> material:  </a:t>
            </a:r>
            <a:r>
              <a:rPr lang="en-US" sz="1600" b="1" baseline="30000" dirty="0" smtClean="0">
                <a:solidFill>
                  <a:srgbClr val="3333FF"/>
                </a:solidFill>
                <a:latin typeface="Arial" pitchFamily="34" charset="0"/>
                <a:cs typeface="Arial" pitchFamily="34" charset="0"/>
              </a:rPr>
              <a:t>29</a:t>
            </a:r>
            <a:r>
              <a:rPr lang="en-US" sz="1600" b="1" dirty="0" smtClean="0">
                <a:solidFill>
                  <a:srgbClr val="3333FF"/>
                </a:solidFill>
                <a:latin typeface="Arial" pitchFamily="34" charset="0"/>
                <a:cs typeface="Arial" pitchFamily="34" charset="0"/>
              </a:rPr>
              <a:t>Si  </a:t>
            </a:r>
            <a:r>
              <a:rPr lang="en-US" sz="1600" b="1" dirty="0">
                <a:solidFill>
                  <a:srgbClr val="3333FF"/>
                </a:solidFill>
                <a:latin typeface="Arial" pitchFamily="34" charset="0"/>
                <a:cs typeface="Arial" pitchFamily="34" charset="0"/>
              </a:rPr>
              <a:t>NMR </a:t>
            </a:r>
            <a:r>
              <a:rPr lang="en-US" sz="1600" b="1" dirty="0" smtClean="0">
                <a:solidFill>
                  <a:srgbClr val="3333FF"/>
                </a:solidFill>
                <a:latin typeface="Arial" pitchFamily="34" charset="0"/>
                <a:cs typeface="Arial" pitchFamily="34" charset="0"/>
              </a:rPr>
              <a:t>at </a:t>
            </a:r>
            <a:r>
              <a:rPr lang="el-GR" sz="1600" b="1" dirty="0" smtClean="0">
                <a:solidFill>
                  <a:srgbClr val="3333FF"/>
                </a:solidFill>
                <a:latin typeface="Arial" pitchFamily="34" charset="0"/>
                <a:cs typeface="Arial" pitchFamily="34" charset="0"/>
              </a:rPr>
              <a:t>δ </a:t>
            </a:r>
            <a:r>
              <a:rPr lang="en-US" sz="1600" b="1" dirty="0" smtClean="0">
                <a:solidFill>
                  <a:srgbClr val="3333FF"/>
                </a:solidFill>
                <a:latin typeface="Arial" pitchFamily="34" charset="0"/>
                <a:cs typeface="Arial" pitchFamily="34" charset="0"/>
              </a:rPr>
              <a:t>-90 </a:t>
            </a:r>
            <a:r>
              <a:rPr lang="en-US" sz="1600" b="1" dirty="0" err="1" smtClean="0">
                <a:solidFill>
                  <a:srgbClr val="3333FF"/>
                </a:solidFill>
                <a:latin typeface="Arial" pitchFamily="34" charset="0"/>
                <a:cs typeface="Arial" pitchFamily="34" charset="0"/>
              </a:rPr>
              <a:t>ppm</a:t>
            </a:r>
            <a:r>
              <a:rPr lang="en-US" sz="1600" b="1" dirty="0" smtClean="0">
                <a:solidFill>
                  <a:srgbClr val="3333FF"/>
                </a:solidFill>
                <a:latin typeface="Arial" pitchFamily="34" charset="0"/>
                <a:cs typeface="Arial" pitchFamily="34" charset="0"/>
              </a:rPr>
              <a:t>, </a:t>
            </a:r>
            <a:r>
              <a:rPr lang="el-GR" sz="1600" b="1" dirty="0" smtClean="0">
                <a:solidFill>
                  <a:srgbClr val="3333FF"/>
                </a:solidFill>
                <a:latin typeface="Arial" pitchFamily="34" charset="0"/>
                <a:cs typeface="Arial" pitchFamily="34" charset="0"/>
              </a:rPr>
              <a:t>δ</a:t>
            </a:r>
            <a:r>
              <a:rPr lang="en-US" sz="1600" b="1" dirty="0" smtClean="0">
                <a:solidFill>
                  <a:srgbClr val="3333FF"/>
                </a:solidFill>
                <a:latin typeface="Arial" pitchFamily="34" charset="0"/>
                <a:cs typeface="Arial" pitchFamily="34" charset="0"/>
              </a:rPr>
              <a:t> -96 </a:t>
            </a:r>
            <a:r>
              <a:rPr lang="en-US" sz="1600" b="1" dirty="0" err="1" smtClean="0">
                <a:solidFill>
                  <a:srgbClr val="3333FF"/>
                </a:solidFill>
                <a:latin typeface="Arial" pitchFamily="34" charset="0"/>
                <a:cs typeface="Arial" pitchFamily="34" charset="0"/>
              </a:rPr>
              <a:t>ppm</a:t>
            </a:r>
            <a:r>
              <a:rPr lang="en-US" sz="1600" b="1" dirty="0" smtClean="0">
                <a:solidFill>
                  <a:srgbClr val="3333FF"/>
                </a:solidFill>
                <a:latin typeface="Arial" pitchFamily="34" charset="0"/>
                <a:cs typeface="Arial" pitchFamily="34" charset="0"/>
              </a:rPr>
              <a:t> and at </a:t>
            </a:r>
            <a:r>
              <a:rPr lang="el-GR" sz="1600" b="1" dirty="0" smtClean="0">
                <a:solidFill>
                  <a:srgbClr val="3333FF"/>
                </a:solidFill>
                <a:latin typeface="Arial" pitchFamily="34" charset="0"/>
                <a:cs typeface="Arial" pitchFamily="34" charset="0"/>
              </a:rPr>
              <a:t>δ</a:t>
            </a:r>
            <a:r>
              <a:rPr lang="en-US" sz="1600" b="1" dirty="0" smtClean="0">
                <a:solidFill>
                  <a:srgbClr val="3333FF"/>
                </a:solidFill>
                <a:latin typeface="Arial" pitchFamily="34" charset="0"/>
                <a:cs typeface="Arial" pitchFamily="34" charset="0"/>
              </a:rPr>
              <a:t> -109 </a:t>
            </a:r>
            <a:r>
              <a:rPr lang="en-US" sz="1600" b="1" dirty="0" err="1" smtClean="0">
                <a:solidFill>
                  <a:srgbClr val="3333FF"/>
                </a:solidFill>
                <a:latin typeface="Arial" pitchFamily="34" charset="0"/>
                <a:cs typeface="Arial" pitchFamily="34" charset="0"/>
              </a:rPr>
              <a:t>ppm</a:t>
            </a:r>
            <a:r>
              <a:rPr lang="en-US" sz="1600" b="1" dirty="0" smtClean="0">
                <a:solidFill>
                  <a:srgbClr val="3333FF"/>
                </a:solidFill>
                <a:latin typeface="Arial" pitchFamily="34" charset="0"/>
                <a:cs typeface="Arial" pitchFamily="34" charset="0"/>
              </a:rPr>
              <a:t> indicated </a:t>
            </a:r>
            <a:r>
              <a:rPr lang="en-US" sz="1600" b="1" dirty="0" err="1" smtClean="0">
                <a:solidFill>
                  <a:srgbClr val="3333FF"/>
                </a:solidFill>
                <a:latin typeface="Arial" pitchFamily="34" charset="0"/>
                <a:cs typeface="Arial" pitchFamily="34" charset="0"/>
              </a:rPr>
              <a:t>pentacoordinated</a:t>
            </a:r>
            <a:r>
              <a:rPr lang="en-US" sz="1600" b="1" dirty="0" smtClean="0">
                <a:solidFill>
                  <a:srgbClr val="3333FF"/>
                </a:solidFill>
                <a:latin typeface="Arial" pitchFamily="34" charset="0"/>
                <a:cs typeface="Arial" pitchFamily="34" charset="0"/>
              </a:rPr>
              <a:t> geometry around silicon. </a:t>
            </a:r>
          </a:p>
          <a:p>
            <a:pPr algn="just"/>
            <a:r>
              <a:rPr lang="en-US" sz="1600" b="1" dirty="0" smtClean="0">
                <a:solidFill>
                  <a:srgbClr val="3333FF"/>
                </a:solidFill>
                <a:latin typeface="Arial" pitchFamily="34" charset="0"/>
                <a:cs typeface="Arial" pitchFamily="34" charset="0"/>
              </a:rPr>
              <a:t>Absence of NMR signals at </a:t>
            </a:r>
            <a:r>
              <a:rPr lang="el-GR" sz="1600" b="1" dirty="0" smtClean="0">
                <a:solidFill>
                  <a:srgbClr val="3333FF"/>
                </a:solidFill>
                <a:latin typeface="Arial" pitchFamily="34" charset="0"/>
                <a:cs typeface="Arial" pitchFamily="34" charset="0"/>
              </a:rPr>
              <a:t>δ </a:t>
            </a:r>
            <a:r>
              <a:rPr lang="en-US" sz="1600" b="1" dirty="0" smtClean="0">
                <a:solidFill>
                  <a:srgbClr val="3333FF"/>
                </a:solidFill>
                <a:latin typeface="Arial" pitchFamily="34" charset="0"/>
                <a:cs typeface="Arial" pitchFamily="34" charset="0"/>
              </a:rPr>
              <a:t>-82 </a:t>
            </a:r>
            <a:r>
              <a:rPr lang="en-US" sz="1600" b="1" dirty="0" err="1" smtClean="0">
                <a:solidFill>
                  <a:srgbClr val="3333FF"/>
                </a:solidFill>
                <a:latin typeface="Arial" pitchFamily="34" charset="0"/>
                <a:cs typeface="Arial" pitchFamily="34" charset="0"/>
              </a:rPr>
              <a:t>ppm</a:t>
            </a:r>
            <a:r>
              <a:rPr lang="en-US" sz="1600" b="1" dirty="0" smtClean="0">
                <a:solidFill>
                  <a:srgbClr val="3333FF"/>
                </a:solidFill>
                <a:latin typeface="Arial" pitchFamily="34" charset="0"/>
                <a:cs typeface="Arial" pitchFamily="34" charset="0"/>
              </a:rPr>
              <a:t>,  indicates absence of </a:t>
            </a:r>
            <a:r>
              <a:rPr lang="en-US" sz="1600" b="1" dirty="0" err="1" smtClean="0">
                <a:solidFill>
                  <a:srgbClr val="3333FF"/>
                </a:solidFill>
                <a:latin typeface="Arial" pitchFamily="34" charset="0"/>
                <a:cs typeface="Arial" pitchFamily="34" charset="0"/>
              </a:rPr>
              <a:t>tetracoordinated</a:t>
            </a:r>
            <a:r>
              <a:rPr lang="en-US" sz="1600" b="1" dirty="0" smtClean="0">
                <a:solidFill>
                  <a:srgbClr val="3333FF"/>
                </a:solidFill>
                <a:latin typeface="Arial" pitchFamily="34" charset="0"/>
                <a:cs typeface="Arial" pitchFamily="34" charset="0"/>
              </a:rPr>
              <a:t> geometry around silicon atom. </a:t>
            </a:r>
            <a:endParaRPr lang="en-US" sz="1600" b="1" dirty="0">
              <a:solidFill>
                <a:srgbClr val="3333FF"/>
              </a:solidFill>
              <a:latin typeface="Arial" pitchFamily="34" charset="0"/>
              <a:cs typeface="Arial" pitchFamily="34" charset="0"/>
            </a:endParaRPr>
          </a:p>
        </p:txBody>
      </p:sp>
      <p:sp>
        <p:nvSpPr>
          <p:cNvPr id="8194" name="Text Box 2"/>
          <p:cNvSpPr txBox="1">
            <a:spLocks noChangeArrowheads="1"/>
          </p:cNvSpPr>
          <p:nvPr/>
        </p:nvSpPr>
        <p:spPr bwMode="auto">
          <a:xfrm>
            <a:off x="3493827" y="380999"/>
            <a:ext cx="5345373" cy="1748051"/>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algn="just" fontAlgn="base">
              <a:spcBef>
                <a:spcPct val="0"/>
              </a:spcBef>
              <a:spcAft>
                <a:spcPts val="1000"/>
              </a:spcAft>
            </a:pPr>
            <a:r>
              <a:rPr lang="en-US" sz="1600" b="1" dirty="0" smtClean="0">
                <a:solidFill>
                  <a:srgbClr val="C00000"/>
                </a:solidFill>
                <a:latin typeface="Arial" pitchFamily="34" charset="0"/>
                <a:cs typeface="Arial" pitchFamily="34" charset="0"/>
              </a:rPr>
              <a:t>Conventional  </a:t>
            </a:r>
            <a:r>
              <a:rPr lang="en-US" sz="1600" b="1" dirty="0" err="1" smtClean="0">
                <a:solidFill>
                  <a:srgbClr val="C00000"/>
                </a:solidFill>
                <a:latin typeface="Arial" pitchFamily="34" charset="0"/>
                <a:cs typeface="Arial" pitchFamily="34" charset="0"/>
              </a:rPr>
              <a:t>geopolymeric</a:t>
            </a:r>
            <a:r>
              <a:rPr lang="en-US" sz="1600" b="1" dirty="0" smtClean="0">
                <a:solidFill>
                  <a:srgbClr val="C00000"/>
                </a:solidFill>
                <a:latin typeface="Arial" pitchFamily="34" charset="0"/>
                <a:cs typeface="Arial" pitchFamily="34" charset="0"/>
              </a:rPr>
              <a:t> material</a:t>
            </a:r>
            <a:r>
              <a:rPr lang="en-US" sz="1600" b="1" dirty="0" smtClean="0">
                <a:solidFill>
                  <a:srgbClr val="3333FF"/>
                </a:solidFill>
                <a:latin typeface="Arial" pitchFamily="34" charset="0"/>
                <a:cs typeface="Arial" pitchFamily="34" charset="0"/>
              </a:rPr>
              <a:t>:  </a:t>
            </a:r>
            <a:r>
              <a:rPr lang="en-US" sz="1600" b="1" baseline="30000" dirty="0" smtClean="0">
                <a:solidFill>
                  <a:srgbClr val="3333FF"/>
                </a:solidFill>
                <a:latin typeface="Arial" charset="0"/>
              </a:rPr>
              <a:t>29</a:t>
            </a:r>
            <a:r>
              <a:rPr lang="en-US" sz="1600" b="1" dirty="0" smtClean="0">
                <a:solidFill>
                  <a:srgbClr val="3333FF"/>
                </a:solidFill>
                <a:latin typeface="Arial" charset="0"/>
              </a:rPr>
              <a:t>Si NMR of  conventionally developed </a:t>
            </a:r>
            <a:r>
              <a:rPr lang="en-US" sz="1600" b="1" dirty="0" err="1" smtClean="0">
                <a:solidFill>
                  <a:srgbClr val="3333FF"/>
                </a:solidFill>
                <a:latin typeface="Arial" charset="0"/>
              </a:rPr>
              <a:t>geopolymeric</a:t>
            </a:r>
            <a:r>
              <a:rPr lang="en-US" sz="1600" b="1" dirty="0" smtClean="0">
                <a:solidFill>
                  <a:srgbClr val="3333FF"/>
                </a:solidFill>
                <a:latin typeface="Arial" charset="0"/>
              </a:rPr>
              <a:t> material indicated </a:t>
            </a:r>
            <a:r>
              <a:rPr kumimoji="0" lang="en-US" sz="1600" b="1" i="0" u="none" strike="noStrike" cap="none" normalizeH="0" baseline="0" dirty="0" smtClean="0">
                <a:ln>
                  <a:noFill/>
                </a:ln>
                <a:solidFill>
                  <a:srgbClr val="3333FF"/>
                </a:solidFill>
                <a:effectLst/>
                <a:latin typeface="Arial" pitchFamily="34" charset="0"/>
                <a:cs typeface="Arial" pitchFamily="34" charset="0"/>
              </a:rPr>
              <a:t>NMR Signals at  </a:t>
            </a:r>
            <a:r>
              <a:rPr kumimoji="0" lang="el-GR" sz="1600" b="1" i="0" u="none" strike="noStrike" cap="none" normalizeH="0" baseline="0" dirty="0" smtClean="0">
                <a:ln>
                  <a:noFill/>
                </a:ln>
                <a:solidFill>
                  <a:srgbClr val="3333FF"/>
                </a:solidFill>
                <a:effectLst/>
                <a:latin typeface="Arial" pitchFamily="34" charset="0"/>
                <a:cs typeface="Arial" pitchFamily="34" charset="0"/>
              </a:rPr>
              <a:t>δ</a:t>
            </a:r>
            <a:r>
              <a:rPr kumimoji="0" lang="en-US" sz="1600" b="1" i="0" u="none" strike="noStrike" cap="none" normalizeH="0" baseline="0" dirty="0" smtClean="0">
                <a:ln>
                  <a:noFill/>
                </a:ln>
                <a:solidFill>
                  <a:srgbClr val="3333FF"/>
                </a:solidFill>
                <a:effectLst/>
                <a:latin typeface="Arial" pitchFamily="34" charset="0"/>
                <a:cs typeface="Arial" pitchFamily="34" charset="0"/>
              </a:rPr>
              <a:t>-82 </a:t>
            </a:r>
            <a:r>
              <a:rPr kumimoji="0" lang="en-US" sz="1600" b="1" i="0" u="none" strike="noStrike" cap="none" normalizeH="0" baseline="0" dirty="0" err="1" smtClean="0">
                <a:ln>
                  <a:noFill/>
                </a:ln>
                <a:solidFill>
                  <a:srgbClr val="3333FF"/>
                </a:solidFill>
                <a:effectLst/>
                <a:latin typeface="Arial" pitchFamily="34" charset="0"/>
                <a:cs typeface="Arial" pitchFamily="34" charset="0"/>
              </a:rPr>
              <a:t>ppm</a:t>
            </a:r>
            <a:r>
              <a:rPr kumimoji="0" lang="en-US" sz="1600" b="1" i="0" u="none" strike="noStrike" cap="none" normalizeH="0" baseline="0" dirty="0" smtClean="0">
                <a:ln>
                  <a:noFill/>
                </a:ln>
                <a:solidFill>
                  <a:srgbClr val="3333FF"/>
                </a:solidFill>
                <a:effectLst/>
                <a:latin typeface="Arial" pitchFamily="34" charset="0"/>
                <a:cs typeface="Arial" pitchFamily="34" charset="0"/>
              </a:rPr>
              <a:t> due</a:t>
            </a:r>
            <a:r>
              <a:rPr kumimoji="0" lang="en-US" sz="1600" b="1" i="0" u="none" strike="noStrike" cap="none" normalizeH="0" dirty="0" smtClean="0">
                <a:ln>
                  <a:noFill/>
                </a:ln>
                <a:solidFill>
                  <a:srgbClr val="3333FF"/>
                </a:solidFill>
                <a:effectLst/>
                <a:latin typeface="Arial" pitchFamily="34" charset="0"/>
                <a:cs typeface="Arial" pitchFamily="34" charset="0"/>
              </a:rPr>
              <a:t> to </a:t>
            </a:r>
            <a:r>
              <a:rPr kumimoji="0" lang="en-US" sz="1600" b="1" i="0" u="none" strike="noStrike" cap="none" normalizeH="0" baseline="0" dirty="0" err="1" smtClean="0">
                <a:ln>
                  <a:noFill/>
                </a:ln>
                <a:solidFill>
                  <a:srgbClr val="3333FF"/>
                </a:solidFill>
                <a:effectLst/>
                <a:latin typeface="Arial" pitchFamily="34" charset="0"/>
                <a:cs typeface="Arial" pitchFamily="34" charset="0"/>
              </a:rPr>
              <a:t>tetracoordinated</a:t>
            </a:r>
            <a:r>
              <a:rPr kumimoji="0" lang="en-US" sz="1600" b="1" i="0" u="none" strike="noStrike" cap="none" normalizeH="0" baseline="0" dirty="0" smtClean="0">
                <a:ln>
                  <a:noFill/>
                </a:ln>
                <a:solidFill>
                  <a:srgbClr val="3333FF"/>
                </a:solidFill>
                <a:effectLst/>
                <a:latin typeface="Arial" pitchFamily="34" charset="0"/>
                <a:cs typeface="Arial" pitchFamily="34" charset="0"/>
              </a:rPr>
              <a:t> geometry and signals at </a:t>
            </a:r>
            <a:r>
              <a:rPr lang="el-GR" sz="1600" b="1" dirty="0" smtClean="0">
                <a:solidFill>
                  <a:srgbClr val="3333FF"/>
                </a:solidFill>
                <a:latin typeface="Arial" pitchFamily="34" charset="0"/>
                <a:cs typeface="Arial" pitchFamily="34" charset="0"/>
              </a:rPr>
              <a:t>δ </a:t>
            </a:r>
            <a:r>
              <a:rPr lang="en-US" sz="1600" b="1" dirty="0" smtClean="0">
                <a:solidFill>
                  <a:srgbClr val="3333FF"/>
                </a:solidFill>
              </a:rPr>
              <a:t>-92, </a:t>
            </a:r>
            <a:r>
              <a:rPr lang="el-GR" sz="1600" b="1" dirty="0" smtClean="0">
                <a:solidFill>
                  <a:srgbClr val="3333FF"/>
                </a:solidFill>
                <a:latin typeface="Arial" pitchFamily="34" charset="0"/>
                <a:cs typeface="Arial" pitchFamily="34" charset="0"/>
              </a:rPr>
              <a:t>δ </a:t>
            </a:r>
            <a:r>
              <a:rPr lang="en-US" sz="1600" b="1" dirty="0" smtClean="0">
                <a:solidFill>
                  <a:srgbClr val="3333FF"/>
                </a:solidFill>
              </a:rPr>
              <a:t>-96 and </a:t>
            </a:r>
            <a:r>
              <a:rPr lang="el-GR" sz="1600" b="1" dirty="0" smtClean="0">
                <a:solidFill>
                  <a:srgbClr val="3333FF"/>
                </a:solidFill>
                <a:latin typeface="Arial" pitchFamily="34" charset="0"/>
                <a:cs typeface="Arial" pitchFamily="34" charset="0"/>
              </a:rPr>
              <a:t>δ </a:t>
            </a:r>
            <a:r>
              <a:rPr lang="en-US" sz="1600" b="1" dirty="0" smtClean="0">
                <a:solidFill>
                  <a:srgbClr val="3333FF"/>
                </a:solidFill>
              </a:rPr>
              <a:t>-109 </a:t>
            </a:r>
            <a:r>
              <a:rPr lang="en-US" sz="1600" b="1" dirty="0" err="1" smtClean="0">
                <a:solidFill>
                  <a:srgbClr val="3333FF"/>
                </a:solidFill>
              </a:rPr>
              <a:t>ppm</a:t>
            </a:r>
            <a:r>
              <a:rPr lang="en-US" sz="1600" b="1" dirty="0" smtClean="0">
                <a:solidFill>
                  <a:srgbClr val="3333FF"/>
                </a:solidFill>
              </a:rPr>
              <a:t> </a:t>
            </a:r>
            <a:r>
              <a:rPr kumimoji="0" lang="en-US" sz="1600" b="1" i="0" u="none" strike="noStrike" cap="none" normalizeH="0" baseline="0" dirty="0" smtClean="0">
                <a:ln>
                  <a:noFill/>
                </a:ln>
                <a:solidFill>
                  <a:srgbClr val="3333FF"/>
                </a:solidFill>
                <a:effectLst/>
                <a:latin typeface="Arial" pitchFamily="34" charset="0"/>
                <a:cs typeface="Arial" pitchFamily="34" charset="0"/>
              </a:rPr>
              <a:t>indicated </a:t>
            </a:r>
            <a:r>
              <a:rPr kumimoji="0" lang="en-US" sz="1600" b="1" i="0" u="none" strike="noStrike" cap="none" normalizeH="0" baseline="0" dirty="0" err="1" smtClean="0">
                <a:ln>
                  <a:noFill/>
                </a:ln>
                <a:solidFill>
                  <a:srgbClr val="3333FF"/>
                </a:solidFill>
                <a:effectLst/>
                <a:latin typeface="Arial" pitchFamily="34" charset="0"/>
                <a:cs typeface="Arial" pitchFamily="34" charset="0"/>
              </a:rPr>
              <a:t>pentacoordinated</a:t>
            </a:r>
            <a:r>
              <a:rPr kumimoji="0" lang="en-US" sz="1600" b="1" i="0" u="none" strike="noStrike" cap="none" normalizeH="0" baseline="0" dirty="0" smtClean="0">
                <a:ln>
                  <a:noFill/>
                </a:ln>
                <a:solidFill>
                  <a:srgbClr val="3333FF"/>
                </a:solidFill>
                <a:effectLst/>
                <a:latin typeface="Arial" pitchFamily="34" charset="0"/>
                <a:cs typeface="Arial" pitchFamily="34" charset="0"/>
              </a:rPr>
              <a:t> geometry around silicon atom. </a:t>
            </a:r>
          </a:p>
        </p:txBody>
      </p:sp>
      <p:sp>
        <p:nvSpPr>
          <p:cNvPr id="8197" name="Rectangle 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8199" name="Rectangle 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8201" name="Rectangle 9"/>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820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8202" name="Picture 10"/>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0" y="0"/>
            <a:ext cx="66675" cy="171450"/>
          </a:xfrm>
          <a:prstGeom prst="rect">
            <a:avLst/>
          </a:prstGeom>
          <a:noFill/>
        </p:spPr>
      </p:pic>
      <p:sp>
        <p:nvSpPr>
          <p:cNvPr id="8205"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 name="Object 96"/>
          <p:cNvGraphicFramePr>
            <a:graphicFrameLocks noChangeAspect="1"/>
          </p:cNvGraphicFramePr>
          <p:nvPr/>
        </p:nvGraphicFramePr>
        <p:xfrm>
          <a:off x="61210" y="46220"/>
          <a:ext cx="304800" cy="279400"/>
        </p:xfrm>
        <a:graphic>
          <a:graphicData uri="http://schemas.openxmlformats.org/presentationml/2006/ole">
            <p:oleObj spid="_x0000_s55298" name="Bitmap Image" r:id="rId5" imgW="1467055" imgH="1638529" progId="PBrush">
              <p:embed/>
            </p:oleObj>
          </a:graphicData>
        </a:graphic>
      </p:graphicFrame>
      <p:pic>
        <p:nvPicPr>
          <p:cNvPr id="12" name="Picture 11" descr="AMPRIlogo"/>
          <p:cNvPicPr>
            <a:picLocks noChangeAspect="1" noChangeArrowheads="1"/>
          </p:cNvPicPr>
          <p:nvPr/>
        </p:nvPicPr>
        <p:blipFill>
          <a:blip r:embed="rId6" cstate="print"/>
          <a:srcRect/>
          <a:stretch>
            <a:fillRect/>
          </a:stretch>
        </p:blipFill>
        <p:spPr bwMode="auto">
          <a:xfrm>
            <a:off x="8348270" y="74950"/>
            <a:ext cx="695864" cy="276224"/>
          </a:xfrm>
          <a:prstGeom prst="rect">
            <a:avLst/>
          </a:prstGeom>
          <a:noFill/>
          <a:ln w="9525">
            <a:noFill/>
            <a:miter lim="800000"/>
            <a:headEnd/>
            <a:tailEnd/>
          </a:ln>
        </p:spPr>
      </p:pic>
      <p:sp>
        <p:nvSpPr>
          <p:cNvPr id="14" name="Rectangle 13"/>
          <p:cNvSpPr/>
          <p:nvPr/>
        </p:nvSpPr>
        <p:spPr>
          <a:xfrm>
            <a:off x="395785" y="3985147"/>
            <a:ext cx="8325133" cy="3118803"/>
          </a:xfrm>
          <a:prstGeom prst="rect">
            <a:avLst/>
          </a:prstGeom>
        </p:spPr>
        <p:txBody>
          <a:bodyPr wrap="square">
            <a:spAutoFit/>
          </a:bodyPr>
          <a:lstStyle/>
          <a:p>
            <a:pPr lvl="0" algn="just" eaLnBrk="1" hangingPunct="1"/>
            <a:r>
              <a:rPr lang="en-US" sz="1800" b="1" dirty="0" smtClean="0">
                <a:solidFill>
                  <a:srgbClr val="FF0000"/>
                </a:solidFill>
                <a:latin typeface="Arial" pitchFamily="34" charset="0"/>
                <a:cs typeface="Arial" pitchFamily="34" charset="0"/>
              </a:rPr>
              <a:t>Conclusion of </a:t>
            </a:r>
            <a:r>
              <a:rPr lang="en-US" sz="1800" b="1" baseline="30000" dirty="0" smtClean="0">
                <a:solidFill>
                  <a:srgbClr val="FF0000"/>
                </a:solidFill>
                <a:latin typeface="Arial" pitchFamily="34" charset="0"/>
                <a:cs typeface="Arial" pitchFamily="34" charset="0"/>
              </a:rPr>
              <a:t>29</a:t>
            </a:r>
            <a:r>
              <a:rPr lang="en-US" sz="1800" b="1" dirty="0" smtClean="0">
                <a:solidFill>
                  <a:srgbClr val="FF0000"/>
                </a:solidFill>
                <a:latin typeface="Arial" pitchFamily="34" charset="0"/>
                <a:cs typeface="Arial" pitchFamily="34" charset="0"/>
              </a:rPr>
              <a:t>Si NMR Studies:</a:t>
            </a:r>
          </a:p>
          <a:p>
            <a:pPr lvl="0" algn="just" eaLnBrk="1" hangingPunct="1"/>
            <a:endParaRPr lang="en-US" sz="1200" b="1" dirty="0" smtClean="0">
              <a:solidFill>
                <a:srgbClr val="FF0000"/>
              </a:solidFill>
              <a:latin typeface="Arial" pitchFamily="34" charset="0"/>
              <a:cs typeface="Arial" pitchFamily="34" charset="0"/>
            </a:endParaRPr>
          </a:p>
          <a:p>
            <a:pPr marL="344488" lvl="0" indent="-344488" algn="just" eaLnBrk="1" hangingPunct="1">
              <a:spcAft>
                <a:spcPts val="1000"/>
              </a:spcAft>
              <a:buFont typeface="Wingdings" pitchFamily="2" charset="2"/>
              <a:buChar char="ü"/>
            </a:pPr>
            <a:r>
              <a:rPr lang="en-US" sz="1400" b="1" dirty="0" smtClean="0">
                <a:solidFill>
                  <a:srgbClr val="3333FF"/>
                </a:solidFill>
                <a:latin typeface="Arial" pitchFamily="34" charset="0"/>
                <a:cs typeface="Arial" pitchFamily="34" charset="0"/>
              </a:rPr>
              <a:t>Thus complete transformation of </a:t>
            </a:r>
            <a:r>
              <a:rPr lang="en-US" sz="1400" b="1" dirty="0" err="1" smtClean="0">
                <a:solidFill>
                  <a:srgbClr val="3333FF"/>
                </a:solidFill>
                <a:latin typeface="Arial" pitchFamily="34" charset="0"/>
                <a:cs typeface="Arial" pitchFamily="34" charset="0"/>
              </a:rPr>
              <a:t>tetracoordinated</a:t>
            </a:r>
            <a:r>
              <a:rPr lang="en-US" sz="1400" b="1" dirty="0" smtClean="0">
                <a:solidFill>
                  <a:srgbClr val="3333FF"/>
                </a:solidFill>
                <a:latin typeface="Arial" pitchFamily="34" charset="0"/>
                <a:cs typeface="Arial" pitchFamily="34" charset="0"/>
              </a:rPr>
              <a:t> silicon to </a:t>
            </a:r>
            <a:r>
              <a:rPr lang="en-US" sz="1400" b="1" dirty="0" err="1" smtClean="0">
                <a:solidFill>
                  <a:srgbClr val="3333FF"/>
                </a:solidFill>
                <a:latin typeface="Arial" pitchFamily="34" charset="0"/>
                <a:cs typeface="Arial" pitchFamily="34" charset="0"/>
              </a:rPr>
              <a:t>pentacoordinated</a:t>
            </a:r>
            <a:r>
              <a:rPr lang="en-US" sz="1400" b="1" dirty="0" smtClean="0">
                <a:solidFill>
                  <a:srgbClr val="3333FF"/>
                </a:solidFill>
                <a:latin typeface="Arial" pitchFamily="34" charset="0"/>
                <a:cs typeface="Arial" pitchFamily="34" charset="0"/>
              </a:rPr>
              <a:t> silicon is confirmed in presence of alkali and organic molecules from rice husk in hybrid inorganic organic geopolymer. </a:t>
            </a:r>
          </a:p>
          <a:p>
            <a:pPr marL="344488" lvl="0" indent="-344488" algn="just" eaLnBrk="1" hangingPunct="1">
              <a:spcAft>
                <a:spcPts val="1000"/>
              </a:spcAft>
              <a:buFont typeface="Wingdings" pitchFamily="2" charset="2"/>
              <a:buChar char="ü"/>
            </a:pPr>
            <a:endParaRPr lang="en-US" sz="1400" b="1" dirty="0" smtClean="0">
              <a:solidFill>
                <a:srgbClr val="3333FF"/>
              </a:solidFill>
              <a:latin typeface="Arial" pitchFamily="34" charset="0"/>
              <a:cs typeface="Arial" pitchFamily="34" charset="0"/>
            </a:endParaRPr>
          </a:p>
          <a:p>
            <a:pPr marL="344488" lvl="0" indent="-344488" algn="just" eaLnBrk="1" hangingPunct="1">
              <a:buFont typeface="Wingdings" pitchFamily="2" charset="2"/>
              <a:buChar char="ü"/>
            </a:pPr>
            <a:r>
              <a:rPr lang="en-US" sz="1400" b="1" dirty="0" smtClean="0">
                <a:solidFill>
                  <a:srgbClr val="3333FF"/>
                </a:solidFill>
                <a:latin typeface="Arial" pitchFamily="34" charset="0"/>
                <a:cs typeface="Arial" pitchFamily="34" charset="0"/>
              </a:rPr>
              <a:t>The bond length increases up to 5 % in </a:t>
            </a:r>
            <a:r>
              <a:rPr lang="en-US" sz="1400" b="1" dirty="0" err="1" smtClean="0">
                <a:solidFill>
                  <a:srgbClr val="3333FF"/>
                </a:solidFill>
                <a:latin typeface="Arial" pitchFamily="34" charset="0"/>
                <a:cs typeface="Arial" pitchFamily="34" charset="0"/>
              </a:rPr>
              <a:t>pentacoordination</a:t>
            </a:r>
            <a:r>
              <a:rPr lang="en-US" sz="1400" b="1" dirty="0" smtClean="0">
                <a:solidFill>
                  <a:srgbClr val="3333FF"/>
                </a:solidFill>
                <a:latin typeface="Arial" pitchFamily="34" charset="0"/>
                <a:cs typeface="Arial" pitchFamily="34" charset="0"/>
              </a:rPr>
              <a:t> which imparts improved flexibility , reactivity  and thus functionality in hybrid inorganic organic geopolymer. </a:t>
            </a:r>
          </a:p>
          <a:p>
            <a:pPr marL="344488" lvl="0" indent="-344488" algn="just" eaLnBrk="1" hangingPunct="1">
              <a:buFont typeface="Wingdings" pitchFamily="2" charset="2"/>
              <a:buChar char="ü"/>
            </a:pPr>
            <a:endParaRPr lang="en-US" sz="1400" b="1" dirty="0" smtClean="0">
              <a:solidFill>
                <a:srgbClr val="0070C0"/>
              </a:solidFill>
              <a:latin typeface="Arial" pitchFamily="34" charset="0"/>
              <a:cs typeface="Arial" pitchFamily="34" charset="0"/>
            </a:endParaRPr>
          </a:p>
          <a:p>
            <a:pPr marL="344488" lvl="0" indent="-344488" algn="just" eaLnBrk="1" hangingPunct="1">
              <a:buFont typeface="Wingdings" pitchFamily="2" charset="2"/>
              <a:buChar char="ü"/>
            </a:pPr>
            <a:r>
              <a:rPr lang="en-US" sz="1400" b="1" dirty="0" smtClean="0">
                <a:solidFill>
                  <a:srgbClr val="3333FF"/>
                </a:solidFill>
                <a:latin typeface="Arial" pitchFamily="34" charset="0"/>
                <a:cs typeface="Arial" pitchFamily="34" charset="0"/>
              </a:rPr>
              <a:t>Presence of organic as well as inorganic linkages in IR studies further confirmed the participation of molecules from Rice husk.  </a:t>
            </a:r>
          </a:p>
          <a:p>
            <a:pPr lvl="0" eaLnBrk="1" hangingPunct="1"/>
            <a:endParaRPr lang="en-US" sz="1200" b="1" dirty="0" smtClean="0">
              <a:solidFill>
                <a:srgbClr val="0070C0"/>
              </a:solidFill>
              <a:latin typeface="Arial" pitchFamily="34" charset="0"/>
              <a:cs typeface="Arial" pitchFamily="34" charset="0"/>
            </a:endParaRPr>
          </a:p>
          <a:p>
            <a:pPr lvl="0" eaLnBrk="1" hangingPunct="1"/>
            <a:r>
              <a:rPr lang="en-US" sz="1200" dirty="0" smtClean="0">
                <a:solidFill>
                  <a:srgbClr val="0070C0"/>
                </a:solidFill>
                <a:latin typeface="Arial" pitchFamily="34" charset="0"/>
                <a:cs typeface="Arial" pitchFamily="34" charset="0"/>
              </a:rPr>
              <a:t>. </a:t>
            </a:r>
            <a:endParaRPr lang="en-US" dirty="0"/>
          </a:p>
        </p:txBody>
      </p:sp>
      <p:sp>
        <p:nvSpPr>
          <p:cNvPr id="15" name="Rectangle 14"/>
          <p:cNvSpPr/>
          <p:nvPr/>
        </p:nvSpPr>
        <p:spPr>
          <a:xfrm>
            <a:off x="3726299" y="-117504"/>
            <a:ext cx="2339102" cy="605294"/>
          </a:xfrm>
          <a:prstGeom prst="rect">
            <a:avLst/>
          </a:prstGeom>
        </p:spPr>
        <p:txBody>
          <a:bodyPr wrap="none">
            <a:spAutoFit/>
          </a:bodyPr>
          <a:lstStyle/>
          <a:p>
            <a:pPr lvl="0"/>
            <a:endParaRPr lang="en-US" sz="2000" b="1" baseline="30000" dirty="0" smtClean="0">
              <a:solidFill>
                <a:srgbClr val="FF0000"/>
              </a:solidFill>
            </a:endParaRPr>
          </a:p>
          <a:p>
            <a:pPr lvl="0"/>
            <a:r>
              <a:rPr lang="en-US" sz="2000" b="1" baseline="30000" dirty="0" smtClean="0">
                <a:solidFill>
                  <a:srgbClr val="FF0000"/>
                </a:solidFill>
              </a:rPr>
              <a:t>29</a:t>
            </a:r>
            <a:r>
              <a:rPr lang="en-US" sz="2000" b="1" dirty="0" smtClean="0">
                <a:solidFill>
                  <a:srgbClr val="FF0000"/>
                </a:solidFill>
              </a:rPr>
              <a:t>Si NMR Studies </a:t>
            </a:r>
            <a:endParaRPr lang="en-US" sz="2000" dirty="0">
              <a:solidFill>
                <a:srgbClr val="FF0000"/>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5842" name="Picture 6"/>
          <p:cNvPicPr>
            <a:picLocks noChangeAspect="1" noChangeArrowheads="1"/>
          </p:cNvPicPr>
          <p:nvPr/>
        </p:nvPicPr>
        <p:blipFill>
          <a:blip r:embed="rId3" cstate="print"/>
          <a:srcRect/>
          <a:stretch>
            <a:fillRect/>
          </a:stretch>
        </p:blipFill>
        <p:spPr bwMode="auto">
          <a:xfrm>
            <a:off x="609600" y="533400"/>
            <a:ext cx="3505200" cy="2618980"/>
          </a:xfrm>
          <a:prstGeom prst="rect">
            <a:avLst/>
          </a:prstGeom>
          <a:noFill/>
        </p:spPr>
      </p:pic>
      <p:pic>
        <p:nvPicPr>
          <p:cNvPr id="35841" name="Picture 8"/>
          <p:cNvPicPr>
            <a:picLocks noChangeAspect="1" noChangeArrowheads="1"/>
          </p:cNvPicPr>
          <p:nvPr/>
        </p:nvPicPr>
        <p:blipFill>
          <a:blip r:embed="rId4" cstate="print"/>
          <a:srcRect/>
          <a:stretch>
            <a:fillRect/>
          </a:stretch>
        </p:blipFill>
        <p:spPr bwMode="auto">
          <a:xfrm>
            <a:off x="4648200" y="228600"/>
            <a:ext cx="3886200" cy="3115254"/>
          </a:xfrm>
          <a:prstGeom prst="rect">
            <a:avLst/>
          </a:prstGeom>
          <a:noFill/>
        </p:spPr>
      </p:pic>
      <p:sp>
        <p:nvSpPr>
          <p:cNvPr id="35843"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5844" name="Rectangle 4"/>
          <p:cNvSpPr>
            <a:spLocks noChangeArrowheads="1"/>
          </p:cNvSpPr>
          <p:nvPr/>
        </p:nvSpPr>
        <p:spPr bwMode="auto">
          <a:xfrm>
            <a:off x="0" y="23431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smtClean="0">
                <a:ln>
                  <a:noFill/>
                </a:ln>
                <a:solidFill>
                  <a:schemeClr val="tx1"/>
                </a:solidFill>
                <a:effectLst/>
                <a:latin typeface="Calibri" pitchFamily="34" charset="0"/>
                <a:ea typeface="Calibri" pitchFamily="34"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TextBox 5"/>
          <p:cNvSpPr txBox="1"/>
          <p:nvPr/>
        </p:nvSpPr>
        <p:spPr>
          <a:xfrm>
            <a:off x="0" y="3200400"/>
            <a:ext cx="4495800" cy="369332"/>
          </a:xfrm>
          <a:prstGeom prst="rect">
            <a:avLst/>
          </a:prstGeom>
          <a:noFill/>
        </p:spPr>
        <p:txBody>
          <a:bodyPr wrap="square" rtlCol="0">
            <a:spAutoFit/>
          </a:bodyPr>
          <a:lstStyle/>
          <a:p>
            <a:r>
              <a:rPr lang="en-US" b="1" baseline="30000" dirty="0" smtClean="0">
                <a:latin typeface="Arial" pitchFamily="34" charset="0"/>
                <a:cs typeface="Arial" pitchFamily="34" charset="0"/>
              </a:rPr>
              <a:t>27</a:t>
            </a:r>
            <a:r>
              <a:rPr lang="en-US" b="1" dirty="0" smtClean="0">
                <a:latin typeface="Arial" pitchFamily="34" charset="0"/>
                <a:cs typeface="Arial" pitchFamily="34" charset="0"/>
              </a:rPr>
              <a:t>Al NMR of Conventional </a:t>
            </a:r>
            <a:r>
              <a:rPr lang="en-US" b="1" dirty="0" err="1" smtClean="0">
                <a:latin typeface="Arial" pitchFamily="34" charset="0"/>
                <a:cs typeface="Arial" pitchFamily="34" charset="0"/>
              </a:rPr>
              <a:t>geopolymer</a:t>
            </a:r>
            <a:endParaRPr lang="en-US" dirty="0">
              <a:latin typeface="Arial" pitchFamily="34" charset="0"/>
              <a:cs typeface="Arial" pitchFamily="34" charset="0"/>
            </a:endParaRPr>
          </a:p>
        </p:txBody>
      </p:sp>
      <p:sp>
        <p:nvSpPr>
          <p:cNvPr id="7" name="TextBox 6"/>
          <p:cNvSpPr txBox="1"/>
          <p:nvPr/>
        </p:nvSpPr>
        <p:spPr>
          <a:xfrm>
            <a:off x="4343400" y="3276600"/>
            <a:ext cx="5257800" cy="646331"/>
          </a:xfrm>
          <a:prstGeom prst="rect">
            <a:avLst/>
          </a:prstGeom>
          <a:noFill/>
        </p:spPr>
        <p:txBody>
          <a:bodyPr wrap="square" rtlCol="0">
            <a:spAutoFit/>
          </a:bodyPr>
          <a:lstStyle/>
          <a:p>
            <a:r>
              <a:rPr lang="en-US" b="1" baseline="30000" dirty="0" smtClean="0"/>
              <a:t>27</a:t>
            </a:r>
            <a:r>
              <a:rPr lang="en-US" b="1" dirty="0" smtClean="0"/>
              <a:t>Al NMR of hybrid inorganic organic </a:t>
            </a:r>
            <a:r>
              <a:rPr lang="en-US" b="1" dirty="0" err="1" smtClean="0"/>
              <a:t>geopolymer</a:t>
            </a:r>
            <a:endParaRPr lang="en-US" dirty="0" smtClean="0"/>
          </a:p>
          <a:p>
            <a:r>
              <a:rPr lang="en-US" dirty="0" smtClean="0"/>
              <a:t> </a:t>
            </a:r>
            <a:endParaRPr lang="en-US" dirty="0"/>
          </a:p>
        </p:txBody>
      </p:sp>
      <p:sp>
        <p:nvSpPr>
          <p:cNvPr id="10" name="TextBox 9"/>
          <p:cNvSpPr txBox="1"/>
          <p:nvPr/>
        </p:nvSpPr>
        <p:spPr>
          <a:xfrm>
            <a:off x="152400" y="4191000"/>
            <a:ext cx="8839200" cy="2308324"/>
          </a:xfrm>
          <a:prstGeom prst="rect">
            <a:avLst/>
          </a:prstGeom>
          <a:noFill/>
        </p:spPr>
        <p:txBody>
          <a:bodyPr wrap="square" rtlCol="0">
            <a:spAutoFit/>
          </a:bodyPr>
          <a:lstStyle/>
          <a:p>
            <a:pPr algn="just"/>
            <a:r>
              <a:rPr lang="en-US" sz="2400" b="1" dirty="0" smtClean="0">
                <a:solidFill>
                  <a:srgbClr val="C00000"/>
                </a:solidFill>
                <a:latin typeface="Arial" pitchFamily="34" charset="0"/>
                <a:cs typeface="Arial" pitchFamily="34" charset="0"/>
              </a:rPr>
              <a:t>Conclusion: </a:t>
            </a:r>
            <a:r>
              <a:rPr lang="en-US" sz="2400" b="1" dirty="0" smtClean="0">
                <a:solidFill>
                  <a:srgbClr val="3333FF"/>
                </a:solidFill>
                <a:latin typeface="Arial" pitchFamily="34" charset="0"/>
                <a:cs typeface="Arial" pitchFamily="34" charset="0"/>
              </a:rPr>
              <a:t>The presence of  </a:t>
            </a:r>
            <a:r>
              <a:rPr lang="en-US" sz="2400" b="1" baseline="30000" dirty="0" smtClean="0">
                <a:solidFill>
                  <a:srgbClr val="3333FF"/>
                </a:solidFill>
                <a:latin typeface="Arial" pitchFamily="34" charset="0"/>
                <a:cs typeface="Arial" pitchFamily="34" charset="0"/>
              </a:rPr>
              <a:t>27</a:t>
            </a:r>
            <a:r>
              <a:rPr lang="en-US" sz="2400" b="1" dirty="0" smtClean="0">
                <a:solidFill>
                  <a:srgbClr val="3333FF"/>
                </a:solidFill>
                <a:latin typeface="Arial" pitchFamily="34" charset="0"/>
                <a:cs typeface="Arial" pitchFamily="34" charset="0"/>
              </a:rPr>
              <a:t>Al NMR signal at 55 </a:t>
            </a:r>
            <a:r>
              <a:rPr lang="en-US" sz="2400" b="1" dirty="0" err="1" smtClean="0">
                <a:solidFill>
                  <a:srgbClr val="3333FF"/>
                </a:solidFill>
                <a:latin typeface="Arial" pitchFamily="34" charset="0"/>
                <a:cs typeface="Arial" pitchFamily="34" charset="0"/>
              </a:rPr>
              <a:t>ppm</a:t>
            </a:r>
            <a:r>
              <a:rPr lang="en-US" sz="2400" b="1" dirty="0" smtClean="0">
                <a:solidFill>
                  <a:srgbClr val="3333FF"/>
                </a:solidFill>
                <a:latin typeface="Arial" pitchFamily="34" charset="0"/>
                <a:cs typeface="Arial" pitchFamily="34" charset="0"/>
              </a:rPr>
              <a:t> which is  characteristic of </a:t>
            </a:r>
            <a:r>
              <a:rPr lang="en-US" sz="2400" b="1" dirty="0" err="1" smtClean="0">
                <a:solidFill>
                  <a:srgbClr val="3333FF"/>
                </a:solidFill>
                <a:latin typeface="Arial" pitchFamily="34" charset="0"/>
                <a:cs typeface="Arial" pitchFamily="34" charset="0"/>
              </a:rPr>
              <a:t>geopolymer</a:t>
            </a:r>
            <a:r>
              <a:rPr lang="en-US" sz="2400" b="1" dirty="0" smtClean="0">
                <a:solidFill>
                  <a:srgbClr val="3333FF"/>
                </a:solidFill>
                <a:latin typeface="Arial" pitchFamily="34" charset="0"/>
                <a:cs typeface="Arial" pitchFamily="34" charset="0"/>
              </a:rPr>
              <a:t> formation is  found in  both  conventional </a:t>
            </a:r>
            <a:r>
              <a:rPr lang="en-US" sz="2400" b="1" dirty="0" err="1" smtClean="0">
                <a:solidFill>
                  <a:srgbClr val="3333FF"/>
                </a:solidFill>
                <a:latin typeface="Arial" pitchFamily="34" charset="0"/>
                <a:cs typeface="Arial" pitchFamily="34" charset="0"/>
              </a:rPr>
              <a:t>geopolymer</a:t>
            </a:r>
            <a:r>
              <a:rPr lang="en-US" sz="2400" b="1" dirty="0" smtClean="0">
                <a:solidFill>
                  <a:srgbClr val="3333FF"/>
                </a:solidFill>
                <a:latin typeface="Arial" pitchFamily="34" charset="0"/>
                <a:cs typeface="Arial" pitchFamily="34" charset="0"/>
              </a:rPr>
              <a:t> as well as in hybrid inorganic-organic </a:t>
            </a:r>
            <a:r>
              <a:rPr lang="en-US" sz="2400" b="1" dirty="0" err="1" smtClean="0">
                <a:solidFill>
                  <a:srgbClr val="3333FF"/>
                </a:solidFill>
                <a:latin typeface="Arial" pitchFamily="34" charset="0"/>
                <a:cs typeface="Arial" pitchFamily="34" charset="0"/>
              </a:rPr>
              <a:t>geopolymer</a:t>
            </a:r>
            <a:r>
              <a:rPr lang="en-US" sz="2400" b="1" dirty="0" smtClean="0">
                <a:solidFill>
                  <a:srgbClr val="3333FF"/>
                </a:solidFill>
                <a:latin typeface="Arial" pitchFamily="34" charset="0"/>
                <a:cs typeface="Arial" pitchFamily="34" charset="0"/>
              </a:rPr>
              <a:t> and thus confirmed the formation of </a:t>
            </a:r>
            <a:r>
              <a:rPr lang="en-US" sz="2400" b="1" dirty="0" err="1" smtClean="0">
                <a:solidFill>
                  <a:srgbClr val="3333FF"/>
                </a:solidFill>
                <a:latin typeface="Arial" pitchFamily="34" charset="0"/>
                <a:cs typeface="Arial" pitchFamily="34" charset="0"/>
              </a:rPr>
              <a:t>geopolymeric</a:t>
            </a:r>
            <a:r>
              <a:rPr lang="en-US" sz="2400" b="1" dirty="0" smtClean="0">
                <a:solidFill>
                  <a:srgbClr val="3333FF"/>
                </a:solidFill>
                <a:latin typeface="Arial" pitchFamily="34" charset="0"/>
                <a:cs typeface="Arial" pitchFamily="34" charset="0"/>
              </a:rPr>
              <a:t> material.  </a:t>
            </a:r>
            <a:endParaRPr lang="en-US" sz="2400" dirty="0" smtClean="0">
              <a:solidFill>
                <a:srgbClr val="3333FF"/>
              </a:solidFill>
              <a:latin typeface="Arial" pitchFamily="34" charset="0"/>
              <a:cs typeface="Arial" pitchFamily="34" charset="0"/>
            </a:endParaRPr>
          </a:p>
          <a:p>
            <a:pPr algn="just"/>
            <a:endParaRPr lang="en-US" sz="2400" dirty="0">
              <a:solidFill>
                <a:srgbClr val="3333FF"/>
              </a:solidFill>
              <a:latin typeface="Arial" pitchFamily="34" charset="0"/>
              <a:cs typeface="Arial" pitchFamily="34" charset="0"/>
            </a:endParaRPr>
          </a:p>
        </p:txBody>
      </p:sp>
      <p:graphicFrame>
        <p:nvGraphicFramePr>
          <p:cNvPr id="9" name="Object 96"/>
          <p:cNvGraphicFramePr>
            <a:graphicFrameLocks noChangeAspect="1"/>
          </p:cNvGraphicFramePr>
          <p:nvPr/>
        </p:nvGraphicFramePr>
        <p:xfrm>
          <a:off x="61210" y="46220"/>
          <a:ext cx="304800" cy="279400"/>
        </p:xfrm>
        <a:graphic>
          <a:graphicData uri="http://schemas.openxmlformats.org/presentationml/2006/ole">
            <p:oleObj spid="_x0000_s57346" name="Bitmap Image" r:id="rId5" imgW="1467055" imgH="1638529" progId="PBrush">
              <p:embed/>
            </p:oleObj>
          </a:graphicData>
        </a:graphic>
      </p:graphicFrame>
      <p:pic>
        <p:nvPicPr>
          <p:cNvPr id="11" name="Picture 10" descr="AMPRIlogo"/>
          <p:cNvPicPr>
            <a:picLocks noChangeAspect="1" noChangeArrowheads="1"/>
          </p:cNvPicPr>
          <p:nvPr/>
        </p:nvPicPr>
        <p:blipFill>
          <a:blip r:embed="rId6" cstate="print"/>
          <a:srcRect/>
          <a:stretch>
            <a:fillRect/>
          </a:stretch>
        </p:blipFill>
        <p:spPr bwMode="auto">
          <a:xfrm>
            <a:off x="8348270" y="74950"/>
            <a:ext cx="695864" cy="276224"/>
          </a:xfrm>
          <a:prstGeom prst="rect">
            <a:avLst/>
          </a:prstGeom>
          <a:noFill/>
          <a:ln w="9525">
            <a:noFill/>
            <a:miter lim="800000"/>
            <a:headEnd/>
            <a:tailEnd/>
          </a:ln>
        </p:spPr>
      </p:pic>
      <p:sp>
        <p:nvSpPr>
          <p:cNvPr id="12" name="TextBox 11"/>
          <p:cNvSpPr txBox="1"/>
          <p:nvPr/>
        </p:nvSpPr>
        <p:spPr>
          <a:xfrm>
            <a:off x="457200" y="76200"/>
            <a:ext cx="2362200" cy="400110"/>
          </a:xfrm>
          <a:prstGeom prst="rect">
            <a:avLst/>
          </a:prstGeom>
          <a:noFill/>
        </p:spPr>
        <p:txBody>
          <a:bodyPr wrap="square" rtlCol="0">
            <a:spAutoFit/>
          </a:bodyPr>
          <a:lstStyle/>
          <a:p>
            <a:r>
              <a:rPr lang="en-US" sz="2000" b="1" baseline="30000" dirty="0" smtClean="0">
                <a:solidFill>
                  <a:srgbClr val="FF0000"/>
                </a:solidFill>
                <a:latin typeface="Arial" charset="0"/>
              </a:rPr>
              <a:t>27</a:t>
            </a:r>
            <a:r>
              <a:rPr lang="en-US" sz="2000" b="1" dirty="0" smtClean="0">
                <a:solidFill>
                  <a:srgbClr val="FF0000"/>
                </a:solidFill>
                <a:latin typeface="Arial" charset="0"/>
              </a:rPr>
              <a:t>Al NMR Studies </a:t>
            </a:r>
            <a:endParaRPr lang="en-US" sz="2000" dirty="0">
              <a:solidFill>
                <a:srgbClr val="FF000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36865" name="Object 1"/>
          <p:cNvGraphicFramePr>
            <a:graphicFrameLocks noChangeAspect="1"/>
          </p:cNvGraphicFramePr>
          <p:nvPr/>
        </p:nvGraphicFramePr>
        <p:xfrm>
          <a:off x="0" y="268069"/>
          <a:ext cx="4648200" cy="3287971"/>
        </p:xfrm>
        <a:graphic>
          <a:graphicData uri="http://schemas.openxmlformats.org/presentationml/2006/ole">
            <p:oleObj spid="_x0000_s58370" name="Acrobat Document" r:id="rId3" imgW="8019837" imgH="5667255" progId="AcroExch.Document.7">
              <p:embed/>
            </p:oleObj>
          </a:graphicData>
        </a:graphic>
      </p:graphicFrame>
      <p:sp>
        <p:nvSpPr>
          <p:cNvPr id="4" name="TextBox 3"/>
          <p:cNvSpPr txBox="1"/>
          <p:nvPr/>
        </p:nvSpPr>
        <p:spPr>
          <a:xfrm>
            <a:off x="381000" y="3468469"/>
            <a:ext cx="4114800" cy="646331"/>
          </a:xfrm>
          <a:prstGeom prst="rect">
            <a:avLst/>
          </a:prstGeom>
          <a:noFill/>
        </p:spPr>
        <p:txBody>
          <a:bodyPr wrap="square" rtlCol="0">
            <a:spAutoFit/>
          </a:bodyPr>
          <a:lstStyle/>
          <a:p>
            <a:pPr algn="just"/>
            <a:r>
              <a:rPr lang="en-US" b="1" dirty="0" smtClean="0"/>
              <a:t>XRD pattern of  Conventional geopolymeric material</a:t>
            </a:r>
            <a:endParaRPr lang="en-US" dirty="0"/>
          </a:p>
        </p:txBody>
      </p:sp>
      <p:sp>
        <p:nvSpPr>
          <p:cNvPr id="36868"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dirty="0"/>
          </a:p>
        </p:txBody>
      </p:sp>
      <p:graphicFrame>
        <p:nvGraphicFramePr>
          <p:cNvPr id="36867" name="Object 3"/>
          <p:cNvGraphicFramePr>
            <a:graphicFrameLocks noChangeAspect="1"/>
          </p:cNvGraphicFramePr>
          <p:nvPr/>
        </p:nvGraphicFramePr>
        <p:xfrm>
          <a:off x="4495800" y="268070"/>
          <a:ext cx="4633576" cy="3276600"/>
        </p:xfrm>
        <a:graphic>
          <a:graphicData uri="http://schemas.openxmlformats.org/presentationml/2006/ole">
            <p:oleObj spid="_x0000_s58371" name="Acrobat Document" r:id="rId4" imgW="8019837" imgH="5667255" progId="AcroExch.Document.7">
              <p:embed/>
            </p:oleObj>
          </a:graphicData>
        </a:graphic>
      </p:graphicFrame>
      <p:sp>
        <p:nvSpPr>
          <p:cNvPr id="7" name="TextBox 6"/>
          <p:cNvSpPr txBox="1"/>
          <p:nvPr/>
        </p:nvSpPr>
        <p:spPr>
          <a:xfrm>
            <a:off x="4724400" y="3468469"/>
            <a:ext cx="4114800" cy="646331"/>
          </a:xfrm>
          <a:prstGeom prst="rect">
            <a:avLst/>
          </a:prstGeom>
          <a:noFill/>
        </p:spPr>
        <p:txBody>
          <a:bodyPr wrap="square" rtlCol="0">
            <a:spAutoFit/>
          </a:bodyPr>
          <a:lstStyle/>
          <a:p>
            <a:r>
              <a:rPr lang="en-US" b="1" dirty="0" smtClean="0"/>
              <a:t>XRD pattern of Hybrid inorganic organic geopolymeric material</a:t>
            </a:r>
            <a:endParaRPr lang="en-US" dirty="0"/>
          </a:p>
        </p:txBody>
      </p:sp>
      <p:sp>
        <p:nvSpPr>
          <p:cNvPr id="9" name="TextBox 8"/>
          <p:cNvSpPr txBox="1"/>
          <p:nvPr/>
        </p:nvSpPr>
        <p:spPr>
          <a:xfrm>
            <a:off x="76200" y="4250960"/>
            <a:ext cx="8839200" cy="2677656"/>
          </a:xfrm>
          <a:prstGeom prst="rect">
            <a:avLst/>
          </a:prstGeom>
          <a:noFill/>
        </p:spPr>
        <p:txBody>
          <a:bodyPr wrap="square" rtlCol="0">
            <a:spAutoFit/>
          </a:bodyPr>
          <a:lstStyle/>
          <a:p>
            <a:pPr algn="just"/>
            <a:r>
              <a:rPr lang="en-US" sz="2400" b="1" dirty="0" smtClean="0">
                <a:solidFill>
                  <a:srgbClr val="C00000"/>
                </a:solidFill>
                <a:latin typeface="Arial" pitchFamily="34" charset="0"/>
                <a:cs typeface="Arial" pitchFamily="34" charset="0"/>
              </a:rPr>
              <a:t>Conclusion: </a:t>
            </a:r>
            <a:r>
              <a:rPr lang="en-US" sz="2400" b="1" dirty="0" smtClean="0">
                <a:solidFill>
                  <a:srgbClr val="3333FF"/>
                </a:solidFill>
                <a:latin typeface="Arial" pitchFamily="34" charset="0"/>
                <a:cs typeface="Arial" pitchFamily="34" charset="0"/>
              </a:rPr>
              <a:t>The XRD studies confirmed the simultaneous presence of inorganic phases namely </a:t>
            </a:r>
            <a:r>
              <a:rPr lang="en-US" sz="2400" b="1" dirty="0" err="1" smtClean="0">
                <a:solidFill>
                  <a:srgbClr val="3333FF"/>
                </a:solidFill>
                <a:latin typeface="Arial" pitchFamily="34" charset="0"/>
                <a:cs typeface="Arial" pitchFamily="34" charset="0"/>
              </a:rPr>
              <a:t>Cancrisilite</a:t>
            </a:r>
            <a:r>
              <a:rPr lang="en-US" sz="2400" b="1" dirty="0" smtClean="0">
                <a:solidFill>
                  <a:srgbClr val="3333FF"/>
                </a:solidFill>
                <a:latin typeface="Arial" pitchFamily="34" charset="0"/>
                <a:cs typeface="Arial" pitchFamily="34" charset="0"/>
              </a:rPr>
              <a:t> ,</a:t>
            </a:r>
            <a:r>
              <a:rPr lang="en-US" sz="2400" b="1" dirty="0" err="1" smtClean="0">
                <a:solidFill>
                  <a:srgbClr val="3333FF"/>
                </a:solidFill>
                <a:latin typeface="Arial" pitchFamily="34" charset="0"/>
                <a:cs typeface="Arial" pitchFamily="34" charset="0"/>
              </a:rPr>
              <a:t>Herschelite</a:t>
            </a:r>
            <a:r>
              <a:rPr lang="en-US" sz="2400" b="1" dirty="0" smtClean="0">
                <a:solidFill>
                  <a:srgbClr val="3333FF"/>
                </a:solidFill>
                <a:latin typeface="Arial" pitchFamily="34" charset="0"/>
                <a:cs typeface="Arial" pitchFamily="34" charset="0"/>
              </a:rPr>
              <a:t>, sodium </a:t>
            </a:r>
            <a:r>
              <a:rPr lang="en-US" sz="2400" b="1" dirty="0" err="1" smtClean="0">
                <a:solidFill>
                  <a:srgbClr val="3333FF"/>
                </a:solidFill>
                <a:latin typeface="Arial" pitchFamily="34" charset="0"/>
                <a:cs typeface="Arial" pitchFamily="34" charset="0"/>
              </a:rPr>
              <a:t>aluminium</a:t>
            </a:r>
            <a:r>
              <a:rPr lang="en-US" sz="2400" b="1" dirty="0" smtClean="0">
                <a:solidFill>
                  <a:srgbClr val="3333FF"/>
                </a:solidFill>
                <a:latin typeface="Arial" pitchFamily="34" charset="0"/>
                <a:cs typeface="Arial" pitchFamily="34" charset="0"/>
              </a:rPr>
              <a:t> silicate, quartz,  </a:t>
            </a:r>
            <a:r>
              <a:rPr lang="en-US" sz="2400" b="1" dirty="0" err="1" smtClean="0">
                <a:solidFill>
                  <a:srgbClr val="3333FF"/>
                </a:solidFill>
                <a:latin typeface="Arial" pitchFamily="34" charset="0"/>
                <a:cs typeface="Arial" pitchFamily="34" charset="0"/>
              </a:rPr>
              <a:t>mullite</a:t>
            </a:r>
            <a:r>
              <a:rPr lang="en-US" sz="2400" b="1" dirty="0" smtClean="0">
                <a:solidFill>
                  <a:srgbClr val="3333FF"/>
                </a:solidFill>
                <a:latin typeface="Arial" pitchFamily="34" charset="0"/>
                <a:cs typeface="Arial" pitchFamily="34" charset="0"/>
              </a:rPr>
              <a:t>, hematite and organic phases namely native cellulose, α D-glucose  and sucrose leading to the formation of Hybrid inorganic organic </a:t>
            </a:r>
            <a:r>
              <a:rPr lang="en-US" sz="2400" b="1" dirty="0" err="1" smtClean="0">
                <a:solidFill>
                  <a:srgbClr val="3333FF"/>
                </a:solidFill>
                <a:latin typeface="Arial" pitchFamily="34" charset="0"/>
                <a:cs typeface="Arial" pitchFamily="34" charset="0"/>
              </a:rPr>
              <a:t>geopolymeric</a:t>
            </a:r>
            <a:r>
              <a:rPr lang="en-US" sz="2400" b="1" dirty="0" smtClean="0">
                <a:solidFill>
                  <a:srgbClr val="3333FF"/>
                </a:solidFill>
                <a:latin typeface="Arial" pitchFamily="34" charset="0"/>
                <a:cs typeface="Arial" pitchFamily="34" charset="0"/>
              </a:rPr>
              <a:t> material.</a:t>
            </a:r>
            <a:endParaRPr lang="en-US" sz="2400" b="1" dirty="0">
              <a:solidFill>
                <a:srgbClr val="3333FF"/>
              </a:solidFill>
              <a:latin typeface="Arial" pitchFamily="34" charset="0"/>
              <a:cs typeface="Arial" pitchFamily="34" charset="0"/>
            </a:endParaRPr>
          </a:p>
        </p:txBody>
      </p:sp>
      <p:graphicFrame>
        <p:nvGraphicFramePr>
          <p:cNvPr id="10" name="Object 96"/>
          <p:cNvGraphicFramePr>
            <a:graphicFrameLocks noChangeAspect="1"/>
          </p:cNvGraphicFramePr>
          <p:nvPr/>
        </p:nvGraphicFramePr>
        <p:xfrm>
          <a:off x="61210" y="46220"/>
          <a:ext cx="304800" cy="279400"/>
        </p:xfrm>
        <a:graphic>
          <a:graphicData uri="http://schemas.openxmlformats.org/presentationml/2006/ole">
            <p:oleObj spid="_x0000_s58372" name="Bitmap Image" r:id="rId5" imgW="1467055" imgH="1638529" progId="PBrush">
              <p:embed/>
            </p:oleObj>
          </a:graphicData>
        </a:graphic>
      </p:graphicFrame>
      <p:pic>
        <p:nvPicPr>
          <p:cNvPr id="11" name="Picture 10" descr="AMPRIlogo"/>
          <p:cNvPicPr>
            <a:picLocks noChangeAspect="1" noChangeArrowheads="1"/>
          </p:cNvPicPr>
          <p:nvPr/>
        </p:nvPicPr>
        <p:blipFill>
          <a:blip r:embed="rId6" cstate="print"/>
          <a:srcRect/>
          <a:stretch>
            <a:fillRect/>
          </a:stretch>
        </p:blipFill>
        <p:spPr bwMode="auto">
          <a:xfrm>
            <a:off x="8348270" y="74950"/>
            <a:ext cx="695864" cy="276224"/>
          </a:xfrm>
          <a:prstGeom prst="rect">
            <a:avLst/>
          </a:prstGeom>
          <a:noFill/>
          <a:ln w="9525">
            <a:noFill/>
            <a:miter lim="800000"/>
            <a:headEnd/>
            <a:tailEnd/>
          </a:ln>
        </p:spPr>
      </p:pic>
      <p:sp>
        <p:nvSpPr>
          <p:cNvPr id="12" name="TextBox 11"/>
          <p:cNvSpPr txBox="1"/>
          <p:nvPr/>
        </p:nvSpPr>
        <p:spPr>
          <a:xfrm>
            <a:off x="533400" y="14990"/>
            <a:ext cx="2362200" cy="400110"/>
          </a:xfrm>
          <a:prstGeom prst="rect">
            <a:avLst/>
          </a:prstGeom>
          <a:noFill/>
        </p:spPr>
        <p:txBody>
          <a:bodyPr wrap="square" rtlCol="0">
            <a:spAutoFit/>
          </a:bodyPr>
          <a:lstStyle/>
          <a:p>
            <a:r>
              <a:rPr lang="en-US" sz="2000" b="1" dirty="0" smtClean="0">
                <a:solidFill>
                  <a:srgbClr val="FF0000"/>
                </a:solidFill>
                <a:latin typeface="Arial" charset="0"/>
              </a:rPr>
              <a:t>XRD</a:t>
            </a:r>
            <a:r>
              <a:rPr lang="en-US" sz="2000" b="1" baseline="30000" dirty="0" smtClean="0">
                <a:solidFill>
                  <a:srgbClr val="FF0000"/>
                </a:solidFill>
                <a:latin typeface="Arial" charset="0"/>
              </a:rPr>
              <a:t> </a:t>
            </a:r>
            <a:r>
              <a:rPr lang="en-US" sz="2000" b="1" dirty="0" smtClean="0">
                <a:solidFill>
                  <a:srgbClr val="FF0000"/>
                </a:solidFill>
                <a:latin typeface="Arial" charset="0"/>
              </a:rPr>
              <a:t>Studies </a:t>
            </a:r>
            <a:endParaRPr lang="en-US" sz="2000" dirty="0">
              <a:solidFill>
                <a:srgbClr val="FF0000"/>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Slide Number Placeholder 1"/>
          <p:cNvSpPr>
            <a:spLocks noGrp="1"/>
          </p:cNvSpPr>
          <p:nvPr>
            <p:ph type="sldNum" sz="quarter" idx="12"/>
          </p:nvPr>
        </p:nvSpPr>
        <p:spPr>
          <a:noFill/>
        </p:spPr>
        <p:txBody>
          <a:bodyPr/>
          <a:lstStyle/>
          <a:p>
            <a:fld id="{95873D6F-8748-41E8-BD49-00C0F26045DD}" type="slidenum">
              <a:rPr lang="en-US" smtClean="0">
                <a:latin typeface="Arial" pitchFamily="34" charset="0"/>
              </a:rPr>
              <a:pPr/>
              <a:t>46</a:t>
            </a:fld>
            <a:endParaRPr lang="en-US" smtClean="0">
              <a:latin typeface="Arial" pitchFamily="34" charset="0"/>
            </a:endParaRPr>
          </a:p>
        </p:txBody>
      </p:sp>
      <p:pic>
        <p:nvPicPr>
          <p:cNvPr id="52227" name="Picture 1" descr="cg_004"/>
          <p:cNvPicPr>
            <a:picLocks noChangeAspect="1" noChangeArrowheads="1"/>
          </p:cNvPicPr>
          <p:nvPr/>
        </p:nvPicPr>
        <p:blipFill>
          <a:blip r:embed="rId3" cstate="print"/>
          <a:srcRect/>
          <a:stretch>
            <a:fillRect/>
          </a:stretch>
        </p:blipFill>
        <p:spPr bwMode="auto">
          <a:xfrm>
            <a:off x="457200" y="212589"/>
            <a:ext cx="1752600" cy="1616211"/>
          </a:xfrm>
          <a:prstGeom prst="rect">
            <a:avLst/>
          </a:prstGeom>
          <a:noFill/>
          <a:ln w="9525">
            <a:noFill/>
            <a:miter lim="800000"/>
            <a:headEnd/>
            <a:tailEnd/>
          </a:ln>
        </p:spPr>
      </p:pic>
      <p:sp>
        <p:nvSpPr>
          <p:cNvPr id="52230" name="Rectangle 15"/>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r>
              <a:rPr lang="en-US" sz="1200">
                <a:ea typeface="Calibri" pitchFamily="34" charset="0"/>
                <a:cs typeface="Arial" pitchFamily="34" charset="0"/>
              </a:rPr>
              <a:t>              </a:t>
            </a:r>
            <a:endParaRPr lang="en-US">
              <a:ea typeface="Calibri" pitchFamily="34" charset="0"/>
              <a:cs typeface="Arial" pitchFamily="34" charset="0"/>
            </a:endParaRPr>
          </a:p>
        </p:txBody>
      </p:sp>
      <p:sp>
        <p:nvSpPr>
          <p:cNvPr id="52231" name="Rectangle 17"/>
          <p:cNvSpPr>
            <a:spLocks noChangeArrowheads="1"/>
          </p:cNvSpPr>
          <p:nvPr/>
        </p:nvSpPr>
        <p:spPr bwMode="auto">
          <a:xfrm>
            <a:off x="76200" y="3886200"/>
            <a:ext cx="9067800" cy="3416320"/>
          </a:xfrm>
          <a:prstGeom prst="rect">
            <a:avLst/>
          </a:prstGeom>
          <a:noFill/>
          <a:ln w="9525">
            <a:noFill/>
            <a:miter lim="800000"/>
            <a:headEnd/>
            <a:tailEnd/>
          </a:ln>
        </p:spPr>
        <p:txBody>
          <a:bodyPr wrap="square" anchor="ctr">
            <a:spAutoFit/>
          </a:bodyPr>
          <a:lstStyle/>
          <a:p>
            <a:pPr algn="just"/>
            <a:r>
              <a:rPr lang="en-US" sz="2400" dirty="0">
                <a:solidFill>
                  <a:srgbClr val="3333FF"/>
                </a:solidFill>
              </a:rPr>
              <a:t/>
            </a:r>
            <a:br>
              <a:rPr lang="en-US" sz="2400" dirty="0">
                <a:solidFill>
                  <a:srgbClr val="3333FF"/>
                </a:solidFill>
              </a:rPr>
            </a:br>
            <a:endParaRPr lang="en-US" sz="2400" dirty="0">
              <a:solidFill>
                <a:srgbClr val="3333FF"/>
              </a:solidFill>
            </a:endParaRPr>
          </a:p>
          <a:p>
            <a:pPr algn="just"/>
            <a:r>
              <a:rPr lang="en-US" sz="2400" b="1" dirty="0" smtClean="0">
                <a:solidFill>
                  <a:srgbClr val="C00000"/>
                </a:solidFill>
              </a:rPr>
              <a:t>Conclusion: </a:t>
            </a:r>
            <a:r>
              <a:rPr lang="en-US" sz="2400" b="1" dirty="0" smtClean="0"/>
              <a:t>The lesser  </a:t>
            </a:r>
            <a:r>
              <a:rPr lang="en-US" sz="2400" b="1" dirty="0" err="1" smtClean="0"/>
              <a:t>nanosize</a:t>
            </a:r>
            <a:r>
              <a:rPr lang="en-US" sz="2400" b="1" dirty="0" smtClean="0"/>
              <a:t> obtained in hybrid inorganic organic materials helps in continuous growth of  silicon- </a:t>
            </a:r>
            <a:r>
              <a:rPr lang="en-US" sz="2400" b="1" dirty="0" err="1" smtClean="0"/>
              <a:t>aluminium</a:t>
            </a:r>
            <a:r>
              <a:rPr lang="en-US" sz="2400" b="1" dirty="0" smtClean="0"/>
              <a:t> oxygen polymeric chains which increases amorphous nature and </a:t>
            </a:r>
            <a:r>
              <a:rPr lang="en-US" sz="2400" b="1" dirty="0" err="1" smtClean="0"/>
              <a:t>densifies</a:t>
            </a:r>
            <a:r>
              <a:rPr lang="en-US" sz="2400" b="1" dirty="0" smtClean="0"/>
              <a:t> the matrix leading to homogeneous, strong and flexible matrix with improved properties.  </a:t>
            </a:r>
            <a:endParaRPr lang="en-US" sz="2400" dirty="0" smtClean="0"/>
          </a:p>
          <a:p>
            <a:pPr algn="just"/>
            <a:endParaRPr lang="en-US" sz="2400" dirty="0">
              <a:solidFill>
                <a:srgbClr val="3333FF"/>
              </a:solidFill>
            </a:endParaRPr>
          </a:p>
        </p:txBody>
      </p:sp>
      <p:sp>
        <p:nvSpPr>
          <p:cNvPr id="52232" name="TextBox 22"/>
          <p:cNvSpPr txBox="1">
            <a:spLocks noChangeArrowheads="1"/>
          </p:cNvSpPr>
          <p:nvPr/>
        </p:nvSpPr>
        <p:spPr bwMode="auto">
          <a:xfrm>
            <a:off x="76200" y="1828800"/>
            <a:ext cx="5334000" cy="400110"/>
          </a:xfrm>
          <a:prstGeom prst="rect">
            <a:avLst/>
          </a:prstGeom>
          <a:noFill/>
          <a:ln w="9525">
            <a:noFill/>
            <a:miter lim="800000"/>
            <a:headEnd/>
            <a:tailEnd/>
          </a:ln>
        </p:spPr>
        <p:txBody>
          <a:bodyPr wrap="square">
            <a:spAutoFit/>
          </a:bodyPr>
          <a:lstStyle/>
          <a:p>
            <a:r>
              <a:rPr lang="en-US" sz="2000" b="1" dirty="0"/>
              <a:t>FESEM </a:t>
            </a:r>
            <a:r>
              <a:rPr lang="en-US" sz="2000" b="1" dirty="0" smtClean="0"/>
              <a:t>-conventional </a:t>
            </a:r>
            <a:r>
              <a:rPr lang="en-US" sz="2000" b="1" dirty="0" err="1"/>
              <a:t>geopolymeric</a:t>
            </a:r>
            <a:r>
              <a:rPr lang="en-US" sz="2000" b="1" dirty="0"/>
              <a:t> materials</a:t>
            </a:r>
            <a:endParaRPr lang="en-US" sz="2000" dirty="0"/>
          </a:p>
        </p:txBody>
      </p:sp>
      <p:sp>
        <p:nvSpPr>
          <p:cNvPr id="16385" name="Text Box 1"/>
          <p:cNvSpPr txBox="1">
            <a:spLocks noChangeArrowheads="1"/>
          </p:cNvSpPr>
          <p:nvPr/>
        </p:nvSpPr>
        <p:spPr bwMode="auto">
          <a:xfrm>
            <a:off x="3124200" y="533400"/>
            <a:ext cx="5181600" cy="1143000"/>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ts val="1000"/>
              </a:spcAft>
              <a:buClrTx/>
              <a:buSzTx/>
              <a:buFontTx/>
              <a:buNone/>
              <a:tabLst/>
            </a:pPr>
            <a:r>
              <a:rPr kumimoji="0" lang="en-US" b="1" i="0" u="none" strike="noStrike" cap="none" normalizeH="0" baseline="0" dirty="0" smtClean="0">
                <a:ln>
                  <a:noFill/>
                </a:ln>
                <a:solidFill>
                  <a:srgbClr val="3333FF"/>
                </a:solidFill>
                <a:effectLst/>
                <a:latin typeface="Arial" pitchFamily="34" charset="0"/>
                <a:cs typeface="Arial" pitchFamily="34" charset="0"/>
              </a:rPr>
              <a:t>The absence of organic molecules in conventional  </a:t>
            </a:r>
            <a:r>
              <a:rPr kumimoji="0" lang="en-US" b="1" i="0" u="none" strike="noStrike" cap="none" normalizeH="0" baseline="0" dirty="0" err="1" smtClean="0">
                <a:ln>
                  <a:noFill/>
                </a:ln>
                <a:solidFill>
                  <a:srgbClr val="3333FF"/>
                </a:solidFill>
                <a:effectLst/>
                <a:latin typeface="Arial" pitchFamily="34" charset="0"/>
                <a:cs typeface="Arial" pitchFamily="34" charset="0"/>
              </a:rPr>
              <a:t>geopolymeric</a:t>
            </a:r>
            <a:r>
              <a:rPr kumimoji="0" lang="en-US" b="1" i="0" u="none" strike="noStrike" cap="none" normalizeH="0" baseline="0" dirty="0" smtClean="0">
                <a:ln>
                  <a:noFill/>
                </a:ln>
                <a:solidFill>
                  <a:srgbClr val="3333FF"/>
                </a:solidFill>
                <a:effectLst/>
                <a:latin typeface="Arial" pitchFamily="34" charset="0"/>
                <a:cs typeface="Arial" pitchFamily="34" charset="0"/>
              </a:rPr>
              <a:t> material restricts   size of particles as low as 36.7 nm only </a:t>
            </a:r>
          </a:p>
        </p:txBody>
      </p:sp>
      <p:pic>
        <p:nvPicPr>
          <p:cNvPr id="14" name="Picture 13" descr="C:\Users\chemicals\Desktop\soft data 21.5.14\soft data patent 21.5.14\Rhg_005.tif"/>
          <p:cNvPicPr/>
          <p:nvPr/>
        </p:nvPicPr>
        <p:blipFill>
          <a:blip r:embed="rId4" cstate="print"/>
          <a:srcRect/>
          <a:stretch>
            <a:fillRect/>
          </a:stretch>
        </p:blipFill>
        <p:spPr bwMode="auto">
          <a:xfrm>
            <a:off x="504670" y="2514600"/>
            <a:ext cx="1600200" cy="1600200"/>
          </a:xfrm>
          <a:prstGeom prst="rect">
            <a:avLst/>
          </a:prstGeom>
          <a:noFill/>
          <a:ln w="9525">
            <a:noFill/>
            <a:miter lim="800000"/>
            <a:headEnd/>
            <a:tailEnd/>
          </a:ln>
        </p:spPr>
      </p:pic>
      <p:sp>
        <p:nvSpPr>
          <p:cNvPr id="15" name="TextBox 14"/>
          <p:cNvSpPr txBox="1"/>
          <p:nvPr/>
        </p:nvSpPr>
        <p:spPr>
          <a:xfrm>
            <a:off x="228600" y="4267200"/>
            <a:ext cx="7086600" cy="646331"/>
          </a:xfrm>
          <a:prstGeom prst="rect">
            <a:avLst/>
          </a:prstGeom>
          <a:noFill/>
        </p:spPr>
        <p:txBody>
          <a:bodyPr wrap="square" rtlCol="0">
            <a:spAutoFit/>
          </a:bodyPr>
          <a:lstStyle/>
          <a:p>
            <a:r>
              <a:rPr lang="en-US" b="1" dirty="0" smtClean="0">
                <a:latin typeface="Arial" pitchFamily="34" charset="0"/>
                <a:cs typeface="Arial" pitchFamily="34" charset="0"/>
              </a:rPr>
              <a:t>FESEM-Hybrid inorganic-organic </a:t>
            </a:r>
            <a:r>
              <a:rPr lang="en-US" b="1" dirty="0" err="1" smtClean="0">
                <a:latin typeface="Arial" pitchFamily="34" charset="0"/>
                <a:cs typeface="Arial" pitchFamily="34" charset="0"/>
              </a:rPr>
              <a:t>geopolymeric</a:t>
            </a:r>
            <a:r>
              <a:rPr lang="en-US" b="1" dirty="0" smtClean="0">
                <a:latin typeface="Arial" pitchFamily="34" charset="0"/>
                <a:cs typeface="Arial" pitchFamily="34" charset="0"/>
              </a:rPr>
              <a:t> material</a:t>
            </a:r>
          </a:p>
          <a:p>
            <a:endParaRPr lang="en-US" b="1" dirty="0">
              <a:latin typeface="Arial" pitchFamily="34" charset="0"/>
              <a:cs typeface="Arial" pitchFamily="34" charset="0"/>
            </a:endParaRPr>
          </a:p>
        </p:txBody>
      </p:sp>
      <p:sp>
        <p:nvSpPr>
          <p:cNvPr id="16" name="TextBox 15"/>
          <p:cNvSpPr txBox="1"/>
          <p:nvPr/>
        </p:nvSpPr>
        <p:spPr>
          <a:xfrm>
            <a:off x="3200400" y="2590800"/>
            <a:ext cx="5029200" cy="1477328"/>
          </a:xfrm>
          <a:prstGeom prst="rect">
            <a:avLst/>
          </a:prstGeom>
          <a:noFill/>
          <a:ln>
            <a:solidFill>
              <a:schemeClr val="tx1"/>
            </a:solidFill>
          </a:ln>
        </p:spPr>
        <p:txBody>
          <a:bodyPr wrap="square" rtlCol="0">
            <a:spAutoFit/>
          </a:bodyPr>
          <a:lstStyle/>
          <a:p>
            <a:pPr algn="just"/>
            <a:r>
              <a:rPr lang="en-US" b="1" dirty="0" smtClean="0">
                <a:solidFill>
                  <a:srgbClr val="3333FF"/>
                </a:solidFill>
                <a:latin typeface="Arial" pitchFamily="34" charset="0"/>
                <a:cs typeface="Arial" pitchFamily="34" charset="0"/>
              </a:rPr>
              <a:t>The presence of organic molecules in hybrid inorganic-organic </a:t>
            </a:r>
            <a:r>
              <a:rPr lang="en-US" b="1" dirty="0" err="1" smtClean="0">
                <a:solidFill>
                  <a:srgbClr val="3333FF"/>
                </a:solidFill>
                <a:latin typeface="Arial" pitchFamily="34" charset="0"/>
                <a:cs typeface="Arial" pitchFamily="34" charset="0"/>
              </a:rPr>
              <a:t>geopolymeric</a:t>
            </a:r>
            <a:r>
              <a:rPr lang="en-US" b="1" dirty="0" smtClean="0">
                <a:solidFill>
                  <a:srgbClr val="3333FF"/>
                </a:solidFill>
                <a:latin typeface="Arial" pitchFamily="34" charset="0"/>
                <a:cs typeface="Arial" pitchFamily="34" charset="0"/>
              </a:rPr>
              <a:t> material helps in obtaining size of particles as low as 26.7 nm</a:t>
            </a:r>
          </a:p>
          <a:p>
            <a:pPr algn="just"/>
            <a:endParaRPr lang="en-US" b="1" dirty="0">
              <a:solidFill>
                <a:srgbClr val="3333FF"/>
              </a:solidFill>
              <a:latin typeface="Arial" pitchFamily="34" charset="0"/>
              <a:cs typeface="Arial" pitchFamily="34" charset="0"/>
            </a:endParaRPr>
          </a:p>
        </p:txBody>
      </p:sp>
      <p:graphicFrame>
        <p:nvGraphicFramePr>
          <p:cNvPr id="11" name="Object 96"/>
          <p:cNvGraphicFramePr>
            <a:graphicFrameLocks noChangeAspect="1"/>
          </p:cNvGraphicFramePr>
          <p:nvPr/>
        </p:nvGraphicFramePr>
        <p:xfrm>
          <a:off x="61210" y="46220"/>
          <a:ext cx="304800" cy="279400"/>
        </p:xfrm>
        <a:graphic>
          <a:graphicData uri="http://schemas.openxmlformats.org/presentationml/2006/ole">
            <p:oleObj spid="_x0000_s59394" name="Bitmap Image" r:id="rId5" imgW="1467055" imgH="1638529" progId="PBrush">
              <p:embed/>
            </p:oleObj>
          </a:graphicData>
        </a:graphic>
      </p:graphicFrame>
      <p:pic>
        <p:nvPicPr>
          <p:cNvPr id="12" name="Picture 11" descr="AMPRIlogo"/>
          <p:cNvPicPr>
            <a:picLocks noChangeAspect="1" noChangeArrowheads="1"/>
          </p:cNvPicPr>
          <p:nvPr/>
        </p:nvPicPr>
        <p:blipFill>
          <a:blip r:embed="rId6" cstate="print"/>
          <a:srcRect/>
          <a:stretch>
            <a:fillRect/>
          </a:stretch>
        </p:blipFill>
        <p:spPr bwMode="auto">
          <a:xfrm>
            <a:off x="8348270" y="74950"/>
            <a:ext cx="695864" cy="276224"/>
          </a:xfrm>
          <a:prstGeom prst="rect">
            <a:avLst/>
          </a:prstGeom>
          <a:noFill/>
          <a:ln w="9525">
            <a:noFill/>
            <a:miter lim="800000"/>
            <a:headEnd/>
            <a:tailEnd/>
          </a:ln>
        </p:spPr>
      </p:pic>
      <p:sp>
        <p:nvSpPr>
          <p:cNvPr id="13" name="TextBox 12"/>
          <p:cNvSpPr txBox="1"/>
          <p:nvPr/>
        </p:nvSpPr>
        <p:spPr>
          <a:xfrm>
            <a:off x="2696980" y="29980"/>
            <a:ext cx="2362200" cy="400110"/>
          </a:xfrm>
          <a:prstGeom prst="rect">
            <a:avLst/>
          </a:prstGeom>
          <a:noFill/>
        </p:spPr>
        <p:txBody>
          <a:bodyPr wrap="square" rtlCol="0">
            <a:spAutoFit/>
          </a:bodyPr>
          <a:lstStyle/>
          <a:p>
            <a:r>
              <a:rPr lang="en-US" sz="2000" b="1" dirty="0" smtClean="0">
                <a:solidFill>
                  <a:srgbClr val="FF0000"/>
                </a:solidFill>
                <a:latin typeface="Arial" charset="0"/>
              </a:rPr>
              <a:t>FESEM</a:t>
            </a:r>
            <a:r>
              <a:rPr lang="en-US" sz="2000" b="1" baseline="30000" dirty="0" smtClean="0">
                <a:solidFill>
                  <a:srgbClr val="FF0000"/>
                </a:solidFill>
                <a:latin typeface="Arial" charset="0"/>
              </a:rPr>
              <a:t> </a:t>
            </a:r>
            <a:r>
              <a:rPr lang="en-US" sz="2000" b="1" dirty="0" smtClean="0">
                <a:solidFill>
                  <a:srgbClr val="FF0000"/>
                </a:solidFill>
                <a:latin typeface="Arial" charset="0"/>
              </a:rPr>
              <a:t> Studies </a:t>
            </a:r>
            <a:endParaRPr lang="en-US" sz="2000" dirty="0">
              <a:solidFill>
                <a:srgbClr val="FF0000"/>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Slide Number Placeholder 1"/>
          <p:cNvSpPr>
            <a:spLocks noGrp="1"/>
          </p:cNvSpPr>
          <p:nvPr>
            <p:ph type="sldNum" sz="quarter" idx="12"/>
          </p:nvPr>
        </p:nvSpPr>
        <p:spPr>
          <a:noFill/>
        </p:spPr>
        <p:txBody>
          <a:bodyPr/>
          <a:lstStyle/>
          <a:p>
            <a:fld id="{CE4E3037-78F0-4819-B721-9095F063BC9F}" type="slidenum">
              <a:rPr lang="en-US" smtClean="0">
                <a:latin typeface="Arial" pitchFamily="34" charset="0"/>
              </a:rPr>
              <a:pPr/>
              <a:t>47</a:t>
            </a:fld>
            <a:endParaRPr lang="en-US" smtClean="0">
              <a:latin typeface="Arial" pitchFamily="34" charset="0"/>
            </a:endParaRPr>
          </a:p>
        </p:txBody>
      </p:sp>
      <p:graphicFrame>
        <p:nvGraphicFramePr>
          <p:cNvPr id="11" name="Table 10"/>
          <p:cNvGraphicFramePr>
            <a:graphicFrameLocks noGrp="1"/>
          </p:cNvGraphicFramePr>
          <p:nvPr/>
        </p:nvGraphicFramePr>
        <p:xfrm>
          <a:off x="4953000" y="990600"/>
          <a:ext cx="3733800" cy="1706880"/>
        </p:xfrm>
        <a:graphic>
          <a:graphicData uri="http://schemas.openxmlformats.org/drawingml/2006/table">
            <a:tbl>
              <a:tblPr/>
              <a:tblGrid>
                <a:gridCol w="1203304"/>
                <a:gridCol w="1271838"/>
                <a:gridCol w="1258658"/>
              </a:tblGrid>
              <a:tr h="0">
                <a:tc>
                  <a:txBody>
                    <a:bodyPr/>
                    <a:lstStyle/>
                    <a:p>
                      <a:pPr marL="0" marR="0" algn="r">
                        <a:lnSpc>
                          <a:spcPct val="100000"/>
                        </a:lnSpc>
                        <a:spcBef>
                          <a:spcPts val="0"/>
                        </a:spcBef>
                        <a:spcAft>
                          <a:spcPts val="0"/>
                        </a:spcAft>
                      </a:pPr>
                      <a:r>
                        <a:rPr lang="en-US" sz="1400" dirty="0">
                          <a:latin typeface="Arial"/>
                          <a:ea typeface="Calibri"/>
                          <a:cs typeface="Times New Roman"/>
                        </a:rPr>
                        <a:t>Element</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600">
                          <a:latin typeface="Arial"/>
                          <a:ea typeface="Calibri"/>
                          <a:cs typeface="Times New Roman"/>
                        </a:rPr>
                        <a:t>Weight%</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600">
                          <a:latin typeface="Arial"/>
                          <a:ea typeface="Calibri"/>
                          <a:cs typeface="Times New Roman"/>
                        </a:rPr>
                        <a:t>Atomic%</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r">
                        <a:lnSpc>
                          <a:spcPct val="100000"/>
                        </a:lnSpc>
                        <a:spcBef>
                          <a:spcPts val="0"/>
                        </a:spcBef>
                        <a:spcAft>
                          <a:spcPts val="0"/>
                        </a:spcAft>
                      </a:pPr>
                      <a:r>
                        <a:rPr lang="en-US" sz="1600" dirty="0">
                          <a:latin typeface="Arial"/>
                          <a:ea typeface="Calibri"/>
                          <a:cs typeface="Times New Roman"/>
                        </a:rPr>
                        <a:t>C K</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600">
                          <a:latin typeface="Arial"/>
                          <a:ea typeface="Calibri"/>
                          <a:cs typeface="Times New Roman"/>
                        </a:rPr>
                        <a:t>88.16</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600">
                          <a:latin typeface="Arial"/>
                          <a:ea typeface="Calibri"/>
                          <a:cs typeface="Times New Roman"/>
                        </a:rPr>
                        <a:t>91.96</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r">
                        <a:lnSpc>
                          <a:spcPct val="100000"/>
                        </a:lnSpc>
                        <a:spcBef>
                          <a:spcPts val="0"/>
                        </a:spcBef>
                        <a:spcAft>
                          <a:spcPts val="0"/>
                        </a:spcAft>
                      </a:pPr>
                      <a:r>
                        <a:rPr lang="en-US" sz="1600">
                          <a:latin typeface="Arial"/>
                          <a:ea typeface="Calibri"/>
                          <a:cs typeface="Times New Roman"/>
                        </a:rPr>
                        <a:t>O K</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600">
                          <a:latin typeface="Arial"/>
                          <a:ea typeface="Calibri"/>
                          <a:cs typeface="Times New Roman"/>
                        </a:rPr>
                        <a:t>9.90</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600">
                          <a:latin typeface="Arial"/>
                          <a:ea typeface="Calibri"/>
                          <a:cs typeface="Times New Roman"/>
                        </a:rPr>
                        <a:t>7.75</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r">
                        <a:lnSpc>
                          <a:spcPct val="100000"/>
                        </a:lnSpc>
                        <a:spcBef>
                          <a:spcPts val="0"/>
                        </a:spcBef>
                        <a:spcAft>
                          <a:spcPts val="0"/>
                        </a:spcAft>
                      </a:pPr>
                      <a:r>
                        <a:rPr lang="en-US" sz="1600">
                          <a:latin typeface="Arial"/>
                          <a:ea typeface="Calibri"/>
                          <a:cs typeface="Times New Roman"/>
                        </a:rPr>
                        <a:t>Al K</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600" dirty="0">
                          <a:latin typeface="Arial"/>
                          <a:ea typeface="Calibri"/>
                          <a:cs typeface="Times New Roman"/>
                        </a:rPr>
                        <a:t>0.22</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600">
                          <a:latin typeface="Arial"/>
                          <a:ea typeface="Calibri"/>
                          <a:cs typeface="Times New Roman"/>
                        </a:rPr>
                        <a:t>0.10</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r">
                        <a:lnSpc>
                          <a:spcPct val="100000"/>
                        </a:lnSpc>
                        <a:spcBef>
                          <a:spcPts val="0"/>
                        </a:spcBef>
                        <a:spcAft>
                          <a:spcPts val="0"/>
                        </a:spcAft>
                      </a:pPr>
                      <a:r>
                        <a:rPr lang="en-US" sz="1600">
                          <a:latin typeface="Arial"/>
                          <a:ea typeface="Calibri"/>
                          <a:cs typeface="Times New Roman"/>
                        </a:rPr>
                        <a:t>Si K</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600">
                          <a:latin typeface="Arial"/>
                          <a:ea typeface="Calibri"/>
                          <a:cs typeface="Times New Roman"/>
                        </a:rPr>
                        <a:t>0.20</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600">
                          <a:latin typeface="Arial"/>
                          <a:ea typeface="Calibri"/>
                          <a:cs typeface="Times New Roman"/>
                        </a:rPr>
                        <a:t>0.09</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r">
                        <a:lnSpc>
                          <a:spcPct val="100000"/>
                        </a:lnSpc>
                        <a:spcBef>
                          <a:spcPts val="0"/>
                        </a:spcBef>
                        <a:spcAft>
                          <a:spcPts val="0"/>
                        </a:spcAft>
                      </a:pPr>
                      <a:r>
                        <a:rPr lang="en-US" sz="1600">
                          <a:latin typeface="Arial"/>
                          <a:ea typeface="Calibri"/>
                          <a:cs typeface="Times New Roman"/>
                        </a:rPr>
                        <a:t>Au M</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600" dirty="0">
                          <a:latin typeface="Arial"/>
                          <a:ea typeface="Calibri"/>
                          <a:cs typeface="Times New Roman"/>
                        </a:rPr>
                        <a:t>1.52</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600">
                          <a:latin typeface="Arial"/>
                          <a:ea typeface="Calibri"/>
                          <a:cs typeface="Times New Roman"/>
                        </a:rPr>
                        <a:t>0.10</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r">
                        <a:lnSpc>
                          <a:spcPct val="100000"/>
                        </a:lnSpc>
                        <a:spcBef>
                          <a:spcPts val="0"/>
                        </a:spcBef>
                        <a:spcAft>
                          <a:spcPts val="0"/>
                        </a:spcAft>
                      </a:pPr>
                      <a:r>
                        <a:rPr lang="en-US" sz="1600" dirty="0">
                          <a:latin typeface="Arial"/>
                          <a:ea typeface="Calibri"/>
                          <a:cs typeface="Times New Roman"/>
                        </a:rPr>
                        <a:t>Totals</a:t>
                      </a:r>
                      <a:endParaRPr lang="en-US" sz="16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600">
                          <a:latin typeface="Arial"/>
                          <a:ea typeface="Calibri"/>
                          <a:cs typeface="Times New Roman"/>
                        </a:rPr>
                        <a:t>100.00</a:t>
                      </a:r>
                      <a:endParaRPr lang="en-US" sz="16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endParaRPr lang="en-US" sz="16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5362" name="Picture 1"/>
          <p:cNvPicPr>
            <a:picLocks noChangeAspect="1" noChangeArrowheads="1"/>
          </p:cNvPicPr>
          <p:nvPr/>
        </p:nvPicPr>
        <p:blipFill>
          <a:blip r:embed="rId3" cstate="print"/>
          <a:srcRect/>
          <a:stretch>
            <a:fillRect/>
          </a:stretch>
        </p:blipFill>
        <p:spPr bwMode="auto">
          <a:xfrm>
            <a:off x="609600" y="1066800"/>
            <a:ext cx="1174750" cy="1562100"/>
          </a:xfrm>
          <a:prstGeom prst="rect">
            <a:avLst/>
          </a:prstGeom>
          <a:noFill/>
        </p:spPr>
      </p:pic>
      <p:pic>
        <p:nvPicPr>
          <p:cNvPr id="15361" name="Picture 2"/>
          <p:cNvPicPr>
            <a:picLocks noChangeAspect="1" noChangeArrowheads="1"/>
          </p:cNvPicPr>
          <p:nvPr/>
        </p:nvPicPr>
        <p:blipFill>
          <a:blip r:embed="rId4" cstate="print"/>
          <a:srcRect/>
          <a:stretch>
            <a:fillRect/>
          </a:stretch>
        </p:blipFill>
        <p:spPr bwMode="auto">
          <a:xfrm>
            <a:off x="1981200" y="1066800"/>
            <a:ext cx="2686050" cy="1562100"/>
          </a:xfrm>
          <a:prstGeom prst="rect">
            <a:avLst/>
          </a:prstGeom>
          <a:noFill/>
        </p:spPr>
      </p:pic>
      <p:sp>
        <p:nvSpPr>
          <p:cNvPr id="15363" name="Rectangle 3"/>
          <p:cNvSpPr>
            <a:spLocks noChangeArrowheads="1"/>
          </p:cNvSpPr>
          <p:nvPr/>
        </p:nvSpPr>
        <p:spPr bwMode="auto">
          <a:xfrm>
            <a:off x="-228600" y="0"/>
            <a:ext cx="944880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400" b="1" dirty="0" smtClean="0">
                <a:solidFill>
                  <a:srgbClr val="FF0000"/>
                </a:solidFill>
                <a:latin typeface="Arial" pitchFamily="34" charset="0"/>
                <a:cs typeface="Arial" pitchFamily="34" charset="0"/>
              </a:rPr>
              <a:t>EDX spectra of   hybrid inorganic-organic</a:t>
            </a:r>
          </a:p>
          <a:p>
            <a:pPr algn="ctr"/>
            <a:r>
              <a:rPr lang="en-US" sz="2400" b="1" dirty="0" smtClean="0">
                <a:solidFill>
                  <a:srgbClr val="FF0000"/>
                </a:solidFill>
                <a:latin typeface="Arial" pitchFamily="34" charset="0"/>
                <a:cs typeface="Arial" pitchFamily="34" charset="0"/>
              </a:rPr>
              <a:t> </a:t>
            </a:r>
            <a:r>
              <a:rPr lang="en-US" sz="2400" b="1" dirty="0" err="1" smtClean="0">
                <a:solidFill>
                  <a:srgbClr val="FF0000"/>
                </a:solidFill>
                <a:latin typeface="Arial" pitchFamily="34" charset="0"/>
                <a:cs typeface="Arial" pitchFamily="34" charset="0"/>
              </a:rPr>
              <a:t>geopolymeric</a:t>
            </a:r>
            <a:r>
              <a:rPr lang="en-US" sz="2400" b="1" dirty="0" smtClean="0">
                <a:solidFill>
                  <a:srgbClr val="FF0000"/>
                </a:solidFill>
                <a:latin typeface="Arial" pitchFamily="34" charset="0"/>
                <a:cs typeface="Arial" pitchFamily="34" charset="0"/>
              </a:rPr>
              <a:t> material</a:t>
            </a:r>
            <a:endParaRPr lang="en-US" sz="2400" dirty="0" smtClean="0">
              <a:solidFill>
                <a:srgbClr val="FF0000"/>
              </a:solidFill>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Arial" pitchFamily="34" charset="0"/>
              <a:cs typeface="Arial" pitchFamily="34" charset="0"/>
            </a:endParaRPr>
          </a:p>
        </p:txBody>
      </p:sp>
      <p:sp>
        <p:nvSpPr>
          <p:cNvPr id="15364" name="Rectangle 4"/>
          <p:cNvSpPr>
            <a:spLocks noChangeArrowheads="1"/>
          </p:cNvSpPr>
          <p:nvPr/>
        </p:nvSpPr>
        <p:spPr bwMode="auto">
          <a:xfrm>
            <a:off x="0"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cs typeface="Arial" pitchFamily="34" charset="0"/>
              </a:rPr>
              <a:t/>
            </a:r>
            <a:br>
              <a:rPr kumimoji="0" lang="en-US" sz="1800" b="0" i="0" u="none" strike="noStrike" cap="none" normalizeH="0" baseline="0" smtClean="0">
                <a:ln>
                  <a:noFill/>
                </a:ln>
                <a:solidFill>
                  <a:schemeClr val="tx1"/>
                </a:solidFill>
                <a:effectLst/>
                <a:latin typeface="Arial" pitchFamily="34" charset="0"/>
                <a:cs typeface="Arial" pitchFamily="34" charset="0"/>
              </a:rPr>
            </a:b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16" name="Picture 15"/>
          <p:cNvPicPr/>
          <p:nvPr/>
        </p:nvPicPr>
        <p:blipFill>
          <a:blip r:embed="rId4" cstate="print"/>
          <a:stretch>
            <a:fillRect/>
          </a:stretch>
        </p:blipFill>
        <p:spPr>
          <a:xfrm>
            <a:off x="1905000" y="3276600"/>
            <a:ext cx="2686050" cy="1562100"/>
          </a:xfrm>
          <a:prstGeom prst="rect">
            <a:avLst/>
          </a:prstGeom>
        </p:spPr>
      </p:pic>
      <p:pic>
        <p:nvPicPr>
          <p:cNvPr id="17" name="Picture 16"/>
          <p:cNvPicPr/>
          <p:nvPr/>
        </p:nvPicPr>
        <p:blipFill>
          <a:blip r:embed="rId5" cstate="print"/>
          <a:stretch>
            <a:fillRect/>
          </a:stretch>
        </p:blipFill>
        <p:spPr>
          <a:xfrm>
            <a:off x="228600" y="3276600"/>
            <a:ext cx="1447800" cy="1600200"/>
          </a:xfrm>
          <a:prstGeom prst="rect">
            <a:avLst/>
          </a:prstGeom>
        </p:spPr>
      </p:pic>
      <p:graphicFrame>
        <p:nvGraphicFramePr>
          <p:cNvPr id="18" name="Table 17"/>
          <p:cNvGraphicFramePr>
            <a:graphicFrameLocks noGrp="1"/>
          </p:cNvGraphicFramePr>
          <p:nvPr/>
        </p:nvGraphicFramePr>
        <p:xfrm>
          <a:off x="4953000" y="3352800"/>
          <a:ext cx="3657599" cy="1493520"/>
        </p:xfrm>
        <a:graphic>
          <a:graphicData uri="http://schemas.openxmlformats.org/drawingml/2006/table">
            <a:tbl>
              <a:tblPr/>
              <a:tblGrid>
                <a:gridCol w="1178746"/>
                <a:gridCol w="1245882"/>
                <a:gridCol w="1232971"/>
              </a:tblGrid>
              <a:tr h="0">
                <a:tc>
                  <a:txBody>
                    <a:bodyPr/>
                    <a:lstStyle/>
                    <a:p>
                      <a:pPr marL="0" marR="0" algn="r">
                        <a:lnSpc>
                          <a:spcPct val="100000"/>
                        </a:lnSpc>
                        <a:spcBef>
                          <a:spcPts val="0"/>
                        </a:spcBef>
                        <a:spcAft>
                          <a:spcPts val="0"/>
                        </a:spcAft>
                      </a:pPr>
                      <a:r>
                        <a:rPr lang="en-US" sz="1400" dirty="0">
                          <a:latin typeface="Arial"/>
                          <a:ea typeface="Calibri"/>
                          <a:cs typeface="Times New Roman"/>
                        </a:rPr>
                        <a:t>Element</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400">
                          <a:latin typeface="Arial"/>
                          <a:ea typeface="Calibri"/>
                          <a:cs typeface="Times New Roman"/>
                        </a:rPr>
                        <a:t>Weight%</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400">
                          <a:latin typeface="Arial"/>
                          <a:ea typeface="Calibri"/>
                          <a:cs typeface="Times New Roman"/>
                        </a:rPr>
                        <a:t>Atomic%</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r">
                        <a:lnSpc>
                          <a:spcPct val="100000"/>
                        </a:lnSpc>
                        <a:spcBef>
                          <a:spcPts val="0"/>
                        </a:spcBef>
                        <a:spcAft>
                          <a:spcPts val="0"/>
                        </a:spcAft>
                      </a:pPr>
                      <a:r>
                        <a:rPr lang="en-US" sz="1400">
                          <a:latin typeface="Arial"/>
                          <a:ea typeface="Calibri"/>
                          <a:cs typeface="Times New Roman"/>
                        </a:rPr>
                        <a:t>C K</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400">
                          <a:latin typeface="Arial"/>
                          <a:ea typeface="Calibri"/>
                          <a:cs typeface="Times New Roman"/>
                        </a:rPr>
                        <a:t>88.16</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400" dirty="0">
                          <a:latin typeface="Arial"/>
                          <a:ea typeface="Calibri"/>
                          <a:cs typeface="Times New Roman"/>
                        </a:rPr>
                        <a:t>91.96</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r">
                        <a:lnSpc>
                          <a:spcPct val="100000"/>
                        </a:lnSpc>
                        <a:spcBef>
                          <a:spcPts val="0"/>
                        </a:spcBef>
                        <a:spcAft>
                          <a:spcPts val="0"/>
                        </a:spcAft>
                      </a:pPr>
                      <a:r>
                        <a:rPr lang="en-US" sz="1400">
                          <a:latin typeface="Arial"/>
                          <a:ea typeface="Calibri"/>
                          <a:cs typeface="Times New Roman"/>
                        </a:rPr>
                        <a:t>O K</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400">
                          <a:latin typeface="Arial"/>
                          <a:ea typeface="Calibri"/>
                          <a:cs typeface="Times New Roman"/>
                        </a:rPr>
                        <a:t>9.90</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400">
                          <a:latin typeface="Arial"/>
                          <a:ea typeface="Calibri"/>
                          <a:cs typeface="Times New Roman"/>
                        </a:rPr>
                        <a:t>7.75</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r">
                        <a:lnSpc>
                          <a:spcPct val="100000"/>
                        </a:lnSpc>
                        <a:spcBef>
                          <a:spcPts val="0"/>
                        </a:spcBef>
                        <a:spcAft>
                          <a:spcPts val="0"/>
                        </a:spcAft>
                      </a:pPr>
                      <a:r>
                        <a:rPr lang="en-US" sz="1400" dirty="0">
                          <a:latin typeface="Arial"/>
                          <a:ea typeface="Calibri"/>
                          <a:cs typeface="Times New Roman"/>
                        </a:rPr>
                        <a:t>Al K</a:t>
                      </a:r>
                      <a:endParaRPr lang="en-US" sz="1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400">
                          <a:latin typeface="Arial"/>
                          <a:ea typeface="Calibri"/>
                          <a:cs typeface="Times New Roman"/>
                        </a:rPr>
                        <a:t>0.22</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400">
                          <a:latin typeface="Arial"/>
                          <a:ea typeface="Calibri"/>
                          <a:cs typeface="Times New Roman"/>
                        </a:rPr>
                        <a:t>0.10</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r">
                        <a:lnSpc>
                          <a:spcPct val="100000"/>
                        </a:lnSpc>
                        <a:spcBef>
                          <a:spcPts val="0"/>
                        </a:spcBef>
                        <a:spcAft>
                          <a:spcPts val="0"/>
                        </a:spcAft>
                      </a:pPr>
                      <a:r>
                        <a:rPr lang="en-US" sz="1400">
                          <a:latin typeface="Arial"/>
                          <a:ea typeface="Calibri"/>
                          <a:cs typeface="Times New Roman"/>
                        </a:rPr>
                        <a:t>Si K</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400">
                          <a:latin typeface="Arial"/>
                          <a:ea typeface="Calibri"/>
                          <a:cs typeface="Times New Roman"/>
                        </a:rPr>
                        <a:t>0.20</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400">
                          <a:latin typeface="Arial"/>
                          <a:ea typeface="Calibri"/>
                          <a:cs typeface="Times New Roman"/>
                        </a:rPr>
                        <a:t>0.09</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r">
                        <a:lnSpc>
                          <a:spcPct val="100000"/>
                        </a:lnSpc>
                        <a:spcBef>
                          <a:spcPts val="0"/>
                        </a:spcBef>
                        <a:spcAft>
                          <a:spcPts val="0"/>
                        </a:spcAft>
                      </a:pPr>
                      <a:r>
                        <a:rPr lang="en-US" sz="1400">
                          <a:latin typeface="Arial"/>
                          <a:ea typeface="Calibri"/>
                          <a:cs typeface="Times New Roman"/>
                        </a:rPr>
                        <a:t>Au M</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400">
                          <a:latin typeface="Arial"/>
                          <a:ea typeface="Calibri"/>
                          <a:cs typeface="Times New Roman"/>
                        </a:rPr>
                        <a:t>1.52</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400">
                          <a:latin typeface="Arial"/>
                          <a:ea typeface="Calibri"/>
                          <a:cs typeface="Times New Roman"/>
                        </a:rPr>
                        <a:t>0.10</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r">
                        <a:lnSpc>
                          <a:spcPct val="100000"/>
                        </a:lnSpc>
                        <a:spcBef>
                          <a:spcPts val="0"/>
                        </a:spcBef>
                        <a:spcAft>
                          <a:spcPts val="0"/>
                        </a:spcAft>
                      </a:pPr>
                      <a:r>
                        <a:rPr lang="en-US" sz="1400">
                          <a:latin typeface="Arial"/>
                          <a:ea typeface="Calibri"/>
                          <a:cs typeface="Times New Roman"/>
                        </a:rPr>
                        <a:t>Totals</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r>
                        <a:rPr lang="en-US" sz="1400">
                          <a:latin typeface="Arial"/>
                          <a:ea typeface="Calibri"/>
                          <a:cs typeface="Times New Roman"/>
                        </a:rPr>
                        <a:t>100.00</a:t>
                      </a:r>
                      <a:endParaRPr lang="en-US" sz="1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00000"/>
                        </a:lnSpc>
                        <a:spcBef>
                          <a:spcPts val="0"/>
                        </a:spcBef>
                        <a:spcAft>
                          <a:spcPts val="0"/>
                        </a:spcAft>
                      </a:pPr>
                      <a:endParaRPr lang="en-US" sz="1400" dirty="0">
                        <a:latin typeface="Arial"/>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9" name="TextBox 18"/>
          <p:cNvSpPr txBox="1"/>
          <p:nvPr/>
        </p:nvSpPr>
        <p:spPr>
          <a:xfrm>
            <a:off x="304800" y="5288340"/>
            <a:ext cx="8610600" cy="1569660"/>
          </a:xfrm>
          <a:prstGeom prst="rect">
            <a:avLst/>
          </a:prstGeom>
          <a:noFill/>
        </p:spPr>
        <p:txBody>
          <a:bodyPr wrap="square" rtlCol="0">
            <a:spAutoFit/>
          </a:bodyPr>
          <a:lstStyle/>
          <a:p>
            <a:pPr algn="just"/>
            <a:r>
              <a:rPr lang="en-US" sz="2400" b="1" dirty="0" smtClean="0">
                <a:solidFill>
                  <a:srgbClr val="3333FF"/>
                </a:solidFill>
              </a:rPr>
              <a:t>Conclusion: </a:t>
            </a:r>
            <a:r>
              <a:rPr lang="en-US" sz="2400" b="1" dirty="0" smtClean="0"/>
              <a:t>The elemental analysis by EDX indicates presence of both carbon from organic molecules and   Al and Si from fly ash, confirming the Hybrid nature of the </a:t>
            </a:r>
            <a:r>
              <a:rPr lang="en-US" sz="2400" b="1" dirty="0" err="1" smtClean="0"/>
              <a:t>geopolymeric</a:t>
            </a:r>
            <a:r>
              <a:rPr lang="en-US" sz="2400" b="1" dirty="0" smtClean="0"/>
              <a:t> material. </a:t>
            </a:r>
            <a:endParaRPr lang="en-US" sz="2400" dirty="0" smtClean="0"/>
          </a:p>
          <a:p>
            <a:pPr algn="just"/>
            <a:endParaRPr lang="en-US" sz="2400" dirty="0"/>
          </a:p>
        </p:txBody>
      </p:sp>
      <p:sp>
        <p:nvSpPr>
          <p:cNvPr id="12" name="TextBox 11"/>
          <p:cNvSpPr txBox="1"/>
          <p:nvPr/>
        </p:nvSpPr>
        <p:spPr>
          <a:xfrm>
            <a:off x="2514600" y="2895600"/>
            <a:ext cx="1030090" cy="369332"/>
          </a:xfrm>
          <a:prstGeom prst="rect">
            <a:avLst/>
          </a:prstGeom>
          <a:noFill/>
        </p:spPr>
        <p:txBody>
          <a:bodyPr wrap="none" rtlCol="0">
            <a:spAutoFit/>
          </a:bodyPr>
          <a:lstStyle/>
          <a:p>
            <a:r>
              <a:rPr lang="en-US" dirty="0" smtClean="0"/>
              <a:t>Example </a:t>
            </a:r>
            <a:endParaRPr lang="en-US" dirty="0"/>
          </a:p>
        </p:txBody>
      </p:sp>
      <p:graphicFrame>
        <p:nvGraphicFramePr>
          <p:cNvPr id="13" name="Object 96"/>
          <p:cNvGraphicFramePr>
            <a:graphicFrameLocks noChangeAspect="1"/>
          </p:cNvGraphicFramePr>
          <p:nvPr/>
        </p:nvGraphicFramePr>
        <p:xfrm>
          <a:off x="61210" y="46220"/>
          <a:ext cx="304800" cy="279400"/>
        </p:xfrm>
        <a:graphic>
          <a:graphicData uri="http://schemas.openxmlformats.org/presentationml/2006/ole">
            <p:oleObj spid="_x0000_s60418" name="Bitmap Image" r:id="rId6" imgW="1467055" imgH="1638529" progId="PBrush">
              <p:embed/>
            </p:oleObj>
          </a:graphicData>
        </a:graphic>
      </p:graphicFrame>
      <p:pic>
        <p:nvPicPr>
          <p:cNvPr id="14" name="Picture 13" descr="AMPRIlogo"/>
          <p:cNvPicPr>
            <a:picLocks noChangeAspect="1" noChangeArrowheads="1"/>
          </p:cNvPicPr>
          <p:nvPr/>
        </p:nvPicPr>
        <p:blipFill>
          <a:blip r:embed="rId7" cstate="print"/>
          <a:srcRect/>
          <a:stretch>
            <a:fillRect/>
          </a:stretch>
        </p:blipFill>
        <p:spPr bwMode="auto">
          <a:xfrm>
            <a:off x="8348270" y="74950"/>
            <a:ext cx="695864" cy="2762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1"/>
          <p:cNvGrpSpPr/>
          <p:nvPr/>
        </p:nvGrpSpPr>
        <p:grpSpPr>
          <a:xfrm>
            <a:off x="0" y="739914"/>
            <a:ext cx="3810000" cy="2514600"/>
            <a:chOff x="1676400" y="2047875"/>
            <a:chExt cx="4495800" cy="2998946"/>
          </a:xfrm>
        </p:grpSpPr>
        <p:pic>
          <p:nvPicPr>
            <p:cNvPr id="3" name="Picture 2"/>
            <p:cNvPicPr>
              <a:picLocks noChangeAspect="1" noChangeArrowheads="1"/>
            </p:cNvPicPr>
            <p:nvPr/>
          </p:nvPicPr>
          <p:blipFill>
            <a:blip r:embed="rId3" cstate="print"/>
            <a:srcRect/>
            <a:stretch>
              <a:fillRect/>
            </a:stretch>
          </p:blipFill>
          <p:spPr bwMode="auto">
            <a:xfrm>
              <a:off x="2000250" y="2047875"/>
              <a:ext cx="4095750" cy="2752725"/>
            </a:xfrm>
            <a:prstGeom prst="rect">
              <a:avLst/>
            </a:prstGeom>
            <a:noFill/>
            <a:ln w="9525">
              <a:noFill/>
              <a:miter lim="800000"/>
              <a:headEnd/>
              <a:tailEnd/>
            </a:ln>
            <a:effectLst/>
          </p:spPr>
        </p:pic>
        <p:sp>
          <p:nvSpPr>
            <p:cNvPr id="4" name="TextBox 2"/>
            <p:cNvSpPr txBox="1"/>
            <p:nvPr/>
          </p:nvSpPr>
          <p:spPr>
            <a:xfrm>
              <a:off x="1676400" y="2514600"/>
              <a:ext cx="338554" cy="1371600"/>
            </a:xfrm>
            <a:prstGeom prst="rect">
              <a:avLst/>
            </a:prstGeom>
            <a:noFill/>
          </p:spPr>
          <p:txBody>
            <a:bodyPr vert="vert270"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smtClean="0">
                  <a:latin typeface="Arial" pitchFamily="34" charset="0"/>
                  <a:cs typeface="Arial" pitchFamily="34" charset="0"/>
                </a:rPr>
                <a:t>Transmittance  %</a:t>
              </a:r>
              <a:endParaRPr lang="en-US" sz="1000" dirty="0">
                <a:latin typeface="Arial" pitchFamily="34" charset="0"/>
                <a:cs typeface="Arial" pitchFamily="34" charset="0"/>
              </a:endParaRPr>
            </a:p>
          </p:txBody>
        </p:sp>
        <p:sp>
          <p:nvSpPr>
            <p:cNvPr id="5" name="TextBox 3"/>
            <p:cNvSpPr txBox="1"/>
            <p:nvPr/>
          </p:nvSpPr>
          <p:spPr>
            <a:xfrm>
              <a:off x="3581400" y="4800600"/>
              <a:ext cx="259080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err="1" smtClean="0">
                  <a:latin typeface="Arial" pitchFamily="34" charset="0"/>
                  <a:cs typeface="Arial" pitchFamily="34" charset="0"/>
                </a:rPr>
                <a:t>Wavenumber</a:t>
              </a:r>
              <a:r>
                <a:rPr lang="en-US" sz="1000" dirty="0" smtClean="0">
                  <a:latin typeface="Arial" pitchFamily="34" charset="0"/>
                  <a:cs typeface="Arial" pitchFamily="34" charset="0"/>
                </a:rPr>
                <a:t> cm</a:t>
              </a:r>
              <a:r>
                <a:rPr lang="en-US" sz="1000" baseline="30000" dirty="0" smtClean="0">
                  <a:latin typeface="Arial" pitchFamily="34" charset="0"/>
                  <a:cs typeface="Arial" pitchFamily="34" charset="0"/>
                </a:rPr>
                <a:t>-1</a:t>
              </a:r>
              <a:endParaRPr lang="en-US" sz="1000" baseline="30000" dirty="0">
                <a:latin typeface="Arial" pitchFamily="34" charset="0"/>
                <a:cs typeface="Arial" pitchFamily="34" charset="0"/>
              </a:endParaRPr>
            </a:p>
          </p:txBody>
        </p:sp>
      </p:grpSp>
      <p:sp>
        <p:nvSpPr>
          <p:cNvPr id="37889" name="Rectangle 1"/>
          <p:cNvSpPr>
            <a:spLocks noChangeArrowheads="1"/>
          </p:cNvSpPr>
          <p:nvPr/>
        </p:nvSpPr>
        <p:spPr bwMode="auto">
          <a:xfrm>
            <a:off x="381001" y="3254514"/>
            <a:ext cx="34290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IR spectra of conventional </a:t>
            </a:r>
            <a:r>
              <a:rPr kumimoji="0" lang="en-US" sz="2000" b="1" i="0" u="none" strike="noStrike" cap="none" normalizeH="0" baseline="0" dirty="0" err="1" smtClean="0">
                <a:ln>
                  <a:noFill/>
                </a:ln>
                <a:solidFill>
                  <a:schemeClr val="tx1"/>
                </a:solidFill>
                <a:effectLst/>
                <a:latin typeface="Arial" pitchFamily="34" charset="0"/>
                <a:ea typeface="Calibri" pitchFamily="34" charset="0"/>
                <a:cs typeface="Arial" pitchFamily="34" charset="0"/>
              </a:rPr>
              <a:t>geopolymeric</a:t>
            </a:r>
            <a:r>
              <a:rPr kumimoji="0" lang="en-US" sz="20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material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6" name="Group 6"/>
          <p:cNvGrpSpPr/>
          <p:nvPr/>
        </p:nvGrpSpPr>
        <p:grpSpPr>
          <a:xfrm>
            <a:off x="4114800" y="876074"/>
            <a:ext cx="3886200" cy="2438400"/>
            <a:chOff x="1414046" y="1249362"/>
            <a:chExt cx="5520154" cy="3568859"/>
          </a:xfrm>
        </p:grpSpPr>
        <p:pic>
          <p:nvPicPr>
            <p:cNvPr id="8" name="Picture 7"/>
            <p:cNvPicPr>
              <a:picLocks noChangeAspect="1" noChangeArrowheads="1"/>
            </p:cNvPicPr>
            <p:nvPr/>
          </p:nvPicPr>
          <p:blipFill>
            <a:blip r:embed="rId4" cstate="print"/>
            <a:srcRect/>
            <a:stretch>
              <a:fillRect/>
            </a:stretch>
          </p:blipFill>
          <p:spPr bwMode="auto">
            <a:xfrm>
              <a:off x="1727200" y="1249362"/>
              <a:ext cx="5207000" cy="3322638"/>
            </a:xfrm>
            <a:prstGeom prst="rect">
              <a:avLst/>
            </a:prstGeom>
            <a:noFill/>
            <a:ln w="9525">
              <a:noFill/>
              <a:miter lim="800000"/>
              <a:headEnd/>
              <a:tailEnd/>
            </a:ln>
            <a:effectLst/>
          </p:spPr>
        </p:pic>
        <p:sp>
          <p:nvSpPr>
            <p:cNvPr id="9" name="TextBox 2"/>
            <p:cNvSpPr txBox="1"/>
            <p:nvPr/>
          </p:nvSpPr>
          <p:spPr>
            <a:xfrm>
              <a:off x="1414046" y="1981200"/>
              <a:ext cx="338554" cy="1371600"/>
            </a:xfrm>
            <a:prstGeom prst="rect">
              <a:avLst/>
            </a:prstGeom>
            <a:noFill/>
          </p:spPr>
          <p:txBody>
            <a:bodyPr vert="vert270"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smtClean="0">
                  <a:latin typeface="Arial" pitchFamily="34" charset="0"/>
                  <a:cs typeface="Arial" pitchFamily="34" charset="0"/>
                </a:rPr>
                <a:t>Transmittance  %</a:t>
              </a:r>
              <a:endParaRPr lang="en-US" sz="1000" dirty="0">
                <a:latin typeface="Arial" pitchFamily="34" charset="0"/>
                <a:cs typeface="Arial" pitchFamily="34" charset="0"/>
              </a:endParaRPr>
            </a:p>
          </p:txBody>
        </p:sp>
        <p:sp>
          <p:nvSpPr>
            <p:cNvPr id="10" name="TextBox 3"/>
            <p:cNvSpPr txBox="1"/>
            <p:nvPr/>
          </p:nvSpPr>
          <p:spPr>
            <a:xfrm>
              <a:off x="3962400" y="4572000"/>
              <a:ext cx="259080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err="1" smtClean="0">
                  <a:latin typeface="Arial" pitchFamily="34" charset="0"/>
                  <a:cs typeface="Arial" pitchFamily="34" charset="0"/>
                </a:rPr>
                <a:t>Wavenumber</a:t>
              </a:r>
              <a:r>
                <a:rPr lang="en-US" sz="1000" dirty="0" smtClean="0">
                  <a:latin typeface="Arial" pitchFamily="34" charset="0"/>
                  <a:cs typeface="Arial" pitchFamily="34" charset="0"/>
                </a:rPr>
                <a:t> cm</a:t>
              </a:r>
              <a:r>
                <a:rPr lang="en-US" sz="1000" baseline="30000" dirty="0" smtClean="0">
                  <a:latin typeface="Arial" pitchFamily="34" charset="0"/>
                  <a:cs typeface="Arial" pitchFamily="34" charset="0"/>
                </a:rPr>
                <a:t>-1</a:t>
              </a:r>
              <a:endParaRPr lang="en-US" sz="1000" baseline="30000" dirty="0">
                <a:latin typeface="Arial" pitchFamily="34" charset="0"/>
                <a:cs typeface="Arial" pitchFamily="34" charset="0"/>
              </a:endParaRPr>
            </a:p>
          </p:txBody>
        </p:sp>
      </p:grpSp>
      <p:sp>
        <p:nvSpPr>
          <p:cNvPr id="11" name="Rectangle 1"/>
          <p:cNvSpPr>
            <a:spLocks noChangeArrowheads="1"/>
          </p:cNvSpPr>
          <p:nvPr/>
        </p:nvSpPr>
        <p:spPr bwMode="auto">
          <a:xfrm>
            <a:off x="4572000" y="3483114"/>
            <a:ext cx="37338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n-US" sz="2000" b="1" dirty="0" smtClean="0"/>
              <a:t>IR spectra of hybrid inorganic-organic </a:t>
            </a:r>
            <a:r>
              <a:rPr lang="en-US" sz="2000" b="1" dirty="0" err="1" smtClean="0"/>
              <a:t>geopolymeric</a:t>
            </a:r>
            <a:r>
              <a:rPr lang="en-US" sz="2000" b="1" dirty="0" smtClean="0"/>
              <a:t> material  </a:t>
            </a:r>
            <a:endParaRPr lang="en-US" sz="2000" dirty="0"/>
          </a:p>
        </p:txBody>
      </p:sp>
      <p:sp>
        <p:nvSpPr>
          <p:cNvPr id="13" name="TextBox 12"/>
          <p:cNvSpPr txBox="1"/>
          <p:nvPr/>
        </p:nvSpPr>
        <p:spPr>
          <a:xfrm>
            <a:off x="395785" y="4339987"/>
            <a:ext cx="8367215" cy="1992573"/>
          </a:xfrm>
          <a:prstGeom prst="rect">
            <a:avLst/>
          </a:prstGeom>
          <a:noFill/>
        </p:spPr>
        <p:txBody>
          <a:bodyPr wrap="square" rtlCol="0">
            <a:spAutoFit/>
          </a:bodyPr>
          <a:lstStyle/>
          <a:p>
            <a:pPr algn="just"/>
            <a:endParaRPr lang="en-US" b="1" dirty="0" smtClean="0">
              <a:solidFill>
                <a:srgbClr val="3333FF"/>
              </a:solidFill>
              <a:latin typeface="Arial" pitchFamily="34" charset="0"/>
              <a:cs typeface="Arial" pitchFamily="34" charset="0"/>
            </a:endParaRPr>
          </a:p>
          <a:p>
            <a:pPr algn="just"/>
            <a:r>
              <a:rPr lang="en-US" sz="1800" b="1" dirty="0" smtClean="0">
                <a:solidFill>
                  <a:srgbClr val="3333FF"/>
                </a:solidFill>
                <a:latin typeface="Arial" pitchFamily="34" charset="0"/>
                <a:cs typeface="Arial" pitchFamily="34" charset="0"/>
              </a:rPr>
              <a:t>Conclusion: Thus additional peaks due to organic molecules are observed in IR spectra of Hybrid inorganic organic geopolymer in addition to inorganic phases observed in conventional </a:t>
            </a:r>
            <a:r>
              <a:rPr lang="en-US" sz="1800" b="1" dirty="0" err="1" smtClean="0">
                <a:solidFill>
                  <a:srgbClr val="3333FF"/>
                </a:solidFill>
                <a:latin typeface="Arial" pitchFamily="34" charset="0"/>
                <a:cs typeface="Arial" pitchFamily="34" charset="0"/>
              </a:rPr>
              <a:t>geopolymerS</a:t>
            </a:r>
            <a:r>
              <a:rPr lang="en-US" sz="1800" b="1" dirty="0" smtClean="0">
                <a:solidFill>
                  <a:srgbClr val="3333FF"/>
                </a:solidFill>
                <a:latin typeface="Arial" pitchFamily="34" charset="0"/>
                <a:cs typeface="Arial" pitchFamily="34" charset="0"/>
              </a:rPr>
              <a:t>. Thus confirming the participation of organic molecules from rice husk in presence of alkali during Geopolymerisation.</a:t>
            </a:r>
          </a:p>
          <a:p>
            <a:pPr algn="just"/>
            <a:endParaRPr lang="en-US" sz="1600" b="1" dirty="0">
              <a:solidFill>
                <a:srgbClr val="3333FF"/>
              </a:solidFill>
              <a:latin typeface="Arial" pitchFamily="34" charset="0"/>
              <a:cs typeface="Arial" pitchFamily="34" charset="0"/>
            </a:endParaRPr>
          </a:p>
        </p:txBody>
      </p:sp>
      <p:graphicFrame>
        <p:nvGraphicFramePr>
          <p:cNvPr id="14" name="Object 96"/>
          <p:cNvGraphicFramePr>
            <a:graphicFrameLocks noChangeAspect="1"/>
          </p:cNvGraphicFramePr>
          <p:nvPr/>
        </p:nvGraphicFramePr>
        <p:xfrm>
          <a:off x="61210" y="46220"/>
          <a:ext cx="304800" cy="279400"/>
        </p:xfrm>
        <a:graphic>
          <a:graphicData uri="http://schemas.openxmlformats.org/presentationml/2006/ole">
            <p:oleObj spid="_x0000_s61442" name="Bitmap Image" r:id="rId5" imgW="1467055" imgH="1638529" progId="PBrush">
              <p:embed/>
            </p:oleObj>
          </a:graphicData>
        </a:graphic>
      </p:graphicFrame>
      <p:pic>
        <p:nvPicPr>
          <p:cNvPr id="15" name="Picture 14" descr="AMPRIlogo"/>
          <p:cNvPicPr>
            <a:picLocks noChangeAspect="1" noChangeArrowheads="1"/>
          </p:cNvPicPr>
          <p:nvPr/>
        </p:nvPicPr>
        <p:blipFill>
          <a:blip r:embed="rId6" cstate="print"/>
          <a:srcRect/>
          <a:stretch>
            <a:fillRect/>
          </a:stretch>
        </p:blipFill>
        <p:spPr bwMode="auto">
          <a:xfrm>
            <a:off x="8348270" y="74950"/>
            <a:ext cx="695864" cy="276224"/>
          </a:xfrm>
          <a:prstGeom prst="rect">
            <a:avLst/>
          </a:prstGeom>
          <a:noFill/>
          <a:ln w="9525">
            <a:noFill/>
            <a:miter lim="800000"/>
            <a:headEnd/>
            <a:tailEnd/>
          </a:ln>
        </p:spPr>
      </p:pic>
      <p:sp>
        <p:nvSpPr>
          <p:cNvPr id="16" name="Rectangle 3"/>
          <p:cNvSpPr>
            <a:spLocks noChangeArrowheads="1"/>
          </p:cNvSpPr>
          <p:nvPr/>
        </p:nvSpPr>
        <p:spPr bwMode="auto">
          <a:xfrm>
            <a:off x="-228600" y="209860"/>
            <a:ext cx="94488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400" b="1" dirty="0" smtClean="0">
                <a:solidFill>
                  <a:srgbClr val="FF0000"/>
                </a:solidFill>
                <a:latin typeface="Arial" pitchFamily="34" charset="0"/>
                <a:cs typeface="Arial" pitchFamily="34" charset="0"/>
              </a:rPr>
              <a:t>IR Studies</a:t>
            </a:r>
            <a:endParaRPr lang="en-US" sz="2400" dirty="0" smtClean="0">
              <a:solidFill>
                <a:srgbClr val="FF0000"/>
              </a:solidFill>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F0000"/>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0" y="177424"/>
            <a:ext cx="8966579" cy="1692771"/>
          </a:xfrm>
          <a:prstGeom prst="rect">
            <a:avLst/>
          </a:prstGeom>
          <a:noFill/>
        </p:spPr>
        <p:txBody>
          <a:bodyPr wrap="square" rtlCol="0">
            <a:spAutoFit/>
          </a:bodyPr>
          <a:lstStyle/>
          <a:p>
            <a:pPr algn="ctr"/>
            <a:r>
              <a:rPr lang="en-US" sz="2400" b="1" dirty="0" smtClean="0">
                <a:solidFill>
                  <a:srgbClr val="FF0000"/>
                </a:solidFill>
                <a:latin typeface="Times New Roman" pitchFamily="18" charset="0"/>
                <a:cs typeface="Times New Roman" pitchFamily="18" charset="0"/>
              </a:rPr>
              <a:t>Superior Properties and comparison of Developed Advanced </a:t>
            </a:r>
            <a:r>
              <a:rPr lang="en-US" sz="2400" b="1" dirty="0" err="1" smtClean="0">
                <a:solidFill>
                  <a:srgbClr val="FF0000"/>
                </a:solidFill>
                <a:latin typeface="Times New Roman" pitchFamily="18" charset="0"/>
                <a:cs typeface="Times New Roman" pitchFamily="18" charset="0"/>
              </a:rPr>
              <a:t>Ligno</a:t>
            </a:r>
            <a:r>
              <a:rPr lang="en-US" sz="2400" b="1" dirty="0" smtClean="0">
                <a:solidFill>
                  <a:srgbClr val="FF0000"/>
                </a:solidFill>
                <a:latin typeface="Times New Roman" pitchFamily="18" charset="0"/>
                <a:cs typeface="Times New Roman" pitchFamily="18" charset="0"/>
              </a:rPr>
              <a:t> - </a:t>
            </a:r>
            <a:r>
              <a:rPr lang="en-US" sz="2400" b="1" dirty="0" err="1" smtClean="0">
                <a:solidFill>
                  <a:srgbClr val="FF0000"/>
                </a:solidFill>
                <a:latin typeface="Times New Roman" pitchFamily="18" charset="0"/>
                <a:cs typeface="Times New Roman" pitchFamily="18" charset="0"/>
              </a:rPr>
              <a:t>Silco</a:t>
            </a:r>
            <a:r>
              <a:rPr lang="en-US" sz="2400" b="1" dirty="0" smtClean="0">
                <a:solidFill>
                  <a:srgbClr val="FF0000"/>
                </a:solidFill>
                <a:latin typeface="Times New Roman" pitchFamily="18" charset="0"/>
                <a:cs typeface="Times New Roman" pitchFamily="18" charset="0"/>
              </a:rPr>
              <a:t> -Aluminous geopolymeric Materials. </a:t>
            </a:r>
          </a:p>
          <a:p>
            <a:pPr algn="ctr"/>
            <a:endParaRPr lang="en-US" sz="2800" b="1" dirty="0" smtClean="0">
              <a:solidFill>
                <a:srgbClr val="FF0000"/>
              </a:solidFill>
              <a:latin typeface="Arial" pitchFamily="34" charset="0"/>
              <a:cs typeface="Arial" pitchFamily="34" charset="0"/>
            </a:endParaRPr>
          </a:p>
          <a:p>
            <a:pPr algn="ctr"/>
            <a:endParaRPr lang="en-US" sz="2800" b="1" dirty="0">
              <a:solidFill>
                <a:srgbClr val="FF0000"/>
              </a:solidFill>
              <a:latin typeface="Arial" pitchFamily="34" charset="0"/>
              <a:cs typeface="Arial" pitchFamily="34" charset="0"/>
            </a:endParaRPr>
          </a:p>
        </p:txBody>
      </p:sp>
      <p:graphicFrame>
        <p:nvGraphicFramePr>
          <p:cNvPr id="3" name="Object 96"/>
          <p:cNvGraphicFramePr>
            <a:graphicFrameLocks noChangeAspect="1"/>
          </p:cNvGraphicFramePr>
          <p:nvPr/>
        </p:nvGraphicFramePr>
        <p:xfrm>
          <a:off x="61210" y="46220"/>
          <a:ext cx="304800" cy="279400"/>
        </p:xfrm>
        <a:graphic>
          <a:graphicData uri="http://schemas.openxmlformats.org/presentationml/2006/ole">
            <p:oleObj spid="_x0000_s62466" name="Bitmap Image" r:id="rId3" imgW="1467055" imgH="1638529" progId="PBrush">
              <p:embed/>
            </p:oleObj>
          </a:graphicData>
        </a:graphic>
      </p:graphicFrame>
      <p:pic>
        <p:nvPicPr>
          <p:cNvPr id="4" name="Picture 3" descr="AMPRIlogo"/>
          <p:cNvPicPr>
            <a:picLocks noChangeAspect="1" noChangeArrowheads="1"/>
          </p:cNvPicPr>
          <p:nvPr/>
        </p:nvPicPr>
        <p:blipFill>
          <a:blip r:embed="rId4" cstate="print"/>
          <a:srcRect/>
          <a:stretch>
            <a:fillRect/>
          </a:stretch>
        </p:blipFill>
        <p:spPr bwMode="auto">
          <a:xfrm>
            <a:off x="8348270" y="74950"/>
            <a:ext cx="695864" cy="276224"/>
          </a:xfrm>
          <a:prstGeom prst="rect">
            <a:avLst/>
          </a:prstGeom>
          <a:noFill/>
          <a:ln w="9525">
            <a:noFill/>
            <a:miter lim="800000"/>
            <a:headEnd/>
            <a:tailEnd/>
          </a:ln>
        </p:spPr>
      </p:pic>
      <p:graphicFrame>
        <p:nvGraphicFramePr>
          <p:cNvPr id="5" name="Table 4"/>
          <p:cNvGraphicFramePr>
            <a:graphicFrameLocks noGrp="1"/>
          </p:cNvGraphicFramePr>
          <p:nvPr/>
        </p:nvGraphicFramePr>
        <p:xfrm>
          <a:off x="3985147" y="1132765"/>
          <a:ext cx="4995079" cy="5172500"/>
        </p:xfrm>
        <a:graphic>
          <a:graphicData uri="http://schemas.openxmlformats.org/drawingml/2006/table">
            <a:tbl>
              <a:tblPr/>
              <a:tblGrid>
                <a:gridCol w="1538032"/>
                <a:gridCol w="1723782"/>
                <a:gridCol w="1733265"/>
              </a:tblGrid>
              <a:tr h="760816">
                <a:tc gridSpan="3">
                  <a:txBody>
                    <a:bodyPr/>
                    <a:lstStyle/>
                    <a:p>
                      <a:pPr algn="ctr"/>
                      <a:r>
                        <a:rPr lang="en-US" sz="1800" b="1" dirty="0" smtClean="0">
                          <a:solidFill>
                            <a:srgbClr val="0000FF"/>
                          </a:solidFill>
                          <a:latin typeface="Arial "/>
                        </a:rPr>
                        <a:t>Engineering Properties </a:t>
                      </a:r>
                      <a:r>
                        <a:rPr lang="en-US" sz="1800" b="1" i="1" dirty="0" smtClean="0">
                          <a:latin typeface="Arial" pitchFamily="34" charset="0"/>
                          <a:cs typeface="Arial" pitchFamily="34" charset="0"/>
                        </a:rPr>
                        <a:t>As per IS : 516-1999</a:t>
                      </a:r>
                      <a:endParaRPr lang="en-US" sz="1800" b="1" dirty="0" smtClean="0">
                        <a:solidFill>
                          <a:srgbClr val="3333FF"/>
                        </a:solidFill>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cap="none" normalizeH="0" baseline="0" dirty="0" smtClean="0">
                        <a:ln>
                          <a:noFill/>
                        </a:ln>
                        <a:solidFill>
                          <a:srgbClr val="0000FF"/>
                        </a:solidFill>
                        <a:effectLst/>
                        <a:latin typeface="Arial "/>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algn="ctr"/>
                      <a:endParaRPr lang="en-US" sz="2400" b="1" dirty="0" smtClean="0">
                        <a:solidFill>
                          <a:srgbClr val="3333FF"/>
                        </a:solidFill>
                        <a:latin typeface="Arial" pitchFamily="34" charset="0"/>
                        <a:cs typeface="Arial"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739008">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cs typeface="Arial" charset="0"/>
                        </a:rPr>
                        <a:t>Properties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99"/>
                          </a:solidFill>
                          <a:effectLst/>
                          <a:latin typeface="Arial" charset="0"/>
                          <a:cs typeface="Arial" charset="0"/>
                        </a:rPr>
                        <a:t>Advanced </a:t>
                      </a:r>
                      <a:r>
                        <a:rPr kumimoji="0" lang="en-US" sz="1800" b="1" i="0" u="none" strike="noStrike" cap="none" normalizeH="0" baseline="0" dirty="0" err="1" smtClean="0">
                          <a:ln>
                            <a:noFill/>
                          </a:ln>
                          <a:solidFill>
                            <a:srgbClr val="000099"/>
                          </a:solidFill>
                          <a:effectLst/>
                          <a:latin typeface="Arial" charset="0"/>
                          <a:cs typeface="Arial" charset="0"/>
                        </a:rPr>
                        <a:t>Geopolymeric</a:t>
                      </a:r>
                      <a:r>
                        <a:rPr kumimoji="0" lang="en-US" sz="1800" b="1" i="0" u="none" strike="noStrike" cap="none" normalizeH="0" baseline="0" dirty="0" smtClean="0">
                          <a:ln>
                            <a:noFill/>
                          </a:ln>
                          <a:solidFill>
                            <a:srgbClr val="000099"/>
                          </a:solidFill>
                          <a:effectLst/>
                          <a:latin typeface="Arial" charset="0"/>
                          <a:cs typeface="Arial" charset="0"/>
                        </a:rPr>
                        <a:t>  Materials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dirty="0" smtClean="0">
                          <a:ln>
                            <a:noFill/>
                          </a:ln>
                          <a:solidFill>
                            <a:srgbClr val="000099"/>
                          </a:solidFill>
                          <a:effectLst/>
                          <a:latin typeface="Arial" charset="0"/>
                          <a:cs typeface="Arial" charset="0"/>
                        </a:rPr>
                        <a:t>Conventional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dirty="0" err="1" smtClean="0">
                          <a:ln>
                            <a:noFill/>
                          </a:ln>
                          <a:solidFill>
                            <a:srgbClr val="000099"/>
                          </a:solidFill>
                          <a:effectLst/>
                          <a:latin typeface="Arial" charset="0"/>
                          <a:cs typeface="Arial" charset="0"/>
                        </a:rPr>
                        <a:t>Geopolymeric</a:t>
                      </a:r>
                      <a:r>
                        <a:rPr kumimoji="0" lang="en-US" sz="1800" b="1" i="0" u="none" strike="noStrike" cap="none" normalizeH="0" baseline="0" dirty="0" smtClean="0">
                          <a:ln>
                            <a:noFill/>
                          </a:ln>
                          <a:solidFill>
                            <a:srgbClr val="000099"/>
                          </a:solidFill>
                          <a:effectLst/>
                          <a:latin typeface="Arial" charset="0"/>
                          <a:cs typeface="Arial" charset="0"/>
                        </a:rPr>
                        <a:t>  Materials</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dirty="0" smtClean="0">
                        <a:ln>
                          <a:noFill/>
                        </a:ln>
                        <a:solidFill>
                          <a:srgbClr val="000099"/>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08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cs typeface="Arial" charset="0"/>
                        </a:rPr>
                        <a:t>Compressive Strength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99"/>
                          </a:solidFill>
                          <a:effectLst/>
                          <a:latin typeface="Arial" charset="0"/>
                          <a:cs typeface="Arial" charset="0"/>
                        </a:rPr>
                        <a:t>20- 30 </a:t>
                      </a:r>
                      <a:r>
                        <a:rPr kumimoji="0" lang="en-US" sz="1800" b="1" i="0" u="none" strike="noStrike" cap="none" normalizeH="0" baseline="0" dirty="0" err="1" smtClean="0">
                          <a:ln>
                            <a:noFill/>
                          </a:ln>
                          <a:solidFill>
                            <a:srgbClr val="000099"/>
                          </a:solidFill>
                          <a:effectLst/>
                          <a:latin typeface="Arial" charset="0"/>
                          <a:cs typeface="Arial" charset="0"/>
                        </a:rPr>
                        <a:t>MPa</a:t>
                      </a:r>
                      <a:endParaRPr kumimoji="0" lang="en-US" sz="1800" b="1" i="0" u="none" strike="noStrike" cap="none" normalizeH="0" baseline="0" dirty="0" smtClean="0">
                        <a:ln>
                          <a:noFill/>
                        </a:ln>
                        <a:solidFill>
                          <a:srgbClr val="000099"/>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99"/>
                          </a:solidFill>
                          <a:effectLst/>
                          <a:latin typeface="Arial" charset="0"/>
                          <a:cs typeface="Arial" charset="0"/>
                        </a:rPr>
                        <a:t>16-25 </a:t>
                      </a:r>
                      <a:r>
                        <a:rPr kumimoji="0" lang="en-US" sz="1800" b="1" i="0" u="none" strike="noStrike" cap="none" normalizeH="0" baseline="0" dirty="0" err="1" smtClean="0">
                          <a:ln>
                            <a:noFill/>
                          </a:ln>
                          <a:solidFill>
                            <a:srgbClr val="000099"/>
                          </a:solidFill>
                          <a:effectLst/>
                          <a:latin typeface="Arial" charset="0"/>
                          <a:cs typeface="Arial" charset="0"/>
                        </a:rPr>
                        <a:t>Mpa</a:t>
                      </a:r>
                      <a:endParaRPr kumimoji="0" lang="en-US" sz="1800" b="1" i="0" u="none" strike="noStrike" cap="none" normalizeH="0" baseline="0" dirty="0" smtClean="0">
                        <a:ln>
                          <a:noFill/>
                        </a:ln>
                        <a:solidFill>
                          <a:srgbClr val="000099"/>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08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cs typeface="Arial" charset="0"/>
                        </a:rPr>
                        <a:t>Flexural Strength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99"/>
                          </a:solidFill>
                          <a:effectLst/>
                          <a:latin typeface="Arial" charset="0"/>
                          <a:cs typeface="Arial" charset="0"/>
                        </a:rPr>
                        <a:t>2  -  4 </a:t>
                      </a:r>
                      <a:r>
                        <a:rPr kumimoji="0" lang="en-US" sz="1800" b="1" i="0" u="none" strike="noStrike" cap="none" normalizeH="0" baseline="0" dirty="0" err="1" smtClean="0">
                          <a:ln>
                            <a:noFill/>
                          </a:ln>
                          <a:solidFill>
                            <a:srgbClr val="000099"/>
                          </a:solidFill>
                          <a:effectLst/>
                          <a:latin typeface="Arial" charset="0"/>
                          <a:cs typeface="Arial" charset="0"/>
                        </a:rPr>
                        <a:t>MPa</a:t>
                      </a:r>
                      <a:endParaRPr kumimoji="0" lang="en-US" sz="1800" b="1" i="0" u="none" strike="noStrike" cap="none" normalizeH="0" baseline="0" dirty="0" smtClean="0">
                        <a:ln>
                          <a:noFill/>
                        </a:ln>
                        <a:solidFill>
                          <a:srgbClr val="000099"/>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99"/>
                          </a:solidFill>
                          <a:effectLst/>
                          <a:latin typeface="Arial" charset="0"/>
                          <a:cs typeface="Arial" charset="0"/>
                        </a:rPr>
                        <a:t>1-2 </a:t>
                      </a:r>
                      <a:r>
                        <a:rPr kumimoji="0" lang="en-US" sz="1800" b="1" i="0" u="none" strike="noStrike" cap="none" normalizeH="0" baseline="0" dirty="0" err="1" smtClean="0">
                          <a:ln>
                            <a:noFill/>
                          </a:ln>
                          <a:solidFill>
                            <a:srgbClr val="000099"/>
                          </a:solidFill>
                          <a:effectLst/>
                          <a:latin typeface="Arial" charset="0"/>
                          <a:cs typeface="Arial" charset="0"/>
                        </a:rPr>
                        <a:t>Mpa</a:t>
                      </a:r>
                      <a:endParaRPr kumimoji="0" lang="en-US" sz="1800" b="1" i="0" u="none" strike="noStrike" cap="none" normalizeH="0" baseline="0" dirty="0" smtClean="0">
                        <a:ln>
                          <a:noFill/>
                        </a:ln>
                        <a:solidFill>
                          <a:srgbClr val="000099"/>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90892">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cs typeface="Arial" charset="0"/>
                        </a:rPr>
                        <a:t>Density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99"/>
                          </a:solidFill>
                          <a:effectLst/>
                          <a:latin typeface="Arial" charset="0"/>
                          <a:cs typeface="Arial" charset="0"/>
                        </a:rPr>
                        <a:t>2300 - 2500 Kg/m</a:t>
                      </a:r>
                      <a:r>
                        <a:rPr kumimoji="0" lang="en-US" sz="1800" b="1" i="0" u="none" strike="noStrike" cap="none" normalizeH="0" baseline="30000" dirty="0" smtClean="0">
                          <a:ln>
                            <a:noFill/>
                          </a:ln>
                          <a:solidFill>
                            <a:srgbClr val="000099"/>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rgbClr val="000099"/>
                          </a:solidFill>
                          <a:effectLst/>
                          <a:latin typeface="Arial" charset="0"/>
                          <a:cs typeface="Arial" charset="0"/>
                        </a:rPr>
                        <a:t>1850-2100</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cap="none" normalizeH="0" baseline="0" dirty="0" smtClean="0">
                          <a:ln>
                            <a:noFill/>
                          </a:ln>
                          <a:solidFill>
                            <a:srgbClr val="000099"/>
                          </a:solidFill>
                          <a:effectLst/>
                          <a:latin typeface="Arial" charset="0"/>
                          <a:cs typeface="Arial" charset="0"/>
                        </a:rPr>
                        <a:t>Kg/m</a:t>
                      </a:r>
                      <a:r>
                        <a:rPr kumimoji="0" lang="en-US" sz="1800" b="1" i="0" u="none" strike="noStrike" cap="none" normalizeH="0" baseline="30000" dirty="0" smtClean="0">
                          <a:ln>
                            <a:noFill/>
                          </a:ln>
                          <a:solidFill>
                            <a:srgbClr val="000099"/>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 name="Rectangle 5"/>
          <p:cNvSpPr/>
          <p:nvPr/>
        </p:nvSpPr>
        <p:spPr>
          <a:xfrm>
            <a:off x="545910" y="968992"/>
            <a:ext cx="3152634" cy="5262979"/>
          </a:xfrm>
          <a:prstGeom prst="rect">
            <a:avLst/>
          </a:prstGeom>
        </p:spPr>
        <p:txBody>
          <a:bodyPr wrap="square">
            <a:spAutoFit/>
          </a:bodyPr>
          <a:lstStyle/>
          <a:p>
            <a:endParaRPr lang="en-US" sz="2400" b="1" dirty="0" smtClean="0">
              <a:solidFill>
                <a:srgbClr val="0000FF"/>
              </a:solidFill>
              <a:latin typeface="Times New Roman" pitchFamily="18" charset="0"/>
              <a:cs typeface="Times New Roman" pitchFamily="18" charset="0"/>
            </a:endParaRPr>
          </a:p>
          <a:p>
            <a:r>
              <a:rPr lang="en-US" sz="2400" b="1" dirty="0" smtClean="0">
                <a:solidFill>
                  <a:srgbClr val="0000FF"/>
                </a:solidFill>
                <a:latin typeface="Times New Roman" pitchFamily="18" charset="0"/>
                <a:cs typeface="Times New Roman" pitchFamily="18" charset="0"/>
              </a:rPr>
              <a:t>1-Containing Hybrid Organic-Inorganic Matrix</a:t>
            </a:r>
          </a:p>
          <a:p>
            <a:r>
              <a:rPr lang="en-US" sz="2400" b="1" dirty="0" smtClean="0">
                <a:solidFill>
                  <a:srgbClr val="0000FF"/>
                </a:solidFill>
                <a:latin typeface="Times New Roman" pitchFamily="18" charset="0"/>
                <a:cs typeface="Times New Roman" pitchFamily="18" charset="0"/>
              </a:rPr>
              <a:t>2-Better Workability</a:t>
            </a:r>
          </a:p>
          <a:p>
            <a:r>
              <a:rPr lang="en-US" sz="2400" b="1" dirty="0" smtClean="0">
                <a:solidFill>
                  <a:srgbClr val="0000FF"/>
                </a:solidFill>
                <a:latin typeface="Times New Roman" pitchFamily="18" charset="0"/>
                <a:cs typeface="Times New Roman" pitchFamily="18" charset="0"/>
              </a:rPr>
              <a:t>3-Less Brittle Nature</a:t>
            </a:r>
          </a:p>
          <a:p>
            <a:r>
              <a:rPr lang="en-US" sz="2400" b="1" dirty="0" smtClean="0">
                <a:solidFill>
                  <a:srgbClr val="0000FF"/>
                </a:solidFill>
                <a:latin typeface="Times New Roman" pitchFamily="18" charset="0"/>
                <a:cs typeface="Times New Roman" pitchFamily="18" charset="0"/>
              </a:rPr>
              <a:t>4UniformHomogeneos Matrix</a:t>
            </a:r>
          </a:p>
          <a:p>
            <a:r>
              <a:rPr lang="en-US" sz="2400" b="1" dirty="0" smtClean="0">
                <a:solidFill>
                  <a:srgbClr val="0000FF"/>
                </a:solidFill>
                <a:latin typeface="Times New Roman" pitchFamily="18" charset="0"/>
                <a:cs typeface="Times New Roman" pitchFamily="18" charset="0"/>
              </a:rPr>
              <a:t>5-Better Compressive strength </a:t>
            </a:r>
          </a:p>
          <a:p>
            <a:r>
              <a:rPr lang="en-US" sz="2400" b="1" dirty="0" smtClean="0">
                <a:solidFill>
                  <a:srgbClr val="0000FF"/>
                </a:solidFill>
                <a:latin typeface="Times New Roman" pitchFamily="18" charset="0"/>
                <a:cs typeface="Times New Roman" pitchFamily="18" charset="0"/>
              </a:rPr>
              <a:t>6-Enhanced Oil Recovery due </a:t>
            </a:r>
          </a:p>
          <a:p>
            <a:r>
              <a:rPr lang="en-US" sz="2400" b="1" dirty="0" smtClean="0">
                <a:solidFill>
                  <a:srgbClr val="0000FF"/>
                </a:solidFill>
                <a:latin typeface="Times New Roman" pitchFamily="18" charset="0"/>
                <a:cs typeface="Times New Roman" pitchFamily="18" charset="0"/>
              </a:rPr>
              <a:t>to Lignin in  Rice Husk </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7" name="Slide Number Placeholder 1"/>
          <p:cNvSpPr>
            <a:spLocks noGrp="1"/>
          </p:cNvSpPr>
          <p:nvPr>
            <p:ph type="sldNum" sz="quarter" idx="12"/>
          </p:nvPr>
        </p:nvSpPr>
        <p:spPr>
          <a:noFill/>
        </p:spPr>
        <p:txBody>
          <a:bodyPr/>
          <a:lstStyle/>
          <a:p>
            <a:fld id="{66417178-D448-4DC9-9DB9-2AF5DC458EBC}" type="slidenum">
              <a:rPr lang="en-US" smtClean="0">
                <a:latin typeface="Arial" pitchFamily="34" charset="0"/>
              </a:rPr>
              <a:pPr/>
              <a:t>50</a:t>
            </a:fld>
            <a:endParaRPr lang="en-US" smtClean="0">
              <a:latin typeface="Arial" pitchFamily="34" charset="0"/>
            </a:endParaRPr>
          </a:p>
        </p:txBody>
      </p:sp>
      <p:sp>
        <p:nvSpPr>
          <p:cNvPr id="4" name="TextBox 3"/>
          <p:cNvSpPr txBox="1"/>
          <p:nvPr/>
        </p:nvSpPr>
        <p:spPr>
          <a:xfrm>
            <a:off x="1981200" y="1001713"/>
            <a:ext cx="5715000" cy="400050"/>
          </a:xfrm>
          <a:prstGeom prst="rect">
            <a:avLst/>
          </a:prstGeom>
          <a:ln/>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altLang="ja-JP" sz="2000" b="1" dirty="0">
                <a:solidFill>
                  <a:srgbClr val="3333FF"/>
                </a:solidFill>
                <a:ea typeface="Century Schoolbook" pitchFamily="18" charset="0"/>
                <a:cs typeface="Arial" pitchFamily="34" charset="0"/>
              </a:rPr>
              <a:t>Advanced </a:t>
            </a:r>
            <a:r>
              <a:rPr lang="en-US" altLang="ja-JP" sz="2000" b="1" dirty="0" err="1">
                <a:solidFill>
                  <a:srgbClr val="3333FF"/>
                </a:solidFill>
                <a:ea typeface="Century Schoolbook" pitchFamily="18" charset="0"/>
                <a:cs typeface="Arial" pitchFamily="34" charset="0"/>
              </a:rPr>
              <a:t>Ligno</a:t>
            </a:r>
            <a:r>
              <a:rPr lang="en-US" altLang="ja-JP" sz="2000" b="1" dirty="0">
                <a:solidFill>
                  <a:srgbClr val="3333FF"/>
                </a:solidFill>
                <a:ea typeface="Century Schoolbook" pitchFamily="18" charset="0"/>
                <a:cs typeface="Arial" pitchFamily="34" charset="0"/>
              </a:rPr>
              <a:t>-</a:t>
            </a:r>
            <a:r>
              <a:rPr lang="en-US" altLang="ja-JP" sz="2000" b="1" dirty="0" err="1">
                <a:solidFill>
                  <a:srgbClr val="3333FF"/>
                </a:solidFill>
                <a:ea typeface="Century Schoolbook" pitchFamily="18" charset="0"/>
                <a:cs typeface="Arial" pitchFamily="34" charset="0"/>
              </a:rPr>
              <a:t>Silico</a:t>
            </a:r>
            <a:r>
              <a:rPr lang="en-US" altLang="ja-JP" sz="2000" b="1" dirty="0">
                <a:solidFill>
                  <a:srgbClr val="3333FF"/>
                </a:solidFill>
                <a:ea typeface="Century Schoolbook" pitchFamily="18" charset="0"/>
                <a:cs typeface="Arial" pitchFamily="34" charset="0"/>
              </a:rPr>
              <a:t>-Aluminous Materials</a:t>
            </a:r>
            <a:endParaRPr lang="en-US" sz="2000" dirty="0"/>
          </a:p>
        </p:txBody>
      </p:sp>
      <p:sp>
        <p:nvSpPr>
          <p:cNvPr id="5" name="Down Arrow 4"/>
          <p:cNvSpPr/>
          <p:nvPr/>
        </p:nvSpPr>
        <p:spPr>
          <a:xfrm>
            <a:off x="4524375" y="1371600"/>
            <a:ext cx="381000" cy="457200"/>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extBox 5"/>
          <p:cNvSpPr txBox="1"/>
          <p:nvPr/>
        </p:nvSpPr>
        <p:spPr>
          <a:xfrm>
            <a:off x="492125" y="2209800"/>
            <a:ext cx="1295400" cy="369888"/>
          </a:xfrm>
          <a:prstGeom prst="rect">
            <a:avLst/>
          </a:prstGeom>
          <a:ln>
            <a:solidFill>
              <a:schemeClr val="tx2"/>
            </a:solidFill>
          </a:ln>
        </p:spPr>
        <p:style>
          <a:lnRef idx="2">
            <a:schemeClr val="accent6"/>
          </a:lnRef>
          <a:fillRef idx="1">
            <a:schemeClr val="lt1"/>
          </a:fillRef>
          <a:effectRef idx="0">
            <a:schemeClr val="accent6"/>
          </a:effectRef>
          <a:fontRef idx="minor">
            <a:schemeClr val="dk1"/>
          </a:fontRef>
        </p:style>
        <p:txBody>
          <a:bodyPr>
            <a:spAutoFit/>
          </a:bodyPr>
          <a:lstStyle/>
          <a:p>
            <a:pPr algn="ctr" fontAlgn="auto">
              <a:spcBef>
                <a:spcPts val="0"/>
              </a:spcBef>
              <a:spcAft>
                <a:spcPts val="0"/>
              </a:spcAft>
              <a:defRPr/>
            </a:pPr>
            <a:r>
              <a:rPr lang="en-US" b="1" dirty="0" smtClean="0">
                <a:solidFill>
                  <a:srgbClr val="3333FF"/>
                </a:solidFill>
                <a:cs typeface="Arial" pitchFamily="34" charset="0"/>
              </a:rPr>
              <a:t>Low Tech </a:t>
            </a:r>
            <a:endParaRPr lang="en-US" b="1" dirty="0">
              <a:solidFill>
                <a:srgbClr val="3333FF"/>
              </a:solidFill>
              <a:cs typeface="Arial" pitchFamily="34" charset="0"/>
            </a:endParaRPr>
          </a:p>
        </p:txBody>
      </p:sp>
      <p:sp>
        <p:nvSpPr>
          <p:cNvPr id="7" name="TextBox 6"/>
          <p:cNvSpPr txBox="1"/>
          <p:nvPr/>
        </p:nvSpPr>
        <p:spPr>
          <a:xfrm>
            <a:off x="5065713" y="2209800"/>
            <a:ext cx="1371600" cy="369888"/>
          </a:xfrm>
          <a:prstGeom prst="rect">
            <a:avLst/>
          </a:prstGeom>
          <a:ln>
            <a:solidFill>
              <a:schemeClr val="tx2"/>
            </a:solidFill>
          </a:ln>
        </p:spPr>
        <p:style>
          <a:lnRef idx="2">
            <a:schemeClr val="accent6"/>
          </a:lnRef>
          <a:fillRef idx="1">
            <a:schemeClr val="lt1"/>
          </a:fillRef>
          <a:effectRef idx="0">
            <a:schemeClr val="accent6"/>
          </a:effectRef>
          <a:fontRef idx="minor">
            <a:schemeClr val="dk1"/>
          </a:fontRef>
        </p:style>
        <p:txBody>
          <a:bodyPr>
            <a:spAutoFit/>
          </a:bodyPr>
          <a:lstStyle/>
          <a:p>
            <a:pPr algn="ctr" fontAlgn="auto">
              <a:spcBef>
                <a:spcPts val="0"/>
              </a:spcBef>
              <a:spcAft>
                <a:spcPts val="0"/>
              </a:spcAft>
              <a:defRPr/>
            </a:pPr>
            <a:r>
              <a:rPr lang="en-US" b="1" dirty="0">
                <a:solidFill>
                  <a:srgbClr val="3333FF"/>
                </a:solidFill>
                <a:cs typeface="Arial" pitchFamily="34" charset="0"/>
              </a:rPr>
              <a:t>High  Tech </a:t>
            </a:r>
          </a:p>
        </p:txBody>
      </p:sp>
      <p:sp>
        <p:nvSpPr>
          <p:cNvPr id="8" name="TextBox 7"/>
          <p:cNvSpPr txBox="1"/>
          <p:nvPr/>
        </p:nvSpPr>
        <p:spPr>
          <a:xfrm>
            <a:off x="7361238" y="2209800"/>
            <a:ext cx="1295400" cy="369888"/>
          </a:xfrm>
          <a:prstGeom prst="rect">
            <a:avLst/>
          </a:prstGeom>
          <a:ln>
            <a:solidFill>
              <a:schemeClr val="tx2"/>
            </a:solidFill>
          </a:ln>
        </p:spPr>
        <p:style>
          <a:lnRef idx="2">
            <a:schemeClr val="accent6"/>
          </a:lnRef>
          <a:fillRef idx="1">
            <a:schemeClr val="lt1"/>
          </a:fillRef>
          <a:effectRef idx="0">
            <a:schemeClr val="accent6"/>
          </a:effectRef>
          <a:fontRef idx="minor">
            <a:schemeClr val="dk1"/>
          </a:fontRef>
        </p:style>
        <p:txBody>
          <a:bodyPr>
            <a:spAutoFit/>
          </a:bodyPr>
          <a:lstStyle/>
          <a:p>
            <a:pPr algn="ctr" fontAlgn="auto">
              <a:spcBef>
                <a:spcPts val="0"/>
              </a:spcBef>
              <a:spcAft>
                <a:spcPts val="0"/>
              </a:spcAft>
              <a:defRPr/>
            </a:pPr>
            <a:r>
              <a:rPr lang="en-US" b="1" dirty="0">
                <a:solidFill>
                  <a:srgbClr val="3333FF"/>
                </a:solidFill>
                <a:cs typeface="Arial" pitchFamily="34" charset="0"/>
              </a:rPr>
              <a:t>Strategic </a:t>
            </a:r>
          </a:p>
        </p:txBody>
      </p:sp>
      <p:cxnSp>
        <p:nvCxnSpPr>
          <p:cNvPr id="10" name="Straight Connector 9"/>
          <p:cNvCxnSpPr>
            <a:stCxn id="11" idx="0"/>
            <a:endCxn id="12" idx="0"/>
          </p:cNvCxnSpPr>
          <p:nvPr/>
        </p:nvCxnSpPr>
        <p:spPr>
          <a:xfrm rot="5400000" flipH="1" flipV="1">
            <a:off x="4564063" y="-1646237"/>
            <a:ext cx="3175" cy="69500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Down Arrow 10"/>
          <p:cNvSpPr/>
          <p:nvPr/>
        </p:nvSpPr>
        <p:spPr>
          <a:xfrm>
            <a:off x="974725" y="1828800"/>
            <a:ext cx="2286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Down Arrow 11"/>
          <p:cNvSpPr/>
          <p:nvPr/>
        </p:nvSpPr>
        <p:spPr>
          <a:xfrm>
            <a:off x="7924800" y="1828800"/>
            <a:ext cx="2286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Down Arrow 12"/>
          <p:cNvSpPr/>
          <p:nvPr/>
        </p:nvSpPr>
        <p:spPr>
          <a:xfrm>
            <a:off x="5654675" y="1828800"/>
            <a:ext cx="2286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Down Arrow 13"/>
          <p:cNvSpPr/>
          <p:nvPr/>
        </p:nvSpPr>
        <p:spPr>
          <a:xfrm>
            <a:off x="3240088" y="1828800"/>
            <a:ext cx="2286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TextBox 14"/>
          <p:cNvSpPr txBox="1"/>
          <p:nvPr/>
        </p:nvSpPr>
        <p:spPr>
          <a:xfrm>
            <a:off x="2403475" y="2209800"/>
            <a:ext cx="1905000" cy="369888"/>
          </a:xfrm>
          <a:prstGeom prst="rect">
            <a:avLst/>
          </a:prstGeom>
          <a:ln>
            <a:solidFill>
              <a:schemeClr val="tx2"/>
            </a:solidFill>
          </a:ln>
        </p:spPr>
        <p:style>
          <a:lnRef idx="2">
            <a:schemeClr val="accent6"/>
          </a:lnRef>
          <a:fillRef idx="1">
            <a:schemeClr val="lt1"/>
          </a:fillRef>
          <a:effectRef idx="0">
            <a:schemeClr val="accent6"/>
          </a:effectRef>
          <a:fontRef idx="minor">
            <a:schemeClr val="dk1"/>
          </a:fontRef>
        </p:style>
        <p:txBody>
          <a:bodyPr>
            <a:spAutoFit/>
          </a:bodyPr>
          <a:lstStyle/>
          <a:p>
            <a:pPr algn="ctr" fontAlgn="auto">
              <a:spcBef>
                <a:spcPts val="0"/>
              </a:spcBef>
              <a:spcAft>
                <a:spcPts val="0"/>
              </a:spcAft>
              <a:defRPr/>
            </a:pPr>
            <a:r>
              <a:rPr lang="en-US" b="1" dirty="0">
                <a:solidFill>
                  <a:srgbClr val="3333FF"/>
                </a:solidFill>
                <a:cs typeface="Arial" pitchFamily="34" charset="0"/>
              </a:rPr>
              <a:t>Medium  Tech </a:t>
            </a:r>
          </a:p>
        </p:txBody>
      </p:sp>
      <p:sp>
        <p:nvSpPr>
          <p:cNvPr id="16" name="Down Arrow 15"/>
          <p:cNvSpPr/>
          <p:nvPr/>
        </p:nvSpPr>
        <p:spPr>
          <a:xfrm>
            <a:off x="7878763" y="2590800"/>
            <a:ext cx="31115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TextBox 16"/>
          <p:cNvSpPr txBox="1"/>
          <p:nvPr/>
        </p:nvSpPr>
        <p:spPr>
          <a:xfrm>
            <a:off x="6586538" y="3200400"/>
            <a:ext cx="2457450" cy="2554288"/>
          </a:xfrm>
          <a:prstGeom prst="rect">
            <a:avLst/>
          </a:prstGeom>
          <a:ln/>
        </p:spPr>
        <p:style>
          <a:lnRef idx="2">
            <a:schemeClr val="accent3"/>
          </a:lnRef>
          <a:fillRef idx="1">
            <a:schemeClr val="lt1"/>
          </a:fillRef>
          <a:effectRef idx="0">
            <a:schemeClr val="accent3"/>
          </a:effectRef>
          <a:fontRef idx="minor">
            <a:schemeClr val="dk1"/>
          </a:fontRef>
        </p:style>
        <p:txBody>
          <a:bodyPr>
            <a:spAutoFit/>
          </a:bodyPr>
          <a:lstStyle/>
          <a:p>
            <a:pPr fontAlgn="auto">
              <a:spcBef>
                <a:spcPts val="0"/>
              </a:spcBef>
              <a:spcAft>
                <a:spcPts val="0"/>
              </a:spcAft>
              <a:buFont typeface="Wingdings" pitchFamily="2" charset="2"/>
              <a:buChar char="ü"/>
              <a:tabLst>
                <a:tab pos="285750" algn="l"/>
              </a:tabLst>
              <a:defRPr/>
            </a:pPr>
            <a:r>
              <a:rPr lang="en-US" sz="1600" b="1" dirty="0">
                <a:solidFill>
                  <a:srgbClr val="3333FF"/>
                </a:solidFill>
                <a:cs typeface="Arial" pitchFamily="34" charset="0"/>
              </a:rPr>
              <a:t>DESIGN MIX of </a:t>
            </a:r>
          </a:p>
          <a:p>
            <a:pPr fontAlgn="auto">
              <a:spcBef>
                <a:spcPts val="0"/>
              </a:spcBef>
              <a:spcAft>
                <a:spcPts val="0"/>
              </a:spcAft>
              <a:tabLst>
                <a:tab pos="285750" algn="l"/>
              </a:tabLst>
              <a:defRPr/>
            </a:pPr>
            <a:r>
              <a:rPr lang="en-US" sz="1600" b="1" dirty="0">
                <a:solidFill>
                  <a:srgbClr val="3333FF"/>
                </a:solidFill>
                <a:cs typeface="Arial" pitchFamily="34" charset="0"/>
              </a:rPr>
              <a:t>   shielding concrete</a:t>
            </a:r>
          </a:p>
          <a:p>
            <a:pPr fontAlgn="auto">
              <a:spcBef>
                <a:spcPts val="0"/>
              </a:spcBef>
              <a:spcAft>
                <a:spcPts val="0"/>
              </a:spcAft>
              <a:buFont typeface="Wingdings" pitchFamily="2" charset="2"/>
              <a:buChar char="ü"/>
              <a:tabLst>
                <a:tab pos="285750" algn="l"/>
              </a:tabLst>
              <a:defRPr/>
            </a:pPr>
            <a:r>
              <a:rPr lang="en-US" sz="1600" b="1" dirty="0">
                <a:solidFill>
                  <a:srgbClr val="3333FF"/>
                </a:solidFill>
                <a:cs typeface="Arial" pitchFamily="34" charset="0"/>
              </a:rPr>
              <a:t>shielding materials</a:t>
            </a:r>
          </a:p>
          <a:p>
            <a:pPr fontAlgn="auto">
              <a:spcBef>
                <a:spcPts val="0"/>
              </a:spcBef>
              <a:spcAft>
                <a:spcPts val="0"/>
              </a:spcAft>
              <a:tabLst>
                <a:tab pos="285750" algn="l"/>
              </a:tabLst>
              <a:defRPr/>
            </a:pPr>
            <a:r>
              <a:rPr lang="en-US" sz="1600" b="1" dirty="0">
                <a:solidFill>
                  <a:srgbClr val="3333FF"/>
                </a:solidFill>
                <a:cs typeface="Arial" pitchFamily="34" charset="0"/>
              </a:rPr>
              <a:t>    based on </a:t>
            </a:r>
            <a:r>
              <a:rPr lang="en-US" sz="1600" b="1" dirty="0" err="1">
                <a:solidFill>
                  <a:srgbClr val="3333FF"/>
                </a:solidFill>
                <a:cs typeface="Arial" pitchFamily="34" charset="0"/>
              </a:rPr>
              <a:t>nano</a:t>
            </a:r>
            <a:endParaRPr lang="en-US" sz="1600" b="1" dirty="0">
              <a:solidFill>
                <a:srgbClr val="3333FF"/>
              </a:solidFill>
              <a:cs typeface="Arial" pitchFamily="34" charset="0"/>
            </a:endParaRPr>
          </a:p>
          <a:p>
            <a:pPr fontAlgn="auto">
              <a:spcBef>
                <a:spcPts val="0"/>
              </a:spcBef>
              <a:spcAft>
                <a:spcPts val="0"/>
              </a:spcAft>
              <a:tabLst>
                <a:tab pos="285750" algn="l"/>
              </a:tabLst>
              <a:defRPr/>
            </a:pPr>
            <a:r>
              <a:rPr lang="en-US" sz="1600" b="1" dirty="0">
                <a:solidFill>
                  <a:srgbClr val="3333FF"/>
                </a:solidFill>
                <a:cs typeface="Arial" pitchFamily="34" charset="0"/>
              </a:rPr>
              <a:t>    materials</a:t>
            </a:r>
          </a:p>
          <a:p>
            <a:pPr fontAlgn="auto">
              <a:spcBef>
                <a:spcPts val="0"/>
              </a:spcBef>
              <a:spcAft>
                <a:spcPts val="0"/>
              </a:spcAft>
              <a:buFont typeface="Wingdings" pitchFamily="2" charset="2"/>
              <a:buChar char="ü"/>
              <a:tabLst>
                <a:tab pos="285750" algn="l"/>
              </a:tabLst>
              <a:defRPr/>
            </a:pPr>
            <a:r>
              <a:rPr lang="en-US" sz="1600" b="1" dirty="0">
                <a:solidFill>
                  <a:srgbClr val="006600"/>
                </a:solidFill>
                <a:cs typeface="Arial" pitchFamily="34" charset="0"/>
              </a:rPr>
              <a:t>On-site and In-situ</a:t>
            </a:r>
          </a:p>
          <a:p>
            <a:pPr fontAlgn="auto">
              <a:spcBef>
                <a:spcPts val="0"/>
              </a:spcBef>
              <a:spcAft>
                <a:spcPts val="0"/>
              </a:spcAft>
              <a:tabLst>
                <a:tab pos="285750" algn="l"/>
              </a:tabLst>
              <a:defRPr/>
            </a:pPr>
            <a:r>
              <a:rPr lang="en-US" sz="1600" b="1" dirty="0">
                <a:solidFill>
                  <a:srgbClr val="006600"/>
                </a:solidFill>
                <a:cs typeface="Arial" pitchFamily="34" charset="0"/>
              </a:rPr>
              <a:t>   chemical   </a:t>
            </a:r>
          </a:p>
          <a:p>
            <a:pPr fontAlgn="auto">
              <a:spcBef>
                <a:spcPts val="0"/>
              </a:spcBef>
              <a:spcAft>
                <a:spcPts val="0"/>
              </a:spcAft>
              <a:tabLst>
                <a:tab pos="285750" algn="l"/>
              </a:tabLst>
              <a:defRPr/>
            </a:pPr>
            <a:r>
              <a:rPr lang="en-US" sz="1600" b="1" dirty="0">
                <a:solidFill>
                  <a:srgbClr val="006600"/>
                </a:solidFill>
                <a:cs typeface="Arial" pitchFamily="34" charset="0"/>
              </a:rPr>
              <a:t>   encapsulation of</a:t>
            </a:r>
          </a:p>
          <a:p>
            <a:pPr fontAlgn="auto">
              <a:spcBef>
                <a:spcPts val="0"/>
              </a:spcBef>
              <a:spcAft>
                <a:spcPts val="0"/>
              </a:spcAft>
              <a:tabLst>
                <a:tab pos="285750" algn="l"/>
              </a:tabLst>
              <a:defRPr/>
            </a:pPr>
            <a:r>
              <a:rPr lang="en-US" sz="1600" b="1" dirty="0">
                <a:solidFill>
                  <a:srgbClr val="006600"/>
                </a:solidFill>
                <a:cs typeface="Arial" pitchFamily="34" charset="0"/>
              </a:rPr>
              <a:t>   Radioactive wastes</a:t>
            </a:r>
          </a:p>
          <a:p>
            <a:pPr fontAlgn="auto">
              <a:spcBef>
                <a:spcPts val="0"/>
              </a:spcBef>
              <a:spcAft>
                <a:spcPts val="0"/>
              </a:spcAft>
              <a:defRPr/>
            </a:pPr>
            <a:endParaRPr lang="en-US" sz="1600" b="1" dirty="0"/>
          </a:p>
        </p:txBody>
      </p:sp>
      <p:sp>
        <p:nvSpPr>
          <p:cNvPr id="20" name="Down Arrow 19"/>
          <p:cNvSpPr/>
          <p:nvPr/>
        </p:nvSpPr>
        <p:spPr>
          <a:xfrm>
            <a:off x="5680075" y="2590800"/>
            <a:ext cx="2286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TextBox 20"/>
          <p:cNvSpPr txBox="1"/>
          <p:nvPr/>
        </p:nvSpPr>
        <p:spPr>
          <a:xfrm>
            <a:off x="4648201" y="3200400"/>
            <a:ext cx="1854200" cy="1754326"/>
          </a:xfrm>
          <a:prstGeom prst="rect">
            <a:avLst/>
          </a:prstGeom>
          <a:ln/>
        </p:spPr>
        <p:style>
          <a:lnRef idx="2">
            <a:schemeClr val="accent3"/>
          </a:lnRef>
          <a:fillRef idx="1">
            <a:schemeClr val="lt1"/>
          </a:fillRef>
          <a:effectRef idx="0">
            <a:schemeClr val="accent3"/>
          </a:effectRef>
          <a:fontRef idx="minor">
            <a:schemeClr val="dk1"/>
          </a:fontRef>
        </p:style>
        <p:txBody>
          <a:bodyPr wrap="square">
            <a:spAutoFit/>
          </a:bodyPr>
          <a:lstStyle/>
          <a:p>
            <a:pPr fontAlgn="auto">
              <a:spcBef>
                <a:spcPts val="0"/>
              </a:spcBef>
              <a:spcAft>
                <a:spcPts val="0"/>
              </a:spcAft>
              <a:buFont typeface="Wingdings" pitchFamily="2" charset="2"/>
              <a:buChar char="ü"/>
              <a:defRPr/>
            </a:pPr>
            <a:r>
              <a:rPr lang="en-US" sz="1600" b="1" dirty="0">
                <a:solidFill>
                  <a:srgbClr val="3333FF"/>
                </a:solidFill>
                <a:cs typeface="Arial" pitchFamily="34" charset="0"/>
              </a:rPr>
              <a:t>Aerospace</a:t>
            </a:r>
          </a:p>
          <a:p>
            <a:pPr fontAlgn="auto">
              <a:spcBef>
                <a:spcPts val="0"/>
              </a:spcBef>
              <a:spcAft>
                <a:spcPts val="0"/>
              </a:spcAft>
              <a:buFont typeface="Wingdings" pitchFamily="2" charset="2"/>
              <a:buChar char="ü"/>
              <a:defRPr/>
            </a:pPr>
            <a:r>
              <a:rPr lang="en-US" sz="1600" b="1" dirty="0">
                <a:solidFill>
                  <a:srgbClr val="3333FF"/>
                </a:solidFill>
                <a:cs typeface="Arial" pitchFamily="34" charset="0"/>
              </a:rPr>
              <a:t>Automotive</a:t>
            </a:r>
          </a:p>
          <a:p>
            <a:pPr fontAlgn="auto">
              <a:spcBef>
                <a:spcPts val="0"/>
              </a:spcBef>
              <a:spcAft>
                <a:spcPts val="0"/>
              </a:spcAft>
              <a:defRPr/>
            </a:pPr>
            <a:r>
              <a:rPr lang="en-US" sz="1600" b="1" dirty="0">
                <a:solidFill>
                  <a:srgbClr val="3333FF"/>
                </a:solidFill>
                <a:cs typeface="Arial" pitchFamily="34" charset="0"/>
              </a:rPr>
              <a:t>   Industries</a:t>
            </a:r>
          </a:p>
          <a:p>
            <a:pPr fontAlgn="auto">
              <a:spcBef>
                <a:spcPts val="0"/>
              </a:spcBef>
              <a:spcAft>
                <a:spcPts val="0"/>
              </a:spcAft>
              <a:buFont typeface="Wingdings" pitchFamily="2" charset="2"/>
              <a:buChar char="ü"/>
              <a:defRPr/>
            </a:pPr>
            <a:r>
              <a:rPr lang="en-US" sz="1600" b="1" dirty="0">
                <a:solidFill>
                  <a:srgbClr val="006600"/>
                </a:solidFill>
                <a:cs typeface="Arial" pitchFamily="34" charset="0"/>
              </a:rPr>
              <a:t>Biomedical </a:t>
            </a:r>
          </a:p>
          <a:p>
            <a:pPr fontAlgn="auto">
              <a:spcBef>
                <a:spcPts val="0"/>
              </a:spcBef>
              <a:spcAft>
                <a:spcPts val="0"/>
              </a:spcAft>
              <a:defRPr/>
            </a:pPr>
            <a:r>
              <a:rPr lang="en-US" sz="1600" b="1" dirty="0">
                <a:solidFill>
                  <a:srgbClr val="006600"/>
                </a:solidFill>
                <a:cs typeface="Arial" pitchFamily="34" charset="0"/>
              </a:rPr>
              <a:t>   </a:t>
            </a:r>
            <a:r>
              <a:rPr lang="en-US" sz="1600" b="1" dirty="0" smtClean="0">
                <a:solidFill>
                  <a:srgbClr val="006600"/>
                </a:solidFill>
                <a:cs typeface="Arial" pitchFamily="34" charset="0"/>
              </a:rPr>
              <a:t>applications</a:t>
            </a:r>
          </a:p>
          <a:p>
            <a:pPr marL="165100" indent="-165100" fontAlgn="auto">
              <a:spcBef>
                <a:spcPts val="0"/>
              </a:spcBef>
              <a:spcAft>
                <a:spcPts val="0"/>
              </a:spcAft>
              <a:buFont typeface="Wingdings" pitchFamily="2" charset="2"/>
              <a:buChar char="ü"/>
              <a:defRPr/>
            </a:pPr>
            <a:r>
              <a:rPr lang="en-US" sz="1400" b="1" dirty="0" smtClean="0">
                <a:solidFill>
                  <a:srgbClr val="FF0000"/>
                </a:solidFill>
                <a:latin typeface="Arial" pitchFamily="34" charset="0"/>
                <a:cs typeface="Arial" pitchFamily="34" charset="0"/>
              </a:rPr>
              <a:t>OIL  WELL  INDUSTRY</a:t>
            </a:r>
            <a:endParaRPr lang="en-US" sz="1400" b="1" dirty="0">
              <a:solidFill>
                <a:srgbClr val="FF0000"/>
              </a:solidFill>
              <a:cs typeface="Arial" pitchFamily="34" charset="0"/>
            </a:endParaRPr>
          </a:p>
        </p:txBody>
      </p:sp>
      <p:sp>
        <p:nvSpPr>
          <p:cNvPr id="23" name="TextBox 22"/>
          <p:cNvSpPr txBox="1"/>
          <p:nvPr/>
        </p:nvSpPr>
        <p:spPr>
          <a:xfrm>
            <a:off x="2617788" y="3200400"/>
            <a:ext cx="1801812" cy="2554545"/>
          </a:xfrm>
          <a:prstGeom prst="rect">
            <a:avLst/>
          </a:prstGeom>
          <a:ln/>
        </p:spPr>
        <p:style>
          <a:lnRef idx="2">
            <a:schemeClr val="accent3"/>
          </a:lnRef>
          <a:fillRef idx="1">
            <a:schemeClr val="lt1"/>
          </a:fillRef>
          <a:effectRef idx="0">
            <a:schemeClr val="accent3"/>
          </a:effectRef>
          <a:fontRef idx="minor">
            <a:schemeClr val="dk1"/>
          </a:fontRef>
        </p:style>
        <p:txBody>
          <a:bodyPr wrap="square">
            <a:spAutoFit/>
          </a:bodyPr>
          <a:lstStyle/>
          <a:p>
            <a:pPr fontAlgn="auto">
              <a:spcBef>
                <a:spcPts val="0"/>
              </a:spcBef>
              <a:spcAft>
                <a:spcPts val="0"/>
              </a:spcAft>
              <a:buFont typeface="Wingdings" pitchFamily="2" charset="2"/>
              <a:buChar char="ü"/>
              <a:defRPr/>
            </a:pPr>
            <a:r>
              <a:rPr lang="en-US" sz="1600" b="1" dirty="0">
                <a:solidFill>
                  <a:srgbClr val="3333FF"/>
                </a:solidFill>
                <a:cs typeface="Arial" pitchFamily="34" charset="0"/>
              </a:rPr>
              <a:t>Cement Free</a:t>
            </a:r>
          </a:p>
          <a:p>
            <a:pPr fontAlgn="auto">
              <a:spcBef>
                <a:spcPts val="0"/>
              </a:spcBef>
              <a:spcAft>
                <a:spcPts val="0"/>
              </a:spcAft>
              <a:defRPr/>
            </a:pPr>
            <a:r>
              <a:rPr lang="en-US" sz="1600" b="1" dirty="0">
                <a:solidFill>
                  <a:srgbClr val="3333FF"/>
                </a:solidFill>
                <a:cs typeface="Arial" pitchFamily="34" charset="0"/>
              </a:rPr>
              <a:t>   advanced  </a:t>
            </a:r>
          </a:p>
          <a:p>
            <a:pPr fontAlgn="auto">
              <a:spcBef>
                <a:spcPts val="0"/>
              </a:spcBef>
              <a:spcAft>
                <a:spcPts val="0"/>
              </a:spcAft>
              <a:defRPr/>
            </a:pPr>
            <a:r>
              <a:rPr lang="en-US" sz="1600" b="1" dirty="0">
                <a:solidFill>
                  <a:srgbClr val="3333FF"/>
                </a:solidFill>
                <a:cs typeface="Arial" pitchFamily="34" charset="0"/>
              </a:rPr>
              <a:t>   reinforced </a:t>
            </a:r>
          </a:p>
          <a:p>
            <a:pPr fontAlgn="auto">
              <a:spcBef>
                <a:spcPts val="0"/>
              </a:spcBef>
              <a:spcAft>
                <a:spcPts val="0"/>
              </a:spcAft>
              <a:defRPr/>
            </a:pPr>
            <a:r>
              <a:rPr lang="en-US" sz="1600" b="1" dirty="0">
                <a:solidFill>
                  <a:srgbClr val="3333FF"/>
                </a:solidFill>
                <a:cs typeface="Arial" pitchFamily="34" charset="0"/>
              </a:rPr>
              <a:t>   green </a:t>
            </a:r>
          </a:p>
          <a:p>
            <a:pPr fontAlgn="auto">
              <a:spcBef>
                <a:spcPts val="0"/>
              </a:spcBef>
              <a:spcAft>
                <a:spcPts val="0"/>
              </a:spcAft>
              <a:defRPr/>
            </a:pPr>
            <a:r>
              <a:rPr lang="en-US" sz="1600" b="1" dirty="0">
                <a:solidFill>
                  <a:srgbClr val="3333FF"/>
                </a:solidFill>
                <a:cs typeface="Arial" pitchFamily="34" charset="0"/>
              </a:rPr>
              <a:t>   concrete </a:t>
            </a:r>
          </a:p>
          <a:p>
            <a:pPr fontAlgn="auto">
              <a:spcBef>
                <a:spcPts val="0"/>
              </a:spcBef>
              <a:spcAft>
                <a:spcPts val="0"/>
              </a:spcAft>
              <a:buFont typeface="Wingdings" pitchFamily="2" charset="2"/>
              <a:buChar char="ü"/>
              <a:defRPr/>
            </a:pPr>
            <a:r>
              <a:rPr lang="en-US" sz="1600" b="1" dirty="0">
                <a:solidFill>
                  <a:srgbClr val="3333FF"/>
                </a:solidFill>
                <a:cs typeface="Arial" pitchFamily="34" charset="0"/>
              </a:rPr>
              <a:t>Paver Blocks</a:t>
            </a:r>
          </a:p>
          <a:p>
            <a:pPr fontAlgn="auto">
              <a:spcBef>
                <a:spcPts val="0"/>
              </a:spcBef>
              <a:spcAft>
                <a:spcPts val="0"/>
              </a:spcAft>
              <a:buFont typeface="Wingdings" pitchFamily="2" charset="2"/>
              <a:buChar char="ü"/>
              <a:defRPr/>
            </a:pPr>
            <a:r>
              <a:rPr lang="en-US" sz="1600" b="1" dirty="0">
                <a:solidFill>
                  <a:srgbClr val="006600"/>
                </a:solidFill>
                <a:cs typeface="Arial" pitchFamily="34" charset="0"/>
              </a:rPr>
              <a:t>Alkali Activated</a:t>
            </a:r>
          </a:p>
          <a:p>
            <a:pPr fontAlgn="auto">
              <a:spcBef>
                <a:spcPts val="0"/>
              </a:spcBef>
              <a:spcAft>
                <a:spcPts val="0"/>
              </a:spcAft>
              <a:defRPr/>
            </a:pPr>
            <a:r>
              <a:rPr lang="en-US" sz="1600" b="1" dirty="0">
                <a:solidFill>
                  <a:srgbClr val="006600"/>
                </a:solidFill>
                <a:cs typeface="Arial" pitchFamily="34" charset="0"/>
              </a:rPr>
              <a:t>   Inorganic Path </a:t>
            </a:r>
          </a:p>
          <a:p>
            <a:pPr fontAlgn="auto">
              <a:spcBef>
                <a:spcPts val="0"/>
              </a:spcBef>
              <a:spcAft>
                <a:spcPts val="0"/>
              </a:spcAft>
              <a:defRPr/>
            </a:pPr>
            <a:r>
              <a:rPr lang="en-US" sz="1600" b="1" dirty="0">
                <a:solidFill>
                  <a:srgbClr val="006600"/>
                </a:solidFill>
                <a:cs typeface="Arial" pitchFamily="34" charset="0"/>
              </a:rPr>
              <a:t>  </a:t>
            </a:r>
            <a:r>
              <a:rPr lang="en-US" sz="1600" b="1" dirty="0">
                <a:solidFill>
                  <a:srgbClr val="3333FF"/>
                </a:solidFill>
                <a:cs typeface="Arial" pitchFamily="34" charset="0"/>
              </a:rPr>
              <a:t>(Roads</a:t>
            </a:r>
            <a:r>
              <a:rPr lang="en-US" sz="1600" b="1" dirty="0" smtClean="0">
                <a:solidFill>
                  <a:srgbClr val="3333FF"/>
                </a:solidFill>
                <a:cs typeface="Arial" pitchFamily="34" charset="0"/>
              </a:rPr>
              <a:t>)</a:t>
            </a:r>
            <a:endParaRPr lang="en-US" sz="1600" b="1" dirty="0">
              <a:solidFill>
                <a:srgbClr val="3333FF"/>
              </a:solidFill>
              <a:cs typeface="Arial" pitchFamily="34" charset="0"/>
            </a:endParaRPr>
          </a:p>
          <a:p>
            <a:pPr fontAlgn="auto">
              <a:spcBef>
                <a:spcPts val="0"/>
              </a:spcBef>
              <a:spcAft>
                <a:spcPts val="0"/>
              </a:spcAft>
              <a:defRPr/>
            </a:pPr>
            <a:endParaRPr lang="en-US" sz="1600" dirty="0"/>
          </a:p>
        </p:txBody>
      </p:sp>
      <p:sp>
        <p:nvSpPr>
          <p:cNvPr id="24" name="TextBox 23"/>
          <p:cNvSpPr txBox="1"/>
          <p:nvPr/>
        </p:nvSpPr>
        <p:spPr>
          <a:xfrm>
            <a:off x="152400" y="3276600"/>
            <a:ext cx="2362200" cy="1816100"/>
          </a:xfrm>
          <a:prstGeom prst="rect">
            <a:avLst/>
          </a:prstGeom>
          <a:ln/>
        </p:spPr>
        <p:style>
          <a:lnRef idx="2">
            <a:schemeClr val="accent3"/>
          </a:lnRef>
          <a:fillRef idx="1">
            <a:schemeClr val="lt1"/>
          </a:fillRef>
          <a:effectRef idx="0">
            <a:schemeClr val="accent3"/>
          </a:effectRef>
          <a:fontRef idx="minor">
            <a:schemeClr val="dk1"/>
          </a:fontRef>
        </p:style>
        <p:txBody>
          <a:bodyPr>
            <a:spAutoFit/>
          </a:bodyPr>
          <a:lstStyle/>
          <a:p>
            <a:pPr marL="514350" indent="-514350" fontAlgn="auto">
              <a:spcBef>
                <a:spcPts val="0"/>
              </a:spcBef>
              <a:spcAft>
                <a:spcPts val="0"/>
              </a:spcAft>
              <a:defRPr/>
            </a:pPr>
            <a:r>
              <a:rPr lang="en-US" sz="1600" b="1" dirty="0">
                <a:solidFill>
                  <a:srgbClr val="006600"/>
                </a:solidFill>
                <a:cs typeface="Arial" pitchFamily="34" charset="0"/>
              </a:rPr>
              <a:t>Green</a:t>
            </a:r>
            <a:r>
              <a:rPr lang="en-US" sz="1600" b="1" dirty="0">
                <a:cs typeface="Arial" pitchFamily="34" charset="0"/>
              </a:rPr>
              <a:t> </a:t>
            </a:r>
            <a:r>
              <a:rPr lang="en-US" sz="1600" b="1" dirty="0">
                <a:solidFill>
                  <a:srgbClr val="3333FF"/>
                </a:solidFill>
                <a:cs typeface="Arial" pitchFamily="34" charset="0"/>
              </a:rPr>
              <a:t>concrete </a:t>
            </a:r>
          </a:p>
          <a:p>
            <a:pPr marL="514350" indent="-514350" fontAlgn="auto">
              <a:spcBef>
                <a:spcPts val="0"/>
              </a:spcBef>
              <a:spcAft>
                <a:spcPts val="0"/>
              </a:spcAft>
              <a:buFont typeface="Wingdings" pitchFamily="2" charset="2"/>
              <a:buChar char="ü"/>
              <a:defRPr/>
            </a:pPr>
            <a:r>
              <a:rPr lang="en-US" sz="1600" b="1" dirty="0">
                <a:solidFill>
                  <a:srgbClr val="3333FF"/>
                </a:solidFill>
                <a:cs typeface="Arial" pitchFamily="34" charset="0"/>
              </a:rPr>
              <a:t>Irrigation channels</a:t>
            </a:r>
          </a:p>
          <a:p>
            <a:pPr marL="514350" indent="-514350" fontAlgn="auto">
              <a:spcBef>
                <a:spcPts val="0"/>
              </a:spcBef>
              <a:spcAft>
                <a:spcPts val="0"/>
              </a:spcAft>
              <a:buFont typeface="Wingdings" pitchFamily="2" charset="2"/>
              <a:buChar char="ü"/>
              <a:defRPr/>
            </a:pPr>
            <a:r>
              <a:rPr lang="en-US" sz="1600" b="1" dirty="0">
                <a:solidFill>
                  <a:srgbClr val="3333FF"/>
                </a:solidFill>
                <a:cs typeface="Arial" pitchFamily="34" charset="0"/>
              </a:rPr>
              <a:t>Fire Proof Blocks</a:t>
            </a:r>
          </a:p>
          <a:p>
            <a:pPr fontAlgn="auto">
              <a:spcBef>
                <a:spcPts val="0"/>
              </a:spcBef>
              <a:spcAft>
                <a:spcPts val="0"/>
              </a:spcAft>
              <a:buFont typeface="Wingdings" pitchFamily="2" charset="2"/>
              <a:buChar char="ü"/>
              <a:defRPr/>
            </a:pPr>
            <a:r>
              <a:rPr lang="en-US" sz="1600" b="1" dirty="0">
                <a:solidFill>
                  <a:srgbClr val="3333FF"/>
                </a:solidFill>
                <a:cs typeface="Arial" pitchFamily="34" charset="0"/>
              </a:rPr>
              <a:t>      Heat insulating</a:t>
            </a:r>
          </a:p>
          <a:p>
            <a:pPr fontAlgn="auto">
              <a:spcBef>
                <a:spcPts val="0"/>
              </a:spcBef>
              <a:spcAft>
                <a:spcPts val="0"/>
              </a:spcAft>
              <a:defRPr/>
            </a:pPr>
            <a:r>
              <a:rPr lang="en-US" sz="1600" b="1" dirty="0">
                <a:solidFill>
                  <a:srgbClr val="3333FF"/>
                </a:solidFill>
                <a:cs typeface="Arial" pitchFamily="34" charset="0"/>
              </a:rPr>
              <a:t>        panels</a:t>
            </a:r>
          </a:p>
        </p:txBody>
      </p:sp>
      <p:sp>
        <p:nvSpPr>
          <p:cNvPr id="25" name="TextBox 24"/>
          <p:cNvSpPr txBox="1"/>
          <p:nvPr/>
        </p:nvSpPr>
        <p:spPr>
          <a:xfrm>
            <a:off x="3429000" y="88900"/>
            <a:ext cx="2438400" cy="461963"/>
          </a:xfrm>
          <a:prstGeom prst="rect">
            <a:avLst/>
          </a:prstGeom>
        </p:spPr>
        <p:style>
          <a:lnRef idx="2">
            <a:schemeClr val="accent3"/>
          </a:lnRef>
          <a:fillRef idx="1">
            <a:schemeClr val="lt1"/>
          </a:fillRef>
          <a:effectRef idx="0">
            <a:schemeClr val="accent3"/>
          </a:effectRef>
          <a:fontRef idx="minor">
            <a:schemeClr val="dk1"/>
          </a:fontRef>
        </p:style>
        <p:txBody>
          <a:bodyPr>
            <a:spAutoFit/>
          </a:bodyPr>
          <a:lstStyle/>
          <a:p>
            <a:pPr algn="ctr" fontAlgn="auto">
              <a:spcBef>
                <a:spcPts val="0"/>
              </a:spcBef>
              <a:spcAft>
                <a:spcPts val="0"/>
              </a:spcAft>
              <a:defRPr/>
            </a:pPr>
            <a:r>
              <a:rPr lang="en-US" sz="2400" b="1" dirty="0" smtClean="0">
                <a:solidFill>
                  <a:srgbClr val="C00000"/>
                </a:solidFill>
                <a:cs typeface="Arial" pitchFamily="34" charset="0"/>
              </a:rPr>
              <a:t>Applications</a:t>
            </a:r>
            <a:endParaRPr lang="en-US" sz="2400" b="1" dirty="0">
              <a:solidFill>
                <a:srgbClr val="C00000"/>
              </a:solidFill>
              <a:cs typeface="Arial" pitchFamily="34" charset="0"/>
            </a:endParaRPr>
          </a:p>
        </p:txBody>
      </p:sp>
      <p:pic>
        <p:nvPicPr>
          <p:cNvPr id="11286" name="Picture 4" descr="AMPRIlogo"/>
          <p:cNvPicPr>
            <a:picLocks noChangeAspect="1" noChangeArrowheads="1"/>
          </p:cNvPicPr>
          <p:nvPr/>
        </p:nvPicPr>
        <p:blipFill>
          <a:blip r:embed="rId3" cstate="print"/>
          <a:srcRect/>
          <a:stretch>
            <a:fillRect/>
          </a:stretch>
        </p:blipFill>
        <p:spPr bwMode="auto">
          <a:xfrm>
            <a:off x="8001000" y="28575"/>
            <a:ext cx="1066800" cy="539750"/>
          </a:xfrm>
          <a:prstGeom prst="rect">
            <a:avLst/>
          </a:prstGeom>
          <a:noFill/>
          <a:ln w="9525">
            <a:noFill/>
            <a:miter lim="800000"/>
            <a:headEnd/>
            <a:tailEnd/>
          </a:ln>
        </p:spPr>
      </p:pic>
      <p:graphicFrame>
        <p:nvGraphicFramePr>
          <p:cNvPr id="11266" name="Object 96"/>
          <p:cNvGraphicFramePr>
            <a:graphicFrameLocks noChangeAspect="1"/>
          </p:cNvGraphicFramePr>
          <p:nvPr/>
        </p:nvGraphicFramePr>
        <p:xfrm>
          <a:off x="249238" y="76200"/>
          <a:ext cx="741362" cy="679450"/>
        </p:xfrm>
        <a:graphic>
          <a:graphicData uri="http://schemas.openxmlformats.org/presentationml/2006/ole">
            <p:oleObj spid="_x0000_s63490" name="Bitmap Image" r:id="rId4" imgW="1467055" imgH="1638529" progId="PBrush">
              <p:embed/>
            </p:oleObj>
          </a:graphicData>
        </a:graphic>
      </p:graphicFrame>
      <p:sp>
        <p:nvSpPr>
          <p:cNvPr id="32" name="Down Arrow 31"/>
          <p:cNvSpPr/>
          <p:nvPr/>
        </p:nvSpPr>
        <p:spPr>
          <a:xfrm>
            <a:off x="3236913" y="2590800"/>
            <a:ext cx="228600" cy="609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Down Arrow 32"/>
          <p:cNvSpPr/>
          <p:nvPr/>
        </p:nvSpPr>
        <p:spPr>
          <a:xfrm>
            <a:off x="990600" y="2590800"/>
            <a:ext cx="2286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Down Arrow 33"/>
          <p:cNvSpPr/>
          <p:nvPr/>
        </p:nvSpPr>
        <p:spPr>
          <a:xfrm>
            <a:off x="4519613" y="533400"/>
            <a:ext cx="381000" cy="457200"/>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9" name="Content Placeholder 8"/>
          <p:cNvGraphicFramePr>
            <a:graphicFrameLocks noGrp="1"/>
          </p:cNvGraphicFramePr>
          <p:nvPr>
            <p:ph idx="1"/>
          </p:nvPr>
        </p:nvGraphicFramePr>
        <p:xfrm>
          <a:off x="4189864" y="1219200"/>
          <a:ext cx="4626590" cy="2220036"/>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4"/>
          <p:cNvSpPr/>
          <p:nvPr/>
        </p:nvSpPr>
        <p:spPr>
          <a:xfrm>
            <a:off x="409433" y="382135"/>
            <a:ext cx="3493827" cy="4616648"/>
          </a:xfrm>
          <a:prstGeom prst="rect">
            <a:avLst/>
          </a:prstGeom>
        </p:spPr>
        <p:txBody>
          <a:bodyPr wrap="square">
            <a:spAutoFit/>
          </a:bodyPr>
          <a:lstStyle/>
          <a:p>
            <a:endParaRPr lang="en-US" sz="2000" b="1" dirty="0" smtClean="0"/>
          </a:p>
          <a:p>
            <a:endParaRPr lang="en-US" sz="2000" b="1" dirty="0" smtClean="0"/>
          </a:p>
          <a:p>
            <a:r>
              <a:rPr lang="en-US" sz="2000" b="1" dirty="0" smtClean="0">
                <a:latin typeface="Times New Roman" pitchFamily="18" charset="0"/>
                <a:cs typeface="Times New Roman" pitchFamily="18" charset="0"/>
              </a:rPr>
              <a:t>The LSA can be used as oil well drilling fluid.</a:t>
            </a:r>
          </a:p>
          <a:p>
            <a:r>
              <a:rPr lang="en-US" sz="2000" b="1" dirty="0" smtClean="0">
                <a:latin typeface="Times New Roman" pitchFamily="18" charset="0"/>
                <a:cs typeface="Times New Roman" pitchFamily="18" charset="0"/>
              </a:rPr>
              <a:t>By taking constant quantity of rice husk and heating it with different known Normality of </a:t>
            </a:r>
            <a:r>
              <a:rPr lang="en-US" sz="2000" b="1" dirty="0" err="1" smtClean="0">
                <a:latin typeface="Times New Roman" pitchFamily="18" charset="0"/>
                <a:cs typeface="Times New Roman" pitchFamily="18" charset="0"/>
              </a:rPr>
              <a:t>NaOH</a:t>
            </a:r>
            <a:r>
              <a:rPr lang="en-US" sz="2000" b="1" dirty="0" smtClean="0">
                <a:latin typeface="Times New Roman" pitchFamily="18" charset="0"/>
                <a:cs typeface="Times New Roman" pitchFamily="18" charset="0"/>
              </a:rPr>
              <a:t> solution , the viscosity of filtrate has been measured at constant temperature and similar  concentration of the filtrate .</a:t>
            </a:r>
          </a:p>
          <a:p>
            <a:endParaRPr lang="en-US" sz="1800" b="1" dirty="0" smtClean="0"/>
          </a:p>
          <a:p>
            <a:endParaRPr lang="en-US" sz="1800" b="1" dirty="0" smtClean="0"/>
          </a:p>
          <a:p>
            <a:endParaRPr lang="en-US" sz="1800" b="1" dirty="0"/>
          </a:p>
        </p:txBody>
      </p:sp>
      <p:sp>
        <p:nvSpPr>
          <p:cNvPr id="6" name="Rectangle 5"/>
          <p:cNvSpPr/>
          <p:nvPr/>
        </p:nvSpPr>
        <p:spPr>
          <a:xfrm>
            <a:off x="396924" y="4067033"/>
            <a:ext cx="8366076" cy="1938992"/>
          </a:xfrm>
          <a:prstGeom prst="rect">
            <a:avLst/>
          </a:prstGeom>
        </p:spPr>
        <p:txBody>
          <a:bodyPr wrap="square">
            <a:spAutoFit/>
          </a:bodyPr>
          <a:lstStyle/>
          <a:p>
            <a:r>
              <a:rPr lang="en-US" sz="2000" b="1" dirty="0" smtClean="0">
                <a:latin typeface="Times New Roman" pitchFamily="18" charset="0"/>
                <a:cs typeface="Times New Roman" pitchFamily="18" charset="0"/>
              </a:rPr>
              <a:t>The graph obtained proved that with the increase in the concentration of </a:t>
            </a:r>
            <a:r>
              <a:rPr lang="en-US" sz="2000" b="1" dirty="0" err="1" smtClean="0">
                <a:latin typeface="Times New Roman" pitchFamily="18" charset="0"/>
                <a:cs typeface="Times New Roman" pitchFamily="18" charset="0"/>
              </a:rPr>
              <a:t>NaOH</a:t>
            </a:r>
            <a:r>
              <a:rPr lang="en-US" sz="2000" b="1" dirty="0" smtClean="0">
                <a:latin typeface="Times New Roman" pitchFamily="18" charset="0"/>
                <a:cs typeface="Times New Roman" pitchFamily="18" charset="0"/>
              </a:rPr>
              <a:t> , the time taken  for complete flow of filtrate also increases </a:t>
            </a:r>
            <a:r>
              <a:rPr lang="en-US" sz="2000" b="1" dirty="0" err="1" smtClean="0">
                <a:latin typeface="Times New Roman" pitchFamily="18" charset="0"/>
                <a:cs typeface="Times New Roman" pitchFamily="18" charset="0"/>
              </a:rPr>
              <a:t>i.e</a:t>
            </a:r>
            <a:r>
              <a:rPr lang="en-US" sz="2000" b="1" dirty="0" smtClean="0">
                <a:latin typeface="Times New Roman" pitchFamily="18" charset="0"/>
                <a:cs typeface="Times New Roman" pitchFamily="18" charset="0"/>
              </a:rPr>
              <a:t> viscosity increases.</a:t>
            </a:r>
          </a:p>
          <a:p>
            <a:r>
              <a:rPr lang="en-US" sz="2000" b="1" dirty="0" smtClean="0">
                <a:latin typeface="Times New Roman" pitchFamily="18" charset="0"/>
                <a:cs typeface="Times New Roman" pitchFamily="18" charset="0"/>
              </a:rPr>
              <a:t>The developed material can be used as good drilling mud as it should have high viscosity to carry cuttings to the surface and suspends weighting agents in the mud</a:t>
            </a:r>
            <a:endParaRPr lang="en-US" sz="2000" b="1" dirty="0">
              <a:latin typeface="Times New Roman" pitchFamily="18" charset="0"/>
              <a:cs typeface="Times New Roman" pitchFamily="18" charset="0"/>
            </a:endParaRPr>
          </a:p>
        </p:txBody>
      </p:sp>
      <p:sp>
        <p:nvSpPr>
          <p:cNvPr id="7" name="TextBox 6"/>
          <p:cNvSpPr txBox="1"/>
          <p:nvPr/>
        </p:nvSpPr>
        <p:spPr>
          <a:xfrm>
            <a:off x="5219131" y="3367681"/>
            <a:ext cx="2934269" cy="292388"/>
          </a:xfrm>
          <a:prstGeom prst="rect">
            <a:avLst/>
          </a:prstGeom>
          <a:noFill/>
        </p:spPr>
        <p:txBody>
          <a:bodyPr wrap="square" rtlCol="0">
            <a:spAutoFit/>
          </a:bodyPr>
          <a:lstStyle/>
          <a:p>
            <a:r>
              <a:rPr lang="en-US" b="1" dirty="0" smtClean="0">
                <a:latin typeface="Times New Roman" pitchFamily="18" charset="0"/>
                <a:cs typeface="Times New Roman" pitchFamily="18" charset="0"/>
              </a:rPr>
              <a:t>Time in seconds</a:t>
            </a:r>
            <a:endParaRPr lang="en-US" b="1" dirty="0">
              <a:latin typeface="Times New Roman" pitchFamily="18" charset="0"/>
              <a:cs typeface="Times New Roman" pitchFamily="18" charset="0"/>
            </a:endParaRPr>
          </a:p>
        </p:txBody>
      </p:sp>
      <p:sp>
        <p:nvSpPr>
          <p:cNvPr id="8" name="TextBox 7"/>
          <p:cNvSpPr txBox="1"/>
          <p:nvPr/>
        </p:nvSpPr>
        <p:spPr>
          <a:xfrm>
            <a:off x="3805535" y="-1025245"/>
            <a:ext cx="384721" cy="4038600"/>
          </a:xfrm>
          <a:prstGeom prst="rect">
            <a:avLst/>
          </a:prstGeom>
          <a:noFill/>
        </p:spPr>
        <p:txBody>
          <a:bodyPr vert="vert270" wrap="square" rtlCol="0">
            <a:spAutoFit/>
          </a:bodyPr>
          <a:lstStyle/>
          <a:p>
            <a:r>
              <a:rPr lang="en-US" b="1" dirty="0" smtClean="0">
                <a:latin typeface="Times New Roman" pitchFamily="18" charset="0"/>
                <a:cs typeface="Times New Roman" pitchFamily="18" charset="0"/>
              </a:rPr>
              <a:t>Normality  </a:t>
            </a:r>
            <a:r>
              <a:rPr lang="en-US" b="1" dirty="0" err="1" smtClean="0">
                <a:latin typeface="Times New Roman" pitchFamily="18" charset="0"/>
                <a:cs typeface="Times New Roman" pitchFamily="18" charset="0"/>
              </a:rPr>
              <a:t>NaOH</a:t>
            </a:r>
            <a:r>
              <a:rPr lang="en-US" b="1"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p:txBody>
      </p:sp>
      <p:sp>
        <p:nvSpPr>
          <p:cNvPr id="10" name="TextBox 9"/>
          <p:cNvSpPr txBox="1"/>
          <p:nvPr/>
        </p:nvSpPr>
        <p:spPr>
          <a:xfrm>
            <a:off x="685800" y="381000"/>
            <a:ext cx="8534400" cy="707886"/>
          </a:xfrm>
          <a:prstGeom prst="rect">
            <a:avLst/>
          </a:prstGeom>
          <a:noFill/>
        </p:spPr>
        <p:txBody>
          <a:bodyPr wrap="square" rtlCol="0">
            <a:spAutoFit/>
          </a:bodyPr>
          <a:lstStyle/>
          <a:p>
            <a:r>
              <a:rPr lang="en-US" sz="2000" b="1" dirty="0" smtClean="0">
                <a:solidFill>
                  <a:srgbClr val="562AF8"/>
                </a:solidFill>
                <a:latin typeface="Times New Roman" pitchFamily="18" charset="0"/>
                <a:cs typeface="Times New Roman" pitchFamily="18" charset="0"/>
              </a:rPr>
              <a:t>LIGNO-SILICO ALUMINOUS  ALKALINE  LIQUID AS  DRILLING FLUID </a:t>
            </a:r>
            <a:endParaRPr lang="en-US" sz="2000" b="1" dirty="0">
              <a:solidFill>
                <a:srgbClr val="562AF8"/>
              </a:solidFill>
              <a:latin typeface="Times New Roman" pitchFamily="18" charset="0"/>
              <a:cs typeface="Times New Roman" pitchFamily="18" charset="0"/>
            </a:endParaRPr>
          </a:p>
        </p:txBody>
      </p:sp>
      <p:pic>
        <p:nvPicPr>
          <p:cNvPr id="11" name="Picture 4" descr="AMPRIlogo"/>
          <p:cNvPicPr>
            <a:picLocks noChangeAspect="1" noChangeArrowheads="1"/>
          </p:cNvPicPr>
          <p:nvPr/>
        </p:nvPicPr>
        <p:blipFill>
          <a:blip r:embed="rId4" cstate="print"/>
          <a:srcRect/>
          <a:stretch>
            <a:fillRect/>
          </a:stretch>
        </p:blipFill>
        <p:spPr bwMode="auto">
          <a:xfrm>
            <a:off x="8193250" y="28575"/>
            <a:ext cx="874549" cy="442480"/>
          </a:xfrm>
          <a:prstGeom prst="rect">
            <a:avLst/>
          </a:prstGeom>
          <a:noFill/>
          <a:ln w="9525">
            <a:noFill/>
            <a:miter lim="800000"/>
            <a:headEnd/>
            <a:tailEnd/>
          </a:ln>
        </p:spPr>
      </p:pic>
      <p:graphicFrame>
        <p:nvGraphicFramePr>
          <p:cNvPr id="12" name="Object 96"/>
          <p:cNvGraphicFramePr>
            <a:graphicFrameLocks noChangeAspect="1"/>
          </p:cNvGraphicFramePr>
          <p:nvPr/>
        </p:nvGraphicFramePr>
        <p:xfrm>
          <a:off x="0" y="0"/>
          <a:ext cx="665162" cy="609614"/>
        </p:xfrm>
        <a:graphic>
          <a:graphicData uri="http://schemas.openxmlformats.org/presentationml/2006/ole">
            <p:oleObj spid="_x0000_s279554" name="Bitmap Image" r:id="rId5" imgW="1467055" imgH="1638529" progId="PBrush">
              <p:embed/>
            </p:oleObj>
          </a:graphicData>
        </a:graphic>
      </p:graphicFrame>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228600" y="997546"/>
            <a:ext cx="8534400" cy="3046988"/>
          </a:xfrm>
          <a:prstGeom prst="rect">
            <a:avLst/>
          </a:prstGeom>
          <a:noFill/>
        </p:spPr>
        <p:txBody>
          <a:bodyPr wrap="square" rtlCol="0">
            <a:spAutoFit/>
          </a:bodyPr>
          <a:lstStyle/>
          <a:p>
            <a:pPr algn="ctr"/>
            <a:endParaRPr lang="en-US" sz="3200" b="1" dirty="0" smtClean="0">
              <a:solidFill>
                <a:srgbClr val="C00000"/>
              </a:solidFill>
              <a:latin typeface="Arial" pitchFamily="34" charset="0"/>
              <a:cs typeface="Arial" pitchFamily="34" charset="0"/>
            </a:endParaRPr>
          </a:p>
          <a:p>
            <a:pPr algn="ctr"/>
            <a:endParaRPr lang="en-US" sz="3200" b="1" dirty="0" smtClean="0">
              <a:solidFill>
                <a:srgbClr val="C00000"/>
              </a:solidFill>
              <a:latin typeface="Arial" pitchFamily="34" charset="0"/>
              <a:cs typeface="Arial" pitchFamily="34" charset="0"/>
            </a:endParaRPr>
          </a:p>
          <a:p>
            <a:pPr algn="ctr"/>
            <a:r>
              <a:rPr lang="en-US" sz="3200" b="1" dirty="0" smtClean="0">
                <a:solidFill>
                  <a:srgbClr val="C00000"/>
                </a:solidFill>
                <a:latin typeface="Arial" pitchFamily="34" charset="0"/>
                <a:cs typeface="Arial" pitchFamily="34" charset="0"/>
              </a:rPr>
              <a:t>2- </a:t>
            </a:r>
            <a:r>
              <a:rPr lang="en-US" sz="3200" b="1" dirty="0" smtClean="0">
                <a:solidFill>
                  <a:srgbClr val="C00000"/>
                </a:solidFill>
                <a:latin typeface="Times New Roman" pitchFamily="18" charset="0"/>
                <a:cs typeface="Times New Roman" pitchFamily="18" charset="0"/>
              </a:rPr>
              <a:t>UTILIZATION OF SEA SAND AND SEA WATER FOR MAKING LIGNO- SILICO- ALUMINOUS MATERIAL FOR APPLICATION IN  OIL WELL CEMENTING </a:t>
            </a:r>
            <a:endParaRPr lang="en-IN" sz="3200" b="1" dirty="0">
              <a:solidFill>
                <a:srgbClr val="C00000"/>
              </a:solidFill>
              <a:latin typeface="Times New Roman" pitchFamily="18" charset="0"/>
              <a:cs typeface="Times New Roman" pitchFamily="18" charset="0"/>
            </a:endParaRPr>
          </a:p>
        </p:txBody>
      </p:sp>
      <p:graphicFrame>
        <p:nvGraphicFramePr>
          <p:cNvPr id="4" name="Object 96"/>
          <p:cNvGraphicFramePr>
            <a:graphicFrameLocks noChangeAspect="1"/>
          </p:cNvGraphicFramePr>
          <p:nvPr/>
        </p:nvGraphicFramePr>
        <p:xfrm>
          <a:off x="61210" y="46220"/>
          <a:ext cx="304800" cy="279400"/>
        </p:xfrm>
        <a:graphic>
          <a:graphicData uri="http://schemas.openxmlformats.org/presentationml/2006/ole">
            <p:oleObj spid="_x0000_s158722" name="Bitmap Image" r:id="rId3" imgW="1467055" imgH="1638529" progId="PBrush">
              <p:embed/>
            </p:oleObj>
          </a:graphicData>
        </a:graphic>
      </p:graphicFrame>
      <p:pic>
        <p:nvPicPr>
          <p:cNvPr id="5" name="Picture 4" descr="AMPRIlogo"/>
          <p:cNvPicPr>
            <a:picLocks noChangeAspect="1" noChangeArrowheads="1"/>
          </p:cNvPicPr>
          <p:nvPr/>
        </p:nvPicPr>
        <p:blipFill>
          <a:blip r:embed="rId4" cstate="print"/>
          <a:srcRect/>
          <a:stretch>
            <a:fillRect/>
          </a:stretch>
        </p:blipFill>
        <p:spPr bwMode="auto">
          <a:xfrm>
            <a:off x="8348270" y="74950"/>
            <a:ext cx="695864" cy="2762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descr="C:\Users\Akram Khan\Desktop\IMMT VISIT &amp; FEASIBILTY REPORT 29.3.14\IMMT VISIT PHOTOS APRIL 2014\2014-04-01 11.09.34.jpg"/>
          <p:cNvPicPr>
            <a:picLocks noChangeAspect="1" noChangeArrowheads="1"/>
          </p:cNvPicPr>
          <p:nvPr/>
        </p:nvPicPr>
        <p:blipFill>
          <a:blip r:embed="rId3" cstate="print"/>
          <a:srcRect/>
          <a:stretch>
            <a:fillRect/>
          </a:stretch>
        </p:blipFill>
        <p:spPr bwMode="auto">
          <a:xfrm>
            <a:off x="457200" y="3488634"/>
            <a:ext cx="1371600" cy="1311965"/>
          </a:xfrm>
          <a:prstGeom prst="rect">
            <a:avLst/>
          </a:prstGeom>
          <a:noFill/>
        </p:spPr>
      </p:pic>
      <p:pic>
        <p:nvPicPr>
          <p:cNvPr id="1027" name="Picture 3" descr="C:\Users\Akram Khan\Desktop\IMMT VISIT &amp; FEASIBILTY REPORT 29.3.14\IMMT VISIT PHOTOS APRIL 2014\2014-04-01 11.12.40.jpg"/>
          <p:cNvPicPr>
            <a:picLocks noChangeAspect="1" noChangeArrowheads="1"/>
          </p:cNvPicPr>
          <p:nvPr/>
        </p:nvPicPr>
        <p:blipFill>
          <a:blip r:embed="rId4" cstate="print"/>
          <a:srcRect/>
          <a:stretch>
            <a:fillRect/>
          </a:stretch>
        </p:blipFill>
        <p:spPr bwMode="auto">
          <a:xfrm>
            <a:off x="2133600" y="3363686"/>
            <a:ext cx="1371600" cy="1436915"/>
          </a:xfrm>
          <a:prstGeom prst="rect">
            <a:avLst/>
          </a:prstGeom>
          <a:noFill/>
        </p:spPr>
      </p:pic>
      <p:sp>
        <p:nvSpPr>
          <p:cNvPr id="6" name="TextBox 5"/>
          <p:cNvSpPr txBox="1"/>
          <p:nvPr/>
        </p:nvSpPr>
        <p:spPr>
          <a:xfrm>
            <a:off x="-9507" y="4721423"/>
            <a:ext cx="3819507" cy="307777"/>
          </a:xfrm>
          <a:prstGeom prst="rect">
            <a:avLst/>
          </a:prstGeom>
          <a:noFill/>
        </p:spPr>
        <p:txBody>
          <a:bodyPr wrap="none" rtlCol="0">
            <a:spAutoFit/>
          </a:bodyPr>
          <a:lstStyle/>
          <a:p>
            <a:r>
              <a:rPr lang="en-US" sz="1400" b="1" dirty="0" smtClean="0"/>
              <a:t>Collection of Sea Sand &amp; Sea Water at </a:t>
            </a:r>
            <a:r>
              <a:rPr lang="en-US" sz="1400" b="1" dirty="0" err="1" smtClean="0"/>
              <a:t>Puri</a:t>
            </a:r>
            <a:r>
              <a:rPr lang="en-US" sz="1400" b="1" dirty="0" smtClean="0"/>
              <a:t> Beach</a:t>
            </a:r>
            <a:endParaRPr lang="en-IN" sz="1400" b="1" dirty="0"/>
          </a:p>
        </p:txBody>
      </p:sp>
      <p:sp>
        <p:nvSpPr>
          <p:cNvPr id="8" name="TextBox 7"/>
          <p:cNvSpPr txBox="1"/>
          <p:nvPr/>
        </p:nvSpPr>
        <p:spPr>
          <a:xfrm>
            <a:off x="422569" y="0"/>
            <a:ext cx="4848367" cy="523220"/>
          </a:xfrm>
          <a:prstGeom prst="rect">
            <a:avLst/>
          </a:prstGeom>
          <a:noFill/>
        </p:spPr>
        <p:txBody>
          <a:bodyPr wrap="square" rtlCol="0">
            <a:spAutoFit/>
          </a:bodyPr>
          <a:lstStyle/>
          <a:p>
            <a:r>
              <a:rPr lang="en-US" sz="2800" b="1" dirty="0" smtClean="0">
                <a:solidFill>
                  <a:srgbClr val="562AF8"/>
                </a:solidFill>
              </a:rPr>
              <a:t>Novelty of the Work:</a:t>
            </a:r>
            <a:endParaRPr lang="en-IN" sz="2800" b="1" dirty="0">
              <a:solidFill>
                <a:srgbClr val="562AF8"/>
              </a:solidFill>
            </a:endParaRPr>
          </a:p>
        </p:txBody>
      </p:sp>
      <p:sp>
        <p:nvSpPr>
          <p:cNvPr id="9" name="TextBox 8"/>
          <p:cNvSpPr txBox="1"/>
          <p:nvPr/>
        </p:nvSpPr>
        <p:spPr>
          <a:xfrm>
            <a:off x="-28730" y="477672"/>
            <a:ext cx="8863241" cy="2862322"/>
          </a:xfrm>
          <a:prstGeom prst="rect">
            <a:avLst/>
          </a:prstGeom>
          <a:noFill/>
        </p:spPr>
        <p:txBody>
          <a:bodyPr wrap="square" rtlCol="0">
            <a:spAutoFit/>
          </a:bodyPr>
          <a:lstStyle/>
          <a:p>
            <a:pPr marL="342900" indent="-342900"/>
            <a:r>
              <a:rPr lang="en-US" sz="2000" b="1" dirty="0" smtClean="0">
                <a:solidFill>
                  <a:srgbClr val="FF0000"/>
                </a:solidFill>
              </a:rPr>
              <a:t>Sea sand and sea water cannot be used in making Conventional Cement Concrete</a:t>
            </a:r>
          </a:p>
          <a:p>
            <a:pPr marL="342900" indent="-342900">
              <a:buAutoNum type="arabicPeriod"/>
            </a:pPr>
            <a:r>
              <a:rPr lang="en-US" sz="2000" b="1" dirty="0" err="1" smtClean="0">
                <a:solidFill>
                  <a:srgbClr val="C00000"/>
                </a:solidFill>
                <a:latin typeface="Arial" pitchFamily="34" charset="0"/>
                <a:cs typeface="Arial" pitchFamily="34" charset="0"/>
              </a:rPr>
              <a:t>Ligno</a:t>
            </a:r>
            <a:r>
              <a:rPr lang="en-US" sz="2000" b="1" dirty="0" smtClean="0">
                <a:solidFill>
                  <a:srgbClr val="C00000"/>
                </a:solidFill>
                <a:latin typeface="Arial" pitchFamily="34" charset="0"/>
                <a:cs typeface="Arial" pitchFamily="34" charset="0"/>
              </a:rPr>
              <a:t>- </a:t>
            </a:r>
            <a:r>
              <a:rPr lang="en-US" sz="2000" b="1" dirty="0" err="1" smtClean="0">
                <a:solidFill>
                  <a:srgbClr val="C00000"/>
                </a:solidFill>
                <a:latin typeface="Arial" pitchFamily="34" charset="0"/>
                <a:cs typeface="Arial" pitchFamily="34" charset="0"/>
              </a:rPr>
              <a:t>Silico</a:t>
            </a:r>
            <a:r>
              <a:rPr lang="en-US" sz="2000" b="1" dirty="0" smtClean="0">
                <a:solidFill>
                  <a:srgbClr val="C00000"/>
                </a:solidFill>
                <a:latin typeface="Arial" pitchFamily="34" charset="0"/>
                <a:cs typeface="Arial" pitchFamily="34" charset="0"/>
              </a:rPr>
              <a:t>- Aluminous Material </a:t>
            </a:r>
            <a:r>
              <a:rPr lang="en-US" sz="2000" b="1" dirty="0" smtClean="0">
                <a:solidFill>
                  <a:srgbClr val="002060"/>
                </a:solidFill>
              </a:rPr>
              <a:t>can be made using sea sand and</a:t>
            </a:r>
          </a:p>
          <a:p>
            <a:pPr marL="342900" indent="-342900"/>
            <a:r>
              <a:rPr lang="en-US" sz="2000" b="1" dirty="0" smtClean="0">
                <a:solidFill>
                  <a:srgbClr val="002060"/>
                </a:solidFill>
              </a:rPr>
              <a:t>      sea water.</a:t>
            </a:r>
          </a:p>
          <a:p>
            <a:pPr marL="342900" indent="-342900"/>
            <a:r>
              <a:rPr lang="en-US" sz="2000" b="1" dirty="0" smtClean="0">
                <a:solidFill>
                  <a:srgbClr val="002060"/>
                </a:solidFill>
              </a:rPr>
              <a:t>2. Precious saving of river sand and fresh water.</a:t>
            </a:r>
          </a:p>
          <a:p>
            <a:pPr marL="342900" indent="-342900"/>
            <a:r>
              <a:rPr lang="en-US" sz="2000" b="1" dirty="0" smtClean="0">
                <a:solidFill>
                  <a:srgbClr val="002060"/>
                </a:solidFill>
              </a:rPr>
              <a:t>3. Environment friendly, addresses global warming.</a:t>
            </a:r>
          </a:p>
          <a:p>
            <a:pPr marL="342900" indent="-342900"/>
            <a:r>
              <a:rPr lang="en-US" sz="2000" b="1" dirty="0" smtClean="0">
                <a:solidFill>
                  <a:srgbClr val="002060"/>
                </a:solidFill>
              </a:rPr>
              <a:t>4. Water curing free.</a:t>
            </a:r>
          </a:p>
          <a:p>
            <a:pPr marL="342900" indent="-342900"/>
            <a:r>
              <a:rPr lang="en-US" sz="2000" b="1" dirty="0" smtClean="0">
                <a:solidFill>
                  <a:srgbClr val="002060"/>
                </a:solidFill>
              </a:rPr>
              <a:t>5. Can be used for oil well cementing </a:t>
            </a:r>
          </a:p>
          <a:p>
            <a:pPr marL="342900" indent="-342900">
              <a:buAutoNum type="arabicPeriod"/>
            </a:pPr>
            <a:endParaRPr lang="en-IN" sz="2000" b="1" dirty="0">
              <a:solidFill>
                <a:srgbClr val="002060"/>
              </a:solidFill>
            </a:endParaRPr>
          </a:p>
        </p:txBody>
      </p:sp>
      <p:sp>
        <p:nvSpPr>
          <p:cNvPr id="10" name="TextBox 9"/>
          <p:cNvSpPr txBox="1"/>
          <p:nvPr/>
        </p:nvSpPr>
        <p:spPr>
          <a:xfrm>
            <a:off x="76200" y="2891135"/>
            <a:ext cx="3165547" cy="461665"/>
          </a:xfrm>
          <a:prstGeom prst="rect">
            <a:avLst/>
          </a:prstGeom>
          <a:noFill/>
        </p:spPr>
        <p:txBody>
          <a:bodyPr wrap="none" rtlCol="0">
            <a:spAutoFit/>
          </a:bodyPr>
          <a:lstStyle/>
          <a:p>
            <a:r>
              <a:rPr lang="en-US" sz="2400" b="1" dirty="0" smtClean="0">
                <a:solidFill>
                  <a:srgbClr val="0070C0"/>
                </a:solidFill>
              </a:rPr>
              <a:t>Methodology Adopted:</a:t>
            </a:r>
            <a:endParaRPr lang="en-IN" sz="2400" b="1" dirty="0">
              <a:solidFill>
                <a:srgbClr val="0070C0"/>
              </a:solidFill>
            </a:endParaRPr>
          </a:p>
        </p:txBody>
      </p:sp>
      <p:pic>
        <p:nvPicPr>
          <p:cNvPr id="2" name="Picture 2" descr="C:\Users\Akram Khan\Desktop\IMMT VISIT &amp; FEASIBILTY REPORT 29.3.14\IMMT VISIT PHOTOS APRIL 2014\347.jpg"/>
          <p:cNvPicPr>
            <a:picLocks noChangeAspect="1" noChangeArrowheads="1"/>
          </p:cNvPicPr>
          <p:nvPr/>
        </p:nvPicPr>
        <p:blipFill>
          <a:blip r:embed="rId5" cstate="print"/>
          <a:srcRect/>
          <a:stretch>
            <a:fillRect/>
          </a:stretch>
        </p:blipFill>
        <p:spPr bwMode="auto">
          <a:xfrm>
            <a:off x="3662600" y="3478090"/>
            <a:ext cx="1371600" cy="1292530"/>
          </a:xfrm>
          <a:prstGeom prst="rect">
            <a:avLst/>
          </a:prstGeom>
          <a:noFill/>
        </p:spPr>
      </p:pic>
      <p:sp>
        <p:nvSpPr>
          <p:cNvPr id="11" name="TextBox 10"/>
          <p:cNvSpPr txBox="1"/>
          <p:nvPr/>
        </p:nvSpPr>
        <p:spPr>
          <a:xfrm>
            <a:off x="0" y="6550223"/>
            <a:ext cx="3904915" cy="307777"/>
          </a:xfrm>
          <a:prstGeom prst="rect">
            <a:avLst/>
          </a:prstGeom>
          <a:noFill/>
        </p:spPr>
        <p:txBody>
          <a:bodyPr wrap="none" rtlCol="0">
            <a:spAutoFit/>
          </a:bodyPr>
          <a:lstStyle/>
          <a:p>
            <a:r>
              <a:rPr lang="en-US" sz="1400" b="1" dirty="0" smtClean="0"/>
              <a:t>Sample Preparation using Sea Sand and Sea Water</a:t>
            </a:r>
            <a:endParaRPr lang="en-IN" sz="1400" b="1" dirty="0"/>
          </a:p>
        </p:txBody>
      </p:sp>
      <p:pic>
        <p:nvPicPr>
          <p:cNvPr id="1028" name="Picture 4" descr="C:\Users\Akram Khan\Desktop\IMMT VISIT &amp; FEASIBILTY REPORT 29.3.14\IMMT VISIT PHOTOS APRIL 2014\374.jpg"/>
          <p:cNvPicPr>
            <a:picLocks noChangeAspect="1" noChangeArrowheads="1"/>
          </p:cNvPicPr>
          <p:nvPr/>
        </p:nvPicPr>
        <p:blipFill>
          <a:blip r:embed="rId6" cstate="print"/>
          <a:srcRect/>
          <a:stretch>
            <a:fillRect/>
          </a:stretch>
        </p:blipFill>
        <p:spPr bwMode="auto">
          <a:xfrm>
            <a:off x="1981200" y="5134429"/>
            <a:ext cx="1752600" cy="1494971"/>
          </a:xfrm>
          <a:prstGeom prst="rect">
            <a:avLst/>
          </a:prstGeom>
          <a:noFill/>
        </p:spPr>
      </p:pic>
      <p:sp>
        <p:nvSpPr>
          <p:cNvPr id="17" name="TextBox 16"/>
          <p:cNvSpPr txBox="1"/>
          <p:nvPr/>
        </p:nvSpPr>
        <p:spPr>
          <a:xfrm>
            <a:off x="3893111" y="5598130"/>
            <a:ext cx="4724399" cy="585911"/>
          </a:xfrm>
          <a:prstGeom prst="rect">
            <a:avLst/>
          </a:prstGeom>
          <a:noFill/>
        </p:spPr>
        <p:txBody>
          <a:bodyPr wrap="square" rtlCol="0">
            <a:spAutoFit/>
          </a:bodyPr>
          <a:lstStyle/>
          <a:p>
            <a:pPr algn="ctr">
              <a:buFont typeface="Arial" pitchFamily="34" charset="0"/>
              <a:buChar char="•"/>
            </a:pPr>
            <a:r>
              <a:rPr lang="en-US" sz="1600" b="1" i="1" dirty="0" smtClean="0">
                <a:solidFill>
                  <a:srgbClr val="FF0000"/>
                </a:solidFill>
              </a:rPr>
              <a:t>Evaluation of other properties as per IS in progress</a:t>
            </a:r>
            <a:endParaRPr lang="en-IN" sz="1600" b="1" i="1" dirty="0">
              <a:solidFill>
                <a:srgbClr val="FF0000"/>
              </a:solidFill>
            </a:endParaRPr>
          </a:p>
        </p:txBody>
      </p:sp>
      <p:pic>
        <p:nvPicPr>
          <p:cNvPr id="5" name="Picture 3" descr="C:\Users\Akram Khan\Desktop\IMMT VISIT &amp; FEASIBILTY REPORT 29.3.14\IMMT VISIT PHOTOS APRIL 2014\2014-04-02 15.16.35.jpg"/>
          <p:cNvPicPr>
            <a:picLocks noChangeAspect="1" noChangeArrowheads="1"/>
          </p:cNvPicPr>
          <p:nvPr/>
        </p:nvPicPr>
        <p:blipFill>
          <a:blip r:embed="rId7" cstate="print"/>
          <a:srcRect/>
          <a:stretch>
            <a:fillRect/>
          </a:stretch>
        </p:blipFill>
        <p:spPr bwMode="auto">
          <a:xfrm>
            <a:off x="152400" y="5105400"/>
            <a:ext cx="1752600" cy="1524000"/>
          </a:xfrm>
          <a:prstGeom prst="rect">
            <a:avLst/>
          </a:prstGeom>
          <a:noFill/>
        </p:spPr>
      </p:pic>
      <p:graphicFrame>
        <p:nvGraphicFramePr>
          <p:cNvPr id="18" name="Object 96"/>
          <p:cNvGraphicFramePr>
            <a:graphicFrameLocks noChangeAspect="1"/>
          </p:cNvGraphicFramePr>
          <p:nvPr/>
        </p:nvGraphicFramePr>
        <p:xfrm>
          <a:off x="61210" y="46220"/>
          <a:ext cx="304800" cy="279400"/>
        </p:xfrm>
        <a:graphic>
          <a:graphicData uri="http://schemas.openxmlformats.org/presentationml/2006/ole">
            <p:oleObj spid="_x0000_s159746" name="Bitmap Image" r:id="rId8" imgW="1467055" imgH="1638529" progId="PBrush">
              <p:embed/>
            </p:oleObj>
          </a:graphicData>
        </a:graphic>
      </p:graphicFrame>
      <p:pic>
        <p:nvPicPr>
          <p:cNvPr id="19" name="Picture 18" descr="AMPRIlogo"/>
          <p:cNvPicPr>
            <a:picLocks noChangeAspect="1" noChangeArrowheads="1"/>
          </p:cNvPicPr>
          <p:nvPr/>
        </p:nvPicPr>
        <p:blipFill>
          <a:blip r:embed="rId9" cstate="print"/>
          <a:srcRect/>
          <a:stretch>
            <a:fillRect/>
          </a:stretch>
        </p:blipFill>
        <p:spPr bwMode="auto">
          <a:xfrm>
            <a:off x="8348270" y="74950"/>
            <a:ext cx="695864" cy="276224"/>
          </a:xfrm>
          <a:prstGeom prst="rect">
            <a:avLst/>
          </a:prstGeom>
          <a:noFill/>
          <a:ln w="9525">
            <a:noFill/>
            <a:miter lim="800000"/>
            <a:headEnd/>
            <a:tailEnd/>
          </a:ln>
        </p:spPr>
      </p:pic>
      <p:sp>
        <p:nvSpPr>
          <p:cNvPr id="20" name="TextBox 19"/>
          <p:cNvSpPr txBox="1"/>
          <p:nvPr/>
        </p:nvSpPr>
        <p:spPr>
          <a:xfrm>
            <a:off x="5209334" y="2447802"/>
            <a:ext cx="4274251" cy="461665"/>
          </a:xfrm>
          <a:prstGeom prst="rect">
            <a:avLst/>
          </a:prstGeom>
          <a:noFill/>
        </p:spPr>
        <p:txBody>
          <a:bodyPr wrap="square" rtlCol="0">
            <a:spAutoFit/>
          </a:bodyPr>
          <a:lstStyle/>
          <a:p>
            <a:pPr>
              <a:buFont typeface="Arial" pitchFamily="34" charset="0"/>
              <a:buChar char="•"/>
            </a:pPr>
            <a:r>
              <a:rPr lang="en-US" sz="2400" b="1" dirty="0" smtClean="0">
                <a:solidFill>
                  <a:srgbClr val="FF0000"/>
                </a:solidFill>
              </a:rPr>
              <a:t>Engineering Properties:</a:t>
            </a:r>
            <a:endParaRPr lang="en-IN" sz="2400" b="1" dirty="0">
              <a:solidFill>
                <a:srgbClr val="FF0000"/>
              </a:solidFill>
            </a:endParaRPr>
          </a:p>
        </p:txBody>
      </p:sp>
      <p:sp>
        <p:nvSpPr>
          <p:cNvPr id="21" name="TextBox 20"/>
          <p:cNvSpPr txBox="1"/>
          <p:nvPr/>
        </p:nvSpPr>
        <p:spPr>
          <a:xfrm>
            <a:off x="4572013" y="2860977"/>
            <a:ext cx="4565197" cy="707886"/>
          </a:xfrm>
          <a:prstGeom prst="rect">
            <a:avLst/>
          </a:prstGeom>
          <a:noFill/>
        </p:spPr>
        <p:txBody>
          <a:bodyPr wrap="square" rtlCol="0">
            <a:spAutoFit/>
          </a:bodyPr>
          <a:lstStyle/>
          <a:p>
            <a:pPr algn="ctr"/>
            <a:r>
              <a:rPr lang="en-US" sz="2000" b="1" dirty="0" smtClean="0"/>
              <a:t>      </a:t>
            </a:r>
            <a:r>
              <a:rPr lang="en-US" sz="2000" b="1" dirty="0" smtClean="0">
                <a:solidFill>
                  <a:srgbClr val="006600"/>
                </a:solidFill>
              </a:rPr>
              <a:t>Compressive Strength  (</a:t>
            </a:r>
            <a:r>
              <a:rPr lang="en-US" sz="2000" b="1" dirty="0" err="1" smtClean="0">
                <a:solidFill>
                  <a:srgbClr val="006600"/>
                </a:solidFill>
              </a:rPr>
              <a:t>MPa</a:t>
            </a:r>
            <a:r>
              <a:rPr lang="en-US" sz="2000" b="1" dirty="0" smtClean="0">
                <a:solidFill>
                  <a:srgbClr val="006600"/>
                </a:solidFill>
              </a:rPr>
              <a:t>)</a:t>
            </a:r>
          </a:p>
          <a:p>
            <a:r>
              <a:rPr lang="en-US" sz="2000" b="1" dirty="0" smtClean="0">
                <a:solidFill>
                  <a:srgbClr val="006600"/>
                </a:solidFill>
              </a:rPr>
              <a:t>            7-DAYS                      28-DAYS</a:t>
            </a:r>
            <a:endParaRPr lang="en-IN" sz="2000" b="1" dirty="0">
              <a:solidFill>
                <a:srgbClr val="006600"/>
              </a:solidFill>
            </a:endParaRPr>
          </a:p>
        </p:txBody>
      </p:sp>
      <p:sp>
        <p:nvSpPr>
          <p:cNvPr id="22" name="TextBox 21"/>
          <p:cNvSpPr txBox="1"/>
          <p:nvPr/>
        </p:nvSpPr>
        <p:spPr>
          <a:xfrm>
            <a:off x="4353802" y="3578107"/>
            <a:ext cx="4534013" cy="2246769"/>
          </a:xfrm>
          <a:prstGeom prst="rect">
            <a:avLst/>
          </a:prstGeom>
          <a:noFill/>
        </p:spPr>
        <p:txBody>
          <a:bodyPr wrap="square" rtlCol="0">
            <a:spAutoFit/>
          </a:bodyPr>
          <a:lstStyle/>
          <a:p>
            <a:pPr algn="ctr"/>
            <a:r>
              <a:rPr lang="en-US" sz="2000" b="1" dirty="0" smtClean="0">
                <a:solidFill>
                  <a:srgbClr val="800000"/>
                </a:solidFill>
              </a:rPr>
              <a:t>            </a:t>
            </a:r>
            <a:r>
              <a:rPr lang="en-US" sz="2000" b="1" dirty="0" err="1" smtClean="0">
                <a:solidFill>
                  <a:srgbClr val="800000"/>
                </a:solidFill>
              </a:rPr>
              <a:t>Puri</a:t>
            </a:r>
            <a:r>
              <a:rPr lang="en-US" sz="2000" b="1" dirty="0" smtClean="0">
                <a:solidFill>
                  <a:srgbClr val="800000"/>
                </a:solidFill>
              </a:rPr>
              <a:t> Sea Sand/Sea Water           </a:t>
            </a:r>
          </a:p>
          <a:p>
            <a:r>
              <a:rPr lang="en-US" sz="2000" b="1" dirty="0" smtClean="0">
                <a:solidFill>
                  <a:srgbClr val="800000"/>
                </a:solidFill>
              </a:rPr>
              <a:t>              21.7 – 24.2           28.5 – 30.6</a:t>
            </a:r>
            <a:endParaRPr lang="en-IN" sz="2000" b="1" dirty="0" smtClean="0">
              <a:solidFill>
                <a:srgbClr val="800000"/>
              </a:solidFill>
            </a:endParaRPr>
          </a:p>
          <a:p>
            <a:pPr algn="ctr"/>
            <a:endParaRPr lang="en-US" sz="2000" b="1" dirty="0" smtClean="0">
              <a:solidFill>
                <a:srgbClr val="800000"/>
              </a:solidFill>
            </a:endParaRPr>
          </a:p>
          <a:p>
            <a:pPr algn="ctr"/>
            <a:r>
              <a:rPr lang="en-US" sz="2000" b="1" dirty="0" smtClean="0">
                <a:solidFill>
                  <a:srgbClr val="800000"/>
                </a:solidFill>
              </a:rPr>
              <a:t>             Mumbai Sea Sand   </a:t>
            </a:r>
          </a:p>
          <a:p>
            <a:r>
              <a:rPr lang="en-US" sz="2000" b="1" dirty="0" smtClean="0">
                <a:solidFill>
                  <a:srgbClr val="800000"/>
                </a:solidFill>
              </a:rPr>
              <a:t>              15.5-18.0             19.2 – 24.4</a:t>
            </a:r>
          </a:p>
          <a:p>
            <a:endParaRPr lang="en-US" sz="2000" b="1" dirty="0" smtClean="0">
              <a:solidFill>
                <a:srgbClr val="800000"/>
              </a:solidFill>
            </a:endParaRPr>
          </a:p>
          <a:p>
            <a:pPr algn="ctr"/>
            <a:r>
              <a:rPr lang="en-US" sz="2000" b="1" dirty="0" smtClean="0">
                <a:solidFill>
                  <a:srgbClr val="800000"/>
                </a:solidFill>
              </a:rPr>
              <a:t>            </a:t>
            </a:r>
            <a:endParaRPr lang="en-IN" sz="2000" b="1" dirty="0">
              <a:solidFill>
                <a:srgbClr val="800000"/>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Slide Number Placeholder 3"/>
          <p:cNvSpPr>
            <a:spLocks noGrp="1"/>
          </p:cNvSpPr>
          <p:nvPr>
            <p:ph type="sldNum" sz="quarter" idx="12"/>
          </p:nvPr>
        </p:nvSpPr>
        <p:spPr>
          <a:xfrm>
            <a:off x="6045958" y="6356350"/>
            <a:ext cx="2142699" cy="365125"/>
          </a:xfrm>
          <a:noFill/>
        </p:spPr>
        <p:txBody>
          <a:bodyPr/>
          <a:lstStyle/>
          <a:p>
            <a:fld id="{C33D49AA-D698-4804-93DD-55372EF4AA51}" type="slidenum">
              <a:rPr lang="en-US" smtClean="0">
                <a:latin typeface="Arial" pitchFamily="34" charset="0"/>
              </a:rPr>
              <a:pPr/>
              <a:t>54</a:t>
            </a:fld>
            <a:endParaRPr lang="en-US" dirty="0" smtClean="0">
              <a:latin typeface="Arial" pitchFamily="34" charset="0"/>
            </a:endParaRPr>
          </a:p>
        </p:txBody>
      </p:sp>
      <p:sp>
        <p:nvSpPr>
          <p:cNvPr id="47107" name="Text Box 1027"/>
          <p:cNvSpPr txBox="1">
            <a:spLocks noChangeArrowheads="1"/>
          </p:cNvSpPr>
          <p:nvPr/>
        </p:nvSpPr>
        <p:spPr bwMode="auto">
          <a:xfrm>
            <a:off x="750627" y="2493633"/>
            <a:ext cx="8024884" cy="2062103"/>
          </a:xfrm>
          <a:prstGeom prst="rect">
            <a:avLst/>
          </a:prstGeom>
          <a:noFill/>
          <a:ln w="9525">
            <a:noFill/>
            <a:miter lim="800000"/>
            <a:headEnd/>
            <a:tailEnd/>
          </a:ln>
        </p:spPr>
        <p:txBody>
          <a:bodyPr wrap="square">
            <a:spAutoFit/>
          </a:bodyPr>
          <a:lstStyle/>
          <a:p>
            <a:pPr marL="457200" indent="-342900" algn="ctr"/>
            <a:r>
              <a:rPr lang="en-US" sz="3200" b="1" dirty="0" smtClean="0">
                <a:solidFill>
                  <a:srgbClr val="0000FF"/>
                </a:solidFill>
                <a:latin typeface="Times New Roman" pitchFamily="18" charset="0"/>
                <a:cs typeface="Times New Roman" pitchFamily="18" charset="0"/>
              </a:rPr>
              <a:t> </a:t>
            </a:r>
          </a:p>
          <a:p>
            <a:pPr marL="457200" indent="-342900" algn="ctr"/>
            <a:r>
              <a:rPr lang="en-US" sz="3200" b="1" dirty="0" smtClean="0">
                <a:solidFill>
                  <a:srgbClr val="0000FF"/>
                </a:solidFill>
                <a:latin typeface="Times New Roman" pitchFamily="18" charset="0"/>
                <a:cs typeface="Times New Roman" pitchFamily="18" charset="0"/>
              </a:rPr>
              <a:t>3-UTILIZATION OF LSA FOR MAKING  :</a:t>
            </a:r>
            <a:r>
              <a:rPr lang="en-US" altLang="ja-JP" sz="2800" b="1" dirty="0" smtClean="0">
                <a:solidFill>
                  <a:srgbClr val="000099"/>
                </a:solidFill>
                <a:latin typeface="Times New Roman" pitchFamily="18" charset="0"/>
                <a:ea typeface="Century Schoolbook" pitchFamily="18" charset="0"/>
                <a:cs typeface="Times New Roman" pitchFamily="18" charset="0"/>
              </a:rPr>
              <a:t> </a:t>
            </a:r>
            <a:r>
              <a:rPr lang="en-US" altLang="ja-JP" sz="3200" b="1" dirty="0" smtClean="0">
                <a:solidFill>
                  <a:srgbClr val="3333FF"/>
                </a:solidFill>
                <a:latin typeface="Times New Roman" pitchFamily="18" charset="0"/>
                <a:ea typeface="Century Schoolbook" pitchFamily="18" charset="0"/>
                <a:cs typeface="Times New Roman" pitchFamily="18" charset="0"/>
              </a:rPr>
              <a:t>PANELS </a:t>
            </a:r>
            <a:r>
              <a:rPr lang="en-US" altLang="ja-JP" sz="3200" b="1" dirty="0" smtClean="0">
                <a:solidFill>
                  <a:srgbClr val="000099"/>
                </a:solidFill>
                <a:latin typeface="Times New Roman" pitchFamily="18" charset="0"/>
                <a:ea typeface="Century Schoolbook" pitchFamily="18" charset="0"/>
                <a:cs typeface="Times New Roman" pitchFamily="18" charset="0"/>
              </a:rPr>
              <a:t>MANMADE ON SITE</a:t>
            </a:r>
            <a:endParaRPr lang="en-US" altLang="ja-JP" sz="3200" dirty="0" smtClean="0">
              <a:solidFill>
                <a:srgbClr val="000099"/>
              </a:solidFill>
              <a:latin typeface="Times New Roman" pitchFamily="18" charset="0"/>
              <a:cs typeface="Times New Roman" pitchFamily="18" charset="0"/>
            </a:endParaRPr>
          </a:p>
          <a:p>
            <a:pPr marL="457200" indent="-342900" algn="ctr"/>
            <a:endParaRPr lang="en-US" sz="3200" b="1" dirty="0">
              <a:solidFill>
                <a:srgbClr val="0000FF"/>
              </a:solidFill>
            </a:endParaRPr>
          </a:p>
        </p:txBody>
      </p:sp>
      <p:pic>
        <p:nvPicPr>
          <p:cNvPr id="47108" name="Picture 17" descr="Image017"/>
          <p:cNvPicPr>
            <a:picLocks noChangeAspect="1" noChangeArrowheads="1"/>
          </p:cNvPicPr>
          <p:nvPr/>
        </p:nvPicPr>
        <p:blipFill>
          <a:blip r:embed="rId3" cstate="print"/>
          <a:srcRect/>
          <a:stretch>
            <a:fillRect/>
          </a:stretch>
        </p:blipFill>
        <p:spPr bwMode="auto">
          <a:xfrm>
            <a:off x="6137090" y="4285398"/>
            <a:ext cx="2362676" cy="1921432"/>
          </a:xfrm>
          <a:prstGeom prst="rect">
            <a:avLst/>
          </a:prstGeom>
          <a:noFill/>
          <a:ln w="9525">
            <a:noFill/>
            <a:miter lim="800000"/>
            <a:headEnd/>
            <a:tailEnd/>
          </a:ln>
        </p:spPr>
      </p:pic>
      <p:sp>
        <p:nvSpPr>
          <p:cNvPr id="47109" name="Text Box 16"/>
          <p:cNvSpPr txBox="1">
            <a:spLocks noChangeArrowheads="1"/>
          </p:cNvSpPr>
          <p:nvPr/>
        </p:nvSpPr>
        <p:spPr bwMode="auto">
          <a:xfrm>
            <a:off x="7391400" y="6319838"/>
            <a:ext cx="1447800" cy="461962"/>
          </a:xfrm>
          <a:prstGeom prst="rect">
            <a:avLst/>
          </a:prstGeom>
          <a:noFill/>
          <a:ln w="9525">
            <a:noFill/>
            <a:miter lim="800000"/>
            <a:headEnd/>
            <a:tailEnd/>
          </a:ln>
        </p:spPr>
        <p:txBody>
          <a:bodyPr>
            <a:spAutoFit/>
          </a:bodyPr>
          <a:lstStyle/>
          <a:p>
            <a:pPr>
              <a:spcBef>
                <a:spcPct val="50000"/>
              </a:spcBef>
            </a:pPr>
            <a:r>
              <a:rPr lang="en-US" sz="2400" b="1" dirty="0"/>
              <a:t>Fly Ash</a:t>
            </a:r>
          </a:p>
        </p:txBody>
      </p:sp>
      <p:pic>
        <p:nvPicPr>
          <p:cNvPr id="47110" name="Picture 15" descr="Image011"/>
          <p:cNvPicPr>
            <a:picLocks noChangeAspect="1" noChangeArrowheads="1"/>
          </p:cNvPicPr>
          <p:nvPr/>
        </p:nvPicPr>
        <p:blipFill>
          <a:blip r:embed="rId4" cstate="print"/>
          <a:srcRect/>
          <a:stretch>
            <a:fillRect/>
          </a:stretch>
        </p:blipFill>
        <p:spPr bwMode="auto">
          <a:xfrm>
            <a:off x="204132" y="533399"/>
            <a:ext cx="1843032" cy="1501731"/>
          </a:xfrm>
          <a:prstGeom prst="rect">
            <a:avLst/>
          </a:prstGeom>
          <a:noFill/>
          <a:ln w="9525">
            <a:noFill/>
            <a:miter lim="800000"/>
            <a:headEnd/>
            <a:tailEnd/>
          </a:ln>
        </p:spPr>
      </p:pic>
      <p:sp>
        <p:nvSpPr>
          <p:cNvPr id="47111" name="Text Box 17"/>
          <p:cNvSpPr txBox="1">
            <a:spLocks noChangeArrowheads="1"/>
          </p:cNvSpPr>
          <p:nvPr/>
        </p:nvSpPr>
        <p:spPr bwMode="auto">
          <a:xfrm>
            <a:off x="76200" y="1648700"/>
            <a:ext cx="1905000" cy="1015663"/>
          </a:xfrm>
          <a:prstGeom prst="rect">
            <a:avLst/>
          </a:prstGeom>
          <a:noFill/>
          <a:ln w="9525">
            <a:noFill/>
            <a:miter lim="800000"/>
            <a:headEnd/>
            <a:tailEnd/>
          </a:ln>
        </p:spPr>
        <p:txBody>
          <a:bodyPr>
            <a:spAutoFit/>
          </a:bodyPr>
          <a:lstStyle/>
          <a:p>
            <a:pPr>
              <a:spcBef>
                <a:spcPct val="50000"/>
              </a:spcBef>
            </a:pPr>
            <a:endParaRPr lang="en-US" sz="2400" b="1" dirty="0" smtClean="0"/>
          </a:p>
          <a:p>
            <a:pPr>
              <a:spcBef>
                <a:spcPct val="50000"/>
              </a:spcBef>
            </a:pPr>
            <a:r>
              <a:rPr lang="en-US" sz="2400" b="1" dirty="0" smtClean="0"/>
              <a:t>Rice </a:t>
            </a:r>
            <a:r>
              <a:rPr lang="en-US" sz="2400" b="1" dirty="0"/>
              <a:t>Husk</a:t>
            </a:r>
          </a:p>
        </p:txBody>
      </p:sp>
      <p:graphicFrame>
        <p:nvGraphicFramePr>
          <p:cNvPr id="8" name="Object 96"/>
          <p:cNvGraphicFramePr>
            <a:graphicFrameLocks noChangeAspect="1"/>
          </p:cNvGraphicFramePr>
          <p:nvPr/>
        </p:nvGraphicFramePr>
        <p:xfrm>
          <a:off x="61210" y="46220"/>
          <a:ext cx="304800" cy="279400"/>
        </p:xfrm>
        <a:graphic>
          <a:graphicData uri="http://schemas.openxmlformats.org/presentationml/2006/ole">
            <p:oleObj spid="_x0000_s160770" name="Bitmap Image" r:id="rId5" imgW="1467055" imgH="1638529" progId="PBrush">
              <p:embed/>
            </p:oleObj>
          </a:graphicData>
        </a:graphic>
      </p:graphicFrame>
      <p:pic>
        <p:nvPicPr>
          <p:cNvPr id="9" name="Picture 8" descr="AMPRIlogo"/>
          <p:cNvPicPr>
            <a:picLocks noChangeAspect="1" noChangeArrowheads="1"/>
          </p:cNvPicPr>
          <p:nvPr/>
        </p:nvPicPr>
        <p:blipFill>
          <a:blip r:embed="rId6" cstate="print"/>
          <a:srcRect/>
          <a:stretch>
            <a:fillRect/>
          </a:stretch>
        </p:blipFill>
        <p:spPr bwMode="auto">
          <a:xfrm>
            <a:off x="8348270" y="74950"/>
            <a:ext cx="695864" cy="2762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195" name="Picture 13" descr="D:\Photo official\100OLYMP\P5090152.JPG"/>
          <p:cNvPicPr>
            <a:picLocks noChangeAspect="1" noChangeArrowheads="1"/>
          </p:cNvPicPr>
          <p:nvPr/>
        </p:nvPicPr>
        <p:blipFill>
          <a:blip r:embed="rId3" cstate="print"/>
          <a:srcRect/>
          <a:stretch>
            <a:fillRect/>
          </a:stretch>
        </p:blipFill>
        <p:spPr bwMode="auto">
          <a:xfrm>
            <a:off x="152400" y="2085975"/>
            <a:ext cx="1447800" cy="1066800"/>
          </a:xfrm>
          <a:prstGeom prst="rect">
            <a:avLst/>
          </a:prstGeom>
          <a:noFill/>
          <a:ln w="9525">
            <a:noFill/>
            <a:miter lim="800000"/>
            <a:headEnd/>
            <a:tailEnd/>
          </a:ln>
        </p:spPr>
      </p:pic>
      <p:pic>
        <p:nvPicPr>
          <p:cNvPr id="8196" name="Picture 14" descr="D:\Photo official\100OLYMP\P5090159.JPG"/>
          <p:cNvPicPr>
            <a:picLocks noChangeAspect="1" noChangeArrowheads="1"/>
          </p:cNvPicPr>
          <p:nvPr/>
        </p:nvPicPr>
        <p:blipFill>
          <a:blip r:embed="rId4" cstate="print"/>
          <a:srcRect/>
          <a:stretch>
            <a:fillRect/>
          </a:stretch>
        </p:blipFill>
        <p:spPr bwMode="auto">
          <a:xfrm>
            <a:off x="1628775" y="2071688"/>
            <a:ext cx="1343025" cy="1095375"/>
          </a:xfrm>
          <a:prstGeom prst="rect">
            <a:avLst/>
          </a:prstGeom>
          <a:noFill/>
          <a:ln w="9525">
            <a:noFill/>
            <a:miter lim="800000"/>
            <a:headEnd/>
            <a:tailEnd/>
          </a:ln>
        </p:spPr>
      </p:pic>
      <p:pic>
        <p:nvPicPr>
          <p:cNvPr id="8197" name="Picture 17" descr="D:\Photo official\100OLYMP\P5090166.JPG"/>
          <p:cNvPicPr>
            <a:picLocks noChangeAspect="1" noChangeArrowheads="1"/>
          </p:cNvPicPr>
          <p:nvPr/>
        </p:nvPicPr>
        <p:blipFill>
          <a:blip r:embed="rId5" cstate="print"/>
          <a:srcRect/>
          <a:stretch>
            <a:fillRect/>
          </a:stretch>
        </p:blipFill>
        <p:spPr bwMode="auto">
          <a:xfrm>
            <a:off x="3048000" y="2057400"/>
            <a:ext cx="1362075" cy="1095375"/>
          </a:xfrm>
          <a:prstGeom prst="rect">
            <a:avLst/>
          </a:prstGeom>
          <a:noFill/>
          <a:ln w="9525">
            <a:noFill/>
            <a:miter lim="800000"/>
            <a:headEnd/>
            <a:tailEnd/>
          </a:ln>
        </p:spPr>
      </p:pic>
      <p:sp>
        <p:nvSpPr>
          <p:cNvPr id="8198" name="TextBox 18"/>
          <p:cNvSpPr txBox="1">
            <a:spLocks noChangeArrowheads="1"/>
          </p:cNvSpPr>
          <p:nvPr/>
        </p:nvSpPr>
        <p:spPr bwMode="auto">
          <a:xfrm>
            <a:off x="76200" y="3186113"/>
            <a:ext cx="4343400" cy="646112"/>
          </a:xfrm>
          <a:prstGeom prst="rect">
            <a:avLst/>
          </a:prstGeom>
          <a:noFill/>
          <a:ln w="9525">
            <a:noFill/>
            <a:miter lim="800000"/>
            <a:headEnd/>
            <a:tailEnd/>
          </a:ln>
        </p:spPr>
        <p:txBody>
          <a:bodyPr>
            <a:spAutoFit/>
          </a:bodyPr>
          <a:lstStyle/>
          <a:p>
            <a:r>
              <a:rPr lang="en-US" b="1"/>
              <a:t>On-site Manual Preparation  of Panels</a:t>
            </a:r>
            <a:endParaRPr lang="en-US"/>
          </a:p>
          <a:p>
            <a:endParaRPr lang="en-US"/>
          </a:p>
        </p:txBody>
      </p:sp>
      <p:sp>
        <p:nvSpPr>
          <p:cNvPr id="8199" name="TextBox 21"/>
          <p:cNvSpPr txBox="1">
            <a:spLocks noChangeArrowheads="1"/>
          </p:cNvSpPr>
          <p:nvPr/>
        </p:nvSpPr>
        <p:spPr bwMode="auto">
          <a:xfrm>
            <a:off x="5853113" y="3163888"/>
            <a:ext cx="3124200" cy="922337"/>
          </a:xfrm>
          <a:prstGeom prst="rect">
            <a:avLst/>
          </a:prstGeom>
          <a:noFill/>
          <a:ln w="9525">
            <a:noFill/>
            <a:miter lim="800000"/>
            <a:headEnd/>
            <a:tailEnd/>
          </a:ln>
        </p:spPr>
        <p:txBody>
          <a:bodyPr>
            <a:spAutoFit/>
          </a:bodyPr>
          <a:lstStyle/>
          <a:p>
            <a:r>
              <a:rPr lang="en-US" b="1">
                <a:latin typeface="Calibri" pitchFamily="34" charset="0"/>
              </a:rPr>
              <a:t>     </a:t>
            </a:r>
            <a:r>
              <a:rPr lang="en-US" b="1"/>
              <a:t>Irrigation</a:t>
            </a:r>
          </a:p>
          <a:p>
            <a:r>
              <a:rPr lang="en-US" b="1"/>
              <a:t>     Channel </a:t>
            </a:r>
            <a:endParaRPr lang="en-US"/>
          </a:p>
          <a:p>
            <a:endParaRPr lang="en-US">
              <a:latin typeface="Calibri" pitchFamily="34" charset="0"/>
            </a:endParaRPr>
          </a:p>
        </p:txBody>
      </p:sp>
      <p:pic>
        <p:nvPicPr>
          <p:cNvPr id="8200" name="Picture 22"/>
          <p:cNvPicPr>
            <a:picLocks noChangeAspect="1" noChangeArrowheads="1"/>
          </p:cNvPicPr>
          <p:nvPr/>
        </p:nvPicPr>
        <p:blipFill>
          <a:blip r:embed="rId6" cstate="print"/>
          <a:srcRect/>
          <a:stretch>
            <a:fillRect/>
          </a:stretch>
        </p:blipFill>
        <p:spPr bwMode="auto">
          <a:xfrm>
            <a:off x="539750" y="4572000"/>
            <a:ext cx="1543050" cy="1143000"/>
          </a:xfrm>
          <a:prstGeom prst="rect">
            <a:avLst/>
          </a:prstGeom>
          <a:noFill/>
          <a:ln w="9525">
            <a:noFill/>
            <a:miter lim="800000"/>
            <a:headEnd/>
            <a:tailEnd/>
          </a:ln>
        </p:spPr>
      </p:pic>
      <p:pic>
        <p:nvPicPr>
          <p:cNvPr id="8201" name="Picture 29"/>
          <p:cNvPicPr>
            <a:picLocks noChangeAspect="1" noChangeArrowheads="1"/>
          </p:cNvPicPr>
          <p:nvPr/>
        </p:nvPicPr>
        <p:blipFill>
          <a:blip r:embed="rId7" cstate="print"/>
          <a:srcRect/>
          <a:stretch>
            <a:fillRect/>
          </a:stretch>
        </p:blipFill>
        <p:spPr bwMode="auto">
          <a:xfrm>
            <a:off x="2216150" y="4495800"/>
            <a:ext cx="1136650" cy="1219200"/>
          </a:xfrm>
          <a:prstGeom prst="rect">
            <a:avLst/>
          </a:prstGeom>
          <a:noFill/>
          <a:ln w="9525">
            <a:noFill/>
            <a:miter lim="800000"/>
            <a:headEnd/>
            <a:tailEnd/>
          </a:ln>
        </p:spPr>
      </p:pic>
      <p:pic>
        <p:nvPicPr>
          <p:cNvPr id="8202" name="Picture 30"/>
          <p:cNvPicPr>
            <a:picLocks noChangeAspect="1" noChangeArrowheads="1"/>
          </p:cNvPicPr>
          <p:nvPr/>
        </p:nvPicPr>
        <p:blipFill>
          <a:blip r:embed="rId8" cstate="print"/>
          <a:srcRect/>
          <a:stretch>
            <a:fillRect/>
          </a:stretch>
        </p:blipFill>
        <p:spPr bwMode="auto">
          <a:xfrm>
            <a:off x="3581400" y="4495800"/>
            <a:ext cx="1981200" cy="1255713"/>
          </a:xfrm>
          <a:prstGeom prst="rect">
            <a:avLst/>
          </a:prstGeom>
          <a:noFill/>
          <a:ln w="9525">
            <a:noFill/>
            <a:miter lim="800000"/>
            <a:headEnd/>
            <a:tailEnd/>
          </a:ln>
        </p:spPr>
      </p:pic>
      <p:sp>
        <p:nvSpPr>
          <p:cNvPr id="8203" name="Rectangle 31"/>
          <p:cNvSpPr>
            <a:spLocks noChangeArrowheads="1"/>
          </p:cNvSpPr>
          <p:nvPr/>
        </p:nvSpPr>
        <p:spPr bwMode="auto">
          <a:xfrm>
            <a:off x="-838200" y="5867400"/>
            <a:ext cx="9144000" cy="369888"/>
          </a:xfrm>
          <a:prstGeom prst="rect">
            <a:avLst/>
          </a:prstGeom>
          <a:noFill/>
          <a:ln w="9525">
            <a:noFill/>
            <a:miter lim="800000"/>
            <a:headEnd/>
            <a:tailEnd/>
          </a:ln>
        </p:spPr>
        <p:txBody>
          <a:bodyPr>
            <a:spAutoFit/>
          </a:bodyPr>
          <a:lstStyle/>
          <a:p>
            <a:r>
              <a:rPr lang="en-US" b="1"/>
              <a:t>                          Mechanical Mixing        Mechanical  Pressing</a:t>
            </a:r>
            <a:endParaRPr lang="en-US"/>
          </a:p>
        </p:txBody>
      </p:sp>
      <p:pic>
        <p:nvPicPr>
          <p:cNvPr id="8204" name="Picture 12"/>
          <p:cNvPicPr>
            <a:picLocks noChangeAspect="1" noChangeArrowheads="1"/>
          </p:cNvPicPr>
          <p:nvPr/>
        </p:nvPicPr>
        <p:blipFill>
          <a:blip r:embed="rId9" cstate="print"/>
          <a:srcRect/>
          <a:stretch>
            <a:fillRect/>
          </a:stretch>
        </p:blipFill>
        <p:spPr bwMode="auto">
          <a:xfrm>
            <a:off x="6121400" y="2039938"/>
            <a:ext cx="1422400" cy="1066800"/>
          </a:xfrm>
          <a:prstGeom prst="rect">
            <a:avLst/>
          </a:prstGeom>
          <a:noFill/>
          <a:ln w="9525">
            <a:noFill/>
            <a:miter lim="800000"/>
            <a:headEnd/>
            <a:tailEnd/>
          </a:ln>
        </p:spPr>
      </p:pic>
      <p:sp>
        <p:nvSpPr>
          <p:cNvPr id="36" name="Right Arrow 35"/>
          <p:cNvSpPr/>
          <p:nvPr/>
        </p:nvSpPr>
        <p:spPr>
          <a:xfrm>
            <a:off x="5791200" y="4800600"/>
            <a:ext cx="8382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8206" name="Picture 5"/>
          <p:cNvPicPr>
            <a:picLocks noChangeAspect="1" noChangeArrowheads="1"/>
          </p:cNvPicPr>
          <p:nvPr/>
        </p:nvPicPr>
        <p:blipFill>
          <a:blip r:embed="rId10" cstate="print"/>
          <a:srcRect/>
          <a:stretch>
            <a:fillRect/>
          </a:stretch>
        </p:blipFill>
        <p:spPr bwMode="auto">
          <a:xfrm>
            <a:off x="4833938" y="2057400"/>
            <a:ext cx="1127125" cy="1068388"/>
          </a:xfrm>
          <a:prstGeom prst="rect">
            <a:avLst/>
          </a:prstGeom>
          <a:noFill/>
          <a:ln w="9525">
            <a:noFill/>
            <a:miter lim="800000"/>
            <a:headEnd/>
            <a:tailEnd/>
          </a:ln>
        </p:spPr>
      </p:pic>
      <p:sp>
        <p:nvSpPr>
          <p:cNvPr id="8207" name="TextBox 38"/>
          <p:cNvSpPr txBox="1">
            <a:spLocks noChangeArrowheads="1"/>
          </p:cNvSpPr>
          <p:nvPr/>
        </p:nvSpPr>
        <p:spPr bwMode="auto">
          <a:xfrm>
            <a:off x="4343400" y="3176588"/>
            <a:ext cx="1562100" cy="1200150"/>
          </a:xfrm>
          <a:prstGeom prst="rect">
            <a:avLst/>
          </a:prstGeom>
          <a:noFill/>
          <a:ln w="9525">
            <a:noFill/>
            <a:miter lim="800000"/>
            <a:headEnd/>
            <a:tailEnd/>
          </a:ln>
        </p:spPr>
        <p:txBody>
          <a:bodyPr>
            <a:spAutoFit/>
          </a:bodyPr>
          <a:lstStyle/>
          <a:p>
            <a:pPr algn="ctr"/>
            <a:r>
              <a:rPr lang="en-US" b="1"/>
              <a:t>     Panel </a:t>
            </a:r>
          </a:p>
          <a:p>
            <a:pPr algn="ctr"/>
            <a:r>
              <a:rPr lang="en-US" b="1"/>
              <a:t>     1 x 1 feet</a:t>
            </a:r>
          </a:p>
          <a:p>
            <a:pPr algn="ctr"/>
            <a:endParaRPr lang="en-US"/>
          </a:p>
          <a:p>
            <a:pPr algn="ctr"/>
            <a:endParaRPr lang="en-US"/>
          </a:p>
        </p:txBody>
      </p:sp>
      <p:sp>
        <p:nvSpPr>
          <p:cNvPr id="41" name="Right Arrow 40"/>
          <p:cNvSpPr/>
          <p:nvPr/>
        </p:nvSpPr>
        <p:spPr>
          <a:xfrm>
            <a:off x="4503738" y="2438400"/>
            <a:ext cx="254000" cy="228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8" name="Rectangle 4"/>
          <p:cNvSpPr>
            <a:spLocks noChangeArrowheads="1"/>
          </p:cNvSpPr>
          <p:nvPr/>
        </p:nvSpPr>
        <p:spPr bwMode="auto">
          <a:xfrm>
            <a:off x="0" y="152400"/>
            <a:ext cx="9372600" cy="1800225"/>
          </a:xfrm>
          <a:prstGeom prst="rect">
            <a:avLst/>
          </a:prstGeom>
          <a:noFill/>
          <a:ln w="9525">
            <a:noFill/>
            <a:miter lim="800000"/>
            <a:headEnd/>
            <a:tailEnd/>
          </a:ln>
          <a:effectLst/>
        </p:spPr>
        <p:txBody>
          <a:bodyPr anchor="ctr">
            <a:spAutoFit/>
          </a:bodyPr>
          <a:lstStyle/>
          <a:p>
            <a:pPr indent="400050" algn="ctr" fontAlgn="auto">
              <a:spcBef>
                <a:spcPts val="0"/>
              </a:spcBef>
              <a:spcAft>
                <a:spcPts val="0"/>
              </a:spcAft>
              <a:defRPr/>
            </a:pPr>
            <a:r>
              <a:rPr lang="en-US" altLang="ja-JP" sz="3000" b="1" dirty="0" smtClean="0">
                <a:solidFill>
                  <a:srgbClr val="993300"/>
                </a:solidFill>
                <a:ea typeface="Century Schoolbook" pitchFamily="18" charset="0"/>
                <a:cs typeface="Arial" pitchFamily="34" charset="0"/>
              </a:rPr>
              <a:t>Studies  </a:t>
            </a:r>
            <a:r>
              <a:rPr lang="en-US" altLang="ja-JP" sz="3000" b="1" dirty="0">
                <a:solidFill>
                  <a:srgbClr val="993300"/>
                </a:solidFill>
                <a:ea typeface="Century Schoolbook" pitchFamily="18" charset="0"/>
                <a:cs typeface="Arial" pitchFamily="34" charset="0"/>
              </a:rPr>
              <a:t>carried Out  on </a:t>
            </a:r>
          </a:p>
          <a:p>
            <a:pPr indent="400050" algn="ctr" fontAlgn="auto">
              <a:spcBef>
                <a:spcPts val="0"/>
              </a:spcBef>
              <a:spcAft>
                <a:spcPts val="0"/>
              </a:spcAft>
              <a:defRPr/>
            </a:pPr>
            <a:r>
              <a:rPr lang="en-US" altLang="ja-JP" sz="3000" b="1" dirty="0">
                <a:solidFill>
                  <a:srgbClr val="993300"/>
                </a:solidFill>
                <a:ea typeface="Century Schoolbook" pitchFamily="18" charset="0"/>
                <a:cs typeface="Arial" pitchFamily="34" charset="0"/>
              </a:rPr>
              <a:t>Advanced </a:t>
            </a:r>
            <a:r>
              <a:rPr lang="en-US" altLang="ja-JP" sz="3000" b="1" dirty="0" err="1">
                <a:solidFill>
                  <a:srgbClr val="993300"/>
                </a:solidFill>
                <a:ea typeface="Century Schoolbook" pitchFamily="18" charset="0"/>
                <a:cs typeface="Arial" pitchFamily="34" charset="0"/>
              </a:rPr>
              <a:t>Ligno</a:t>
            </a:r>
            <a:r>
              <a:rPr lang="en-US" altLang="ja-JP" sz="3000" b="1" dirty="0">
                <a:solidFill>
                  <a:srgbClr val="993300"/>
                </a:solidFill>
                <a:ea typeface="Century Schoolbook" pitchFamily="18" charset="0"/>
                <a:cs typeface="Arial" pitchFamily="34" charset="0"/>
              </a:rPr>
              <a:t>-</a:t>
            </a:r>
            <a:r>
              <a:rPr lang="en-US" altLang="ja-JP" sz="3000" b="1" dirty="0" err="1">
                <a:solidFill>
                  <a:srgbClr val="993300"/>
                </a:solidFill>
                <a:ea typeface="Century Schoolbook" pitchFamily="18" charset="0"/>
                <a:cs typeface="Arial" pitchFamily="34" charset="0"/>
              </a:rPr>
              <a:t>Silico</a:t>
            </a:r>
            <a:r>
              <a:rPr lang="en-US" altLang="ja-JP" sz="3000" b="1" dirty="0">
                <a:solidFill>
                  <a:srgbClr val="993300"/>
                </a:solidFill>
                <a:ea typeface="Century Schoolbook" pitchFamily="18" charset="0"/>
                <a:cs typeface="Arial" pitchFamily="34" charset="0"/>
              </a:rPr>
              <a:t>-Aluminous Materials</a:t>
            </a:r>
          </a:p>
          <a:p>
            <a:pPr indent="400050" algn="ctr" fontAlgn="auto">
              <a:spcBef>
                <a:spcPts val="0"/>
              </a:spcBef>
              <a:spcAft>
                <a:spcPts val="0"/>
              </a:spcAft>
              <a:defRPr/>
            </a:pPr>
            <a:r>
              <a:rPr lang="en-US" altLang="ja-JP" sz="3000" b="1" dirty="0">
                <a:solidFill>
                  <a:srgbClr val="993300"/>
                </a:solidFill>
                <a:ea typeface="Century Schoolbook" pitchFamily="18" charset="0"/>
                <a:cs typeface="Arial" pitchFamily="34" charset="0"/>
              </a:rPr>
              <a:t>at CSIR-AMPRI</a:t>
            </a:r>
          </a:p>
          <a:p>
            <a:pPr fontAlgn="auto">
              <a:spcBef>
                <a:spcPts val="0"/>
              </a:spcBef>
              <a:spcAft>
                <a:spcPts val="0"/>
              </a:spcAft>
              <a:buFont typeface="Wingdings" pitchFamily="2" charset="2"/>
              <a:buChar char="Ø"/>
              <a:defRPr/>
            </a:pPr>
            <a:r>
              <a:rPr lang="en-US" altLang="ja-JP" sz="2000" b="1" dirty="0">
                <a:solidFill>
                  <a:srgbClr val="000099"/>
                </a:solidFill>
                <a:ea typeface="Century Schoolbook" pitchFamily="18" charset="0"/>
                <a:cs typeface="Arial" pitchFamily="34" charset="0"/>
              </a:rPr>
              <a:t> </a:t>
            </a:r>
            <a:r>
              <a:rPr lang="en-US" altLang="ja-JP" sz="2100" b="1" dirty="0">
                <a:solidFill>
                  <a:srgbClr val="3333FF"/>
                </a:solidFill>
                <a:ea typeface="Century Schoolbook" pitchFamily="18" charset="0"/>
                <a:cs typeface="Arial" pitchFamily="34" charset="0"/>
              </a:rPr>
              <a:t>Panels: </a:t>
            </a:r>
            <a:r>
              <a:rPr lang="en-US" altLang="ja-JP" sz="2100" b="1" dirty="0">
                <a:solidFill>
                  <a:srgbClr val="000099"/>
                </a:solidFill>
                <a:ea typeface="Century Schoolbook" pitchFamily="18" charset="0"/>
                <a:cs typeface="Arial" pitchFamily="34" charset="0"/>
              </a:rPr>
              <a:t>Manmade on Site</a:t>
            </a:r>
            <a:endParaRPr lang="en-US" altLang="ja-JP" sz="2100" dirty="0">
              <a:solidFill>
                <a:srgbClr val="000099"/>
              </a:solidFill>
              <a:cs typeface="Arial" pitchFamily="34" charset="0"/>
            </a:endParaRPr>
          </a:p>
        </p:txBody>
      </p:sp>
      <p:sp>
        <p:nvSpPr>
          <p:cNvPr id="8210" name="TextBox 41"/>
          <p:cNvSpPr txBox="1">
            <a:spLocks noChangeArrowheads="1"/>
          </p:cNvSpPr>
          <p:nvPr/>
        </p:nvSpPr>
        <p:spPr bwMode="auto">
          <a:xfrm>
            <a:off x="76200" y="3784210"/>
            <a:ext cx="4953000" cy="892552"/>
          </a:xfrm>
          <a:prstGeom prst="rect">
            <a:avLst/>
          </a:prstGeom>
          <a:noFill/>
          <a:ln w="9525">
            <a:noFill/>
            <a:miter lim="800000"/>
            <a:headEnd/>
            <a:tailEnd/>
          </a:ln>
        </p:spPr>
        <p:txBody>
          <a:bodyPr wrap="square">
            <a:spAutoFit/>
          </a:bodyPr>
          <a:lstStyle/>
          <a:p>
            <a:pPr>
              <a:buFont typeface="Wingdings" pitchFamily="2" charset="2"/>
              <a:buChar char="Ø"/>
            </a:pPr>
            <a:r>
              <a:rPr lang="en-US" sz="2800" b="1">
                <a:solidFill>
                  <a:srgbClr val="000099"/>
                </a:solidFill>
              </a:rPr>
              <a:t> </a:t>
            </a:r>
            <a:endParaRPr lang="en-US" sz="2800">
              <a:solidFill>
                <a:srgbClr val="000099"/>
              </a:solidFill>
            </a:endParaRPr>
          </a:p>
          <a:p>
            <a:endParaRPr lang="en-US" sz="2400">
              <a:solidFill>
                <a:srgbClr val="000099"/>
              </a:solidFill>
              <a:latin typeface="Calibri" pitchFamily="34" charset="0"/>
            </a:endParaRPr>
          </a:p>
        </p:txBody>
      </p:sp>
      <p:pic>
        <p:nvPicPr>
          <p:cNvPr id="8211" name="Picture 14"/>
          <p:cNvPicPr>
            <a:picLocks noChangeAspect="1" noChangeArrowheads="1"/>
          </p:cNvPicPr>
          <p:nvPr/>
        </p:nvPicPr>
        <p:blipFill>
          <a:blip r:embed="rId11" cstate="print"/>
          <a:srcRect/>
          <a:stretch>
            <a:fillRect/>
          </a:stretch>
        </p:blipFill>
        <p:spPr bwMode="auto">
          <a:xfrm>
            <a:off x="6934200" y="4267200"/>
            <a:ext cx="1654175" cy="1371600"/>
          </a:xfrm>
          <a:prstGeom prst="rect">
            <a:avLst/>
          </a:prstGeom>
          <a:noFill/>
          <a:ln w="9525">
            <a:noFill/>
            <a:miter lim="800000"/>
            <a:headEnd/>
            <a:tailEnd/>
          </a:ln>
        </p:spPr>
      </p:pic>
      <p:sp>
        <p:nvSpPr>
          <p:cNvPr id="8212" name="TextBox 8"/>
          <p:cNvSpPr txBox="1">
            <a:spLocks noChangeArrowheads="1"/>
          </p:cNvSpPr>
          <p:nvPr/>
        </p:nvSpPr>
        <p:spPr bwMode="auto">
          <a:xfrm>
            <a:off x="6248400" y="5867400"/>
            <a:ext cx="2819400" cy="369888"/>
          </a:xfrm>
          <a:prstGeom prst="rect">
            <a:avLst/>
          </a:prstGeom>
          <a:noFill/>
          <a:ln w="9525">
            <a:noFill/>
            <a:miter lim="800000"/>
            <a:headEnd/>
            <a:tailEnd/>
          </a:ln>
        </p:spPr>
        <p:txBody>
          <a:bodyPr>
            <a:spAutoFit/>
          </a:bodyPr>
          <a:lstStyle/>
          <a:p>
            <a:pPr algn="ctr"/>
            <a:r>
              <a:rPr lang="en-US" b="1"/>
              <a:t>Panel  2 x  2   feet</a:t>
            </a:r>
          </a:p>
        </p:txBody>
      </p:sp>
      <p:sp>
        <p:nvSpPr>
          <p:cNvPr id="8213" name="Rectangle 11"/>
          <p:cNvSpPr>
            <a:spLocks noChangeArrowheads="1"/>
          </p:cNvSpPr>
          <p:nvPr/>
        </p:nvSpPr>
        <p:spPr bwMode="auto">
          <a:xfrm>
            <a:off x="4724400" y="4046538"/>
            <a:ext cx="5029200" cy="1846262"/>
          </a:xfrm>
          <a:prstGeom prst="rect">
            <a:avLst/>
          </a:prstGeom>
          <a:noFill/>
          <a:ln w="9525">
            <a:noFill/>
            <a:miter lim="800000"/>
            <a:headEnd/>
            <a:tailEnd/>
          </a:ln>
        </p:spPr>
        <p:txBody>
          <a:bodyPr>
            <a:spAutoFit/>
          </a:bodyPr>
          <a:lstStyle/>
          <a:p>
            <a:r>
              <a:rPr lang="en-IN" dirty="0">
                <a:solidFill>
                  <a:srgbClr val="C00000"/>
                </a:solidFill>
              </a:rPr>
              <a:t>                                                  </a:t>
            </a:r>
            <a:r>
              <a:rPr lang="en-IN" sz="1600" dirty="0">
                <a:solidFill>
                  <a:srgbClr val="C00000"/>
                </a:solidFill>
              </a:rPr>
              <a:t>I       </a:t>
            </a:r>
            <a:r>
              <a:rPr lang="en-IN" sz="1600" dirty="0" err="1">
                <a:solidFill>
                  <a:srgbClr val="C00000"/>
                </a:solidFill>
              </a:rPr>
              <a:t>I</a:t>
            </a:r>
            <a:endParaRPr lang="en-IN" dirty="0">
              <a:solidFill>
                <a:srgbClr val="C00000"/>
              </a:solidFill>
            </a:endParaRPr>
          </a:p>
          <a:p>
            <a:r>
              <a:rPr lang="en-IN" sz="1600" dirty="0">
                <a:solidFill>
                  <a:srgbClr val="C00000"/>
                </a:solidFill>
              </a:rPr>
              <a:t>                                                     -(-Si -O- Si - O-)n</a:t>
            </a:r>
          </a:p>
          <a:p>
            <a:r>
              <a:rPr lang="en-IN" sz="1600" dirty="0">
                <a:solidFill>
                  <a:srgbClr val="C00000"/>
                </a:solidFill>
              </a:rPr>
              <a:t>                                                         I       </a:t>
            </a:r>
            <a:r>
              <a:rPr lang="en-IN" sz="1600" dirty="0" err="1">
                <a:solidFill>
                  <a:srgbClr val="C00000"/>
                </a:solidFill>
              </a:rPr>
              <a:t>I</a:t>
            </a:r>
            <a:endParaRPr lang="en-IN" sz="1600" dirty="0">
              <a:solidFill>
                <a:srgbClr val="C00000"/>
              </a:solidFill>
            </a:endParaRPr>
          </a:p>
          <a:p>
            <a:r>
              <a:rPr lang="en-IN" sz="1600" dirty="0">
                <a:solidFill>
                  <a:srgbClr val="C00000"/>
                </a:solidFill>
              </a:rPr>
              <a:t>                                                        O      </a:t>
            </a:r>
            <a:r>
              <a:rPr lang="en-IN" sz="1600" dirty="0" err="1">
                <a:solidFill>
                  <a:srgbClr val="C00000"/>
                </a:solidFill>
              </a:rPr>
              <a:t>O</a:t>
            </a:r>
            <a:endParaRPr lang="en-IN" sz="1600" dirty="0">
              <a:solidFill>
                <a:srgbClr val="C00000"/>
              </a:solidFill>
            </a:endParaRPr>
          </a:p>
          <a:p>
            <a:r>
              <a:rPr lang="en-IN" sz="1600" dirty="0">
                <a:solidFill>
                  <a:srgbClr val="C00000"/>
                </a:solidFill>
              </a:rPr>
              <a:t>                                                         I       </a:t>
            </a:r>
            <a:r>
              <a:rPr lang="en-IN" sz="1600" dirty="0" err="1">
                <a:solidFill>
                  <a:srgbClr val="C00000"/>
                </a:solidFill>
              </a:rPr>
              <a:t>I</a:t>
            </a:r>
            <a:endParaRPr lang="en-IN" sz="1600" dirty="0">
              <a:solidFill>
                <a:srgbClr val="C00000"/>
              </a:solidFill>
            </a:endParaRPr>
          </a:p>
          <a:p>
            <a:r>
              <a:rPr lang="en-IN" sz="1600" dirty="0">
                <a:solidFill>
                  <a:srgbClr val="C00000"/>
                </a:solidFill>
              </a:rPr>
              <a:t>                                                     -(-Si -O- Al - O-)n</a:t>
            </a:r>
          </a:p>
          <a:p>
            <a:r>
              <a:rPr lang="en-IN" sz="1600" dirty="0">
                <a:solidFill>
                  <a:srgbClr val="C00000"/>
                </a:solidFill>
              </a:rPr>
              <a:t>                                                         I       </a:t>
            </a:r>
            <a:r>
              <a:rPr lang="en-IN" sz="1600" dirty="0" err="1">
                <a:solidFill>
                  <a:srgbClr val="C00000"/>
                </a:solidFill>
              </a:rPr>
              <a:t>I</a:t>
            </a:r>
            <a:endParaRPr lang="en-IN" sz="1600" dirty="0"/>
          </a:p>
        </p:txBody>
      </p:sp>
      <p:sp>
        <p:nvSpPr>
          <p:cNvPr id="8214" name="TextBox 47"/>
          <p:cNvSpPr txBox="1">
            <a:spLocks noChangeArrowheads="1"/>
          </p:cNvSpPr>
          <p:nvPr/>
        </p:nvSpPr>
        <p:spPr bwMode="auto">
          <a:xfrm>
            <a:off x="6629400" y="3048000"/>
            <a:ext cx="3048000" cy="1477963"/>
          </a:xfrm>
          <a:prstGeom prst="rect">
            <a:avLst/>
          </a:prstGeom>
          <a:noFill/>
          <a:ln w="9525">
            <a:noFill/>
            <a:miter lim="800000"/>
            <a:headEnd/>
            <a:tailEnd/>
          </a:ln>
        </p:spPr>
        <p:txBody>
          <a:bodyPr>
            <a:spAutoFit/>
          </a:bodyPr>
          <a:lstStyle/>
          <a:p>
            <a:pPr algn="ctr"/>
            <a:r>
              <a:rPr lang="en-US" b="1"/>
              <a:t>     </a:t>
            </a:r>
            <a:r>
              <a:rPr lang="en-US" sz="1600" b="1"/>
              <a:t>Cube</a:t>
            </a:r>
          </a:p>
          <a:p>
            <a:pPr algn="ctr"/>
            <a:r>
              <a:rPr lang="en-US" b="1"/>
              <a:t>(15 cms x 15cms </a:t>
            </a:r>
          </a:p>
          <a:p>
            <a:pPr algn="ctr"/>
            <a:r>
              <a:rPr lang="en-US" b="1"/>
              <a:t> x 15 cms) </a:t>
            </a:r>
          </a:p>
          <a:p>
            <a:pPr algn="ctr"/>
            <a:endParaRPr lang="en-US"/>
          </a:p>
          <a:p>
            <a:pPr algn="ctr"/>
            <a:endParaRPr lang="en-US"/>
          </a:p>
        </p:txBody>
      </p:sp>
      <p:pic>
        <p:nvPicPr>
          <p:cNvPr id="8215" name="Picture 4" descr="AMPRIlogo"/>
          <p:cNvPicPr>
            <a:picLocks noChangeAspect="1" noChangeArrowheads="1"/>
          </p:cNvPicPr>
          <p:nvPr/>
        </p:nvPicPr>
        <p:blipFill>
          <a:blip r:embed="rId12" cstate="print"/>
          <a:srcRect/>
          <a:stretch>
            <a:fillRect/>
          </a:stretch>
        </p:blipFill>
        <p:spPr bwMode="auto">
          <a:xfrm>
            <a:off x="7848600" y="0"/>
            <a:ext cx="1219200" cy="617538"/>
          </a:xfrm>
          <a:prstGeom prst="rect">
            <a:avLst/>
          </a:prstGeom>
          <a:noFill/>
          <a:ln w="9525">
            <a:noFill/>
            <a:miter lim="800000"/>
            <a:headEnd/>
            <a:tailEnd/>
          </a:ln>
        </p:spPr>
      </p:pic>
      <p:graphicFrame>
        <p:nvGraphicFramePr>
          <p:cNvPr id="8194" name="Object 96"/>
          <p:cNvGraphicFramePr>
            <a:graphicFrameLocks noChangeAspect="1"/>
          </p:cNvGraphicFramePr>
          <p:nvPr/>
        </p:nvGraphicFramePr>
        <p:xfrm>
          <a:off x="249238" y="76200"/>
          <a:ext cx="665162" cy="609600"/>
        </p:xfrm>
        <a:graphic>
          <a:graphicData uri="http://schemas.openxmlformats.org/presentationml/2006/ole">
            <p:oleObj spid="_x0000_s161794" name="Bitmap Image" r:id="rId13" imgW="1467055" imgH="1638529" progId="PBrush">
              <p:embed/>
            </p:oleObj>
          </a:graphicData>
        </a:graphic>
      </p:graphicFrame>
      <p:pic>
        <p:nvPicPr>
          <p:cNvPr id="8216" name="Picture 4"/>
          <p:cNvPicPr>
            <a:picLocks noChangeAspect="1" noChangeArrowheads="1"/>
          </p:cNvPicPr>
          <p:nvPr/>
        </p:nvPicPr>
        <p:blipFill>
          <a:blip r:embed="rId14" cstate="print"/>
          <a:srcRect t="36655" b="6407"/>
          <a:stretch>
            <a:fillRect/>
          </a:stretch>
        </p:blipFill>
        <p:spPr bwMode="auto">
          <a:xfrm>
            <a:off x="7620000" y="2009775"/>
            <a:ext cx="1423988" cy="1081088"/>
          </a:xfrm>
          <a:prstGeom prst="rect">
            <a:avLst/>
          </a:prstGeom>
          <a:noFill/>
          <a:ln w="9525">
            <a:noFill/>
            <a:miter lim="800000"/>
            <a:headEnd/>
            <a:tailEnd/>
          </a:ln>
        </p:spPr>
      </p:pic>
      <p:sp>
        <p:nvSpPr>
          <p:cNvPr id="8217" name="TextBox 25"/>
          <p:cNvSpPr txBox="1">
            <a:spLocks noChangeArrowheads="1"/>
          </p:cNvSpPr>
          <p:nvPr/>
        </p:nvSpPr>
        <p:spPr bwMode="auto">
          <a:xfrm>
            <a:off x="381000" y="4038600"/>
            <a:ext cx="7543800" cy="415925"/>
          </a:xfrm>
          <a:prstGeom prst="rect">
            <a:avLst/>
          </a:prstGeom>
          <a:noFill/>
          <a:ln w="9525">
            <a:noFill/>
            <a:miter lim="800000"/>
            <a:headEnd/>
            <a:tailEnd/>
          </a:ln>
        </p:spPr>
        <p:txBody>
          <a:bodyPr>
            <a:spAutoFit/>
          </a:bodyPr>
          <a:lstStyle/>
          <a:p>
            <a:r>
              <a:rPr lang="en-US" sz="2100" b="1" dirty="0">
                <a:solidFill>
                  <a:srgbClr val="3333FF"/>
                </a:solidFill>
              </a:rPr>
              <a:t>Prefabricated Partition Panels- </a:t>
            </a:r>
            <a:r>
              <a:rPr lang="en-US" sz="2100" b="1" dirty="0">
                <a:solidFill>
                  <a:srgbClr val="000099"/>
                </a:solidFill>
              </a:rPr>
              <a:t>By Mechanization </a:t>
            </a:r>
            <a:endParaRPr lang="en-US" sz="2100" dirty="0">
              <a:solidFill>
                <a:srgbClr val="3333FF"/>
              </a:solidFill>
            </a:endParaRPr>
          </a:p>
        </p:txBody>
      </p:sp>
      <p:sp>
        <p:nvSpPr>
          <p:cNvPr id="8218" name="Slide Number Placeholder 26"/>
          <p:cNvSpPr>
            <a:spLocks noGrp="1"/>
          </p:cNvSpPr>
          <p:nvPr>
            <p:ph type="sldNum" sz="quarter" idx="12"/>
          </p:nvPr>
        </p:nvSpPr>
        <p:spPr>
          <a:noFill/>
        </p:spPr>
        <p:txBody>
          <a:bodyPr/>
          <a:lstStyle/>
          <a:p>
            <a:fld id="{EB7E43F5-5986-4EC7-9D9C-7E56057CCD09}" type="slidenum">
              <a:rPr lang="en-US" smtClean="0">
                <a:latin typeface="Arial" pitchFamily="34" charset="0"/>
              </a:rPr>
              <a:pPr/>
              <a:t>55</a:t>
            </a:fld>
            <a:endParaRPr lang="en-US" smtClean="0">
              <a:latin typeface="Arial" pitchFamily="34" charset="0"/>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1" name="Slide Number Placeholder 5"/>
          <p:cNvSpPr>
            <a:spLocks noGrp="1"/>
          </p:cNvSpPr>
          <p:nvPr>
            <p:ph type="sldNum" sz="quarter" idx="12"/>
          </p:nvPr>
        </p:nvSpPr>
        <p:spPr>
          <a:noFill/>
        </p:spPr>
        <p:txBody>
          <a:bodyPr/>
          <a:lstStyle/>
          <a:p>
            <a:fld id="{C9BA1C29-C3AF-47C1-9A10-0DAF2C77672A}" type="slidenum">
              <a:rPr lang="en-US" smtClean="0">
                <a:latin typeface="Arial" pitchFamily="34" charset="0"/>
              </a:rPr>
              <a:pPr/>
              <a:t>56</a:t>
            </a:fld>
            <a:endParaRPr lang="en-US" smtClean="0">
              <a:latin typeface="Arial" pitchFamily="34" charset="0"/>
            </a:endParaRPr>
          </a:p>
        </p:txBody>
      </p:sp>
      <p:sp>
        <p:nvSpPr>
          <p:cNvPr id="10243" name="Rectangle 1029"/>
          <p:cNvSpPr>
            <a:spLocks noChangeArrowheads="1"/>
          </p:cNvSpPr>
          <p:nvPr/>
        </p:nvSpPr>
        <p:spPr bwMode="auto">
          <a:xfrm>
            <a:off x="172328" y="0"/>
            <a:ext cx="8763000" cy="1200329"/>
          </a:xfrm>
          <a:prstGeom prst="rect">
            <a:avLst/>
          </a:prstGeom>
          <a:noFill/>
          <a:ln w="9525">
            <a:noFill/>
            <a:miter lim="800000"/>
            <a:headEnd/>
            <a:tailEnd/>
          </a:ln>
          <a:effectLst>
            <a:glow rad="228600">
              <a:schemeClr val="accent2">
                <a:satMod val="175000"/>
                <a:alpha val="40000"/>
              </a:schemeClr>
            </a:glow>
          </a:effectLst>
        </p:spPr>
        <p:txBody>
          <a:bodyPr>
            <a:spAutoFit/>
          </a:bodyPr>
          <a:lstStyle/>
          <a:p>
            <a:pPr algn="ctr" fontAlgn="auto">
              <a:spcBef>
                <a:spcPts val="0"/>
              </a:spcBef>
              <a:spcAft>
                <a:spcPts val="0"/>
              </a:spcAft>
              <a:defRPr/>
            </a:pPr>
            <a:r>
              <a:rPr lang="en-US" sz="2400" b="1" dirty="0">
                <a:solidFill>
                  <a:srgbClr val="990033"/>
                </a:solidFill>
                <a:cs typeface="Arial" pitchFamily="34" charset="0"/>
              </a:rPr>
              <a:t>Properties of Advanced</a:t>
            </a:r>
            <a:r>
              <a:rPr lang="en-US" sz="2400" b="1" dirty="0">
                <a:solidFill>
                  <a:srgbClr val="003399"/>
                </a:solidFill>
                <a:cs typeface="Arial" pitchFamily="34" charset="0"/>
              </a:rPr>
              <a:t>, </a:t>
            </a:r>
            <a:r>
              <a:rPr lang="en-US" sz="2400" b="1" dirty="0" err="1">
                <a:solidFill>
                  <a:srgbClr val="990033"/>
                </a:solidFill>
                <a:cs typeface="Arial" pitchFamily="34" charset="0"/>
              </a:rPr>
              <a:t>Ligno</a:t>
            </a:r>
            <a:r>
              <a:rPr lang="en-US" sz="2400" b="1" dirty="0">
                <a:solidFill>
                  <a:srgbClr val="990033"/>
                </a:solidFill>
                <a:cs typeface="Arial" pitchFamily="34" charset="0"/>
              </a:rPr>
              <a:t>- </a:t>
            </a:r>
            <a:r>
              <a:rPr lang="en-US" sz="2400" b="1" dirty="0" err="1">
                <a:solidFill>
                  <a:srgbClr val="990033"/>
                </a:solidFill>
                <a:cs typeface="Arial" pitchFamily="34" charset="0"/>
              </a:rPr>
              <a:t>Silico</a:t>
            </a:r>
            <a:r>
              <a:rPr lang="en-US" sz="2400" b="1" dirty="0">
                <a:solidFill>
                  <a:srgbClr val="990033"/>
                </a:solidFill>
                <a:cs typeface="Arial" pitchFamily="34" charset="0"/>
              </a:rPr>
              <a:t>- Aluminous (LSA) </a:t>
            </a:r>
            <a:r>
              <a:rPr lang="en-US" sz="2400" b="1" dirty="0" err="1">
                <a:solidFill>
                  <a:srgbClr val="990033"/>
                </a:solidFill>
                <a:cs typeface="Arial" pitchFamily="34" charset="0"/>
              </a:rPr>
              <a:t>Cementitious</a:t>
            </a:r>
            <a:r>
              <a:rPr lang="en-US" sz="2400" b="1" dirty="0">
                <a:solidFill>
                  <a:srgbClr val="990033"/>
                </a:solidFill>
                <a:cs typeface="Arial" pitchFamily="34" charset="0"/>
              </a:rPr>
              <a:t> Heat Insulating  Panels/ Blocks </a:t>
            </a:r>
          </a:p>
          <a:p>
            <a:pPr algn="ctr" fontAlgn="auto">
              <a:spcBef>
                <a:spcPts val="0"/>
              </a:spcBef>
              <a:spcAft>
                <a:spcPts val="0"/>
              </a:spcAft>
              <a:defRPr/>
            </a:pPr>
            <a:endParaRPr lang="en-US" sz="2400" b="1" dirty="0">
              <a:solidFill>
                <a:srgbClr val="800000"/>
              </a:solidFill>
              <a:latin typeface="+mn-lt"/>
            </a:endParaRPr>
          </a:p>
        </p:txBody>
      </p:sp>
      <p:pic>
        <p:nvPicPr>
          <p:cNvPr id="7175" name="Picture 14"/>
          <p:cNvPicPr>
            <a:picLocks noChangeAspect="1" noChangeArrowheads="1"/>
          </p:cNvPicPr>
          <p:nvPr/>
        </p:nvPicPr>
        <p:blipFill>
          <a:blip r:embed="rId4" cstate="print"/>
          <a:srcRect/>
          <a:stretch>
            <a:fillRect/>
          </a:stretch>
        </p:blipFill>
        <p:spPr bwMode="auto">
          <a:xfrm>
            <a:off x="7221538" y="1295400"/>
            <a:ext cx="1654175" cy="1371600"/>
          </a:xfrm>
          <a:prstGeom prst="rect">
            <a:avLst/>
          </a:prstGeom>
          <a:noFill/>
          <a:ln w="9525">
            <a:noFill/>
            <a:miter lim="800000"/>
            <a:headEnd/>
            <a:tailEnd/>
          </a:ln>
        </p:spPr>
      </p:pic>
      <p:sp>
        <p:nvSpPr>
          <p:cNvPr id="7176" name="TextBox 8"/>
          <p:cNvSpPr txBox="1">
            <a:spLocks noChangeArrowheads="1"/>
          </p:cNvSpPr>
          <p:nvPr/>
        </p:nvSpPr>
        <p:spPr bwMode="auto">
          <a:xfrm>
            <a:off x="6550025" y="2616200"/>
            <a:ext cx="2819400" cy="339725"/>
          </a:xfrm>
          <a:prstGeom prst="rect">
            <a:avLst/>
          </a:prstGeom>
          <a:noFill/>
          <a:ln w="9525">
            <a:noFill/>
            <a:miter lim="800000"/>
            <a:headEnd/>
            <a:tailEnd/>
          </a:ln>
        </p:spPr>
        <p:txBody>
          <a:bodyPr>
            <a:spAutoFit/>
          </a:bodyPr>
          <a:lstStyle/>
          <a:p>
            <a:pPr algn="ctr"/>
            <a:r>
              <a:rPr lang="en-US" sz="1600" b="1">
                <a:latin typeface="Calibri" pitchFamily="34" charset="0"/>
              </a:rPr>
              <a:t>Panel , 2 x  2   feet</a:t>
            </a:r>
          </a:p>
        </p:txBody>
      </p:sp>
      <p:sp>
        <p:nvSpPr>
          <p:cNvPr id="7177" name="TextBox 17"/>
          <p:cNvSpPr txBox="1">
            <a:spLocks noChangeArrowheads="1"/>
          </p:cNvSpPr>
          <p:nvPr/>
        </p:nvSpPr>
        <p:spPr bwMode="auto">
          <a:xfrm>
            <a:off x="2049463" y="914400"/>
            <a:ext cx="1752600" cy="400050"/>
          </a:xfrm>
          <a:prstGeom prst="rect">
            <a:avLst/>
          </a:prstGeom>
          <a:noFill/>
          <a:ln w="9525">
            <a:noFill/>
            <a:miter lim="800000"/>
            <a:headEnd/>
            <a:tailEnd/>
          </a:ln>
        </p:spPr>
        <p:txBody>
          <a:bodyPr>
            <a:spAutoFit/>
          </a:bodyPr>
          <a:lstStyle/>
          <a:p>
            <a:r>
              <a:rPr lang="en-US" sz="2000" b="1">
                <a:solidFill>
                  <a:srgbClr val="0000FF"/>
                </a:solidFill>
                <a:latin typeface="Calibri" pitchFamily="34" charset="0"/>
              </a:rPr>
              <a:t>Mouldable </a:t>
            </a:r>
          </a:p>
        </p:txBody>
      </p:sp>
      <p:sp>
        <p:nvSpPr>
          <p:cNvPr id="7178" name="TextBox 3"/>
          <p:cNvSpPr txBox="1">
            <a:spLocks noChangeArrowheads="1"/>
          </p:cNvSpPr>
          <p:nvPr/>
        </p:nvSpPr>
        <p:spPr bwMode="auto">
          <a:xfrm>
            <a:off x="4913313" y="2435225"/>
            <a:ext cx="2068512" cy="584200"/>
          </a:xfrm>
          <a:prstGeom prst="rect">
            <a:avLst/>
          </a:prstGeom>
          <a:noFill/>
          <a:ln w="9525">
            <a:noFill/>
            <a:miter lim="800000"/>
            <a:headEnd/>
            <a:tailEnd/>
          </a:ln>
        </p:spPr>
        <p:txBody>
          <a:bodyPr>
            <a:spAutoFit/>
          </a:bodyPr>
          <a:lstStyle/>
          <a:p>
            <a:pPr algn="ctr"/>
            <a:r>
              <a:rPr lang="en-US" sz="1600" b="1">
                <a:latin typeface="Calibri" pitchFamily="34" charset="0"/>
              </a:rPr>
              <a:t> </a:t>
            </a:r>
          </a:p>
          <a:p>
            <a:pPr algn="ctr"/>
            <a:r>
              <a:rPr lang="en-US" sz="1600" b="1">
                <a:latin typeface="Calibri" pitchFamily="34" charset="0"/>
              </a:rPr>
              <a:t>Block, 1 x 1 feet </a:t>
            </a:r>
          </a:p>
        </p:txBody>
      </p:sp>
      <p:sp>
        <p:nvSpPr>
          <p:cNvPr id="7179" name="TextBox 23"/>
          <p:cNvSpPr txBox="1">
            <a:spLocks noChangeArrowheads="1"/>
          </p:cNvSpPr>
          <p:nvPr/>
        </p:nvSpPr>
        <p:spPr bwMode="auto">
          <a:xfrm>
            <a:off x="5181600" y="838200"/>
            <a:ext cx="1752600" cy="400050"/>
          </a:xfrm>
          <a:prstGeom prst="rect">
            <a:avLst/>
          </a:prstGeom>
          <a:noFill/>
          <a:ln w="9525">
            <a:noFill/>
            <a:miter lim="800000"/>
            <a:headEnd/>
            <a:tailEnd/>
          </a:ln>
        </p:spPr>
        <p:txBody>
          <a:bodyPr>
            <a:spAutoFit/>
          </a:bodyPr>
          <a:lstStyle/>
          <a:p>
            <a:r>
              <a:rPr lang="en-US" sz="2000" b="1">
                <a:solidFill>
                  <a:srgbClr val="0000FF"/>
                </a:solidFill>
                <a:latin typeface="Calibri" pitchFamily="34" charset="0"/>
              </a:rPr>
              <a:t>Machineable </a:t>
            </a:r>
          </a:p>
        </p:txBody>
      </p:sp>
      <p:pic>
        <p:nvPicPr>
          <p:cNvPr id="7180" name="Picture 10"/>
          <p:cNvPicPr>
            <a:picLocks noChangeAspect="1" noChangeArrowheads="1"/>
          </p:cNvPicPr>
          <p:nvPr/>
        </p:nvPicPr>
        <p:blipFill>
          <a:blip r:embed="rId5" cstate="print"/>
          <a:srcRect/>
          <a:stretch>
            <a:fillRect/>
          </a:stretch>
        </p:blipFill>
        <p:spPr bwMode="auto">
          <a:xfrm>
            <a:off x="406400" y="1333500"/>
            <a:ext cx="1676400" cy="1333500"/>
          </a:xfrm>
          <a:prstGeom prst="rect">
            <a:avLst/>
          </a:prstGeom>
          <a:noFill/>
          <a:ln w="9525">
            <a:noFill/>
            <a:miter lim="800000"/>
            <a:headEnd/>
            <a:tailEnd/>
          </a:ln>
        </p:spPr>
      </p:pic>
      <p:sp>
        <p:nvSpPr>
          <p:cNvPr id="7181" name="TextBox 3"/>
          <p:cNvSpPr txBox="1">
            <a:spLocks noChangeArrowheads="1"/>
          </p:cNvSpPr>
          <p:nvPr/>
        </p:nvSpPr>
        <p:spPr bwMode="auto">
          <a:xfrm>
            <a:off x="-76200" y="2424113"/>
            <a:ext cx="3048000" cy="584200"/>
          </a:xfrm>
          <a:prstGeom prst="rect">
            <a:avLst/>
          </a:prstGeom>
          <a:noFill/>
          <a:ln w="9525">
            <a:noFill/>
            <a:miter lim="800000"/>
            <a:headEnd/>
            <a:tailEnd/>
          </a:ln>
        </p:spPr>
        <p:txBody>
          <a:bodyPr>
            <a:spAutoFit/>
          </a:bodyPr>
          <a:lstStyle/>
          <a:p>
            <a:pPr algn="ctr"/>
            <a:r>
              <a:rPr lang="en-US" sz="1600" b="1">
                <a:latin typeface="Calibri" pitchFamily="34" charset="0"/>
              </a:rPr>
              <a:t> </a:t>
            </a:r>
          </a:p>
          <a:p>
            <a:pPr algn="just"/>
            <a:r>
              <a:rPr lang="en-US" sz="1600" b="1">
                <a:latin typeface="Calibri" pitchFamily="34" charset="0"/>
              </a:rPr>
              <a:t>Block  For Acoustic Property  </a:t>
            </a:r>
          </a:p>
        </p:txBody>
      </p:sp>
      <p:pic>
        <p:nvPicPr>
          <p:cNvPr id="7182" name="Picture 12"/>
          <p:cNvPicPr>
            <a:picLocks noChangeAspect="1" noChangeArrowheads="1"/>
          </p:cNvPicPr>
          <p:nvPr/>
        </p:nvPicPr>
        <p:blipFill>
          <a:blip r:embed="rId6" cstate="print"/>
          <a:srcRect/>
          <a:stretch>
            <a:fillRect/>
          </a:stretch>
        </p:blipFill>
        <p:spPr bwMode="auto">
          <a:xfrm>
            <a:off x="3175000" y="1295400"/>
            <a:ext cx="1333500" cy="1414463"/>
          </a:xfrm>
          <a:prstGeom prst="rect">
            <a:avLst/>
          </a:prstGeom>
          <a:noFill/>
          <a:ln w="9525">
            <a:noFill/>
            <a:miter lim="800000"/>
            <a:headEnd/>
            <a:tailEnd/>
          </a:ln>
        </p:spPr>
      </p:pic>
      <p:sp>
        <p:nvSpPr>
          <p:cNvPr id="7183" name="TextBox 7"/>
          <p:cNvSpPr txBox="1">
            <a:spLocks noChangeArrowheads="1"/>
          </p:cNvSpPr>
          <p:nvPr/>
        </p:nvSpPr>
        <p:spPr bwMode="auto">
          <a:xfrm>
            <a:off x="2500313" y="2662238"/>
            <a:ext cx="2667000" cy="585787"/>
          </a:xfrm>
          <a:prstGeom prst="rect">
            <a:avLst/>
          </a:prstGeom>
          <a:noFill/>
          <a:ln w="9525">
            <a:noFill/>
            <a:miter lim="800000"/>
            <a:headEnd/>
            <a:tailEnd/>
          </a:ln>
        </p:spPr>
        <p:txBody>
          <a:bodyPr>
            <a:spAutoFit/>
          </a:bodyPr>
          <a:lstStyle/>
          <a:p>
            <a:pPr algn="ctr"/>
            <a:r>
              <a:rPr lang="en-US" sz="1600" b="1">
                <a:latin typeface="Calibri" pitchFamily="34" charset="0"/>
              </a:rPr>
              <a:t>Block, 10 x 10 cms</a:t>
            </a:r>
          </a:p>
          <a:p>
            <a:pPr algn="just"/>
            <a:endParaRPr lang="en-US" sz="1600" b="1">
              <a:solidFill>
                <a:srgbClr val="008000"/>
              </a:solidFill>
              <a:latin typeface="Calibri" pitchFamily="34" charset="0"/>
            </a:endParaRPr>
          </a:p>
        </p:txBody>
      </p:sp>
      <p:sp>
        <p:nvSpPr>
          <p:cNvPr id="7184" name="TextBox 7"/>
          <p:cNvSpPr txBox="1">
            <a:spLocks noChangeArrowheads="1"/>
          </p:cNvSpPr>
          <p:nvPr/>
        </p:nvSpPr>
        <p:spPr bwMode="auto">
          <a:xfrm>
            <a:off x="4340225" y="2938463"/>
            <a:ext cx="3810000" cy="338137"/>
          </a:xfrm>
          <a:prstGeom prst="rect">
            <a:avLst/>
          </a:prstGeom>
          <a:noFill/>
          <a:ln w="9525">
            <a:noFill/>
            <a:miter lim="800000"/>
            <a:headEnd/>
            <a:tailEnd/>
          </a:ln>
        </p:spPr>
        <p:txBody>
          <a:bodyPr>
            <a:spAutoFit/>
          </a:bodyPr>
          <a:lstStyle/>
          <a:p>
            <a:pPr algn="ctr"/>
            <a:r>
              <a:rPr lang="en-US" sz="1600" b="1">
                <a:solidFill>
                  <a:srgbClr val="000000"/>
                </a:solidFill>
                <a:latin typeface="Calibri" pitchFamily="34" charset="0"/>
              </a:rPr>
              <a:t>Properties- Targeted</a:t>
            </a:r>
          </a:p>
        </p:txBody>
      </p:sp>
      <p:graphicFrame>
        <p:nvGraphicFramePr>
          <p:cNvPr id="31" name="Table 30"/>
          <p:cNvGraphicFramePr>
            <a:graphicFrameLocks noGrp="1"/>
          </p:cNvGraphicFramePr>
          <p:nvPr/>
        </p:nvGraphicFramePr>
        <p:xfrm>
          <a:off x="3505200" y="3284538"/>
          <a:ext cx="5562600" cy="2746449"/>
        </p:xfrm>
        <a:graphic>
          <a:graphicData uri="http://schemas.openxmlformats.org/drawingml/2006/table">
            <a:tbl>
              <a:tblPr firstRow="1" bandRow="1">
                <a:tableStyleId>{7DF18680-E054-41AD-8BC1-D1AEF772440D}</a:tableStyleId>
              </a:tblPr>
              <a:tblGrid>
                <a:gridCol w="4426901"/>
                <a:gridCol w="1135699"/>
              </a:tblGrid>
              <a:tr h="353656">
                <a:tc>
                  <a:txBody>
                    <a:bodyPr/>
                    <a:lstStyle/>
                    <a:p>
                      <a:pPr algn="ctr"/>
                      <a:r>
                        <a:rPr lang="en-US" sz="1500" b="1" dirty="0" smtClean="0">
                          <a:solidFill>
                            <a:srgbClr val="990000"/>
                          </a:solidFill>
                        </a:rPr>
                        <a:t>Property</a:t>
                      </a:r>
                      <a:endParaRPr lang="en-US" sz="1500" b="1" dirty="0">
                        <a:solidFill>
                          <a:srgbClr val="99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500" b="1" dirty="0" smtClean="0">
                          <a:solidFill>
                            <a:srgbClr val="990000"/>
                          </a:solidFill>
                        </a:rPr>
                        <a:t>Value</a:t>
                      </a:r>
                      <a:endParaRPr lang="en-US" sz="1500" b="1" dirty="0">
                        <a:solidFill>
                          <a:srgbClr val="99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8046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500" b="1" dirty="0" smtClean="0">
                          <a:solidFill>
                            <a:schemeClr val="tx1"/>
                          </a:solidFill>
                        </a:rPr>
                        <a:t>Density ((Kg/m</a:t>
                      </a:r>
                      <a:r>
                        <a:rPr lang="en-US" sz="1500" b="1" baseline="30000" dirty="0" smtClean="0">
                          <a:solidFill>
                            <a:schemeClr val="tx1"/>
                          </a:solidFill>
                        </a:rPr>
                        <a:t>3</a:t>
                      </a:r>
                      <a:r>
                        <a:rPr lang="en-US" sz="1500" b="1" dirty="0" smtClean="0">
                          <a:solidFill>
                            <a:schemeClr val="tx1"/>
                          </a:solidFill>
                        </a:rPr>
                        <a:t>) (IS 2185-1978 Part I and II)</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500" b="1" dirty="0" smtClean="0">
                          <a:solidFill>
                            <a:schemeClr val="tx1"/>
                          </a:solidFill>
                        </a:rPr>
                        <a:t>900-2900</a:t>
                      </a:r>
                      <a:endParaRPr lang="en-US" sz="15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82724">
                <a:tc>
                  <a:txBody>
                    <a:bodyPr/>
                    <a:lstStyle/>
                    <a:p>
                      <a:pPr algn="l"/>
                      <a:r>
                        <a:rPr lang="en-US" sz="1500" b="1" dirty="0" smtClean="0">
                          <a:solidFill>
                            <a:schemeClr val="tx1"/>
                          </a:solidFill>
                        </a:rPr>
                        <a:t>Compressive Strength (</a:t>
                      </a:r>
                      <a:r>
                        <a:rPr lang="en-US" sz="1500" b="1" dirty="0" err="1" smtClean="0">
                          <a:solidFill>
                            <a:schemeClr val="tx1"/>
                          </a:solidFill>
                        </a:rPr>
                        <a:t>MPa</a:t>
                      </a:r>
                      <a:r>
                        <a:rPr lang="en-US" sz="1500" b="1" dirty="0" smtClean="0">
                          <a:solidFill>
                            <a:schemeClr val="tx1"/>
                          </a:solidFill>
                        </a:rPr>
                        <a:t>) (IS 2185 1978 Part II)</a:t>
                      </a:r>
                      <a:endParaRPr lang="en-US" sz="15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500" b="1" dirty="0" smtClean="0">
                          <a:solidFill>
                            <a:schemeClr val="tx1"/>
                          </a:solidFill>
                        </a:rPr>
                        <a:t>30-40</a:t>
                      </a:r>
                      <a:endParaRPr lang="en-US" sz="15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80463">
                <a:tc>
                  <a:txBody>
                    <a:bodyPr/>
                    <a:lstStyle/>
                    <a:p>
                      <a:pPr algn="l"/>
                      <a:r>
                        <a:rPr lang="en-US" sz="1500" b="1" dirty="0" smtClean="0">
                          <a:solidFill>
                            <a:schemeClr val="tx1"/>
                          </a:solidFill>
                        </a:rPr>
                        <a:t>Flexural  Strength (</a:t>
                      </a:r>
                      <a:r>
                        <a:rPr lang="en-US" sz="1500" b="1" dirty="0" err="1" smtClean="0">
                          <a:solidFill>
                            <a:schemeClr val="tx1"/>
                          </a:solidFill>
                        </a:rPr>
                        <a:t>MPa</a:t>
                      </a:r>
                      <a:r>
                        <a:rPr lang="en-US" sz="1500" b="1" dirty="0" smtClean="0">
                          <a:solidFill>
                            <a:schemeClr val="tx1"/>
                          </a:solidFill>
                        </a:rPr>
                        <a:t>) ( IS 516 -1959)</a:t>
                      </a:r>
                      <a:endParaRPr lang="en-US" sz="15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500" b="1" dirty="0" smtClean="0">
                          <a:solidFill>
                            <a:schemeClr val="tx1"/>
                          </a:solidFill>
                        </a:rPr>
                        <a:t>5-7</a:t>
                      </a:r>
                      <a:endParaRPr lang="en-US" sz="15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80463">
                <a:tc>
                  <a:txBody>
                    <a:bodyPr/>
                    <a:lstStyle/>
                    <a:p>
                      <a:pPr algn="l"/>
                      <a:r>
                        <a:rPr lang="en-US" sz="1500" b="1" dirty="0" smtClean="0">
                          <a:solidFill>
                            <a:schemeClr val="tx1"/>
                          </a:solidFill>
                        </a:rPr>
                        <a:t>Water Absorption (%) (IS 2185-1978 Part I and II)</a:t>
                      </a:r>
                      <a:endParaRPr lang="en-US" sz="15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500" b="1" dirty="0" smtClean="0">
                          <a:solidFill>
                            <a:schemeClr val="tx1"/>
                          </a:solidFill>
                        </a:rPr>
                        <a:t>&lt;40</a:t>
                      </a:r>
                      <a:endParaRPr lang="en-US" sz="15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80463">
                <a:tc>
                  <a:txBody>
                    <a:bodyPr/>
                    <a:lstStyle/>
                    <a:p>
                      <a:pPr algn="l"/>
                      <a:r>
                        <a:rPr lang="en-US" sz="1500" b="1" dirty="0" smtClean="0">
                          <a:solidFill>
                            <a:schemeClr val="tx1"/>
                          </a:solidFill>
                        </a:rPr>
                        <a:t>Thermal Conductivity (W/m</a:t>
                      </a:r>
                      <a:r>
                        <a:rPr lang="en-US" sz="1500" b="1" baseline="0" dirty="0" smtClean="0">
                          <a:solidFill>
                            <a:schemeClr val="tx1"/>
                          </a:solidFill>
                        </a:rPr>
                        <a:t> deg K)</a:t>
                      </a:r>
                    </a:p>
                    <a:p>
                      <a:pPr algn="l"/>
                      <a:r>
                        <a:rPr lang="en-US" sz="1500" b="1" dirty="0" smtClean="0">
                          <a:solidFill>
                            <a:schemeClr val="tx1"/>
                          </a:solidFill>
                        </a:rPr>
                        <a:t>(50 mm to 75 mm) (BS4370-Part 2)</a:t>
                      </a:r>
                      <a:endParaRPr lang="en-US" sz="15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500" b="1" dirty="0" smtClean="0">
                          <a:solidFill>
                            <a:schemeClr val="tx1"/>
                          </a:solidFill>
                        </a:rPr>
                        <a:t>0.21-0.22</a:t>
                      </a:r>
                      <a:endParaRPr lang="en-US" sz="15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149264">
                <a:tc>
                  <a:txBody>
                    <a:bodyPr/>
                    <a:lstStyle/>
                    <a:p>
                      <a:pPr algn="l"/>
                      <a:r>
                        <a:rPr lang="en-US" sz="1500" b="1" dirty="0" smtClean="0">
                          <a:solidFill>
                            <a:schemeClr val="tx1"/>
                          </a:solidFill>
                        </a:rPr>
                        <a:t>Fire </a:t>
                      </a:r>
                      <a:r>
                        <a:rPr lang="en-US" sz="1500" b="1" dirty="0" err="1" smtClean="0">
                          <a:solidFill>
                            <a:schemeClr val="tx1"/>
                          </a:solidFill>
                        </a:rPr>
                        <a:t>Reistance</a:t>
                      </a:r>
                      <a:r>
                        <a:rPr lang="en-US" sz="1500" b="1" dirty="0" smtClean="0">
                          <a:solidFill>
                            <a:schemeClr val="tx1"/>
                          </a:solidFill>
                        </a:rPr>
                        <a:t> (100 mm) (IS 3809-1995)</a:t>
                      </a:r>
                      <a:endParaRPr lang="en-US" sz="15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1500" b="1" dirty="0" smtClean="0">
                          <a:solidFill>
                            <a:schemeClr val="tx1"/>
                          </a:solidFill>
                        </a:rPr>
                        <a:t>4h</a:t>
                      </a:r>
                      <a:endParaRPr lang="en-US" sz="15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graphicFrame>
        <p:nvGraphicFramePr>
          <p:cNvPr id="32" name="Table 31"/>
          <p:cNvGraphicFramePr>
            <a:graphicFrameLocks noGrp="1"/>
          </p:cNvGraphicFramePr>
          <p:nvPr/>
        </p:nvGraphicFramePr>
        <p:xfrm>
          <a:off x="119063" y="3279775"/>
          <a:ext cx="3309258" cy="3121056"/>
        </p:xfrm>
        <a:graphic>
          <a:graphicData uri="http://schemas.openxmlformats.org/drawingml/2006/table">
            <a:tbl>
              <a:tblPr firstRow="1" bandRow="1">
                <a:tableStyleId>{5C22544A-7EE6-4342-B048-85BDC9FD1C3A}</a:tableStyleId>
              </a:tblPr>
              <a:tblGrid>
                <a:gridCol w="2097433"/>
                <a:gridCol w="1211825"/>
              </a:tblGrid>
              <a:tr h="345924">
                <a:tc>
                  <a:txBody>
                    <a:bodyPr/>
                    <a:lstStyle/>
                    <a:p>
                      <a:pPr algn="ctr"/>
                      <a:r>
                        <a:rPr lang="en-US" sz="1600" dirty="0" smtClean="0">
                          <a:solidFill>
                            <a:srgbClr val="C00000"/>
                          </a:solidFill>
                        </a:rPr>
                        <a:t>Property</a:t>
                      </a:r>
                      <a:endParaRPr lang="en-US" sz="1600"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600" dirty="0" smtClean="0">
                          <a:solidFill>
                            <a:srgbClr val="C00000"/>
                          </a:solidFill>
                        </a:rPr>
                        <a:t>Value</a:t>
                      </a:r>
                      <a:endParaRPr lang="en-US" sz="1600"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45924">
                <a:tc>
                  <a:txBody>
                    <a:bodyPr/>
                    <a:lstStyle/>
                    <a:p>
                      <a:pPr algn="l"/>
                      <a:r>
                        <a:rPr lang="en-US" sz="1600" b="1" dirty="0" smtClean="0">
                          <a:solidFill>
                            <a:schemeClr val="tx1"/>
                          </a:solidFill>
                        </a:rPr>
                        <a:t>Density (Kg/m</a:t>
                      </a:r>
                      <a:r>
                        <a:rPr lang="en-US" sz="1600" b="1" baseline="30000" dirty="0" smtClean="0">
                          <a:solidFill>
                            <a:schemeClr val="tx1"/>
                          </a:solidFill>
                        </a:rPr>
                        <a:t>3</a:t>
                      </a:r>
                      <a:r>
                        <a:rPr lang="en-US" sz="1600" b="1" dirty="0" smtClean="0">
                          <a:solidFill>
                            <a:schemeClr val="tx1"/>
                          </a:solidFill>
                        </a:rPr>
                        <a:t>)</a:t>
                      </a:r>
                      <a:endParaRPr lang="en-US" sz="1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600" b="1" dirty="0" smtClean="0">
                          <a:solidFill>
                            <a:schemeClr val="tx1"/>
                          </a:solidFill>
                        </a:rPr>
                        <a:t>1200-2500</a:t>
                      </a:r>
                      <a:endParaRPr lang="en-US" sz="1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45924">
                <a:tc>
                  <a:txBody>
                    <a:bodyPr/>
                    <a:lstStyle/>
                    <a:p>
                      <a:pPr algn="l"/>
                      <a:r>
                        <a:rPr lang="en-US" sz="1600" b="1" dirty="0" smtClean="0">
                          <a:solidFill>
                            <a:schemeClr val="tx1"/>
                          </a:solidFill>
                        </a:rPr>
                        <a:t>Compressive Strength (</a:t>
                      </a:r>
                      <a:r>
                        <a:rPr lang="en-US" sz="1600" b="1" dirty="0" err="1" smtClean="0">
                          <a:solidFill>
                            <a:schemeClr val="tx1"/>
                          </a:solidFill>
                        </a:rPr>
                        <a:t>MPa</a:t>
                      </a:r>
                      <a:r>
                        <a:rPr lang="en-US" sz="1600" b="1" dirty="0" smtClean="0">
                          <a:solidFill>
                            <a:schemeClr val="tx1"/>
                          </a:solidFill>
                        </a:rPr>
                        <a:t>)</a:t>
                      </a:r>
                      <a:endParaRPr lang="en-US" sz="1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600" b="1" dirty="0" smtClean="0">
                          <a:solidFill>
                            <a:schemeClr val="tx1"/>
                          </a:solidFill>
                        </a:rPr>
                        <a:t>20-35</a:t>
                      </a:r>
                      <a:endParaRPr lang="en-US" sz="1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45924">
                <a:tc>
                  <a:txBody>
                    <a:bodyPr/>
                    <a:lstStyle/>
                    <a:p>
                      <a:pPr algn="l"/>
                      <a:r>
                        <a:rPr lang="en-US" sz="1600" b="1" dirty="0" smtClean="0">
                          <a:solidFill>
                            <a:schemeClr val="tx1"/>
                          </a:solidFill>
                        </a:rPr>
                        <a:t>Flexural  Strength (</a:t>
                      </a:r>
                      <a:r>
                        <a:rPr lang="en-US" sz="1600" b="1" dirty="0" err="1" smtClean="0">
                          <a:solidFill>
                            <a:schemeClr val="tx1"/>
                          </a:solidFill>
                        </a:rPr>
                        <a:t>MPa</a:t>
                      </a:r>
                      <a:r>
                        <a:rPr lang="en-US" sz="1600" b="1" dirty="0" smtClean="0">
                          <a:solidFill>
                            <a:schemeClr val="tx1"/>
                          </a:solidFill>
                        </a:rPr>
                        <a:t>)</a:t>
                      </a:r>
                      <a:endParaRPr lang="en-US" sz="1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600" b="1" dirty="0" smtClean="0">
                          <a:solidFill>
                            <a:schemeClr val="tx1"/>
                          </a:solidFill>
                        </a:rPr>
                        <a:t>3-4</a:t>
                      </a:r>
                      <a:endParaRPr lang="en-US" sz="1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45924">
                <a:tc>
                  <a:txBody>
                    <a:bodyPr/>
                    <a:lstStyle/>
                    <a:p>
                      <a:pPr algn="l"/>
                      <a:r>
                        <a:rPr lang="en-US" sz="1600" b="1" dirty="0" smtClean="0">
                          <a:solidFill>
                            <a:schemeClr val="tx1"/>
                          </a:solidFill>
                        </a:rPr>
                        <a:t>Water Absorption</a:t>
                      </a:r>
                    </a:p>
                    <a:p>
                      <a:pPr algn="l"/>
                      <a:r>
                        <a:rPr lang="en-US" sz="1600" b="1" dirty="0" smtClean="0">
                          <a:solidFill>
                            <a:schemeClr val="tx1"/>
                          </a:solidFill>
                        </a:rPr>
                        <a:t>(%)</a:t>
                      </a:r>
                      <a:endParaRPr lang="en-US" sz="1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600" b="1" dirty="0" smtClean="0">
                          <a:solidFill>
                            <a:schemeClr val="tx1"/>
                          </a:solidFill>
                        </a:rPr>
                        <a:t>5-8</a:t>
                      </a:r>
                      <a:endParaRPr lang="en-US" sz="1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45924">
                <a:tc>
                  <a:txBody>
                    <a:bodyPr/>
                    <a:lstStyle/>
                    <a:p>
                      <a:pPr algn="l"/>
                      <a:r>
                        <a:rPr lang="en-US" sz="1600" b="1" dirty="0" err="1" smtClean="0">
                          <a:solidFill>
                            <a:schemeClr val="tx1"/>
                          </a:solidFill>
                        </a:rPr>
                        <a:t>Machinability</a:t>
                      </a:r>
                      <a:endParaRPr lang="en-US" sz="1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600" b="1" dirty="0" smtClean="0">
                          <a:solidFill>
                            <a:schemeClr val="tx1"/>
                          </a:solidFill>
                        </a:rPr>
                        <a:t>Possible</a:t>
                      </a:r>
                      <a:endParaRPr lang="en-US" sz="1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345924">
                <a:tc>
                  <a:txBody>
                    <a:bodyPr/>
                    <a:lstStyle/>
                    <a:p>
                      <a:pPr algn="l"/>
                      <a:r>
                        <a:rPr lang="en-US" sz="1600" b="1" dirty="0" err="1" smtClean="0">
                          <a:solidFill>
                            <a:schemeClr val="tx1"/>
                          </a:solidFill>
                        </a:rPr>
                        <a:t>Mouldability</a:t>
                      </a:r>
                      <a:endParaRPr lang="en-US" sz="1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600" b="1" dirty="0" smtClean="0">
                          <a:solidFill>
                            <a:schemeClr val="tx1"/>
                          </a:solidFill>
                        </a:rPr>
                        <a:t>Possible</a:t>
                      </a:r>
                      <a:endParaRPr lang="en-US" sz="1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7237" name="Picture 3"/>
          <p:cNvPicPr>
            <a:picLocks noChangeAspect="1" noChangeArrowheads="1"/>
          </p:cNvPicPr>
          <p:nvPr/>
        </p:nvPicPr>
        <p:blipFill>
          <a:blip r:embed="rId7" cstate="print"/>
          <a:srcRect/>
          <a:stretch>
            <a:fillRect/>
          </a:stretch>
        </p:blipFill>
        <p:spPr bwMode="auto">
          <a:xfrm>
            <a:off x="5221288" y="1328738"/>
            <a:ext cx="1692275" cy="1371600"/>
          </a:xfrm>
          <a:prstGeom prst="rect">
            <a:avLst/>
          </a:prstGeom>
          <a:noFill/>
          <a:ln w="9525">
            <a:noFill/>
            <a:miter lim="800000"/>
            <a:headEnd/>
            <a:tailEnd/>
          </a:ln>
        </p:spPr>
      </p:pic>
      <p:sp>
        <p:nvSpPr>
          <p:cNvPr id="7238" name="TextBox 7"/>
          <p:cNvSpPr txBox="1">
            <a:spLocks noChangeArrowheads="1"/>
          </p:cNvSpPr>
          <p:nvPr/>
        </p:nvSpPr>
        <p:spPr bwMode="auto">
          <a:xfrm>
            <a:off x="-457200" y="2971800"/>
            <a:ext cx="3810000" cy="338138"/>
          </a:xfrm>
          <a:prstGeom prst="rect">
            <a:avLst/>
          </a:prstGeom>
          <a:noFill/>
          <a:ln w="9525">
            <a:noFill/>
            <a:miter lim="800000"/>
            <a:headEnd/>
            <a:tailEnd/>
          </a:ln>
        </p:spPr>
        <p:txBody>
          <a:bodyPr>
            <a:spAutoFit/>
          </a:bodyPr>
          <a:lstStyle/>
          <a:p>
            <a:pPr algn="ctr"/>
            <a:r>
              <a:rPr lang="en-US" sz="1600" b="1">
                <a:solidFill>
                  <a:srgbClr val="000000"/>
                </a:solidFill>
                <a:latin typeface="Calibri" pitchFamily="34" charset="0"/>
              </a:rPr>
              <a:t>Properties-Obtained</a:t>
            </a:r>
          </a:p>
        </p:txBody>
      </p:sp>
      <p:sp>
        <p:nvSpPr>
          <p:cNvPr id="7239" name="TextBox 22"/>
          <p:cNvSpPr txBox="1">
            <a:spLocks noChangeArrowheads="1"/>
          </p:cNvSpPr>
          <p:nvPr/>
        </p:nvSpPr>
        <p:spPr bwMode="auto">
          <a:xfrm>
            <a:off x="0" y="6440488"/>
            <a:ext cx="2514600" cy="400050"/>
          </a:xfrm>
          <a:prstGeom prst="rect">
            <a:avLst/>
          </a:prstGeom>
          <a:noFill/>
          <a:ln w="9525">
            <a:noFill/>
            <a:miter lim="800000"/>
            <a:headEnd/>
            <a:tailEnd/>
          </a:ln>
        </p:spPr>
        <p:txBody>
          <a:bodyPr>
            <a:spAutoFit/>
          </a:bodyPr>
          <a:lstStyle/>
          <a:p>
            <a:r>
              <a:rPr lang="en-US" sz="2000" b="1">
                <a:solidFill>
                  <a:srgbClr val="008000"/>
                </a:solidFill>
                <a:latin typeface="Calibri" pitchFamily="34" charset="0"/>
              </a:rPr>
              <a:t>* Patent being filed</a:t>
            </a:r>
          </a:p>
        </p:txBody>
      </p:sp>
      <p:pic>
        <p:nvPicPr>
          <p:cNvPr id="7240" name="Picture 4" descr="AMPRIlogo"/>
          <p:cNvPicPr>
            <a:picLocks noChangeAspect="1" noChangeArrowheads="1"/>
          </p:cNvPicPr>
          <p:nvPr/>
        </p:nvPicPr>
        <p:blipFill>
          <a:blip r:embed="rId8" cstate="print"/>
          <a:srcRect/>
          <a:stretch>
            <a:fillRect/>
          </a:stretch>
        </p:blipFill>
        <p:spPr bwMode="auto">
          <a:xfrm>
            <a:off x="8559800" y="96838"/>
            <a:ext cx="561975" cy="284162"/>
          </a:xfrm>
          <a:prstGeom prst="rect">
            <a:avLst/>
          </a:prstGeom>
          <a:noFill/>
          <a:ln w="9525">
            <a:noFill/>
            <a:miter lim="800000"/>
            <a:headEnd/>
            <a:tailEnd/>
          </a:ln>
        </p:spPr>
      </p:pic>
      <p:graphicFrame>
        <p:nvGraphicFramePr>
          <p:cNvPr id="7170" name="Object 96"/>
          <p:cNvGraphicFramePr>
            <a:graphicFrameLocks noChangeAspect="1"/>
          </p:cNvGraphicFramePr>
          <p:nvPr/>
        </p:nvGraphicFramePr>
        <p:xfrm>
          <a:off x="76200" y="76200"/>
          <a:ext cx="415925" cy="381000"/>
        </p:xfrm>
        <a:graphic>
          <a:graphicData uri="http://schemas.openxmlformats.org/presentationml/2006/ole">
            <p:oleObj spid="_x0000_s162818" name="Bitmap Image" r:id="rId9" imgW="1467055" imgH="1638529" progId="PBrush">
              <p:embed/>
            </p:oleObj>
          </a:graphicData>
        </a:graphic>
      </p:graphicFrame>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4" descr="AMPRIlogo"/>
          <p:cNvPicPr>
            <a:picLocks noChangeAspect="1" noChangeArrowheads="1"/>
          </p:cNvPicPr>
          <p:nvPr/>
        </p:nvPicPr>
        <p:blipFill>
          <a:blip r:embed="rId3" cstate="print"/>
          <a:srcRect/>
          <a:stretch>
            <a:fillRect/>
          </a:stretch>
        </p:blipFill>
        <p:spPr bwMode="auto">
          <a:xfrm>
            <a:off x="7561263" y="76200"/>
            <a:ext cx="1506537" cy="762000"/>
          </a:xfrm>
          <a:prstGeom prst="rect">
            <a:avLst/>
          </a:prstGeom>
          <a:noFill/>
          <a:ln w="9525">
            <a:noFill/>
            <a:miter lim="800000"/>
            <a:headEnd/>
            <a:tailEnd/>
          </a:ln>
        </p:spPr>
      </p:pic>
      <p:graphicFrame>
        <p:nvGraphicFramePr>
          <p:cNvPr id="4" name="Object 96"/>
          <p:cNvGraphicFramePr>
            <a:graphicFrameLocks noChangeAspect="1"/>
          </p:cNvGraphicFramePr>
          <p:nvPr/>
        </p:nvGraphicFramePr>
        <p:xfrm>
          <a:off x="152400" y="152400"/>
          <a:ext cx="914400" cy="838200"/>
        </p:xfrm>
        <a:graphic>
          <a:graphicData uri="http://schemas.openxmlformats.org/presentationml/2006/ole">
            <p:oleObj spid="_x0000_s99330" name="Bitmap Image" r:id="rId4" imgW="1467055" imgH="1638529" progId="PBrush">
              <p:embed/>
            </p:oleObj>
          </a:graphicData>
        </a:graphic>
      </p:graphicFrame>
      <p:sp>
        <p:nvSpPr>
          <p:cNvPr id="5" name="Rectangle 6"/>
          <p:cNvSpPr>
            <a:spLocks noChangeArrowheads="1"/>
          </p:cNvSpPr>
          <p:nvPr/>
        </p:nvSpPr>
        <p:spPr bwMode="auto">
          <a:xfrm>
            <a:off x="723332" y="955343"/>
            <a:ext cx="7724632" cy="3416320"/>
          </a:xfrm>
          <a:prstGeom prst="rect">
            <a:avLst/>
          </a:prstGeom>
          <a:noFill/>
          <a:ln w="9525">
            <a:noFill/>
            <a:miter lim="800000"/>
            <a:headEnd/>
            <a:tailEnd/>
          </a:ln>
        </p:spPr>
        <p:txBody>
          <a:bodyPr wrap="square">
            <a:spAutoFit/>
          </a:bodyPr>
          <a:lstStyle/>
          <a:p>
            <a:pPr algn="just"/>
            <a:endParaRPr lang="en-US" sz="3600" b="1" dirty="0" smtClean="0">
              <a:solidFill>
                <a:schemeClr val="accent2"/>
              </a:solidFill>
            </a:endParaRPr>
          </a:p>
          <a:p>
            <a:pPr algn="just"/>
            <a:endParaRPr lang="en-US" sz="3600" b="1" dirty="0" smtClean="0">
              <a:solidFill>
                <a:schemeClr val="accent2"/>
              </a:solidFill>
            </a:endParaRPr>
          </a:p>
          <a:p>
            <a:pPr algn="just"/>
            <a:r>
              <a:rPr lang="en-US" sz="3600" b="1" dirty="0" smtClean="0">
                <a:solidFill>
                  <a:schemeClr val="accent2"/>
                </a:solidFill>
              </a:rPr>
              <a:t>4-Development </a:t>
            </a:r>
            <a:r>
              <a:rPr lang="en-US" sz="3600" b="1" dirty="0">
                <a:solidFill>
                  <a:schemeClr val="accent2"/>
                </a:solidFill>
              </a:rPr>
              <a:t>of Advanced Cement </a:t>
            </a:r>
            <a:r>
              <a:rPr lang="en-US" sz="3600" b="1" dirty="0" smtClean="0">
                <a:solidFill>
                  <a:schemeClr val="accent2"/>
                </a:solidFill>
              </a:rPr>
              <a:t> Free  Green </a:t>
            </a:r>
            <a:r>
              <a:rPr lang="en-US" sz="3600" b="1" dirty="0">
                <a:solidFill>
                  <a:schemeClr val="accent2"/>
                </a:solidFill>
              </a:rPr>
              <a:t>Concrete </a:t>
            </a:r>
          </a:p>
          <a:p>
            <a:pPr algn="ctr"/>
            <a:endParaRPr lang="en-US" sz="3600" b="1" dirty="0">
              <a:solidFill>
                <a:schemeClr val="accent2"/>
              </a:solidFill>
            </a:endParaRPr>
          </a:p>
          <a:p>
            <a:pPr algn="ctr"/>
            <a:r>
              <a:rPr lang="en-US" sz="3600" dirty="0">
                <a:solidFill>
                  <a:schemeClr val="accent2"/>
                </a:solidFill>
              </a:rPr>
              <a:t> </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905000" y="76200"/>
            <a:ext cx="5257800" cy="457200"/>
          </a:xfrm>
          <a:gradFill rotWithShape="0">
            <a:gsLst>
              <a:gs pos="0">
                <a:srgbClr val="5E9EFF"/>
              </a:gs>
              <a:gs pos="39999">
                <a:srgbClr val="85C2FF"/>
              </a:gs>
              <a:gs pos="70000">
                <a:srgbClr val="C4D6EB"/>
              </a:gs>
              <a:gs pos="100000">
                <a:srgbClr val="FFEBFA"/>
              </a:gs>
            </a:gsLst>
            <a:lin ang="5400000"/>
          </a:gradFill>
        </p:spPr>
        <p:txBody>
          <a:bodyPr rtlCol="0">
            <a:normAutofit fontScale="90000"/>
          </a:bodyPr>
          <a:lstStyle/>
          <a:p>
            <a:pPr eaLnBrk="1" fontAlgn="auto" hangingPunct="1">
              <a:spcAft>
                <a:spcPts val="0"/>
              </a:spcAft>
              <a:defRPr/>
            </a:pPr>
            <a:r>
              <a:rPr lang="en-US" sz="2600" b="1" smtClean="0">
                <a:solidFill>
                  <a:srgbClr val="800000"/>
                </a:solidFill>
              </a:rPr>
              <a:t>Mechanism of the Process</a:t>
            </a:r>
          </a:p>
        </p:txBody>
      </p:sp>
      <p:sp>
        <p:nvSpPr>
          <p:cNvPr id="49154" name="Slide Number Placeholder 5"/>
          <p:cNvSpPr>
            <a:spLocks noGrp="1"/>
          </p:cNvSpPr>
          <p:nvPr>
            <p:ph type="sldNum" sz="quarter" idx="12"/>
          </p:nvPr>
        </p:nvSpPr>
        <p:spPr>
          <a:noFill/>
        </p:spPr>
        <p:txBody>
          <a:bodyPr/>
          <a:lstStyle/>
          <a:p>
            <a:fld id="{C7F44417-DEFD-42E2-8DF1-1B16C97ED12D}" type="slidenum">
              <a:rPr lang="en-US" smtClean="0">
                <a:latin typeface="Arial" pitchFamily="34" charset="0"/>
              </a:rPr>
              <a:pPr/>
              <a:t>58</a:t>
            </a:fld>
            <a:endParaRPr lang="en-US" smtClean="0">
              <a:latin typeface="Arial" pitchFamily="34" charset="0"/>
            </a:endParaRPr>
          </a:p>
        </p:txBody>
      </p:sp>
      <p:sp>
        <p:nvSpPr>
          <p:cNvPr id="7178" name="Text Box 13"/>
          <p:cNvSpPr txBox="1">
            <a:spLocks noChangeArrowheads="1"/>
          </p:cNvSpPr>
          <p:nvPr/>
        </p:nvSpPr>
        <p:spPr bwMode="auto">
          <a:xfrm>
            <a:off x="1828800" y="6226175"/>
            <a:ext cx="5562600" cy="533400"/>
          </a:xfrm>
          <a:prstGeom prst="rect">
            <a:avLst/>
          </a:prstGeom>
          <a:solidFill>
            <a:schemeClr val="bg2">
              <a:lumMod val="20000"/>
              <a:lumOff val="80000"/>
            </a:schemeClr>
          </a:solidFill>
          <a:ln w="9525">
            <a:noFill/>
            <a:miter lim="800000"/>
            <a:headEnd/>
            <a:tailEnd/>
          </a:ln>
        </p:spPr>
        <p:txBody>
          <a:bodyPr/>
          <a:lstStyle/>
          <a:p>
            <a:pPr algn="ctr" fontAlgn="auto">
              <a:spcBef>
                <a:spcPts val="0"/>
              </a:spcBef>
              <a:spcAft>
                <a:spcPts val="0"/>
              </a:spcAft>
              <a:defRPr/>
            </a:pPr>
            <a:r>
              <a:rPr lang="en-US" sz="2000" dirty="0">
                <a:solidFill>
                  <a:srgbClr val="006600"/>
                </a:solidFill>
                <a:latin typeface="Arial" charset="0"/>
              </a:rPr>
              <a:t>Advanced  Green  Concrete</a:t>
            </a:r>
          </a:p>
        </p:txBody>
      </p:sp>
      <p:sp>
        <p:nvSpPr>
          <p:cNvPr id="49158" name="Text Box 25"/>
          <p:cNvSpPr txBox="1">
            <a:spLocks noChangeArrowheads="1"/>
          </p:cNvSpPr>
          <p:nvPr/>
        </p:nvSpPr>
        <p:spPr bwMode="auto">
          <a:xfrm>
            <a:off x="2667000" y="5472113"/>
            <a:ext cx="4191000" cy="438150"/>
          </a:xfrm>
          <a:prstGeom prst="rect">
            <a:avLst/>
          </a:prstGeom>
          <a:noFill/>
          <a:ln w="9525">
            <a:noFill/>
            <a:miter lim="800000"/>
            <a:headEnd/>
            <a:tailEnd/>
          </a:ln>
        </p:spPr>
        <p:txBody>
          <a:bodyPr/>
          <a:lstStyle/>
          <a:p>
            <a:r>
              <a:rPr lang="en-US" sz="2000">
                <a:solidFill>
                  <a:srgbClr val="000066"/>
                </a:solidFill>
                <a:latin typeface="Calibri" pitchFamily="34" charset="0"/>
              </a:rPr>
              <a:t>Alkaline Activators:  NaOH</a:t>
            </a:r>
          </a:p>
        </p:txBody>
      </p:sp>
      <p:sp>
        <p:nvSpPr>
          <p:cNvPr id="49159" name="Text Box 7"/>
          <p:cNvSpPr txBox="1">
            <a:spLocks noChangeArrowheads="1"/>
          </p:cNvSpPr>
          <p:nvPr/>
        </p:nvSpPr>
        <p:spPr bwMode="auto">
          <a:xfrm>
            <a:off x="5246688" y="474663"/>
            <a:ext cx="3048000" cy="381000"/>
          </a:xfrm>
          <a:prstGeom prst="rect">
            <a:avLst/>
          </a:prstGeom>
          <a:noFill/>
          <a:ln w="9525">
            <a:noFill/>
            <a:miter lim="800000"/>
            <a:headEnd/>
            <a:tailEnd/>
          </a:ln>
        </p:spPr>
        <p:txBody>
          <a:bodyPr/>
          <a:lstStyle/>
          <a:p>
            <a:pPr algn="just"/>
            <a:r>
              <a:rPr lang="en-US">
                <a:solidFill>
                  <a:srgbClr val="C00000"/>
                </a:solidFill>
                <a:latin typeface="Calibri" pitchFamily="34" charset="0"/>
              </a:rPr>
              <a:t>Precursors  From  Fly Ash</a:t>
            </a:r>
          </a:p>
          <a:p>
            <a:pPr algn="ctr"/>
            <a:endParaRPr lang="en-US">
              <a:solidFill>
                <a:srgbClr val="0000FF"/>
              </a:solidFill>
              <a:latin typeface="Calibri" pitchFamily="34" charset="0"/>
            </a:endParaRPr>
          </a:p>
        </p:txBody>
      </p:sp>
      <p:sp>
        <p:nvSpPr>
          <p:cNvPr id="49160" name="Text Box 7"/>
          <p:cNvSpPr txBox="1">
            <a:spLocks noChangeArrowheads="1"/>
          </p:cNvSpPr>
          <p:nvPr/>
        </p:nvSpPr>
        <p:spPr bwMode="auto">
          <a:xfrm>
            <a:off x="3733800" y="4884738"/>
            <a:ext cx="1600200" cy="381000"/>
          </a:xfrm>
          <a:prstGeom prst="rect">
            <a:avLst/>
          </a:prstGeom>
          <a:noFill/>
          <a:ln w="9525">
            <a:noFill/>
            <a:miter lim="800000"/>
            <a:headEnd/>
            <a:tailEnd/>
          </a:ln>
        </p:spPr>
        <p:txBody>
          <a:bodyPr/>
          <a:lstStyle/>
          <a:p>
            <a:pPr algn="ctr"/>
            <a:r>
              <a:rPr lang="en-US" sz="2000">
                <a:solidFill>
                  <a:srgbClr val="000066"/>
                </a:solidFill>
                <a:latin typeface="Calibri" pitchFamily="34" charset="0"/>
              </a:rPr>
              <a:t>Binder</a:t>
            </a:r>
          </a:p>
        </p:txBody>
      </p:sp>
      <p:sp>
        <p:nvSpPr>
          <p:cNvPr id="49161" name="AutoShape 26"/>
          <p:cNvSpPr>
            <a:spLocks noChangeArrowheads="1"/>
          </p:cNvSpPr>
          <p:nvPr/>
        </p:nvSpPr>
        <p:spPr bwMode="auto">
          <a:xfrm>
            <a:off x="4416425" y="5224463"/>
            <a:ext cx="304800" cy="304800"/>
          </a:xfrm>
          <a:prstGeom prst="downArrow">
            <a:avLst>
              <a:gd name="adj1" fmla="val 50000"/>
              <a:gd name="adj2" fmla="val 50000"/>
            </a:avLst>
          </a:prstGeom>
          <a:solidFill>
            <a:srgbClr val="33CCFF"/>
          </a:solidFill>
          <a:ln w="9525">
            <a:solidFill>
              <a:schemeClr val="accent1"/>
            </a:solidFill>
            <a:miter lim="800000"/>
            <a:headEnd/>
            <a:tailEnd/>
          </a:ln>
        </p:spPr>
        <p:txBody>
          <a:bodyPr wrap="none" anchor="ctr"/>
          <a:lstStyle/>
          <a:p>
            <a:endParaRPr lang="en-US">
              <a:latin typeface="Calibri" pitchFamily="34" charset="0"/>
            </a:endParaRPr>
          </a:p>
        </p:txBody>
      </p:sp>
      <p:sp>
        <p:nvSpPr>
          <p:cNvPr id="49162" name="AutoShape 26"/>
          <p:cNvSpPr>
            <a:spLocks noChangeArrowheads="1"/>
          </p:cNvSpPr>
          <p:nvPr/>
        </p:nvSpPr>
        <p:spPr bwMode="auto">
          <a:xfrm>
            <a:off x="4343400" y="5940425"/>
            <a:ext cx="457200" cy="307975"/>
          </a:xfrm>
          <a:prstGeom prst="downArrow">
            <a:avLst>
              <a:gd name="adj1" fmla="val 50000"/>
              <a:gd name="adj2" fmla="val 50000"/>
            </a:avLst>
          </a:prstGeom>
          <a:solidFill>
            <a:srgbClr val="33CCFF"/>
          </a:solidFill>
          <a:ln w="9525">
            <a:solidFill>
              <a:schemeClr val="accent1"/>
            </a:solidFill>
            <a:miter lim="800000"/>
            <a:headEnd/>
            <a:tailEnd/>
          </a:ln>
        </p:spPr>
        <p:txBody>
          <a:bodyPr wrap="none" anchor="ctr"/>
          <a:lstStyle/>
          <a:p>
            <a:endParaRPr lang="en-US">
              <a:latin typeface="Calibri" pitchFamily="34" charset="0"/>
            </a:endParaRPr>
          </a:p>
        </p:txBody>
      </p:sp>
      <p:sp>
        <p:nvSpPr>
          <p:cNvPr id="49163" name="Curved Right Arrow 18"/>
          <p:cNvSpPr>
            <a:spLocks noChangeArrowheads="1"/>
          </p:cNvSpPr>
          <p:nvPr/>
        </p:nvSpPr>
        <p:spPr bwMode="auto">
          <a:xfrm>
            <a:off x="3124200" y="4572000"/>
            <a:ext cx="838200" cy="609600"/>
          </a:xfrm>
          <a:prstGeom prst="curvedRightArrow">
            <a:avLst>
              <a:gd name="adj1" fmla="val 25000"/>
              <a:gd name="adj2" fmla="val 50000"/>
              <a:gd name="adj3" fmla="val 24998"/>
            </a:avLst>
          </a:prstGeom>
          <a:solidFill>
            <a:srgbClr val="33CCFF"/>
          </a:solidFill>
          <a:ln w="9525" algn="ctr">
            <a:solidFill>
              <a:schemeClr val="accent1"/>
            </a:solidFill>
            <a:round/>
            <a:headEnd/>
            <a:tailEnd/>
          </a:ln>
        </p:spPr>
        <p:txBody>
          <a:bodyPr/>
          <a:lstStyle/>
          <a:p>
            <a:endParaRPr lang="en-US">
              <a:latin typeface="Calibri" pitchFamily="34" charset="0"/>
            </a:endParaRPr>
          </a:p>
        </p:txBody>
      </p:sp>
      <p:sp>
        <p:nvSpPr>
          <p:cNvPr id="49164" name="Curved Left Arrow 19"/>
          <p:cNvSpPr>
            <a:spLocks noChangeArrowheads="1"/>
          </p:cNvSpPr>
          <p:nvPr/>
        </p:nvSpPr>
        <p:spPr bwMode="auto">
          <a:xfrm>
            <a:off x="5029200" y="4572000"/>
            <a:ext cx="838200" cy="609600"/>
          </a:xfrm>
          <a:prstGeom prst="curvedLeftArrow">
            <a:avLst>
              <a:gd name="adj1" fmla="val 25000"/>
              <a:gd name="adj2" fmla="val 50000"/>
              <a:gd name="adj3" fmla="val 24998"/>
            </a:avLst>
          </a:prstGeom>
          <a:solidFill>
            <a:srgbClr val="33CCFF"/>
          </a:solidFill>
          <a:ln w="9525" algn="ctr">
            <a:solidFill>
              <a:schemeClr val="accent1"/>
            </a:solidFill>
            <a:round/>
            <a:headEnd/>
            <a:tailEnd/>
          </a:ln>
        </p:spPr>
        <p:txBody>
          <a:bodyPr/>
          <a:lstStyle/>
          <a:p>
            <a:endParaRPr lang="en-US">
              <a:latin typeface="Calibri" pitchFamily="34" charset="0"/>
            </a:endParaRPr>
          </a:p>
        </p:txBody>
      </p:sp>
      <p:pic>
        <p:nvPicPr>
          <p:cNvPr id="49165" name="Picture 2"/>
          <p:cNvPicPr>
            <a:picLocks noChangeAspect="1" noChangeArrowheads="1"/>
          </p:cNvPicPr>
          <p:nvPr/>
        </p:nvPicPr>
        <p:blipFill>
          <a:blip r:embed="rId3" cstate="print"/>
          <a:srcRect/>
          <a:stretch>
            <a:fillRect/>
          </a:stretch>
        </p:blipFill>
        <p:spPr bwMode="auto">
          <a:xfrm>
            <a:off x="231775" y="1143000"/>
            <a:ext cx="3876675" cy="2971800"/>
          </a:xfrm>
          <a:prstGeom prst="rect">
            <a:avLst/>
          </a:prstGeom>
          <a:noFill/>
          <a:ln w="9525">
            <a:solidFill>
              <a:schemeClr val="tx1"/>
            </a:solidFill>
            <a:miter lim="800000"/>
            <a:headEnd/>
            <a:tailEnd/>
          </a:ln>
        </p:spPr>
      </p:pic>
      <p:sp>
        <p:nvSpPr>
          <p:cNvPr id="49166" name="Text Box 7"/>
          <p:cNvSpPr txBox="1">
            <a:spLocks noChangeArrowheads="1"/>
          </p:cNvSpPr>
          <p:nvPr/>
        </p:nvSpPr>
        <p:spPr bwMode="auto">
          <a:xfrm>
            <a:off x="304800" y="620713"/>
            <a:ext cx="3386138" cy="369887"/>
          </a:xfrm>
          <a:prstGeom prst="rect">
            <a:avLst/>
          </a:prstGeom>
          <a:noFill/>
          <a:ln w="9525">
            <a:noFill/>
            <a:miter lim="800000"/>
            <a:headEnd/>
            <a:tailEnd/>
          </a:ln>
        </p:spPr>
        <p:txBody>
          <a:bodyPr wrap="none">
            <a:spAutoFit/>
          </a:bodyPr>
          <a:lstStyle/>
          <a:p>
            <a:r>
              <a:rPr lang="en-US">
                <a:solidFill>
                  <a:srgbClr val="990033"/>
                </a:solidFill>
                <a:latin typeface="Calibri" pitchFamily="34" charset="0"/>
              </a:rPr>
              <a:t>Chemical Analysis of Fly Ash</a:t>
            </a:r>
          </a:p>
        </p:txBody>
      </p:sp>
      <p:pic>
        <p:nvPicPr>
          <p:cNvPr id="49168" name="Picture 16"/>
          <p:cNvPicPr>
            <a:picLocks noChangeAspect="1" noChangeArrowheads="1"/>
          </p:cNvPicPr>
          <p:nvPr/>
        </p:nvPicPr>
        <p:blipFill>
          <a:blip r:embed="rId4" cstate="print"/>
          <a:srcRect/>
          <a:stretch>
            <a:fillRect/>
          </a:stretch>
        </p:blipFill>
        <p:spPr bwMode="auto">
          <a:xfrm>
            <a:off x="4419600" y="838200"/>
            <a:ext cx="4544912" cy="3437255"/>
          </a:xfrm>
          <a:prstGeom prst="rect">
            <a:avLst/>
          </a:prstGeom>
          <a:noFill/>
          <a:ln w="9525">
            <a:noFill/>
            <a:miter lim="800000"/>
            <a:headEnd/>
            <a:tailEnd/>
          </a:ln>
          <a:effectLst/>
        </p:spPr>
      </p:pic>
      <p:pic>
        <p:nvPicPr>
          <p:cNvPr id="15" name="Picture 4" descr="AMPRIlogo"/>
          <p:cNvPicPr>
            <a:picLocks noChangeAspect="1" noChangeArrowheads="1"/>
          </p:cNvPicPr>
          <p:nvPr/>
        </p:nvPicPr>
        <p:blipFill>
          <a:blip r:embed="rId5" cstate="print"/>
          <a:srcRect/>
          <a:stretch>
            <a:fillRect/>
          </a:stretch>
        </p:blipFill>
        <p:spPr bwMode="auto">
          <a:xfrm>
            <a:off x="8165868" y="28575"/>
            <a:ext cx="901931" cy="456334"/>
          </a:xfrm>
          <a:prstGeom prst="rect">
            <a:avLst/>
          </a:prstGeom>
          <a:noFill/>
          <a:ln w="9525">
            <a:noFill/>
            <a:miter lim="800000"/>
            <a:headEnd/>
            <a:tailEnd/>
          </a:ln>
        </p:spPr>
      </p:pic>
      <p:graphicFrame>
        <p:nvGraphicFramePr>
          <p:cNvPr id="16" name="Object 96"/>
          <p:cNvGraphicFramePr>
            <a:graphicFrameLocks noChangeAspect="1"/>
          </p:cNvGraphicFramePr>
          <p:nvPr/>
        </p:nvGraphicFramePr>
        <p:xfrm>
          <a:off x="249238" y="76200"/>
          <a:ext cx="374217" cy="342966"/>
        </p:xfrm>
        <a:graphic>
          <a:graphicData uri="http://schemas.openxmlformats.org/presentationml/2006/ole">
            <p:oleObj spid="_x0000_s272385" name="Bitmap Image" r:id="rId6" imgW="1467055" imgH="1638529" progId="PBrush">
              <p:embed/>
            </p:oleObj>
          </a:graphicData>
        </a:graphic>
      </p:graphicFrame>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Slide Number Placeholder 3"/>
          <p:cNvSpPr>
            <a:spLocks noGrp="1"/>
          </p:cNvSpPr>
          <p:nvPr>
            <p:ph type="sldNum" sz="quarter" idx="12"/>
          </p:nvPr>
        </p:nvSpPr>
        <p:spPr>
          <a:noFill/>
        </p:spPr>
        <p:txBody>
          <a:bodyPr/>
          <a:lstStyle/>
          <a:p>
            <a:fld id="{AB10D86E-4DC5-40C7-B27E-0C95B9264574}" type="slidenum">
              <a:rPr lang="en-US" smtClean="0">
                <a:latin typeface="Arial" pitchFamily="34" charset="0"/>
              </a:rPr>
              <a:pPr/>
              <a:t>59</a:t>
            </a:fld>
            <a:endParaRPr lang="en-US" smtClean="0">
              <a:latin typeface="Arial" pitchFamily="34" charset="0"/>
            </a:endParaRPr>
          </a:p>
        </p:txBody>
      </p:sp>
      <p:pic>
        <p:nvPicPr>
          <p:cNvPr id="50179" name="Picture 3" descr="Photo0080"/>
          <p:cNvPicPr>
            <a:picLocks noChangeAspect="1" noChangeArrowheads="1"/>
          </p:cNvPicPr>
          <p:nvPr/>
        </p:nvPicPr>
        <p:blipFill>
          <a:blip r:embed="rId3" cstate="print"/>
          <a:srcRect/>
          <a:stretch>
            <a:fillRect/>
          </a:stretch>
        </p:blipFill>
        <p:spPr bwMode="auto">
          <a:xfrm>
            <a:off x="1600200" y="381000"/>
            <a:ext cx="2209800" cy="2122488"/>
          </a:xfrm>
          <a:prstGeom prst="rect">
            <a:avLst/>
          </a:prstGeom>
          <a:noFill/>
          <a:ln w="9525">
            <a:noFill/>
            <a:miter lim="800000"/>
            <a:headEnd/>
            <a:tailEnd/>
          </a:ln>
        </p:spPr>
      </p:pic>
      <p:pic>
        <p:nvPicPr>
          <p:cNvPr id="50180" name="Picture 4" descr="Photo0081"/>
          <p:cNvPicPr>
            <a:picLocks noChangeAspect="1" noChangeArrowheads="1"/>
          </p:cNvPicPr>
          <p:nvPr/>
        </p:nvPicPr>
        <p:blipFill>
          <a:blip r:embed="rId4" cstate="print"/>
          <a:srcRect/>
          <a:stretch>
            <a:fillRect/>
          </a:stretch>
        </p:blipFill>
        <p:spPr bwMode="auto">
          <a:xfrm>
            <a:off x="5324475" y="342900"/>
            <a:ext cx="2066925" cy="2209800"/>
          </a:xfrm>
          <a:prstGeom prst="rect">
            <a:avLst/>
          </a:prstGeom>
          <a:noFill/>
          <a:ln w="9525">
            <a:noFill/>
            <a:miter lim="800000"/>
            <a:headEnd/>
            <a:tailEnd/>
          </a:ln>
        </p:spPr>
      </p:pic>
      <p:pic>
        <p:nvPicPr>
          <p:cNvPr id="50181" name="Picture 5" descr="Photo0082"/>
          <p:cNvPicPr>
            <a:picLocks noChangeAspect="1" noChangeArrowheads="1"/>
          </p:cNvPicPr>
          <p:nvPr/>
        </p:nvPicPr>
        <p:blipFill>
          <a:blip r:embed="rId5" cstate="print"/>
          <a:srcRect/>
          <a:stretch>
            <a:fillRect/>
          </a:stretch>
        </p:blipFill>
        <p:spPr bwMode="auto">
          <a:xfrm>
            <a:off x="1524000" y="3502025"/>
            <a:ext cx="2362200" cy="2263775"/>
          </a:xfrm>
          <a:prstGeom prst="rect">
            <a:avLst/>
          </a:prstGeom>
          <a:noFill/>
          <a:ln w="9525">
            <a:noFill/>
            <a:miter lim="800000"/>
            <a:headEnd/>
            <a:tailEnd/>
          </a:ln>
        </p:spPr>
      </p:pic>
      <p:pic>
        <p:nvPicPr>
          <p:cNvPr id="50182" name="Picture 6" descr="Photo0079"/>
          <p:cNvPicPr>
            <a:picLocks noChangeAspect="1" noChangeArrowheads="1"/>
          </p:cNvPicPr>
          <p:nvPr/>
        </p:nvPicPr>
        <p:blipFill>
          <a:blip r:embed="rId6" cstate="print"/>
          <a:srcRect/>
          <a:stretch>
            <a:fillRect/>
          </a:stretch>
        </p:blipFill>
        <p:spPr bwMode="auto">
          <a:xfrm>
            <a:off x="5410200" y="3505200"/>
            <a:ext cx="2135188" cy="2286000"/>
          </a:xfrm>
          <a:prstGeom prst="rect">
            <a:avLst/>
          </a:prstGeom>
          <a:noFill/>
          <a:ln w="9525">
            <a:noFill/>
            <a:miter lim="800000"/>
            <a:headEnd/>
            <a:tailEnd/>
          </a:ln>
        </p:spPr>
      </p:pic>
      <p:sp>
        <p:nvSpPr>
          <p:cNvPr id="14343" name="Text Box 7"/>
          <p:cNvSpPr txBox="1">
            <a:spLocks noChangeArrowheads="1"/>
          </p:cNvSpPr>
          <p:nvPr/>
        </p:nvSpPr>
        <p:spPr bwMode="auto">
          <a:xfrm>
            <a:off x="990600" y="2819400"/>
            <a:ext cx="3276600" cy="381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fontAlgn="auto">
              <a:spcBef>
                <a:spcPts val="0"/>
              </a:spcBef>
              <a:spcAft>
                <a:spcPts val="0"/>
              </a:spcAft>
              <a:defRPr/>
            </a:pPr>
            <a:r>
              <a:rPr lang="en-US" sz="2000" b="1" dirty="0"/>
              <a:t>Mixing of raw materials       </a:t>
            </a:r>
            <a:endParaRPr lang="en-US" sz="2000" dirty="0"/>
          </a:p>
        </p:txBody>
      </p:sp>
      <p:sp>
        <p:nvSpPr>
          <p:cNvPr id="14344" name="Text Box 8"/>
          <p:cNvSpPr txBox="1">
            <a:spLocks noChangeArrowheads="1"/>
          </p:cNvSpPr>
          <p:nvPr/>
        </p:nvSpPr>
        <p:spPr bwMode="auto">
          <a:xfrm>
            <a:off x="4619625" y="2686050"/>
            <a:ext cx="3914775" cy="6858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fontAlgn="auto">
              <a:spcBef>
                <a:spcPts val="0"/>
              </a:spcBef>
              <a:spcAft>
                <a:spcPts val="0"/>
              </a:spcAft>
              <a:defRPr/>
            </a:pPr>
            <a:r>
              <a:rPr lang="en-US" sz="2000" b="1" dirty="0"/>
              <a:t>Pouring of slurry of raw materials in of sample cubes </a:t>
            </a:r>
            <a:endParaRPr lang="en-US" sz="2000" dirty="0"/>
          </a:p>
        </p:txBody>
      </p:sp>
      <p:sp>
        <p:nvSpPr>
          <p:cNvPr id="14345" name="Text Box 10"/>
          <p:cNvSpPr txBox="1">
            <a:spLocks noChangeArrowheads="1"/>
          </p:cNvSpPr>
          <p:nvPr/>
        </p:nvSpPr>
        <p:spPr bwMode="auto">
          <a:xfrm>
            <a:off x="1295400" y="5867400"/>
            <a:ext cx="2590800" cy="6858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ctr" fontAlgn="auto">
              <a:spcBef>
                <a:spcPts val="0"/>
              </a:spcBef>
              <a:spcAft>
                <a:spcPts val="0"/>
              </a:spcAft>
              <a:defRPr/>
            </a:pPr>
            <a:r>
              <a:rPr lang="en-US" sz="2000" b="1" dirty="0"/>
              <a:t>Raw material filled</a:t>
            </a:r>
          </a:p>
          <a:p>
            <a:pPr algn="ctr" fontAlgn="auto">
              <a:spcBef>
                <a:spcPts val="0"/>
              </a:spcBef>
              <a:spcAft>
                <a:spcPts val="0"/>
              </a:spcAft>
              <a:defRPr/>
            </a:pPr>
            <a:r>
              <a:rPr lang="en-US" sz="2000" b="1" dirty="0"/>
              <a:t> in   sample cubes   </a:t>
            </a:r>
            <a:endParaRPr lang="en-US" sz="2000" dirty="0"/>
          </a:p>
        </p:txBody>
      </p:sp>
      <p:sp>
        <p:nvSpPr>
          <p:cNvPr id="14346" name="Text Box 11"/>
          <p:cNvSpPr txBox="1">
            <a:spLocks noChangeArrowheads="1"/>
          </p:cNvSpPr>
          <p:nvPr/>
        </p:nvSpPr>
        <p:spPr bwMode="auto">
          <a:xfrm>
            <a:off x="4800600" y="6019800"/>
            <a:ext cx="3429000" cy="4572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lstStyle/>
          <a:p>
            <a:pPr algn="just" fontAlgn="auto">
              <a:spcBef>
                <a:spcPts val="0"/>
              </a:spcBef>
              <a:spcAft>
                <a:spcPts val="0"/>
              </a:spcAft>
              <a:defRPr/>
            </a:pPr>
            <a:r>
              <a:rPr lang="en-US" sz="2000" b="1" dirty="0"/>
              <a:t>Prepared sample   cubes</a:t>
            </a:r>
            <a:endParaRPr lang="en-US" sz="2000" dirty="0"/>
          </a:p>
        </p:txBody>
      </p:sp>
      <p:pic>
        <p:nvPicPr>
          <p:cNvPr id="11" name="Picture 4" descr="AMPRIlogo"/>
          <p:cNvPicPr>
            <a:picLocks noChangeAspect="1" noChangeArrowheads="1"/>
          </p:cNvPicPr>
          <p:nvPr/>
        </p:nvPicPr>
        <p:blipFill>
          <a:blip r:embed="rId7" cstate="print"/>
          <a:srcRect/>
          <a:stretch>
            <a:fillRect/>
          </a:stretch>
        </p:blipFill>
        <p:spPr bwMode="auto">
          <a:xfrm>
            <a:off x="8001000" y="28575"/>
            <a:ext cx="1066800" cy="539750"/>
          </a:xfrm>
          <a:prstGeom prst="rect">
            <a:avLst/>
          </a:prstGeom>
          <a:noFill/>
          <a:ln w="9525">
            <a:noFill/>
            <a:miter lim="800000"/>
            <a:headEnd/>
            <a:tailEnd/>
          </a:ln>
        </p:spPr>
      </p:pic>
      <p:graphicFrame>
        <p:nvGraphicFramePr>
          <p:cNvPr id="12" name="Object 96"/>
          <p:cNvGraphicFramePr>
            <a:graphicFrameLocks noChangeAspect="1"/>
          </p:cNvGraphicFramePr>
          <p:nvPr/>
        </p:nvGraphicFramePr>
        <p:xfrm>
          <a:off x="152253" y="34635"/>
          <a:ext cx="741362" cy="679450"/>
        </p:xfrm>
        <a:graphic>
          <a:graphicData uri="http://schemas.openxmlformats.org/presentationml/2006/ole">
            <p:oleObj spid="_x0000_s271361" name="Bitmap Image" r:id="rId8" imgW="1467055" imgH="1638529" progId="PBrush">
              <p:embed/>
            </p:oleObj>
          </a:graphicData>
        </a:graphic>
      </p:graphicFrame>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4275" name="Picture 3" descr="D:\Photo Manish IMP\DCIM\100NIKON\DSCN5104.JPG"/>
          <p:cNvPicPr>
            <a:picLocks noChangeAspect="1" noChangeArrowheads="1"/>
          </p:cNvPicPr>
          <p:nvPr/>
        </p:nvPicPr>
        <p:blipFill>
          <a:blip r:embed="rId3" cstate="print"/>
          <a:srcRect/>
          <a:stretch>
            <a:fillRect/>
          </a:stretch>
        </p:blipFill>
        <p:spPr bwMode="auto">
          <a:xfrm>
            <a:off x="600501" y="177421"/>
            <a:ext cx="3797490" cy="2483893"/>
          </a:xfrm>
          <a:prstGeom prst="rect">
            <a:avLst/>
          </a:prstGeom>
          <a:noFill/>
          <a:ln w="9525">
            <a:noFill/>
            <a:miter lim="800000"/>
            <a:headEnd/>
            <a:tailEnd/>
          </a:ln>
        </p:spPr>
      </p:pic>
      <p:sp>
        <p:nvSpPr>
          <p:cNvPr id="54276" name="TextBox 3"/>
          <p:cNvSpPr txBox="1">
            <a:spLocks noChangeArrowheads="1"/>
          </p:cNvSpPr>
          <p:nvPr/>
        </p:nvSpPr>
        <p:spPr bwMode="auto">
          <a:xfrm>
            <a:off x="0" y="4343400"/>
            <a:ext cx="4724400" cy="1323439"/>
          </a:xfrm>
          <a:prstGeom prst="rect">
            <a:avLst/>
          </a:prstGeom>
          <a:noFill/>
          <a:ln w="9525">
            <a:noFill/>
            <a:miter lim="800000"/>
            <a:headEnd/>
            <a:tailEnd/>
          </a:ln>
        </p:spPr>
        <p:txBody>
          <a:bodyPr wrap="square">
            <a:spAutoFit/>
          </a:bodyPr>
          <a:lstStyle/>
          <a:p>
            <a:pPr algn="ctr"/>
            <a:endParaRPr lang="en-US" sz="2000" b="1" dirty="0" smtClean="0"/>
          </a:p>
          <a:p>
            <a:pPr algn="ctr"/>
            <a:endParaRPr lang="en-US" sz="2000" b="1" dirty="0" smtClean="0"/>
          </a:p>
          <a:p>
            <a:pPr algn="ctr"/>
            <a:endParaRPr lang="en-US" sz="2000" b="1" dirty="0" smtClean="0"/>
          </a:p>
          <a:p>
            <a:pPr algn="ctr"/>
            <a:endParaRPr lang="en-US" sz="2000" b="1" dirty="0" smtClean="0"/>
          </a:p>
        </p:txBody>
      </p:sp>
      <p:pic>
        <p:nvPicPr>
          <p:cNvPr id="5" name="Picture 3" descr="D:\Photo Manish IMP\June 2012 098.JPG"/>
          <p:cNvPicPr>
            <a:picLocks noChangeAspect="1" noChangeArrowheads="1"/>
          </p:cNvPicPr>
          <p:nvPr/>
        </p:nvPicPr>
        <p:blipFill>
          <a:blip r:embed="rId4" cstate="print"/>
          <a:srcRect/>
          <a:stretch>
            <a:fillRect/>
          </a:stretch>
        </p:blipFill>
        <p:spPr bwMode="auto">
          <a:xfrm>
            <a:off x="4648200" y="228600"/>
            <a:ext cx="4267200" cy="2268940"/>
          </a:xfrm>
          <a:prstGeom prst="rect">
            <a:avLst/>
          </a:prstGeom>
          <a:noFill/>
          <a:ln w="9525">
            <a:noFill/>
            <a:miter lim="800000"/>
            <a:headEnd/>
            <a:tailEnd/>
          </a:ln>
        </p:spPr>
      </p:pic>
      <p:pic>
        <p:nvPicPr>
          <p:cNvPr id="6" name="Picture 4" descr="D:\Photo Manish IMP\vidit shadi March2012 306.JPG"/>
          <p:cNvPicPr>
            <a:picLocks noChangeAspect="1" noChangeArrowheads="1"/>
          </p:cNvPicPr>
          <p:nvPr/>
        </p:nvPicPr>
        <p:blipFill>
          <a:blip r:embed="rId5" cstate="print"/>
          <a:srcRect/>
          <a:stretch>
            <a:fillRect/>
          </a:stretch>
        </p:blipFill>
        <p:spPr bwMode="auto">
          <a:xfrm>
            <a:off x="4484273" y="3425588"/>
            <a:ext cx="4659727" cy="2592221"/>
          </a:xfrm>
          <a:prstGeom prst="rect">
            <a:avLst/>
          </a:prstGeom>
          <a:noFill/>
          <a:ln w="9525">
            <a:noFill/>
            <a:miter lim="800000"/>
            <a:headEnd/>
            <a:tailEnd/>
          </a:ln>
        </p:spPr>
      </p:pic>
      <p:sp>
        <p:nvSpPr>
          <p:cNvPr id="7" name="Rectangle 6"/>
          <p:cNvSpPr/>
          <p:nvPr/>
        </p:nvSpPr>
        <p:spPr>
          <a:xfrm>
            <a:off x="4544704" y="2811441"/>
            <a:ext cx="4326341" cy="523220"/>
          </a:xfrm>
          <a:prstGeom prst="rect">
            <a:avLst/>
          </a:prstGeom>
        </p:spPr>
        <p:txBody>
          <a:bodyPr wrap="square">
            <a:spAutoFit/>
          </a:bodyPr>
          <a:lstStyle/>
          <a:p>
            <a:pPr algn="ctr"/>
            <a:r>
              <a:rPr lang="en-US" sz="1400" b="1" dirty="0" smtClean="0"/>
              <a:t>Green Concrete Base Slab Dimensions 3.0’X3.0’</a:t>
            </a:r>
          </a:p>
          <a:p>
            <a:pPr algn="ctr"/>
            <a:r>
              <a:rPr lang="en-US" sz="1400" b="1" dirty="0" smtClean="0"/>
              <a:t>Developed at CSIR-AMPRI</a:t>
            </a:r>
            <a:endParaRPr lang="en-US" sz="1400" b="1" dirty="0"/>
          </a:p>
        </p:txBody>
      </p:sp>
      <p:sp>
        <p:nvSpPr>
          <p:cNvPr id="8" name="Rectangle 7"/>
          <p:cNvSpPr/>
          <p:nvPr/>
        </p:nvSpPr>
        <p:spPr>
          <a:xfrm>
            <a:off x="4612942" y="6045957"/>
            <a:ext cx="4531057" cy="523220"/>
          </a:xfrm>
          <a:prstGeom prst="rect">
            <a:avLst/>
          </a:prstGeom>
        </p:spPr>
        <p:txBody>
          <a:bodyPr wrap="square">
            <a:spAutoFit/>
          </a:bodyPr>
          <a:lstStyle/>
          <a:p>
            <a:pPr algn="ctr"/>
            <a:r>
              <a:rPr lang="en-US" sz="1400" b="1" dirty="0" smtClean="0"/>
              <a:t>Green Concrete Cubes Compressive Strength Testing</a:t>
            </a:r>
            <a:endParaRPr lang="en-US" sz="1400" b="1" dirty="0">
              <a:solidFill>
                <a:srgbClr val="3333FF"/>
              </a:solidFill>
            </a:endParaRPr>
          </a:p>
        </p:txBody>
      </p:sp>
      <p:pic>
        <p:nvPicPr>
          <p:cNvPr id="9" name="Picture 2" descr="D:\Photo Manish IMP\DCIM\100NIKON\DSCN5056.JPG"/>
          <p:cNvPicPr>
            <a:picLocks noChangeAspect="1" noChangeArrowheads="1"/>
          </p:cNvPicPr>
          <p:nvPr/>
        </p:nvPicPr>
        <p:blipFill>
          <a:blip r:embed="rId6" cstate="print"/>
          <a:srcRect/>
          <a:stretch>
            <a:fillRect/>
          </a:stretch>
        </p:blipFill>
        <p:spPr bwMode="auto">
          <a:xfrm>
            <a:off x="423081" y="3452883"/>
            <a:ext cx="3569585" cy="2429301"/>
          </a:xfrm>
          <a:prstGeom prst="rect">
            <a:avLst/>
          </a:prstGeom>
          <a:noFill/>
          <a:ln w="9525">
            <a:noFill/>
            <a:miter lim="800000"/>
            <a:headEnd/>
            <a:tailEnd/>
          </a:ln>
        </p:spPr>
      </p:pic>
      <p:sp>
        <p:nvSpPr>
          <p:cNvPr id="10" name="Rectangle 9"/>
          <p:cNvSpPr/>
          <p:nvPr/>
        </p:nvSpPr>
        <p:spPr>
          <a:xfrm>
            <a:off x="354842" y="2811439"/>
            <a:ext cx="4285397" cy="523220"/>
          </a:xfrm>
          <a:prstGeom prst="rect">
            <a:avLst/>
          </a:prstGeom>
        </p:spPr>
        <p:txBody>
          <a:bodyPr wrap="square">
            <a:spAutoFit/>
          </a:bodyPr>
          <a:lstStyle/>
          <a:p>
            <a:pPr algn="ctr"/>
            <a:r>
              <a:rPr lang="en-US" sz="1400" b="1" dirty="0" smtClean="0"/>
              <a:t>Reinforced Green Concrete Beam of Dimensions 6’’X6’’X12’</a:t>
            </a:r>
            <a:endParaRPr lang="en-US" sz="1400" b="1" dirty="0"/>
          </a:p>
        </p:txBody>
      </p:sp>
      <p:sp>
        <p:nvSpPr>
          <p:cNvPr id="11" name="TextBox 10"/>
          <p:cNvSpPr txBox="1"/>
          <p:nvPr/>
        </p:nvSpPr>
        <p:spPr>
          <a:xfrm>
            <a:off x="1064525" y="6073255"/>
            <a:ext cx="2988859" cy="286602"/>
          </a:xfrm>
          <a:prstGeom prst="rect">
            <a:avLst/>
          </a:prstGeom>
          <a:noFill/>
        </p:spPr>
        <p:txBody>
          <a:bodyPr wrap="square" rtlCol="0">
            <a:spAutoFit/>
          </a:bodyPr>
          <a:lstStyle/>
          <a:p>
            <a:r>
              <a:rPr lang="en-US" sz="1200" b="1" dirty="0" smtClean="0"/>
              <a:t>Green Concrete Cubes </a:t>
            </a:r>
            <a:endParaRPr lang="en-US" dirty="0"/>
          </a:p>
        </p:txBody>
      </p:sp>
      <p:pic>
        <p:nvPicPr>
          <p:cNvPr id="12" name="Picture 4" descr="AMPRIlogo"/>
          <p:cNvPicPr>
            <a:picLocks noChangeAspect="1" noChangeArrowheads="1"/>
          </p:cNvPicPr>
          <p:nvPr/>
        </p:nvPicPr>
        <p:blipFill>
          <a:blip r:embed="rId7" cstate="print"/>
          <a:srcRect/>
          <a:stretch>
            <a:fillRect/>
          </a:stretch>
        </p:blipFill>
        <p:spPr bwMode="auto">
          <a:xfrm>
            <a:off x="8698065" y="-26853"/>
            <a:ext cx="445935" cy="225622"/>
          </a:xfrm>
          <a:prstGeom prst="rect">
            <a:avLst/>
          </a:prstGeom>
          <a:noFill/>
          <a:ln w="9525">
            <a:noFill/>
            <a:miter lim="800000"/>
            <a:headEnd/>
            <a:tailEnd/>
          </a:ln>
        </p:spPr>
      </p:pic>
      <p:graphicFrame>
        <p:nvGraphicFramePr>
          <p:cNvPr id="13" name="Object 96"/>
          <p:cNvGraphicFramePr>
            <a:graphicFrameLocks noChangeAspect="1"/>
          </p:cNvGraphicFramePr>
          <p:nvPr/>
        </p:nvGraphicFramePr>
        <p:xfrm>
          <a:off x="55268" y="62345"/>
          <a:ext cx="309898" cy="284018"/>
        </p:xfrm>
        <a:graphic>
          <a:graphicData uri="http://schemas.openxmlformats.org/presentationml/2006/ole">
            <p:oleObj spid="_x0000_s270337" name="Bitmap Image" r:id="rId8" imgW="1467055" imgH="1638529" progId="PBrush">
              <p:embed/>
            </p:oleObj>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40"/>
          <p:cNvGrpSpPr/>
          <p:nvPr/>
        </p:nvGrpSpPr>
        <p:grpSpPr>
          <a:xfrm>
            <a:off x="2209800" y="609601"/>
            <a:ext cx="3429794" cy="1525587"/>
            <a:chOff x="2209800" y="609601"/>
            <a:chExt cx="3429794" cy="1525587"/>
          </a:xfrm>
          <a:effectLst>
            <a:glow rad="63500">
              <a:schemeClr val="accent1">
                <a:satMod val="175000"/>
                <a:alpha val="40000"/>
              </a:schemeClr>
            </a:glow>
          </a:effectLst>
        </p:grpSpPr>
        <p:cxnSp>
          <p:nvCxnSpPr>
            <p:cNvPr id="5" name="Straight Connector 4"/>
            <p:cNvCxnSpPr/>
            <p:nvPr/>
          </p:nvCxnSpPr>
          <p:spPr>
            <a:xfrm rot="5400000" flipH="1" flipV="1">
              <a:off x="2156931" y="663409"/>
              <a:ext cx="1370240" cy="126262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5400000" flipH="1" flipV="1">
              <a:off x="4501803" y="843784"/>
              <a:ext cx="1370240" cy="90187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473363" y="609601"/>
              <a:ext cx="2164497" cy="15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4654181" y="2050854"/>
              <a:ext cx="152966" cy="1252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5400000">
              <a:off x="5562600" y="685800"/>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4495800" y="990602"/>
              <a:ext cx="1371602" cy="91439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134257" y="2056177"/>
              <a:ext cx="152966" cy="18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209800" y="2133600"/>
              <a:ext cx="25146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2210740" y="1979841"/>
              <a:ext cx="2525247" cy="15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4" name="Rectangle 13"/>
          <p:cNvSpPr/>
          <p:nvPr/>
        </p:nvSpPr>
        <p:spPr>
          <a:xfrm>
            <a:off x="2514600" y="2133600"/>
            <a:ext cx="1828800" cy="2743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dirty="0"/>
          </a:p>
        </p:txBody>
      </p:sp>
      <p:cxnSp>
        <p:nvCxnSpPr>
          <p:cNvPr id="16" name="Straight Connector 15"/>
          <p:cNvCxnSpPr/>
          <p:nvPr/>
        </p:nvCxnSpPr>
        <p:spPr>
          <a:xfrm rot="5400000">
            <a:off x="4037807" y="2513806"/>
            <a:ext cx="27432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4343400" y="3886200"/>
            <a:ext cx="1066800" cy="990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10800000">
            <a:off x="4191000" y="2741613"/>
            <a:ext cx="762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0800000">
            <a:off x="3962400" y="2741613"/>
            <a:ext cx="1524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0800000">
            <a:off x="3733800" y="2741613"/>
            <a:ext cx="1524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0800000">
            <a:off x="3505200" y="2741613"/>
            <a:ext cx="1524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0800000">
            <a:off x="3276600" y="2741613"/>
            <a:ext cx="1524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200401" y="2819400"/>
            <a:ext cx="152400" cy="31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5400000">
            <a:off x="3201194" y="30472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201194" y="32758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3201194" y="35044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3201194" y="3733006"/>
            <a:ext cx="152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201194" y="39616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5400000">
            <a:off x="3201194" y="41902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5400000">
            <a:off x="3201194" y="44188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5400000">
            <a:off x="3201194" y="46474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3201194" y="47998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188619" y="2818606"/>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5400000">
            <a:off x="4190207" y="3045619"/>
            <a:ext cx="1524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5400000">
            <a:off x="4190207" y="3274219"/>
            <a:ext cx="1524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5400000">
            <a:off x="4190207" y="3502819"/>
            <a:ext cx="1524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5400000">
            <a:off x="4190207" y="3731419"/>
            <a:ext cx="1524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5400000">
            <a:off x="4190207" y="3960019"/>
            <a:ext cx="1524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5400000">
            <a:off x="4190207" y="4188619"/>
            <a:ext cx="1524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4190207" y="4417219"/>
            <a:ext cx="1524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5400000">
            <a:off x="4190207" y="4645819"/>
            <a:ext cx="1524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4190207" y="4798219"/>
            <a:ext cx="152400" cy="1587"/>
          </a:xfrm>
          <a:prstGeom prst="line">
            <a:avLst/>
          </a:prstGeom>
        </p:spPr>
        <p:style>
          <a:lnRef idx="1">
            <a:schemeClr val="accent1"/>
          </a:lnRef>
          <a:fillRef idx="0">
            <a:schemeClr val="accent1"/>
          </a:fillRef>
          <a:effectRef idx="0">
            <a:schemeClr val="accent1"/>
          </a:effectRef>
          <a:fontRef idx="minor">
            <a:schemeClr val="tx1"/>
          </a:fontRef>
        </p:style>
      </p:cxnSp>
      <p:sp>
        <p:nvSpPr>
          <p:cNvPr id="57375" name="TextBox 85"/>
          <p:cNvSpPr txBox="1">
            <a:spLocks noChangeArrowheads="1"/>
          </p:cNvSpPr>
          <p:nvPr/>
        </p:nvSpPr>
        <p:spPr bwMode="auto">
          <a:xfrm>
            <a:off x="5334000" y="2286000"/>
            <a:ext cx="746125" cy="307975"/>
          </a:xfrm>
          <a:prstGeom prst="rect">
            <a:avLst/>
          </a:prstGeom>
          <a:noFill/>
          <a:ln w="9525">
            <a:noFill/>
            <a:miter lim="800000"/>
            <a:headEnd/>
            <a:tailEnd/>
          </a:ln>
        </p:spPr>
        <p:txBody>
          <a:bodyPr wrap="none">
            <a:spAutoFit/>
          </a:bodyPr>
          <a:lstStyle/>
          <a:p>
            <a:r>
              <a:rPr lang="en-US" sz="1400">
                <a:latin typeface="Times New Roman" pitchFamily="18" charset="0"/>
                <a:cs typeface="Times New Roman" pitchFamily="18" charset="0"/>
              </a:rPr>
              <a:t>8 FEET</a:t>
            </a:r>
            <a:endParaRPr lang="en-IN" sz="1400">
              <a:latin typeface="Times New Roman" pitchFamily="18" charset="0"/>
              <a:cs typeface="Times New Roman" pitchFamily="18" charset="0"/>
            </a:endParaRPr>
          </a:p>
        </p:txBody>
      </p:sp>
      <p:cxnSp>
        <p:nvCxnSpPr>
          <p:cNvPr id="91" name="Straight Arrow Connector 90"/>
          <p:cNvCxnSpPr/>
          <p:nvPr/>
        </p:nvCxnSpPr>
        <p:spPr>
          <a:xfrm rot="5400000" flipH="1" flipV="1">
            <a:off x="5029201" y="1676400"/>
            <a:ext cx="10668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rot="5400000">
            <a:off x="4991101" y="3162300"/>
            <a:ext cx="1143000" cy="317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rot="5400000">
            <a:off x="5334000" y="3962400"/>
            <a:ext cx="76200" cy="76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rot="5400000" flipH="1" flipV="1">
            <a:off x="5373688" y="3924300"/>
            <a:ext cx="74612"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rot="5400000">
            <a:off x="5181600" y="4114800"/>
            <a:ext cx="76200" cy="76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rot="5400000">
            <a:off x="5029200" y="4267200"/>
            <a:ext cx="76200" cy="76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rot="5400000">
            <a:off x="4876800" y="4419600"/>
            <a:ext cx="762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rot="5400000">
            <a:off x="4724400" y="4572000"/>
            <a:ext cx="762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4572000" y="4724400"/>
            <a:ext cx="76200" cy="76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rot="5400000">
            <a:off x="4419600" y="4876800"/>
            <a:ext cx="76200" cy="762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rot="16200000" flipH="1">
            <a:off x="4343400" y="4876800"/>
            <a:ext cx="76200" cy="76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rot="10800000">
            <a:off x="4267200" y="4953000"/>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rot="10800000">
            <a:off x="4038600" y="4951413"/>
            <a:ext cx="152400" cy="158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rot="10800000">
            <a:off x="3810000" y="4953000"/>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rot="10800000">
            <a:off x="3581400" y="4953000"/>
            <a:ext cx="152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rot="10800000">
            <a:off x="3352800" y="4951413"/>
            <a:ext cx="1524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rot="10800000">
            <a:off x="3124200" y="4953000"/>
            <a:ext cx="152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rot="10800000">
            <a:off x="2895600" y="4951413"/>
            <a:ext cx="152400"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rot="10800000">
            <a:off x="2667000" y="4953000"/>
            <a:ext cx="1524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rot="10800000">
            <a:off x="2514600" y="4953000"/>
            <a:ext cx="76200" cy="158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rot="5400000">
            <a:off x="2474913" y="4914900"/>
            <a:ext cx="77788" cy="158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9" name="Straight Arrow Connector 168"/>
          <p:cNvCxnSpPr/>
          <p:nvPr/>
        </p:nvCxnSpPr>
        <p:spPr>
          <a:xfrm rot="5400000" flipH="1" flipV="1">
            <a:off x="5410200" y="4038600"/>
            <a:ext cx="15240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2" name="TextBox 171"/>
          <p:cNvSpPr txBox="1"/>
          <p:nvPr/>
        </p:nvSpPr>
        <p:spPr>
          <a:xfrm>
            <a:off x="4724400" y="4343400"/>
            <a:ext cx="914400" cy="307777"/>
          </a:xfrm>
          <a:prstGeom prst="rect">
            <a:avLst/>
          </a:prstGeom>
          <a:noFill/>
          <a:ln>
            <a:solidFill>
              <a:schemeClr val="tx1"/>
            </a:solidFill>
          </a:ln>
        </p:spPr>
        <p:txBody>
          <a:bodyPr anchor="ctr">
            <a:scene3d>
              <a:camera prst="orthographicFront">
                <a:rot lat="0" lon="0" rev="3000000"/>
              </a:camera>
              <a:lightRig rig="threePt" dir="t"/>
            </a:scene3d>
          </a:bodyPr>
          <a:lstStyle/>
          <a:p>
            <a:pPr>
              <a:defRPr/>
            </a:pPr>
            <a:r>
              <a:rPr lang="en-US" sz="1400" dirty="0">
                <a:latin typeface="Times New Roman" pitchFamily="18" charset="0"/>
                <a:cs typeface="Times New Roman" pitchFamily="18" charset="0"/>
              </a:rPr>
              <a:t>4.5 FEET</a:t>
            </a:r>
            <a:endParaRPr lang="en-IN" sz="1400" dirty="0">
              <a:latin typeface="Times New Roman" pitchFamily="18" charset="0"/>
              <a:cs typeface="Times New Roman" pitchFamily="18" charset="0"/>
            </a:endParaRPr>
          </a:p>
        </p:txBody>
      </p:sp>
      <p:cxnSp>
        <p:nvCxnSpPr>
          <p:cNvPr id="176" name="Straight Arrow Connector 175"/>
          <p:cNvCxnSpPr/>
          <p:nvPr/>
        </p:nvCxnSpPr>
        <p:spPr>
          <a:xfrm rot="5400000">
            <a:off x="4648200" y="4800600"/>
            <a:ext cx="228600" cy="228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7400" name="TextBox 191"/>
          <p:cNvSpPr txBox="1">
            <a:spLocks noChangeArrowheads="1"/>
          </p:cNvSpPr>
          <p:nvPr/>
        </p:nvSpPr>
        <p:spPr bwMode="auto">
          <a:xfrm>
            <a:off x="3352800" y="2438400"/>
            <a:ext cx="881063" cy="307975"/>
          </a:xfrm>
          <a:prstGeom prst="rect">
            <a:avLst/>
          </a:prstGeom>
          <a:noFill/>
          <a:ln w="9525">
            <a:solidFill>
              <a:schemeClr val="tx1"/>
            </a:solidFill>
            <a:miter lim="800000"/>
            <a:headEnd/>
            <a:tailEnd/>
          </a:ln>
        </p:spPr>
        <p:txBody>
          <a:bodyPr wrap="none">
            <a:spAutoFit/>
          </a:bodyPr>
          <a:lstStyle/>
          <a:p>
            <a:r>
              <a:rPr lang="en-US" sz="1400">
                <a:latin typeface="Times New Roman" pitchFamily="18" charset="0"/>
                <a:cs typeface="Times New Roman" pitchFamily="18" charset="0"/>
              </a:rPr>
              <a:t>2.5 FEET</a:t>
            </a:r>
            <a:endParaRPr lang="en-IN" sz="1400">
              <a:latin typeface="Times New Roman" pitchFamily="18" charset="0"/>
              <a:cs typeface="Times New Roman" pitchFamily="18" charset="0"/>
            </a:endParaRPr>
          </a:p>
        </p:txBody>
      </p:sp>
      <p:cxnSp>
        <p:nvCxnSpPr>
          <p:cNvPr id="199" name="Straight Arrow Connector 198"/>
          <p:cNvCxnSpPr/>
          <p:nvPr/>
        </p:nvCxnSpPr>
        <p:spPr>
          <a:xfrm>
            <a:off x="3886200" y="2971800"/>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1" name="Straight Arrow Connector 200"/>
          <p:cNvCxnSpPr/>
          <p:nvPr/>
        </p:nvCxnSpPr>
        <p:spPr>
          <a:xfrm rot="10800000">
            <a:off x="3276600" y="2971800"/>
            <a:ext cx="6096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rot="5400000" flipH="1" flipV="1">
            <a:off x="2743994" y="3123406"/>
            <a:ext cx="762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7404" name="TextBox 208"/>
          <p:cNvSpPr txBox="1">
            <a:spLocks noChangeArrowheads="1"/>
          </p:cNvSpPr>
          <p:nvPr/>
        </p:nvSpPr>
        <p:spPr bwMode="auto">
          <a:xfrm>
            <a:off x="2438400" y="3654425"/>
            <a:ext cx="881063" cy="307975"/>
          </a:xfrm>
          <a:prstGeom prst="rect">
            <a:avLst/>
          </a:prstGeom>
          <a:noFill/>
          <a:ln w="9525">
            <a:solidFill>
              <a:schemeClr val="tx1"/>
            </a:solidFill>
            <a:miter lim="800000"/>
            <a:headEnd/>
            <a:tailEnd/>
          </a:ln>
        </p:spPr>
        <p:txBody>
          <a:bodyPr wrap="none">
            <a:spAutoFit/>
          </a:bodyPr>
          <a:lstStyle/>
          <a:p>
            <a:r>
              <a:rPr lang="en-US" sz="1400">
                <a:latin typeface="Times New Roman" pitchFamily="18" charset="0"/>
                <a:cs typeface="Times New Roman" pitchFamily="18" charset="0"/>
              </a:rPr>
              <a:t>6.5 FEET</a:t>
            </a:r>
            <a:endParaRPr lang="en-IN" sz="1400">
              <a:latin typeface="Times New Roman" pitchFamily="18" charset="0"/>
              <a:cs typeface="Times New Roman" pitchFamily="18" charset="0"/>
            </a:endParaRPr>
          </a:p>
        </p:txBody>
      </p:sp>
      <p:cxnSp>
        <p:nvCxnSpPr>
          <p:cNvPr id="211" name="Straight Arrow Connector 210"/>
          <p:cNvCxnSpPr/>
          <p:nvPr/>
        </p:nvCxnSpPr>
        <p:spPr>
          <a:xfrm rot="5400000">
            <a:off x="2705894" y="4456906"/>
            <a:ext cx="8382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7406" name="TextBox 211"/>
          <p:cNvSpPr txBox="1">
            <a:spLocks noChangeArrowheads="1"/>
          </p:cNvSpPr>
          <p:nvPr/>
        </p:nvSpPr>
        <p:spPr bwMode="auto">
          <a:xfrm>
            <a:off x="2776538" y="2133600"/>
            <a:ext cx="881062" cy="307975"/>
          </a:xfrm>
          <a:prstGeom prst="rect">
            <a:avLst/>
          </a:prstGeom>
          <a:noFill/>
          <a:ln w="9525">
            <a:noFill/>
            <a:miter lim="800000"/>
            <a:headEnd/>
            <a:tailEnd/>
          </a:ln>
        </p:spPr>
        <p:txBody>
          <a:bodyPr wrap="none">
            <a:spAutoFit/>
          </a:bodyPr>
          <a:lstStyle/>
          <a:p>
            <a:r>
              <a:rPr lang="en-US" sz="1400">
                <a:latin typeface="Times New Roman" pitchFamily="18" charset="0"/>
                <a:cs typeface="Times New Roman" pitchFamily="18" charset="0"/>
              </a:rPr>
              <a:t>6.5 FEET</a:t>
            </a:r>
            <a:endParaRPr lang="en-IN" sz="1400">
              <a:latin typeface="Times New Roman" pitchFamily="18" charset="0"/>
              <a:cs typeface="Times New Roman" pitchFamily="18" charset="0"/>
            </a:endParaRPr>
          </a:p>
        </p:txBody>
      </p:sp>
      <p:cxnSp>
        <p:nvCxnSpPr>
          <p:cNvPr id="214" name="Straight Arrow Connector 213"/>
          <p:cNvCxnSpPr>
            <a:stCxn id="57406" idx="1"/>
          </p:cNvCxnSpPr>
          <p:nvPr/>
        </p:nvCxnSpPr>
        <p:spPr>
          <a:xfrm rot="10800000">
            <a:off x="2209800" y="2286000"/>
            <a:ext cx="566738"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a:stCxn id="57406" idx="3"/>
          </p:cNvCxnSpPr>
          <p:nvPr/>
        </p:nvCxnSpPr>
        <p:spPr>
          <a:xfrm>
            <a:off x="3657600" y="2287588"/>
            <a:ext cx="6858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7" name="Straight Arrow Connector 226"/>
          <p:cNvCxnSpPr/>
          <p:nvPr/>
        </p:nvCxnSpPr>
        <p:spPr>
          <a:xfrm>
            <a:off x="4953000" y="838200"/>
            <a:ext cx="4572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7410" name="TextBox 227"/>
          <p:cNvSpPr txBox="1">
            <a:spLocks noChangeArrowheads="1"/>
          </p:cNvSpPr>
          <p:nvPr/>
        </p:nvSpPr>
        <p:spPr bwMode="auto">
          <a:xfrm>
            <a:off x="3886200" y="685800"/>
            <a:ext cx="881063" cy="307975"/>
          </a:xfrm>
          <a:prstGeom prst="rect">
            <a:avLst/>
          </a:prstGeom>
          <a:noFill/>
          <a:ln w="9525">
            <a:noFill/>
            <a:miter lim="800000"/>
            <a:headEnd/>
            <a:tailEnd/>
          </a:ln>
        </p:spPr>
        <p:txBody>
          <a:bodyPr wrap="none">
            <a:spAutoFit/>
          </a:bodyPr>
          <a:lstStyle/>
          <a:p>
            <a:r>
              <a:rPr lang="en-US" sz="1400">
                <a:latin typeface="Times New Roman" pitchFamily="18" charset="0"/>
                <a:cs typeface="Times New Roman" pitchFamily="18" charset="0"/>
              </a:rPr>
              <a:t>6.5 FEET</a:t>
            </a:r>
            <a:endParaRPr lang="en-IN" sz="1400">
              <a:latin typeface="Times New Roman" pitchFamily="18" charset="0"/>
              <a:cs typeface="Times New Roman" pitchFamily="18" charset="0"/>
            </a:endParaRPr>
          </a:p>
        </p:txBody>
      </p:sp>
      <p:cxnSp>
        <p:nvCxnSpPr>
          <p:cNvPr id="229" name="Straight Arrow Connector 228"/>
          <p:cNvCxnSpPr/>
          <p:nvPr/>
        </p:nvCxnSpPr>
        <p:spPr>
          <a:xfrm rot="10800000">
            <a:off x="3276600" y="838200"/>
            <a:ext cx="5334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2" name="Straight Arrow Connector 231"/>
          <p:cNvCxnSpPr/>
          <p:nvPr/>
        </p:nvCxnSpPr>
        <p:spPr>
          <a:xfrm rot="5400000">
            <a:off x="2136775" y="1484313"/>
            <a:ext cx="414338" cy="34131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3" name="TextBox 232"/>
          <p:cNvSpPr txBox="1"/>
          <p:nvPr/>
        </p:nvSpPr>
        <p:spPr>
          <a:xfrm>
            <a:off x="2243831" y="990600"/>
            <a:ext cx="912429" cy="307777"/>
          </a:xfrm>
          <a:prstGeom prst="rect">
            <a:avLst/>
          </a:prstGeom>
          <a:noFill/>
        </p:spPr>
        <p:txBody>
          <a:bodyPr wrap="none">
            <a:spAutoFit/>
            <a:scene3d>
              <a:camera prst="orthographicFront">
                <a:rot lat="0" lon="0" rev="3000000"/>
              </a:camera>
              <a:lightRig rig="threePt" dir="t"/>
            </a:scene3d>
          </a:bodyPr>
          <a:lstStyle/>
          <a:p>
            <a:pPr>
              <a:defRPr/>
            </a:pPr>
            <a:r>
              <a:rPr lang="en-US" sz="1400" dirty="0">
                <a:latin typeface="Times New Roman" pitchFamily="18" charset="0"/>
                <a:cs typeface="Times New Roman" pitchFamily="18" charset="0"/>
              </a:rPr>
              <a:t>6.5 </a:t>
            </a:r>
            <a:r>
              <a:rPr lang="en-US" sz="1400" dirty="0">
                <a:latin typeface="+mj-lt"/>
                <a:cs typeface="Times New Roman" pitchFamily="18" charset="0"/>
              </a:rPr>
              <a:t>FEET</a:t>
            </a:r>
            <a:endParaRPr lang="en-IN" sz="1400" dirty="0">
              <a:latin typeface="+mj-lt"/>
              <a:cs typeface="Times New Roman" pitchFamily="18" charset="0"/>
            </a:endParaRPr>
          </a:p>
        </p:txBody>
      </p:sp>
      <p:cxnSp>
        <p:nvCxnSpPr>
          <p:cNvPr id="235" name="Straight Arrow Connector 234"/>
          <p:cNvCxnSpPr/>
          <p:nvPr/>
        </p:nvCxnSpPr>
        <p:spPr>
          <a:xfrm rot="5400000" flipH="1" flipV="1">
            <a:off x="2971800" y="533400"/>
            <a:ext cx="304800" cy="3048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1" name="Straight Arrow Connector 240"/>
          <p:cNvCxnSpPr/>
          <p:nvPr/>
        </p:nvCxnSpPr>
        <p:spPr>
          <a:xfrm rot="10800000">
            <a:off x="2438400" y="5103813"/>
            <a:ext cx="566738" cy="158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2" name="Straight Arrow Connector 241"/>
          <p:cNvCxnSpPr/>
          <p:nvPr/>
        </p:nvCxnSpPr>
        <p:spPr>
          <a:xfrm>
            <a:off x="3733800" y="5105400"/>
            <a:ext cx="6858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7417" name="TextBox 242"/>
          <p:cNvSpPr txBox="1">
            <a:spLocks noChangeArrowheads="1"/>
          </p:cNvSpPr>
          <p:nvPr/>
        </p:nvSpPr>
        <p:spPr bwMode="auto">
          <a:xfrm>
            <a:off x="2928938" y="4949825"/>
            <a:ext cx="881062" cy="307975"/>
          </a:xfrm>
          <a:prstGeom prst="rect">
            <a:avLst/>
          </a:prstGeom>
          <a:noFill/>
          <a:ln w="9525">
            <a:solidFill>
              <a:schemeClr val="tx1"/>
            </a:solidFill>
            <a:miter lim="800000"/>
            <a:headEnd/>
            <a:tailEnd/>
          </a:ln>
        </p:spPr>
        <p:txBody>
          <a:bodyPr wrap="none">
            <a:spAutoFit/>
          </a:bodyPr>
          <a:lstStyle/>
          <a:p>
            <a:r>
              <a:rPr lang="en-US" sz="1400">
                <a:latin typeface="Times New Roman" pitchFamily="18" charset="0"/>
                <a:cs typeface="Times New Roman" pitchFamily="18" charset="0"/>
              </a:rPr>
              <a:t>4.5 FEET</a:t>
            </a:r>
            <a:endParaRPr lang="en-IN" sz="1400">
              <a:latin typeface="Times New Roman" pitchFamily="18" charset="0"/>
              <a:cs typeface="Times New Roman" pitchFamily="18" charset="0"/>
            </a:endParaRPr>
          </a:p>
        </p:txBody>
      </p:sp>
      <p:sp>
        <p:nvSpPr>
          <p:cNvPr id="83" name="TextBox 82"/>
          <p:cNvSpPr txBox="1"/>
          <p:nvPr/>
        </p:nvSpPr>
        <p:spPr>
          <a:xfrm>
            <a:off x="685800" y="5715000"/>
            <a:ext cx="8229600" cy="1077913"/>
          </a:xfrm>
          <a:prstGeom prst="rect">
            <a:avLst/>
          </a:prstGeom>
          <a:noFill/>
        </p:spPr>
        <p:txBody>
          <a:bodyPr>
            <a:spAutoFit/>
          </a:bodyPr>
          <a:lstStyle/>
          <a:p>
            <a:pPr algn="ctr">
              <a:defRPr/>
            </a:pPr>
            <a:r>
              <a:rPr lang="en-US" sz="3200" dirty="0">
                <a:latin typeface="+mj-lt"/>
                <a:cs typeface="Times New Roman" pitchFamily="18" charset="0"/>
              </a:rPr>
              <a:t>3 Dimensional View of  Structure being Constructed at CSIR-AMPRI</a:t>
            </a:r>
            <a:endParaRPr lang="en-IN" sz="3200" dirty="0">
              <a:latin typeface="+mj-lt"/>
              <a:cs typeface="Times New Roman" pitchFamily="18" charset="0"/>
            </a:endParaRPr>
          </a:p>
        </p:txBody>
      </p:sp>
      <p:sp>
        <p:nvSpPr>
          <p:cNvPr id="57419" name="Slide Number Placeholder 83"/>
          <p:cNvSpPr>
            <a:spLocks noGrp="1"/>
          </p:cNvSpPr>
          <p:nvPr>
            <p:ph type="sldNum" sz="quarter" idx="12"/>
          </p:nvPr>
        </p:nvSpPr>
        <p:spPr>
          <a:xfrm rot="5400000">
            <a:off x="6989763" y="3736975"/>
            <a:ext cx="3200400" cy="365125"/>
          </a:xfrm>
          <a:noFill/>
        </p:spPr>
        <p:txBody>
          <a:bodyPr/>
          <a:lstStyle/>
          <a:p>
            <a:pPr algn="l"/>
            <a:fld id="{F9AF33DD-63A7-419D-AF8F-E8B611663A0A}" type="slidenum">
              <a:rPr lang="en-US" sz="1200" smtClean="0">
                <a:solidFill>
                  <a:schemeClr val="tx2"/>
                </a:solidFill>
                <a:latin typeface="Arial" pitchFamily="34" charset="0"/>
              </a:rPr>
              <a:pPr algn="l"/>
              <a:t>61</a:t>
            </a:fld>
            <a:endParaRPr lang="en-US" sz="1200" smtClean="0">
              <a:solidFill>
                <a:schemeClr val="tx2"/>
              </a:solidFill>
              <a:latin typeface="Arial" pitchFamily="34" charset="0"/>
            </a:endParaRPr>
          </a:p>
        </p:txBody>
      </p:sp>
      <p:pic>
        <p:nvPicPr>
          <p:cNvPr id="85" name="Picture 4" descr="AMPRIlogo"/>
          <p:cNvPicPr>
            <a:picLocks noChangeAspect="1" noChangeArrowheads="1"/>
          </p:cNvPicPr>
          <p:nvPr/>
        </p:nvPicPr>
        <p:blipFill>
          <a:blip r:embed="rId3" cstate="print"/>
          <a:srcRect/>
          <a:stretch>
            <a:fillRect/>
          </a:stretch>
        </p:blipFill>
        <p:spPr bwMode="auto">
          <a:xfrm>
            <a:off x="8001000" y="28575"/>
            <a:ext cx="1066800" cy="539750"/>
          </a:xfrm>
          <a:prstGeom prst="rect">
            <a:avLst/>
          </a:prstGeom>
          <a:noFill/>
          <a:ln w="9525">
            <a:noFill/>
            <a:miter lim="800000"/>
            <a:headEnd/>
            <a:tailEnd/>
          </a:ln>
        </p:spPr>
      </p:pic>
      <p:graphicFrame>
        <p:nvGraphicFramePr>
          <p:cNvPr id="86" name="Object 96"/>
          <p:cNvGraphicFramePr>
            <a:graphicFrameLocks noChangeAspect="1"/>
          </p:cNvGraphicFramePr>
          <p:nvPr/>
        </p:nvGraphicFramePr>
        <p:xfrm>
          <a:off x="249238" y="76200"/>
          <a:ext cx="741362" cy="679450"/>
        </p:xfrm>
        <a:graphic>
          <a:graphicData uri="http://schemas.openxmlformats.org/presentationml/2006/ole">
            <p:oleObj spid="_x0000_s269313" name="Bitmap Image" r:id="rId4" imgW="1467055" imgH="1638529" progId="PBrush">
              <p:embed/>
            </p:oleObj>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8370" name="Picture 6" descr="DSCN2287"/>
          <p:cNvPicPr>
            <a:picLocks noChangeAspect="1" noChangeArrowheads="1"/>
          </p:cNvPicPr>
          <p:nvPr/>
        </p:nvPicPr>
        <p:blipFill>
          <a:blip r:embed="rId3" cstate="print"/>
          <a:srcRect/>
          <a:stretch>
            <a:fillRect/>
          </a:stretch>
        </p:blipFill>
        <p:spPr bwMode="auto">
          <a:xfrm>
            <a:off x="200426" y="1412640"/>
            <a:ext cx="2533473" cy="2340494"/>
          </a:xfrm>
          <a:prstGeom prst="rect">
            <a:avLst/>
          </a:prstGeom>
          <a:noFill/>
          <a:ln w="9525">
            <a:noFill/>
            <a:miter lim="800000"/>
            <a:headEnd/>
            <a:tailEnd/>
          </a:ln>
        </p:spPr>
      </p:pic>
      <p:pic>
        <p:nvPicPr>
          <p:cNvPr id="58372" name="Picture 4" descr="DSCN2315"/>
          <p:cNvPicPr>
            <a:picLocks noChangeAspect="1" noChangeArrowheads="1"/>
          </p:cNvPicPr>
          <p:nvPr/>
        </p:nvPicPr>
        <p:blipFill>
          <a:blip r:embed="rId4" cstate="print"/>
          <a:srcRect/>
          <a:stretch>
            <a:fillRect/>
          </a:stretch>
        </p:blipFill>
        <p:spPr bwMode="auto">
          <a:xfrm>
            <a:off x="2816343" y="1492939"/>
            <a:ext cx="2828925" cy="2286000"/>
          </a:xfrm>
          <a:prstGeom prst="rect">
            <a:avLst/>
          </a:prstGeom>
          <a:noFill/>
          <a:ln w="9525">
            <a:noFill/>
            <a:miter lim="800000"/>
            <a:headEnd/>
            <a:tailEnd/>
          </a:ln>
        </p:spPr>
      </p:pic>
      <p:pic>
        <p:nvPicPr>
          <p:cNvPr id="58373" name="Picture 3" descr="DSCN4034"/>
          <p:cNvPicPr>
            <a:picLocks noChangeAspect="1" noChangeArrowheads="1"/>
          </p:cNvPicPr>
          <p:nvPr/>
        </p:nvPicPr>
        <p:blipFill>
          <a:blip r:embed="rId5" cstate="print"/>
          <a:srcRect/>
          <a:stretch>
            <a:fillRect/>
          </a:stretch>
        </p:blipFill>
        <p:spPr bwMode="auto">
          <a:xfrm>
            <a:off x="255018" y="3851270"/>
            <a:ext cx="2474533" cy="2416536"/>
          </a:xfrm>
          <a:prstGeom prst="rect">
            <a:avLst/>
          </a:prstGeom>
          <a:noFill/>
          <a:ln w="9525">
            <a:noFill/>
            <a:miter lim="800000"/>
            <a:headEnd/>
            <a:tailEnd/>
          </a:ln>
        </p:spPr>
      </p:pic>
      <p:pic>
        <p:nvPicPr>
          <p:cNvPr id="58374" name="Picture 2" descr="DSCN4322"/>
          <p:cNvPicPr>
            <a:picLocks noChangeAspect="1" noChangeArrowheads="1"/>
          </p:cNvPicPr>
          <p:nvPr/>
        </p:nvPicPr>
        <p:blipFill>
          <a:blip r:embed="rId6" cstate="print"/>
          <a:srcRect/>
          <a:stretch>
            <a:fillRect/>
          </a:stretch>
        </p:blipFill>
        <p:spPr bwMode="auto">
          <a:xfrm>
            <a:off x="2879678" y="3898507"/>
            <a:ext cx="2743200" cy="2488006"/>
          </a:xfrm>
          <a:prstGeom prst="rect">
            <a:avLst/>
          </a:prstGeom>
          <a:noFill/>
          <a:ln w="9525">
            <a:noFill/>
            <a:miter lim="800000"/>
            <a:headEnd/>
            <a:tailEnd/>
          </a:ln>
        </p:spPr>
      </p:pic>
      <p:pic>
        <p:nvPicPr>
          <p:cNvPr id="58375" name="Picture 1" descr="DSCN4333"/>
          <p:cNvPicPr>
            <a:picLocks noChangeAspect="1" noChangeArrowheads="1"/>
          </p:cNvPicPr>
          <p:nvPr/>
        </p:nvPicPr>
        <p:blipFill>
          <a:blip r:embed="rId7" cstate="print"/>
          <a:srcRect/>
          <a:stretch>
            <a:fillRect/>
          </a:stretch>
        </p:blipFill>
        <p:spPr bwMode="auto">
          <a:xfrm>
            <a:off x="5734765" y="1460310"/>
            <a:ext cx="3245462" cy="4905565"/>
          </a:xfrm>
          <a:prstGeom prst="rect">
            <a:avLst/>
          </a:prstGeom>
          <a:noFill/>
          <a:ln w="9525">
            <a:noFill/>
            <a:miter lim="800000"/>
            <a:headEnd/>
            <a:tailEnd/>
          </a:ln>
        </p:spPr>
      </p:pic>
      <p:sp>
        <p:nvSpPr>
          <p:cNvPr id="58376" name="TextBox 11"/>
          <p:cNvSpPr txBox="1">
            <a:spLocks noChangeArrowheads="1"/>
          </p:cNvSpPr>
          <p:nvPr/>
        </p:nvSpPr>
        <p:spPr bwMode="auto">
          <a:xfrm>
            <a:off x="228600" y="6343650"/>
            <a:ext cx="2832100" cy="461963"/>
          </a:xfrm>
          <a:prstGeom prst="rect">
            <a:avLst/>
          </a:prstGeom>
          <a:noFill/>
          <a:ln w="9525">
            <a:noFill/>
            <a:miter lim="800000"/>
            <a:headEnd/>
            <a:tailEnd/>
          </a:ln>
        </p:spPr>
        <p:txBody>
          <a:bodyPr wrap="none">
            <a:spAutoFit/>
          </a:bodyPr>
          <a:lstStyle/>
          <a:p>
            <a:r>
              <a:rPr lang="en-US" sz="2400" b="1">
                <a:solidFill>
                  <a:srgbClr val="0000FF"/>
                </a:solidFill>
              </a:rPr>
              <a:t>Slab Construction</a:t>
            </a:r>
            <a:endParaRPr lang="en-IN" sz="2400" b="1">
              <a:solidFill>
                <a:srgbClr val="0000FF"/>
              </a:solidFill>
            </a:endParaRPr>
          </a:p>
        </p:txBody>
      </p:sp>
      <p:sp>
        <p:nvSpPr>
          <p:cNvPr id="58377" name="TextBox 13"/>
          <p:cNvSpPr txBox="1">
            <a:spLocks noChangeArrowheads="1"/>
          </p:cNvSpPr>
          <p:nvPr/>
        </p:nvSpPr>
        <p:spPr bwMode="auto">
          <a:xfrm>
            <a:off x="4343400" y="6324600"/>
            <a:ext cx="3614738" cy="461963"/>
          </a:xfrm>
          <a:prstGeom prst="rect">
            <a:avLst/>
          </a:prstGeom>
          <a:noFill/>
          <a:ln w="9525">
            <a:noFill/>
            <a:miter lim="800000"/>
            <a:headEnd/>
            <a:tailEnd/>
          </a:ln>
        </p:spPr>
        <p:txBody>
          <a:bodyPr wrap="none">
            <a:spAutoFit/>
          </a:bodyPr>
          <a:lstStyle/>
          <a:p>
            <a:r>
              <a:rPr lang="en-US" sz="2400" b="1" dirty="0">
                <a:solidFill>
                  <a:srgbClr val="0000FF"/>
                </a:solidFill>
              </a:rPr>
              <a:t>Side Views of Structure</a:t>
            </a:r>
            <a:endParaRPr lang="en-IN" sz="2400" b="1" dirty="0">
              <a:solidFill>
                <a:srgbClr val="0000FF"/>
              </a:solidFill>
            </a:endParaRPr>
          </a:p>
        </p:txBody>
      </p:sp>
      <p:sp>
        <p:nvSpPr>
          <p:cNvPr id="19466" name="TextBox 13"/>
          <p:cNvSpPr txBox="1">
            <a:spLocks noChangeArrowheads="1"/>
          </p:cNvSpPr>
          <p:nvPr/>
        </p:nvSpPr>
        <p:spPr bwMode="auto">
          <a:xfrm>
            <a:off x="76200" y="109538"/>
            <a:ext cx="8699310" cy="1261884"/>
          </a:xfrm>
          <a:prstGeom prst="rect">
            <a:avLst/>
          </a:prstGeom>
          <a:noFill/>
          <a:ln w="9525">
            <a:noFill/>
            <a:miter lim="800000"/>
            <a:headEnd/>
            <a:tailEnd/>
          </a:ln>
        </p:spPr>
        <p:txBody>
          <a:bodyPr wrap="square">
            <a:spAutoFit/>
          </a:bodyPr>
          <a:lstStyle/>
          <a:p>
            <a:pPr algn="ctr">
              <a:defRPr/>
            </a:pPr>
            <a:r>
              <a:rPr lang="en-US" sz="2400" b="1" dirty="0">
                <a:solidFill>
                  <a:schemeClr val="tx1">
                    <a:lumMod val="95000"/>
                    <a:lumOff val="5000"/>
                  </a:schemeClr>
                </a:solidFill>
                <a:latin typeface="Arial" charset="0"/>
                <a:ea typeface="Times New Roman" pitchFamily="18" charset="0"/>
              </a:rPr>
              <a:t>Demonstration of  Cast in-Situ Cement Free Reinforced Green Concrete Structure at CSIR-AMPRI Premises</a:t>
            </a:r>
          </a:p>
          <a:p>
            <a:pPr algn="ctr">
              <a:defRPr/>
            </a:pPr>
            <a:endParaRPr lang="en-US" sz="400" b="1" dirty="0">
              <a:solidFill>
                <a:schemeClr val="tx1">
                  <a:lumMod val="95000"/>
                  <a:lumOff val="5000"/>
                </a:schemeClr>
              </a:solidFill>
              <a:latin typeface="Arial" charset="0"/>
              <a:ea typeface="Times New Roman" pitchFamily="18" charset="0"/>
            </a:endParaRPr>
          </a:p>
          <a:p>
            <a:pPr algn="ctr">
              <a:defRPr/>
            </a:pPr>
            <a:r>
              <a:rPr lang="en-US" sz="2400" b="1" dirty="0">
                <a:solidFill>
                  <a:srgbClr val="990000"/>
                </a:solidFill>
                <a:latin typeface="Arial" charset="0"/>
              </a:rPr>
              <a:t>Various Stages of Construction Activities</a:t>
            </a:r>
            <a:endParaRPr lang="en-IN" sz="2400" dirty="0">
              <a:latin typeface="Arial" charset="0"/>
            </a:endParaRPr>
          </a:p>
        </p:txBody>
      </p:sp>
      <p:pic>
        <p:nvPicPr>
          <p:cNvPr id="10" name="Picture 4" descr="AMPRIlogo"/>
          <p:cNvPicPr>
            <a:picLocks noChangeAspect="1" noChangeArrowheads="1"/>
          </p:cNvPicPr>
          <p:nvPr/>
        </p:nvPicPr>
        <p:blipFill>
          <a:blip r:embed="rId8" cstate="print"/>
          <a:srcRect/>
          <a:stretch>
            <a:fillRect/>
          </a:stretch>
        </p:blipFill>
        <p:spPr bwMode="auto">
          <a:xfrm>
            <a:off x="8384932" y="28575"/>
            <a:ext cx="682867" cy="345498"/>
          </a:xfrm>
          <a:prstGeom prst="rect">
            <a:avLst/>
          </a:prstGeom>
          <a:noFill/>
          <a:ln w="9525">
            <a:noFill/>
            <a:miter lim="800000"/>
            <a:headEnd/>
            <a:tailEnd/>
          </a:ln>
        </p:spPr>
      </p:pic>
      <p:graphicFrame>
        <p:nvGraphicFramePr>
          <p:cNvPr id="11" name="Object 96"/>
          <p:cNvGraphicFramePr>
            <a:graphicFrameLocks noChangeAspect="1"/>
          </p:cNvGraphicFramePr>
          <p:nvPr/>
        </p:nvGraphicFramePr>
        <p:xfrm>
          <a:off x="41414" y="48490"/>
          <a:ext cx="401932" cy="368366"/>
        </p:xfrm>
        <a:graphic>
          <a:graphicData uri="http://schemas.openxmlformats.org/presentationml/2006/ole">
            <p:oleObj spid="_x0000_s268289" name="Bitmap Image" r:id="rId9" imgW="1467055" imgH="1638529" progId="PBrush">
              <p:embed/>
            </p:oleObj>
          </a:graphicData>
        </a:graphic>
      </p:graphicFrame>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9" name="Title 1"/>
          <p:cNvSpPr>
            <a:spLocks noGrp="1"/>
          </p:cNvSpPr>
          <p:nvPr>
            <p:ph type="ctrTitle"/>
          </p:nvPr>
        </p:nvSpPr>
        <p:spPr>
          <a:xfrm>
            <a:off x="533400" y="-114300"/>
            <a:ext cx="8991600" cy="1028700"/>
          </a:xfrm>
        </p:spPr>
        <p:txBody>
          <a:bodyPr/>
          <a:lstStyle/>
          <a:p>
            <a:pPr eaLnBrk="1" hangingPunct="1"/>
            <a:r>
              <a:rPr lang="en-US" sz="2400" b="1" smtClean="0">
                <a:solidFill>
                  <a:srgbClr val="990000"/>
                </a:solidFill>
                <a:ea typeface="Times New Roman" pitchFamily="18" charset="0"/>
                <a:cs typeface="Arial" pitchFamily="34" charset="0"/>
              </a:rPr>
              <a:t>Wonder Material for the Next decade </a:t>
            </a:r>
            <a:br>
              <a:rPr lang="en-US" sz="2400" b="1" smtClean="0">
                <a:solidFill>
                  <a:srgbClr val="990000"/>
                </a:solidFill>
                <a:ea typeface="Times New Roman" pitchFamily="18" charset="0"/>
                <a:cs typeface="Arial" pitchFamily="34" charset="0"/>
              </a:rPr>
            </a:br>
            <a:r>
              <a:rPr lang="en-US" sz="2400" b="1" smtClean="0">
                <a:solidFill>
                  <a:srgbClr val="990000"/>
                </a:solidFill>
                <a:ea typeface="Times New Roman" pitchFamily="18" charset="0"/>
                <a:cs typeface="Arial" pitchFamily="34" charset="0"/>
              </a:rPr>
              <a:t>Cement Free Concrete</a:t>
            </a:r>
            <a:endParaRPr lang="en-IN" sz="2400" b="1" smtClean="0">
              <a:solidFill>
                <a:srgbClr val="990000"/>
              </a:solidFill>
              <a:ea typeface="Times New Roman" pitchFamily="18" charset="0"/>
              <a:cs typeface="Arial" pitchFamily="34" charset="0"/>
            </a:endParaRPr>
          </a:p>
        </p:txBody>
      </p:sp>
      <p:sp>
        <p:nvSpPr>
          <p:cNvPr id="4114" name="Slide Number Placeholder 21"/>
          <p:cNvSpPr>
            <a:spLocks noGrp="1"/>
          </p:cNvSpPr>
          <p:nvPr>
            <p:ph type="sldNum" sz="quarter" idx="12"/>
          </p:nvPr>
        </p:nvSpPr>
        <p:spPr>
          <a:noFill/>
        </p:spPr>
        <p:txBody>
          <a:bodyPr/>
          <a:lstStyle/>
          <a:p>
            <a:fld id="{4C0658E4-D1FE-4001-8FF3-71668E1281C3}" type="slidenum">
              <a:rPr lang="en-US" smtClean="0">
                <a:latin typeface="Arial" pitchFamily="34" charset="0"/>
              </a:rPr>
              <a:pPr/>
              <a:t>63</a:t>
            </a:fld>
            <a:endParaRPr lang="en-US" smtClean="0">
              <a:latin typeface="Arial" pitchFamily="34" charset="0"/>
            </a:endParaRPr>
          </a:p>
        </p:txBody>
      </p:sp>
      <p:pic>
        <p:nvPicPr>
          <p:cNvPr id="4100" name="Picture 3" descr="D:\Hut Dec2011\100NIKON\DSCN2289.JPG"/>
          <p:cNvPicPr>
            <a:picLocks noChangeAspect="1" noChangeArrowheads="1"/>
          </p:cNvPicPr>
          <p:nvPr/>
        </p:nvPicPr>
        <p:blipFill>
          <a:blip r:embed="rId3" cstate="print"/>
          <a:srcRect/>
          <a:stretch>
            <a:fillRect/>
          </a:stretch>
        </p:blipFill>
        <p:spPr bwMode="auto">
          <a:xfrm>
            <a:off x="2154238" y="1752600"/>
            <a:ext cx="1447800" cy="1219200"/>
          </a:xfrm>
          <a:prstGeom prst="rect">
            <a:avLst/>
          </a:prstGeom>
          <a:noFill/>
          <a:ln w="9525">
            <a:noFill/>
            <a:miter lim="800000"/>
            <a:headEnd/>
            <a:tailEnd/>
          </a:ln>
        </p:spPr>
      </p:pic>
      <p:pic>
        <p:nvPicPr>
          <p:cNvPr id="4101" name="Picture 4" descr="D:\Hut Dec2011\100NIKON\DSCN2295.JPG"/>
          <p:cNvPicPr>
            <a:picLocks noChangeAspect="1" noChangeArrowheads="1"/>
          </p:cNvPicPr>
          <p:nvPr/>
        </p:nvPicPr>
        <p:blipFill>
          <a:blip r:embed="rId4" cstate="print"/>
          <a:srcRect/>
          <a:stretch>
            <a:fillRect/>
          </a:stretch>
        </p:blipFill>
        <p:spPr bwMode="auto">
          <a:xfrm>
            <a:off x="280988" y="1784902"/>
            <a:ext cx="1447800" cy="1219200"/>
          </a:xfrm>
          <a:prstGeom prst="rect">
            <a:avLst/>
          </a:prstGeom>
          <a:noFill/>
          <a:ln w="9525">
            <a:noFill/>
            <a:miter lim="800000"/>
            <a:headEnd/>
            <a:tailEnd/>
          </a:ln>
        </p:spPr>
      </p:pic>
      <p:pic>
        <p:nvPicPr>
          <p:cNvPr id="4102" name="Picture 7" descr="D:\Hut Dec2011\100NIKON\DSCN2308.JPG"/>
          <p:cNvPicPr>
            <a:picLocks noChangeAspect="1" noChangeArrowheads="1"/>
          </p:cNvPicPr>
          <p:nvPr/>
        </p:nvPicPr>
        <p:blipFill>
          <a:blip r:embed="rId5" cstate="print"/>
          <a:srcRect/>
          <a:stretch>
            <a:fillRect/>
          </a:stretch>
        </p:blipFill>
        <p:spPr bwMode="auto">
          <a:xfrm>
            <a:off x="4462463" y="1458913"/>
            <a:ext cx="2133600" cy="1684337"/>
          </a:xfrm>
          <a:prstGeom prst="rect">
            <a:avLst/>
          </a:prstGeom>
          <a:noFill/>
          <a:ln w="9525">
            <a:noFill/>
            <a:miter lim="800000"/>
            <a:headEnd/>
            <a:tailEnd/>
          </a:ln>
        </p:spPr>
      </p:pic>
      <p:pic>
        <p:nvPicPr>
          <p:cNvPr id="4103" name="Picture 3" descr="D:\Hut Dec2011\100NIKON\DSCN2347.JPG"/>
          <p:cNvPicPr>
            <a:picLocks noChangeAspect="1" noChangeArrowheads="1"/>
          </p:cNvPicPr>
          <p:nvPr/>
        </p:nvPicPr>
        <p:blipFill>
          <a:blip r:embed="rId6" cstate="print"/>
          <a:srcRect/>
          <a:stretch>
            <a:fillRect/>
          </a:stretch>
        </p:blipFill>
        <p:spPr bwMode="auto">
          <a:xfrm>
            <a:off x="79375" y="3581400"/>
            <a:ext cx="2587625" cy="1960563"/>
          </a:xfrm>
          <a:prstGeom prst="rect">
            <a:avLst/>
          </a:prstGeom>
          <a:noFill/>
          <a:ln w="9525">
            <a:noFill/>
            <a:miter lim="800000"/>
            <a:headEnd/>
            <a:tailEnd/>
          </a:ln>
        </p:spPr>
      </p:pic>
      <p:sp>
        <p:nvSpPr>
          <p:cNvPr id="4104" name="Rectangle 19"/>
          <p:cNvSpPr>
            <a:spLocks noChangeArrowheads="1"/>
          </p:cNvSpPr>
          <p:nvPr/>
        </p:nvSpPr>
        <p:spPr bwMode="auto">
          <a:xfrm>
            <a:off x="76200" y="731838"/>
            <a:ext cx="8991600" cy="769937"/>
          </a:xfrm>
          <a:prstGeom prst="rect">
            <a:avLst/>
          </a:prstGeom>
          <a:noFill/>
          <a:ln w="9525">
            <a:noFill/>
            <a:miter lim="800000"/>
            <a:headEnd/>
            <a:tailEnd/>
          </a:ln>
        </p:spPr>
        <p:txBody>
          <a:bodyPr>
            <a:spAutoFit/>
          </a:bodyPr>
          <a:lstStyle/>
          <a:p>
            <a:pPr marL="457200" indent="-457200" algn="just"/>
            <a:r>
              <a:rPr lang="en-US" sz="2200" b="1" dirty="0">
                <a:solidFill>
                  <a:srgbClr val="003300"/>
                </a:solidFill>
                <a:latin typeface="Calibri" pitchFamily="34" charset="0"/>
              </a:rPr>
              <a:t>1. Development of Cement Free Concrete and its Demonstration in</a:t>
            </a:r>
          </a:p>
          <a:p>
            <a:pPr marL="457200" indent="-457200" algn="just"/>
            <a:r>
              <a:rPr lang="en-US" sz="2200" b="1" dirty="0">
                <a:solidFill>
                  <a:srgbClr val="003300"/>
                </a:solidFill>
                <a:latin typeface="Calibri" pitchFamily="34" charset="0"/>
              </a:rPr>
              <a:t>    Reinforced Green Concrete Structure at CSIR-AMPRI</a:t>
            </a:r>
            <a:endParaRPr lang="en-US" sz="2200" b="1" dirty="0">
              <a:solidFill>
                <a:srgbClr val="003300"/>
              </a:solidFill>
              <a:latin typeface="Calibri" pitchFamily="34" charset="0"/>
              <a:cs typeface="Times New Roman" pitchFamily="18" charset="0"/>
            </a:endParaRPr>
          </a:p>
        </p:txBody>
      </p:sp>
      <p:sp>
        <p:nvSpPr>
          <p:cNvPr id="4105" name="TextBox 26"/>
          <p:cNvSpPr txBox="1">
            <a:spLocks noChangeArrowheads="1"/>
          </p:cNvSpPr>
          <p:nvPr/>
        </p:nvSpPr>
        <p:spPr bwMode="auto">
          <a:xfrm>
            <a:off x="76200" y="5562600"/>
            <a:ext cx="5334000" cy="1200150"/>
          </a:xfrm>
          <a:prstGeom prst="rect">
            <a:avLst/>
          </a:prstGeom>
          <a:noFill/>
          <a:ln w="9525">
            <a:noFill/>
            <a:miter lim="800000"/>
            <a:headEnd/>
            <a:tailEnd/>
          </a:ln>
        </p:spPr>
        <p:txBody>
          <a:bodyPr>
            <a:spAutoFit/>
          </a:bodyPr>
          <a:lstStyle/>
          <a:p>
            <a:pPr algn="ctr"/>
            <a:r>
              <a:rPr lang="en-US" b="1"/>
              <a:t>Cement Free Concrete Structure Demonstrated at CSIR-AMPRI</a:t>
            </a:r>
          </a:p>
          <a:p>
            <a:pPr algn="ctr"/>
            <a:r>
              <a:rPr lang="en-US" b="1">
                <a:solidFill>
                  <a:srgbClr val="990033"/>
                </a:solidFill>
                <a:cs typeface="Times New Roman" pitchFamily="18" charset="0"/>
              </a:rPr>
              <a:t>(Dimensions  4.5  Feet X 4.5  Feet X 8.0 Feet)</a:t>
            </a:r>
            <a:endParaRPr lang="en-US" b="1">
              <a:solidFill>
                <a:srgbClr val="990033"/>
              </a:solidFill>
            </a:endParaRPr>
          </a:p>
          <a:p>
            <a:pPr algn="ctr"/>
            <a:endParaRPr lang="en-IN" b="1"/>
          </a:p>
        </p:txBody>
      </p:sp>
      <p:sp>
        <p:nvSpPr>
          <p:cNvPr id="4106" name="TextBox 52"/>
          <p:cNvSpPr txBox="1">
            <a:spLocks noChangeArrowheads="1"/>
          </p:cNvSpPr>
          <p:nvPr/>
        </p:nvSpPr>
        <p:spPr bwMode="auto">
          <a:xfrm>
            <a:off x="1295400" y="1401763"/>
            <a:ext cx="1752600" cy="369887"/>
          </a:xfrm>
          <a:prstGeom prst="rect">
            <a:avLst/>
          </a:prstGeom>
          <a:noFill/>
          <a:ln w="9525">
            <a:noFill/>
            <a:miter lim="800000"/>
            <a:headEnd/>
            <a:tailEnd/>
          </a:ln>
        </p:spPr>
        <p:txBody>
          <a:bodyPr>
            <a:spAutoFit/>
          </a:bodyPr>
          <a:lstStyle/>
          <a:p>
            <a:r>
              <a:rPr lang="en-US" b="1">
                <a:latin typeface="Calibri" pitchFamily="34" charset="0"/>
              </a:rPr>
              <a:t>Raw Materials </a:t>
            </a:r>
          </a:p>
        </p:txBody>
      </p:sp>
      <p:sp>
        <p:nvSpPr>
          <p:cNvPr id="4107" name="TextBox 53"/>
          <p:cNvSpPr txBox="1">
            <a:spLocks noChangeArrowheads="1"/>
          </p:cNvSpPr>
          <p:nvPr/>
        </p:nvSpPr>
        <p:spPr bwMode="auto">
          <a:xfrm>
            <a:off x="533400" y="3014663"/>
            <a:ext cx="1257300" cy="338137"/>
          </a:xfrm>
          <a:prstGeom prst="rect">
            <a:avLst/>
          </a:prstGeom>
          <a:noFill/>
          <a:ln w="9525">
            <a:noFill/>
            <a:miter lim="800000"/>
            <a:headEnd/>
            <a:tailEnd/>
          </a:ln>
        </p:spPr>
        <p:txBody>
          <a:bodyPr>
            <a:spAutoFit/>
          </a:bodyPr>
          <a:lstStyle/>
          <a:p>
            <a:r>
              <a:rPr lang="en-US" sz="1600" b="1"/>
              <a:t>Fly Ash </a:t>
            </a:r>
          </a:p>
        </p:txBody>
      </p:sp>
      <p:sp>
        <p:nvSpPr>
          <p:cNvPr id="4108" name="TextBox 54"/>
          <p:cNvSpPr txBox="1">
            <a:spLocks noChangeArrowheads="1"/>
          </p:cNvSpPr>
          <p:nvPr/>
        </p:nvSpPr>
        <p:spPr bwMode="auto">
          <a:xfrm>
            <a:off x="1752600" y="2938463"/>
            <a:ext cx="1981200" cy="585787"/>
          </a:xfrm>
          <a:prstGeom prst="rect">
            <a:avLst/>
          </a:prstGeom>
          <a:noFill/>
          <a:ln w="9525">
            <a:noFill/>
            <a:miter lim="800000"/>
            <a:headEnd/>
            <a:tailEnd/>
          </a:ln>
        </p:spPr>
        <p:txBody>
          <a:bodyPr>
            <a:spAutoFit/>
          </a:bodyPr>
          <a:lstStyle/>
          <a:p>
            <a:pPr algn="ctr"/>
            <a:r>
              <a:rPr lang="en-US" sz="1600" b="1"/>
              <a:t>Coarse and Fine Aggregates </a:t>
            </a:r>
          </a:p>
        </p:txBody>
      </p:sp>
      <p:sp>
        <p:nvSpPr>
          <p:cNvPr id="4109" name="TextBox 55"/>
          <p:cNvSpPr txBox="1">
            <a:spLocks noChangeArrowheads="1"/>
          </p:cNvSpPr>
          <p:nvPr/>
        </p:nvSpPr>
        <p:spPr bwMode="auto">
          <a:xfrm>
            <a:off x="3949700" y="3143250"/>
            <a:ext cx="3124200" cy="339725"/>
          </a:xfrm>
          <a:prstGeom prst="rect">
            <a:avLst/>
          </a:prstGeom>
          <a:noFill/>
          <a:ln w="9525">
            <a:noFill/>
            <a:miter lim="800000"/>
            <a:headEnd/>
            <a:tailEnd/>
          </a:ln>
        </p:spPr>
        <p:txBody>
          <a:bodyPr>
            <a:spAutoFit/>
          </a:bodyPr>
          <a:lstStyle/>
          <a:p>
            <a:pPr algn="ctr"/>
            <a:r>
              <a:rPr lang="en-US" sz="1600" b="1"/>
              <a:t>Cement Free Concrete Mix</a:t>
            </a:r>
          </a:p>
        </p:txBody>
      </p:sp>
      <p:pic>
        <p:nvPicPr>
          <p:cNvPr id="4110" name="Picture 4" descr="AMPRIlogo"/>
          <p:cNvPicPr>
            <a:picLocks noChangeAspect="1" noChangeArrowheads="1"/>
          </p:cNvPicPr>
          <p:nvPr/>
        </p:nvPicPr>
        <p:blipFill>
          <a:blip r:embed="rId7" cstate="print"/>
          <a:srcRect/>
          <a:stretch>
            <a:fillRect/>
          </a:stretch>
        </p:blipFill>
        <p:spPr bwMode="auto">
          <a:xfrm>
            <a:off x="8235950" y="25400"/>
            <a:ext cx="838200" cy="423863"/>
          </a:xfrm>
          <a:prstGeom prst="rect">
            <a:avLst/>
          </a:prstGeom>
          <a:noFill/>
          <a:ln w="9525">
            <a:noFill/>
            <a:miter lim="800000"/>
            <a:headEnd/>
            <a:tailEnd/>
          </a:ln>
        </p:spPr>
      </p:pic>
      <p:graphicFrame>
        <p:nvGraphicFramePr>
          <p:cNvPr id="4098" name="Object 96"/>
          <p:cNvGraphicFramePr>
            <a:graphicFrameLocks noChangeAspect="1"/>
          </p:cNvGraphicFramePr>
          <p:nvPr/>
        </p:nvGraphicFramePr>
        <p:xfrm>
          <a:off x="76200" y="76200"/>
          <a:ext cx="457200" cy="419100"/>
        </p:xfrm>
        <a:graphic>
          <a:graphicData uri="http://schemas.openxmlformats.org/presentationml/2006/ole">
            <p:oleObj spid="_x0000_s100354" name="Bitmap Image" r:id="rId8" imgW="1467055" imgH="1638529" progId="PBrush">
              <p:embed/>
            </p:oleObj>
          </a:graphicData>
        </a:graphic>
      </p:graphicFrame>
      <p:grpSp>
        <p:nvGrpSpPr>
          <p:cNvPr id="2" name="Group 22"/>
          <p:cNvGrpSpPr>
            <a:grpSpLocks/>
          </p:cNvGrpSpPr>
          <p:nvPr/>
        </p:nvGrpSpPr>
        <p:grpSpPr bwMode="auto">
          <a:xfrm>
            <a:off x="6019800" y="1371600"/>
            <a:ext cx="5029200" cy="1701800"/>
            <a:chOff x="6019800" y="1541462"/>
            <a:chExt cx="5029200" cy="1701800"/>
          </a:xfrm>
        </p:grpSpPr>
        <p:pic>
          <p:nvPicPr>
            <p:cNvPr id="4133" name="Picture 4"/>
            <p:cNvPicPr>
              <a:picLocks noChangeAspect="1" noChangeArrowheads="1"/>
            </p:cNvPicPr>
            <p:nvPr/>
          </p:nvPicPr>
          <p:blipFill>
            <a:blip r:embed="rId9" cstate="print"/>
            <a:srcRect t="36655" b="6407"/>
            <a:stretch>
              <a:fillRect/>
            </a:stretch>
          </p:blipFill>
          <p:spPr bwMode="auto">
            <a:xfrm>
              <a:off x="6813550" y="1541462"/>
              <a:ext cx="2239963" cy="1701800"/>
            </a:xfrm>
            <a:prstGeom prst="rect">
              <a:avLst/>
            </a:prstGeom>
            <a:noFill/>
            <a:ln w="9525">
              <a:noFill/>
              <a:miter lim="800000"/>
              <a:headEnd/>
              <a:tailEnd/>
            </a:ln>
          </p:spPr>
        </p:pic>
        <p:sp>
          <p:nvSpPr>
            <p:cNvPr id="4134" name="Rectangle 11"/>
            <p:cNvSpPr>
              <a:spLocks noChangeArrowheads="1"/>
            </p:cNvSpPr>
            <p:nvPr/>
          </p:nvSpPr>
          <p:spPr bwMode="auto">
            <a:xfrm>
              <a:off x="6019800" y="2057400"/>
              <a:ext cx="5029200" cy="1169988"/>
            </a:xfrm>
            <a:prstGeom prst="rect">
              <a:avLst/>
            </a:prstGeom>
            <a:noFill/>
            <a:ln w="9525">
              <a:noFill/>
              <a:miter lim="800000"/>
              <a:headEnd/>
              <a:tailEnd/>
            </a:ln>
          </p:spPr>
          <p:txBody>
            <a:bodyPr>
              <a:spAutoFit/>
            </a:bodyPr>
            <a:lstStyle/>
            <a:p>
              <a:r>
                <a:rPr lang="en-IN" sz="1000">
                  <a:solidFill>
                    <a:srgbClr val="C00000"/>
                  </a:solidFill>
                  <a:latin typeface="Calibri" pitchFamily="34" charset="0"/>
                </a:rPr>
                <a:t>                                                  I       I</a:t>
              </a:r>
            </a:p>
            <a:p>
              <a:r>
                <a:rPr lang="en-IN" sz="1000">
                  <a:solidFill>
                    <a:srgbClr val="C00000"/>
                  </a:solidFill>
                  <a:latin typeface="Calibri" pitchFamily="34" charset="0"/>
                </a:rPr>
                <a:t>                                                     -(-Si -O- Si - O-)n</a:t>
              </a:r>
            </a:p>
            <a:p>
              <a:r>
                <a:rPr lang="en-IN" sz="1000">
                  <a:solidFill>
                    <a:srgbClr val="C00000"/>
                  </a:solidFill>
                  <a:latin typeface="Calibri" pitchFamily="34" charset="0"/>
                </a:rPr>
                <a:t>                                                         I       I</a:t>
              </a:r>
            </a:p>
            <a:p>
              <a:r>
                <a:rPr lang="en-IN" sz="1000">
                  <a:solidFill>
                    <a:srgbClr val="C00000"/>
                  </a:solidFill>
                  <a:latin typeface="Calibri" pitchFamily="34" charset="0"/>
                </a:rPr>
                <a:t>                                                        O      O</a:t>
              </a:r>
            </a:p>
            <a:p>
              <a:r>
                <a:rPr lang="en-IN" sz="1000">
                  <a:solidFill>
                    <a:srgbClr val="C00000"/>
                  </a:solidFill>
                  <a:latin typeface="Calibri" pitchFamily="34" charset="0"/>
                </a:rPr>
                <a:t>                                                         I       I</a:t>
              </a:r>
            </a:p>
            <a:p>
              <a:r>
                <a:rPr lang="en-IN" sz="1000">
                  <a:solidFill>
                    <a:srgbClr val="C00000"/>
                  </a:solidFill>
                  <a:latin typeface="Calibri" pitchFamily="34" charset="0"/>
                </a:rPr>
                <a:t>                                                     -(-Si -O- Al - O-)n</a:t>
              </a:r>
            </a:p>
            <a:p>
              <a:r>
                <a:rPr lang="en-IN" sz="1000">
                  <a:solidFill>
                    <a:srgbClr val="C00000"/>
                  </a:solidFill>
                  <a:latin typeface="Calibri" pitchFamily="34" charset="0"/>
                </a:rPr>
                <a:t>                                                         I       I</a:t>
              </a:r>
              <a:endParaRPr lang="en-IN" sz="1000">
                <a:latin typeface="Calibri" pitchFamily="34" charset="0"/>
              </a:endParaRPr>
            </a:p>
          </p:txBody>
        </p:sp>
      </p:grpSp>
      <p:sp>
        <p:nvSpPr>
          <p:cNvPr id="65" name="Right Arrow 64"/>
          <p:cNvSpPr/>
          <p:nvPr/>
        </p:nvSpPr>
        <p:spPr>
          <a:xfrm>
            <a:off x="3733800" y="2344738"/>
            <a:ext cx="609600" cy="304800"/>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113" name="TextBox 50"/>
          <p:cNvSpPr txBox="1">
            <a:spLocks noChangeArrowheads="1"/>
          </p:cNvSpPr>
          <p:nvPr/>
        </p:nvSpPr>
        <p:spPr bwMode="auto">
          <a:xfrm>
            <a:off x="6781800" y="3046413"/>
            <a:ext cx="2362200" cy="584200"/>
          </a:xfrm>
          <a:prstGeom prst="rect">
            <a:avLst/>
          </a:prstGeom>
          <a:noFill/>
          <a:ln w="9525">
            <a:noFill/>
            <a:miter lim="800000"/>
            <a:headEnd/>
            <a:tailEnd/>
          </a:ln>
        </p:spPr>
        <p:txBody>
          <a:bodyPr>
            <a:spAutoFit/>
          </a:bodyPr>
          <a:lstStyle/>
          <a:p>
            <a:pPr algn="ctr"/>
            <a:r>
              <a:rPr lang="en-US" sz="1600" b="1"/>
              <a:t>Standard Cube </a:t>
            </a:r>
          </a:p>
          <a:p>
            <a:pPr algn="ctr"/>
            <a:r>
              <a:rPr lang="en-US" sz="1600" b="1"/>
              <a:t>(15 x 15 x 15 cms) </a:t>
            </a:r>
          </a:p>
        </p:txBody>
      </p:sp>
      <p:graphicFrame>
        <p:nvGraphicFramePr>
          <p:cNvPr id="24" name="Group 45"/>
          <p:cNvGraphicFramePr>
            <a:graphicFrameLocks noGrp="1"/>
          </p:cNvGraphicFramePr>
          <p:nvPr/>
        </p:nvGraphicFramePr>
        <p:xfrm>
          <a:off x="5638800" y="4264025"/>
          <a:ext cx="3352801" cy="2327275"/>
        </p:xfrm>
        <a:graphic>
          <a:graphicData uri="http://schemas.openxmlformats.org/drawingml/2006/table">
            <a:tbl>
              <a:tblPr/>
              <a:tblGrid>
                <a:gridCol w="1905001"/>
                <a:gridCol w="1447800"/>
              </a:tblGrid>
              <a:tr h="3048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charset="0"/>
                          <a:cs typeface="Arial" charset="0"/>
                        </a:rPr>
                        <a:t>Compressive Strength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00FF"/>
                          </a:solidFill>
                          <a:effectLst/>
                          <a:latin typeface="Arial" charset="0"/>
                          <a:cs typeface="Arial" charset="0"/>
                        </a:rPr>
                        <a:t>15-30 </a:t>
                      </a:r>
                      <a:r>
                        <a:rPr kumimoji="0" lang="en-US" sz="1600" b="1" i="0" u="none" strike="noStrike" cap="none" normalizeH="0" baseline="0" dirty="0" err="1" smtClean="0">
                          <a:ln>
                            <a:noFill/>
                          </a:ln>
                          <a:solidFill>
                            <a:srgbClr val="FF00FF"/>
                          </a:solidFill>
                          <a:effectLst/>
                          <a:latin typeface="Arial" charset="0"/>
                          <a:cs typeface="Arial" charset="0"/>
                        </a:rPr>
                        <a:t>MPa</a:t>
                      </a:r>
                      <a:endParaRPr kumimoji="0" lang="en-US" sz="1600" b="1" i="0" u="none" strike="noStrike" cap="none" normalizeH="0" baseline="0" dirty="0" smtClean="0">
                        <a:ln>
                          <a:noFill/>
                        </a:ln>
                        <a:solidFill>
                          <a:srgbClr val="FF00FF"/>
                        </a:solidFill>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60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charset="0"/>
                          <a:cs typeface="Arial" charset="0"/>
                        </a:rPr>
                        <a:t>Flexural Strength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00FF"/>
                          </a:solidFill>
                          <a:effectLst/>
                          <a:latin typeface="Arial" charset="0"/>
                          <a:cs typeface="Arial" charset="0"/>
                        </a:rPr>
                        <a:t>2-3 </a:t>
                      </a:r>
                      <a:r>
                        <a:rPr kumimoji="0" lang="en-US" sz="1600" b="1" i="0" u="none" strike="noStrike" cap="none" normalizeH="0" baseline="0" dirty="0" err="1" smtClean="0">
                          <a:ln>
                            <a:noFill/>
                          </a:ln>
                          <a:solidFill>
                            <a:srgbClr val="FF00FF"/>
                          </a:solidFill>
                          <a:effectLst/>
                          <a:latin typeface="Arial" charset="0"/>
                          <a:cs typeface="Arial" charset="0"/>
                        </a:rPr>
                        <a:t>MPa</a:t>
                      </a:r>
                      <a:r>
                        <a:rPr kumimoji="0" lang="en-US" sz="1600" b="1" i="0" u="none" strike="noStrike" cap="none" normalizeH="0" baseline="0" dirty="0" smtClean="0">
                          <a:ln>
                            <a:noFill/>
                          </a:ln>
                          <a:solidFill>
                            <a:srgbClr val="FF00FF"/>
                          </a:solidFill>
                          <a:effectLst/>
                          <a:latin typeface="Arial" charset="0"/>
                          <a:cs typeface="Arial" charset="0"/>
                        </a:rPr>
                        <a:t> </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60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smtClean="0">
                          <a:ln>
                            <a:noFill/>
                          </a:ln>
                          <a:solidFill>
                            <a:schemeClr val="tx1"/>
                          </a:solidFill>
                          <a:effectLst/>
                          <a:latin typeface="Arial" charset="0"/>
                          <a:cs typeface="Arial" charset="0"/>
                        </a:rPr>
                        <a:t>Density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00FF"/>
                          </a:solidFill>
                          <a:effectLst/>
                          <a:latin typeface="Arial" charset="0"/>
                          <a:cs typeface="Arial" charset="0"/>
                        </a:rPr>
                        <a:t>2200-2400 Kg/m</a:t>
                      </a:r>
                      <a:r>
                        <a:rPr kumimoji="0" lang="en-US" sz="1600" b="1" i="0" u="none" strike="noStrike" cap="none" normalizeH="0" baseline="30000" dirty="0" smtClean="0">
                          <a:ln>
                            <a:noFill/>
                          </a:ln>
                          <a:solidFill>
                            <a:srgbClr val="FF00FF"/>
                          </a:solidFill>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46075">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FF0000"/>
                          </a:solidFill>
                          <a:effectLst/>
                          <a:latin typeface="Arial" charset="0"/>
                          <a:cs typeface="Arial" charset="0"/>
                        </a:rPr>
                        <a:t>The developed binder (90% fly ash) replaces the  conventional cement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bl>
          </a:graphicData>
        </a:graphic>
      </p:graphicFrame>
      <p:sp>
        <p:nvSpPr>
          <p:cNvPr id="4131" name="TextBox 59"/>
          <p:cNvSpPr txBox="1">
            <a:spLocks noChangeArrowheads="1"/>
          </p:cNvSpPr>
          <p:nvPr/>
        </p:nvSpPr>
        <p:spPr bwMode="auto">
          <a:xfrm>
            <a:off x="5943600" y="3513138"/>
            <a:ext cx="3124200" cy="708025"/>
          </a:xfrm>
          <a:prstGeom prst="rect">
            <a:avLst/>
          </a:prstGeom>
          <a:noFill/>
          <a:ln w="9525">
            <a:noFill/>
            <a:miter lim="800000"/>
            <a:headEnd/>
            <a:tailEnd/>
          </a:ln>
        </p:spPr>
        <p:txBody>
          <a:bodyPr>
            <a:spAutoFit/>
          </a:bodyPr>
          <a:lstStyle/>
          <a:p>
            <a:pPr algn="ctr"/>
            <a:r>
              <a:rPr lang="en-US" sz="2000" b="1">
                <a:solidFill>
                  <a:srgbClr val="3333FF"/>
                </a:solidFill>
              </a:rPr>
              <a:t>Engineering Properties </a:t>
            </a:r>
          </a:p>
          <a:p>
            <a:pPr algn="ctr"/>
            <a:r>
              <a:rPr lang="en-US" sz="2000" b="1" i="1"/>
              <a:t> As per IS : 516-1999</a:t>
            </a:r>
            <a:endParaRPr lang="en-US" sz="2000" b="1">
              <a:solidFill>
                <a:srgbClr val="3333FF"/>
              </a:solidFill>
            </a:endParaRPr>
          </a:p>
        </p:txBody>
      </p:sp>
      <p:pic>
        <p:nvPicPr>
          <p:cNvPr id="4132" name="Picture 8" descr="DSCN4362.JPG"/>
          <p:cNvPicPr>
            <a:picLocks noChangeAspect="1"/>
          </p:cNvPicPr>
          <p:nvPr/>
        </p:nvPicPr>
        <p:blipFill>
          <a:blip r:embed="rId10" cstate="print"/>
          <a:srcRect/>
          <a:stretch>
            <a:fillRect/>
          </a:stretch>
        </p:blipFill>
        <p:spPr bwMode="auto">
          <a:xfrm>
            <a:off x="3200400" y="3505200"/>
            <a:ext cx="2438400" cy="182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60" name="TextBox 7"/>
          <p:cNvSpPr txBox="1">
            <a:spLocks noChangeArrowheads="1"/>
          </p:cNvSpPr>
          <p:nvPr/>
        </p:nvSpPr>
        <p:spPr bwMode="auto">
          <a:xfrm>
            <a:off x="304800" y="228600"/>
            <a:ext cx="8232775" cy="830263"/>
          </a:xfrm>
          <a:prstGeom prst="rect">
            <a:avLst/>
          </a:prstGeom>
          <a:ln>
            <a:solidFill>
              <a:schemeClr val="tx1"/>
            </a:solidFill>
            <a:headEnd/>
            <a:tailEnd/>
          </a:ln>
        </p:spPr>
        <p:style>
          <a:lnRef idx="1">
            <a:schemeClr val="accent5"/>
          </a:lnRef>
          <a:fillRef idx="2">
            <a:schemeClr val="accent5"/>
          </a:fillRef>
          <a:effectRef idx="1">
            <a:schemeClr val="accent5"/>
          </a:effectRef>
          <a:fontRef idx="minor">
            <a:schemeClr val="dk1"/>
          </a:fontRef>
        </p:style>
        <p:txBody>
          <a:bodyPr>
            <a:spAutoFit/>
          </a:bodyPr>
          <a:lstStyle/>
          <a:p>
            <a:pPr algn="ctr" fontAlgn="auto">
              <a:spcBef>
                <a:spcPts val="0"/>
              </a:spcBef>
              <a:spcAft>
                <a:spcPts val="0"/>
              </a:spcAft>
              <a:defRPr/>
            </a:pPr>
            <a:r>
              <a:rPr lang="en-US" sz="2400" b="1" dirty="0">
                <a:solidFill>
                  <a:srgbClr val="990000"/>
                </a:solidFill>
                <a:cs typeface="Arial" pitchFamily="34" charset="0"/>
              </a:rPr>
              <a:t>From Era of </a:t>
            </a:r>
            <a:r>
              <a:rPr lang="en-US" sz="2400" b="1" dirty="0">
                <a:solidFill>
                  <a:srgbClr val="FF0000"/>
                </a:solidFill>
                <a:cs typeface="Arial" pitchFamily="34" charset="0"/>
              </a:rPr>
              <a:t>Instant</a:t>
            </a:r>
            <a:r>
              <a:rPr lang="en-US" sz="2400" b="1" dirty="0">
                <a:solidFill>
                  <a:srgbClr val="990000"/>
                </a:solidFill>
                <a:cs typeface="Arial" pitchFamily="34" charset="0"/>
              </a:rPr>
              <a:t> Foods to </a:t>
            </a:r>
            <a:r>
              <a:rPr lang="en-US" sz="2400" b="1" dirty="0">
                <a:solidFill>
                  <a:srgbClr val="FF0000"/>
                </a:solidFill>
                <a:cs typeface="Arial" pitchFamily="34" charset="0"/>
              </a:rPr>
              <a:t>Instant</a:t>
            </a:r>
            <a:r>
              <a:rPr lang="en-US" sz="2400" b="1" dirty="0">
                <a:solidFill>
                  <a:srgbClr val="990000"/>
                </a:solidFill>
                <a:cs typeface="Arial" pitchFamily="34" charset="0"/>
              </a:rPr>
              <a:t> Green Building Materials using Heat             Treatment </a:t>
            </a:r>
            <a:endParaRPr lang="en-IN" sz="2400" b="1" dirty="0">
              <a:solidFill>
                <a:srgbClr val="990000"/>
              </a:solidFill>
              <a:cs typeface="Arial" pitchFamily="34" charset="0"/>
            </a:endParaRPr>
          </a:p>
        </p:txBody>
      </p:sp>
      <p:grpSp>
        <p:nvGrpSpPr>
          <p:cNvPr id="2" name="Group 33"/>
          <p:cNvGrpSpPr>
            <a:grpSpLocks/>
          </p:cNvGrpSpPr>
          <p:nvPr/>
        </p:nvGrpSpPr>
        <p:grpSpPr bwMode="auto">
          <a:xfrm>
            <a:off x="3505200" y="3124200"/>
            <a:ext cx="1752600" cy="2579688"/>
            <a:chOff x="152400" y="3821017"/>
            <a:chExt cx="1752600" cy="2579783"/>
          </a:xfrm>
        </p:grpSpPr>
        <p:pic>
          <p:nvPicPr>
            <p:cNvPr id="5137" name="Picture 54" descr="C:\Users\sai\Desktop\New folder\DCIM\101NIKON\DSCN4283.JPG"/>
            <p:cNvPicPr>
              <a:picLocks noChangeAspect="1" noChangeArrowheads="1"/>
            </p:cNvPicPr>
            <p:nvPr/>
          </p:nvPicPr>
          <p:blipFill>
            <a:blip r:embed="rId3" cstate="print"/>
            <a:srcRect/>
            <a:stretch>
              <a:fillRect/>
            </a:stretch>
          </p:blipFill>
          <p:spPr bwMode="auto">
            <a:xfrm>
              <a:off x="152400" y="5181600"/>
              <a:ext cx="1752600" cy="1219200"/>
            </a:xfrm>
            <a:prstGeom prst="rect">
              <a:avLst/>
            </a:prstGeom>
            <a:noFill/>
            <a:ln w="9525">
              <a:noFill/>
              <a:miter lim="800000"/>
              <a:headEnd/>
              <a:tailEnd/>
            </a:ln>
          </p:spPr>
        </p:pic>
        <p:pic>
          <p:nvPicPr>
            <p:cNvPr id="5138" name="Picture 55" descr="C:\Users\sai\Desktop\New folder\DCIM\101NIKON\DSCN4237.JPG"/>
            <p:cNvPicPr>
              <a:picLocks noChangeAspect="1" noChangeArrowheads="1"/>
            </p:cNvPicPr>
            <p:nvPr/>
          </p:nvPicPr>
          <p:blipFill>
            <a:blip r:embed="rId4" cstate="print"/>
            <a:srcRect/>
            <a:stretch>
              <a:fillRect/>
            </a:stretch>
          </p:blipFill>
          <p:spPr bwMode="auto">
            <a:xfrm>
              <a:off x="152400" y="3821017"/>
              <a:ext cx="1752600" cy="1143000"/>
            </a:xfrm>
            <a:prstGeom prst="rect">
              <a:avLst/>
            </a:prstGeom>
            <a:noFill/>
            <a:ln w="9525">
              <a:noFill/>
              <a:miter lim="800000"/>
              <a:headEnd/>
              <a:tailEnd/>
            </a:ln>
          </p:spPr>
        </p:pic>
      </p:grpSp>
      <p:sp>
        <p:nvSpPr>
          <p:cNvPr id="36" name="Curved Right Arrow 35"/>
          <p:cNvSpPr/>
          <p:nvPr/>
        </p:nvSpPr>
        <p:spPr>
          <a:xfrm>
            <a:off x="1905000" y="2909888"/>
            <a:ext cx="1295400" cy="957262"/>
          </a:xfrm>
          <a:prstGeom prst="curvedRightArrow">
            <a:avLst/>
          </a:prstGeom>
          <a:solidFill>
            <a:srgbClr val="3333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37" name="Curved Right Arrow 36"/>
          <p:cNvSpPr/>
          <p:nvPr/>
        </p:nvSpPr>
        <p:spPr>
          <a:xfrm flipH="1">
            <a:off x="5410200" y="3048000"/>
            <a:ext cx="1219200" cy="877888"/>
          </a:xfrm>
          <a:prstGeom prst="curvedRightArrow">
            <a:avLst/>
          </a:prstGeom>
          <a:solidFill>
            <a:srgbClr val="3333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40" name="TextBox 39"/>
          <p:cNvSpPr txBox="1"/>
          <p:nvPr/>
        </p:nvSpPr>
        <p:spPr>
          <a:xfrm>
            <a:off x="1905000" y="5791200"/>
            <a:ext cx="5562600" cy="954088"/>
          </a:xfrm>
          <a:prstGeom prst="rect">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a:spAutoFit/>
          </a:bodyPr>
          <a:lstStyle/>
          <a:p>
            <a:pPr algn="ctr" fontAlgn="auto">
              <a:lnSpc>
                <a:spcPct val="90000"/>
              </a:lnSpc>
              <a:spcBef>
                <a:spcPts val="0"/>
              </a:spcBef>
              <a:spcAft>
                <a:spcPts val="0"/>
              </a:spcAft>
              <a:defRPr/>
            </a:pPr>
            <a:r>
              <a:rPr lang="en-US" sz="2000" b="1" dirty="0">
                <a:cs typeface="Arial" pitchFamily="34" charset="0"/>
              </a:rPr>
              <a:t>Achieving Compressive Strength of 33 </a:t>
            </a:r>
            <a:r>
              <a:rPr lang="en-US" sz="2000" b="1" dirty="0" err="1">
                <a:cs typeface="Arial" pitchFamily="34" charset="0"/>
              </a:rPr>
              <a:t>Mpa</a:t>
            </a:r>
            <a:r>
              <a:rPr lang="en-US" sz="2000" b="1" dirty="0">
                <a:cs typeface="Arial" pitchFamily="34" charset="0"/>
              </a:rPr>
              <a:t>)</a:t>
            </a:r>
          </a:p>
          <a:p>
            <a:pPr algn="ctr" fontAlgn="auto">
              <a:lnSpc>
                <a:spcPct val="90000"/>
              </a:lnSpc>
              <a:spcBef>
                <a:spcPts val="0"/>
              </a:spcBef>
              <a:spcAft>
                <a:spcPts val="0"/>
              </a:spcAft>
              <a:defRPr/>
            </a:pPr>
            <a:r>
              <a:rPr lang="en-US" sz="2000" b="1" dirty="0">
                <a:cs typeface="Arial" pitchFamily="34" charset="0"/>
              </a:rPr>
              <a:t>(IS :4031-1999)</a:t>
            </a:r>
          </a:p>
          <a:p>
            <a:pPr fontAlgn="auto">
              <a:spcBef>
                <a:spcPts val="0"/>
              </a:spcBef>
              <a:spcAft>
                <a:spcPts val="0"/>
              </a:spcAft>
              <a:defRPr/>
            </a:pPr>
            <a:endParaRPr lang="en-US" sz="2000" dirty="0">
              <a:cs typeface="Arial" pitchFamily="34" charset="0"/>
            </a:endParaRPr>
          </a:p>
        </p:txBody>
      </p:sp>
      <p:sp>
        <p:nvSpPr>
          <p:cNvPr id="41" name="TextBox 40"/>
          <p:cNvSpPr txBox="1"/>
          <p:nvPr/>
        </p:nvSpPr>
        <p:spPr>
          <a:xfrm>
            <a:off x="304800" y="1371600"/>
            <a:ext cx="8229600" cy="400050"/>
          </a:xfrm>
          <a:prstGeom prst="rect">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a:spAutoFit/>
          </a:bodyPr>
          <a:lstStyle/>
          <a:p>
            <a:pPr algn="just" fontAlgn="auto">
              <a:spcBef>
                <a:spcPts val="0"/>
              </a:spcBef>
              <a:spcAft>
                <a:spcPts val="0"/>
              </a:spcAft>
              <a:defRPr/>
            </a:pPr>
            <a:r>
              <a:rPr lang="en-US" sz="2000" b="1" dirty="0">
                <a:cs typeface="Arial" pitchFamily="34" charset="0"/>
              </a:rPr>
              <a:t>Heating in conventional  hot air  system      at 60</a:t>
            </a:r>
            <a:r>
              <a:rPr lang="en-US" sz="2000" b="1" baseline="30000" dirty="0">
                <a:cs typeface="Arial" pitchFamily="34" charset="0"/>
              </a:rPr>
              <a:t>0</a:t>
            </a:r>
            <a:r>
              <a:rPr lang="en-US" sz="2000" b="1" dirty="0">
                <a:cs typeface="Arial" pitchFamily="34" charset="0"/>
              </a:rPr>
              <a:t>C for 24 hours</a:t>
            </a:r>
          </a:p>
        </p:txBody>
      </p:sp>
      <p:sp>
        <p:nvSpPr>
          <p:cNvPr id="42" name="Down Arrow 41"/>
          <p:cNvSpPr/>
          <p:nvPr/>
        </p:nvSpPr>
        <p:spPr>
          <a:xfrm>
            <a:off x="4267200" y="990600"/>
            <a:ext cx="304800" cy="381000"/>
          </a:xfrm>
          <a:prstGeom prst="downArrow">
            <a:avLst/>
          </a:prstGeom>
          <a:solidFill>
            <a:srgbClr val="3333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 name="TextBox 43"/>
          <p:cNvSpPr txBox="1"/>
          <p:nvPr/>
        </p:nvSpPr>
        <p:spPr>
          <a:xfrm>
            <a:off x="160338" y="2463800"/>
            <a:ext cx="4343400" cy="400050"/>
          </a:xfrm>
          <a:prstGeom prst="rect">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r>
              <a:rPr lang="en-US" sz="2000" b="1" dirty="0">
                <a:solidFill>
                  <a:srgbClr val="FF0000"/>
                </a:solidFill>
                <a:cs typeface="Arial" pitchFamily="34" charset="0"/>
              </a:rPr>
              <a:t> 28 days </a:t>
            </a:r>
            <a:r>
              <a:rPr lang="en-US" sz="2000" b="1" dirty="0">
                <a:cs typeface="Arial" pitchFamily="34" charset="0"/>
              </a:rPr>
              <a:t>at ambient temperature </a:t>
            </a:r>
          </a:p>
        </p:txBody>
      </p:sp>
      <p:sp>
        <p:nvSpPr>
          <p:cNvPr id="45" name="TextBox 44"/>
          <p:cNvSpPr txBox="1"/>
          <p:nvPr/>
        </p:nvSpPr>
        <p:spPr>
          <a:xfrm>
            <a:off x="4702175" y="2319338"/>
            <a:ext cx="4343400" cy="706437"/>
          </a:xfrm>
          <a:prstGeom prst="rect">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a:spAutoFit/>
          </a:bodyPr>
          <a:lstStyle/>
          <a:p>
            <a:pPr fontAlgn="auto">
              <a:spcBef>
                <a:spcPts val="0"/>
              </a:spcBef>
              <a:spcAft>
                <a:spcPts val="0"/>
              </a:spcAft>
              <a:defRPr/>
            </a:pPr>
            <a:r>
              <a:rPr lang="en-US" sz="2000" b="1" dirty="0">
                <a:cs typeface="Arial" pitchFamily="34" charset="0"/>
              </a:rPr>
              <a:t> </a:t>
            </a:r>
            <a:r>
              <a:rPr lang="en-US" sz="2000" b="1" dirty="0">
                <a:solidFill>
                  <a:srgbClr val="FF0000"/>
                </a:solidFill>
                <a:cs typeface="Arial" pitchFamily="34" charset="0"/>
              </a:rPr>
              <a:t>28 minutes </a:t>
            </a:r>
            <a:r>
              <a:rPr lang="en-US" sz="2000" b="1" dirty="0">
                <a:cs typeface="Arial" pitchFamily="34" charset="0"/>
              </a:rPr>
              <a:t>in microwave at 200</a:t>
            </a:r>
          </a:p>
          <a:p>
            <a:pPr fontAlgn="auto">
              <a:spcBef>
                <a:spcPts val="0"/>
              </a:spcBef>
              <a:spcAft>
                <a:spcPts val="0"/>
              </a:spcAft>
              <a:defRPr/>
            </a:pPr>
            <a:r>
              <a:rPr lang="en-US" sz="2000" b="1" dirty="0">
                <a:cs typeface="Arial" pitchFamily="34" charset="0"/>
              </a:rPr>
              <a:t> watt power </a:t>
            </a:r>
          </a:p>
        </p:txBody>
      </p:sp>
      <p:sp>
        <p:nvSpPr>
          <p:cNvPr id="5132" name="TextBox 66"/>
          <p:cNvSpPr txBox="1">
            <a:spLocks noChangeArrowheads="1"/>
          </p:cNvSpPr>
          <p:nvPr/>
        </p:nvSpPr>
        <p:spPr bwMode="auto">
          <a:xfrm>
            <a:off x="3130550" y="4013200"/>
            <a:ext cx="2684463" cy="522288"/>
          </a:xfrm>
          <a:prstGeom prst="rect">
            <a:avLst/>
          </a:prstGeom>
          <a:noFill/>
          <a:ln w="9525">
            <a:noFill/>
            <a:miter lim="800000"/>
            <a:headEnd/>
            <a:tailEnd/>
          </a:ln>
        </p:spPr>
        <p:txBody>
          <a:bodyPr>
            <a:spAutoFit/>
          </a:bodyPr>
          <a:lstStyle/>
          <a:p>
            <a:pPr algn="ctr"/>
            <a:r>
              <a:rPr lang="en-US" sz="1400" b="1">
                <a:solidFill>
                  <a:srgbClr val="FF0000"/>
                </a:solidFill>
              </a:rPr>
              <a:t>Sample cubes </a:t>
            </a:r>
          </a:p>
          <a:p>
            <a:pPr algn="ctr"/>
            <a:r>
              <a:rPr lang="en-US" sz="1400" b="1">
                <a:solidFill>
                  <a:srgbClr val="FF0000"/>
                </a:solidFill>
              </a:rPr>
              <a:t> 7.06  cm x 7.06 cm x 7.06  cm </a:t>
            </a:r>
          </a:p>
        </p:txBody>
      </p:sp>
      <p:sp>
        <p:nvSpPr>
          <p:cNvPr id="76" name="Down Arrow 75"/>
          <p:cNvSpPr/>
          <p:nvPr/>
        </p:nvSpPr>
        <p:spPr>
          <a:xfrm>
            <a:off x="2590800" y="1828800"/>
            <a:ext cx="381000" cy="609600"/>
          </a:xfrm>
          <a:prstGeom prst="downArrow">
            <a:avLst/>
          </a:prstGeom>
          <a:solidFill>
            <a:srgbClr val="3333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7" name="Down Arrow 76"/>
          <p:cNvSpPr/>
          <p:nvPr/>
        </p:nvSpPr>
        <p:spPr>
          <a:xfrm>
            <a:off x="6705600" y="1752600"/>
            <a:ext cx="381000" cy="533400"/>
          </a:xfrm>
          <a:prstGeom prst="downArrow">
            <a:avLst/>
          </a:prstGeom>
          <a:solidFill>
            <a:srgbClr val="3333FF"/>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9" name="Down Arrow 78"/>
          <p:cNvSpPr/>
          <p:nvPr/>
        </p:nvSpPr>
        <p:spPr>
          <a:xfrm>
            <a:off x="8077200" y="762000"/>
            <a:ext cx="457200" cy="16764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aphicFrame>
        <p:nvGraphicFramePr>
          <p:cNvPr id="5122" name="Object 96"/>
          <p:cNvGraphicFramePr>
            <a:graphicFrameLocks noChangeAspect="1"/>
          </p:cNvGraphicFramePr>
          <p:nvPr/>
        </p:nvGraphicFramePr>
        <p:xfrm>
          <a:off x="0" y="0"/>
          <a:ext cx="228600" cy="209550"/>
        </p:xfrm>
        <a:graphic>
          <a:graphicData uri="http://schemas.openxmlformats.org/presentationml/2006/ole">
            <p:oleObj spid="_x0000_s101378" name="Bitmap Image" r:id="rId5" imgW="1467055" imgH="1638529" progId="PBrush">
              <p:embed/>
            </p:oleObj>
          </a:graphicData>
        </a:graphic>
      </p:graphicFrame>
      <p:pic>
        <p:nvPicPr>
          <p:cNvPr id="5136" name="Picture 4" descr="AMPRIlogo"/>
          <p:cNvPicPr>
            <a:picLocks noChangeAspect="1" noChangeArrowheads="1"/>
          </p:cNvPicPr>
          <p:nvPr/>
        </p:nvPicPr>
        <p:blipFill>
          <a:blip r:embed="rId6" cstate="print"/>
          <a:srcRect/>
          <a:stretch>
            <a:fillRect/>
          </a:stretch>
        </p:blipFill>
        <p:spPr bwMode="auto">
          <a:xfrm>
            <a:off x="8553450" y="-6350"/>
            <a:ext cx="601663" cy="30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6322" name="Picture 2" descr="C:\Users\chemicals\Desktop\DSC_0366.jpg"/>
          <p:cNvPicPr>
            <a:picLocks noChangeAspect="1" noChangeArrowheads="1"/>
          </p:cNvPicPr>
          <p:nvPr/>
        </p:nvPicPr>
        <p:blipFill>
          <a:blip r:embed="rId3" cstate="print"/>
          <a:srcRect/>
          <a:stretch>
            <a:fillRect/>
          </a:stretch>
        </p:blipFill>
        <p:spPr bwMode="auto">
          <a:xfrm>
            <a:off x="604405" y="682336"/>
            <a:ext cx="7791450" cy="5194300"/>
          </a:xfrm>
          <a:prstGeom prst="rect">
            <a:avLst/>
          </a:prstGeom>
          <a:noFill/>
          <a:ln w="9525">
            <a:noFill/>
            <a:miter lim="800000"/>
            <a:headEnd/>
            <a:tailEnd/>
          </a:ln>
        </p:spPr>
      </p:pic>
      <p:sp>
        <p:nvSpPr>
          <p:cNvPr id="56323" name="TextBox 2"/>
          <p:cNvSpPr txBox="1">
            <a:spLocks noChangeArrowheads="1"/>
          </p:cNvSpPr>
          <p:nvPr/>
        </p:nvSpPr>
        <p:spPr bwMode="auto">
          <a:xfrm>
            <a:off x="0" y="6172200"/>
            <a:ext cx="8915400" cy="707886"/>
          </a:xfrm>
          <a:prstGeom prst="rect">
            <a:avLst/>
          </a:prstGeom>
          <a:noFill/>
          <a:ln w="9525">
            <a:noFill/>
            <a:miter lim="800000"/>
            <a:headEnd/>
            <a:tailEnd/>
          </a:ln>
        </p:spPr>
        <p:txBody>
          <a:bodyPr>
            <a:spAutoFit/>
          </a:bodyPr>
          <a:lstStyle/>
          <a:p>
            <a:pPr algn="just"/>
            <a:r>
              <a:rPr lang="en-US" sz="2000" b="1" dirty="0">
                <a:latin typeface="Times New Roman" pitchFamily="18" charset="0"/>
                <a:cs typeface="Times New Roman" pitchFamily="18" charset="0"/>
              </a:rPr>
              <a:t>Photograph of Know-How Transfer to M/s JSPL </a:t>
            </a:r>
            <a:r>
              <a:rPr lang="en-US" sz="2000" b="1" dirty="0" err="1">
                <a:latin typeface="Times New Roman" pitchFamily="18" charset="0"/>
                <a:cs typeface="Times New Roman" pitchFamily="18" charset="0"/>
              </a:rPr>
              <a:t>Raigarh</a:t>
            </a:r>
            <a:r>
              <a:rPr lang="en-US" sz="2000" b="1" dirty="0">
                <a:latin typeface="Times New Roman" pitchFamily="18" charset="0"/>
                <a:cs typeface="Times New Roman" pitchFamily="18" charset="0"/>
              </a:rPr>
              <a:t> on 11</a:t>
            </a:r>
            <a:r>
              <a:rPr lang="en-US" sz="2000" b="1" baseline="30000" dirty="0">
                <a:latin typeface="Times New Roman" pitchFamily="18" charset="0"/>
                <a:cs typeface="Times New Roman" pitchFamily="18" charset="0"/>
              </a:rPr>
              <a:t>th </a:t>
            </a:r>
            <a:r>
              <a:rPr lang="en-US" sz="2000" b="1" dirty="0">
                <a:latin typeface="Times New Roman" pitchFamily="18" charset="0"/>
                <a:cs typeface="Times New Roman" pitchFamily="18" charset="0"/>
              </a:rPr>
              <a:t>May 2013 for Making Cement Free Green Concrete </a:t>
            </a:r>
          </a:p>
        </p:txBody>
      </p:sp>
      <p:pic>
        <p:nvPicPr>
          <p:cNvPr id="4" name="Picture 4" descr="AMPRIlogo"/>
          <p:cNvPicPr>
            <a:picLocks noChangeAspect="1" noChangeArrowheads="1"/>
          </p:cNvPicPr>
          <p:nvPr/>
        </p:nvPicPr>
        <p:blipFill>
          <a:blip r:embed="rId4" cstate="print"/>
          <a:srcRect/>
          <a:stretch>
            <a:fillRect/>
          </a:stretch>
        </p:blipFill>
        <p:spPr bwMode="auto">
          <a:xfrm>
            <a:off x="8001000" y="28575"/>
            <a:ext cx="1066800" cy="539750"/>
          </a:xfrm>
          <a:prstGeom prst="rect">
            <a:avLst/>
          </a:prstGeom>
          <a:noFill/>
          <a:ln w="9525">
            <a:noFill/>
            <a:miter lim="800000"/>
            <a:headEnd/>
            <a:tailEnd/>
          </a:ln>
        </p:spPr>
      </p:pic>
      <p:graphicFrame>
        <p:nvGraphicFramePr>
          <p:cNvPr id="5" name="Object 96"/>
          <p:cNvGraphicFramePr>
            <a:graphicFrameLocks noChangeAspect="1"/>
          </p:cNvGraphicFramePr>
          <p:nvPr/>
        </p:nvGraphicFramePr>
        <p:xfrm>
          <a:off x="249238" y="76200"/>
          <a:ext cx="741362" cy="679450"/>
        </p:xfrm>
        <a:graphic>
          <a:graphicData uri="http://schemas.openxmlformats.org/presentationml/2006/ole">
            <p:oleObj spid="_x0000_s274433" name="Bitmap Image" r:id="rId5" imgW="1467055" imgH="1638529" progId="PBrush">
              <p:embed/>
            </p:oleObj>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76200" y="228600"/>
            <a:ext cx="9067800" cy="1200329"/>
          </a:xfrm>
          <a:prstGeom prst="rect">
            <a:avLst/>
          </a:prstGeom>
          <a:noFill/>
        </p:spPr>
        <p:txBody>
          <a:bodyPr wrap="square" rtlCol="0">
            <a:spAutoFit/>
          </a:bodyPr>
          <a:lstStyle/>
          <a:p>
            <a:pPr algn="ctr"/>
            <a:r>
              <a:rPr lang="en-US" sz="2400" b="1" dirty="0" smtClean="0">
                <a:solidFill>
                  <a:srgbClr val="C00000"/>
                </a:solidFill>
                <a:latin typeface="Arial" pitchFamily="34" charset="0"/>
                <a:cs typeface="Arial" pitchFamily="34" charset="0"/>
              </a:rPr>
              <a:t>5- Demonstration   </a:t>
            </a:r>
            <a:r>
              <a:rPr lang="en-US" sz="2400" b="1" dirty="0" smtClean="0">
                <a:solidFill>
                  <a:srgbClr val="C00000"/>
                </a:solidFill>
                <a:latin typeface="Arial" pitchFamily="34" charset="0"/>
                <a:cs typeface="Arial" pitchFamily="34" charset="0"/>
              </a:rPr>
              <a:t>of  Cement free Concrete Road</a:t>
            </a:r>
          </a:p>
          <a:p>
            <a:r>
              <a:rPr lang="en-US" sz="2400" b="1" dirty="0" smtClean="0">
                <a:solidFill>
                  <a:srgbClr val="0000FF"/>
                </a:solidFill>
                <a:latin typeface="Arial" pitchFamily="34" charset="0"/>
                <a:cs typeface="Arial" pitchFamily="34" charset="0"/>
              </a:rPr>
              <a:t>Demonstration   of  Cement free Concrete Road at CSIR-AMPRI Campus on 19-20 June 2014</a:t>
            </a:r>
            <a:r>
              <a:rPr lang="en-US" sz="2400" b="1" dirty="0" smtClean="0">
                <a:solidFill>
                  <a:srgbClr val="C00000"/>
                </a:solidFill>
                <a:latin typeface="Arial" pitchFamily="34" charset="0"/>
                <a:cs typeface="Arial" pitchFamily="34" charset="0"/>
              </a:rPr>
              <a:t>.</a:t>
            </a:r>
            <a:endParaRPr lang="en-US" sz="2400" b="1" dirty="0">
              <a:solidFill>
                <a:srgbClr val="C00000"/>
              </a:solidFill>
              <a:latin typeface="Arial" pitchFamily="34" charset="0"/>
              <a:cs typeface="Arial" pitchFamily="34" charset="0"/>
            </a:endParaRPr>
          </a:p>
        </p:txBody>
      </p:sp>
      <p:graphicFrame>
        <p:nvGraphicFramePr>
          <p:cNvPr id="3" name="Table 2"/>
          <p:cNvGraphicFramePr>
            <a:graphicFrameLocks noGrp="1"/>
          </p:cNvGraphicFramePr>
          <p:nvPr/>
        </p:nvGraphicFramePr>
        <p:xfrm>
          <a:off x="354842" y="4703929"/>
          <a:ext cx="8243248" cy="1261872"/>
        </p:xfrm>
        <a:graphic>
          <a:graphicData uri="http://schemas.openxmlformats.org/drawingml/2006/table">
            <a:tbl>
              <a:tblPr/>
              <a:tblGrid>
                <a:gridCol w="2999257"/>
                <a:gridCol w="5243991"/>
              </a:tblGrid>
              <a:tr h="0">
                <a:tc>
                  <a:txBody>
                    <a:bodyPr/>
                    <a:lstStyle/>
                    <a:p>
                      <a:pPr marL="0" marR="0" algn="just">
                        <a:lnSpc>
                          <a:spcPct val="115000"/>
                        </a:lnSpc>
                        <a:spcBef>
                          <a:spcPts val="0"/>
                        </a:spcBef>
                        <a:spcAft>
                          <a:spcPts val="0"/>
                        </a:spcAft>
                      </a:pPr>
                      <a:r>
                        <a:rPr lang="en-US" sz="2400" dirty="0">
                          <a:latin typeface="Arial"/>
                          <a:ea typeface="Calibri"/>
                          <a:cs typeface="Times New Roman"/>
                        </a:rPr>
                        <a:t>Length: 34 meter</a:t>
                      </a:r>
                      <a:endParaRPr lang="en-US"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a:latin typeface="Arial"/>
                          <a:ea typeface="Calibri"/>
                          <a:cs typeface="Times New Roman"/>
                        </a:rPr>
                        <a:t>Density :2400 Kg/m</a:t>
                      </a:r>
                      <a:r>
                        <a:rPr lang="en-US" sz="2400" baseline="30000">
                          <a:latin typeface="Arial"/>
                          <a:ea typeface="Calibri"/>
                          <a:cs typeface="Times New Roman"/>
                        </a:rPr>
                        <a:t>3</a:t>
                      </a:r>
                      <a:endParaRPr lang="en-US"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5100">
                <a:tc>
                  <a:txBody>
                    <a:bodyPr/>
                    <a:lstStyle/>
                    <a:p>
                      <a:pPr marL="0" marR="0" algn="just">
                        <a:lnSpc>
                          <a:spcPct val="115000"/>
                        </a:lnSpc>
                        <a:spcBef>
                          <a:spcPts val="0"/>
                        </a:spcBef>
                        <a:spcAft>
                          <a:spcPts val="0"/>
                        </a:spcAft>
                      </a:pPr>
                      <a:r>
                        <a:rPr lang="en-US" sz="2400" dirty="0">
                          <a:latin typeface="Arial"/>
                          <a:ea typeface="Calibri"/>
                          <a:cs typeface="Times New Roman"/>
                        </a:rPr>
                        <a:t>Width: 3.75 meter </a:t>
                      </a:r>
                      <a:endParaRPr lang="en-US"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kern="1200">
                          <a:latin typeface="Arial"/>
                          <a:ea typeface="Times New Roman"/>
                          <a:cs typeface="Times New Roman"/>
                        </a:rPr>
                        <a:t>Compressive  Strength: 35 MPa</a:t>
                      </a:r>
                      <a:endParaRPr lang="en-US" sz="24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7950">
                <a:tc>
                  <a:txBody>
                    <a:bodyPr/>
                    <a:lstStyle/>
                    <a:p>
                      <a:pPr marL="0" marR="0" algn="just">
                        <a:lnSpc>
                          <a:spcPct val="115000"/>
                        </a:lnSpc>
                        <a:spcBef>
                          <a:spcPts val="0"/>
                        </a:spcBef>
                        <a:spcAft>
                          <a:spcPts val="0"/>
                        </a:spcAft>
                      </a:pPr>
                      <a:r>
                        <a:rPr lang="en-US" sz="2400" dirty="0">
                          <a:latin typeface="Arial"/>
                          <a:ea typeface="Calibri"/>
                          <a:cs typeface="Times New Roman"/>
                        </a:rPr>
                        <a:t>Thickness: 150 mm</a:t>
                      </a:r>
                      <a:endParaRPr lang="en-US"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400" kern="1200" dirty="0">
                          <a:latin typeface="Arial"/>
                          <a:ea typeface="Times New Roman"/>
                          <a:cs typeface="Times New Roman"/>
                        </a:rPr>
                        <a:t>Flexural Strength: 4 </a:t>
                      </a:r>
                      <a:r>
                        <a:rPr lang="en-US" sz="2400" kern="1200" dirty="0" err="1" smtClean="0">
                          <a:latin typeface="Arial"/>
                          <a:ea typeface="Times New Roman"/>
                          <a:cs typeface="Times New Roman"/>
                        </a:rPr>
                        <a:t>Mpa</a:t>
                      </a:r>
                      <a:endParaRPr lang="en-US" sz="24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 name="Picture 3"/>
          <p:cNvPicPr/>
          <p:nvPr/>
        </p:nvPicPr>
        <p:blipFill>
          <a:blip r:embed="rId3" cstate="print"/>
          <a:srcRect/>
          <a:stretch>
            <a:fillRect/>
          </a:stretch>
        </p:blipFill>
        <p:spPr bwMode="auto">
          <a:xfrm>
            <a:off x="293427" y="1826526"/>
            <a:ext cx="3886200" cy="2667000"/>
          </a:xfrm>
          <a:prstGeom prst="rect">
            <a:avLst/>
          </a:prstGeom>
          <a:noFill/>
          <a:ln w="9525">
            <a:noFill/>
            <a:miter lim="800000"/>
            <a:headEnd/>
            <a:tailEnd/>
          </a:ln>
        </p:spPr>
      </p:pic>
      <p:pic>
        <p:nvPicPr>
          <p:cNvPr id="5" name="Picture 4"/>
          <p:cNvPicPr/>
          <p:nvPr/>
        </p:nvPicPr>
        <p:blipFill>
          <a:blip r:embed="rId4" cstate="print"/>
          <a:srcRect/>
          <a:stretch>
            <a:fillRect/>
          </a:stretch>
        </p:blipFill>
        <p:spPr bwMode="auto">
          <a:xfrm>
            <a:off x="4454857" y="1627496"/>
            <a:ext cx="3733800" cy="2779584"/>
          </a:xfrm>
          <a:prstGeom prst="rect">
            <a:avLst/>
          </a:prstGeom>
          <a:noFill/>
          <a:ln w="9525">
            <a:noFill/>
            <a:miter lim="800000"/>
            <a:headEnd/>
            <a:tailEnd/>
          </a:ln>
        </p:spPr>
      </p:pic>
      <p:pic>
        <p:nvPicPr>
          <p:cNvPr id="6" name="Picture 4" descr="AMPRIlogo"/>
          <p:cNvPicPr>
            <a:picLocks noChangeAspect="1" noChangeArrowheads="1"/>
          </p:cNvPicPr>
          <p:nvPr/>
        </p:nvPicPr>
        <p:blipFill>
          <a:blip r:embed="rId5" cstate="print"/>
          <a:srcRect/>
          <a:stretch>
            <a:fillRect/>
          </a:stretch>
        </p:blipFill>
        <p:spPr bwMode="auto">
          <a:xfrm>
            <a:off x="8446022" y="0"/>
            <a:ext cx="697978" cy="353144"/>
          </a:xfrm>
          <a:prstGeom prst="rect">
            <a:avLst/>
          </a:prstGeom>
          <a:noFill/>
          <a:ln w="9525">
            <a:noFill/>
            <a:miter lim="800000"/>
            <a:headEnd/>
            <a:tailEnd/>
          </a:ln>
        </p:spPr>
      </p:pic>
      <p:graphicFrame>
        <p:nvGraphicFramePr>
          <p:cNvPr id="7" name="Object 96"/>
          <p:cNvGraphicFramePr>
            <a:graphicFrameLocks noChangeAspect="1"/>
          </p:cNvGraphicFramePr>
          <p:nvPr/>
        </p:nvGraphicFramePr>
        <p:xfrm>
          <a:off x="249238" y="76200"/>
          <a:ext cx="485053" cy="444546"/>
        </p:xfrm>
        <a:graphic>
          <a:graphicData uri="http://schemas.openxmlformats.org/presentationml/2006/ole">
            <p:oleObj spid="_x0000_s273409" name="Bitmap Image" r:id="rId6" imgW="1467055" imgH="1638529" progId="PBrush">
              <p:embed/>
            </p:oleObj>
          </a:graphicData>
        </a:graphic>
      </p:graphicFrame>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Slide Number Placeholder 1"/>
          <p:cNvSpPr>
            <a:spLocks noGrp="1"/>
          </p:cNvSpPr>
          <p:nvPr>
            <p:ph type="sldNum" sz="quarter" idx="12"/>
          </p:nvPr>
        </p:nvSpPr>
        <p:spPr>
          <a:noFill/>
        </p:spPr>
        <p:txBody>
          <a:bodyPr/>
          <a:lstStyle/>
          <a:p>
            <a:fld id="{A5198C08-AFDA-4DF1-A630-74B8DAE46434}" type="slidenum">
              <a:rPr lang="en-US" smtClean="0">
                <a:latin typeface="Arial" pitchFamily="34" charset="0"/>
              </a:rPr>
              <a:pPr/>
              <a:t>67</a:t>
            </a:fld>
            <a:endParaRPr lang="en-US" smtClean="0">
              <a:latin typeface="Arial" pitchFamily="34" charset="0"/>
            </a:endParaRPr>
          </a:p>
        </p:txBody>
      </p:sp>
      <p:sp>
        <p:nvSpPr>
          <p:cNvPr id="50179" name="TextBox 2"/>
          <p:cNvSpPr txBox="1">
            <a:spLocks noChangeArrowheads="1"/>
          </p:cNvSpPr>
          <p:nvPr/>
        </p:nvSpPr>
        <p:spPr bwMode="auto">
          <a:xfrm>
            <a:off x="3098042" y="259308"/>
            <a:ext cx="2464558" cy="646331"/>
          </a:xfrm>
          <a:prstGeom prst="rect">
            <a:avLst/>
          </a:prstGeom>
          <a:noFill/>
          <a:ln w="9525">
            <a:noFill/>
            <a:miter lim="800000"/>
            <a:headEnd/>
            <a:tailEnd/>
          </a:ln>
        </p:spPr>
        <p:txBody>
          <a:bodyPr wrap="square">
            <a:spAutoFit/>
          </a:bodyPr>
          <a:lstStyle/>
          <a:p>
            <a:r>
              <a:rPr lang="en-US" sz="3600" b="1" dirty="0" smtClean="0">
                <a:solidFill>
                  <a:srgbClr val="3333FF"/>
                </a:solidFill>
                <a:latin typeface="Times New Roman" pitchFamily="18" charset="0"/>
                <a:cs typeface="Times New Roman" pitchFamily="18" charset="0"/>
              </a:rPr>
              <a:t>PATENT </a:t>
            </a:r>
            <a:endParaRPr lang="en-US" sz="3600" b="1" dirty="0">
              <a:solidFill>
                <a:srgbClr val="3333FF"/>
              </a:solidFill>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286603" y="1091822"/>
          <a:ext cx="8628797" cy="2811438"/>
        </p:xfrm>
        <a:graphic>
          <a:graphicData uri="http://schemas.openxmlformats.org/drawingml/2006/table">
            <a:tbl>
              <a:tblPr firstRow="1" bandRow="1">
                <a:tableStyleId>{5940675A-B579-460E-94D1-54222C63F5DA}</a:tableStyleId>
              </a:tblPr>
              <a:tblGrid>
                <a:gridCol w="3343701"/>
                <a:gridCol w="1921327"/>
                <a:gridCol w="3363769"/>
              </a:tblGrid>
              <a:tr h="579052">
                <a:tc>
                  <a:txBody>
                    <a:bodyPr/>
                    <a:lstStyle/>
                    <a:p>
                      <a:pPr marL="0" marR="0" algn="ctr">
                        <a:spcBef>
                          <a:spcPts val="0"/>
                        </a:spcBef>
                        <a:spcAft>
                          <a:spcPts val="0"/>
                        </a:spcAft>
                      </a:pPr>
                      <a:r>
                        <a:rPr lang="en-US" sz="2400" b="1" dirty="0" smtClean="0">
                          <a:latin typeface="Times New Roman" pitchFamily="18" charset="0"/>
                          <a:ea typeface="SimSun"/>
                          <a:cs typeface="Times New Roman" pitchFamily="18" charset="0"/>
                        </a:rPr>
                        <a:t>TITLE</a:t>
                      </a:r>
                      <a:endParaRPr lang="en-US" sz="2400" b="1" dirty="0">
                        <a:latin typeface="Times New Roman" pitchFamily="18" charset="0"/>
                        <a:ea typeface="SimSun"/>
                        <a:cs typeface="Times New Roman" pitchFamily="18" charset="0"/>
                      </a:endParaRPr>
                    </a:p>
                  </a:txBody>
                  <a:tcPr marL="68580" marR="68580" marT="0" marB="0"/>
                </a:tc>
                <a:tc>
                  <a:txBody>
                    <a:bodyPr/>
                    <a:lstStyle/>
                    <a:p>
                      <a:pPr marL="0" marR="0" algn="ctr">
                        <a:spcBef>
                          <a:spcPts val="0"/>
                        </a:spcBef>
                        <a:spcAft>
                          <a:spcPts val="0"/>
                        </a:spcAft>
                      </a:pPr>
                      <a:r>
                        <a:rPr lang="en-US" sz="2400" b="1" dirty="0" smtClean="0">
                          <a:latin typeface="Times New Roman" pitchFamily="18" charset="0"/>
                          <a:ea typeface="SimSun"/>
                          <a:cs typeface="Times New Roman" pitchFamily="18" charset="0"/>
                        </a:rPr>
                        <a:t>COUNTRY</a:t>
                      </a:r>
                      <a:endParaRPr lang="en-US" sz="2400" b="1" dirty="0">
                        <a:latin typeface="Times New Roman" pitchFamily="18" charset="0"/>
                        <a:ea typeface="SimSun"/>
                        <a:cs typeface="Times New Roman" pitchFamily="18" charset="0"/>
                      </a:endParaRPr>
                    </a:p>
                  </a:txBody>
                  <a:tcPr marL="68580" marR="68580" marT="0" marB="0"/>
                </a:tc>
                <a:tc>
                  <a:txBody>
                    <a:bodyPr/>
                    <a:lstStyle/>
                    <a:p>
                      <a:pPr marL="0" marR="0" algn="ctr">
                        <a:spcBef>
                          <a:spcPts val="0"/>
                        </a:spcBef>
                        <a:spcAft>
                          <a:spcPts val="0"/>
                        </a:spcAft>
                      </a:pPr>
                      <a:r>
                        <a:rPr lang="en-US" sz="2400" b="1" dirty="0" smtClean="0">
                          <a:latin typeface="Times New Roman" pitchFamily="18" charset="0"/>
                          <a:ea typeface="SimSun"/>
                          <a:cs typeface="Times New Roman" pitchFamily="18" charset="0"/>
                        </a:rPr>
                        <a:t> NUMBER</a:t>
                      </a:r>
                      <a:r>
                        <a:rPr lang="en-US" sz="2400" b="1" baseline="0" dirty="0" smtClean="0">
                          <a:latin typeface="Times New Roman" pitchFamily="18" charset="0"/>
                          <a:ea typeface="SimSun"/>
                          <a:cs typeface="Times New Roman" pitchFamily="18" charset="0"/>
                        </a:rPr>
                        <a:t> </a:t>
                      </a:r>
                      <a:endParaRPr lang="en-US" sz="2400" b="1" dirty="0">
                        <a:latin typeface="Times New Roman" pitchFamily="18" charset="0"/>
                        <a:ea typeface="SimSun"/>
                        <a:cs typeface="Times New Roman" pitchFamily="18" charset="0"/>
                      </a:endParaRPr>
                    </a:p>
                  </a:txBody>
                  <a:tcPr marL="68580" marR="68580" marT="0" marB="0"/>
                </a:tc>
              </a:tr>
              <a:tr h="2232386">
                <a:tc>
                  <a:txBody>
                    <a:bodyPr/>
                    <a:lstStyle/>
                    <a:p>
                      <a:pPr marL="0" marR="0" algn="just">
                        <a:spcBef>
                          <a:spcPts val="0"/>
                        </a:spcBef>
                        <a:spcAft>
                          <a:spcPts val="0"/>
                        </a:spcAft>
                      </a:pPr>
                      <a:r>
                        <a:rPr lang="en-US" sz="2400" b="1" dirty="0">
                          <a:latin typeface="+mj-lt"/>
                          <a:ea typeface="SimSun"/>
                          <a:cs typeface="Times New Roman"/>
                        </a:rPr>
                        <a:t>“A novel process for making Advanced </a:t>
                      </a:r>
                      <a:r>
                        <a:rPr lang="en-US" sz="2400" b="1" dirty="0" smtClean="0">
                          <a:latin typeface="+mj-lt"/>
                          <a:ea typeface="SimSun"/>
                          <a:cs typeface="Times New Roman"/>
                        </a:rPr>
                        <a:t>hybrid Geopolymeric </a:t>
                      </a:r>
                      <a:r>
                        <a:rPr lang="en-US" sz="2400" b="1" dirty="0">
                          <a:latin typeface="+mj-lt"/>
                          <a:ea typeface="SimSun"/>
                          <a:cs typeface="Times New Roman"/>
                        </a:rPr>
                        <a:t>functional materials”</a:t>
                      </a:r>
                    </a:p>
                  </a:txBody>
                  <a:tcPr marL="68580" marR="68580" marT="0" marB="0"/>
                </a:tc>
                <a:tc>
                  <a:txBody>
                    <a:bodyPr/>
                    <a:lstStyle/>
                    <a:p>
                      <a:pPr marL="0" marR="0" algn="ctr">
                        <a:spcBef>
                          <a:spcPts val="0"/>
                        </a:spcBef>
                        <a:spcAft>
                          <a:spcPts val="0"/>
                        </a:spcAft>
                      </a:pPr>
                      <a:r>
                        <a:rPr lang="en-US" sz="2400" b="1" dirty="0">
                          <a:latin typeface="+mj-lt"/>
                          <a:ea typeface="SimSun"/>
                          <a:cs typeface="Times New Roman"/>
                        </a:rPr>
                        <a:t>India </a:t>
                      </a:r>
                      <a:endParaRPr lang="en-US" sz="2400" b="1" dirty="0" smtClean="0">
                        <a:latin typeface="+mj-lt"/>
                        <a:ea typeface="SimSun"/>
                        <a:cs typeface="Times New Roman"/>
                      </a:endParaRPr>
                    </a:p>
                    <a:p>
                      <a:pPr marL="0" marR="0" algn="ctr">
                        <a:spcBef>
                          <a:spcPts val="0"/>
                        </a:spcBef>
                        <a:spcAft>
                          <a:spcPts val="0"/>
                        </a:spcAft>
                      </a:pPr>
                      <a:r>
                        <a:rPr lang="en-US" sz="2400" b="1" dirty="0" smtClean="0">
                          <a:latin typeface="+mj-lt"/>
                          <a:ea typeface="SimSun"/>
                          <a:cs typeface="Times New Roman"/>
                        </a:rPr>
                        <a:t>and </a:t>
                      </a:r>
                      <a:r>
                        <a:rPr lang="en-US" sz="2400" b="1" dirty="0">
                          <a:latin typeface="+mj-lt"/>
                          <a:ea typeface="SimSun"/>
                          <a:cs typeface="Times New Roman"/>
                        </a:rPr>
                        <a:t>USA</a:t>
                      </a:r>
                    </a:p>
                  </a:txBody>
                  <a:tcPr marL="68580" marR="68580" marT="0" marB="0"/>
                </a:tc>
                <a:tc>
                  <a:txBody>
                    <a:bodyPr/>
                    <a:lstStyle/>
                    <a:p>
                      <a:pPr algn="ctr">
                        <a:defRPr/>
                      </a:pPr>
                      <a:r>
                        <a:rPr lang="en-US" sz="2400" b="1" i="0" kern="1200" dirty="0" smtClean="0">
                          <a:solidFill>
                            <a:schemeClr val="tx1"/>
                          </a:solidFill>
                          <a:latin typeface="Arial" pitchFamily="34" charset="0"/>
                          <a:ea typeface="+mn-ea"/>
                          <a:cs typeface="Arial" pitchFamily="34" charset="0"/>
                        </a:rPr>
                        <a:t>(India (2301 DEL 2012) and  USA (13 / 949585) .</a:t>
                      </a:r>
                    </a:p>
                    <a:p>
                      <a:pPr marL="0" marR="0" algn="ctr">
                        <a:spcBef>
                          <a:spcPts val="0"/>
                        </a:spcBef>
                        <a:spcAft>
                          <a:spcPts val="0"/>
                        </a:spcAft>
                      </a:pPr>
                      <a:endParaRPr lang="en-US" sz="2400" b="1" dirty="0" smtClean="0">
                        <a:latin typeface="+mj-lt"/>
                        <a:ea typeface="SimSun"/>
                        <a:cs typeface="Times New Roman"/>
                      </a:endParaRPr>
                    </a:p>
                  </a:txBody>
                  <a:tcPr marL="68580" marR="68580" marT="0" marB="0"/>
                </a:tc>
              </a:tr>
            </a:tbl>
          </a:graphicData>
        </a:graphic>
      </p:graphicFrame>
      <p:sp>
        <p:nvSpPr>
          <p:cNvPr id="50194" name="TextBox 5"/>
          <p:cNvSpPr txBox="1">
            <a:spLocks noChangeArrowheads="1"/>
          </p:cNvSpPr>
          <p:nvPr/>
        </p:nvSpPr>
        <p:spPr bwMode="auto">
          <a:xfrm>
            <a:off x="272955" y="4162567"/>
            <a:ext cx="8639033" cy="1569660"/>
          </a:xfrm>
          <a:prstGeom prst="rect">
            <a:avLst/>
          </a:prstGeom>
          <a:noFill/>
          <a:ln w="9525">
            <a:noFill/>
            <a:miter lim="800000"/>
            <a:headEnd/>
            <a:tailEnd/>
          </a:ln>
        </p:spPr>
        <p:txBody>
          <a:bodyPr wrap="square">
            <a:spAutoFit/>
          </a:bodyPr>
          <a:lstStyle/>
          <a:p>
            <a:pPr algn="just"/>
            <a:endParaRPr lang="en-US" sz="2400" b="1" dirty="0" smtClean="0"/>
          </a:p>
          <a:p>
            <a:pPr algn="just"/>
            <a:r>
              <a:rPr lang="en-US" sz="2400" b="1" dirty="0" smtClean="0"/>
              <a:t>S.S</a:t>
            </a:r>
            <a:r>
              <a:rPr lang="en-US" sz="2400" b="1" dirty="0"/>
              <a:t>. </a:t>
            </a:r>
            <a:r>
              <a:rPr lang="en-US" sz="2400" b="1" dirty="0" err="1"/>
              <a:t>Amritphale</a:t>
            </a:r>
            <a:r>
              <a:rPr lang="en-US" sz="2400" b="1" dirty="0"/>
              <a:t>, </a:t>
            </a:r>
            <a:r>
              <a:rPr lang="en-US" sz="2400" b="1" dirty="0" err="1"/>
              <a:t>Deepti</a:t>
            </a:r>
            <a:r>
              <a:rPr lang="en-US" sz="2400" b="1" dirty="0"/>
              <a:t> </a:t>
            </a:r>
            <a:r>
              <a:rPr lang="en-US" sz="2400" b="1" dirty="0" err="1"/>
              <a:t>Mishra</a:t>
            </a:r>
            <a:r>
              <a:rPr lang="en-US" sz="2400" b="1" dirty="0"/>
              <a:t>, R.K. </a:t>
            </a:r>
            <a:r>
              <a:rPr lang="en-US" sz="2400" b="1" dirty="0" err="1"/>
              <a:t>Chouhan</a:t>
            </a:r>
            <a:r>
              <a:rPr lang="en-US" sz="2400" b="1" dirty="0"/>
              <a:t>, Manish </a:t>
            </a:r>
            <a:r>
              <a:rPr lang="en-US" sz="2400" b="1" dirty="0" err="1"/>
              <a:t>Mudgal</a:t>
            </a:r>
            <a:r>
              <a:rPr lang="en-US" sz="2400" b="1" dirty="0"/>
              <a:t>, </a:t>
            </a:r>
            <a:r>
              <a:rPr lang="en-US" sz="2400" b="1" dirty="0" err="1"/>
              <a:t>Mohd</a:t>
            </a:r>
            <a:r>
              <a:rPr lang="en-US" sz="2400" b="1" dirty="0"/>
              <a:t>. </a:t>
            </a:r>
            <a:r>
              <a:rPr lang="en-US" sz="2400" b="1" dirty="0" err="1"/>
              <a:t>Akram</a:t>
            </a:r>
            <a:r>
              <a:rPr lang="en-US" sz="2400" b="1" dirty="0"/>
              <a:t> Khan, </a:t>
            </a:r>
            <a:r>
              <a:rPr lang="en-US" sz="2400" b="1" dirty="0" err="1"/>
              <a:t>Swati</a:t>
            </a:r>
            <a:r>
              <a:rPr lang="en-US" sz="2400" b="1" dirty="0"/>
              <a:t> </a:t>
            </a:r>
            <a:r>
              <a:rPr lang="en-US" sz="2400" b="1" dirty="0" err="1"/>
              <a:t>Lahiri</a:t>
            </a:r>
            <a:r>
              <a:rPr lang="en-US" sz="2400" b="1" dirty="0"/>
              <a:t>, </a:t>
            </a:r>
            <a:r>
              <a:rPr lang="en-US" sz="2400" b="1" dirty="0" err="1"/>
              <a:t>Navin</a:t>
            </a:r>
            <a:r>
              <a:rPr lang="en-US" sz="2400" b="1" dirty="0"/>
              <a:t> Chandra, B.K. </a:t>
            </a:r>
            <a:r>
              <a:rPr lang="en-US" sz="2400" b="1" dirty="0" err="1"/>
              <a:t>Mishra</a:t>
            </a:r>
            <a:endParaRPr lang="en-US" sz="2400" b="1" dirty="0"/>
          </a:p>
        </p:txBody>
      </p:sp>
      <p:graphicFrame>
        <p:nvGraphicFramePr>
          <p:cNvPr id="6" name="Object 96"/>
          <p:cNvGraphicFramePr>
            <a:graphicFrameLocks noChangeAspect="1"/>
          </p:cNvGraphicFramePr>
          <p:nvPr/>
        </p:nvGraphicFramePr>
        <p:xfrm>
          <a:off x="61210" y="46220"/>
          <a:ext cx="304800" cy="279400"/>
        </p:xfrm>
        <a:graphic>
          <a:graphicData uri="http://schemas.openxmlformats.org/presentationml/2006/ole">
            <p:oleObj spid="_x0000_s122882" name="Bitmap Image" r:id="rId3" imgW="1467055" imgH="1638529" progId="PBrush">
              <p:embed/>
            </p:oleObj>
          </a:graphicData>
        </a:graphic>
      </p:graphicFrame>
      <p:pic>
        <p:nvPicPr>
          <p:cNvPr id="7" name="Picture 6" descr="AMPRIlogo"/>
          <p:cNvPicPr>
            <a:picLocks noChangeAspect="1" noChangeArrowheads="1"/>
          </p:cNvPicPr>
          <p:nvPr/>
        </p:nvPicPr>
        <p:blipFill>
          <a:blip r:embed="rId4" cstate="print"/>
          <a:srcRect/>
          <a:stretch>
            <a:fillRect/>
          </a:stretch>
        </p:blipFill>
        <p:spPr bwMode="auto">
          <a:xfrm>
            <a:off x="8348270" y="74950"/>
            <a:ext cx="695864" cy="2762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Slide Number Placeholder 1"/>
          <p:cNvSpPr>
            <a:spLocks noGrp="1"/>
          </p:cNvSpPr>
          <p:nvPr>
            <p:ph type="sldNum" sz="quarter" idx="12"/>
          </p:nvPr>
        </p:nvSpPr>
        <p:spPr>
          <a:noFill/>
        </p:spPr>
        <p:txBody>
          <a:bodyPr/>
          <a:lstStyle/>
          <a:p>
            <a:fld id="{6FB89A33-AA0B-40B6-B039-DD3FFEFE7893}" type="slidenum">
              <a:rPr lang="en-US" smtClean="0">
                <a:latin typeface="Arial" pitchFamily="34" charset="0"/>
              </a:rPr>
              <a:pPr/>
              <a:t>68</a:t>
            </a:fld>
            <a:endParaRPr lang="en-US" smtClean="0">
              <a:latin typeface="Arial" pitchFamily="34" charset="0"/>
            </a:endParaRPr>
          </a:p>
        </p:txBody>
      </p:sp>
      <p:graphicFrame>
        <p:nvGraphicFramePr>
          <p:cNvPr id="7" name="Table 6"/>
          <p:cNvGraphicFramePr>
            <a:graphicFrameLocks noGrp="1"/>
          </p:cNvGraphicFramePr>
          <p:nvPr/>
        </p:nvGraphicFramePr>
        <p:xfrm>
          <a:off x="354843" y="1419367"/>
          <a:ext cx="8484357" cy="3762233"/>
        </p:xfrm>
        <a:graphic>
          <a:graphicData uri="http://schemas.openxmlformats.org/drawingml/2006/table">
            <a:tbl>
              <a:tblPr firstRow="1" bandRow="1">
                <a:tableStyleId>{616DA210-FB5B-4158-B5E0-FEB733F419BA}</a:tableStyleId>
              </a:tblPr>
              <a:tblGrid>
                <a:gridCol w="3613708"/>
                <a:gridCol w="1435962"/>
                <a:gridCol w="1583141"/>
                <a:gridCol w="1851546"/>
              </a:tblGrid>
              <a:tr h="1026064">
                <a:tc>
                  <a:txBody>
                    <a:bodyPr/>
                    <a:lstStyle/>
                    <a:p>
                      <a:pPr marL="0" marR="0" algn="ctr">
                        <a:spcBef>
                          <a:spcPts val="0"/>
                        </a:spcBef>
                        <a:spcAft>
                          <a:spcPts val="0"/>
                        </a:spcAft>
                      </a:pPr>
                      <a:r>
                        <a:rPr lang="en-US" sz="1800" b="1" dirty="0" smtClean="0">
                          <a:latin typeface="Times New Roman" pitchFamily="18" charset="0"/>
                          <a:ea typeface="SimSun"/>
                          <a:cs typeface="Times New Roman" pitchFamily="18" charset="0"/>
                        </a:rPr>
                        <a:t>TITLE</a:t>
                      </a:r>
                      <a:endParaRPr lang="en-US" sz="1800" b="1" dirty="0">
                        <a:latin typeface="Times New Roman" pitchFamily="18" charset="0"/>
                        <a:ea typeface="SimSun"/>
                        <a:cs typeface="Times New Roman" pitchFamily="18" charset="0"/>
                      </a:endParaRPr>
                    </a:p>
                  </a:txBody>
                  <a:tcPr marL="68580" marR="68580" marT="0" marB="0"/>
                </a:tc>
                <a:tc>
                  <a:txBody>
                    <a:bodyPr/>
                    <a:lstStyle/>
                    <a:p>
                      <a:pPr marL="0" marR="0" algn="ctr">
                        <a:spcBef>
                          <a:spcPts val="0"/>
                        </a:spcBef>
                        <a:spcAft>
                          <a:spcPts val="0"/>
                        </a:spcAft>
                      </a:pPr>
                      <a:r>
                        <a:rPr lang="en-US" sz="1800" b="1" dirty="0" smtClean="0">
                          <a:latin typeface="Times New Roman" pitchFamily="18" charset="0"/>
                          <a:ea typeface="SimSun"/>
                          <a:cs typeface="Times New Roman" pitchFamily="18" charset="0"/>
                        </a:rPr>
                        <a:t>DATE OF TRANSFER</a:t>
                      </a:r>
                      <a:endParaRPr lang="en-US" sz="1800" b="1" dirty="0">
                        <a:latin typeface="Times New Roman" pitchFamily="18" charset="0"/>
                        <a:ea typeface="SimSun"/>
                        <a:cs typeface="Times New Roman" pitchFamily="18" charset="0"/>
                      </a:endParaRPr>
                    </a:p>
                  </a:txBody>
                  <a:tcPr marL="68580" marR="68580" marT="0" marB="0"/>
                </a:tc>
                <a:tc>
                  <a:txBody>
                    <a:bodyPr/>
                    <a:lstStyle/>
                    <a:p>
                      <a:pPr marL="0" marR="0" algn="ctr">
                        <a:spcBef>
                          <a:spcPts val="0"/>
                        </a:spcBef>
                        <a:spcAft>
                          <a:spcPts val="0"/>
                        </a:spcAft>
                        <a:tabLst>
                          <a:tab pos="923925" algn="l"/>
                          <a:tab pos="981075" algn="l"/>
                        </a:tabLst>
                      </a:pPr>
                      <a:r>
                        <a:rPr lang="en-US" sz="1800" b="1" dirty="0" smtClean="0">
                          <a:latin typeface="Times New Roman" pitchFamily="18" charset="0"/>
                          <a:ea typeface="SimSun"/>
                          <a:cs typeface="Times New Roman" pitchFamily="18" charset="0"/>
                        </a:rPr>
                        <a:t>ORGANIZATION/</a:t>
                      </a:r>
                    </a:p>
                    <a:p>
                      <a:pPr marL="0" marR="0" algn="ctr">
                        <a:spcBef>
                          <a:spcPts val="0"/>
                        </a:spcBef>
                        <a:spcAft>
                          <a:spcPts val="0"/>
                        </a:spcAft>
                        <a:tabLst>
                          <a:tab pos="923925" algn="l"/>
                          <a:tab pos="981075" algn="l"/>
                        </a:tabLst>
                      </a:pPr>
                      <a:r>
                        <a:rPr lang="en-US" sz="1800" b="1" dirty="0" smtClean="0">
                          <a:latin typeface="Times New Roman" pitchFamily="18" charset="0"/>
                          <a:ea typeface="SimSun"/>
                          <a:cs typeface="Times New Roman" pitchFamily="18" charset="0"/>
                        </a:rPr>
                        <a:t>INDUSTRY</a:t>
                      </a:r>
                      <a:endParaRPr lang="en-US" sz="1800" b="1" dirty="0">
                        <a:latin typeface="Times New Roman" pitchFamily="18" charset="0"/>
                        <a:ea typeface="SimSun"/>
                        <a:cs typeface="Times New Roman" pitchFamily="18" charset="0"/>
                      </a:endParaRPr>
                    </a:p>
                  </a:txBody>
                  <a:tcPr marL="68580" marR="68580" marT="0" marB="0"/>
                </a:tc>
                <a:tc>
                  <a:txBody>
                    <a:bodyPr/>
                    <a:lstStyle/>
                    <a:p>
                      <a:pPr marL="0" marR="0" algn="ctr">
                        <a:spcBef>
                          <a:spcPts val="0"/>
                        </a:spcBef>
                        <a:spcAft>
                          <a:spcPts val="0"/>
                        </a:spcAft>
                      </a:pPr>
                      <a:r>
                        <a:rPr lang="en-US" sz="1800" b="1" dirty="0" smtClean="0">
                          <a:latin typeface="Times New Roman" pitchFamily="18" charset="0"/>
                          <a:ea typeface="SimSun"/>
                          <a:cs typeface="Times New Roman" pitchFamily="18" charset="0"/>
                        </a:rPr>
                        <a:t>TOTAL FEES </a:t>
                      </a:r>
                    </a:p>
                    <a:p>
                      <a:pPr marL="0" marR="0" algn="ctr">
                        <a:spcBef>
                          <a:spcPts val="0"/>
                        </a:spcBef>
                        <a:spcAft>
                          <a:spcPts val="0"/>
                        </a:spcAft>
                      </a:pPr>
                      <a:r>
                        <a:rPr lang="en-US" sz="1800" b="1" dirty="0" smtClean="0">
                          <a:latin typeface="Times New Roman" pitchFamily="18" charset="0"/>
                          <a:ea typeface="SimSun"/>
                          <a:cs typeface="Times New Roman" pitchFamily="18" charset="0"/>
                        </a:rPr>
                        <a:t>REALIZED</a:t>
                      </a:r>
                      <a:endParaRPr lang="en-US" sz="1800" b="1" dirty="0">
                        <a:latin typeface="Times New Roman" pitchFamily="18" charset="0"/>
                        <a:ea typeface="SimSun"/>
                        <a:cs typeface="Times New Roman" pitchFamily="18" charset="0"/>
                      </a:endParaRPr>
                    </a:p>
                  </a:txBody>
                  <a:tcPr marL="68580" marR="68580" marT="0" marB="0"/>
                </a:tc>
              </a:tr>
              <a:tr h="2736169">
                <a:tc>
                  <a:txBody>
                    <a:bodyPr/>
                    <a:lstStyle/>
                    <a:p>
                      <a:pPr marL="0" marR="0" algn="just">
                        <a:spcBef>
                          <a:spcPts val="0"/>
                        </a:spcBef>
                        <a:spcAft>
                          <a:spcPts val="0"/>
                        </a:spcAft>
                      </a:pPr>
                      <a:r>
                        <a:rPr lang="en-US" sz="2000" b="1" dirty="0">
                          <a:solidFill>
                            <a:srgbClr val="000000"/>
                          </a:solidFill>
                          <a:latin typeface="Times New Roman" pitchFamily="18" charset="0"/>
                          <a:ea typeface="Calibri"/>
                          <a:cs typeface="Times New Roman" pitchFamily="18" charset="0"/>
                        </a:rPr>
                        <a:t>Know How- for Making Fly Ash Based  Cementitious Materials Useful for Making Cement Free Concrete  of Varying   Grades, depending on the characteristics of fly ashes and aggregates for non- structural applications</a:t>
                      </a:r>
                    </a:p>
                  </a:txBody>
                  <a:tcPr marL="68580" marR="68580" marT="0" marB="0">
                    <a:noFill/>
                  </a:tcPr>
                </a:tc>
                <a:tc>
                  <a:txBody>
                    <a:bodyPr/>
                    <a:lstStyle/>
                    <a:p>
                      <a:pPr marL="0" marR="0" algn="ctr">
                        <a:spcBef>
                          <a:spcPts val="0"/>
                        </a:spcBef>
                        <a:spcAft>
                          <a:spcPts val="0"/>
                        </a:spcAft>
                      </a:pPr>
                      <a:r>
                        <a:rPr lang="en-US" sz="2000" b="1" dirty="0">
                          <a:solidFill>
                            <a:srgbClr val="000000"/>
                          </a:solidFill>
                          <a:latin typeface="Times New Roman" pitchFamily="18" charset="0"/>
                          <a:ea typeface="Calibri"/>
                          <a:cs typeface="Times New Roman" pitchFamily="18" charset="0"/>
                        </a:rPr>
                        <a:t>11</a:t>
                      </a:r>
                      <a:r>
                        <a:rPr lang="en-US" sz="2000" b="1" baseline="30000" dirty="0">
                          <a:solidFill>
                            <a:srgbClr val="000000"/>
                          </a:solidFill>
                          <a:latin typeface="Times New Roman" pitchFamily="18" charset="0"/>
                          <a:ea typeface="Calibri"/>
                          <a:cs typeface="Times New Roman" pitchFamily="18" charset="0"/>
                        </a:rPr>
                        <a:t>th</a:t>
                      </a:r>
                      <a:r>
                        <a:rPr lang="en-US" sz="2000" b="1" dirty="0">
                          <a:solidFill>
                            <a:srgbClr val="000000"/>
                          </a:solidFill>
                          <a:latin typeface="Times New Roman" pitchFamily="18" charset="0"/>
                          <a:ea typeface="Calibri"/>
                          <a:cs typeface="Times New Roman" pitchFamily="18" charset="0"/>
                        </a:rPr>
                        <a:t> May 2013</a:t>
                      </a:r>
                    </a:p>
                  </a:txBody>
                  <a:tcPr marL="68580" marR="68580" marT="0" marB="0">
                    <a:noFill/>
                  </a:tcPr>
                </a:tc>
                <a:tc>
                  <a:txBody>
                    <a:bodyPr/>
                    <a:lstStyle/>
                    <a:p>
                      <a:pPr marL="0" marR="0" algn="ctr">
                        <a:spcBef>
                          <a:spcPts val="0"/>
                        </a:spcBef>
                        <a:spcAft>
                          <a:spcPts val="0"/>
                        </a:spcAft>
                      </a:pPr>
                      <a:r>
                        <a:rPr lang="en-US" sz="2000" b="1" dirty="0">
                          <a:solidFill>
                            <a:srgbClr val="000000"/>
                          </a:solidFill>
                          <a:latin typeface="Times New Roman" pitchFamily="18" charset="0"/>
                          <a:ea typeface="Calibri"/>
                          <a:cs typeface="Times New Roman" pitchFamily="18" charset="0"/>
                        </a:rPr>
                        <a:t>JSPL, </a:t>
                      </a:r>
                    </a:p>
                    <a:p>
                      <a:pPr marL="0" marR="0" algn="ctr">
                        <a:spcBef>
                          <a:spcPts val="0"/>
                        </a:spcBef>
                        <a:spcAft>
                          <a:spcPts val="0"/>
                        </a:spcAft>
                      </a:pPr>
                      <a:r>
                        <a:rPr lang="en-US" sz="2000" b="1" dirty="0" err="1">
                          <a:solidFill>
                            <a:srgbClr val="000000"/>
                          </a:solidFill>
                          <a:latin typeface="Times New Roman" pitchFamily="18" charset="0"/>
                          <a:ea typeface="Calibri"/>
                          <a:cs typeface="Times New Roman" pitchFamily="18" charset="0"/>
                        </a:rPr>
                        <a:t>Raigarh</a:t>
                      </a:r>
                      <a:endParaRPr lang="en-US" sz="2000" b="1" dirty="0">
                        <a:solidFill>
                          <a:srgbClr val="000000"/>
                        </a:solidFill>
                        <a:latin typeface="Times New Roman" pitchFamily="18" charset="0"/>
                        <a:ea typeface="Calibri"/>
                        <a:cs typeface="Times New Roman" pitchFamily="18" charset="0"/>
                      </a:endParaRPr>
                    </a:p>
                  </a:txBody>
                  <a:tcPr marL="68580" marR="68580" marT="0" marB="0">
                    <a:noFill/>
                  </a:tcPr>
                </a:tc>
                <a:tc>
                  <a:txBody>
                    <a:bodyPr/>
                    <a:lstStyle/>
                    <a:p>
                      <a:pPr marL="0" marR="0" algn="ctr">
                        <a:spcBef>
                          <a:spcPts val="0"/>
                        </a:spcBef>
                        <a:spcAft>
                          <a:spcPts val="0"/>
                        </a:spcAft>
                      </a:pPr>
                      <a:r>
                        <a:rPr lang="en-US" sz="2000" b="1" dirty="0">
                          <a:solidFill>
                            <a:srgbClr val="000000"/>
                          </a:solidFill>
                          <a:latin typeface="Times New Roman" pitchFamily="18" charset="0"/>
                          <a:ea typeface="Calibri"/>
                          <a:cs typeface="Times New Roman" pitchFamily="18" charset="0"/>
                        </a:rPr>
                        <a:t>Rs. 15</a:t>
                      </a:r>
                    </a:p>
                    <a:p>
                      <a:pPr marL="0" marR="0" algn="ctr">
                        <a:spcBef>
                          <a:spcPts val="0"/>
                        </a:spcBef>
                        <a:spcAft>
                          <a:spcPts val="0"/>
                        </a:spcAft>
                      </a:pPr>
                      <a:r>
                        <a:rPr lang="en-US" sz="2000" b="1" dirty="0" err="1">
                          <a:solidFill>
                            <a:srgbClr val="000000"/>
                          </a:solidFill>
                          <a:latin typeface="Times New Roman" pitchFamily="18" charset="0"/>
                          <a:ea typeface="Calibri"/>
                          <a:cs typeface="Times New Roman" pitchFamily="18" charset="0"/>
                        </a:rPr>
                        <a:t>Lakhs</a:t>
                      </a:r>
                      <a:endParaRPr lang="en-US" sz="2000" b="1" dirty="0">
                        <a:solidFill>
                          <a:srgbClr val="000000"/>
                        </a:solidFill>
                        <a:latin typeface="Times New Roman" pitchFamily="18" charset="0"/>
                        <a:ea typeface="Calibri"/>
                        <a:cs typeface="Times New Roman" pitchFamily="18" charset="0"/>
                      </a:endParaRPr>
                    </a:p>
                  </a:txBody>
                  <a:tcPr marL="68580" marR="68580" marT="0" marB="0">
                    <a:noFill/>
                  </a:tcPr>
                </a:tc>
              </a:tr>
            </a:tbl>
          </a:graphicData>
        </a:graphic>
      </p:graphicFrame>
      <p:sp>
        <p:nvSpPr>
          <p:cNvPr id="55316" name="TextBox 8"/>
          <p:cNvSpPr txBox="1">
            <a:spLocks noChangeArrowheads="1"/>
          </p:cNvSpPr>
          <p:nvPr/>
        </p:nvSpPr>
        <p:spPr bwMode="auto">
          <a:xfrm>
            <a:off x="2743200" y="682388"/>
            <a:ext cx="4114800" cy="461665"/>
          </a:xfrm>
          <a:prstGeom prst="rect">
            <a:avLst/>
          </a:prstGeom>
          <a:noFill/>
          <a:ln w="9525">
            <a:noFill/>
            <a:miter lim="800000"/>
            <a:headEnd/>
            <a:tailEnd/>
          </a:ln>
        </p:spPr>
        <p:txBody>
          <a:bodyPr wrap="square">
            <a:spAutoFit/>
          </a:bodyPr>
          <a:lstStyle/>
          <a:p>
            <a:r>
              <a:rPr lang="en-US" sz="2400" b="1" dirty="0" smtClean="0">
                <a:solidFill>
                  <a:srgbClr val="3333FF"/>
                </a:solidFill>
                <a:latin typeface="Times New Roman" pitchFamily="18" charset="0"/>
                <a:ea typeface="Calibri" pitchFamily="34" charset="0"/>
                <a:cs typeface="Times New Roman" pitchFamily="18" charset="0"/>
              </a:rPr>
              <a:t>KNOW HOW-TRANSFER </a:t>
            </a:r>
            <a:endParaRPr lang="en-US" sz="2400" b="1" dirty="0">
              <a:solidFill>
                <a:srgbClr val="3333FF"/>
              </a:solidFill>
              <a:latin typeface="Times New Roman" pitchFamily="18" charset="0"/>
              <a:ea typeface="Calibri" pitchFamily="34" charset="0"/>
              <a:cs typeface="Times New Roman" pitchFamily="18" charset="0"/>
            </a:endParaRPr>
          </a:p>
        </p:txBody>
      </p:sp>
      <p:sp>
        <p:nvSpPr>
          <p:cNvPr id="55317" name="TextBox 4"/>
          <p:cNvSpPr txBox="1">
            <a:spLocks noChangeArrowheads="1"/>
          </p:cNvSpPr>
          <p:nvPr/>
        </p:nvSpPr>
        <p:spPr bwMode="auto">
          <a:xfrm>
            <a:off x="423081" y="5336275"/>
            <a:ext cx="8400197" cy="1323439"/>
          </a:xfrm>
          <a:prstGeom prst="rect">
            <a:avLst/>
          </a:prstGeom>
          <a:noFill/>
          <a:ln w="9525">
            <a:noFill/>
            <a:miter lim="800000"/>
            <a:headEnd/>
            <a:tailEnd/>
          </a:ln>
        </p:spPr>
        <p:txBody>
          <a:bodyPr wrap="square">
            <a:spAutoFit/>
          </a:bodyPr>
          <a:lstStyle/>
          <a:p>
            <a:endParaRPr lang="en-US" sz="2000" b="1" dirty="0" smtClean="0"/>
          </a:p>
          <a:p>
            <a:endParaRPr lang="en-US" sz="2000" b="1" dirty="0" smtClean="0"/>
          </a:p>
          <a:p>
            <a:r>
              <a:rPr lang="en-US" sz="2000" b="1" dirty="0" smtClean="0"/>
              <a:t>S.S</a:t>
            </a:r>
            <a:r>
              <a:rPr lang="en-US" sz="2000" b="1" dirty="0"/>
              <a:t>. Amritphale, Deepti Mishra, R.K. </a:t>
            </a:r>
            <a:r>
              <a:rPr lang="en-US" sz="2000" b="1" dirty="0" err="1"/>
              <a:t>Chouhan</a:t>
            </a:r>
            <a:r>
              <a:rPr lang="en-US" sz="2000" b="1" dirty="0"/>
              <a:t>, Manish </a:t>
            </a:r>
            <a:r>
              <a:rPr lang="en-US" sz="2000" b="1" dirty="0" err="1"/>
              <a:t>Mudgal</a:t>
            </a:r>
            <a:r>
              <a:rPr lang="en-US" sz="2000" b="1" dirty="0"/>
              <a:t>, </a:t>
            </a:r>
            <a:r>
              <a:rPr lang="en-US" sz="2000" b="1" dirty="0" err="1"/>
              <a:t>Mohd</a:t>
            </a:r>
            <a:r>
              <a:rPr lang="en-US" sz="2000" b="1" dirty="0"/>
              <a:t>. Akram Khan, </a:t>
            </a:r>
            <a:r>
              <a:rPr lang="en-US" sz="2000" b="1" dirty="0" err="1"/>
              <a:t>Swati</a:t>
            </a:r>
            <a:r>
              <a:rPr lang="en-US" sz="2000" b="1" dirty="0"/>
              <a:t> </a:t>
            </a:r>
            <a:r>
              <a:rPr lang="en-US" sz="2000" b="1" dirty="0" err="1"/>
              <a:t>Lahiri</a:t>
            </a:r>
            <a:r>
              <a:rPr lang="en-US" sz="2000" b="1" dirty="0"/>
              <a:t>, Navin Chandra, B.K. Mishra</a:t>
            </a:r>
          </a:p>
        </p:txBody>
      </p:sp>
      <p:pic>
        <p:nvPicPr>
          <p:cNvPr id="6" name="Picture 4" descr="AMPRIlogo"/>
          <p:cNvPicPr>
            <a:picLocks noChangeAspect="1" noChangeArrowheads="1"/>
          </p:cNvPicPr>
          <p:nvPr/>
        </p:nvPicPr>
        <p:blipFill>
          <a:blip r:embed="rId3" cstate="print"/>
          <a:srcRect/>
          <a:stretch>
            <a:fillRect/>
          </a:stretch>
        </p:blipFill>
        <p:spPr bwMode="auto">
          <a:xfrm>
            <a:off x="8001000" y="28575"/>
            <a:ext cx="1066800" cy="539750"/>
          </a:xfrm>
          <a:prstGeom prst="rect">
            <a:avLst/>
          </a:prstGeom>
          <a:noFill/>
          <a:ln w="9525">
            <a:noFill/>
            <a:miter lim="800000"/>
            <a:headEnd/>
            <a:tailEnd/>
          </a:ln>
        </p:spPr>
      </p:pic>
      <p:graphicFrame>
        <p:nvGraphicFramePr>
          <p:cNvPr id="8" name="Object 96"/>
          <p:cNvGraphicFramePr>
            <a:graphicFrameLocks noChangeAspect="1"/>
          </p:cNvGraphicFramePr>
          <p:nvPr/>
        </p:nvGraphicFramePr>
        <p:xfrm>
          <a:off x="249238" y="76200"/>
          <a:ext cx="741362" cy="679450"/>
        </p:xfrm>
        <a:graphic>
          <a:graphicData uri="http://schemas.openxmlformats.org/presentationml/2006/ole">
            <p:oleObj spid="_x0000_s280578" name="Bitmap Image" r:id="rId4" imgW="1467055" imgH="1638529" progId="PBrush">
              <p:embed/>
            </p:oleObj>
          </a:graphicData>
        </a:graphic>
      </p:graphicFrame>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p:cNvSpPr txBox="1"/>
          <p:nvPr/>
        </p:nvSpPr>
        <p:spPr>
          <a:xfrm>
            <a:off x="228600" y="1295414"/>
            <a:ext cx="8686800" cy="4708981"/>
          </a:xfrm>
          <a:prstGeom prst="rect">
            <a:avLst/>
          </a:prstGeom>
          <a:noFill/>
        </p:spPr>
        <p:txBody>
          <a:bodyPr wrap="square" rtlCol="0">
            <a:spAutoFit/>
          </a:bodyPr>
          <a:lstStyle/>
          <a:p>
            <a:pPr lvl="0" algn="just"/>
            <a:r>
              <a:rPr lang="en-US" sz="2400" b="1" dirty="0" smtClean="0">
                <a:solidFill>
                  <a:srgbClr val="C00000"/>
                </a:solidFill>
                <a:latin typeface="Arial" pitchFamily="34" charset="0"/>
                <a:cs typeface="Arial" pitchFamily="34" charset="0"/>
              </a:rPr>
              <a:t>Filing a patent </a:t>
            </a:r>
            <a:r>
              <a:rPr lang="en-US" sz="2400" b="1" dirty="0" smtClean="0">
                <a:solidFill>
                  <a:srgbClr val="C00000"/>
                </a:solidFill>
                <a:latin typeface="Times New Roman" pitchFamily="18" charset="0"/>
                <a:cs typeface="Times New Roman" pitchFamily="18" charset="0"/>
              </a:rPr>
              <a:t>entitled </a:t>
            </a:r>
            <a:r>
              <a:rPr lang="en-US" sz="2800" b="1" dirty="0" smtClean="0">
                <a:latin typeface="Times New Roman" pitchFamily="18" charset="0"/>
                <a:cs typeface="Times New Roman" pitchFamily="18" charset="0"/>
              </a:rPr>
              <a:t>‘A novel   process  for  making “ tailored precursor materials”  in a solid  powder form, useful  for further broadening the  application spectrum  of   the conventional </a:t>
            </a:r>
            <a:r>
              <a:rPr lang="en-US" sz="2800" b="1" dirty="0" smtClean="0">
                <a:latin typeface="Times New Roman" pitchFamily="18" charset="0"/>
                <a:cs typeface="Times New Roman" pitchFamily="18" charset="0"/>
              </a:rPr>
              <a:t>Geopolymeric </a:t>
            </a:r>
            <a:r>
              <a:rPr lang="en-US" sz="2800" b="1" dirty="0" smtClean="0">
                <a:latin typeface="Times New Roman" pitchFamily="18" charset="0"/>
                <a:cs typeface="Times New Roman" pitchFamily="18" charset="0"/>
              </a:rPr>
              <a:t>system. </a:t>
            </a:r>
          </a:p>
          <a:p>
            <a:pPr lvl="0" algn="just"/>
            <a:endParaRPr lang="en-US" sz="2800" b="1" dirty="0" smtClean="0">
              <a:latin typeface="Times New Roman" pitchFamily="18" charset="0"/>
              <a:cs typeface="Times New Roman" pitchFamily="18" charset="0"/>
            </a:endParaRPr>
          </a:p>
          <a:p>
            <a:pPr algn="just"/>
            <a:r>
              <a:rPr lang="en-US" sz="2800" b="1" dirty="0" err="1" smtClean="0">
                <a:latin typeface="Times New Roman" pitchFamily="18" charset="0"/>
                <a:cs typeface="Times New Roman" pitchFamily="18" charset="0"/>
              </a:rPr>
              <a:t>Sudhir</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Sitaram</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Amritphale</a:t>
            </a:r>
            <a:r>
              <a:rPr lang="en-US" sz="2800" b="1" dirty="0" smtClean="0">
                <a:latin typeface="Times New Roman" pitchFamily="18" charset="0"/>
                <a:cs typeface="Times New Roman" pitchFamily="18" charset="0"/>
              </a:rPr>
              <a:t>, Manish </a:t>
            </a:r>
            <a:r>
              <a:rPr lang="en-US" sz="2800" b="1" dirty="0" err="1" smtClean="0">
                <a:latin typeface="Times New Roman" pitchFamily="18" charset="0"/>
                <a:cs typeface="Times New Roman" pitchFamily="18" charset="0"/>
              </a:rPr>
              <a:t>Mudgal</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Ramesh</a:t>
            </a:r>
            <a:r>
              <a:rPr lang="en-US" sz="2800" b="1" dirty="0" smtClean="0">
                <a:latin typeface="Times New Roman" pitchFamily="18" charset="0"/>
                <a:cs typeface="Times New Roman" pitchFamily="18" charset="0"/>
              </a:rPr>
              <a:t> Kumar </a:t>
            </a:r>
            <a:r>
              <a:rPr lang="en-US" sz="2800" b="1" dirty="0" err="1" smtClean="0">
                <a:latin typeface="Times New Roman" pitchFamily="18" charset="0"/>
                <a:cs typeface="Times New Roman" pitchFamily="18" charset="0"/>
              </a:rPr>
              <a:t>Chouhan</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Deepti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Mishra</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Navin</a:t>
            </a:r>
            <a:r>
              <a:rPr lang="en-US" sz="2800" b="1" dirty="0" smtClean="0">
                <a:latin typeface="Times New Roman" pitchFamily="18" charset="0"/>
                <a:cs typeface="Times New Roman" pitchFamily="18" charset="0"/>
              </a:rPr>
              <a:t> Chandra, Filed in PCT in December 2013 (156 DEL 2014).</a:t>
            </a:r>
          </a:p>
          <a:p>
            <a:pPr algn="just"/>
            <a:r>
              <a:rPr lang="en-US" sz="2800" b="1" dirty="0" smtClean="0">
                <a:latin typeface="Times New Roman" pitchFamily="18" charset="0"/>
                <a:cs typeface="Times New Roman" pitchFamily="18" charset="0"/>
              </a:rPr>
              <a:t> </a:t>
            </a:r>
          </a:p>
          <a:p>
            <a:pPr algn="just"/>
            <a:r>
              <a:rPr lang="en-US" sz="2400" b="1" dirty="0" smtClean="0">
                <a:latin typeface="Arial" pitchFamily="34" charset="0"/>
                <a:cs typeface="Arial" pitchFamily="34" charset="0"/>
              </a:rPr>
              <a:t> </a:t>
            </a:r>
          </a:p>
          <a:p>
            <a:pPr algn="just"/>
            <a:endParaRPr lang="en-US" sz="2400" b="1" dirty="0">
              <a:latin typeface="Arial" pitchFamily="34" charset="0"/>
              <a:cs typeface="Arial" pitchFamily="34" charset="0"/>
            </a:endParaRPr>
          </a:p>
        </p:txBody>
      </p:sp>
      <p:pic>
        <p:nvPicPr>
          <p:cNvPr id="3" name="Picture 4" descr="AMPRIlogo"/>
          <p:cNvPicPr>
            <a:picLocks noChangeAspect="1" noChangeArrowheads="1"/>
          </p:cNvPicPr>
          <p:nvPr/>
        </p:nvPicPr>
        <p:blipFill>
          <a:blip r:embed="rId3" cstate="print"/>
          <a:srcRect/>
          <a:stretch>
            <a:fillRect/>
          </a:stretch>
        </p:blipFill>
        <p:spPr bwMode="auto">
          <a:xfrm>
            <a:off x="8001000" y="28575"/>
            <a:ext cx="1066800" cy="539750"/>
          </a:xfrm>
          <a:prstGeom prst="rect">
            <a:avLst/>
          </a:prstGeom>
          <a:noFill/>
          <a:ln w="9525">
            <a:noFill/>
            <a:miter lim="800000"/>
            <a:headEnd/>
            <a:tailEnd/>
          </a:ln>
        </p:spPr>
      </p:pic>
      <p:graphicFrame>
        <p:nvGraphicFramePr>
          <p:cNvPr id="4" name="Object 96"/>
          <p:cNvGraphicFramePr>
            <a:graphicFrameLocks noChangeAspect="1"/>
          </p:cNvGraphicFramePr>
          <p:nvPr/>
        </p:nvGraphicFramePr>
        <p:xfrm>
          <a:off x="249238" y="76200"/>
          <a:ext cx="741362" cy="679450"/>
        </p:xfrm>
        <a:graphic>
          <a:graphicData uri="http://schemas.openxmlformats.org/presentationml/2006/ole">
            <p:oleObj spid="_x0000_s281602" name="Bitmap Image" r:id="rId4" imgW="1467055" imgH="1638529" progId="PBrush">
              <p:embed/>
            </p:oleObj>
          </a:graphicData>
        </a:graphic>
      </p:graphicFrame>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Rectangle 10"/>
          <p:cNvSpPr/>
          <p:nvPr/>
        </p:nvSpPr>
        <p:spPr>
          <a:xfrm>
            <a:off x="218364" y="1473959"/>
            <a:ext cx="8573211" cy="5632311"/>
          </a:xfrm>
          <a:prstGeom prst="rect">
            <a:avLst/>
          </a:prstGeom>
        </p:spPr>
        <p:txBody>
          <a:bodyPr wrap="square">
            <a:spAutoFit/>
          </a:bodyPr>
          <a:lstStyle/>
          <a:p>
            <a:pPr marL="342900" indent="-342900" algn="just">
              <a:lnSpc>
                <a:spcPct val="200000"/>
              </a:lnSpc>
              <a:defRPr/>
            </a:pPr>
            <a:r>
              <a:rPr lang="en-US" sz="2400" b="1" dirty="0" smtClean="0">
                <a:latin typeface="Times New Roman" pitchFamily="18" charset="0"/>
                <a:cs typeface="Times New Roman" pitchFamily="18" charset="0"/>
              </a:rPr>
              <a:t>1-Cordial </a:t>
            </a:r>
            <a:r>
              <a:rPr lang="en-US" sz="2400" b="1" dirty="0" smtClean="0">
                <a:latin typeface="Times New Roman" pitchFamily="18" charset="0"/>
                <a:cs typeface="Times New Roman" pitchFamily="18" charset="0"/>
              </a:rPr>
              <a:t>invitation for collaborative Research work  to </a:t>
            </a:r>
            <a:r>
              <a:rPr lang="en-IN" sz="2400" b="1" dirty="0" smtClean="0">
                <a:latin typeface="Times New Roman" pitchFamily="18" charset="0"/>
                <a:cs typeface="Times New Roman" pitchFamily="18" charset="0"/>
              </a:rPr>
              <a:t> scaling and development of new material </a:t>
            </a:r>
            <a:r>
              <a:rPr lang="en-US" sz="2400" b="1" dirty="0" smtClean="0">
                <a:latin typeface="Times New Roman" pitchFamily="18" charset="0"/>
                <a:cs typeface="Times New Roman" pitchFamily="18" charset="0"/>
              </a:rPr>
              <a:t>with Team of  CSIR- AMPRI, Bhopal, M.P. India.</a:t>
            </a:r>
          </a:p>
          <a:p>
            <a:pPr marL="342900" indent="-342900" algn="just">
              <a:lnSpc>
                <a:spcPct val="200000"/>
              </a:lnSpc>
              <a:defRPr/>
            </a:pPr>
            <a:r>
              <a:rPr lang="en-IN" sz="2400" b="1" dirty="0" smtClean="0">
                <a:latin typeface="Times New Roman" pitchFamily="18" charset="0"/>
                <a:cs typeface="Times New Roman" pitchFamily="18" charset="0"/>
              </a:rPr>
              <a:t>2-	 Entrepreneurs for developed Know-How.</a:t>
            </a:r>
            <a:endParaRPr lang="en-US" sz="2400" b="1" dirty="0" smtClean="0">
              <a:latin typeface="Times New Roman" pitchFamily="18" charset="0"/>
              <a:cs typeface="Times New Roman" pitchFamily="18" charset="0"/>
            </a:endParaRPr>
          </a:p>
          <a:p>
            <a:pPr marL="404813" indent="-344488" algn="just"/>
            <a:endParaRPr lang="en-US" sz="2400" b="1" dirty="0" smtClean="0">
              <a:latin typeface="Times New Roman" pitchFamily="18" charset="0"/>
              <a:cs typeface="Times New Roman" pitchFamily="18" charset="0"/>
            </a:endParaRPr>
          </a:p>
          <a:p>
            <a:pPr marL="404813" indent="-344488" algn="just"/>
            <a:r>
              <a:rPr lang="en-US" sz="2400" b="1" dirty="0" smtClean="0">
                <a:latin typeface="Times New Roman" pitchFamily="18" charset="0"/>
                <a:cs typeface="Times New Roman" pitchFamily="18" charset="0"/>
              </a:rPr>
              <a:t>3- </a:t>
            </a:r>
            <a:r>
              <a:rPr lang="en-US" sz="2400" b="1" dirty="0" smtClean="0">
                <a:latin typeface="Times New Roman" pitchFamily="18" charset="0"/>
                <a:cs typeface="Times New Roman" pitchFamily="18" charset="0"/>
              </a:rPr>
              <a:t>Let us utilize  Complementary and Synergistic   </a:t>
            </a:r>
            <a:r>
              <a:rPr lang="en-US" sz="2400" b="1" dirty="0" smtClean="0">
                <a:latin typeface="Times New Roman" pitchFamily="18" charset="0"/>
                <a:cs typeface="Times New Roman" pitchFamily="18" charset="0"/>
              </a:rPr>
              <a:t>Expertise</a:t>
            </a:r>
          </a:p>
          <a:p>
            <a:pPr marL="404813" indent="-344488" algn="just"/>
            <a:endParaRPr lang="en-US" sz="2400" b="1" dirty="0" smtClean="0">
              <a:latin typeface="Times New Roman" pitchFamily="18" charset="0"/>
              <a:cs typeface="Times New Roman" pitchFamily="18" charset="0"/>
            </a:endParaRPr>
          </a:p>
          <a:p>
            <a:pPr marL="404813" indent="-344488" algn="just"/>
            <a:r>
              <a:rPr lang="en-US"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for "Exponential Growth" of  Petro chemistry </a:t>
            </a:r>
            <a:r>
              <a:rPr lang="en-US" sz="2400" b="1" dirty="0" smtClean="0">
                <a:latin typeface="Times New Roman" pitchFamily="18" charset="0"/>
                <a:cs typeface="Times New Roman" pitchFamily="18" charset="0"/>
              </a:rPr>
              <a:t>&amp;</a:t>
            </a:r>
          </a:p>
          <a:p>
            <a:pPr marL="404813" indent="-344488" algn="just"/>
            <a:endParaRPr lang="en-US" sz="2400" b="1" dirty="0" smtClean="0">
              <a:latin typeface="Times New Roman" pitchFamily="18" charset="0"/>
              <a:cs typeface="Times New Roman" pitchFamily="18" charset="0"/>
            </a:endParaRPr>
          </a:p>
          <a:p>
            <a:pPr marL="404813" indent="-344488" algn="just"/>
            <a:r>
              <a:rPr lang="en-US"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Chemical  Engineering.</a:t>
            </a:r>
          </a:p>
          <a:p>
            <a:pPr marL="404813" indent="-344488" algn="just"/>
            <a:endParaRPr lang="en-US" sz="2400" b="1" dirty="0" smtClean="0">
              <a:latin typeface="Times New Roman" pitchFamily="18" charset="0"/>
              <a:cs typeface="Times New Roman" pitchFamily="18" charset="0"/>
            </a:endParaRPr>
          </a:p>
        </p:txBody>
      </p:sp>
      <p:sp>
        <p:nvSpPr>
          <p:cNvPr id="21507" name="Rectangle 3"/>
          <p:cNvSpPr>
            <a:spLocks noChangeArrowheads="1"/>
          </p:cNvSpPr>
          <p:nvPr/>
        </p:nvSpPr>
        <p:spPr bwMode="auto">
          <a:xfrm>
            <a:off x="444500" y="277100"/>
            <a:ext cx="8801133" cy="1138773"/>
          </a:xfrm>
          <a:prstGeom prst="rect">
            <a:avLst/>
          </a:prstGeom>
          <a:noFill/>
          <a:ln w="9525">
            <a:noFill/>
            <a:miter lim="800000"/>
            <a:headEnd/>
            <a:tailEnd/>
          </a:ln>
        </p:spPr>
        <p:txBody>
          <a:bodyPr wrap="square">
            <a:spAutoFit/>
          </a:bodyPr>
          <a:lstStyle/>
          <a:p>
            <a:endParaRPr lang="en-US" sz="2000" b="1" dirty="0" smtClean="0">
              <a:solidFill>
                <a:srgbClr val="562AF8"/>
              </a:solidFill>
              <a:latin typeface="Times New Roman" pitchFamily="18" charset="0"/>
              <a:ea typeface="Calibri" pitchFamily="34" charset="0"/>
              <a:cs typeface="Times New Roman" pitchFamily="18" charset="0"/>
            </a:endParaRPr>
          </a:p>
          <a:p>
            <a:r>
              <a:rPr lang="en-US" sz="2400" b="1" dirty="0" smtClean="0">
                <a:solidFill>
                  <a:srgbClr val="562AF8"/>
                </a:solidFill>
                <a:latin typeface="Times New Roman" pitchFamily="18" charset="0"/>
                <a:ea typeface="Calibri" pitchFamily="34" charset="0"/>
                <a:cs typeface="Times New Roman" pitchFamily="18" charset="0"/>
              </a:rPr>
              <a:t>CSIR-</a:t>
            </a:r>
            <a:r>
              <a:rPr lang="en-US" sz="2400" b="1" dirty="0" err="1" smtClean="0">
                <a:solidFill>
                  <a:srgbClr val="562AF8"/>
                </a:solidFill>
                <a:latin typeface="Times New Roman" pitchFamily="18" charset="0"/>
                <a:ea typeface="Calibri" pitchFamily="34" charset="0"/>
                <a:cs typeface="Times New Roman" pitchFamily="18" charset="0"/>
              </a:rPr>
              <a:t>AMPRI,India</a:t>
            </a:r>
            <a:r>
              <a:rPr lang="en-US" sz="2400" b="1" dirty="0" smtClean="0">
                <a:solidFill>
                  <a:srgbClr val="562AF8"/>
                </a:solidFill>
                <a:latin typeface="Times New Roman" pitchFamily="18" charset="0"/>
                <a:ea typeface="Calibri" pitchFamily="34" charset="0"/>
                <a:cs typeface="Times New Roman" pitchFamily="18" charset="0"/>
              </a:rPr>
              <a:t> </a:t>
            </a:r>
            <a:r>
              <a:rPr lang="en-US" sz="2400" b="1" dirty="0" smtClean="0">
                <a:solidFill>
                  <a:srgbClr val="562AF8"/>
                </a:solidFill>
                <a:latin typeface="Times New Roman" pitchFamily="18" charset="0"/>
                <a:ea typeface="Calibri" pitchFamily="34" charset="0"/>
                <a:cs typeface="Times New Roman" pitchFamily="18" charset="0"/>
              </a:rPr>
              <a:t>:Welcomes Collaborative Researcher and Entrepreneur</a:t>
            </a:r>
            <a:endParaRPr lang="en-US" sz="2400" dirty="0">
              <a:solidFill>
                <a:srgbClr val="562AF8"/>
              </a:solidFill>
              <a:latin typeface="Times New Roman" pitchFamily="18" charset="0"/>
              <a:ea typeface="Calibri" pitchFamily="34" charset="0"/>
              <a:cs typeface="Times New Roman" pitchFamily="18" charset="0"/>
            </a:endParaRPr>
          </a:p>
        </p:txBody>
      </p:sp>
      <p:pic>
        <p:nvPicPr>
          <p:cNvPr id="4" name="Picture 4" descr="AMPRIlogo"/>
          <p:cNvPicPr>
            <a:picLocks noChangeAspect="1" noChangeArrowheads="1"/>
          </p:cNvPicPr>
          <p:nvPr/>
        </p:nvPicPr>
        <p:blipFill>
          <a:blip r:embed="rId3" cstate="print"/>
          <a:srcRect/>
          <a:stretch>
            <a:fillRect/>
          </a:stretch>
        </p:blipFill>
        <p:spPr bwMode="auto">
          <a:xfrm>
            <a:off x="8001000" y="28575"/>
            <a:ext cx="1066800" cy="539750"/>
          </a:xfrm>
          <a:prstGeom prst="rect">
            <a:avLst/>
          </a:prstGeom>
          <a:noFill/>
          <a:ln w="9525">
            <a:noFill/>
            <a:miter lim="800000"/>
            <a:headEnd/>
            <a:tailEnd/>
          </a:ln>
        </p:spPr>
      </p:pic>
      <p:graphicFrame>
        <p:nvGraphicFramePr>
          <p:cNvPr id="5" name="Object 96"/>
          <p:cNvGraphicFramePr>
            <a:graphicFrameLocks noChangeAspect="1"/>
          </p:cNvGraphicFramePr>
          <p:nvPr/>
        </p:nvGraphicFramePr>
        <p:xfrm>
          <a:off x="249238" y="76200"/>
          <a:ext cx="741362" cy="679450"/>
        </p:xfrm>
        <a:graphic>
          <a:graphicData uri="http://schemas.openxmlformats.org/presentationml/2006/ole">
            <p:oleObj spid="_x0000_s282626" name="Bitmap Image" r:id="rId4" imgW="1467055" imgH="1638529" progId="PBrush">
              <p:embed/>
            </p:oleObj>
          </a:graphicData>
        </a:graphic>
      </p:graphicFrame>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4" name="Content Placeholder 3" descr="pic siro.jpg"/>
          <p:cNvPicPr>
            <a:picLocks noGrp="1" noChangeAspect="1"/>
          </p:cNvPicPr>
          <p:nvPr>
            <p:ph idx="1"/>
          </p:nvPr>
        </p:nvPicPr>
        <p:blipFill>
          <a:blip r:embed="rId2" cstate="print"/>
          <a:stretch>
            <a:fillRect/>
          </a:stretch>
        </p:blipFill>
        <p:spPr>
          <a:xfrm>
            <a:off x="2524836" y="0"/>
            <a:ext cx="3166279" cy="3316406"/>
          </a:xfrm>
        </p:spPr>
      </p:pic>
      <p:pic>
        <p:nvPicPr>
          <p:cNvPr id="5" name="Picture 4" descr="Pic avneesh.jpg"/>
          <p:cNvPicPr>
            <a:picLocks noChangeAspect="1"/>
          </p:cNvPicPr>
          <p:nvPr/>
        </p:nvPicPr>
        <p:blipFill>
          <a:blip r:embed="rId3" cstate="print"/>
          <a:stretch>
            <a:fillRect/>
          </a:stretch>
        </p:blipFill>
        <p:spPr>
          <a:xfrm>
            <a:off x="1" y="3020689"/>
            <a:ext cx="2497540" cy="2899332"/>
          </a:xfrm>
          <a:prstGeom prst="rect">
            <a:avLst/>
          </a:prstGeom>
        </p:spPr>
      </p:pic>
      <p:pic>
        <p:nvPicPr>
          <p:cNvPr id="7" name="Picture 6" descr="sar pic.jpg"/>
          <p:cNvPicPr>
            <a:picLocks noChangeAspect="1"/>
          </p:cNvPicPr>
          <p:nvPr/>
        </p:nvPicPr>
        <p:blipFill>
          <a:blip r:embed="rId4" cstate="print"/>
          <a:stretch>
            <a:fillRect/>
          </a:stretch>
        </p:blipFill>
        <p:spPr>
          <a:xfrm>
            <a:off x="5882185" y="3017944"/>
            <a:ext cx="2953160" cy="2591286"/>
          </a:xfrm>
          <a:prstGeom prst="rect">
            <a:avLst/>
          </a:prstGeom>
        </p:spPr>
      </p:pic>
      <p:sp>
        <p:nvSpPr>
          <p:cNvPr id="10" name="TextBox 9"/>
          <p:cNvSpPr txBox="1"/>
          <p:nvPr/>
        </p:nvSpPr>
        <p:spPr>
          <a:xfrm>
            <a:off x="382137" y="5322626"/>
            <a:ext cx="2456597" cy="892552"/>
          </a:xfrm>
          <a:prstGeom prst="rect">
            <a:avLst/>
          </a:prstGeom>
          <a:noFill/>
        </p:spPr>
        <p:txBody>
          <a:bodyPr wrap="square" rtlCol="0">
            <a:spAutoFit/>
          </a:bodyPr>
          <a:lstStyle/>
          <a:p>
            <a:endParaRPr lang="en-US" dirty="0" smtClean="0"/>
          </a:p>
          <a:p>
            <a:endParaRPr lang="en-US" dirty="0" smtClean="0"/>
          </a:p>
          <a:p>
            <a:endParaRPr lang="en-US" dirty="0" smtClean="0"/>
          </a:p>
          <a:p>
            <a:r>
              <a:rPr lang="en-US" dirty="0" smtClean="0"/>
              <a:t>Dr. Avneesh Anshul</a:t>
            </a:r>
            <a:endParaRPr lang="en-US" dirty="0"/>
          </a:p>
        </p:txBody>
      </p:sp>
      <p:sp>
        <p:nvSpPr>
          <p:cNvPr id="12" name="TextBox 11"/>
          <p:cNvSpPr txBox="1"/>
          <p:nvPr/>
        </p:nvSpPr>
        <p:spPr>
          <a:xfrm>
            <a:off x="5622878" y="5036024"/>
            <a:ext cx="2306472" cy="892552"/>
          </a:xfrm>
          <a:prstGeom prst="rect">
            <a:avLst/>
          </a:prstGeom>
          <a:noFill/>
        </p:spPr>
        <p:txBody>
          <a:bodyPr wrap="square" rtlCol="0">
            <a:spAutoFit/>
          </a:bodyPr>
          <a:lstStyle/>
          <a:p>
            <a:r>
              <a:rPr lang="en-US" dirty="0" smtClean="0"/>
              <a:t>        </a:t>
            </a:r>
          </a:p>
          <a:p>
            <a:r>
              <a:rPr lang="en-US" dirty="0" smtClean="0"/>
              <a:t>         </a:t>
            </a:r>
          </a:p>
          <a:p>
            <a:endParaRPr lang="en-US" dirty="0" smtClean="0"/>
          </a:p>
          <a:p>
            <a:r>
              <a:rPr lang="en-US" dirty="0" smtClean="0"/>
              <a:t> </a:t>
            </a:r>
            <a:r>
              <a:rPr lang="en-US" dirty="0" smtClean="0"/>
              <a:t> </a:t>
            </a:r>
            <a:r>
              <a:rPr lang="en-US" dirty="0" smtClean="0"/>
              <a:t>Dr. </a:t>
            </a:r>
            <a:r>
              <a:rPr lang="en-US" dirty="0" err="1" smtClean="0"/>
              <a:t>Sarika</a:t>
            </a:r>
            <a:r>
              <a:rPr lang="en-US" dirty="0" smtClean="0"/>
              <a:t> </a:t>
            </a:r>
            <a:r>
              <a:rPr lang="en-US" dirty="0" smtClean="0"/>
              <a:t> </a:t>
            </a:r>
            <a:r>
              <a:rPr lang="en-US" dirty="0" err="1" smtClean="0"/>
              <a:t>Verma</a:t>
            </a:r>
            <a:endParaRPr lang="en-US" dirty="0"/>
          </a:p>
        </p:txBody>
      </p:sp>
      <p:sp>
        <p:nvSpPr>
          <p:cNvPr id="13" name="TextBox 12"/>
          <p:cNvSpPr txBox="1"/>
          <p:nvPr/>
        </p:nvSpPr>
        <p:spPr>
          <a:xfrm>
            <a:off x="3084394" y="2866029"/>
            <a:ext cx="2142699" cy="892552"/>
          </a:xfrm>
          <a:prstGeom prst="rect">
            <a:avLst/>
          </a:prstGeom>
          <a:noFill/>
        </p:spPr>
        <p:txBody>
          <a:bodyPr wrap="square" rtlCol="0">
            <a:spAutoFit/>
          </a:bodyPr>
          <a:lstStyle/>
          <a:p>
            <a:endParaRPr lang="en-US" dirty="0" smtClean="0"/>
          </a:p>
          <a:p>
            <a:endParaRPr lang="en-US" dirty="0" smtClean="0"/>
          </a:p>
          <a:p>
            <a:endParaRPr lang="en-US" dirty="0" smtClean="0"/>
          </a:p>
          <a:p>
            <a:r>
              <a:rPr lang="en-US" dirty="0" smtClean="0"/>
              <a:t>Dr. S.S Amritphale,</a:t>
            </a:r>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4" descr="AMPRIlogo"/>
          <p:cNvPicPr>
            <a:picLocks noChangeAspect="1" noChangeArrowheads="1"/>
          </p:cNvPicPr>
          <p:nvPr/>
        </p:nvPicPr>
        <p:blipFill>
          <a:blip r:embed="rId3" cstate="print"/>
          <a:srcRect/>
          <a:stretch>
            <a:fillRect/>
          </a:stretch>
        </p:blipFill>
        <p:spPr bwMode="auto">
          <a:xfrm>
            <a:off x="7561263" y="76200"/>
            <a:ext cx="1506537" cy="762000"/>
          </a:xfrm>
          <a:prstGeom prst="rect">
            <a:avLst/>
          </a:prstGeom>
          <a:noFill/>
          <a:ln w="9525">
            <a:noFill/>
            <a:miter lim="800000"/>
            <a:headEnd/>
            <a:tailEnd/>
          </a:ln>
        </p:spPr>
      </p:pic>
      <p:graphicFrame>
        <p:nvGraphicFramePr>
          <p:cNvPr id="4" name="Object 96"/>
          <p:cNvGraphicFramePr>
            <a:graphicFrameLocks noChangeAspect="1"/>
          </p:cNvGraphicFramePr>
          <p:nvPr/>
        </p:nvGraphicFramePr>
        <p:xfrm>
          <a:off x="152400" y="152400"/>
          <a:ext cx="914400" cy="838200"/>
        </p:xfrm>
        <a:graphic>
          <a:graphicData uri="http://schemas.openxmlformats.org/presentationml/2006/ole">
            <p:oleObj spid="_x0000_s277506" name="Bitmap Image" r:id="rId4" imgW="1467055" imgH="1638529" progId="PBrush">
              <p:embed/>
            </p:oleObj>
          </a:graphicData>
        </a:graphic>
      </p:graphicFrame>
      <p:sp>
        <p:nvSpPr>
          <p:cNvPr id="7" name="Rectangle 6"/>
          <p:cNvSpPr/>
          <p:nvPr/>
        </p:nvSpPr>
        <p:spPr>
          <a:xfrm>
            <a:off x="2320120" y="5396373"/>
            <a:ext cx="4053384" cy="923330"/>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THANKS </a:t>
            </a:r>
          </a:p>
        </p:txBody>
      </p:sp>
      <p:sp>
        <p:nvSpPr>
          <p:cNvPr id="277508" name="AutoShape 4" descr="Image result for picture of oil dro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7510" name="AutoShape 6" descr="data:image/jpeg;base64,/9j/4AAQSkZJRgABAQAAAQABAAD/2wCEAAkGBxAQDw0PDxAQEA0PDw0PDw8PEBAPDwwMFBEWFhQRFBQYHCggGBolHBQUITEhJSkrLi4uFx8zODMsNygvLisBCgoKDg0OFxAQGywkHBwsLCwsLCwsLCwsLCwsLCwsLCwsLCwsLCwsLCwsLCwsLCwsLCwsLCwsLCwsLCwsLCwsLP/AABEIAJQBVQMBEQACEQEDEQH/xAAcAAACAwEBAQEAAAAAAAAAAAAAAQIDBAUGBwj/xABIEAABAwIBCAcFBAYJBAMAAAABAAIDBBEFBhIhMUFRUpETFEJhcYGhBxUiMrFigpLRQ1OTosHwFiMzY3Jzs+HxJETC0xdUo//EABsBAQEBAQEBAQEAAAAAAAAAAAABAgMEBQYH/8QAPREAAgECBAUBBgUCBAUFAAAAAAECAxEEEhNRBRQhMUFhMlJxgZGhBiJCsdEVYiPB4fAWM6Li8VOCksLS/9oADAMBAAIRAxEAPwD6Ev5NY+8CEGpYAoBoQd1BYEICAagC6Ad0IO6gsCEsNBYEFguhAugC6Ad0AXQBdAF0AXQAgBAF0AXQBdAF0AroULoQLoAugEhbAgsCAEKK6CwlSggEVbAEsLBdBYrutWNggBLgaoBQgKAd0A7oQLoLDugBSxARgd1AO6WIF0sAuoLDQAhAQAgBACAEAIAQBdBYEFgSwBAK6tgO6hbCugsF0FgurYCugC6osF0sUSWAXSwsK6FsF1QK6WAXSwKrrRsd0A7oAuliDUAILDVIClgCWA7qAEsQd0AILDupYgJYBdLAEsBqWAXSwC6WAXSwC6WAXSwsCALqkC6lgF1ShdSwFdWwC6WAXSwC6WAXQBdC2FdBYLqiwXQoroAulgK6oC6WAIUSoK7qmwuhB3SwsF1CWHdAO6ALpYDuliAgGgBQgIB3SxAUA+XNLAOXNAHLmgDlzQBy5oQOXNLAOXNAHLmgDlzUA+XNUC/nWhR/zrQB/OtCB/OtAL+daFBAHNALmgC6ALpYorqgLoAugBWxbCQAoASwFdUoXQFF/slbsbt6khfhU6bh23GA7hHNToTpuOztwToToOx+ynQdA08QQfIL/aCnyHyDOHEFbPYWewZzeJLMlnsGe3elmWz2DpG71MrJlkHSN3plYyyH0rUysZZB0rdyZWMjDpW8JTKxle4dKOFMvqMvqHSfYS3qMvqPpPsJb1Jl9Q6X7CZfUZfUi6oA1tA8VVBvszWm32Zzscx+CkiMs2oDQ1oBc7yXpwuCqYieWBHHKrtni2+1+lvpppg3fdpX2n+Gq1uk0cOYpeWz2eB5QQVkTZofiYb3Haab6juK+NisDVw88kzvGOZXi+h02zA6QxeRxa8hwa8j6QcClvUmV7i6VvCVcr3GV7h0zeEple5cktw6Zm4plYySDpmbimWQySDpmd6ZZDJMOlZvKZZDLPYOkZxFMsthllsHSN4ylpbDLLYeeONLPYlnsO/2wlvQWewaeJqnyHyCx3tToOgWduCdBdCsdyo6bi07kL0FfuKosGd4pYthZw3lLCxmDZ94C6XpnS9MfQSnW8JnhsTPBeB9VftkU1I7DUjsPqe+Qpqeg1dkSFI3jPNTUexNV7DFMziPNTUkNSWxIQR7/VTPImeYdHFvTNMZqg/6pPzk/wARiz4UtULaoHWItyZJkyVB9ai3BNOY0p7h1yPhCachoz3H11m4JpsaMtw663cE02TQYdeHcmky6DDrw7k0mNBh14KaTJoMDXgAnYASqqTY0GfJ/aJlfO2dlNC7Mc4CSV47Nz8DRuAAv5hfr+EcNpOk6k1fY5V6zhJUombBcIpJ7Oq5ZaiQ6Tmue4X5reJxNel0pRUV8jrCnGfWV2eikyWwvMI6M6tAeZG/VfNXEMbmvm/Y66UH0aPD14mw2SR1E8sjkFnASB4tfQbXvcb196k6eMilXV2vQ8U4ui7wPc+zzK2aoZLFMQZ4811x24zqd4g6PML4fFuGU6bU6fZnopS1Pa7o9c3EnL4uijvoxNUeKbwFydE5vDlnvNu4LOizPLvcfvFu4Joscu9x9fZwhTSkTQluPrjOEJpyGjLcOsx8IUySGlPcOmjPZCZZDJUXkM6LhS0iZam4ZsW5LzLeoHRRJmmM1RC6vHvKZ5DUmLqzdjirnexdV7B1Xc4pn9Bq+guru4kzrYupHYOjkG1XNEZoMj/WBPyl/ILpH7lbIuWL8h0x4UyoZFuYDiZXfQOmSJA4iVrQRckSBxA/yVdFFyordiDt60qKFkQOIP3rWjEWRWa5+9a0olImqkO1XTgvAImaXiVyw2BHPk4lbR2AZz+JLR2AdI7emVAOnemSIDp5OEpkhuA6abhKZKe4F0k3CUy09wPOm4Slqe4JAy8JU/JuUM6ThKWjuCQe86LFXIvBDwFfgXWcXqIpSQHiKRumxdHmAaPAghfooYvRwMZw8HgdLNWeY+gYJkW2FoDSCO8aV+cxHFJVn1O2eFPodaqyaz22zrc15YYtwd7Dmos8Zj/s/Ba49I4mxI0AeuxfZwnGWmlYjpxqrozi+zKuqJKupie8SQxRkZxa3OLw8Nju+1yLB+tfQ4zTpQoQmlZt/wDk8+EnN1JRfZH0gxu3BfmE4n0rlWZv0JcoszvCXAi3vCtwIk9yvQEDKVcqAutEK6aAuv2TRIHvMJy7KSGKDepy7JYkMVG9Tl2SyJDFRv8AVTlxlRIYsFOWZMqJDFwpyzJkRMYuN6nLMmnEsbiw3rLw7JpItbig3rGgyaKJjEW9yzosmiT661NJjSZ5nO719I7ize9UD6LvUzAm2mUcwWtou9YdUFgw8b1nWBIYe3i9VNZ7AkMPbvU1mBjDBvU12S5MYV3jkpzBM6JjCfteinM+hnURIYQf1noFOZ9CaqJjCD+tPIKcyvdJrLYfuc/rT6Kcz/aTX9CXuj+9PMKcz/aNf0GMJb+tP4gnMPYa/oMYW39Z+8FNd7DWezH7sGx/7wTXew1/QYww7HeoWo4m3ga6MdZgkTnMfMwOzdDXi4fHfa1w0grtSxk0moPv48DUUuq7npcMoXMY0NlL22Fuks42/wAQXfD4KeIeaNk/gfMrVo3tJGySCW2jM8876L2VeFYnL2icIVKV/J5fH8Ekla8T1LmwuFujgaIyRtBeSTysvnwnysukFmXlu/2PpUasZdIIy5L5L09FG5kbHXkeXucTpcTq07gNQ/NZxvEamJacn2+hrMoP8h2XUrNjXFeDOwqsvLMslK46oz6Loprc7RqR8srNC7gPJa1Vua1Y7iOGE9k+quv6jWjuQOEdx9VeYGtEg7Bj381eaGtErdgjt5WlikXWiVOwJ288ltYtF1Y7lTsCPfyWli0XPErOB9/1WubLmRE4H9pXm/QXF7lPErzS2Fw9zv3hOZiLi91PTmIluI4cdxTXQF1EjYVdUB1Y7ymoCQhO9TMgSDHb1LoFLMLl71t4iBC9mFSbuZWHiIEzIubhc29oWHiKZM6LBhMu2S3gFnmIbDURMYM/bI5Z5qPuk1YljcF3vPNZeK9CaqLm4SB2isPEt+Ca3oWsoG8RWXWexNV7FnVmDW4jxNlnPJ+Casn4GImbC4+AJ+iXl5GeQdANz/3R9Smb4E1H6CNN3keL7fQIp/7sNR/7RE07Nrv3nn+IWs8tv2Lnn4Qs2AayDz/iUvUfYv8AiMiainG7938kyVWMtTcrdilM3h9FtYesxpz3KXZQ0o2tW1gqzGm/LKH5V0g2tW1w6uyaf9xWcsaPib6Lf9MxAy/3FTst6IdpvoquE4h+CWXvDpvaJSR/K/Rw5wsvVRwGNpO8DlVo06ntM0v9qNMRYOaPMFe2b4nKNn+xxWCop+0Y3ZeUbjnOkzjsziLA9w1L5s+GYqTu0eqMYRVotE/6cUp/SDmFz/pVdeAoR3L4csKU/pBzXOXDay8F00/JtjynpzqkbzXF4GsvBnQ9TVHjcR1PHMLk8NUXgnLsvbiTDqd6hc3RkiaDLBWNO1Z02Z0ZEunB2j1CZWTTaDPB/wCVLCzFz+qFIkd58wr8i39CBadhBVuauit7Dwg+BC0mjSa3Knt3tK2n6nRP1KSG7yFrqbuxFh2OVuvKLciWSdxVTiLorcXjW1aWXcqaK3OO1q0l6mipxG5bQK1oGwYiNi46DMZEXMqSVh00iZEWiYrGQjgiufEWRjOe9jG8T3Na3mdC6Qw05u0U2ZcUZvf0Z0MEsp/uonuafB5Ab6rtyM11laPxa/bqzNl4RJuITv8Alp8wf38zGG3hGH/UKaFGPtVL/BX/AHsXK9i5nSn55WN7o49I+84kHkFzbpL2Yt/F/wAfyMpa0N2uc7/E42PkLD0XNyk+ySGVkhK0fK0DwACjUn3ZdNvuRfVFFTRpU0ZZqty6xpo0oIwz1j+9eiFKJo5lRXS7BzXphRgS5xq3Eph2rL20qFNmJSZ52vxqQX+N3NfRpYWD8HCVVo4FVjUp7TuZX0IYWC8HmlXkc+XEJDre7mvRGjBeDzyryKHTuOtx5lbUEjjKrIrLlqxnUe4rqmc7C6EzBdC5gugzBdQudk2ykaieaWRpVWXR10g1PdzK5ulB+DpGvLc2U+NTN7Z5lcp4Wm/B2jiZHZocpphb43c14qmApvweiGJkejoMpZtHx38V82rgKex6Y1rnoqPKCU2uLr51TBQ8HZO52KbGL6wQvHPDWLZG+KuvqK88qVjORGltWVydNGHSRYKgHWFnIzOkPpBvI8ClmRwYi87CD4i3qPyVSQykH1FvmYbb2/GOWv0W1Sv7L/yGXYhFUQvJDS0uGtoNnN8W6wrKnVgrtOxfzLyWiJuwkLnmfkuaXkOiOw3TMiZlsRLDtCt0azIrcwblU2aTKzC3ct5maTZzWlrV6erNGLEMeEQsxuc7edQXejg87/N2Mto81VVbqh7XTzyANN2sjkdE0HwaRdfUpwVFWpxV92rnOVn3Ztpa6mjOc1jTJtkd8cjvF50lcKlOvPo302XRfQqnFG3+kjd4Xn5FmtRAMpG8QTkXsTURoixxru0ucsI14NKSZthrQ7auEqTRq5uhkB2rhKLQNDWArm2ZbJGmupnM5yJogdiuqxqIqkwoHYtrENDURgqcmWP1r0Qx0ohyizjVuQofext5L2UuL5e5hwgzz9d7Nn6S27juBsF9Glx2Pk4yw0X2Z5bGskJ6VodKLAmzWsaXuJX1cNxKnXdonmqYVx6mCmyYrZdMdLNm8TwIx+9Zd547Dw6Smv3POsNUl2izWMiazaIgd2eXEfhBXP8AqmH8X+n8muRq+hzavChC4tlniDgbOawPe5u+4sNK9MK+dXjF/Oy/k5SoZPakvuaXU2GtDf8AqaqQn5g2njise7OeR6rmp4p3/JFfNv8AZBRoe8/oLocN1dLWNv2nRQODe8hr7lFLF29mL+b/AILloe8/sZq+kpmuaKerMzTrdJA+DN5F111pTqNf4kLfB3/g5uEP0y+xfHk1VPaHxNZKw6jHI3T+Ky5yxtGLtN2+KOiwlVq8evwZjrMLnh/toZYxxOY4N/FqXWnXp1PYkn8znKlOPtJonQ4XLMD0LektrDT8Q8ipUrwp+27G6dGU+qOxQ5H1UmqNw+y4EFeOrxOhDyeqGEmeiw7IKfRnNt6L5tbjFPwz0Rw1u56OiyIc3WV82rxVS7HdU4rydumydDF4Z47MdU4o3MwsBcHiGy5kWtpQFh1LjMiYjss5i3ETZUFT6kDatqm2UofiTRtW1QbJ0K/e7N4WuWkOhVUVcEoAkax9tIvYlp3g6wukI1ab/K2idDl1cUrR/wBNWTxjT8DnNmHkZA4jmvXCpCT/AMWnF/K37WMuGzOtguLuLQyV2c8C2dxd5XjxOGjfNBWQyJnZFSvDpjTQ+sb0yDIQMgVysuVnz7EsRcL2cv0NGgn4MTk0eTxLFHadJX16OHR451GcObFH31r3Rw8Tzyqso95ybyt6ETnrsfvOTemhEa7GMVfvU5eJdctjxuRuolZeFgzSxFjp0eV8rLX0heWpwyEjtDGWPQUGX7dGeCF8+rwaX6T0RxsX3PR0GXFO63xgeK+bV4TVXg7xrQfk79JlJC7VI3mF4J4CovBq0WdOHFY3bQfMLyyw814MOlsbI6th2ri6ckYdKRe2Zm8LDjI5uEi0OZ3LLTObUkQljv8AKQCrF27moyt3OLi+EvlDTmhz43Z0bw6zmO3j8ivfh8TGm316Pud4zgc/rdbHomoXTN44LB1t+aTp9F6HTw0+sKuV7MZ9meeyniFQwhrMRgI0lvVZHNJ8WEc9K+lgJaT/ADOEv/cv8yVG5I+dUmTd5w2qbVwQG5Mrad0zju0aLX71+kljI5L03FvbMkfLlh+vW/0OlPkphl/hxOoZ/mYbL9Q6y8yx2K/9JP4TQWHjuTpsksPOkYw+42NoJr+XxrL4hifNBf8AzX8G1ho+JGLGMmY2lvV56mpJsPjpXgAbSXNc63hZd6GNk1/iKMfhJf52Dw3rf5M9VkTQ9VzgZJy19s6JlBWSNLt93Ntfvsvk8Sra3ZLp5zwX7O57cPFU1b+T2c2JvzS2DD6mckW/rIurxn8Y/gvhxw8M16lWMfg7v7HaVS5zMCyeqmVElV1RkD5RYsBjbG0dzQTp7168VjqMqapZ7pfG5zjKEXc9bBQz9t8bfD4zzsB6L406tL9KbNutHwjoRxNaNJuV5nJs4uTYnOaiTCUip0jd4W1FnRRZRJVMGtwW1Tk/BtQkZJsUiG0LtHDzZtQZzarKGJvaHNemGCm/BrojiVuV8Iv8Y8l7qfDKj8EdWKODWZZx7CvfS4XPycpYmJxqjKrO1Er2Q4dY5PEmQ5QneV25JHPXJNygI7RUeCWxddmiPKQ71zeBRVXN1FjRJBzlwqYVJdjpGrc9HTY8QNLl82eDV+x3Uy9mOEnQVzeESN5jUMScueghc8fHPn/DICF9hwy9YnmTzdyupyXEwvFILnYVuHENPpJElh83ZnnMSyVq4rkxlzd7dK+jR4hQn5PHUws0cOWFzTZwIPeLL3RkpK6PHKnJd0VLRzBDIIW4ILgguMFC5mWR1L26nEeBWXCL7o2q0l5NcONVDPlldzXKWFpS7xOscXUXk3w5X1jNUp8155cNw8v0nRY+ojfD7Qq1vaBXnlwXDPwdVxGXlG6H2n1Q1taVwlwCg+zNriC8o2xe1eUfNEPIrhL8Ow8SNLH034NkXta3xHyK5S/De0jXOUfKNUftbj2xu5rk/wANy3HM0GXf/LkIH9nITuBF/VY/4aqboPEUCA9sMZ/7ebzfGP4rX/DM/fX0ZzWJpP8AS/saI/asx2qA+dTTtPqVzl+HZL9X/TI2qtN/+UXO9p7QLmnPlUUx/wDJYX4fb/X/ANMv4NOcP9tfyZ3+16Ea4Jvuvgd9HLovw1Ufaa+j/g5uvSXh/b+SUXtepnGxjnZ3uDLehKkvwzVXaSf1LHEUH4ZN3tXpvtrC/Dtb0OmpQKH+1iDY1/qtr8OVRr0EZ5PavHsY71XVfh2fljmqCMc3tW4Yyu0fw7uyc7SXgwz+1CY6o/Vd4/h+mu7MviEPCOfP7Rap2oAea9EeCUV3MPiOyOfPlrVu7QC9EeFUF4Ob4hIwT5RVL9cjvJeiOCox7ROTxs2YpK6R2t7j5rtGlBdkcniJspMh3lbsY1GLOVsTOwzksM4ZxUsM7C5QuZk2uUaNxkaoatzdS5ypp9ztGZ06SonkIDQ4ry1IU4K7O8HJnq8IwyQWdI6y+TiK8O0T2U4PydoBo0XXiu9jtYzzzQO1tsV0jGquzMvKzMGMBvHLY9663k/aiT4GuHE6hm1sjdx0rjLD0pehVJkajEqeQWqaNp3kNVjQqw/5VQNxftI5NVg2ES6jJA7mAvXDFY+He0jzzoUJHJqci4jpgrYnd0gzSvXDik1/zKb+R554GL9mRy6nJGqZqEcg+xI0r1Q4lQl3uvijzywNRdrM5k+Fzs+aJ48r/ReqNenLtJHGWHqR7oylhGsEeIsuqZycGhKmQUAIBIAQAgBACAEAIAQAgBUAoLggBACAEAIAQAgBACoBANACAkyNx1AnwBKy2l3NqnJ9kaI8OmdqiefulYlWprvJHSOHqPwa4sn6l36Mjx0LjLGUV5O0cHNmyLJmTtm3gFxlj4eDtHBtdzo0mAsbra5x8F5p4yUvNjvGgl4O7R0cosI4reS8NSpDvKR6Ixa7HVp8GqHfO7NC8k8VSXso6KLOhFgoA1knevO8Xc1Y6MmT8R2ei8yxs0LIyyZLQnu8F1XEaiJkTM78jmdmVzV0XE5eYk00UuyRnHyTg9zgun9Spv2okyPczy5LVW1kUg7tC6R4hQ3aJl+Bz58lX9qmeO9huvRDiEfE18zLpJ+DnTZLkanzRnvDrL0R4gvKTMPD7MySZN1PYqAe51wuqx1HzAw8PPwzJNkxXHgf5hd44/DeqMPD1TDLkrW/qCfCy7R4hh/eOEsLU2Mz8nKwa6eT8K6rHUH+tHN4SpsUvwOqH/by/gK2sXRf619Tm8LU90qdhVQNcEv7N35LaxFJ/qX1M8tU91lbqGYa4pB9x35KqrTf6l9TLozXhlZp3jWx/wCFy0pxflGdKezIGM7iPEFauiacthZqXGRhZCZR5qFyMMzwS5dNhmeClxpMMzwVuNJhmd4S403uGb3hLk0/UM1LjTYZiXLpsBGVLlVKRIQkqZkXQkXMoXnZ6FZdWKNrDSZqiwSR2oH8JXKWKgjosE35N8GScjtZI+7ZeeXEYLsdVgPU6MORLe3NbzaF55cVf6YnWPD4eWa48laBn9pNf79vouT4hipezH7HRYOiu5oZRYRHsa7xuVydXHz9DoqVBeEaGVmHM+SJnkwLm6WLl7UvubTpLsi0Y1Tj5IuTAs8rVfeRdSOwe+gflYeSnK27suoIVz3dh3JXRivIzM0wlx/RnzXKSivJUdKmjdwALzTktzaR1IAdvoF5ZlNrJGjskri4t+SloqTsjKxprcHRzh3LzWZysw0bgnUdRZjdyt2LyDom7yEzMZmAjHEpf0GZ7Eg08SXWxLrYC07bFLi6K30zDrjafILSqSXZlv6mZ+GQnXEB4aF0WIqe8W7KHYPDsz2+DiuixM/Qtyp2E2+WaUed1pYneKNFTqGcfLUHzaFtVqT7wBS9lW3VI13iwLadB+PuLMofUVY1tjd90LooUH5Y6md+I1A1wRn7oXRUaT7SZOpnkxSTbSs/APyXRYePvv6i/oZ34hfXSM/Zj8l0VHao/qS/oZpKlms0kffeMDRyXSNOXib+pnpseTxcGV+iSlYwE2ZHaFxHefiJX2cO1CPVSb3fX+DxVYSk+6/b+SmkdmnN6hJP9oSF7T/+a1UV1fVUflb/ADMRk10yX+f+h6Klw2aRt2YZRx/55JPIAL5069KDtKtJ/A9ShJ/pRGrwaYD4qahb/lsH8bqwxVNvpOfzYdOWyPM4lTNZ87c3/LzAF9OjNy7O/wATy1IpdzXkvTipkMMDI3Ptf+vzTo+zd30XPGydKGeb6ehcO4ydl9z2DMi6jayjH3F8V8VpLs5fU9ipeiL2ZDy7eqjwjK5Pi0PGb6mtNen0NDMhnbZIB4RLm+LLZ/UZFsaGZE21zM8oh+a5viv9r+pcq2+xezI5g1znyjaFh8Tl7v3Lb0LRklFtnk8rBY/qU/dQsH9EqbbJMfv2T+pVvCQyi/obQ7WyO8ZHK/1TE+GvoTTWxNuR+Hj9AD4klZfE8U/1DTjsXsyZoxqp2clzePxD7zZcsdi5uAUw1QsHkFh4yt7zL0LBgkH6tvILPN1dxdbFjcHh4G8ll4qpuTN6FjcMhHZbyWXiJ7jMWChiHZHJZdae5M7LBSxjYFnUkTMyYhZwqZpbkzSJiNu5ZbZMzHmjcEuxdnlosdYe0Oa+o8JJeDvdGqPF2HaOa5PDSBoZiTDtXN0JCxeytYdqw6UiOJc2dh7QWHCWxMrLA5p2rNmZsyYtvWepl3JAd6hBgKC481LkuPMCXYzMXQtVzMZ2Lq7UzsZ2Lqje5NRl1GHU27grqMarF1MbgmoxqB1QcITUe41GBpW8A5BXUluM5Q7CoDrp4T4xsP8ABb5mr77+pnoL3TTf/Wg/ZM/JOZre+/qyjGG04/QQ/s2fkpr1fef1YuyElNSt+ZlO3/E2MfVaU677OX3F7dwZFSdltN5CJVyxH933Jc1Rxst8Ibb7Nrei4yc/Ny5mS6Mdyl2MzDogmZlzsXQDemZjOxdXG9XOxqMOrN3pnZdRh1Zu9M7Gow6Bu9M7Gox9C3epmZM7DogmZjOwzBvS7LmYZg3pdi7FmDel2LsMwb1bsl2Ga3el2LsLNU6l6hnN3hWzHURlbvCZWMrK31TB2hzWlTk/BpQZS7EIh2281tUJ7DKfnZuJTDtFf0Z0IPwfK1ZouZjs47RWHhKb8GliJI0R5Tzjaea5vAU2a5qRpjywmG081yfDKbNrGM0R5bSjeub4VA0sYaY8u5BtK5vhETSxhqj9oDxtXKXBomli0a4/aK7eFxfBEa5qJqj9o++y5PgZViIGuP2jt2gc1yfA5GtaBqj9ocR1j1C4vgkxnpmmPL2A/wDIXJ8HqouaBpZltTnaVzfCaqL+TcvZlhTHtLD4ZWXgWhuWtyppz2wsPh9XYuWJa3KWA/pAscjV2GSJNuUMPG3mpyVTYaaJ+/orGz232XOi6LByv1TJpHEkyjr842ioszYWzyPdbwc1i9ywOFt7U7/Bf6nPJO/b7l8OUFSfnbE3/Cxrh/rrEsFRXst/X/tNqnuam4y463M/ZD/2rjysV4f1/wC01kOZiAhl0vgpZTvfTNJ59KvVSzw6RnJfCT//ACMhw6jD4r6MMo3+TIh/qle6FefmtJff/wCqOMqV/wBK+iNGEU8ccjXHCqGIg/2jau7mjeB0Z+qxiKkpxtrzfpl/1MwpSi+kEv8AfwPZDFIeIc18R4epfsenIxHFYeIc1OXqbDKROLQ8Y5q8tU2KokDi8XGFeWnsMqInGYuNa5WexbIg7GouP1VWFnsWyIHG4+Mc1rlJ7DoQOOR8Y5q8pPYdCBx6PjC1ycth0IHKGPjHNVYKWwuit2UsY7Y5rawM9iXRS/KqMdsLS4dN+CZ4meTLGMdsLouGTfgjqRMsuW8Y7YXaPCZPwTWiYZsvW7H+q7x4O9jDxETnz5enY4r0Q4OtjDxUUc6fLeQ6nOXpjwmKObxiOdNlbMdp5r0R4dTRyeMMb8oZifmPMrusFT2Mc2z6NNkxSn9HyK/Nxx9fc+k6EDnVGTFLwu5/7L0xx9bc5uhA5lRk9TjUHc/9l6YY2qzm6EDnzYLCNWdz/wBl6I4uozm6EDFLhcY1Z3Mfku8cRNnN0YmSSiYN/MLsqsjk6UTM+ADeuim2YdNIqcyy3cw4ogVTHYLoLsQcd6WGZks87ypZDUkMTu4jzTKi6siYqn8R5rOnHYutMkK2TjPNNKGxpV57khiMvGVNCGxpV5kxic3GVnl6expV5kxi0/GVl4ansXXmSGMz8ZU5WlsaVeZMY3UcanKUtiqvMkMcqONTlKWxrXmSGO1HGo8HS2Kq8yXv2o41OTpbF1pkxjlRx/VTlKWxdaRJuNT8X1WXhKWxdaRMYxNxKctT2LqyJjFpuJZeGp7DUkP3lLxKaENi6kgNfJxJow2GdiNdJxFXShsTOyBrZOIrSpR2Gdlbq2TiK0qUdjLmyp1ZJxHmtqlDYmdlL6uTiPNaVOOxjOyl1S/iPNbVOOxnOyp0zuI81tRRnMyBcd5WrIy2yCphsLJctiTWBS4yItjpmnesObRpUom6nwyN1rl3MfkuM68kdI0IM6cOT8BFzn/iH5LyyxtRPwdlhqZ//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77512" name="AutoShape 8" descr="data:image/jpeg;base64,/9j/4AAQSkZJRgABAQAAAQABAAD/2wCEAAkGBxAQDw0PDxAQEA0PDw0PDw8PEBAPDwwMFBEWFhQRFBQYHCggGBolHBQUITEhJSkrLi4uFx8zODMsNygvLisBCgoKDg0OFxAQGywkHBwsLCwsLCwsLCwsLCwsLCwsLCwsLCwsLCwsLCwsLCwsLCwsLCwsLCwsLCwsLCwsLCwsLP/AABEIAJQBVQMBEQACEQEDEQH/xAAcAAACAwEBAQEAAAAAAAAAAAAAAQIDBAUGBwj/xABIEAABAwIBCAcFBAYJBAMAAAABAAIDBBEFBhIhMUFRUpETFEJhcYGhBxUiMrFigpLRQ1OTosHwFiMzY3Jzs+HxJETC0xdUo//EABsBAQEBAQEBAQEAAAAAAAAAAAABAgMEBQYH/8QAPREAAgECBAUBBgUCBAUFAAAAAAECAxEEEhNRBRQhMUFhMlJxgZGhBiJCsdEVYiPB4fAWM6Li8VOCksLS/9oADAMBAAIRAxEAPwD6Ev5NY+8CEGpYAoBoQd1BYEICAagC6Ad0IO6gsCEsNBYEFguhAugC6Ad0AXQBdAF0AXQAgBAF0AXQBdAF0AroULoQLoAugEhbAgsCAEKK6CwlSggEVbAEsLBdBYrutWNggBLgaoBQgKAd0A7oQLoLDugBSxARgd1AO6WIF0sAuoLDQAhAQAgBACAEAIAQBdBYEFgSwBAK6tgO6hbCugsF0FgurYCugC6osF0sUSWAXSwsK6FsF1QK6WAXSwKrrRsd0A7oAuliDUAILDVIClgCWA7qAEsQd0AILDupYgJYBdLAEsBqWAXSwC6WAXSwC6WAXSwsCALqkC6lgF1ShdSwFdWwC6WAXSwC6WAXQBdC2FdBYLqiwXQoroAulgK6oC6WAIUSoK7qmwuhB3SwsF1CWHdAO6ALpYDuliAgGgBQgIB3SxAUA+XNLAOXNAHLmgDlzQBy5oQOXNLAOXNAHLmgDlzUA+XNUC/nWhR/zrQB/OtCB/OtAL+daFBAHNALmgC6ALpYorqgLoAugBWxbCQAoASwFdUoXQFF/slbsbt6khfhU6bh23GA7hHNToTpuOztwToToOx+ynQdA08QQfIL/aCnyHyDOHEFbPYWewZzeJLMlnsGe3elmWz2DpG71MrJlkHSN3plYyyH0rUysZZB0rdyZWMjDpW8JTKxle4dKOFMvqMvqHSfYS3qMvqPpPsJb1Jl9Q6X7CZfUZfUi6oA1tA8VVBvszWm32Zzscx+CkiMs2oDQ1oBc7yXpwuCqYieWBHHKrtni2+1+lvpppg3fdpX2n+Gq1uk0cOYpeWz2eB5QQVkTZofiYb3Haab6juK+NisDVw88kzvGOZXi+h02zA6QxeRxa8hwa8j6QcClvUmV7i6VvCVcr3GV7h0zeEple5cktw6Zm4plYySDpmbimWQySDpmd6ZZDJMOlZvKZZDLPYOkZxFMsthllsHSN4ylpbDLLYeeONLPYlnsO/2wlvQWewaeJqnyHyCx3tToOgWduCdBdCsdyo6bi07kL0FfuKosGd4pYthZw3lLCxmDZ94C6XpnS9MfQSnW8JnhsTPBeB9VftkU1I7DUjsPqe+Qpqeg1dkSFI3jPNTUexNV7DFMziPNTUkNSWxIQR7/VTPImeYdHFvTNMZqg/6pPzk/wARiz4UtULaoHWItyZJkyVB9ai3BNOY0p7h1yPhCachoz3H11m4JpsaMtw663cE02TQYdeHcmky6DDrw7k0mNBh14KaTJoMDXgAnYASqqTY0GfJ/aJlfO2dlNC7Mc4CSV47Nz8DRuAAv5hfr+EcNpOk6k1fY5V6zhJUombBcIpJ7Oq5ZaiQ6Tmue4X5reJxNel0pRUV8jrCnGfWV2eikyWwvMI6M6tAeZG/VfNXEMbmvm/Y66UH0aPD14mw2SR1E8sjkFnASB4tfQbXvcb196k6eMilXV2vQ8U4ui7wPc+zzK2aoZLFMQZ4811x24zqd4g6PML4fFuGU6bU6fZnopS1Pa7o9c3EnL4uijvoxNUeKbwFydE5vDlnvNu4LOizPLvcfvFu4Joscu9x9fZwhTSkTQluPrjOEJpyGjLcOsx8IUySGlPcOmjPZCZZDJUXkM6LhS0iZam4ZsW5LzLeoHRRJmmM1RC6vHvKZ5DUmLqzdjirnexdV7B1Xc4pn9Bq+guru4kzrYupHYOjkG1XNEZoMj/WBPyl/ILpH7lbIuWL8h0x4UyoZFuYDiZXfQOmSJA4iVrQRckSBxA/yVdFFyordiDt60qKFkQOIP3rWjEWRWa5+9a0olImqkO1XTgvAImaXiVyw2BHPk4lbR2AZz+JLR2AdI7emVAOnemSIDp5OEpkhuA6abhKZKe4F0k3CUy09wPOm4Slqe4JAy8JU/JuUM6ThKWjuCQe86LFXIvBDwFfgXWcXqIpSQHiKRumxdHmAaPAghfooYvRwMZw8HgdLNWeY+gYJkW2FoDSCO8aV+cxHFJVn1O2eFPodaqyaz22zrc15YYtwd7Dmos8Zj/s/Ba49I4mxI0AeuxfZwnGWmlYjpxqrozi+zKuqJKupie8SQxRkZxa3OLw8Nju+1yLB+tfQ4zTpQoQmlZt/wDk8+EnN1JRfZH0gxu3BfmE4n0rlWZv0JcoszvCXAi3vCtwIk9yvQEDKVcqAutEK6aAuv2TRIHvMJy7KSGKDepy7JYkMVG9Tl2SyJDFRv8AVTlxlRIYsFOWZMqJDFwpyzJkRMYuN6nLMmnEsbiw3rLw7JpItbig3rGgyaKJjEW9yzosmiT661NJjSZ5nO719I7ize9UD6LvUzAm2mUcwWtou9YdUFgw8b1nWBIYe3i9VNZ7AkMPbvU1mBjDBvU12S5MYV3jkpzBM6JjCfteinM+hnURIYQf1noFOZ9CaqJjCD+tPIKcyvdJrLYfuc/rT6Kcz/aTX9CXuj+9PMKcz/aNf0GMJb+tP4gnMPYa/oMYW39Z+8FNd7DWezH7sGx/7wTXew1/QYww7HeoWo4m3ga6MdZgkTnMfMwOzdDXi4fHfa1w0grtSxk0moPv48DUUuq7npcMoXMY0NlL22Fuks42/wAQXfD4KeIeaNk/gfMrVo3tJGySCW2jM8876L2VeFYnL2icIVKV/J5fH8Ekla8T1LmwuFujgaIyRtBeSTysvnwnysukFmXlu/2PpUasZdIIy5L5L09FG5kbHXkeXucTpcTq07gNQ/NZxvEamJacn2+hrMoP8h2XUrNjXFeDOwqsvLMslK46oz6Loprc7RqR8srNC7gPJa1Vua1Y7iOGE9k+quv6jWjuQOEdx9VeYGtEg7Bj381eaGtErdgjt5WlikXWiVOwJ288ltYtF1Y7lTsCPfyWli0XPErOB9/1WubLmRE4H9pXm/QXF7lPErzS2Fw9zv3hOZiLi91PTmIluI4cdxTXQF1EjYVdUB1Y7ymoCQhO9TMgSDHb1LoFLMLl71t4iBC9mFSbuZWHiIEzIubhc29oWHiKZM6LBhMu2S3gFnmIbDURMYM/bI5Z5qPuk1YljcF3vPNZeK9CaqLm4SB2isPEt+Ca3oWsoG8RWXWexNV7FnVmDW4jxNlnPJ+Casn4GImbC4+AJ+iXl5GeQdANz/3R9Smb4E1H6CNN3keL7fQIp/7sNR/7RE07Nrv3nn+IWs8tv2Lnn4Qs2AayDz/iUvUfYv8AiMiainG7938kyVWMtTcrdilM3h9FtYesxpz3KXZQ0o2tW1gqzGm/LKH5V0g2tW1w6uyaf9xWcsaPib6Lf9MxAy/3FTst6IdpvoquE4h+CWXvDpvaJSR/K/Rw5wsvVRwGNpO8DlVo06ntM0v9qNMRYOaPMFe2b4nKNn+xxWCop+0Y3ZeUbjnOkzjsziLA9w1L5s+GYqTu0eqMYRVotE/6cUp/SDmFz/pVdeAoR3L4csKU/pBzXOXDay8F00/JtjynpzqkbzXF4GsvBnQ9TVHjcR1PHMLk8NUXgnLsvbiTDqd6hc3RkiaDLBWNO1Z02Z0ZEunB2j1CZWTTaDPB/wCVLCzFz+qFIkd58wr8i39CBadhBVuauit7Dwg+BC0mjSa3Knt3tK2n6nRP1KSG7yFrqbuxFh2OVuvKLciWSdxVTiLorcXjW1aWXcqaK3OO1q0l6mipxG5bQK1oGwYiNi46DMZEXMqSVh00iZEWiYrGQjgiufEWRjOe9jG8T3Na3mdC6Qw05u0U2ZcUZvf0Z0MEsp/uonuafB5Ab6rtyM11laPxa/bqzNl4RJuITv8Alp8wf38zGG3hGH/UKaFGPtVL/BX/AHsXK9i5nSn55WN7o49I+84kHkFzbpL2Yt/F/wAfyMpa0N2uc7/E42PkLD0XNyk+ySGVkhK0fK0DwACjUn3ZdNvuRfVFFTRpU0ZZqty6xpo0oIwz1j+9eiFKJo5lRXS7BzXphRgS5xq3Eph2rL20qFNmJSZ52vxqQX+N3NfRpYWD8HCVVo4FVjUp7TuZX0IYWC8HmlXkc+XEJDre7mvRGjBeDzyryKHTuOtx5lbUEjjKrIrLlqxnUe4rqmc7C6EzBdC5gugzBdQudk2ykaieaWRpVWXR10g1PdzK5ulB+DpGvLc2U+NTN7Z5lcp4Wm/B2jiZHZocpphb43c14qmApvweiGJkejoMpZtHx38V82rgKex6Y1rnoqPKCU2uLr51TBQ8HZO52KbGL6wQvHPDWLZG+KuvqK88qVjORGltWVydNGHSRYKgHWFnIzOkPpBvI8ClmRwYi87CD4i3qPyVSQykH1FvmYbb2/GOWv0W1Sv7L/yGXYhFUQvJDS0uGtoNnN8W6wrKnVgrtOxfzLyWiJuwkLnmfkuaXkOiOw3TMiZlsRLDtCt0azIrcwblU2aTKzC3ct5maTZzWlrV6erNGLEMeEQsxuc7edQXejg87/N2Mto81VVbqh7XTzyANN2sjkdE0HwaRdfUpwVFWpxV92rnOVn3Ztpa6mjOc1jTJtkd8cjvF50lcKlOvPo302XRfQqnFG3+kjd4Xn5FmtRAMpG8QTkXsTURoixxru0ucsI14NKSZthrQ7auEqTRq5uhkB2rhKLQNDWArm2ZbJGmupnM5yJogdiuqxqIqkwoHYtrENDURgqcmWP1r0Qx0ohyizjVuQofext5L2UuL5e5hwgzz9d7Nn6S27juBsF9Glx2Pk4yw0X2Z5bGskJ6VodKLAmzWsaXuJX1cNxKnXdonmqYVx6mCmyYrZdMdLNm8TwIx+9Zd547Dw6Smv3POsNUl2izWMiazaIgd2eXEfhBXP8AqmH8X+n8muRq+hzavChC4tlniDgbOawPe5u+4sNK9MK+dXjF/Oy/k5SoZPakvuaXU2GtDf8AqaqQn5g2njise7OeR6rmp4p3/JFfNv8AZBRoe8/oLocN1dLWNv2nRQODe8hr7lFLF29mL+b/AILloe8/sZq+kpmuaKerMzTrdJA+DN5F111pTqNf4kLfB3/g5uEP0y+xfHk1VPaHxNZKw6jHI3T+Ky5yxtGLtN2+KOiwlVq8evwZjrMLnh/toZYxxOY4N/FqXWnXp1PYkn8znKlOPtJonQ4XLMD0LektrDT8Q8ipUrwp+27G6dGU+qOxQ5H1UmqNw+y4EFeOrxOhDyeqGEmeiw7IKfRnNt6L5tbjFPwz0Rw1u56OiyIc3WV82rxVS7HdU4rydumydDF4Z47MdU4o3MwsBcHiGy5kWtpQFh1LjMiYjss5i3ETZUFT6kDatqm2UofiTRtW1QbJ0K/e7N4WuWkOhVUVcEoAkax9tIvYlp3g6wukI1ab/K2idDl1cUrR/wBNWTxjT8DnNmHkZA4jmvXCpCT/AMWnF/K37WMuGzOtguLuLQyV2c8C2dxd5XjxOGjfNBWQyJnZFSvDpjTQ+sb0yDIQMgVysuVnz7EsRcL2cv0NGgn4MTk0eTxLFHadJX16OHR451GcObFH31r3Rw8Tzyqso95ybyt6ETnrsfvOTemhEa7GMVfvU5eJdctjxuRuolZeFgzSxFjp0eV8rLX0heWpwyEjtDGWPQUGX7dGeCF8+rwaX6T0RxsX3PR0GXFO63xgeK+bV4TVXg7xrQfk79JlJC7VI3mF4J4CovBq0WdOHFY3bQfMLyyw814MOlsbI6th2ri6ckYdKRe2Zm8LDjI5uEi0OZ3LLTObUkQljv8AKQCrF27moyt3OLi+EvlDTmhz43Z0bw6zmO3j8ivfh8TGm316Pud4zgc/rdbHomoXTN44LB1t+aTp9F6HTw0+sKuV7MZ9meeyniFQwhrMRgI0lvVZHNJ8WEc9K+lgJaT/ADOEv/cv8yVG5I+dUmTd5w2qbVwQG5Mrad0zju0aLX71+kljI5L03FvbMkfLlh+vW/0OlPkphl/hxOoZ/mYbL9Q6y8yx2K/9JP4TQWHjuTpsksPOkYw+42NoJr+XxrL4hifNBf8AzX8G1ho+JGLGMmY2lvV56mpJsPjpXgAbSXNc63hZd6GNk1/iKMfhJf52Dw3rf5M9VkTQ9VzgZJy19s6JlBWSNLt93Ntfvsvk8Sra3ZLp5zwX7O57cPFU1b+T2c2JvzS2DD6mckW/rIurxn8Y/gvhxw8M16lWMfg7v7HaVS5zMCyeqmVElV1RkD5RYsBjbG0dzQTp7168VjqMqapZ7pfG5zjKEXc9bBQz9t8bfD4zzsB6L406tL9KbNutHwjoRxNaNJuV5nJs4uTYnOaiTCUip0jd4W1FnRRZRJVMGtwW1Tk/BtQkZJsUiG0LtHDzZtQZzarKGJvaHNemGCm/BrojiVuV8Iv8Y8l7qfDKj8EdWKODWZZx7CvfS4XPycpYmJxqjKrO1Er2Q4dY5PEmQ5QneV25JHPXJNygI7RUeCWxddmiPKQ71zeBRVXN1FjRJBzlwqYVJdjpGrc9HTY8QNLl82eDV+x3Uy9mOEnQVzeESN5jUMScueghc8fHPn/DICF9hwy9YnmTzdyupyXEwvFILnYVuHENPpJElh83ZnnMSyVq4rkxlzd7dK+jR4hQn5PHUws0cOWFzTZwIPeLL3RkpK6PHKnJd0VLRzBDIIW4ILgguMFC5mWR1L26nEeBWXCL7o2q0l5NcONVDPlldzXKWFpS7xOscXUXk3w5X1jNUp8155cNw8v0nRY+ojfD7Qq1vaBXnlwXDPwdVxGXlG6H2n1Q1taVwlwCg+zNriC8o2xe1eUfNEPIrhL8Ow8SNLH034NkXta3xHyK5S/De0jXOUfKNUftbj2xu5rk/wANy3HM0GXf/LkIH9nITuBF/VY/4aqboPEUCA9sMZ/7ebzfGP4rX/DM/fX0ZzWJpP8AS/saI/asx2qA+dTTtPqVzl+HZL9X/TI2qtN/+UXO9p7QLmnPlUUx/wDJYX4fb/X/ANMv4NOcP9tfyZ3+16Ea4Jvuvgd9HLovw1Ufaa+j/g5uvSXh/b+SUXtepnGxjnZ3uDLehKkvwzVXaSf1LHEUH4ZN3tXpvtrC/Dtb0OmpQKH+1iDY1/qtr8OVRr0EZ5PavHsY71XVfh2fljmqCMc3tW4Yyu0fw7uyc7SXgwz+1CY6o/Vd4/h+mu7MviEPCOfP7Rap2oAea9EeCUV3MPiOyOfPlrVu7QC9EeFUF4Ob4hIwT5RVL9cjvJeiOCox7ROTxs2YpK6R2t7j5rtGlBdkcniJspMh3lbsY1GLOVsTOwzksM4ZxUsM7C5QuZk2uUaNxkaoatzdS5ypp9ztGZ06SonkIDQ4ry1IU4K7O8HJnq8IwyQWdI6y+TiK8O0T2U4PydoBo0XXiu9jtYzzzQO1tsV0jGquzMvKzMGMBvHLY9663k/aiT4GuHE6hm1sjdx0rjLD0pehVJkajEqeQWqaNp3kNVjQqw/5VQNxftI5NVg2ES6jJA7mAvXDFY+He0jzzoUJHJqci4jpgrYnd0gzSvXDik1/zKb+R554GL9mRy6nJGqZqEcg+xI0r1Q4lQl3uvijzywNRdrM5k+Fzs+aJ48r/ReqNenLtJHGWHqR7oylhGsEeIsuqZycGhKmQUAIBIAQAgBACAEAIAQAgBUAoLggBACAEAIAQAgBACoBANACAkyNx1AnwBKy2l3NqnJ9kaI8OmdqiefulYlWprvJHSOHqPwa4sn6l36Mjx0LjLGUV5O0cHNmyLJmTtm3gFxlj4eDtHBtdzo0mAsbra5x8F5p4yUvNjvGgl4O7R0cosI4reS8NSpDvKR6Ixa7HVp8GqHfO7NC8k8VSXso6KLOhFgoA1knevO8Xc1Y6MmT8R2ei8yxs0LIyyZLQnu8F1XEaiJkTM78jmdmVzV0XE5eYk00UuyRnHyTg9zgun9Spv2okyPczy5LVW1kUg7tC6R4hQ3aJl+Bz58lX9qmeO9huvRDiEfE18zLpJ+DnTZLkanzRnvDrL0R4gvKTMPD7MySZN1PYqAe51wuqx1HzAw8PPwzJNkxXHgf5hd44/DeqMPD1TDLkrW/qCfCy7R4hh/eOEsLU2Mz8nKwa6eT8K6rHUH+tHN4SpsUvwOqH/by/gK2sXRf619Tm8LU90qdhVQNcEv7N35LaxFJ/qX1M8tU91lbqGYa4pB9x35KqrTf6l9TLozXhlZp3jWx/wCFy0pxflGdKezIGM7iPEFauiacthZqXGRhZCZR5qFyMMzwS5dNhmeClxpMMzwVuNJhmd4S403uGb3hLk0/UM1LjTYZiXLpsBGVLlVKRIQkqZkXQkXMoXnZ6FZdWKNrDSZqiwSR2oH8JXKWKgjosE35N8GScjtZI+7ZeeXEYLsdVgPU6MORLe3NbzaF55cVf6YnWPD4eWa48laBn9pNf79vouT4hipezH7HRYOiu5oZRYRHsa7xuVydXHz9DoqVBeEaGVmHM+SJnkwLm6WLl7UvubTpLsi0Y1Tj5IuTAs8rVfeRdSOwe+gflYeSnK27suoIVz3dh3JXRivIzM0wlx/RnzXKSivJUdKmjdwALzTktzaR1IAdvoF5ZlNrJGjskri4t+SloqTsjKxprcHRzh3LzWZysw0bgnUdRZjdyt2LyDom7yEzMZmAjHEpf0GZ7Eg08SXWxLrYC07bFLi6K30zDrjafILSqSXZlv6mZ+GQnXEB4aF0WIqe8W7KHYPDsz2+DiuixM/Qtyp2E2+WaUed1pYneKNFTqGcfLUHzaFtVqT7wBS9lW3VI13iwLadB+PuLMofUVY1tjd90LooUH5Y6md+I1A1wRn7oXRUaT7SZOpnkxSTbSs/APyXRYePvv6i/oZ34hfXSM/Zj8l0VHao/qS/oZpKlms0kffeMDRyXSNOXib+pnpseTxcGV+iSlYwE2ZHaFxHefiJX2cO1CPVSb3fX+DxVYSk+6/b+SmkdmnN6hJP9oSF7T/+a1UV1fVUflb/ADMRk10yX+f+h6Klw2aRt2YZRx/55JPIAL5069KDtKtJ/A9ShJ/pRGrwaYD4qahb/lsH8bqwxVNvpOfzYdOWyPM4lTNZ87c3/LzAF9OjNy7O/wATy1IpdzXkvTipkMMDI3Ptf+vzTo+zd30XPGydKGeb6ehcO4ydl9z2DMi6jayjH3F8V8VpLs5fU9ipeiL2ZDy7eqjwjK5Pi0PGb6mtNen0NDMhnbZIB4RLm+LLZ/UZFsaGZE21zM8oh+a5viv9r+pcq2+xezI5g1znyjaFh8Tl7v3Lb0LRklFtnk8rBY/qU/dQsH9EqbbJMfv2T+pVvCQyi/obQ7WyO8ZHK/1TE+GvoTTWxNuR+Hj9AD4klZfE8U/1DTjsXsyZoxqp2clzePxD7zZcsdi5uAUw1QsHkFh4yt7zL0LBgkH6tvILPN1dxdbFjcHh4G8ll4qpuTN6FjcMhHZbyWXiJ7jMWChiHZHJZdae5M7LBSxjYFnUkTMyYhZwqZpbkzSJiNu5ZbZMzHmjcEuxdnlosdYe0Oa+o8JJeDvdGqPF2HaOa5PDSBoZiTDtXN0JCxeytYdqw6UiOJc2dh7QWHCWxMrLA5p2rNmZsyYtvWepl3JAd6hBgKC481LkuPMCXYzMXQtVzMZ2Lq7UzsZ2Lqje5NRl1GHU27grqMarF1MbgmoxqB1QcITUe41GBpW8A5BXUluM5Q7CoDrp4T4xsP8ABb5mr77+pnoL3TTf/Wg/ZM/JOZre+/qyjGG04/QQ/s2fkpr1fef1YuyElNSt+ZlO3/E2MfVaU677OX3F7dwZFSdltN5CJVyxH933Jc1Rxst8Ibb7Nrei4yc/Ny5mS6Mdyl2MzDogmZlzsXQDemZjOxdXG9XOxqMOrN3pnZdRh1Zu9M7Gow6Bu9M7Gox9C3epmZM7DogmZjOwzBvS7LmYZg3pdi7FmDel2LsMwb1bsl2Ga3el2LsLNU6l6hnN3hWzHURlbvCZWMrK31TB2hzWlTk/BpQZS7EIh2281tUJ7DKfnZuJTDtFf0Z0IPwfK1ZouZjs47RWHhKb8GliJI0R5Tzjaea5vAU2a5qRpjywmG081yfDKbNrGM0R5bSjeub4VA0sYaY8u5BtK5vhETSxhqj9oDxtXKXBomli0a4/aK7eFxfBEa5qJqj9o++y5PgZViIGuP2jt2gc1yfA5GtaBqj9ocR1j1C4vgkxnpmmPL2A/wDIXJ8HqouaBpZltTnaVzfCaqL+TcvZlhTHtLD4ZWXgWhuWtyppz2wsPh9XYuWJa3KWA/pAscjV2GSJNuUMPG3mpyVTYaaJ+/orGz232XOi6LByv1TJpHEkyjr842ioszYWzyPdbwc1i9ywOFt7U7/Bf6nPJO/b7l8OUFSfnbE3/Cxrh/rrEsFRXst/X/tNqnuam4y463M/ZD/2rjysV4f1/wC01kOZiAhl0vgpZTvfTNJ59KvVSzw6RnJfCT//ACMhw6jD4r6MMo3+TIh/qle6FefmtJff/wCqOMqV/wBK+iNGEU8ccjXHCqGIg/2jau7mjeB0Z+qxiKkpxtrzfpl/1MwpSi+kEv8AfwPZDFIeIc18R4epfsenIxHFYeIc1OXqbDKROLQ8Y5q8tU2KokDi8XGFeWnsMqInGYuNa5WexbIg7GouP1VWFnsWyIHG4+Mc1rlJ7DoQOOR8Y5q8pPYdCBx6PjC1ycth0IHKGPjHNVYKWwuit2UsY7Y5rawM9iXRS/KqMdsLS4dN+CZ4meTLGMdsLouGTfgjqRMsuW8Y7YXaPCZPwTWiYZsvW7H+q7x4O9jDxETnz5enY4r0Q4OtjDxUUc6fLeQ6nOXpjwmKObxiOdNlbMdp5r0R4dTRyeMMb8oZifmPMrusFT2Mc2z6NNkxSn9HyK/Nxx9fc+k6EDnVGTFLwu5/7L0xx9bc5uhA5lRk9TjUHc/9l6YY2qzm6EDnzYLCNWdz/wBl6I4uozm6EDFLhcY1Z3Mfku8cRNnN0YmSSiYN/MLsqsjk6UTM+ADeuim2YdNIqcyy3cw4ogVTHYLoLsQcd6WGZks87ypZDUkMTu4jzTKi6siYqn8R5rOnHYutMkK2TjPNNKGxpV57khiMvGVNCGxpV5kxic3GVnl6expV5kxi0/GVl4ansXXmSGMz8ZU5WlsaVeZMY3UcanKUtiqvMkMcqONTlKWxrXmSGO1HGo8HS2Kq8yXv2o41OTpbF1pkxjlRx/VTlKWxdaRJuNT8X1WXhKWxdaRMYxNxKctT2LqyJjFpuJZeGp7DUkP3lLxKaENi6kgNfJxJow2GdiNdJxFXShsTOyBrZOIrSpR2Gdlbq2TiK0qUdjLmyp1ZJxHmtqlDYmdlL6uTiPNaVOOxjOyl1S/iPNbVOOxnOyp0zuI81tRRnMyBcd5WrIy2yCphsLJctiTWBS4yItjpmnesObRpUom6nwyN1rl3MfkuM68kdI0IM6cOT8BFzn/iH5LyyxtRPwdlhqZ//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77514" name="Picture 10" descr="https://encrypted-tbn3.gstatic.com/images?q=tbn:ANd9GcQL0lLf3mBZUpgiZYZNS9izysFqz53Y3oTfkLDnJtpLObC47V_0"/>
          <p:cNvPicPr>
            <a:picLocks noChangeAspect="1" noChangeArrowheads="1"/>
          </p:cNvPicPr>
          <p:nvPr/>
        </p:nvPicPr>
        <p:blipFill>
          <a:blip r:embed="rId5" cstate="print"/>
          <a:srcRect/>
          <a:stretch>
            <a:fillRect/>
          </a:stretch>
        </p:blipFill>
        <p:spPr bwMode="auto">
          <a:xfrm>
            <a:off x="919629" y="1233054"/>
            <a:ext cx="7259861" cy="4226049"/>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10441</TotalTime>
  <Words>4036</Words>
  <Application>Microsoft Office PowerPoint</Application>
  <PresentationFormat>On-screen Show (4:3)</PresentationFormat>
  <Paragraphs>790</Paragraphs>
  <Slides>72</Slides>
  <Notes>4</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72</vt:i4>
      </vt:variant>
    </vt:vector>
  </HeadingPairs>
  <TitlesOfParts>
    <vt:vector size="77" baseType="lpstr">
      <vt:lpstr>Office Theme</vt:lpstr>
      <vt:lpstr>Bitmap Image</vt:lpstr>
      <vt:lpstr>Microsoft Office Excel 97-2003 Worksheet</vt:lpstr>
      <vt:lpstr>Package</vt:lpstr>
      <vt:lpstr>Acrobat Document</vt:lpstr>
      <vt:lpstr>         DR. S. S. AMRITPHALE  </vt:lpstr>
      <vt:lpstr>Slide 2</vt:lpstr>
      <vt:lpstr>    </vt:lpstr>
      <vt:lpstr>                                                                                                                              New  materials  from  "Industrial and agricultural wastes"  for  Advancement of  Petrochemical Industry.    </vt:lpstr>
      <vt:lpstr>OIL WELL CEMENTING MATERIALS</vt:lpstr>
      <vt:lpstr>An emerging New material ( ALSAGC) developed by CSIR-AMPRI, Bhopal, India</vt:lpstr>
      <vt:lpstr>DRILLING MUD MATERIAL(DMM)</vt:lpstr>
      <vt:lpstr>Conventional Drilling Mud Materials include:  </vt:lpstr>
      <vt:lpstr> Innovation by CSIR-AMPRI, Bhopal An emerging New material - Advanced "Magnetic" Drilling Mud Material ( AMDMM) developed by CSIR-AMPRI, Bhopal  </vt:lpstr>
      <vt:lpstr> SIGNIFICANT  FEATURES  OF AMDMM: </vt:lpstr>
      <vt:lpstr>WASTE GENERATED IN OIL WELL INDUSTRY.</vt:lpstr>
      <vt:lpstr> PRESENTLY THE  POLLUTION LOADS IN OIL  INDUSRTY IS FROM :  </vt:lpstr>
      <vt:lpstr>  SOLUTION PROPOSED FOR UTILIZING THE WASTE FROM OIL WELL</vt:lpstr>
      <vt:lpstr> </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Word of appreciation by father of geopolymers </vt:lpstr>
      <vt:lpstr>Slide 39</vt:lpstr>
      <vt:lpstr>   Mechanism of the Process</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Mechanism of the Process</vt:lpstr>
      <vt:lpstr>Slide 59</vt:lpstr>
      <vt:lpstr>Slide 60</vt:lpstr>
      <vt:lpstr>Slide 61</vt:lpstr>
      <vt:lpstr>Slide 62</vt:lpstr>
      <vt:lpstr>Wonder Material for the Next decade  Cement Free Concrete</vt:lpstr>
      <vt:lpstr>Slide 64</vt:lpstr>
      <vt:lpstr>Slide 65</vt:lpstr>
      <vt:lpstr>Slide 66</vt:lpstr>
      <vt:lpstr>Slide 67</vt:lpstr>
      <vt:lpstr>Slide 68</vt:lpstr>
      <vt:lpstr>Slide 69</vt:lpstr>
      <vt:lpstr>Slide 70</vt:lpstr>
      <vt:lpstr> </vt:lpstr>
      <vt:lpstr>Slide 72</vt:lpstr>
    </vt:vector>
  </TitlesOfParts>
  <Manager>Cheryl Dickerson</Manager>
  <Company>Jefferies &amp; Company,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JefPower Template</dc:subject>
  <dc:creator>snayak</dc:creator>
  <cp:lastModifiedBy>chemicals</cp:lastModifiedBy>
  <cp:revision>858</cp:revision>
  <cp:lastPrinted>2004-09-01T19:14:01Z</cp:lastPrinted>
  <dcterms:created xsi:type="dcterms:W3CDTF">2005-07-08T18:54:00Z</dcterms:created>
  <dcterms:modified xsi:type="dcterms:W3CDTF">2014-10-21T08:22:42Z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bStyleTOC">
    <vt:bool>false</vt:bool>
  </property>
  <property fmtid="{D5CDD505-2E9C-101B-9397-08002B2CF9AE}" pid="3" name="ShowDocPath">
    <vt:bool>false</vt:bool>
  </property>
  <property fmtid="{D5CDD505-2E9C-101B-9397-08002B2CF9AE}" pid="4" name="CompanyLogo">
    <vt:lpwstr>JefLogo.wmf</vt:lpwstr>
  </property>
</Properties>
</file>