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sldIdLst>
    <p:sldId id="265" r:id="rId2"/>
    <p:sldId id="303" r:id="rId3"/>
    <p:sldId id="304" r:id="rId4"/>
    <p:sldId id="258" r:id="rId5"/>
    <p:sldId id="260" r:id="rId6"/>
    <p:sldId id="305" r:id="rId7"/>
    <p:sldId id="282" r:id="rId8"/>
    <p:sldId id="274" r:id="rId9"/>
    <p:sldId id="275" r:id="rId10"/>
    <p:sldId id="276" r:id="rId11"/>
    <p:sldId id="277" r:id="rId12"/>
    <p:sldId id="280" r:id="rId13"/>
    <p:sldId id="293" r:id="rId14"/>
    <p:sldId id="289" r:id="rId15"/>
    <p:sldId id="291" r:id="rId16"/>
    <p:sldId id="294" r:id="rId17"/>
    <p:sldId id="297" r:id="rId18"/>
    <p:sldId id="301" r:id="rId19"/>
    <p:sldId id="300" r:id="rId20"/>
    <p:sldId id="307" r:id="rId21"/>
    <p:sldId id="278" r:id="rId22"/>
    <p:sldId id="270" r:id="rId23"/>
    <p:sldId id="30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660"/>
  </p:normalViewPr>
  <p:slideViewPr>
    <p:cSldViewPr>
      <p:cViewPr>
        <p:scale>
          <a:sx n="71" d="100"/>
          <a:sy n="71" d="100"/>
        </p:scale>
        <p:origin x="-14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63D3B-B9DA-4791-9668-57F58E503DC3}" type="datetimeFigureOut">
              <a:rPr lang="en-US" smtClean="0"/>
              <a:pPr/>
              <a:t>8/14/2017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02FBB-4FC9-44F4-8AA5-436787F0F77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070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02FBB-4FC9-44F4-8AA5-436787F0F772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360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02FBB-4FC9-44F4-8AA5-436787F0F772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8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02FBB-4FC9-44F4-8AA5-436787F0F772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382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02FBB-4FC9-44F4-8AA5-436787F0F772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02FBB-4FC9-44F4-8AA5-436787F0F772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2567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2D95B-64F9-4ED3-A221-C18482D84B2C}" type="datetime1">
              <a:rPr lang="en-US" smtClean="0"/>
              <a:t>8/14/2017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07C58-3765-4DCF-8527-B33A4F0208AE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C1756-7A1F-4D1C-AF64-1098347D0FE4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DA0D5-D8BF-419E-B3BD-99B947E89671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B359A-6976-4F8C-BB96-4590A7CC4C94}" type="datetime1">
              <a:rPr lang="en-US" smtClean="0"/>
              <a:t>8/14/2017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878B9-0523-4772-AAD4-979AB537DB1B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9D064-0917-4456-A683-F5B3048F43E5}" type="datetime1">
              <a:rPr lang="en-US" smtClean="0"/>
              <a:t>8/14/2017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6C99-0AB7-42D6-B247-0E1C861F25B1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7B16-DD1A-4D24-890D-7F4A3F4A72ED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212B0-E0CE-4128-BC28-209E1CC3DB74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F57C-9C10-44E5-B855-9C164C687A3C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31D3EE-E7D6-4E05-B3B2-73FA9ABAC765}" type="datetime1">
              <a:rPr lang="en-US" smtClean="0"/>
              <a:t>8/14/2017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A04858-2A33-4EFE-BACE-2EBCF73E0BAE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572560" cy="66437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2800" b="1" dirty="0" smtClean="0"/>
              <a:t>Multi-criteria Decision-making for Purchasing Cell Phone using </a:t>
            </a:r>
            <a:r>
              <a:rPr lang="en-IN" sz="2800" b="1" dirty="0" smtClean="0"/>
              <a:t>Machine Learning Approach</a:t>
            </a:r>
            <a:endParaRPr lang="en-IN" sz="2800" b="1" dirty="0" smtClean="0"/>
          </a:p>
          <a:p>
            <a:pPr>
              <a:buNone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     </a:t>
            </a:r>
            <a:endParaRPr lang="en-US" sz="2400" dirty="0" smtClean="0"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buNone/>
            </a:pPr>
            <a:r>
              <a:rPr lang="en-US" sz="1800" dirty="0" smtClean="0">
                <a:ea typeface="Verdana" pitchFamily="34" charset="0"/>
                <a:cs typeface="Verdana" pitchFamily="34" charset="0"/>
              </a:rPr>
              <a:t>Presented by </a:t>
            </a:r>
          </a:p>
          <a:p>
            <a:pPr algn="ctr">
              <a:buNone/>
            </a:pPr>
            <a:r>
              <a:rPr lang="en-US" sz="1800" dirty="0" err="1" smtClean="0">
                <a:ea typeface="Verdana" pitchFamily="34" charset="0"/>
                <a:cs typeface="Verdana" pitchFamily="34" charset="0"/>
              </a:rPr>
              <a:t>Prof.Sachi</a:t>
            </a:r>
            <a:r>
              <a:rPr lang="en-US" sz="18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ea typeface="Verdana" pitchFamily="34" charset="0"/>
                <a:cs typeface="Verdana" pitchFamily="34" charset="0"/>
              </a:rPr>
              <a:t>Nandan</a:t>
            </a:r>
            <a:r>
              <a:rPr lang="en-US" sz="1800" dirty="0" smtClean="0"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err="1" smtClean="0">
                <a:ea typeface="Verdana" pitchFamily="34" charset="0"/>
                <a:cs typeface="Verdana" pitchFamily="34" charset="0"/>
              </a:rPr>
              <a:t>Mohanty</a:t>
            </a:r>
            <a:endParaRPr lang="en-US" sz="18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1800" dirty="0" smtClean="0">
                <a:ea typeface="Verdana" pitchFamily="34" charset="0"/>
                <a:cs typeface="Verdana" pitchFamily="34" charset="0"/>
              </a:rPr>
              <a:t>IEEE,FIE,FIET                                     </a:t>
            </a:r>
            <a:endParaRPr lang="en-US" sz="1800" dirty="0" smtClean="0"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	                                                                              </a:t>
            </a:r>
          </a:p>
          <a:p>
            <a:pPr>
              <a:buNone/>
            </a:pPr>
            <a:endParaRPr lang="en-US" sz="2400" dirty="0" smtClean="0"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   </a:t>
            </a:r>
            <a:endParaRPr lang="en-IN" b="1" dirty="0"/>
          </a:p>
        </p:txBody>
      </p:sp>
      <p:pic>
        <p:nvPicPr>
          <p:cNvPr id="4" name="Picture 3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3363262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763688" y="486916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School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of Computer Engineering, </a:t>
            </a:r>
          </a:p>
          <a:p>
            <a:pPr algn="ctr">
              <a:buNone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KIIT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University</a:t>
            </a:r>
            <a:r>
              <a:rPr lang="en-US" b="1" dirty="0" smtClean="0">
                <a:ea typeface="Verdana" pitchFamily="34" charset="0"/>
                <a:cs typeface="Verdana" pitchFamily="34" charset="0"/>
              </a:rPr>
              <a:t>, India, Odisha, </a:t>
            </a:r>
            <a:r>
              <a:rPr lang="en-US" b="1" dirty="0">
                <a:ea typeface="Verdana" pitchFamily="34" charset="0"/>
                <a:cs typeface="Verdana" pitchFamily="34" charset="0"/>
              </a:rPr>
              <a:t>Bhubaneswar-751024</a:t>
            </a:r>
            <a:endParaRPr lang="en-IN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7794-4AF9-42A7-9960-E05EAFF25F9A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03648" y="6453336"/>
            <a:ext cx="6840760" cy="288032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492664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89120"/>
          </a:xfrm>
        </p:spPr>
        <p:txBody>
          <a:bodyPr>
            <a:normAutofit/>
          </a:bodyPr>
          <a:lstStyle/>
          <a:p>
            <a:r>
              <a:rPr lang="en-IN" dirty="0" smtClean="0"/>
              <a:t>Introduction</a:t>
            </a:r>
          </a:p>
          <a:p>
            <a:r>
              <a:rPr lang="en-IN" dirty="0" smtClean="0"/>
              <a:t>Related works</a:t>
            </a:r>
          </a:p>
          <a:p>
            <a:r>
              <a:rPr lang="en-IN" dirty="0" smtClean="0"/>
              <a:t>Research Gap</a:t>
            </a:r>
          </a:p>
          <a:p>
            <a:r>
              <a:rPr lang="en-IN" dirty="0" smtClean="0"/>
              <a:t>Methodology</a:t>
            </a:r>
          </a:p>
          <a:p>
            <a:r>
              <a:rPr lang="en-IN" dirty="0" smtClean="0"/>
              <a:t>Results &amp; Discussion</a:t>
            </a:r>
          </a:p>
          <a:p>
            <a:r>
              <a:rPr lang="en-IN" dirty="0" smtClean="0"/>
              <a:t>Conclusion</a:t>
            </a:r>
          </a:p>
          <a:p>
            <a:r>
              <a:rPr lang="en-IN" dirty="0" smtClean="0"/>
              <a:t>Future Research Work</a:t>
            </a:r>
          </a:p>
          <a:p>
            <a:r>
              <a:rPr lang="en-IN" dirty="0" smtClean="0"/>
              <a:t>References</a:t>
            </a:r>
          </a:p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D741-D844-417B-88B1-6031567B79A0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12879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2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9403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476672"/>
            <a:ext cx="8075240" cy="794352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628800"/>
            <a:ext cx="8280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sz="2000" dirty="0"/>
              <a:t>Decision making (DM) is the process of choosing  suitable one  among the alternatives</a:t>
            </a:r>
            <a:r>
              <a:rPr lang="en-IN" sz="2000" dirty="0" smtClean="0"/>
              <a:t>.</a:t>
            </a:r>
          </a:p>
          <a:p>
            <a:endParaRPr lang="en-IN" sz="2000" dirty="0" smtClean="0"/>
          </a:p>
          <a:p>
            <a:pPr>
              <a:buFont typeface="Wingdings" pitchFamily="2" charset="2"/>
              <a:buChar char="§"/>
            </a:pPr>
            <a:r>
              <a:rPr lang="en-IN" sz="2000" dirty="0" smtClean="0"/>
              <a:t>In India as well as across the globe, the present scenario has become more complicated due to tough competition among mobile phone manufacturing companies.</a:t>
            </a:r>
          </a:p>
          <a:p>
            <a:pPr>
              <a:buFont typeface="Wingdings" pitchFamily="2" charset="2"/>
              <a:buChar char="§"/>
            </a:pPr>
            <a:endParaRPr lang="en-IN" sz="2000" dirty="0"/>
          </a:p>
          <a:p>
            <a:pPr>
              <a:buFont typeface="Wingdings" pitchFamily="2" charset="2"/>
              <a:buChar char="§"/>
            </a:pPr>
            <a:r>
              <a:rPr lang="en-IN" sz="2000" dirty="0" smtClean="0"/>
              <a:t>The majority of the mobile manufacturing companies focus on maximising their profits and to achieve this goal, they add new features when launch different versions. </a:t>
            </a:r>
          </a:p>
          <a:p>
            <a:pPr>
              <a:buFont typeface="Wingdings" pitchFamily="2" charset="2"/>
              <a:buChar char="§"/>
            </a:pPr>
            <a:endParaRPr lang="en-IN" sz="2000" dirty="0"/>
          </a:p>
          <a:p>
            <a:pPr>
              <a:buFont typeface="Wingdings" pitchFamily="2" charset="2"/>
              <a:buChar char="§"/>
            </a:pPr>
            <a:r>
              <a:rPr lang="en-IN" sz="2000" dirty="0" smtClean="0"/>
              <a:t>Selection of appropriate mobile for the common people is a multi-criteria decision making problem.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BF37-8693-475E-AB8F-A0BA631FAA3C}" type="datetime1">
              <a:rPr lang="en-US" smtClean="0"/>
              <a:t>8/14/2017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272808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3</a:t>
            </a:fld>
            <a:endParaRPr lang="en-IN"/>
          </a:p>
        </p:txBody>
      </p:sp>
      <p:pic>
        <p:nvPicPr>
          <p:cNvPr id="10" name="Picture 9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3147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Survey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214282" y="792480"/>
          <a:ext cx="8643997" cy="5547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6805"/>
                <a:gridCol w="2579258"/>
                <a:gridCol w="3226233"/>
                <a:gridCol w="2071701"/>
              </a:tblGrid>
              <a:tr h="633247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SL NO.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AUTHOR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PAPERS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METHODOLOGY</a:t>
                      </a:r>
                      <a:endParaRPr lang="en-IN" b="1" dirty="0"/>
                    </a:p>
                  </a:txBody>
                  <a:tcPr/>
                </a:tc>
              </a:tr>
              <a:tr h="853432">
                <a:tc>
                  <a:txBody>
                    <a:bodyPr/>
                    <a:lstStyle/>
                    <a:p>
                      <a:r>
                        <a:rPr lang="en-US" dirty="0" smtClean="0"/>
                        <a:t>1.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G. </a:t>
                      </a:r>
                      <a:r>
                        <a:rPr lang="en-US" sz="1600" dirty="0" err="1" smtClean="0">
                          <a:latin typeface="+mn-lt"/>
                          <a:cs typeface="Times New Roman" pitchFamily="18" charset="0"/>
                        </a:rPr>
                        <a:t>Zayaraz,S</a:t>
                      </a:r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. </a:t>
                      </a:r>
                      <a:r>
                        <a:rPr lang="en-US" sz="1600" dirty="0" err="1" smtClean="0">
                          <a:latin typeface="+mn-lt"/>
                          <a:cs typeface="Times New Roman" pitchFamily="18" charset="0"/>
                        </a:rPr>
                        <a:t>Vijayalakshi</a:t>
                      </a:r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V. </a:t>
                      </a:r>
                      <a:r>
                        <a:rPr lang="en-US" sz="1600" dirty="0" err="1" smtClean="0">
                          <a:latin typeface="+mn-lt"/>
                          <a:cs typeface="Times New Roman" pitchFamily="18" charset="0"/>
                        </a:rPr>
                        <a:t>Vijayalakshmi</a:t>
                      </a:r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r>
                        <a:rPr lang="en-US" sz="1600" dirty="0" err="1" smtClean="0">
                          <a:latin typeface="+mn-lt"/>
                          <a:cs typeface="Times New Roman" pitchFamily="18" charset="0"/>
                        </a:rPr>
                        <a:t>Febuary</a:t>
                      </a:r>
                      <a:r>
                        <a:rPr lang="en-US" sz="16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  <a:cs typeface="Times New Roman" pitchFamily="18" charset="0"/>
                        </a:rPr>
                        <a:t>2012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Multi criteria</a:t>
                      </a:r>
                      <a:r>
                        <a:rPr lang="en-US" sz="1600" baseline="0" dirty="0" smtClean="0"/>
                        <a:t> Decision Analysis</a:t>
                      </a:r>
                      <a:r>
                        <a:rPr lang="en-US" sz="1600" dirty="0" smtClean="0"/>
                        <a:t> for the Evaluation of Software Architectures</a:t>
                      </a:r>
                      <a:endParaRPr lang="en-IN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MCDA method</a:t>
                      </a:r>
                      <a:endParaRPr lang="en-IN" sz="1600" dirty="0" smtClean="0"/>
                    </a:p>
                    <a:p>
                      <a:endParaRPr lang="en-IN" sz="1600" dirty="0"/>
                    </a:p>
                  </a:txBody>
                  <a:tcPr/>
                </a:tc>
              </a:tr>
              <a:tr h="844329">
                <a:tc>
                  <a:txBody>
                    <a:bodyPr/>
                    <a:lstStyle/>
                    <a:p>
                      <a:r>
                        <a:rPr lang="en-US" dirty="0" smtClean="0"/>
                        <a:t>2.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Zeshui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Xu</a:t>
                      </a:r>
                      <a:r>
                        <a:rPr lang="en-US" sz="1600" dirty="0" smtClean="0"/>
                        <a:t>,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December 2007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Multiple-Attribute</a:t>
                      </a:r>
                      <a:r>
                        <a:rPr lang="en-US" sz="1600" baseline="0" dirty="0" smtClean="0"/>
                        <a:t> Group Decision Making with Different Formats of Preference Information on Attributes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Weighted Attribute</a:t>
                      </a:r>
                    </a:p>
                    <a:p>
                      <a:r>
                        <a:rPr lang="en-US" sz="1600" dirty="0" smtClean="0"/>
                        <a:t>Information</a:t>
                      </a:r>
                      <a:endParaRPr lang="en-IN" sz="1600" dirty="0" smtClean="0"/>
                    </a:p>
                    <a:p>
                      <a:endParaRPr lang="en-IN" dirty="0"/>
                    </a:p>
                  </a:txBody>
                  <a:tcPr/>
                </a:tc>
              </a:tr>
              <a:tr h="719150">
                <a:tc>
                  <a:txBody>
                    <a:bodyPr/>
                    <a:lstStyle/>
                    <a:p>
                      <a:r>
                        <a:rPr lang="en-US" dirty="0" smtClean="0"/>
                        <a:t>3.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F.Losavio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L.Chirinos</a:t>
                      </a:r>
                      <a:r>
                        <a:rPr lang="en-US" sz="1600" dirty="0" smtClean="0"/>
                        <a:t>, N. Levy, </a:t>
                      </a:r>
                      <a:r>
                        <a:rPr lang="en-US" sz="1600" dirty="0" err="1" smtClean="0"/>
                        <a:t>A.Ramdane</a:t>
                      </a:r>
                      <a:r>
                        <a:rPr lang="en-US" sz="1600" dirty="0" smtClean="0"/>
                        <a:t>,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March 2003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Quality Characteristics of Software Architecture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ATAM analysis</a:t>
                      </a:r>
                      <a:r>
                        <a:rPr lang="en-US" sz="1600" baseline="0" dirty="0" smtClean="0"/>
                        <a:t> technique</a:t>
                      </a:r>
                      <a:endParaRPr lang="en-IN" dirty="0"/>
                    </a:p>
                  </a:txBody>
                  <a:tcPr/>
                </a:tc>
              </a:tr>
              <a:tr h="967760">
                <a:tc>
                  <a:txBody>
                    <a:bodyPr/>
                    <a:lstStyle/>
                    <a:p>
                      <a:r>
                        <a:rPr lang="en-US" dirty="0" smtClean="0"/>
                        <a:t>4.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M. Stahlberg, C. </a:t>
                      </a:r>
                      <a:r>
                        <a:rPr lang="en-US" sz="1600" dirty="0" err="1" smtClean="0"/>
                        <a:t>Wohlin</a:t>
                      </a:r>
                      <a:r>
                        <a:rPr lang="en-US" sz="1600" dirty="0" smtClean="0"/>
                        <a:t>, </a:t>
                      </a:r>
                      <a:r>
                        <a:rPr lang="en-US" sz="1600" dirty="0" err="1" smtClean="0"/>
                        <a:t>L.Lundberg</a:t>
                      </a:r>
                      <a:r>
                        <a:rPr lang="en-US" sz="1600" dirty="0" smtClean="0"/>
                        <a:t>, M. </a:t>
                      </a:r>
                      <a:r>
                        <a:rPr lang="en-US" sz="1600" dirty="0" err="1" smtClean="0"/>
                        <a:t>Mattsson</a:t>
                      </a:r>
                      <a:r>
                        <a:rPr lang="en-US" sz="1600" dirty="0" smtClean="0"/>
                        <a:t>’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July 2002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</a:t>
                      </a:r>
                      <a:r>
                        <a:rPr lang="en-US" sz="1600" baseline="0" dirty="0" smtClean="0"/>
                        <a:t> M</a:t>
                      </a:r>
                      <a:r>
                        <a:rPr lang="en-US" sz="1600" dirty="0" smtClean="0"/>
                        <a:t>ethod for understanding Quality Attributes</a:t>
                      </a:r>
                      <a:r>
                        <a:rPr lang="en-US" sz="1600" baseline="0" dirty="0" smtClean="0"/>
                        <a:t> in </a:t>
                      </a:r>
                      <a:r>
                        <a:rPr lang="en-US" sz="1600" dirty="0" smtClean="0"/>
                        <a:t>Software Architecture</a:t>
                      </a:r>
                      <a:r>
                        <a:rPr lang="en-US" sz="1600" baseline="0" dirty="0" smtClean="0"/>
                        <a:t> Structure</a:t>
                      </a:r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Rational Unified Process,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QASAR design method</a:t>
                      </a:r>
                      <a:endParaRPr lang="en-IN" sz="1600" dirty="0"/>
                    </a:p>
                  </a:txBody>
                  <a:tcPr/>
                </a:tc>
              </a:tr>
              <a:tr h="1085566">
                <a:tc>
                  <a:txBody>
                    <a:bodyPr/>
                    <a:lstStyle/>
                    <a:p>
                      <a:r>
                        <a:rPr lang="en-US" dirty="0" smtClean="0"/>
                        <a:t>5.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G. </a:t>
                      </a:r>
                      <a:r>
                        <a:rPr lang="en-US" sz="1600" dirty="0" err="1" smtClean="0"/>
                        <a:t>Zayaraz,S</a:t>
                      </a:r>
                      <a:r>
                        <a:rPr lang="en-US" sz="1600" dirty="0" smtClean="0"/>
                        <a:t>. </a:t>
                      </a:r>
                      <a:r>
                        <a:rPr lang="en-US" sz="1600" dirty="0" err="1" smtClean="0"/>
                        <a:t>Vijayalakshi</a:t>
                      </a:r>
                      <a:r>
                        <a:rPr lang="en-US" sz="1600" dirty="0" smtClean="0"/>
                        <a:t>,</a:t>
                      </a:r>
                    </a:p>
                    <a:p>
                      <a:r>
                        <a:rPr lang="en-US" sz="1600" dirty="0" smtClean="0"/>
                        <a:t>V. </a:t>
                      </a:r>
                      <a:r>
                        <a:rPr lang="en-US" sz="1600" dirty="0" err="1" smtClean="0"/>
                        <a:t>Vijayalakshmi</a:t>
                      </a:r>
                      <a:r>
                        <a:rPr lang="en-US" sz="1600" dirty="0" smtClean="0"/>
                        <a:t>,</a:t>
                      </a:r>
                    </a:p>
                    <a:p>
                      <a:r>
                        <a:rPr lang="en-US" sz="1600" dirty="0" smtClean="0"/>
                        <a:t>July 2009</a:t>
                      </a:r>
                      <a:endParaRPr lang="en-IN" sz="1600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Evaluation of Software Architectures using Multi criteria Fuzzy Decision Making Technique</a:t>
                      </a:r>
                      <a:endParaRPr lang="en-IN" sz="1600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Fuzzy Inference System</a:t>
                      </a:r>
                      <a:endParaRPr lang="en-IN" sz="1600" dirty="0" smtClean="0"/>
                    </a:p>
                    <a:p>
                      <a:endParaRPr lang="en-IN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407EC-6A5D-4416-9FAC-9F166E7982D0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43608" y="6356350"/>
            <a:ext cx="756084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4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78284"/>
              </p:ext>
            </p:extLst>
          </p:nvPr>
        </p:nvGraphicFramePr>
        <p:xfrm>
          <a:off x="323529" y="1268760"/>
          <a:ext cx="8496944" cy="4396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9188"/>
                <a:gridCol w="1306777"/>
                <a:gridCol w="1742370"/>
                <a:gridCol w="1655250"/>
                <a:gridCol w="958303"/>
                <a:gridCol w="875056"/>
              </a:tblGrid>
              <a:tr h="36004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Sample </a:t>
                      </a:r>
                      <a:r>
                        <a:rPr lang="en-US" sz="1600" dirty="0">
                          <a:effectLst/>
                        </a:rPr>
                        <a:t>profile</a:t>
                      </a:r>
                      <a:endParaRPr lang="en-IN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700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Characteristic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Descriptive Statistics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Male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Female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χ</a:t>
                      </a:r>
                      <a:r>
                        <a:rPr lang="en-US" sz="1800" baseline="30000" dirty="0">
                          <a:effectLst/>
                        </a:rPr>
                        <a:t>2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</a:tr>
              <a:tr h="16969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Gender</a:t>
                      </a:r>
                      <a:endParaRPr lang="en-IN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Birth Place</a:t>
                      </a:r>
                      <a:endParaRPr lang="en-IN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      Urban</a:t>
                      </a:r>
                      <a:endParaRPr lang="en-IN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      Semi-urban                 </a:t>
                      </a:r>
                      <a:endParaRPr lang="en-IN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      Rural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N (%)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N (%)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110 (77.50)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68(54.20)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30(27.70)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12(18.10)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90 (22.50)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47(42.2)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32(47.80)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11(10.00)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121.00</a:t>
                      </a:r>
                      <a:r>
                        <a:rPr lang="en-US" sz="1800" baseline="30000">
                          <a:effectLst/>
                        </a:rPr>
                        <a:t>***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13.42</a:t>
                      </a:r>
                      <a:r>
                        <a:rPr lang="en-US" sz="1800" baseline="30000">
                          <a:effectLst/>
                        </a:rPr>
                        <a:t>***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</a:tr>
              <a:tr h="8115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 Age    </a:t>
                      </a:r>
                      <a:endParaRPr lang="en-IN" sz="1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Years studied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M (SD)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20.81(4.50)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14.99(3.06)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23.61(3.97)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17.73(3.52)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28.34</a:t>
                      </a:r>
                      <a:r>
                        <a:rPr lang="en-US" sz="1800" baseline="30000" dirty="0">
                          <a:effectLst/>
                        </a:rPr>
                        <a:t>***</a:t>
                      </a:r>
                      <a:endParaRPr lang="en-IN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52.11</a:t>
                      </a:r>
                      <a:r>
                        <a:rPr lang="en-US" sz="1800" baseline="30000" dirty="0">
                          <a:effectLst/>
                        </a:rPr>
                        <a:t>***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</a:tr>
              <a:tr h="321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Family size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4.67(1.85)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4.69(1.34)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0.01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</a:tr>
              <a:tr h="321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Income (in INR)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466399(771448)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530888(988621)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0.42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/>
                </a:tc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6B5D6-5407-4574-9664-EB5DAE252F72}" type="datetime1">
              <a:rPr lang="en-US" smtClean="0"/>
              <a:t>8/14/2017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344816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9" name="Picture 8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047817"/>
              </p:ext>
            </p:extLst>
          </p:nvPr>
        </p:nvGraphicFramePr>
        <p:xfrm>
          <a:off x="755576" y="2100808"/>
          <a:ext cx="61206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892"/>
                <a:gridCol w="3659788"/>
              </a:tblGrid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Measuring variable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Methods for data Collection</a:t>
                      </a:r>
                      <a:endParaRPr lang="en-IN" dirty="0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Cost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Questionnaire Survey</a:t>
                      </a:r>
                      <a:endParaRPr lang="en-IN" dirty="0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Battery Backup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Size (screen 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Weight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Rear Camera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Internal Memory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36987">
                <a:tc>
                  <a:txBody>
                    <a:bodyPr/>
                    <a:lstStyle/>
                    <a:p>
                      <a:r>
                        <a:rPr lang="en-IN" dirty="0" smtClean="0"/>
                        <a:t>Operating System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404664"/>
            <a:ext cx="61206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Parameters</a:t>
            </a:r>
            <a:endParaRPr lang="en-IN" sz="45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3528B-0D17-4551-8EE6-FD5D1A321A0F}" type="datetime1">
              <a:rPr lang="en-US" smtClean="0"/>
              <a:t>8/14/2017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8136904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11" name="Picture 10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048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476672"/>
            <a:ext cx="8229600" cy="792088"/>
          </a:xfrm>
        </p:spPr>
        <p:txBody>
          <a:bodyPr>
            <a:normAutofit/>
          </a:bodyPr>
          <a:lstStyle/>
          <a:p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Fuzzy </a:t>
            </a:r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 Base System</a:t>
            </a:r>
            <a:endParaRPr lang="en-IN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 descr="D:\project screen shot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786058"/>
            <a:ext cx="71438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71604" y="5786454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Fig. </a:t>
            </a:r>
            <a:r>
              <a:rPr lang="en-US" dirty="0" smtClean="0"/>
              <a:t>1. Schematic </a:t>
            </a:r>
            <a:r>
              <a:rPr lang="en-US" dirty="0" smtClean="0"/>
              <a:t>diagram of FRBS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59710-09C6-4F7E-B3E8-02EFD2685F3A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684076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IN" sz="2800" b="1" dirty="0" smtClean="0"/>
          </a:p>
          <a:p>
            <a:pPr algn="just"/>
            <a:r>
              <a:rPr lang="en-IN" sz="2900" dirty="0" smtClean="0"/>
              <a:t>A </a:t>
            </a:r>
            <a:r>
              <a:rPr lang="en-IN" sz="2900" dirty="0"/>
              <a:t>knowledge base (KB) and inference engine (IE) are two main components of FRBS. </a:t>
            </a:r>
            <a:endParaRPr lang="en-IN" sz="2900" dirty="0" smtClean="0"/>
          </a:p>
          <a:p>
            <a:pPr>
              <a:buNone/>
            </a:pPr>
            <a:r>
              <a:rPr lang="en-IN" sz="2900" dirty="0" smtClean="0"/>
              <a:t>     </a:t>
            </a:r>
          </a:p>
          <a:p>
            <a:pPr>
              <a:buNone/>
            </a:pPr>
            <a:endParaRPr lang="en-IN" sz="2900" dirty="0" smtClean="0"/>
          </a:p>
          <a:p>
            <a:r>
              <a:rPr lang="en-IN" sz="2900" dirty="0" smtClean="0"/>
              <a:t>The </a:t>
            </a:r>
            <a:r>
              <a:rPr lang="en-IN" sz="2900" dirty="0"/>
              <a:t>KB generally </a:t>
            </a:r>
            <a:r>
              <a:rPr lang="en-IN" sz="2900" dirty="0" smtClean="0"/>
              <a:t>represents the </a:t>
            </a:r>
            <a:r>
              <a:rPr lang="en-IN" sz="2900" dirty="0"/>
              <a:t>problem </a:t>
            </a:r>
            <a:r>
              <a:rPr lang="en-IN" sz="2900" dirty="0" smtClean="0"/>
              <a:t>to be </a:t>
            </a:r>
            <a:r>
              <a:rPr lang="en-IN" sz="2900" dirty="0"/>
              <a:t>solved in the form of fuzzy linguistic IF-THEN </a:t>
            </a:r>
            <a:r>
              <a:rPr lang="en-IN" sz="2900" dirty="0" smtClean="0"/>
              <a:t>rules.</a:t>
            </a:r>
          </a:p>
          <a:p>
            <a:pPr>
              <a:buFont typeface="Wingdings" pitchFamily="2" charset="2"/>
              <a:buChar char="§"/>
            </a:pPr>
            <a:endParaRPr lang="en-US" sz="2900" dirty="0"/>
          </a:p>
          <a:p>
            <a:r>
              <a:rPr lang="en-IN" sz="2900" dirty="0" smtClean="0"/>
              <a:t>The </a:t>
            </a:r>
            <a:r>
              <a:rPr lang="en-IN" sz="2900" dirty="0" smtClean="0"/>
              <a:t>IE is </a:t>
            </a:r>
            <a:r>
              <a:rPr lang="en-IN" sz="2900" dirty="0"/>
              <a:t>needed to obtain an output from the FRBS, when an input is </a:t>
            </a:r>
            <a:r>
              <a:rPr lang="en-IN" sz="2900" dirty="0" smtClean="0"/>
              <a:t>specified.</a:t>
            </a:r>
          </a:p>
          <a:p>
            <a:pPr>
              <a:buNone/>
            </a:pPr>
            <a:endParaRPr lang="en-IN" sz="2900" dirty="0" smtClean="0"/>
          </a:p>
          <a:p>
            <a:pPr>
              <a:buNone/>
            </a:pPr>
            <a:r>
              <a:rPr lang="en-IN" sz="2900" b="1" dirty="0" smtClean="0"/>
              <a:t>1</a:t>
            </a:r>
            <a:r>
              <a:rPr lang="en-IN" sz="2900" b="1" dirty="0" smtClean="0"/>
              <a:t>. </a:t>
            </a:r>
            <a:r>
              <a:rPr lang="en-IN" sz="2900" b="1" dirty="0"/>
              <a:t>Fuzzy linguistic variable and membership functions </a:t>
            </a:r>
            <a:endParaRPr lang="en-IN" sz="2900" dirty="0"/>
          </a:p>
          <a:p>
            <a:pPr>
              <a:buNone/>
            </a:pPr>
            <a:r>
              <a:rPr lang="en-US" sz="2900" dirty="0" smtClean="0"/>
              <a:t>      </a:t>
            </a:r>
            <a:r>
              <a:rPr lang="en-IN" sz="2900" dirty="0"/>
              <a:t>Fuzzy linguistic approach provides a systematic way to represent linguistic variables in a natural evaluation procedure </a:t>
            </a:r>
            <a:r>
              <a:rPr lang="en-IN" sz="2900" dirty="0" smtClean="0"/>
              <a:t>.</a:t>
            </a:r>
            <a:endParaRPr lang="en-IN" sz="2900" dirty="0"/>
          </a:p>
          <a:p>
            <a:pPr>
              <a:buNone/>
            </a:pPr>
            <a:endParaRPr lang="en-US" sz="2000" dirty="0"/>
          </a:p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endParaRPr lang="en-IN" sz="2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746F9-657B-444A-8FEB-47CE0727696B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720080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8</a:t>
            </a:fld>
            <a:endParaRPr lang="en-IN"/>
          </a:p>
        </p:txBody>
      </p:sp>
      <p:pic>
        <p:nvPicPr>
          <p:cNvPr id="6" name="Picture 5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ctr">
              <a:buNone/>
            </a:pPr>
            <a:r>
              <a:rPr lang="en-IN" sz="2400" dirty="0" smtClean="0"/>
              <a:t>2 </a:t>
            </a:r>
            <a:r>
              <a:rPr lang="en-IN" sz="2400" b="1" dirty="0" smtClean="0"/>
              <a:t>.</a:t>
            </a:r>
            <a:r>
              <a:rPr lang="en-IN" sz="2400" dirty="0" smtClean="0"/>
              <a:t> </a:t>
            </a:r>
            <a:r>
              <a:rPr lang="en-IN" sz="2400" b="1" dirty="0"/>
              <a:t>Description of fuzzy input </a:t>
            </a:r>
            <a:r>
              <a:rPr lang="en-IN" sz="2400" b="1" dirty="0" smtClean="0"/>
              <a:t>variables</a:t>
            </a:r>
          </a:p>
          <a:p>
            <a:pPr algn="ctr">
              <a:buNone/>
            </a:pPr>
            <a:endParaRPr lang="en-IN" sz="2400" dirty="0"/>
          </a:p>
          <a:p>
            <a:pPr>
              <a:buNone/>
            </a:pPr>
            <a:r>
              <a:rPr lang="en-IN" sz="2000" dirty="0" smtClean="0"/>
              <a:t>   The input fuzzy variables were V1 = {cost}, V2 = {Talk Time} and V3 = {Rear Camera }, V4 = {Size}, V5 = {Weight}  ,V6 = {Memory}, V7 = {Operating System}  and each of them was represented using three linguistic terms, such as low (L), medium (M), high (H)</a:t>
            </a:r>
          </a:p>
          <a:p>
            <a:endParaRPr lang="en-IN" dirty="0"/>
          </a:p>
        </p:txBody>
      </p:sp>
      <p:pic>
        <p:nvPicPr>
          <p:cNvPr id="2050" name="Picture 2" descr="E:\pi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928934"/>
            <a:ext cx="7786742" cy="3286148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1AC-15A8-4C9E-A418-274F6884E243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4th International confernce on Big Data Analysis and Data Mining, 7-8 September 2017, Paris, FRance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9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14356"/>
            <a:ext cx="8358246" cy="56436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IN" sz="2400" dirty="0" smtClean="0"/>
              <a:t>3</a:t>
            </a:r>
            <a:r>
              <a:rPr lang="en-IN" sz="2400" b="1" dirty="0" smtClean="0"/>
              <a:t>.</a:t>
            </a:r>
            <a:r>
              <a:rPr lang="en-IN" sz="2400" dirty="0" smtClean="0"/>
              <a:t> </a:t>
            </a:r>
            <a:r>
              <a:rPr lang="en-IN" sz="2400" b="1" dirty="0"/>
              <a:t>Description  fuzzy </a:t>
            </a:r>
            <a:r>
              <a:rPr lang="en-IN" sz="2400" b="1" dirty="0" smtClean="0"/>
              <a:t>output </a:t>
            </a:r>
            <a:r>
              <a:rPr lang="en-IN" sz="2400" b="1" dirty="0"/>
              <a:t>variable</a:t>
            </a:r>
            <a:r>
              <a:rPr lang="en-IN" sz="2400" dirty="0"/>
              <a:t> </a:t>
            </a:r>
            <a:r>
              <a:rPr lang="en-IN" sz="2400" dirty="0" smtClean="0"/>
              <a:t> </a:t>
            </a:r>
          </a:p>
          <a:p>
            <a:pPr algn="ctr">
              <a:buNone/>
            </a:pPr>
            <a:endParaRPr lang="en-IN" sz="2400" dirty="0" smtClean="0"/>
          </a:p>
          <a:p>
            <a:pPr>
              <a:buNone/>
            </a:pPr>
            <a:r>
              <a:rPr lang="en-IN" sz="2000" dirty="0" smtClean="0"/>
              <a:t>     Two </a:t>
            </a:r>
            <a:r>
              <a:rPr lang="en-IN" sz="2000" dirty="0"/>
              <a:t>linguistic terms, namely local and global were used to represent the output variable: V8 = {output} </a:t>
            </a:r>
          </a:p>
          <a:p>
            <a:pPr>
              <a:buNone/>
            </a:pPr>
            <a:endParaRPr lang="en-IN" sz="2400" dirty="0"/>
          </a:p>
        </p:txBody>
      </p:sp>
      <p:pic>
        <p:nvPicPr>
          <p:cNvPr id="1026" name="Picture 2" descr="E:\Capture34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0785" y="3143248"/>
            <a:ext cx="6005925" cy="271464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86116" y="278605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 Select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285749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Select</a:t>
            </a:r>
            <a:endParaRPr lang="en-IN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FAD93-F299-439B-A3A4-629BBF7A1927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75656" y="6356350"/>
            <a:ext cx="676875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10</a:t>
            </a:fld>
            <a:endParaRPr lang="en-IN"/>
          </a:p>
        </p:txBody>
      </p:sp>
      <p:pic>
        <p:nvPicPr>
          <p:cNvPr id="9" name="Picture 8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1616"/>
            <a:ext cx="8229600" cy="42817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IN" sz="2600" dirty="0" smtClean="0"/>
              <a:t>Rules </a:t>
            </a:r>
            <a:r>
              <a:rPr lang="en-IN" sz="2600" dirty="0"/>
              <a:t>are the cores of the FRBS, which represent the </a:t>
            </a:r>
            <a:r>
              <a:rPr lang="en-IN" sz="2600" dirty="0" smtClean="0"/>
              <a:t>relationship</a:t>
            </a:r>
          </a:p>
          <a:p>
            <a:pPr algn="just">
              <a:buNone/>
            </a:pPr>
            <a:r>
              <a:rPr lang="en-IN" sz="2600" dirty="0" smtClean="0"/>
              <a:t>   between </a:t>
            </a:r>
            <a:r>
              <a:rPr lang="en-IN" sz="2600" dirty="0"/>
              <a:t>its inputs and output. </a:t>
            </a:r>
            <a:endParaRPr lang="en-IN" sz="2600" dirty="0" smtClean="0"/>
          </a:p>
          <a:p>
            <a:pPr algn="just">
              <a:buFont typeface="Wingdings" pitchFamily="2" charset="2"/>
              <a:buChar char="§"/>
            </a:pPr>
            <a:r>
              <a:rPr lang="en-IN" sz="2600" dirty="0" smtClean="0"/>
              <a:t>In </a:t>
            </a:r>
            <a:r>
              <a:rPr lang="en-IN" sz="2600" dirty="0"/>
              <a:t>the present </a:t>
            </a:r>
            <a:r>
              <a:rPr lang="en-IN" sz="2600" dirty="0" smtClean="0"/>
              <a:t>problem, seven input variables </a:t>
            </a:r>
            <a:r>
              <a:rPr lang="en-IN" sz="2600" dirty="0"/>
              <a:t>were considered and each of them was represented using </a:t>
            </a:r>
            <a:r>
              <a:rPr lang="en-IN" sz="2600" dirty="0" smtClean="0"/>
              <a:t>three linguistic </a:t>
            </a:r>
            <a:r>
              <a:rPr lang="en-IN" sz="2600" dirty="0"/>
              <a:t>terms</a:t>
            </a:r>
            <a:r>
              <a:rPr lang="en-IN" sz="26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IN" dirty="0" smtClean="0"/>
              <a:t>   </a:t>
            </a:r>
            <a:r>
              <a:rPr lang="en-IN" sz="2600" dirty="0" smtClean="0"/>
              <a:t>In </a:t>
            </a:r>
            <a:r>
              <a:rPr lang="en-IN" sz="2600" dirty="0"/>
              <a:t>this study we have generated 344 fuzzy rules. </a:t>
            </a:r>
            <a:endParaRPr lang="en-IN" sz="2600" dirty="0" smtClean="0"/>
          </a:p>
          <a:p>
            <a:pPr algn="just">
              <a:buNone/>
            </a:pPr>
            <a:endParaRPr lang="en-IN" sz="2600" dirty="0" smtClean="0"/>
          </a:p>
          <a:p>
            <a:pPr algn="just">
              <a:buNone/>
            </a:pPr>
            <a:r>
              <a:rPr lang="en-IN" sz="2600" dirty="0" smtClean="0"/>
              <a:t>      For instance, the first and last rules were as follows: </a:t>
            </a:r>
          </a:p>
          <a:p>
            <a:pPr>
              <a:buNone/>
            </a:pPr>
            <a:r>
              <a:rPr lang="en-IN" sz="2600" dirty="0" smtClean="0"/>
              <a:t> </a:t>
            </a:r>
          </a:p>
          <a:p>
            <a:pPr>
              <a:buNone/>
            </a:pPr>
            <a:r>
              <a:rPr lang="en-IN" sz="2600" dirty="0" smtClean="0"/>
              <a:t>If V1 is L AND V2 is L AND V3 is L And V4 is L AND V5 is L AND V6 is M AND V7 is M  THEN output is Not-Select .</a:t>
            </a:r>
          </a:p>
          <a:p>
            <a:pPr>
              <a:buNone/>
            </a:pPr>
            <a:endParaRPr lang="en-IN" sz="2600" dirty="0" smtClean="0"/>
          </a:p>
          <a:p>
            <a:pPr>
              <a:buNone/>
            </a:pPr>
            <a:r>
              <a:rPr lang="en-IN" sz="2600" dirty="0" smtClean="0"/>
              <a:t>If V1 is H AND V2 is L AND V3 is M AND V4 is H AND V5 is H AND V6 is M AND V7 is H  THEN output is Select. </a:t>
            </a:r>
          </a:p>
          <a:p>
            <a:pPr>
              <a:buNone/>
            </a:pPr>
            <a:endParaRPr lang="en-IN" sz="2000" dirty="0" smtClean="0"/>
          </a:p>
          <a:p>
            <a:pPr algn="ctr">
              <a:buNone/>
            </a:pPr>
            <a:endParaRPr lang="en-IN" sz="2000" dirty="0"/>
          </a:p>
          <a:p>
            <a:endParaRPr lang="en-IN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E58DF-3BCE-47F8-91AC-C9655F386A45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6984776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179512" y="476672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Determining fuzzy rule base from input and output variables </a:t>
            </a:r>
            <a:endParaRPr lang="en-IN" dirty="0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57606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endParaRPr lang="en-IN" dirty="0" smtClean="0"/>
          </a:p>
          <a:p>
            <a:pPr>
              <a:buNone/>
            </a:pPr>
            <a:r>
              <a:rPr lang="en-IN" dirty="0" smtClean="0"/>
              <a:t>5</a:t>
            </a:r>
            <a:r>
              <a:rPr lang="en-IN" b="1" dirty="0" smtClean="0"/>
              <a:t>.</a:t>
            </a:r>
            <a:r>
              <a:rPr lang="en-IN" dirty="0" smtClean="0"/>
              <a:t> </a:t>
            </a:r>
            <a:r>
              <a:rPr lang="en-IN" b="1" dirty="0" smtClean="0"/>
              <a:t>Fuzzy rule encoding </a:t>
            </a:r>
            <a:endParaRPr lang="en-IN" dirty="0" smtClean="0"/>
          </a:p>
          <a:p>
            <a:pPr>
              <a:buNone/>
            </a:pPr>
            <a:r>
              <a:rPr lang="en-IN" sz="2400" dirty="0" smtClean="0"/>
              <a:t>      Seven input variables and each having three linguistic terms constitute 344 rules. Linguistic terms are represented with their index values, as given in Table</a:t>
            </a:r>
            <a:endParaRPr lang="en-IN" dirty="0" smtClean="0"/>
          </a:p>
          <a:p>
            <a:pPr>
              <a:buNone/>
            </a:pPr>
            <a:endParaRPr lang="en-IN" dirty="0"/>
          </a:p>
        </p:txBody>
      </p:sp>
      <p:pic>
        <p:nvPicPr>
          <p:cNvPr id="3074" name="Picture 2" descr="E:\s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071810"/>
            <a:ext cx="7000923" cy="3143272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5B0A-3000-42E0-9993-4766C6571E38}" type="datetime1">
              <a:rPr lang="en-US" smtClean="0"/>
              <a:t>8/14/2017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31640" y="6356350"/>
            <a:ext cx="6912768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12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of  FIS</a:t>
            </a:r>
            <a:endParaRPr lang="en-IN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 descr="C:\Users\SCHOOL\Downloads\1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68760"/>
            <a:ext cx="300039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SCHOOL\Downloads\o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196752"/>
            <a:ext cx="314327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CHOOL\Downloads\t6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717032"/>
            <a:ext cx="307183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SCHOOL\Downloads\o2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645024"/>
            <a:ext cx="328614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57818" y="3284984"/>
            <a:ext cx="171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OS </a:t>
            </a:r>
            <a:r>
              <a:rPr lang="en-IN" dirty="0" err="1" smtClean="0"/>
              <a:t>vs</a:t>
            </a:r>
            <a:r>
              <a:rPr lang="en-IN" dirty="0" smtClean="0"/>
              <a:t> Cost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1214415" y="3203684"/>
            <a:ext cx="150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Cost </a:t>
            </a:r>
            <a:r>
              <a:rPr lang="en-IN" dirty="0" err="1" smtClean="0"/>
              <a:t>vs</a:t>
            </a:r>
            <a:r>
              <a:rPr lang="en-IN" dirty="0" smtClean="0"/>
              <a:t> TT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1285852" y="5733256"/>
            <a:ext cx="1357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TT </a:t>
            </a:r>
            <a:r>
              <a:rPr lang="en-IN" dirty="0" err="1" smtClean="0"/>
              <a:t>vs</a:t>
            </a:r>
            <a:r>
              <a:rPr lang="en-IN" dirty="0" smtClean="0"/>
              <a:t> OS 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643570" y="5733256"/>
            <a:ext cx="114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OS </a:t>
            </a:r>
            <a:r>
              <a:rPr lang="en-IN" dirty="0" err="1" smtClean="0"/>
              <a:t>vs</a:t>
            </a:r>
            <a:r>
              <a:rPr lang="en-IN" dirty="0" smtClean="0"/>
              <a:t> TT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81150-4DA4-4F4D-AA7D-FDAB20DDBA35}" type="datetime1">
              <a:rPr lang="en-US" smtClean="0"/>
              <a:t>8/14/2017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115616" y="6356350"/>
            <a:ext cx="7030564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13</a:t>
            </a:fld>
            <a:endParaRPr lang="en-IN"/>
          </a:p>
        </p:txBody>
      </p:sp>
      <p:pic>
        <p:nvPicPr>
          <p:cNvPr id="14" name="Picture 13" descr="kiit-university-announces-kiitee-20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58204" cy="1418484"/>
          </a:xfrm>
        </p:spPr>
        <p:txBody>
          <a:bodyPr>
            <a:normAutofit fontScale="90000"/>
          </a:bodyPr>
          <a:lstStyle/>
          <a:p>
            <a:pPr indent="631825"/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401080" cy="49225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neuro-fuzzy system works based on a fuzzy system, which is trained by a learning algorithm derived from neural network theory. In this study, a </a:t>
            </a:r>
            <a:r>
              <a:rPr lang="en-I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</a:t>
            </a:r>
            <a:r>
              <a:rPr lang="en-I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-fuzzy system based on </a:t>
            </a:r>
            <a:r>
              <a:rPr lang="en-IN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Mamdani</a:t>
            </a:r>
            <a:r>
              <a:rPr lang="en-I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 was adopted, which is described below.</a:t>
            </a:r>
          </a:p>
          <a:p>
            <a:pPr algn="just">
              <a:buNone/>
            </a:pPr>
            <a:r>
              <a:rPr lang="en-I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It consists of five layers: </a:t>
            </a:r>
          </a:p>
          <a:p>
            <a:pPr>
              <a:buNone/>
            </a:pPr>
            <a:endParaRPr lang="en-IN" sz="18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IN" sz="1800" i="1" dirty="0" smtClean="0"/>
              <a:t>Input layer</a:t>
            </a:r>
          </a:p>
          <a:p>
            <a:pPr>
              <a:lnSpc>
                <a:spcPct val="150000"/>
              </a:lnSpc>
            </a:pPr>
            <a:r>
              <a:rPr lang="en-IN" sz="1800" i="1" dirty="0" err="1" smtClean="0"/>
              <a:t>Fuzzification</a:t>
            </a:r>
            <a:r>
              <a:rPr lang="en-IN" sz="1800" i="1" dirty="0" smtClean="0"/>
              <a:t> layer</a:t>
            </a:r>
          </a:p>
          <a:p>
            <a:pPr>
              <a:lnSpc>
                <a:spcPct val="150000"/>
              </a:lnSpc>
            </a:pPr>
            <a:r>
              <a:rPr lang="en-IN" sz="1800" i="1" dirty="0" smtClean="0"/>
              <a:t>AND implementing layer</a:t>
            </a:r>
          </a:p>
          <a:p>
            <a:pPr>
              <a:lnSpc>
                <a:spcPct val="150000"/>
              </a:lnSpc>
            </a:pPr>
            <a:r>
              <a:rPr lang="en-IN" sz="1800" i="1" dirty="0" smtClean="0"/>
              <a:t>Fuzzy inference layer</a:t>
            </a:r>
          </a:p>
          <a:p>
            <a:pPr>
              <a:lnSpc>
                <a:spcPct val="150000"/>
              </a:lnSpc>
            </a:pPr>
            <a:r>
              <a:rPr lang="en-IN" sz="1800" i="1" dirty="0" err="1" smtClean="0"/>
              <a:t>Defuzzification</a:t>
            </a:r>
            <a:r>
              <a:rPr lang="en-IN" sz="1800" i="1" dirty="0" smtClean="0"/>
              <a:t> layer</a:t>
            </a:r>
          </a:p>
          <a:p>
            <a:endParaRPr lang="en-IN" sz="1800" i="1" dirty="0" smtClean="0"/>
          </a:p>
          <a:p>
            <a:endParaRPr lang="en-IN" sz="1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620688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Design and development of adaptive </a:t>
            </a:r>
            <a:r>
              <a:rPr lang="en-IN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neuro</a:t>
            </a:r>
            <a:r>
              <a:rPr lang="en-IN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-fuzzy system based on  </a:t>
            </a:r>
            <a:r>
              <a:rPr lang="en-IN" sz="28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Mamdani</a:t>
            </a:r>
            <a:r>
              <a:rPr lang="en-IN" sz="2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approach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766A-F450-4616-AD3D-BFBFDDAFC538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20080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14</a:t>
            </a:fld>
            <a:endParaRPr lang="en-IN"/>
          </a:p>
        </p:txBody>
      </p:sp>
      <p:pic>
        <p:nvPicPr>
          <p:cNvPr id="8" name="Picture 7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 </a:t>
            </a:r>
            <a:r>
              <a:rPr lang="en-IN" sz="2000" dirty="0" smtClean="0"/>
              <a:t>A schematic view of the </a:t>
            </a:r>
            <a:r>
              <a:rPr lang="en-IN" sz="2000" dirty="0" err="1" smtClean="0"/>
              <a:t>neuro</a:t>
            </a:r>
            <a:r>
              <a:rPr lang="en-IN" sz="2000" dirty="0" smtClean="0"/>
              <a:t>-fuzzy system based on </a:t>
            </a:r>
            <a:r>
              <a:rPr lang="en-IN" sz="2000" dirty="0" err="1" smtClean="0"/>
              <a:t>Mamdani</a:t>
            </a:r>
            <a:r>
              <a:rPr lang="en-IN" sz="2000" dirty="0" smtClean="0"/>
              <a:t> approach</a:t>
            </a:r>
            <a:endParaRPr lang="en-IN" sz="2000" dirty="0"/>
          </a:p>
        </p:txBody>
      </p:sp>
      <p:pic>
        <p:nvPicPr>
          <p:cNvPr id="4" name="Content Placeholder 3" descr="C:\Users\SCHOOL\Downloads\fuzzy (2).pn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8650" y="1556792"/>
            <a:ext cx="78867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ABC0-A257-492D-8733-11C023ED8783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165304"/>
            <a:ext cx="6912768" cy="556171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15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229600" cy="792088"/>
          </a:xfrm>
        </p:spPr>
        <p:txBody>
          <a:bodyPr>
            <a:normAutofit/>
          </a:bodyPr>
          <a:lstStyle/>
          <a:p>
            <a:r>
              <a:rPr lang="en-IN" sz="2400" dirty="0" smtClean="0"/>
              <a:t> </a:t>
            </a:r>
            <a:r>
              <a:rPr lang="en-IN" sz="2400" dirty="0" smtClean="0"/>
              <a:t>Results </a:t>
            </a:r>
            <a:r>
              <a:rPr lang="en-IN" sz="2400" dirty="0" smtClean="0"/>
              <a:t>of  neuro-fuzzy approach </a:t>
            </a:r>
            <a:br>
              <a:rPr lang="en-IN" sz="2400" dirty="0" smtClean="0"/>
            </a:br>
            <a:endParaRPr lang="en-IN" sz="2400" dirty="0"/>
          </a:p>
        </p:txBody>
      </p:sp>
      <p:pic>
        <p:nvPicPr>
          <p:cNvPr id="4" name="Content Placeholder 3" descr="C:\Users\SCHOOL\Desktop\snapshots 1\c1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1915" y="1124744"/>
            <a:ext cx="320570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SCHOOL\Desktop\snapshots 1\c6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066986"/>
            <a:ext cx="321786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CHOOL\Desktop\snapshots 1\o1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645024"/>
            <a:ext cx="328614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SCHOOL\Desktop\snapshots 1\o2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717032"/>
            <a:ext cx="328614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571605" y="3140968"/>
            <a:ext cx="1500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Cost </a:t>
            </a:r>
            <a:r>
              <a:rPr lang="en-IN" dirty="0" err="1" smtClean="0"/>
              <a:t>vs</a:t>
            </a:r>
            <a:r>
              <a:rPr lang="en-IN" dirty="0" smtClean="0"/>
              <a:t> TT 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5500694" y="3140968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Cost </a:t>
            </a:r>
            <a:r>
              <a:rPr lang="en-IN" dirty="0" err="1" smtClean="0"/>
              <a:t>vs</a:t>
            </a:r>
            <a:r>
              <a:rPr lang="en-IN" dirty="0" smtClean="0"/>
              <a:t> OS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1643041" y="5733256"/>
            <a:ext cx="1428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OS </a:t>
            </a:r>
            <a:r>
              <a:rPr lang="en-IN" dirty="0" err="1" smtClean="0"/>
              <a:t>vs</a:t>
            </a:r>
            <a:r>
              <a:rPr lang="en-IN" dirty="0" smtClean="0"/>
              <a:t> Cost 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643570" y="5733256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OS </a:t>
            </a:r>
            <a:r>
              <a:rPr lang="en-IN" dirty="0" err="1" smtClean="0"/>
              <a:t>vs</a:t>
            </a:r>
            <a:r>
              <a:rPr lang="en-IN" dirty="0" smtClean="0"/>
              <a:t> TT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8B03-D0C4-457E-BDDB-C4EB35157286}" type="datetime1">
              <a:rPr lang="en-US" smtClean="0"/>
              <a:t>8/14/2017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12879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16</a:t>
            </a:fld>
            <a:endParaRPr lang="en-IN"/>
          </a:p>
        </p:txBody>
      </p:sp>
      <p:pic>
        <p:nvPicPr>
          <p:cNvPr id="14" name="Picture 13" descr="kiit-university-announces-kiitee-20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229600" cy="566936"/>
          </a:xfrm>
        </p:spPr>
        <p:txBody>
          <a:bodyPr>
            <a:normAutofit fontScale="90000"/>
          </a:bodyPr>
          <a:lstStyle/>
          <a:p>
            <a:r>
              <a:rPr lang="en-IN" sz="28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IN" sz="4500" dirty="0" smtClean="0">
                <a:latin typeface="Times New Roman" pitchFamily="18" charset="0"/>
                <a:cs typeface="Times New Roman" pitchFamily="18" charset="0"/>
              </a:rPr>
              <a:t>Results of </a:t>
            </a:r>
            <a:r>
              <a:rPr lang="en-IN" sz="4500" dirty="0" smtClean="0">
                <a:latin typeface="Times New Roman" pitchFamily="18" charset="0"/>
                <a:cs typeface="Times New Roman" pitchFamily="18" charset="0"/>
              </a:rPr>
              <a:t>ANN</a:t>
            </a:r>
            <a:endParaRPr lang="en-IN" sz="4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C:\Users\SCHOOL\Desktop\Capture13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8802"/>
            <a:ext cx="382904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SCHOOL\Desktop\Capture 125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928802"/>
            <a:ext cx="400052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14282" y="5000636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   Performance graph  using  ANN tool                Regression </a:t>
            </a:r>
            <a:r>
              <a:rPr lang="en-IN" dirty="0" smtClean="0"/>
              <a:t>graph </a:t>
            </a:r>
            <a:r>
              <a:rPr lang="en-IN" dirty="0" smtClean="0"/>
              <a:t>using</a:t>
            </a:r>
            <a:r>
              <a:rPr lang="en-US" dirty="0" smtClean="0"/>
              <a:t> </a:t>
            </a:r>
            <a:r>
              <a:rPr lang="en-IN" dirty="0" smtClean="0"/>
              <a:t>ANN tool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6630-B4CE-4494-AE95-2171D53772FF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720080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17</a:t>
            </a:fld>
            <a:endParaRPr lang="en-IN"/>
          </a:p>
        </p:txBody>
      </p:sp>
      <p:pic>
        <p:nvPicPr>
          <p:cNvPr id="9" name="Picture 8" descr="kiit-university-announces-kiitee-20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SCHOOL\Desktop\pr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621" y="1785926"/>
            <a:ext cx="8979379" cy="3422176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FC2A-8209-4F74-BFCB-6244853B55E8}" type="datetime1">
              <a:rPr lang="en-US" smtClean="0"/>
              <a:t>8/14/2017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59632" y="6356350"/>
            <a:ext cx="676875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18</a:t>
            </a:fld>
            <a:endParaRPr lang="en-IN"/>
          </a:p>
        </p:txBody>
      </p:sp>
      <p:pic>
        <p:nvPicPr>
          <p:cNvPr id="6" name="Picture 5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en-US" dirty="0" smtClean="0"/>
              <a:t>   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 this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study,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we have analysed the purchase of cell-phone on information processing during DM using fuzzy reasoning tool and neuro-fuzzy system developed based on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Mamdani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approach. </a:t>
            </a:r>
          </a:p>
          <a:p>
            <a:pPr>
              <a:buNone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Focused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upon a new view on fuzziness in information processing, both traditional fuzzy reasoning tool and neuro-fuzzy system developed based on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Mamdani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Approach were used in order to determine input-output relationships of this process. </a:t>
            </a:r>
          </a:p>
          <a:p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We conclude that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neuro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-fuzzy approach showed better performance in predictions compared to that of the traditional fuzzy reasoning tool. </a:t>
            </a:r>
          </a:p>
          <a:p>
            <a:endParaRPr lang="en-IN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3E48-3BF4-468C-87F1-4400178CEF58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12879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19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980728"/>
            <a:ext cx="69847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Research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1988840"/>
            <a:ext cx="83884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 smtClean="0"/>
              <a:t>Only seven input variables were consider as independent variables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Restricted age </a:t>
            </a:r>
            <a:r>
              <a:rPr lang="en-US" dirty="0" smtClean="0"/>
              <a:t>group considered in this study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Computational Complexity of the method may be reinvestigated in future study</a:t>
            </a:r>
            <a:endParaRPr lang="en-IN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B2FDF-8896-4346-86F3-0DAA462805F2}" type="datetime1">
              <a:rPr lang="en-US" smtClean="0"/>
              <a:t>8/14/2017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128792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20</a:t>
            </a:fld>
            <a:endParaRPr lang="en-IN"/>
          </a:p>
        </p:txBody>
      </p:sp>
      <p:pic>
        <p:nvPicPr>
          <p:cNvPr id="9" name="Picture 8" descr="kiit-university-announces-kiitee-2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763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943848" cy="1143000"/>
          </a:xfrm>
        </p:spPr>
        <p:txBody>
          <a:bodyPr/>
          <a:lstStyle/>
          <a:p>
            <a:r>
              <a:rPr lang="en-US" b="1" dirty="0" smtClean="0"/>
              <a:t>Appendix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IN" sz="2400" b="1" dirty="0" smtClean="0"/>
              <a:t>     </a:t>
            </a:r>
            <a:endParaRPr lang="en-IN" sz="1400" b="1" dirty="0" smtClean="0"/>
          </a:p>
          <a:p>
            <a:pPr>
              <a:buNone/>
            </a:pPr>
            <a:endParaRPr lang="en-IN" sz="2400" b="1" dirty="0" smtClean="0"/>
          </a:p>
          <a:p>
            <a:pPr>
              <a:buNone/>
            </a:pPr>
            <a:endParaRPr lang="en-IN" sz="2400" dirty="0"/>
          </a:p>
          <a:p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rot="5400000" flipH="1" flipV="1">
            <a:off x="964381" y="2107397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714348" y="1357298"/>
          <a:ext cx="7572428" cy="928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43602"/>
                <a:gridCol w="1928826"/>
              </a:tblGrid>
              <a:tr h="928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Input</a:t>
                      </a:r>
                      <a:r>
                        <a:rPr lang="en-US" sz="2400" b="1" baseline="0" dirty="0" smtClean="0"/>
                        <a:t> parameters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Output</a:t>
                      </a:r>
                      <a:endParaRPr lang="en-IN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074362"/>
              </p:ext>
            </p:extLst>
          </p:nvPr>
        </p:nvGraphicFramePr>
        <p:xfrm>
          <a:off x="714348" y="1916829"/>
          <a:ext cx="7572429" cy="4894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5818"/>
                <a:gridCol w="714380"/>
                <a:gridCol w="785818"/>
                <a:gridCol w="857256"/>
                <a:gridCol w="785818"/>
                <a:gridCol w="785818"/>
                <a:gridCol w="928694"/>
                <a:gridCol w="1928827"/>
              </a:tblGrid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COST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BB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RCAM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WT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SIZE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MEM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OS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76552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63593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NSELECT</a:t>
                      </a:r>
                      <a:endParaRPr lang="en-IN" dirty="0"/>
                    </a:p>
                  </a:txBody>
                  <a:tcPr/>
                </a:tc>
              </a:tr>
              <a:tr h="407764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E5E4-3D54-4FBA-BF56-FEE95189B4AA}" type="datetime1">
              <a:rPr lang="en-US" smtClean="0"/>
              <a:t>8/14/2017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21</a:t>
            </a:fld>
            <a:endParaRPr lang="en-IN"/>
          </a:p>
        </p:txBody>
      </p:sp>
      <p:pic>
        <p:nvPicPr>
          <p:cNvPr id="10" name="Picture 9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References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IN" sz="6200" dirty="0"/>
              <a:t>[</a:t>
            </a:r>
            <a:r>
              <a:rPr lang="en-IN" sz="8000" dirty="0"/>
              <a:t>1] </a:t>
            </a:r>
            <a:r>
              <a:rPr lang="en-IN" sz="8000" dirty="0" err="1"/>
              <a:t>Bayraktar</a:t>
            </a:r>
            <a:r>
              <a:rPr lang="en-IN" sz="8000" dirty="0"/>
              <a:t>, E., </a:t>
            </a:r>
            <a:r>
              <a:rPr lang="en-IN" sz="8000" dirty="0" err="1"/>
              <a:t>Tatoylu</a:t>
            </a:r>
            <a:r>
              <a:rPr lang="en-IN" sz="8000" dirty="0"/>
              <a:t>, E., </a:t>
            </a:r>
            <a:r>
              <a:rPr lang="en-IN" sz="8000" dirty="0" err="1"/>
              <a:t>Turkyilmaz,A</a:t>
            </a:r>
            <a:r>
              <a:rPr lang="en-IN" sz="8000" dirty="0"/>
              <a:t>., </a:t>
            </a:r>
            <a:r>
              <a:rPr lang="en-IN" sz="8000" dirty="0" err="1"/>
              <a:t>Delen</a:t>
            </a:r>
            <a:r>
              <a:rPr lang="en-IN" sz="8000" dirty="0"/>
              <a:t>, D., </a:t>
            </a:r>
            <a:r>
              <a:rPr lang="en-IN" sz="8000" dirty="0" err="1"/>
              <a:t>Zaim</a:t>
            </a:r>
            <a:r>
              <a:rPr lang="en-IN" sz="8000" dirty="0"/>
              <a:t>, S. 2012. Measuring the efficient of customer satisfaction and loyalty for mobile phone brand with DEA; Expert Systems with Applications.39: 99-106. </a:t>
            </a:r>
          </a:p>
          <a:p>
            <a:pPr>
              <a:buNone/>
            </a:pPr>
            <a:r>
              <a:rPr lang="en-IN" sz="8000" dirty="0"/>
              <a:t>[2] </a:t>
            </a:r>
            <a:r>
              <a:rPr lang="en-IN" sz="8000" dirty="0" err="1"/>
              <a:t>Bevilacqua</a:t>
            </a:r>
            <a:r>
              <a:rPr lang="en-IN" sz="8000" dirty="0"/>
              <a:t>, M., </a:t>
            </a:r>
            <a:r>
              <a:rPr lang="en-IN" sz="8000" dirty="0" err="1"/>
              <a:t>Ciarapica</a:t>
            </a:r>
            <a:r>
              <a:rPr lang="en-IN" sz="8000" dirty="0"/>
              <a:t>, F.E., </a:t>
            </a:r>
            <a:r>
              <a:rPr lang="en-IN" sz="8000" dirty="0" err="1"/>
              <a:t>Giacchetta</a:t>
            </a:r>
            <a:r>
              <a:rPr lang="en-IN" sz="8000" dirty="0"/>
              <a:t>, G. A.2006. Fuzzy QFD approach to supplier selection journal of purchasing and supply management; Journal of purchasing and supply management. Vol.12: 14-27. </a:t>
            </a:r>
          </a:p>
          <a:p>
            <a:pPr>
              <a:buNone/>
            </a:pPr>
            <a:r>
              <a:rPr lang="en-IN" sz="8000" dirty="0"/>
              <a:t>[3] Bhattacharya, A., </a:t>
            </a:r>
            <a:r>
              <a:rPr lang="en-IN" sz="8000" dirty="0" err="1"/>
              <a:t>Sarkar</a:t>
            </a:r>
            <a:r>
              <a:rPr lang="en-IN" sz="8000" dirty="0"/>
              <a:t>, B., 2007.Integrating AHP with QFD for robot selection under requirement perspective; International journal of production reaserch.vol. 43: No.17: 3671-3685.</a:t>
            </a:r>
          </a:p>
          <a:p>
            <a:pPr>
              <a:buNone/>
            </a:pPr>
            <a:r>
              <a:rPr lang="en-IN" sz="8000" dirty="0"/>
              <a:t> [4] Chun, J., Sung, H.H., </a:t>
            </a:r>
            <a:r>
              <a:rPr lang="en-IN" sz="8000" dirty="0" err="1"/>
              <a:t>Hyunsuk</a:t>
            </a:r>
            <a:r>
              <a:rPr lang="en-IN" sz="8000" dirty="0"/>
              <a:t>, I., </a:t>
            </a:r>
            <a:r>
              <a:rPr lang="en-IN" sz="8000" dirty="0" err="1"/>
              <a:t>Park,Yongs</a:t>
            </a:r>
            <a:r>
              <a:rPr lang="en-IN" sz="8000" dirty="0"/>
              <a:t> S., 2011. A method for searching photos on mobile phone by using the fisheye view technique; International Journal of Industrial Ergonomics. 41: 280-288. </a:t>
            </a:r>
          </a:p>
          <a:p>
            <a:pPr>
              <a:buNone/>
            </a:pPr>
            <a:r>
              <a:rPr lang="en-IN" sz="8000" dirty="0"/>
              <a:t>[5] </a:t>
            </a:r>
            <a:r>
              <a:rPr lang="en-IN" sz="8000" dirty="0" err="1"/>
              <a:t>Rajesh.G</a:t>
            </a:r>
            <a:r>
              <a:rPr lang="en-IN" sz="8000" dirty="0"/>
              <a:t>., </a:t>
            </a:r>
            <a:r>
              <a:rPr lang="en-IN" sz="8000" dirty="0" err="1"/>
              <a:t>Malliya</a:t>
            </a:r>
            <a:r>
              <a:rPr lang="en-IN" sz="8000" dirty="0"/>
              <a:t>, P., 2013.Supplier selection based on AHP QFD methodology; </a:t>
            </a:r>
            <a:r>
              <a:rPr lang="en-IN" sz="8000" dirty="0" err="1"/>
              <a:t>Procedia</a:t>
            </a:r>
            <a:r>
              <a:rPr lang="en-IN" sz="8000" dirty="0"/>
              <a:t> Engineering. Vol-64:1283-1292.</a:t>
            </a:r>
          </a:p>
          <a:p>
            <a:pPr>
              <a:buNone/>
            </a:pPr>
            <a:r>
              <a:rPr lang="en-IN" sz="8000" dirty="0"/>
              <a:t> 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6EB60-B05F-41ED-A0DB-F674574F2983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272808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22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600" dirty="0" smtClean="0"/>
          </a:p>
          <a:p>
            <a:pPr algn="ctr">
              <a:buNone/>
            </a:pPr>
            <a:r>
              <a:rPr lang="en-US" sz="6600" dirty="0" smtClean="0"/>
              <a:t>THANK YOU</a:t>
            </a:r>
            <a:endParaRPr lang="en-IN" sz="6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60BE6-D05C-4273-990B-20D39D68ADD8}" type="datetime1">
              <a:rPr lang="en-US" smtClean="0"/>
              <a:t>8/14/2017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356350"/>
            <a:ext cx="7200800" cy="365125"/>
          </a:xfrm>
        </p:spPr>
        <p:txBody>
          <a:bodyPr/>
          <a:lstStyle/>
          <a:p>
            <a:r>
              <a:rPr lang="en-IN" dirty="0" smtClean="0"/>
              <a:t>4th International conference on Big Data Analysis and Data Mining, 7-8 September 2017, Paris, France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4858-2A33-4EFE-BACE-2EBCF73E0BAE}" type="slidenum">
              <a:rPr lang="en-IN" smtClean="0"/>
              <a:pPr/>
              <a:t>23</a:t>
            </a:fld>
            <a:endParaRPr lang="en-IN"/>
          </a:p>
        </p:txBody>
      </p:sp>
      <p:pic>
        <p:nvPicPr>
          <p:cNvPr id="7" name="Picture 6" descr="kiit-university-announces-kiitee-2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2554" y="44624"/>
            <a:ext cx="1785950" cy="78581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1347</TotalTime>
  <Words>1646</Words>
  <Application>Microsoft Office PowerPoint</Application>
  <PresentationFormat>On-screen Show (4:3)</PresentationFormat>
  <Paragraphs>368</Paragraphs>
  <Slides>23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PowerPoint Presentation</vt:lpstr>
      <vt:lpstr>Outline</vt:lpstr>
      <vt:lpstr>Introduction</vt:lpstr>
      <vt:lpstr>Literature Survey</vt:lpstr>
      <vt:lpstr>Methodology</vt:lpstr>
      <vt:lpstr>PowerPoint Presentation</vt:lpstr>
      <vt:lpstr> Fuzzy Rule Base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of  FIS</vt:lpstr>
      <vt:lpstr> </vt:lpstr>
      <vt:lpstr> A schematic view of the neuro-fuzzy system based on Mamdani approach</vt:lpstr>
      <vt:lpstr> Results of  neuro-fuzzy approach  </vt:lpstr>
      <vt:lpstr>       Results of ANN</vt:lpstr>
      <vt:lpstr>PowerPoint Presentation</vt:lpstr>
      <vt:lpstr>   Conclusion</vt:lpstr>
      <vt:lpstr>PowerPoint Presentation</vt:lpstr>
      <vt:lpstr>Appendix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Multi-criteria Decision-making for Purchasing Cell Phone using Fuzzy Inferences Rules</dc:title>
  <dc:creator>SCHOOL</dc:creator>
  <cp:lastModifiedBy>1382116</cp:lastModifiedBy>
  <cp:revision>79</cp:revision>
  <dcterms:created xsi:type="dcterms:W3CDTF">2016-03-11T09:01:14Z</dcterms:created>
  <dcterms:modified xsi:type="dcterms:W3CDTF">2017-08-14T16:59:30Z</dcterms:modified>
</cp:coreProperties>
</file>