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5"/>
  </p:notesMasterIdLst>
  <p:handoutMasterIdLst>
    <p:handoutMasterId r:id="rId66"/>
  </p:handoutMasterIdLst>
  <p:sldIdLst>
    <p:sldId id="437" r:id="rId2"/>
    <p:sldId id="438" r:id="rId3"/>
    <p:sldId id="439" r:id="rId4"/>
    <p:sldId id="440" r:id="rId5"/>
    <p:sldId id="441" r:id="rId6"/>
    <p:sldId id="454" r:id="rId7"/>
    <p:sldId id="455" r:id="rId8"/>
    <p:sldId id="456" r:id="rId9"/>
    <p:sldId id="457" r:id="rId10"/>
    <p:sldId id="458" r:id="rId11"/>
    <p:sldId id="459" r:id="rId12"/>
    <p:sldId id="460" r:id="rId13"/>
    <p:sldId id="461" r:id="rId14"/>
    <p:sldId id="462" r:id="rId15"/>
    <p:sldId id="463" r:id="rId16"/>
    <p:sldId id="469" r:id="rId17"/>
    <p:sldId id="470" r:id="rId18"/>
    <p:sldId id="471" r:id="rId19"/>
    <p:sldId id="472" r:id="rId20"/>
    <p:sldId id="473" r:id="rId21"/>
    <p:sldId id="474" r:id="rId22"/>
    <p:sldId id="465" r:id="rId23"/>
    <p:sldId id="466" r:id="rId24"/>
    <p:sldId id="359" r:id="rId25"/>
    <p:sldId id="442" r:id="rId26"/>
    <p:sldId id="360" r:id="rId27"/>
    <p:sldId id="361" r:id="rId28"/>
    <p:sldId id="363" r:id="rId29"/>
    <p:sldId id="481" r:id="rId30"/>
    <p:sldId id="482" r:id="rId31"/>
    <p:sldId id="483" r:id="rId32"/>
    <p:sldId id="485" r:id="rId33"/>
    <p:sldId id="484" r:id="rId34"/>
    <p:sldId id="486" r:id="rId35"/>
    <p:sldId id="487" r:id="rId36"/>
    <p:sldId id="488" r:id="rId37"/>
    <p:sldId id="489" r:id="rId38"/>
    <p:sldId id="490" r:id="rId39"/>
    <p:sldId id="443" r:id="rId40"/>
    <p:sldId id="444" r:id="rId41"/>
    <p:sldId id="448" r:id="rId42"/>
    <p:sldId id="445" r:id="rId43"/>
    <p:sldId id="446" r:id="rId44"/>
    <p:sldId id="447" r:id="rId45"/>
    <p:sldId id="449" r:id="rId46"/>
    <p:sldId id="450" r:id="rId47"/>
    <p:sldId id="451" r:id="rId48"/>
    <p:sldId id="475" r:id="rId49"/>
    <p:sldId id="453" r:id="rId50"/>
    <p:sldId id="319" r:id="rId51"/>
    <p:sldId id="341" r:id="rId52"/>
    <p:sldId id="353" r:id="rId53"/>
    <p:sldId id="343" r:id="rId54"/>
    <p:sldId id="430" r:id="rId55"/>
    <p:sldId id="432" r:id="rId56"/>
    <p:sldId id="433" r:id="rId57"/>
    <p:sldId id="491" r:id="rId58"/>
    <p:sldId id="492" r:id="rId59"/>
    <p:sldId id="314" r:id="rId60"/>
    <p:sldId id="493" r:id="rId61"/>
    <p:sldId id="494" r:id="rId62"/>
    <p:sldId id="352" r:id="rId63"/>
    <p:sldId id="333" r:id="rId64"/>
  </p:sldIdLst>
  <p:sldSz cx="9144000" cy="6858000" type="screen4x3"/>
  <p:notesSz cx="7077075" cy="9363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ECE7F1"/>
    <a:srgbClr val="FFCCCC"/>
    <a:srgbClr val="26771B"/>
    <a:srgbClr val="864251"/>
    <a:srgbClr val="F86E52"/>
    <a:srgbClr val="FF0066"/>
    <a:srgbClr val="FF7C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03" autoAdjust="0"/>
    <p:restoredTop sz="86106" autoAdjust="0"/>
  </p:normalViewPr>
  <p:slideViewPr>
    <p:cSldViewPr>
      <p:cViewPr>
        <p:scale>
          <a:sx n="65" d="100"/>
          <a:sy n="65" d="100"/>
        </p:scale>
        <p:origin x="-1674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33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7847" cy="468631"/>
          </a:xfrm>
          <a:prstGeom prst="rect">
            <a:avLst/>
          </a:prstGeom>
        </p:spPr>
        <p:txBody>
          <a:bodyPr vert="horz" lIns="93921" tIns="46961" rIns="93921" bIns="46961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7635" y="0"/>
            <a:ext cx="3067847" cy="468631"/>
          </a:xfrm>
          <a:prstGeom prst="rect">
            <a:avLst/>
          </a:prstGeom>
        </p:spPr>
        <p:txBody>
          <a:bodyPr vert="horz" lIns="93921" tIns="46961" rIns="93921" bIns="46961" rtlCol="0"/>
          <a:lstStyle>
            <a:lvl1pPr algn="r">
              <a:defRPr sz="1200"/>
            </a:lvl1pPr>
          </a:lstStyle>
          <a:p>
            <a:pPr>
              <a:defRPr/>
            </a:pPr>
            <a:fld id="{AEE6CC80-6352-4C53-9A8A-DFF09659AA91}" type="datetimeFigureOut">
              <a:rPr lang="en-US"/>
              <a:pPr>
                <a:defRPr/>
              </a:pPr>
              <a:t>9/22/2014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92857"/>
            <a:ext cx="3067847" cy="468631"/>
          </a:xfrm>
          <a:prstGeom prst="rect">
            <a:avLst/>
          </a:prstGeom>
        </p:spPr>
        <p:txBody>
          <a:bodyPr vert="horz" lIns="93921" tIns="46961" rIns="93921" bIns="46961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7635" y="8892857"/>
            <a:ext cx="3067847" cy="468631"/>
          </a:xfrm>
          <a:prstGeom prst="rect">
            <a:avLst/>
          </a:prstGeom>
        </p:spPr>
        <p:txBody>
          <a:bodyPr vert="horz" lIns="93921" tIns="46961" rIns="93921" bIns="46961" rtlCol="0" anchor="b"/>
          <a:lstStyle>
            <a:lvl1pPr algn="r">
              <a:defRPr sz="1200"/>
            </a:lvl1pPr>
          </a:lstStyle>
          <a:p>
            <a:pPr>
              <a:defRPr/>
            </a:pPr>
            <a:fld id="{DB7947BD-0F68-485D-A2AC-0D9A00E6C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67847" cy="468631"/>
          </a:xfrm>
          <a:prstGeom prst="rect">
            <a:avLst/>
          </a:prstGeom>
        </p:spPr>
        <p:txBody>
          <a:bodyPr vert="horz" lIns="93921" tIns="46961" rIns="93921" bIns="4696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7635" y="0"/>
            <a:ext cx="3067847" cy="468631"/>
          </a:xfrm>
          <a:prstGeom prst="rect">
            <a:avLst/>
          </a:prstGeom>
        </p:spPr>
        <p:txBody>
          <a:bodyPr vert="horz" lIns="93921" tIns="46961" rIns="93921" bIns="4696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24EDA1-488A-4E49-B993-E1E98D164189}" type="datetimeFigureOut">
              <a:rPr lang="en-US"/>
              <a:pPr>
                <a:defRPr/>
              </a:pPr>
              <a:t>9/22/2014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21" tIns="46961" rIns="93921" bIns="4696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230" y="4448017"/>
            <a:ext cx="5662616" cy="4212907"/>
          </a:xfrm>
          <a:prstGeom prst="rect">
            <a:avLst/>
          </a:prstGeom>
        </p:spPr>
        <p:txBody>
          <a:bodyPr vert="horz" lIns="93921" tIns="46961" rIns="93921" bIns="4696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92857"/>
            <a:ext cx="3067847" cy="468631"/>
          </a:xfrm>
          <a:prstGeom prst="rect">
            <a:avLst/>
          </a:prstGeom>
        </p:spPr>
        <p:txBody>
          <a:bodyPr vert="horz" lIns="93921" tIns="46961" rIns="93921" bIns="4696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7635" y="8892857"/>
            <a:ext cx="3067847" cy="468631"/>
          </a:xfrm>
          <a:prstGeom prst="rect">
            <a:avLst/>
          </a:prstGeom>
        </p:spPr>
        <p:txBody>
          <a:bodyPr vert="horz" lIns="93921" tIns="46961" rIns="93921" bIns="4696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389FE97-0508-43CE-A976-F88499EE1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AF9179-0ECB-4365-80B0-3D9531B181E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5E0F55-E2A8-42E0-8B9D-27D590B7EA58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21D31-D2F5-4B42-AAB6-A8EB6FD3C05B}" type="datetimeFigureOut">
              <a:rPr lang="en-US"/>
              <a:pPr>
                <a:defRPr/>
              </a:pPr>
              <a:t>9/22/2014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99AA4-B28C-4AC9-BDA5-CC3A9B4026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EFE55-CD7A-4A35-AB20-ED56608BB4C0}" type="datetimeFigureOut">
              <a:rPr lang="en-US"/>
              <a:pPr>
                <a:defRPr/>
              </a:pPr>
              <a:t>9/22/2014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DCCB5-3155-464D-82D3-E886BA5CD7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ABC48-F97C-4ECC-BCC7-F98366A7FCA3}" type="datetimeFigureOut">
              <a:rPr lang="en-US"/>
              <a:pPr>
                <a:defRPr/>
              </a:pPr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72A3B-9AD8-4A1D-B85C-05CF0C5390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22342-2CB2-4531-8DF5-DCA8E12A29F9}" type="datetimeFigureOut">
              <a:rPr lang="en-US"/>
              <a:pPr>
                <a:defRPr/>
              </a:pPr>
              <a:t>9/22/2014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41BF4-DD91-4784-BC65-A0E6182358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1193B-165B-43D1-BDAD-9D929E7066A5}" type="datetimeFigureOut">
              <a:rPr lang="en-US"/>
              <a:pPr>
                <a:defRPr/>
              </a:pPr>
              <a:t>9/22/2014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A09E1-FE07-4B72-B09E-AB953D067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125C1-F7F2-4E05-9A3B-30E1B9611470}" type="datetimeFigureOut">
              <a:rPr lang="en-US"/>
              <a:pPr>
                <a:defRPr/>
              </a:pPr>
              <a:t>9/22/2014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401B1-B0A7-4692-AFBF-7A7E72B5D4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30573-D5AF-49E8-84F5-626D4DEF7144}" type="datetimeFigureOut">
              <a:rPr lang="en-US"/>
              <a:pPr>
                <a:defRPr/>
              </a:pPr>
              <a:t>9/22/2014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9ACF5-6BCA-4ED9-B590-61BA0F983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" name="Picture 4" descr="LOGO - DD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096000" y="6172200"/>
            <a:ext cx="2819400" cy="3691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337B6-A27F-467F-838D-65FB35C1BFBD}" type="datetimeFigureOut">
              <a:rPr lang="en-US"/>
              <a:pPr>
                <a:defRPr/>
              </a:pPr>
              <a:t>9/22/2014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9C567-7447-495A-B11B-916DA790A7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BE555-5AEE-4E93-A4EB-B6D5BBF257A2}" type="datetimeFigureOut">
              <a:rPr lang="en-US"/>
              <a:pPr>
                <a:defRPr/>
              </a:pPr>
              <a:t>9/22/2014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5D953-8F40-432B-9756-ABE151BDA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8CCD0-9E84-498C-98DD-CC324890C42F}" type="datetimeFigureOut">
              <a:rPr lang="en-US"/>
              <a:pPr>
                <a:defRPr/>
              </a:pPr>
              <a:t>9/22/2014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ADD8E-232A-48E6-AB68-554A243EF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F7414-413C-4C7A-91BA-81DF6B21CE62}" type="datetimeFigureOut">
              <a:rPr lang="en-US"/>
              <a:pPr>
                <a:defRPr/>
              </a:pPr>
              <a:t>9/22/2014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CCA84-EE7D-4EC1-97A2-D1E8C798FF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196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6ACD58-F276-4BE5-8159-0C44AC19C248}" type="datetimeFigureOut">
              <a:rPr lang="en-US"/>
              <a:pPr>
                <a:defRPr/>
              </a:pPr>
              <a:t>9/22/2014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1A8CC6-0281-43B0-A4F0-3019A836F8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8201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77" r:id="rId2"/>
    <p:sldLayoutId id="2147484286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7" r:id="rId9"/>
    <p:sldLayoutId id="2147484283" r:id="rId10"/>
    <p:sldLayoutId id="214748428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dash@uaslabs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internationalprobiotics.org/home.aspx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World_Health_Organization" TargetMode="External"/><Relationship Id="rId2" Type="http://schemas.openxmlformats.org/officeDocument/2006/relationships/hyperlink" Target="http://en.wikipedia.org/wiki/Food_and_Agriculture_Organization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images.google.com/imgres?imgurl=http://s3.amazonaws.com/l.thumbs.canstockphoto.com/canstock0983152.jpg&amp;imgrefurl=http://www.canstockphoto.com/images-photos/statistic.html&amp;usg=__hgktRbr6WkMhB6Os0Td0HBGY6Qk=&amp;h=112&amp;w=150&amp;sz=10&amp;hl=en&amp;start=34&amp;tbnid=Zg4jXNe_9mdliM:&amp;tbnh=72&amp;tbnw=96&amp;prev=/images?q=right+tick+mark&amp;imgtbs=t&amp;imgtype=clipart&amp;gbv=2&amp;ndsp=18&amp;hl=en&amp;sa=N&amp;start=18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images.google.com/imgres?imgurl=http://www.signonsandiego.com/uniontrib/20070614/images/curr-bac3.jpg&amp;imgrefurl=http://www.signonsandiego.com/news/science/20070614-9999-lz1c14bacteri.html&amp;usg=__Sd3WNbILMoQQEWOLu28TibLvxjU=&amp;h=180&amp;w=180&amp;sz=10&amp;hl=en&amp;start=2&amp;um=1&amp;tbnid=jw8JDHlzG_7ljM:&amp;tbnh=101&amp;tbnw=101&amp;prev=/images?q=lactobacilli&amp;hl=en&amp;sa=X&amp;um=1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hyperlink" Target="http://images.google.com/imgres?imgurl=http://beliefbeyond.files.wordpress.com/2009/02/kazakhstan-flag.gif&amp;imgrefurl=http://beliefbeyond.wordpress.com/2009/02/16/letter-one/&amp;usg=__x9TTCA1tZrPLORNVo2XpsvP3JZI=&amp;h=265&amp;w=390&amp;sz=23&amp;hl=en&amp;start=1&amp;tbnid=M73wZYRl79WpaM:&amp;tbnh=84&amp;tbnw=123&amp;prev=/images?q=kazakhstan+flag&amp;gbv=2&amp;hl=en&amp;sa=X" TargetMode="External"/><Relationship Id="rId18" Type="http://schemas.openxmlformats.org/officeDocument/2006/relationships/image" Target="../media/image45.png"/><Relationship Id="rId26" Type="http://schemas.openxmlformats.org/officeDocument/2006/relationships/image" Target="../media/image51.jpeg"/><Relationship Id="rId39" Type="http://schemas.openxmlformats.org/officeDocument/2006/relationships/image" Target="../media/image61.jpeg"/><Relationship Id="rId3" Type="http://schemas.openxmlformats.org/officeDocument/2006/relationships/image" Target="../media/image32.png"/><Relationship Id="rId21" Type="http://schemas.openxmlformats.org/officeDocument/2006/relationships/image" Target="../media/image48.png"/><Relationship Id="rId34" Type="http://schemas.openxmlformats.org/officeDocument/2006/relationships/image" Target="../media/image58.png"/><Relationship Id="rId42" Type="http://schemas.openxmlformats.org/officeDocument/2006/relationships/hyperlink" Target="http://images.google.com/imgres?imgurl=http://www.mapsofworld.com/images/world-countries-flags/uzbekistan-flag.gif&amp;imgrefurl=http://www.mapsofworld.com/flags/uzbekistan-flag.html&amp;usg=__XZFDEIa7FZyVPTcEvt8QFsfxhqU=&amp;h=265&amp;w=390&amp;sz=10&amp;hl=en&amp;start=1&amp;tbnid=2U-DCgQkLFlzOM:&amp;tbnh=84&amp;tbnw=123&amp;prev=/images?q=uzbekistan+flag&amp;gbv=2&amp;hl=en&amp;sa=X" TargetMode="External"/><Relationship Id="rId7" Type="http://schemas.openxmlformats.org/officeDocument/2006/relationships/image" Target="../media/image36.png"/><Relationship Id="rId12" Type="http://schemas.openxmlformats.org/officeDocument/2006/relationships/image" Target="../media/image40.jpeg"/><Relationship Id="rId17" Type="http://schemas.openxmlformats.org/officeDocument/2006/relationships/image" Target="../media/image44.png"/><Relationship Id="rId25" Type="http://schemas.openxmlformats.org/officeDocument/2006/relationships/hyperlink" Target="http://images.google.com/imgres?imgurl=http://www.easypedia.gr/el/images/shared/4/45/Bulgaria_flag_large.png&amp;imgrefurl=http://www.easypedia.gr/el/articles/b/u/l/%CE%95%CE%B9%CE%BA%CF%8C%CE%BD%CE%B1~Bulgaria_flag_large.png_f39b.html&amp;usg=__5AhQTu-28S_IMWdrJFb5rrYHu3A=&amp;h=302&amp;w=452&amp;sz=2&amp;hl=en&amp;start=1&amp;tbnid=JnYqEb3ywXdx4M:&amp;tbnh=85&amp;tbnw=127&amp;prev=/images?q=Bulgaria+flag&amp;gbv=2&amp;hl=en&amp;sa=X" TargetMode="External"/><Relationship Id="rId33" Type="http://schemas.openxmlformats.org/officeDocument/2006/relationships/image" Target="../media/image57.png"/><Relationship Id="rId38" Type="http://schemas.openxmlformats.org/officeDocument/2006/relationships/hyperlink" Target="http://images.google.com/imgres?imgurl=http://frontpage.americandaughter.com/images/georgia-flag.jpg&amp;imgrefurl=http://frontpage.americandaughter.com/?m=20080812&amp;usg=__H1jL5XdjDhL6HjevDL5bbTzAySU=&amp;h=400&amp;w=600&amp;sz=69&amp;hl=en&amp;start=1&amp;tbnid=BvVShYhBtChpGM:&amp;tbnh=90&amp;tbnw=135&amp;prev=/images?q=republic+of+georgia+flag&amp;gbv=2&amp;hl=en" TargetMode="External"/><Relationship Id="rId2" Type="http://schemas.openxmlformats.org/officeDocument/2006/relationships/image" Target="../media/image31.png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29" Type="http://schemas.openxmlformats.org/officeDocument/2006/relationships/image" Target="../media/image53.png"/><Relationship Id="rId41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hyperlink" Target="http://images.google.com/imgres?imgurl=http://www.mapsofworld.com/images/world-countries-flags/germany-flag.gif&amp;imgrefurl=http://www.mapsofworld.com/flags/germany-flag.html&amp;usg=__TxhgsXnVtydsnfMjrKpPnOLq3o8=&amp;h=265&amp;w=390&amp;sz=5&amp;hl=en&amp;start=1&amp;tbnid=hlGVdZCyqcIrVM:&amp;tbnh=84&amp;tbnw=123&amp;prev=/images?q=germany+flag&amp;gbv=2&amp;hl=en" TargetMode="External"/><Relationship Id="rId24" Type="http://schemas.openxmlformats.org/officeDocument/2006/relationships/image" Target="../media/image50.jpeg"/><Relationship Id="rId32" Type="http://schemas.openxmlformats.org/officeDocument/2006/relationships/image" Target="../media/image56.png"/><Relationship Id="rId37" Type="http://schemas.openxmlformats.org/officeDocument/2006/relationships/image" Target="../media/image60.jpeg"/><Relationship Id="rId40" Type="http://schemas.openxmlformats.org/officeDocument/2006/relationships/hyperlink" Target="http://images.google.com/imgres?imgurl=http://www.eueombangladesh.org/EN/Bangladesh_Flag.gif&amp;imgrefurl=http://www.eueombangladesh.org/EN/default.html&amp;usg=__jcGL6LrqKaSZcVlvU3zRHWHTlzE=&amp;h=788&amp;w=1181&amp;sz=14&amp;hl=en&amp;start=1&amp;tbnid=4B0XWXtPHvWT_M:&amp;tbnh=100&amp;tbnw=150&amp;prev=/images?q=bangladesh+flag&amp;gbv=2&amp;hl=en" TargetMode="External"/><Relationship Id="rId45" Type="http://schemas.openxmlformats.org/officeDocument/2006/relationships/image" Target="../media/image64.jpeg"/><Relationship Id="rId5" Type="http://schemas.openxmlformats.org/officeDocument/2006/relationships/image" Target="../media/image34.png"/><Relationship Id="rId15" Type="http://schemas.openxmlformats.org/officeDocument/2006/relationships/image" Target="../media/image42.png"/><Relationship Id="rId23" Type="http://schemas.openxmlformats.org/officeDocument/2006/relationships/hyperlink" Target="http://images.google.com/imgres?imgurl=http://www.freewebs.com/gun08/ukraine-flag.gif&amp;imgrefurl=http://www.freewebs.com/gun08/&amp;usg=__-qyr4nVGHub2qU21V8nx676_Ow0=&amp;h=400&amp;w=600&amp;sz=2&amp;hl=en&amp;start=1&amp;tbnid=JvTYbWBvTsvRPM:&amp;tbnh=90&amp;tbnw=135&amp;prev=/images?q=Ukraine+flag&amp;gbv=2&amp;hl=en" TargetMode="External"/><Relationship Id="rId28" Type="http://schemas.openxmlformats.org/officeDocument/2006/relationships/image" Target="../media/image52.jpeg"/><Relationship Id="rId36" Type="http://schemas.openxmlformats.org/officeDocument/2006/relationships/hyperlink" Target="http://images.google.com/imgres?imgurl=http://www.filmica.com/hardasmal/archivos/spain-flag.gif&amp;imgrefurl=http://www.filmica.com/hardasmal/archivos/cat_opiniones_personales_y_denuncias.html&amp;usg=__VHsKz2HR7ZwJWKDN52ReLVg7pgo=&amp;h=484&amp;w=738&amp;sz=17&amp;hl=en&amp;start=1&amp;tbnid=RWa2PSUP9-kgvM:&amp;tbnh=92&amp;tbnw=141&amp;prev=/images?q=spainflag&amp;gbv=2&amp;hl=en" TargetMode="External"/><Relationship Id="rId10" Type="http://schemas.openxmlformats.org/officeDocument/2006/relationships/image" Target="../media/image39.png"/><Relationship Id="rId19" Type="http://schemas.openxmlformats.org/officeDocument/2006/relationships/image" Target="../media/image46.png"/><Relationship Id="rId31" Type="http://schemas.openxmlformats.org/officeDocument/2006/relationships/image" Target="../media/image55.png"/><Relationship Id="rId44" Type="http://schemas.openxmlformats.org/officeDocument/2006/relationships/hyperlink" Target="http://images.google.com/imgres?imgurl=http://i23.photobucket.com/albums/b384/flagdesign/kur-lit.png&amp;imgrefurl=http://community.livejournal.com/flagdesign&amp;usg=__Ar93Ps7iBOlzeSaDCnOAl0n5tRg=&amp;h=216&amp;w=432&amp;sz=2&amp;hl=en&amp;start=1&amp;tbnid=IgR63Tak3NizpM:&amp;tbnh=63&amp;tbnw=126&amp;prev=/images?q=Baltic+rep+flag&amp;gbv=2&amp;hl=en&amp;sa=X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1.jpeg"/><Relationship Id="rId22" Type="http://schemas.openxmlformats.org/officeDocument/2006/relationships/image" Target="../media/image49.png"/><Relationship Id="rId27" Type="http://schemas.openxmlformats.org/officeDocument/2006/relationships/hyperlink" Target="http://images.google.com/imgres?imgurl=http://unimaps.com/flags-europe/romania-flag.gif&amp;imgrefurl=http://unimaps.com/flags-europe/romania-print2.html&amp;usg=__va7GSj_b_B34CPPnkeJXVIWngfM=&amp;h=600&amp;w=900&amp;sz=19&amp;hl=en&amp;start=1&amp;tbnid=oWtIQ-rB1VDXuM:&amp;tbnh=97&amp;tbnw=146&amp;prev=/images?q=romania+flag&amp;gbv=2&amp;hl=en" TargetMode="External"/><Relationship Id="rId30" Type="http://schemas.openxmlformats.org/officeDocument/2006/relationships/image" Target="../media/image54.png"/><Relationship Id="rId35" Type="http://schemas.openxmlformats.org/officeDocument/2006/relationships/image" Target="../media/image59.png"/><Relationship Id="rId43" Type="http://schemas.openxmlformats.org/officeDocument/2006/relationships/image" Target="../media/image6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ChangeArrowheads="1"/>
          </p:cNvSpPr>
          <p:nvPr/>
        </p:nvSpPr>
        <p:spPr>
          <a:xfrm>
            <a:off x="381000" y="3581400"/>
            <a:ext cx="8229600" cy="2554545"/>
          </a:xfrm>
          <a:prstGeom prst="rect">
            <a:avLst/>
          </a:prstGeom>
          <a:ln/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3600" b="1" dirty="0">
                <a:solidFill>
                  <a:srgbClr val="660066"/>
                </a:solidFill>
                <a:latin typeface="Arial Black" pitchFamily="34" charset="0"/>
                <a:ea typeface="+mj-ea"/>
                <a:cs typeface="+mj-cs"/>
              </a:rPr>
              <a:t>Dr. S. K. </a:t>
            </a:r>
            <a:r>
              <a:rPr lang="en-GB" sz="3600" b="1" dirty="0" smtClean="0">
                <a:solidFill>
                  <a:srgbClr val="660066"/>
                </a:solidFill>
                <a:latin typeface="Arial Black" pitchFamily="34" charset="0"/>
                <a:ea typeface="+mj-ea"/>
                <a:cs typeface="+mj-cs"/>
              </a:rPr>
              <a:t>Dash</a:t>
            </a:r>
          </a:p>
          <a:p>
            <a:pPr fontAlgn="auto">
              <a:spcAft>
                <a:spcPts val="0"/>
              </a:spcAft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000" dirty="0" smtClean="0">
                <a:latin typeface="Arial Black" pitchFamily="34" charset="0"/>
                <a:ea typeface="+mj-ea"/>
                <a:cs typeface="+mj-cs"/>
              </a:rPr>
              <a:t> </a:t>
            </a:r>
            <a:r>
              <a:rPr lang="en-GB" sz="4000" dirty="0">
                <a:latin typeface="Arial Black" pitchFamily="34" charset="0"/>
                <a:ea typeface="+mj-ea"/>
                <a:cs typeface="+mj-cs"/>
              </a:rPr>
              <a:t/>
            </a:r>
            <a:br>
              <a:rPr lang="en-GB" sz="4000" dirty="0">
                <a:latin typeface="Arial Black" pitchFamily="34" charset="0"/>
                <a:ea typeface="+mj-ea"/>
                <a:cs typeface="+mj-cs"/>
              </a:rPr>
            </a:br>
            <a:r>
              <a:rPr lang="en-GB" sz="2600" dirty="0">
                <a:ea typeface="+mj-ea"/>
              </a:rPr>
              <a:t>President &amp; Director of </a:t>
            </a:r>
            <a:r>
              <a:rPr lang="en-GB" sz="2600" dirty="0" smtClean="0">
                <a:ea typeface="+mj-ea"/>
              </a:rPr>
              <a:t>Innovations</a:t>
            </a:r>
          </a:p>
          <a:p>
            <a:pPr fontAlgn="auto">
              <a:spcAft>
                <a:spcPts val="0"/>
              </a:spcAft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600" dirty="0" smtClean="0">
                <a:ea typeface="+mj-ea"/>
              </a:rPr>
              <a:t>DD Innovations, Inc. (USA)</a:t>
            </a:r>
          </a:p>
          <a:p>
            <a:pPr fontAlgn="auto">
              <a:spcAft>
                <a:spcPts val="0"/>
              </a:spcAft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000" dirty="0" smtClean="0">
                <a:ea typeface="+mj-ea"/>
              </a:rPr>
              <a:t> </a:t>
            </a:r>
            <a:r>
              <a:rPr lang="en-GB" sz="2800" dirty="0" smtClean="0">
                <a:ea typeface="+mj-ea"/>
              </a:rPr>
              <a:t/>
            </a:r>
            <a:br>
              <a:rPr lang="en-GB" sz="2800" dirty="0" smtClean="0">
                <a:ea typeface="+mj-ea"/>
              </a:rPr>
            </a:br>
            <a:r>
              <a:rPr lang="en-GB" sz="2600" dirty="0" smtClean="0">
                <a:ea typeface="+mj-ea"/>
              </a:rPr>
              <a:t>Chairman &amp; Founder</a:t>
            </a:r>
            <a:r>
              <a:rPr lang="en-GB" sz="2600" dirty="0">
                <a:ea typeface="+mj-ea"/>
              </a:rPr>
              <a:t/>
            </a:r>
            <a:br>
              <a:rPr lang="en-GB" sz="2600" dirty="0">
                <a:ea typeface="+mj-ea"/>
              </a:rPr>
            </a:br>
            <a:r>
              <a:rPr lang="en-GB" sz="2600" dirty="0">
                <a:ea typeface="+mj-ea"/>
              </a:rPr>
              <a:t>UAS Laboratories, Inc (USA)</a:t>
            </a:r>
            <a:endParaRPr lang="en-GB" sz="2600" b="1" dirty="0">
              <a:ea typeface="+mj-ea"/>
              <a:hlinkClick r:id="rId2"/>
            </a:endParaRPr>
          </a:p>
        </p:txBody>
      </p:sp>
      <p:pic>
        <p:nvPicPr>
          <p:cNvPr id="12291" name="Picture 5" descr="K:\01 Current\Dr. Dash Pictures\Dr. Dash - suit at 150 dp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838200"/>
            <a:ext cx="27432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6611779"/>
            <a:ext cx="609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Any statements and/or claims made in this presentation have not been reviewed or approved by FDA.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2286000"/>
            <a:ext cx="8229600" cy="4343400"/>
          </a:xfrm>
          <a:prstGeom prst="rect">
            <a:avLst/>
          </a:prstGeom>
        </p:spPr>
        <p:txBody>
          <a:bodyPr/>
          <a:lstStyle/>
          <a:p>
            <a:pPr marL="273050" indent="-273050" algn="l" eaLnBrk="0" hangingPunct="0">
              <a:lnSpc>
                <a:spcPct val="150000"/>
              </a:lnSpc>
              <a:spcBef>
                <a:spcPct val="20000"/>
              </a:spcBef>
              <a:buClr>
                <a:srgbClr val="660066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600" dirty="0">
                <a:latin typeface="+mn-lt"/>
                <a:cs typeface="+mn-cs"/>
              </a:rPr>
              <a:t> </a:t>
            </a:r>
            <a:r>
              <a:rPr lang="en-US" sz="2800" b="1" dirty="0"/>
              <a:t>Ph.D. (Nutrition &amp; Biochemistry), 1973</a:t>
            </a:r>
            <a:r>
              <a:rPr lang="en-US" sz="2600" b="1" dirty="0"/>
              <a:t> </a:t>
            </a:r>
          </a:p>
          <a:p>
            <a:pPr marL="639763" lvl="1" indent="-246063" algn="l" eaLnBrk="0" hangingPunct="0">
              <a:lnSpc>
                <a:spcPct val="150000"/>
              </a:lnSpc>
              <a:spcBef>
                <a:spcPct val="20000"/>
              </a:spcBef>
              <a:buClr>
                <a:srgbClr val="660066"/>
              </a:buClr>
              <a:buSzPct val="85000"/>
              <a:buFont typeface="Wingdings 2" pitchFamily="18" charset="2"/>
              <a:buNone/>
              <a:defRPr/>
            </a:pPr>
            <a:r>
              <a:rPr lang="en-US" sz="2400" dirty="0"/>
              <a:t>South Dakota State University, Brookings</a:t>
            </a:r>
          </a:p>
          <a:p>
            <a:pPr marL="273050" indent="-273050" algn="l" eaLnBrk="0" hangingPunct="0">
              <a:lnSpc>
                <a:spcPct val="150000"/>
              </a:lnSpc>
              <a:spcBef>
                <a:spcPct val="20000"/>
              </a:spcBef>
              <a:buClr>
                <a:srgbClr val="660066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sz="2800" b="1" dirty="0"/>
              <a:t>MS (Nutrition), 1970</a:t>
            </a:r>
          </a:p>
          <a:p>
            <a:pPr marL="639763" lvl="1" indent="-246063" algn="l" eaLnBrk="0" hangingPunct="0">
              <a:lnSpc>
                <a:spcPct val="150000"/>
              </a:lnSpc>
              <a:spcBef>
                <a:spcPct val="20000"/>
              </a:spcBef>
              <a:buClr>
                <a:srgbClr val="660066"/>
              </a:buClr>
              <a:buSzPct val="85000"/>
              <a:buFont typeface="Wingdings 2" pitchFamily="18" charset="2"/>
              <a:buNone/>
              <a:defRPr/>
            </a:pPr>
            <a:r>
              <a:rPr lang="en-US" sz="2400" dirty="0"/>
              <a:t>South Dakota State University, </a:t>
            </a:r>
            <a:r>
              <a:rPr lang="en-US" sz="2400" dirty="0" smtClean="0"/>
              <a:t>Brookings</a:t>
            </a:r>
            <a:endParaRPr lang="en-US" sz="2400" dirty="0"/>
          </a:p>
        </p:txBody>
      </p:sp>
      <p:sp>
        <p:nvSpPr>
          <p:cNvPr id="13315" name="TextBox 1"/>
          <p:cNvSpPr txBox="1">
            <a:spLocks noChangeArrowheads="1"/>
          </p:cNvSpPr>
          <p:nvPr/>
        </p:nvSpPr>
        <p:spPr bwMode="auto">
          <a:xfrm>
            <a:off x="1676400" y="1219200"/>
            <a:ext cx="556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dirty="0">
                <a:solidFill>
                  <a:srgbClr val="660066"/>
                </a:solidFill>
                <a:latin typeface="Arial Black" pitchFamily="34" charset="0"/>
              </a:rPr>
              <a:t>About Dr. Dash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838200" y="2209800"/>
            <a:ext cx="6705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" indent="-51435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dirty="0"/>
              <a:t>Former </a:t>
            </a:r>
            <a:r>
              <a:rPr lang="en-US" sz="2800" b="1" dirty="0"/>
              <a:t>Director of Food and </a:t>
            </a:r>
            <a:r>
              <a:rPr lang="en-US" sz="2800" b="1" dirty="0" smtClean="0"/>
              <a:t>Drugs</a:t>
            </a:r>
            <a:r>
              <a:rPr lang="en-US" sz="2800" dirty="0" smtClean="0"/>
              <a:t>                        	South Dakota State (USA)</a:t>
            </a:r>
            <a:endParaRPr lang="en-GB" sz="2800" b="1" dirty="0"/>
          </a:p>
          <a:p>
            <a:pPr marL="514350" indent="-514350" algn="just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sz="8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3733800"/>
            <a:ext cx="5943600" cy="1878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GB" sz="2800" b="1" dirty="0"/>
              <a:t>Chairman National Probiotic Committee </a:t>
            </a:r>
            <a:r>
              <a:rPr lang="en-GB" sz="2800" dirty="0"/>
              <a:t>(USA)</a:t>
            </a:r>
          </a:p>
          <a:p>
            <a:pPr>
              <a:defRPr/>
            </a:pPr>
            <a:endParaRPr lang="en-US" sz="2900" dirty="0">
              <a:latin typeface="+mn-lt"/>
            </a:endParaRPr>
          </a:p>
        </p:txBody>
      </p: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1447800" y="1066800"/>
            <a:ext cx="556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dirty="0">
                <a:solidFill>
                  <a:srgbClr val="660066"/>
                </a:solidFill>
                <a:latin typeface="Arial Black" pitchFamily="34" charset="0"/>
              </a:rPr>
              <a:t>About Dr. Dash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04800" y="1524000"/>
            <a:ext cx="739140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just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sz="800" dirty="0">
              <a:latin typeface="+mn-lt"/>
            </a:endParaRPr>
          </a:p>
          <a:p>
            <a:pPr marL="457200" indent="-51435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b="1" dirty="0" smtClean="0"/>
              <a:t>Served as Scientific </a:t>
            </a:r>
            <a:r>
              <a:rPr lang="en-US" sz="2800" b="1" dirty="0"/>
              <a:t>Advisor &amp; Vice-President  </a:t>
            </a:r>
            <a:r>
              <a:rPr lang="en-US" sz="2800" dirty="0"/>
              <a:t>of International Probiotics  Association</a:t>
            </a:r>
            <a:endParaRPr lang="en-US" sz="1000" dirty="0"/>
          </a:p>
        </p:txBody>
      </p:sp>
      <p:pic>
        <p:nvPicPr>
          <p:cNvPr id="15363" name="Picture 4" descr="hom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286000"/>
            <a:ext cx="188553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Box 1"/>
          <p:cNvSpPr txBox="1">
            <a:spLocks noChangeArrowheads="1"/>
          </p:cNvSpPr>
          <p:nvPr/>
        </p:nvSpPr>
        <p:spPr bwMode="auto">
          <a:xfrm>
            <a:off x="1447800" y="762000"/>
            <a:ext cx="556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solidFill>
                  <a:srgbClr val="660066"/>
                </a:solidFill>
                <a:latin typeface="Arial Black" pitchFamily="34" charset="0"/>
              </a:rPr>
              <a:t>About Dr. Dash</a:t>
            </a:r>
          </a:p>
        </p:txBody>
      </p:sp>
      <p:sp>
        <p:nvSpPr>
          <p:cNvPr id="15365" name="TextBox 3"/>
          <p:cNvSpPr txBox="1">
            <a:spLocks noChangeArrowheads="1"/>
          </p:cNvSpPr>
          <p:nvPr/>
        </p:nvSpPr>
        <p:spPr bwMode="auto">
          <a:xfrm>
            <a:off x="228600" y="3505200"/>
            <a:ext cx="7305675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/>
              <a:t>Adjunct Professor at</a:t>
            </a:r>
          </a:p>
          <a:p>
            <a:pPr marL="971550" lvl="1" indent="-5143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800" dirty="0"/>
              <a:t>Minnesota State University</a:t>
            </a:r>
          </a:p>
          <a:p>
            <a:pPr marL="971550" lvl="1" indent="-51435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800" dirty="0"/>
              <a:t>South Dakota State University</a:t>
            </a:r>
          </a:p>
          <a:p>
            <a:pPr marL="514350" indent="-514350" algn="just">
              <a:lnSpc>
                <a:spcPct val="150000"/>
              </a:lnSpc>
              <a:buFont typeface="Arial" pitchFamily="34" charset="0"/>
              <a:buChar char="•"/>
            </a:pPr>
            <a:endParaRPr lang="en-US" sz="800" dirty="0"/>
          </a:p>
        </p:txBody>
      </p:sp>
      <p:pic>
        <p:nvPicPr>
          <p:cNvPr id="15366" name="Picture 2" descr="http://www.sdbor.edu/euc/images/sdsu_logo_blu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3429000"/>
            <a:ext cx="126682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www.sdbor.edu/euc/images/sdsu_logo_blue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3352800"/>
            <a:ext cx="126682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1752600" y="990600"/>
            <a:ext cx="556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dirty="0">
                <a:solidFill>
                  <a:srgbClr val="660066"/>
                </a:solidFill>
                <a:latin typeface="Arial Black" pitchFamily="34" charset="0"/>
              </a:rPr>
              <a:t>About Dr. Dash</a:t>
            </a:r>
          </a:p>
        </p:txBody>
      </p:sp>
      <p:sp>
        <p:nvSpPr>
          <p:cNvPr id="16387" name="TextBox 3"/>
          <p:cNvSpPr txBox="1">
            <a:spLocks noChangeArrowheads="1"/>
          </p:cNvSpPr>
          <p:nvPr/>
        </p:nvSpPr>
        <p:spPr bwMode="auto">
          <a:xfrm>
            <a:off x="228600" y="1981200"/>
            <a:ext cx="601662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/>
              <a:t>Author of more than 40 Scientific  Articles</a:t>
            </a:r>
          </a:p>
          <a:p>
            <a:pPr marL="514350" indent="-514350" algn="just">
              <a:lnSpc>
                <a:spcPct val="150000"/>
              </a:lnSpc>
              <a:buFont typeface="Arial" pitchFamily="34" charset="0"/>
              <a:buChar char="•"/>
            </a:pPr>
            <a:endParaRPr lang="en-US" sz="1000" dirty="0"/>
          </a:p>
          <a:p>
            <a:pPr marL="514350" indent="-5143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/>
              <a:t>Author of 4 books </a:t>
            </a:r>
          </a:p>
          <a:p>
            <a:pPr marL="514350" indent="-514350" algn="just">
              <a:lnSpc>
                <a:spcPct val="150000"/>
              </a:lnSpc>
              <a:buFont typeface="Arial" pitchFamily="34" charset="0"/>
              <a:buChar char="•"/>
            </a:pPr>
            <a:endParaRPr lang="en-US" sz="1000" dirty="0"/>
          </a:p>
          <a:p>
            <a:pPr marL="514350" indent="-5143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/>
              <a:t>Recipient of various National and International Awards</a:t>
            </a:r>
          </a:p>
        </p:txBody>
      </p:sp>
      <p:pic>
        <p:nvPicPr>
          <p:cNvPr id="16388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2133600"/>
            <a:ext cx="224155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2133600"/>
            <a:ext cx="224155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04800" y="1676400"/>
            <a:ext cx="8458200" cy="3440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39725" indent="-339725" algn="l" fontAlgn="auto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  <a:buClr>
                <a:srgbClr val="660066"/>
              </a:buClr>
              <a:buFont typeface="Arial" pitchFamily="34" charset="0"/>
              <a:buChar char="•"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  <a:defRPr/>
            </a:pPr>
            <a:r>
              <a:rPr lang="en-GB" sz="2800" dirty="0"/>
              <a:t>Probiotics are not new.  Probiotics have been used for a long time</a:t>
            </a:r>
          </a:p>
          <a:p>
            <a:pPr marL="339725" indent="-339725" algn="l" fontAlgn="auto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  <a:buClr>
                <a:srgbClr val="660066"/>
              </a:buClr>
              <a:buFont typeface="Arial" pitchFamily="34" charset="0"/>
              <a:buChar char="•"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  <a:defRPr/>
            </a:pPr>
            <a:r>
              <a:rPr lang="en-US" sz="2800" dirty="0"/>
              <a:t>The probiotic concept was postulated in early 20</a:t>
            </a:r>
            <a:r>
              <a:rPr lang="en-US" sz="2800" baseline="30000" dirty="0"/>
              <a:t>th</a:t>
            </a:r>
            <a:r>
              <a:rPr lang="en-US" sz="2800" dirty="0"/>
              <a:t> century by Russian Scientist Eli Metchnikoff (Nobel Prize, 1908)</a:t>
            </a:r>
            <a:endParaRPr lang="en-GB" sz="3400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762000" y="762000"/>
            <a:ext cx="7772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4000">
                <a:solidFill>
                  <a:srgbClr val="660066"/>
                </a:solidFill>
                <a:latin typeface="Arial Black" pitchFamily="34" charset="0"/>
              </a:rPr>
              <a:t>History Of Probiotics</a:t>
            </a:r>
            <a:endParaRPr lang="en-US" sz="4000">
              <a:solidFill>
                <a:srgbClr val="660066"/>
              </a:solidFill>
            </a:endParaRPr>
          </a:p>
        </p:txBody>
      </p:sp>
      <p:pic>
        <p:nvPicPr>
          <p:cNvPr id="4" name="Picture 2" descr="http://www.thenibble.com/reviews/nutri/Elie-Metchnikoff_0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4419600"/>
            <a:ext cx="1701800" cy="22516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glow rad="101600">
              <a:schemeClr val="tx1">
                <a:lumMod val="50000"/>
                <a:lumOff val="50000"/>
                <a:alpha val="6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1"/>
          <p:cNvSpPr txBox="1">
            <a:spLocks noChangeArrowheads="1"/>
          </p:cNvSpPr>
          <p:nvPr/>
        </p:nvSpPr>
        <p:spPr bwMode="auto">
          <a:xfrm>
            <a:off x="457200" y="1963738"/>
            <a:ext cx="8001000" cy="3844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9725" indent="-339725" algn="just">
              <a:lnSpc>
                <a:spcPct val="150000"/>
              </a:lnSpc>
              <a:spcBef>
                <a:spcPts val="700"/>
              </a:spcBef>
              <a:buClr>
                <a:srgbClr val="FFFFFF"/>
              </a:buClr>
              <a:buSzPct val="95000"/>
              <a:buFont typeface="Arial" pitchFamily="34" charset="0"/>
              <a:buChar char="•"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/>
              <a:t>While working as the Director of Food and Drug </a:t>
            </a:r>
            <a:r>
              <a:rPr lang="en-GB" sz="2800" dirty="0" smtClean="0"/>
              <a:t>at </a:t>
            </a:r>
            <a:r>
              <a:rPr lang="en-GB" sz="2800" dirty="0"/>
              <a:t>South Dakota during 1973 to 1979, Dr. Dash found a probiotic product was licensed by the US Government (USDA) as a drug to treat </a:t>
            </a:r>
            <a:r>
              <a:rPr lang="en-GB" sz="2800" i="1" dirty="0"/>
              <a:t>E. coli </a:t>
            </a:r>
            <a:r>
              <a:rPr lang="en-GB" sz="2800" dirty="0"/>
              <a:t>infection (scour) in </a:t>
            </a:r>
            <a:r>
              <a:rPr lang="en-GB" sz="2800" dirty="0" smtClean="0"/>
              <a:t>pigs.</a:t>
            </a:r>
            <a:endParaRPr lang="en-GB" sz="2800" dirty="0"/>
          </a:p>
          <a:p>
            <a:pPr marL="339725" indent="-339725" algn="l">
              <a:spcBef>
                <a:spcPts val="700"/>
              </a:spcBef>
              <a:buClr>
                <a:srgbClr val="FFFFFF"/>
              </a:buClr>
              <a:buSzPct val="95000"/>
              <a:buFont typeface="Wingdings 2" pitchFamily="18" charset="2"/>
              <a:buChar char=""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609600" y="685800"/>
            <a:ext cx="8001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4000">
                <a:solidFill>
                  <a:srgbClr val="660066"/>
                </a:solidFill>
                <a:latin typeface="Arial Black" pitchFamily="34" charset="0"/>
              </a:rPr>
              <a:t>Probiotics as a Drug</a:t>
            </a:r>
            <a:endParaRPr lang="en-US" sz="400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 txBox="1">
            <a:spLocks noChangeArrowheads="1"/>
          </p:cNvSpPr>
          <p:nvPr/>
        </p:nvSpPr>
        <p:spPr>
          <a:xfrm>
            <a:off x="498475" y="2209800"/>
            <a:ext cx="8153400" cy="35401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algn="just" fontAlgn="auto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>
                <a:srgbClr val="660066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>
                <a:ea typeface="+mj-ea"/>
              </a:rPr>
              <a:t>Further research by Dr. S. K. Dash revealed that probiotics were 97% effective against </a:t>
            </a:r>
            <a:r>
              <a:rPr lang="en-GB" sz="2800" i="1" dirty="0">
                <a:ea typeface="+mj-ea"/>
              </a:rPr>
              <a:t>E. coli</a:t>
            </a:r>
            <a:r>
              <a:rPr lang="en-GB" sz="2800" dirty="0">
                <a:ea typeface="+mj-ea"/>
              </a:rPr>
              <a:t> infection in pigs, a cure rate as effective as the antibiotic, Neomycin </a:t>
            </a:r>
            <a:r>
              <a:rPr lang="en-GB" sz="2800" dirty="0" err="1" smtClean="0">
                <a:ea typeface="+mj-ea"/>
              </a:rPr>
              <a:t>Sulfate</a:t>
            </a:r>
            <a:r>
              <a:rPr lang="en-GB" sz="2800" dirty="0" smtClean="0">
                <a:ea typeface="+mj-ea"/>
              </a:rPr>
              <a:t>.</a:t>
            </a:r>
            <a:endParaRPr lang="en-GB" sz="2800" dirty="0">
              <a:ea typeface="+mj-ea"/>
            </a:endParaRPr>
          </a:p>
        </p:txBody>
      </p:sp>
      <p:sp>
        <p:nvSpPr>
          <p:cNvPr id="19460" name="Rectangle 11"/>
          <p:cNvSpPr>
            <a:spLocks noChangeArrowheads="1"/>
          </p:cNvSpPr>
          <p:nvPr/>
        </p:nvSpPr>
        <p:spPr bwMode="auto">
          <a:xfrm>
            <a:off x="533400" y="914400"/>
            <a:ext cx="82962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4000" dirty="0">
                <a:solidFill>
                  <a:srgbClr val="660066"/>
                </a:solidFill>
                <a:latin typeface="Arial Black" pitchFamily="34" charset="0"/>
              </a:rPr>
              <a:t>Probiotics effective against infections</a:t>
            </a:r>
            <a:endParaRPr lang="en-US" sz="4000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 txBox="1">
            <a:spLocks noChangeArrowheads="1"/>
          </p:cNvSpPr>
          <p:nvPr/>
        </p:nvSpPr>
        <p:spPr>
          <a:xfrm>
            <a:off x="381000" y="1981200"/>
            <a:ext cx="8153400" cy="3629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 algn="just" fontAlgn="auto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>
                <a:srgbClr val="660066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>
                <a:ea typeface="+mj-ea"/>
              </a:rPr>
              <a:t>Antibiotic industry had resources for research and marketing and </a:t>
            </a:r>
            <a:r>
              <a:rPr lang="en-GB" sz="2800" dirty="0" smtClean="0">
                <a:ea typeface="+mj-ea"/>
              </a:rPr>
              <a:t>prevailed.</a:t>
            </a:r>
            <a:endParaRPr lang="en-GB" sz="2800" dirty="0">
              <a:ea typeface="+mj-ea"/>
            </a:endParaRPr>
          </a:p>
          <a:p>
            <a:pPr marL="514350" indent="-514350" algn="just" fontAlgn="auto">
              <a:lnSpc>
                <a:spcPct val="200000"/>
              </a:lnSpc>
              <a:spcBef>
                <a:spcPts val="700"/>
              </a:spcBef>
              <a:spcAft>
                <a:spcPts val="0"/>
              </a:spcAft>
              <a:buClr>
                <a:srgbClr val="660066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>
                <a:ea typeface="+mj-ea"/>
              </a:rPr>
              <a:t>Probiotic industry lacked </a:t>
            </a:r>
            <a:r>
              <a:rPr lang="en-GB" sz="2800" dirty="0" smtClean="0">
                <a:ea typeface="+mj-ea"/>
              </a:rPr>
              <a:t>funds </a:t>
            </a:r>
            <a:r>
              <a:rPr lang="en-GB" sz="2800" dirty="0">
                <a:ea typeface="+mj-ea"/>
              </a:rPr>
              <a:t>to compete with antibiotics and lost the </a:t>
            </a:r>
            <a:r>
              <a:rPr lang="en-GB" sz="2800" dirty="0" smtClean="0">
                <a:ea typeface="+mj-ea"/>
              </a:rPr>
              <a:t>battle.</a:t>
            </a:r>
            <a:endParaRPr lang="en-GB" sz="2800" dirty="0">
              <a:ea typeface="+mj-ea"/>
            </a:endParaRPr>
          </a:p>
        </p:txBody>
      </p:sp>
      <p:sp>
        <p:nvSpPr>
          <p:cNvPr id="20484" name="TextBox 7"/>
          <p:cNvSpPr txBox="1">
            <a:spLocks noChangeArrowheads="1"/>
          </p:cNvSpPr>
          <p:nvPr/>
        </p:nvSpPr>
        <p:spPr bwMode="auto">
          <a:xfrm>
            <a:off x="838200" y="838200"/>
            <a:ext cx="7391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dirty="0">
                <a:solidFill>
                  <a:srgbClr val="660066"/>
                </a:solidFill>
                <a:latin typeface="Arial Black" pitchFamily="34" charset="0"/>
              </a:rPr>
              <a:t>Probiotic Industry lacked funds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1"/>
          <p:cNvSpPr txBox="1">
            <a:spLocks noChangeArrowheads="1"/>
          </p:cNvSpPr>
          <p:nvPr/>
        </p:nvSpPr>
        <p:spPr bwMode="auto">
          <a:xfrm>
            <a:off x="304800" y="2133600"/>
            <a:ext cx="822960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just">
              <a:lnSpc>
                <a:spcPct val="150000"/>
              </a:lnSpc>
              <a:spcBef>
                <a:spcPts val="850"/>
              </a:spcBef>
              <a:buClr>
                <a:srgbClr val="660066"/>
              </a:buClr>
              <a:buSzPct val="95000"/>
              <a:buFont typeface="Arial" pitchFamily="34" charset="0"/>
              <a:buChar char="•"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/>
              <a:t>Later Dr. S. K. Dash found that people were concerned about drug residues in meat, milk &amp; eggs and antibiotic resistance and other side effects of the drugs. </a:t>
            </a:r>
          </a:p>
          <a:p>
            <a:pPr marL="514350" indent="-514350" algn="just">
              <a:lnSpc>
                <a:spcPct val="150000"/>
              </a:lnSpc>
              <a:spcBef>
                <a:spcPts val="850"/>
              </a:spcBef>
              <a:buClr>
                <a:srgbClr val="660066"/>
              </a:buClr>
              <a:buSzPct val="95000"/>
              <a:buFont typeface="Arial" pitchFamily="34" charset="0"/>
              <a:buChar char="•"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 dirty="0"/>
              <a:t>Unlike antibiotics, probiotics had no harmful </a:t>
            </a:r>
            <a:r>
              <a:rPr lang="en-GB" sz="2800" dirty="0" smtClean="0"/>
              <a:t>effects.</a:t>
            </a:r>
            <a:endParaRPr lang="en-GB" sz="2800" dirty="0"/>
          </a:p>
        </p:txBody>
      </p:sp>
      <p:sp>
        <p:nvSpPr>
          <p:cNvPr id="21508" name="TextBox 7"/>
          <p:cNvSpPr txBox="1">
            <a:spLocks noChangeArrowheads="1"/>
          </p:cNvSpPr>
          <p:nvPr/>
        </p:nvSpPr>
        <p:spPr bwMode="auto">
          <a:xfrm>
            <a:off x="1295400" y="762000"/>
            <a:ext cx="7086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dirty="0">
                <a:solidFill>
                  <a:srgbClr val="660066"/>
                </a:solidFill>
                <a:latin typeface="Arial Black" pitchFamily="34" charset="0"/>
              </a:rPr>
              <a:t>Probiotics regain its importance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"/>
          <p:cNvSpPr txBox="1">
            <a:spLocks noChangeArrowheads="1"/>
          </p:cNvSpPr>
          <p:nvPr/>
        </p:nvSpPr>
        <p:spPr bwMode="auto">
          <a:xfrm>
            <a:off x="381000" y="1676400"/>
            <a:ext cx="8229600" cy="365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l">
              <a:lnSpc>
                <a:spcPct val="200000"/>
              </a:lnSpc>
              <a:spcBef>
                <a:spcPts val="850"/>
              </a:spcBef>
              <a:buClr>
                <a:srgbClr val="660066"/>
              </a:buClr>
              <a:buSzPct val="95000"/>
              <a:buFont typeface="Arial" pitchFamily="34" charset="0"/>
              <a:buChar char="•"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/>
              <a:t>People were looking for </a:t>
            </a:r>
            <a:r>
              <a:rPr lang="en-GB" sz="2800" b="1"/>
              <a:t>nutrition not prescription</a:t>
            </a:r>
          </a:p>
          <a:p>
            <a:pPr marL="514350" indent="-514350" algn="l">
              <a:lnSpc>
                <a:spcPct val="200000"/>
              </a:lnSpc>
              <a:spcBef>
                <a:spcPts val="850"/>
              </a:spcBef>
              <a:buClr>
                <a:srgbClr val="660066"/>
              </a:buClr>
              <a:buSzPct val="95000"/>
              <a:buFont typeface="Arial" pitchFamily="34" charset="0"/>
              <a:buChar char="•"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</a:tabLst>
            </a:pPr>
            <a:r>
              <a:rPr lang="en-GB" sz="2800"/>
              <a:t>He also realized that there were no high quality probiotics commercially available at that time</a:t>
            </a:r>
          </a:p>
        </p:txBody>
      </p:sp>
      <p:sp>
        <p:nvSpPr>
          <p:cNvPr id="22532" name="TextBox 7"/>
          <p:cNvSpPr txBox="1">
            <a:spLocks noChangeArrowheads="1"/>
          </p:cNvSpPr>
          <p:nvPr/>
        </p:nvSpPr>
        <p:spPr bwMode="auto">
          <a:xfrm>
            <a:off x="1219200" y="609600"/>
            <a:ext cx="7086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solidFill>
                  <a:srgbClr val="660066"/>
                </a:solidFill>
                <a:latin typeface="Arial Black" pitchFamily="34" charset="0"/>
              </a:rPr>
              <a:t>Probiotics regain its importance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1"/>
          <p:cNvSpPr>
            <a:spLocks noChangeArrowheads="1"/>
          </p:cNvSpPr>
          <p:nvPr/>
        </p:nvSpPr>
        <p:spPr bwMode="auto">
          <a:xfrm>
            <a:off x="457200" y="1752600"/>
            <a:ext cx="79248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l">
              <a:lnSpc>
                <a:spcPct val="200000"/>
              </a:lnSpc>
              <a:buClr>
                <a:srgbClr val="660066"/>
              </a:buClr>
              <a:buFont typeface="Arial" pitchFamily="34" charset="0"/>
              <a:buChar char="•"/>
            </a:pPr>
            <a:r>
              <a:rPr lang="en-GB" sz="2800" dirty="0"/>
              <a:t>Dr. Dash rediscovered and reintroduced probiotics in the USA in 1979.</a:t>
            </a:r>
          </a:p>
          <a:p>
            <a:pPr marL="514350" indent="-514350" algn="l">
              <a:lnSpc>
                <a:spcPct val="200000"/>
              </a:lnSpc>
              <a:buClr>
                <a:srgbClr val="660066"/>
              </a:buClr>
              <a:buFont typeface="Arial" pitchFamily="34" charset="0"/>
              <a:buChar char="•"/>
            </a:pPr>
            <a:r>
              <a:rPr lang="en-GB" sz="2800" dirty="0"/>
              <a:t>He left the </a:t>
            </a:r>
            <a:r>
              <a:rPr lang="en-GB" sz="2800" dirty="0" smtClean="0"/>
              <a:t>Food &amp; Drug Director </a:t>
            </a:r>
            <a:r>
              <a:rPr lang="en-GB" sz="2800" dirty="0"/>
              <a:t>position in 1979 to establish UAS </a:t>
            </a:r>
            <a:r>
              <a:rPr lang="en-GB" sz="2800" dirty="0" smtClean="0"/>
              <a:t>Laboratories in Minneapolis, Minnesota (USA)</a:t>
            </a:r>
            <a:endParaRPr lang="en-GB" sz="2800" dirty="0"/>
          </a:p>
          <a:p>
            <a:pPr marL="514350" indent="-514350" algn="l">
              <a:lnSpc>
                <a:spcPct val="150000"/>
              </a:lnSpc>
              <a:buClr>
                <a:srgbClr val="660066"/>
              </a:buClr>
              <a:buFont typeface="Arial" pitchFamily="34" charset="0"/>
              <a:buChar char="•"/>
            </a:pPr>
            <a:endParaRPr lang="en-GB" sz="2800" dirty="0"/>
          </a:p>
        </p:txBody>
      </p:sp>
      <p:sp>
        <p:nvSpPr>
          <p:cNvPr id="23556" name="TextBox 7"/>
          <p:cNvSpPr txBox="1">
            <a:spLocks noChangeArrowheads="1"/>
          </p:cNvSpPr>
          <p:nvPr/>
        </p:nvSpPr>
        <p:spPr bwMode="auto">
          <a:xfrm>
            <a:off x="990600" y="917575"/>
            <a:ext cx="6096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4000" dirty="0" smtClean="0">
                <a:solidFill>
                  <a:srgbClr val="660066"/>
                </a:solidFill>
                <a:latin typeface="Arial Black" pitchFamily="34" charset="0"/>
              </a:rPr>
              <a:t>Continued…</a:t>
            </a:r>
            <a:endParaRPr lang="en-US" sz="4000" dirty="0">
              <a:solidFill>
                <a:srgbClr val="66006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1"/>
          <p:cNvSpPr>
            <a:spLocks noChangeArrowheads="1"/>
          </p:cNvSpPr>
          <p:nvPr/>
        </p:nvSpPr>
        <p:spPr bwMode="auto">
          <a:xfrm>
            <a:off x="381000" y="1600200"/>
            <a:ext cx="838200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l">
              <a:lnSpc>
                <a:spcPct val="150000"/>
              </a:lnSpc>
              <a:buClr>
                <a:srgbClr val="660066"/>
              </a:buClr>
              <a:buFont typeface="Arial" pitchFamily="34" charset="0"/>
              <a:buChar char="•"/>
            </a:pPr>
            <a:r>
              <a:rPr lang="en-GB" sz="2800" dirty="0"/>
              <a:t>UAS Laboratories has been at the forefront of Probiotic Industry since </a:t>
            </a:r>
            <a:r>
              <a:rPr lang="en-GB" sz="2800" dirty="0" smtClean="0"/>
              <a:t>1979.</a:t>
            </a:r>
            <a:endParaRPr lang="en-GB" sz="2800" dirty="0"/>
          </a:p>
          <a:p>
            <a:pPr marL="514350" indent="-514350" algn="l">
              <a:lnSpc>
                <a:spcPct val="150000"/>
              </a:lnSpc>
              <a:buClr>
                <a:srgbClr val="660066"/>
              </a:buClr>
              <a:buFont typeface="Arial" pitchFamily="34" charset="0"/>
              <a:buChar char="•"/>
            </a:pPr>
            <a:endParaRPr lang="en-US" sz="1000" dirty="0"/>
          </a:p>
          <a:p>
            <a:pPr marL="514350" indent="-514350" algn="l">
              <a:lnSpc>
                <a:spcPct val="150000"/>
              </a:lnSpc>
              <a:buClr>
                <a:srgbClr val="660066"/>
              </a:buClr>
              <a:buFont typeface="Arial" pitchFamily="34" charset="0"/>
              <a:buChar char="•"/>
            </a:pPr>
            <a:r>
              <a:rPr lang="en-GB" sz="2800" dirty="0"/>
              <a:t>Dr. Dash commercially manufactured and introduced a strain of </a:t>
            </a:r>
            <a:r>
              <a:rPr lang="en-GB" sz="2800" i="1" dirty="0"/>
              <a:t>Lactobacillus acidophilus</a:t>
            </a:r>
            <a:r>
              <a:rPr lang="en-GB" sz="2800" dirty="0"/>
              <a:t> </a:t>
            </a:r>
            <a:r>
              <a:rPr lang="en-GB" sz="2800" dirty="0" smtClean="0"/>
              <a:t>DDS</a:t>
            </a:r>
            <a:r>
              <a:rPr lang="en-GB" sz="2800" baseline="30000" dirty="0" smtClean="0"/>
              <a:t>®</a:t>
            </a:r>
            <a:r>
              <a:rPr lang="en-GB" sz="2800" dirty="0" smtClean="0"/>
              <a:t>-</a:t>
            </a:r>
            <a:r>
              <a:rPr lang="en-GB" sz="2800" dirty="0"/>
              <a:t>1 which is backed by 40 years of University Research, US patent and </a:t>
            </a:r>
            <a:r>
              <a:rPr lang="en-GB" sz="2800" dirty="0" smtClean="0"/>
              <a:t>trademark.</a:t>
            </a:r>
            <a:endParaRPr lang="en-US" sz="2800" dirty="0"/>
          </a:p>
        </p:txBody>
      </p:sp>
      <p:sp>
        <p:nvSpPr>
          <p:cNvPr id="24580" name="TextBox 7"/>
          <p:cNvSpPr txBox="1">
            <a:spLocks noChangeArrowheads="1"/>
          </p:cNvSpPr>
          <p:nvPr/>
        </p:nvSpPr>
        <p:spPr bwMode="auto">
          <a:xfrm>
            <a:off x="990600" y="914400"/>
            <a:ext cx="6096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4000">
                <a:solidFill>
                  <a:srgbClr val="660066"/>
                </a:solidFill>
                <a:latin typeface="Arial Black" pitchFamily="34" charset="0"/>
              </a:rPr>
              <a:t>Continue…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381000" y="685800"/>
            <a:ext cx="8458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solidFill>
                  <a:srgbClr val="660066"/>
                </a:solidFill>
                <a:latin typeface="Arial Black" pitchFamily="34" charset="0"/>
              </a:rPr>
              <a:t>Definition of Probiotics</a:t>
            </a:r>
          </a:p>
        </p:txBody>
      </p:sp>
      <p:sp>
        <p:nvSpPr>
          <p:cNvPr id="25604" name="Rectangle 1"/>
          <p:cNvSpPr>
            <a:spLocks noChangeArrowheads="1"/>
          </p:cNvSpPr>
          <p:nvPr/>
        </p:nvSpPr>
        <p:spPr bwMode="auto">
          <a:xfrm>
            <a:off x="457200" y="1447800"/>
            <a:ext cx="8001000" cy="351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l">
              <a:lnSpc>
                <a:spcPct val="200000"/>
              </a:lnSpc>
              <a:buClr>
                <a:srgbClr val="660066"/>
              </a:buClr>
              <a:buFont typeface="Arial" pitchFamily="34" charset="0"/>
              <a:buChar char="•"/>
            </a:pPr>
            <a:r>
              <a:rPr lang="en-US" sz="2800" dirty="0"/>
              <a:t>Probiotics are </a:t>
            </a:r>
            <a:r>
              <a:rPr lang="en-US" sz="2800" dirty="0" smtClean="0"/>
              <a:t>“Live </a:t>
            </a:r>
            <a:r>
              <a:rPr lang="en-US" sz="2800" dirty="0"/>
              <a:t>microorganisms which when administered in adequate amounts confer a health benefit on the </a:t>
            </a:r>
            <a:r>
              <a:rPr lang="en-US" sz="2800" dirty="0" smtClean="0"/>
              <a:t>host”          </a:t>
            </a:r>
            <a:r>
              <a:rPr lang="en-US" sz="3000" dirty="0"/>
              <a:t>							</a:t>
            </a:r>
            <a:r>
              <a:rPr lang="en-US" sz="2000" dirty="0">
                <a:hlinkClick r:id="rId2" action="ppaction://hlinkfile" tooltip="Food and Agriculture Organization"/>
              </a:rPr>
              <a:t>FAO</a:t>
            </a:r>
            <a:r>
              <a:rPr lang="en-US" sz="2000" dirty="0"/>
              <a:t>/</a:t>
            </a:r>
            <a:r>
              <a:rPr lang="en-US" sz="2000" dirty="0">
                <a:hlinkClick r:id="rId3" action="ppaction://hlinkfile" tooltip="World Health Organization"/>
              </a:rPr>
              <a:t>WHO</a:t>
            </a:r>
            <a:endParaRPr lang="en-US" sz="2000" dirty="0"/>
          </a:p>
        </p:txBody>
      </p:sp>
      <p:pic>
        <p:nvPicPr>
          <p:cNvPr id="2560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4648200"/>
            <a:ext cx="269525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2" descr="http://www.psdgraphics.com/file/blue-growth-ch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057400"/>
            <a:ext cx="6248400" cy="3965575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</p:spPr>
      </p:pic>
      <p:sp>
        <p:nvSpPr>
          <p:cNvPr id="26628" name="TextBox 7"/>
          <p:cNvSpPr txBox="1">
            <a:spLocks noChangeArrowheads="1"/>
          </p:cNvSpPr>
          <p:nvPr/>
        </p:nvSpPr>
        <p:spPr bwMode="auto">
          <a:xfrm rot="-2095262">
            <a:off x="2693988" y="3709988"/>
            <a:ext cx="2209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C00000"/>
                </a:solidFill>
                <a:latin typeface="Arial Black" pitchFamily="34" charset="0"/>
              </a:rPr>
              <a:t>Probiotics</a:t>
            </a:r>
          </a:p>
        </p:txBody>
      </p:sp>
      <p:sp>
        <p:nvSpPr>
          <p:cNvPr id="26629" name="TextBox 2"/>
          <p:cNvSpPr txBox="1">
            <a:spLocks noChangeArrowheads="1"/>
          </p:cNvSpPr>
          <p:nvPr/>
        </p:nvSpPr>
        <p:spPr bwMode="auto">
          <a:xfrm>
            <a:off x="381000" y="838200"/>
            <a:ext cx="8458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dirty="0">
                <a:solidFill>
                  <a:srgbClr val="660066"/>
                </a:solidFill>
                <a:latin typeface="Arial Black" pitchFamily="34" charset="0"/>
              </a:rPr>
              <a:t>Probiotics are now </a:t>
            </a:r>
            <a:r>
              <a:rPr lang="en-US" sz="3600" dirty="0">
                <a:latin typeface="Arial Black" pitchFamily="34" charset="0"/>
              </a:rPr>
              <a:t>top Selling Supplements</a:t>
            </a:r>
            <a:r>
              <a:rPr lang="en-US" sz="3600" dirty="0">
                <a:solidFill>
                  <a:srgbClr val="660066"/>
                </a:solidFill>
                <a:latin typeface="Arial Black" pitchFamily="34" charset="0"/>
              </a:rPr>
              <a:t> in the world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Box 5"/>
          <p:cNvSpPr txBox="1">
            <a:spLocks noChangeArrowheads="1"/>
          </p:cNvSpPr>
          <p:nvPr/>
        </p:nvSpPr>
        <p:spPr bwMode="auto">
          <a:xfrm>
            <a:off x="0" y="56388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/>
              <a:t>Source: Transparency Market Research titled “Probiotics Market (Dietary Supplements, Animal Feed, Foods &amp; Beverages) - Global Industry Analysis, Market Size, Share, Trends, Analysis, Growth and Forecast, 2012 – 2018.</a:t>
            </a:r>
            <a:endParaRPr lang="en-US" sz="1400" dirty="0"/>
          </a:p>
        </p:txBody>
      </p:sp>
      <p:sp>
        <p:nvSpPr>
          <p:cNvPr id="1031" name="TextBox 2"/>
          <p:cNvSpPr txBox="1">
            <a:spLocks noChangeArrowheads="1"/>
          </p:cNvSpPr>
          <p:nvPr/>
        </p:nvSpPr>
        <p:spPr bwMode="auto">
          <a:xfrm>
            <a:off x="1143000" y="762000"/>
            <a:ext cx="70627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 dirty="0">
                <a:solidFill>
                  <a:srgbClr val="660066"/>
                </a:solidFill>
                <a:latin typeface="Arial Black" pitchFamily="34" charset="0"/>
              </a:rPr>
              <a:t>Global Probiotic Market</a:t>
            </a:r>
          </a:p>
        </p:txBody>
      </p:sp>
      <p:pic>
        <p:nvPicPr>
          <p:cNvPr id="8" name="Picture 7" descr="Capturegrap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1447800"/>
            <a:ext cx="5638800" cy="3657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62200" y="5181601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Expected forecast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Group 4"/>
          <p:cNvGrpSpPr>
            <a:grpSpLocks/>
          </p:cNvGrpSpPr>
          <p:nvPr/>
        </p:nvGrpSpPr>
        <p:grpSpPr bwMode="auto">
          <a:xfrm>
            <a:off x="1905000" y="3352800"/>
            <a:ext cx="5334000" cy="2819400"/>
            <a:chOff x="3059" y="1152"/>
            <a:chExt cx="2701" cy="1152"/>
          </a:xfrm>
        </p:grpSpPr>
        <p:graphicFrame>
          <p:nvGraphicFramePr>
            <p:cNvPr id="2050" name="Object 5"/>
            <p:cNvGraphicFramePr>
              <a:graphicFrameLocks noChangeAspect="1"/>
            </p:cNvGraphicFramePr>
            <p:nvPr/>
          </p:nvGraphicFramePr>
          <p:xfrm>
            <a:off x="3059" y="1152"/>
            <a:ext cx="2701" cy="1152"/>
          </p:xfrm>
          <a:graphic>
            <a:graphicData uri="http://schemas.openxmlformats.org/presentationml/2006/ole">
              <p:oleObj spid="_x0000_s2050" name="Chart" r:id="rId3" imgW="9496349" imgH="5391302" progId="Excel.Sheet.8">
                <p:embed/>
              </p:oleObj>
            </a:graphicData>
          </a:graphic>
        </p:graphicFrame>
        <p:grpSp>
          <p:nvGrpSpPr>
            <p:cNvPr id="2055" name="Group 6"/>
            <p:cNvGrpSpPr>
              <a:grpSpLocks/>
            </p:cNvGrpSpPr>
            <p:nvPr/>
          </p:nvGrpSpPr>
          <p:grpSpPr bwMode="auto">
            <a:xfrm>
              <a:off x="3368" y="1308"/>
              <a:ext cx="1858" cy="492"/>
              <a:chOff x="3368" y="1308"/>
              <a:chExt cx="1858" cy="492"/>
            </a:xfrm>
          </p:grpSpPr>
          <p:sp>
            <p:nvSpPr>
              <p:cNvPr id="2056" name="Text Box 7"/>
              <p:cNvSpPr txBox="1">
                <a:spLocks noChangeArrowheads="1"/>
              </p:cNvSpPr>
              <p:nvPr/>
            </p:nvSpPr>
            <p:spPr bwMode="auto">
              <a:xfrm>
                <a:off x="4602" y="1308"/>
                <a:ext cx="624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/>
                  <a:t>Food</a:t>
                </a:r>
              </a:p>
            </p:txBody>
          </p:sp>
          <p:sp>
            <p:nvSpPr>
              <p:cNvPr id="2057" name="Text Box 8"/>
              <p:cNvSpPr txBox="1">
                <a:spLocks noChangeArrowheads="1"/>
              </p:cNvSpPr>
              <p:nvPr/>
            </p:nvSpPr>
            <p:spPr bwMode="auto">
              <a:xfrm>
                <a:off x="3792" y="1588"/>
                <a:ext cx="124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>
                    <a:solidFill>
                      <a:schemeClr val="bg1"/>
                    </a:solidFill>
                  </a:rPr>
                  <a:t>Supplements</a:t>
                </a:r>
              </a:p>
            </p:txBody>
          </p:sp>
          <p:sp>
            <p:nvSpPr>
              <p:cNvPr id="2058" name="Text Box 9"/>
              <p:cNvSpPr txBox="1">
                <a:spLocks noChangeArrowheads="1"/>
              </p:cNvSpPr>
              <p:nvPr/>
            </p:nvSpPr>
            <p:spPr bwMode="auto">
              <a:xfrm>
                <a:off x="3368" y="1308"/>
                <a:ext cx="100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/>
                  <a:t>Ingredients</a:t>
                </a:r>
              </a:p>
            </p:txBody>
          </p:sp>
        </p:grpSp>
      </p:grpSp>
      <p:sp>
        <p:nvSpPr>
          <p:cNvPr id="2052" name="TextBox 1"/>
          <p:cNvSpPr txBox="1">
            <a:spLocks noChangeArrowheads="1"/>
          </p:cNvSpPr>
          <p:nvPr/>
        </p:nvSpPr>
        <p:spPr bwMode="auto">
          <a:xfrm>
            <a:off x="990600" y="1981200"/>
            <a:ext cx="75438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en-US" sz="1400" b="1"/>
          </a:p>
          <a:p>
            <a:pPr algn="l"/>
            <a:r>
              <a:rPr lang="en-US" sz="2800" b="1"/>
              <a:t>There are major three market segments of probiotics:</a:t>
            </a:r>
          </a:p>
        </p:txBody>
      </p:sp>
      <p:sp>
        <p:nvSpPr>
          <p:cNvPr id="2054" name="TextBox 2"/>
          <p:cNvSpPr txBox="1">
            <a:spLocks noChangeArrowheads="1"/>
          </p:cNvSpPr>
          <p:nvPr/>
        </p:nvSpPr>
        <p:spPr bwMode="auto">
          <a:xfrm>
            <a:off x="762000" y="762000"/>
            <a:ext cx="8153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660066"/>
                </a:solidFill>
                <a:latin typeface="Arial Black" pitchFamily="34" charset="0"/>
              </a:rPr>
              <a:t>Probiotics and Major Market Segments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5" name="TextBox 1"/>
          <p:cNvSpPr txBox="1">
            <a:spLocks noChangeArrowheads="1"/>
          </p:cNvSpPr>
          <p:nvPr/>
        </p:nvSpPr>
        <p:spPr bwMode="auto">
          <a:xfrm>
            <a:off x="457200" y="1600200"/>
            <a:ext cx="83058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defRPr/>
            </a:pPr>
            <a:endParaRPr lang="en-US" sz="2000" dirty="0"/>
          </a:p>
          <a:p>
            <a:pPr marL="342900" indent="-342900" algn="l"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/>
              <a:t>Food</a:t>
            </a:r>
          </a:p>
          <a:p>
            <a:pPr marL="631825" lvl="1" indent="-342900" algn="l"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200" dirty="0"/>
              <a:t>Yogurt products accounted for the largest share of sales, representing 36.6 %</a:t>
            </a:r>
          </a:p>
          <a:p>
            <a:pPr marL="342900" indent="-342900" algn="l">
              <a:buClr>
                <a:srgbClr val="660066"/>
              </a:buClr>
              <a:buFont typeface="Arial" pitchFamily="34" charset="0"/>
              <a:buChar char="•"/>
              <a:defRPr/>
            </a:pPr>
            <a:endParaRPr lang="en-US" sz="2200" dirty="0">
              <a:solidFill>
                <a:srgbClr val="C00000"/>
              </a:solidFill>
            </a:endParaRPr>
          </a:p>
          <a:p>
            <a:pPr marL="342900" indent="-342900" algn="l"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/>
              <a:t>Probiotic Supplement</a:t>
            </a:r>
          </a:p>
          <a:p>
            <a:pPr marL="631825" lvl="1" indent="-342900" algn="l"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200" dirty="0"/>
              <a:t>US supplements’ segment is the largest segment in the world </a:t>
            </a:r>
            <a:endParaRPr lang="en-US" sz="2200" dirty="0" smtClean="0"/>
          </a:p>
          <a:p>
            <a:pPr marL="631825" lvl="1" indent="-342900" algn="l"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200" dirty="0" smtClean="0"/>
              <a:t>Probiotics are sold as dietary supplements. Now we have two additional categories: </a:t>
            </a:r>
            <a:r>
              <a:rPr lang="en-US" sz="2200" b="1" dirty="0" smtClean="0"/>
              <a:t>Medical Foods and Drugs</a:t>
            </a:r>
            <a:endParaRPr lang="en-US" sz="2200" b="1" dirty="0"/>
          </a:p>
          <a:p>
            <a:pPr marL="342900" indent="-342900" algn="l">
              <a:buClr>
                <a:srgbClr val="660066"/>
              </a:buClr>
              <a:buFont typeface="Arial" pitchFamily="34" charset="0"/>
              <a:buChar char="•"/>
              <a:defRPr/>
            </a:pPr>
            <a:endParaRPr lang="en-US" sz="2200" dirty="0"/>
          </a:p>
          <a:p>
            <a:pPr marL="342900" indent="-342900" algn="l"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200" b="1" dirty="0"/>
              <a:t> Probiotic Ingredients</a:t>
            </a:r>
          </a:p>
          <a:p>
            <a:pPr marL="631825" lvl="1" indent="-342900" algn="l"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200" i="1" dirty="0"/>
              <a:t>Lactobacillus</a:t>
            </a:r>
            <a:r>
              <a:rPr lang="en-US" sz="2200" dirty="0"/>
              <a:t> genus account for the largest share representing 61.9%</a:t>
            </a:r>
          </a:p>
        </p:txBody>
      </p:sp>
      <p:sp>
        <p:nvSpPr>
          <p:cNvPr id="27652" name="TextBox 2"/>
          <p:cNvSpPr txBox="1">
            <a:spLocks noChangeArrowheads="1"/>
          </p:cNvSpPr>
          <p:nvPr/>
        </p:nvSpPr>
        <p:spPr bwMode="auto">
          <a:xfrm>
            <a:off x="731838" y="715963"/>
            <a:ext cx="8153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660066"/>
                </a:solidFill>
                <a:latin typeface="Arial Black" pitchFamily="34" charset="0"/>
              </a:rPr>
              <a:t>Probiotics and Major Market Segments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5"/>
          <p:cNvSpPr txBox="1">
            <a:spLocks noChangeArrowheads="1"/>
          </p:cNvSpPr>
          <p:nvPr/>
        </p:nvSpPr>
        <p:spPr bwMode="auto">
          <a:xfrm>
            <a:off x="381000" y="5867400"/>
            <a:ext cx="8763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1400" b="1" dirty="0" smtClean="0"/>
              <a:t>Source: BCC Research: </a:t>
            </a:r>
            <a:r>
              <a:rPr lang="en-US" sz="1400" b="1" dirty="0" smtClean="0"/>
              <a:t>The Probiotics Market: Ingredients, Supplements, </a:t>
            </a:r>
            <a:r>
              <a:rPr lang="en-US" sz="1400" b="1" dirty="0" smtClean="0"/>
              <a:t>Foods, June 2012</a:t>
            </a:r>
          </a:p>
          <a:p>
            <a:pPr algn="l"/>
            <a:endParaRPr lang="en-US" sz="1400" b="1" dirty="0" smtClean="0"/>
          </a:p>
          <a:p>
            <a:pPr algn="l"/>
            <a:r>
              <a:rPr lang="en-US" sz="1400" b="1" dirty="0" smtClean="0"/>
              <a:t>* </a:t>
            </a:r>
            <a:r>
              <a:rPr lang="en-US" sz="1400" b="1" dirty="0"/>
              <a:t>Expected forecast</a:t>
            </a:r>
          </a:p>
        </p:txBody>
      </p:sp>
      <p:sp>
        <p:nvSpPr>
          <p:cNvPr id="28677" name="TextBox 2"/>
          <p:cNvSpPr txBox="1">
            <a:spLocks noChangeArrowheads="1"/>
          </p:cNvSpPr>
          <p:nvPr/>
        </p:nvSpPr>
        <p:spPr bwMode="auto">
          <a:xfrm>
            <a:off x="0" y="914400"/>
            <a:ext cx="91440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rgbClr val="660066"/>
                </a:solidFill>
                <a:latin typeface="Arial Black" pitchFamily="34" charset="0"/>
              </a:rPr>
              <a:t>Global Probiotic </a:t>
            </a:r>
            <a:r>
              <a:rPr lang="en-US" sz="3500" b="1" dirty="0" smtClean="0">
                <a:solidFill>
                  <a:srgbClr val="660066"/>
                </a:solidFill>
                <a:latin typeface="Arial Black" pitchFamily="34" charset="0"/>
              </a:rPr>
              <a:t>Market by Segment</a:t>
            </a:r>
          </a:p>
        </p:txBody>
      </p:sp>
      <p:pic>
        <p:nvPicPr>
          <p:cNvPr id="6" name="Picture 5" descr="segment cha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1524000"/>
            <a:ext cx="6629400" cy="43814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Box 2"/>
          <p:cNvSpPr txBox="1">
            <a:spLocks noChangeArrowheads="1"/>
          </p:cNvSpPr>
          <p:nvPr/>
        </p:nvSpPr>
        <p:spPr bwMode="auto">
          <a:xfrm>
            <a:off x="304800" y="769938"/>
            <a:ext cx="8534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660066"/>
                </a:solidFill>
                <a:latin typeface="Arial Black" pitchFamily="34" charset="0"/>
              </a:rPr>
              <a:t>North American Probiotic </a:t>
            </a:r>
            <a:r>
              <a:rPr lang="en-US" sz="3600" b="1" dirty="0">
                <a:solidFill>
                  <a:srgbClr val="660066"/>
                </a:solidFill>
                <a:latin typeface="Arial Black" pitchFamily="34" charset="0"/>
              </a:rPr>
              <a:t>Market</a:t>
            </a:r>
          </a:p>
        </p:txBody>
      </p:sp>
      <p:pic>
        <p:nvPicPr>
          <p:cNvPr id="6" name="Picture 5" descr="north-america-probiotics-market-revenue-2010-2018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447800"/>
            <a:ext cx="8915400" cy="4736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609600" y="1600200"/>
            <a:ext cx="7924800" cy="449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l">
              <a:defRPr/>
            </a:pP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 drivers for market growth</a:t>
            </a:r>
          </a:p>
          <a:p>
            <a:pPr marL="228600" indent="-228600" algn="just">
              <a:lnSpc>
                <a:spcPct val="200000"/>
              </a:lnSpc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600" dirty="0"/>
              <a:t>Increasing consumer awareness</a:t>
            </a:r>
          </a:p>
          <a:p>
            <a:pPr marL="228600" indent="-228600" algn="just">
              <a:lnSpc>
                <a:spcPct val="200000"/>
              </a:lnSpc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600" dirty="0"/>
              <a:t>Rising healthcare costs</a:t>
            </a:r>
          </a:p>
          <a:p>
            <a:pPr marL="228600" indent="-228600" algn="just">
              <a:lnSpc>
                <a:spcPct val="200000"/>
              </a:lnSpc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600" dirty="0"/>
              <a:t>Specific health benefits</a:t>
            </a:r>
          </a:p>
          <a:p>
            <a:pPr marL="228600" indent="-228600" algn="just">
              <a:lnSpc>
                <a:spcPct val="200000"/>
              </a:lnSpc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600" dirty="0"/>
              <a:t>Consumer interest towards preventive healthcare</a:t>
            </a:r>
          </a:p>
          <a:p>
            <a:pPr marL="228600" indent="-228600" algn="just">
              <a:lnSpc>
                <a:spcPct val="200000"/>
              </a:lnSpc>
              <a:buClr>
                <a:srgbClr val="660066"/>
              </a:buClr>
              <a:buFont typeface="Arial" pitchFamily="34" charset="0"/>
              <a:buChar char="•"/>
              <a:defRPr/>
            </a:pPr>
            <a:r>
              <a:rPr lang="en-US" sz="2600" dirty="0"/>
              <a:t>Increasing population of baby boomers</a:t>
            </a:r>
          </a:p>
        </p:txBody>
      </p:sp>
      <p:pic>
        <p:nvPicPr>
          <p:cNvPr id="3072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2209800"/>
            <a:ext cx="2767013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Box 2"/>
          <p:cNvSpPr txBox="1">
            <a:spLocks noChangeArrowheads="1"/>
          </p:cNvSpPr>
          <p:nvPr/>
        </p:nvSpPr>
        <p:spPr bwMode="auto">
          <a:xfrm>
            <a:off x="609600" y="685800"/>
            <a:ext cx="85344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500" b="1" dirty="0">
                <a:solidFill>
                  <a:srgbClr val="660066"/>
                </a:solidFill>
                <a:latin typeface="Arial Black" pitchFamily="34" charset="0"/>
              </a:rPr>
              <a:t>Why Probiotic Market is </a:t>
            </a:r>
            <a:r>
              <a:rPr lang="en-US" sz="3500" b="1" dirty="0" smtClean="0">
                <a:solidFill>
                  <a:srgbClr val="660066"/>
                </a:solidFill>
                <a:latin typeface="Arial Black" pitchFamily="34" charset="0"/>
              </a:rPr>
              <a:t>growing?</a:t>
            </a:r>
            <a:endParaRPr lang="en-US" sz="3500" b="1" dirty="0">
              <a:solidFill>
                <a:srgbClr val="66006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7"/>
          <p:cNvSpPr>
            <a:spLocks noChangeArrowheads="1"/>
          </p:cNvSpPr>
          <p:nvPr/>
        </p:nvSpPr>
        <p:spPr bwMode="auto">
          <a:xfrm>
            <a:off x="609600" y="5334000"/>
            <a:ext cx="7772400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/>
              <a:t>Less than 10% Consumers knew Probiotics </a:t>
            </a:r>
            <a:r>
              <a:rPr lang="en-US" b="1" dirty="0" smtClean="0"/>
              <a:t>10 </a:t>
            </a:r>
            <a:r>
              <a:rPr lang="en-US" b="1" dirty="0"/>
              <a:t>years ago</a:t>
            </a:r>
          </a:p>
          <a:p>
            <a:pPr marL="342900" indent="-34290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/>
              <a:t>Now more than </a:t>
            </a:r>
            <a:r>
              <a:rPr lang="en-US" b="1" dirty="0" smtClean="0"/>
              <a:t>85% </a:t>
            </a:r>
            <a:r>
              <a:rPr lang="en-US" b="1" dirty="0"/>
              <a:t>Consumers know and most use </a:t>
            </a:r>
            <a:r>
              <a:rPr lang="en-US" b="1" dirty="0" smtClean="0"/>
              <a:t>probiotics</a:t>
            </a:r>
          </a:p>
          <a:p>
            <a:pPr marL="342900" indent="-342900"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b="1" dirty="0" smtClean="0"/>
              <a:t>Source: Food product design.com</a:t>
            </a:r>
          </a:p>
          <a:p>
            <a:pPr marL="342900" indent="-342900" algn="l">
              <a:lnSpc>
                <a:spcPct val="150000"/>
              </a:lnSpc>
            </a:pPr>
            <a:endParaRPr lang="en-US" b="1" dirty="0"/>
          </a:p>
        </p:txBody>
      </p:sp>
      <p:sp>
        <p:nvSpPr>
          <p:cNvPr id="3077" name="TextBox 2"/>
          <p:cNvSpPr txBox="1">
            <a:spLocks noChangeArrowheads="1"/>
          </p:cNvSpPr>
          <p:nvPr/>
        </p:nvSpPr>
        <p:spPr bwMode="auto">
          <a:xfrm>
            <a:off x="0" y="609600"/>
            <a:ext cx="91440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660066"/>
                </a:solidFill>
                <a:latin typeface="Arial Black" pitchFamily="34" charset="0"/>
              </a:rPr>
              <a:t>Increased Awareness of Probiotics </a:t>
            </a:r>
          </a:p>
        </p:txBody>
      </p:sp>
      <p:pic>
        <p:nvPicPr>
          <p:cNvPr id="6" name="Picture 5" descr="awarene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066799"/>
            <a:ext cx="5876545" cy="42243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752600"/>
            <a:ext cx="7086600" cy="447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/>
          </a:p>
          <a:p>
            <a:pPr marL="514350" indent="-514350" algn="l" fontAlgn="auto">
              <a:lnSpc>
                <a:spcPct val="200000"/>
              </a:lnSpc>
              <a:spcBef>
                <a:spcPts val="850"/>
              </a:spcBef>
              <a:spcAft>
                <a:spcPts val="0"/>
              </a:spcAft>
              <a:buClr>
                <a:srgbClr val="800000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3000" dirty="0"/>
              <a:t>Strain Specific</a:t>
            </a:r>
          </a:p>
          <a:p>
            <a:pPr marL="514350" indent="-514350" algn="l" fontAlgn="auto">
              <a:lnSpc>
                <a:spcPct val="200000"/>
              </a:lnSpc>
              <a:spcBef>
                <a:spcPts val="850"/>
              </a:spcBef>
              <a:spcAft>
                <a:spcPts val="0"/>
              </a:spcAft>
              <a:buClr>
                <a:srgbClr val="800000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3000" dirty="0"/>
              <a:t>Dose Specific</a:t>
            </a:r>
          </a:p>
          <a:p>
            <a:pPr marL="514350" indent="-514350" algn="l" fontAlgn="auto">
              <a:lnSpc>
                <a:spcPct val="200000"/>
              </a:lnSpc>
              <a:spcBef>
                <a:spcPts val="850"/>
              </a:spcBef>
              <a:spcAft>
                <a:spcPts val="0"/>
              </a:spcAft>
              <a:buClr>
                <a:srgbClr val="800000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3000" dirty="0"/>
              <a:t>Condition Specific</a:t>
            </a:r>
          </a:p>
          <a:p>
            <a:pPr marL="514350" indent="-514350" algn="l" fontAlgn="auto">
              <a:lnSpc>
                <a:spcPct val="200000"/>
              </a:lnSpc>
              <a:spcBef>
                <a:spcPts val="850"/>
              </a:spcBef>
              <a:spcAft>
                <a:spcPts val="0"/>
              </a:spcAft>
              <a:buClr>
                <a:srgbClr val="800000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3000" dirty="0"/>
              <a:t>GRAS*</a:t>
            </a:r>
          </a:p>
        </p:txBody>
      </p:sp>
      <p:grpSp>
        <p:nvGrpSpPr>
          <p:cNvPr id="31748" name="Group 13"/>
          <p:cNvGrpSpPr>
            <a:grpSpLocks/>
          </p:cNvGrpSpPr>
          <p:nvPr/>
        </p:nvGrpSpPr>
        <p:grpSpPr bwMode="auto">
          <a:xfrm>
            <a:off x="5867400" y="2286000"/>
            <a:ext cx="963613" cy="3862388"/>
            <a:chOff x="5910264" y="1981200"/>
            <a:chExt cx="963611" cy="3862293"/>
          </a:xfrm>
        </p:grpSpPr>
        <p:grpSp>
          <p:nvGrpSpPr>
            <p:cNvPr id="31751" name="Group 17"/>
            <p:cNvGrpSpPr>
              <a:grpSpLocks/>
            </p:cNvGrpSpPr>
            <p:nvPr/>
          </p:nvGrpSpPr>
          <p:grpSpPr bwMode="auto">
            <a:xfrm>
              <a:off x="5943600" y="1981200"/>
              <a:ext cx="930275" cy="2855913"/>
              <a:chOff x="6781800" y="2042160"/>
              <a:chExt cx="929640" cy="2377440"/>
            </a:xfrm>
          </p:grpSpPr>
          <p:pic>
            <p:nvPicPr>
              <p:cNvPr id="31753" name="Picture 2" descr="http://t3.gstatic.com/images?q=tbn:Zg4jXNe_9mdliM:http://s3.amazonaws.com/l.thumbs.canstockphoto.com/canstock0983152.jpg">
                <a:hlinkClick r:id="rId2"/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797040" y="2042160"/>
                <a:ext cx="914400" cy="685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1754" name="Group 16"/>
              <p:cNvGrpSpPr>
                <a:grpSpLocks/>
              </p:cNvGrpSpPr>
              <p:nvPr/>
            </p:nvGrpSpPr>
            <p:grpSpPr bwMode="auto">
              <a:xfrm>
                <a:off x="6781800" y="2849880"/>
                <a:ext cx="929640" cy="1569720"/>
                <a:chOff x="6781800" y="2849880"/>
                <a:chExt cx="929640" cy="1569720"/>
              </a:xfrm>
            </p:grpSpPr>
            <p:pic>
              <p:nvPicPr>
                <p:cNvPr id="31755" name="Picture 2" descr="http://t3.gstatic.com/images?q=tbn:Zg4jXNe_9mdliM:http://s3.amazonaws.com/l.thumbs.canstockphoto.com/canstock0983152.jpg">
                  <a:hlinkClick r:id="rId2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6797040" y="2849880"/>
                  <a:ext cx="914400" cy="6858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756" name="Picture 2" descr="http://t3.gstatic.com/images?q=tbn:Zg4jXNe_9mdliM:http://s3.amazonaws.com/l.thumbs.canstockphoto.com/canstock0983152.jpg">
                  <a:hlinkClick r:id="rId2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6781800" y="3733800"/>
                  <a:ext cx="914400" cy="6858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pic>
          <p:nvPicPr>
            <p:cNvPr id="31752" name="Picture 2" descr="http://t3.gstatic.com/images?q=tbn:Zg4jXNe_9mdliM:http://s3.amazonaws.com/l.thumbs.canstockphoto.com/canstock0983152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10264" y="5019672"/>
              <a:ext cx="915025" cy="823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749" name="TextBox 11"/>
          <p:cNvSpPr txBox="1">
            <a:spLocks noChangeArrowheads="1"/>
          </p:cNvSpPr>
          <p:nvPr/>
        </p:nvSpPr>
        <p:spPr bwMode="auto">
          <a:xfrm>
            <a:off x="377825" y="698500"/>
            <a:ext cx="838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660066"/>
                </a:solidFill>
                <a:latin typeface="Arial Black" pitchFamily="34" charset="0"/>
              </a:rPr>
              <a:t>The name Probiotics doesn’t mean anything unless it is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31750" name="TextBox 14"/>
          <p:cNvSpPr txBox="1">
            <a:spLocks noChangeArrowheads="1"/>
          </p:cNvSpPr>
          <p:nvPr/>
        </p:nvSpPr>
        <p:spPr bwMode="auto">
          <a:xfrm>
            <a:off x="1219200" y="6248400"/>
            <a:ext cx="3657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/>
              <a:t>* Generally Recognized  As Safe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2" name="Group 17"/>
          <p:cNvGrpSpPr>
            <a:grpSpLocks/>
          </p:cNvGrpSpPr>
          <p:nvPr/>
        </p:nvGrpSpPr>
        <p:grpSpPr bwMode="auto">
          <a:xfrm>
            <a:off x="381001" y="990600"/>
            <a:ext cx="8305800" cy="5029200"/>
            <a:chOff x="-27709" y="364766"/>
            <a:chExt cx="9430773" cy="5326115"/>
          </a:xfrm>
        </p:grpSpPr>
        <p:pic>
          <p:nvPicPr>
            <p:cNvPr id="55300" name="Picture 4" descr="http://www.customprobiotics.com/customprostore/_images/intestine.gif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r="2162" b="10264"/>
            <a:stretch>
              <a:fillRect/>
            </a:stretch>
          </p:blipFill>
          <p:spPr bwMode="auto">
            <a:xfrm>
              <a:off x="609600" y="838200"/>
              <a:ext cx="7678920" cy="4852681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-27709" y="364766"/>
              <a:ext cx="9430773" cy="49512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300" b="1" dirty="0"/>
                <a:t>Human GI Tract showing approximate bacterial numbers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219200"/>
            <a:ext cx="4114800" cy="52578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>
              <a:defRPr/>
            </a:pPr>
            <a:endParaRPr lang="en-US" sz="1050" b="1" dirty="0">
              <a:solidFill>
                <a:srgbClr val="C00000"/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i="1" dirty="0"/>
              <a:t>Lactobacillus acidophilus 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b="1" i="1" dirty="0"/>
              <a:t>Lactobacillus </a:t>
            </a:r>
            <a:r>
              <a:rPr lang="en-US" b="1" i="1" dirty="0" err="1"/>
              <a:t>bulgaricus</a:t>
            </a:r>
            <a:r>
              <a:rPr lang="en-US" b="1" i="1" dirty="0"/>
              <a:t> 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b="1" i="1" dirty="0"/>
              <a:t>Lactobacillus </a:t>
            </a:r>
            <a:r>
              <a:rPr lang="en-US" b="1" i="1" dirty="0" err="1"/>
              <a:t>casei</a:t>
            </a:r>
            <a:r>
              <a:rPr lang="en-US" b="1" i="1" dirty="0"/>
              <a:t> 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b="1" i="1" dirty="0"/>
              <a:t>Lactobacillus </a:t>
            </a:r>
            <a:r>
              <a:rPr lang="en-US" b="1" i="1" dirty="0" err="1"/>
              <a:t>paracasei</a:t>
            </a:r>
            <a:r>
              <a:rPr lang="en-US" b="1" i="1" dirty="0"/>
              <a:t> 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b="1" i="1" dirty="0"/>
              <a:t>Lactobacillus </a:t>
            </a:r>
            <a:r>
              <a:rPr lang="en-US" b="1" i="1" dirty="0" err="1"/>
              <a:t>plantarum</a:t>
            </a:r>
            <a:endParaRPr lang="en-US" b="1" i="1" dirty="0"/>
          </a:p>
          <a:p>
            <a:pPr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b="1" i="1" dirty="0"/>
              <a:t>Lactobacillus </a:t>
            </a:r>
            <a:r>
              <a:rPr lang="en-US" b="1" i="1" dirty="0" err="1"/>
              <a:t>lactis</a:t>
            </a:r>
            <a:endParaRPr lang="en-US" b="1" i="1" dirty="0"/>
          </a:p>
          <a:p>
            <a:pPr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b="1" i="1" dirty="0" err="1"/>
              <a:t>Bifidobacterium</a:t>
            </a:r>
            <a:r>
              <a:rPr lang="en-US" b="1" i="1" dirty="0"/>
              <a:t> </a:t>
            </a:r>
            <a:r>
              <a:rPr lang="en-US" b="1" i="1" dirty="0" err="1"/>
              <a:t>longum</a:t>
            </a:r>
            <a:r>
              <a:rPr lang="en-US" b="1" i="1" dirty="0"/>
              <a:t> 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b="1" i="1" dirty="0" err="1"/>
              <a:t>Bifidobacterium</a:t>
            </a:r>
            <a:r>
              <a:rPr lang="en-US" b="1" i="1" dirty="0"/>
              <a:t> </a:t>
            </a:r>
            <a:r>
              <a:rPr lang="en-US" b="1" i="1" dirty="0" err="1"/>
              <a:t>infantis</a:t>
            </a:r>
            <a:r>
              <a:rPr lang="en-US" b="1" i="1" dirty="0"/>
              <a:t> 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b="1" i="1" dirty="0" err="1"/>
              <a:t>Bifidobacterium</a:t>
            </a:r>
            <a:r>
              <a:rPr lang="en-US" b="1" i="1" dirty="0"/>
              <a:t> </a:t>
            </a:r>
            <a:r>
              <a:rPr lang="en-US" b="1" i="1" dirty="0" err="1"/>
              <a:t>bifidum</a:t>
            </a:r>
            <a:endParaRPr lang="en-US" b="1" i="1" dirty="0"/>
          </a:p>
          <a:p>
            <a:pPr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b="1" i="1" dirty="0"/>
              <a:t>Streptococcus thermophilus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b="1" i="1" dirty="0" err="1"/>
              <a:t>Saccharomyces</a:t>
            </a:r>
            <a:r>
              <a:rPr lang="en-US" b="1" i="1" dirty="0"/>
              <a:t> </a:t>
            </a:r>
            <a:r>
              <a:rPr lang="en-US" b="1" i="1" dirty="0" err="1"/>
              <a:t>boulardii</a:t>
            </a:r>
            <a:endParaRPr lang="en-US" b="1" i="1" dirty="0"/>
          </a:p>
          <a:p>
            <a:pPr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b="1" i="1" dirty="0"/>
              <a:t> and others</a:t>
            </a:r>
            <a:endParaRPr lang="en-US" b="1" dirty="0"/>
          </a:p>
        </p:txBody>
      </p:sp>
      <p:sp>
        <p:nvSpPr>
          <p:cNvPr id="33795" name="TextBox 3"/>
          <p:cNvSpPr txBox="1">
            <a:spLocks noChangeArrowheads="1"/>
          </p:cNvSpPr>
          <p:nvPr/>
        </p:nvSpPr>
        <p:spPr bwMode="auto">
          <a:xfrm>
            <a:off x="609600" y="533400"/>
            <a:ext cx="8305800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3600" b="1">
                <a:solidFill>
                  <a:srgbClr val="660066"/>
                </a:solidFill>
                <a:latin typeface="Arial Black" pitchFamily="34" charset="0"/>
              </a:rPr>
              <a:t>Types of Probiotic Strains</a:t>
            </a:r>
            <a:endParaRPr lang="en-US" sz="3600">
              <a:solidFill>
                <a:srgbClr val="660066"/>
              </a:solidFill>
              <a:latin typeface="Arial Black" pitchFamily="34" charset="0"/>
            </a:endParaRPr>
          </a:p>
        </p:txBody>
      </p:sp>
      <p:grpSp>
        <p:nvGrpSpPr>
          <p:cNvPr id="33796" name="Group 9"/>
          <p:cNvGrpSpPr>
            <a:grpSpLocks/>
          </p:cNvGrpSpPr>
          <p:nvPr/>
        </p:nvGrpSpPr>
        <p:grpSpPr bwMode="auto">
          <a:xfrm>
            <a:off x="6477000" y="1295400"/>
            <a:ext cx="1828800" cy="2070100"/>
            <a:chOff x="6096000" y="1371600"/>
            <a:chExt cx="1981200" cy="2380911"/>
          </a:xfrm>
        </p:grpSpPr>
        <p:pic>
          <p:nvPicPr>
            <p:cNvPr id="33801" name="Picture 7" descr="http://t1.gstatic.com/images?q=tbn:jw8JDHlzG_7ljM:http://www.signonsandiego.com/uniontrib/20070614/images/curr-bac3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96000" y="1371600"/>
              <a:ext cx="1981200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6249062" y="3398296"/>
              <a:ext cx="1752467" cy="3542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accent4">
                      <a:lumMod val="50000"/>
                    </a:schemeClr>
                  </a:solidFill>
                  <a:latin typeface="Arial Black" pitchFamily="34" charset="0"/>
                  <a:cs typeface="Arial" charset="0"/>
                </a:rPr>
                <a:t>Lactobacilli</a:t>
              </a:r>
            </a:p>
          </p:txBody>
        </p:sp>
      </p:grpSp>
      <p:grpSp>
        <p:nvGrpSpPr>
          <p:cNvPr id="33797" name="Group 11"/>
          <p:cNvGrpSpPr>
            <a:grpSpLocks/>
          </p:cNvGrpSpPr>
          <p:nvPr/>
        </p:nvGrpSpPr>
        <p:grpSpPr bwMode="auto">
          <a:xfrm>
            <a:off x="6629400" y="3962400"/>
            <a:ext cx="1730375" cy="1663700"/>
            <a:chOff x="6324600" y="4191000"/>
            <a:chExt cx="1730041" cy="1663988"/>
          </a:xfrm>
        </p:grpSpPr>
        <p:pic>
          <p:nvPicPr>
            <p:cNvPr id="33799" name="Picture 11" descr="http://newsimg.bbc.co.uk/media/images/41974000/jpg/_41974478_bifidobacterium_203b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24600" y="4191000"/>
              <a:ext cx="1730041" cy="1295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6400785" y="5562837"/>
              <a:ext cx="1617351" cy="2921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300" dirty="0">
                  <a:solidFill>
                    <a:schemeClr val="accent4">
                      <a:lumMod val="50000"/>
                    </a:schemeClr>
                  </a:solidFill>
                  <a:latin typeface="Arial Black" pitchFamily="34" charset="0"/>
                  <a:cs typeface="Arial" charset="0"/>
                </a:rPr>
                <a:t>Bifidobacteria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143000"/>
            <a:ext cx="8382000" cy="4032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buClr>
                <a:srgbClr val="FF3300"/>
              </a:buClr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2400" dirty="0"/>
              <a:t> </a:t>
            </a:r>
            <a:r>
              <a:rPr lang="en-GB" sz="2800" b="1" i="1" dirty="0">
                <a:solidFill>
                  <a:srgbClr val="660066"/>
                </a:solidFill>
                <a:latin typeface="Arial Black" pitchFamily="34" charset="0"/>
              </a:rPr>
              <a:t>Lactobacillus acidophilus</a:t>
            </a:r>
          </a:p>
          <a:p>
            <a:pPr marL="457200" indent="-457200" algn="l">
              <a:lnSpc>
                <a:spcPct val="150000"/>
              </a:lnSpc>
              <a:buClr>
                <a:schemeClr val="accent3">
                  <a:lumMod val="50000"/>
                </a:schemeClr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GB" sz="1200" b="1" u="sng" dirty="0"/>
          </a:p>
          <a:p>
            <a:pPr marL="514350" indent="-514350" algn="l">
              <a:lnSpc>
                <a:spcPct val="150000"/>
              </a:lnSpc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2800" dirty="0"/>
              <a:t>Safe (GRAS) and effective</a:t>
            </a:r>
          </a:p>
          <a:p>
            <a:pPr marL="514350" indent="-514350" algn="l">
              <a:lnSpc>
                <a:spcPct val="150000"/>
              </a:lnSpc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2800" dirty="0"/>
              <a:t>Boosts immune function</a:t>
            </a:r>
          </a:p>
          <a:p>
            <a:pPr marL="514350" indent="-514350" algn="l">
              <a:lnSpc>
                <a:spcPct val="150000"/>
              </a:lnSpc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2800" dirty="0"/>
              <a:t>Aids digestion</a:t>
            </a:r>
          </a:p>
          <a:p>
            <a:pPr marL="514350" indent="-514350" algn="l">
              <a:lnSpc>
                <a:spcPct val="150000"/>
              </a:lnSpc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2800" dirty="0"/>
              <a:t>Produce natural antibiotics to inhibit pathogens</a:t>
            </a:r>
          </a:p>
          <a:p>
            <a:pPr marL="514350" indent="-514350" algn="l">
              <a:lnSpc>
                <a:spcPct val="150000"/>
              </a:lnSpc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2800" dirty="0"/>
              <a:t>Colonizes in the small intestine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219200"/>
            <a:ext cx="7010400" cy="47275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  <a:buClr>
                <a:srgbClr val="FFCC66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2800" b="1" i="1" dirty="0">
                <a:solidFill>
                  <a:srgbClr val="660066"/>
                </a:solidFill>
                <a:latin typeface="Arial Black" pitchFamily="34" charset="0"/>
                <a:cs typeface="Times New Roman" pitchFamily="18" charset="0"/>
              </a:rPr>
              <a:t>Bifidobacterium bifidum</a:t>
            </a:r>
            <a:r>
              <a:rPr lang="en-GB" sz="2800" i="1" dirty="0">
                <a:solidFill>
                  <a:srgbClr val="660066"/>
                </a:solidFill>
                <a:latin typeface="Arial Black" pitchFamily="34" charset="0"/>
                <a:cs typeface="Times New Roman" pitchFamily="18" charset="0"/>
              </a:rPr>
              <a:t> </a:t>
            </a:r>
          </a:p>
          <a:p>
            <a:pPr algn="l">
              <a:lnSpc>
                <a:spcPct val="150000"/>
              </a:lnSpc>
              <a:buClr>
                <a:srgbClr val="FFCC66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2800" i="1" dirty="0">
                <a:solidFill>
                  <a:srgbClr val="660066"/>
                </a:solidFill>
                <a:latin typeface="Arial Black" pitchFamily="34" charset="0"/>
                <a:cs typeface="Times New Roman" pitchFamily="18" charset="0"/>
              </a:rPr>
              <a:t>Bifidobacterium lactis</a:t>
            </a:r>
          </a:p>
          <a:p>
            <a:pPr algn="l">
              <a:lnSpc>
                <a:spcPct val="150000"/>
              </a:lnSpc>
              <a:buClr>
                <a:srgbClr val="FFCC66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2800" i="1" dirty="0">
                <a:solidFill>
                  <a:srgbClr val="660066"/>
                </a:solidFill>
                <a:latin typeface="Arial Black" pitchFamily="34" charset="0"/>
                <a:cs typeface="Times New Roman" pitchFamily="18" charset="0"/>
              </a:rPr>
              <a:t>Bifidobacterium longum</a:t>
            </a:r>
            <a:endParaRPr lang="en-GB" sz="2800" b="1" i="1" dirty="0">
              <a:solidFill>
                <a:srgbClr val="660066"/>
              </a:solidFill>
              <a:latin typeface="Arial Black" pitchFamily="34" charset="0"/>
              <a:cs typeface="Times New Roman" pitchFamily="18" charset="0"/>
            </a:endParaRPr>
          </a:p>
          <a:p>
            <a:pPr marL="514350" indent="-514350" algn="l">
              <a:lnSpc>
                <a:spcPct val="90000"/>
              </a:lnSpc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GB" sz="800" b="1" u="sng" dirty="0">
              <a:solidFill>
                <a:srgbClr val="FF0000"/>
              </a:solidFill>
              <a:cs typeface="Times New Roman" pitchFamily="18" charset="0"/>
            </a:endParaRPr>
          </a:p>
          <a:p>
            <a:pPr marL="514350" indent="-514350" algn="l">
              <a:lnSpc>
                <a:spcPct val="200000"/>
              </a:lnSpc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2800" dirty="0">
                <a:cs typeface="Times New Roman" pitchFamily="18" charset="0"/>
              </a:rPr>
              <a:t>Colonize in the large intestine</a:t>
            </a:r>
          </a:p>
          <a:p>
            <a:pPr marL="514350" indent="-514350" algn="l">
              <a:lnSpc>
                <a:spcPct val="200000"/>
              </a:lnSpc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2800" dirty="0">
                <a:cs typeface="Times New Roman" pitchFamily="18" charset="0"/>
              </a:rPr>
              <a:t>Modulates immune system</a:t>
            </a:r>
          </a:p>
          <a:p>
            <a:pPr marL="514350" indent="-514350" algn="l">
              <a:lnSpc>
                <a:spcPct val="200000"/>
              </a:lnSpc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2800" dirty="0">
                <a:cs typeface="Times New Roman" pitchFamily="18" charset="0"/>
              </a:rPr>
              <a:t>Safe (GRAS)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838200" y="1371600"/>
            <a:ext cx="7764463" cy="587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l">
              <a:buClr>
                <a:srgbClr val="FFCC66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 b="1" dirty="0">
                <a:solidFill>
                  <a:srgbClr val="660066"/>
                </a:solidFill>
                <a:latin typeface="Arial Black" pitchFamily="34" charset="0"/>
                <a:cs typeface="Times New Roman" pitchFamily="18" charset="0"/>
              </a:rPr>
              <a:t>Fructooligosaccharides (FOS</a:t>
            </a:r>
            <a:r>
              <a:rPr lang="en-GB" sz="3200" b="1" dirty="0">
                <a:solidFill>
                  <a:srgbClr val="660066"/>
                </a:solidFill>
                <a:cs typeface="Times New Roman" pitchFamily="18" charset="0"/>
              </a:rPr>
              <a:t>)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2209800"/>
            <a:ext cx="8686800" cy="4025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319088" indent="-319088" algn="l">
              <a:lnSpc>
                <a:spcPct val="150000"/>
              </a:lnSpc>
              <a:spcBef>
                <a:spcPts val="7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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  <a:defRPr/>
            </a:pPr>
            <a:r>
              <a:rPr lang="en-US" sz="2800" dirty="0"/>
              <a:t>Indigestible </a:t>
            </a:r>
            <a:r>
              <a:rPr lang="en-US" sz="2800" dirty="0" smtClean="0"/>
              <a:t>carbohydrate </a:t>
            </a:r>
            <a:r>
              <a:rPr lang="en-US" sz="2800" dirty="0"/>
              <a:t>which feeds </a:t>
            </a:r>
            <a:r>
              <a:rPr lang="en-GB" sz="2800" dirty="0" smtClean="0">
                <a:cs typeface="Times New Roman" pitchFamily="18" charset="0"/>
              </a:rPr>
              <a:t>beneficial </a:t>
            </a:r>
            <a:r>
              <a:rPr lang="en-GB" sz="2800" dirty="0">
                <a:cs typeface="Times New Roman" pitchFamily="18" charset="0"/>
              </a:rPr>
              <a:t>bacteria</a:t>
            </a:r>
          </a:p>
          <a:p>
            <a:pPr marL="319088" indent="-319088" algn="l">
              <a:lnSpc>
                <a:spcPct val="150000"/>
              </a:lnSpc>
              <a:spcBef>
                <a:spcPts val="7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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  <a:defRPr/>
            </a:pPr>
            <a:r>
              <a:rPr lang="en-GB" sz="2800" dirty="0">
                <a:cs typeface="Times New Roman" pitchFamily="18" charset="0"/>
              </a:rPr>
              <a:t>Promotes, stabilizes and enhances the proliferation of beneficial bacteria</a:t>
            </a:r>
          </a:p>
          <a:p>
            <a:pPr marL="319088" indent="-319088" algn="l">
              <a:lnSpc>
                <a:spcPct val="150000"/>
              </a:lnSpc>
              <a:spcBef>
                <a:spcPts val="70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"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  <a:defRPr/>
            </a:pPr>
            <a:r>
              <a:rPr lang="en-GB" sz="2800" dirty="0">
                <a:cs typeface="Times New Roman" pitchFamily="18" charset="0"/>
              </a:rPr>
              <a:t>Called “</a:t>
            </a:r>
            <a:r>
              <a:rPr lang="en-GB" sz="2800" dirty="0" err="1">
                <a:cs typeface="Times New Roman" pitchFamily="18" charset="0"/>
              </a:rPr>
              <a:t>Synbiotics</a:t>
            </a:r>
            <a:r>
              <a:rPr lang="en-GB" sz="2800" dirty="0">
                <a:cs typeface="Times New Roman" pitchFamily="18" charset="0"/>
              </a:rPr>
              <a:t>” when mixed with probiotics</a:t>
            </a:r>
          </a:p>
          <a:p>
            <a:pPr marL="319088" indent="-319088" algn="l">
              <a:spcBef>
                <a:spcPts val="700"/>
              </a:spcBef>
              <a:buClr>
                <a:srgbClr val="000000"/>
              </a:buClr>
              <a:buFont typeface="Wingdings" pitchFamily="2" charset="2"/>
              <a:buNone/>
              <a:tabLst>
                <a:tab pos="319088" algn="l"/>
                <a:tab pos="776288" algn="l"/>
                <a:tab pos="1233488" algn="l"/>
                <a:tab pos="1690688" algn="l"/>
                <a:tab pos="2147888" algn="l"/>
                <a:tab pos="2605088" algn="l"/>
                <a:tab pos="3062288" algn="l"/>
                <a:tab pos="3519488" algn="l"/>
                <a:tab pos="3976688" algn="l"/>
                <a:tab pos="4433888" algn="l"/>
                <a:tab pos="4891088" algn="l"/>
                <a:tab pos="5348288" algn="l"/>
                <a:tab pos="5805488" algn="l"/>
                <a:tab pos="6262688" algn="l"/>
                <a:tab pos="6719888" algn="l"/>
                <a:tab pos="7177088" algn="l"/>
                <a:tab pos="7634288" algn="l"/>
                <a:tab pos="8091488" algn="l"/>
                <a:tab pos="8548688" algn="l"/>
                <a:tab pos="9005888" algn="l"/>
                <a:tab pos="9463088" algn="l"/>
              </a:tabLst>
              <a:defRPr/>
            </a:pPr>
            <a:endParaRPr lang="en-GB" sz="2800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609600"/>
            <a:ext cx="7620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660066"/>
                </a:solidFill>
                <a:latin typeface="Arial Black" pitchFamily="34" charset="0"/>
              </a:rPr>
              <a:t>Medical Conditions Helped by Probiotics – Diarrhea</a:t>
            </a:r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676400"/>
            <a:ext cx="44958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/>
              <a:t>#1 cause of sickness and death  worldwide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/>
              <a:t>Diarrheal disease - #3 cause of sickness and death in US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err="1" smtClean="0"/>
              <a:t>Dysbiosis</a:t>
            </a:r>
            <a:r>
              <a:rPr lang="en-US" sz="2000" dirty="0" smtClean="0"/>
              <a:t> costs $107 billion/yr in direct health care costs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/>
              <a:t>200 million sick days, 50 million ambulatory visits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/>
              <a:t>16.9 lost school days, 10 million hospitalizations</a:t>
            </a:r>
          </a:p>
          <a:p>
            <a:endParaRPr lang="en-US" dirty="0"/>
          </a:p>
        </p:txBody>
      </p:sp>
      <p:pic>
        <p:nvPicPr>
          <p:cNvPr id="6" name="Picture 5" descr="incidence of diarrhe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9600" y="1828800"/>
            <a:ext cx="4501357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797511"/>
            <a:ext cx="7086600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660066"/>
                </a:solidFill>
              </a:rPr>
              <a:t>Medical Conditions Helped by Probiotics – Diarrhea (cont.)</a:t>
            </a:r>
          </a:p>
          <a:p>
            <a:endParaRPr lang="en-US" dirty="0" smtClean="0"/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endParaRPr lang="en-US" sz="1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3810000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/>
              <a:t>Nearly 200,000 deaths per year, Diarrhea costs $4.7 billion per year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/>
              <a:t>Traveler’s Diarrhea affects 30%-50% of 30 million U.S. travelers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/>
              <a:t>80% of cases due to infectious agents</a:t>
            </a:r>
          </a:p>
          <a:p>
            <a:pPr algn="l">
              <a:lnSpc>
                <a:spcPct val="150000"/>
              </a:lnSpc>
            </a:pPr>
            <a:endParaRPr lang="en-US" dirty="0" smtClean="0"/>
          </a:p>
          <a:p>
            <a:pPr algn="l">
              <a:lnSpc>
                <a:spcPct val="150000"/>
              </a:lnSpc>
            </a:pPr>
            <a:r>
              <a:rPr lang="en-US" sz="1100" dirty="0" smtClean="0"/>
              <a:t>Source:  USAF Public Health Info and Research</a:t>
            </a:r>
            <a:endParaRPr lang="en-US" dirty="0"/>
          </a:p>
        </p:txBody>
      </p:sp>
      <p:pic>
        <p:nvPicPr>
          <p:cNvPr id="4" name="Picture 3" descr="traveler's diarrhea risk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2057400"/>
            <a:ext cx="4552950" cy="4010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660066"/>
                </a:solidFill>
                <a:latin typeface="Arial Black" pitchFamily="34" charset="0"/>
              </a:rPr>
              <a:t>Inflammatory Bowel Diseases</a:t>
            </a:r>
            <a:endParaRPr lang="en-US" sz="3600" dirty="0">
              <a:solidFill>
                <a:srgbClr val="660066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828800"/>
            <a:ext cx="3505200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1.4 million people in U.S. and 2.2 million in Europe</a:t>
            </a:r>
          </a:p>
          <a:p>
            <a:pPr algn="l"/>
            <a:endParaRPr lang="en-US" sz="2400" dirty="0" smtClean="0"/>
          </a:p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Crohn’s Disease $1.3 billion in annual healthcare costs</a:t>
            </a:r>
          </a:p>
          <a:p>
            <a:pPr algn="l"/>
            <a:endParaRPr lang="en-US" sz="2400" dirty="0" smtClean="0"/>
          </a:p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Ulcerative colitis: $868 million in annual healthcare costs</a:t>
            </a:r>
          </a:p>
          <a:p>
            <a:pPr algn="l"/>
            <a:endParaRPr lang="en-US" sz="2400" dirty="0" smtClean="0"/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 smtClean="0"/>
              <a:t>Source: NIH - NIDDK</a:t>
            </a:r>
            <a:endParaRPr lang="en-US" sz="1400" dirty="0"/>
          </a:p>
        </p:txBody>
      </p:sp>
      <p:pic>
        <p:nvPicPr>
          <p:cNvPr id="4" name="Picture 3" descr="inflammatory bow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2286000"/>
            <a:ext cx="3505200" cy="358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83820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660066"/>
                </a:solidFill>
                <a:latin typeface="Arial Black" pitchFamily="34" charset="0"/>
              </a:rPr>
              <a:t>Digestive Disease</a:t>
            </a:r>
            <a:endParaRPr lang="en-US" sz="2800" dirty="0">
              <a:solidFill>
                <a:srgbClr val="660066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133600"/>
            <a:ext cx="34290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 22 </a:t>
            </a:r>
            <a:r>
              <a:rPr lang="en-US" dirty="0" smtClean="0"/>
              <a:t>Million acute digestive conditions/year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 Chronic </a:t>
            </a:r>
            <a:r>
              <a:rPr lang="en-US" dirty="0" smtClean="0"/>
              <a:t>Constipation – 6.3 million visits in 2004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 Peptic </a:t>
            </a:r>
            <a:r>
              <a:rPr lang="en-US" dirty="0" smtClean="0"/>
              <a:t>Ulcer – $3.1 billion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 Colorectal </a:t>
            </a:r>
            <a:r>
              <a:rPr lang="en-US" dirty="0" smtClean="0"/>
              <a:t>cancer - $9.5 billion</a:t>
            </a:r>
          </a:p>
          <a:p>
            <a:pPr algn="l">
              <a:buFont typeface="Arial" pitchFamily="34" charset="0"/>
              <a:buChar char="•"/>
            </a:pPr>
            <a:endParaRPr lang="en-US" dirty="0"/>
          </a:p>
          <a:p>
            <a:pPr algn="l">
              <a:buFont typeface="Arial" pitchFamily="34" charset="0"/>
              <a:buChar char="•"/>
            </a:pPr>
            <a:r>
              <a:rPr lang="en-US" sz="1400" dirty="0" smtClean="0"/>
              <a:t>Source:  NIH - NIDDK</a:t>
            </a:r>
            <a:endParaRPr lang="en-US" sz="1400" dirty="0"/>
          </a:p>
        </p:txBody>
      </p:sp>
      <p:pic>
        <p:nvPicPr>
          <p:cNvPr id="6" name="Picture 5" descr="Digestive disease cost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1524000"/>
            <a:ext cx="4390476" cy="4542857"/>
          </a:xfrm>
          <a:prstGeom prst="rect">
            <a:avLst/>
          </a:prstGeom>
          <a:ln w="38100">
            <a:solidFill>
              <a:srgbClr val="660066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4343400" y="4495800"/>
            <a:ext cx="41910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0" y="4572001"/>
            <a:ext cx="3962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Global Incidence of GI market IMS Health Data </a:t>
            </a:r>
            <a:r>
              <a:rPr lang="en-US" b="1" dirty="0" smtClean="0"/>
              <a:t>2006</a:t>
            </a:r>
          </a:p>
          <a:p>
            <a:r>
              <a:rPr lang="en-US" sz="1400" b="1" dirty="0" smtClean="0"/>
              <a:t>*old data</a:t>
            </a:r>
          </a:p>
          <a:p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660066"/>
                </a:solidFill>
                <a:latin typeface="Arial Black" pitchFamily="34" charset="0"/>
              </a:rPr>
              <a:t>IBS</a:t>
            </a:r>
            <a:endParaRPr lang="en-US" dirty="0">
              <a:solidFill>
                <a:srgbClr val="660066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4114800" cy="4800600"/>
          </a:xfrm>
        </p:spPr>
        <p:txBody>
          <a:bodyPr>
            <a:normAutofit fontScale="62500" lnSpcReduction="20000"/>
          </a:bodyPr>
          <a:lstStyle/>
          <a:p>
            <a:pPr>
              <a:buClrTx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3 million hospital visits per year</a:t>
            </a:r>
          </a:p>
          <a:p>
            <a:pPr>
              <a:buClrTx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$1 billion in total costs</a:t>
            </a:r>
          </a:p>
          <a:p>
            <a:pPr>
              <a:buClrTx/>
              <a:buNone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Possible actions of probiotics</a:t>
            </a:r>
          </a:p>
          <a:p>
            <a:pPr lvl="1">
              <a:buClrTx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Adherence prevents pathogens</a:t>
            </a:r>
          </a:p>
          <a:p>
            <a:pPr lvl="1">
              <a:buClrTx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Enhanced barrier function</a:t>
            </a:r>
          </a:p>
          <a:p>
            <a:pPr lvl="1">
              <a:buClrTx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Secretion of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bacteriocins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buClrTx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Acidification of colon</a:t>
            </a:r>
          </a:p>
          <a:p>
            <a:pPr lvl="1">
              <a:buClrTx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Immune modulation</a:t>
            </a:r>
          </a:p>
          <a:p>
            <a:pPr lvl="1">
              <a:buClrTx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Altered mucosal response to stress</a:t>
            </a:r>
          </a:p>
          <a:p>
            <a:pPr lvl="1">
              <a:buClrTx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Inhibition of hypersensitivity</a:t>
            </a:r>
          </a:p>
          <a:p>
            <a:pPr lvl="1">
              <a:buClrTx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buClrTx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Statistics source:  NIH NIDDK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ibs-low-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6378" y="1295400"/>
            <a:ext cx="4739821" cy="530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pPr algn="ctr"/>
            <a:r>
              <a:rPr lang="en-US" sz="3200" dirty="0" smtClean="0">
                <a:solidFill>
                  <a:srgbClr val="660066"/>
                </a:solidFill>
                <a:latin typeface="Arial Black" pitchFamily="34" charset="0"/>
              </a:rPr>
              <a:t>Probiotics for Other Digestive </a:t>
            </a:r>
            <a:r>
              <a:rPr lang="en-US" sz="3200" dirty="0" smtClean="0">
                <a:solidFill>
                  <a:srgbClr val="660066"/>
                </a:solidFill>
                <a:latin typeface="Arial Black" pitchFamily="34" charset="0"/>
              </a:rPr>
              <a:t/>
            </a:r>
            <a:br>
              <a:rPr lang="en-US" sz="3200" dirty="0" smtClean="0">
                <a:solidFill>
                  <a:srgbClr val="660066"/>
                </a:solidFill>
                <a:latin typeface="Arial Black" pitchFamily="34" charset="0"/>
              </a:rPr>
            </a:br>
            <a:r>
              <a:rPr lang="en-US" sz="3200" dirty="0" smtClean="0">
                <a:solidFill>
                  <a:srgbClr val="660066"/>
                </a:solidFill>
                <a:latin typeface="Arial Black" pitchFamily="34" charset="0"/>
              </a:rPr>
              <a:t>Tract </a:t>
            </a:r>
            <a:r>
              <a:rPr lang="en-US" sz="3200" dirty="0" smtClean="0">
                <a:solidFill>
                  <a:srgbClr val="660066"/>
                </a:solidFill>
                <a:latin typeface="Arial Black" pitchFamily="34" charset="0"/>
              </a:rPr>
              <a:t>Conditions</a:t>
            </a:r>
            <a:endParaRPr lang="en-US" sz="3200" dirty="0">
              <a:solidFill>
                <a:srgbClr val="660066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895600"/>
            <a:ext cx="8458200" cy="3094037"/>
          </a:xfrm>
        </p:spPr>
        <p:txBody>
          <a:bodyPr numCol="2"/>
          <a:lstStyle/>
          <a:p>
            <a:pPr>
              <a:buClrTx/>
            </a:pPr>
            <a:r>
              <a:rPr lang="en-US" sz="2900" dirty="0" smtClean="0">
                <a:latin typeface="Arial" pitchFamily="34" charset="0"/>
                <a:cs typeface="Arial" pitchFamily="34" charset="0"/>
              </a:rPr>
              <a:t>Gingivitis and Thrush</a:t>
            </a:r>
          </a:p>
          <a:p>
            <a:pPr>
              <a:buClrTx/>
            </a:pPr>
            <a:r>
              <a:rPr lang="en-US" sz="2900" dirty="0" smtClean="0">
                <a:latin typeface="Arial" pitchFamily="34" charset="0"/>
                <a:cs typeface="Arial" pitchFamily="34" charset="0"/>
              </a:rPr>
              <a:t>Halitosis (Bad Breath)</a:t>
            </a:r>
          </a:p>
          <a:p>
            <a:pPr>
              <a:buClrTx/>
            </a:pPr>
            <a:r>
              <a:rPr lang="en-US" sz="2900" dirty="0" smtClean="0">
                <a:latin typeface="Arial" pitchFamily="34" charset="0"/>
                <a:cs typeface="Arial" pitchFamily="34" charset="0"/>
              </a:rPr>
              <a:t>Tooth Decay</a:t>
            </a:r>
          </a:p>
          <a:p>
            <a:pPr>
              <a:buClrTx/>
            </a:pPr>
            <a:r>
              <a:rPr lang="en-US" sz="2900" dirty="0" smtClean="0">
                <a:latin typeface="Arial" pitchFamily="34" charset="0"/>
                <a:cs typeface="Arial" pitchFamily="34" charset="0"/>
              </a:rPr>
              <a:t>Canker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Sores</a:t>
            </a:r>
          </a:p>
          <a:p>
            <a:pPr>
              <a:buClrTx/>
            </a:pPr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</a:pPr>
            <a:r>
              <a:rPr lang="en-US" sz="2900" dirty="0" smtClean="0">
                <a:latin typeface="Arial" pitchFamily="34" charset="0"/>
                <a:cs typeface="Arial" pitchFamily="34" charset="0"/>
              </a:rPr>
              <a:t>Colic</a:t>
            </a:r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pPr>
              <a:buClrTx/>
            </a:pPr>
            <a:r>
              <a:rPr lang="en-US" sz="2900" dirty="0" smtClean="0">
                <a:latin typeface="Arial" pitchFamily="34" charset="0"/>
                <a:cs typeface="Arial" pitchFamily="34" charset="0"/>
              </a:rPr>
              <a:t>Food Allergies</a:t>
            </a:r>
          </a:p>
          <a:p>
            <a:pPr>
              <a:buClrTx/>
            </a:pPr>
            <a:r>
              <a:rPr lang="en-US" sz="2900" dirty="0" smtClean="0">
                <a:latin typeface="Arial" pitchFamily="34" charset="0"/>
                <a:cs typeface="Arial" pitchFamily="34" charset="0"/>
              </a:rPr>
              <a:t>Pancreatitis (acute)</a:t>
            </a:r>
          </a:p>
          <a:p>
            <a:pPr>
              <a:buClrTx/>
            </a:pPr>
            <a:r>
              <a:rPr lang="en-US" sz="2900" dirty="0" err="1" smtClean="0">
                <a:latin typeface="Arial" pitchFamily="34" charset="0"/>
                <a:cs typeface="Arial" pitchFamily="34" charset="0"/>
              </a:rPr>
              <a:t>Malabsorption</a:t>
            </a:r>
            <a:endParaRPr lang="en-US" sz="29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>
                <a:solidFill>
                  <a:srgbClr val="660066"/>
                </a:solidFill>
                <a:latin typeface="Arial Black" pitchFamily="34" charset="0"/>
              </a:rPr>
              <a:t>Probiotics for Non-digestive conditions</a:t>
            </a:r>
            <a:endParaRPr lang="en-US" sz="3200" dirty="0">
              <a:solidFill>
                <a:srgbClr val="660066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038600" cy="4434840"/>
          </a:xfrm>
        </p:spPr>
        <p:txBody>
          <a:bodyPr/>
          <a:lstStyle/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Candida Yeast Infections</a:t>
            </a:r>
          </a:p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Autism</a:t>
            </a:r>
          </a:p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Chronic Fatigue Syndrome</a:t>
            </a:r>
          </a:p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Urinary Tract Infections</a:t>
            </a:r>
          </a:p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Elevated Cholesterol and Blood Lipids</a:t>
            </a:r>
          </a:p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Allergies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09800"/>
            <a:ext cx="4038600" cy="4434840"/>
          </a:xfrm>
        </p:spPr>
        <p:txBody>
          <a:bodyPr/>
          <a:lstStyle/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Damage from Smoking</a:t>
            </a:r>
          </a:p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Cancer  Prevention</a:t>
            </a:r>
          </a:p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Toxic Shock Syndrome</a:t>
            </a:r>
          </a:p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HIV Support</a:t>
            </a:r>
          </a:p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Eczema</a:t>
            </a:r>
          </a:p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Acne</a:t>
            </a:r>
          </a:p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Infections and Immune Function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>
                <a:solidFill>
                  <a:srgbClr val="660066"/>
                </a:solidFill>
                <a:latin typeface="Arial Black" pitchFamily="34" charset="0"/>
              </a:rPr>
              <a:t>Probiotics and Cancer</a:t>
            </a:r>
            <a:endParaRPr lang="en-US" sz="3600" dirty="0">
              <a:solidFill>
                <a:srgbClr val="660066"/>
              </a:solidFill>
              <a:latin typeface="Arial Black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389437"/>
          </a:xfrm>
        </p:spPr>
        <p:txBody>
          <a:bodyPr/>
          <a:lstStyle/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Lung, breast and prostate cancers are the most common</a:t>
            </a:r>
          </a:p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next most likely is colon cancer (95,000/yr and rising) and rectal cancer (35,000/yr and rising)</a:t>
            </a:r>
          </a:p>
          <a:p>
            <a:pPr>
              <a:buClrTx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Functional foods are an exciting hope for prevention and cure</a:t>
            </a:r>
          </a:p>
          <a:p>
            <a:pPr>
              <a:buClrTx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Faecal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bacterial enzyme activity is linked to cancer incidence</a:t>
            </a:r>
          </a:p>
          <a:p>
            <a:pPr>
              <a:buClrTx/>
            </a:pP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L. acidophilus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Bifidobacterium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have shown positive anti-cancer effects.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600200"/>
            <a:ext cx="4038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Over 300 million cases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Most common cause – fecal bacteria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Most common treatment – antibiotics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Natural </a:t>
            </a:r>
            <a:r>
              <a:rPr lang="en-US" sz="2400" dirty="0" err="1" smtClean="0"/>
              <a:t>biofilms</a:t>
            </a:r>
            <a:endParaRPr lang="en-US" sz="2400" dirty="0" smtClean="0"/>
          </a:p>
          <a:p>
            <a:pPr lvl="1" algn="l">
              <a:buFont typeface="Arial" pitchFamily="34" charset="0"/>
              <a:buChar char="•"/>
            </a:pPr>
            <a:r>
              <a:rPr lang="en-US" sz="2400" dirty="0" smtClean="0"/>
              <a:t>Antibiotics and </a:t>
            </a:r>
            <a:r>
              <a:rPr lang="en-US" sz="2400" dirty="0" err="1" smtClean="0"/>
              <a:t>spermicides</a:t>
            </a:r>
            <a:r>
              <a:rPr lang="en-US" sz="2400" dirty="0" smtClean="0"/>
              <a:t> alter </a:t>
            </a:r>
            <a:r>
              <a:rPr lang="en-US" sz="2400" dirty="0" err="1" smtClean="0"/>
              <a:t>microflora</a:t>
            </a:r>
            <a:endParaRPr lang="en-US" sz="2400" dirty="0" smtClean="0"/>
          </a:p>
          <a:p>
            <a:pPr lvl="1" algn="l">
              <a:buFont typeface="Arial" pitchFamily="34" charset="0"/>
              <a:buChar char="•"/>
            </a:pPr>
            <a:r>
              <a:rPr lang="en-US" sz="2400" dirty="0" smtClean="0"/>
              <a:t>Lactobacilli inhibit many fecal organisms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2400" dirty="0" smtClean="0"/>
              <a:t>Production of hydrogen peroxide</a:t>
            </a:r>
            <a:endParaRPr lang="en-US" sz="2400" dirty="0"/>
          </a:p>
        </p:txBody>
      </p:sp>
      <p:pic>
        <p:nvPicPr>
          <p:cNvPr id="3" name="Picture 2" descr="urinary tract infec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2286000"/>
            <a:ext cx="3200400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9144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660066"/>
                </a:solidFill>
                <a:latin typeface="Arial Black" pitchFamily="34" charset="0"/>
              </a:rPr>
              <a:t>Probiotics and UTIs</a:t>
            </a:r>
            <a:endParaRPr lang="en-US" sz="3600" dirty="0">
              <a:solidFill>
                <a:srgbClr val="66006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990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660066"/>
                </a:solidFill>
                <a:latin typeface="Arial Black" pitchFamily="34" charset="0"/>
              </a:rPr>
              <a:t>Probiotics and Cholesterol</a:t>
            </a:r>
            <a:endParaRPr lang="en-US" sz="3600" dirty="0">
              <a:solidFill>
                <a:srgbClr val="660066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828800"/>
            <a:ext cx="3429000" cy="464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British Journal of Nutrition finds </a:t>
            </a:r>
            <a:r>
              <a:rPr lang="en-US" sz="2400" i="1" dirty="0" smtClean="0"/>
              <a:t>L. acidophilus</a:t>
            </a:r>
            <a:r>
              <a:rPr lang="en-US" sz="2400" dirty="0" smtClean="0"/>
              <a:t> reduces cholesterol absorption</a:t>
            </a:r>
          </a:p>
          <a:p>
            <a:pPr algn="l">
              <a:buFont typeface="Arial" pitchFamily="34" charset="0"/>
              <a:buChar char="•"/>
            </a:pPr>
            <a:endParaRPr lang="en-US" sz="2400" dirty="0" smtClean="0"/>
          </a:p>
          <a:p>
            <a:pPr algn="l">
              <a:buFont typeface="Arial" pitchFamily="34" charset="0"/>
              <a:buChar char="•"/>
            </a:pPr>
            <a:r>
              <a:rPr lang="en-US" sz="2400" dirty="0" smtClean="0"/>
              <a:t>Annals of Nutrition and Metabolism found that </a:t>
            </a:r>
            <a:r>
              <a:rPr lang="en-US" sz="2400" i="1" dirty="0" smtClean="0"/>
              <a:t>L. acidophilus </a:t>
            </a:r>
            <a:r>
              <a:rPr lang="en-US" sz="2400" dirty="0" smtClean="0"/>
              <a:t>and </a:t>
            </a:r>
            <a:r>
              <a:rPr lang="en-US" sz="2400" i="1" dirty="0" smtClean="0"/>
              <a:t>B. </a:t>
            </a:r>
            <a:r>
              <a:rPr lang="en-US" sz="2400" i="1" dirty="0" err="1" smtClean="0"/>
              <a:t>lactis</a:t>
            </a:r>
            <a:r>
              <a:rPr lang="en-US" sz="2400" dirty="0" smtClean="0"/>
              <a:t> had cholesterol lowering effects in </a:t>
            </a:r>
            <a:r>
              <a:rPr lang="en-US" sz="2400" dirty="0" err="1" smtClean="0"/>
              <a:t>hypercholesterolemic</a:t>
            </a:r>
            <a:r>
              <a:rPr lang="en-US" sz="2400" dirty="0" smtClean="0"/>
              <a:t> subjects.</a:t>
            </a:r>
            <a:endParaRPr lang="en-US" sz="2400" dirty="0"/>
          </a:p>
        </p:txBody>
      </p:sp>
      <p:pic>
        <p:nvPicPr>
          <p:cNvPr id="4" name="Picture 3" descr="Prevalence of high cholestero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2057400"/>
            <a:ext cx="41148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304800" y="685800"/>
            <a:ext cx="8305800" cy="1079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buClr>
                <a:srgbClr val="FFCC66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 b="1" dirty="0">
                <a:solidFill>
                  <a:srgbClr val="660066"/>
                </a:solidFill>
                <a:latin typeface="Arial Black" pitchFamily="34" charset="0"/>
                <a:cs typeface="Times New Roman" pitchFamily="18" charset="0"/>
              </a:rPr>
              <a:t>Role of L. acidophilus DDS-1 in various Health Conditions</a:t>
            </a:r>
            <a:endParaRPr lang="en-GB" sz="3200" b="1" dirty="0">
              <a:solidFill>
                <a:srgbClr val="660066"/>
              </a:solidFill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676400"/>
            <a:ext cx="8839200" cy="47859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400" b="1" dirty="0"/>
              <a:t>Antibacterial Action</a:t>
            </a:r>
          </a:p>
          <a:p>
            <a:pPr algn="l">
              <a:defRPr/>
            </a:pPr>
            <a:endParaRPr lang="en-US" sz="1000" b="1" dirty="0">
              <a:solidFill>
                <a:srgbClr val="C00000"/>
              </a:solidFill>
            </a:endParaRPr>
          </a:p>
          <a:p>
            <a:pPr indent="-514350" algn="l">
              <a:lnSpc>
                <a:spcPct val="150000"/>
              </a:lnSpc>
              <a:defRPr/>
            </a:pPr>
            <a:r>
              <a:rPr lang="en-US" sz="2200" i="1" dirty="0"/>
              <a:t>L. acidophilus </a:t>
            </a:r>
            <a:r>
              <a:rPr lang="en-US" sz="2200" i="1" dirty="0" smtClean="0"/>
              <a:t>DDS</a:t>
            </a:r>
            <a:r>
              <a:rPr lang="en-US" sz="2200" i="1" baseline="30000" dirty="0" smtClean="0"/>
              <a:t>®</a:t>
            </a:r>
            <a:r>
              <a:rPr lang="en-US" sz="2200" i="1" dirty="0" smtClean="0"/>
              <a:t>-</a:t>
            </a:r>
            <a:r>
              <a:rPr lang="en-US" sz="2200" i="1" dirty="0"/>
              <a:t>1</a:t>
            </a:r>
            <a:r>
              <a:rPr lang="en-US" sz="2200" dirty="0"/>
              <a:t> </a:t>
            </a:r>
            <a:r>
              <a:rPr lang="en-US" sz="2200" u="sng" dirty="0"/>
              <a:t>produced an antibacterial compound ‘</a:t>
            </a:r>
            <a:r>
              <a:rPr lang="en-US" sz="2200" u="sng" dirty="0" err="1"/>
              <a:t>acidophilin</a:t>
            </a:r>
            <a:r>
              <a:rPr lang="en-US" sz="2200" u="sng" dirty="0"/>
              <a:t>’</a:t>
            </a:r>
            <a:r>
              <a:rPr lang="en-US" sz="2200" dirty="0"/>
              <a:t> that demonstrates activity against </a:t>
            </a:r>
          </a:p>
          <a:p>
            <a:pPr indent="-514350" algn="l">
              <a:lnSpc>
                <a:spcPct val="150000"/>
              </a:lnSpc>
              <a:defRPr/>
            </a:pPr>
            <a:endParaRPr lang="en-US" sz="2200" dirty="0"/>
          </a:p>
          <a:p>
            <a:pPr marL="514350" indent="-514350" algn="l">
              <a:lnSpc>
                <a:spcPct val="150000"/>
              </a:lnSpc>
              <a:defRPr/>
            </a:pPr>
            <a:r>
              <a:rPr lang="en-US" sz="2200" dirty="0">
                <a:sym typeface="Symbol"/>
              </a:rPr>
              <a:t> </a:t>
            </a:r>
            <a:r>
              <a:rPr lang="en-US" sz="2200" i="1" dirty="0"/>
              <a:t>Bacillus </a:t>
            </a:r>
            <a:r>
              <a:rPr lang="en-US" sz="2200" i="1" dirty="0" err="1"/>
              <a:t>subtilis</a:t>
            </a:r>
            <a:r>
              <a:rPr lang="en-US" sz="2200" i="1" dirty="0"/>
              <a:t>     			</a:t>
            </a:r>
            <a:r>
              <a:rPr lang="en-US" sz="2200" dirty="0">
                <a:sym typeface="Symbol"/>
              </a:rPr>
              <a:t></a:t>
            </a:r>
            <a:r>
              <a:rPr lang="en-US" sz="2200" i="1" dirty="0"/>
              <a:t>Clostridium </a:t>
            </a:r>
            <a:r>
              <a:rPr lang="en-US" sz="2200" i="1" dirty="0" err="1"/>
              <a:t>botulinum</a:t>
            </a:r>
            <a:endParaRPr lang="en-US" sz="2200" i="1" dirty="0"/>
          </a:p>
          <a:p>
            <a:pPr marL="514350" indent="-514350" algn="l">
              <a:lnSpc>
                <a:spcPct val="150000"/>
              </a:lnSpc>
              <a:defRPr/>
            </a:pPr>
            <a:r>
              <a:rPr lang="en-US" sz="2200" dirty="0">
                <a:sym typeface="Symbol"/>
              </a:rPr>
              <a:t> </a:t>
            </a:r>
            <a:r>
              <a:rPr lang="en-US" sz="2200" i="1" dirty="0"/>
              <a:t>Clostridium </a:t>
            </a:r>
            <a:r>
              <a:rPr lang="en-US" sz="2200" i="1" dirty="0" err="1"/>
              <a:t>perfringens</a:t>
            </a:r>
            <a:r>
              <a:rPr lang="en-US" sz="2200" i="1" dirty="0"/>
              <a:t> 	 	</a:t>
            </a:r>
            <a:r>
              <a:rPr lang="en-US" sz="2200" dirty="0">
                <a:sym typeface="Symbol"/>
              </a:rPr>
              <a:t> </a:t>
            </a:r>
            <a:r>
              <a:rPr lang="en-US" sz="2200" i="1" dirty="0"/>
              <a:t>E. coli </a:t>
            </a:r>
          </a:p>
          <a:p>
            <a:pPr marL="514350" indent="-514350" algn="l">
              <a:lnSpc>
                <a:spcPct val="150000"/>
              </a:lnSpc>
              <a:defRPr/>
            </a:pPr>
            <a:r>
              <a:rPr lang="en-US" sz="2200" dirty="0">
                <a:sym typeface="Symbol"/>
              </a:rPr>
              <a:t> </a:t>
            </a:r>
            <a:r>
              <a:rPr lang="en-US" sz="2200" i="1" dirty="0"/>
              <a:t>Proteus mirabilis			</a:t>
            </a:r>
            <a:r>
              <a:rPr lang="en-US" sz="2200" dirty="0">
                <a:sym typeface="Symbol"/>
              </a:rPr>
              <a:t> </a:t>
            </a:r>
            <a:r>
              <a:rPr lang="en-US" sz="2200" i="1" dirty="0"/>
              <a:t>Salmonella </a:t>
            </a:r>
            <a:r>
              <a:rPr lang="en-US" sz="2200" i="1" dirty="0" err="1"/>
              <a:t>enteritidis</a:t>
            </a:r>
            <a:r>
              <a:rPr lang="en-US" sz="2200" i="1" dirty="0"/>
              <a:t> </a:t>
            </a:r>
          </a:p>
          <a:p>
            <a:pPr marL="514350" indent="-514350" algn="l">
              <a:lnSpc>
                <a:spcPct val="150000"/>
              </a:lnSpc>
              <a:defRPr/>
            </a:pPr>
            <a:r>
              <a:rPr lang="en-US" sz="2200" dirty="0">
                <a:sym typeface="Symbol"/>
              </a:rPr>
              <a:t></a:t>
            </a:r>
            <a:r>
              <a:rPr lang="en-US" sz="2200" i="1" dirty="0"/>
              <a:t>Salmonella </a:t>
            </a:r>
            <a:r>
              <a:rPr lang="en-US" sz="2200" i="1" dirty="0" err="1"/>
              <a:t>typhimurium</a:t>
            </a:r>
            <a:r>
              <a:rPr lang="en-US" sz="2200" i="1" dirty="0"/>
              <a:t>		</a:t>
            </a:r>
            <a:r>
              <a:rPr lang="en-US" sz="2200" dirty="0">
                <a:sym typeface="Symbol"/>
              </a:rPr>
              <a:t> </a:t>
            </a:r>
            <a:r>
              <a:rPr lang="en-US" sz="2200" i="1" dirty="0"/>
              <a:t>Staphylococcus </a:t>
            </a:r>
            <a:r>
              <a:rPr lang="en-US" sz="2200" i="1" dirty="0" err="1"/>
              <a:t>aureus</a:t>
            </a:r>
            <a:r>
              <a:rPr lang="en-US" sz="2200" dirty="0"/>
              <a:t> </a:t>
            </a:r>
          </a:p>
          <a:p>
            <a:pPr marL="514350" indent="-514350" algn="l">
              <a:lnSpc>
                <a:spcPct val="150000"/>
              </a:lnSpc>
              <a:defRPr/>
            </a:pPr>
            <a:r>
              <a:rPr lang="en-US" sz="2200" dirty="0">
                <a:sym typeface="Symbol"/>
              </a:rPr>
              <a:t> </a:t>
            </a:r>
            <a:r>
              <a:rPr lang="en-US" sz="2200" i="1" dirty="0"/>
              <a:t>Staphylococcus </a:t>
            </a:r>
            <a:r>
              <a:rPr lang="en-US" sz="2200" i="1" dirty="0" err="1"/>
              <a:t>faecalis</a:t>
            </a:r>
            <a:r>
              <a:rPr lang="en-US" sz="2200" i="1" dirty="0"/>
              <a:t>		</a:t>
            </a:r>
            <a:r>
              <a:rPr lang="en-US" sz="2200" dirty="0">
                <a:sym typeface="Symbol"/>
              </a:rPr>
              <a:t>  and others</a:t>
            </a:r>
            <a:endParaRPr lang="en-US" sz="2200" i="1" dirty="0"/>
          </a:p>
          <a:p>
            <a:pPr lvl="1" algn="l">
              <a:buFont typeface="Arial" pitchFamily="34" charset="0"/>
              <a:buChar char="•"/>
              <a:defRPr/>
            </a:pPr>
            <a:endParaRPr lang="en-US" sz="7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1143000"/>
            <a:ext cx="8610600" cy="4754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800" b="1" dirty="0"/>
              <a:t>Antibacterial Studies</a:t>
            </a:r>
          </a:p>
          <a:p>
            <a:pPr algn="l">
              <a:defRPr/>
            </a:pPr>
            <a:endParaRPr lang="en-US" sz="1200" i="1" dirty="0"/>
          </a:p>
          <a:p>
            <a:pPr marL="514350" indent="-51435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600" i="1" dirty="0"/>
              <a:t>L. acidophilus </a:t>
            </a:r>
            <a:r>
              <a:rPr lang="en-US" sz="2600" i="1" dirty="0" smtClean="0"/>
              <a:t>DDS®-</a:t>
            </a:r>
            <a:r>
              <a:rPr lang="en-US" sz="2600" i="1" dirty="0"/>
              <a:t>1</a:t>
            </a:r>
            <a:r>
              <a:rPr lang="en-US" sz="2600" dirty="0"/>
              <a:t> inhibits growth and adhesion of pathogens at vaginal and urethral mucosa. </a:t>
            </a:r>
          </a:p>
          <a:p>
            <a:pPr marL="514350" indent="-514350" algn="l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sz="1000" dirty="0"/>
          </a:p>
          <a:p>
            <a:pPr marL="514350" indent="-51435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600" dirty="0"/>
              <a:t>Shows positive effects in the prevention of urinary tract infection.</a:t>
            </a:r>
          </a:p>
          <a:p>
            <a:pPr lvl="1" algn="l">
              <a:buFont typeface="Arial" pitchFamily="34" charset="0"/>
              <a:buChar char="•"/>
              <a:defRPr/>
            </a:pPr>
            <a:endParaRPr lang="en-US" sz="2600" dirty="0"/>
          </a:p>
          <a:p>
            <a:pPr algn="l">
              <a:defRPr/>
            </a:pPr>
            <a:r>
              <a:rPr lang="en-US" sz="1500" b="1" i="1" dirty="0"/>
              <a:t>Ref:</a:t>
            </a:r>
          </a:p>
          <a:p>
            <a:pPr marL="342900" indent="-342900" algn="l">
              <a:buFont typeface="Arial" pitchFamily="34" charset="0"/>
              <a:buChar char="•"/>
              <a:defRPr/>
            </a:pPr>
            <a:r>
              <a:rPr lang="en-US" sz="1500" i="1" dirty="0" err="1"/>
              <a:t>Tramer</a:t>
            </a:r>
            <a:r>
              <a:rPr lang="en-US" sz="1500" i="1" dirty="0"/>
              <a:t> J. Inhibitory effect of </a:t>
            </a:r>
            <a:r>
              <a:rPr lang="en-US" sz="1500" i="1" dirty="0" err="1"/>
              <a:t>L.acidophilus</a:t>
            </a:r>
            <a:r>
              <a:rPr lang="en-US" sz="1500" i="1" dirty="0"/>
              <a:t>. Nature 1966;211:204-5.</a:t>
            </a:r>
          </a:p>
          <a:p>
            <a:pPr marL="342900" indent="-342900" algn="l">
              <a:buFont typeface="Arial" pitchFamily="34" charset="0"/>
              <a:buChar char="•"/>
              <a:defRPr/>
            </a:pPr>
            <a:endParaRPr lang="en-US" sz="600" i="1" dirty="0"/>
          </a:p>
          <a:p>
            <a:pPr marL="342900" indent="-342900" algn="l">
              <a:buFont typeface="Arial" pitchFamily="34" charset="0"/>
              <a:buChar char="•"/>
              <a:defRPr/>
            </a:pPr>
            <a:r>
              <a:rPr lang="en-US" sz="1500" i="1" dirty="0" err="1"/>
              <a:t>Gerasimov</a:t>
            </a:r>
            <a:r>
              <a:rPr lang="en-US" sz="1500" i="1" dirty="0"/>
              <a:t> SV. Probiotic prophylaxis in pediatric recurrent urinary tract infection. </a:t>
            </a:r>
            <a:r>
              <a:rPr lang="en-US" sz="1500" i="1" dirty="0" err="1"/>
              <a:t>Clin</a:t>
            </a:r>
            <a:r>
              <a:rPr lang="en-US" sz="1500" i="1" dirty="0"/>
              <a:t> </a:t>
            </a:r>
            <a:r>
              <a:rPr lang="en-US" sz="1500" i="1" dirty="0" err="1"/>
              <a:t>Pediatr</a:t>
            </a:r>
            <a:r>
              <a:rPr lang="en-US" sz="1500" i="1" dirty="0"/>
              <a:t> 2004;43:95-8</a:t>
            </a:r>
            <a:endParaRPr lang="en-US" sz="2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304800" y="914400"/>
            <a:ext cx="8458200" cy="459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800" b="1" dirty="0"/>
              <a:t>Effect on </a:t>
            </a:r>
            <a:r>
              <a:rPr lang="en-US" sz="2800" b="1" i="1" dirty="0"/>
              <a:t>Candida albicans</a:t>
            </a:r>
          </a:p>
          <a:p>
            <a:pPr algn="l">
              <a:defRPr/>
            </a:pPr>
            <a:endParaRPr lang="en-US" sz="2800" dirty="0"/>
          </a:p>
          <a:p>
            <a:pPr marL="514350" indent="-51435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i="1" dirty="0"/>
              <a:t>L. acidophilus</a:t>
            </a:r>
            <a:r>
              <a:rPr lang="en-US" sz="2800" dirty="0"/>
              <a:t> </a:t>
            </a:r>
            <a:r>
              <a:rPr lang="en-US" sz="2800" i="1" dirty="0" smtClean="0"/>
              <a:t>DDS</a:t>
            </a:r>
            <a:r>
              <a:rPr lang="en-US" sz="2800" i="1" baseline="30000" dirty="0" smtClean="0"/>
              <a:t>®</a:t>
            </a:r>
            <a:r>
              <a:rPr lang="en-US" sz="2800" i="1" dirty="0" smtClean="0"/>
              <a:t>-</a:t>
            </a:r>
            <a:r>
              <a:rPr lang="en-US" sz="2800" dirty="0"/>
              <a:t>1 produces hydrogen peroxide that helps in the </a:t>
            </a:r>
            <a:r>
              <a:rPr lang="en-US" sz="2800" b="1" dirty="0"/>
              <a:t>inhibition of </a:t>
            </a:r>
            <a:r>
              <a:rPr lang="en-US" sz="2800" b="1" i="1" dirty="0"/>
              <a:t>Candida albicans</a:t>
            </a:r>
            <a:endParaRPr lang="en-US" sz="2800" b="1" dirty="0"/>
          </a:p>
          <a:p>
            <a:pPr lvl="1" algn="l">
              <a:defRPr/>
            </a:pPr>
            <a:endParaRPr lang="en-US" sz="2800" dirty="0"/>
          </a:p>
          <a:p>
            <a:pPr algn="l">
              <a:defRPr/>
            </a:pPr>
            <a:r>
              <a:rPr lang="en-US" sz="1500" dirty="0"/>
              <a:t>Ref:</a:t>
            </a:r>
          </a:p>
          <a:p>
            <a:pPr marL="342900" indent="-34290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500" i="1" dirty="0" err="1"/>
              <a:t>Senhert</a:t>
            </a:r>
            <a:r>
              <a:rPr lang="en-US" sz="1500" i="1" dirty="0"/>
              <a:t> KW. Effect of DDS-acidophilus, A case study. 1989 </a:t>
            </a:r>
          </a:p>
          <a:p>
            <a:pPr marL="342900" indent="-34290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500" i="1" dirty="0" err="1"/>
              <a:t>Attaie</a:t>
            </a:r>
            <a:r>
              <a:rPr lang="en-US" sz="1500" i="1" dirty="0"/>
              <a:t> R, Whalen PJ, </a:t>
            </a:r>
            <a:r>
              <a:rPr lang="en-US" sz="1500" i="1" dirty="0" err="1"/>
              <a:t>Shahani</a:t>
            </a:r>
            <a:r>
              <a:rPr lang="en-US" sz="1500" i="1" dirty="0"/>
              <a:t> KM, </a:t>
            </a:r>
            <a:r>
              <a:rPr lang="en-US" sz="1500" i="1" dirty="0" err="1"/>
              <a:t>Amer</a:t>
            </a:r>
            <a:r>
              <a:rPr lang="en-US" sz="1500" i="1" dirty="0"/>
              <a:t> MA Inhibition of growth of S. </a:t>
            </a:r>
            <a:r>
              <a:rPr lang="en-US" sz="1500" i="1" dirty="0" err="1"/>
              <a:t>aureus</a:t>
            </a:r>
            <a:r>
              <a:rPr lang="en-US" sz="1500" i="1" dirty="0"/>
              <a:t> during production of acidophilus yogurt. J Food Protect 1987;50:224-8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152400" y="838200"/>
            <a:ext cx="8763000" cy="575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800" b="1" dirty="0"/>
              <a:t>Anti allergic Studies</a:t>
            </a:r>
          </a:p>
          <a:p>
            <a:pPr algn="l">
              <a:defRPr/>
            </a:pPr>
            <a:endParaRPr lang="en-US" sz="2000" dirty="0"/>
          </a:p>
          <a:p>
            <a:pPr marL="514350" indent="-51435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i="1" dirty="0"/>
              <a:t>L. acidophilus</a:t>
            </a:r>
            <a:r>
              <a:rPr lang="en-US" sz="2800" dirty="0"/>
              <a:t> </a:t>
            </a:r>
            <a:r>
              <a:rPr lang="en-US" sz="2800" i="1" dirty="0" smtClean="0"/>
              <a:t>DDS</a:t>
            </a:r>
            <a:r>
              <a:rPr lang="en-US" sz="2800" i="1" baseline="30000" dirty="0" smtClean="0"/>
              <a:t>®</a:t>
            </a:r>
            <a:r>
              <a:rPr lang="en-US" sz="2800" i="1" dirty="0" smtClean="0"/>
              <a:t>-</a:t>
            </a:r>
            <a:r>
              <a:rPr lang="en-US" sz="2800" i="1" dirty="0"/>
              <a:t>1</a:t>
            </a:r>
            <a:r>
              <a:rPr lang="en-US" sz="2800" dirty="0"/>
              <a:t> was demonstrated to be effective in controlling </a:t>
            </a:r>
            <a:r>
              <a:rPr lang="en-US" sz="2800" b="1" dirty="0"/>
              <a:t>atopic dermatitis </a:t>
            </a:r>
            <a:r>
              <a:rPr lang="en-US" sz="2800" dirty="0"/>
              <a:t>in preschool children, improving child`s and family quality of life, and reducing use of corticosteroid medications.</a:t>
            </a:r>
          </a:p>
          <a:p>
            <a:pPr lvl="1" algn="l">
              <a:defRPr/>
            </a:pPr>
            <a:endParaRPr lang="en-US" sz="1100" dirty="0"/>
          </a:p>
          <a:p>
            <a:pPr lvl="1" algn="l">
              <a:defRPr/>
            </a:pPr>
            <a:r>
              <a:rPr lang="en-US" sz="1500" i="1" dirty="0"/>
              <a:t>Ref:</a:t>
            </a:r>
          </a:p>
          <a:p>
            <a:pPr lvl="1" algn="l">
              <a:defRPr/>
            </a:pPr>
            <a:endParaRPr lang="en-US" sz="1500" i="1" dirty="0"/>
          </a:p>
          <a:p>
            <a:pPr lvl="1" algn="l">
              <a:defRPr/>
            </a:pPr>
            <a:r>
              <a:rPr lang="pt-BR" sz="1500" i="1" dirty="0"/>
              <a:t>Perdigon, G., de Macias, M.E., Alvarez, S., Oliver, G., and A.P. de Ruiz Holdago.  </a:t>
            </a:r>
            <a:r>
              <a:rPr lang="en-GB" sz="1500" i="1" dirty="0"/>
              <a:t>1988.  Systemic augmentation of the immune response in mice by feeding fermented milks with Lactobacillus </a:t>
            </a:r>
            <a:r>
              <a:rPr lang="en-GB" sz="1500" i="1" dirty="0" err="1"/>
              <a:t>casei</a:t>
            </a:r>
            <a:r>
              <a:rPr lang="en-GB" sz="1500" i="1" dirty="0"/>
              <a:t> and Lactobacillus acidophilus DDS-1.  Immunology.  63: 17-23.</a:t>
            </a:r>
            <a:endParaRPr lang="en-US" sz="1500" i="1" dirty="0"/>
          </a:p>
          <a:p>
            <a:pPr lvl="1">
              <a:defRPr/>
            </a:pPr>
            <a:endParaRPr lang="en-US" sz="15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122238" y="838200"/>
            <a:ext cx="8869362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700" b="1" dirty="0"/>
              <a:t>Diarrheal Illness Studies</a:t>
            </a:r>
          </a:p>
          <a:p>
            <a:pPr algn="l">
              <a:defRPr/>
            </a:pPr>
            <a:endParaRPr lang="en-US" dirty="0"/>
          </a:p>
          <a:p>
            <a:pPr marL="514350" indent="-51435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700" i="1" dirty="0" err="1"/>
              <a:t>L.acidophilus</a:t>
            </a:r>
            <a:r>
              <a:rPr lang="en-US" sz="2700" i="1" dirty="0"/>
              <a:t> </a:t>
            </a:r>
            <a:r>
              <a:rPr lang="en-US" sz="2700" i="1" dirty="0" smtClean="0"/>
              <a:t>DDS</a:t>
            </a:r>
            <a:r>
              <a:rPr lang="en-US" sz="2400" i="1" baseline="30000" dirty="0" smtClean="0"/>
              <a:t>®</a:t>
            </a:r>
            <a:r>
              <a:rPr lang="en-US" sz="2700" i="1" dirty="0" smtClean="0"/>
              <a:t>-</a:t>
            </a:r>
            <a:r>
              <a:rPr lang="en-US" sz="2700" i="1" dirty="0"/>
              <a:t>1</a:t>
            </a:r>
            <a:r>
              <a:rPr lang="en-US" sz="2700" dirty="0"/>
              <a:t>, in combination with </a:t>
            </a:r>
            <a:r>
              <a:rPr lang="en-US" sz="2700" i="1" dirty="0"/>
              <a:t>Lactobacillus </a:t>
            </a:r>
            <a:r>
              <a:rPr lang="en-US" sz="2700" i="1" dirty="0" err="1"/>
              <a:t>casei</a:t>
            </a:r>
            <a:r>
              <a:rPr lang="en-US" sz="2700" dirty="0"/>
              <a:t>, significantly reduced diarrheal duration and vomiting in children, aged 6-24 months, suffering from </a:t>
            </a:r>
            <a:r>
              <a:rPr lang="en-US" sz="2700" b="1" dirty="0"/>
              <a:t>persistent diarrhea</a:t>
            </a:r>
          </a:p>
          <a:p>
            <a:pPr marL="514350" indent="-514350" algn="l">
              <a:defRPr/>
            </a:pPr>
            <a:endParaRPr lang="en-US" sz="3200" i="1" dirty="0"/>
          </a:p>
          <a:p>
            <a:pPr lvl="1" algn="l">
              <a:defRPr/>
            </a:pPr>
            <a:r>
              <a:rPr lang="en-US" sz="1500" i="1" dirty="0"/>
              <a:t>Ref: </a:t>
            </a:r>
          </a:p>
          <a:p>
            <a:pPr lvl="1" algn="l">
              <a:defRPr/>
            </a:pPr>
            <a:endParaRPr lang="en-US" sz="1500" i="1" dirty="0"/>
          </a:p>
          <a:p>
            <a:pPr lvl="1" algn="l">
              <a:defRPr/>
            </a:pPr>
            <a:r>
              <a:rPr lang="pt-BR" sz="1500" i="1" dirty="0"/>
              <a:t>Gaon, D., Garcia, H., Winter, L., Rodriguez, N., Quintas, R., Gonzalez, S.N., and G. Oliver.  </a:t>
            </a:r>
            <a:r>
              <a:rPr lang="en-US" sz="1500" i="1" dirty="0"/>
              <a:t>2003.  Effect of Lactobacillus strains and </a:t>
            </a:r>
            <a:r>
              <a:rPr lang="en-US" sz="1500" i="1" dirty="0" err="1"/>
              <a:t>Saccharomyces</a:t>
            </a:r>
            <a:r>
              <a:rPr lang="en-US" sz="1500" i="1" dirty="0"/>
              <a:t> </a:t>
            </a:r>
            <a:r>
              <a:rPr lang="en-US" sz="1500" i="1" dirty="0" err="1"/>
              <a:t>boulardii</a:t>
            </a:r>
            <a:r>
              <a:rPr lang="en-US" sz="1500" i="1" dirty="0"/>
              <a:t> on persistent diarrhea in children. </a:t>
            </a:r>
            <a:r>
              <a:rPr lang="en-US" sz="1500" i="1" dirty="0" err="1"/>
              <a:t>Medicina</a:t>
            </a:r>
            <a:r>
              <a:rPr lang="en-US" sz="1500" i="1" dirty="0"/>
              <a:t> (B Aires).  </a:t>
            </a:r>
            <a:r>
              <a:rPr lang="it-IT" sz="1500" i="1" dirty="0"/>
              <a:t>63: 293-299</a:t>
            </a:r>
            <a:r>
              <a:rPr lang="it-IT" sz="1500" dirty="0"/>
              <a:t>. 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228600" y="1066800"/>
            <a:ext cx="8123238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800" b="1" dirty="0"/>
              <a:t>Diarrheal Illness Studies</a:t>
            </a:r>
          </a:p>
          <a:p>
            <a:pPr marL="514350" indent="-514350" algn="l">
              <a:defRPr/>
            </a:pPr>
            <a:endParaRPr lang="en-US" sz="2800" dirty="0"/>
          </a:p>
          <a:p>
            <a:pPr marL="514350" indent="-51435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i="1" dirty="0"/>
              <a:t>L. acidophilus</a:t>
            </a:r>
            <a:r>
              <a:rPr lang="en-US" sz="2800" dirty="0"/>
              <a:t> </a:t>
            </a:r>
            <a:r>
              <a:rPr lang="en-US" sz="2800" i="1" dirty="0" smtClean="0"/>
              <a:t>DDS</a:t>
            </a:r>
            <a:r>
              <a:rPr lang="en-US" sz="2800" i="1" baseline="30000" dirty="0" smtClean="0"/>
              <a:t>®</a:t>
            </a:r>
            <a:r>
              <a:rPr lang="en-US" sz="2800" i="1" dirty="0" smtClean="0"/>
              <a:t>-</a:t>
            </a:r>
            <a:r>
              <a:rPr lang="en-US" sz="2800" dirty="0"/>
              <a:t>1 provided substantial protection against </a:t>
            </a:r>
            <a:r>
              <a:rPr lang="en-US" sz="2800" b="1" dirty="0"/>
              <a:t>traveler’s diarrhea</a:t>
            </a:r>
          </a:p>
          <a:p>
            <a:pPr marL="514350" indent="-514350" algn="l">
              <a:buFont typeface="Arial" pitchFamily="34" charset="0"/>
              <a:buChar char="•"/>
              <a:defRPr/>
            </a:pPr>
            <a:endParaRPr lang="en-US" sz="2700" dirty="0"/>
          </a:p>
          <a:p>
            <a:pPr marL="971550" lvl="1" indent="-514350" algn="l">
              <a:defRPr/>
            </a:pPr>
            <a:r>
              <a:rPr lang="en-US" sz="1500" i="1" dirty="0"/>
              <a:t>Ref:</a:t>
            </a:r>
          </a:p>
          <a:p>
            <a:pPr marL="971550" lvl="1" indent="-514350" algn="l">
              <a:defRPr/>
            </a:pPr>
            <a:endParaRPr lang="en-US" sz="1500" i="1" dirty="0"/>
          </a:p>
          <a:p>
            <a:pPr marL="971550" lvl="1" indent="-514350" algn="l">
              <a:defRPr/>
            </a:pPr>
            <a:r>
              <a:rPr lang="en-US" sz="1500" i="1" dirty="0" err="1"/>
              <a:t>Senhert</a:t>
            </a:r>
            <a:r>
              <a:rPr lang="en-US" sz="1500" i="1" dirty="0"/>
              <a:t> KW. Effect of DDS-acidophilus, A case study. 1989 </a:t>
            </a:r>
          </a:p>
          <a:p>
            <a:pPr marL="514350" indent="-514350">
              <a:buFont typeface="Arial" pitchFamily="34" charset="0"/>
              <a:buChar char="•"/>
              <a:defRPr/>
            </a:pPr>
            <a:endParaRPr lang="en-US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158750" y="914400"/>
            <a:ext cx="8832850" cy="520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800" b="1" dirty="0"/>
              <a:t>Cholesterol Lowering Studies</a:t>
            </a:r>
          </a:p>
          <a:p>
            <a:pPr algn="l">
              <a:defRPr/>
            </a:pPr>
            <a:endParaRPr lang="en-US" sz="1050" dirty="0"/>
          </a:p>
          <a:p>
            <a:pPr marL="514350" indent="-51435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600" i="1" dirty="0"/>
              <a:t>L. acidophilus</a:t>
            </a:r>
            <a:r>
              <a:rPr lang="en-US" sz="2600" dirty="0"/>
              <a:t> </a:t>
            </a:r>
            <a:r>
              <a:rPr lang="en-US" sz="2600" i="1" dirty="0" smtClean="0"/>
              <a:t>DDS</a:t>
            </a:r>
            <a:r>
              <a:rPr lang="en-US" sz="2400" i="1" baseline="30000" dirty="0" smtClean="0"/>
              <a:t>®</a:t>
            </a:r>
            <a:r>
              <a:rPr lang="en-US" sz="2600" i="1" dirty="0" smtClean="0"/>
              <a:t>-</a:t>
            </a:r>
            <a:r>
              <a:rPr lang="en-US" sz="2600" i="1" dirty="0"/>
              <a:t>1</a:t>
            </a:r>
            <a:r>
              <a:rPr lang="en-US" sz="2600" dirty="0"/>
              <a:t> demonstrated </a:t>
            </a:r>
            <a:r>
              <a:rPr lang="en-US" sz="2600" b="1" dirty="0"/>
              <a:t>cholesterol lowering effects</a:t>
            </a:r>
            <a:r>
              <a:rPr lang="en-US" sz="2600" dirty="0"/>
              <a:t> in a rat model. </a:t>
            </a:r>
          </a:p>
          <a:p>
            <a:pPr marL="514350" indent="-514350" algn="l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sz="1000" dirty="0"/>
          </a:p>
          <a:p>
            <a:pPr marL="514350" indent="-51435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600" dirty="0"/>
              <a:t>Relative to control milk, milk fortified with 4 million </a:t>
            </a:r>
            <a:r>
              <a:rPr lang="en-US" sz="2600" i="1" u="sng" dirty="0"/>
              <a:t>L. acidophilus</a:t>
            </a:r>
            <a:r>
              <a:rPr lang="en-US" sz="2600" u="sng" dirty="0"/>
              <a:t> </a:t>
            </a:r>
            <a:r>
              <a:rPr lang="en-US" sz="2600" i="1" u="sng" dirty="0" smtClean="0"/>
              <a:t>DDS</a:t>
            </a:r>
            <a:r>
              <a:rPr lang="en-US" sz="2400" i="1" u="sng" baseline="30000" dirty="0" smtClean="0"/>
              <a:t>®</a:t>
            </a:r>
            <a:r>
              <a:rPr lang="en-US" sz="2600" i="1" u="sng" dirty="0" smtClean="0"/>
              <a:t>-</a:t>
            </a:r>
            <a:r>
              <a:rPr lang="en-US" sz="2600" i="1" u="sng" dirty="0"/>
              <a:t>1</a:t>
            </a:r>
            <a:r>
              <a:rPr lang="en-US" sz="2600" u="sng" dirty="0"/>
              <a:t> cells per milliliter achieved significant reduction in cholesterol levels of the animals</a:t>
            </a:r>
          </a:p>
          <a:p>
            <a:pPr algn="l">
              <a:lnSpc>
                <a:spcPct val="150000"/>
              </a:lnSpc>
              <a:defRPr/>
            </a:pPr>
            <a:endParaRPr lang="en-US" sz="1100" dirty="0"/>
          </a:p>
          <a:p>
            <a:pPr algn="l">
              <a:lnSpc>
                <a:spcPct val="150000"/>
              </a:lnSpc>
              <a:defRPr/>
            </a:pPr>
            <a:r>
              <a:rPr lang="en-US" sz="1500" dirty="0"/>
              <a:t>Ref:</a:t>
            </a:r>
          </a:p>
          <a:p>
            <a:pPr algn="l">
              <a:lnSpc>
                <a:spcPct val="150000"/>
              </a:lnSpc>
              <a:defRPr/>
            </a:pPr>
            <a:r>
              <a:rPr lang="en-US" sz="1500" i="1" dirty="0" err="1"/>
              <a:t>Sinha</a:t>
            </a:r>
            <a:r>
              <a:rPr lang="en-US" sz="1500" i="1" dirty="0"/>
              <a:t> DK. Development of unfermented acidophilus milk and its properties. Ph.D. thesis, University of Nebraska, Lincoln, 1978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103188" y="1524000"/>
            <a:ext cx="8763000" cy="504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l">
              <a:lnSpc>
                <a:spcPts val="3360"/>
              </a:lnSpc>
              <a:buFont typeface="Arial" pitchFamily="34" charset="0"/>
              <a:buChar char="•"/>
              <a:defRPr/>
            </a:pPr>
            <a:r>
              <a:rPr lang="en-US" sz="2500" i="1" dirty="0"/>
              <a:t>L. acidophilus</a:t>
            </a:r>
            <a:r>
              <a:rPr lang="en-US" sz="2500" dirty="0"/>
              <a:t> </a:t>
            </a:r>
            <a:r>
              <a:rPr lang="en-US" sz="2500" i="1" dirty="0" smtClean="0"/>
              <a:t>DDS</a:t>
            </a:r>
            <a:r>
              <a:rPr lang="en-US" sz="2400" i="1" baseline="30000" dirty="0" smtClean="0"/>
              <a:t>®</a:t>
            </a:r>
            <a:r>
              <a:rPr lang="en-US" sz="2500" i="1" dirty="0" smtClean="0"/>
              <a:t>-</a:t>
            </a:r>
            <a:r>
              <a:rPr lang="en-US" sz="2500" i="1" dirty="0"/>
              <a:t>1 </a:t>
            </a:r>
            <a:r>
              <a:rPr lang="en-US" sz="2500" dirty="0"/>
              <a:t>stimulated the production of immune components (interleukin-1α and tumor necrosis factor-α) that are known killers or inhibitors of tumor cells.  </a:t>
            </a:r>
          </a:p>
          <a:p>
            <a:pPr marL="514350" indent="-514350" algn="l">
              <a:lnSpc>
                <a:spcPts val="3360"/>
              </a:lnSpc>
              <a:buFont typeface="Arial" pitchFamily="34" charset="0"/>
              <a:buChar char="•"/>
              <a:defRPr/>
            </a:pPr>
            <a:endParaRPr lang="en-US" sz="2500" i="1" dirty="0"/>
          </a:p>
          <a:p>
            <a:pPr marL="514350" indent="-514350" algn="l">
              <a:lnSpc>
                <a:spcPts val="3360"/>
              </a:lnSpc>
              <a:buFont typeface="Arial" pitchFamily="34" charset="0"/>
              <a:buChar char="•"/>
              <a:defRPr/>
            </a:pPr>
            <a:r>
              <a:rPr lang="en-US" sz="2500" i="1" u="sng" dirty="0"/>
              <a:t>L. acidophilus</a:t>
            </a:r>
            <a:r>
              <a:rPr lang="en-US" sz="2500" u="sng" dirty="0"/>
              <a:t> </a:t>
            </a:r>
            <a:r>
              <a:rPr lang="en-US" sz="2500" i="1" u="sng" dirty="0" smtClean="0"/>
              <a:t>DDS</a:t>
            </a:r>
            <a:r>
              <a:rPr lang="en-US" sz="2400" i="1" u="sng" baseline="30000" dirty="0" smtClean="0"/>
              <a:t>®</a:t>
            </a:r>
            <a:r>
              <a:rPr lang="en-US" sz="2500" i="1" u="sng" dirty="0" smtClean="0"/>
              <a:t>-</a:t>
            </a:r>
            <a:r>
              <a:rPr lang="en-US" sz="2500" i="1" u="sng" dirty="0"/>
              <a:t>1</a:t>
            </a:r>
            <a:r>
              <a:rPr lang="en-US" sz="2500" u="sng" dirty="0"/>
              <a:t> performed this function better than three other strains of </a:t>
            </a:r>
            <a:r>
              <a:rPr lang="en-US" sz="2500" i="1" u="sng" dirty="0"/>
              <a:t>L. acidophilus</a:t>
            </a:r>
            <a:r>
              <a:rPr lang="en-US" sz="2500" u="sng" dirty="0"/>
              <a:t> or </a:t>
            </a:r>
            <a:r>
              <a:rPr lang="en-US" sz="2500" i="1" u="sng" dirty="0"/>
              <a:t>Bifidobacterium </a:t>
            </a:r>
            <a:r>
              <a:rPr lang="en-US" sz="2500" i="1" u="sng" dirty="0" err="1"/>
              <a:t>bifidum</a:t>
            </a:r>
            <a:r>
              <a:rPr lang="en-US" sz="2800" i="1" dirty="0"/>
              <a:t>.</a:t>
            </a:r>
          </a:p>
          <a:p>
            <a:pPr algn="l">
              <a:lnSpc>
                <a:spcPts val="3360"/>
              </a:lnSpc>
              <a:defRPr/>
            </a:pPr>
            <a:r>
              <a:rPr lang="en-US" sz="1500" i="1" dirty="0"/>
              <a:t>Ref:</a:t>
            </a:r>
          </a:p>
          <a:p>
            <a:pPr marL="342900" indent="-34290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300" i="1" dirty="0"/>
              <a:t>Lee H, </a:t>
            </a:r>
            <a:r>
              <a:rPr lang="en-US" sz="1300" i="1" dirty="0" err="1"/>
              <a:t>Rangavajhyala</a:t>
            </a:r>
            <a:r>
              <a:rPr lang="en-US" sz="1300" i="1" dirty="0"/>
              <a:t> N, </a:t>
            </a:r>
            <a:r>
              <a:rPr lang="en-US" sz="1300" i="1" dirty="0" err="1"/>
              <a:t>Grandjean</a:t>
            </a:r>
            <a:r>
              <a:rPr lang="en-US" sz="1300" i="1" dirty="0"/>
              <a:t> C, </a:t>
            </a:r>
            <a:r>
              <a:rPr lang="en-US" sz="1300" i="1" dirty="0" err="1"/>
              <a:t>Shahani</a:t>
            </a:r>
            <a:r>
              <a:rPr lang="en-US" sz="1300" i="1" dirty="0"/>
              <a:t> KM. </a:t>
            </a:r>
            <a:r>
              <a:rPr lang="en-US" sz="1300" i="1" dirty="0" err="1"/>
              <a:t>Anticarcinogenic</a:t>
            </a:r>
            <a:r>
              <a:rPr lang="en-US" sz="1300" i="1" dirty="0"/>
              <a:t> effect of Lactobacillus acidophilus on N-</a:t>
            </a:r>
            <a:r>
              <a:rPr lang="en-US" sz="1300" i="1" dirty="0" err="1"/>
              <a:t>nitrosobis</a:t>
            </a:r>
            <a:r>
              <a:rPr lang="en-US" sz="1300" i="1" dirty="0"/>
              <a:t> (2-oxopropyl) amine induced colon tumor in rats. J </a:t>
            </a:r>
            <a:r>
              <a:rPr lang="en-US" sz="1300" i="1" dirty="0" err="1"/>
              <a:t>Appl</a:t>
            </a:r>
            <a:r>
              <a:rPr lang="en-US" sz="1300" i="1" dirty="0"/>
              <a:t> </a:t>
            </a:r>
            <a:r>
              <a:rPr lang="en-US" sz="1300" i="1" dirty="0" err="1"/>
              <a:t>Nutr</a:t>
            </a:r>
            <a:r>
              <a:rPr lang="en-US" sz="1300" i="1" dirty="0"/>
              <a:t> 1996;48:59-66. </a:t>
            </a:r>
          </a:p>
          <a:p>
            <a:pPr marL="342900" indent="-34290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300" i="1" dirty="0" err="1"/>
              <a:t>Rangavajhyala</a:t>
            </a:r>
            <a:r>
              <a:rPr lang="en-US" sz="1300" i="1" dirty="0"/>
              <a:t> N, </a:t>
            </a:r>
            <a:r>
              <a:rPr lang="en-US" sz="1300" i="1" dirty="0" err="1"/>
              <a:t>Shahani</a:t>
            </a:r>
            <a:r>
              <a:rPr lang="en-US" sz="1300" i="1" dirty="0"/>
              <a:t> KM, </a:t>
            </a:r>
            <a:r>
              <a:rPr lang="en-US" sz="1300" i="1" dirty="0" err="1"/>
              <a:t>Sridevi</a:t>
            </a:r>
            <a:r>
              <a:rPr lang="en-US" sz="1300" i="1" dirty="0"/>
              <a:t> G, </a:t>
            </a:r>
            <a:r>
              <a:rPr lang="en-US" sz="1300" i="1" dirty="0" err="1"/>
              <a:t>Srikumaran</a:t>
            </a:r>
            <a:r>
              <a:rPr lang="en-US" sz="1300" i="1" dirty="0"/>
              <a:t> S. </a:t>
            </a:r>
            <a:r>
              <a:rPr lang="en-US" sz="1300" i="1" dirty="0" err="1"/>
              <a:t>Nonlipopolysaccharide</a:t>
            </a:r>
            <a:r>
              <a:rPr lang="en-US" sz="1300" i="1" dirty="0"/>
              <a:t> components of lactobacillus acidophilus stimulate the production in interleukin-1 alpha and tumor necrosis factor-alpha by </a:t>
            </a:r>
            <a:r>
              <a:rPr lang="en-US" sz="1300" i="1" dirty="0" err="1"/>
              <a:t>murine</a:t>
            </a:r>
            <a:r>
              <a:rPr lang="en-US" sz="1300" i="1" dirty="0"/>
              <a:t> macrophages. </a:t>
            </a:r>
            <a:r>
              <a:rPr lang="en-US" sz="1300" i="1" dirty="0" err="1"/>
              <a:t>Nutr</a:t>
            </a:r>
            <a:r>
              <a:rPr lang="en-US" sz="1300" i="1" dirty="0"/>
              <a:t> Cancer 1997;28:130-4</a:t>
            </a:r>
            <a:endParaRPr lang="en-US" sz="2800" dirty="0"/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685800" y="838200"/>
            <a:ext cx="5370513" cy="5238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800" b="1"/>
              <a:t>Anti Carcinogenic Studies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228600" y="914400"/>
            <a:ext cx="8763000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700" b="1" dirty="0"/>
              <a:t> Immune Health Studies</a:t>
            </a:r>
          </a:p>
          <a:p>
            <a:pPr algn="l">
              <a:defRPr/>
            </a:pPr>
            <a:endParaRPr lang="en-US" sz="2700" b="1" dirty="0">
              <a:solidFill>
                <a:srgbClr val="C00000"/>
              </a:solidFill>
            </a:endParaRPr>
          </a:p>
          <a:p>
            <a:pPr marL="514350" indent="-51435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700" i="1" dirty="0"/>
              <a:t>L. acidophilus </a:t>
            </a:r>
            <a:r>
              <a:rPr lang="en-US" sz="2700" i="1" dirty="0" smtClean="0"/>
              <a:t>DDS</a:t>
            </a:r>
            <a:r>
              <a:rPr lang="en-US" sz="2400" i="1" baseline="30000" dirty="0" smtClean="0"/>
              <a:t>®</a:t>
            </a:r>
            <a:r>
              <a:rPr lang="en-US" sz="2700" i="1" dirty="0" smtClean="0"/>
              <a:t>-</a:t>
            </a:r>
            <a:r>
              <a:rPr lang="en-US" sz="2700" i="1" dirty="0"/>
              <a:t>1,</a:t>
            </a:r>
            <a:r>
              <a:rPr lang="en-US" sz="2700" dirty="0"/>
              <a:t> fed via a fermented milk product, was demonstrated to increase </a:t>
            </a:r>
            <a:r>
              <a:rPr lang="en-US" sz="2700" dirty="0" err="1"/>
              <a:t>phagocytic</a:t>
            </a:r>
            <a:r>
              <a:rPr lang="en-US" sz="2700" dirty="0"/>
              <a:t> and lymphocytic activity, in mice</a:t>
            </a:r>
          </a:p>
          <a:p>
            <a:pPr marL="514350" indent="-514350" algn="l">
              <a:buFont typeface="Arial" pitchFamily="34" charset="0"/>
              <a:buChar char="•"/>
              <a:defRPr/>
            </a:pPr>
            <a:endParaRPr lang="en-US" sz="2700" dirty="0"/>
          </a:p>
          <a:p>
            <a:pPr indent="-514350" algn="l">
              <a:defRPr/>
            </a:pPr>
            <a:r>
              <a:rPr lang="pt-BR" sz="1500" i="1" dirty="0"/>
              <a:t>Ref:</a:t>
            </a:r>
          </a:p>
          <a:p>
            <a:pPr indent="-514350" algn="l">
              <a:defRPr/>
            </a:pPr>
            <a:endParaRPr lang="pt-BR" sz="1500" i="1" dirty="0"/>
          </a:p>
          <a:p>
            <a:pPr indent="-514350" algn="l">
              <a:defRPr/>
            </a:pPr>
            <a:r>
              <a:rPr lang="pt-BR" sz="1500" i="1" dirty="0"/>
              <a:t>Perdigon, G., de Macias, M.E., Alvarez, S., Oliver, G., and A.P. de Ruiz Holdago.  </a:t>
            </a:r>
            <a:r>
              <a:rPr lang="en-GB" sz="1500" i="1" dirty="0"/>
              <a:t>1988.  Systemic augmentation of the immune response in mice by feeding fermented milks with Lactobacillus </a:t>
            </a:r>
            <a:r>
              <a:rPr lang="en-GB" sz="1500" i="1" dirty="0" err="1"/>
              <a:t>casei</a:t>
            </a:r>
            <a:r>
              <a:rPr lang="en-GB" sz="1500" i="1" dirty="0"/>
              <a:t> and Lactobacillus acidophilus DDS-1.  Immunology.  63: 17-23</a:t>
            </a:r>
            <a:endParaRPr lang="en-US" sz="1500" i="1" dirty="0"/>
          </a:p>
          <a:p>
            <a:pPr marL="514350" indent="-514350">
              <a:buFont typeface="Arial" pitchFamily="34" charset="0"/>
              <a:buChar char="•"/>
              <a:defRPr/>
            </a:pPr>
            <a:endParaRPr lang="en-US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9"/>
          <p:cNvSpPr txBox="1">
            <a:spLocks noChangeArrowheads="1"/>
          </p:cNvSpPr>
          <p:nvPr/>
        </p:nvSpPr>
        <p:spPr bwMode="auto">
          <a:xfrm>
            <a:off x="457200" y="2438400"/>
            <a:ext cx="7086600" cy="3705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l">
              <a:lnSpc>
                <a:spcPct val="150000"/>
              </a:lnSpc>
              <a:spcBef>
                <a:spcPts val="850"/>
              </a:spcBef>
              <a:buClr>
                <a:srgbClr val="800000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Antibiotic associated Diarrhea</a:t>
            </a:r>
          </a:p>
          <a:p>
            <a:pPr marL="514350" indent="-514350" algn="l">
              <a:lnSpc>
                <a:spcPct val="150000"/>
              </a:lnSpc>
              <a:spcBef>
                <a:spcPts val="850"/>
              </a:spcBef>
              <a:buClr>
                <a:srgbClr val="800000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Rotavirus Diarrhea</a:t>
            </a:r>
          </a:p>
          <a:p>
            <a:pPr marL="514350" indent="-514350" algn="l">
              <a:lnSpc>
                <a:spcPct val="150000"/>
              </a:lnSpc>
              <a:spcBef>
                <a:spcPts val="850"/>
              </a:spcBef>
              <a:buClr>
                <a:srgbClr val="800000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Indigestion</a:t>
            </a:r>
          </a:p>
          <a:p>
            <a:pPr marL="514350" indent="-514350" algn="l">
              <a:lnSpc>
                <a:spcPct val="150000"/>
              </a:lnSpc>
              <a:spcBef>
                <a:spcPts val="850"/>
              </a:spcBef>
              <a:buClr>
                <a:srgbClr val="800000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Constipation</a:t>
            </a:r>
          </a:p>
          <a:p>
            <a:pPr marL="514350" indent="-514350" algn="l">
              <a:lnSpc>
                <a:spcPct val="150000"/>
              </a:lnSpc>
              <a:spcBef>
                <a:spcPts val="850"/>
              </a:spcBef>
              <a:buClr>
                <a:srgbClr val="800000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Inflammatory Bowel Syndrome</a:t>
            </a:r>
          </a:p>
        </p:txBody>
      </p:sp>
      <p:sp>
        <p:nvSpPr>
          <p:cNvPr id="47107" name="Text Box 1"/>
          <p:cNvSpPr txBox="1">
            <a:spLocks noChangeArrowheads="1"/>
          </p:cNvSpPr>
          <p:nvPr/>
        </p:nvSpPr>
        <p:spPr bwMode="auto">
          <a:xfrm>
            <a:off x="762000" y="1143000"/>
            <a:ext cx="7239000" cy="1201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 anchor="ctr">
            <a:spAutoFit/>
          </a:bodyPr>
          <a:lstStyle/>
          <a:p>
            <a:r>
              <a:rPr lang="en-US" sz="3600" dirty="0">
                <a:solidFill>
                  <a:srgbClr val="660066"/>
                </a:solidFill>
                <a:latin typeface="Arial Black" pitchFamily="34" charset="0"/>
              </a:rPr>
              <a:t>Other indications where Probiotics are used</a:t>
            </a:r>
            <a:endParaRPr lang="en-GB" sz="3600" dirty="0">
              <a:solidFill>
                <a:srgbClr val="66006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9"/>
          <p:cNvSpPr txBox="1">
            <a:spLocks noChangeArrowheads="1"/>
          </p:cNvSpPr>
          <p:nvPr/>
        </p:nvSpPr>
        <p:spPr bwMode="auto">
          <a:xfrm>
            <a:off x="838200" y="2362200"/>
            <a:ext cx="7086600" cy="3705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l">
              <a:lnSpc>
                <a:spcPct val="150000"/>
              </a:lnSpc>
              <a:spcBef>
                <a:spcPts val="850"/>
              </a:spcBef>
              <a:buClr>
                <a:srgbClr val="800000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Irritable Bowel Syndrome</a:t>
            </a:r>
          </a:p>
          <a:p>
            <a:pPr marL="514350" indent="-514350" algn="l">
              <a:lnSpc>
                <a:spcPct val="150000"/>
              </a:lnSpc>
              <a:spcBef>
                <a:spcPts val="850"/>
              </a:spcBef>
              <a:buClr>
                <a:srgbClr val="800000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Peptic and Duodenal Ulcer</a:t>
            </a:r>
          </a:p>
          <a:p>
            <a:pPr marL="514350" indent="-514350" algn="l">
              <a:lnSpc>
                <a:spcPct val="150000"/>
              </a:lnSpc>
              <a:spcBef>
                <a:spcPts val="850"/>
              </a:spcBef>
              <a:buClr>
                <a:srgbClr val="800000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Urinary Tract Infections (UTIs) </a:t>
            </a:r>
          </a:p>
          <a:p>
            <a:pPr marL="514350" indent="-514350" algn="l">
              <a:lnSpc>
                <a:spcPct val="150000"/>
              </a:lnSpc>
              <a:spcBef>
                <a:spcPts val="850"/>
              </a:spcBef>
              <a:buClr>
                <a:srgbClr val="800000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Bacterial </a:t>
            </a:r>
            <a:r>
              <a:rPr lang="en-US" sz="2800" dirty="0" err="1"/>
              <a:t>Vaginosis</a:t>
            </a:r>
            <a:endParaRPr lang="en-US" sz="2800" dirty="0"/>
          </a:p>
          <a:p>
            <a:pPr marL="514350" indent="-514350" algn="l">
              <a:lnSpc>
                <a:spcPct val="150000"/>
              </a:lnSpc>
              <a:spcBef>
                <a:spcPts val="850"/>
              </a:spcBef>
              <a:buClr>
                <a:srgbClr val="800000"/>
              </a:buClr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/>
              <a:t>Lactose Intolerance</a:t>
            </a:r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838200" y="1143000"/>
            <a:ext cx="7239000" cy="1201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 anchor="ctr">
            <a:spAutoFit/>
          </a:bodyPr>
          <a:lstStyle/>
          <a:p>
            <a:r>
              <a:rPr lang="en-US" sz="3600" dirty="0">
                <a:solidFill>
                  <a:srgbClr val="660066"/>
                </a:solidFill>
                <a:latin typeface="Arial Black" pitchFamily="34" charset="0"/>
              </a:rPr>
              <a:t>Other indications where Probiotics are used</a:t>
            </a:r>
            <a:endParaRPr lang="en-GB" sz="3600" dirty="0">
              <a:solidFill>
                <a:srgbClr val="66006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Box 1"/>
          <p:cNvSpPr txBox="1">
            <a:spLocks noChangeArrowheads="1"/>
          </p:cNvSpPr>
          <p:nvPr/>
        </p:nvSpPr>
        <p:spPr bwMode="auto">
          <a:xfrm>
            <a:off x="1143000" y="0"/>
            <a:ext cx="72802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latin typeface="Arial Black" pitchFamily="34" charset="0"/>
              </a:rPr>
              <a:t>World class </a:t>
            </a:r>
            <a:r>
              <a:rPr lang="en-US" sz="4000" b="1">
                <a:solidFill>
                  <a:srgbClr val="C00000"/>
                </a:solidFill>
                <a:latin typeface="Arial Black" pitchFamily="34" charset="0"/>
              </a:rPr>
              <a:t>Manufacturing facilities</a:t>
            </a:r>
          </a:p>
        </p:txBody>
      </p:sp>
      <p:pic>
        <p:nvPicPr>
          <p:cNvPr id="116739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600200"/>
            <a:ext cx="204946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1738" y="3200400"/>
            <a:ext cx="6477000" cy="2879725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Box 4"/>
          <p:cNvSpPr txBox="1">
            <a:spLocks noChangeArrowheads="1"/>
          </p:cNvSpPr>
          <p:nvPr/>
        </p:nvSpPr>
        <p:spPr bwMode="auto">
          <a:xfrm>
            <a:off x="0" y="838200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latin typeface="Arial Black" pitchFamily="34" charset="0"/>
              </a:rPr>
              <a:t>Doctors prefer to have Probiotic Formulations which:</a:t>
            </a:r>
          </a:p>
          <a:p>
            <a:endParaRPr lang="en-US" sz="4000" b="1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438400"/>
            <a:ext cx="8763000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500" dirty="0" smtClean="0"/>
              <a:t>Contain Super </a:t>
            </a:r>
            <a:r>
              <a:rPr lang="en-US" sz="2500" dirty="0"/>
              <a:t>strain </a:t>
            </a:r>
            <a:r>
              <a:rPr lang="en-US" sz="2500" dirty="0" smtClean="0"/>
              <a:t>DDS</a:t>
            </a:r>
            <a:r>
              <a:rPr lang="en-US" sz="2400" i="1" baseline="30000" dirty="0" smtClean="0"/>
              <a:t>®</a:t>
            </a:r>
            <a:r>
              <a:rPr lang="en-US" sz="2500" dirty="0" smtClean="0"/>
              <a:t>-</a:t>
            </a:r>
            <a:r>
              <a:rPr lang="en-US" sz="2500" dirty="0"/>
              <a:t>1 </a:t>
            </a:r>
            <a:r>
              <a:rPr lang="en-US" sz="2500" i="1" dirty="0"/>
              <a:t>L. </a:t>
            </a:r>
            <a:r>
              <a:rPr lang="en-US" sz="2500" i="1" dirty="0" smtClean="0"/>
              <a:t>acidophilus, </a:t>
            </a:r>
            <a:r>
              <a:rPr lang="en-US" sz="2500" dirty="0" smtClean="0"/>
              <a:t>or such other proven Probiotic strains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500" dirty="0" smtClean="0"/>
              <a:t>Non Dairy, Gluten free, Wheat free, Corn free, Non </a:t>
            </a:r>
            <a:r>
              <a:rPr lang="en-US" sz="2500" dirty="0" smtClean="0"/>
              <a:t>GMO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500" dirty="0" smtClean="0"/>
              <a:t>High Potency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500" dirty="0" smtClean="0"/>
              <a:t>Human Origin, </a:t>
            </a:r>
            <a:r>
              <a:rPr lang="en-US" sz="2500" dirty="0"/>
              <a:t>adapts to the human </a:t>
            </a:r>
            <a:r>
              <a:rPr lang="en-US" sz="2500" dirty="0" smtClean="0"/>
              <a:t>body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500" dirty="0" smtClean="0"/>
              <a:t>Acid </a:t>
            </a:r>
            <a:r>
              <a:rPr lang="en-US" sz="2500" dirty="0"/>
              <a:t>and Bile resistant (survives stomach acid)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000" y="2286000"/>
            <a:ext cx="6629400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lnSpc>
                <a:spcPct val="150000"/>
              </a:lnSpc>
              <a:defRPr/>
            </a:pPr>
            <a:r>
              <a:rPr lang="en-US" sz="2400" dirty="0"/>
              <a:t>6. Produces Hydrogen Peroxide, Lactic </a:t>
            </a:r>
            <a:endParaRPr lang="en-US" sz="2400" dirty="0" smtClean="0"/>
          </a:p>
          <a:p>
            <a:pPr marL="457200" indent="-457200" algn="l">
              <a:lnSpc>
                <a:spcPct val="150000"/>
              </a:lnSpc>
              <a:defRPr/>
            </a:pPr>
            <a:r>
              <a:rPr lang="en-US" sz="2400" dirty="0" smtClean="0"/>
              <a:t> </a:t>
            </a:r>
            <a:r>
              <a:rPr lang="en-US" sz="2400" dirty="0" smtClean="0"/>
              <a:t>    </a:t>
            </a:r>
            <a:r>
              <a:rPr lang="en-US" sz="2400" dirty="0" smtClean="0"/>
              <a:t>Acid </a:t>
            </a:r>
            <a:r>
              <a:rPr lang="en-US" sz="2400" dirty="0"/>
              <a:t>&amp; Natural antibiotics</a:t>
            </a:r>
          </a:p>
          <a:p>
            <a:pPr marL="457200" indent="-457200" algn="l">
              <a:lnSpc>
                <a:spcPct val="150000"/>
              </a:lnSpc>
              <a:defRPr/>
            </a:pPr>
            <a:r>
              <a:rPr lang="en-US" sz="2400" dirty="0"/>
              <a:t>7. Fortified with Prebiotics (It is Synbiotic)</a:t>
            </a:r>
          </a:p>
          <a:p>
            <a:pPr marL="457200" indent="-457200" algn="l">
              <a:lnSpc>
                <a:spcPct val="150000"/>
              </a:lnSpc>
              <a:defRPr/>
            </a:pPr>
            <a:r>
              <a:rPr lang="en-US" sz="2400" dirty="0"/>
              <a:t>8. Stable at room temperature for 2 years</a:t>
            </a:r>
          </a:p>
          <a:p>
            <a:pPr marL="457200" indent="-457200" algn="l">
              <a:lnSpc>
                <a:spcPct val="150000"/>
              </a:lnSpc>
              <a:defRPr/>
            </a:pPr>
            <a:r>
              <a:rPr lang="en-US" sz="2400" dirty="0"/>
              <a:t>9. Freeze dried and packaged with </a:t>
            </a:r>
            <a:endParaRPr lang="en-US" sz="2400" dirty="0" smtClean="0"/>
          </a:p>
          <a:p>
            <a:pPr marL="457200" indent="-457200" algn="l">
              <a:lnSpc>
                <a:spcPct val="150000"/>
              </a:lnSpc>
              <a:defRPr/>
            </a:pPr>
            <a:r>
              <a:rPr lang="en-US" sz="2400" dirty="0" smtClean="0"/>
              <a:t> </a:t>
            </a:r>
            <a:r>
              <a:rPr lang="en-US" sz="2400" dirty="0" smtClean="0"/>
              <a:t>    </a:t>
            </a:r>
            <a:r>
              <a:rPr lang="en-US" sz="2400" dirty="0" smtClean="0"/>
              <a:t>Nitrogen to </a:t>
            </a:r>
            <a:r>
              <a:rPr lang="en-US" sz="2400" dirty="0"/>
              <a:t>improve stability</a:t>
            </a:r>
          </a:p>
          <a:p>
            <a:pPr marL="457200" indent="-457200" algn="l">
              <a:lnSpc>
                <a:spcPct val="150000"/>
              </a:lnSpc>
              <a:defRPr/>
            </a:pPr>
            <a:r>
              <a:rPr lang="en-US" sz="2400" dirty="0"/>
              <a:t>10. Available in veggie capsules</a:t>
            </a:r>
          </a:p>
        </p:txBody>
      </p:sp>
      <p:sp>
        <p:nvSpPr>
          <p:cNvPr id="118788" name="TextBox 4"/>
          <p:cNvSpPr txBox="1">
            <a:spLocks noChangeArrowheads="1"/>
          </p:cNvSpPr>
          <p:nvPr/>
        </p:nvSpPr>
        <p:spPr bwMode="auto">
          <a:xfrm>
            <a:off x="0" y="83820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latin typeface="Arial Black" pitchFamily="34" charset="0"/>
              </a:rPr>
              <a:t>Doctors prefer to have Probiotic Formulations which:</a:t>
            </a:r>
            <a:endParaRPr lang="en-US" sz="4000" b="1" dirty="0" smtClean="0">
              <a:latin typeface="Arial Black" pitchFamily="34" charset="0"/>
            </a:endParaRPr>
          </a:p>
        </p:txBody>
      </p:sp>
      <p:pic>
        <p:nvPicPr>
          <p:cNvPr id="11878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2438400"/>
            <a:ext cx="2488879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667000"/>
            <a:ext cx="7696199" cy="3347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lnSpc>
                <a:spcPct val="150000"/>
              </a:lnSpc>
              <a:defRPr/>
            </a:pPr>
            <a:r>
              <a:rPr lang="en-US" sz="2400" dirty="0"/>
              <a:t>11.  Helps maintain a Healthy flora</a:t>
            </a:r>
          </a:p>
          <a:p>
            <a:pPr marL="457200" indent="-457200" algn="l">
              <a:lnSpc>
                <a:spcPct val="150000"/>
              </a:lnSpc>
              <a:defRPr/>
            </a:pPr>
            <a:r>
              <a:rPr lang="en-US" sz="2400" dirty="0"/>
              <a:t>12. Generally Recognized as Safe</a:t>
            </a:r>
          </a:p>
          <a:p>
            <a:pPr marL="457200" indent="-457200" algn="l">
              <a:lnSpc>
                <a:spcPct val="150000"/>
              </a:lnSpc>
              <a:defRPr/>
            </a:pPr>
            <a:r>
              <a:rPr lang="en-US" sz="2400" dirty="0"/>
              <a:t>13. Backed by University Research, US Patent and Trademark</a:t>
            </a:r>
          </a:p>
          <a:p>
            <a:pPr marL="457200" indent="-457200" algn="l">
              <a:lnSpc>
                <a:spcPct val="150000"/>
              </a:lnSpc>
              <a:defRPr/>
            </a:pPr>
            <a:r>
              <a:rPr lang="en-US" sz="2400" dirty="0"/>
              <a:t>14. Listed in Physicians’ Desk Reference</a:t>
            </a:r>
          </a:p>
          <a:p>
            <a:pPr marL="457200" indent="-457200" algn="l">
              <a:lnSpc>
                <a:spcPct val="150000"/>
              </a:lnSpc>
              <a:defRPr/>
            </a:pPr>
            <a:r>
              <a:rPr lang="en-US" sz="2400" dirty="0"/>
              <a:t>15. America’s Favorite Probiotic Since 1979</a:t>
            </a:r>
          </a:p>
        </p:txBody>
      </p:sp>
      <p:sp>
        <p:nvSpPr>
          <p:cNvPr id="119812" name="TextBox 4"/>
          <p:cNvSpPr txBox="1">
            <a:spLocks noChangeArrowheads="1"/>
          </p:cNvSpPr>
          <p:nvPr/>
        </p:nvSpPr>
        <p:spPr bwMode="auto">
          <a:xfrm>
            <a:off x="0" y="91440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latin typeface="Arial Black" pitchFamily="34" charset="0"/>
              </a:rPr>
              <a:t>Doctors prefer to have Probiotic Formulations which: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 cstate="print"/>
          <a:srcRect b="25000"/>
          <a:stretch>
            <a:fillRect/>
          </a:stretch>
        </p:blipFill>
        <p:spPr bwMode="auto">
          <a:xfrm>
            <a:off x="990600" y="1524000"/>
            <a:ext cx="728221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5" name="TextBox 2"/>
          <p:cNvSpPr txBox="1">
            <a:spLocks noChangeArrowheads="1"/>
          </p:cNvSpPr>
          <p:nvPr/>
        </p:nvSpPr>
        <p:spPr bwMode="auto">
          <a:xfrm>
            <a:off x="304800" y="1066800"/>
            <a:ext cx="25908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500">
                <a:latin typeface="Arial Black" pitchFamily="34" charset="0"/>
              </a:rPr>
              <a:t>About</a:t>
            </a:r>
            <a:r>
              <a:rPr lang="en-US" sz="450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219200" y="5257800"/>
            <a:ext cx="70866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500" dirty="0" smtClean="0">
                <a:solidFill>
                  <a:srgbClr val="C00000"/>
                </a:solidFill>
                <a:latin typeface="Arial Black" pitchFamily="34" charset="0"/>
              </a:rPr>
              <a:t>Established </a:t>
            </a:r>
            <a:r>
              <a:rPr lang="en-US" sz="3500" dirty="0">
                <a:solidFill>
                  <a:srgbClr val="C00000"/>
                </a:solidFill>
                <a:latin typeface="Arial Black" pitchFamily="34" charset="0"/>
              </a:rPr>
              <a:t>since 1979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Box 3"/>
          <p:cNvSpPr txBox="1">
            <a:spLocks noChangeArrowheads="1"/>
          </p:cNvSpPr>
          <p:nvPr/>
        </p:nvSpPr>
        <p:spPr bwMode="auto">
          <a:xfrm>
            <a:off x="304800" y="1328738"/>
            <a:ext cx="8458200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100" dirty="0"/>
              <a:t>Probiotic Pioneer since </a:t>
            </a:r>
            <a:r>
              <a:rPr lang="en-US" sz="2100" b="1" dirty="0"/>
              <a:t>1979</a:t>
            </a:r>
          </a:p>
          <a:p>
            <a:pPr marL="457200" indent="-457200" algn="l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100" b="1" dirty="0">
                <a:solidFill>
                  <a:srgbClr val="C00000"/>
                </a:solidFill>
              </a:rPr>
              <a:t>First </a:t>
            </a:r>
            <a:r>
              <a:rPr lang="en-US" sz="2100" dirty="0"/>
              <a:t>to introduce </a:t>
            </a:r>
            <a:r>
              <a:rPr lang="en-US" sz="2100" b="1" dirty="0"/>
              <a:t>QC standard CFU</a:t>
            </a:r>
            <a:r>
              <a:rPr lang="en-US" sz="2100" dirty="0"/>
              <a:t>/gm, now used worldwide</a:t>
            </a:r>
          </a:p>
          <a:p>
            <a:pPr marL="457200" indent="-457200" algn="l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100" b="1" dirty="0">
                <a:solidFill>
                  <a:srgbClr val="C00000"/>
                </a:solidFill>
              </a:rPr>
              <a:t>First</a:t>
            </a:r>
            <a:r>
              <a:rPr lang="en-US" sz="2100" b="1" dirty="0"/>
              <a:t> </a:t>
            </a:r>
            <a:r>
              <a:rPr lang="en-US" sz="2100" dirty="0"/>
              <a:t>to introduce </a:t>
            </a:r>
            <a:r>
              <a:rPr lang="en-US" sz="2100" b="1" dirty="0"/>
              <a:t>non dairy, gluten free, non GMO probiotics</a:t>
            </a:r>
          </a:p>
          <a:p>
            <a:pPr marL="457200" indent="-457200" algn="l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100" b="1" dirty="0">
                <a:solidFill>
                  <a:srgbClr val="C00000"/>
                </a:solidFill>
              </a:rPr>
              <a:t>First </a:t>
            </a:r>
            <a:r>
              <a:rPr lang="en-US" sz="2100" dirty="0"/>
              <a:t>to introduce </a:t>
            </a:r>
            <a:r>
              <a:rPr lang="en-US" sz="2100" b="1" dirty="0"/>
              <a:t>nitrogen packaging </a:t>
            </a:r>
            <a:r>
              <a:rPr lang="en-US" sz="2100" dirty="0"/>
              <a:t>to enhance the stability</a:t>
            </a:r>
          </a:p>
          <a:p>
            <a:pPr marL="457200" indent="-457200" algn="l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100" b="1" dirty="0">
                <a:solidFill>
                  <a:srgbClr val="C00000"/>
                </a:solidFill>
              </a:rPr>
              <a:t>First</a:t>
            </a:r>
            <a:r>
              <a:rPr lang="en-US" sz="2100" dirty="0"/>
              <a:t> to introduce </a:t>
            </a:r>
            <a:r>
              <a:rPr lang="en-US" sz="2100" b="1" dirty="0"/>
              <a:t>acid &amp; bile resistant probiotics</a:t>
            </a:r>
          </a:p>
          <a:p>
            <a:pPr marL="457200" indent="-457200" algn="l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100" b="1" dirty="0">
                <a:solidFill>
                  <a:srgbClr val="C00000"/>
                </a:solidFill>
              </a:rPr>
              <a:t>First</a:t>
            </a:r>
            <a:r>
              <a:rPr lang="en-US" sz="2100" dirty="0"/>
              <a:t> to introduce the combination of </a:t>
            </a:r>
            <a:r>
              <a:rPr lang="en-US" sz="2100" b="1" dirty="0"/>
              <a:t>probiotics with </a:t>
            </a:r>
            <a:r>
              <a:rPr lang="en-US" sz="2100" b="1" dirty="0" err="1"/>
              <a:t>Prebiotics</a:t>
            </a:r>
            <a:endParaRPr lang="en-US" sz="2100" b="1" dirty="0"/>
          </a:p>
          <a:p>
            <a:pPr marL="457200" indent="-457200" algn="l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100" b="1" dirty="0">
                <a:solidFill>
                  <a:srgbClr val="C00000"/>
                </a:solidFill>
              </a:rPr>
              <a:t>First</a:t>
            </a:r>
            <a:r>
              <a:rPr lang="en-US" sz="2100" dirty="0"/>
              <a:t> to use University of Wisconsin technology to improve probiotic Stability.</a:t>
            </a:r>
            <a:endParaRPr lang="en-US" sz="2100" b="1" dirty="0"/>
          </a:p>
        </p:txBody>
      </p:sp>
      <p:sp>
        <p:nvSpPr>
          <p:cNvPr id="122883" name="TextBox 1"/>
          <p:cNvSpPr txBox="1">
            <a:spLocks noChangeArrowheads="1"/>
          </p:cNvSpPr>
          <p:nvPr/>
        </p:nvSpPr>
        <p:spPr bwMode="auto">
          <a:xfrm>
            <a:off x="685800" y="0"/>
            <a:ext cx="7010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dirty="0">
                <a:latin typeface="Arial Black" pitchFamily="34" charset="0"/>
              </a:rPr>
              <a:t>UAS LABS </a:t>
            </a:r>
          </a:p>
          <a:p>
            <a:r>
              <a:rPr lang="en-US" sz="4000" b="1" dirty="0">
                <a:solidFill>
                  <a:srgbClr val="C00000"/>
                </a:solidFill>
                <a:latin typeface="Arial Black" pitchFamily="34" charset="0"/>
              </a:rPr>
              <a:t>Credentials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06" name="Group 55"/>
          <p:cNvGrpSpPr>
            <a:grpSpLocks/>
          </p:cNvGrpSpPr>
          <p:nvPr/>
        </p:nvGrpSpPr>
        <p:grpSpPr bwMode="auto">
          <a:xfrm>
            <a:off x="381000" y="1406525"/>
            <a:ext cx="8210550" cy="5153025"/>
            <a:chOff x="331793" y="1266531"/>
            <a:chExt cx="8346352" cy="5264749"/>
          </a:xfrm>
        </p:grpSpPr>
        <p:grpSp>
          <p:nvGrpSpPr>
            <p:cNvPr id="123909" name="Group 51"/>
            <p:cNvGrpSpPr>
              <a:grpSpLocks/>
            </p:cNvGrpSpPr>
            <p:nvPr/>
          </p:nvGrpSpPr>
          <p:grpSpPr bwMode="auto">
            <a:xfrm>
              <a:off x="331793" y="1266531"/>
              <a:ext cx="8346352" cy="5264749"/>
              <a:chOff x="179388" y="1460501"/>
              <a:chExt cx="8346352" cy="5264749"/>
            </a:xfrm>
          </p:grpSpPr>
          <p:grpSp>
            <p:nvGrpSpPr>
              <p:cNvPr id="123911" name="Group 99"/>
              <p:cNvGrpSpPr>
                <a:grpSpLocks/>
              </p:cNvGrpSpPr>
              <p:nvPr/>
            </p:nvGrpSpPr>
            <p:grpSpPr bwMode="auto">
              <a:xfrm>
                <a:off x="179388" y="1460501"/>
                <a:ext cx="8328023" cy="5264749"/>
                <a:chOff x="180105" y="754349"/>
                <a:chExt cx="8326586" cy="5264079"/>
              </a:xfrm>
            </p:grpSpPr>
            <p:sp>
              <p:nvSpPr>
                <p:cNvPr id="123913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180105" y="776571"/>
                  <a:ext cx="1801345" cy="524185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United States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Australia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Brazil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Chile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Hong Kong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Israel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Japan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Mexico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Philippines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Germany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Kazakhstan</a:t>
                  </a:r>
                </a:p>
                <a:p>
                  <a:pPr>
                    <a:lnSpc>
                      <a:spcPct val="200000"/>
                    </a:lnSpc>
                  </a:pPr>
                  <a:endParaRPr lang="en-US" b="1"/>
                </a:p>
              </p:txBody>
            </p:sp>
            <p:sp>
              <p:nvSpPr>
                <p:cNvPr id="123914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2819432" y="754349"/>
                  <a:ext cx="1904506" cy="5144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Singapore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Taiwan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United Kingdom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Austria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Canada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Finland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India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Italy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Ukraine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Bulgaria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Romania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Baltic Republic</a:t>
                  </a:r>
                </a:p>
              </p:txBody>
            </p:sp>
            <p:sp>
              <p:nvSpPr>
                <p:cNvPr id="1239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38101" y="782920"/>
                  <a:ext cx="2209227" cy="471976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New Zealand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Russia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South Africa</a:t>
                  </a:r>
                  <a:endParaRPr lang="en-US" sz="1200" b="1">
                    <a:latin typeface="Calibri" pitchFamily="34" charset="0"/>
                  </a:endParaRP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Trinidad &amp; Tobago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Vietnam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Malaysia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Norway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Spain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Republic of Georgia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Bangladesh</a:t>
                  </a:r>
                </a:p>
                <a:p>
                  <a:pPr algn="l">
                    <a:lnSpc>
                      <a:spcPct val="150000"/>
                    </a:lnSpc>
                  </a:pPr>
                  <a:r>
                    <a:rPr lang="en-US" b="1">
                      <a:latin typeface="Calibri" pitchFamily="34" charset="0"/>
                    </a:rPr>
                    <a:t>Uzbekistan</a:t>
                  </a:r>
                </a:p>
              </p:txBody>
            </p:sp>
            <p:grpSp>
              <p:nvGrpSpPr>
                <p:cNvPr id="123916" name="Group 92"/>
                <p:cNvGrpSpPr>
                  <a:grpSpLocks/>
                </p:cNvGrpSpPr>
                <p:nvPr/>
              </p:nvGrpSpPr>
              <p:grpSpPr bwMode="auto">
                <a:xfrm>
                  <a:off x="1752593" y="817414"/>
                  <a:ext cx="838207" cy="4550051"/>
                  <a:chOff x="1752592" y="1219199"/>
                  <a:chExt cx="762006" cy="4616625"/>
                </a:xfrm>
              </p:grpSpPr>
              <p:grpSp>
                <p:nvGrpSpPr>
                  <p:cNvPr id="123945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752592" y="1219199"/>
                    <a:ext cx="762000" cy="4187969"/>
                    <a:chOff x="1752599" y="1143000"/>
                    <a:chExt cx="886690" cy="4485431"/>
                  </a:xfrm>
                </p:grpSpPr>
                <p:pic>
                  <p:nvPicPr>
                    <p:cNvPr id="123947" name="Picture 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801095" y="1580430"/>
                      <a:ext cx="824340" cy="41217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3948" name="Picture 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801095" y="2041604"/>
                      <a:ext cx="824340" cy="41217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3949" name="Picture 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787235" y="2487937"/>
                      <a:ext cx="838201" cy="45720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3950" name="Picture 1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787235" y="3018385"/>
                      <a:ext cx="838200" cy="41563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3951" name="Picture 1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787235" y="3494397"/>
                      <a:ext cx="838200" cy="41563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3952" name="Picture 1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787235" y="3941757"/>
                      <a:ext cx="838200" cy="38100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3953" name="Picture 1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787235" y="4356759"/>
                      <a:ext cx="838200" cy="42255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3954" name="Picture 1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780310" y="4867891"/>
                      <a:ext cx="831270" cy="37408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3955" name="Picture 3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814944" y="1143000"/>
                      <a:ext cx="824345" cy="36409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3956" name="Picture 34" descr="http://t1.gstatic.com/images?q=tbn:hlGVdZCyqcIrVM:http://www.mapsofworld.com/images/world-countries-flags/germany-flag.gif">
                      <a:hlinkClick r:id="rId11"/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752599" y="5247430"/>
                      <a:ext cx="886690" cy="38100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pic>
                <p:nvPicPr>
                  <p:cNvPr id="123946" name="Picture 44" descr="http://t0.gstatic.com/images?q=tbn:M73wZYRl79WpaM:http://beliefbeyond.files.wordpress.com/2009/02/kazakhstan-flag.gif">
                    <a:hlinkClick r:id="rId13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>
                    <a:off x="1752600" y="5492610"/>
                    <a:ext cx="761998" cy="34321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23917" name="Group 95"/>
                <p:cNvGrpSpPr>
                  <a:grpSpLocks/>
                </p:cNvGrpSpPr>
                <p:nvPr/>
              </p:nvGrpSpPr>
              <p:grpSpPr bwMode="auto">
                <a:xfrm>
                  <a:off x="4634345" y="845125"/>
                  <a:ext cx="699656" cy="4419601"/>
                  <a:chOff x="4634345" y="845125"/>
                  <a:chExt cx="699656" cy="4419601"/>
                </a:xfrm>
              </p:grpSpPr>
              <p:grpSp>
                <p:nvGrpSpPr>
                  <p:cNvPr id="123931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4641275" y="845125"/>
                    <a:ext cx="692726" cy="4052420"/>
                    <a:chOff x="4849085" y="921295"/>
                    <a:chExt cx="875050" cy="5209335"/>
                  </a:xfrm>
                </p:grpSpPr>
                <p:grpSp>
                  <p:nvGrpSpPr>
                    <p:cNvPr id="123933" name="Group 8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849085" y="921295"/>
                      <a:ext cx="845120" cy="4634370"/>
                      <a:chOff x="4987635" y="1184540"/>
                      <a:chExt cx="845120" cy="4634370"/>
                    </a:xfrm>
                  </p:grpSpPr>
                  <p:grpSp>
                    <p:nvGrpSpPr>
                      <p:cNvPr id="123935" name="Group 6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994555" y="1184540"/>
                        <a:ext cx="838200" cy="4114805"/>
                        <a:chOff x="4994555" y="1683320"/>
                        <a:chExt cx="838200" cy="4114805"/>
                      </a:xfrm>
                    </p:grpSpPr>
                    <p:pic>
                      <p:nvPicPr>
                        <p:cNvPr id="123937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 cstate="print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4555" y="1683320"/>
                          <a:ext cx="838200" cy="45720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  <p:pic>
                      <p:nvPicPr>
                        <p:cNvPr id="123938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 cstate="print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4555" y="2272134"/>
                          <a:ext cx="838200" cy="40178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  <p:pic>
                      <p:nvPicPr>
                        <p:cNvPr id="123939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 cstate="print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4555" y="2798610"/>
                          <a:ext cx="838200" cy="38100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  <p:pic>
                      <p:nvPicPr>
                        <p:cNvPr id="12394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 cstate="print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4555" y="3304300"/>
                          <a:ext cx="838200" cy="4364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  <p:pic>
                      <p:nvPicPr>
                        <p:cNvPr id="123941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 cstate="print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4555" y="3851555"/>
                          <a:ext cx="838200" cy="38100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  <p:pic>
                      <p:nvPicPr>
                        <p:cNvPr id="123942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 cstate="print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4555" y="4357239"/>
                          <a:ext cx="838200" cy="38100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  <p:pic>
                      <p:nvPicPr>
                        <p:cNvPr id="123943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 cstate="print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4555" y="4890650"/>
                          <a:ext cx="838200" cy="38100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  <p:pic>
                      <p:nvPicPr>
                        <p:cNvPr id="123944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 cstate="print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4555" y="5417125"/>
                          <a:ext cx="838200" cy="38100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</p:grpSp>
                  <p:pic>
                    <p:nvPicPr>
                      <p:cNvPr id="123936" name="Picture 36" descr="http://t0.gstatic.com/images?q=tbn:JvTYbWBvTsvRPM:http://www.freewebs.com/gun08/ukraine-flag.gif">
                        <a:hlinkClick r:id="rId23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7635" y="5437910"/>
                        <a:ext cx="828675" cy="3810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grpSp>
                <p:pic>
                  <p:nvPicPr>
                    <p:cNvPr id="123934" name="Picture 40" descr="http://t2.gstatic.com/images?q=tbn:JnYqEb3ywXdx4M:http://www.easypedia.gr/el/images/shared/4/45/Bulgaria_flag_large.png">
                      <a:hlinkClick r:id="rId25"/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856015" y="5673430"/>
                      <a:ext cx="868120" cy="4572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pic>
                <p:nvPicPr>
                  <p:cNvPr id="123932" name="Picture 46" descr="http://t0.gstatic.com/images?q=tbn:oWtIQ-rB1VDXuM:http://unimaps.com/flags-europe/romania-flag.gif">
                    <a:hlinkClick r:id="rId27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8" cstate="print"/>
                  <a:srcRect/>
                  <a:stretch>
                    <a:fillRect/>
                  </a:stretch>
                </p:blipFill>
                <p:spPr bwMode="auto">
                  <a:xfrm>
                    <a:off x="4634345" y="4959926"/>
                    <a:ext cx="685800" cy="3048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23918" name="Group 98"/>
                <p:cNvGrpSpPr>
                  <a:grpSpLocks/>
                </p:cNvGrpSpPr>
                <p:nvPr/>
              </p:nvGrpSpPr>
              <p:grpSpPr bwMode="auto">
                <a:xfrm>
                  <a:off x="7744691" y="852044"/>
                  <a:ext cx="762000" cy="4045551"/>
                  <a:chOff x="7744691" y="852044"/>
                  <a:chExt cx="762000" cy="4045551"/>
                </a:xfrm>
              </p:grpSpPr>
              <p:grpSp>
                <p:nvGrpSpPr>
                  <p:cNvPr id="123919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7751616" y="852044"/>
                    <a:ext cx="720440" cy="3692234"/>
                    <a:chOff x="7980220" y="1306771"/>
                    <a:chExt cx="892773" cy="4440288"/>
                  </a:xfrm>
                </p:grpSpPr>
                <p:grpSp>
                  <p:nvGrpSpPr>
                    <p:cNvPr id="123921" name="Group 7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980220" y="1306771"/>
                      <a:ext cx="858980" cy="3965275"/>
                      <a:chOff x="7980220" y="1833261"/>
                      <a:chExt cx="858980" cy="3965275"/>
                    </a:xfrm>
                  </p:grpSpPr>
                  <p:pic>
                    <p:nvPicPr>
                      <p:cNvPr id="123923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0220" y="4414330"/>
                        <a:ext cx="838200" cy="4572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123924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0220" y="1833261"/>
                        <a:ext cx="838200" cy="4572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123925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0220" y="2350000"/>
                        <a:ext cx="838200" cy="457201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123926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0220" y="2841665"/>
                        <a:ext cx="838200" cy="457201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123927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0220" y="3348499"/>
                        <a:ext cx="838200" cy="477981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123928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0220" y="3925161"/>
                        <a:ext cx="838200" cy="457201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123929" name="Picture 32" descr="http://agrino.org/esc/2009/Norway_flag.gif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7145" y="4936928"/>
                        <a:ext cx="838200" cy="39485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123930" name="Picture 38" descr="http://t2.gstatic.com/images?q=tbn:RWa2PSUP9-kgvM:http://www.filmica.com/hardasmal/archivos/spain-flag.gif">
                        <a:hlinkClick r:id="rId36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0999" y="5372412"/>
                        <a:ext cx="838201" cy="42612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grpSp>
                <p:pic>
                  <p:nvPicPr>
                    <p:cNvPr id="123922" name="Picture 42" descr="http://t2.gstatic.com/images?q=tbn:BvVShYhBtChpGM:http://frontpage.americandaughter.com/images/georgia-flag.jpg">
                      <a:hlinkClick r:id="rId38"/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9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8004315" y="5289860"/>
                      <a:ext cx="868678" cy="45719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pic>
                <p:nvPicPr>
                  <p:cNvPr id="123920" name="Picture 48" descr="http://t3.gstatic.com/images?q=tbn:4B0XWXtPHvWT_M:http://www.eueombangladesh.org/EN/Bangladesh_Flag.gif">
                    <a:hlinkClick r:id="rId40"/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1" cstate="print"/>
                  <a:srcRect/>
                  <a:stretch>
                    <a:fillRect/>
                  </a:stretch>
                </p:blipFill>
                <p:spPr bwMode="auto">
                  <a:xfrm>
                    <a:off x="7744691" y="4557353"/>
                    <a:ext cx="762000" cy="3402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pic>
            <p:nvPicPr>
              <p:cNvPr id="123912" name="Picture 52" descr="http://tbn3.google.com/images?q=tbn:2U-DCgQkLFlzOM:http://www.mapsofworld.com/images/world-countries-flags/uzbekistan-flag.gif">
                <a:hlinkClick r:id="rId42"/>
              </p:cNvPr>
              <p:cNvPicPr>
                <a:picLocks noChangeAspect="1" noChangeArrowheads="1"/>
              </p:cNvPicPr>
              <p:nvPr/>
            </p:nvPicPr>
            <p:blipFill>
              <a:blip r:embed="rId43" cstate="print"/>
              <a:srcRect/>
              <a:stretch>
                <a:fillRect/>
              </a:stretch>
            </p:blipFill>
            <p:spPr bwMode="auto">
              <a:xfrm>
                <a:off x="7744690" y="5673430"/>
                <a:ext cx="781050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23910" name="Picture 54" descr="http://tbn2.google.com/images?q=tbn:IgR63Tak3NizpM:http://i23.photobucket.com/albums/b384/flagdesign/kur-lit.png">
              <a:hlinkClick r:id="rId44"/>
            </p:cNvPr>
            <p:cNvPicPr>
              <a:picLocks noChangeAspect="1" noChangeArrowheads="1"/>
            </p:cNvPicPr>
            <p:nvPr/>
          </p:nvPicPr>
          <p:blipFill>
            <a:blip r:embed="rId45" cstate="print"/>
            <a:srcRect/>
            <a:stretch>
              <a:fillRect/>
            </a:stretch>
          </p:blipFill>
          <p:spPr bwMode="auto">
            <a:xfrm>
              <a:off x="4786745" y="5860465"/>
              <a:ext cx="713510" cy="3394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3907" name="TextBox 7"/>
          <p:cNvSpPr txBox="1">
            <a:spLocks noChangeArrowheads="1"/>
          </p:cNvSpPr>
          <p:nvPr/>
        </p:nvSpPr>
        <p:spPr bwMode="auto">
          <a:xfrm>
            <a:off x="304800" y="0"/>
            <a:ext cx="85344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800" b="1" dirty="0">
                <a:latin typeface="Arial Black" pitchFamily="34" charset="0"/>
              </a:rPr>
              <a:t>UAS Labs serves in</a:t>
            </a:r>
          </a:p>
          <a:p>
            <a:r>
              <a:rPr lang="en-US" sz="3800" b="1" dirty="0">
                <a:latin typeface="Arial Black" pitchFamily="34" charset="0"/>
              </a:rPr>
              <a:t> </a:t>
            </a:r>
            <a:r>
              <a:rPr lang="en-US" sz="3800" b="1" dirty="0">
                <a:solidFill>
                  <a:srgbClr val="C00000"/>
                </a:solidFill>
                <a:latin typeface="Arial Black" pitchFamily="34" charset="0"/>
              </a:rPr>
              <a:t>over </a:t>
            </a:r>
            <a:r>
              <a:rPr lang="en-US" sz="3800" b="1" dirty="0" smtClean="0">
                <a:solidFill>
                  <a:srgbClr val="C00000"/>
                </a:solidFill>
                <a:latin typeface="Arial Black" pitchFamily="34" charset="0"/>
              </a:rPr>
              <a:t>55 </a:t>
            </a:r>
            <a:r>
              <a:rPr lang="en-US" sz="3800" b="1" dirty="0">
                <a:solidFill>
                  <a:srgbClr val="C00000"/>
                </a:solidFill>
                <a:latin typeface="Arial Black" pitchFamily="34" charset="0"/>
              </a:rPr>
              <a:t>Countries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>
                <a:latin typeface="Arial Black" pitchFamily="34" charset="0"/>
                <a:cs typeface="Arial" pitchFamily="34" charset="0"/>
              </a:rPr>
              <a:t>What is New in USA</a:t>
            </a:r>
            <a:endParaRPr lang="en-US" sz="40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14600"/>
            <a:ext cx="8153400" cy="3627437"/>
          </a:xfrm>
        </p:spPr>
        <p:txBody>
          <a:bodyPr/>
          <a:lstStyle/>
          <a:p>
            <a:pPr lvl="2"/>
            <a:r>
              <a:rPr lang="en-US" sz="2500" dirty="0" smtClean="0"/>
              <a:t>Establishment of Probiotic Innovation Laboratory</a:t>
            </a:r>
          </a:p>
          <a:p>
            <a:pPr lvl="2"/>
            <a:r>
              <a:rPr lang="en-US" sz="2500" dirty="0" smtClean="0"/>
              <a:t>Establishment of Endowed Probiotic Professor  </a:t>
            </a:r>
          </a:p>
          <a:p>
            <a:pPr lvl="2"/>
            <a:endParaRPr lang="en-US" sz="2500" dirty="0" smtClean="0"/>
          </a:p>
          <a:p>
            <a:pPr lvl="2">
              <a:buNone/>
            </a:pPr>
            <a:r>
              <a:rPr lang="en-US" sz="2500" dirty="0" smtClean="0"/>
              <a:t>   At South Dakota  State University, Brookings, South Dakota (USA)</a:t>
            </a:r>
          </a:p>
          <a:p>
            <a:pPr lvl="2"/>
            <a:endParaRPr lang="en-US" sz="25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LOGO - DD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6019800"/>
            <a:ext cx="3200400" cy="419063"/>
          </a:xfrm>
          <a:prstGeom prst="rect">
            <a:avLst/>
          </a:prstGeom>
        </p:spPr>
      </p:pic>
      <p:pic>
        <p:nvPicPr>
          <p:cNvPr id="5" name="Picture 2" descr="http://www.sdbor.edu/euc/images/sdsu_logo_blu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641132"/>
            <a:ext cx="1219200" cy="2216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3124200"/>
            <a:ext cx="3962400" cy="3048000"/>
          </a:xfrm>
        </p:spPr>
        <p:txBody>
          <a:bodyPr/>
          <a:lstStyle/>
          <a:p>
            <a:r>
              <a:rPr lang="en-US" dirty="0" smtClean="0"/>
              <a:t>NDA for Probiotic Drug</a:t>
            </a:r>
          </a:p>
          <a:p>
            <a:r>
              <a:rPr lang="en-US" dirty="0" smtClean="0"/>
              <a:t>FDA designated their product as Fast Track product for recurrent </a:t>
            </a:r>
            <a:r>
              <a:rPr lang="en-US" i="1" dirty="0" smtClean="0"/>
              <a:t>C. diff </a:t>
            </a:r>
            <a:r>
              <a:rPr lang="en-US" dirty="0" smtClean="0"/>
              <a:t>infection</a:t>
            </a:r>
          </a:p>
          <a:p>
            <a:pPr algn="ctr"/>
            <a:endParaRPr lang="en-US" dirty="0"/>
          </a:p>
        </p:txBody>
      </p:sp>
      <p:pic>
        <p:nvPicPr>
          <p:cNvPr id="4" name="Picture 3" descr="rebioti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914400"/>
            <a:ext cx="4350471" cy="1981200"/>
          </a:xfrm>
          <a:prstGeom prst="rect">
            <a:avLst/>
          </a:prstGeom>
        </p:spPr>
      </p:pic>
      <p:pic>
        <p:nvPicPr>
          <p:cNvPr id="5" name="Picture 4" descr="rebiotix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3276601"/>
            <a:ext cx="4366425" cy="2057400"/>
          </a:xfrm>
          <a:prstGeom prst="rect">
            <a:avLst/>
          </a:prstGeom>
        </p:spPr>
      </p:pic>
      <p:pic>
        <p:nvPicPr>
          <p:cNvPr id="6" name="Picture 5" descr="LOGO - DD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38800" y="6019800"/>
            <a:ext cx="3200400" cy="419063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955" name="Group 8"/>
          <p:cNvGrpSpPr>
            <a:grpSpLocks/>
          </p:cNvGrpSpPr>
          <p:nvPr/>
        </p:nvGrpSpPr>
        <p:grpSpPr bwMode="auto">
          <a:xfrm>
            <a:off x="228600" y="0"/>
            <a:ext cx="8610600" cy="6457950"/>
            <a:chOff x="304800" y="0"/>
            <a:chExt cx="8610600" cy="6458129"/>
          </a:xfrm>
        </p:grpSpPr>
        <p:sp>
          <p:nvSpPr>
            <p:cNvPr id="125957" name="TextBox 1"/>
            <p:cNvSpPr txBox="1">
              <a:spLocks noChangeArrowheads="1"/>
            </p:cNvSpPr>
            <p:nvPr/>
          </p:nvSpPr>
          <p:spPr bwMode="auto">
            <a:xfrm>
              <a:off x="304800" y="0"/>
              <a:ext cx="83820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600" b="1" dirty="0">
                  <a:latin typeface="Arial Black" pitchFamily="34" charset="0"/>
                </a:rPr>
                <a:t>Achievements and Awards </a:t>
              </a:r>
              <a:r>
                <a:rPr lang="en-US" sz="2800" b="1" dirty="0">
                  <a:latin typeface="Arial Black" pitchFamily="34" charset="0"/>
                </a:rPr>
                <a:t>(2009)</a:t>
              </a:r>
            </a:p>
          </p:txBody>
        </p:sp>
        <p:sp>
          <p:nvSpPr>
            <p:cNvPr id="12" name="TextBox 3"/>
            <p:cNvSpPr txBox="1">
              <a:spLocks noChangeArrowheads="1"/>
            </p:cNvSpPr>
            <p:nvPr/>
          </p:nvSpPr>
          <p:spPr bwMode="auto">
            <a:xfrm>
              <a:off x="304800" y="5257946"/>
              <a:ext cx="8610600" cy="1200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2400" dirty="0"/>
                <a:t>The June issue of magazine has featured Dr. Dash and his many innovations, research and contribution to the growth of the probiotic sector and Philanthropy.</a:t>
              </a:r>
              <a:r>
                <a:rPr lang="en-US" sz="2400" dirty="0">
                  <a:latin typeface="+mn-lt"/>
                  <a:cs typeface="Arial" charset="0"/>
                </a:rPr>
                <a:t> </a:t>
              </a:r>
              <a:endParaRPr lang="en-US" sz="2400" dirty="0">
                <a:latin typeface="Constantia" pitchFamily="18" charset="0"/>
                <a:cs typeface="Arial" charset="0"/>
              </a:endParaRPr>
            </a:p>
          </p:txBody>
        </p:sp>
        <p:sp>
          <p:nvSpPr>
            <p:cNvPr id="125959" name="Rectangle 12"/>
            <p:cNvSpPr>
              <a:spLocks noChangeArrowheads="1"/>
            </p:cNvSpPr>
            <p:nvPr/>
          </p:nvSpPr>
          <p:spPr bwMode="auto">
            <a:xfrm>
              <a:off x="304800" y="914400"/>
              <a:ext cx="8458200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b="1">
                  <a:solidFill>
                    <a:srgbClr val="C00000"/>
                  </a:solidFill>
                </a:rPr>
                <a:t>Leading Consumer Magazine – Healthy Living honored Dr. Dash as “Probiotic Prophet”</a:t>
              </a:r>
            </a:p>
          </p:txBody>
        </p:sp>
      </p:grpSp>
      <p:pic>
        <p:nvPicPr>
          <p:cNvPr id="8" name="Picture 7" descr="Healthy Living- blank JPE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0" y="1905000"/>
            <a:ext cx="2514600" cy="3256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316163"/>
            <a:ext cx="3810000" cy="4541837"/>
          </a:xfrm>
        </p:spPr>
        <p:txBody>
          <a:bodyPr/>
          <a:lstStyle/>
          <a:p>
            <a:pPr>
              <a:buNone/>
            </a:pPr>
            <a:r>
              <a:rPr lang="en-US" sz="4000" dirty="0" smtClean="0"/>
              <a:t>  Frost &amp; Sullivan Award for Probiotic Innovation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LOGO - DD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6096000"/>
            <a:ext cx="3200400" cy="419063"/>
          </a:xfrm>
          <a:prstGeom prst="rect">
            <a:avLst/>
          </a:prstGeom>
        </p:spPr>
      </p:pic>
      <p:pic>
        <p:nvPicPr>
          <p:cNvPr id="6" name="Picture 5" descr="Frost and Sullivan awar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2362200"/>
            <a:ext cx="4419600" cy="30652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429000" cy="431323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sz="3600" dirty="0" smtClean="0"/>
              <a:t>Honored by Minnesota State Senate for Outstanding Contribution to Probiotics</a:t>
            </a:r>
            <a:endParaRPr lang="en-US" sz="3600" dirty="0"/>
          </a:p>
        </p:txBody>
      </p:sp>
      <p:pic>
        <p:nvPicPr>
          <p:cNvPr id="4" name="Picture 3" descr="Minnesota_State_Capitol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09999" y="2209800"/>
            <a:ext cx="4812605" cy="3124200"/>
          </a:xfrm>
          <a:prstGeom prst="rect">
            <a:avLst/>
          </a:prstGeom>
        </p:spPr>
      </p:pic>
      <p:pic>
        <p:nvPicPr>
          <p:cNvPr id="6" name="Picture 5" descr="LOGO - DD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6096000"/>
            <a:ext cx="3200400" cy="419063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3"/>
          <p:cNvSpPr txBox="1">
            <a:spLocks noChangeArrowheads="1"/>
          </p:cNvSpPr>
          <p:nvPr/>
        </p:nvSpPr>
        <p:spPr bwMode="auto">
          <a:xfrm>
            <a:off x="152400" y="1295400"/>
            <a:ext cx="830580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l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800" dirty="0">
                <a:latin typeface="Constantia" pitchFamily="18" charset="0"/>
              </a:rPr>
              <a:t>“</a:t>
            </a:r>
            <a:r>
              <a:rPr lang="en-US" sz="2800" b="1" i="1" dirty="0"/>
              <a:t>Probiotics are more important than multivitamins and should be taken daily</a:t>
            </a:r>
            <a:r>
              <a:rPr lang="en-US" sz="2800" i="1" dirty="0"/>
              <a:t>" </a:t>
            </a:r>
            <a:r>
              <a:rPr lang="en-US" sz="2800" i="1" baseline="30000" dirty="0"/>
              <a:t>TM</a:t>
            </a:r>
            <a:endParaRPr lang="en-US" sz="4400" i="1" dirty="0"/>
          </a:p>
          <a:p>
            <a:pPr marL="1187450" lvl="3" indent="-209550" algn="r">
              <a:spcBef>
                <a:spcPct val="20000"/>
              </a:spcBef>
              <a:buClr>
                <a:srgbClr val="0BD0D9"/>
              </a:buClr>
              <a:buSzPct val="65000"/>
            </a:pPr>
            <a:r>
              <a:rPr lang="en-US" sz="2400" b="1" dirty="0">
                <a:solidFill>
                  <a:srgbClr val="C00000"/>
                </a:solidFill>
              </a:rPr>
              <a:t>Dr. S.K. Dash</a:t>
            </a:r>
          </a:p>
          <a:p>
            <a:pPr marL="273050" indent="-273050" algn="l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US" sz="1200" dirty="0" smtClean="0"/>
          </a:p>
          <a:p>
            <a:pPr marL="273050" indent="-273050" algn="l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US" sz="1200" dirty="0" smtClean="0"/>
          </a:p>
          <a:p>
            <a:pPr marL="273050" indent="-273050" algn="l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en-US" sz="1200" dirty="0"/>
          </a:p>
          <a:p>
            <a:pPr marL="273050" indent="-273050" algn="just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en-US" sz="2400" dirty="0"/>
              <a:t>Since all probiotics are not </a:t>
            </a:r>
            <a:r>
              <a:rPr lang="en-US" sz="2400" dirty="0" smtClean="0"/>
              <a:t>the same, </a:t>
            </a:r>
            <a:r>
              <a:rPr lang="en-US" sz="2400" dirty="0"/>
              <a:t>consumers should look for proven, well researched and documented probiotic supplements like </a:t>
            </a:r>
            <a:r>
              <a:rPr lang="en-US" sz="2400" dirty="0" smtClean="0"/>
              <a:t>DDS</a:t>
            </a:r>
            <a:r>
              <a:rPr lang="en-US" sz="2400" baseline="30000" dirty="0" smtClean="0"/>
              <a:t>®</a:t>
            </a:r>
            <a:r>
              <a:rPr lang="en-US" sz="2400" dirty="0" smtClean="0"/>
              <a:t> </a:t>
            </a:r>
            <a:r>
              <a:rPr lang="en-US" sz="2400" dirty="0"/>
              <a:t>Probiotics and such others</a:t>
            </a:r>
            <a:r>
              <a:rPr lang="en-US" sz="2400" dirty="0">
                <a:latin typeface="Constantia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533400"/>
            <a:ext cx="5257800" cy="677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800" b="1" dirty="0">
                <a:latin typeface="+mn-lt"/>
              </a:rPr>
              <a:t> </a:t>
            </a:r>
            <a:r>
              <a:rPr lang="en-US" sz="3800" b="1" dirty="0">
                <a:latin typeface="Arial Black" pitchFamily="34" charset="0"/>
              </a:rPr>
              <a:t>Dr. Dash Emphasis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 txBox="1">
            <a:spLocks noChangeArrowheads="1"/>
          </p:cNvSpPr>
          <p:nvPr/>
        </p:nvSpPr>
        <p:spPr bwMode="auto">
          <a:xfrm>
            <a:off x="1676400" y="1143000"/>
            <a:ext cx="6096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6000" b="1" i="1" dirty="0">
                <a:solidFill>
                  <a:srgbClr val="C00000"/>
                </a:solidFill>
                <a:latin typeface="Arial Black" pitchFamily="34" charset="0"/>
              </a:rPr>
              <a:t>Thank You!</a:t>
            </a:r>
          </a:p>
        </p:txBody>
      </p:sp>
      <p:sp>
        <p:nvSpPr>
          <p:cNvPr id="128003" name="Rectangle 2"/>
          <p:cNvSpPr txBox="1">
            <a:spLocks noChangeArrowheads="1"/>
          </p:cNvSpPr>
          <p:nvPr/>
        </p:nvSpPr>
        <p:spPr bwMode="auto">
          <a:xfrm>
            <a:off x="914400" y="3124200"/>
            <a:ext cx="7302500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200" dirty="0"/>
              <a:t>For additional information </a:t>
            </a:r>
          </a:p>
          <a:p>
            <a:r>
              <a:rPr lang="en-US" sz="3200" dirty="0" smtClean="0"/>
              <a:t>please contact drdash@ddinnovation.com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11436</TotalTime>
  <Words>2335</Words>
  <Application>Microsoft Office PowerPoint</Application>
  <PresentationFormat>On-screen Show (4:3)</PresentationFormat>
  <Paragraphs>392</Paragraphs>
  <Slides>63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5" baseType="lpstr">
      <vt:lpstr>Flow</vt:lpstr>
      <vt:lpstr>Chart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IBS</vt:lpstr>
      <vt:lpstr>Probiotics for Other Digestive  Tract Conditions</vt:lpstr>
      <vt:lpstr>Probiotics for Non-digestive conditions</vt:lpstr>
      <vt:lpstr>Probiotics and Cancer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What is New in USA</vt:lpstr>
      <vt:lpstr>Slide 58</vt:lpstr>
      <vt:lpstr>Slide 59</vt:lpstr>
      <vt:lpstr>Slide 60</vt:lpstr>
      <vt:lpstr>Slide 61</vt:lpstr>
      <vt:lpstr>Slide 62</vt:lpstr>
      <vt:lpstr>Slide 63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pankaj</dc:creator>
  <cp:lastModifiedBy>Rebecca Sang</cp:lastModifiedBy>
  <cp:revision>819</cp:revision>
  <dcterms:created xsi:type="dcterms:W3CDTF">2006-08-16T00:00:00Z</dcterms:created>
  <dcterms:modified xsi:type="dcterms:W3CDTF">2014-09-22T22:40:54Z</dcterms:modified>
</cp:coreProperties>
</file>