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rawings/drawing2.xml" ContentType="application/vnd.openxmlformats-officedocument.drawingml.chartshapes+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charts/chart17.xml" ContentType="application/vnd.openxmlformats-officedocument.drawingml.char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slideLayouts/slideLayout10.xml" ContentType="application/vnd.openxmlformats-officedocument.presentationml.slideLayout+xml"/>
  <Default Extension="vml" ContentType="application/vnd.openxmlformats-officedocument.vmlDrawing"/>
  <Override PartName="/ppt/charts/chart6.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drawings/drawing5.xml" ContentType="application/vnd.openxmlformats-officedocument.drawingml.chartshape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7"/>
  </p:notesMasterIdLst>
  <p:sldIdLst>
    <p:sldId id="269" r:id="rId2"/>
    <p:sldId id="265" r:id="rId3"/>
    <p:sldId id="266" r:id="rId4"/>
    <p:sldId id="286" r:id="rId5"/>
    <p:sldId id="284" r:id="rId6"/>
    <p:sldId id="285" r:id="rId7"/>
    <p:sldId id="283" r:id="rId8"/>
    <p:sldId id="282" r:id="rId9"/>
    <p:sldId id="263" r:id="rId10"/>
    <p:sldId id="277" r:id="rId11"/>
    <p:sldId id="278" r:id="rId12"/>
    <p:sldId id="264" r:id="rId13"/>
    <p:sldId id="268" r:id="rId14"/>
    <p:sldId id="272" r:id="rId15"/>
    <p:sldId id="275" r:id="rId16"/>
    <p:sldId id="276" r:id="rId17"/>
    <p:sldId id="258" r:id="rId18"/>
    <p:sldId id="260" r:id="rId19"/>
    <p:sldId id="261" r:id="rId20"/>
    <p:sldId id="257" r:id="rId21"/>
    <p:sldId id="267" r:id="rId22"/>
    <p:sldId id="270" r:id="rId23"/>
    <p:sldId id="271" r:id="rId24"/>
    <p:sldId id="287" r:id="rId25"/>
    <p:sldId id="280" r:id="rId26"/>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464" y="-96"/>
      </p:cViewPr>
      <p:guideLst>
        <p:guide orient="horz" pos="2160"/>
        <p:guide pos="2880"/>
      </p:guideLst>
    </p:cSldViewPr>
  </p:slideViewPr>
  <p:notesTextViewPr>
    <p:cViewPr>
      <p:scale>
        <a:sx n="100" d="100"/>
        <a:sy n="100" d="100"/>
      </p:scale>
      <p:origin x="0" y="0"/>
    </p:cViewPr>
  </p:notesTextViewPr>
  <p:sorterViewPr>
    <p:cViewPr>
      <p:scale>
        <a:sx n="73" d="100"/>
        <a:sy n="73"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Moje%20Dokumenty\RYSIEK\PRACEdoDRUKU\Gorczyca%20i%20rzepak_Tabela%20z%20wynikami.xls"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D:\Moje%20Dokumenty\RYSIEK\PRACEdoDRUKU\Gorczyca%20i%20rzepak_Tabela%20z%20wynikami.xls"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Moje%20Dokumenty\RYSIEK\PRACEdoDRUKU\Gorczyca%20i%20rzepak_Tabela%20z%20wynikami.xls" TargetMode="External"/></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D:\Moje%20Dokumenty\RYSIEK\PRACEdoDRUKU\Gorczyca%20i%20rzepak_Tabela%20z%20wynikami.xls" TargetMode="External"/></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D:\Moje%20Dokumenty\RYSIEK\PRACEdoDRUKU\Gorczyca%20i%20rzepak_Tabela%20z%20wynikami.xls" TargetMode="External"/></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D:\Moje%20Dokumenty\RYSIEK\PRACEdoDRUKU\Gorczyca%20i%20rzepak_DPPH.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pl-PL"/>
  <c:chart>
    <c:title>
      <c:tx>
        <c:rich>
          <a:bodyPr/>
          <a:lstStyle/>
          <a:p>
            <a:pPr>
              <a:defRPr sz="1600" b="0">
                <a:latin typeface="Arial" pitchFamily="34" charset="0"/>
                <a:cs typeface="Arial" pitchFamily="34" charset="0"/>
              </a:defRPr>
            </a:pPr>
            <a:r>
              <a:rPr lang="en-US" sz="1600" b="0">
                <a:latin typeface="Arial" pitchFamily="34" charset="0"/>
                <a:cs typeface="Arial" pitchFamily="34" charset="0"/>
              </a:rPr>
              <a:t>Nelson F1</a:t>
            </a:r>
          </a:p>
        </c:rich>
      </c:tx>
      <c:layout/>
      <c:overlay val="1"/>
    </c:title>
    <c:plotArea>
      <c:layout>
        <c:manualLayout>
          <c:layoutTarget val="inner"/>
          <c:xMode val="edge"/>
          <c:yMode val="edge"/>
          <c:x val="0.234532833598732"/>
          <c:y val="4.4050632911392607E-2"/>
          <c:w val="0.76546716640126711"/>
          <c:h val="0.85113950629589252"/>
        </c:manualLayout>
      </c:layout>
      <c:barChart>
        <c:barDir val="col"/>
        <c:grouping val="stacked"/>
        <c:ser>
          <c:idx val="0"/>
          <c:order val="0"/>
          <c:spPr>
            <a:ln w="19050">
              <a:solidFill>
                <a:sysClr val="windowText" lastClr="000000">
                  <a:shade val="95000"/>
                  <a:satMod val="105000"/>
                </a:sysClr>
              </a:solidFill>
            </a:ln>
          </c:spPr>
          <c:dLbls>
            <c:txPr>
              <a:bodyPr/>
              <a:lstStyle/>
              <a:p>
                <a:pPr>
                  <a:defRPr sz="1200">
                    <a:latin typeface="Arial" pitchFamily="34" charset="0"/>
                    <a:cs typeface="Arial" pitchFamily="34" charset="0"/>
                  </a:defRPr>
                </a:pPr>
                <a:endParaRPr lang="pl-PL"/>
              </a:p>
            </c:txPr>
            <c:showVal val="1"/>
          </c:dLbls>
          <c:errBars>
            <c:errBarType val="both"/>
            <c:errValType val="cust"/>
            <c:plus>
              <c:numRef>
                <c:f>Arkusz1!$O$29</c:f>
                <c:numCache>
                  <c:formatCode>General</c:formatCode>
                  <c:ptCount val="1"/>
                  <c:pt idx="0">
                    <c:v>0.4</c:v>
                  </c:pt>
                </c:numCache>
              </c:numRef>
            </c:plus>
            <c:minus>
              <c:numRef>
                <c:f>Arkusz1!$P$29</c:f>
                <c:numCache>
                  <c:formatCode>General</c:formatCode>
                  <c:ptCount val="1"/>
                  <c:pt idx="0">
                    <c:v>0.4</c:v>
                  </c:pt>
                </c:numCache>
              </c:numRef>
            </c:minus>
            <c:spPr>
              <a:ln w="19050"/>
            </c:spPr>
          </c:errBars>
          <c:cat>
            <c:strRef>
              <c:f>Arkusz1!$F$39:$H$39</c:f>
              <c:strCache>
                <c:ptCount val="3"/>
                <c:pt idx="0">
                  <c:v>Control</c:v>
                </c:pt>
                <c:pt idx="1">
                  <c:v>Intensive</c:v>
                </c:pt>
                <c:pt idx="2">
                  <c:v>Spare</c:v>
                </c:pt>
              </c:strCache>
            </c:strRef>
          </c:cat>
          <c:val>
            <c:numRef>
              <c:f>Arkusz1!$F$40:$H$40</c:f>
              <c:numCache>
                <c:formatCode>General</c:formatCode>
                <c:ptCount val="3"/>
                <c:pt idx="0">
                  <c:v>53.9</c:v>
                </c:pt>
              </c:numCache>
            </c:numRef>
          </c:val>
        </c:ser>
        <c:ser>
          <c:idx val="1"/>
          <c:order val="1"/>
          <c:spPr>
            <a:solidFill>
              <a:srgbClr val="FF0000"/>
            </a:solidFill>
            <a:ln w="19050">
              <a:solidFill>
                <a:sysClr val="windowText" lastClr="000000">
                  <a:shade val="95000"/>
                  <a:satMod val="105000"/>
                </a:sysClr>
              </a:solidFill>
            </a:ln>
          </c:spPr>
          <c:dLbls>
            <c:txPr>
              <a:bodyPr/>
              <a:lstStyle/>
              <a:p>
                <a:pPr>
                  <a:defRPr sz="1200">
                    <a:latin typeface="Arial" pitchFamily="34" charset="0"/>
                    <a:cs typeface="Arial" pitchFamily="34" charset="0"/>
                  </a:defRPr>
                </a:pPr>
                <a:endParaRPr lang="pl-PL"/>
              </a:p>
            </c:txPr>
            <c:showVal val="1"/>
          </c:dLbls>
          <c:errBars>
            <c:errBarType val="both"/>
            <c:errValType val="cust"/>
            <c:plus>
              <c:numRef>
                <c:f>Arkusz1!$Q$29</c:f>
                <c:numCache>
                  <c:formatCode>General</c:formatCode>
                  <c:ptCount val="1"/>
                  <c:pt idx="0">
                    <c:v>1.2</c:v>
                  </c:pt>
                </c:numCache>
              </c:numRef>
            </c:plus>
            <c:minus>
              <c:numLit>
                <c:formatCode>General</c:formatCode>
                <c:ptCount val="1"/>
                <c:pt idx="0">
                  <c:v>1</c:v>
                </c:pt>
              </c:numLit>
            </c:minus>
            <c:spPr>
              <a:ln w="19050"/>
            </c:spPr>
          </c:errBars>
          <c:cat>
            <c:strRef>
              <c:f>Arkusz1!$F$39:$H$39</c:f>
              <c:strCache>
                <c:ptCount val="3"/>
                <c:pt idx="0">
                  <c:v>Control</c:v>
                </c:pt>
                <c:pt idx="1">
                  <c:v>Intensive</c:v>
                </c:pt>
                <c:pt idx="2">
                  <c:v>Spare</c:v>
                </c:pt>
              </c:strCache>
            </c:strRef>
          </c:cat>
          <c:val>
            <c:numRef>
              <c:f>Arkusz1!$F$41:$H$41</c:f>
              <c:numCache>
                <c:formatCode>General</c:formatCode>
                <c:ptCount val="3"/>
                <c:pt idx="1">
                  <c:v>49.8</c:v>
                </c:pt>
              </c:numCache>
            </c:numRef>
          </c:val>
        </c:ser>
        <c:ser>
          <c:idx val="2"/>
          <c:order val="2"/>
          <c:spPr>
            <a:solidFill>
              <a:srgbClr val="00B050"/>
            </a:solidFill>
            <a:ln w="19050">
              <a:solidFill>
                <a:sysClr val="windowText" lastClr="000000">
                  <a:shade val="95000"/>
                  <a:satMod val="105000"/>
                </a:sysClr>
              </a:solidFill>
            </a:ln>
          </c:spPr>
          <c:dLbls>
            <c:txPr>
              <a:bodyPr/>
              <a:lstStyle/>
              <a:p>
                <a:pPr>
                  <a:defRPr sz="1200">
                    <a:latin typeface="Arial" pitchFamily="34" charset="0"/>
                    <a:cs typeface="Arial" pitchFamily="34" charset="0"/>
                  </a:defRPr>
                </a:pPr>
                <a:endParaRPr lang="pl-PL"/>
              </a:p>
            </c:txPr>
            <c:showVal val="1"/>
          </c:dLbls>
          <c:errBars>
            <c:errBarType val="both"/>
            <c:errValType val="cust"/>
            <c:plus>
              <c:numRef>
                <c:f>Arkusz1!$S$29</c:f>
                <c:numCache>
                  <c:formatCode>General</c:formatCode>
                  <c:ptCount val="1"/>
                  <c:pt idx="0">
                    <c:v>0.30000000000000032</c:v>
                  </c:pt>
                </c:numCache>
              </c:numRef>
            </c:plus>
            <c:minus>
              <c:numRef>
                <c:f>Arkusz1!$T$29</c:f>
                <c:numCache>
                  <c:formatCode>General</c:formatCode>
                  <c:ptCount val="1"/>
                  <c:pt idx="0">
                    <c:v>0.30000000000000032</c:v>
                  </c:pt>
                </c:numCache>
              </c:numRef>
            </c:minus>
            <c:spPr>
              <a:ln w="19050"/>
            </c:spPr>
          </c:errBars>
          <c:cat>
            <c:strRef>
              <c:f>Arkusz1!$F$39:$H$39</c:f>
              <c:strCache>
                <c:ptCount val="3"/>
                <c:pt idx="0">
                  <c:v>Control</c:v>
                </c:pt>
                <c:pt idx="1">
                  <c:v>Intensive</c:v>
                </c:pt>
                <c:pt idx="2">
                  <c:v>Spare</c:v>
                </c:pt>
              </c:strCache>
            </c:strRef>
          </c:cat>
          <c:val>
            <c:numRef>
              <c:f>Arkusz1!$F$42:$H$42</c:f>
              <c:numCache>
                <c:formatCode>General</c:formatCode>
                <c:ptCount val="3"/>
                <c:pt idx="2">
                  <c:v>53.2</c:v>
                </c:pt>
              </c:numCache>
            </c:numRef>
          </c:val>
        </c:ser>
        <c:dLbls/>
        <c:gapWidth val="99"/>
        <c:overlap val="100"/>
        <c:axId val="81172352"/>
        <c:axId val="81173888"/>
      </c:barChart>
      <c:catAx>
        <c:axId val="81172352"/>
        <c:scaling>
          <c:orientation val="minMax"/>
        </c:scaling>
        <c:axPos val="b"/>
        <c:tickLblPos val="nextTo"/>
        <c:spPr>
          <a:ln w="2540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81173888"/>
        <c:crosses val="autoZero"/>
        <c:auto val="1"/>
        <c:lblAlgn val="ctr"/>
        <c:lblOffset val="100"/>
      </c:catAx>
      <c:valAx>
        <c:axId val="81173888"/>
        <c:scaling>
          <c:orientation val="minMax"/>
          <c:max val="70"/>
        </c:scaling>
        <c:axPos val="l"/>
        <c:title>
          <c:tx>
            <c:rich>
              <a:bodyPr rot="-5400000" vert="horz"/>
              <a:lstStyle/>
              <a:p>
                <a:pPr>
                  <a:defRPr/>
                </a:pPr>
                <a:r>
                  <a:rPr lang="en-US" sz="1400" b="0">
                    <a:latin typeface="Arial" pitchFamily="34" charset="0"/>
                    <a:cs typeface="Arial" pitchFamily="34" charset="0"/>
                  </a:rPr>
                  <a:t>Total phenolics (mg/g)</a:t>
                </a:r>
              </a:p>
            </c:rich>
          </c:tx>
          <c:layout>
            <c:manualLayout>
              <c:xMode val="edge"/>
              <c:yMode val="edge"/>
              <c:x val="4.1216253724463622E-2"/>
              <c:y val="0.30452333964583606"/>
            </c:manualLayout>
          </c:layout>
        </c:title>
        <c:numFmt formatCode="General" sourceLinked="1"/>
        <c:tickLblPos val="nextTo"/>
        <c:spPr>
          <a:ln w="2540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81172352"/>
        <c:crosses val="autoZero"/>
        <c:crossBetween val="between"/>
      </c:valAx>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pl-PL"/>
  <c:chart>
    <c:title>
      <c:tx>
        <c:rich>
          <a:bodyPr/>
          <a:lstStyle/>
          <a:p>
            <a:pPr>
              <a:defRPr b="0"/>
            </a:pPr>
            <a:r>
              <a:rPr lang="en-US" sz="1600" b="0">
                <a:latin typeface="Arial" pitchFamily="34" charset="0"/>
                <a:cs typeface="Arial" pitchFamily="34" charset="0"/>
              </a:rPr>
              <a:t>Castilla</a:t>
            </a:r>
          </a:p>
        </c:rich>
      </c:tx>
      <c:layout/>
      <c:overlay val="1"/>
    </c:title>
    <c:plotArea>
      <c:layout>
        <c:manualLayout>
          <c:layoutTarget val="inner"/>
          <c:xMode val="edge"/>
          <c:yMode val="edge"/>
          <c:x val="0.25856223478936097"/>
          <c:y val="4.4730077120822886E-2"/>
          <c:w val="0.73801176012277803"/>
          <c:h val="0.84884345754981505"/>
        </c:manualLayout>
      </c:layout>
      <c:barChart>
        <c:barDir val="col"/>
        <c:grouping val="stacked"/>
        <c:ser>
          <c:idx val="0"/>
          <c:order val="0"/>
          <c:spPr>
            <a:ln w="19050">
              <a:solidFill>
                <a:sysClr val="windowText" lastClr="000000">
                  <a:shade val="95000"/>
                  <a:satMod val="105000"/>
                </a:sysClr>
              </a:solidFill>
            </a:ln>
          </c:spPr>
          <c:dLbls>
            <c:txPr>
              <a:bodyPr/>
              <a:lstStyle/>
              <a:p>
                <a:pPr>
                  <a:defRPr sz="1200">
                    <a:latin typeface="Arial" pitchFamily="34" charset="0"/>
                    <a:cs typeface="Arial" pitchFamily="34" charset="0"/>
                  </a:defRPr>
                </a:pPr>
                <a:endParaRPr lang="pl-PL"/>
              </a:p>
            </c:txPr>
            <c:showVal val="1"/>
          </c:dLbls>
          <c:errBars>
            <c:errBarType val="both"/>
            <c:errValType val="cust"/>
            <c:plus>
              <c:numRef>
                <c:f>Arkusz1!$O$28</c:f>
                <c:numCache>
                  <c:formatCode>General</c:formatCode>
                  <c:ptCount val="1"/>
                  <c:pt idx="0">
                    <c:v>2</c:v>
                  </c:pt>
                </c:numCache>
              </c:numRef>
            </c:plus>
            <c:minus>
              <c:numRef>
                <c:f>Arkusz1!$P$28</c:f>
                <c:numCache>
                  <c:formatCode>General</c:formatCode>
                  <c:ptCount val="1"/>
                  <c:pt idx="0">
                    <c:v>2</c:v>
                  </c:pt>
                </c:numCache>
              </c:numRef>
            </c:minus>
            <c:spPr>
              <a:ln w="19050"/>
            </c:spPr>
          </c:errBars>
          <c:cat>
            <c:strRef>
              <c:f>Arkusz1!$B$39:$D$39</c:f>
              <c:strCache>
                <c:ptCount val="3"/>
                <c:pt idx="0">
                  <c:v>Control</c:v>
                </c:pt>
                <c:pt idx="1">
                  <c:v>Intensive</c:v>
                </c:pt>
                <c:pt idx="2">
                  <c:v>Spare</c:v>
                </c:pt>
              </c:strCache>
            </c:strRef>
          </c:cat>
          <c:val>
            <c:numRef>
              <c:f>Arkusz1!$B$40:$D$40</c:f>
              <c:numCache>
                <c:formatCode>General</c:formatCode>
                <c:ptCount val="3"/>
                <c:pt idx="0">
                  <c:v>48.9</c:v>
                </c:pt>
              </c:numCache>
            </c:numRef>
          </c:val>
        </c:ser>
        <c:ser>
          <c:idx val="1"/>
          <c:order val="1"/>
          <c:spPr>
            <a:solidFill>
              <a:srgbClr val="FF0000"/>
            </a:solidFill>
            <a:ln w="19050">
              <a:solidFill>
                <a:sysClr val="windowText" lastClr="000000">
                  <a:shade val="95000"/>
                  <a:satMod val="105000"/>
                </a:sysClr>
              </a:solidFill>
            </a:ln>
          </c:spPr>
          <c:dLbls>
            <c:txPr>
              <a:bodyPr/>
              <a:lstStyle/>
              <a:p>
                <a:pPr>
                  <a:defRPr sz="1200">
                    <a:latin typeface="Arial" pitchFamily="34" charset="0"/>
                    <a:cs typeface="Arial" pitchFamily="34" charset="0"/>
                  </a:defRPr>
                </a:pPr>
                <a:endParaRPr lang="pl-PL"/>
              </a:p>
            </c:txPr>
            <c:showVal val="1"/>
          </c:dLbls>
          <c:errBars>
            <c:errBarType val="both"/>
            <c:errValType val="cust"/>
            <c:plus>
              <c:numRef>
                <c:f>Arkusz1!$Q$28</c:f>
                <c:numCache>
                  <c:formatCode>General</c:formatCode>
                  <c:ptCount val="1"/>
                  <c:pt idx="0">
                    <c:v>0.60000000000000064</c:v>
                  </c:pt>
                </c:numCache>
              </c:numRef>
            </c:plus>
            <c:minus>
              <c:numRef>
                <c:f>Arkusz1!$R$28</c:f>
                <c:numCache>
                  <c:formatCode>General</c:formatCode>
                  <c:ptCount val="1"/>
                  <c:pt idx="0">
                    <c:v>0.60000000000000064</c:v>
                  </c:pt>
                </c:numCache>
              </c:numRef>
            </c:minus>
            <c:spPr>
              <a:ln w="19050"/>
            </c:spPr>
          </c:errBars>
          <c:cat>
            <c:strRef>
              <c:f>Arkusz1!$B$39:$D$39</c:f>
              <c:strCache>
                <c:ptCount val="3"/>
                <c:pt idx="0">
                  <c:v>Control</c:v>
                </c:pt>
                <c:pt idx="1">
                  <c:v>Intensive</c:v>
                </c:pt>
                <c:pt idx="2">
                  <c:v>Spare</c:v>
                </c:pt>
              </c:strCache>
            </c:strRef>
          </c:cat>
          <c:val>
            <c:numRef>
              <c:f>Arkusz1!$B$41:$D$41</c:f>
              <c:numCache>
                <c:formatCode>General</c:formatCode>
                <c:ptCount val="3"/>
                <c:pt idx="1">
                  <c:v>48.3</c:v>
                </c:pt>
              </c:numCache>
            </c:numRef>
          </c:val>
        </c:ser>
        <c:ser>
          <c:idx val="2"/>
          <c:order val="2"/>
          <c:spPr>
            <a:solidFill>
              <a:srgbClr val="00B050"/>
            </a:solidFill>
            <a:ln w="19050">
              <a:solidFill>
                <a:sysClr val="windowText" lastClr="000000">
                  <a:shade val="95000"/>
                  <a:satMod val="105000"/>
                </a:sysClr>
              </a:solidFill>
            </a:ln>
          </c:spPr>
          <c:dLbls>
            <c:txPr>
              <a:bodyPr/>
              <a:lstStyle/>
              <a:p>
                <a:pPr>
                  <a:defRPr sz="1200">
                    <a:latin typeface="Arial" pitchFamily="34" charset="0"/>
                    <a:cs typeface="Arial" pitchFamily="34" charset="0"/>
                  </a:defRPr>
                </a:pPr>
                <a:endParaRPr lang="pl-PL"/>
              </a:p>
            </c:txPr>
            <c:showVal val="1"/>
          </c:dLbls>
          <c:errBars>
            <c:errBarType val="both"/>
            <c:errValType val="cust"/>
            <c:plus>
              <c:numRef>
                <c:f>Arkusz1!$S$28</c:f>
                <c:numCache>
                  <c:formatCode>General</c:formatCode>
                  <c:ptCount val="1"/>
                  <c:pt idx="0">
                    <c:v>0.5</c:v>
                  </c:pt>
                </c:numCache>
              </c:numRef>
            </c:plus>
            <c:minus>
              <c:numRef>
                <c:f>Arkusz1!$T$28</c:f>
                <c:numCache>
                  <c:formatCode>General</c:formatCode>
                  <c:ptCount val="1"/>
                  <c:pt idx="0">
                    <c:v>0.5</c:v>
                  </c:pt>
                </c:numCache>
              </c:numRef>
            </c:minus>
            <c:spPr>
              <a:ln w="19050"/>
            </c:spPr>
          </c:errBars>
          <c:cat>
            <c:strRef>
              <c:f>Arkusz1!$B$39:$D$39</c:f>
              <c:strCache>
                <c:ptCount val="3"/>
                <c:pt idx="0">
                  <c:v>Control</c:v>
                </c:pt>
                <c:pt idx="1">
                  <c:v>Intensive</c:v>
                </c:pt>
                <c:pt idx="2">
                  <c:v>Spare</c:v>
                </c:pt>
              </c:strCache>
            </c:strRef>
          </c:cat>
          <c:val>
            <c:numRef>
              <c:f>Arkusz1!$B$42:$D$42</c:f>
              <c:numCache>
                <c:formatCode>General</c:formatCode>
                <c:ptCount val="3"/>
                <c:pt idx="2">
                  <c:v>49.4</c:v>
                </c:pt>
              </c:numCache>
            </c:numRef>
          </c:val>
        </c:ser>
        <c:dLbls/>
        <c:gapWidth val="100"/>
        <c:overlap val="100"/>
        <c:axId val="82496512"/>
        <c:axId val="82502400"/>
      </c:barChart>
      <c:catAx>
        <c:axId val="82496512"/>
        <c:scaling>
          <c:orientation val="minMax"/>
        </c:scaling>
        <c:axPos val="b"/>
        <c:tickLblPos val="nextTo"/>
        <c:spPr>
          <a:ln w="2540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82502400"/>
        <c:crosses val="autoZero"/>
        <c:auto val="1"/>
        <c:lblAlgn val="ctr"/>
        <c:lblOffset val="100"/>
      </c:catAx>
      <c:valAx>
        <c:axId val="82502400"/>
        <c:scaling>
          <c:orientation val="minMax"/>
          <c:max val="70"/>
        </c:scaling>
        <c:axPos val="l"/>
        <c:title>
          <c:tx>
            <c:rich>
              <a:bodyPr rot="-5400000" vert="horz"/>
              <a:lstStyle/>
              <a:p>
                <a:pPr>
                  <a:defRPr b="0"/>
                </a:pPr>
                <a:r>
                  <a:rPr lang="en-US" sz="1400" b="0" dirty="0">
                    <a:latin typeface="Arial" pitchFamily="34" charset="0"/>
                    <a:cs typeface="Arial" pitchFamily="34" charset="0"/>
                  </a:rPr>
                  <a:t>Total </a:t>
                </a:r>
                <a:r>
                  <a:rPr lang="en-US" sz="1400" b="0" dirty="0" err="1">
                    <a:latin typeface="Arial" pitchFamily="34" charset="0"/>
                    <a:cs typeface="Arial" pitchFamily="34" charset="0"/>
                  </a:rPr>
                  <a:t>phenolics</a:t>
                </a:r>
                <a:r>
                  <a:rPr lang="en-US" sz="1400" b="0" dirty="0">
                    <a:latin typeface="Arial" pitchFamily="34" charset="0"/>
                    <a:cs typeface="Arial" pitchFamily="34" charset="0"/>
                  </a:rPr>
                  <a:t> (mg/g)</a:t>
                </a:r>
              </a:p>
            </c:rich>
          </c:tx>
          <c:layout>
            <c:manualLayout>
              <c:xMode val="edge"/>
              <c:yMode val="edge"/>
              <c:x val="1.9922583127620023E-2"/>
              <c:y val="0.23447294023979653"/>
            </c:manualLayout>
          </c:layout>
        </c:title>
        <c:numFmt formatCode="General" sourceLinked="1"/>
        <c:tickLblPos val="nextTo"/>
        <c:spPr>
          <a:ln w="2540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82496512"/>
        <c:crosses val="autoZero"/>
        <c:crossBetween val="between"/>
      </c:valAx>
    </c:plotArea>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pl-PL"/>
  <c:chart>
    <c:title>
      <c:tx>
        <c:rich>
          <a:bodyPr/>
          <a:lstStyle/>
          <a:p>
            <a:pPr>
              <a:defRPr sz="1600" b="0">
                <a:latin typeface="Arial" pitchFamily="34" charset="0"/>
                <a:cs typeface="Arial" pitchFamily="34" charset="0"/>
              </a:defRPr>
            </a:pPr>
            <a:r>
              <a:rPr lang="en-US" sz="1600" b="0">
                <a:latin typeface="Arial" pitchFamily="34" charset="0"/>
                <a:cs typeface="Arial" pitchFamily="34" charset="0"/>
              </a:rPr>
              <a:t>California</a:t>
            </a:r>
          </a:p>
        </c:rich>
      </c:tx>
      <c:layout/>
      <c:overlay val="1"/>
    </c:title>
    <c:plotArea>
      <c:layout>
        <c:manualLayout>
          <c:layoutTarget val="inner"/>
          <c:xMode val="edge"/>
          <c:yMode val="edge"/>
          <c:x val="0.23359068780257741"/>
          <c:y val="4.4501278772378486E-2"/>
          <c:w val="0.76640931219742425"/>
          <c:h val="0.8496166367950827"/>
        </c:manualLayout>
      </c:layout>
      <c:barChart>
        <c:barDir val="col"/>
        <c:grouping val="stacked"/>
        <c:ser>
          <c:idx val="0"/>
          <c:order val="0"/>
          <c:spPr>
            <a:ln w="19050">
              <a:solidFill>
                <a:sysClr val="windowText" lastClr="000000"/>
              </a:solidFill>
            </a:ln>
          </c:spPr>
          <c:dLbls>
            <c:txPr>
              <a:bodyPr/>
              <a:lstStyle/>
              <a:p>
                <a:pPr>
                  <a:defRPr sz="1200">
                    <a:latin typeface="Arial" pitchFamily="34" charset="0"/>
                    <a:cs typeface="Arial" pitchFamily="34" charset="0"/>
                  </a:defRPr>
                </a:pPr>
                <a:endParaRPr lang="pl-PL"/>
              </a:p>
            </c:txPr>
            <c:showVal val="1"/>
          </c:dLbls>
          <c:errBars>
            <c:errBarType val="both"/>
            <c:errValType val="cust"/>
            <c:plus>
              <c:numRef>
                <c:f>Arkusz1!$O$27</c:f>
                <c:numCache>
                  <c:formatCode>General</c:formatCode>
                  <c:ptCount val="1"/>
                  <c:pt idx="0">
                    <c:v>2.6</c:v>
                  </c:pt>
                </c:numCache>
              </c:numRef>
            </c:plus>
            <c:minus>
              <c:numRef>
                <c:f>Arkusz1!$P$27</c:f>
                <c:numCache>
                  <c:formatCode>General</c:formatCode>
                  <c:ptCount val="1"/>
                  <c:pt idx="0">
                    <c:v>2.6</c:v>
                  </c:pt>
                </c:numCache>
              </c:numRef>
            </c:minus>
            <c:spPr>
              <a:ln w="19050">
                <a:solidFill>
                  <a:sysClr val="windowText" lastClr="000000"/>
                </a:solidFill>
              </a:ln>
            </c:spPr>
          </c:errBars>
          <c:cat>
            <c:strRef>
              <c:f>Arkusz1!$B$34:$D$34</c:f>
              <c:strCache>
                <c:ptCount val="3"/>
                <c:pt idx="0">
                  <c:v>Control</c:v>
                </c:pt>
                <c:pt idx="1">
                  <c:v>Intensive</c:v>
                </c:pt>
                <c:pt idx="2">
                  <c:v>Spare</c:v>
                </c:pt>
              </c:strCache>
            </c:strRef>
          </c:cat>
          <c:val>
            <c:numRef>
              <c:f>Arkusz1!$B$35:$D$35</c:f>
              <c:numCache>
                <c:formatCode>General</c:formatCode>
                <c:ptCount val="3"/>
                <c:pt idx="0">
                  <c:v>60.9</c:v>
                </c:pt>
              </c:numCache>
            </c:numRef>
          </c:val>
        </c:ser>
        <c:ser>
          <c:idx val="1"/>
          <c:order val="1"/>
          <c:spPr>
            <a:solidFill>
              <a:srgbClr val="FF0000"/>
            </a:solidFill>
            <a:ln w="19050">
              <a:solidFill>
                <a:sysClr val="windowText" lastClr="000000"/>
              </a:solidFill>
            </a:ln>
          </c:spPr>
          <c:dLbls>
            <c:txPr>
              <a:bodyPr/>
              <a:lstStyle/>
              <a:p>
                <a:pPr>
                  <a:defRPr sz="1200">
                    <a:latin typeface="Arial" pitchFamily="34" charset="0"/>
                    <a:cs typeface="Arial" pitchFamily="34" charset="0"/>
                  </a:defRPr>
                </a:pPr>
                <a:endParaRPr lang="pl-PL"/>
              </a:p>
            </c:txPr>
            <c:showVal val="1"/>
          </c:dLbls>
          <c:errBars>
            <c:errBarType val="both"/>
            <c:errValType val="cust"/>
            <c:plus>
              <c:numRef>
                <c:f>Arkusz1!$Q$27</c:f>
                <c:numCache>
                  <c:formatCode>General</c:formatCode>
                  <c:ptCount val="1"/>
                  <c:pt idx="0">
                    <c:v>0.70000000000000062</c:v>
                  </c:pt>
                </c:numCache>
              </c:numRef>
            </c:plus>
            <c:minus>
              <c:numRef>
                <c:f>Arkusz1!$R$27</c:f>
                <c:numCache>
                  <c:formatCode>General</c:formatCode>
                  <c:ptCount val="1"/>
                  <c:pt idx="0">
                    <c:v>0.70000000000000062</c:v>
                  </c:pt>
                </c:numCache>
              </c:numRef>
            </c:minus>
            <c:spPr>
              <a:ln w="19050"/>
            </c:spPr>
          </c:errBars>
          <c:cat>
            <c:strRef>
              <c:f>Arkusz1!$B$34:$D$34</c:f>
              <c:strCache>
                <c:ptCount val="3"/>
                <c:pt idx="0">
                  <c:v>Control</c:v>
                </c:pt>
                <c:pt idx="1">
                  <c:v>Intensive</c:v>
                </c:pt>
                <c:pt idx="2">
                  <c:v>Spare</c:v>
                </c:pt>
              </c:strCache>
            </c:strRef>
          </c:cat>
          <c:val>
            <c:numRef>
              <c:f>Arkusz1!$B$36:$D$36</c:f>
              <c:numCache>
                <c:formatCode>General</c:formatCode>
                <c:ptCount val="3"/>
                <c:pt idx="1">
                  <c:v>59.4</c:v>
                </c:pt>
              </c:numCache>
            </c:numRef>
          </c:val>
        </c:ser>
        <c:ser>
          <c:idx val="2"/>
          <c:order val="2"/>
          <c:spPr>
            <a:solidFill>
              <a:srgbClr val="00B050"/>
            </a:solidFill>
            <a:ln w="19050">
              <a:solidFill>
                <a:sysClr val="windowText" lastClr="000000"/>
              </a:solidFill>
            </a:ln>
          </c:spPr>
          <c:dLbls>
            <c:txPr>
              <a:bodyPr/>
              <a:lstStyle/>
              <a:p>
                <a:pPr>
                  <a:defRPr sz="1200">
                    <a:latin typeface="Arial" pitchFamily="34" charset="0"/>
                    <a:cs typeface="Arial" pitchFamily="34" charset="0"/>
                  </a:defRPr>
                </a:pPr>
                <a:endParaRPr lang="pl-PL"/>
              </a:p>
            </c:txPr>
            <c:showVal val="1"/>
          </c:dLbls>
          <c:errBars>
            <c:errBarType val="both"/>
            <c:errValType val="cust"/>
            <c:plus>
              <c:numRef>
                <c:f>Arkusz1!$S$27</c:f>
                <c:numCache>
                  <c:formatCode>General</c:formatCode>
                  <c:ptCount val="1"/>
                  <c:pt idx="0">
                    <c:v>0.8</c:v>
                  </c:pt>
                </c:numCache>
              </c:numRef>
            </c:plus>
            <c:minus>
              <c:numRef>
                <c:f>Arkusz1!$T$27</c:f>
                <c:numCache>
                  <c:formatCode>General</c:formatCode>
                  <c:ptCount val="1"/>
                  <c:pt idx="0">
                    <c:v>0.8</c:v>
                  </c:pt>
                </c:numCache>
              </c:numRef>
            </c:minus>
            <c:spPr>
              <a:ln w="19050"/>
            </c:spPr>
          </c:errBars>
          <c:cat>
            <c:strRef>
              <c:f>Arkusz1!$B$34:$D$34</c:f>
              <c:strCache>
                <c:ptCount val="3"/>
                <c:pt idx="0">
                  <c:v>Control</c:v>
                </c:pt>
                <c:pt idx="1">
                  <c:v>Intensive</c:v>
                </c:pt>
                <c:pt idx="2">
                  <c:v>Spare</c:v>
                </c:pt>
              </c:strCache>
            </c:strRef>
          </c:cat>
          <c:val>
            <c:numRef>
              <c:f>Arkusz1!$B$37:$D$37</c:f>
              <c:numCache>
                <c:formatCode>General</c:formatCode>
                <c:ptCount val="3"/>
                <c:pt idx="2">
                  <c:v>57.1</c:v>
                </c:pt>
              </c:numCache>
            </c:numRef>
          </c:val>
        </c:ser>
        <c:dLbls/>
        <c:gapWidth val="99"/>
        <c:overlap val="100"/>
        <c:axId val="34914688"/>
        <c:axId val="34916224"/>
      </c:barChart>
      <c:catAx>
        <c:axId val="34914688"/>
        <c:scaling>
          <c:orientation val="minMax"/>
        </c:scaling>
        <c:axPos val="b"/>
        <c:tickLblPos val="nextTo"/>
        <c:spPr>
          <a:ln w="25400">
            <a:solidFill>
              <a:schemeClr val="tx1"/>
            </a:solidFill>
          </a:ln>
        </c:spPr>
        <c:txPr>
          <a:bodyPr/>
          <a:lstStyle/>
          <a:p>
            <a:pPr>
              <a:defRPr sz="1400">
                <a:latin typeface="Arial" pitchFamily="34" charset="0"/>
                <a:cs typeface="Arial" pitchFamily="34" charset="0"/>
              </a:defRPr>
            </a:pPr>
            <a:endParaRPr lang="pl-PL"/>
          </a:p>
        </c:txPr>
        <c:crossAx val="34916224"/>
        <c:crosses val="autoZero"/>
        <c:auto val="1"/>
        <c:lblAlgn val="ctr"/>
        <c:lblOffset val="100"/>
      </c:catAx>
      <c:valAx>
        <c:axId val="34916224"/>
        <c:scaling>
          <c:orientation val="minMax"/>
        </c:scaling>
        <c:axPos val="l"/>
        <c:title>
          <c:tx>
            <c:rich>
              <a:bodyPr rot="-5400000" vert="horz"/>
              <a:lstStyle/>
              <a:p>
                <a:pPr>
                  <a:defRPr sz="1400" b="0">
                    <a:latin typeface="Arial" pitchFamily="34" charset="0"/>
                    <a:cs typeface="Arial" pitchFamily="34" charset="0"/>
                  </a:defRPr>
                </a:pPr>
                <a:r>
                  <a:rPr lang="en-US" sz="1400" b="0">
                    <a:latin typeface="Arial" pitchFamily="34" charset="0"/>
                    <a:cs typeface="Arial" pitchFamily="34" charset="0"/>
                  </a:rPr>
                  <a:t>Total phenolics (mg/g)</a:t>
                </a:r>
              </a:p>
            </c:rich>
          </c:tx>
          <c:layout>
            <c:manualLayout>
              <c:xMode val="edge"/>
              <c:yMode val="edge"/>
              <c:x val="0"/>
              <c:y val="0.23582818132388184"/>
            </c:manualLayout>
          </c:layout>
        </c:title>
        <c:numFmt formatCode="General" sourceLinked="1"/>
        <c:tickLblPos val="nextTo"/>
        <c:spPr>
          <a:ln w="25400">
            <a:solidFill>
              <a:sysClr val="windowText" lastClr="000000"/>
            </a:solidFill>
          </a:ln>
        </c:spPr>
        <c:txPr>
          <a:bodyPr/>
          <a:lstStyle/>
          <a:p>
            <a:pPr>
              <a:defRPr sz="1400">
                <a:latin typeface="Arial" pitchFamily="34" charset="0"/>
                <a:cs typeface="Arial" pitchFamily="34" charset="0"/>
              </a:defRPr>
            </a:pPr>
            <a:endParaRPr lang="pl-PL"/>
          </a:p>
        </c:txPr>
        <c:crossAx val="34914688"/>
        <c:crosses val="autoZero"/>
        <c:crossBetween val="between"/>
      </c:valAx>
    </c:plotArea>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pl-PL"/>
  <c:chart>
    <c:title>
      <c:tx>
        <c:rich>
          <a:bodyPr/>
          <a:lstStyle/>
          <a:p>
            <a:pPr>
              <a:defRPr b="0">
                <a:latin typeface="Arial" pitchFamily="34" charset="0"/>
                <a:cs typeface="Arial" pitchFamily="34" charset="0"/>
              </a:defRPr>
            </a:pPr>
            <a:r>
              <a:rPr lang="en-US" b="0">
                <a:latin typeface="Arial" pitchFamily="34" charset="0"/>
                <a:cs typeface="Arial" pitchFamily="34" charset="0"/>
              </a:rPr>
              <a:t>California</a:t>
            </a:r>
          </a:p>
        </c:rich>
      </c:tx>
      <c:layout/>
      <c:overlay val="1"/>
    </c:title>
    <c:plotArea>
      <c:layout>
        <c:manualLayout>
          <c:layoutTarget val="inner"/>
          <c:xMode val="edge"/>
          <c:yMode val="edge"/>
          <c:x val="0.21629806556956746"/>
          <c:y val="4.1330166270783848E-2"/>
          <c:w val="0.66716380246813711"/>
          <c:h val="0.86033279094269932"/>
        </c:manualLayout>
      </c:layout>
      <c:barChart>
        <c:barDir val="col"/>
        <c:grouping val="stacked"/>
        <c:ser>
          <c:idx val="0"/>
          <c:order val="0"/>
          <c:spPr>
            <a:solidFill>
              <a:srgbClr val="0070C0"/>
            </a:solidFill>
            <a:ln w="19050">
              <a:solidFill>
                <a:schemeClr val="tx1"/>
              </a:solidFill>
            </a:ln>
          </c:spPr>
          <c:dLbls>
            <c:txPr>
              <a:bodyPr/>
              <a:lstStyle/>
              <a:p>
                <a:pPr>
                  <a:defRPr sz="1100">
                    <a:latin typeface="Arial" pitchFamily="34" charset="0"/>
                    <a:cs typeface="Arial" pitchFamily="34" charset="0"/>
                  </a:defRPr>
                </a:pPr>
                <a:endParaRPr lang="pl-PL"/>
              </a:p>
            </c:txPr>
            <c:showVal val="1"/>
          </c:dLbls>
          <c:errBars>
            <c:errBarType val="both"/>
            <c:errValType val="cust"/>
            <c:plus>
              <c:numRef>
                <c:f>Arkusz2!$A$35</c:f>
                <c:numCache>
                  <c:formatCode>General</c:formatCode>
                  <c:ptCount val="1"/>
                  <c:pt idx="0">
                    <c:v>8.0000000000000088E-3</c:v>
                  </c:pt>
                </c:numCache>
              </c:numRef>
            </c:plus>
            <c:minus>
              <c:numRef>
                <c:f>Arkusz2!$B$35</c:f>
                <c:numCache>
                  <c:formatCode>General</c:formatCode>
                  <c:ptCount val="1"/>
                  <c:pt idx="0">
                    <c:v>8.0000000000000088E-3</c:v>
                  </c:pt>
                </c:numCache>
              </c:numRef>
            </c:minus>
            <c:spPr>
              <a:ln w="19050"/>
            </c:spPr>
          </c:errBars>
          <c:cat>
            <c:strRef>
              <c:f>Arkusz2!$A$30:$C$30</c:f>
              <c:strCache>
                <c:ptCount val="3"/>
                <c:pt idx="0">
                  <c:v>Control</c:v>
                </c:pt>
                <c:pt idx="1">
                  <c:v>Intensive</c:v>
                </c:pt>
                <c:pt idx="2">
                  <c:v>Spare</c:v>
                </c:pt>
              </c:strCache>
            </c:strRef>
          </c:cat>
          <c:val>
            <c:numRef>
              <c:f>Arkusz2!$A$31:$C$31</c:f>
              <c:numCache>
                <c:formatCode>General</c:formatCode>
                <c:ptCount val="3"/>
                <c:pt idx="0">
                  <c:v>0.46800000000000008</c:v>
                </c:pt>
              </c:numCache>
            </c:numRef>
          </c:val>
        </c:ser>
        <c:ser>
          <c:idx val="1"/>
          <c:order val="1"/>
          <c:spPr>
            <a:solidFill>
              <a:srgbClr val="FF0000"/>
            </a:solidFill>
            <a:ln w="19050">
              <a:solidFill>
                <a:prstClr val="black"/>
              </a:solidFill>
            </a:ln>
          </c:spPr>
          <c:dLbls>
            <c:txPr>
              <a:bodyPr/>
              <a:lstStyle/>
              <a:p>
                <a:pPr>
                  <a:defRPr sz="1100">
                    <a:latin typeface="Arial" pitchFamily="34" charset="0"/>
                    <a:cs typeface="Arial" pitchFamily="34" charset="0"/>
                  </a:defRPr>
                </a:pPr>
                <a:endParaRPr lang="pl-PL"/>
              </a:p>
            </c:txPr>
            <c:showVal val="1"/>
          </c:dLbls>
          <c:errBars>
            <c:errBarType val="both"/>
            <c:errValType val="cust"/>
            <c:plus>
              <c:numRef>
                <c:f>Arkusz2!$C$35</c:f>
                <c:numCache>
                  <c:formatCode>General</c:formatCode>
                  <c:ptCount val="1"/>
                  <c:pt idx="0">
                    <c:v>7.0000000000000036E-3</c:v>
                  </c:pt>
                </c:numCache>
              </c:numRef>
            </c:plus>
            <c:minus>
              <c:numRef>
                <c:f>Arkusz2!$D$35</c:f>
                <c:numCache>
                  <c:formatCode>General</c:formatCode>
                  <c:ptCount val="1"/>
                  <c:pt idx="0">
                    <c:v>7.0000000000000036E-3</c:v>
                  </c:pt>
                </c:numCache>
              </c:numRef>
            </c:minus>
            <c:spPr>
              <a:ln w="19050"/>
            </c:spPr>
          </c:errBars>
          <c:cat>
            <c:strRef>
              <c:f>Arkusz2!$A$30:$C$30</c:f>
              <c:strCache>
                <c:ptCount val="3"/>
                <c:pt idx="0">
                  <c:v>Control</c:v>
                </c:pt>
                <c:pt idx="1">
                  <c:v>Intensive</c:v>
                </c:pt>
                <c:pt idx="2">
                  <c:v>Spare</c:v>
                </c:pt>
              </c:strCache>
            </c:strRef>
          </c:cat>
          <c:val>
            <c:numRef>
              <c:f>Arkusz2!$A$32:$C$32</c:f>
              <c:numCache>
                <c:formatCode>General</c:formatCode>
                <c:ptCount val="3"/>
                <c:pt idx="1">
                  <c:v>0.4170000000000002</c:v>
                </c:pt>
              </c:numCache>
            </c:numRef>
          </c:val>
        </c:ser>
        <c:ser>
          <c:idx val="2"/>
          <c:order val="2"/>
          <c:spPr>
            <a:solidFill>
              <a:srgbClr val="00B050"/>
            </a:solidFill>
            <a:ln w="19050">
              <a:solidFill>
                <a:prstClr val="black"/>
              </a:solidFill>
            </a:ln>
          </c:spPr>
          <c:dLbls>
            <c:txPr>
              <a:bodyPr/>
              <a:lstStyle/>
              <a:p>
                <a:pPr>
                  <a:defRPr sz="1100">
                    <a:latin typeface="Arial" pitchFamily="34" charset="0"/>
                    <a:cs typeface="Arial" pitchFamily="34" charset="0"/>
                  </a:defRPr>
                </a:pPr>
                <a:endParaRPr lang="pl-PL"/>
              </a:p>
            </c:txPr>
            <c:showVal val="1"/>
          </c:dLbls>
          <c:errBars>
            <c:errBarType val="both"/>
            <c:errValType val="cust"/>
            <c:plus>
              <c:numRef>
                <c:f>Arkusz2!$E$35</c:f>
                <c:numCache>
                  <c:formatCode>General</c:formatCode>
                  <c:ptCount val="1"/>
                  <c:pt idx="0">
                    <c:v>3.0000000000000002E-2</c:v>
                  </c:pt>
                </c:numCache>
              </c:numRef>
            </c:plus>
            <c:minus>
              <c:numRef>
                <c:f>Arkusz2!$F$35</c:f>
                <c:numCache>
                  <c:formatCode>General</c:formatCode>
                  <c:ptCount val="1"/>
                  <c:pt idx="0">
                    <c:v>3.0000000000000002E-2</c:v>
                  </c:pt>
                </c:numCache>
              </c:numRef>
            </c:minus>
            <c:spPr>
              <a:ln w="19050"/>
            </c:spPr>
          </c:errBars>
          <c:cat>
            <c:strRef>
              <c:f>Arkusz2!$A$30:$C$30</c:f>
              <c:strCache>
                <c:ptCount val="3"/>
                <c:pt idx="0">
                  <c:v>Control</c:v>
                </c:pt>
                <c:pt idx="1">
                  <c:v>Intensive</c:v>
                </c:pt>
                <c:pt idx="2">
                  <c:v>Spare</c:v>
                </c:pt>
              </c:strCache>
            </c:strRef>
          </c:cat>
          <c:val>
            <c:numRef>
              <c:f>Arkusz2!$A$33:$C$33</c:f>
              <c:numCache>
                <c:formatCode>General</c:formatCode>
                <c:ptCount val="3"/>
                <c:pt idx="2">
                  <c:v>0.46900000000000008</c:v>
                </c:pt>
              </c:numCache>
            </c:numRef>
          </c:val>
        </c:ser>
        <c:dLbls/>
        <c:gapWidth val="102"/>
        <c:overlap val="100"/>
        <c:axId val="34964224"/>
        <c:axId val="34965760"/>
      </c:barChart>
      <c:catAx>
        <c:axId val="34964224"/>
        <c:scaling>
          <c:orientation val="minMax"/>
        </c:scaling>
        <c:axPos val="b"/>
        <c:tickLblPos val="nextTo"/>
        <c:spPr>
          <a:ln w="25400">
            <a:solidFill>
              <a:prstClr val="black"/>
            </a:solidFill>
          </a:ln>
        </c:spPr>
        <c:txPr>
          <a:bodyPr/>
          <a:lstStyle/>
          <a:p>
            <a:pPr>
              <a:defRPr sz="1400">
                <a:latin typeface="Arial" pitchFamily="34" charset="0"/>
                <a:cs typeface="Arial" pitchFamily="34" charset="0"/>
              </a:defRPr>
            </a:pPr>
            <a:endParaRPr lang="pl-PL"/>
          </a:p>
        </c:txPr>
        <c:crossAx val="34965760"/>
        <c:crosses val="autoZero"/>
        <c:auto val="1"/>
        <c:lblAlgn val="ctr"/>
        <c:lblOffset val="100"/>
      </c:catAx>
      <c:valAx>
        <c:axId val="34965760"/>
        <c:scaling>
          <c:orientation val="minMax"/>
          <c:max val="0.5"/>
        </c:scaling>
        <c:axPos val="l"/>
        <c:title>
          <c:tx>
            <c:rich>
              <a:bodyPr rot="-5400000" vert="horz"/>
              <a:lstStyle/>
              <a:p>
                <a:pPr>
                  <a:defRPr/>
                </a:pPr>
                <a:r>
                  <a:rPr lang="en-US" sz="1400" b="0">
                    <a:latin typeface="Arial" pitchFamily="34" charset="0"/>
                    <a:cs typeface="Arial" pitchFamily="34" charset="0"/>
                  </a:rPr>
                  <a:t>TEAC (mmol Trolox/g)</a:t>
                </a:r>
              </a:p>
            </c:rich>
          </c:tx>
          <c:layout/>
        </c:title>
        <c:numFmt formatCode="#,##0.0" sourceLinked="0"/>
        <c:tickLblPos val="nextTo"/>
        <c:spPr>
          <a:ln w="25400">
            <a:solidFill>
              <a:prstClr val="black"/>
            </a:solidFill>
          </a:ln>
        </c:spPr>
        <c:txPr>
          <a:bodyPr/>
          <a:lstStyle/>
          <a:p>
            <a:pPr>
              <a:defRPr sz="1400">
                <a:latin typeface="Arial" pitchFamily="34" charset="0"/>
                <a:cs typeface="Arial" pitchFamily="34" charset="0"/>
              </a:defRPr>
            </a:pPr>
            <a:endParaRPr lang="pl-PL"/>
          </a:p>
        </c:txPr>
        <c:crossAx val="34964224"/>
        <c:crosses val="autoZero"/>
        <c:crossBetween val="between"/>
        <c:majorUnit val="0.1"/>
      </c:valAx>
    </c:plotArea>
    <c:plotVisOnly val="1"/>
    <c:dispBlanksAs val="gap"/>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pl-PL"/>
  <c:chart>
    <c:title>
      <c:tx>
        <c:rich>
          <a:bodyPr/>
          <a:lstStyle/>
          <a:p>
            <a:pPr>
              <a:defRPr/>
            </a:pPr>
            <a:r>
              <a:rPr lang="en-US" b="0">
                <a:latin typeface="Arial" pitchFamily="34" charset="0"/>
                <a:cs typeface="Arial" pitchFamily="34" charset="0"/>
              </a:rPr>
              <a:t>Castilla</a:t>
            </a:r>
          </a:p>
        </c:rich>
      </c:tx>
      <c:layout/>
      <c:overlay val="1"/>
    </c:title>
    <c:plotArea>
      <c:layout/>
      <c:barChart>
        <c:barDir val="col"/>
        <c:grouping val="stacked"/>
        <c:ser>
          <c:idx val="0"/>
          <c:order val="0"/>
          <c:spPr>
            <a:solidFill>
              <a:srgbClr val="0070C0"/>
            </a:solidFill>
            <a:ln w="19050">
              <a:solidFill>
                <a:sysClr val="windowText" lastClr="000000">
                  <a:shade val="95000"/>
                  <a:satMod val="105000"/>
                </a:sysClr>
              </a:solidFill>
            </a:ln>
          </c:spPr>
          <c:dLbls>
            <c:dLbl>
              <c:idx val="0"/>
              <c:spPr/>
              <c:txPr>
                <a:bodyPr/>
                <a:lstStyle/>
                <a:p>
                  <a:pPr>
                    <a:defRPr sz="1100">
                      <a:latin typeface="Arial" pitchFamily="34" charset="0"/>
                      <a:cs typeface="Arial" pitchFamily="34" charset="0"/>
                    </a:defRPr>
                  </a:pPr>
                  <a:endParaRPr lang="pl-PL"/>
                </a:p>
              </c:txPr>
            </c:dLbl>
            <c:txPr>
              <a:bodyPr/>
              <a:lstStyle/>
              <a:p>
                <a:pPr>
                  <a:defRPr>
                    <a:latin typeface="Arial" pitchFamily="34" charset="0"/>
                    <a:cs typeface="Arial" pitchFamily="34" charset="0"/>
                  </a:defRPr>
                </a:pPr>
                <a:endParaRPr lang="pl-PL"/>
              </a:p>
            </c:txPr>
            <c:showVal val="1"/>
          </c:dLbls>
          <c:errBars>
            <c:errBarType val="both"/>
            <c:errValType val="cust"/>
            <c:plus>
              <c:numRef>
                <c:f>Arkusz2!$A$41</c:f>
                <c:numCache>
                  <c:formatCode>General</c:formatCode>
                  <c:ptCount val="1"/>
                  <c:pt idx="0">
                    <c:v>9.0000000000000028E-3</c:v>
                  </c:pt>
                </c:numCache>
              </c:numRef>
            </c:plus>
            <c:minus>
              <c:numRef>
                <c:f>Arkusz2!$B$41</c:f>
                <c:numCache>
                  <c:formatCode>General</c:formatCode>
                  <c:ptCount val="1"/>
                  <c:pt idx="0">
                    <c:v>9.0000000000000028E-3</c:v>
                  </c:pt>
                </c:numCache>
              </c:numRef>
            </c:minus>
            <c:spPr>
              <a:ln w="19050"/>
            </c:spPr>
          </c:errBars>
          <c:cat>
            <c:strRef>
              <c:f>Arkusz2!$A$37:$C$37</c:f>
              <c:strCache>
                <c:ptCount val="3"/>
                <c:pt idx="0">
                  <c:v>Control</c:v>
                </c:pt>
                <c:pt idx="1">
                  <c:v>Intensive</c:v>
                </c:pt>
                <c:pt idx="2">
                  <c:v>Spare</c:v>
                </c:pt>
              </c:strCache>
            </c:strRef>
          </c:cat>
          <c:val>
            <c:numRef>
              <c:f>Arkusz2!$A$38:$C$38</c:f>
              <c:numCache>
                <c:formatCode>General</c:formatCode>
                <c:ptCount val="3"/>
                <c:pt idx="0">
                  <c:v>0.36600000000000027</c:v>
                </c:pt>
              </c:numCache>
            </c:numRef>
          </c:val>
        </c:ser>
        <c:ser>
          <c:idx val="1"/>
          <c:order val="1"/>
          <c:spPr>
            <a:solidFill>
              <a:srgbClr val="FF0000"/>
            </a:solidFill>
            <a:ln w="19050">
              <a:solidFill>
                <a:sysClr val="windowText" lastClr="000000">
                  <a:shade val="95000"/>
                  <a:satMod val="105000"/>
                </a:sysClr>
              </a:solidFill>
            </a:ln>
          </c:spPr>
          <c:dLbls>
            <c:numFmt formatCode="#,##0.000" sourceLinked="0"/>
            <c:txPr>
              <a:bodyPr/>
              <a:lstStyle/>
              <a:p>
                <a:pPr>
                  <a:defRPr sz="1100">
                    <a:latin typeface="Arial" pitchFamily="34" charset="0"/>
                    <a:cs typeface="Arial" pitchFamily="34" charset="0"/>
                  </a:defRPr>
                </a:pPr>
                <a:endParaRPr lang="pl-PL"/>
              </a:p>
            </c:txPr>
            <c:showVal val="1"/>
          </c:dLbls>
          <c:errBars>
            <c:errBarType val="both"/>
            <c:errValType val="cust"/>
            <c:plus>
              <c:numRef>
                <c:f>Arkusz2!$C$41</c:f>
                <c:numCache>
                  <c:formatCode>General</c:formatCode>
                  <c:ptCount val="1"/>
                  <c:pt idx="0">
                    <c:v>1.2E-2</c:v>
                  </c:pt>
                </c:numCache>
              </c:numRef>
            </c:plus>
            <c:minus>
              <c:numRef>
                <c:f>Arkusz2!$D$41</c:f>
                <c:numCache>
                  <c:formatCode>General</c:formatCode>
                  <c:ptCount val="1"/>
                  <c:pt idx="0">
                    <c:v>1.2E-2</c:v>
                  </c:pt>
                </c:numCache>
              </c:numRef>
            </c:minus>
            <c:spPr>
              <a:ln w="19050"/>
            </c:spPr>
          </c:errBars>
          <c:cat>
            <c:strRef>
              <c:f>Arkusz2!$A$37:$C$37</c:f>
              <c:strCache>
                <c:ptCount val="3"/>
                <c:pt idx="0">
                  <c:v>Control</c:v>
                </c:pt>
                <c:pt idx="1">
                  <c:v>Intensive</c:v>
                </c:pt>
                <c:pt idx="2">
                  <c:v>Spare</c:v>
                </c:pt>
              </c:strCache>
            </c:strRef>
          </c:cat>
          <c:val>
            <c:numRef>
              <c:f>Arkusz2!$A$39:$C$39</c:f>
              <c:numCache>
                <c:formatCode>General</c:formatCode>
                <c:ptCount val="3"/>
                <c:pt idx="1">
                  <c:v>0.36000000000000021</c:v>
                </c:pt>
              </c:numCache>
            </c:numRef>
          </c:val>
        </c:ser>
        <c:ser>
          <c:idx val="2"/>
          <c:order val="2"/>
          <c:spPr>
            <a:solidFill>
              <a:srgbClr val="00B050"/>
            </a:solidFill>
            <a:ln w="19050">
              <a:solidFill>
                <a:sysClr val="windowText" lastClr="000000">
                  <a:shade val="95000"/>
                  <a:satMod val="105000"/>
                </a:sysClr>
              </a:solidFill>
            </a:ln>
          </c:spPr>
          <c:dLbls>
            <c:txPr>
              <a:bodyPr/>
              <a:lstStyle/>
              <a:p>
                <a:pPr>
                  <a:defRPr sz="1100">
                    <a:latin typeface="Arial" pitchFamily="34" charset="0"/>
                    <a:cs typeface="Arial" pitchFamily="34" charset="0"/>
                  </a:defRPr>
                </a:pPr>
                <a:endParaRPr lang="pl-PL"/>
              </a:p>
            </c:txPr>
            <c:showVal val="1"/>
          </c:dLbls>
          <c:errBars>
            <c:errBarType val="both"/>
            <c:errValType val="cust"/>
            <c:plus>
              <c:numRef>
                <c:f>Arkusz2!$E$41</c:f>
                <c:numCache>
                  <c:formatCode>General</c:formatCode>
                  <c:ptCount val="1"/>
                  <c:pt idx="0">
                    <c:v>6.0000000000000036E-3</c:v>
                  </c:pt>
                </c:numCache>
              </c:numRef>
            </c:plus>
            <c:minus>
              <c:numRef>
                <c:f>Arkusz2!$F$41</c:f>
                <c:numCache>
                  <c:formatCode>General</c:formatCode>
                  <c:ptCount val="1"/>
                  <c:pt idx="0">
                    <c:v>6.0000000000000036E-3</c:v>
                  </c:pt>
                </c:numCache>
              </c:numRef>
            </c:minus>
            <c:spPr>
              <a:ln w="19050"/>
            </c:spPr>
          </c:errBars>
          <c:cat>
            <c:strRef>
              <c:f>Arkusz2!$A$37:$C$37</c:f>
              <c:strCache>
                <c:ptCount val="3"/>
                <c:pt idx="0">
                  <c:v>Control</c:v>
                </c:pt>
                <c:pt idx="1">
                  <c:v>Intensive</c:v>
                </c:pt>
                <c:pt idx="2">
                  <c:v>Spare</c:v>
                </c:pt>
              </c:strCache>
            </c:strRef>
          </c:cat>
          <c:val>
            <c:numRef>
              <c:f>Arkusz2!$A$40:$C$40</c:f>
              <c:numCache>
                <c:formatCode>General</c:formatCode>
                <c:ptCount val="3"/>
                <c:pt idx="2">
                  <c:v>0.36500000000000027</c:v>
                </c:pt>
              </c:numCache>
            </c:numRef>
          </c:val>
        </c:ser>
        <c:dLbls/>
        <c:gapWidth val="101"/>
        <c:overlap val="100"/>
        <c:axId val="35154176"/>
        <c:axId val="35155968"/>
      </c:barChart>
      <c:catAx>
        <c:axId val="35154176"/>
        <c:scaling>
          <c:orientation val="minMax"/>
        </c:scaling>
        <c:axPos val="b"/>
        <c:tickLblPos val="nextTo"/>
        <c:spPr>
          <a:ln w="1905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155968"/>
        <c:crosses val="autoZero"/>
        <c:auto val="1"/>
        <c:lblAlgn val="ctr"/>
        <c:lblOffset val="100"/>
      </c:catAx>
      <c:valAx>
        <c:axId val="35155968"/>
        <c:scaling>
          <c:orientation val="minMax"/>
          <c:max val="0.5"/>
        </c:scaling>
        <c:axPos val="l"/>
        <c:title>
          <c:tx>
            <c:rich>
              <a:bodyPr rot="-5400000" vert="horz"/>
              <a:lstStyle/>
              <a:p>
                <a:pPr>
                  <a:defRPr/>
                </a:pPr>
                <a:r>
                  <a:rPr lang="en-US" sz="1400" b="0">
                    <a:latin typeface="Arial" pitchFamily="34" charset="0"/>
                    <a:cs typeface="Arial" pitchFamily="34" charset="0"/>
                  </a:rPr>
                  <a:t>TEAC (mmol Trolox/g)</a:t>
                </a:r>
              </a:p>
            </c:rich>
          </c:tx>
          <c:layout>
            <c:manualLayout>
              <c:xMode val="edge"/>
              <c:yMode val="edge"/>
              <c:x val="4.4444444444444502E-2"/>
              <c:y val="0.24050629185370542"/>
            </c:manualLayout>
          </c:layout>
        </c:title>
        <c:numFmt formatCode="#,##0.0" sourceLinked="0"/>
        <c:tickLblPos val="nextTo"/>
        <c:spPr>
          <a:ln w="1905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154176"/>
        <c:crosses val="autoZero"/>
        <c:crossBetween val="between"/>
        <c:majorUnit val="0.1"/>
      </c:valAx>
    </c:plotArea>
    <c:plotVisOnly val="1"/>
    <c:dispBlanksAs val="gap"/>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pl-PL"/>
  <c:chart>
    <c:title>
      <c:tx>
        <c:rich>
          <a:bodyPr/>
          <a:lstStyle/>
          <a:p>
            <a:pPr>
              <a:defRPr b="0">
                <a:latin typeface="Arial" pitchFamily="34" charset="0"/>
                <a:cs typeface="Arial" pitchFamily="34" charset="0"/>
              </a:defRPr>
            </a:pPr>
            <a:r>
              <a:rPr lang="en-US" b="0">
                <a:latin typeface="Arial" pitchFamily="34" charset="0"/>
                <a:cs typeface="Arial" pitchFamily="34" charset="0"/>
              </a:rPr>
              <a:t>Nelson F1</a:t>
            </a:r>
          </a:p>
        </c:rich>
      </c:tx>
      <c:layout/>
      <c:overlay val="1"/>
    </c:title>
    <c:plotArea>
      <c:layout/>
      <c:barChart>
        <c:barDir val="col"/>
        <c:grouping val="stacked"/>
        <c:ser>
          <c:idx val="0"/>
          <c:order val="0"/>
          <c:spPr>
            <a:solidFill>
              <a:srgbClr val="0070C0"/>
            </a:solidFill>
            <a:ln w="19050">
              <a:solidFill>
                <a:sysClr val="windowText" lastClr="000000">
                  <a:shade val="95000"/>
                  <a:satMod val="105000"/>
                </a:sysClr>
              </a:solidFill>
            </a:ln>
          </c:spPr>
          <c:dLbls>
            <c:txPr>
              <a:bodyPr/>
              <a:lstStyle/>
              <a:p>
                <a:pPr>
                  <a:defRPr sz="1100">
                    <a:latin typeface="Arial" pitchFamily="34" charset="0"/>
                    <a:cs typeface="Arial" pitchFamily="34" charset="0"/>
                  </a:defRPr>
                </a:pPr>
                <a:endParaRPr lang="pl-PL"/>
              </a:p>
            </c:txPr>
            <c:showVal val="1"/>
          </c:dLbls>
          <c:errBars>
            <c:errBarType val="both"/>
            <c:errValType val="cust"/>
            <c:plus>
              <c:numRef>
                <c:f>Arkusz2!$A$48</c:f>
                <c:numCache>
                  <c:formatCode>General</c:formatCode>
                  <c:ptCount val="1"/>
                  <c:pt idx="0">
                    <c:v>1.4E-2</c:v>
                  </c:pt>
                </c:numCache>
              </c:numRef>
            </c:plus>
            <c:minus>
              <c:numRef>
                <c:f>Arkusz2!$B$48</c:f>
                <c:numCache>
                  <c:formatCode>General</c:formatCode>
                  <c:ptCount val="1"/>
                  <c:pt idx="0">
                    <c:v>1.4E-2</c:v>
                  </c:pt>
                </c:numCache>
              </c:numRef>
            </c:minus>
            <c:spPr>
              <a:ln w="19050"/>
            </c:spPr>
          </c:errBars>
          <c:cat>
            <c:strRef>
              <c:f>Arkusz2!$A$43:$C$43</c:f>
              <c:strCache>
                <c:ptCount val="3"/>
                <c:pt idx="0">
                  <c:v>Control</c:v>
                </c:pt>
                <c:pt idx="1">
                  <c:v>Intensive</c:v>
                </c:pt>
                <c:pt idx="2">
                  <c:v>Spare</c:v>
                </c:pt>
              </c:strCache>
            </c:strRef>
          </c:cat>
          <c:val>
            <c:numRef>
              <c:f>Arkusz2!$A$44:$C$44</c:f>
              <c:numCache>
                <c:formatCode>General</c:formatCode>
                <c:ptCount val="3"/>
                <c:pt idx="0">
                  <c:v>0.4110000000000002</c:v>
                </c:pt>
              </c:numCache>
            </c:numRef>
          </c:val>
        </c:ser>
        <c:ser>
          <c:idx val="1"/>
          <c:order val="1"/>
          <c:spPr>
            <a:solidFill>
              <a:srgbClr val="FF0000"/>
            </a:solidFill>
            <a:ln w="19050">
              <a:solidFill>
                <a:sysClr val="windowText" lastClr="000000">
                  <a:shade val="95000"/>
                  <a:satMod val="105000"/>
                </a:sysClr>
              </a:solidFill>
            </a:ln>
          </c:spPr>
          <c:dLbls>
            <c:txPr>
              <a:bodyPr/>
              <a:lstStyle/>
              <a:p>
                <a:pPr>
                  <a:defRPr sz="1100">
                    <a:latin typeface="Arial" pitchFamily="34" charset="0"/>
                    <a:cs typeface="Arial" pitchFamily="34" charset="0"/>
                  </a:defRPr>
                </a:pPr>
                <a:endParaRPr lang="pl-PL"/>
              </a:p>
            </c:txPr>
            <c:showVal val="1"/>
          </c:dLbls>
          <c:errBars>
            <c:errBarType val="both"/>
            <c:errValType val="cust"/>
            <c:plus>
              <c:numRef>
                <c:f>Arkusz2!$C$48</c:f>
                <c:numCache>
                  <c:formatCode>General</c:formatCode>
                  <c:ptCount val="1"/>
                  <c:pt idx="0">
                    <c:v>2.0000000000000011E-2</c:v>
                  </c:pt>
                </c:numCache>
              </c:numRef>
            </c:plus>
            <c:minus>
              <c:numRef>
                <c:f>Arkusz2!$D$48</c:f>
                <c:numCache>
                  <c:formatCode>General</c:formatCode>
                  <c:ptCount val="1"/>
                  <c:pt idx="0">
                    <c:v>2.0000000000000011E-2</c:v>
                  </c:pt>
                </c:numCache>
              </c:numRef>
            </c:minus>
            <c:spPr>
              <a:ln w="19050"/>
            </c:spPr>
          </c:errBars>
          <c:cat>
            <c:strRef>
              <c:f>Arkusz2!$A$43:$C$43</c:f>
              <c:strCache>
                <c:ptCount val="3"/>
                <c:pt idx="0">
                  <c:v>Control</c:v>
                </c:pt>
                <c:pt idx="1">
                  <c:v>Intensive</c:v>
                </c:pt>
                <c:pt idx="2">
                  <c:v>Spare</c:v>
                </c:pt>
              </c:strCache>
            </c:strRef>
          </c:cat>
          <c:val>
            <c:numRef>
              <c:f>Arkusz2!$A$45:$C$45</c:f>
              <c:numCache>
                <c:formatCode>General</c:formatCode>
                <c:ptCount val="3"/>
                <c:pt idx="1">
                  <c:v>0.4180000000000002</c:v>
                </c:pt>
              </c:numCache>
            </c:numRef>
          </c:val>
        </c:ser>
        <c:ser>
          <c:idx val="2"/>
          <c:order val="2"/>
          <c:spPr>
            <a:solidFill>
              <a:srgbClr val="00B050"/>
            </a:solidFill>
            <a:ln w="19050">
              <a:solidFill>
                <a:sysClr val="windowText" lastClr="000000">
                  <a:shade val="95000"/>
                  <a:satMod val="105000"/>
                </a:sysClr>
              </a:solidFill>
            </a:ln>
          </c:spPr>
          <c:dLbls>
            <c:txPr>
              <a:bodyPr/>
              <a:lstStyle/>
              <a:p>
                <a:pPr>
                  <a:defRPr sz="1100">
                    <a:latin typeface="Arial" pitchFamily="34" charset="0"/>
                    <a:cs typeface="Arial" pitchFamily="34" charset="0"/>
                  </a:defRPr>
                </a:pPr>
                <a:endParaRPr lang="pl-PL"/>
              </a:p>
            </c:txPr>
            <c:showVal val="1"/>
          </c:dLbls>
          <c:errBars>
            <c:errBarType val="both"/>
            <c:errValType val="cust"/>
            <c:plus>
              <c:numRef>
                <c:f>Arkusz2!$E$48</c:f>
                <c:numCache>
                  <c:formatCode>General</c:formatCode>
                  <c:ptCount val="1"/>
                  <c:pt idx="0">
                    <c:v>1.4999999999999998E-2</c:v>
                  </c:pt>
                </c:numCache>
              </c:numRef>
            </c:plus>
            <c:minus>
              <c:numRef>
                <c:f>Arkusz2!$F$48</c:f>
                <c:numCache>
                  <c:formatCode>General</c:formatCode>
                  <c:ptCount val="1"/>
                  <c:pt idx="0">
                    <c:v>1.4999999999999998E-2</c:v>
                  </c:pt>
                </c:numCache>
              </c:numRef>
            </c:minus>
            <c:spPr>
              <a:ln w="19050"/>
            </c:spPr>
          </c:errBars>
          <c:cat>
            <c:strRef>
              <c:f>Arkusz2!$A$43:$C$43</c:f>
              <c:strCache>
                <c:ptCount val="3"/>
                <c:pt idx="0">
                  <c:v>Control</c:v>
                </c:pt>
                <c:pt idx="1">
                  <c:v>Intensive</c:v>
                </c:pt>
                <c:pt idx="2">
                  <c:v>Spare</c:v>
                </c:pt>
              </c:strCache>
            </c:strRef>
          </c:cat>
          <c:val>
            <c:numRef>
              <c:f>Arkusz2!$A$46:$C$46</c:f>
              <c:numCache>
                <c:formatCode>General</c:formatCode>
                <c:ptCount val="3"/>
                <c:pt idx="2">
                  <c:v>0.43200000000000022</c:v>
                </c:pt>
              </c:numCache>
            </c:numRef>
          </c:val>
        </c:ser>
        <c:dLbls/>
        <c:gapWidth val="100"/>
        <c:overlap val="100"/>
        <c:axId val="35192192"/>
        <c:axId val="35083392"/>
      </c:barChart>
      <c:catAx>
        <c:axId val="35192192"/>
        <c:scaling>
          <c:orientation val="minMax"/>
        </c:scaling>
        <c:axPos val="b"/>
        <c:tickLblPos val="nextTo"/>
        <c:spPr>
          <a:ln w="1905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083392"/>
        <c:crosses val="autoZero"/>
        <c:auto val="1"/>
        <c:lblAlgn val="ctr"/>
        <c:lblOffset val="100"/>
      </c:catAx>
      <c:valAx>
        <c:axId val="35083392"/>
        <c:scaling>
          <c:orientation val="minMax"/>
        </c:scaling>
        <c:axPos val="l"/>
        <c:title>
          <c:tx>
            <c:rich>
              <a:bodyPr rot="-5400000" vert="horz"/>
              <a:lstStyle/>
              <a:p>
                <a:pPr>
                  <a:defRPr sz="1400">
                    <a:latin typeface="Arial" pitchFamily="34" charset="0"/>
                    <a:cs typeface="Arial" pitchFamily="34" charset="0"/>
                  </a:defRPr>
                </a:pPr>
                <a:r>
                  <a:rPr lang="pl-PL" sz="1400" b="0">
                    <a:latin typeface="Arial" pitchFamily="34" charset="0"/>
                    <a:cs typeface="Arial" pitchFamily="34" charset="0"/>
                  </a:rPr>
                  <a:t>TEAC (mmol</a:t>
                </a:r>
                <a:r>
                  <a:rPr lang="pl-PL" sz="1400" b="0" baseline="0">
                    <a:latin typeface="Arial" pitchFamily="34" charset="0"/>
                    <a:cs typeface="Arial" pitchFamily="34" charset="0"/>
                  </a:rPr>
                  <a:t> Trolox/g)</a:t>
                </a:r>
                <a:endParaRPr lang="pl-PL" sz="1400" b="0">
                  <a:latin typeface="Arial" pitchFamily="34" charset="0"/>
                  <a:cs typeface="Arial" pitchFamily="34" charset="0"/>
                </a:endParaRPr>
              </a:p>
            </c:rich>
          </c:tx>
          <c:layout/>
        </c:title>
        <c:numFmt formatCode="#,##0.0" sourceLinked="0"/>
        <c:tickLblPos val="nextTo"/>
        <c:spPr>
          <a:ln w="1905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192192"/>
        <c:crosses val="autoZero"/>
        <c:crossBetween val="between"/>
        <c:majorUnit val="0.1"/>
      </c:valAx>
    </c:plotArea>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pl-PL"/>
  <c:chart>
    <c:title>
      <c:tx>
        <c:rich>
          <a:bodyPr/>
          <a:lstStyle/>
          <a:p>
            <a:pPr>
              <a:defRPr b="0">
                <a:latin typeface="Arial" pitchFamily="34" charset="0"/>
                <a:cs typeface="Arial" pitchFamily="34" charset="0"/>
              </a:defRPr>
            </a:pPr>
            <a:r>
              <a:rPr lang="en-US" b="0">
                <a:latin typeface="Arial" pitchFamily="34" charset="0"/>
                <a:cs typeface="Arial" pitchFamily="34" charset="0"/>
              </a:rPr>
              <a:t>California</a:t>
            </a:r>
          </a:p>
        </c:rich>
      </c:tx>
      <c:layout/>
      <c:overlay val="1"/>
    </c:title>
    <c:plotArea>
      <c:layout/>
      <c:barChart>
        <c:barDir val="col"/>
        <c:grouping val="stacked"/>
        <c:ser>
          <c:idx val="0"/>
          <c:order val="0"/>
          <c:spPr>
            <a:solidFill>
              <a:srgbClr val="0070C0"/>
            </a:solidFill>
            <a:ln w="19050">
              <a:solidFill>
                <a:sysClr val="windowText" lastClr="000000">
                  <a:shade val="95000"/>
                  <a:satMod val="105000"/>
                </a:sysClr>
              </a:solidFill>
            </a:ln>
          </c:spPr>
          <c:dLbls>
            <c:txPr>
              <a:bodyPr/>
              <a:lstStyle/>
              <a:p>
                <a:pPr>
                  <a:defRPr sz="1400">
                    <a:latin typeface="Arial" pitchFamily="34" charset="0"/>
                    <a:cs typeface="Arial" pitchFamily="34" charset="0"/>
                  </a:defRPr>
                </a:pPr>
                <a:endParaRPr lang="pl-PL"/>
              </a:p>
            </c:txPr>
            <c:showVal val="1"/>
          </c:dLbls>
          <c:errBars>
            <c:errBarType val="both"/>
            <c:errValType val="cust"/>
            <c:plus>
              <c:numRef>
                <c:f>Arkusz2!$A$57</c:f>
                <c:numCache>
                  <c:formatCode>General</c:formatCode>
                  <c:ptCount val="1"/>
                  <c:pt idx="0">
                    <c:v>3.0000000000000002E-2</c:v>
                  </c:pt>
                </c:numCache>
              </c:numRef>
            </c:plus>
            <c:minus>
              <c:numRef>
                <c:f>Arkusz2!$B$57</c:f>
                <c:numCache>
                  <c:formatCode>General</c:formatCode>
                  <c:ptCount val="1"/>
                  <c:pt idx="0">
                    <c:v>3.0000000000000002E-2</c:v>
                  </c:pt>
                </c:numCache>
              </c:numRef>
            </c:minus>
            <c:spPr>
              <a:ln w="19050"/>
            </c:spPr>
          </c:errBars>
          <c:cat>
            <c:strRef>
              <c:f>Arkusz2!$A$53:$C$53</c:f>
              <c:strCache>
                <c:ptCount val="3"/>
                <c:pt idx="0">
                  <c:v>Control</c:v>
                </c:pt>
                <c:pt idx="1">
                  <c:v>Intensive</c:v>
                </c:pt>
                <c:pt idx="2">
                  <c:v>Spare</c:v>
                </c:pt>
              </c:strCache>
            </c:strRef>
          </c:cat>
          <c:val>
            <c:numRef>
              <c:f>Arkusz2!$A$54:$C$54</c:f>
              <c:numCache>
                <c:formatCode>General</c:formatCode>
                <c:ptCount val="3"/>
                <c:pt idx="0">
                  <c:v>1.61</c:v>
                </c:pt>
              </c:numCache>
            </c:numRef>
          </c:val>
        </c:ser>
        <c:ser>
          <c:idx val="1"/>
          <c:order val="1"/>
          <c:spPr>
            <a:solidFill>
              <a:srgbClr val="FF0000"/>
            </a:solidFill>
            <a:ln w="19050">
              <a:solidFill>
                <a:sysClr val="windowText" lastClr="000000">
                  <a:shade val="95000"/>
                  <a:satMod val="105000"/>
                </a:sysClr>
              </a:solidFill>
            </a:ln>
          </c:spPr>
          <c:dLbls>
            <c:txPr>
              <a:bodyPr/>
              <a:lstStyle/>
              <a:p>
                <a:pPr>
                  <a:defRPr sz="1400">
                    <a:latin typeface="Arial" pitchFamily="34" charset="0"/>
                    <a:cs typeface="Arial" pitchFamily="34" charset="0"/>
                  </a:defRPr>
                </a:pPr>
                <a:endParaRPr lang="pl-PL"/>
              </a:p>
            </c:txPr>
            <c:showVal val="1"/>
          </c:dLbls>
          <c:errBars>
            <c:errBarType val="both"/>
            <c:errValType val="cust"/>
            <c:plus>
              <c:numRef>
                <c:f>Arkusz2!$C$57</c:f>
                <c:numCache>
                  <c:formatCode>General</c:formatCode>
                  <c:ptCount val="1"/>
                  <c:pt idx="0">
                    <c:v>0.05</c:v>
                  </c:pt>
                </c:numCache>
              </c:numRef>
            </c:plus>
            <c:minus>
              <c:numRef>
                <c:f>Arkusz2!$D$57</c:f>
                <c:numCache>
                  <c:formatCode>General</c:formatCode>
                  <c:ptCount val="1"/>
                  <c:pt idx="0">
                    <c:v>0.05</c:v>
                  </c:pt>
                </c:numCache>
              </c:numRef>
            </c:minus>
            <c:spPr>
              <a:ln w="19050"/>
            </c:spPr>
          </c:errBars>
          <c:cat>
            <c:strRef>
              <c:f>Arkusz2!$A$53:$C$53</c:f>
              <c:strCache>
                <c:ptCount val="3"/>
                <c:pt idx="0">
                  <c:v>Control</c:v>
                </c:pt>
                <c:pt idx="1">
                  <c:v>Intensive</c:v>
                </c:pt>
                <c:pt idx="2">
                  <c:v>Spare</c:v>
                </c:pt>
              </c:strCache>
            </c:strRef>
          </c:cat>
          <c:val>
            <c:numRef>
              <c:f>Arkusz2!$A$55:$C$55</c:f>
              <c:numCache>
                <c:formatCode>General</c:formatCode>
                <c:ptCount val="3"/>
                <c:pt idx="1">
                  <c:v>1.6600000000000001</c:v>
                </c:pt>
              </c:numCache>
            </c:numRef>
          </c:val>
        </c:ser>
        <c:ser>
          <c:idx val="2"/>
          <c:order val="2"/>
          <c:spPr>
            <a:solidFill>
              <a:srgbClr val="00B050"/>
            </a:solidFill>
            <a:ln w="19050">
              <a:solidFill>
                <a:sysClr val="windowText" lastClr="000000">
                  <a:shade val="95000"/>
                  <a:satMod val="105000"/>
                </a:sysClr>
              </a:solidFill>
            </a:ln>
          </c:spPr>
          <c:dLbls>
            <c:txPr>
              <a:bodyPr/>
              <a:lstStyle/>
              <a:p>
                <a:pPr>
                  <a:defRPr sz="1400">
                    <a:latin typeface="Arial" pitchFamily="34" charset="0"/>
                    <a:cs typeface="Arial" pitchFamily="34" charset="0"/>
                  </a:defRPr>
                </a:pPr>
                <a:endParaRPr lang="pl-PL"/>
              </a:p>
            </c:txPr>
            <c:showVal val="1"/>
          </c:dLbls>
          <c:errBars>
            <c:errBarType val="both"/>
            <c:errValType val="cust"/>
            <c:plus>
              <c:numRef>
                <c:f>Arkusz2!$E$57</c:f>
                <c:numCache>
                  <c:formatCode>General</c:formatCode>
                  <c:ptCount val="1"/>
                  <c:pt idx="0">
                    <c:v>0.05</c:v>
                  </c:pt>
                </c:numCache>
              </c:numRef>
            </c:plus>
            <c:minus>
              <c:numRef>
                <c:f>Arkusz2!$F$57</c:f>
                <c:numCache>
                  <c:formatCode>General</c:formatCode>
                  <c:ptCount val="1"/>
                  <c:pt idx="0">
                    <c:v>0.05</c:v>
                  </c:pt>
                </c:numCache>
              </c:numRef>
            </c:minus>
            <c:spPr>
              <a:ln w="19050"/>
            </c:spPr>
          </c:errBars>
          <c:cat>
            <c:strRef>
              <c:f>Arkusz2!$A$53:$C$53</c:f>
              <c:strCache>
                <c:ptCount val="3"/>
                <c:pt idx="0">
                  <c:v>Control</c:v>
                </c:pt>
                <c:pt idx="1">
                  <c:v>Intensive</c:v>
                </c:pt>
                <c:pt idx="2">
                  <c:v>Spare</c:v>
                </c:pt>
              </c:strCache>
            </c:strRef>
          </c:cat>
          <c:val>
            <c:numRef>
              <c:f>Arkusz2!$A$56:$C$56</c:f>
              <c:numCache>
                <c:formatCode>General</c:formatCode>
                <c:ptCount val="3"/>
                <c:pt idx="2">
                  <c:v>1.43</c:v>
                </c:pt>
              </c:numCache>
            </c:numRef>
          </c:val>
        </c:ser>
        <c:dLbls/>
        <c:gapWidth val="101"/>
        <c:overlap val="100"/>
        <c:axId val="35198080"/>
        <c:axId val="35199616"/>
      </c:barChart>
      <c:catAx>
        <c:axId val="35198080"/>
        <c:scaling>
          <c:orientation val="minMax"/>
        </c:scaling>
        <c:axPos val="b"/>
        <c:tickLblPos val="nextTo"/>
        <c:spPr>
          <a:ln w="1905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199616"/>
        <c:crosses val="autoZero"/>
        <c:auto val="1"/>
        <c:lblAlgn val="ctr"/>
        <c:lblOffset val="100"/>
      </c:catAx>
      <c:valAx>
        <c:axId val="35199616"/>
        <c:scaling>
          <c:orientation val="minMax"/>
        </c:scaling>
        <c:axPos val="l"/>
        <c:title>
          <c:tx>
            <c:rich>
              <a:bodyPr rot="-5400000" vert="horz"/>
              <a:lstStyle/>
              <a:p>
                <a:pPr>
                  <a:defRPr sz="1400" b="0">
                    <a:latin typeface="Arial" pitchFamily="34" charset="0"/>
                    <a:cs typeface="Arial" pitchFamily="34" charset="0"/>
                  </a:defRPr>
                </a:pPr>
                <a:r>
                  <a:rPr lang="pl-PL" sz="1400" b="0">
                    <a:latin typeface="Arial" pitchFamily="34" charset="0"/>
                    <a:cs typeface="Arial" pitchFamily="34" charset="0"/>
                  </a:rPr>
                  <a:t>FRAP (mmol Fe2+/g)</a:t>
                </a:r>
              </a:p>
            </c:rich>
          </c:tx>
          <c:layout/>
        </c:title>
        <c:numFmt formatCode="#,##0.0" sourceLinked="0"/>
        <c:tickLblPos val="nextTo"/>
        <c:spPr>
          <a:ln w="1905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198080"/>
        <c:crosses val="autoZero"/>
        <c:crossBetween val="between"/>
      </c:valAx>
    </c:plotArea>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pl-PL"/>
  <c:chart>
    <c:title>
      <c:tx>
        <c:rich>
          <a:bodyPr/>
          <a:lstStyle/>
          <a:p>
            <a:pPr>
              <a:defRPr/>
            </a:pPr>
            <a:r>
              <a:rPr lang="en-US" sz="1600" b="0"/>
              <a:t>Castello</a:t>
            </a:r>
          </a:p>
        </c:rich>
      </c:tx>
      <c:layout/>
      <c:overlay val="1"/>
    </c:title>
    <c:plotArea>
      <c:layout/>
      <c:barChart>
        <c:barDir val="col"/>
        <c:grouping val="stacked"/>
        <c:ser>
          <c:idx val="0"/>
          <c:order val="0"/>
          <c:spPr>
            <a:solidFill>
              <a:srgbClr val="0070C0"/>
            </a:solidFill>
            <a:ln w="19050">
              <a:solidFill>
                <a:sysClr val="windowText" lastClr="000000">
                  <a:shade val="95000"/>
                  <a:satMod val="105000"/>
                </a:sysClr>
              </a:solidFill>
            </a:ln>
          </c:spPr>
          <c:dLbls>
            <c:showVal val="1"/>
          </c:dLbls>
          <c:errBars>
            <c:errBarType val="both"/>
            <c:errValType val="cust"/>
            <c:plus>
              <c:numRef>
                <c:f>Arkusz2!$A$63</c:f>
                <c:numCache>
                  <c:formatCode>General</c:formatCode>
                  <c:ptCount val="1"/>
                  <c:pt idx="0">
                    <c:v>8.0000000000000043E-2</c:v>
                  </c:pt>
                </c:numCache>
              </c:numRef>
            </c:plus>
            <c:minus>
              <c:numRef>
                <c:f>Arkusz2!$B$63</c:f>
                <c:numCache>
                  <c:formatCode>General</c:formatCode>
                  <c:ptCount val="1"/>
                  <c:pt idx="0">
                    <c:v>8.0000000000000043E-2</c:v>
                  </c:pt>
                </c:numCache>
              </c:numRef>
            </c:minus>
            <c:spPr>
              <a:ln w="19050"/>
            </c:spPr>
          </c:errBars>
          <c:cat>
            <c:strRef>
              <c:f>Arkusz2!$A$59:$C$59</c:f>
              <c:strCache>
                <c:ptCount val="3"/>
                <c:pt idx="0">
                  <c:v>Control</c:v>
                </c:pt>
                <c:pt idx="1">
                  <c:v>Intensive</c:v>
                </c:pt>
                <c:pt idx="2">
                  <c:v>Spare</c:v>
                </c:pt>
              </c:strCache>
            </c:strRef>
          </c:cat>
          <c:val>
            <c:numRef>
              <c:f>Arkusz2!$A$60:$C$60</c:f>
              <c:numCache>
                <c:formatCode>General</c:formatCode>
                <c:ptCount val="3"/>
                <c:pt idx="0">
                  <c:v>1.34</c:v>
                </c:pt>
              </c:numCache>
            </c:numRef>
          </c:val>
        </c:ser>
        <c:ser>
          <c:idx val="1"/>
          <c:order val="1"/>
          <c:spPr>
            <a:solidFill>
              <a:srgbClr val="FF0000"/>
            </a:solidFill>
            <a:ln w="19050">
              <a:solidFill>
                <a:sysClr val="windowText" lastClr="000000">
                  <a:shade val="95000"/>
                  <a:satMod val="105000"/>
                </a:sysClr>
              </a:solidFill>
            </a:ln>
          </c:spPr>
          <c:dLbls>
            <c:numFmt formatCode="#,##0.00" sourceLinked="0"/>
            <c:showVal val="1"/>
          </c:dLbls>
          <c:errBars>
            <c:errBarType val="both"/>
            <c:errValType val="cust"/>
            <c:plus>
              <c:numRef>
                <c:f>Arkusz2!$C$63</c:f>
                <c:numCache>
                  <c:formatCode>General</c:formatCode>
                  <c:ptCount val="1"/>
                  <c:pt idx="0">
                    <c:v>6.0000000000000032E-2</c:v>
                  </c:pt>
                </c:numCache>
              </c:numRef>
            </c:plus>
            <c:minus>
              <c:numRef>
                <c:f>Arkusz2!$D$63</c:f>
                <c:numCache>
                  <c:formatCode>General</c:formatCode>
                  <c:ptCount val="1"/>
                  <c:pt idx="0">
                    <c:v>6.0000000000000032E-2</c:v>
                  </c:pt>
                </c:numCache>
              </c:numRef>
            </c:minus>
            <c:spPr>
              <a:ln w="19050"/>
            </c:spPr>
          </c:errBars>
          <c:cat>
            <c:strRef>
              <c:f>Arkusz2!$A$59:$C$59</c:f>
              <c:strCache>
                <c:ptCount val="3"/>
                <c:pt idx="0">
                  <c:v>Control</c:v>
                </c:pt>
                <c:pt idx="1">
                  <c:v>Intensive</c:v>
                </c:pt>
                <c:pt idx="2">
                  <c:v>Spare</c:v>
                </c:pt>
              </c:strCache>
            </c:strRef>
          </c:cat>
          <c:val>
            <c:numRef>
              <c:f>Arkusz2!$A$61:$C$61</c:f>
              <c:numCache>
                <c:formatCode>General</c:formatCode>
                <c:ptCount val="3"/>
                <c:pt idx="1">
                  <c:v>1.3</c:v>
                </c:pt>
              </c:numCache>
            </c:numRef>
          </c:val>
        </c:ser>
        <c:ser>
          <c:idx val="2"/>
          <c:order val="2"/>
          <c:spPr>
            <a:solidFill>
              <a:srgbClr val="00B050"/>
            </a:solidFill>
            <a:ln w="19050">
              <a:solidFill>
                <a:sysClr val="windowText" lastClr="000000">
                  <a:shade val="95000"/>
                  <a:satMod val="105000"/>
                </a:sysClr>
              </a:solidFill>
            </a:ln>
          </c:spPr>
          <c:dLbls>
            <c:numFmt formatCode="#,##0.00" sourceLinked="0"/>
            <c:showVal val="1"/>
          </c:dLbls>
          <c:errBars>
            <c:errBarType val="both"/>
            <c:errValType val="cust"/>
            <c:plus>
              <c:numRef>
                <c:f>Arkusz2!$E$63</c:f>
                <c:numCache>
                  <c:formatCode>General</c:formatCode>
                  <c:ptCount val="1"/>
                  <c:pt idx="0">
                    <c:v>8.0000000000000043E-2</c:v>
                  </c:pt>
                </c:numCache>
              </c:numRef>
            </c:plus>
            <c:minus>
              <c:numRef>
                <c:f>Arkusz2!$F$63</c:f>
                <c:numCache>
                  <c:formatCode>General</c:formatCode>
                  <c:ptCount val="1"/>
                  <c:pt idx="0">
                    <c:v>8.0000000000000043E-2</c:v>
                  </c:pt>
                </c:numCache>
              </c:numRef>
            </c:minus>
            <c:spPr>
              <a:ln w="19050"/>
            </c:spPr>
          </c:errBars>
          <c:cat>
            <c:strRef>
              <c:f>Arkusz2!$A$59:$C$59</c:f>
              <c:strCache>
                <c:ptCount val="3"/>
                <c:pt idx="0">
                  <c:v>Control</c:v>
                </c:pt>
                <c:pt idx="1">
                  <c:v>Intensive</c:v>
                </c:pt>
                <c:pt idx="2">
                  <c:v>Spare</c:v>
                </c:pt>
              </c:strCache>
            </c:strRef>
          </c:cat>
          <c:val>
            <c:numRef>
              <c:f>Arkusz2!$A$62:$C$62</c:f>
              <c:numCache>
                <c:formatCode>General</c:formatCode>
                <c:ptCount val="3"/>
                <c:pt idx="2">
                  <c:v>1.3</c:v>
                </c:pt>
              </c:numCache>
            </c:numRef>
          </c:val>
        </c:ser>
        <c:dLbls/>
        <c:gapWidth val="100"/>
        <c:overlap val="100"/>
        <c:axId val="35244288"/>
        <c:axId val="35266560"/>
      </c:barChart>
      <c:catAx>
        <c:axId val="35244288"/>
        <c:scaling>
          <c:orientation val="minMax"/>
        </c:scaling>
        <c:axPos val="b"/>
        <c:tickLblPos val="nextTo"/>
        <c:spPr>
          <a:ln w="19050">
            <a:solidFill>
              <a:sysClr val="windowText" lastClr="000000">
                <a:shade val="95000"/>
                <a:satMod val="105000"/>
              </a:sysClr>
            </a:solidFill>
          </a:ln>
        </c:spPr>
        <c:crossAx val="35266560"/>
        <c:crosses val="autoZero"/>
        <c:auto val="1"/>
        <c:lblAlgn val="ctr"/>
        <c:lblOffset val="100"/>
      </c:catAx>
      <c:valAx>
        <c:axId val="35266560"/>
        <c:scaling>
          <c:orientation val="minMax"/>
          <c:max val="1.8"/>
        </c:scaling>
        <c:axPos val="l"/>
        <c:title>
          <c:tx>
            <c:rich>
              <a:bodyPr rot="-5400000" vert="horz"/>
              <a:lstStyle/>
              <a:p>
                <a:pPr>
                  <a:defRPr b="0"/>
                </a:pPr>
                <a:r>
                  <a:rPr lang="en-US" b="0"/>
                  <a:t>FRAP (mmol Fe2+/g)</a:t>
                </a:r>
              </a:p>
            </c:rich>
          </c:tx>
          <c:layout/>
        </c:title>
        <c:numFmt formatCode="#,##0.0" sourceLinked="0"/>
        <c:tickLblPos val="nextTo"/>
        <c:spPr>
          <a:ln w="19050">
            <a:solidFill>
              <a:sysClr val="windowText" lastClr="000000">
                <a:shade val="95000"/>
                <a:satMod val="105000"/>
              </a:sysClr>
            </a:solidFill>
          </a:ln>
        </c:spPr>
        <c:crossAx val="35244288"/>
        <c:crosses val="autoZero"/>
        <c:crossBetween val="between"/>
      </c:valAx>
    </c:plotArea>
    <c:plotVisOnly val="1"/>
    <c:dispBlanksAs val="gap"/>
  </c:chart>
  <c:txPr>
    <a:bodyPr/>
    <a:lstStyle/>
    <a:p>
      <a:pPr>
        <a:defRPr sz="1400">
          <a:latin typeface="Arial" pitchFamily="34" charset="0"/>
          <a:cs typeface="Arial" pitchFamily="34" charset="0"/>
        </a:defRPr>
      </a:pPr>
      <a:endParaRPr lang="pl-PL"/>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pl-PL"/>
  <c:chart>
    <c:title>
      <c:tx>
        <c:rich>
          <a:bodyPr/>
          <a:lstStyle/>
          <a:p>
            <a:pPr>
              <a:defRPr/>
            </a:pPr>
            <a:r>
              <a:rPr lang="en-US" b="0">
                <a:latin typeface="Arial" pitchFamily="34" charset="0"/>
                <a:cs typeface="Arial" pitchFamily="34" charset="0"/>
              </a:rPr>
              <a:t>Nelson F1</a:t>
            </a:r>
          </a:p>
        </c:rich>
      </c:tx>
      <c:layout/>
      <c:overlay val="1"/>
    </c:title>
    <c:plotArea>
      <c:layout>
        <c:manualLayout>
          <c:layoutTarget val="inner"/>
          <c:xMode val="edge"/>
          <c:yMode val="edge"/>
          <c:x val="0.26861396187460707"/>
          <c:y val="4.9767441860465167E-2"/>
          <c:w val="0.72771167786912605"/>
          <c:h val="0.86325605810901562"/>
        </c:manualLayout>
      </c:layout>
      <c:barChart>
        <c:barDir val="col"/>
        <c:grouping val="stacked"/>
        <c:ser>
          <c:idx val="0"/>
          <c:order val="0"/>
          <c:spPr>
            <a:solidFill>
              <a:srgbClr val="0070C0"/>
            </a:solidFill>
            <a:ln w="19050">
              <a:solidFill>
                <a:sysClr val="windowText" lastClr="000000">
                  <a:shade val="95000"/>
                  <a:satMod val="105000"/>
                </a:sysClr>
              </a:solidFill>
            </a:ln>
          </c:spPr>
          <c:dLbls>
            <c:txPr>
              <a:bodyPr/>
              <a:lstStyle/>
              <a:p>
                <a:pPr>
                  <a:defRPr sz="1400">
                    <a:latin typeface="Arial" pitchFamily="34" charset="0"/>
                    <a:cs typeface="Arial" pitchFamily="34" charset="0"/>
                  </a:defRPr>
                </a:pPr>
                <a:endParaRPr lang="pl-PL"/>
              </a:p>
            </c:txPr>
            <c:showVal val="1"/>
          </c:dLbls>
          <c:errBars>
            <c:errBarType val="both"/>
            <c:errValType val="cust"/>
            <c:plus>
              <c:numRef>
                <c:f>Arkusz2!$A$70</c:f>
                <c:numCache>
                  <c:formatCode>General</c:formatCode>
                  <c:ptCount val="1"/>
                  <c:pt idx="0">
                    <c:v>0.11</c:v>
                  </c:pt>
                </c:numCache>
              </c:numRef>
            </c:plus>
            <c:minus>
              <c:numRef>
                <c:f>Arkusz2!$B$70</c:f>
                <c:numCache>
                  <c:formatCode>General</c:formatCode>
                  <c:ptCount val="1"/>
                  <c:pt idx="0">
                    <c:v>0.11</c:v>
                  </c:pt>
                </c:numCache>
              </c:numRef>
            </c:minus>
            <c:spPr>
              <a:ln w="19050"/>
            </c:spPr>
          </c:errBars>
          <c:cat>
            <c:strRef>
              <c:f>Arkusz2!$A$66:$C$66</c:f>
              <c:strCache>
                <c:ptCount val="3"/>
                <c:pt idx="0">
                  <c:v>Control</c:v>
                </c:pt>
                <c:pt idx="1">
                  <c:v>Intensive</c:v>
                </c:pt>
                <c:pt idx="2">
                  <c:v>Spare</c:v>
                </c:pt>
              </c:strCache>
            </c:strRef>
          </c:cat>
          <c:val>
            <c:numRef>
              <c:f>Arkusz2!$A$67:$C$67</c:f>
              <c:numCache>
                <c:formatCode>General</c:formatCode>
                <c:ptCount val="3"/>
                <c:pt idx="0">
                  <c:v>1.35</c:v>
                </c:pt>
              </c:numCache>
            </c:numRef>
          </c:val>
        </c:ser>
        <c:ser>
          <c:idx val="1"/>
          <c:order val="1"/>
          <c:spPr>
            <a:solidFill>
              <a:srgbClr val="FF0000"/>
            </a:solidFill>
            <a:ln w="19050">
              <a:solidFill>
                <a:sysClr val="windowText" lastClr="000000">
                  <a:shade val="95000"/>
                  <a:satMod val="105000"/>
                </a:sysClr>
              </a:solidFill>
            </a:ln>
          </c:spPr>
          <c:dLbls>
            <c:txPr>
              <a:bodyPr/>
              <a:lstStyle/>
              <a:p>
                <a:pPr>
                  <a:defRPr sz="1400">
                    <a:latin typeface="Arial" pitchFamily="34" charset="0"/>
                    <a:cs typeface="Arial" pitchFamily="34" charset="0"/>
                  </a:defRPr>
                </a:pPr>
                <a:endParaRPr lang="pl-PL"/>
              </a:p>
            </c:txPr>
            <c:showVal val="1"/>
          </c:dLbls>
          <c:errBars>
            <c:errBarType val="both"/>
            <c:errValType val="cust"/>
            <c:plus>
              <c:numRef>
                <c:f>Arkusz2!$C$70</c:f>
                <c:numCache>
                  <c:formatCode>General</c:formatCode>
                  <c:ptCount val="1"/>
                  <c:pt idx="0">
                    <c:v>0.05</c:v>
                  </c:pt>
                </c:numCache>
              </c:numRef>
            </c:plus>
            <c:minus>
              <c:numRef>
                <c:f>Arkusz2!$D$70</c:f>
                <c:numCache>
                  <c:formatCode>General</c:formatCode>
                  <c:ptCount val="1"/>
                  <c:pt idx="0">
                    <c:v>0.05</c:v>
                  </c:pt>
                </c:numCache>
              </c:numRef>
            </c:minus>
            <c:spPr>
              <a:ln w="19050"/>
            </c:spPr>
          </c:errBars>
          <c:cat>
            <c:strRef>
              <c:f>Arkusz2!$A$66:$C$66</c:f>
              <c:strCache>
                <c:ptCount val="3"/>
                <c:pt idx="0">
                  <c:v>Control</c:v>
                </c:pt>
                <c:pt idx="1">
                  <c:v>Intensive</c:v>
                </c:pt>
                <c:pt idx="2">
                  <c:v>Spare</c:v>
                </c:pt>
              </c:strCache>
            </c:strRef>
          </c:cat>
          <c:val>
            <c:numRef>
              <c:f>Arkusz2!$A$68:$C$68</c:f>
              <c:numCache>
                <c:formatCode>General</c:formatCode>
                <c:ptCount val="3"/>
                <c:pt idx="1">
                  <c:v>1.149999999999999</c:v>
                </c:pt>
              </c:numCache>
            </c:numRef>
          </c:val>
        </c:ser>
        <c:ser>
          <c:idx val="2"/>
          <c:order val="2"/>
          <c:spPr>
            <a:solidFill>
              <a:srgbClr val="00B050"/>
            </a:solidFill>
            <a:ln w="19050">
              <a:solidFill>
                <a:sysClr val="windowText" lastClr="000000">
                  <a:shade val="95000"/>
                  <a:satMod val="105000"/>
                </a:sysClr>
              </a:solidFill>
            </a:ln>
          </c:spPr>
          <c:dLbls>
            <c:txPr>
              <a:bodyPr/>
              <a:lstStyle/>
              <a:p>
                <a:pPr>
                  <a:defRPr sz="1400">
                    <a:latin typeface="Arial" pitchFamily="34" charset="0"/>
                    <a:cs typeface="Arial" pitchFamily="34" charset="0"/>
                  </a:defRPr>
                </a:pPr>
                <a:endParaRPr lang="pl-PL"/>
              </a:p>
            </c:txPr>
            <c:showVal val="1"/>
          </c:dLbls>
          <c:errBars>
            <c:errBarType val="both"/>
            <c:errValType val="cust"/>
            <c:plus>
              <c:numRef>
                <c:f>Arkusz2!$E$70</c:f>
                <c:numCache>
                  <c:formatCode>General</c:formatCode>
                  <c:ptCount val="1"/>
                  <c:pt idx="0">
                    <c:v>4.0000000000000022E-2</c:v>
                  </c:pt>
                </c:numCache>
              </c:numRef>
            </c:plus>
            <c:minus>
              <c:numRef>
                <c:f>Arkusz2!$F$70</c:f>
                <c:numCache>
                  <c:formatCode>General</c:formatCode>
                  <c:ptCount val="1"/>
                  <c:pt idx="0">
                    <c:v>4.0000000000000022E-2</c:v>
                  </c:pt>
                </c:numCache>
              </c:numRef>
            </c:minus>
            <c:spPr>
              <a:ln w="19050"/>
            </c:spPr>
          </c:errBars>
          <c:cat>
            <c:strRef>
              <c:f>Arkusz2!$A$66:$C$66</c:f>
              <c:strCache>
                <c:ptCount val="3"/>
                <c:pt idx="0">
                  <c:v>Control</c:v>
                </c:pt>
                <c:pt idx="1">
                  <c:v>Intensive</c:v>
                </c:pt>
                <c:pt idx="2">
                  <c:v>Spare</c:v>
                </c:pt>
              </c:strCache>
            </c:strRef>
          </c:cat>
          <c:val>
            <c:numRef>
              <c:f>Arkusz2!$A$69:$C$69</c:f>
              <c:numCache>
                <c:formatCode>General</c:formatCode>
                <c:ptCount val="3"/>
                <c:pt idx="2">
                  <c:v>1.31</c:v>
                </c:pt>
              </c:numCache>
            </c:numRef>
          </c:val>
        </c:ser>
        <c:dLbls/>
        <c:gapWidth val="101"/>
        <c:overlap val="100"/>
        <c:axId val="35302784"/>
        <c:axId val="35316864"/>
      </c:barChart>
      <c:catAx>
        <c:axId val="35302784"/>
        <c:scaling>
          <c:orientation val="minMax"/>
        </c:scaling>
        <c:axPos val="b"/>
        <c:tickLblPos val="nextTo"/>
        <c:spPr>
          <a:ln w="1905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316864"/>
        <c:crosses val="autoZero"/>
        <c:auto val="1"/>
        <c:lblAlgn val="ctr"/>
        <c:lblOffset val="100"/>
      </c:catAx>
      <c:valAx>
        <c:axId val="35316864"/>
        <c:scaling>
          <c:orientation val="minMax"/>
          <c:max val="1.8"/>
        </c:scaling>
        <c:axPos val="l"/>
        <c:title>
          <c:tx>
            <c:rich>
              <a:bodyPr rot="-5400000" vert="horz"/>
              <a:lstStyle/>
              <a:p>
                <a:pPr>
                  <a:defRPr sz="1400" b="0">
                    <a:latin typeface="Arial" pitchFamily="34" charset="0"/>
                    <a:cs typeface="Arial" pitchFamily="34" charset="0"/>
                  </a:defRPr>
                </a:pPr>
                <a:r>
                  <a:rPr lang="pl-PL" sz="1400" b="0">
                    <a:latin typeface="Arial" pitchFamily="34" charset="0"/>
                    <a:cs typeface="Arial" pitchFamily="34" charset="0"/>
                  </a:rPr>
                  <a:t>FRAP (mmol Fe2+/g)</a:t>
                </a:r>
              </a:p>
            </c:rich>
          </c:tx>
          <c:layout/>
        </c:title>
        <c:numFmt formatCode="#,##0.0" sourceLinked="0"/>
        <c:tickLblPos val="nextTo"/>
        <c:spPr>
          <a:ln w="1905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302784"/>
        <c:crosses val="autoZero"/>
        <c:crossBetween val="between"/>
      </c:valAx>
    </c:plotArea>
    <c:plotVisOnly val="1"/>
    <c:dispBlanksAs val="gap"/>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pl-PL"/>
  <c:chart>
    <c:title>
      <c:tx>
        <c:rich>
          <a:bodyPr/>
          <a:lstStyle/>
          <a:p>
            <a:pPr>
              <a:defRPr/>
            </a:pPr>
            <a:r>
              <a:rPr lang="en-US" sz="1400" b="0">
                <a:latin typeface="Arial" pitchFamily="34" charset="0"/>
                <a:cs typeface="Arial" pitchFamily="34" charset="0"/>
              </a:rPr>
              <a:t>California</a:t>
            </a:r>
          </a:p>
        </c:rich>
      </c:tx>
      <c:layout/>
    </c:title>
    <c:plotArea>
      <c:layout>
        <c:manualLayout>
          <c:layoutTarget val="inner"/>
          <c:xMode val="edge"/>
          <c:yMode val="edge"/>
          <c:x val="0.15335652810840505"/>
          <c:y val="5.1400554097404488E-2"/>
          <c:w val="0.7972377871370725"/>
          <c:h val="0.76317512394284071"/>
        </c:manualLayout>
      </c:layout>
      <c:scatterChart>
        <c:scatterStyle val="lineMarker"/>
        <c:ser>
          <c:idx val="0"/>
          <c:order val="0"/>
          <c:tx>
            <c:strRef>
              <c:f>Arkusz1!$K$35</c:f>
              <c:strCache>
                <c:ptCount val="1"/>
                <c:pt idx="0">
                  <c:v>Control</c:v>
                </c:pt>
              </c:strCache>
            </c:strRef>
          </c:tx>
          <c:spPr>
            <a:ln w="19050"/>
          </c:spPr>
          <c:marker>
            <c:symbol val="circle"/>
            <c:size val="6"/>
            <c:spPr>
              <a:solidFill>
                <a:schemeClr val="bg1"/>
              </a:solidFill>
              <a:ln w="25400">
                <a:solidFill>
                  <a:srgbClr val="0070C0"/>
                </a:solidFill>
              </a:ln>
            </c:spPr>
          </c:marker>
          <c:xVal>
            <c:numRef>
              <c:f>Arkusz1!$J$36:$J$41</c:f>
              <c:numCache>
                <c:formatCode>General</c:formatCode>
                <c:ptCount val="6"/>
                <c:pt idx="0">
                  <c:v>0</c:v>
                </c:pt>
                <c:pt idx="1">
                  <c:v>0.2</c:v>
                </c:pt>
                <c:pt idx="2">
                  <c:v>0.4</c:v>
                </c:pt>
                <c:pt idx="3">
                  <c:v>0.60000000000000064</c:v>
                </c:pt>
                <c:pt idx="4">
                  <c:v>0.8</c:v>
                </c:pt>
                <c:pt idx="5">
                  <c:v>1</c:v>
                </c:pt>
              </c:numCache>
            </c:numRef>
          </c:xVal>
          <c:yVal>
            <c:numRef>
              <c:f>Arkusz1!$K$36:$K$41</c:f>
              <c:numCache>
                <c:formatCode>General</c:formatCode>
                <c:ptCount val="6"/>
                <c:pt idx="0">
                  <c:v>1.0900000000000001</c:v>
                </c:pt>
                <c:pt idx="1">
                  <c:v>0.86700000000000121</c:v>
                </c:pt>
                <c:pt idx="2">
                  <c:v>0.68799999999999994</c:v>
                </c:pt>
                <c:pt idx="3">
                  <c:v>0.51700000000000002</c:v>
                </c:pt>
                <c:pt idx="4">
                  <c:v>0.37800000000000061</c:v>
                </c:pt>
                <c:pt idx="5">
                  <c:v>0.25900000000000001</c:v>
                </c:pt>
              </c:numCache>
            </c:numRef>
          </c:yVal>
        </c:ser>
        <c:ser>
          <c:idx val="1"/>
          <c:order val="1"/>
          <c:tx>
            <c:strRef>
              <c:f>Arkusz1!$L$35</c:f>
              <c:strCache>
                <c:ptCount val="1"/>
                <c:pt idx="0">
                  <c:v>Intensive</c:v>
                </c:pt>
              </c:strCache>
            </c:strRef>
          </c:tx>
          <c:spPr>
            <a:ln w="19050">
              <a:solidFill>
                <a:srgbClr val="FF0000"/>
              </a:solidFill>
            </a:ln>
          </c:spPr>
          <c:marker>
            <c:symbol val="square"/>
            <c:size val="6"/>
            <c:spPr>
              <a:solidFill>
                <a:schemeClr val="bg1"/>
              </a:solidFill>
              <a:ln w="19050">
                <a:solidFill>
                  <a:srgbClr val="FF0000"/>
                </a:solidFill>
              </a:ln>
            </c:spPr>
          </c:marker>
          <c:xVal>
            <c:numRef>
              <c:f>Arkusz1!$J$36:$J$41</c:f>
              <c:numCache>
                <c:formatCode>General</c:formatCode>
                <c:ptCount val="6"/>
                <c:pt idx="0">
                  <c:v>0</c:v>
                </c:pt>
                <c:pt idx="1">
                  <c:v>0.2</c:v>
                </c:pt>
                <c:pt idx="2">
                  <c:v>0.4</c:v>
                </c:pt>
                <c:pt idx="3">
                  <c:v>0.60000000000000064</c:v>
                </c:pt>
                <c:pt idx="4">
                  <c:v>0.8</c:v>
                </c:pt>
                <c:pt idx="5">
                  <c:v>1</c:v>
                </c:pt>
              </c:numCache>
            </c:numRef>
          </c:xVal>
          <c:yVal>
            <c:numRef>
              <c:f>Arkusz1!$L$36:$L$41</c:f>
              <c:numCache>
                <c:formatCode>General</c:formatCode>
                <c:ptCount val="6"/>
                <c:pt idx="0">
                  <c:v>1.0900000000000001</c:v>
                </c:pt>
                <c:pt idx="1">
                  <c:v>0.89100000000000001</c:v>
                </c:pt>
                <c:pt idx="2">
                  <c:v>0.71200000000000063</c:v>
                </c:pt>
                <c:pt idx="3">
                  <c:v>0.55200000000000005</c:v>
                </c:pt>
                <c:pt idx="4">
                  <c:v>0.42500000000000032</c:v>
                </c:pt>
                <c:pt idx="5">
                  <c:v>0.30700000000000038</c:v>
                </c:pt>
              </c:numCache>
            </c:numRef>
          </c:yVal>
        </c:ser>
        <c:ser>
          <c:idx val="2"/>
          <c:order val="2"/>
          <c:tx>
            <c:strRef>
              <c:f>Arkusz1!$M$35</c:f>
              <c:strCache>
                <c:ptCount val="1"/>
                <c:pt idx="0">
                  <c:v>Spare</c:v>
                </c:pt>
              </c:strCache>
            </c:strRef>
          </c:tx>
          <c:spPr>
            <a:ln w="19050">
              <a:solidFill>
                <a:srgbClr val="00B050"/>
              </a:solidFill>
            </a:ln>
          </c:spPr>
          <c:marker>
            <c:symbol val="triangle"/>
            <c:size val="6"/>
            <c:spPr>
              <a:solidFill>
                <a:schemeClr val="bg1"/>
              </a:solidFill>
              <a:ln w="19050">
                <a:solidFill>
                  <a:srgbClr val="00B050"/>
                </a:solidFill>
              </a:ln>
            </c:spPr>
          </c:marker>
          <c:xVal>
            <c:numRef>
              <c:f>Arkusz1!$J$36:$J$41</c:f>
              <c:numCache>
                <c:formatCode>General</c:formatCode>
                <c:ptCount val="6"/>
                <c:pt idx="0">
                  <c:v>0</c:v>
                </c:pt>
                <c:pt idx="1">
                  <c:v>0.2</c:v>
                </c:pt>
                <c:pt idx="2">
                  <c:v>0.4</c:v>
                </c:pt>
                <c:pt idx="3">
                  <c:v>0.60000000000000064</c:v>
                </c:pt>
                <c:pt idx="4">
                  <c:v>0.8</c:v>
                </c:pt>
                <c:pt idx="5">
                  <c:v>1</c:v>
                </c:pt>
              </c:numCache>
            </c:numRef>
          </c:xVal>
          <c:yVal>
            <c:numRef>
              <c:f>Arkusz1!$M$36:$M$41</c:f>
              <c:numCache>
                <c:formatCode>General</c:formatCode>
                <c:ptCount val="6"/>
                <c:pt idx="0">
                  <c:v>1.0900000000000001</c:v>
                </c:pt>
                <c:pt idx="1">
                  <c:v>0.88300000000000001</c:v>
                </c:pt>
                <c:pt idx="2">
                  <c:v>0.70000000000000062</c:v>
                </c:pt>
                <c:pt idx="3">
                  <c:v>0.53900000000000003</c:v>
                </c:pt>
                <c:pt idx="4">
                  <c:v>0.39400000000000085</c:v>
                </c:pt>
                <c:pt idx="5">
                  <c:v>0.27900000000000008</c:v>
                </c:pt>
              </c:numCache>
            </c:numRef>
          </c:yVal>
        </c:ser>
        <c:dLbls/>
        <c:axId val="35386496"/>
        <c:axId val="35388416"/>
      </c:scatterChart>
      <c:valAx>
        <c:axId val="35386496"/>
        <c:scaling>
          <c:orientation val="minMax"/>
          <c:max val="1"/>
        </c:scaling>
        <c:axPos val="b"/>
        <c:title>
          <c:tx>
            <c:rich>
              <a:bodyPr/>
              <a:lstStyle/>
              <a:p>
                <a:pPr>
                  <a:defRPr sz="1200" b="0">
                    <a:latin typeface="Arial" pitchFamily="34" charset="0"/>
                    <a:cs typeface="Arial" pitchFamily="34" charset="0"/>
                  </a:defRPr>
                </a:pPr>
                <a:r>
                  <a:rPr lang="en-US" sz="1200" b="0">
                    <a:latin typeface="Arial" pitchFamily="34" charset="0"/>
                    <a:cs typeface="Arial" pitchFamily="34" charset="0"/>
                  </a:rPr>
                  <a:t>Content (mg/assay)</a:t>
                </a:r>
              </a:p>
            </c:rich>
          </c:tx>
          <c:layout/>
        </c:title>
        <c:numFmt formatCode="#,##0.0" sourceLinked="0"/>
        <c:tickLblPos val="nextTo"/>
        <c:spPr>
          <a:ln w="25400">
            <a:solidFill>
              <a:sysClr val="windowText" lastClr="000000">
                <a:shade val="95000"/>
                <a:satMod val="105000"/>
              </a:sysClr>
            </a:solidFill>
          </a:ln>
        </c:spPr>
        <c:txPr>
          <a:bodyPr/>
          <a:lstStyle/>
          <a:p>
            <a:pPr>
              <a:defRPr sz="1200">
                <a:latin typeface="Arial" pitchFamily="34" charset="0"/>
                <a:cs typeface="Arial" pitchFamily="34" charset="0"/>
              </a:defRPr>
            </a:pPr>
            <a:endParaRPr lang="pl-PL"/>
          </a:p>
        </c:txPr>
        <c:crossAx val="35388416"/>
        <c:crosses val="autoZero"/>
        <c:crossBetween val="midCat"/>
        <c:majorUnit val="0.2"/>
      </c:valAx>
      <c:valAx>
        <c:axId val="35388416"/>
        <c:scaling>
          <c:orientation val="minMax"/>
        </c:scaling>
        <c:axPos val="l"/>
        <c:title>
          <c:tx>
            <c:rich>
              <a:bodyPr rot="-5400000" vert="horz"/>
              <a:lstStyle/>
              <a:p>
                <a:pPr>
                  <a:defRPr sz="1200" b="0">
                    <a:latin typeface="Arial" pitchFamily="34" charset="0"/>
                    <a:cs typeface="Arial" pitchFamily="34" charset="0"/>
                  </a:defRPr>
                </a:pPr>
                <a:r>
                  <a:rPr lang="en-US" sz="1200" b="0">
                    <a:latin typeface="Arial" pitchFamily="34" charset="0"/>
                    <a:cs typeface="Arial" pitchFamily="34" charset="0"/>
                  </a:rPr>
                  <a:t>Absorbance at 517 nm</a:t>
                </a:r>
              </a:p>
            </c:rich>
          </c:tx>
          <c:layout/>
        </c:title>
        <c:numFmt formatCode="#,##0.0" sourceLinked="0"/>
        <c:tickLblPos val="nextTo"/>
        <c:spPr>
          <a:ln w="25400">
            <a:solidFill>
              <a:sysClr val="windowText" lastClr="000000">
                <a:shade val="95000"/>
                <a:satMod val="105000"/>
              </a:sysClr>
            </a:solidFill>
          </a:ln>
        </c:spPr>
        <c:txPr>
          <a:bodyPr/>
          <a:lstStyle/>
          <a:p>
            <a:pPr>
              <a:defRPr sz="1200">
                <a:latin typeface="Arial" pitchFamily="34" charset="0"/>
                <a:cs typeface="Arial" pitchFamily="34" charset="0"/>
              </a:defRPr>
            </a:pPr>
            <a:endParaRPr lang="pl-PL"/>
          </a:p>
        </c:txPr>
        <c:crossAx val="35386496"/>
        <c:crosses val="autoZero"/>
        <c:crossBetween val="midCat"/>
      </c:valAx>
    </c:plotArea>
    <c:legend>
      <c:legendPos val="r"/>
      <c:layout>
        <c:manualLayout>
          <c:xMode val="edge"/>
          <c:yMode val="edge"/>
          <c:x val="0.19018087855297158"/>
          <c:y val="0.52720180810731987"/>
          <c:w val="0.26885457147313946"/>
          <c:h val="0.26772090988626507"/>
        </c:manualLayout>
      </c:layout>
      <c:txPr>
        <a:bodyPr/>
        <a:lstStyle/>
        <a:p>
          <a:pPr>
            <a:defRPr sz="1200">
              <a:latin typeface="Arial" pitchFamily="34" charset="0"/>
              <a:cs typeface="Arial" pitchFamily="34" charset="0"/>
            </a:defRPr>
          </a:pPr>
          <a:endParaRPr lang="pl-PL"/>
        </a:p>
      </c:txPr>
    </c:legend>
    <c:plotVisOnly val="1"/>
    <c:dispBlanksAs val="gap"/>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pl-PL"/>
  <c:chart>
    <c:title>
      <c:tx>
        <c:rich>
          <a:bodyPr/>
          <a:lstStyle/>
          <a:p>
            <a:pPr>
              <a:defRPr b="0"/>
            </a:pPr>
            <a:r>
              <a:rPr lang="en-US" sz="1400" b="0">
                <a:latin typeface="Arial" pitchFamily="34" charset="0"/>
                <a:cs typeface="Arial" pitchFamily="34" charset="0"/>
              </a:rPr>
              <a:t>Castilla</a:t>
            </a:r>
          </a:p>
        </c:rich>
      </c:tx>
      <c:layout/>
      <c:overlay val="1"/>
    </c:title>
    <c:plotArea>
      <c:layout>
        <c:manualLayout>
          <c:layoutTarget val="inner"/>
          <c:xMode val="edge"/>
          <c:yMode val="edge"/>
          <c:x val="0.14956244393501444"/>
          <c:y val="5.1400554097404488E-2"/>
          <c:w val="0.80103206086580947"/>
          <c:h val="0.76780475357247335"/>
        </c:manualLayout>
      </c:layout>
      <c:scatterChart>
        <c:scatterStyle val="lineMarker"/>
        <c:ser>
          <c:idx val="0"/>
          <c:order val="0"/>
          <c:tx>
            <c:strRef>
              <c:f>Arkusz1!$P$35</c:f>
              <c:strCache>
                <c:ptCount val="1"/>
                <c:pt idx="0">
                  <c:v>Control</c:v>
                </c:pt>
              </c:strCache>
            </c:strRef>
          </c:tx>
          <c:spPr>
            <a:ln w="19050">
              <a:solidFill>
                <a:srgbClr val="0070C0"/>
              </a:solidFill>
            </a:ln>
          </c:spPr>
          <c:marker>
            <c:symbol val="circle"/>
            <c:size val="6"/>
            <c:spPr>
              <a:solidFill>
                <a:schemeClr val="bg1"/>
              </a:solidFill>
              <a:ln w="19050">
                <a:solidFill>
                  <a:srgbClr val="0070C0"/>
                </a:solidFill>
              </a:ln>
            </c:spPr>
          </c:marker>
          <c:xVal>
            <c:numRef>
              <c:f>Arkusz1!$O$36:$O$41</c:f>
              <c:numCache>
                <c:formatCode>General</c:formatCode>
                <c:ptCount val="6"/>
                <c:pt idx="0">
                  <c:v>0</c:v>
                </c:pt>
                <c:pt idx="1">
                  <c:v>0.2</c:v>
                </c:pt>
                <c:pt idx="2">
                  <c:v>0.4</c:v>
                </c:pt>
                <c:pt idx="3">
                  <c:v>0.60000000000000064</c:v>
                </c:pt>
                <c:pt idx="4">
                  <c:v>0.8</c:v>
                </c:pt>
                <c:pt idx="5">
                  <c:v>1</c:v>
                </c:pt>
              </c:numCache>
            </c:numRef>
          </c:xVal>
          <c:yVal>
            <c:numRef>
              <c:f>Arkusz1!$P$36:$P$41</c:f>
              <c:numCache>
                <c:formatCode>General</c:formatCode>
                <c:ptCount val="6"/>
                <c:pt idx="0">
                  <c:v>1.0900000000000001</c:v>
                </c:pt>
                <c:pt idx="1">
                  <c:v>0.93799999999999994</c:v>
                </c:pt>
                <c:pt idx="2">
                  <c:v>0.78300000000000003</c:v>
                </c:pt>
                <c:pt idx="3">
                  <c:v>0.63300000000000134</c:v>
                </c:pt>
                <c:pt idx="4">
                  <c:v>0.48300000000000032</c:v>
                </c:pt>
                <c:pt idx="5">
                  <c:v>0.35400000000000031</c:v>
                </c:pt>
              </c:numCache>
            </c:numRef>
          </c:yVal>
        </c:ser>
        <c:ser>
          <c:idx val="1"/>
          <c:order val="1"/>
          <c:tx>
            <c:strRef>
              <c:f>Arkusz1!$Q$35</c:f>
              <c:strCache>
                <c:ptCount val="1"/>
                <c:pt idx="0">
                  <c:v>Intensive</c:v>
                </c:pt>
              </c:strCache>
            </c:strRef>
          </c:tx>
          <c:spPr>
            <a:ln w="19050">
              <a:solidFill>
                <a:srgbClr val="FF0000"/>
              </a:solidFill>
            </a:ln>
          </c:spPr>
          <c:marker>
            <c:symbol val="square"/>
            <c:size val="6"/>
            <c:spPr>
              <a:solidFill>
                <a:sysClr val="window" lastClr="FFFFFF"/>
              </a:solidFill>
              <a:ln w="19050">
                <a:solidFill>
                  <a:srgbClr val="FF0000"/>
                </a:solidFill>
              </a:ln>
            </c:spPr>
          </c:marker>
          <c:xVal>
            <c:numRef>
              <c:f>Arkusz1!$O$36:$O$41</c:f>
              <c:numCache>
                <c:formatCode>General</c:formatCode>
                <c:ptCount val="6"/>
                <c:pt idx="0">
                  <c:v>0</c:v>
                </c:pt>
                <c:pt idx="1">
                  <c:v>0.2</c:v>
                </c:pt>
                <c:pt idx="2">
                  <c:v>0.4</c:v>
                </c:pt>
                <c:pt idx="3">
                  <c:v>0.60000000000000064</c:v>
                </c:pt>
                <c:pt idx="4">
                  <c:v>0.8</c:v>
                </c:pt>
                <c:pt idx="5">
                  <c:v>1</c:v>
                </c:pt>
              </c:numCache>
            </c:numRef>
          </c:xVal>
          <c:yVal>
            <c:numRef>
              <c:f>Arkusz1!$Q$36:$Q$41</c:f>
              <c:numCache>
                <c:formatCode>General</c:formatCode>
                <c:ptCount val="6"/>
                <c:pt idx="0">
                  <c:v>1.0900000000000001</c:v>
                </c:pt>
                <c:pt idx="1">
                  <c:v>0.93600000000000005</c:v>
                </c:pt>
                <c:pt idx="2">
                  <c:v>0.76700000000000135</c:v>
                </c:pt>
                <c:pt idx="3">
                  <c:v>0.63200000000000134</c:v>
                </c:pt>
                <c:pt idx="4">
                  <c:v>0.51700000000000002</c:v>
                </c:pt>
                <c:pt idx="5">
                  <c:v>0.40100000000000002</c:v>
                </c:pt>
              </c:numCache>
            </c:numRef>
          </c:yVal>
        </c:ser>
        <c:ser>
          <c:idx val="2"/>
          <c:order val="2"/>
          <c:tx>
            <c:strRef>
              <c:f>Arkusz1!$R$35</c:f>
              <c:strCache>
                <c:ptCount val="1"/>
                <c:pt idx="0">
                  <c:v>Spare</c:v>
                </c:pt>
              </c:strCache>
            </c:strRef>
          </c:tx>
          <c:spPr>
            <a:ln w="19050">
              <a:solidFill>
                <a:srgbClr val="00B050"/>
              </a:solidFill>
            </a:ln>
          </c:spPr>
          <c:marker>
            <c:symbol val="triangle"/>
            <c:size val="6"/>
            <c:spPr>
              <a:solidFill>
                <a:schemeClr val="bg1"/>
              </a:solidFill>
              <a:ln w="19050">
                <a:solidFill>
                  <a:srgbClr val="00B050"/>
                </a:solidFill>
              </a:ln>
            </c:spPr>
          </c:marker>
          <c:xVal>
            <c:numRef>
              <c:f>Arkusz1!$O$36:$O$41</c:f>
              <c:numCache>
                <c:formatCode>General</c:formatCode>
                <c:ptCount val="6"/>
                <c:pt idx="0">
                  <c:v>0</c:v>
                </c:pt>
                <c:pt idx="1">
                  <c:v>0.2</c:v>
                </c:pt>
                <c:pt idx="2">
                  <c:v>0.4</c:v>
                </c:pt>
                <c:pt idx="3">
                  <c:v>0.60000000000000064</c:v>
                </c:pt>
                <c:pt idx="4">
                  <c:v>0.8</c:v>
                </c:pt>
                <c:pt idx="5">
                  <c:v>1</c:v>
                </c:pt>
              </c:numCache>
            </c:numRef>
          </c:xVal>
          <c:yVal>
            <c:numRef>
              <c:f>Arkusz1!$R$36:$R$41</c:f>
              <c:numCache>
                <c:formatCode>General</c:formatCode>
                <c:ptCount val="6"/>
                <c:pt idx="0">
                  <c:v>1.0900000000000001</c:v>
                </c:pt>
                <c:pt idx="1">
                  <c:v>0.93100000000000005</c:v>
                </c:pt>
                <c:pt idx="2">
                  <c:v>0.77400000000000135</c:v>
                </c:pt>
                <c:pt idx="3">
                  <c:v>0.63200000000000134</c:v>
                </c:pt>
                <c:pt idx="4">
                  <c:v>0.51100000000000001</c:v>
                </c:pt>
                <c:pt idx="5">
                  <c:v>0.39200000000000085</c:v>
                </c:pt>
              </c:numCache>
            </c:numRef>
          </c:yVal>
        </c:ser>
        <c:dLbls/>
        <c:axId val="35059584"/>
        <c:axId val="35393536"/>
      </c:scatterChart>
      <c:valAx>
        <c:axId val="35059584"/>
        <c:scaling>
          <c:orientation val="minMax"/>
          <c:max val="1"/>
        </c:scaling>
        <c:axPos val="b"/>
        <c:title>
          <c:tx>
            <c:rich>
              <a:bodyPr/>
              <a:lstStyle/>
              <a:p>
                <a:pPr>
                  <a:defRPr sz="1200" b="0">
                    <a:latin typeface="Arial" pitchFamily="34" charset="0"/>
                    <a:cs typeface="Arial" pitchFamily="34" charset="0"/>
                  </a:defRPr>
                </a:pPr>
                <a:r>
                  <a:rPr lang="en-US" sz="1200" b="0">
                    <a:latin typeface="Arial" pitchFamily="34" charset="0"/>
                    <a:cs typeface="Arial" pitchFamily="34" charset="0"/>
                  </a:rPr>
                  <a:t>Content (mg/assay)</a:t>
                </a:r>
              </a:p>
            </c:rich>
          </c:tx>
          <c:layout/>
        </c:title>
        <c:numFmt formatCode="#,##0.0" sourceLinked="0"/>
        <c:tickLblPos val="nextTo"/>
        <c:spPr>
          <a:ln w="25400">
            <a:solidFill>
              <a:schemeClr val="tx1"/>
            </a:solidFill>
          </a:ln>
        </c:spPr>
        <c:txPr>
          <a:bodyPr/>
          <a:lstStyle/>
          <a:p>
            <a:pPr>
              <a:defRPr sz="1200">
                <a:latin typeface="Arial" pitchFamily="34" charset="0"/>
                <a:cs typeface="Arial" pitchFamily="34" charset="0"/>
              </a:defRPr>
            </a:pPr>
            <a:endParaRPr lang="pl-PL"/>
          </a:p>
        </c:txPr>
        <c:crossAx val="35393536"/>
        <c:crosses val="autoZero"/>
        <c:crossBetween val="midCat"/>
        <c:majorUnit val="0.2"/>
      </c:valAx>
      <c:valAx>
        <c:axId val="35393536"/>
        <c:scaling>
          <c:orientation val="minMax"/>
        </c:scaling>
        <c:axPos val="l"/>
        <c:title>
          <c:tx>
            <c:rich>
              <a:bodyPr rot="-5400000" vert="horz"/>
              <a:lstStyle/>
              <a:p>
                <a:pPr>
                  <a:defRPr sz="1200" b="0">
                    <a:latin typeface="Arial" pitchFamily="34" charset="0"/>
                    <a:cs typeface="Arial" pitchFamily="34" charset="0"/>
                  </a:defRPr>
                </a:pPr>
                <a:r>
                  <a:rPr lang="en-US" sz="1200" b="0">
                    <a:latin typeface="Arial" pitchFamily="34" charset="0"/>
                    <a:cs typeface="Arial" pitchFamily="34" charset="0"/>
                  </a:rPr>
                  <a:t>Absorbance at 517 nm</a:t>
                </a:r>
              </a:p>
            </c:rich>
          </c:tx>
          <c:layout/>
        </c:title>
        <c:numFmt formatCode="#,##0.0" sourceLinked="0"/>
        <c:tickLblPos val="nextTo"/>
        <c:spPr>
          <a:ln w="25400">
            <a:solidFill>
              <a:sysClr val="windowText" lastClr="000000"/>
            </a:solidFill>
          </a:ln>
        </c:spPr>
        <c:txPr>
          <a:bodyPr/>
          <a:lstStyle/>
          <a:p>
            <a:pPr>
              <a:defRPr sz="1200">
                <a:latin typeface="Arial" pitchFamily="34" charset="0"/>
                <a:cs typeface="Arial" pitchFamily="34" charset="0"/>
              </a:defRPr>
            </a:pPr>
            <a:endParaRPr lang="pl-PL"/>
          </a:p>
        </c:txPr>
        <c:crossAx val="35059584"/>
        <c:crosses val="autoZero"/>
        <c:crossBetween val="midCat"/>
      </c:valAx>
    </c:plotArea>
    <c:legend>
      <c:legendPos val="r"/>
      <c:layout>
        <c:manualLayout>
          <c:xMode val="edge"/>
          <c:yMode val="edge"/>
          <c:x val="0.16846247383634069"/>
          <c:y val="0.52257217847768911"/>
          <c:w val="0.32403100775193799"/>
          <c:h val="0.26504046369203882"/>
        </c:manualLayout>
      </c:layout>
      <c:txPr>
        <a:bodyPr/>
        <a:lstStyle/>
        <a:p>
          <a:pPr>
            <a:defRPr sz="1200">
              <a:latin typeface="Arial" pitchFamily="34" charset="0"/>
              <a:cs typeface="Arial" pitchFamily="34" charset="0"/>
            </a:defRPr>
          </a:pPr>
          <a:endParaRPr lang="pl-PL"/>
        </a:p>
      </c:txPr>
    </c:legend>
    <c:plotVisOnly val="1"/>
    <c:dispBlanksAs val="gap"/>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pl-PL"/>
  <c:chart>
    <c:title>
      <c:tx>
        <c:rich>
          <a:bodyPr/>
          <a:lstStyle/>
          <a:p>
            <a:pPr>
              <a:defRPr/>
            </a:pPr>
            <a:r>
              <a:rPr lang="en-US" sz="1400" b="0">
                <a:latin typeface="Arial" pitchFamily="34" charset="0"/>
                <a:cs typeface="Arial" pitchFamily="34" charset="0"/>
              </a:rPr>
              <a:t>Nelson F1</a:t>
            </a:r>
          </a:p>
        </c:rich>
      </c:tx>
      <c:layout/>
    </c:title>
    <c:plotArea>
      <c:layout>
        <c:manualLayout>
          <c:layoutTarget val="inner"/>
          <c:xMode val="edge"/>
          <c:yMode val="edge"/>
          <c:x val="0.14241759981007449"/>
          <c:y val="5.1400554097404488E-2"/>
          <c:w val="0.80954219918490056"/>
          <c:h val="0.77706401283173065"/>
        </c:manualLayout>
      </c:layout>
      <c:scatterChart>
        <c:scatterStyle val="lineMarker"/>
        <c:ser>
          <c:idx val="0"/>
          <c:order val="0"/>
          <c:tx>
            <c:strRef>
              <c:f>Arkusz1!$K$43</c:f>
              <c:strCache>
                <c:ptCount val="1"/>
                <c:pt idx="0">
                  <c:v>Control</c:v>
                </c:pt>
              </c:strCache>
            </c:strRef>
          </c:tx>
          <c:spPr>
            <a:ln w="19050">
              <a:solidFill>
                <a:srgbClr val="0070C0"/>
              </a:solidFill>
            </a:ln>
          </c:spPr>
          <c:marker>
            <c:symbol val="circle"/>
            <c:size val="6"/>
            <c:spPr>
              <a:solidFill>
                <a:sysClr val="window" lastClr="FFFFFF"/>
              </a:solidFill>
              <a:ln w="19050">
                <a:solidFill>
                  <a:srgbClr val="0070C0"/>
                </a:solidFill>
              </a:ln>
            </c:spPr>
          </c:marker>
          <c:xVal>
            <c:numRef>
              <c:f>Arkusz1!$J$44:$J$49</c:f>
              <c:numCache>
                <c:formatCode>General</c:formatCode>
                <c:ptCount val="6"/>
                <c:pt idx="0">
                  <c:v>0</c:v>
                </c:pt>
                <c:pt idx="1">
                  <c:v>0.2</c:v>
                </c:pt>
                <c:pt idx="2">
                  <c:v>0.4</c:v>
                </c:pt>
                <c:pt idx="3">
                  <c:v>0.60000000000000064</c:v>
                </c:pt>
                <c:pt idx="4">
                  <c:v>0.8</c:v>
                </c:pt>
                <c:pt idx="5">
                  <c:v>1</c:v>
                </c:pt>
              </c:numCache>
            </c:numRef>
          </c:xVal>
          <c:yVal>
            <c:numRef>
              <c:f>Arkusz1!$K$44:$K$49</c:f>
              <c:numCache>
                <c:formatCode>General</c:formatCode>
                <c:ptCount val="6"/>
                <c:pt idx="0">
                  <c:v>1.0900000000000001</c:v>
                </c:pt>
                <c:pt idx="1">
                  <c:v>0.94099999999999995</c:v>
                </c:pt>
                <c:pt idx="2">
                  <c:v>0.79500000000000004</c:v>
                </c:pt>
                <c:pt idx="3">
                  <c:v>0.64700000000000135</c:v>
                </c:pt>
                <c:pt idx="4">
                  <c:v>0.52500000000000002</c:v>
                </c:pt>
                <c:pt idx="5">
                  <c:v>0.41400000000000031</c:v>
                </c:pt>
              </c:numCache>
            </c:numRef>
          </c:yVal>
        </c:ser>
        <c:ser>
          <c:idx val="1"/>
          <c:order val="1"/>
          <c:tx>
            <c:strRef>
              <c:f>Arkusz1!$L$43</c:f>
              <c:strCache>
                <c:ptCount val="1"/>
                <c:pt idx="0">
                  <c:v>Intensive</c:v>
                </c:pt>
              </c:strCache>
            </c:strRef>
          </c:tx>
          <c:spPr>
            <a:ln w="19050">
              <a:solidFill>
                <a:srgbClr val="FF0000"/>
              </a:solidFill>
            </a:ln>
          </c:spPr>
          <c:marker>
            <c:symbol val="square"/>
            <c:size val="6"/>
            <c:spPr>
              <a:solidFill>
                <a:sysClr val="window" lastClr="FFFFFF"/>
              </a:solidFill>
              <a:ln w="19050">
                <a:solidFill>
                  <a:srgbClr val="FF0000"/>
                </a:solidFill>
              </a:ln>
            </c:spPr>
          </c:marker>
          <c:xVal>
            <c:numRef>
              <c:f>Arkusz1!$J$44:$J$49</c:f>
              <c:numCache>
                <c:formatCode>General</c:formatCode>
                <c:ptCount val="6"/>
                <c:pt idx="0">
                  <c:v>0</c:v>
                </c:pt>
                <c:pt idx="1">
                  <c:v>0.2</c:v>
                </c:pt>
                <c:pt idx="2">
                  <c:v>0.4</c:v>
                </c:pt>
                <c:pt idx="3">
                  <c:v>0.60000000000000064</c:v>
                </c:pt>
                <c:pt idx="4">
                  <c:v>0.8</c:v>
                </c:pt>
                <c:pt idx="5">
                  <c:v>1</c:v>
                </c:pt>
              </c:numCache>
            </c:numRef>
          </c:xVal>
          <c:yVal>
            <c:numRef>
              <c:f>Arkusz1!$L$44:$L$49</c:f>
              <c:numCache>
                <c:formatCode>General</c:formatCode>
                <c:ptCount val="6"/>
                <c:pt idx="0">
                  <c:v>1.0900000000000001</c:v>
                </c:pt>
                <c:pt idx="1">
                  <c:v>0.99299999999999999</c:v>
                </c:pt>
                <c:pt idx="2">
                  <c:v>0.83400000000000063</c:v>
                </c:pt>
                <c:pt idx="3">
                  <c:v>0.68799999999999994</c:v>
                </c:pt>
                <c:pt idx="4">
                  <c:v>0.56200000000000061</c:v>
                </c:pt>
                <c:pt idx="5">
                  <c:v>0.44400000000000001</c:v>
                </c:pt>
              </c:numCache>
            </c:numRef>
          </c:yVal>
        </c:ser>
        <c:ser>
          <c:idx val="2"/>
          <c:order val="2"/>
          <c:tx>
            <c:strRef>
              <c:f>Arkusz1!$M$43</c:f>
              <c:strCache>
                <c:ptCount val="1"/>
                <c:pt idx="0">
                  <c:v>Spare</c:v>
                </c:pt>
              </c:strCache>
            </c:strRef>
          </c:tx>
          <c:spPr>
            <a:ln w="19050">
              <a:solidFill>
                <a:srgbClr val="00B050"/>
              </a:solidFill>
            </a:ln>
          </c:spPr>
          <c:marker>
            <c:symbol val="triangle"/>
            <c:size val="6"/>
            <c:spPr>
              <a:solidFill>
                <a:sysClr val="window" lastClr="FFFFFF"/>
              </a:solidFill>
              <a:ln w="19050">
                <a:solidFill>
                  <a:srgbClr val="00B050"/>
                </a:solidFill>
              </a:ln>
            </c:spPr>
          </c:marker>
          <c:xVal>
            <c:numRef>
              <c:f>Arkusz1!$J$44:$J$49</c:f>
              <c:numCache>
                <c:formatCode>General</c:formatCode>
                <c:ptCount val="6"/>
                <c:pt idx="0">
                  <c:v>0</c:v>
                </c:pt>
                <c:pt idx="1">
                  <c:v>0.2</c:v>
                </c:pt>
                <c:pt idx="2">
                  <c:v>0.4</c:v>
                </c:pt>
                <c:pt idx="3">
                  <c:v>0.60000000000000064</c:v>
                </c:pt>
                <c:pt idx="4">
                  <c:v>0.8</c:v>
                </c:pt>
                <c:pt idx="5">
                  <c:v>1</c:v>
                </c:pt>
              </c:numCache>
            </c:numRef>
          </c:xVal>
          <c:yVal>
            <c:numRef>
              <c:f>Arkusz1!$M$44:$M$49</c:f>
              <c:numCache>
                <c:formatCode>General</c:formatCode>
                <c:ptCount val="6"/>
                <c:pt idx="0">
                  <c:v>1.0900000000000001</c:v>
                </c:pt>
                <c:pt idx="1">
                  <c:v>0.86300000000000121</c:v>
                </c:pt>
                <c:pt idx="2">
                  <c:v>0.67500000000000171</c:v>
                </c:pt>
                <c:pt idx="3">
                  <c:v>0.49900000000000061</c:v>
                </c:pt>
                <c:pt idx="4">
                  <c:v>0.36100000000000032</c:v>
                </c:pt>
                <c:pt idx="5">
                  <c:v>0.23800000000000004</c:v>
                </c:pt>
              </c:numCache>
            </c:numRef>
          </c:yVal>
        </c:ser>
        <c:dLbls/>
        <c:axId val="35437184"/>
        <c:axId val="35463936"/>
      </c:scatterChart>
      <c:valAx>
        <c:axId val="35437184"/>
        <c:scaling>
          <c:orientation val="minMax"/>
          <c:max val="1"/>
        </c:scaling>
        <c:axPos val="b"/>
        <c:title>
          <c:tx>
            <c:rich>
              <a:bodyPr/>
              <a:lstStyle/>
              <a:p>
                <a:pPr>
                  <a:defRPr sz="1200" b="0">
                    <a:latin typeface="Arial" pitchFamily="34" charset="0"/>
                    <a:cs typeface="Arial" pitchFamily="34" charset="0"/>
                  </a:defRPr>
                </a:pPr>
                <a:r>
                  <a:rPr lang="en-US" sz="1200" b="0">
                    <a:latin typeface="Arial" pitchFamily="34" charset="0"/>
                    <a:cs typeface="Arial" pitchFamily="34" charset="0"/>
                  </a:rPr>
                  <a:t>Content (mg/assay)</a:t>
                </a:r>
              </a:p>
            </c:rich>
          </c:tx>
          <c:layout/>
        </c:title>
        <c:numFmt formatCode="#,##0.0" sourceLinked="0"/>
        <c:tickLblPos val="nextTo"/>
        <c:spPr>
          <a:ln w="19050">
            <a:solidFill>
              <a:schemeClr val="tx1"/>
            </a:solidFill>
          </a:ln>
        </c:spPr>
        <c:txPr>
          <a:bodyPr/>
          <a:lstStyle/>
          <a:p>
            <a:pPr>
              <a:defRPr sz="1200">
                <a:latin typeface="Arial" pitchFamily="34" charset="0"/>
                <a:cs typeface="Arial" pitchFamily="34" charset="0"/>
              </a:defRPr>
            </a:pPr>
            <a:endParaRPr lang="pl-PL"/>
          </a:p>
        </c:txPr>
        <c:crossAx val="35463936"/>
        <c:crosses val="autoZero"/>
        <c:crossBetween val="midCat"/>
        <c:majorUnit val="0.2"/>
      </c:valAx>
      <c:valAx>
        <c:axId val="35463936"/>
        <c:scaling>
          <c:orientation val="minMax"/>
        </c:scaling>
        <c:axPos val="l"/>
        <c:title>
          <c:tx>
            <c:rich>
              <a:bodyPr rot="-5400000" vert="horz"/>
              <a:lstStyle/>
              <a:p>
                <a:pPr>
                  <a:defRPr sz="1200" b="0">
                    <a:latin typeface="Arial" pitchFamily="34" charset="0"/>
                    <a:cs typeface="Arial" pitchFamily="34" charset="0"/>
                  </a:defRPr>
                </a:pPr>
                <a:r>
                  <a:rPr lang="en-US" sz="1200" b="0">
                    <a:latin typeface="Arial" pitchFamily="34" charset="0"/>
                    <a:cs typeface="Arial" pitchFamily="34" charset="0"/>
                  </a:rPr>
                  <a:t>Absorbance at 517 nm</a:t>
                </a:r>
              </a:p>
            </c:rich>
          </c:tx>
          <c:layout/>
        </c:title>
        <c:numFmt formatCode="#,##0.0" sourceLinked="0"/>
        <c:tickLblPos val="nextTo"/>
        <c:spPr>
          <a:ln w="25400">
            <a:solidFill>
              <a:sysClr val="windowText" lastClr="000000"/>
            </a:solidFill>
          </a:ln>
        </c:spPr>
        <c:txPr>
          <a:bodyPr/>
          <a:lstStyle/>
          <a:p>
            <a:pPr>
              <a:defRPr sz="1200">
                <a:latin typeface="Arial" pitchFamily="34" charset="0"/>
                <a:cs typeface="Arial" pitchFamily="34" charset="0"/>
              </a:defRPr>
            </a:pPr>
            <a:endParaRPr lang="pl-PL"/>
          </a:p>
        </c:txPr>
        <c:crossAx val="35437184"/>
        <c:crosses val="autoZero"/>
        <c:crossBetween val="midCat"/>
      </c:valAx>
    </c:plotArea>
    <c:legend>
      <c:legendPos val="r"/>
      <c:layout>
        <c:manualLayout>
          <c:xMode val="edge"/>
          <c:yMode val="edge"/>
          <c:x val="0.16901172529313233"/>
          <c:y val="0.52720180810731987"/>
          <c:w val="0.26142391748770138"/>
          <c:h val="0.26772090988626507"/>
        </c:manualLayout>
      </c:layout>
      <c:txPr>
        <a:bodyPr/>
        <a:lstStyle/>
        <a:p>
          <a:pPr>
            <a:defRPr sz="1200">
              <a:latin typeface="Arial" pitchFamily="34" charset="0"/>
              <a:cs typeface="Arial" pitchFamily="34" charset="0"/>
            </a:defRPr>
          </a:pPr>
          <a:endParaRPr lang="pl-PL"/>
        </a:p>
      </c:txPr>
    </c:legend>
    <c:plotVisOnly val="1"/>
    <c:dispBlanksAs val="gap"/>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pl-PL"/>
  <c:chart>
    <c:plotArea>
      <c:layout>
        <c:manualLayout>
          <c:layoutTarget val="inner"/>
          <c:xMode val="edge"/>
          <c:yMode val="edge"/>
          <c:x val="0.27094929098949838"/>
          <c:y val="4.3069306930693094E-2"/>
          <c:w val="0.68263719148051161"/>
          <c:h val="0.85114965827291578"/>
        </c:manualLayout>
      </c:layout>
      <c:barChart>
        <c:barDir val="col"/>
        <c:grouping val="stacked"/>
        <c:ser>
          <c:idx val="0"/>
          <c:order val="0"/>
          <c:spPr>
            <a:ln w="19050">
              <a:solidFill>
                <a:sysClr val="windowText" lastClr="000000"/>
              </a:solidFill>
            </a:ln>
          </c:spPr>
          <c:dLbls>
            <c:txPr>
              <a:bodyPr/>
              <a:lstStyle/>
              <a:p>
                <a:pPr>
                  <a:defRPr sz="1400">
                    <a:latin typeface="Arial" pitchFamily="34" charset="0"/>
                    <a:cs typeface="Arial" pitchFamily="34" charset="0"/>
                  </a:defRPr>
                </a:pPr>
                <a:endParaRPr lang="pl-PL"/>
              </a:p>
            </c:txPr>
            <c:showVal val="1"/>
          </c:dLbls>
          <c:errBars>
            <c:errBarType val="both"/>
            <c:errValType val="cust"/>
            <c:plus>
              <c:numRef>
                <c:f>Arkusz1!$A$26</c:f>
                <c:numCache>
                  <c:formatCode>General</c:formatCode>
                  <c:ptCount val="1"/>
                  <c:pt idx="0">
                    <c:v>1.3</c:v>
                  </c:pt>
                </c:numCache>
              </c:numRef>
            </c:plus>
            <c:minus>
              <c:numLit>
                <c:formatCode>General</c:formatCode>
                <c:ptCount val="1"/>
                <c:pt idx="0">
                  <c:v>1</c:v>
                </c:pt>
              </c:numLit>
            </c:minus>
            <c:spPr>
              <a:ln w="19050">
                <a:solidFill>
                  <a:sysClr val="windowText" lastClr="000000"/>
                </a:solidFill>
              </a:ln>
            </c:spPr>
          </c:errBars>
          <c:cat>
            <c:strRef>
              <c:f>Arkusz1!$G$6:$H$6</c:f>
              <c:strCache>
                <c:ptCount val="2"/>
                <c:pt idx="0">
                  <c:v>Control</c:v>
                </c:pt>
                <c:pt idx="1">
                  <c:v>Incubated</c:v>
                </c:pt>
              </c:strCache>
            </c:strRef>
          </c:cat>
          <c:val>
            <c:numRef>
              <c:f>Arkusz1!$G$7:$H$7</c:f>
              <c:numCache>
                <c:formatCode>General</c:formatCode>
                <c:ptCount val="2"/>
                <c:pt idx="0">
                  <c:v>57.6</c:v>
                </c:pt>
              </c:numCache>
            </c:numRef>
          </c:val>
        </c:ser>
        <c:ser>
          <c:idx val="1"/>
          <c:order val="1"/>
          <c:spPr>
            <a:solidFill>
              <a:srgbClr val="FF0000"/>
            </a:solidFill>
            <a:ln w="22225">
              <a:solidFill>
                <a:sysClr val="windowText" lastClr="000000"/>
              </a:solidFill>
            </a:ln>
          </c:spPr>
          <c:dLbls>
            <c:txPr>
              <a:bodyPr/>
              <a:lstStyle/>
              <a:p>
                <a:pPr>
                  <a:defRPr sz="1400">
                    <a:latin typeface="Arial" pitchFamily="34" charset="0"/>
                    <a:cs typeface="Arial" pitchFamily="34" charset="0"/>
                  </a:defRPr>
                </a:pPr>
                <a:endParaRPr lang="pl-PL"/>
              </a:p>
            </c:txPr>
            <c:showVal val="1"/>
          </c:dLbls>
          <c:errBars>
            <c:errBarType val="both"/>
            <c:errValType val="cust"/>
            <c:plus>
              <c:numRef>
                <c:f>Arkusz1!$B$26</c:f>
                <c:numCache>
                  <c:formatCode>General</c:formatCode>
                  <c:ptCount val="1"/>
                  <c:pt idx="0">
                    <c:v>1.1000000000000001</c:v>
                  </c:pt>
                </c:numCache>
              </c:numRef>
            </c:plus>
            <c:minus>
              <c:numRef>
                <c:f>Arkusz1!$B$26</c:f>
                <c:numCache>
                  <c:formatCode>General</c:formatCode>
                  <c:ptCount val="1"/>
                  <c:pt idx="0">
                    <c:v>1.1000000000000001</c:v>
                  </c:pt>
                </c:numCache>
              </c:numRef>
            </c:minus>
            <c:spPr>
              <a:ln w="19050"/>
            </c:spPr>
          </c:errBars>
          <c:cat>
            <c:strRef>
              <c:f>Arkusz1!$G$6:$H$6</c:f>
              <c:strCache>
                <c:ptCount val="2"/>
                <c:pt idx="0">
                  <c:v>Control</c:v>
                </c:pt>
                <c:pt idx="1">
                  <c:v>Incubated</c:v>
                </c:pt>
              </c:strCache>
            </c:strRef>
          </c:cat>
          <c:val>
            <c:numRef>
              <c:f>Arkusz1!$G$8:$H$8</c:f>
              <c:numCache>
                <c:formatCode>General</c:formatCode>
                <c:ptCount val="2"/>
                <c:pt idx="1">
                  <c:v>45.9</c:v>
                </c:pt>
              </c:numCache>
            </c:numRef>
          </c:val>
        </c:ser>
        <c:dLbls/>
        <c:overlap val="100"/>
        <c:axId val="35491200"/>
        <c:axId val="35505280"/>
      </c:barChart>
      <c:catAx>
        <c:axId val="35491200"/>
        <c:scaling>
          <c:orientation val="minMax"/>
        </c:scaling>
        <c:axPos val="b"/>
        <c:tickLblPos val="nextTo"/>
        <c:spPr>
          <a:ln w="25400">
            <a:solidFill>
              <a:schemeClr val="tx1"/>
            </a:solidFill>
          </a:ln>
        </c:spPr>
        <c:txPr>
          <a:bodyPr/>
          <a:lstStyle/>
          <a:p>
            <a:pPr>
              <a:defRPr sz="1400">
                <a:latin typeface="Arial" pitchFamily="34" charset="0"/>
                <a:cs typeface="Arial" pitchFamily="34" charset="0"/>
              </a:defRPr>
            </a:pPr>
            <a:endParaRPr lang="pl-PL"/>
          </a:p>
        </c:txPr>
        <c:crossAx val="35505280"/>
        <c:crosses val="autoZero"/>
        <c:auto val="1"/>
        <c:lblAlgn val="ctr"/>
        <c:lblOffset val="100"/>
      </c:catAx>
      <c:valAx>
        <c:axId val="35505280"/>
        <c:scaling>
          <c:orientation val="minMax"/>
        </c:scaling>
        <c:axPos val="l"/>
        <c:title>
          <c:tx>
            <c:rich>
              <a:bodyPr rot="-5400000" vert="horz"/>
              <a:lstStyle/>
              <a:p>
                <a:pPr>
                  <a:defRPr sz="1400" b="0">
                    <a:latin typeface="Arial" pitchFamily="34" charset="0"/>
                    <a:cs typeface="Arial" pitchFamily="34" charset="0"/>
                  </a:defRPr>
                </a:pPr>
                <a:r>
                  <a:rPr lang="en-US" sz="1400" b="0">
                    <a:latin typeface="Arial" pitchFamily="34" charset="0"/>
                    <a:cs typeface="Arial" pitchFamily="34" charset="0"/>
                  </a:rPr>
                  <a:t>Total phenolics (mg/g of extract)</a:t>
                </a:r>
              </a:p>
            </c:rich>
          </c:tx>
          <c:layout>
            <c:manualLayout>
              <c:xMode val="edge"/>
              <c:yMode val="edge"/>
              <c:x val="3.375528547635661E-2"/>
              <c:y val="0.14620176190847431"/>
            </c:manualLayout>
          </c:layout>
        </c:title>
        <c:numFmt formatCode="General" sourceLinked="1"/>
        <c:tickLblPos val="nextTo"/>
        <c:spPr>
          <a:ln w="25400">
            <a:solidFill>
              <a:schemeClr val="tx1"/>
            </a:solidFill>
          </a:ln>
        </c:spPr>
        <c:txPr>
          <a:bodyPr/>
          <a:lstStyle/>
          <a:p>
            <a:pPr>
              <a:defRPr sz="1400">
                <a:latin typeface="Arial" pitchFamily="34" charset="0"/>
                <a:cs typeface="Arial" pitchFamily="34" charset="0"/>
              </a:defRPr>
            </a:pPr>
            <a:endParaRPr lang="pl-PL"/>
          </a:p>
        </c:txPr>
        <c:crossAx val="35491200"/>
        <c:crosses val="autoZero"/>
        <c:crossBetween val="between"/>
      </c:valAx>
    </c:plotArea>
    <c:plotVisOnly val="1"/>
    <c:dispBlanksAs val="gap"/>
  </c:chart>
  <c:externalData r:id="rId1"/>
  <c:userShapes r:id="rId2"/>
</c:chartSpace>
</file>

<file path=ppt/charts/chart14.xml><?xml version="1.0" encoding="utf-8"?>
<c:chartSpace xmlns:c="http://schemas.openxmlformats.org/drawingml/2006/chart" xmlns:a="http://schemas.openxmlformats.org/drawingml/2006/main" xmlns:r="http://schemas.openxmlformats.org/officeDocument/2006/relationships">
  <c:lang val="pl-PL"/>
  <c:chart>
    <c:plotArea>
      <c:layout>
        <c:manualLayout>
          <c:layoutTarget val="inner"/>
          <c:xMode val="edge"/>
          <c:yMode val="edge"/>
          <c:x val="0.27877457534789407"/>
          <c:y val="5.1691098667841516E-2"/>
          <c:w val="0.72122550101798022"/>
          <c:h val="0.85232406294040863"/>
        </c:manualLayout>
      </c:layout>
      <c:barChart>
        <c:barDir val="col"/>
        <c:grouping val="stacked"/>
        <c:ser>
          <c:idx val="0"/>
          <c:order val="0"/>
          <c:spPr>
            <a:solidFill>
              <a:srgbClr val="0070C0"/>
            </a:solidFill>
            <a:ln w="19050">
              <a:solidFill>
                <a:sysClr val="windowText" lastClr="000000"/>
              </a:solidFill>
            </a:ln>
          </c:spPr>
          <c:dLbls>
            <c:txPr>
              <a:bodyPr/>
              <a:lstStyle/>
              <a:p>
                <a:pPr>
                  <a:defRPr sz="1400">
                    <a:latin typeface="Arial" pitchFamily="34" charset="0"/>
                    <a:cs typeface="Arial" pitchFamily="34" charset="0"/>
                  </a:defRPr>
                </a:pPr>
                <a:endParaRPr lang="pl-PL"/>
              </a:p>
            </c:txPr>
            <c:showVal val="1"/>
          </c:dLbls>
          <c:errBars>
            <c:errBarType val="both"/>
            <c:errValType val="cust"/>
            <c:plus>
              <c:numRef>
                <c:f>Arkusz1!$E$32</c:f>
                <c:numCache>
                  <c:formatCode>General</c:formatCode>
                  <c:ptCount val="1"/>
                  <c:pt idx="0">
                    <c:v>0.19</c:v>
                  </c:pt>
                </c:numCache>
              </c:numRef>
            </c:plus>
            <c:minus>
              <c:numRef>
                <c:f>Arkusz1!$F$32</c:f>
                <c:numCache>
                  <c:formatCode>General</c:formatCode>
                  <c:ptCount val="1"/>
                  <c:pt idx="0">
                    <c:v>0.19</c:v>
                  </c:pt>
                </c:numCache>
              </c:numRef>
            </c:minus>
            <c:spPr>
              <a:ln w="19050"/>
            </c:spPr>
          </c:errBars>
          <c:cat>
            <c:strRef>
              <c:f>Arkusz1!$P$45:$Q$45</c:f>
              <c:strCache>
                <c:ptCount val="2"/>
                <c:pt idx="0">
                  <c:v>Control</c:v>
                </c:pt>
                <c:pt idx="1">
                  <c:v>Incubated</c:v>
                </c:pt>
              </c:strCache>
            </c:strRef>
          </c:cat>
          <c:val>
            <c:numRef>
              <c:f>Arkusz1!$P$46:$Q$46</c:f>
              <c:numCache>
                <c:formatCode>General</c:formatCode>
                <c:ptCount val="2"/>
                <c:pt idx="0">
                  <c:v>8.3800000000000008</c:v>
                </c:pt>
              </c:numCache>
            </c:numRef>
          </c:val>
        </c:ser>
        <c:ser>
          <c:idx val="1"/>
          <c:order val="1"/>
          <c:spPr>
            <a:solidFill>
              <a:srgbClr val="FF0000"/>
            </a:solidFill>
            <a:ln w="19050">
              <a:solidFill>
                <a:sysClr val="windowText" lastClr="000000"/>
              </a:solidFill>
            </a:ln>
          </c:spPr>
          <c:dLbls>
            <c:txPr>
              <a:bodyPr/>
              <a:lstStyle/>
              <a:p>
                <a:pPr>
                  <a:defRPr sz="1400">
                    <a:latin typeface="Arial" pitchFamily="34" charset="0"/>
                    <a:cs typeface="Arial" pitchFamily="34" charset="0"/>
                  </a:defRPr>
                </a:pPr>
                <a:endParaRPr lang="pl-PL"/>
              </a:p>
            </c:txPr>
            <c:showVal val="1"/>
          </c:dLbls>
          <c:errBars>
            <c:errBarType val="both"/>
            <c:errValType val="cust"/>
            <c:plus>
              <c:numRef>
                <c:f>Arkusz1!$G$32</c:f>
                <c:numCache>
                  <c:formatCode>General</c:formatCode>
                  <c:ptCount val="1"/>
                  <c:pt idx="0">
                    <c:v>0.24000000000000021</c:v>
                  </c:pt>
                </c:numCache>
              </c:numRef>
            </c:plus>
            <c:minus>
              <c:numRef>
                <c:f>Arkusz1!$H$32</c:f>
                <c:numCache>
                  <c:formatCode>General</c:formatCode>
                  <c:ptCount val="1"/>
                  <c:pt idx="0">
                    <c:v>0.24000000000000021</c:v>
                  </c:pt>
                </c:numCache>
              </c:numRef>
            </c:minus>
            <c:spPr>
              <a:ln w="19050"/>
            </c:spPr>
          </c:errBars>
          <c:cat>
            <c:strRef>
              <c:f>Arkusz1!$P$45:$Q$45</c:f>
              <c:strCache>
                <c:ptCount val="2"/>
                <c:pt idx="0">
                  <c:v>Control</c:v>
                </c:pt>
                <c:pt idx="1">
                  <c:v>Incubated</c:v>
                </c:pt>
              </c:strCache>
            </c:strRef>
          </c:cat>
          <c:val>
            <c:numRef>
              <c:f>Arkusz1!$P$47:$Q$47</c:f>
              <c:numCache>
                <c:formatCode>General</c:formatCode>
                <c:ptCount val="2"/>
                <c:pt idx="1">
                  <c:v>9.68</c:v>
                </c:pt>
              </c:numCache>
            </c:numRef>
          </c:val>
        </c:ser>
        <c:dLbls/>
        <c:overlap val="100"/>
        <c:axId val="35539584"/>
        <c:axId val="35553664"/>
      </c:barChart>
      <c:catAx>
        <c:axId val="35539584"/>
        <c:scaling>
          <c:orientation val="minMax"/>
        </c:scaling>
        <c:axPos val="b"/>
        <c:tickLblPos val="nextTo"/>
        <c:spPr>
          <a:ln w="25400">
            <a:solidFill>
              <a:sysClr val="windowText" lastClr="000000"/>
            </a:solidFill>
          </a:ln>
        </c:spPr>
        <c:txPr>
          <a:bodyPr/>
          <a:lstStyle/>
          <a:p>
            <a:pPr>
              <a:defRPr sz="1400">
                <a:latin typeface="Arial" pitchFamily="34" charset="0"/>
                <a:cs typeface="Arial" pitchFamily="34" charset="0"/>
              </a:defRPr>
            </a:pPr>
            <a:endParaRPr lang="pl-PL"/>
          </a:p>
        </c:txPr>
        <c:crossAx val="35553664"/>
        <c:crosses val="autoZero"/>
        <c:auto val="1"/>
        <c:lblAlgn val="ctr"/>
        <c:lblOffset val="100"/>
      </c:catAx>
      <c:valAx>
        <c:axId val="35553664"/>
        <c:scaling>
          <c:orientation val="minMax"/>
          <c:max val="10"/>
        </c:scaling>
        <c:axPos val="l"/>
        <c:title>
          <c:tx>
            <c:rich>
              <a:bodyPr rot="-5400000" vert="horz"/>
              <a:lstStyle/>
              <a:p>
                <a:pPr>
                  <a:defRPr sz="1300" b="0">
                    <a:latin typeface="Arial" pitchFamily="34" charset="0"/>
                    <a:cs typeface="Arial" pitchFamily="34" charset="0"/>
                  </a:defRPr>
                </a:pPr>
                <a:r>
                  <a:rPr lang="en-US" sz="1300" b="0">
                    <a:latin typeface="Arial" pitchFamily="34" charset="0"/>
                    <a:cs typeface="Arial" pitchFamily="34" charset="0"/>
                  </a:rPr>
                  <a:t>Total phenolics (mg/g of defatted seeds)</a:t>
                </a:r>
              </a:p>
            </c:rich>
          </c:tx>
          <c:layout>
            <c:manualLayout>
              <c:xMode val="edge"/>
              <c:yMode val="edge"/>
              <c:x val="7.4766355140187077E-2"/>
              <c:y val="6.9339436018773737E-2"/>
            </c:manualLayout>
          </c:layout>
        </c:title>
        <c:numFmt formatCode="General" sourceLinked="1"/>
        <c:tickLblPos val="nextTo"/>
        <c:spPr>
          <a:ln w="25400">
            <a:solidFill>
              <a:schemeClr val="tx1"/>
            </a:solidFill>
          </a:ln>
        </c:spPr>
        <c:txPr>
          <a:bodyPr/>
          <a:lstStyle/>
          <a:p>
            <a:pPr>
              <a:defRPr sz="1400">
                <a:latin typeface="Arial" pitchFamily="34" charset="0"/>
                <a:cs typeface="Arial" pitchFamily="34" charset="0"/>
              </a:defRPr>
            </a:pPr>
            <a:endParaRPr lang="pl-PL"/>
          </a:p>
        </c:txPr>
        <c:crossAx val="35539584"/>
        <c:crosses val="autoZero"/>
        <c:crossBetween val="between"/>
        <c:majorUnit val="2"/>
      </c:valAx>
    </c:plotArea>
    <c:plotVisOnly val="1"/>
    <c:dispBlanksAs val="gap"/>
  </c:chart>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pl-PL"/>
  <c:chart>
    <c:plotArea>
      <c:layout>
        <c:manualLayout>
          <c:layoutTarget val="inner"/>
          <c:xMode val="edge"/>
          <c:yMode val="edge"/>
          <c:x val="0.2855553904818503"/>
          <c:y val="4.3176189908023133E-2"/>
          <c:w val="0.66832301622674783"/>
          <c:h val="0.8540945153069881"/>
        </c:manualLayout>
      </c:layout>
      <c:barChart>
        <c:barDir val="col"/>
        <c:grouping val="stacked"/>
        <c:ser>
          <c:idx val="0"/>
          <c:order val="0"/>
          <c:spPr>
            <a:ln w="19050">
              <a:solidFill>
                <a:schemeClr val="tx1"/>
              </a:solidFill>
            </a:ln>
          </c:spPr>
          <c:dLbls>
            <c:txPr>
              <a:bodyPr/>
              <a:lstStyle/>
              <a:p>
                <a:pPr>
                  <a:defRPr sz="1200">
                    <a:latin typeface="Arial" pitchFamily="34" charset="0"/>
                    <a:cs typeface="Arial" pitchFamily="34" charset="0"/>
                  </a:defRPr>
                </a:pPr>
                <a:endParaRPr lang="pl-PL"/>
              </a:p>
            </c:txPr>
            <c:showVal val="1"/>
          </c:dLbls>
          <c:errBars>
            <c:errBarType val="both"/>
            <c:errValType val="cust"/>
            <c:plus>
              <c:numRef>
                <c:f>Arkusz1!$A$27</c:f>
                <c:numCache>
                  <c:formatCode>General</c:formatCode>
                  <c:ptCount val="1"/>
                  <c:pt idx="0">
                    <c:v>1.0000000000000005E-2</c:v>
                  </c:pt>
                </c:numCache>
              </c:numRef>
            </c:plus>
            <c:minus>
              <c:numRef>
                <c:f>Arkusz1!$B$27</c:f>
                <c:numCache>
                  <c:formatCode>General</c:formatCode>
                  <c:ptCount val="1"/>
                  <c:pt idx="0">
                    <c:v>1.0000000000000005E-2</c:v>
                  </c:pt>
                </c:numCache>
              </c:numRef>
            </c:minus>
            <c:spPr>
              <a:ln w="19050"/>
            </c:spPr>
          </c:errBars>
          <c:cat>
            <c:strRef>
              <c:f>Arkusz1!$F$11:$G$11</c:f>
              <c:strCache>
                <c:ptCount val="2"/>
                <c:pt idx="0">
                  <c:v>Control</c:v>
                </c:pt>
                <c:pt idx="1">
                  <c:v>Incubated</c:v>
                </c:pt>
              </c:strCache>
            </c:strRef>
          </c:cat>
          <c:val>
            <c:numRef>
              <c:f>Arkusz1!$F$12:$G$12</c:f>
              <c:numCache>
                <c:formatCode>General</c:formatCode>
                <c:ptCount val="2"/>
                <c:pt idx="0">
                  <c:v>0.33800000000000097</c:v>
                </c:pt>
              </c:numCache>
            </c:numRef>
          </c:val>
        </c:ser>
        <c:ser>
          <c:idx val="1"/>
          <c:order val="1"/>
          <c:spPr>
            <a:solidFill>
              <a:srgbClr val="FF0000"/>
            </a:solidFill>
            <a:ln w="19050">
              <a:solidFill>
                <a:schemeClr val="tx1"/>
              </a:solidFill>
            </a:ln>
          </c:spPr>
          <c:dLbls>
            <c:txPr>
              <a:bodyPr/>
              <a:lstStyle/>
              <a:p>
                <a:pPr>
                  <a:defRPr sz="1200">
                    <a:latin typeface="Arial" pitchFamily="34" charset="0"/>
                    <a:cs typeface="Arial" pitchFamily="34" charset="0"/>
                  </a:defRPr>
                </a:pPr>
                <a:endParaRPr lang="pl-PL"/>
              </a:p>
            </c:txPr>
            <c:showVal val="1"/>
          </c:dLbls>
          <c:errBars>
            <c:errBarType val="both"/>
            <c:errValType val="cust"/>
            <c:plus>
              <c:numRef>
                <c:f>Arkusz1!$C$27</c:f>
                <c:numCache>
                  <c:formatCode>General</c:formatCode>
                  <c:ptCount val="1"/>
                  <c:pt idx="0">
                    <c:v>1.2999999999999998E-2</c:v>
                  </c:pt>
                </c:numCache>
              </c:numRef>
            </c:plus>
            <c:minus>
              <c:numRef>
                <c:f>Arkusz1!$D$27</c:f>
                <c:numCache>
                  <c:formatCode>General</c:formatCode>
                  <c:ptCount val="1"/>
                  <c:pt idx="0">
                    <c:v>1.2999999999999998E-2</c:v>
                  </c:pt>
                </c:numCache>
              </c:numRef>
            </c:minus>
            <c:spPr>
              <a:ln w="19050"/>
            </c:spPr>
          </c:errBars>
          <c:cat>
            <c:strRef>
              <c:f>Arkusz1!$F$11:$G$11</c:f>
              <c:strCache>
                <c:ptCount val="2"/>
                <c:pt idx="0">
                  <c:v>Control</c:v>
                </c:pt>
                <c:pt idx="1">
                  <c:v>Incubated</c:v>
                </c:pt>
              </c:strCache>
            </c:strRef>
          </c:cat>
          <c:val>
            <c:numRef>
              <c:f>Arkusz1!$F$13:$G$13</c:f>
              <c:numCache>
                <c:formatCode>General</c:formatCode>
                <c:ptCount val="2"/>
                <c:pt idx="1">
                  <c:v>0.24600000000000036</c:v>
                </c:pt>
              </c:numCache>
            </c:numRef>
          </c:val>
        </c:ser>
        <c:dLbls/>
        <c:overlap val="100"/>
        <c:axId val="35662080"/>
        <c:axId val="35676160"/>
      </c:barChart>
      <c:catAx>
        <c:axId val="35662080"/>
        <c:scaling>
          <c:orientation val="minMax"/>
        </c:scaling>
        <c:axPos val="b"/>
        <c:tickLblPos val="nextTo"/>
        <c:spPr>
          <a:ln w="2540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676160"/>
        <c:crosses val="autoZero"/>
        <c:auto val="1"/>
        <c:lblAlgn val="ctr"/>
        <c:lblOffset val="100"/>
      </c:catAx>
      <c:valAx>
        <c:axId val="35676160"/>
        <c:scaling>
          <c:orientation val="minMax"/>
        </c:scaling>
        <c:axPos val="l"/>
        <c:title>
          <c:tx>
            <c:rich>
              <a:bodyPr rot="-5400000" vert="horz"/>
              <a:lstStyle/>
              <a:p>
                <a:pPr>
                  <a:defRPr sz="1400" b="0">
                    <a:latin typeface="Arial" pitchFamily="34" charset="0"/>
                    <a:cs typeface="Arial" pitchFamily="34" charset="0"/>
                  </a:defRPr>
                </a:pPr>
                <a:r>
                  <a:rPr lang="en-US" sz="1400" b="0">
                    <a:latin typeface="Arial" pitchFamily="34" charset="0"/>
                    <a:cs typeface="Arial" pitchFamily="34" charset="0"/>
                  </a:rPr>
                  <a:t>TEAC (mmol Trolox/g of extract)</a:t>
                </a:r>
              </a:p>
            </c:rich>
          </c:tx>
          <c:layout>
            <c:manualLayout>
              <c:xMode val="edge"/>
              <c:yMode val="edge"/>
              <c:x val="5.4507337526205533E-2"/>
              <c:y val="0.10645984680769455"/>
            </c:manualLayout>
          </c:layout>
        </c:title>
        <c:numFmt formatCode="#,##0.0" sourceLinked="0"/>
        <c:tickLblPos val="nextTo"/>
        <c:spPr>
          <a:ln w="2540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662080"/>
        <c:crosses val="autoZero"/>
        <c:crossBetween val="between"/>
        <c:majorUnit val="0.1"/>
      </c:valAx>
    </c:plotArea>
    <c:plotVisOnly val="1"/>
    <c:dispBlanksAs val="gap"/>
  </c:chart>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pl-PL"/>
  <c:chart>
    <c:plotArea>
      <c:layout>
        <c:manualLayout>
          <c:layoutTarget val="inner"/>
          <c:xMode val="edge"/>
          <c:yMode val="edge"/>
          <c:x val="0.27803043311174891"/>
          <c:y val="4.0968672019445977E-2"/>
          <c:w val="0.70535482130154292"/>
          <c:h val="0.8570611432191666"/>
        </c:manualLayout>
      </c:layout>
      <c:barChart>
        <c:barDir val="col"/>
        <c:grouping val="stacked"/>
        <c:ser>
          <c:idx val="0"/>
          <c:order val="0"/>
          <c:spPr>
            <a:solidFill>
              <a:srgbClr val="0070C0"/>
            </a:solidFill>
            <a:ln w="19050">
              <a:solidFill>
                <a:sysClr val="windowText" lastClr="000000">
                  <a:shade val="95000"/>
                  <a:satMod val="105000"/>
                </a:sysClr>
              </a:solidFill>
            </a:ln>
          </c:spPr>
          <c:dLbls>
            <c:spPr>
              <a:solidFill>
                <a:srgbClr val="0070C0"/>
              </a:solidFill>
            </c:spPr>
            <c:txPr>
              <a:bodyPr/>
              <a:lstStyle/>
              <a:p>
                <a:pPr>
                  <a:defRPr sz="1000">
                    <a:latin typeface="Arial" pitchFamily="34" charset="0"/>
                    <a:cs typeface="Arial" pitchFamily="34" charset="0"/>
                  </a:defRPr>
                </a:pPr>
                <a:endParaRPr lang="pl-PL"/>
              </a:p>
            </c:txPr>
            <c:showVal val="1"/>
          </c:dLbls>
          <c:errBars>
            <c:errBarType val="both"/>
            <c:errValType val="cust"/>
            <c:plus>
              <c:numRef>
                <c:f>Arkusz1!$E$33</c:f>
                <c:numCache>
                  <c:formatCode>General</c:formatCode>
                  <c:ptCount val="1"/>
                  <c:pt idx="0">
                    <c:v>1.0000000000000024E-3</c:v>
                  </c:pt>
                </c:numCache>
              </c:numRef>
            </c:plus>
            <c:minus>
              <c:numRef>
                <c:f>Arkusz1!$F$33</c:f>
                <c:numCache>
                  <c:formatCode>General</c:formatCode>
                  <c:ptCount val="1"/>
                  <c:pt idx="0">
                    <c:v>1.0000000000000024E-3</c:v>
                  </c:pt>
                </c:numCache>
              </c:numRef>
            </c:minus>
            <c:spPr>
              <a:ln w="19050"/>
            </c:spPr>
          </c:errBars>
          <c:cat>
            <c:strRef>
              <c:f>Arkusz1!$F$53:$G$53</c:f>
              <c:strCache>
                <c:ptCount val="2"/>
                <c:pt idx="0">
                  <c:v>Control</c:v>
                </c:pt>
                <c:pt idx="1">
                  <c:v>Incubated</c:v>
                </c:pt>
              </c:strCache>
            </c:strRef>
          </c:cat>
          <c:val>
            <c:numRef>
              <c:f>Arkusz1!$F$54:$G$54</c:f>
              <c:numCache>
                <c:formatCode>General</c:formatCode>
                <c:ptCount val="2"/>
                <c:pt idx="0">
                  <c:v>4.9000000000000092E-2</c:v>
                </c:pt>
              </c:numCache>
            </c:numRef>
          </c:val>
        </c:ser>
        <c:ser>
          <c:idx val="1"/>
          <c:order val="1"/>
          <c:spPr>
            <a:solidFill>
              <a:srgbClr val="FF0000"/>
            </a:solidFill>
            <a:ln w="19050">
              <a:solidFill>
                <a:sysClr val="windowText" lastClr="000000">
                  <a:shade val="95000"/>
                  <a:satMod val="105000"/>
                </a:sysClr>
              </a:solidFill>
            </a:ln>
          </c:spPr>
          <c:dLbls>
            <c:txPr>
              <a:bodyPr/>
              <a:lstStyle/>
              <a:p>
                <a:pPr>
                  <a:defRPr>
                    <a:latin typeface="Arial" pitchFamily="34" charset="0"/>
                    <a:cs typeface="Arial" pitchFamily="34" charset="0"/>
                  </a:defRPr>
                </a:pPr>
                <a:endParaRPr lang="pl-PL"/>
              </a:p>
            </c:txPr>
            <c:showVal val="1"/>
          </c:dLbls>
          <c:errBars>
            <c:errBarType val="both"/>
            <c:errValType val="cust"/>
            <c:plus>
              <c:numRef>
                <c:f>Arkusz1!$G$33</c:f>
                <c:numCache>
                  <c:formatCode>General</c:formatCode>
                  <c:ptCount val="1"/>
                  <c:pt idx="0">
                    <c:v>3.0000000000000048E-3</c:v>
                  </c:pt>
                </c:numCache>
              </c:numRef>
            </c:plus>
            <c:minus>
              <c:numRef>
                <c:f>Arkusz1!$H$33</c:f>
                <c:numCache>
                  <c:formatCode>General</c:formatCode>
                  <c:ptCount val="1"/>
                  <c:pt idx="0">
                    <c:v>3.0000000000000048E-3</c:v>
                  </c:pt>
                </c:numCache>
              </c:numRef>
            </c:minus>
            <c:spPr>
              <a:ln w="19050"/>
            </c:spPr>
          </c:errBars>
          <c:cat>
            <c:strRef>
              <c:f>Arkusz1!$F$53:$G$53</c:f>
              <c:strCache>
                <c:ptCount val="2"/>
                <c:pt idx="0">
                  <c:v>Control</c:v>
                </c:pt>
                <c:pt idx="1">
                  <c:v>Incubated</c:v>
                </c:pt>
              </c:strCache>
            </c:strRef>
          </c:cat>
          <c:val>
            <c:numRef>
              <c:f>Arkusz1!$F$55:$G$55</c:f>
              <c:numCache>
                <c:formatCode>General</c:formatCode>
                <c:ptCount val="2"/>
                <c:pt idx="1">
                  <c:v>5.1000000000000004E-2</c:v>
                </c:pt>
              </c:numCache>
            </c:numRef>
          </c:val>
        </c:ser>
        <c:dLbls/>
        <c:overlap val="100"/>
        <c:axId val="35710464"/>
        <c:axId val="35712000"/>
      </c:barChart>
      <c:catAx>
        <c:axId val="35710464"/>
        <c:scaling>
          <c:orientation val="minMax"/>
        </c:scaling>
        <c:axPos val="b"/>
        <c:tickLblPos val="nextTo"/>
        <c:spPr>
          <a:ln w="2540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712000"/>
        <c:crosses val="autoZero"/>
        <c:auto val="1"/>
        <c:lblAlgn val="ctr"/>
        <c:lblOffset val="100"/>
      </c:catAx>
      <c:valAx>
        <c:axId val="35712000"/>
        <c:scaling>
          <c:orientation val="minMax"/>
        </c:scaling>
        <c:axPos val="l"/>
        <c:title>
          <c:tx>
            <c:rich>
              <a:bodyPr rot="-5400000" vert="horz"/>
              <a:lstStyle/>
              <a:p>
                <a:pPr>
                  <a:defRPr sz="1300" b="0">
                    <a:latin typeface="Arial" pitchFamily="34" charset="0"/>
                    <a:cs typeface="Arial" pitchFamily="34" charset="0"/>
                  </a:defRPr>
                </a:pPr>
                <a:r>
                  <a:rPr lang="en-US" sz="1300" b="0">
                    <a:latin typeface="Arial" pitchFamily="34" charset="0"/>
                    <a:cs typeface="Arial" pitchFamily="34" charset="0"/>
                  </a:rPr>
                  <a:t>TEAC (mmol Trolox/g of defatted seeds)</a:t>
                </a:r>
              </a:p>
            </c:rich>
          </c:tx>
          <c:layout/>
        </c:title>
        <c:numFmt formatCode="#,##0.00" sourceLinked="0"/>
        <c:tickLblPos val="nextTo"/>
        <c:spPr>
          <a:ln w="25400">
            <a:solidFill>
              <a:sysClr val="windowText" lastClr="000000">
                <a:shade val="95000"/>
                <a:satMod val="105000"/>
              </a:sysClr>
            </a:solidFill>
          </a:ln>
        </c:spPr>
        <c:txPr>
          <a:bodyPr/>
          <a:lstStyle/>
          <a:p>
            <a:pPr>
              <a:defRPr sz="1300">
                <a:latin typeface="Arial" pitchFamily="34" charset="0"/>
                <a:cs typeface="Arial" pitchFamily="34" charset="0"/>
              </a:defRPr>
            </a:pPr>
            <a:endParaRPr lang="pl-PL"/>
          </a:p>
        </c:txPr>
        <c:crossAx val="35710464"/>
        <c:crosses val="autoZero"/>
        <c:crossBetween val="between"/>
      </c:valAx>
    </c:plotArea>
    <c:plotVisOnly val="1"/>
    <c:dispBlanksAs val="gap"/>
  </c:chart>
  <c:externalData r:id="rId1"/>
  <c:userShapes r:id="rId2"/>
</c:chartSpace>
</file>

<file path=ppt/charts/chart17.xml><?xml version="1.0" encoding="utf-8"?>
<c:chartSpace xmlns:c="http://schemas.openxmlformats.org/drawingml/2006/chart" xmlns:a="http://schemas.openxmlformats.org/drawingml/2006/main" xmlns:r="http://schemas.openxmlformats.org/officeDocument/2006/relationships">
  <c:lang val="pl-PL"/>
  <c:chart>
    <c:plotArea>
      <c:layout/>
      <c:barChart>
        <c:barDir val="col"/>
        <c:grouping val="stacked"/>
        <c:ser>
          <c:idx val="0"/>
          <c:order val="0"/>
          <c:spPr>
            <a:ln w="19050">
              <a:solidFill>
                <a:schemeClr val="tx1"/>
              </a:solidFill>
            </a:ln>
          </c:spPr>
          <c:dLbls>
            <c:showVal val="1"/>
          </c:dLbls>
          <c:errBars>
            <c:errBarType val="both"/>
            <c:errValType val="cust"/>
            <c:plus>
              <c:numRef>
                <c:f>Arkusz1!$B$28</c:f>
                <c:numCache>
                  <c:formatCode>General</c:formatCode>
                  <c:ptCount val="1"/>
                  <c:pt idx="0">
                    <c:v>7</c:v>
                  </c:pt>
                </c:numCache>
              </c:numRef>
            </c:plus>
            <c:minus>
              <c:numRef>
                <c:f>Arkusz1!$B$28</c:f>
                <c:numCache>
                  <c:formatCode>General</c:formatCode>
                  <c:ptCount val="1"/>
                  <c:pt idx="0">
                    <c:v>7</c:v>
                  </c:pt>
                </c:numCache>
              </c:numRef>
            </c:minus>
            <c:spPr>
              <a:ln w="19050"/>
            </c:spPr>
          </c:errBars>
          <c:cat>
            <c:strRef>
              <c:f>Arkusz1!$F$18:$G$18</c:f>
              <c:strCache>
                <c:ptCount val="2"/>
                <c:pt idx="0">
                  <c:v>Control</c:v>
                </c:pt>
                <c:pt idx="1">
                  <c:v>Incubated</c:v>
                </c:pt>
              </c:strCache>
            </c:strRef>
          </c:cat>
          <c:val>
            <c:numRef>
              <c:f>Arkusz1!$F$19:$G$19</c:f>
              <c:numCache>
                <c:formatCode>General</c:formatCode>
                <c:ptCount val="2"/>
                <c:pt idx="0">
                  <c:v>747</c:v>
                </c:pt>
              </c:numCache>
            </c:numRef>
          </c:val>
        </c:ser>
        <c:ser>
          <c:idx val="1"/>
          <c:order val="1"/>
          <c:spPr>
            <a:solidFill>
              <a:srgbClr val="FF0000"/>
            </a:solidFill>
            <a:ln w="19050">
              <a:solidFill>
                <a:prstClr val="black"/>
              </a:solidFill>
            </a:ln>
          </c:spPr>
          <c:dLbls>
            <c:showVal val="1"/>
          </c:dLbls>
          <c:errBars>
            <c:errBarType val="both"/>
            <c:errValType val="cust"/>
            <c:plus>
              <c:numRef>
                <c:f>Arkusz1!$C$28</c:f>
                <c:numCache>
                  <c:formatCode>General</c:formatCode>
                  <c:ptCount val="1"/>
                  <c:pt idx="0">
                    <c:v>7</c:v>
                  </c:pt>
                </c:numCache>
              </c:numRef>
            </c:plus>
            <c:minus>
              <c:numRef>
                <c:f>Arkusz1!$D$28</c:f>
                <c:numCache>
                  <c:formatCode>General</c:formatCode>
                  <c:ptCount val="1"/>
                  <c:pt idx="0">
                    <c:v>7</c:v>
                  </c:pt>
                </c:numCache>
              </c:numRef>
            </c:minus>
            <c:spPr>
              <a:ln w="19050"/>
            </c:spPr>
          </c:errBars>
          <c:cat>
            <c:strRef>
              <c:f>Arkusz1!$F$18:$G$18</c:f>
              <c:strCache>
                <c:ptCount val="2"/>
                <c:pt idx="0">
                  <c:v>Control</c:v>
                </c:pt>
                <c:pt idx="1">
                  <c:v>Incubated</c:v>
                </c:pt>
              </c:strCache>
            </c:strRef>
          </c:cat>
          <c:val>
            <c:numRef>
              <c:f>Arkusz1!$F$20:$G$20</c:f>
              <c:numCache>
                <c:formatCode>General</c:formatCode>
                <c:ptCount val="2"/>
                <c:pt idx="1">
                  <c:v>507</c:v>
                </c:pt>
              </c:numCache>
            </c:numRef>
          </c:val>
        </c:ser>
        <c:dLbls/>
        <c:overlap val="100"/>
        <c:axId val="35619968"/>
        <c:axId val="35621504"/>
      </c:barChart>
      <c:catAx>
        <c:axId val="35619968"/>
        <c:scaling>
          <c:orientation val="minMax"/>
        </c:scaling>
        <c:axPos val="b"/>
        <c:tickLblPos val="nextTo"/>
        <c:spPr>
          <a:ln w="25400">
            <a:solidFill>
              <a:schemeClr val="tx1"/>
            </a:solidFill>
          </a:ln>
        </c:spPr>
        <c:crossAx val="35621504"/>
        <c:crosses val="autoZero"/>
        <c:auto val="1"/>
        <c:lblAlgn val="ctr"/>
        <c:lblOffset val="100"/>
      </c:catAx>
      <c:valAx>
        <c:axId val="35621504"/>
        <c:scaling>
          <c:orientation val="minMax"/>
        </c:scaling>
        <c:axPos val="l"/>
        <c:title>
          <c:tx>
            <c:rich>
              <a:bodyPr rot="-5400000" vert="horz"/>
              <a:lstStyle/>
              <a:p>
                <a:pPr>
                  <a:defRPr b="0"/>
                </a:pPr>
                <a:r>
                  <a:rPr lang="en-US" b="0"/>
                  <a:t>FRAP </a:t>
                </a:r>
                <a:r>
                  <a:rPr lang="pl-PL" b="0"/>
                  <a:t>(</a:t>
                </a:r>
                <a:r>
                  <a:rPr lang="en-US" b="0"/>
                  <a:t>umol Fe2+/g of extract)</a:t>
                </a:r>
              </a:p>
            </c:rich>
          </c:tx>
          <c:layout>
            <c:manualLayout>
              <c:xMode val="edge"/>
              <c:yMode val="edge"/>
              <c:x val="2.9629629629629697E-2"/>
              <c:y val="0.13213477625641618"/>
            </c:manualLayout>
          </c:layout>
        </c:title>
        <c:numFmt formatCode="General" sourceLinked="1"/>
        <c:tickLblPos val="nextTo"/>
        <c:spPr>
          <a:ln w="25400">
            <a:solidFill>
              <a:prstClr val="black"/>
            </a:solidFill>
          </a:ln>
        </c:spPr>
        <c:crossAx val="35619968"/>
        <c:crosses val="autoZero"/>
        <c:crossBetween val="between"/>
      </c:valAx>
    </c:plotArea>
    <c:plotVisOnly val="1"/>
    <c:dispBlanksAs val="gap"/>
  </c:chart>
  <c:txPr>
    <a:bodyPr/>
    <a:lstStyle/>
    <a:p>
      <a:pPr>
        <a:defRPr sz="1400">
          <a:latin typeface="Arial" pitchFamily="34" charset="0"/>
          <a:cs typeface="Arial" pitchFamily="34" charset="0"/>
        </a:defRPr>
      </a:pPr>
      <a:endParaRPr lang="pl-PL"/>
    </a:p>
  </c:txPr>
  <c:externalData r:id="rId1"/>
  <c:userShapes r:id="rId2"/>
</c:chartSpace>
</file>

<file path=ppt/charts/chart18.xml><?xml version="1.0" encoding="utf-8"?>
<c:chartSpace xmlns:c="http://schemas.openxmlformats.org/drawingml/2006/chart" xmlns:a="http://schemas.openxmlformats.org/drawingml/2006/main" xmlns:r="http://schemas.openxmlformats.org/officeDocument/2006/relationships">
  <c:lang val="pl-PL"/>
  <c:chart>
    <c:plotArea>
      <c:layout/>
      <c:barChart>
        <c:barDir val="col"/>
        <c:grouping val="stacked"/>
        <c:ser>
          <c:idx val="0"/>
          <c:order val="0"/>
          <c:spPr>
            <a:solidFill>
              <a:srgbClr val="0070C0"/>
            </a:solidFill>
            <a:ln w="19050">
              <a:solidFill>
                <a:sysClr val="windowText" lastClr="000000">
                  <a:shade val="95000"/>
                  <a:satMod val="105000"/>
                </a:sysClr>
              </a:solidFill>
            </a:ln>
          </c:spPr>
          <c:dLbls>
            <c:txPr>
              <a:bodyPr/>
              <a:lstStyle/>
              <a:p>
                <a:pPr>
                  <a:defRPr sz="1400">
                    <a:latin typeface="Arial" pitchFamily="34" charset="0"/>
                    <a:cs typeface="Arial" pitchFamily="34" charset="0"/>
                  </a:defRPr>
                </a:pPr>
                <a:endParaRPr lang="pl-PL"/>
              </a:p>
            </c:txPr>
            <c:showVal val="1"/>
          </c:dLbls>
          <c:errBars>
            <c:errBarType val="both"/>
            <c:errValType val="cust"/>
            <c:plus>
              <c:numRef>
                <c:f>Arkusz2!$A$28</c:f>
                <c:numCache>
                  <c:formatCode>General</c:formatCode>
                  <c:ptCount val="1"/>
                  <c:pt idx="0">
                    <c:v>1.1000000000000001</c:v>
                  </c:pt>
                </c:numCache>
              </c:numRef>
            </c:plus>
            <c:minus>
              <c:numRef>
                <c:f>Arkusz2!$B$28</c:f>
                <c:numCache>
                  <c:formatCode>General</c:formatCode>
                  <c:ptCount val="1"/>
                  <c:pt idx="0">
                    <c:v>1.1000000000000001</c:v>
                  </c:pt>
                </c:numCache>
              </c:numRef>
            </c:minus>
            <c:spPr>
              <a:ln w="19050"/>
            </c:spPr>
          </c:errBars>
          <c:cat>
            <c:strRef>
              <c:f>Arkusz2!$J$3:$K$3</c:f>
              <c:strCache>
                <c:ptCount val="2"/>
                <c:pt idx="0">
                  <c:v>Control</c:v>
                </c:pt>
                <c:pt idx="1">
                  <c:v>Incubated</c:v>
                </c:pt>
              </c:strCache>
            </c:strRef>
          </c:cat>
          <c:val>
            <c:numRef>
              <c:f>Arkusz2!$J$4:$K$4</c:f>
              <c:numCache>
                <c:formatCode>General</c:formatCode>
                <c:ptCount val="2"/>
                <c:pt idx="0">
                  <c:v>108</c:v>
                </c:pt>
              </c:numCache>
            </c:numRef>
          </c:val>
        </c:ser>
        <c:ser>
          <c:idx val="1"/>
          <c:order val="1"/>
          <c:spPr>
            <a:solidFill>
              <a:srgbClr val="FF0000"/>
            </a:solidFill>
            <a:ln w="19050">
              <a:solidFill>
                <a:sysClr val="windowText" lastClr="000000">
                  <a:shade val="95000"/>
                  <a:satMod val="105000"/>
                </a:sysClr>
              </a:solidFill>
            </a:ln>
          </c:spPr>
          <c:dLbls>
            <c:txPr>
              <a:bodyPr/>
              <a:lstStyle/>
              <a:p>
                <a:pPr>
                  <a:defRPr sz="1400">
                    <a:latin typeface="Arial" pitchFamily="34" charset="0"/>
                    <a:cs typeface="Arial" pitchFamily="34" charset="0"/>
                  </a:defRPr>
                </a:pPr>
                <a:endParaRPr lang="pl-PL"/>
              </a:p>
            </c:txPr>
            <c:showVal val="1"/>
          </c:dLbls>
          <c:errBars>
            <c:errBarType val="both"/>
            <c:errValType val="cust"/>
            <c:plus>
              <c:numRef>
                <c:f>Arkusz2!$C$28</c:f>
                <c:numCache>
                  <c:formatCode>General</c:formatCode>
                  <c:ptCount val="1"/>
                  <c:pt idx="0">
                    <c:v>0.9</c:v>
                  </c:pt>
                </c:numCache>
              </c:numRef>
            </c:plus>
            <c:minus>
              <c:numRef>
                <c:f>Arkusz2!$D$28</c:f>
                <c:numCache>
                  <c:formatCode>General</c:formatCode>
                  <c:ptCount val="1"/>
                  <c:pt idx="0">
                    <c:v>0.9</c:v>
                  </c:pt>
                </c:numCache>
              </c:numRef>
            </c:minus>
            <c:spPr>
              <a:ln w="19050"/>
            </c:spPr>
          </c:errBars>
          <c:cat>
            <c:strRef>
              <c:f>Arkusz2!$J$3:$K$3</c:f>
              <c:strCache>
                <c:ptCount val="2"/>
                <c:pt idx="0">
                  <c:v>Control</c:v>
                </c:pt>
                <c:pt idx="1">
                  <c:v>Incubated</c:v>
                </c:pt>
              </c:strCache>
            </c:strRef>
          </c:cat>
          <c:val>
            <c:numRef>
              <c:f>Arkusz2!$J$5:$K$5</c:f>
              <c:numCache>
                <c:formatCode>General</c:formatCode>
                <c:ptCount val="2"/>
                <c:pt idx="1">
                  <c:v>107</c:v>
                </c:pt>
              </c:numCache>
            </c:numRef>
          </c:val>
        </c:ser>
        <c:dLbls/>
        <c:overlap val="100"/>
        <c:axId val="35762560"/>
        <c:axId val="35764096"/>
      </c:barChart>
      <c:catAx>
        <c:axId val="35762560"/>
        <c:scaling>
          <c:orientation val="minMax"/>
        </c:scaling>
        <c:axPos val="b"/>
        <c:tickLblPos val="nextTo"/>
        <c:spPr>
          <a:ln w="2540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764096"/>
        <c:crosses val="autoZero"/>
        <c:auto val="1"/>
        <c:lblAlgn val="ctr"/>
        <c:lblOffset val="100"/>
      </c:catAx>
      <c:valAx>
        <c:axId val="35764096"/>
        <c:scaling>
          <c:orientation val="minMax"/>
        </c:scaling>
        <c:axPos val="l"/>
        <c:title>
          <c:tx>
            <c:rich>
              <a:bodyPr rot="-5400000" vert="horz"/>
              <a:lstStyle/>
              <a:p>
                <a:pPr>
                  <a:defRPr>
                    <a:latin typeface="Arial" pitchFamily="34" charset="0"/>
                    <a:cs typeface="Arial" pitchFamily="34" charset="0"/>
                  </a:defRPr>
                </a:pPr>
                <a:r>
                  <a:rPr lang="en-US" sz="1400" b="0">
                    <a:latin typeface="Arial" pitchFamily="34" charset="0"/>
                    <a:cs typeface="Arial" pitchFamily="34" charset="0"/>
                  </a:rPr>
                  <a:t>FRAP (umol Fe2+/g of defatted seeds)</a:t>
                </a:r>
              </a:p>
            </c:rich>
          </c:tx>
          <c:layout/>
        </c:title>
        <c:numFmt formatCode="General" sourceLinked="1"/>
        <c:tickLblPos val="nextTo"/>
        <c:spPr>
          <a:ln w="25400">
            <a:solidFill>
              <a:sysClr val="windowText" lastClr="000000">
                <a:shade val="95000"/>
                <a:satMod val="105000"/>
              </a:sysClr>
            </a:solidFill>
          </a:ln>
        </c:spPr>
        <c:txPr>
          <a:bodyPr/>
          <a:lstStyle/>
          <a:p>
            <a:pPr>
              <a:defRPr sz="1400">
                <a:latin typeface="Arial" pitchFamily="34" charset="0"/>
                <a:cs typeface="Arial" pitchFamily="34" charset="0"/>
              </a:defRPr>
            </a:pPr>
            <a:endParaRPr lang="pl-PL"/>
          </a:p>
        </c:txPr>
        <c:crossAx val="35762560"/>
        <c:crosses val="autoZero"/>
        <c:crossBetween val="between"/>
      </c:valAx>
    </c:plotArea>
    <c:plotVisOnly val="1"/>
    <c:dispBlanksAs val="gap"/>
  </c:chart>
  <c:externalData r:id="rId1"/>
  <c:userShapes r:id="rId2"/>
</c:chartSpace>
</file>

<file path=ppt/charts/chart19.xml><?xml version="1.0" encoding="utf-8"?>
<c:chartSpace xmlns:c="http://schemas.openxmlformats.org/drawingml/2006/chart" xmlns:a="http://schemas.openxmlformats.org/drawingml/2006/main" xmlns:r="http://schemas.openxmlformats.org/officeDocument/2006/relationships">
  <c:lang val="pl-PL"/>
  <c:chart>
    <c:autoTitleDeleted val="1"/>
    <c:plotArea>
      <c:layout>
        <c:manualLayout>
          <c:layoutTarget val="inner"/>
          <c:xMode val="edge"/>
          <c:yMode val="edge"/>
          <c:x val="0.20017406440382937"/>
          <c:y val="0.1062992125984252"/>
          <c:w val="0.73977371627502475"/>
          <c:h val="0.69685039370078783"/>
        </c:manualLayout>
      </c:layout>
      <c:scatterChart>
        <c:scatterStyle val="lineMarker"/>
        <c:ser>
          <c:idx val="0"/>
          <c:order val="0"/>
          <c:tx>
            <c:strRef>
              <c:f>DPPH!$Y$45</c:f>
              <c:strCache>
                <c:ptCount val="1"/>
                <c:pt idx="0">
                  <c:v>Control</c:v>
                </c:pt>
              </c:strCache>
            </c:strRef>
          </c:tx>
          <c:spPr>
            <a:ln w="25400">
              <a:solidFill>
                <a:srgbClr val="7030A0"/>
              </a:solidFill>
              <a:prstDash val="solid"/>
            </a:ln>
          </c:spPr>
          <c:marker>
            <c:symbol val="square"/>
            <c:size val="8"/>
            <c:spPr>
              <a:solidFill>
                <a:schemeClr val="bg1"/>
              </a:solidFill>
              <a:ln w="19050">
                <a:solidFill>
                  <a:srgbClr val="7030A0"/>
                </a:solidFill>
                <a:prstDash val="solid"/>
              </a:ln>
            </c:spPr>
          </c:marker>
          <c:xVal>
            <c:numRef>
              <c:f>DPPH!$Z$44:$AE$44</c:f>
              <c:numCache>
                <c:formatCode>0.0</c:formatCode>
                <c:ptCount val="6"/>
                <c:pt idx="0" formatCode="General">
                  <c:v>0</c:v>
                </c:pt>
                <c:pt idx="1">
                  <c:v>0.4</c:v>
                </c:pt>
                <c:pt idx="2">
                  <c:v>0.60000000000000064</c:v>
                </c:pt>
                <c:pt idx="3">
                  <c:v>1.2</c:v>
                </c:pt>
                <c:pt idx="4">
                  <c:v>1.6</c:v>
                </c:pt>
                <c:pt idx="5">
                  <c:v>2</c:v>
                </c:pt>
              </c:numCache>
            </c:numRef>
          </c:xVal>
          <c:yVal>
            <c:numRef>
              <c:f>DPPH!$Z$45:$AE$45</c:f>
              <c:numCache>
                <c:formatCode>0.000</c:formatCode>
                <c:ptCount val="6"/>
                <c:pt idx="0">
                  <c:v>1.1499999999999968</c:v>
                </c:pt>
                <c:pt idx="1">
                  <c:v>0.42705329217761973</c:v>
                </c:pt>
                <c:pt idx="2">
                  <c:v>9.4745917060394397E-2</c:v>
                </c:pt>
                <c:pt idx="3">
                  <c:v>7.9723714864599268E-2</c:v>
                </c:pt>
                <c:pt idx="4">
                  <c:v>7.8800575608749771E-2</c:v>
                </c:pt>
                <c:pt idx="5">
                  <c:v>7.8168653693630311E-2</c:v>
                </c:pt>
              </c:numCache>
            </c:numRef>
          </c:yVal>
        </c:ser>
        <c:ser>
          <c:idx val="1"/>
          <c:order val="1"/>
          <c:tx>
            <c:strRef>
              <c:f>DPPH!$Y$46</c:f>
              <c:strCache>
                <c:ptCount val="1"/>
                <c:pt idx="0">
                  <c:v>Incubated</c:v>
                </c:pt>
              </c:strCache>
            </c:strRef>
          </c:tx>
          <c:spPr>
            <a:ln w="25400">
              <a:solidFill>
                <a:srgbClr val="FF0000"/>
              </a:solidFill>
              <a:prstDash val="solid"/>
            </a:ln>
          </c:spPr>
          <c:marker>
            <c:symbol val="circle"/>
            <c:size val="8"/>
            <c:spPr>
              <a:solidFill>
                <a:schemeClr val="bg1"/>
              </a:solidFill>
              <a:ln w="19050">
                <a:solidFill>
                  <a:srgbClr val="FF0000"/>
                </a:solidFill>
              </a:ln>
            </c:spPr>
          </c:marker>
          <c:xVal>
            <c:numRef>
              <c:f>DPPH!$Z$44:$AE$44</c:f>
              <c:numCache>
                <c:formatCode>0.0</c:formatCode>
                <c:ptCount val="6"/>
                <c:pt idx="0" formatCode="General">
                  <c:v>0</c:v>
                </c:pt>
                <c:pt idx="1">
                  <c:v>0.4</c:v>
                </c:pt>
                <c:pt idx="2">
                  <c:v>0.60000000000000064</c:v>
                </c:pt>
                <c:pt idx="3">
                  <c:v>1.2</c:v>
                </c:pt>
                <c:pt idx="4">
                  <c:v>1.6</c:v>
                </c:pt>
                <c:pt idx="5">
                  <c:v>2</c:v>
                </c:pt>
              </c:numCache>
            </c:numRef>
          </c:xVal>
          <c:yVal>
            <c:numRef>
              <c:f>DPPH!$Z$46:$AE$46</c:f>
              <c:numCache>
                <c:formatCode>0.000</c:formatCode>
                <c:ptCount val="6"/>
                <c:pt idx="0">
                  <c:v>1.1499999999999968</c:v>
                </c:pt>
                <c:pt idx="1">
                  <c:v>0.67460504860956061</c:v>
                </c:pt>
                <c:pt idx="2">
                  <c:v>0.26027914468694424</c:v>
                </c:pt>
                <c:pt idx="3">
                  <c:v>9.3901206949223243E-2</c:v>
                </c:pt>
                <c:pt idx="4">
                  <c:v>8.0566205581760503E-2</c:v>
                </c:pt>
                <c:pt idx="5" formatCode="General">
                  <c:v>8.2037529906330647E-2</c:v>
                </c:pt>
              </c:numCache>
            </c:numRef>
          </c:yVal>
        </c:ser>
        <c:dLbls/>
        <c:axId val="35851264"/>
        <c:axId val="35886208"/>
      </c:scatterChart>
      <c:valAx>
        <c:axId val="35851264"/>
        <c:scaling>
          <c:orientation val="minMax"/>
          <c:max val="2"/>
        </c:scaling>
        <c:axPos val="b"/>
        <c:title>
          <c:tx>
            <c:rich>
              <a:bodyPr/>
              <a:lstStyle/>
              <a:p>
                <a:pPr>
                  <a:defRPr sz="1800" b="0" i="0" u="none" strike="noStrike" baseline="0">
                    <a:solidFill>
                      <a:srgbClr val="000000"/>
                    </a:solidFill>
                    <a:latin typeface="Arial" pitchFamily="34" charset="0"/>
                    <a:ea typeface="Arial CE"/>
                    <a:cs typeface="Arial" pitchFamily="34" charset="0"/>
                  </a:defRPr>
                </a:pPr>
                <a:r>
                  <a:rPr lang="pl-PL" sz="1800">
                    <a:latin typeface="Arial" pitchFamily="34" charset="0"/>
                    <a:cs typeface="Arial" pitchFamily="34" charset="0"/>
                  </a:rPr>
                  <a:t>Content (mg/assay)</a:t>
                </a:r>
              </a:p>
            </c:rich>
          </c:tx>
          <c:layout>
            <c:manualLayout>
              <c:xMode val="edge"/>
              <c:yMode val="edge"/>
              <c:x val="0.4229765013054852"/>
              <c:y val="0.90157480314960625"/>
            </c:manualLayout>
          </c:layout>
          <c:spPr>
            <a:noFill/>
            <a:ln w="25400">
              <a:noFill/>
            </a:ln>
          </c:spPr>
        </c:title>
        <c:numFmt formatCode="#,##0.0" sourceLinked="0"/>
        <c:tickLblPos val="nextTo"/>
        <c:spPr>
          <a:ln w="25400">
            <a:solidFill>
              <a:srgbClr val="000000"/>
            </a:solidFill>
            <a:prstDash val="solid"/>
          </a:ln>
        </c:spPr>
        <c:txPr>
          <a:bodyPr rot="0" vert="horz"/>
          <a:lstStyle/>
          <a:p>
            <a:pPr>
              <a:defRPr sz="1400" b="0" i="0" u="none" strike="noStrike" baseline="0">
                <a:solidFill>
                  <a:srgbClr val="000000"/>
                </a:solidFill>
                <a:latin typeface="Arial CE"/>
                <a:ea typeface="Arial CE"/>
                <a:cs typeface="Arial CE"/>
              </a:defRPr>
            </a:pPr>
            <a:endParaRPr lang="pl-PL"/>
          </a:p>
        </c:txPr>
        <c:crossAx val="35886208"/>
        <c:crosses val="autoZero"/>
        <c:crossBetween val="midCat"/>
        <c:majorUnit val="0.4"/>
      </c:valAx>
      <c:valAx>
        <c:axId val="35886208"/>
        <c:scaling>
          <c:orientation val="minMax"/>
          <c:max val="1.2"/>
          <c:min val="0"/>
        </c:scaling>
        <c:axPos val="l"/>
        <c:title>
          <c:tx>
            <c:rich>
              <a:bodyPr/>
              <a:lstStyle/>
              <a:p>
                <a:pPr>
                  <a:defRPr sz="1800" b="0" i="0" u="none" strike="noStrike" baseline="0">
                    <a:solidFill>
                      <a:srgbClr val="000000"/>
                    </a:solidFill>
                    <a:latin typeface="Arial" pitchFamily="34" charset="0"/>
                    <a:ea typeface="Arial CE"/>
                    <a:cs typeface="Arial" pitchFamily="34" charset="0"/>
                  </a:defRPr>
                </a:pPr>
                <a:r>
                  <a:rPr lang="pl-PL" sz="1800">
                    <a:latin typeface="Arial" pitchFamily="34" charset="0"/>
                    <a:cs typeface="Arial" pitchFamily="34" charset="0"/>
                  </a:rPr>
                  <a:t>Absorbance at 517 nm</a:t>
                </a:r>
              </a:p>
            </c:rich>
          </c:tx>
          <c:layout>
            <c:manualLayout>
              <c:xMode val="edge"/>
              <c:yMode val="edge"/>
              <c:x val="4.1775456919060053E-2"/>
              <c:y val="0.22834645669291395"/>
            </c:manualLayout>
          </c:layout>
          <c:spPr>
            <a:noFill/>
            <a:ln w="25400">
              <a:noFill/>
            </a:ln>
          </c:spPr>
        </c:title>
        <c:numFmt formatCode="0.0" sourceLinked="0"/>
        <c:tickLblPos val="nextTo"/>
        <c:spPr>
          <a:ln w="25400">
            <a:solidFill>
              <a:srgbClr val="000000"/>
            </a:solidFill>
            <a:prstDash val="solid"/>
          </a:ln>
        </c:spPr>
        <c:txPr>
          <a:bodyPr rot="0" vert="horz"/>
          <a:lstStyle/>
          <a:p>
            <a:pPr>
              <a:defRPr sz="1400" b="0" i="0" u="none" strike="noStrike" baseline="0">
                <a:solidFill>
                  <a:srgbClr val="000000"/>
                </a:solidFill>
                <a:latin typeface="Arial" pitchFamily="34" charset="0"/>
                <a:ea typeface="Arial CE"/>
                <a:cs typeface="Arial" pitchFamily="34" charset="0"/>
              </a:defRPr>
            </a:pPr>
            <a:endParaRPr lang="pl-PL"/>
          </a:p>
        </c:txPr>
        <c:crossAx val="35851264"/>
        <c:crosses val="autoZero"/>
        <c:crossBetween val="midCat"/>
      </c:valAx>
      <c:spPr>
        <a:noFill/>
        <a:ln w="25400">
          <a:noFill/>
        </a:ln>
      </c:spPr>
    </c:plotArea>
    <c:legend>
      <c:legendPos val="r"/>
      <c:layout>
        <c:manualLayout>
          <c:xMode val="edge"/>
          <c:yMode val="edge"/>
          <c:x val="0.52219321148825071"/>
          <c:y val="0.11417322834645702"/>
          <c:w val="0.46736292428198523"/>
          <c:h val="0.19291338582677262"/>
        </c:manualLayout>
      </c:layout>
      <c:spPr>
        <a:noFill/>
        <a:ln w="25400">
          <a:noFill/>
        </a:ln>
      </c:spPr>
      <c:txPr>
        <a:bodyPr/>
        <a:lstStyle/>
        <a:p>
          <a:pPr>
            <a:defRPr sz="1800" b="0" i="0" u="none" strike="noStrike" baseline="0">
              <a:solidFill>
                <a:srgbClr val="000000"/>
              </a:solidFill>
              <a:latin typeface="Arial" pitchFamily="34" charset="0"/>
              <a:ea typeface="Arial CE"/>
              <a:cs typeface="Arial" pitchFamily="34" charset="0"/>
            </a:defRPr>
          </a:pPr>
          <a:endParaRPr lang="pl-PL"/>
        </a:p>
      </c:txPr>
    </c:legend>
    <c:plotVisOnly val="1"/>
    <c:dispBlanksAs val="gap"/>
  </c:chart>
  <c:spPr>
    <a:solidFill>
      <a:schemeClr val="tx2">
        <a:lumMod val="40000"/>
        <a:lumOff val="60000"/>
      </a:schemeClr>
    </a:solidFill>
    <a:ln w="3175">
      <a:solidFill>
        <a:srgbClr val="000000"/>
      </a:solidFill>
      <a:prstDash val="solid"/>
    </a:ln>
  </c:spPr>
  <c:txPr>
    <a:bodyPr/>
    <a:lstStyle/>
    <a:p>
      <a:pPr>
        <a:defRPr sz="800" b="0" i="0" u="none" strike="noStrike" baseline="0">
          <a:solidFill>
            <a:srgbClr val="000000"/>
          </a:solidFill>
          <a:latin typeface="Arial CE"/>
          <a:ea typeface="Arial CE"/>
          <a:cs typeface="Arial CE"/>
        </a:defRPr>
      </a:pPr>
      <a:endParaRPr lang="pl-PL"/>
    </a:p>
  </c:txPr>
  <c:externalData r:id="rId1"/>
  <c:userShapes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drawing1.xml><?xml version="1.0" encoding="utf-8"?>
<c:userShapes xmlns:c="http://schemas.openxmlformats.org/drawingml/2006/chart">
  <cdr:relSizeAnchor xmlns:cdr="http://schemas.openxmlformats.org/drawingml/2006/chartDrawing">
    <cdr:from>
      <cdr:x>0.64444</cdr:x>
      <cdr:y>0.91319</cdr:y>
    </cdr:from>
    <cdr:to>
      <cdr:x>0.94755</cdr:x>
      <cdr:y>0.99274</cdr:y>
    </cdr:to>
    <cdr:sp macro="" textlink="">
      <cdr:nvSpPr>
        <cdr:cNvPr id="2" name="Prostokąt 1"/>
        <cdr:cNvSpPr/>
      </cdr:nvSpPr>
      <cdr:spPr>
        <a:xfrm xmlns:a="http://schemas.openxmlformats.org/drawingml/2006/main">
          <a:off x="2602632" y="4133056"/>
          <a:ext cx="1224136" cy="360040"/>
        </a:xfrm>
        <a:prstGeom xmlns:a="http://schemas.openxmlformats.org/drawingml/2006/main" prst="rect">
          <a:avLst/>
        </a:prstGeom>
        <a:solidFill xmlns:a="http://schemas.openxmlformats.org/drawingml/2006/main">
          <a:schemeClr val="accent1">
            <a:lumMod val="20000"/>
            <a:lumOff val="8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pl-PL" sz="1600" dirty="0" err="1" smtClean="0">
              <a:solidFill>
                <a:schemeClr val="tx1"/>
              </a:solidFill>
            </a:rPr>
            <a:t>Inoculated</a:t>
          </a:r>
          <a:endParaRPr lang="pl-PL" sz="1600" dirty="0">
            <a:solidFill>
              <a:schemeClr val="tx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0.69433</cdr:x>
      <cdr:y>0.91319</cdr:y>
    </cdr:from>
    <cdr:to>
      <cdr:x>0.96178</cdr:x>
      <cdr:y>0.99274</cdr:y>
    </cdr:to>
    <cdr:sp macro="" textlink="">
      <cdr:nvSpPr>
        <cdr:cNvPr id="2" name="Prostokąt 1"/>
        <cdr:cNvSpPr/>
      </cdr:nvSpPr>
      <cdr:spPr>
        <a:xfrm xmlns:a="http://schemas.openxmlformats.org/drawingml/2006/main">
          <a:off x="2804120" y="4133056"/>
          <a:ext cx="1080120" cy="360040"/>
        </a:xfrm>
        <a:prstGeom xmlns:a="http://schemas.openxmlformats.org/drawingml/2006/main" prst="rect">
          <a:avLst/>
        </a:prstGeom>
        <a:solidFill xmlns:a="http://schemas.openxmlformats.org/drawingml/2006/main">
          <a:schemeClr val="accent1">
            <a:lumMod val="20000"/>
            <a:lumOff val="8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pl-PL" sz="1600" dirty="0" err="1" smtClean="0">
              <a:solidFill>
                <a:schemeClr val="tx1"/>
              </a:solidFill>
            </a:rPr>
            <a:t>Inoculated</a:t>
          </a:r>
          <a:endParaRPr lang="pl-PL" sz="1600" dirty="0">
            <a:solidFill>
              <a:schemeClr val="tx1"/>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0.66227</cdr:x>
      <cdr:y>0.9291</cdr:y>
    </cdr:from>
    <cdr:to>
      <cdr:x>0.92972</cdr:x>
      <cdr:y>0.99274</cdr:y>
    </cdr:to>
    <cdr:sp macro="" textlink="">
      <cdr:nvSpPr>
        <cdr:cNvPr id="2" name="Prostokąt 1"/>
        <cdr:cNvSpPr/>
      </cdr:nvSpPr>
      <cdr:spPr>
        <a:xfrm xmlns:a="http://schemas.openxmlformats.org/drawingml/2006/main">
          <a:off x="2674640" y="4205064"/>
          <a:ext cx="1080120" cy="288032"/>
        </a:xfrm>
        <a:prstGeom xmlns:a="http://schemas.openxmlformats.org/drawingml/2006/main" prst="rect">
          <a:avLst/>
        </a:prstGeom>
        <a:solidFill xmlns:a="http://schemas.openxmlformats.org/drawingml/2006/main">
          <a:schemeClr val="accent1">
            <a:lumMod val="20000"/>
            <a:lumOff val="8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pl-PL" sz="1600" dirty="0" err="1" smtClean="0">
              <a:solidFill>
                <a:schemeClr val="tx1"/>
              </a:solidFill>
            </a:rPr>
            <a:t>Inoculated</a:t>
          </a:r>
          <a:endParaRPr lang="pl-PL" sz="1600" dirty="0">
            <a:solidFill>
              <a:schemeClr val="tx1"/>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0.69433</cdr:x>
      <cdr:y>0.79797</cdr:y>
    </cdr:from>
    <cdr:to>
      <cdr:x>0.92074</cdr:x>
      <cdr:y>1</cdr:y>
    </cdr:to>
    <cdr:sp macro="" textlink="">
      <cdr:nvSpPr>
        <cdr:cNvPr id="2" name="pole tekstowe 1"/>
        <cdr:cNvSpPr txBox="1"/>
      </cdr:nvSpPr>
      <cdr:spPr>
        <a:xfrm xmlns:a="http://schemas.openxmlformats.org/drawingml/2006/main">
          <a:off x="2804120" y="434908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0.64084</cdr:x>
      <cdr:y>0.92045</cdr:y>
    </cdr:from>
    <cdr:to>
      <cdr:x>0.94395</cdr:x>
      <cdr:y>1</cdr:y>
    </cdr:to>
    <cdr:sp macro="" textlink="">
      <cdr:nvSpPr>
        <cdr:cNvPr id="3" name="Prostokąt 2"/>
        <cdr:cNvSpPr/>
      </cdr:nvSpPr>
      <cdr:spPr>
        <a:xfrm xmlns:a="http://schemas.openxmlformats.org/drawingml/2006/main">
          <a:off x="2588096" y="4165923"/>
          <a:ext cx="1224136" cy="360040"/>
        </a:xfrm>
        <a:prstGeom xmlns:a="http://schemas.openxmlformats.org/drawingml/2006/main" prst="rect">
          <a:avLst/>
        </a:prstGeom>
        <a:solidFill xmlns:a="http://schemas.openxmlformats.org/drawingml/2006/main">
          <a:schemeClr val="accent1">
            <a:lumMod val="20000"/>
            <a:lumOff val="8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pl-PL" sz="1600" dirty="0" err="1" smtClean="0">
              <a:solidFill>
                <a:schemeClr val="tx1"/>
              </a:solidFill>
            </a:rPr>
            <a:t>Inoculated</a:t>
          </a:r>
          <a:endParaRPr lang="pl-PL" sz="1600" dirty="0">
            <a:solidFill>
              <a:schemeClr val="tx1"/>
            </a:solidFill>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0.81053</cdr:x>
      <cdr:y>0.21315</cdr:y>
    </cdr:from>
    <cdr:to>
      <cdr:x>0.88421</cdr:x>
      <cdr:y>0.22325</cdr:y>
    </cdr:to>
    <cdr:sp macro="" textlink="">
      <cdr:nvSpPr>
        <cdr:cNvPr id="2" name="pole tekstowe 1"/>
        <cdr:cNvSpPr txBox="1"/>
      </cdr:nvSpPr>
      <cdr:spPr>
        <a:xfrm xmlns:a="http://schemas.openxmlformats.org/drawingml/2006/main">
          <a:off x="5544616" y="964704"/>
          <a:ext cx="504056"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pl-PL" sz="1100" dirty="0"/>
        </a:p>
      </cdr:txBody>
    </cdr:sp>
  </cdr:relSizeAnchor>
  <cdr:relSizeAnchor xmlns:cdr="http://schemas.openxmlformats.org/drawingml/2006/chartDrawing">
    <cdr:from>
      <cdr:x>0.8</cdr:x>
      <cdr:y>0.16542</cdr:y>
    </cdr:from>
    <cdr:to>
      <cdr:x>1</cdr:x>
      <cdr:y>0.26088</cdr:y>
    </cdr:to>
    <cdr:sp macro="" textlink="">
      <cdr:nvSpPr>
        <cdr:cNvPr id="3" name="Prostokąt 2"/>
        <cdr:cNvSpPr/>
      </cdr:nvSpPr>
      <cdr:spPr>
        <a:xfrm xmlns:a="http://schemas.openxmlformats.org/drawingml/2006/main">
          <a:off x="5472608" y="748680"/>
          <a:ext cx="1368152" cy="432048"/>
        </a:xfrm>
        <a:prstGeom xmlns:a="http://schemas.openxmlformats.org/drawingml/2006/main" prst="rect">
          <a:avLst/>
        </a:prstGeom>
        <a:solidFill xmlns:a="http://schemas.openxmlformats.org/drawingml/2006/main">
          <a:schemeClr val="tx2">
            <a:lumMod val="40000"/>
            <a:lumOff val="6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pl-PL" sz="1800" dirty="0" err="1" smtClean="0">
              <a:solidFill>
                <a:schemeClr val="tx1"/>
              </a:solidFill>
            </a:rPr>
            <a:t>Inoculated</a:t>
          </a:r>
          <a:endParaRPr lang="pl-PL" sz="1800" dirty="0">
            <a:solidFill>
              <a:schemeClr val="tx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74A9C0-D42D-4089-B85F-E01C00C10C52}" type="datetimeFigureOut">
              <a:rPr lang="pl-PL" smtClean="0"/>
              <a:pPr/>
              <a:t>2015-08-08</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95343C-C0FC-469F-B90C-223E8D83CAD9}" type="slidenum">
              <a:rPr lang="pl-PL" smtClean="0"/>
              <a:pPr/>
              <a:t>‹#›</a:t>
            </a:fld>
            <a:endParaRPr lang="pl-PL"/>
          </a:p>
        </p:txBody>
      </p:sp>
    </p:spTree>
    <p:extLst>
      <p:ext uri="{BB962C8B-B14F-4D97-AF65-F5344CB8AC3E}">
        <p14:creationId xmlns:p14="http://schemas.microsoft.com/office/powerpoint/2010/main" xmlns="" val="387317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7294F3EC-F5FF-4210-BD3E-DE5AD61B59CA}" type="datetimeFigureOut">
              <a:rPr lang="pl-PL" smtClean="0"/>
              <a:pPr/>
              <a:t>2015-08-08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49CF4896-D0F9-4604-BC94-958583638580}"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7294F3EC-F5FF-4210-BD3E-DE5AD61B59CA}" type="datetimeFigureOut">
              <a:rPr lang="pl-PL" smtClean="0"/>
              <a:pPr/>
              <a:t>2015-08-08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49CF4896-D0F9-4604-BC94-958583638580}"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7294F3EC-F5FF-4210-BD3E-DE5AD61B59CA}" type="datetimeFigureOut">
              <a:rPr lang="pl-PL" smtClean="0"/>
              <a:pPr/>
              <a:t>2015-08-08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49CF4896-D0F9-4604-BC94-958583638580}"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7294F3EC-F5FF-4210-BD3E-DE5AD61B59CA}" type="datetimeFigureOut">
              <a:rPr lang="pl-PL" smtClean="0"/>
              <a:pPr/>
              <a:t>2015-08-08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49CF4896-D0F9-4604-BC94-958583638580}"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7294F3EC-F5FF-4210-BD3E-DE5AD61B59CA}" type="datetimeFigureOut">
              <a:rPr lang="pl-PL" smtClean="0"/>
              <a:pPr/>
              <a:t>2015-08-08</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49CF4896-D0F9-4604-BC94-958583638580}"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7294F3EC-F5FF-4210-BD3E-DE5AD61B59CA}" type="datetimeFigureOut">
              <a:rPr lang="pl-PL" smtClean="0"/>
              <a:pPr/>
              <a:t>2015-08-08</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49CF4896-D0F9-4604-BC94-958583638580}"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7294F3EC-F5FF-4210-BD3E-DE5AD61B59CA}" type="datetimeFigureOut">
              <a:rPr lang="pl-PL" smtClean="0"/>
              <a:pPr/>
              <a:t>2015-08-08</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49CF4896-D0F9-4604-BC94-958583638580}"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7294F3EC-F5FF-4210-BD3E-DE5AD61B59CA}" type="datetimeFigureOut">
              <a:rPr lang="pl-PL" smtClean="0"/>
              <a:pPr/>
              <a:t>2015-08-08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49CF4896-D0F9-4604-BC94-958583638580}"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7294F3EC-F5FF-4210-BD3E-DE5AD61B59CA}" type="datetimeFigureOut">
              <a:rPr lang="pl-PL" smtClean="0"/>
              <a:pPr/>
              <a:t>2015-08-08</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49CF4896-D0F9-4604-BC94-958583638580}"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7294F3EC-F5FF-4210-BD3E-DE5AD61B59CA}" type="datetimeFigureOut">
              <a:rPr lang="pl-PL" smtClean="0"/>
              <a:pPr/>
              <a:t>2015-08-08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49CF4896-D0F9-4604-BC94-958583638580}"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7294F3EC-F5FF-4210-BD3E-DE5AD61B59CA}" type="datetimeFigureOut">
              <a:rPr lang="pl-PL" smtClean="0"/>
              <a:pPr/>
              <a:t>2015-08-08</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49CF4896-D0F9-4604-BC94-958583638580}"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94F3EC-F5FF-4210-BD3E-DE5AD61B59CA}" type="datetimeFigureOut">
              <a:rPr lang="pl-PL" smtClean="0"/>
              <a:pPr/>
              <a:t>2015-08-08</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CF4896-D0F9-4604-BC94-958583638580}"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 Id="rId4" Type="http://schemas.openxmlformats.org/officeDocument/2006/relationships/chart" Target="../charts/chart9.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6.xml"/><Relationship Id="rId4" Type="http://schemas.openxmlformats.org/officeDocument/2006/relationships/chart" Target="../charts/char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US" sz="2800" dirty="0" smtClean="0">
                <a:solidFill>
                  <a:srgbClr val="C00000"/>
                </a:solidFill>
              </a:rPr>
              <a:t>ANTIOXIDANT PROPERTIES OF RAPESEED CAN BE MODIFIED BY CULTIVATION AND BIOLOGICAL STRESS </a:t>
            </a:r>
            <a:endParaRPr lang="en-US" sz="2800" dirty="0">
              <a:solidFill>
                <a:srgbClr val="C00000"/>
              </a:solidFill>
            </a:endParaRPr>
          </a:p>
        </p:txBody>
      </p:sp>
      <p:pic>
        <p:nvPicPr>
          <p:cNvPr id="56322" name="Picture 2" descr="http://t0.gstatic.com/images?q=tbn:ANd9GcRm3aYEBnEls5aROmKat9V74NauGVXru3yqTWUuBqK_N75YV6JF"/>
          <p:cNvPicPr>
            <a:picLocks noChangeAspect="1" noChangeArrowheads="1"/>
          </p:cNvPicPr>
          <p:nvPr/>
        </p:nvPicPr>
        <p:blipFill>
          <a:blip r:embed="rId2" cstate="print"/>
          <a:srcRect/>
          <a:stretch>
            <a:fillRect/>
          </a:stretch>
        </p:blipFill>
        <p:spPr bwMode="auto">
          <a:xfrm>
            <a:off x="6156176" y="1700808"/>
            <a:ext cx="2753866" cy="1944216"/>
          </a:xfrm>
          <a:prstGeom prst="rect">
            <a:avLst/>
          </a:prstGeom>
          <a:noFill/>
        </p:spPr>
      </p:pic>
      <p:sp>
        <p:nvSpPr>
          <p:cNvPr id="5" name="pole tekstowe 4"/>
          <p:cNvSpPr txBox="1"/>
          <p:nvPr/>
        </p:nvSpPr>
        <p:spPr>
          <a:xfrm>
            <a:off x="611560" y="1700808"/>
            <a:ext cx="5328592" cy="2062103"/>
          </a:xfrm>
          <a:prstGeom prst="rect">
            <a:avLst/>
          </a:prstGeom>
          <a:noFill/>
        </p:spPr>
        <p:txBody>
          <a:bodyPr wrap="square" rtlCol="0">
            <a:spAutoFit/>
          </a:bodyPr>
          <a:lstStyle/>
          <a:p>
            <a:pPr algn="ctr"/>
            <a:r>
              <a:rPr lang="pl-PL" sz="3200" dirty="0" smtClean="0">
                <a:solidFill>
                  <a:srgbClr val="FF0000"/>
                </a:solidFill>
              </a:rPr>
              <a:t>R. </a:t>
            </a:r>
            <a:r>
              <a:rPr lang="pl-PL" sz="3200" dirty="0" smtClean="0">
                <a:solidFill>
                  <a:srgbClr val="FF0000"/>
                </a:solidFill>
              </a:rPr>
              <a:t>Amarowicz</a:t>
            </a:r>
          </a:p>
          <a:p>
            <a:pPr algn="ctr"/>
            <a:endParaRPr lang="pl-PL" sz="2400" dirty="0" smtClean="0"/>
          </a:p>
          <a:p>
            <a:r>
              <a:rPr lang="pl-PL" sz="2400" i="1" dirty="0" err="1" smtClean="0">
                <a:solidFill>
                  <a:schemeClr val="tx2">
                    <a:lumMod val="75000"/>
                  </a:schemeClr>
                </a:solidFill>
              </a:rPr>
              <a:t>Institute</a:t>
            </a:r>
            <a:r>
              <a:rPr lang="pl-PL" sz="2400" i="1" dirty="0" smtClean="0">
                <a:solidFill>
                  <a:schemeClr val="tx2">
                    <a:lumMod val="75000"/>
                  </a:schemeClr>
                </a:solidFill>
              </a:rPr>
              <a:t> </a:t>
            </a:r>
            <a:r>
              <a:rPr lang="pl-PL" sz="2400" i="1" dirty="0" smtClean="0">
                <a:solidFill>
                  <a:schemeClr val="tx2">
                    <a:lumMod val="75000"/>
                  </a:schemeClr>
                </a:solidFill>
              </a:rPr>
              <a:t>of </a:t>
            </a:r>
            <a:r>
              <a:rPr lang="pl-PL" sz="2400" i="1" dirty="0" err="1" smtClean="0">
                <a:solidFill>
                  <a:schemeClr val="tx2">
                    <a:lumMod val="75000"/>
                  </a:schemeClr>
                </a:solidFill>
              </a:rPr>
              <a:t>Animal</a:t>
            </a:r>
            <a:r>
              <a:rPr lang="pl-PL" sz="2400" i="1" dirty="0" smtClean="0">
                <a:solidFill>
                  <a:schemeClr val="tx2">
                    <a:lumMod val="75000"/>
                  </a:schemeClr>
                </a:solidFill>
              </a:rPr>
              <a:t> </a:t>
            </a:r>
            <a:r>
              <a:rPr lang="pl-PL" sz="2400" i="1" dirty="0" err="1" smtClean="0">
                <a:solidFill>
                  <a:schemeClr val="tx2">
                    <a:lumMod val="75000"/>
                  </a:schemeClr>
                </a:solidFill>
              </a:rPr>
              <a:t>Reproduction</a:t>
            </a:r>
            <a:r>
              <a:rPr lang="pl-PL" sz="2400" i="1" dirty="0" smtClean="0">
                <a:solidFill>
                  <a:schemeClr val="tx2">
                    <a:lumMod val="75000"/>
                  </a:schemeClr>
                </a:solidFill>
              </a:rPr>
              <a:t> and </a:t>
            </a:r>
            <a:r>
              <a:rPr lang="pl-PL" sz="2400" i="1" dirty="0" err="1" smtClean="0">
                <a:solidFill>
                  <a:schemeClr val="tx2">
                    <a:lumMod val="75000"/>
                  </a:schemeClr>
                </a:solidFill>
              </a:rPr>
              <a:t>Food</a:t>
            </a:r>
            <a:r>
              <a:rPr lang="pl-PL" sz="2400" i="1" dirty="0" smtClean="0">
                <a:solidFill>
                  <a:schemeClr val="tx2">
                    <a:lumMod val="75000"/>
                  </a:schemeClr>
                </a:solidFill>
              </a:rPr>
              <a:t> </a:t>
            </a:r>
            <a:r>
              <a:rPr lang="pl-PL" sz="2400" i="1" dirty="0" err="1" smtClean="0">
                <a:solidFill>
                  <a:schemeClr val="tx2">
                    <a:lumMod val="75000"/>
                  </a:schemeClr>
                </a:solidFill>
              </a:rPr>
              <a:t>Research</a:t>
            </a:r>
            <a:r>
              <a:rPr lang="pl-PL" sz="2400" i="1" dirty="0" smtClean="0">
                <a:solidFill>
                  <a:schemeClr val="tx2">
                    <a:lumMod val="75000"/>
                  </a:schemeClr>
                </a:solidFill>
              </a:rPr>
              <a:t> of </a:t>
            </a:r>
            <a:r>
              <a:rPr lang="pl-PL" sz="2400" i="1" dirty="0" err="1" smtClean="0">
                <a:solidFill>
                  <a:schemeClr val="tx2">
                    <a:lumMod val="75000"/>
                  </a:schemeClr>
                </a:solidFill>
              </a:rPr>
              <a:t>the</a:t>
            </a:r>
            <a:r>
              <a:rPr lang="pl-PL" sz="2400" i="1" dirty="0" smtClean="0">
                <a:solidFill>
                  <a:schemeClr val="tx2">
                    <a:lumMod val="75000"/>
                  </a:schemeClr>
                </a:solidFill>
              </a:rPr>
              <a:t> </a:t>
            </a:r>
            <a:r>
              <a:rPr lang="pl-PL" sz="2400" i="1" dirty="0" err="1" smtClean="0">
                <a:solidFill>
                  <a:schemeClr val="tx2">
                    <a:lumMod val="75000"/>
                  </a:schemeClr>
                </a:solidFill>
              </a:rPr>
              <a:t>Polish</a:t>
            </a:r>
            <a:r>
              <a:rPr lang="pl-PL" sz="2400" i="1" dirty="0" smtClean="0">
                <a:solidFill>
                  <a:schemeClr val="tx2">
                    <a:lumMod val="75000"/>
                  </a:schemeClr>
                </a:solidFill>
              </a:rPr>
              <a:t> </a:t>
            </a:r>
            <a:r>
              <a:rPr lang="pl-PL" sz="2400" i="1" dirty="0" err="1" smtClean="0">
                <a:solidFill>
                  <a:schemeClr val="tx2">
                    <a:lumMod val="75000"/>
                  </a:schemeClr>
                </a:solidFill>
              </a:rPr>
              <a:t>Academy</a:t>
            </a:r>
            <a:r>
              <a:rPr lang="pl-PL" sz="2400" i="1" dirty="0" smtClean="0">
                <a:solidFill>
                  <a:schemeClr val="tx2">
                    <a:lumMod val="75000"/>
                  </a:schemeClr>
                </a:solidFill>
              </a:rPr>
              <a:t> of Sciences, Olsztyn, </a:t>
            </a:r>
            <a:r>
              <a:rPr lang="pl-PL" sz="2400" i="1" dirty="0" smtClean="0">
                <a:solidFill>
                  <a:schemeClr val="tx2">
                    <a:lumMod val="75000"/>
                  </a:schemeClr>
                </a:solidFill>
              </a:rPr>
              <a:t>Poland</a:t>
            </a:r>
            <a:endParaRPr lang="pl-PL" sz="2400" i="1" dirty="0" smtClean="0">
              <a:solidFill>
                <a:schemeClr val="tx2">
                  <a:lumMod val="75000"/>
                </a:schemeClr>
              </a:solidFill>
            </a:endParaRPr>
          </a:p>
        </p:txBody>
      </p:sp>
      <p:sp>
        <p:nvSpPr>
          <p:cNvPr id="6" name="pole tekstowe 5"/>
          <p:cNvSpPr txBox="1"/>
          <p:nvPr/>
        </p:nvSpPr>
        <p:spPr>
          <a:xfrm>
            <a:off x="4067944" y="4221088"/>
            <a:ext cx="4752528" cy="2246769"/>
          </a:xfrm>
          <a:prstGeom prst="rect">
            <a:avLst/>
          </a:prstGeom>
          <a:noFill/>
        </p:spPr>
        <p:txBody>
          <a:bodyPr wrap="square" rtlCol="0">
            <a:spAutoFit/>
          </a:bodyPr>
          <a:lstStyle/>
          <a:p>
            <a:r>
              <a:rPr lang="en-US" sz="2400" b="1" dirty="0" smtClean="0">
                <a:solidFill>
                  <a:srgbClr val="7030A0"/>
                </a:solidFill>
              </a:rPr>
              <a:t>4</a:t>
            </a:r>
            <a:r>
              <a:rPr lang="en-US" sz="2400" b="1" baseline="30000" dirty="0" smtClean="0">
                <a:solidFill>
                  <a:srgbClr val="7030A0"/>
                </a:solidFill>
              </a:rPr>
              <a:t>th</a:t>
            </a:r>
            <a:r>
              <a:rPr lang="en-US" sz="2400" b="1" dirty="0" smtClean="0">
                <a:solidFill>
                  <a:srgbClr val="7030A0"/>
                </a:solidFill>
              </a:rPr>
              <a:t> International Conference and Exhibition on Food Processing &amp; </a:t>
            </a:r>
            <a:r>
              <a:rPr lang="en-US" sz="2400" b="1" dirty="0" smtClean="0">
                <a:solidFill>
                  <a:srgbClr val="7030A0"/>
                </a:solidFill>
              </a:rPr>
              <a:t>Technology</a:t>
            </a:r>
            <a:endParaRPr lang="pl-PL" sz="2400" b="1" dirty="0" smtClean="0">
              <a:solidFill>
                <a:srgbClr val="7030A0"/>
              </a:solidFill>
            </a:endParaRPr>
          </a:p>
          <a:p>
            <a:endParaRPr lang="pl-PL" sz="2400" b="1" dirty="0" smtClean="0">
              <a:solidFill>
                <a:srgbClr val="7030A0"/>
              </a:solidFill>
            </a:endParaRPr>
          </a:p>
          <a:p>
            <a:r>
              <a:rPr lang="pl-PL" sz="2400" b="1" dirty="0" smtClean="0">
                <a:solidFill>
                  <a:srgbClr val="7030A0"/>
                </a:solidFill>
              </a:rPr>
              <a:t>London 10-12 August 2015</a:t>
            </a:r>
          </a:p>
          <a:p>
            <a:endParaRPr lang="en-US" sz="2000" b="1" dirty="0"/>
          </a:p>
        </p:txBody>
      </p:sp>
      <p:pic>
        <p:nvPicPr>
          <p:cNvPr id="55298" name="Picture 2" descr="Znalezione obrazy dla zapytania Londyn"/>
          <p:cNvPicPr>
            <a:picLocks noChangeAspect="1" noChangeArrowheads="1"/>
          </p:cNvPicPr>
          <p:nvPr/>
        </p:nvPicPr>
        <p:blipFill>
          <a:blip r:embed="rId3" cstate="print"/>
          <a:srcRect/>
          <a:stretch>
            <a:fillRect/>
          </a:stretch>
        </p:blipFill>
        <p:spPr bwMode="auto">
          <a:xfrm>
            <a:off x="683568" y="4149080"/>
            <a:ext cx="2952328" cy="220789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304800"/>
            <a:ext cx="7772400" cy="1143000"/>
          </a:xfrm>
        </p:spPr>
        <p:txBody>
          <a:bodyPr/>
          <a:lstStyle/>
          <a:p>
            <a:pPr eaLnBrk="1" hangingPunct="1">
              <a:defRPr/>
            </a:pPr>
            <a:r>
              <a:rPr lang="pl-PL" sz="2400" dirty="0" smtClean="0">
                <a:solidFill>
                  <a:schemeClr val="bg1"/>
                </a:solidFill>
              </a:rPr>
              <a:t>Chemical </a:t>
            </a:r>
            <a:r>
              <a:rPr lang="pl-PL" sz="2400" dirty="0" err="1" smtClean="0">
                <a:solidFill>
                  <a:schemeClr val="bg1"/>
                </a:solidFill>
              </a:rPr>
              <a:t>structure</a:t>
            </a:r>
            <a:r>
              <a:rPr lang="pl-PL" sz="2400" dirty="0" smtClean="0">
                <a:solidFill>
                  <a:schemeClr val="bg1"/>
                </a:solidFill>
              </a:rPr>
              <a:t> of </a:t>
            </a:r>
            <a:r>
              <a:rPr lang="pl-PL" sz="2400" dirty="0" err="1" smtClean="0">
                <a:solidFill>
                  <a:schemeClr val="bg1"/>
                </a:solidFill>
              </a:rPr>
              <a:t>phenolic</a:t>
            </a:r>
            <a:r>
              <a:rPr lang="pl-PL" sz="2400" dirty="0" smtClean="0">
                <a:solidFill>
                  <a:schemeClr val="bg1"/>
                </a:solidFill>
              </a:rPr>
              <a:t> </a:t>
            </a:r>
            <a:r>
              <a:rPr lang="pl-PL" sz="2400" dirty="0" err="1" smtClean="0">
                <a:solidFill>
                  <a:schemeClr val="bg1"/>
                </a:solidFill>
              </a:rPr>
              <a:t>acids</a:t>
            </a:r>
            <a:endParaRPr lang="en-US" sz="2400" dirty="0" smtClean="0">
              <a:solidFill>
                <a:schemeClr val="bg1"/>
              </a:solidFill>
            </a:endParaRPr>
          </a:p>
        </p:txBody>
      </p:sp>
      <p:sp>
        <p:nvSpPr>
          <p:cNvPr id="1029" name="Rectangle 3"/>
          <p:cNvSpPr>
            <a:spLocks noChangeArrowheads="1"/>
          </p:cNvSpPr>
          <p:nvPr/>
        </p:nvSpPr>
        <p:spPr bwMode="auto">
          <a:xfrm>
            <a:off x="4479925" y="3048000"/>
            <a:ext cx="184150" cy="762000"/>
          </a:xfrm>
          <a:prstGeom prst="rect">
            <a:avLst/>
          </a:prstGeom>
          <a:noFill/>
          <a:ln w="9525">
            <a:noFill/>
            <a:miter lim="800000"/>
            <a:headEnd/>
            <a:tailEnd/>
          </a:ln>
        </p:spPr>
        <p:txBody>
          <a:bodyPr wrap="none">
            <a:spAutoFit/>
          </a:bodyPr>
          <a:lstStyle/>
          <a:p>
            <a:endParaRPr lang="pl-PL" sz="4400">
              <a:solidFill>
                <a:schemeClr val="tx2"/>
              </a:solidFill>
            </a:endParaRPr>
          </a:p>
        </p:txBody>
      </p:sp>
      <p:sp>
        <p:nvSpPr>
          <p:cNvPr id="1030" name="Rectangle 4"/>
          <p:cNvSpPr>
            <a:spLocks noChangeArrowheads="1"/>
          </p:cNvSpPr>
          <p:nvPr/>
        </p:nvSpPr>
        <p:spPr bwMode="auto">
          <a:xfrm>
            <a:off x="4479925" y="3048000"/>
            <a:ext cx="184150" cy="762000"/>
          </a:xfrm>
          <a:prstGeom prst="rect">
            <a:avLst/>
          </a:prstGeom>
          <a:noFill/>
          <a:ln w="9525">
            <a:noFill/>
            <a:miter lim="800000"/>
            <a:headEnd/>
            <a:tailEnd/>
          </a:ln>
        </p:spPr>
        <p:txBody>
          <a:bodyPr wrap="none">
            <a:spAutoFit/>
          </a:bodyPr>
          <a:lstStyle/>
          <a:p>
            <a:endParaRPr lang="pl-PL" sz="4400">
              <a:solidFill>
                <a:schemeClr val="tx2"/>
              </a:solidFill>
            </a:endParaRPr>
          </a:p>
        </p:txBody>
      </p:sp>
      <p:graphicFrame>
        <p:nvGraphicFramePr>
          <p:cNvPr id="1026" name="Object 5"/>
          <p:cNvGraphicFramePr>
            <a:graphicFrameLocks noChangeAspect="1"/>
          </p:cNvGraphicFramePr>
          <p:nvPr/>
        </p:nvGraphicFramePr>
        <p:xfrm>
          <a:off x="3657600" y="1828800"/>
          <a:ext cx="3276600" cy="3363913"/>
        </p:xfrm>
        <a:graphic>
          <a:graphicData uri="http://schemas.openxmlformats.org/presentationml/2006/ole">
            <p:oleObj spid="_x0000_s31748" name="Obraz" r:id="rId3" imgW="2781300" imgH="3060192" progId="Word.Picture.8">
              <p:embed/>
            </p:oleObj>
          </a:graphicData>
        </a:graphic>
      </p:graphicFrame>
      <p:graphicFrame>
        <p:nvGraphicFramePr>
          <p:cNvPr id="1027" name="Object 6"/>
          <p:cNvGraphicFramePr>
            <a:graphicFrameLocks noChangeAspect="1"/>
          </p:cNvGraphicFramePr>
          <p:nvPr/>
        </p:nvGraphicFramePr>
        <p:xfrm>
          <a:off x="381000" y="1828800"/>
          <a:ext cx="2759075" cy="3214688"/>
        </p:xfrm>
        <a:graphic>
          <a:graphicData uri="http://schemas.openxmlformats.org/presentationml/2006/ole">
            <p:oleObj spid="_x0000_s31749" name="ISIS/Draw Sketch" r:id="rId4" imgW="2603694" imgH="2834513" progId="ISISServer">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1371600" y="1066800"/>
          <a:ext cx="3757613" cy="4545013"/>
        </p:xfrm>
        <a:graphic>
          <a:graphicData uri="http://schemas.openxmlformats.org/presentationml/2006/ole">
            <p:oleObj spid="_x0000_s32771" name="ISIS/Draw Sketch" r:id="rId3" imgW="3750310" imgH="4550410" progId="ISISServer">
              <p:embed/>
            </p:oleObj>
          </a:graphicData>
        </a:graphic>
      </p:graphicFrame>
      <p:sp>
        <p:nvSpPr>
          <p:cNvPr id="2051" name="Text Box 3"/>
          <p:cNvSpPr txBox="1">
            <a:spLocks noChangeArrowheads="1"/>
          </p:cNvSpPr>
          <p:nvPr/>
        </p:nvSpPr>
        <p:spPr bwMode="auto">
          <a:xfrm>
            <a:off x="5638800" y="1447800"/>
            <a:ext cx="1600200" cy="304800"/>
          </a:xfrm>
          <a:prstGeom prst="rect">
            <a:avLst/>
          </a:prstGeom>
          <a:noFill/>
          <a:ln w="9525">
            <a:noFill/>
            <a:miter lim="800000"/>
            <a:headEnd/>
            <a:tailEnd/>
          </a:ln>
        </p:spPr>
        <p:txBody>
          <a:bodyPr>
            <a:spAutoFit/>
          </a:bodyPr>
          <a:lstStyle/>
          <a:p>
            <a:pPr>
              <a:spcBef>
                <a:spcPct val="50000"/>
              </a:spcBef>
            </a:pPr>
            <a:r>
              <a:rPr lang="pl-PL" sz="1400" dirty="0" err="1">
                <a:solidFill>
                  <a:schemeClr val="bg1"/>
                </a:solidFill>
                <a:latin typeface="Arial" pitchFamily="34" charset="0"/>
              </a:rPr>
              <a:t>Sinapic</a:t>
            </a:r>
            <a:r>
              <a:rPr lang="pl-PL" sz="1400" dirty="0">
                <a:solidFill>
                  <a:schemeClr val="bg1"/>
                </a:solidFill>
                <a:latin typeface="Arial" pitchFamily="34" charset="0"/>
              </a:rPr>
              <a:t> </a:t>
            </a:r>
            <a:r>
              <a:rPr lang="pl-PL" sz="1400" dirty="0" err="1">
                <a:solidFill>
                  <a:schemeClr val="bg1"/>
                </a:solidFill>
                <a:latin typeface="Arial" pitchFamily="34" charset="0"/>
              </a:rPr>
              <a:t>acid</a:t>
            </a:r>
            <a:endParaRPr lang="pl-PL" sz="1400" dirty="0">
              <a:solidFill>
                <a:schemeClr val="bg1"/>
              </a:solidFill>
              <a:latin typeface="Arial" pitchFamily="34" charset="0"/>
            </a:endParaRPr>
          </a:p>
        </p:txBody>
      </p:sp>
      <p:sp>
        <p:nvSpPr>
          <p:cNvPr id="2052" name="Text Box 4"/>
          <p:cNvSpPr txBox="1">
            <a:spLocks noChangeArrowheads="1"/>
          </p:cNvSpPr>
          <p:nvPr/>
        </p:nvSpPr>
        <p:spPr bwMode="auto">
          <a:xfrm>
            <a:off x="5638800" y="3124200"/>
            <a:ext cx="1524000" cy="304800"/>
          </a:xfrm>
          <a:prstGeom prst="rect">
            <a:avLst/>
          </a:prstGeom>
          <a:noFill/>
          <a:ln w="9525">
            <a:noFill/>
            <a:miter lim="800000"/>
            <a:headEnd/>
            <a:tailEnd/>
          </a:ln>
        </p:spPr>
        <p:txBody>
          <a:bodyPr>
            <a:spAutoFit/>
          </a:bodyPr>
          <a:lstStyle/>
          <a:p>
            <a:pPr>
              <a:spcBef>
                <a:spcPct val="50000"/>
              </a:spcBef>
            </a:pPr>
            <a:r>
              <a:rPr lang="pl-PL" sz="1400" dirty="0" err="1">
                <a:solidFill>
                  <a:schemeClr val="bg1"/>
                </a:solidFill>
                <a:latin typeface="Arial" pitchFamily="34" charset="0"/>
              </a:rPr>
              <a:t>Sinapine</a:t>
            </a:r>
            <a:endParaRPr lang="pl-PL" sz="1400" dirty="0">
              <a:solidFill>
                <a:schemeClr val="bg1"/>
              </a:solidFill>
              <a:latin typeface="Arial" pitchFamily="34" charset="0"/>
            </a:endParaRPr>
          </a:p>
        </p:txBody>
      </p:sp>
      <p:sp>
        <p:nvSpPr>
          <p:cNvPr id="2053" name="Text Box 5"/>
          <p:cNvSpPr txBox="1">
            <a:spLocks noChangeArrowheads="1"/>
          </p:cNvSpPr>
          <p:nvPr/>
        </p:nvSpPr>
        <p:spPr bwMode="auto">
          <a:xfrm>
            <a:off x="5638800" y="4800600"/>
            <a:ext cx="2133600" cy="304800"/>
          </a:xfrm>
          <a:prstGeom prst="rect">
            <a:avLst/>
          </a:prstGeom>
          <a:noFill/>
          <a:ln w="9525">
            <a:noFill/>
            <a:miter lim="800000"/>
            <a:headEnd/>
            <a:tailEnd/>
          </a:ln>
        </p:spPr>
        <p:txBody>
          <a:bodyPr>
            <a:spAutoFit/>
          </a:bodyPr>
          <a:lstStyle/>
          <a:p>
            <a:pPr>
              <a:spcBef>
                <a:spcPct val="50000"/>
              </a:spcBef>
            </a:pPr>
            <a:r>
              <a:rPr lang="pl-PL" sz="1400" dirty="0" err="1">
                <a:solidFill>
                  <a:schemeClr val="bg1"/>
                </a:solidFill>
                <a:latin typeface="Arial" pitchFamily="34" charset="0"/>
              </a:rPr>
              <a:t>Glucopyranosyl</a:t>
            </a:r>
            <a:r>
              <a:rPr lang="pl-PL" sz="1400" dirty="0">
                <a:latin typeface="Arial" pitchFamily="34" charset="0"/>
              </a:rPr>
              <a:t> </a:t>
            </a:r>
            <a:r>
              <a:rPr lang="pl-PL" sz="1400" dirty="0" err="1">
                <a:solidFill>
                  <a:schemeClr val="bg1"/>
                </a:solidFill>
                <a:latin typeface="Arial" pitchFamily="34" charset="0"/>
              </a:rPr>
              <a:t>sinapate</a:t>
            </a:r>
            <a:endParaRPr lang="pl-PL" sz="1400" dirty="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pole tekstowe 1"/>
          <p:cNvSpPr txBox="1"/>
          <p:nvPr/>
        </p:nvSpPr>
        <p:spPr>
          <a:xfrm>
            <a:off x="755576" y="1916832"/>
            <a:ext cx="7560840" cy="2677656"/>
          </a:xfrm>
          <a:prstGeom prst="rect">
            <a:avLst/>
          </a:prstGeom>
          <a:noFill/>
        </p:spPr>
        <p:txBody>
          <a:bodyPr wrap="square" rtlCol="0">
            <a:spAutoFit/>
          </a:bodyPr>
          <a:lstStyle/>
          <a:p>
            <a:pPr algn="just"/>
            <a:r>
              <a:rPr lang="en-US" sz="2800" dirty="0" smtClean="0">
                <a:latin typeface="Arial" pitchFamily="34" charset="0"/>
                <a:cs typeface="Arial" pitchFamily="34" charset="0"/>
              </a:rPr>
              <a:t>The major objective of the present study was to </a:t>
            </a:r>
            <a:r>
              <a:rPr lang="pl-PL" sz="2800" dirty="0" err="1" smtClean="0">
                <a:latin typeface="Arial" pitchFamily="34" charset="0"/>
                <a:cs typeface="Arial" pitchFamily="34" charset="0"/>
              </a:rPr>
              <a:t>investigate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effect</a:t>
            </a:r>
            <a:r>
              <a:rPr lang="pl-PL" sz="2800" dirty="0" smtClean="0">
                <a:latin typeface="Arial" pitchFamily="34" charset="0"/>
                <a:cs typeface="Arial" pitchFamily="34" charset="0"/>
              </a:rPr>
              <a:t> of </a:t>
            </a:r>
            <a:r>
              <a:rPr lang="pl-PL" sz="2800" dirty="0" err="1" smtClean="0">
                <a:latin typeface="Arial" pitchFamily="34" charset="0"/>
                <a:cs typeface="Arial" pitchFamily="34" charset="0"/>
              </a:rPr>
              <a:t>cultivation</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different</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level</a:t>
            </a:r>
            <a:r>
              <a:rPr lang="pl-PL" sz="2800" dirty="0" smtClean="0">
                <a:latin typeface="Arial" pitchFamily="34" charset="0"/>
                <a:cs typeface="Arial" pitchFamily="34" charset="0"/>
              </a:rPr>
              <a:t> of </a:t>
            </a:r>
            <a:r>
              <a:rPr lang="pl-PL" sz="2800" dirty="0" err="1" smtClean="0">
                <a:latin typeface="Arial" pitchFamily="34" charset="0"/>
                <a:cs typeface="Arial" pitchFamily="34" charset="0"/>
              </a:rPr>
              <a:t>fertilization</a:t>
            </a:r>
            <a:r>
              <a:rPr lang="pl-PL" sz="2800" dirty="0" smtClean="0">
                <a:latin typeface="Arial" pitchFamily="34" charset="0"/>
                <a:cs typeface="Arial" pitchFamily="34" charset="0"/>
              </a:rPr>
              <a:t>) and action of </a:t>
            </a:r>
            <a:r>
              <a:rPr lang="pl-PL" sz="2800" dirty="0" err="1" smtClean="0">
                <a:latin typeface="Arial" pitchFamily="34" charset="0"/>
                <a:cs typeface="Arial" pitchFamily="34" charset="0"/>
              </a:rPr>
              <a:t>pathogen</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fangus</a:t>
            </a:r>
            <a:r>
              <a:rPr lang="pl-PL" sz="2800" dirty="0" smtClean="0">
                <a:latin typeface="Arial" pitchFamily="34" charset="0"/>
                <a:cs typeface="Arial" pitchFamily="34" charset="0"/>
              </a:rPr>
              <a:t> on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rapessed</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phenolic</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compounds</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present</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in</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extract</a:t>
            </a:r>
            <a:r>
              <a:rPr lang="pl-PL" sz="2800" dirty="0" smtClean="0">
                <a:latin typeface="Arial" pitchFamily="34" charset="0"/>
                <a:cs typeface="Arial" pitchFamily="34" charset="0"/>
              </a:rPr>
              <a:t> and </a:t>
            </a:r>
            <a:r>
              <a:rPr lang="pl-PL" sz="2800" dirty="0" err="1" smtClean="0">
                <a:latin typeface="Arial" pitchFamily="34" charset="0"/>
                <a:cs typeface="Arial" pitchFamily="34" charset="0"/>
              </a:rPr>
              <a:t>their</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antioxidant</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properties</a:t>
            </a:r>
            <a:r>
              <a:rPr lang="pl-PL" sz="2800" dirty="0" smtClean="0">
                <a:latin typeface="Arial" pitchFamily="34" charset="0"/>
                <a:cs typeface="Arial" pitchFamily="34" charset="0"/>
              </a:rPr>
              <a:t>.  </a:t>
            </a:r>
            <a:endParaRPr lang="pl-PL" sz="2800" dirty="0">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457200" y="260648"/>
            <a:ext cx="8229600" cy="1156990"/>
          </a:xfrm>
        </p:spPr>
        <p:txBody>
          <a:bodyPr>
            <a:normAutofit fontScale="90000"/>
          </a:bodyPr>
          <a:lstStyle/>
          <a:p>
            <a:r>
              <a:rPr lang="pl-PL" sz="2800" b="1" dirty="0" err="1" smtClean="0"/>
              <a:t>Cultivars</a:t>
            </a:r>
            <a:r>
              <a:rPr lang="pl-PL" sz="2800" dirty="0" smtClean="0"/>
              <a:t>: </a:t>
            </a:r>
            <a:r>
              <a:rPr lang="pl-PL" sz="2800" dirty="0" smtClean="0">
                <a:solidFill>
                  <a:srgbClr val="C00000"/>
                </a:solidFill>
              </a:rPr>
              <a:t>California, Castilla, Nelson F1</a:t>
            </a:r>
            <a:r>
              <a:rPr lang="pl-PL" sz="2800" dirty="0" smtClean="0"/>
              <a:t/>
            </a:r>
            <a:br>
              <a:rPr lang="pl-PL" sz="2800" dirty="0" smtClean="0"/>
            </a:br>
            <a:r>
              <a:rPr lang="pl-PL" sz="2800" dirty="0" smtClean="0"/>
              <a:t/>
            </a:r>
            <a:br>
              <a:rPr lang="pl-PL" sz="2800" dirty="0" smtClean="0"/>
            </a:br>
            <a:r>
              <a:rPr lang="pl-PL" sz="2800" b="1" dirty="0" err="1" smtClean="0">
                <a:solidFill>
                  <a:schemeClr val="tx2">
                    <a:lumMod val="75000"/>
                  </a:schemeClr>
                </a:solidFill>
              </a:rPr>
              <a:t>Characteristic</a:t>
            </a:r>
            <a:r>
              <a:rPr lang="pl-PL" sz="2800" b="1" dirty="0" smtClean="0">
                <a:solidFill>
                  <a:schemeClr val="tx2">
                    <a:lumMod val="75000"/>
                  </a:schemeClr>
                </a:solidFill>
              </a:rPr>
              <a:t> of </a:t>
            </a:r>
            <a:r>
              <a:rPr lang="pl-PL" sz="2800" b="1" dirty="0" err="1" smtClean="0">
                <a:solidFill>
                  <a:schemeClr val="tx2">
                    <a:lumMod val="75000"/>
                  </a:schemeClr>
                </a:solidFill>
              </a:rPr>
              <a:t>the</a:t>
            </a:r>
            <a:r>
              <a:rPr lang="pl-PL" sz="2800" b="1" dirty="0" smtClean="0">
                <a:solidFill>
                  <a:schemeClr val="tx2">
                    <a:lumMod val="75000"/>
                  </a:schemeClr>
                </a:solidFill>
              </a:rPr>
              <a:t> </a:t>
            </a:r>
            <a:r>
              <a:rPr lang="pl-PL" sz="2800" b="1" dirty="0" err="1" smtClean="0">
                <a:solidFill>
                  <a:schemeClr val="tx2">
                    <a:lumMod val="75000"/>
                  </a:schemeClr>
                </a:solidFill>
              </a:rPr>
              <a:t>cultivation</a:t>
            </a:r>
            <a:r>
              <a:rPr lang="pl-PL" sz="2800" b="1" dirty="0" smtClean="0">
                <a:solidFill>
                  <a:schemeClr val="tx2">
                    <a:lumMod val="75000"/>
                  </a:schemeClr>
                </a:solidFill>
              </a:rPr>
              <a:t> </a:t>
            </a:r>
            <a:r>
              <a:rPr lang="pl-PL" sz="2800" b="1" dirty="0" err="1" smtClean="0">
                <a:solidFill>
                  <a:schemeClr val="tx2">
                    <a:lumMod val="75000"/>
                  </a:schemeClr>
                </a:solidFill>
              </a:rPr>
              <a:t>conditions</a:t>
            </a:r>
            <a:endParaRPr lang="pl-PL" sz="2800" b="1" dirty="0">
              <a:solidFill>
                <a:schemeClr val="tx2">
                  <a:lumMod val="75000"/>
                </a:schemeClr>
              </a:solidFill>
            </a:endParaRPr>
          </a:p>
        </p:txBody>
      </p:sp>
      <p:graphicFrame>
        <p:nvGraphicFramePr>
          <p:cNvPr id="4" name="Symbol zastępczy zawartości 3"/>
          <p:cNvGraphicFramePr>
            <a:graphicFrameLocks noGrp="1"/>
          </p:cNvGraphicFramePr>
          <p:nvPr>
            <p:ph idx="1"/>
          </p:nvPr>
        </p:nvGraphicFramePr>
        <p:xfrm>
          <a:off x="467544" y="1772816"/>
          <a:ext cx="8229600" cy="457708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r>
                        <a:rPr lang="pl-PL" dirty="0" err="1" smtClean="0"/>
                        <a:t>Fertilization</a:t>
                      </a:r>
                      <a:endParaRPr lang="pl-PL" dirty="0"/>
                    </a:p>
                  </a:txBody>
                  <a:tcPr/>
                </a:tc>
                <a:tc>
                  <a:txBody>
                    <a:bodyPr/>
                    <a:lstStyle/>
                    <a:p>
                      <a:pPr algn="ctr"/>
                      <a:r>
                        <a:rPr lang="pl-PL" dirty="0" err="1" smtClean="0"/>
                        <a:t>Control</a:t>
                      </a:r>
                      <a:endParaRPr lang="pl-PL" dirty="0"/>
                    </a:p>
                  </a:txBody>
                  <a:tcPr/>
                </a:tc>
                <a:tc>
                  <a:txBody>
                    <a:bodyPr/>
                    <a:lstStyle/>
                    <a:p>
                      <a:pPr algn="ctr"/>
                      <a:r>
                        <a:rPr lang="pl-PL" dirty="0" err="1" smtClean="0"/>
                        <a:t>Intensive</a:t>
                      </a:r>
                      <a:endParaRPr lang="pl-PL" dirty="0"/>
                    </a:p>
                  </a:txBody>
                  <a:tcPr/>
                </a:tc>
                <a:tc>
                  <a:txBody>
                    <a:bodyPr/>
                    <a:lstStyle/>
                    <a:p>
                      <a:pPr algn="ctr"/>
                      <a:r>
                        <a:rPr lang="pl-PL" dirty="0" err="1" smtClean="0"/>
                        <a:t>Spare</a:t>
                      </a:r>
                      <a:endParaRPr lang="pl-PL" dirty="0"/>
                    </a:p>
                  </a:txBody>
                  <a:tcPr/>
                </a:tc>
              </a:tr>
              <a:tr h="370840">
                <a:tc>
                  <a:txBody>
                    <a:bodyPr/>
                    <a:lstStyle/>
                    <a:p>
                      <a:endParaRPr lang="pl-PL" dirty="0" smtClean="0"/>
                    </a:p>
                    <a:p>
                      <a:r>
                        <a:rPr lang="pl-PL" dirty="0" err="1" smtClean="0"/>
                        <a:t>Phosphorus</a:t>
                      </a:r>
                      <a:endParaRPr lang="pl-PL" dirty="0" smtClean="0"/>
                    </a:p>
                    <a:p>
                      <a:r>
                        <a:rPr lang="pl-PL" dirty="0" smtClean="0"/>
                        <a:t>(</a:t>
                      </a:r>
                      <a:r>
                        <a:rPr lang="pl-PL" dirty="0" err="1" smtClean="0"/>
                        <a:t>Autumn</a:t>
                      </a:r>
                      <a:r>
                        <a:rPr lang="pl-PL" dirty="0" smtClean="0"/>
                        <a:t>)</a:t>
                      </a:r>
                    </a:p>
                    <a:p>
                      <a:endParaRPr lang="pl-PL" dirty="0" smtClean="0"/>
                    </a:p>
                    <a:p>
                      <a:r>
                        <a:rPr lang="pl-PL" dirty="0" err="1" smtClean="0"/>
                        <a:t>Potassium</a:t>
                      </a:r>
                      <a:endParaRPr lang="pl-PL" dirty="0" smtClean="0"/>
                    </a:p>
                    <a:p>
                      <a:r>
                        <a:rPr lang="pl-PL" dirty="0" smtClean="0"/>
                        <a:t>(</a:t>
                      </a:r>
                      <a:r>
                        <a:rPr lang="pl-PL" dirty="0" err="1" smtClean="0"/>
                        <a:t>Autumn</a:t>
                      </a:r>
                      <a:r>
                        <a:rPr lang="pl-PL" dirty="0" smtClean="0"/>
                        <a:t>)</a:t>
                      </a:r>
                    </a:p>
                    <a:p>
                      <a:endParaRPr lang="pl-PL" dirty="0" smtClean="0"/>
                    </a:p>
                    <a:p>
                      <a:r>
                        <a:rPr lang="pl-PL" dirty="0" err="1" smtClean="0"/>
                        <a:t>Nitrogen</a:t>
                      </a:r>
                      <a:endParaRPr lang="pl-PL" dirty="0" smtClean="0"/>
                    </a:p>
                    <a:p>
                      <a:pPr>
                        <a:buFontTx/>
                        <a:buChar char="-"/>
                      </a:pPr>
                      <a:r>
                        <a:rPr lang="pl-PL" dirty="0" err="1" smtClean="0"/>
                        <a:t>Autumn</a:t>
                      </a:r>
                      <a:endParaRPr lang="pl-PL" dirty="0" smtClean="0"/>
                    </a:p>
                    <a:p>
                      <a:pPr>
                        <a:buFontTx/>
                        <a:buChar char="-"/>
                      </a:pPr>
                      <a:r>
                        <a:rPr lang="pl-PL" baseline="0" dirty="0" smtClean="0"/>
                        <a:t> Spring I</a:t>
                      </a:r>
                    </a:p>
                    <a:p>
                      <a:pPr>
                        <a:buFontTx/>
                        <a:buChar char="-"/>
                      </a:pPr>
                      <a:r>
                        <a:rPr lang="pl-PL" baseline="0" dirty="0" smtClean="0"/>
                        <a:t>Spring II</a:t>
                      </a:r>
                    </a:p>
                    <a:p>
                      <a:pPr>
                        <a:buFontTx/>
                        <a:buChar char="-"/>
                      </a:pPr>
                      <a:r>
                        <a:rPr lang="pl-PL" baseline="0" dirty="0" smtClean="0"/>
                        <a:t>Total</a:t>
                      </a:r>
                    </a:p>
                    <a:p>
                      <a:pPr>
                        <a:buFontTx/>
                        <a:buChar char="-"/>
                      </a:pPr>
                      <a:endParaRPr lang="pl-PL" baseline="0" dirty="0" smtClean="0"/>
                    </a:p>
                    <a:p>
                      <a:pPr>
                        <a:buFontTx/>
                        <a:buNone/>
                      </a:pPr>
                      <a:r>
                        <a:rPr lang="pl-PL" baseline="0" dirty="0" err="1" smtClean="0"/>
                        <a:t>Sulphur</a:t>
                      </a:r>
                      <a:endParaRPr lang="pl-PL" baseline="0" dirty="0" smtClean="0"/>
                    </a:p>
                    <a:p>
                      <a:pPr>
                        <a:buFontTx/>
                        <a:buNone/>
                      </a:pPr>
                      <a:r>
                        <a:rPr lang="pl-PL" baseline="0" dirty="0" smtClean="0"/>
                        <a:t>(Spring)</a:t>
                      </a:r>
                      <a:endParaRPr lang="pl-PL" dirty="0"/>
                    </a:p>
                  </a:txBody>
                  <a:tcPr/>
                </a:tc>
                <a:tc>
                  <a:txBody>
                    <a:bodyPr/>
                    <a:lstStyle/>
                    <a:p>
                      <a:pPr algn="ctr"/>
                      <a:endParaRPr lang="pl-PL" dirty="0" smtClean="0"/>
                    </a:p>
                    <a:p>
                      <a:pPr algn="ctr"/>
                      <a:r>
                        <a:rPr lang="pl-PL" dirty="0" smtClean="0"/>
                        <a:t>60 kg</a:t>
                      </a:r>
                    </a:p>
                    <a:p>
                      <a:pPr algn="ctr"/>
                      <a:endParaRPr lang="pl-PL" dirty="0" smtClean="0"/>
                    </a:p>
                    <a:p>
                      <a:pPr algn="ctr"/>
                      <a:endParaRPr lang="pl-PL" dirty="0" smtClean="0"/>
                    </a:p>
                    <a:p>
                      <a:pPr algn="ctr"/>
                      <a:r>
                        <a:rPr lang="pl-PL" dirty="0" smtClean="0"/>
                        <a:t>120 kg</a:t>
                      </a:r>
                    </a:p>
                    <a:p>
                      <a:pPr algn="ctr"/>
                      <a:endParaRPr lang="pl-PL" dirty="0" smtClean="0"/>
                    </a:p>
                    <a:p>
                      <a:pPr algn="ctr"/>
                      <a:endParaRPr lang="pl-PL" dirty="0" smtClean="0"/>
                    </a:p>
                    <a:p>
                      <a:pPr algn="ctr"/>
                      <a:endParaRPr lang="pl-PL" dirty="0" smtClean="0"/>
                    </a:p>
                    <a:p>
                      <a:pPr algn="ctr"/>
                      <a:r>
                        <a:rPr lang="pl-PL" dirty="0" smtClean="0"/>
                        <a:t>30 kg</a:t>
                      </a:r>
                    </a:p>
                    <a:p>
                      <a:pPr algn="ctr"/>
                      <a:r>
                        <a:rPr lang="pl-PL" dirty="0" smtClean="0"/>
                        <a:t>120</a:t>
                      </a:r>
                      <a:r>
                        <a:rPr lang="pl-PL" baseline="0" dirty="0" smtClean="0"/>
                        <a:t> kg</a:t>
                      </a:r>
                    </a:p>
                    <a:p>
                      <a:pPr algn="ctr"/>
                      <a:r>
                        <a:rPr lang="pl-PL" baseline="0" dirty="0" smtClean="0"/>
                        <a:t>60 kg</a:t>
                      </a:r>
                    </a:p>
                    <a:p>
                      <a:pPr algn="ctr"/>
                      <a:r>
                        <a:rPr lang="pl-PL" baseline="0" dirty="0" smtClean="0"/>
                        <a:t>210 kg</a:t>
                      </a:r>
                    </a:p>
                    <a:p>
                      <a:pPr algn="ctr"/>
                      <a:endParaRPr lang="pl-PL" baseline="0" dirty="0" smtClean="0"/>
                    </a:p>
                    <a:p>
                      <a:pPr algn="ctr"/>
                      <a:r>
                        <a:rPr lang="pl-PL" baseline="0" dirty="0" smtClean="0"/>
                        <a:t>45 kg </a:t>
                      </a:r>
                      <a:endParaRPr lang="pl-PL" dirty="0"/>
                    </a:p>
                  </a:txBody>
                  <a:tcPr/>
                </a:tc>
                <a:tc>
                  <a:txBody>
                    <a:bodyPr/>
                    <a:lstStyle/>
                    <a:p>
                      <a:pPr algn="ctr"/>
                      <a:endParaRPr lang="pl-PL" dirty="0" smtClean="0"/>
                    </a:p>
                    <a:p>
                      <a:pPr algn="ctr"/>
                      <a:r>
                        <a:rPr lang="pl-PL" dirty="0" smtClean="0"/>
                        <a:t>80 kg</a:t>
                      </a:r>
                    </a:p>
                    <a:p>
                      <a:pPr algn="ctr"/>
                      <a:endParaRPr lang="pl-PL" dirty="0" smtClean="0"/>
                    </a:p>
                    <a:p>
                      <a:pPr algn="ctr"/>
                      <a:endParaRPr lang="pl-PL" dirty="0" smtClean="0"/>
                    </a:p>
                    <a:p>
                      <a:pPr algn="ctr"/>
                      <a:r>
                        <a:rPr lang="pl-PL" dirty="0" smtClean="0"/>
                        <a:t>150 kg</a:t>
                      </a:r>
                    </a:p>
                    <a:p>
                      <a:pPr algn="ctr"/>
                      <a:endParaRPr lang="pl-PL" dirty="0" smtClean="0"/>
                    </a:p>
                    <a:p>
                      <a:pPr algn="ctr"/>
                      <a:endParaRPr lang="pl-PL" dirty="0" smtClean="0"/>
                    </a:p>
                    <a:p>
                      <a:pPr algn="ctr"/>
                      <a:endParaRPr lang="pl-PL" dirty="0" smtClean="0"/>
                    </a:p>
                    <a:p>
                      <a:pPr algn="ctr"/>
                      <a:r>
                        <a:rPr lang="pl-PL" dirty="0" smtClean="0"/>
                        <a:t>30 kg</a:t>
                      </a:r>
                    </a:p>
                    <a:p>
                      <a:pPr algn="ctr"/>
                      <a:r>
                        <a:rPr lang="pl-PL" dirty="0" smtClean="0"/>
                        <a:t>120 kg</a:t>
                      </a:r>
                    </a:p>
                    <a:p>
                      <a:pPr algn="ctr"/>
                      <a:r>
                        <a:rPr lang="pl-PL" dirty="0" smtClean="0"/>
                        <a:t>80 kg</a:t>
                      </a:r>
                    </a:p>
                    <a:p>
                      <a:pPr algn="ctr"/>
                      <a:r>
                        <a:rPr lang="pl-PL" dirty="0" smtClean="0"/>
                        <a:t>230 kg</a:t>
                      </a:r>
                    </a:p>
                    <a:p>
                      <a:pPr algn="ctr"/>
                      <a:endParaRPr lang="pl-PL" dirty="0" smtClean="0"/>
                    </a:p>
                    <a:p>
                      <a:pPr algn="ctr"/>
                      <a:r>
                        <a:rPr lang="pl-PL" dirty="0" smtClean="0"/>
                        <a:t>60 kg</a:t>
                      </a:r>
                      <a:endParaRPr lang="pl-PL" dirty="0"/>
                    </a:p>
                  </a:txBody>
                  <a:tcPr/>
                </a:tc>
                <a:tc>
                  <a:txBody>
                    <a:bodyPr/>
                    <a:lstStyle/>
                    <a:p>
                      <a:pPr algn="ctr"/>
                      <a:endParaRPr lang="pl-PL" dirty="0" smtClean="0"/>
                    </a:p>
                    <a:p>
                      <a:pPr algn="ctr"/>
                      <a:r>
                        <a:rPr lang="pl-PL" dirty="0" smtClean="0"/>
                        <a:t>40 kg</a:t>
                      </a:r>
                    </a:p>
                    <a:p>
                      <a:pPr algn="ctr"/>
                      <a:endParaRPr lang="pl-PL" dirty="0" smtClean="0"/>
                    </a:p>
                    <a:p>
                      <a:pPr algn="ctr"/>
                      <a:endParaRPr lang="pl-PL" dirty="0" smtClean="0"/>
                    </a:p>
                    <a:p>
                      <a:pPr algn="ctr"/>
                      <a:r>
                        <a:rPr lang="pl-PL" dirty="0" smtClean="0"/>
                        <a:t>60 kg</a:t>
                      </a:r>
                    </a:p>
                    <a:p>
                      <a:pPr algn="ctr"/>
                      <a:endParaRPr lang="pl-PL" dirty="0" smtClean="0"/>
                    </a:p>
                    <a:p>
                      <a:pPr algn="ctr"/>
                      <a:endParaRPr lang="pl-PL" dirty="0" smtClean="0"/>
                    </a:p>
                    <a:p>
                      <a:pPr algn="ctr"/>
                      <a:endParaRPr lang="pl-PL" dirty="0" smtClean="0"/>
                    </a:p>
                    <a:p>
                      <a:pPr algn="ctr"/>
                      <a:r>
                        <a:rPr lang="pl-PL" dirty="0" smtClean="0"/>
                        <a:t>30 kg</a:t>
                      </a:r>
                    </a:p>
                    <a:p>
                      <a:pPr algn="ctr"/>
                      <a:r>
                        <a:rPr lang="pl-PL" dirty="0" smtClean="0"/>
                        <a:t>120 kg</a:t>
                      </a:r>
                    </a:p>
                    <a:p>
                      <a:pPr algn="ctr"/>
                      <a:r>
                        <a:rPr lang="pl-PL" dirty="0" smtClean="0"/>
                        <a:t>40 kg</a:t>
                      </a:r>
                    </a:p>
                    <a:p>
                      <a:pPr algn="ctr"/>
                      <a:r>
                        <a:rPr lang="pl-PL" dirty="0" smtClean="0"/>
                        <a:t>190 kg</a:t>
                      </a:r>
                    </a:p>
                    <a:p>
                      <a:pPr algn="ctr"/>
                      <a:endParaRPr lang="pl-PL" dirty="0" smtClean="0"/>
                    </a:p>
                    <a:p>
                      <a:pPr algn="ctr"/>
                      <a:r>
                        <a:rPr lang="pl-PL" dirty="0" smtClean="0"/>
                        <a:t>-</a:t>
                      </a:r>
                      <a:endParaRPr lang="pl-PL" dirty="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pole tekstowe 3"/>
          <p:cNvSpPr txBox="1"/>
          <p:nvPr/>
        </p:nvSpPr>
        <p:spPr>
          <a:xfrm>
            <a:off x="755576" y="1700808"/>
            <a:ext cx="7632848" cy="3785652"/>
          </a:xfrm>
          <a:prstGeom prst="rect">
            <a:avLst/>
          </a:prstGeom>
          <a:noFill/>
        </p:spPr>
        <p:txBody>
          <a:bodyPr wrap="square" rtlCol="0">
            <a:spAutoFit/>
          </a:bodyPr>
          <a:lstStyle/>
          <a:p>
            <a:r>
              <a:rPr lang="pl-PL" sz="2400" dirty="0" err="1" smtClean="0"/>
              <a:t>Effect</a:t>
            </a:r>
            <a:r>
              <a:rPr lang="pl-PL" sz="2400" dirty="0" smtClean="0"/>
              <a:t> of </a:t>
            </a:r>
            <a:r>
              <a:rPr lang="pl-PL" sz="2400" dirty="0" err="1" smtClean="0"/>
              <a:t>pathogen</a:t>
            </a:r>
            <a:r>
              <a:rPr lang="pl-PL" sz="2400" dirty="0" smtClean="0"/>
              <a:t>:</a:t>
            </a:r>
          </a:p>
          <a:p>
            <a:endParaRPr lang="pl-PL" sz="2400" dirty="0" smtClean="0"/>
          </a:p>
          <a:p>
            <a:r>
              <a:rPr lang="pl-PL" sz="2400" dirty="0" err="1" smtClean="0"/>
              <a:t>Cultivar</a:t>
            </a:r>
            <a:r>
              <a:rPr lang="pl-PL" sz="2400" dirty="0" smtClean="0"/>
              <a:t>:   Hybryda 1</a:t>
            </a:r>
          </a:p>
          <a:p>
            <a:endParaRPr lang="pl-PL" sz="2400" dirty="0" smtClean="0"/>
          </a:p>
          <a:p>
            <a:r>
              <a:rPr lang="pl-PL" sz="2400" dirty="0" smtClean="0"/>
              <a:t>Green house of </a:t>
            </a:r>
            <a:r>
              <a:rPr lang="pl-PL" sz="2400" dirty="0" err="1" smtClean="0"/>
              <a:t>the</a:t>
            </a:r>
            <a:r>
              <a:rPr lang="pl-PL" sz="2400" dirty="0" smtClean="0"/>
              <a:t> </a:t>
            </a:r>
            <a:r>
              <a:rPr lang="pl-PL" sz="2400" dirty="0" err="1" smtClean="0"/>
              <a:t>University</a:t>
            </a:r>
            <a:r>
              <a:rPr lang="pl-PL" sz="2400" dirty="0" smtClean="0"/>
              <a:t> of Warmia and Mazury</a:t>
            </a:r>
          </a:p>
          <a:p>
            <a:endParaRPr lang="pl-PL" sz="2400" dirty="0" smtClean="0"/>
          </a:p>
          <a:p>
            <a:r>
              <a:rPr lang="pl-PL" sz="2400" dirty="0" err="1" smtClean="0"/>
              <a:t>Cultivation</a:t>
            </a:r>
            <a:r>
              <a:rPr lang="pl-PL" sz="2400" dirty="0" smtClean="0"/>
              <a:t> </a:t>
            </a:r>
            <a:r>
              <a:rPr lang="pl-PL" sz="2400" dirty="0" err="1" smtClean="0"/>
              <a:t>in</a:t>
            </a:r>
            <a:r>
              <a:rPr lang="pl-PL" sz="2400" dirty="0" smtClean="0"/>
              <a:t>  </a:t>
            </a:r>
            <a:r>
              <a:rPr lang="pl-PL" sz="2400" dirty="0" err="1" smtClean="0"/>
              <a:t>the</a:t>
            </a:r>
            <a:r>
              <a:rPr lang="pl-PL" sz="2400" dirty="0" smtClean="0"/>
              <a:t> </a:t>
            </a:r>
            <a:r>
              <a:rPr lang="pl-PL" sz="2400" dirty="0" err="1" smtClean="0"/>
              <a:t>vason</a:t>
            </a:r>
            <a:r>
              <a:rPr lang="pl-PL" sz="2400" dirty="0" smtClean="0"/>
              <a:t> (</a:t>
            </a:r>
            <a:r>
              <a:rPr lang="pl-PL" sz="2400" dirty="0" err="1" smtClean="0"/>
              <a:t>volum</a:t>
            </a:r>
            <a:r>
              <a:rPr lang="pl-PL" sz="2400" dirty="0" smtClean="0"/>
              <a:t> of 9 l). </a:t>
            </a:r>
            <a:r>
              <a:rPr lang="pl-PL" sz="2400" dirty="0" err="1" smtClean="0"/>
              <a:t>During</a:t>
            </a:r>
            <a:r>
              <a:rPr lang="pl-PL" sz="2400" dirty="0" smtClean="0"/>
              <a:t> </a:t>
            </a:r>
            <a:r>
              <a:rPr lang="pl-PL" sz="2400" dirty="0" err="1" smtClean="0"/>
              <a:t>the</a:t>
            </a:r>
            <a:r>
              <a:rPr lang="pl-PL" sz="2400" dirty="0" smtClean="0"/>
              <a:t> </a:t>
            </a:r>
            <a:r>
              <a:rPr lang="pl-PL" sz="2400" dirty="0" err="1" smtClean="0"/>
              <a:t>phase</a:t>
            </a:r>
            <a:r>
              <a:rPr lang="pl-PL" sz="2400" dirty="0" smtClean="0"/>
              <a:t> of </a:t>
            </a:r>
            <a:r>
              <a:rPr lang="pl-PL" sz="2400" dirty="0" err="1" smtClean="0"/>
              <a:t>budding</a:t>
            </a:r>
            <a:r>
              <a:rPr lang="pl-PL" sz="2400" dirty="0" smtClean="0"/>
              <a:t> plant </a:t>
            </a:r>
            <a:r>
              <a:rPr lang="pl-PL" sz="2400" dirty="0" err="1" smtClean="0"/>
              <a:t>plantation</a:t>
            </a:r>
            <a:r>
              <a:rPr lang="pl-PL" sz="2400" dirty="0" smtClean="0"/>
              <a:t> was </a:t>
            </a:r>
            <a:r>
              <a:rPr lang="pl-PL" sz="2400" dirty="0" err="1" smtClean="0"/>
              <a:t>inoculated</a:t>
            </a:r>
            <a:r>
              <a:rPr lang="pl-PL" sz="2400" dirty="0" smtClean="0"/>
              <a:t> </a:t>
            </a:r>
            <a:r>
              <a:rPr lang="pl-PL" sz="2400" dirty="0" err="1" smtClean="0"/>
              <a:t>with</a:t>
            </a:r>
            <a:r>
              <a:rPr lang="pl-PL" sz="2400" dirty="0" smtClean="0"/>
              <a:t> </a:t>
            </a:r>
            <a:r>
              <a:rPr lang="pl-PL" sz="2400" dirty="0" err="1" smtClean="0"/>
              <a:t>spores</a:t>
            </a:r>
            <a:r>
              <a:rPr lang="pl-PL" sz="2400" dirty="0" smtClean="0"/>
              <a:t> of </a:t>
            </a:r>
            <a:r>
              <a:rPr lang="pl-PL" sz="2400" dirty="0" err="1" smtClean="0"/>
              <a:t>fungal</a:t>
            </a:r>
            <a:r>
              <a:rPr lang="pl-PL" sz="2400" dirty="0" smtClean="0"/>
              <a:t> </a:t>
            </a:r>
            <a:r>
              <a:rPr lang="pl-PL" sz="2400" i="1" dirty="0" err="1" smtClean="0"/>
              <a:t>Alternaria</a:t>
            </a:r>
            <a:r>
              <a:rPr lang="pl-PL" sz="2400" i="1" dirty="0" smtClean="0"/>
              <a:t> </a:t>
            </a:r>
            <a:r>
              <a:rPr lang="pl-PL" sz="2400" i="1" dirty="0" err="1" smtClean="0"/>
              <a:t>brassica</a:t>
            </a:r>
            <a:r>
              <a:rPr lang="pl-PL" sz="2400" i="1" dirty="0" smtClean="0"/>
              <a:t>.</a:t>
            </a:r>
          </a:p>
          <a:p>
            <a:r>
              <a:rPr lang="pl-PL" sz="2400" dirty="0" err="1" smtClean="0"/>
              <a:t>The</a:t>
            </a:r>
            <a:r>
              <a:rPr lang="pl-PL" sz="2400" dirty="0" smtClean="0"/>
              <a:t> </a:t>
            </a:r>
            <a:r>
              <a:rPr lang="pl-PL" sz="2400" dirty="0" err="1" smtClean="0"/>
              <a:t>seeds</a:t>
            </a:r>
            <a:r>
              <a:rPr lang="pl-PL" sz="2400" dirty="0" smtClean="0"/>
              <a:t> of </a:t>
            </a:r>
            <a:r>
              <a:rPr lang="pl-PL" sz="2400" dirty="0" err="1" smtClean="0"/>
              <a:t>stage</a:t>
            </a:r>
            <a:r>
              <a:rPr lang="pl-PL" sz="2400" dirty="0" smtClean="0"/>
              <a:t> of </a:t>
            </a:r>
            <a:r>
              <a:rPr lang="pl-PL" sz="2400" dirty="0" err="1" smtClean="0"/>
              <a:t>full</a:t>
            </a:r>
            <a:r>
              <a:rPr lang="pl-PL" sz="2400" dirty="0" smtClean="0"/>
              <a:t> </a:t>
            </a:r>
            <a:r>
              <a:rPr lang="pl-PL" sz="2400" dirty="0" err="1" smtClean="0"/>
              <a:t>maturity</a:t>
            </a:r>
            <a:r>
              <a:rPr lang="pl-PL" sz="2400" dirty="0" smtClean="0"/>
              <a:t> </a:t>
            </a:r>
            <a:r>
              <a:rPr lang="pl-PL" sz="2400" dirty="0" err="1" smtClean="0"/>
              <a:t>were</a:t>
            </a:r>
            <a:r>
              <a:rPr lang="pl-PL" sz="2400" dirty="0" smtClean="0"/>
              <a:t> </a:t>
            </a:r>
            <a:r>
              <a:rPr lang="pl-PL" sz="2400" dirty="0" err="1" smtClean="0"/>
              <a:t>analysed</a:t>
            </a:r>
            <a:r>
              <a:rPr lang="pl-PL" sz="2400" dirty="0" smtClean="0"/>
              <a:t>.</a:t>
            </a:r>
            <a:endParaRPr lang="pl-PL"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Podtytuł 3"/>
          <p:cNvSpPr>
            <a:spLocks noGrp="1"/>
          </p:cNvSpPr>
          <p:nvPr>
            <p:ph type="subTitle" idx="4294967295"/>
          </p:nvPr>
        </p:nvSpPr>
        <p:spPr>
          <a:xfrm>
            <a:off x="683568" y="3212976"/>
            <a:ext cx="7632848" cy="2304256"/>
          </a:xfrm>
        </p:spPr>
        <p:txBody>
          <a:bodyPr>
            <a:normAutofit fontScale="25000" lnSpcReduction="20000"/>
          </a:bodyPr>
          <a:lstStyle/>
          <a:p>
            <a:pPr marL="342900" indent="-341313">
              <a:spcBef>
                <a:spcPts val="500"/>
              </a:spcBef>
              <a:buNone/>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endParaRPr lang="pl-PL" sz="7200" dirty="0" smtClean="0">
              <a:solidFill>
                <a:srgbClr val="000000"/>
              </a:solidFill>
            </a:endParaRPr>
          </a:p>
          <a:p>
            <a:pPr marL="342900" indent="-341313">
              <a:spcBef>
                <a:spcPts val="500"/>
              </a:spcBef>
              <a:buNone/>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endParaRPr lang="pl-PL" sz="7200" dirty="0" smtClean="0">
              <a:solidFill>
                <a:srgbClr val="000000"/>
              </a:solidFill>
            </a:endParaRPr>
          </a:p>
          <a:p>
            <a:pPr marL="342900" indent="-341313">
              <a:spcBef>
                <a:spcPts val="500"/>
              </a:spcBef>
              <a:buNone/>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pl-PL" sz="9600" dirty="0" smtClean="0">
                <a:solidFill>
                  <a:srgbClr val="C00000"/>
                </a:solidFill>
              </a:rPr>
              <a:t>Chemical </a:t>
            </a:r>
            <a:r>
              <a:rPr lang="pl-PL" sz="9600" dirty="0" err="1" smtClean="0">
                <a:solidFill>
                  <a:srgbClr val="C00000"/>
                </a:solidFill>
              </a:rPr>
              <a:t>analysis</a:t>
            </a:r>
            <a:r>
              <a:rPr lang="pl-PL" sz="9600" dirty="0" smtClean="0">
                <a:solidFill>
                  <a:srgbClr val="C00000"/>
                </a:solidFill>
              </a:rPr>
              <a:t>:</a:t>
            </a:r>
          </a:p>
          <a:p>
            <a:pPr marL="342900" indent="-341313">
              <a:spcBef>
                <a:spcPts val="500"/>
              </a:spcBef>
              <a:buFont typeface="Wingdings" pitchFamily="2" charset="2"/>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endParaRPr lang="pl-PL" sz="7200" dirty="0" smtClean="0">
              <a:solidFill>
                <a:srgbClr val="000000"/>
              </a:solidFill>
            </a:endParaRPr>
          </a:p>
          <a:p>
            <a:pPr marL="342900" indent="-341313">
              <a:spcBef>
                <a:spcPts val="500"/>
              </a:spcBef>
              <a:buFont typeface="Wingdings" pitchFamily="2" charset="2"/>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pl-PL" sz="7200" dirty="0" smtClean="0">
                <a:solidFill>
                  <a:srgbClr val="000000"/>
                </a:solidFill>
              </a:rPr>
              <a:t>Total </a:t>
            </a:r>
            <a:r>
              <a:rPr lang="pl-PL" sz="7200" dirty="0" err="1" smtClean="0">
                <a:solidFill>
                  <a:srgbClr val="000000"/>
                </a:solidFill>
              </a:rPr>
              <a:t>phenolics</a:t>
            </a:r>
            <a:r>
              <a:rPr lang="pl-PL" sz="7200" dirty="0" smtClean="0">
                <a:solidFill>
                  <a:srgbClr val="000000"/>
                </a:solidFill>
              </a:rPr>
              <a:t> (</a:t>
            </a:r>
            <a:r>
              <a:rPr lang="pl-PL" sz="7200" dirty="0" err="1" smtClean="0">
                <a:solidFill>
                  <a:srgbClr val="000000"/>
                </a:solidFill>
              </a:rPr>
              <a:t>Folina</a:t>
            </a:r>
            <a:r>
              <a:rPr lang="pl-PL" sz="7200" dirty="0" smtClean="0">
                <a:solidFill>
                  <a:srgbClr val="000000"/>
                </a:solidFill>
              </a:rPr>
              <a:t> – </a:t>
            </a:r>
            <a:r>
              <a:rPr lang="pl-PL" sz="7200" dirty="0" err="1" smtClean="0">
                <a:solidFill>
                  <a:srgbClr val="000000"/>
                </a:solidFill>
              </a:rPr>
              <a:t>Ciocalteu’a</a:t>
            </a:r>
            <a:r>
              <a:rPr lang="pl-PL" sz="7200" dirty="0" smtClean="0">
                <a:solidFill>
                  <a:srgbClr val="000000"/>
                </a:solidFill>
              </a:rPr>
              <a:t> </a:t>
            </a:r>
            <a:r>
              <a:rPr lang="pl-PL" sz="7200" dirty="0" err="1" smtClean="0">
                <a:solidFill>
                  <a:srgbClr val="000000"/>
                </a:solidFill>
              </a:rPr>
              <a:t>phenol</a:t>
            </a:r>
            <a:r>
              <a:rPr lang="pl-PL" sz="7200" dirty="0" smtClean="0">
                <a:solidFill>
                  <a:srgbClr val="000000"/>
                </a:solidFill>
              </a:rPr>
              <a:t> reagent)</a:t>
            </a:r>
          </a:p>
          <a:p>
            <a:pPr marL="342900" indent="-341313">
              <a:spcBef>
                <a:spcPts val="500"/>
              </a:spcBef>
              <a:buFont typeface="Wingdings" pitchFamily="2" charset="2"/>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pl-PL" sz="7200" dirty="0" err="1" smtClean="0">
                <a:solidFill>
                  <a:srgbClr val="000000"/>
                </a:solidFill>
              </a:rPr>
              <a:t>Antiradical</a:t>
            </a:r>
            <a:r>
              <a:rPr lang="pl-PL" sz="7200" dirty="0" smtClean="0">
                <a:solidFill>
                  <a:srgbClr val="000000"/>
                </a:solidFill>
              </a:rPr>
              <a:t> </a:t>
            </a:r>
            <a:r>
              <a:rPr lang="pl-PL" sz="7200" dirty="0" err="1" smtClean="0">
                <a:solidFill>
                  <a:srgbClr val="000000"/>
                </a:solidFill>
              </a:rPr>
              <a:t>activity</a:t>
            </a:r>
            <a:r>
              <a:rPr lang="pl-PL" sz="7200" dirty="0" smtClean="0">
                <a:solidFill>
                  <a:srgbClr val="000000"/>
                </a:solidFill>
              </a:rPr>
              <a:t> </a:t>
            </a:r>
            <a:r>
              <a:rPr lang="pl-PL" sz="7200" dirty="0" err="1" smtClean="0">
                <a:solidFill>
                  <a:srgbClr val="000000"/>
                </a:solidFill>
              </a:rPr>
              <a:t>against</a:t>
            </a:r>
            <a:r>
              <a:rPr lang="pl-PL" sz="7200" dirty="0" smtClean="0">
                <a:solidFill>
                  <a:srgbClr val="000000"/>
                </a:solidFill>
              </a:rPr>
              <a:t> DPPH </a:t>
            </a:r>
            <a:r>
              <a:rPr lang="pl-PL" sz="7200" dirty="0" err="1" smtClean="0">
                <a:solidFill>
                  <a:srgbClr val="000000"/>
                </a:solidFill>
              </a:rPr>
              <a:t>radical</a:t>
            </a:r>
            <a:r>
              <a:rPr lang="pl-PL" sz="7200" dirty="0" smtClean="0">
                <a:solidFill>
                  <a:srgbClr val="000000"/>
                </a:solidFill>
              </a:rPr>
              <a:t> (</a:t>
            </a:r>
            <a:r>
              <a:rPr lang="pl-PL" sz="7200" dirty="0" err="1" smtClean="0">
                <a:solidFill>
                  <a:srgbClr val="000000"/>
                </a:solidFill>
              </a:rPr>
              <a:t>Yen</a:t>
            </a:r>
            <a:r>
              <a:rPr lang="pl-PL" sz="7200" dirty="0" smtClean="0">
                <a:solidFill>
                  <a:srgbClr val="000000"/>
                </a:solidFill>
              </a:rPr>
              <a:t> i Chen, 1995)</a:t>
            </a:r>
          </a:p>
          <a:p>
            <a:pPr marL="342900" indent="-341313">
              <a:spcBef>
                <a:spcPts val="500"/>
              </a:spcBef>
              <a:buFont typeface="Wingdings" pitchFamily="2" charset="2"/>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pl-PL" sz="7200" dirty="0" err="1" smtClean="0">
                <a:solidFill>
                  <a:srgbClr val="000000"/>
                </a:solidFill>
              </a:rPr>
              <a:t>Antiradical</a:t>
            </a:r>
            <a:r>
              <a:rPr lang="pl-PL" sz="7200" dirty="0" smtClean="0">
                <a:solidFill>
                  <a:srgbClr val="000000"/>
                </a:solidFill>
              </a:rPr>
              <a:t> </a:t>
            </a:r>
            <a:r>
              <a:rPr lang="pl-PL" sz="7200" dirty="0" err="1" smtClean="0">
                <a:solidFill>
                  <a:srgbClr val="000000"/>
                </a:solidFill>
              </a:rPr>
              <a:t>actiovity</a:t>
            </a:r>
            <a:r>
              <a:rPr lang="pl-PL" sz="7200" dirty="0" smtClean="0">
                <a:solidFill>
                  <a:srgbClr val="000000"/>
                </a:solidFill>
              </a:rPr>
              <a:t> </a:t>
            </a:r>
            <a:r>
              <a:rPr lang="pl-PL" sz="7200" dirty="0" err="1" smtClean="0">
                <a:solidFill>
                  <a:srgbClr val="000000"/>
                </a:solidFill>
              </a:rPr>
              <a:t>against</a:t>
            </a:r>
            <a:r>
              <a:rPr lang="pl-PL" sz="7200" dirty="0" smtClean="0">
                <a:solidFill>
                  <a:srgbClr val="000000"/>
                </a:solidFill>
              </a:rPr>
              <a:t> ABTS </a:t>
            </a:r>
            <a:r>
              <a:rPr lang="pl-PL" sz="7200" dirty="0" err="1" smtClean="0">
                <a:solidFill>
                  <a:srgbClr val="000000"/>
                </a:solidFill>
              </a:rPr>
              <a:t>cation</a:t>
            </a:r>
            <a:r>
              <a:rPr lang="pl-PL" sz="7200" dirty="0" smtClean="0">
                <a:solidFill>
                  <a:srgbClr val="000000"/>
                </a:solidFill>
              </a:rPr>
              <a:t> </a:t>
            </a:r>
            <a:r>
              <a:rPr lang="pl-PL" sz="7200" dirty="0" err="1" smtClean="0">
                <a:solidFill>
                  <a:srgbClr val="000000"/>
                </a:solidFill>
              </a:rPr>
              <a:t>radical</a:t>
            </a:r>
            <a:r>
              <a:rPr lang="pl-PL" sz="7200" dirty="0" smtClean="0">
                <a:solidFill>
                  <a:srgbClr val="000000"/>
                </a:solidFill>
              </a:rPr>
              <a:t> (TEAC) (Re et al., 1999)</a:t>
            </a:r>
          </a:p>
          <a:p>
            <a:pPr marL="342900" indent="-341313">
              <a:spcBef>
                <a:spcPts val="500"/>
              </a:spcBef>
              <a:buFont typeface="Wingdings" pitchFamily="2" charset="2"/>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pl-PL" sz="7200" dirty="0" smtClean="0">
                <a:solidFill>
                  <a:srgbClr val="000000"/>
                </a:solidFill>
              </a:rPr>
              <a:t>FRAP (</a:t>
            </a:r>
            <a:r>
              <a:rPr lang="pl-PL" sz="7200" dirty="0" err="1" smtClean="0">
                <a:solidFill>
                  <a:srgbClr val="000000"/>
                </a:solidFill>
              </a:rPr>
              <a:t>Prior</a:t>
            </a:r>
            <a:r>
              <a:rPr lang="pl-PL" sz="7200" dirty="0" smtClean="0">
                <a:solidFill>
                  <a:srgbClr val="000000"/>
                </a:solidFill>
              </a:rPr>
              <a:t> et al., 2005)</a:t>
            </a:r>
          </a:p>
          <a:p>
            <a:pPr marL="342900" indent="-341313">
              <a:spcBef>
                <a:spcPts val="500"/>
              </a:spcBef>
              <a:buFont typeface="Wingdings" pitchFamily="2" charset="2"/>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pl-PL" sz="7200" dirty="0" err="1" smtClean="0">
                <a:solidFill>
                  <a:srgbClr val="000000"/>
                </a:solidFill>
              </a:rPr>
              <a:t>RP-HPLC</a:t>
            </a:r>
            <a:r>
              <a:rPr lang="pl-PL" sz="7200" dirty="0" smtClean="0">
                <a:solidFill>
                  <a:srgbClr val="000000"/>
                </a:solidFill>
              </a:rPr>
              <a:t> </a:t>
            </a:r>
          </a:p>
          <a:p>
            <a:pPr algn="l"/>
            <a:endParaRPr lang="pl-PL" dirty="0"/>
          </a:p>
        </p:txBody>
      </p:sp>
      <p:sp>
        <p:nvSpPr>
          <p:cNvPr id="5" name="pole tekstowe 4"/>
          <p:cNvSpPr txBox="1"/>
          <p:nvPr/>
        </p:nvSpPr>
        <p:spPr>
          <a:xfrm>
            <a:off x="467544" y="620688"/>
            <a:ext cx="7992888" cy="2400657"/>
          </a:xfrm>
          <a:prstGeom prst="rect">
            <a:avLst/>
          </a:prstGeom>
          <a:noFill/>
        </p:spPr>
        <p:txBody>
          <a:bodyPr wrap="square" rtlCol="0">
            <a:spAutoFit/>
          </a:bodyPr>
          <a:lstStyle/>
          <a:p>
            <a:r>
              <a:rPr lang="pl-PL" sz="2400" dirty="0" err="1" smtClean="0">
                <a:solidFill>
                  <a:srgbClr val="C00000"/>
                </a:solidFill>
              </a:rPr>
              <a:t>Extraction</a:t>
            </a:r>
            <a:r>
              <a:rPr lang="pl-PL" sz="2400" dirty="0" smtClean="0">
                <a:solidFill>
                  <a:srgbClr val="C00000"/>
                </a:solidFill>
              </a:rPr>
              <a:t>:</a:t>
            </a:r>
          </a:p>
          <a:p>
            <a:endParaRPr lang="pl-PL" dirty="0" smtClean="0"/>
          </a:p>
          <a:p>
            <a:r>
              <a:rPr lang="pl-PL" dirty="0" smtClean="0"/>
              <a:t>P</a:t>
            </a:r>
            <a:r>
              <a:rPr lang="en-GB" dirty="0" err="1" smtClean="0"/>
              <a:t>henolic</a:t>
            </a:r>
            <a:r>
              <a:rPr lang="en-GB" dirty="0" smtClean="0"/>
              <a:t> compounds were extracted </a:t>
            </a:r>
            <a:r>
              <a:rPr lang="pl-PL" dirty="0" err="1" smtClean="0"/>
              <a:t>from</a:t>
            </a:r>
            <a:r>
              <a:rPr lang="pl-PL" dirty="0" smtClean="0"/>
              <a:t> </a:t>
            </a:r>
            <a:r>
              <a:rPr lang="pl-PL" dirty="0" err="1" smtClean="0"/>
              <a:t>the</a:t>
            </a:r>
            <a:r>
              <a:rPr lang="pl-PL" dirty="0" smtClean="0"/>
              <a:t> </a:t>
            </a:r>
            <a:r>
              <a:rPr lang="pl-PL" dirty="0" err="1" smtClean="0"/>
              <a:t>defatted</a:t>
            </a:r>
            <a:r>
              <a:rPr lang="pl-PL" dirty="0" smtClean="0"/>
              <a:t> </a:t>
            </a:r>
            <a:r>
              <a:rPr lang="pl-PL" dirty="0" err="1" smtClean="0"/>
              <a:t>seeds</a:t>
            </a:r>
            <a:r>
              <a:rPr lang="pl-PL" dirty="0" smtClean="0"/>
              <a:t> </a:t>
            </a:r>
            <a:r>
              <a:rPr lang="en-US" dirty="0" smtClean="0"/>
              <a:t>with 80% (v/v) aqueous methanol at 80</a:t>
            </a:r>
            <a:r>
              <a:rPr lang="en-US" baseline="30000" dirty="0" smtClean="0"/>
              <a:t>o</a:t>
            </a:r>
            <a:r>
              <a:rPr lang="en-US" dirty="0" smtClean="0"/>
              <a:t> C for 15 min at a solid to solvent ratio of 1: 10 (w/v). Extraction was carried out in dark-colored flakes using a shaking water bath. The extraction was repeated twice more, supernatants combined and acetone evaporated under vacuum at 40 </a:t>
            </a:r>
            <a:r>
              <a:rPr lang="en-US" baseline="30000" dirty="0" err="1" smtClean="0"/>
              <a:t>o</a:t>
            </a:r>
            <a:r>
              <a:rPr lang="en-US" dirty="0" err="1" smtClean="0"/>
              <a:t>C</a:t>
            </a:r>
            <a:r>
              <a:rPr lang="en-US" dirty="0" smtClean="0"/>
              <a:t> in a rotary evaporator. The remaining water solution was </a:t>
            </a:r>
            <a:r>
              <a:rPr lang="en-GB" dirty="0" smtClean="0"/>
              <a:t>lyophilised</a:t>
            </a:r>
            <a:r>
              <a:rPr lang="en-US" dirty="0" smtClean="0"/>
              <a:t>. </a:t>
            </a:r>
            <a:endParaRPr lang="pl-P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200" dirty="0" smtClean="0"/>
              <a:t>HPLC </a:t>
            </a:r>
            <a:r>
              <a:rPr lang="pl-PL" sz="3200" dirty="0" err="1" smtClean="0"/>
              <a:t>analysis</a:t>
            </a:r>
            <a:r>
              <a:rPr lang="pl-PL" sz="3200" dirty="0" smtClean="0"/>
              <a:t> of </a:t>
            </a:r>
            <a:r>
              <a:rPr lang="pl-PL" sz="3200" dirty="0" err="1" smtClean="0"/>
              <a:t>phenolic</a:t>
            </a:r>
            <a:r>
              <a:rPr lang="pl-PL" sz="3200" dirty="0" smtClean="0"/>
              <a:t> </a:t>
            </a:r>
            <a:r>
              <a:rPr lang="pl-PL" sz="3200" dirty="0" err="1" smtClean="0"/>
              <a:t>compounds</a:t>
            </a:r>
            <a:endParaRPr lang="pl-PL" sz="3200" dirty="0"/>
          </a:p>
        </p:txBody>
      </p:sp>
      <p:sp>
        <p:nvSpPr>
          <p:cNvPr id="3" name="Prostokąt 2"/>
          <p:cNvSpPr/>
          <p:nvPr/>
        </p:nvSpPr>
        <p:spPr>
          <a:xfrm>
            <a:off x="971600" y="1556792"/>
            <a:ext cx="6984776" cy="4247317"/>
          </a:xfrm>
          <a:prstGeom prst="rect">
            <a:avLst/>
          </a:prstGeom>
        </p:spPr>
        <p:txBody>
          <a:bodyPr wrap="square">
            <a:spAutoFit/>
          </a:bodyPr>
          <a:lstStyle/>
          <a:p>
            <a:r>
              <a:rPr lang="pl-PL" dirty="0" smtClean="0"/>
              <a:t>A </a:t>
            </a:r>
            <a:r>
              <a:rPr lang="pl-PL" dirty="0" err="1" smtClean="0"/>
              <a:t>Shimadzu</a:t>
            </a:r>
            <a:r>
              <a:rPr lang="pl-PL" dirty="0" smtClean="0"/>
              <a:t> HPLC system was </a:t>
            </a:r>
            <a:r>
              <a:rPr lang="pl-PL" dirty="0" err="1" smtClean="0"/>
              <a:t>employed</a:t>
            </a:r>
            <a:r>
              <a:rPr lang="pl-PL" dirty="0" smtClean="0"/>
              <a:t>:</a:t>
            </a:r>
          </a:p>
          <a:p>
            <a:endParaRPr lang="pl-PL" dirty="0" smtClean="0"/>
          </a:p>
          <a:p>
            <a:r>
              <a:rPr lang="pl-PL" dirty="0" smtClean="0"/>
              <a:t>LC-10ADVP pump</a:t>
            </a:r>
          </a:p>
          <a:p>
            <a:r>
              <a:rPr lang="pl-PL" dirty="0" err="1" smtClean="0"/>
              <a:t>Controler</a:t>
            </a:r>
            <a:r>
              <a:rPr lang="pl-PL" dirty="0" smtClean="0"/>
              <a:t> SCL-10AVP</a:t>
            </a:r>
          </a:p>
          <a:p>
            <a:r>
              <a:rPr lang="pl-PL" dirty="0" err="1" smtClean="0"/>
              <a:t>Photodiode</a:t>
            </a:r>
            <a:r>
              <a:rPr lang="pl-PL" dirty="0" smtClean="0"/>
              <a:t> </a:t>
            </a:r>
            <a:r>
              <a:rPr lang="pl-PL" dirty="0" err="1" smtClean="0"/>
              <a:t>array</a:t>
            </a:r>
            <a:r>
              <a:rPr lang="pl-PL" dirty="0" smtClean="0"/>
              <a:t> </a:t>
            </a:r>
            <a:r>
              <a:rPr lang="pl-PL" dirty="0" err="1" smtClean="0"/>
              <a:t>detector</a:t>
            </a:r>
            <a:r>
              <a:rPr lang="pl-PL" dirty="0" smtClean="0"/>
              <a:t> </a:t>
            </a:r>
            <a:r>
              <a:rPr lang="pl-PL" dirty="0" err="1" smtClean="0"/>
              <a:t>UV-VIS</a:t>
            </a:r>
            <a:r>
              <a:rPr lang="pl-PL" dirty="0" smtClean="0"/>
              <a:t> SPD-M10AVP,</a:t>
            </a:r>
          </a:p>
          <a:p>
            <a:r>
              <a:rPr lang="pl-PL" dirty="0" err="1" smtClean="0"/>
              <a:t>Controler</a:t>
            </a:r>
            <a:r>
              <a:rPr lang="pl-PL" dirty="0" smtClean="0"/>
              <a:t> SCL-10AVP</a:t>
            </a:r>
          </a:p>
          <a:p>
            <a:endParaRPr lang="pl-PL" dirty="0" smtClean="0"/>
          </a:p>
          <a:p>
            <a:r>
              <a:rPr lang="pl-PL" dirty="0" err="1" smtClean="0"/>
              <a:t>Conditiones</a:t>
            </a:r>
            <a:r>
              <a:rPr lang="pl-PL" dirty="0" smtClean="0"/>
              <a:t> of </a:t>
            </a:r>
            <a:r>
              <a:rPr lang="pl-PL" dirty="0" err="1" smtClean="0"/>
              <a:t>separations</a:t>
            </a:r>
            <a:r>
              <a:rPr lang="pl-PL" dirty="0" smtClean="0"/>
              <a:t>:</a:t>
            </a:r>
          </a:p>
          <a:p>
            <a:endParaRPr lang="pl-PL" dirty="0" smtClean="0"/>
          </a:p>
          <a:p>
            <a:r>
              <a:rPr lang="pl-PL" dirty="0" err="1" smtClean="0"/>
              <a:t>Prepacked</a:t>
            </a:r>
            <a:r>
              <a:rPr lang="pl-PL" dirty="0" smtClean="0"/>
              <a:t> LUNA C8 </a:t>
            </a:r>
            <a:r>
              <a:rPr lang="pl-PL" dirty="0" err="1" smtClean="0"/>
              <a:t>column</a:t>
            </a:r>
            <a:r>
              <a:rPr lang="pl-PL" dirty="0" smtClean="0"/>
              <a:t> (5</a:t>
            </a:r>
            <a:r>
              <a:rPr lang="el-GR" dirty="0" smtClean="0"/>
              <a:t>μ</a:t>
            </a:r>
            <a:r>
              <a:rPr lang="pl-PL" dirty="0" smtClean="0"/>
              <a:t>m, 4.6 x 250 mm; </a:t>
            </a:r>
            <a:r>
              <a:rPr lang="pl-PL" dirty="0" err="1" smtClean="0"/>
              <a:t>Phenomenex</a:t>
            </a:r>
            <a:r>
              <a:rPr lang="pl-PL" dirty="0" smtClean="0"/>
              <a:t>)</a:t>
            </a:r>
          </a:p>
          <a:p>
            <a:r>
              <a:rPr lang="pl-PL" dirty="0" smtClean="0"/>
              <a:t>A gradient: A - </a:t>
            </a:r>
            <a:r>
              <a:rPr lang="pl-PL" dirty="0" err="1" smtClean="0"/>
              <a:t>water-methanol</a:t>
            </a:r>
            <a:r>
              <a:rPr lang="pl-PL" dirty="0" smtClean="0"/>
              <a:t> (90:10; v/</a:t>
            </a:r>
            <a:r>
              <a:rPr lang="pl-PL" dirty="0" err="1" smtClean="0"/>
              <a:t>v</a:t>
            </a:r>
            <a:r>
              <a:rPr lang="pl-PL" dirty="0" smtClean="0"/>
              <a:t>) </a:t>
            </a:r>
            <a:r>
              <a:rPr lang="pl-PL" dirty="0" err="1" smtClean="0"/>
              <a:t>with</a:t>
            </a:r>
            <a:r>
              <a:rPr lang="pl-PL" dirty="0" smtClean="0"/>
              <a:t> 1.25% </a:t>
            </a:r>
            <a:r>
              <a:rPr lang="pl-PL" i="1" dirty="0" err="1" smtClean="0"/>
              <a:t>o</a:t>
            </a:r>
            <a:r>
              <a:rPr lang="pl-PL" dirty="0" err="1" smtClean="0"/>
              <a:t>-phosphoric</a:t>
            </a:r>
            <a:r>
              <a:rPr lang="pl-PL" dirty="0" smtClean="0"/>
              <a:t> </a:t>
            </a:r>
            <a:r>
              <a:rPr lang="pl-PL" dirty="0" err="1" smtClean="0"/>
              <a:t>acid</a:t>
            </a:r>
            <a:r>
              <a:rPr lang="pl-PL" dirty="0" smtClean="0"/>
              <a:t>, B -  </a:t>
            </a:r>
            <a:r>
              <a:rPr lang="pl-PL" dirty="0" err="1" smtClean="0"/>
              <a:t>methanol</a:t>
            </a:r>
            <a:r>
              <a:rPr lang="pl-PL" dirty="0" smtClean="0"/>
              <a:t> </a:t>
            </a:r>
            <a:r>
              <a:rPr lang="pl-PL" dirty="0" err="1" smtClean="0"/>
              <a:t>with</a:t>
            </a:r>
            <a:r>
              <a:rPr lang="pl-PL" dirty="0" smtClean="0"/>
              <a:t> 0.1% </a:t>
            </a:r>
            <a:r>
              <a:rPr lang="pl-PL" i="1" dirty="0" err="1" smtClean="0"/>
              <a:t>o</a:t>
            </a:r>
            <a:r>
              <a:rPr lang="pl-PL" dirty="0" err="1" smtClean="0"/>
              <a:t>-phosphoric</a:t>
            </a:r>
            <a:r>
              <a:rPr lang="pl-PL" dirty="0" smtClean="0"/>
              <a:t> </a:t>
            </a:r>
            <a:r>
              <a:rPr lang="pl-PL" dirty="0" err="1" smtClean="0"/>
              <a:t>acid</a:t>
            </a:r>
            <a:r>
              <a:rPr lang="pl-PL" dirty="0" smtClean="0"/>
              <a:t>; </a:t>
            </a:r>
            <a:r>
              <a:rPr lang="pl-PL" dirty="0" err="1" smtClean="0"/>
              <a:t>linear</a:t>
            </a:r>
            <a:r>
              <a:rPr lang="pl-PL" dirty="0" smtClean="0"/>
              <a:t> gradient </a:t>
            </a:r>
            <a:r>
              <a:rPr lang="pl-PL" dirty="0" err="1" smtClean="0"/>
              <a:t>from</a:t>
            </a:r>
            <a:r>
              <a:rPr lang="pl-PL" dirty="0" smtClean="0"/>
              <a:t> 0 to 60% B for 50 min.</a:t>
            </a:r>
          </a:p>
          <a:p>
            <a:r>
              <a:rPr lang="pl-PL" dirty="0" err="1" smtClean="0"/>
              <a:t>Flow</a:t>
            </a:r>
            <a:r>
              <a:rPr lang="pl-PL" dirty="0" smtClean="0"/>
              <a:t> </a:t>
            </a:r>
            <a:r>
              <a:rPr lang="pl-PL" dirty="0" err="1" smtClean="0"/>
              <a:t>rate</a:t>
            </a:r>
            <a:r>
              <a:rPr lang="pl-PL" dirty="0" smtClean="0"/>
              <a:t> – 1 ml/min; </a:t>
            </a:r>
            <a:r>
              <a:rPr lang="pl-PL" dirty="0" err="1" smtClean="0"/>
              <a:t>injection</a:t>
            </a:r>
            <a:r>
              <a:rPr lang="pl-PL" dirty="0" smtClean="0"/>
              <a:t> </a:t>
            </a:r>
            <a:r>
              <a:rPr lang="pl-PL" dirty="0" err="1" smtClean="0"/>
              <a:t>volume</a:t>
            </a:r>
            <a:r>
              <a:rPr lang="pl-PL" dirty="0" smtClean="0"/>
              <a:t> 20 </a:t>
            </a:r>
            <a:r>
              <a:rPr lang="el-GR" dirty="0" smtClean="0"/>
              <a:t>μ</a:t>
            </a:r>
            <a:r>
              <a:rPr lang="pl-PL" dirty="0" smtClean="0"/>
              <a:t>l; </a:t>
            </a:r>
            <a:r>
              <a:rPr lang="pl-PL" dirty="0" err="1" smtClean="0"/>
              <a:t>the</a:t>
            </a:r>
            <a:r>
              <a:rPr lang="pl-PL" dirty="0" smtClean="0"/>
              <a:t> </a:t>
            </a:r>
            <a:r>
              <a:rPr lang="pl-PL" dirty="0" err="1" smtClean="0"/>
              <a:t>detector</a:t>
            </a:r>
            <a:r>
              <a:rPr lang="pl-PL" dirty="0" smtClean="0"/>
              <a:t> was set </a:t>
            </a:r>
            <a:r>
              <a:rPr lang="pl-PL" dirty="0" err="1" smtClean="0"/>
              <a:t>at</a:t>
            </a:r>
            <a:r>
              <a:rPr lang="pl-PL" dirty="0" smtClean="0"/>
              <a:t> 330 nm.</a:t>
            </a:r>
            <a:endParaRPr lang="pl-P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467544" y="548680"/>
            <a:ext cx="8229600" cy="1143000"/>
          </a:xfrm>
        </p:spPr>
        <p:txBody>
          <a:bodyPr>
            <a:normAutofit/>
          </a:bodyPr>
          <a:lstStyle/>
          <a:p>
            <a:r>
              <a:rPr lang="pl-PL" sz="2800" dirty="0" err="1" smtClean="0">
                <a:latin typeface="Arial" pitchFamily="34" charset="0"/>
                <a:cs typeface="Arial" pitchFamily="34" charset="0"/>
              </a:rPr>
              <a:t>Content</a:t>
            </a:r>
            <a:r>
              <a:rPr lang="pl-PL" sz="2800" dirty="0" smtClean="0">
                <a:latin typeface="Arial" pitchFamily="34" charset="0"/>
                <a:cs typeface="Arial" pitchFamily="34" charset="0"/>
              </a:rPr>
              <a:t> of </a:t>
            </a:r>
            <a:r>
              <a:rPr lang="pl-PL" sz="2800" dirty="0" err="1" smtClean="0">
                <a:latin typeface="Arial" pitchFamily="34" charset="0"/>
                <a:cs typeface="Arial" pitchFamily="34" charset="0"/>
              </a:rPr>
              <a:t>total</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phenolics</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in</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extracts</a:t>
            </a:r>
            <a:r>
              <a:rPr lang="pl-PL" sz="2800" dirty="0" smtClean="0">
                <a:latin typeface="Arial" pitchFamily="34" charset="0"/>
                <a:cs typeface="Arial" pitchFamily="34" charset="0"/>
              </a:rPr>
              <a:t> (mg/g) </a:t>
            </a:r>
            <a:endParaRPr lang="pl-PL" sz="2800" dirty="0">
              <a:latin typeface="Arial" pitchFamily="34" charset="0"/>
              <a:cs typeface="Arial" pitchFamily="34" charset="0"/>
            </a:endParaRPr>
          </a:p>
        </p:txBody>
      </p:sp>
      <p:graphicFrame>
        <p:nvGraphicFramePr>
          <p:cNvPr id="3" name="Wykres 2"/>
          <p:cNvGraphicFramePr/>
          <p:nvPr/>
        </p:nvGraphicFramePr>
        <p:xfrm>
          <a:off x="5724128" y="2348880"/>
          <a:ext cx="3206502" cy="37623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Wykres 3"/>
          <p:cNvGraphicFramePr/>
          <p:nvPr/>
        </p:nvGraphicFramePr>
        <p:xfrm>
          <a:off x="2915816" y="2348880"/>
          <a:ext cx="2952328" cy="37052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Wykres 4"/>
          <p:cNvGraphicFramePr/>
          <p:nvPr/>
        </p:nvGraphicFramePr>
        <p:xfrm>
          <a:off x="0" y="2276872"/>
          <a:ext cx="2951312" cy="372427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aphicFrame>
        <p:nvGraphicFramePr>
          <p:cNvPr id="3" name="Wykres 2"/>
          <p:cNvGraphicFramePr/>
          <p:nvPr/>
        </p:nvGraphicFramePr>
        <p:xfrm>
          <a:off x="1" y="1844824"/>
          <a:ext cx="3275856" cy="40100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Wykres 3"/>
          <p:cNvGraphicFramePr/>
          <p:nvPr/>
        </p:nvGraphicFramePr>
        <p:xfrm>
          <a:off x="2771800" y="1772816"/>
          <a:ext cx="3312367" cy="40767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Wykres 4"/>
          <p:cNvGraphicFramePr/>
          <p:nvPr/>
        </p:nvGraphicFramePr>
        <p:xfrm>
          <a:off x="5755507" y="1772816"/>
          <a:ext cx="3388493" cy="4105275"/>
        </p:xfrm>
        <a:graphic>
          <a:graphicData uri="http://schemas.openxmlformats.org/drawingml/2006/chart">
            <c:chart xmlns:c="http://schemas.openxmlformats.org/drawingml/2006/chart" xmlns:r="http://schemas.openxmlformats.org/officeDocument/2006/relationships" r:id="rId4"/>
          </a:graphicData>
        </a:graphic>
      </p:graphicFrame>
      <p:sp>
        <p:nvSpPr>
          <p:cNvPr id="6" name="pole tekstowe 5"/>
          <p:cNvSpPr txBox="1"/>
          <p:nvPr/>
        </p:nvSpPr>
        <p:spPr>
          <a:xfrm>
            <a:off x="1691680" y="548680"/>
            <a:ext cx="6120680" cy="523220"/>
          </a:xfrm>
          <a:prstGeom prst="rect">
            <a:avLst/>
          </a:prstGeom>
          <a:noFill/>
        </p:spPr>
        <p:txBody>
          <a:bodyPr wrap="square" rtlCol="0">
            <a:spAutoFit/>
          </a:bodyPr>
          <a:lstStyle/>
          <a:p>
            <a:pPr algn="ctr"/>
            <a:r>
              <a:rPr lang="pl-PL" sz="2800" dirty="0" smtClean="0">
                <a:latin typeface="Arial" pitchFamily="34" charset="0"/>
                <a:cs typeface="Arial" pitchFamily="34" charset="0"/>
              </a:rPr>
              <a:t>TEAC of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extracts</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mmol</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Trolox</a:t>
            </a:r>
            <a:r>
              <a:rPr lang="pl-PL" sz="2800" dirty="0" smtClean="0">
                <a:latin typeface="Arial" pitchFamily="34" charset="0"/>
                <a:cs typeface="Arial" pitchFamily="34" charset="0"/>
              </a:rPr>
              <a:t>/g)</a:t>
            </a:r>
            <a:endParaRPr lang="pl-PL"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graphicFrame>
        <p:nvGraphicFramePr>
          <p:cNvPr id="3" name="Wykres 2"/>
          <p:cNvGraphicFramePr/>
          <p:nvPr/>
        </p:nvGraphicFramePr>
        <p:xfrm>
          <a:off x="-108519" y="1772816"/>
          <a:ext cx="3168352" cy="40862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Wykres 3"/>
          <p:cNvGraphicFramePr/>
          <p:nvPr/>
        </p:nvGraphicFramePr>
        <p:xfrm>
          <a:off x="2771800" y="1844824"/>
          <a:ext cx="3240360" cy="40862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Wykres 4"/>
          <p:cNvGraphicFramePr/>
          <p:nvPr/>
        </p:nvGraphicFramePr>
        <p:xfrm>
          <a:off x="5580112" y="1844824"/>
          <a:ext cx="3456384" cy="4095750"/>
        </p:xfrm>
        <a:graphic>
          <a:graphicData uri="http://schemas.openxmlformats.org/drawingml/2006/chart">
            <c:chart xmlns:c="http://schemas.openxmlformats.org/drawingml/2006/chart" xmlns:r="http://schemas.openxmlformats.org/officeDocument/2006/relationships" r:id="rId4"/>
          </a:graphicData>
        </a:graphic>
      </p:graphicFrame>
      <p:sp>
        <p:nvSpPr>
          <p:cNvPr id="6" name="pole tekstowe 5"/>
          <p:cNvSpPr txBox="1"/>
          <p:nvPr/>
        </p:nvSpPr>
        <p:spPr>
          <a:xfrm>
            <a:off x="1619672" y="908720"/>
            <a:ext cx="5976664" cy="523220"/>
          </a:xfrm>
          <a:prstGeom prst="rect">
            <a:avLst/>
          </a:prstGeom>
          <a:noFill/>
        </p:spPr>
        <p:txBody>
          <a:bodyPr wrap="square" rtlCol="0">
            <a:spAutoFit/>
          </a:bodyPr>
          <a:lstStyle/>
          <a:p>
            <a:pPr algn="ctr"/>
            <a:r>
              <a:rPr lang="pl-PL" sz="2800" dirty="0" smtClean="0">
                <a:latin typeface="Arial" pitchFamily="34" charset="0"/>
                <a:cs typeface="Arial" pitchFamily="34" charset="0"/>
              </a:rPr>
              <a:t>FRAP of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extracts</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mmol</a:t>
            </a:r>
            <a:r>
              <a:rPr lang="pl-PL" sz="2800" dirty="0" smtClean="0">
                <a:latin typeface="Arial" pitchFamily="34" charset="0"/>
                <a:cs typeface="Arial" pitchFamily="34" charset="0"/>
              </a:rPr>
              <a:t> Fe2+/g)</a:t>
            </a:r>
            <a:endParaRPr lang="pl-PL"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706090"/>
          </a:xfrm>
        </p:spPr>
        <p:txBody>
          <a:bodyPr>
            <a:normAutofit fontScale="90000"/>
          </a:bodyPr>
          <a:lstStyle/>
          <a:p>
            <a:r>
              <a:rPr lang="pl-PL" sz="2600" dirty="0" err="1" smtClean="0">
                <a:latin typeface="Arial" pitchFamily="34" charset="0"/>
                <a:cs typeface="Arial" pitchFamily="34" charset="0"/>
              </a:rPr>
              <a:t>Antiradical</a:t>
            </a:r>
            <a:r>
              <a:rPr lang="pl-PL" sz="2600" dirty="0" smtClean="0">
                <a:latin typeface="Arial" pitchFamily="34" charset="0"/>
                <a:cs typeface="Arial" pitchFamily="34" charset="0"/>
              </a:rPr>
              <a:t> </a:t>
            </a:r>
            <a:r>
              <a:rPr lang="pl-PL" sz="2600" dirty="0" err="1" smtClean="0">
                <a:latin typeface="Arial" pitchFamily="34" charset="0"/>
                <a:cs typeface="Arial" pitchFamily="34" charset="0"/>
              </a:rPr>
              <a:t>activity</a:t>
            </a:r>
            <a:r>
              <a:rPr lang="pl-PL" sz="2600" dirty="0" smtClean="0">
                <a:latin typeface="Arial" pitchFamily="34" charset="0"/>
                <a:cs typeface="Arial" pitchFamily="34" charset="0"/>
              </a:rPr>
              <a:t> of </a:t>
            </a:r>
            <a:r>
              <a:rPr lang="pl-PL" sz="2600" dirty="0" err="1" smtClean="0">
                <a:latin typeface="Arial" pitchFamily="34" charset="0"/>
                <a:cs typeface="Arial" pitchFamily="34" charset="0"/>
              </a:rPr>
              <a:t>the</a:t>
            </a:r>
            <a:r>
              <a:rPr lang="pl-PL" sz="2600" dirty="0" smtClean="0">
                <a:latin typeface="Arial" pitchFamily="34" charset="0"/>
                <a:cs typeface="Arial" pitchFamily="34" charset="0"/>
              </a:rPr>
              <a:t> </a:t>
            </a:r>
            <a:r>
              <a:rPr lang="pl-PL" sz="2600" dirty="0" err="1" smtClean="0">
                <a:latin typeface="Arial" pitchFamily="34" charset="0"/>
                <a:cs typeface="Arial" pitchFamily="34" charset="0"/>
              </a:rPr>
              <a:t>extracts</a:t>
            </a:r>
            <a:r>
              <a:rPr lang="pl-PL" sz="2600" dirty="0" smtClean="0">
                <a:latin typeface="Arial" pitchFamily="34" charset="0"/>
                <a:cs typeface="Arial" pitchFamily="34" charset="0"/>
              </a:rPr>
              <a:t> </a:t>
            </a:r>
            <a:r>
              <a:rPr lang="pl-PL" sz="2600" dirty="0" err="1" smtClean="0">
                <a:latin typeface="Arial" pitchFamily="34" charset="0"/>
                <a:cs typeface="Arial" pitchFamily="34" charset="0"/>
              </a:rPr>
              <a:t>against</a:t>
            </a:r>
            <a:r>
              <a:rPr lang="pl-PL" sz="2600" dirty="0" smtClean="0">
                <a:latin typeface="Arial" pitchFamily="34" charset="0"/>
                <a:cs typeface="Arial" pitchFamily="34" charset="0"/>
              </a:rPr>
              <a:t> DPPH </a:t>
            </a:r>
            <a:r>
              <a:rPr lang="pl-PL" sz="2600" dirty="0" err="1" smtClean="0">
                <a:latin typeface="Arial" pitchFamily="34" charset="0"/>
                <a:cs typeface="Arial" pitchFamily="34" charset="0"/>
              </a:rPr>
              <a:t>radical</a:t>
            </a:r>
            <a:endParaRPr lang="pl-PL" sz="2600" dirty="0">
              <a:latin typeface="Arial" pitchFamily="34" charset="0"/>
              <a:cs typeface="Arial" pitchFamily="34" charset="0"/>
            </a:endParaRPr>
          </a:p>
        </p:txBody>
      </p:sp>
      <p:graphicFrame>
        <p:nvGraphicFramePr>
          <p:cNvPr id="3" name="Wykres 2"/>
          <p:cNvGraphicFramePr/>
          <p:nvPr/>
        </p:nvGraphicFramePr>
        <p:xfrm>
          <a:off x="539552" y="1196752"/>
          <a:ext cx="3686175"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Wykres 3"/>
          <p:cNvGraphicFramePr/>
          <p:nvPr/>
        </p:nvGraphicFramePr>
        <p:xfrm>
          <a:off x="4355976" y="1196752"/>
          <a:ext cx="3762375"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Wykres 4"/>
          <p:cNvGraphicFramePr/>
          <p:nvPr/>
        </p:nvGraphicFramePr>
        <p:xfrm>
          <a:off x="2411760" y="3933056"/>
          <a:ext cx="3790950" cy="2743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634082"/>
          </a:xfrm>
        </p:spPr>
        <p:txBody>
          <a:bodyPr>
            <a:normAutofit/>
          </a:bodyPr>
          <a:lstStyle/>
          <a:p>
            <a:r>
              <a:rPr lang="pl-PL" sz="2800" dirty="0" smtClean="0">
                <a:latin typeface="Arial" pitchFamily="34" charset="0"/>
                <a:cs typeface="Arial" pitchFamily="34" charset="0"/>
              </a:rPr>
              <a:t>HPLC </a:t>
            </a:r>
            <a:r>
              <a:rPr lang="pl-PL" sz="2800" dirty="0" err="1" smtClean="0">
                <a:latin typeface="Arial" pitchFamily="34" charset="0"/>
                <a:cs typeface="Arial" pitchFamily="34" charset="0"/>
              </a:rPr>
              <a:t>chromatograms</a:t>
            </a:r>
            <a:r>
              <a:rPr lang="pl-PL" sz="2800" dirty="0" smtClean="0">
                <a:latin typeface="Arial" pitchFamily="34" charset="0"/>
                <a:cs typeface="Arial" pitchFamily="34" charset="0"/>
              </a:rPr>
              <a:t> of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extracts</a:t>
            </a:r>
            <a:endParaRPr lang="pl-PL" sz="2800" dirty="0"/>
          </a:p>
        </p:txBody>
      </p:sp>
      <p:pic>
        <p:nvPicPr>
          <p:cNvPr id="55298" name="Picture 2" descr="F:\Profesor\California.jpg"/>
          <p:cNvPicPr>
            <a:picLocks noChangeAspect="1" noChangeArrowheads="1"/>
          </p:cNvPicPr>
          <p:nvPr/>
        </p:nvPicPr>
        <p:blipFill>
          <a:blip r:embed="rId2" cstate="print"/>
          <a:srcRect/>
          <a:stretch>
            <a:fillRect/>
          </a:stretch>
        </p:blipFill>
        <p:spPr bwMode="auto">
          <a:xfrm>
            <a:off x="251520" y="1052736"/>
            <a:ext cx="4248472" cy="3024336"/>
          </a:xfrm>
          <a:prstGeom prst="rect">
            <a:avLst/>
          </a:prstGeom>
          <a:noFill/>
        </p:spPr>
      </p:pic>
      <p:pic>
        <p:nvPicPr>
          <p:cNvPr id="55299" name="Picture 3" descr="F:\Profesor\Castilla.jpg"/>
          <p:cNvPicPr>
            <a:picLocks noChangeAspect="1" noChangeArrowheads="1"/>
          </p:cNvPicPr>
          <p:nvPr/>
        </p:nvPicPr>
        <p:blipFill>
          <a:blip r:embed="rId3" cstate="print"/>
          <a:srcRect/>
          <a:stretch>
            <a:fillRect/>
          </a:stretch>
        </p:blipFill>
        <p:spPr bwMode="auto">
          <a:xfrm>
            <a:off x="4499992" y="1052736"/>
            <a:ext cx="4248472" cy="3096344"/>
          </a:xfrm>
          <a:prstGeom prst="rect">
            <a:avLst/>
          </a:prstGeom>
          <a:noFill/>
        </p:spPr>
      </p:pic>
      <p:pic>
        <p:nvPicPr>
          <p:cNvPr id="55300" name="Picture 4" descr="F:\Profesor\Nelson F1.jpg"/>
          <p:cNvPicPr>
            <a:picLocks noChangeAspect="1" noChangeArrowheads="1"/>
          </p:cNvPicPr>
          <p:nvPr/>
        </p:nvPicPr>
        <p:blipFill>
          <a:blip r:embed="rId4" cstate="print"/>
          <a:srcRect/>
          <a:stretch>
            <a:fillRect/>
          </a:stretch>
        </p:blipFill>
        <p:spPr bwMode="auto">
          <a:xfrm>
            <a:off x="2339752" y="3861048"/>
            <a:ext cx="4176464" cy="299695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err="1" smtClean="0">
                <a:latin typeface="Arial" pitchFamily="34" charset="0"/>
                <a:cs typeface="Arial" pitchFamily="34" charset="0"/>
              </a:rPr>
              <a:t>Content</a:t>
            </a:r>
            <a:r>
              <a:rPr lang="pl-PL" sz="2800" dirty="0" smtClean="0">
                <a:latin typeface="Arial" pitchFamily="34" charset="0"/>
                <a:cs typeface="Arial" pitchFamily="34" charset="0"/>
              </a:rPr>
              <a:t> of </a:t>
            </a:r>
            <a:r>
              <a:rPr lang="pl-PL" sz="2800" dirty="0" err="1" smtClean="0">
                <a:latin typeface="Arial" pitchFamily="34" charset="0"/>
                <a:cs typeface="Arial" pitchFamily="34" charset="0"/>
              </a:rPr>
              <a:t>individual</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phenolic</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compounds</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in</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extracts</a:t>
            </a:r>
            <a:r>
              <a:rPr lang="pl-PL" sz="2800" dirty="0" smtClean="0">
                <a:latin typeface="Arial" pitchFamily="34" charset="0"/>
                <a:cs typeface="Arial" pitchFamily="34" charset="0"/>
              </a:rPr>
              <a:t> of California (mg/g)</a:t>
            </a:r>
            <a:endParaRPr lang="pl-PL" sz="2800" dirty="0">
              <a:latin typeface="Arial" pitchFamily="34" charset="0"/>
              <a:cs typeface="Arial" pitchFamily="34" charset="0"/>
            </a:endParaRPr>
          </a:p>
        </p:txBody>
      </p:sp>
      <p:graphicFrame>
        <p:nvGraphicFramePr>
          <p:cNvPr id="4" name="Symbol zastępczy zawartości 3"/>
          <p:cNvGraphicFramePr>
            <a:graphicFrameLocks noGrp="1"/>
          </p:cNvGraphicFramePr>
          <p:nvPr>
            <p:ph idx="1"/>
          </p:nvPr>
        </p:nvGraphicFramePr>
        <p:xfrm>
          <a:off x="467544" y="2132856"/>
          <a:ext cx="8229600" cy="292608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pl-PL" sz="2000" dirty="0" err="1" smtClean="0"/>
                        <a:t>Compound</a:t>
                      </a:r>
                      <a:endParaRPr lang="pl-PL" sz="2000" dirty="0"/>
                    </a:p>
                  </a:txBody>
                  <a:tcPr/>
                </a:tc>
                <a:tc>
                  <a:txBody>
                    <a:bodyPr/>
                    <a:lstStyle/>
                    <a:p>
                      <a:pPr algn="ctr"/>
                      <a:r>
                        <a:rPr lang="pl-PL" sz="2000" dirty="0" err="1" smtClean="0"/>
                        <a:t>Control</a:t>
                      </a:r>
                      <a:endParaRPr lang="pl-PL" sz="2000" dirty="0"/>
                    </a:p>
                  </a:txBody>
                  <a:tcPr/>
                </a:tc>
                <a:tc>
                  <a:txBody>
                    <a:bodyPr/>
                    <a:lstStyle/>
                    <a:p>
                      <a:pPr algn="ctr"/>
                      <a:r>
                        <a:rPr lang="pl-PL" sz="2000" dirty="0" err="1" smtClean="0"/>
                        <a:t>Intensive</a:t>
                      </a:r>
                      <a:endParaRPr lang="pl-PL" sz="2000" dirty="0"/>
                    </a:p>
                  </a:txBody>
                  <a:tcPr/>
                </a:tc>
                <a:tc>
                  <a:txBody>
                    <a:bodyPr/>
                    <a:lstStyle/>
                    <a:p>
                      <a:pPr algn="ctr"/>
                      <a:r>
                        <a:rPr lang="pl-PL" sz="2000" dirty="0" err="1" smtClean="0"/>
                        <a:t>Spare</a:t>
                      </a:r>
                      <a:endParaRPr lang="pl-PL" sz="2000" dirty="0"/>
                    </a:p>
                  </a:txBody>
                  <a:tcPr/>
                </a:tc>
              </a:tr>
              <a:tr h="370840">
                <a:tc>
                  <a:txBody>
                    <a:bodyPr/>
                    <a:lstStyle/>
                    <a:p>
                      <a:pPr algn="ctr"/>
                      <a:endParaRPr lang="pl-PL" sz="2000" dirty="0" smtClean="0"/>
                    </a:p>
                    <a:p>
                      <a:pPr algn="ctr"/>
                      <a:r>
                        <a:rPr lang="pl-PL" sz="2000" dirty="0" smtClean="0"/>
                        <a:t>1</a:t>
                      </a:r>
                    </a:p>
                    <a:p>
                      <a:pPr algn="ctr"/>
                      <a:r>
                        <a:rPr lang="pl-PL" sz="2000" dirty="0" smtClean="0"/>
                        <a:t>2</a:t>
                      </a:r>
                    </a:p>
                    <a:p>
                      <a:pPr algn="ctr"/>
                      <a:r>
                        <a:rPr lang="pl-PL" sz="2000" dirty="0" smtClean="0"/>
                        <a:t>3</a:t>
                      </a:r>
                    </a:p>
                    <a:p>
                      <a:pPr algn="ctr"/>
                      <a:r>
                        <a:rPr lang="pl-PL" sz="2000" dirty="0" smtClean="0"/>
                        <a:t>4</a:t>
                      </a:r>
                    </a:p>
                    <a:p>
                      <a:pPr algn="ctr"/>
                      <a:r>
                        <a:rPr lang="pl-PL" sz="2000" dirty="0" smtClean="0"/>
                        <a:t>5</a:t>
                      </a:r>
                    </a:p>
                    <a:p>
                      <a:pPr algn="ctr"/>
                      <a:r>
                        <a:rPr lang="pl-PL" sz="2000" dirty="0" smtClean="0"/>
                        <a:t>6</a:t>
                      </a:r>
                    </a:p>
                    <a:p>
                      <a:pPr algn="ctr"/>
                      <a:endParaRPr lang="pl-PL" sz="2000" dirty="0"/>
                    </a:p>
                  </a:txBody>
                  <a:tcPr/>
                </a:tc>
                <a:tc>
                  <a:txBody>
                    <a:bodyPr/>
                    <a:lstStyle/>
                    <a:p>
                      <a:pPr algn="ctr"/>
                      <a:endParaRPr lang="pl-PL" sz="2000" dirty="0" smtClean="0"/>
                    </a:p>
                    <a:p>
                      <a:pPr algn="ctr"/>
                      <a:r>
                        <a:rPr lang="pl-PL" sz="2000" dirty="0" smtClean="0"/>
                        <a:t>80.1 ± 1.4</a:t>
                      </a:r>
                    </a:p>
                    <a:p>
                      <a:pPr algn="ctr"/>
                      <a:r>
                        <a:rPr lang="pl-PL" sz="2000" dirty="0" smtClean="0"/>
                        <a:t>8.4 ± 0.3</a:t>
                      </a:r>
                    </a:p>
                    <a:p>
                      <a:pPr algn="ctr"/>
                      <a:r>
                        <a:rPr lang="pl-PL" sz="2000" dirty="0" smtClean="0"/>
                        <a:t>5.6 ± 0.3</a:t>
                      </a:r>
                    </a:p>
                    <a:p>
                      <a:pPr algn="ctr"/>
                      <a:r>
                        <a:rPr lang="pl-PL" sz="2000" dirty="0" smtClean="0"/>
                        <a:t>6.3 ± 0.4</a:t>
                      </a:r>
                    </a:p>
                    <a:p>
                      <a:pPr algn="ctr"/>
                      <a:r>
                        <a:rPr lang="pl-PL" sz="2000" dirty="0" smtClean="0"/>
                        <a:t>-</a:t>
                      </a:r>
                    </a:p>
                    <a:p>
                      <a:pPr algn="ctr"/>
                      <a:r>
                        <a:rPr lang="pl-PL" sz="2000" dirty="0" smtClean="0"/>
                        <a:t>8.5 ± 0.5</a:t>
                      </a:r>
                      <a:endParaRPr lang="pl-PL" sz="2000" dirty="0"/>
                    </a:p>
                  </a:txBody>
                  <a:tcPr/>
                </a:tc>
                <a:tc>
                  <a:txBody>
                    <a:bodyPr/>
                    <a:lstStyle/>
                    <a:p>
                      <a:pPr algn="ctr"/>
                      <a:endParaRPr lang="pl-PL" sz="2000" dirty="0" smtClean="0"/>
                    </a:p>
                    <a:p>
                      <a:pPr algn="ctr"/>
                      <a:r>
                        <a:rPr lang="pl-PL" sz="2000" dirty="0" smtClean="0"/>
                        <a:t>81.9 ± 5.1</a:t>
                      </a:r>
                    </a:p>
                    <a:p>
                      <a:pPr algn="ctr"/>
                      <a:r>
                        <a:rPr lang="pl-PL" sz="2000" dirty="0" smtClean="0"/>
                        <a:t>7.7 ± 0.6</a:t>
                      </a:r>
                    </a:p>
                    <a:p>
                      <a:pPr algn="ctr"/>
                      <a:r>
                        <a:rPr lang="pl-PL" sz="2000" dirty="0" smtClean="0"/>
                        <a:t>5.1 ± 0.2</a:t>
                      </a:r>
                    </a:p>
                    <a:p>
                      <a:pPr algn="ctr"/>
                      <a:r>
                        <a:rPr lang="pl-PL" sz="2000" dirty="0" smtClean="0"/>
                        <a:t>6.2</a:t>
                      </a:r>
                      <a:r>
                        <a:rPr lang="pl-PL" sz="2000" baseline="0" dirty="0" smtClean="0"/>
                        <a:t> </a:t>
                      </a:r>
                      <a:r>
                        <a:rPr lang="pl-PL" sz="2000" dirty="0" smtClean="0"/>
                        <a:t>± 0.3</a:t>
                      </a:r>
                    </a:p>
                    <a:p>
                      <a:pPr algn="ctr"/>
                      <a:r>
                        <a:rPr lang="pl-PL" sz="2000" dirty="0" smtClean="0"/>
                        <a:t>-</a:t>
                      </a:r>
                    </a:p>
                    <a:p>
                      <a:pPr algn="ctr"/>
                      <a:r>
                        <a:rPr lang="pl-PL" sz="2000" dirty="0" smtClean="0"/>
                        <a:t>8.3 ± 0.2</a:t>
                      </a:r>
                      <a:endParaRPr lang="pl-PL" sz="2000" dirty="0"/>
                    </a:p>
                  </a:txBody>
                  <a:tcPr/>
                </a:tc>
                <a:tc>
                  <a:txBody>
                    <a:bodyPr/>
                    <a:lstStyle/>
                    <a:p>
                      <a:pPr algn="ctr"/>
                      <a:endParaRPr lang="pl-PL" sz="2000" dirty="0" smtClean="0"/>
                    </a:p>
                    <a:p>
                      <a:pPr algn="ctr"/>
                      <a:r>
                        <a:rPr lang="pl-PL" sz="2000" dirty="0" smtClean="0"/>
                        <a:t>76.2 ± 4.0</a:t>
                      </a:r>
                    </a:p>
                    <a:p>
                      <a:pPr algn="ctr"/>
                      <a:r>
                        <a:rPr lang="pl-PL" sz="2000" dirty="0" smtClean="0"/>
                        <a:t>7.6 ± 0.6</a:t>
                      </a:r>
                    </a:p>
                    <a:p>
                      <a:pPr algn="ctr"/>
                      <a:r>
                        <a:rPr lang="pl-PL" sz="2000" dirty="0" smtClean="0"/>
                        <a:t>5.1</a:t>
                      </a:r>
                      <a:r>
                        <a:rPr lang="pl-PL" sz="2000" baseline="0" dirty="0" smtClean="0"/>
                        <a:t> </a:t>
                      </a:r>
                      <a:r>
                        <a:rPr lang="pl-PL" sz="2000" dirty="0" smtClean="0"/>
                        <a:t>± 0.3</a:t>
                      </a:r>
                    </a:p>
                    <a:p>
                      <a:pPr algn="ctr"/>
                      <a:r>
                        <a:rPr lang="pl-PL" sz="2000" dirty="0" smtClean="0"/>
                        <a:t>6.1 ± 0.3</a:t>
                      </a:r>
                    </a:p>
                    <a:p>
                      <a:pPr algn="ctr"/>
                      <a:r>
                        <a:rPr lang="pl-PL" sz="2000" dirty="0" smtClean="0"/>
                        <a:t>-</a:t>
                      </a:r>
                    </a:p>
                    <a:p>
                      <a:pPr algn="ctr"/>
                      <a:r>
                        <a:rPr lang="pl-PL" sz="2000" dirty="0" smtClean="0"/>
                        <a:t>7.6 ± 0.5</a:t>
                      </a:r>
                      <a:endParaRPr lang="pl-PL" sz="2000" dirty="0"/>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err="1" smtClean="0">
                <a:latin typeface="Arial" pitchFamily="34" charset="0"/>
                <a:cs typeface="Arial" pitchFamily="34" charset="0"/>
              </a:rPr>
              <a:t>Content</a:t>
            </a:r>
            <a:r>
              <a:rPr lang="pl-PL" sz="2800" dirty="0" smtClean="0">
                <a:latin typeface="Arial" pitchFamily="34" charset="0"/>
                <a:cs typeface="Arial" pitchFamily="34" charset="0"/>
              </a:rPr>
              <a:t> of </a:t>
            </a:r>
            <a:r>
              <a:rPr lang="pl-PL" sz="2800" dirty="0" err="1" smtClean="0">
                <a:latin typeface="Arial" pitchFamily="34" charset="0"/>
                <a:cs typeface="Arial" pitchFamily="34" charset="0"/>
              </a:rPr>
              <a:t>individual</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phenolic</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compounds</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in</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extracts</a:t>
            </a:r>
            <a:r>
              <a:rPr lang="pl-PL" sz="2800" dirty="0" smtClean="0">
                <a:latin typeface="Arial" pitchFamily="34" charset="0"/>
                <a:cs typeface="Arial" pitchFamily="34" charset="0"/>
              </a:rPr>
              <a:t> of Castilla (mg/g)</a:t>
            </a:r>
            <a:endParaRPr lang="pl-PL" sz="2800" dirty="0">
              <a:latin typeface="Arial" pitchFamily="34" charset="0"/>
              <a:cs typeface="Arial" pitchFamily="34" charset="0"/>
            </a:endParaRPr>
          </a:p>
        </p:txBody>
      </p:sp>
      <p:graphicFrame>
        <p:nvGraphicFramePr>
          <p:cNvPr id="4" name="Symbol zastępczy zawartości 3"/>
          <p:cNvGraphicFramePr>
            <a:graphicFrameLocks noGrp="1"/>
          </p:cNvGraphicFramePr>
          <p:nvPr>
            <p:ph idx="1"/>
          </p:nvPr>
        </p:nvGraphicFramePr>
        <p:xfrm>
          <a:off x="467544" y="2132856"/>
          <a:ext cx="8229600" cy="292608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pl-PL" sz="2000" dirty="0" err="1" smtClean="0"/>
                        <a:t>Compound</a:t>
                      </a:r>
                      <a:endParaRPr lang="pl-PL" sz="2000" dirty="0"/>
                    </a:p>
                  </a:txBody>
                  <a:tcPr/>
                </a:tc>
                <a:tc>
                  <a:txBody>
                    <a:bodyPr/>
                    <a:lstStyle/>
                    <a:p>
                      <a:pPr algn="ctr"/>
                      <a:r>
                        <a:rPr lang="pl-PL" sz="2000" dirty="0" err="1" smtClean="0"/>
                        <a:t>Control</a:t>
                      </a:r>
                      <a:endParaRPr lang="pl-PL" sz="2000" dirty="0"/>
                    </a:p>
                  </a:txBody>
                  <a:tcPr/>
                </a:tc>
                <a:tc>
                  <a:txBody>
                    <a:bodyPr/>
                    <a:lstStyle/>
                    <a:p>
                      <a:pPr algn="ctr"/>
                      <a:r>
                        <a:rPr lang="pl-PL" sz="2000" dirty="0" err="1" smtClean="0"/>
                        <a:t>Intensive</a:t>
                      </a:r>
                      <a:endParaRPr lang="pl-PL" sz="2000" dirty="0"/>
                    </a:p>
                  </a:txBody>
                  <a:tcPr/>
                </a:tc>
                <a:tc>
                  <a:txBody>
                    <a:bodyPr/>
                    <a:lstStyle/>
                    <a:p>
                      <a:pPr algn="ctr"/>
                      <a:r>
                        <a:rPr lang="pl-PL" sz="2000" dirty="0" err="1" smtClean="0"/>
                        <a:t>Spare</a:t>
                      </a:r>
                      <a:endParaRPr lang="pl-PL" sz="2000" dirty="0"/>
                    </a:p>
                  </a:txBody>
                  <a:tcPr/>
                </a:tc>
              </a:tr>
              <a:tr h="370840">
                <a:tc>
                  <a:txBody>
                    <a:bodyPr/>
                    <a:lstStyle/>
                    <a:p>
                      <a:pPr algn="ctr"/>
                      <a:endParaRPr lang="pl-PL" sz="2000" dirty="0" smtClean="0"/>
                    </a:p>
                    <a:p>
                      <a:pPr algn="ctr"/>
                      <a:r>
                        <a:rPr lang="pl-PL" sz="2000" dirty="0" smtClean="0"/>
                        <a:t>1</a:t>
                      </a:r>
                    </a:p>
                    <a:p>
                      <a:pPr algn="ctr"/>
                      <a:r>
                        <a:rPr lang="pl-PL" sz="2000" dirty="0" smtClean="0"/>
                        <a:t>2</a:t>
                      </a:r>
                    </a:p>
                    <a:p>
                      <a:pPr algn="ctr"/>
                      <a:r>
                        <a:rPr lang="pl-PL" sz="2000" dirty="0" smtClean="0"/>
                        <a:t>3</a:t>
                      </a:r>
                    </a:p>
                    <a:p>
                      <a:pPr algn="ctr"/>
                      <a:r>
                        <a:rPr lang="pl-PL" sz="2000" dirty="0" smtClean="0"/>
                        <a:t>4</a:t>
                      </a:r>
                    </a:p>
                    <a:p>
                      <a:pPr algn="ctr"/>
                      <a:r>
                        <a:rPr lang="pl-PL" sz="2000" dirty="0" smtClean="0"/>
                        <a:t>5</a:t>
                      </a:r>
                    </a:p>
                    <a:p>
                      <a:pPr algn="ctr"/>
                      <a:r>
                        <a:rPr lang="pl-PL" sz="2000" dirty="0" smtClean="0"/>
                        <a:t>6</a:t>
                      </a:r>
                    </a:p>
                    <a:p>
                      <a:pPr algn="ctr"/>
                      <a:endParaRPr lang="pl-PL" sz="2000" dirty="0"/>
                    </a:p>
                  </a:txBody>
                  <a:tcPr/>
                </a:tc>
                <a:tc>
                  <a:txBody>
                    <a:bodyPr/>
                    <a:lstStyle/>
                    <a:p>
                      <a:pPr algn="ctr"/>
                      <a:endParaRPr lang="pl-PL" sz="2000" dirty="0" smtClean="0"/>
                    </a:p>
                    <a:p>
                      <a:pPr algn="ctr"/>
                      <a:r>
                        <a:rPr lang="pl-PL" sz="2000" dirty="0" smtClean="0"/>
                        <a:t>76.3 ± 3.4</a:t>
                      </a:r>
                    </a:p>
                    <a:p>
                      <a:pPr algn="ctr"/>
                      <a:r>
                        <a:rPr lang="pl-PL" sz="2000" dirty="0" smtClean="0"/>
                        <a:t>7.1 ± 0.9</a:t>
                      </a:r>
                    </a:p>
                    <a:p>
                      <a:pPr algn="ctr"/>
                      <a:r>
                        <a:rPr lang="pl-PL" sz="2000" dirty="0" smtClean="0"/>
                        <a:t>5.9 ± 0.5</a:t>
                      </a:r>
                    </a:p>
                    <a:p>
                      <a:pPr algn="ctr"/>
                      <a:r>
                        <a:rPr lang="pl-PL" sz="2000" dirty="0" smtClean="0"/>
                        <a:t>5.9 ± 0.7</a:t>
                      </a:r>
                    </a:p>
                    <a:p>
                      <a:pPr algn="ctr"/>
                      <a:r>
                        <a:rPr lang="pl-PL" sz="2000" dirty="0" smtClean="0"/>
                        <a:t>-</a:t>
                      </a:r>
                    </a:p>
                    <a:p>
                      <a:pPr algn="ctr"/>
                      <a:r>
                        <a:rPr lang="pl-PL" sz="2000" dirty="0" smtClean="0"/>
                        <a:t>6.0 ± 0.7</a:t>
                      </a:r>
                      <a:endParaRPr lang="pl-PL" sz="2000" dirty="0"/>
                    </a:p>
                  </a:txBody>
                  <a:tcPr/>
                </a:tc>
                <a:tc>
                  <a:txBody>
                    <a:bodyPr/>
                    <a:lstStyle/>
                    <a:p>
                      <a:pPr algn="ctr"/>
                      <a:endParaRPr lang="pl-PL" sz="2000" dirty="0" smtClean="0"/>
                    </a:p>
                    <a:p>
                      <a:pPr algn="ctr"/>
                      <a:r>
                        <a:rPr lang="pl-PL" sz="2000" dirty="0" smtClean="0"/>
                        <a:t>73.0 ± 5.6</a:t>
                      </a:r>
                    </a:p>
                    <a:p>
                      <a:pPr algn="ctr"/>
                      <a:r>
                        <a:rPr lang="pl-PL" sz="2000" dirty="0" smtClean="0"/>
                        <a:t>7.1 ± 1.2</a:t>
                      </a:r>
                    </a:p>
                    <a:p>
                      <a:pPr algn="ctr"/>
                      <a:r>
                        <a:rPr lang="pl-PL" sz="2000" dirty="0" smtClean="0"/>
                        <a:t>5.9 ± 1.0</a:t>
                      </a:r>
                    </a:p>
                    <a:p>
                      <a:pPr algn="ctr"/>
                      <a:r>
                        <a:rPr lang="pl-PL" sz="2000" dirty="0" smtClean="0"/>
                        <a:t>5.2</a:t>
                      </a:r>
                      <a:r>
                        <a:rPr lang="pl-PL" sz="2000" baseline="0" dirty="0" smtClean="0"/>
                        <a:t> </a:t>
                      </a:r>
                      <a:r>
                        <a:rPr lang="pl-PL" sz="2000" dirty="0" smtClean="0"/>
                        <a:t>± 0.6</a:t>
                      </a:r>
                    </a:p>
                    <a:p>
                      <a:pPr algn="ctr"/>
                      <a:r>
                        <a:rPr lang="pl-PL" sz="2000" dirty="0" smtClean="0"/>
                        <a:t>-</a:t>
                      </a:r>
                    </a:p>
                    <a:p>
                      <a:pPr algn="ctr"/>
                      <a:r>
                        <a:rPr lang="pl-PL" sz="2000" dirty="0" smtClean="0"/>
                        <a:t>5.7 ± 0.2</a:t>
                      </a:r>
                      <a:endParaRPr lang="pl-PL" sz="2000" dirty="0"/>
                    </a:p>
                  </a:txBody>
                  <a:tcPr/>
                </a:tc>
                <a:tc>
                  <a:txBody>
                    <a:bodyPr/>
                    <a:lstStyle/>
                    <a:p>
                      <a:pPr algn="ctr"/>
                      <a:endParaRPr lang="pl-PL" sz="2000" dirty="0" smtClean="0"/>
                    </a:p>
                    <a:p>
                      <a:pPr algn="ctr"/>
                      <a:r>
                        <a:rPr lang="pl-PL" sz="2000" dirty="0" smtClean="0"/>
                        <a:t>70.1 ± 1.4</a:t>
                      </a:r>
                    </a:p>
                    <a:p>
                      <a:pPr algn="ctr"/>
                      <a:r>
                        <a:rPr lang="pl-PL" sz="2000" dirty="0" smtClean="0"/>
                        <a:t>6.4 ± 0.2</a:t>
                      </a:r>
                    </a:p>
                    <a:p>
                      <a:pPr algn="ctr"/>
                      <a:r>
                        <a:rPr lang="pl-PL" sz="2000" dirty="0" smtClean="0"/>
                        <a:t>5.4</a:t>
                      </a:r>
                      <a:r>
                        <a:rPr lang="pl-PL" sz="2000" baseline="0" dirty="0" smtClean="0"/>
                        <a:t> </a:t>
                      </a:r>
                      <a:r>
                        <a:rPr lang="pl-PL" sz="2000" dirty="0" smtClean="0"/>
                        <a:t>± 0.5</a:t>
                      </a:r>
                    </a:p>
                    <a:p>
                      <a:pPr algn="ctr"/>
                      <a:r>
                        <a:rPr lang="pl-PL" sz="2000" dirty="0" smtClean="0"/>
                        <a:t>5.5 ± 0.1</a:t>
                      </a:r>
                    </a:p>
                    <a:p>
                      <a:pPr algn="ctr"/>
                      <a:r>
                        <a:rPr lang="pl-PL" sz="2000" dirty="0" smtClean="0"/>
                        <a:t>-</a:t>
                      </a:r>
                    </a:p>
                    <a:p>
                      <a:pPr algn="ctr"/>
                      <a:r>
                        <a:rPr lang="pl-PL" sz="2000" dirty="0" smtClean="0"/>
                        <a:t>6.4 ± 1.5</a:t>
                      </a:r>
                      <a:endParaRPr lang="pl-PL" sz="2000" dirty="0"/>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err="1" smtClean="0">
                <a:latin typeface="Arial" pitchFamily="34" charset="0"/>
                <a:cs typeface="Arial" pitchFamily="34" charset="0"/>
              </a:rPr>
              <a:t>Content</a:t>
            </a:r>
            <a:r>
              <a:rPr lang="pl-PL" sz="2800" dirty="0" smtClean="0">
                <a:latin typeface="Arial" pitchFamily="34" charset="0"/>
                <a:cs typeface="Arial" pitchFamily="34" charset="0"/>
              </a:rPr>
              <a:t> of </a:t>
            </a:r>
            <a:r>
              <a:rPr lang="pl-PL" sz="2800" dirty="0" err="1" smtClean="0">
                <a:latin typeface="Arial" pitchFamily="34" charset="0"/>
                <a:cs typeface="Arial" pitchFamily="34" charset="0"/>
              </a:rPr>
              <a:t>individual</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phenolic</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compounds</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in</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extracts</a:t>
            </a:r>
            <a:r>
              <a:rPr lang="pl-PL" sz="2800" dirty="0" smtClean="0">
                <a:latin typeface="Arial" pitchFamily="34" charset="0"/>
                <a:cs typeface="Arial" pitchFamily="34" charset="0"/>
              </a:rPr>
              <a:t> of Nelson F1 (mg/g)</a:t>
            </a:r>
            <a:endParaRPr lang="pl-PL" sz="2800" dirty="0">
              <a:latin typeface="Arial" pitchFamily="34" charset="0"/>
              <a:cs typeface="Arial" pitchFamily="34" charset="0"/>
            </a:endParaRPr>
          </a:p>
        </p:txBody>
      </p:sp>
      <p:graphicFrame>
        <p:nvGraphicFramePr>
          <p:cNvPr id="4" name="Symbol zastępczy zawartości 3"/>
          <p:cNvGraphicFramePr>
            <a:graphicFrameLocks noGrp="1"/>
          </p:cNvGraphicFramePr>
          <p:nvPr>
            <p:ph idx="1"/>
          </p:nvPr>
        </p:nvGraphicFramePr>
        <p:xfrm>
          <a:off x="467544" y="2132856"/>
          <a:ext cx="8229600" cy="292608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pl-PL" sz="2000" dirty="0" err="1" smtClean="0"/>
                        <a:t>Compound</a:t>
                      </a:r>
                      <a:endParaRPr lang="pl-PL" sz="2000" dirty="0"/>
                    </a:p>
                  </a:txBody>
                  <a:tcPr/>
                </a:tc>
                <a:tc>
                  <a:txBody>
                    <a:bodyPr/>
                    <a:lstStyle/>
                    <a:p>
                      <a:pPr algn="ctr"/>
                      <a:r>
                        <a:rPr lang="pl-PL" sz="2000" dirty="0" err="1" smtClean="0"/>
                        <a:t>Control</a:t>
                      </a:r>
                      <a:endParaRPr lang="pl-PL" sz="2000" dirty="0"/>
                    </a:p>
                  </a:txBody>
                  <a:tcPr/>
                </a:tc>
                <a:tc>
                  <a:txBody>
                    <a:bodyPr/>
                    <a:lstStyle/>
                    <a:p>
                      <a:pPr algn="ctr"/>
                      <a:r>
                        <a:rPr lang="pl-PL" sz="2000" dirty="0" err="1" smtClean="0"/>
                        <a:t>Intensive</a:t>
                      </a:r>
                      <a:endParaRPr lang="pl-PL" sz="2000" dirty="0"/>
                    </a:p>
                  </a:txBody>
                  <a:tcPr/>
                </a:tc>
                <a:tc>
                  <a:txBody>
                    <a:bodyPr/>
                    <a:lstStyle/>
                    <a:p>
                      <a:pPr algn="ctr"/>
                      <a:r>
                        <a:rPr lang="pl-PL" sz="2000" dirty="0" err="1" smtClean="0"/>
                        <a:t>Spare</a:t>
                      </a:r>
                      <a:endParaRPr lang="pl-PL" sz="2000" dirty="0"/>
                    </a:p>
                  </a:txBody>
                  <a:tcPr/>
                </a:tc>
              </a:tr>
              <a:tr h="370840">
                <a:tc>
                  <a:txBody>
                    <a:bodyPr/>
                    <a:lstStyle/>
                    <a:p>
                      <a:pPr algn="ctr"/>
                      <a:endParaRPr lang="pl-PL" sz="2000" dirty="0" smtClean="0"/>
                    </a:p>
                    <a:p>
                      <a:pPr algn="ctr"/>
                      <a:r>
                        <a:rPr lang="pl-PL" sz="2000" dirty="0" smtClean="0"/>
                        <a:t>1</a:t>
                      </a:r>
                    </a:p>
                    <a:p>
                      <a:pPr algn="ctr"/>
                      <a:r>
                        <a:rPr lang="pl-PL" sz="2000" dirty="0" smtClean="0"/>
                        <a:t>2</a:t>
                      </a:r>
                    </a:p>
                    <a:p>
                      <a:pPr algn="ctr"/>
                      <a:r>
                        <a:rPr lang="pl-PL" sz="2000" dirty="0" smtClean="0"/>
                        <a:t>3</a:t>
                      </a:r>
                    </a:p>
                    <a:p>
                      <a:pPr algn="ctr"/>
                      <a:r>
                        <a:rPr lang="pl-PL" sz="2000" dirty="0" smtClean="0"/>
                        <a:t>4</a:t>
                      </a:r>
                    </a:p>
                    <a:p>
                      <a:pPr algn="ctr"/>
                      <a:r>
                        <a:rPr lang="pl-PL" sz="2000" dirty="0" smtClean="0"/>
                        <a:t>5</a:t>
                      </a:r>
                    </a:p>
                    <a:p>
                      <a:pPr algn="ctr"/>
                      <a:r>
                        <a:rPr lang="pl-PL" sz="2000" dirty="0" smtClean="0"/>
                        <a:t>6</a:t>
                      </a:r>
                    </a:p>
                    <a:p>
                      <a:pPr algn="ctr"/>
                      <a:endParaRPr lang="pl-PL" sz="2000" dirty="0"/>
                    </a:p>
                  </a:txBody>
                  <a:tcPr/>
                </a:tc>
                <a:tc>
                  <a:txBody>
                    <a:bodyPr/>
                    <a:lstStyle/>
                    <a:p>
                      <a:pPr algn="ctr"/>
                      <a:endParaRPr lang="pl-PL" sz="2000" dirty="0" smtClean="0"/>
                    </a:p>
                    <a:p>
                      <a:pPr algn="ctr"/>
                      <a:r>
                        <a:rPr lang="pl-PL" sz="2000" dirty="0" smtClean="0"/>
                        <a:t>65.8 ± 3.0</a:t>
                      </a:r>
                    </a:p>
                    <a:p>
                      <a:pPr algn="ctr"/>
                      <a:r>
                        <a:rPr lang="pl-PL" sz="2000" dirty="0" smtClean="0"/>
                        <a:t>4.0 ± 0.1</a:t>
                      </a:r>
                    </a:p>
                    <a:p>
                      <a:pPr algn="ctr"/>
                      <a:r>
                        <a:rPr lang="pl-PL" sz="2000" dirty="0" smtClean="0"/>
                        <a:t>5.2 ± 0.1</a:t>
                      </a:r>
                    </a:p>
                    <a:p>
                      <a:pPr algn="ctr"/>
                      <a:r>
                        <a:rPr lang="pl-PL" sz="2000" dirty="0" smtClean="0"/>
                        <a:t>3.8 ± 0.2</a:t>
                      </a:r>
                    </a:p>
                    <a:p>
                      <a:pPr algn="ctr"/>
                      <a:r>
                        <a:rPr lang="pl-PL" sz="2000" dirty="0" smtClean="0"/>
                        <a:t>18.3 ±</a:t>
                      </a:r>
                      <a:r>
                        <a:rPr lang="pl-PL" sz="2000" baseline="0" dirty="0" smtClean="0"/>
                        <a:t> 0.5</a:t>
                      </a:r>
                      <a:endParaRPr lang="pl-PL" sz="2000" dirty="0" smtClean="0"/>
                    </a:p>
                    <a:p>
                      <a:pPr algn="ctr"/>
                      <a:r>
                        <a:rPr lang="pl-PL" sz="2000" dirty="0" smtClean="0"/>
                        <a:t>3.8 ± 0.4</a:t>
                      </a:r>
                      <a:endParaRPr lang="pl-PL" sz="2000" dirty="0"/>
                    </a:p>
                  </a:txBody>
                  <a:tcPr/>
                </a:tc>
                <a:tc>
                  <a:txBody>
                    <a:bodyPr/>
                    <a:lstStyle/>
                    <a:p>
                      <a:pPr algn="ctr"/>
                      <a:endParaRPr lang="pl-PL" sz="2000" dirty="0" smtClean="0"/>
                    </a:p>
                    <a:p>
                      <a:pPr algn="ctr"/>
                      <a:r>
                        <a:rPr lang="pl-PL" sz="2000" dirty="0" smtClean="0"/>
                        <a:t>64.5 ± 3.3</a:t>
                      </a:r>
                    </a:p>
                    <a:p>
                      <a:pPr algn="ctr"/>
                      <a:r>
                        <a:rPr lang="pl-PL" sz="2000" dirty="0" smtClean="0"/>
                        <a:t>2.5 ± 0.2</a:t>
                      </a:r>
                    </a:p>
                    <a:p>
                      <a:pPr algn="ctr"/>
                      <a:r>
                        <a:rPr lang="pl-PL" sz="2000" dirty="0" smtClean="0"/>
                        <a:t>4.9 ± 0.2</a:t>
                      </a:r>
                    </a:p>
                    <a:p>
                      <a:pPr algn="ctr"/>
                      <a:r>
                        <a:rPr lang="pl-PL" sz="2000" baseline="0" dirty="0" smtClean="0"/>
                        <a:t>3.9 </a:t>
                      </a:r>
                      <a:r>
                        <a:rPr lang="pl-PL" sz="2000" dirty="0" smtClean="0"/>
                        <a:t>± 0.5</a:t>
                      </a:r>
                    </a:p>
                    <a:p>
                      <a:pPr algn="ctr"/>
                      <a:r>
                        <a:rPr lang="pl-PL" sz="2000" dirty="0" smtClean="0"/>
                        <a:t>16.9 ± 1.0</a:t>
                      </a:r>
                    </a:p>
                    <a:p>
                      <a:pPr algn="ctr"/>
                      <a:r>
                        <a:rPr lang="pl-PL" sz="2000" dirty="0" smtClean="0"/>
                        <a:t>3.2 ± 0.4</a:t>
                      </a:r>
                      <a:endParaRPr lang="pl-PL" sz="2000" dirty="0"/>
                    </a:p>
                  </a:txBody>
                  <a:tcPr/>
                </a:tc>
                <a:tc>
                  <a:txBody>
                    <a:bodyPr/>
                    <a:lstStyle/>
                    <a:p>
                      <a:pPr algn="ctr"/>
                      <a:endParaRPr lang="pl-PL" sz="2000" dirty="0" smtClean="0"/>
                    </a:p>
                    <a:p>
                      <a:pPr algn="ctr"/>
                      <a:r>
                        <a:rPr lang="pl-PL" sz="2000" dirty="0" smtClean="0"/>
                        <a:t>70.8 ± 5.3</a:t>
                      </a:r>
                    </a:p>
                    <a:p>
                      <a:pPr algn="ctr"/>
                      <a:r>
                        <a:rPr lang="pl-PL" sz="2000" dirty="0" smtClean="0"/>
                        <a:t>3.1 ± 0.8</a:t>
                      </a:r>
                    </a:p>
                    <a:p>
                      <a:pPr algn="ctr"/>
                      <a:r>
                        <a:rPr lang="pl-PL" sz="2000" dirty="0" smtClean="0"/>
                        <a:t>5.0</a:t>
                      </a:r>
                      <a:r>
                        <a:rPr lang="pl-PL" sz="2000" baseline="0" dirty="0" smtClean="0"/>
                        <a:t> </a:t>
                      </a:r>
                      <a:r>
                        <a:rPr lang="pl-PL" sz="2000" dirty="0" smtClean="0"/>
                        <a:t>± 0.6</a:t>
                      </a:r>
                    </a:p>
                    <a:p>
                      <a:pPr algn="ctr"/>
                      <a:r>
                        <a:rPr lang="pl-PL" sz="2000" dirty="0" smtClean="0"/>
                        <a:t>4.4 ± 0.8</a:t>
                      </a:r>
                    </a:p>
                    <a:p>
                      <a:pPr algn="ctr"/>
                      <a:r>
                        <a:rPr lang="pl-PL" sz="2000" dirty="0" smtClean="0"/>
                        <a:t>17.3 ± 0.9</a:t>
                      </a:r>
                    </a:p>
                    <a:p>
                      <a:pPr algn="ctr"/>
                      <a:r>
                        <a:rPr lang="pl-PL" sz="2000" dirty="0" smtClean="0"/>
                        <a:t>3.5 ± 0.8</a:t>
                      </a:r>
                      <a:endParaRPr lang="pl-PL" sz="2000" dirty="0"/>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8" name="Tytuł 7"/>
          <p:cNvSpPr>
            <a:spLocks noGrp="1"/>
          </p:cNvSpPr>
          <p:nvPr>
            <p:ph type="title"/>
          </p:nvPr>
        </p:nvSpPr>
        <p:spPr/>
        <p:txBody>
          <a:bodyPr>
            <a:normAutofit/>
          </a:bodyPr>
          <a:lstStyle/>
          <a:p>
            <a:r>
              <a:rPr lang="pl-PL" sz="2800" dirty="0" err="1" smtClean="0"/>
              <a:t>Content</a:t>
            </a:r>
            <a:r>
              <a:rPr lang="pl-PL" sz="2800" dirty="0" smtClean="0"/>
              <a:t> of </a:t>
            </a:r>
            <a:r>
              <a:rPr lang="pl-PL" sz="2800" dirty="0" err="1" smtClean="0"/>
              <a:t>total</a:t>
            </a:r>
            <a:r>
              <a:rPr lang="pl-PL" sz="2800" dirty="0" smtClean="0"/>
              <a:t> </a:t>
            </a:r>
            <a:r>
              <a:rPr lang="pl-PL" sz="2800" dirty="0" err="1" smtClean="0"/>
              <a:t>phenolics</a:t>
            </a:r>
            <a:r>
              <a:rPr lang="pl-PL" sz="2800" dirty="0" smtClean="0"/>
              <a:t> </a:t>
            </a:r>
            <a:r>
              <a:rPr lang="pl-PL" sz="2800" dirty="0" err="1" smtClean="0"/>
              <a:t>in</a:t>
            </a:r>
            <a:r>
              <a:rPr lang="pl-PL" sz="2800" dirty="0" smtClean="0"/>
              <a:t> </a:t>
            </a:r>
            <a:r>
              <a:rPr lang="pl-PL" sz="2800" dirty="0" err="1" smtClean="0"/>
              <a:t>the</a:t>
            </a:r>
            <a:r>
              <a:rPr lang="pl-PL" sz="2800" dirty="0" smtClean="0"/>
              <a:t> </a:t>
            </a:r>
            <a:r>
              <a:rPr lang="pl-PL" sz="2800" dirty="0" err="1" smtClean="0"/>
              <a:t>extracts</a:t>
            </a:r>
            <a:r>
              <a:rPr lang="pl-PL" sz="2800" dirty="0" smtClean="0"/>
              <a:t> and </a:t>
            </a:r>
            <a:r>
              <a:rPr lang="pl-PL" sz="2800" dirty="0" err="1" smtClean="0"/>
              <a:t>seeds</a:t>
            </a:r>
            <a:endParaRPr lang="pl-PL" sz="2800" dirty="0"/>
          </a:p>
        </p:txBody>
      </p:sp>
      <p:graphicFrame>
        <p:nvGraphicFramePr>
          <p:cNvPr id="11" name="Symbol zastępczy zawartości 10"/>
          <p:cNvGraphicFramePr>
            <a:graphicFrameLocks noGrp="1"/>
          </p:cNvGraphicFramePr>
          <p:nvPr>
            <p:ph sz="half" idx="1"/>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Symbol zastępczy zawartości 4"/>
          <p:cNvGraphicFramePr>
            <a:graphicFrameLocks noGrp="1"/>
          </p:cNvGraphicFramePr>
          <p:nvPr>
            <p:ph sz="half" idx="2"/>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6" name="Prostokąt 5"/>
          <p:cNvSpPr/>
          <p:nvPr/>
        </p:nvSpPr>
        <p:spPr>
          <a:xfrm>
            <a:off x="7452320" y="5805264"/>
            <a:ext cx="1224136" cy="28803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dirty="0" err="1" smtClean="0">
                <a:solidFill>
                  <a:schemeClr val="tx1"/>
                </a:solidFill>
              </a:rPr>
              <a:t>Inoculated</a:t>
            </a:r>
            <a:endParaRPr lang="pl-PL" dirty="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latin typeface="Arial" pitchFamily="34" charset="0"/>
                <a:cs typeface="Arial" pitchFamily="34" charset="0"/>
              </a:rPr>
              <a:t>TEAC</a:t>
            </a:r>
            <a:r>
              <a:rPr lang="pl-PL" sz="2800" dirty="0" smtClean="0"/>
              <a:t> of </a:t>
            </a:r>
            <a:r>
              <a:rPr lang="pl-PL" sz="2800" dirty="0" err="1" smtClean="0"/>
              <a:t>the</a:t>
            </a:r>
            <a:r>
              <a:rPr lang="pl-PL" sz="2800" dirty="0" smtClean="0"/>
              <a:t> </a:t>
            </a:r>
            <a:r>
              <a:rPr lang="pl-PL" sz="2800" dirty="0" err="1" smtClean="0"/>
              <a:t>extracts</a:t>
            </a:r>
            <a:r>
              <a:rPr lang="pl-PL" sz="2800" dirty="0" smtClean="0"/>
              <a:t> and </a:t>
            </a:r>
            <a:r>
              <a:rPr lang="pl-PL" sz="2800" dirty="0" err="1" smtClean="0"/>
              <a:t>seeds</a:t>
            </a:r>
            <a:endParaRPr lang="pl-PL" sz="2800" dirty="0"/>
          </a:p>
        </p:txBody>
      </p:sp>
      <p:graphicFrame>
        <p:nvGraphicFramePr>
          <p:cNvPr id="5" name="Symbol zastępczy zawartości 4"/>
          <p:cNvGraphicFramePr>
            <a:graphicFrameLocks noGrp="1"/>
          </p:cNvGraphicFramePr>
          <p:nvPr>
            <p:ph sz="half" idx="1"/>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Symbol zastępczy zawartości 5"/>
          <p:cNvGraphicFramePr>
            <a:graphicFrameLocks noGrp="1"/>
          </p:cNvGraphicFramePr>
          <p:nvPr>
            <p:ph sz="half" idx="2"/>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7" name="Prostokąt 6"/>
          <p:cNvSpPr/>
          <p:nvPr/>
        </p:nvSpPr>
        <p:spPr>
          <a:xfrm>
            <a:off x="2987824" y="5733256"/>
            <a:ext cx="1296144" cy="28803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dirty="0" err="1" smtClean="0">
                <a:solidFill>
                  <a:schemeClr val="tx1"/>
                </a:solidFill>
              </a:rPr>
              <a:t>Inoculated</a:t>
            </a:r>
            <a:endParaRPr lang="pl-PL"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smtClean="0">
                <a:latin typeface="Arial" pitchFamily="34" charset="0"/>
                <a:cs typeface="Arial" pitchFamily="34" charset="0"/>
              </a:rPr>
              <a:t>FRAP of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extracts</a:t>
            </a:r>
            <a:r>
              <a:rPr lang="pl-PL" sz="2800" dirty="0" smtClean="0">
                <a:latin typeface="Arial" pitchFamily="34" charset="0"/>
                <a:cs typeface="Arial" pitchFamily="34" charset="0"/>
              </a:rPr>
              <a:t> and </a:t>
            </a:r>
            <a:r>
              <a:rPr lang="pl-PL" sz="2800" dirty="0" err="1" smtClean="0">
                <a:latin typeface="Arial" pitchFamily="34" charset="0"/>
                <a:cs typeface="Arial" pitchFamily="34" charset="0"/>
              </a:rPr>
              <a:t>seeds</a:t>
            </a:r>
            <a:endParaRPr lang="pl-PL" sz="2800" dirty="0">
              <a:latin typeface="Arial" pitchFamily="34" charset="0"/>
              <a:cs typeface="Arial" pitchFamily="34" charset="0"/>
            </a:endParaRPr>
          </a:p>
        </p:txBody>
      </p:sp>
      <p:graphicFrame>
        <p:nvGraphicFramePr>
          <p:cNvPr id="5" name="Symbol zastępczy zawartości 4"/>
          <p:cNvGraphicFramePr>
            <a:graphicFrameLocks noGrp="1"/>
          </p:cNvGraphicFramePr>
          <p:nvPr>
            <p:ph sz="half" idx="1"/>
          </p:nvPr>
        </p:nvGraphicFramePr>
        <p:xfrm>
          <a:off x="467544" y="1556792"/>
          <a:ext cx="40386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Symbol zastępczy zawartości 6"/>
          <p:cNvGraphicFramePr>
            <a:graphicFrameLocks noGrp="1"/>
          </p:cNvGraphicFramePr>
          <p:nvPr>
            <p:ph sz="half" idx="2"/>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800" dirty="0" err="1" smtClean="0">
                <a:latin typeface="Arial" pitchFamily="34" charset="0"/>
                <a:cs typeface="Arial" pitchFamily="34" charset="0"/>
              </a:rPr>
              <a:t>Antiradical</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activity</a:t>
            </a:r>
            <a:r>
              <a:rPr lang="pl-PL" sz="2800" dirty="0" smtClean="0">
                <a:latin typeface="Arial" pitchFamily="34" charset="0"/>
                <a:cs typeface="Arial" pitchFamily="34" charset="0"/>
              </a:rPr>
              <a:t> of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extracts</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aginst</a:t>
            </a:r>
            <a:r>
              <a:rPr lang="pl-PL" sz="2800" dirty="0" smtClean="0">
                <a:latin typeface="Arial" pitchFamily="34" charset="0"/>
                <a:cs typeface="Arial" pitchFamily="34" charset="0"/>
              </a:rPr>
              <a:t> DPPH </a:t>
            </a:r>
            <a:r>
              <a:rPr lang="pl-PL" sz="2800" dirty="0" err="1" smtClean="0">
                <a:latin typeface="Arial" pitchFamily="34" charset="0"/>
                <a:cs typeface="Arial" pitchFamily="34" charset="0"/>
              </a:rPr>
              <a:t>radical</a:t>
            </a:r>
            <a:endParaRPr lang="pl-PL" sz="2800" dirty="0">
              <a:latin typeface="Arial" pitchFamily="34" charset="0"/>
              <a:cs typeface="Arial" pitchFamily="34" charset="0"/>
            </a:endParaRPr>
          </a:p>
        </p:txBody>
      </p:sp>
      <p:graphicFrame>
        <p:nvGraphicFramePr>
          <p:cNvPr id="4" name="Chart 3"/>
          <p:cNvGraphicFramePr>
            <a:graphicFrameLocks noGrp="1"/>
          </p:cNvGraphicFramePr>
          <p:nvPr>
            <p:ph idx="1"/>
          </p:nvPr>
        </p:nvGraphicFramePr>
        <p:xfrm>
          <a:off x="1259632" y="1600200"/>
          <a:ext cx="684076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634082"/>
          </a:xfrm>
        </p:spPr>
        <p:txBody>
          <a:bodyPr>
            <a:normAutofit/>
          </a:bodyPr>
          <a:lstStyle/>
          <a:p>
            <a:r>
              <a:rPr lang="pl-PL" sz="2800" dirty="0" smtClean="0">
                <a:latin typeface="Arial" pitchFamily="34" charset="0"/>
                <a:cs typeface="Arial" pitchFamily="34" charset="0"/>
              </a:rPr>
              <a:t>HPLC </a:t>
            </a:r>
            <a:r>
              <a:rPr lang="pl-PL" sz="2800" dirty="0" err="1" smtClean="0">
                <a:latin typeface="Arial" pitchFamily="34" charset="0"/>
                <a:cs typeface="Arial" pitchFamily="34" charset="0"/>
              </a:rPr>
              <a:t>chromatograms</a:t>
            </a:r>
            <a:r>
              <a:rPr lang="pl-PL" sz="2800" dirty="0" smtClean="0">
                <a:latin typeface="Arial" pitchFamily="34" charset="0"/>
                <a:cs typeface="Arial" pitchFamily="34" charset="0"/>
              </a:rPr>
              <a:t> of </a:t>
            </a:r>
            <a:r>
              <a:rPr lang="pl-PL" sz="2800" dirty="0" err="1" smtClean="0">
                <a:latin typeface="Arial" pitchFamily="34" charset="0"/>
                <a:cs typeface="Arial" pitchFamily="34" charset="0"/>
              </a:rPr>
              <a:t>the</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extracts</a:t>
            </a:r>
            <a:endParaRPr lang="pl-PL" sz="2800" dirty="0">
              <a:latin typeface="Arial" pitchFamily="34" charset="0"/>
              <a:cs typeface="Arial" pitchFamily="34" charset="0"/>
            </a:endParaRPr>
          </a:p>
        </p:txBody>
      </p:sp>
      <p:pic>
        <p:nvPicPr>
          <p:cNvPr id="54274" name="Picture 2" descr="F:\Profesor\Control.jpg"/>
          <p:cNvPicPr>
            <a:picLocks noChangeAspect="1" noChangeArrowheads="1"/>
          </p:cNvPicPr>
          <p:nvPr/>
        </p:nvPicPr>
        <p:blipFill>
          <a:blip r:embed="rId2" cstate="print"/>
          <a:srcRect/>
          <a:stretch>
            <a:fillRect/>
          </a:stretch>
        </p:blipFill>
        <p:spPr bwMode="auto">
          <a:xfrm>
            <a:off x="2483768" y="980728"/>
            <a:ext cx="3600400" cy="5688632"/>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0" name="Tytuł 9"/>
          <p:cNvSpPr>
            <a:spLocks noGrp="1"/>
          </p:cNvSpPr>
          <p:nvPr>
            <p:ph type="title"/>
          </p:nvPr>
        </p:nvSpPr>
        <p:spPr/>
        <p:txBody>
          <a:bodyPr>
            <a:normAutofit/>
          </a:bodyPr>
          <a:lstStyle/>
          <a:p>
            <a:r>
              <a:rPr lang="pl-PL" sz="2800" dirty="0" err="1" smtClean="0">
                <a:latin typeface="Arial" pitchFamily="34" charset="0"/>
                <a:cs typeface="Arial" pitchFamily="34" charset="0"/>
              </a:rPr>
              <a:t>Content</a:t>
            </a:r>
            <a:r>
              <a:rPr lang="pl-PL" sz="2800" dirty="0" smtClean="0">
                <a:latin typeface="Arial" pitchFamily="34" charset="0"/>
                <a:cs typeface="Arial" pitchFamily="34" charset="0"/>
              </a:rPr>
              <a:t> of </a:t>
            </a:r>
            <a:r>
              <a:rPr lang="pl-PL" sz="2800" dirty="0" err="1" smtClean="0">
                <a:latin typeface="Arial" pitchFamily="34" charset="0"/>
                <a:cs typeface="Arial" pitchFamily="34" charset="0"/>
              </a:rPr>
              <a:t>individual</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phenolic</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compounds</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in</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rapeseed</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extracts</a:t>
            </a:r>
            <a:r>
              <a:rPr lang="pl-PL" sz="2800" dirty="0" smtClean="0">
                <a:latin typeface="Arial" pitchFamily="34" charset="0"/>
                <a:cs typeface="Arial" pitchFamily="34" charset="0"/>
              </a:rPr>
              <a:t> (mg/g of </a:t>
            </a:r>
            <a:r>
              <a:rPr lang="pl-PL" sz="2800" dirty="0" err="1" smtClean="0">
                <a:latin typeface="Arial" pitchFamily="34" charset="0"/>
                <a:cs typeface="Arial" pitchFamily="34" charset="0"/>
              </a:rPr>
              <a:t>extract</a:t>
            </a:r>
            <a:r>
              <a:rPr lang="pl-PL" sz="2800" dirty="0" smtClean="0">
                <a:latin typeface="Arial" pitchFamily="34" charset="0"/>
                <a:cs typeface="Arial" pitchFamily="34" charset="0"/>
              </a:rPr>
              <a:t>)</a:t>
            </a:r>
            <a:endParaRPr lang="pl-PL" sz="2800" dirty="0">
              <a:latin typeface="Arial" pitchFamily="34" charset="0"/>
              <a:cs typeface="Arial" pitchFamily="34" charset="0"/>
            </a:endParaRPr>
          </a:p>
        </p:txBody>
      </p:sp>
      <p:graphicFrame>
        <p:nvGraphicFramePr>
          <p:cNvPr id="12" name="Symbol zastępczy zawartości 11"/>
          <p:cNvGraphicFramePr>
            <a:graphicFrameLocks noGrp="1"/>
          </p:cNvGraphicFramePr>
          <p:nvPr>
            <p:ph idx="1"/>
          </p:nvPr>
        </p:nvGraphicFramePr>
        <p:xfrm>
          <a:off x="467544" y="2060848"/>
          <a:ext cx="8208912" cy="3535680"/>
        </p:xfrm>
        <a:graphic>
          <a:graphicData uri="http://schemas.openxmlformats.org/drawingml/2006/table">
            <a:tbl>
              <a:tblPr firstRow="1" bandRow="1">
                <a:tableStyleId>{5C22544A-7EE6-4342-B048-85BDC9FD1C3A}</a:tableStyleId>
              </a:tblPr>
              <a:tblGrid>
                <a:gridCol w="2743200"/>
                <a:gridCol w="2743200"/>
                <a:gridCol w="2722512"/>
              </a:tblGrid>
              <a:tr h="370840">
                <a:tc>
                  <a:txBody>
                    <a:bodyPr/>
                    <a:lstStyle/>
                    <a:p>
                      <a:pPr algn="ctr"/>
                      <a:r>
                        <a:rPr lang="pl-PL" sz="2000" dirty="0" err="1" smtClean="0"/>
                        <a:t>Compound</a:t>
                      </a:r>
                      <a:endParaRPr lang="pl-PL" sz="2000" dirty="0"/>
                    </a:p>
                  </a:txBody>
                  <a:tcPr/>
                </a:tc>
                <a:tc>
                  <a:txBody>
                    <a:bodyPr/>
                    <a:lstStyle/>
                    <a:p>
                      <a:pPr algn="ctr"/>
                      <a:r>
                        <a:rPr lang="pl-PL" sz="2000" dirty="0" err="1" smtClean="0"/>
                        <a:t>Control</a:t>
                      </a:r>
                      <a:endParaRPr lang="pl-PL" sz="2000" dirty="0"/>
                    </a:p>
                  </a:txBody>
                  <a:tcPr/>
                </a:tc>
                <a:tc>
                  <a:txBody>
                    <a:bodyPr/>
                    <a:lstStyle/>
                    <a:p>
                      <a:pPr algn="ctr"/>
                      <a:r>
                        <a:rPr lang="pl-PL" sz="2000" dirty="0" err="1" smtClean="0"/>
                        <a:t>Inoculated</a:t>
                      </a:r>
                      <a:endParaRPr lang="pl-PL" sz="2000" dirty="0"/>
                    </a:p>
                  </a:txBody>
                  <a:tcPr/>
                </a:tc>
              </a:tr>
              <a:tr h="370840">
                <a:tc>
                  <a:txBody>
                    <a:bodyPr/>
                    <a:lstStyle/>
                    <a:p>
                      <a:pPr algn="ctr"/>
                      <a:endParaRPr lang="pl-PL" sz="2000" dirty="0" smtClean="0"/>
                    </a:p>
                    <a:p>
                      <a:pPr algn="ctr"/>
                      <a:r>
                        <a:rPr lang="pl-PL" sz="2000" dirty="0" smtClean="0"/>
                        <a:t>1 (</a:t>
                      </a:r>
                      <a:r>
                        <a:rPr lang="pl-PL" sz="2000" dirty="0" err="1" smtClean="0"/>
                        <a:t>sinapine</a:t>
                      </a:r>
                      <a:r>
                        <a:rPr lang="pl-PL" sz="2000" dirty="0" smtClean="0"/>
                        <a:t>)</a:t>
                      </a:r>
                    </a:p>
                    <a:p>
                      <a:pPr algn="ctr"/>
                      <a:r>
                        <a:rPr lang="pl-PL" sz="2000" dirty="0" smtClean="0"/>
                        <a:t>2</a:t>
                      </a:r>
                    </a:p>
                    <a:p>
                      <a:pPr algn="ctr"/>
                      <a:r>
                        <a:rPr lang="pl-PL" sz="2000" dirty="0" smtClean="0"/>
                        <a:t>3</a:t>
                      </a:r>
                    </a:p>
                    <a:p>
                      <a:pPr algn="ctr"/>
                      <a:r>
                        <a:rPr lang="pl-PL" sz="2000" dirty="0" smtClean="0"/>
                        <a:t>4</a:t>
                      </a:r>
                    </a:p>
                    <a:p>
                      <a:pPr algn="ctr"/>
                      <a:r>
                        <a:rPr lang="pl-PL" sz="2000" dirty="0" smtClean="0"/>
                        <a:t>5</a:t>
                      </a:r>
                    </a:p>
                    <a:p>
                      <a:pPr algn="ctr"/>
                      <a:r>
                        <a:rPr lang="pl-PL" sz="2000" dirty="0" smtClean="0"/>
                        <a:t>6</a:t>
                      </a:r>
                    </a:p>
                    <a:p>
                      <a:pPr algn="ctr"/>
                      <a:r>
                        <a:rPr lang="pl-PL" sz="2000" dirty="0" smtClean="0"/>
                        <a:t>7</a:t>
                      </a:r>
                    </a:p>
                    <a:p>
                      <a:pPr algn="ctr"/>
                      <a:r>
                        <a:rPr lang="pl-PL" sz="2000" dirty="0" smtClean="0"/>
                        <a:t>8</a:t>
                      </a:r>
                    </a:p>
                    <a:p>
                      <a:pPr algn="ctr"/>
                      <a:endParaRPr lang="pl-PL" sz="2000" dirty="0"/>
                    </a:p>
                  </a:txBody>
                  <a:tcPr/>
                </a:tc>
                <a:tc>
                  <a:txBody>
                    <a:bodyPr/>
                    <a:lstStyle/>
                    <a:p>
                      <a:pPr algn="ctr"/>
                      <a:endParaRPr lang="pl-PL" sz="2000" dirty="0" smtClean="0"/>
                    </a:p>
                    <a:p>
                      <a:pPr algn="ctr"/>
                      <a:r>
                        <a:rPr lang="pl-PL" sz="2000" dirty="0" smtClean="0"/>
                        <a:t>58.2 ±</a:t>
                      </a:r>
                      <a:r>
                        <a:rPr lang="pl-PL" sz="2000" baseline="0" dirty="0" smtClean="0"/>
                        <a:t> 2.2</a:t>
                      </a:r>
                    </a:p>
                    <a:p>
                      <a:pPr algn="ctr"/>
                      <a:r>
                        <a:rPr lang="pl-PL" sz="2000" baseline="0" dirty="0" smtClean="0"/>
                        <a:t>3.3 </a:t>
                      </a:r>
                      <a:r>
                        <a:rPr lang="pl-PL" sz="2000" dirty="0" smtClean="0"/>
                        <a:t>± 0.2</a:t>
                      </a:r>
                      <a:endParaRPr lang="pl-PL" sz="2000" baseline="0" dirty="0" smtClean="0"/>
                    </a:p>
                    <a:p>
                      <a:pPr algn="ctr"/>
                      <a:r>
                        <a:rPr lang="pl-PL" sz="2000" baseline="0" dirty="0" smtClean="0"/>
                        <a:t>1.7 </a:t>
                      </a:r>
                      <a:r>
                        <a:rPr lang="pl-PL" sz="2000" dirty="0" smtClean="0"/>
                        <a:t>± 0.2</a:t>
                      </a:r>
                      <a:endParaRPr lang="pl-PL" sz="2000" baseline="0" dirty="0" smtClean="0"/>
                    </a:p>
                    <a:p>
                      <a:pPr algn="ctr"/>
                      <a:r>
                        <a:rPr lang="pl-PL" sz="2000" baseline="0" dirty="0" smtClean="0"/>
                        <a:t>1.6 </a:t>
                      </a:r>
                      <a:r>
                        <a:rPr lang="pl-PL" sz="2000" dirty="0" smtClean="0"/>
                        <a:t>± 0.2</a:t>
                      </a:r>
                      <a:endParaRPr lang="pl-PL" sz="2000" baseline="0" dirty="0" smtClean="0"/>
                    </a:p>
                    <a:p>
                      <a:pPr algn="ctr"/>
                      <a:r>
                        <a:rPr lang="pl-PL" sz="2000" baseline="0" dirty="0" smtClean="0"/>
                        <a:t>3.1 </a:t>
                      </a:r>
                      <a:r>
                        <a:rPr lang="pl-PL" sz="2000" dirty="0" smtClean="0"/>
                        <a:t>± 0.2</a:t>
                      </a:r>
                      <a:endParaRPr lang="pl-PL" sz="2000" baseline="0" dirty="0" smtClean="0"/>
                    </a:p>
                    <a:p>
                      <a:pPr algn="ctr"/>
                      <a:r>
                        <a:rPr lang="pl-PL" sz="2000" baseline="0" dirty="0" smtClean="0"/>
                        <a:t>11.2 </a:t>
                      </a:r>
                      <a:r>
                        <a:rPr lang="pl-PL" sz="2000" dirty="0" smtClean="0"/>
                        <a:t>± 0.8</a:t>
                      </a:r>
                      <a:endParaRPr lang="pl-PL" sz="2000" baseline="0" dirty="0" smtClean="0"/>
                    </a:p>
                    <a:p>
                      <a:pPr algn="ctr"/>
                      <a:r>
                        <a:rPr lang="pl-PL" sz="2000" baseline="0" dirty="0" smtClean="0"/>
                        <a:t>2.0 </a:t>
                      </a:r>
                      <a:r>
                        <a:rPr lang="pl-PL" sz="2000" dirty="0" smtClean="0"/>
                        <a:t>± 0.1</a:t>
                      </a:r>
                      <a:endParaRPr lang="pl-PL" sz="2000" baseline="0" dirty="0" smtClean="0"/>
                    </a:p>
                    <a:p>
                      <a:pPr algn="ctr"/>
                      <a:r>
                        <a:rPr lang="pl-PL" sz="2000" baseline="0" dirty="0" smtClean="0"/>
                        <a:t>2.1 </a:t>
                      </a:r>
                      <a:r>
                        <a:rPr lang="pl-PL" sz="2000" dirty="0" smtClean="0"/>
                        <a:t>± 0.1</a:t>
                      </a:r>
                      <a:endParaRPr lang="pl-PL" sz="2000" dirty="0"/>
                    </a:p>
                  </a:txBody>
                  <a:tcPr/>
                </a:tc>
                <a:tc>
                  <a:txBody>
                    <a:bodyPr/>
                    <a:lstStyle/>
                    <a:p>
                      <a:pPr algn="ctr"/>
                      <a:endParaRPr lang="pl-PL" sz="2000" dirty="0" smtClean="0"/>
                    </a:p>
                    <a:p>
                      <a:pPr algn="ctr"/>
                      <a:r>
                        <a:rPr lang="pl-PL" sz="2000" dirty="0" smtClean="0"/>
                        <a:t>37.9 ± 1.8</a:t>
                      </a:r>
                    </a:p>
                    <a:p>
                      <a:pPr algn="ctr"/>
                      <a:r>
                        <a:rPr lang="pl-PL" sz="2000" dirty="0" smtClean="0"/>
                        <a:t>2.3 ± 0.2</a:t>
                      </a:r>
                    </a:p>
                    <a:p>
                      <a:pPr algn="ctr"/>
                      <a:r>
                        <a:rPr lang="pl-PL" sz="2000" dirty="0" smtClean="0"/>
                        <a:t>1.4 ± 0.1</a:t>
                      </a:r>
                    </a:p>
                    <a:p>
                      <a:pPr algn="ctr"/>
                      <a:r>
                        <a:rPr lang="pl-PL" sz="2000" dirty="0" smtClean="0"/>
                        <a:t>0.7 ± 0.1</a:t>
                      </a:r>
                    </a:p>
                    <a:p>
                      <a:pPr algn="ctr"/>
                      <a:r>
                        <a:rPr lang="pl-PL" sz="2000" dirty="0" smtClean="0"/>
                        <a:t>2.2 ± 0.1</a:t>
                      </a:r>
                    </a:p>
                    <a:p>
                      <a:pPr algn="ctr"/>
                      <a:r>
                        <a:rPr lang="pl-PL" sz="2000" dirty="0" smtClean="0"/>
                        <a:t>7.0 ± 0.5</a:t>
                      </a:r>
                    </a:p>
                    <a:p>
                      <a:pPr algn="ctr"/>
                      <a:r>
                        <a:rPr lang="pl-PL" sz="2000" dirty="0" smtClean="0"/>
                        <a:t>1.0 ± 0.1</a:t>
                      </a:r>
                    </a:p>
                    <a:p>
                      <a:pPr algn="ctr"/>
                      <a:r>
                        <a:rPr lang="pl-PL" sz="2000" dirty="0" smtClean="0"/>
                        <a:t>1.1 ± 0.1</a:t>
                      </a:r>
                      <a:endParaRPr lang="pl-PL" sz="2000" dirty="0"/>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10" name="Tytuł 9"/>
          <p:cNvSpPr>
            <a:spLocks noGrp="1"/>
          </p:cNvSpPr>
          <p:nvPr>
            <p:ph type="title"/>
          </p:nvPr>
        </p:nvSpPr>
        <p:spPr/>
        <p:txBody>
          <a:bodyPr>
            <a:normAutofit/>
          </a:bodyPr>
          <a:lstStyle/>
          <a:p>
            <a:r>
              <a:rPr lang="pl-PL" sz="2800" dirty="0" err="1" smtClean="0">
                <a:latin typeface="Arial" pitchFamily="34" charset="0"/>
                <a:cs typeface="Arial" pitchFamily="34" charset="0"/>
              </a:rPr>
              <a:t>Content</a:t>
            </a:r>
            <a:r>
              <a:rPr lang="pl-PL" sz="2800" dirty="0" smtClean="0">
                <a:latin typeface="Arial" pitchFamily="34" charset="0"/>
                <a:cs typeface="Arial" pitchFamily="34" charset="0"/>
              </a:rPr>
              <a:t> of </a:t>
            </a:r>
            <a:r>
              <a:rPr lang="pl-PL" sz="2800" dirty="0" err="1" smtClean="0">
                <a:latin typeface="Arial" pitchFamily="34" charset="0"/>
                <a:cs typeface="Arial" pitchFamily="34" charset="0"/>
              </a:rPr>
              <a:t>individual</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phenolic</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compounds</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in</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rapeseeds</a:t>
            </a:r>
            <a:r>
              <a:rPr lang="pl-PL" sz="2800" dirty="0" smtClean="0">
                <a:latin typeface="Arial" pitchFamily="34" charset="0"/>
                <a:cs typeface="Arial" pitchFamily="34" charset="0"/>
              </a:rPr>
              <a:t> (mg/g of </a:t>
            </a:r>
            <a:r>
              <a:rPr lang="pl-PL" sz="2800" dirty="0" err="1" smtClean="0">
                <a:latin typeface="Arial" pitchFamily="34" charset="0"/>
                <a:cs typeface="Arial" pitchFamily="34" charset="0"/>
              </a:rPr>
              <a:t>defatted</a:t>
            </a:r>
            <a:r>
              <a:rPr lang="pl-PL" sz="2800" dirty="0" smtClean="0">
                <a:latin typeface="Arial" pitchFamily="34" charset="0"/>
                <a:cs typeface="Arial" pitchFamily="34" charset="0"/>
              </a:rPr>
              <a:t> </a:t>
            </a:r>
            <a:r>
              <a:rPr lang="pl-PL" sz="2800" dirty="0" err="1" smtClean="0">
                <a:latin typeface="Arial" pitchFamily="34" charset="0"/>
                <a:cs typeface="Arial" pitchFamily="34" charset="0"/>
              </a:rPr>
              <a:t>seeds</a:t>
            </a:r>
            <a:r>
              <a:rPr lang="pl-PL" sz="2800" dirty="0" smtClean="0">
                <a:latin typeface="Arial" pitchFamily="34" charset="0"/>
                <a:cs typeface="Arial" pitchFamily="34" charset="0"/>
              </a:rPr>
              <a:t>)</a:t>
            </a:r>
            <a:endParaRPr lang="pl-PL" sz="2800" dirty="0">
              <a:latin typeface="Arial" pitchFamily="34" charset="0"/>
              <a:cs typeface="Arial" pitchFamily="34" charset="0"/>
            </a:endParaRPr>
          </a:p>
        </p:txBody>
      </p:sp>
      <p:graphicFrame>
        <p:nvGraphicFramePr>
          <p:cNvPr id="12" name="Symbol zastępczy zawartości 11"/>
          <p:cNvGraphicFramePr>
            <a:graphicFrameLocks noGrp="1"/>
          </p:cNvGraphicFramePr>
          <p:nvPr>
            <p:ph idx="1"/>
          </p:nvPr>
        </p:nvGraphicFramePr>
        <p:xfrm>
          <a:off x="457200" y="1600200"/>
          <a:ext cx="8231140" cy="3230880"/>
        </p:xfrm>
        <a:graphic>
          <a:graphicData uri="http://schemas.openxmlformats.org/drawingml/2006/table">
            <a:tbl>
              <a:tblPr firstRow="1" bandRow="1">
                <a:tableStyleId>{5C22544A-7EE6-4342-B048-85BDC9FD1C3A}</a:tableStyleId>
              </a:tblPr>
              <a:tblGrid>
                <a:gridCol w="2750628"/>
                <a:gridCol w="2750628"/>
                <a:gridCol w="2729884"/>
              </a:tblGrid>
              <a:tr h="370840">
                <a:tc>
                  <a:txBody>
                    <a:bodyPr/>
                    <a:lstStyle/>
                    <a:p>
                      <a:pPr algn="ctr"/>
                      <a:r>
                        <a:rPr lang="pl-PL" sz="2000" dirty="0" err="1" smtClean="0"/>
                        <a:t>Compound</a:t>
                      </a:r>
                      <a:endParaRPr lang="pl-PL" sz="2000" dirty="0"/>
                    </a:p>
                  </a:txBody>
                  <a:tcPr marL="91688" marR="91688"/>
                </a:tc>
                <a:tc>
                  <a:txBody>
                    <a:bodyPr/>
                    <a:lstStyle/>
                    <a:p>
                      <a:pPr algn="ctr"/>
                      <a:r>
                        <a:rPr lang="pl-PL" sz="2000" dirty="0" err="1" smtClean="0"/>
                        <a:t>Control</a:t>
                      </a:r>
                      <a:endParaRPr lang="pl-PL" sz="2000" dirty="0"/>
                    </a:p>
                  </a:txBody>
                  <a:tcPr marL="91688" marR="91688"/>
                </a:tc>
                <a:tc>
                  <a:txBody>
                    <a:bodyPr/>
                    <a:lstStyle/>
                    <a:p>
                      <a:pPr algn="ctr"/>
                      <a:r>
                        <a:rPr lang="pl-PL" sz="2000" dirty="0" err="1" smtClean="0"/>
                        <a:t>Inoculated</a:t>
                      </a:r>
                      <a:endParaRPr lang="pl-PL" sz="2000" dirty="0"/>
                    </a:p>
                  </a:txBody>
                  <a:tcPr marL="91688" marR="91688"/>
                </a:tc>
              </a:tr>
              <a:tr h="370840">
                <a:tc>
                  <a:txBody>
                    <a:bodyPr/>
                    <a:lstStyle/>
                    <a:p>
                      <a:pPr algn="ctr"/>
                      <a:endParaRPr lang="pl-PL" sz="2000" dirty="0" smtClean="0"/>
                    </a:p>
                    <a:p>
                      <a:pPr algn="ctr"/>
                      <a:r>
                        <a:rPr lang="pl-PL" sz="2000" dirty="0" smtClean="0"/>
                        <a:t>1 (</a:t>
                      </a:r>
                      <a:r>
                        <a:rPr lang="pl-PL" sz="2000" dirty="0" err="1" smtClean="0"/>
                        <a:t>sinapine</a:t>
                      </a:r>
                      <a:r>
                        <a:rPr lang="pl-PL" sz="2000" dirty="0" smtClean="0"/>
                        <a:t>)</a:t>
                      </a:r>
                    </a:p>
                    <a:p>
                      <a:pPr algn="ctr"/>
                      <a:r>
                        <a:rPr lang="pl-PL" sz="2000" dirty="0" smtClean="0"/>
                        <a:t>2</a:t>
                      </a:r>
                    </a:p>
                    <a:p>
                      <a:pPr algn="ctr"/>
                      <a:r>
                        <a:rPr lang="pl-PL" sz="2000" dirty="0" smtClean="0"/>
                        <a:t>3</a:t>
                      </a:r>
                    </a:p>
                    <a:p>
                      <a:pPr algn="ctr"/>
                      <a:r>
                        <a:rPr lang="pl-PL" sz="2000" dirty="0" smtClean="0"/>
                        <a:t>4</a:t>
                      </a:r>
                    </a:p>
                    <a:p>
                      <a:pPr algn="ctr"/>
                      <a:r>
                        <a:rPr lang="pl-PL" sz="2000" dirty="0" smtClean="0"/>
                        <a:t>5</a:t>
                      </a:r>
                    </a:p>
                    <a:p>
                      <a:pPr algn="ctr"/>
                      <a:r>
                        <a:rPr lang="pl-PL" sz="2000" dirty="0" smtClean="0"/>
                        <a:t>6</a:t>
                      </a:r>
                    </a:p>
                    <a:p>
                      <a:pPr algn="ctr"/>
                      <a:r>
                        <a:rPr lang="pl-PL" sz="2000" dirty="0" smtClean="0"/>
                        <a:t>7</a:t>
                      </a:r>
                    </a:p>
                    <a:p>
                      <a:pPr algn="ctr"/>
                      <a:r>
                        <a:rPr lang="pl-PL" sz="2000" dirty="0" smtClean="0"/>
                        <a:t>8</a:t>
                      </a:r>
                      <a:endParaRPr lang="pl-PL" sz="2000" dirty="0"/>
                    </a:p>
                  </a:txBody>
                  <a:tcPr marL="91688" marR="91688"/>
                </a:tc>
                <a:tc>
                  <a:txBody>
                    <a:bodyPr/>
                    <a:lstStyle/>
                    <a:p>
                      <a:pPr algn="ctr"/>
                      <a:endParaRPr lang="pl-PL" sz="2000" dirty="0" smtClean="0"/>
                    </a:p>
                    <a:p>
                      <a:pPr algn="ctr"/>
                      <a:r>
                        <a:rPr lang="pl-PL" sz="2000" dirty="0" smtClean="0"/>
                        <a:t>8.49 ±</a:t>
                      </a:r>
                      <a:r>
                        <a:rPr lang="pl-PL" sz="2000" baseline="0" dirty="0" smtClean="0"/>
                        <a:t> 0.41</a:t>
                      </a:r>
                    </a:p>
                    <a:p>
                      <a:pPr algn="ctr"/>
                      <a:r>
                        <a:rPr lang="pl-PL" sz="2000" baseline="0" dirty="0" smtClean="0"/>
                        <a:t>0.48 </a:t>
                      </a:r>
                      <a:r>
                        <a:rPr lang="pl-PL" sz="2000" dirty="0" smtClean="0"/>
                        <a:t>± 0.03</a:t>
                      </a:r>
                      <a:endParaRPr lang="pl-PL" sz="2000" baseline="0" dirty="0" smtClean="0"/>
                    </a:p>
                    <a:p>
                      <a:pPr algn="ctr"/>
                      <a:r>
                        <a:rPr lang="pl-PL" sz="2000" baseline="0" dirty="0" smtClean="0"/>
                        <a:t>0.25 </a:t>
                      </a:r>
                      <a:r>
                        <a:rPr lang="pl-PL" sz="2000" dirty="0" smtClean="0"/>
                        <a:t>± 0.01</a:t>
                      </a:r>
                      <a:endParaRPr lang="pl-PL" sz="2000" baseline="0" dirty="0" smtClean="0"/>
                    </a:p>
                    <a:p>
                      <a:pPr algn="ctr"/>
                      <a:r>
                        <a:rPr lang="pl-PL" sz="2000" baseline="0" dirty="0" smtClean="0"/>
                        <a:t>0.24 </a:t>
                      </a:r>
                      <a:r>
                        <a:rPr lang="pl-PL" sz="2000" dirty="0" smtClean="0"/>
                        <a:t>± 0.01</a:t>
                      </a:r>
                      <a:endParaRPr lang="pl-PL" sz="2000" baseline="0" dirty="0" smtClean="0"/>
                    </a:p>
                    <a:p>
                      <a:pPr algn="ctr"/>
                      <a:r>
                        <a:rPr lang="pl-PL" sz="2000" baseline="0" dirty="0" smtClean="0"/>
                        <a:t>0.45 </a:t>
                      </a:r>
                      <a:r>
                        <a:rPr lang="pl-PL" sz="2000" dirty="0" smtClean="0"/>
                        <a:t>± 0.02</a:t>
                      </a:r>
                      <a:endParaRPr lang="pl-PL" sz="2000" baseline="0" dirty="0" smtClean="0"/>
                    </a:p>
                    <a:p>
                      <a:pPr algn="ctr"/>
                      <a:r>
                        <a:rPr lang="pl-PL" sz="2000" baseline="0" dirty="0" smtClean="0"/>
                        <a:t>1.63 </a:t>
                      </a:r>
                      <a:r>
                        <a:rPr lang="pl-PL" sz="2000" dirty="0" smtClean="0"/>
                        <a:t>± 0.05</a:t>
                      </a:r>
                      <a:endParaRPr lang="pl-PL" sz="2000" baseline="0" dirty="0" smtClean="0"/>
                    </a:p>
                    <a:p>
                      <a:pPr algn="ctr"/>
                      <a:r>
                        <a:rPr lang="pl-PL" sz="2000" baseline="0" dirty="0" smtClean="0"/>
                        <a:t>0.29 </a:t>
                      </a:r>
                      <a:r>
                        <a:rPr lang="pl-PL" sz="2000" dirty="0" smtClean="0"/>
                        <a:t>± 0.01</a:t>
                      </a:r>
                      <a:endParaRPr lang="pl-PL" sz="2000" baseline="0" dirty="0" smtClean="0"/>
                    </a:p>
                    <a:p>
                      <a:pPr algn="ctr"/>
                      <a:r>
                        <a:rPr lang="pl-PL" sz="2000" baseline="0" dirty="0" smtClean="0"/>
                        <a:t>0.30 </a:t>
                      </a:r>
                      <a:r>
                        <a:rPr lang="pl-PL" sz="2000" dirty="0" smtClean="0"/>
                        <a:t>± 0.01</a:t>
                      </a:r>
                      <a:endParaRPr lang="pl-PL" sz="2000" dirty="0"/>
                    </a:p>
                  </a:txBody>
                  <a:tcPr marL="91688" marR="91688"/>
                </a:tc>
                <a:tc>
                  <a:txBody>
                    <a:bodyPr/>
                    <a:lstStyle/>
                    <a:p>
                      <a:pPr algn="ctr"/>
                      <a:endParaRPr lang="pl-PL" sz="2000" dirty="0" smtClean="0"/>
                    </a:p>
                    <a:p>
                      <a:pPr algn="ctr"/>
                      <a:r>
                        <a:rPr lang="pl-PL" sz="2000" dirty="0" smtClean="0"/>
                        <a:t>8.00 ± 0.39</a:t>
                      </a:r>
                    </a:p>
                    <a:p>
                      <a:pPr algn="ctr"/>
                      <a:r>
                        <a:rPr lang="pl-PL" sz="2000" dirty="0" smtClean="0"/>
                        <a:t>0.48 ± 0.03</a:t>
                      </a:r>
                    </a:p>
                    <a:p>
                      <a:pPr algn="ctr"/>
                      <a:r>
                        <a:rPr lang="pl-PL" sz="2000" dirty="0" smtClean="0"/>
                        <a:t>0.29 ± 0.01</a:t>
                      </a:r>
                    </a:p>
                    <a:p>
                      <a:pPr algn="ctr"/>
                      <a:r>
                        <a:rPr lang="pl-PL" sz="2000" dirty="0" smtClean="0"/>
                        <a:t>0.16 ± 0.01</a:t>
                      </a:r>
                    </a:p>
                    <a:p>
                      <a:pPr algn="ctr"/>
                      <a:r>
                        <a:rPr lang="pl-PL" sz="2000" dirty="0" smtClean="0"/>
                        <a:t>0.46 ± 0.02</a:t>
                      </a:r>
                    </a:p>
                    <a:p>
                      <a:pPr algn="ctr"/>
                      <a:r>
                        <a:rPr lang="pl-PL" sz="2000" dirty="0" smtClean="0"/>
                        <a:t>1.47 ± 0.05</a:t>
                      </a:r>
                    </a:p>
                    <a:p>
                      <a:pPr algn="ctr"/>
                      <a:r>
                        <a:rPr lang="pl-PL" sz="2000" dirty="0" smtClean="0"/>
                        <a:t>0.21 ± 0.01</a:t>
                      </a:r>
                    </a:p>
                    <a:p>
                      <a:pPr algn="ctr"/>
                      <a:r>
                        <a:rPr lang="pl-PL" sz="2000" dirty="0" smtClean="0"/>
                        <a:t>0.23 ± 0.01</a:t>
                      </a:r>
                      <a:endParaRPr lang="pl-PL" sz="2000" dirty="0"/>
                    </a:p>
                  </a:txBody>
                  <a:tcPr marL="91688" marR="91688"/>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Prostokąt 3"/>
          <p:cNvSpPr/>
          <p:nvPr/>
        </p:nvSpPr>
        <p:spPr>
          <a:xfrm>
            <a:off x="755576" y="612845"/>
            <a:ext cx="7560840" cy="5940088"/>
          </a:xfrm>
          <a:prstGeom prst="rect">
            <a:avLst/>
          </a:prstGeom>
        </p:spPr>
        <p:txBody>
          <a:bodyPr wrap="square">
            <a:spAutoFit/>
          </a:bodyPr>
          <a:lstStyle/>
          <a:p>
            <a:pPr lvl="0" fontAlgn="base">
              <a:spcBef>
                <a:spcPct val="0"/>
              </a:spcBef>
              <a:spcAft>
                <a:spcPct val="0"/>
              </a:spcAft>
            </a:pPr>
            <a:r>
              <a:rPr lang="pl-PL" sz="2000" dirty="0" err="1" smtClean="0">
                <a:latin typeface="Calibri" pitchFamily="34" charset="0"/>
                <a:ea typeface="Calibri" pitchFamily="34" charset="0"/>
                <a:cs typeface="Times New Roman" pitchFamily="18" charset="0"/>
              </a:rPr>
              <a:t>Conclusions</a:t>
            </a:r>
            <a:r>
              <a:rPr lang="pl-PL" sz="2000" dirty="0" smtClean="0">
                <a:latin typeface="Calibri" pitchFamily="34" charset="0"/>
                <a:ea typeface="Calibri" pitchFamily="34" charset="0"/>
                <a:cs typeface="Times New Roman" pitchFamily="18" charset="0"/>
              </a:rPr>
              <a:t>:</a:t>
            </a:r>
          </a:p>
          <a:p>
            <a:pPr lvl="0" fontAlgn="base">
              <a:spcBef>
                <a:spcPct val="0"/>
              </a:spcBef>
              <a:spcAft>
                <a:spcPct val="0"/>
              </a:spcAft>
            </a:pPr>
            <a:endParaRPr lang="pl-PL" sz="2000" dirty="0" smtClean="0">
              <a:latin typeface="Arial" pitchFamily="34" charset="0"/>
              <a:cs typeface="Arial" pitchFamily="34" charset="0"/>
            </a:endParaRPr>
          </a:p>
          <a:p>
            <a:pPr lvl="0" eaLnBrk="0" fontAlgn="base" hangingPunct="0">
              <a:spcBef>
                <a:spcPct val="0"/>
              </a:spcBef>
              <a:spcAft>
                <a:spcPct val="0"/>
              </a:spcAft>
              <a:buFontTx/>
              <a:buChar char="•"/>
            </a:pPr>
            <a:r>
              <a:rPr lang="en-US" sz="2000" dirty="0" smtClean="0">
                <a:latin typeface="Calibri" pitchFamily="34" charset="0"/>
                <a:ea typeface="Calibri" pitchFamily="34" charset="0"/>
                <a:cs typeface="Times New Roman" pitchFamily="18" charset="0"/>
              </a:rPr>
              <a:t>All the rapeseed extracts were characterized by the high content of </a:t>
            </a:r>
            <a:r>
              <a:rPr lang="en-US" sz="2000" dirty="0" err="1" smtClean="0">
                <a:latin typeface="Calibri" pitchFamily="34" charset="0"/>
                <a:ea typeface="Calibri" pitchFamily="34" charset="0"/>
                <a:cs typeface="Times New Roman" pitchFamily="18" charset="0"/>
              </a:rPr>
              <a:t>phenolic</a:t>
            </a:r>
            <a:r>
              <a:rPr lang="en-US" sz="2000" dirty="0" smtClean="0">
                <a:latin typeface="Calibri" pitchFamily="34" charset="0"/>
                <a:ea typeface="Calibri" pitchFamily="34" charset="0"/>
                <a:cs typeface="Times New Roman" pitchFamily="18" charset="0"/>
              </a:rPr>
              <a:t> compound (</a:t>
            </a:r>
            <a:r>
              <a:rPr lang="en-US" sz="2000" dirty="0" err="1" smtClean="0">
                <a:latin typeface="Calibri" pitchFamily="34" charset="0"/>
                <a:ea typeface="Calibri" pitchFamily="34" charset="0"/>
                <a:cs typeface="Times New Roman" pitchFamily="18" charset="0"/>
              </a:rPr>
              <a:t>phenolic</a:t>
            </a:r>
            <a:r>
              <a:rPr lang="en-US" sz="2000" dirty="0" smtClean="0">
                <a:latin typeface="Calibri" pitchFamily="34" charset="0"/>
                <a:ea typeface="Calibri" pitchFamily="34" charset="0"/>
                <a:cs typeface="Times New Roman" pitchFamily="18" charset="0"/>
              </a:rPr>
              <a:t> acids).</a:t>
            </a:r>
            <a:endParaRPr lang="pl-PL" sz="2000" dirty="0" smtClean="0">
              <a:latin typeface="Calibri" pitchFamily="34" charset="0"/>
              <a:ea typeface="Calibri" pitchFamily="34" charset="0"/>
              <a:cs typeface="Times New Roman" pitchFamily="18" charset="0"/>
            </a:endParaRPr>
          </a:p>
          <a:p>
            <a:pPr lvl="0" eaLnBrk="0" fontAlgn="base" hangingPunct="0">
              <a:spcBef>
                <a:spcPct val="0"/>
              </a:spcBef>
              <a:spcAft>
                <a:spcPct val="0"/>
              </a:spcAft>
              <a:buFontTx/>
              <a:buChar char="•"/>
            </a:pPr>
            <a:endParaRPr lang="pl-PL" sz="2000" dirty="0" smtClean="0">
              <a:latin typeface="Arial" pitchFamily="34" charset="0"/>
              <a:cs typeface="Arial" pitchFamily="34" charset="0"/>
            </a:endParaRPr>
          </a:p>
          <a:p>
            <a:pPr lvl="0" eaLnBrk="0" fontAlgn="base" hangingPunct="0">
              <a:spcBef>
                <a:spcPct val="0"/>
              </a:spcBef>
              <a:spcAft>
                <a:spcPct val="0"/>
              </a:spcAft>
              <a:buFontTx/>
              <a:buChar char="•"/>
            </a:pPr>
            <a:r>
              <a:rPr lang="en-US" sz="2000" dirty="0" smtClean="0">
                <a:latin typeface="Calibri" pitchFamily="34" charset="0"/>
                <a:ea typeface="Calibri" pitchFamily="34" charset="0"/>
                <a:cs typeface="Times New Roman" pitchFamily="18" charset="0"/>
              </a:rPr>
              <a:t>Strong antioxidant activities of the rapeseed extracts were observed and assayed using different chemical methods.</a:t>
            </a:r>
            <a:endParaRPr lang="pl-PL" sz="2000" dirty="0" smtClean="0">
              <a:latin typeface="Calibri" pitchFamily="34" charset="0"/>
              <a:ea typeface="Calibri" pitchFamily="34" charset="0"/>
              <a:cs typeface="Times New Roman" pitchFamily="18" charset="0"/>
            </a:endParaRPr>
          </a:p>
          <a:p>
            <a:pPr lvl="0" eaLnBrk="0" fontAlgn="base" hangingPunct="0">
              <a:spcBef>
                <a:spcPct val="0"/>
              </a:spcBef>
              <a:spcAft>
                <a:spcPct val="0"/>
              </a:spcAft>
              <a:buFontTx/>
              <a:buChar char="•"/>
            </a:pPr>
            <a:endParaRPr lang="pl-PL" sz="2000" dirty="0" smtClean="0">
              <a:latin typeface="Arial" pitchFamily="34" charset="0"/>
              <a:cs typeface="Arial" pitchFamily="34" charset="0"/>
            </a:endParaRPr>
          </a:p>
          <a:p>
            <a:pPr lvl="0" eaLnBrk="0" fontAlgn="base" hangingPunct="0">
              <a:spcBef>
                <a:spcPct val="0"/>
              </a:spcBef>
              <a:spcAft>
                <a:spcPct val="0"/>
              </a:spcAft>
              <a:buFontTx/>
              <a:buChar char="•"/>
            </a:pPr>
            <a:r>
              <a:rPr lang="en-US" sz="2000" dirty="0" smtClean="0">
                <a:latin typeface="Calibri" pitchFamily="34" charset="0"/>
                <a:ea typeface="Calibri" pitchFamily="34" charset="0"/>
                <a:cs typeface="Times New Roman" pitchFamily="18" charset="0"/>
              </a:rPr>
              <a:t>In the seeds of Nelson F1 we found </a:t>
            </a:r>
            <a:r>
              <a:rPr lang="en-US" sz="2000" dirty="0" err="1" smtClean="0">
                <a:latin typeface="Calibri" pitchFamily="34" charset="0"/>
                <a:ea typeface="Calibri" pitchFamily="34" charset="0"/>
                <a:cs typeface="Times New Roman" pitchFamily="18" charset="0"/>
              </a:rPr>
              <a:t>sinapic</a:t>
            </a:r>
            <a:r>
              <a:rPr lang="en-US" sz="2000" dirty="0" smtClean="0">
                <a:latin typeface="Calibri" pitchFamily="34" charset="0"/>
                <a:ea typeface="Calibri" pitchFamily="34" charset="0"/>
                <a:cs typeface="Times New Roman" pitchFamily="18" charset="0"/>
              </a:rPr>
              <a:t> acid derivative which was absent in the seeds of California and </a:t>
            </a:r>
            <a:r>
              <a:rPr lang="en-US" sz="2000" dirty="0" err="1" smtClean="0">
                <a:latin typeface="Calibri" pitchFamily="34" charset="0"/>
                <a:ea typeface="Calibri" pitchFamily="34" charset="0"/>
                <a:cs typeface="Times New Roman" pitchFamily="18" charset="0"/>
              </a:rPr>
              <a:t>Castilla</a:t>
            </a:r>
            <a:r>
              <a:rPr lang="en-US" sz="2000" dirty="0" smtClean="0">
                <a:latin typeface="Calibri" pitchFamily="34" charset="0"/>
                <a:ea typeface="Calibri" pitchFamily="34" charset="0"/>
                <a:cs typeface="Times New Roman" pitchFamily="18" charset="0"/>
              </a:rPr>
              <a:t>.</a:t>
            </a:r>
            <a:endParaRPr lang="pl-PL" sz="2000" dirty="0" smtClean="0">
              <a:latin typeface="Calibri" pitchFamily="34" charset="0"/>
              <a:ea typeface="Calibri" pitchFamily="34" charset="0"/>
              <a:cs typeface="Times New Roman" pitchFamily="18" charset="0"/>
            </a:endParaRPr>
          </a:p>
          <a:p>
            <a:pPr lvl="0" eaLnBrk="0" fontAlgn="base" hangingPunct="0">
              <a:spcBef>
                <a:spcPct val="0"/>
              </a:spcBef>
              <a:spcAft>
                <a:spcPct val="0"/>
              </a:spcAft>
              <a:buFontTx/>
              <a:buChar char="•"/>
            </a:pPr>
            <a:endParaRPr lang="pl-PL" sz="2000" dirty="0" smtClean="0">
              <a:latin typeface="Arial" pitchFamily="34" charset="0"/>
              <a:cs typeface="Arial" pitchFamily="34" charset="0"/>
            </a:endParaRPr>
          </a:p>
          <a:p>
            <a:pPr lvl="0" eaLnBrk="0" fontAlgn="base" hangingPunct="0">
              <a:spcBef>
                <a:spcPct val="0"/>
              </a:spcBef>
              <a:spcAft>
                <a:spcPct val="0"/>
              </a:spcAft>
              <a:buFontTx/>
              <a:buChar char="•"/>
            </a:pPr>
            <a:r>
              <a:rPr lang="en-US" sz="2000" dirty="0" smtClean="0">
                <a:latin typeface="Calibri" pitchFamily="34" charset="0"/>
                <a:ea typeface="Calibri" pitchFamily="34" charset="0"/>
                <a:cs typeface="Times New Roman" pitchFamily="18" charset="0"/>
              </a:rPr>
              <a:t>The weak effect of fertilization on the antioxidant properties was observed. However, it was different for the individual rapeseed cultivars and the chemical methods used for the measure the antioxidant activity.</a:t>
            </a:r>
            <a:endParaRPr lang="pl-PL" sz="2000" dirty="0" smtClean="0">
              <a:latin typeface="Calibri" pitchFamily="34" charset="0"/>
              <a:ea typeface="Calibri" pitchFamily="34" charset="0"/>
              <a:cs typeface="Times New Roman" pitchFamily="18" charset="0"/>
            </a:endParaRPr>
          </a:p>
          <a:p>
            <a:pPr lvl="0" eaLnBrk="0" fontAlgn="base" hangingPunct="0">
              <a:spcBef>
                <a:spcPct val="0"/>
              </a:spcBef>
              <a:spcAft>
                <a:spcPct val="0"/>
              </a:spcAft>
              <a:buFontTx/>
              <a:buChar char="•"/>
            </a:pPr>
            <a:endParaRPr lang="pl-PL" sz="2000" dirty="0" smtClean="0">
              <a:latin typeface="Arial" pitchFamily="34" charset="0"/>
              <a:cs typeface="Arial" pitchFamily="34" charset="0"/>
            </a:endParaRPr>
          </a:p>
          <a:p>
            <a:pPr lvl="0" eaLnBrk="0" fontAlgn="base" hangingPunct="0">
              <a:spcBef>
                <a:spcPct val="0"/>
              </a:spcBef>
              <a:spcAft>
                <a:spcPct val="0"/>
              </a:spcAft>
              <a:buFontTx/>
              <a:buChar char="•"/>
            </a:pPr>
            <a:r>
              <a:rPr lang="en-US" sz="2000" dirty="0" smtClean="0">
                <a:latin typeface="Calibri" pitchFamily="34" charset="0"/>
                <a:ea typeface="Calibri" pitchFamily="34" charset="0"/>
                <a:cs typeface="Times New Roman" pitchFamily="18" charset="0"/>
              </a:rPr>
              <a:t>In the extract of the seeds treated by </a:t>
            </a:r>
            <a:r>
              <a:rPr lang="en-US" sz="2000" i="1" dirty="0" err="1" smtClean="0">
                <a:latin typeface="Calibri" pitchFamily="34" charset="0"/>
                <a:ea typeface="Calibri" pitchFamily="34" charset="0"/>
                <a:cs typeface="Times New Roman" pitchFamily="18" charset="0"/>
              </a:rPr>
              <a:t>Alternaria</a:t>
            </a:r>
            <a:r>
              <a:rPr lang="en-US" sz="2000" i="1" dirty="0" smtClean="0">
                <a:latin typeface="Calibri" pitchFamily="34" charset="0"/>
                <a:ea typeface="Calibri" pitchFamily="34" charset="0"/>
                <a:cs typeface="Times New Roman" pitchFamily="18" charset="0"/>
              </a:rPr>
              <a:t> </a:t>
            </a:r>
            <a:r>
              <a:rPr lang="en-US" sz="2000" i="1" dirty="0" err="1" smtClean="0">
                <a:latin typeface="Calibri" pitchFamily="34" charset="0"/>
                <a:ea typeface="Calibri" pitchFamily="34" charset="0"/>
                <a:cs typeface="Times New Roman" pitchFamily="18" charset="0"/>
              </a:rPr>
              <a:t>brassica</a:t>
            </a:r>
            <a:r>
              <a:rPr lang="en-US" sz="2000" i="1" dirty="0" smtClean="0">
                <a:latin typeface="Calibri" pitchFamily="34" charset="0"/>
                <a:ea typeface="Calibri" pitchFamily="34" charset="0"/>
                <a:cs typeface="Times New Roman" pitchFamily="18" charset="0"/>
              </a:rPr>
              <a:t> </a:t>
            </a:r>
            <a:r>
              <a:rPr lang="en-US" sz="2000" dirty="0" smtClean="0">
                <a:latin typeface="Calibri" pitchFamily="34" charset="0"/>
                <a:ea typeface="Calibri" pitchFamily="34" charset="0"/>
                <a:cs typeface="Times New Roman" pitchFamily="18" charset="0"/>
              </a:rPr>
              <a:t>the content of </a:t>
            </a:r>
            <a:r>
              <a:rPr lang="en-US" sz="2000" dirty="0" err="1" smtClean="0">
                <a:latin typeface="Calibri" pitchFamily="34" charset="0"/>
                <a:ea typeface="Calibri" pitchFamily="34" charset="0"/>
                <a:cs typeface="Times New Roman" pitchFamily="18" charset="0"/>
              </a:rPr>
              <a:t>phenolic</a:t>
            </a:r>
            <a:r>
              <a:rPr lang="en-US" sz="2000" dirty="0" smtClean="0">
                <a:latin typeface="Calibri" pitchFamily="34" charset="0"/>
                <a:ea typeface="Calibri" pitchFamily="34" charset="0"/>
                <a:cs typeface="Times New Roman" pitchFamily="18" charset="0"/>
              </a:rPr>
              <a:t> compounds as well as antioxidant activity were lower than in the extracts  of the untreated seeds. </a:t>
            </a:r>
            <a:endParaRPr lang="pl-PL" sz="2000" dirty="0" smtClean="0">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142344" name="Text Box 8"/>
          <p:cNvSpPr txBox="1">
            <a:spLocks noChangeArrowheads="1"/>
          </p:cNvSpPr>
          <p:nvPr/>
        </p:nvSpPr>
        <p:spPr bwMode="auto">
          <a:xfrm>
            <a:off x="0" y="404664"/>
            <a:ext cx="3810000" cy="646331"/>
          </a:xfrm>
          <a:prstGeom prst="rect">
            <a:avLst/>
          </a:prstGeom>
          <a:noFill/>
          <a:ln w="12700" algn="ctr">
            <a:noFill/>
            <a:miter lim="800000"/>
            <a:headEnd type="none" w="sm" len="sm"/>
            <a:tailEnd type="none" w="sm" len="sm"/>
          </a:ln>
        </p:spPr>
        <p:txBody>
          <a:bodyPr>
            <a:spAutoFit/>
          </a:bodyPr>
          <a:lstStyle/>
          <a:p>
            <a:pPr algn="ctr">
              <a:spcBef>
                <a:spcPct val="20000"/>
              </a:spcBef>
            </a:pPr>
            <a:r>
              <a:rPr lang="pl-PL" sz="3600" b="1" dirty="0" err="1" smtClean="0">
                <a:solidFill>
                  <a:srgbClr val="000000"/>
                </a:solidFill>
                <a:effectLst/>
                <a:latin typeface="Comic Sans MS" pitchFamily="66" charset="0"/>
                <a:cs typeface="Times New Roman" pitchFamily="18" charset="0"/>
              </a:rPr>
              <a:t>Thank</a:t>
            </a:r>
            <a:r>
              <a:rPr lang="pl-PL" sz="3600" b="1" dirty="0" smtClean="0">
                <a:solidFill>
                  <a:srgbClr val="000000"/>
                </a:solidFill>
                <a:effectLst/>
                <a:latin typeface="Comic Sans MS" pitchFamily="66" charset="0"/>
                <a:cs typeface="Times New Roman" pitchFamily="18" charset="0"/>
              </a:rPr>
              <a:t> </a:t>
            </a:r>
            <a:r>
              <a:rPr lang="pl-PL" sz="3600" b="1" dirty="0" err="1" smtClean="0">
                <a:solidFill>
                  <a:srgbClr val="000000"/>
                </a:solidFill>
                <a:effectLst/>
                <a:latin typeface="Comic Sans MS" pitchFamily="66" charset="0"/>
                <a:cs typeface="Times New Roman" pitchFamily="18" charset="0"/>
              </a:rPr>
              <a:t>you</a:t>
            </a:r>
            <a:endParaRPr lang="en-US" sz="3600" b="1" dirty="0">
              <a:solidFill>
                <a:srgbClr val="000000"/>
              </a:solidFill>
              <a:effectLst/>
              <a:latin typeface="Comic Sans MS" pitchFamily="66" charset="0"/>
              <a:cs typeface="Times New Roman" pitchFamily="18" charset="0"/>
            </a:endParaRPr>
          </a:p>
        </p:txBody>
      </p:sp>
      <p:pic>
        <p:nvPicPr>
          <p:cNvPr id="56322" name="Picture 2" descr="http://wolnemedia.net/obrazki/londyn1.jpg"/>
          <p:cNvPicPr>
            <a:picLocks noChangeAspect="1" noChangeArrowheads="1"/>
          </p:cNvPicPr>
          <p:nvPr/>
        </p:nvPicPr>
        <p:blipFill>
          <a:blip r:embed="rId2" cstate="print"/>
          <a:srcRect/>
          <a:stretch>
            <a:fillRect/>
          </a:stretch>
        </p:blipFill>
        <p:spPr bwMode="auto">
          <a:xfrm>
            <a:off x="899592" y="1916832"/>
            <a:ext cx="7704856" cy="4752528"/>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921</TotalTime>
  <Words>1177</Words>
  <Application>Microsoft Office PowerPoint</Application>
  <PresentationFormat>Pokaz na ekranie (4:3)</PresentationFormat>
  <Paragraphs>333</Paragraphs>
  <Slides>25</Slides>
  <Notes>0</Notes>
  <HiddenSlides>0</HiddenSlides>
  <MMClips>0</MMClips>
  <ScaleCrop>false</ScaleCrop>
  <HeadingPairs>
    <vt:vector size="6" baseType="variant">
      <vt:variant>
        <vt:lpstr>Motyw</vt:lpstr>
      </vt:variant>
      <vt:variant>
        <vt:i4>1</vt:i4>
      </vt:variant>
      <vt:variant>
        <vt:lpstr>Osadzone serwery OLE</vt:lpstr>
      </vt:variant>
      <vt:variant>
        <vt:i4>2</vt:i4>
      </vt:variant>
      <vt:variant>
        <vt:lpstr>Tytuły slajdów</vt:lpstr>
      </vt:variant>
      <vt:variant>
        <vt:i4>25</vt:i4>
      </vt:variant>
    </vt:vector>
  </HeadingPairs>
  <TitlesOfParts>
    <vt:vector size="28" baseType="lpstr">
      <vt:lpstr>Motyw pakietu Office</vt:lpstr>
      <vt:lpstr>Obraz</vt:lpstr>
      <vt:lpstr>ISIS/Draw Sketch</vt:lpstr>
      <vt:lpstr>ANTIOXIDANT PROPERTIES OF RAPESEED CAN BE MODIFIED BY CULTIVATION AND BIOLOGICAL STRESS </vt:lpstr>
      <vt:lpstr>Chemical structure of phenolic acids</vt:lpstr>
      <vt:lpstr>Slajd 3</vt:lpstr>
      <vt:lpstr>Slajd 4</vt:lpstr>
      <vt:lpstr>Cultivars: California, Castilla, Nelson F1  Characteristic of the cultivation conditions</vt:lpstr>
      <vt:lpstr>Slajd 6</vt:lpstr>
      <vt:lpstr>Slajd 7</vt:lpstr>
      <vt:lpstr>HPLC analysis of phenolic compounds</vt:lpstr>
      <vt:lpstr>Content of total phenolics in the extracts (mg/g) </vt:lpstr>
      <vt:lpstr>Slajd 10</vt:lpstr>
      <vt:lpstr>Slajd 11</vt:lpstr>
      <vt:lpstr>Antiradical activity of the extracts against DPPH radical</vt:lpstr>
      <vt:lpstr>HPLC chromatograms of the extracts</vt:lpstr>
      <vt:lpstr>Content of individual phenolic compounds in the extracts of California (mg/g)</vt:lpstr>
      <vt:lpstr>Content of individual phenolic compounds in the extracts of Castilla (mg/g)</vt:lpstr>
      <vt:lpstr>Content of individual phenolic compounds in the extracts of Nelson F1 (mg/g)</vt:lpstr>
      <vt:lpstr>Content of total phenolics in the extracts and seeds</vt:lpstr>
      <vt:lpstr>TEAC of the extracts and seeds</vt:lpstr>
      <vt:lpstr>FRAP of the extracts and seeds</vt:lpstr>
      <vt:lpstr>Antiradical activity of the extracts aginst DPPH radical</vt:lpstr>
      <vt:lpstr>HPLC chromatograms of the extracts</vt:lpstr>
      <vt:lpstr>Content of individual phenolic compounds in rapeseed extracts (mg/g of extract)</vt:lpstr>
      <vt:lpstr>Content of individual phenolic compounds in rapeseeds (mg/g of defatted seeds)</vt:lpstr>
      <vt:lpstr>Slajd 24</vt:lpstr>
      <vt:lpstr>Slajd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aaa</dc:title>
  <dc:creator>Boenigka</dc:creator>
  <cp:lastModifiedBy>Boenigka</cp:lastModifiedBy>
  <cp:revision>100</cp:revision>
  <dcterms:created xsi:type="dcterms:W3CDTF">2012-09-10T18:30:23Z</dcterms:created>
  <dcterms:modified xsi:type="dcterms:W3CDTF">2015-08-08T16:34:12Z</dcterms:modified>
</cp:coreProperties>
</file>