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3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tags/tag4.xml" ContentType="application/vnd.openxmlformats-officedocument.presentationml.tags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318" r:id="rId2"/>
    <p:sldId id="428" r:id="rId3"/>
    <p:sldId id="425" r:id="rId4"/>
    <p:sldId id="426" r:id="rId5"/>
    <p:sldId id="420" r:id="rId6"/>
    <p:sldId id="427" r:id="rId7"/>
    <p:sldId id="421" r:id="rId8"/>
    <p:sldId id="423" r:id="rId9"/>
    <p:sldId id="429" r:id="rId10"/>
    <p:sldId id="323" r:id="rId11"/>
    <p:sldId id="331" r:id="rId12"/>
    <p:sldId id="372" r:id="rId13"/>
    <p:sldId id="333" r:id="rId14"/>
    <p:sldId id="400" r:id="rId15"/>
    <p:sldId id="373" r:id="rId16"/>
    <p:sldId id="403" r:id="rId17"/>
    <p:sldId id="404" r:id="rId18"/>
    <p:sldId id="329" r:id="rId19"/>
    <p:sldId id="431" r:id="rId20"/>
    <p:sldId id="330" r:id="rId21"/>
    <p:sldId id="334" r:id="rId22"/>
    <p:sldId id="335" r:id="rId23"/>
    <p:sldId id="434" r:id="rId24"/>
    <p:sldId id="336" r:id="rId25"/>
    <p:sldId id="341" r:id="rId26"/>
    <p:sldId id="390" r:id="rId27"/>
    <p:sldId id="378" r:id="rId28"/>
    <p:sldId id="379" r:id="rId29"/>
    <p:sldId id="377" r:id="rId30"/>
    <p:sldId id="381" r:id="rId31"/>
    <p:sldId id="444" r:id="rId32"/>
    <p:sldId id="445" r:id="rId33"/>
    <p:sldId id="436" r:id="rId34"/>
    <p:sldId id="447" r:id="rId35"/>
    <p:sldId id="450" r:id="rId36"/>
    <p:sldId id="438" r:id="rId37"/>
    <p:sldId id="439" r:id="rId38"/>
    <p:sldId id="432" r:id="rId39"/>
    <p:sldId id="408" r:id="rId40"/>
    <p:sldId id="409" r:id="rId41"/>
    <p:sldId id="410" r:id="rId42"/>
    <p:sldId id="412" r:id="rId43"/>
    <p:sldId id="415" r:id="rId44"/>
    <p:sldId id="414" r:id="rId45"/>
    <p:sldId id="416" r:id="rId46"/>
    <p:sldId id="386" r:id="rId47"/>
    <p:sldId id="387" r:id="rId48"/>
    <p:sldId id="433" r:id="rId49"/>
    <p:sldId id="374" r:id="rId50"/>
    <p:sldId id="322" r:id="rId51"/>
    <p:sldId id="328" r:id="rId52"/>
    <p:sldId id="441" r:id="rId53"/>
    <p:sldId id="440" r:id="rId54"/>
  </p:sldIdLst>
  <p:sldSz cx="9144000" cy="6858000" type="screen4x3"/>
  <p:notesSz cx="9872663" cy="67421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36D0D"/>
    <a:srgbClr val="FF0594"/>
    <a:srgbClr val="1DD214"/>
    <a:srgbClr val="1CC713"/>
    <a:srgbClr val="23B735"/>
    <a:srgbClr val="00DA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中間スタイル 1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6" autoAdjust="0"/>
    <p:restoredTop sz="99470" autoAdjust="0"/>
  </p:normalViewPr>
  <p:slideViewPr>
    <p:cSldViewPr>
      <p:cViewPr>
        <p:scale>
          <a:sx n="70" d="100"/>
          <a:sy n="70" d="100"/>
        </p:scale>
        <p:origin x="-30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21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71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592225" y="0"/>
            <a:ext cx="4278154" cy="3371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D2228B-2E5F-40CC-A577-6211F6884560}" type="datetimeFigureOut">
              <a:rPr kumimoji="1" lang="ja-JP" altLang="en-US" smtClean="0"/>
              <a:t>2016/11/28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6403837"/>
            <a:ext cx="4278154" cy="3371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592225" y="6403837"/>
            <a:ext cx="4278154" cy="3371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73DEBC-8BC7-47CE-910D-8017174B21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63013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71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92225" y="0"/>
            <a:ext cx="4278154" cy="3371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549FA-C2D4-433B-A13A-9788BE629A20}" type="datetimeFigureOut">
              <a:rPr kumimoji="1" lang="ja-JP" altLang="en-US" smtClean="0"/>
              <a:t>2016/11/28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73437" cy="25288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7267" y="3202504"/>
            <a:ext cx="7898130" cy="30339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403837"/>
            <a:ext cx="4278154" cy="3371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92225" y="6403837"/>
            <a:ext cx="4278154" cy="3371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07BC22-37CA-4BE4-B43D-C999E73994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3695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49613" y="504825"/>
            <a:ext cx="3373437" cy="25288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Thank you, chairman.</a:t>
            </a:r>
          </a:p>
          <a:p>
            <a:r>
              <a:rPr kumimoji="1" lang="en-US" altLang="ja-JP" dirty="0" smtClean="0"/>
              <a:t>Good morning everyone.</a:t>
            </a:r>
          </a:p>
          <a:p>
            <a:r>
              <a:rPr kumimoji="1" lang="en-US" altLang="ja-JP" dirty="0" smtClean="0"/>
              <a:t>I’m Ryo</a:t>
            </a:r>
            <a:r>
              <a:rPr kumimoji="1" lang="ja-JP" altLang="en-US" baseline="0" dirty="0" smtClean="0"/>
              <a:t> </a:t>
            </a:r>
            <a:r>
              <a:rPr kumimoji="1" lang="en-US" altLang="ja-JP" dirty="0" smtClean="0"/>
              <a:t>Takahashi from </a:t>
            </a:r>
            <a:r>
              <a:rPr kumimoji="1" lang="en-US" altLang="ja-JP" dirty="0" err="1" smtClean="0"/>
              <a:t>Hirosaki</a:t>
            </a:r>
            <a:r>
              <a:rPr kumimoji="1" lang="en-US" altLang="ja-JP" dirty="0" smtClean="0"/>
              <a:t> University, JAPAN..</a:t>
            </a:r>
          </a:p>
          <a:p>
            <a:r>
              <a:rPr kumimoji="1" lang="en-US" altLang="ja-JP" dirty="0" smtClean="0"/>
              <a:t>I’ll talk about Effect of Gravity on Heat Feedback of Small-scale Pool Fires.</a:t>
            </a:r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それでは「液面燃焼の熱フィードバック量に及ぼす重力の影響」と題しまして、弘前大学大学院　高橋諒が発表します。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2BE18-07B9-4C4D-B919-83969DF8AB24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3745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Japan is an earthquake country. </a:t>
            </a:r>
          </a:p>
          <a:p>
            <a:r>
              <a:rPr kumimoji="1" lang="en-US" altLang="ja-JP" dirty="0" smtClean="0"/>
              <a:t>After occurrence of a huge earthquake,</a:t>
            </a:r>
          </a:p>
          <a:p>
            <a:r>
              <a:rPr kumimoji="1" lang="en-US" altLang="ja-JP" dirty="0" smtClean="0"/>
              <a:t>an oil tank fire (large-scale pool fire) sometimes occurs due to the impact.</a:t>
            </a:r>
          </a:p>
          <a:p>
            <a:r>
              <a:rPr kumimoji="1" lang="en-US" altLang="ja-JP" dirty="0" smtClean="0"/>
              <a:t>In order to prevent and suppress pool fires, it is necessary to clarify and understand 1) combustion character,</a:t>
            </a:r>
          </a:p>
          <a:p>
            <a:r>
              <a:rPr kumimoji="1" lang="en-US" altLang="ja-JP" dirty="0" smtClean="0"/>
              <a:t>2) flame structure,</a:t>
            </a:r>
          </a:p>
          <a:p>
            <a:r>
              <a:rPr kumimoji="1" lang="en-US" altLang="ja-JP" dirty="0" smtClean="0"/>
              <a:t>3) combustion mechanism.  </a:t>
            </a:r>
          </a:p>
          <a:p>
            <a:r>
              <a:rPr kumimoji="1" lang="en-US" altLang="ja-JP" dirty="0" smtClean="0"/>
              <a:t>Therefore, there are a lot of fundamental studies on pool fires.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8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In order to sustain a stable pool fire, heat transfers from the combustion zone to the liquid fuel (heat feedback) is important .</a:t>
            </a:r>
          </a:p>
          <a:p>
            <a:r>
              <a:rPr kumimoji="1" lang="en-US" altLang="ja-JP" dirty="0" smtClean="0"/>
              <a:t>The liquid fuel is evaporated due to the heat transferred from the flame to the liquid fuel and supplied to the flame.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3464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Heat feedback is carried out by ●convective and ●radiative heat transfers.</a:t>
            </a:r>
          </a:p>
          <a:p>
            <a:r>
              <a:rPr kumimoji="1" lang="en-US" altLang="ja-JP" dirty="0" smtClean="0"/>
              <a:t>The dominant heat transfer process in a pool fire depends on a scale. 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3464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We have a lot of knowledge on a pool fire in a normal gravity environment.</a:t>
            </a:r>
          </a:p>
          <a:p>
            <a:r>
              <a:rPr kumimoji="1" lang="en-US" altLang="ja-JP" dirty="0" smtClean="0"/>
              <a:t>For example, Combustion condition and heat transfer mechanism, 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1788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49613" y="504825"/>
            <a:ext cx="3373437" cy="25288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On the other hand, </a:t>
            </a:r>
          </a:p>
          <a:p>
            <a:r>
              <a:rPr kumimoji="1" lang="en-US" altLang="ja-JP" dirty="0" smtClean="0"/>
              <a:t>As space research and technology progress, activity range of human spreads to various gravity environments.</a:t>
            </a:r>
          </a:p>
          <a:p>
            <a:r>
              <a:rPr kumimoji="1" lang="en-US" altLang="ja-JP" dirty="0" smtClean="0"/>
              <a:t>A fire in a spacecraft and station is also a greatly feared hazard.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2BE18-07B9-4C4D-B919-83969DF8AB24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15417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In a microgravity environment,</a:t>
            </a:r>
          </a:p>
          <a:p>
            <a:r>
              <a:rPr kumimoji="1" lang="en-US" altLang="ja-JP" dirty="0" smtClean="0"/>
              <a:t>There is no buoyancy = no natural convection.</a:t>
            </a:r>
          </a:p>
          <a:p>
            <a:r>
              <a:rPr kumimoji="1" lang="en-US" altLang="ja-JP" dirty="0" smtClean="0"/>
              <a:t>As a result, radiative heat transfers is dominant factors to sustain a combustion</a:t>
            </a:r>
          </a:p>
          <a:p>
            <a:r>
              <a:rPr kumimoji="1" lang="en-US" altLang="ja-JP" dirty="0" smtClean="0"/>
              <a:t>On the other hand,</a:t>
            </a:r>
          </a:p>
          <a:p>
            <a:r>
              <a:rPr kumimoji="1" lang="en-US" altLang="ja-JP" dirty="0" smtClean="0"/>
              <a:t>Buoyancy-induced flows in combustion phenomena occur in a normal gravity. </a:t>
            </a:r>
          </a:p>
          <a:p>
            <a:r>
              <a:rPr kumimoji="1" lang="en-US" altLang="ja-JP" dirty="0" smtClean="0"/>
              <a:t>As a result, convective heat transfer is a key factors to determine the flame characteristic.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92863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The dominant heat transfer mechanism changes depending on a gravity level and a scale of a fire.</a:t>
            </a:r>
          </a:p>
          <a:p>
            <a:r>
              <a:rPr kumimoji="1" lang="en-US" altLang="ja-JP" dirty="0" smtClean="0"/>
              <a:t>●A partial gravity environment is important for planetary exploration.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86054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There has been little combustion research in a partial gravity.</a:t>
            </a:r>
          </a:p>
          <a:p>
            <a:r>
              <a:rPr kumimoji="1" lang="en-US" altLang="ja-JP" dirty="0" smtClean="0"/>
              <a:t>We have to clarify combustion characters, flame structure and combustion mechanism in partial gravity environment.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09759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49613" y="504825"/>
            <a:ext cx="3373437" cy="25288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 smtClean="0"/>
              <a:t>In order to understand the combustion characters in a partial gravity, we focused on a small-scale pool fire</a:t>
            </a:r>
          </a:p>
          <a:p>
            <a:r>
              <a:rPr lang="en-US" altLang="ja-JP" dirty="0" smtClean="0"/>
              <a:t>A small scale pool fire is the one of the basic models of liquid fuel combustion. </a:t>
            </a:r>
          </a:p>
          <a:p>
            <a:r>
              <a:rPr lang="en-US" altLang="ja-JP" dirty="0" smtClean="0"/>
              <a:t>The flame shape, structure and so on, depends strongly on a natural convective flow field.</a:t>
            </a:r>
          </a:p>
          <a:p>
            <a:r>
              <a:rPr lang="en-US" altLang="ja-JP" dirty="0" smtClean="0"/>
              <a:t>Which kind of heat transfer process is important in small scale pool fire in a partial gravity environment?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2BE18-07B9-4C4D-B919-83969DF8AB24}" type="slidenum">
              <a:rPr kumimoji="1" lang="ja-JP" altLang="en-US" smtClean="0"/>
              <a:pPr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565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This is a schematic drawing of Experimental facility Partial Gravity Drop Tower</a:t>
            </a:r>
          </a:p>
          <a:p>
            <a:r>
              <a:rPr kumimoji="1" lang="en-US" altLang="ja-JP" dirty="0" smtClean="0"/>
              <a:t>It is constructed at </a:t>
            </a:r>
            <a:r>
              <a:rPr kumimoji="1" lang="en-US" altLang="ja-JP" dirty="0" err="1" smtClean="0"/>
              <a:t>Hirosaki</a:t>
            </a:r>
            <a:r>
              <a:rPr kumimoji="1" lang="en-US" altLang="ja-JP" dirty="0" smtClean="0"/>
              <a:t> University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66391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The test package falls 8 meters</a:t>
            </a:r>
          </a:p>
          <a:p>
            <a:r>
              <a:rPr kumimoji="1" lang="en-US" altLang="ja-JP" dirty="0" smtClean="0"/>
              <a:t>It’s kept the partial gravity environment for about one second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66391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The gravity level G [-], is defined as </a:t>
            </a:r>
            <a:r>
              <a:rPr kumimoji="1" lang="en-US" altLang="ja-JP" dirty="0" err="1" smtClean="0"/>
              <a:t>ga</a:t>
            </a:r>
            <a:r>
              <a:rPr kumimoji="1" lang="en-US" altLang="ja-JP" dirty="0" smtClean="0"/>
              <a:t>/g</a:t>
            </a:r>
          </a:p>
          <a:p>
            <a:r>
              <a:rPr kumimoji="1" lang="en-US" altLang="ja-JP" dirty="0" smtClean="0"/>
              <a:t>We can change the gravity level by controlling the weight of the package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13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866391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 smtClean="0"/>
              <a:t>This video shows the small scale pool fire in a partial gravity environment.</a:t>
            </a:r>
          </a:p>
          <a:p>
            <a:r>
              <a:rPr lang="en-US" altLang="ja-JP" dirty="0" smtClean="0"/>
              <a:t>And this figure shows the time variation of the gravity level</a:t>
            </a:r>
          </a:p>
          <a:p>
            <a:r>
              <a:rPr lang="en-US" altLang="ja-JP" dirty="0" smtClean="0"/>
              <a:t>Please show the video</a:t>
            </a:r>
          </a:p>
          <a:p>
            <a:r>
              <a:rPr lang="en-US" altLang="ja-JP" dirty="0" smtClean="0"/>
              <a:t>●When turn off the LED light , at the same time, test </a:t>
            </a:r>
            <a:r>
              <a:rPr lang="en-US" altLang="ja-JP" dirty="0" err="1" smtClean="0"/>
              <a:t>packcage</a:t>
            </a:r>
            <a:r>
              <a:rPr lang="en-US" altLang="ja-JP" dirty="0" smtClean="0"/>
              <a:t> start to fall.</a:t>
            </a:r>
          </a:p>
          <a:p>
            <a:r>
              <a:rPr lang="en-US" altLang="ja-JP" dirty="0" smtClean="0"/>
              <a:t>Decreased gravity level</a:t>
            </a:r>
          </a:p>
          <a:p>
            <a:r>
              <a:rPr lang="en-US" altLang="ja-JP" dirty="0" smtClean="0"/>
              <a:t>The flame shape changes right after the gravity level goes down.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A0F730-9279-4EE3-BA5C-680D23FFDB99}" type="slidenum">
              <a:rPr lang="ja-JP" altLang="en-US" smtClean="0">
                <a:solidFill>
                  <a:prstClr val="black"/>
                </a:solidFill>
              </a:rPr>
              <a:pPr/>
              <a:t>14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3306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In order to grasp the flow field in the partial gravity combustion, we have used PTLS method to visualize the stream lines.</a:t>
            </a:r>
          </a:p>
          <a:p>
            <a:r>
              <a:rPr kumimoji="1" lang="en-US" altLang="ja-JP" dirty="0" smtClean="0"/>
              <a:t>When a gravity is reduced from 1 g to 0.55 g, all flow velocities induced by the combustion decreases.</a:t>
            </a:r>
          </a:p>
          <a:p>
            <a:r>
              <a:rPr kumimoji="1" lang="en-US" altLang="ja-JP" dirty="0" smtClean="0"/>
              <a:t>The flame height also decreases.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97336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Findings in our previous study is that.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The decrease in the flame height may be caused by the reduction of amount of heat feedback from the flame to the liquid fuel.</a:t>
            </a:r>
          </a:p>
          <a:p>
            <a:r>
              <a:rPr kumimoji="1" lang="en-US" altLang="ja-JP" dirty="0" smtClean="0"/>
              <a:t>Which kind of heat transfer process is dominant in the heat feedback mechanism in small scale pool fire under a partial gravity condition?</a:t>
            </a:r>
          </a:p>
          <a:p>
            <a:r>
              <a:rPr kumimoji="1" lang="en-US" altLang="ja-JP" dirty="0" smtClean="0"/>
              <a:t>We focus on clarification of the heat transfer mechanism.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pPr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97336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 smtClean="0"/>
              <a:t>In order to grasp qualitatively the amount of the heat feedback and the heat transfer mechanism, we have to measure the temperature field in the pool fire.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74004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49613" y="504825"/>
            <a:ext cx="3373437" cy="25288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Experiments</a:t>
            </a:r>
          </a:p>
          <a:p>
            <a:r>
              <a:rPr kumimoji="1" lang="en-US" altLang="ja-JP" dirty="0" smtClean="0"/>
              <a:t>The partial gravity experiment on a small-scale pool fire has been performed.</a:t>
            </a:r>
          </a:p>
          <a:p>
            <a:r>
              <a:rPr kumimoji="1" lang="en-US" altLang="ja-JP" dirty="0" smtClean="0"/>
              <a:t>Measurements</a:t>
            </a:r>
          </a:p>
          <a:p>
            <a:r>
              <a:rPr kumimoji="1" lang="en-US" altLang="ja-JP" dirty="0" smtClean="0"/>
              <a:t>A temperature measurement with a fine-wire thermocouple has been carried out. </a:t>
            </a:r>
          </a:p>
          <a:p>
            <a:r>
              <a:rPr kumimoji="1" lang="en-US" altLang="ja-JP" dirty="0" smtClean="0"/>
              <a:t>The flame shape has been recorded with a high-speed camera.</a:t>
            </a:r>
          </a:p>
          <a:p>
            <a:r>
              <a:rPr kumimoji="1" lang="en-US" altLang="ja-JP" dirty="0" smtClean="0"/>
              <a:t>Analyses</a:t>
            </a:r>
          </a:p>
          <a:p>
            <a:r>
              <a:rPr kumimoji="1" lang="en-US" altLang="ja-JP" dirty="0" smtClean="0"/>
              <a:t>The amounts of heat feedbacks on both the conductive and radiative heat transfers have been calculated from the temperature field and the flame shape. 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2BE18-07B9-4C4D-B919-83969DF8AB2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565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49613" y="504825"/>
            <a:ext cx="3373437" cy="25288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From the experimental results, we clarify the dominant heat feedback mechanism in a small-scale pool fire under a partial gravity condition.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2BE18-07B9-4C4D-B919-83969DF8AB2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565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 smtClean="0"/>
              <a:t>Now,  describe the experimental apparatus and method</a:t>
            </a:r>
          </a:p>
          <a:p>
            <a:endParaRPr lang="en-US" altLang="ja-JP" dirty="0" smtClean="0"/>
          </a:p>
          <a:p>
            <a:r>
              <a:rPr lang="ja-JP" altLang="ja-JP" dirty="0" smtClean="0"/>
              <a:t>それ</a:t>
            </a:r>
            <a:r>
              <a:rPr lang="ja-JP" altLang="ja-JP" dirty="0"/>
              <a:t>では、実験装置と方法について説明します。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A0F730-9279-4EE3-BA5C-680D23FFDB99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94716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This figure shows a schematic of the experimental apparatus inside the test package, including the measuring system. </a:t>
            </a:r>
          </a:p>
          <a:p>
            <a:r>
              <a:rPr kumimoji="1" lang="en-US" altLang="ja-JP" dirty="0" smtClean="0"/>
              <a:t>The fuel pan diameter is 15 mm. </a:t>
            </a:r>
          </a:p>
          <a:p>
            <a:r>
              <a:rPr kumimoji="1" lang="en-US" altLang="ja-JP" dirty="0" smtClean="0"/>
              <a:t>The fuel level was kept at the upper rim of the pan using a level controller. </a:t>
            </a:r>
          </a:p>
          <a:p>
            <a:r>
              <a:rPr kumimoji="1" lang="en-US" altLang="ja-JP" dirty="0" smtClean="0"/>
              <a:t>A digital camera (CASIO, EX-F1, 300fps) recorded the flame behavior of the pool fires. </a:t>
            </a:r>
          </a:p>
          <a:p>
            <a:endParaRPr kumimoji="1" lang="ja-JP" altLang="en-US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21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397336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This is an R-type thermocouple (TANAKA, Pt-PtRh13%) probe. it was used for temperature measurement. </a:t>
            </a:r>
            <a:endParaRPr kumimoji="1" lang="ja-JP" altLang="en-US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22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397336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To investigate effect of gravity on radiation, we used ethanol and acetone which have different amount of soot.</a:t>
            </a:r>
          </a:p>
          <a:p>
            <a:r>
              <a:rPr kumimoji="1" lang="en-US" altLang="ja-JP" dirty="0" smtClean="0"/>
              <a:t>The two fuel types have different brightness.</a:t>
            </a:r>
          </a:p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74279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The thermocouple position was defined by r [mm] and z [mm] as shown in this figure, </a:t>
            </a:r>
          </a:p>
          <a:p>
            <a:r>
              <a:rPr kumimoji="1" lang="en-US" altLang="ja-JP" dirty="0" smtClean="0"/>
              <a:t>The origins of r and z are both the center of the fuel surface. 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74279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Experimental results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A0F730-9279-4EE3-BA5C-680D23FFDB99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16562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The acetone flame height was decreased 7.2%</a:t>
            </a:r>
          </a:p>
          <a:p>
            <a:r>
              <a:rPr kumimoji="1" lang="en-US" altLang="ja-JP" dirty="0" smtClean="0"/>
              <a:t>To decrease rate of flame height depend on fuel species</a:t>
            </a:r>
          </a:p>
          <a:p>
            <a:r>
              <a:rPr kumimoji="1" lang="en-US" altLang="ja-JP" dirty="0" smtClean="0"/>
              <a:t>So, it has possibility that the flame height may decrease by decreasing of fuel evaporation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57180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This figure is the temperature distribution of ethanol fire</a:t>
            </a:r>
          </a:p>
          <a:p>
            <a:r>
              <a:rPr kumimoji="1" lang="en-US" altLang="ja-JP" dirty="0" smtClean="0"/>
              <a:t>In this research, we assumed that the temperature distributions were axially symmetrical.</a:t>
            </a:r>
          </a:p>
          <a:p>
            <a:r>
              <a:rPr kumimoji="1" lang="en-US" altLang="ja-JP" dirty="0" smtClean="0"/>
              <a:t>The average temperature, ethanol and acetone, are used as a representative temperature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23976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 smtClean="0"/>
              <a:t>This is an average value of the flame temperature</a:t>
            </a:r>
          </a:p>
          <a:p>
            <a:r>
              <a:rPr lang="en-US" altLang="ja-JP" dirty="0" smtClean="0"/>
              <a:t>Decreasing Rate of Flame Temperature is defined as this </a:t>
            </a:r>
          </a:p>
          <a:p>
            <a:r>
              <a:rPr lang="en-US" altLang="ja-JP" dirty="0" smtClean="0"/>
              <a:t>In ethanol, the ratio of the decrease in temperature at G = 0.55 compared with G = 1 is 5.2 %. </a:t>
            </a:r>
          </a:p>
          <a:p>
            <a:r>
              <a:rPr lang="en-US" altLang="ja-JP" dirty="0" smtClean="0"/>
              <a:t>Acetone is 2.8%</a:t>
            </a:r>
          </a:p>
          <a:p>
            <a:r>
              <a:rPr lang="en-US" altLang="ja-JP" dirty="0" smtClean="0"/>
              <a:t>We calculated the heat feedback amount from the flame temperature</a:t>
            </a:r>
          </a:p>
          <a:p>
            <a:endParaRPr lang="ja-JP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A0F730-9279-4EE3-BA5C-680D23FFDB99}" type="slidenum">
              <a:rPr lang="ja-JP" altLang="en-US" smtClean="0">
                <a:solidFill>
                  <a:prstClr val="black"/>
                </a:solidFill>
              </a:rPr>
              <a:pPr/>
              <a:t>28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3306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 smtClean="0"/>
              <a:t>So we considered about the heat  feedback amount</a:t>
            </a:r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そこで燃料蒸発量を決定する要因である</a:t>
            </a:r>
            <a:endParaRPr kumimoji="1" lang="en-US" altLang="ja-JP" dirty="0" smtClean="0"/>
          </a:p>
          <a:p>
            <a:r>
              <a:rPr kumimoji="1" lang="ja-JP" altLang="en-US" dirty="0" smtClean="0"/>
              <a:t>熱フィードバック量について考えました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A0F730-9279-4EE3-BA5C-680D23FFDB99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16562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There are basic equations of heat transfer</a:t>
            </a:r>
            <a:r>
              <a:rPr kumimoji="1" lang="ja-JP" altLang="en-US" dirty="0" err="1" smtClean="0"/>
              <a:t>，</a:t>
            </a:r>
            <a:r>
              <a:rPr kumimoji="1" lang="en-US" altLang="ja-JP" dirty="0" smtClean="0"/>
              <a:t>Convection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and</a:t>
            </a:r>
            <a:r>
              <a:rPr kumimoji="1" lang="ja-JP" altLang="en-US" baseline="0" dirty="0" smtClean="0"/>
              <a:t> </a:t>
            </a:r>
            <a:r>
              <a:rPr kumimoji="1" lang="en-US" altLang="ja-JP" dirty="0" smtClean="0"/>
              <a:t>Radiation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 smtClean="0"/>
              <a:t>From Fourier's law, ●Convection depends</a:t>
            </a:r>
            <a:r>
              <a:rPr kumimoji="1" lang="en-US" altLang="ja-JP" baseline="0" dirty="0" smtClean="0"/>
              <a:t> on </a:t>
            </a:r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temperature gradient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Stefan-Boltzmann law, </a:t>
            </a:r>
            <a:r>
              <a:rPr kumimoji="1" lang="ja-JP" altLang="en-US" dirty="0" smtClean="0"/>
              <a:t>●</a:t>
            </a:r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radiation depends on</a:t>
            </a:r>
            <a:r>
              <a:rPr kumimoji="1" lang="en-US" altLang="ja-JP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temperature to the power of 4</a:t>
            </a:r>
            <a:endParaRPr kumimoji="1" lang="en-US" altLang="ja-JP" dirty="0" smtClean="0"/>
          </a:p>
          <a:p>
            <a:r>
              <a:rPr kumimoji="1" lang="en-US" altLang="ja-JP" dirty="0" smtClean="0"/>
              <a:t>Both we</a:t>
            </a:r>
            <a:r>
              <a:rPr kumimoji="1" lang="en-US" altLang="ja-JP" baseline="0" dirty="0" smtClean="0"/>
              <a:t> need to investigate flame temperature to understand heat feed back</a:t>
            </a:r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これらの伝熱機構の基礎式を示します。</a:t>
            </a:r>
            <a:endParaRPr kumimoji="1" lang="en-US" altLang="ja-JP" dirty="0" smtClean="0"/>
          </a:p>
          <a:p>
            <a:r>
              <a:rPr kumimoji="1" lang="ja-JP" altLang="en-US" dirty="0" smtClean="0"/>
              <a:t>対流項はフーリエの法則・ニュートンの冷却則により、●温度勾配へ依存します。</a:t>
            </a:r>
            <a:endParaRPr kumimoji="1" lang="en-US" altLang="ja-JP" dirty="0" smtClean="0"/>
          </a:p>
          <a:p>
            <a:r>
              <a:rPr kumimoji="1" lang="ja-JP" altLang="en-US" dirty="0" smtClean="0"/>
              <a:t>一方、放射項はステファン・ボルツマンの法則より、●温度の</a:t>
            </a:r>
            <a:r>
              <a:rPr kumimoji="1" lang="en-US" altLang="ja-JP" dirty="0" smtClean="0"/>
              <a:t>4</a:t>
            </a:r>
            <a:r>
              <a:rPr kumimoji="1" lang="ja-JP" altLang="en-US" dirty="0" smtClean="0"/>
              <a:t>乗に依存します。</a:t>
            </a:r>
            <a:endParaRPr kumimoji="1" lang="en-US" altLang="ja-JP" dirty="0" smtClean="0"/>
          </a:p>
          <a:p>
            <a:r>
              <a:rPr kumimoji="1" lang="ja-JP" altLang="en-US" dirty="0" smtClean="0"/>
              <a:t>いずれにしても、これらの伝熱機構を検討するには、火炎周囲の温度測定が必要となります。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A0F730-9279-4EE3-BA5C-680D23FFDB99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91917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 smtClean="0"/>
              <a:t>First, I will explain Calculation method of Convective Heat Flux</a:t>
            </a:r>
          </a:p>
          <a:p>
            <a:r>
              <a:rPr lang="en-US" altLang="ja-JP" dirty="0" smtClean="0"/>
              <a:t>This graph is temperature gradient in the z direction.</a:t>
            </a:r>
          </a:p>
          <a:p>
            <a:r>
              <a:rPr lang="en-US" altLang="ja-JP" dirty="0" smtClean="0"/>
              <a:t>●Temperature at z=0 is assumed boiling point at fuel surface.</a:t>
            </a:r>
          </a:p>
          <a:p>
            <a:r>
              <a:rPr lang="en-US" altLang="ja-JP" dirty="0" smtClean="0"/>
              <a:t>●In 0.55G, flame temperature decreased.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A0F730-9279-4EE3-BA5C-680D23FFDB99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63306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 smtClean="0"/>
              <a:t>We calculated temperature gradients at z = 0.</a:t>
            </a:r>
          </a:p>
          <a:p>
            <a:r>
              <a:rPr lang="en-US" altLang="ja-JP" dirty="0" smtClean="0"/>
              <a:t>Temperature gradients decrease in 0.55G.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A0F730-9279-4EE3-BA5C-680D23FFDB99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63306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This graph is distribution of Convective Heat Flux</a:t>
            </a:r>
          </a:p>
          <a:p>
            <a:r>
              <a:rPr kumimoji="1" lang="en-US" altLang="ja-JP" dirty="0" smtClean="0"/>
              <a:t>Heat flux to the fuel surface decreases in 0.55G.</a:t>
            </a:r>
          </a:p>
          <a:p>
            <a:r>
              <a:rPr kumimoji="1" lang="en-US" altLang="ja-JP" dirty="0" smtClean="0"/>
              <a:t>●Especially, qc at r = 6 mm decreases significantly.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37988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Next, I will explain Calculation method of radiative Heat Flux</a:t>
            </a:r>
          </a:p>
          <a:p>
            <a:r>
              <a:rPr kumimoji="1" lang="en-US" altLang="ja-JP" dirty="0" smtClean="0"/>
              <a:t>To estimate emissivity, we used the “flame radiation absorption model”.  Following this model, emissivity depends on </a:t>
            </a:r>
            <a:r>
              <a:rPr kumimoji="1" lang="ja-JP" altLang="en-US" dirty="0" smtClean="0"/>
              <a:t>𝑙</a:t>
            </a:r>
            <a:r>
              <a:rPr kumimoji="1" lang="en-US" altLang="ja-JP" dirty="0" smtClean="0"/>
              <a:t>.</a:t>
            </a:r>
          </a:p>
          <a:p>
            <a:r>
              <a:rPr kumimoji="1" lang="en-US" altLang="ja-JP" dirty="0" smtClean="0"/>
              <a:t>The </a:t>
            </a:r>
            <a:r>
              <a:rPr kumimoji="1" lang="ja-JP" altLang="en-US" dirty="0" smtClean="0"/>
              <a:t>𝑙 </a:t>
            </a:r>
            <a:r>
              <a:rPr kumimoji="1" lang="en-US" altLang="ja-JP" dirty="0" smtClean="0"/>
              <a:t>was assumed as the straight distance from the heat receiving surface to the flame sheet.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87261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We defined the angle </a:t>
            </a:r>
            <a:r>
              <a:rPr kumimoji="1" lang="en-US" altLang="ja-JP" dirty="0" err="1" smtClean="0"/>
              <a:t>φas</a:t>
            </a:r>
            <a:r>
              <a:rPr kumimoji="1" lang="en-US" altLang="ja-JP" dirty="0" smtClean="0"/>
              <a:t> shown in this figure.</a:t>
            </a:r>
          </a:p>
          <a:p>
            <a:r>
              <a:rPr kumimoji="1" lang="en-US" altLang="ja-JP" dirty="0" smtClean="0"/>
              <a:t>Heat flux </a:t>
            </a:r>
            <a:r>
              <a:rPr kumimoji="1" lang="ja-JP" altLang="en-US" dirty="0" smtClean="0"/>
              <a:t>𝑞</a:t>
            </a:r>
            <a:r>
              <a:rPr kumimoji="1" lang="en-US" altLang="ja-JP" dirty="0" smtClean="0"/>
              <a:t>_</a:t>
            </a:r>
            <a:r>
              <a:rPr kumimoji="1" lang="ja-JP" altLang="en-US" dirty="0" smtClean="0"/>
              <a:t>𝑟 </a:t>
            </a:r>
            <a:r>
              <a:rPr kumimoji="1" lang="en-US" altLang="ja-JP" dirty="0" smtClean="0"/>
              <a:t>has a distribution in the φ direction. Because φ changes the value of </a:t>
            </a:r>
            <a:r>
              <a:rPr kumimoji="1" lang="ja-JP" altLang="en-US" dirty="0" smtClean="0"/>
              <a:t>𝑙</a:t>
            </a:r>
            <a:r>
              <a:rPr kumimoji="1" lang="en-US" altLang="ja-JP" dirty="0" smtClean="0"/>
              <a:t>.</a:t>
            </a:r>
          </a:p>
          <a:p>
            <a:r>
              <a:rPr kumimoji="1" lang="en-US" altLang="ja-JP" dirty="0" smtClean="0"/>
              <a:t>Therefore, we calculated the heat flux by each φ.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87261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ノート プレースホルダー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en-US" altLang="ja-JP" dirty="0" smtClean="0"/>
                  <a:t>This graph is distribution of radiative heat flux.</a:t>
                </a:r>
              </a:p>
              <a:p>
                <a:r>
                  <a:rPr kumimoji="1" lang="en-US" altLang="ja-JP" dirty="0" smtClean="0"/>
                  <a:t>As gravity level increases, the heat flux decreases.</a:t>
                </a:r>
              </a:p>
              <a:p>
                <a:endParaRPr kumimoji="1" lang="ja-JP" altLang="en-US" dirty="0" smtClean="0"/>
              </a:p>
            </p:txBody>
          </p:sp>
        </mc:Choice>
        <mc:Fallback xmlns="">
          <p:sp>
            <p:nvSpPr>
              <p:cNvPr id="3" name="ノート プレースホルダー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ja-JP" altLang="en-US" dirty="0" smtClean="0"/>
                  <a:t>これより</a:t>
                </a:r>
                <a:r>
                  <a:rPr kumimoji="1" lang="en-US" altLang="ja-JP" dirty="0" smtClean="0"/>
                  <a:t>φ</a:t>
                </a:r>
                <a:r>
                  <a:rPr kumimoji="1" lang="ja-JP" altLang="en-US" dirty="0" smtClean="0"/>
                  <a:t>方向の熱流束の分布を図に示しました</a:t>
                </a:r>
                <a:endParaRPr kumimoji="1" lang="en-US" altLang="ja-JP" dirty="0" smtClean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dirty="0" smtClean="0"/>
                  <a:t>全体的な傾向として</a:t>
                </a:r>
                <a:r>
                  <a:rPr lang="en-US" altLang="ja-JP" sz="1200" i="1" dirty="0" smtClean="0"/>
                  <a:t>φ</a:t>
                </a:r>
                <a:r>
                  <a:rPr lang="ja-JP" altLang="en-US" sz="1200" dirty="0" smtClean="0"/>
                  <a:t>が大きくなるにつれて</a:t>
                </a:r>
                <a:r>
                  <a:rPr lang="en-US" altLang="ja-JP" sz="1200" i="0">
                    <a:latin typeface="Cambria Math"/>
                    <a:ea typeface="Cambria Math"/>
                  </a:rPr>
                  <a:t>𝑞_𝑟</a:t>
                </a:r>
                <a:r>
                  <a:rPr lang="ja-JP" altLang="en-US" sz="1200" dirty="0" smtClean="0"/>
                  <a:t>は小さく</a:t>
                </a:r>
                <a:r>
                  <a:rPr lang="ja-JP" altLang="en-US" sz="1200" dirty="0" smtClean="0"/>
                  <a:t>なる</a:t>
                </a:r>
                <a:endParaRPr lang="en-US" altLang="ja-JP" sz="1200" dirty="0" smtClean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ja-JP" sz="1200" i="1" dirty="0" smtClean="0"/>
                  <a:t>φ</a:t>
                </a:r>
                <a:r>
                  <a:rPr lang="en-US" altLang="ja-JP" sz="1200" dirty="0" smtClean="0"/>
                  <a:t>=0</a:t>
                </a:r>
                <a:r>
                  <a:rPr lang="ja-JP" altLang="en-US" sz="1200" dirty="0" smtClean="0"/>
                  <a:t>で</a:t>
                </a:r>
                <a:r>
                  <a:rPr lang="en-US" altLang="ja-JP" sz="1200" dirty="0" smtClean="0"/>
                  <a:t>G=1</a:t>
                </a:r>
                <a:r>
                  <a:rPr lang="ja-JP" altLang="en-US" sz="1200" dirty="0"/>
                  <a:t>，</a:t>
                </a:r>
                <a:r>
                  <a:rPr lang="en-US" altLang="ja-JP" sz="1200" dirty="0" smtClean="0"/>
                  <a:t>0.55</a:t>
                </a:r>
                <a:r>
                  <a:rPr lang="ja-JP" altLang="en-US" sz="1200" dirty="0" smtClean="0"/>
                  <a:t>Ｇの</a:t>
                </a:r>
                <a:r>
                  <a:rPr lang="en-US" altLang="ja-JP" sz="1200" i="0">
                    <a:latin typeface="Cambria Math"/>
                    <a:ea typeface="Cambria Math"/>
                  </a:rPr>
                  <a:t>𝑞_𝑟</a:t>
                </a:r>
                <a:r>
                  <a:rPr lang="ja-JP" altLang="en-US" sz="1200" dirty="0" smtClean="0"/>
                  <a:t>の差が最も大きい</a:t>
                </a:r>
                <a:endParaRPr lang="en-US" altLang="ja-JP" sz="1200" dirty="0" smtClean="0"/>
              </a:p>
              <a:p>
                <a:endParaRPr kumimoji="1" lang="ja-JP" altLang="en-US" dirty="0" smtClean="0"/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73814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In φ =0, the heat flux decreased most in 0.55G. </a:t>
            </a:r>
          </a:p>
          <a:p>
            <a:r>
              <a:rPr kumimoji="1" lang="en-US" altLang="ja-JP" dirty="0" smtClean="0"/>
              <a:t>Because the change of </a:t>
            </a:r>
            <a:r>
              <a:rPr kumimoji="1" lang="ja-JP" altLang="en-US" dirty="0" smtClean="0"/>
              <a:t>𝑙 </a:t>
            </a:r>
            <a:r>
              <a:rPr kumimoji="1" lang="en-US" altLang="ja-JP" dirty="0" smtClean="0"/>
              <a:t>is the largest.</a:t>
            </a:r>
          </a:p>
          <a:p>
            <a:r>
              <a:rPr kumimoji="1" lang="en-US" altLang="ja-JP" dirty="0" smtClean="0"/>
              <a:t>●As φ increases, the heat flux came to little change. </a:t>
            </a:r>
          </a:p>
          <a:p>
            <a:r>
              <a:rPr kumimoji="1" lang="en-US" altLang="ja-JP" dirty="0" smtClean="0"/>
              <a:t>Because the width of the flame does not change.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73814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The amount of heat feedback was derived by integrating the calculated heat flux.</a:t>
            </a:r>
            <a:endParaRPr kumimoji="1" lang="ja-JP" altLang="en-US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38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86728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Compare the amount of heat feedback of the radiation with that of the conduction</a:t>
            </a:r>
          </a:p>
          <a:p>
            <a:r>
              <a:rPr kumimoji="1" lang="ja-JP" altLang="en-US" dirty="0" smtClean="0"/>
              <a:t>𝑄𝑐 </a:t>
            </a:r>
            <a:r>
              <a:rPr kumimoji="1" lang="en-US" altLang="ja-JP" dirty="0" smtClean="0"/>
              <a:t>decreased</a:t>
            </a:r>
          </a:p>
          <a:p>
            <a:r>
              <a:rPr kumimoji="1" lang="ja-JP" altLang="en-US" dirty="0" smtClean="0"/>
              <a:t>𝑄𝑟 </a:t>
            </a:r>
            <a:r>
              <a:rPr kumimoji="1" lang="en-US" altLang="ja-JP" dirty="0" smtClean="0"/>
              <a:t>Slight decreased</a:t>
            </a:r>
          </a:p>
          <a:p>
            <a:r>
              <a:rPr kumimoji="1" lang="en-US" altLang="ja-JP" dirty="0" smtClean="0"/>
              <a:t>So, </a:t>
            </a:r>
            <a:r>
              <a:rPr kumimoji="1" lang="ja-JP" altLang="en-US" dirty="0" smtClean="0"/>
              <a:t>𝑄𝑟 </a:t>
            </a:r>
            <a:r>
              <a:rPr kumimoji="1" lang="en-US" altLang="ja-JP" dirty="0" smtClean="0"/>
              <a:t>has little effect of gravity decreasing on the amount of radiative heat feedback.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224246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This table is the ratio of amount of radiative heat feedback</a:t>
            </a:r>
          </a:p>
          <a:p>
            <a:r>
              <a:rPr kumimoji="1" lang="en-US" altLang="ja-JP" dirty="0" smtClean="0"/>
              <a:t>Acetone has larger proportion of the radiative heat feedback.</a:t>
            </a:r>
          </a:p>
          <a:p>
            <a:r>
              <a:rPr kumimoji="1" lang="en-US" altLang="ja-JP" dirty="0" smtClean="0"/>
              <a:t>On the other hands, </a:t>
            </a:r>
          </a:p>
          <a:p>
            <a:r>
              <a:rPr kumimoji="1" lang="en-US" altLang="ja-JP" dirty="0" smtClean="0"/>
              <a:t>This is decreasing rate of flame height</a:t>
            </a:r>
          </a:p>
          <a:p>
            <a:r>
              <a:rPr kumimoji="1" lang="en-US" altLang="ja-JP" dirty="0" smtClean="0"/>
              <a:t>Acetone has small decreasing rate of flame height.</a:t>
            </a:r>
          </a:p>
          <a:p>
            <a:endParaRPr kumimoji="1" lang="ja-JP" altLang="en-US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027074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 smtClean="0"/>
              <a:t>So we considered about the heat  feedback amount</a:t>
            </a:r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そこで燃料蒸発量を決定する要因である</a:t>
            </a:r>
            <a:endParaRPr kumimoji="1" lang="en-US" altLang="ja-JP" dirty="0" smtClean="0"/>
          </a:p>
          <a:p>
            <a:r>
              <a:rPr kumimoji="1" lang="ja-JP" altLang="en-US" dirty="0" smtClean="0"/>
              <a:t>熱フィードバック量について考えました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A0F730-9279-4EE3-BA5C-680D23FFDB99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165622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In normal gravity environment,</a:t>
            </a:r>
          </a:p>
          <a:p>
            <a:r>
              <a:rPr kumimoji="1" lang="en-US" altLang="ja-JP" dirty="0" smtClean="0"/>
              <a:t>●Major characteristics in the pool fire is occurrence of natural convection by gravity</a:t>
            </a:r>
          </a:p>
          <a:p>
            <a:r>
              <a:rPr kumimoji="1" lang="en-US" altLang="ja-JP" dirty="0" smtClean="0"/>
              <a:t>●Natural convection transport fuel vapor, oxygen and combustion gas </a:t>
            </a:r>
          </a:p>
          <a:p>
            <a:r>
              <a:rPr kumimoji="1" lang="en-US" altLang="ja-JP" dirty="0" smtClean="0"/>
              <a:t>Fuel vapor is burned and fuel receive heat feedback from the flame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lang="ja-JP" altLang="en-US" smtClean="0">
                <a:solidFill>
                  <a:prstClr val="black"/>
                </a:solidFill>
              </a:rPr>
              <a:pPr/>
              <a:t>42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40044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In partial gravity environment,</a:t>
            </a:r>
          </a:p>
          <a:p>
            <a:r>
              <a:rPr kumimoji="1" lang="en-US" altLang="ja-JP" dirty="0" smtClean="0"/>
              <a:t>Natural convection is decreased ●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lang="ja-JP" altLang="en-US" smtClean="0">
                <a:solidFill>
                  <a:prstClr val="black"/>
                </a:solidFill>
              </a:rPr>
              <a:pPr/>
              <a:t>43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40044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And amount of Fuel vapor is decreased by decreasing heat feedback</a:t>
            </a:r>
            <a:endParaRPr kumimoji="1" lang="ja-JP" altLang="en-US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lang="ja-JP" altLang="en-US" smtClean="0">
                <a:solidFill>
                  <a:prstClr val="black"/>
                </a:solidFill>
              </a:rPr>
              <a:pPr/>
              <a:t>44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40044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The radiative heat feedback is hardly affected by the gravity.</a:t>
            </a:r>
          </a:p>
          <a:p>
            <a:r>
              <a:rPr kumimoji="1" lang="en-US" altLang="ja-JP" dirty="0" smtClean="0"/>
              <a:t>So, Flame height of acetone doesn’t relatively decreased.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lang="ja-JP" altLang="en-US" smtClean="0">
                <a:solidFill>
                  <a:prstClr val="black"/>
                </a:solidFill>
              </a:rPr>
              <a:pPr/>
              <a:t>45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40044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We have performed the partial gravity experiment to estimate the heat feedback of a small-scale pool fire</a:t>
            </a:r>
          </a:p>
          <a:p>
            <a:r>
              <a:rPr kumimoji="1" lang="en-US" altLang="ja-JP" dirty="0" smtClean="0"/>
              <a:t>The amount of heat feed back decreases in partial gravity environment</a:t>
            </a:r>
          </a:p>
          <a:p>
            <a:r>
              <a:rPr kumimoji="1" lang="en-US" altLang="ja-JP" dirty="0" smtClean="0"/>
              <a:t>Flame height is decreased due to that amount of fuel vapor is decreased</a:t>
            </a:r>
          </a:p>
          <a:p>
            <a:r>
              <a:rPr kumimoji="1" lang="en-US" altLang="ja-JP" dirty="0" smtClean="0"/>
              <a:t>The flame which has large proportion of the radiation has little influence by gravity.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46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096172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48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346436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In the fire research, it is desirable that we do the experiments with real scale.</a:t>
            </a:r>
          </a:p>
          <a:p>
            <a:r>
              <a:rPr kumimoji="1" lang="en-US" altLang="ja-JP" dirty="0" smtClean="0"/>
              <a:t>But, handling of large-scale pool fire is dangerous and difficult.</a:t>
            </a:r>
          </a:p>
          <a:p>
            <a:r>
              <a:rPr kumimoji="1" lang="en-US" altLang="ja-JP" dirty="0" smtClean="0"/>
              <a:t>Therefore,   small-scale pool flame is targeted in this study.</a:t>
            </a:r>
          </a:p>
          <a:p>
            <a:r>
              <a:rPr kumimoji="1" lang="en-US" altLang="ja-JP" dirty="0" smtClean="0"/>
              <a:t>We aim to apply the resulting knowledge to the real scale of the flame.</a:t>
            </a:r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火災研究においては、実規模による研究を行うのが最も望ましいですが、大型プール火炎の取り扱いは危険かつ困難です。</a:t>
            </a:r>
          </a:p>
          <a:p>
            <a:r>
              <a:rPr kumimoji="1" lang="ja-JP" altLang="en-US" dirty="0" smtClean="0"/>
              <a:t>そこで、●本研究では実験室で取り扱い可能な小型プール火炎を対象とし、●得られた知見を実規模の火炎に応用することを目標としています。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A0F730-9279-4EE3-BA5C-680D23FFDB99}" type="slidenum">
              <a:rPr lang="ja-JP" altLang="en-US" smtClean="0">
                <a:solidFill>
                  <a:prstClr val="black"/>
                </a:solidFill>
              </a:rPr>
              <a:pPr/>
              <a:t>50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6535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There are two the heat feedback, Convection and Radiation.</a:t>
            </a:r>
          </a:p>
          <a:p>
            <a:r>
              <a:rPr kumimoji="1" lang="en-US" altLang="ja-JP" dirty="0" smtClean="0"/>
              <a:t>Radiation is dominant in the real scale fire.</a:t>
            </a:r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ここで熱フィードバック量には対流項と放射項の２種類があり、実規模火災では放射項が支配的となります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BC22-37CA-4BE4-B43D-C999E739948B}" type="slidenum">
              <a:rPr kumimoji="1" lang="ja-JP" altLang="en-US" smtClean="0"/>
              <a:t>51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379888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 dirty="0"/>
              <a:t>続いて、フーリエの法則を用いて液面方向への熱流束を算出します。</a:t>
            </a:r>
          </a:p>
          <a:p>
            <a:r>
              <a:rPr lang="ja-JP" altLang="ja-JP" dirty="0"/>
              <a:t>本研究ではガスの流動による熱伝達を考慮せず、火炎内のガスの熱伝導のみで考えます。</a:t>
            </a:r>
          </a:p>
          <a:p>
            <a:r>
              <a:rPr lang="en-US" altLang="ja-JP" dirty="0"/>
              <a:t>●</a:t>
            </a:r>
            <a:r>
              <a:rPr lang="ja-JP" altLang="ja-JP" dirty="0"/>
              <a:t>熱伝導率</a:t>
            </a:r>
            <a:r>
              <a:rPr lang="en-US" altLang="ja-JP" dirty="0"/>
              <a:t>λ</a:t>
            </a:r>
            <a:r>
              <a:rPr lang="ja-JP" altLang="ja-JP" dirty="0"/>
              <a:t>には、</a:t>
            </a:r>
            <a:r>
              <a:rPr lang="en-US" altLang="ja-JP" dirty="0"/>
              <a:t>z=0 </a:t>
            </a:r>
            <a:r>
              <a:rPr lang="ja-JP" altLang="ja-JP" dirty="0"/>
              <a:t>と </a:t>
            </a:r>
            <a:r>
              <a:rPr lang="en-US" altLang="ja-JP" dirty="0"/>
              <a:t>1 </a:t>
            </a:r>
            <a:r>
              <a:rPr lang="ja-JP" altLang="ja-JP" dirty="0"/>
              <a:t>との平均温度に対する空気の熱伝導率を使用します。</a:t>
            </a:r>
          </a:p>
          <a:p>
            <a:r>
              <a:rPr lang="en-US" altLang="ja-JP" dirty="0"/>
              <a:t>●</a:t>
            </a:r>
            <a:r>
              <a:rPr lang="ja-JP" altLang="ja-JP" dirty="0"/>
              <a:t>そして、熱伝導率</a:t>
            </a:r>
            <a:r>
              <a:rPr lang="en-US" altLang="ja-JP" dirty="0"/>
              <a:t>λ</a:t>
            </a:r>
            <a:r>
              <a:rPr lang="ja-JP" altLang="ja-JP" dirty="0"/>
              <a:t>と先程算出した温度勾配を乗じて、熱流束</a:t>
            </a:r>
            <a:r>
              <a:rPr lang="en-US" altLang="ja-JP" dirty="0"/>
              <a:t>q</a:t>
            </a:r>
            <a:r>
              <a:rPr lang="ja-JP" altLang="ja-JP" dirty="0" err="1"/>
              <a:t>を算</a:t>
            </a:r>
            <a:r>
              <a:rPr lang="ja-JP" altLang="ja-JP" dirty="0"/>
              <a:t>出しました。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A0F730-9279-4EE3-BA5C-680D23FFDB99}" type="slidenum">
              <a:rPr kumimoji="1" lang="ja-JP" altLang="en-US" smtClean="0"/>
              <a:t>52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633063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 dirty="0"/>
              <a:t>この</a:t>
            </a:r>
            <a:r>
              <a:rPr lang="en-US" altLang="ja-JP" dirty="0"/>
              <a:t>z</a:t>
            </a:r>
            <a:r>
              <a:rPr lang="ja-JP" altLang="ja-JP" dirty="0"/>
              <a:t>方向の温度分布から、</a:t>
            </a:r>
            <a:r>
              <a:rPr lang="en-US" altLang="ja-JP" dirty="0"/>
              <a:t>●</a:t>
            </a:r>
            <a:r>
              <a:rPr lang="ja-JP" altLang="ja-JP" dirty="0"/>
              <a:t>今度は液面</a:t>
            </a:r>
            <a:r>
              <a:rPr lang="en-US" altLang="ja-JP" dirty="0"/>
              <a:t> (z=0) </a:t>
            </a:r>
            <a:r>
              <a:rPr lang="ja-JP" altLang="ja-JP" dirty="0"/>
              <a:t>における、液面方向への温度勾配を算出します。</a:t>
            </a:r>
          </a:p>
          <a:p>
            <a:r>
              <a:rPr lang="ja-JP" altLang="ja-JP" dirty="0"/>
              <a:t>低重力環境ではこちらに数値で示したように、●</a:t>
            </a:r>
            <a:r>
              <a:rPr lang="en-US" altLang="ja-JP" dirty="0"/>
              <a:t>z=0</a:t>
            </a:r>
            <a:r>
              <a:rPr lang="ja-JP" altLang="ja-JP" dirty="0"/>
              <a:t>における温度勾配</a:t>
            </a:r>
            <a:r>
              <a:rPr lang="en-US" altLang="ja-JP" dirty="0" err="1"/>
              <a:t>dT</a:t>
            </a:r>
            <a:r>
              <a:rPr lang="en-US" altLang="ja-JP" dirty="0"/>
              <a:t>/</a:t>
            </a:r>
            <a:r>
              <a:rPr lang="en-US" altLang="ja-JP" dirty="0" err="1"/>
              <a:t>dz</a:t>
            </a:r>
            <a:r>
              <a:rPr lang="ja-JP" altLang="ja-JP" dirty="0" err="1"/>
              <a:t>は低</a:t>
            </a:r>
            <a:r>
              <a:rPr lang="ja-JP" altLang="ja-JP" dirty="0"/>
              <a:t>下していることがわかります。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A0F730-9279-4EE3-BA5C-680D23FFDB99}" type="slidenum">
              <a:rPr kumimoji="1" lang="ja-JP" altLang="en-US" smtClean="0"/>
              <a:t>53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6330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C8BB0-6410-46BF-91B2-4AD75FE9A6A7}" type="datetimeFigureOut">
              <a:rPr kumimoji="1" lang="ja-JP" altLang="en-US" smtClean="0"/>
              <a:t>2016/11/28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9993B-4E96-4597-999D-85B128D8B5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9892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C8BB0-6410-46BF-91B2-4AD75FE9A6A7}" type="datetimeFigureOut">
              <a:rPr kumimoji="1" lang="ja-JP" altLang="en-US" smtClean="0"/>
              <a:t>2016/11/28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9993B-4E96-4597-999D-85B128D8B5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387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C8BB0-6410-46BF-91B2-4AD75FE9A6A7}" type="datetimeFigureOut">
              <a:rPr kumimoji="1" lang="ja-JP" altLang="en-US" smtClean="0"/>
              <a:t>2016/11/28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9993B-4E96-4597-999D-85B128D8B5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5866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C8BB0-6410-46BF-91B2-4AD75FE9A6A7}" type="datetimeFigureOut">
              <a:rPr kumimoji="1" lang="ja-JP" altLang="en-US" smtClean="0"/>
              <a:t>2016/11/28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9993B-4E96-4597-999D-85B128D8B5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1659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C8BB0-6410-46BF-91B2-4AD75FE9A6A7}" type="datetimeFigureOut">
              <a:rPr kumimoji="1" lang="ja-JP" altLang="en-US" smtClean="0"/>
              <a:t>2016/11/28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9993B-4E96-4597-999D-85B128D8B5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3595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C8BB0-6410-46BF-91B2-4AD75FE9A6A7}" type="datetimeFigureOut">
              <a:rPr kumimoji="1" lang="ja-JP" altLang="en-US" smtClean="0"/>
              <a:t>2016/11/28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9993B-4E96-4597-999D-85B128D8B5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4900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C8BB0-6410-46BF-91B2-4AD75FE9A6A7}" type="datetimeFigureOut">
              <a:rPr kumimoji="1" lang="ja-JP" altLang="en-US" smtClean="0"/>
              <a:t>2016/11/28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9993B-4E96-4597-999D-85B128D8B5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3667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C8BB0-6410-46BF-91B2-4AD75FE9A6A7}" type="datetimeFigureOut">
              <a:rPr kumimoji="1" lang="ja-JP" altLang="en-US" smtClean="0"/>
              <a:t>2016/11/28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9993B-4E96-4597-999D-85B128D8B5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6256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C8BB0-6410-46BF-91B2-4AD75FE9A6A7}" type="datetimeFigureOut">
              <a:rPr kumimoji="1" lang="ja-JP" altLang="en-US" smtClean="0"/>
              <a:t>2016/11/28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9993B-4E96-4597-999D-85B128D8B5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3646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C8BB0-6410-46BF-91B2-4AD75FE9A6A7}" type="datetimeFigureOut">
              <a:rPr kumimoji="1" lang="ja-JP" altLang="en-US" smtClean="0"/>
              <a:t>2016/11/28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9993B-4E96-4597-999D-85B128D8B5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2735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C8BB0-6410-46BF-91B2-4AD75FE9A6A7}" type="datetimeFigureOut">
              <a:rPr kumimoji="1" lang="ja-JP" altLang="en-US" smtClean="0"/>
              <a:t>2016/11/28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9993B-4E96-4597-999D-85B128D8B5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787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C8BB0-6410-46BF-91B2-4AD75FE9A6A7}" type="datetimeFigureOut">
              <a:rPr kumimoji="1" lang="ja-JP" altLang="en-US" smtClean="0"/>
              <a:t>2016/11/28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9993B-4E96-4597-999D-85B128D8B5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339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2.wmv"/><Relationship Id="rId7" Type="http://schemas.openxmlformats.org/officeDocument/2006/relationships/image" Target="../media/image13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wm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video" Target="../media/media3.wmv"/><Relationship Id="rId7" Type="http://schemas.openxmlformats.org/officeDocument/2006/relationships/image" Target="../media/image18.png"/><Relationship Id="rId2" Type="http://schemas.microsoft.com/office/2007/relationships/media" Target="../media/media3.wmv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7" Type="http://schemas.openxmlformats.org/officeDocument/2006/relationships/image" Target="../media/image17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5" Type="http://schemas.openxmlformats.org/officeDocument/2006/relationships/image" Target="../media/image151.png"/><Relationship Id="rId4" Type="http://schemas.openxmlformats.org/officeDocument/2006/relationships/image" Target="../media/image1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0.jp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1.png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4" Type="http://schemas.openxmlformats.org/officeDocument/2006/relationships/image" Target="../media/image19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mp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43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0.png"/><Relationship Id="rId5" Type="http://schemas.openxmlformats.org/officeDocument/2006/relationships/image" Target="../media/image250.png"/><Relationship Id="rId4" Type="http://schemas.openxmlformats.org/officeDocument/2006/relationships/image" Target="../media/image4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0" y="1196752"/>
            <a:ext cx="9144000" cy="2272898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92D050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04352" y="1268760"/>
            <a:ext cx="8784976" cy="2262113"/>
          </a:xfrm>
        </p:spPr>
        <p:txBody>
          <a:bodyPr>
            <a:normAutofit/>
          </a:bodyPr>
          <a:lstStyle/>
          <a:p>
            <a:r>
              <a:rPr lang="en-US" altLang="ja-JP" kern="1000" dirty="0">
                <a:solidFill>
                  <a:schemeClr val="bg1"/>
                </a:solidFill>
                <a:latin typeface="Times New Roman"/>
                <a:ea typeface="ＭＳ 明朝"/>
              </a:rPr>
              <a:t>Effect of Gravity on Heat Feedback of Small-scale Pool Fires </a:t>
            </a:r>
            <a:endParaRPr kumimoji="1" lang="ja-JP" altLang="en-US" sz="6600" dirty="0">
              <a:solidFill>
                <a:schemeClr val="bg1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339752" y="3284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391344" y="3859780"/>
            <a:ext cx="8361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3600" dirty="0" smtClean="0">
                <a:ln w="12700">
                  <a:noFill/>
                  <a:prstDash val="solid"/>
                </a:ln>
                <a:ea typeface="AR P丸ゴシック体E" panose="020F0900000000000000" pitchFamily="50" charset="-128"/>
              </a:rPr>
              <a:t>Ryo</a:t>
            </a:r>
            <a:r>
              <a:rPr lang="ja-JP" altLang="en-US" sz="3600" dirty="0" smtClean="0">
                <a:ln w="12700">
                  <a:noFill/>
                  <a:prstDash val="solid"/>
                </a:ln>
                <a:ea typeface="AR P丸ゴシック体E" panose="020F0900000000000000" pitchFamily="50" charset="-128"/>
              </a:rPr>
              <a:t> </a:t>
            </a:r>
            <a:r>
              <a:rPr lang="en-US" altLang="ja-JP" sz="3600" dirty="0" smtClean="0">
                <a:ln w="12700">
                  <a:noFill/>
                  <a:prstDash val="solid"/>
                </a:ln>
                <a:ea typeface="AR P丸ゴシック体E" panose="020F0900000000000000" pitchFamily="50" charset="-128"/>
              </a:rPr>
              <a:t>Takahashi*, A</a:t>
            </a:r>
            <a:r>
              <a:rPr lang="fi-FI" altLang="ja-JP" sz="3600" dirty="0" smtClean="0"/>
              <a:t>kihiko Ito, Hiroyuki Torikai</a:t>
            </a:r>
            <a:endParaRPr lang="fi-FI" altLang="ja-JP" sz="3600" dirty="0"/>
          </a:p>
        </p:txBody>
      </p:sp>
      <p:sp>
        <p:nvSpPr>
          <p:cNvPr id="8" name="タイトル 1"/>
          <p:cNvSpPr txBox="1">
            <a:spLocks/>
          </p:cNvSpPr>
          <p:nvPr/>
        </p:nvSpPr>
        <p:spPr>
          <a:xfrm>
            <a:off x="323528" y="4781924"/>
            <a:ext cx="821729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/>
            <a:r>
              <a:rPr lang="en-US" altLang="ja-JP" sz="3600" kern="0" dirty="0" smtClean="0">
                <a:latin typeface="Arial Narrow" panose="020B0606020202030204" pitchFamily="34" charset="0"/>
                <a:ea typeface="ＭＳ ゴシック" pitchFamily="49" charset="-128"/>
              </a:rPr>
              <a:t>Graduate School of Science and Technology,</a:t>
            </a:r>
          </a:p>
          <a:p>
            <a:pPr eaLnBrk="0" hangingPunct="0"/>
            <a:r>
              <a:rPr lang="en-US" altLang="ja-JP" sz="3600" kern="0" dirty="0" err="1" smtClean="0">
                <a:latin typeface="Arial Narrow" panose="020B0606020202030204" pitchFamily="34" charset="0"/>
                <a:ea typeface="ＭＳ ゴシック" pitchFamily="49" charset="-128"/>
              </a:rPr>
              <a:t>Hirosaki</a:t>
            </a:r>
            <a:r>
              <a:rPr lang="en-US" altLang="ja-JP" sz="3600" kern="0" dirty="0" smtClean="0">
                <a:latin typeface="Arial Narrow" panose="020B0606020202030204" pitchFamily="34" charset="0"/>
                <a:ea typeface="ＭＳ ゴシック" pitchFamily="49" charset="-128"/>
              </a:rPr>
              <a:t> University</a:t>
            </a:r>
          </a:p>
        </p:txBody>
      </p:sp>
      <p:pic>
        <p:nvPicPr>
          <p:cNvPr id="11" name="Picture 3" descr="C:\Users\Koei Yoshida\Desktop\305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7" y="116632"/>
            <a:ext cx="1772246" cy="76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644008" y="0"/>
            <a:ext cx="4438523" cy="73800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42849" rIns="0" bIns="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200" b="0" i="0" u="none" strike="noStrike" cap="none" normalizeH="0" baseline="0" dirty="0" smtClean="0">
                <a:ln>
                  <a:noFill/>
                </a:ln>
                <a:solidFill>
                  <a:srgbClr val="196BA2"/>
                </a:solidFill>
                <a:effectLst/>
                <a:latin typeface="Arial" pitchFamily="34" charset="0"/>
                <a:ea typeface="ＭＳ Ｐゴシック" pitchFamily="50" charset="-128"/>
                <a:cs typeface="Arial" pitchFamily="34" charset="0"/>
              </a:rPr>
              <a:t>5</a:t>
            </a:r>
            <a:r>
              <a:rPr kumimoji="1" lang="ja-JP" altLang="ja-JP" sz="900" b="0" i="0" u="none" strike="noStrike" cap="none" normalizeH="0" baseline="30000" dirty="0" smtClean="0">
                <a:ln>
                  <a:noFill/>
                </a:ln>
                <a:solidFill>
                  <a:srgbClr val="196BA2"/>
                </a:solidFill>
                <a:effectLst/>
                <a:latin typeface="Arial" pitchFamily="34" charset="0"/>
                <a:ea typeface="ＭＳ Ｐゴシック" pitchFamily="50" charset="-128"/>
                <a:cs typeface="Arial" pitchFamily="34" charset="0"/>
              </a:rPr>
              <a:t>th</a:t>
            </a:r>
            <a:r>
              <a:rPr kumimoji="1" lang="ja-JP" altLang="ja-JP" sz="1200" b="0" i="0" u="none" strike="noStrike" cap="none" normalizeH="0" baseline="0" dirty="0" smtClean="0">
                <a:ln>
                  <a:noFill/>
                </a:ln>
                <a:solidFill>
                  <a:srgbClr val="196BA2"/>
                </a:solidFill>
                <a:effectLst/>
                <a:latin typeface="Arial" pitchFamily="34" charset="0"/>
                <a:ea typeface="ＭＳ Ｐゴシック" pitchFamily="50" charset="-128"/>
                <a:cs typeface="Arial" pitchFamily="34" charset="0"/>
              </a:rPr>
              <a:t> World Congress on</a:t>
            </a:r>
            <a:endParaRPr kumimoji="1" lang="en-US" altLang="ja-JP" sz="1200" b="0" i="0" u="none" strike="noStrike" cap="none" normalizeH="0" baseline="0" dirty="0" smtClean="0">
              <a:ln>
                <a:noFill/>
              </a:ln>
              <a:solidFill>
                <a:srgbClr val="196BA2"/>
              </a:solidFill>
              <a:effectLst/>
              <a:latin typeface="Arial" pitchFamily="34" charset="0"/>
              <a:ea typeface="ＭＳ Ｐゴシック" pitchFamily="50" charset="-128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2000" b="0" i="0" u="none" strike="noStrike" cap="none" normalizeH="0" baseline="0" dirty="0" smtClean="0">
                <a:ln>
                  <a:noFill/>
                </a:ln>
                <a:solidFill>
                  <a:srgbClr val="24A4DD"/>
                </a:solidFill>
                <a:effectLst/>
                <a:latin typeface="Impact" pitchFamily="34" charset="0"/>
                <a:ea typeface="ＭＳ Ｐゴシック" pitchFamily="50" charset="-128"/>
                <a:cs typeface="ＭＳ Ｐゴシック" pitchFamily="50" charset="-128"/>
              </a:rPr>
              <a:t>Petrochemistry and Chemical Engineering</a:t>
            </a:r>
            <a:endParaRPr kumimoji="1" lang="en-US" altLang="ja-JP" sz="2000" b="0" i="0" u="none" strike="noStrike" cap="none" normalizeH="0" baseline="0" dirty="0" smtClean="0">
              <a:ln>
                <a:noFill/>
              </a:ln>
              <a:solidFill>
                <a:srgbClr val="24A4DD"/>
              </a:solidFill>
              <a:effectLst/>
              <a:latin typeface="Impact" pitchFamily="34" charset="0"/>
              <a:ea typeface="ＭＳ Ｐゴシック" pitchFamily="50" charset="-128"/>
              <a:cs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1200" b="0" i="0" u="none" strike="noStrike" cap="none" normalizeH="0" baseline="0" dirty="0" smtClean="0">
                <a:ln>
                  <a:noFill/>
                </a:ln>
                <a:solidFill>
                  <a:srgbClr val="196BA2"/>
                </a:solidFill>
                <a:effectLst/>
                <a:latin typeface="Arial" pitchFamily="34" charset="0"/>
                <a:ea typeface="ＭＳ Ｐゴシック" pitchFamily="50" charset="-128"/>
                <a:cs typeface="Arial" pitchFamily="34" charset="0"/>
              </a:rPr>
              <a:t>December 05-07, 2016 Phoenix, Arizona, USA</a:t>
            </a:r>
            <a:endParaRPr kumimoji="1" lang="ja-JP" altLang="ja-JP" sz="27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Impact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05432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92D050"/>
              </a:solidFill>
            </a:endParaRPr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1683323" y="-329064"/>
            <a:ext cx="5791200" cy="1371600"/>
          </a:xfrm>
        </p:spPr>
        <p:txBody>
          <a:bodyPr>
            <a:normAutofit/>
          </a:bodyPr>
          <a:lstStyle/>
          <a:p>
            <a:r>
              <a:rPr kumimoji="1" lang="en-US" altLang="ja-JP" sz="6000" dirty="0" smtClean="0">
                <a:solidFill>
                  <a:schemeClr val="bg1"/>
                </a:solidFill>
              </a:rPr>
              <a:t>Oil tank fire</a:t>
            </a:r>
            <a:endParaRPr kumimoji="1" lang="ja-JP" altLang="en-US" sz="6000" dirty="0">
              <a:solidFill>
                <a:schemeClr val="bg1"/>
              </a:solidFill>
            </a:endParaRPr>
          </a:p>
        </p:txBody>
      </p:sp>
      <p:pic>
        <p:nvPicPr>
          <p:cNvPr id="26" name="Picture 4" descr="Preventing petroleum tank lightning strike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" r="35790"/>
          <a:stretch/>
        </p:blipFill>
        <p:spPr bwMode="auto">
          <a:xfrm>
            <a:off x="395536" y="980728"/>
            <a:ext cx="3074508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正方形/長方形 27"/>
          <p:cNvSpPr/>
          <p:nvPr/>
        </p:nvSpPr>
        <p:spPr>
          <a:xfrm>
            <a:off x="3470044" y="3506232"/>
            <a:ext cx="554461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In order to prevent and suppress pool fires, it is necessary to clarify and understand </a:t>
            </a:r>
          </a:p>
          <a:p>
            <a:r>
              <a:rPr lang="en-US" altLang="ja-JP" sz="2400" dirty="0" smtClean="0"/>
              <a:t>	</a:t>
            </a:r>
            <a:r>
              <a:rPr lang="en-US" altLang="ja-JP" sz="2400" dirty="0" smtClean="0">
                <a:solidFill>
                  <a:srgbClr val="FF0000"/>
                </a:solidFill>
              </a:rPr>
              <a:t>1) combustion character,</a:t>
            </a:r>
          </a:p>
          <a:p>
            <a:r>
              <a:rPr lang="ja-JP" altLang="en-US" sz="2400" dirty="0" smtClean="0">
                <a:solidFill>
                  <a:srgbClr val="FF0000"/>
                </a:solidFill>
              </a:rPr>
              <a:t>　　　　  </a:t>
            </a:r>
            <a:r>
              <a:rPr lang="en-US" altLang="ja-JP" sz="2400" dirty="0" smtClean="0">
                <a:solidFill>
                  <a:srgbClr val="FF0000"/>
                </a:solidFill>
              </a:rPr>
              <a:t>2) flame structure,</a:t>
            </a:r>
          </a:p>
          <a:p>
            <a:r>
              <a:rPr lang="en-US" altLang="ja-JP" sz="2400" dirty="0">
                <a:solidFill>
                  <a:srgbClr val="FF0000"/>
                </a:solidFill>
              </a:rPr>
              <a:t> </a:t>
            </a:r>
            <a:r>
              <a:rPr lang="ja-JP" altLang="en-US" sz="2400" dirty="0" smtClean="0">
                <a:solidFill>
                  <a:srgbClr val="FF0000"/>
                </a:solidFill>
              </a:rPr>
              <a:t>　　　　 </a:t>
            </a:r>
            <a:r>
              <a:rPr lang="en-US" altLang="ja-JP" sz="2400" dirty="0" smtClean="0">
                <a:solidFill>
                  <a:srgbClr val="FF0000"/>
                </a:solidFill>
              </a:rPr>
              <a:t>3) combustion mechanism. </a:t>
            </a:r>
            <a:r>
              <a:rPr lang="en-US" altLang="ja-JP" sz="2400" dirty="0" smtClean="0"/>
              <a:t> </a:t>
            </a:r>
            <a:endParaRPr lang="ja-JP" altLang="en-US" sz="2400" dirty="0"/>
          </a:p>
        </p:txBody>
      </p:sp>
      <p:sp>
        <p:nvSpPr>
          <p:cNvPr id="29" name="正方形/長方形 28"/>
          <p:cNvSpPr/>
          <p:nvPr/>
        </p:nvSpPr>
        <p:spPr>
          <a:xfrm>
            <a:off x="489406" y="5771894"/>
            <a:ext cx="81449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Therefore, there </a:t>
            </a:r>
            <a:r>
              <a:rPr lang="en-US" altLang="ja-JP" sz="2400" dirty="0"/>
              <a:t>are </a:t>
            </a:r>
            <a:r>
              <a:rPr lang="en-US" altLang="ja-JP" sz="2400" dirty="0" smtClean="0"/>
              <a:t>a lot of fundamental studies on pool fires.</a:t>
            </a:r>
            <a:endParaRPr lang="ja-JP" altLang="en-US" sz="2400" dirty="0"/>
          </a:p>
        </p:txBody>
      </p:sp>
      <p:sp>
        <p:nvSpPr>
          <p:cNvPr id="30" name="正方形/長方形 29"/>
          <p:cNvSpPr/>
          <p:nvPr/>
        </p:nvSpPr>
        <p:spPr>
          <a:xfrm>
            <a:off x="3504472" y="956335"/>
            <a:ext cx="52190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Japan is an earthquake country.  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3510054" y="1778040"/>
            <a:ext cx="52134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After occurrence of a huge earthquake,</a:t>
            </a:r>
          </a:p>
          <a:p>
            <a:r>
              <a:rPr lang="en-US" altLang="ja-JP" sz="2400" dirty="0" smtClean="0"/>
              <a:t>an oil tank fire (large-scale pool fire) sometimes occurs due to the impact.</a:t>
            </a: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6124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0" y="-329064"/>
            <a:ext cx="9144000" cy="1371600"/>
          </a:xfrm>
        </p:spPr>
        <p:txBody>
          <a:bodyPr>
            <a:normAutofit/>
          </a:bodyPr>
          <a:lstStyle/>
          <a:p>
            <a:r>
              <a:rPr lang="en-US" altLang="ja-JP" dirty="0" smtClean="0">
                <a:solidFill>
                  <a:schemeClr val="bg1"/>
                </a:solidFill>
              </a:rPr>
              <a:t>Combustion mechanism of pool fire </a:t>
            </a:r>
            <a:endParaRPr kumimoji="1" lang="ja-JP" altLang="en-US" sz="6000" dirty="0">
              <a:solidFill>
                <a:schemeClr val="bg1"/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23528" y="4653136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In order to sustain a stable pool fire, heat transfers from the combustion zone to </a:t>
            </a:r>
            <a:r>
              <a:rPr lang="en-US" altLang="ja-JP" sz="2400" dirty="0"/>
              <a:t>the liquid </a:t>
            </a:r>
            <a:r>
              <a:rPr lang="en-US" altLang="ja-JP" sz="2400" dirty="0" smtClean="0"/>
              <a:t>fuel (heat feedback) is </a:t>
            </a:r>
            <a:r>
              <a:rPr lang="en-US" altLang="ja-JP" sz="2400" dirty="0"/>
              <a:t>important </a:t>
            </a:r>
            <a:r>
              <a:rPr lang="en-US" altLang="ja-JP" sz="2400" dirty="0" smtClean="0"/>
              <a:t>. </a:t>
            </a:r>
          </a:p>
        </p:txBody>
      </p:sp>
      <p:grpSp>
        <p:nvGrpSpPr>
          <p:cNvPr id="22" name="グループ化 21"/>
          <p:cNvGrpSpPr/>
          <p:nvPr/>
        </p:nvGrpSpPr>
        <p:grpSpPr>
          <a:xfrm>
            <a:off x="1535252" y="3900326"/>
            <a:ext cx="6073496" cy="464778"/>
            <a:chOff x="2339752" y="5808810"/>
            <a:chExt cx="5544616" cy="543943"/>
          </a:xfrm>
        </p:grpSpPr>
        <p:sp>
          <p:nvSpPr>
            <p:cNvPr id="23" name="正方形/長方形 22"/>
            <p:cNvSpPr/>
            <p:nvPr/>
          </p:nvSpPr>
          <p:spPr>
            <a:xfrm>
              <a:off x="2339752" y="5808811"/>
              <a:ext cx="5544616" cy="543942"/>
            </a:xfrm>
            <a:prstGeom prst="rect">
              <a:avLst/>
            </a:prstGeom>
            <a:solidFill>
              <a:srgbClr val="FFC000"/>
            </a:solidFill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4176431">
                <a:defRPr/>
              </a:pPr>
              <a:r>
                <a:rPr kumimoji="0" lang="ja-JP" altLang="en-US" sz="8200" kern="0" dirty="0" smtClean="0">
                  <a:solidFill>
                    <a:prstClr val="black"/>
                  </a:solidFill>
                  <a:latin typeface="Arial Narrow" panose="020B0606020202030204" pitchFamily="34" charset="0"/>
                  <a:ea typeface="ＭＳ Ｐゴシック"/>
                </a:rPr>
                <a:t>　　　　　　　　　</a:t>
              </a:r>
              <a:endParaRPr kumimoji="0" lang="en-US" altLang="ja-JP" sz="8200" kern="0" dirty="0" smtClean="0">
                <a:solidFill>
                  <a:prstClr val="black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24" name="正方形/長方形 23"/>
            <p:cNvSpPr/>
            <p:nvPr/>
          </p:nvSpPr>
          <p:spPr>
            <a:xfrm>
              <a:off x="2847267" y="5808810"/>
              <a:ext cx="4529586" cy="543943"/>
            </a:xfrm>
            <a:prstGeom prst="rect">
              <a:avLst/>
            </a:prstGeom>
            <a:solidFill>
              <a:srgbClr val="4F81BD">
                <a:lumMod val="60000"/>
                <a:lumOff val="40000"/>
              </a:srgbClr>
            </a:solidFill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4176431">
                <a:defRPr/>
              </a:pPr>
              <a:r>
                <a:rPr kumimoji="0" lang="ja-JP" altLang="en-US" sz="8200" kern="0" dirty="0" smtClean="0">
                  <a:solidFill>
                    <a:prstClr val="black"/>
                  </a:solidFill>
                  <a:latin typeface="Arial Narrow" panose="020B0606020202030204" pitchFamily="34" charset="0"/>
                  <a:ea typeface="ＭＳ Ｐゴシック"/>
                </a:rPr>
                <a:t>　　　　　　　　　</a:t>
              </a:r>
              <a:endParaRPr kumimoji="0" lang="en-US" altLang="ja-JP" sz="8200" kern="0" dirty="0" smtClean="0">
                <a:solidFill>
                  <a:prstClr val="black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25" name="正方形/長方形 24"/>
            <p:cNvSpPr/>
            <p:nvPr/>
          </p:nvSpPr>
          <p:spPr>
            <a:xfrm>
              <a:off x="4675661" y="5816349"/>
              <a:ext cx="87279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176431"/>
              <a:r>
                <a:rPr lang="en-US" altLang="ja-JP" sz="24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Fuel</a:t>
              </a:r>
              <a:endParaRPr lang="ja-JP" altLang="en-US" sz="2400" dirty="0">
                <a:solidFill>
                  <a:prstClr val="black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27" name="フリーフォーム 26"/>
          <p:cNvSpPr/>
          <p:nvPr/>
        </p:nvSpPr>
        <p:spPr>
          <a:xfrm>
            <a:off x="2091177" y="857991"/>
            <a:ext cx="2408982" cy="2664292"/>
          </a:xfrm>
          <a:custGeom>
            <a:avLst/>
            <a:gdLst>
              <a:gd name="connsiteX0" fmla="*/ 0 w 1292352"/>
              <a:gd name="connsiteY0" fmla="*/ 1072896 h 1072896"/>
              <a:gd name="connsiteX1" fmla="*/ 451104 w 1292352"/>
              <a:gd name="connsiteY1" fmla="*/ 804672 h 1072896"/>
              <a:gd name="connsiteX2" fmla="*/ 987552 w 1292352"/>
              <a:gd name="connsiteY2" fmla="*/ 121920 h 1072896"/>
              <a:gd name="connsiteX3" fmla="*/ 1292352 w 1292352"/>
              <a:gd name="connsiteY3" fmla="*/ 0 h 1072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2352" h="1072896">
                <a:moveTo>
                  <a:pt x="0" y="1072896"/>
                </a:moveTo>
                <a:cubicBezTo>
                  <a:pt x="143256" y="1018032"/>
                  <a:pt x="286512" y="963168"/>
                  <a:pt x="451104" y="804672"/>
                </a:cubicBezTo>
                <a:cubicBezTo>
                  <a:pt x="615696" y="646176"/>
                  <a:pt x="847344" y="256032"/>
                  <a:pt x="987552" y="121920"/>
                </a:cubicBezTo>
                <a:cubicBezTo>
                  <a:pt x="1127760" y="-12192"/>
                  <a:pt x="1215136" y="8128"/>
                  <a:pt x="1292352" y="0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17643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ＭＳ Ｐゴシック"/>
              <a:cs typeface="+mn-cs"/>
            </a:endParaRPr>
          </a:p>
        </p:txBody>
      </p:sp>
      <p:sp>
        <p:nvSpPr>
          <p:cNvPr id="28" name="フリーフォーム 27"/>
          <p:cNvSpPr/>
          <p:nvPr/>
        </p:nvSpPr>
        <p:spPr>
          <a:xfrm>
            <a:off x="4516726" y="857988"/>
            <a:ext cx="2536097" cy="2664296"/>
          </a:xfrm>
          <a:custGeom>
            <a:avLst/>
            <a:gdLst>
              <a:gd name="connsiteX0" fmla="*/ 0 w 1292352"/>
              <a:gd name="connsiteY0" fmla="*/ 1072896 h 1072896"/>
              <a:gd name="connsiteX1" fmla="*/ 451104 w 1292352"/>
              <a:gd name="connsiteY1" fmla="*/ 804672 h 1072896"/>
              <a:gd name="connsiteX2" fmla="*/ 987552 w 1292352"/>
              <a:gd name="connsiteY2" fmla="*/ 121920 h 1072896"/>
              <a:gd name="connsiteX3" fmla="*/ 1292352 w 1292352"/>
              <a:gd name="connsiteY3" fmla="*/ 0 h 1072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2352" h="1072896">
                <a:moveTo>
                  <a:pt x="0" y="1072896"/>
                </a:moveTo>
                <a:cubicBezTo>
                  <a:pt x="143256" y="1018032"/>
                  <a:pt x="286512" y="963168"/>
                  <a:pt x="451104" y="804672"/>
                </a:cubicBezTo>
                <a:cubicBezTo>
                  <a:pt x="615696" y="646176"/>
                  <a:pt x="847344" y="256032"/>
                  <a:pt x="987552" y="121920"/>
                </a:cubicBezTo>
                <a:cubicBezTo>
                  <a:pt x="1127760" y="-12192"/>
                  <a:pt x="1215136" y="8128"/>
                  <a:pt x="1292352" y="0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</a:ln>
          <a:effectLst/>
          <a:scene3d>
            <a:camera prst="orthographicFront">
              <a:rot lat="0" lon="10799977" rev="0"/>
            </a:camera>
            <a:lightRig rig="threePt" dir="t"/>
          </a:scene3d>
        </p:spPr>
        <p:txBody>
          <a:bodyPr rtlCol="0" anchor="ctr"/>
          <a:lstStyle/>
          <a:p>
            <a:pPr marL="0" marR="0" lvl="0" indent="0" algn="ctr" defTabSz="417643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ＭＳ Ｐゴシック"/>
              <a:cs typeface="+mn-cs"/>
            </a:endParaRPr>
          </a:p>
        </p:txBody>
      </p:sp>
      <p:grpSp>
        <p:nvGrpSpPr>
          <p:cNvPr id="29" name="グループ化 28"/>
          <p:cNvGrpSpPr/>
          <p:nvPr/>
        </p:nvGrpSpPr>
        <p:grpSpPr>
          <a:xfrm>
            <a:off x="2972661" y="2028118"/>
            <a:ext cx="1527498" cy="1671451"/>
            <a:chOff x="2972661" y="2315858"/>
            <a:chExt cx="1527498" cy="1671451"/>
          </a:xfrm>
        </p:grpSpPr>
        <p:sp>
          <p:nvSpPr>
            <p:cNvPr id="30" name="下矢印 29"/>
            <p:cNvSpPr/>
            <p:nvPr/>
          </p:nvSpPr>
          <p:spPr>
            <a:xfrm>
              <a:off x="3423915" y="3240732"/>
              <a:ext cx="624990" cy="746577"/>
            </a:xfrm>
            <a:prstGeom prst="downArrow">
              <a:avLst/>
            </a:prstGeom>
            <a:solidFill>
              <a:srgbClr val="F79646">
                <a:lumMod val="60000"/>
                <a:lumOff val="4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17643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31" name="テキスト ボックス 30"/>
            <p:cNvSpPr txBox="1"/>
            <p:nvPr/>
          </p:nvSpPr>
          <p:spPr>
            <a:xfrm>
              <a:off x="2972661" y="2315858"/>
              <a:ext cx="1527498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800" dirty="0" smtClean="0">
                  <a:latin typeface="Arial Narrow" panose="020B0606020202030204" pitchFamily="34" charset="0"/>
                </a:rPr>
                <a:t>Heat</a:t>
              </a:r>
            </a:p>
            <a:p>
              <a:pPr algn="ctr"/>
              <a:r>
                <a:rPr kumimoji="1" lang="en-US" altLang="ja-JP" sz="2800" dirty="0" smtClean="0">
                  <a:latin typeface="Arial Narrow" panose="020B0606020202030204" pitchFamily="34" charset="0"/>
                </a:rPr>
                <a:t>Feedback</a:t>
              </a:r>
              <a:endParaRPr kumimoji="1" lang="ja-JP" altLang="en-US" sz="280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32" name="グループ化 31"/>
          <p:cNvGrpSpPr/>
          <p:nvPr/>
        </p:nvGrpSpPr>
        <p:grpSpPr>
          <a:xfrm>
            <a:off x="4740509" y="2536953"/>
            <a:ext cx="1775707" cy="1252087"/>
            <a:chOff x="3420038" y="3734759"/>
            <a:chExt cx="1775707" cy="1252087"/>
          </a:xfrm>
        </p:grpSpPr>
        <p:sp>
          <p:nvSpPr>
            <p:cNvPr id="33" name="下矢印 32"/>
            <p:cNvSpPr/>
            <p:nvPr/>
          </p:nvSpPr>
          <p:spPr>
            <a:xfrm rot="10800000">
              <a:off x="3958941" y="3734759"/>
              <a:ext cx="624990" cy="746577"/>
            </a:xfrm>
            <a:prstGeom prst="downArrow">
              <a:avLst/>
            </a:prstGeom>
            <a:solidFill>
              <a:srgbClr val="00B0F0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17643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34" name="テキスト ボックス 33"/>
            <p:cNvSpPr txBox="1"/>
            <p:nvPr/>
          </p:nvSpPr>
          <p:spPr>
            <a:xfrm>
              <a:off x="3420038" y="4463626"/>
              <a:ext cx="1775707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800" dirty="0" smtClean="0">
                  <a:latin typeface="Arial Narrow" panose="020B0606020202030204" pitchFamily="34" charset="0"/>
                </a:rPr>
                <a:t>Fuel </a:t>
              </a:r>
              <a:r>
                <a:rPr lang="en-US" altLang="ja-JP" sz="2800" dirty="0" smtClean="0">
                  <a:latin typeface="Arial Narrow" panose="020B0606020202030204" pitchFamily="34" charset="0"/>
                </a:rPr>
                <a:t>Vapor</a:t>
              </a:r>
              <a:endParaRPr kumimoji="1" lang="ja-JP" altLang="en-US" sz="2800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3" name="正方形/長方形 2"/>
          <p:cNvSpPr/>
          <p:nvPr/>
        </p:nvSpPr>
        <p:spPr>
          <a:xfrm>
            <a:off x="323528" y="5805264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ja-JP" sz="2400" dirty="0">
                <a:solidFill>
                  <a:prstClr val="black"/>
                </a:solidFill>
              </a:rPr>
              <a:t>The liquid fuel is evaporated due to the heat transferred from the flame to the liquid fuel and supplied to the flame. 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295668" y="1118873"/>
            <a:ext cx="114360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4176431"/>
            <a:r>
              <a:rPr lang="en-US" altLang="ja-JP" sz="28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Flame</a:t>
            </a:r>
            <a:endParaRPr lang="ja-JP" altLang="en-US" sz="28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34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フリーフォーム 29"/>
          <p:cNvSpPr/>
          <p:nvPr/>
        </p:nvSpPr>
        <p:spPr>
          <a:xfrm>
            <a:off x="2091177" y="764708"/>
            <a:ext cx="2408982" cy="2619685"/>
          </a:xfrm>
          <a:custGeom>
            <a:avLst/>
            <a:gdLst>
              <a:gd name="connsiteX0" fmla="*/ 0 w 1292352"/>
              <a:gd name="connsiteY0" fmla="*/ 1072896 h 1072896"/>
              <a:gd name="connsiteX1" fmla="*/ 451104 w 1292352"/>
              <a:gd name="connsiteY1" fmla="*/ 804672 h 1072896"/>
              <a:gd name="connsiteX2" fmla="*/ 987552 w 1292352"/>
              <a:gd name="connsiteY2" fmla="*/ 121920 h 1072896"/>
              <a:gd name="connsiteX3" fmla="*/ 1292352 w 1292352"/>
              <a:gd name="connsiteY3" fmla="*/ 0 h 1072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2352" h="1072896">
                <a:moveTo>
                  <a:pt x="0" y="1072896"/>
                </a:moveTo>
                <a:cubicBezTo>
                  <a:pt x="143256" y="1018032"/>
                  <a:pt x="286512" y="963168"/>
                  <a:pt x="451104" y="804672"/>
                </a:cubicBezTo>
                <a:cubicBezTo>
                  <a:pt x="615696" y="646176"/>
                  <a:pt x="847344" y="256032"/>
                  <a:pt x="987552" y="121920"/>
                </a:cubicBezTo>
                <a:cubicBezTo>
                  <a:pt x="1127760" y="-12192"/>
                  <a:pt x="1215136" y="8128"/>
                  <a:pt x="1292352" y="0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17643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ＭＳ Ｐゴシック"/>
              <a:cs typeface="+mn-cs"/>
            </a:endParaRPr>
          </a:p>
        </p:txBody>
      </p:sp>
      <p:sp>
        <p:nvSpPr>
          <p:cNvPr id="31" name="フリーフォーム 30"/>
          <p:cNvSpPr/>
          <p:nvPr/>
        </p:nvSpPr>
        <p:spPr>
          <a:xfrm>
            <a:off x="4516726" y="764704"/>
            <a:ext cx="2536097" cy="2619689"/>
          </a:xfrm>
          <a:custGeom>
            <a:avLst/>
            <a:gdLst>
              <a:gd name="connsiteX0" fmla="*/ 0 w 1292352"/>
              <a:gd name="connsiteY0" fmla="*/ 1072896 h 1072896"/>
              <a:gd name="connsiteX1" fmla="*/ 451104 w 1292352"/>
              <a:gd name="connsiteY1" fmla="*/ 804672 h 1072896"/>
              <a:gd name="connsiteX2" fmla="*/ 987552 w 1292352"/>
              <a:gd name="connsiteY2" fmla="*/ 121920 h 1072896"/>
              <a:gd name="connsiteX3" fmla="*/ 1292352 w 1292352"/>
              <a:gd name="connsiteY3" fmla="*/ 0 h 1072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2352" h="1072896">
                <a:moveTo>
                  <a:pt x="0" y="1072896"/>
                </a:moveTo>
                <a:cubicBezTo>
                  <a:pt x="143256" y="1018032"/>
                  <a:pt x="286512" y="963168"/>
                  <a:pt x="451104" y="804672"/>
                </a:cubicBezTo>
                <a:cubicBezTo>
                  <a:pt x="615696" y="646176"/>
                  <a:pt x="847344" y="256032"/>
                  <a:pt x="987552" y="121920"/>
                </a:cubicBezTo>
                <a:cubicBezTo>
                  <a:pt x="1127760" y="-12192"/>
                  <a:pt x="1215136" y="8128"/>
                  <a:pt x="1292352" y="0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</a:ln>
          <a:effectLst/>
          <a:scene3d>
            <a:camera prst="orthographicFront">
              <a:rot lat="0" lon="10799977" rev="0"/>
            </a:camera>
            <a:lightRig rig="threePt" dir="t"/>
          </a:scene3d>
        </p:spPr>
        <p:txBody>
          <a:bodyPr rtlCol="0" anchor="ctr"/>
          <a:lstStyle/>
          <a:p>
            <a:pPr marL="0" marR="0" lvl="0" indent="0" algn="ctr" defTabSz="417643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ＭＳ Ｐゴシック"/>
              <a:cs typeface="+mn-cs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971600" y="-329064"/>
            <a:ext cx="7128791" cy="1371600"/>
          </a:xfrm>
        </p:spPr>
        <p:txBody>
          <a:bodyPr>
            <a:normAutofit/>
          </a:bodyPr>
          <a:lstStyle/>
          <a:p>
            <a:r>
              <a:rPr lang="en-US" altLang="ja-JP" dirty="0" smtClean="0">
                <a:solidFill>
                  <a:schemeClr val="bg1"/>
                </a:solidFill>
              </a:rPr>
              <a:t>Heat feedback mechanism</a:t>
            </a:r>
            <a:endParaRPr kumimoji="1" lang="ja-JP" altLang="en-US" sz="6000" dirty="0">
              <a:solidFill>
                <a:schemeClr val="bg1"/>
              </a:solidFill>
            </a:endParaRPr>
          </a:p>
        </p:txBody>
      </p:sp>
      <p:grpSp>
        <p:nvGrpSpPr>
          <p:cNvPr id="21" name="グループ化 20"/>
          <p:cNvGrpSpPr/>
          <p:nvPr/>
        </p:nvGrpSpPr>
        <p:grpSpPr>
          <a:xfrm>
            <a:off x="3808251" y="1901565"/>
            <a:ext cx="1527498" cy="1671451"/>
            <a:chOff x="2972661" y="2315858"/>
            <a:chExt cx="1527498" cy="1671451"/>
          </a:xfrm>
        </p:grpSpPr>
        <p:sp>
          <p:nvSpPr>
            <p:cNvPr id="13" name="下矢印 12"/>
            <p:cNvSpPr/>
            <p:nvPr/>
          </p:nvSpPr>
          <p:spPr>
            <a:xfrm>
              <a:off x="3423915" y="3240732"/>
              <a:ext cx="624990" cy="746577"/>
            </a:xfrm>
            <a:prstGeom prst="downArrow">
              <a:avLst/>
            </a:prstGeom>
            <a:solidFill>
              <a:srgbClr val="F79646">
                <a:lumMod val="60000"/>
                <a:lumOff val="4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17643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2972661" y="2315858"/>
              <a:ext cx="1527498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800" dirty="0" smtClean="0">
                  <a:latin typeface="Arial Narrow" panose="020B0606020202030204" pitchFamily="34" charset="0"/>
                </a:rPr>
                <a:t>Heat</a:t>
              </a:r>
            </a:p>
            <a:p>
              <a:pPr algn="ctr"/>
              <a:r>
                <a:rPr kumimoji="1" lang="en-US" altLang="ja-JP" sz="2800" dirty="0" smtClean="0">
                  <a:latin typeface="Arial Narrow" panose="020B0606020202030204" pitchFamily="34" charset="0"/>
                </a:rPr>
                <a:t>Feedback</a:t>
              </a:r>
              <a:endParaRPr kumimoji="1" lang="ja-JP" altLang="en-US" sz="2800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2" name="正方形/長方形 1"/>
          <p:cNvSpPr/>
          <p:nvPr/>
        </p:nvSpPr>
        <p:spPr>
          <a:xfrm>
            <a:off x="481441" y="4365104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/>
              <a:t>Heat feedback is carried out by </a:t>
            </a:r>
            <a:r>
              <a:rPr lang="en-US" altLang="ja-JP" sz="2400" dirty="0" smtClean="0">
                <a:solidFill>
                  <a:srgbClr val="FF0000"/>
                </a:solidFill>
              </a:rPr>
              <a:t>convective </a:t>
            </a:r>
            <a:r>
              <a:rPr lang="en-US" altLang="ja-JP" sz="2400" dirty="0" smtClean="0"/>
              <a:t>and </a:t>
            </a:r>
            <a:r>
              <a:rPr lang="en-US" altLang="ja-JP" sz="2400" dirty="0" smtClean="0">
                <a:solidFill>
                  <a:srgbClr val="FF0000"/>
                </a:solidFill>
              </a:rPr>
              <a:t>radiative</a:t>
            </a:r>
            <a:r>
              <a:rPr lang="en-US" altLang="ja-JP" sz="2400" dirty="0" smtClean="0"/>
              <a:t> </a:t>
            </a:r>
            <a:r>
              <a:rPr lang="en-US" altLang="ja-JP" sz="2400" dirty="0"/>
              <a:t>heat transfers.</a:t>
            </a:r>
          </a:p>
        </p:txBody>
      </p:sp>
      <p:sp>
        <p:nvSpPr>
          <p:cNvPr id="23" name="正方形/長方形 22"/>
          <p:cNvSpPr/>
          <p:nvPr/>
        </p:nvSpPr>
        <p:spPr>
          <a:xfrm>
            <a:off x="2915816" y="3015061"/>
            <a:ext cx="1236557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altLang="ja-JP" dirty="0"/>
              <a:t>C</a:t>
            </a:r>
            <a:r>
              <a:rPr lang="en-US" altLang="ja-JP" dirty="0" smtClean="0"/>
              <a:t>onvection</a:t>
            </a:r>
            <a:endParaRPr lang="ja-JP" altLang="en-US" dirty="0"/>
          </a:p>
        </p:txBody>
      </p:sp>
      <p:sp>
        <p:nvSpPr>
          <p:cNvPr id="24" name="正方形/長方形 23"/>
          <p:cNvSpPr/>
          <p:nvPr/>
        </p:nvSpPr>
        <p:spPr>
          <a:xfrm>
            <a:off x="5004048" y="3015061"/>
            <a:ext cx="1077026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altLang="ja-JP" dirty="0"/>
              <a:t>Radiation</a:t>
            </a:r>
            <a:endParaRPr lang="ja-JP" altLang="en-US" dirty="0"/>
          </a:p>
        </p:txBody>
      </p:sp>
      <p:grpSp>
        <p:nvGrpSpPr>
          <p:cNvPr id="25" name="グループ化 24"/>
          <p:cNvGrpSpPr/>
          <p:nvPr/>
        </p:nvGrpSpPr>
        <p:grpSpPr>
          <a:xfrm>
            <a:off x="1535252" y="3807043"/>
            <a:ext cx="6073496" cy="464778"/>
            <a:chOff x="2339752" y="5808810"/>
            <a:chExt cx="5544616" cy="543943"/>
          </a:xfrm>
        </p:grpSpPr>
        <p:sp>
          <p:nvSpPr>
            <p:cNvPr id="26" name="正方形/長方形 25"/>
            <p:cNvSpPr/>
            <p:nvPr/>
          </p:nvSpPr>
          <p:spPr>
            <a:xfrm>
              <a:off x="2339752" y="5808811"/>
              <a:ext cx="5544616" cy="543942"/>
            </a:xfrm>
            <a:prstGeom prst="rect">
              <a:avLst/>
            </a:prstGeom>
            <a:solidFill>
              <a:srgbClr val="FFC000"/>
            </a:solidFill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4176431">
                <a:defRPr/>
              </a:pPr>
              <a:r>
                <a:rPr kumimoji="0" lang="ja-JP" altLang="en-US" sz="8200" kern="0" dirty="0" smtClean="0">
                  <a:solidFill>
                    <a:prstClr val="black"/>
                  </a:solidFill>
                  <a:latin typeface="Arial Narrow" panose="020B0606020202030204" pitchFamily="34" charset="0"/>
                  <a:ea typeface="ＭＳ Ｐゴシック"/>
                </a:rPr>
                <a:t>　　　　　　　　　</a:t>
              </a:r>
              <a:endParaRPr kumimoji="0" lang="en-US" altLang="ja-JP" sz="8200" kern="0" dirty="0" smtClean="0">
                <a:solidFill>
                  <a:prstClr val="black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27" name="正方形/長方形 26"/>
            <p:cNvSpPr/>
            <p:nvPr/>
          </p:nvSpPr>
          <p:spPr>
            <a:xfrm>
              <a:off x="2847267" y="5808810"/>
              <a:ext cx="4529586" cy="543943"/>
            </a:xfrm>
            <a:prstGeom prst="rect">
              <a:avLst/>
            </a:prstGeom>
            <a:solidFill>
              <a:srgbClr val="4F81BD">
                <a:lumMod val="60000"/>
                <a:lumOff val="40000"/>
              </a:srgbClr>
            </a:solidFill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4176431">
                <a:defRPr/>
              </a:pPr>
              <a:r>
                <a:rPr kumimoji="0" lang="ja-JP" altLang="en-US" sz="8200" kern="0" dirty="0" smtClean="0">
                  <a:solidFill>
                    <a:prstClr val="black"/>
                  </a:solidFill>
                  <a:latin typeface="Arial Narrow" panose="020B0606020202030204" pitchFamily="34" charset="0"/>
                  <a:ea typeface="ＭＳ Ｐゴシック"/>
                </a:rPr>
                <a:t>　　　　　　　　　</a:t>
              </a:r>
              <a:endParaRPr kumimoji="0" lang="en-US" altLang="ja-JP" sz="8200" kern="0" dirty="0" smtClean="0">
                <a:solidFill>
                  <a:prstClr val="black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28" name="正方形/長方形 27"/>
            <p:cNvSpPr/>
            <p:nvPr/>
          </p:nvSpPr>
          <p:spPr>
            <a:xfrm>
              <a:off x="4675661" y="5816349"/>
              <a:ext cx="87279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176431"/>
              <a:r>
                <a:rPr lang="en-US" altLang="ja-JP" sz="24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Fuel</a:t>
              </a:r>
              <a:endParaRPr lang="ja-JP" altLang="en-US" sz="2400" dirty="0">
                <a:solidFill>
                  <a:prstClr val="black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29" name="テキスト ボックス 28"/>
          <p:cNvSpPr txBox="1"/>
          <p:nvPr/>
        </p:nvSpPr>
        <p:spPr>
          <a:xfrm>
            <a:off x="3944922" y="1252051"/>
            <a:ext cx="114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76431"/>
            <a:r>
              <a:rPr lang="en-US" altLang="ja-JP" sz="28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Flame</a:t>
            </a:r>
            <a:endParaRPr lang="ja-JP" altLang="en-US" sz="28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481441" y="5589240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The dominant heat transfer process in a pool fire depends on a   scale.  </a:t>
            </a:r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1695229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92D050"/>
              </a:solidFill>
            </a:endParaRPr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251520" y="-329064"/>
            <a:ext cx="8712968" cy="1371600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solidFill>
                  <a:schemeClr val="bg1"/>
                </a:solidFill>
              </a:rPr>
              <a:t>Scale effect on heat transfer mechanism</a:t>
            </a:r>
            <a:endParaRPr kumimoji="1" lang="ja-JP" altLang="en-US" sz="6000" dirty="0">
              <a:solidFill>
                <a:schemeClr val="bg1"/>
              </a:solidFill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5" b="7143"/>
          <a:stretch/>
        </p:blipFill>
        <p:spPr>
          <a:xfrm rot="5400000">
            <a:off x="2432381" y="1759669"/>
            <a:ext cx="2664295" cy="2258544"/>
          </a:xfrm>
          <a:prstGeom prst="rect">
            <a:avLst/>
          </a:prstGeom>
          <a:ln>
            <a:noFill/>
          </a:ln>
        </p:spPr>
      </p:pic>
      <p:pic>
        <p:nvPicPr>
          <p:cNvPr id="26" name="Picture 4" descr="Preventing petroleum tank lightning strike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" r="35790"/>
          <a:stretch/>
        </p:blipFill>
        <p:spPr bwMode="auto">
          <a:xfrm>
            <a:off x="5868145" y="1556792"/>
            <a:ext cx="2149118" cy="2667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正方形/長方形 17"/>
          <p:cNvSpPr/>
          <p:nvPr/>
        </p:nvSpPr>
        <p:spPr>
          <a:xfrm>
            <a:off x="5924347" y="4261738"/>
            <a:ext cx="2176045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/>
              <a:t>Turbulent </a:t>
            </a:r>
            <a:r>
              <a:rPr lang="en-US" altLang="ja-JP" sz="2400" dirty="0" smtClean="0"/>
              <a:t>flame</a:t>
            </a:r>
          </a:p>
          <a:p>
            <a:endParaRPr lang="en-US" altLang="ja-JP" sz="1200" dirty="0" smtClean="0"/>
          </a:p>
          <a:p>
            <a:r>
              <a:rPr lang="en-US" altLang="ja-JP" sz="2400" dirty="0" smtClean="0">
                <a:solidFill>
                  <a:srgbClr val="FF0000"/>
                </a:solidFill>
              </a:rPr>
              <a:t>Radiative </a:t>
            </a:r>
          </a:p>
          <a:p>
            <a:r>
              <a:rPr lang="en-US" altLang="ja-JP" sz="2400" dirty="0" smtClean="0">
                <a:solidFill>
                  <a:srgbClr val="FF0000"/>
                </a:solidFill>
              </a:rPr>
              <a:t>heat transfer</a:t>
            </a:r>
            <a:endParaRPr lang="en-US" altLang="ja-JP" sz="2400" dirty="0"/>
          </a:p>
        </p:txBody>
      </p:sp>
      <p:sp>
        <p:nvSpPr>
          <p:cNvPr id="19" name="正方形/長方形 18"/>
          <p:cNvSpPr/>
          <p:nvPr/>
        </p:nvSpPr>
        <p:spPr>
          <a:xfrm>
            <a:off x="2803467" y="4261739"/>
            <a:ext cx="1975221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/>
              <a:t>Laminar </a:t>
            </a:r>
            <a:r>
              <a:rPr lang="en-US" altLang="ja-JP" sz="2400" dirty="0" smtClean="0"/>
              <a:t>flame</a:t>
            </a:r>
          </a:p>
          <a:p>
            <a:endParaRPr lang="en-US" altLang="ja-JP" sz="1200" dirty="0" smtClean="0"/>
          </a:p>
          <a:p>
            <a:r>
              <a:rPr lang="en-US" altLang="ja-JP" sz="2400" dirty="0" smtClean="0">
                <a:solidFill>
                  <a:srgbClr val="FF0000"/>
                </a:solidFill>
              </a:rPr>
              <a:t>Convective </a:t>
            </a:r>
          </a:p>
          <a:p>
            <a:r>
              <a:rPr lang="en-US" altLang="ja-JP" sz="2400" dirty="0" smtClean="0">
                <a:solidFill>
                  <a:srgbClr val="FF0000"/>
                </a:solidFill>
              </a:rPr>
              <a:t>heat transfer </a:t>
            </a:r>
            <a:endParaRPr lang="en-US" altLang="ja-JP" sz="2400" dirty="0"/>
          </a:p>
        </p:txBody>
      </p:sp>
      <p:sp>
        <p:nvSpPr>
          <p:cNvPr id="2" name="正方形/長方形 1"/>
          <p:cNvSpPr/>
          <p:nvPr/>
        </p:nvSpPr>
        <p:spPr>
          <a:xfrm>
            <a:off x="467544" y="5848524"/>
            <a:ext cx="78488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We have a lot of knowledge on a pool fire in a normal gravity environment.</a:t>
            </a:r>
            <a:endParaRPr lang="ja-JP" altLang="en-US" sz="2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11357" y="4077072"/>
            <a:ext cx="21817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 smtClean="0"/>
              <a:t>Combustion</a:t>
            </a:r>
            <a:r>
              <a:rPr kumimoji="1" lang="en-US" altLang="ja-JP" sz="2400" dirty="0" smtClean="0"/>
              <a:t> condition:</a:t>
            </a:r>
          </a:p>
          <a:p>
            <a:r>
              <a:rPr lang="en-US" altLang="ja-JP" sz="2400" dirty="0" smtClean="0"/>
              <a:t>Heat transfer </a:t>
            </a:r>
          </a:p>
          <a:p>
            <a:r>
              <a:rPr lang="en-US" altLang="ja-JP" sz="2400" dirty="0" smtClean="0"/>
              <a:t>Mechanism: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090418" y="1552750"/>
            <a:ext cx="652743" cy="584775"/>
          </a:xfrm>
          <a:prstGeom prst="rect">
            <a:avLst/>
          </a:prstGeom>
          <a:solidFill>
            <a:srgbClr val="0000FF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solidFill>
                  <a:schemeClr val="bg1"/>
                </a:solidFill>
              </a:rPr>
              <a:t>1G</a:t>
            </a:r>
            <a:endParaRPr kumimoji="1" lang="ja-JP" altLang="en-US" sz="1400" dirty="0">
              <a:solidFill>
                <a:schemeClr val="bg1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891903" y="1001272"/>
            <a:ext cx="10497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 smtClean="0"/>
              <a:t>S</a:t>
            </a:r>
            <a:r>
              <a:rPr kumimoji="1" lang="en-US" altLang="ja-JP" sz="2800" b="1" dirty="0" smtClean="0"/>
              <a:t>cale:</a:t>
            </a:r>
            <a:endParaRPr kumimoji="1" lang="ja-JP" altLang="en-US" sz="2800" b="1" dirty="0"/>
          </a:p>
        </p:txBody>
      </p:sp>
      <p:grpSp>
        <p:nvGrpSpPr>
          <p:cNvPr id="21" name="グループ化 20"/>
          <p:cNvGrpSpPr/>
          <p:nvPr/>
        </p:nvGrpSpPr>
        <p:grpSpPr>
          <a:xfrm>
            <a:off x="2195736" y="857256"/>
            <a:ext cx="6624736" cy="844672"/>
            <a:chOff x="1327906" y="5248624"/>
            <a:chExt cx="6412445" cy="844672"/>
          </a:xfrm>
        </p:grpSpPr>
        <p:sp>
          <p:nvSpPr>
            <p:cNvPr id="23" name="右矢印 22"/>
            <p:cNvSpPr/>
            <p:nvPr/>
          </p:nvSpPr>
          <p:spPr>
            <a:xfrm>
              <a:off x="1327906" y="5248624"/>
              <a:ext cx="6412445" cy="844672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2278924" y="5392640"/>
              <a:ext cx="10005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800" b="1" dirty="0" smtClean="0"/>
                <a:t>Small</a:t>
              </a:r>
              <a:endParaRPr kumimoji="1" lang="ja-JP" altLang="en-US" sz="2800" b="1" dirty="0"/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5509935" y="5399418"/>
              <a:ext cx="98610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800" b="1" dirty="0" smtClean="0"/>
                <a:t>Large</a:t>
              </a:r>
              <a:endParaRPr kumimoji="1" lang="ja-JP" altLang="en-US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76497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テキスト ボックス 32"/>
          <p:cNvSpPr txBox="1"/>
          <p:nvPr/>
        </p:nvSpPr>
        <p:spPr>
          <a:xfrm>
            <a:off x="5088718" y="4619158"/>
            <a:ext cx="39404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/>
              <a:t>Quoted from </a:t>
            </a:r>
            <a:r>
              <a:rPr lang="en-US" altLang="ja-JP" sz="1600" dirty="0" smtClean="0">
                <a:latin typeface="Times New Roman" pitchFamily="18" charset="0"/>
              </a:rPr>
              <a:t>JAXA HP. (http</a:t>
            </a:r>
            <a:r>
              <a:rPr lang="en-US" altLang="ja-JP" sz="1600" dirty="0">
                <a:latin typeface="Times New Roman" pitchFamily="18" charset="0"/>
              </a:rPr>
              <a:t>://www.jaxa.jp</a:t>
            </a:r>
            <a:r>
              <a:rPr lang="en-US" altLang="ja-JP" sz="1600" dirty="0" smtClean="0">
                <a:latin typeface="Times New Roman" pitchFamily="18" charset="0"/>
              </a:rPr>
              <a:t>/)</a:t>
            </a:r>
            <a:endParaRPr lang="en-US" altLang="ja-JP" sz="1600" dirty="0">
              <a:latin typeface="Times New Roman" pitchFamily="18" charset="0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6804248" y="764704"/>
            <a:ext cx="2221925" cy="3855333"/>
          </a:xfrm>
          <a:prstGeom prst="rect">
            <a:avLst/>
          </a:prstGeom>
          <a:solidFill>
            <a:srgbClr val="00B0F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7435526" y="2693083"/>
            <a:ext cx="959366" cy="52322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dirty="0" smtClean="0"/>
              <a:t>Earth</a:t>
            </a:r>
            <a:endParaRPr kumimoji="1" lang="ja-JP" altLang="en-US" sz="2800" dirty="0"/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878001" y="3789040"/>
            <a:ext cx="2074414" cy="830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dirty="0" smtClean="0"/>
              <a:t>Normal </a:t>
            </a:r>
            <a:r>
              <a:rPr lang="en-US" altLang="ja-JP" sz="2400" dirty="0"/>
              <a:t>Gravity</a:t>
            </a:r>
          </a:p>
          <a:p>
            <a:pPr algn="ctr"/>
            <a:r>
              <a:rPr lang="en-US" altLang="ja-JP" sz="2400" dirty="0" smtClean="0"/>
              <a:t>Environment</a:t>
            </a:r>
            <a:endParaRPr lang="en-US" altLang="ja-JP" sz="2400" dirty="0"/>
          </a:p>
        </p:txBody>
      </p:sp>
      <p:pic>
        <p:nvPicPr>
          <p:cNvPr id="42" name="図 23" descr="MP900182763.JPG"/>
          <p:cNvPicPr>
            <a:picLocks noChangeAspect="1"/>
          </p:cNvPicPr>
          <p:nvPr/>
        </p:nvPicPr>
        <p:blipFill>
          <a:blip r:embed="rId4" cstate="print"/>
          <a:srcRect l="10001" t="9341" r="17500"/>
          <a:stretch>
            <a:fillRect/>
          </a:stretch>
        </p:blipFill>
        <p:spPr bwMode="auto">
          <a:xfrm>
            <a:off x="7010227" y="851028"/>
            <a:ext cx="1809965" cy="1815933"/>
          </a:xfrm>
          <a:prstGeom prst="rect">
            <a:avLst/>
          </a:prstGeom>
          <a:solidFill>
            <a:srgbClr val="00B0F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44" name="正方形/長方形 43"/>
          <p:cNvSpPr/>
          <p:nvPr/>
        </p:nvSpPr>
        <p:spPr>
          <a:xfrm>
            <a:off x="43697" y="764704"/>
            <a:ext cx="2224047" cy="385533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635384" y="2636912"/>
            <a:ext cx="10406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dirty="0" smtClean="0"/>
              <a:t>Space</a:t>
            </a: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115705" y="3789040"/>
            <a:ext cx="208003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/>
              <a:t>Microgravity </a:t>
            </a:r>
          </a:p>
          <a:p>
            <a:pPr algn="ctr"/>
            <a:r>
              <a:rPr lang="en-US" altLang="ja-JP" sz="2400" dirty="0" smtClean="0"/>
              <a:t>Environment</a:t>
            </a:r>
            <a:endParaRPr lang="en-US" altLang="ja-JP" sz="2400" dirty="0"/>
          </a:p>
        </p:txBody>
      </p:sp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16" y="861253"/>
            <a:ext cx="1900012" cy="18051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正方形/長方形 49"/>
          <p:cNvSpPr/>
          <p:nvPr/>
        </p:nvSpPr>
        <p:spPr>
          <a:xfrm>
            <a:off x="2339752" y="776304"/>
            <a:ext cx="4395128" cy="384373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897281" y="3238435"/>
            <a:ext cx="11339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0.17</a:t>
            </a:r>
            <a:r>
              <a:rPr kumimoji="1" lang="en-US" altLang="ja-JP" sz="3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G</a:t>
            </a:r>
            <a:endParaRPr kumimoji="1" lang="ja-JP" altLang="en-US" sz="3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5022145" y="3238435"/>
            <a:ext cx="11339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0.38</a:t>
            </a:r>
            <a:r>
              <a:rPr kumimoji="1" lang="en-US" altLang="ja-JP" sz="3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G</a:t>
            </a:r>
            <a:endParaRPr kumimoji="1" lang="ja-JP" altLang="en-US" sz="3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2934296" y="2724132"/>
            <a:ext cx="10599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dirty="0" smtClean="0"/>
              <a:t>Moon</a:t>
            </a:r>
            <a:endParaRPr kumimoji="1" lang="ja-JP" altLang="en-US" sz="2800" dirty="0"/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5127160" y="2722260"/>
            <a:ext cx="9239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dirty="0" smtClean="0"/>
              <a:t>Mars</a:t>
            </a:r>
            <a:endParaRPr kumimoji="1" lang="ja-JP" altLang="en-US" sz="2800" dirty="0"/>
          </a:p>
        </p:txBody>
      </p:sp>
      <p:pic>
        <p:nvPicPr>
          <p:cNvPr id="55" name="Picture 24" descr="Mars_Valles_Marineri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34591" y="865016"/>
            <a:ext cx="1909045" cy="18156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56" name="図 22" descr="moon0053.jpg"/>
          <p:cNvPicPr>
            <a:picLocks noChangeAspect="1"/>
          </p:cNvPicPr>
          <p:nvPr/>
        </p:nvPicPr>
        <p:blipFill>
          <a:blip r:embed="rId7" cstate="print"/>
          <a:srcRect b="4546"/>
          <a:stretch>
            <a:fillRect/>
          </a:stretch>
        </p:blipFill>
        <p:spPr bwMode="auto">
          <a:xfrm>
            <a:off x="2514243" y="854525"/>
            <a:ext cx="1900012" cy="1812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正方形/長方形 56"/>
          <p:cNvSpPr/>
          <p:nvPr/>
        </p:nvSpPr>
        <p:spPr>
          <a:xfrm>
            <a:off x="2472949" y="3772956"/>
            <a:ext cx="4183325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ja-JP" sz="2800" dirty="0" smtClean="0"/>
              <a:t>Partial </a:t>
            </a:r>
            <a:r>
              <a:rPr lang="en-US" altLang="ja-JP" sz="2800" dirty="0"/>
              <a:t>Gravity </a:t>
            </a:r>
            <a:r>
              <a:rPr lang="en-US" altLang="ja-JP" sz="2800" dirty="0" smtClean="0"/>
              <a:t>Environment</a:t>
            </a:r>
            <a:endParaRPr lang="en-US" altLang="ja-JP" sz="2800" dirty="0"/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856968" y="3212976"/>
            <a:ext cx="6335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 err="1">
                <a:latin typeface="Arial Narrow" panose="020B0606020202030204" pitchFamily="34" charset="0"/>
                <a:cs typeface="Arial" panose="020B0604020202020204" pitchFamily="34" charset="0"/>
              </a:rPr>
              <a:t>μG</a:t>
            </a:r>
            <a:endParaRPr kumimoji="1" lang="ja-JP" altLang="en-US" sz="3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7598455" y="3238435"/>
            <a:ext cx="6335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3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kumimoji="1" lang="en-US" altLang="ja-JP" sz="3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G</a:t>
            </a:r>
            <a:endParaRPr kumimoji="1" lang="ja-JP" altLang="en-US" sz="3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9" name="正方形/長方形 38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83323" y="-329064"/>
            <a:ext cx="5791200" cy="1371600"/>
          </a:xfrm>
        </p:spPr>
        <p:txBody>
          <a:bodyPr>
            <a:normAutofit fontScale="90000"/>
          </a:bodyPr>
          <a:lstStyle/>
          <a:p>
            <a:r>
              <a:rPr lang="en-US" altLang="ja-JP" sz="6000" dirty="0" smtClean="0">
                <a:solidFill>
                  <a:schemeClr val="bg1"/>
                </a:solidFill>
              </a:rPr>
              <a:t>Space </a:t>
            </a:r>
            <a:r>
              <a:rPr lang="en-US" altLang="ja-JP" sz="6000" dirty="0">
                <a:solidFill>
                  <a:schemeClr val="bg1"/>
                </a:solidFill>
              </a:rPr>
              <a:t>exploitation</a:t>
            </a:r>
            <a:endParaRPr kumimoji="1" lang="ja-JP" altLang="en-US" sz="6000" dirty="0">
              <a:solidFill>
                <a:schemeClr val="bg1"/>
              </a:solidFill>
            </a:endParaRPr>
          </a:p>
        </p:txBody>
      </p:sp>
      <p:sp>
        <p:nvSpPr>
          <p:cNvPr id="38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624" y="4957712"/>
            <a:ext cx="8560751" cy="684748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altLang="ja-JP" sz="2400" dirty="0" smtClean="0"/>
              <a:t>As space research and technology progress, activity range of </a:t>
            </a:r>
            <a:r>
              <a:rPr lang="en-US" altLang="ja-JP" sz="2400" dirty="0"/>
              <a:t>human </a:t>
            </a:r>
            <a:r>
              <a:rPr lang="en-US" altLang="ja-JP" sz="2400" dirty="0" smtClean="0"/>
              <a:t>spreads to various </a:t>
            </a:r>
            <a:r>
              <a:rPr lang="en-US" altLang="ja-JP" sz="2400" dirty="0"/>
              <a:t>gravity </a:t>
            </a:r>
            <a:r>
              <a:rPr lang="en-US" altLang="ja-JP" sz="2400" dirty="0" smtClean="0"/>
              <a:t>environments.</a:t>
            </a:r>
            <a:endParaRPr kumimoji="1" lang="ja-JP" altLang="en-US" sz="2400" dirty="0"/>
          </a:p>
        </p:txBody>
      </p:sp>
      <p:sp>
        <p:nvSpPr>
          <p:cNvPr id="24" name="コンテンツ プレースホルダー 2"/>
          <p:cNvSpPr txBox="1">
            <a:spLocks/>
          </p:cNvSpPr>
          <p:nvPr/>
        </p:nvSpPr>
        <p:spPr>
          <a:xfrm>
            <a:off x="251520" y="6021288"/>
            <a:ext cx="8560751" cy="684748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400" dirty="0" smtClean="0"/>
              <a:t>A fire in a spacecraft and station is also a greatly feared</a:t>
            </a:r>
            <a:r>
              <a:rPr lang="en-US" altLang="ja-JP" sz="2400" dirty="0"/>
              <a:t> </a:t>
            </a:r>
            <a:r>
              <a:rPr lang="en-US" altLang="ja-JP" sz="2400" dirty="0" smtClean="0"/>
              <a:t>hazard.</a:t>
            </a:r>
          </a:p>
          <a:p>
            <a:pPr marL="0" indent="0">
              <a:buNone/>
            </a:pPr>
            <a:r>
              <a:rPr lang="en-US" altLang="ja-JP" sz="2400" dirty="0" smtClean="0"/>
              <a:t> </a:t>
            </a:r>
            <a:endParaRPr lang="ja-JP" alt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26010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107504" y="-329064"/>
            <a:ext cx="8856984" cy="1371600"/>
          </a:xfrm>
        </p:spPr>
        <p:txBody>
          <a:bodyPr>
            <a:normAutofit/>
          </a:bodyPr>
          <a:lstStyle/>
          <a:p>
            <a:r>
              <a:rPr lang="en-US" altLang="ja-JP" sz="4000" dirty="0" smtClean="0">
                <a:solidFill>
                  <a:schemeClr val="bg1"/>
                </a:solidFill>
              </a:rPr>
              <a:t>Gravity effect on heat transfer mechanism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41820" y="836712"/>
            <a:ext cx="20453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Gravity level</a:t>
            </a:r>
            <a:endParaRPr kumimoji="1" lang="ja-JP" altLang="en-US" sz="2800" b="1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179512" y="1569346"/>
            <a:ext cx="980571" cy="4209494"/>
            <a:chOff x="899592" y="1944237"/>
            <a:chExt cx="980571" cy="3570019"/>
          </a:xfrm>
        </p:grpSpPr>
        <p:sp>
          <p:nvSpPr>
            <p:cNvPr id="29" name="右矢印 28"/>
            <p:cNvSpPr/>
            <p:nvPr/>
          </p:nvSpPr>
          <p:spPr>
            <a:xfrm rot="16200000">
              <a:off x="-395132" y="3238961"/>
              <a:ext cx="3570019" cy="980571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1086069" y="4493475"/>
              <a:ext cx="59663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800" b="1" dirty="0" smtClean="0"/>
                <a:t>1G</a:t>
              </a:r>
              <a:endParaRPr kumimoji="1" lang="ja-JP" altLang="en-US" sz="2800" b="1" dirty="0"/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1107824" y="2921346"/>
              <a:ext cx="61587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800" b="1" dirty="0" err="1"/>
                <a:t>μ</a:t>
              </a:r>
              <a:r>
                <a:rPr kumimoji="1" lang="en-US" altLang="ja-JP" sz="2800" b="1" dirty="0" err="1" smtClean="0"/>
                <a:t>G</a:t>
              </a:r>
              <a:endParaRPr kumimoji="1" lang="ja-JP" altLang="en-US" sz="2800" b="1" dirty="0"/>
            </a:p>
          </p:txBody>
        </p:sp>
      </p:grpSp>
      <p:pic>
        <p:nvPicPr>
          <p:cNvPr id="18" name="Picture 4" descr="C:\Users\吉田 孔瑛\Desktop\img_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" t="6529" r="53481" b="15382"/>
          <a:stretch/>
        </p:blipFill>
        <p:spPr bwMode="auto">
          <a:xfrm>
            <a:off x="1031537" y="3746102"/>
            <a:ext cx="1512168" cy="203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C:\Users\吉田 孔瑛\Desktop\img_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69" t="21910" r="2765"/>
          <a:stretch/>
        </p:blipFill>
        <p:spPr bwMode="auto">
          <a:xfrm>
            <a:off x="1031537" y="1569346"/>
            <a:ext cx="1512168" cy="203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正方形/長方形 19"/>
          <p:cNvSpPr/>
          <p:nvPr/>
        </p:nvSpPr>
        <p:spPr>
          <a:xfrm>
            <a:off x="2789973" y="3746102"/>
            <a:ext cx="63540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Buoyancy-induced flows in combustion phenomena occur in a normal gravity. </a:t>
            </a:r>
          </a:p>
          <a:p>
            <a:r>
              <a:rPr lang="en-US" altLang="ja-JP" sz="2400" dirty="0" smtClean="0"/>
              <a:t>As a result, conduction and </a:t>
            </a:r>
            <a:r>
              <a:rPr lang="en-US" altLang="ja-JP" sz="2400" dirty="0" smtClean="0">
                <a:solidFill>
                  <a:srgbClr val="FF0000"/>
                </a:solidFill>
              </a:rPr>
              <a:t>convective heat transfer is a key factors to determine the flame characteristic.</a:t>
            </a:r>
            <a:endParaRPr lang="ja-JP" altLang="en-US" sz="2400" dirty="0"/>
          </a:p>
        </p:txBody>
      </p:sp>
      <p:sp>
        <p:nvSpPr>
          <p:cNvPr id="21" name="正方形/長方形 20"/>
          <p:cNvSpPr/>
          <p:nvPr/>
        </p:nvSpPr>
        <p:spPr>
          <a:xfrm>
            <a:off x="2771800" y="1569346"/>
            <a:ext cx="59107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/>
              <a:t>There is </a:t>
            </a:r>
            <a:r>
              <a:rPr lang="en-US" altLang="ja-JP" sz="2400" dirty="0">
                <a:solidFill>
                  <a:srgbClr val="FF0000"/>
                </a:solidFill>
              </a:rPr>
              <a:t>no </a:t>
            </a:r>
            <a:r>
              <a:rPr lang="en-US" altLang="ja-JP" sz="2400" dirty="0" smtClean="0">
                <a:solidFill>
                  <a:srgbClr val="FF0000"/>
                </a:solidFill>
              </a:rPr>
              <a:t>buoyancy = no natural convection.</a:t>
            </a:r>
          </a:p>
          <a:p>
            <a:r>
              <a:rPr lang="en-US" altLang="ja-JP" sz="2400" dirty="0" smtClean="0">
                <a:solidFill>
                  <a:srgbClr val="FF0000"/>
                </a:solidFill>
              </a:rPr>
              <a:t>As a result, radiative</a:t>
            </a:r>
            <a:r>
              <a:rPr lang="en-US" altLang="ja-JP" sz="2400" dirty="0" smtClean="0"/>
              <a:t> </a:t>
            </a:r>
            <a:r>
              <a:rPr lang="en-US" altLang="ja-JP" sz="2400" dirty="0" smtClean="0">
                <a:solidFill>
                  <a:srgbClr val="FF0000"/>
                </a:solidFill>
              </a:rPr>
              <a:t>heat transfer is</a:t>
            </a:r>
            <a:r>
              <a:rPr lang="en-US" altLang="ja-JP" sz="2400" dirty="0" smtClean="0"/>
              <a:t> dominant factors to sustain a combustion in a microgravity environment.</a:t>
            </a:r>
            <a:endParaRPr lang="ja-JP" altLang="en-US" sz="24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461814" y="855395"/>
            <a:ext cx="1820819" cy="523220"/>
          </a:xfrm>
          <a:prstGeom prst="rect">
            <a:avLst/>
          </a:prstGeom>
          <a:solidFill>
            <a:srgbClr val="0000FF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chemeClr val="bg1"/>
                </a:solidFill>
              </a:rPr>
              <a:t>Small scale</a:t>
            </a:r>
            <a:endParaRPr kumimoji="1" lang="ja-JP" alt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92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1399470" y="-329064"/>
            <a:ext cx="6345061" cy="1371600"/>
          </a:xfrm>
        </p:spPr>
        <p:txBody>
          <a:bodyPr>
            <a:normAutofit/>
          </a:bodyPr>
          <a:lstStyle/>
          <a:p>
            <a:r>
              <a:rPr lang="en-US" altLang="ja-JP" dirty="0" smtClean="0">
                <a:solidFill>
                  <a:schemeClr val="bg1"/>
                </a:solidFill>
              </a:rPr>
              <a:t>Gravity-scale diagram</a:t>
            </a:r>
            <a:endParaRPr kumimoji="1" lang="ja-JP" altLang="en-US" sz="6000" dirty="0">
              <a:solidFill>
                <a:schemeClr val="bg1"/>
              </a:solidFill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422275" y="5394469"/>
            <a:ext cx="75971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The dominant heat transfer mechanism changes depending on a gravity level and a scale of a fire. </a:t>
            </a:r>
            <a:endParaRPr lang="ja-JP" altLang="en-US" sz="2400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1483815" y="779799"/>
            <a:ext cx="1777025" cy="461665"/>
          </a:xfrm>
          <a:prstGeom prst="rect">
            <a:avLst/>
          </a:prstGeom>
          <a:solidFill>
            <a:srgbClr val="0000FF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Gravity level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37" name="正方形/長方形 36"/>
          <p:cNvSpPr/>
          <p:nvPr/>
        </p:nvSpPr>
        <p:spPr>
          <a:xfrm>
            <a:off x="2838562" y="4191471"/>
            <a:ext cx="15839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400" dirty="0" smtClean="0"/>
              <a:t>Convection</a:t>
            </a:r>
            <a:endParaRPr lang="en-US" altLang="ja-JP" sz="2400" dirty="0"/>
          </a:p>
        </p:txBody>
      </p:sp>
      <p:sp>
        <p:nvSpPr>
          <p:cNvPr id="38" name="正方形/長方形 37"/>
          <p:cNvSpPr/>
          <p:nvPr/>
        </p:nvSpPr>
        <p:spPr>
          <a:xfrm>
            <a:off x="2819262" y="1527175"/>
            <a:ext cx="13728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 smtClean="0"/>
              <a:t>Radiation</a:t>
            </a:r>
          </a:p>
        </p:txBody>
      </p:sp>
      <p:sp>
        <p:nvSpPr>
          <p:cNvPr id="39" name="正方形/長方形 38"/>
          <p:cNvSpPr/>
          <p:nvPr/>
        </p:nvSpPr>
        <p:spPr>
          <a:xfrm>
            <a:off x="5364755" y="4166250"/>
            <a:ext cx="13728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400" dirty="0"/>
              <a:t>Radiation</a:t>
            </a:r>
            <a:endParaRPr lang="ja-JP" altLang="en-US" sz="2400" dirty="0"/>
          </a:p>
        </p:txBody>
      </p:sp>
      <p:grpSp>
        <p:nvGrpSpPr>
          <p:cNvPr id="40" name="グループ化 39"/>
          <p:cNvGrpSpPr/>
          <p:nvPr/>
        </p:nvGrpSpPr>
        <p:grpSpPr>
          <a:xfrm>
            <a:off x="1840909" y="1241466"/>
            <a:ext cx="5490070" cy="4196209"/>
            <a:chOff x="1070533" y="1820586"/>
            <a:chExt cx="5490070" cy="4196209"/>
          </a:xfrm>
        </p:grpSpPr>
        <p:grpSp>
          <p:nvGrpSpPr>
            <p:cNvPr id="41" name="グループ化 40"/>
            <p:cNvGrpSpPr/>
            <p:nvPr/>
          </p:nvGrpSpPr>
          <p:grpSpPr>
            <a:xfrm>
              <a:off x="1070533" y="1820586"/>
              <a:ext cx="980571" cy="3564578"/>
              <a:chOff x="899594" y="2031343"/>
              <a:chExt cx="980571" cy="3564578"/>
            </a:xfrm>
          </p:grpSpPr>
          <p:sp>
            <p:nvSpPr>
              <p:cNvPr id="46" name="右矢印 45"/>
              <p:cNvSpPr/>
              <p:nvPr/>
            </p:nvSpPr>
            <p:spPr>
              <a:xfrm rot="16200000">
                <a:off x="-392409" y="3323346"/>
                <a:ext cx="3564578" cy="980571"/>
              </a:xfrm>
              <a:prstGeom prst="rightArrow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7" name="テキスト ボックス 46"/>
              <p:cNvSpPr txBox="1"/>
              <p:nvPr/>
            </p:nvSpPr>
            <p:spPr>
              <a:xfrm>
                <a:off x="1091559" y="4925264"/>
                <a:ext cx="59663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 smtClean="0"/>
                  <a:t>1G</a:t>
                </a:r>
                <a:endParaRPr kumimoji="1" lang="ja-JP" altLang="en-US" sz="2800" b="1" dirty="0"/>
              </a:p>
            </p:txBody>
          </p:sp>
          <p:sp>
            <p:nvSpPr>
              <p:cNvPr id="48" name="テキスト ボックス 47"/>
              <p:cNvSpPr txBox="1"/>
              <p:nvPr/>
            </p:nvSpPr>
            <p:spPr>
              <a:xfrm>
                <a:off x="1081941" y="2283981"/>
                <a:ext cx="61587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800" b="1" dirty="0" err="1"/>
                  <a:t>μ</a:t>
                </a:r>
                <a:r>
                  <a:rPr kumimoji="1" lang="en-US" altLang="ja-JP" sz="2800" b="1" dirty="0" err="1" smtClean="0"/>
                  <a:t>G</a:t>
                </a:r>
                <a:endParaRPr kumimoji="1" lang="ja-JP" altLang="en-US" sz="2800" b="1" dirty="0"/>
              </a:p>
            </p:txBody>
          </p:sp>
        </p:grpSp>
        <p:grpSp>
          <p:nvGrpSpPr>
            <p:cNvPr id="42" name="グループ化 41"/>
            <p:cNvGrpSpPr/>
            <p:nvPr/>
          </p:nvGrpSpPr>
          <p:grpSpPr>
            <a:xfrm>
              <a:off x="1809700" y="5172123"/>
              <a:ext cx="4750903" cy="844672"/>
              <a:chOff x="1327906" y="5011148"/>
              <a:chExt cx="4750903" cy="844672"/>
            </a:xfrm>
          </p:grpSpPr>
          <p:sp>
            <p:nvSpPr>
              <p:cNvPr id="43" name="右矢印 42"/>
              <p:cNvSpPr/>
              <p:nvPr/>
            </p:nvSpPr>
            <p:spPr>
              <a:xfrm>
                <a:off x="1327906" y="5011148"/>
                <a:ext cx="4750903" cy="844672"/>
              </a:xfrm>
              <a:prstGeom prst="rightArrow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4" name="テキスト ボックス 43"/>
              <p:cNvSpPr txBox="1"/>
              <p:nvPr/>
            </p:nvSpPr>
            <p:spPr>
              <a:xfrm>
                <a:off x="1836092" y="5147740"/>
                <a:ext cx="100059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800" b="1" dirty="0" smtClean="0"/>
                  <a:t>Small</a:t>
                </a:r>
                <a:endParaRPr kumimoji="1" lang="ja-JP" altLang="en-US" sz="2800" b="1" dirty="0"/>
              </a:p>
            </p:txBody>
          </p:sp>
          <p:sp>
            <p:nvSpPr>
              <p:cNvPr id="45" name="テキスト ボックス 44"/>
              <p:cNvSpPr txBox="1"/>
              <p:nvPr/>
            </p:nvSpPr>
            <p:spPr>
              <a:xfrm>
                <a:off x="4305939" y="5182116"/>
                <a:ext cx="9861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800" b="1" dirty="0" smtClean="0"/>
                  <a:t>Large</a:t>
                </a:r>
                <a:endParaRPr kumimoji="1" lang="ja-JP" altLang="en-US" sz="2800" b="1" dirty="0"/>
              </a:p>
            </p:txBody>
          </p:sp>
        </p:grpSp>
      </p:grpSp>
      <p:sp>
        <p:nvSpPr>
          <p:cNvPr id="49" name="テキスト ボックス 48"/>
          <p:cNvSpPr txBox="1"/>
          <p:nvPr/>
        </p:nvSpPr>
        <p:spPr>
          <a:xfrm>
            <a:off x="7351896" y="4794748"/>
            <a:ext cx="840102" cy="461665"/>
          </a:xfrm>
          <a:prstGeom prst="rect">
            <a:avLst/>
          </a:prstGeom>
          <a:solidFill>
            <a:srgbClr val="0000FF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solidFill>
                  <a:schemeClr val="bg1"/>
                </a:solidFill>
              </a:rPr>
              <a:t>S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cale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pic>
        <p:nvPicPr>
          <p:cNvPr id="50" name="図 23" descr="MP900182763.JPG"/>
          <p:cNvPicPr>
            <a:picLocks noChangeAspect="1"/>
          </p:cNvPicPr>
          <p:nvPr/>
        </p:nvPicPr>
        <p:blipFill>
          <a:blip r:embed="rId3" cstate="print"/>
          <a:srcRect l="10001" t="9341" r="17500"/>
          <a:stretch>
            <a:fillRect/>
          </a:stretch>
        </p:blipFill>
        <p:spPr bwMode="auto">
          <a:xfrm>
            <a:off x="456505" y="3933056"/>
            <a:ext cx="1013662" cy="1017004"/>
          </a:xfrm>
          <a:prstGeom prst="rect">
            <a:avLst/>
          </a:prstGeom>
          <a:solidFill>
            <a:srgbClr val="00B0F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05" y="1196752"/>
            <a:ext cx="1013662" cy="9630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2" name="グループ化 51"/>
          <p:cNvGrpSpPr/>
          <p:nvPr/>
        </p:nvGrpSpPr>
        <p:grpSpPr>
          <a:xfrm>
            <a:off x="457940" y="2276872"/>
            <a:ext cx="6893956" cy="1656184"/>
            <a:chOff x="457940" y="2564904"/>
            <a:chExt cx="6893956" cy="1656184"/>
          </a:xfrm>
        </p:grpSpPr>
        <p:grpSp>
          <p:nvGrpSpPr>
            <p:cNvPr id="53" name="グループ化 52"/>
            <p:cNvGrpSpPr/>
            <p:nvPr/>
          </p:nvGrpSpPr>
          <p:grpSpPr>
            <a:xfrm>
              <a:off x="2800043" y="2564904"/>
              <a:ext cx="4551853" cy="1656184"/>
              <a:chOff x="1859581" y="2564904"/>
              <a:chExt cx="6036485" cy="1656184"/>
            </a:xfrm>
          </p:grpSpPr>
          <p:sp>
            <p:nvSpPr>
              <p:cNvPr id="55" name="正方形/長方形 54"/>
              <p:cNvSpPr/>
              <p:nvPr/>
            </p:nvSpPr>
            <p:spPr>
              <a:xfrm>
                <a:off x="1859581" y="2564904"/>
                <a:ext cx="6036485" cy="1656184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6" name="正方形/長方形 55"/>
              <p:cNvSpPr/>
              <p:nvPr/>
            </p:nvSpPr>
            <p:spPr>
              <a:xfrm>
                <a:off x="2337300" y="3024658"/>
                <a:ext cx="5214474" cy="707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4000" dirty="0" smtClean="0">
                    <a:solidFill>
                      <a:schemeClr val="bg1"/>
                    </a:solidFill>
                  </a:rPr>
                  <a:t>Partial gravity</a:t>
                </a:r>
                <a:endParaRPr lang="ja-JP" altLang="en-US" sz="4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54" name="図 22" descr="moon0053.jpg"/>
            <p:cNvPicPr>
              <a:picLocks noChangeAspect="1"/>
            </p:cNvPicPr>
            <p:nvPr/>
          </p:nvPicPr>
          <p:blipFill>
            <a:blip r:embed="rId5" cstate="print"/>
            <a:srcRect b="4546"/>
            <a:stretch>
              <a:fillRect/>
            </a:stretch>
          </p:blipFill>
          <p:spPr bwMode="auto">
            <a:xfrm>
              <a:off x="457940" y="2786354"/>
              <a:ext cx="1012227" cy="9655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7" name="正方形/長方形 56"/>
          <p:cNvSpPr/>
          <p:nvPr/>
        </p:nvSpPr>
        <p:spPr>
          <a:xfrm>
            <a:off x="251520" y="6320647"/>
            <a:ext cx="8721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>
                <a:solidFill>
                  <a:srgbClr val="0000FF"/>
                </a:solidFill>
              </a:rPr>
              <a:t>A partial gravity environment</a:t>
            </a:r>
            <a:r>
              <a:rPr lang="en-US" altLang="ja-JP" sz="2400" dirty="0" smtClean="0"/>
              <a:t> is important for </a:t>
            </a:r>
            <a:r>
              <a:rPr lang="en-US" altLang="ja-JP" sz="2400" dirty="0"/>
              <a:t>planetary </a:t>
            </a:r>
            <a:r>
              <a:rPr lang="en-US" altLang="ja-JP" sz="2400" dirty="0" smtClean="0"/>
              <a:t>exploration.</a:t>
            </a: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5835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591962" y="5415607"/>
            <a:ext cx="77964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There </a:t>
            </a:r>
            <a:r>
              <a:rPr lang="en-US" altLang="ja-JP" sz="2400" dirty="0"/>
              <a:t>has been little combustion research </a:t>
            </a:r>
            <a:r>
              <a:rPr lang="en-US" altLang="ja-JP" sz="2400" dirty="0" smtClean="0"/>
              <a:t>in a partial gravity.</a:t>
            </a:r>
            <a:endParaRPr lang="ja-JP" altLang="en-US" sz="2400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1483815" y="779799"/>
            <a:ext cx="1777025" cy="461665"/>
          </a:xfrm>
          <a:prstGeom prst="rect">
            <a:avLst/>
          </a:prstGeom>
          <a:solidFill>
            <a:srgbClr val="0000FF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Gravity level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40" name="グループ化 39"/>
          <p:cNvGrpSpPr/>
          <p:nvPr/>
        </p:nvGrpSpPr>
        <p:grpSpPr>
          <a:xfrm>
            <a:off x="1840909" y="1241466"/>
            <a:ext cx="5490070" cy="4196209"/>
            <a:chOff x="1070533" y="1820586"/>
            <a:chExt cx="5490070" cy="4196209"/>
          </a:xfrm>
        </p:grpSpPr>
        <p:grpSp>
          <p:nvGrpSpPr>
            <p:cNvPr id="41" name="グループ化 40"/>
            <p:cNvGrpSpPr/>
            <p:nvPr/>
          </p:nvGrpSpPr>
          <p:grpSpPr>
            <a:xfrm>
              <a:off x="1070533" y="1820586"/>
              <a:ext cx="980571" cy="3564578"/>
              <a:chOff x="899594" y="2031343"/>
              <a:chExt cx="980571" cy="3564578"/>
            </a:xfrm>
          </p:grpSpPr>
          <p:sp>
            <p:nvSpPr>
              <p:cNvPr id="46" name="右矢印 45"/>
              <p:cNvSpPr/>
              <p:nvPr/>
            </p:nvSpPr>
            <p:spPr>
              <a:xfrm rot="16200000">
                <a:off x="-392409" y="3323346"/>
                <a:ext cx="3564578" cy="980571"/>
              </a:xfrm>
              <a:prstGeom prst="rightArrow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7" name="テキスト ボックス 46"/>
              <p:cNvSpPr txBox="1"/>
              <p:nvPr/>
            </p:nvSpPr>
            <p:spPr>
              <a:xfrm>
                <a:off x="1091559" y="4925264"/>
                <a:ext cx="59663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 smtClean="0"/>
                  <a:t>1G</a:t>
                </a:r>
                <a:endParaRPr kumimoji="1" lang="ja-JP" altLang="en-US" sz="2800" b="1" dirty="0"/>
              </a:p>
            </p:txBody>
          </p:sp>
          <p:sp>
            <p:nvSpPr>
              <p:cNvPr id="48" name="テキスト ボックス 47"/>
              <p:cNvSpPr txBox="1"/>
              <p:nvPr/>
            </p:nvSpPr>
            <p:spPr>
              <a:xfrm>
                <a:off x="1081941" y="2283981"/>
                <a:ext cx="61587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800" b="1" dirty="0" err="1"/>
                  <a:t>μ</a:t>
                </a:r>
                <a:r>
                  <a:rPr kumimoji="1" lang="en-US" altLang="ja-JP" sz="2800" b="1" dirty="0" err="1" smtClean="0"/>
                  <a:t>G</a:t>
                </a:r>
                <a:endParaRPr kumimoji="1" lang="ja-JP" altLang="en-US" sz="2800" b="1" dirty="0"/>
              </a:p>
            </p:txBody>
          </p:sp>
        </p:grpSp>
        <p:grpSp>
          <p:nvGrpSpPr>
            <p:cNvPr id="42" name="グループ化 41"/>
            <p:cNvGrpSpPr/>
            <p:nvPr/>
          </p:nvGrpSpPr>
          <p:grpSpPr>
            <a:xfrm>
              <a:off x="1809700" y="5172123"/>
              <a:ext cx="4750903" cy="844672"/>
              <a:chOff x="1327906" y="5011148"/>
              <a:chExt cx="4750903" cy="844672"/>
            </a:xfrm>
          </p:grpSpPr>
          <p:sp>
            <p:nvSpPr>
              <p:cNvPr id="43" name="右矢印 42"/>
              <p:cNvSpPr/>
              <p:nvPr/>
            </p:nvSpPr>
            <p:spPr>
              <a:xfrm>
                <a:off x="1327906" y="5011148"/>
                <a:ext cx="4750903" cy="844672"/>
              </a:xfrm>
              <a:prstGeom prst="rightArrow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4" name="テキスト ボックス 43"/>
              <p:cNvSpPr txBox="1"/>
              <p:nvPr/>
            </p:nvSpPr>
            <p:spPr>
              <a:xfrm>
                <a:off x="1836092" y="5147740"/>
                <a:ext cx="100059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800" b="1" dirty="0" smtClean="0"/>
                  <a:t>Small</a:t>
                </a:r>
                <a:endParaRPr kumimoji="1" lang="ja-JP" altLang="en-US" sz="2800" b="1" dirty="0"/>
              </a:p>
            </p:txBody>
          </p:sp>
          <p:sp>
            <p:nvSpPr>
              <p:cNvPr id="45" name="テキスト ボックス 44"/>
              <p:cNvSpPr txBox="1"/>
              <p:nvPr/>
            </p:nvSpPr>
            <p:spPr>
              <a:xfrm>
                <a:off x="4305939" y="5182116"/>
                <a:ext cx="9861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800" b="1" dirty="0" smtClean="0"/>
                  <a:t>Large</a:t>
                </a:r>
                <a:endParaRPr kumimoji="1" lang="ja-JP" altLang="en-US" sz="2800" b="1" dirty="0"/>
              </a:p>
            </p:txBody>
          </p:sp>
        </p:grpSp>
      </p:grpSp>
      <p:sp>
        <p:nvSpPr>
          <p:cNvPr id="49" name="テキスト ボックス 48"/>
          <p:cNvSpPr txBox="1"/>
          <p:nvPr/>
        </p:nvSpPr>
        <p:spPr>
          <a:xfrm>
            <a:off x="7351896" y="4794748"/>
            <a:ext cx="840102" cy="461665"/>
          </a:xfrm>
          <a:prstGeom prst="rect">
            <a:avLst/>
          </a:prstGeom>
          <a:solidFill>
            <a:srgbClr val="0000FF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solidFill>
                  <a:schemeClr val="bg1"/>
                </a:solidFill>
              </a:rPr>
              <a:t>S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cale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pic>
        <p:nvPicPr>
          <p:cNvPr id="50" name="図 23" descr="MP900182763.JPG"/>
          <p:cNvPicPr>
            <a:picLocks noChangeAspect="1"/>
          </p:cNvPicPr>
          <p:nvPr/>
        </p:nvPicPr>
        <p:blipFill>
          <a:blip r:embed="rId3" cstate="print"/>
          <a:srcRect l="10001" t="9341" r="17500"/>
          <a:stretch>
            <a:fillRect/>
          </a:stretch>
        </p:blipFill>
        <p:spPr bwMode="auto">
          <a:xfrm>
            <a:off x="456505" y="3933056"/>
            <a:ext cx="1013662" cy="1017004"/>
          </a:xfrm>
          <a:prstGeom prst="rect">
            <a:avLst/>
          </a:prstGeom>
          <a:solidFill>
            <a:srgbClr val="00B0F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05" y="1196752"/>
            <a:ext cx="1013662" cy="9630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2" name="グループ化 51"/>
          <p:cNvGrpSpPr/>
          <p:nvPr/>
        </p:nvGrpSpPr>
        <p:grpSpPr>
          <a:xfrm>
            <a:off x="457940" y="2276872"/>
            <a:ext cx="6893956" cy="1656184"/>
            <a:chOff x="457940" y="2564904"/>
            <a:chExt cx="6893956" cy="1656184"/>
          </a:xfrm>
        </p:grpSpPr>
        <p:grpSp>
          <p:nvGrpSpPr>
            <p:cNvPr id="53" name="グループ化 52"/>
            <p:cNvGrpSpPr/>
            <p:nvPr/>
          </p:nvGrpSpPr>
          <p:grpSpPr>
            <a:xfrm>
              <a:off x="2800043" y="2564904"/>
              <a:ext cx="4551853" cy="1656184"/>
              <a:chOff x="1859581" y="2564904"/>
              <a:chExt cx="6036485" cy="1656184"/>
            </a:xfrm>
          </p:grpSpPr>
          <p:sp>
            <p:nvSpPr>
              <p:cNvPr id="55" name="正方形/長方形 54"/>
              <p:cNvSpPr/>
              <p:nvPr/>
            </p:nvSpPr>
            <p:spPr>
              <a:xfrm>
                <a:off x="1859581" y="2564904"/>
                <a:ext cx="6036485" cy="1656184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6" name="正方形/長方形 55"/>
              <p:cNvSpPr/>
              <p:nvPr/>
            </p:nvSpPr>
            <p:spPr>
              <a:xfrm>
                <a:off x="2337300" y="3024658"/>
                <a:ext cx="5214474" cy="707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4000" dirty="0" smtClean="0">
                    <a:solidFill>
                      <a:schemeClr val="bg1"/>
                    </a:solidFill>
                  </a:rPr>
                  <a:t>Partial gravity</a:t>
                </a:r>
                <a:endParaRPr lang="ja-JP" altLang="en-US" sz="4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54" name="図 22" descr="moon0053.jpg"/>
            <p:cNvPicPr>
              <a:picLocks noChangeAspect="1"/>
            </p:cNvPicPr>
            <p:nvPr/>
          </p:nvPicPr>
          <p:blipFill>
            <a:blip r:embed="rId5" cstate="print"/>
            <a:srcRect b="4546"/>
            <a:stretch>
              <a:fillRect/>
            </a:stretch>
          </p:blipFill>
          <p:spPr bwMode="auto">
            <a:xfrm>
              <a:off x="457940" y="2786354"/>
              <a:ext cx="1012227" cy="9655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8" name="Picture 3" descr="C:\Users\ito.torikai.310\AppData\Local\Microsoft\Windows\INetCache\IE\Y1FJ2221\369px-Question_mark_alternate.svg[1].png"/>
          <p:cNvPicPr>
            <a:picLocks noChangeAspect="1" noChangeArrowheads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300" y="2735602"/>
            <a:ext cx="569079" cy="73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ito.torikai.310\AppData\Local\Microsoft\Windows\INetCache\IE\Y1FJ2221\369px-Question_mark_alternate.svg[1].png"/>
          <p:cNvPicPr>
            <a:picLocks noChangeAspect="1" noChangeArrowheads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209" y="2708920"/>
            <a:ext cx="569079" cy="73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正方形/長方形 29"/>
          <p:cNvSpPr/>
          <p:nvPr/>
        </p:nvSpPr>
        <p:spPr>
          <a:xfrm>
            <a:off x="615263" y="5982379"/>
            <a:ext cx="81332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b="1" dirty="0" smtClean="0"/>
              <a:t>We have to clarify combustion characters, flame structure and combustion mechanism in 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partial gravity environment</a:t>
            </a:r>
            <a:r>
              <a:rPr lang="en-US" altLang="ja-JP" sz="2400" b="1" dirty="0" smtClean="0"/>
              <a:t>.</a:t>
            </a:r>
            <a:endParaRPr lang="en-US" altLang="ja-JP" sz="2400" b="1" dirty="0"/>
          </a:p>
        </p:txBody>
      </p:sp>
      <p:sp>
        <p:nvSpPr>
          <p:cNvPr id="31" name="タイトル 1"/>
          <p:cNvSpPr>
            <a:spLocks noGrp="1"/>
          </p:cNvSpPr>
          <p:nvPr>
            <p:ph type="title"/>
          </p:nvPr>
        </p:nvSpPr>
        <p:spPr>
          <a:xfrm>
            <a:off x="1399470" y="-329064"/>
            <a:ext cx="6345061" cy="1371600"/>
          </a:xfrm>
        </p:spPr>
        <p:txBody>
          <a:bodyPr>
            <a:normAutofit/>
          </a:bodyPr>
          <a:lstStyle/>
          <a:p>
            <a:r>
              <a:rPr lang="en-US" altLang="ja-JP" dirty="0" smtClean="0">
                <a:solidFill>
                  <a:schemeClr val="bg1"/>
                </a:solidFill>
              </a:rPr>
              <a:t>Gravity-scale diagram</a:t>
            </a:r>
            <a:endParaRPr kumimoji="1" lang="ja-JP" altLang="en-US" sz="6000" dirty="0">
              <a:solidFill>
                <a:schemeClr val="bg1"/>
              </a:solidFill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2838562" y="4191471"/>
            <a:ext cx="15839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400" dirty="0" smtClean="0"/>
              <a:t>Convection</a:t>
            </a:r>
            <a:endParaRPr lang="en-US" altLang="ja-JP" sz="2400" dirty="0"/>
          </a:p>
        </p:txBody>
      </p:sp>
      <p:sp>
        <p:nvSpPr>
          <p:cNvPr id="33" name="正方形/長方形 32"/>
          <p:cNvSpPr/>
          <p:nvPr/>
        </p:nvSpPr>
        <p:spPr>
          <a:xfrm>
            <a:off x="2819262" y="1527175"/>
            <a:ext cx="13728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 smtClean="0"/>
              <a:t>Radiation</a:t>
            </a:r>
          </a:p>
        </p:txBody>
      </p:sp>
      <p:sp>
        <p:nvSpPr>
          <p:cNvPr id="34" name="正方形/長方形 33"/>
          <p:cNvSpPr/>
          <p:nvPr/>
        </p:nvSpPr>
        <p:spPr>
          <a:xfrm>
            <a:off x="5364755" y="4166250"/>
            <a:ext cx="13728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400" dirty="0"/>
              <a:t>Radiation</a:t>
            </a: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1377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511660" y="-17204"/>
            <a:ext cx="6120680" cy="853916"/>
          </a:xfrm>
        </p:spPr>
        <p:txBody>
          <a:bodyPr>
            <a:normAutofit/>
          </a:bodyPr>
          <a:lstStyle/>
          <a:p>
            <a:r>
              <a:rPr lang="en-US" altLang="ja-JP" dirty="0" smtClean="0">
                <a:solidFill>
                  <a:schemeClr val="bg1"/>
                </a:solidFill>
              </a:rPr>
              <a:t>Our previous study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cxnSp>
        <p:nvCxnSpPr>
          <p:cNvPr id="19" name="直線コネクタ 18"/>
          <p:cNvCxnSpPr/>
          <p:nvPr/>
        </p:nvCxnSpPr>
        <p:spPr>
          <a:xfrm>
            <a:off x="1017226" y="4269288"/>
            <a:ext cx="1054800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1151145" y="3933055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10mm</a:t>
            </a:r>
            <a:endParaRPr kumimoji="1" lang="ja-JP" altLang="en-US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107504" y="908720"/>
            <a:ext cx="2592290" cy="46053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07504" y="4723771"/>
            <a:ext cx="2448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 smtClean="0"/>
              <a:t>Ethanol</a:t>
            </a:r>
            <a:endParaRPr lang="en-US" altLang="ja-JP" b="1" dirty="0"/>
          </a:p>
          <a:p>
            <a:pPr algn="ctr"/>
            <a:r>
              <a:rPr lang="en-US" altLang="ja-JP" b="1" dirty="0" smtClean="0"/>
              <a:t>Pan </a:t>
            </a:r>
            <a:r>
              <a:rPr lang="en-US" altLang="ja-JP" b="1" dirty="0"/>
              <a:t>diameter</a:t>
            </a:r>
            <a:r>
              <a:rPr lang="ja-JP" altLang="en-US" b="1" dirty="0" smtClean="0"/>
              <a:t>  </a:t>
            </a:r>
            <a:r>
              <a:rPr lang="en-US" altLang="ja-JP" b="1" dirty="0" smtClean="0">
                <a:latin typeface="Arial Narrow" panose="020B0606020202030204" pitchFamily="34" charset="0"/>
              </a:rPr>
              <a:t>15mm</a:t>
            </a:r>
            <a:endParaRPr kumimoji="1" lang="ja-JP" altLang="en-US" b="1" dirty="0">
              <a:latin typeface="Arial Narrow" panose="020B0606020202030204" pitchFamily="34" charset="0"/>
            </a:endParaRPr>
          </a:p>
        </p:txBody>
      </p:sp>
      <p:sp>
        <p:nvSpPr>
          <p:cNvPr id="25" name="大かっこ 24"/>
          <p:cNvSpPr/>
          <p:nvPr/>
        </p:nvSpPr>
        <p:spPr>
          <a:xfrm>
            <a:off x="244427" y="4786914"/>
            <a:ext cx="2311351" cy="545184"/>
          </a:xfrm>
          <a:prstGeom prst="bracketPair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49" y="1010965"/>
            <a:ext cx="2030413" cy="346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正方形/長方形 2"/>
          <p:cNvSpPr/>
          <p:nvPr/>
        </p:nvSpPr>
        <p:spPr>
          <a:xfrm>
            <a:off x="2771800" y="908720"/>
            <a:ext cx="6372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In order to understand the combustion characters in a partial gravity, we focused on </a:t>
            </a:r>
            <a:r>
              <a:rPr lang="en-US" altLang="ja-JP" sz="2400" dirty="0" smtClean="0">
                <a:solidFill>
                  <a:srgbClr val="FF0000"/>
                </a:solidFill>
              </a:rPr>
              <a:t>a small-scale pool fire.</a:t>
            </a:r>
            <a:endParaRPr lang="en-US" altLang="ja-JP" sz="2400" dirty="0">
              <a:solidFill>
                <a:srgbClr val="FF0000"/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2771800" y="2598003"/>
            <a:ext cx="6264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/>
              <a:t>A</a:t>
            </a:r>
            <a:r>
              <a:rPr lang="en-US" altLang="ja-JP" sz="2400" dirty="0" smtClean="0"/>
              <a:t> small scale pool fire is </a:t>
            </a:r>
            <a:r>
              <a:rPr lang="en-US" altLang="ja-JP" sz="2400" dirty="0" smtClean="0">
                <a:solidFill>
                  <a:srgbClr val="FF0000"/>
                </a:solidFill>
              </a:rPr>
              <a:t>the </a:t>
            </a:r>
            <a:r>
              <a:rPr lang="en-US" altLang="ja-JP" sz="2400" dirty="0">
                <a:solidFill>
                  <a:srgbClr val="FF0000"/>
                </a:solidFill>
              </a:rPr>
              <a:t>o</a:t>
            </a:r>
            <a:r>
              <a:rPr lang="en-US" altLang="ja-JP" sz="2400" dirty="0" smtClean="0">
                <a:solidFill>
                  <a:srgbClr val="FF0000"/>
                </a:solidFill>
              </a:rPr>
              <a:t>ne </a:t>
            </a:r>
            <a:r>
              <a:rPr lang="en-US" altLang="ja-JP" sz="2400" dirty="0">
                <a:solidFill>
                  <a:srgbClr val="FF0000"/>
                </a:solidFill>
              </a:rPr>
              <a:t>of the basic models of liquid fuel </a:t>
            </a:r>
            <a:r>
              <a:rPr lang="en-US" altLang="ja-JP" sz="2400" dirty="0" smtClean="0">
                <a:solidFill>
                  <a:srgbClr val="FF0000"/>
                </a:solidFill>
              </a:rPr>
              <a:t>combustion</a:t>
            </a:r>
            <a:r>
              <a:rPr lang="en-US" altLang="ja-JP" sz="2400" dirty="0" smtClean="0"/>
              <a:t>.</a:t>
            </a:r>
            <a:endParaRPr lang="en-US" altLang="ja-JP" sz="2400" dirty="0"/>
          </a:p>
        </p:txBody>
      </p:sp>
      <p:sp>
        <p:nvSpPr>
          <p:cNvPr id="5" name="正方形/長方形 4"/>
          <p:cNvSpPr/>
          <p:nvPr/>
        </p:nvSpPr>
        <p:spPr>
          <a:xfrm>
            <a:off x="2825552" y="3933055"/>
            <a:ext cx="62646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>
                <a:solidFill>
                  <a:srgbClr val="FF0000"/>
                </a:solidFill>
              </a:rPr>
              <a:t>The flame shape, structure and so on,  depends strongly on a natural convective flow field.</a:t>
            </a:r>
            <a:endParaRPr lang="en-US" altLang="ja-JP" sz="2400" dirty="0">
              <a:solidFill>
                <a:srgbClr val="FF0000"/>
              </a:solidFill>
            </a:endParaRPr>
          </a:p>
          <a:p>
            <a:r>
              <a:rPr lang="en-US" altLang="ja-JP" sz="2400" dirty="0" smtClean="0"/>
              <a:t>→</a:t>
            </a:r>
            <a:r>
              <a:rPr lang="en-US" altLang="ja-JP" sz="2400" dirty="0"/>
              <a:t>Natural convection is caused by a buoyant force, which is determined by a </a:t>
            </a:r>
            <a:r>
              <a:rPr lang="en-US" altLang="ja-JP" sz="2400" dirty="0" smtClean="0"/>
              <a:t>gravity level.</a:t>
            </a:r>
            <a:endParaRPr lang="en-US" altLang="ja-JP" sz="2400" dirty="0"/>
          </a:p>
        </p:txBody>
      </p:sp>
      <p:sp>
        <p:nvSpPr>
          <p:cNvPr id="6" name="正方形/長方形 5"/>
          <p:cNvSpPr/>
          <p:nvPr/>
        </p:nvSpPr>
        <p:spPr>
          <a:xfrm>
            <a:off x="152136" y="5828955"/>
            <a:ext cx="87403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b="1" dirty="0" smtClean="0">
                <a:solidFill>
                  <a:srgbClr val="0000FF"/>
                </a:solidFill>
              </a:rPr>
              <a:t>Which kind of heat transfer process is important in small scale pool fire in a partial gravity environment?</a:t>
            </a:r>
            <a:endParaRPr lang="ja-JP" altLang="en-US" sz="2800" b="1" dirty="0">
              <a:solidFill>
                <a:srgbClr val="0000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11465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pic>
        <p:nvPicPr>
          <p:cNvPr id="110" name="Picture 2" descr="C:\Users\Koei Yoshida\Dropbox\2014年燃焼学会関係 Koei YOSHIDA\2014.12.05 燃焼学会発表\Figure&amp;Table\本文図表\Fig1 (落下塔)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6" r="3127" b="4220"/>
          <a:stretch/>
        </p:blipFill>
        <p:spPr bwMode="auto">
          <a:xfrm>
            <a:off x="4499992" y="1340768"/>
            <a:ext cx="4464496" cy="509672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12488" y="1389897"/>
            <a:ext cx="46153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We have built a drop tower in a campus of </a:t>
            </a:r>
            <a:r>
              <a:rPr lang="en-US" altLang="ja-JP" sz="2400" dirty="0" err="1" smtClean="0"/>
              <a:t>Hirosaki</a:t>
            </a:r>
            <a:r>
              <a:rPr lang="en-US" altLang="ja-JP" sz="2400" dirty="0" smtClean="0"/>
              <a:t> university.</a:t>
            </a:r>
            <a:endParaRPr lang="en-US" altLang="ja-JP" sz="2400" dirty="0"/>
          </a:p>
        </p:txBody>
      </p:sp>
      <p:sp>
        <p:nvSpPr>
          <p:cNvPr id="13" name="正方形/長方形 12"/>
          <p:cNvSpPr/>
          <p:nvPr/>
        </p:nvSpPr>
        <p:spPr>
          <a:xfrm>
            <a:off x="12488" y="2660100"/>
            <a:ext cx="38478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>
                <a:latin typeface="+mj-lt"/>
                <a:ea typeface="ＭＳ ゴシック" pitchFamily="49" charset="-128"/>
                <a:cs typeface="Arial" panose="020B0604020202020204" pitchFamily="34" charset="0"/>
              </a:rPr>
              <a:t>The </a:t>
            </a:r>
            <a:r>
              <a:rPr lang="en-US" altLang="ja-JP" sz="2400" dirty="0">
                <a:latin typeface="+mj-lt"/>
                <a:ea typeface="ＭＳ ゴシック" pitchFamily="49" charset="-128"/>
                <a:cs typeface="Arial" panose="020B0604020202020204" pitchFamily="34" charset="0"/>
              </a:rPr>
              <a:t>test package </a:t>
            </a:r>
            <a:r>
              <a:rPr lang="en-US" altLang="ja-JP" sz="2400" dirty="0" smtClean="0">
                <a:latin typeface="+mj-lt"/>
                <a:ea typeface="ＭＳ ゴシック" pitchFamily="49" charset="-128"/>
                <a:cs typeface="Arial" panose="020B0604020202020204" pitchFamily="34" charset="0"/>
              </a:rPr>
              <a:t>including an experimental setup </a:t>
            </a:r>
            <a:r>
              <a:rPr lang="en-US" altLang="ja-JP" sz="2400" dirty="0" smtClean="0">
                <a:solidFill>
                  <a:srgbClr val="FF0000"/>
                </a:solidFill>
                <a:latin typeface="+mj-lt"/>
                <a:ea typeface="ＭＳ ゴシック" pitchFamily="49" charset="-128"/>
                <a:cs typeface="Arial" panose="020B0604020202020204" pitchFamily="34" charset="0"/>
              </a:rPr>
              <a:t>falls 8m.</a:t>
            </a:r>
            <a:endParaRPr lang="en-US" altLang="ja-JP" sz="2400" dirty="0">
              <a:latin typeface="+mj-lt"/>
              <a:ea typeface="ＭＳ ゴシック" pitchFamily="49" charset="-128"/>
              <a:cs typeface="Arial" panose="020B0604020202020204" pitchFamily="34" charset="0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0" y="5097957"/>
            <a:ext cx="4578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We can establish </a:t>
            </a:r>
            <a:r>
              <a:rPr lang="en-US" altLang="ja-JP" sz="2400" dirty="0" smtClean="0">
                <a:solidFill>
                  <a:srgbClr val="FF0000"/>
                </a:solidFill>
              </a:rPr>
              <a:t>a partial </a:t>
            </a:r>
            <a:r>
              <a:rPr lang="en-US" altLang="ja-JP" sz="2400" dirty="0">
                <a:solidFill>
                  <a:srgbClr val="FF0000"/>
                </a:solidFill>
              </a:rPr>
              <a:t>gravity </a:t>
            </a:r>
            <a:r>
              <a:rPr lang="en-US" altLang="ja-JP" sz="2400" dirty="0" smtClean="0">
                <a:solidFill>
                  <a:srgbClr val="FF0000"/>
                </a:solidFill>
              </a:rPr>
              <a:t>environment for </a:t>
            </a:r>
            <a:r>
              <a:rPr lang="en-US" altLang="ja-JP" sz="2400" dirty="0">
                <a:solidFill>
                  <a:srgbClr val="FF0000"/>
                </a:solidFill>
              </a:rPr>
              <a:t>about one </a:t>
            </a:r>
            <a:r>
              <a:rPr lang="en-US" altLang="ja-JP" sz="2400" dirty="0" smtClean="0">
                <a:solidFill>
                  <a:srgbClr val="FF0000"/>
                </a:solidFill>
              </a:rPr>
              <a:t>second.</a:t>
            </a:r>
            <a:endParaRPr lang="en-US" altLang="ja-JP" sz="2400" dirty="0">
              <a:solidFill>
                <a:srgbClr val="FF0000"/>
              </a:solidFill>
            </a:endParaRPr>
          </a:p>
        </p:txBody>
      </p:sp>
      <p:sp>
        <p:nvSpPr>
          <p:cNvPr id="15" name="下矢印 14"/>
          <p:cNvSpPr/>
          <p:nvPr/>
        </p:nvSpPr>
        <p:spPr>
          <a:xfrm>
            <a:off x="1539893" y="3889131"/>
            <a:ext cx="1127048" cy="72008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タイトル 1"/>
          <p:cNvSpPr txBox="1">
            <a:spLocks/>
          </p:cNvSpPr>
          <p:nvPr/>
        </p:nvSpPr>
        <p:spPr>
          <a:xfrm>
            <a:off x="0" y="-3556"/>
            <a:ext cx="9144000" cy="853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>
                <a:solidFill>
                  <a:schemeClr val="bg1"/>
                </a:solidFill>
              </a:rPr>
              <a:t>Drop tower to establish a partial gravity condition</a:t>
            </a:r>
            <a:endParaRPr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61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pic>
        <p:nvPicPr>
          <p:cNvPr id="10" name="ue-1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58733" y="980728"/>
            <a:ext cx="3118230" cy="17540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sita-1.wm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61492" y="2853298"/>
            <a:ext cx="2112713" cy="39003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正方形/長方形 13"/>
          <p:cNvSpPr/>
          <p:nvPr/>
        </p:nvSpPr>
        <p:spPr>
          <a:xfrm>
            <a:off x="12488" y="1389897"/>
            <a:ext cx="46153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We have built a drop tower in a campus of </a:t>
            </a:r>
            <a:r>
              <a:rPr lang="en-US" altLang="ja-JP" sz="2400" dirty="0" err="1" smtClean="0"/>
              <a:t>Hirosaki</a:t>
            </a:r>
            <a:r>
              <a:rPr lang="en-US" altLang="ja-JP" sz="2400" dirty="0" smtClean="0"/>
              <a:t> university.</a:t>
            </a:r>
            <a:endParaRPr lang="en-US" altLang="ja-JP" sz="2400" dirty="0"/>
          </a:p>
        </p:txBody>
      </p:sp>
      <p:sp>
        <p:nvSpPr>
          <p:cNvPr id="16" name="正方形/長方形 15"/>
          <p:cNvSpPr/>
          <p:nvPr/>
        </p:nvSpPr>
        <p:spPr>
          <a:xfrm>
            <a:off x="12488" y="2660100"/>
            <a:ext cx="38478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>
                <a:latin typeface="+mj-lt"/>
                <a:ea typeface="ＭＳ ゴシック" pitchFamily="49" charset="-128"/>
                <a:cs typeface="Arial" panose="020B0604020202020204" pitchFamily="34" charset="0"/>
              </a:rPr>
              <a:t>The </a:t>
            </a:r>
            <a:r>
              <a:rPr lang="en-US" altLang="ja-JP" sz="2400" dirty="0">
                <a:latin typeface="+mj-lt"/>
                <a:ea typeface="ＭＳ ゴシック" pitchFamily="49" charset="-128"/>
                <a:cs typeface="Arial" panose="020B0604020202020204" pitchFamily="34" charset="0"/>
              </a:rPr>
              <a:t>test package </a:t>
            </a:r>
            <a:r>
              <a:rPr lang="en-US" altLang="ja-JP" sz="2400" dirty="0" smtClean="0">
                <a:latin typeface="+mj-lt"/>
                <a:ea typeface="ＭＳ ゴシック" pitchFamily="49" charset="-128"/>
                <a:cs typeface="Arial" panose="020B0604020202020204" pitchFamily="34" charset="0"/>
              </a:rPr>
              <a:t>including an experimental setup </a:t>
            </a:r>
            <a:r>
              <a:rPr lang="en-US" altLang="ja-JP" sz="2400" dirty="0" smtClean="0">
                <a:solidFill>
                  <a:srgbClr val="FF0000"/>
                </a:solidFill>
                <a:latin typeface="+mj-lt"/>
                <a:ea typeface="ＭＳ ゴシック" pitchFamily="49" charset="-128"/>
                <a:cs typeface="Arial" panose="020B0604020202020204" pitchFamily="34" charset="0"/>
              </a:rPr>
              <a:t>falls 8m.</a:t>
            </a:r>
            <a:endParaRPr lang="en-US" altLang="ja-JP" sz="2400" dirty="0">
              <a:latin typeface="+mj-lt"/>
              <a:ea typeface="ＭＳ ゴシック" pitchFamily="49" charset="-128"/>
              <a:cs typeface="Arial" panose="020B0604020202020204" pitchFamily="34" charset="0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0" y="5097957"/>
            <a:ext cx="4578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We can establish </a:t>
            </a:r>
            <a:r>
              <a:rPr lang="en-US" altLang="ja-JP" sz="2400" dirty="0" smtClean="0">
                <a:solidFill>
                  <a:srgbClr val="FF0000"/>
                </a:solidFill>
              </a:rPr>
              <a:t>a partial </a:t>
            </a:r>
            <a:r>
              <a:rPr lang="en-US" altLang="ja-JP" sz="2400" dirty="0">
                <a:solidFill>
                  <a:srgbClr val="FF0000"/>
                </a:solidFill>
              </a:rPr>
              <a:t>gravity </a:t>
            </a:r>
            <a:r>
              <a:rPr lang="en-US" altLang="ja-JP" sz="2400" dirty="0" smtClean="0">
                <a:solidFill>
                  <a:srgbClr val="FF0000"/>
                </a:solidFill>
              </a:rPr>
              <a:t>environment for </a:t>
            </a:r>
            <a:r>
              <a:rPr lang="en-US" altLang="ja-JP" sz="2400" dirty="0">
                <a:solidFill>
                  <a:srgbClr val="FF0000"/>
                </a:solidFill>
              </a:rPr>
              <a:t>about one </a:t>
            </a:r>
            <a:r>
              <a:rPr lang="en-US" altLang="ja-JP" sz="2400" dirty="0" smtClean="0">
                <a:solidFill>
                  <a:srgbClr val="FF0000"/>
                </a:solidFill>
              </a:rPr>
              <a:t>second.</a:t>
            </a:r>
            <a:endParaRPr lang="en-US" altLang="ja-JP" sz="2400" dirty="0">
              <a:solidFill>
                <a:srgbClr val="FF0000"/>
              </a:solidFill>
            </a:endParaRPr>
          </a:p>
        </p:txBody>
      </p:sp>
      <p:sp>
        <p:nvSpPr>
          <p:cNvPr id="18" name="下矢印 17"/>
          <p:cNvSpPr/>
          <p:nvPr/>
        </p:nvSpPr>
        <p:spPr>
          <a:xfrm>
            <a:off x="1539893" y="3889131"/>
            <a:ext cx="1127048" cy="72008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タイトル 1"/>
          <p:cNvSpPr txBox="1">
            <a:spLocks/>
          </p:cNvSpPr>
          <p:nvPr/>
        </p:nvSpPr>
        <p:spPr>
          <a:xfrm>
            <a:off x="0" y="-3556"/>
            <a:ext cx="9144000" cy="853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>
                <a:solidFill>
                  <a:schemeClr val="bg1"/>
                </a:solidFill>
              </a:rPr>
              <a:t>Drop tower to establish a partial gravity condition</a:t>
            </a:r>
            <a:endParaRPr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20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9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4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2" descr="C:\Users\Koei Yoshida\Dropbox\2014年燃焼学会関係 Koei YOSHIDA\2014.12.05 燃焼学会発表\Figure&amp;Table\本文図表\Fig1 (落下塔)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6" r="3127" b="4220"/>
          <a:stretch/>
        </p:blipFill>
        <p:spPr bwMode="auto">
          <a:xfrm>
            <a:off x="4499992" y="1340768"/>
            <a:ext cx="4464496" cy="509672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正方形/長方形 7"/>
              <p:cNvSpPr/>
              <p:nvPr/>
            </p:nvSpPr>
            <p:spPr>
              <a:xfrm>
                <a:off x="0" y="3645024"/>
                <a:ext cx="4355976" cy="13480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ctr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4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ＭＳ ゴシック" pitchFamily="49" charset="-128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solidFill>
                                <a:schemeClr val="tx1"/>
                              </a:solidFill>
                              <a:latin typeface="Cambria Math"/>
                              <a:ea typeface="ＭＳ ゴシック" pitchFamily="49" charset="-128"/>
                              <a:cs typeface="Times New Roman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ja-JP" sz="2400" i="1">
                              <a:solidFill>
                                <a:schemeClr val="tx1"/>
                              </a:solidFill>
                              <a:latin typeface="Cambria Math"/>
                              <a:ea typeface="ＭＳ ゴシック" pitchFamily="49" charset="-128"/>
                              <a:cs typeface="Times New Roman" pitchFamily="18" charset="0"/>
                            </a:rPr>
                            <m:t>𝑎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altLang="ja-JP" sz="2400" i="1">
                              <a:solidFill>
                                <a:schemeClr val="tx1"/>
                              </a:solidFill>
                              <a:latin typeface="Cambria Math"/>
                              <a:ea typeface="ＭＳ ゴシック" pitchFamily="49" charset="-128"/>
                              <a:cs typeface="Times New Roman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lin"/>
                              <m:ctrlPr>
                                <a:rPr lang="en-US" altLang="ja-JP" sz="24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ＭＳ ゴシック" pitchFamily="49" charset="-128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altLang="ja-JP" sz="240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ＭＳ ゴシック" pitchFamily="49" charset="-128"/>
                                  <a:cs typeface="Times New Roman" pitchFamily="18" charset="0"/>
                                </a:rPr>
                                <m:t>m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altLang="ja-JP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ＭＳ ゴシック" pitchFamily="49" charset="-128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ja-JP" sz="240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ＭＳ ゴシック" pitchFamily="49" charset="-128"/>
                                      <a:cs typeface="Times New Roman" pitchFamily="18" charset="0"/>
                                    </a:rPr>
                                    <m:t>s</m:t>
                                  </m:r>
                                </m:e>
                                <m:sup>
                                  <m:r>
                                    <a:rPr lang="en-US" altLang="ja-JP" sz="240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ＭＳ ゴシック" pitchFamily="49" charset="-128"/>
                                      <a:cs typeface="Times New Roman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altLang="ja-JP" sz="2400" dirty="0" smtClean="0">
                  <a:solidFill>
                    <a:schemeClr val="tx1"/>
                  </a:solidFill>
                  <a:ea typeface="ＭＳ ゴシック" pitchFamily="49" charset="-128"/>
                  <a:cs typeface="Times New Roman" pitchFamily="18" charset="0"/>
                </a:endParaRPr>
              </a:p>
              <a:p>
                <a:pPr marL="342900" indent="-342900" algn="ctr">
                  <a:spcBef>
                    <a:spcPct val="20000"/>
                  </a:spcBef>
                </a:pPr>
                <a:r>
                  <a:rPr lang="en-US" altLang="ja-JP" sz="2400" dirty="0" smtClean="0">
                    <a:solidFill>
                      <a:schemeClr val="tx1"/>
                    </a:solidFill>
                    <a:ea typeface="ＭＳ ゴシック" pitchFamily="49" charset="-128"/>
                    <a:cs typeface="Times New Roman" pitchFamily="18" charset="0"/>
                  </a:rPr>
                  <a:t>The gravitational acceleration</a:t>
                </a:r>
              </a:p>
              <a:p>
                <a:pPr marL="342900" indent="-342900" algn="ctr">
                  <a:spcBef>
                    <a:spcPct val="20000"/>
                  </a:spcBef>
                </a:pPr>
                <a:r>
                  <a:rPr lang="en-US" altLang="ja-JP" sz="2400" dirty="0" smtClean="0">
                    <a:ea typeface="ＭＳ ゴシック" pitchFamily="49" charset="-128"/>
                    <a:cs typeface="Times New Roman" pitchFamily="18" charset="0"/>
                  </a:rPr>
                  <a:t>in</a:t>
                </a:r>
                <a:r>
                  <a:rPr lang="en-US" altLang="ja-JP" sz="2400" dirty="0" smtClean="0">
                    <a:solidFill>
                      <a:schemeClr val="tx1"/>
                    </a:solidFill>
                    <a:ea typeface="ＭＳ ゴシック" pitchFamily="49" charset="-128"/>
                    <a:cs typeface="Times New Roman" pitchFamily="18" charset="0"/>
                  </a:rPr>
                  <a:t> a partial gravity</a:t>
                </a:r>
                <a:endParaRPr lang="en-US" altLang="ja-JP" sz="4000" baseline="-25000" dirty="0" smtClean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正方形/長方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45024"/>
                <a:ext cx="4355976" cy="1348061"/>
              </a:xfrm>
              <a:prstGeom prst="rect">
                <a:avLst/>
              </a:prstGeom>
              <a:blipFill rotWithShape="1">
                <a:blip r:embed="rId4"/>
                <a:stretch>
                  <a:fillRect t="-42986" b="-950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/>
              <p:cNvSpPr txBox="1"/>
              <p:nvPr/>
            </p:nvSpPr>
            <p:spPr>
              <a:xfrm>
                <a:off x="107504" y="908720"/>
                <a:ext cx="4355976" cy="249299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2400" i="1" dirty="0" smtClean="0"/>
                  <a:t>G</a:t>
                </a:r>
                <a:r>
                  <a:rPr lang="en-US" altLang="ja-JP" sz="2400" dirty="0" smtClean="0"/>
                  <a:t>:Gravity level</a:t>
                </a:r>
              </a:p>
              <a:p>
                <a:pPr algn="ctr"/>
                <a:endParaRPr lang="en-US" altLang="ja-JP" b="1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400" i="1" dirty="0" smtClean="0">
                          <a:solidFill>
                            <a:srgbClr val="FF0000"/>
                          </a:solidFill>
                          <a:latin typeface="Cambria Math"/>
                          <a:ea typeface="ＭＳ ゴシック" pitchFamily="49" charset="-128"/>
                        </a:rPr>
                        <m:t>𝐺</m:t>
                      </m:r>
                      <m:r>
                        <a:rPr lang="en-US" altLang="ja-JP" sz="2400" i="1" dirty="0" smtClean="0">
                          <a:solidFill>
                            <a:srgbClr val="FF0000"/>
                          </a:solidFill>
                          <a:latin typeface="Cambria Math"/>
                          <a:ea typeface="ＭＳ ゴシック" pitchFamily="49" charset="-128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altLang="ja-JP" sz="2400" i="1" dirty="0">
                              <a:solidFill>
                                <a:srgbClr val="FF0000"/>
                              </a:solidFill>
                              <a:latin typeface="Cambria Math"/>
                              <a:ea typeface="ＭＳ ゴシック" pitchFamily="49" charset="-12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ja-JP" sz="2400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ＭＳ ゴシック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altLang="ja-JP" sz="2400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ＭＳ ゴシック" pitchFamily="49" charset="-128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altLang="ja-JP" sz="2400" i="1" dirty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ＭＳ ゴシック" pitchFamily="49" charset="-128"/>
                                </a:rPr>
                                <m:t>𝑎</m:t>
                              </m:r>
                            </m:sub>
                          </m:sSub>
                        </m:num>
                        <m:den>
                          <m:r>
                            <a:rPr lang="en-US" altLang="ja-JP" sz="2400" i="1" dirty="0">
                              <a:solidFill>
                                <a:srgbClr val="FF0000"/>
                              </a:solidFill>
                              <a:latin typeface="Cambria Math"/>
                              <a:ea typeface="ＭＳ ゴシック" pitchFamily="49" charset="-128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altLang="ja-JP" dirty="0" smtClean="0">
                  <a:solidFill>
                    <a:srgbClr val="FF0000"/>
                  </a:solidFill>
                </a:endParaRPr>
              </a:p>
              <a:p>
                <a:pPr algn="ctr"/>
                <a:endParaRPr lang="en-US" altLang="ja-JP" dirty="0" smtClean="0"/>
              </a:p>
              <a:p>
                <a:r>
                  <a:rPr lang="en-US" altLang="ja-JP" sz="2400" dirty="0" smtClean="0"/>
                  <a:t>We </a:t>
                </a:r>
                <a:r>
                  <a:rPr lang="en-US" altLang="ja-JP" sz="2400" dirty="0"/>
                  <a:t>can </a:t>
                </a:r>
                <a:r>
                  <a:rPr lang="en-US" altLang="ja-JP" sz="2400" dirty="0" smtClean="0"/>
                  <a:t>control </a:t>
                </a:r>
                <a:r>
                  <a:rPr lang="en-US" altLang="ja-JP" sz="2400" dirty="0"/>
                  <a:t>the gravity level </a:t>
                </a:r>
                <a:r>
                  <a:rPr lang="en-US" altLang="ja-JP" sz="2400" dirty="0" smtClean="0"/>
                  <a:t>by changing </a:t>
                </a:r>
                <a:r>
                  <a:rPr lang="en-US" altLang="ja-JP" sz="2400" dirty="0"/>
                  <a:t>the weight of the </a:t>
                </a:r>
                <a:r>
                  <a:rPr lang="en-US" altLang="ja-JP" sz="2400" dirty="0" smtClean="0"/>
                  <a:t>test package.</a:t>
                </a:r>
                <a:endParaRPr lang="en-US" altLang="ja-JP" sz="2400" dirty="0"/>
              </a:p>
            </p:txBody>
          </p:sp>
        </mc:Choice>
        <mc:Fallback xmlns="">
          <p:sp>
            <p:nvSpPr>
              <p:cNvPr id="12" name="テキスト ボックス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908720"/>
                <a:ext cx="4355976" cy="2492990"/>
              </a:xfrm>
              <a:prstGeom prst="rect">
                <a:avLst/>
              </a:prstGeom>
              <a:blipFill rotWithShape="1">
                <a:blip r:embed="rId5"/>
                <a:stretch>
                  <a:fillRect l="-2241" t="-1956" b="-464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正方形/長方形 2"/>
              <p:cNvSpPr/>
              <p:nvPr/>
            </p:nvSpPr>
            <p:spPr>
              <a:xfrm>
                <a:off x="-108520" y="5531802"/>
                <a:ext cx="4572000" cy="134748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342900" lvl="0" indent="-34290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400" i="1">
                          <a:solidFill>
                            <a:prstClr val="black"/>
                          </a:solidFill>
                          <a:latin typeface="Cambria Math"/>
                          <a:ea typeface="ＭＳ ゴシック" pitchFamily="49" charset="-128"/>
                          <a:cs typeface="Times New Roman" pitchFamily="18" charset="0"/>
                        </a:rPr>
                        <m:t>𝑔</m:t>
                      </m:r>
                      <m:r>
                        <a:rPr lang="en-US" altLang="ja-JP" sz="2400" i="1">
                          <a:solidFill>
                            <a:prstClr val="black"/>
                          </a:solidFill>
                          <a:latin typeface="Cambria Math"/>
                          <a:ea typeface="ＭＳ ゴシック" pitchFamily="49" charset="-128"/>
                          <a:cs typeface="Times New Roman" pitchFamily="18" charset="0"/>
                        </a:rPr>
                        <m:t>=9.81</m:t>
                      </m:r>
                      <m:r>
                        <a:rPr lang="en-US" altLang="ja-JP" sz="2400">
                          <a:solidFill>
                            <a:prstClr val="black"/>
                          </a:solidFill>
                          <a:latin typeface="Cambria Math"/>
                          <a:ea typeface="ＭＳ ゴシック" pitchFamily="49" charset="-128"/>
                          <a:cs typeface="Times New Roman" pitchFamily="18" charset="0"/>
                        </a:rPr>
                        <m:t>[</m:t>
                      </m:r>
                      <m:f>
                        <m:fPr>
                          <m:type m:val="lin"/>
                          <m:ctrlPr>
                            <a:rPr lang="en-US" altLang="ja-JP" sz="2400" i="1">
                              <a:solidFill>
                                <a:prstClr val="black"/>
                              </a:solidFill>
                              <a:latin typeface="Cambria Math"/>
                              <a:ea typeface="ＭＳ ゴシック" pitchFamily="49" charset="-128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ja-JP" sz="2400">
                              <a:solidFill>
                                <a:prstClr val="black"/>
                              </a:solidFill>
                              <a:latin typeface="Cambria Math"/>
                              <a:ea typeface="ＭＳ ゴシック" pitchFamily="49" charset="-128"/>
                              <a:cs typeface="Times New Roman" pitchFamily="18" charset="0"/>
                            </a:rPr>
                            <m:t>m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ja-JP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ＭＳ ゴシック" pitchFamily="49" charset="-128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ja-JP" sz="240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ＭＳ ゴシック" pitchFamily="49" charset="-128"/>
                                  <a:cs typeface="Times New Roman" pitchFamily="18" charset="0"/>
                                </a:rPr>
                                <m:t>s</m:t>
                              </m:r>
                            </m:e>
                            <m:sup>
                              <m:r>
                                <a:rPr lang="en-US" altLang="ja-JP" sz="240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ＭＳ ゴシック" pitchFamily="49" charset="-128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ja-JP" sz="2400">
                          <a:solidFill>
                            <a:prstClr val="black"/>
                          </a:solidFill>
                          <a:latin typeface="Cambria Math"/>
                          <a:ea typeface="ＭＳ ゴシック" pitchFamily="49" charset="-128"/>
                          <a:cs typeface="Times New Roman" pitchFamily="18" charset="0"/>
                        </a:rPr>
                        <m:t>]</m:t>
                      </m:r>
                    </m:oMath>
                  </m:oMathPara>
                </a14:m>
                <a:endParaRPr lang="en-US" altLang="ja-JP" sz="2400" baseline="-25000" dirty="0">
                  <a:solidFill>
                    <a:prstClr val="black"/>
                  </a:solidFill>
                  <a:cs typeface="Times New Roman" pitchFamily="18" charset="0"/>
                </a:endParaRPr>
              </a:p>
              <a:p>
                <a:pPr marL="342900" lvl="0" indent="-342900" algn="ctr">
                  <a:spcBef>
                    <a:spcPct val="20000"/>
                  </a:spcBef>
                </a:pPr>
                <a:r>
                  <a:rPr lang="en-US" altLang="ja-JP" sz="2400" dirty="0" smtClean="0">
                    <a:solidFill>
                      <a:prstClr val="black"/>
                    </a:solidFill>
                    <a:ea typeface="ＭＳ ゴシック" pitchFamily="49" charset="-128"/>
                    <a:cs typeface="Times New Roman" pitchFamily="18" charset="0"/>
                  </a:rPr>
                  <a:t>The </a:t>
                </a:r>
                <a:r>
                  <a:rPr lang="en-US" altLang="ja-JP" sz="2400" dirty="0">
                    <a:solidFill>
                      <a:prstClr val="black"/>
                    </a:solidFill>
                    <a:ea typeface="ＭＳ ゴシック" pitchFamily="49" charset="-128"/>
                    <a:cs typeface="Times New Roman" pitchFamily="18" charset="0"/>
                  </a:rPr>
                  <a:t>gravitational acceleration</a:t>
                </a:r>
              </a:p>
              <a:p>
                <a:pPr marL="342900" lvl="0" indent="-342900" algn="ctr">
                  <a:spcBef>
                    <a:spcPct val="20000"/>
                  </a:spcBef>
                </a:pPr>
                <a:r>
                  <a:rPr lang="en-US" altLang="ja-JP" sz="2400" dirty="0" smtClean="0">
                    <a:solidFill>
                      <a:prstClr val="black"/>
                    </a:solidFill>
                    <a:ea typeface="ＭＳ ゴシック" pitchFamily="49" charset="-128"/>
                    <a:cs typeface="Times New Roman" pitchFamily="18" charset="0"/>
                  </a:rPr>
                  <a:t>In a normal gravity</a:t>
                </a:r>
                <a:endParaRPr lang="en-US" altLang="ja-JP" sz="2400" dirty="0">
                  <a:solidFill>
                    <a:prstClr val="black"/>
                  </a:solidFill>
                  <a:ea typeface="ＭＳ ゴシック" pitchFamily="49" charset="-128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正方形/長方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8520" y="5531802"/>
                <a:ext cx="4572000" cy="1347485"/>
              </a:xfrm>
              <a:prstGeom prst="rect">
                <a:avLst/>
              </a:prstGeom>
              <a:blipFill rotWithShape="1">
                <a:blip r:embed="rId6"/>
                <a:stretch>
                  <a:fillRect t="-42081" b="-950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正方形/長方形 9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11" name="タイトル 1"/>
          <p:cNvSpPr txBox="1">
            <a:spLocks/>
          </p:cNvSpPr>
          <p:nvPr/>
        </p:nvSpPr>
        <p:spPr>
          <a:xfrm>
            <a:off x="0" y="-3556"/>
            <a:ext cx="9144000" cy="853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>
                <a:solidFill>
                  <a:schemeClr val="bg1"/>
                </a:solidFill>
              </a:rPr>
              <a:t>Drop tower to establish a partial gravity condition</a:t>
            </a:r>
            <a:endParaRPr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68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/>
          <p:cNvSpPr/>
          <p:nvPr/>
        </p:nvSpPr>
        <p:spPr>
          <a:xfrm>
            <a:off x="4211960" y="4537414"/>
            <a:ext cx="4561947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rgbClr val="2F5897">
                    <a:lumMod val="50000"/>
                  </a:srgbClr>
                </a:solidFill>
                <a:latin typeface="Arial" panose="020B0604020202020204" pitchFamily="34" charset="0"/>
                <a:ea typeface="ＭＳ ゴシック" pitchFamily="49" charset="-128"/>
                <a:cs typeface="Arial" panose="020B0604020202020204" pitchFamily="34" charset="0"/>
              </a:rPr>
              <a:t>Fuel: Ethanol, Pan diameter:  15 mm</a:t>
            </a:r>
            <a:endParaRPr lang="en-US" altLang="ja-JP" sz="2000" dirty="0">
              <a:solidFill>
                <a:srgbClr val="2F5897">
                  <a:lumMod val="50000"/>
                </a:srgbClr>
              </a:solidFill>
              <a:latin typeface="Arial" panose="020B0604020202020204" pitchFamily="34" charset="0"/>
              <a:ea typeface="ＭＳ ゴシック" pitchFamily="49" charset="-128"/>
              <a:cs typeface="Arial" panose="020B0604020202020204" pitchFamily="34" charset="0"/>
            </a:endParaRPr>
          </a:p>
          <a:p>
            <a:r>
              <a:rPr lang="en-US" altLang="ja-JP" sz="2000" dirty="0" smtClean="0">
                <a:solidFill>
                  <a:srgbClr val="2F5897">
                    <a:lumMod val="50000"/>
                  </a:srgbClr>
                </a:solidFill>
                <a:latin typeface="Arial" panose="020B0604020202020204" pitchFamily="34" charset="0"/>
                <a:ea typeface="ＭＳ ゴシック" pitchFamily="49" charset="-128"/>
                <a:cs typeface="Arial" panose="020B0604020202020204" pitchFamily="34" charset="0"/>
              </a:rPr>
              <a:t>Playback speed</a:t>
            </a:r>
            <a:r>
              <a:rPr lang="ja-JP" altLang="en-US" sz="2000" dirty="0" smtClean="0">
                <a:solidFill>
                  <a:srgbClr val="2F5897">
                    <a:lumMod val="50000"/>
                  </a:srgbClr>
                </a:solidFill>
                <a:latin typeface="Arial" panose="020B0604020202020204" pitchFamily="34" charset="0"/>
                <a:ea typeface="ＭＳ ゴシック" pitchFamily="49" charset="-128"/>
                <a:cs typeface="Arial" panose="020B0604020202020204" pitchFamily="34" charset="0"/>
              </a:rPr>
              <a:t>：</a:t>
            </a:r>
            <a:r>
              <a:rPr lang="en-US" altLang="ja-JP" sz="2000" dirty="0" smtClean="0">
                <a:solidFill>
                  <a:srgbClr val="2F5897">
                    <a:lumMod val="50000"/>
                  </a:srgbClr>
                </a:solidFill>
                <a:latin typeface="Arial" panose="020B0604020202020204" pitchFamily="34" charset="0"/>
                <a:ea typeface="ＭＳ ゴシック" pitchFamily="49" charset="-128"/>
                <a:cs typeface="Arial" panose="020B0604020202020204" pitchFamily="34" charset="0"/>
              </a:rPr>
              <a:t>0.5x</a:t>
            </a:r>
          </a:p>
        </p:txBody>
      </p:sp>
      <p:pic>
        <p:nvPicPr>
          <p:cNvPr id="8" name="Ethanol Drop Tower.wmv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6"/>
          <a:srcRect l="27174" r="21678" b="7281"/>
          <a:stretch/>
        </p:blipFill>
        <p:spPr>
          <a:xfrm>
            <a:off x="539552" y="1158235"/>
            <a:ext cx="3061182" cy="4161889"/>
          </a:xfrm>
          <a:prstGeom prst="rect">
            <a:avLst/>
          </a:prstGeom>
        </p:spPr>
      </p:pic>
      <p:pic>
        <p:nvPicPr>
          <p:cNvPr id="38" name="Picture 4"/>
          <p:cNvPicPr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67944" y="1269032"/>
            <a:ext cx="4932363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正方形/長方形 38"/>
          <p:cNvSpPr/>
          <p:nvPr/>
        </p:nvSpPr>
        <p:spPr bwMode="auto">
          <a:xfrm>
            <a:off x="6451030" y="1404317"/>
            <a:ext cx="524265" cy="2358718"/>
          </a:xfrm>
          <a:prstGeom prst="rect">
            <a:avLst/>
          </a:prstGeom>
          <a:solidFill>
            <a:schemeClr val="accent4">
              <a:lumMod val="10000"/>
              <a:alpha val="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en-US">
              <a:solidFill>
                <a:srgbClr val="FFFFFF"/>
              </a:solidFill>
              <a:latin typeface="Times New Roman" pitchFamily="18" charset="0"/>
              <a:ea typeface="ＭＳ Ｐゴシック" pitchFamily="50" charset="-128"/>
              <a:cs typeface="Times New Roman" pitchFamily="18" charset="0"/>
            </a:endParaRPr>
          </a:p>
        </p:txBody>
      </p:sp>
      <p:cxnSp>
        <p:nvCxnSpPr>
          <p:cNvPr id="40" name="直線矢印コネクタ 39"/>
          <p:cNvCxnSpPr/>
          <p:nvPr/>
        </p:nvCxnSpPr>
        <p:spPr bwMode="auto">
          <a:xfrm>
            <a:off x="5971683" y="2517753"/>
            <a:ext cx="490434" cy="371323"/>
          </a:xfrm>
          <a:prstGeom prst="straightConnector1">
            <a:avLst/>
          </a:prstGeom>
          <a:solidFill>
            <a:srgbClr val="33CCCC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1" name="直線矢印コネクタ 40"/>
          <p:cNvCxnSpPr/>
          <p:nvPr/>
        </p:nvCxnSpPr>
        <p:spPr bwMode="auto">
          <a:xfrm>
            <a:off x="6510926" y="2964659"/>
            <a:ext cx="432048" cy="1588"/>
          </a:xfrm>
          <a:prstGeom prst="straightConnector1">
            <a:avLst/>
          </a:prstGeom>
          <a:solidFill>
            <a:srgbClr val="33CCCC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2" name="直線矢印コネクタ 41"/>
          <p:cNvCxnSpPr/>
          <p:nvPr/>
        </p:nvCxnSpPr>
        <p:spPr bwMode="auto">
          <a:xfrm rot="5400000" flipH="1" flipV="1">
            <a:off x="6799775" y="2055034"/>
            <a:ext cx="720080" cy="216024"/>
          </a:xfrm>
          <a:prstGeom prst="straightConnector1">
            <a:avLst/>
          </a:prstGeom>
          <a:solidFill>
            <a:srgbClr val="33CCCC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43" name="テキスト ボックス 42"/>
          <p:cNvSpPr txBox="1"/>
          <p:nvPr/>
        </p:nvSpPr>
        <p:spPr bwMode="auto">
          <a:xfrm>
            <a:off x="4708280" y="2833757"/>
            <a:ext cx="14264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2400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US" altLang="ja-JP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0.55</a:t>
            </a:r>
            <a:endParaRPr lang="en-US" altLang="ja-JP" sz="2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直線コネクタ 43"/>
          <p:cNvCxnSpPr/>
          <p:nvPr/>
        </p:nvCxnSpPr>
        <p:spPr>
          <a:xfrm>
            <a:off x="4657656" y="3239180"/>
            <a:ext cx="2271281" cy="0"/>
          </a:xfrm>
          <a:prstGeom prst="line">
            <a:avLst/>
          </a:prstGeom>
          <a:ln w="381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/>
          <p:cNvSpPr txBox="1"/>
          <p:nvPr/>
        </p:nvSpPr>
        <p:spPr bwMode="auto">
          <a:xfrm>
            <a:off x="6300192" y="1422340"/>
            <a:ext cx="13820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0.9 s</a:t>
            </a:r>
            <a:endParaRPr lang="en-US" altLang="ja-JP" sz="2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直線矢印コネクタ 45"/>
          <p:cNvCxnSpPr/>
          <p:nvPr/>
        </p:nvCxnSpPr>
        <p:spPr>
          <a:xfrm>
            <a:off x="6444048" y="1883338"/>
            <a:ext cx="484889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タイトル 1"/>
          <p:cNvSpPr txBox="1">
            <a:spLocks/>
          </p:cNvSpPr>
          <p:nvPr/>
        </p:nvSpPr>
        <p:spPr>
          <a:xfrm>
            <a:off x="1043608" y="54805"/>
            <a:ext cx="7056784" cy="853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539552" y="6309320"/>
            <a:ext cx="8430851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ja-JP" sz="2400" dirty="0" smtClean="0">
                <a:solidFill>
                  <a:schemeClr val="tx1"/>
                </a:solidFill>
                <a:latin typeface="+mj-lt"/>
                <a:ea typeface="ＭＳ ゴシック" pitchFamily="49" charset="-128"/>
                <a:cs typeface="Arial" panose="020B0604020202020204" pitchFamily="34" charset="0"/>
              </a:rPr>
              <a:t>The flame shape changes right after the gravity level goes down.</a:t>
            </a: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19" name="タイトル 1"/>
          <p:cNvSpPr txBox="1">
            <a:spLocks/>
          </p:cNvSpPr>
          <p:nvPr/>
        </p:nvSpPr>
        <p:spPr>
          <a:xfrm>
            <a:off x="0" y="-3556"/>
            <a:ext cx="9144000" cy="853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>
                <a:solidFill>
                  <a:schemeClr val="bg1"/>
                </a:solidFill>
              </a:rPr>
              <a:t>Flame in Partial gravity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539552" y="5328649"/>
            <a:ext cx="84607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/>
              <a:t>This video </a:t>
            </a:r>
            <a:r>
              <a:rPr lang="en-US" altLang="ja-JP" sz="2400" dirty="0" smtClean="0"/>
              <a:t>shows the small scale pool fire in a partial gravity environment.</a:t>
            </a:r>
            <a:endParaRPr lang="en-US" altLang="ja-JP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486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293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4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43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876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74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539552" y="5338538"/>
            <a:ext cx="80288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>
                <a:latin typeface="+mj-lt"/>
                <a:ea typeface="ＭＳ ゴシック" panose="020B0609070205080204" pitchFamily="49" charset="-128"/>
              </a:rPr>
              <a:t>When a gravity is reduced from 1 g to 0.55 g, all flow velocities induced by the combustion decreases .</a:t>
            </a:r>
            <a:endParaRPr lang="ja-JP" altLang="en-US" sz="2400" dirty="0">
              <a:solidFill>
                <a:srgbClr val="FF0000"/>
              </a:solidFill>
            </a:endParaRPr>
          </a:p>
        </p:txBody>
      </p:sp>
      <p:pic>
        <p:nvPicPr>
          <p:cNvPr id="10" name="ptls-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3053334" y="2017267"/>
            <a:ext cx="3037331" cy="3270972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6430602" y="4641908"/>
            <a:ext cx="209320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dirty="0" smtClean="0"/>
              <a:t>Acetone</a:t>
            </a:r>
            <a:endParaRPr kumimoji="1" lang="en-US" altLang="ja-JP" dirty="0" smtClean="0"/>
          </a:p>
          <a:p>
            <a:r>
              <a:rPr lang="en-US" altLang="ja-JP" dirty="0" smtClean="0"/>
              <a:t>Pan diameter 15mm</a:t>
            </a:r>
            <a:endParaRPr kumimoji="1" lang="ja-JP" altLang="en-US" dirty="0"/>
          </a:p>
        </p:txBody>
      </p:sp>
      <p:sp>
        <p:nvSpPr>
          <p:cNvPr id="9" name="タイトル 1"/>
          <p:cNvSpPr txBox="1">
            <a:spLocks/>
          </p:cNvSpPr>
          <p:nvPr/>
        </p:nvSpPr>
        <p:spPr>
          <a:xfrm>
            <a:off x="1043608" y="54805"/>
            <a:ext cx="7056784" cy="853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dirty="0"/>
          </a:p>
        </p:txBody>
      </p:sp>
      <p:sp>
        <p:nvSpPr>
          <p:cNvPr id="11" name="正方形/長方形 10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13" name="タイトル 1"/>
          <p:cNvSpPr txBox="1">
            <a:spLocks/>
          </p:cNvSpPr>
          <p:nvPr/>
        </p:nvSpPr>
        <p:spPr>
          <a:xfrm>
            <a:off x="0" y="-3556"/>
            <a:ext cx="9144000" cy="853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>
                <a:solidFill>
                  <a:schemeClr val="bg1"/>
                </a:solidFill>
              </a:rPr>
              <a:t>Flow visualization</a:t>
            </a:r>
            <a:endParaRPr lang="en-US" altLang="ja-JP" dirty="0">
              <a:solidFill>
                <a:schemeClr val="bg1"/>
              </a:solidFill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179512" y="801677"/>
            <a:ext cx="88569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 smtClean="0"/>
              <a:t>In order to grasp the flow field in the partial gravity combustion, we have used PTLS method to visualize the stream lines.</a:t>
            </a:r>
            <a:endParaRPr lang="ja-JP" altLang="en-US" sz="2800" dirty="0"/>
          </a:p>
        </p:txBody>
      </p:sp>
      <p:sp>
        <p:nvSpPr>
          <p:cNvPr id="14" name="正方形/長方形 13"/>
          <p:cNvSpPr/>
          <p:nvPr/>
        </p:nvSpPr>
        <p:spPr>
          <a:xfrm>
            <a:off x="539552" y="6270411"/>
            <a:ext cx="80288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>
                <a:solidFill>
                  <a:srgbClr val="FF0000"/>
                </a:solidFill>
              </a:rPr>
              <a:t>The flame height also decreases.</a:t>
            </a:r>
            <a:endParaRPr lang="ja-JP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5092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 txBox="1">
            <a:spLocks/>
          </p:cNvSpPr>
          <p:nvPr/>
        </p:nvSpPr>
        <p:spPr>
          <a:xfrm>
            <a:off x="1043608" y="54805"/>
            <a:ext cx="7056784" cy="853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dirty="0"/>
          </a:p>
        </p:txBody>
      </p:sp>
      <p:sp>
        <p:nvSpPr>
          <p:cNvPr id="11" name="正方形/長方形 10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13" name="タイトル 1"/>
          <p:cNvSpPr txBox="1">
            <a:spLocks/>
          </p:cNvSpPr>
          <p:nvPr/>
        </p:nvSpPr>
        <p:spPr>
          <a:xfrm>
            <a:off x="0" y="-3556"/>
            <a:ext cx="9144000" cy="853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>
                <a:solidFill>
                  <a:schemeClr val="bg1"/>
                </a:solidFill>
              </a:rPr>
              <a:t>Question</a:t>
            </a:r>
            <a:endParaRPr lang="en-US" altLang="ja-JP" dirty="0">
              <a:solidFill>
                <a:schemeClr val="bg1"/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2119309" y="764704"/>
            <a:ext cx="46360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b="1" dirty="0" smtClean="0"/>
              <a:t>Findings in our previous </a:t>
            </a:r>
            <a:r>
              <a:rPr lang="en-US" altLang="ja-JP" sz="2800" b="1" dirty="0"/>
              <a:t>study</a:t>
            </a:r>
            <a:endParaRPr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16" name="フリーフォーム 15"/>
          <p:cNvSpPr/>
          <p:nvPr/>
        </p:nvSpPr>
        <p:spPr>
          <a:xfrm>
            <a:off x="251519" y="1026314"/>
            <a:ext cx="8640960" cy="2313984"/>
          </a:xfrm>
          <a:custGeom>
            <a:avLst/>
            <a:gdLst>
              <a:gd name="connsiteX0" fmla="*/ 178420 w 6445405"/>
              <a:gd name="connsiteY0" fmla="*/ 11152 h 1851103"/>
              <a:gd name="connsiteX1" fmla="*/ 0 w 6445405"/>
              <a:gd name="connsiteY1" fmla="*/ 11152 h 1851103"/>
              <a:gd name="connsiteX2" fmla="*/ 11152 w 6445405"/>
              <a:gd name="connsiteY2" fmla="*/ 1828800 h 1851103"/>
              <a:gd name="connsiteX3" fmla="*/ 6445405 w 6445405"/>
              <a:gd name="connsiteY3" fmla="*/ 1851103 h 1851103"/>
              <a:gd name="connsiteX4" fmla="*/ 6423103 w 6445405"/>
              <a:gd name="connsiteY4" fmla="*/ 0 h 1851103"/>
              <a:gd name="connsiteX5" fmla="*/ 5898996 w 6445405"/>
              <a:gd name="connsiteY5" fmla="*/ 0 h 185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45405" h="1851103">
                <a:moveTo>
                  <a:pt x="178420" y="11152"/>
                </a:moveTo>
                <a:lnTo>
                  <a:pt x="0" y="11152"/>
                </a:lnTo>
                <a:cubicBezTo>
                  <a:pt x="3717" y="617035"/>
                  <a:pt x="7435" y="1222917"/>
                  <a:pt x="11152" y="1828800"/>
                </a:cubicBezTo>
                <a:lnTo>
                  <a:pt x="6445405" y="1851103"/>
                </a:lnTo>
                <a:lnTo>
                  <a:pt x="6423103" y="0"/>
                </a:lnTo>
                <a:lnTo>
                  <a:pt x="5898996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063815" y="1329298"/>
            <a:ext cx="699563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ja-JP" sz="2400" dirty="0" smtClean="0">
                <a:cs typeface="Arial" panose="020B0604020202020204" pitchFamily="34" charset="0"/>
              </a:rPr>
              <a:t>Small-scale pool fire under a partial </a:t>
            </a:r>
            <a:r>
              <a:rPr lang="en-US" altLang="ja-JP" sz="2400" dirty="0">
                <a:cs typeface="Arial" panose="020B0604020202020204" pitchFamily="34" charset="0"/>
              </a:rPr>
              <a:t>gravity condition </a:t>
            </a:r>
            <a:endParaRPr lang="en-US" altLang="ja-JP" sz="2400" dirty="0" smtClean="0">
              <a:cs typeface="Arial" panose="020B0604020202020204" pitchFamily="34" charset="0"/>
            </a:endParaRPr>
          </a:p>
          <a:p>
            <a:pPr lvl="0"/>
            <a:endParaRPr lang="en-US" altLang="ja-JP" sz="2400" b="1" dirty="0" smtClean="0">
              <a:cs typeface="Arial" panose="020B0604020202020204" pitchFamily="34" charset="0"/>
            </a:endParaRPr>
          </a:p>
          <a:p>
            <a:pPr lvl="0"/>
            <a:r>
              <a:rPr lang="ja-JP" altLang="en-US" sz="2400" dirty="0" smtClean="0">
                <a:cs typeface="Arial" panose="020B0604020202020204" pitchFamily="34" charset="0"/>
              </a:rPr>
              <a:t>・</a:t>
            </a:r>
            <a:r>
              <a:rPr lang="en-US" altLang="ja-JP" sz="2400" dirty="0" smtClean="0">
                <a:cs typeface="Arial" panose="020B0604020202020204" pitchFamily="34" charset="0"/>
              </a:rPr>
              <a:t>The flame height decreased</a:t>
            </a:r>
            <a:endParaRPr lang="en-US" altLang="ja-JP" sz="2400" dirty="0">
              <a:cs typeface="Arial" panose="020B0604020202020204" pitchFamily="34" charset="0"/>
            </a:endParaRPr>
          </a:p>
          <a:p>
            <a:pPr lvl="0"/>
            <a:endParaRPr lang="en-US" altLang="ja-JP" sz="2400" b="1" dirty="0">
              <a:cs typeface="Arial" panose="020B0604020202020204" pitchFamily="34" charset="0"/>
            </a:endParaRPr>
          </a:p>
          <a:p>
            <a:pPr lvl="0"/>
            <a:r>
              <a:rPr lang="ja-JP" altLang="en-US" sz="2400" dirty="0" smtClean="0">
                <a:cs typeface="Arial" panose="020B0604020202020204" pitchFamily="34" charset="0"/>
              </a:rPr>
              <a:t>・</a:t>
            </a:r>
            <a:r>
              <a:rPr lang="en-US" altLang="ja-JP" sz="2400" dirty="0" smtClean="0">
                <a:cs typeface="Arial" panose="020B0604020202020204" pitchFamily="34" charset="0"/>
              </a:rPr>
              <a:t>The buoyancy induced flow </a:t>
            </a:r>
            <a:r>
              <a:rPr lang="en-US" altLang="ja-JP" sz="2400" dirty="0">
                <a:cs typeface="Arial" panose="020B0604020202020204" pitchFamily="34" charset="0"/>
              </a:rPr>
              <a:t>velocity </a:t>
            </a:r>
            <a:r>
              <a:rPr lang="en-US" altLang="ja-JP" sz="2400" dirty="0" smtClean="0">
                <a:cs typeface="Arial" panose="020B0604020202020204" pitchFamily="34" charset="0"/>
              </a:rPr>
              <a:t>decreased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251520" y="3425435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The decrease in the </a:t>
            </a:r>
            <a:r>
              <a:rPr lang="en-US" altLang="ja-JP" sz="2400" dirty="0"/>
              <a:t>flame height </a:t>
            </a:r>
            <a:r>
              <a:rPr lang="en-US" altLang="ja-JP" sz="2400" dirty="0" smtClean="0"/>
              <a:t>may be caused by the reduction of amount of heat feedback from the flame to the liquid fuel.</a:t>
            </a:r>
            <a:endParaRPr lang="en-US" altLang="ja-JP" sz="2400" dirty="0"/>
          </a:p>
        </p:txBody>
      </p:sp>
      <p:sp>
        <p:nvSpPr>
          <p:cNvPr id="8" name="正方形/長方形 7"/>
          <p:cNvSpPr/>
          <p:nvPr/>
        </p:nvSpPr>
        <p:spPr>
          <a:xfrm>
            <a:off x="251520" y="6074132"/>
            <a:ext cx="85232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/>
              <a:t>We focus on clarification of the </a:t>
            </a:r>
            <a:r>
              <a:rPr lang="en-US" altLang="ja-JP" sz="2800" dirty="0" smtClean="0">
                <a:solidFill>
                  <a:srgbClr val="FF0000"/>
                </a:solidFill>
              </a:rPr>
              <a:t>heat transfer mechanism.</a:t>
            </a:r>
            <a:endParaRPr lang="ja-JP" altLang="en-US" sz="2800" dirty="0"/>
          </a:p>
        </p:txBody>
      </p:sp>
      <p:sp>
        <p:nvSpPr>
          <p:cNvPr id="12" name="正方形/長方形 11"/>
          <p:cNvSpPr/>
          <p:nvPr/>
        </p:nvSpPr>
        <p:spPr>
          <a:xfrm>
            <a:off x="224145" y="4420269"/>
            <a:ext cx="87403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b="1" dirty="0" smtClean="0">
                <a:solidFill>
                  <a:srgbClr val="0000FF"/>
                </a:solidFill>
              </a:rPr>
              <a:t>Which kind of heat transfer process is dominant in the heat feedback mechanism in small scale pool fire under a partial gravity condition?</a:t>
            </a:r>
            <a:endParaRPr lang="ja-JP" altLang="en-US" sz="2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312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下矢印 6"/>
          <p:cNvSpPr/>
          <p:nvPr/>
        </p:nvSpPr>
        <p:spPr>
          <a:xfrm>
            <a:off x="3423915" y="3258735"/>
            <a:ext cx="624990" cy="746577"/>
          </a:xfrm>
          <a:prstGeom prst="downArrow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17643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ＭＳ Ｐゴシック"/>
              <a:cs typeface="+mn-cs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944922" y="1324059"/>
            <a:ext cx="114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76431"/>
            <a:r>
              <a:rPr lang="en-US" altLang="ja-JP" sz="28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Flame</a:t>
            </a:r>
            <a:endParaRPr lang="ja-JP" altLang="en-US" sz="28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44" name="フリーフォーム 43"/>
          <p:cNvSpPr/>
          <p:nvPr/>
        </p:nvSpPr>
        <p:spPr>
          <a:xfrm>
            <a:off x="2150773" y="836716"/>
            <a:ext cx="2349386" cy="2795308"/>
          </a:xfrm>
          <a:custGeom>
            <a:avLst/>
            <a:gdLst>
              <a:gd name="connsiteX0" fmla="*/ 0 w 1292352"/>
              <a:gd name="connsiteY0" fmla="*/ 1072896 h 1072896"/>
              <a:gd name="connsiteX1" fmla="*/ 451104 w 1292352"/>
              <a:gd name="connsiteY1" fmla="*/ 804672 h 1072896"/>
              <a:gd name="connsiteX2" fmla="*/ 987552 w 1292352"/>
              <a:gd name="connsiteY2" fmla="*/ 121920 h 1072896"/>
              <a:gd name="connsiteX3" fmla="*/ 1292352 w 1292352"/>
              <a:gd name="connsiteY3" fmla="*/ 0 h 1072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2352" h="1072896">
                <a:moveTo>
                  <a:pt x="0" y="1072896"/>
                </a:moveTo>
                <a:cubicBezTo>
                  <a:pt x="143256" y="1018032"/>
                  <a:pt x="286512" y="963168"/>
                  <a:pt x="451104" y="804672"/>
                </a:cubicBezTo>
                <a:cubicBezTo>
                  <a:pt x="615696" y="646176"/>
                  <a:pt x="847344" y="256032"/>
                  <a:pt x="987552" y="121920"/>
                </a:cubicBezTo>
                <a:cubicBezTo>
                  <a:pt x="1127760" y="-12192"/>
                  <a:pt x="1215136" y="8128"/>
                  <a:pt x="1292352" y="0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17643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ＭＳ Ｐゴシック"/>
              <a:cs typeface="+mn-cs"/>
            </a:endParaRPr>
          </a:p>
        </p:txBody>
      </p:sp>
      <p:sp>
        <p:nvSpPr>
          <p:cNvPr id="45" name="フリーフォーム 44"/>
          <p:cNvSpPr/>
          <p:nvPr/>
        </p:nvSpPr>
        <p:spPr>
          <a:xfrm>
            <a:off x="4516726" y="836712"/>
            <a:ext cx="2503546" cy="2795312"/>
          </a:xfrm>
          <a:custGeom>
            <a:avLst/>
            <a:gdLst>
              <a:gd name="connsiteX0" fmla="*/ 0 w 1292352"/>
              <a:gd name="connsiteY0" fmla="*/ 1072896 h 1072896"/>
              <a:gd name="connsiteX1" fmla="*/ 451104 w 1292352"/>
              <a:gd name="connsiteY1" fmla="*/ 804672 h 1072896"/>
              <a:gd name="connsiteX2" fmla="*/ 987552 w 1292352"/>
              <a:gd name="connsiteY2" fmla="*/ 121920 h 1072896"/>
              <a:gd name="connsiteX3" fmla="*/ 1292352 w 1292352"/>
              <a:gd name="connsiteY3" fmla="*/ 0 h 1072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2352" h="1072896">
                <a:moveTo>
                  <a:pt x="0" y="1072896"/>
                </a:moveTo>
                <a:cubicBezTo>
                  <a:pt x="143256" y="1018032"/>
                  <a:pt x="286512" y="963168"/>
                  <a:pt x="451104" y="804672"/>
                </a:cubicBezTo>
                <a:cubicBezTo>
                  <a:pt x="615696" y="646176"/>
                  <a:pt x="847344" y="256032"/>
                  <a:pt x="987552" y="121920"/>
                </a:cubicBezTo>
                <a:cubicBezTo>
                  <a:pt x="1127760" y="-12192"/>
                  <a:pt x="1215136" y="8128"/>
                  <a:pt x="1292352" y="0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</a:ln>
          <a:effectLst/>
          <a:scene3d>
            <a:camera prst="orthographicFront">
              <a:rot lat="0" lon="10799977" rev="0"/>
            </a:camera>
            <a:lightRig rig="threePt" dir="t"/>
          </a:scene3d>
        </p:spPr>
        <p:txBody>
          <a:bodyPr rtlCol="0" anchor="ctr"/>
          <a:lstStyle/>
          <a:p>
            <a:pPr marL="0" marR="0" lvl="0" indent="0" algn="ctr" defTabSz="417643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ＭＳ Ｐゴシック"/>
              <a:cs typeface="+mn-cs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2972661" y="2333861"/>
            <a:ext cx="1527498" cy="954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 smtClean="0">
                <a:latin typeface="Arial Narrow" panose="020B0606020202030204" pitchFamily="34" charset="0"/>
              </a:rPr>
              <a:t>Heat</a:t>
            </a:r>
          </a:p>
          <a:p>
            <a:pPr algn="ctr"/>
            <a:r>
              <a:rPr kumimoji="1" lang="en-US" altLang="ja-JP" sz="2800" dirty="0" smtClean="0">
                <a:latin typeface="Arial Narrow" panose="020B0606020202030204" pitchFamily="34" charset="0"/>
              </a:rPr>
              <a:t>Feedback</a:t>
            </a:r>
            <a:endParaRPr kumimoji="1" lang="ja-JP" altLang="en-US" sz="2800" dirty="0">
              <a:latin typeface="Arial Narrow" panose="020B0606020202030204" pitchFamily="34" charset="0"/>
            </a:endParaRPr>
          </a:p>
        </p:txBody>
      </p:sp>
      <p:grpSp>
        <p:nvGrpSpPr>
          <p:cNvPr id="37" name="グループ化 36"/>
          <p:cNvGrpSpPr/>
          <p:nvPr/>
        </p:nvGrpSpPr>
        <p:grpSpPr>
          <a:xfrm>
            <a:off x="4572000" y="2739411"/>
            <a:ext cx="1775707" cy="1571688"/>
            <a:chOff x="3420038" y="3846045"/>
            <a:chExt cx="1775707" cy="1571688"/>
          </a:xfrm>
        </p:grpSpPr>
        <p:sp>
          <p:nvSpPr>
            <p:cNvPr id="42" name="下矢印 41"/>
            <p:cNvSpPr/>
            <p:nvPr/>
          </p:nvSpPr>
          <p:spPr>
            <a:xfrm rot="10800000">
              <a:off x="3958941" y="3846045"/>
              <a:ext cx="624990" cy="746577"/>
            </a:xfrm>
            <a:prstGeom prst="downArrow">
              <a:avLst/>
            </a:prstGeom>
            <a:solidFill>
              <a:srgbClr val="00B0F0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17643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43" name="テキスト ボックス 42"/>
            <p:cNvSpPr txBox="1"/>
            <p:nvPr/>
          </p:nvSpPr>
          <p:spPr>
            <a:xfrm>
              <a:off x="3420038" y="4463626"/>
              <a:ext cx="1775707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800" dirty="0" smtClean="0">
                  <a:latin typeface="Arial Narrow" panose="020B0606020202030204" pitchFamily="34" charset="0"/>
                </a:rPr>
                <a:t>Evaporated</a:t>
              </a:r>
            </a:p>
            <a:p>
              <a:pPr algn="ctr"/>
              <a:r>
                <a:rPr kumimoji="1" lang="en-US" altLang="ja-JP" sz="2800" dirty="0" smtClean="0">
                  <a:latin typeface="Arial Narrow" panose="020B0606020202030204" pitchFamily="34" charset="0"/>
                </a:rPr>
                <a:t>Fuel</a:t>
              </a:r>
              <a:endParaRPr kumimoji="1" lang="ja-JP" altLang="en-US" sz="2800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38" name="正方形/長方形 37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39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3916"/>
          </a:xfrm>
        </p:spPr>
        <p:txBody>
          <a:bodyPr>
            <a:normAutofit/>
          </a:bodyPr>
          <a:lstStyle/>
          <a:p>
            <a:r>
              <a:rPr lang="en-US" altLang="ja-JP" dirty="0" smtClean="0">
                <a:solidFill>
                  <a:schemeClr val="bg1"/>
                </a:solidFill>
              </a:rPr>
              <a:t>Heat Transfer Mechanism of Pool Fire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3" name="円/楕円 2"/>
          <p:cNvSpPr/>
          <p:nvPr/>
        </p:nvSpPr>
        <p:spPr>
          <a:xfrm>
            <a:off x="2771800" y="2264810"/>
            <a:ext cx="1887371" cy="1812262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正方形/長方形 24"/>
          <p:cNvSpPr/>
          <p:nvPr/>
        </p:nvSpPr>
        <p:spPr>
          <a:xfrm>
            <a:off x="179512" y="5108991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In order to grasp qualitatively the amount of the heat feedback and the heat transfer mechanism, we have </a:t>
            </a:r>
            <a:r>
              <a:rPr lang="en-US" altLang="ja-JP" sz="2400" dirty="0"/>
              <a:t>to </a:t>
            </a:r>
            <a:r>
              <a:rPr lang="en-US" altLang="ja-JP" sz="2400" dirty="0" smtClean="0"/>
              <a:t>measure the </a:t>
            </a:r>
            <a:r>
              <a:rPr lang="en-US" altLang="ja-JP" sz="2400" dirty="0" smtClean="0">
                <a:solidFill>
                  <a:srgbClr val="FF0000"/>
                </a:solidFill>
              </a:rPr>
              <a:t>temperature </a:t>
            </a:r>
            <a:r>
              <a:rPr lang="en-US" altLang="ja-JP" sz="2400" dirty="0">
                <a:solidFill>
                  <a:srgbClr val="FF0000"/>
                </a:solidFill>
              </a:rPr>
              <a:t>field</a:t>
            </a:r>
            <a:r>
              <a:rPr lang="en-US" altLang="ja-JP" sz="2400" dirty="0"/>
              <a:t> </a:t>
            </a:r>
            <a:r>
              <a:rPr lang="en-US" altLang="ja-JP" sz="2400" dirty="0" smtClean="0"/>
              <a:t>in the pool fire.</a:t>
            </a:r>
            <a:endParaRPr lang="en-US" altLang="ja-JP" sz="2400" dirty="0"/>
          </a:p>
        </p:txBody>
      </p:sp>
      <p:grpSp>
        <p:nvGrpSpPr>
          <p:cNvPr id="26" name="グループ化 25"/>
          <p:cNvGrpSpPr/>
          <p:nvPr/>
        </p:nvGrpSpPr>
        <p:grpSpPr>
          <a:xfrm>
            <a:off x="1594848" y="4221088"/>
            <a:ext cx="6073496" cy="464778"/>
            <a:chOff x="2339752" y="5808810"/>
            <a:chExt cx="5544616" cy="543943"/>
          </a:xfrm>
        </p:grpSpPr>
        <p:sp>
          <p:nvSpPr>
            <p:cNvPr id="27" name="正方形/長方形 26"/>
            <p:cNvSpPr/>
            <p:nvPr/>
          </p:nvSpPr>
          <p:spPr>
            <a:xfrm>
              <a:off x="2339752" y="5808811"/>
              <a:ext cx="5544616" cy="543942"/>
            </a:xfrm>
            <a:prstGeom prst="rect">
              <a:avLst/>
            </a:prstGeom>
            <a:solidFill>
              <a:srgbClr val="FFC000"/>
            </a:solidFill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4176431">
                <a:defRPr/>
              </a:pPr>
              <a:r>
                <a:rPr kumimoji="0" lang="ja-JP" altLang="en-US" sz="8200" kern="0" dirty="0" smtClean="0">
                  <a:solidFill>
                    <a:prstClr val="black"/>
                  </a:solidFill>
                  <a:latin typeface="Arial Narrow" panose="020B0606020202030204" pitchFamily="34" charset="0"/>
                  <a:ea typeface="ＭＳ Ｐゴシック"/>
                </a:rPr>
                <a:t>　　　　　　　　　</a:t>
              </a:r>
              <a:endParaRPr kumimoji="0" lang="en-US" altLang="ja-JP" sz="8200" kern="0" dirty="0" smtClean="0">
                <a:solidFill>
                  <a:prstClr val="black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28" name="正方形/長方形 27"/>
            <p:cNvSpPr/>
            <p:nvPr/>
          </p:nvSpPr>
          <p:spPr>
            <a:xfrm>
              <a:off x="2847267" y="5808810"/>
              <a:ext cx="4529586" cy="543943"/>
            </a:xfrm>
            <a:prstGeom prst="rect">
              <a:avLst/>
            </a:prstGeom>
            <a:solidFill>
              <a:srgbClr val="4F81BD">
                <a:lumMod val="60000"/>
                <a:lumOff val="40000"/>
              </a:srgbClr>
            </a:solidFill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4176431">
                <a:defRPr/>
              </a:pPr>
              <a:r>
                <a:rPr kumimoji="0" lang="ja-JP" altLang="en-US" sz="8200" kern="0" dirty="0" smtClean="0">
                  <a:solidFill>
                    <a:prstClr val="black"/>
                  </a:solidFill>
                  <a:latin typeface="Arial Narrow" panose="020B0606020202030204" pitchFamily="34" charset="0"/>
                  <a:ea typeface="ＭＳ Ｐゴシック"/>
                </a:rPr>
                <a:t>　　　　　　　　　</a:t>
              </a:r>
              <a:endParaRPr kumimoji="0" lang="en-US" altLang="ja-JP" sz="8200" kern="0" dirty="0" smtClean="0">
                <a:solidFill>
                  <a:prstClr val="black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29" name="正方形/長方形 28"/>
            <p:cNvSpPr/>
            <p:nvPr/>
          </p:nvSpPr>
          <p:spPr>
            <a:xfrm>
              <a:off x="4675661" y="5816349"/>
              <a:ext cx="87279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176431"/>
              <a:r>
                <a:rPr lang="en-US" altLang="ja-JP" sz="24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Fuel</a:t>
              </a:r>
              <a:endParaRPr lang="ja-JP" altLang="en-US" sz="2400" dirty="0">
                <a:solidFill>
                  <a:prstClr val="black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33" name="正方形/長方形 32"/>
          <p:cNvSpPr/>
          <p:nvPr/>
        </p:nvSpPr>
        <p:spPr>
          <a:xfrm>
            <a:off x="1556508" y="4271008"/>
            <a:ext cx="6406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176431"/>
            <a:r>
              <a:rPr lang="en-US" altLang="ja-JP" sz="20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Rim</a:t>
            </a:r>
            <a:endParaRPr lang="ja-JP" altLang="en-US" sz="20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01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4400" dirty="0" smtClean="0">
                <a:solidFill>
                  <a:schemeClr val="bg1"/>
                </a:solidFill>
              </a:rPr>
              <a:t>Our objective</a:t>
            </a:r>
            <a:endParaRPr kumimoji="1" lang="ja-JP" altLang="en-US" sz="4400" dirty="0">
              <a:solidFill>
                <a:srgbClr val="92D05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67545" y="2708920"/>
            <a:ext cx="8136903" cy="181588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2800" dirty="0" smtClean="0">
                <a:solidFill>
                  <a:schemeClr val="tx1"/>
                </a:solidFill>
                <a:latin typeface="+mj-lt"/>
                <a:ea typeface="ＭＳ ゴシック" pitchFamily="49" charset="-128"/>
                <a:cs typeface="Arial" panose="020B0604020202020204" pitchFamily="34" charset="0"/>
              </a:rPr>
              <a:t>A temperature measurement with a fine-wire thermocouple has been carried out. </a:t>
            </a:r>
          </a:p>
          <a:p>
            <a:r>
              <a:rPr lang="en-US" altLang="ja-JP" sz="2800" dirty="0" smtClean="0">
                <a:solidFill>
                  <a:schemeClr val="tx1"/>
                </a:solidFill>
                <a:latin typeface="+mj-lt"/>
                <a:ea typeface="ＭＳ ゴシック" pitchFamily="49" charset="-128"/>
                <a:cs typeface="Arial" panose="020B0604020202020204" pitchFamily="34" charset="0"/>
              </a:rPr>
              <a:t>The flame shape has been recorded with a high-speed camera.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2222" y="5284365"/>
            <a:ext cx="8574274" cy="13849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2800" b="1" dirty="0" smtClean="0">
                <a:solidFill>
                  <a:schemeClr val="tx1"/>
                </a:solidFill>
                <a:ea typeface="ＭＳ ゴシック" pitchFamily="49" charset="-128"/>
              </a:rPr>
              <a:t>The amounts of </a:t>
            </a:r>
            <a:r>
              <a:rPr lang="en-US" altLang="ja-JP" sz="2800" b="1" dirty="0">
                <a:solidFill>
                  <a:schemeClr val="tx1"/>
                </a:solidFill>
                <a:ea typeface="ＭＳ ゴシック" pitchFamily="49" charset="-128"/>
              </a:rPr>
              <a:t>heat </a:t>
            </a:r>
            <a:r>
              <a:rPr lang="en-US" altLang="ja-JP" sz="2800" b="1" dirty="0" smtClean="0">
                <a:solidFill>
                  <a:schemeClr val="tx1"/>
                </a:solidFill>
                <a:ea typeface="ＭＳ ゴシック" pitchFamily="49" charset="-128"/>
              </a:rPr>
              <a:t>feedbacks on both the convective and radiative heat transfers have been calculated from the temperature field and the flame shape.</a:t>
            </a:r>
            <a:r>
              <a:rPr lang="en-US" altLang="ja-JP" sz="2800" b="1" dirty="0" smtClean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lang="ja-JP" altLang="en-US" sz="2800" b="1" dirty="0">
                <a:solidFill>
                  <a:schemeClr val="tx1"/>
                </a:solidFill>
                <a:latin typeface="ＭＳ ゴシック" pitchFamily="49" charset="-128"/>
                <a:ea typeface="ＭＳ ゴシック" pitchFamily="49" charset="-128"/>
              </a:rPr>
              <a:t>　</a:t>
            </a:r>
            <a:endParaRPr lang="en-US" altLang="ja-JP" sz="2800" b="1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51520" y="692696"/>
            <a:ext cx="27216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3200" b="1" dirty="0"/>
              <a:t>〇</a:t>
            </a:r>
            <a:r>
              <a:rPr lang="en-US" altLang="ja-JP" sz="3200" b="1" dirty="0" smtClean="0"/>
              <a:t>Experiments</a:t>
            </a:r>
            <a:endParaRPr lang="ja-JP" altLang="en-US" sz="3200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95536" y="1176462"/>
            <a:ext cx="8424936" cy="95410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2800" dirty="0" smtClean="0">
                <a:solidFill>
                  <a:schemeClr val="tx1"/>
                </a:solidFill>
                <a:latin typeface="+mj-lt"/>
                <a:ea typeface="ＭＳ ゴシック" pitchFamily="49" charset="-128"/>
                <a:cs typeface="Arial" panose="020B0604020202020204" pitchFamily="34" charset="0"/>
              </a:rPr>
              <a:t>The partial gravity experiment on a small-scale pool fire has been performed.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251520" y="2196153"/>
            <a:ext cx="31578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3200" b="1" dirty="0" smtClean="0"/>
              <a:t>〇</a:t>
            </a:r>
            <a:r>
              <a:rPr lang="en-US" altLang="ja-JP" sz="3200" b="1" dirty="0" smtClean="0"/>
              <a:t>Measurements</a:t>
            </a:r>
            <a:endParaRPr lang="ja-JP" altLang="en-US" sz="3200" dirty="0">
              <a:solidFill>
                <a:srgbClr val="FF0000"/>
              </a:solidFill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323528" y="4644425"/>
            <a:ext cx="20928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3200" b="1" dirty="0" smtClean="0"/>
              <a:t>〇</a:t>
            </a:r>
            <a:r>
              <a:rPr lang="en-US" altLang="ja-JP" sz="3200" b="1" dirty="0" smtClean="0"/>
              <a:t>Analyses</a:t>
            </a:r>
            <a:endParaRPr lang="ja-JP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59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4400" dirty="0" smtClean="0">
                <a:solidFill>
                  <a:schemeClr val="bg1"/>
                </a:solidFill>
              </a:rPr>
              <a:t>Our objective</a:t>
            </a:r>
            <a:endParaRPr kumimoji="1" lang="ja-JP" altLang="en-US" sz="4400" dirty="0">
              <a:solidFill>
                <a:srgbClr val="92D050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51520" y="1118309"/>
            <a:ext cx="8358250" cy="254999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2800" b="1" dirty="0" smtClean="0">
                <a:solidFill>
                  <a:schemeClr val="tx1"/>
                </a:solidFill>
                <a:ea typeface="ＭＳ ゴシック" pitchFamily="49" charset="-128"/>
              </a:rPr>
              <a:t>From the experimental results, we clarify the dominant heat feedback mechanism in a small-scale pool fire under a partial gravity condition.</a:t>
            </a:r>
            <a:endParaRPr lang="en-US" altLang="ja-JP" sz="2800" b="1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774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363180"/>
            <a:ext cx="8229600" cy="1641884"/>
          </a:xfrm>
        </p:spPr>
        <p:txBody>
          <a:bodyPr>
            <a:noAutofit/>
          </a:bodyPr>
          <a:lstStyle/>
          <a:p>
            <a:r>
              <a:rPr lang="en-US" altLang="ja-JP" sz="6000" b="1" dirty="0" smtClean="0"/>
              <a:t>Experimental Apparatus &amp; Method</a:t>
            </a:r>
            <a:endParaRPr kumimoji="1" lang="ja-JP" alt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60654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92D050"/>
              </a:solidFill>
            </a:endParaRPr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0" y="-27384"/>
            <a:ext cx="9144000" cy="853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>
                <a:solidFill>
                  <a:schemeClr val="bg1"/>
                </a:solidFill>
              </a:rPr>
              <a:t>Experimental Apparatus</a:t>
            </a:r>
            <a:endParaRPr lang="ja-JP" altLang="en-US" sz="6000" dirty="0">
              <a:solidFill>
                <a:schemeClr val="bg1"/>
              </a:solidFill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7" r="4213"/>
          <a:stretch/>
        </p:blipFill>
        <p:spPr>
          <a:xfrm>
            <a:off x="1817692" y="4941168"/>
            <a:ext cx="5508616" cy="1686760"/>
          </a:xfrm>
          <a:prstGeom prst="rect">
            <a:avLst/>
          </a:prstGeom>
          <a:ln w="38100">
            <a:solidFill>
              <a:schemeClr val="tx1"/>
            </a:solidFill>
          </a:ln>
          <a:effectLst/>
        </p:spPr>
      </p:pic>
      <p:sp>
        <p:nvSpPr>
          <p:cNvPr id="11" name="テキスト ボックス 10"/>
          <p:cNvSpPr txBox="1"/>
          <p:nvPr/>
        </p:nvSpPr>
        <p:spPr>
          <a:xfrm>
            <a:off x="1807983" y="4469050"/>
            <a:ext cx="5528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</a:t>
            </a:r>
            <a:r>
              <a:rPr kumimoji="1" lang="en-US" altLang="ja-JP" sz="2400" dirty="0" smtClean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Thermocouple probe</a:t>
            </a:r>
            <a:r>
              <a:rPr kumimoji="1" lang="ja-JP" altLang="en-US" sz="24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＞</a:t>
            </a:r>
            <a:endParaRPr kumimoji="1" lang="en-US" altLang="ja-JP" sz="2400" dirty="0" smtClean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4122197" y="6320151"/>
            <a:ext cx="18678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ja-JP" sz="1400" dirty="0">
                <a:solidFill>
                  <a:prstClr val="black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R-type (Pt-PtRh13%)</a:t>
            </a:r>
            <a:endParaRPr lang="ja-JP" altLang="en-US" sz="1400" dirty="0">
              <a:solidFill>
                <a:prstClr val="black"/>
              </a:solidFill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1475656" y="995536"/>
            <a:ext cx="6120680" cy="34735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430944" y="764704"/>
            <a:ext cx="228211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</a:t>
            </a:r>
            <a:r>
              <a:rPr kumimoji="1" lang="en-US" altLang="ja-JP" sz="2400" dirty="0" smtClean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Overview</a:t>
            </a:r>
            <a:r>
              <a:rPr kumimoji="1" lang="ja-JP" altLang="en-US" sz="24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＞</a:t>
            </a:r>
            <a:endParaRPr kumimoji="1" lang="en-US" altLang="ja-JP" sz="2400" dirty="0" smtClean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347" y="1164814"/>
            <a:ext cx="5541306" cy="3192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580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1475656" y="4699882"/>
            <a:ext cx="6120680" cy="20586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92D050"/>
              </a:solidFill>
            </a:endParaRPr>
          </a:p>
        </p:txBody>
      </p:sp>
      <p:sp>
        <p:nvSpPr>
          <p:cNvPr id="13" name="タイトル 1"/>
          <p:cNvSpPr txBox="1">
            <a:spLocks/>
          </p:cNvSpPr>
          <p:nvPr/>
        </p:nvSpPr>
        <p:spPr>
          <a:xfrm>
            <a:off x="0" y="-27384"/>
            <a:ext cx="9144000" cy="853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>
                <a:solidFill>
                  <a:schemeClr val="bg1"/>
                </a:solidFill>
              </a:rPr>
              <a:t>Experimental Apparatus</a:t>
            </a:r>
            <a:endParaRPr lang="ja-JP" altLang="en-US" sz="6000" dirty="0">
              <a:solidFill>
                <a:schemeClr val="bg1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174895" y="764704"/>
            <a:ext cx="4794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</a:t>
            </a:r>
            <a:r>
              <a:rPr kumimoji="1" lang="en-US" altLang="ja-JP" sz="2400" dirty="0" smtClean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Overview</a:t>
            </a:r>
            <a:r>
              <a:rPr kumimoji="1" lang="ja-JP" altLang="en-US" sz="24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＞</a:t>
            </a:r>
            <a:endParaRPr kumimoji="1" lang="en-US" altLang="ja-JP" sz="2400" dirty="0" smtClean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663788" y="4469050"/>
            <a:ext cx="381642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</a:t>
            </a:r>
            <a:r>
              <a:rPr kumimoji="1" lang="en-US" altLang="ja-JP" sz="2400" dirty="0" smtClean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Thermocouple probe</a:t>
            </a:r>
            <a:r>
              <a:rPr kumimoji="1" lang="ja-JP" altLang="en-US" sz="24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＞</a:t>
            </a:r>
            <a:endParaRPr kumimoji="1" lang="en-US" altLang="ja-JP" sz="2400" dirty="0" smtClean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347" y="1164814"/>
            <a:ext cx="5541306" cy="3192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正方形/長方形 17"/>
          <p:cNvSpPr/>
          <p:nvPr/>
        </p:nvSpPr>
        <p:spPr>
          <a:xfrm>
            <a:off x="4122197" y="6320151"/>
            <a:ext cx="18678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ja-JP" sz="1400" dirty="0">
                <a:solidFill>
                  <a:prstClr val="black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R-type (Pt-PtRh13%)</a:t>
            </a:r>
            <a:endParaRPr lang="ja-JP" altLang="en-US" sz="1400" dirty="0">
              <a:solidFill>
                <a:prstClr val="black"/>
              </a:solidFill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7" r="4213"/>
          <a:stretch/>
        </p:blipFill>
        <p:spPr>
          <a:xfrm>
            <a:off x="1817692" y="4941168"/>
            <a:ext cx="5508616" cy="1686760"/>
          </a:xfrm>
          <a:prstGeom prst="rect">
            <a:avLst/>
          </a:prstGeom>
          <a:ln w="38100">
            <a:solidFill>
              <a:schemeClr val="tx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29535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正方形/長方形 28"/>
          <p:cNvSpPr/>
          <p:nvPr/>
        </p:nvSpPr>
        <p:spPr>
          <a:xfrm>
            <a:off x="1907704" y="1700809"/>
            <a:ext cx="6120680" cy="33843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92D050"/>
              </a:solidFill>
            </a:endParaRPr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0" y="-17204"/>
            <a:ext cx="9144000" cy="853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>
                <a:solidFill>
                  <a:schemeClr val="bg1"/>
                </a:solidFill>
              </a:rPr>
              <a:t>Fuel Type</a:t>
            </a:r>
            <a:endParaRPr lang="ja-JP" altLang="en-US" sz="6000" dirty="0">
              <a:solidFill>
                <a:schemeClr val="bg1"/>
              </a:solidFill>
            </a:endParaRPr>
          </a:p>
        </p:txBody>
      </p:sp>
      <p:sp>
        <p:nvSpPr>
          <p:cNvPr id="11" name="右矢印 10"/>
          <p:cNvSpPr/>
          <p:nvPr/>
        </p:nvSpPr>
        <p:spPr>
          <a:xfrm>
            <a:off x="1898381" y="836712"/>
            <a:ext cx="6787397" cy="84467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3" t="9216" r="24070" b="19053"/>
          <a:stretch/>
        </p:blipFill>
        <p:spPr>
          <a:xfrm rot="5400000">
            <a:off x="5373905" y="2034848"/>
            <a:ext cx="2865367" cy="2197290"/>
          </a:xfrm>
          <a:prstGeom prst="rect">
            <a:avLst/>
          </a:prstGeom>
        </p:spPr>
      </p:pic>
      <p:cxnSp>
        <p:nvCxnSpPr>
          <p:cNvPr id="15" name="直線コネクタ 14"/>
          <p:cNvCxnSpPr/>
          <p:nvPr/>
        </p:nvCxnSpPr>
        <p:spPr>
          <a:xfrm>
            <a:off x="2208003" y="4268619"/>
            <a:ext cx="0" cy="540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2100563" y="4257571"/>
            <a:ext cx="216024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>
            <a:off x="2110146" y="4817471"/>
            <a:ext cx="216024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2172571" y="4337799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FF00"/>
                </a:solidFill>
              </a:rPr>
              <a:t>5mm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4" t="13860" r="20045" b="22088"/>
          <a:stretch/>
        </p:blipFill>
        <p:spPr>
          <a:xfrm rot="5400000">
            <a:off x="2397507" y="2461671"/>
            <a:ext cx="2852928" cy="1962049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3412034" y="4509120"/>
            <a:ext cx="90011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Ethanol</a:t>
            </a: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6272827" y="4499828"/>
            <a:ext cx="96346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Acetone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193160" y="994376"/>
            <a:ext cx="16100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 smtClean="0"/>
              <a:t>Brightness:</a:t>
            </a:r>
            <a:endParaRPr lang="ja-JP" altLang="en-US" sz="2400" b="1" dirty="0"/>
          </a:p>
        </p:txBody>
      </p:sp>
      <p:sp>
        <p:nvSpPr>
          <p:cNvPr id="4" name="正方形/長方形 3"/>
          <p:cNvSpPr/>
          <p:nvPr/>
        </p:nvSpPr>
        <p:spPr>
          <a:xfrm>
            <a:off x="3491880" y="1019197"/>
            <a:ext cx="7082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/>
              <a:t>L</a:t>
            </a:r>
            <a:r>
              <a:rPr lang="en-US" altLang="ja-JP" sz="2400" b="1" dirty="0" smtClean="0"/>
              <a:t>ow</a:t>
            </a:r>
            <a:endParaRPr lang="ja-JP" altLang="en-US" sz="2400" b="1" dirty="0"/>
          </a:p>
        </p:txBody>
      </p:sp>
      <p:sp>
        <p:nvSpPr>
          <p:cNvPr id="30" name="正方形/長方形 29"/>
          <p:cNvSpPr/>
          <p:nvPr/>
        </p:nvSpPr>
        <p:spPr>
          <a:xfrm>
            <a:off x="6372200" y="1019198"/>
            <a:ext cx="7649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/>
              <a:t>H</a:t>
            </a:r>
            <a:r>
              <a:rPr lang="en-US" altLang="ja-JP" sz="2400" b="1" dirty="0" smtClean="0"/>
              <a:t>igh</a:t>
            </a:r>
            <a:endParaRPr lang="ja-JP" altLang="en-US" sz="2400" b="1" dirty="0"/>
          </a:p>
        </p:txBody>
      </p:sp>
      <p:sp>
        <p:nvSpPr>
          <p:cNvPr id="6" name="正方形/長方形 5"/>
          <p:cNvSpPr/>
          <p:nvPr/>
        </p:nvSpPr>
        <p:spPr>
          <a:xfrm>
            <a:off x="539552" y="5157192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To </a:t>
            </a:r>
            <a:r>
              <a:rPr lang="en-US" altLang="ja-JP" sz="2400" dirty="0"/>
              <a:t>investigate effect of gravity on radiation, we used ethanol and acetone which have different amount of </a:t>
            </a:r>
            <a:r>
              <a:rPr lang="en-US" altLang="ja-JP" sz="2400" dirty="0">
                <a:solidFill>
                  <a:srgbClr val="FF0000"/>
                </a:solidFill>
              </a:rPr>
              <a:t>soot</a:t>
            </a:r>
            <a:r>
              <a:rPr lang="en-US" altLang="ja-JP" sz="2400" dirty="0"/>
              <a:t>.</a:t>
            </a:r>
            <a:endParaRPr lang="ja-JP" altLang="en-US" sz="2400" dirty="0"/>
          </a:p>
        </p:txBody>
      </p:sp>
      <p:sp>
        <p:nvSpPr>
          <p:cNvPr id="2" name="正方形/長方形 1"/>
          <p:cNvSpPr/>
          <p:nvPr/>
        </p:nvSpPr>
        <p:spPr>
          <a:xfrm>
            <a:off x="539552" y="6264893"/>
            <a:ext cx="57620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/>
              <a:t>The two fuel types have </a:t>
            </a:r>
            <a:r>
              <a:rPr lang="en-US" altLang="ja-JP" sz="2400" dirty="0">
                <a:solidFill>
                  <a:srgbClr val="FF0000"/>
                </a:solidFill>
              </a:rPr>
              <a:t>different </a:t>
            </a:r>
            <a:r>
              <a:rPr lang="en-US" altLang="ja-JP" sz="2400" dirty="0" smtClean="0">
                <a:solidFill>
                  <a:srgbClr val="FF0000"/>
                </a:solidFill>
              </a:rPr>
              <a:t>brightness</a:t>
            </a:r>
            <a:r>
              <a:rPr lang="en-US" altLang="ja-JP" sz="2400" dirty="0" smtClean="0"/>
              <a:t>.</a:t>
            </a: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38502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92D050"/>
              </a:solidFill>
            </a:endParaRPr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0" y="-17204"/>
            <a:ext cx="9144000" cy="853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>
                <a:solidFill>
                  <a:schemeClr val="bg1"/>
                </a:solidFill>
              </a:rPr>
              <a:t>Experimental Condition</a:t>
            </a:r>
            <a:endParaRPr lang="ja-JP" altLang="en-US" sz="6000" dirty="0">
              <a:solidFill>
                <a:schemeClr val="bg1"/>
              </a:solidFill>
            </a:endParaRPr>
          </a:p>
        </p:txBody>
      </p:sp>
      <p:grpSp>
        <p:nvGrpSpPr>
          <p:cNvPr id="22" name="グループ化 21"/>
          <p:cNvGrpSpPr/>
          <p:nvPr/>
        </p:nvGrpSpPr>
        <p:grpSpPr>
          <a:xfrm>
            <a:off x="5478965" y="1029208"/>
            <a:ext cx="3917571" cy="4968552"/>
            <a:chOff x="5542854" y="1124744"/>
            <a:chExt cx="3565650" cy="4149576"/>
          </a:xfrm>
        </p:grpSpPr>
        <p:pic>
          <p:nvPicPr>
            <p:cNvPr id="23" name="Picture 3" descr="C:\Users\Koei Yoshida\SkyDrive\2014.12.05 燃焼学会発表\figure&amp;table\Flame&amp;Coodinates.bm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2854" y="1124744"/>
              <a:ext cx="3194495" cy="41495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4" name="直線矢印コネクタ 23"/>
            <p:cNvCxnSpPr/>
            <p:nvPr/>
          </p:nvCxnSpPr>
          <p:spPr>
            <a:xfrm flipH="1">
              <a:off x="7124336" y="2610024"/>
              <a:ext cx="832040" cy="1527934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>
            <a:xfrm>
              <a:off x="7020273" y="2281516"/>
              <a:ext cx="2088231" cy="308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dirty="0" smtClean="0">
                  <a:solidFill>
                    <a:srgbClr val="FFC000"/>
                  </a:solidFill>
                  <a:latin typeface="Arial Narrow" panose="020B0606020202030204" pitchFamily="34" charset="0"/>
                </a:rPr>
                <a:t>Thermocouple</a:t>
              </a:r>
              <a:endParaRPr kumimoji="1" lang="ja-JP" altLang="en-US" dirty="0">
                <a:solidFill>
                  <a:srgbClr val="FFC000"/>
                </a:solidFill>
                <a:latin typeface="Arial Narrow" panose="020B0606020202030204" pitchFamily="34" charset="0"/>
              </a:endParaRPr>
            </a:p>
          </p:txBody>
        </p:sp>
      </p:grp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933739"/>
              </p:ext>
            </p:extLst>
          </p:nvPr>
        </p:nvGraphicFramePr>
        <p:xfrm>
          <a:off x="276790" y="813184"/>
          <a:ext cx="4967992" cy="498209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483996"/>
                <a:gridCol w="2483996"/>
              </a:tblGrid>
              <a:tr h="5755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Fuel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Ethanol</a:t>
                      </a:r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, Acetone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837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Pool diameter [</a:t>
                      </a:r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mm]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15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837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Gravity level </a:t>
                      </a:r>
                      <a:r>
                        <a:rPr lang="en-US" sz="180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 </a:t>
                      </a:r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[-]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1, 0.55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837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Thermocouple height </a:t>
                      </a:r>
                      <a:r>
                        <a:rPr lang="en-US" sz="180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z</a:t>
                      </a:r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[mm</a:t>
                      </a:r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]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1-2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837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Sampling rate [</a:t>
                      </a:r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s]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0.1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837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Frame rate</a:t>
                      </a:r>
                      <a:r>
                        <a:rPr lang="ja-JP" alt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8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[</a:t>
                      </a: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fps</a:t>
                      </a:r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]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30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837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Exposure time</a:t>
                      </a:r>
                      <a:r>
                        <a:rPr lang="en-US" altLang="ja-JP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[</a:t>
                      </a:r>
                      <a:r>
                        <a:rPr lang="en-US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s]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1/30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837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Pre-combustion</a:t>
                      </a:r>
                      <a:r>
                        <a:rPr lang="ja-JP" altLang="en-US" sz="1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time</a:t>
                      </a:r>
                      <a:endParaRPr lang="en-US" altLang="ja-JP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ja-JP" alt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[s]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60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83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Number of trials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3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2" name="正方形/長方形 1"/>
          <p:cNvSpPr/>
          <p:nvPr/>
        </p:nvSpPr>
        <p:spPr>
          <a:xfrm>
            <a:off x="611560" y="6285792"/>
            <a:ext cx="8532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dirty="0" smtClean="0"/>
              <a:t>Correction of</a:t>
            </a:r>
            <a:r>
              <a:rPr lang="ja-JP" altLang="en-US" dirty="0"/>
              <a:t> </a:t>
            </a:r>
            <a:r>
              <a:rPr lang="en-US" altLang="ja-JP" dirty="0" smtClean="0"/>
              <a:t>thermocouple </a:t>
            </a:r>
            <a:r>
              <a:rPr lang="en-US" altLang="ja-JP" dirty="0"/>
              <a:t>indication </a:t>
            </a:r>
            <a:r>
              <a:rPr lang="en-US" altLang="ja-JP" dirty="0" smtClean="0"/>
              <a:t>temperature had </a:t>
            </a:r>
            <a:r>
              <a:rPr lang="en-US" altLang="ja-JP" dirty="0"/>
              <a:t>not done in </a:t>
            </a:r>
            <a:r>
              <a:rPr lang="en-US" altLang="ja-JP" dirty="0" smtClean="0"/>
              <a:t>this experiment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2161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2608058"/>
            <a:ext cx="8229600" cy="1641884"/>
          </a:xfrm>
        </p:spPr>
        <p:txBody>
          <a:bodyPr>
            <a:normAutofit/>
          </a:bodyPr>
          <a:lstStyle/>
          <a:p>
            <a:r>
              <a:rPr lang="en-US" altLang="ja-JP" sz="6000" b="1" dirty="0" smtClean="0"/>
              <a:t>Experimental results</a:t>
            </a:r>
            <a:endParaRPr kumimoji="1" lang="ja-JP" alt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80530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32" name="タイトル 1"/>
          <p:cNvSpPr txBox="1">
            <a:spLocks/>
          </p:cNvSpPr>
          <p:nvPr/>
        </p:nvSpPr>
        <p:spPr>
          <a:xfrm>
            <a:off x="179512" y="-88"/>
            <a:ext cx="8784976" cy="853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>
                <a:solidFill>
                  <a:schemeClr val="bg1"/>
                </a:solidFill>
              </a:rPr>
              <a:t>Decrease in Flame Height</a:t>
            </a:r>
            <a:endParaRPr lang="ja-JP" altLang="en-US" dirty="0">
              <a:solidFill>
                <a:schemeClr val="bg1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675" y="989881"/>
            <a:ext cx="6724650" cy="395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テキスト ボックス 12"/>
          <p:cNvSpPr txBox="1"/>
          <p:nvPr/>
        </p:nvSpPr>
        <p:spPr>
          <a:xfrm>
            <a:off x="1692366" y="4923165"/>
            <a:ext cx="57592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Decreasing </a:t>
            </a:r>
            <a:r>
              <a:rPr lang="en-US" altLang="ja-JP" sz="2800" dirty="0"/>
              <a:t>rate of flame height varies </a:t>
            </a:r>
            <a:endParaRPr lang="en-US" altLang="ja-JP" sz="2800" dirty="0" smtClean="0"/>
          </a:p>
          <a:p>
            <a:r>
              <a:rPr lang="en-US" altLang="ja-JP" sz="2800" dirty="0" smtClean="0"/>
              <a:t>depending </a:t>
            </a:r>
            <a:r>
              <a:rPr lang="en-US" altLang="ja-JP" sz="2800" dirty="0"/>
              <a:t>on </a:t>
            </a:r>
            <a:r>
              <a:rPr lang="en-US" altLang="ja-JP" sz="2800" dirty="0">
                <a:solidFill>
                  <a:srgbClr val="FF0000"/>
                </a:solidFill>
              </a:rPr>
              <a:t>fuel </a:t>
            </a:r>
            <a:r>
              <a:rPr lang="en-US" altLang="ja-JP" sz="2800" dirty="0" smtClean="0">
                <a:solidFill>
                  <a:srgbClr val="FF0000"/>
                </a:solidFill>
              </a:rPr>
              <a:t>species</a:t>
            </a:r>
            <a:r>
              <a:rPr lang="en-US" altLang="ja-JP" sz="2800" dirty="0" smtClean="0"/>
              <a:t>.</a:t>
            </a:r>
            <a:endParaRPr kumimoji="1" lang="ja-JP" altLang="en-US" sz="2800" dirty="0"/>
          </a:p>
        </p:txBody>
      </p:sp>
      <p:sp>
        <p:nvSpPr>
          <p:cNvPr id="9" name="正方形/長方形 8"/>
          <p:cNvSpPr/>
          <p:nvPr/>
        </p:nvSpPr>
        <p:spPr>
          <a:xfrm>
            <a:off x="1692366" y="5949280"/>
            <a:ext cx="62419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T</a:t>
            </a:r>
            <a:r>
              <a:rPr lang="en-US" altLang="ja-JP" sz="2800" dirty="0" smtClean="0"/>
              <a:t>he flame height is decreased because of </a:t>
            </a:r>
          </a:p>
          <a:p>
            <a:r>
              <a:rPr lang="en-US" altLang="ja-JP" sz="2800" dirty="0" smtClean="0">
                <a:solidFill>
                  <a:srgbClr val="FF0000"/>
                </a:solidFill>
              </a:rPr>
              <a:t>decreasing of </a:t>
            </a:r>
            <a:r>
              <a:rPr lang="en-US" altLang="ja-JP" sz="2800" dirty="0">
                <a:solidFill>
                  <a:srgbClr val="FF0000"/>
                </a:solidFill>
              </a:rPr>
              <a:t>fuel </a:t>
            </a:r>
            <a:r>
              <a:rPr lang="en-US" altLang="ja-JP" sz="2800" dirty="0" smtClean="0">
                <a:solidFill>
                  <a:srgbClr val="FF0000"/>
                </a:solidFill>
              </a:rPr>
              <a:t>evaporation</a:t>
            </a:r>
            <a:r>
              <a:rPr lang="en-US" altLang="ja-JP" sz="2800" dirty="0" smtClean="0"/>
              <a:t>.</a:t>
            </a: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180094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04289"/>
            <a:ext cx="6316024" cy="4756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正方形/長方形 1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0" y="-17204"/>
            <a:ext cx="9144000" cy="853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>
                <a:solidFill>
                  <a:schemeClr val="bg1"/>
                </a:solidFill>
              </a:rPr>
              <a:t>Experimental Results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580112" y="4698240"/>
            <a:ext cx="23697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&lt;Ethanol</a:t>
            </a:r>
            <a:r>
              <a:rPr lang="ja-JP" altLang="en-US" sz="2000" dirty="0" err="1"/>
              <a:t>，</a:t>
            </a:r>
            <a:r>
              <a:rPr kumimoji="1" lang="en-US" altLang="ja-JP" sz="2000" dirty="0" smtClean="0"/>
              <a:t>z=2.3mm&gt;</a:t>
            </a:r>
            <a:endParaRPr kumimoji="1" lang="ja-JP" altLang="en-US" sz="20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899592" y="558924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 smtClean="0"/>
              <a:t>The </a:t>
            </a:r>
            <a:r>
              <a:rPr lang="en-US" altLang="ja-JP" sz="2800" dirty="0"/>
              <a:t>average temperature is used </a:t>
            </a:r>
            <a:r>
              <a:rPr lang="en-US" altLang="ja-JP" sz="2800" dirty="0" smtClean="0"/>
              <a:t>as a </a:t>
            </a:r>
            <a:r>
              <a:rPr lang="en-US" altLang="ja-JP" sz="2800" dirty="0">
                <a:solidFill>
                  <a:srgbClr val="FF0000"/>
                </a:solidFill>
              </a:rPr>
              <a:t>representative </a:t>
            </a:r>
            <a:r>
              <a:rPr lang="en-US" altLang="ja-JP" sz="2800" dirty="0" smtClean="0">
                <a:solidFill>
                  <a:srgbClr val="FF0000"/>
                </a:solidFill>
              </a:rPr>
              <a:t>temperature</a:t>
            </a:r>
            <a:r>
              <a:rPr lang="en-US" altLang="ja-JP" sz="2800" dirty="0" smtClean="0"/>
              <a:t>.</a:t>
            </a:r>
            <a:endParaRPr kumimoji="1" lang="ja-JP" altLang="en-US" sz="28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555776" y="1414457"/>
            <a:ext cx="1827744" cy="95410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ja-JP" altLang="en-US" sz="2800" dirty="0"/>
              <a:t>●</a:t>
            </a:r>
            <a:r>
              <a:rPr kumimoji="1" lang="ja-JP" altLang="en-US" sz="2800" dirty="0" smtClean="0"/>
              <a:t>　</a:t>
            </a:r>
            <a:r>
              <a:rPr kumimoji="1" lang="en-US" altLang="ja-JP" sz="2800" i="1" dirty="0" smtClean="0"/>
              <a:t>G</a:t>
            </a:r>
            <a:r>
              <a:rPr kumimoji="1" lang="en-US" altLang="ja-JP" sz="2800" dirty="0" smtClean="0"/>
              <a:t>=1</a:t>
            </a:r>
          </a:p>
          <a:p>
            <a:r>
              <a:rPr lang="ja-JP" altLang="en-US" sz="2800" dirty="0"/>
              <a:t>○</a:t>
            </a:r>
            <a:r>
              <a:rPr lang="ja-JP" altLang="en-US" sz="2800" dirty="0" smtClean="0"/>
              <a:t>　</a:t>
            </a:r>
            <a:r>
              <a:rPr lang="en-US" altLang="ja-JP" sz="2800" i="1" dirty="0" smtClean="0"/>
              <a:t>G</a:t>
            </a:r>
            <a:r>
              <a:rPr lang="en-US" altLang="ja-JP" sz="2800" dirty="0" smtClean="0"/>
              <a:t>=0.55</a:t>
            </a:r>
            <a:endParaRPr kumimoji="1" lang="ja-JP" altLang="en-US" sz="2800" dirty="0"/>
          </a:p>
        </p:txBody>
      </p:sp>
      <p:sp>
        <p:nvSpPr>
          <p:cNvPr id="12" name="正方形/長方形 11"/>
          <p:cNvSpPr/>
          <p:nvPr/>
        </p:nvSpPr>
        <p:spPr>
          <a:xfrm>
            <a:off x="6149629" y="3738431"/>
            <a:ext cx="477251" cy="724183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100222" y="3936065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Arial Narrow" panose="020B0606020202030204" pitchFamily="34" charset="0"/>
              </a:rPr>
              <a:t>Rim</a:t>
            </a:r>
            <a:endParaRPr kumimoji="1" lang="ja-JP" altLang="en-US" dirty="0">
              <a:latin typeface="Arial Narrow" panose="020B0606020202030204" pitchFamily="34" charset="0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6300193" y="1318405"/>
            <a:ext cx="326688" cy="314421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724128" y="904289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Flame Sheet</a:t>
            </a:r>
            <a:endParaRPr kumimoji="1" lang="ja-JP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グループ化 16"/>
          <p:cNvGrpSpPr/>
          <p:nvPr/>
        </p:nvGrpSpPr>
        <p:grpSpPr>
          <a:xfrm>
            <a:off x="6917492" y="1489252"/>
            <a:ext cx="2064741" cy="2811748"/>
            <a:chOff x="8554689" y="2128856"/>
            <a:chExt cx="2064741" cy="2811748"/>
          </a:xfrm>
        </p:grpSpPr>
        <p:sp>
          <p:nvSpPr>
            <p:cNvPr id="18" name="正方形/長方形 17"/>
            <p:cNvSpPr/>
            <p:nvPr/>
          </p:nvSpPr>
          <p:spPr>
            <a:xfrm>
              <a:off x="9732649" y="2128856"/>
              <a:ext cx="88678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2400" dirty="0">
                  <a:latin typeface="Arial Narrow" panose="020B0606020202030204" pitchFamily="34" charset="0"/>
                </a:rPr>
                <a:t>Flame</a:t>
              </a:r>
              <a:endParaRPr lang="ja-JP" altLang="en-US" sz="2400" dirty="0">
                <a:latin typeface="Arial Narrow" panose="020B0606020202030204" pitchFamily="34" charset="0"/>
              </a:endParaRPr>
            </a:p>
          </p:txBody>
        </p:sp>
        <p:grpSp>
          <p:nvGrpSpPr>
            <p:cNvPr id="19" name="グループ化 18"/>
            <p:cNvGrpSpPr/>
            <p:nvPr/>
          </p:nvGrpSpPr>
          <p:grpSpPr>
            <a:xfrm>
              <a:off x="8554689" y="2260594"/>
              <a:ext cx="1913556" cy="2680010"/>
              <a:chOff x="6732240" y="2715200"/>
              <a:chExt cx="1913556" cy="2680010"/>
            </a:xfrm>
          </p:grpSpPr>
          <p:sp>
            <p:nvSpPr>
              <p:cNvPr id="20" name="フリーフォーム 19"/>
              <p:cNvSpPr/>
              <p:nvPr/>
            </p:nvSpPr>
            <p:spPr>
              <a:xfrm>
                <a:off x="6732240" y="2864798"/>
                <a:ext cx="941381" cy="2088292"/>
              </a:xfrm>
              <a:custGeom>
                <a:avLst/>
                <a:gdLst>
                  <a:gd name="connsiteX0" fmla="*/ 941381 w 941381"/>
                  <a:gd name="connsiteY0" fmla="*/ 0 h 2088292"/>
                  <a:gd name="connsiteX1" fmla="*/ 583035 w 941381"/>
                  <a:gd name="connsiteY1" fmla="*/ 432487 h 2088292"/>
                  <a:gd name="connsiteX2" fmla="*/ 212332 w 941381"/>
                  <a:gd name="connsiteY2" fmla="*/ 1865871 h 2088292"/>
                  <a:gd name="connsiteX3" fmla="*/ 51695 w 941381"/>
                  <a:gd name="connsiteY3" fmla="*/ 2088292 h 2088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1381" h="2088292">
                    <a:moveTo>
                      <a:pt x="941381" y="0"/>
                    </a:moveTo>
                    <a:cubicBezTo>
                      <a:pt x="822962" y="60754"/>
                      <a:pt x="704543" y="121509"/>
                      <a:pt x="583035" y="432487"/>
                    </a:cubicBezTo>
                    <a:cubicBezTo>
                      <a:pt x="461527" y="743465"/>
                      <a:pt x="300889" y="1589903"/>
                      <a:pt x="212332" y="1865871"/>
                    </a:cubicBezTo>
                    <a:cubicBezTo>
                      <a:pt x="123775" y="2141839"/>
                      <a:pt x="-100705" y="2045043"/>
                      <a:pt x="51695" y="2088292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" name="フリーフォーム 20"/>
              <p:cNvSpPr/>
              <p:nvPr/>
            </p:nvSpPr>
            <p:spPr>
              <a:xfrm>
                <a:off x="7704415" y="2862228"/>
                <a:ext cx="941381" cy="2088292"/>
              </a:xfrm>
              <a:custGeom>
                <a:avLst/>
                <a:gdLst>
                  <a:gd name="connsiteX0" fmla="*/ 941381 w 941381"/>
                  <a:gd name="connsiteY0" fmla="*/ 0 h 2088292"/>
                  <a:gd name="connsiteX1" fmla="*/ 583035 w 941381"/>
                  <a:gd name="connsiteY1" fmla="*/ 432487 h 2088292"/>
                  <a:gd name="connsiteX2" fmla="*/ 212332 w 941381"/>
                  <a:gd name="connsiteY2" fmla="*/ 1865871 h 2088292"/>
                  <a:gd name="connsiteX3" fmla="*/ 51695 w 941381"/>
                  <a:gd name="connsiteY3" fmla="*/ 2088292 h 2088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1381" h="2088292">
                    <a:moveTo>
                      <a:pt x="941381" y="0"/>
                    </a:moveTo>
                    <a:cubicBezTo>
                      <a:pt x="822962" y="60754"/>
                      <a:pt x="704543" y="121509"/>
                      <a:pt x="583035" y="432487"/>
                    </a:cubicBezTo>
                    <a:cubicBezTo>
                      <a:pt x="461527" y="743465"/>
                      <a:pt x="300889" y="1589903"/>
                      <a:pt x="212332" y="1865871"/>
                    </a:cubicBezTo>
                    <a:cubicBezTo>
                      <a:pt x="123775" y="2141839"/>
                      <a:pt x="-100705" y="2045043"/>
                      <a:pt x="51695" y="2088292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  <a:prstDash val="solid"/>
              </a:ln>
              <a:scene3d>
                <a:camera prst="orthographicFront">
                  <a:rot lat="0" lon="1080000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テキスト ボックス 21"/>
              <p:cNvSpPr txBox="1"/>
              <p:nvPr/>
            </p:nvSpPr>
            <p:spPr>
              <a:xfrm>
                <a:off x="7667909" y="3688808"/>
                <a:ext cx="1847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kumimoji="1" lang="ja-JP" altLang="en-US" sz="2400" b="1" i="1" dirty="0"/>
              </a:p>
            </p:txBody>
          </p:sp>
          <p:sp>
            <p:nvSpPr>
              <p:cNvPr id="23" name="正方形/長方形 22"/>
              <p:cNvSpPr/>
              <p:nvPr/>
            </p:nvSpPr>
            <p:spPr>
              <a:xfrm>
                <a:off x="6794923" y="4989222"/>
                <a:ext cx="1779662" cy="387940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正方形/長方形 23"/>
              <p:cNvSpPr/>
              <p:nvPr/>
            </p:nvSpPr>
            <p:spPr>
              <a:xfrm>
                <a:off x="7948601" y="4933545"/>
                <a:ext cx="646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ja-JP" sz="2400" dirty="0">
                    <a:solidFill>
                      <a:prstClr val="black"/>
                    </a:solidFill>
                  </a:rPr>
                  <a:t>Pan</a:t>
                </a:r>
                <a:endParaRPr lang="ja-JP" altLang="en-US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25" name="直線コネクタ 24"/>
              <p:cNvCxnSpPr/>
              <p:nvPr/>
            </p:nvCxnSpPr>
            <p:spPr>
              <a:xfrm>
                <a:off x="7689017" y="2715200"/>
                <a:ext cx="0" cy="2680010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テキスト ボックス 25"/>
              <p:cNvSpPr txBox="1"/>
              <p:nvPr/>
            </p:nvSpPr>
            <p:spPr>
              <a:xfrm>
                <a:off x="7428249" y="4683473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/>
                  <a:t>0</a:t>
                </a:r>
                <a:endParaRPr kumimoji="1" lang="ja-JP" altLang="en-US" dirty="0"/>
              </a:p>
            </p:txBody>
          </p:sp>
          <p:sp>
            <p:nvSpPr>
              <p:cNvPr id="27" name="テキスト ボックス 26"/>
              <p:cNvSpPr txBox="1"/>
              <p:nvPr/>
            </p:nvSpPr>
            <p:spPr>
              <a:xfrm>
                <a:off x="7910200" y="4196741"/>
                <a:ext cx="184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kumimoji="1" lang="ja-JP" altLang="en-US" i="1" dirty="0"/>
              </a:p>
            </p:txBody>
          </p:sp>
          <p:cxnSp>
            <p:nvCxnSpPr>
              <p:cNvPr id="28" name="直線コネクタ 27"/>
              <p:cNvCxnSpPr/>
              <p:nvPr/>
            </p:nvCxnSpPr>
            <p:spPr>
              <a:xfrm>
                <a:off x="7689017" y="2796241"/>
                <a:ext cx="0" cy="217504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" name="右矢印 28"/>
          <p:cNvSpPr/>
          <p:nvPr/>
        </p:nvSpPr>
        <p:spPr>
          <a:xfrm>
            <a:off x="7897652" y="3561014"/>
            <a:ext cx="686021" cy="17888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9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-108520" y="-99392"/>
            <a:ext cx="9252520" cy="1078918"/>
          </a:xfrm>
        </p:spPr>
        <p:txBody>
          <a:bodyPr>
            <a:normAutofit/>
          </a:bodyPr>
          <a:lstStyle/>
          <a:p>
            <a:pPr>
              <a:lnSpc>
                <a:spcPts val="3000"/>
              </a:lnSpc>
            </a:pPr>
            <a:r>
              <a:rPr lang="en-US" altLang="ja-JP" dirty="0" smtClean="0">
                <a:solidFill>
                  <a:schemeClr val="bg1"/>
                </a:solidFill>
                <a:cs typeface="Arial" panose="020B0604020202020204" pitchFamily="34" charset="0"/>
              </a:rPr>
              <a:t>Representative Temperature</a:t>
            </a:r>
            <a:r>
              <a:rPr lang="en-US" altLang="ja-JP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ja-JP" alt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51520" y="4509120"/>
            <a:ext cx="9505056" cy="954107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ja-JP" sz="2800" dirty="0" smtClean="0">
                <a:solidFill>
                  <a:schemeClr val="tx1"/>
                </a:solidFill>
                <a:latin typeface="+mj-lt"/>
                <a:ea typeface="ＭＳ ゴシック" pitchFamily="49" charset="-128"/>
              </a:rPr>
              <a:t>Flame height</a:t>
            </a:r>
            <a:r>
              <a:rPr lang="ja-JP" altLang="en-US" sz="2800" dirty="0">
                <a:solidFill>
                  <a:schemeClr val="tx1"/>
                </a:solidFill>
                <a:latin typeface="+mj-lt"/>
                <a:ea typeface="ＭＳ ゴシック" pitchFamily="49" charset="-128"/>
              </a:rPr>
              <a:t> </a:t>
            </a:r>
            <a:r>
              <a:rPr lang="en-US" altLang="ja-JP" sz="2800" dirty="0" smtClean="0">
                <a:solidFill>
                  <a:schemeClr val="tx1"/>
                </a:solidFill>
                <a:latin typeface="+mj-lt"/>
                <a:ea typeface="ＭＳ ゴシック" pitchFamily="49" charset="-128"/>
              </a:rPr>
              <a:t>and representative temperature </a:t>
            </a:r>
            <a:r>
              <a:rPr lang="en-US" altLang="ja-JP" sz="2800" dirty="0">
                <a:solidFill>
                  <a:schemeClr val="tx1"/>
                </a:solidFill>
                <a:latin typeface="+mj-lt"/>
                <a:ea typeface="ＭＳ ゴシック" pitchFamily="49" charset="-128"/>
              </a:rPr>
              <a:t>is different in </a:t>
            </a:r>
            <a:endParaRPr lang="en-US" altLang="ja-JP" sz="2800" dirty="0" smtClean="0">
              <a:solidFill>
                <a:schemeClr val="tx1"/>
              </a:solidFill>
              <a:latin typeface="+mj-lt"/>
              <a:ea typeface="ＭＳ ゴシック" pitchFamily="49" charset="-128"/>
            </a:endParaRPr>
          </a:p>
          <a:p>
            <a:r>
              <a:rPr lang="en-US" altLang="ja-JP" sz="2800" dirty="0" smtClean="0">
                <a:solidFill>
                  <a:schemeClr val="tx1"/>
                </a:solidFill>
                <a:latin typeface="+mj-lt"/>
                <a:ea typeface="ＭＳ ゴシック" pitchFamily="49" charset="-128"/>
              </a:rPr>
              <a:t>a partial </a:t>
            </a:r>
            <a:r>
              <a:rPr lang="en-US" altLang="ja-JP" sz="2800" dirty="0">
                <a:solidFill>
                  <a:schemeClr val="tx1"/>
                </a:solidFill>
                <a:latin typeface="+mj-lt"/>
                <a:ea typeface="ＭＳ ゴシック" pitchFamily="49" charset="-128"/>
              </a:rPr>
              <a:t>g</a:t>
            </a:r>
            <a:r>
              <a:rPr lang="en-US" altLang="ja-JP" sz="2800" dirty="0" smtClean="0">
                <a:solidFill>
                  <a:schemeClr val="tx1"/>
                </a:solidFill>
                <a:latin typeface="+mj-lt"/>
                <a:ea typeface="ＭＳ ゴシック" pitchFamily="49" charset="-128"/>
              </a:rPr>
              <a:t>ravity environment.</a:t>
            </a:r>
          </a:p>
        </p:txBody>
      </p:sp>
      <p:graphicFrame>
        <p:nvGraphicFramePr>
          <p:cNvPr id="21" name="表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577511"/>
              </p:ext>
            </p:extLst>
          </p:nvPr>
        </p:nvGraphicFramePr>
        <p:xfrm>
          <a:off x="1871700" y="1412776"/>
          <a:ext cx="5400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0881"/>
                <a:gridCol w="1849376"/>
                <a:gridCol w="1770343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Ethanol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Acetone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G=1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1190</a:t>
                      </a:r>
                      <a:r>
                        <a:rPr kumimoji="1" lang="ja-JP" altLang="en-US" dirty="0" smtClean="0"/>
                        <a:t>　</a:t>
                      </a:r>
                      <a:r>
                        <a:rPr kumimoji="1" lang="en-US" altLang="ja-JP" dirty="0" smtClean="0"/>
                        <a:t>[K]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1222</a:t>
                      </a:r>
                      <a:r>
                        <a:rPr kumimoji="1" lang="ja-JP" altLang="en-US" dirty="0" smtClean="0"/>
                        <a:t>　</a:t>
                      </a:r>
                      <a:r>
                        <a:rPr kumimoji="1" lang="en-US" altLang="ja-JP" dirty="0" smtClean="0"/>
                        <a:t>[K]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G=0.55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1128</a:t>
                      </a:r>
                      <a:r>
                        <a:rPr kumimoji="1" lang="ja-JP" altLang="en-US" dirty="0" smtClean="0"/>
                        <a:t>　</a:t>
                      </a:r>
                      <a:r>
                        <a:rPr kumimoji="1" lang="en-US" altLang="ja-JP" dirty="0" smtClean="0"/>
                        <a:t>[K]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dirty="0" smtClean="0"/>
                        <a:t>1188</a:t>
                      </a:r>
                      <a:r>
                        <a:rPr lang="ja-JP" altLang="en-US" dirty="0" smtClean="0"/>
                        <a:t>　</a:t>
                      </a:r>
                      <a:r>
                        <a:rPr lang="en-US" altLang="ja-JP" dirty="0" smtClean="0"/>
                        <a:t>[K]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Decreasing Rate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5.2%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dirty="0" smtClean="0"/>
                        <a:t>2.8%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26" name="グループ化 25"/>
          <p:cNvGrpSpPr/>
          <p:nvPr/>
        </p:nvGrpSpPr>
        <p:grpSpPr>
          <a:xfrm>
            <a:off x="899592" y="3369825"/>
            <a:ext cx="7344816" cy="851263"/>
            <a:chOff x="1296134" y="5671103"/>
            <a:chExt cx="6646129" cy="1038733"/>
          </a:xfrm>
        </p:grpSpPr>
        <p:grpSp>
          <p:nvGrpSpPr>
            <p:cNvPr id="31" name="グループ化 30"/>
            <p:cNvGrpSpPr/>
            <p:nvPr/>
          </p:nvGrpSpPr>
          <p:grpSpPr>
            <a:xfrm>
              <a:off x="1387882" y="5743310"/>
              <a:ext cx="6554381" cy="955402"/>
              <a:chOff x="882962" y="4278440"/>
              <a:chExt cx="6049792" cy="955402"/>
            </a:xfrm>
          </p:grpSpPr>
          <p:sp>
            <p:nvSpPr>
              <p:cNvPr id="33" name="テキスト ボックス 32"/>
              <p:cNvSpPr txBox="1"/>
              <p:nvPr/>
            </p:nvSpPr>
            <p:spPr>
              <a:xfrm>
                <a:off x="882962" y="4454172"/>
                <a:ext cx="3029653" cy="4506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dirty="0" smtClean="0">
                    <a:latin typeface="Arial Narrow" panose="020B0606020202030204" pitchFamily="34" charset="0"/>
                    <a:ea typeface="ＭＳ ゴシック" panose="020B0609070205080204" pitchFamily="49" charset="-128"/>
                  </a:rPr>
                  <a:t>Decreasing </a:t>
                </a:r>
                <a:r>
                  <a:rPr lang="en-US" altLang="ja-JP" dirty="0">
                    <a:latin typeface="Arial Narrow" panose="020B0606020202030204" pitchFamily="34" charset="0"/>
                    <a:ea typeface="ＭＳ ゴシック" panose="020B0609070205080204" pitchFamily="49" charset="-128"/>
                  </a:rPr>
                  <a:t>Rate of </a:t>
                </a:r>
                <a:r>
                  <a:rPr lang="en-US" altLang="ja-JP" dirty="0" smtClean="0">
                    <a:latin typeface="Arial Narrow" panose="020B0606020202030204" pitchFamily="34" charset="0"/>
                    <a:ea typeface="ＭＳ ゴシック" panose="020B0609070205080204" pitchFamily="49" charset="-128"/>
                  </a:rPr>
                  <a:t>Flame</a:t>
                </a:r>
                <a:r>
                  <a:rPr lang="ja-JP" altLang="en-US" dirty="0">
                    <a:latin typeface="Arial Narrow" panose="020B0606020202030204" pitchFamily="34" charset="0"/>
                    <a:ea typeface="ＭＳ ゴシック" panose="020B0609070205080204" pitchFamily="49" charset="-128"/>
                  </a:rPr>
                  <a:t> </a:t>
                </a:r>
                <a:r>
                  <a:rPr lang="en-US" altLang="ja-JP" dirty="0" smtClean="0">
                    <a:latin typeface="Arial Narrow" panose="020B0606020202030204" pitchFamily="34" charset="0"/>
                    <a:ea typeface="ＭＳ ゴシック" panose="020B0609070205080204" pitchFamily="49" charset="-128"/>
                  </a:rPr>
                  <a:t>Temperature</a:t>
                </a:r>
                <a:endParaRPr lang="en-US" altLang="ja-JP" dirty="0">
                  <a:latin typeface="Arial Narrow" panose="020B0606020202030204" pitchFamily="34" charset="0"/>
                  <a:ea typeface="ＭＳ ゴシック" panose="020B0609070205080204" pitchFamily="49" charset="-128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テキスト ボックス 33"/>
                  <p:cNvSpPr txBox="1"/>
                  <p:nvPr/>
                </p:nvSpPr>
                <p:spPr>
                  <a:xfrm>
                    <a:off x="4095931" y="4278440"/>
                    <a:ext cx="2836823" cy="95540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kumimoji="1" lang="en-US" altLang="ja-JP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ＭＳ ゴシック" panose="020B0609070205080204" pitchFamily="49" charset="-128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kumimoji="1" lang="en-US" altLang="ja-JP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ＭＳ ゴシック" panose="020B06090702050802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ＭＳ ゴシック" panose="020B0609070205080204" pitchFamily="49" charset="-128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kumimoji="1" lang="en-US" altLang="ja-JP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ＭＳ ゴシック" panose="020B0609070205080204" pitchFamily="49" charset="-128"/>
                                    </a:rPr>
                                    <m:t>𝑓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kumimoji="1" lang="en-US" altLang="ja-JP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ＭＳ ゴシック" panose="020B0609070205080204" pitchFamily="49" charset="-128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"/>
                                      <m:endChr m:val="|"/>
                                      <m:ctrlPr>
                                        <a:rPr kumimoji="1" lang="en-US" altLang="ja-JP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ＭＳ ゴシック" panose="020B0609070205080204" pitchFamily="49" charset="-128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ja-JP" altLang="en-US" sz="200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​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kumimoji="1" lang="en-US" altLang="ja-JP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ＭＳ ゴシック" panose="020B0609070205080204" pitchFamily="49" charset="-128"/>
                                    </a:rPr>
                                    <m:t>𝐺</m:t>
                                  </m:r>
                                  <m:r>
                                    <a:rPr kumimoji="1" lang="en-US" altLang="ja-JP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ＭＳ ゴシック" panose="020B0609070205080204" pitchFamily="49" charset="-128"/>
                                    </a:rPr>
                                    <m:t>=1</m:t>
                                  </m:r>
                                </m:sub>
                              </m:sSub>
                              <m:r>
                                <a:rPr kumimoji="1" lang="en-US" altLang="ja-JP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ＭＳ ゴシック" panose="020B0609070205080204" pitchFamily="49" charset="-128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ja-JP" sz="20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ＭＳ ゴシック" panose="020B06090702050802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20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ＭＳ ゴシック" panose="020B0609070205080204" pitchFamily="49" charset="-128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ja-JP" sz="20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ＭＳ ゴシック" panose="020B0609070205080204" pitchFamily="49" charset="-128"/>
                                    </a:rPr>
                                    <m:t>𝑓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kumimoji="1" lang="en-US" altLang="ja-JP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ＭＳ ゴシック" panose="020B0609070205080204" pitchFamily="49" charset="-128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"/>
                                      <m:endChr m:val="|"/>
                                      <m:ctrlPr>
                                        <a:rPr kumimoji="1" lang="en-US" altLang="ja-JP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ＭＳ ゴシック" panose="020B0609070205080204" pitchFamily="49" charset="-128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1" lang="en-US" altLang="ja-JP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ＭＳ ゴシック" panose="020B0609070205080204" pitchFamily="49" charset="-128"/>
                                        </a:rPr>
                                        <m:t>​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kumimoji="1" lang="en-US" altLang="ja-JP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ＭＳ ゴシック" panose="020B0609070205080204" pitchFamily="49" charset="-128"/>
                                    </a:rPr>
                                    <m:t>𝐺</m:t>
                                  </m:r>
                                  <m:r>
                                    <a:rPr kumimoji="1" lang="en-US" altLang="ja-JP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ＭＳ ゴシック" panose="020B0609070205080204" pitchFamily="49" charset="-128"/>
                                    </a:rPr>
                                    <m:t>=0.55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altLang="ja-JP" sz="2000" i="1">
                                      <a:latin typeface="Cambria Math"/>
                                      <a:ea typeface="ＭＳ ゴシック" panose="020B06090702050802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2000" i="1">
                                      <a:latin typeface="Cambria Math"/>
                                      <a:ea typeface="ＭＳ ゴシック" panose="020B0609070205080204" pitchFamily="49" charset="-128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ja-JP" sz="2000" i="1">
                                      <a:latin typeface="Cambria Math"/>
                                      <a:ea typeface="ＭＳ ゴシック" panose="020B0609070205080204" pitchFamily="49" charset="-128"/>
                                    </a:rPr>
                                    <m:t>𝑓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ja-JP" sz="20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ＭＳ ゴシック" panose="020B0609070205080204" pitchFamily="49" charset="-128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"/>
                                      <m:endChr m:val="|"/>
                                      <m:ctrlPr>
                                        <a:rPr lang="en-US" altLang="ja-JP" sz="2000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ＭＳ ゴシック" panose="020B0609070205080204" pitchFamily="49" charset="-128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ja-JP" altLang="en-US" sz="200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​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altLang="ja-JP" sz="20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ＭＳ ゴシック" panose="020B0609070205080204" pitchFamily="49" charset="-128"/>
                                    </a:rPr>
                                    <m:t>𝐺</m:t>
                                  </m:r>
                                  <m:r>
                                    <a:rPr lang="en-US" altLang="ja-JP" sz="20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ＭＳ ゴシック" panose="020B0609070205080204" pitchFamily="49" charset="-128"/>
                                    </a:rPr>
                                    <m:t>=1</m:t>
                                  </m:r>
                                </m:sub>
                              </m:sSub>
                            </m:den>
                          </m:f>
                          <m:r>
                            <a:rPr kumimoji="1" lang="en-US" altLang="ja-JP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ＭＳ ゴシック" panose="020B0609070205080204" pitchFamily="49" charset="-128"/>
                            </a:rPr>
                            <m:t>×100</m:t>
                          </m:r>
                        </m:oMath>
                      </m:oMathPara>
                    </a14:m>
                    <a:endParaRPr kumimoji="1" lang="ja-JP" altLang="en-US" sz="2000" dirty="0">
                      <a:solidFill>
                        <a:schemeClr val="tx1"/>
                      </a:solidFill>
                      <a:latin typeface="ＭＳ ゴシック" panose="020B0609070205080204" pitchFamily="49" charset="-128"/>
                      <a:ea typeface="ＭＳ ゴシック" panose="020B0609070205080204" pitchFamily="49" charset="-128"/>
                    </a:endParaRPr>
                  </a:p>
                </p:txBody>
              </p:sp>
            </mc:Choice>
            <mc:Fallback xmlns="">
              <p:sp>
                <p:nvSpPr>
                  <p:cNvPr id="34" name="テキスト ボックス 3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95931" y="4278440"/>
                    <a:ext cx="2836823" cy="955402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2" name="正方形/長方形 31"/>
            <p:cNvSpPr/>
            <p:nvPr/>
          </p:nvSpPr>
          <p:spPr>
            <a:xfrm>
              <a:off x="1296134" y="5671103"/>
              <a:ext cx="6480720" cy="1038733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4" name="正方形/長方形 13"/>
          <p:cNvSpPr/>
          <p:nvPr/>
        </p:nvSpPr>
        <p:spPr>
          <a:xfrm>
            <a:off x="2638939" y="836712"/>
            <a:ext cx="38661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800" dirty="0" smtClean="0"/>
              <a:t>The </a:t>
            </a:r>
            <a:r>
              <a:rPr lang="en-US" altLang="ja-JP" sz="2800" dirty="0"/>
              <a:t>average temperature</a:t>
            </a:r>
            <a:endParaRPr lang="ja-JP" altLang="en-US" sz="2800" dirty="0"/>
          </a:p>
        </p:txBody>
      </p:sp>
      <p:sp>
        <p:nvSpPr>
          <p:cNvPr id="2" name="正方形/長方形 1"/>
          <p:cNvSpPr/>
          <p:nvPr/>
        </p:nvSpPr>
        <p:spPr>
          <a:xfrm>
            <a:off x="251520" y="5755723"/>
            <a:ext cx="88924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 smtClean="0">
                <a:solidFill>
                  <a:srgbClr val="FF0000"/>
                </a:solidFill>
                <a:ea typeface="ＭＳ ゴシック" pitchFamily="49" charset="-128"/>
              </a:rPr>
              <a:t>Calculate </a:t>
            </a:r>
            <a:r>
              <a:rPr lang="en-US" altLang="ja-JP" sz="2800" dirty="0">
                <a:solidFill>
                  <a:srgbClr val="FF0000"/>
                </a:solidFill>
                <a:ea typeface="ＭＳ ゴシック" pitchFamily="49" charset="-128"/>
              </a:rPr>
              <a:t>the </a:t>
            </a:r>
            <a:r>
              <a:rPr lang="en-US" altLang="ja-JP" sz="2800" dirty="0" smtClean="0">
                <a:solidFill>
                  <a:srgbClr val="FF0000"/>
                </a:solidFill>
                <a:ea typeface="ＭＳ ゴシック" pitchFamily="49" charset="-128"/>
              </a:rPr>
              <a:t>amount</a:t>
            </a:r>
            <a:r>
              <a:rPr lang="ja-JP" altLang="en-US" sz="2800" dirty="0">
                <a:solidFill>
                  <a:srgbClr val="FF0000"/>
                </a:solidFill>
                <a:ea typeface="ＭＳ ゴシック" pitchFamily="49" charset="-128"/>
              </a:rPr>
              <a:t> </a:t>
            </a:r>
            <a:r>
              <a:rPr lang="en-US" altLang="ja-JP" sz="2800" dirty="0" smtClean="0">
                <a:solidFill>
                  <a:srgbClr val="FF0000"/>
                </a:solidFill>
                <a:ea typeface="ＭＳ ゴシック" pitchFamily="49" charset="-128"/>
              </a:rPr>
              <a:t>of heat feedback </a:t>
            </a:r>
            <a:r>
              <a:rPr lang="en-US" altLang="ja-JP" sz="2800" dirty="0" smtClean="0">
                <a:ea typeface="ＭＳ ゴシック" pitchFamily="49" charset="-128"/>
              </a:rPr>
              <a:t>from </a:t>
            </a:r>
            <a:r>
              <a:rPr lang="en-US" altLang="ja-JP" sz="2800" dirty="0">
                <a:ea typeface="ＭＳ ゴシック" pitchFamily="49" charset="-128"/>
              </a:rPr>
              <a:t>the flame </a:t>
            </a:r>
            <a:r>
              <a:rPr lang="en-US" altLang="ja-JP" sz="2800" dirty="0" smtClean="0">
                <a:ea typeface="ＭＳ ゴシック" pitchFamily="49" charset="-128"/>
              </a:rPr>
              <a:t>temperature.</a:t>
            </a:r>
          </a:p>
        </p:txBody>
      </p:sp>
    </p:spTree>
    <p:extLst>
      <p:ext uri="{BB962C8B-B14F-4D97-AF65-F5344CB8AC3E}">
        <p14:creationId xmlns:p14="http://schemas.microsoft.com/office/powerpoint/2010/main" val="344252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2608058"/>
            <a:ext cx="8229600" cy="1641884"/>
          </a:xfrm>
        </p:spPr>
        <p:txBody>
          <a:bodyPr>
            <a:normAutofit fontScale="90000"/>
          </a:bodyPr>
          <a:lstStyle/>
          <a:p>
            <a:r>
              <a:rPr lang="en-US" altLang="ja-JP" sz="6000" b="1" dirty="0" smtClean="0"/>
              <a:t>Amount of Heat Feedback</a:t>
            </a:r>
            <a:endParaRPr kumimoji="1" lang="ja-JP" alt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48486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827584" y="980728"/>
            <a:ext cx="3672408" cy="461665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ja-JP" sz="2400" b="1" dirty="0" smtClean="0">
                <a:solidFill>
                  <a:schemeClr val="tx1"/>
                </a:solidFill>
                <a:latin typeface="Arial Narrow" panose="020B0606020202030204" pitchFamily="34" charset="0"/>
                <a:ea typeface="ＭＳ ゴシック" pitchFamily="49" charset="-128"/>
              </a:rPr>
              <a:t>Convection</a:t>
            </a:r>
          </a:p>
        </p:txBody>
      </p:sp>
      <p:sp>
        <p:nvSpPr>
          <p:cNvPr id="16" name="正方形/長方形 15"/>
          <p:cNvSpPr/>
          <p:nvPr/>
        </p:nvSpPr>
        <p:spPr>
          <a:xfrm>
            <a:off x="815634" y="3526327"/>
            <a:ext cx="3684358" cy="461665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ja-JP" sz="2400" b="1" dirty="0" smtClean="0">
                <a:solidFill>
                  <a:schemeClr val="tx1"/>
                </a:solidFill>
                <a:latin typeface="Arial Narrow" panose="020B0606020202030204" pitchFamily="34" charset="0"/>
                <a:ea typeface="ＭＳ ゴシック" pitchFamily="49" charset="-128"/>
              </a:rPr>
              <a:t>Radiation</a:t>
            </a:r>
          </a:p>
        </p:txBody>
      </p:sp>
      <p:sp>
        <p:nvSpPr>
          <p:cNvPr id="20" name="正方形/長方形 19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10" name="タイトル 1"/>
          <p:cNvSpPr txBox="1">
            <a:spLocks/>
          </p:cNvSpPr>
          <p:nvPr/>
        </p:nvSpPr>
        <p:spPr>
          <a:xfrm>
            <a:off x="0" y="2003"/>
            <a:ext cx="9143999" cy="7782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kumimoji="1"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ja-JP" sz="4400" dirty="0" smtClean="0">
                <a:solidFill>
                  <a:schemeClr val="bg1"/>
                </a:solidFill>
                <a:effectLst/>
              </a:rPr>
              <a:t>Equations </a:t>
            </a:r>
            <a:r>
              <a:rPr lang="en-US" altLang="ja-JP" sz="4400" dirty="0">
                <a:solidFill>
                  <a:schemeClr val="bg1"/>
                </a:solidFill>
                <a:effectLst/>
              </a:rPr>
              <a:t>of </a:t>
            </a:r>
            <a:r>
              <a:rPr lang="en-US" altLang="ja-JP" sz="4400" dirty="0" smtClean="0">
                <a:solidFill>
                  <a:schemeClr val="bg1"/>
                </a:solidFill>
                <a:effectLst/>
              </a:rPr>
              <a:t>Heat Transfer</a:t>
            </a:r>
            <a:endParaRPr lang="ja-JP" altLang="en-US" sz="4400" dirty="0">
              <a:solidFill>
                <a:schemeClr val="bg1"/>
              </a:solidFill>
              <a:effectLst/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899592" y="3987992"/>
            <a:ext cx="7776864" cy="2537352"/>
            <a:chOff x="939533" y="3789040"/>
            <a:chExt cx="7776864" cy="2537352"/>
          </a:xfrm>
        </p:grpSpPr>
        <p:grpSp>
          <p:nvGrpSpPr>
            <p:cNvPr id="26" name="グループ化 25"/>
            <p:cNvGrpSpPr/>
            <p:nvPr/>
          </p:nvGrpSpPr>
          <p:grpSpPr>
            <a:xfrm>
              <a:off x="939533" y="3807529"/>
              <a:ext cx="7776864" cy="2518863"/>
              <a:chOff x="4071711" y="2907836"/>
              <a:chExt cx="7776864" cy="2518863"/>
            </a:xfrm>
          </p:grpSpPr>
          <p:sp>
            <p:nvSpPr>
              <p:cNvPr id="18" name="正方形/長方形 17"/>
              <p:cNvSpPr/>
              <p:nvPr/>
            </p:nvSpPr>
            <p:spPr>
              <a:xfrm>
                <a:off x="4071711" y="2907836"/>
                <a:ext cx="6984776" cy="2518863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正方形/長方形 18"/>
                  <p:cNvSpPr/>
                  <p:nvPr/>
                </p:nvSpPr>
                <p:spPr>
                  <a:xfrm>
                    <a:off x="4503760" y="3332228"/>
                    <a:ext cx="4104456" cy="678519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ja-JP" sz="32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ja-JP" sz="3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altLang="ja-JP" sz="3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sub>
                          </m:sSub>
                          <m:r>
                            <a:rPr lang="en-US" altLang="ja-JP" sz="32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en-US" altLang="ja-JP" sz="32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  <m:r>
                            <a:rPr lang="ja-JP" altLang="en-US" sz="32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𝜀𝜎</m:t>
                          </m:r>
                          <m:d>
                            <m:dPr>
                              <m:ctrlPr>
                                <a:rPr lang="en-US" altLang="ja-JP" sz="3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ja-JP" sz="32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sSubSup>
                                    <m:sSubSupPr>
                                      <m:ctrlPr>
                                        <a:rPr lang="en-US" altLang="ja-JP" sz="3200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ja-JP" sz="3200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altLang="ja-JP" sz="3200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𝑓</m:t>
                                      </m:r>
                                    </m:sub>
                                    <m:sup/>
                                  </m:sSubSup>
                                </m:e>
                                <m:sup>
                                  <m:r>
                                    <a:rPr lang="en-US" altLang="ja-JP" sz="32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altLang="ja-JP" sz="32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ja-JP" sz="32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ja-JP" sz="3200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sz="3200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altLang="ja-JP" sz="3200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ja-JP" sz="32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4</m:t>
                                  </m:r>
                                </m:sup>
                              </m:sSup>
                            </m:e>
                          </m:d>
                        </m:oMath>
                      </m:oMathPara>
                    </a14:m>
                    <a:endParaRPr lang="ja-JP" altLang="en-US" sz="32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9" name="正方形/長方形 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03760" y="3332228"/>
                    <a:ext cx="4104456" cy="678519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正方形/長方形 20"/>
                  <p:cNvSpPr/>
                  <p:nvPr/>
                </p:nvSpPr>
                <p:spPr>
                  <a:xfrm>
                    <a:off x="4306956" y="3956627"/>
                    <a:ext cx="2333638" cy="1338828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14:m>
                      <m:oMath xmlns:m="http://schemas.openxmlformats.org/officeDocument/2006/math">
                        <m:r>
                          <a:rPr lang="en-US" altLang="ja-JP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𝑞</m:t>
                        </m:r>
                      </m:oMath>
                    </a14:m>
                    <a:r>
                      <a:rPr lang="ja-JP" altLang="en-US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ＭＳ ゴシック" panose="020B0609070205080204" pitchFamily="49" charset="-128"/>
                      </a:rPr>
                      <a:t>：</a:t>
                    </a:r>
                    <a:r>
                      <a:rPr lang="en-US" altLang="ja-JP" dirty="0">
                        <a:ea typeface="ＭＳ ゴシック" panose="020B0609070205080204" pitchFamily="49" charset="-128"/>
                      </a:rPr>
                      <a:t> Heat </a:t>
                    </a:r>
                    <a:r>
                      <a:rPr lang="en-US" altLang="ja-JP" dirty="0" smtClean="0">
                        <a:ea typeface="ＭＳ ゴシック" panose="020B0609070205080204" pitchFamily="49" charset="-128"/>
                      </a:rPr>
                      <a:t>flux </a:t>
                    </a:r>
                    <a:r>
                      <a:rPr lang="en-US" altLang="ja-JP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ＭＳ ゴシック" panose="020B0609070205080204" pitchFamily="49" charset="-128"/>
                      </a:rPr>
                      <a:t>[W/cm</a:t>
                    </a:r>
                    <a:r>
                      <a:rPr lang="en-US" altLang="ja-JP" baseline="30000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ＭＳ ゴシック" panose="020B0609070205080204" pitchFamily="49" charset="-128"/>
                      </a:rPr>
                      <a:t>2</a:t>
                    </a:r>
                    <a:r>
                      <a:rPr lang="en-US" altLang="ja-JP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ＭＳ ゴシック" panose="020B0609070205080204" pitchFamily="49" charset="-128"/>
                      </a:rPr>
                      <a:t>]</a:t>
                    </a:r>
                  </a:p>
                  <a:p>
                    <a:pPr>
                      <a:lnSpc>
                        <a:spcPct val="150000"/>
                      </a:lnSpc>
                    </a:pPr>
                    <a14:m>
                      <m:oMath xmlns:m="http://schemas.openxmlformats.org/officeDocument/2006/math"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𝑎</m:t>
                        </m:r>
                      </m:oMath>
                    </a14:m>
                    <a:r>
                      <a:rPr lang="ja-JP" altLang="en-US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ＭＳ ゴシック" panose="020B0609070205080204" pitchFamily="49" charset="-128"/>
                      </a:rPr>
                      <a:t>：</a:t>
                    </a:r>
                    <a:r>
                      <a:rPr lang="en-US" altLang="ja-JP" dirty="0">
                        <a:latin typeface="+mj-lt"/>
                        <a:ea typeface="ＭＳ ゴシック" panose="020B0609070205080204" pitchFamily="49" charset="-128"/>
                      </a:rPr>
                      <a:t>absorption ratio</a:t>
                    </a:r>
                    <a:r>
                      <a:rPr lang="ja-JP" altLang="en-US" dirty="0" smtClean="0">
                        <a:solidFill>
                          <a:schemeClr val="tx1"/>
                        </a:solidFill>
                        <a:latin typeface="+mj-lt"/>
                        <a:ea typeface="ＭＳ ゴシック" panose="020B0609070205080204" pitchFamily="49" charset="-128"/>
                      </a:rPr>
                      <a:t> </a:t>
                    </a:r>
                    <a:r>
                      <a:rPr lang="en-US" altLang="ja-JP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ＭＳ ゴシック" panose="020B0609070205080204" pitchFamily="49" charset="-128"/>
                      </a:rPr>
                      <a:t>[-]</a:t>
                    </a:r>
                  </a:p>
                  <a:p>
                    <a:pPr>
                      <a:lnSpc>
                        <a:spcPct val="150000"/>
                      </a:lnSpc>
                    </a:pPr>
                    <a14:m>
                      <m:oMath xmlns:m="http://schemas.openxmlformats.org/officeDocument/2006/math">
                        <m:r>
                          <a:rPr lang="ja-JP" altLang="en-US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𝜀</m:t>
                        </m:r>
                      </m:oMath>
                    </a14:m>
                    <a:r>
                      <a:rPr lang="ja-JP" altLang="en-US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ＭＳ ゴシック" panose="020B0609070205080204" pitchFamily="49" charset="-128"/>
                      </a:rPr>
                      <a:t>：</a:t>
                    </a:r>
                    <a:r>
                      <a:rPr lang="en-US" altLang="ja-JP" dirty="0">
                        <a:latin typeface="+mj-lt"/>
                        <a:ea typeface="ＭＳ ゴシック" panose="020B0609070205080204" pitchFamily="49" charset="-128"/>
                      </a:rPr>
                      <a:t>emissivity</a:t>
                    </a:r>
                    <a:r>
                      <a:rPr lang="ja-JP" altLang="en-US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ＭＳ ゴシック" panose="020B0609070205080204" pitchFamily="49" charset="-128"/>
                      </a:rPr>
                      <a:t> </a:t>
                    </a:r>
                    <a:r>
                      <a:rPr lang="en-US" altLang="ja-JP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ＭＳ ゴシック" panose="020B0609070205080204" pitchFamily="49" charset="-128"/>
                      </a:rPr>
                      <a:t>[-]</a:t>
                    </a:r>
                    <a:endParaRPr lang="en-US" altLang="ja-JP" dirty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ＭＳ ゴシック" panose="020B0609070205080204" pitchFamily="49" charset="-128"/>
                    </a:endParaRPr>
                  </a:p>
                </p:txBody>
              </p:sp>
            </mc:Choice>
            <mc:Fallback xmlns="">
              <p:sp>
                <p:nvSpPr>
                  <p:cNvPr id="21" name="正方形/長方形 2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06956" y="3956627"/>
                    <a:ext cx="2333638" cy="1338828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 b="-3182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正方形/長方形 23"/>
                  <p:cNvSpPr/>
                  <p:nvPr/>
                </p:nvSpPr>
                <p:spPr>
                  <a:xfrm>
                    <a:off x="6462757" y="4017697"/>
                    <a:ext cx="5385818" cy="1323439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ts val="2400"/>
                      </a:lnSpc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ja-JP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ja-JP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𝑓</m:t>
                            </m:r>
                          </m:sub>
                        </m:sSub>
                      </m:oMath>
                    </a14:m>
                    <a:r>
                      <a:rPr lang="ja-JP" altLang="en-US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ＭＳ ゴシック" panose="020B0609070205080204" pitchFamily="49" charset="-128"/>
                      </a:rPr>
                      <a:t>：</a:t>
                    </a:r>
                    <a:r>
                      <a:rPr lang="en-US" altLang="ja-JP" dirty="0">
                        <a:latin typeface="+mj-lt"/>
                        <a:ea typeface="ＭＳ ゴシック" panose="020B0609070205080204" pitchFamily="49" charset="-128"/>
                      </a:rPr>
                      <a:t>representative temperature</a:t>
                    </a:r>
                    <a:r>
                      <a:rPr lang="ja-JP" altLang="en-US" dirty="0" smtClean="0">
                        <a:solidFill>
                          <a:schemeClr val="tx1"/>
                        </a:solidFill>
                        <a:latin typeface="+mj-lt"/>
                        <a:ea typeface="ＭＳ ゴシック" panose="020B0609070205080204" pitchFamily="49" charset="-128"/>
                      </a:rPr>
                      <a:t> </a:t>
                    </a:r>
                    <a:r>
                      <a:rPr lang="en-US" altLang="ja-JP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ＭＳ ゴシック" panose="020B0609070205080204" pitchFamily="49" charset="-128"/>
                      </a:rPr>
                      <a:t>[K</a:t>
                    </a:r>
                    <a:r>
                      <a:rPr lang="en-US" altLang="ja-JP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ＭＳ ゴシック" panose="020B0609070205080204" pitchFamily="49" charset="-128"/>
                      </a:rPr>
                      <a:t>]</a:t>
                    </a:r>
                  </a:p>
                  <a:p>
                    <a:pPr>
                      <a:lnSpc>
                        <a:spcPts val="2400"/>
                      </a:lnSpc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ja-JP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ja-JP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𝑠</m:t>
                            </m:r>
                          </m:sub>
                        </m:sSub>
                      </m:oMath>
                    </a14:m>
                    <a:r>
                      <a:rPr lang="ja-JP" altLang="en-US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ＭＳ ゴシック" panose="020B0609070205080204" pitchFamily="49" charset="-128"/>
                      </a:rPr>
                      <a:t>：</a:t>
                    </a:r>
                    <a:r>
                      <a:rPr lang="en-US" altLang="ja-JP" dirty="0">
                        <a:latin typeface="+mj-lt"/>
                        <a:ea typeface="ＭＳ ゴシック" panose="020B0609070205080204" pitchFamily="49" charset="-128"/>
                      </a:rPr>
                      <a:t>The temperature of </a:t>
                    </a:r>
                    <a:endParaRPr lang="en-US" altLang="ja-JP" dirty="0" smtClean="0">
                      <a:latin typeface="+mj-lt"/>
                      <a:ea typeface="ＭＳ ゴシック" panose="020B0609070205080204" pitchFamily="49" charset="-128"/>
                    </a:endParaRPr>
                  </a:p>
                  <a:p>
                    <a:pPr>
                      <a:lnSpc>
                        <a:spcPts val="2400"/>
                      </a:lnSpc>
                    </a:pPr>
                    <a:r>
                      <a:rPr lang="en-US" altLang="ja-JP" dirty="0" smtClean="0">
                        <a:latin typeface="+mj-lt"/>
                        <a:ea typeface="ＭＳ ゴシック" panose="020B0609070205080204" pitchFamily="49" charset="-128"/>
                      </a:rPr>
                      <a:t>         the </a:t>
                    </a:r>
                    <a:r>
                      <a:rPr lang="en-US" altLang="ja-JP" dirty="0">
                        <a:latin typeface="+mj-lt"/>
                        <a:ea typeface="ＭＳ ゴシック" panose="020B0609070205080204" pitchFamily="49" charset="-128"/>
                      </a:rPr>
                      <a:t>fuel </a:t>
                    </a:r>
                    <a:r>
                      <a:rPr lang="en-US" altLang="ja-JP" dirty="0" smtClean="0">
                        <a:latin typeface="+mj-lt"/>
                        <a:ea typeface="ＭＳ ゴシック" panose="020B0609070205080204" pitchFamily="49" charset="-128"/>
                      </a:rPr>
                      <a:t>liquid surface</a:t>
                    </a:r>
                    <a:r>
                      <a:rPr lang="en-US" altLang="ja-JP" dirty="0" smtClean="0">
                        <a:latin typeface="Arial Narrow" panose="020B0606020202030204" pitchFamily="34" charset="0"/>
                        <a:ea typeface="ＭＳ ゴシック" panose="020B0609070205080204" pitchFamily="49" charset="-128"/>
                      </a:rPr>
                      <a:t> </a:t>
                    </a:r>
                    <a:r>
                      <a:rPr lang="en-US" altLang="ja-JP" dirty="0">
                        <a:latin typeface="Arial Narrow" panose="020B0606020202030204" pitchFamily="34" charset="0"/>
                        <a:ea typeface="ＭＳ ゴシック" panose="020B0609070205080204" pitchFamily="49" charset="-128"/>
                      </a:rPr>
                      <a:t>[K]</a:t>
                    </a:r>
                    <a:r>
                      <a:rPr lang="en-US" altLang="ja-JP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ＭＳ ゴシック" panose="020B0609070205080204" pitchFamily="49" charset="-128"/>
                      </a:rPr>
                      <a:t> </a:t>
                    </a:r>
                  </a:p>
                  <a:p>
                    <a:pPr>
                      <a:lnSpc>
                        <a:spcPts val="2400"/>
                      </a:lnSpc>
                    </a:pPr>
                    <a14:m>
                      <m:oMath xmlns:m="http://schemas.openxmlformats.org/officeDocument/2006/math">
                        <m:r>
                          <a:rPr lang="ja-JP" altLang="en-US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oMath>
                    </a14:m>
                    <a:r>
                      <a:rPr lang="ja-JP" altLang="en-US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ＭＳ ゴシック" panose="020B0609070205080204" pitchFamily="49" charset="-128"/>
                      </a:rPr>
                      <a:t>： </a:t>
                    </a:r>
                    <a:r>
                      <a:rPr lang="en-US" altLang="ja-JP" dirty="0" smtClean="0">
                        <a:latin typeface="+mj-lt"/>
                        <a:ea typeface="ＭＳ ゴシック" panose="020B0609070205080204" pitchFamily="49" charset="-128"/>
                      </a:rPr>
                      <a:t>Stefan-Boltzmann coefficient</a:t>
                    </a:r>
                    <a:r>
                      <a:rPr lang="ja-JP" altLang="en-US" dirty="0">
                        <a:latin typeface="Arial Narrow" panose="020B0606020202030204" pitchFamily="34" charset="0"/>
                        <a:ea typeface="ＭＳ ゴシック" panose="020B0609070205080204" pitchFamily="49" charset="-128"/>
                      </a:rPr>
                      <a:t> </a:t>
                    </a:r>
                    <a:r>
                      <a:rPr lang="en-US" altLang="ja-JP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ＭＳ ゴシック" panose="020B0609070205080204" pitchFamily="49" charset="-128"/>
                      </a:rPr>
                      <a:t>[</a:t>
                    </a:r>
                    <a:r>
                      <a:rPr lang="en-US" altLang="ja-JP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W</a:t>
                    </a:r>
                    <a:r>
                      <a:rPr lang="en-US" altLang="ja-JP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/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en-US" altLang="ja-JP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ja-JP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m</m:t>
                            </m:r>
                          </m:e>
                          <m:sup>
                            <m:r>
                              <a:rPr lang="en-US" altLang="ja-JP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>
                            <a:solidFill>
                              <a:schemeClr val="tx1"/>
                            </a:solidFill>
                            <a:latin typeface="Cambria Math"/>
                          </a:rPr>
                          <m:t>∙</m:t>
                        </m:r>
                        <m:sSup>
                          <m:sSupPr>
                            <m:ctrlPr>
                              <a:rPr lang="en-US" altLang="ja-JP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ja-JP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K</m:t>
                            </m:r>
                          </m:e>
                          <m:sup>
                            <m:r>
                              <a:rPr lang="en-US" altLang="ja-JP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oMath>
                    </a14:m>
                    <a:r>
                      <a:rPr lang="en-US" altLang="ja-JP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ＭＳ ゴシック" panose="020B0609070205080204" pitchFamily="49" charset="-128"/>
                      </a:rPr>
                      <a:t>]</a:t>
                    </a:r>
                    <a:endParaRPr lang="en-US" altLang="ja-JP" dirty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ＭＳ ゴシック" panose="020B0609070205080204" pitchFamily="49" charset="-128"/>
                    </a:endParaRPr>
                  </a:p>
                </p:txBody>
              </p:sp>
            </mc:Choice>
            <mc:Fallback xmlns="">
              <p:sp>
                <p:nvSpPr>
                  <p:cNvPr id="24" name="正方形/長方形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62757" y="4017697"/>
                    <a:ext cx="5385818" cy="1323439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 t="-3226" b="-5530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5" name="大かっこ 24"/>
              <p:cNvSpPr/>
              <p:nvPr/>
            </p:nvSpPr>
            <p:spPr>
              <a:xfrm>
                <a:off x="4231096" y="3967841"/>
                <a:ext cx="6681375" cy="1348101"/>
              </a:xfrm>
              <a:prstGeom prst="bracketPair">
                <a:avLst/>
              </a:prstGeom>
              <a:ln w="190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" name="正方形/長方形 2"/>
            <p:cNvSpPr/>
            <p:nvPr/>
          </p:nvSpPr>
          <p:spPr>
            <a:xfrm>
              <a:off x="1062958" y="3789040"/>
              <a:ext cx="322101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2400" dirty="0" smtClean="0"/>
                <a:t>&lt;Stefan-Boltzmann law&gt;</a:t>
              </a:r>
              <a:endParaRPr lang="ja-JP" altLang="en-US" sz="2400" dirty="0"/>
            </a:p>
          </p:txBody>
        </p:sp>
      </p:grpSp>
      <p:grpSp>
        <p:nvGrpSpPr>
          <p:cNvPr id="9" name="グループ化 8"/>
          <p:cNvGrpSpPr/>
          <p:nvPr/>
        </p:nvGrpSpPr>
        <p:grpSpPr>
          <a:xfrm>
            <a:off x="899592" y="1553664"/>
            <a:ext cx="6984776" cy="1659312"/>
            <a:chOff x="899592" y="1841696"/>
            <a:chExt cx="5328592" cy="1659312"/>
          </a:xfrm>
        </p:grpSpPr>
        <p:grpSp>
          <p:nvGrpSpPr>
            <p:cNvPr id="2" name="グループ化 1"/>
            <p:cNvGrpSpPr/>
            <p:nvPr/>
          </p:nvGrpSpPr>
          <p:grpSpPr>
            <a:xfrm>
              <a:off x="899592" y="1843476"/>
              <a:ext cx="5328592" cy="1657532"/>
              <a:chOff x="3923928" y="802538"/>
              <a:chExt cx="5328592" cy="1657532"/>
            </a:xfrm>
          </p:grpSpPr>
          <p:sp>
            <p:nvSpPr>
              <p:cNvPr id="11" name="正方形/長方形 10"/>
              <p:cNvSpPr/>
              <p:nvPr/>
            </p:nvSpPr>
            <p:spPr>
              <a:xfrm>
                <a:off x="3923928" y="802538"/>
                <a:ext cx="5328592" cy="1651845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" name="正方形/長方形 5"/>
                  <p:cNvSpPr/>
                  <p:nvPr/>
                </p:nvSpPr>
                <p:spPr>
                  <a:xfrm>
                    <a:off x="4031561" y="1334858"/>
                    <a:ext cx="2006511" cy="91159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ja-JP" sz="2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ja-JP" sz="2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altLang="ja-JP" sz="2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altLang="ja-JP" sz="2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=−</m:t>
                          </m:r>
                          <m:r>
                            <a:rPr lang="en-US" altLang="ja-JP" sz="2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𝜆</m:t>
                          </m:r>
                          <m:f>
                            <m:fPr>
                              <m:ctrlPr>
                                <a:rPr lang="en-US" altLang="ja-JP" sz="28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ja-JP" sz="28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altLang="ja-JP" sz="2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altLang="ja-JP" sz="28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altLang="ja-JP" sz="2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oMath>
                      </m:oMathPara>
                    </a14:m>
                    <a:endParaRPr lang="ja-JP" altLang="en-US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" name="正方形/長方形 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31561" y="1334858"/>
                    <a:ext cx="2006511" cy="911596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正方形/長方形 7"/>
                  <p:cNvSpPr/>
                  <p:nvPr/>
                </p:nvSpPr>
                <p:spPr>
                  <a:xfrm>
                    <a:off x="6405468" y="1121242"/>
                    <a:ext cx="2740302" cy="1338828"/>
                  </a:xfrm>
                  <a:prstGeom prst="rect">
                    <a:avLst/>
                  </a:prstGeom>
                </p:spPr>
                <p:txBody>
                  <a:bodyPr wrap="none" anchor="ctr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ja-JP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ja-JP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</m:oMath>
                    </a14:m>
                    <a:r>
                      <a:rPr lang="ja-JP" altLang="en-US" dirty="0" smtClean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rPr>
                      <a:t>：</a:t>
                    </a:r>
                    <a:r>
                      <a:rPr lang="en-US" altLang="ja-JP" dirty="0">
                        <a:latin typeface="+mj-lt"/>
                        <a:ea typeface="ＭＳ ゴシック" panose="020B0609070205080204" pitchFamily="49" charset="-128"/>
                      </a:rPr>
                      <a:t>Heat flux</a:t>
                    </a:r>
                    <a:r>
                      <a:rPr lang="ja-JP" altLang="en-US" dirty="0" smtClean="0">
                        <a:solidFill>
                          <a:schemeClr val="tx1"/>
                        </a:solidFill>
                        <a:latin typeface="MS UI Gothic" panose="020B0600070205080204" pitchFamily="50" charset="-128"/>
                        <a:ea typeface="MS UI Gothic" panose="020B0600070205080204" pitchFamily="50" charset="-128"/>
                      </a:rPr>
                      <a:t> </a:t>
                    </a:r>
                    <a:r>
                      <a:rPr lang="en-US" altLang="ja-JP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MS UI Gothic" panose="020B0600070205080204" pitchFamily="50" charset="-128"/>
                      </a:rPr>
                      <a:t>[W/cm</a:t>
                    </a:r>
                    <a:r>
                      <a:rPr lang="en-US" altLang="ja-JP" baseline="30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MS UI Gothic" panose="020B0600070205080204" pitchFamily="50" charset="-128"/>
                      </a:rPr>
                      <a:t>2</a:t>
                    </a:r>
                    <a:r>
                      <a:rPr lang="en-US" altLang="ja-JP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MS UI Gothic" panose="020B0600070205080204" pitchFamily="50" charset="-128"/>
                      </a:rPr>
                      <a:t>]</a:t>
                    </a:r>
                    <a:endParaRPr lang="en-US" altLang="ja-JP" b="0" i="1" dirty="0" smtClean="0">
                      <a:solidFill>
                        <a:schemeClr val="tx1"/>
                      </a:solidFill>
                      <a:latin typeface="Cambria Math"/>
                    </a:endParaRPr>
                  </a:p>
                  <a:p>
                    <a:pPr>
                      <a:lnSpc>
                        <a:spcPct val="150000"/>
                      </a:lnSpc>
                    </a:pPr>
                    <a14:m>
                      <m:oMath xmlns:m="http://schemas.openxmlformats.org/officeDocument/2006/math"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𝑇</m:t>
                        </m:r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 </m:t>
                        </m:r>
                      </m:oMath>
                    </a14:m>
                    <a:r>
                      <a:rPr lang="ja-JP" altLang="en-US" dirty="0" smtClean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rPr>
                      <a:t>：</a:t>
                    </a:r>
                    <a:r>
                      <a:rPr lang="en-US" altLang="ja-JP" dirty="0" smtClean="0">
                        <a:latin typeface="+mj-lt"/>
                        <a:ea typeface="ＭＳ ゴシック" panose="020B0609070205080204" pitchFamily="49" charset="-128"/>
                      </a:rPr>
                      <a:t>Temperature</a:t>
                    </a:r>
                    <a:r>
                      <a:rPr lang="ja-JP" altLang="en-US" dirty="0" smtClean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rPr>
                      <a:t> </a:t>
                    </a:r>
                    <a:r>
                      <a:rPr lang="en-US" altLang="ja-JP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ＭＳ ゴシック" panose="020B0609070205080204" pitchFamily="49" charset="-128"/>
                      </a:rPr>
                      <a:t>[K]</a:t>
                    </a:r>
                    <a:endParaRPr lang="en-US" altLang="ja-JP" dirty="0" smtClean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MS UI Gothic" panose="020B0600070205080204" pitchFamily="50" charset="-128"/>
                    </a:endParaRPr>
                  </a:p>
                  <a:p>
                    <a:pPr>
                      <a:lnSpc>
                        <a:spcPct val="150000"/>
                      </a:lnSpc>
                    </a:pPr>
                    <a14:m>
                      <m:oMath xmlns:m="http://schemas.openxmlformats.org/officeDocument/2006/math"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𝜆</m:t>
                        </m:r>
                      </m:oMath>
                    </a14:m>
                    <a:r>
                      <a:rPr lang="ja-JP" altLang="en-US" dirty="0" smtClean="0">
                        <a:solidFill>
                          <a:schemeClr val="tx1"/>
                        </a:solidFill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rPr>
                      <a:t>：</a:t>
                    </a:r>
                    <a:r>
                      <a:rPr lang="en-US" altLang="ja-JP" dirty="0">
                        <a:latin typeface="+mj-lt"/>
                        <a:ea typeface="ＭＳ ゴシック" panose="020B0609070205080204" pitchFamily="49" charset="-128"/>
                      </a:rPr>
                      <a:t>Thermal conductivity </a:t>
                    </a:r>
                    <a:r>
                      <a:rPr lang="en-US" altLang="ja-JP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MS UI Gothic" panose="020B0600070205080204" pitchFamily="50" charset="-128"/>
                      </a:rPr>
                      <a:t>[-]</a:t>
                    </a:r>
                    <a:endParaRPr lang="ja-JP" altLang="en-US" dirty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MS UI Gothic" panose="020B0600070205080204" pitchFamily="50" charset="-128"/>
                    </a:endParaRPr>
                  </a:p>
                </p:txBody>
              </p:sp>
            </mc:Choice>
            <mc:Fallback xmlns="">
              <p:sp>
                <p:nvSpPr>
                  <p:cNvPr id="8" name="正方形/長方形 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05468" y="1121242"/>
                    <a:ext cx="2740302" cy="1338828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 r="-1111" b="-3636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3" name="大かっこ 12"/>
              <p:cNvSpPr/>
              <p:nvPr/>
            </p:nvSpPr>
            <p:spPr>
              <a:xfrm>
                <a:off x="6357656" y="1188425"/>
                <a:ext cx="2788114" cy="1204463"/>
              </a:xfrm>
              <a:prstGeom prst="bracketPair">
                <a:avLst/>
              </a:prstGeom>
              <a:ln w="1905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5" name="正方形/長方形 4"/>
            <p:cNvSpPr/>
            <p:nvPr/>
          </p:nvSpPr>
          <p:spPr>
            <a:xfrm>
              <a:off x="1023017" y="1841696"/>
              <a:ext cx="208428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2400" dirty="0" smtClean="0"/>
                <a:t>&lt;Fourier's law&gt;</a:t>
              </a:r>
              <a:endParaRPr lang="ja-JP" altLang="en-US" sz="2400" dirty="0"/>
            </a:p>
          </p:txBody>
        </p:sp>
      </p:grpSp>
      <p:sp>
        <p:nvSpPr>
          <p:cNvPr id="22" name="円/楕円 21"/>
          <p:cNvSpPr/>
          <p:nvPr/>
        </p:nvSpPr>
        <p:spPr>
          <a:xfrm>
            <a:off x="2714363" y="2087764"/>
            <a:ext cx="565689" cy="89731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円/楕円 22"/>
          <p:cNvSpPr/>
          <p:nvPr/>
        </p:nvSpPr>
        <p:spPr>
          <a:xfrm>
            <a:off x="3280052" y="4449657"/>
            <a:ext cx="787891" cy="61682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902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0" t="4200" r="37448" b="41382"/>
          <a:stretch/>
        </p:blipFill>
        <p:spPr bwMode="auto">
          <a:xfrm>
            <a:off x="1403648" y="1172425"/>
            <a:ext cx="5701542" cy="3808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テキスト ボックス 20"/>
          <p:cNvSpPr txBox="1"/>
          <p:nvPr/>
        </p:nvSpPr>
        <p:spPr>
          <a:xfrm>
            <a:off x="6937631" y="2638033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○</a:t>
            </a:r>
            <a:r>
              <a: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1" lang="ja-JP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=1</a:t>
            </a:r>
          </a:p>
          <a:p>
            <a:r>
              <a:rPr lang="ja-JP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△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ja-JP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=0.55</a:t>
            </a:r>
            <a:endParaRPr lang="ja-JP" altLang="en-U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 rot="16200000">
            <a:off x="666023" y="2757153"/>
            <a:ext cx="1086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i="1" dirty="0"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ja-JP" altLang="en-US" sz="1200" baseline="8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○</a:t>
            </a:r>
            <a:r>
              <a:rPr lang="en-US" altLang="ja-JP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lang="ja-JP" altLang="en-U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805375" y="4901098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z </a:t>
            </a:r>
            <a:r>
              <a: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[mm]</a:t>
            </a:r>
            <a:r>
              <a:rPr kumimoji="1" lang="en-US" altLang="ja-JP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ja-JP" altLang="en-U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910572" y="735087"/>
            <a:ext cx="5064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/>
              <a:t>Temperature gradient in the </a:t>
            </a:r>
            <a:r>
              <a:rPr lang="en-US" altLang="ja-JP" sz="2400" dirty="0" smtClean="0"/>
              <a:t>z </a:t>
            </a:r>
            <a:r>
              <a:rPr lang="en-US" altLang="ja-JP" sz="2400" dirty="0"/>
              <a:t>direction</a:t>
            </a:r>
          </a:p>
        </p:txBody>
      </p:sp>
      <p:sp>
        <p:nvSpPr>
          <p:cNvPr id="2" name="正方形/長方形 1"/>
          <p:cNvSpPr/>
          <p:nvPr/>
        </p:nvSpPr>
        <p:spPr>
          <a:xfrm>
            <a:off x="694472" y="5661248"/>
            <a:ext cx="77550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Temperature </a:t>
            </a:r>
            <a:r>
              <a:rPr lang="en-US" altLang="ja-JP" sz="2400" dirty="0"/>
              <a:t>at z=0 is assumed boiling point at fuel </a:t>
            </a:r>
            <a:r>
              <a:rPr lang="en-US" altLang="ja-JP" sz="2400" dirty="0" smtClean="0"/>
              <a:t>surface.</a:t>
            </a:r>
            <a:endParaRPr lang="en-US" altLang="ja-JP" sz="2400" dirty="0"/>
          </a:p>
        </p:txBody>
      </p:sp>
      <p:sp>
        <p:nvSpPr>
          <p:cNvPr id="3" name="正方形/長方形 2"/>
          <p:cNvSpPr/>
          <p:nvPr/>
        </p:nvSpPr>
        <p:spPr>
          <a:xfrm>
            <a:off x="694472" y="6237311"/>
            <a:ext cx="51702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 smtClean="0"/>
              <a:t>In </a:t>
            </a:r>
            <a:r>
              <a:rPr lang="en-US" altLang="ja-JP" sz="2400" dirty="0"/>
              <a:t>0.55G, flame temperature </a:t>
            </a:r>
            <a:r>
              <a:rPr lang="en-US" altLang="ja-JP" sz="2400" dirty="0" smtClean="0"/>
              <a:t>decreased.</a:t>
            </a:r>
            <a:endParaRPr lang="ja-JP" altLang="en-US" sz="2400" dirty="0"/>
          </a:p>
        </p:txBody>
      </p:sp>
      <p:sp>
        <p:nvSpPr>
          <p:cNvPr id="5" name="円/楕円 4"/>
          <p:cNvSpPr/>
          <p:nvPr/>
        </p:nvSpPr>
        <p:spPr>
          <a:xfrm>
            <a:off x="1619672" y="4009085"/>
            <a:ext cx="914400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3923928" y="2276872"/>
            <a:ext cx="914400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538724" y="4923485"/>
            <a:ext cx="3303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 smtClean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&lt;</a:t>
            </a:r>
            <a:r>
              <a:rPr lang="en-US" altLang="ja-JP" dirty="0" smtClean="0">
                <a:latin typeface="+mj-lt"/>
                <a:ea typeface="ＭＳ ゴシック" panose="020B0609070205080204" pitchFamily="49" charset="-128"/>
                <a:cs typeface="Arial" panose="020B0604020202020204" pitchFamily="34" charset="0"/>
              </a:rPr>
              <a:t>Ethanol</a:t>
            </a:r>
            <a:r>
              <a:rPr lang="en-US" altLang="ja-JP" dirty="0" smtClean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, </a:t>
            </a:r>
            <a:r>
              <a:rPr lang="en-US" altLang="ja-JP" i="1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r</a:t>
            </a:r>
            <a:r>
              <a:rPr lang="en-US" altLang="ja-JP" i="1" dirty="0" smtClean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dirty="0" smtClean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= 6.0 mm&gt;</a:t>
            </a:r>
            <a:endParaRPr kumimoji="1" lang="en-US" altLang="ja-JP" dirty="0" smtClean="0"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18" name="タイトル 1"/>
          <p:cNvSpPr txBox="1">
            <a:spLocks/>
          </p:cNvSpPr>
          <p:nvPr/>
        </p:nvSpPr>
        <p:spPr>
          <a:xfrm>
            <a:off x="0" y="0"/>
            <a:ext cx="9144000" cy="854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altLang="ja-JP" dirty="0" smtClean="0">
                <a:solidFill>
                  <a:schemeClr val="bg1"/>
                </a:solidFill>
                <a:cs typeface="Arial" panose="020B0604020202020204" pitchFamily="34" charset="0"/>
              </a:rPr>
              <a:t>Calculation of Convective Heat Flux</a:t>
            </a:r>
            <a:endParaRPr lang="ja-JP" altLang="en-US" sz="7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06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1" t="3908" r="37219" b="39924"/>
          <a:stretch/>
        </p:blipFill>
        <p:spPr bwMode="auto">
          <a:xfrm>
            <a:off x="1403648" y="1143543"/>
            <a:ext cx="5725968" cy="3930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テキスト ボックス 40"/>
          <p:cNvSpPr txBox="1"/>
          <p:nvPr/>
        </p:nvSpPr>
        <p:spPr>
          <a:xfrm>
            <a:off x="5538724" y="4923485"/>
            <a:ext cx="3303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 smtClean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&lt;</a:t>
            </a:r>
            <a:r>
              <a:rPr lang="en-US" altLang="ja-JP" dirty="0" smtClean="0">
                <a:latin typeface="+mj-lt"/>
                <a:ea typeface="ＭＳ ゴシック" panose="020B0609070205080204" pitchFamily="49" charset="-128"/>
                <a:cs typeface="Arial" panose="020B0604020202020204" pitchFamily="34" charset="0"/>
              </a:rPr>
              <a:t>Ethanol</a:t>
            </a:r>
            <a:r>
              <a:rPr lang="en-US" altLang="ja-JP" dirty="0" smtClean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, </a:t>
            </a:r>
            <a:r>
              <a:rPr lang="en-US" altLang="ja-JP" i="1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r</a:t>
            </a:r>
            <a:r>
              <a:rPr lang="en-US" altLang="ja-JP" i="1" dirty="0" smtClean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dirty="0" smtClean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= 6.0 mm&gt;</a:t>
            </a:r>
            <a:endParaRPr kumimoji="1" lang="en-US" altLang="ja-JP" dirty="0" smtClean="0"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/>
              <p:cNvSpPr txBox="1"/>
              <p:nvPr/>
            </p:nvSpPr>
            <p:spPr>
              <a:xfrm>
                <a:off x="5004048" y="3782839"/>
                <a:ext cx="1039707" cy="676660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kumimoji="1" lang="en-US" altLang="ja-JP" sz="2000" i="1" smtClean="0">
                              <a:latin typeface="Cambria Math"/>
                            </a:rPr>
                            <m:t>𝑑</m:t>
                          </m:r>
                          <m:r>
                            <a:rPr kumimoji="1" lang="en-US" altLang="ja-JP" sz="2000" b="0" i="1" smtClean="0">
                              <a:latin typeface="Cambria Math"/>
                            </a:rPr>
                            <m:t>𝑇</m:t>
                          </m:r>
                        </m:num>
                        <m:den>
                          <m:r>
                            <a:rPr kumimoji="1" lang="en-US" altLang="ja-JP" sz="2000" i="1" smtClean="0">
                              <a:latin typeface="Cambria Math"/>
                            </a:rPr>
                            <m:t>𝑑</m:t>
                          </m:r>
                          <m:r>
                            <a:rPr kumimoji="1" lang="en-US" altLang="ja-JP" sz="20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sSub>
                        <m:sSubPr>
                          <m:ctrlPr>
                            <a:rPr kumimoji="1" lang="en-US" altLang="ja-JP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000" b="0" i="1" smtClean="0">
                              <a:latin typeface="Cambria Math"/>
                            </a:rPr>
                            <m:t>|</m:t>
                          </m:r>
                        </m:e>
                        <m:sub>
                          <m:r>
                            <a:rPr kumimoji="1" lang="en-US" altLang="ja-JP" sz="2000" b="0" i="1" smtClean="0">
                              <a:latin typeface="Cambria Math"/>
                            </a:rPr>
                            <m:t>𝑧</m:t>
                          </m:r>
                          <m:r>
                            <a:rPr kumimoji="1" lang="en-US" altLang="ja-JP" sz="2000" b="0" i="1" smtClean="0">
                              <a:latin typeface="Cambria Math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kumimoji="1" lang="ja-JP" altLang="en-US" sz="2000" dirty="0"/>
              </a:p>
            </p:txBody>
          </p:sp>
        </mc:Choice>
        <mc:Fallback xmlns="">
          <p:sp>
            <p:nvSpPr>
              <p:cNvPr id="9" name="テキスト ボックス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3782839"/>
                <a:ext cx="1039707" cy="67666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テキスト ボックス 21"/>
          <p:cNvSpPr txBox="1"/>
          <p:nvPr/>
        </p:nvSpPr>
        <p:spPr>
          <a:xfrm>
            <a:off x="3465805" y="3472034"/>
            <a:ext cx="1120354" cy="858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kumimoji="1" lang="en-US" altLang="ja-JP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=0.55</a:t>
            </a:r>
          </a:p>
          <a:p>
            <a:pPr algn="ctr"/>
            <a:r>
              <a:rPr lang="en-US" altLang="ja-JP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819.56</a:t>
            </a:r>
          </a:p>
          <a:p>
            <a:pPr algn="ctr"/>
            <a:r>
              <a:rPr lang="en-US" altLang="ja-JP" sz="1600" dirty="0" smtClean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[</a:t>
            </a:r>
            <a:r>
              <a:rPr lang="en-US" altLang="ja-JP" sz="1600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K</a:t>
            </a:r>
            <a:r>
              <a:rPr lang="en-US" altLang="ja-JP" sz="1600" dirty="0" smtClean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/mm]</a:t>
            </a:r>
            <a:endParaRPr kumimoji="1" lang="ja-JP" altLang="en-US" sz="1400" dirty="0">
              <a:solidFill>
                <a:srgbClr val="FF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937631" y="2638033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○</a:t>
            </a:r>
            <a:r>
              <a: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1" lang="ja-JP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=1</a:t>
            </a:r>
          </a:p>
          <a:p>
            <a:r>
              <a:rPr lang="ja-JP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△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ja-JP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=0.55</a:t>
            </a:r>
            <a:endParaRPr lang="ja-JP" altLang="en-U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 rot="16200000">
            <a:off x="666023" y="2757153"/>
            <a:ext cx="1086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i="1" dirty="0"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ja-JP" altLang="en-US" sz="1200" baseline="8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○</a:t>
            </a:r>
            <a:r>
              <a:rPr lang="en-US" altLang="ja-JP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lang="ja-JP" altLang="en-U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805375" y="4901098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z </a:t>
            </a:r>
            <a:r>
              <a: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[mm]</a:t>
            </a:r>
            <a:r>
              <a:rPr kumimoji="1" lang="en-US" altLang="ja-JP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ja-JP" altLang="en-U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円弧 14"/>
          <p:cNvSpPr/>
          <p:nvPr/>
        </p:nvSpPr>
        <p:spPr>
          <a:xfrm rot="5164088">
            <a:off x="2685612" y="3599418"/>
            <a:ext cx="971258" cy="942313"/>
          </a:xfrm>
          <a:prstGeom prst="arc">
            <a:avLst>
              <a:gd name="adj1" fmla="val 12058006"/>
              <a:gd name="adj2" fmla="val 19616273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3768937" y="2733629"/>
            <a:ext cx="1918787" cy="1784537"/>
            <a:chOff x="3768937" y="2733629"/>
            <a:chExt cx="1918787" cy="1784537"/>
          </a:xfrm>
        </p:grpSpPr>
        <p:sp>
          <p:nvSpPr>
            <p:cNvPr id="7" name="テキスト ボックス 6"/>
            <p:cNvSpPr txBox="1"/>
            <p:nvPr/>
          </p:nvSpPr>
          <p:spPr>
            <a:xfrm>
              <a:off x="4572000" y="2733629"/>
              <a:ext cx="1115724" cy="861774"/>
            </a:xfrm>
            <a:prstGeom prst="rect">
              <a:avLst/>
            </a:prstGeom>
            <a:noFill/>
            <a:ln>
              <a:noFill/>
              <a:prstDash val="solid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i="1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r>
                <a:rPr kumimoji="1" lang="en-US" altLang="ja-JP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=1</a:t>
              </a:r>
            </a:p>
            <a:p>
              <a:pPr algn="ctr"/>
              <a:r>
                <a:rPr lang="en-US" altLang="ja-JP" sz="16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881.19</a:t>
              </a:r>
            </a:p>
            <a:p>
              <a:pPr algn="ctr"/>
              <a:r>
                <a:rPr lang="en-US" altLang="ja-JP" sz="16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</a:t>
              </a:r>
              <a:r>
                <a:rPr lang="en-US" altLang="ja-JP" sz="1600" dirty="0">
                  <a:solidFill>
                    <a:srgbClr val="0070C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K</a:t>
              </a:r>
              <a:r>
                <a:rPr lang="en-US" altLang="ja-JP" sz="1600" dirty="0" smtClean="0">
                  <a:solidFill>
                    <a:srgbClr val="0070C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/mm</a:t>
              </a:r>
              <a:r>
                <a:rPr lang="en-US" altLang="ja-JP" sz="16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  <a:endParaRPr kumimoji="1" lang="ja-JP" altLang="en-US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円弧 15"/>
            <p:cNvSpPr/>
            <p:nvPr/>
          </p:nvSpPr>
          <p:spPr>
            <a:xfrm rot="4621929">
              <a:off x="3414127" y="3265533"/>
              <a:ext cx="1607443" cy="897824"/>
            </a:xfrm>
            <a:prstGeom prst="arc">
              <a:avLst>
                <a:gd name="adj1" fmla="val 10936943"/>
                <a:gd name="adj2" fmla="val 21129333"/>
              </a:avLst>
            </a:prstGeom>
            <a:noFill/>
            <a:ln w="28575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</p:grpSp>
      <p:cxnSp>
        <p:nvCxnSpPr>
          <p:cNvPr id="3" name="直線コネクタ 2"/>
          <p:cNvCxnSpPr/>
          <p:nvPr/>
        </p:nvCxnSpPr>
        <p:spPr>
          <a:xfrm>
            <a:off x="1409487" y="4469753"/>
            <a:ext cx="3436047" cy="0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正方形/長方形 1"/>
          <p:cNvSpPr/>
          <p:nvPr/>
        </p:nvSpPr>
        <p:spPr>
          <a:xfrm>
            <a:off x="1854526" y="5609001"/>
            <a:ext cx="54349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/>
              <a:t>Calculate temperature gradients at z = </a:t>
            </a:r>
            <a:r>
              <a:rPr lang="en-US" altLang="ja-JP" sz="2400" dirty="0" smtClean="0"/>
              <a:t>0. </a:t>
            </a:r>
            <a:endParaRPr lang="en-US" altLang="ja-JP" sz="2400" dirty="0"/>
          </a:p>
        </p:txBody>
      </p:sp>
      <p:sp>
        <p:nvSpPr>
          <p:cNvPr id="5" name="正方形/長方形 4"/>
          <p:cNvSpPr/>
          <p:nvPr/>
        </p:nvSpPr>
        <p:spPr>
          <a:xfrm>
            <a:off x="1854526" y="6207694"/>
            <a:ext cx="54349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</a:rPr>
              <a:t>Temperature gradients decrease</a:t>
            </a:r>
            <a:r>
              <a:rPr lang="en-US" altLang="ja-JP" sz="2400" dirty="0"/>
              <a:t> </a:t>
            </a:r>
            <a:r>
              <a:rPr lang="en-US" altLang="ja-JP" sz="2400" dirty="0" smtClean="0"/>
              <a:t>in 0.55G. </a:t>
            </a:r>
            <a:endParaRPr lang="en-US" altLang="ja-JP" sz="2400" dirty="0"/>
          </a:p>
        </p:txBody>
      </p:sp>
      <p:sp>
        <p:nvSpPr>
          <p:cNvPr id="20" name="正方形/長方形 19"/>
          <p:cNvSpPr/>
          <p:nvPr/>
        </p:nvSpPr>
        <p:spPr>
          <a:xfrm>
            <a:off x="1910572" y="735087"/>
            <a:ext cx="5064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/>
              <a:t>Temperature gradient in the </a:t>
            </a:r>
            <a:r>
              <a:rPr lang="en-US" altLang="ja-JP" sz="2400" dirty="0" smtClean="0"/>
              <a:t>z </a:t>
            </a:r>
            <a:r>
              <a:rPr lang="en-US" altLang="ja-JP" sz="2400" dirty="0"/>
              <a:t>direction</a:t>
            </a:r>
          </a:p>
        </p:txBody>
      </p:sp>
      <p:sp>
        <p:nvSpPr>
          <p:cNvPr id="19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4075"/>
          </a:xfrm>
        </p:spPr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en-US" altLang="ja-JP" dirty="0">
                <a:solidFill>
                  <a:schemeClr val="bg1"/>
                </a:solidFill>
                <a:cs typeface="Arial" panose="020B0604020202020204" pitchFamily="34" charset="0"/>
              </a:rPr>
              <a:t>Calculation of </a:t>
            </a:r>
            <a:r>
              <a:rPr lang="en-US" altLang="ja-JP" dirty="0" smtClean="0">
                <a:solidFill>
                  <a:schemeClr val="bg1"/>
                </a:solidFill>
                <a:cs typeface="Arial" panose="020B0604020202020204" pitchFamily="34" charset="0"/>
              </a:rPr>
              <a:t>Convective Heat </a:t>
            </a:r>
            <a:r>
              <a:rPr lang="en-US" altLang="ja-JP" dirty="0">
                <a:solidFill>
                  <a:schemeClr val="bg1"/>
                </a:solidFill>
                <a:cs typeface="Arial" panose="020B0604020202020204" pitchFamily="34" charset="0"/>
              </a:rPr>
              <a:t>Flux</a:t>
            </a:r>
            <a:endParaRPr kumimoji="1" lang="ja-JP" altLang="en-US" sz="7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85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正方形/長方形 35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" t="4745" r="5017" b="5093"/>
          <a:stretch/>
        </p:blipFill>
        <p:spPr bwMode="auto">
          <a:xfrm>
            <a:off x="467544" y="908720"/>
            <a:ext cx="5832648" cy="42785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1511660" y="5559623"/>
            <a:ext cx="6120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/>
              <a:t>Heat flux to the fuel surface </a:t>
            </a:r>
            <a:r>
              <a:rPr lang="en-US" altLang="ja-JP" sz="2400" dirty="0" smtClean="0"/>
              <a:t>decreases in 0.55G</a:t>
            </a:r>
          </a:p>
        </p:txBody>
      </p:sp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4075"/>
          </a:xfrm>
        </p:spPr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en-US" altLang="ja-JP" dirty="0">
                <a:solidFill>
                  <a:schemeClr val="bg1"/>
                </a:solidFill>
                <a:cs typeface="Arial" panose="020B0604020202020204" pitchFamily="34" charset="0"/>
              </a:rPr>
              <a:t>Distribution of </a:t>
            </a:r>
            <a:r>
              <a:rPr lang="en-US" altLang="ja-JP" dirty="0" smtClean="0">
                <a:solidFill>
                  <a:schemeClr val="bg1"/>
                </a:solidFill>
                <a:cs typeface="Arial" panose="020B0604020202020204" pitchFamily="34" charset="0"/>
              </a:rPr>
              <a:t>Convective Heat Flux </a:t>
            </a:r>
            <a:endParaRPr kumimoji="1" lang="ja-JP" altLang="en-US" sz="7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7921746" y="2026146"/>
            <a:ext cx="8867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400" dirty="0">
                <a:latin typeface="Arial Narrow" panose="020B0606020202030204" pitchFamily="34" charset="0"/>
              </a:rPr>
              <a:t>Flame</a:t>
            </a:r>
            <a:endParaRPr lang="ja-JP" altLang="en-US" sz="2400" dirty="0">
              <a:latin typeface="Arial Narrow" panose="020B0606020202030204" pitchFamily="34" charset="0"/>
            </a:endParaRPr>
          </a:p>
        </p:txBody>
      </p:sp>
      <p:grpSp>
        <p:nvGrpSpPr>
          <p:cNvPr id="8" name="グループ化 7"/>
          <p:cNvGrpSpPr/>
          <p:nvPr/>
        </p:nvGrpSpPr>
        <p:grpSpPr>
          <a:xfrm>
            <a:off x="6732240" y="1977072"/>
            <a:ext cx="1913556" cy="2680010"/>
            <a:chOff x="6732240" y="2715200"/>
            <a:chExt cx="1913556" cy="2680010"/>
          </a:xfrm>
        </p:grpSpPr>
        <p:sp>
          <p:nvSpPr>
            <p:cNvPr id="9" name="フリーフォーム 8"/>
            <p:cNvSpPr/>
            <p:nvPr/>
          </p:nvSpPr>
          <p:spPr>
            <a:xfrm>
              <a:off x="6732240" y="2864798"/>
              <a:ext cx="941381" cy="2088292"/>
            </a:xfrm>
            <a:custGeom>
              <a:avLst/>
              <a:gdLst>
                <a:gd name="connsiteX0" fmla="*/ 941381 w 941381"/>
                <a:gd name="connsiteY0" fmla="*/ 0 h 2088292"/>
                <a:gd name="connsiteX1" fmla="*/ 583035 w 941381"/>
                <a:gd name="connsiteY1" fmla="*/ 432487 h 2088292"/>
                <a:gd name="connsiteX2" fmla="*/ 212332 w 941381"/>
                <a:gd name="connsiteY2" fmla="*/ 1865871 h 2088292"/>
                <a:gd name="connsiteX3" fmla="*/ 51695 w 941381"/>
                <a:gd name="connsiteY3" fmla="*/ 2088292 h 208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1381" h="2088292">
                  <a:moveTo>
                    <a:pt x="941381" y="0"/>
                  </a:moveTo>
                  <a:cubicBezTo>
                    <a:pt x="822962" y="60754"/>
                    <a:pt x="704543" y="121509"/>
                    <a:pt x="583035" y="432487"/>
                  </a:cubicBezTo>
                  <a:cubicBezTo>
                    <a:pt x="461527" y="743465"/>
                    <a:pt x="300889" y="1589903"/>
                    <a:pt x="212332" y="1865871"/>
                  </a:cubicBezTo>
                  <a:cubicBezTo>
                    <a:pt x="123775" y="2141839"/>
                    <a:pt x="-100705" y="2045043"/>
                    <a:pt x="51695" y="2088292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フリーフォーム 9"/>
            <p:cNvSpPr/>
            <p:nvPr/>
          </p:nvSpPr>
          <p:spPr>
            <a:xfrm>
              <a:off x="7704415" y="2862228"/>
              <a:ext cx="941381" cy="2088292"/>
            </a:xfrm>
            <a:custGeom>
              <a:avLst/>
              <a:gdLst>
                <a:gd name="connsiteX0" fmla="*/ 941381 w 941381"/>
                <a:gd name="connsiteY0" fmla="*/ 0 h 2088292"/>
                <a:gd name="connsiteX1" fmla="*/ 583035 w 941381"/>
                <a:gd name="connsiteY1" fmla="*/ 432487 h 2088292"/>
                <a:gd name="connsiteX2" fmla="*/ 212332 w 941381"/>
                <a:gd name="connsiteY2" fmla="*/ 1865871 h 2088292"/>
                <a:gd name="connsiteX3" fmla="*/ 51695 w 941381"/>
                <a:gd name="connsiteY3" fmla="*/ 2088292 h 208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1381" h="2088292">
                  <a:moveTo>
                    <a:pt x="941381" y="0"/>
                  </a:moveTo>
                  <a:cubicBezTo>
                    <a:pt x="822962" y="60754"/>
                    <a:pt x="704543" y="121509"/>
                    <a:pt x="583035" y="432487"/>
                  </a:cubicBezTo>
                  <a:cubicBezTo>
                    <a:pt x="461527" y="743465"/>
                    <a:pt x="300889" y="1589903"/>
                    <a:pt x="212332" y="1865871"/>
                  </a:cubicBezTo>
                  <a:cubicBezTo>
                    <a:pt x="123775" y="2141839"/>
                    <a:pt x="-100705" y="2045043"/>
                    <a:pt x="51695" y="2088292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7667909" y="3688808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ja-JP" altLang="en-US" sz="2400" b="1" i="1" dirty="0"/>
            </a:p>
          </p:txBody>
        </p:sp>
        <p:sp>
          <p:nvSpPr>
            <p:cNvPr id="12" name="正方形/長方形 11"/>
            <p:cNvSpPr/>
            <p:nvPr/>
          </p:nvSpPr>
          <p:spPr>
            <a:xfrm>
              <a:off x="6794923" y="4989222"/>
              <a:ext cx="1779662" cy="38794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/>
            <p:cNvSpPr/>
            <p:nvPr/>
          </p:nvSpPr>
          <p:spPr>
            <a:xfrm>
              <a:off x="7948601" y="4933545"/>
              <a:ext cx="64613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altLang="ja-JP" sz="2400" dirty="0">
                  <a:solidFill>
                    <a:prstClr val="black"/>
                  </a:solidFill>
                </a:rPr>
                <a:t>Pan</a:t>
              </a:r>
              <a:endParaRPr lang="ja-JP" altLang="en-US" dirty="0">
                <a:solidFill>
                  <a:prstClr val="black"/>
                </a:solidFill>
              </a:endParaRPr>
            </a:p>
          </p:txBody>
        </p:sp>
        <p:cxnSp>
          <p:nvCxnSpPr>
            <p:cNvPr id="14" name="直線コネクタ 13"/>
            <p:cNvCxnSpPr/>
            <p:nvPr/>
          </p:nvCxnSpPr>
          <p:spPr>
            <a:xfrm>
              <a:off x="7689017" y="2715200"/>
              <a:ext cx="0" cy="2680010"/>
            </a:xfrm>
            <a:prstGeom prst="line">
              <a:avLst/>
            </a:prstGeom>
            <a:ln w="158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テキスト ボックス 14"/>
            <p:cNvSpPr txBox="1"/>
            <p:nvPr/>
          </p:nvSpPr>
          <p:spPr>
            <a:xfrm>
              <a:off x="7236296" y="459917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0</a:t>
              </a:r>
              <a:endParaRPr kumimoji="1" lang="ja-JP" altLang="en-US" dirty="0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7910200" y="4196741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ja-JP" altLang="en-US" i="1" dirty="0"/>
            </a:p>
          </p:txBody>
        </p:sp>
      </p:grpSp>
      <p:cxnSp>
        <p:nvCxnSpPr>
          <p:cNvPr id="21" name="直線矢印コネクタ 20"/>
          <p:cNvCxnSpPr/>
          <p:nvPr/>
        </p:nvCxnSpPr>
        <p:spPr>
          <a:xfrm>
            <a:off x="8094931" y="2664208"/>
            <a:ext cx="0" cy="158688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円/楕円 25"/>
          <p:cNvSpPr/>
          <p:nvPr/>
        </p:nvSpPr>
        <p:spPr>
          <a:xfrm>
            <a:off x="4594884" y="2214533"/>
            <a:ext cx="720080" cy="974349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/>
          <p:cNvSpPr/>
          <p:nvPr/>
        </p:nvSpPr>
        <p:spPr>
          <a:xfrm>
            <a:off x="1511660" y="6135687"/>
            <a:ext cx="6120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/>
              <a:t>Especially, </a:t>
            </a:r>
            <a:r>
              <a:rPr lang="en-US" altLang="ja-JP" sz="2400" dirty="0" smtClean="0"/>
              <a:t>qc at </a:t>
            </a:r>
            <a:r>
              <a:rPr lang="en-US" altLang="ja-JP" sz="2400" dirty="0"/>
              <a:t>r = </a:t>
            </a:r>
            <a:r>
              <a:rPr lang="en-US" altLang="ja-JP" sz="2400" dirty="0" smtClean="0"/>
              <a:t>6 </a:t>
            </a:r>
            <a:r>
              <a:rPr lang="en-US" altLang="ja-JP" sz="2400" dirty="0"/>
              <a:t>mm decreases </a:t>
            </a:r>
            <a:r>
              <a:rPr lang="en-US" altLang="ja-JP" sz="2400" dirty="0" smtClean="0"/>
              <a:t>significantly.</a:t>
            </a: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86166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グループ化 21"/>
          <p:cNvGrpSpPr/>
          <p:nvPr/>
        </p:nvGrpSpPr>
        <p:grpSpPr>
          <a:xfrm>
            <a:off x="6516216" y="815733"/>
            <a:ext cx="1933814" cy="3909411"/>
            <a:chOff x="4788024" y="1056022"/>
            <a:chExt cx="1933814" cy="3909411"/>
          </a:xfrm>
        </p:grpSpPr>
        <p:sp>
          <p:nvSpPr>
            <p:cNvPr id="23" name="正方形/長方形 22"/>
            <p:cNvSpPr/>
            <p:nvPr/>
          </p:nvSpPr>
          <p:spPr>
            <a:xfrm>
              <a:off x="4788024" y="1056022"/>
              <a:ext cx="1933814" cy="390941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5" name="図 2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399" r="21602" b="18471"/>
            <a:stretch/>
          </p:blipFill>
          <p:spPr>
            <a:xfrm rot="5400000">
              <a:off x="4153911" y="2129826"/>
              <a:ext cx="3202040" cy="1933814"/>
            </a:xfrm>
            <a:prstGeom prst="rect">
              <a:avLst/>
            </a:prstGeom>
          </p:spPr>
        </p:pic>
        <p:sp>
          <p:nvSpPr>
            <p:cNvPr id="26" name="テキスト ボックス 25"/>
            <p:cNvSpPr txBox="1"/>
            <p:nvPr/>
          </p:nvSpPr>
          <p:spPr>
            <a:xfrm>
              <a:off x="5273196" y="1150963"/>
              <a:ext cx="963469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Acetone</a:t>
              </a:r>
            </a:p>
          </p:txBody>
        </p:sp>
      </p:grpSp>
      <p:sp>
        <p:nvSpPr>
          <p:cNvPr id="10" name="正方形/長方形 9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15" name="AutoShape 63"/>
          <p:cNvSpPr>
            <a:spLocks/>
          </p:cNvSpPr>
          <p:nvPr/>
        </p:nvSpPr>
        <p:spPr bwMode="auto">
          <a:xfrm>
            <a:off x="224852" y="3086604"/>
            <a:ext cx="170130" cy="1062476"/>
          </a:xfrm>
          <a:prstGeom prst="leftBrace">
            <a:avLst>
              <a:gd name="adj1" fmla="val 54952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ja-JP" altLang="en-US" dirty="0">
              <a:solidFill>
                <a:srgbClr val="FFFFFF"/>
              </a:solidFill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428090" y="3107758"/>
            <a:ext cx="5296038" cy="6812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4075"/>
          </a:xfrm>
        </p:spPr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en-US" altLang="ja-JP" dirty="0">
                <a:solidFill>
                  <a:schemeClr val="bg1"/>
                </a:solidFill>
                <a:cs typeface="Arial" panose="020B0604020202020204" pitchFamily="34" charset="0"/>
              </a:rPr>
              <a:t>Calculation of R</a:t>
            </a:r>
            <a:r>
              <a:rPr lang="en-US" altLang="ja-JP" dirty="0" smtClean="0">
                <a:solidFill>
                  <a:schemeClr val="bg1"/>
                </a:solidFill>
                <a:cs typeface="Arial" panose="020B0604020202020204" pitchFamily="34" charset="0"/>
              </a:rPr>
              <a:t>adiative Heat </a:t>
            </a:r>
            <a:r>
              <a:rPr lang="en-US" altLang="ja-JP" dirty="0">
                <a:solidFill>
                  <a:schemeClr val="bg1"/>
                </a:solidFill>
                <a:cs typeface="Arial" panose="020B0604020202020204" pitchFamily="34" charset="0"/>
              </a:rPr>
              <a:t>Flux</a:t>
            </a:r>
            <a:endParaRPr kumimoji="1" lang="ja-JP" altLang="en-US" sz="7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cxnSp>
        <p:nvCxnSpPr>
          <p:cNvPr id="27" name="直線コネクタ 26"/>
          <p:cNvCxnSpPr/>
          <p:nvPr/>
        </p:nvCxnSpPr>
        <p:spPr>
          <a:xfrm flipH="1">
            <a:off x="7557177" y="2365824"/>
            <a:ext cx="244781" cy="167161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/>
              <p:cNvSpPr txBox="1"/>
              <p:nvPr/>
            </p:nvSpPr>
            <p:spPr>
              <a:xfrm>
                <a:off x="7627440" y="2861808"/>
                <a:ext cx="3600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40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𝑙</m:t>
                      </m:r>
                    </m:oMath>
                  </m:oMathPara>
                </a14:m>
                <a:endParaRPr kumimoji="1" lang="ja-JP" altLang="en-US" sz="2400" b="1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7440" y="2861808"/>
                <a:ext cx="360000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正方形/長方形 3"/>
              <p:cNvSpPr/>
              <p:nvPr/>
            </p:nvSpPr>
            <p:spPr>
              <a:xfrm>
                <a:off x="303801" y="6009266"/>
                <a:ext cx="853639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ja-JP" sz="2400" dirty="0" smtClean="0">
                    <a:ea typeface="Cambria Math"/>
                  </a:rPr>
                  <a:t>The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latin typeface="Cambria Math"/>
                        <a:ea typeface="Cambria Math"/>
                      </a:rPr>
                      <m:t>𝑙</m:t>
                    </m:r>
                  </m:oMath>
                </a14:m>
                <a:r>
                  <a:rPr lang="ja-JP" altLang="en-US" sz="2400" kern="1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altLang="ja-JP" sz="2400" dirty="0"/>
                  <a:t>was assumed as the straight distance from the </a:t>
                </a:r>
                <a:r>
                  <a:rPr lang="en-US" altLang="ja-JP" sz="2400" dirty="0" smtClean="0"/>
                  <a:t>heat receiving </a:t>
                </a:r>
                <a:r>
                  <a:rPr lang="en-US" altLang="ja-JP" sz="2400" dirty="0"/>
                  <a:t>surface to the flame sheet. </a:t>
                </a:r>
                <a:endParaRPr lang="ja-JP" altLang="en-US" sz="2400" dirty="0"/>
              </a:p>
            </p:txBody>
          </p:sp>
        </mc:Choice>
        <mc:Fallback xmlns="">
          <p:sp>
            <p:nvSpPr>
              <p:cNvPr id="4" name="正方形/長方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801" y="6009266"/>
                <a:ext cx="8536398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1143" t="-5882" r="-500" b="-1617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直線コネクタ 31"/>
          <p:cNvCxnSpPr/>
          <p:nvPr/>
        </p:nvCxnSpPr>
        <p:spPr>
          <a:xfrm>
            <a:off x="7529881" y="1255424"/>
            <a:ext cx="0" cy="304506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7"/>
              <p:cNvSpPr>
                <a:spLocks noChangeArrowheads="1"/>
              </p:cNvSpPr>
              <p:nvPr/>
            </p:nvSpPr>
            <p:spPr bwMode="auto">
              <a:xfrm>
                <a:off x="428090" y="3140968"/>
                <a:ext cx="5080014" cy="10081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>
                  <a:spcBef>
                    <a:spcPct val="20000"/>
                  </a:spcBef>
                  <a:defRPr/>
                </a:pPr>
                <a14:m>
                  <m:oMath xmlns:m="http://schemas.openxmlformats.org/officeDocument/2006/math">
                    <m:r>
                      <a:rPr lang="en-US" altLang="ja-JP" i="1">
                        <a:latin typeface="Cambria Math"/>
                        <a:ea typeface="Cambria Math"/>
                      </a:rPr>
                      <m:t>𝑙</m:t>
                    </m:r>
                  </m:oMath>
                </a14:m>
                <a:r>
                  <a:rPr lang="ja-JP" altLang="en-US" kern="1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altLang="ja-JP" kern="100" dirty="0">
                    <a:latin typeface="Times New Roman" pitchFamily="18" charset="0"/>
                    <a:cs typeface="Times New Roman" pitchFamily="18" charset="0"/>
                  </a:rPr>
                  <a:t>[</a:t>
                </a:r>
                <a:r>
                  <a:rPr lang="en-US" altLang="ja-JP" dirty="0"/>
                  <a:t>m</a:t>
                </a:r>
                <a:r>
                  <a:rPr lang="en-US" altLang="ja-JP" kern="100" dirty="0">
                    <a:latin typeface="Times New Roman" pitchFamily="18" charset="0"/>
                    <a:cs typeface="Times New Roman" pitchFamily="18" charset="0"/>
                  </a:rPr>
                  <a:t>] </a:t>
                </a:r>
                <a:r>
                  <a:rPr lang="ja-JP" altLang="en-US" kern="100" dirty="0" smtClean="0">
                    <a:latin typeface="Times New Roman" pitchFamily="18" charset="0"/>
                    <a:cs typeface="Times New Roman" pitchFamily="18" charset="0"/>
                  </a:rPr>
                  <a:t>：</a:t>
                </a:r>
                <a:r>
                  <a:rPr lang="en-US" altLang="ja-JP" kern="100" dirty="0" smtClean="0">
                    <a:latin typeface="+mj-lt"/>
                    <a:cs typeface="Times New Roman" pitchFamily="18" charset="0"/>
                  </a:rPr>
                  <a:t>Optical </a:t>
                </a:r>
                <a:r>
                  <a:rPr lang="en-US" altLang="ja-JP" kern="100" dirty="0">
                    <a:latin typeface="+mj-lt"/>
                    <a:cs typeface="Times New Roman" pitchFamily="18" charset="0"/>
                  </a:rPr>
                  <a:t>thickness as viewed </a:t>
                </a:r>
                <a:r>
                  <a:rPr lang="en-US" altLang="ja-JP" kern="100" dirty="0" smtClean="0">
                    <a:latin typeface="+mj-lt"/>
                    <a:cs typeface="Times New Roman" pitchFamily="18" charset="0"/>
                  </a:rPr>
                  <a:t>from </a:t>
                </a:r>
                <a:r>
                  <a:rPr lang="en-US" altLang="ja-JP" kern="100" dirty="0">
                    <a:latin typeface="+mj-lt"/>
                    <a:cs typeface="Times New Roman" pitchFamily="18" charset="0"/>
                  </a:rPr>
                  <a:t>the </a:t>
                </a:r>
                <a:r>
                  <a:rPr lang="en-US" altLang="ja-JP" kern="100" dirty="0" smtClean="0">
                    <a:latin typeface="+mj-lt"/>
                    <a:cs typeface="Times New Roman" pitchFamily="18" charset="0"/>
                  </a:rPr>
                  <a:t>heat    </a:t>
                </a:r>
              </a:p>
              <a:p>
                <a:pPr marL="342900" indent="-342900">
                  <a:spcBef>
                    <a:spcPct val="20000"/>
                  </a:spcBef>
                  <a:defRPr/>
                </a:pPr>
                <a:r>
                  <a:rPr lang="en-US" altLang="ja-JP" kern="100" dirty="0">
                    <a:latin typeface="+mj-lt"/>
                    <a:cs typeface="Times New Roman" pitchFamily="18" charset="0"/>
                  </a:rPr>
                  <a:t> </a:t>
                </a:r>
                <a:r>
                  <a:rPr lang="en-US" altLang="ja-JP" kern="100" dirty="0" smtClean="0">
                    <a:latin typeface="+mj-lt"/>
                    <a:cs typeface="Times New Roman" pitchFamily="18" charset="0"/>
                  </a:rPr>
                  <a:t>            receiving surface </a:t>
                </a:r>
              </a:p>
              <a:p>
                <a:pPr marL="342900" indent="-342900">
                  <a:spcBef>
                    <a:spcPct val="20000"/>
                  </a:spcBef>
                  <a:defRPr/>
                </a:pPr>
                <a14:m>
                  <m:oMath xmlns:m="http://schemas.openxmlformats.org/officeDocument/2006/math">
                    <m:r>
                      <a:rPr lang="en-US" altLang="ja-JP" i="1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en-US" altLang="ja-JP" dirty="0"/>
                  <a:t>[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i="1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US" altLang="ja-JP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altLang="ja-JP" dirty="0"/>
                  <a:t>]</a:t>
                </a:r>
                <a:r>
                  <a:rPr lang="ja-JP" altLang="en-US" dirty="0" smtClean="0"/>
                  <a:t>：</a:t>
                </a:r>
                <a:r>
                  <a:rPr lang="en-US" altLang="ja-JP" dirty="0" smtClean="0"/>
                  <a:t>Absorption coefficient</a:t>
                </a:r>
                <a:endParaRPr lang="ja-JP" altLang="en-US" baseline="-25000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1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8090" y="3140968"/>
                <a:ext cx="5080014" cy="1008112"/>
              </a:xfrm>
              <a:prstGeom prst="rect">
                <a:avLst/>
              </a:prstGeom>
              <a:blipFill rotWithShape="1">
                <a:blip r:embed="rId6"/>
                <a:stretch>
                  <a:fillRect t="-4819" b="-1144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直線矢印コネクタ 17"/>
          <p:cNvCxnSpPr>
            <a:stCxn id="2" idx="3"/>
          </p:cNvCxnSpPr>
          <p:nvPr/>
        </p:nvCxnSpPr>
        <p:spPr>
          <a:xfrm>
            <a:off x="5724128" y="3448399"/>
            <a:ext cx="1903312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/>
              <p:cNvSpPr txBox="1"/>
              <p:nvPr/>
            </p:nvSpPr>
            <p:spPr>
              <a:xfrm>
                <a:off x="428090" y="2463279"/>
                <a:ext cx="4201901" cy="4616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ja-JP" altLang="en-US" sz="2400" dirty="0" smtClean="0"/>
                  <a:t>　</a:t>
                </a:r>
                <a14:m>
                  <m:oMath xmlns:m="http://schemas.openxmlformats.org/officeDocument/2006/math">
                    <m:r>
                      <a:rPr lang="ja-JP" altLang="en-US" sz="2400" i="1">
                        <a:latin typeface="Cambria Math"/>
                      </a:rPr>
                      <m:t>𝜀</m:t>
                    </m:r>
                    <m:r>
                      <a:rPr lang="en-US" altLang="ja-JP" sz="2400" i="1">
                        <a:latin typeface="Cambria Math"/>
                        <a:ea typeface="Cambria Math"/>
                      </a:rPr>
                      <m:t>=1−</m:t>
                    </m:r>
                    <m:r>
                      <m:rPr>
                        <m:sty m:val="p"/>
                      </m:rPr>
                      <a:rPr lang="en-US" altLang="ja-JP" sz="2400" i="0">
                        <a:latin typeface="Cambria Math"/>
                        <a:ea typeface="Cambria Math"/>
                      </a:rPr>
                      <m:t>exp</m:t>
                    </m:r>
                    <m:d>
                      <m:dPr>
                        <m:ctrlPr>
                          <a:rPr lang="en-US" altLang="ja-JP" sz="24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altLang="ja-JP" sz="2400" b="0" i="1" smtClean="0">
                            <a:latin typeface="Cambria Math"/>
                            <a:ea typeface="Cambria Math"/>
                          </a:rPr>
                          <m:t>𝛼</m:t>
                        </m:r>
                        <m:r>
                          <a:rPr lang="en-US" altLang="ja-JP" sz="2400" b="0" i="1" smtClean="0">
                            <a:latin typeface="Cambria Math"/>
                            <a:ea typeface="Cambria Math"/>
                          </a:rPr>
                          <m:t>𝑙</m:t>
                        </m:r>
                      </m:e>
                    </m:d>
                  </m:oMath>
                </a14:m>
                <a:endParaRPr lang="ja-JP" altLang="en-US" sz="2400" dirty="0"/>
              </a:p>
            </p:txBody>
          </p:sp>
        </mc:Choice>
        <mc:Fallback xmlns="">
          <p:sp>
            <p:nvSpPr>
              <p:cNvPr id="34" name="テキスト ボックス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90" y="2463279"/>
                <a:ext cx="4201901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/>
              <p:cNvSpPr txBox="1"/>
              <p:nvPr/>
            </p:nvSpPr>
            <p:spPr>
              <a:xfrm>
                <a:off x="428090" y="1124744"/>
                <a:ext cx="4201901" cy="901337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2400" dirty="0">
                    <a:ea typeface="Cambria Math"/>
                  </a:rPr>
                  <a:t>&lt;Stefan-Boltzmann law&gt;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40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400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  <m:sub>
                          <m:r>
                            <a:rPr kumimoji="1" lang="en-US" altLang="ja-JP" sz="24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sub>
                      </m:sSub>
                      <m:r>
                        <a:rPr kumimoji="1" lang="en-US" altLang="ja-JP" sz="240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ja-JP" sz="2400" i="1"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ja-JP" altLang="en-US" sz="2400" i="1" smtClean="0">
                          <a:latin typeface="Cambria Math"/>
                          <a:ea typeface="Cambria Math"/>
                        </a:rPr>
                        <m:t>𝜀</m:t>
                      </m:r>
                      <m:r>
                        <a:rPr kumimoji="1" lang="ja-JP" altLang="en-US" sz="2400" i="1" smtClean="0">
                          <a:latin typeface="Cambria Math"/>
                          <a:ea typeface="Cambria Math"/>
                        </a:rPr>
                        <m:t>𝜎</m:t>
                      </m:r>
                      <m:d>
                        <m:dPr>
                          <m:ctrlPr>
                            <a:rPr kumimoji="1" lang="en-US" altLang="ja-JP" sz="240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1" lang="en-US" altLang="ja-JP" sz="240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sSubSup>
                                <m:sSubSupPr>
                                  <m:ctrlPr>
                                    <a:rPr lang="en-US" altLang="ja-JP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ja-JP" sz="2400" i="1">
                                      <a:latin typeface="Cambria Math"/>
                                      <a:ea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ja-JP" sz="2400" i="1">
                                      <a:latin typeface="Cambria Math"/>
                                      <a:ea typeface="Cambria Math"/>
                                    </a:rPr>
                                    <m:t>𝑓</m:t>
                                  </m:r>
                                </m:sub>
                                <m:sup/>
                              </m:sSubSup>
                            </m:e>
                            <m:sup>
                              <m:r>
                                <a:rPr kumimoji="1" lang="en-US" altLang="ja-JP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sup>
                          </m:sSup>
                          <m:r>
                            <a:rPr kumimoji="1" lang="en-US" altLang="ja-JP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kumimoji="1" lang="en-US" altLang="ja-JP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2400" b="0" i="1" smtClean="0">
                                  <a:latin typeface="Cambria Math"/>
                                  <a:ea typeface="Cambria Math"/>
                                </a:rPr>
                                <m:t>𝑇</m:t>
                              </m:r>
                            </m:e>
                            <m:sup>
                              <m:r>
                                <a:rPr kumimoji="1" lang="en-US" altLang="ja-JP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1" lang="ja-JP" altLang="en-US" sz="2400" dirty="0"/>
              </a:p>
            </p:txBody>
          </p:sp>
        </mc:Choice>
        <mc:Fallback xmlns="">
          <p:sp>
            <p:nvSpPr>
              <p:cNvPr id="35" name="テキスト ボックス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90" y="1124744"/>
                <a:ext cx="4201901" cy="90133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正方形/長方形 35"/>
          <p:cNvSpPr/>
          <p:nvPr/>
        </p:nvSpPr>
        <p:spPr>
          <a:xfrm>
            <a:off x="303801" y="4902259"/>
            <a:ext cx="85363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To estimate emissivity , </a:t>
            </a:r>
            <a:r>
              <a:rPr lang="en-US" altLang="ja-JP" sz="2400" dirty="0"/>
              <a:t>we used the </a:t>
            </a:r>
            <a:r>
              <a:rPr lang="en-US" altLang="ja-JP" sz="2400" dirty="0">
                <a:solidFill>
                  <a:srgbClr val="FF0000"/>
                </a:solidFill>
              </a:rPr>
              <a:t>“flame radiation absorption model”</a:t>
            </a:r>
            <a:r>
              <a:rPr lang="en-US" altLang="ja-JP" sz="2400" dirty="0"/>
              <a:t>. </a:t>
            </a:r>
            <a:r>
              <a:rPr lang="en-US" altLang="ja-JP" sz="2400" dirty="0" smtClean="0"/>
              <a:t> Following </a:t>
            </a:r>
            <a:r>
              <a:rPr lang="en-US" altLang="ja-JP" sz="2400" dirty="0"/>
              <a:t>this model, </a:t>
            </a:r>
            <a:r>
              <a:rPr lang="en-US" altLang="ja-JP" sz="2400" dirty="0">
                <a:solidFill>
                  <a:srgbClr val="FF0000"/>
                </a:solidFill>
              </a:rPr>
              <a:t>emissivity depends on </a:t>
            </a:r>
            <a:r>
              <a:rPr lang="ja-JP" altLang="en-US" sz="2400" dirty="0">
                <a:solidFill>
                  <a:srgbClr val="FF0000"/>
                </a:solidFill>
              </a:rPr>
              <a:t>𝑙</a:t>
            </a:r>
            <a:r>
              <a:rPr lang="en-US" altLang="ja-JP" sz="2400" dirty="0" smtClean="0"/>
              <a:t>.</a:t>
            </a:r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58578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グループ化 21"/>
          <p:cNvGrpSpPr/>
          <p:nvPr/>
        </p:nvGrpSpPr>
        <p:grpSpPr>
          <a:xfrm>
            <a:off x="6516216" y="815733"/>
            <a:ext cx="1933814" cy="3909411"/>
            <a:chOff x="4788024" y="1056022"/>
            <a:chExt cx="1933814" cy="3909411"/>
          </a:xfrm>
        </p:grpSpPr>
        <p:sp>
          <p:nvSpPr>
            <p:cNvPr id="23" name="正方形/長方形 22"/>
            <p:cNvSpPr/>
            <p:nvPr/>
          </p:nvSpPr>
          <p:spPr>
            <a:xfrm>
              <a:off x="4788024" y="1056022"/>
              <a:ext cx="1933814" cy="390941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5" name="図 2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399" r="21602" b="18471"/>
            <a:stretch/>
          </p:blipFill>
          <p:spPr>
            <a:xfrm rot="5400000">
              <a:off x="4153911" y="2129826"/>
              <a:ext cx="3202040" cy="1933814"/>
            </a:xfrm>
            <a:prstGeom prst="rect">
              <a:avLst/>
            </a:prstGeom>
          </p:spPr>
        </p:pic>
        <p:sp>
          <p:nvSpPr>
            <p:cNvPr id="26" name="テキスト ボックス 25"/>
            <p:cNvSpPr txBox="1"/>
            <p:nvPr/>
          </p:nvSpPr>
          <p:spPr>
            <a:xfrm>
              <a:off x="5273196" y="1150963"/>
              <a:ext cx="963469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Acetone</a:t>
              </a:r>
            </a:p>
          </p:txBody>
        </p:sp>
      </p:grpSp>
      <p:sp>
        <p:nvSpPr>
          <p:cNvPr id="10" name="正方形/長方形 9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15" name="AutoShape 63"/>
          <p:cNvSpPr>
            <a:spLocks/>
          </p:cNvSpPr>
          <p:nvPr/>
        </p:nvSpPr>
        <p:spPr bwMode="auto">
          <a:xfrm>
            <a:off x="224852" y="3086604"/>
            <a:ext cx="170130" cy="1062476"/>
          </a:xfrm>
          <a:prstGeom prst="leftBrace">
            <a:avLst>
              <a:gd name="adj1" fmla="val 54952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ja-JP" altLang="en-US" dirty="0">
              <a:solidFill>
                <a:srgbClr val="FFFFFF"/>
              </a:solidFill>
            </a:endParaRPr>
          </a:p>
        </p:txBody>
      </p:sp>
      <p:sp>
        <p:nvSpPr>
          <p:cNvPr id="19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4075"/>
          </a:xfrm>
        </p:spPr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en-US" altLang="ja-JP" dirty="0">
                <a:solidFill>
                  <a:schemeClr val="bg1"/>
                </a:solidFill>
                <a:cs typeface="Arial" panose="020B0604020202020204" pitchFamily="34" charset="0"/>
              </a:rPr>
              <a:t>Calculation of R</a:t>
            </a:r>
            <a:r>
              <a:rPr lang="en-US" altLang="ja-JP" dirty="0" smtClean="0">
                <a:solidFill>
                  <a:schemeClr val="bg1"/>
                </a:solidFill>
                <a:cs typeface="Arial" panose="020B0604020202020204" pitchFamily="34" charset="0"/>
              </a:rPr>
              <a:t>adiative Heat </a:t>
            </a:r>
            <a:r>
              <a:rPr lang="en-US" altLang="ja-JP" dirty="0">
                <a:solidFill>
                  <a:schemeClr val="bg1"/>
                </a:solidFill>
                <a:cs typeface="Arial" panose="020B0604020202020204" pitchFamily="34" charset="0"/>
              </a:rPr>
              <a:t>Flux</a:t>
            </a:r>
            <a:endParaRPr kumimoji="1" lang="ja-JP" altLang="en-US" sz="7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cxnSp>
        <p:nvCxnSpPr>
          <p:cNvPr id="27" name="直線コネクタ 26"/>
          <p:cNvCxnSpPr/>
          <p:nvPr/>
        </p:nvCxnSpPr>
        <p:spPr>
          <a:xfrm flipH="1">
            <a:off x="7557179" y="3284984"/>
            <a:ext cx="407678" cy="75245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/>
          <p:cNvCxnSpPr/>
          <p:nvPr/>
        </p:nvCxnSpPr>
        <p:spPr>
          <a:xfrm>
            <a:off x="7529881" y="1255424"/>
            <a:ext cx="0" cy="304506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7"/>
              <p:cNvSpPr>
                <a:spLocks noChangeArrowheads="1"/>
              </p:cNvSpPr>
              <p:nvPr/>
            </p:nvSpPr>
            <p:spPr bwMode="auto">
              <a:xfrm>
                <a:off x="428090" y="3140968"/>
                <a:ext cx="5080014" cy="10081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>
                  <a:spcBef>
                    <a:spcPct val="20000"/>
                  </a:spcBef>
                  <a:defRPr/>
                </a:pPr>
                <a14:m>
                  <m:oMath xmlns:m="http://schemas.openxmlformats.org/officeDocument/2006/math">
                    <m:r>
                      <a:rPr lang="en-US" altLang="ja-JP" i="1">
                        <a:latin typeface="Cambria Math"/>
                        <a:ea typeface="Cambria Math"/>
                      </a:rPr>
                      <m:t>𝑙</m:t>
                    </m:r>
                  </m:oMath>
                </a14:m>
                <a:r>
                  <a:rPr lang="ja-JP" altLang="en-US" kern="1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altLang="ja-JP" kern="100" dirty="0">
                    <a:latin typeface="Times New Roman" pitchFamily="18" charset="0"/>
                    <a:cs typeface="Times New Roman" pitchFamily="18" charset="0"/>
                  </a:rPr>
                  <a:t>[</a:t>
                </a:r>
                <a:r>
                  <a:rPr lang="en-US" altLang="ja-JP" dirty="0"/>
                  <a:t>m</a:t>
                </a:r>
                <a:r>
                  <a:rPr lang="en-US" altLang="ja-JP" kern="100" dirty="0">
                    <a:latin typeface="Times New Roman" pitchFamily="18" charset="0"/>
                    <a:cs typeface="Times New Roman" pitchFamily="18" charset="0"/>
                  </a:rPr>
                  <a:t>] </a:t>
                </a:r>
                <a:r>
                  <a:rPr lang="ja-JP" altLang="en-US" kern="100" dirty="0" smtClean="0">
                    <a:latin typeface="Times New Roman" pitchFamily="18" charset="0"/>
                    <a:cs typeface="Times New Roman" pitchFamily="18" charset="0"/>
                  </a:rPr>
                  <a:t>：</a:t>
                </a:r>
                <a:r>
                  <a:rPr lang="en-US" altLang="ja-JP" kern="100" dirty="0" smtClean="0">
                    <a:latin typeface="+mj-lt"/>
                    <a:cs typeface="Times New Roman" pitchFamily="18" charset="0"/>
                  </a:rPr>
                  <a:t>Optical </a:t>
                </a:r>
                <a:r>
                  <a:rPr lang="en-US" altLang="ja-JP" kern="100" dirty="0">
                    <a:latin typeface="+mj-lt"/>
                    <a:cs typeface="Times New Roman" pitchFamily="18" charset="0"/>
                  </a:rPr>
                  <a:t>thickness as viewed </a:t>
                </a:r>
                <a:r>
                  <a:rPr lang="en-US" altLang="ja-JP" kern="100" dirty="0" smtClean="0">
                    <a:latin typeface="+mj-lt"/>
                    <a:cs typeface="Times New Roman" pitchFamily="18" charset="0"/>
                  </a:rPr>
                  <a:t>from </a:t>
                </a:r>
                <a:r>
                  <a:rPr lang="en-US" altLang="ja-JP" kern="100" dirty="0">
                    <a:latin typeface="+mj-lt"/>
                    <a:cs typeface="Times New Roman" pitchFamily="18" charset="0"/>
                  </a:rPr>
                  <a:t>the </a:t>
                </a:r>
                <a:r>
                  <a:rPr lang="en-US" altLang="ja-JP" kern="100" dirty="0" smtClean="0">
                    <a:latin typeface="+mj-lt"/>
                    <a:cs typeface="Times New Roman" pitchFamily="18" charset="0"/>
                  </a:rPr>
                  <a:t>heat    </a:t>
                </a:r>
              </a:p>
              <a:p>
                <a:pPr marL="342900" indent="-342900">
                  <a:spcBef>
                    <a:spcPct val="20000"/>
                  </a:spcBef>
                  <a:defRPr/>
                </a:pPr>
                <a:r>
                  <a:rPr lang="en-US" altLang="ja-JP" kern="100" dirty="0">
                    <a:latin typeface="+mj-lt"/>
                    <a:cs typeface="Times New Roman" pitchFamily="18" charset="0"/>
                  </a:rPr>
                  <a:t> </a:t>
                </a:r>
                <a:r>
                  <a:rPr lang="en-US" altLang="ja-JP" kern="100" dirty="0" smtClean="0">
                    <a:latin typeface="+mj-lt"/>
                    <a:cs typeface="Times New Roman" pitchFamily="18" charset="0"/>
                  </a:rPr>
                  <a:t>            receiving surface </a:t>
                </a:r>
              </a:p>
              <a:p>
                <a:pPr marL="342900" indent="-342900">
                  <a:spcBef>
                    <a:spcPct val="20000"/>
                  </a:spcBef>
                  <a:defRPr/>
                </a:pPr>
                <a14:m>
                  <m:oMath xmlns:m="http://schemas.openxmlformats.org/officeDocument/2006/math">
                    <m:r>
                      <a:rPr lang="en-US" altLang="ja-JP" i="1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en-US" altLang="ja-JP" dirty="0"/>
                  <a:t>[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i="1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US" altLang="ja-JP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altLang="ja-JP" dirty="0"/>
                  <a:t>]</a:t>
                </a:r>
                <a:r>
                  <a:rPr lang="ja-JP" altLang="en-US" dirty="0" smtClean="0"/>
                  <a:t>：</a:t>
                </a:r>
                <a:r>
                  <a:rPr lang="en-US" altLang="ja-JP" dirty="0" smtClean="0"/>
                  <a:t>Absorption coefficient</a:t>
                </a:r>
                <a:endParaRPr lang="ja-JP" altLang="en-US" baseline="-25000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1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8090" y="3140968"/>
                <a:ext cx="5080014" cy="1008112"/>
              </a:xfrm>
              <a:prstGeom prst="rect">
                <a:avLst/>
              </a:prstGeom>
              <a:blipFill rotWithShape="1">
                <a:blip r:embed="rId4"/>
                <a:stretch>
                  <a:fillRect t="-4819" b="-1144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/>
              <p:cNvSpPr txBox="1"/>
              <p:nvPr/>
            </p:nvSpPr>
            <p:spPr>
              <a:xfrm>
                <a:off x="428090" y="2463279"/>
                <a:ext cx="4201901" cy="4616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ja-JP" altLang="en-US" sz="2400" dirty="0" smtClean="0"/>
                  <a:t>　</a:t>
                </a:r>
                <a14:m>
                  <m:oMath xmlns:m="http://schemas.openxmlformats.org/officeDocument/2006/math">
                    <m:r>
                      <a:rPr lang="ja-JP" altLang="en-US" sz="2400" i="1">
                        <a:latin typeface="Cambria Math"/>
                      </a:rPr>
                      <m:t>𝜀</m:t>
                    </m:r>
                    <m:r>
                      <a:rPr lang="en-US" altLang="ja-JP" sz="2400" i="1">
                        <a:latin typeface="Cambria Math"/>
                        <a:ea typeface="Cambria Math"/>
                      </a:rPr>
                      <m:t>=1−</m:t>
                    </m:r>
                    <m:r>
                      <m:rPr>
                        <m:sty m:val="p"/>
                      </m:rPr>
                      <a:rPr lang="en-US" altLang="ja-JP" sz="2400" i="0">
                        <a:latin typeface="Cambria Math"/>
                        <a:ea typeface="Cambria Math"/>
                      </a:rPr>
                      <m:t>exp</m:t>
                    </m:r>
                    <m:d>
                      <m:dPr>
                        <m:ctrlPr>
                          <a:rPr lang="en-US" altLang="ja-JP" sz="24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altLang="ja-JP" sz="2400" b="0" i="1" smtClean="0">
                            <a:latin typeface="Cambria Math"/>
                            <a:ea typeface="Cambria Math"/>
                          </a:rPr>
                          <m:t>𝛼</m:t>
                        </m:r>
                        <m:r>
                          <a:rPr lang="en-US" altLang="ja-JP" sz="2400" b="0" i="1" smtClean="0">
                            <a:latin typeface="Cambria Math"/>
                            <a:ea typeface="Cambria Math"/>
                          </a:rPr>
                          <m:t>𝑙</m:t>
                        </m:r>
                      </m:e>
                    </m:d>
                  </m:oMath>
                </a14:m>
                <a:endParaRPr lang="ja-JP" altLang="en-US" sz="2400" dirty="0"/>
              </a:p>
            </p:txBody>
          </p:sp>
        </mc:Choice>
        <mc:Fallback xmlns="">
          <p:sp>
            <p:nvSpPr>
              <p:cNvPr id="34" name="テキスト ボックス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90" y="2463279"/>
                <a:ext cx="4201901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/>
              <p:cNvSpPr txBox="1"/>
              <p:nvPr/>
            </p:nvSpPr>
            <p:spPr>
              <a:xfrm>
                <a:off x="428090" y="1124744"/>
                <a:ext cx="4201901" cy="901337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2400" dirty="0">
                    <a:ea typeface="Cambria Math"/>
                  </a:rPr>
                  <a:t>&lt;Stefan-Boltzmann law&gt;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40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400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  <m:sub>
                          <m:r>
                            <a:rPr kumimoji="1" lang="en-US" altLang="ja-JP" sz="24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sub>
                      </m:sSub>
                      <m:r>
                        <a:rPr kumimoji="1" lang="en-US" altLang="ja-JP" sz="240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ja-JP" sz="2400" i="1"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ja-JP" altLang="en-US" sz="2400" i="1" smtClean="0">
                          <a:latin typeface="Cambria Math"/>
                          <a:ea typeface="Cambria Math"/>
                        </a:rPr>
                        <m:t>𝜀</m:t>
                      </m:r>
                      <m:r>
                        <a:rPr kumimoji="1" lang="ja-JP" altLang="en-US" sz="2400" i="1" smtClean="0">
                          <a:latin typeface="Cambria Math"/>
                          <a:ea typeface="Cambria Math"/>
                        </a:rPr>
                        <m:t>𝜎</m:t>
                      </m:r>
                      <m:d>
                        <m:dPr>
                          <m:ctrlPr>
                            <a:rPr kumimoji="1" lang="en-US" altLang="ja-JP" sz="240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1" lang="en-US" altLang="ja-JP" sz="240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sSubSup>
                                <m:sSubSupPr>
                                  <m:ctrlPr>
                                    <a:rPr lang="en-US" altLang="ja-JP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ja-JP" sz="2400" i="1">
                                      <a:latin typeface="Cambria Math"/>
                                      <a:ea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ja-JP" sz="2400" i="1">
                                      <a:latin typeface="Cambria Math"/>
                                      <a:ea typeface="Cambria Math"/>
                                    </a:rPr>
                                    <m:t>𝑓</m:t>
                                  </m:r>
                                </m:sub>
                                <m:sup/>
                              </m:sSubSup>
                            </m:e>
                            <m:sup>
                              <m:r>
                                <a:rPr kumimoji="1" lang="en-US" altLang="ja-JP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sup>
                          </m:sSup>
                          <m:r>
                            <a:rPr kumimoji="1" lang="en-US" altLang="ja-JP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kumimoji="1" lang="en-US" altLang="ja-JP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2400" b="0" i="1" smtClean="0">
                                  <a:latin typeface="Cambria Math"/>
                                  <a:ea typeface="Cambria Math"/>
                                </a:rPr>
                                <m:t>𝑇</m:t>
                              </m:r>
                            </m:e>
                            <m:sup>
                              <m:r>
                                <a:rPr kumimoji="1" lang="en-US" altLang="ja-JP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1" lang="ja-JP" altLang="en-US" sz="2400" dirty="0"/>
              </a:p>
            </p:txBody>
          </p:sp>
        </mc:Choice>
        <mc:Fallback xmlns="">
          <p:sp>
            <p:nvSpPr>
              <p:cNvPr id="35" name="テキスト ボックス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90" y="1124744"/>
                <a:ext cx="4201901" cy="90133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円弧 20"/>
          <p:cNvSpPr/>
          <p:nvPr/>
        </p:nvSpPr>
        <p:spPr>
          <a:xfrm>
            <a:off x="6820653" y="3390183"/>
            <a:ext cx="1418456" cy="1294519"/>
          </a:xfrm>
          <a:prstGeom prst="arc">
            <a:avLst>
              <a:gd name="adj1" fmla="val 16200000"/>
              <a:gd name="adj2" fmla="val 17968589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7543260" y="2922623"/>
            <a:ext cx="399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 smtClean="0">
                <a:solidFill>
                  <a:srgbClr val="FF0000"/>
                </a:solidFill>
              </a:rPr>
              <a:t>φ</a:t>
            </a:r>
            <a:endParaRPr kumimoji="1" lang="ja-JP" altLang="en-US" sz="2400" b="1" i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正方形/長方形 6"/>
              <p:cNvSpPr/>
              <p:nvPr/>
            </p:nvSpPr>
            <p:spPr>
              <a:xfrm>
                <a:off x="309917" y="5085184"/>
                <a:ext cx="865457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ja-JP" sz="2400" dirty="0"/>
                  <a:t>Heat flux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ja-JP" sz="2400" i="1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  <m:sub>
                        <m:r>
                          <a:rPr lang="en-US" altLang="ja-JP" sz="2400" i="1">
                            <a:latin typeface="Cambria Math"/>
                            <a:ea typeface="Cambria Math"/>
                          </a:rPr>
                          <m:t>𝑟</m:t>
                        </m:r>
                      </m:sub>
                    </m:sSub>
                    <m:r>
                      <a:rPr lang="en-US" altLang="ja-JP" sz="24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altLang="ja-JP" sz="2400" dirty="0"/>
                  <a:t>has a distribution in the </a:t>
                </a:r>
                <a:r>
                  <a:rPr lang="en-US" altLang="ja-JP" sz="2400" i="1" dirty="0"/>
                  <a:t>φ</a:t>
                </a:r>
                <a:r>
                  <a:rPr lang="en-US" altLang="ja-JP" sz="2400" dirty="0"/>
                  <a:t> </a:t>
                </a:r>
                <a:r>
                  <a:rPr lang="en-US" altLang="ja-JP" sz="2400" dirty="0" smtClean="0"/>
                  <a:t>direction. Because </a:t>
                </a:r>
                <a:r>
                  <a:rPr lang="en-US" altLang="ja-JP" sz="2400" i="1" dirty="0"/>
                  <a:t>φ</a:t>
                </a:r>
                <a:r>
                  <a:rPr lang="en-US" altLang="ja-JP" sz="2400" dirty="0"/>
                  <a:t> changes the value of</a:t>
                </a:r>
                <a:r>
                  <a:rPr lang="ja-JP" altLang="en-US" sz="2400" dirty="0"/>
                  <a:t> </a:t>
                </a:r>
                <a:r>
                  <a:rPr lang="ja-JP" altLang="en-US" sz="2400" dirty="0" smtClean="0"/>
                  <a:t>𝑙</a:t>
                </a:r>
                <a:r>
                  <a:rPr lang="en-US" altLang="ja-JP" sz="2400" dirty="0" smtClean="0"/>
                  <a:t>.</a:t>
                </a:r>
                <a:endParaRPr lang="ja-JP" altLang="en-US" sz="2400" i="1" dirty="0"/>
              </a:p>
            </p:txBody>
          </p:sp>
        </mc:Choice>
        <mc:Fallback xmlns="">
          <p:sp>
            <p:nvSpPr>
              <p:cNvPr id="7" name="正方形/長方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917" y="5085184"/>
                <a:ext cx="8654571" cy="830997"/>
              </a:xfrm>
              <a:prstGeom prst="rect">
                <a:avLst/>
              </a:prstGeom>
              <a:blipFill rotWithShape="1">
                <a:blip r:embed="rId7"/>
                <a:stretch>
                  <a:fillRect l="-1127" t="-5839" r="-1197" b="-1532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正方形/長方形 8"/>
          <p:cNvSpPr/>
          <p:nvPr/>
        </p:nvSpPr>
        <p:spPr>
          <a:xfrm>
            <a:off x="309917" y="6140634"/>
            <a:ext cx="62926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 smtClean="0"/>
              <a:t>Therefore, we </a:t>
            </a:r>
            <a:r>
              <a:rPr lang="en-US" altLang="ja-JP" sz="2400" dirty="0"/>
              <a:t>calculated the </a:t>
            </a:r>
            <a:r>
              <a:rPr lang="en-US" altLang="ja-JP" sz="2400" dirty="0" smtClean="0"/>
              <a:t>heat flux </a:t>
            </a:r>
            <a:r>
              <a:rPr lang="en-US" altLang="ja-JP" sz="2400" dirty="0"/>
              <a:t>by each </a:t>
            </a:r>
            <a:r>
              <a:rPr lang="en-US" altLang="ja-JP" sz="2400" i="1" dirty="0" smtClean="0"/>
              <a:t>φ.</a:t>
            </a: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02833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7921746" y="2026146"/>
            <a:ext cx="8867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400" dirty="0">
                <a:latin typeface="Arial Narrow" panose="020B0606020202030204" pitchFamily="34" charset="0"/>
              </a:rPr>
              <a:t>Flame</a:t>
            </a:r>
            <a:endParaRPr lang="ja-JP" altLang="en-US" sz="2400" dirty="0">
              <a:latin typeface="Arial Narrow" panose="020B0606020202030204" pitchFamily="34" charset="0"/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6732240" y="1610752"/>
            <a:ext cx="1913556" cy="3046330"/>
            <a:chOff x="6732240" y="2348880"/>
            <a:chExt cx="1913556" cy="3046330"/>
          </a:xfrm>
        </p:grpSpPr>
        <p:sp>
          <p:nvSpPr>
            <p:cNvPr id="10" name="フリーフォーム 9"/>
            <p:cNvSpPr/>
            <p:nvPr/>
          </p:nvSpPr>
          <p:spPr>
            <a:xfrm>
              <a:off x="6732240" y="2864798"/>
              <a:ext cx="941381" cy="2088292"/>
            </a:xfrm>
            <a:custGeom>
              <a:avLst/>
              <a:gdLst>
                <a:gd name="connsiteX0" fmla="*/ 941381 w 941381"/>
                <a:gd name="connsiteY0" fmla="*/ 0 h 2088292"/>
                <a:gd name="connsiteX1" fmla="*/ 583035 w 941381"/>
                <a:gd name="connsiteY1" fmla="*/ 432487 h 2088292"/>
                <a:gd name="connsiteX2" fmla="*/ 212332 w 941381"/>
                <a:gd name="connsiteY2" fmla="*/ 1865871 h 2088292"/>
                <a:gd name="connsiteX3" fmla="*/ 51695 w 941381"/>
                <a:gd name="connsiteY3" fmla="*/ 2088292 h 208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1381" h="2088292">
                  <a:moveTo>
                    <a:pt x="941381" y="0"/>
                  </a:moveTo>
                  <a:cubicBezTo>
                    <a:pt x="822962" y="60754"/>
                    <a:pt x="704543" y="121509"/>
                    <a:pt x="583035" y="432487"/>
                  </a:cubicBezTo>
                  <a:cubicBezTo>
                    <a:pt x="461527" y="743465"/>
                    <a:pt x="300889" y="1589903"/>
                    <a:pt x="212332" y="1865871"/>
                  </a:cubicBezTo>
                  <a:cubicBezTo>
                    <a:pt x="123775" y="2141839"/>
                    <a:pt x="-100705" y="2045043"/>
                    <a:pt x="51695" y="2088292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フリーフォーム 12"/>
            <p:cNvSpPr/>
            <p:nvPr/>
          </p:nvSpPr>
          <p:spPr>
            <a:xfrm>
              <a:off x="7704415" y="2862228"/>
              <a:ext cx="941381" cy="2088292"/>
            </a:xfrm>
            <a:custGeom>
              <a:avLst/>
              <a:gdLst>
                <a:gd name="connsiteX0" fmla="*/ 941381 w 941381"/>
                <a:gd name="connsiteY0" fmla="*/ 0 h 2088292"/>
                <a:gd name="connsiteX1" fmla="*/ 583035 w 941381"/>
                <a:gd name="connsiteY1" fmla="*/ 432487 h 2088292"/>
                <a:gd name="connsiteX2" fmla="*/ 212332 w 941381"/>
                <a:gd name="connsiteY2" fmla="*/ 1865871 h 2088292"/>
                <a:gd name="connsiteX3" fmla="*/ 51695 w 941381"/>
                <a:gd name="connsiteY3" fmla="*/ 2088292 h 208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1381" h="2088292">
                  <a:moveTo>
                    <a:pt x="941381" y="0"/>
                  </a:moveTo>
                  <a:cubicBezTo>
                    <a:pt x="822962" y="60754"/>
                    <a:pt x="704543" y="121509"/>
                    <a:pt x="583035" y="432487"/>
                  </a:cubicBezTo>
                  <a:cubicBezTo>
                    <a:pt x="461527" y="743465"/>
                    <a:pt x="300889" y="1589903"/>
                    <a:pt x="212332" y="1865871"/>
                  </a:cubicBezTo>
                  <a:cubicBezTo>
                    <a:pt x="123775" y="2141839"/>
                    <a:pt x="-100705" y="2045043"/>
                    <a:pt x="51695" y="2088292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7667909" y="3688808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ja-JP" altLang="en-US" sz="2400" b="1" i="1" dirty="0"/>
            </a:p>
          </p:txBody>
        </p:sp>
        <p:sp>
          <p:nvSpPr>
            <p:cNvPr id="17" name="正方形/長方形 16"/>
            <p:cNvSpPr/>
            <p:nvPr/>
          </p:nvSpPr>
          <p:spPr>
            <a:xfrm>
              <a:off x="6794923" y="4989222"/>
              <a:ext cx="1779662" cy="38794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/>
            <p:cNvSpPr/>
            <p:nvPr/>
          </p:nvSpPr>
          <p:spPr>
            <a:xfrm>
              <a:off x="7948601" y="4933545"/>
              <a:ext cx="64613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altLang="ja-JP" sz="2400" dirty="0">
                  <a:solidFill>
                    <a:prstClr val="black"/>
                  </a:solidFill>
                </a:rPr>
                <a:t>Pan</a:t>
              </a:r>
              <a:endParaRPr lang="ja-JP" altLang="en-US" dirty="0">
                <a:solidFill>
                  <a:prstClr val="black"/>
                </a:solidFill>
              </a:endParaRPr>
            </a:p>
          </p:txBody>
        </p:sp>
        <p:cxnSp>
          <p:nvCxnSpPr>
            <p:cNvPr id="19" name="直線コネクタ 18"/>
            <p:cNvCxnSpPr/>
            <p:nvPr/>
          </p:nvCxnSpPr>
          <p:spPr>
            <a:xfrm>
              <a:off x="7689017" y="2715200"/>
              <a:ext cx="0" cy="2680010"/>
            </a:xfrm>
            <a:prstGeom prst="line">
              <a:avLst/>
            </a:prstGeom>
            <a:ln w="158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テキスト ボックス 19"/>
            <p:cNvSpPr txBox="1"/>
            <p:nvPr/>
          </p:nvSpPr>
          <p:spPr>
            <a:xfrm>
              <a:off x="7428249" y="468347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0</a:t>
              </a:r>
              <a:endParaRPr kumimoji="1" lang="ja-JP" altLang="en-US" dirty="0"/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7910200" y="4196741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ja-JP" altLang="en-US" i="1" dirty="0"/>
            </a:p>
          </p:txBody>
        </p:sp>
        <p:cxnSp>
          <p:nvCxnSpPr>
            <p:cNvPr id="15" name="直線コネクタ 14"/>
            <p:cNvCxnSpPr/>
            <p:nvPr/>
          </p:nvCxnSpPr>
          <p:spPr>
            <a:xfrm>
              <a:off x="7689017" y="2796241"/>
              <a:ext cx="0" cy="217504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/>
            <p:cNvCxnSpPr/>
            <p:nvPr/>
          </p:nvCxnSpPr>
          <p:spPr>
            <a:xfrm flipH="1">
              <a:off x="7704415" y="3688808"/>
              <a:ext cx="470690" cy="13004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正方形/長方形 24"/>
            <p:cNvSpPr/>
            <p:nvPr/>
          </p:nvSpPr>
          <p:spPr>
            <a:xfrm>
              <a:off x="7388592" y="2348880"/>
              <a:ext cx="56778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i="1" dirty="0"/>
                <a:t>φ</a:t>
              </a:r>
              <a:r>
                <a:rPr lang="en-US" altLang="ja-JP" dirty="0"/>
                <a:t>=0</a:t>
              </a:r>
              <a:endParaRPr lang="ja-JP" altLang="en-US" dirty="0"/>
            </a:p>
          </p:txBody>
        </p:sp>
      </p:grpSp>
      <p:sp>
        <p:nvSpPr>
          <p:cNvPr id="26" name="正方形/長方形 25"/>
          <p:cNvSpPr/>
          <p:nvPr/>
        </p:nvSpPr>
        <p:spPr>
          <a:xfrm>
            <a:off x="8094931" y="2487811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i="1" dirty="0"/>
              <a:t>φ</a:t>
            </a:r>
            <a:r>
              <a:rPr lang="en-US" altLang="ja-JP" dirty="0"/>
              <a:t>=0.5</a:t>
            </a:r>
            <a:endParaRPr lang="ja-JP" altLang="en-US" dirty="0"/>
          </a:p>
        </p:txBody>
      </p:sp>
      <p:pic>
        <p:nvPicPr>
          <p:cNvPr id="27" name="図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" t="6319" r="4660" b="4246"/>
          <a:stretch/>
        </p:blipFill>
        <p:spPr bwMode="auto">
          <a:xfrm>
            <a:off x="539552" y="980728"/>
            <a:ext cx="5760640" cy="40770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4075"/>
          </a:xfrm>
        </p:spPr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en-US" altLang="ja-JP" dirty="0">
                <a:solidFill>
                  <a:schemeClr val="bg1"/>
                </a:solidFill>
                <a:cs typeface="Arial" panose="020B0604020202020204" pitchFamily="34" charset="0"/>
              </a:rPr>
              <a:t>Distribution of R</a:t>
            </a:r>
            <a:r>
              <a:rPr lang="en-US" altLang="ja-JP" dirty="0" smtClean="0">
                <a:solidFill>
                  <a:schemeClr val="bg1"/>
                </a:solidFill>
                <a:cs typeface="Arial" panose="020B0604020202020204" pitchFamily="34" charset="0"/>
              </a:rPr>
              <a:t>adiative Heat </a:t>
            </a:r>
            <a:r>
              <a:rPr lang="en-US" altLang="ja-JP" dirty="0">
                <a:solidFill>
                  <a:schemeClr val="bg1"/>
                </a:solidFill>
                <a:cs typeface="Arial" panose="020B0604020202020204" pitchFamily="34" charset="0"/>
              </a:rPr>
              <a:t>Flux</a:t>
            </a:r>
            <a:endParaRPr kumimoji="1" lang="ja-JP" altLang="en-US" sz="7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392155" y="5733255"/>
            <a:ext cx="63596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/>
              <a:t>As </a:t>
            </a:r>
            <a:r>
              <a:rPr lang="en-US" altLang="ja-JP" sz="2400" dirty="0" smtClean="0"/>
              <a:t>gravity level </a:t>
            </a:r>
            <a:r>
              <a:rPr lang="en-US" altLang="ja-JP" sz="2400" dirty="0"/>
              <a:t>increases, the heat flux </a:t>
            </a:r>
            <a:r>
              <a:rPr lang="en-US" altLang="ja-JP" sz="2400" dirty="0" smtClean="0"/>
              <a:t>decreases.</a:t>
            </a: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15567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図 4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" t="6319" r="4660" b="4246"/>
          <a:stretch/>
        </p:blipFill>
        <p:spPr bwMode="auto">
          <a:xfrm>
            <a:off x="539552" y="980728"/>
            <a:ext cx="5760640" cy="40770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正方形/長方形 22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8033651" y="2131187"/>
            <a:ext cx="8867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400" dirty="0">
                <a:latin typeface="Arial Narrow" panose="020B0606020202030204" pitchFamily="34" charset="0"/>
              </a:rPr>
              <a:t>Flame</a:t>
            </a:r>
            <a:endParaRPr lang="ja-JP" altLang="en-US" sz="2400" dirty="0">
              <a:latin typeface="Arial Narrow" panose="020B0606020202030204" pitchFamily="34" charset="0"/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6732240" y="1967171"/>
            <a:ext cx="1913556" cy="2680010"/>
            <a:chOff x="6732240" y="2715200"/>
            <a:chExt cx="1913556" cy="2680010"/>
          </a:xfrm>
        </p:grpSpPr>
        <p:sp>
          <p:nvSpPr>
            <p:cNvPr id="10" name="フリーフォーム 9"/>
            <p:cNvSpPr/>
            <p:nvPr/>
          </p:nvSpPr>
          <p:spPr>
            <a:xfrm>
              <a:off x="6732240" y="2864798"/>
              <a:ext cx="941381" cy="2088292"/>
            </a:xfrm>
            <a:custGeom>
              <a:avLst/>
              <a:gdLst>
                <a:gd name="connsiteX0" fmla="*/ 941381 w 941381"/>
                <a:gd name="connsiteY0" fmla="*/ 0 h 2088292"/>
                <a:gd name="connsiteX1" fmla="*/ 583035 w 941381"/>
                <a:gd name="connsiteY1" fmla="*/ 432487 h 2088292"/>
                <a:gd name="connsiteX2" fmla="*/ 212332 w 941381"/>
                <a:gd name="connsiteY2" fmla="*/ 1865871 h 2088292"/>
                <a:gd name="connsiteX3" fmla="*/ 51695 w 941381"/>
                <a:gd name="connsiteY3" fmla="*/ 2088292 h 208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1381" h="2088292">
                  <a:moveTo>
                    <a:pt x="941381" y="0"/>
                  </a:moveTo>
                  <a:cubicBezTo>
                    <a:pt x="822962" y="60754"/>
                    <a:pt x="704543" y="121509"/>
                    <a:pt x="583035" y="432487"/>
                  </a:cubicBezTo>
                  <a:cubicBezTo>
                    <a:pt x="461527" y="743465"/>
                    <a:pt x="300889" y="1589903"/>
                    <a:pt x="212332" y="1865871"/>
                  </a:cubicBezTo>
                  <a:cubicBezTo>
                    <a:pt x="123775" y="2141839"/>
                    <a:pt x="-100705" y="2045043"/>
                    <a:pt x="51695" y="2088292"/>
                  </a:cubicBezTo>
                </a:path>
              </a:pathLst>
            </a:cu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フリーフォーム 12"/>
            <p:cNvSpPr/>
            <p:nvPr/>
          </p:nvSpPr>
          <p:spPr>
            <a:xfrm>
              <a:off x="7704415" y="2862228"/>
              <a:ext cx="941381" cy="2088292"/>
            </a:xfrm>
            <a:custGeom>
              <a:avLst/>
              <a:gdLst>
                <a:gd name="connsiteX0" fmla="*/ 941381 w 941381"/>
                <a:gd name="connsiteY0" fmla="*/ 0 h 2088292"/>
                <a:gd name="connsiteX1" fmla="*/ 583035 w 941381"/>
                <a:gd name="connsiteY1" fmla="*/ 432487 h 2088292"/>
                <a:gd name="connsiteX2" fmla="*/ 212332 w 941381"/>
                <a:gd name="connsiteY2" fmla="*/ 1865871 h 2088292"/>
                <a:gd name="connsiteX3" fmla="*/ 51695 w 941381"/>
                <a:gd name="connsiteY3" fmla="*/ 2088292 h 208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1381" h="2088292">
                  <a:moveTo>
                    <a:pt x="941381" y="0"/>
                  </a:moveTo>
                  <a:cubicBezTo>
                    <a:pt x="822962" y="60754"/>
                    <a:pt x="704543" y="121509"/>
                    <a:pt x="583035" y="432487"/>
                  </a:cubicBezTo>
                  <a:cubicBezTo>
                    <a:pt x="461527" y="743465"/>
                    <a:pt x="300889" y="1589903"/>
                    <a:pt x="212332" y="1865871"/>
                  </a:cubicBezTo>
                  <a:cubicBezTo>
                    <a:pt x="123775" y="2141839"/>
                    <a:pt x="-100705" y="2045043"/>
                    <a:pt x="51695" y="2088292"/>
                  </a:cubicBezTo>
                </a:path>
              </a:pathLst>
            </a:custGeom>
            <a:noFill/>
            <a:ln>
              <a:solidFill>
                <a:srgbClr val="FF0000"/>
              </a:solidFill>
              <a:prstDash val="sysDash"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7667909" y="3688808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ja-JP" altLang="en-US" sz="2400" b="1" i="1" dirty="0"/>
            </a:p>
          </p:txBody>
        </p:sp>
        <p:sp>
          <p:nvSpPr>
            <p:cNvPr id="17" name="正方形/長方形 16"/>
            <p:cNvSpPr/>
            <p:nvPr/>
          </p:nvSpPr>
          <p:spPr>
            <a:xfrm>
              <a:off x="6794923" y="4989222"/>
              <a:ext cx="1779662" cy="38794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/>
            <p:cNvSpPr/>
            <p:nvPr/>
          </p:nvSpPr>
          <p:spPr>
            <a:xfrm>
              <a:off x="7948601" y="4933545"/>
              <a:ext cx="64613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altLang="ja-JP" sz="2400" dirty="0">
                  <a:solidFill>
                    <a:prstClr val="black"/>
                  </a:solidFill>
                </a:rPr>
                <a:t>Pan</a:t>
              </a:r>
              <a:endParaRPr lang="ja-JP" altLang="en-US" dirty="0">
                <a:solidFill>
                  <a:prstClr val="black"/>
                </a:solidFill>
              </a:endParaRPr>
            </a:p>
          </p:txBody>
        </p:sp>
        <p:cxnSp>
          <p:nvCxnSpPr>
            <p:cNvPr id="19" name="直線コネクタ 18"/>
            <p:cNvCxnSpPr/>
            <p:nvPr/>
          </p:nvCxnSpPr>
          <p:spPr>
            <a:xfrm>
              <a:off x="7689017" y="2715200"/>
              <a:ext cx="0" cy="2680010"/>
            </a:xfrm>
            <a:prstGeom prst="line">
              <a:avLst/>
            </a:prstGeom>
            <a:ln w="158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テキスト ボックス 19"/>
            <p:cNvSpPr txBox="1"/>
            <p:nvPr/>
          </p:nvSpPr>
          <p:spPr>
            <a:xfrm>
              <a:off x="7428249" y="468347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0</a:t>
              </a:r>
              <a:endParaRPr kumimoji="1" lang="ja-JP" altLang="en-US" dirty="0"/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7910200" y="4196741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ja-JP" altLang="en-US" i="1" dirty="0"/>
            </a:p>
          </p:txBody>
        </p:sp>
        <p:cxnSp>
          <p:nvCxnSpPr>
            <p:cNvPr id="15" name="直線コネクタ 14"/>
            <p:cNvCxnSpPr/>
            <p:nvPr/>
          </p:nvCxnSpPr>
          <p:spPr>
            <a:xfrm>
              <a:off x="7689017" y="2796241"/>
              <a:ext cx="0" cy="217504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フリーフォーム 23"/>
          <p:cNvSpPr/>
          <p:nvPr/>
        </p:nvSpPr>
        <p:spPr>
          <a:xfrm>
            <a:off x="6750326" y="2831764"/>
            <a:ext cx="941381" cy="1368152"/>
          </a:xfrm>
          <a:custGeom>
            <a:avLst/>
            <a:gdLst>
              <a:gd name="connsiteX0" fmla="*/ 941381 w 941381"/>
              <a:gd name="connsiteY0" fmla="*/ 0 h 2088292"/>
              <a:gd name="connsiteX1" fmla="*/ 583035 w 941381"/>
              <a:gd name="connsiteY1" fmla="*/ 432487 h 2088292"/>
              <a:gd name="connsiteX2" fmla="*/ 212332 w 941381"/>
              <a:gd name="connsiteY2" fmla="*/ 1865871 h 2088292"/>
              <a:gd name="connsiteX3" fmla="*/ 51695 w 941381"/>
              <a:gd name="connsiteY3" fmla="*/ 2088292 h 2088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1381" h="2088292">
                <a:moveTo>
                  <a:pt x="941381" y="0"/>
                </a:moveTo>
                <a:cubicBezTo>
                  <a:pt x="822962" y="60754"/>
                  <a:pt x="704543" y="121509"/>
                  <a:pt x="583035" y="432487"/>
                </a:cubicBezTo>
                <a:cubicBezTo>
                  <a:pt x="461527" y="743465"/>
                  <a:pt x="300889" y="1589903"/>
                  <a:pt x="212332" y="1865871"/>
                </a:cubicBezTo>
                <a:cubicBezTo>
                  <a:pt x="123775" y="2141839"/>
                  <a:pt x="-100705" y="2045043"/>
                  <a:pt x="51695" y="208829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フリーフォーム 26"/>
          <p:cNvSpPr/>
          <p:nvPr/>
        </p:nvSpPr>
        <p:spPr>
          <a:xfrm>
            <a:off x="7722501" y="2829194"/>
            <a:ext cx="941381" cy="1368152"/>
          </a:xfrm>
          <a:custGeom>
            <a:avLst/>
            <a:gdLst>
              <a:gd name="connsiteX0" fmla="*/ 941381 w 941381"/>
              <a:gd name="connsiteY0" fmla="*/ 0 h 2088292"/>
              <a:gd name="connsiteX1" fmla="*/ 583035 w 941381"/>
              <a:gd name="connsiteY1" fmla="*/ 432487 h 2088292"/>
              <a:gd name="connsiteX2" fmla="*/ 212332 w 941381"/>
              <a:gd name="connsiteY2" fmla="*/ 1865871 h 2088292"/>
              <a:gd name="connsiteX3" fmla="*/ 51695 w 941381"/>
              <a:gd name="connsiteY3" fmla="*/ 2088292 h 2088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1381" h="2088292">
                <a:moveTo>
                  <a:pt x="941381" y="0"/>
                </a:moveTo>
                <a:cubicBezTo>
                  <a:pt x="822962" y="60754"/>
                  <a:pt x="704543" y="121509"/>
                  <a:pt x="583035" y="432487"/>
                </a:cubicBezTo>
                <a:cubicBezTo>
                  <a:pt x="461527" y="743465"/>
                  <a:pt x="300889" y="1589903"/>
                  <a:pt x="212332" y="1865871"/>
                </a:cubicBezTo>
                <a:cubicBezTo>
                  <a:pt x="123775" y="2141839"/>
                  <a:pt x="-100705" y="2045043"/>
                  <a:pt x="51695" y="2088292"/>
                </a:cubicBezTo>
              </a:path>
            </a:pathLst>
          </a:custGeom>
          <a:noFill/>
          <a:ln>
            <a:solidFill>
              <a:srgbClr val="FF0000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" name="直線コネクタ 5"/>
          <p:cNvCxnSpPr/>
          <p:nvPr/>
        </p:nvCxnSpPr>
        <p:spPr>
          <a:xfrm>
            <a:off x="7075664" y="2101498"/>
            <a:ext cx="1257502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6628106" y="1916832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1G</a:t>
            </a:r>
            <a:endParaRPr kumimoji="1" lang="ja-JP" altLang="en-US" dirty="0"/>
          </a:p>
        </p:txBody>
      </p:sp>
      <p:cxnSp>
        <p:nvCxnSpPr>
          <p:cNvPr id="29" name="直線コネクタ 28"/>
          <p:cNvCxnSpPr/>
          <p:nvPr/>
        </p:nvCxnSpPr>
        <p:spPr>
          <a:xfrm>
            <a:off x="7075664" y="2842365"/>
            <a:ext cx="1257502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>
            <a:off x="6352975" y="2655796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0.55</a:t>
            </a:r>
            <a:r>
              <a:rPr kumimoji="1" lang="en-US" altLang="ja-JP" dirty="0" smtClean="0"/>
              <a:t>G</a:t>
            </a:r>
            <a:endParaRPr kumimoji="1" lang="ja-JP" altLang="en-US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1231115" y="5069522"/>
            <a:ext cx="65291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In </a:t>
            </a:r>
            <a:r>
              <a:rPr lang="en-US" altLang="ja-JP" sz="2400" i="1" dirty="0">
                <a:solidFill>
                  <a:prstClr val="black"/>
                </a:solidFill>
              </a:rPr>
              <a:t>φ </a:t>
            </a:r>
            <a:r>
              <a:rPr lang="en-US" altLang="ja-JP" sz="2400" dirty="0" smtClean="0"/>
              <a:t>=</a:t>
            </a:r>
            <a:r>
              <a:rPr lang="en-US" altLang="ja-JP" sz="2400" dirty="0"/>
              <a:t>0, </a:t>
            </a:r>
            <a:r>
              <a:rPr lang="en-US" altLang="ja-JP" sz="2400" dirty="0" smtClean="0"/>
              <a:t>the </a:t>
            </a:r>
            <a:r>
              <a:rPr lang="en-US" altLang="ja-JP" sz="2400" dirty="0"/>
              <a:t>heat flux decreased most in 0.55G. </a:t>
            </a:r>
            <a:endParaRPr lang="en-US" altLang="ja-JP" sz="2400" dirty="0" smtClean="0"/>
          </a:p>
          <a:p>
            <a:r>
              <a:rPr lang="en-US" altLang="ja-JP" sz="2400" dirty="0" smtClean="0"/>
              <a:t>Because </a:t>
            </a:r>
            <a:r>
              <a:rPr lang="en-US" altLang="ja-JP" sz="2400" dirty="0"/>
              <a:t>the change </a:t>
            </a:r>
            <a:r>
              <a:rPr lang="en-US" altLang="ja-JP" sz="2400" dirty="0" smtClean="0"/>
              <a:t>of </a:t>
            </a:r>
            <a:r>
              <a:rPr lang="ja-JP" altLang="en-US" sz="2400" dirty="0" smtClean="0"/>
              <a:t>𝑙 </a:t>
            </a:r>
            <a:r>
              <a:rPr lang="en-US" altLang="ja-JP" sz="2400" dirty="0" smtClean="0"/>
              <a:t>is </a:t>
            </a:r>
            <a:r>
              <a:rPr lang="en-US" altLang="ja-JP" sz="2400" dirty="0"/>
              <a:t>the </a:t>
            </a:r>
            <a:r>
              <a:rPr lang="en-US" altLang="ja-JP" sz="2400" dirty="0" smtClean="0"/>
              <a:t>largest.</a:t>
            </a:r>
            <a:endParaRPr lang="en-US" altLang="ja-JP" sz="2400" dirty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1231115" y="5920992"/>
            <a:ext cx="65291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As </a:t>
            </a:r>
            <a:r>
              <a:rPr lang="en-US" altLang="ja-JP" sz="2400" i="1" dirty="0">
                <a:solidFill>
                  <a:prstClr val="black"/>
                </a:solidFill>
              </a:rPr>
              <a:t>φ</a:t>
            </a:r>
            <a:r>
              <a:rPr lang="en-US" altLang="ja-JP" sz="2400" dirty="0" smtClean="0"/>
              <a:t> </a:t>
            </a:r>
            <a:r>
              <a:rPr lang="en-US" altLang="ja-JP" sz="2400" dirty="0"/>
              <a:t>increases, the heat flux came to little change. </a:t>
            </a:r>
            <a:endParaRPr lang="en-US" altLang="ja-JP" sz="2400" dirty="0" smtClean="0"/>
          </a:p>
          <a:p>
            <a:r>
              <a:rPr lang="en-US" altLang="ja-JP" sz="2400" dirty="0" smtClean="0"/>
              <a:t>Because </a:t>
            </a:r>
            <a:r>
              <a:rPr lang="en-US" altLang="ja-JP" sz="2400" dirty="0"/>
              <a:t>the width of the flame does not change.</a:t>
            </a:r>
            <a:endParaRPr kumimoji="1" lang="en-US" altLang="ja-JP" sz="2400" dirty="0" smtClean="0"/>
          </a:p>
        </p:txBody>
      </p:sp>
      <p:sp>
        <p:nvSpPr>
          <p:cNvPr id="38" name="円/楕円 37"/>
          <p:cNvSpPr/>
          <p:nvPr/>
        </p:nvSpPr>
        <p:spPr>
          <a:xfrm>
            <a:off x="1259632" y="978906"/>
            <a:ext cx="720080" cy="1289463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円/楕円 38"/>
          <p:cNvSpPr/>
          <p:nvPr/>
        </p:nvSpPr>
        <p:spPr>
          <a:xfrm>
            <a:off x="5608975" y="3608974"/>
            <a:ext cx="720080" cy="744568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0" name="直線コネクタ 39"/>
          <p:cNvCxnSpPr/>
          <p:nvPr/>
        </p:nvCxnSpPr>
        <p:spPr>
          <a:xfrm flipH="1">
            <a:off x="7681556" y="2831764"/>
            <a:ext cx="0" cy="140942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 flipH="1">
            <a:off x="7676332" y="3717032"/>
            <a:ext cx="656834" cy="524427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/>
              <p:cNvSpPr txBox="1"/>
              <p:nvPr/>
            </p:nvSpPr>
            <p:spPr>
              <a:xfrm>
                <a:off x="7643625" y="3171713"/>
                <a:ext cx="36000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4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𝑙</m:t>
                      </m:r>
                    </m:oMath>
                  </m:oMathPara>
                </a14:m>
                <a:endParaRPr kumimoji="1" lang="ja-JP" altLang="en-US" sz="2400" b="1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テキスト ボックス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3625" y="3171713"/>
                <a:ext cx="360000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直線コネクタ 42"/>
          <p:cNvCxnSpPr>
            <a:stCxn id="10" idx="0"/>
          </p:cNvCxnSpPr>
          <p:nvPr/>
        </p:nvCxnSpPr>
        <p:spPr>
          <a:xfrm>
            <a:off x="7673621" y="2116769"/>
            <a:ext cx="0" cy="830735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4075"/>
          </a:xfrm>
        </p:spPr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en-US" altLang="ja-JP" dirty="0">
                <a:solidFill>
                  <a:schemeClr val="bg1"/>
                </a:solidFill>
                <a:cs typeface="Arial" panose="020B0604020202020204" pitchFamily="34" charset="0"/>
              </a:rPr>
              <a:t>Distribution of Radiative Heat Flux</a:t>
            </a:r>
            <a:endParaRPr kumimoji="1" lang="ja-JP" altLang="en-US" sz="7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82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 animBg="1"/>
      <p:bldP spid="3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3" y="836712"/>
            <a:ext cx="3967297" cy="4453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1" name="直線矢印コネクタ 30"/>
          <p:cNvCxnSpPr/>
          <p:nvPr/>
        </p:nvCxnSpPr>
        <p:spPr>
          <a:xfrm>
            <a:off x="2326857" y="1854247"/>
            <a:ext cx="1020" cy="249999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/>
          <p:nvPr/>
        </p:nvCxnSpPr>
        <p:spPr>
          <a:xfrm>
            <a:off x="2915816" y="2842072"/>
            <a:ext cx="0" cy="151216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/>
          <p:cNvCxnSpPr/>
          <p:nvPr/>
        </p:nvCxnSpPr>
        <p:spPr>
          <a:xfrm>
            <a:off x="2483768" y="1917927"/>
            <a:ext cx="53045" cy="243631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/>
          <p:nvPr/>
        </p:nvCxnSpPr>
        <p:spPr>
          <a:xfrm>
            <a:off x="2699792" y="2182624"/>
            <a:ext cx="41191" cy="217161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正方形/長方形 2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25" name="タイトル 1"/>
          <p:cNvSpPr txBox="1">
            <a:spLocks/>
          </p:cNvSpPr>
          <p:nvPr/>
        </p:nvSpPr>
        <p:spPr>
          <a:xfrm>
            <a:off x="0" y="2003"/>
            <a:ext cx="9143999" cy="7782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kumimoji="1"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ja-JP" sz="4400" dirty="0">
                <a:solidFill>
                  <a:schemeClr val="bg1"/>
                </a:solidFill>
                <a:cs typeface="Arial" panose="020B0604020202020204" pitchFamily="34" charset="0"/>
              </a:rPr>
              <a:t>Calculation of </a:t>
            </a:r>
            <a:r>
              <a:rPr lang="en-US" altLang="ja-JP" sz="4400" dirty="0" smtClean="0">
                <a:solidFill>
                  <a:schemeClr val="bg1"/>
                </a:solidFill>
                <a:cs typeface="Arial" panose="020B0604020202020204" pitchFamily="34" charset="0"/>
              </a:rPr>
              <a:t>Heat Feedback</a:t>
            </a:r>
            <a:endParaRPr lang="ja-JP" altLang="en-US" sz="4400" dirty="0">
              <a:solidFill>
                <a:schemeClr val="bg1"/>
              </a:solidFill>
              <a:effectLst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509929" y="5589240"/>
            <a:ext cx="81241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800" dirty="0" smtClean="0"/>
              <a:t>The</a:t>
            </a:r>
            <a:r>
              <a:rPr lang="ja-JP" altLang="en-US" sz="2800" dirty="0"/>
              <a:t> </a:t>
            </a:r>
            <a:r>
              <a:rPr lang="en-US" altLang="ja-JP" sz="2800" dirty="0" smtClean="0"/>
              <a:t>amount of heat feedback</a:t>
            </a:r>
            <a:r>
              <a:rPr lang="ja-JP" altLang="en-US" sz="2800" dirty="0"/>
              <a:t> </a:t>
            </a:r>
            <a:r>
              <a:rPr lang="en-US" altLang="ja-JP" sz="2800" dirty="0" smtClean="0"/>
              <a:t>was </a:t>
            </a:r>
            <a:r>
              <a:rPr lang="en-US" altLang="ja-JP" sz="2800" dirty="0"/>
              <a:t>derived </a:t>
            </a:r>
            <a:endParaRPr lang="en-US" altLang="ja-JP" sz="2800" dirty="0" smtClean="0"/>
          </a:p>
          <a:p>
            <a:pPr algn="ctr"/>
            <a:r>
              <a:rPr lang="en-US" altLang="ja-JP" sz="2800" dirty="0" smtClean="0"/>
              <a:t>by </a:t>
            </a:r>
            <a:r>
              <a:rPr lang="en-US" altLang="ja-JP" sz="2800" dirty="0"/>
              <a:t>integrating the calculated heat </a:t>
            </a:r>
            <a:r>
              <a:rPr lang="en-US" altLang="ja-JP" sz="2800" dirty="0" smtClean="0"/>
              <a:t>flux.</a:t>
            </a:r>
            <a:endParaRPr lang="ja-JP" altLang="en-US" sz="2800" dirty="0"/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191" y="909267"/>
            <a:ext cx="3967297" cy="4453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右矢印 42"/>
          <p:cNvSpPr/>
          <p:nvPr/>
        </p:nvSpPr>
        <p:spPr>
          <a:xfrm>
            <a:off x="4258205" y="2807443"/>
            <a:ext cx="705073" cy="100614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/>
          <p:cNvGrpSpPr/>
          <p:nvPr/>
        </p:nvGrpSpPr>
        <p:grpSpPr>
          <a:xfrm>
            <a:off x="6539966" y="3122153"/>
            <a:ext cx="1584176" cy="1109223"/>
            <a:chOff x="6539966" y="3122153"/>
            <a:chExt cx="1584176" cy="1109223"/>
          </a:xfrm>
        </p:grpSpPr>
        <p:sp>
          <p:nvSpPr>
            <p:cNvPr id="42" name="下矢印 41"/>
            <p:cNvSpPr/>
            <p:nvPr/>
          </p:nvSpPr>
          <p:spPr>
            <a:xfrm>
              <a:off x="6539966" y="3598156"/>
              <a:ext cx="1584176" cy="63322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正方形/長方形 1"/>
            <p:cNvSpPr/>
            <p:nvPr/>
          </p:nvSpPr>
          <p:spPr>
            <a:xfrm>
              <a:off x="6551354" y="3122153"/>
              <a:ext cx="1564980" cy="64633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dirty="0" smtClean="0"/>
                <a:t>Amount of </a:t>
              </a:r>
            </a:p>
            <a:p>
              <a:pPr algn="ctr"/>
              <a:r>
                <a:rPr lang="en-US" altLang="ja-JP" dirty="0" smtClean="0"/>
                <a:t>heat </a:t>
              </a:r>
              <a:r>
                <a:rPr lang="en-US" altLang="ja-JP" dirty="0"/>
                <a:t>feedback</a:t>
              </a:r>
              <a:r>
                <a:rPr lang="ja-JP" altLang="en-US" dirty="0"/>
                <a:t> </a:t>
              </a:r>
            </a:p>
          </p:txBody>
        </p:sp>
      </p:grpSp>
      <p:sp>
        <p:nvSpPr>
          <p:cNvPr id="17" name="正方形/長方形 16"/>
          <p:cNvSpPr/>
          <p:nvPr/>
        </p:nvSpPr>
        <p:spPr>
          <a:xfrm>
            <a:off x="2125694" y="3260652"/>
            <a:ext cx="1027333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ja-JP" dirty="0" smtClean="0"/>
              <a:t>Heat flux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43279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5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1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8537013" y="3471391"/>
            <a:ext cx="647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[W]</a:t>
            </a:r>
            <a:endParaRPr kumimoji="1" lang="ja-JP" altLang="en-US" sz="24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428897" y="799206"/>
            <a:ext cx="628620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dirty="0" smtClean="0"/>
              <a:t>Compare the amount of heat feedback of </a:t>
            </a:r>
          </a:p>
          <a:p>
            <a:pPr algn="ctr"/>
            <a:r>
              <a:rPr lang="en-US" altLang="ja-JP" sz="2800" dirty="0" smtClean="0"/>
              <a:t>the radiation with that of the conduction</a:t>
            </a:r>
            <a:endParaRPr kumimoji="1" lang="ja-JP" alt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/>
              <p:cNvSpPr txBox="1"/>
              <p:nvPr/>
            </p:nvSpPr>
            <p:spPr>
              <a:xfrm>
                <a:off x="2942163" y="4563125"/>
                <a:ext cx="3259675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altLang="ja-JP" sz="2800" i="1">
                            <a:latin typeface="Cambria Math"/>
                          </a:rPr>
                          <m:t>𝑐</m:t>
                        </m:r>
                      </m:sub>
                    </m:sSub>
                  </m:oMath>
                </a14:m>
                <a:r>
                  <a:rPr kumimoji="1" lang="ja-JP" altLang="en-US" sz="2800" dirty="0" smtClean="0"/>
                  <a:t>→</a:t>
                </a:r>
                <a:r>
                  <a:rPr lang="en-US" altLang="ja-JP" sz="28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altLang="ja-JP" sz="2800" dirty="0" smtClean="0">
                    <a:solidFill>
                      <a:schemeClr val="tx1"/>
                    </a:solidFill>
                  </a:rPr>
                  <a:t>Decrease</a:t>
                </a:r>
                <a:endParaRPr lang="en-US" altLang="ja-JP" sz="28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altLang="ja-JP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𝑟</m:t>
                        </m:r>
                      </m:sub>
                    </m:sSub>
                  </m:oMath>
                </a14:m>
                <a:r>
                  <a:rPr kumimoji="1" lang="ja-JP" altLang="en-US" sz="2800" dirty="0" smtClean="0">
                    <a:solidFill>
                      <a:schemeClr val="tx1"/>
                    </a:solidFill>
                  </a:rPr>
                  <a:t>→ </a:t>
                </a:r>
                <a:r>
                  <a:rPr lang="en-US" altLang="ja-JP" sz="2800" dirty="0" smtClean="0">
                    <a:solidFill>
                      <a:schemeClr val="tx1"/>
                    </a:solidFill>
                  </a:rPr>
                  <a:t>Slight </a:t>
                </a:r>
                <a:r>
                  <a:rPr lang="en-US" altLang="ja-JP" sz="2800" dirty="0">
                    <a:solidFill>
                      <a:schemeClr val="tx1"/>
                    </a:solidFill>
                  </a:rPr>
                  <a:t>de</a:t>
                </a:r>
                <a:r>
                  <a:rPr lang="en-US" altLang="ja-JP" sz="2800" dirty="0" smtClean="0">
                    <a:solidFill>
                      <a:schemeClr val="tx1"/>
                    </a:solidFill>
                  </a:rPr>
                  <a:t>crease</a:t>
                </a:r>
                <a:r>
                  <a:rPr kumimoji="1" lang="ja-JP" altLang="en-US" sz="2800" dirty="0" smtClean="0">
                    <a:solidFill>
                      <a:schemeClr val="tx1"/>
                    </a:solidFill>
                  </a:rPr>
                  <a:t> </a:t>
                </a:r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テキスト ボックス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2163" y="4563125"/>
                <a:ext cx="3259675" cy="954107"/>
              </a:xfrm>
              <a:prstGeom prst="rect">
                <a:avLst/>
              </a:prstGeom>
              <a:blipFill rotWithShape="1">
                <a:blip r:embed="rId3"/>
                <a:stretch>
                  <a:fillRect t="-5769" r="-375" b="-1794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正方形/長方形 8"/>
              <p:cNvSpPr/>
              <p:nvPr/>
            </p:nvSpPr>
            <p:spPr>
              <a:xfrm>
                <a:off x="1365562" y="5871267"/>
                <a:ext cx="639854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altLang="ja-JP" sz="2800" i="1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altLang="ja-JP" sz="2800" i="1">
                        <a:latin typeface="Cambria Math"/>
                      </a:rPr>
                      <m:t> </m:t>
                    </m:r>
                  </m:oMath>
                </a14:m>
                <a:r>
                  <a:rPr lang="en-US" altLang="ja-JP" sz="2800" dirty="0" smtClean="0">
                    <a:solidFill>
                      <a:srgbClr val="FF0000"/>
                    </a:solidFill>
                  </a:rPr>
                  <a:t> has little </a:t>
                </a:r>
                <a:r>
                  <a:rPr lang="en-US" altLang="ja-JP" sz="2800" dirty="0">
                    <a:solidFill>
                      <a:srgbClr val="FF0000"/>
                    </a:solidFill>
                  </a:rPr>
                  <a:t>effect of gravity decreasing </a:t>
                </a:r>
                <a:endParaRPr lang="en-US" altLang="ja-JP" sz="2800" dirty="0" smtClean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US" altLang="ja-JP" sz="2800" dirty="0" smtClean="0">
                    <a:solidFill>
                      <a:srgbClr val="FF0000"/>
                    </a:solidFill>
                  </a:rPr>
                  <a:t>on the amount of radiative </a:t>
                </a:r>
                <a:r>
                  <a:rPr lang="en-US" altLang="ja-JP" sz="2800" dirty="0">
                    <a:solidFill>
                      <a:srgbClr val="FF0000"/>
                    </a:solidFill>
                  </a:rPr>
                  <a:t>heat </a:t>
                </a:r>
                <a:r>
                  <a:rPr lang="en-US" altLang="ja-JP" sz="2800" dirty="0" smtClean="0">
                    <a:solidFill>
                      <a:srgbClr val="FF0000"/>
                    </a:solidFill>
                  </a:rPr>
                  <a:t>feedback. </a:t>
                </a:r>
              </a:p>
              <a:p>
                <a:pPr algn="ctr"/>
                <a:endParaRPr lang="en-US" altLang="ja-JP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正方形/長方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562" y="5871267"/>
                <a:ext cx="6398546" cy="1384995"/>
              </a:xfrm>
              <a:prstGeom prst="rect">
                <a:avLst/>
              </a:prstGeom>
              <a:blipFill rotWithShape="1">
                <a:blip r:embed="rId4"/>
                <a:stretch>
                  <a:fillRect l="-1429" t="-3965" r="-142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表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7504940"/>
                  </p:ext>
                </p:extLst>
              </p:nvPr>
            </p:nvGraphicFramePr>
            <p:xfrm>
              <a:off x="647565" y="1782744"/>
              <a:ext cx="7848871" cy="2650192"/>
            </p:xfrm>
            <a:graphic>
              <a:graphicData uri="http://schemas.openxmlformats.org/drawingml/2006/table">
                <a:tbl>
                  <a:tblPr bandRow="1">
                    <a:tableStyleId>{2D5ABB26-0587-4C30-8999-92F81FD0307C}</a:tableStyleId>
                  </a:tblPr>
                  <a:tblGrid>
                    <a:gridCol w="1512167"/>
                    <a:gridCol w="1656184"/>
                    <a:gridCol w="1512168"/>
                    <a:gridCol w="1656184"/>
                    <a:gridCol w="1512168"/>
                  </a:tblGrid>
                  <a:tr h="45296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2800" dirty="0" smtClean="0"/>
                            <a:t>Fuel</a:t>
                          </a:r>
                          <a:endParaRPr lang="ja-JP" altLang="en-US" sz="2800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lToBr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i="0" dirty="0" smtClean="0"/>
                            <a:t>Ethanol</a:t>
                          </a:r>
                          <a:endParaRPr kumimoji="1" lang="ja-JP" altLang="en-US" sz="2800" i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2800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ja-JP" sz="28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Acetone</a:t>
                          </a:r>
                          <a:endParaRPr kumimoji="1" lang="ja-JP" altLang="en-US" sz="2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1" lang="ja-JP" altLang="en-US" sz="2800" i="1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47856">
                    <a:tc>
                      <a:txBody>
                        <a:bodyPr/>
                        <a:lstStyle/>
                        <a:p>
                          <a:pPr algn="ctr"/>
                          <a:endParaRPr lang="ja-JP" altLang="en-US" sz="2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sz="24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sz="2400" i="1" smtClean="0">
                                        <a:latin typeface="Cambria Math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kumimoji="1" lang="en-US" altLang="ja-JP" sz="2400" i="1" smtClean="0"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sz="2400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sz="24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sz="2400" i="1" smtClean="0">
                                        <a:latin typeface="Cambria Math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kumimoji="1" lang="en-US" altLang="ja-JP" sz="2400" i="1" smtClean="0">
                                        <a:latin typeface="Cambria Math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sz="2400" i="1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sz="24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sz="2400" i="1" smtClean="0">
                                        <a:latin typeface="Cambria Math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kumimoji="1" lang="en-US" altLang="ja-JP" sz="2400" i="1" smtClean="0">
                                        <a:latin typeface="Cambria Math"/>
                                      </a:rPr>
                                      <m:t>𝑟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sz="2400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sz="24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sz="2400" i="1" smtClean="0">
                                        <a:latin typeface="Cambria Math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kumimoji="1" lang="en-US" altLang="ja-JP" sz="2400" i="1" smtClean="0">
                                        <a:latin typeface="Cambria Math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sz="2400" i="1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478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sz="2800" i="1" dirty="0" smtClean="0"/>
                            <a:t>G</a:t>
                          </a:r>
                          <a:r>
                            <a:rPr lang="en-US" altLang="ja-JP" sz="2800" dirty="0" smtClean="0"/>
                            <a:t>=1</a:t>
                          </a:r>
                          <a:endParaRPr lang="ja-JP" altLang="en-US" sz="2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dirty="0" smtClean="0"/>
                            <a:t>0.35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dirty="0" smtClean="0"/>
                            <a:t>6.78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dirty="0" smtClean="0"/>
                            <a:t>0.72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dirty="0" smtClean="0"/>
                            <a:t>7.75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529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i="1" dirty="0" smtClean="0"/>
                            <a:t>G</a:t>
                          </a:r>
                          <a:r>
                            <a:rPr kumimoji="1" lang="en-US" altLang="ja-JP" sz="2800" dirty="0" smtClean="0"/>
                            <a:t>=0.55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dirty="0" smtClean="0"/>
                            <a:t>0.29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dirty="0" smtClean="0"/>
                            <a:t>6.18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dirty="0" smtClean="0"/>
                            <a:t>0.67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dirty="0" smtClean="0"/>
                            <a:t>7.17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529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dirty="0" smtClean="0"/>
                            <a:t>diff.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ja-JP" sz="2800" dirty="0" smtClean="0"/>
                            <a:t>-0.06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dirty="0" smtClean="0"/>
                            <a:t>-0.6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sz="2800" dirty="0" smtClean="0"/>
                            <a:t>-0.05</a:t>
                          </a:r>
                          <a:endParaRPr lang="ja-JP" altLang="en-US" sz="28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dirty="0" smtClean="0"/>
                            <a:t>-0.58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表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74817025"/>
                  </p:ext>
                </p:extLst>
              </p:nvPr>
            </p:nvGraphicFramePr>
            <p:xfrm>
              <a:off x="647565" y="1782744"/>
              <a:ext cx="7848871" cy="2650192"/>
            </p:xfrm>
            <a:graphic>
              <a:graphicData uri="http://schemas.openxmlformats.org/drawingml/2006/table">
                <a:tbl>
                  <a:tblPr bandRow="1">
                    <a:tableStyleId>{2D5ABB26-0587-4C30-8999-92F81FD0307C}</a:tableStyleId>
                  </a:tblPr>
                  <a:tblGrid>
                    <a:gridCol w="1512167"/>
                    <a:gridCol w="1656184"/>
                    <a:gridCol w="1512168"/>
                    <a:gridCol w="1656184"/>
                    <a:gridCol w="1512168"/>
                  </a:tblGrid>
                  <a:tr h="51816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2800" dirty="0" smtClean="0"/>
                            <a:t>Fuel</a:t>
                          </a:r>
                          <a:endParaRPr lang="ja-JP" altLang="en-US" sz="2800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lToBr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i="0" dirty="0" smtClean="0"/>
                            <a:t>Ethanol</a:t>
                          </a:r>
                          <a:endParaRPr kumimoji="1" lang="ja-JP" altLang="en-US" sz="2800" i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2800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ja-JP" sz="28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Acetone</a:t>
                          </a:r>
                          <a:endParaRPr kumimoji="1" lang="ja-JP" altLang="en-US" sz="2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1" lang="ja-JP" altLang="en-US" sz="2800" i="1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47856">
                    <a:tc>
                      <a:txBody>
                        <a:bodyPr/>
                        <a:lstStyle/>
                        <a:p>
                          <a:pPr algn="ctr"/>
                          <a:endParaRPr lang="ja-JP" altLang="en-US" sz="2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6"/>
                          <a:stretch>
                            <a:fillRect l="-91176" t="-104444" r="-282353" b="-32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6"/>
                          <a:stretch>
                            <a:fillRect l="-209677" t="-104444" r="-209677" b="-32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6"/>
                          <a:stretch>
                            <a:fillRect l="-282353" t="-104444" r="-91176" b="-32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6"/>
                          <a:stretch>
                            <a:fillRect l="-419355" t="-104444" b="-321111"/>
                          </a:stretch>
                        </a:blipFill>
                      </a:tcPr>
                    </a:tc>
                  </a:tr>
                  <a:tr h="5478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sz="2800" i="1" dirty="0" smtClean="0"/>
                            <a:t>G</a:t>
                          </a:r>
                          <a:r>
                            <a:rPr lang="en-US" altLang="ja-JP" sz="2800" dirty="0" smtClean="0"/>
                            <a:t>=1</a:t>
                          </a:r>
                          <a:endParaRPr lang="ja-JP" altLang="en-US" sz="2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dirty="0" smtClean="0"/>
                            <a:t>0.35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dirty="0" smtClean="0"/>
                            <a:t>6.78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dirty="0" smtClean="0"/>
                            <a:t>0.72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dirty="0" smtClean="0"/>
                            <a:t>7.75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i="1" dirty="0" smtClean="0"/>
                            <a:t>G</a:t>
                          </a:r>
                          <a:r>
                            <a:rPr kumimoji="1" lang="en-US" altLang="ja-JP" sz="2800" dirty="0" smtClean="0"/>
                            <a:t>=0.55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dirty="0" smtClean="0"/>
                            <a:t>0.29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dirty="0" smtClean="0"/>
                            <a:t>6.18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dirty="0" smtClean="0"/>
                            <a:t>0.67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dirty="0" smtClean="0"/>
                            <a:t>7.17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dirty="0" smtClean="0"/>
                            <a:t>diff.</a:t>
                          </a:r>
                          <a:endParaRPr kumimoji="1" lang="en-US" altLang="ja-JP" sz="2800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ja-JP" sz="2800" dirty="0" smtClean="0"/>
                            <a:t>-0.06</a:t>
                          </a:r>
                          <a:endParaRPr kumimoji="1" lang="en-US" altLang="ja-JP" sz="2800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dirty="0" smtClean="0"/>
                            <a:t>-0.6</a:t>
                          </a:r>
                          <a:endParaRPr kumimoji="1" lang="en-US" altLang="ja-JP" sz="2800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ja-JP" sz="2800" dirty="0" smtClean="0"/>
                            <a:t>-0.05</a:t>
                          </a:r>
                          <a:endParaRPr lang="ja-JP" altLang="en-US" sz="28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800" dirty="0" smtClean="0"/>
                            <a:t>-0.58</a:t>
                          </a:r>
                          <a:endParaRPr kumimoji="1" lang="en-US" altLang="ja-JP" sz="2800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  <p:cxnSp>
        <p:nvCxnSpPr>
          <p:cNvPr id="11" name="直線コネクタ 10"/>
          <p:cNvCxnSpPr/>
          <p:nvPr/>
        </p:nvCxnSpPr>
        <p:spPr>
          <a:xfrm>
            <a:off x="2176501" y="1782744"/>
            <a:ext cx="0" cy="215031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625328" y="2322232"/>
            <a:ext cx="78790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646992" y="3933056"/>
            <a:ext cx="78790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正方形/長方形 15"/>
          <p:cNvSpPr/>
          <p:nvPr/>
        </p:nvSpPr>
        <p:spPr>
          <a:xfrm>
            <a:off x="0" y="-27384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4400" dirty="0">
                <a:solidFill>
                  <a:schemeClr val="bg1"/>
                </a:solidFill>
                <a:latin typeface="+mj-lt"/>
              </a:rPr>
              <a:t>Calculation </a:t>
            </a:r>
            <a:r>
              <a:rPr lang="en-US" altLang="ja-JP" sz="4400" dirty="0" smtClean="0">
                <a:solidFill>
                  <a:schemeClr val="bg1"/>
                </a:solidFill>
                <a:latin typeface="+mj-lt"/>
              </a:rPr>
              <a:t>Result</a:t>
            </a:r>
            <a:endParaRPr lang="en-US" altLang="ja-JP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円/楕円 3"/>
          <p:cNvSpPr/>
          <p:nvPr/>
        </p:nvSpPr>
        <p:spPr>
          <a:xfrm>
            <a:off x="4107634" y="3702223"/>
            <a:ext cx="914400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/>
          <p:cNvSpPr/>
          <p:nvPr/>
        </p:nvSpPr>
        <p:spPr>
          <a:xfrm>
            <a:off x="7306908" y="3713424"/>
            <a:ext cx="914400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/>
          <p:cNvSpPr/>
          <p:nvPr/>
        </p:nvSpPr>
        <p:spPr>
          <a:xfrm>
            <a:off x="2519262" y="3717032"/>
            <a:ext cx="914400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17"/>
          <p:cNvSpPr/>
          <p:nvPr/>
        </p:nvSpPr>
        <p:spPr>
          <a:xfrm>
            <a:off x="5718536" y="3728233"/>
            <a:ext cx="914400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519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4" grpId="0" animBg="1"/>
      <p:bldP spid="14" grpId="1" animBg="1"/>
      <p:bldP spid="17" grpId="0" animBg="1"/>
      <p:bldP spid="1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368389"/>
              </p:ext>
            </p:extLst>
          </p:nvPr>
        </p:nvGraphicFramePr>
        <p:xfrm>
          <a:off x="1601670" y="1340768"/>
          <a:ext cx="5940660" cy="155448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764196"/>
                <a:gridCol w="2088232"/>
                <a:gridCol w="2088232"/>
              </a:tblGrid>
              <a:tr h="45296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i="0" dirty="0" smtClean="0"/>
                        <a:t>Fuel</a:t>
                      </a:r>
                      <a:endParaRPr kumimoji="1" lang="ja-JP" altLang="en-US" sz="2800" i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800" i="0" dirty="0" smtClean="0"/>
                        <a:t>Ethanol</a:t>
                      </a:r>
                      <a:endParaRPr kumimoji="1" lang="ja-JP" altLang="en-US" sz="2800" i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Acetone</a:t>
                      </a:r>
                      <a:endParaRPr kumimoji="1" lang="ja-JP" altLang="en-US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96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/>
                        <a:t>G=</a:t>
                      </a:r>
                      <a:r>
                        <a:rPr kumimoji="1" lang="ja-JP" altLang="en-US" sz="2800" dirty="0" smtClean="0"/>
                        <a:t>１</a:t>
                      </a:r>
                      <a:endParaRPr kumimoji="1" lang="en-US" altLang="ja-JP" sz="28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/>
                        <a:t>4.91 %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/>
                        <a:t>8.50 %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96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/>
                        <a:t>G=0.55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aseline="0" dirty="0" smtClean="0"/>
                        <a:t>4.48</a:t>
                      </a:r>
                      <a:r>
                        <a:rPr kumimoji="1" lang="ja-JP" altLang="en-US" sz="2800" baseline="0" dirty="0" smtClean="0"/>
                        <a:t> </a:t>
                      </a:r>
                      <a:r>
                        <a:rPr kumimoji="1" lang="en-US" altLang="ja-JP" sz="2800" baseline="0" dirty="0" smtClean="0"/>
                        <a:t>%</a:t>
                      </a:r>
                      <a:endParaRPr kumimoji="1" lang="en-US" altLang="ja-JP" sz="28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aseline="0" dirty="0" smtClean="0"/>
                        <a:t>8.55</a:t>
                      </a:r>
                      <a:r>
                        <a:rPr kumimoji="1" lang="ja-JP" altLang="en-US" sz="2800" baseline="0" dirty="0" smtClean="0"/>
                        <a:t> </a:t>
                      </a:r>
                      <a:r>
                        <a:rPr kumimoji="1" lang="en-US" altLang="ja-JP" sz="2800" dirty="0" smtClean="0"/>
                        <a:t>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正方形/長方形 1"/>
          <p:cNvSpPr/>
          <p:nvPr/>
        </p:nvSpPr>
        <p:spPr>
          <a:xfrm>
            <a:off x="1092748" y="836712"/>
            <a:ext cx="69585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800" dirty="0" smtClean="0"/>
              <a:t>The ratio </a:t>
            </a:r>
            <a:r>
              <a:rPr lang="en-US" altLang="ja-JP" sz="2800" dirty="0"/>
              <a:t>of </a:t>
            </a:r>
            <a:r>
              <a:rPr lang="en-US" altLang="ja-JP" sz="2800" dirty="0" smtClean="0"/>
              <a:t>amount of </a:t>
            </a:r>
            <a:r>
              <a:rPr lang="en-US" altLang="ja-JP" sz="2800" dirty="0" smtClean="0">
                <a:solidFill>
                  <a:srgbClr val="FF0000"/>
                </a:solidFill>
              </a:rPr>
              <a:t>radiative </a:t>
            </a:r>
            <a:r>
              <a:rPr lang="en-US" altLang="ja-JP" sz="2800" dirty="0">
                <a:solidFill>
                  <a:srgbClr val="FF0000"/>
                </a:solidFill>
              </a:rPr>
              <a:t>heat </a:t>
            </a:r>
            <a:r>
              <a:rPr lang="en-US" altLang="ja-JP" sz="2800" dirty="0" smtClean="0">
                <a:solidFill>
                  <a:srgbClr val="FF0000"/>
                </a:solidFill>
              </a:rPr>
              <a:t>feedback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5923" y="3409836"/>
            <a:ext cx="9093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dirty="0" smtClean="0"/>
              <a:t>Acetone</a:t>
            </a:r>
            <a:r>
              <a:rPr lang="ja-JP" altLang="en-US" sz="2800" dirty="0" smtClean="0"/>
              <a:t> </a:t>
            </a:r>
            <a:r>
              <a:rPr lang="en-US" altLang="ja-JP" sz="2800" dirty="0" smtClean="0"/>
              <a:t>has </a:t>
            </a:r>
            <a:r>
              <a:rPr lang="en-US" altLang="ja-JP" sz="2800" dirty="0">
                <a:solidFill>
                  <a:srgbClr val="FF0000"/>
                </a:solidFill>
              </a:rPr>
              <a:t>larger proportion </a:t>
            </a:r>
            <a:r>
              <a:rPr lang="en-US" altLang="ja-JP" sz="2800" dirty="0"/>
              <a:t>of </a:t>
            </a:r>
            <a:r>
              <a:rPr lang="en-US" altLang="ja-JP" sz="2800" dirty="0" smtClean="0"/>
              <a:t>the radiative </a:t>
            </a:r>
            <a:r>
              <a:rPr lang="en-US" altLang="ja-JP" sz="2800" dirty="0"/>
              <a:t>heat </a:t>
            </a:r>
            <a:r>
              <a:rPr lang="en-US" altLang="ja-JP" sz="2800" dirty="0" smtClean="0"/>
              <a:t>feedback.</a:t>
            </a:r>
            <a:endParaRPr kumimoji="1" lang="ja-JP" altLang="en-US" sz="2800" dirty="0"/>
          </a:p>
        </p:txBody>
      </p:sp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1068"/>
              </p:ext>
            </p:extLst>
          </p:nvPr>
        </p:nvGraphicFramePr>
        <p:xfrm>
          <a:off x="2389265" y="4869160"/>
          <a:ext cx="4365470" cy="10801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182733"/>
                <a:gridCol w="2182737"/>
              </a:tblGrid>
              <a:tr h="539751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Ethanol</a:t>
                      </a:r>
                      <a:endParaRPr kumimoji="1" lang="ja-JP" altLang="en-US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Acetone</a:t>
                      </a:r>
                      <a:endParaRPr kumimoji="1" lang="ja-JP" altLang="en-US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369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ja-JP" sz="2400" u="none" strike="noStrike" dirty="0">
                          <a:effectLst/>
                        </a:rPr>
                        <a:t>8.9%</a:t>
                      </a:r>
                      <a:endParaRPr lang="en-US" altLang="ja-JP" sz="2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ja-JP" sz="2400" u="none" strike="noStrike" dirty="0">
                          <a:effectLst/>
                        </a:rPr>
                        <a:t>7.2%</a:t>
                      </a:r>
                      <a:endParaRPr lang="en-US" altLang="ja-JP" sz="2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テキスト ボックス 11"/>
          <p:cNvSpPr txBox="1"/>
          <p:nvPr/>
        </p:nvSpPr>
        <p:spPr>
          <a:xfrm>
            <a:off x="2201094" y="4274512"/>
            <a:ext cx="4741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dirty="0" smtClean="0"/>
              <a:t>Decreasing </a:t>
            </a:r>
            <a:r>
              <a:rPr lang="en-US" altLang="ja-JP" sz="2800" dirty="0"/>
              <a:t>rate of flame height</a:t>
            </a:r>
            <a:endParaRPr kumimoji="1" lang="ja-JP" altLang="en-US" sz="2800" dirty="0"/>
          </a:p>
        </p:txBody>
      </p:sp>
      <p:sp>
        <p:nvSpPr>
          <p:cNvPr id="13" name="正方形/長方形 12"/>
          <p:cNvSpPr/>
          <p:nvPr/>
        </p:nvSpPr>
        <p:spPr>
          <a:xfrm>
            <a:off x="827584" y="6027003"/>
            <a:ext cx="7488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ja-JP" sz="2800" dirty="0" smtClean="0"/>
              <a:t>Acetone has </a:t>
            </a:r>
            <a:r>
              <a:rPr lang="en-US" altLang="ja-JP" sz="2800" dirty="0">
                <a:solidFill>
                  <a:srgbClr val="FF0000"/>
                </a:solidFill>
              </a:rPr>
              <a:t>small </a:t>
            </a:r>
            <a:r>
              <a:rPr lang="en-US" altLang="ja-JP" sz="2800" dirty="0" smtClean="0">
                <a:solidFill>
                  <a:srgbClr val="FF0000"/>
                </a:solidFill>
              </a:rPr>
              <a:t>decreasing </a:t>
            </a:r>
            <a:r>
              <a:rPr lang="en-US" altLang="ja-JP" sz="2800" dirty="0">
                <a:solidFill>
                  <a:srgbClr val="FF0000"/>
                </a:solidFill>
              </a:rPr>
              <a:t>rate of flame </a:t>
            </a:r>
            <a:r>
              <a:rPr lang="en-US" altLang="ja-JP" sz="2800" dirty="0" smtClean="0">
                <a:solidFill>
                  <a:srgbClr val="FF0000"/>
                </a:solidFill>
              </a:rPr>
              <a:t>height</a:t>
            </a:r>
            <a:r>
              <a:rPr lang="en-US" altLang="ja-JP" sz="2800" dirty="0" smtClean="0"/>
              <a:t>.</a:t>
            </a:r>
            <a:endParaRPr lang="en-US" altLang="ja-JP" sz="2800" dirty="0"/>
          </a:p>
        </p:txBody>
      </p:sp>
      <p:sp>
        <p:nvSpPr>
          <p:cNvPr id="16" name="正方形/長方形 15"/>
          <p:cNvSpPr/>
          <p:nvPr/>
        </p:nvSpPr>
        <p:spPr>
          <a:xfrm>
            <a:off x="0" y="-27384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dirty="0">
                <a:solidFill>
                  <a:schemeClr val="bg1"/>
                </a:solidFill>
                <a:latin typeface="+mj-lt"/>
              </a:rPr>
              <a:t>The Ratio of </a:t>
            </a:r>
            <a:r>
              <a:rPr lang="en-US" altLang="ja-JP" sz="3600" dirty="0" smtClean="0">
                <a:solidFill>
                  <a:schemeClr val="bg1"/>
                </a:solidFill>
                <a:latin typeface="+mj-lt"/>
              </a:rPr>
              <a:t>Radiative </a:t>
            </a:r>
            <a:r>
              <a:rPr lang="en-US" altLang="ja-JP" sz="3600" dirty="0">
                <a:solidFill>
                  <a:schemeClr val="bg1"/>
                </a:solidFill>
                <a:latin typeface="+mj-lt"/>
              </a:rPr>
              <a:t>Heat </a:t>
            </a:r>
            <a:r>
              <a:rPr lang="en-US" altLang="ja-JP" sz="3600" dirty="0" smtClean="0">
                <a:solidFill>
                  <a:schemeClr val="bg1"/>
                </a:solidFill>
                <a:latin typeface="+mj-lt"/>
              </a:rPr>
              <a:t>Feedback</a:t>
            </a:r>
            <a:endParaRPr lang="en-US" altLang="ja-JP" sz="3600" dirty="0">
              <a:solidFill>
                <a:schemeClr val="bg1"/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正方形/長方形 2"/>
              <p:cNvSpPr/>
              <p:nvPr/>
            </p:nvSpPr>
            <p:spPr>
              <a:xfrm>
                <a:off x="6516216" y="2915652"/>
                <a:ext cx="24586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ja-JP" altLang="en-US" b="1" dirty="0" smtClean="0"/>
                  <a:t>（</a:t>
                </a:r>
                <a:r>
                  <a:rPr lang="en-US" altLang="ja-JP" b="1" dirty="0"/>
                  <a:t>=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ja-JP" altLang="ja-JP" b="1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ja-JP" altLang="ja-JP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b="1" i="1">
                                <a:latin typeface="Cambria Math"/>
                              </a:rPr>
                              <m:t>𝑸</m:t>
                            </m:r>
                          </m:e>
                          <m:sub>
                            <m:r>
                              <a:rPr lang="en-US" altLang="ja-JP" b="1" i="1">
                                <a:latin typeface="Cambria Math"/>
                              </a:rPr>
                              <m:t>𝒓</m:t>
                            </m:r>
                          </m:sub>
                        </m:sSub>
                      </m:num>
                      <m:den>
                        <m:r>
                          <a:rPr lang="en-US" altLang="ja-JP" b="1" i="1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ja-JP" altLang="ja-JP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b="1" i="1">
                                <a:latin typeface="Cambria Math"/>
                              </a:rPr>
                              <m:t>𝑸</m:t>
                            </m:r>
                          </m:e>
                          <m:sub>
                            <m:r>
                              <a:rPr lang="en-US" altLang="ja-JP" b="1" i="1">
                                <a:latin typeface="Cambria Math"/>
                              </a:rPr>
                              <m:t>𝒓</m:t>
                            </m:r>
                          </m:sub>
                        </m:sSub>
                        <m:r>
                          <a:rPr lang="en-US" altLang="ja-JP" b="1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ja-JP" altLang="ja-JP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b="1" i="1">
                                <a:latin typeface="Cambria Math"/>
                              </a:rPr>
                              <m:t>𝑸</m:t>
                            </m:r>
                          </m:e>
                          <m:sub>
                            <m:r>
                              <a:rPr lang="en-US" altLang="ja-JP" b="1" i="1">
                                <a:latin typeface="Cambria Math"/>
                              </a:rPr>
                              <m:t>𝒄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altLang="ja-JP" dirty="0" smtClean="0"/>
                  <a:t>)</a:t>
                </a:r>
                <a14:m>
                  <m:oMath xmlns:m="http://schemas.openxmlformats.org/officeDocument/2006/math">
                    <m:r>
                      <a:rPr lang="en-US" altLang="ja-JP" i="1" dirty="0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altLang="ja-JP" b="0" i="1" dirty="0" smtClean="0">
                        <a:latin typeface="Cambria Math"/>
                        <a:ea typeface="Cambria Math"/>
                      </a:rPr>
                      <m:t>100</m:t>
                    </m:r>
                  </m:oMath>
                </a14:m>
                <a:r>
                  <a:rPr lang="en-US" altLang="ja-JP" b="1" dirty="0"/>
                  <a:t>)</a:t>
                </a:r>
              </a:p>
            </p:txBody>
          </p:sp>
        </mc:Choice>
        <mc:Fallback xmlns="">
          <p:sp>
            <p:nvSpPr>
              <p:cNvPr id="3" name="正方形/長方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2915652"/>
                <a:ext cx="2458686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2233" t="-114754" r="-1737" b="-17704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724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2608058"/>
            <a:ext cx="8229600" cy="1641884"/>
          </a:xfrm>
        </p:spPr>
        <p:txBody>
          <a:bodyPr>
            <a:normAutofit/>
          </a:bodyPr>
          <a:lstStyle/>
          <a:p>
            <a:r>
              <a:rPr lang="en-US" altLang="ja-JP" sz="6000" b="1" dirty="0" smtClean="0"/>
              <a:t>Discussion</a:t>
            </a:r>
            <a:endParaRPr kumimoji="1" lang="ja-JP" alt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348978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グループ化 30"/>
          <p:cNvGrpSpPr/>
          <p:nvPr/>
        </p:nvGrpSpPr>
        <p:grpSpPr>
          <a:xfrm>
            <a:off x="1511660" y="1136602"/>
            <a:ext cx="6120679" cy="3298044"/>
            <a:chOff x="-570452" y="437653"/>
            <a:chExt cx="2912337" cy="1072897"/>
          </a:xfrm>
        </p:grpSpPr>
        <p:sp>
          <p:nvSpPr>
            <p:cNvPr id="32" name="フリーフォーム 31"/>
            <p:cNvSpPr/>
            <p:nvPr/>
          </p:nvSpPr>
          <p:spPr>
            <a:xfrm>
              <a:off x="-570452" y="437654"/>
              <a:ext cx="1545812" cy="1072896"/>
            </a:xfrm>
            <a:custGeom>
              <a:avLst/>
              <a:gdLst>
                <a:gd name="connsiteX0" fmla="*/ 0 w 1292352"/>
                <a:gd name="connsiteY0" fmla="*/ 1072896 h 1072896"/>
                <a:gd name="connsiteX1" fmla="*/ 451104 w 1292352"/>
                <a:gd name="connsiteY1" fmla="*/ 804672 h 1072896"/>
                <a:gd name="connsiteX2" fmla="*/ 987552 w 1292352"/>
                <a:gd name="connsiteY2" fmla="*/ 121920 h 1072896"/>
                <a:gd name="connsiteX3" fmla="*/ 1292352 w 1292352"/>
                <a:gd name="connsiteY3" fmla="*/ 0 h 1072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352" h="1072896">
                  <a:moveTo>
                    <a:pt x="0" y="1072896"/>
                  </a:moveTo>
                  <a:cubicBezTo>
                    <a:pt x="143256" y="1018032"/>
                    <a:pt x="286512" y="963168"/>
                    <a:pt x="451104" y="804672"/>
                  </a:cubicBezTo>
                  <a:cubicBezTo>
                    <a:pt x="615696" y="646176"/>
                    <a:pt x="847344" y="256032"/>
                    <a:pt x="987552" y="121920"/>
                  </a:cubicBezTo>
                  <a:cubicBezTo>
                    <a:pt x="1127760" y="-12192"/>
                    <a:pt x="1215136" y="8128"/>
                    <a:pt x="1292352" y="0"/>
                  </a:cubicBezTo>
                </a:path>
              </a:pathLst>
            </a:cu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176431">
                <a:defRPr/>
              </a:pPr>
              <a:endParaRPr kumimoji="0" lang="ja-JP" altLang="en-US" sz="8200" kern="0" smtClean="0">
                <a:solidFill>
                  <a:prstClr val="white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35" name="フリーフォーム 34"/>
            <p:cNvSpPr/>
            <p:nvPr/>
          </p:nvSpPr>
          <p:spPr>
            <a:xfrm>
              <a:off x="878993" y="437653"/>
              <a:ext cx="1462892" cy="1072896"/>
            </a:xfrm>
            <a:custGeom>
              <a:avLst/>
              <a:gdLst>
                <a:gd name="connsiteX0" fmla="*/ 0 w 1292352"/>
                <a:gd name="connsiteY0" fmla="*/ 1072896 h 1072896"/>
                <a:gd name="connsiteX1" fmla="*/ 451104 w 1292352"/>
                <a:gd name="connsiteY1" fmla="*/ 804672 h 1072896"/>
                <a:gd name="connsiteX2" fmla="*/ 987552 w 1292352"/>
                <a:gd name="connsiteY2" fmla="*/ 121920 h 1072896"/>
                <a:gd name="connsiteX3" fmla="*/ 1292352 w 1292352"/>
                <a:gd name="connsiteY3" fmla="*/ 0 h 1072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352" h="1072896">
                  <a:moveTo>
                    <a:pt x="0" y="1072896"/>
                  </a:moveTo>
                  <a:cubicBezTo>
                    <a:pt x="143256" y="1018032"/>
                    <a:pt x="286512" y="963168"/>
                    <a:pt x="451104" y="804672"/>
                  </a:cubicBezTo>
                  <a:cubicBezTo>
                    <a:pt x="615696" y="646176"/>
                    <a:pt x="847344" y="256032"/>
                    <a:pt x="987552" y="121920"/>
                  </a:cubicBezTo>
                  <a:cubicBezTo>
                    <a:pt x="1127760" y="-12192"/>
                    <a:pt x="1215136" y="8128"/>
                    <a:pt x="1292352" y="0"/>
                  </a:cubicBezTo>
                </a:path>
              </a:pathLst>
            </a:cu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  <a:scene3d>
              <a:camera prst="orthographicFront">
                <a:rot lat="0" lon="10799977" rev="0"/>
              </a:camera>
              <a:lightRig rig="threePt" dir="t"/>
            </a:scene3d>
          </p:spPr>
          <p:txBody>
            <a:bodyPr rtlCol="0" anchor="ctr"/>
            <a:lstStyle/>
            <a:p>
              <a:pPr algn="ctr" defTabSz="4176431">
                <a:defRPr/>
              </a:pPr>
              <a:endParaRPr kumimoji="0" lang="ja-JP" altLang="en-US" sz="8200" kern="0" smtClean="0">
                <a:solidFill>
                  <a:prstClr val="white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</p:grpSp>
      <p:grpSp>
        <p:nvGrpSpPr>
          <p:cNvPr id="38" name="グループ化 37"/>
          <p:cNvGrpSpPr/>
          <p:nvPr/>
        </p:nvGrpSpPr>
        <p:grpSpPr>
          <a:xfrm>
            <a:off x="1535252" y="4529246"/>
            <a:ext cx="6073496" cy="464778"/>
            <a:chOff x="2339752" y="5808810"/>
            <a:chExt cx="5544616" cy="543943"/>
          </a:xfrm>
        </p:grpSpPr>
        <p:sp>
          <p:nvSpPr>
            <p:cNvPr id="39" name="正方形/長方形 38"/>
            <p:cNvSpPr/>
            <p:nvPr/>
          </p:nvSpPr>
          <p:spPr>
            <a:xfrm>
              <a:off x="2339752" y="5808811"/>
              <a:ext cx="5544616" cy="543942"/>
            </a:xfrm>
            <a:prstGeom prst="rect">
              <a:avLst/>
            </a:prstGeom>
            <a:solidFill>
              <a:srgbClr val="FFC000"/>
            </a:solidFill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4176431">
                <a:defRPr/>
              </a:pPr>
              <a:r>
                <a:rPr kumimoji="0" lang="ja-JP" altLang="en-US" sz="8200" kern="0" dirty="0" smtClean="0">
                  <a:solidFill>
                    <a:prstClr val="black"/>
                  </a:solidFill>
                  <a:latin typeface="Arial Narrow" panose="020B0606020202030204" pitchFamily="34" charset="0"/>
                  <a:ea typeface="ＭＳ Ｐゴシック"/>
                </a:rPr>
                <a:t>　　　　　　　　　</a:t>
              </a:r>
              <a:endParaRPr kumimoji="0" lang="en-US" altLang="ja-JP" sz="8200" kern="0" dirty="0" smtClean="0">
                <a:solidFill>
                  <a:prstClr val="black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46" name="正方形/長方形 45"/>
            <p:cNvSpPr/>
            <p:nvPr/>
          </p:nvSpPr>
          <p:spPr>
            <a:xfrm>
              <a:off x="2847267" y="5808810"/>
              <a:ext cx="4529586" cy="543943"/>
            </a:xfrm>
            <a:prstGeom prst="rect">
              <a:avLst/>
            </a:prstGeom>
            <a:solidFill>
              <a:srgbClr val="4F81BD">
                <a:lumMod val="60000"/>
                <a:lumOff val="40000"/>
              </a:srgbClr>
            </a:solidFill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4176431">
                <a:defRPr/>
              </a:pPr>
              <a:r>
                <a:rPr kumimoji="0" lang="ja-JP" altLang="en-US" sz="8200" kern="0" dirty="0" smtClean="0">
                  <a:solidFill>
                    <a:prstClr val="black"/>
                  </a:solidFill>
                  <a:latin typeface="Arial Narrow" panose="020B0606020202030204" pitchFamily="34" charset="0"/>
                  <a:ea typeface="ＭＳ Ｐゴシック"/>
                </a:rPr>
                <a:t>　　　　　　　　　</a:t>
              </a:r>
              <a:endParaRPr kumimoji="0" lang="en-US" altLang="ja-JP" sz="8200" kern="0" dirty="0" smtClean="0">
                <a:solidFill>
                  <a:prstClr val="black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47" name="正方形/長方形 46"/>
            <p:cNvSpPr/>
            <p:nvPr/>
          </p:nvSpPr>
          <p:spPr>
            <a:xfrm>
              <a:off x="4675661" y="5816349"/>
              <a:ext cx="87279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176431"/>
              <a:r>
                <a:rPr lang="en-US" altLang="ja-JP" sz="24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Fuel</a:t>
              </a:r>
              <a:endParaRPr lang="ja-JP" altLang="en-US" sz="2400" dirty="0">
                <a:solidFill>
                  <a:prstClr val="black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6" name="グループ化 5"/>
          <p:cNvGrpSpPr/>
          <p:nvPr/>
        </p:nvGrpSpPr>
        <p:grpSpPr>
          <a:xfrm>
            <a:off x="3522394" y="2574676"/>
            <a:ext cx="2099213" cy="927828"/>
            <a:chOff x="3522394" y="2233800"/>
            <a:chExt cx="2099213" cy="927828"/>
          </a:xfrm>
        </p:grpSpPr>
        <p:sp>
          <p:nvSpPr>
            <p:cNvPr id="49" name="下矢印 48"/>
            <p:cNvSpPr/>
            <p:nvPr/>
          </p:nvSpPr>
          <p:spPr>
            <a:xfrm>
              <a:off x="3830404" y="2686095"/>
              <a:ext cx="1483193" cy="475533"/>
            </a:xfrm>
            <a:prstGeom prst="downArrow">
              <a:avLst/>
            </a:prstGeom>
            <a:solidFill>
              <a:srgbClr val="FF0000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176431">
                <a:defRPr/>
              </a:pPr>
              <a:endParaRPr kumimoji="0" lang="ja-JP" altLang="en-US" sz="8200" kern="0" smtClean="0">
                <a:solidFill>
                  <a:prstClr val="white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51" name="テキスト ボックス 50"/>
            <p:cNvSpPr txBox="1"/>
            <p:nvPr/>
          </p:nvSpPr>
          <p:spPr>
            <a:xfrm>
              <a:off x="3522394" y="2233800"/>
              <a:ext cx="2099213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ja-JP" sz="24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Heat Feedback</a:t>
              </a:r>
              <a:endParaRPr lang="ja-JP" altLang="en-US" sz="2400" dirty="0">
                <a:solidFill>
                  <a:prstClr val="black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5" name="グループ化 4"/>
          <p:cNvGrpSpPr/>
          <p:nvPr/>
        </p:nvGrpSpPr>
        <p:grpSpPr>
          <a:xfrm>
            <a:off x="3205943" y="3653388"/>
            <a:ext cx="2732115" cy="862485"/>
            <a:chOff x="3205943" y="3373472"/>
            <a:chExt cx="2732115" cy="862485"/>
          </a:xfrm>
        </p:grpSpPr>
        <p:sp>
          <p:nvSpPr>
            <p:cNvPr id="53" name="下矢印 52"/>
            <p:cNvSpPr/>
            <p:nvPr/>
          </p:nvSpPr>
          <p:spPr>
            <a:xfrm rot="10800000">
              <a:off x="3925147" y="3373472"/>
              <a:ext cx="1293708" cy="474438"/>
            </a:xfrm>
            <a:prstGeom prst="downArrow">
              <a:avLst/>
            </a:prstGeom>
            <a:solidFill>
              <a:srgbClr val="00B0F0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176431">
                <a:defRPr/>
              </a:pPr>
              <a:endParaRPr kumimoji="0" lang="ja-JP" altLang="en-US" sz="8200" kern="0" smtClean="0">
                <a:solidFill>
                  <a:prstClr val="white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54" name="テキスト ボックス 53"/>
            <p:cNvSpPr txBox="1"/>
            <p:nvPr/>
          </p:nvSpPr>
          <p:spPr>
            <a:xfrm>
              <a:off x="3205943" y="3774292"/>
              <a:ext cx="2732115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ja-JP" sz="24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Fuel evaporation</a:t>
              </a:r>
            </a:p>
          </p:txBody>
        </p:sp>
      </p:grpSp>
      <p:grpSp>
        <p:nvGrpSpPr>
          <p:cNvPr id="8" name="グループ化 7"/>
          <p:cNvGrpSpPr/>
          <p:nvPr/>
        </p:nvGrpSpPr>
        <p:grpSpPr>
          <a:xfrm>
            <a:off x="5292080" y="1163950"/>
            <a:ext cx="2881536" cy="2123053"/>
            <a:chOff x="5508104" y="826849"/>
            <a:chExt cx="2881536" cy="1776313"/>
          </a:xfrm>
        </p:grpSpPr>
        <p:cxnSp>
          <p:nvCxnSpPr>
            <p:cNvPr id="27" name="直線矢印コネクタ 26"/>
            <p:cNvCxnSpPr/>
            <p:nvPr/>
          </p:nvCxnSpPr>
          <p:spPr bwMode="auto">
            <a:xfrm flipV="1">
              <a:off x="6948263" y="1570951"/>
              <a:ext cx="0" cy="1032211"/>
            </a:xfrm>
            <a:prstGeom prst="straightConnector1">
              <a:avLst/>
            </a:prstGeom>
            <a:solidFill>
              <a:srgbClr val="33CCCC"/>
            </a:solidFill>
            <a:ln w="762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0" name="テキスト ボックス 29"/>
            <p:cNvSpPr txBox="1"/>
            <p:nvPr/>
          </p:nvSpPr>
          <p:spPr bwMode="auto">
            <a:xfrm>
              <a:off x="5508104" y="826849"/>
              <a:ext cx="2881536" cy="6947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kumimoji="0" lang="en-US" altLang="ja-JP" sz="2400" b="1" kern="0" dirty="0" smtClean="0">
                  <a:solidFill>
                    <a:srgbClr val="000000"/>
                  </a:solidFill>
                  <a:latin typeface="Arial Narrow" panose="020B0606020202030204" pitchFamily="34" charset="0"/>
                  <a:ea typeface="ＭＳ ゴシック" panose="020B0609070205080204" pitchFamily="49" charset="-128"/>
                  <a:cs typeface="Times New Roman" pitchFamily="18" charset="0"/>
                </a:rPr>
                <a:t> </a:t>
              </a:r>
              <a:r>
                <a:rPr kumimoji="0" lang="en-US" altLang="ja-JP" sz="2400" kern="0" dirty="0" smtClean="0">
                  <a:solidFill>
                    <a:srgbClr val="000000"/>
                  </a:solidFill>
                  <a:latin typeface="Arial Narrow" panose="020B0606020202030204" pitchFamily="34" charset="0"/>
                  <a:ea typeface="ＭＳ ゴシック" panose="020B0609070205080204" pitchFamily="49" charset="-128"/>
                  <a:cs typeface="Times New Roman" pitchFamily="18" charset="0"/>
                </a:rPr>
                <a:t>Natural convective</a:t>
              </a:r>
            </a:p>
            <a:p>
              <a:pPr algn="ctr">
                <a:defRPr/>
              </a:pPr>
              <a:r>
                <a:rPr kumimoji="0" lang="en-US" altLang="ja-JP" sz="2400" kern="0" dirty="0" smtClean="0">
                  <a:solidFill>
                    <a:srgbClr val="000000"/>
                  </a:solidFill>
                  <a:latin typeface="Arial Narrow" panose="020B0606020202030204" pitchFamily="34" charset="0"/>
                  <a:ea typeface="ＭＳ ゴシック" panose="020B0609070205080204" pitchFamily="49" charset="-128"/>
                  <a:cs typeface="Times New Roman" pitchFamily="18" charset="0"/>
                </a:rPr>
                <a:t>flow</a:t>
              </a:r>
              <a:endParaRPr kumimoji="0" lang="en-US" altLang="ja-JP" sz="2400" kern="0" dirty="0">
                <a:solidFill>
                  <a:srgbClr val="000000"/>
                </a:solidFill>
                <a:latin typeface="Arial Narrow" panose="020B0606020202030204" pitchFamily="34" charset="0"/>
                <a:ea typeface="ＭＳ ゴシック" panose="020B0609070205080204" pitchFamily="49" charset="-128"/>
                <a:cs typeface="Times New Roman" pitchFamily="18" charset="0"/>
              </a:endParaRPr>
            </a:p>
          </p:txBody>
        </p:sp>
      </p:grpSp>
      <p:grpSp>
        <p:nvGrpSpPr>
          <p:cNvPr id="9" name="グループ化 8"/>
          <p:cNvGrpSpPr/>
          <p:nvPr/>
        </p:nvGrpSpPr>
        <p:grpSpPr>
          <a:xfrm>
            <a:off x="1491876" y="1211661"/>
            <a:ext cx="1559002" cy="1471015"/>
            <a:chOff x="1491876" y="993617"/>
            <a:chExt cx="1559002" cy="1471015"/>
          </a:xfrm>
        </p:grpSpPr>
        <p:sp>
          <p:nvSpPr>
            <p:cNvPr id="25" name="テキスト ボックス 24"/>
            <p:cNvSpPr txBox="1"/>
            <p:nvPr/>
          </p:nvSpPr>
          <p:spPr bwMode="auto">
            <a:xfrm>
              <a:off x="1491876" y="993617"/>
              <a:ext cx="1559002" cy="4302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kumimoji="0" lang="en-US" altLang="ja-JP" sz="2400" b="1" kern="0" dirty="0" smtClean="0">
                  <a:solidFill>
                    <a:srgbClr val="000000"/>
                  </a:solidFill>
                  <a:latin typeface="Arial Narrow" panose="020B0606020202030204" pitchFamily="34" charset="0"/>
                  <a:ea typeface="ＭＳ ゴシック" panose="020B0609070205080204" pitchFamily="49" charset="-128"/>
                  <a:cs typeface="Times New Roman" pitchFamily="18" charset="0"/>
                </a:rPr>
                <a:t> </a:t>
              </a:r>
            </a:p>
            <a:p>
              <a:pPr algn="ctr">
                <a:lnSpc>
                  <a:spcPts val="1200"/>
                </a:lnSpc>
                <a:defRPr/>
              </a:pPr>
              <a:r>
                <a:rPr kumimoji="0" lang="en-US" altLang="ja-JP" sz="2400" kern="0" dirty="0" smtClean="0">
                  <a:solidFill>
                    <a:srgbClr val="000000"/>
                  </a:solidFill>
                  <a:latin typeface="Arial Narrow" panose="020B0606020202030204" pitchFamily="34" charset="0"/>
                  <a:ea typeface="ＭＳ ゴシック" panose="020B0609070205080204" pitchFamily="49" charset="-128"/>
                  <a:cs typeface="Times New Roman" pitchFamily="18" charset="0"/>
                </a:rPr>
                <a:t>Gravity</a:t>
              </a:r>
              <a:endParaRPr kumimoji="0" lang="en-US" altLang="ja-JP" sz="2400" kern="0" dirty="0">
                <a:solidFill>
                  <a:srgbClr val="000000"/>
                </a:solidFill>
                <a:latin typeface="Arial Narrow" panose="020B0606020202030204" pitchFamily="34" charset="0"/>
                <a:ea typeface="ＭＳ ゴシック" panose="020B0609070205080204" pitchFamily="49" charset="-128"/>
                <a:cs typeface="Times New Roman" pitchFamily="18" charset="0"/>
              </a:endParaRPr>
            </a:p>
          </p:txBody>
        </p:sp>
        <p:cxnSp>
          <p:nvCxnSpPr>
            <p:cNvPr id="42" name="直線矢印コネクタ 41"/>
            <p:cNvCxnSpPr/>
            <p:nvPr/>
          </p:nvCxnSpPr>
          <p:spPr bwMode="auto">
            <a:xfrm>
              <a:off x="2271377" y="1399615"/>
              <a:ext cx="0" cy="1065017"/>
            </a:xfrm>
            <a:prstGeom prst="straightConnector1">
              <a:avLst/>
            </a:prstGeom>
            <a:solidFill>
              <a:srgbClr val="33CCCC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3" name="正方形/長方形 42"/>
          <p:cNvSpPr/>
          <p:nvPr/>
        </p:nvSpPr>
        <p:spPr>
          <a:xfrm>
            <a:off x="1496912" y="4579166"/>
            <a:ext cx="6406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176431"/>
            <a:r>
              <a:rPr lang="en-US" altLang="ja-JP" sz="20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Rim</a:t>
            </a:r>
            <a:endParaRPr lang="ja-JP" altLang="en-US" sz="20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4098718" y="1334493"/>
            <a:ext cx="114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76431"/>
            <a:r>
              <a:rPr lang="en-US" altLang="ja-JP" sz="28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Flame</a:t>
            </a:r>
            <a:endParaRPr lang="ja-JP" altLang="en-US" sz="28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0" y="-27384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4400" dirty="0" smtClean="0">
                <a:solidFill>
                  <a:schemeClr val="bg1"/>
                </a:solidFill>
                <a:latin typeface="+mj-lt"/>
              </a:rPr>
              <a:t>Structure </a:t>
            </a:r>
            <a:r>
              <a:rPr lang="en-US" altLang="ja-JP" sz="4400" dirty="0">
                <a:solidFill>
                  <a:schemeClr val="bg1"/>
                </a:solidFill>
                <a:latin typeface="+mj-lt"/>
              </a:rPr>
              <a:t>of </a:t>
            </a:r>
            <a:r>
              <a:rPr lang="en-US" altLang="ja-JP" sz="4400" dirty="0" smtClean="0">
                <a:solidFill>
                  <a:schemeClr val="bg1"/>
                </a:solidFill>
                <a:latin typeface="+mj-lt"/>
              </a:rPr>
              <a:t>The Pool </a:t>
            </a:r>
            <a:r>
              <a:rPr lang="en-US" altLang="ja-JP" sz="4400" dirty="0">
                <a:solidFill>
                  <a:schemeClr val="bg1"/>
                </a:solidFill>
                <a:latin typeface="+mj-lt"/>
              </a:rPr>
              <a:t>F</a:t>
            </a:r>
            <a:r>
              <a:rPr lang="en-US" altLang="ja-JP" sz="4400" dirty="0" smtClean="0">
                <a:solidFill>
                  <a:schemeClr val="bg1"/>
                </a:solidFill>
                <a:latin typeface="+mj-lt"/>
              </a:rPr>
              <a:t>ire</a:t>
            </a:r>
            <a:endParaRPr lang="ja-JP" alt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516025" y="6146140"/>
            <a:ext cx="81119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ja-JP" sz="2400" dirty="0" smtClean="0">
                <a:latin typeface="+mj-lt"/>
                <a:ea typeface="ＭＳ ゴシック" panose="020B0609070205080204" pitchFamily="49" charset="-128"/>
              </a:rPr>
              <a:t>Fuel </a:t>
            </a:r>
            <a:r>
              <a:rPr lang="en-US" altLang="ja-JP" sz="2400" dirty="0">
                <a:latin typeface="+mj-lt"/>
                <a:ea typeface="ＭＳ ゴシック" panose="020B0609070205080204" pitchFamily="49" charset="-128"/>
              </a:rPr>
              <a:t>evaporation due to heat feedback from the </a:t>
            </a:r>
            <a:r>
              <a:rPr lang="en-US" altLang="ja-JP" sz="2400" dirty="0" smtClean="0">
                <a:latin typeface="+mj-lt"/>
                <a:ea typeface="ＭＳ ゴシック" panose="020B0609070205080204" pitchFamily="49" charset="-128"/>
              </a:rPr>
              <a:t>flame.</a:t>
            </a:r>
            <a:endParaRPr lang="en-US" altLang="ja-JP" sz="2400" dirty="0">
              <a:latin typeface="+mj-lt"/>
              <a:ea typeface="ＭＳ ゴシック" panose="020B0609070205080204" pitchFamily="49" charset="-128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-508" y="5354052"/>
            <a:ext cx="91450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ja-JP" sz="2400" dirty="0" smtClean="0">
                <a:solidFill>
                  <a:srgbClr val="FF0000"/>
                </a:solidFill>
                <a:latin typeface="+mj-lt"/>
                <a:ea typeface="ＭＳ ゴシック" pitchFamily="49" charset="-128"/>
              </a:rPr>
              <a:t>Occurrence of natural </a:t>
            </a:r>
            <a:r>
              <a:rPr lang="en-US" altLang="ja-JP" sz="2400" dirty="0">
                <a:solidFill>
                  <a:srgbClr val="FF0000"/>
                </a:solidFill>
                <a:latin typeface="+mj-lt"/>
                <a:ea typeface="ＭＳ ゴシック" pitchFamily="49" charset="-128"/>
              </a:rPr>
              <a:t>convection </a:t>
            </a:r>
            <a:r>
              <a:rPr lang="en-US" altLang="ja-JP" sz="2400" dirty="0">
                <a:latin typeface="+mj-lt"/>
                <a:ea typeface="ＭＳ ゴシック" pitchFamily="49" charset="-128"/>
              </a:rPr>
              <a:t>due to </a:t>
            </a:r>
            <a:r>
              <a:rPr lang="en-US" altLang="ja-JP" sz="2400" dirty="0" smtClean="0">
                <a:latin typeface="+mj-lt"/>
                <a:ea typeface="ＭＳ ゴシック" pitchFamily="49" charset="-128"/>
              </a:rPr>
              <a:t>gravity.</a:t>
            </a:r>
            <a:endParaRPr lang="en-US" altLang="ja-JP" sz="2400" dirty="0">
              <a:latin typeface="+mj-lt"/>
              <a:ea typeface="ＭＳ ゴシック" pitchFamily="49" charset="-128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2429202" y="673532"/>
            <a:ext cx="42855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/>
              <a:t>Normal </a:t>
            </a:r>
            <a:r>
              <a:rPr lang="en-US" altLang="ja-JP" sz="2800" dirty="0"/>
              <a:t>gravity environment</a:t>
            </a:r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72534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グループ化 30"/>
          <p:cNvGrpSpPr/>
          <p:nvPr/>
        </p:nvGrpSpPr>
        <p:grpSpPr>
          <a:xfrm>
            <a:off x="1511660" y="1136602"/>
            <a:ext cx="6120680" cy="3298044"/>
            <a:chOff x="-570452" y="437653"/>
            <a:chExt cx="2912337" cy="1072897"/>
          </a:xfrm>
        </p:grpSpPr>
        <p:sp>
          <p:nvSpPr>
            <p:cNvPr id="32" name="フリーフォーム 31"/>
            <p:cNvSpPr/>
            <p:nvPr/>
          </p:nvSpPr>
          <p:spPr>
            <a:xfrm>
              <a:off x="-570452" y="437654"/>
              <a:ext cx="1545812" cy="1072896"/>
            </a:xfrm>
            <a:custGeom>
              <a:avLst/>
              <a:gdLst>
                <a:gd name="connsiteX0" fmla="*/ 0 w 1292352"/>
                <a:gd name="connsiteY0" fmla="*/ 1072896 h 1072896"/>
                <a:gd name="connsiteX1" fmla="*/ 451104 w 1292352"/>
                <a:gd name="connsiteY1" fmla="*/ 804672 h 1072896"/>
                <a:gd name="connsiteX2" fmla="*/ 987552 w 1292352"/>
                <a:gd name="connsiteY2" fmla="*/ 121920 h 1072896"/>
                <a:gd name="connsiteX3" fmla="*/ 1292352 w 1292352"/>
                <a:gd name="connsiteY3" fmla="*/ 0 h 1072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352" h="1072896">
                  <a:moveTo>
                    <a:pt x="0" y="1072896"/>
                  </a:moveTo>
                  <a:cubicBezTo>
                    <a:pt x="143256" y="1018032"/>
                    <a:pt x="286512" y="963168"/>
                    <a:pt x="451104" y="804672"/>
                  </a:cubicBezTo>
                  <a:cubicBezTo>
                    <a:pt x="615696" y="646176"/>
                    <a:pt x="847344" y="256032"/>
                    <a:pt x="987552" y="121920"/>
                  </a:cubicBezTo>
                  <a:cubicBezTo>
                    <a:pt x="1127760" y="-12192"/>
                    <a:pt x="1215136" y="8128"/>
                    <a:pt x="1292352" y="0"/>
                  </a:cubicBezTo>
                </a:path>
              </a:pathLst>
            </a:cu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176431">
                <a:defRPr/>
              </a:pPr>
              <a:endParaRPr kumimoji="0" lang="ja-JP" altLang="en-US" sz="8200" kern="0" smtClean="0">
                <a:solidFill>
                  <a:prstClr val="white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35" name="フリーフォーム 34"/>
            <p:cNvSpPr/>
            <p:nvPr/>
          </p:nvSpPr>
          <p:spPr>
            <a:xfrm>
              <a:off x="878993" y="437653"/>
              <a:ext cx="1462892" cy="1072896"/>
            </a:xfrm>
            <a:custGeom>
              <a:avLst/>
              <a:gdLst>
                <a:gd name="connsiteX0" fmla="*/ 0 w 1292352"/>
                <a:gd name="connsiteY0" fmla="*/ 1072896 h 1072896"/>
                <a:gd name="connsiteX1" fmla="*/ 451104 w 1292352"/>
                <a:gd name="connsiteY1" fmla="*/ 804672 h 1072896"/>
                <a:gd name="connsiteX2" fmla="*/ 987552 w 1292352"/>
                <a:gd name="connsiteY2" fmla="*/ 121920 h 1072896"/>
                <a:gd name="connsiteX3" fmla="*/ 1292352 w 1292352"/>
                <a:gd name="connsiteY3" fmla="*/ 0 h 1072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352" h="1072896">
                  <a:moveTo>
                    <a:pt x="0" y="1072896"/>
                  </a:moveTo>
                  <a:cubicBezTo>
                    <a:pt x="143256" y="1018032"/>
                    <a:pt x="286512" y="963168"/>
                    <a:pt x="451104" y="804672"/>
                  </a:cubicBezTo>
                  <a:cubicBezTo>
                    <a:pt x="615696" y="646176"/>
                    <a:pt x="847344" y="256032"/>
                    <a:pt x="987552" y="121920"/>
                  </a:cubicBezTo>
                  <a:cubicBezTo>
                    <a:pt x="1127760" y="-12192"/>
                    <a:pt x="1215136" y="8128"/>
                    <a:pt x="1292352" y="0"/>
                  </a:cubicBezTo>
                </a:path>
              </a:pathLst>
            </a:cu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  <a:scene3d>
              <a:camera prst="orthographicFront">
                <a:rot lat="0" lon="10799977" rev="0"/>
              </a:camera>
              <a:lightRig rig="threePt" dir="t"/>
            </a:scene3d>
          </p:spPr>
          <p:txBody>
            <a:bodyPr rtlCol="0" anchor="ctr"/>
            <a:lstStyle/>
            <a:p>
              <a:pPr algn="ctr" defTabSz="4176431">
                <a:defRPr/>
              </a:pPr>
              <a:endParaRPr kumimoji="0" lang="ja-JP" altLang="en-US" sz="8200" kern="0" smtClean="0">
                <a:solidFill>
                  <a:prstClr val="white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</p:grpSp>
      <p:grpSp>
        <p:nvGrpSpPr>
          <p:cNvPr id="38" name="グループ化 37"/>
          <p:cNvGrpSpPr/>
          <p:nvPr/>
        </p:nvGrpSpPr>
        <p:grpSpPr>
          <a:xfrm>
            <a:off x="1535252" y="4529246"/>
            <a:ext cx="6073496" cy="464778"/>
            <a:chOff x="2339752" y="5808810"/>
            <a:chExt cx="5544616" cy="543943"/>
          </a:xfrm>
        </p:grpSpPr>
        <p:sp>
          <p:nvSpPr>
            <p:cNvPr id="39" name="正方形/長方形 38"/>
            <p:cNvSpPr/>
            <p:nvPr/>
          </p:nvSpPr>
          <p:spPr>
            <a:xfrm>
              <a:off x="2339752" y="5808811"/>
              <a:ext cx="5544616" cy="543942"/>
            </a:xfrm>
            <a:prstGeom prst="rect">
              <a:avLst/>
            </a:prstGeom>
            <a:solidFill>
              <a:srgbClr val="FFC000"/>
            </a:solidFill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4176431">
                <a:defRPr/>
              </a:pPr>
              <a:r>
                <a:rPr kumimoji="0" lang="ja-JP" altLang="en-US" sz="8200" kern="0" dirty="0" smtClean="0">
                  <a:solidFill>
                    <a:prstClr val="black"/>
                  </a:solidFill>
                  <a:latin typeface="Arial Narrow" panose="020B0606020202030204" pitchFamily="34" charset="0"/>
                  <a:ea typeface="ＭＳ Ｐゴシック"/>
                </a:rPr>
                <a:t>　　　　　　　　　</a:t>
              </a:r>
              <a:endParaRPr kumimoji="0" lang="en-US" altLang="ja-JP" sz="8200" kern="0" dirty="0" smtClean="0">
                <a:solidFill>
                  <a:prstClr val="black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46" name="正方形/長方形 45"/>
            <p:cNvSpPr/>
            <p:nvPr/>
          </p:nvSpPr>
          <p:spPr>
            <a:xfrm>
              <a:off x="2847267" y="5808810"/>
              <a:ext cx="4529586" cy="543943"/>
            </a:xfrm>
            <a:prstGeom prst="rect">
              <a:avLst/>
            </a:prstGeom>
            <a:solidFill>
              <a:srgbClr val="4F81BD">
                <a:lumMod val="60000"/>
                <a:lumOff val="40000"/>
              </a:srgbClr>
            </a:solidFill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4176431">
                <a:defRPr/>
              </a:pPr>
              <a:r>
                <a:rPr kumimoji="0" lang="ja-JP" altLang="en-US" sz="8200" kern="0" dirty="0" smtClean="0">
                  <a:solidFill>
                    <a:prstClr val="black"/>
                  </a:solidFill>
                  <a:latin typeface="Arial Narrow" panose="020B0606020202030204" pitchFamily="34" charset="0"/>
                  <a:ea typeface="ＭＳ Ｐゴシック"/>
                </a:rPr>
                <a:t>　　　　　　　　　</a:t>
              </a:r>
              <a:endParaRPr kumimoji="0" lang="en-US" altLang="ja-JP" sz="8200" kern="0" dirty="0" smtClean="0">
                <a:solidFill>
                  <a:prstClr val="black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47" name="正方形/長方形 46"/>
            <p:cNvSpPr/>
            <p:nvPr/>
          </p:nvSpPr>
          <p:spPr>
            <a:xfrm>
              <a:off x="4675661" y="5816349"/>
              <a:ext cx="87279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176431"/>
              <a:r>
                <a:rPr lang="en-US" altLang="ja-JP" sz="24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Fuel</a:t>
              </a:r>
              <a:endParaRPr lang="ja-JP" altLang="en-US" sz="2400" dirty="0">
                <a:solidFill>
                  <a:prstClr val="black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43" name="正方形/長方形 42"/>
          <p:cNvSpPr/>
          <p:nvPr/>
        </p:nvSpPr>
        <p:spPr>
          <a:xfrm>
            <a:off x="1496912" y="4579166"/>
            <a:ext cx="6406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176431"/>
            <a:r>
              <a:rPr lang="en-US" altLang="ja-JP" sz="20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Rim</a:t>
            </a:r>
            <a:endParaRPr lang="ja-JP" altLang="en-US" sz="20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4098718" y="1334493"/>
            <a:ext cx="114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76431"/>
            <a:r>
              <a:rPr lang="en-US" altLang="ja-JP" sz="28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Flame</a:t>
            </a:r>
            <a:endParaRPr lang="ja-JP" altLang="en-US" sz="28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44" name="グループ化 43"/>
          <p:cNvGrpSpPr/>
          <p:nvPr/>
        </p:nvGrpSpPr>
        <p:grpSpPr>
          <a:xfrm>
            <a:off x="5292080" y="1163950"/>
            <a:ext cx="2881536" cy="1641559"/>
            <a:chOff x="5508104" y="826849"/>
            <a:chExt cx="2881536" cy="1373457"/>
          </a:xfrm>
        </p:grpSpPr>
        <p:cxnSp>
          <p:nvCxnSpPr>
            <p:cNvPr id="48" name="直線矢印コネクタ 47"/>
            <p:cNvCxnSpPr/>
            <p:nvPr/>
          </p:nvCxnSpPr>
          <p:spPr bwMode="auto">
            <a:xfrm flipV="1">
              <a:off x="6948263" y="1570952"/>
              <a:ext cx="0" cy="629354"/>
            </a:xfrm>
            <a:prstGeom prst="straightConnector1">
              <a:avLst/>
            </a:prstGeom>
            <a:solidFill>
              <a:srgbClr val="33CCCC"/>
            </a:solidFill>
            <a:ln w="762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50" name="テキスト ボックス 49"/>
            <p:cNvSpPr txBox="1"/>
            <p:nvPr/>
          </p:nvSpPr>
          <p:spPr bwMode="auto">
            <a:xfrm>
              <a:off x="5508104" y="826849"/>
              <a:ext cx="2881536" cy="6947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kumimoji="0" lang="en-US" altLang="ja-JP" sz="2400" b="1" kern="0" dirty="0" smtClean="0">
                  <a:solidFill>
                    <a:srgbClr val="000000"/>
                  </a:solidFill>
                  <a:latin typeface="Arial Narrow" panose="020B0606020202030204" pitchFamily="34" charset="0"/>
                  <a:ea typeface="ＭＳ ゴシック" panose="020B0609070205080204" pitchFamily="49" charset="-128"/>
                  <a:cs typeface="Times New Roman" pitchFamily="18" charset="0"/>
                </a:rPr>
                <a:t> </a:t>
              </a:r>
              <a:r>
                <a:rPr kumimoji="0" lang="en-US" altLang="ja-JP" sz="2400" kern="0" dirty="0" smtClean="0">
                  <a:solidFill>
                    <a:srgbClr val="000000"/>
                  </a:solidFill>
                  <a:latin typeface="Arial Narrow" panose="020B0606020202030204" pitchFamily="34" charset="0"/>
                  <a:ea typeface="ＭＳ ゴシック" panose="020B0609070205080204" pitchFamily="49" charset="-128"/>
                  <a:cs typeface="Times New Roman" pitchFamily="18" charset="0"/>
                </a:rPr>
                <a:t>Natural convective</a:t>
              </a:r>
            </a:p>
            <a:p>
              <a:pPr algn="ctr">
                <a:defRPr/>
              </a:pPr>
              <a:r>
                <a:rPr kumimoji="0" lang="en-US" altLang="ja-JP" sz="2400" kern="0" dirty="0" smtClean="0">
                  <a:solidFill>
                    <a:srgbClr val="000000"/>
                  </a:solidFill>
                  <a:latin typeface="Arial Narrow" panose="020B0606020202030204" pitchFamily="34" charset="0"/>
                  <a:ea typeface="ＭＳ ゴシック" panose="020B0609070205080204" pitchFamily="49" charset="-128"/>
                  <a:cs typeface="Times New Roman" pitchFamily="18" charset="0"/>
                </a:rPr>
                <a:t>flow</a:t>
              </a:r>
              <a:endParaRPr kumimoji="0" lang="en-US" altLang="ja-JP" sz="2400" kern="0" dirty="0">
                <a:solidFill>
                  <a:srgbClr val="000000"/>
                </a:solidFill>
                <a:latin typeface="Arial Narrow" panose="020B0606020202030204" pitchFamily="34" charset="0"/>
                <a:ea typeface="ＭＳ ゴシック" panose="020B0609070205080204" pitchFamily="49" charset="-128"/>
                <a:cs typeface="Times New Roman" pitchFamily="18" charset="0"/>
              </a:endParaRPr>
            </a:p>
          </p:txBody>
        </p:sp>
      </p:grpSp>
      <p:grpSp>
        <p:nvGrpSpPr>
          <p:cNvPr id="52" name="グループ化 51"/>
          <p:cNvGrpSpPr/>
          <p:nvPr/>
        </p:nvGrpSpPr>
        <p:grpSpPr>
          <a:xfrm>
            <a:off x="1491876" y="1211661"/>
            <a:ext cx="1559002" cy="1190063"/>
            <a:chOff x="1491876" y="993617"/>
            <a:chExt cx="1559002" cy="1190063"/>
          </a:xfrm>
        </p:grpSpPr>
        <p:sp>
          <p:nvSpPr>
            <p:cNvPr id="55" name="テキスト ボックス 54"/>
            <p:cNvSpPr txBox="1"/>
            <p:nvPr/>
          </p:nvSpPr>
          <p:spPr bwMode="auto">
            <a:xfrm>
              <a:off x="1491876" y="993617"/>
              <a:ext cx="1559002" cy="4302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kumimoji="0" lang="en-US" altLang="ja-JP" sz="2400" b="1" kern="0" dirty="0" smtClean="0">
                  <a:solidFill>
                    <a:srgbClr val="000000"/>
                  </a:solidFill>
                  <a:latin typeface="Arial Narrow" panose="020B0606020202030204" pitchFamily="34" charset="0"/>
                  <a:ea typeface="ＭＳ ゴシック" panose="020B0609070205080204" pitchFamily="49" charset="-128"/>
                  <a:cs typeface="Times New Roman" pitchFamily="18" charset="0"/>
                </a:rPr>
                <a:t> </a:t>
              </a:r>
            </a:p>
            <a:p>
              <a:pPr algn="ctr">
                <a:lnSpc>
                  <a:spcPts val="1200"/>
                </a:lnSpc>
                <a:defRPr/>
              </a:pPr>
              <a:r>
                <a:rPr kumimoji="0" lang="en-US" altLang="ja-JP" sz="2400" kern="0" dirty="0" smtClean="0">
                  <a:solidFill>
                    <a:srgbClr val="000000"/>
                  </a:solidFill>
                  <a:latin typeface="Arial Narrow" panose="020B0606020202030204" pitchFamily="34" charset="0"/>
                  <a:ea typeface="ＭＳ ゴシック" panose="020B0609070205080204" pitchFamily="49" charset="-128"/>
                  <a:cs typeface="Times New Roman" pitchFamily="18" charset="0"/>
                </a:rPr>
                <a:t>Gravity</a:t>
              </a:r>
              <a:endParaRPr kumimoji="0" lang="en-US" altLang="ja-JP" sz="2400" kern="0" dirty="0">
                <a:solidFill>
                  <a:srgbClr val="000000"/>
                </a:solidFill>
                <a:latin typeface="Arial Narrow" panose="020B0606020202030204" pitchFamily="34" charset="0"/>
                <a:ea typeface="ＭＳ ゴシック" panose="020B0609070205080204" pitchFamily="49" charset="-128"/>
                <a:cs typeface="Times New Roman" pitchFamily="18" charset="0"/>
              </a:endParaRPr>
            </a:p>
          </p:txBody>
        </p:sp>
        <p:cxnSp>
          <p:nvCxnSpPr>
            <p:cNvPr id="56" name="直線矢印コネクタ 55"/>
            <p:cNvCxnSpPr/>
            <p:nvPr/>
          </p:nvCxnSpPr>
          <p:spPr bwMode="auto">
            <a:xfrm>
              <a:off x="2271377" y="1399615"/>
              <a:ext cx="0" cy="784065"/>
            </a:xfrm>
            <a:prstGeom prst="straightConnector1">
              <a:avLst/>
            </a:prstGeom>
            <a:solidFill>
              <a:srgbClr val="33CCCC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29" name="正方形/長方形 28"/>
          <p:cNvSpPr/>
          <p:nvPr/>
        </p:nvSpPr>
        <p:spPr>
          <a:xfrm>
            <a:off x="0" y="-27384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4400" dirty="0">
                <a:solidFill>
                  <a:schemeClr val="bg1"/>
                </a:solidFill>
              </a:rPr>
              <a:t>Structure of The Pool Fire</a:t>
            </a:r>
            <a:endParaRPr lang="ja-JP" altLang="en-US" sz="4400" dirty="0">
              <a:solidFill>
                <a:schemeClr val="bg1"/>
              </a:solidFill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1363055" y="5262880"/>
            <a:ext cx="64178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ja-JP" sz="2400" dirty="0" smtClean="0">
                <a:solidFill>
                  <a:srgbClr val="FF0000"/>
                </a:solidFill>
                <a:ea typeface="ＭＳ ゴシック" pitchFamily="49" charset="-128"/>
              </a:rPr>
              <a:t>Decrease </a:t>
            </a:r>
            <a:r>
              <a:rPr lang="en-US" altLang="ja-JP" sz="2400" dirty="0" smtClean="0">
                <a:ea typeface="ＭＳ ゴシック" pitchFamily="49" charset="-128"/>
              </a:rPr>
              <a:t>natural </a:t>
            </a:r>
            <a:r>
              <a:rPr lang="en-US" altLang="ja-JP" sz="2400" dirty="0">
                <a:ea typeface="ＭＳ ゴシック" pitchFamily="49" charset="-128"/>
              </a:rPr>
              <a:t>convection</a:t>
            </a:r>
            <a:r>
              <a:rPr lang="en-US" altLang="ja-JP" sz="2400" dirty="0">
                <a:solidFill>
                  <a:srgbClr val="FF0000"/>
                </a:solidFill>
                <a:ea typeface="ＭＳ ゴシック" pitchFamily="49" charset="-128"/>
              </a:rPr>
              <a:t> </a:t>
            </a:r>
            <a:r>
              <a:rPr lang="en-US" altLang="ja-JP" sz="2400" dirty="0">
                <a:ea typeface="ＭＳ ゴシック" pitchFamily="49" charset="-128"/>
              </a:rPr>
              <a:t>due to gravity</a:t>
            </a:r>
            <a:endParaRPr lang="en-US" altLang="ja-JP" sz="2400" dirty="0">
              <a:solidFill>
                <a:srgbClr val="FF0000"/>
              </a:solidFill>
              <a:latin typeface="Arial Narrow" panose="020B0606020202030204" pitchFamily="34" charset="0"/>
              <a:ea typeface="ＭＳ ゴシック" pitchFamily="49" charset="-128"/>
            </a:endParaRPr>
          </a:p>
        </p:txBody>
      </p:sp>
      <p:grpSp>
        <p:nvGrpSpPr>
          <p:cNvPr id="33" name="グループ化 32"/>
          <p:cNvGrpSpPr/>
          <p:nvPr/>
        </p:nvGrpSpPr>
        <p:grpSpPr>
          <a:xfrm>
            <a:off x="3522394" y="2574676"/>
            <a:ext cx="2099213" cy="927828"/>
            <a:chOff x="3522394" y="2233800"/>
            <a:chExt cx="2099213" cy="927828"/>
          </a:xfrm>
        </p:grpSpPr>
        <p:sp>
          <p:nvSpPr>
            <p:cNvPr id="34" name="下矢印 33"/>
            <p:cNvSpPr/>
            <p:nvPr/>
          </p:nvSpPr>
          <p:spPr>
            <a:xfrm>
              <a:off x="3830404" y="2686095"/>
              <a:ext cx="1483193" cy="475533"/>
            </a:xfrm>
            <a:prstGeom prst="downArrow">
              <a:avLst/>
            </a:prstGeom>
            <a:solidFill>
              <a:srgbClr val="FF0000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176431">
                <a:defRPr/>
              </a:pPr>
              <a:endParaRPr kumimoji="0" lang="ja-JP" altLang="en-US" sz="8200" kern="0" smtClean="0">
                <a:solidFill>
                  <a:prstClr val="white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36" name="テキスト ボックス 35"/>
            <p:cNvSpPr txBox="1"/>
            <p:nvPr/>
          </p:nvSpPr>
          <p:spPr>
            <a:xfrm>
              <a:off x="3522394" y="2233800"/>
              <a:ext cx="2099213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ja-JP" sz="24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Heat Feedback</a:t>
              </a:r>
              <a:endParaRPr lang="ja-JP" altLang="en-US" sz="2400" dirty="0">
                <a:solidFill>
                  <a:prstClr val="black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37" name="グループ化 36"/>
          <p:cNvGrpSpPr/>
          <p:nvPr/>
        </p:nvGrpSpPr>
        <p:grpSpPr>
          <a:xfrm>
            <a:off x="3205943" y="3653388"/>
            <a:ext cx="2732115" cy="862485"/>
            <a:chOff x="3205943" y="3373472"/>
            <a:chExt cx="2732115" cy="862485"/>
          </a:xfrm>
        </p:grpSpPr>
        <p:sp>
          <p:nvSpPr>
            <p:cNvPr id="40" name="下矢印 39"/>
            <p:cNvSpPr/>
            <p:nvPr/>
          </p:nvSpPr>
          <p:spPr>
            <a:xfrm rot="10800000">
              <a:off x="3925147" y="3373472"/>
              <a:ext cx="1293708" cy="474438"/>
            </a:xfrm>
            <a:prstGeom prst="downArrow">
              <a:avLst/>
            </a:prstGeom>
            <a:solidFill>
              <a:srgbClr val="00B0F0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176431">
                <a:defRPr/>
              </a:pPr>
              <a:endParaRPr kumimoji="0" lang="ja-JP" altLang="en-US" sz="8200" kern="0" smtClean="0">
                <a:solidFill>
                  <a:prstClr val="white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41" name="テキスト ボックス 40"/>
            <p:cNvSpPr txBox="1"/>
            <p:nvPr/>
          </p:nvSpPr>
          <p:spPr>
            <a:xfrm>
              <a:off x="3205943" y="3774292"/>
              <a:ext cx="2732115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ja-JP" sz="24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Fuel evaporation</a:t>
              </a:r>
            </a:p>
          </p:txBody>
        </p:sp>
      </p:grpSp>
      <p:sp>
        <p:nvSpPr>
          <p:cNvPr id="42" name="正方形/長方形 41"/>
          <p:cNvSpPr/>
          <p:nvPr/>
        </p:nvSpPr>
        <p:spPr>
          <a:xfrm>
            <a:off x="2507589" y="673532"/>
            <a:ext cx="4128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/>
              <a:t>Partial </a:t>
            </a:r>
            <a:r>
              <a:rPr lang="en-US" altLang="ja-JP" sz="2800" dirty="0"/>
              <a:t>gravity environment</a:t>
            </a:r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98188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グループ化 30"/>
          <p:cNvGrpSpPr/>
          <p:nvPr/>
        </p:nvGrpSpPr>
        <p:grpSpPr>
          <a:xfrm>
            <a:off x="1511660" y="1136602"/>
            <a:ext cx="6120680" cy="3298044"/>
            <a:chOff x="-570452" y="437653"/>
            <a:chExt cx="2912337" cy="1072897"/>
          </a:xfrm>
        </p:grpSpPr>
        <p:sp>
          <p:nvSpPr>
            <p:cNvPr id="32" name="フリーフォーム 31"/>
            <p:cNvSpPr/>
            <p:nvPr/>
          </p:nvSpPr>
          <p:spPr>
            <a:xfrm>
              <a:off x="-570452" y="437654"/>
              <a:ext cx="1545812" cy="1072896"/>
            </a:xfrm>
            <a:custGeom>
              <a:avLst/>
              <a:gdLst>
                <a:gd name="connsiteX0" fmla="*/ 0 w 1292352"/>
                <a:gd name="connsiteY0" fmla="*/ 1072896 h 1072896"/>
                <a:gd name="connsiteX1" fmla="*/ 451104 w 1292352"/>
                <a:gd name="connsiteY1" fmla="*/ 804672 h 1072896"/>
                <a:gd name="connsiteX2" fmla="*/ 987552 w 1292352"/>
                <a:gd name="connsiteY2" fmla="*/ 121920 h 1072896"/>
                <a:gd name="connsiteX3" fmla="*/ 1292352 w 1292352"/>
                <a:gd name="connsiteY3" fmla="*/ 0 h 1072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352" h="1072896">
                  <a:moveTo>
                    <a:pt x="0" y="1072896"/>
                  </a:moveTo>
                  <a:cubicBezTo>
                    <a:pt x="143256" y="1018032"/>
                    <a:pt x="286512" y="963168"/>
                    <a:pt x="451104" y="804672"/>
                  </a:cubicBezTo>
                  <a:cubicBezTo>
                    <a:pt x="615696" y="646176"/>
                    <a:pt x="847344" y="256032"/>
                    <a:pt x="987552" y="121920"/>
                  </a:cubicBezTo>
                  <a:cubicBezTo>
                    <a:pt x="1127760" y="-12192"/>
                    <a:pt x="1215136" y="8128"/>
                    <a:pt x="1292352" y="0"/>
                  </a:cubicBezTo>
                </a:path>
              </a:pathLst>
            </a:cu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176431">
                <a:defRPr/>
              </a:pPr>
              <a:endParaRPr kumimoji="0" lang="ja-JP" altLang="en-US" sz="8200" kern="0" smtClean="0">
                <a:solidFill>
                  <a:prstClr val="white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35" name="フリーフォーム 34"/>
            <p:cNvSpPr/>
            <p:nvPr/>
          </p:nvSpPr>
          <p:spPr>
            <a:xfrm>
              <a:off x="878993" y="437653"/>
              <a:ext cx="1462892" cy="1072896"/>
            </a:xfrm>
            <a:custGeom>
              <a:avLst/>
              <a:gdLst>
                <a:gd name="connsiteX0" fmla="*/ 0 w 1292352"/>
                <a:gd name="connsiteY0" fmla="*/ 1072896 h 1072896"/>
                <a:gd name="connsiteX1" fmla="*/ 451104 w 1292352"/>
                <a:gd name="connsiteY1" fmla="*/ 804672 h 1072896"/>
                <a:gd name="connsiteX2" fmla="*/ 987552 w 1292352"/>
                <a:gd name="connsiteY2" fmla="*/ 121920 h 1072896"/>
                <a:gd name="connsiteX3" fmla="*/ 1292352 w 1292352"/>
                <a:gd name="connsiteY3" fmla="*/ 0 h 1072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352" h="1072896">
                  <a:moveTo>
                    <a:pt x="0" y="1072896"/>
                  </a:moveTo>
                  <a:cubicBezTo>
                    <a:pt x="143256" y="1018032"/>
                    <a:pt x="286512" y="963168"/>
                    <a:pt x="451104" y="804672"/>
                  </a:cubicBezTo>
                  <a:cubicBezTo>
                    <a:pt x="615696" y="646176"/>
                    <a:pt x="847344" y="256032"/>
                    <a:pt x="987552" y="121920"/>
                  </a:cubicBezTo>
                  <a:cubicBezTo>
                    <a:pt x="1127760" y="-12192"/>
                    <a:pt x="1215136" y="8128"/>
                    <a:pt x="1292352" y="0"/>
                  </a:cubicBezTo>
                </a:path>
              </a:pathLst>
            </a:cu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  <a:scene3d>
              <a:camera prst="orthographicFront">
                <a:rot lat="0" lon="10799977" rev="0"/>
              </a:camera>
              <a:lightRig rig="threePt" dir="t"/>
            </a:scene3d>
          </p:spPr>
          <p:txBody>
            <a:bodyPr rtlCol="0" anchor="ctr"/>
            <a:lstStyle/>
            <a:p>
              <a:pPr algn="ctr" defTabSz="4176431">
                <a:defRPr/>
              </a:pPr>
              <a:endParaRPr kumimoji="0" lang="ja-JP" altLang="en-US" sz="8200" kern="0" smtClean="0">
                <a:solidFill>
                  <a:prstClr val="white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</p:grpSp>
      <p:grpSp>
        <p:nvGrpSpPr>
          <p:cNvPr id="38" name="グループ化 37"/>
          <p:cNvGrpSpPr/>
          <p:nvPr/>
        </p:nvGrpSpPr>
        <p:grpSpPr>
          <a:xfrm>
            <a:off x="1535252" y="4529246"/>
            <a:ext cx="6073496" cy="464778"/>
            <a:chOff x="2339752" y="5808810"/>
            <a:chExt cx="5544616" cy="543943"/>
          </a:xfrm>
        </p:grpSpPr>
        <p:sp>
          <p:nvSpPr>
            <p:cNvPr id="39" name="正方形/長方形 38"/>
            <p:cNvSpPr/>
            <p:nvPr/>
          </p:nvSpPr>
          <p:spPr>
            <a:xfrm>
              <a:off x="2339752" y="5808811"/>
              <a:ext cx="5544616" cy="543942"/>
            </a:xfrm>
            <a:prstGeom prst="rect">
              <a:avLst/>
            </a:prstGeom>
            <a:solidFill>
              <a:srgbClr val="FFC000"/>
            </a:solidFill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4176431">
                <a:defRPr/>
              </a:pPr>
              <a:r>
                <a:rPr kumimoji="0" lang="ja-JP" altLang="en-US" sz="8200" kern="0" dirty="0" smtClean="0">
                  <a:solidFill>
                    <a:prstClr val="black"/>
                  </a:solidFill>
                  <a:latin typeface="Arial Narrow" panose="020B0606020202030204" pitchFamily="34" charset="0"/>
                  <a:ea typeface="ＭＳ Ｐゴシック"/>
                </a:rPr>
                <a:t>　　　　　　　　　</a:t>
              </a:r>
              <a:endParaRPr kumimoji="0" lang="en-US" altLang="ja-JP" sz="8200" kern="0" dirty="0" smtClean="0">
                <a:solidFill>
                  <a:prstClr val="black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46" name="正方形/長方形 45"/>
            <p:cNvSpPr/>
            <p:nvPr/>
          </p:nvSpPr>
          <p:spPr>
            <a:xfrm>
              <a:off x="2847267" y="5808810"/>
              <a:ext cx="4529586" cy="543943"/>
            </a:xfrm>
            <a:prstGeom prst="rect">
              <a:avLst/>
            </a:prstGeom>
            <a:solidFill>
              <a:srgbClr val="4F81BD">
                <a:lumMod val="60000"/>
                <a:lumOff val="40000"/>
              </a:srgbClr>
            </a:solidFill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4176431">
                <a:defRPr/>
              </a:pPr>
              <a:r>
                <a:rPr kumimoji="0" lang="ja-JP" altLang="en-US" sz="8200" kern="0" dirty="0" smtClean="0">
                  <a:solidFill>
                    <a:prstClr val="black"/>
                  </a:solidFill>
                  <a:latin typeface="Arial Narrow" panose="020B0606020202030204" pitchFamily="34" charset="0"/>
                  <a:ea typeface="ＭＳ Ｐゴシック"/>
                </a:rPr>
                <a:t>　　　　　　　　　</a:t>
              </a:r>
              <a:endParaRPr kumimoji="0" lang="en-US" altLang="ja-JP" sz="8200" kern="0" dirty="0" smtClean="0">
                <a:solidFill>
                  <a:prstClr val="black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47" name="正方形/長方形 46"/>
            <p:cNvSpPr/>
            <p:nvPr/>
          </p:nvSpPr>
          <p:spPr>
            <a:xfrm>
              <a:off x="4675661" y="5816349"/>
              <a:ext cx="87279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176431"/>
              <a:r>
                <a:rPr lang="en-US" altLang="ja-JP" sz="24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Fuel</a:t>
              </a:r>
              <a:endParaRPr lang="ja-JP" altLang="en-US" sz="2400" dirty="0">
                <a:solidFill>
                  <a:prstClr val="black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6" name="グループ化 5"/>
          <p:cNvGrpSpPr/>
          <p:nvPr/>
        </p:nvGrpSpPr>
        <p:grpSpPr>
          <a:xfrm>
            <a:off x="3522394" y="2574676"/>
            <a:ext cx="2099213" cy="927828"/>
            <a:chOff x="3522394" y="2233800"/>
            <a:chExt cx="2099213" cy="927828"/>
          </a:xfrm>
        </p:grpSpPr>
        <p:sp>
          <p:nvSpPr>
            <p:cNvPr id="49" name="下矢印 48"/>
            <p:cNvSpPr/>
            <p:nvPr/>
          </p:nvSpPr>
          <p:spPr>
            <a:xfrm>
              <a:off x="4151942" y="2686095"/>
              <a:ext cx="840117" cy="475533"/>
            </a:xfrm>
            <a:prstGeom prst="downArrow">
              <a:avLst/>
            </a:prstGeom>
            <a:solidFill>
              <a:srgbClr val="FF0000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176431">
                <a:defRPr/>
              </a:pPr>
              <a:endParaRPr kumimoji="0" lang="ja-JP" altLang="en-US" sz="8200" kern="0" smtClean="0">
                <a:solidFill>
                  <a:prstClr val="white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51" name="テキスト ボックス 50"/>
            <p:cNvSpPr txBox="1"/>
            <p:nvPr/>
          </p:nvSpPr>
          <p:spPr>
            <a:xfrm>
              <a:off x="3522394" y="2233800"/>
              <a:ext cx="2099213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ja-JP" sz="24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Heat Feedback</a:t>
              </a:r>
              <a:endParaRPr lang="ja-JP" altLang="en-US" sz="2400" dirty="0">
                <a:solidFill>
                  <a:prstClr val="black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5" name="グループ化 4"/>
          <p:cNvGrpSpPr/>
          <p:nvPr/>
        </p:nvGrpSpPr>
        <p:grpSpPr>
          <a:xfrm>
            <a:off x="3205943" y="3653387"/>
            <a:ext cx="2732115" cy="862486"/>
            <a:chOff x="3205943" y="3373471"/>
            <a:chExt cx="2732115" cy="862486"/>
          </a:xfrm>
        </p:grpSpPr>
        <p:sp>
          <p:nvSpPr>
            <p:cNvPr id="53" name="下矢印 52"/>
            <p:cNvSpPr/>
            <p:nvPr/>
          </p:nvSpPr>
          <p:spPr>
            <a:xfrm rot="10800000">
              <a:off x="4199313" y="3373471"/>
              <a:ext cx="745375" cy="474439"/>
            </a:xfrm>
            <a:prstGeom prst="downArrow">
              <a:avLst/>
            </a:prstGeom>
            <a:solidFill>
              <a:srgbClr val="00B0F0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176431">
                <a:defRPr/>
              </a:pPr>
              <a:endParaRPr kumimoji="0" lang="ja-JP" altLang="en-US" sz="8200" kern="0" smtClean="0">
                <a:solidFill>
                  <a:prstClr val="white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54" name="テキスト ボックス 53"/>
            <p:cNvSpPr txBox="1"/>
            <p:nvPr/>
          </p:nvSpPr>
          <p:spPr>
            <a:xfrm>
              <a:off x="3205943" y="3774292"/>
              <a:ext cx="2732115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ja-JP" sz="24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Fuel evaporation</a:t>
              </a:r>
            </a:p>
          </p:txBody>
        </p:sp>
      </p:grpSp>
      <p:grpSp>
        <p:nvGrpSpPr>
          <p:cNvPr id="20" name="グループ化 19"/>
          <p:cNvGrpSpPr/>
          <p:nvPr/>
        </p:nvGrpSpPr>
        <p:grpSpPr>
          <a:xfrm>
            <a:off x="1511660" y="1950411"/>
            <a:ext cx="6120680" cy="2510473"/>
            <a:chOff x="-570452" y="437653"/>
            <a:chExt cx="2912337" cy="1072897"/>
          </a:xfrm>
        </p:grpSpPr>
        <p:sp>
          <p:nvSpPr>
            <p:cNvPr id="22" name="フリーフォーム 21"/>
            <p:cNvSpPr/>
            <p:nvPr/>
          </p:nvSpPr>
          <p:spPr>
            <a:xfrm>
              <a:off x="-570452" y="437654"/>
              <a:ext cx="1545812" cy="1072896"/>
            </a:xfrm>
            <a:custGeom>
              <a:avLst/>
              <a:gdLst>
                <a:gd name="connsiteX0" fmla="*/ 0 w 1292352"/>
                <a:gd name="connsiteY0" fmla="*/ 1072896 h 1072896"/>
                <a:gd name="connsiteX1" fmla="*/ 451104 w 1292352"/>
                <a:gd name="connsiteY1" fmla="*/ 804672 h 1072896"/>
                <a:gd name="connsiteX2" fmla="*/ 987552 w 1292352"/>
                <a:gd name="connsiteY2" fmla="*/ 121920 h 1072896"/>
                <a:gd name="connsiteX3" fmla="*/ 1292352 w 1292352"/>
                <a:gd name="connsiteY3" fmla="*/ 0 h 1072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352" h="1072896">
                  <a:moveTo>
                    <a:pt x="0" y="1072896"/>
                  </a:moveTo>
                  <a:cubicBezTo>
                    <a:pt x="143256" y="1018032"/>
                    <a:pt x="286512" y="963168"/>
                    <a:pt x="451104" y="804672"/>
                  </a:cubicBezTo>
                  <a:cubicBezTo>
                    <a:pt x="615696" y="646176"/>
                    <a:pt x="847344" y="256032"/>
                    <a:pt x="987552" y="121920"/>
                  </a:cubicBezTo>
                  <a:cubicBezTo>
                    <a:pt x="1127760" y="-12192"/>
                    <a:pt x="1215136" y="8128"/>
                    <a:pt x="1292352" y="0"/>
                  </a:cubicBezTo>
                </a:path>
              </a:pathLst>
            </a:cu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176431">
                <a:defRPr/>
              </a:pPr>
              <a:endParaRPr kumimoji="0" lang="ja-JP" altLang="en-US" sz="8200" kern="0" smtClean="0">
                <a:solidFill>
                  <a:prstClr val="white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23" name="フリーフォーム 22"/>
            <p:cNvSpPr/>
            <p:nvPr/>
          </p:nvSpPr>
          <p:spPr>
            <a:xfrm>
              <a:off x="878993" y="437653"/>
              <a:ext cx="1462892" cy="1072896"/>
            </a:xfrm>
            <a:custGeom>
              <a:avLst/>
              <a:gdLst>
                <a:gd name="connsiteX0" fmla="*/ 0 w 1292352"/>
                <a:gd name="connsiteY0" fmla="*/ 1072896 h 1072896"/>
                <a:gd name="connsiteX1" fmla="*/ 451104 w 1292352"/>
                <a:gd name="connsiteY1" fmla="*/ 804672 h 1072896"/>
                <a:gd name="connsiteX2" fmla="*/ 987552 w 1292352"/>
                <a:gd name="connsiteY2" fmla="*/ 121920 h 1072896"/>
                <a:gd name="connsiteX3" fmla="*/ 1292352 w 1292352"/>
                <a:gd name="connsiteY3" fmla="*/ 0 h 1072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352" h="1072896">
                  <a:moveTo>
                    <a:pt x="0" y="1072896"/>
                  </a:moveTo>
                  <a:cubicBezTo>
                    <a:pt x="143256" y="1018032"/>
                    <a:pt x="286512" y="963168"/>
                    <a:pt x="451104" y="804672"/>
                  </a:cubicBezTo>
                  <a:cubicBezTo>
                    <a:pt x="615696" y="646176"/>
                    <a:pt x="847344" y="256032"/>
                    <a:pt x="987552" y="121920"/>
                  </a:cubicBezTo>
                  <a:cubicBezTo>
                    <a:pt x="1127760" y="-12192"/>
                    <a:pt x="1215136" y="8128"/>
                    <a:pt x="1292352" y="0"/>
                  </a:cubicBezTo>
                </a:path>
              </a:pathLst>
            </a:cu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  <a:scene3d>
              <a:camera prst="orthographicFront">
                <a:rot lat="0" lon="10799977" rev="0"/>
              </a:camera>
              <a:lightRig rig="threePt" dir="t"/>
            </a:scene3d>
          </p:spPr>
          <p:txBody>
            <a:bodyPr rtlCol="0" anchor="ctr"/>
            <a:lstStyle/>
            <a:p>
              <a:pPr algn="ctr" defTabSz="4176431">
                <a:defRPr/>
              </a:pPr>
              <a:endParaRPr kumimoji="0" lang="ja-JP" altLang="en-US" sz="8200" kern="0" smtClean="0">
                <a:solidFill>
                  <a:prstClr val="white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</p:grpSp>
      <p:sp>
        <p:nvSpPr>
          <p:cNvPr id="43" name="正方形/長方形 42"/>
          <p:cNvSpPr/>
          <p:nvPr/>
        </p:nvSpPr>
        <p:spPr>
          <a:xfrm>
            <a:off x="1496912" y="4579166"/>
            <a:ext cx="6406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176431"/>
            <a:r>
              <a:rPr lang="en-US" altLang="ja-JP" sz="20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Rim</a:t>
            </a:r>
            <a:endParaRPr lang="ja-JP" altLang="en-US" sz="20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4098718" y="1334493"/>
            <a:ext cx="114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76431"/>
            <a:r>
              <a:rPr lang="en-US" altLang="ja-JP" sz="28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Flame</a:t>
            </a:r>
            <a:endParaRPr lang="ja-JP" altLang="en-US" sz="28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44" name="グループ化 43"/>
          <p:cNvGrpSpPr/>
          <p:nvPr/>
        </p:nvGrpSpPr>
        <p:grpSpPr>
          <a:xfrm>
            <a:off x="5292080" y="1163950"/>
            <a:ext cx="2881536" cy="1641559"/>
            <a:chOff x="5508104" y="826849"/>
            <a:chExt cx="2881536" cy="1373457"/>
          </a:xfrm>
        </p:grpSpPr>
        <p:cxnSp>
          <p:nvCxnSpPr>
            <p:cNvPr id="48" name="直線矢印コネクタ 47"/>
            <p:cNvCxnSpPr/>
            <p:nvPr/>
          </p:nvCxnSpPr>
          <p:spPr bwMode="auto">
            <a:xfrm flipV="1">
              <a:off x="6948263" y="1570952"/>
              <a:ext cx="0" cy="629354"/>
            </a:xfrm>
            <a:prstGeom prst="straightConnector1">
              <a:avLst/>
            </a:prstGeom>
            <a:solidFill>
              <a:srgbClr val="33CCCC"/>
            </a:solidFill>
            <a:ln w="762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50" name="テキスト ボックス 49"/>
            <p:cNvSpPr txBox="1"/>
            <p:nvPr/>
          </p:nvSpPr>
          <p:spPr bwMode="auto">
            <a:xfrm>
              <a:off x="5508104" y="826849"/>
              <a:ext cx="2881536" cy="6947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kumimoji="0" lang="en-US" altLang="ja-JP" sz="2400" b="1" kern="0" dirty="0" smtClean="0">
                  <a:solidFill>
                    <a:srgbClr val="000000"/>
                  </a:solidFill>
                  <a:latin typeface="Arial Narrow" panose="020B0606020202030204" pitchFamily="34" charset="0"/>
                  <a:ea typeface="ＭＳ ゴシック" panose="020B0609070205080204" pitchFamily="49" charset="-128"/>
                  <a:cs typeface="Times New Roman" pitchFamily="18" charset="0"/>
                </a:rPr>
                <a:t> </a:t>
              </a:r>
              <a:r>
                <a:rPr kumimoji="0" lang="en-US" altLang="ja-JP" sz="2400" kern="0" dirty="0" smtClean="0">
                  <a:solidFill>
                    <a:srgbClr val="000000"/>
                  </a:solidFill>
                  <a:latin typeface="Arial Narrow" panose="020B0606020202030204" pitchFamily="34" charset="0"/>
                  <a:ea typeface="ＭＳ ゴシック" panose="020B0609070205080204" pitchFamily="49" charset="-128"/>
                  <a:cs typeface="Times New Roman" pitchFamily="18" charset="0"/>
                </a:rPr>
                <a:t>Natural convective</a:t>
              </a:r>
            </a:p>
            <a:p>
              <a:pPr algn="ctr">
                <a:defRPr/>
              </a:pPr>
              <a:r>
                <a:rPr kumimoji="0" lang="en-US" altLang="ja-JP" sz="2400" kern="0" dirty="0" smtClean="0">
                  <a:solidFill>
                    <a:srgbClr val="000000"/>
                  </a:solidFill>
                  <a:latin typeface="Arial Narrow" panose="020B0606020202030204" pitchFamily="34" charset="0"/>
                  <a:ea typeface="ＭＳ ゴシック" panose="020B0609070205080204" pitchFamily="49" charset="-128"/>
                  <a:cs typeface="Times New Roman" pitchFamily="18" charset="0"/>
                </a:rPr>
                <a:t>flow</a:t>
              </a:r>
              <a:endParaRPr kumimoji="0" lang="en-US" altLang="ja-JP" sz="2400" kern="0" dirty="0">
                <a:solidFill>
                  <a:srgbClr val="000000"/>
                </a:solidFill>
                <a:latin typeface="Arial Narrow" panose="020B0606020202030204" pitchFamily="34" charset="0"/>
                <a:ea typeface="ＭＳ ゴシック" panose="020B0609070205080204" pitchFamily="49" charset="-128"/>
                <a:cs typeface="Times New Roman" pitchFamily="18" charset="0"/>
              </a:endParaRPr>
            </a:p>
          </p:txBody>
        </p:sp>
      </p:grpSp>
      <p:grpSp>
        <p:nvGrpSpPr>
          <p:cNvPr id="52" name="グループ化 51"/>
          <p:cNvGrpSpPr/>
          <p:nvPr/>
        </p:nvGrpSpPr>
        <p:grpSpPr>
          <a:xfrm>
            <a:off x="1491876" y="1211661"/>
            <a:ext cx="1559002" cy="1190063"/>
            <a:chOff x="1491876" y="993617"/>
            <a:chExt cx="1559002" cy="1190063"/>
          </a:xfrm>
        </p:grpSpPr>
        <p:sp>
          <p:nvSpPr>
            <p:cNvPr id="55" name="テキスト ボックス 54"/>
            <p:cNvSpPr txBox="1"/>
            <p:nvPr/>
          </p:nvSpPr>
          <p:spPr bwMode="auto">
            <a:xfrm>
              <a:off x="1491876" y="993617"/>
              <a:ext cx="1559002" cy="4302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kumimoji="0" lang="en-US" altLang="ja-JP" sz="2400" b="1" kern="0" dirty="0" smtClean="0">
                  <a:solidFill>
                    <a:srgbClr val="000000"/>
                  </a:solidFill>
                  <a:latin typeface="Arial Narrow" panose="020B0606020202030204" pitchFamily="34" charset="0"/>
                  <a:ea typeface="ＭＳ ゴシック" panose="020B0609070205080204" pitchFamily="49" charset="-128"/>
                  <a:cs typeface="Times New Roman" pitchFamily="18" charset="0"/>
                </a:rPr>
                <a:t> </a:t>
              </a:r>
            </a:p>
            <a:p>
              <a:pPr algn="ctr">
                <a:lnSpc>
                  <a:spcPts val="1200"/>
                </a:lnSpc>
                <a:defRPr/>
              </a:pPr>
              <a:r>
                <a:rPr kumimoji="0" lang="en-US" altLang="ja-JP" sz="2400" kern="0" dirty="0" smtClean="0">
                  <a:solidFill>
                    <a:srgbClr val="000000"/>
                  </a:solidFill>
                  <a:latin typeface="Arial Narrow" panose="020B0606020202030204" pitchFamily="34" charset="0"/>
                  <a:ea typeface="ＭＳ ゴシック" panose="020B0609070205080204" pitchFamily="49" charset="-128"/>
                  <a:cs typeface="Times New Roman" pitchFamily="18" charset="0"/>
                </a:rPr>
                <a:t>Gravity</a:t>
              </a:r>
              <a:endParaRPr kumimoji="0" lang="en-US" altLang="ja-JP" sz="2400" kern="0" dirty="0">
                <a:solidFill>
                  <a:srgbClr val="000000"/>
                </a:solidFill>
                <a:latin typeface="Arial Narrow" panose="020B0606020202030204" pitchFamily="34" charset="0"/>
                <a:ea typeface="ＭＳ ゴシック" panose="020B0609070205080204" pitchFamily="49" charset="-128"/>
                <a:cs typeface="Times New Roman" pitchFamily="18" charset="0"/>
              </a:endParaRPr>
            </a:p>
          </p:txBody>
        </p:sp>
        <p:cxnSp>
          <p:nvCxnSpPr>
            <p:cNvPr id="56" name="直線矢印コネクタ 55"/>
            <p:cNvCxnSpPr/>
            <p:nvPr/>
          </p:nvCxnSpPr>
          <p:spPr bwMode="auto">
            <a:xfrm>
              <a:off x="2271377" y="1399615"/>
              <a:ext cx="0" cy="784065"/>
            </a:xfrm>
            <a:prstGeom prst="straightConnector1">
              <a:avLst/>
            </a:prstGeom>
            <a:solidFill>
              <a:srgbClr val="33CCCC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29" name="正方形/長方形 28"/>
          <p:cNvSpPr/>
          <p:nvPr/>
        </p:nvSpPr>
        <p:spPr>
          <a:xfrm>
            <a:off x="0" y="-27384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4400" dirty="0">
                <a:solidFill>
                  <a:schemeClr val="bg1"/>
                </a:solidFill>
              </a:rPr>
              <a:t>Structure of The Pool Fire</a:t>
            </a:r>
            <a:endParaRPr lang="ja-JP" altLang="en-US" sz="4400" dirty="0">
              <a:solidFill>
                <a:schemeClr val="bg1"/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639802" y="6146140"/>
            <a:ext cx="7864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400" dirty="0" smtClean="0">
                <a:solidFill>
                  <a:srgbClr val="FF0000"/>
                </a:solidFill>
              </a:rPr>
              <a:t>Amount </a:t>
            </a:r>
            <a:r>
              <a:rPr lang="en-US" altLang="ja-JP" sz="2400" dirty="0">
                <a:solidFill>
                  <a:srgbClr val="FF0000"/>
                </a:solidFill>
              </a:rPr>
              <a:t>of </a:t>
            </a:r>
            <a:r>
              <a:rPr lang="en-US" altLang="ja-JP" sz="2400" dirty="0" smtClean="0">
                <a:solidFill>
                  <a:srgbClr val="FF0000"/>
                </a:solidFill>
              </a:rPr>
              <a:t>fuel </a:t>
            </a:r>
            <a:r>
              <a:rPr lang="en-US" altLang="ja-JP" sz="2400" dirty="0">
                <a:solidFill>
                  <a:srgbClr val="FF0000"/>
                </a:solidFill>
              </a:rPr>
              <a:t>vapor is decreased</a:t>
            </a:r>
            <a:r>
              <a:rPr lang="en-US" altLang="ja-JP" sz="2400" dirty="0"/>
              <a:t> by </a:t>
            </a:r>
            <a:r>
              <a:rPr lang="en-US" altLang="ja-JP" sz="2400" dirty="0" smtClean="0"/>
              <a:t>decrease </a:t>
            </a:r>
            <a:r>
              <a:rPr lang="en-US" altLang="ja-JP" sz="2400" dirty="0"/>
              <a:t>heat </a:t>
            </a:r>
            <a:r>
              <a:rPr lang="en-US" altLang="ja-JP" sz="2400" dirty="0" smtClean="0"/>
              <a:t>feedback</a:t>
            </a:r>
            <a:endParaRPr lang="en-US" altLang="ja-JP" sz="2400" dirty="0"/>
          </a:p>
        </p:txBody>
      </p:sp>
      <p:sp>
        <p:nvSpPr>
          <p:cNvPr id="30" name="正方形/長方形 29"/>
          <p:cNvSpPr/>
          <p:nvPr/>
        </p:nvSpPr>
        <p:spPr>
          <a:xfrm>
            <a:off x="1363055" y="5262880"/>
            <a:ext cx="64178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ja-JP" sz="2400" dirty="0" smtClean="0">
                <a:solidFill>
                  <a:srgbClr val="FF0000"/>
                </a:solidFill>
                <a:ea typeface="ＭＳ ゴシック" pitchFamily="49" charset="-128"/>
              </a:rPr>
              <a:t>Decrease </a:t>
            </a:r>
            <a:r>
              <a:rPr lang="en-US" altLang="ja-JP" sz="2400" dirty="0" smtClean="0">
                <a:ea typeface="ＭＳ ゴシック" pitchFamily="49" charset="-128"/>
              </a:rPr>
              <a:t>natural </a:t>
            </a:r>
            <a:r>
              <a:rPr lang="en-US" altLang="ja-JP" sz="2400" dirty="0">
                <a:ea typeface="ＭＳ ゴシック" pitchFamily="49" charset="-128"/>
              </a:rPr>
              <a:t>convection</a:t>
            </a:r>
            <a:r>
              <a:rPr lang="en-US" altLang="ja-JP" sz="2400" dirty="0">
                <a:solidFill>
                  <a:srgbClr val="FF0000"/>
                </a:solidFill>
                <a:ea typeface="ＭＳ ゴシック" pitchFamily="49" charset="-128"/>
              </a:rPr>
              <a:t> </a:t>
            </a:r>
            <a:r>
              <a:rPr lang="en-US" altLang="ja-JP" sz="2400" dirty="0">
                <a:ea typeface="ＭＳ ゴシック" pitchFamily="49" charset="-128"/>
              </a:rPr>
              <a:t>due to gravity</a:t>
            </a:r>
            <a:endParaRPr lang="en-US" altLang="ja-JP" sz="2400" dirty="0">
              <a:solidFill>
                <a:srgbClr val="FF0000"/>
              </a:solidFill>
              <a:latin typeface="Arial Narrow" panose="020B0606020202030204" pitchFamily="34" charset="0"/>
              <a:ea typeface="ＭＳ ゴシック" pitchFamily="49" charset="-128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2507589" y="673532"/>
            <a:ext cx="4128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/>
              <a:t>Partial </a:t>
            </a:r>
            <a:r>
              <a:rPr lang="en-US" altLang="ja-JP" sz="2800" dirty="0"/>
              <a:t>gravity environment</a:t>
            </a:r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93655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グループ化 37"/>
          <p:cNvGrpSpPr/>
          <p:nvPr/>
        </p:nvGrpSpPr>
        <p:grpSpPr>
          <a:xfrm>
            <a:off x="1535252" y="4529246"/>
            <a:ext cx="6073496" cy="464778"/>
            <a:chOff x="2339752" y="5808810"/>
            <a:chExt cx="5544616" cy="543943"/>
          </a:xfrm>
        </p:grpSpPr>
        <p:sp>
          <p:nvSpPr>
            <p:cNvPr id="39" name="正方形/長方形 38"/>
            <p:cNvSpPr/>
            <p:nvPr/>
          </p:nvSpPr>
          <p:spPr>
            <a:xfrm>
              <a:off x="2339752" y="5808811"/>
              <a:ext cx="5544616" cy="543942"/>
            </a:xfrm>
            <a:prstGeom prst="rect">
              <a:avLst/>
            </a:prstGeom>
            <a:solidFill>
              <a:srgbClr val="FFC000"/>
            </a:solidFill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4176431">
                <a:defRPr/>
              </a:pPr>
              <a:r>
                <a:rPr kumimoji="0" lang="ja-JP" altLang="en-US" sz="8200" kern="0" dirty="0" smtClean="0">
                  <a:solidFill>
                    <a:prstClr val="black"/>
                  </a:solidFill>
                  <a:latin typeface="Arial Narrow" panose="020B0606020202030204" pitchFamily="34" charset="0"/>
                  <a:ea typeface="ＭＳ Ｐゴシック"/>
                </a:rPr>
                <a:t>　　　　　　　　　</a:t>
              </a:r>
              <a:endParaRPr kumimoji="0" lang="en-US" altLang="ja-JP" sz="8200" kern="0" dirty="0" smtClean="0">
                <a:solidFill>
                  <a:prstClr val="black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46" name="正方形/長方形 45"/>
            <p:cNvSpPr/>
            <p:nvPr/>
          </p:nvSpPr>
          <p:spPr>
            <a:xfrm>
              <a:off x="2847267" y="5808810"/>
              <a:ext cx="4529586" cy="543943"/>
            </a:xfrm>
            <a:prstGeom prst="rect">
              <a:avLst/>
            </a:prstGeom>
            <a:solidFill>
              <a:srgbClr val="4F81BD">
                <a:lumMod val="60000"/>
                <a:lumOff val="40000"/>
              </a:srgbClr>
            </a:solidFill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4176431">
                <a:defRPr/>
              </a:pPr>
              <a:r>
                <a:rPr kumimoji="0" lang="ja-JP" altLang="en-US" sz="8200" kern="0" dirty="0" smtClean="0">
                  <a:solidFill>
                    <a:prstClr val="black"/>
                  </a:solidFill>
                  <a:latin typeface="Arial Narrow" panose="020B0606020202030204" pitchFamily="34" charset="0"/>
                  <a:ea typeface="ＭＳ Ｐゴシック"/>
                </a:rPr>
                <a:t>　　　　　　　　　</a:t>
              </a:r>
              <a:endParaRPr kumimoji="0" lang="en-US" altLang="ja-JP" sz="8200" kern="0" dirty="0" smtClean="0">
                <a:solidFill>
                  <a:prstClr val="black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47" name="正方形/長方形 46"/>
            <p:cNvSpPr/>
            <p:nvPr/>
          </p:nvSpPr>
          <p:spPr>
            <a:xfrm>
              <a:off x="4675661" y="5816349"/>
              <a:ext cx="87279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176431"/>
              <a:r>
                <a:rPr lang="en-US" altLang="ja-JP" sz="24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Fuel</a:t>
              </a:r>
              <a:endParaRPr lang="ja-JP" altLang="en-US" sz="2400" dirty="0">
                <a:solidFill>
                  <a:prstClr val="black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6" name="グループ化 5"/>
          <p:cNvGrpSpPr/>
          <p:nvPr/>
        </p:nvGrpSpPr>
        <p:grpSpPr>
          <a:xfrm>
            <a:off x="3522394" y="2574676"/>
            <a:ext cx="2099213" cy="927828"/>
            <a:chOff x="3522394" y="2233800"/>
            <a:chExt cx="2099213" cy="927828"/>
          </a:xfrm>
        </p:grpSpPr>
        <p:sp>
          <p:nvSpPr>
            <p:cNvPr id="49" name="下矢印 48"/>
            <p:cNvSpPr/>
            <p:nvPr/>
          </p:nvSpPr>
          <p:spPr>
            <a:xfrm>
              <a:off x="4151942" y="2686095"/>
              <a:ext cx="840117" cy="475533"/>
            </a:xfrm>
            <a:prstGeom prst="downArrow">
              <a:avLst/>
            </a:prstGeom>
            <a:solidFill>
              <a:srgbClr val="FF0000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176431">
                <a:defRPr/>
              </a:pPr>
              <a:endParaRPr kumimoji="0" lang="ja-JP" altLang="en-US" sz="8200" kern="0" smtClean="0">
                <a:solidFill>
                  <a:prstClr val="white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51" name="テキスト ボックス 50"/>
            <p:cNvSpPr txBox="1"/>
            <p:nvPr/>
          </p:nvSpPr>
          <p:spPr>
            <a:xfrm>
              <a:off x="3522394" y="2233800"/>
              <a:ext cx="2099213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ja-JP" sz="24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Heat Feedback</a:t>
              </a:r>
              <a:endParaRPr lang="ja-JP" altLang="en-US" sz="2400" dirty="0">
                <a:solidFill>
                  <a:prstClr val="black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5" name="グループ化 4"/>
          <p:cNvGrpSpPr/>
          <p:nvPr/>
        </p:nvGrpSpPr>
        <p:grpSpPr>
          <a:xfrm>
            <a:off x="3205943" y="3653387"/>
            <a:ext cx="2732115" cy="862486"/>
            <a:chOff x="3205943" y="3373471"/>
            <a:chExt cx="2732115" cy="862486"/>
          </a:xfrm>
        </p:grpSpPr>
        <p:sp>
          <p:nvSpPr>
            <p:cNvPr id="53" name="下矢印 52"/>
            <p:cNvSpPr/>
            <p:nvPr/>
          </p:nvSpPr>
          <p:spPr>
            <a:xfrm rot="10800000">
              <a:off x="4199313" y="3373471"/>
              <a:ext cx="745375" cy="474439"/>
            </a:xfrm>
            <a:prstGeom prst="downArrow">
              <a:avLst/>
            </a:prstGeom>
            <a:solidFill>
              <a:srgbClr val="00B0F0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176431">
                <a:defRPr/>
              </a:pPr>
              <a:endParaRPr kumimoji="0" lang="ja-JP" altLang="en-US" sz="8200" kern="0" smtClean="0">
                <a:solidFill>
                  <a:prstClr val="white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54" name="テキスト ボックス 53"/>
            <p:cNvSpPr txBox="1"/>
            <p:nvPr/>
          </p:nvSpPr>
          <p:spPr>
            <a:xfrm>
              <a:off x="3205943" y="3774292"/>
              <a:ext cx="2732115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ja-JP" sz="24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Fuel evaporation</a:t>
              </a:r>
            </a:p>
          </p:txBody>
        </p:sp>
      </p:grpSp>
      <p:grpSp>
        <p:nvGrpSpPr>
          <p:cNvPr id="20" name="グループ化 19"/>
          <p:cNvGrpSpPr/>
          <p:nvPr/>
        </p:nvGrpSpPr>
        <p:grpSpPr>
          <a:xfrm>
            <a:off x="1511660" y="1950411"/>
            <a:ext cx="6120680" cy="2510473"/>
            <a:chOff x="-570452" y="437653"/>
            <a:chExt cx="2912337" cy="1072897"/>
          </a:xfrm>
        </p:grpSpPr>
        <p:sp>
          <p:nvSpPr>
            <p:cNvPr id="22" name="フリーフォーム 21"/>
            <p:cNvSpPr/>
            <p:nvPr/>
          </p:nvSpPr>
          <p:spPr>
            <a:xfrm>
              <a:off x="-570452" y="437654"/>
              <a:ext cx="1545812" cy="1072896"/>
            </a:xfrm>
            <a:custGeom>
              <a:avLst/>
              <a:gdLst>
                <a:gd name="connsiteX0" fmla="*/ 0 w 1292352"/>
                <a:gd name="connsiteY0" fmla="*/ 1072896 h 1072896"/>
                <a:gd name="connsiteX1" fmla="*/ 451104 w 1292352"/>
                <a:gd name="connsiteY1" fmla="*/ 804672 h 1072896"/>
                <a:gd name="connsiteX2" fmla="*/ 987552 w 1292352"/>
                <a:gd name="connsiteY2" fmla="*/ 121920 h 1072896"/>
                <a:gd name="connsiteX3" fmla="*/ 1292352 w 1292352"/>
                <a:gd name="connsiteY3" fmla="*/ 0 h 1072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352" h="1072896">
                  <a:moveTo>
                    <a:pt x="0" y="1072896"/>
                  </a:moveTo>
                  <a:cubicBezTo>
                    <a:pt x="143256" y="1018032"/>
                    <a:pt x="286512" y="963168"/>
                    <a:pt x="451104" y="804672"/>
                  </a:cubicBezTo>
                  <a:cubicBezTo>
                    <a:pt x="615696" y="646176"/>
                    <a:pt x="847344" y="256032"/>
                    <a:pt x="987552" y="121920"/>
                  </a:cubicBezTo>
                  <a:cubicBezTo>
                    <a:pt x="1127760" y="-12192"/>
                    <a:pt x="1215136" y="8128"/>
                    <a:pt x="1292352" y="0"/>
                  </a:cubicBezTo>
                </a:path>
              </a:pathLst>
            </a:cu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176431">
                <a:defRPr/>
              </a:pPr>
              <a:endParaRPr kumimoji="0" lang="ja-JP" altLang="en-US" sz="8200" kern="0" smtClean="0">
                <a:solidFill>
                  <a:prstClr val="white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  <p:sp>
          <p:nvSpPr>
            <p:cNvPr id="23" name="フリーフォーム 22"/>
            <p:cNvSpPr/>
            <p:nvPr/>
          </p:nvSpPr>
          <p:spPr>
            <a:xfrm>
              <a:off x="878993" y="437653"/>
              <a:ext cx="1462892" cy="1072896"/>
            </a:xfrm>
            <a:custGeom>
              <a:avLst/>
              <a:gdLst>
                <a:gd name="connsiteX0" fmla="*/ 0 w 1292352"/>
                <a:gd name="connsiteY0" fmla="*/ 1072896 h 1072896"/>
                <a:gd name="connsiteX1" fmla="*/ 451104 w 1292352"/>
                <a:gd name="connsiteY1" fmla="*/ 804672 h 1072896"/>
                <a:gd name="connsiteX2" fmla="*/ 987552 w 1292352"/>
                <a:gd name="connsiteY2" fmla="*/ 121920 h 1072896"/>
                <a:gd name="connsiteX3" fmla="*/ 1292352 w 1292352"/>
                <a:gd name="connsiteY3" fmla="*/ 0 h 1072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2352" h="1072896">
                  <a:moveTo>
                    <a:pt x="0" y="1072896"/>
                  </a:moveTo>
                  <a:cubicBezTo>
                    <a:pt x="143256" y="1018032"/>
                    <a:pt x="286512" y="963168"/>
                    <a:pt x="451104" y="804672"/>
                  </a:cubicBezTo>
                  <a:cubicBezTo>
                    <a:pt x="615696" y="646176"/>
                    <a:pt x="847344" y="256032"/>
                    <a:pt x="987552" y="121920"/>
                  </a:cubicBezTo>
                  <a:cubicBezTo>
                    <a:pt x="1127760" y="-12192"/>
                    <a:pt x="1215136" y="8128"/>
                    <a:pt x="1292352" y="0"/>
                  </a:cubicBezTo>
                </a:path>
              </a:pathLst>
            </a:cu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  <a:scene3d>
              <a:camera prst="orthographicFront">
                <a:rot lat="0" lon="10799977" rev="0"/>
              </a:camera>
              <a:lightRig rig="threePt" dir="t"/>
            </a:scene3d>
          </p:spPr>
          <p:txBody>
            <a:bodyPr rtlCol="0" anchor="ctr"/>
            <a:lstStyle/>
            <a:p>
              <a:pPr algn="ctr" defTabSz="4176431">
                <a:defRPr/>
              </a:pPr>
              <a:endParaRPr kumimoji="0" lang="ja-JP" altLang="en-US" sz="8200" kern="0" smtClean="0">
                <a:solidFill>
                  <a:prstClr val="white"/>
                </a:solidFill>
                <a:latin typeface="Arial Narrow" panose="020B0606020202030204" pitchFamily="34" charset="0"/>
                <a:ea typeface="ＭＳ Ｐゴシック"/>
              </a:endParaRPr>
            </a:p>
          </p:txBody>
        </p:sp>
      </p:grpSp>
      <p:sp>
        <p:nvSpPr>
          <p:cNvPr id="43" name="正方形/長方形 42"/>
          <p:cNvSpPr/>
          <p:nvPr/>
        </p:nvSpPr>
        <p:spPr>
          <a:xfrm>
            <a:off x="1496912" y="4579166"/>
            <a:ext cx="6406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176431"/>
            <a:r>
              <a:rPr lang="en-US" altLang="ja-JP" sz="20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Rim</a:t>
            </a:r>
            <a:endParaRPr lang="ja-JP" altLang="en-US" sz="20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4098718" y="1334493"/>
            <a:ext cx="114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76431"/>
            <a:r>
              <a:rPr lang="en-US" altLang="ja-JP" sz="28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Flame</a:t>
            </a:r>
            <a:endParaRPr lang="ja-JP" altLang="en-US" sz="28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44" name="グループ化 43"/>
          <p:cNvGrpSpPr/>
          <p:nvPr/>
        </p:nvGrpSpPr>
        <p:grpSpPr>
          <a:xfrm>
            <a:off x="5292080" y="1163950"/>
            <a:ext cx="2881536" cy="1641559"/>
            <a:chOff x="5508104" y="826849"/>
            <a:chExt cx="2881536" cy="1373457"/>
          </a:xfrm>
        </p:grpSpPr>
        <p:cxnSp>
          <p:nvCxnSpPr>
            <p:cNvPr id="48" name="直線矢印コネクタ 47"/>
            <p:cNvCxnSpPr/>
            <p:nvPr/>
          </p:nvCxnSpPr>
          <p:spPr bwMode="auto">
            <a:xfrm flipV="1">
              <a:off x="6948263" y="1570952"/>
              <a:ext cx="0" cy="629354"/>
            </a:xfrm>
            <a:prstGeom prst="straightConnector1">
              <a:avLst/>
            </a:prstGeom>
            <a:solidFill>
              <a:srgbClr val="33CCCC"/>
            </a:solidFill>
            <a:ln w="762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50" name="テキスト ボックス 49"/>
            <p:cNvSpPr txBox="1"/>
            <p:nvPr/>
          </p:nvSpPr>
          <p:spPr bwMode="auto">
            <a:xfrm>
              <a:off x="5508104" y="826849"/>
              <a:ext cx="2881536" cy="6947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kumimoji="0" lang="en-US" altLang="ja-JP" sz="2400" b="1" kern="0" dirty="0" smtClean="0">
                  <a:solidFill>
                    <a:srgbClr val="000000"/>
                  </a:solidFill>
                  <a:latin typeface="Arial Narrow" panose="020B0606020202030204" pitchFamily="34" charset="0"/>
                  <a:ea typeface="ＭＳ ゴシック" panose="020B0609070205080204" pitchFamily="49" charset="-128"/>
                  <a:cs typeface="Times New Roman" pitchFamily="18" charset="0"/>
                </a:rPr>
                <a:t> </a:t>
              </a:r>
              <a:r>
                <a:rPr kumimoji="0" lang="en-US" altLang="ja-JP" sz="2400" kern="0" dirty="0" smtClean="0">
                  <a:solidFill>
                    <a:srgbClr val="000000"/>
                  </a:solidFill>
                  <a:latin typeface="Arial Narrow" panose="020B0606020202030204" pitchFamily="34" charset="0"/>
                  <a:ea typeface="ＭＳ ゴシック" panose="020B0609070205080204" pitchFamily="49" charset="-128"/>
                  <a:cs typeface="Times New Roman" pitchFamily="18" charset="0"/>
                </a:rPr>
                <a:t>Natural convective</a:t>
              </a:r>
            </a:p>
            <a:p>
              <a:pPr algn="ctr">
                <a:defRPr/>
              </a:pPr>
              <a:r>
                <a:rPr kumimoji="0" lang="en-US" altLang="ja-JP" sz="2400" kern="0" dirty="0" smtClean="0">
                  <a:solidFill>
                    <a:srgbClr val="000000"/>
                  </a:solidFill>
                  <a:latin typeface="Arial Narrow" panose="020B0606020202030204" pitchFamily="34" charset="0"/>
                  <a:ea typeface="ＭＳ ゴシック" panose="020B0609070205080204" pitchFamily="49" charset="-128"/>
                  <a:cs typeface="Times New Roman" pitchFamily="18" charset="0"/>
                </a:rPr>
                <a:t>flow</a:t>
              </a:r>
              <a:endParaRPr kumimoji="0" lang="en-US" altLang="ja-JP" sz="2400" kern="0" dirty="0">
                <a:solidFill>
                  <a:srgbClr val="000000"/>
                </a:solidFill>
                <a:latin typeface="Arial Narrow" panose="020B0606020202030204" pitchFamily="34" charset="0"/>
                <a:ea typeface="ＭＳ ゴシック" panose="020B0609070205080204" pitchFamily="49" charset="-128"/>
                <a:cs typeface="Times New Roman" pitchFamily="18" charset="0"/>
              </a:endParaRPr>
            </a:p>
          </p:txBody>
        </p:sp>
      </p:grpSp>
      <p:grpSp>
        <p:nvGrpSpPr>
          <p:cNvPr id="52" name="グループ化 51"/>
          <p:cNvGrpSpPr/>
          <p:nvPr/>
        </p:nvGrpSpPr>
        <p:grpSpPr>
          <a:xfrm>
            <a:off x="1491876" y="1211661"/>
            <a:ext cx="1559002" cy="1190063"/>
            <a:chOff x="1491876" y="993617"/>
            <a:chExt cx="1559002" cy="1190063"/>
          </a:xfrm>
        </p:grpSpPr>
        <p:sp>
          <p:nvSpPr>
            <p:cNvPr id="55" name="テキスト ボックス 54"/>
            <p:cNvSpPr txBox="1"/>
            <p:nvPr/>
          </p:nvSpPr>
          <p:spPr bwMode="auto">
            <a:xfrm>
              <a:off x="1491876" y="993617"/>
              <a:ext cx="1559002" cy="4302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ts val="1200"/>
                </a:lnSpc>
                <a:defRPr/>
              </a:pPr>
              <a:r>
                <a:rPr kumimoji="0" lang="en-US" altLang="ja-JP" sz="2400" b="1" kern="0" dirty="0" smtClean="0">
                  <a:solidFill>
                    <a:srgbClr val="000000"/>
                  </a:solidFill>
                  <a:latin typeface="Arial Narrow" panose="020B0606020202030204" pitchFamily="34" charset="0"/>
                  <a:ea typeface="ＭＳ ゴシック" panose="020B0609070205080204" pitchFamily="49" charset="-128"/>
                  <a:cs typeface="Times New Roman" pitchFamily="18" charset="0"/>
                </a:rPr>
                <a:t> </a:t>
              </a:r>
            </a:p>
            <a:p>
              <a:pPr algn="ctr">
                <a:lnSpc>
                  <a:spcPts val="1200"/>
                </a:lnSpc>
                <a:defRPr/>
              </a:pPr>
              <a:r>
                <a:rPr kumimoji="0" lang="en-US" altLang="ja-JP" sz="2400" kern="0" dirty="0" smtClean="0">
                  <a:solidFill>
                    <a:srgbClr val="000000"/>
                  </a:solidFill>
                  <a:latin typeface="Arial Narrow" panose="020B0606020202030204" pitchFamily="34" charset="0"/>
                  <a:ea typeface="ＭＳ ゴシック" panose="020B0609070205080204" pitchFamily="49" charset="-128"/>
                  <a:cs typeface="Times New Roman" pitchFamily="18" charset="0"/>
                </a:rPr>
                <a:t>Gravity</a:t>
              </a:r>
              <a:endParaRPr kumimoji="0" lang="en-US" altLang="ja-JP" sz="2400" kern="0" dirty="0">
                <a:solidFill>
                  <a:srgbClr val="000000"/>
                </a:solidFill>
                <a:latin typeface="Arial Narrow" panose="020B0606020202030204" pitchFamily="34" charset="0"/>
                <a:ea typeface="ＭＳ ゴシック" panose="020B0609070205080204" pitchFamily="49" charset="-128"/>
                <a:cs typeface="Times New Roman" pitchFamily="18" charset="0"/>
              </a:endParaRPr>
            </a:p>
          </p:txBody>
        </p:sp>
        <p:cxnSp>
          <p:nvCxnSpPr>
            <p:cNvPr id="56" name="直線矢印コネクタ 55"/>
            <p:cNvCxnSpPr/>
            <p:nvPr/>
          </p:nvCxnSpPr>
          <p:spPr bwMode="auto">
            <a:xfrm>
              <a:off x="2271377" y="1399615"/>
              <a:ext cx="0" cy="784065"/>
            </a:xfrm>
            <a:prstGeom prst="straightConnector1">
              <a:avLst/>
            </a:prstGeom>
            <a:solidFill>
              <a:srgbClr val="33CCCC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29" name="正方形/長方形 28"/>
          <p:cNvSpPr/>
          <p:nvPr/>
        </p:nvSpPr>
        <p:spPr>
          <a:xfrm>
            <a:off x="0" y="-27384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4400" dirty="0">
                <a:solidFill>
                  <a:schemeClr val="bg1"/>
                </a:solidFill>
              </a:rPr>
              <a:t>Structure of The Pool Fire</a:t>
            </a:r>
            <a:endParaRPr lang="ja-JP" altLang="en-US" sz="4400" dirty="0">
              <a:solidFill>
                <a:schemeClr val="bg1"/>
              </a:solidFill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2507589" y="673532"/>
            <a:ext cx="4128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/>
              <a:t>Partial </a:t>
            </a:r>
            <a:r>
              <a:rPr lang="en-US" altLang="ja-JP" sz="2800" dirty="0"/>
              <a:t>gravity environment</a:t>
            </a:r>
            <a:endParaRPr lang="ja-JP" altLang="en-US" sz="2800" dirty="0"/>
          </a:p>
        </p:txBody>
      </p:sp>
      <p:sp>
        <p:nvSpPr>
          <p:cNvPr id="2" name="正方形/長方形 1"/>
          <p:cNvSpPr/>
          <p:nvPr/>
        </p:nvSpPr>
        <p:spPr>
          <a:xfrm>
            <a:off x="701710" y="5373216"/>
            <a:ext cx="77405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 smtClean="0"/>
              <a:t>The radiative heat feed back </a:t>
            </a:r>
            <a:r>
              <a:rPr lang="en-US" altLang="ja-JP" sz="2400" dirty="0"/>
              <a:t>is hardly affected by the </a:t>
            </a:r>
            <a:r>
              <a:rPr lang="en-US" altLang="ja-JP" sz="2400" dirty="0" smtClean="0"/>
              <a:t>gravity.</a:t>
            </a:r>
            <a:endParaRPr lang="ja-JP" altLang="en-US" sz="2400" dirty="0"/>
          </a:p>
        </p:txBody>
      </p:sp>
      <p:sp>
        <p:nvSpPr>
          <p:cNvPr id="34" name="正方形/長方形 33"/>
          <p:cNvSpPr/>
          <p:nvPr/>
        </p:nvSpPr>
        <p:spPr>
          <a:xfrm>
            <a:off x="885671" y="6063679"/>
            <a:ext cx="73726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 smtClean="0"/>
              <a:t>So, Flame height of </a:t>
            </a:r>
            <a:r>
              <a:rPr lang="en-US" altLang="ja-JP" sz="2400" dirty="0"/>
              <a:t>acetone </a:t>
            </a:r>
            <a:r>
              <a:rPr lang="en-US" altLang="ja-JP" sz="2400" dirty="0" smtClean="0">
                <a:solidFill>
                  <a:srgbClr val="FF0000"/>
                </a:solidFill>
              </a:rPr>
              <a:t>doesn’t relatively decreased</a:t>
            </a:r>
            <a:r>
              <a:rPr lang="en-US" altLang="ja-JP" sz="2400" dirty="0" smtClean="0"/>
              <a:t>.</a:t>
            </a:r>
            <a:r>
              <a:rPr lang="en-US" altLang="ja-JP" sz="2400" dirty="0" smtClean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388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2411760" y="-27384"/>
            <a:ext cx="4320480" cy="853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>
                <a:solidFill>
                  <a:schemeClr val="bg1"/>
                </a:solidFill>
              </a:rPr>
              <a:t>Conclusion</a:t>
            </a:r>
            <a:endParaRPr lang="ja-JP" altLang="en-US" sz="66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36060" y="2852936"/>
            <a:ext cx="8607940" cy="35394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altLang="ja-JP" sz="2800" b="1" dirty="0"/>
              <a:t>The </a:t>
            </a:r>
            <a:r>
              <a:rPr lang="en-US" altLang="ja-JP" sz="2800" b="1" dirty="0" smtClean="0"/>
              <a:t>amount of heat </a:t>
            </a:r>
            <a:r>
              <a:rPr lang="en-US" altLang="ja-JP" sz="2800" b="1" dirty="0"/>
              <a:t>feed back </a:t>
            </a:r>
            <a:r>
              <a:rPr lang="en-US" altLang="ja-JP" sz="2800" b="1" dirty="0" smtClean="0"/>
              <a:t>decreases in partial </a:t>
            </a:r>
            <a:r>
              <a:rPr lang="en-US" altLang="ja-JP" sz="2800" b="1" dirty="0"/>
              <a:t>gravity environment</a:t>
            </a:r>
          </a:p>
          <a:p>
            <a:endParaRPr kumimoji="1" lang="en-US" altLang="ja-JP" sz="2800" dirty="0" smtClean="0"/>
          </a:p>
          <a:p>
            <a:r>
              <a:rPr lang="en-US" altLang="ja-JP" sz="2800" b="1" dirty="0"/>
              <a:t>2</a:t>
            </a:r>
            <a:r>
              <a:rPr lang="en-US" altLang="ja-JP" sz="2800" b="1" dirty="0" smtClean="0"/>
              <a:t>.</a:t>
            </a:r>
            <a:r>
              <a:rPr lang="ja-JP" altLang="en-US" sz="2800" b="1" dirty="0" smtClean="0"/>
              <a:t>　</a:t>
            </a:r>
            <a:r>
              <a:rPr kumimoji="1" lang="en-US" altLang="ja-JP" sz="2800" b="1" dirty="0" smtClean="0">
                <a:solidFill>
                  <a:schemeClr val="tx1"/>
                </a:solidFill>
              </a:rPr>
              <a:t>Flame height is decreased due </a:t>
            </a:r>
            <a:r>
              <a:rPr lang="en-US" altLang="ja-JP" sz="2800" b="1" dirty="0">
                <a:solidFill>
                  <a:schemeClr val="tx1"/>
                </a:solidFill>
              </a:rPr>
              <a:t>to </a:t>
            </a:r>
            <a:r>
              <a:rPr lang="en-US" altLang="ja-JP" sz="2800" b="1" dirty="0" smtClean="0">
                <a:solidFill>
                  <a:schemeClr val="tx1"/>
                </a:solidFill>
              </a:rPr>
              <a:t>that amount of</a:t>
            </a:r>
          </a:p>
          <a:p>
            <a:r>
              <a:rPr lang="en-US" altLang="ja-JP" sz="2800" b="1" dirty="0">
                <a:solidFill>
                  <a:schemeClr val="tx1"/>
                </a:solidFill>
              </a:rPr>
              <a:t> </a:t>
            </a:r>
            <a:r>
              <a:rPr lang="en-US" altLang="ja-JP" sz="2800" b="1" dirty="0" smtClean="0">
                <a:solidFill>
                  <a:schemeClr val="tx1"/>
                </a:solidFill>
              </a:rPr>
              <a:t>     fuel vapor </a:t>
            </a:r>
            <a:r>
              <a:rPr lang="en-US" altLang="ja-JP" sz="2800" b="1" dirty="0">
                <a:solidFill>
                  <a:schemeClr val="tx1"/>
                </a:solidFill>
              </a:rPr>
              <a:t>is </a:t>
            </a:r>
            <a:r>
              <a:rPr lang="en-US" altLang="ja-JP" sz="2800" b="1" dirty="0" smtClean="0">
                <a:solidFill>
                  <a:schemeClr val="tx1"/>
                </a:solidFill>
              </a:rPr>
              <a:t>decreased</a:t>
            </a:r>
          </a:p>
          <a:p>
            <a:endParaRPr kumimoji="1" lang="en-US" altLang="ja-JP" sz="2800" b="1" dirty="0">
              <a:solidFill>
                <a:schemeClr val="tx1"/>
              </a:solidFill>
            </a:endParaRPr>
          </a:p>
          <a:p>
            <a:r>
              <a:rPr lang="en-US" altLang="ja-JP" sz="2800" b="1" dirty="0" smtClean="0"/>
              <a:t>3.</a:t>
            </a:r>
            <a:r>
              <a:rPr lang="ja-JP" altLang="en-US" sz="2800" b="1" dirty="0"/>
              <a:t>　</a:t>
            </a:r>
            <a:r>
              <a:rPr lang="en-US" altLang="ja-JP" sz="2800" b="1" dirty="0" smtClean="0"/>
              <a:t>The flame which has </a:t>
            </a:r>
            <a:r>
              <a:rPr lang="en-US" altLang="ja-JP" sz="2800" b="1" dirty="0" smtClean="0">
                <a:solidFill>
                  <a:schemeClr val="tx1"/>
                </a:solidFill>
              </a:rPr>
              <a:t>large </a:t>
            </a:r>
            <a:r>
              <a:rPr lang="en-US" altLang="ja-JP" sz="2800" b="1" dirty="0">
                <a:solidFill>
                  <a:schemeClr val="tx1"/>
                </a:solidFill>
              </a:rPr>
              <a:t>proportion of the </a:t>
            </a:r>
            <a:r>
              <a:rPr lang="en-US" altLang="ja-JP" sz="2800" b="1" dirty="0" smtClean="0">
                <a:solidFill>
                  <a:schemeClr val="tx1"/>
                </a:solidFill>
              </a:rPr>
              <a:t>radiation</a:t>
            </a:r>
          </a:p>
          <a:p>
            <a:r>
              <a:rPr lang="en-US" altLang="ja-JP" sz="2800" b="1" dirty="0">
                <a:solidFill>
                  <a:schemeClr val="tx1"/>
                </a:solidFill>
              </a:rPr>
              <a:t> </a:t>
            </a:r>
            <a:r>
              <a:rPr lang="en-US" altLang="ja-JP" sz="2800" b="1" dirty="0" smtClean="0">
                <a:solidFill>
                  <a:schemeClr val="tx1"/>
                </a:solidFill>
              </a:rPr>
              <a:t>      has little influence by gravity.</a:t>
            </a:r>
            <a:endParaRPr lang="en-US" altLang="ja-JP" sz="2800" b="1" dirty="0">
              <a:solidFill>
                <a:schemeClr val="tx1"/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93144" y="1250757"/>
            <a:ext cx="815768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We </a:t>
            </a:r>
            <a:r>
              <a:rPr lang="en-US" altLang="ja-JP" sz="2800" dirty="0"/>
              <a:t>have performed the partial gravity experiment  </a:t>
            </a:r>
            <a:endParaRPr lang="en-US" altLang="ja-JP" sz="2800" dirty="0" smtClean="0"/>
          </a:p>
          <a:p>
            <a:r>
              <a:rPr lang="en-US" altLang="ja-JP" sz="2800" dirty="0" smtClean="0"/>
              <a:t>to estimate the </a:t>
            </a:r>
            <a:r>
              <a:rPr lang="en-US" altLang="ja-JP" sz="2800" dirty="0"/>
              <a:t>heat </a:t>
            </a:r>
            <a:r>
              <a:rPr lang="en-US" altLang="ja-JP" sz="2800" dirty="0" smtClean="0"/>
              <a:t>feedback of </a:t>
            </a:r>
            <a:r>
              <a:rPr lang="en-US" altLang="ja-JP" sz="2800" dirty="0"/>
              <a:t>a small-scale pool </a:t>
            </a:r>
            <a:r>
              <a:rPr lang="en-US" altLang="ja-JP" sz="2800" dirty="0" smtClean="0"/>
              <a:t>fire</a:t>
            </a: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369138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 txBox="1">
            <a:spLocks/>
          </p:cNvSpPr>
          <p:nvPr/>
        </p:nvSpPr>
        <p:spPr>
          <a:xfrm>
            <a:off x="2987824" y="54805"/>
            <a:ext cx="3168352" cy="853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20426" y="2926686"/>
            <a:ext cx="8103149" cy="76944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sz="4400" dirty="0" smtClean="0"/>
              <a:t>Thank </a:t>
            </a:r>
            <a:r>
              <a:rPr lang="en-US" altLang="ja-JP" sz="4400" dirty="0"/>
              <a:t>you for your kind </a:t>
            </a:r>
            <a:r>
              <a:rPr lang="en-US" altLang="ja-JP" sz="4400" dirty="0" smtClean="0"/>
              <a:t>attention</a:t>
            </a:r>
            <a:endParaRPr kumimoji="1" lang="ja-JP" altLang="en-US" sz="4400" dirty="0"/>
          </a:p>
        </p:txBody>
      </p:sp>
      <p:sp>
        <p:nvSpPr>
          <p:cNvPr id="6" name="正方形/長方形 5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0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971600" y="-329064"/>
            <a:ext cx="7128791" cy="1371600"/>
          </a:xfrm>
        </p:spPr>
        <p:txBody>
          <a:bodyPr>
            <a:normAutofit/>
          </a:bodyPr>
          <a:lstStyle/>
          <a:p>
            <a:r>
              <a:rPr lang="en-US" altLang="ja-JP" dirty="0" smtClean="0">
                <a:solidFill>
                  <a:schemeClr val="bg1"/>
                </a:solidFill>
              </a:rPr>
              <a:t>Heat feedback mechanism(</a:t>
            </a:r>
            <a:r>
              <a:rPr lang="ja-JP" altLang="en-US" dirty="0" smtClean="0">
                <a:solidFill>
                  <a:schemeClr val="bg1"/>
                </a:solidFill>
              </a:rPr>
              <a:t>仮</a:t>
            </a:r>
            <a:r>
              <a:rPr lang="en-US" altLang="ja-JP" dirty="0" smtClean="0">
                <a:solidFill>
                  <a:schemeClr val="bg1"/>
                </a:solidFill>
              </a:rPr>
              <a:t>)</a:t>
            </a:r>
            <a:endParaRPr kumimoji="1" lang="ja-JP" altLang="en-US" sz="6000" dirty="0">
              <a:solidFill>
                <a:schemeClr val="bg1"/>
              </a:solidFill>
            </a:endParaRPr>
          </a:p>
        </p:txBody>
      </p:sp>
      <p:pic>
        <p:nvPicPr>
          <p:cNvPr id="19" name="図 18" descr="view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1" t="19304" r="5162" b="15423"/>
          <a:stretch/>
        </p:blipFill>
        <p:spPr>
          <a:xfrm>
            <a:off x="1012874" y="764704"/>
            <a:ext cx="7118253" cy="4032448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1547664" y="5085184"/>
            <a:ext cx="7272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As </a:t>
            </a:r>
            <a:r>
              <a:rPr lang="en-US" altLang="ja-JP" sz="2400" dirty="0"/>
              <a:t>pool fire scale more lager, convective heat feedback </a:t>
            </a:r>
            <a:r>
              <a:rPr lang="en-US" altLang="ja-JP" sz="2400" dirty="0" smtClean="0"/>
              <a:t>decrease.</a:t>
            </a:r>
            <a:r>
              <a:rPr lang="ja-JP" altLang="en-US" sz="2400" dirty="0"/>
              <a:t> </a:t>
            </a:r>
            <a:r>
              <a:rPr lang="en-US" altLang="ja-JP" sz="2400" dirty="0">
                <a:solidFill>
                  <a:srgbClr val="FFFF00"/>
                </a:solidFill>
              </a:rPr>
              <a:t>And radiation become to be </a:t>
            </a:r>
            <a:r>
              <a:rPr lang="en-US" altLang="ja-JP" sz="2400" dirty="0" smtClean="0">
                <a:solidFill>
                  <a:srgbClr val="FFFF00"/>
                </a:solidFill>
              </a:rPr>
              <a:t>dominant.</a:t>
            </a:r>
            <a:endParaRPr lang="ja-JP" alt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45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正方形/長方形 147"/>
          <p:cNvSpPr/>
          <p:nvPr/>
        </p:nvSpPr>
        <p:spPr>
          <a:xfrm>
            <a:off x="289620" y="870682"/>
            <a:ext cx="8530530" cy="42865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pic>
        <p:nvPicPr>
          <p:cNvPr id="559109" name="Picture 5"/>
          <p:cNvPicPr>
            <a:picLocks noChangeAspect="1" noChangeArrowheads="1"/>
          </p:cNvPicPr>
          <p:nvPr/>
        </p:nvPicPr>
        <p:blipFill>
          <a:blip r:embed="rId3" cstate="print"/>
          <a:srcRect l="25394" t="1969" r="25394" b="984"/>
          <a:stretch>
            <a:fillRect/>
          </a:stretch>
        </p:blipFill>
        <p:spPr bwMode="auto">
          <a:xfrm>
            <a:off x="5324488" y="1077380"/>
            <a:ext cx="2639968" cy="3123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テキスト ボックス 3"/>
          <p:cNvSpPr txBox="1"/>
          <p:nvPr/>
        </p:nvSpPr>
        <p:spPr>
          <a:xfrm>
            <a:off x="5004048" y="6089079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Times New Roman" pitchFamily="18" charset="0"/>
                <a:cs typeface="Times New Roman" pitchFamily="18" charset="0"/>
              </a:rPr>
              <a:t>燃料槽上端から </a:t>
            </a:r>
            <a:r>
              <a:rPr kumimoji="1" lang="en-US" altLang="ja-JP" sz="2400" b="1" dirty="0" smtClean="0">
                <a:latin typeface="Times New Roman" pitchFamily="18" charset="0"/>
                <a:cs typeface="Times New Roman" pitchFamily="18" charset="0"/>
              </a:rPr>
              <a:t>z = 5 mm</a:t>
            </a:r>
            <a:endParaRPr kumimoji="1" lang="ja-JP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55576" y="6093296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>
                <a:latin typeface="Times New Roman" pitchFamily="18" charset="0"/>
                <a:cs typeface="Times New Roman" pitchFamily="18" charset="0"/>
              </a:rPr>
              <a:t>・ </a:t>
            </a:r>
            <a:r>
              <a:rPr kumimoji="1" lang="ja-JP" altLang="en-US" sz="2400" dirty="0" smtClean="0">
                <a:latin typeface="Times New Roman" pitchFamily="18" charset="0"/>
                <a:cs typeface="Times New Roman" pitchFamily="18" charset="0"/>
              </a:rPr>
              <a:t>火炎面への空気流入</a:t>
            </a:r>
            <a:endParaRPr kumimoji="1" lang="ja-JP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55576" y="5445224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Times New Roman" pitchFamily="18" charset="0"/>
                <a:cs typeface="Times New Roman" pitchFamily="18" charset="0"/>
              </a:rPr>
              <a:t>・ </a:t>
            </a:r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z </a:t>
            </a:r>
            <a:r>
              <a:rPr kumimoji="1" lang="ja-JP" altLang="en-US" sz="2400" dirty="0" smtClean="0">
                <a:latin typeface="Times New Roman" pitchFamily="18" charset="0"/>
                <a:cs typeface="Times New Roman" pitchFamily="18" charset="0"/>
              </a:rPr>
              <a:t>の増加に伴い速度増加</a:t>
            </a:r>
            <a:endParaRPr kumimoji="1" lang="ja-JP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正方形/長方形 8"/>
          <p:cNvSpPr>
            <a:spLocks noChangeArrowheads="1"/>
          </p:cNvSpPr>
          <p:nvPr/>
        </p:nvSpPr>
        <p:spPr bwMode="auto">
          <a:xfrm>
            <a:off x="6366867" y="4801344"/>
            <a:ext cx="12241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ja-JP" sz="2000" b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G = </a:t>
            </a:r>
            <a:r>
              <a:rPr lang="en-US" altLang="ja-JP" sz="2000" b="1" dirty="0" smtClean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altLang="ja-JP" sz="2000" b="1" dirty="0">
              <a:solidFill>
                <a:srgbClr val="11111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下矢印 13"/>
          <p:cNvSpPr>
            <a:spLocks noChangeArrowheads="1"/>
          </p:cNvSpPr>
          <p:nvPr/>
        </p:nvSpPr>
        <p:spPr bwMode="auto">
          <a:xfrm rot="16200000">
            <a:off x="4391699" y="6129581"/>
            <a:ext cx="288594" cy="360040"/>
          </a:xfrm>
          <a:prstGeom prst="downArrow">
            <a:avLst>
              <a:gd name="adj1" fmla="val 27856"/>
              <a:gd name="adj2" fmla="val 51340"/>
            </a:avLst>
          </a:prstGeom>
          <a:solidFill>
            <a:srgbClr val="FFC000"/>
          </a:solidFill>
          <a:ln w="38100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" name="Picture 4"/>
          <p:cNvPicPr>
            <a:picLocks noChangeAspect="1" noChangeArrowheads="1"/>
          </p:cNvPicPr>
          <p:nvPr/>
        </p:nvPicPr>
        <p:blipFill>
          <a:blip r:embed="rId4" cstate="print"/>
          <a:srcRect l="25394" t="1953" r="24803" b="977"/>
          <a:stretch>
            <a:fillRect/>
          </a:stretch>
        </p:blipFill>
        <p:spPr bwMode="auto">
          <a:xfrm>
            <a:off x="1441748" y="1052736"/>
            <a:ext cx="2671672" cy="3148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正方形/長方形 71"/>
          <p:cNvSpPr/>
          <p:nvPr/>
        </p:nvSpPr>
        <p:spPr>
          <a:xfrm>
            <a:off x="3765005" y="4077072"/>
            <a:ext cx="341040" cy="402441"/>
          </a:xfrm>
          <a:prstGeom prst="rect">
            <a:avLst/>
          </a:prstGeom>
          <a:solidFill>
            <a:sysClr val="windowText" lastClr="000000">
              <a:lumMod val="50000"/>
              <a:lumOff val="50000"/>
              <a:alpha val="92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grpSp>
        <p:nvGrpSpPr>
          <p:cNvPr id="73" name="グループ化 89"/>
          <p:cNvGrpSpPr/>
          <p:nvPr/>
        </p:nvGrpSpPr>
        <p:grpSpPr>
          <a:xfrm>
            <a:off x="361628" y="4262239"/>
            <a:ext cx="1152128" cy="427954"/>
            <a:chOff x="7562428" y="5969672"/>
            <a:chExt cx="1152128" cy="427954"/>
          </a:xfrm>
        </p:grpSpPr>
        <p:cxnSp>
          <p:nvCxnSpPr>
            <p:cNvPr id="74" name="直線矢印コネクタ 73"/>
            <p:cNvCxnSpPr/>
            <p:nvPr/>
          </p:nvCxnSpPr>
          <p:spPr>
            <a:xfrm flipH="1" flipV="1">
              <a:off x="7830154" y="5969672"/>
              <a:ext cx="300283" cy="1042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tailEnd type="triangle" w="med" len="med"/>
            </a:ln>
            <a:effectLst/>
          </p:spPr>
        </p:cxnSp>
        <p:sp>
          <p:nvSpPr>
            <p:cNvPr id="75" name="テキスト ボックス 74"/>
            <p:cNvSpPr txBox="1"/>
            <p:nvPr/>
          </p:nvSpPr>
          <p:spPr>
            <a:xfrm>
              <a:off x="7562428" y="6072537"/>
              <a:ext cx="1152128" cy="3250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  <a:ea typeface="ＭＳ Ｐゴシック"/>
                  <a:cs typeface="Times New Roman" pitchFamily="18" charset="0"/>
                </a:rPr>
                <a:t>0.5</a:t>
              </a:r>
              <a:r>
                <a:rPr kumimoji="0" lang="ja-JP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  <a:ea typeface="ＭＳ Ｐゴシック"/>
                  <a:cs typeface="Times New Roman" pitchFamily="18" charset="0"/>
                </a:rPr>
                <a:t> </a:t>
              </a:r>
              <a:r>
                <a:rPr kumimoji="0" lang="en-US" altLang="ja-JP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  <a:ea typeface="ＭＳ Ｐゴシック"/>
                  <a:cs typeface="Times New Roman" pitchFamily="18" charset="0"/>
                </a:rPr>
                <a:t>m/s</a:t>
              </a:r>
              <a:endParaRPr kumimoji="0" lang="ja-JP" alt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ＭＳ Ｐゴシック"/>
                <a:cs typeface="Times New Roman" pitchFamily="18" charset="0"/>
              </a:endParaRPr>
            </a:p>
          </p:txBody>
        </p:sp>
      </p:grpSp>
      <p:sp>
        <p:nvSpPr>
          <p:cNvPr id="76" name="テキスト ボックス 75"/>
          <p:cNvSpPr txBox="1"/>
          <p:nvPr/>
        </p:nvSpPr>
        <p:spPr>
          <a:xfrm>
            <a:off x="1261150" y="3356992"/>
            <a:ext cx="307030" cy="313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2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1261150" y="2779373"/>
            <a:ext cx="307030" cy="313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4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1261150" y="2201754"/>
            <a:ext cx="307030" cy="313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6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1261150" y="1624135"/>
            <a:ext cx="307030" cy="313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8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80" name="テキスト ボックス 79"/>
          <p:cNvSpPr txBox="1"/>
          <p:nvPr/>
        </p:nvSpPr>
        <p:spPr>
          <a:xfrm>
            <a:off x="1185840" y="1052736"/>
            <a:ext cx="5087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10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81" name="正方形/長方形 80"/>
          <p:cNvSpPr/>
          <p:nvPr/>
        </p:nvSpPr>
        <p:spPr>
          <a:xfrm>
            <a:off x="1582386" y="1138436"/>
            <a:ext cx="2337400" cy="2928194"/>
          </a:xfrm>
          <a:prstGeom prst="rect">
            <a:avLst/>
          </a:prstGeom>
          <a:noFill/>
          <a:ln w="222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sp>
        <p:nvSpPr>
          <p:cNvPr id="82" name="正方形/長方形 81"/>
          <p:cNvSpPr/>
          <p:nvPr/>
        </p:nvSpPr>
        <p:spPr>
          <a:xfrm>
            <a:off x="1585765" y="4081102"/>
            <a:ext cx="2177812" cy="402441"/>
          </a:xfrm>
          <a:prstGeom prst="rect">
            <a:avLst/>
          </a:prstGeom>
          <a:solidFill>
            <a:sysClr val="windowText" lastClr="000000">
              <a:lumMod val="50000"/>
              <a:lumOff val="50000"/>
              <a:alpha val="27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1376090" y="4147408"/>
            <a:ext cx="374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0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1976506" y="4147408"/>
            <a:ext cx="374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2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85" name="テキスト ボックス 84"/>
          <p:cNvSpPr txBox="1"/>
          <p:nvPr/>
        </p:nvSpPr>
        <p:spPr>
          <a:xfrm>
            <a:off x="2576922" y="4147408"/>
            <a:ext cx="374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4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3177338" y="4147408"/>
            <a:ext cx="374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6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3777754" y="4147408"/>
            <a:ext cx="4277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8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1676298" y="4147408"/>
            <a:ext cx="374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1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89" name="テキスト ボックス 88"/>
          <p:cNvSpPr txBox="1"/>
          <p:nvPr/>
        </p:nvSpPr>
        <p:spPr>
          <a:xfrm>
            <a:off x="2276714" y="4147408"/>
            <a:ext cx="374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3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2877130" y="4147408"/>
            <a:ext cx="374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5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91" name="テキスト ボックス 90"/>
          <p:cNvSpPr txBox="1"/>
          <p:nvPr/>
        </p:nvSpPr>
        <p:spPr>
          <a:xfrm>
            <a:off x="3477546" y="4147408"/>
            <a:ext cx="374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7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cxnSp>
        <p:nvCxnSpPr>
          <p:cNvPr id="92" name="直線コネクタ 91"/>
          <p:cNvCxnSpPr/>
          <p:nvPr/>
        </p:nvCxnSpPr>
        <p:spPr>
          <a:xfrm>
            <a:off x="3933271" y="4067548"/>
            <a:ext cx="172253" cy="0"/>
          </a:xfrm>
          <a:prstGeom prst="line">
            <a:avLst/>
          </a:prstGeom>
          <a:noFill/>
          <a:ln w="2222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</p:cxnSp>
      <p:cxnSp>
        <p:nvCxnSpPr>
          <p:cNvPr id="93" name="直線コネクタ 92"/>
          <p:cNvCxnSpPr/>
          <p:nvPr/>
        </p:nvCxnSpPr>
        <p:spPr>
          <a:xfrm>
            <a:off x="4102709" y="4055643"/>
            <a:ext cx="0" cy="432048"/>
          </a:xfrm>
          <a:prstGeom prst="line">
            <a:avLst/>
          </a:prstGeom>
          <a:noFill/>
          <a:ln w="2222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</p:cxnSp>
      <p:cxnSp>
        <p:nvCxnSpPr>
          <p:cNvPr id="94" name="直線コネクタ 93"/>
          <p:cNvCxnSpPr/>
          <p:nvPr/>
        </p:nvCxnSpPr>
        <p:spPr>
          <a:xfrm>
            <a:off x="3765630" y="4065167"/>
            <a:ext cx="0" cy="432048"/>
          </a:xfrm>
          <a:prstGeom prst="line">
            <a:avLst/>
          </a:prstGeom>
          <a:noFill/>
          <a:ln w="2222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</p:cxnSp>
      <p:sp>
        <p:nvSpPr>
          <p:cNvPr id="95" name="テキスト ボックス 94"/>
          <p:cNvSpPr txBox="1"/>
          <p:nvPr/>
        </p:nvSpPr>
        <p:spPr>
          <a:xfrm>
            <a:off x="4034037" y="4511203"/>
            <a:ext cx="753987" cy="313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Rim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cxnSp>
        <p:nvCxnSpPr>
          <p:cNvPr id="96" name="直線矢印コネクタ 95"/>
          <p:cNvCxnSpPr/>
          <p:nvPr/>
        </p:nvCxnSpPr>
        <p:spPr>
          <a:xfrm flipH="1" flipV="1">
            <a:off x="4106045" y="4387297"/>
            <a:ext cx="216023" cy="121823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tailEnd type="triangle" w="med" len="med"/>
          </a:ln>
          <a:effectLst/>
        </p:spPr>
      </p:cxnSp>
      <p:sp>
        <p:nvSpPr>
          <p:cNvPr id="97" name="テキスト ボックス 96"/>
          <p:cNvSpPr txBox="1"/>
          <p:nvPr/>
        </p:nvSpPr>
        <p:spPr>
          <a:xfrm>
            <a:off x="2371378" y="4336529"/>
            <a:ext cx="1656183" cy="3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r </a:t>
            </a: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[mm]</a:t>
            </a:r>
            <a:endParaRPr lang="ja-JP" altLang="en-US" sz="24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121" name="正方形/長方形 120"/>
          <p:cNvSpPr/>
          <p:nvPr/>
        </p:nvSpPr>
        <p:spPr>
          <a:xfrm>
            <a:off x="7640363" y="4090789"/>
            <a:ext cx="341040" cy="402441"/>
          </a:xfrm>
          <a:prstGeom prst="rect">
            <a:avLst/>
          </a:prstGeom>
          <a:solidFill>
            <a:sysClr val="windowText" lastClr="000000">
              <a:lumMod val="50000"/>
              <a:lumOff val="50000"/>
              <a:alpha val="92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sp>
        <p:nvSpPr>
          <p:cNvPr id="122" name="テキスト ボックス 121"/>
          <p:cNvSpPr txBox="1"/>
          <p:nvPr/>
        </p:nvSpPr>
        <p:spPr>
          <a:xfrm>
            <a:off x="5136508" y="3370709"/>
            <a:ext cx="307030" cy="313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2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123" name="テキスト ボックス 122"/>
          <p:cNvSpPr txBox="1"/>
          <p:nvPr/>
        </p:nvSpPr>
        <p:spPr>
          <a:xfrm>
            <a:off x="5136508" y="2793090"/>
            <a:ext cx="307030" cy="313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4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124" name="テキスト ボックス 123"/>
          <p:cNvSpPr txBox="1"/>
          <p:nvPr/>
        </p:nvSpPr>
        <p:spPr>
          <a:xfrm>
            <a:off x="5136508" y="2215471"/>
            <a:ext cx="307030" cy="313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6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125" name="テキスト ボックス 124"/>
          <p:cNvSpPr txBox="1"/>
          <p:nvPr/>
        </p:nvSpPr>
        <p:spPr>
          <a:xfrm>
            <a:off x="5136508" y="1637852"/>
            <a:ext cx="307030" cy="313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8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126" name="テキスト ボックス 125"/>
          <p:cNvSpPr txBox="1"/>
          <p:nvPr/>
        </p:nvSpPr>
        <p:spPr>
          <a:xfrm>
            <a:off x="5061198" y="1066453"/>
            <a:ext cx="5087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10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127" name="正方形/長方形 126"/>
          <p:cNvSpPr/>
          <p:nvPr/>
        </p:nvSpPr>
        <p:spPr>
          <a:xfrm>
            <a:off x="5457744" y="1152153"/>
            <a:ext cx="2337400" cy="2928194"/>
          </a:xfrm>
          <a:prstGeom prst="rect">
            <a:avLst/>
          </a:prstGeom>
          <a:noFill/>
          <a:ln w="222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sp>
        <p:nvSpPr>
          <p:cNvPr id="128" name="正方形/長方形 127"/>
          <p:cNvSpPr/>
          <p:nvPr/>
        </p:nvSpPr>
        <p:spPr>
          <a:xfrm>
            <a:off x="5461123" y="4094819"/>
            <a:ext cx="2177812" cy="402441"/>
          </a:xfrm>
          <a:prstGeom prst="rect">
            <a:avLst/>
          </a:prstGeom>
          <a:solidFill>
            <a:sysClr val="windowText" lastClr="000000">
              <a:lumMod val="50000"/>
              <a:lumOff val="50000"/>
              <a:alpha val="27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sp>
        <p:nvSpPr>
          <p:cNvPr id="129" name="テキスト ボックス 128"/>
          <p:cNvSpPr txBox="1"/>
          <p:nvPr/>
        </p:nvSpPr>
        <p:spPr>
          <a:xfrm>
            <a:off x="5251448" y="4161125"/>
            <a:ext cx="374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0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130" name="テキスト ボックス 129"/>
          <p:cNvSpPr txBox="1"/>
          <p:nvPr/>
        </p:nvSpPr>
        <p:spPr>
          <a:xfrm>
            <a:off x="5851864" y="4161125"/>
            <a:ext cx="374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2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131" name="テキスト ボックス 130"/>
          <p:cNvSpPr txBox="1"/>
          <p:nvPr/>
        </p:nvSpPr>
        <p:spPr>
          <a:xfrm>
            <a:off x="6452280" y="4161125"/>
            <a:ext cx="374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4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132" name="テキスト ボックス 131"/>
          <p:cNvSpPr txBox="1"/>
          <p:nvPr/>
        </p:nvSpPr>
        <p:spPr>
          <a:xfrm>
            <a:off x="7052696" y="4161125"/>
            <a:ext cx="374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6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133" name="テキスト ボックス 132"/>
          <p:cNvSpPr txBox="1"/>
          <p:nvPr/>
        </p:nvSpPr>
        <p:spPr>
          <a:xfrm>
            <a:off x="7653112" y="4161125"/>
            <a:ext cx="4277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8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134" name="テキスト ボックス 133"/>
          <p:cNvSpPr txBox="1"/>
          <p:nvPr/>
        </p:nvSpPr>
        <p:spPr>
          <a:xfrm>
            <a:off x="5551656" y="4161125"/>
            <a:ext cx="374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1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135" name="テキスト ボックス 134"/>
          <p:cNvSpPr txBox="1"/>
          <p:nvPr/>
        </p:nvSpPr>
        <p:spPr>
          <a:xfrm>
            <a:off x="6152072" y="4161125"/>
            <a:ext cx="374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3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136" name="テキスト ボックス 135"/>
          <p:cNvSpPr txBox="1"/>
          <p:nvPr/>
        </p:nvSpPr>
        <p:spPr>
          <a:xfrm>
            <a:off x="6752488" y="4161125"/>
            <a:ext cx="374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5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137" name="テキスト ボックス 136"/>
          <p:cNvSpPr txBox="1"/>
          <p:nvPr/>
        </p:nvSpPr>
        <p:spPr>
          <a:xfrm>
            <a:off x="7352904" y="4161125"/>
            <a:ext cx="374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7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cxnSp>
        <p:nvCxnSpPr>
          <p:cNvPr id="138" name="直線コネクタ 137"/>
          <p:cNvCxnSpPr/>
          <p:nvPr/>
        </p:nvCxnSpPr>
        <p:spPr>
          <a:xfrm>
            <a:off x="7808629" y="4081265"/>
            <a:ext cx="172253" cy="0"/>
          </a:xfrm>
          <a:prstGeom prst="line">
            <a:avLst/>
          </a:prstGeom>
          <a:noFill/>
          <a:ln w="2222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</p:cxnSp>
      <p:cxnSp>
        <p:nvCxnSpPr>
          <p:cNvPr id="139" name="直線コネクタ 138"/>
          <p:cNvCxnSpPr/>
          <p:nvPr/>
        </p:nvCxnSpPr>
        <p:spPr>
          <a:xfrm>
            <a:off x="7978067" y="4069360"/>
            <a:ext cx="0" cy="432048"/>
          </a:xfrm>
          <a:prstGeom prst="line">
            <a:avLst/>
          </a:prstGeom>
          <a:noFill/>
          <a:ln w="2222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</p:cxnSp>
      <p:cxnSp>
        <p:nvCxnSpPr>
          <p:cNvPr id="140" name="直線コネクタ 139"/>
          <p:cNvCxnSpPr/>
          <p:nvPr/>
        </p:nvCxnSpPr>
        <p:spPr>
          <a:xfrm>
            <a:off x="7640988" y="4078884"/>
            <a:ext cx="0" cy="432048"/>
          </a:xfrm>
          <a:prstGeom prst="line">
            <a:avLst/>
          </a:prstGeom>
          <a:noFill/>
          <a:ln w="2222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</p:cxnSp>
      <p:sp>
        <p:nvSpPr>
          <p:cNvPr id="141" name="テキスト ボックス 140"/>
          <p:cNvSpPr txBox="1"/>
          <p:nvPr/>
        </p:nvSpPr>
        <p:spPr>
          <a:xfrm>
            <a:off x="7909395" y="4524920"/>
            <a:ext cx="753987" cy="313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Rim</a:t>
            </a:r>
            <a:endParaRPr lang="ja-JP" altLang="en-US" sz="20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cxnSp>
        <p:nvCxnSpPr>
          <p:cNvPr id="142" name="直線矢印コネクタ 141"/>
          <p:cNvCxnSpPr/>
          <p:nvPr/>
        </p:nvCxnSpPr>
        <p:spPr>
          <a:xfrm flipH="1" flipV="1">
            <a:off x="7981403" y="4401014"/>
            <a:ext cx="216023" cy="121823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tailEnd type="triangle" w="med" len="med"/>
          </a:ln>
          <a:effectLst/>
        </p:spPr>
      </p:cxnSp>
      <p:sp>
        <p:nvSpPr>
          <p:cNvPr id="143" name="テキスト ボックス 142"/>
          <p:cNvSpPr txBox="1"/>
          <p:nvPr/>
        </p:nvSpPr>
        <p:spPr>
          <a:xfrm>
            <a:off x="6246736" y="4350246"/>
            <a:ext cx="1656183" cy="3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r </a:t>
            </a:r>
            <a:r>
              <a:rPr lang="en-US" altLang="ja-JP" sz="20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[mm]</a:t>
            </a:r>
            <a:endParaRPr lang="ja-JP" altLang="en-US" sz="24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145" name="テキスト ボックス 144"/>
          <p:cNvSpPr txBox="1"/>
          <p:nvPr/>
        </p:nvSpPr>
        <p:spPr>
          <a:xfrm>
            <a:off x="2301652" y="1600225"/>
            <a:ext cx="753988" cy="442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Flame</a:t>
            </a:r>
          </a:p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sheet</a:t>
            </a:r>
            <a:endParaRPr lang="ja-JP" altLang="en-US" sz="1600" b="1" kern="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146" name="テキスト ボックス 145"/>
          <p:cNvSpPr txBox="1"/>
          <p:nvPr/>
        </p:nvSpPr>
        <p:spPr>
          <a:xfrm>
            <a:off x="6582891" y="1488505"/>
            <a:ext cx="753988" cy="442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Flame</a:t>
            </a:r>
          </a:p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sheet</a:t>
            </a:r>
            <a:endParaRPr lang="ja-JP" altLang="en-US" sz="1600" b="1" kern="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149" name="正方形/長方形 8"/>
          <p:cNvSpPr>
            <a:spLocks noChangeArrowheads="1"/>
          </p:cNvSpPr>
          <p:nvPr/>
        </p:nvSpPr>
        <p:spPr bwMode="auto">
          <a:xfrm>
            <a:off x="2345085" y="4801344"/>
            <a:ext cx="12241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ja-JP" sz="2000" b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G = </a:t>
            </a:r>
            <a:r>
              <a:rPr lang="en-US" altLang="ja-JP" sz="2000" b="1" dirty="0" smtClean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0.5</a:t>
            </a:r>
            <a:endParaRPr lang="en-US" altLang="ja-JP" sz="2000" b="1" dirty="0">
              <a:solidFill>
                <a:srgbClr val="11111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 rot="16200000">
            <a:off x="404673" y="2166012"/>
            <a:ext cx="1475208" cy="3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z [mm]</a:t>
            </a:r>
            <a:endParaRPr lang="ja-JP" altLang="en-US" sz="24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 rot="16200000">
            <a:off x="4282076" y="2174520"/>
            <a:ext cx="1475208" cy="3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b="1" kern="0" dirty="0" smtClean="0">
                <a:solidFill>
                  <a:sysClr val="windowText" lastClr="000000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z [mm]</a:t>
            </a:r>
            <a:endParaRPr lang="ja-JP" altLang="en-US" sz="2400" b="1" kern="0" dirty="0">
              <a:solidFill>
                <a:sysClr val="windowText" lastClr="000000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67" name="円/楕円 66"/>
          <p:cNvSpPr/>
          <p:nvPr/>
        </p:nvSpPr>
        <p:spPr bwMode="auto">
          <a:xfrm rot="19790384">
            <a:off x="3024207" y="2673295"/>
            <a:ext cx="576064" cy="936104"/>
          </a:xfrm>
          <a:prstGeom prst="ellipse">
            <a:avLst/>
          </a:prstGeom>
          <a:noFill/>
          <a:ln w="38100" cap="flat" cmpd="sng" algn="ctr">
            <a:solidFill>
              <a:srgbClr val="FCBB04">
                <a:alpha val="65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70" name="円/楕円 69"/>
          <p:cNvSpPr/>
          <p:nvPr/>
        </p:nvSpPr>
        <p:spPr bwMode="auto">
          <a:xfrm rot="19790384">
            <a:off x="7036967" y="2708412"/>
            <a:ext cx="576064" cy="1081613"/>
          </a:xfrm>
          <a:prstGeom prst="ellipse">
            <a:avLst/>
          </a:prstGeom>
          <a:noFill/>
          <a:ln w="38100" cap="flat" cmpd="sng" algn="ctr">
            <a:solidFill>
              <a:srgbClr val="FCBB04">
                <a:alpha val="65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98" name="正方形/長方形 97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1246677" y="0"/>
            <a:ext cx="66159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ja-JP" altLang="en-US" sz="4400" kern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火炎基部流れ場ベクトル図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2020878"/>
      </p:ext>
    </p:extLst>
  </p:cSld>
  <p:clrMapOvr>
    <a:masterClrMapping/>
  </p:clrMapOvr>
  <p:transition advTm="42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4" grpId="0" animBg="1"/>
      <p:bldP spid="67" grpId="0" animBg="1"/>
      <p:bldP spid="70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グループ化 36"/>
          <p:cNvGrpSpPr/>
          <p:nvPr/>
        </p:nvGrpSpPr>
        <p:grpSpPr>
          <a:xfrm>
            <a:off x="179512" y="1528468"/>
            <a:ext cx="2789875" cy="3430905"/>
            <a:chOff x="179512" y="1004561"/>
            <a:chExt cx="2789875" cy="3430905"/>
          </a:xfrm>
        </p:grpSpPr>
        <p:sp>
          <p:nvSpPr>
            <p:cNvPr id="47" name="テキスト ボックス 46"/>
            <p:cNvSpPr txBox="1"/>
            <p:nvPr/>
          </p:nvSpPr>
          <p:spPr>
            <a:xfrm>
              <a:off x="179512" y="3973801"/>
              <a:ext cx="2789875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ja-JP" sz="2400" dirty="0" smtClean="0">
                  <a:solidFill>
                    <a:schemeClr val="tx1"/>
                  </a:solidFill>
                  <a:latin typeface="Arial Narrow" panose="020B0606020202030204" pitchFamily="34" charset="0"/>
                  <a:ea typeface="ＭＳ ゴシック" pitchFamily="49" charset="-128"/>
                  <a:cs typeface="Arial" pitchFamily="34" charset="0"/>
                </a:rPr>
                <a:t>Small-scale</a:t>
              </a:r>
            </a:p>
          </p:txBody>
        </p:sp>
        <p:pic>
          <p:nvPicPr>
            <p:cNvPr id="51" name="図 5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45" b="7143"/>
            <a:stretch/>
          </p:blipFill>
          <p:spPr>
            <a:xfrm rot="5400000">
              <a:off x="203970" y="1221629"/>
              <a:ext cx="2850686" cy="2416550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39" name="グループ化 38"/>
          <p:cNvGrpSpPr/>
          <p:nvPr/>
        </p:nvGrpSpPr>
        <p:grpSpPr>
          <a:xfrm>
            <a:off x="3563888" y="1534225"/>
            <a:ext cx="2160240" cy="3425148"/>
            <a:chOff x="3491880" y="1010318"/>
            <a:chExt cx="2160240" cy="3425148"/>
          </a:xfrm>
        </p:grpSpPr>
        <p:pic>
          <p:nvPicPr>
            <p:cNvPr id="45" name="Picture 5" descr="http://www.mni.ne.jp/~sekimoto/SM/FF02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7" r="5296" b="20000"/>
            <a:stretch>
              <a:fillRect/>
            </a:stretch>
          </p:blipFill>
          <p:spPr bwMode="auto">
            <a:xfrm>
              <a:off x="3491880" y="1010318"/>
              <a:ext cx="2160240" cy="2839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テキスト ボックス 45"/>
            <p:cNvSpPr txBox="1"/>
            <p:nvPr/>
          </p:nvSpPr>
          <p:spPr>
            <a:xfrm>
              <a:off x="3653713" y="3973801"/>
              <a:ext cx="183657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ja-JP" sz="2400" dirty="0" smtClean="0">
                  <a:solidFill>
                    <a:schemeClr val="tx1"/>
                  </a:solidFill>
                  <a:latin typeface="Arial Narrow" panose="020B0606020202030204" pitchFamily="34" charset="0"/>
                  <a:ea typeface="ＭＳ ゴシック" pitchFamily="49" charset="-128"/>
                  <a:cs typeface="Arial" pitchFamily="34" charset="0"/>
                </a:rPr>
                <a:t>Middle-scale</a:t>
              </a:r>
              <a:endParaRPr lang="en-US" altLang="ja-JP" sz="2400" dirty="0">
                <a:solidFill>
                  <a:schemeClr val="tx1"/>
                </a:solidFill>
                <a:latin typeface="Arial Narrow" panose="020B0606020202030204" pitchFamily="34" charset="0"/>
                <a:ea typeface="ＭＳ ゴシック" pitchFamily="49" charset="-128"/>
                <a:cs typeface="Arial" pitchFamily="34" charset="0"/>
              </a:endParaRPr>
            </a:p>
          </p:txBody>
        </p:sp>
      </p:grpSp>
      <p:grpSp>
        <p:nvGrpSpPr>
          <p:cNvPr id="41" name="グループ化 40"/>
          <p:cNvGrpSpPr/>
          <p:nvPr/>
        </p:nvGrpSpPr>
        <p:grpSpPr>
          <a:xfrm>
            <a:off x="6228184" y="1521882"/>
            <a:ext cx="2578800" cy="3437491"/>
            <a:chOff x="6169664" y="997975"/>
            <a:chExt cx="2578800" cy="3437491"/>
          </a:xfrm>
        </p:grpSpPr>
        <p:pic>
          <p:nvPicPr>
            <p:cNvPr id="42" name="Picture 4" descr="Preventing petroleum tank lightning strikes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90" r="35790"/>
            <a:stretch/>
          </p:blipFill>
          <p:spPr bwMode="auto">
            <a:xfrm>
              <a:off x="6366040" y="997975"/>
              <a:ext cx="2307120" cy="28638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テキスト ボックス 42"/>
            <p:cNvSpPr txBox="1"/>
            <p:nvPr/>
          </p:nvSpPr>
          <p:spPr>
            <a:xfrm>
              <a:off x="6169664" y="3973801"/>
              <a:ext cx="2578800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ja-JP" sz="2400" dirty="0">
                  <a:solidFill>
                    <a:schemeClr val="tx1"/>
                  </a:solidFill>
                  <a:latin typeface="Arial Narrow" panose="020B0606020202030204" pitchFamily="34" charset="0"/>
                  <a:ea typeface="ＭＳ ゴシック" pitchFamily="49" charset="-128"/>
                  <a:cs typeface="Arial" pitchFamily="34" charset="0"/>
                </a:rPr>
                <a:t>L</a:t>
              </a:r>
              <a:r>
                <a:rPr lang="en-US" altLang="ja-JP" sz="2400" dirty="0" smtClean="0">
                  <a:solidFill>
                    <a:schemeClr val="tx1"/>
                  </a:solidFill>
                  <a:latin typeface="Arial Narrow" panose="020B0606020202030204" pitchFamily="34" charset="0"/>
                  <a:ea typeface="ＭＳ ゴシック" pitchFamily="49" charset="-128"/>
                  <a:cs typeface="Arial" pitchFamily="34" charset="0"/>
                </a:rPr>
                <a:t>arge-scale</a:t>
              </a:r>
              <a:endParaRPr lang="en-US" altLang="ja-JP" sz="2400" dirty="0">
                <a:solidFill>
                  <a:schemeClr val="tx1"/>
                </a:solidFill>
                <a:latin typeface="Arial Narrow" panose="020B0606020202030204" pitchFamily="34" charset="0"/>
                <a:ea typeface="ＭＳ ゴシック" pitchFamily="49" charset="-128"/>
                <a:cs typeface="Arial" pitchFamily="34" charset="0"/>
              </a:endParaRPr>
            </a:p>
          </p:txBody>
        </p:sp>
      </p:grpSp>
      <p:sp>
        <p:nvSpPr>
          <p:cNvPr id="50" name="正方形/長方形 49"/>
          <p:cNvSpPr/>
          <p:nvPr/>
        </p:nvSpPr>
        <p:spPr>
          <a:xfrm>
            <a:off x="224922" y="1340768"/>
            <a:ext cx="2772206" cy="367240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black"/>
              </a:solidFill>
            </a:endParaRPr>
          </a:p>
        </p:txBody>
      </p:sp>
      <p:grpSp>
        <p:nvGrpSpPr>
          <p:cNvPr id="31" name="グループ化 30"/>
          <p:cNvGrpSpPr/>
          <p:nvPr/>
        </p:nvGrpSpPr>
        <p:grpSpPr>
          <a:xfrm>
            <a:off x="3019356" y="2401838"/>
            <a:ext cx="5743856" cy="1171223"/>
            <a:chOff x="467545" y="4273038"/>
            <a:chExt cx="4336900" cy="1171223"/>
          </a:xfrm>
        </p:grpSpPr>
        <p:sp>
          <p:nvSpPr>
            <p:cNvPr id="32" name="右矢印 31"/>
            <p:cNvSpPr/>
            <p:nvPr/>
          </p:nvSpPr>
          <p:spPr bwMode="auto">
            <a:xfrm>
              <a:off x="467545" y="4273038"/>
              <a:ext cx="4336900" cy="1171223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endParaRPr lang="ja-JP" altLang="en-US" smtClean="0">
                <a:solidFill>
                  <a:prstClr val="black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33" name="テキスト ボックス 32"/>
            <p:cNvSpPr txBox="1"/>
            <p:nvPr/>
          </p:nvSpPr>
          <p:spPr>
            <a:xfrm>
              <a:off x="638856" y="4568902"/>
              <a:ext cx="3771546" cy="52322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ja-JP" sz="2800" b="1" dirty="0">
                  <a:solidFill>
                    <a:prstClr val="black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  <a:cs typeface="Arial" panose="020B0604020202020204" pitchFamily="34" charset="0"/>
                </a:rPr>
                <a:t>Feedback of knowledge</a:t>
              </a:r>
              <a:endParaRPr lang="ja-JP" altLang="en-US" sz="2800" b="1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endParaRPr>
            </a:p>
          </p:txBody>
        </p:sp>
      </p:grpSp>
      <p:sp>
        <p:nvSpPr>
          <p:cNvPr id="18" name="正方形/長方形 17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20" name="タイトル 1"/>
          <p:cNvSpPr>
            <a:spLocks noGrp="1"/>
          </p:cNvSpPr>
          <p:nvPr>
            <p:ph type="title"/>
          </p:nvPr>
        </p:nvSpPr>
        <p:spPr>
          <a:xfrm>
            <a:off x="1511660" y="-17204"/>
            <a:ext cx="6120680" cy="853916"/>
          </a:xfrm>
        </p:spPr>
        <p:txBody>
          <a:bodyPr>
            <a:normAutofit/>
          </a:bodyPr>
          <a:lstStyle/>
          <a:p>
            <a:r>
              <a:rPr lang="en-US" altLang="ja-JP" dirty="0" smtClean="0">
                <a:solidFill>
                  <a:schemeClr val="bg1"/>
                </a:solidFill>
              </a:rPr>
              <a:t>Pool Fire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281369" y="5032958"/>
            <a:ext cx="85382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800" dirty="0" smtClean="0"/>
              <a:t>It is difficult to treat a large-scale </a:t>
            </a:r>
            <a:r>
              <a:rPr lang="en-US" altLang="ja-JP" sz="2800" dirty="0"/>
              <a:t>pool fire </a:t>
            </a:r>
            <a:r>
              <a:rPr lang="en-US" altLang="ja-JP" sz="2800" dirty="0" smtClean="0"/>
              <a:t>experimentally.</a:t>
            </a:r>
            <a:endParaRPr lang="ja-JP" altLang="en-US" sz="2800" dirty="0"/>
          </a:p>
        </p:txBody>
      </p:sp>
      <p:sp>
        <p:nvSpPr>
          <p:cNvPr id="3" name="正方形/長方形 2"/>
          <p:cNvSpPr/>
          <p:nvPr/>
        </p:nvSpPr>
        <p:spPr>
          <a:xfrm>
            <a:off x="305479" y="775144"/>
            <a:ext cx="81030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/>
              <a:t>In this study, we will discuss on small-scale pool flame.</a:t>
            </a:r>
            <a:endParaRPr lang="en-US" altLang="ja-JP" sz="2800" dirty="0"/>
          </a:p>
        </p:txBody>
      </p:sp>
      <p:sp>
        <p:nvSpPr>
          <p:cNvPr id="21" name="正方形/長方形 20"/>
          <p:cNvSpPr/>
          <p:nvPr/>
        </p:nvSpPr>
        <p:spPr>
          <a:xfrm>
            <a:off x="374862" y="5517232"/>
            <a:ext cx="85382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800" dirty="0" smtClean="0"/>
              <a:t>By finding and using a scaling law, it is possible to grasp the burning characteristics of an actual scale fire from the experimental results of laboratory scale fire.</a:t>
            </a:r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19536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グループ化 76"/>
          <p:cNvGrpSpPr/>
          <p:nvPr/>
        </p:nvGrpSpPr>
        <p:grpSpPr>
          <a:xfrm>
            <a:off x="1637539" y="1658416"/>
            <a:ext cx="5886956" cy="3303645"/>
            <a:chOff x="1565364" y="1442392"/>
            <a:chExt cx="5886956" cy="3303645"/>
          </a:xfrm>
        </p:grpSpPr>
        <p:sp>
          <p:nvSpPr>
            <p:cNvPr id="8" name="テキスト ボックス 7"/>
            <p:cNvSpPr txBox="1"/>
            <p:nvPr/>
          </p:nvSpPr>
          <p:spPr>
            <a:xfrm>
              <a:off x="3872747" y="1442392"/>
              <a:ext cx="11436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176431"/>
              <a:r>
                <a:rPr lang="en-US" altLang="ja-JP" sz="24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Flame</a:t>
              </a:r>
              <a:endParaRPr lang="ja-JP" altLang="en-US" sz="2400" dirty="0">
                <a:solidFill>
                  <a:prstClr val="black"/>
                </a:solidFill>
                <a:latin typeface="Arial Narrow" panose="020B0606020202030204" pitchFamily="34" charset="0"/>
              </a:endParaRPr>
            </a:p>
          </p:txBody>
        </p:sp>
        <p:grpSp>
          <p:nvGrpSpPr>
            <p:cNvPr id="9" name="グループ化 8"/>
            <p:cNvGrpSpPr/>
            <p:nvPr/>
          </p:nvGrpSpPr>
          <p:grpSpPr>
            <a:xfrm>
              <a:off x="1565364" y="3771213"/>
              <a:ext cx="5886956" cy="900515"/>
              <a:chOff x="659201" y="3319194"/>
              <a:chExt cx="3605380" cy="980535"/>
            </a:xfrm>
          </p:grpSpPr>
          <p:grpSp>
            <p:nvGrpSpPr>
              <p:cNvPr id="10" name="グループ化 9"/>
              <p:cNvGrpSpPr/>
              <p:nvPr/>
            </p:nvGrpSpPr>
            <p:grpSpPr>
              <a:xfrm>
                <a:off x="659201" y="3319194"/>
                <a:ext cx="3605380" cy="980535"/>
                <a:chOff x="45473" y="1709711"/>
                <a:chExt cx="2118829" cy="754885"/>
              </a:xfrm>
            </p:grpSpPr>
            <p:grpSp>
              <p:nvGrpSpPr>
                <p:cNvPr id="12" name="グループ化 11"/>
                <p:cNvGrpSpPr/>
                <p:nvPr/>
              </p:nvGrpSpPr>
              <p:grpSpPr>
                <a:xfrm>
                  <a:off x="45473" y="1709711"/>
                  <a:ext cx="2118829" cy="754885"/>
                  <a:chOff x="4823663" y="4359112"/>
                  <a:chExt cx="2118829" cy="754885"/>
                </a:xfrm>
              </p:grpSpPr>
              <p:sp>
                <p:nvSpPr>
                  <p:cNvPr id="14" name="正方形/長方形 13"/>
                  <p:cNvSpPr/>
                  <p:nvPr/>
                </p:nvSpPr>
                <p:spPr>
                  <a:xfrm>
                    <a:off x="4823663" y="4835049"/>
                    <a:ext cx="2118829" cy="278948"/>
                  </a:xfrm>
                  <a:prstGeom prst="rect">
                    <a:avLst/>
                  </a:prstGeom>
                  <a:solidFill>
                    <a:srgbClr val="4F81BD">
                      <a:lumMod val="60000"/>
                      <a:lumOff val="40000"/>
                    </a:srgbClr>
                  </a:solidFill>
                  <a:ln w="381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defTabSz="417643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ja-JP" altLang="en-US" sz="8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ＭＳ Ｐゴシック"/>
                        <a:cs typeface="+mn-cs"/>
                      </a:rPr>
                      <a:t>　　　　　　　　　</a:t>
                    </a:r>
                    <a:endParaRPr kumimoji="0" lang="en-US" altLang="ja-JP" sz="8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 Narrow" panose="020B0606020202030204" pitchFamily="34" charset="0"/>
                      <a:ea typeface="ＭＳ Ｐゴシック"/>
                      <a:cs typeface="+mn-cs"/>
                    </a:endParaRPr>
                  </a:p>
                </p:txBody>
              </p:sp>
              <p:sp>
                <p:nvSpPr>
                  <p:cNvPr id="15" name="テキスト ボックス 14"/>
                  <p:cNvSpPr txBox="1"/>
                  <p:nvPr/>
                </p:nvSpPr>
                <p:spPr>
                  <a:xfrm>
                    <a:off x="6349703" y="4359112"/>
                    <a:ext cx="108564" cy="30803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defTabSz="417643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20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 Narrow" panose="020B0606020202030204" pitchFamily="34" charset="0"/>
                    </a:endParaRPr>
                  </a:p>
                </p:txBody>
              </p:sp>
              <p:sp>
                <p:nvSpPr>
                  <p:cNvPr id="16" name="テキスト ボックス 15"/>
                  <p:cNvSpPr txBox="1"/>
                  <p:nvPr/>
                </p:nvSpPr>
                <p:spPr>
                  <a:xfrm>
                    <a:off x="5625387" y="4421258"/>
                    <a:ext cx="108564" cy="30803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defTabSz="417643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20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 Narrow" panose="020B0606020202030204" pitchFamily="34" charset="0"/>
                    </a:endParaRPr>
                  </a:p>
                </p:txBody>
              </p:sp>
            </p:grpSp>
            <p:cxnSp>
              <p:nvCxnSpPr>
                <p:cNvPr id="13" name="直線コネクタ 12"/>
                <p:cNvCxnSpPr/>
                <p:nvPr/>
              </p:nvCxnSpPr>
              <p:spPr>
                <a:xfrm>
                  <a:off x="2001754" y="2177293"/>
                  <a:ext cx="0" cy="287303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</p:grpSp>
          <p:cxnSp>
            <p:nvCxnSpPr>
              <p:cNvPr id="11" name="直線コネクタ 10"/>
              <p:cNvCxnSpPr/>
              <p:nvPr/>
            </p:nvCxnSpPr>
            <p:spPr>
              <a:xfrm>
                <a:off x="916155" y="3933056"/>
                <a:ext cx="0" cy="366673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sp>
          <p:nvSpPr>
            <p:cNvPr id="17" name="正方形/長方形 16"/>
            <p:cNvSpPr/>
            <p:nvPr/>
          </p:nvSpPr>
          <p:spPr>
            <a:xfrm>
              <a:off x="7018965" y="4357419"/>
              <a:ext cx="421238" cy="295717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17643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  <p:sp>
          <p:nvSpPr>
            <p:cNvPr id="22" name="正方形/長方形 21"/>
            <p:cNvSpPr/>
            <p:nvPr/>
          </p:nvSpPr>
          <p:spPr>
            <a:xfrm>
              <a:off x="2904261" y="4284372"/>
              <a:ext cx="87279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176431"/>
              <a:r>
                <a:rPr lang="en-US" altLang="ja-JP" sz="2400" dirty="0" smtClean="0">
                  <a:solidFill>
                    <a:prstClr val="black"/>
                  </a:solidFill>
                  <a:latin typeface="Arial Narrow" panose="020B0606020202030204" pitchFamily="34" charset="0"/>
                </a:rPr>
                <a:t>Fuel</a:t>
              </a:r>
              <a:endParaRPr lang="ja-JP" altLang="en-US" sz="2400" dirty="0">
                <a:solidFill>
                  <a:prstClr val="black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3" name="正方形/長方形 22"/>
            <p:cNvSpPr/>
            <p:nvPr/>
          </p:nvSpPr>
          <p:spPr>
            <a:xfrm>
              <a:off x="1585357" y="4361224"/>
              <a:ext cx="394188" cy="295718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17643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2900486" y="2452194"/>
              <a:ext cx="1527498" cy="83099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400" dirty="0" smtClean="0">
                  <a:latin typeface="Arial Narrow" panose="020B0606020202030204" pitchFamily="34" charset="0"/>
                </a:rPr>
                <a:t>Heat</a:t>
              </a:r>
            </a:p>
            <a:p>
              <a:pPr algn="ctr"/>
              <a:r>
                <a:rPr kumimoji="1" lang="en-US" altLang="ja-JP" sz="2400" dirty="0" smtClean="0">
                  <a:latin typeface="Arial Narrow" panose="020B0606020202030204" pitchFamily="34" charset="0"/>
                </a:rPr>
                <a:t>Feedback</a:t>
              </a:r>
              <a:endParaRPr kumimoji="1" lang="ja-JP" altLang="en-US" sz="2400" dirty="0">
                <a:latin typeface="Arial Narrow" panose="020B0606020202030204" pitchFamily="34" charset="0"/>
              </a:endParaRPr>
            </a:p>
          </p:txBody>
        </p:sp>
        <p:grpSp>
          <p:nvGrpSpPr>
            <p:cNvPr id="26" name="グループ化 25"/>
            <p:cNvGrpSpPr/>
            <p:nvPr/>
          </p:nvGrpSpPr>
          <p:grpSpPr>
            <a:xfrm>
              <a:off x="4960026" y="2857744"/>
              <a:ext cx="1556190" cy="1511937"/>
              <a:chOff x="3520199" y="3846045"/>
              <a:chExt cx="1556190" cy="1511937"/>
            </a:xfrm>
          </p:grpSpPr>
          <p:sp>
            <p:nvSpPr>
              <p:cNvPr id="18" name="下矢印 17"/>
              <p:cNvSpPr/>
              <p:nvPr/>
            </p:nvSpPr>
            <p:spPr>
              <a:xfrm rot="10800000">
                <a:off x="3958941" y="3846045"/>
                <a:ext cx="624990" cy="746577"/>
              </a:xfrm>
              <a:prstGeom prst="downArrow">
                <a:avLst/>
              </a:prstGeom>
              <a:solidFill>
                <a:srgbClr val="00B0F0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17643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82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ＭＳ Ｐゴシック"/>
                  <a:cs typeface="+mn-cs"/>
                </a:endParaRPr>
              </a:p>
            </p:txBody>
          </p:sp>
          <p:sp>
            <p:nvSpPr>
              <p:cNvPr id="25" name="テキスト ボックス 24"/>
              <p:cNvSpPr txBox="1"/>
              <p:nvPr/>
            </p:nvSpPr>
            <p:spPr>
              <a:xfrm>
                <a:off x="3520199" y="4526985"/>
                <a:ext cx="1556190" cy="83099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400" dirty="0" smtClean="0">
                    <a:latin typeface="Arial Narrow" panose="020B0606020202030204" pitchFamily="34" charset="0"/>
                  </a:rPr>
                  <a:t>Evaporated</a:t>
                </a:r>
              </a:p>
              <a:p>
                <a:pPr algn="ctr"/>
                <a:r>
                  <a:rPr kumimoji="1" lang="en-US" altLang="ja-JP" sz="2400" dirty="0" smtClean="0">
                    <a:latin typeface="Arial Narrow" panose="020B0606020202030204" pitchFamily="34" charset="0"/>
                  </a:rPr>
                  <a:t>Fuel</a:t>
                </a:r>
                <a:endParaRPr kumimoji="1" lang="ja-JP" altLang="en-US" sz="2400" dirty="0"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72" name="下矢印 71"/>
            <p:cNvSpPr/>
            <p:nvPr/>
          </p:nvSpPr>
          <p:spPr>
            <a:xfrm>
              <a:off x="2715670" y="3378651"/>
              <a:ext cx="624990" cy="746577"/>
            </a:xfrm>
            <a:prstGeom prst="downArrow">
              <a:avLst/>
            </a:prstGeom>
            <a:solidFill>
              <a:srgbClr val="F79646">
                <a:lumMod val="60000"/>
                <a:lumOff val="4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17643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73" name="下矢印 72"/>
            <p:cNvSpPr/>
            <p:nvPr/>
          </p:nvSpPr>
          <p:spPr>
            <a:xfrm>
              <a:off x="4135405" y="3385392"/>
              <a:ext cx="624990" cy="746577"/>
            </a:xfrm>
            <a:prstGeom prst="downArrow">
              <a:avLst/>
            </a:prstGeom>
            <a:solidFill>
              <a:srgbClr val="F79646">
                <a:lumMod val="60000"/>
                <a:lumOff val="4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17643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endParaRPr>
            </a:p>
          </p:txBody>
        </p:sp>
        <p:sp>
          <p:nvSpPr>
            <p:cNvPr id="74" name="正方形/長方形 73"/>
            <p:cNvSpPr/>
            <p:nvPr/>
          </p:nvSpPr>
          <p:spPr>
            <a:xfrm>
              <a:off x="2472454" y="3527310"/>
              <a:ext cx="1077026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altLang="ja-JP" dirty="0"/>
                <a:t>Radiation</a:t>
              </a:r>
              <a:endParaRPr lang="ja-JP" altLang="en-US" dirty="0"/>
            </a:p>
          </p:txBody>
        </p:sp>
        <p:sp>
          <p:nvSpPr>
            <p:cNvPr id="75" name="正方形/長方形 74"/>
            <p:cNvSpPr/>
            <p:nvPr/>
          </p:nvSpPr>
          <p:spPr>
            <a:xfrm>
              <a:off x="3783749" y="3519826"/>
              <a:ext cx="1236557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altLang="ja-JP" dirty="0" smtClean="0"/>
                <a:t>Convection</a:t>
              </a:r>
              <a:endParaRPr lang="ja-JP" altLang="en-US" dirty="0"/>
            </a:p>
          </p:txBody>
        </p:sp>
      </p:grpSp>
      <p:grpSp>
        <p:nvGrpSpPr>
          <p:cNvPr id="5" name="グループ化 4"/>
          <p:cNvGrpSpPr/>
          <p:nvPr/>
        </p:nvGrpSpPr>
        <p:grpSpPr>
          <a:xfrm>
            <a:off x="1293877" y="4995173"/>
            <a:ext cx="6556246" cy="972110"/>
            <a:chOff x="1180587" y="4995173"/>
            <a:chExt cx="6556246" cy="972110"/>
          </a:xfrm>
        </p:grpSpPr>
        <p:sp>
          <p:nvSpPr>
            <p:cNvPr id="76" name="正方形/長方形 75"/>
            <p:cNvSpPr/>
            <p:nvPr/>
          </p:nvSpPr>
          <p:spPr>
            <a:xfrm>
              <a:off x="1180587" y="5228620"/>
              <a:ext cx="446449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2800" dirty="0" smtClean="0"/>
                <a:t>The</a:t>
              </a:r>
              <a:r>
                <a:rPr lang="ja-JP" altLang="en-US" sz="2800" dirty="0"/>
                <a:t> </a:t>
              </a:r>
              <a:r>
                <a:rPr lang="en-US" altLang="ja-JP" sz="2800" dirty="0" smtClean="0"/>
                <a:t>heat </a:t>
              </a:r>
              <a:r>
                <a:rPr lang="en-US" altLang="ja-JP" sz="2800" dirty="0"/>
                <a:t>feedback amount</a:t>
              </a:r>
              <a:endParaRPr lang="en-US" altLang="ja-JP" dirty="0" smtClean="0"/>
            </a:p>
          </p:txBody>
        </p:sp>
        <p:sp>
          <p:nvSpPr>
            <p:cNvPr id="2" name="正方形/長方形 1"/>
            <p:cNvSpPr/>
            <p:nvPr/>
          </p:nvSpPr>
          <p:spPr>
            <a:xfrm>
              <a:off x="5832648" y="4995173"/>
              <a:ext cx="190418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2800" dirty="0" smtClean="0">
                  <a:solidFill>
                    <a:srgbClr val="FF0000"/>
                  </a:solidFill>
                </a:rPr>
                <a:t>Convection </a:t>
              </a:r>
            </a:p>
            <a:p>
              <a:r>
                <a:rPr lang="en-US" altLang="ja-JP" sz="2800" dirty="0" smtClean="0">
                  <a:solidFill>
                    <a:srgbClr val="FF0000"/>
                  </a:solidFill>
                </a:rPr>
                <a:t>Radiation</a:t>
              </a:r>
              <a:endParaRPr lang="en-US" altLang="ja-JP" sz="2800" dirty="0">
                <a:solidFill>
                  <a:srgbClr val="FF0000"/>
                </a:solidFill>
              </a:endParaRPr>
            </a:p>
          </p:txBody>
        </p:sp>
        <p:sp>
          <p:nvSpPr>
            <p:cNvPr id="3" name="左中かっこ 2"/>
            <p:cNvSpPr/>
            <p:nvPr/>
          </p:nvSpPr>
          <p:spPr>
            <a:xfrm>
              <a:off x="5580112" y="5013177"/>
              <a:ext cx="211222" cy="954106"/>
            </a:xfrm>
            <a:prstGeom prst="leftBrac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8" name="正方形/長方形 77"/>
          <p:cNvSpPr/>
          <p:nvPr/>
        </p:nvSpPr>
        <p:spPr>
          <a:xfrm>
            <a:off x="1345134" y="6074132"/>
            <a:ext cx="64537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800" dirty="0" smtClean="0">
                <a:solidFill>
                  <a:srgbClr val="FF0000"/>
                </a:solidFill>
              </a:rPr>
              <a:t>The </a:t>
            </a:r>
            <a:r>
              <a:rPr lang="en-US" altLang="ja-JP" sz="2800" dirty="0">
                <a:solidFill>
                  <a:srgbClr val="FF0000"/>
                </a:solidFill>
              </a:rPr>
              <a:t>radiation</a:t>
            </a:r>
            <a:r>
              <a:rPr lang="en-US" altLang="ja-JP" sz="2800" dirty="0"/>
              <a:t> </a:t>
            </a:r>
            <a:r>
              <a:rPr lang="en-US" altLang="ja-JP" sz="2800" dirty="0" smtClean="0"/>
              <a:t>is </a:t>
            </a:r>
            <a:r>
              <a:rPr lang="en-US" altLang="ja-JP" sz="2800" dirty="0"/>
              <a:t>dominant in real scale fire</a:t>
            </a:r>
            <a:endParaRPr lang="en-US" altLang="ja-JP" sz="2800" dirty="0" smtClean="0"/>
          </a:p>
        </p:txBody>
      </p:sp>
      <p:sp>
        <p:nvSpPr>
          <p:cNvPr id="35" name="正方形/長方形 34"/>
          <p:cNvSpPr/>
          <p:nvPr/>
        </p:nvSpPr>
        <p:spPr>
          <a:xfrm>
            <a:off x="512819" y="692696"/>
            <a:ext cx="81363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800" dirty="0" smtClean="0"/>
              <a:t>The </a:t>
            </a:r>
            <a:r>
              <a:rPr lang="en-US" altLang="ja-JP" sz="2800" dirty="0"/>
              <a:t>structure of the pool flame</a:t>
            </a:r>
            <a:endParaRPr lang="en-US" altLang="ja-JP" sz="2800" dirty="0" smtClean="0"/>
          </a:p>
        </p:txBody>
      </p:sp>
      <p:sp>
        <p:nvSpPr>
          <p:cNvPr id="36" name="正方形/長方形 35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sp>
        <p:nvSpPr>
          <p:cNvPr id="37" name="タイトル 1"/>
          <p:cNvSpPr>
            <a:spLocks noGrp="1"/>
          </p:cNvSpPr>
          <p:nvPr>
            <p:ph type="title"/>
          </p:nvPr>
        </p:nvSpPr>
        <p:spPr>
          <a:xfrm>
            <a:off x="1511660" y="0"/>
            <a:ext cx="6120680" cy="853916"/>
          </a:xfrm>
        </p:spPr>
        <p:txBody>
          <a:bodyPr>
            <a:normAutofit/>
          </a:bodyPr>
          <a:lstStyle/>
          <a:p>
            <a:r>
              <a:rPr lang="en-US" altLang="ja-JP" dirty="0" smtClean="0">
                <a:solidFill>
                  <a:schemeClr val="bg1"/>
                </a:solidFill>
              </a:rPr>
              <a:t>Pool Fire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34" name="フリーフォーム 33"/>
          <p:cNvSpPr/>
          <p:nvPr/>
        </p:nvSpPr>
        <p:spPr>
          <a:xfrm>
            <a:off x="1619506" y="1196755"/>
            <a:ext cx="2880653" cy="3142917"/>
          </a:xfrm>
          <a:custGeom>
            <a:avLst/>
            <a:gdLst>
              <a:gd name="connsiteX0" fmla="*/ 0 w 1292352"/>
              <a:gd name="connsiteY0" fmla="*/ 1072896 h 1072896"/>
              <a:gd name="connsiteX1" fmla="*/ 451104 w 1292352"/>
              <a:gd name="connsiteY1" fmla="*/ 804672 h 1072896"/>
              <a:gd name="connsiteX2" fmla="*/ 987552 w 1292352"/>
              <a:gd name="connsiteY2" fmla="*/ 121920 h 1072896"/>
              <a:gd name="connsiteX3" fmla="*/ 1292352 w 1292352"/>
              <a:gd name="connsiteY3" fmla="*/ 0 h 1072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2352" h="1072896">
                <a:moveTo>
                  <a:pt x="0" y="1072896"/>
                </a:moveTo>
                <a:cubicBezTo>
                  <a:pt x="143256" y="1018032"/>
                  <a:pt x="286512" y="963168"/>
                  <a:pt x="451104" y="804672"/>
                </a:cubicBezTo>
                <a:cubicBezTo>
                  <a:pt x="615696" y="646176"/>
                  <a:pt x="847344" y="256032"/>
                  <a:pt x="987552" y="121920"/>
                </a:cubicBezTo>
                <a:cubicBezTo>
                  <a:pt x="1127760" y="-12192"/>
                  <a:pt x="1215136" y="8128"/>
                  <a:pt x="1292352" y="0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17643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ＭＳ Ｐゴシック"/>
              <a:cs typeface="+mn-cs"/>
            </a:endParaRPr>
          </a:p>
        </p:txBody>
      </p:sp>
      <p:sp>
        <p:nvSpPr>
          <p:cNvPr id="38" name="フリーフォーム 37"/>
          <p:cNvSpPr/>
          <p:nvPr/>
        </p:nvSpPr>
        <p:spPr>
          <a:xfrm>
            <a:off x="4516726" y="1196752"/>
            <a:ext cx="2804808" cy="3142917"/>
          </a:xfrm>
          <a:custGeom>
            <a:avLst/>
            <a:gdLst>
              <a:gd name="connsiteX0" fmla="*/ 0 w 1292352"/>
              <a:gd name="connsiteY0" fmla="*/ 1072896 h 1072896"/>
              <a:gd name="connsiteX1" fmla="*/ 451104 w 1292352"/>
              <a:gd name="connsiteY1" fmla="*/ 804672 h 1072896"/>
              <a:gd name="connsiteX2" fmla="*/ 987552 w 1292352"/>
              <a:gd name="connsiteY2" fmla="*/ 121920 h 1072896"/>
              <a:gd name="connsiteX3" fmla="*/ 1292352 w 1292352"/>
              <a:gd name="connsiteY3" fmla="*/ 0 h 1072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2352" h="1072896">
                <a:moveTo>
                  <a:pt x="0" y="1072896"/>
                </a:moveTo>
                <a:cubicBezTo>
                  <a:pt x="143256" y="1018032"/>
                  <a:pt x="286512" y="963168"/>
                  <a:pt x="451104" y="804672"/>
                </a:cubicBezTo>
                <a:cubicBezTo>
                  <a:pt x="615696" y="646176"/>
                  <a:pt x="847344" y="256032"/>
                  <a:pt x="987552" y="121920"/>
                </a:cubicBezTo>
                <a:cubicBezTo>
                  <a:pt x="1127760" y="-12192"/>
                  <a:pt x="1215136" y="8128"/>
                  <a:pt x="1292352" y="0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</a:ln>
          <a:effectLst/>
          <a:scene3d>
            <a:camera prst="orthographicFront">
              <a:rot lat="0" lon="10799977" rev="0"/>
            </a:camera>
            <a:lightRig rig="threePt" dir="t"/>
          </a:scene3d>
        </p:spPr>
        <p:txBody>
          <a:bodyPr rtlCol="0" anchor="ctr"/>
          <a:lstStyle/>
          <a:p>
            <a:pPr marL="0" marR="0" lvl="0" indent="0" algn="ctr" defTabSz="417643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8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640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正方形/長方形 18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pic>
        <p:nvPicPr>
          <p:cNvPr id="1026" name="Picture 2" descr="E:\2014燃焼学会\2014.12.05 燃焼学会発表\Figure&amp;Table\T-z 2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17" y="866692"/>
            <a:ext cx="4958077" cy="278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667802" y="116632"/>
            <a:ext cx="7864638" cy="646870"/>
          </a:xfrm>
        </p:spPr>
        <p:txBody>
          <a:bodyPr/>
          <a:lstStyle/>
          <a:p>
            <a:pPr>
              <a:lnSpc>
                <a:spcPts val="4000"/>
              </a:lnSpc>
            </a:pPr>
            <a:r>
              <a:rPr lang="ja-JP" alt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熱流束の算出 </a:t>
            </a:r>
            <a:r>
              <a:rPr lang="en-US" altLang="ja-JP" sz="28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–Calculation of Heat Flux-</a:t>
            </a:r>
            <a:r>
              <a:rPr lang="en-US" altLang="ja-JP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ja-JP" altLang="en-US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正方形/長方形 16"/>
              <p:cNvSpPr/>
              <p:nvPr/>
            </p:nvSpPr>
            <p:spPr>
              <a:xfrm>
                <a:off x="557740" y="4110171"/>
                <a:ext cx="8028521" cy="830997"/>
              </a:xfrm>
              <a:prstGeom prst="rect">
                <a:avLst/>
              </a:prstGeom>
              <a:noFill/>
              <a:ln w="28575">
                <a:noFill/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sz="2400" i="1" smtClean="0">
                        <a:solidFill>
                          <a:schemeClr val="tx1"/>
                        </a:solidFill>
                        <a:latin typeface="Cambria Math"/>
                      </a:rPr>
                      <m:t>𝜆</m:t>
                    </m:r>
                    <m:r>
                      <a:rPr lang="en-US" altLang="ja-JP" sz="240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altLang="ja-JP" sz="2400" dirty="0" smtClean="0">
                    <a:solidFill>
                      <a:schemeClr val="tx1"/>
                    </a:solidFill>
                    <a:ea typeface="ＭＳ ゴシック" pitchFamily="49" charset="-128"/>
                  </a:rPr>
                  <a:t>is the thermal conductivity of air for the average temperature between </a:t>
                </a:r>
                <a:r>
                  <a:rPr lang="en-US" altLang="ja-JP" sz="2400" i="1" dirty="0" smtClean="0">
                    <a:solidFill>
                      <a:schemeClr val="tx1"/>
                    </a:solidFill>
                    <a:ea typeface="ＭＳ ゴシック" pitchFamily="49" charset="-128"/>
                  </a:rPr>
                  <a:t>z</a:t>
                </a:r>
                <a:r>
                  <a:rPr lang="en-US" altLang="ja-JP" sz="2400" dirty="0" smtClean="0">
                    <a:solidFill>
                      <a:schemeClr val="tx1"/>
                    </a:solidFill>
                    <a:ea typeface="ＭＳ ゴシック" pitchFamily="49" charset="-128"/>
                  </a:rPr>
                  <a:t>=0 and 1.</a:t>
                </a:r>
              </a:p>
            </p:txBody>
          </p:sp>
        </mc:Choice>
        <mc:Fallback xmlns="">
          <p:sp>
            <p:nvSpPr>
              <p:cNvPr id="17" name="正方形/長方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740" y="4110171"/>
                <a:ext cx="8028521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1138" t="-5839" r="-1669" b="-15328"/>
                </a:stretch>
              </a:blipFill>
              <a:ln w="28575">
                <a:noFill/>
              </a:ln>
              <a:effectLst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グループ化 6"/>
          <p:cNvGrpSpPr/>
          <p:nvPr/>
        </p:nvGrpSpPr>
        <p:grpSpPr>
          <a:xfrm>
            <a:off x="5148064" y="961419"/>
            <a:ext cx="3600400" cy="2251557"/>
            <a:chOff x="5301960" y="1104904"/>
            <a:chExt cx="3888432" cy="2251557"/>
          </a:xfrm>
        </p:grpSpPr>
        <p:sp>
          <p:nvSpPr>
            <p:cNvPr id="5" name="正方形/長方形 4"/>
            <p:cNvSpPr/>
            <p:nvPr/>
          </p:nvSpPr>
          <p:spPr>
            <a:xfrm>
              <a:off x="5460286" y="1104904"/>
              <a:ext cx="3571780" cy="225155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正方形/長方形 2"/>
                <p:cNvSpPr/>
                <p:nvPr/>
              </p:nvSpPr>
              <p:spPr>
                <a:xfrm>
                  <a:off x="6302360" y="1644995"/>
                  <a:ext cx="1887633" cy="91159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2800" b="0" i="1" smtClean="0">
                            <a:solidFill>
                              <a:srgbClr val="2F5897">
                                <a:lumMod val="50000"/>
                              </a:srgbClr>
                            </a:solidFill>
                            <a:latin typeface="Cambria Math"/>
                          </a:rPr>
                          <m:t>𝑞</m:t>
                        </m:r>
                        <m:r>
                          <a:rPr lang="en-US" altLang="ja-JP" sz="2800" b="0" i="1" smtClean="0">
                            <a:solidFill>
                              <a:srgbClr val="2F5897">
                                <a:lumMod val="50000"/>
                              </a:srgbClr>
                            </a:solidFill>
                            <a:latin typeface="Cambria Math"/>
                          </a:rPr>
                          <m:t>=−</m:t>
                        </m:r>
                        <m:r>
                          <a:rPr lang="en-US" altLang="ja-JP" sz="2800" b="0" i="1" smtClean="0">
                            <a:solidFill>
                              <a:srgbClr val="2F5897">
                                <a:lumMod val="50000"/>
                              </a:srgbClr>
                            </a:solidFill>
                            <a:latin typeface="Cambria Math"/>
                          </a:rPr>
                          <m:t>𝜆</m:t>
                        </m:r>
                        <m:f>
                          <m:fPr>
                            <m:ctrlPr>
                              <a:rPr lang="en-US" altLang="ja-JP" sz="2800" i="1">
                                <a:solidFill>
                                  <a:srgbClr val="2F5897">
                                    <a:lumMod val="50000"/>
                                  </a:srgbClr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altLang="ja-JP" sz="2800" i="1">
                                <a:solidFill>
                                  <a:srgbClr val="2F5897">
                                    <a:lumMod val="50000"/>
                                  </a:srgbClr>
                                </a:solidFill>
                                <a:latin typeface="Cambria Math"/>
                                <a:ea typeface="Cambria Math"/>
                              </a:rPr>
                              <m:t>𝜕</m:t>
                            </m:r>
                            <m:r>
                              <a:rPr lang="en-US" altLang="ja-JP" sz="2800" i="1">
                                <a:solidFill>
                                  <a:srgbClr val="2F5897">
                                    <a:lumMod val="50000"/>
                                  </a:srgbClr>
                                </a:solidFill>
                                <a:latin typeface="Cambria Math"/>
                                <a:ea typeface="Cambria Math"/>
                              </a:rPr>
                              <m:t>𝑇</m:t>
                            </m:r>
                          </m:num>
                          <m:den>
                            <m:r>
                              <a:rPr lang="en-US" altLang="ja-JP" sz="2800" i="1">
                                <a:solidFill>
                                  <a:srgbClr val="2F5897">
                                    <a:lumMod val="50000"/>
                                  </a:srgbClr>
                                </a:solidFill>
                                <a:latin typeface="Cambria Math"/>
                                <a:ea typeface="Cambria Math"/>
                              </a:rPr>
                              <m:t>𝜕</m:t>
                            </m:r>
                            <m:r>
                              <a:rPr lang="en-US" altLang="ja-JP" sz="2800" i="1">
                                <a:solidFill>
                                  <a:srgbClr val="2F5897">
                                    <a:lumMod val="50000"/>
                                  </a:srgbClr>
                                </a:solidFill>
                                <a:latin typeface="Cambria Math"/>
                                <a:ea typeface="Cambria Math"/>
                              </a:rPr>
                              <m:t>𝑧</m:t>
                            </m:r>
                          </m:den>
                        </m:f>
                      </m:oMath>
                    </m:oMathPara>
                  </a14:m>
                  <a:endParaRPr lang="ja-JP" altLang="en-US" dirty="0"/>
                </a:p>
              </p:txBody>
            </p:sp>
          </mc:Choice>
          <mc:Fallback xmlns="">
            <p:sp>
              <p:nvSpPr>
                <p:cNvPr id="3" name="正方形/長方形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02360" y="1644995"/>
                  <a:ext cx="1887633" cy="911596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正方形/長方形 17"/>
            <p:cNvSpPr/>
            <p:nvPr/>
          </p:nvSpPr>
          <p:spPr>
            <a:xfrm>
              <a:off x="5301960" y="1204876"/>
              <a:ext cx="3888432" cy="369332"/>
            </a:xfrm>
            <a:prstGeom prst="rect">
              <a:avLst/>
            </a:prstGeom>
            <a:noFill/>
            <a:ln w="28575">
              <a:noFill/>
            </a:ln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ja-JP" altLang="en-US" b="1" dirty="0" smtClean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ＭＳ ゴシック" pitchFamily="49" charset="-128"/>
                </a:rPr>
                <a:t>＜</a:t>
              </a:r>
              <a:r>
                <a:rPr lang="en-US" altLang="ja-JP" b="1" dirty="0" smtClean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ＭＳ ゴシック" pitchFamily="49" charset="-128"/>
                </a:rPr>
                <a:t>Fourier’s Law</a:t>
              </a:r>
              <a:r>
                <a:rPr lang="ja-JP" altLang="en-US" b="1" dirty="0" smtClean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ＭＳ ゴシック" pitchFamily="49" charset="-128"/>
                </a:rPr>
                <a:t>＞</a:t>
              </a:r>
              <a:endParaRPr lang="en-US" altLang="ja-JP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ＭＳ ゴシック" pitchFamily="49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正方形/長方形 5"/>
                <p:cNvSpPr/>
                <p:nvPr/>
              </p:nvSpPr>
              <p:spPr>
                <a:xfrm>
                  <a:off x="6235184" y="2636912"/>
                  <a:ext cx="2379906" cy="6463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altLang="ja-JP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/>
                        </a:rPr>
                        <m:t>𝑞</m:t>
                      </m:r>
                    </m:oMath>
                  </a14:m>
                  <a:r>
                    <a:rPr lang="ja-JP" altLang="en-US" dirty="0" smtClean="0">
                      <a:solidFill>
                        <a:schemeClr val="accent1">
                          <a:lumMod val="50000"/>
                        </a:schemeClr>
                      </a:solidFill>
                      <a:latin typeface="MS UI Gothic" panose="020B0600070205080204" pitchFamily="50" charset="-128"/>
                      <a:ea typeface="MS UI Gothic" panose="020B0600070205080204" pitchFamily="50" charset="-128"/>
                    </a:rPr>
                    <a:t>：</a:t>
                  </a:r>
                  <a:r>
                    <a:rPr lang="en-US" altLang="ja-JP" dirty="0" smtClean="0">
                      <a:solidFill>
                        <a:schemeClr val="accent1">
                          <a:lumMod val="50000"/>
                        </a:schemeClr>
                      </a:solidFill>
                      <a:latin typeface="Arial Narrow" panose="020B0606020202030204" pitchFamily="34" charset="0"/>
                      <a:ea typeface="MS UI Gothic" panose="020B0600070205080204" pitchFamily="50" charset="-128"/>
                    </a:rPr>
                    <a:t>Heat flux</a:t>
                  </a:r>
                  <a:r>
                    <a:rPr lang="ja-JP" altLang="en-US" dirty="0" smtClean="0">
                      <a:solidFill>
                        <a:schemeClr val="accent1">
                          <a:lumMod val="50000"/>
                        </a:schemeClr>
                      </a:solidFill>
                      <a:latin typeface="Arial Narrow" panose="020B0606020202030204" pitchFamily="34" charset="0"/>
                      <a:ea typeface="MS UI Gothic" panose="020B0600070205080204" pitchFamily="50" charset="-128"/>
                    </a:rPr>
                    <a:t> </a:t>
                  </a:r>
                  <a:endParaRPr lang="en-US" altLang="ja-JP" dirty="0" smtClean="0">
                    <a:solidFill>
                      <a:schemeClr val="accent1">
                        <a:lumMod val="50000"/>
                      </a:schemeClr>
                    </a:solidFill>
                    <a:latin typeface="Arial Narrow" panose="020B0606020202030204" pitchFamily="34" charset="0"/>
                    <a:ea typeface="MS UI Gothic" panose="020B0600070205080204" pitchFamily="50" charset="-128"/>
                  </a:endParaRPr>
                </a:p>
                <a:p>
                  <a14:m>
                    <m:oMath xmlns:m="http://schemas.openxmlformats.org/officeDocument/2006/math">
                      <m:r>
                        <a:rPr lang="en-US" altLang="ja-JP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/>
                        </a:rPr>
                        <m:t>𝜆</m:t>
                      </m:r>
                    </m:oMath>
                  </a14:m>
                  <a:r>
                    <a:rPr lang="ja-JP" altLang="en-US" dirty="0" smtClean="0">
                      <a:solidFill>
                        <a:schemeClr val="accent1">
                          <a:lumMod val="50000"/>
                        </a:schemeClr>
                      </a:solidFill>
                      <a:latin typeface="MS UI Gothic" panose="020B0600070205080204" pitchFamily="50" charset="-128"/>
                      <a:ea typeface="MS UI Gothic" panose="020B0600070205080204" pitchFamily="50" charset="-128"/>
                    </a:rPr>
                    <a:t>：</a:t>
                  </a:r>
                  <a:r>
                    <a:rPr lang="en-US" altLang="ja-JP" dirty="0" smtClean="0">
                      <a:solidFill>
                        <a:schemeClr val="accent1">
                          <a:lumMod val="50000"/>
                        </a:schemeClr>
                      </a:solidFill>
                      <a:latin typeface="Arial Narrow" panose="020B0606020202030204" pitchFamily="34" charset="0"/>
                      <a:ea typeface="MS UI Gothic" panose="020B0600070205080204" pitchFamily="50" charset="-128"/>
                    </a:rPr>
                    <a:t>Thermal Conductivity</a:t>
                  </a:r>
                  <a:endParaRPr lang="ja-JP" altLang="en-US" dirty="0">
                    <a:solidFill>
                      <a:schemeClr val="accent1">
                        <a:lumMod val="50000"/>
                      </a:schemeClr>
                    </a:solidFill>
                    <a:latin typeface="Arial Narrow" panose="020B0606020202030204" pitchFamily="34" charset="0"/>
                    <a:ea typeface="MS UI Gothic" panose="020B0600070205080204" pitchFamily="50" charset="-128"/>
                  </a:endParaRPr>
                </a:p>
              </p:txBody>
            </p:sp>
          </mc:Choice>
          <mc:Fallback xmlns="">
            <p:sp>
              <p:nvSpPr>
                <p:cNvPr id="6" name="正方形/長方形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35184" y="2636912"/>
                  <a:ext cx="2379906" cy="646331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t="-6604" r="-1934" b="-15094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94149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36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1" t="3908" r="37219" b="39924"/>
          <a:stretch/>
        </p:blipFill>
        <p:spPr bwMode="auto">
          <a:xfrm>
            <a:off x="1403648" y="761116"/>
            <a:ext cx="5725968" cy="3930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667802" y="116632"/>
            <a:ext cx="7864638" cy="646870"/>
          </a:xfrm>
        </p:spPr>
        <p:txBody>
          <a:bodyPr/>
          <a:lstStyle/>
          <a:p>
            <a:pPr>
              <a:lnSpc>
                <a:spcPts val="4000"/>
              </a:lnSpc>
            </a:pPr>
            <a:r>
              <a:rPr lang="ja-JP" alt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温度</a:t>
            </a:r>
            <a:r>
              <a:rPr lang="ja-JP" alt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勾配</a:t>
            </a:r>
            <a:r>
              <a:rPr lang="ja-JP" alt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8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-Temperature Gradient-</a:t>
            </a:r>
            <a:r>
              <a:rPr lang="en-US" altLang="ja-JP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ja-JP" altLang="en-US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5538724" y="4541058"/>
            <a:ext cx="3303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&lt;Ethanol, </a:t>
            </a:r>
            <a:r>
              <a:rPr lang="en-US" altLang="ja-JP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r</a:t>
            </a:r>
            <a:r>
              <a:rPr lang="en-US" altLang="ja-JP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= 6.0 mm&gt;</a:t>
            </a:r>
            <a:endParaRPr kumimoji="1" lang="en-US" altLang="ja-JP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1868748" y="4954816"/>
            <a:ext cx="5406505" cy="707886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ja-JP" sz="2000" i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ＭＳ ゴシック" pitchFamily="49" charset="-128"/>
              </a:rPr>
              <a:t>z = </a:t>
            </a:r>
            <a:r>
              <a:rPr lang="en-US" altLang="ja-JP" sz="20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ＭＳ ゴシック" pitchFamily="49" charset="-128"/>
              </a:rPr>
              <a:t>0</a:t>
            </a:r>
            <a:r>
              <a:rPr lang="ja-JP" altLang="en-US" sz="20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ＭＳ ゴシック" pitchFamily="49" charset="-128"/>
              </a:rPr>
              <a:t> </a:t>
            </a:r>
            <a:r>
              <a:rPr lang="ja-JP" altLang="en-US" sz="20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ＭＳ ゴシック" pitchFamily="49" charset="-128"/>
              </a:rPr>
              <a:t>における温度勾配を算出</a:t>
            </a:r>
            <a:endParaRPr lang="en-US" altLang="ja-JP" sz="200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ＭＳ ゴシック" pitchFamily="49" charset="-128"/>
            </a:endParaRPr>
          </a:p>
          <a:p>
            <a:pPr algn="ctr"/>
            <a:r>
              <a:rPr lang="en-US" altLang="ja-JP" sz="20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ＭＳ ゴシック" pitchFamily="49" charset="-128"/>
              </a:rPr>
              <a:t>Calculate temperature gradients at </a:t>
            </a:r>
            <a:r>
              <a:rPr lang="en-US" altLang="ja-JP" sz="2000" i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ＭＳ ゴシック" pitchFamily="49" charset="-128"/>
              </a:rPr>
              <a:t>z</a:t>
            </a:r>
            <a:r>
              <a:rPr lang="en-US" altLang="ja-JP" sz="20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ＭＳ ゴシック" pitchFamily="49" charset="-128"/>
              </a:rPr>
              <a:t> = 0</a:t>
            </a:r>
            <a:r>
              <a:rPr lang="en-US" altLang="ja-JP" sz="2000" i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ＭＳ ゴシック" pitchFamily="49" charset="-128"/>
              </a:rPr>
              <a:t> </a:t>
            </a:r>
            <a:endParaRPr lang="en-US" altLang="ja-JP" sz="2000" i="1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ＭＳ ゴシック" pitchFamily="49" charset="-128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1249503" y="5805264"/>
            <a:ext cx="6644994" cy="707886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ja-JP" altLang="en-US" sz="20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ＭＳ ゴシック" pitchFamily="49" charset="-128"/>
              </a:rPr>
              <a:t>低重力環境</a:t>
            </a:r>
            <a:r>
              <a:rPr lang="ja-JP" altLang="en-US" sz="20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ＭＳ ゴシック" pitchFamily="49" charset="-128"/>
              </a:rPr>
              <a:t>　</a:t>
            </a:r>
            <a:r>
              <a:rPr lang="ja-JP" altLang="en-US" sz="20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ＭＳ ゴシック" pitchFamily="49" charset="-128"/>
              </a:rPr>
              <a:t>→　温度勾配は低下</a:t>
            </a:r>
            <a:endParaRPr lang="en-US" altLang="ja-JP" sz="2000" b="1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ＭＳ ゴシック" pitchFamily="49" charset="-128"/>
            </a:endParaRPr>
          </a:p>
          <a:p>
            <a:pPr algn="ctr"/>
            <a:r>
              <a:rPr lang="en-US" altLang="ja-JP" sz="20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ＭＳ ゴシック" pitchFamily="49" charset="-128"/>
              </a:rPr>
              <a:t>Temperature gradients decrease under partial gravity environment 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572000" y="2351202"/>
            <a:ext cx="111572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kumimoji="1" lang="en-US" altLang="ja-JP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=1</a:t>
            </a:r>
          </a:p>
          <a:p>
            <a:pPr algn="ctr"/>
            <a:r>
              <a:rPr lang="en-US" altLang="ja-JP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881.19</a:t>
            </a:r>
          </a:p>
          <a:p>
            <a:pPr algn="ctr"/>
            <a:r>
              <a:rPr lang="en-US" altLang="ja-JP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altLang="ja-JP" sz="1600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K</a:t>
            </a:r>
            <a:r>
              <a:rPr lang="en-US" altLang="ja-JP" sz="1600" dirty="0" smtClean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/mm</a:t>
            </a:r>
            <a:r>
              <a:rPr lang="en-US" altLang="ja-JP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kumimoji="1" lang="ja-JP" alt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/>
              <p:cNvSpPr txBox="1"/>
              <p:nvPr/>
            </p:nvSpPr>
            <p:spPr>
              <a:xfrm>
                <a:off x="5004048" y="3400412"/>
                <a:ext cx="1039707" cy="676660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kumimoji="1" lang="en-US" altLang="ja-JP" sz="2000" i="1" smtClean="0">
                              <a:latin typeface="Cambria Math"/>
                            </a:rPr>
                            <m:t>𝑑</m:t>
                          </m:r>
                          <m:r>
                            <a:rPr kumimoji="1" lang="en-US" altLang="ja-JP" sz="2000" b="0" i="1" smtClean="0">
                              <a:latin typeface="Cambria Math"/>
                            </a:rPr>
                            <m:t>𝑇</m:t>
                          </m:r>
                        </m:num>
                        <m:den>
                          <m:r>
                            <a:rPr kumimoji="1" lang="en-US" altLang="ja-JP" sz="2000" i="1" smtClean="0">
                              <a:latin typeface="Cambria Math"/>
                            </a:rPr>
                            <m:t>𝑑</m:t>
                          </m:r>
                          <m:r>
                            <a:rPr kumimoji="1" lang="en-US" altLang="ja-JP" sz="20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sSub>
                        <m:sSubPr>
                          <m:ctrlPr>
                            <a:rPr kumimoji="1" lang="en-US" altLang="ja-JP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000" b="0" i="1" smtClean="0">
                              <a:latin typeface="Cambria Math"/>
                            </a:rPr>
                            <m:t>|</m:t>
                          </m:r>
                        </m:e>
                        <m:sub>
                          <m:r>
                            <a:rPr kumimoji="1" lang="en-US" altLang="ja-JP" sz="2000" b="0" i="1" smtClean="0">
                              <a:latin typeface="Cambria Math"/>
                            </a:rPr>
                            <m:t>𝑧</m:t>
                          </m:r>
                          <m:r>
                            <a:rPr kumimoji="1" lang="en-US" altLang="ja-JP" sz="2000" b="0" i="1" smtClean="0">
                              <a:latin typeface="Cambria Math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kumimoji="1" lang="ja-JP" altLang="en-US" sz="2000" dirty="0"/>
              </a:p>
            </p:txBody>
          </p:sp>
        </mc:Choice>
        <mc:Fallback xmlns="">
          <p:sp>
            <p:nvSpPr>
              <p:cNvPr id="9" name="テキスト ボックス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3400412"/>
                <a:ext cx="1039707" cy="67666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テキスト ボックス 21"/>
          <p:cNvSpPr txBox="1"/>
          <p:nvPr/>
        </p:nvSpPr>
        <p:spPr>
          <a:xfrm>
            <a:off x="3465805" y="3089607"/>
            <a:ext cx="1120354" cy="858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kumimoji="1" lang="en-US" altLang="ja-JP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=0.55</a:t>
            </a:r>
          </a:p>
          <a:p>
            <a:pPr algn="ctr"/>
            <a:r>
              <a:rPr lang="en-US" altLang="ja-JP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819.56</a:t>
            </a:r>
          </a:p>
          <a:p>
            <a:pPr algn="ctr"/>
            <a:r>
              <a:rPr lang="en-US" altLang="ja-JP" sz="1600" dirty="0" smtClean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[</a:t>
            </a:r>
            <a:r>
              <a:rPr lang="en-US" altLang="ja-JP" sz="1600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K</a:t>
            </a:r>
            <a:r>
              <a:rPr lang="en-US" altLang="ja-JP" sz="1600" dirty="0" smtClean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/mm]</a:t>
            </a:r>
            <a:endParaRPr kumimoji="1" lang="ja-JP" altLang="en-US" sz="1400" dirty="0">
              <a:solidFill>
                <a:srgbClr val="FF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937631" y="2255606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○</a:t>
            </a:r>
            <a:r>
              <a: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1" lang="ja-JP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=1</a:t>
            </a:r>
          </a:p>
          <a:p>
            <a:r>
              <a:rPr lang="ja-JP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△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ja-JP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=0.55</a:t>
            </a:r>
            <a:endParaRPr lang="ja-JP" altLang="en-U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 rot="16200000">
            <a:off x="666023" y="2374726"/>
            <a:ext cx="1086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i="1" dirty="0"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ja-JP" altLang="en-US" sz="1200" baseline="8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○</a:t>
            </a:r>
            <a:r>
              <a:rPr lang="en-US" altLang="ja-JP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lang="ja-JP" altLang="en-U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805375" y="4518671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z </a:t>
            </a:r>
            <a:r>
              <a: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[mm]</a:t>
            </a:r>
            <a:r>
              <a:rPr kumimoji="1" lang="en-US" altLang="ja-JP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ja-JP" altLang="en-U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円弧 14"/>
          <p:cNvSpPr/>
          <p:nvPr/>
        </p:nvSpPr>
        <p:spPr>
          <a:xfrm rot="5164088">
            <a:off x="2685612" y="3216991"/>
            <a:ext cx="971258" cy="942313"/>
          </a:xfrm>
          <a:prstGeom prst="arc">
            <a:avLst>
              <a:gd name="adj1" fmla="val 12058006"/>
              <a:gd name="adj2" fmla="val 19616273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16" name="円弧 15"/>
          <p:cNvSpPr/>
          <p:nvPr/>
        </p:nvSpPr>
        <p:spPr>
          <a:xfrm rot="4621929">
            <a:off x="3414127" y="2883106"/>
            <a:ext cx="1607443" cy="897824"/>
          </a:xfrm>
          <a:prstGeom prst="arc">
            <a:avLst>
              <a:gd name="adj1" fmla="val 10936943"/>
              <a:gd name="adj2" fmla="val 21129333"/>
            </a:avLst>
          </a:prstGeom>
          <a:noFill/>
          <a:ln w="28575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21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|4.4|4.4|4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1|14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.1"/>
</p:tagLst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26682</TotalTime>
  <Words>4487</Words>
  <Application>Microsoft Office PowerPoint</Application>
  <PresentationFormat>画面に合わせる (4:3)</PresentationFormat>
  <Paragraphs>782</Paragraphs>
  <Slides>53</Slides>
  <Notes>51</Notes>
  <HiddenSlides>6</HiddenSlides>
  <MMClips>4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53</vt:i4>
      </vt:variant>
    </vt:vector>
  </HeadingPairs>
  <TitlesOfParts>
    <vt:vector size="54" baseType="lpstr">
      <vt:lpstr>Office ​​テーマ</vt:lpstr>
      <vt:lpstr>Effect of Gravity on Heat Feedback of Small-scale Pool Fires </vt:lpstr>
      <vt:lpstr>Oil tank fire</vt:lpstr>
      <vt:lpstr>Combustion mechanism of pool fire </vt:lpstr>
      <vt:lpstr>Heat feedback mechanism</vt:lpstr>
      <vt:lpstr>Scale effect on heat transfer mechanism</vt:lpstr>
      <vt:lpstr>Space exploitation</vt:lpstr>
      <vt:lpstr>Gravity effect on heat transfer mechanism</vt:lpstr>
      <vt:lpstr>Gravity-scale diagram</vt:lpstr>
      <vt:lpstr>Gravity-scale diagram</vt:lpstr>
      <vt:lpstr>Our previous study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Heat Transfer Mechanism of Pool Fire</vt:lpstr>
      <vt:lpstr>PowerPoint プレゼンテーション</vt:lpstr>
      <vt:lpstr>PowerPoint プレゼンテーション</vt:lpstr>
      <vt:lpstr>Experimental Apparatus &amp; Method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Experimental results</vt:lpstr>
      <vt:lpstr>PowerPoint プレゼンテーション</vt:lpstr>
      <vt:lpstr>PowerPoint プレゼンテーション</vt:lpstr>
      <vt:lpstr>Representative Temperature </vt:lpstr>
      <vt:lpstr>Amount of Heat Feedback</vt:lpstr>
      <vt:lpstr>PowerPoint プレゼンテーション</vt:lpstr>
      <vt:lpstr>PowerPoint プレゼンテーション</vt:lpstr>
      <vt:lpstr>Calculation of Convective Heat Flux</vt:lpstr>
      <vt:lpstr>Distribution of Convective Heat Flux </vt:lpstr>
      <vt:lpstr>Calculation of Radiative Heat Flux</vt:lpstr>
      <vt:lpstr>Calculation of Radiative Heat Flux</vt:lpstr>
      <vt:lpstr>Distribution of Radiative Heat Flux</vt:lpstr>
      <vt:lpstr>Distribution of Radiative Heat Flux</vt:lpstr>
      <vt:lpstr>PowerPoint プレゼンテーション</vt:lpstr>
      <vt:lpstr>PowerPoint プレゼンテーション</vt:lpstr>
      <vt:lpstr>PowerPoint プレゼンテーション</vt:lpstr>
      <vt:lpstr>Discussion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Heat feedback mechanism(仮)</vt:lpstr>
      <vt:lpstr>PowerPoint プレゼンテーション</vt:lpstr>
      <vt:lpstr>Pool Fire</vt:lpstr>
      <vt:lpstr>Pool Fire</vt:lpstr>
      <vt:lpstr>熱流束の算出 –Calculation of Heat Flux- </vt:lpstr>
      <vt:lpstr>温度勾配 -Temperature Gradient- 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液体燃料プール火炎の火炎構造に 及ぼす重力の影響</dc:title>
  <dc:creator>takahasi</dc:creator>
  <cp:lastModifiedBy>ito.torikai.310</cp:lastModifiedBy>
  <cp:revision>693</cp:revision>
  <cp:lastPrinted>2015-11-16T05:30:48Z</cp:lastPrinted>
  <dcterms:created xsi:type="dcterms:W3CDTF">2014-12-17T09:03:28Z</dcterms:created>
  <dcterms:modified xsi:type="dcterms:W3CDTF">2016-11-28T10:37:05Z</dcterms:modified>
</cp:coreProperties>
</file>