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58" r:id="rId4"/>
    <p:sldId id="268" r:id="rId5"/>
    <p:sldId id="274" r:id="rId6"/>
    <p:sldId id="275" r:id="rId7"/>
    <p:sldId id="276" r:id="rId8"/>
    <p:sldId id="278" r:id="rId9"/>
    <p:sldId id="277" r:id="rId10"/>
    <p:sldId id="269" r:id="rId11"/>
    <p:sldId id="279" r:id="rId12"/>
    <p:sldId id="266" r:id="rId13"/>
    <p:sldId id="280" r:id="rId14"/>
    <p:sldId id="282" r:id="rId15"/>
  </p:sldIdLst>
  <p:sldSz cx="9144000" cy="6858000" type="screen4x3"/>
  <p:notesSz cx="6858000" cy="99456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8" autoAdjust="0"/>
    <p:restoredTop sz="94599" autoAdjust="0"/>
  </p:normalViewPr>
  <p:slideViewPr>
    <p:cSldViewPr>
      <p:cViewPr>
        <p:scale>
          <a:sx n="80" d="100"/>
          <a:sy n="80" d="100"/>
        </p:scale>
        <p:origin x="-852" y="66"/>
      </p:cViewPr>
      <p:guideLst>
        <p:guide orient="horz" pos="2160"/>
        <p:guide pos="2880"/>
      </p:guideLst>
    </p:cSldViewPr>
  </p:slideViewPr>
  <p:notesTextViewPr>
    <p:cViewPr>
      <p:scale>
        <a:sx n="100" d="100"/>
        <a:sy n="100" d="100"/>
      </p:scale>
      <p:origin x="0" y="0"/>
    </p:cViewPr>
  </p:notesTextViewPr>
  <p:sorterViewPr>
    <p:cViewPr>
      <p:scale>
        <a:sx n="91" d="100"/>
        <a:sy n="91" d="100"/>
      </p:scale>
      <p:origin x="0" y="252"/>
    </p:cViewPr>
  </p:sorterViewPr>
  <p:notesViewPr>
    <p:cSldViewPr>
      <p:cViewPr>
        <p:scale>
          <a:sx n="90" d="100"/>
          <a:sy n="90" d="100"/>
        </p:scale>
        <p:origin x="-1836" y="114"/>
      </p:cViewPr>
      <p:guideLst>
        <p:guide orient="horz" pos="3133"/>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A919DD98-FCBC-4C18-971B-B0C9CE38A8BF}" type="datetimeFigureOut">
              <a:rPr lang="de-DE" smtClean="0"/>
              <a:pPr/>
              <a:t>19.03.2016</a:t>
            </a:fld>
            <a:endParaRPr lang="de-DE"/>
          </a:p>
        </p:txBody>
      </p:sp>
      <p:sp>
        <p:nvSpPr>
          <p:cNvPr id="4" name="Fußzeilenplatzhalt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05A395B9-5D04-4237-B274-C6F38A0D4701}" type="slidenum">
              <a:rPr lang="de-DE" smtClean="0"/>
              <a:pPr/>
              <a:t>‹Nr.›</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32E06255-791C-4D20-9B53-9FAE699541DB}" type="datetimeFigureOut">
              <a:rPr lang="de-DE" smtClean="0"/>
              <a:pPr/>
              <a:t>19.03.2016</a:t>
            </a:fld>
            <a:endParaRPr lang="de-DE"/>
          </a:p>
        </p:txBody>
      </p:sp>
      <p:sp>
        <p:nvSpPr>
          <p:cNvPr id="4" name="Folienbildplatzhalt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724202"/>
            <a:ext cx="5486400" cy="447556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167ED2F1-2FDE-4A67-AB15-05D92AD1ADB8}"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6950" y="742950"/>
            <a:ext cx="4972050" cy="3730625"/>
          </a:xfrm>
        </p:spPr>
      </p:sp>
      <p:sp>
        <p:nvSpPr>
          <p:cNvPr id="3" name="Notizenplatzhalter 2"/>
          <p:cNvSpPr>
            <a:spLocks noGrp="1"/>
          </p:cNvSpPr>
          <p:nvPr>
            <p:ph type="body" idx="1"/>
          </p:nvPr>
        </p:nvSpPr>
        <p:spPr/>
        <p:txBody>
          <a:bodyPr>
            <a:normAutofit/>
          </a:bodyPr>
          <a:lstStyle/>
          <a:p>
            <a:r>
              <a:rPr lang="de-DE" dirty="0" smtClean="0"/>
              <a:t>Ladies and Gentlemen, </a:t>
            </a:r>
            <a:r>
              <a:rPr lang="en-GB" noProof="0" dirty="0" smtClean="0"/>
              <a:t>my</a:t>
            </a:r>
            <a:r>
              <a:rPr lang="de-DE" dirty="0" smtClean="0"/>
              <a:t> </a:t>
            </a:r>
            <a:r>
              <a:rPr lang="de-DE" dirty="0" err="1" smtClean="0"/>
              <a:t>colleages</a:t>
            </a:r>
            <a:r>
              <a:rPr lang="de-DE" dirty="0" smtClean="0"/>
              <a:t>,</a:t>
            </a:r>
          </a:p>
          <a:p>
            <a:r>
              <a:rPr lang="de-DE" dirty="0" err="1" smtClean="0"/>
              <a:t>Good</a:t>
            </a:r>
            <a:r>
              <a:rPr lang="de-DE" dirty="0" smtClean="0"/>
              <a:t> </a:t>
            </a:r>
            <a:r>
              <a:rPr lang="de-DE" dirty="0" err="1" smtClean="0"/>
              <a:t>afternoon</a:t>
            </a:r>
            <a:r>
              <a:rPr lang="de-DE" dirty="0" smtClean="0"/>
              <a:t>. </a:t>
            </a:r>
          </a:p>
          <a:p>
            <a:r>
              <a:rPr lang="de-DE" dirty="0" smtClean="0"/>
              <a:t>Ist </a:t>
            </a:r>
            <a:r>
              <a:rPr lang="de-DE" dirty="0" err="1" smtClean="0"/>
              <a:t>nice</a:t>
            </a:r>
            <a:r>
              <a:rPr lang="de-DE" dirty="0" smtClean="0"/>
              <a:t> </a:t>
            </a:r>
            <a:r>
              <a:rPr lang="de-DE" dirty="0" err="1" smtClean="0"/>
              <a:t>to</a:t>
            </a:r>
            <a:r>
              <a:rPr lang="de-DE" dirty="0" smtClean="0"/>
              <a:t> </a:t>
            </a:r>
            <a:r>
              <a:rPr lang="de-DE" dirty="0" err="1" smtClean="0"/>
              <a:t>see</a:t>
            </a:r>
            <a:r>
              <a:rPr lang="de-DE" dirty="0" smtClean="0"/>
              <a:t> so </a:t>
            </a:r>
            <a:r>
              <a:rPr lang="de-DE" dirty="0" err="1" smtClean="0"/>
              <a:t>many</a:t>
            </a:r>
            <a:r>
              <a:rPr lang="de-DE" dirty="0" smtClean="0"/>
              <a:t> </a:t>
            </a:r>
            <a:r>
              <a:rPr lang="de-DE" dirty="0" err="1" smtClean="0"/>
              <a:t>people</a:t>
            </a:r>
            <a:r>
              <a:rPr lang="de-DE" dirty="0" smtClean="0"/>
              <a:t> </a:t>
            </a:r>
            <a:r>
              <a:rPr lang="de-DE" dirty="0" err="1" smtClean="0"/>
              <a:t>from</a:t>
            </a:r>
            <a:r>
              <a:rPr lang="de-DE" dirty="0" smtClean="0"/>
              <a:t> so </a:t>
            </a:r>
            <a:r>
              <a:rPr lang="de-DE" dirty="0" err="1" smtClean="0"/>
              <a:t>many</a:t>
            </a:r>
            <a:r>
              <a:rPr lang="de-DE" dirty="0" smtClean="0"/>
              <a:t> countries </a:t>
            </a:r>
            <a:r>
              <a:rPr lang="de-DE" dirty="0" err="1" smtClean="0"/>
              <a:t>here</a:t>
            </a:r>
            <a:r>
              <a:rPr lang="de-DE" smtClean="0"/>
              <a:t>.</a:t>
            </a:r>
            <a:endParaRPr lang="de-DE" dirty="0" smtClean="0"/>
          </a:p>
          <a:p>
            <a:r>
              <a:rPr lang="de-DE" dirty="0" err="1" smtClean="0"/>
              <a:t>My</a:t>
            </a:r>
            <a:r>
              <a:rPr lang="de-DE" dirty="0" smtClean="0"/>
              <a:t> </a:t>
            </a:r>
            <a:r>
              <a:rPr lang="de-DE" dirty="0" err="1" smtClean="0"/>
              <a:t>name</a:t>
            </a:r>
            <a:r>
              <a:rPr lang="de-DE" dirty="0" smtClean="0"/>
              <a:t> </a:t>
            </a:r>
            <a:r>
              <a:rPr lang="de-DE" dirty="0" err="1" smtClean="0"/>
              <a:t>is</a:t>
            </a:r>
            <a:r>
              <a:rPr lang="de-DE" dirty="0" smtClean="0"/>
              <a:t> Ruth Nebel, I am a </a:t>
            </a:r>
            <a:r>
              <a:rPr lang="de-DE" dirty="0" err="1" smtClean="0"/>
              <a:t>physician</a:t>
            </a:r>
            <a:r>
              <a:rPr lang="de-DE" dirty="0"/>
              <a:t> </a:t>
            </a:r>
            <a:r>
              <a:rPr lang="de-DE" dirty="0" smtClean="0"/>
              <a:t>and I </a:t>
            </a:r>
            <a:r>
              <a:rPr lang="de-DE" dirty="0" err="1" smtClean="0"/>
              <a:t>graduated</a:t>
            </a:r>
            <a:r>
              <a:rPr lang="de-DE" dirty="0" smtClean="0"/>
              <a:t> in 2014 </a:t>
            </a:r>
            <a:r>
              <a:rPr lang="de-DE" dirty="0" err="1" smtClean="0"/>
              <a:t>at</a:t>
            </a:r>
            <a:r>
              <a:rPr lang="de-DE" dirty="0" smtClean="0"/>
              <a:t> </a:t>
            </a:r>
            <a:r>
              <a:rPr lang="de-DE" dirty="0" err="1" smtClean="0"/>
              <a:t>the</a:t>
            </a:r>
            <a:r>
              <a:rPr lang="de-DE" dirty="0" smtClean="0"/>
              <a:t> Charité in Berlin. </a:t>
            </a:r>
            <a:r>
              <a:rPr lang="de-DE" dirty="0" err="1" smtClean="0"/>
              <a:t>Before</a:t>
            </a:r>
            <a:r>
              <a:rPr lang="de-DE" dirty="0" smtClean="0"/>
              <a:t> </a:t>
            </a:r>
            <a:r>
              <a:rPr lang="de-DE" dirty="0" err="1" smtClean="0"/>
              <a:t>that</a:t>
            </a:r>
            <a:r>
              <a:rPr lang="de-DE" dirty="0" smtClean="0"/>
              <a:t>, I was </a:t>
            </a:r>
            <a:r>
              <a:rPr lang="de-DE" dirty="0" err="1" smtClean="0"/>
              <a:t>working</a:t>
            </a:r>
            <a:r>
              <a:rPr lang="de-DE" dirty="0" smtClean="0"/>
              <a:t> </a:t>
            </a:r>
            <a:r>
              <a:rPr lang="de-DE" dirty="0" err="1" smtClean="0"/>
              <a:t>as</a:t>
            </a:r>
            <a:r>
              <a:rPr lang="de-DE" dirty="0" smtClean="0"/>
              <a:t> a </a:t>
            </a:r>
            <a:r>
              <a:rPr lang="de-DE" dirty="0" err="1" smtClean="0"/>
              <a:t>physiotherapist</a:t>
            </a:r>
            <a:r>
              <a:rPr lang="de-DE" dirty="0" smtClean="0"/>
              <a:t> </a:t>
            </a:r>
            <a:r>
              <a:rPr lang="de-DE" dirty="0" err="1" smtClean="0"/>
              <a:t>with</a:t>
            </a:r>
            <a:r>
              <a:rPr lang="de-DE" dirty="0" smtClean="0"/>
              <a:t> </a:t>
            </a:r>
            <a:r>
              <a:rPr lang="de-DE" dirty="0" err="1" smtClean="0"/>
              <a:t>people</a:t>
            </a:r>
            <a:r>
              <a:rPr lang="de-DE" dirty="0" smtClean="0"/>
              <a:t> </a:t>
            </a:r>
            <a:r>
              <a:rPr lang="de-DE" dirty="0" err="1" smtClean="0"/>
              <a:t>with</a:t>
            </a:r>
            <a:r>
              <a:rPr lang="de-DE" dirty="0" smtClean="0"/>
              <a:t> </a:t>
            </a:r>
            <a:r>
              <a:rPr lang="de-DE" dirty="0" err="1" smtClean="0"/>
              <a:t>chronic</a:t>
            </a:r>
            <a:r>
              <a:rPr lang="de-DE" dirty="0" smtClean="0"/>
              <a:t> </a:t>
            </a:r>
            <a:r>
              <a:rPr lang="de-DE" dirty="0" err="1" smtClean="0"/>
              <a:t>pain</a:t>
            </a:r>
            <a:r>
              <a:rPr lang="de-DE" dirty="0" smtClean="0"/>
              <a:t>.</a:t>
            </a:r>
          </a:p>
          <a:p>
            <a:endParaRPr lang="de-DE" dirty="0" smtClean="0"/>
          </a:p>
          <a:p>
            <a:r>
              <a:rPr lang="en-GB" dirty="0" smtClean="0"/>
              <a:t>I would like to outline a problem in the understanding of occlusion. Occlusion has become a main parameter in dentistry and in the treatment of </a:t>
            </a:r>
            <a:r>
              <a:rPr lang="en-GB" dirty="0" err="1" smtClean="0"/>
              <a:t>temporomandibular</a:t>
            </a:r>
            <a:r>
              <a:rPr lang="en-GB" dirty="0" smtClean="0"/>
              <a:t> disorders. This is due to the assumption that occlusion is connected to posture.</a:t>
            </a:r>
            <a:endParaRPr lang="de-DE" dirty="0" smtClean="0"/>
          </a:p>
          <a:p>
            <a:r>
              <a:rPr lang="en-GB" dirty="0" smtClean="0"/>
              <a:t>An incorrect occlusion is thought to be able to cause changes in posture and pain.</a:t>
            </a:r>
            <a:endParaRPr lang="de-DE" dirty="0" smtClean="0"/>
          </a:p>
          <a:p>
            <a:r>
              <a:rPr lang="en-GB" dirty="0" smtClean="0"/>
              <a:t>But is this true?</a:t>
            </a:r>
            <a:endParaRPr lang="de-DE" dirty="0" smtClean="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a:t> </a:t>
            </a:r>
            <a:endParaRPr lang="de-DE" dirty="0"/>
          </a:p>
          <a:p>
            <a:r>
              <a:rPr lang="en-GB" dirty="0"/>
              <a:t>Occlusion is a parameter of the </a:t>
            </a:r>
            <a:r>
              <a:rPr lang="en-GB" dirty="0" err="1"/>
              <a:t>stomatognath</a:t>
            </a:r>
            <a:r>
              <a:rPr lang="en-GB" dirty="0"/>
              <a:t>, the chewing system. Tooth contacts are </a:t>
            </a:r>
            <a:r>
              <a:rPr lang="en-GB" dirty="0" smtClean="0"/>
              <a:t> thought to be sensitive </a:t>
            </a:r>
            <a:r>
              <a:rPr lang="en-GB" dirty="0"/>
              <a:t>stimuli that normally are guided to the central nervous system to be processed there. </a:t>
            </a:r>
            <a:endParaRPr lang="de-DE" dirty="0"/>
          </a:p>
          <a:p>
            <a:r>
              <a:rPr lang="en-US" dirty="0"/>
              <a:t> </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smtClean="0"/>
              <a:t>The assumed stimulus-and-response-reaction </a:t>
            </a:r>
            <a:r>
              <a:rPr lang="en-GB" dirty="0"/>
              <a:t>from occlusion to </a:t>
            </a:r>
            <a:r>
              <a:rPr lang="en-GB" dirty="0" smtClean="0"/>
              <a:t> posture had to cross systems. The initial </a:t>
            </a:r>
            <a:r>
              <a:rPr lang="en-GB" dirty="0"/>
              <a:t>afferent sensitive stimulus </a:t>
            </a:r>
            <a:r>
              <a:rPr lang="en-GB" dirty="0" smtClean="0"/>
              <a:t>is assumed </a:t>
            </a:r>
            <a:r>
              <a:rPr lang="en-GB" dirty="0"/>
              <a:t>to be converted into an efferent motor impulse. Such has not been observed yet.</a:t>
            </a:r>
            <a:endParaRPr lang="de-DE" dirty="0"/>
          </a:p>
          <a:p>
            <a:r>
              <a:rPr lang="en-GB" dirty="0" smtClean="0"/>
              <a:t>This transduction </a:t>
            </a:r>
            <a:r>
              <a:rPr lang="en-GB" dirty="0"/>
              <a:t>is </a:t>
            </a:r>
            <a:r>
              <a:rPr lang="en-GB" dirty="0" smtClean="0"/>
              <a:t>assumed </a:t>
            </a:r>
            <a:r>
              <a:rPr lang="en-GB" dirty="0"/>
              <a:t>to be performed by </a:t>
            </a:r>
            <a:r>
              <a:rPr lang="en-GB" dirty="0" err="1"/>
              <a:t>myofascial</a:t>
            </a:r>
            <a:r>
              <a:rPr lang="en-GB" dirty="0"/>
              <a:t> chains. We will later on see by the reaction parameters, that this is not possible. </a:t>
            </a:r>
            <a:r>
              <a:rPr lang="en-GB" dirty="0" err="1"/>
              <a:t>Myofascial</a:t>
            </a:r>
            <a:r>
              <a:rPr lang="en-GB" dirty="0"/>
              <a:t> chains are too slow compared to the fast reaction.</a:t>
            </a:r>
            <a:endParaRPr lang="de-DE" dirty="0"/>
          </a:p>
          <a:p>
            <a:r>
              <a:rPr lang="en-GB" dirty="0"/>
              <a:t> </a:t>
            </a:r>
            <a:endParaRPr lang="de-DE" dirty="0"/>
          </a:p>
          <a:p>
            <a:r>
              <a:rPr lang="en-GB" dirty="0"/>
              <a:t>Today, I am going to challenge occlusion. I hypothesize that occlusion is not the parameter that is connected to posture. Pursuing the wrong parameter means to miss the right one. What influences posture if not occlusion</a:t>
            </a:r>
            <a:r>
              <a:rPr lang="en-GB" dirty="0" smtClean="0"/>
              <a:t>?</a:t>
            </a:r>
          </a:p>
          <a:p>
            <a:endParaRPr lang="en-GB" dirty="0"/>
          </a:p>
          <a:p>
            <a:r>
              <a:rPr lang="en-GB" dirty="0" smtClean="0"/>
              <a:t>I hypothesize that teeth have a function in two different systems.</a:t>
            </a:r>
            <a:endParaRPr lang="de-DE" dirty="0" smtClean="0"/>
          </a:p>
          <a:p>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smtClean="0"/>
              <a:t>In some hundred studies, the </a:t>
            </a:r>
            <a:r>
              <a:rPr lang="en-GB" dirty="0"/>
              <a:t>connection of occlusion to </a:t>
            </a:r>
            <a:r>
              <a:rPr lang="en-GB" dirty="0" smtClean="0"/>
              <a:t>posture has been investigated . In the interventional studies, occlusion was changed by </a:t>
            </a:r>
            <a:r>
              <a:rPr lang="en-GB" dirty="0"/>
              <a:t>a  wafer and </a:t>
            </a:r>
            <a:r>
              <a:rPr lang="en-GB" dirty="0" smtClean="0"/>
              <a:t>afterwards, posture was re-evaluated. The </a:t>
            </a:r>
            <a:r>
              <a:rPr lang="en-GB" dirty="0"/>
              <a:t>results were </a:t>
            </a:r>
            <a:r>
              <a:rPr lang="en-GB" dirty="0" smtClean="0"/>
              <a:t>contradictious, as you certainly know: </a:t>
            </a:r>
            <a:r>
              <a:rPr lang="en-GB" dirty="0"/>
              <a:t>one part of investigations recorded a change in posture, while the other part did not.</a:t>
            </a:r>
            <a:endParaRPr lang="de-DE" dirty="0"/>
          </a:p>
          <a:p>
            <a:r>
              <a:rPr lang="en-GB" dirty="0"/>
              <a:t>This does not speak for a clear connection. This speaks for an acting confounder that influences results.</a:t>
            </a:r>
            <a:endParaRPr lang="de-DE" dirty="0"/>
          </a:p>
          <a:p>
            <a:r>
              <a:rPr lang="en-GB" dirty="0"/>
              <a:t>I </a:t>
            </a:r>
            <a:r>
              <a:rPr lang="en-GB" dirty="0" smtClean="0"/>
              <a:t>was having a look at the thickness of the </a:t>
            </a:r>
            <a:r>
              <a:rPr lang="en-GB" dirty="0"/>
              <a:t>wafers. </a:t>
            </a:r>
            <a:r>
              <a:rPr lang="en-GB" dirty="0" smtClean="0"/>
              <a:t> The thickness of the wafers seemed to correlate with the results: Thick wafers (over 2 mm) produced a change in posture, while thin wafers did not. </a:t>
            </a:r>
          </a:p>
          <a:p>
            <a:r>
              <a:rPr lang="en-GB" dirty="0" smtClean="0"/>
              <a:t>So </a:t>
            </a:r>
            <a:r>
              <a:rPr lang="en-GB" dirty="0"/>
              <a:t>possibly it is the heights or the length of teeth that cause the change in posture. </a:t>
            </a:r>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a:t>An investigation from Solow and </a:t>
            </a:r>
            <a:r>
              <a:rPr lang="en-GB" dirty="0" err="1"/>
              <a:t>Tallgren</a:t>
            </a:r>
            <a:r>
              <a:rPr lang="en-GB" dirty="0"/>
              <a:t> found craniofacial heights correlating to head posture. These two radiographs have been taken in the natural head position, the self balance position. Fig A shows a large anterior height that correlates with a head extension in relation to the spine. Fig. B however shows a large dorsal height and correlates with a head flexion in relation to the cervical spine.</a:t>
            </a:r>
            <a:endParaRPr lang="de-DE" dirty="0"/>
          </a:p>
          <a:p>
            <a:r>
              <a:rPr lang="en-GB" dirty="0"/>
              <a:t> </a:t>
            </a:r>
            <a:endParaRPr lang="de-DE" dirty="0"/>
          </a:p>
          <a:p>
            <a:r>
              <a:rPr lang="en-GB" dirty="0"/>
              <a:t>Another investigation, by </a:t>
            </a:r>
            <a:r>
              <a:rPr lang="en-GB" dirty="0" err="1"/>
              <a:t>Huggare</a:t>
            </a:r>
            <a:r>
              <a:rPr lang="en-GB" dirty="0"/>
              <a:t>, recorded a change in head posture in initially edentulous patients after they had been provided with a denture. Initially, most of the </a:t>
            </a:r>
            <a:r>
              <a:rPr lang="en-GB" dirty="0" err="1"/>
              <a:t>probands</a:t>
            </a:r>
            <a:r>
              <a:rPr lang="en-GB" dirty="0"/>
              <a:t>  showed an NPH with and extended head posture. This improved towards a neutral posture with the denture. </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a:t>I want to say a few words to body posture:</a:t>
            </a:r>
            <a:endParaRPr lang="de-DE" dirty="0"/>
          </a:p>
          <a:p>
            <a:r>
              <a:rPr lang="en-GB" dirty="0"/>
              <a:t>Body posture has got various </a:t>
            </a:r>
            <a:r>
              <a:rPr lang="en-GB" dirty="0" smtClean="0"/>
              <a:t>influences. These may be </a:t>
            </a:r>
            <a:r>
              <a:rPr lang="en-GB" dirty="0"/>
              <a:t>individual aspects </a:t>
            </a:r>
            <a:r>
              <a:rPr lang="en-GB" dirty="0" smtClean="0"/>
              <a:t>like sex, age, health state and mood. Further, there are common influences that are the </a:t>
            </a:r>
            <a:r>
              <a:rPr lang="en-GB" dirty="0"/>
              <a:t>same in all </a:t>
            </a:r>
            <a:r>
              <a:rPr lang="en-GB" dirty="0" smtClean="0"/>
              <a:t>people. The</a:t>
            </a:r>
            <a:r>
              <a:rPr lang="en-GB" b="1" dirty="0" smtClean="0"/>
              <a:t>se are  influences </a:t>
            </a:r>
            <a:r>
              <a:rPr lang="en-GB" b="1" dirty="0"/>
              <a:t>of the postural system.</a:t>
            </a:r>
            <a:r>
              <a:rPr lang="en-GB" dirty="0"/>
              <a:t> </a:t>
            </a:r>
            <a:endParaRPr lang="en-GB" dirty="0" smtClean="0"/>
          </a:p>
          <a:p>
            <a:r>
              <a:rPr lang="en-GB" dirty="0" smtClean="0"/>
              <a:t>The </a:t>
            </a:r>
            <a:r>
              <a:rPr lang="en-GB" dirty="0"/>
              <a:t>postural system </a:t>
            </a:r>
            <a:r>
              <a:rPr lang="en-GB" dirty="0" smtClean="0"/>
              <a:t> adapts the individual to environmental conditions, like the gravitational direction. This is required to keep balance and to orientate in space. The </a:t>
            </a:r>
            <a:r>
              <a:rPr lang="en-GB" dirty="0"/>
              <a:t>function is set reactions. </a:t>
            </a:r>
            <a:r>
              <a:rPr lang="en-GB" dirty="0" smtClean="0"/>
              <a:t>They </a:t>
            </a:r>
            <a:r>
              <a:rPr lang="en-GB" dirty="0"/>
              <a:t>appear </a:t>
            </a:r>
            <a:r>
              <a:rPr lang="en-GB" dirty="0" smtClean="0"/>
              <a:t>in </a:t>
            </a:r>
            <a:r>
              <a:rPr lang="en-GB" dirty="0"/>
              <a:t>all people. </a:t>
            </a:r>
            <a:r>
              <a:rPr lang="en-GB" dirty="0" smtClean="0"/>
              <a:t>Set reactions have a unique feature by which they may be detected: they show counter-directed components: </a:t>
            </a:r>
            <a:r>
              <a:rPr lang="en-GB" dirty="0"/>
              <a:t>head tilt to the right is combined with a rotation to the left</a:t>
            </a:r>
            <a:r>
              <a:rPr lang="en-GB" dirty="0" smtClean="0"/>
              <a:t>. </a:t>
            </a:r>
          </a:p>
          <a:p>
            <a:r>
              <a:rPr lang="en-GB" dirty="0" smtClean="0"/>
              <a:t>Voluntary </a:t>
            </a:r>
            <a:r>
              <a:rPr lang="en-GB" dirty="0"/>
              <a:t>movements, like a look round have the rotation and the tilt to the same side</a:t>
            </a:r>
            <a:r>
              <a:rPr lang="en-GB" dirty="0" smtClean="0"/>
              <a:t>. </a:t>
            </a:r>
          </a:p>
          <a:p>
            <a:r>
              <a:rPr lang="en-GB" dirty="0" smtClean="0"/>
              <a:t>Set reactions are: fast, unconscious, they directly connect impulse and reaction. The bigger the stimulus, the larger will be the extent of the set reaction.</a:t>
            </a:r>
            <a:endParaRPr lang="de-DE" dirty="0"/>
          </a:p>
          <a:p>
            <a:r>
              <a:rPr lang="en-GB" dirty="0"/>
              <a:t> </a:t>
            </a:r>
            <a:endParaRPr lang="de-DE" dirty="0"/>
          </a:p>
          <a:p>
            <a:r>
              <a:rPr lang="en-GB" dirty="0"/>
              <a:t>Just have a look at set reactions that adapt body posture to the environment and to the force of gravity.</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20000"/>
          </a:bodyPr>
          <a:lstStyle/>
          <a:p>
            <a:pPr>
              <a:buFontTx/>
              <a:buChar char="-"/>
            </a:pPr>
            <a:endParaRPr lang="de-DE" dirty="0"/>
          </a:p>
          <a:p>
            <a:r>
              <a:rPr lang="en-GB" dirty="0" smtClean="0"/>
              <a:t>I am going to show you set reactions. Initially, you see my body axis upright, that means according to the gravitational direction. You see my supporting base where I am standing on: it is as large as my two feet and the area in between. My gravity-centre and the body axis is positioned right the middle of the supporting base. </a:t>
            </a:r>
          </a:p>
          <a:p>
            <a:endParaRPr lang="en-GB" dirty="0" smtClean="0"/>
          </a:p>
          <a:p>
            <a:r>
              <a:rPr lang="en-GB" dirty="0" smtClean="0"/>
              <a:t>Now, I am standing on one leg only, which has become the stance leg. The supporting base is reduced now to a third of the original size.  the body sections pelvis and shoulder girdle are shifting above the supporting base under the right foot.  They have to be aligned according to the gravitational direction and in balance . The whole body side above the stance leg lengthens up to the head.  Head tilts to the side of the swing leg and rotates to the side of the stance leg.</a:t>
            </a:r>
          </a:p>
          <a:p>
            <a:r>
              <a:rPr lang="en-GB" dirty="0" smtClean="0"/>
              <a:t>This was a physiological set reaction. </a:t>
            </a:r>
          </a:p>
          <a:p>
            <a:r>
              <a:rPr lang="en-GB" dirty="0" smtClean="0"/>
              <a:t>Various investigations that looked after the connection between posture and occlusion. A heel lift was applied to one foot and then looked after a change in occlusion. It was not noticed that a physiological set reaction was  being triggered. In the next slide, we will have a look at the interplay of teeth which is rather a postural performance than occlusion.</a:t>
            </a:r>
          </a:p>
          <a:p>
            <a:endParaRPr lang="en-GB" dirty="0" smtClean="0"/>
          </a:p>
          <a:p>
            <a:r>
              <a:rPr lang="en-GB" dirty="0" smtClean="0"/>
              <a:t>Now I am demonstrating a non-physiological set reaction by dislocating the reference plane:  I am adding 3 mm of height to the left side of upper teeth.</a:t>
            </a:r>
          </a:p>
          <a:p>
            <a:r>
              <a:rPr lang="en-GB" dirty="0" smtClean="0"/>
              <a:t>Please take the frame for an objective relation of the head position or any other horizontal or vertical line.</a:t>
            </a:r>
          </a:p>
          <a:p>
            <a:r>
              <a:rPr lang="en-GB" dirty="0" smtClean="0"/>
              <a:t>You perhaps see my head tilt to the right side and rotate to the left side. The left shoulder rises.</a:t>
            </a:r>
          </a:p>
          <a:p>
            <a:r>
              <a:rPr lang="en-GB" dirty="0" smtClean="0"/>
              <a:t>This reaction does not depend on tooth contact, but is faster with tooth contact. </a:t>
            </a:r>
          </a:p>
          <a:p>
            <a:r>
              <a:rPr lang="en-GB" dirty="0" smtClean="0"/>
              <a:t>Various studies investigated the connection between occlusion and posture.  They applied an asymmetric wafer and thereby triggered a non-physiologic set reaction. </a:t>
            </a:r>
          </a:p>
          <a:p>
            <a:endParaRPr lang="en-GB" dirty="0" smtClean="0"/>
          </a:p>
          <a:p>
            <a:r>
              <a:rPr lang="en-GB" dirty="0" smtClean="0"/>
              <a:t> The trigger is not external, but it is the dislocation of the body’s reference.</a:t>
            </a:r>
            <a:endParaRPr lang="de-DE" dirty="0"/>
          </a:p>
          <a:p>
            <a:r>
              <a:rPr lang="en-GB" dirty="0"/>
              <a:t> </a:t>
            </a:r>
            <a:endParaRPr lang="de-DE" dirty="0"/>
          </a:p>
          <a:p>
            <a:r>
              <a:rPr lang="en-GB" dirty="0"/>
              <a:t>A system that adapts posture according to external goals, to gravitational force and spatial dimensions – can you imagine that this works without a reference? Should there be a reference within the body that turns spatially consistent during movement and orientation in space?</a:t>
            </a:r>
            <a:endParaRPr lang="de-DE" dirty="0"/>
          </a:p>
          <a:p>
            <a:r>
              <a:rPr lang="en-GB" dirty="0"/>
              <a:t> </a:t>
            </a:r>
            <a:endParaRPr lang="de-DE" dirty="0"/>
          </a:p>
          <a:p>
            <a:r>
              <a:rPr lang="en-GB" dirty="0"/>
              <a:t>I hypothesize that the reference plane resides in the </a:t>
            </a:r>
            <a:r>
              <a:rPr lang="en-GB" dirty="0" smtClean="0"/>
              <a:t>maxilla</a:t>
            </a:r>
            <a:r>
              <a:rPr lang="en-GB" dirty="0"/>
              <a:t>. During movement in space</a:t>
            </a:r>
            <a:r>
              <a:rPr lang="en-GB" dirty="0" smtClean="0"/>
              <a:t>, not with gymnastics or while </a:t>
            </a:r>
            <a:r>
              <a:rPr lang="en-GB" dirty="0" err="1" smtClean="0"/>
              <a:t>sleeping,l</a:t>
            </a:r>
            <a:r>
              <a:rPr lang="en-GB" dirty="0" smtClean="0"/>
              <a:t> </a:t>
            </a:r>
            <a:r>
              <a:rPr lang="en-GB" dirty="0"/>
              <a:t>it is hypothesized to be positioned according the true horizontal and the movement direction. </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smtClean="0"/>
              <a:t>We will have a closer look at the interplay of upper and lower teeth.  The tooth contacts seem to represent the information about the state of balance.</a:t>
            </a:r>
          </a:p>
          <a:p>
            <a:r>
              <a:rPr lang="en-GB" dirty="0" smtClean="0"/>
              <a:t>Have a look at left figure: this is the posture of a man standing on two feet. The right figure shows this man during walking, in the stance phase on the right foot. The skull and upper teeth rise in the right side which is shown by the red line. Upper teeth diverge from the true horizontal. The mandible however, remains hanging along to gravity force, which is due to the inertia of a hanging object. Consequently, there will be a tooth contact in the lower side, the side of the swing leg.</a:t>
            </a:r>
          </a:p>
          <a:p>
            <a:endParaRPr lang="en-GB" dirty="0" smtClean="0"/>
          </a:p>
          <a:p>
            <a:r>
              <a:rPr lang="en-GB" dirty="0" smtClean="0"/>
              <a:t>This tooth contact probably indicates the limit of the upwards movement of skull and upper teeth. </a:t>
            </a:r>
            <a:r>
              <a:rPr lang="de-DE" dirty="0" smtClean="0"/>
              <a:t>The </a:t>
            </a:r>
            <a:r>
              <a:rPr lang="de-DE" dirty="0" err="1" smtClean="0"/>
              <a:t>upper</a:t>
            </a:r>
            <a:r>
              <a:rPr lang="de-DE" dirty="0" smtClean="0"/>
              <a:t> </a:t>
            </a:r>
            <a:r>
              <a:rPr lang="de-DE" dirty="0" err="1" smtClean="0"/>
              <a:t>teeth</a:t>
            </a:r>
            <a:r>
              <a:rPr lang="de-DE" dirty="0" smtClean="0"/>
              <a:t> and </a:t>
            </a:r>
            <a:r>
              <a:rPr lang="de-DE" dirty="0" err="1" smtClean="0"/>
              <a:t>the</a:t>
            </a:r>
            <a:r>
              <a:rPr lang="de-DE" dirty="0" smtClean="0"/>
              <a:t> </a:t>
            </a:r>
            <a:r>
              <a:rPr lang="de-DE" dirty="0" err="1" smtClean="0"/>
              <a:t>reference</a:t>
            </a:r>
            <a:r>
              <a:rPr lang="de-DE" dirty="0" smtClean="0"/>
              <a:t> plane must not </a:t>
            </a:r>
            <a:r>
              <a:rPr lang="de-DE" dirty="0" err="1" smtClean="0"/>
              <a:t>diverge</a:t>
            </a:r>
            <a:r>
              <a:rPr lang="de-DE" dirty="0" smtClean="0"/>
              <a:t> </a:t>
            </a:r>
            <a:r>
              <a:rPr lang="de-DE" dirty="0" err="1" smtClean="0"/>
              <a:t>from</a:t>
            </a:r>
            <a:r>
              <a:rPr lang="de-DE" dirty="0" smtClean="0"/>
              <a:t> </a:t>
            </a:r>
            <a:r>
              <a:rPr lang="de-DE" dirty="0" err="1" smtClean="0"/>
              <a:t>the</a:t>
            </a:r>
            <a:r>
              <a:rPr lang="de-DE" dirty="0" smtClean="0"/>
              <a:t> </a:t>
            </a:r>
            <a:r>
              <a:rPr lang="de-DE" dirty="0" err="1" smtClean="0"/>
              <a:t>true</a:t>
            </a:r>
            <a:r>
              <a:rPr lang="de-DE" dirty="0" smtClean="0"/>
              <a:t> horizontal </a:t>
            </a:r>
            <a:r>
              <a:rPr lang="de-DE" dirty="0" err="1" smtClean="0"/>
              <a:t>more</a:t>
            </a:r>
            <a:r>
              <a:rPr lang="de-DE" dirty="0" smtClean="0"/>
              <a:t> </a:t>
            </a:r>
            <a:r>
              <a:rPr lang="de-DE" dirty="0" err="1" smtClean="0"/>
              <a:t>than</a:t>
            </a:r>
            <a:r>
              <a:rPr lang="de-DE" dirty="0" smtClean="0"/>
              <a:t> 3°, </a:t>
            </a:r>
            <a:r>
              <a:rPr lang="de-DE" dirty="0" err="1" smtClean="0"/>
              <a:t>otherwise</a:t>
            </a:r>
            <a:r>
              <a:rPr lang="de-DE" dirty="0" smtClean="0"/>
              <a:t> an </a:t>
            </a:r>
            <a:r>
              <a:rPr lang="de-DE" dirty="0" err="1" smtClean="0"/>
              <a:t>acute</a:t>
            </a:r>
            <a:r>
              <a:rPr lang="de-DE" dirty="0" smtClean="0"/>
              <a:t> </a:t>
            </a:r>
            <a:r>
              <a:rPr lang="de-DE" dirty="0" err="1" smtClean="0"/>
              <a:t>loss</a:t>
            </a:r>
            <a:r>
              <a:rPr lang="de-DE" dirty="0" smtClean="0"/>
              <a:t> </a:t>
            </a:r>
            <a:r>
              <a:rPr lang="de-DE" dirty="0" err="1" smtClean="0"/>
              <a:t>of</a:t>
            </a:r>
            <a:r>
              <a:rPr lang="de-DE" dirty="0" smtClean="0"/>
              <a:t> </a:t>
            </a:r>
            <a:r>
              <a:rPr lang="de-DE" dirty="0" err="1" smtClean="0"/>
              <a:t>balance</a:t>
            </a:r>
            <a:r>
              <a:rPr lang="de-DE" dirty="0" smtClean="0"/>
              <a:t> will </a:t>
            </a:r>
            <a:r>
              <a:rPr lang="de-DE" dirty="0" err="1" smtClean="0"/>
              <a:t>follow</a:t>
            </a:r>
            <a:r>
              <a:rPr lang="de-DE" dirty="0" smtClean="0"/>
              <a:t>.</a:t>
            </a:r>
          </a:p>
          <a:p>
            <a:r>
              <a:rPr lang="en-GB" dirty="0" smtClean="0"/>
              <a:t>By means of tooth contacts between upper and lower teeth, the postural </a:t>
            </a:r>
            <a:r>
              <a:rPr lang="en-GB" dirty="0" err="1" smtClean="0"/>
              <a:t>sytem</a:t>
            </a:r>
            <a:r>
              <a:rPr lang="en-GB" dirty="0" smtClean="0"/>
              <a:t> calculates the acceleration, the force and the direction of head and body. Hindering this </a:t>
            </a:r>
            <a:r>
              <a:rPr lang="en-GB" dirty="0" err="1" smtClean="0"/>
              <a:t>afferences</a:t>
            </a:r>
            <a:r>
              <a:rPr lang="en-GB" dirty="0" smtClean="0"/>
              <a:t> may be done by fixing the mandible. This was done to investigate the role of occlusion to posture. It was not noticed there, that the resulting  poor balance was caused by hindering the  postural </a:t>
            </a:r>
            <a:r>
              <a:rPr lang="en-GB" dirty="0" err="1" smtClean="0"/>
              <a:t>afferences</a:t>
            </a:r>
            <a:r>
              <a:rPr lang="en-GB" dirty="0" smtClean="0"/>
              <a:t>. </a:t>
            </a:r>
          </a:p>
          <a:p>
            <a:r>
              <a:rPr lang="en-GB" dirty="0" smtClean="0"/>
              <a:t>Classically</a:t>
            </a:r>
            <a:r>
              <a:rPr lang="en-GB" dirty="0"/>
              <a:t>, this is interpreted as an occlusal situation. I contradict to </a:t>
            </a:r>
            <a:r>
              <a:rPr lang="en-GB" dirty="0" smtClean="0"/>
              <a:t>this and </a:t>
            </a:r>
            <a:r>
              <a:rPr lang="en-GB" dirty="0"/>
              <a:t>hypothesize that </a:t>
            </a:r>
            <a:r>
              <a:rPr lang="en-GB" dirty="0" smtClean="0"/>
              <a:t>teeth serve </a:t>
            </a:r>
            <a:r>
              <a:rPr lang="en-GB" dirty="0"/>
              <a:t>as an indicator of the position of the true horizontal and the gravitational direction. </a:t>
            </a:r>
            <a:endParaRPr lang="de-DE" dirty="0"/>
          </a:p>
          <a:p>
            <a:endParaRPr lang="en-GB" dirty="0" smtClean="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a:t>Please have a look </a:t>
            </a:r>
            <a:r>
              <a:rPr lang="en-GB" dirty="0" smtClean="0"/>
              <a:t>at head and body </a:t>
            </a:r>
            <a:r>
              <a:rPr lang="en-GB" dirty="0"/>
              <a:t>posture in the </a:t>
            </a:r>
            <a:r>
              <a:rPr lang="en-GB" dirty="0" err="1"/>
              <a:t>sagittal</a:t>
            </a:r>
            <a:r>
              <a:rPr lang="en-GB" dirty="0"/>
              <a:t> plane. </a:t>
            </a:r>
            <a:endParaRPr lang="de-DE" dirty="0"/>
          </a:p>
          <a:p>
            <a:r>
              <a:rPr lang="en-GB" dirty="0" smtClean="0"/>
              <a:t>Figure A  above and below show a head posture with normal upper teeth and a normal body posture. </a:t>
            </a:r>
            <a:endParaRPr lang="de-DE" dirty="0"/>
          </a:p>
          <a:p>
            <a:r>
              <a:rPr lang="en-GB" dirty="0" smtClean="0"/>
              <a:t>The red line marks the reference plane, which is according to the </a:t>
            </a:r>
            <a:r>
              <a:rPr lang="en-GB" dirty="0"/>
              <a:t>true </a:t>
            </a:r>
            <a:r>
              <a:rPr lang="en-GB" dirty="0" smtClean="0"/>
              <a:t>horizontal. </a:t>
            </a:r>
          </a:p>
          <a:p>
            <a:endParaRPr lang="de-DE" dirty="0"/>
          </a:p>
          <a:p>
            <a:r>
              <a:rPr lang="en-GB" dirty="0"/>
              <a:t>In Fig. </a:t>
            </a:r>
            <a:r>
              <a:rPr lang="en-GB" dirty="0" smtClean="0"/>
              <a:t>B above and below, the dorsal teeth length is reduced</a:t>
            </a:r>
            <a:r>
              <a:rPr lang="en-GB" dirty="0"/>
              <a:t>. The reference plane now ascends from frontal to dorsal relative to skull. </a:t>
            </a:r>
            <a:r>
              <a:rPr lang="en-GB" dirty="0" smtClean="0"/>
              <a:t>Nevertheless, it is positioned according to  the true horizontal. </a:t>
            </a:r>
          </a:p>
          <a:p>
            <a:r>
              <a:rPr lang="en-GB" dirty="0" smtClean="0"/>
              <a:t>Changes in teeth length may </a:t>
            </a:r>
            <a:r>
              <a:rPr lang="en-GB" dirty="0"/>
              <a:t>happen while manufacturing a prosthesis. </a:t>
            </a:r>
            <a:r>
              <a:rPr lang="en-GB" dirty="0" smtClean="0"/>
              <a:t>They affect the Natural head posture and the body posture.</a:t>
            </a:r>
          </a:p>
          <a:p>
            <a:r>
              <a:rPr lang="en-GB" dirty="0" smtClean="0"/>
              <a:t>These patterns are suitable for diagnostics of disorders caused be wrong teeth height. </a:t>
            </a:r>
            <a:endParaRPr lang="de-DE" dirty="0" smtClean="0"/>
          </a:p>
          <a:p>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smtClean="0"/>
              <a:t>In </a:t>
            </a:r>
            <a:r>
              <a:rPr lang="en-GB" dirty="0"/>
              <a:t>the frontal plane, </a:t>
            </a:r>
            <a:r>
              <a:rPr lang="en-GB" dirty="0" smtClean="0"/>
              <a:t>we have tilts </a:t>
            </a:r>
            <a:r>
              <a:rPr lang="en-GB" dirty="0"/>
              <a:t>and rotations.</a:t>
            </a:r>
            <a:endParaRPr lang="de-DE" dirty="0"/>
          </a:p>
          <a:p>
            <a:r>
              <a:rPr lang="en-GB" dirty="0" smtClean="0"/>
              <a:t>In motion, a set reaction due to a dislocated reference plane causes the spine wind around the gravitational direction. Further, the gravitational force does not act axially on the spine, but becomes </a:t>
            </a:r>
            <a:r>
              <a:rPr lang="en-GB" dirty="0"/>
              <a:t>a shearing </a:t>
            </a:r>
            <a:r>
              <a:rPr lang="en-GB" dirty="0" smtClean="0"/>
              <a:t>force. Permanent </a:t>
            </a:r>
            <a:r>
              <a:rPr lang="en-GB" dirty="0"/>
              <a:t>incorrect </a:t>
            </a:r>
            <a:r>
              <a:rPr lang="en-GB" dirty="0" smtClean="0"/>
              <a:t>load </a:t>
            </a:r>
            <a:r>
              <a:rPr lang="en-GB" dirty="0"/>
              <a:t>will damage </a:t>
            </a:r>
            <a:r>
              <a:rPr lang="en-GB" dirty="0" smtClean="0"/>
              <a:t>joints, muscles, ligaments and bones </a:t>
            </a:r>
            <a:r>
              <a:rPr lang="en-GB" dirty="0"/>
              <a:t>over the years. </a:t>
            </a:r>
            <a:r>
              <a:rPr lang="en-GB" dirty="0" smtClean="0"/>
              <a:t>The </a:t>
            </a:r>
            <a:r>
              <a:rPr lang="en-GB" dirty="0"/>
              <a:t>reference plane </a:t>
            </a:r>
            <a:r>
              <a:rPr lang="en-GB" dirty="0" smtClean="0"/>
              <a:t>is kept consistent to space at the cost of the body, which </a:t>
            </a:r>
            <a:r>
              <a:rPr lang="en-GB" dirty="0"/>
              <a:t>tilts and </a:t>
            </a:r>
            <a:r>
              <a:rPr lang="en-GB" dirty="0" smtClean="0"/>
              <a:t>rotates </a:t>
            </a:r>
            <a:r>
              <a:rPr lang="en-GB" dirty="0"/>
              <a:t>like a bottle </a:t>
            </a:r>
            <a:r>
              <a:rPr lang="en-GB" dirty="0" smtClean="0"/>
              <a:t>screw in three dimensions.</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ea typeface="Times New Roman"/>
                <a:cs typeface="Times New Roman"/>
              </a:rPr>
              <a:t>A trial is required  to check, if upper teeth are really  consistent to the true horizontal.                                                                             The marking cross is fixed to native upper teeth that represents the hypothetical consistent plane. Initially, it is adjusted to the true horizontal and the movement direction. The marking cross represents a plane of upper teeth</a:t>
            </a:r>
            <a:r>
              <a:rPr lang="en-US" b="1" dirty="0">
                <a:ea typeface="Times New Roman"/>
                <a:cs typeface="Times New Roman"/>
              </a:rPr>
              <a:t> Result:</a:t>
            </a:r>
            <a:r>
              <a:rPr lang="en-US" dirty="0">
                <a:ea typeface="Times New Roman"/>
                <a:cs typeface="Times New Roman"/>
              </a:rPr>
              <a:t> The marking cross respectively the searched plane, has proved to be spatially consistent. Besides the shoulder girdle and the pelvis, which are not consistent in space, the marking cross represented the only layer of the body that was consistent to space</a:t>
            </a:r>
            <a:r>
              <a:rPr lang="en-US" dirty="0" smtClean="0">
                <a:ea typeface="Times New Roman"/>
                <a:cs typeface="Times New Roman"/>
              </a:rPr>
              <a:t>.</a:t>
            </a:r>
          </a:p>
          <a:p>
            <a:endParaRPr lang="de-DE" dirty="0">
              <a:ea typeface="Times New Roman"/>
              <a:cs typeface="Times New Roman"/>
            </a:endParaRPr>
          </a:p>
          <a:p>
            <a:pPr>
              <a:spcAft>
                <a:spcPts val="0"/>
              </a:spcAft>
            </a:pPr>
            <a:r>
              <a:rPr lang="de-DE" b="1" dirty="0">
                <a:ea typeface="Times New Roman"/>
                <a:cs typeface="Times New Roman"/>
              </a:rPr>
              <a:t> </a:t>
            </a:r>
            <a:r>
              <a:rPr lang="en-US" dirty="0" smtClean="0">
                <a:ea typeface="Times New Roman"/>
                <a:cs typeface="Times New Roman"/>
              </a:rPr>
              <a:t>In </a:t>
            </a:r>
            <a:r>
              <a:rPr lang="en-US" dirty="0">
                <a:ea typeface="Times New Roman"/>
                <a:cs typeface="Times New Roman"/>
              </a:rPr>
              <a:t>a second trial, the wafer for the upper teeth is prepared asymmetrically: In the left hand side, it is added another 3 mm of thickness. </a:t>
            </a:r>
            <a:endParaRPr lang="de-DE" dirty="0">
              <a:ea typeface="Times New Roman"/>
              <a:cs typeface="Times New Roman"/>
            </a:endParaRPr>
          </a:p>
          <a:p>
            <a:pPr>
              <a:spcAft>
                <a:spcPts val="0"/>
              </a:spcAft>
            </a:pPr>
            <a:r>
              <a:rPr lang="en-US" dirty="0">
                <a:ea typeface="Times New Roman"/>
                <a:cs typeface="Times New Roman"/>
              </a:rPr>
              <a:t> </a:t>
            </a:r>
            <a:endParaRPr lang="de-DE" dirty="0">
              <a:ea typeface="Times New Roman"/>
              <a:cs typeface="Times New Roman"/>
            </a:endParaRPr>
          </a:p>
          <a:p>
            <a:pPr>
              <a:spcAft>
                <a:spcPts val="0"/>
              </a:spcAft>
            </a:pPr>
            <a:r>
              <a:rPr lang="en-US" b="1" dirty="0">
                <a:ea typeface="Times New Roman"/>
                <a:cs typeface="Times New Roman"/>
              </a:rPr>
              <a:t>Results: </a:t>
            </a:r>
            <a:r>
              <a:rPr lang="en-US" dirty="0">
                <a:ea typeface="Times New Roman"/>
                <a:cs typeface="Times New Roman"/>
              </a:rPr>
              <a:t>The marking cross that has been adjusted according ton the true horizontal and the movement direction, now runs at an angle to the head. I</a:t>
            </a:r>
            <a:r>
              <a:rPr lang="en-US" b="1" dirty="0">
                <a:ea typeface="Times New Roman"/>
                <a:cs typeface="Times New Roman"/>
              </a:rPr>
              <a:t>ts wings remain according to the true horizontal and the movement direction. Again, it is spatially consistent.” </a:t>
            </a:r>
            <a:endParaRPr lang="de-DE" dirty="0">
              <a:ea typeface="Times New Roman"/>
              <a:cs typeface="Times New Roman"/>
            </a:endParaRPr>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This trial was repeated in both the native </a:t>
            </a:r>
            <a:r>
              <a:rPr lang="en-US" dirty="0" smtClean="0"/>
              <a:t>(above) and </a:t>
            </a:r>
            <a:r>
              <a:rPr lang="en-US" dirty="0"/>
              <a:t>the asymmetric </a:t>
            </a:r>
            <a:r>
              <a:rPr lang="en-US" dirty="0" smtClean="0"/>
              <a:t>version (below) </a:t>
            </a:r>
            <a:r>
              <a:rPr lang="en-US" dirty="0"/>
              <a:t>in jumping. </a:t>
            </a:r>
            <a:r>
              <a:rPr lang="en-US" b="1" dirty="0"/>
              <a:t>Results: Even in jumping, the marking cross stays nearly </a:t>
            </a:r>
            <a:r>
              <a:rPr lang="en-US" b="1" dirty="0" smtClean="0"/>
              <a:t>consistent </a:t>
            </a:r>
            <a:r>
              <a:rPr lang="en-US" b="1" dirty="0"/>
              <a:t>in space. Correlating </a:t>
            </a:r>
            <a:r>
              <a:rPr lang="en-US" b="1" dirty="0" smtClean="0"/>
              <a:t>is </a:t>
            </a:r>
            <a:r>
              <a:rPr lang="en-US" b="1" dirty="0"/>
              <a:t>a </a:t>
            </a:r>
            <a:r>
              <a:rPr lang="en-US" b="1" dirty="0" smtClean="0"/>
              <a:t>specific change </a:t>
            </a:r>
            <a:r>
              <a:rPr lang="en-US" b="1" dirty="0"/>
              <a:t>in posture/ </a:t>
            </a:r>
            <a:r>
              <a:rPr lang="en-US" b="1" dirty="0" smtClean="0"/>
              <a:t>movements by non-physiologic set </a:t>
            </a:r>
            <a:r>
              <a:rPr lang="en-US" b="1" dirty="0" err="1" smtClean="0"/>
              <a:t>reactions.</a:t>
            </a:r>
            <a:r>
              <a:rPr lang="en-US" dirty="0" err="1" smtClean="0"/>
              <a:t>To</a:t>
            </a:r>
            <a:r>
              <a:rPr lang="en-US" dirty="0" smtClean="0"/>
              <a:t> keep the reference plane stable in space, the </a:t>
            </a:r>
            <a:r>
              <a:rPr lang="en-US" dirty="0"/>
              <a:t>movement obviously is adjusted in every single phase of </a:t>
            </a:r>
            <a:r>
              <a:rPr lang="en-US" dirty="0" smtClean="0"/>
              <a:t>movement and </a:t>
            </a:r>
            <a:r>
              <a:rPr lang="en-US" dirty="0"/>
              <a:t>in every fraction of a </a:t>
            </a:r>
            <a:r>
              <a:rPr lang="en-US" dirty="0" smtClean="0"/>
              <a:t>second</a:t>
            </a:r>
            <a:endParaRPr lang="de-DE" dirty="0"/>
          </a:p>
          <a:p>
            <a:r>
              <a:rPr lang="en-US" dirty="0" smtClean="0"/>
              <a:t>Hence, this </a:t>
            </a:r>
            <a:r>
              <a:rPr lang="en-US" dirty="0"/>
              <a:t>has to be a fast </a:t>
            </a:r>
            <a:r>
              <a:rPr lang="en-US" dirty="0" smtClean="0"/>
              <a:t>reaction.</a:t>
            </a:r>
          </a:p>
          <a:p>
            <a:endParaRPr lang="en-US" dirty="0"/>
          </a:p>
          <a:p>
            <a:r>
              <a:rPr lang="en-GB" dirty="0" smtClean="0"/>
              <a:t>If we were going to test a new height to the patient’s teeth by a wafer -  for how long do we have to wait for the reaction in posture? </a:t>
            </a:r>
          </a:p>
          <a:p>
            <a:r>
              <a:rPr lang="en-GB" dirty="0" smtClean="0"/>
              <a:t>3 weeks, three days or 3 minutes? We can re-evaluate the new height three minutes later and try the next version.</a:t>
            </a:r>
            <a:endParaRPr lang="de-DE" dirty="0"/>
          </a:p>
          <a:p>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err="1" smtClean="0"/>
              <a:t>It</a:t>
            </a:r>
            <a:r>
              <a:rPr lang="de-DE" dirty="0" smtClean="0"/>
              <a:t> </a:t>
            </a:r>
            <a:r>
              <a:rPr lang="de-DE" dirty="0" err="1" smtClean="0"/>
              <a:t>seems</a:t>
            </a:r>
            <a:r>
              <a:rPr lang="de-DE" dirty="0" smtClean="0"/>
              <a:t> probable </a:t>
            </a:r>
            <a:r>
              <a:rPr lang="de-DE" dirty="0" err="1" smtClean="0"/>
              <a:t>that</a:t>
            </a:r>
            <a:r>
              <a:rPr lang="de-DE" dirty="0" smtClean="0"/>
              <a:t> </a:t>
            </a:r>
            <a:r>
              <a:rPr lang="de-DE" dirty="0" err="1" smtClean="0"/>
              <a:t>the</a:t>
            </a:r>
            <a:r>
              <a:rPr lang="de-DE" dirty="0" smtClean="0"/>
              <a:t> </a:t>
            </a:r>
            <a:r>
              <a:rPr lang="de-DE" dirty="0" err="1" smtClean="0"/>
              <a:t>weakness</a:t>
            </a:r>
            <a:r>
              <a:rPr lang="de-DE" dirty="0" smtClean="0"/>
              <a:t> </a:t>
            </a:r>
            <a:r>
              <a:rPr lang="de-DE" dirty="0" err="1" smtClean="0"/>
              <a:t>of</a:t>
            </a:r>
            <a:r>
              <a:rPr lang="de-DE" dirty="0" smtClean="0"/>
              <a:t> dental </a:t>
            </a:r>
            <a:r>
              <a:rPr lang="de-DE" dirty="0" err="1" smtClean="0"/>
              <a:t>treatment</a:t>
            </a:r>
            <a:r>
              <a:rPr lang="de-DE" dirty="0" smtClean="0"/>
              <a:t> and </a:t>
            </a:r>
            <a:r>
              <a:rPr lang="de-DE" dirty="0" err="1" smtClean="0"/>
              <a:t>the</a:t>
            </a:r>
            <a:r>
              <a:rPr lang="de-DE" dirty="0" smtClean="0"/>
              <a:t> </a:t>
            </a:r>
            <a:r>
              <a:rPr lang="de-DE" dirty="0" err="1" smtClean="0"/>
              <a:t>origin</a:t>
            </a:r>
            <a:r>
              <a:rPr lang="de-DE" dirty="0" smtClean="0"/>
              <a:t> </a:t>
            </a:r>
            <a:r>
              <a:rPr lang="de-DE" dirty="0" err="1" smtClean="0"/>
              <a:t>of</a:t>
            </a:r>
            <a:r>
              <a:rPr lang="de-DE" dirty="0" smtClean="0"/>
              <a:t> TMD </a:t>
            </a:r>
            <a:r>
              <a:rPr lang="de-DE" dirty="0" err="1" smtClean="0"/>
              <a:t>depend</a:t>
            </a:r>
            <a:r>
              <a:rPr lang="de-DE" dirty="0" smtClean="0"/>
              <a:t> on </a:t>
            </a:r>
            <a:r>
              <a:rPr lang="de-DE" dirty="0" err="1" smtClean="0"/>
              <a:t>the</a:t>
            </a:r>
            <a:r>
              <a:rPr lang="de-DE" dirty="0" smtClean="0"/>
              <a:t> </a:t>
            </a:r>
            <a:r>
              <a:rPr lang="de-DE" dirty="0" err="1" smtClean="0"/>
              <a:t>neglect</a:t>
            </a:r>
            <a:r>
              <a:rPr lang="de-DE" dirty="0" smtClean="0"/>
              <a:t> </a:t>
            </a:r>
            <a:r>
              <a:rPr lang="de-DE" dirty="0" err="1" smtClean="0"/>
              <a:t>of</a:t>
            </a:r>
            <a:r>
              <a:rPr lang="de-DE" dirty="0" smtClean="0"/>
              <a:t> </a:t>
            </a:r>
            <a:r>
              <a:rPr lang="de-DE" dirty="0" err="1" smtClean="0"/>
              <a:t>the</a:t>
            </a:r>
            <a:r>
              <a:rPr lang="de-DE" dirty="0" smtClean="0"/>
              <a:t> </a:t>
            </a:r>
            <a:r>
              <a:rPr lang="de-DE" dirty="0" err="1" smtClean="0"/>
              <a:t>postural</a:t>
            </a:r>
            <a:r>
              <a:rPr lang="de-DE" dirty="0" smtClean="0"/>
              <a:t> </a:t>
            </a:r>
            <a:r>
              <a:rPr lang="de-DE" dirty="0" err="1" smtClean="0"/>
              <a:t>function</a:t>
            </a:r>
            <a:r>
              <a:rPr lang="de-DE" dirty="0" smtClean="0"/>
              <a:t>.</a:t>
            </a:r>
          </a:p>
          <a:p>
            <a:r>
              <a:rPr lang="de-DE" dirty="0" err="1" smtClean="0"/>
              <a:t>To</a:t>
            </a:r>
            <a:r>
              <a:rPr lang="de-DE" dirty="0" smtClean="0"/>
              <a:t> </a:t>
            </a:r>
            <a:r>
              <a:rPr lang="de-DE" dirty="0" err="1" smtClean="0"/>
              <a:t>provide</a:t>
            </a:r>
            <a:r>
              <a:rPr lang="de-DE" dirty="0" smtClean="0"/>
              <a:t> </a:t>
            </a:r>
            <a:r>
              <a:rPr lang="de-DE" dirty="0" err="1" smtClean="0"/>
              <a:t>relief</a:t>
            </a:r>
            <a:r>
              <a:rPr lang="de-DE" dirty="0" smtClean="0"/>
              <a:t>, </a:t>
            </a:r>
            <a:r>
              <a:rPr lang="de-DE" dirty="0" err="1" smtClean="0"/>
              <a:t>the</a:t>
            </a:r>
            <a:r>
              <a:rPr lang="de-DE" dirty="0" smtClean="0"/>
              <a:t> </a:t>
            </a:r>
            <a:r>
              <a:rPr lang="de-DE" dirty="0" err="1" smtClean="0"/>
              <a:t>postural</a:t>
            </a:r>
            <a:r>
              <a:rPr lang="de-DE" dirty="0" smtClean="0"/>
              <a:t> </a:t>
            </a:r>
            <a:r>
              <a:rPr lang="de-DE" dirty="0" err="1" smtClean="0"/>
              <a:t>aspects</a:t>
            </a:r>
            <a:r>
              <a:rPr lang="de-DE" dirty="0" smtClean="0"/>
              <a:t> </a:t>
            </a:r>
            <a:r>
              <a:rPr lang="de-DE" dirty="0" err="1" smtClean="0"/>
              <a:t>have</a:t>
            </a:r>
            <a:r>
              <a:rPr lang="de-DE" dirty="0" smtClean="0"/>
              <a:t> </a:t>
            </a:r>
            <a:r>
              <a:rPr lang="de-DE" dirty="0" err="1" smtClean="0"/>
              <a:t>to</a:t>
            </a:r>
            <a:r>
              <a:rPr lang="de-DE" dirty="0" smtClean="0"/>
              <a:t> </a:t>
            </a:r>
            <a:r>
              <a:rPr lang="de-DE" dirty="0" err="1" smtClean="0"/>
              <a:t>be</a:t>
            </a:r>
            <a:r>
              <a:rPr lang="de-DE" dirty="0" smtClean="0"/>
              <a:t> </a:t>
            </a:r>
            <a:r>
              <a:rPr lang="de-DE" dirty="0" err="1" smtClean="0"/>
              <a:t>integrated</a:t>
            </a:r>
            <a:r>
              <a:rPr lang="de-DE" dirty="0" smtClean="0"/>
              <a:t> </a:t>
            </a:r>
            <a:r>
              <a:rPr lang="de-DE" dirty="0" err="1" smtClean="0"/>
              <a:t>into</a:t>
            </a:r>
            <a:r>
              <a:rPr lang="de-DE" dirty="0" smtClean="0"/>
              <a:t> </a:t>
            </a:r>
            <a:r>
              <a:rPr lang="de-DE" dirty="0" err="1" smtClean="0"/>
              <a:t>practice</a:t>
            </a:r>
            <a:r>
              <a:rPr lang="de-DE" dirty="0" smtClean="0"/>
              <a:t>. </a:t>
            </a:r>
            <a:r>
              <a:rPr lang="de-DE" dirty="0" err="1" smtClean="0"/>
              <a:t>This</a:t>
            </a:r>
            <a:r>
              <a:rPr lang="de-DE" dirty="0" smtClean="0"/>
              <a:t> </a:t>
            </a:r>
            <a:r>
              <a:rPr lang="de-DE" dirty="0" err="1" smtClean="0"/>
              <a:t>requires</a:t>
            </a:r>
            <a:r>
              <a:rPr lang="de-DE" dirty="0" smtClean="0"/>
              <a:t> </a:t>
            </a:r>
            <a:r>
              <a:rPr lang="de-DE" dirty="0" err="1" smtClean="0"/>
              <a:t>the</a:t>
            </a:r>
            <a:r>
              <a:rPr lang="de-DE" dirty="0" smtClean="0"/>
              <a:t> </a:t>
            </a:r>
            <a:r>
              <a:rPr lang="de-DE" dirty="0" err="1" smtClean="0"/>
              <a:t>diagnostic</a:t>
            </a:r>
            <a:r>
              <a:rPr lang="de-DE" dirty="0" smtClean="0"/>
              <a:t> </a:t>
            </a:r>
            <a:r>
              <a:rPr lang="de-DE" dirty="0" err="1" smtClean="0"/>
              <a:t>evaluation</a:t>
            </a:r>
            <a:r>
              <a:rPr lang="de-DE" dirty="0" smtClean="0"/>
              <a:t> </a:t>
            </a:r>
            <a:r>
              <a:rPr lang="de-DE" dirty="0" err="1" smtClean="0"/>
              <a:t>of</a:t>
            </a:r>
            <a:r>
              <a:rPr lang="de-DE" dirty="0" smtClean="0"/>
              <a:t> </a:t>
            </a:r>
            <a:r>
              <a:rPr lang="de-DE" dirty="0" err="1" smtClean="0"/>
              <a:t>set</a:t>
            </a:r>
            <a:r>
              <a:rPr lang="de-DE" dirty="0" smtClean="0"/>
              <a:t> </a:t>
            </a:r>
            <a:r>
              <a:rPr lang="de-DE" dirty="0" err="1" smtClean="0"/>
              <a:t>reaction</a:t>
            </a:r>
            <a:r>
              <a:rPr lang="de-DE" dirty="0" smtClean="0"/>
              <a:t> </a:t>
            </a:r>
            <a:r>
              <a:rPr lang="de-DE" dirty="0" err="1" smtClean="0"/>
              <a:t>to</a:t>
            </a:r>
            <a:r>
              <a:rPr lang="de-DE" dirty="0" smtClean="0"/>
              <a:t> </a:t>
            </a:r>
            <a:r>
              <a:rPr lang="de-DE" dirty="0" err="1" smtClean="0"/>
              <a:t>decide</a:t>
            </a:r>
            <a:r>
              <a:rPr lang="de-DE" dirty="0" smtClean="0"/>
              <a:t> </a:t>
            </a:r>
            <a:r>
              <a:rPr lang="de-DE" dirty="0" err="1" smtClean="0"/>
              <a:t>how</a:t>
            </a:r>
            <a:r>
              <a:rPr lang="de-DE" dirty="0" smtClean="0"/>
              <a:t> </a:t>
            </a:r>
            <a:r>
              <a:rPr lang="de-DE" dirty="0" err="1" smtClean="0"/>
              <a:t>to</a:t>
            </a:r>
            <a:r>
              <a:rPr lang="de-DE" dirty="0" smtClean="0"/>
              <a:t> </a:t>
            </a:r>
            <a:r>
              <a:rPr lang="de-DE" dirty="0" err="1" smtClean="0"/>
              <a:t>improve</a:t>
            </a:r>
            <a:r>
              <a:rPr lang="de-DE" dirty="0" smtClean="0"/>
              <a:t> </a:t>
            </a:r>
            <a:r>
              <a:rPr lang="de-DE" dirty="0" err="1" smtClean="0"/>
              <a:t>the</a:t>
            </a:r>
            <a:r>
              <a:rPr lang="de-DE" dirty="0" smtClean="0"/>
              <a:t> </a:t>
            </a:r>
            <a:r>
              <a:rPr lang="de-DE" dirty="0" err="1" smtClean="0"/>
              <a:t>situation</a:t>
            </a:r>
            <a:r>
              <a:rPr lang="de-DE" dirty="0" smtClean="0"/>
              <a:t> </a:t>
            </a:r>
            <a:r>
              <a:rPr lang="de-DE" dirty="0" err="1" smtClean="0"/>
              <a:t>of</a:t>
            </a:r>
            <a:r>
              <a:rPr lang="de-DE" dirty="0" smtClean="0"/>
              <a:t> </a:t>
            </a:r>
            <a:r>
              <a:rPr lang="de-DE" dirty="0" err="1" smtClean="0"/>
              <a:t>the</a:t>
            </a:r>
            <a:r>
              <a:rPr lang="de-DE" dirty="0" smtClean="0"/>
              <a:t> </a:t>
            </a:r>
            <a:r>
              <a:rPr lang="de-DE" dirty="0" err="1" smtClean="0"/>
              <a:t>patient</a:t>
            </a:r>
            <a:r>
              <a:rPr lang="de-DE" dirty="0" smtClean="0"/>
              <a:t>.</a:t>
            </a:r>
          </a:p>
          <a:p>
            <a:r>
              <a:rPr lang="de-DE" dirty="0" smtClean="0"/>
              <a:t>As </a:t>
            </a:r>
            <a:r>
              <a:rPr lang="de-DE" dirty="0" err="1" smtClean="0"/>
              <a:t>this</a:t>
            </a:r>
            <a:r>
              <a:rPr lang="de-DE" dirty="0" smtClean="0"/>
              <a:t> </a:t>
            </a:r>
            <a:r>
              <a:rPr lang="de-DE" dirty="0" err="1" smtClean="0"/>
              <a:t>is</a:t>
            </a:r>
            <a:r>
              <a:rPr lang="de-DE" dirty="0" smtClean="0"/>
              <a:t> not well-</a:t>
            </a:r>
            <a:r>
              <a:rPr lang="de-DE" dirty="0" err="1" smtClean="0"/>
              <a:t>known</a:t>
            </a:r>
            <a:r>
              <a:rPr lang="de-DE" dirty="0" smtClean="0"/>
              <a:t>, </a:t>
            </a:r>
            <a:r>
              <a:rPr lang="de-DE" dirty="0" err="1" smtClean="0"/>
              <a:t>some</a:t>
            </a:r>
            <a:r>
              <a:rPr lang="de-DE" dirty="0" smtClean="0"/>
              <a:t> </a:t>
            </a:r>
            <a:r>
              <a:rPr lang="de-DE" dirty="0" err="1" smtClean="0"/>
              <a:t>teaching</a:t>
            </a:r>
            <a:r>
              <a:rPr lang="de-DE" dirty="0" smtClean="0"/>
              <a:t> </a:t>
            </a:r>
            <a:r>
              <a:rPr lang="de-DE" dirty="0" err="1" smtClean="0"/>
              <a:t>may</a:t>
            </a:r>
            <a:r>
              <a:rPr lang="de-DE" dirty="0" smtClean="0"/>
              <a:t> </a:t>
            </a:r>
            <a:r>
              <a:rPr lang="de-DE" dirty="0" err="1" smtClean="0"/>
              <a:t>be</a:t>
            </a:r>
            <a:r>
              <a:rPr lang="de-DE" dirty="0" smtClean="0"/>
              <a:t> </a:t>
            </a:r>
            <a:r>
              <a:rPr lang="de-DE" dirty="0" err="1" smtClean="0"/>
              <a:t>required</a:t>
            </a:r>
            <a:r>
              <a:rPr lang="de-DE" dirty="0" smtClean="0"/>
              <a:t>.</a:t>
            </a:r>
          </a:p>
          <a:p>
            <a:r>
              <a:rPr lang="de-DE" dirty="0" smtClean="0"/>
              <a:t>Dental </a:t>
            </a:r>
            <a:r>
              <a:rPr lang="de-DE" dirty="0" err="1" smtClean="0"/>
              <a:t>equipments</a:t>
            </a:r>
            <a:r>
              <a:rPr lang="de-DE" dirty="0" smtClean="0"/>
              <a:t> </a:t>
            </a:r>
            <a:r>
              <a:rPr lang="de-DE" dirty="0" err="1" smtClean="0"/>
              <a:t>needs</a:t>
            </a:r>
            <a:r>
              <a:rPr lang="de-DE" dirty="0" smtClean="0"/>
              <a:t> an </a:t>
            </a:r>
            <a:r>
              <a:rPr lang="de-DE" dirty="0" err="1" smtClean="0"/>
              <a:t>upgrade</a:t>
            </a:r>
            <a:r>
              <a:rPr lang="de-DE" dirty="0" smtClean="0"/>
              <a:t> </a:t>
            </a:r>
            <a:r>
              <a:rPr lang="de-DE" dirty="0" err="1" smtClean="0"/>
              <a:t>to</a:t>
            </a:r>
            <a:r>
              <a:rPr lang="de-DE" dirty="0" smtClean="0"/>
              <a:t> </a:t>
            </a:r>
            <a:r>
              <a:rPr lang="de-DE" dirty="0" err="1" smtClean="0"/>
              <a:t>show</a:t>
            </a:r>
            <a:r>
              <a:rPr lang="de-DE" dirty="0" smtClean="0"/>
              <a:t> </a:t>
            </a:r>
            <a:r>
              <a:rPr lang="de-DE" dirty="0" err="1" smtClean="0"/>
              <a:t>integrate</a:t>
            </a:r>
            <a:r>
              <a:rPr lang="de-DE" dirty="0" smtClean="0"/>
              <a:t> </a:t>
            </a:r>
            <a:r>
              <a:rPr lang="de-DE" dirty="0" err="1" smtClean="0"/>
              <a:t>theenvironmental</a:t>
            </a:r>
            <a:r>
              <a:rPr lang="de-DE" dirty="0" smtClean="0"/>
              <a:t> and </a:t>
            </a:r>
            <a:r>
              <a:rPr lang="de-DE" dirty="0" err="1" smtClean="0"/>
              <a:t>the</a:t>
            </a:r>
            <a:r>
              <a:rPr lang="de-DE" dirty="0" smtClean="0"/>
              <a:t> </a:t>
            </a:r>
            <a:r>
              <a:rPr lang="de-DE" dirty="0" err="1" smtClean="0"/>
              <a:t>postural</a:t>
            </a:r>
            <a:r>
              <a:rPr lang="de-DE" dirty="0" smtClean="0"/>
              <a:t> </a:t>
            </a:r>
            <a:r>
              <a:rPr lang="de-DE" dirty="0" err="1" smtClean="0"/>
              <a:t>situation</a:t>
            </a:r>
            <a:r>
              <a:rPr lang="de-DE" dirty="0" smtClean="0"/>
              <a:t>.</a:t>
            </a:r>
            <a:endParaRPr lang="de-DE" dirty="0"/>
          </a:p>
        </p:txBody>
      </p:sp>
      <p:sp>
        <p:nvSpPr>
          <p:cNvPr id="4" name="Foliennummernplatzhalter 3"/>
          <p:cNvSpPr>
            <a:spLocks noGrp="1"/>
          </p:cNvSpPr>
          <p:nvPr>
            <p:ph type="sldNum" sz="quarter" idx="10"/>
          </p:nvPr>
        </p:nvSpPr>
        <p:spPr/>
        <p:txBody>
          <a:bodyPr/>
          <a:lstStyle/>
          <a:p>
            <a:fld id="{167ED2F1-2FDE-4A67-AB15-05D92AD1ADB8}" type="slidenum">
              <a:rPr lang="de-DE" smtClean="0"/>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167ED2F1-2FDE-4A67-AB15-05D92AD1ADB8}" type="slidenum">
              <a:rPr lang="de-DE" smtClean="0"/>
              <a:pPr/>
              <a:t>14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D6BB6A5C-6703-4C17-A513-D17E62EB62FB}" type="datetime1">
              <a:rPr lang="de-DE" smtClean="0"/>
              <a:pPr/>
              <a:t>19.03.2016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37C0E07-BA0B-48C8-A494-38FC9B47D7AA}" type="datetime1">
              <a:rPr lang="de-DE" smtClean="0"/>
              <a:pPr/>
              <a:t>19.03.2016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3312892E-FAC9-4842-9920-8573D87E3348}" type="datetime1">
              <a:rPr lang="de-DE" smtClean="0"/>
              <a:pPr/>
              <a:t>19.03.2016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39AC1D54-F6F8-4AFB-A8BD-B56ABCF9E7CA}" type="datetime1">
              <a:rPr lang="de-DE" smtClean="0"/>
              <a:pPr/>
              <a:t>19.03.2016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F6D6DFF-7E75-4DB3-9BD2-02AE9277C755}" type="datetime1">
              <a:rPr lang="de-DE" smtClean="0"/>
              <a:pPr/>
              <a:t>19.03.2016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F2B32424-B6E9-47F2-9293-9A80D74431CB}" type="datetime1">
              <a:rPr lang="de-DE" smtClean="0"/>
              <a:pPr/>
              <a:t>19.03.2016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A6D127C-3801-4FC5-86DD-ED8AEFAB6C60}" type="datetime1">
              <a:rPr lang="de-DE" smtClean="0"/>
              <a:pPr/>
              <a:t>19.03.2016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176A6786-EFA6-42CD-ABC0-9B4D19440393}" type="datetime1">
              <a:rPr lang="de-DE" smtClean="0"/>
              <a:pPr/>
              <a:t>19.03.2016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2968092A-3EC9-4DF7-9559-54AB3025C884}" type="datetime1">
              <a:rPr lang="de-DE" smtClean="0"/>
              <a:pPr/>
              <a:t>19.03.2016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ED1F7183-BDAB-4F5F-919D-F77536F785D5}" type="datetime1">
              <a:rPr lang="de-DE" smtClean="0"/>
              <a:pPr/>
              <a:t>19.03.2016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C8493480-DB8C-4C56-A778-3DE4E51CF9D6}" type="datetime1">
              <a:rPr lang="de-DE" smtClean="0"/>
              <a:pPr/>
              <a:t>19.03.2016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4573DA4-5076-42CF-B01F-927A1C672662}"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39355-01E5-44DD-904B-1F352A5BD90F}" type="datetime1">
              <a:rPr lang="de-DE" smtClean="0"/>
              <a:pPr/>
              <a:t>19.03.2016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73DA4-5076-42CF-B01F-927A1C672662}"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7584" y="2492896"/>
            <a:ext cx="7772400" cy="1470025"/>
          </a:xfrm>
        </p:spPr>
        <p:txBody>
          <a:bodyPr>
            <a:normAutofit fontScale="90000"/>
          </a:bodyPr>
          <a:lstStyle/>
          <a:p>
            <a:r>
              <a:rPr lang="de-DE" dirty="0" smtClean="0"/>
              <a:t/>
            </a:r>
            <a:br>
              <a:rPr lang="de-DE" dirty="0" smtClean="0"/>
            </a:br>
            <a:r>
              <a:rPr lang="en-US" dirty="0" smtClean="0"/>
              <a:t> </a:t>
            </a: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4000" b="1" dirty="0" smtClean="0"/>
              <a:t>Maxilla’s Occlusal Plane –Tool for Orientation in Space?</a:t>
            </a:r>
            <a:r>
              <a:rPr lang="en-US" sz="3200" dirty="0" smtClean="0"/>
              <a:t/>
            </a:r>
            <a:br>
              <a:rPr lang="en-US" sz="3200" dirty="0" smtClean="0"/>
            </a:br>
            <a:r>
              <a:rPr lang="en-US" sz="3200" dirty="0" smtClean="0"/>
              <a:t>A new Aspect concerning Temporomandibular Disorder (TMD</a:t>
            </a:r>
            <a:r>
              <a:rPr lang="en-US" sz="2800" dirty="0" smtClean="0"/>
              <a:t>)</a:t>
            </a:r>
            <a:r>
              <a:rPr lang="en-US" sz="2400" dirty="0" smtClean="0"/>
              <a:t> </a:t>
            </a:r>
            <a:r>
              <a:rPr lang="en-US" sz="3200" dirty="0" smtClean="0"/>
              <a:t/>
            </a:r>
            <a:br>
              <a:rPr lang="en-US" sz="3200" dirty="0" smtClean="0"/>
            </a:br>
            <a:r>
              <a:rPr lang="en-US" sz="2800" dirty="0" smtClean="0"/>
              <a:t/>
            </a:r>
            <a:br>
              <a:rPr lang="en-US" sz="2800" dirty="0" smtClean="0"/>
            </a:br>
            <a:r>
              <a:rPr lang="en-US" sz="3600" dirty="0" smtClean="0"/>
              <a:t/>
            </a:r>
            <a:br>
              <a:rPr lang="en-US" sz="3600" dirty="0" smtClean="0"/>
            </a:br>
            <a:r>
              <a:rPr lang="en-US" sz="3600" dirty="0" smtClean="0"/>
              <a:t>Ruth Nebel, physician, Berlin, Germany</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31.03.2016</a:t>
            </a:r>
            <a:r>
              <a:rPr lang="de-DE" sz="3600" dirty="0" smtClean="0"/>
              <a:t/>
            </a:r>
            <a:br>
              <a:rPr lang="de-DE" sz="3600" dirty="0" smtClean="0"/>
            </a:br>
            <a:r>
              <a:rPr lang="en-US" sz="4000" dirty="0" smtClean="0"/>
              <a:t/>
            </a:r>
            <a:br>
              <a:rPr lang="en-US" sz="4000" dirty="0" smtClean="0"/>
            </a:br>
            <a:r>
              <a:rPr lang="en-US" dirty="0" smtClean="0"/>
              <a:t/>
            </a:r>
            <a:br>
              <a:rPr lang="en-US" dirty="0" smtClean="0"/>
            </a:br>
            <a:endParaRPr lang="de-DE" dirty="0"/>
          </a:p>
        </p:txBody>
      </p:sp>
      <p:sp>
        <p:nvSpPr>
          <p:cNvPr id="4" name="Textfeld 3"/>
          <p:cNvSpPr txBox="1"/>
          <p:nvPr/>
        </p:nvSpPr>
        <p:spPr>
          <a:xfrm>
            <a:off x="395536" y="4869160"/>
            <a:ext cx="3024336" cy="1600438"/>
          </a:xfrm>
          <a:prstGeom prst="rect">
            <a:avLst/>
          </a:prstGeom>
          <a:noFill/>
        </p:spPr>
        <p:txBody>
          <a:bodyPr wrap="square" rtlCol="0">
            <a:spAutoFit/>
          </a:bodyPr>
          <a:lstStyle/>
          <a:p>
            <a:r>
              <a:rPr lang="en-US" sz="2000" b="1" dirty="0" smtClean="0"/>
              <a:t>7</a:t>
            </a:r>
            <a:r>
              <a:rPr lang="en-US" sz="2000" b="1" baseline="30000" dirty="0" smtClean="0"/>
              <a:t>th</a:t>
            </a:r>
            <a:r>
              <a:rPr lang="en-US" sz="2000" b="1" dirty="0" smtClean="0"/>
              <a:t> Global dentists and Pediatric dentistry annual meeting 2016 </a:t>
            </a:r>
          </a:p>
          <a:p>
            <a:r>
              <a:rPr lang="en-US" sz="2000" b="1" dirty="0" smtClean="0"/>
              <a:t>Valencia, Spain </a:t>
            </a:r>
            <a:r>
              <a:rPr lang="en-US" b="1" dirty="0" smtClean="0"/>
              <a:t/>
            </a:r>
            <a:br>
              <a:rPr lang="en-US" b="1" dirty="0" smtClean="0"/>
            </a:br>
            <a:endParaRPr lang="de-DE" dirty="0"/>
          </a:p>
        </p:txBody>
      </p:sp>
      <p:sp>
        <p:nvSpPr>
          <p:cNvPr id="5" name="Foliennummernplatzhalter 4"/>
          <p:cNvSpPr>
            <a:spLocks noGrp="1"/>
          </p:cNvSpPr>
          <p:nvPr>
            <p:ph type="sldNum" sz="quarter" idx="12"/>
          </p:nvPr>
        </p:nvSpPr>
        <p:spPr/>
        <p:txBody>
          <a:bodyPr/>
          <a:lstStyle/>
          <a:p>
            <a:fld id="{04573DA4-5076-42CF-B01F-927A1C672662}" type="slidenum">
              <a:rPr lang="de-DE" smtClean="0"/>
              <a:pPr/>
              <a:t>1</a:t>
            </a:fld>
            <a:endParaRPr lang="de-D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686800" cy="1143000"/>
          </a:xfrm>
        </p:spPr>
        <p:txBody>
          <a:bodyPr>
            <a:normAutofit/>
          </a:bodyPr>
          <a:lstStyle/>
          <a:p>
            <a:r>
              <a:rPr lang="de-DE" sz="3200" b="1" dirty="0" err="1" smtClean="0"/>
              <a:t>Occlusion</a:t>
            </a:r>
            <a:r>
              <a:rPr lang="de-DE" sz="3200" b="1" dirty="0" smtClean="0"/>
              <a:t> </a:t>
            </a:r>
            <a:r>
              <a:rPr lang="de-DE" sz="3200" b="1" dirty="0" err="1" smtClean="0"/>
              <a:t>as</a:t>
            </a:r>
            <a:r>
              <a:rPr lang="de-DE" sz="3200" b="1" dirty="0" smtClean="0"/>
              <a:t> a </a:t>
            </a:r>
            <a:r>
              <a:rPr lang="de-DE" sz="3200" b="1" dirty="0" err="1" smtClean="0"/>
              <a:t>stomatognath</a:t>
            </a:r>
            <a:r>
              <a:rPr lang="de-DE" sz="3200" b="1" dirty="0" smtClean="0"/>
              <a:t> </a:t>
            </a:r>
            <a:r>
              <a:rPr lang="de-DE" sz="3200" b="1" dirty="0" err="1" smtClean="0"/>
              <a:t>function</a:t>
            </a:r>
            <a:endParaRPr lang="de-DE" sz="3200" b="1" dirty="0"/>
          </a:p>
        </p:txBody>
      </p:sp>
      <p:sp>
        <p:nvSpPr>
          <p:cNvPr id="11" name="Textfeld 10"/>
          <p:cNvSpPr txBox="1"/>
          <p:nvPr/>
        </p:nvSpPr>
        <p:spPr>
          <a:xfrm>
            <a:off x="323528" y="3612792"/>
            <a:ext cx="6973960" cy="2800767"/>
          </a:xfrm>
          <a:prstGeom prst="rect">
            <a:avLst/>
          </a:prstGeom>
          <a:noFill/>
        </p:spPr>
        <p:txBody>
          <a:bodyPr wrap="none" rtlCol="0">
            <a:spAutoFit/>
          </a:bodyPr>
          <a:lstStyle/>
          <a:p>
            <a:pPr>
              <a:buFont typeface="Arial" pitchFamily="34" charset="0"/>
              <a:buChar char="•"/>
            </a:pPr>
            <a:r>
              <a:rPr lang="de-DE" sz="3200" dirty="0" smtClean="0"/>
              <a:t> </a:t>
            </a:r>
            <a:r>
              <a:rPr lang="de-DE" sz="2800" dirty="0" err="1" smtClean="0"/>
              <a:t>Tooth</a:t>
            </a:r>
            <a:r>
              <a:rPr lang="de-DE" sz="2800" dirty="0" smtClean="0"/>
              <a:t> </a:t>
            </a:r>
            <a:r>
              <a:rPr lang="de-DE" sz="2800" dirty="0" err="1" smtClean="0"/>
              <a:t>contacts</a:t>
            </a:r>
            <a:r>
              <a:rPr lang="de-DE" sz="2800" dirty="0" smtClean="0"/>
              <a:t> : sensitive </a:t>
            </a:r>
            <a:r>
              <a:rPr lang="de-DE" sz="2800" dirty="0" err="1" smtClean="0"/>
              <a:t>impulses</a:t>
            </a:r>
            <a:endParaRPr lang="de-DE" sz="2800" dirty="0" smtClean="0"/>
          </a:p>
          <a:p>
            <a:pPr>
              <a:buFont typeface="Arial" pitchFamily="34" charset="0"/>
              <a:buChar char="•"/>
            </a:pPr>
            <a:r>
              <a:rPr lang="de-DE" sz="2800" dirty="0" smtClean="0"/>
              <a:t> </a:t>
            </a:r>
            <a:r>
              <a:rPr lang="de-DE" sz="2800" dirty="0" err="1" smtClean="0"/>
              <a:t>Vector</a:t>
            </a:r>
            <a:r>
              <a:rPr lang="de-DE" sz="2800" dirty="0" smtClean="0"/>
              <a:t>: </a:t>
            </a:r>
            <a:r>
              <a:rPr lang="de-DE" sz="2800" dirty="0" err="1" smtClean="0"/>
              <a:t>course</a:t>
            </a:r>
            <a:r>
              <a:rPr lang="de-DE" sz="2800" dirty="0" smtClean="0"/>
              <a:t> </a:t>
            </a:r>
            <a:r>
              <a:rPr lang="de-DE" sz="2800" dirty="0" err="1" smtClean="0"/>
              <a:t>of</a:t>
            </a:r>
            <a:r>
              <a:rPr lang="de-DE" sz="2800" dirty="0" smtClean="0"/>
              <a:t> </a:t>
            </a:r>
            <a:r>
              <a:rPr lang="de-DE" sz="2800" dirty="0" err="1" smtClean="0"/>
              <a:t>chewing</a:t>
            </a:r>
            <a:r>
              <a:rPr lang="de-DE" sz="2800" dirty="0" smtClean="0"/>
              <a:t> </a:t>
            </a:r>
            <a:r>
              <a:rPr lang="de-DE" sz="2800" dirty="0" err="1" smtClean="0"/>
              <a:t>muscles</a:t>
            </a:r>
            <a:endParaRPr lang="de-DE" sz="2800" dirty="0" smtClean="0"/>
          </a:p>
          <a:p>
            <a:pPr>
              <a:buFont typeface="Arial" pitchFamily="34" charset="0"/>
              <a:buChar char="•"/>
            </a:pPr>
            <a:r>
              <a:rPr lang="de-DE" sz="2800" dirty="0" smtClean="0"/>
              <a:t> </a:t>
            </a:r>
            <a:r>
              <a:rPr lang="de-DE" sz="2800" dirty="0" err="1" smtClean="0"/>
              <a:t>Active</a:t>
            </a:r>
            <a:r>
              <a:rPr lang="de-DE" sz="2800" dirty="0" smtClean="0"/>
              <a:t> </a:t>
            </a:r>
            <a:r>
              <a:rPr lang="de-DE" sz="2800" dirty="0" err="1" smtClean="0"/>
              <a:t>movement</a:t>
            </a:r>
            <a:endParaRPr lang="de-DE" sz="2800" dirty="0" smtClean="0"/>
          </a:p>
          <a:p>
            <a:pPr>
              <a:buFont typeface="Arial" pitchFamily="34" charset="0"/>
              <a:buChar char="•"/>
            </a:pPr>
            <a:r>
              <a:rPr lang="de-DE" sz="2800" dirty="0" smtClean="0"/>
              <a:t> </a:t>
            </a:r>
            <a:r>
              <a:rPr lang="de-DE" sz="2800" dirty="0" smtClean="0">
                <a:solidFill>
                  <a:prstClr val="black"/>
                </a:solidFill>
              </a:rPr>
              <a:t>Happens &lt; 1 h/</a:t>
            </a:r>
            <a:r>
              <a:rPr lang="de-DE" sz="2800" dirty="0" err="1" smtClean="0">
                <a:solidFill>
                  <a:prstClr val="black"/>
                </a:solidFill>
              </a:rPr>
              <a:t>day</a:t>
            </a:r>
            <a:endParaRPr lang="de-DE" sz="2800" dirty="0" smtClean="0">
              <a:solidFill>
                <a:prstClr val="black"/>
              </a:solidFill>
            </a:endParaRPr>
          </a:p>
          <a:p>
            <a:pPr>
              <a:buFont typeface="Arial" pitchFamily="34" charset="0"/>
              <a:buChar char="•"/>
            </a:pPr>
            <a:r>
              <a:rPr lang="de-DE" sz="2800" dirty="0" smtClean="0"/>
              <a:t> „</a:t>
            </a:r>
            <a:r>
              <a:rPr lang="de-DE" sz="2800" dirty="0" err="1" smtClean="0"/>
              <a:t>Muscular</a:t>
            </a:r>
            <a:r>
              <a:rPr lang="de-DE" sz="2800" dirty="0" smtClean="0"/>
              <a:t> </a:t>
            </a:r>
            <a:r>
              <a:rPr lang="de-DE" sz="2800" dirty="0" err="1" smtClean="0"/>
              <a:t>dysbalances</a:t>
            </a:r>
            <a:r>
              <a:rPr lang="de-DE" sz="2800" dirty="0" smtClean="0"/>
              <a:t>“: a </a:t>
            </a:r>
            <a:r>
              <a:rPr lang="de-DE" sz="2800" dirty="0" err="1" smtClean="0"/>
              <a:t>muscular</a:t>
            </a:r>
            <a:r>
              <a:rPr lang="de-DE" sz="2800" dirty="0" smtClean="0"/>
              <a:t> </a:t>
            </a:r>
            <a:r>
              <a:rPr lang="de-DE" sz="2800" dirty="0" err="1" smtClean="0"/>
              <a:t>problem</a:t>
            </a:r>
            <a:endParaRPr lang="de-DE" sz="2800" dirty="0" smtClean="0"/>
          </a:p>
          <a:p>
            <a:endParaRPr lang="de-DE" sz="3200" dirty="0" smtClean="0"/>
          </a:p>
        </p:txBody>
      </p:sp>
      <p:sp>
        <p:nvSpPr>
          <p:cNvPr id="6" name="Textfeld 5"/>
          <p:cNvSpPr txBox="1"/>
          <p:nvPr/>
        </p:nvSpPr>
        <p:spPr>
          <a:xfrm>
            <a:off x="8028384" y="3789040"/>
            <a:ext cx="720080" cy="1323439"/>
          </a:xfrm>
          <a:prstGeom prst="rect">
            <a:avLst/>
          </a:prstGeom>
          <a:noFill/>
        </p:spPr>
        <p:txBody>
          <a:bodyPr wrap="square" rtlCol="0">
            <a:spAutoFit/>
          </a:bodyPr>
          <a:lstStyle/>
          <a:p>
            <a:r>
              <a:rPr lang="de-DE" sz="8000" dirty="0" smtClean="0"/>
              <a:t>?</a:t>
            </a:r>
            <a:endParaRPr lang="de-DE" sz="8000" dirty="0"/>
          </a:p>
        </p:txBody>
      </p:sp>
      <p:sp>
        <p:nvSpPr>
          <p:cNvPr id="7" name="Textfeld 6"/>
          <p:cNvSpPr txBox="1"/>
          <p:nvPr/>
        </p:nvSpPr>
        <p:spPr>
          <a:xfrm>
            <a:off x="7308304" y="3861048"/>
            <a:ext cx="720080" cy="923330"/>
          </a:xfrm>
          <a:prstGeom prst="rect">
            <a:avLst/>
          </a:prstGeom>
          <a:noFill/>
        </p:spPr>
        <p:txBody>
          <a:bodyPr wrap="square" rtlCol="0">
            <a:spAutoFit/>
          </a:bodyPr>
          <a:lstStyle/>
          <a:p>
            <a:r>
              <a:rPr lang="de-DE" sz="5400" dirty="0" smtClean="0"/>
              <a:t>?</a:t>
            </a:r>
            <a:endParaRPr lang="de-DE" sz="5400" dirty="0"/>
          </a:p>
        </p:txBody>
      </p:sp>
      <p:sp>
        <p:nvSpPr>
          <p:cNvPr id="9" name="Textfeld 8"/>
          <p:cNvSpPr txBox="1"/>
          <p:nvPr/>
        </p:nvSpPr>
        <p:spPr>
          <a:xfrm>
            <a:off x="8638733" y="5013176"/>
            <a:ext cx="505267" cy="923330"/>
          </a:xfrm>
          <a:prstGeom prst="rect">
            <a:avLst/>
          </a:prstGeom>
          <a:noFill/>
        </p:spPr>
        <p:txBody>
          <a:bodyPr wrap="none" rtlCol="0">
            <a:spAutoFit/>
          </a:bodyPr>
          <a:lstStyle/>
          <a:p>
            <a:r>
              <a:rPr lang="de-DE" sz="5400" dirty="0" smtClean="0"/>
              <a:t>?</a:t>
            </a:r>
            <a:endParaRPr lang="de-DE" sz="5400" dirty="0"/>
          </a:p>
        </p:txBody>
      </p:sp>
      <p:sp>
        <p:nvSpPr>
          <p:cNvPr id="12" name="Textfeld 11"/>
          <p:cNvSpPr txBox="1"/>
          <p:nvPr/>
        </p:nvSpPr>
        <p:spPr>
          <a:xfrm flipH="1">
            <a:off x="7452320" y="5517232"/>
            <a:ext cx="418140" cy="1200329"/>
          </a:xfrm>
          <a:prstGeom prst="rect">
            <a:avLst/>
          </a:prstGeom>
          <a:noFill/>
        </p:spPr>
        <p:txBody>
          <a:bodyPr wrap="square" rtlCol="0">
            <a:spAutoFit/>
          </a:bodyPr>
          <a:lstStyle/>
          <a:p>
            <a:r>
              <a:rPr lang="de-DE" sz="7200" dirty="0" smtClean="0"/>
              <a:t>?</a:t>
            </a:r>
            <a:endParaRPr lang="de-DE" sz="7200" dirty="0"/>
          </a:p>
        </p:txBody>
      </p:sp>
      <p:pic>
        <p:nvPicPr>
          <p:cNvPr id="10" name="Grafik 9" descr="Okklusionsdarstellung 9.3. Pfeil.jpg"/>
          <p:cNvPicPr>
            <a:picLocks noChangeAspect="1"/>
          </p:cNvPicPr>
          <p:nvPr/>
        </p:nvPicPr>
        <p:blipFill>
          <a:blip r:embed="rId3" cstate="print"/>
          <a:srcRect t="17134" b="13707"/>
          <a:stretch>
            <a:fillRect/>
          </a:stretch>
        </p:blipFill>
        <p:spPr>
          <a:xfrm>
            <a:off x="251520" y="1628800"/>
            <a:ext cx="4608512" cy="1439080"/>
          </a:xfrm>
          <a:prstGeom prst="rect">
            <a:avLst/>
          </a:prstGeom>
        </p:spPr>
      </p:pic>
      <p:sp>
        <p:nvSpPr>
          <p:cNvPr id="13" name="Textfeld 12"/>
          <p:cNvSpPr txBox="1"/>
          <p:nvPr/>
        </p:nvSpPr>
        <p:spPr>
          <a:xfrm>
            <a:off x="6372200" y="3212976"/>
            <a:ext cx="720080" cy="923330"/>
          </a:xfrm>
          <a:prstGeom prst="rect">
            <a:avLst/>
          </a:prstGeom>
          <a:noFill/>
        </p:spPr>
        <p:txBody>
          <a:bodyPr wrap="square" rtlCol="0">
            <a:spAutoFit/>
          </a:bodyPr>
          <a:lstStyle/>
          <a:p>
            <a:r>
              <a:rPr lang="de-DE" sz="5400" dirty="0" smtClean="0"/>
              <a:t>?</a:t>
            </a:r>
            <a:endParaRPr lang="de-DE" sz="5400" dirty="0"/>
          </a:p>
        </p:txBody>
      </p:sp>
      <p:sp>
        <p:nvSpPr>
          <p:cNvPr id="14" name="Textfeld 13"/>
          <p:cNvSpPr txBox="1"/>
          <p:nvPr/>
        </p:nvSpPr>
        <p:spPr>
          <a:xfrm>
            <a:off x="7164288" y="3645024"/>
            <a:ext cx="1016496" cy="1323439"/>
          </a:xfrm>
          <a:prstGeom prst="rect">
            <a:avLst/>
          </a:prstGeom>
          <a:noFill/>
        </p:spPr>
        <p:txBody>
          <a:bodyPr wrap="square" rtlCol="0">
            <a:spAutoFit/>
          </a:bodyPr>
          <a:lstStyle/>
          <a:p>
            <a:r>
              <a:rPr lang="de-DE" sz="8000" dirty="0" smtClean="0"/>
              <a:t> ? </a:t>
            </a:r>
            <a:endParaRPr lang="de-DE" sz="8000" dirty="0"/>
          </a:p>
        </p:txBody>
      </p:sp>
      <p:sp>
        <p:nvSpPr>
          <p:cNvPr id="15" name="Textfeld 14"/>
          <p:cNvSpPr txBox="1"/>
          <p:nvPr/>
        </p:nvSpPr>
        <p:spPr>
          <a:xfrm>
            <a:off x="7163215" y="4793957"/>
            <a:ext cx="707245" cy="1446550"/>
          </a:xfrm>
          <a:prstGeom prst="rect">
            <a:avLst/>
          </a:prstGeom>
          <a:noFill/>
        </p:spPr>
        <p:txBody>
          <a:bodyPr wrap="none" rtlCol="0">
            <a:spAutoFit/>
          </a:bodyPr>
          <a:lstStyle/>
          <a:p>
            <a:r>
              <a:rPr lang="de-DE" sz="8800" dirty="0" smtClean="0"/>
              <a:t>?</a:t>
            </a:r>
            <a:endParaRPr lang="de-DE" sz="8800" dirty="0"/>
          </a:p>
        </p:txBody>
      </p:sp>
      <p:sp>
        <p:nvSpPr>
          <p:cNvPr id="16" name="Foliennummernplatzhalter 15"/>
          <p:cNvSpPr>
            <a:spLocks noGrp="1"/>
          </p:cNvSpPr>
          <p:nvPr>
            <p:ph type="sldNum" sz="quarter" idx="12"/>
          </p:nvPr>
        </p:nvSpPr>
        <p:spPr/>
        <p:txBody>
          <a:bodyPr/>
          <a:lstStyle/>
          <a:p>
            <a:fld id="{04573DA4-5076-42CF-B01F-927A1C672662}" type="slidenum">
              <a:rPr lang="de-DE" smtClean="0"/>
              <a:pPr/>
              <a:t>2</a:t>
            </a:fld>
            <a:endParaRPr lang="de-DE"/>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nhaltsplatzhalter 22"/>
          <p:cNvSpPr>
            <a:spLocks noGrp="1"/>
          </p:cNvSpPr>
          <p:nvPr>
            <p:ph idx="1"/>
          </p:nvPr>
        </p:nvSpPr>
        <p:spPr/>
        <p:txBody>
          <a:bodyPr/>
          <a:lstStyle/>
          <a:p>
            <a:endParaRPr lang="en-US" dirty="0" smtClean="0"/>
          </a:p>
          <a:p>
            <a:endParaRPr lang="en-US" dirty="0"/>
          </a:p>
        </p:txBody>
      </p:sp>
      <p:sp>
        <p:nvSpPr>
          <p:cNvPr id="2" name="Titel 1"/>
          <p:cNvSpPr>
            <a:spLocks noGrp="1"/>
          </p:cNvSpPr>
          <p:nvPr>
            <p:ph type="title"/>
          </p:nvPr>
        </p:nvSpPr>
        <p:spPr>
          <a:xfrm>
            <a:off x="395536" y="404664"/>
            <a:ext cx="8229600" cy="994122"/>
          </a:xfrm>
        </p:spPr>
        <p:txBody>
          <a:bodyPr>
            <a:noAutofit/>
          </a:bodyPr>
          <a:lstStyle/>
          <a:p>
            <a:r>
              <a:rPr lang="de-DE" sz="3200" b="1" dirty="0" smtClean="0"/>
              <a:t>„Classic </a:t>
            </a:r>
            <a:r>
              <a:rPr lang="de-DE" sz="3200" b="1" dirty="0" err="1" smtClean="0"/>
              <a:t>view</a:t>
            </a:r>
            <a:r>
              <a:rPr lang="de-DE" sz="3200" b="1" dirty="0" smtClean="0"/>
              <a:t>“: „</a:t>
            </a:r>
            <a:r>
              <a:rPr lang="de-DE" sz="3200" b="1" dirty="0" err="1" smtClean="0"/>
              <a:t>Disorders</a:t>
            </a:r>
            <a:r>
              <a:rPr lang="de-DE" sz="3200" b="1" dirty="0" smtClean="0"/>
              <a:t> </a:t>
            </a:r>
            <a:r>
              <a:rPr lang="de-DE" sz="3200" b="1" dirty="0" err="1" smtClean="0"/>
              <a:t>are</a:t>
            </a:r>
            <a:r>
              <a:rPr lang="de-DE" sz="3200" b="1" dirty="0" smtClean="0"/>
              <a:t> </a:t>
            </a:r>
            <a:r>
              <a:rPr lang="de-DE" sz="3200" b="1" dirty="0" err="1" smtClean="0"/>
              <a:t>related</a:t>
            </a:r>
            <a:r>
              <a:rPr lang="de-DE" sz="3200" b="1" dirty="0" smtClean="0"/>
              <a:t> </a:t>
            </a:r>
            <a:r>
              <a:rPr lang="de-DE" sz="3200" b="1" dirty="0" err="1" smtClean="0"/>
              <a:t>to</a:t>
            </a:r>
            <a:r>
              <a:rPr lang="de-DE" sz="3200" b="1" dirty="0" smtClean="0"/>
              <a:t> </a:t>
            </a:r>
            <a:r>
              <a:rPr lang="de-DE" sz="3200" b="1" dirty="0" err="1" smtClean="0"/>
              <a:t>the</a:t>
            </a:r>
            <a:r>
              <a:rPr lang="de-DE" sz="3200" b="1" dirty="0" smtClean="0"/>
              <a:t> </a:t>
            </a:r>
            <a:r>
              <a:rPr lang="de-DE" sz="3200" b="1" dirty="0" err="1" smtClean="0"/>
              <a:t>chewing</a:t>
            </a:r>
            <a:r>
              <a:rPr lang="de-DE" sz="3200" b="1" dirty="0" smtClean="0"/>
              <a:t> </a:t>
            </a:r>
            <a:r>
              <a:rPr lang="de-DE" sz="3200" b="1" dirty="0" err="1" smtClean="0"/>
              <a:t>function</a:t>
            </a:r>
            <a:r>
              <a:rPr lang="de-DE" sz="3200" b="1" dirty="0" smtClean="0"/>
              <a:t> (</a:t>
            </a:r>
            <a:r>
              <a:rPr lang="de-DE" sz="3200" b="1" dirty="0" err="1" smtClean="0"/>
              <a:t>occlusion</a:t>
            </a:r>
            <a:r>
              <a:rPr lang="de-DE" sz="3200" b="1" dirty="0" smtClean="0"/>
              <a:t>)“ </a:t>
            </a:r>
            <a:endParaRPr lang="de-DE" sz="3200" b="1" dirty="0"/>
          </a:p>
        </p:txBody>
      </p:sp>
      <p:sp>
        <p:nvSpPr>
          <p:cNvPr id="10" name="Textfeld 9"/>
          <p:cNvSpPr txBox="1"/>
          <p:nvPr/>
        </p:nvSpPr>
        <p:spPr>
          <a:xfrm>
            <a:off x="2051720" y="3975447"/>
            <a:ext cx="3816424" cy="461665"/>
          </a:xfrm>
          <a:prstGeom prst="rect">
            <a:avLst/>
          </a:prstGeom>
          <a:solidFill>
            <a:schemeClr val="tx2">
              <a:lumMod val="20000"/>
              <a:lumOff val="80000"/>
            </a:schemeClr>
          </a:solidFill>
          <a:ln>
            <a:solidFill>
              <a:schemeClr val="tx2">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de-DE" sz="2400" dirty="0" err="1" smtClean="0">
                <a:solidFill>
                  <a:schemeClr val="tx1"/>
                </a:solidFill>
                <a:latin typeface="Arial" pitchFamily="34" charset="0"/>
                <a:ea typeface="Arial Unicode MS" pitchFamily="34" charset="-128"/>
                <a:cs typeface="Arial" pitchFamily="34" charset="0"/>
              </a:rPr>
              <a:t>Influence</a:t>
            </a:r>
            <a:r>
              <a:rPr lang="de-DE" sz="2400" dirty="0" smtClean="0">
                <a:solidFill>
                  <a:schemeClr val="tx1"/>
                </a:solidFill>
                <a:latin typeface="Arial" pitchFamily="34" charset="0"/>
                <a:ea typeface="Arial Unicode MS" pitchFamily="34" charset="-128"/>
                <a:cs typeface="Arial" pitchFamily="34" charset="0"/>
              </a:rPr>
              <a:t> on </a:t>
            </a:r>
            <a:r>
              <a:rPr lang="de-DE" sz="2400" dirty="0" err="1" smtClean="0">
                <a:solidFill>
                  <a:schemeClr val="tx1"/>
                </a:solidFill>
                <a:latin typeface="Arial" pitchFamily="34" charset="0"/>
                <a:ea typeface="Arial Unicode MS" pitchFamily="34" charset="-128"/>
                <a:cs typeface="Arial" pitchFamily="34" charset="0"/>
              </a:rPr>
              <a:t>local</a:t>
            </a:r>
            <a:r>
              <a:rPr lang="de-DE" sz="2400" dirty="0" smtClean="0">
                <a:solidFill>
                  <a:schemeClr val="tx1"/>
                </a:solidFill>
                <a:latin typeface="Arial" pitchFamily="34" charset="0"/>
                <a:ea typeface="Arial Unicode MS" pitchFamily="34" charset="-128"/>
                <a:cs typeface="Arial" pitchFamily="34" charset="0"/>
              </a:rPr>
              <a:t> </a:t>
            </a:r>
            <a:r>
              <a:rPr lang="de-DE" sz="2400" dirty="0" err="1" smtClean="0">
                <a:solidFill>
                  <a:schemeClr val="tx1"/>
                </a:solidFill>
                <a:latin typeface="Arial" pitchFamily="34" charset="0"/>
                <a:ea typeface="Arial Unicode MS" pitchFamily="34" charset="-128"/>
                <a:cs typeface="Arial" pitchFamily="34" charset="0"/>
              </a:rPr>
              <a:t>muscles</a:t>
            </a:r>
            <a:endParaRPr lang="de-DE" sz="2400" dirty="0">
              <a:solidFill>
                <a:schemeClr val="tx1"/>
              </a:solidFill>
            </a:endParaRPr>
          </a:p>
        </p:txBody>
      </p:sp>
      <p:sp>
        <p:nvSpPr>
          <p:cNvPr id="13" name="Textfeld 12"/>
          <p:cNvSpPr txBox="1"/>
          <p:nvPr/>
        </p:nvSpPr>
        <p:spPr>
          <a:xfrm rot="10800000" flipV="1">
            <a:off x="2123728" y="5373216"/>
            <a:ext cx="3888432" cy="1200329"/>
          </a:xfrm>
          <a:prstGeom prst="rect">
            <a:avLst/>
          </a:prstGeom>
          <a:solidFill>
            <a:schemeClr val="tx2">
              <a:lumMod val="20000"/>
              <a:lumOff val="80000"/>
            </a:schemeClr>
          </a:solidFill>
        </p:spPr>
        <p:txBody>
          <a:bodyPr wrap="square" rtlCol="0">
            <a:spAutoFit/>
          </a:bodyPr>
          <a:lstStyle/>
          <a:p>
            <a:pPr algn="ctr"/>
            <a:r>
              <a:rPr lang="de-DE" sz="2400" dirty="0" err="1" smtClean="0">
                <a:latin typeface="Arial" pitchFamily="34" charset="0"/>
                <a:ea typeface="Arial Unicode MS" pitchFamily="34" charset="-128"/>
                <a:cs typeface="Arial" pitchFamily="34" charset="0"/>
              </a:rPr>
              <a:t>influence</a:t>
            </a:r>
            <a:r>
              <a:rPr lang="de-DE" sz="2400" dirty="0" smtClean="0">
                <a:latin typeface="Arial" pitchFamily="34" charset="0"/>
                <a:ea typeface="Arial Unicode MS" pitchFamily="34" charset="-128"/>
                <a:cs typeface="Arial" pitchFamily="34" charset="0"/>
              </a:rPr>
              <a:t> on </a:t>
            </a:r>
            <a:r>
              <a:rPr lang="de-DE" sz="2400" dirty="0" err="1" smtClean="0">
                <a:latin typeface="Arial" pitchFamily="34" charset="0"/>
                <a:ea typeface="Arial Unicode MS" pitchFamily="34" charset="-128"/>
                <a:cs typeface="Arial" pitchFamily="34" charset="0"/>
              </a:rPr>
              <a:t>muscles</a:t>
            </a:r>
            <a:r>
              <a:rPr lang="de-DE" sz="2400" dirty="0" smtClean="0">
                <a:latin typeface="Arial" pitchFamily="34" charset="0"/>
                <a:ea typeface="Arial Unicode MS" pitchFamily="34" charset="-128"/>
                <a:cs typeface="Arial" pitchFamily="34" charset="0"/>
              </a:rPr>
              <a:t>, </a:t>
            </a:r>
            <a:r>
              <a:rPr lang="de-DE" sz="2400" dirty="0" err="1" smtClean="0">
                <a:latin typeface="Arial" pitchFamily="34" charset="0"/>
                <a:ea typeface="Arial Unicode MS" pitchFamily="34" charset="-128"/>
                <a:cs typeface="Arial" pitchFamily="34" charset="0"/>
              </a:rPr>
              <a:t>change</a:t>
            </a:r>
            <a:r>
              <a:rPr lang="de-DE" sz="2400" dirty="0" smtClean="0">
                <a:latin typeface="Arial" pitchFamily="34" charset="0"/>
                <a:ea typeface="Arial Unicode MS" pitchFamily="34" charset="-128"/>
                <a:cs typeface="Arial" pitchFamily="34" charset="0"/>
              </a:rPr>
              <a:t> </a:t>
            </a:r>
            <a:r>
              <a:rPr lang="de-DE" sz="2400" dirty="0" err="1" smtClean="0">
                <a:latin typeface="Arial" pitchFamily="34" charset="0"/>
                <a:ea typeface="Arial Unicode MS" pitchFamily="34" charset="-128"/>
                <a:cs typeface="Arial" pitchFamily="34" charset="0"/>
              </a:rPr>
              <a:t>of</a:t>
            </a:r>
            <a:r>
              <a:rPr lang="de-DE" sz="2400" dirty="0" smtClean="0">
                <a:latin typeface="Arial" pitchFamily="34" charset="0"/>
                <a:ea typeface="Arial Unicode MS" pitchFamily="34" charset="-128"/>
                <a:cs typeface="Arial" pitchFamily="34" charset="0"/>
              </a:rPr>
              <a:t> </a:t>
            </a:r>
            <a:r>
              <a:rPr lang="de-DE" sz="2400" dirty="0" err="1" smtClean="0">
                <a:latin typeface="Arial" pitchFamily="34" charset="0"/>
                <a:ea typeface="Arial Unicode MS" pitchFamily="34" charset="-128"/>
                <a:cs typeface="Arial" pitchFamily="34" charset="0"/>
              </a:rPr>
              <a:t>posture</a:t>
            </a:r>
            <a:r>
              <a:rPr lang="de-DE" sz="2400" dirty="0" smtClean="0">
                <a:latin typeface="Arial" pitchFamily="34" charset="0"/>
                <a:ea typeface="Arial Unicode MS" pitchFamily="34" charset="-128"/>
                <a:cs typeface="Arial" pitchFamily="34" charset="0"/>
              </a:rPr>
              <a:t>, </a:t>
            </a:r>
          </a:p>
          <a:p>
            <a:pPr algn="ctr"/>
            <a:r>
              <a:rPr lang="de-DE" sz="2400" dirty="0" err="1" smtClean="0">
                <a:latin typeface="Arial" pitchFamily="34" charset="0"/>
                <a:ea typeface="Arial Unicode MS" pitchFamily="34" charset="-128"/>
                <a:cs typeface="Arial" pitchFamily="34" charset="0"/>
              </a:rPr>
              <a:t>arousal</a:t>
            </a:r>
            <a:r>
              <a:rPr lang="de-DE" sz="2400" dirty="0" smtClean="0">
                <a:latin typeface="Arial" pitchFamily="34" charset="0"/>
                <a:ea typeface="Arial Unicode MS" pitchFamily="34" charset="-128"/>
                <a:cs typeface="Arial" pitchFamily="34" charset="0"/>
              </a:rPr>
              <a:t> </a:t>
            </a:r>
            <a:r>
              <a:rPr lang="de-DE" sz="2400" dirty="0" err="1" smtClean="0">
                <a:latin typeface="Arial" pitchFamily="34" charset="0"/>
                <a:ea typeface="Arial Unicode MS" pitchFamily="34" charset="-128"/>
                <a:cs typeface="Arial" pitchFamily="34" charset="0"/>
              </a:rPr>
              <a:t>of</a:t>
            </a:r>
            <a:r>
              <a:rPr lang="de-DE" sz="2400" dirty="0" smtClean="0">
                <a:latin typeface="Arial" pitchFamily="34" charset="0"/>
                <a:ea typeface="Arial Unicode MS" pitchFamily="34" charset="-128"/>
                <a:cs typeface="Arial" pitchFamily="34" charset="0"/>
              </a:rPr>
              <a:t> </a:t>
            </a:r>
            <a:r>
              <a:rPr lang="de-DE" sz="2400" dirty="0" err="1" smtClean="0">
                <a:latin typeface="Arial" pitchFamily="34" charset="0"/>
                <a:ea typeface="Arial Unicode MS" pitchFamily="34" charset="-128"/>
                <a:cs typeface="Arial" pitchFamily="34" charset="0"/>
              </a:rPr>
              <a:t>pain</a:t>
            </a:r>
            <a:endParaRPr lang="de-DE" sz="2400" dirty="0"/>
          </a:p>
        </p:txBody>
      </p:sp>
      <p:sp>
        <p:nvSpPr>
          <p:cNvPr id="19" name="Textfeld 18"/>
          <p:cNvSpPr txBox="1"/>
          <p:nvPr/>
        </p:nvSpPr>
        <p:spPr>
          <a:xfrm>
            <a:off x="1763688" y="1484784"/>
            <a:ext cx="4032448" cy="523220"/>
          </a:xfrm>
          <a:prstGeom prst="rect">
            <a:avLst/>
          </a:prstGeom>
          <a:solidFill>
            <a:schemeClr val="accent2">
              <a:lumMod val="20000"/>
              <a:lumOff val="80000"/>
            </a:schemeClr>
          </a:solidFill>
        </p:spPr>
        <p:txBody>
          <a:bodyPr wrap="square" rtlCol="0">
            <a:spAutoFit/>
          </a:bodyPr>
          <a:lstStyle/>
          <a:p>
            <a:pPr algn="ctr">
              <a:buNone/>
            </a:pPr>
            <a:r>
              <a:rPr lang="de-DE" dirty="0" smtClean="0">
                <a:latin typeface="Arial" pitchFamily="34" charset="0"/>
                <a:ea typeface="Arial Unicode MS" pitchFamily="34" charset="-128"/>
                <a:cs typeface="Arial" pitchFamily="34" charset="0"/>
              </a:rPr>
              <a:t> </a:t>
            </a:r>
            <a:r>
              <a:rPr lang="de-DE" sz="2800" dirty="0" err="1" smtClean="0">
                <a:latin typeface="Arial" pitchFamily="34" charset="0"/>
                <a:ea typeface="Arial Unicode MS" pitchFamily="34" charset="-128"/>
                <a:cs typeface="Arial" pitchFamily="34" charset="0"/>
              </a:rPr>
              <a:t>active</a:t>
            </a:r>
            <a:r>
              <a:rPr lang="de-DE" sz="2800" dirty="0" smtClean="0">
                <a:latin typeface="Arial" pitchFamily="34" charset="0"/>
                <a:ea typeface="Arial Unicode MS" pitchFamily="34" charset="-128"/>
                <a:cs typeface="Arial" pitchFamily="34" charset="0"/>
              </a:rPr>
              <a:t> </a:t>
            </a:r>
            <a:r>
              <a:rPr lang="de-DE" sz="2800" dirty="0" err="1" smtClean="0">
                <a:latin typeface="Arial" pitchFamily="34" charset="0"/>
                <a:ea typeface="Arial Unicode MS" pitchFamily="34" charset="-128"/>
                <a:cs typeface="Arial" pitchFamily="34" charset="0"/>
              </a:rPr>
              <a:t>tooth</a:t>
            </a:r>
            <a:r>
              <a:rPr lang="de-DE" sz="2800" dirty="0" smtClean="0">
                <a:latin typeface="Arial" pitchFamily="34" charset="0"/>
                <a:ea typeface="Arial Unicode MS" pitchFamily="34" charset="-128"/>
                <a:cs typeface="Arial" pitchFamily="34" charset="0"/>
              </a:rPr>
              <a:t> </a:t>
            </a:r>
            <a:r>
              <a:rPr lang="de-DE" sz="2800" dirty="0" err="1" smtClean="0">
                <a:latin typeface="Arial" pitchFamily="34" charset="0"/>
                <a:ea typeface="Arial Unicode MS" pitchFamily="34" charset="-128"/>
                <a:cs typeface="Arial" pitchFamily="34" charset="0"/>
              </a:rPr>
              <a:t>contacts</a:t>
            </a:r>
            <a:endParaRPr lang="de-DE" sz="2800" dirty="0" smtClean="0">
              <a:latin typeface="Arial" pitchFamily="34" charset="0"/>
              <a:ea typeface="Arial Unicode MS" pitchFamily="34" charset="-128"/>
              <a:cs typeface="Arial" pitchFamily="34" charset="0"/>
            </a:endParaRPr>
          </a:p>
        </p:txBody>
      </p:sp>
      <p:sp>
        <p:nvSpPr>
          <p:cNvPr id="20" name="Textfeld 19"/>
          <p:cNvSpPr txBox="1"/>
          <p:nvPr/>
        </p:nvSpPr>
        <p:spPr>
          <a:xfrm>
            <a:off x="2195736" y="2420888"/>
            <a:ext cx="3456384" cy="646331"/>
          </a:xfrm>
          <a:prstGeom prst="rect">
            <a:avLst/>
          </a:prstGeom>
          <a:solidFill>
            <a:schemeClr val="accent2">
              <a:lumMod val="20000"/>
              <a:lumOff val="80000"/>
            </a:schemeClr>
          </a:solidFill>
        </p:spPr>
        <p:txBody>
          <a:bodyPr wrap="square" rtlCol="0">
            <a:spAutoFit/>
          </a:bodyPr>
          <a:lstStyle/>
          <a:p>
            <a:pPr algn="ctr">
              <a:lnSpc>
                <a:spcPct val="150000"/>
              </a:lnSpc>
              <a:buNone/>
            </a:pPr>
            <a:r>
              <a:rPr lang="de-DE" sz="2400" dirty="0" err="1" smtClean="0">
                <a:latin typeface="Arial" pitchFamily="34" charset="0"/>
                <a:ea typeface="Arial Unicode MS" pitchFamily="34" charset="-128"/>
                <a:cs typeface="Arial" pitchFamily="34" charset="0"/>
              </a:rPr>
              <a:t>Receptor</a:t>
            </a:r>
            <a:r>
              <a:rPr lang="de-DE" sz="2000" dirty="0" smtClean="0">
                <a:latin typeface="Arial" pitchFamily="34" charset="0"/>
                <a:ea typeface="Arial Unicode MS" pitchFamily="34" charset="-128"/>
                <a:cs typeface="Arial" pitchFamily="34" charset="0"/>
              </a:rPr>
              <a:t> </a:t>
            </a:r>
            <a:r>
              <a:rPr lang="de-DE" dirty="0" smtClean="0">
                <a:latin typeface="Arial" pitchFamily="34" charset="0"/>
                <a:ea typeface="Arial Unicode MS" pitchFamily="34" charset="-128"/>
                <a:cs typeface="Arial" pitchFamily="34" charset="0"/>
              </a:rPr>
              <a:t>(</a:t>
            </a:r>
            <a:r>
              <a:rPr lang="de-DE" dirty="0" err="1" smtClean="0">
                <a:latin typeface="Arial" pitchFamily="34" charset="0"/>
                <a:ea typeface="Arial Unicode MS" pitchFamily="34" charset="-128"/>
                <a:cs typeface="Arial" pitchFamily="34" charset="0"/>
              </a:rPr>
              <a:t>periodontium</a:t>
            </a:r>
            <a:r>
              <a:rPr lang="de-DE" dirty="0" smtClean="0">
                <a:latin typeface="Arial" pitchFamily="34" charset="0"/>
                <a:ea typeface="Arial Unicode MS" pitchFamily="34" charset="-128"/>
                <a:cs typeface="Arial" pitchFamily="34" charset="0"/>
              </a:rPr>
              <a:t>)</a:t>
            </a:r>
          </a:p>
        </p:txBody>
      </p:sp>
      <p:sp>
        <p:nvSpPr>
          <p:cNvPr id="21" name="Textfeld 20"/>
          <p:cNvSpPr txBox="1"/>
          <p:nvPr/>
        </p:nvSpPr>
        <p:spPr>
          <a:xfrm>
            <a:off x="2411760" y="3068960"/>
            <a:ext cx="1512168" cy="707886"/>
          </a:xfrm>
          <a:prstGeom prst="rect">
            <a:avLst/>
          </a:prstGeom>
          <a:noFill/>
        </p:spPr>
        <p:txBody>
          <a:bodyPr wrap="square" rtlCol="0">
            <a:spAutoFit/>
          </a:bodyPr>
          <a:lstStyle/>
          <a:p>
            <a:r>
              <a:rPr lang="de-DE" sz="2000" dirty="0" err="1" smtClean="0">
                <a:latin typeface="Arial" pitchFamily="34" charset="0"/>
                <a:ea typeface="Arial Unicode MS" pitchFamily="34" charset="-128"/>
                <a:cs typeface="Arial" pitchFamily="34" charset="0"/>
              </a:rPr>
              <a:t>Trigeminal</a:t>
            </a:r>
            <a:endParaRPr lang="de-DE" sz="2000" dirty="0" smtClean="0">
              <a:latin typeface="Arial" pitchFamily="34" charset="0"/>
              <a:ea typeface="Arial Unicode MS" pitchFamily="34" charset="-128"/>
              <a:cs typeface="Arial" pitchFamily="34" charset="0"/>
            </a:endParaRPr>
          </a:p>
          <a:p>
            <a:r>
              <a:rPr lang="de-DE" sz="2000" dirty="0" smtClean="0">
                <a:latin typeface="Arial" pitchFamily="34" charset="0"/>
                <a:ea typeface="Arial Unicode MS" pitchFamily="34" charset="-128"/>
                <a:cs typeface="Arial" pitchFamily="34" charset="0"/>
              </a:rPr>
              <a:t>   nerve</a:t>
            </a:r>
            <a:endParaRPr lang="de-DE" sz="2000" dirty="0"/>
          </a:p>
        </p:txBody>
      </p:sp>
      <p:sp>
        <p:nvSpPr>
          <p:cNvPr id="5" name="Pfeil nach rechts 4"/>
          <p:cNvSpPr/>
          <p:nvPr/>
        </p:nvSpPr>
        <p:spPr>
          <a:xfrm rot="5400000">
            <a:off x="3887924" y="2168860"/>
            <a:ext cx="288032"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6" name="Pfeil nach rechts 5"/>
          <p:cNvSpPr/>
          <p:nvPr/>
        </p:nvSpPr>
        <p:spPr>
          <a:xfrm rot="5400000">
            <a:off x="3959931" y="3176972"/>
            <a:ext cx="288032" cy="2160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22" name="Textfeld 21"/>
          <p:cNvSpPr txBox="1"/>
          <p:nvPr/>
        </p:nvSpPr>
        <p:spPr>
          <a:xfrm>
            <a:off x="5652120" y="1772816"/>
            <a:ext cx="1671420" cy="1077218"/>
          </a:xfrm>
          <a:prstGeom prst="rect">
            <a:avLst/>
          </a:prstGeom>
          <a:noFill/>
        </p:spPr>
        <p:txBody>
          <a:bodyPr wrap="none" rtlCol="0">
            <a:spAutoFit/>
          </a:bodyPr>
          <a:lstStyle/>
          <a:p>
            <a:r>
              <a:rPr lang="de-DE" sz="3200" b="1" dirty="0" err="1" smtClean="0">
                <a:solidFill>
                  <a:schemeClr val="accent2">
                    <a:lumMod val="75000"/>
                  </a:schemeClr>
                </a:solidFill>
              </a:rPr>
              <a:t>Chewing</a:t>
            </a:r>
            <a:endParaRPr lang="de-DE" sz="3200" b="1" dirty="0" smtClean="0">
              <a:solidFill>
                <a:schemeClr val="accent2">
                  <a:lumMod val="75000"/>
                </a:schemeClr>
              </a:solidFill>
            </a:endParaRPr>
          </a:p>
          <a:p>
            <a:r>
              <a:rPr lang="de-DE" sz="3200" b="1" dirty="0" smtClean="0">
                <a:solidFill>
                  <a:schemeClr val="accent2">
                    <a:lumMod val="75000"/>
                  </a:schemeClr>
                </a:solidFill>
              </a:rPr>
              <a:t> </a:t>
            </a:r>
            <a:r>
              <a:rPr lang="de-DE" sz="3200" b="1" dirty="0" err="1" smtClean="0">
                <a:solidFill>
                  <a:schemeClr val="accent2">
                    <a:lumMod val="75000"/>
                  </a:schemeClr>
                </a:solidFill>
              </a:rPr>
              <a:t>system</a:t>
            </a:r>
            <a:endParaRPr lang="de-DE" sz="3200" b="1" dirty="0">
              <a:solidFill>
                <a:schemeClr val="accent2">
                  <a:lumMod val="75000"/>
                </a:schemeClr>
              </a:solidFill>
            </a:endParaRPr>
          </a:p>
        </p:txBody>
      </p:sp>
      <p:sp>
        <p:nvSpPr>
          <p:cNvPr id="24" name="Textfeld 23"/>
          <p:cNvSpPr txBox="1"/>
          <p:nvPr/>
        </p:nvSpPr>
        <p:spPr>
          <a:xfrm>
            <a:off x="5940152" y="4307612"/>
            <a:ext cx="1872208" cy="1569660"/>
          </a:xfrm>
          <a:prstGeom prst="rect">
            <a:avLst/>
          </a:prstGeom>
          <a:noFill/>
        </p:spPr>
        <p:txBody>
          <a:bodyPr wrap="square" rtlCol="0">
            <a:spAutoFit/>
          </a:bodyPr>
          <a:lstStyle/>
          <a:p>
            <a:r>
              <a:rPr lang="de-DE" sz="3200" b="1" dirty="0" err="1" smtClean="0">
                <a:solidFill>
                  <a:schemeClr val="tx2">
                    <a:lumMod val="75000"/>
                  </a:schemeClr>
                </a:solidFill>
              </a:rPr>
              <a:t>Musculo</a:t>
            </a:r>
            <a:r>
              <a:rPr lang="de-DE" sz="3200" b="1" dirty="0" smtClean="0">
                <a:solidFill>
                  <a:schemeClr val="tx2">
                    <a:lumMod val="75000"/>
                  </a:schemeClr>
                </a:solidFill>
              </a:rPr>
              <a:t>-</a:t>
            </a:r>
          </a:p>
          <a:p>
            <a:r>
              <a:rPr lang="de-DE" sz="3200" b="1" dirty="0" err="1" smtClean="0">
                <a:solidFill>
                  <a:schemeClr val="tx2">
                    <a:lumMod val="75000"/>
                  </a:schemeClr>
                </a:solidFill>
              </a:rPr>
              <a:t>skeletal</a:t>
            </a:r>
            <a:r>
              <a:rPr lang="de-DE" sz="2800" b="1" dirty="0" smtClean="0">
                <a:solidFill>
                  <a:schemeClr val="tx2">
                    <a:lumMod val="75000"/>
                  </a:schemeClr>
                </a:solidFill>
              </a:rPr>
              <a:t> </a:t>
            </a:r>
          </a:p>
          <a:p>
            <a:r>
              <a:rPr lang="de-DE" sz="3200" b="1" dirty="0" err="1" smtClean="0">
                <a:solidFill>
                  <a:schemeClr val="tx2">
                    <a:lumMod val="75000"/>
                  </a:schemeClr>
                </a:solidFill>
              </a:rPr>
              <a:t>system</a:t>
            </a:r>
            <a:endParaRPr lang="de-DE" sz="3200" b="1" dirty="0">
              <a:solidFill>
                <a:schemeClr val="tx2">
                  <a:lumMod val="75000"/>
                </a:schemeClr>
              </a:solidFill>
            </a:endParaRPr>
          </a:p>
        </p:txBody>
      </p:sp>
      <p:sp>
        <p:nvSpPr>
          <p:cNvPr id="27" name="Textfeld 26"/>
          <p:cNvSpPr txBox="1"/>
          <p:nvPr/>
        </p:nvSpPr>
        <p:spPr>
          <a:xfrm>
            <a:off x="2411760" y="4521314"/>
            <a:ext cx="1440160" cy="707886"/>
          </a:xfrm>
          <a:prstGeom prst="rect">
            <a:avLst/>
          </a:prstGeom>
          <a:noFill/>
        </p:spPr>
        <p:txBody>
          <a:bodyPr wrap="square" rtlCol="0">
            <a:spAutoFit/>
          </a:bodyPr>
          <a:lstStyle/>
          <a:p>
            <a:r>
              <a:rPr lang="de-DE" sz="2000" dirty="0" err="1" smtClean="0">
                <a:latin typeface="Arial" pitchFamily="34" charset="0"/>
                <a:ea typeface="Arial Unicode MS" pitchFamily="34" charset="-128"/>
                <a:cs typeface="Arial" pitchFamily="34" charset="0"/>
              </a:rPr>
              <a:t>myofascial</a:t>
            </a:r>
            <a:r>
              <a:rPr lang="de-DE" sz="2000" dirty="0" smtClean="0">
                <a:latin typeface="Arial" pitchFamily="34" charset="0"/>
                <a:ea typeface="Arial Unicode MS" pitchFamily="34" charset="-128"/>
                <a:cs typeface="Arial" pitchFamily="34" charset="0"/>
              </a:rPr>
              <a:t> </a:t>
            </a:r>
            <a:r>
              <a:rPr lang="de-DE" sz="2000" dirty="0" err="1" smtClean="0">
                <a:latin typeface="Arial" pitchFamily="34" charset="0"/>
                <a:ea typeface="Arial Unicode MS" pitchFamily="34" charset="-128"/>
                <a:cs typeface="Arial" pitchFamily="34" charset="0"/>
              </a:rPr>
              <a:t>chains</a:t>
            </a:r>
            <a:r>
              <a:rPr lang="de-DE" sz="2000" dirty="0" smtClean="0">
                <a:latin typeface="Arial" pitchFamily="34" charset="0"/>
                <a:ea typeface="Arial Unicode MS" pitchFamily="34" charset="-128"/>
                <a:cs typeface="Arial" pitchFamily="34" charset="0"/>
              </a:rPr>
              <a:t> </a:t>
            </a:r>
            <a:endParaRPr lang="de-DE" sz="2000" dirty="0" smtClean="0"/>
          </a:p>
        </p:txBody>
      </p:sp>
      <p:sp>
        <p:nvSpPr>
          <p:cNvPr id="12" name="Pfeil nach rechts 11"/>
          <p:cNvSpPr/>
          <p:nvPr/>
        </p:nvSpPr>
        <p:spPr>
          <a:xfrm rot="5400000">
            <a:off x="3815916" y="4689140"/>
            <a:ext cx="792088" cy="43204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sp>
        <p:nvSpPr>
          <p:cNvPr id="28" name="Textfeld 27"/>
          <p:cNvSpPr txBox="1"/>
          <p:nvPr/>
        </p:nvSpPr>
        <p:spPr>
          <a:xfrm>
            <a:off x="7596336" y="4869160"/>
            <a:ext cx="648072" cy="1569660"/>
          </a:xfrm>
          <a:prstGeom prst="rect">
            <a:avLst/>
          </a:prstGeom>
          <a:noFill/>
        </p:spPr>
        <p:txBody>
          <a:bodyPr wrap="square" rtlCol="0">
            <a:spAutoFit/>
          </a:bodyPr>
          <a:lstStyle/>
          <a:p>
            <a:r>
              <a:rPr lang="de-DE" sz="4800" dirty="0" smtClean="0"/>
              <a:t>?</a:t>
            </a:r>
          </a:p>
          <a:p>
            <a:r>
              <a:rPr lang="de-DE" sz="4800" dirty="0" smtClean="0"/>
              <a:t>?</a:t>
            </a:r>
            <a:endParaRPr lang="de-DE" sz="4800" dirty="0"/>
          </a:p>
        </p:txBody>
      </p:sp>
      <p:sp>
        <p:nvSpPr>
          <p:cNvPr id="29" name="Textfeld 28"/>
          <p:cNvSpPr txBox="1"/>
          <p:nvPr/>
        </p:nvSpPr>
        <p:spPr>
          <a:xfrm>
            <a:off x="7740352" y="3284984"/>
            <a:ext cx="720080" cy="1569660"/>
          </a:xfrm>
          <a:prstGeom prst="rect">
            <a:avLst/>
          </a:prstGeom>
          <a:noFill/>
        </p:spPr>
        <p:txBody>
          <a:bodyPr wrap="square" rtlCol="0">
            <a:spAutoFit/>
          </a:bodyPr>
          <a:lstStyle/>
          <a:p>
            <a:r>
              <a:rPr lang="de-DE" sz="9600" dirty="0" smtClean="0"/>
              <a:t>?</a:t>
            </a:r>
            <a:endParaRPr lang="de-DE" sz="9600" dirty="0"/>
          </a:p>
        </p:txBody>
      </p:sp>
      <p:sp>
        <p:nvSpPr>
          <p:cNvPr id="18" name="Textfeld 17"/>
          <p:cNvSpPr txBox="1"/>
          <p:nvPr/>
        </p:nvSpPr>
        <p:spPr>
          <a:xfrm>
            <a:off x="4860032" y="3140968"/>
            <a:ext cx="3426131" cy="461665"/>
          </a:xfrm>
          <a:prstGeom prst="rect">
            <a:avLst/>
          </a:prstGeom>
          <a:noFill/>
        </p:spPr>
        <p:txBody>
          <a:bodyPr wrap="none" rtlCol="0">
            <a:spAutoFit/>
          </a:bodyPr>
          <a:lstStyle/>
          <a:p>
            <a:r>
              <a:rPr lang="de-DE" sz="2400" dirty="0" smtClean="0">
                <a:solidFill>
                  <a:schemeClr val="accent2">
                    <a:lumMod val="75000"/>
                  </a:schemeClr>
                </a:solidFill>
              </a:rPr>
              <a:t>Afferent sensitive </a:t>
            </a:r>
            <a:r>
              <a:rPr lang="de-DE" sz="2400" dirty="0" err="1" smtClean="0">
                <a:solidFill>
                  <a:schemeClr val="accent2">
                    <a:lumMod val="75000"/>
                  </a:schemeClr>
                </a:solidFill>
              </a:rPr>
              <a:t>impulse</a:t>
            </a:r>
            <a:endParaRPr lang="de-DE" sz="2400" dirty="0">
              <a:solidFill>
                <a:schemeClr val="accent2">
                  <a:lumMod val="75000"/>
                </a:schemeClr>
              </a:solidFill>
            </a:endParaRPr>
          </a:p>
        </p:txBody>
      </p:sp>
      <p:sp>
        <p:nvSpPr>
          <p:cNvPr id="25" name="Textfeld 24"/>
          <p:cNvSpPr txBox="1"/>
          <p:nvPr/>
        </p:nvSpPr>
        <p:spPr>
          <a:xfrm>
            <a:off x="5004048" y="3501008"/>
            <a:ext cx="2806794" cy="461665"/>
          </a:xfrm>
          <a:prstGeom prst="rect">
            <a:avLst/>
          </a:prstGeom>
          <a:noFill/>
        </p:spPr>
        <p:txBody>
          <a:bodyPr wrap="none" rtlCol="0">
            <a:spAutoFit/>
          </a:bodyPr>
          <a:lstStyle/>
          <a:p>
            <a:r>
              <a:rPr lang="de-DE" sz="2400" dirty="0" smtClean="0">
                <a:solidFill>
                  <a:schemeClr val="tx2">
                    <a:lumMod val="75000"/>
                  </a:schemeClr>
                </a:solidFill>
              </a:rPr>
              <a:t>Efferent </a:t>
            </a:r>
            <a:r>
              <a:rPr lang="de-DE" sz="2400" dirty="0" err="1" smtClean="0">
                <a:solidFill>
                  <a:schemeClr val="tx2">
                    <a:lumMod val="75000"/>
                  </a:schemeClr>
                </a:solidFill>
              </a:rPr>
              <a:t>motor</a:t>
            </a:r>
            <a:r>
              <a:rPr lang="de-DE" sz="2400" dirty="0" smtClean="0">
                <a:solidFill>
                  <a:schemeClr val="tx2">
                    <a:lumMod val="75000"/>
                  </a:schemeClr>
                </a:solidFill>
              </a:rPr>
              <a:t> </a:t>
            </a:r>
            <a:r>
              <a:rPr lang="de-DE" sz="2400" dirty="0" err="1" smtClean="0">
                <a:solidFill>
                  <a:schemeClr val="tx2">
                    <a:lumMod val="75000"/>
                  </a:schemeClr>
                </a:solidFill>
              </a:rPr>
              <a:t>effect</a:t>
            </a:r>
            <a:endParaRPr lang="de-DE" sz="2400" dirty="0">
              <a:solidFill>
                <a:schemeClr val="tx2">
                  <a:lumMod val="75000"/>
                </a:schemeClr>
              </a:solidFill>
            </a:endParaRPr>
          </a:p>
        </p:txBody>
      </p:sp>
      <p:cxnSp>
        <p:nvCxnSpPr>
          <p:cNvPr id="32" name="Gerade Verbindung 31"/>
          <p:cNvCxnSpPr/>
          <p:nvPr/>
        </p:nvCxnSpPr>
        <p:spPr>
          <a:xfrm>
            <a:off x="-36512" y="3645024"/>
            <a:ext cx="26642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p:nvCxnSpPr>
        <p:spPr>
          <a:xfrm>
            <a:off x="3563888" y="3573016"/>
            <a:ext cx="28803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 Verbindung 39"/>
          <p:cNvCxnSpPr/>
          <p:nvPr/>
        </p:nvCxnSpPr>
        <p:spPr>
          <a:xfrm>
            <a:off x="6300192" y="3573016"/>
            <a:ext cx="28438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8028384" y="4509120"/>
            <a:ext cx="864096" cy="1569660"/>
          </a:xfrm>
          <a:prstGeom prst="rect">
            <a:avLst/>
          </a:prstGeom>
          <a:noFill/>
        </p:spPr>
        <p:txBody>
          <a:bodyPr wrap="square" rtlCol="0">
            <a:spAutoFit/>
          </a:bodyPr>
          <a:lstStyle/>
          <a:p>
            <a:r>
              <a:rPr lang="de-DE" sz="9600" dirty="0" smtClean="0"/>
              <a:t>?</a:t>
            </a:r>
            <a:endParaRPr lang="de-DE" sz="9600" dirty="0"/>
          </a:p>
        </p:txBody>
      </p:sp>
      <p:sp>
        <p:nvSpPr>
          <p:cNvPr id="26" name="Textfeld 25"/>
          <p:cNvSpPr txBox="1"/>
          <p:nvPr/>
        </p:nvSpPr>
        <p:spPr>
          <a:xfrm>
            <a:off x="1979712" y="4509120"/>
            <a:ext cx="470000" cy="830997"/>
          </a:xfrm>
          <a:prstGeom prst="rect">
            <a:avLst/>
          </a:prstGeom>
          <a:noFill/>
        </p:spPr>
        <p:txBody>
          <a:bodyPr wrap="square" rtlCol="0">
            <a:spAutoFit/>
          </a:bodyPr>
          <a:lstStyle/>
          <a:p>
            <a:r>
              <a:rPr lang="de-DE" sz="4800" dirty="0" smtClean="0"/>
              <a:t>?</a:t>
            </a:r>
            <a:endParaRPr lang="de-DE" sz="4800" dirty="0"/>
          </a:p>
        </p:txBody>
      </p:sp>
      <p:sp>
        <p:nvSpPr>
          <p:cNvPr id="30" name="Foliennummernplatzhalter 29"/>
          <p:cNvSpPr>
            <a:spLocks noGrp="1"/>
          </p:cNvSpPr>
          <p:nvPr>
            <p:ph type="sldNum" sz="quarter" idx="12"/>
          </p:nvPr>
        </p:nvSpPr>
        <p:spPr/>
        <p:txBody>
          <a:bodyPr/>
          <a:lstStyle/>
          <a:p>
            <a:fld id="{04573DA4-5076-42CF-B01F-927A1C672662}" type="slidenum">
              <a:rPr lang="de-DE" smtClean="0"/>
              <a:pPr/>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8229600" cy="1143000"/>
          </a:xfrm>
        </p:spPr>
        <p:txBody>
          <a:bodyPr>
            <a:normAutofit fontScale="90000"/>
          </a:bodyPr>
          <a:lstStyle/>
          <a:p>
            <a:r>
              <a:rPr lang="de-DE" b="1" dirty="0" smtClean="0"/>
              <a:t/>
            </a:r>
            <a:br>
              <a:rPr lang="de-DE" b="1" dirty="0" smtClean="0"/>
            </a:br>
            <a:r>
              <a:rPr lang="de-DE" sz="3600" b="1" dirty="0" err="1" smtClean="0"/>
              <a:t>Teeth</a:t>
            </a:r>
            <a:r>
              <a:rPr lang="de-DE" sz="3600" b="1" dirty="0" smtClean="0"/>
              <a:t>: </a:t>
            </a:r>
            <a:r>
              <a:rPr lang="de-DE" sz="3600" b="1" dirty="0" err="1" smtClean="0"/>
              <a:t>Function</a:t>
            </a:r>
            <a:r>
              <a:rPr lang="de-DE" sz="3600" b="1" dirty="0" smtClean="0"/>
              <a:t> in </a:t>
            </a:r>
            <a:r>
              <a:rPr lang="de-DE" sz="3600" b="1" dirty="0" err="1" smtClean="0"/>
              <a:t>two</a:t>
            </a:r>
            <a:r>
              <a:rPr lang="de-DE" sz="3600" b="1" dirty="0" smtClean="0"/>
              <a:t> different </a:t>
            </a:r>
            <a:r>
              <a:rPr lang="de-DE" sz="3600" b="1" dirty="0" err="1" smtClean="0"/>
              <a:t>systems</a:t>
            </a:r>
            <a:r>
              <a:rPr lang="de-DE" b="1" dirty="0" smtClean="0"/>
              <a:t/>
            </a:r>
            <a:br>
              <a:rPr lang="de-DE" b="1" dirty="0" smtClean="0"/>
            </a:br>
            <a:endParaRPr lang="de-DE" dirty="0"/>
          </a:p>
        </p:txBody>
      </p:sp>
      <p:sp>
        <p:nvSpPr>
          <p:cNvPr id="3" name="Inhaltsplatzhalter 2"/>
          <p:cNvSpPr>
            <a:spLocks noGrp="1"/>
          </p:cNvSpPr>
          <p:nvPr>
            <p:ph idx="1"/>
          </p:nvPr>
        </p:nvSpPr>
        <p:spPr/>
        <p:txBody>
          <a:bodyPr/>
          <a:lstStyle/>
          <a:p>
            <a:pPr>
              <a:buNone/>
            </a:pPr>
            <a:endParaRPr lang="de-DE" dirty="0" smtClean="0"/>
          </a:p>
          <a:p>
            <a:pPr marL="514350" indent="-514350">
              <a:buFont typeface="+mj-lt"/>
              <a:buAutoNum type="arabicPeriod"/>
            </a:pPr>
            <a:r>
              <a:rPr lang="de-DE" dirty="0" smtClean="0"/>
              <a:t>    </a:t>
            </a:r>
            <a:r>
              <a:rPr lang="de-DE" dirty="0" err="1" smtClean="0"/>
              <a:t>Chewing</a:t>
            </a:r>
            <a:r>
              <a:rPr lang="de-DE" dirty="0" smtClean="0"/>
              <a:t> </a:t>
            </a:r>
            <a:r>
              <a:rPr lang="de-DE" dirty="0" err="1" smtClean="0"/>
              <a:t>system</a:t>
            </a:r>
            <a:r>
              <a:rPr lang="de-DE" dirty="0" smtClean="0"/>
              <a:t>             </a:t>
            </a:r>
          </a:p>
          <a:p>
            <a:pPr marL="514350" indent="-514350">
              <a:buFont typeface="+mj-lt"/>
              <a:buAutoNum type="arabicPeriod"/>
            </a:pPr>
            <a:r>
              <a:rPr lang="de-DE" dirty="0" smtClean="0"/>
              <a:t>    </a:t>
            </a:r>
            <a:r>
              <a:rPr lang="de-DE" dirty="0" err="1" smtClean="0"/>
              <a:t>Postural</a:t>
            </a:r>
            <a:r>
              <a:rPr lang="de-DE" dirty="0" smtClean="0"/>
              <a:t> </a:t>
            </a:r>
            <a:r>
              <a:rPr lang="de-DE" dirty="0" err="1" smtClean="0"/>
              <a:t>system</a:t>
            </a:r>
            <a:endParaRPr lang="de-DE" dirty="0" smtClean="0"/>
          </a:p>
          <a:p>
            <a:endParaRPr lang="de-DE" dirty="0" smtClean="0"/>
          </a:p>
        </p:txBody>
      </p:sp>
      <p:sp>
        <p:nvSpPr>
          <p:cNvPr id="4" name="Foliennummernplatzhalter 3"/>
          <p:cNvSpPr>
            <a:spLocks noGrp="1"/>
          </p:cNvSpPr>
          <p:nvPr>
            <p:ph type="sldNum" sz="quarter" idx="12"/>
          </p:nvPr>
        </p:nvSpPr>
        <p:spPr/>
        <p:txBody>
          <a:bodyPr/>
          <a:lstStyle/>
          <a:p>
            <a:fld id="{04573DA4-5076-42CF-B01F-927A1C672662}" type="slidenum">
              <a:rPr lang="de-DE" smtClean="0"/>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8229600" cy="1143000"/>
          </a:xfrm>
        </p:spPr>
        <p:txBody>
          <a:bodyPr>
            <a:noAutofit/>
          </a:bodyPr>
          <a:lstStyle/>
          <a:p>
            <a:r>
              <a:rPr lang="de-DE" sz="3200" b="1" dirty="0" err="1" smtClean="0"/>
              <a:t>Craniofacial</a:t>
            </a:r>
            <a:r>
              <a:rPr lang="de-DE" sz="3200" b="1" dirty="0" smtClean="0"/>
              <a:t> </a:t>
            </a:r>
            <a:r>
              <a:rPr lang="de-DE" sz="3200" b="1" dirty="0" err="1" smtClean="0"/>
              <a:t>heights</a:t>
            </a:r>
            <a:r>
              <a:rPr lang="de-DE" sz="3200" b="1" dirty="0" smtClean="0"/>
              <a:t> </a:t>
            </a:r>
            <a:r>
              <a:rPr lang="de-DE" sz="3200" b="1" dirty="0" err="1" smtClean="0"/>
              <a:t>correlate</a:t>
            </a:r>
            <a:r>
              <a:rPr lang="de-DE" sz="3200" b="1" dirty="0" smtClean="0"/>
              <a:t> </a:t>
            </a:r>
            <a:r>
              <a:rPr lang="de-DE" sz="3200" b="1" dirty="0" err="1" smtClean="0"/>
              <a:t>to</a:t>
            </a:r>
            <a:r>
              <a:rPr lang="de-DE" sz="3200" b="1" dirty="0" smtClean="0"/>
              <a:t> </a:t>
            </a:r>
            <a:r>
              <a:rPr lang="de-DE" sz="3200" b="1" dirty="0" err="1" smtClean="0"/>
              <a:t>head</a:t>
            </a:r>
            <a:r>
              <a:rPr lang="de-DE" sz="3200" b="1" dirty="0" smtClean="0"/>
              <a:t> </a:t>
            </a:r>
            <a:r>
              <a:rPr lang="de-DE" sz="3200" b="1" dirty="0" err="1" smtClean="0"/>
              <a:t>posture</a:t>
            </a:r>
            <a:r>
              <a:rPr lang="de-DE" sz="3200" b="1" dirty="0" smtClean="0"/>
              <a:t> (Solow; </a:t>
            </a:r>
            <a:r>
              <a:rPr lang="de-DE" sz="3200" b="1" dirty="0" err="1" smtClean="0"/>
              <a:t>Tallgren</a:t>
            </a:r>
            <a:r>
              <a:rPr lang="de-DE" sz="3200" b="1" dirty="0" smtClean="0"/>
              <a:t>)</a:t>
            </a:r>
            <a:endParaRPr lang="de-DE" sz="3200" b="1" dirty="0"/>
          </a:p>
        </p:txBody>
      </p:sp>
      <p:pic>
        <p:nvPicPr>
          <p:cNvPr id="7" name="Inhaltsplatzhalter 6" descr="2 Solow schädel.jpg"/>
          <p:cNvPicPr>
            <a:picLocks noGrp="1" noChangeAspect="1"/>
          </p:cNvPicPr>
          <p:nvPr>
            <p:ph idx="1"/>
          </p:nvPr>
        </p:nvPicPr>
        <p:blipFill>
          <a:blip r:embed="rId3" cstate="print"/>
          <a:stretch>
            <a:fillRect/>
          </a:stretch>
        </p:blipFill>
        <p:spPr>
          <a:xfrm>
            <a:off x="1259632" y="1957984"/>
            <a:ext cx="5353974" cy="2839168"/>
          </a:xfrm>
        </p:spPr>
      </p:pic>
      <p:sp>
        <p:nvSpPr>
          <p:cNvPr id="8" name="Textfeld 7"/>
          <p:cNvSpPr txBox="1"/>
          <p:nvPr/>
        </p:nvSpPr>
        <p:spPr>
          <a:xfrm>
            <a:off x="1259632" y="4869160"/>
            <a:ext cx="2736304" cy="923330"/>
          </a:xfrm>
          <a:prstGeom prst="rect">
            <a:avLst/>
          </a:prstGeom>
          <a:noFill/>
        </p:spPr>
        <p:txBody>
          <a:bodyPr wrap="square" rtlCol="0">
            <a:spAutoFit/>
          </a:bodyPr>
          <a:lstStyle/>
          <a:p>
            <a:r>
              <a:rPr lang="de-DE" b="1" dirty="0" err="1" smtClean="0"/>
              <a:t>Fig</a:t>
            </a:r>
            <a:r>
              <a:rPr lang="de-DE" b="1" dirty="0" smtClean="0"/>
              <a:t> A: large </a:t>
            </a:r>
            <a:r>
              <a:rPr lang="de-DE" b="1" dirty="0" err="1" smtClean="0"/>
              <a:t>anterior</a:t>
            </a:r>
            <a:r>
              <a:rPr lang="de-DE" b="1" dirty="0" smtClean="0"/>
              <a:t> </a:t>
            </a:r>
            <a:r>
              <a:rPr lang="de-DE" b="1" dirty="0" err="1" smtClean="0"/>
              <a:t>height</a:t>
            </a:r>
            <a:endParaRPr lang="de-DE" b="1" dirty="0" smtClean="0"/>
          </a:p>
          <a:p>
            <a:r>
              <a:rPr lang="de-DE" dirty="0" smtClean="0"/>
              <a:t>Head </a:t>
            </a:r>
            <a:r>
              <a:rPr lang="de-DE" dirty="0" err="1" smtClean="0"/>
              <a:t>extension</a:t>
            </a:r>
            <a:r>
              <a:rPr lang="de-DE" dirty="0" smtClean="0"/>
              <a:t> in </a:t>
            </a:r>
            <a:r>
              <a:rPr lang="de-DE" dirty="0" err="1" smtClean="0"/>
              <a:t>relation</a:t>
            </a:r>
            <a:r>
              <a:rPr lang="de-DE" dirty="0" smtClean="0"/>
              <a:t> </a:t>
            </a:r>
            <a:r>
              <a:rPr lang="de-DE" dirty="0" err="1" smtClean="0"/>
              <a:t>to</a:t>
            </a:r>
            <a:r>
              <a:rPr lang="de-DE" dirty="0" smtClean="0"/>
              <a:t> </a:t>
            </a:r>
            <a:r>
              <a:rPr lang="de-DE" dirty="0" err="1" smtClean="0"/>
              <a:t>the</a:t>
            </a:r>
            <a:r>
              <a:rPr lang="de-DE" dirty="0" smtClean="0"/>
              <a:t> </a:t>
            </a:r>
            <a:r>
              <a:rPr lang="de-DE" dirty="0" err="1" smtClean="0"/>
              <a:t>spine</a:t>
            </a:r>
            <a:endParaRPr lang="de-DE" dirty="0"/>
          </a:p>
        </p:txBody>
      </p:sp>
      <p:sp>
        <p:nvSpPr>
          <p:cNvPr id="9" name="Textfeld 8"/>
          <p:cNvSpPr txBox="1"/>
          <p:nvPr/>
        </p:nvSpPr>
        <p:spPr>
          <a:xfrm>
            <a:off x="3995936" y="4869160"/>
            <a:ext cx="2592288" cy="923330"/>
          </a:xfrm>
          <a:prstGeom prst="rect">
            <a:avLst/>
          </a:prstGeom>
          <a:noFill/>
        </p:spPr>
        <p:txBody>
          <a:bodyPr wrap="square" rtlCol="0">
            <a:spAutoFit/>
          </a:bodyPr>
          <a:lstStyle/>
          <a:p>
            <a:r>
              <a:rPr lang="de-DE" b="1" dirty="0" err="1" smtClean="0"/>
              <a:t>Fig</a:t>
            </a:r>
            <a:r>
              <a:rPr lang="de-DE" b="1" dirty="0" smtClean="0"/>
              <a:t> B: large dorsal </a:t>
            </a:r>
            <a:r>
              <a:rPr lang="de-DE" b="1" dirty="0" err="1" smtClean="0"/>
              <a:t>height</a:t>
            </a:r>
            <a:endParaRPr lang="de-DE" b="1" dirty="0" smtClean="0"/>
          </a:p>
          <a:p>
            <a:r>
              <a:rPr lang="de-DE" dirty="0" smtClean="0"/>
              <a:t>Head </a:t>
            </a:r>
            <a:r>
              <a:rPr lang="de-DE" dirty="0" err="1" smtClean="0"/>
              <a:t>flexion</a:t>
            </a:r>
            <a:r>
              <a:rPr lang="de-DE" dirty="0" smtClean="0"/>
              <a:t> in </a:t>
            </a:r>
            <a:r>
              <a:rPr lang="de-DE" dirty="0" err="1" smtClean="0"/>
              <a:t>relation</a:t>
            </a:r>
            <a:r>
              <a:rPr lang="de-DE" dirty="0" smtClean="0"/>
              <a:t> </a:t>
            </a:r>
            <a:r>
              <a:rPr lang="de-DE" dirty="0" err="1" smtClean="0"/>
              <a:t>to</a:t>
            </a:r>
            <a:r>
              <a:rPr lang="de-DE" dirty="0" smtClean="0"/>
              <a:t> </a:t>
            </a:r>
            <a:r>
              <a:rPr lang="de-DE" dirty="0" err="1" smtClean="0"/>
              <a:t>the</a:t>
            </a:r>
            <a:r>
              <a:rPr lang="de-DE" dirty="0" smtClean="0"/>
              <a:t> </a:t>
            </a:r>
            <a:r>
              <a:rPr lang="de-DE" dirty="0" err="1" smtClean="0"/>
              <a:t>spine</a:t>
            </a:r>
            <a:endParaRPr lang="de-DE" dirty="0"/>
          </a:p>
        </p:txBody>
      </p:sp>
      <p:sp>
        <p:nvSpPr>
          <p:cNvPr id="11" name="Textfeld 10"/>
          <p:cNvSpPr txBox="1"/>
          <p:nvPr/>
        </p:nvSpPr>
        <p:spPr>
          <a:xfrm>
            <a:off x="1043608" y="5949280"/>
            <a:ext cx="6192688" cy="646331"/>
          </a:xfrm>
          <a:prstGeom prst="rect">
            <a:avLst/>
          </a:prstGeom>
          <a:noFill/>
        </p:spPr>
        <p:txBody>
          <a:bodyPr wrap="square" rtlCol="0">
            <a:spAutoFit/>
          </a:bodyPr>
          <a:lstStyle/>
          <a:p>
            <a:r>
              <a:rPr lang="de-DE" dirty="0" err="1" smtClean="0"/>
              <a:t>Hypothesis</a:t>
            </a:r>
            <a:r>
              <a:rPr lang="de-DE" dirty="0" smtClean="0"/>
              <a:t>: Head </a:t>
            </a:r>
            <a:r>
              <a:rPr lang="de-DE" dirty="0" err="1" smtClean="0"/>
              <a:t>posture</a:t>
            </a:r>
            <a:r>
              <a:rPr lang="de-DE" dirty="0" smtClean="0"/>
              <a:t> </a:t>
            </a:r>
            <a:r>
              <a:rPr lang="de-DE" dirty="0" err="1" smtClean="0"/>
              <a:t>depends</a:t>
            </a:r>
            <a:r>
              <a:rPr lang="de-DE" dirty="0" smtClean="0"/>
              <a:t> on </a:t>
            </a:r>
            <a:r>
              <a:rPr lang="de-DE" dirty="0" err="1" smtClean="0"/>
              <a:t>heights</a:t>
            </a:r>
            <a:r>
              <a:rPr lang="de-DE" dirty="0" smtClean="0"/>
              <a:t>, </a:t>
            </a:r>
            <a:r>
              <a:rPr lang="de-DE" dirty="0" err="1" smtClean="0"/>
              <a:t>perhaps</a:t>
            </a:r>
            <a:r>
              <a:rPr lang="de-DE" dirty="0" smtClean="0"/>
              <a:t> </a:t>
            </a:r>
            <a:r>
              <a:rPr lang="de-DE" dirty="0" err="1" smtClean="0"/>
              <a:t>even</a:t>
            </a:r>
            <a:r>
              <a:rPr lang="de-DE" dirty="0" smtClean="0"/>
              <a:t> on </a:t>
            </a:r>
            <a:r>
              <a:rPr lang="de-DE" dirty="0" err="1" smtClean="0"/>
              <a:t>teeth</a:t>
            </a:r>
            <a:r>
              <a:rPr lang="de-DE" dirty="0" smtClean="0"/>
              <a:t> </a:t>
            </a:r>
            <a:r>
              <a:rPr lang="de-DE" dirty="0" err="1" smtClean="0"/>
              <a:t>height</a:t>
            </a:r>
            <a:r>
              <a:rPr lang="de-DE" dirty="0" smtClean="0"/>
              <a:t>/ </a:t>
            </a:r>
            <a:r>
              <a:rPr lang="de-DE" dirty="0" err="1" smtClean="0"/>
              <a:t>teeth</a:t>
            </a:r>
            <a:r>
              <a:rPr lang="de-DE" dirty="0" smtClean="0"/>
              <a:t> </a:t>
            </a:r>
            <a:r>
              <a:rPr lang="de-DE" dirty="0" err="1" smtClean="0"/>
              <a:t>length</a:t>
            </a:r>
            <a:r>
              <a:rPr lang="de-DE" dirty="0" smtClean="0"/>
              <a:t>.</a:t>
            </a:r>
            <a:endParaRPr lang="de-DE" dirty="0"/>
          </a:p>
        </p:txBody>
      </p:sp>
      <p:sp>
        <p:nvSpPr>
          <p:cNvPr id="10" name="Foliennummernplatzhalter 9"/>
          <p:cNvSpPr>
            <a:spLocks noGrp="1"/>
          </p:cNvSpPr>
          <p:nvPr>
            <p:ph type="sldNum" sz="quarter" idx="12"/>
          </p:nvPr>
        </p:nvSpPr>
        <p:spPr/>
        <p:txBody>
          <a:bodyPr/>
          <a:lstStyle/>
          <a:p>
            <a:fld id="{04573DA4-5076-42CF-B01F-927A1C672662}" type="slidenum">
              <a:rPr lang="de-DE" smtClean="0"/>
              <a:pPr/>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smtClean="0"/>
              <a:t>Parameters </a:t>
            </a:r>
            <a:r>
              <a:rPr lang="de-DE" sz="3200" b="1" dirty="0" err="1" smtClean="0"/>
              <a:t>of</a:t>
            </a:r>
            <a:r>
              <a:rPr lang="de-DE" sz="3200" b="1" dirty="0" smtClean="0"/>
              <a:t> </a:t>
            </a:r>
            <a:r>
              <a:rPr lang="de-DE" sz="3200" b="1" dirty="0" err="1" smtClean="0"/>
              <a:t>postural</a:t>
            </a:r>
            <a:r>
              <a:rPr lang="de-DE" sz="3200" b="1" dirty="0" smtClean="0"/>
              <a:t> </a:t>
            </a:r>
            <a:r>
              <a:rPr lang="de-DE" sz="3200" b="1" dirty="0" err="1" smtClean="0"/>
              <a:t>reaction</a:t>
            </a:r>
            <a:endParaRPr lang="de-DE" sz="3200" b="1" dirty="0"/>
          </a:p>
        </p:txBody>
      </p:sp>
      <p:sp>
        <p:nvSpPr>
          <p:cNvPr id="3" name="Inhaltsplatzhalter 2"/>
          <p:cNvSpPr>
            <a:spLocks noGrp="1"/>
          </p:cNvSpPr>
          <p:nvPr>
            <p:ph idx="1"/>
          </p:nvPr>
        </p:nvSpPr>
        <p:spPr/>
        <p:txBody>
          <a:bodyPr>
            <a:normAutofit/>
          </a:bodyPr>
          <a:lstStyle/>
          <a:p>
            <a:r>
              <a:rPr lang="de-DE" sz="2400" dirty="0" smtClean="0"/>
              <a:t>High </a:t>
            </a:r>
            <a:r>
              <a:rPr lang="de-DE" sz="2400" dirty="0" err="1" smtClean="0"/>
              <a:t>speed</a:t>
            </a:r>
            <a:endParaRPr lang="de-DE" sz="2400" dirty="0" smtClean="0"/>
          </a:p>
          <a:p>
            <a:r>
              <a:rPr lang="de-DE" sz="2400" dirty="0" err="1" smtClean="0"/>
              <a:t>Direct</a:t>
            </a:r>
            <a:r>
              <a:rPr lang="de-DE" sz="2400" dirty="0" smtClean="0"/>
              <a:t> </a:t>
            </a:r>
            <a:r>
              <a:rPr lang="de-DE" sz="2400" dirty="0" err="1" smtClean="0"/>
              <a:t>connection</a:t>
            </a:r>
            <a:endParaRPr lang="de-DE" sz="2400" dirty="0" smtClean="0"/>
          </a:p>
          <a:p>
            <a:r>
              <a:rPr lang="de-DE" sz="2400" dirty="0" err="1" smtClean="0"/>
              <a:t>Unconscious</a:t>
            </a:r>
            <a:endParaRPr lang="de-DE" sz="2400" dirty="0" smtClean="0"/>
          </a:p>
          <a:p>
            <a:r>
              <a:rPr lang="de-DE" sz="2400" dirty="0" smtClean="0"/>
              <a:t>The </a:t>
            </a:r>
            <a:r>
              <a:rPr lang="de-DE" sz="2400" dirty="0" err="1" smtClean="0"/>
              <a:t>bigger</a:t>
            </a:r>
            <a:r>
              <a:rPr lang="de-DE" sz="2400" dirty="0" smtClean="0"/>
              <a:t> </a:t>
            </a:r>
            <a:r>
              <a:rPr lang="de-DE" sz="2400" dirty="0" err="1" smtClean="0"/>
              <a:t>the</a:t>
            </a:r>
            <a:r>
              <a:rPr lang="de-DE" sz="2400" dirty="0" smtClean="0"/>
              <a:t> </a:t>
            </a:r>
            <a:r>
              <a:rPr lang="de-DE" sz="2400" dirty="0" err="1" smtClean="0"/>
              <a:t>stimulus</a:t>
            </a:r>
            <a:r>
              <a:rPr lang="de-DE" sz="2400" dirty="0" smtClean="0"/>
              <a:t>, </a:t>
            </a:r>
            <a:r>
              <a:rPr lang="de-DE" sz="2400" dirty="0" err="1" smtClean="0"/>
              <a:t>the</a:t>
            </a:r>
            <a:r>
              <a:rPr lang="de-DE" sz="2400" dirty="0" smtClean="0"/>
              <a:t> larger </a:t>
            </a:r>
            <a:r>
              <a:rPr lang="de-DE" sz="2400" dirty="0" err="1" smtClean="0"/>
              <a:t>the</a:t>
            </a:r>
            <a:r>
              <a:rPr lang="de-DE" sz="2400" dirty="0" smtClean="0"/>
              <a:t> </a:t>
            </a:r>
            <a:r>
              <a:rPr lang="de-DE" sz="2400" dirty="0" err="1" smtClean="0"/>
              <a:t>effect</a:t>
            </a:r>
            <a:r>
              <a:rPr lang="de-DE" sz="2400" dirty="0" smtClean="0"/>
              <a:t> in </a:t>
            </a:r>
            <a:r>
              <a:rPr lang="de-DE" sz="2400" dirty="0" err="1" smtClean="0"/>
              <a:t>posture</a:t>
            </a:r>
            <a:r>
              <a:rPr lang="de-DE" sz="2400" dirty="0" smtClean="0"/>
              <a:t>)</a:t>
            </a:r>
          </a:p>
          <a:p>
            <a:r>
              <a:rPr lang="de-DE" sz="2400" dirty="0" err="1" smtClean="0"/>
              <a:t>Localisation</a:t>
            </a:r>
            <a:r>
              <a:rPr lang="de-DE" sz="2400" dirty="0" smtClean="0"/>
              <a:t> </a:t>
            </a:r>
            <a:r>
              <a:rPr lang="de-DE" sz="2400" dirty="0" err="1" smtClean="0"/>
              <a:t>of</a:t>
            </a:r>
            <a:r>
              <a:rPr lang="de-DE" sz="2400" dirty="0" smtClean="0"/>
              <a:t> </a:t>
            </a:r>
            <a:r>
              <a:rPr lang="de-DE" sz="2400" dirty="0" err="1" smtClean="0"/>
              <a:t>stimulus</a:t>
            </a:r>
            <a:r>
              <a:rPr lang="de-DE" sz="2400" dirty="0" smtClean="0"/>
              <a:t> </a:t>
            </a:r>
            <a:r>
              <a:rPr lang="de-DE" sz="2400" dirty="0" err="1" smtClean="0"/>
              <a:t>correlates</a:t>
            </a:r>
            <a:r>
              <a:rPr lang="de-DE" sz="2400" dirty="0" smtClean="0"/>
              <a:t> </a:t>
            </a:r>
            <a:r>
              <a:rPr lang="de-DE" sz="2400" dirty="0" err="1" smtClean="0"/>
              <a:t>with</a:t>
            </a:r>
            <a:r>
              <a:rPr lang="de-DE" sz="2400" dirty="0" smtClean="0"/>
              <a:t> </a:t>
            </a:r>
            <a:r>
              <a:rPr lang="de-DE" sz="2400" dirty="0" err="1" smtClean="0"/>
              <a:t>morphology</a:t>
            </a:r>
            <a:r>
              <a:rPr lang="de-DE" sz="2400" dirty="0" smtClean="0"/>
              <a:t> </a:t>
            </a:r>
            <a:r>
              <a:rPr lang="de-DE" sz="2400" dirty="0" err="1" smtClean="0"/>
              <a:t>of</a:t>
            </a:r>
            <a:r>
              <a:rPr lang="de-DE" sz="2400" dirty="0" smtClean="0"/>
              <a:t> </a:t>
            </a:r>
            <a:r>
              <a:rPr lang="de-DE" sz="2400" dirty="0" err="1" smtClean="0"/>
              <a:t>pattern</a:t>
            </a:r>
            <a:r>
              <a:rPr lang="de-DE" sz="2400" dirty="0" smtClean="0"/>
              <a:t> in </a:t>
            </a:r>
            <a:r>
              <a:rPr lang="de-DE" sz="2400" dirty="0" err="1" smtClean="0"/>
              <a:t>posture</a:t>
            </a:r>
            <a:endParaRPr lang="de-DE" sz="2400" dirty="0" smtClean="0"/>
          </a:p>
          <a:p>
            <a:r>
              <a:rPr lang="de-DE" sz="2400" dirty="0" err="1" smtClean="0"/>
              <a:t>counter-directed</a:t>
            </a:r>
            <a:r>
              <a:rPr lang="de-DE" sz="2400" dirty="0" smtClean="0"/>
              <a:t> (</a:t>
            </a:r>
            <a:r>
              <a:rPr lang="de-DE" sz="2400" dirty="0" err="1" smtClean="0"/>
              <a:t>tilt</a:t>
            </a:r>
            <a:r>
              <a:rPr lang="de-DE" sz="2400" dirty="0" smtClean="0"/>
              <a:t> </a:t>
            </a:r>
            <a:r>
              <a:rPr lang="de-DE" sz="2400" dirty="0" err="1" smtClean="0"/>
              <a:t>to</a:t>
            </a:r>
            <a:r>
              <a:rPr lang="de-DE" sz="2400" dirty="0" smtClean="0"/>
              <a:t> </a:t>
            </a:r>
            <a:r>
              <a:rPr lang="de-DE" sz="2400" dirty="0" err="1" smtClean="0"/>
              <a:t>the</a:t>
            </a:r>
            <a:r>
              <a:rPr lang="de-DE" sz="2400" dirty="0" smtClean="0"/>
              <a:t> </a:t>
            </a:r>
            <a:r>
              <a:rPr lang="de-DE" sz="2400" dirty="0" err="1" smtClean="0"/>
              <a:t>right</a:t>
            </a:r>
            <a:r>
              <a:rPr lang="de-DE" sz="2400" dirty="0" smtClean="0"/>
              <a:t>, </a:t>
            </a:r>
            <a:r>
              <a:rPr lang="de-DE" sz="2400" dirty="0" err="1" smtClean="0"/>
              <a:t>rotation</a:t>
            </a:r>
            <a:r>
              <a:rPr lang="de-DE" sz="2400" dirty="0" smtClean="0"/>
              <a:t> </a:t>
            </a:r>
            <a:r>
              <a:rPr lang="de-DE" sz="2400" dirty="0" err="1" smtClean="0"/>
              <a:t>to</a:t>
            </a:r>
            <a:r>
              <a:rPr lang="de-DE" sz="2400" dirty="0" smtClean="0"/>
              <a:t> </a:t>
            </a:r>
            <a:r>
              <a:rPr lang="de-DE" sz="2400" dirty="0" err="1" smtClean="0"/>
              <a:t>the</a:t>
            </a:r>
            <a:r>
              <a:rPr lang="de-DE" sz="2400" dirty="0" smtClean="0"/>
              <a:t> </a:t>
            </a:r>
            <a:r>
              <a:rPr lang="de-DE" sz="2400" dirty="0" err="1" smtClean="0"/>
              <a:t>left</a:t>
            </a:r>
            <a:r>
              <a:rPr lang="de-DE" sz="2400" dirty="0" smtClean="0"/>
              <a:t>)</a:t>
            </a:r>
            <a:endParaRPr lang="de-DE" sz="2400" dirty="0"/>
          </a:p>
        </p:txBody>
      </p:sp>
      <p:sp>
        <p:nvSpPr>
          <p:cNvPr id="4" name="Foliennummernplatzhalter 3"/>
          <p:cNvSpPr>
            <a:spLocks noGrp="1"/>
          </p:cNvSpPr>
          <p:nvPr>
            <p:ph type="sldNum" sz="quarter" idx="12"/>
          </p:nvPr>
        </p:nvSpPr>
        <p:spPr/>
        <p:txBody>
          <a:bodyPr/>
          <a:lstStyle/>
          <a:p>
            <a:fld id="{04573DA4-5076-42CF-B01F-927A1C672662}" type="slidenum">
              <a:rPr lang="de-DE" smtClean="0"/>
              <a:pPr/>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512" y="188640"/>
            <a:ext cx="9237712" cy="432048"/>
          </a:xfrm>
        </p:spPr>
        <p:txBody>
          <a:bodyPr>
            <a:noAutofit/>
          </a:bodyPr>
          <a:lstStyle/>
          <a:p>
            <a:r>
              <a:rPr lang="de-DE" sz="3200" b="1" dirty="0" smtClean="0"/>
              <a:t/>
            </a:r>
            <a:br>
              <a:rPr lang="de-DE" sz="3200" b="1" dirty="0" smtClean="0"/>
            </a:br>
            <a:r>
              <a:rPr lang="de-DE" sz="3200" b="1" dirty="0" err="1" smtClean="0"/>
              <a:t>Centre</a:t>
            </a:r>
            <a:r>
              <a:rPr lang="de-DE" sz="3200" b="1" dirty="0" smtClean="0"/>
              <a:t> </a:t>
            </a:r>
            <a:r>
              <a:rPr lang="de-DE" sz="3200" b="1" dirty="0" err="1" smtClean="0"/>
              <a:t>position</a:t>
            </a:r>
            <a:r>
              <a:rPr lang="de-DE" sz="3200" b="1" dirty="0" smtClean="0"/>
              <a:t> and </a:t>
            </a:r>
            <a:r>
              <a:rPr lang="de-DE" sz="3200" b="1" dirty="0" err="1" smtClean="0"/>
              <a:t>set</a:t>
            </a:r>
            <a:r>
              <a:rPr lang="de-DE" sz="3200" b="1" dirty="0" smtClean="0"/>
              <a:t> </a:t>
            </a:r>
            <a:r>
              <a:rPr lang="de-DE" sz="3200" b="1" dirty="0" err="1" smtClean="0"/>
              <a:t>reactions</a:t>
            </a:r>
            <a:r>
              <a:rPr lang="de-DE" sz="3200" b="1" dirty="0" smtClean="0"/>
              <a:t>: </a:t>
            </a:r>
            <a:r>
              <a:rPr lang="de-DE" sz="3200" dirty="0" smtClean="0"/>
              <a:t/>
            </a:r>
            <a:br>
              <a:rPr lang="de-DE" sz="3200" dirty="0" smtClean="0"/>
            </a:br>
            <a:endParaRPr lang="de-DE" sz="3200" dirty="0"/>
          </a:p>
        </p:txBody>
      </p:sp>
      <p:pic>
        <p:nvPicPr>
          <p:cNvPr id="35" name="Grafik 34" descr="3 Kopfstellreakt Kopie.jpg"/>
          <p:cNvPicPr>
            <a:picLocks noChangeAspect="1"/>
          </p:cNvPicPr>
          <p:nvPr/>
        </p:nvPicPr>
        <p:blipFill>
          <a:blip r:embed="rId3" cstate="print"/>
          <a:stretch>
            <a:fillRect/>
          </a:stretch>
        </p:blipFill>
        <p:spPr>
          <a:xfrm>
            <a:off x="899592" y="909000"/>
            <a:ext cx="7379868" cy="2520000"/>
          </a:xfrm>
          <a:prstGeom prst="rect">
            <a:avLst/>
          </a:prstGeom>
        </p:spPr>
      </p:pic>
      <p:pic>
        <p:nvPicPr>
          <p:cNvPr id="29" name="Grafik 28" descr="phys STR nach rechts m roter HOR.jpg"/>
          <p:cNvPicPr>
            <a:picLocks noChangeAspect="1"/>
          </p:cNvPicPr>
          <p:nvPr/>
        </p:nvPicPr>
        <p:blipFill>
          <a:blip r:embed="rId4" cstate="print"/>
          <a:srcRect t="977" b="977"/>
          <a:stretch>
            <a:fillRect/>
          </a:stretch>
        </p:blipFill>
        <p:spPr>
          <a:xfrm>
            <a:off x="1475656" y="3645024"/>
            <a:ext cx="1136599" cy="3178477"/>
          </a:xfrm>
          <a:prstGeom prst="rect">
            <a:avLst/>
          </a:prstGeom>
        </p:spPr>
      </p:pic>
      <p:pic>
        <p:nvPicPr>
          <p:cNvPr id="33" name="Grafik 32" descr="standing post gerade m rot HOR.jpg"/>
          <p:cNvPicPr>
            <a:picLocks noChangeAspect="1"/>
          </p:cNvPicPr>
          <p:nvPr/>
        </p:nvPicPr>
        <p:blipFill>
          <a:blip r:embed="rId5" cstate="print"/>
          <a:srcRect r="7648" b="738"/>
          <a:stretch>
            <a:fillRect/>
          </a:stretch>
        </p:blipFill>
        <p:spPr>
          <a:xfrm>
            <a:off x="4004789" y="3645024"/>
            <a:ext cx="999259" cy="3180357"/>
          </a:xfrm>
          <a:prstGeom prst="rect">
            <a:avLst/>
          </a:prstGeom>
        </p:spPr>
      </p:pic>
      <p:pic>
        <p:nvPicPr>
          <p:cNvPr id="28" name="Grafik 27" descr="frontal perm STR m rot HOR.jpg"/>
          <p:cNvPicPr>
            <a:picLocks noChangeAspect="1"/>
          </p:cNvPicPr>
          <p:nvPr/>
        </p:nvPicPr>
        <p:blipFill>
          <a:blip r:embed="rId6" cstate="print"/>
          <a:srcRect r="5989" b="740"/>
          <a:stretch>
            <a:fillRect/>
          </a:stretch>
        </p:blipFill>
        <p:spPr>
          <a:xfrm>
            <a:off x="6300192" y="3645024"/>
            <a:ext cx="929861" cy="3180311"/>
          </a:xfrm>
          <a:prstGeom prst="rect">
            <a:avLst/>
          </a:prstGeom>
        </p:spPr>
      </p:pic>
      <p:cxnSp>
        <p:nvCxnSpPr>
          <p:cNvPr id="37" name="Gerade Verbindung 36"/>
          <p:cNvCxnSpPr/>
          <p:nvPr/>
        </p:nvCxnSpPr>
        <p:spPr>
          <a:xfrm>
            <a:off x="360000" y="4104000"/>
            <a:ext cx="8568952"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3563888" y="620688"/>
            <a:ext cx="2304256" cy="461665"/>
          </a:xfrm>
          <a:prstGeom prst="rect">
            <a:avLst/>
          </a:prstGeom>
          <a:noFill/>
        </p:spPr>
        <p:txBody>
          <a:bodyPr wrap="square" rtlCol="0">
            <a:spAutoFit/>
          </a:bodyPr>
          <a:lstStyle/>
          <a:p>
            <a:r>
              <a:rPr lang="de-DE" sz="2400" dirty="0" err="1" smtClean="0"/>
              <a:t>Centre</a:t>
            </a:r>
            <a:r>
              <a:rPr lang="de-DE" sz="2400" dirty="0" smtClean="0"/>
              <a:t> </a:t>
            </a:r>
            <a:r>
              <a:rPr lang="de-DE" sz="2400" dirty="0" err="1" smtClean="0"/>
              <a:t>position</a:t>
            </a:r>
            <a:endParaRPr lang="de-DE" sz="2400" dirty="0"/>
          </a:p>
        </p:txBody>
      </p:sp>
      <p:sp>
        <p:nvSpPr>
          <p:cNvPr id="41" name="Textfeld 40"/>
          <p:cNvSpPr txBox="1"/>
          <p:nvPr/>
        </p:nvSpPr>
        <p:spPr>
          <a:xfrm>
            <a:off x="2195736" y="2852936"/>
            <a:ext cx="2376264" cy="369332"/>
          </a:xfrm>
          <a:prstGeom prst="rect">
            <a:avLst/>
          </a:prstGeom>
          <a:noFill/>
        </p:spPr>
        <p:txBody>
          <a:bodyPr wrap="square" rtlCol="0">
            <a:spAutoFit/>
          </a:bodyPr>
          <a:lstStyle/>
          <a:p>
            <a:r>
              <a:rPr lang="de-DE" dirty="0" smtClean="0">
                <a:solidFill>
                  <a:schemeClr val="tx2"/>
                </a:solidFill>
              </a:rPr>
              <a:t>True Horizontal</a:t>
            </a:r>
            <a:endParaRPr lang="de-DE" dirty="0">
              <a:solidFill>
                <a:schemeClr val="tx2"/>
              </a:solidFill>
            </a:endParaRPr>
          </a:p>
        </p:txBody>
      </p:sp>
      <p:sp>
        <p:nvSpPr>
          <p:cNvPr id="42" name="Textfeld 41"/>
          <p:cNvSpPr txBox="1"/>
          <p:nvPr/>
        </p:nvSpPr>
        <p:spPr>
          <a:xfrm>
            <a:off x="7487816" y="3789040"/>
            <a:ext cx="1656184" cy="369332"/>
          </a:xfrm>
          <a:prstGeom prst="rect">
            <a:avLst/>
          </a:prstGeom>
          <a:noFill/>
        </p:spPr>
        <p:txBody>
          <a:bodyPr wrap="square" rtlCol="0">
            <a:spAutoFit/>
          </a:bodyPr>
          <a:lstStyle/>
          <a:p>
            <a:r>
              <a:rPr lang="de-DE" dirty="0" smtClean="0">
                <a:solidFill>
                  <a:schemeClr val="tx2"/>
                </a:solidFill>
              </a:rPr>
              <a:t>True Horizontal</a:t>
            </a:r>
            <a:endParaRPr lang="de-DE" dirty="0">
              <a:solidFill>
                <a:schemeClr val="tx2"/>
              </a:solidFill>
            </a:endParaRPr>
          </a:p>
        </p:txBody>
      </p:sp>
      <p:sp>
        <p:nvSpPr>
          <p:cNvPr id="43" name="Bogen 42"/>
          <p:cNvSpPr/>
          <p:nvPr/>
        </p:nvSpPr>
        <p:spPr>
          <a:xfrm rot="5043225">
            <a:off x="6013783" y="780664"/>
            <a:ext cx="1272156" cy="201856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44" name="Textfeld 43"/>
          <p:cNvSpPr txBox="1"/>
          <p:nvPr/>
        </p:nvSpPr>
        <p:spPr>
          <a:xfrm rot="10501543">
            <a:off x="7365113" y="1529464"/>
            <a:ext cx="432048" cy="369332"/>
          </a:xfrm>
          <a:prstGeom prst="rect">
            <a:avLst/>
          </a:prstGeom>
          <a:noFill/>
        </p:spPr>
        <p:txBody>
          <a:bodyPr wrap="square" rtlCol="0">
            <a:spAutoFit/>
          </a:bodyPr>
          <a:lstStyle/>
          <a:p>
            <a:r>
              <a:rPr lang="de-DE" dirty="0" smtClean="0">
                <a:solidFill>
                  <a:schemeClr val="tx2">
                    <a:lumMod val="60000"/>
                    <a:lumOff val="40000"/>
                  </a:schemeClr>
                </a:solidFill>
              </a:rPr>
              <a:t>V</a:t>
            </a:r>
            <a:endParaRPr lang="de-DE" dirty="0">
              <a:solidFill>
                <a:schemeClr val="tx2">
                  <a:lumMod val="60000"/>
                  <a:lumOff val="40000"/>
                </a:schemeClr>
              </a:solidFill>
            </a:endParaRPr>
          </a:p>
        </p:txBody>
      </p:sp>
      <p:sp>
        <p:nvSpPr>
          <p:cNvPr id="15" name="Foliennummernplatzhalter 14"/>
          <p:cNvSpPr>
            <a:spLocks noGrp="1"/>
          </p:cNvSpPr>
          <p:nvPr>
            <p:ph type="sldNum" sz="quarter" idx="12"/>
          </p:nvPr>
        </p:nvSpPr>
        <p:spPr/>
        <p:txBody>
          <a:bodyPr/>
          <a:lstStyle/>
          <a:p>
            <a:fld id="{04573DA4-5076-42CF-B01F-927A1C672662}" type="slidenum">
              <a:rPr lang="de-DE" smtClean="0"/>
              <a:pPr/>
              <a:t>7</a:t>
            </a:fld>
            <a:endParaRPr lang="de-DE"/>
          </a:p>
        </p:txBody>
      </p:sp>
      <p:cxnSp>
        <p:nvCxnSpPr>
          <p:cNvPr id="6" name="Gerade Verbindung mit Pfeil 5"/>
          <p:cNvCxnSpPr/>
          <p:nvPr/>
        </p:nvCxnSpPr>
        <p:spPr>
          <a:xfrm flipH="1" flipV="1">
            <a:off x="8154652" y="2708920"/>
            <a:ext cx="161256" cy="1440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6444208" y="620688"/>
            <a:ext cx="2987824" cy="1107996"/>
          </a:xfrm>
          <a:prstGeom prst="rect">
            <a:avLst/>
          </a:prstGeom>
          <a:noFill/>
        </p:spPr>
        <p:txBody>
          <a:bodyPr wrap="square" rtlCol="0">
            <a:spAutoFit/>
          </a:bodyPr>
          <a:lstStyle/>
          <a:p>
            <a:r>
              <a:rPr lang="de-DE" sz="2200" dirty="0" smtClean="0"/>
              <a:t>Non-phys. </a:t>
            </a:r>
            <a:r>
              <a:rPr lang="de-DE" sz="2200" dirty="0" err="1" smtClean="0"/>
              <a:t>set</a:t>
            </a:r>
            <a:r>
              <a:rPr lang="de-DE" sz="2200" dirty="0" smtClean="0"/>
              <a:t> </a:t>
            </a:r>
            <a:r>
              <a:rPr lang="de-DE" sz="2200" dirty="0" err="1" smtClean="0"/>
              <a:t>reaction</a:t>
            </a:r>
            <a:endParaRPr lang="de-DE" sz="2200" dirty="0" smtClean="0"/>
          </a:p>
          <a:p>
            <a:endParaRPr lang="de-DE" sz="2200" dirty="0" smtClean="0"/>
          </a:p>
          <a:p>
            <a:endParaRPr lang="de-DE" sz="2200" dirty="0"/>
          </a:p>
        </p:txBody>
      </p:sp>
      <p:sp>
        <p:nvSpPr>
          <p:cNvPr id="19" name="Textfeld 18"/>
          <p:cNvSpPr txBox="1"/>
          <p:nvPr/>
        </p:nvSpPr>
        <p:spPr>
          <a:xfrm>
            <a:off x="0" y="4293096"/>
            <a:ext cx="1403648" cy="1200329"/>
          </a:xfrm>
          <a:prstGeom prst="rect">
            <a:avLst/>
          </a:prstGeom>
          <a:noFill/>
        </p:spPr>
        <p:txBody>
          <a:bodyPr wrap="square" rtlCol="0">
            <a:spAutoFit/>
          </a:bodyPr>
          <a:lstStyle/>
          <a:p>
            <a:r>
              <a:rPr lang="de-DE" dirty="0" smtClean="0"/>
              <a:t>Trigger:</a:t>
            </a:r>
          </a:p>
          <a:p>
            <a:r>
              <a:rPr lang="de-DE" dirty="0" err="1" smtClean="0"/>
              <a:t>external</a:t>
            </a:r>
            <a:r>
              <a:rPr lang="de-DE" dirty="0" smtClean="0"/>
              <a:t>   </a:t>
            </a:r>
            <a:r>
              <a:rPr lang="de-DE" dirty="0" err="1" smtClean="0"/>
              <a:t>stimulus</a:t>
            </a:r>
            <a:r>
              <a:rPr lang="de-DE" dirty="0" smtClean="0"/>
              <a:t> (</a:t>
            </a:r>
            <a:r>
              <a:rPr lang="de-DE" dirty="0" err="1" smtClean="0"/>
              <a:t>stance</a:t>
            </a:r>
            <a:r>
              <a:rPr lang="de-DE" dirty="0" smtClean="0"/>
              <a:t> leg)</a:t>
            </a:r>
            <a:endParaRPr lang="de-DE" dirty="0"/>
          </a:p>
        </p:txBody>
      </p:sp>
      <p:sp>
        <p:nvSpPr>
          <p:cNvPr id="16" name="Textfeld 15"/>
          <p:cNvSpPr txBox="1"/>
          <p:nvPr/>
        </p:nvSpPr>
        <p:spPr>
          <a:xfrm flipH="1">
            <a:off x="0" y="620688"/>
            <a:ext cx="1619672" cy="769441"/>
          </a:xfrm>
          <a:prstGeom prst="rect">
            <a:avLst/>
          </a:prstGeom>
          <a:noFill/>
        </p:spPr>
        <p:txBody>
          <a:bodyPr wrap="square" rtlCol="0">
            <a:spAutoFit/>
          </a:bodyPr>
          <a:lstStyle/>
          <a:p>
            <a:r>
              <a:rPr lang="de-DE" sz="2200" dirty="0" smtClean="0"/>
              <a:t>Normal </a:t>
            </a:r>
            <a:r>
              <a:rPr lang="de-DE" sz="2200" dirty="0" err="1" smtClean="0"/>
              <a:t>set</a:t>
            </a:r>
            <a:r>
              <a:rPr lang="de-DE" sz="2200" dirty="0" smtClean="0"/>
              <a:t> </a:t>
            </a:r>
            <a:r>
              <a:rPr lang="de-DE" sz="2200" dirty="0" err="1" smtClean="0"/>
              <a:t>reaction</a:t>
            </a:r>
            <a:endParaRPr lang="de-DE" sz="2200" dirty="0" smtClean="0"/>
          </a:p>
        </p:txBody>
      </p:sp>
      <p:sp>
        <p:nvSpPr>
          <p:cNvPr id="20" name="Textfeld 19"/>
          <p:cNvSpPr txBox="1"/>
          <p:nvPr/>
        </p:nvSpPr>
        <p:spPr>
          <a:xfrm>
            <a:off x="7524328" y="4365104"/>
            <a:ext cx="1368152" cy="1200329"/>
          </a:xfrm>
          <a:prstGeom prst="rect">
            <a:avLst/>
          </a:prstGeom>
          <a:noFill/>
        </p:spPr>
        <p:txBody>
          <a:bodyPr wrap="square" rtlCol="0">
            <a:spAutoFit/>
          </a:bodyPr>
          <a:lstStyle/>
          <a:p>
            <a:r>
              <a:rPr lang="de-DE" dirty="0" smtClean="0"/>
              <a:t>Trigger:</a:t>
            </a:r>
          </a:p>
          <a:p>
            <a:r>
              <a:rPr lang="de-DE" dirty="0" err="1" smtClean="0"/>
              <a:t>dislocation</a:t>
            </a:r>
            <a:r>
              <a:rPr lang="de-DE" dirty="0" smtClean="0"/>
              <a:t> </a:t>
            </a:r>
            <a:r>
              <a:rPr lang="de-DE" dirty="0" err="1" smtClean="0"/>
              <a:t>of</a:t>
            </a:r>
            <a:r>
              <a:rPr lang="de-DE" dirty="0" smtClean="0"/>
              <a:t> </a:t>
            </a:r>
            <a:r>
              <a:rPr lang="de-DE" dirty="0" err="1" smtClean="0"/>
              <a:t>reference</a:t>
            </a:r>
            <a:r>
              <a:rPr lang="de-DE" dirty="0" smtClean="0"/>
              <a:t> plane</a:t>
            </a:r>
            <a:endParaRPr lang="de-DE" dirty="0"/>
          </a:p>
        </p:txBody>
      </p:sp>
      <p:sp>
        <p:nvSpPr>
          <p:cNvPr id="21" name="Pfeil nach unten 20"/>
          <p:cNvSpPr/>
          <p:nvPr/>
        </p:nvSpPr>
        <p:spPr>
          <a:xfrm>
            <a:off x="1259632" y="335699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unten 21"/>
          <p:cNvSpPr/>
          <p:nvPr/>
        </p:nvSpPr>
        <p:spPr>
          <a:xfrm>
            <a:off x="3779912" y="335699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unten 22"/>
          <p:cNvSpPr/>
          <p:nvPr/>
        </p:nvSpPr>
        <p:spPr>
          <a:xfrm>
            <a:off x="7164288" y="335699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7"/>
          <p:cNvSpPr txBox="1">
            <a:spLocks/>
          </p:cNvSpPr>
          <p:nvPr/>
        </p:nvSpPr>
        <p:spPr>
          <a:xfrm>
            <a:off x="0" y="908720"/>
            <a:ext cx="9010328"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16" name="Grafik 15" descr="RuheschwebSTR re mit MandPfeil  Kopie.jpg"/>
          <p:cNvPicPr>
            <a:picLocks noChangeAspect="1"/>
          </p:cNvPicPr>
          <p:nvPr/>
        </p:nvPicPr>
        <p:blipFill>
          <a:blip r:embed="rId3" cstate="print"/>
          <a:stretch>
            <a:fillRect/>
          </a:stretch>
        </p:blipFill>
        <p:spPr>
          <a:xfrm>
            <a:off x="2843808" y="1268760"/>
            <a:ext cx="2308534" cy="2952000"/>
          </a:xfrm>
          <a:prstGeom prst="rect">
            <a:avLst/>
          </a:prstGeom>
        </p:spPr>
      </p:pic>
      <p:pic>
        <p:nvPicPr>
          <p:cNvPr id="17" name="Grafik 16" descr="ruheschweb frontal o.B.jpg"/>
          <p:cNvPicPr>
            <a:picLocks noChangeAspect="1"/>
          </p:cNvPicPr>
          <p:nvPr/>
        </p:nvPicPr>
        <p:blipFill>
          <a:blip r:embed="rId4" cstate="print"/>
          <a:stretch>
            <a:fillRect/>
          </a:stretch>
        </p:blipFill>
        <p:spPr>
          <a:xfrm>
            <a:off x="395540" y="1262384"/>
            <a:ext cx="2142599" cy="2952000"/>
          </a:xfrm>
          <a:prstGeom prst="rect">
            <a:avLst/>
          </a:prstGeom>
        </p:spPr>
      </p:pic>
      <p:sp>
        <p:nvSpPr>
          <p:cNvPr id="13" name="Titel 12"/>
          <p:cNvSpPr>
            <a:spLocks noGrp="1"/>
          </p:cNvSpPr>
          <p:nvPr>
            <p:ph type="title"/>
          </p:nvPr>
        </p:nvSpPr>
        <p:spPr>
          <a:xfrm>
            <a:off x="395536" y="79641"/>
            <a:ext cx="8424936" cy="1224136"/>
          </a:xfrm>
        </p:spPr>
        <p:txBody>
          <a:bodyPr>
            <a:normAutofit/>
          </a:bodyPr>
          <a:lstStyle/>
          <a:p>
            <a:r>
              <a:rPr lang="de-DE" sz="3200" b="1" dirty="0" err="1" smtClean="0"/>
              <a:t>Tooth</a:t>
            </a:r>
            <a:r>
              <a:rPr lang="de-DE" sz="3200" b="1" dirty="0" smtClean="0"/>
              <a:t> </a:t>
            </a:r>
            <a:r>
              <a:rPr lang="de-DE" sz="3200" b="1" dirty="0" err="1" smtClean="0"/>
              <a:t>contacts</a:t>
            </a:r>
            <a:r>
              <a:rPr lang="de-DE" sz="3200" b="1" dirty="0" smtClean="0"/>
              <a:t>: </a:t>
            </a:r>
            <a:r>
              <a:rPr lang="de-DE" sz="3200" b="1" dirty="0" err="1" smtClean="0"/>
              <a:t>impulses</a:t>
            </a:r>
            <a:r>
              <a:rPr lang="de-DE" sz="3200" b="1" dirty="0" smtClean="0"/>
              <a:t> </a:t>
            </a:r>
            <a:r>
              <a:rPr lang="de-DE" sz="3200" b="1" dirty="0" err="1" smtClean="0"/>
              <a:t>about</a:t>
            </a:r>
            <a:r>
              <a:rPr lang="de-DE" sz="3200" b="1" dirty="0" smtClean="0"/>
              <a:t> </a:t>
            </a:r>
            <a:r>
              <a:rPr lang="de-DE" sz="3200" b="1" dirty="0" err="1" smtClean="0"/>
              <a:t>state</a:t>
            </a:r>
            <a:r>
              <a:rPr lang="de-DE" sz="3200" b="1" dirty="0" smtClean="0"/>
              <a:t> </a:t>
            </a:r>
            <a:r>
              <a:rPr lang="de-DE" sz="3200" b="1" dirty="0" err="1" smtClean="0"/>
              <a:t>of</a:t>
            </a:r>
            <a:r>
              <a:rPr lang="de-DE" sz="3200" b="1" dirty="0" smtClean="0"/>
              <a:t> </a:t>
            </a:r>
            <a:r>
              <a:rPr lang="de-DE" sz="3200" b="1" dirty="0" err="1" smtClean="0"/>
              <a:t>balance</a:t>
            </a:r>
            <a:endParaRPr lang="de-DE" sz="3200" dirty="0"/>
          </a:p>
        </p:txBody>
      </p:sp>
      <p:sp>
        <p:nvSpPr>
          <p:cNvPr id="3" name="Inhaltsplatzhalter 2"/>
          <p:cNvSpPr>
            <a:spLocks noGrp="1"/>
          </p:cNvSpPr>
          <p:nvPr>
            <p:ph idx="1"/>
          </p:nvPr>
        </p:nvSpPr>
        <p:spPr>
          <a:xfrm>
            <a:off x="174340" y="4600301"/>
            <a:ext cx="8661648" cy="2304256"/>
          </a:xfrm>
        </p:spPr>
        <p:txBody>
          <a:bodyPr>
            <a:normAutofit/>
          </a:bodyPr>
          <a:lstStyle/>
          <a:p>
            <a:pPr>
              <a:buNone/>
            </a:pPr>
            <a:r>
              <a:rPr lang="de-DE" sz="2200" b="1" dirty="0" err="1" smtClean="0"/>
              <a:t>Lower</a:t>
            </a:r>
            <a:r>
              <a:rPr lang="de-DE" sz="2200" b="1" dirty="0" smtClean="0"/>
              <a:t> </a:t>
            </a:r>
            <a:r>
              <a:rPr lang="de-DE" sz="2200" b="1" dirty="0" err="1" smtClean="0"/>
              <a:t>teeth</a:t>
            </a:r>
            <a:r>
              <a:rPr lang="de-DE" sz="2200" b="1" dirty="0" smtClean="0"/>
              <a:t>/ </a:t>
            </a:r>
            <a:r>
              <a:rPr lang="de-DE" sz="2200" b="1" dirty="0" err="1" smtClean="0"/>
              <a:t>mandible</a:t>
            </a:r>
            <a:r>
              <a:rPr lang="de-DE" sz="2200" b="1" dirty="0" smtClean="0"/>
              <a:t>:</a:t>
            </a:r>
          </a:p>
          <a:p>
            <a:r>
              <a:rPr lang="de-DE" sz="2200" dirty="0" err="1" smtClean="0"/>
              <a:t>supervises</a:t>
            </a:r>
            <a:r>
              <a:rPr lang="de-DE" sz="2200" dirty="0" smtClean="0"/>
              <a:t> </a:t>
            </a:r>
            <a:r>
              <a:rPr lang="de-DE" sz="2200" dirty="0" err="1" smtClean="0"/>
              <a:t>position</a:t>
            </a:r>
            <a:r>
              <a:rPr lang="de-DE" sz="2200" dirty="0" smtClean="0"/>
              <a:t> </a:t>
            </a:r>
            <a:r>
              <a:rPr lang="de-DE" sz="2200" dirty="0" err="1" smtClean="0"/>
              <a:t>of</a:t>
            </a:r>
            <a:r>
              <a:rPr lang="de-DE" sz="2200" dirty="0" smtClean="0"/>
              <a:t> </a:t>
            </a:r>
            <a:r>
              <a:rPr lang="de-DE" sz="2200" dirty="0" err="1" smtClean="0"/>
              <a:t>upper</a:t>
            </a:r>
            <a:r>
              <a:rPr lang="de-DE" sz="2200" dirty="0" smtClean="0"/>
              <a:t> occlusal plane</a:t>
            </a:r>
          </a:p>
          <a:p>
            <a:r>
              <a:rPr lang="de-DE" sz="2200" dirty="0" smtClean="0"/>
              <a:t>sums </a:t>
            </a:r>
            <a:r>
              <a:rPr lang="de-DE" sz="2200" dirty="0" err="1" smtClean="0"/>
              <a:t>up</a:t>
            </a:r>
            <a:r>
              <a:rPr lang="de-DE" sz="2200" dirty="0" smtClean="0"/>
              <a:t> </a:t>
            </a:r>
            <a:r>
              <a:rPr lang="de-DE" sz="2200" dirty="0" err="1" smtClean="0"/>
              <a:t>gravitational</a:t>
            </a:r>
            <a:r>
              <a:rPr lang="de-DE" sz="2200" dirty="0" smtClean="0"/>
              <a:t> </a:t>
            </a:r>
            <a:r>
              <a:rPr lang="de-DE" sz="2200" b="1" dirty="0" smtClean="0"/>
              <a:t>and</a:t>
            </a:r>
            <a:r>
              <a:rPr lang="de-DE" sz="2200" dirty="0" smtClean="0"/>
              <a:t> individual </a:t>
            </a:r>
            <a:r>
              <a:rPr lang="de-DE" sz="2200" dirty="0" err="1" smtClean="0"/>
              <a:t>vectors</a:t>
            </a:r>
            <a:endParaRPr lang="de-DE" sz="2200" dirty="0" smtClean="0"/>
          </a:p>
          <a:p>
            <a:r>
              <a:rPr lang="de-DE" sz="2200" dirty="0" smtClean="0"/>
              <a:t>Synopsis </a:t>
            </a:r>
            <a:r>
              <a:rPr lang="de-DE" sz="2200" dirty="0" err="1" smtClean="0"/>
              <a:t>allows</a:t>
            </a:r>
            <a:r>
              <a:rPr lang="de-DE" sz="2200" dirty="0" smtClean="0"/>
              <a:t>  </a:t>
            </a:r>
            <a:r>
              <a:rPr lang="de-DE" sz="2200" dirty="0" err="1" smtClean="0"/>
              <a:t>calculation</a:t>
            </a:r>
            <a:r>
              <a:rPr lang="de-DE" sz="2200" dirty="0" smtClean="0"/>
              <a:t> </a:t>
            </a:r>
            <a:r>
              <a:rPr lang="de-DE" sz="2200" dirty="0" err="1" smtClean="0"/>
              <a:t>of</a:t>
            </a:r>
            <a:r>
              <a:rPr lang="de-DE" sz="2200" dirty="0" smtClean="0"/>
              <a:t> </a:t>
            </a:r>
            <a:r>
              <a:rPr lang="de-DE" sz="2200" dirty="0" err="1" smtClean="0"/>
              <a:t>the</a:t>
            </a:r>
            <a:r>
              <a:rPr lang="de-DE" sz="2200" dirty="0" smtClean="0"/>
              <a:t> </a:t>
            </a:r>
            <a:r>
              <a:rPr lang="de-DE" sz="2200" dirty="0" err="1" smtClean="0"/>
              <a:t>state</a:t>
            </a:r>
            <a:r>
              <a:rPr lang="de-DE" sz="2200" dirty="0" smtClean="0"/>
              <a:t> </a:t>
            </a:r>
            <a:r>
              <a:rPr lang="de-DE" sz="2200" dirty="0" err="1" smtClean="0"/>
              <a:t>of</a:t>
            </a:r>
            <a:r>
              <a:rPr lang="de-DE" sz="2200" dirty="0" smtClean="0"/>
              <a:t> </a:t>
            </a:r>
            <a:r>
              <a:rPr lang="de-DE" sz="2200" dirty="0" err="1" smtClean="0"/>
              <a:t>balance</a:t>
            </a:r>
            <a:r>
              <a:rPr lang="de-DE" sz="2200" dirty="0" smtClean="0"/>
              <a:t> in </a:t>
            </a:r>
            <a:r>
              <a:rPr lang="de-DE" sz="2200" dirty="0" err="1" smtClean="0"/>
              <a:t>the</a:t>
            </a:r>
            <a:r>
              <a:rPr lang="de-DE" sz="2200" dirty="0" smtClean="0"/>
              <a:t> CNS.</a:t>
            </a:r>
          </a:p>
          <a:p>
            <a:pPr marL="0" indent="0">
              <a:tabLst>
                <a:tab pos="0" algn="l"/>
              </a:tabLst>
            </a:pPr>
            <a:endParaRPr lang="de-DE" dirty="0" smtClean="0"/>
          </a:p>
          <a:p>
            <a:endParaRPr lang="de-DE" dirty="0" smtClean="0"/>
          </a:p>
        </p:txBody>
      </p:sp>
      <p:sp>
        <p:nvSpPr>
          <p:cNvPr id="18" name="Rechteck 17"/>
          <p:cNvSpPr/>
          <p:nvPr/>
        </p:nvSpPr>
        <p:spPr>
          <a:xfrm>
            <a:off x="5796136" y="1670068"/>
            <a:ext cx="3208991" cy="2326791"/>
          </a:xfrm>
          <a:prstGeom prst="rect">
            <a:avLst/>
          </a:prstGeom>
        </p:spPr>
        <p:txBody>
          <a:bodyPr wrap="square">
            <a:spAutoFit/>
          </a:bodyPr>
          <a:lstStyle/>
          <a:p>
            <a:pPr>
              <a:spcBef>
                <a:spcPct val="20000"/>
              </a:spcBef>
              <a:tabLst>
                <a:tab pos="0" algn="l"/>
              </a:tabLst>
            </a:pPr>
            <a:r>
              <a:rPr lang="de-DE" sz="2200" b="1" dirty="0" err="1" smtClean="0">
                <a:solidFill>
                  <a:prstClr val="black"/>
                </a:solidFill>
              </a:rPr>
              <a:t>tooth</a:t>
            </a:r>
            <a:r>
              <a:rPr lang="de-DE" sz="2200" b="1" dirty="0" smtClean="0">
                <a:solidFill>
                  <a:prstClr val="black"/>
                </a:solidFill>
              </a:rPr>
              <a:t> </a:t>
            </a:r>
            <a:r>
              <a:rPr lang="de-DE" sz="2200" b="1" dirty="0" err="1" smtClean="0">
                <a:solidFill>
                  <a:prstClr val="black"/>
                </a:solidFill>
              </a:rPr>
              <a:t>contacts</a:t>
            </a:r>
            <a:r>
              <a:rPr lang="de-DE" sz="2200" b="1" dirty="0" smtClean="0">
                <a:solidFill>
                  <a:prstClr val="black"/>
                </a:solidFill>
              </a:rPr>
              <a:t>: </a:t>
            </a:r>
            <a:endParaRPr lang="de-DE" sz="2200" b="1" dirty="0">
              <a:solidFill>
                <a:prstClr val="black"/>
              </a:solidFill>
            </a:endParaRPr>
          </a:p>
          <a:p>
            <a:pPr lvl="0">
              <a:spcBef>
                <a:spcPct val="20000"/>
              </a:spcBef>
              <a:buFontTx/>
              <a:buChar char="-"/>
              <a:tabLst>
                <a:tab pos="0" algn="l"/>
              </a:tabLst>
            </a:pPr>
            <a:r>
              <a:rPr lang="de-DE" sz="2200" dirty="0" smtClean="0">
                <a:solidFill>
                  <a:prstClr val="black"/>
                </a:solidFill>
              </a:rPr>
              <a:t>horizontal</a:t>
            </a:r>
          </a:p>
          <a:p>
            <a:pPr lvl="0">
              <a:spcBef>
                <a:spcPct val="20000"/>
              </a:spcBef>
              <a:buFontTx/>
              <a:buChar char="-"/>
              <a:tabLst>
                <a:tab pos="0" algn="l"/>
              </a:tabLst>
            </a:pPr>
            <a:r>
              <a:rPr lang="de-DE" sz="2200" dirty="0" err="1" smtClean="0">
                <a:solidFill>
                  <a:prstClr val="black"/>
                </a:solidFill>
              </a:rPr>
              <a:t>sensoric</a:t>
            </a:r>
            <a:r>
              <a:rPr lang="de-DE" sz="2200" dirty="0" smtClean="0">
                <a:solidFill>
                  <a:prstClr val="black"/>
                </a:solidFill>
              </a:rPr>
              <a:t> </a:t>
            </a:r>
            <a:r>
              <a:rPr lang="de-DE" sz="2200" dirty="0" err="1" smtClean="0">
                <a:solidFill>
                  <a:prstClr val="black"/>
                </a:solidFill>
              </a:rPr>
              <a:t>impulses</a:t>
            </a:r>
            <a:r>
              <a:rPr lang="de-DE" sz="2200" dirty="0" smtClean="0">
                <a:solidFill>
                  <a:prstClr val="black"/>
                </a:solidFill>
              </a:rPr>
              <a:t> </a:t>
            </a:r>
          </a:p>
          <a:p>
            <a:pPr lvl="0">
              <a:spcBef>
                <a:spcPct val="20000"/>
              </a:spcBef>
              <a:tabLst>
                <a:tab pos="0" algn="l"/>
              </a:tabLst>
            </a:pPr>
            <a:r>
              <a:rPr lang="de-DE" sz="2200" dirty="0" smtClean="0">
                <a:solidFill>
                  <a:prstClr val="black"/>
                </a:solidFill>
              </a:rPr>
              <a:t>- </a:t>
            </a:r>
            <a:r>
              <a:rPr lang="de-DE" sz="2200" dirty="0" err="1" smtClean="0">
                <a:solidFill>
                  <a:prstClr val="black"/>
                </a:solidFill>
              </a:rPr>
              <a:t>done</a:t>
            </a:r>
            <a:r>
              <a:rPr lang="de-DE" sz="2200" dirty="0" smtClean="0">
                <a:solidFill>
                  <a:prstClr val="black"/>
                </a:solidFill>
              </a:rPr>
              <a:t> </a:t>
            </a:r>
            <a:r>
              <a:rPr lang="de-DE" sz="2200" dirty="0" err="1" smtClean="0">
                <a:solidFill>
                  <a:prstClr val="black"/>
                </a:solidFill>
              </a:rPr>
              <a:t>by</a:t>
            </a:r>
            <a:r>
              <a:rPr lang="de-DE" sz="2200" dirty="0" smtClean="0">
                <a:solidFill>
                  <a:prstClr val="black"/>
                </a:solidFill>
              </a:rPr>
              <a:t> </a:t>
            </a:r>
            <a:r>
              <a:rPr lang="de-DE" sz="2200" dirty="0" err="1" smtClean="0"/>
              <a:t>inertia</a:t>
            </a:r>
            <a:r>
              <a:rPr lang="de-DE" sz="2200" dirty="0" smtClean="0"/>
              <a:t> and passive </a:t>
            </a:r>
            <a:r>
              <a:rPr lang="de-DE" sz="2200" dirty="0" err="1" smtClean="0"/>
              <a:t>sway</a:t>
            </a:r>
            <a:r>
              <a:rPr lang="de-DE" sz="2200" dirty="0" smtClean="0"/>
              <a:t> </a:t>
            </a:r>
            <a:r>
              <a:rPr lang="de-DE" sz="2200" dirty="0" err="1" smtClean="0"/>
              <a:t>of</a:t>
            </a:r>
            <a:r>
              <a:rPr lang="de-DE" sz="2200" dirty="0" smtClean="0"/>
              <a:t> </a:t>
            </a:r>
            <a:r>
              <a:rPr lang="de-DE" sz="2200" dirty="0" err="1" smtClean="0"/>
              <a:t>the</a:t>
            </a:r>
            <a:r>
              <a:rPr lang="de-DE" sz="2200" dirty="0" smtClean="0"/>
              <a:t> </a:t>
            </a:r>
            <a:r>
              <a:rPr lang="de-DE" sz="2200" dirty="0" err="1" smtClean="0"/>
              <a:t>mandible</a:t>
            </a:r>
            <a:r>
              <a:rPr lang="de-DE" sz="2200" dirty="0" smtClean="0"/>
              <a:t>.</a:t>
            </a:r>
            <a:endParaRPr lang="de-DE" sz="2200" dirty="0" smtClean="0">
              <a:solidFill>
                <a:prstClr val="black"/>
              </a:solidFill>
            </a:endParaRPr>
          </a:p>
        </p:txBody>
      </p:sp>
      <p:cxnSp>
        <p:nvCxnSpPr>
          <p:cNvPr id="20" name="Gerade Verbindung 19"/>
          <p:cNvCxnSpPr/>
          <p:nvPr/>
        </p:nvCxnSpPr>
        <p:spPr>
          <a:xfrm>
            <a:off x="179512" y="3341392"/>
            <a:ext cx="529309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3059832" y="3861048"/>
            <a:ext cx="1080120" cy="707886"/>
          </a:xfrm>
          <a:prstGeom prst="rect">
            <a:avLst/>
          </a:prstGeom>
          <a:noFill/>
        </p:spPr>
        <p:txBody>
          <a:bodyPr wrap="square" rtlCol="0">
            <a:spAutoFit/>
          </a:bodyPr>
          <a:lstStyle/>
          <a:p>
            <a:r>
              <a:rPr lang="de-DE" sz="2000" dirty="0" smtClean="0"/>
              <a:t>Set </a:t>
            </a:r>
            <a:r>
              <a:rPr lang="de-DE" sz="2000" dirty="0" err="1" smtClean="0"/>
              <a:t>reaction</a:t>
            </a:r>
            <a:endParaRPr lang="de-DE" sz="2000" dirty="0"/>
          </a:p>
        </p:txBody>
      </p:sp>
      <p:sp>
        <p:nvSpPr>
          <p:cNvPr id="10" name="Foliennummernplatzhalter 9"/>
          <p:cNvSpPr>
            <a:spLocks noGrp="1"/>
          </p:cNvSpPr>
          <p:nvPr>
            <p:ph type="sldNum" sz="quarter" idx="12"/>
          </p:nvPr>
        </p:nvSpPr>
        <p:spPr/>
        <p:txBody>
          <a:bodyPr/>
          <a:lstStyle/>
          <a:p>
            <a:fld id="{04573DA4-5076-42CF-B01F-927A1C672662}" type="slidenum">
              <a:rPr lang="de-DE" smtClean="0"/>
              <a:pPr/>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8520" y="116632"/>
            <a:ext cx="9144000" cy="562074"/>
          </a:xfrm>
        </p:spPr>
        <p:txBody>
          <a:bodyPr>
            <a:noAutofit/>
          </a:bodyPr>
          <a:lstStyle/>
          <a:p>
            <a:r>
              <a:rPr lang="de-DE" sz="3200" b="1" dirty="0" smtClean="0"/>
              <a:t>Set </a:t>
            </a:r>
            <a:r>
              <a:rPr lang="de-DE" sz="3200" b="1" dirty="0" err="1" smtClean="0"/>
              <a:t>reactions</a:t>
            </a:r>
            <a:r>
              <a:rPr lang="de-DE" sz="3200" b="1" dirty="0" smtClean="0"/>
              <a:t> in </a:t>
            </a:r>
            <a:r>
              <a:rPr lang="de-DE" sz="3200" b="1" dirty="0" err="1" smtClean="0"/>
              <a:t>the</a:t>
            </a:r>
            <a:r>
              <a:rPr lang="de-DE" sz="3200" b="1" dirty="0" smtClean="0"/>
              <a:t> sagittal plane</a:t>
            </a:r>
            <a:endParaRPr lang="de-DE" sz="3200" b="1" dirty="0"/>
          </a:p>
        </p:txBody>
      </p:sp>
      <p:sp>
        <p:nvSpPr>
          <p:cNvPr id="3" name="Inhaltsplatzhalter 2"/>
          <p:cNvSpPr>
            <a:spLocks noGrp="1"/>
          </p:cNvSpPr>
          <p:nvPr>
            <p:ph idx="1"/>
          </p:nvPr>
        </p:nvSpPr>
        <p:spPr>
          <a:xfrm>
            <a:off x="5508104" y="4005064"/>
            <a:ext cx="4762872" cy="864096"/>
          </a:xfrm>
        </p:spPr>
        <p:txBody>
          <a:bodyPr>
            <a:normAutofit fontScale="85000" lnSpcReduction="20000"/>
          </a:bodyPr>
          <a:lstStyle/>
          <a:p>
            <a:pPr>
              <a:buNone/>
            </a:pPr>
            <a:r>
              <a:rPr lang="de-DE" dirty="0" smtClean="0">
                <a:solidFill>
                  <a:srgbClr val="FF0000"/>
                </a:solidFill>
              </a:rPr>
              <a:t>True horizontal and </a:t>
            </a:r>
          </a:p>
          <a:p>
            <a:pPr>
              <a:buNone/>
            </a:pPr>
            <a:r>
              <a:rPr lang="de-DE" dirty="0" err="1" smtClean="0">
                <a:solidFill>
                  <a:srgbClr val="FF0000"/>
                </a:solidFill>
              </a:rPr>
              <a:t>reference</a:t>
            </a:r>
            <a:r>
              <a:rPr lang="de-DE" dirty="0" smtClean="0">
                <a:solidFill>
                  <a:srgbClr val="FF0000"/>
                </a:solidFill>
              </a:rPr>
              <a:t> plane</a:t>
            </a:r>
            <a:endParaRPr lang="de-DE" dirty="0">
              <a:solidFill>
                <a:srgbClr val="FF0000"/>
              </a:solidFill>
            </a:endParaRPr>
          </a:p>
        </p:txBody>
      </p:sp>
      <p:pic>
        <p:nvPicPr>
          <p:cNvPr id="6" name="Grafik 5" descr="2SeitbildRede.jpg"/>
          <p:cNvPicPr>
            <a:picLocks noChangeAspect="1"/>
          </p:cNvPicPr>
          <p:nvPr/>
        </p:nvPicPr>
        <p:blipFill>
          <a:blip r:embed="rId3" cstate="print"/>
          <a:stretch>
            <a:fillRect/>
          </a:stretch>
        </p:blipFill>
        <p:spPr>
          <a:xfrm>
            <a:off x="1043608" y="836712"/>
            <a:ext cx="4948406" cy="2808312"/>
          </a:xfrm>
          <a:prstGeom prst="rect">
            <a:avLst/>
          </a:prstGeom>
        </p:spPr>
      </p:pic>
      <p:sp>
        <p:nvSpPr>
          <p:cNvPr id="11" name="Textfeld 10"/>
          <p:cNvSpPr txBox="1"/>
          <p:nvPr/>
        </p:nvSpPr>
        <p:spPr>
          <a:xfrm>
            <a:off x="5364088" y="5013176"/>
            <a:ext cx="3345403" cy="1200329"/>
          </a:xfrm>
          <a:prstGeom prst="rect">
            <a:avLst/>
          </a:prstGeom>
          <a:noFill/>
        </p:spPr>
        <p:txBody>
          <a:bodyPr wrap="none" rtlCol="0">
            <a:spAutoFit/>
          </a:bodyPr>
          <a:lstStyle/>
          <a:p>
            <a:r>
              <a:rPr lang="de-DE" sz="2400" dirty="0" smtClean="0"/>
              <a:t>The </a:t>
            </a:r>
            <a:r>
              <a:rPr lang="de-DE" sz="2400" dirty="0" err="1" smtClean="0"/>
              <a:t>reference</a:t>
            </a:r>
            <a:r>
              <a:rPr lang="de-DE" sz="2400" dirty="0" smtClean="0"/>
              <a:t> plane </a:t>
            </a:r>
            <a:r>
              <a:rPr lang="de-DE" sz="2400" dirty="0" err="1" smtClean="0"/>
              <a:t>is</a:t>
            </a:r>
            <a:r>
              <a:rPr lang="de-DE" sz="2400" dirty="0" smtClean="0"/>
              <a:t> </a:t>
            </a:r>
          </a:p>
          <a:p>
            <a:r>
              <a:rPr lang="de-DE" sz="2400" dirty="0" err="1" smtClean="0"/>
              <a:t>positioned</a:t>
            </a:r>
            <a:r>
              <a:rPr lang="de-DE" sz="2400" dirty="0" smtClean="0"/>
              <a:t> </a:t>
            </a:r>
            <a:r>
              <a:rPr lang="de-DE" sz="2400" dirty="0" err="1" smtClean="0"/>
              <a:t>according</a:t>
            </a:r>
            <a:r>
              <a:rPr lang="de-DE" sz="2400" dirty="0" smtClean="0"/>
              <a:t> </a:t>
            </a:r>
            <a:r>
              <a:rPr lang="de-DE" sz="2400" dirty="0" err="1" smtClean="0"/>
              <a:t>the</a:t>
            </a:r>
            <a:r>
              <a:rPr lang="de-DE" sz="2400" dirty="0" smtClean="0"/>
              <a:t> </a:t>
            </a:r>
          </a:p>
          <a:p>
            <a:r>
              <a:rPr lang="de-DE" sz="2400" dirty="0" err="1" smtClean="0"/>
              <a:t>true</a:t>
            </a:r>
            <a:r>
              <a:rPr lang="de-DE" sz="2400" dirty="0" smtClean="0"/>
              <a:t> horizontal</a:t>
            </a:r>
            <a:endParaRPr lang="de-DE" sz="2400" dirty="0"/>
          </a:p>
        </p:txBody>
      </p:sp>
      <p:sp>
        <p:nvSpPr>
          <p:cNvPr id="8" name="Foliennummernplatzhalter 7"/>
          <p:cNvSpPr>
            <a:spLocks noGrp="1"/>
          </p:cNvSpPr>
          <p:nvPr>
            <p:ph type="sldNum" sz="quarter" idx="12"/>
          </p:nvPr>
        </p:nvSpPr>
        <p:spPr/>
        <p:txBody>
          <a:bodyPr/>
          <a:lstStyle/>
          <a:p>
            <a:fld id="{04573DA4-5076-42CF-B01F-927A1C672662}" type="slidenum">
              <a:rPr lang="de-DE" smtClean="0"/>
              <a:pPr/>
              <a:t>9</a:t>
            </a:fld>
            <a:endParaRPr lang="de-DE"/>
          </a:p>
        </p:txBody>
      </p:sp>
      <p:pic>
        <p:nvPicPr>
          <p:cNvPr id="12" name="Grafik 11" descr="2 seitmännchen Kopie.jpg"/>
          <p:cNvPicPr>
            <a:picLocks noChangeAspect="1"/>
          </p:cNvPicPr>
          <p:nvPr/>
        </p:nvPicPr>
        <p:blipFill>
          <a:blip r:embed="rId4" cstate="print"/>
          <a:srcRect r="7812"/>
          <a:stretch>
            <a:fillRect/>
          </a:stretch>
        </p:blipFill>
        <p:spPr>
          <a:xfrm>
            <a:off x="1331640" y="3819244"/>
            <a:ext cx="4104456" cy="3038756"/>
          </a:xfrm>
          <a:prstGeom prst="rect">
            <a:avLst/>
          </a:prstGeom>
        </p:spPr>
      </p:pic>
      <p:sp>
        <p:nvSpPr>
          <p:cNvPr id="9" name="Pfeil nach rechts 8"/>
          <p:cNvSpPr/>
          <p:nvPr/>
        </p:nvSpPr>
        <p:spPr>
          <a:xfrm rot="3914613">
            <a:off x="1539391" y="3437334"/>
            <a:ext cx="58411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unten 9"/>
          <p:cNvSpPr/>
          <p:nvPr/>
        </p:nvSpPr>
        <p:spPr>
          <a:xfrm rot="1207142">
            <a:off x="5364088" y="3356992"/>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t>Shearing</a:t>
            </a:r>
            <a:r>
              <a:rPr lang="de-DE" sz="3200" b="1" dirty="0" smtClean="0"/>
              <a:t> </a:t>
            </a:r>
            <a:r>
              <a:rPr lang="de-DE" sz="3200" b="1" dirty="0" err="1" smtClean="0"/>
              <a:t>forces</a:t>
            </a:r>
            <a:r>
              <a:rPr lang="de-DE" sz="3200" b="1" dirty="0" smtClean="0"/>
              <a:t> </a:t>
            </a:r>
            <a:r>
              <a:rPr lang="de-DE" sz="3200" b="1" dirty="0" err="1" smtClean="0"/>
              <a:t>by</a:t>
            </a:r>
            <a:r>
              <a:rPr lang="de-DE" sz="3200" b="1" dirty="0" smtClean="0"/>
              <a:t> </a:t>
            </a:r>
            <a:r>
              <a:rPr lang="de-DE" sz="3200" b="1" dirty="0" err="1" smtClean="0"/>
              <a:t>set</a:t>
            </a:r>
            <a:r>
              <a:rPr lang="de-DE" sz="3200" b="1" dirty="0" smtClean="0"/>
              <a:t> </a:t>
            </a:r>
            <a:r>
              <a:rPr lang="de-DE" sz="3200" b="1" dirty="0" err="1" smtClean="0"/>
              <a:t>reactions</a:t>
            </a:r>
            <a:r>
              <a:rPr lang="de-DE" sz="3200" b="1" dirty="0" smtClean="0"/>
              <a:t>- </a:t>
            </a:r>
            <a:r>
              <a:rPr lang="de-DE" sz="3200" b="1" dirty="0" err="1" smtClean="0"/>
              <a:t>origin</a:t>
            </a:r>
            <a:r>
              <a:rPr lang="de-DE" sz="3200" b="1" dirty="0" smtClean="0"/>
              <a:t> </a:t>
            </a:r>
            <a:r>
              <a:rPr lang="de-DE" sz="3200" b="1" dirty="0" err="1" smtClean="0"/>
              <a:t>of</a:t>
            </a:r>
            <a:r>
              <a:rPr lang="de-DE" sz="3200" b="1" dirty="0" smtClean="0"/>
              <a:t> </a:t>
            </a:r>
            <a:r>
              <a:rPr lang="de-DE" sz="3200" b="1" dirty="0" err="1" smtClean="0"/>
              <a:t>severe</a:t>
            </a:r>
            <a:r>
              <a:rPr lang="de-DE" sz="3200" b="1" dirty="0" smtClean="0"/>
              <a:t> </a:t>
            </a:r>
            <a:r>
              <a:rPr lang="de-DE" sz="3200" b="1" dirty="0" err="1" smtClean="0"/>
              <a:t>pain</a:t>
            </a:r>
            <a:r>
              <a:rPr lang="de-DE" sz="3200" b="1" dirty="0" smtClean="0"/>
              <a:t>?</a:t>
            </a:r>
            <a:endParaRPr lang="de-DE" sz="3200" b="1" dirty="0"/>
          </a:p>
        </p:txBody>
      </p:sp>
      <p:pic>
        <p:nvPicPr>
          <p:cNvPr id="4" name="Inhaltsplatzhalter 3" descr="Fig ; permanent set reaction in walking.jpg"/>
          <p:cNvPicPr>
            <a:picLocks noGrp="1" noChangeAspect="1"/>
          </p:cNvPicPr>
          <p:nvPr>
            <p:ph idx="1"/>
          </p:nvPr>
        </p:nvPicPr>
        <p:blipFill>
          <a:blip r:embed="rId3" cstate="print"/>
          <a:srcRect b="4583"/>
          <a:stretch>
            <a:fillRect/>
          </a:stretch>
        </p:blipFill>
        <p:spPr>
          <a:xfrm>
            <a:off x="755576" y="1844824"/>
            <a:ext cx="2450885" cy="3393367"/>
          </a:xfrm>
          <a:prstGeom prst="rect">
            <a:avLst/>
          </a:prstGeom>
        </p:spPr>
      </p:pic>
      <p:sp>
        <p:nvSpPr>
          <p:cNvPr id="6" name="Foliennummernplatzhalter 5"/>
          <p:cNvSpPr>
            <a:spLocks noGrp="1"/>
          </p:cNvSpPr>
          <p:nvPr>
            <p:ph type="sldNum" sz="quarter" idx="12"/>
          </p:nvPr>
        </p:nvSpPr>
        <p:spPr/>
        <p:txBody>
          <a:bodyPr/>
          <a:lstStyle/>
          <a:p>
            <a:fld id="{04573DA4-5076-42CF-B01F-927A1C672662}" type="slidenum">
              <a:rPr lang="de-DE" smtClean="0"/>
              <a:pPr/>
              <a:t>10</a:t>
            </a:fld>
            <a:endParaRPr lang="de-DE"/>
          </a:p>
        </p:txBody>
      </p:sp>
      <p:pic>
        <p:nvPicPr>
          <p:cNvPr id="7" name="Grafik 6" descr="frontal permGravitational vector Kopie.jpg"/>
          <p:cNvPicPr>
            <a:picLocks noChangeAspect="1"/>
          </p:cNvPicPr>
          <p:nvPr/>
        </p:nvPicPr>
        <p:blipFill>
          <a:blip r:embed="rId4" cstate="print"/>
          <a:stretch>
            <a:fillRect/>
          </a:stretch>
        </p:blipFill>
        <p:spPr>
          <a:xfrm>
            <a:off x="3779912" y="1891564"/>
            <a:ext cx="1008112" cy="3265628"/>
          </a:xfrm>
          <a:prstGeom prst="rect">
            <a:avLst/>
          </a:prstGeom>
        </p:spPr>
      </p:pic>
      <p:pic>
        <p:nvPicPr>
          <p:cNvPr id="8" name="Grafik 7" descr="midstance permanent STRrote Schmerzen Kopie.jpg"/>
          <p:cNvPicPr>
            <a:picLocks noChangeAspect="1"/>
          </p:cNvPicPr>
          <p:nvPr/>
        </p:nvPicPr>
        <p:blipFill>
          <a:blip r:embed="rId5" cstate="print"/>
          <a:srcRect b="12700"/>
          <a:stretch>
            <a:fillRect/>
          </a:stretch>
        </p:blipFill>
        <p:spPr>
          <a:xfrm>
            <a:off x="5497028" y="1982401"/>
            <a:ext cx="2747380" cy="3246799"/>
          </a:xfrm>
          <a:prstGeom prst="rect">
            <a:avLst/>
          </a:prstGeom>
        </p:spPr>
      </p:pic>
      <p:sp>
        <p:nvSpPr>
          <p:cNvPr id="9" name="Textfeld 8"/>
          <p:cNvSpPr txBox="1"/>
          <p:nvPr/>
        </p:nvSpPr>
        <p:spPr>
          <a:xfrm>
            <a:off x="467544" y="1268760"/>
            <a:ext cx="8352928" cy="461665"/>
          </a:xfrm>
          <a:prstGeom prst="rect">
            <a:avLst/>
          </a:prstGeom>
          <a:noFill/>
        </p:spPr>
        <p:txBody>
          <a:bodyPr wrap="square" rtlCol="0">
            <a:spAutoFit/>
          </a:bodyPr>
          <a:lstStyle/>
          <a:p>
            <a:r>
              <a:rPr lang="de-DE" sz="2400" dirty="0" smtClean="0"/>
              <a:t>3 D- </a:t>
            </a:r>
            <a:r>
              <a:rPr lang="de-DE" sz="2400" dirty="0" err="1" smtClean="0"/>
              <a:t>adjustment</a:t>
            </a:r>
            <a:r>
              <a:rPr lang="de-DE" sz="2400" dirty="0" smtClean="0"/>
              <a:t> </a:t>
            </a:r>
            <a:r>
              <a:rPr lang="de-DE" sz="2400" dirty="0" err="1" smtClean="0"/>
              <a:t>to</a:t>
            </a:r>
            <a:r>
              <a:rPr lang="de-DE" sz="2400" dirty="0" smtClean="0"/>
              <a:t> </a:t>
            </a:r>
            <a:r>
              <a:rPr lang="de-DE" sz="2400" dirty="0" err="1" smtClean="0"/>
              <a:t>keep</a:t>
            </a:r>
            <a:r>
              <a:rPr lang="de-DE" sz="2400" dirty="0" smtClean="0"/>
              <a:t> </a:t>
            </a:r>
            <a:r>
              <a:rPr lang="de-DE" sz="2400" dirty="0" err="1" smtClean="0"/>
              <a:t>reference</a:t>
            </a:r>
            <a:r>
              <a:rPr lang="de-DE" sz="2400" dirty="0" smtClean="0"/>
              <a:t> plane </a:t>
            </a:r>
            <a:r>
              <a:rPr lang="de-DE" sz="2400" dirty="0" err="1" smtClean="0"/>
              <a:t>stable</a:t>
            </a:r>
            <a:endParaRPr lang="de-DE" sz="2400" dirty="0"/>
          </a:p>
        </p:txBody>
      </p:sp>
      <p:sp>
        <p:nvSpPr>
          <p:cNvPr id="10" name="Textfeld 9"/>
          <p:cNvSpPr txBox="1"/>
          <p:nvPr/>
        </p:nvSpPr>
        <p:spPr>
          <a:xfrm>
            <a:off x="539552" y="5373216"/>
            <a:ext cx="2304256" cy="1569660"/>
          </a:xfrm>
          <a:prstGeom prst="rect">
            <a:avLst/>
          </a:prstGeom>
          <a:noFill/>
        </p:spPr>
        <p:txBody>
          <a:bodyPr wrap="square" rtlCol="0">
            <a:spAutoFit/>
          </a:bodyPr>
          <a:lstStyle/>
          <a:p>
            <a:r>
              <a:rPr lang="de-DE" sz="2400" dirty="0" smtClean="0"/>
              <a:t>In </a:t>
            </a:r>
            <a:r>
              <a:rPr lang="de-DE" sz="2400" dirty="0" err="1" smtClean="0"/>
              <a:t>movement</a:t>
            </a:r>
            <a:r>
              <a:rPr lang="de-DE" sz="2400" dirty="0" smtClean="0"/>
              <a:t>, </a:t>
            </a:r>
            <a:r>
              <a:rPr lang="de-DE" sz="2400" dirty="0" err="1" smtClean="0"/>
              <a:t>the</a:t>
            </a:r>
            <a:r>
              <a:rPr lang="de-DE" sz="2400" dirty="0" smtClean="0"/>
              <a:t> </a:t>
            </a:r>
            <a:r>
              <a:rPr lang="de-DE" sz="2400" dirty="0" err="1" smtClean="0"/>
              <a:t>spine</a:t>
            </a:r>
            <a:r>
              <a:rPr lang="de-DE" sz="2400" dirty="0" smtClean="0"/>
              <a:t> </a:t>
            </a:r>
            <a:r>
              <a:rPr lang="de-DE" sz="2400" dirty="0" err="1" smtClean="0"/>
              <a:t>winds</a:t>
            </a:r>
            <a:r>
              <a:rPr lang="de-DE" sz="2400" dirty="0" smtClean="0"/>
              <a:t> </a:t>
            </a:r>
            <a:r>
              <a:rPr lang="de-DE" sz="2400" dirty="0" err="1" smtClean="0"/>
              <a:t>like</a:t>
            </a:r>
            <a:r>
              <a:rPr lang="de-DE" sz="2400" dirty="0" smtClean="0"/>
              <a:t> a </a:t>
            </a:r>
            <a:r>
              <a:rPr lang="de-DE" sz="2400" dirty="0" err="1" smtClean="0"/>
              <a:t>bottle</a:t>
            </a:r>
            <a:r>
              <a:rPr lang="de-DE" sz="2400" dirty="0" smtClean="0"/>
              <a:t> </a:t>
            </a:r>
            <a:r>
              <a:rPr lang="de-DE" sz="2400" dirty="0" err="1" smtClean="0"/>
              <a:t>screw</a:t>
            </a:r>
            <a:endParaRPr lang="de-DE" sz="2400" dirty="0"/>
          </a:p>
        </p:txBody>
      </p:sp>
      <p:sp>
        <p:nvSpPr>
          <p:cNvPr id="11" name="Textfeld 10"/>
          <p:cNvSpPr txBox="1"/>
          <p:nvPr/>
        </p:nvSpPr>
        <p:spPr>
          <a:xfrm>
            <a:off x="3203848" y="5288340"/>
            <a:ext cx="2448272" cy="1569660"/>
          </a:xfrm>
          <a:prstGeom prst="rect">
            <a:avLst/>
          </a:prstGeom>
          <a:noFill/>
        </p:spPr>
        <p:txBody>
          <a:bodyPr wrap="square" rtlCol="0">
            <a:spAutoFit/>
          </a:bodyPr>
          <a:lstStyle/>
          <a:p>
            <a:r>
              <a:rPr lang="de-DE" sz="2400" dirty="0" smtClean="0"/>
              <a:t>The </a:t>
            </a:r>
            <a:r>
              <a:rPr lang="de-DE" sz="2400" dirty="0" err="1" smtClean="0"/>
              <a:t>gravitational</a:t>
            </a:r>
            <a:r>
              <a:rPr lang="de-DE" sz="2400" dirty="0" smtClean="0"/>
              <a:t> </a:t>
            </a:r>
            <a:r>
              <a:rPr lang="de-DE" sz="2400" dirty="0" err="1" smtClean="0"/>
              <a:t>force</a:t>
            </a:r>
            <a:r>
              <a:rPr lang="de-DE" sz="2400" dirty="0" smtClean="0"/>
              <a:t> </a:t>
            </a:r>
            <a:r>
              <a:rPr lang="de-DE" sz="2400" dirty="0" err="1" smtClean="0"/>
              <a:t>acts</a:t>
            </a:r>
            <a:r>
              <a:rPr lang="de-DE" sz="2400" dirty="0" smtClean="0"/>
              <a:t> </a:t>
            </a:r>
            <a:r>
              <a:rPr lang="de-DE" sz="2400" dirty="0" err="1" smtClean="0"/>
              <a:t>as</a:t>
            </a:r>
            <a:r>
              <a:rPr lang="de-DE" sz="2400" dirty="0" smtClean="0"/>
              <a:t> a </a:t>
            </a:r>
            <a:r>
              <a:rPr lang="de-DE" sz="2400" dirty="0" err="1" smtClean="0"/>
              <a:t>shearing</a:t>
            </a:r>
            <a:r>
              <a:rPr lang="de-DE" sz="2400" dirty="0" smtClean="0"/>
              <a:t> </a:t>
            </a:r>
            <a:r>
              <a:rPr lang="de-DE" sz="2400" dirty="0" err="1" smtClean="0"/>
              <a:t>force</a:t>
            </a:r>
            <a:r>
              <a:rPr lang="de-DE" sz="2400" dirty="0" smtClean="0"/>
              <a:t> on </a:t>
            </a:r>
            <a:r>
              <a:rPr lang="de-DE" sz="2400" dirty="0" err="1" smtClean="0"/>
              <a:t>the</a:t>
            </a:r>
            <a:r>
              <a:rPr lang="de-DE" sz="2400" dirty="0" smtClean="0"/>
              <a:t> </a:t>
            </a:r>
            <a:r>
              <a:rPr lang="de-DE" sz="2400" dirty="0" err="1" smtClean="0"/>
              <a:t>spine</a:t>
            </a:r>
            <a:endParaRPr lang="de-DE" sz="2400" dirty="0"/>
          </a:p>
        </p:txBody>
      </p:sp>
      <p:sp>
        <p:nvSpPr>
          <p:cNvPr id="12" name="Textfeld 11"/>
          <p:cNvSpPr txBox="1"/>
          <p:nvPr/>
        </p:nvSpPr>
        <p:spPr>
          <a:xfrm>
            <a:off x="5724128" y="5445224"/>
            <a:ext cx="3419872" cy="461665"/>
          </a:xfrm>
          <a:prstGeom prst="rect">
            <a:avLst/>
          </a:prstGeom>
          <a:noFill/>
        </p:spPr>
        <p:txBody>
          <a:bodyPr wrap="square" rtlCol="0">
            <a:spAutoFit/>
          </a:bodyPr>
          <a:lstStyle/>
          <a:p>
            <a:r>
              <a:rPr lang="de-DE" sz="2400" dirty="0" err="1" smtClean="0"/>
              <a:t>Pain</a:t>
            </a:r>
            <a:r>
              <a:rPr lang="de-DE" sz="2400" dirty="0" smtClean="0"/>
              <a:t> will </a:t>
            </a:r>
            <a:r>
              <a:rPr lang="de-DE" sz="2400" dirty="0" err="1" smtClean="0"/>
              <a:t>arise</a:t>
            </a:r>
            <a:r>
              <a:rPr lang="de-DE" sz="2400" dirty="0" smtClean="0"/>
              <a:t> after </a:t>
            </a:r>
            <a:r>
              <a:rPr lang="de-DE" sz="2400" dirty="0" err="1" smtClean="0"/>
              <a:t>years</a:t>
            </a:r>
            <a:r>
              <a:rPr lang="de-DE" sz="2400" dirty="0" smtClean="0"/>
              <a:t> </a:t>
            </a:r>
            <a:endParaRPr lang="de-DE"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smtClean="0"/>
              <a:t>Reference plane </a:t>
            </a:r>
            <a:r>
              <a:rPr lang="de-DE" sz="3200" b="1" dirty="0" err="1" smtClean="0"/>
              <a:t>spatial</a:t>
            </a:r>
            <a:r>
              <a:rPr lang="de-DE" sz="3200" b="1" dirty="0" smtClean="0"/>
              <a:t> </a:t>
            </a:r>
            <a:r>
              <a:rPr lang="de-DE" sz="3200" b="1" dirty="0" err="1" smtClean="0"/>
              <a:t>consistent</a:t>
            </a:r>
            <a:r>
              <a:rPr lang="de-DE" sz="3200" b="1" dirty="0" smtClean="0"/>
              <a:t>?– </a:t>
            </a:r>
            <a:br>
              <a:rPr lang="de-DE" sz="3200" b="1" dirty="0" smtClean="0"/>
            </a:br>
            <a:r>
              <a:rPr lang="de-DE" sz="3200" b="1" dirty="0" smtClean="0"/>
              <a:t>Test: </a:t>
            </a:r>
            <a:r>
              <a:rPr lang="de-DE" sz="3200" b="1" dirty="0" err="1" smtClean="0"/>
              <a:t>Marking</a:t>
            </a:r>
            <a:r>
              <a:rPr lang="de-DE" sz="3200" b="1" dirty="0" smtClean="0"/>
              <a:t> </a:t>
            </a:r>
            <a:r>
              <a:rPr lang="de-DE" sz="3200" b="1" dirty="0" err="1" smtClean="0"/>
              <a:t>cross</a:t>
            </a:r>
            <a:r>
              <a:rPr lang="de-DE" sz="3200" b="1" dirty="0" smtClean="0"/>
              <a:t> and </a:t>
            </a:r>
            <a:r>
              <a:rPr lang="de-DE" sz="3200" b="1" dirty="0" err="1" smtClean="0"/>
              <a:t>change</a:t>
            </a:r>
            <a:r>
              <a:rPr lang="de-DE" sz="3200" b="1" dirty="0" smtClean="0"/>
              <a:t> in </a:t>
            </a:r>
            <a:r>
              <a:rPr lang="de-DE" sz="3200" b="1" dirty="0" err="1" smtClean="0"/>
              <a:t>teeth</a:t>
            </a:r>
            <a:r>
              <a:rPr lang="de-DE" sz="3200" b="1" dirty="0" smtClean="0"/>
              <a:t> </a:t>
            </a:r>
            <a:r>
              <a:rPr lang="de-DE" sz="3200" b="1" dirty="0" err="1" smtClean="0"/>
              <a:t>length</a:t>
            </a:r>
            <a:endParaRPr lang="de-DE" sz="3200" b="1" dirty="0"/>
          </a:p>
        </p:txBody>
      </p:sp>
      <p:pic>
        <p:nvPicPr>
          <p:cNvPr id="4" name="Inhaltsplatzhalter 3" descr="gehvergleich 11.3.jpg"/>
          <p:cNvPicPr>
            <a:picLocks noGrp="1" noChangeAspect="1"/>
          </p:cNvPicPr>
          <p:nvPr>
            <p:ph idx="1"/>
          </p:nvPr>
        </p:nvPicPr>
        <p:blipFill>
          <a:blip r:embed="rId3" cstate="print"/>
          <a:stretch>
            <a:fillRect/>
          </a:stretch>
        </p:blipFill>
        <p:spPr>
          <a:xfrm>
            <a:off x="2915816" y="1412776"/>
            <a:ext cx="2842455" cy="5422389"/>
          </a:xfrm>
        </p:spPr>
      </p:pic>
      <p:sp>
        <p:nvSpPr>
          <p:cNvPr id="5" name="Textfeld 4"/>
          <p:cNvSpPr txBox="1"/>
          <p:nvPr/>
        </p:nvSpPr>
        <p:spPr>
          <a:xfrm>
            <a:off x="5940152" y="1700808"/>
            <a:ext cx="2664296" cy="1938992"/>
          </a:xfrm>
          <a:prstGeom prst="rect">
            <a:avLst/>
          </a:prstGeom>
          <a:noFill/>
        </p:spPr>
        <p:txBody>
          <a:bodyPr wrap="square" rtlCol="0">
            <a:spAutoFit/>
          </a:bodyPr>
          <a:lstStyle/>
          <a:p>
            <a:r>
              <a:rPr lang="de-DE" sz="2400" dirty="0" smtClean="0"/>
              <a:t>Trial 1: Reference plane </a:t>
            </a:r>
            <a:r>
              <a:rPr lang="de-DE" sz="2400" dirty="0" err="1" smtClean="0"/>
              <a:t>cconsistent</a:t>
            </a:r>
            <a:r>
              <a:rPr lang="de-DE" sz="2400" dirty="0" smtClean="0"/>
              <a:t> </a:t>
            </a:r>
            <a:r>
              <a:rPr lang="de-DE" sz="2400" dirty="0" err="1" smtClean="0"/>
              <a:t>to</a:t>
            </a:r>
            <a:r>
              <a:rPr lang="de-DE" sz="2400" dirty="0" smtClean="0"/>
              <a:t> </a:t>
            </a:r>
            <a:r>
              <a:rPr lang="de-DE" sz="2400" dirty="0" err="1" smtClean="0"/>
              <a:t>space</a:t>
            </a:r>
            <a:r>
              <a:rPr lang="de-DE" sz="2400" dirty="0" smtClean="0"/>
              <a:t>? </a:t>
            </a:r>
          </a:p>
          <a:p>
            <a:r>
              <a:rPr lang="de-DE" sz="2400" dirty="0" err="1" smtClean="0"/>
              <a:t>gait</a:t>
            </a:r>
            <a:r>
              <a:rPr lang="de-DE" sz="2400" dirty="0" smtClean="0"/>
              <a:t> </a:t>
            </a:r>
            <a:r>
              <a:rPr lang="de-DE" sz="2400" dirty="0" err="1" smtClean="0"/>
              <a:t>with</a:t>
            </a:r>
            <a:r>
              <a:rPr lang="de-DE" sz="2400" dirty="0" smtClean="0"/>
              <a:t> normal </a:t>
            </a:r>
            <a:r>
              <a:rPr lang="de-DE" sz="2400" dirty="0" err="1" smtClean="0"/>
              <a:t>teeth</a:t>
            </a:r>
            <a:r>
              <a:rPr lang="de-DE" sz="2400" dirty="0" smtClean="0"/>
              <a:t> </a:t>
            </a:r>
            <a:r>
              <a:rPr lang="de-DE" sz="2400" dirty="0" err="1" smtClean="0"/>
              <a:t>length</a:t>
            </a:r>
            <a:r>
              <a:rPr lang="de-DE" sz="2400" dirty="0" smtClean="0"/>
              <a:t>.</a:t>
            </a:r>
          </a:p>
        </p:txBody>
      </p:sp>
      <p:sp>
        <p:nvSpPr>
          <p:cNvPr id="6" name="Textfeld 5"/>
          <p:cNvSpPr txBox="1"/>
          <p:nvPr/>
        </p:nvSpPr>
        <p:spPr>
          <a:xfrm>
            <a:off x="6012160" y="4653136"/>
            <a:ext cx="2952328" cy="1938992"/>
          </a:xfrm>
          <a:prstGeom prst="rect">
            <a:avLst/>
          </a:prstGeom>
          <a:noFill/>
        </p:spPr>
        <p:txBody>
          <a:bodyPr wrap="square" rtlCol="0">
            <a:spAutoFit/>
          </a:bodyPr>
          <a:lstStyle/>
          <a:p>
            <a:r>
              <a:rPr lang="de-DE" sz="2400" dirty="0" smtClean="0"/>
              <a:t>Trial 2: </a:t>
            </a:r>
            <a:r>
              <a:rPr lang="de-DE" sz="2400" dirty="0" err="1" smtClean="0"/>
              <a:t>How</a:t>
            </a:r>
            <a:r>
              <a:rPr lang="de-DE" sz="2400" dirty="0" smtClean="0"/>
              <a:t> will </a:t>
            </a:r>
            <a:r>
              <a:rPr lang="de-DE" sz="2400" dirty="0" err="1" smtClean="0"/>
              <a:t>the</a:t>
            </a:r>
            <a:r>
              <a:rPr lang="de-DE" sz="2400" dirty="0" smtClean="0"/>
              <a:t> </a:t>
            </a:r>
            <a:r>
              <a:rPr lang="de-DE" sz="2400" dirty="0" err="1" smtClean="0"/>
              <a:t>reference</a:t>
            </a:r>
            <a:r>
              <a:rPr lang="de-DE" sz="2400" dirty="0" smtClean="0"/>
              <a:t> plane </a:t>
            </a:r>
            <a:r>
              <a:rPr lang="de-DE" sz="2400" dirty="0" err="1" smtClean="0"/>
              <a:t>behave</a:t>
            </a:r>
            <a:r>
              <a:rPr lang="de-DE" sz="2400" dirty="0" smtClean="0"/>
              <a:t>, </a:t>
            </a:r>
            <a:r>
              <a:rPr lang="de-DE" sz="2400" dirty="0" err="1" smtClean="0"/>
              <a:t>if</a:t>
            </a:r>
            <a:r>
              <a:rPr lang="de-DE" sz="2400" dirty="0" smtClean="0"/>
              <a:t> </a:t>
            </a:r>
            <a:r>
              <a:rPr lang="de-DE" sz="2400" dirty="0" err="1" smtClean="0"/>
              <a:t>teeth</a:t>
            </a:r>
            <a:r>
              <a:rPr lang="de-DE" sz="2400" dirty="0" smtClean="0"/>
              <a:t> </a:t>
            </a:r>
            <a:r>
              <a:rPr lang="de-DE" sz="2400" dirty="0" err="1" smtClean="0"/>
              <a:t>length</a:t>
            </a:r>
            <a:r>
              <a:rPr lang="de-DE" sz="2400" dirty="0" smtClean="0"/>
              <a:t> </a:t>
            </a:r>
            <a:r>
              <a:rPr lang="de-DE" sz="2400" dirty="0" err="1" smtClean="0"/>
              <a:t>is</a:t>
            </a:r>
            <a:r>
              <a:rPr lang="de-DE" sz="2400" dirty="0" smtClean="0"/>
              <a:t> </a:t>
            </a:r>
            <a:r>
              <a:rPr lang="de-DE" sz="2400" dirty="0" err="1" smtClean="0"/>
              <a:t>reduced</a:t>
            </a:r>
            <a:r>
              <a:rPr lang="de-DE" sz="2400" dirty="0" smtClean="0"/>
              <a:t> in </a:t>
            </a:r>
            <a:r>
              <a:rPr lang="de-DE" sz="2400" dirty="0" err="1" smtClean="0"/>
              <a:t>the</a:t>
            </a:r>
            <a:r>
              <a:rPr lang="de-DE" sz="2400" dirty="0" smtClean="0"/>
              <a:t> </a:t>
            </a:r>
            <a:r>
              <a:rPr lang="de-DE" sz="2400" dirty="0" err="1" smtClean="0"/>
              <a:t>right</a:t>
            </a:r>
            <a:r>
              <a:rPr lang="de-DE" sz="2400" dirty="0" smtClean="0"/>
              <a:t> </a:t>
            </a:r>
            <a:r>
              <a:rPr lang="de-DE" sz="2400" dirty="0" err="1" smtClean="0"/>
              <a:t>hand</a:t>
            </a:r>
            <a:r>
              <a:rPr lang="de-DE" sz="2400" dirty="0" smtClean="0"/>
              <a:t> </a:t>
            </a:r>
            <a:r>
              <a:rPr lang="de-DE" sz="2400" dirty="0" err="1" smtClean="0"/>
              <a:t>side</a:t>
            </a:r>
            <a:r>
              <a:rPr lang="de-DE" sz="2400" dirty="0" smtClean="0"/>
              <a:t>?</a:t>
            </a:r>
          </a:p>
        </p:txBody>
      </p:sp>
      <p:sp>
        <p:nvSpPr>
          <p:cNvPr id="7" name="Foliennummernplatzhalter 6"/>
          <p:cNvSpPr>
            <a:spLocks noGrp="1"/>
          </p:cNvSpPr>
          <p:nvPr>
            <p:ph type="sldNum" sz="quarter" idx="12"/>
          </p:nvPr>
        </p:nvSpPr>
        <p:spPr/>
        <p:txBody>
          <a:bodyPr/>
          <a:lstStyle/>
          <a:p>
            <a:fld id="{04573DA4-5076-42CF-B01F-927A1C672662}" type="slidenum">
              <a:rPr lang="de-DE" smtClean="0"/>
              <a:pPr/>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smtClean="0"/>
              <a:t>Reference plane: </a:t>
            </a:r>
            <a:r>
              <a:rPr lang="de-DE" sz="3200" b="1" dirty="0" err="1" smtClean="0"/>
              <a:t>consistent</a:t>
            </a:r>
            <a:r>
              <a:rPr lang="de-DE" sz="3200" b="1" dirty="0" smtClean="0"/>
              <a:t> in </a:t>
            </a:r>
            <a:r>
              <a:rPr lang="de-DE" sz="3200" b="1" dirty="0" err="1" smtClean="0"/>
              <a:t>space</a:t>
            </a:r>
            <a:r>
              <a:rPr lang="de-DE" sz="3200" b="1" dirty="0" smtClean="0"/>
              <a:t> -</a:t>
            </a:r>
            <a:br>
              <a:rPr lang="de-DE" sz="3200" b="1" dirty="0" smtClean="0"/>
            </a:br>
            <a:r>
              <a:rPr lang="de-DE" sz="3200" b="1" dirty="0" err="1" smtClean="0"/>
              <a:t>movements</a:t>
            </a:r>
            <a:r>
              <a:rPr lang="de-DE" sz="3200" b="1" dirty="0" smtClean="0"/>
              <a:t>: </a:t>
            </a:r>
            <a:r>
              <a:rPr lang="de-DE" sz="3200" b="1" dirty="0" err="1" smtClean="0"/>
              <a:t>altered</a:t>
            </a:r>
            <a:endParaRPr lang="de-DE" sz="3200" b="1" dirty="0"/>
          </a:p>
        </p:txBody>
      </p:sp>
      <p:pic>
        <p:nvPicPr>
          <p:cNvPr id="8" name="Inhaltsplatzhalter 7" descr="sprungvgl 8 bildermit achsen und pfeilen11.3 Kopie.jpg"/>
          <p:cNvPicPr>
            <a:picLocks noGrp="1" noChangeAspect="1"/>
          </p:cNvPicPr>
          <p:nvPr>
            <p:ph idx="1"/>
          </p:nvPr>
        </p:nvPicPr>
        <p:blipFill>
          <a:blip r:embed="rId3" cstate="print"/>
          <a:stretch>
            <a:fillRect/>
          </a:stretch>
        </p:blipFill>
        <p:spPr>
          <a:xfrm>
            <a:off x="2051720" y="1412776"/>
            <a:ext cx="4693755" cy="5112568"/>
          </a:xfrm>
        </p:spPr>
      </p:pic>
      <p:sp>
        <p:nvSpPr>
          <p:cNvPr id="9" name="Textfeld 8"/>
          <p:cNvSpPr txBox="1"/>
          <p:nvPr/>
        </p:nvSpPr>
        <p:spPr>
          <a:xfrm>
            <a:off x="6732240" y="3933056"/>
            <a:ext cx="2411760" cy="2308324"/>
          </a:xfrm>
          <a:prstGeom prst="rect">
            <a:avLst/>
          </a:prstGeom>
          <a:noFill/>
        </p:spPr>
        <p:txBody>
          <a:bodyPr wrap="square" rtlCol="0">
            <a:spAutoFit/>
          </a:bodyPr>
          <a:lstStyle/>
          <a:p>
            <a:r>
              <a:rPr lang="de-DE" sz="2400" dirty="0" smtClean="0"/>
              <a:t>Movement </a:t>
            </a:r>
            <a:r>
              <a:rPr lang="de-DE" sz="2400" dirty="0" err="1" smtClean="0"/>
              <a:t>aspects</a:t>
            </a:r>
            <a:r>
              <a:rPr lang="de-DE" sz="2400" dirty="0" smtClean="0"/>
              <a:t>: </a:t>
            </a:r>
          </a:p>
          <a:p>
            <a:r>
              <a:rPr lang="de-DE" sz="2400" dirty="0" err="1" smtClean="0"/>
              <a:t>Tilts</a:t>
            </a:r>
            <a:r>
              <a:rPr lang="de-DE" sz="2400" dirty="0" smtClean="0"/>
              <a:t> and </a:t>
            </a:r>
            <a:r>
              <a:rPr lang="de-DE" sz="2400" dirty="0" err="1" smtClean="0"/>
              <a:t>rotations</a:t>
            </a:r>
            <a:r>
              <a:rPr lang="de-DE" sz="2400" dirty="0" smtClean="0"/>
              <a:t> in  </a:t>
            </a:r>
            <a:r>
              <a:rPr lang="de-DE" sz="2400" dirty="0" err="1" smtClean="0"/>
              <a:t>opposing</a:t>
            </a:r>
            <a:r>
              <a:rPr lang="de-DE" sz="2400" dirty="0" smtClean="0"/>
              <a:t> </a:t>
            </a:r>
            <a:r>
              <a:rPr lang="de-DE" sz="2400" dirty="0" err="1" smtClean="0"/>
              <a:t>directions</a:t>
            </a:r>
            <a:r>
              <a:rPr lang="de-DE" sz="2400" dirty="0" smtClean="0"/>
              <a:t>.</a:t>
            </a:r>
          </a:p>
          <a:p>
            <a:r>
              <a:rPr lang="de-DE" sz="2400" dirty="0" err="1" smtClean="0"/>
              <a:t>Incorrect</a:t>
            </a:r>
            <a:r>
              <a:rPr lang="de-DE" sz="2400" dirty="0" smtClean="0"/>
              <a:t> </a:t>
            </a:r>
            <a:r>
              <a:rPr lang="de-DE" sz="2400" dirty="0" err="1" smtClean="0"/>
              <a:t>loading</a:t>
            </a:r>
            <a:r>
              <a:rPr lang="de-DE" sz="2400" dirty="0" smtClean="0"/>
              <a:t>.</a:t>
            </a:r>
            <a:endParaRPr lang="de-DE" sz="2400" dirty="0"/>
          </a:p>
        </p:txBody>
      </p:sp>
      <p:sp>
        <p:nvSpPr>
          <p:cNvPr id="5" name="Textfeld 4"/>
          <p:cNvSpPr txBox="1"/>
          <p:nvPr/>
        </p:nvSpPr>
        <p:spPr>
          <a:xfrm>
            <a:off x="6732240" y="1340768"/>
            <a:ext cx="2160240" cy="1938992"/>
          </a:xfrm>
          <a:prstGeom prst="rect">
            <a:avLst/>
          </a:prstGeom>
          <a:noFill/>
        </p:spPr>
        <p:txBody>
          <a:bodyPr wrap="square" rtlCol="0">
            <a:spAutoFit/>
          </a:bodyPr>
          <a:lstStyle/>
          <a:p>
            <a:r>
              <a:rPr lang="de-DE" sz="2400" dirty="0" smtClean="0"/>
              <a:t>Movement </a:t>
            </a:r>
            <a:r>
              <a:rPr lang="de-DE" sz="2400" dirty="0" err="1" smtClean="0"/>
              <a:t>aspects</a:t>
            </a:r>
            <a:r>
              <a:rPr lang="de-DE" sz="2400" dirty="0" smtClean="0"/>
              <a:t>: </a:t>
            </a:r>
            <a:r>
              <a:rPr lang="de-DE" sz="2400" dirty="0" err="1" smtClean="0"/>
              <a:t>Lengthening</a:t>
            </a:r>
            <a:r>
              <a:rPr lang="de-DE" sz="2400" dirty="0" smtClean="0"/>
              <a:t> </a:t>
            </a:r>
            <a:r>
              <a:rPr lang="de-DE" sz="2400" dirty="0" err="1" smtClean="0"/>
              <a:t>of</a:t>
            </a:r>
            <a:r>
              <a:rPr lang="de-DE" sz="2400" dirty="0" smtClean="0"/>
              <a:t> </a:t>
            </a:r>
            <a:r>
              <a:rPr lang="de-DE" sz="2400" dirty="0" err="1" smtClean="0"/>
              <a:t>stance</a:t>
            </a:r>
            <a:r>
              <a:rPr lang="de-DE" sz="2400" dirty="0" smtClean="0"/>
              <a:t> </a:t>
            </a:r>
            <a:r>
              <a:rPr lang="de-DE" sz="2400" dirty="0" err="1" smtClean="0"/>
              <a:t>side</a:t>
            </a:r>
            <a:r>
              <a:rPr lang="de-DE" sz="2400" dirty="0" smtClean="0"/>
              <a:t>.</a:t>
            </a:r>
          </a:p>
          <a:p>
            <a:r>
              <a:rPr lang="de-DE" sz="2400" dirty="0" smtClean="0"/>
              <a:t>Axial </a:t>
            </a:r>
            <a:r>
              <a:rPr lang="de-DE" sz="2400" dirty="0" err="1" smtClean="0"/>
              <a:t>loading</a:t>
            </a:r>
            <a:r>
              <a:rPr lang="de-DE" sz="2400" dirty="0" smtClean="0"/>
              <a:t>.</a:t>
            </a:r>
            <a:endParaRPr lang="de-DE" sz="2400" dirty="0"/>
          </a:p>
        </p:txBody>
      </p:sp>
      <p:sp>
        <p:nvSpPr>
          <p:cNvPr id="6" name="Textfeld 5"/>
          <p:cNvSpPr txBox="1"/>
          <p:nvPr/>
        </p:nvSpPr>
        <p:spPr>
          <a:xfrm>
            <a:off x="251520" y="2420888"/>
            <a:ext cx="1691680" cy="646331"/>
          </a:xfrm>
          <a:prstGeom prst="rect">
            <a:avLst/>
          </a:prstGeom>
          <a:noFill/>
        </p:spPr>
        <p:txBody>
          <a:bodyPr wrap="square" rtlCol="0">
            <a:spAutoFit/>
          </a:bodyPr>
          <a:lstStyle/>
          <a:p>
            <a:r>
              <a:rPr lang="de-DE" dirty="0" smtClean="0"/>
              <a:t>Normal </a:t>
            </a:r>
            <a:r>
              <a:rPr lang="de-DE" dirty="0" err="1" smtClean="0"/>
              <a:t>upper</a:t>
            </a:r>
            <a:r>
              <a:rPr lang="de-DE" dirty="0" smtClean="0"/>
              <a:t> </a:t>
            </a:r>
            <a:r>
              <a:rPr lang="de-DE" dirty="0" err="1" smtClean="0"/>
              <a:t>teeth</a:t>
            </a:r>
            <a:r>
              <a:rPr lang="de-DE" dirty="0" smtClean="0"/>
              <a:t> </a:t>
            </a:r>
            <a:r>
              <a:rPr lang="de-DE" dirty="0" err="1" smtClean="0"/>
              <a:t>length</a:t>
            </a:r>
            <a:endParaRPr lang="de-DE" dirty="0"/>
          </a:p>
        </p:txBody>
      </p:sp>
      <p:sp>
        <p:nvSpPr>
          <p:cNvPr id="7" name="Textfeld 6"/>
          <p:cNvSpPr txBox="1"/>
          <p:nvPr/>
        </p:nvSpPr>
        <p:spPr>
          <a:xfrm>
            <a:off x="323528" y="4797152"/>
            <a:ext cx="1728192" cy="923330"/>
          </a:xfrm>
          <a:prstGeom prst="rect">
            <a:avLst/>
          </a:prstGeom>
          <a:noFill/>
        </p:spPr>
        <p:txBody>
          <a:bodyPr wrap="square" rtlCol="0">
            <a:spAutoFit/>
          </a:bodyPr>
          <a:lstStyle/>
          <a:p>
            <a:r>
              <a:rPr lang="de-DE" dirty="0" err="1" smtClean="0"/>
              <a:t>Reduced</a:t>
            </a:r>
            <a:r>
              <a:rPr lang="de-DE" dirty="0" smtClean="0"/>
              <a:t> </a:t>
            </a:r>
            <a:r>
              <a:rPr lang="de-DE" dirty="0" err="1" smtClean="0"/>
              <a:t>upper</a:t>
            </a:r>
            <a:r>
              <a:rPr lang="de-DE" dirty="0" smtClean="0"/>
              <a:t> </a:t>
            </a:r>
            <a:r>
              <a:rPr lang="de-DE" dirty="0" err="1" smtClean="0"/>
              <a:t>teeth</a:t>
            </a:r>
            <a:r>
              <a:rPr lang="de-DE" dirty="0" smtClean="0"/>
              <a:t> </a:t>
            </a:r>
            <a:r>
              <a:rPr lang="de-DE" dirty="0" err="1" smtClean="0"/>
              <a:t>length</a:t>
            </a:r>
            <a:r>
              <a:rPr lang="de-DE" dirty="0" smtClean="0"/>
              <a:t> in </a:t>
            </a:r>
            <a:r>
              <a:rPr lang="de-DE" dirty="0" err="1" smtClean="0"/>
              <a:t>the</a:t>
            </a:r>
            <a:r>
              <a:rPr lang="de-DE" dirty="0" smtClean="0"/>
              <a:t> </a:t>
            </a:r>
            <a:r>
              <a:rPr lang="de-DE" dirty="0" err="1" smtClean="0"/>
              <a:t>right</a:t>
            </a:r>
            <a:r>
              <a:rPr lang="de-DE" dirty="0" smtClean="0"/>
              <a:t> </a:t>
            </a:r>
            <a:r>
              <a:rPr lang="de-DE" dirty="0" err="1" smtClean="0"/>
              <a:t>side</a:t>
            </a:r>
            <a:endParaRPr lang="de-DE" dirty="0"/>
          </a:p>
        </p:txBody>
      </p:sp>
      <p:sp>
        <p:nvSpPr>
          <p:cNvPr id="10" name="Foliennummernplatzhalter 9"/>
          <p:cNvSpPr>
            <a:spLocks noGrp="1"/>
          </p:cNvSpPr>
          <p:nvPr>
            <p:ph type="sldNum" sz="quarter" idx="12"/>
          </p:nvPr>
        </p:nvSpPr>
        <p:spPr/>
        <p:txBody>
          <a:bodyPr/>
          <a:lstStyle/>
          <a:p>
            <a:fld id="{04573DA4-5076-42CF-B01F-927A1C672662}" type="slidenum">
              <a:rPr lang="de-DE" smtClean="0"/>
              <a:pPr/>
              <a:t>12</a:t>
            </a:fld>
            <a:endParaRPr 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t>Integrating</a:t>
            </a:r>
            <a:r>
              <a:rPr lang="de-DE" sz="3200" b="1" dirty="0" smtClean="0"/>
              <a:t> </a:t>
            </a:r>
            <a:r>
              <a:rPr lang="de-DE" sz="3200" b="1" dirty="0" err="1" smtClean="0"/>
              <a:t>the</a:t>
            </a:r>
            <a:r>
              <a:rPr lang="de-DE" sz="3200" b="1" dirty="0" smtClean="0"/>
              <a:t> </a:t>
            </a:r>
            <a:r>
              <a:rPr lang="de-DE" sz="3200" b="1" dirty="0" err="1" smtClean="0"/>
              <a:t>postural</a:t>
            </a:r>
            <a:r>
              <a:rPr lang="de-DE" sz="3200" b="1" dirty="0" smtClean="0"/>
              <a:t> </a:t>
            </a:r>
            <a:r>
              <a:rPr lang="de-DE" sz="3200" b="1" dirty="0" err="1" smtClean="0"/>
              <a:t>aspects</a:t>
            </a:r>
            <a:r>
              <a:rPr lang="de-DE" sz="3200" b="1" dirty="0" smtClean="0"/>
              <a:t> </a:t>
            </a:r>
            <a:r>
              <a:rPr lang="de-DE" sz="3200" b="1" dirty="0" err="1" smtClean="0"/>
              <a:t>into</a:t>
            </a:r>
            <a:r>
              <a:rPr lang="de-DE" sz="3200" b="1" dirty="0" smtClean="0"/>
              <a:t> </a:t>
            </a:r>
            <a:r>
              <a:rPr lang="de-DE" sz="3200" b="1" dirty="0" err="1" smtClean="0"/>
              <a:t>practice</a:t>
            </a:r>
            <a:endParaRPr lang="de-DE" sz="3200" b="1" dirty="0"/>
          </a:p>
        </p:txBody>
      </p:sp>
      <p:sp>
        <p:nvSpPr>
          <p:cNvPr id="3" name="Inhaltsplatzhalter 2"/>
          <p:cNvSpPr>
            <a:spLocks noGrp="1"/>
          </p:cNvSpPr>
          <p:nvPr>
            <p:ph idx="1"/>
          </p:nvPr>
        </p:nvSpPr>
        <p:spPr>
          <a:xfrm>
            <a:off x="467544" y="1412777"/>
            <a:ext cx="8229600" cy="3528392"/>
          </a:xfrm>
          <a:ln>
            <a:solidFill>
              <a:schemeClr val="bg1"/>
            </a:solidFill>
          </a:ln>
        </p:spPr>
        <p:txBody>
          <a:bodyPr>
            <a:normAutofit/>
          </a:bodyPr>
          <a:lstStyle/>
          <a:p>
            <a:r>
              <a:rPr lang="de-DE" sz="2400" dirty="0" smtClean="0"/>
              <a:t>dental </a:t>
            </a:r>
            <a:r>
              <a:rPr lang="de-DE" sz="2400" dirty="0" err="1" smtClean="0"/>
              <a:t>treatment</a:t>
            </a:r>
            <a:r>
              <a:rPr lang="de-DE" sz="2400" dirty="0" smtClean="0"/>
              <a:t> , </a:t>
            </a:r>
            <a:r>
              <a:rPr lang="de-DE" sz="2400" dirty="0" err="1" smtClean="0"/>
              <a:t>treatment</a:t>
            </a:r>
            <a:r>
              <a:rPr lang="de-DE" sz="2400" dirty="0" smtClean="0"/>
              <a:t> </a:t>
            </a:r>
            <a:r>
              <a:rPr lang="de-DE" sz="2400" dirty="0" err="1" smtClean="0"/>
              <a:t>of</a:t>
            </a:r>
            <a:r>
              <a:rPr lang="de-DE" sz="2400" dirty="0" smtClean="0"/>
              <a:t> TMD and </a:t>
            </a:r>
            <a:r>
              <a:rPr lang="de-DE" sz="2400" dirty="0" err="1" smtClean="0"/>
              <a:t>maxillary</a:t>
            </a:r>
            <a:r>
              <a:rPr lang="de-DE" sz="2400" dirty="0" smtClean="0"/>
              <a:t> </a:t>
            </a:r>
            <a:r>
              <a:rPr lang="de-DE" sz="2400" dirty="0" err="1" smtClean="0"/>
              <a:t>surgery</a:t>
            </a:r>
            <a:r>
              <a:rPr lang="de-DE" sz="2400" dirty="0" smtClean="0"/>
              <a:t>  </a:t>
            </a:r>
            <a:r>
              <a:rPr lang="de-DE" sz="2400" dirty="0" err="1" smtClean="0"/>
              <a:t>probably</a:t>
            </a:r>
            <a:r>
              <a:rPr lang="de-DE" sz="2400" dirty="0" smtClean="0"/>
              <a:t> </a:t>
            </a:r>
            <a:r>
              <a:rPr lang="de-DE" sz="2400" dirty="0" err="1" smtClean="0"/>
              <a:t>suffer</a:t>
            </a:r>
            <a:r>
              <a:rPr lang="de-DE" sz="2400" dirty="0" smtClean="0"/>
              <a:t> </a:t>
            </a:r>
            <a:r>
              <a:rPr lang="de-DE" sz="2400" dirty="0" err="1" smtClean="0"/>
              <a:t>from</a:t>
            </a:r>
            <a:r>
              <a:rPr lang="de-DE" sz="2400" dirty="0" smtClean="0"/>
              <a:t> </a:t>
            </a:r>
            <a:r>
              <a:rPr lang="de-DE" sz="2400" dirty="0" err="1" smtClean="0"/>
              <a:t>the</a:t>
            </a:r>
            <a:r>
              <a:rPr lang="de-DE" sz="2400" dirty="0" smtClean="0"/>
              <a:t> </a:t>
            </a:r>
            <a:r>
              <a:rPr lang="de-DE" sz="2400" dirty="0" err="1" smtClean="0"/>
              <a:t>neglection</a:t>
            </a:r>
            <a:r>
              <a:rPr lang="de-DE" sz="2400" dirty="0" smtClean="0"/>
              <a:t> </a:t>
            </a:r>
            <a:r>
              <a:rPr lang="de-DE" sz="2400" dirty="0" err="1" smtClean="0"/>
              <a:t>of</a:t>
            </a:r>
            <a:r>
              <a:rPr lang="de-DE" sz="2400" dirty="0" smtClean="0"/>
              <a:t> </a:t>
            </a:r>
            <a:r>
              <a:rPr lang="de-DE" sz="2400" dirty="0" err="1" smtClean="0"/>
              <a:t>the</a:t>
            </a:r>
            <a:r>
              <a:rPr lang="de-DE" sz="2400" dirty="0" smtClean="0"/>
              <a:t> </a:t>
            </a:r>
            <a:r>
              <a:rPr lang="de-DE" sz="2400" dirty="0" err="1" smtClean="0"/>
              <a:t>postural</a:t>
            </a:r>
            <a:r>
              <a:rPr lang="de-DE" sz="2400" dirty="0" smtClean="0"/>
              <a:t> </a:t>
            </a:r>
            <a:r>
              <a:rPr lang="de-DE" sz="2400" dirty="0" err="1" smtClean="0"/>
              <a:t>function</a:t>
            </a:r>
            <a:r>
              <a:rPr lang="de-DE" sz="2400" dirty="0" smtClean="0"/>
              <a:t> </a:t>
            </a:r>
            <a:r>
              <a:rPr lang="de-DE" sz="2400" dirty="0" err="1" smtClean="0"/>
              <a:t>of</a:t>
            </a:r>
            <a:r>
              <a:rPr lang="de-DE" sz="2400" dirty="0" smtClean="0"/>
              <a:t> </a:t>
            </a:r>
            <a:r>
              <a:rPr lang="de-DE" sz="2400" dirty="0" err="1" smtClean="0"/>
              <a:t>teeth</a:t>
            </a:r>
            <a:endParaRPr lang="de-DE" sz="2400" dirty="0" smtClean="0"/>
          </a:p>
          <a:p>
            <a:r>
              <a:rPr lang="de-DE" sz="2400" dirty="0" smtClean="0"/>
              <a:t>Treatment </a:t>
            </a:r>
            <a:r>
              <a:rPr lang="de-DE" sz="2400" dirty="0" err="1" smtClean="0"/>
              <a:t>should</a:t>
            </a:r>
            <a:r>
              <a:rPr lang="de-DE" sz="2400" dirty="0" smtClean="0"/>
              <a:t> </a:t>
            </a:r>
            <a:r>
              <a:rPr lang="de-DE" sz="2400" dirty="0" err="1" smtClean="0"/>
              <a:t>improve</a:t>
            </a:r>
            <a:r>
              <a:rPr lang="de-DE" sz="2400" dirty="0" smtClean="0"/>
              <a:t> </a:t>
            </a:r>
            <a:r>
              <a:rPr lang="de-DE" sz="2400" dirty="0" err="1" smtClean="0"/>
              <a:t>by</a:t>
            </a:r>
            <a:r>
              <a:rPr lang="de-DE" sz="2400" dirty="0" smtClean="0"/>
              <a:t> </a:t>
            </a:r>
            <a:r>
              <a:rPr lang="de-DE" sz="2400" dirty="0" err="1" smtClean="0"/>
              <a:t>integrating</a:t>
            </a:r>
            <a:r>
              <a:rPr lang="de-DE" sz="2400" dirty="0" smtClean="0"/>
              <a:t> </a:t>
            </a:r>
            <a:r>
              <a:rPr lang="de-DE" sz="2400" dirty="0" err="1" smtClean="0"/>
              <a:t>the</a:t>
            </a:r>
            <a:r>
              <a:rPr lang="de-DE" sz="2400" dirty="0" smtClean="0"/>
              <a:t> </a:t>
            </a:r>
            <a:r>
              <a:rPr lang="de-DE" sz="2400" dirty="0" err="1" smtClean="0"/>
              <a:t>postural</a:t>
            </a:r>
            <a:r>
              <a:rPr lang="de-DE" sz="2400" dirty="0" smtClean="0"/>
              <a:t> </a:t>
            </a:r>
            <a:r>
              <a:rPr lang="de-DE" sz="2400" dirty="0" err="1" smtClean="0"/>
              <a:t>aspects</a:t>
            </a:r>
            <a:endParaRPr lang="de-DE" sz="2400" dirty="0" smtClean="0"/>
          </a:p>
          <a:p>
            <a:r>
              <a:rPr lang="de-DE" sz="2400" dirty="0" err="1" smtClean="0"/>
              <a:t>requires</a:t>
            </a:r>
            <a:r>
              <a:rPr lang="de-DE" sz="2400" dirty="0" smtClean="0"/>
              <a:t>  </a:t>
            </a:r>
            <a:r>
              <a:rPr lang="de-DE" sz="2400" dirty="0" err="1" smtClean="0"/>
              <a:t>teaching</a:t>
            </a:r>
            <a:r>
              <a:rPr lang="de-DE" sz="2400" dirty="0" smtClean="0"/>
              <a:t>  </a:t>
            </a:r>
            <a:r>
              <a:rPr lang="de-DE" sz="2400" dirty="0" err="1" smtClean="0"/>
              <a:t>concerning</a:t>
            </a:r>
            <a:r>
              <a:rPr lang="de-DE" sz="2400" dirty="0" smtClean="0"/>
              <a:t> </a:t>
            </a:r>
            <a:r>
              <a:rPr lang="de-DE" sz="2400" dirty="0" err="1" smtClean="0"/>
              <a:t>set</a:t>
            </a:r>
            <a:r>
              <a:rPr lang="de-DE" sz="2400" dirty="0" smtClean="0"/>
              <a:t> </a:t>
            </a:r>
            <a:r>
              <a:rPr lang="de-DE" sz="2400" dirty="0" err="1" smtClean="0"/>
              <a:t>reactions</a:t>
            </a:r>
            <a:r>
              <a:rPr lang="de-DE" sz="2400" dirty="0" smtClean="0"/>
              <a:t> </a:t>
            </a:r>
          </a:p>
          <a:p>
            <a:r>
              <a:rPr lang="de-DE" sz="2400" dirty="0" err="1" smtClean="0"/>
              <a:t>Requires</a:t>
            </a:r>
            <a:r>
              <a:rPr lang="de-DE" sz="2400" dirty="0" smtClean="0"/>
              <a:t> </a:t>
            </a:r>
            <a:r>
              <a:rPr lang="de-DE" sz="2400" dirty="0" err="1" smtClean="0"/>
              <a:t>modification</a:t>
            </a:r>
            <a:r>
              <a:rPr lang="de-DE" sz="2400" b="1" dirty="0" smtClean="0"/>
              <a:t> </a:t>
            </a:r>
            <a:r>
              <a:rPr lang="de-DE" sz="2400" dirty="0" err="1" smtClean="0"/>
              <a:t>of</a:t>
            </a:r>
            <a:r>
              <a:rPr lang="de-DE" sz="2400" dirty="0" smtClean="0"/>
              <a:t> </a:t>
            </a:r>
            <a:r>
              <a:rPr lang="de-DE" sz="2400" dirty="0" err="1" smtClean="0"/>
              <a:t>the</a:t>
            </a:r>
            <a:r>
              <a:rPr lang="de-DE" sz="2400" dirty="0" smtClean="0"/>
              <a:t> dental </a:t>
            </a:r>
            <a:r>
              <a:rPr lang="de-DE" sz="2400" dirty="0" err="1" smtClean="0"/>
              <a:t>equipment</a:t>
            </a:r>
            <a:r>
              <a:rPr lang="de-DE" sz="2400" dirty="0" smtClean="0"/>
              <a:t>, e.g. </a:t>
            </a:r>
            <a:r>
              <a:rPr lang="de-DE" sz="2400" dirty="0" err="1" smtClean="0"/>
              <a:t>the</a:t>
            </a:r>
            <a:r>
              <a:rPr lang="de-DE" sz="2400" dirty="0" smtClean="0"/>
              <a:t> </a:t>
            </a:r>
            <a:r>
              <a:rPr lang="de-DE" sz="2400" dirty="0" err="1" smtClean="0"/>
              <a:t>articulator</a:t>
            </a:r>
            <a:r>
              <a:rPr lang="de-DE" sz="2400" dirty="0" smtClean="0"/>
              <a:t>.</a:t>
            </a:r>
            <a:endParaRPr lang="de-DE" sz="2400" dirty="0"/>
          </a:p>
        </p:txBody>
      </p:sp>
      <p:sp>
        <p:nvSpPr>
          <p:cNvPr id="4" name="Foliennummernplatzhalter 3"/>
          <p:cNvSpPr>
            <a:spLocks noGrp="1"/>
          </p:cNvSpPr>
          <p:nvPr>
            <p:ph type="sldNum" sz="quarter" idx="12"/>
          </p:nvPr>
        </p:nvSpPr>
        <p:spPr/>
        <p:txBody>
          <a:bodyPr/>
          <a:lstStyle/>
          <a:p>
            <a:fld id="{04573DA4-5076-42CF-B01F-927A1C672662}" type="slidenum">
              <a:rPr lang="de-DE" smtClean="0"/>
              <a:pPr/>
              <a:t>13</a:t>
            </a:fld>
            <a:endParaRPr lang="de-DE"/>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27584" y="2780928"/>
            <a:ext cx="8229600" cy="3024336"/>
          </a:xfrm>
        </p:spPr>
        <p:txBody>
          <a:bodyPr>
            <a:normAutofit fontScale="85000" lnSpcReduction="20000"/>
          </a:bodyPr>
          <a:lstStyle/>
          <a:p>
            <a:pPr>
              <a:buNone/>
            </a:pPr>
            <a:endParaRPr lang="de-DE" dirty="0" smtClean="0"/>
          </a:p>
          <a:p>
            <a:pPr>
              <a:buNone/>
            </a:pPr>
            <a:r>
              <a:rPr lang="de-DE" dirty="0" err="1" smtClean="0"/>
              <a:t>Thanks</a:t>
            </a:r>
            <a:r>
              <a:rPr lang="de-DE" dirty="0" smtClean="0"/>
              <a:t> </a:t>
            </a:r>
            <a:r>
              <a:rPr lang="de-DE" dirty="0" err="1" smtClean="0"/>
              <a:t>to</a:t>
            </a:r>
            <a:endParaRPr lang="de-DE" dirty="0" smtClean="0"/>
          </a:p>
          <a:p>
            <a:r>
              <a:rPr lang="de-DE" dirty="0"/>
              <a:t>Prof. Lothar Beyer</a:t>
            </a:r>
          </a:p>
          <a:p>
            <a:r>
              <a:rPr lang="de-DE" dirty="0" smtClean="0"/>
              <a:t>Dr. Ulrike Sauermann</a:t>
            </a:r>
          </a:p>
          <a:p>
            <a:r>
              <a:rPr lang="de-DE" dirty="0" smtClean="0"/>
              <a:t>Dr. Doris </a:t>
            </a:r>
            <a:r>
              <a:rPr lang="de-DE" dirty="0" err="1" smtClean="0"/>
              <a:t>Bolk-Weischedel</a:t>
            </a:r>
            <a:endParaRPr lang="de-DE" dirty="0" smtClean="0"/>
          </a:p>
          <a:p>
            <a:r>
              <a:rPr lang="de-DE" dirty="0" smtClean="0"/>
              <a:t>Dorothee Nebel</a:t>
            </a:r>
          </a:p>
          <a:p>
            <a:r>
              <a:rPr lang="de-DE" dirty="0" err="1" smtClean="0"/>
              <a:t>Malene</a:t>
            </a:r>
            <a:r>
              <a:rPr lang="de-DE" dirty="0" smtClean="0"/>
              <a:t> Firniss                                  ruth.nebel@mail.de</a:t>
            </a:r>
          </a:p>
          <a:p>
            <a:endParaRPr lang="de-DE" dirty="0"/>
          </a:p>
        </p:txBody>
      </p:sp>
      <p:sp>
        <p:nvSpPr>
          <p:cNvPr id="4" name="Rechteck 3"/>
          <p:cNvSpPr/>
          <p:nvPr/>
        </p:nvSpPr>
        <p:spPr>
          <a:xfrm>
            <a:off x="395536" y="620688"/>
            <a:ext cx="8357939" cy="1606594"/>
          </a:xfrm>
          <a:prstGeom prst="rect">
            <a:avLst/>
          </a:prstGeom>
        </p:spPr>
        <p:txBody>
          <a:bodyPr wrap="square">
            <a:spAutoFit/>
          </a:bodyPr>
          <a:lstStyle/>
          <a:p>
            <a:pPr marL="342900" lvl="0" indent="-342900">
              <a:spcBef>
                <a:spcPct val="20000"/>
              </a:spcBef>
            </a:pPr>
            <a:r>
              <a:rPr lang="de-DE" sz="3200" dirty="0" smtClean="0">
                <a:solidFill>
                  <a:prstClr val="black"/>
                </a:solidFill>
              </a:rPr>
              <a:t>    </a:t>
            </a:r>
            <a:r>
              <a:rPr lang="de-DE" sz="3200" b="1" dirty="0" smtClean="0">
                <a:solidFill>
                  <a:prstClr val="black"/>
                </a:solidFill>
              </a:rPr>
              <a:t>Outlook:</a:t>
            </a:r>
            <a:r>
              <a:rPr lang="de-DE" sz="3200" dirty="0" smtClean="0">
                <a:solidFill>
                  <a:prstClr val="black"/>
                </a:solidFill>
              </a:rPr>
              <a:t> </a:t>
            </a:r>
          </a:p>
          <a:p>
            <a:pPr marL="342900" lvl="0" indent="-342900">
              <a:spcBef>
                <a:spcPct val="20000"/>
              </a:spcBef>
            </a:pPr>
            <a:r>
              <a:rPr lang="de-DE" sz="3200" dirty="0" smtClean="0">
                <a:solidFill>
                  <a:prstClr val="black"/>
                </a:solidFill>
              </a:rPr>
              <a:t>    </a:t>
            </a:r>
            <a:r>
              <a:rPr lang="de-DE" sz="2800" dirty="0" smtClean="0">
                <a:solidFill>
                  <a:prstClr val="black"/>
                </a:solidFill>
              </a:rPr>
              <a:t>An </a:t>
            </a:r>
            <a:r>
              <a:rPr lang="de-DE" sz="2800" dirty="0" err="1" smtClean="0">
                <a:solidFill>
                  <a:prstClr val="black"/>
                </a:solidFill>
              </a:rPr>
              <a:t>investigation</a:t>
            </a:r>
            <a:r>
              <a:rPr lang="de-DE" sz="2800" dirty="0" smtClean="0">
                <a:solidFill>
                  <a:prstClr val="black"/>
                </a:solidFill>
              </a:rPr>
              <a:t> (</a:t>
            </a:r>
            <a:r>
              <a:rPr lang="de-DE" sz="2800" dirty="0" err="1" smtClean="0">
                <a:solidFill>
                  <a:prstClr val="black"/>
                </a:solidFill>
              </a:rPr>
              <a:t>Vicon</a:t>
            </a:r>
            <a:r>
              <a:rPr lang="de-DE" sz="2800" dirty="0" smtClean="0">
                <a:solidFill>
                  <a:prstClr val="black"/>
                </a:solidFill>
              </a:rPr>
              <a:t> 3 D </a:t>
            </a:r>
            <a:r>
              <a:rPr lang="de-DE" sz="2800" dirty="0" err="1" smtClean="0">
                <a:solidFill>
                  <a:prstClr val="black"/>
                </a:solidFill>
              </a:rPr>
              <a:t>gait</a:t>
            </a:r>
            <a:r>
              <a:rPr lang="de-DE" sz="2800" dirty="0" smtClean="0">
                <a:solidFill>
                  <a:prstClr val="black"/>
                </a:solidFill>
              </a:rPr>
              <a:t> </a:t>
            </a:r>
            <a:r>
              <a:rPr lang="de-DE" sz="2800" dirty="0" err="1" smtClean="0">
                <a:solidFill>
                  <a:prstClr val="black"/>
                </a:solidFill>
              </a:rPr>
              <a:t>analysis</a:t>
            </a:r>
            <a:r>
              <a:rPr lang="de-DE" sz="2800" dirty="0" smtClean="0">
                <a:solidFill>
                  <a:prstClr val="black"/>
                </a:solidFill>
              </a:rPr>
              <a:t> </a:t>
            </a:r>
            <a:r>
              <a:rPr lang="de-DE" sz="2800" dirty="0" err="1" smtClean="0">
                <a:solidFill>
                  <a:prstClr val="black"/>
                </a:solidFill>
              </a:rPr>
              <a:t>with</a:t>
            </a:r>
            <a:r>
              <a:rPr lang="de-DE" sz="2800" dirty="0" smtClean="0">
                <a:solidFill>
                  <a:prstClr val="black"/>
                </a:solidFill>
              </a:rPr>
              <a:t> passive </a:t>
            </a:r>
            <a:r>
              <a:rPr lang="de-DE" sz="2800" dirty="0" err="1" smtClean="0">
                <a:solidFill>
                  <a:prstClr val="black"/>
                </a:solidFill>
              </a:rPr>
              <a:t>markers</a:t>
            </a:r>
            <a:r>
              <a:rPr lang="de-DE" sz="2800" dirty="0" smtClean="0">
                <a:solidFill>
                  <a:prstClr val="black"/>
                </a:solidFill>
              </a:rPr>
              <a:t>) </a:t>
            </a:r>
            <a:r>
              <a:rPr lang="de-DE" sz="2800" dirty="0" err="1" smtClean="0">
                <a:solidFill>
                  <a:prstClr val="black"/>
                </a:solidFill>
              </a:rPr>
              <a:t>is</a:t>
            </a:r>
            <a:r>
              <a:rPr lang="de-DE" sz="2800" dirty="0" smtClean="0">
                <a:solidFill>
                  <a:prstClr val="black"/>
                </a:solidFill>
              </a:rPr>
              <a:t> </a:t>
            </a:r>
            <a:r>
              <a:rPr lang="de-DE" sz="2800" dirty="0" err="1" smtClean="0">
                <a:solidFill>
                  <a:prstClr val="black"/>
                </a:solidFill>
              </a:rPr>
              <a:t>required</a:t>
            </a:r>
            <a:r>
              <a:rPr lang="de-DE" sz="2800" dirty="0" smtClean="0">
                <a:solidFill>
                  <a:prstClr val="black"/>
                </a:solidFill>
              </a:rPr>
              <a:t>. </a:t>
            </a:r>
            <a:r>
              <a:rPr lang="de-DE" sz="2800" dirty="0" err="1" smtClean="0">
                <a:solidFill>
                  <a:prstClr val="black"/>
                </a:solidFill>
              </a:rPr>
              <a:t>Please</a:t>
            </a:r>
            <a:r>
              <a:rPr lang="de-DE" sz="2800" dirty="0" smtClean="0">
                <a:solidFill>
                  <a:prstClr val="black"/>
                </a:solidFill>
              </a:rPr>
              <a:t> </a:t>
            </a:r>
            <a:r>
              <a:rPr lang="de-DE" sz="2800" dirty="0" err="1" smtClean="0">
                <a:solidFill>
                  <a:prstClr val="black"/>
                </a:solidFill>
              </a:rPr>
              <a:t>contact</a:t>
            </a:r>
            <a:r>
              <a:rPr lang="de-DE" sz="2800" dirty="0" smtClean="0">
                <a:solidFill>
                  <a:prstClr val="black"/>
                </a:solidFill>
              </a:rPr>
              <a:t> </a:t>
            </a:r>
            <a:r>
              <a:rPr lang="de-DE" sz="2800" dirty="0" err="1" smtClean="0">
                <a:solidFill>
                  <a:prstClr val="black"/>
                </a:solidFill>
              </a:rPr>
              <a:t>me</a:t>
            </a:r>
            <a:r>
              <a:rPr lang="de-DE" sz="2800" dirty="0" smtClean="0">
                <a:solidFill>
                  <a:prstClr val="black"/>
                </a:solidFill>
              </a:rPr>
              <a:t>.</a:t>
            </a:r>
            <a:endParaRPr lang="de-DE" sz="3200" dirty="0" smtClean="0">
              <a:solidFill>
                <a:prstClr val="black"/>
              </a:solidFill>
            </a:endParaRPr>
          </a:p>
        </p:txBody>
      </p:sp>
      <p:sp>
        <p:nvSpPr>
          <p:cNvPr id="5" name="Foliennummernplatzhalter 4"/>
          <p:cNvSpPr>
            <a:spLocks noGrp="1"/>
          </p:cNvSpPr>
          <p:nvPr>
            <p:ph type="sldNum" sz="quarter" idx="12"/>
          </p:nvPr>
        </p:nvSpPr>
        <p:spPr/>
        <p:txBody>
          <a:bodyPr/>
          <a:lstStyle/>
          <a:p>
            <a:fld id="{04573DA4-5076-42CF-B01F-927A1C672662}" type="slidenum">
              <a:rPr lang="de-DE" smtClean="0"/>
              <a:pPr/>
              <a:t>14</a:t>
            </a:fld>
            <a:endParaRPr lang="de-DE"/>
          </a:p>
        </p:txBody>
      </p:sp>
      <p:sp>
        <p:nvSpPr>
          <p:cNvPr id="2" name="Textfeld 1"/>
          <p:cNvSpPr txBox="1"/>
          <p:nvPr/>
        </p:nvSpPr>
        <p:spPr>
          <a:xfrm>
            <a:off x="539552" y="5909210"/>
            <a:ext cx="3834832" cy="461665"/>
          </a:xfrm>
          <a:prstGeom prst="rect">
            <a:avLst/>
          </a:prstGeom>
          <a:noFill/>
        </p:spPr>
        <p:txBody>
          <a:bodyPr wrap="none" rtlCol="0">
            <a:spAutoFit/>
          </a:bodyPr>
          <a:lstStyle/>
          <a:p>
            <a:pPr>
              <a:buNone/>
            </a:pPr>
            <a:r>
              <a:rPr lang="de-DE" sz="2400" dirty="0" err="1"/>
              <a:t>Thank</a:t>
            </a:r>
            <a:r>
              <a:rPr lang="de-DE" sz="2400" dirty="0"/>
              <a:t> </a:t>
            </a:r>
            <a:r>
              <a:rPr lang="de-DE" sz="2400" dirty="0" err="1"/>
              <a:t>you</a:t>
            </a:r>
            <a:r>
              <a:rPr lang="de-DE" sz="2400" dirty="0"/>
              <a:t> </a:t>
            </a:r>
            <a:r>
              <a:rPr lang="de-DE" sz="2400" dirty="0" err="1"/>
              <a:t>for</a:t>
            </a:r>
            <a:r>
              <a:rPr lang="de-DE" sz="2400" dirty="0"/>
              <a:t> </a:t>
            </a:r>
            <a:r>
              <a:rPr lang="de-DE" sz="2400" dirty="0" err="1"/>
              <a:t>your</a:t>
            </a:r>
            <a:r>
              <a:rPr lang="de-DE" sz="2400" dirty="0"/>
              <a:t> </a:t>
            </a:r>
            <a:r>
              <a:rPr lang="de-DE" sz="2400" dirty="0" err="1"/>
              <a:t>attention</a:t>
            </a:r>
            <a:r>
              <a:rPr lang="de-DE" sz="2400" dirty="0"/>
              <a:t>.</a:t>
            </a: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0</TotalTime>
  <Words>2379</Words>
  <Application>Microsoft Office PowerPoint</Application>
  <PresentationFormat>Bildschirmpräsentation (4:3)</PresentationFormat>
  <Paragraphs>219</Paragraphs>
  <Slides>14</Slides>
  <Notes>14</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Larissa-Design</vt:lpstr>
      <vt:lpstr>     Maxilla’s Occlusal Plane –Tool for Orientation in Space? A new Aspect concerning Temporomandibular Disorder (TMD)    Ruth Nebel, physician, Berlin, Germany   31.03.2016   </vt:lpstr>
      <vt:lpstr>Occlusion as a stomatognath function</vt:lpstr>
      <vt:lpstr>„Classic view“: „Disorders are related to the chewing function (occlusion)“ </vt:lpstr>
      <vt:lpstr> Teeth: Function in two different systems </vt:lpstr>
      <vt:lpstr>Craniofacial heights correlate to head posture (Solow; Tallgren)</vt:lpstr>
      <vt:lpstr>Parameters of postural reaction</vt:lpstr>
      <vt:lpstr> Centre position and set reactions:  </vt:lpstr>
      <vt:lpstr>Tooth contacts: impulses about state of balance</vt:lpstr>
      <vt:lpstr>Set reactions in the sagittal plane</vt:lpstr>
      <vt:lpstr>Shearing forces by set reactions- origin of severe pain?</vt:lpstr>
      <vt:lpstr>Reference plane spatial consistent?–  Test: Marking cross and change in teeth length</vt:lpstr>
      <vt:lpstr>Reference plane: consistent in space - movements: altered</vt:lpstr>
      <vt:lpstr>Integrating the postural aspects into practice</vt:lpstr>
      <vt:lpstr>Folie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Maxilla’s Occlusal Plane –Tool for Orientation in Space?</dc:title>
  <dc:creator>Ulrike Kölver</dc:creator>
  <cp:lastModifiedBy>Ruth Nebel</cp:lastModifiedBy>
  <cp:revision>386</cp:revision>
  <dcterms:created xsi:type="dcterms:W3CDTF">2016-03-07T15:24:18Z</dcterms:created>
  <dcterms:modified xsi:type="dcterms:W3CDTF">2016-03-19T10:06:02Z</dcterms:modified>
</cp:coreProperties>
</file>