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7"/>
  </p:notesMasterIdLst>
  <p:handoutMasterIdLst>
    <p:handoutMasterId r:id="rId38"/>
  </p:handoutMasterIdLst>
  <p:sldIdLst>
    <p:sldId id="510" r:id="rId5"/>
    <p:sldId id="373" r:id="rId6"/>
    <p:sldId id="498" r:id="rId7"/>
    <p:sldId id="496" r:id="rId8"/>
    <p:sldId id="497" r:id="rId9"/>
    <p:sldId id="451" r:id="rId10"/>
    <p:sldId id="440" r:id="rId11"/>
    <p:sldId id="428" r:id="rId12"/>
    <p:sldId id="444" r:id="rId13"/>
    <p:sldId id="445" r:id="rId14"/>
    <p:sldId id="446" r:id="rId15"/>
    <p:sldId id="453" r:id="rId16"/>
    <p:sldId id="462" r:id="rId17"/>
    <p:sldId id="454" r:id="rId18"/>
    <p:sldId id="461" r:id="rId19"/>
    <p:sldId id="455" r:id="rId20"/>
    <p:sldId id="456" r:id="rId21"/>
    <p:sldId id="459" r:id="rId22"/>
    <p:sldId id="469" r:id="rId23"/>
    <p:sldId id="457" r:id="rId24"/>
    <p:sldId id="458" r:id="rId25"/>
    <p:sldId id="460" r:id="rId26"/>
    <p:sldId id="470" r:id="rId27"/>
    <p:sldId id="509" r:id="rId28"/>
    <p:sldId id="471" r:id="rId29"/>
    <p:sldId id="507" r:id="rId30"/>
    <p:sldId id="480" r:id="rId31"/>
    <p:sldId id="482" r:id="rId32"/>
    <p:sldId id="488" r:id="rId33"/>
    <p:sldId id="492" r:id="rId34"/>
    <p:sldId id="494" r:id="rId35"/>
    <p:sldId id="51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3339">
          <p15:clr>
            <a:srgbClr val="A4A3A4"/>
          </p15:clr>
        </p15:guide>
        <p15:guide id="3" pos="2880">
          <p15:clr>
            <a:srgbClr val="A4A3A4"/>
          </p15:clr>
        </p15:guide>
        <p15:guide id="4" pos="295">
          <p15:clr>
            <a:srgbClr val="A4A3A4"/>
          </p15:clr>
        </p15:guide>
        <p15:guide id="5" pos="5465">
          <p15:clr>
            <a:srgbClr val="A4A3A4"/>
          </p15:clr>
        </p15:guide>
        <p15:guide id="6" pos="61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ja Arnold" initials="KA" lastIdx="12" clrIdx="0"/>
  <p:cmAuthor id="1" name="Shaun Brown" initials="SB" lastIdx="3" clrIdx="1"/>
  <p:cmAuthor id="2" name="Karsten Roth" initials="KR"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A7CA58"/>
    <a:srgbClr val="00FF00"/>
    <a:srgbClr val="D2B6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4" autoAdjust="0"/>
    <p:restoredTop sz="92865" autoAdjust="0"/>
  </p:normalViewPr>
  <p:slideViewPr>
    <p:cSldViewPr showGuides="1">
      <p:cViewPr varScale="1">
        <p:scale>
          <a:sx n="68" d="100"/>
          <a:sy n="68" d="100"/>
        </p:scale>
        <p:origin x="-1440" y="-102"/>
      </p:cViewPr>
      <p:guideLst>
        <p:guide orient="horz" pos="754"/>
        <p:guide orient="horz" pos="1344"/>
        <p:guide orient="horz" pos="1071"/>
        <p:guide pos="4829"/>
        <p:guide pos="1519"/>
        <p:guide pos="1973"/>
        <p:guide pos="1473"/>
        <p:guide pos="612"/>
      </p:guideLst>
    </p:cSldViewPr>
  </p:slideViewPr>
  <p:outlineViewPr>
    <p:cViewPr>
      <p:scale>
        <a:sx n="33" d="100"/>
        <a:sy n="33" d="100"/>
      </p:scale>
      <p:origin x="0" y="1160"/>
    </p:cViewPr>
  </p:outlineViewPr>
  <p:notesTextViewPr>
    <p:cViewPr>
      <p:scale>
        <a:sx n="1" d="1"/>
        <a:sy n="1" d="1"/>
      </p:scale>
      <p:origin x="0" y="0"/>
    </p:cViewPr>
  </p:notesTextViewPr>
  <p:sorterViewPr>
    <p:cViewPr>
      <p:scale>
        <a:sx n="124" d="100"/>
        <a:sy n="12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3A9140-0441-3247-BA60-64DC3718DB61}" type="datetimeFigureOut">
              <a:rPr lang="de-DE" smtClean="0"/>
              <a:t>27.07.2016</a:t>
            </a:fld>
            <a:endParaRPr lang="en-GB"/>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3258242-81BB-4843-9E1F-175BDBDDA11D}" type="slidenum">
              <a:rPr lang="en-GB" smtClean="0"/>
              <a:t>‹#›</a:t>
            </a:fld>
            <a:endParaRPr lang="en-GB"/>
          </a:p>
        </p:txBody>
      </p:sp>
    </p:spTree>
    <p:extLst>
      <p:ext uri="{BB962C8B-B14F-4D97-AF65-F5344CB8AC3E}">
        <p14:creationId xmlns:p14="http://schemas.microsoft.com/office/powerpoint/2010/main" val="88005833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410583-7870-4A88-B0D7-A87E2E8AD799}" type="datetimeFigureOut">
              <a:rPr lang="de-DE" smtClean="0"/>
              <a:t>27.07.2016</a:t>
            </a:fld>
            <a:endParaRPr lang="de-DE" dirty="0"/>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86853-FE99-4B13-9074-3A87202C5689}" type="slidenum">
              <a:rPr lang="de-DE" smtClean="0"/>
              <a:t>‹#›</a:t>
            </a:fld>
            <a:endParaRPr lang="de-DE" dirty="0"/>
          </a:p>
        </p:txBody>
      </p:sp>
    </p:spTree>
    <p:extLst>
      <p:ext uri="{BB962C8B-B14F-4D97-AF65-F5344CB8AC3E}">
        <p14:creationId xmlns:p14="http://schemas.microsoft.com/office/powerpoint/2010/main" val="353669842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6</a:t>
            </a:fld>
            <a:endParaRPr lang="de-DE" dirty="0"/>
          </a:p>
        </p:txBody>
      </p:sp>
    </p:spTree>
    <p:extLst>
      <p:ext uri="{BB962C8B-B14F-4D97-AF65-F5344CB8AC3E}">
        <p14:creationId xmlns:p14="http://schemas.microsoft.com/office/powerpoint/2010/main" val="109317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A586853-FE99-4B13-9074-3A87202C5689}" type="slidenum">
              <a:rPr lang="de-DE" smtClean="0"/>
              <a:t>7</a:t>
            </a:fld>
            <a:endParaRPr lang="de-DE" dirty="0"/>
          </a:p>
        </p:txBody>
      </p:sp>
    </p:spTree>
    <p:extLst>
      <p:ext uri="{BB962C8B-B14F-4D97-AF65-F5344CB8AC3E}">
        <p14:creationId xmlns:p14="http://schemas.microsoft.com/office/powerpoint/2010/main" val="1093174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8</a:t>
            </a:fld>
            <a:endParaRPr lang="de-DE" dirty="0"/>
          </a:p>
        </p:txBody>
      </p:sp>
    </p:spTree>
    <p:extLst>
      <p:ext uri="{BB962C8B-B14F-4D97-AF65-F5344CB8AC3E}">
        <p14:creationId xmlns:p14="http://schemas.microsoft.com/office/powerpoint/2010/main" val="3643869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A586853-FE99-4B13-9074-3A87202C5689}" type="slidenum">
              <a:rPr lang="de-DE" smtClean="0"/>
              <a:t>9</a:t>
            </a:fld>
            <a:endParaRPr lang="de-DE" dirty="0"/>
          </a:p>
        </p:txBody>
      </p:sp>
    </p:spTree>
    <p:extLst>
      <p:ext uri="{BB962C8B-B14F-4D97-AF65-F5344CB8AC3E}">
        <p14:creationId xmlns:p14="http://schemas.microsoft.com/office/powerpoint/2010/main" val="1436710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8A586853-FE99-4B13-9074-3A87202C5689}" type="slidenum">
              <a:rPr lang="de-DE" smtClean="0"/>
              <a:t>10</a:t>
            </a:fld>
            <a:endParaRPr lang="de-DE" dirty="0"/>
          </a:p>
        </p:txBody>
      </p:sp>
    </p:spTree>
    <p:extLst>
      <p:ext uri="{BB962C8B-B14F-4D97-AF65-F5344CB8AC3E}">
        <p14:creationId xmlns:p14="http://schemas.microsoft.com/office/powerpoint/2010/main" val="1188119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11</a:t>
            </a:fld>
            <a:endParaRPr lang="de-DE" dirty="0"/>
          </a:p>
        </p:txBody>
      </p:sp>
    </p:spTree>
    <p:extLst>
      <p:ext uri="{BB962C8B-B14F-4D97-AF65-F5344CB8AC3E}">
        <p14:creationId xmlns:p14="http://schemas.microsoft.com/office/powerpoint/2010/main" val="3021599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14</a:t>
            </a:fld>
            <a:endParaRPr lang="de-DE" dirty="0"/>
          </a:p>
        </p:txBody>
      </p:sp>
    </p:spTree>
    <p:extLst>
      <p:ext uri="{BB962C8B-B14F-4D97-AF65-F5344CB8AC3E}">
        <p14:creationId xmlns:p14="http://schemas.microsoft.com/office/powerpoint/2010/main" val="2030122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15</a:t>
            </a:fld>
            <a:endParaRPr lang="de-DE" dirty="0"/>
          </a:p>
        </p:txBody>
      </p:sp>
    </p:spTree>
    <p:extLst>
      <p:ext uri="{BB962C8B-B14F-4D97-AF65-F5344CB8AC3E}">
        <p14:creationId xmlns:p14="http://schemas.microsoft.com/office/powerpoint/2010/main" val="390239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18</a:t>
            </a:fld>
            <a:endParaRPr lang="de-DE" dirty="0"/>
          </a:p>
        </p:txBody>
      </p:sp>
    </p:spTree>
    <p:extLst>
      <p:ext uri="{BB962C8B-B14F-4D97-AF65-F5344CB8AC3E}">
        <p14:creationId xmlns:p14="http://schemas.microsoft.com/office/powerpoint/2010/main" val="4271710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23</a:t>
            </a:fld>
            <a:endParaRPr lang="de-DE" dirty="0"/>
          </a:p>
        </p:txBody>
      </p:sp>
    </p:spTree>
    <p:extLst>
      <p:ext uri="{BB962C8B-B14F-4D97-AF65-F5344CB8AC3E}">
        <p14:creationId xmlns:p14="http://schemas.microsoft.com/office/powerpoint/2010/main" val="1672668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25</a:t>
            </a:fld>
            <a:endParaRPr lang="de-DE" dirty="0"/>
          </a:p>
        </p:txBody>
      </p:sp>
    </p:spTree>
    <p:extLst>
      <p:ext uri="{BB962C8B-B14F-4D97-AF65-F5344CB8AC3E}">
        <p14:creationId xmlns:p14="http://schemas.microsoft.com/office/powerpoint/2010/main" val="387835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86853-FE99-4B13-9074-3A87202C5689}" type="slidenum">
              <a:rPr lang="de-DE" smtClean="0"/>
              <a:t>28</a:t>
            </a:fld>
            <a:endParaRPr lang="de-DE" dirty="0"/>
          </a:p>
        </p:txBody>
      </p:sp>
    </p:spTree>
    <p:extLst>
      <p:ext uri="{BB962C8B-B14F-4D97-AF65-F5344CB8AC3E}">
        <p14:creationId xmlns:p14="http://schemas.microsoft.com/office/powerpoint/2010/main" val="3947618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a:xfrm>
            <a:off x="939036" y="2132857"/>
            <a:ext cx="7881114" cy="3717032"/>
          </a:xfrm>
        </p:spPr>
        <p:txBody>
          <a:bodyPr>
            <a:normAutofit/>
          </a:bodyPr>
          <a:lstStyle>
            <a:lvl1pPr marL="360000" indent="-360000">
              <a:spcBef>
                <a:spcPts val="1200"/>
              </a:spcBef>
              <a:defRPr sz="3000"/>
            </a:lvl1pPr>
            <a:lvl2pPr marL="720000" indent="-360000">
              <a:spcBef>
                <a:spcPts val="1200"/>
              </a:spcBef>
              <a:defRPr sz="2800"/>
            </a:lvl2pPr>
            <a:lvl3pPr marL="1080000" indent="-360000">
              <a:spcBef>
                <a:spcPts val="1200"/>
              </a:spcBef>
              <a:defRPr sz="2800"/>
            </a:lvl3pPr>
            <a:lvl4pPr marL="1440000" indent="-360000">
              <a:spcBef>
                <a:spcPts val="1200"/>
              </a:spcBef>
              <a:defRPr sz="2800"/>
            </a:lvl4pPr>
            <a:lvl5pPr marL="1800000" indent="-360000">
              <a:spcBef>
                <a:spcPts val="1200"/>
              </a:spcBef>
              <a:defRPr sz="2800"/>
            </a:lvl5pPr>
          </a:lstStyle>
          <a:p>
            <a:pPr lvl="0"/>
            <a:r>
              <a:rPr lang="de-DE" dirty="0" smtClean="0"/>
              <a:t>Mastertextformat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GB" dirty="0"/>
          </a:p>
        </p:txBody>
      </p:sp>
      <p:sp>
        <p:nvSpPr>
          <p:cNvPr id="9" name="Titel 8"/>
          <p:cNvSpPr>
            <a:spLocks noGrp="1"/>
          </p:cNvSpPr>
          <p:nvPr>
            <p:ph type="title" hasCustomPrompt="1"/>
          </p:nvPr>
        </p:nvSpPr>
        <p:spPr/>
        <p:txBody>
          <a:bodyPr/>
          <a:lstStyle>
            <a:lvl1pPr>
              <a:defRPr baseline="0"/>
            </a:lvl1pPr>
          </a:lstStyle>
          <a:p>
            <a:r>
              <a:rPr lang="de-DE" dirty="0" smtClean="0"/>
              <a:t>Titel durch Klicken bearbeiten</a:t>
            </a:r>
            <a:endParaRPr lang="en-GB" dirty="0"/>
          </a:p>
        </p:txBody>
      </p:sp>
      <p:sp>
        <p:nvSpPr>
          <p:cNvPr id="5" name="Slide Number Placeholder 3"/>
          <p:cNvSpPr>
            <a:spLocks noGrp="1"/>
          </p:cNvSpPr>
          <p:nvPr>
            <p:ph type="sldNum" sz="quarter" idx="4"/>
          </p:nvPr>
        </p:nvSpPr>
        <p:spPr>
          <a:xfrm>
            <a:off x="7010400" y="-2738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FEDB5-DE3F-DA42-8620-6EE03AC1EEEE}" type="slidenum">
              <a:rPr lang="en-US" smtClean="0"/>
              <a:t>‹#›</a:t>
            </a:fld>
            <a:endParaRPr lang="en-US" dirty="0"/>
          </a:p>
        </p:txBody>
      </p:sp>
    </p:spTree>
    <p:extLst>
      <p:ext uri="{BB962C8B-B14F-4D97-AF65-F5344CB8AC3E}">
        <p14:creationId xmlns:p14="http://schemas.microsoft.com/office/powerpoint/2010/main" val="35303415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32040" y="1107602"/>
            <a:ext cx="4211960" cy="881238"/>
          </a:xfrm>
        </p:spPr>
        <p:txBody>
          <a:bodyPr lIns="90000">
            <a:normAutofit/>
          </a:bodyPr>
          <a:lstStyle>
            <a:lvl1pPr>
              <a:defRPr sz="3200" cap="all" baseline="0"/>
            </a:lvl1pPr>
          </a:lstStyle>
          <a:p>
            <a:r>
              <a:rPr lang="de-DE" dirty="0" smtClean="0"/>
              <a:t>Titel bearbeiten</a:t>
            </a:r>
            <a:endParaRPr lang="en-GB" dirty="0"/>
          </a:p>
        </p:txBody>
      </p:sp>
      <p:sp>
        <p:nvSpPr>
          <p:cNvPr id="9" name="Textplatzhalter 8"/>
          <p:cNvSpPr>
            <a:spLocks noGrp="1"/>
          </p:cNvSpPr>
          <p:nvPr>
            <p:ph type="body" sz="quarter" idx="10"/>
          </p:nvPr>
        </p:nvSpPr>
        <p:spPr>
          <a:xfrm>
            <a:off x="4932363" y="2056406"/>
            <a:ext cx="3887787" cy="3240088"/>
          </a:xfrm>
        </p:spPr>
        <p:txBody>
          <a:bodyPr lIns="90000">
            <a:normAutofit/>
          </a:bodyPr>
          <a:lstStyle>
            <a:lvl1pPr marL="0" indent="0">
              <a:spcBef>
                <a:spcPts val="0"/>
              </a:spcBef>
              <a:buFontTx/>
              <a:buNone/>
              <a:defRPr sz="2000"/>
            </a:lvl1pPr>
            <a:lvl2pPr marL="324000" indent="0">
              <a:spcBef>
                <a:spcPts val="0"/>
              </a:spcBef>
              <a:buFontTx/>
              <a:buNone/>
              <a:defRPr sz="2000"/>
            </a:lvl2pPr>
            <a:lvl3pPr marL="720000" indent="0">
              <a:spcBef>
                <a:spcPts val="0"/>
              </a:spcBef>
              <a:buFontTx/>
              <a:buNone/>
              <a:defRPr sz="2000"/>
            </a:lvl3pPr>
            <a:lvl4pPr marL="1044000" indent="0">
              <a:spcBef>
                <a:spcPts val="0"/>
              </a:spcBef>
              <a:buFontTx/>
              <a:buNone/>
              <a:defRPr sz="2000"/>
            </a:lvl4pPr>
            <a:lvl5pPr marL="1296000" indent="0">
              <a:spcBef>
                <a:spcPts val="0"/>
              </a:spcBef>
              <a:buFontTx/>
              <a:buNone/>
              <a:defRPr sz="2000"/>
            </a:lvl5p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dirty="0"/>
          </a:p>
        </p:txBody>
      </p:sp>
      <p:pic>
        <p:nvPicPr>
          <p:cNvPr id="10" name="Grafik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4288" y="5849888"/>
            <a:ext cx="1751287" cy="1008112"/>
          </a:xfrm>
          <a:prstGeom prst="rect">
            <a:avLst/>
          </a:prstGeom>
        </p:spPr>
      </p:pic>
      <p:sp>
        <p:nvSpPr>
          <p:cNvPr id="7" name="Slide Number Placeholder 3"/>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FEDB5-DE3F-DA42-8620-6EE03AC1EEEE}" type="slidenum">
              <a:rPr lang="en-US" smtClean="0"/>
              <a:t>‹#›</a:t>
            </a:fld>
            <a:endParaRPr lang="en-US"/>
          </a:p>
        </p:txBody>
      </p:sp>
    </p:spTree>
    <p:extLst>
      <p:ext uri="{BB962C8B-B14F-4D97-AF65-F5344CB8AC3E}">
        <p14:creationId xmlns:p14="http://schemas.microsoft.com/office/powerpoint/2010/main" val="17295932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enn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347864" y="2564904"/>
            <a:ext cx="5796136" cy="1512168"/>
          </a:xfrm>
        </p:spPr>
        <p:txBody>
          <a:bodyPr lIns="0">
            <a:normAutofit/>
          </a:bodyPr>
          <a:lstStyle>
            <a:lvl1pPr>
              <a:defRPr sz="3600" cap="all" baseline="0"/>
            </a:lvl1pPr>
          </a:lstStyle>
          <a:p>
            <a:r>
              <a:rPr lang="de-DE" dirty="0" smtClean="0"/>
              <a:t>Titel durch Klicken bearbeiten</a:t>
            </a:r>
            <a:endParaRPr lang="en-GB" dirty="0"/>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4288" y="5849888"/>
            <a:ext cx="1751287" cy="1008112"/>
          </a:xfrm>
          <a:prstGeom prst="rect">
            <a:avLst/>
          </a:prstGeom>
        </p:spPr>
      </p:pic>
      <p:sp>
        <p:nvSpPr>
          <p:cNvPr id="7" name="Slide Number Placeholder 3"/>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FEDB5-DE3F-DA42-8620-6EE03AC1EEEE}" type="slidenum">
              <a:rPr lang="en-US" smtClean="0"/>
              <a:t>‹#›</a:t>
            </a:fld>
            <a:endParaRPr lang="en-US"/>
          </a:p>
        </p:txBody>
      </p:sp>
    </p:spTree>
    <p:extLst>
      <p:ext uri="{BB962C8B-B14F-4D97-AF65-F5344CB8AC3E}">
        <p14:creationId xmlns:p14="http://schemas.microsoft.com/office/powerpoint/2010/main" val="3964000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renn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347864" y="2564904"/>
            <a:ext cx="5796136" cy="1512168"/>
          </a:xfrm>
        </p:spPr>
        <p:txBody>
          <a:bodyPr lIns="0">
            <a:normAutofit/>
          </a:bodyPr>
          <a:lstStyle>
            <a:lvl1pPr>
              <a:defRPr sz="3600" cap="all" baseline="0"/>
            </a:lvl1pPr>
          </a:lstStyle>
          <a:p>
            <a:r>
              <a:rPr lang="de-DE" dirty="0" smtClean="0"/>
              <a:t>Titel durch Klicken bearbeiten</a:t>
            </a:r>
            <a:endParaRPr lang="en-GB" dirty="0"/>
          </a:p>
        </p:txBody>
      </p:sp>
      <p:pic>
        <p:nvPicPr>
          <p:cNvPr id="6"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4288" y="5849888"/>
            <a:ext cx="1751287" cy="1008112"/>
          </a:xfrm>
          <a:prstGeom prst="rect">
            <a:avLst/>
          </a:prstGeom>
        </p:spPr>
      </p:pic>
      <p:sp>
        <p:nvSpPr>
          <p:cNvPr id="5" name="Slide Number Placeholder 3"/>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FEDB5-DE3F-DA42-8620-6EE03AC1EEEE}" type="slidenum">
              <a:rPr lang="en-US" smtClean="0"/>
              <a:t>‹#›</a:t>
            </a:fld>
            <a:endParaRPr lang="en-US"/>
          </a:p>
        </p:txBody>
      </p:sp>
    </p:spTree>
    <p:extLst>
      <p:ext uri="{BB962C8B-B14F-4D97-AF65-F5344CB8AC3E}">
        <p14:creationId xmlns:p14="http://schemas.microsoft.com/office/powerpoint/2010/main" val="2504134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hluss">
    <p:spTree>
      <p:nvGrpSpPr>
        <p:cNvPr id="1" name=""/>
        <p:cNvGrpSpPr/>
        <p:nvPr/>
      </p:nvGrpSpPr>
      <p:grpSpPr>
        <a:xfrm>
          <a:off x="0" y="0"/>
          <a:ext cx="0" cy="0"/>
          <a:chOff x="0" y="0"/>
          <a:chExt cx="0" cy="0"/>
        </a:xfrm>
      </p:grpSpPr>
      <p:pic>
        <p:nvPicPr>
          <p:cNvPr id="3" name="Grafik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06398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
        <p:nvSpPr>
          <p:cNvPr id="3" name="Rechteck 2"/>
          <p:cNvSpPr/>
          <p:nvPr userDrawn="1"/>
        </p:nvSpPr>
        <p:spPr>
          <a:xfrm>
            <a:off x="0" y="0"/>
            <a:ext cx="910850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platzhalter 11"/>
          <p:cNvSpPr>
            <a:spLocks noGrp="1"/>
          </p:cNvSpPr>
          <p:nvPr>
            <p:ph type="body" sz="quarter" idx="10" hasCustomPrompt="1"/>
          </p:nvPr>
        </p:nvSpPr>
        <p:spPr>
          <a:xfrm>
            <a:off x="3347864" y="1574180"/>
            <a:ext cx="5796135" cy="3006948"/>
          </a:xfrm>
        </p:spPr>
        <p:txBody>
          <a:bodyPr lIns="0" tIns="0" rIns="0" bIns="0">
            <a:noAutofit/>
          </a:bodyPr>
          <a:lstStyle>
            <a:lvl1pPr marL="0" indent="0" algn="l">
              <a:buNone/>
              <a:defRPr sz="3600" cap="all" baseline="0"/>
            </a:lvl1pPr>
            <a:lvl2pPr marL="457200" indent="0">
              <a:buNone/>
              <a:defRPr sz="4400"/>
            </a:lvl2pPr>
            <a:lvl3pPr marL="914400" indent="0">
              <a:buNone/>
              <a:defRPr sz="4400"/>
            </a:lvl3pPr>
            <a:lvl4pPr marL="1371600" indent="0">
              <a:buNone/>
              <a:defRPr sz="4400"/>
            </a:lvl4pPr>
            <a:lvl5pPr marL="1828800" indent="0">
              <a:buNone/>
              <a:defRPr sz="4400"/>
            </a:lvl5pPr>
          </a:lstStyle>
          <a:p>
            <a:pPr lvl="0"/>
            <a:r>
              <a:rPr lang="de-DE" dirty="0" smtClean="0"/>
              <a:t>Text bearbeiten</a:t>
            </a:r>
          </a:p>
        </p:txBody>
      </p:sp>
      <p:pic>
        <p:nvPicPr>
          <p:cNvPr id="14" name="Grafik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4288" y="5849888"/>
            <a:ext cx="1751287" cy="1008112"/>
          </a:xfrm>
          <a:prstGeom prst="rect">
            <a:avLst/>
          </a:prstGeom>
        </p:spPr>
      </p:pic>
      <p:sp>
        <p:nvSpPr>
          <p:cNvPr id="7" name="Fußzeilenplatzhalter 4"/>
          <p:cNvSpPr>
            <a:spLocks noGrp="1"/>
          </p:cNvSpPr>
          <p:nvPr>
            <p:ph type="ftr" sz="quarter" idx="3"/>
          </p:nvPr>
        </p:nvSpPr>
        <p:spPr>
          <a:xfrm>
            <a:off x="3635896" y="6552728"/>
            <a:ext cx="2895600" cy="260648"/>
          </a:xfrm>
          <a:prstGeom prst="rect">
            <a:avLst/>
          </a:prstGeom>
        </p:spPr>
        <p:txBody>
          <a:bodyPr vert="horz" lIns="91440" tIns="45720" rIns="91440" bIns="45720" rtlCol="0" anchor="ctr"/>
          <a:lstStyle>
            <a:lvl1pPr algn="ctr">
              <a:defRPr sz="1000">
                <a:solidFill>
                  <a:schemeClr val="tx2"/>
                </a:solidFill>
              </a:defRPr>
            </a:lvl1pPr>
          </a:lstStyle>
          <a:p>
            <a:endParaRPr lang="de-DE" dirty="0" smtClean="0"/>
          </a:p>
        </p:txBody>
      </p:sp>
      <p:sp>
        <p:nvSpPr>
          <p:cNvPr id="6" name="Slide Number Placeholder 3"/>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5FEDB5-DE3F-DA42-8620-6EE03AC1EEEE}" type="slidenum">
              <a:rPr lang="en-US" smtClean="0"/>
              <a:t>‹#›</a:t>
            </a:fld>
            <a:endParaRPr lang="en-US"/>
          </a:p>
        </p:txBody>
      </p:sp>
    </p:spTree>
    <p:extLst>
      <p:ext uri="{BB962C8B-B14F-4D97-AF65-F5344CB8AC3E}">
        <p14:creationId xmlns:p14="http://schemas.microsoft.com/office/powerpoint/2010/main" val="3426414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182002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97322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elplatzhalter 1"/>
          <p:cNvSpPr>
            <a:spLocks noGrp="1"/>
          </p:cNvSpPr>
          <p:nvPr>
            <p:ph type="title"/>
          </p:nvPr>
        </p:nvSpPr>
        <p:spPr>
          <a:xfrm>
            <a:off x="0" y="764704"/>
            <a:ext cx="7308304" cy="1224048"/>
          </a:xfrm>
          <a:prstGeom prst="rect">
            <a:avLst/>
          </a:prstGeom>
        </p:spPr>
        <p:txBody>
          <a:bodyPr vert="horz" lIns="936000" tIns="45720" rIns="91440" bIns="45720" rtlCol="0" anchor="t">
            <a:noAutofit/>
          </a:bodyPr>
          <a:lstStyle/>
          <a:p>
            <a:r>
              <a:rPr lang="de-DE" dirty="0" smtClean="0"/>
              <a:t>Titel durch Klicken bearbeiten</a:t>
            </a:r>
            <a:endParaRPr lang="en-GB" dirty="0"/>
          </a:p>
        </p:txBody>
      </p:sp>
      <p:sp>
        <p:nvSpPr>
          <p:cNvPr id="3" name="Textplatzhalter 2"/>
          <p:cNvSpPr>
            <a:spLocks noGrp="1"/>
          </p:cNvSpPr>
          <p:nvPr>
            <p:ph type="body" idx="1"/>
          </p:nvPr>
        </p:nvSpPr>
        <p:spPr>
          <a:xfrm>
            <a:off x="939036" y="2132857"/>
            <a:ext cx="8229600" cy="3717032"/>
          </a:xfrm>
          <a:prstGeom prst="rect">
            <a:avLst/>
          </a:prstGeom>
        </p:spPr>
        <p:txBody>
          <a:bodyPr vert="horz" lIns="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en-GB" dirty="0"/>
          </a:p>
        </p:txBody>
      </p:sp>
      <p:pic>
        <p:nvPicPr>
          <p:cNvPr id="9" name="Grafik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4288" y="5849888"/>
            <a:ext cx="1751287" cy="1008112"/>
          </a:xfrm>
          <a:prstGeom prst="rect">
            <a:avLst/>
          </a:prstGeom>
        </p:spPr>
      </p:pic>
    </p:spTree>
    <p:extLst>
      <p:ext uri="{BB962C8B-B14F-4D97-AF65-F5344CB8AC3E}">
        <p14:creationId xmlns:p14="http://schemas.microsoft.com/office/powerpoint/2010/main" val="1943688048"/>
      </p:ext>
    </p:extLst>
  </p:cSld>
  <p:clrMap bg1="lt1" tx1="dk1" bg2="lt2" tx2="dk2" accent1="accent1" accent2="accent2" accent3="accent3" accent4="accent4" accent5="accent5" accent6="accent6" hlink="hlink" folHlink="folHlink"/>
  <p:sldLayoutIdLst>
    <p:sldLayoutId id="2147483650" r:id="rId1"/>
    <p:sldLayoutId id="2147483665" r:id="rId2"/>
    <p:sldLayoutId id="2147483666" r:id="rId3"/>
    <p:sldLayoutId id="2147483677" r:id="rId4"/>
    <p:sldLayoutId id="2147483667" r:id="rId5"/>
    <p:sldLayoutId id="2147483675" r:id="rId6"/>
    <p:sldLayoutId id="2147483678" r:id="rId7"/>
    <p:sldLayoutId id="2147483679" r:id="rId8"/>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hf hdr="0" ftr="0" dt="0"/>
  <p:txStyles>
    <p:titleStyle>
      <a:lvl1pPr algn="l" defTabSz="914400" rtl="0" eaLnBrk="1" latinLnBrk="0" hangingPunct="1">
        <a:spcBef>
          <a:spcPct val="0"/>
        </a:spcBef>
        <a:buNone/>
        <a:defRPr sz="3200" kern="1200" cap="all" baseline="0">
          <a:solidFill>
            <a:schemeClr val="accent2"/>
          </a:solidFill>
          <a:latin typeface="Arial" panose="020B0604020202020204" pitchFamily="34" charset="0"/>
          <a:ea typeface="+mj-ea"/>
          <a:cs typeface="Arial" panose="020B0604020202020204" pitchFamily="34" charset="0"/>
        </a:defRPr>
      </a:lvl1pPr>
    </p:titleStyle>
    <p:bodyStyle>
      <a:lvl1pPr marL="324000" indent="-324000" algn="l" defTabSz="914400" rtl="0" eaLnBrk="1" latinLnBrk="0" hangingPunct="1">
        <a:spcBef>
          <a:spcPts val="0"/>
        </a:spcBef>
        <a:buClr>
          <a:schemeClr val="accent1"/>
        </a:buClr>
        <a:buSzPct val="130000"/>
        <a:buFont typeface="Arial" panose="020B0604020202020204" pitchFamily="34" charset="0"/>
        <a:buChar char="•"/>
        <a:defRPr sz="3000" kern="1200">
          <a:solidFill>
            <a:schemeClr val="tx2"/>
          </a:solidFill>
          <a:latin typeface="+mn-lt"/>
          <a:ea typeface="+mn-ea"/>
          <a:cs typeface="+mn-cs"/>
        </a:defRPr>
      </a:lvl1pPr>
      <a:lvl2pPr marL="648000" indent="-324000" algn="l" defTabSz="914400" rtl="0" eaLnBrk="1" latinLnBrk="0" hangingPunct="1">
        <a:spcBef>
          <a:spcPct val="20000"/>
        </a:spcBef>
        <a:buClr>
          <a:schemeClr val="accent1"/>
        </a:buClr>
        <a:buSzPct val="130000"/>
        <a:buFont typeface="Arial" panose="020B0604020202020204" pitchFamily="34" charset="0"/>
        <a:buChar char="•"/>
        <a:defRPr sz="2800" kern="1200">
          <a:solidFill>
            <a:schemeClr val="tx2"/>
          </a:solidFill>
          <a:latin typeface="+mn-lt"/>
          <a:ea typeface="+mn-ea"/>
          <a:cs typeface="+mn-cs"/>
        </a:defRPr>
      </a:lvl2pPr>
      <a:lvl3pPr marL="1044000" indent="-324000" algn="l" defTabSz="914400" rtl="0" eaLnBrk="1" latinLnBrk="0" hangingPunct="1">
        <a:spcBef>
          <a:spcPct val="20000"/>
        </a:spcBef>
        <a:buClr>
          <a:schemeClr val="accent1"/>
        </a:buClr>
        <a:buSzPct val="130000"/>
        <a:buFont typeface="Arial" panose="020B0604020202020204" pitchFamily="34" charset="0"/>
        <a:buChar char="•"/>
        <a:defRPr sz="2800" kern="1200">
          <a:solidFill>
            <a:schemeClr val="tx2"/>
          </a:solidFill>
          <a:latin typeface="+mn-lt"/>
          <a:ea typeface="+mn-ea"/>
          <a:cs typeface="+mn-cs"/>
        </a:defRPr>
      </a:lvl3pPr>
      <a:lvl4pPr marL="1368000" indent="-324000" algn="l" defTabSz="914400" rtl="0" eaLnBrk="1" latinLnBrk="0" hangingPunct="1">
        <a:spcBef>
          <a:spcPct val="20000"/>
        </a:spcBef>
        <a:buClr>
          <a:schemeClr val="accent1"/>
        </a:buClr>
        <a:buSzPct val="130000"/>
        <a:buFont typeface="Arial" panose="020B0604020202020204" pitchFamily="34" charset="0"/>
        <a:buChar char="•"/>
        <a:defRPr sz="2800" kern="1200">
          <a:solidFill>
            <a:schemeClr val="tx2"/>
          </a:solidFill>
          <a:latin typeface="+mn-lt"/>
          <a:ea typeface="+mn-ea"/>
          <a:cs typeface="+mn-cs"/>
        </a:defRPr>
      </a:lvl4pPr>
      <a:lvl5pPr marL="1620000" indent="-324000" algn="l" defTabSz="914400" rtl="0" eaLnBrk="1" latinLnBrk="0" hangingPunct="1">
        <a:spcBef>
          <a:spcPct val="20000"/>
        </a:spcBef>
        <a:buClr>
          <a:schemeClr val="accent1"/>
        </a:buClr>
        <a:buSzPct val="130000"/>
        <a:buFont typeface="Arial" panose="020B0604020202020204" pitchFamily="34" charset="0"/>
        <a:buChar char="•"/>
        <a:defRPr sz="28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25.jp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g"/><Relationship Id="rId5" Type="http://schemas.openxmlformats.org/officeDocument/2006/relationships/image" Target="../media/image17.gif"/><Relationship Id="rId15" Type="http://schemas.openxmlformats.org/officeDocument/2006/relationships/image" Target="../media/image27.jp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 Id="rId1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8.png"/><Relationship Id="rId7"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775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21907273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3" y="0"/>
            <a:ext cx="9144000" cy="6885384"/>
          </a:xfrm>
          <a:prstGeom prst="rect">
            <a:avLst/>
          </a:prstGeom>
        </p:spPr>
      </p:pic>
      <p:sp>
        <p:nvSpPr>
          <p:cNvPr id="7" name="Textplatzhalter 6"/>
          <p:cNvSpPr>
            <a:spLocks noGrp="1"/>
          </p:cNvSpPr>
          <p:nvPr>
            <p:ph type="body" sz="quarter" idx="10"/>
          </p:nvPr>
        </p:nvSpPr>
        <p:spPr>
          <a:xfrm>
            <a:off x="3356853" y="3501008"/>
            <a:ext cx="5463620" cy="2088232"/>
          </a:xfrm>
        </p:spPr>
        <p:txBody>
          <a:bodyPr/>
          <a:lstStyle/>
          <a:p>
            <a:pPr>
              <a:spcBef>
                <a:spcPts val="1500"/>
              </a:spcBef>
            </a:pPr>
            <a:r>
              <a:rPr lang="en-GB" sz="2400" dirty="0"/>
              <a:t>Overcoming the </a:t>
            </a:r>
            <a:r>
              <a:rPr lang="en-GB" sz="2400" dirty="0" smtClean="0"/>
              <a:t>challenges</a:t>
            </a:r>
          </a:p>
          <a:p>
            <a:pPr>
              <a:spcBef>
                <a:spcPts val="1500"/>
              </a:spcBef>
            </a:pPr>
            <a:r>
              <a:rPr lang="en-GB" sz="2400" dirty="0" smtClean="0"/>
              <a:t>of </a:t>
            </a:r>
            <a:r>
              <a:rPr lang="en-GB" sz="2400" dirty="0" err="1"/>
              <a:t>biosimilar</a:t>
            </a:r>
            <a:r>
              <a:rPr lang="en-GB" sz="2400" dirty="0"/>
              <a:t> </a:t>
            </a:r>
            <a:r>
              <a:rPr lang="en-GB" sz="2400" dirty="0" smtClean="0"/>
              <a:t>development</a:t>
            </a:r>
          </a:p>
          <a:p>
            <a:pPr>
              <a:spcBef>
                <a:spcPts val="1500"/>
              </a:spcBef>
            </a:pPr>
            <a:r>
              <a:rPr lang="en-GB" sz="2400" dirty="0" smtClean="0"/>
              <a:t>as </a:t>
            </a:r>
            <a:r>
              <a:rPr lang="en-GB" sz="2400" dirty="0"/>
              <a:t>a mid-size player</a:t>
            </a:r>
            <a:endParaRPr lang="en-GB" sz="1400" dirty="0" smtClean="0"/>
          </a:p>
          <a:p>
            <a:pPr lvl="1"/>
            <a:endParaRPr lang="en-GB" sz="1600" dirty="0" smtClean="0"/>
          </a:p>
          <a:p>
            <a:pPr lvl="1"/>
            <a:r>
              <a:rPr lang="en-GB" sz="1600" dirty="0" smtClean="0"/>
              <a:t>Dr </a:t>
            </a:r>
            <a:r>
              <a:rPr lang="en-GB" sz="1600" dirty="0" err="1"/>
              <a:t>R</a:t>
            </a:r>
            <a:r>
              <a:rPr lang="en-GB" sz="1600" dirty="0" err="1" smtClean="0"/>
              <a:t>üdiger</a:t>
            </a:r>
            <a:r>
              <a:rPr lang="en-GB" sz="1600" dirty="0" smtClean="0"/>
              <a:t> </a:t>
            </a:r>
            <a:r>
              <a:rPr lang="en-GB" sz="1600" dirty="0"/>
              <a:t>J</a:t>
            </a:r>
            <a:r>
              <a:rPr lang="en-GB" sz="1600" dirty="0" smtClean="0"/>
              <a:t>ankowsky</a:t>
            </a:r>
            <a:endParaRPr lang="en-GB" sz="1600" dirty="0"/>
          </a:p>
          <a:p>
            <a:pPr lvl="1"/>
            <a:r>
              <a:rPr lang="en-GB" sz="1600" dirty="0" smtClean="0"/>
              <a:t>Managing Director</a:t>
            </a:r>
          </a:p>
          <a:p>
            <a:pPr lvl="1"/>
            <a:r>
              <a:rPr lang="en-GB" sz="1600" dirty="0" smtClean="0"/>
              <a:t>Cinfa Biotech GmbH</a:t>
            </a:r>
          </a:p>
          <a:p>
            <a:pPr algn="r"/>
            <a:endParaRPr lang="en-GB" sz="1100" dirty="0" smtClean="0"/>
          </a:p>
          <a:p>
            <a:pPr algn="r"/>
            <a:r>
              <a:rPr lang="en-GB" sz="1100" dirty="0" smtClean="0"/>
              <a:t>5</a:t>
            </a:r>
            <a:r>
              <a:rPr lang="en-GB" sz="1100" baseline="30000" dirty="0" smtClean="0"/>
              <a:t>th</a:t>
            </a:r>
            <a:r>
              <a:rPr lang="en-GB" sz="1100" dirty="0" smtClean="0"/>
              <a:t> European </a:t>
            </a:r>
            <a:r>
              <a:rPr lang="en-GB" sz="1100" dirty="0" err="1" smtClean="0"/>
              <a:t>Biosimilars</a:t>
            </a:r>
            <a:r>
              <a:rPr lang="en-GB" sz="1100" dirty="0" smtClean="0"/>
              <a:t> Congress</a:t>
            </a:r>
          </a:p>
          <a:p>
            <a:pPr algn="r"/>
            <a:r>
              <a:rPr lang="en-GB" sz="1100" dirty="0" err="1" smtClean="0"/>
              <a:t>ValenCia</a:t>
            </a:r>
            <a:r>
              <a:rPr lang="en-GB" sz="1100" dirty="0" smtClean="0"/>
              <a:t>, June 27, 2016</a:t>
            </a:r>
            <a:endParaRPr lang="en-GB" sz="1100" dirty="0"/>
          </a:p>
        </p:txBody>
      </p:sp>
      <p:pic>
        <p:nvPicPr>
          <p:cNvPr id="5"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1484784"/>
            <a:ext cx="3240360" cy="1865283"/>
          </a:xfrm>
          <a:prstGeom prst="rect">
            <a:avLst/>
          </a:prstGeom>
        </p:spPr>
      </p:pic>
      <p:sp>
        <p:nvSpPr>
          <p:cNvPr id="4" name="Slide Number Placeholder 3"/>
          <p:cNvSpPr>
            <a:spLocks noGrp="1"/>
          </p:cNvSpPr>
          <p:nvPr>
            <p:ph type="sldNum" sz="quarter" idx="4"/>
          </p:nvPr>
        </p:nvSpPr>
        <p:spPr/>
        <p:txBody>
          <a:bodyPr/>
          <a:lstStyle/>
          <a:p>
            <a:fld id="{BC5FEDB5-DE3F-DA42-8620-6EE03AC1EEEE}" type="slidenum">
              <a:rPr lang="en-US" smtClean="0"/>
              <a:t>2</a:t>
            </a:fld>
            <a:endParaRPr lang="en-US" dirty="0"/>
          </a:p>
        </p:txBody>
      </p:sp>
    </p:spTree>
    <p:extLst>
      <p:ext uri="{BB962C8B-B14F-4D97-AF65-F5344CB8AC3E}">
        <p14:creationId xmlns:p14="http://schemas.microsoft.com/office/powerpoint/2010/main" val="249275933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2400" dirty="0"/>
              <a:t>The information contained in this presentation does in no way constitute a representation or warranty of Cinfa Biotech regarding the accuracy and or completeness thereof. This relates in particular but not limited to the non-infringing character of any third party IP relating to the products or technology as described herein unless otherwise explicitly agreed upon. Accordingly, Cinfa Biotech assumes no liability whatsoever for any damages occurring from the reliance on such information by any recipient</a:t>
            </a:r>
            <a:r>
              <a:rPr lang="en-GB" sz="2400" dirty="0" smtClean="0"/>
              <a:t>.</a:t>
            </a:r>
            <a:endParaRPr lang="en-GB" sz="2400" dirty="0"/>
          </a:p>
        </p:txBody>
      </p:sp>
      <p:sp>
        <p:nvSpPr>
          <p:cNvPr id="11" name="Title 10"/>
          <p:cNvSpPr>
            <a:spLocks noGrp="1"/>
          </p:cNvSpPr>
          <p:nvPr>
            <p:ph type="title"/>
          </p:nvPr>
        </p:nvSpPr>
        <p:spPr/>
        <p:txBody>
          <a:bodyPr/>
          <a:lstStyle/>
          <a:p>
            <a:r>
              <a:rPr lang="en-US" dirty="0" smtClean="0"/>
              <a:t>Disclaimer</a:t>
            </a:r>
            <a:endParaRPr lang="en-US" dirty="0"/>
          </a:p>
        </p:txBody>
      </p:sp>
      <p:sp>
        <p:nvSpPr>
          <p:cNvPr id="4" name="Slide Number Placeholder 3"/>
          <p:cNvSpPr>
            <a:spLocks noGrp="1"/>
          </p:cNvSpPr>
          <p:nvPr>
            <p:ph type="sldNum" sz="quarter" idx="4"/>
          </p:nvPr>
        </p:nvSpPr>
        <p:spPr>
          <a:xfrm>
            <a:off x="7010400" y="-27384"/>
            <a:ext cx="2133600" cy="365125"/>
          </a:xfrm>
        </p:spPr>
        <p:txBody>
          <a:bodyPr/>
          <a:lstStyle/>
          <a:p>
            <a:fld id="{BC5FEDB5-DE3F-DA42-8620-6EE03AC1EEEE}" type="slidenum">
              <a:rPr lang="en-US" smtClean="0"/>
              <a:t>3</a:t>
            </a:fld>
            <a:endParaRPr lang="en-US" dirty="0"/>
          </a:p>
        </p:txBody>
      </p:sp>
    </p:spTree>
    <p:extLst>
      <p:ext uri="{BB962C8B-B14F-4D97-AF65-F5344CB8AC3E}">
        <p14:creationId xmlns:p14="http://schemas.microsoft.com/office/powerpoint/2010/main" val="145513094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normAutofit/>
          </a:bodyPr>
          <a:lstStyle/>
          <a:p>
            <a:pPr marL="342900" indent="-342900">
              <a:buFont typeface="Arial"/>
              <a:buChar char="•"/>
            </a:pPr>
            <a:r>
              <a:rPr lang="en-US" dirty="0" smtClean="0"/>
              <a:t>Introduction to Cinfa Biotech</a:t>
            </a:r>
          </a:p>
          <a:p>
            <a:pPr marL="342900" indent="-342900">
              <a:buFont typeface="Arial"/>
              <a:buChar char="•"/>
            </a:pPr>
            <a:endParaRPr lang="en-US" dirty="0" smtClean="0"/>
          </a:p>
          <a:p>
            <a:pPr marL="342900" indent="-342900">
              <a:buFont typeface="Arial"/>
              <a:buChar char="•"/>
            </a:pPr>
            <a:r>
              <a:rPr lang="en-US" dirty="0" smtClean="0"/>
              <a:t>Mid-size </a:t>
            </a:r>
            <a:r>
              <a:rPr lang="en-US" dirty="0" err="1" smtClean="0"/>
              <a:t>pharma</a:t>
            </a:r>
            <a:r>
              <a:rPr lang="en-US" dirty="0" smtClean="0"/>
              <a:t> in the evolving </a:t>
            </a:r>
            <a:r>
              <a:rPr lang="en-US" dirty="0" err="1" smtClean="0"/>
              <a:t>biosimilars</a:t>
            </a:r>
            <a:r>
              <a:rPr lang="en-US" dirty="0" smtClean="0"/>
              <a:t> market</a:t>
            </a:r>
          </a:p>
          <a:p>
            <a:pPr marL="342900" indent="-342900">
              <a:buFont typeface="Arial"/>
              <a:buChar char="•"/>
            </a:pPr>
            <a:endParaRPr lang="en-US" dirty="0" smtClean="0"/>
          </a:p>
          <a:p>
            <a:pPr marL="342900" indent="-342900">
              <a:buFont typeface="Arial"/>
              <a:buChar char="•"/>
            </a:pPr>
            <a:r>
              <a:rPr lang="en-US" dirty="0" smtClean="0"/>
              <a:t>Challenges and opportunities in </a:t>
            </a:r>
            <a:r>
              <a:rPr lang="en-US" dirty="0" err="1" smtClean="0"/>
              <a:t>biosimilar</a:t>
            </a:r>
            <a:r>
              <a:rPr lang="en-US" dirty="0" smtClean="0"/>
              <a:t> development for mid-size </a:t>
            </a:r>
            <a:r>
              <a:rPr lang="en-US" dirty="0" err="1" smtClean="0"/>
              <a:t>pharma</a:t>
            </a:r>
            <a:endParaRPr lang="en-US" dirty="0" smtClean="0"/>
          </a:p>
        </p:txBody>
      </p:sp>
      <p:sp>
        <p:nvSpPr>
          <p:cNvPr id="4" name="Slide Number Placeholder 3"/>
          <p:cNvSpPr>
            <a:spLocks noGrp="1"/>
          </p:cNvSpPr>
          <p:nvPr>
            <p:ph type="sldNum" sz="quarter" idx="4"/>
          </p:nvPr>
        </p:nvSpPr>
        <p:spPr/>
        <p:txBody>
          <a:bodyPr/>
          <a:lstStyle/>
          <a:p>
            <a:fld id="{BC5FEDB5-DE3F-DA42-8620-6EE03AC1EEEE}" type="slidenum">
              <a:rPr lang="en-US" smtClean="0"/>
              <a:t>4</a:t>
            </a:fld>
            <a:endParaRPr lang="en-US"/>
          </a:p>
        </p:txBody>
      </p:sp>
    </p:spTree>
    <p:extLst>
      <p:ext uri="{BB962C8B-B14F-4D97-AF65-F5344CB8AC3E}">
        <p14:creationId xmlns:p14="http://schemas.microsoft.com/office/powerpoint/2010/main" val="10993031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normAutofit/>
          </a:bodyPr>
          <a:lstStyle/>
          <a:p>
            <a:pPr marL="342900" indent="-342900">
              <a:buFont typeface="Arial"/>
              <a:buChar char="•"/>
            </a:pPr>
            <a:r>
              <a:rPr lang="en-US" dirty="0" smtClean="0"/>
              <a:t>Introduction to Cinfa Biotech</a:t>
            </a:r>
          </a:p>
          <a:p>
            <a:pPr marL="342900" indent="-342900">
              <a:buFont typeface="Arial"/>
              <a:buChar char="•"/>
            </a:pPr>
            <a:endParaRPr lang="en-US" dirty="0" smtClean="0"/>
          </a:p>
          <a:p>
            <a:pPr marL="342900" indent="-342900">
              <a:buFont typeface="Arial"/>
              <a:buChar char="•"/>
            </a:pPr>
            <a:r>
              <a:rPr lang="en-US" dirty="0" smtClean="0"/>
              <a:t>Mid-size </a:t>
            </a:r>
            <a:r>
              <a:rPr lang="en-US" dirty="0" err="1" smtClean="0"/>
              <a:t>pharma</a:t>
            </a:r>
            <a:r>
              <a:rPr lang="en-US" dirty="0" smtClean="0"/>
              <a:t> in the evolving </a:t>
            </a:r>
            <a:r>
              <a:rPr lang="en-US" dirty="0" err="1" smtClean="0"/>
              <a:t>biosimilars</a:t>
            </a:r>
            <a:r>
              <a:rPr lang="en-US" dirty="0" smtClean="0"/>
              <a:t> market</a:t>
            </a:r>
          </a:p>
          <a:p>
            <a:pPr marL="342900" indent="-342900">
              <a:buFont typeface="Arial"/>
              <a:buChar char="•"/>
            </a:pPr>
            <a:endParaRPr lang="en-US" dirty="0" smtClean="0"/>
          </a:p>
          <a:p>
            <a:pPr marL="342900" indent="-342900">
              <a:buFont typeface="Arial"/>
              <a:buChar char="•"/>
            </a:pPr>
            <a:r>
              <a:rPr lang="en-US" dirty="0" smtClean="0"/>
              <a:t>Challenges and opportunities in </a:t>
            </a:r>
            <a:r>
              <a:rPr lang="en-US" dirty="0" err="1" smtClean="0"/>
              <a:t>biosimilar</a:t>
            </a:r>
            <a:r>
              <a:rPr lang="en-US" dirty="0" smtClean="0"/>
              <a:t> development for mid-size </a:t>
            </a:r>
            <a:r>
              <a:rPr lang="en-US" dirty="0" err="1" smtClean="0"/>
              <a:t>pharma</a:t>
            </a:r>
            <a:endParaRPr lang="en-US" dirty="0" smtClean="0"/>
          </a:p>
        </p:txBody>
      </p:sp>
      <p:sp>
        <p:nvSpPr>
          <p:cNvPr id="4" name="Slide Number Placeholder 3"/>
          <p:cNvSpPr>
            <a:spLocks noGrp="1"/>
          </p:cNvSpPr>
          <p:nvPr>
            <p:ph type="sldNum" sz="quarter" idx="4"/>
          </p:nvPr>
        </p:nvSpPr>
        <p:spPr/>
        <p:txBody>
          <a:bodyPr/>
          <a:lstStyle/>
          <a:p>
            <a:fld id="{BC5FEDB5-DE3F-DA42-8620-6EE03AC1EEEE}" type="slidenum">
              <a:rPr lang="en-US" smtClean="0"/>
              <a:t>5</a:t>
            </a:fld>
            <a:endParaRPr lang="en-US"/>
          </a:p>
        </p:txBody>
      </p:sp>
      <p:sp>
        <p:nvSpPr>
          <p:cNvPr id="6" name="Isosceles Triangle 5"/>
          <p:cNvSpPr/>
          <p:nvPr/>
        </p:nvSpPr>
        <p:spPr>
          <a:xfrm rot="5400000">
            <a:off x="4319972" y="2024844"/>
            <a:ext cx="432048" cy="36004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Isosceles Triangle 6"/>
          <p:cNvSpPr/>
          <p:nvPr/>
        </p:nvSpPr>
        <p:spPr>
          <a:xfrm rot="5400000">
            <a:off x="4319972" y="2024844"/>
            <a:ext cx="432048" cy="36004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06744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204863"/>
            <a:ext cx="5793204" cy="3960441"/>
          </a:xfrm>
        </p:spPr>
        <p:txBody>
          <a:bodyPr>
            <a:normAutofit/>
          </a:bodyPr>
          <a:lstStyle/>
          <a:p>
            <a:r>
              <a:rPr lang="en-US" sz="2400" dirty="0" smtClean="0"/>
              <a:t>Dedicated to </a:t>
            </a:r>
            <a:r>
              <a:rPr lang="en-US" sz="2400" dirty="0" err="1" smtClean="0"/>
              <a:t>biosimilars</a:t>
            </a:r>
            <a:endParaRPr lang="en-US" sz="2400" dirty="0" smtClean="0"/>
          </a:p>
          <a:p>
            <a:r>
              <a:rPr lang="en-US" sz="2400" dirty="0" smtClean="0"/>
              <a:t>Integrated development, manufacturing and </a:t>
            </a:r>
            <a:r>
              <a:rPr lang="en-US" sz="2400" dirty="0" err="1" smtClean="0"/>
              <a:t>commercialisation</a:t>
            </a:r>
            <a:endParaRPr lang="en-US" sz="2400" dirty="0" smtClean="0"/>
          </a:p>
          <a:p>
            <a:r>
              <a:rPr lang="en-US" sz="2400" dirty="0" smtClean="0">
                <a:solidFill>
                  <a:srgbClr val="5E5E5E"/>
                </a:solidFill>
              </a:rPr>
              <a:t>Headquarters </a:t>
            </a:r>
            <a:r>
              <a:rPr lang="en-US" sz="2400" dirty="0">
                <a:solidFill>
                  <a:srgbClr val="5E5E5E"/>
                </a:solidFill>
              </a:rPr>
              <a:t>in </a:t>
            </a:r>
            <a:r>
              <a:rPr lang="en-US" sz="2400" dirty="0" smtClean="0">
                <a:solidFill>
                  <a:srgbClr val="5E5E5E"/>
                </a:solidFill>
              </a:rPr>
              <a:t>Pamplona</a:t>
            </a:r>
            <a:r>
              <a:rPr lang="en-US" sz="2400" dirty="0">
                <a:solidFill>
                  <a:srgbClr val="5E5E5E"/>
                </a:solidFill>
              </a:rPr>
              <a:t>, </a:t>
            </a:r>
            <a:r>
              <a:rPr lang="en-US" sz="2400" dirty="0" smtClean="0">
                <a:solidFill>
                  <a:srgbClr val="5E5E5E"/>
                </a:solidFill>
              </a:rPr>
              <a:t>Spain</a:t>
            </a:r>
          </a:p>
          <a:p>
            <a:r>
              <a:rPr lang="en-US" sz="2400" dirty="0">
                <a:solidFill>
                  <a:srgbClr val="5E5E5E"/>
                </a:solidFill>
              </a:rPr>
              <a:t>O</a:t>
            </a:r>
            <a:r>
              <a:rPr lang="en-US" sz="2400" dirty="0" smtClean="0">
                <a:solidFill>
                  <a:srgbClr val="5E5E5E"/>
                </a:solidFill>
              </a:rPr>
              <a:t>ffices </a:t>
            </a:r>
            <a:r>
              <a:rPr lang="en-US" sz="2400" dirty="0">
                <a:solidFill>
                  <a:srgbClr val="5E5E5E"/>
                </a:solidFill>
              </a:rPr>
              <a:t>in Munich, </a:t>
            </a:r>
            <a:r>
              <a:rPr lang="en-US" sz="2400" dirty="0" smtClean="0">
                <a:solidFill>
                  <a:srgbClr val="5E5E5E"/>
                </a:solidFill>
              </a:rPr>
              <a:t>Germany</a:t>
            </a:r>
          </a:p>
          <a:p>
            <a:r>
              <a:rPr lang="en-US" sz="2400" dirty="0" smtClean="0">
                <a:solidFill>
                  <a:srgbClr val="5E5E5E"/>
                </a:solidFill>
              </a:rPr>
              <a:t>Subsidiary of </a:t>
            </a:r>
            <a:r>
              <a:rPr lang="en-US" sz="2400" dirty="0" err="1" smtClean="0">
                <a:solidFill>
                  <a:srgbClr val="5E5E5E"/>
                </a:solidFill>
              </a:rPr>
              <a:t>Infarco</a:t>
            </a:r>
            <a:endParaRPr lang="en-US" sz="2400" dirty="0" smtClean="0">
              <a:solidFill>
                <a:srgbClr val="5E5E5E"/>
              </a:solidFill>
            </a:endParaRPr>
          </a:p>
        </p:txBody>
      </p:sp>
      <p:sp>
        <p:nvSpPr>
          <p:cNvPr id="11" name="Title 10"/>
          <p:cNvSpPr>
            <a:spLocks noGrp="1"/>
          </p:cNvSpPr>
          <p:nvPr>
            <p:ph type="title"/>
          </p:nvPr>
        </p:nvSpPr>
        <p:spPr>
          <a:xfrm>
            <a:off x="0" y="764704"/>
            <a:ext cx="9144000" cy="1224048"/>
          </a:xfrm>
        </p:spPr>
        <p:txBody>
          <a:bodyPr/>
          <a:lstStyle/>
          <a:p>
            <a:r>
              <a:rPr lang="en-US" dirty="0" smtClean="0"/>
              <a:t>Cinfa biotech - the </a:t>
            </a:r>
            <a:r>
              <a:rPr lang="en-US" dirty="0" err="1" smtClean="0"/>
              <a:t>biosimilars</a:t>
            </a:r>
            <a:r>
              <a:rPr lang="en-US" dirty="0" smtClean="0"/>
              <a:t> company of </a:t>
            </a:r>
            <a:r>
              <a:rPr lang="en-US" dirty="0" err="1" smtClean="0"/>
              <a:t>infarco</a:t>
            </a:r>
            <a:endParaRPr lang="en-US" dirty="0"/>
          </a:p>
        </p:txBody>
      </p:sp>
      <p:sp>
        <p:nvSpPr>
          <p:cNvPr id="4" name="Slide Number Placeholder 3"/>
          <p:cNvSpPr>
            <a:spLocks noGrp="1"/>
          </p:cNvSpPr>
          <p:nvPr>
            <p:ph type="sldNum" sz="quarter" idx="4"/>
          </p:nvPr>
        </p:nvSpPr>
        <p:spPr>
          <a:xfrm>
            <a:off x="7010400" y="-27384"/>
            <a:ext cx="2133600" cy="365125"/>
          </a:xfrm>
        </p:spPr>
        <p:txBody>
          <a:bodyPr/>
          <a:lstStyle/>
          <a:p>
            <a:fld id="{BC5FEDB5-DE3F-DA42-8620-6EE03AC1EEEE}" type="slidenum">
              <a:rPr lang="en-US" smtClean="0"/>
              <a:t>6</a:t>
            </a:fld>
            <a:endParaRPr lang="en-US" dirty="0"/>
          </a:p>
        </p:txBody>
      </p:sp>
      <p:pic>
        <p:nvPicPr>
          <p:cNvPr id="5" name="Bild 5" descr="karte_ausschnitt.png"/>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5990531" y="2276872"/>
            <a:ext cx="3153469" cy="3168352"/>
          </a:xfrm>
          <a:prstGeom prst="rect">
            <a:avLst/>
          </a:prstGeom>
          <a:effectLst>
            <a:outerShdw blurRad="190500" dir="2700000" algn="tl" rotWithShape="0">
              <a:srgbClr val="000000">
                <a:alpha val="70000"/>
              </a:srgbClr>
            </a:outerShdw>
          </a:effectLst>
        </p:spPr>
      </p:pic>
    </p:spTree>
    <p:extLst>
      <p:ext uri="{BB962C8B-B14F-4D97-AF65-F5344CB8AC3E}">
        <p14:creationId xmlns:p14="http://schemas.microsoft.com/office/powerpoint/2010/main" val="237159134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204863"/>
            <a:ext cx="5289148" cy="3960441"/>
          </a:xfrm>
        </p:spPr>
        <p:txBody>
          <a:bodyPr>
            <a:normAutofit/>
          </a:bodyPr>
          <a:lstStyle/>
          <a:p>
            <a:r>
              <a:rPr lang="en-US" sz="2400" dirty="0" err="1" smtClean="0"/>
              <a:t>Infarco</a:t>
            </a:r>
            <a:r>
              <a:rPr lang="en-US" sz="2400" dirty="0" smtClean="0"/>
              <a:t>: private holding owning a portfolio of pharmaceutical companies</a:t>
            </a:r>
          </a:p>
          <a:p>
            <a:r>
              <a:rPr lang="en-US" sz="2400" dirty="0" smtClean="0"/>
              <a:t>Headquarters in </a:t>
            </a:r>
            <a:r>
              <a:rPr lang="en-US" sz="2400" dirty="0"/>
              <a:t>Pamplona, Spain</a:t>
            </a:r>
          </a:p>
          <a:p>
            <a:r>
              <a:rPr lang="en-US" sz="2400" dirty="0" smtClean="0"/>
              <a:t>50 years of experience in pharmaceutical products</a:t>
            </a:r>
          </a:p>
          <a:p>
            <a:r>
              <a:rPr lang="en-US" sz="2400" dirty="0" err="1" smtClean="0"/>
              <a:t>Laboratorios</a:t>
            </a:r>
            <a:r>
              <a:rPr lang="en-US" sz="2400" dirty="0" smtClean="0"/>
              <a:t> Cinfa, leading </a:t>
            </a:r>
            <a:r>
              <a:rPr lang="en-US" sz="2400" dirty="0">
                <a:solidFill>
                  <a:srgbClr val="5E5E5E"/>
                </a:solidFill>
              </a:rPr>
              <a:t>supplier of quality drugs in </a:t>
            </a:r>
            <a:r>
              <a:rPr lang="en-US" sz="2400" dirty="0" smtClean="0">
                <a:solidFill>
                  <a:srgbClr val="5E5E5E"/>
                </a:solidFill>
              </a:rPr>
              <a:t>Spain and other markets, is a subsidiary of </a:t>
            </a:r>
            <a:r>
              <a:rPr lang="en-US" sz="2400" dirty="0" err="1" smtClean="0"/>
              <a:t>Infarco</a:t>
            </a:r>
            <a:endParaRPr lang="en-US" sz="2400" dirty="0">
              <a:solidFill>
                <a:srgbClr val="5E5E5E"/>
              </a:solidFill>
            </a:endParaRPr>
          </a:p>
        </p:txBody>
      </p:sp>
      <p:sp>
        <p:nvSpPr>
          <p:cNvPr id="11" name="Title 10"/>
          <p:cNvSpPr>
            <a:spLocks noGrp="1"/>
          </p:cNvSpPr>
          <p:nvPr>
            <p:ph type="title"/>
          </p:nvPr>
        </p:nvSpPr>
        <p:spPr>
          <a:xfrm>
            <a:off x="0" y="764704"/>
            <a:ext cx="9144000" cy="1224048"/>
          </a:xfrm>
        </p:spPr>
        <p:txBody>
          <a:bodyPr/>
          <a:lstStyle/>
          <a:p>
            <a:r>
              <a:rPr lang="en-US" dirty="0" smtClean="0"/>
              <a:t>Cinfa biotech - the </a:t>
            </a:r>
            <a:r>
              <a:rPr lang="en-US" dirty="0" err="1" smtClean="0"/>
              <a:t>biosimilars</a:t>
            </a:r>
            <a:r>
              <a:rPr lang="en-US" dirty="0" smtClean="0"/>
              <a:t> company of </a:t>
            </a:r>
            <a:r>
              <a:rPr lang="en-US" dirty="0" err="1" smtClean="0"/>
              <a:t>infarco</a:t>
            </a:r>
            <a:endParaRPr lang="en-US" dirty="0"/>
          </a:p>
        </p:txBody>
      </p:sp>
      <p:sp>
        <p:nvSpPr>
          <p:cNvPr id="4" name="Slide Number Placeholder 3"/>
          <p:cNvSpPr>
            <a:spLocks noGrp="1"/>
          </p:cNvSpPr>
          <p:nvPr>
            <p:ph type="sldNum" sz="quarter" idx="4"/>
          </p:nvPr>
        </p:nvSpPr>
        <p:spPr>
          <a:xfrm>
            <a:off x="7010400" y="-27384"/>
            <a:ext cx="2133600" cy="365125"/>
          </a:xfrm>
        </p:spPr>
        <p:txBody>
          <a:bodyPr/>
          <a:lstStyle/>
          <a:p>
            <a:fld id="{BC5FEDB5-DE3F-DA42-8620-6EE03AC1EEEE}" type="slidenum">
              <a:rPr lang="en-US" smtClean="0"/>
              <a:t>7</a:t>
            </a:fld>
            <a:endParaRPr lang="en-US" dirty="0"/>
          </a:p>
        </p:txBody>
      </p:sp>
      <p:pic>
        <p:nvPicPr>
          <p:cNvPr id="6" name="6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2379114"/>
            <a:ext cx="2448272" cy="2242690"/>
          </a:xfrm>
          <a:prstGeom prst="rect">
            <a:avLst/>
          </a:prstGeom>
          <a:ln w="38100" cmpd="sng">
            <a:solidFill>
              <a:schemeClr val="bg1"/>
            </a:solidFill>
          </a:ln>
          <a:effectLst>
            <a:outerShdw blurRad="190500" algn="tl" rotWithShape="0">
              <a:srgbClr val="000000">
                <a:alpha val="70000"/>
              </a:srgbClr>
            </a:outerShdw>
          </a:effectLst>
        </p:spPr>
      </p:pic>
      <p:pic>
        <p:nvPicPr>
          <p:cNvPr id="12" name="Picture 11"/>
          <p:cNvPicPr>
            <a:picLocks noChangeAspect="1"/>
          </p:cNvPicPr>
          <p:nvPr/>
        </p:nvPicPr>
        <p:blipFill>
          <a:blip r:embed="rId4"/>
          <a:stretch>
            <a:fillRect/>
          </a:stretch>
        </p:blipFill>
        <p:spPr>
          <a:xfrm>
            <a:off x="6372200" y="4509120"/>
            <a:ext cx="1279231" cy="576064"/>
          </a:xfrm>
          <a:prstGeom prst="rect">
            <a:avLst/>
          </a:prstGeom>
          <a:ln w="38100" cmpd="sng">
            <a:solidFill>
              <a:schemeClr val="bg1"/>
            </a:solidFill>
          </a:ln>
          <a:effectLst>
            <a:outerShdw blurRad="190500" algn="tl" rotWithShape="0">
              <a:srgbClr val="000000">
                <a:alpha val="70000"/>
              </a:srgbClr>
            </a:outerShdw>
          </a:effectLst>
        </p:spPr>
      </p:pic>
      <p:pic>
        <p:nvPicPr>
          <p:cNvPr id="5" name="Picture 4"/>
          <p:cNvPicPr>
            <a:picLocks noChangeAspect="1"/>
          </p:cNvPicPr>
          <p:nvPr/>
        </p:nvPicPr>
        <p:blipFill>
          <a:blip r:embed="rId5"/>
          <a:stretch>
            <a:fillRect/>
          </a:stretch>
        </p:blipFill>
        <p:spPr>
          <a:xfrm>
            <a:off x="7793550" y="4509119"/>
            <a:ext cx="1170938" cy="57606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427196108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5793204" cy="3717032"/>
          </a:xfrm>
        </p:spPr>
        <p:txBody>
          <a:bodyPr>
            <a:normAutofit/>
          </a:bodyPr>
          <a:lstStyle/>
          <a:p>
            <a:r>
              <a:rPr lang="en-US" sz="2400" dirty="0" smtClean="0"/>
              <a:t>Fully integrated: Development, manufacturing, </a:t>
            </a:r>
            <a:r>
              <a:rPr lang="en-US" sz="2400" dirty="0" err="1" smtClean="0"/>
              <a:t>commercialisation</a:t>
            </a:r>
            <a:endParaRPr lang="en-US" sz="2400" dirty="0" smtClean="0"/>
          </a:p>
          <a:p>
            <a:r>
              <a:rPr lang="en-US" sz="2400" dirty="0"/>
              <a:t>Tailored </a:t>
            </a:r>
            <a:r>
              <a:rPr lang="en-US" sz="2400" dirty="0" err="1"/>
              <a:t>commercialisation</a:t>
            </a:r>
            <a:r>
              <a:rPr lang="en-US" sz="2400" dirty="0"/>
              <a:t> models, according to markets and partners</a:t>
            </a:r>
          </a:p>
          <a:p>
            <a:r>
              <a:rPr lang="en-US" sz="2400" dirty="0" smtClean="0"/>
              <a:t>Product development and manufacturing conducted </a:t>
            </a:r>
            <a:r>
              <a:rPr lang="en-US" sz="2400" dirty="0"/>
              <a:t>in </a:t>
            </a:r>
            <a:r>
              <a:rPr lang="en-US" sz="2400" dirty="0" smtClean="0"/>
              <a:t>Europe</a:t>
            </a:r>
          </a:p>
          <a:p>
            <a:r>
              <a:rPr lang="en-US" sz="2400" dirty="0" smtClean="0"/>
              <a:t>Global scope: Made in Europe, successful worldwide</a:t>
            </a:r>
            <a:endParaRPr lang="en-US" sz="2400" dirty="0"/>
          </a:p>
        </p:txBody>
      </p:sp>
      <p:sp>
        <p:nvSpPr>
          <p:cNvPr id="11" name="Title 10"/>
          <p:cNvSpPr>
            <a:spLocks noGrp="1"/>
          </p:cNvSpPr>
          <p:nvPr>
            <p:ph type="title"/>
          </p:nvPr>
        </p:nvSpPr>
        <p:spPr>
          <a:xfrm>
            <a:off x="0" y="764704"/>
            <a:ext cx="9144000" cy="1224048"/>
          </a:xfrm>
        </p:spPr>
        <p:txBody>
          <a:bodyPr/>
          <a:lstStyle/>
          <a:p>
            <a:r>
              <a:rPr lang="en-US" dirty="0"/>
              <a:t>Cinfa biotech creates </a:t>
            </a:r>
            <a:br>
              <a:rPr lang="en-US" dirty="0"/>
            </a:br>
            <a:r>
              <a:rPr lang="en-US" dirty="0"/>
              <a:t>high-quality </a:t>
            </a:r>
            <a:r>
              <a:rPr lang="en-US" dirty="0" err="1"/>
              <a:t>biosimilars</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8</a:t>
            </a:fld>
            <a:endParaRPr lang="en-US" dirty="0"/>
          </a:p>
        </p:txBody>
      </p:sp>
      <p:pic>
        <p:nvPicPr>
          <p:cNvPr id="3" name="Picture 2"/>
          <p:cNvPicPr>
            <a:picLocks noChangeAspect="1"/>
          </p:cNvPicPr>
          <p:nvPr/>
        </p:nvPicPr>
        <p:blipFill>
          <a:blip r:embed="rId3"/>
          <a:stretch>
            <a:fillRect/>
          </a:stretch>
        </p:blipFill>
        <p:spPr>
          <a:xfrm>
            <a:off x="6386601" y="2348880"/>
            <a:ext cx="2505879" cy="1296144"/>
          </a:xfrm>
          <a:prstGeom prst="rect">
            <a:avLst/>
          </a:prstGeom>
          <a:ln w="38100" cmpd="sng">
            <a:solidFill>
              <a:schemeClr val="bg1"/>
            </a:solidFill>
          </a:ln>
          <a:effectLst>
            <a:outerShdw blurRad="190500" algn="tl" rotWithShape="0">
              <a:srgbClr val="000000">
                <a:alpha val="70000"/>
              </a:srgbClr>
            </a:outerShdw>
          </a:effectLst>
        </p:spPr>
      </p:pic>
      <p:pic>
        <p:nvPicPr>
          <p:cNvPr id="6" name="Picture 5"/>
          <p:cNvPicPr>
            <a:picLocks noChangeAspect="1"/>
          </p:cNvPicPr>
          <p:nvPr/>
        </p:nvPicPr>
        <p:blipFill>
          <a:blip r:embed="rId4"/>
          <a:stretch>
            <a:fillRect/>
          </a:stretch>
        </p:blipFill>
        <p:spPr>
          <a:xfrm>
            <a:off x="6876256" y="4077072"/>
            <a:ext cx="1656184" cy="1104590"/>
          </a:xfrm>
          <a:prstGeom prst="rect">
            <a:avLst/>
          </a:prstGeom>
          <a:ln w="38100" cmpd="sng">
            <a:solidFill>
              <a:schemeClr val="bg1"/>
            </a:solidFill>
          </a:ln>
          <a:effectLst>
            <a:outerShdw blurRad="190500" dir="2700000" algn="tl" rotWithShape="0">
              <a:srgbClr val="000000">
                <a:alpha val="70000"/>
              </a:srgbClr>
            </a:outerShdw>
          </a:effectLst>
        </p:spPr>
      </p:pic>
    </p:spTree>
    <p:extLst>
      <p:ext uri="{BB962C8B-B14F-4D97-AF65-F5344CB8AC3E}">
        <p14:creationId xmlns:p14="http://schemas.microsoft.com/office/powerpoint/2010/main" val="10978150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5433164" cy="3717032"/>
          </a:xfrm>
        </p:spPr>
        <p:txBody>
          <a:bodyPr>
            <a:normAutofit/>
          </a:bodyPr>
          <a:lstStyle/>
          <a:p>
            <a:r>
              <a:rPr lang="en-US" sz="2400" dirty="0"/>
              <a:t>Complete team of </a:t>
            </a:r>
            <a:r>
              <a:rPr lang="en-US" sz="2400" dirty="0" smtClean="0"/>
              <a:t>in-house experts</a:t>
            </a:r>
          </a:p>
          <a:p>
            <a:r>
              <a:rPr lang="en-US" sz="2400" dirty="0" smtClean="0"/>
              <a:t>Decades of experience </a:t>
            </a:r>
            <a:r>
              <a:rPr lang="en-US" sz="2400" dirty="0"/>
              <a:t>in </a:t>
            </a:r>
            <a:r>
              <a:rPr lang="en-US" sz="2400" dirty="0" err="1"/>
              <a:t>biosimilar</a:t>
            </a:r>
            <a:r>
              <a:rPr lang="en-US" sz="2400" dirty="0"/>
              <a:t> development and </a:t>
            </a:r>
            <a:r>
              <a:rPr lang="en-US" sz="2400" dirty="0" err="1" smtClean="0"/>
              <a:t>commercialisation</a:t>
            </a:r>
            <a:endParaRPr lang="en-US" sz="2400" dirty="0" smtClean="0"/>
          </a:p>
          <a:p>
            <a:r>
              <a:rPr lang="en-US" sz="2400" dirty="0" smtClean="0"/>
              <a:t>Embedded </a:t>
            </a:r>
            <a:r>
              <a:rPr lang="en-US" sz="2400" dirty="0"/>
              <a:t>in operational and </a:t>
            </a:r>
            <a:r>
              <a:rPr lang="en-US" sz="2400" dirty="0" smtClean="0"/>
              <a:t>economic infrastructure of </a:t>
            </a:r>
            <a:r>
              <a:rPr lang="en-US" sz="2400" dirty="0" err="1" smtClean="0"/>
              <a:t>Infarco</a:t>
            </a:r>
            <a:endParaRPr lang="en-US" sz="2400" dirty="0" smtClean="0"/>
          </a:p>
          <a:p>
            <a:r>
              <a:rPr lang="en-US" sz="2400" dirty="0" smtClean="0"/>
              <a:t>Strong and sustainable economic commitment by </a:t>
            </a:r>
            <a:r>
              <a:rPr lang="en-US" sz="2400" dirty="0" err="1" smtClean="0"/>
              <a:t>Infarco</a:t>
            </a:r>
            <a:endParaRPr lang="en-US" sz="2400" dirty="0" smtClean="0"/>
          </a:p>
        </p:txBody>
      </p:sp>
      <p:sp>
        <p:nvSpPr>
          <p:cNvPr id="11" name="Title 10"/>
          <p:cNvSpPr>
            <a:spLocks noGrp="1"/>
          </p:cNvSpPr>
          <p:nvPr>
            <p:ph type="title"/>
          </p:nvPr>
        </p:nvSpPr>
        <p:spPr>
          <a:xfrm>
            <a:off x="0" y="764704"/>
            <a:ext cx="9144000" cy="1224048"/>
          </a:xfrm>
        </p:spPr>
        <p:txBody>
          <a:bodyPr/>
          <a:lstStyle/>
          <a:p>
            <a:r>
              <a:rPr lang="en-US" dirty="0" smtClean="0"/>
              <a:t>Dedicated resources for </a:t>
            </a:r>
            <a:r>
              <a:rPr lang="en-US" dirty="0" err="1" smtClean="0"/>
              <a:t>biosimilars</a:t>
            </a:r>
            <a:r>
              <a:rPr lang="en-US" dirty="0" smtClean="0"/>
              <a:t> are established</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9</a:t>
            </a:fld>
            <a:endParaRPr lang="en-US" dirty="0"/>
          </a:p>
        </p:txBody>
      </p:sp>
      <p:pic>
        <p:nvPicPr>
          <p:cNvPr id="5" name="6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6" y="2420888"/>
            <a:ext cx="2043828" cy="1872208"/>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83318089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5145132" cy="3717032"/>
          </a:xfrm>
        </p:spPr>
        <p:txBody>
          <a:bodyPr>
            <a:normAutofit/>
          </a:bodyPr>
          <a:lstStyle/>
          <a:p>
            <a:r>
              <a:rPr lang="en-US" sz="2400" dirty="0" smtClean="0"/>
              <a:t>Pipeline of products in several indications</a:t>
            </a:r>
          </a:p>
          <a:p>
            <a:r>
              <a:rPr lang="en-US" sz="2400" dirty="0" smtClean="0"/>
              <a:t>Oncology &amp; inflammatory diseases</a:t>
            </a:r>
          </a:p>
          <a:p>
            <a:r>
              <a:rPr lang="en-US" sz="2400" dirty="0" smtClean="0"/>
              <a:t>First </a:t>
            </a:r>
            <a:r>
              <a:rPr lang="en-US" sz="2400" dirty="0"/>
              <a:t>product candidate: </a:t>
            </a:r>
            <a:r>
              <a:rPr lang="en-US" sz="2400" b="1" dirty="0"/>
              <a:t>B12019</a:t>
            </a:r>
            <a:r>
              <a:rPr lang="en-US" sz="2400" dirty="0"/>
              <a:t>,  proposed </a:t>
            </a:r>
            <a:r>
              <a:rPr lang="en-US" sz="2400" dirty="0" err="1"/>
              <a:t>biosimilar</a:t>
            </a:r>
            <a:r>
              <a:rPr lang="en-US" sz="2400" dirty="0"/>
              <a:t> to Neulasta</a:t>
            </a:r>
            <a:r>
              <a:rPr lang="en-US" sz="2400" baseline="30000" dirty="0"/>
              <a:t>®</a:t>
            </a:r>
            <a:r>
              <a:rPr lang="en-US" sz="2400" dirty="0"/>
              <a:t> (</a:t>
            </a:r>
            <a:r>
              <a:rPr lang="en-US" sz="2400" dirty="0" err="1"/>
              <a:t>pegfilgrastim</a:t>
            </a:r>
            <a:r>
              <a:rPr lang="en-US" sz="2400" dirty="0"/>
              <a:t>) for use in </a:t>
            </a:r>
            <a:r>
              <a:rPr lang="en-US" sz="2400" dirty="0" smtClean="0"/>
              <a:t>oncology</a:t>
            </a:r>
          </a:p>
        </p:txBody>
      </p:sp>
      <p:sp>
        <p:nvSpPr>
          <p:cNvPr id="11" name="Title 10"/>
          <p:cNvSpPr>
            <a:spLocks noGrp="1"/>
          </p:cNvSpPr>
          <p:nvPr>
            <p:ph type="title"/>
          </p:nvPr>
        </p:nvSpPr>
        <p:spPr>
          <a:xfrm>
            <a:off x="0" y="764704"/>
            <a:ext cx="7452320" cy="1224048"/>
          </a:xfrm>
        </p:spPr>
        <p:txBody>
          <a:bodyPr/>
          <a:lstStyle/>
          <a:p>
            <a:r>
              <a:rPr lang="en-US" dirty="0" smtClean="0"/>
              <a:t>A sustainable product pipeline is being created</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10</a:t>
            </a:fld>
            <a:endParaRPr lang="en-US" dirty="0"/>
          </a:p>
        </p:txBody>
      </p:sp>
      <p:pic>
        <p:nvPicPr>
          <p:cNvPr id="5" name="Picture 4"/>
          <p:cNvPicPr>
            <a:picLocks noChangeAspect="1"/>
          </p:cNvPicPr>
          <p:nvPr/>
        </p:nvPicPr>
        <p:blipFill>
          <a:blip r:embed="rId3"/>
          <a:stretch>
            <a:fillRect/>
          </a:stretch>
        </p:blipFill>
        <p:spPr>
          <a:xfrm>
            <a:off x="6372200" y="2306898"/>
            <a:ext cx="2448272" cy="1626158"/>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6113298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5217140" cy="3717032"/>
          </a:xfrm>
        </p:spPr>
        <p:txBody>
          <a:bodyPr>
            <a:normAutofit lnSpcReduction="10000"/>
          </a:bodyPr>
          <a:lstStyle/>
          <a:p>
            <a:r>
              <a:rPr lang="en-US" sz="2400" dirty="0" smtClean="0"/>
              <a:t>GMP manufacturing process established at commercial scale</a:t>
            </a:r>
          </a:p>
          <a:p>
            <a:r>
              <a:rPr lang="en-US" sz="2400" dirty="0" smtClean="0"/>
              <a:t>High molecular and functional similarity demonstrated</a:t>
            </a:r>
          </a:p>
          <a:p>
            <a:r>
              <a:rPr lang="en-US" sz="2400" dirty="0" smtClean="0"/>
              <a:t>Preclinical program completed</a:t>
            </a:r>
          </a:p>
          <a:p>
            <a:r>
              <a:rPr lang="en-US" sz="2400" dirty="0" smtClean="0"/>
              <a:t>Clinical development started in 2015, based on scientific advice from EMA</a:t>
            </a:r>
          </a:p>
          <a:p>
            <a:r>
              <a:rPr lang="en-US" sz="2400" dirty="0" smtClean="0"/>
              <a:t>Clinical data to be published soon</a:t>
            </a:r>
          </a:p>
        </p:txBody>
      </p:sp>
      <p:sp>
        <p:nvSpPr>
          <p:cNvPr id="11" name="Title 10"/>
          <p:cNvSpPr>
            <a:spLocks noGrp="1"/>
          </p:cNvSpPr>
          <p:nvPr>
            <p:ph type="title"/>
          </p:nvPr>
        </p:nvSpPr>
        <p:spPr>
          <a:xfrm>
            <a:off x="0" y="764704"/>
            <a:ext cx="9144000" cy="1224048"/>
          </a:xfrm>
        </p:spPr>
        <p:txBody>
          <a:bodyPr/>
          <a:lstStyle/>
          <a:p>
            <a:r>
              <a:rPr lang="en-US" dirty="0" smtClean="0"/>
              <a:t>B12019 is in clinical development</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11</a:t>
            </a:fld>
            <a:endParaRPr lang="en-US" dirty="0"/>
          </a:p>
        </p:txBody>
      </p:sp>
      <p:pic>
        <p:nvPicPr>
          <p:cNvPr id="5" name="Picture 4"/>
          <p:cNvPicPr>
            <a:picLocks noChangeAspect="1"/>
          </p:cNvPicPr>
          <p:nvPr/>
        </p:nvPicPr>
        <p:blipFill>
          <a:blip r:embed="rId3"/>
          <a:stretch>
            <a:fillRect/>
          </a:stretch>
        </p:blipFill>
        <p:spPr>
          <a:xfrm>
            <a:off x="6300192" y="2276872"/>
            <a:ext cx="2363788" cy="1944216"/>
          </a:xfrm>
          <a:prstGeom prst="rect">
            <a:avLst/>
          </a:prstGeom>
          <a:ln w="38100">
            <a:solidFill>
              <a:schemeClr val="bg1"/>
            </a:solidFill>
          </a:ln>
          <a:effectLst>
            <a:outerShdw blurRad="190500" algn="tl" rotWithShape="0">
              <a:srgbClr val="000000">
                <a:alpha val="70000"/>
              </a:srgbClr>
            </a:outerShdw>
          </a:effectLst>
        </p:spPr>
      </p:pic>
      <p:sp>
        <p:nvSpPr>
          <p:cNvPr id="7" name="TextBox 6"/>
          <p:cNvSpPr txBox="1"/>
          <p:nvPr/>
        </p:nvSpPr>
        <p:spPr>
          <a:xfrm>
            <a:off x="6228184" y="4293096"/>
            <a:ext cx="2736304" cy="461665"/>
          </a:xfrm>
          <a:prstGeom prst="rect">
            <a:avLst/>
          </a:prstGeom>
          <a:noFill/>
        </p:spPr>
        <p:txBody>
          <a:bodyPr wrap="square" rtlCol="0">
            <a:spAutoFit/>
          </a:bodyPr>
          <a:lstStyle/>
          <a:p>
            <a:r>
              <a:rPr lang="en-US" sz="1200" dirty="0" smtClean="0">
                <a:solidFill>
                  <a:schemeClr val="tx2"/>
                </a:solidFill>
              </a:rPr>
              <a:t>Exemplary depiction, not representing the final B12019 product </a:t>
            </a:r>
            <a:endParaRPr lang="en-US" sz="1200" dirty="0">
              <a:solidFill>
                <a:schemeClr val="tx2"/>
              </a:solidFill>
            </a:endParaRPr>
          </a:p>
        </p:txBody>
      </p:sp>
    </p:spTree>
    <p:extLst>
      <p:ext uri="{BB962C8B-B14F-4D97-AF65-F5344CB8AC3E}">
        <p14:creationId xmlns:p14="http://schemas.microsoft.com/office/powerpoint/2010/main" val="429027067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normAutofit/>
          </a:bodyPr>
          <a:lstStyle/>
          <a:p>
            <a:pPr marL="342900" indent="-342900">
              <a:buFont typeface="Arial"/>
              <a:buChar char="•"/>
            </a:pPr>
            <a:r>
              <a:rPr lang="en-US" dirty="0" smtClean="0"/>
              <a:t>Introduction to Cinfa Biotech</a:t>
            </a:r>
          </a:p>
          <a:p>
            <a:pPr marL="342900" indent="-342900">
              <a:buFont typeface="Arial"/>
              <a:buChar char="•"/>
            </a:pPr>
            <a:endParaRPr lang="en-US" dirty="0" smtClean="0"/>
          </a:p>
          <a:p>
            <a:pPr marL="342900" indent="-342900">
              <a:buFont typeface="Arial"/>
              <a:buChar char="•"/>
            </a:pPr>
            <a:r>
              <a:rPr lang="en-US" dirty="0" smtClean="0"/>
              <a:t>Mid-size </a:t>
            </a:r>
            <a:r>
              <a:rPr lang="en-US" dirty="0" err="1" smtClean="0"/>
              <a:t>pharma</a:t>
            </a:r>
            <a:r>
              <a:rPr lang="en-US" dirty="0" smtClean="0"/>
              <a:t> in the evolving </a:t>
            </a:r>
            <a:r>
              <a:rPr lang="en-US" dirty="0" err="1" smtClean="0"/>
              <a:t>biosimilars</a:t>
            </a:r>
            <a:r>
              <a:rPr lang="en-US" dirty="0" smtClean="0"/>
              <a:t> market</a:t>
            </a:r>
          </a:p>
          <a:p>
            <a:pPr marL="342900" indent="-342900">
              <a:buFont typeface="Arial"/>
              <a:buChar char="•"/>
            </a:pPr>
            <a:endParaRPr lang="en-US" dirty="0" smtClean="0"/>
          </a:p>
          <a:p>
            <a:pPr marL="342900" indent="-342900">
              <a:buFont typeface="Arial"/>
              <a:buChar char="•"/>
            </a:pPr>
            <a:r>
              <a:rPr lang="en-US" dirty="0" smtClean="0"/>
              <a:t>Challenges and opportunities in </a:t>
            </a:r>
            <a:r>
              <a:rPr lang="en-US" dirty="0" err="1" smtClean="0"/>
              <a:t>biosimilar</a:t>
            </a:r>
            <a:r>
              <a:rPr lang="en-US" dirty="0" smtClean="0"/>
              <a:t> development for mid-size </a:t>
            </a:r>
            <a:r>
              <a:rPr lang="en-US" dirty="0" err="1" smtClean="0"/>
              <a:t>pharma</a:t>
            </a:r>
            <a:endParaRPr lang="en-US" dirty="0" smtClean="0"/>
          </a:p>
        </p:txBody>
      </p:sp>
      <p:sp>
        <p:nvSpPr>
          <p:cNvPr id="4" name="Slide Number Placeholder 3"/>
          <p:cNvSpPr>
            <a:spLocks noGrp="1"/>
          </p:cNvSpPr>
          <p:nvPr>
            <p:ph type="sldNum" sz="quarter" idx="4"/>
          </p:nvPr>
        </p:nvSpPr>
        <p:spPr/>
        <p:txBody>
          <a:bodyPr/>
          <a:lstStyle/>
          <a:p>
            <a:fld id="{BC5FEDB5-DE3F-DA42-8620-6EE03AC1EEEE}" type="slidenum">
              <a:rPr lang="en-US" smtClean="0"/>
              <a:t>12</a:t>
            </a:fld>
            <a:endParaRPr lang="en-US"/>
          </a:p>
        </p:txBody>
      </p:sp>
      <p:sp>
        <p:nvSpPr>
          <p:cNvPr id="6" name="Isosceles Triangle 5"/>
          <p:cNvSpPr/>
          <p:nvPr/>
        </p:nvSpPr>
        <p:spPr>
          <a:xfrm rot="5400000">
            <a:off x="4319972" y="2672916"/>
            <a:ext cx="432048" cy="36004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20561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0" y="764704"/>
            <a:ext cx="8388424" cy="1224048"/>
          </a:xfrm>
        </p:spPr>
        <p:txBody>
          <a:bodyPr/>
          <a:lstStyle/>
          <a:p>
            <a:r>
              <a:rPr lang="en-US" dirty="0"/>
              <a:t>Will the </a:t>
            </a:r>
            <a:r>
              <a:rPr lang="en-US" dirty="0" err="1"/>
              <a:t>biosimilars</a:t>
            </a:r>
            <a:r>
              <a:rPr lang="en-US" dirty="0"/>
              <a:t> market be dominated by large companies?</a:t>
            </a:r>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13</a:t>
            </a:fld>
            <a:endParaRPr lang="en-US" dirty="0"/>
          </a:p>
        </p:txBody>
      </p:sp>
      <p:pic>
        <p:nvPicPr>
          <p:cNvPr id="3" name="Picture 2" descr="Sando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2928726"/>
            <a:ext cx="2118785" cy="471472"/>
          </a:xfrm>
          <a:prstGeom prst="rect">
            <a:avLst/>
          </a:prstGeom>
          <a:ln w="38100" cmpd="sng">
            <a:solidFill>
              <a:schemeClr val="bg1"/>
            </a:solidFill>
          </a:ln>
          <a:effectLst>
            <a:outerShdw blurRad="190500" algn="tl" rotWithShape="0">
              <a:srgbClr val="000000">
                <a:alpha val="70000"/>
              </a:srgbClr>
            </a:outerShdw>
          </a:effectLst>
        </p:spPr>
      </p:pic>
      <p:pic>
        <p:nvPicPr>
          <p:cNvPr id="5" name="Picture 4" descr="teva-logo-w800h60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3655105"/>
            <a:ext cx="1368152" cy="400185"/>
          </a:xfrm>
          <a:prstGeom prst="rect">
            <a:avLst/>
          </a:prstGeom>
          <a:ln w="38100" cmpd="sng">
            <a:solidFill>
              <a:schemeClr val="bg1"/>
            </a:solidFill>
          </a:ln>
          <a:effectLst>
            <a:outerShdw blurRad="190500" algn="tl" rotWithShape="0">
              <a:srgbClr val="000000">
                <a:alpha val="70000"/>
              </a:srgbClr>
            </a:outerShdw>
          </a:effectLst>
        </p:spPr>
      </p:pic>
      <p:pic>
        <p:nvPicPr>
          <p:cNvPr id="7" name="Picture 6" descr="HSPLOG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1" y="3481206"/>
            <a:ext cx="792088" cy="561797"/>
          </a:xfrm>
          <a:prstGeom prst="rect">
            <a:avLst/>
          </a:prstGeom>
          <a:ln w="38100" cmpd="sng">
            <a:solidFill>
              <a:schemeClr val="bg1"/>
            </a:solidFill>
          </a:ln>
          <a:effectLst>
            <a:outerShdw blurRad="190500" algn="tl" rotWithShape="0">
              <a:srgbClr val="000000">
                <a:alpha val="70000"/>
              </a:srgbClr>
            </a:outerShdw>
          </a:effectLst>
        </p:spPr>
      </p:pic>
      <p:pic>
        <p:nvPicPr>
          <p:cNvPr id="10" name="Picture 9" descr="6a00e5520572bb88340176166d3066970c-320wi.gi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1920" y="2608110"/>
            <a:ext cx="1152128" cy="720080"/>
          </a:xfrm>
          <a:prstGeom prst="rect">
            <a:avLst/>
          </a:prstGeom>
          <a:ln w="38100" cmpd="sng">
            <a:solidFill>
              <a:schemeClr val="bg1"/>
            </a:solidFill>
          </a:ln>
          <a:effectLst>
            <a:outerShdw blurRad="190500" algn="tl" rotWithShape="0">
              <a:srgbClr val="000000">
                <a:alpha val="70000"/>
              </a:srgbClr>
            </a:outerShdw>
          </a:effectLst>
        </p:spPr>
      </p:pic>
      <p:pic>
        <p:nvPicPr>
          <p:cNvPr id="13" name="Picture 12" descr="mylan-inc-logo.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20072" y="2764784"/>
            <a:ext cx="1651753" cy="419390"/>
          </a:xfrm>
          <a:prstGeom prst="rect">
            <a:avLst/>
          </a:prstGeom>
          <a:ln w="38100" cmpd="sng">
            <a:solidFill>
              <a:schemeClr val="bg1"/>
            </a:solidFill>
          </a:ln>
          <a:effectLst>
            <a:outerShdw blurRad="190500" algn="tl" rotWithShape="0">
              <a:srgbClr val="000000">
                <a:alpha val="70000"/>
              </a:srgbClr>
            </a:outerShdw>
          </a:effectLst>
        </p:spPr>
      </p:pic>
      <p:pic>
        <p:nvPicPr>
          <p:cNvPr id="14" name="Picture 13" descr="imgres.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8104" y="3409198"/>
            <a:ext cx="1440160" cy="370605"/>
          </a:xfrm>
          <a:prstGeom prst="rect">
            <a:avLst/>
          </a:prstGeom>
          <a:ln w="38100" cmpd="sng">
            <a:solidFill>
              <a:schemeClr val="bg1"/>
            </a:solidFill>
          </a:ln>
          <a:effectLst>
            <a:outerShdw blurRad="190500" algn="tl" rotWithShape="0">
              <a:srgbClr val="000000">
                <a:alpha val="70000"/>
              </a:srgbClr>
            </a:outerShdw>
          </a:effectLst>
        </p:spPr>
      </p:pic>
      <p:pic>
        <p:nvPicPr>
          <p:cNvPr id="15" name="Picture 14" descr="imgres.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3848" y="4273294"/>
            <a:ext cx="1576538" cy="544772"/>
          </a:xfrm>
          <a:prstGeom prst="rect">
            <a:avLst/>
          </a:prstGeom>
          <a:ln w="38100" cmpd="sng">
            <a:solidFill>
              <a:schemeClr val="bg1"/>
            </a:solidFill>
          </a:ln>
          <a:effectLst>
            <a:outerShdw blurRad="190500" algn="tl" rotWithShape="0">
              <a:srgbClr val="000000">
                <a:alpha val="70000"/>
              </a:srgbClr>
            </a:outerShdw>
          </a:effectLst>
        </p:spPr>
      </p:pic>
      <p:pic>
        <p:nvPicPr>
          <p:cNvPr id="6" name="Picture 5" descr="imgres.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04248" y="3976262"/>
            <a:ext cx="1224136" cy="429578"/>
          </a:xfrm>
          <a:prstGeom prst="rect">
            <a:avLst/>
          </a:prstGeom>
          <a:ln w="38100" cmpd="sng">
            <a:solidFill>
              <a:schemeClr val="bg1"/>
            </a:solidFill>
          </a:ln>
          <a:effectLst>
            <a:outerShdw blurRad="190500" algn="tl" rotWithShape="0">
              <a:srgbClr val="000000">
                <a:alpha val="70000"/>
              </a:srgbClr>
            </a:outerShdw>
          </a:effectLst>
        </p:spPr>
      </p:pic>
      <p:pic>
        <p:nvPicPr>
          <p:cNvPr id="8" name="Picture 7" descr="imgres.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7584" y="3789040"/>
            <a:ext cx="936104" cy="936104"/>
          </a:xfrm>
          <a:prstGeom prst="rect">
            <a:avLst/>
          </a:prstGeom>
          <a:ln w="38100" cmpd="sng">
            <a:solidFill>
              <a:schemeClr val="bg1"/>
            </a:solidFill>
          </a:ln>
          <a:effectLst>
            <a:outerShdw blurRad="190500" algn="tl" rotWithShape="0">
              <a:srgbClr val="000000">
                <a:alpha val="70000"/>
              </a:srgbClr>
            </a:outerShdw>
          </a:effectLst>
        </p:spPr>
      </p:pic>
      <p:pic>
        <p:nvPicPr>
          <p:cNvPr id="9" name="Picture 8" descr="imgres.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20072" y="4120278"/>
            <a:ext cx="1224136" cy="406824"/>
          </a:xfrm>
          <a:prstGeom prst="rect">
            <a:avLst/>
          </a:prstGeom>
          <a:ln w="38100" cmpd="sng">
            <a:solidFill>
              <a:schemeClr val="bg1"/>
            </a:solidFill>
          </a:ln>
          <a:effectLst>
            <a:outerShdw blurRad="190500" algn="tl" rotWithShape="0">
              <a:srgbClr val="000000">
                <a:alpha val="70000"/>
              </a:srgbClr>
            </a:outerShdw>
          </a:effectLst>
        </p:spPr>
      </p:pic>
      <p:pic>
        <p:nvPicPr>
          <p:cNvPr id="12" name="Picture 11" descr="imgres.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86803" y="4381041"/>
            <a:ext cx="973029" cy="531325"/>
          </a:xfrm>
          <a:prstGeom prst="rect">
            <a:avLst/>
          </a:prstGeom>
          <a:ln w="38100" cmpd="sng">
            <a:solidFill>
              <a:schemeClr val="bg1"/>
            </a:solidFill>
          </a:ln>
          <a:effectLst>
            <a:outerShdw blurRad="190500" algn="tl" rotWithShape="0">
              <a:srgbClr val="000000">
                <a:alpha val="70000"/>
              </a:srgbClr>
            </a:outerShdw>
          </a:effectLst>
        </p:spPr>
      </p:pic>
      <p:pic>
        <p:nvPicPr>
          <p:cNvPr id="16" name="Picture 15" descr="imgres.jp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24128" y="4696342"/>
            <a:ext cx="1224136" cy="306034"/>
          </a:xfrm>
          <a:prstGeom prst="rect">
            <a:avLst/>
          </a:prstGeom>
          <a:ln w="38100" cmpd="sng">
            <a:solidFill>
              <a:schemeClr val="bg1"/>
            </a:solidFill>
          </a:ln>
          <a:effectLst>
            <a:outerShdw blurRad="190500" algn="tl" rotWithShape="0">
              <a:srgbClr val="000000">
                <a:alpha val="70000"/>
              </a:srgbClr>
            </a:outerShdw>
          </a:effectLst>
        </p:spPr>
      </p:pic>
      <p:pic>
        <p:nvPicPr>
          <p:cNvPr id="18" name="Picture 17" descr="imgres.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635896" y="5056382"/>
            <a:ext cx="1454804" cy="388842"/>
          </a:xfrm>
          <a:prstGeom prst="rect">
            <a:avLst/>
          </a:prstGeom>
          <a:ln w="38100" cmpd="sng">
            <a:solidFill>
              <a:schemeClr val="bg1"/>
            </a:solidFill>
          </a:ln>
          <a:effectLst>
            <a:outerShdw blurRad="190500" algn="tl" rotWithShape="0">
              <a:srgbClr val="000000">
                <a:alpha val="70000"/>
              </a:srgbClr>
            </a:outerShdw>
          </a:effectLst>
        </p:spPr>
      </p:pic>
      <p:pic>
        <p:nvPicPr>
          <p:cNvPr id="19" name="Picture 18" descr="imgres.jp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36296" y="3040158"/>
            <a:ext cx="951799" cy="633379"/>
          </a:xfrm>
          <a:prstGeom prst="rect">
            <a:avLst/>
          </a:prstGeom>
          <a:ln w="38100" cmpd="sng">
            <a:solidFill>
              <a:schemeClr val="bg1"/>
            </a:solidFill>
          </a:ln>
          <a:effectLst>
            <a:outerShdw blurRad="190500" algn="tl" rotWithShape="0">
              <a:srgbClr val="000000">
                <a:alpha val="70000"/>
              </a:srgbClr>
            </a:outerShdw>
          </a:effectLst>
        </p:spPr>
      </p:pic>
      <p:sp>
        <p:nvSpPr>
          <p:cNvPr id="2" name="TextBox 1"/>
          <p:cNvSpPr txBox="1"/>
          <p:nvPr/>
        </p:nvSpPr>
        <p:spPr>
          <a:xfrm>
            <a:off x="7308304" y="5445224"/>
            <a:ext cx="1368152" cy="276999"/>
          </a:xfrm>
          <a:prstGeom prst="rect">
            <a:avLst/>
          </a:prstGeom>
          <a:noFill/>
        </p:spPr>
        <p:txBody>
          <a:bodyPr wrap="square" rtlCol="0">
            <a:spAutoFit/>
          </a:bodyPr>
          <a:lstStyle/>
          <a:p>
            <a:r>
              <a:rPr lang="en-US" sz="1200" dirty="0" smtClean="0">
                <a:solidFill>
                  <a:srgbClr val="5E5E5E"/>
                </a:solidFill>
              </a:rPr>
              <a:t>List not complete</a:t>
            </a:r>
            <a:endParaRPr lang="en-US" sz="1200" dirty="0">
              <a:solidFill>
                <a:srgbClr val="5E5E5E"/>
              </a:solidFill>
            </a:endParaRPr>
          </a:p>
        </p:txBody>
      </p:sp>
    </p:spTree>
    <p:extLst>
      <p:ext uri="{BB962C8B-B14F-4D97-AF65-F5344CB8AC3E}">
        <p14:creationId xmlns:p14="http://schemas.microsoft.com/office/powerpoint/2010/main" val="18500631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0" y="764704"/>
            <a:ext cx="8388424" cy="1224048"/>
          </a:xfrm>
        </p:spPr>
        <p:txBody>
          <a:bodyPr/>
          <a:lstStyle/>
          <a:p>
            <a:r>
              <a:rPr lang="en-US" dirty="0"/>
              <a:t>Will there be a </a:t>
            </a:r>
            <a:r>
              <a:rPr lang="en-US" dirty="0" smtClean="0"/>
              <a:t>place for</a:t>
            </a:r>
            <a:br>
              <a:rPr lang="en-US" dirty="0" smtClean="0"/>
            </a:br>
            <a:r>
              <a:rPr lang="en-US" dirty="0" smtClean="0"/>
              <a:t>mid</a:t>
            </a:r>
            <a:r>
              <a:rPr lang="en-US" dirty="0"/>
              <a:t>-size companies?</a:t>
            </a:r>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14</a:t>
            </a:fld>
            <a:endParaRPr lang="en-US" dirty="0"/>
          </a:p>
        </p:txBody>
      </p:sp>
      <p:pic>
        <p:nvPicPr>
          <p:cNvPr id="19" name="Picture 18" descr="imgre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2780928"/>
            <a:ext cx="1152128" cy="590741"/>
          </a:xfrm>
          <a:prstGeom prst="rect">
            <a:avLst/>
          </a:prstGeom>
          <a:ln w="38100" cmpd="sng">
            <a:solidFill>
              <a:schemeClr val="bg1"/>
            </a:solidFill>
          </a:ln>
          <a:effectLst>
            <a:outerShdw blurRad="190500" algn="tl" rotWithShape="0">
              <a:srgbClr val="000000">
                <a:alpha val="70000"/>
              </a:srgbClr>
            </a:outerShdw>
          </a:effectLst>
        </p:spPr>
      </p:pic>
      <p:pic>
        <p:nvPicPr>
          <p:cNvPr id="20" name="Picture 19" descr="downloa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9872" y="2708920"/>
            <a:ext cx="1656184" cy="608760"/>
          </a:xfrm>
          <a:prstGeom prst="rect">
            <a:avLst/>
          </a:prstGeom>
          <a:ln w="38100" cmpd="sng">
            <a:solidFill>
              <a:schemeClr val="bg1"/>
            </a:solidFill>
          </a:ln>
          <a:effectLst>
            <a:outerShdw blurRad="190500" algn="tl" rotWithShape="0">
              <a:srgbClr val="000000">
                <a:alpha val="70000"/>
              </a:srgbClr>
            </a:outerShdw>
          </a:effectLst>
        </p:spPr>
      </p:pic>
      <p:pic>
        <p:nvPicPr>
          <p:cNvPr id="21" name="Picture 20" descr="og_image.jpg"/>
          <p:cNvPicPr>
            <a:picLocks noChangeAspect="1"/>
          </p:cNvPicPr>
          <p:nvPr/>
        </p:nvPicPr>
        <p:blipFill rotWithShape="1">
          <a:blip r:embed="rId5" cstate="print">
            <a:extLst>
              <a:ext uri="{28A0092B-C50C-407E-A947-70E740481C1C}">
                <a14:useLocalDpi xmlns:a14="http://schemas.microsoft.com/office/drawing/2010/main" val="0"/>
              </a:ext>
            </a:extLst>
          </a:blip>
          <a:srcRect t="19060" b="21780"/>
          <a:stretch/>
        </p:blipFill>
        <p:spPr>
          <a:xfrm>
            <a:off x="1619672" y="3933056"/>
            <a:ext cx="1244409" cy="736182"/>
          </a:xfrm>
          <a:prstGeom prst="rect">
            <a:avLst/>
          </a:prstGeom>
          <a:ln w="38100" cmpd="sng">
            <a:solidFill>
              <a:schemeClr val="bg1"/>
            </a:solidFill>
          </a:ln>
          <a:effectLst>
            <a:outerShdw blurRad="190500" algn="tl" rotWithShape="0">
              <a:srgbClr val="000000">
                <a:alpha val="70000"/>
              </a:srgbClr>
            </a:outerShdw>
          </a:effectLst>
        </p:spPr>
      </p:pic>
      <p:pic>
        <p:nvPicPr>
          <p:cNvPr id="22" name="Picture 21" descr="imgres.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9832" y="5013176"/>
            <a:ext cx="2160240" cy="403744"/>
          </a:xfrm>
          <a:prstGeom prst="rect">
            <a:avLst/>
          </a:prstGeom>
          <a:ln w="38100" cmpd="sng">
            <a:solidFill>
              <a:schemeClr val="bg1"/>
            </a:solidFill>
          </a:ln>
          <a:effectLst>
            <a:outerShdw blurRad="190500" algn="tl" rotWithShape="0">
              <a:srgbClr val="000000">
                <a:alpha val="70000"/>
              </a:srgbClr>
            </a:outerShdw>
          </a:effectLst>
        </p:spPr>
      </p:pic>
      <p:pic>
        <p:nvPicPr>
          <p:cNvPr id="23" name="Picture 22" descr="imgres.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1880" y="3861048"/>
            <a:ext cx="1152128" cy="652148"/>
          </a:xfrm>
          <a:prstGeom prst="rect">
            <a:avLst/>
          </a:prstGeom>
          <a:ln w="38100" cmpd="sng">
            <a:solidFill>
              <a:schemeClr val="bg1"/>
            </a:solidFill>
          </a:ln>
          <a:effectLst>
            <a:outerShdw blurRad="190500" algn="tl" rotWithShape="0">
              <a:srgbClr val="000000">
                <a:alpha val="70000"/>
              </a:srgbClr>
            </a:outerShdw>
          </a:effectLst>
        </p:spPr>
      </p:pic>
      <p:pic>
        <p:nvPicPr>
          <p:cNvPr id="25" name="Picture 24" descr="imgres.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36096" y="3212976"/>
            <a:ext cx="1105631" cy="671825"/>
          </a:xfrm>
          <a:prstGeom prst="rect">
            <a:avLst/>
          </a:prstGeom>
          <a:ln w="38100" cmpd="sng">
            <a:solidFill>
              <a:schemeClr val="bg1"/>
            </a:solidFill>
          </a:ln>
          <a:effectLst>
            <a:outerShdw blurRad="190500" algn="tl" rotWithShape="0">
              <a:srgbClr val="000000">
                <a:alpha val="70000"/>
              </a:srgbClr>
            </a:outerShdw>
          </a:effectLst>
        </p:spPr>
      </p:pic>
      <p:pic>
        <p:nvPicPr>
          <p:cNvPr id="26" name="Picture 25" descr="imgres.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48064" y="4221088"/>
            <a:ext cx="1152128" cy="392022"/>
          </a:xfrm>
          <a:prstGeom prst="rect">
            <a:avLst/>
          </a:prstGeom>
          <a:ln w="38100" cmpd="sng">
            <a:solidFill>
              <a:schemeClr val="bg1"/>
            </a:solidFill>
          </a:ln>
          <a:effectLst>
            <a:outerShdw blurRad="190500" algn="tl" rotWithShape="0">
              <a:srgbClr val="000000">
                <a:alpha val="70000"/>
              </a:srgbClr>
            </a:outerShdw>
          </a:effectLst>
        </p:spPr>
      </p:pic>
      <p:sp>
        <p:nvSpPr>
          <p:cNvPr id="12" name="TextBox 11"/>
          <p:cNvSpPr txBox="1"/>
          <p:nvPr/>
        </p:nvSpPr>
        <p:spPr>
          <a:xfrm>
            <a:off x="7308304" y="5445224"/>
            <a:ext cx="1368152" cy="276999"/>
          </a:xfrm>
          <a:prstGeom prst="rect">
            <a:avLst/>
          </a:prstGeom>
          <a:noFill/>
        </p:spPr>
        <p:txBody>
          <a:bodyPr wrap="square" rtlCol="0">
            <a:spAutoFit/>
          </a:bodyPr>
          <a:lstStyle/>
          <a:p>
            <a:r>
              <a:rPr lang="en-US" sz="1200" dirty="0" smtClean="0">
                <a:solidFill>
                  <a:srgbClr val="5E5E5E"/>
                </a:solidFill>
              </a:rPr>
              <a:t>List not complete</a:t>
            </a:r>
            <a:endParaRPr lang="en-US" sz="1200" dirty="0">
              <a:solidFill>
                <a:srgbClr val="5E5E5E"/>
              </a:solidFill>
            </a:endParaRPr>
          </a:p>
        </p:txBody>
      </p:sp>
    </p:spTree>
    <p:extLst>
      <p:ext uri="{BB962C8B-B14F-4D97-AF65-F5344CB8AC3E}">
        <p14:creationId xmlns:p14="http://schemas.microsoft.com/office/powerpoint/2010/main" val="96553507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t>Market access through strong local presence</a:t>
            </a:r>
          </a:p>
          <a:p>
            <a:r>
              <a:rPr lang="en-US" sz="2400" dirty="0" smtClean="0"/>
              <a:t>Flexibility in development and marketing</a:t>
            </a:r>
          </a:p>
          <a:p>
            <a:r>
              <a:rPr lang="en-US" sz="2400" dirty="0" smtClean="0"/>
              <a:t>Nimbleness </a:t>
            </a:r>
          </a:p>
        </p:txBody>
      </p:sp>
      <p:sp>
        <p:nvSpPr>
          <p:cNvPr id="11" name="Title 10"/>
          <p:cNvSpPr>
            <a:spLocks noGrp="1"/>
          </p:cNvSpPr>
          <p:nvPr>
            <p:ph type="title"/>
          </p:nvPr>
        </p:nvSpPr>
        <p:spPr>
          <a:xfrm>
            <a:off x="0" y="764704"/>
            <a:ext cx="8388424" cy="1224048"/>
          </a:xfrm>
        </p:spPr>
        <p:txBody>
          <a:bodyPr/>
          <a:lstStyle/>
          <a:p>
            <a:r>
              <a:rPr lang="en-US" dirty="0" smtClean="0"/>
              <a:t>Mid-size players have many opportunities</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15</a:t>
            </a:fld>
            <a:endParaRPr lang="en-US" dirty="0"/>
          </a:p>
        </p:txBody>
      </p:sp>
      <p:pic>
        <p:nvPicPr>
          <p:cNvPr id="420" name="Picture 419"/>
          <p:cNvPicPr>
            <a:picLocks noChangeAspect="1"/>
          </p:cNvPicPr>
          <p:nvPr/>
        </p:nvPicPr>
        <p:blipFill rotWithShape="1">
          <a:blip r:embed="rId3"/>
          <a:srcRect l="15888" t="1302" r="12949" b="6409"/>
          <a:stretch/>
        </p:blipFill>
        <p:spPr>
          <a:xfrm>
            <a:off x="1187625" y="4005065"/>
            <a:ext cx="1440159" cy="1630117"/>
          </a:xfrm>
          <a:prstGeom prst="rect">
            <a:avLst/>
          </a:prstGeom>
          <a:ln w="38100" cmpd="sng">
            <a:solidFill>
              <a:schemeClr val="bg1"/>
            </a:solidFill>
          </a:ln>
          <a:effectLst>
            <a:outerShdw blurRad="190500" algn="tl" rotWithShape="0">
              <a:srgbClr val="000000">
                <a:alpha val="70000"/>
              </a:srgbClr>
            </a:outerShdw>
          </a:effectLst>
        </p:spPr>
      </p:pic>
      <p:pic>
        <p:nvPicPr>
          <p:cNvPr id="5" name="Picture 4"/>
          <p:cNvPicPr>
            <a:picLocks noChangeAspect="1"/>
          </p:cNvPicPr>
          <p:nvPr/>
        </p:nvPicPr>
        <p:blipFill>
          <a:blip r:embed="rId4"/>
          <a:stretch>
            <a:fillRect/>
          </a:stretch>
        </p:blipFill>
        <p:spPr>
          <a:xfrm>
            <a:off x="6262902" y="4005064"/>
            <a:ext cx="1626609" cy="1656184"/>
          </a:xfrm>
          <a:prstGeom prst="rect">
            <a:avLst/>
          </a:prstGeom>
          <a:ln w="38100" cmpd="sng">
            <a:solidFill>
              <a:schemeClr val="bg1"/>
            </a:solidFill>
          </a:ln>
          <a:effectLst>
            <a:outerShdw blurRad="190500" algn="tl" rotWithShape="0">
              <a:srgbClr val="000000">
                <a:alpha val="70000"/>
              </a:srgbClr>
            </a:outerShdw>
          </a:effectLst>
        </p:spPr>
      </p:pic>
      <p:pic>
        <p:nvPicPr>
          <p:cNvPr id="6" name="Picture 5"/>
          <p:cNvPicPr>
            <a:picLocks noChangeAspect="1"/>
          </p:cNvPicPr>
          <p:nvPr/>
        </p:nvPicPr>
        <p:blipFill>
          <a:blip r:embed="rId5"/>
          <a:stretch>
            <a:fillRect/>
          </a:stretch>
        </p:blipFill>
        <p:spPr>
          <a:xfrm>
            <a:off x="3151551" y="4005063"/>
            <a:ext cx="2500569" cy="1657785"/>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75077663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normAutofit/>
          </a:bodyPr>
          <a:lstStyle/>
          <a:p>
            <a:pPr marL="342900" indent="-342900">
              <a:buFont typeface="Arial"/>
              <a:buChar char="•"/>
            </a:pPr>
            <a:r>
              <a:rPr lang="en-US" dirty="0" smtClean="0"/>
              <a:t>Introduction to Cinfa Biotech</a:t>
            </a:r>
          </a:p>
          <a:p>
            <a:pPr marL="342900" indent="-342900">
              <a:buFont typeface="Arial"/>
              <a:buChar char="•"/>
            </a:pPr>
            <a:endParaRPr lang="en-US" dirty="0" smtClean="0"/>
          </a:p>
          <a:p>
            <a:pPr marL="342900" indent="-342900">
              <a:buFont typeface="Arial"/>
              <a:buChar char="•"/>
            </a:pPr>
            <a:r>
              <a:rPr lang="en-US" dirty="0" smtClean="0"/>
              <a:t>Mid-size </a:t>
            </a:r>
            <a:r>
              <a:rPr lang="en-US" dirty="0" err="1" smtClean="0"/>
              <a:t>pharma</a:t>
            </a:r>
            <a:r>
              <a:rPr lang="en-US" dirty="0" smtClean="0"/>
              <a:t> in the evolving </a:t>
            </a:r>
            <a:r>
              <a:rPr lang="en-US" dirty="0" err="1" smtClean="0"/>
              <a:t>biosimilars</a:t>
            </a:r>
            <a:r>
              <a:rPr lang="en-US" dirty="0" smtClean="0"/>
              <a:t> market</a:t>
            </a:r>
          </a:p>
          <a:p>
            <a:pPr marL="342900" indent="-342900">
              <a:buFont typeface="Arial"/>
              <a:buChar char="•"/>
            </a:pPr>
            <a:endParaRPr lang="en-US" dirty="0" smtClean="0"/>
          </a:p>
          <a:p>
            <a:pPr marL="342900" indent="-342900">
              <a:buFont typeface="Arial"/>
              <a:buChar char="•"/>
            </a:pPr>
            <a:r>
              <a:rPr lang="en-US" dirty="0" smtClean="0"/>
              <a:t>Challenges and opportunities in </a:t>
            </a:r>
            <a:r>
              <a:rPr lang="en-US" dirty="0" err="1" smtClean="0"/>
              <a:t>biosimilar</a:t>
            </a:r>
            <a:r>
              <a:rPr lang="en-US" dirty="0" smtClean="0"/>
              <a:t> development for mid-size </a:t>
            </a:r>
            <a:r>
              <a:rPr lang="en-US" dirty="0" err="1" smtClean="0"/>
              <a:t>pharma</a:t>
            </a:r>
            <a:endParaRPr lang="en-US" dirty="0" smtClean="0"/>
          </a:p>
        </p:txBody>
      </p:sp>
      <p:sp>
        <p:nvSpPr>
          <p:cNvPr id="4" name="Slide Number Placeholder 3"/>
          <p:cNvSpPr>
            <a:spLocks noGrp="1"/>
          </p:cNvSpPr>
          <p:nvPr>
            <p:ph type="sldNum" sz="quarter" idx="4"/>
          </p:nvPr>
        </p:nvSpPr>
        <p:spPr/>
        <p:txBody>
          <a:bodyPr/>
          <a:lstStyle/>
          <a:p>
            <a:fld id="{BC5FEDB5-DE3F-DA42-8620-6EE03AC1EEEE}" type="slidenum">
              <a:rPr lang="en-US" smtClean="0"/>
              <a:t>16</a:t>
            </a:fld>
            <a:endParaRPr lang="en-US"/>
          </a:p>
        </p:txBody>
      </p:sp>
      <p:sp>
        <p:nvSpPr>
          <p:cNvPr id="6" name="Isosceles Triangle 5"/>
          <p:cNvSpPr/>
          <p:nvPr/>
        </p:nvSpPr>
        <p:spPr>
          <a:xfrm rot="5400000">
            <a:off x="4319972" y="3537012"/>
            <a:ext cx="432048" cy="36004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860701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0" y="764704"/>
            <a:ext cx="8388424" cy="1224048"/>
          </a:xfrm>
        </p:spPr>
        <p:txBody>
          <a:bodyPr/>
          <a:lstStyle/>
          <a:p>
            <a:r>
              <a:rPr lang="en-US" dirty="0" smtClean="0"/>
              <a:t>Challenges in </a:t>
            </a:r>
            <a:r>
              <a:rPr lang="en-US" dirty="0" err="1" smtClean="0"/>
              <a:t>biosimilar</a:t>
            </a:r>
            <a:r>
              <a:rPr lang="en-US" dirty="0" smtClean="0"/>
              <a:t> development as mid-size player</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17</a:t>
            </a:fld>
            <a:endParaRPr lang="en-US" dirty="0"/>
          </a:p>
        </p:txBody>
      </p:sp>
      <p:pic>
        <p:nvPicPr>
          <p:cNvPr id="3" name="Picture 2"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2132856"/>
            <a:ext cx="1913945" cy="936104"/>
          </a:xfrm>
          <a:prstGeom prst="rect">
            <a:avLst/>
          </a:prstGeom>
          <a:ln w="38100" cmpd="sng">
            <a:solidFill>
              <a:schemeClr val="bg1"/>
            </a:solidFill>
          </a:ln>
          <a:effectLst>
            <a:outerShdw blurRad="190500" algn="tl" rotWithShape="0">
              <a:srgbClr val="000000">
                <a:alpha val="70000"/>
              </a:srgbClr>
            </a:outerShdw>
          </a:effectLst>
        </p:spPr>
      </p:pic>
      <p:pic>
        <p:nvPicPr>
          <p:cNvPr id="5" name="Picture 4"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782669"/>
            <a:ext cx="1872208" cy="2158864"/>
          </a:xfrm>
          <a:prstGeom prst="rect">
            <a:avLst/>
          </a:prstGeom>
          <a:ln w="38100" cmpd="sng">
            <a:solidFill>
              <a:schemeClr val="bg1"/>
            </a:solidFill>
          </a:ln>
          <a:effectLst>
            <a:outerShdw blurRad="190500" algn="tl" rotWithShape="0">
              <a:srgbClr val="000000">
                <a:alpha val="70000"/>
              </a:srgbClr>
            </a:outerShdw>
          </a:effectLst>
        </p:spPr>
      </p:pic>
      <p:pic>
        <p:nvPicPr>
          <p:cNvPr id="6" name="Picture 5" descr="imgr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6" y="3861048"/>
            <a:ext cx="1296144" cy="1154548"/>
          </a:xfrm>
          <a:prstGeom prst="rect">
            <a:avLst/>
          </a:prstGeom>
          <a:ln w="38100" cmpd="sng">
            <a:solidFill>
              <a:schemeClr val="bg1"/>
            </a:solidFill>
          </a:ln>
          <a:effectLst>
            <a:outerShdw blurRad="190500" algn="tl" rotWithShape="0">
              <a:srgbClr val="000000">
                <a:alpha val="70000"/>
              </a:srgbClr>
            </a:outerShdw>
          </a:effectLst>
        </p:spPr>
      </p:pic>
      <p:pic>
        <p:nvPicPr>
          <p:cNvPr id="9" name="Picture 8" descr="canstock7993352.jpg"/>
          <p:cNvPicPr>
            <a:picLocks noChangeAspect="1"/>
          </p:cNvPicPr>
          <p:nvPr/>
        </p:nvPicPr>
        <p:blipFill rotWithShape="1">
          <a:blip r:embed="rId5" cstate="print">
            <a:extLst>
              <a:ext uri="{28A0092B-C50C-407E-A947-70E740481C1C}">
                <a14:useLocalDpi xmlns:a14="http://schemas.microsoft.com/office/drawing/2010/main" val="0"/>
              </a:ext>
            </a:extLst>
          </a:blip>
          <a:srcRect b="11126"/>
          <a:stretch/>
        </p:blipFill>
        <p:spPr>
          <a:xfrm>
            <a:off x="6156177" y="2132856"/>
            <a:ext cx="2232248" cy="1282915"/>
          </a:xfrm>
          <a:prstGeom prst="rect">
            <a:avLst/>
          </a:prstGeom>
          <a:ln w="38100" cmpd="sng">
            <a:solidFill>
              <a:schemeClr val="bg1"/>
            </a:solidFill>
          </a:ln>
          <a:effectLst>
            <a:outerShdw blurRad="190500" algn="tl" rotWithShape="0">
              <a:srgbClr val="000000">
                <a:alpha val="70000"/>
              </a:srgbClr>
            </a:outerShdw>
          </a:effectLst>
        </p:spPr>
      </p:pic>
      <p:sp>
        <p:nvSpPr>
          <p:cNvPr id="12" name="TextBox 11"/>
          <p:cNvSpPr txBox="1"/>
          <p:nvPr/>
        </p:nvSpPr>
        <p:spPr>
          <a:xfrm>
            <a:off x="1475656" y="3068960"/>
            <a:ext cx="1296144" cy="369332"/>
          </a:xfrm>
          <a:prstGeom prst="rect">
            <a:avLst/>
          </a:prstGeom>
          <a:noFill/>
        </p:spPr>
        <p:txBody>
          <a:bodyPr wrap="square" rtlCol="0">
            <a:spAutoFit/>
          </a:bodyPr>
          <a:lstStyle/>
          <a:p>
            <a:pPr algn="ctr"/>
            <a:r>
              <a:rPr lang="en-US" dirty="0" smtClean="0">
                <a:solidFill>
                  <a:schemeClr val="tx2"/>
                </a:solidFill>
              </a:rPr>
              <a:t>Funding</a:t>
            </a:r>
            <a:endParaRPr lang="en-US" dirty="0">
              <a:solidFill>
                <a:schemeClr val="tx2"/>
              </a:solidFill>
            </a:endParaRPr>
          </a:p>
        </p:txBody>
      </p:sp>
      <p:sp>
        <p:nvSpPr>
          <p:cNvPr id="13" name="TextBox 12"/>
          <p:cNvSpPr txBox="1"/>
          <p:nvPr/>
        </p:nvSpPr>
        <p:spPr>
          <a:xfrm>
            <a:off x="3059832" y="4942909"/>
            <a:ext cx="2592288" cy="646331"/>
          </a:xfrm>
          <a:prstGeom prst="rect">
            <a:avLst/>
          </a:prstGeom>
          <a:noFill/>
        </p:spPr>
        <p:txBody>
          <a:bodyPr wrap="square" rtlCol="0">
            <a:spAutoFit/>
          </a:bodyPr>
          <a:lstStyle/>
          <a:p>
            <a:pPr algn="ctr"/>
            <a:r>
              <a:rPr lang="en-US" dirty="0" smtClean="0">
                <a:solidFill>
                  <a:schemeClr val="tx2"/>
                </a:solidFill>
              </a:rPr>
              <a:t>Development risk</a:t>
            </a:r>
          </a:p>
          <a:p>
            <a:pPr algn="ctr"/>
            <a:r>
              <a:rPr lang="en-US" dirty="0" smtClean="0">
                <a:solidFill>
                  <a:schemeClr val="tx2"/>
                </a:solidFill>
              </a:rPr>
              <a:t>Regulatory uncertainty</a:t>
            </a:r>
            <a:endParaRPr lang="en-US" dirty="0">
              <a:solidFill>
                <a:schemeClr val="tx2"/>
              </a:solidFill>
            </a:endParaRPr>
          </a:p>
        </p:txBody>
      </p:sp>
      <p:sp>
        <p:nvSpPr>
          <p:cNvPr id="14" name="TextBox 13"/>
          <p:cNvSpPr txBox="1"/>
          <p:nvPr/>
        </p:nvSpPr>
        <p:spPr>
          <a:xfrm>
            <a:off x="1187624" y="5013176"/>
            <a:ext cx="1224136" cy="369332"/>
          </a:xfrm>
          <a:prstGeom prst="rect">
            <a:avLst/>
          </a:prstGeom>
          <a:noFill/>
        </p:spPr>
        <p:txBody>
          <a:bodyPr wrap="square" rtlCol="0">
            <a:spAutoFit/>
          </a:bodyPr>
          <a:lstStyle/>
          <a:p>
            <a:pPr algn="ctr"/>
            <a:r>
              <a:rPr lang="en-US" dirty="0" smtClean="0">
                <a:solidFill>
                  <a:schemeClr val="tx2"/>
                </a:solidFill>
              </a:rPr>
              <a:t>Timelines</a:t>
            </a:r>
            <a:endParaRPr lang="en-US" dirty="0">
              <a:solidFill>
                <a:schemeClr val="tx2"/>
              </a:solidFill>
            </a:endParaRPr>
          </a:p>
        </p:txBody>
      </p:sp>
      <p:sp>
        <p:nvSpPr>
          <p:cNvPr id="15" name="TextBox 14"/>
          <p:cNvSpPr txBox="1"/>
          <p:nvPr/>
        </p:nvSpPr>
        <p:spPr>
          <a:xfrm>
            <a:off x="6660232" y="3429000"/>
            <a:ext cx="1512168" cy="369332"/>
          </a:xfrm>
          <a:prstGeom prst="rect">
            <a:avLst/>
          </a:prstGeom>
          <a:noFill/>
        </p:spPr>
        <p:txBody>
          <a:bodyPr wrap="square" rtlCol="0">
            <a:spAutoFit/>
          </a:bodyPr>
          <a:lstStyle/>
          <a:p>
            <a:pPr algn="ctr"/>
            <a:r>
              <a:rPr lang="en-US" dirty="0" smtClean="0">
                <a:solidFill>
                  <a:schemeClr val="tx2"/>
                </a:solidFill>
              </a:rPr>
              <a:t>Expert team</a:t>
            </a:r>
            <a:endParaRPr lang="en-US" dirty="0">
              <a:solidFill>
                <a:schemeClr val="tx2"/>
              </a:solidFill>
            </a:endParaRPr>
          </a:p>
        </p:txBody>
      </p:sp>
      <p:pic>
        <p:nvPicPr>
          <p:cNvPr id="2" name="Picture 1"/>
          <p:cNvPicPr>
            <a:picLocks noChangeAspect="1"/>
          </p:cNvPicPr>
          <p:nvPr/>
        </p:nvPicPr>
        <p:blipFill>
          <a:blip r:embed="rId6"/>
          <a:stretch>
            <a:fillRect/>
          </a:stretch>
        </p:blipFill>
        <p:spPr>
          <a:xfrm>
            <a:off x="6156176" y="3995772"/>
            <a:ext cx="2232248" cy="1499028"/>
          </a:xfrm>
          <a:prstGeom prst="rect">
            <a:avLst/>
          </a:prstGeom>
          <a:ln w="38100" cmpd="sng">
            <a:solidFill>
              <a:schemeClr val="bg1"/>
            </a:solidFill>
          </a:ln>
          <a:effectLst>
            <a:outerShdw blurRad="190500" algn="tl" rotWithShape="0">
              <a:srgbClr val="000000">
                <a:alpha val="70000"/>
              </a:srgbClr>
            </a:outerShdw>
          </a:effectLst>
        </p:spPr>
      </p:pic>
      <p:sp>
        <p:nvSpPr>
          <p:cNvPr id="16" name="TextBox 15"/>
          <p:cNvSpPr txBox="1"/>
          <p:nvPr/>
        </p:nvSpPr>
        <p:spPr>
          <a:xfrm>
            <a:off x="6156176" y="5517232"/>
            <a:ext cx="2304256" cy="369332"/>
          </a:xfrm>
          <a:prstGeom prst="rect">
            <a:avLst/>
          </a:prstGeom>
          <a:noFill/>
        </p:spPr>
        <p:txBody>
          <a:bodyPr wrap="square" rtlCol="0">
            <a:spAutoFit/>
          </a:bodyPr>
          <a:lstStyle/>
          <a:p>
            <a:pPr algn="ctr"/>
            <a:r>
              <a:rPr lang="en-US" dirty="0" smtClean="0">
                <a:solidFill>
                  <a:schemeClr val="tx2"/>
                </a:solidFill>
              </a:rPr>
              <a:t>Partner network</a:t>
            </a:r>
            <a:endParaRPr lang="en-US" dirty="0">
              <a:solidFill>
                <a:schemeClr val="tx2"/>
              </a:solidFill>
            </a:endParaRPr>
          </a:p>
        </p:txBody>
      </p:sp>
    </p:spTree>
    <p:extLst>
      <p:ext uri="{BB962C8B-B14F-4D97-AF65-F5344CB8AC3E}">
        <p14:creationId xmlns:p14="http://schemas.microsoft.com/office/powerpoint/2010/main" val="1201714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7161356" cy="3717032"/>
          </a:xfrm>
        </p:spPr>
        <p:txBody>
          <a:bodyPr>
            <a:normAutofit/>
          </a:bodyPr>
          <a:lstStyle/>
          <a:p>
            <a:r>
              <a:rPr lang="en-US" sz="2400" dirty="0" smtClean="0"/>
              <a:t>Define strategy for product design, development and market launch</a:t>
            </a:r>
            <a:r>
              <a:rPr lang="en-US" sz="2400" dirty="0"/>
              <a:t> </a:t>
            </a:r>
            <a:r>
              <a:rPr lang="en-US" sz="2400" dirty="0" smtClean="0"/>
              <a:t>at </a:t>
            </a:r>
            <a:r>
              <a:rPr lang="en-US" sz="2400" dirty="0"/>
              <a:t>the start of </a:t>
            </a:r>
            <a:r>
              <a:rPr lang="en-US" sz="2400" dirty="0" smtClean="0"/>
              <a:t>development</a:t>
            </a:r>
            <a:endParaRPr lang="en-US" sz="2400" dirty="0"/>
          </a:p>
          <a:p>
            <a:r>
              <a:rPr lang="en-US" sz="2400" dirty="0" smtClean="0"/>
              <a:t>Consider requirements from all stakeholders</a:t>
            </a:r>
          </a:p>
          <a:p>
            <a:r>
              <a:rPr lang="en-US" sz="2400" dirty="0" smtClean="0"/>
              <a:t>Consult pharmacists for product design</a:t>
            </a:r>
            <a:endParaRPr lang="en-US" sz="2400" dirty="0"/>
          </a:p>
        </p:txBody>
      </p:sp>
      <p:sp>
        <p:nvSpPr>
          <p:cNvPr id="11" name="Title 10"/>
          <p:cNvSpPr>
            <a:spLocks noGrp="1"/>
          </p:cNvSpPr>
          <p:nvPr>
            <p:ph type="title"/>
          </p:nvPr>
        </p:nvSpPr>
        <p:spPr>
          <a:xfrm>
            <a:off x="0" y="764704"/>
            <a:ext cx="8388424" cy="1224048"/>
          </a:xfrm>
        </p:spPr>
        <p:txBody>
          <a:bodyPr/>
          <a:lstStyle/>
          <a:p>
            <a:r>
              <a:rPr lang="en-US" dirty="0" smtClean="0"/>
              <a:t>Early Definition of strategy</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18</a:t>
            </a:fld>
            <a:endParaRPr lang="en-US" dirty="0"/>
          </a:p>
        </p:txBody>
      </p:sp>
      <p:pic>
        <p:nvPicPr>
          <p:cNvPr id="3" name="Picture 2"/>
          <p:cNvPicPr>
            <a:picLocks noChangeAspect="1"/>
          </p:cNvPicPr>
          <p:nvPr/>
        </p:nvPicPr>
        <p:blipFill>
          <a:blip r:embed="rId3"/>
          <a:stretch>
            <a:fillRect/>
          </a:stretch>
        </p:blipFill>
        <p:spPr>
          <a:xfrm>
            <a:off x="3203848" y="4365104"/>
            <a:ext cx="2337119" cy="1728192"/>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979566246"/>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feld 24"/>
          <p:cNvSpPr txBox="1"/>
          <p:nvPr/>
        </p:nvSpPr>
        <p:spPr>
          <a:xfrm>
            <a:off x="6012160" y="5301208"/>
            <a:ext cx="1080120" cy="246221"/>
          </a:xfrm>
          <a:prstGeom prst="rect">
            <a:avLst/>
          </a:prstGeom>
          <a:noFill/>
        </p:spPr>
        <p:txBody>
          <a:bodyPr wrap="square" rtlCol="0">
            <a:spAutoFit/>
          </a:bodyPr>
          <a:lstStyle/>
          <a:p>
            <a:r>
              <a:rPr lang="en-GB" sz="1000" dirty="0" smtClean="0">
                <a:solidFill>
                  <a:srgbClr val="5E5E5E"/>
                </a:solidFill>
              </a:rPr>
              <a:t>Source: </a:t>
            </a:r>
            <a:r>
              <a:rPr lang="en-GB" sz="1000" dirty="0" err="1" smtClean="0">
                <a:solidFill>
                  <a:srgbClr val="5E5E5E"/>
                </a:solidFill>
              </a:rPr>
              <a:t>GaBI</a:t>
            </a:r>
            <a:endParaRPr lang="en-GB" sz="1000" dirty="0">
              <a:solidFill>
                <a:srgbClr val="5E5E5E"/>
              </a:solidFill>
            </a:endParaRPr>
          </a:p>
        </p:txBody>
      </p:sp>
      <p:pic>
        <p:nvPicPr>
          <p:cNvPr id="4" name="Bild 3"/>
          <p:cNvPicPr>
            <a:picLocks noChangeAspect="1"/>
          </p:cNvPicPr>
          <p:nvPr/>
        </p:nvPicPr>
        <p:blipFill>
          <a:blip r:embed="rId2"/>
          <a:stretch>
            <a:fillRect/>
          </a:stretch>
        </p:blipFill>
        <p:spPr>
          <a:xfrm>
            <a:off x="1259632" y="2132856"/>
            <a:ext cx="5843488" cy="3105502"/>
          </a:xfrm>
          <a:prstGeom prst="rect">
            <a:avLst/>
          </a:prstGeom>
          <a:ln w="38100" cmpd="sng">
            <a:solidFill>
              <a:schemeClr val="bg1"/>
            </a:solidFill>
          </a:ln>
          <a:effectLst>
            <a:outerShdw blurRad="190500" algn="tl" rotWithShape="0">
              <a:srgbClr val="000000">
                <a:alpha val="70000"/>
              </a:srgbClr>
            </a:outerShdw>
          </a:effectLst>
        </p:spPr>
      </p:pic>
      <p:sp>
        <p:nvSpPr>
          <p:cNvPr id="7" name="Titel 1"/>
          <p:cNvSpPr>
            <a:spLocks noGrp="1"/>
          </p:cNvSpPr>
          <p:nvPr>
            <p:ph type="title"/>
          </p:nvPr>
        </p:nvSpPr>
        <p:spPr/>
        <p:txBody>
          <a:bodyPr/>
          <a:lstStyle/>
          <a:p>
            <a:r>
              <a:rPr lang="en-GB" dirty="0" smtClean="0"/>
              <a:t>Costs and timelines for </a:t>
            </a:r>
            <a:r>
              <a:rPr lang="en-GB" dirty="0" err="1" smtClean="0"/>
              <a:t>Biosimilar</a:t>
            </a:r>
            <a:r>
              <a:rPr lang="en-GB" dirty="0" smtClean="0"/>
              <a:t> Development</a:t>
            </a:r>
            <a:endParaRPr lang="en-GB" dirty="0"/>
          </a:p>
        </p:txBody>
      </p:sp>
      <p:sp>
        <p:nvSpPr>
          <p:cNvPr id="5"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19</a:t>
            </a:fld>
            <a:endParaRPr lang="en-US" dirty="0"/>
          </a:p>
        </p:txBody>
      </p:sp>
    </p:spTree>
    <p:extLst>
      <p:ext uri="{BB962C8B-B14F-4D97-AF65-F5344CB8AC3E}">
        <p14:creationId xmlns:p14="http://schemas.microsoft.com/office/powerpoint/2010/main" val="262318065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7737420" cy="3717032"/>
          </a:xfrm>
        </p:spPr>
        <p:txBody>
          <a:bodyPr>
            <a:normAutofit/>
          </a:bodyPr>
          <a:lstStyle/>
          <a:p>
            <a:r>
              <a:rPr lang="en-US" sz="2400" dirty="0" smtClean="0"/>
              <a:t>Ensure sustainable commitment </a:t>
            </a:r>
            <a:r>
              <a:rPr lang="en-US" sz="2400" dirty="0"/>
              <a:t>from </a:t>
            </a:r>
            <a:r>
              <a:rPr lang="en-US" sz="2400" dirty="0" smtClean="0"/>
              <a:t>investors</a:t>
            </a:r>
          </a:p>
          <a:p>
            <a:r>
              <a:rPr lang="en-US" sz="2400" dirty="0" smtClean="0"/>
              <a:t>Communicate costs</a:t>
            </a:r>
            <a:r>
              <a:rPr lang="en-US" sz="2400" dirty="0"/>
              <a:t>, timelines and </a:t>
            </a:r>
            <a:r>
              <a:rPr lang="en-US" sz="2400" dirty="0" smtClean="0"/>
              <a:t>risks</a:t>
            </a:r>
          </a:p>
        </p:txBody>
      </p:sp>
      <p:sp>
        <p:nvSpPr>
          <p:cNvPr id="11" name="Title 10"/>
          <p:cNvSpPr>
            <a:spLocks noGrp="1"/>
          </p:cNvSpPr>
          <p:nvPr>
            <p:ph type="title"/>
          </p:nvPr>
        </p:nvSpPr>
        <p:spPr>
          <a:xfrm>
            <a:off x="0" y="764704"/>
            <a:ext cx="8964488" cy="1224048"/>
          </a:xfrm>
        </p:spPr>
        <p:txBody>
          <a:bodyPr/>
          <a:lstStyle/>
          <a:p>
            <a:r>
              <a:rPr lang="en-US" dirty="0" smtClean="0"/>
              <a:t>Robust funding</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20</a:t>
            </a:fld>
            <a:endParaRPr lang="en-US" dirty="0"/>
          </a:p>
        </p:txBody>
      </p:sp>
      <p:pic>
        <p:nvPicPr>
          <p:cNvPr id="8" name="Picture 7"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3717032"/>
            <a:ext cx="1913945" cy="936104"/>
          </a:xfrm>
          <a:prstGeom prst="rect">
            <a:avLst/>
          </a:prstGeom>
          <a:ln w="38100" cmpd="sng">
            <a:solidFill>
              <a:schemeClr val="bg1"/>
            </a:solidFill>
          </a:ln>
          <a:effectLst>
            <a:outerShdw blurRad="190500" algn="tl" rotWithShape="0">
              <a:srgbClr val="000000">
                <a:alpha val="70000"/>
              </a:srgbClr>
            </a:outerShdw>
          </a:effectLst>
        </p:spPr>
      </p:pic>
      <p:pic>
        <p:nvPicPr>
          <p:cNvPr id="9" name="Picture 8"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573016"/>
            <a:ext cx="1872208" cy="2158864"/>
          </a:xfrm>
          <a:prstGeom prst="rect">
            <a:avLst/>
          </a:prstGeom>
          <a:ln w="38100" cmpd="sng">
            <a:solidFill>
              <a:schemeClr val="bg1"/>
            </a:solidFill>
          </a:ln>
          <a:effectLst>
            <a:outerShdw blurRad="190500" algn="tl" rotWithShape="0">
              <a:srgbClr val="000000">
                <a:alpha val="70000"/>
              </a:srgbClr>
            </a:outerShdw>
          </a:effectLst>
        </p:spPr>
      </p:pic>
      <p:pic>
        <p:nvPicPr>
          <p:cNvPr id="10" name="Picture 9" descr="imgr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12" y="3861048"/>
            <a:ext cx="1296144" cy="1154548"/>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3872200077"/>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8097460" cy="3717032"/>
          </a:xfrm>
        </p:spPr>
        <p:txBody>
          <a:bodyPr>
            <a:normAutofit/>
          </a:bodyPr>
          <a:lstStyle/>
          <a:p>
            <a:r>
              <a:rPr lang="en-US" sz="2400" dirty="0" smtClean="0"/>
              <a:t>Build efficient internal expert team</a:t>
            </a:r>
          </a:p>
          <a:p>
            <a:r>
              <a:rPr lang="en-US" sz="2400" dirty="0"/>
              <a:t>P</a:t>
            </a:r>
            <a:r>
              <a:rPr lang="en-US" sz="2400" dirty="0" smtClean="0"/>
              <a:t>roject operations and project management</a:t>
            </a:r>
          </a:p>
          <a:p>
            <a:r>
              <a:rPr lang="en-US" sz="2400" dirty="0" smtClean="0"/>
              <a:t>Use resources provided by external partners</a:t>
            </a:r>
          </a:p>
        </p:txBody>
      </p:sp>
      <p:sp>
        <p:nvSpPr>
          <p:cNvPr id="11" name="Title 10"/>
          <p:cNvSpPr>
            <a:spLocks noGrp="1"/>
          </p:cNvSpPr>
          <p:nvPr>
            <p:ph type="title"/>
          </p:nvPr>
        </p:nvSpPr>
        <p:spPr>
          <a:xfrm>
            <a:off x="0" y="764704"/>
            <a:ext cx="8388424" cy="1224048"/>
          </a:xfrm>
        </p:spPr>
        <p:txBody>
          <a:bodyPr/>
          <a:lstStyle/>
          <a:p>
            <a:r>
              <a:rPr lang="en-US" dirty="0" smtClean="0"/>
              <a:t>strong team and network</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21</a:t>
            </a:fld>
            <a:endParaRPr lang="en-US" dirty="0"/>
          </a:p>
        </p:txBody>
      </p:sp>
      <p:pic>
        <p:nvPicPr>
          <p:cNvPr id="6" name="Picture 5"/>
          <p:cNvPicPr>
            <a:picLocks noChangeAspect="1"/>
          </p:cNvPicPr>
          <p:nvPr/>
        </p:nvPicPr>
        <p:blipFill>
          <a:blip r:embed="rId2"/>
          <a:stretch>
            <a:fillRect/>
          </a:stretch>
        </p:blipFill>
        <p:spPr>
          <a:xfrm>
            <a:off x="4860032" y="4376141"/>
            <a:ext cx="2128149" cy="1429123"/>
          </a:xfrm>
          <a:prstGeom prst="rect">
            <a:avLst/>
          </a:prstGeom>
          <a:ln w="38100" cmpd="sng">
            <a:solidFill>
              <a:schemeClr val="bg1"/>
            </a:solidFill>
          </a:ln>
          <a:effectLst>
            <a:outerShdw blurRad="190500" algn="tl" rotWithShape="0">
              <a:srgbClr val="000000">
                <a:alpha val="70000"/>
              </a:srgbClr>
            </a:outerShdw>
          </a:effectLst>
        </p:spPr>
      </p:pic>
      <p:pic>
        <p:nvPicPr>
          <p:cNvPr id="7" name="Picture 6" descr="canstock7993352.jpg"/>
          <p:cNvPicPr>
            <a:picLocks noChangeAspect="1"/>
          </p:cNvPicPr>
          <p:nvPr/>
        </p:nvPicPr>
        <p:blipFill rotWithShape="1">
          <a:blip r:embed="rId3" cstate="print">
            <a:extLst>
              <a:ext uri="{28A0092B-C50C-407E-A947-70E740481C1C}">
                <a14:useLocalDpi xmlns:a14="http://schemas.microsoft.com/office/drawing/2010/main" val="0"/>
              </a:ext>
            </a:extLst>
          </a:blip>
          <a:srcRect b="11126"/>
          <a:stretch/>
        </p:blipFill>
        <p:spPr>
          <a:xfrm>
            <a:off x="2267744" y="4448149"/>
            <a:ext cx="2232248" cy="1282915"/>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34277596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7737420" cy="3717032"/>
          </a:xfrm>
        </p:spPr>
        <p:txBody>
          <a:bodyPr>
            <a:normAutofit/>
          </a:bodyPr>
          <a:lstStyle/>
          <a:p>
            <a:r>
              <a:rPr lang="en-US" sz="2400" dirty="0" smtClean="0"/>
              <a:t>Long development periods for </a:t>
            </a:r>
            <a:r>
              <a:rPr lang="en-US" sz="2400" dirty="0" err="1" smtClean="0"/>
              <a:t>biosimilars</a:t>
            </a:r>
            <a:endParaRPr lang="en-US" sz="2400" dirty="0" smtClean="0"/>
          </a:p>
          <a:p>
            <a:r>
              <a:rPr lang="en-US" sz="2400" dirty="0" smtClean="0"/>
              <a:t>Mainly driven by long and expensive clinical studies</a:t>
            </a:r>
          </a:p>
          <a:p>
            <a:r>
              <a:rPr lang="en-US" sz="2400" dirty="0" smtClean="0"/>
              <a:t>In many cases, clinical study designs are insensitive to detect differences to reference product</a:t>
            </a:r>
          </a:p>
        </p:txBody>
      </p:sp>
      <p:sp>
        <p:nvSpPr>
          <p:cNvPr id="11" name="Title 10"/>
          <p:cNvSpPr>
            <a:spLocks noGrp="1"/>
          </p:cNvSpPr>
          <p:nvPr>
            <p:ph type="title"/>
          </p:nvPr>
        </p:nvSpPr>
        <p:spPr>
          <a:xfrm>
            <a:off x="0" y="764704"/>
            <a:ext cx="8892480" cy="1224048"/>
          </a:xfrm>
        </p:spPr>
        <p:txBody>
          <a:bodyPr/>
          <a:lstStyle/>
          <a:p>
            <a:r>
              <a:rPr lang="en-US" dirty="0" smtClean="0"/>
              <a:t>Challenge: clinical development</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22</a:t>
            </a:fld>
            <a:endParaRPr lang="en-US" dirty="0"/>
          </a:p>
        </p:txBody>
      </p:sp>
      <p:pic>
        <p:nvPicPr>
          <p:cNvPr id="7" name="Picture 6"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5445224"/>
            <a:ext cx="1625912" cy="795228"/>
          </a:xfrm>
          <a:prstGeom prst="rect">
            <a:avLst/>
          </a:prstGeom>
          <a:ln w="38100" cmpd="sng">
            <a:solidFill>
              <a:schemeClr val="bg1"/>
            </a:solidFill>
          </a:ln>
          <a:effectLst>
            <a:outerShdw blurRad="190500" algn="tl" rotWithShape="0">
              <a:srgbClr val="000000">
                <a:alpha val="70000"/>
              </a:srgbClr>
            </a:outerShdw>
          </a:effectLst>
        </p:spPr>
      </p:pic>
      <p:pic>
        <p:nvPicPr>
          <p:cNvPr id="8" name="Picture 7" descr="imgr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5373216"/>
            <a:ext cx="1080120" cy="96212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2730466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39036" y="2132857"/>
            <a:ext cx="8241476" cy="3717032"/>
          </a:xfrm>
        </p:spPr>
        <p:txBody>
          <a:bodyPr>
            <a:noAutofit/>
          </a:bodyPr>
          <a:lstStyle/>
          <a:p>
            <a:r>
              <a:rPr lang="en-US" sz="2400" dirty="0" smtClean="0"/>
              <a:t>Comparative data</a:t>
            </a:r>
          </a:p>
          <a:p>
            <a:pPr lvl="1"/>
            <a:r>
              <a:rPr lang="en-US" sz="2200" dirty="0" smtClean="0"/>
              <a:t>PK, PD</a:t>
            </a:r>
            <a:endParaRPr lang="en-US" sz="2200" dirty="0"/>
          </a:p>
          <a:p>
            <a:pPr lvl="1"/>
            <a:r>
              <a:rPr lang="en-US" sz="2200" dirty="0" smtClean="0"/>
              <a:t>Safety (incl. immunogenicity), efficacy in patients</a:t>
            </a:r>
            <a:endParaRPr lang="en-US" sz="2200" dirty="0" smtClean="0">
              <a:sym typeface="Wingdings"/>
            </a:endParaRPr>
          </a:p>
          <a:p>
            <a:r>
              <a:rPr lang="en-US" sz="2400" dirty="0" smtClean="0">
                <a:sym typeface="Wingdings"/>
              </a:rPr>
              <a:t>Resulting in requirement of</a:t>
            </a:r>
          </a:p>
          <a:p>
            <a:pPr lvl="1"/>
            <a:r>
              <a:rPr lang="en-US" sz="2200" dirty="0" smtClean="0">
                <a:sym typeface="Wingdings"/>
              </a:rPr>
              <a:t>PK, PD trials</a:t>
            </a:r>
          </a:p>
          <a:p>
            <a:pPr lvl="1"/>
            <a:r>
              <a:rPr lang="en-US" sz="2200" dirty="0" smtClean="0">
                <a:sym typeface="Wingdings"/>
              </a:rPr>
              <a:t>Patient studies (hundreds of patients)</a:t>
            </a:r>
          </a:p>
        </p:txBody>
      </p:sp>
      <p:sp>
        <p:nvSpPr>
          <p:cNvPr id="2" name="Title 1"/>
          <p:cNvSpPr>
            <a:spLocks noGrp="1"/>
          </p:cNvSpPr>
          <p:nvPr>
            <p:ph type="title"/>
          </p:nvPr>
        </p:nvSpPr>
        <p:spPr>
          <a:xfrm>
            <a:off x="0" y="764704"/>
            <a:ext cx="8748464" cy="1224048"/>
          </a:xfrm>
        </p:spPr>
        <p:txBody>
          <a:bodyPr/>
          <a:lstStyle/>
          <a:p>
            <a:r>
              <a:rPr lang="en-US" dirty="0" smtClean="0"/>
              <a:t>So far: comprehensive clinical data package required</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23</a:t>
            </a:fld>
            <a:endParaRPr lang="en-US" dirty="0"/>
          </a:p>
        </p:txBody>
      </p:sp>
      <p:pic>
        <p:nvPicPr>
          <p:cNvPr id="5" name="Picture 4"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2" y="5445224"/>
            <a:ext cx="1625912" cy="795228"/>
          </a:xfrm>
          <a:prstGeom prst="rect">
            <a:avLst/>
          </a:prstGeom>
          <a:ln w="38100" cmpd="sng">
            <a:solidFill>
              <a:schemeClr val="bg1"/>
            </a:solidFill>
          </a:ln>
          <a:effectLst>
            <a:outerShdw blurRad="190500" algn="tl" rotWithShape="0">
              <a:srgbClr val="000000">
                <a:alpha val="70000"/>
              </a:srgbClr>
            </a:outerShdw>
          </a:effectLst>
        </p:spPr>
      </p:pic>
      <p:pic>
        <p:nvPicPr>
          <p:cNvPr id="6" name="Picture 5" descr="imgr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4048" y="5373216"/>
            <a:ext cx="1080120" cy="96212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22457547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7737420" cy="3717032"/>
          </a:xfrm>
        </p:spPr>
        <p:txBody>
          <a:bodyPr>
            <a:normAutofit/>
          </a:bodyPr>
          <a:lstStyle/>
          <a:p>
            <a:r>
              <a:rPr lang="en-US" sz="2400" dirty="0" err="1"/>
              <a:t>B</a:t>
            </a:r>
            <a:r>
              <a:rPr lang="en-US" sz="2400" dirty="0" err="1" smtClean="0"/>
              <a:t>iosimilar</a:t>
            </a:r>
            <a:r>
              <a:rPr lang="en-US" sz="2400" dirty="0" smtClean="0"/>
              <a:t> concept makes development efficient</a:t>
            </a:r>
          </a:p>
          <a:p>
            <a:pPr lvl="1"/>
            <a:r>
              <a:rPr lang="en-US" sz="2200" dirty="0" smtClean="0"/>
              <a:t>Establish </a:t>
            </a:r>
            <a:r>
              <a:rPr lang="en-US" sz="2200" dirty="0" err="1" smtClean="0"/>
              <a:t>biosimilarity</a:t>
            </a:r>
            <a:r>
              <a:rPr lang="en-US" sz="2200" dirty="0" smtClean="0"/>
              <a:t> on analytical level (</a:t>
            </a:r>
            <a:r>
              <a:rPr lang="en-US" sz="2200" dirty="0" err="1" smtClean="0"/>
              <a:t>physico</a:t>
            </a:r>
            <a:r>
              <a:rPr lang="en-US" sz="2200" dirty="0" smtClean="0"/>
              <a:t>-chemical, functional)</a:t>
            </a:r>
          </a:p>
          <a:p>
            <a:pPr lvl="1"/>
            <a:r>
              <a:rPr lang="en-US" sz="2200" dirty="0" smtClean="0"/>
              <a:t>Confirm </a:t>
            </a:r>
            <a:r>
              <a:rPr lang="en-US" sz="2200" dirty="0" err="1" smtClean="0"/>
              <a:t>biosimilarity</a:t>
            </a:r>
            <a:r>
              <a:rPr lang="en-US" sz="2200" dirty="0" smtClean="0"/>
              <a:t> by sensitive clinical trials</a:t>
            </a:r>
          </a:p>
          <a:p>
            <a:pPr lvl="1"/>
            <a:r>
              <a:rPr lang="en-US" sz="2200" dirty="0" smtClean="0"/>
              <a:t>Detect clinically relevant differences to reference product</a:t>
            </a:r>
          </a:p>
        </p:txBody>
      </p:sp>
      <p:sp>
        <p:nvSpPr>
          <p:cNvPr id="11" name="Title 10"/>
          <p:cNvSpPr>
            <a:spLocks noGrp="1"/>
          </p:cNvSpPr>
          <p:nvPr>
            <p:ph type="title"/>
          </p:nvPr>
        </p:nvSpPr>
        <p:spPr>
          <a:xfrm>
            <a:off x="0" y="764704"/>
            <a:ext cx="8892480" cy="1224048"/>
          </a:xfrm>
        </p:spPr>
        <p:txBody>
          <a:bodyPr/>
          <a:lstStyle/>
          <a:p>
            <a:r>
              <a:rPr lang="en-US" dirty="0" smtClean="0"/>
              <a:t>Efficient development programs</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24</a:t>
            </a:fld>
            <a:endParaRPr lang="en-US" dirty="0"/>
          </a:p>
        </p:txBody>
      </p:sp>
      <p:pic>
        <p:nvPicPr>
          <p:cNvPr id="7" name="Picture 6"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5445224"/>
            <a:ext cx="1625912" cy="795228"/>
          </a:xfrm>
          <a:prstGeom prst="rect">
            <a:avLst/>
          </a:prstGeom>
          <a:ln w="38100" cmpd="sng">
            <a:solidFill>
              <a:schemeClr val="bg1"/>
            </a:solidFill>
          </a:ln>
          <a:effectLst>
            <a:outerShdw blurRad="190500" algn="tl" rotWithShape="0">
              <a:srgbClr val="000000">
                <a:alpha val="70000"/>
              </a:srgbClr>
            </a:outerShdw>
          </a:effectLst>
        </p:spPr>
      </p:pic>
      <p:pic>
        <p:nvPicPr>
          <p:cNvPr id="8" name="Picture 7" descr="img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5373216"/>
            <a:ext cx="1080120" cy="96212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337936253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Comprehensive analytical comparability </a:t>
            </a:r>
            <a:r>
              <a:rPr lang="en-US" sz="2400" dirty="0" smtClean="0"/>
              <a:t>data</a:t>
            </a:r>
          </a:p>
          <a:p>
            <a:r>
              <a:rPr lang="en-US" sz="2400" dirty="0" smtClean="0"/>
              <a:t>Reduced preclinical programs possible</a:t>
            </a:r>
          </a:p>
          <a:p>
            <a:r>
              <a:rPr lang="en-US" sz="2400" dirty="0" smtClean="0"/>
              <a:t>No mandatory confirmatory patient studies, if justified</a:t>
            </a:r>
          </a:p>
          <a:p>
            <a:r>
              <a:rPr lang="en-US" sz="2400" dirty="0"/>
              <a:t>Sensitive biomarkers accepted for clinical </a:t>
            </a:r>
            <a:r>
              <a:rPr lang="en-US" sz="2400" dirty="0" smtClean="0"/>
              <a:t>studies</a:t>
            </a:r>
          </a:p>
          <a:p>
            <a:r>
              <a:rPr lang="en-US" sz="2400" dirty="0" smtClean="0"/>
              <a:t>Concept included in revision of product-specific guidelines, e.g. </a:t>
            </a:r>
            <a:r>
              <a:rPr lang="en-US" sz="2400" dirty="0" err="1" smtClean="0"/>
              <a:t>biosimilar</a:t>
            </a:r>
            <a:r>
              <a:rPr lang="en-US" sz="2400" dirty="0" smtClean="0"/>
              <a:t> G-CSF, insulin</a:t>
            </a:r>
            <a:endParaRPr lang="en-US" sz="1400" dirty="0" smtClean="0"/>
          </a:p>
        </p:txBody>
      </p:sp>
      <p:sp>
        <p:nvSpPr>
          <p:cNvPr id="3" name="Title 2"/>
          <p:cNvSpPr>
            <a:spLocks noGrp="1"/>
          </p:cNvSpPr>
          <p:nvPr>
            <p:ph type="title"/>
          </p:nvPr>
        </p:nvSpPr>
        <p:spPr>
          <a:xfrm>
            <a:off x="0" y="764704"/>
            <a:ext cx="8892480" cy="1224048"/>
          </a:xfrm>
        </p:spPr>
        <p:txBody>
          <a:bodyPr/>
          <a:lstStyle/>
          <a:p>
            <a:r>
              <a:rPr lang="en-US" dirty="0"/>
              <a:t>Revised EU guidelines allow for tailored approaches</a:t>
            </a:r>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25</a:t>
            </a:fld>
            <a:endParaRPr lang="en-US" dirty="0"/>
          </a:p>
        </p:txBody>
      </p:sp>
      <p:pic>
        <p:nvPicPr>
          <p:cNvPr id="5" name="Picture 4"/>
          <p:cNvPicPr>
            <a:picLocks noChangeAspect="1"/>
          </p:cNvPicPr>
          <p:nvPr/>
        </p:nvPicPr>
        <p:blipFill rotWithShape="1">
          <a:blip r:embed="rId3"/>
          <a:srcRect b="61216"/>
          <a:stretch/>
        </p:blipFill>
        <p:spPr>
          <a:xfrm>
            <a:off x="3131840" y="5373216"/>
            <a:ext cx="2376264" cy="1145031"/>
          </a:xfrm>
          <a:prstGeom prst="rect">
            <a:avLst/>
          </a:prstGeom>
          <a:ln w="38100" cmpd="sng">
            <a:solidFill>
              <a:schemeClr val="bg1"/>
            </a:solidFill>
          </a:ln>
          <a:effectLst>
            <a:outerShdw blurRad="190500" algn="tl" rotWithShape="0">
              <a:srgbClr val="000000">
                <a:alpha val="70000"/>
              </a:srgbClr>
            </a:outerShdw>
          </a:effectLst>
        </p:spPr>
      </p:pic>
      <p:sp>
        <p:nvSpPr>
          <p:cNvPr id="6" name="TextBox 5"/>
          <p:cNvSpPr txBox="1"/>
          <p:nvPr/>
        </p:nvSpPr>
        <p:spPr>
          <a:xfrm>
            <a:off x="5652120" y="5589240"/>
            <a:ext cx="1507074" cy="430887"/>
          </a:xfrm>
          <a:prstGeom prst="rect">
            <a:avLst/>
          </a:prstGeom>
          <a:noFill/>
        </p:spPr>
        <p:txBody>
          <a:bodyPr wrap="none" rtlCol="0">
            <a:spAutoFit/>
          </a:bodyPr>
          <a:lstStyle/>
          <a:p>
            <a:r>
              <a:rPr lang="en-US" sz="1100" dirty="0"/>
              <a:t>CHMP/437/04 Rev. </a:t>
            </a:r>
            <a:r>
              <a:rPr lang="en-US" sz="1100" dirty="0" smtClean="0"/>
              <a:t>1</a:t>
            </a:r>
          </a:p>
          <a:p>
            <a:r>
              <a:rPr lang="en-US" sz="1100" dirty="0" smtClean="0"/>
              <a:t>July </a:t>
            </a:r>
            <a:r>
              <a:rPr lang="en-US" sz="1100" dirty="0"/>
              <a:t>2014 </a:t>
            </a:r>
          </a:p>
        </p:txBody>
      </p:sp>
    </p:spTree>
    <p:extLst>
      <p:ext uri="{BB962C8B-B14F-4D97-AF65-F5344CB8AC3E}">
        <p14:creationId xmlns:p14="http://schemas.microsoft.com/office/powerpoint/2010/main" val="229750041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400" dirty="0" smtClean="0"/>
              <a:t>Cross-over studies: </a:t>
            </a:r>
            <a:r>
              <a:rPr lang="en-US" sz="2200" dirty="0" smtClean="0"/>
              <a:t>Subsequently administer </a:t>
            </a:r>
            <a:r>
              <a:rPr lang="en-US" sz="2200" dirty="0" err="1" smtClean="0"/>
              <a:t>biosimilar</a:t>
            </a:r>
            <a:r>
              <a:rPr lang="en-US" sz="2200" dirty="0" smtClean="0"/>
              <a:t> and reference product in the same subject</a:t>
            </a:r>
            <a:endParaRPr lang="en-US" sz="2200" dirty="0"/>
          </a:p>
          <a:p>
            <a:pPr lvl="1"/>
            <a:r>
              <a:rPr lang="en-US" sz="2200" dirty="0" smtClean="0"/>
              <a:t>Two-arm</a:t>
            </a:r>
          </a:p>
          <a:p>
            <a:pPr lvl="1"/>
            <a:r>
              <a:rPr lang="en-US" sz="2200" dirty="0" smtClean="0"/>
              <a:t>Three-arm</a:t>
            </a:r>
          </a:p>
          <a:p>
            <a:pPr lvl="1"/>
            <a:r>
              <a:rPr lang="en-US" sz="2200" dirty="0" smtClean="0"/>
              <a:t>Two-period</a:t>
            </a:r>
          </a:p>
          <a:p>
            <a:pPr lvl="1"/>
            <a:r>
              <a:rPr lang="en-US" sz="2200" dirty="0" smtClean="0"/>
              <a:t>Three-period</a:t>
            </a:r>
          </a:p>
          <a:p>
            <a:r>
              <a:rPr lang="en-US" sz="2400" dirty="0" smtClean="0"/>
              <a:t>Reduced sample size</a:t>
            </a:r>
            <a:endParaRPr lang="en-US" sz="2400" dirty="0"/>
          </a:p>
        </p:txBody>
      </p:sp>
      <p:sp>
        <p:nvSpPr>
          <p:cNvPr id="2" name="Title 1"/>
          <p:cNvSpPr>
            <a:spLocks noGrp="1"/>
          </p:cNvSpPr>
          <p:nvPr>
            <p:ph type="title"/>
          </p:nvPr>
        </p:nvSpPr>
        <p:spPr>
          <a:xfrm>
            <a:off x="0" y="764704"/>
            <a:ext cx="7884368" cy="1224048"/>
          </a:xfrm>
        </p:spPr>
        <p:txBody>
          <a:bodyPr/>
          <a:lstStyle/>
          <a:p>
            <a:r>
              <a:rPr lang="en-US" dirty="0" smtClean="0"/>
              <a:t>Example: Cross-over design for clinical studies</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26</a:t>
            </a:fld>
            <a:endParaRPr lang="en-US" dirty="0"/>
          </a:p>
        </p:txBody>
      </p:sp>
      <p:pic>
        <p:nvPicPr>
          <p:cNvPr id="6" name="Picture 5"/>
          <p:cNvPicPr>
            <a:picLocks noChangeAspect="1"/>
          </p:cNvPicPr>
          <p:nvPr/>
        </p:nvPicPr>
        <p:blipFill>
          <a:blip r:embed="rId2"/>
          <a:stretch>
            <a:fillRect/>
          </a:stretch>
        </p:blipFill>
        <p:spPr>
          <a:xfrm>
            <a:off x="4499992" y="3356992"/>
            <a:ext cx="3831460" cy="129614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10876667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p:txBody>
          <a:bodyPr>
            <a:noAutofit/>
          </a:bodyPr>
          <a:lstStyle/>
          <a:p>
            <a:r>
              <a:rPr lang="en-US" sz="2400" dirty="0" smtClean="0"/>
              <a:t>Concept: conduct first stage of study and open second stage in case of inconclusive data (additional subjects)</a:t>
            </a:r>
          </a:p>
          <a:p>
            <a:r>
              <a:rPr lang="en-US" sz="2400" dirty="0" smtClean="0"/>
              <a:t>Useful for molecules with high variability in clinical endpoint</a:t>
            </a:r>
          </a:p>
          <a:p>
            <a:r>
              <a:rPr lang="en-US" sz="2400" dirty="0" smtClean="0"/>
              <a:t>Reduced sample size</a:t>
            </a:r>
          </a:p>
        </p:txBody>
      </p:sp>
      <p:sp>
        <p:nvSpPr>
          <p:cNvPr id="2" name="Title 1"/>
          <p:cNvSpPr>
            <a:spLocks noGrp="1"/>
          </p:cNvSpPr>
          <p:nvPr>
            <p:ph type="title"/>
          </p:nvPr>
        </p:nvSpPr>
        <p:spPr>
          <a:xfrm>
            <a:off x="0" y="764704"/>
            <a:ext cx="9144000" cy="1224048"/>
          </a:xfrm>
        </p:spPr>
        <p:txBody>
          <a:bodyPr/>
          <a:lstStyle/>
          <a:p>
            <a:r>
              <a:rPr lang="en-US" dirty="0" smtClean="0"/>
              <a:t>Example: Two-stage design for clinical studies</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27</a:t>
            </a:fld>
            <a:endParaRPr lang="en-US" dirty="0"/>
          </a:p>
        </p:txBody>
      </p:sp>
      <p:pic>
        <p:nvPicPr>
          <p:cNvPr id="3" name="Picture 2"/>
          <p:cNvPicPr>
            <a:picLocks noChangeAspect="1"/>
          </p:cNvPicPr>
          <p:nvPr/>
        </p:nvPicPr>
        <p:blipFill>
          <a:blip r:embed="rId2"/>
          <a:stretch>
            <a:fillRect/>
          </a:stretch>
        </p:blipFill>
        <p:spPr>
          <a:xfrm>
            <a:off x="3203848" y="4869160"/>
            <a:ext cx="3493118" cy="1438796"/>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1460341068"/>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939358" y="2132856"/>
            <a:ext cx="7881114" cy="3717032"/>
          </a:xfrm>
        </p:spPr>
        <p:txBody>
          <a:bodyPr>
            <a:noAutofit/>
          </a:bodyPr>
          <a:lstStyle/>
          <a:p>
            <a:r>
              <a:rPr lang="en-US" sz="2400" dirty="0" smtClean="0"/>
              <a:t>Patients or healthy volunteers</a:t>
            </a:r>
            <a:endParaRPr lang="en-US" sz="2400" dirty="0"/>
          </a:p>
          <a:p>
            <a:r>
              <a:rPr lang="en-US" sz="2400" dirty="0" smtClean="0"/>
              <a:t>Pharmacokinetics: </a:t>
            </a:r>
            <a:r>
              <a:rPr lang="en-US" sz="2400" dirty="0"/>
              <a:t>H</a:t>
            </a:r>
            <a:r>
              <a:rPr lang="en-US" sz="2400" dirty="0" smtClean="0"/>
              <a:t>ealthy volunteers most sensitive</a:t>
            </a:r>
          </a:p>
          <a:p>
            <a:r>
              <a:rPr lang="en-US" sz="2400" dirty="0" smtClean="0"/>
              <a:t>Efficacy: Validated </a:t>
            </a:r>
            <a:r>
              <a:rPr lang="en-US" sz="2400" dirty="0"/>
              <a:t>biomarkers </a:t>
            </a:r>
            <a:r>
              <a:rPr lang="en-US" sz="2400" dirty="0" smtClean="0"/>
              <a:t>as surrogates</a:t>
            </a:r>
            <a:endParaRPr lang="en-US" sz="1200" dirty="0"/>
          </a:p>
          <a:p>
            <a:r>
              <a:rPr lang="en-US" sz="2400" dirty="0" smtClean="0"/>
              <a:t>Immunogenicity: Healthy volunteers most sensitive</a:t>
            </a:r>
            <a:endParaRPr lang="en-US" sz="2400" baseline="30000" dirty="0"/>
          </a:p>
        </p:txBody>
      </p:sp>
      <p:sp>
        <p:nvSpPr>
          <p:cNvPr id="2" name="Title 1"/>
          <p:cNvSpPr>
            <a:spLocks noGrp="1"/>
          </p:cNvSpPr>
          <p:nvPr>
            <p:ph type="title"/>
          </p:nvPr>
        </p:nvSpPr>
        <p:spPr/>
        <p:txBody>
          <a:bodyPr/>
          <a:lstStyle/>
          <a:p>
            <a:r>
              <a:rPr lang="en-US" dirty="0" smtClean="0"/>
              <a:t>most sensitive population is crucial</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28</a:t>
            </a:fld>
            <a:endParaRPr lang="en-US" dirty="0"/>
          </a:p>
        </p:txBody>
      </p:sp>
    </p:spTree>
    <p:extLst>
      <p:ext uri="{BB962C8B-B14F-4D97-AF65-F5344CB8AC3E}">
        <p14:creationId xmlns:p14="http://schemas.microsoft.com/office/powerpoint/2010/main" val="3654088604"/>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t>More sensitive models,</a:t>
            </a:r>
            <a:r>
              <a:rPr lang="en-US" sz="2400" dirty="0" smtClean="0">
                <a:sym typeface="Wingdings"/>
              </a:rPr>
              <a:t> higher quality data</a:t>
            </a:r>
          </a:p>
          <a:p>
            <a:r>
              <a:rPr lang="en-US" sz="2400" dirty="0" smtClean="0">
                <a:sym typeface="Wingdings"/>
              </a:rPr>
              <a:t>Less time needed for clinical programs</a:t>
            </a:r>
          </a:p>
          <a:p>
            <a:r>
              <a:rPr lang="en-US" sz="2400" dirty="0" smtClean="0">
                <a:sym typeface="Wingdings"/>
              </a:rPr>
              <a:t>Lower sample size</a:t>
            </a:r>
          </a:p>
          <a:p>
            <a:pPr lvl="1"/>
            <a:r>
              <a:rPr lang="en-US" sz="2200" dirty="0" smtClean="0">
                <a:sym typeface="Wingdings"/>
              </a:rPr>
              <a:t>Less costly</a:t>
            </a:r>
          </a:p>
          <a:p>
            <a:pPr lvl="1"/>
            <a:r>
              <a:rPr lang="en-US" sz="2200" dirty="0" smtClean="0">
                <a:sym typeface="Wingdings"/>
              </a:rPr>
              <a:t>Faster</a:t>
            </a:r>
          </a:p>
          <a:p>
            <a:pPr lvl="1"/>
            <a:r>
              <a:rPr lang="en-US" sz="2200" dirty="0" smtClean="0">
                <a:sym typeface="Wingdings"/>
              </a:rPr>
              <a:t>Ethical: fewer subjects</a:t>
            </a:r>
          </a:p>
        </p:txBody>
      </p:sp>
      <p:sp>
        <p:nvSpPr>
          <p:cNvPr id="3" name="Title 2"/>
          <p:cNvSpPr>
            <a:spLocks noGrp="1"/>
          </p:cNvSpPr>
          <p:nvPr>
            <p:ph type="title"/>
          </p:nvPr>
        </p:nvSpPr>
        <p:spPr>
          <a:xfrm>
            <a:off x="0" y="764704"/>
            <a:ext cx="8964488" cy="1224048"/>
          </a:xfrm>
        </p:spPr>
        <p:txBody>
          <a:bodyPr/>
          <a:lstStyle/>
          <a:p>
            <a:r>
              <a:rPr lang="en-US" dirty="0" smtClean="0"/>
              <a:t>Tailored clinical programs allow for efficient development</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29</a:t>
            </a:fld>
            <a:endParaRPr lang="en-US" dirty="0"/>
          </a:p>
        </p:txBody>
      </p:sp>
      <p:pic>
        <p:nvPicPr>
          <p:cNvPr id="5" name="Picture 4"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8" y="5563220"/>
            <a:ext cx="1625912" cy="795228"/>
          </a:xfrm>
          <a:prstGeom prst="rect">
            <a:avLst/>
          </a:prstGeom>
          <a:ln w="38100" cmpd="sng">
            <a:solidFill>
              <a:schemeClr val="bg1"/>
            </a:solidFill>
          </a:ln>
          <a:effectLst>
            <a:outerShdw blurRad="190500" algn="tl" rotWithShape="0">
              <a:srgbClr val="000000">
                <a:alpha val="70000"/>
              </a:srgbClr>
            </a:outerShdw>
          </a:effectLst>
        </p:spPr>
      </p:pic>
      <p:pic>
        <p:nvPicPr>
          <p:cNvPr id="6" name="Picture 5" descr="imgr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5491212"/>
            <a:ext cx="1080120" cy="962124"/>
          </a:xfrm>
          <a:prstGeom prst="rect">
            <a:avLst/>
          </a:prstGeom>
          <a:ln w="38100" cmpd="sng">
            <a:solidFill>
              <a:schemeClr val="bg1"/>
            </a:solidFill>
          </a:ln>
          <a:effectLst>
            <a:outerShdw blurRad="190500" algn="tl" rotWithShape="0">
              <a:srgbClr val="000000">
                <a:alpha val="70000"/>
              </a:srgbClr>
            </a:outerShdw>
          </a:effectLst>
        </p:spPr>
      </p:pic>
    </p:spTree>
    <p:extLst>
      <p:ext uri="{BB962C8B-B14F-4D97-AF65-F5344CB8AC3E}">
        <p14:creationId xmlns:p14="http://schemas.microsoft.com/office/powerpoint/2010/main" val="2922329559"/>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smtClean="0"/>
              <a:t>Mid-size </a:t>
            </a:r>
            <a:r>
              <a:rPr lang="en-US" sz="2400" dirty="0" err="1" smtClean="0"/>
              <a:t>pharma</a:t>
            </a:r>
            <a:r>
              <a:rPr lang="en-US" sz="2400" dirty="0" smtClean="0"/>
              <a:t> companies to play a significant role in </a:t>
            </a:r>
            <a:r>
              <a:rPr lang="en-US" sz="2400" dirty="0" err="1" smtClean="0"/>
              <a:t>biosimilars</a:t>
            </a:r>
            <a:r>
              <a:rPr lang="en-US" sz="2400" dirty="0" smtClean="0"/>
              <a:t> if properly positioned</a:t>
            </a:r>
          </a:p>
          <a:p>
            <a:r>
              <a:rPr lang="en-US" sz="2400" dirty="0" smtClean="0"/>
              <a:t>Funding and expert team are key for success</a:t>
            </a:r>
          </a:p>
          <a:p>
            <a:r>
              <a:rPr lang="en-US" sz="2400" dirty="0" smtClean="0"/>
              <a:t>Early definition of strategy</a:t>
            </a:r>
          </a:p>
          <a:p>
            <a:r>
              <a:rPr lang="en-US" sz="2400" dirty="0" smtClean="0"/>
              <a:t>Consistent application of </a:t>
            </a:r>
            <a:r>
              <a:rPr lang="en-US" sz="2400" dirty="0" err="1" smtClean="0"/>
              <a:t>biosimilar</a:t>
            </a:r>
            <a:r>
              <a:rPr lang="en-US" sz="2400" dirty="0" smtClean="0"/>
              <a:t> concept helps to reduce time and budget for clinical development</a:t>
            </a:r>
          </a:p>
          <a:p>
            <a:endParaRPr lang="en-US" sz="2400" dirty="0" smtClean="0"/>
          </a:p>
          <a:p>
            <a:endParaRPr lang="en-US" sz="2400" dirty="0" smtClean="0"/>
          </a:p>
        </p:txBody>
      </p:sp>
      <p:sp>
        <p:nvSpPr>
          <p:cNvPr id="3" name="Title 2"/>
          <p:cNvSpPr>
            <a:spLocks noGrp="1"/>
          </p:cNvSpPr>
          <p:nvPr>
            <p:ph type="title"/>
          </p:nvPr>
        </p:nvSpPr>
        <p:spPr>
          <a:xfrm>
            <a:off x="0" y="764704"/>
            <a:ext cx="8964488" cy="1224048"/>
          </a:xfrm>
        </p:spPr>
        <p:txBody>
          <a:bodyPr/>
          <a:lstStyle/>
          <a:p>
            <a:r>
              <a:rPr lang="en-US" dirty="0" smtClean="0"/>
              <a:t>summary</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30</a:t>
            </a:fld>
            <a:endParaRPr lang="en-US" dirty="0"/>
          </a:p>
        </p:txBody>
      </p:sp>
    </p:spTree>
    <p:extLst>
      <p:ext uri="{BB962C8B-B14F-4D97-AF65-F5344CB8AC3E}">
        <p14:creationId xmlns:p14="http://schemas.microsoft.com/office/powerpoint/2010/main" val="33773537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39036" y="2132857"/>
            <a:ext cx="6225252" cy="3717032"/>
          </a:xfrm>
        </p:spPr>
        <p:txBody>
          <a:bodyPr>
            <a:normAutofit/>
          </a:bodyPr>
          <a:lstStyle/>
          <a:p>
            <a:endParaRPr lang="is-IS" sz="2400" dirty="0" smtClean="0"/>
          </a:p>
          <a:p>
            <a:endParaRPr lang="is-IS" sz="2400" dirty="0"/>
          </a:p>
          <a:p>
            <a:pPr marL="0" indent="0" algn="ctr">
              <a:buNone/>
            </a:pPr>
            <a:r>
              <a:rPr lang="is-IS" sz="3200" dirty="0" smtClean="0"/>
              <a:t>... </a:t>
            </a:r>
            <a:r>
              <a:rPr lang="en-US" sz="3200" dirty="0"/>
              <a:t>a</a:t>
            </a:r>
            <a:r>
              <a:rPr lang="is-IS" sz="3200" dirty="0" smtClean="0"/>
              <a:t> passion for biosimilars</a:t>
            </a:r>
            <a:endParaRPr lang="en-US" sz="3200" dirty="0" smtClean="0"/>
          </a:p>
        </p:txBody>
      </p:sp>
      <p:sp>
        <p:nvSpPr>
          <p:cNvPr id="11" name="Title 10"/>
          <p:cNvSpPr>
            <a:spLocks noGrp="1"/>
          </p:cNvSpPr>
          <p:nvPr>
            <p:ph type="title"/>
          </p:nvPr>
        </p:nvSpPr>
        <p:spPr>
          <a:xfrm>
            <a:off x="0" y="764704"/>
            <a:ext cx="8388424" cy="1224048"/>
          </a:xfrm>
        </p:spPr>
        <p:txBody>
          <a:bodyPr/>
          <a:lstStyle/>
          <a:p>
            <a:r>
              <a:rPr lang="en-US" dirty="0" err="1" smtClean="0"/>
              <a:t>cinfa</a:t>
            </a:r>
            <a:r>
              <a:rPr lang="en-US" dirty="0" smtClean="0"/>
              <a:t> biotech</a:t>
            </a:r>
            <a:endParaRPr lang="en-US" dirty="0"/>
          </a:p>
        </p:txBody>
      </p:sp>
      <p:sp>
        <p:nvSpPr>
          <p:cNvPr id="4" name="Slide Number Placeholder 3"/>
          <p:cNvSpPr>
            <a:spLocks noGrp="1"/>
          </p:cNvSpPr>
          <p:nvPr>
            <p:ph type="sldNum" sz="quarter" idx="4"/>
          </p:nvPr>
        </p:nvSpPr>
        <p:spPr>
          <a:xfrm>
            <a:off x="7010400" y="0"/>
            <a:ext cx="2133600" cy="365125"/>
          </a:xfrm>
        </p:spPr>
        <p:txBody>
          <a:bodyPr/>
          <a:lstStyle/>
          <a:p>
            <a:fld id="{BC5FEDB5-DE3F-DA42-8620-6EE03AC1EEEE}" type="slidenum">
              <a:rPr lang="en-US" smtClean="0"/>
              <a:t>31</a:t>
            </a:fld>
            <a:endParaRPr lang="en-US" dirty="0"/>
          </a:p>
        </p:txBody>
      </p:sp>
    </p:spTree>
    <p:extLst>
      <p:ext uri="{BB962C8B-B14F-4D97-AF65-F5344CB8AC3E}">
        <p14:creationId xmlns:p14="http://schemas.microsoft.com/office/powerpoint/2010/main" val="153843932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1108404413"/>
      </p:ext>
    </p:extLst>
  </p:cSld>
  <p:clrMapOvr>
    <a:masterClrMapping/>
  </p:clrMapOvr>
  <p:transition/>
</p:sld>
</file>

<file path=ppt/theme/theme1.xml><?xml version="1.0" encoding="utf-8"?>
<a:theme xmlns:a="http://schemas.openxmlformats.org/drawingml/2006/main" name="2014-11-14 POWERPOINT Cinfa Biotech template">
  <a:themeElements>
    <a:clrScheme name="Cinfa Biotech">
      <a:dk1>
        <a:sysClr val="windowText" lastClr="000000"/>
      </a:dk1>
      <a:lt1>
        <a:sysClr val="window" lastClr="FFFFFF"/>
      </a:lt1>
      <a:dk2>
        <a:srgbClr val="5E5E5E"/>
      </a:dk2>
      <a:lt2>
        <a:srgbClr val="FFFFFF"/>
      </a:lt2>
      <a:accent1>
        <a:srgbClr val="86BD42"/>
      </a:accent1>
      <a:accent2>
        <a:srgbClr val="7C4199"/>
      </a:accent2>
      <a:accent3>
        <a:srgbClr val="45A142"/>
      </a:accent3>
      <a:accent4>
        <a:srgbClr val="000000"/>
      </a:accent4>
      <a:accent5>
        <a:srgbClr val="5E5E5E"/>
      </a:accent5>
      <a:accent6>
        <a:srgbClr val="86BD42"/>
      </a:accent6>
      <a:hlink>
        <a:srgbClr val="7C4199"/>
      </a:hlink>
      <a:folHlink>
        <a:srgbClr val="45A142"/>
      </a:folHlink>
    </a:clrScheme>
    <a:fontScheme name="Aria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2014-11-14 POWERPOINT Cinfa Biotech template" id="{54C2584E-DA84-42E9-A1F5-7480A675EC8F}" vid="{DED52E99-D2A3-46C6-AA6B-D6460C332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infa Biotech">
    <a:dk1>
      <a:sysClr val="windowText" lastClr="000000"/>
    </a:dk1>
    <a:lt1>
      <a:sysClr val="window" lastClr="FFFFFF"/>
    </a:lt1>
    <a:dk2>
      <a:srgbClr val="5E5E5E"/>
    </a:dk2>
    <a:lt2>
      <a:srgbClr val="FFFFFF"/>
    </a:lt2>
    <a:accent1>
      <a:srgbClr val="86BD42"/>
    </a:accent1>
    <a:accent2>
      <a:srgbClr val="7C4199"/>
    </a:accent2>
    <a:accent3>
      <a:srgbClr val="45A142"/>
    </a:accent3>
    <a:accent4>
      <a:srgbClr val="000000"/>
    </a:accent4>
    <a:accent5>
      <a:srgbClr val="5E5E5E"/>
    </a:accent5>
    <a:accent6>
      <a:srgbClr val="86BD42"/>
    </a:accent6>
    <a:hlink>
      <a:srgbClr val="7C4199"/>
    </a:hlink>
    <a:folHlink>
      <a:srgbClr val="45A14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6EF7BA72D9DF4D8BB7FE9FCAF558DE" ma:contentTypeVersion="0" ma:contentTypeDescription="Create a new document." ma:contentTypeScope="" ma:versionID="b59b909b5bda54a3f1fb2b34819a2d8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CDE97F-3216-41B5-ABF2-FBEC081028EA}">
  <ds:schemaRefs>
    <ds:schemaRef ds:uri="http://www.w3.org/XML/1998/namespace"/>
    <ds:schemaRef ds:uri="http://schemas.microsoft.com/office/2006/metadata/properties"/>
    <ds:schemaRef ds:uri="http://purl.org/dc/dcmitype/"/>
    <ds:schemaRef ds:uri="http://purl.org/dc/elements/1.1/"/>
    <ds:schemaRef ds:uri="http://schemas.openxmlformats.org/package/2006/metadata/core-properties"/>
    <ds:schemaRef ds:uri="http://schemas.microsoft.com/office/2006/documentManagement/types"/>
    <ds:schemaRef ds:uri="http://purl.org/dc/terms/"/>
    <ds:schemaRef ds:uri="http://schemas.microsoft.com/office/infopath/2007/PartnerControls"/>
  </ds:schemaRefs>
</ds:datastoreItem>
</file>

<file path=customXml/itemProps2.xml><?xml version="1.0" encoding="utf-8"?>
<ds:datastoreItem xmlns:ds="http://schemas.openxmlformats.org/officeDocument/2006/customXml" ds:itemID="{7A0913F6-F991-431F-8360-8363726F6868}">
  <ds:schemaRefs>
    <ds:schemaRef ds:uri="http://schemas.microsoft.com/sharepoint/v3/contenttype/forms"/>
  </ds:schemaRefs>
</ds:datastoreItem>
</file>

<file path=customXml/itemProps3.xml><?xml version="1.0" encoding="utf-8"?>
<ds:datastoreItem xmlns:ds="http://schemas.openxmlformats.org/officeDocument/2006/customXml" ds:itemID="{8F374C2B-7750-4FF3-8FFA-928B67AFB9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1601</TotalTime>
  <Words>1074</Words>
  <Application>Microsoft Office PowerPoint</Application>
  <PresentationFormat>On-screen Show (4:3)</PresentationFormat>
  <Paragraphs>209</Paragraphs>
  <Slides>32</Slides>
  <Notes>12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2014-11-14 POWERPOINT Cinfa Biotech template</vt:lpstr>
      <vt:lpstr>Conference Series LLC Conferences</vt:lpstr>
      <vt:lpstr>PowerPoint Presentation</vt:lpstr>
      <vt:lpstr>Disclaimer</vt:lpstr>
      <vt:lpstr>agenda</vt:lpstr>
      <vt:lpstr>agenda</vt:lpstr>
      <vt:lpstr>Cinfa biotech - the biosimilars company of infarco</vt:lpstr>
      <vt:lpstr>Cinfa biotech - the biosimilars company of infarco</vt:lpstr>
      <vt:lpstr>Cinfa biotech creates  high-quality biosimilars</vt:lpstr>
      <vt:lpstr>Dedicated resources for biosimilars are established</vt:lpstr>
      <vt:lpstr>A sustainable product pipeline is being created</vt:lpstr>
      <vt:lpstr>B12019 is in clinical development</vt:lpstr>
      <vt:lpstr>agenda</vt:lpstr>
      <vt:lpstr>Will the biosimilars market be dominated by large companies?</vt:lpstr>
      <vt:lpstr>Will there be a place for mid-size companies?</vt:lpstr>
      <vt:lpstr>Mid-size players have many opportunities</vt:lpstr>
      <vt:lpstr>agenda</vt:lpstr>
      <vt:lpstr>Challenges in biosimilar development as mid-size player</vt:lpstr>
      <vt:lpstr>Early Definition of strategy</vt:lpstr>
      <vt:lpstr>Costs and timelines for Biosimilar Development</vt:lpstr>
      <vt:lpstr>Robust funding</vt:lpstr>
      <vt:lpstr>strong team and network</vt:lpstr>
      <vt:lpstr>Challenge: clinical development</vt:lpstr>
      <vt:lpstr>So far: comprehensive clinical data package required</vt:lpstr>
      <vt:lpstr>Efficient development programs</vt:lpstr>
      <vt:lpstr>Revised EU guidelines allow for tailored approaches</vt:lpstr>
      <vt:lpstr>Example: Cross-over design for clinical studies</vt:lpstr>
      <vt:lpstr>Example: Two-stage design for clinical studies</vt:lpstr>
      <vt:lpstr>most sensitive population is crucial</vt:lpstr>
      <vt:lpstr>Tailored clinical programs allow for efficient development</vt:lpstr>
      <vt:lpstr>summary</vt:lpstr>
      <vt:lpstr>cinfa biotech</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 Vorlage</dc:title>
  <dc:creator>Nadja Schäffer</dc:creator>
  <cp:lastModifiedBy>Biosimilars 2015</cp:lastModifiedBy>
  <cp:revision>643</cp:revision>
  <cp:lastPrinted>2015-11-08T08:25:41Z</cp:lastPrinted>
  <dcterms:created xsi:type="dcterms:W3CDTF">2014-10-22T14:41:11Z</dcterms:created>
  <dcterms:modified xsi:type="dcterms:W3CDTF">2016-07-27T09:37:26Z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0x010100166EF7BA72D9DF4D8BB7FE9FCAF558DE</vt:lpwstr>
  </property>
</Properties>
</file>