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1"/>
  </p:notesMasterIdLst>
  <p:sldIdLst>
    <p:sldId id="256" r:id="rId2"/>
    <p:sldId id="385" r:id="rId3"/>
    <p:sldId id="470" r:id="rId4"/>
    <p:sldId id="471" r:id="rId5"/>
    <p:sldId id="472" r:id="rId6"/>
    <p:sldId id="475" r:id="rId7"/>
    <p:sldId id="477" r:id="rId8"/>
    <p:sldId id="478" r:id="rId9"/>
    <p:sldId id="496" r:id="rId10"/>
    <p:sldId id="480" r:id="rId11"/>
    <p:sldId id="481" r:id="rId12"/>
    <p:sldId id="484" r:id="rId13"/>
    <p:sldId id="492" r:id="rId14"/>
    <p:sldId id="494" r:id="rId15"/>
    <p:sldId id="498" r:id="rId16"/>
    <p:sldId id="497" r:id="rId17"/>
    <p:sldId id="398" r:id="rId18"/>
    <p:sldId id="450" r:id="rId19"/>
    <p:sldId id="499" r:id="rId20"/>
    <p:sldId id="464" r:id="rId21"/>
    <p:sldId id="500" r:id="rId22"/>
    <p:sldId id="449" r:id="rId23"/>
    <p:sldId id="465" r:id="rId24"/>
    <p:sldId id="444" r:id="rId25"/>
    <p:sldId id="495" r:id="rId26"/>
    <p:sldId id="469" r:id="rId27"/>
    <p:sldId id="501" r:id="rId28"/>
    <p:sldId id="451" r:id="rId29"/>
    <p:sldId id="337" r:id="rId3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20000"/>
    <a:srgbClr val="000066"/>
    <a:srgbClr val="00264C"/>
    <a:srgbClr val="FFFFFF"/>
    <a:srgbClr val="FFFFAF"/>
    <a:srgbClr val="FFFFCC"/>
    <a:srgbClr val="003060"/>
    <a:srgbClr val="003366"/>
    <a:srgbClr val="5AD20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01" autoAdjust="0"/>
    <p:restoredTop sz="99080" autoAdjust="0"/>
  </p:normalViewPr>
  <p:slideViewPr>
    <p:cSldViewPr showGuides="1">
      <p:cViewPr>
        <p:scale>
          <a:sx n="110" d="100"/>
          <a:sy n="110" d="100"/>
        </p:scale>
        <p:origin x="-1560" y="-120"/>
      </p:cViewPr>
      <p:guideLst>
        <p:guide orient="horz" pos="348"/>
        <p:guide orient="horz" pos="2251"/>
        <p:guide orient="horz" pos="1570"/>
        <p:guide orient="horz" pos="4020"/>
        <p:guide orient="horz" pos="2976"/>
        <p:guide pos="5602"/>
        <p:guide pos="158"/>
        <p:guide pos="38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64C39-67AF-4244-BAD5-BFEDD289D1E7}" type="datetimeFigureOut">
              <a:rPr lang="nl-NL" smtClean="0"/>
              <a:pPr/>
              <a:t>13-9-2016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75F02-C4BB-498A-8D11-0F340B839499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68242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8"/>
          <p:cNvSpPr>
            <a:spLocks noChangeArrowheads="1"/>
          </p:cNvSpPr>
          <p:nvPr userDrawn="1"/>
        </p:nvSpPr>
        <p:spPr bwMode="auto">
          <a:xfrm>
            <a:off x="0" y="6565900"/>
            <a:ext cx="9144000" cy="2921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6524625"/>
            <a:ext cx="612775" cy="460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CD84CC-125C-467D-8C14-13E24DFF70B2}" type="datetimeFigureOut">
              <a:rPr lang="nl-NL" smtClean="0"/>
              <a:pPr/>
              <a:t>13-9-2016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4C0D57-CC46-41C8-BC01-823FEE11D0C8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CAE72-01F5-4B5E-8B40-B24C688CCE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2C025B-639C-43A5-A563-DD249BA4DAD0}" type="datetimeFigureOut">
              <a:rPr lang="en-US" smtClean="0"/>
              <a:pPr/>
              <a:t>9/13/2016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4B9702-4F0F-46CF-8D21-E01AF37F1E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884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235040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8"/>
          <p:cNvSpPr>
            <a:spLocks noChangeArrowheads="1"/>
          </p:cNvSpPr>
          <p:nvPr userDrawn="1"/>
        </p:nvSpPr>
        <p:spPr bwMode="auto">
          <a:xfrm>
            <a:off x="0" y="6557148"/>
            <a:ext cx="9144000" cy="30085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14" name="Rectangle 10"/>
          <p:cNvSpPr>
            <a:spLocks noChangeArrowheads="1"/>
          </p:cNvSpPr>
          <p:nvPr userDrawn="1"/>
        </p:nvSpPr>
        <p:spPr bwMode="auto">
          <a:xfrm>
            <a:off x="609600" y="692696"/>
            <a:ext cx="8534400" cy="42862"/>
          </a:xfrm>
          <a:prstGeom prst="rect">
            <a:avLst/>
          </a:prstGeom>
          <a:gradFill rotWithShape="0">
            <a:gsLst>
              <a:gs pos="0">
                <a:srgbClr val="003366"/>
              </a:gs>
              <a:gs pos="100000">
                <a:srgbClr val="003366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0" y="6524625"/>
            <a:ext cx="612775" cy="460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6" name="Text Box 17"/>
          <p:cNvSpPr txBox="1">
            <a:spLocks noChangeArrowheads="1"/>
          </p:cNvSpPr>
          <p:nvPr userDrawn="1"/>
        </p:nvSpPr>
        <p:spPr bwMode="auto">
          <a:xfrm>
            <a:off x="552573" y="6588726"/>
            <a:ext cx="88439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nl-NL" sz="1100" i="0" dirty="0" smtClean="0">
                <a:solidFill>
                  <a:schemeClr val="bg1"/>
                </a:solidFill>
                <a:latin typeface="Comic Sans MS" pitchFamily="66" charset="0"/>
              </a:rPr>
              <a:t>Rudi W Hendriks</a:t>
            </a:r>
            <a:r>
              <a:rPr lang="nl-NL" sz="1100" i="0" baseline="0" dirty="0" smtClean="0">
                <a:solidFill>
                  <a:schemeClr val="bg1"/>
                </a:solidFill>
                <a:latin typeface="Comic Sans MS" pitchFamily="66" charset="0"/>
              </a:rPr>
              <a:t> – Differential roles of Th2 cells and ILC2 – 14th September 2016	                </a:t>
            </a:r>
            <a:r>
              <a:rPr lang="nl-NL" sz="1100" i="0" dirty="0" smtClean="0">
                <a:solidFill>
                  <a:schemeClr val="bg1"/>
                </a:solidFill>
                <a:latin typeface="Comic Sans MS" pitchFamily="66" charset="0"/>
              </a:rPr>
              <a:t>r.hendriks@erasmusmc.nl</a:t>
            </a:r>
            <a:endParaRPr lang="en-GB" sz="1100" i="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D:\My Documents\Pieter\Pres\Perm\ErasmusMC-RG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611188" y="5157192"/>
            <a:ext cx="1710129" cy="727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611560" y="764704"/>
            <a:ext cx="7993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3366"/>
                </a:solidFill>
              </a:rPr>
              <a:t>Differential roles of Th2 and ILC2 </a:t>
            </a:r>
          </a:p>
          <a:p>
            <a:r>
              <a:rPr lang="en-US" sz="3200" b="1" dirty="0" smtClean="0">
                <a:solidFill>
                  <a:srgbClr val="003366"/>
                </a:solidFill>
              </a:rPr>
              <a:t>in allergic airway inflammation 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11560" y="1873970"/>
            <a:ext cx="8534400" cy="42862"/>
          </a:xfrm>
          <a:prstGeom prst="rect">
            <a:avLst/>
          </a:prstGeom>
          <a:gradFill rotWithShape="0">
            <a:gsLst>
              <a:gs pos="0">
                <a:srgbClr val="003366"/>
              </a:gs>
              <a:gs pos="100000">
                <a:srgbClr val="003366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1188" y="4149080"/>
            <a:ext cx="3962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0" hangingPunct="0"/>
            <a:r>
              <a:rPr lang="en-GB" sz="2000" dirty="0">
                <a:solidFill>
                  <a:srgbClr val="000000"/>
                </a:solidFill>
                <a:latin typeface="Calibri" pitchFamily="34" charset="0"/>
              </a:rPr>
              <a:t>Rudi </a:t>
            </a:r>
            <a:r>
              <a:rPr lang="en-GB" sz="2000" dirty="0" err="1" smtClean="0">
                <a:solidFill>
                  <a:srgbClr val="000000"/>
                </a:solidFill>
                <a:latin typeface="Calibri" pitchFamily="34" charset="0"/>
              </a:rPr>
              <a:t>Hendriks</a:t>
            </a:r>
            <a:endParaRPr lang="en-GB" sz="2000" dirty="0">
              <a:solidFill>
                <a:srgbClr val="000000"/>
              </a:solidFill>
              <a:latin typeface="Calibri" pitchFamily="34" charset="0"/>
            </a:endParaRPr>
          </a:p>
          <a:p>
            <a:pPr algn="l" eaLnBrk="0" hangingPunct="0"/>
            <a:r>
              <a:rPr lang="en-GB" dirty="0">
                <a:solidFill>
                  <a:srgbClr val="000000"/>
                </a:solidFill>
                <a:latin typeface="Calibri" pitchFamily="34" charset="0"/>
              </a:rPr>
              <a:t>Department of Pulmonary Medicine</a:t>
            </a:r>
          </a:p>
          <a:p>
            <a:pPr algn="l" eaLnBrk="0" hangingPunct="0"/>
            <a:r>
              <a:rPr lang="en-GB" dirty="0">
                <a:solidFill>
                  <a:srgbClr val="000000"/>
                </a:solidFill>
                <a:latin typeface="Calibri" pitchFamily="34" charset="0"/>
              </a:rPr>
              <a:t>Erasmus MC </a:t>
            </a:r>
            <a:r>
              <a:rPr lang="en-GB" dirty="0" smtClean="0">
                <a:solidFill>
                  <a:srgbClr val="000000"/>
                </a:solidFill>
                <a:latin typeface="Calibri" pitchFamily="34" charset="0"/>
              </a:rPr>
              <a:t>Rotterdam, the Netherlands</a:t>
            </a:r>
            <a:endParaRPr lang="nl-NL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2060104"/>
            <a:ext cx="3888110" cy="4249216"/>
          </a:xfrm>
          <a:prstGeom prst="rect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8316416" y="2233742"/>
            <a:ext cx="395311" cy="271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8679887" y="2293497"/>
            <a:ext cx="3340" cy="286441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905145" y="3603952"/>
            <a:ext cx="3340" cy="286441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152192" y="2821158"/>
            <a:ext cx="3340" cy="286441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665423" y="3581159"/>
            <a:ext cx="3340" cy="286441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13819" y="5334128"/>
            <a:ext cx="344848" cy="0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964633" y="4421881"/>
            <a:ext cx="406220" cy="761054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xtBox 21"/>
          <p:cNvSpPr txBox="1"/>
          <p:nvPr/>
        </p:nvSpPr>
        <p:spPr>
          <a:xfrm>
            <a:off x="5202820" y="2797885"/>
            <a:ext cx="395311" cy="271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18912" y="3323830"/>
            <a:ext cx="395311" cy="271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8154" y="5309777"/>
            <a:ext cx="395311" cy="271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58412" y="4551378"/>
            <a:ext cx="369732" cy="271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FFFF00"/>
                </a:solidFill>
              </a:rPr>
              <a:t>Th2</a:t>
            </a:r>
            <a:endParaRPr lang="nl-NL" sz="1400" dirty="0">
              <a:solidFill>
                <a:srgbClr val="FFFF00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976269" y="2355819"/>
            <a:ext cx="3781919" cy="1322004"/>
          </a:xfrm>
          <a:custGeom>
            <a:avLst/>
            <a:gdLst>
              <a:gd name="connsiteX0" fmla="*/ 0 w 4692769"/>
              <a:gd name="connsiteY0" fmla="*/ 353683 h 1500996"/>
              <a:gd name="connsiteX1" fmla="*/ 77637 w 4692769"/>
              <a:gd name="connsiteY1" fmla="*/ 396815 h 1500996"/>
              <a:gd name="connsiteX2" fmla="*/ 94890 w 4692769"/>
              <a:gd name="connsiteY2" fmla="*/ 422695 h 1500996"/>
              <a:gd name="connsiteX3" fmla="*/ 155275 w 4692769"/>
              <a:gd name="connsiteY3" fmla="*/ 474453 h 1500996"/>
              <a:gd name="connsiteX4" fmla="*/ 181154 w 4692769"/>
              <a:gd name="connsiteY4" fmla="*/ 491706 h 1500996"/>
              <a:gd name="connsiteX5" fmla="*/ 207034 w 4692769"/>
              <a:gd name="connsiteY5" fmla="*/ 500332 h 1500996"/>
              <a:gd name="connsiteX6" fmla="*/ 232913 w 4692769"/>
              <a:gd name="connsiteY6" fmla="*/ 517585 h 1500996"/>
              <a:gd name="connsiteX7" fmla="*/ 258792 w 4692769"/>
              <a:gd name="connsiteY7" fmla="*/ 543464 h 1500996"/>
              <a:gd name="connsiteX8" fmla="*/ 293298 w 4692769"/>
              <a:gd name="connsiteY8" fmla="*/ 552091 h 1500996"/>
              <a:gd name="connsiteX9" fmla="*/ 345056 w 4692769"/>
              <a:gd name="connsiteY9" fmla="*/ 586596 h 1500996"/>
              <a:gd name="connsiteX10" fmla="*/ 370935 w 4692769"/>
              <a:gd name="connsiteY10" fmla="*/ 595223 h 1500996"/>
              <a:gd name="connsiteX11" fmla="*/ 422694 w 4692769"/>
              <a:gd name="connsiteY11" fmla="*/ 629729 h 1500996"/>
              <a:gd name="connsiteX12" fmla="*/ 552090 w 4692769"/>
              <a:gd name="connsiteY12" fmla="*/ 715993 h 1500996"/>
              <a:gd name="connsiteX13" fmla="*/ 577969 w 4692769"/>
              <a:gd name="connsiteY13" fmla="*/ 733245 h 1500996"/>
              <a:gd name="connsiteX14" fmla="*/ 603849 w 4692769"/>
              <a:gd name="connsiteY14" fmla="*/ 750498 h 1500996"/>
              <a:gd name="connsiteX15" fmla="*/ 629728 w 4692769"/>
              <a:gd name="connsiteY15" fmla="*/ 759125 h 1500996"/>
              <a:gd name="connsiteX16" fmla="*/ 681486 w 4692769"/>
              <a:gd name="connsiteY16" fmla="*/ 793630 h 1500996"/>
              <a:gd name="connsiteX17" fmla="*/ 715992 w 4692769"/>
              <a:gd name="connsiteY17" fmla="*/ 845389 h 1500996"/>
              <a:gd name="connsiteX18" fmla="*/ 767751 w 4692769"/>
              <a:gd name="connsiteY18" fmla="*/ 888521 h 1500996"/>
              <a:gd name="connsiteX19" fmla="*/ 785003 w 4692769"/>
              <a:gd name="connsiteY19" fmla="*/ 914400 h 1500996"/>
              <a:gd name="connsiteX20" fmla="*/ 836762 w 4692769"/>
              <a:gd name="connsiteY20" fmla="*/ 948906 h 1500996"/>
              <a:gd name="connsiteX21" fmla="*/ 862641 w 4692769"/>
              <a:gd name="connsiteY21" fmla="*/ 966159 h 1500996"/>
              <a:gd name="connsiteX22" fmla="*/ 888520 w 4692769"/>
              <a:gd name="connsiteY22" fmla="*/ 992038 h 1500996"/>
              <a:gd name="connsiteX23" fmla="*/ 940279 w 4692769"/>
              <a:gd name="connsiteY23" fmla="*/ 1026544 h 1500996"/>
              <a:gd name="connsiteX24" fmla="*/ 966158 w 4692769"/>
              <a:gd name="connsiteY24" fmla="*/ 1043796 h 1500996"/>
              <a:gd name="connsiteX25" fmla="*/ 1017917 w 4692769"/>
              <a:gd name="connsiteY25" fmla="*/ 1061049 h 1500996"/>
              <a:gd name="connsiteX26" fmla="*/ 1078301 w 4692769"/>
              <a:gd name="connsiteY26" fmla="*/ 1086929 h 1500996"/>
              <a:gd name="connsiteX27" fmla="*/ 1104181 w 4692769"/>
              <a:gd name="connsiteY27" fmla="*/ 1104181 h 1500996"/>
              <a:gd name="connsiteX28" fmla="*/ 1164566 w 4692769"/>
              <a:gd name="connsiteY28" fmla="*/ 1121434 h 1500996"/>
              <a:gd name="connsiteX29" fmla="*/ 1190445 w 4692769"/>
              <a:gd name="connsiteY29" fmla="*/ 1147313 h 1500996"/>
              <a:gd name="connsiteX30" fmla="*/ 1224951 w 4692769"/>
              <a:gd name="connsiteY30" fmla="*/ 1155940 h 1500996"/>
              <a:gd name="connsiteX31" fmla="*/ 1250830 w 4692769"/>
              <a:gd name="connsiteY31" fmla="*/ 1164566 h 1500996"/>
              <a:gd name="connsiteX32" fmla="*/ 1311215 w 4692769"/>
              <a:gd name="connsiteY32" fmla="*/ 1190445 h 1500996"/>
              <a:gd name="connsiteX33" fmla="*/ 1337094 w 4692769"/>
              <a:gd name="connsiteY33" fmla="*/ 1207698 h 1500996"/>
              <a:gd name="connsiteX34" fmla="*/ 1371600 w 4692769"/>
              <a:gd name="connsiteY34" fmla="*/ 1216325 h 1500996"/>
              <a:gd name="connsiteX35" fmla="*/ 1423358 w 4692769"/>
              <a:gd name="connsiteY35" fmla="*/ 1233578 h 1500996"/>
              <a:gd name="connsiteX36" fmla="*/ 1500996 w 4692769"/>
              <a:gd name="connsiteY36" fmla="*/ 1259457 h 1500996"/>
              <a:gd name="connsiteX37" fmla="*/ 1526875 w 4692769"/>
              <a:gd name="connsiteY37" fmla="*/ 1268083 h 1500996"/>
              <a:gd name="connsiteX38" fmla="*/ 1561381 w 4692769"/>
              <a:gd name="connsiteY38" fmla="*/ 1276710 h 1500996"/>
              <a:gd name="connsiteX39" fmla="*/ 1613139 w 4692769"/>
              <a:gd name="connsiteY39" fmla="*/ 1293962 h 1500996"/>
              <a:gd name="connsiteX40" fmla="*/ 1664898 w 4692769"/>
              <a:gd name="connsiteY40" fmla="*/ 1302589 h 1500996"/>
              <a:gd name="connsiteX41" fmla="*/ 1690777 w 4692769"/>
              <a:gd name="connsiteY41" fmla="*/ 1311215 h 1500996"/>
              <a:gd name="connsiteX42" fmla="*/ 1725283 w 4692769"/>
              <a:gd name="connsiteY42" fmla="*/ 1319842 h 1500996"/>
              <a:gd name="connsiteX43" fmla="*/ 1751162 w 4692769"/>
              <a:gd name="connsiteY43" fmla="*/ 1328468 h 1500996"/>
              <a:gd name="connsiteX44" fmla="*/ 1820173 w 4692769"/>
              <a:gd name="connsiteY44" fmla="*/ 1345721 h 1500996"/>
              <a:gd name="connsiteX45" fmla="*/ 1889184 w 4692769"/>
              <a:gd name="connsiteY45" fmla="*/ 1371600 h 1500996"/>
              <a:gd name="connsiteX46" fmla="*/ 1940943 w 4692769"/>
              <a:gd name="connsiteY46" fmla="*/ 1388853 h 1500996"/>
              <a:gd name="connsiteX47" fmla="*/ 2001328 w 4692769"/>
              <a:gd name="connsiteY47" fmla="*/ 1423359 h 1500996"/>
              <a:gd name="connsiteX48" fmla="*/ 2027207 w 4692769"/>
              <a:gd name="connsiteY48" fmla="*/ 1431985 h 1500996"/>
              <a:gd name="connsiteX49" fmla="*/ 2053086 w 4692769"/>
              <a:gd name="connsiteY49" fmla="*/ 1449238 h 1500996"/>
              <a:gd name="connsiteX50" fmla="*/ 2139351 w 4692769"/>
              <a:gd name="connsiteY50" fmla="*/ 1475117 h 1500996"/>
              <a:gd name="connsiteX51" fmla="*/ 2165230 w 4692769"/>
              <a:gd name="connsiteY51" fmla="*/ 1492370 h 1500996"/>
              <a:gd name="connsiteX52" fmla="*/ 2208362 w 4692769"/>
              <a:gd name="connsiteY52" fmla="*/ 1500996 h 1500996"/>
              <a:gd name="connsiteX53" fmla="*/ 2467154 w 4692769"/>
              <a:gd name="connsiteY53" fmla="*/ 1492370 h 1500996"/>
              <a:gd name="connsiteX54" fmla="*/ 2631056 w 4692769"/>
              <a:gd name="connsiteY54" fmla="*/ 1466491 h 1500996"/>
              <a:gd name="connsiteX55" fmla="*/ 2872596 w 4692769"/>
              <a:gd name="connsiteY55" fmla="*/ 1457864 h 1500996"/>
              <a:gd name="connsiteX56" fmla="*/ 3062377 w 4692769"/>
              <a:gd name="connsiteY56" fmla="*/ 1431985 h 1500996"/>
              <a:gd name="connsiteX57" fmla="*/ 3226279 w 4692769"/>
              <a:gd name="connsiteY57" fmla="*/ 1414732 h 1500996"/>
              <a:gd name="connsiteX58" fmla="*/ 3260784 w 4692769"/>
              <a:gd name="connsiteY58" fmla="*/ 1406106 h 1500996"/>
              <a:gd name="connsiteX59" fmla="*/ 3338422 w 4692769"/>
              <a:gd name="connsiteY59" fmla="*/ 1397479 h 1500996"/>
              <a:gd name="connsiteX60" fmla="*/ 3390181 w 4692769"/>
              <a:gd name="connsiteY60" fmla="*/ 1380227 h 1500996"/>
              <a:gd name="connsiteX61" fmla="*/ 3416060 w 4692769"/>
              <a:gd name="connsiteY61" fmla="*/ 1371600 h 1500996"/>
              <a:gd name="connsiteX62" fmla="*/ 3441939 w 4692769"/>
              <a:gd name="connsiteY62" fmla="*/ 1362974 h 1500996"/>
              <a:gd name="connsiteX63" fmla="*/ 3467818 w 4692769"/>
              <a:gd name="connsiteY63" fmla="*/ 1345721 h 1500996"/>
              <a:gd name="connsiteX64" fmla="*/ 3493698 w 4692769"/>
              <a:gd name="connsiteY64" fmla="*/ 1337095 h 1500996"/>
              <a:gd name="connsiteX65" fmla="*/ 3545456 w 4692769"/>
              <a:gd name="connsiteY65" fmla="*/ 1302589 h 1500996"/>
              <a:gd name="connsiteX66" fmla="*/ 3597215 w 4692769"/>
              <a:gd name="connsiteY66" fmla="*/ 1285336 h 1500996"/>
              <a:gd name="connsiteX67" fmla="*/ 3631720 w 4692769"/>
              <a:gd name="connsiteY67" fmla="*/ 1259457 h 1500996"/>
              <a:gd name="connsiteX68" fmla="*/ 3683479 w 4692769"/>
              <a:gd name="connsiteY68" fmla="*/ 1242204 h 1500996"/>
              <a:gd name="connsiteX69" fmla="*/ 3709358 w 4692769"/>
              <a:gd name="connsiteY69" fmla="*/ 1224951 h 1500996"/>
              <a:gd name="connsiteX70" fmla="*/ 3735237 w 4692769"/>
              <a:gd name="connsiteY70" fmla="*/ 1216325 h 1500996"/>
              <a:gd name="connsiteX71" fmla="*/ 3778369 w 4692769"/>
              <a:gd name="connsiteY71" fmla="*/ 1181819 h 1500996"/>
              <a:gd name="connsiteX72" fmla="*/ 3830128 w 4692769"/>
              <a:gd name="connsiteY72" fmla="*/ 1147313 h 1500996"/>
              <a:gd name="connsiteX73" fmla="*/ 3890513 w 4692769"/>
              <a:gd name="connsiteY73" fmla="*/ 1104181 h 1500996"/>
              <a:gd name="connsiteX74" fmla="*/ 3933645 w 4692769"/>
              <a:gd name="connsiteY74" fmla="*/ 1052423 h 1500996"/>
              <a:gd name="connsiteX75" fmla="*/ 3950898 w 4692769"/>
              <a:gd name="connsiteY75" fmla="*/ 1026544 h 1500996"/>
              <a:gd name="connsiteX76" fmla="*/ 4002656 w 4692769"/>
              <a:gd name="connsiteY76" fmla="*/ 966159 h 1500996"/>
              <a:gd name="connsiteX77" fmla="*/ 4037162 w 4692769"/>
              <a:gd name="connsiteY77" fmla="*/ 948906 h 1500996"/>
              <a:gd name="connsiteX78" fmla="*/ 4063041 w 4692769"/>
              <a:gd name="connsiteY78" fmla="*/ 931653 h 1500996"/>
              <a:gd name="connsiteX79" fmla="*/ 4071667 w 4692769"/>
              <a:gd name="connsiteY79" fmla="*/ 905774 h 1500996"/>
              <a:gd name="connsiteX80" fmla="*/ 4097547 w 4692769"/>
              <a:gd name="connsiteY80" fmla="*/ 888521 h 1500996"/>
              <a:gd name="connsiteX81" fmla="*/ 4123426 w 4692769"/>
              <a:gd name="connsiteY81" fmla="*/ 862642 h 1500996"/>
              <a:gd name="connsiteX82" fmla="*/ 4149305 w 4692769"/>
              <a:gd name="connsiteY82" fmla="*/ 845389 h 1500996"/>
              <a:gd name="connsiteX83" fmla="*/ 4175184 w 4692769"/>
              <a:gd name="connsiteY83" fmla="*/ 819510 h 1500996"/>
              <a:gd name="connsiteX84" fmla="*/ 4201064 w 4692769"/>
              <a:gd name="connsiteY84" fmla="*/ 802257 h 1500996"/>
              <a:gd name="connsiteX85" fmla="*/ 4235569 w 4692769"/>
              <a:gd name="connsiteY85" fmla="*/ 776378 h 1500996"/>
              <a:gd name="connsiteX86" fmla="*/ 4252822 w 4692769"/>
              <a:gd name="connsiteY86" fmla="*/ 741872 h 1500996"/>
              <a:gd name="connsiteX87" fmla="*/ 4304581 w 4692769"/>
              <a:gd name="connsiteY87" fmla="*/ 707366 h 1500996"/>
              <a:gd name="connsiteX88" fmla="*/ 4339086 w 4692769"/>
              <a:gd name="connsiteY88" fmla="*/ 664234 h 1500996"/>
              <a:gd name="connsiteX89" fmla="*/ 4347713 w 4692769"/>
              <a:gd name="connsiteY89" fmla="*/ 638355 h 1500996"/>
              <a:gd name="connsiteX90" fmla="*/ 4382218 w 4692769"/>
              <a:gd name="connsiteY90" fmla="*/ 586596 h 1500996"/>
              <a:gd name="connsiteX91" fmla="*/ 4399471 w 4692769"/>
              <a:gd name="connsiteY91" fmla="*/ 560717 h 1500996"/>
              <a:gd name="connsiteX92" fmla="*/ 4408098 w 4692769"/>
              <a:gd name="connsiteY92" fmla="*/ 534838 h 1500996"/>
              <a:gd name="connsiteX93" fmla="*/ 4442603 w 4692769"/>
              <a:gd name="connsiteY93" fmla="*/ 483079 h 1500996"/>
              <a:gd name="connsiteX94" fmla="*/ 4468483 w 4692769"/>
              <a:gd name="connsiteY94" fmla="*/ 422695 h 1500996"/>
              <a:gd name="connsiteX95" fmla="*/ 4485735 w 4692769"/>
              <a:gd name="connsiteY95" fmla="*/ 396815 h 1500996"/>
              <a:gd name="connsiteX96" fmla="*/ 4502988 w 4692769"/>
              <a:gd name="connsiteY96" fmla="*/ 345057 h 1500996"/>
              <a:gd name="connsiteX97" fmla="*/ 4511615 w 4692769"/>
              <a:gd name="connsiteY97" fmla="*/ 319178 h 1500996"/>
              <a:gd name="connsiteX98" fmla="*/ 4520241 w 4692769"/>
              <a:gd name="connsiteY98" fmla="*/ 293298 h 1500996"/>
              <a:gd name="connsiteX99" fmla="*/ 4546120 w 4692769"/>
              <a:gd name="connsiteY99" fmla="*/ 267419 h 1500996"/>
              <a:gd name="connsiteX100" fmla="*/ 4580626 w 4692769"/>
              <a:gd name="connsiteY100" fmla="*/ 224287 h 1500996"/>
              <a:gd name="connsiteX101" fmla="*/ 4597879 w 4692769"/>
              <a:gd name="connsiteY101" fmla="*/ 172529 h 1500996"/>
              <a:gd name="connsiteX102" fmla="*/ 4632384 w 4692769"/>
              <a:gd name="connsiteY102" fmla="*/ 120770 h 1500996"/>
              <a:gd name="connsiteX103" fmla="*/ 4641011 w 4692769"/>
              <a:gd name="connsiteY103" fmla="*/ 94891 h 1500996"/>
              <a:gd name="connsiteX104" fmla="*/ 4649637 w 4692769"/>
              <a:gd name="connsiteY104" fmla="*/ 60385 h 1500996"/>
              <a:gd name="connsiteX105" fmla="*/ 4692769 w 4692769"/>
              <a:gd name="connsiteY105" fmla="*/ 0 h 150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692769" h="1500996">
                <a:moveTo>
                  <a:pt x="0" y="353683"/>
                </a:moveTo>
                <a:cubicBezTo>
                  <a:pt x="59324" y="393233"/>
                  <a:pt x="32087" y="381632"/>
                  <a:pt x="77637" y="396815"/>
                </a:cubicBezTo>
                <a:cubicBezTo>
                  <a:pt x="83388" y="405442"/>
                  <a:pt x="88253" y="414730"/>
                  <a:pt x="94890" y="422695"/>
                </a:cubicBezTo>
                <a:cubicBezTo>
                  <a:pt x="113332" y="444825"/>
                  <a:pt x="131756" y="457653"/>
                  <a:pt x="155275" y="474453"/>
                </a:cubicBezTo>
                <a:cubicBezTo>
                  <a:pt x="163711" y="480479"/>
                  <a:pt x="171881" y="487070"/>
                  <a:pt x="181154" y="491706"/>
                </a:cubicBezTo>
                <a:cubicBezTo>
                  <a:pt x="189287" y="495773"/>
                  <a:pt x="198407" y="497457"/>
                  <a:pt x="207034" y="500332"/>
                </a:cubicBezTo>
                <a:cubicBezTo>
                  <a:pt x="215660" y="506083"/>
                  <a:pt x="224948" y="510948"/>
                  <a:pt x="232913" y="517585"/>
                </a:cubicBezTo>
                <a:cubicBezTo>
                  <a:pt x="242285" y="525395"/>
                  <a:pt x="248200" y="537411"/>
                  <a:pt x="258792" y="543464"/>
                </a:cubicBezTo>
                <a:cubicBezTo>
                  <a:pt x="269086" y="549346"/>
                  <a:pt x="281796" y="549215"/>
                  <a:pt x="293298" y="552091"/>
                </a:cubicBezTo>
                <a:cubicBezTo>
                  <a:pt x="310551" y="563593"/>
                  <a:pt x="325385" y="580039"/>
                  <a:pt x="345056" y="586596"/>
                </a:cubicBezTo>
                <a:cubicBezTo>
                  <a:pt x="353682" y="589472"/>
                  <a:pt x="362986" y="590807"/>
                  <a:pt x="370935" y="595223"/>
                </a:cubicBezTo>
                <a:cubicBezTo>
                  <a:pt x="389061" y="605293"/>
                  <a:pt x="405441" y="618227"/>
                  <a:pt x="422694" y="629729"/>
                </a:cubicBezTo>
                <a:lnTo>
                  <a:pt x="552090" y="715993"/>
                </a:lnTo>
                <a:lnTo>
                  <a:pt x="577969" y="733245"/>
                </a:lnTo>
                <a:cubicBezTo>
                  <a:pt x="586596" y="738996"/>
                  <a:pt x="594013" y="747219"/>
                  <a:pt x="603849" y="750498"/>
                </a:cubicBezTo>
                <a:cubicBezTo>
                  <a:pt x="612475" y="753374"/>
                  <a:pt x="621779" y="754709"/>
                  <a:pt x="629728" y="759125"/>
                </a:cubicBezTo>
                <a:cubicBezTo>
                  <a:pt x="647854" y="769195"/>
                  <a:pt x="681486" y="793630"/>
                  <a:pt x="681486" y="793630"/>
                </a:cubicBezTo>
                <a:cubicBezTo>
                  <a:pt x="692988" y="810883"/>
                  <a:pt x="698739" y="833887"/>
                  <a:pt x="715992" y="845389"/>
                </a:cubicBezTo>
                <a:cubicBezTo>
                  <a:pt x="741436" y="862352"/>
                  <a:pt x="746996" y="863616"/>
                  <a:pt x="767751" y="888521"/>
                </a:cubicBezTo>
                <a:cubicBezTo>
                  <a:pt x="774388" y="896485"/>
                  <a:pt x="777201" y="907573"/>
                  <a:pt x="785003" y="914400"/>
                </a:cubicBezTo>
                <a:cubicBezTo>
                  <a:pt x="800608" y="928054"/>
                  <a:pt x="819509" y="937404"/>
                  <a:pt x="836762" y="948906"/>
                </a:cubicBezTo>
                <a:cubicBezTo>
                  <a:pt x="845388" y="954657"/>
                  <a:pt x="855310" y="958828"/>
                  <a:pt x="862641" y="966159"/>
                </a:cubicBezTo>
                <a:cubicBezTo>
                  <a:pt x="871267" y="974785"/>
                  <a:pt x="878890" y="984548"/>
                  <a:pt x="888520" y="992038"/>
                </a:cubicBezTo>
                <a:cubicBezTo>
                  <a:pt x="904888" y="1004768"/>
                  <a:pt x="923026" y="1015042"/>
                  <a:pt x="940279" y="1026544"/>
                </a:cubicBezTo>
                <a:cubicBezTo>
                  <a:pt x="948905" y="1032295"/>
                  <a:pt x="956323" y="1040518"/>
                  <a:pt x="966158" y="1043796"/>
                </a:cubicBezTo>
                <a:lnTo>
                  <a:pt x="1017917" y="1061049"/>
                </a:lnTo>
                <a:cubicBezTo>
                  <a:pt x="1082881" y="1104359"/>
                  <a:pt x="1000323" y="1053510"/>
                  <a:pt x="1078301" y="1086929"/>
                </a:cubicBezTo>
                <a:cubicBezTo>
                  <a:pt x="1087830" y="1091013"/>
                  <a:pt x="1094908" y="1099544"/>
                  <a:pt x="1104181" y="1104181"/>
                </a:cubicBezTo>
                <a:cubicBezTo>
                  <a:pt x="1116562" y="1110371"/>
                  <a:pt x="1153503" y="1118668"/>
                  <a:pt x="1164566" y="1121434"/>
                </a:cubicBezTo>
                <a:cubicBezTo>
                  <a:pt x="1173192" y="1130060"/>
                  <a:pt x="1179853" y="1141260"/>
                  <a:pt x="1190445" y="1147313"/>
                </a:cubicBezTo>
                <a:cubicBezTo>
                  <a:pt x="1200739" y="1153195"/>
                  <a:pt x="1213551" y="1152683"/>
                  <a:pt x="1224951" y="1155940"/>
                </a:cubicBezTo>
                <a:cubicBezTo>
                  <a:pt x="1233694" y="1158438"/>
                  <a:pt x="1242472" y="1160984"/>
                  <a:pt x="1250830" y="1164566"/>
                </a:cubicBezTo>
                <a:cubicBezTo>
                  <a:pt x="1325443" y="1196543"/>
                  <a:pt x="1250525" y="1170217"/>
                  <a:pt x="1311215" y="1190445"/>
                </a:cubicBezTo>
                <a:cubicBezTo>
                  <a:pt x="1319841" y="1196196"/>
                  <a:pt x="1327565" y="1203614"/>
                  <a:pt x="1337094" y="1207698"/>
                </a:cubicBezTo>
                <a:cubicBezTo>
                  <a:pt x="1347991" y="1212368"/>
                  <a:pt x="1360244" y="1212918"/>
                  <a:pt x="1371600" y="1216325"/>
                </a:cubicBezTo>
                <a:cubicBezTo>
                  <a:pt x="1389019" y="1221551"/>
                  <a:pt x="1406105" y="1227827"/>
                  <a:pt x="1423358" y="1233578"/>
                </a:cubicBezTo>
                <a:lnTo>
                  <a:pt x="1500996" y="1259457"/>
                </a:lnTo>
                <a:cubicBezTo>
                  <a:pt x="1509622" y="1262332"/>
                  <a:pt x="1518054" y="1265878"/>
                  <a:pt x="1526875" y="1268083"/>
                </a:cubicBezTo>
                <a:cubicBezTo>
                  <a:pt x="1538377" y="1270959"/>
                  <a:pt x="1550025" y="1273303"/>
                  <a:pt x="1561381" y="1276710"/>
                </a:cubicBezTo>
                <a:cubicBezTo>
                  <a:pt x="1578800" y="1281936"/>
                  <a:pt x="1595201" y="1290972"/>
                  <a:pt x="1613139" y="1293962"/>
                </a:cubicBezTo>
                <a:cubicBezTo>
                  <a:pt x="1630392" y="1296838"/>
                  <a:pt x="1647824" y="1298795"/>
                  <a:pt x="1664898" y="1302589"/>
                </a:cubicBezTo>
                <a:cubicBezTo>
                  <a:pt x="1673774" y="1304562"/>
                  <a:pt x="1682034" y="1308717"/>
                  <a:pt x="1690777" y="1311215"/>
                </a:cubicBezTo>
                <a:cubicBezTo>
                  <a:pt x="1702177" y="1314472"/>
                  <a:pt x="1713883" y="1316585"/>
                  <a:pt x="1725283" y="1319842"/>
                </a:cubicBezTo>
                <a:cubicBezTo>
                  <a:pt x="1734026" y="1322340"/>
                  <a:pt x="1742389" y="1326076"/>
                  <a:pt x="1751162" y="1328468"/>
                </a:cubicBezTo>
                <a:cubicBezTo>
                  <a:pt x="1774038" y="1334707"/>
                  <a:pt x="1820173" y="1345721"/>
                  <a:pt x="1820173" y="1345721"/>
                </a:cubicBezTo>
                <a:cubicBezTo>
                  <a:pt x="1878024" y="1374646"/>
                  <a:pt x="1830457" y="1353982"/>
                  <a:pt x="1889184" y="1371600"/>
                </a:cubicBezTo>
                <a:cubicBezTo>
                  <a:pt x="1906603" y="1376826"/>
                  <a:pt x="1940943" y="1388853"/>
                  <a:pt x="1940943" y="1388853"/>
                </a:cubicBezTo>
                <a:cubicBezTo>
                  <a:pt x="1966933" y="1406180"/>
                  <a:pt x="1970683" y="1410225"/>
                  <a:pt x="2001328" y="1423359"/>
                </a:cubicBezTo>
                <a:cubicBezTo>
                  <a:pt x="2009686" y="1426941"/>
                  <a:pt x="2018581" y="1429110"/>
                  <a:pt x="2027207" y="1431985"/>
                </a:cubicBezTo>
                <a:cubicBezTo>
                  <a:pt x="2035833" y="1437736"/>
                  <a:pt x="2043612" y="1445027"/>
                  <a:pt x="2053086" y="1449238"/>
                </a:cubicBezTo>
                <a:cubicBezTo>
                  <a:pt x="2080091" y="1461240"/>
                  <a:pt x="2110672" y="1467948"/>
                  <a:pt x="2139351" y="1475117"/>
                </a:cubicBezTo>
                <a:cubicBezTo>
                  <a:pt x="2147977" y="1480868"/>
                  <a:pt x="2155522" y="1488730"/>
                  <a:pt x="2165230" y="1492370"/>
                </a:cubicBezTo>
                <a:cubicBezTo>
                  <a:pt x="2178958" y="1497518"/>
                  <a:pt x="2193700" y="1500996"/>
                  <a:pt x="2208362" y="1500996"/>
                </a:cubicBezTo>
                <a:cubicBezTo>
                  <a:pt x="2294674" y="1500996"/>
                  <a:pt x="2380890" y="1495245"/>
                  <a:pt x="2467154" y="1492370"/>
                </a:cubicBezTo>
                <a:cubicBezTo>
                  <a:pt x="2531943" y="1479412"/>
                  <a:pt x="2566015" y="1470007"/>
                  <a:pt x="2631056" y="1466491"/>
                </a:cubicBezTo>
                <a:cubicBezTo>
                  <a:pt x="2711503" y="1462142"/>
                  <a:pt x="2792083" y="1460740"/>
                  <a:pt x="2872596" y="1457864"/>
                </a:cubicBezTo>
                <a:cubicBezTo>
                  <a:pt x="2950592" y="1431866"/>
                  <a:pt x="2889432" y="1450190"/>
                  <a:pt x="3062377" y="1431985"/>
                </a:cubicBezTo>
                <a:lnTo>
                  <a:pt x="3226279" y="1414732"/>
                </a:lnTo>
                <a:cubicBezTo>
                  <a:pt x="3237781" y="1411857"/>
                  <a:pt x="3249066" y="1407909"/>
                  <a:pt x="3260784" y="1406106"/>
                </a:cubicBezTo>
                <a:cubicBezTo>
                  <a:pt x="3286520" y="1402147"/>
                  <a:pt x="3312889" y="1402586"/>
                  <a:pt x="3338422" y="1397479"/>
                </a:cubicBezTo>
                <a:cubicBezTo>
                  <a:pt x="3356255" y="1393912"/>
                  <a:pt x="3372928" y="1385978"/>
                  <a:pt x="3390181" y="1380227"/>
                </a:cubicBezTo>
                <a:lnTo>
                  <a:pt x="3416060" y="1371600"/>
                </a:lnTo>
                <a:lnTo>
                  <a:pt x="3441939" y="1362974"/>
                </a:lnTo>
                <a:cubicBezTo>
                  <a:pt x="3450565" y="1357223"/>
                  <a:pt x="3458545" y="1350357"/>
                  <a:pt x="3467818" y="1345721"/>
                </a:cubicBezTo>
                <a:cubicBezTo>
                  <a:pt x="3475951" y="1341654"/>
                  <a:pt x="3485749" y="1341511"/>
                  <a:pt x="3493698" y="1337095"/>
                </a:cubicBezTo>
                <a:cubicBezTo>
                  <a:pt x="3511824" y="1327025"/>
                  <a:pt x="3525785" y="1309146"/>
                  <a:pt x="3545456" y="1302589"/>
                </a:cubicBezTo>
                <a:lnTo>
                  <a:pt x="3597215" y="1285336"/>
                </a:lnTo>
                <a:cubicBezTo>
                  <a:pt x="3608717" y="1276710"/>
                  <a:pt x="3618861" y="1265887"/>
                  <a:pt x="3631720" y="1259457"/>
                </a:cubicBezTo>
                <a:cubicBezTo>
                  <a:pt x="3647986" y="1251324"/>
                  <a:pt x="3683479" y="1242204"/>
                  <a:pt x="3683479" y="1242204"/>
                </a:cubicBezTo>
                <a:cubicBezTo>
                  <a:pt x="3692105" y="1236453"/>
                  <a:pt x="3700085" y="1229588"/>
                  <a:pt x="3709358" y="1224951"/>
                </a:cubicBezTo>
                <a:cubicBezTo>
                  <a:pt x="3717491" y="1220885"/>
                  <a:pt x="3728137" y="1222005"/>
                  <a:pt x="3735237" y="1216325"/>
                </a:cubicBezTo>
                <a:cubicBezTo>
                  <a:pt x="3790978" y="1171731"/>
                  <a:pt x="3713322" y="1203500"/>
                  <a:pt x="3778369" y="1181819"/>
                </a:cubicBezTo>
                <a:cubicBezTo>
                  <a:pt x="3795622" y="1170317"/>
                  <a:pt x="3815466" y="1161975"/>
                  <a:pt x="3830128" y="1147313"/>
                </a:cubicBezTo>
                <a:cubicBezTo>
                  <a:pt x="3865100" y="1112341"/>
                  <a:pt x="3845095" y="1126890"/>
                  <a:pt x="3890513" y="1104181"/>
                </a:cubicBezTo>
                <a:cubicBezTo>
                  <a:pt x="3933349" y="1039928"/>
                  <a:pt x="3878295" y="1118843"/>
                  <a:pt x="3933645" y="1052423"/>
                </a:cubicBezTo>
                <a:cubicBezTo>
                  <a:pt x="3940282" y="1044458"/>
                  <a:pt x="3944872" y="1034980"/>
                  <a:pt x="3950898" y="1026544"/>
                </a:cubicBezTo>
                <a:cubicBezTo>
                  <a:pt x="3963170" y="1009363"/>
                  <a:pt x="3984367" y="979222"/>
                  <a:pt x="4002656" y="966159"/>
                </a:cubicBezTo>
                <a:cubicBezTo>
                  <a:pt x="4013120" y="958685"/>
                  <a:pt x="4025997" y="955286"/>
                  <a:pt x="4037162" y="948906"/>
                </a:cubicBezTo>
                <a:cubicBezTo>
                  <a:pt x="4046164" y="943762"/>
                  <a:pt x="4054415" y="937404"/>
                  <a:pt x="4063041" y="931653"/>
                </a:cubicBezTo>
                <a:cubicBezTo>
                  <a:pt x="4065916" y="923027"/>
                  <a:pt x="4065987" y="912874"/>
                  <a:pt x="4071667" y="905774"/>
                </a:cubicBezTo>
                <a:cubicBezTo>
                  <a:pt x="4078144" y="897678"/>
                  <a:pt x="4089582" y="895158"/>
                  <a:pt x="4097547" y="888521"/>
                </a:cubicBezTo>
                <a:cubicBezTo>
                  <a:pt x="4106919" y="880711"/>
                  <a:pt x="4114054" y="870452"/>
                  <a:pt x="4123426" y="862642"/>
                </a:cubicBezTo>
                <a:cubicBezTo>
                  <a:pt x="4131391" y="856005"/>
                  <a:pt x="4141340" y="852026"/>
                  <a:pt x="4149305" y="845389"/>
                </a:cubicBezTo>
                <a:cubicBezTo>
                  <a:pt x="4158677" y="837579"/>
                  <a:pt x="4165812" y="827320"/>
                  <a:pt x="4175184" y="819510"/>
                </a:cubicBezTo>
                <a:cubicBezTo>
                  <a:pt x="4183149" y="812873"/>
                  <a:pt x="4192627" y="808283"/>
                  <a:pt x="4201064" y="802257"/>
                </a:cubicBezTo>
                <a:cubicBezTo>
                  <a:pt x="4212763" y="793900"/>
                  <a:pt x="4224067" y="785004"/>
                  <a:pt x="4235569" y="776378"/>
                </a:cubicBezTo>
                <a:cubicBezTo>
                  <a:pt x="4241320" y="764876"/>
                  <a:pt x="4243729" y="750965"/>
                  <a:pt x="4252822" y="741872"/>
                </a:cubicBezTo>
                <a:cubicBezTo>
                  <a:pt x="4267484" y="727210"/>
                  <a:pt x="4304581" y="707366"/>
                  <a:pt x="4304581" y="707366"/>
                </a:cubicBezTo>
                <a:cubicBezTo>
                  <a:pt x="4326262" y="642321"/>
                  <a:pt x="4294494" y="719973"/>
                  <a:pt x="4339086" y="664234"/>
                </a:cubicBezTo>
                <a:cubicBezTo>
                  <a:pt x="4344766" y="657134"/>
                  <a:pt x="4343297" y="646304"/>
                  <a:pt x="4347713" y="638355"/>
                </a:cubicBezTo>
                <a:cubicBezTo>
                  <a:pt x="4357783" y="620229"/>
                  <a:pt x="4370716" y="603849"/>
                  <a:pt x="4382218" y="586596"/>
                </a:cubicBezTo>
                <a:cubicBezTo>
                  <a:pt x="4387969" y="577970"/>
                  <a:pt x="4396192" y="570553"/>
                  <a:pt x="4399471" y="560717"/>
                </a:cubicBezTo>
                <a:cubicBezTo>
                  <a:pt x="4402347" y="552091"/>
                  <a:pt x="4403682" y="542787"/>
                  <a:pt x="4408098" y="534838"/>
                </a:cubicBezTo>
                <a:cubicBezTo>
                  <a:pt x="4418168" y="516712"/>
                  <a:pt x="4436045" y="502750"/>
                  <a:pt x="4442603" y="483079"/>
                </a:cubicBezTo>
                <a:cubicBezTo>
                  <a:pt x="4452282" y="454044"/>
                  <a:pt x="4451427" y="452544"/>
                  <a:pt x="4468483" y="422695"/>
                </a:cubicBezTo>
                <a:cubicBezTo>
                  <a:pt x="4473627" y="413693"/>
                  <a:pt x="4481524" y="406289"/>
                  <a:pt x="4485735" y="396815"/>
                </a:cubicBezTo>
                <a:cubicBezTo>
                  <a:pt x="4493121" y="380196"/>
                  <a:pt x="4497237" y="362310"/>
                  <a:pt x="4502988" y="345057"/>
                </a:cubicBezTo>
                <a:lnTo>
                  <a:pt x="4511615" y="319178"/>
                </a:lnTo>
                <a:cubicBezTo>
                  <a:pt x="4514491" y="310551"/>
                  <a:pt x="4513811" y="299728"/>
                  <a:pt x="4520241" y="293298"/>
                </a:cubicBezTo>
                <a:lnTo>
                  <a:pt x="4546120" y="267419"/>
                </a:lnTo>
                <a:cubicBezTo>
                  <a:pt x="4577584" y="173034"/>
                  <a:pt x="4524881" y="313478"/>
                  <a:pt x="4580626" y="224287"/>
                </a:cubicBezTo>
                <a:cubicBezTo>
                  <a:pt x="4590265" y="208865"/>
                  <a:pt x="4587791" y="187661"/>
                  <a:pt x="4597879" y="172529"/>
                </a:cubicBezTo>
                <a:cubicBezTo>
                  <a:pt x="4609381" y="155276"/>
                  <a:pt x="4625826" y="140441"/>
                  <a:pt x="4632384" y="120770"/>
                </a:cubicBezTo>
                <a:cubicBezTo>
                  <a:pt x="4635260" y="112144"/>
                  <a:pt x="4638513" y="103634"/>
                  <a:pt x="4641011" y="94891"/>
                </a:cubicBezTo>
                <a:cubicBezTo>
                  <a:pt x="4644268" y="83491"/>
                  <a:pt x="4644335" y="70989"/>
                  <a:pt x="4649637" y="60385"/>
                </a:cubicBezTo>
                <a:cubicBezTo>
                  <a:pt x="4668015" y="23630"/>
                  <a:pt x="4673087" y="19684"/>
                  <a:pt x="4692769" y="0"/>
                </a:cubicBezTo>
              </a:path>
            </a:pathLst>
          </a:cu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9" name="Rectangle 6"/>
          <p:cNvSpPr>
            <a:spLocks noChangeArrowheads="1"/>
          </p:cNvSpPr>
          <p:nvPr/>
        </p:nvSpPr>
        <p:spPr bwMode="auto">
          <a:xfrm>
            <a:off x="607123" y="241075"/>
            <a:ext cx="658385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Allergic airway inflammation: role of Th2 cells and ILC2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2702" name="Group 2701"/>
          <p:cNvGrpSpPr/>
          <p:nvPr/>
        </p:nvGrpSpPr>
        <p:grpSpPr>
          <a:xfrm>
            <a:off x="1259632" y="908720"/>
            <a:ext cx="7227504" cy="5401906"/>
            <a:chOff x="467544" y="908720"/>
            <a:chExt cx="7227504" cy="5401906"/>
          </a:xfrm>
        </p:grpSpPr>
        <p:cxnSp>
          <p:nvCxnSpPr>
            <p:cNvPr id="3" name="Connecteur droit 318"/>
            <p:cNvCxnSpPr/>
            <p:nvPr/>
          </p:nvCxnSpPr>
          <p:spPr>
            <a:xfrm flipH="1">
              <a:off x="3707904" y="2253019"/>
              <a:ext cx="470689" cy="0"/>
            </a:xfrm>
            <a:prstGeom prst="line">
              <a:avLst/>
            </a:prstGeom>
            <a:noFill/>
            <a:ln w="127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4" name="Freeform 1501"/>
            <p:cNvSpPr>
              <a:spLocks/>
            </p:cNvSpPr>
            <p:nvPr/>
          </p:nvSpPr>
          <p:spPr bwMode="auto">
            <a:xfrm rot="11350042">
              <a:off x="2836882" y="2963604"/>
              <a:ext cx="775820" cy="841013"/>
            </a:xfrm>
            <a:custGeom>
              <a:avLst/>
              <a:gdLst>
                <a:gd name="T0" fmla="*/ 54 w 813"/>
                <a:gd name="T1" fmla="*/ 774 h 1045"/>
                <a:gd name="T2" fmla="*/ 120 w 813"/>
                <a:gd name="T3" fmla="*/ 792 h 1045"/>
                <a:gd name="T4" fmla="*/ 75 w 813"/>
                <a:gd name="T5" fmla="*/ 738 h 1045"/>
                <a:gd name="T6" fmla="*/ 123 w 813"/>
                <a:gd name="T7" fmla="*/ 735 h 1045"/>
                <a:gd name="T8" fmla="*/ 222 w 813"/>
                <a:gd name="T9" fmla="*/ 747 h 1045"/>
                <a:gd name="T10" fmla="*/ 309 w 813"/>
                <a:gd name="T11" fmla="*/ 711 h 1045"/>
                <a:gd name="T12" fmla="*/ 339 w 813"/>
                <a:gd name="T13" fmla="*/ 543 h 1045"/>
                <a:gd name="T14" fmla="*/ 321 w 813"/>
                <a:gd name="T15" fmla="*/ 141 h 1045"/>
                <a:gd name="T16" fmla="*/ 294 w 813"/>
                <a:gd name="T17" fmla="*/ 6 h 1045"/>
                <a:gd name="T18" fmla="*/ 333 w 813"/>
                <a:gd name="T19" fmla="*/ 99 h 1045"/>
                <a:gd name="T20" fmla="*/ 369 w 813"/>
                <a:gd name="T21" fmla="*/ 399 h 1045"/>
                <a:gd name="T22" fmla="*/ 363 w 813"/>
                <a:gd name="T23" fmla="*/ 666 h 1045"/>
                <a:gd name="T24" fmla="*/ 462 w 813"/>
                <a:gd name="T25" fmla="*/ 678 h 1045"/>
                <a:gd name="T26" fmla="*/ 567 w 813"/>
                <a:gd name="T27" fmla="*/ 681 h 1045"/>
                <a:gd name="T28" fmla="*/ 483 w 813"/>
                <a:gd name="T29" fmla="*/ 726 h 1045"/>
                <a:gd name="T30" fmla="*/ 678 w 813"/>
                <a:gd name="T31" fmla="*/ 693 h 1045"/>
                <a:gd name="T32" fmla="*/ 690 w 813"/>
                <a:gd name="T33" fmla="*/ 747 h 1045"/>
                <a:gd name="T34" fmla="*/ 552 w 813"/>
                <a:gd name="T35" fmla="*/ 762 h 1045"/>
                <a:gd name="T36" fmla="*/ 705 w 813"/>
                <a:gd name="T37" fmla="*/ 864 h 1045"/>
                <a:gd name="T38" fmla="*/ 777 w 813"/>
                <a:gd name="T39" fmla="*/ 978 h 1045"/>
                <a:gd name="T40" fmla="*/ 660 w 813"/>
                <a:gd name="T41" fmla="*/ 870 h 1045"/>
                <a:gd name="T42" fmla="*/ 501 w 813"/>
                <a:gd name="T43" fmla="*/ 969 h 1045"/>
                <a:gd name="T44" fmla="*/ 474 w 813"/>
                <a:gd name="T45" fmla="*/ 1002 h 1045"/>
                <a:gd name="T46" fmla="*/ 441 w 813"/>
                <a:gd name="T47" fmla="*/ 894 h 1045"/>
                <a:gd name="T48" fmla="*/ 381 w 813"/>
                <a:gd name="T49" fmla="*/ 978 h 1045"/>
                <a:gd name="T50" fmla="*/ 336 w 813"/>
                <a:gd name="T51" fmla="*/ 1035 h 1045"/>
                <a:gd name="T52" fmla="*/ 318 w 813"/>
                <a:gd name="T53" fmla="*/ 948 h 1045"/>
                <a:gd name="T54" fmla="*/ 342 w 813"/>
                <a:gd name="T55" fmla="*/ 870 h 1045"/>
                <a:gd name="T56" fmla="*/ 279 w 813"/>
                <a:gd name="T57" fmla="*/ 903 h 1045"/>
                <a:gd name="T58" fmla="*/ 246 w 813"/>
                <a:gd name="T59" fmla="*/ 975 h 1045"/>
                <a:gd name="T60" fmla="*/ 111 w 813"/>
                <a:gd name="T61" fmla="*/ 1011 h 1045"/>
                <a:gd name="T62" fmla="*/ 195 w 813"/>
                <a:gd name="T63" fmla="*/ 972 h 1045"/>
                <a:gd name="T64" fmla="*/ 243 w 813"/>
                <a:gd name="T65" fmla="*/ 873 h 1045"/>
                <a:gd name="T66" fmla="*/ 165 w 813"/>
                <a:gd name="T67" fmla="*/ 879 h 1045"/>
                <a:gd name="T68" fmla="*/ 111 w 813"/>
                <a:gd name="T69" fmla="*/ 867 h 1045"/>
                <a:gd name="T70" fmla="*/ 144 w 813"/>
                <a:gd name="T71" fmla="*/ 825 h 1045"/>
                <a:gd name="T72" fmla="*/ 18 w 813"/>
                <a:gd name="T73" fmla="*/ 798 h 10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3"/>
                <a:gd name="T112" fmla="*/ 0 h 1045"/>
                <a:gd name="T113" fmla="*/ 813 w 813"/>
                <a:gd name="T114" fmla="*/ 1045 h 10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3" h="1045">
                  <a:moveTo>
                    <a:pt x="6" y="747"/>
                  </a:moveTo>
                  <a:cubicBezTo>
                    <a:pt x="12" y="743"/>
                    <a:pt x="41" y="766"/>
                    <a:pt x="54" y="774"/>
                  </a:cubicBezTo>
                  <a:cubicBezTo>
                    <a:pt x="67" y="782"/>
                    <a:pt x="76" y="795"/>
                    <a:pt x="87" y="798"/>
                  </a:cubicBezTo>
                  <a:cubicBezTo>
                    <a:pt x="98" y="801"/>
                    <a:pt x="117" y="798"/>
                    <a:pt x="120" y="792"/>
                  </a:cubicBezTo>
                  <a:cubicBezTo>
                    <a:pt x="123" y="786"/>
                    <a:pt x="112" y="771"/>
                    <a:pt x="105" y="762"/>
                  </a:cubicBezTo>
                  <a:cubicBezTo>
                    <a:pt x="98" y="753"/>
                    <a:pt x="76" y="745"/>
                    <a:pt x="75" y="738"/>
                  </a:cubicBezTo>
                  <a:cubicBezTo>
                    <a:pt x="74" y="731"/>
                    <a:pt x="91" y="721"/>
                    <a:pt x="99" y="720"/>
                  </a:cubicBezTo>
                  <a:cubicBezTo>
                    <a:pt x="107" y="719"/>
                    <a:pt x="116" y="731"/>
                    <a:pt x="123" y="735"/>
                  </a:cubicBezTo>
                  <a:cubicBezTo>
                    <a:pt x="130" y="739"/>
                    <a:pt x="122" y="745"/>
                    <a:pt x="138" y="747"/>
                  </a:cubicBezTo>
                  <a:cubicBezTo>
                    <a:pt x="154" y="749"/>
                    <a:pt x="198" y="748"/>
                    <a:pt x="222" y="747"/>
                  </a:cubicBezTo>
                  <a:cubicBezTo>
                    <a:pt x="246" y="746"/>
                    <a:pt x="271" y="747"/>
                    <a:pt x="285" y="741"/>
                  </a:cubicBezTo>
                  <a:cubicBezTo>
                    <a:pt x="299" y="735"/>
                    <a:pt x="304" y="722"/>
                    <a:pt x="309" y="711"/>
                  </a:cubicBezTo>
                  <a:cubicBezTo>
                    <a:pt x="314" y="700"/>
                    <a:pt x="310" y="700"/>
                    <a:pt x="315" y="672"/>
                  </a:cubicBezTo>
                  <a:cubicBezTo>
                    <a:pt x="320" y="644"/>
                    <a:pt x="336" y="601"/>
                    <a:pt x="339" y="543"/>
                  </a:cubicBezTo>
                  <a:cubicBezTo>
                    <a:pt x="342" y="485"/>
                    <a:pt x="336" y="388"/>
                    <a:pt x="333" y="321"/>
                  </a:cubicBezTo>
                  <a:cubicBezTo>
                    <a:pt x="330" y="254"/>
                    <a:pt x="327" y="184"/>
                    <a:pt x="321" y="141"/>
                  </a:cubicBezTo>
                  <a:cubicBezTo>
                    <a:pt x="315" y="98"/>
                    <a:pt x="298" y="82"/>
                    <a:pt x="294" y="60"/>
                  </a:cubicBezTo>
                  <a:cubicBezTo>
                    <a:pt x="290" y="38"/>
                    <a:pt x="289" y="12"/>
                    <a:pt x="294" y="6"/>
                  </a:cubicBezTo>
                  <a:cubicBezTo>
                    <a:pt x="299" y="0"/>
                    <a:pt x="321" y="9"/>
                    <a:pt x="327" y="24"/>
                  </a:cubicBezTo>
                  <a:cubicBezTo>
                    <a:pt x="333" y="39"/>
                    <a:pt x="328" y="59"/>
                    <a:pt x="333" y="99"/>
                  </a:cubicBezTo>
                  <a:cubicBezTo>
                    <a:pt x="338" y="139"/>
                    <a:pt x="354" y="214"/>
                    <a:pt x="360" y="264"/>
                  </a:cubicBezTo>
                  <a:cubicBezTo>
                    <a:pt x="366" y="314"/>
                    <a:pt x="368" y="353"/>
                    <a:pt x="369" y="399"/>
                  </a:cubicBezTo>
                  <a:cubicBezTo>
                    <a:pt x="370" y="445"/>
                    <a:pt x="370" y="499"/>
                    <a:pt x="369" y="543"/>
                  </a:cubicBezTo>
                  <a:cubicBezTo>
                    <a:pt x="368" y="587"/>
                    <a:pt x="360" y="643"/>
                    <a:pt x="363" y="666"/>
                  </a:cubicBezTo>
                  <a:cubicBezTo>
                    <a:pt x="366" y="689"/>
                    <a:pt x="374" y="682"/>
                    <a:pt x="390" y="684"/>
                  </a:cubicBezTo>
                  <a:cubicBezTo>
                    <a:pt x="406" y="686"/>
                    <a:pt x="441" y="683"/>
                    <a:pt x="462" y="678"/>
                  </a:cubicBezTo>
                  <a:cubicBezTo>
                    <a:pt x="483" y="673"/>
                    <a:pt x="502" y="654"/>
                    <a:pt x="519" y="654"/>
                  </a:cubicBezTo>
                  <a:cubicBezTo>
                    <a:pt x="536" y="654"/>
                    <a:pt x="570" y="675"/>
                    <a:pt x="567" y="681"/>
                  </a:cubicBezTo>
                  <a:cubicBezTo>
                    <a:pt x="564" y="687"/>
                    <a:pt x="512" y="683"/>
                    <a:pt x="498" y="690"/>
                  </a:cubicBezTo>
                  <a:cubicBezTo>
                    <a:pt x="484" y="697"/>
                    <a:pt x="480" y="717"/>
                    <a:pt x="483" y="726"/>
                  </a:cubicBezTo>
                  <a:cubicBezTo>
                    <a:pt x="486" y="735"/>
                    <a:pt x="484" y="753"/>
                    <a:pt x="516" y="747"/>
                  </a:cubicBezTo>
                  <a:cubicBezTo>
                    <a:pt x="548" y="741"/>
                    <a:pt x="642" y="698"/>
                    <a:pt x="678" y="693"/>
                  </a:cubicBezTo>
                  <a:cubicBezTo>
                    <a:pt x="714" y="688"/>
                    <a:pt x="733" y="705"/>
                    <a:pt x="735" y="714"/>
                  </a:cubicBezTo>
                  <a:cubicBezTo>
                    <a:pt x="737" y="723"/>
                    <a:pt x="714" y="742"/>
                    <a:pt x="690" y="747"/>
                  </a:cubicBezTo>
                  <a:cubicBezTo>
                    <a:pt x="666" y="752"/>
                    <a:pt x="611" y="745"/>
                    <a:pt x="588" y="747"/>
                  </a:cubicBezTo>
                  <a:cubicBezTo>
                    <a:pt x="565" y="749"/>
                    <a:pt x="556" y="749"/>
                    <a:pt x="552" y="762"/>
                  </a:cubicBezTo>
                  <a:cubicBezTo>
                    <a:pt x="548" y="775"/>
                    <a:pt x="538" y="808"/>
                    <a:pt x="564" y="825"/>
                  </a:cubicBezTo>
                  <a:cubicBezTo>
                    <a:pt x="590" y="842"/>
                    <a:pt x="666" y="841"/>
                    <a:pt x="705" y="864"/>
                  </a:cubicBezTo>
                  <a:cubicBezTo>
                    <a:pt x="744" y="887"/>
                    <a:pt x="789" y="944"/>
                    <a:pt x="801" y="963"/>
                  </a:cubicBezTo>
                  <a:cubicBezTo>
                    <a:pt x="813" y="982"/>
                    <a:pt x="785" y="979"/>
                    <a:pt x="777" y="978"/>
                  </a:cubicBezTo>
                  <a:cubicBezTo>
                    <a:pt x="769" y="977"/>
                    <a:pt x="772" y="978"/>
                    <a:pt x="753" y="960"/>
                  </a:cubicBezTo>
                  <a:cubicBezTo>
                    <a:pt x="734" y="942"/>
                    <a:pt x="699" y="885"/>
                    <a:pt x="660" y="870"/>
                  </a:cubicBezTo>
                  <a:cubicBezTo>
                    <a:pt x="621" y="855"/>
                    <a:pt x="546" y="850"/>
                    <a:pt x="519" y="867"/>
                  </a:cubicBezTo>
                  <a:cubicBezTo>
                    <a:pt x="492" y="884"/>
                    <a:pt x="506" y="945"/>
                    <a:pt x="501" y="969"/>
                  </a:cubicBezTo>
                  <a:cubicBezTo>
                    <a:pt x="496" y="993"/>
                    <a:pt x="496" y="1006"/>
                    <a:pt x="492" y="1011"/>
                  </a:cubicBezTo>
                  <a:cubicBezTo>
                    <a:pt x="488" y="1016"/>
                    <a:pt x="477" y="1017"/>
                    <a:pt x="474" y="1002"/>
                  </a:cubicBezTo>
                  <a:cubicBezTo>
                    <a:pt x="471" y="987"/>
                    <a:pt x="479" y="936"/>
                    <a:pt x="474" y="918"/>
                  </a:cubicBezTo>
                  <a:cubicBezTo>
                    <a:pt x="469" y="900"/>
                    <a:pt x="455" y="894"/>
                    <a:pt x="441" y="894"/>
                  </a:cubicBezTo>
                  <a:cubicBezTo>
                    <a:pt x="427" y="894"/>
                    <a:pt x="397" y="907"/>
                    <a:pt x="387" y="921"/>
                  </a:cubicBezTo>
                  <a:cubicBezTo>
                    <a:pt x="377" y="935"/>
                    <a:pt x="384" y="959"/>
                    <a:pt x="381" y="978"/>
                  </a:cubicBezTo>
                  <a:cubicBezTo>
                    <a:pt x="378" y="997"/>
                    <a:pt x="376" y="1025"/>
                    <a:pt x="369" y="1035"/>
                  </a:cubicBezTo>
                  <a:cubicBezTo>
                    <a:pt x="362" y="1045"/>
                    <a:pt x="344" y="1041"/>
                    <a:pt x="336" y="1035"/>
                  </a:cubicBezTo>
                  <a:cubicBezTo>
                    <a:pt x="328" y="1029"/>
                    <a:pt x="321" y="1013"/>
                    <a:pt x="318" y="999"/>
                  </a:cubicBezTo>
                  <a:cubicBezTo>
                    <a:pt x="315" y="985"/>
                    <a:pt x="316" y="962"/>
                    <a:pt x="318" y="948"/>
                  </a:cubicBezTo>
                  <a:cubicBezTo>
                    <a:pt x="320" y="934"/>
                    <a:pt x="329" y="925"/>
                    <a:pt x="333" y="912"/>
                  </a:cubicBezTo>
                  <a:cubicBezTo>
                    <a:pt x="337" y="899"/>
                    <a:pt x="346" y="877"/>
                    <a:pt x="342" y="870"/>
                  </a:cubicBezTo>
                  <a:cubicBezTo>
                    <a:pt x="338" y="863"/>
                    <a:pt x="316" y="865"/>
                    <a:pt x="306" y="870"/>
                  </a:cubicBezTo>
                  <a:cubicBezTo>
                    <a:pt x="296" y="875"/>
                    <a:pt x="285" y="891"/>
                    <a:pt x="279" y="903"/>
                  </a:cubicBezTo>
                  <a:cubicBezTo>
                    <a:pt x="273" y="915"/>
                    <a:pt x="276" y="927"/>
                    <a:pt x="270" y="939"/>
                  </a:cubicBezTo>
                  <a:cubicBezTo>
                    <a:pt x="264" y="951"/>
                    <a:pt x="265" y="962"/>
                    <a:pt x="246" y="975"/>
                  </a:cubicBezTo>
                  <a:cubicBezTo>
                    <a:pt x="227" y="988"/>
                    <a:pt x="178" y="1014"/>
                    <a:pt x="156" y="1020"/>
                  </a:cubicBezTo>
                  <a:cubicBezTo>
                    <a:pt x="134" y="1026"/>
                    <a:pt x="112" y="1015"/>
                    <a:pt x="111" y="1011"/>
                  </a:cubicBezTo>
                  <a:cubicBezTo>
                    <a:pt x="110" y="1007"/>
                    <a:pt x="136" y="999"/>
                    <a:pt x="150" y="993"/>
                  </a:cubicBezTo>
                  <a:cubicBezTo>
                    <a:pt x="164" y="987"/>
                    <a:pt x="182" y="984"/>
                    <a:pt x="195" y="972"/>
                  </a:cubicBezTo>
                  <a:cubicBezTo>
                    <a:pt x="208" y="960"/>
                    <a:pt x="220" y="934"/>
                    <a:pt x="228" y="918"/>
                  </a:cubicBezTo>
                  <a:cubicBezTo>
                    <a:pt x="236" y="902"/>
                    <a:pt x="245" y="883"/>
                    <a:pt x="243" y="873"/>
                  </a:cubicBezTo>
                  <a:cubicBezTo>
                    <a:pt x="241" y="863"/>
                    <a:pt x="226" y="854"/>
                    <a:pt x="213" y="855"/>
                  </a:cubicBezTo>
                  <a:cubicBezTo>
                    <a:pt x="200" y="856"/>
                    <a:pt x="184" y="873"/>
                    <a:pt x="165" y="879"/>
                  </a:cubicBezTo>
                  <a:cubicBezTo>
                    <a:pt x="146" y="885"/>
                    <a:pt x="108" y="896"/>
                    <a:pt x="99" y="894"/>
                  </a:cubicBezTo>
                  <a:cubicBezTo>
                    <a:pt x="90" y="892"/>
                    <a:pt x="103" y="874"/>
                    <a:pt x="111" y="867"/>
                  </a:cubicBezTo>
                  <a:cubicBezTo>
                    <a:pt x="119" y="860"/>
                    <a:pt x="145" y="856"/>
                    <a:pt x="150" y="849"/>
                  </a:cubicBezTo>
                  <a:cubicBezTo>
                    <a:pt x="155" y="842"/>
                    <a:pt x="155" y="829"/>
                    <a:pt x="144" y="825"/>
                  </a:cubicBezTo>
                  <a:cubicBezTo>
                    <a:pt x="133" y="821"/>
                    <a:pt x="102" y="829"/>
                    <a:pt x="81" y="825"/>
                  </a:cubicBezTo>
                  <a:cubicBezTo>
                    <a:pt x="60" y="821"/>
                    <a:pt x="32" y="809"/>
                    <a:pt x="18" y="798"/>
                  </a:cubicBezTo>
                  <a:cubicBezTo>
                    <a:pt x="4" y="787"/>
                    <a:pt x="0" y="751"/>
                    <a:pt x="6" y="747"/>
                  </a:cubicBezTo>
                  <a:close/>
                </a:path>
              </a:pathLst>
            </a:custGeom>
            <a:gradFill rotWithShape="0">
              <a:gsLst>
                <a:gs pos="0">
                  <a:srgbClr val="F8D7A6"/>
                </a:gs>
                <a:gs pos="50000">
                  <a:srgbClr val="EC8C00"/>
                </a:gs>
                <a:gs pos="100000">
                  <a:srgbClr val="F8D7A6"/>
                </a:gs>
              </a:gsLst>
              <a:lin ang="18900000" scaled="1"/>
            </a:gra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Freeform 1503"/>
            <p:cNvSpPr>
              <a:spLocks/>
            </p:cNvSpPr>
            <p:nvPr/>
          </p:nvSpPr>
          <p:spPr bwMode="auto">
            <a:xfrm rot="366479">
              <a:off x="3133592" y="3135858"/>
              <a:ext cx="332064" cy="71867"/>
            </a:xfrm>
            <a:custGeom>
              <a:avLst/>
              <a:gdLst>
                <a:gd name="T0" fmla="*/ 27 w 385"/>
                <a:gd name="T1" fmla="*/ 4 h 125"/>
                <a:gd name="T2" fmla="*/ 3 w 385"/>
                <a:gd name="T3" fmla="*/ 33 h 125"/>
                <a:gd name="T4" fmla="*/ 6 w 385"/>
                <a:gd name="T5" fmla="*/ 64 h 125"/>
                <a:gd name="T6" fmla="*/ 20 w 385"/>
                <a:gd name="T7" fmla="*/ 78 h 125"/>
                <a:gd name="T8" fmla="*/ 68 w 385"/>
                <a:gd name="T9" fmla="*/ 94 h 125"/>
                <a:gd name="T10" fmla="*/ 120 w 385"/>
                <a:gd name="T11" fmla="*/ 99 h 125"/>
                <a:gd name="T12" fmla="*/ 185 w 385"/>
                <a:gd name="T13" fmla="*/ 99 h 125"/>
                <a:gd name="T14" fmla="*/ 231 w 385"/>
                <a:gd name="T15" fmla="*/ 105 h 125"/>
                <a:gd name="T16" fmla="*/ 311 w 385"/>
                <a:gd name="T17" fmla="*/ 121 h 125"/>
                <a:gd name="T18" fmla="*/ 357 w 385"/>
                <a:gd name="T19" fmla="*/ 120 h 125"/>
                <a:gd name="T20" fmla="*/ 381 w 385"/>
                <a:gd name="T21" fmla="*/ 91 h 125"/>
                <a:gd name="T22" fmla="*/ 383 w 385"/>
                <a:gd name="T23" fmla="*/ 49 h 125"/>
                <a:gd name="T24" fmla="*/ 374 w 385"/>
                <a:gd name="T25" fmla="*/ 28 h 125"/>
                <a:gd name="T26" fmla="*/ 344 w 385"/>
                <a:gd name="T27" fmla="*/ 13 h 125"/>
                <a:gd name="T28" fmla="*/ 293 w 385"/>
                <a:gd name="T29" fmla="*/ 3 h 125"/>
                <a:gd name="T30" fmla="*/ 236 w 385"/>
                <a:gd name="T31" fmla="*/ 3 h 125"/>
                <a:gd name="T32" fmla="*/ 195 w 385"/>
                <a:gd name="T33" fmla="*/ 7 h 125"/>
                <a:gd name="T34" fmla="*/ 138 w 385"/>
                <a:gd name="T35" fmla="*/ 10 h 125"/>
                <a:gd name="T36" fmla="*/ 89 w 385"/>
                <a:gd name="T37" fmla="*/ 12 h 125"/>
                <a:gd name="T38" fmla="*/ 42 w 385"/>
                <a:gd name="T39" fmla="*/ 10 h 125"/>
                <a:gd name="T40" fmla="*/ 27 w 385"/>
                <a:gd name="T41" fmla="*/ 4 h 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5"/>
                <a:gd name="T64" fmla="*/ 0 h 125"/>
                <a:gd name="T65" fmla="*/ 385 w 385"/>
                <a:gd name="T66" fmla="*/ 125 h 1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5" h="125">
                  <a:moveTo>
                    <a:pt x="27" y="4"/>
                  </a:moveTo>
                  <a:cubicBezTo>
                    <a:pt x="20" y="8"/>
                    <a:pt x="6" y="23"/>
                    <a:pt x="3" y="33"/>
                  </a:cubicBezTo>
                  <a:cubicBezTo>
                    <a:pt x="0" y="43"/>
                    <a:pt x="3" y="57"/>
                    <a:pt x="6" y="64"/>
                  </a:cubicBezTo>
                  <a:cubicBezTo>
                    <a:pt x="9" y="71"/>
                    <a:pt x="10" y="73"/>
                    <a:pt x="20" y="78"/>
                  </a:cubicBezTo>
                  <a:cubicBezTo>
                    <a:pt x="30" y="83"/>
                    <a:pt x="51" y="90"/>
                    <a:pt x="68" y="94"/>
                  </a:cubicBezTo>
                  <a:cubicBezTo>
                    <a:pt x="85" y="98"/>
                    <a:pt x="101" y="98"/>
                    <a:pt x="120" y="99"/>
                  </a:cubicBezTo>
                  <a:cubicBezTo>
                    <a:pt x="139" y="100"/>
                    <a:pt x="167" y="98"/>
                    <a:pt x="185" y="99"/>
                  </a:cubicBezTo>
                  <a:cubicBezTo>
                    <a:pt x="203" y="100"/>
                    <a:pt x="210" y="101"/>
                    <a:pt x="231" y="105"/>
                  </a:cubicBezTo>
                  <a:cubicBezTo>
                    <a:pt x="252" y="109"/>
                    <a:pt x="290" y="119"/>
                    <a:pt x="311" y="121"/>
                  </a:cubicBezTo>
                  <a:cubicBezTo>
                    <a:pt x="332" y="123"/>
                    <a:pt x="345" y="125"/>
                    <a:pt x="357" y="120"/>
                  </a:cubicBezTo>
                  <a:cubicBezTo>
                    <a:pt x="369" y="115"/>
                    <a:pt x="377" y="103"/>
                    <a:pt x="381" y="91"/>
                  </a:cubicBezTo>
                  <a:cubicBezTo>
                    <a:pt x="385" y="79"/>
                    <a:pt x="384" y="59"/>
                    <a:pt x="383" y="49"/>
                  </a:cubicBezTo>
                  <a:cubicBezTo>
                    <a:pt x="382" y="39"/>
                    <a:pt x="381" y="34"/>
                    <a:pt x="374" y="28"/>
                  </a:cubicBezTo>
                  <a:cubicBezTo>
                    <a:pt x="367" y="22"/>
                    <a:pt x="357" y="17"/>
                    <a:pt x="344" y="13"/>
                  </a:cubicBezTo>
                  <a:cubicBezTo>
                    <a:pt x="331" y="9"/>
                    <a:pt x="311" y="5"/>
                    <a:pt x="293" y="3"/>
                  </a:cubicBezTo>
                  <a:cubicBezTo>
                    <a:pt x="275" y="1"/>
                    <a:pt x="252" y="2"/>
                    <a:pt x="236" y="3"/>
                  </a:cubicBezTo>
                  <a:cubicBezTo>
                    <a:pt x="220" y="4"/>
                    <a:pt x="211" y="6"/>
                    <a:pt x="195" y="7"/>
                  </a:cubicBezTo>
                  <a:cubicBezTo>
                    <a:pt x="179" y="8"/>
                    <a:pt x="156" y="9"/>
                    <a:pt x="138" y="10"/>
                  </a:cubicBezTo>
                  <a:cubicBezTo>
                    <a:pt x="120" y="11"/>
                    <a:pt x="105" y="12"/>
                    <a:pt x="89" y="12"/>
                  </a:cubicBezTo>
                  <a:cubicBezTo>
                    <a:pt x="73" y="12"/>
                    <a:pt x="52" y="11"/>
                    <a:pt x="42" y="10"/>
                  </a:cubicBezTo>
                  <a:cubicBezTo>
                    <a:pt x="32" y="9"/>
                    <a:pt x="34" y="0"/>
                    <a:pt x="2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EC8C00"/>
                </a:gs>
                <a:gs pos="100000">
                  <a:srgbClr val="A56200"/>
                </a:gs>
              </a:gsLst>
              <a:path path="rect">
                <a:fillToRect l="50000" t="50000" r="50000" b="50000"/>
              </a:path>
            </a:gradFill>
            <a:ln w="6350" cmpd="sng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ZoneTexte 237"/>
            <p:cNvSpPr txBox="1"/>
            <p:nvPr/>
          </p:nvSpPr>
          <p:spPr>
            <a:xfrm>
              <a:off x="3592463" y="3594502"/>
              <a:ext cx="4732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T</a:t>
              </a:r>
              <a:r>
                <a:rPr kumimoji="0" lang="en-US" sz="160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H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2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grpSp>
          <p:nvGrpSpPr>
            <p:cNvPr id="7" name="Group 5272"/>
            <p:cNvGrpSpPr>
              <a:grpSpLocks noChangeAspect="1"/>
            </p:cNvGrpSpPr>
            <p:nvPr/>
          </p:nvGrpSpPr>
          <p:grpSpPr bwMode="auto">
            <a:xfrm>
              <a:off x="3237523" y="3244271"/>
              <a:ext cx="459053" cy="450000"/>
              <a:chOff x="4349" y="1763"/>
              <a:chExt cx="834" cy="818"/>
            </a:xfrm>
          </p:grpSpPr>
          <p:sp>
            <p:nvSpPr>
              <p:cNvPr id="2686" name="Freeform 5273"/>
              <p:cNvSpPr>
                <a:spLocks/>
              </p:cNvSpPr>
              <p:nvPr/>
            </p:nvSpPr>
            <p:spPr bwMode="auto">
              <a:xfrm>
                <a:off x="4358" y="1763"/>
                <a:ext cx="825" cy="818"/>
              </a:xfrm>
              <a:custGeom>
                <a:avLst/>
                <a:gdLst/>
                <a:ahLst/>
                <a:cxnLst>
                  <a:cxn ang="0">
                    <a:pos x="110" y="33"/>
                  </a:cxn>
                  <a:cxn ang="0">
                    <a:pos x="21" y="148"/>
                  </a:cxn>
                  <a:cxn ang="0">
                    <a:pos x="33" y="312"/>
                  </a:cxn>
                  <a:cxn ang="0">
                    <a:pos x="317" y="393"/>
                  </a:cxn>
                  <a:cxn ang="0">
                    <a:pos x="377" y="72"/>
                  </a:cxn>
                  <a:cxn ang="0">
                    <a:pos x="253" y="14"/>
                  </a:cxn>
                  <a:cxn ang="0">
                    <a:pos x="110" y="33"/>
                  </a:cxn>
                </a:cxnLst>
                <a:rect l="0" t="0" r="r" b="b"/>
                <a:pathLst>
                  <a:path w="478" h="444">
                    <a:moveTo>
                      <a:pt x="110" y="33"/>
                    </a:moveTo>
                    <a:cubicBezTo>
                      <a:pt x="53" y="66"/>
                      <a:pt x="45" y="92"/>
                      <a:pt x="21" y="148"/>
                    </a:cubicBezTo>
                    <a:cubicBezTo>
                      <a:pt x="0" y="199"/>
                      <a:pt x="7" y="264"/>
                      <a:pt x="33" y="312"/>
                    </a:cubicBezTo>
                    <a:cubicBezTo>
                      <a:pt x="82" y="404"/>
                      <a:pt x="227" y="444"/>
                      <a:pt x="317" y="393"/>
                    </a:cubicBezTo>
                    <a:cubicBezTo>
                      <a:pt x="424" y="333"/>
                      <a:pt x="478" y="167"/>
                      <a:pt x="377" y="72"/>
                    </a:cubicBezTo>
                    <a:cubicBezTo>
                      <a:pt x="342" y="39"/>
                      <a:pt x="298" y="23"/>
                      <a:pt x="253" y="14"/>
                    </a:cubicBezTo>
                    <a:cubicBezTo>
                      <a:pt x="183" y="0"/>
                      <a:pt x="150" y="12"/>
                      <a:pt x="110" y="33"/>
                    </a:cubicBezTo>
                    <a:close/>
                  </a:path>
                </a:pathLst>
              </a:custGeom>
              <a:solidFill>
                <a:srgbClr val="9BBB59">
                  <a:lumMod val="40000"/>
                  <a:lumOff val="6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7" name="Freeform 5274"/>
              <p:cNvSpPr>
                <a:spLocks/>
              </p:cNvSpPr>
              <p:nvPr/>
            </p:nvSpPr>
            <p:spPr bwMode="auto">
              <a:xfrm>
                <a:off x="4444" y="1822"/>
                <a:ext cx="615" cy="647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12" y="147"/>
                  </a:cxn>
                  <a:cxn ang="0">
                    <a:pos x="75" y="315"/>
                  </a:cxn>
                  <a:cxn ang="0">
                    <a:pos x="215" y="341"/>
                  </a:cxn>
                  <a:cxn ang="0">
                    <a:pos x="316" y="255"/>
                  </a:cxn>
                  <a:cxn ang="0">
                    <a:pos x="339" y="120"/>
                  </a:cxn>
                  <a:cxn ang="0">
                    <a:pos x="255" y="24"/>
                  </a:cxn>
                  <a:cxn ang="0">
                    <a:pos x="82" y="32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solidFill>
                <a:srgbClr val="9BBB5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8" name="Freeform 5276"/>
              <p:cNvSpPr>
                <a:spLocks/>
              </p:cNvSpPr>
              <p:nvPr/>
            </p:nvSpPr>
            <p:spPr bwMode="auto">
              <a:xfrm>
                <a:off x="4479" y="1861"/>
                <a:ext cx="297" cy="295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43" y="47"/>
                  </a:cxn>
                  <a:cxn ang="0">
                    <a:pos x="5" y="160"/>
                  </a:cxn>
                  <a:cxn ang="0">
                    <a:pos x="62" y="51"/>
                  </a:cxn>
                  <a:cxn ang="0">
                    <a:pos x="88" y="39"/>
                  </a:cxn>
                  <a:cxn ang="0">
                    <a:pos x="104" y="19"/>
                  </a:cxn>
                  <a:cxn ang="0">
                    <a:pos x="172" y="4"/>
                  </a:cxn>
                  <a:cxn ang="0">
                    <a:pos x="114" y="6"/>
                  </a:cxn>
                </a:cxnLst>
                <a:rect l="0" t="0" r="r" b="b"/>
                <a:pathLst>
                  <a:path w="172" h="160">
                    <a:moveTo>
                      <a:pt x="114" y="4"/>
                    </a:moveTo>
                    <a:cubicBezTo>
                      <a:pt x="86" y="17"/>
                      <a:pt x="64" y="24"/>
                      <a:pt x="43" y="47"/>
                    </a:cubicBezTo>
                    <a:cubicBezTo>
                      <a:pt x="17" y="76"/>
                      <a:pt x="0" y="120"/>
                      <a:pt x="5" y="160"/>
                    </a:cubicBezTo>
                    <a:cubicBezTo>
                      <a:pt x="13" y="120"/>
                      <a:pt x="27" y="74"/>
                      <a:pt x="62" y="51"/>
                    </a:cubicBezTo>
                    <a:cubicBezTo>
                      <a:pt x="70" y="46"/>
                      <a:pt x="81" y="44"/>
                      <a:pt x="88" y="39"/>
                    </a:cubicBezTo>
                    <a:cubicBezTo>
                      <a:pt x="96" y="32"/>
                      <a:pt x="96" y="25"/>
                      <a:pt x="104" y="19"/>
                    </a:cubicBezTo>
                    <a:cubicBezTo>
                      <a:pt x="116" y="8"/>
                      <a:pt x="158" y="9"/>
                      <a:pt x="172" y="4"/>
                    </a:cubicBezTo>
                    <a:cubicBezTo>
                      <a:pt x="163" y="0"/>
                      <a:pt x="123" y="2"/>
                      <a:pt x="114" y="6"/>
                    </a:cubicBezTo>
                  </a:path>
                </a:pathLst>
              </a:custGeom>
              <a:solidFill>
                <a:srgbClr val="9BBB59">
                  <a:lumMod val="40000"/>
                  <a:lumOff val="6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9" name="Freeform 5277"/>
              <p:cNvSpPr>
                <a:spLocks/>
              </p:cNvSpPr>
              <p:nvPr/>
            </p:nvSpPr>
            <p:spPr bwMode="auto">
              <a:xfrm>
                <a:off x="4593" y="1990"/>
                <a:ext cx="537" cy="564"/>
              </a:xfrm>
              <a:custGeom>
                <a:avLst/>
                <a:gdLst/>
                <a:ahLst/>
                <a:cxnLst>
                  <a:cxn ang="0">
                    <a:pos x="0" y="268"/>
                  </a:cxn>
                  <a:cxn ang="0">
                    <a:pos x="4" y="269"/>
                  </a:cxn>
                  <a:cxn ang="0">
                    <a:pos x="209" y="243"/>
                  </a:cxn>
                  <a:cxn ang="0">
                    <a:pos x="269" y="0"/>
                  </a:cxn>
                  <a:cxn ang="0">
                    <a:pos x="183" y="243"/>
                  </a:cxn>
                  <a:cxn ang="0">
                    <a:pos x="0" y="268"/>
                  </a:cxn>
                </a:cxnLst>
                <a:rect l="0" t="0" r="r" b="b"/>
                <a:pathLst>
                  <a:path w="311" h="306">
                    <a:moveTo>
                      <a:pt x="0" y="268"/>
                    </a:moveTo>
                    <a:cubicBezTo>
                      <a:pt x="1" y="268"/>
                      <a:pt x="2" y="269"/>
                      <a:pt x="4" y="269"/>
                    </a:cubicBezTo>
                    <a:cubicBezTo>
                      <a:pt x="46" y="287"/>
                      <a:pt x="137" y="306"/>
                      <a:pt x="209" y="243"/>
                    </a:cubicBezTo>
                    <a:cubicBezTo>
                      <a:pt x="284" y="178"/>
                      <a:pt x="311" y="54"/>
                      <a:pt x="269" y="0"/>
                    </a:cubicBezTo>
                    <a:cubicBezTo>
                      <a:pt x="288" y="52"/>
                      <a:pt x="288" y="176"/>
                      <a:pt x="183" y="243"/>
                    </a:cubicBezTo>
                    <a:cubicBezTo>
                      <a:pt x="139" y="263"/>
                      <a:pt x="99" y="294"/>
                      <a:pt x="0" y="268"/>
                    </a:cubicBezTo>
                  </a:path>
                </a:pathLst>
              </a:custGeom>
              <a:solidFill>
                <a:srgbClr val="9BBB59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0" name="Freeform 5278"/>
              <p:cNvSpPr>
                <a:spLocks/>
              </p:cNvSpPr>
              <p:nvPr/>
            </p:nvSpPr>
            <p:spPr bwMode="auto">
              <a:xfrm>
                <a:off x="4349" y="1876"/>
                <a:ext cx="145" cy="532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36" y="83"/>
                  </a:cxn>
                  <a:cxn ang="0">
                    <a:pos x="78" y="289"/>
                  </a:cxn>
                  <a:cxn ang="0">
                    <a:pos x="40" y="116"/>
                  </a:cxn>
                  <a:cxn ang="0">
                    <a:pos x="84" y="0"/>
                  </a:cxn>
                </a:cxnLst>
                <a:rect l="0" t="0" r="r" b="b"/>
                <a:pathLst>
                  <a:path w="84" h="289">
                    <a:moveTo>
                      <a:pt x="84" y="0"/>
                    </a:moveTo>
                    <a:cubicBezTo>
                      <a:pt x="55" y="24"/>
                      <a:pt x="45" y="59"/>
                      <a:pt x="36" y="83"/>
                    </a:cubicBezTo>
                    <a:cubicBezTo>
                      <a:pt x="19" y="123"/>
                      <a:pt x="0" y="215"/>
                      <a:pt x="78" y="289"/>
                    </a:cubicBezTo>
                    <a:cubicBezTo>
                      <a:pt x="59" y="268"/>
                      <a:pt x="19" y="180"/>
                      <a:pt x="40" y="116"/>
                    </a:cubicBezTo>
                    <a:cubicBezTo>
                      <a:pt x="62" y="52"/>
                      <a:pt x="57" y="26"/>
                      <a:pt x="84" y="0"/>
                    </a:cubicBezTo>
                  </a:path>
                </a:pathLst>
              </a:custGeom>
              <a:solidFill>
                <a:srgbClr val="F79646">
                  <a:lumMod val="20000"/>
                  <a:lumOff val="8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1" name="Freeform 5280"/>
              <p:cNvSpPr>
                <a:spLocks/>
              </p:cNvSpPr>
              <p:nvPr/>
            </p:nvSpPr>
            <p:spPr bwMode="auto">
              <a:xfrm>
                <a:off x="4667" y="2097"/>
                <a:ext cx="364" cy="344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114" y="167"/>
                  </a:cxn>
                  <a:cxn ang="0">
                    <a:pos x="185" y="89"/>
                  </a:cxn>
                  <a:cxn ang="0">
                    <a:pos x="205" y="0"/>
                  </a:cxn>
                  <a:cxn ang="0">
                    <a:pos x="156" y="114"/>
                  </a:cxn>
                  <a:cxn ang="0">
                    <a:pos x="62" y="175"/>
                  </a:cxn>
                  <a:cxn ang="0">
                    <a:pos x="0" y="173"/>
                  </a:cxn>
                </a:cxnLst>
                <a:rect l="0" t="0" r="r" b="b"/>
                <a:pathLst>
                  <a:path w="211" h="187">
                    <a:moveTo>
                      <a:pt x="0" y="173"/>
                    </a:moveTo>
                    <a:cubicBezTo>
                      <a:pt x="42" y="187"/>
                      <a:pt x="77" y="187"/>
                      <a:pt x="114" y="167"/>
                    </a:cubicBezTo>
                    <a:cubicBezTo>
                      <a:pt x="150" y="146"/>
                      <a:pt x="170" y="118"/>
                      <a:pt x="185" y="89"/>
                    </a:cubicBezTo>
                    <a:cubicBezTo>
                      <a:pt x="199" y="60"/>
                      <a:pt x="211" y="26"/>
                      <a:pt x="205" y="0"/>
                    </a:cubicBezTo>
                    <a:cubicBezTo>
                      <a:pt x="205" y="16"/>
                      <a:pt x="177" y="88"/>
                      <a:pt x="156" y="114"/>
                    </a:cubicBezTo>
                    <a:cubicBezTo>
                      <a:pt x="135" y="140"/>
                      <a:pt x="81" y="173"/>
                      <a:pt x="62" y="175"/>
                    </a:cubicBezTo>
                    <a:cubicBezTo>
                      <a:pt x="44" y="176"/>
                      <a:pt x="10" y="178"/>
                      <a:pt x="0" y="173"/>
                    </a:cubicBezTo>
                  </a:path>
                </a:pathLst>
              </a:custGeom>
              <a:solidFill>
                <a:srgbClr val="9BBB59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2" name="Freeform 5281"/>
              <p:cNvSpPr>
                <a:spLocks/>
              </p:cNvSpPr>
              <p:nvPr/>
            </p:nvSpPr>
            <p:spPr bwMode="auto">
              <a:xfrm>
                <a:off x="4444" y="1822"/>
                <a:ext cx="615" cy="647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12" y="147"/>
                  </a:cxn>
                  <a:cxn ang="0">
                    <a:pos x="75" y="315"/>
                  </a:cxn>
                  <a:cxn ang="0">
                    <a:pos x="215" y="341"/>
                  </a:cxn>
                  <a:cxn ang="0">
                    <a:pos x="316" y="255"/>
                  </a:cxn>
                  <a:cxn ang="0">
                    <a:pos x="339" y="120"/>
                  </a:cxn>
                  <a:cxn ang="0">
                    <a:pos x="255" y="24"/>
                  </a:cxn>
                  <a:cxn ang="0">
                    <a:pos x="82" y="32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759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3" name="Freeform 5282"/>
              <p:cNvSpPr>
                <a:spLocks/>
              </p:cNvSpPr>
              <p:nvPr/>
            </p:nvSpPr>
            <p:spPr bwMode="auto">
              <a:xfrm>
                <a:off x="4356" y="1763"/>
                <a:ext cx="827" cy="817"/>
              </a:xfrm>
              <a:custGeom>
                <a:avLst/>
                <a:gdLst/>
                <a:ahLst/>
                <a:cxnLst>
                  <a:cxn ang="0">
                    <a:pos x="111" y="33"/>
                  </a:cxn>
                  <a:cxn ang="0">
                    <a:pos x="22" y="147"/>
                  </a:cxn>
                  <a:cxn ang="0">
                    <a:pos x="34" y="312"/>
                  </a:cxn>
                  <a:cxn ang="0">
                    <a:pos x="318" y="393"/>
                  </a:cxn>
                  <a:cxn ang="0">
                    <a:pos x="378" y="71"/>
                  </a:cxn>
                  <a:cxn ang="0">
                    <a:pos x="254" y="14"/>
                  </a:cxn>
                  <a:cxn ang="0">
                    <a:pos x="111" y="33"/>
                  </a:cxn>
                </a:cxnLst>
                <a:rect l="0" t="0" r="r" b="b"/>
                <a:pathLst>
                  <a:path w="479" h="443">
                    <a:moveTo>
                      <a:pt x="111" y="33"/>
                    </a:moveTo>
                    <a:cubicBezTo>
                      <a:pt x="54" y="65"/>
                      <a:pt x="46" y="92"/>
                      <a:pt x="22" y="147"/>
                    </a:cubicBezTo>
                    <a:cubicBezTo>
                      <a:pt x="0" y="198"/>
                      <a:pt x="8" y="264"/>
                      <a:pt x="34" y="312"/>
                    </a:cubicBezTo>
                    <a:cubicBezTo>
                      <a:pt x="83" y="403"/>
                      <a:pt x="228" y="443"/>
                      <a:pt x="318" y="393"/>
                    </a:cubicBezTo>
                    <a:cubicBezTo>
                      <a:pt x="425" y="333"/>
                      <a:pt x="479" y="167"/>
                      <a:pt x="378" y="71"/>
                    </a:cubicBezTo>
                    <a:cubicBezTo>
                      <a:pt x="343" y="38"/>
                      <a:pt x="299" y="23"/>
                      <a:pt x="254" y="14"/>
                    </a:cubicBezTo>
                    <a:cubicBezTo>
                      <a:pt x="184" y="0"/>
                      <a:pt x="150" y="11"/>
                      <a:pt x="111" y="33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759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4" name="Oval 5283"/>
              <p:cNvSpPr>
                <a:spLocks noChangeArrowheads="1"/>
              </p:cNvSpPr>
              <p:nvPr/>
            </p:nvSpPr>
            <p:spPr bwMode="auto">
              <a:xfrm>
                <a:off x="4553" y="1859"/>
                <a:ext cx="59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5" name="Oval 5284"/>
              <p:cNvSpPr>
                <a:spLocks noChangeArrowheads="1"/>
              </p:cNvSpPr>
              <p:nvPr/>
            </p:nvSpPr>
            <p:spPr bwMode="auto">
              <a:xfrm>
                <a:off x="4610" y="1855"/>
                <a:ext cx="22" cy="2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6" name="Oval 5285"/>
              <p:cNvSpPr>
                <a:spLocks noChangeArrowheads="1"/>
              </p:cNvSpPr>
              <p:nvPr/>
            </p:nvSpPr>
            <p:spPr bwMode="auto">
              <a:xfrm>
                <a:off x="4536" y="1901"/>
                <a:ext cx="20" cy="2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8" name="Connecteur droit 318"/>
            <p:cNvCxnSpPr/>
            <p:nvPr/>
          </p:nvCxnSpPr>
          <p:spPr>
            <a:xfrm flipH="1">
              <a:off x="3446909" y="2235884"/>
              <a:ext cx="6052" cy="659716"/>
            </a:xfrm>
            <a:prstGeom prst="line">
              <a:avLst/>
            </a:prstGeom>
            <a:noFill/>
            <a:ln w="127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grpSp>
          <p:nvGrpSpPr>
            <p:cNvPr id="9" name="Group 2295"/>
            <p:cNvGrpSpPr>
              <a:grpSpLocks noChangeAspect="1"/>
            </p:cNvGrpSpPr>
            <p:nvPr/>
          </p:nvGrpSpPr>
          <p:grpSpPr bwMode="auto">
            <a:xfrm rot="20093789">
              <a:off x="3442190" y="3227766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647" name="Group 229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672" name="Group 229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80" name="Group 229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84" name="Rectangle 22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85" name="Oval 23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81" name="Group 230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82" name="Rectangle 23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83" name="Oval 23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673" name="Group 230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74" name="Group 230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78" name="Rectangle 23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79" name="Oval 23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75" name="Group 230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76" name="Rectangle 23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77" name="Oval 23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648" name="Group 231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658" name="Group 231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66" name="Group 23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70" name="Rectangle 23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71" name="Oval 23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67" name="Group 231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68" name="Rectangle 23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69" name="Oval 23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659" name="Group 231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60" name="Group 23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64" name="Rectangle 23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65" name="Oval 23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61" name="Group 232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62" name="Rectangle 23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63" name="Oval 23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649" name="Oval 232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0" name="Rectangle 232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1" name="Rectangle 232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2" name="Rectangle 232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3" name="Rectangle 233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4" name="Rectangle 233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5" name="Rectangle 233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6" name="Rectangle 233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7" name="Rectangle 233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Group 2135"/>
            <p:cNvGrpSpPr>
              <a:grpSpLocks noChangeAspect="1"/>
            </p:cNvGrpSpPr>
            <p:nvPr/>
          </p:nvGrpSpPr>
          <p:grpSpPr bwMode="auto">
            <a:xfrm rot="20093789">
              <a:off x="3387372" y="3219385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608" name="Group 213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633" name="Group 213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41" name="Group 21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45" name="Rectangle 21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46" name="Oval 21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42" name="Group 214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43" name="Rectangle 21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44" name="Oval 21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634" name="Group 214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35" name="Group 21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39" name="Rectangle 21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40" name="Oval 21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36" name="Group 214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37" name="Rectangle 21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38" name="Oval 21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609" name="Group 215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619" name="Group 215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27" name="Group 21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31" name="Rectangle 21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32" name="Oval 21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28" name="Group 215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29" name="Rectangle 21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30" name="Oval 21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620" name="Group 215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21" name="Group 21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25" name="Rectangle 21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26" name="Oval 21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22" name="Group 216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23" name="Rectangle 21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24" name="Oval 21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610" name="Oval 216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1" name="Rectangle 216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2" name="Rectangle 216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3" name="Rectangle 216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4" name="Rectangle 217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5" name="Rectangle 217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6" name="Rectangle 217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7" name="Rectangle 217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8" name="Rectangle 217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" name="Group 2175"/>
            <p:cNvGrpSpPr>
              <a:grpSpLocks noChangeAspect="1"/>
            </p:cNvGrpSpPr>
            <p:nvPr/>
          </p:nvGrpSpPr>
          <p:grpSpPr bwMode="auto">
            <a:xfrm rot="20093789">
              <a:off x="3230787" y="3429191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569" name="Group 217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594" name="Group 217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602" name="Group 21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06" name="Rectangle 21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07" name="Oval 21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603" name="Group 218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04" name="Rectangle 2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05" name="Oval 2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595" name="Group 218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96" name="Group 21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600" name="Rectangle 2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601" name="Oval 21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97" name="Group 21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98" name="Rectangle 2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99" name="Oval 21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570" name="Group 219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580" name="Group 219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88" name="Group 21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92" name="Rectangle 21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93" name="Oval 21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89" name="Group 219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90" name="Rectangle 21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91" name="Oval 21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581" name="Group 219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82" name="Group 22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86" name="Rectangle 22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87" name="Oval 22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83" name="Group 220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84" name="Rectangle 22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85" name="Oval 22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571" name="Oval 220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2" name="Rectangle 220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3" name="Rectangle 220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4" name="Rectangle 220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5" name="Rectangle 221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6" name="Rectangle 221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7" name="Rectangle 221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8" name="Rectangle 221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9" name="Rectangle 221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2" name="Group 2215"/>
            <p:cNvGrpSpPr>
              <a:grpSpLocks noChangeAspect="1"/>
            </p:cNvGrpSpPr>
            <p:nvPr/>
          </p:nvGrpSpPr>
          <p:grpSpPr bwMode="auto">
            <a:xfrm rot="20093789">
              <a:off x="3231804" y="3526112"/>
              <a:ext cx="42000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530" name="Group 221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555" name="Group 221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63" name="Group 22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67" name="Rectangle 22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68" name="Oval 22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64" name="Group 22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65" name="Rectangle 22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66" name="Oval 22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556" name="Group 222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57" name="Group 22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61" name="Rectangle 22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62" name="Oval 22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58" name="Group 222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59" name="Rectangle 22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60" name="Oval 22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531" name="Group 223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541" name="Group 223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49" name="Group 22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53" name="Rectangle 22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54" name="Oval 22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50" name="Group 223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51" name="Rectangle 22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52" name="Oval 22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542" name="Group 223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43" name="Group 22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47" name="Rectangle 22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48" name="Oval 22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44" name="Group 22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45" name="Rectangle 22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46" name="Oval 22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532" name="Oval 224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3" name="Rectangle 224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4" name="Rectangle 224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5" name="Rectangle 224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6" name="Rectangle 225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7" name="Rectangle 225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8" name="Rectangle 225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9" name="Rectangle 225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0" name="Rectangle 225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" name="Group 2255"/>
            <p:cNvGrpSpPr>
              <a:grpSpLocks noChangeAspect="1"/>
            </p:cNvGrpSpPr>
            <p:nvPr/>
          </p:nvGrpSpPr>
          <p:grpSpPr bwMode="auto">
            <a:xfrm rot="20093789">
              <a:off x="3283948" y="3296763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491" name="Group 225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516" name="Group 225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24" name="Group 225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28" name="Rectangle 22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29" name="Oval 22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25" name="Group 226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26" name="Rectangle 22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27" name="Oval 22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517" name="Group 226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18" name="Group 226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22" name="Rectangle 22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23" name="Oval 22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19" name="Group 226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20" name="Rectangle 22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21" name="Oval 22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492" name="Group 227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502" name="Group 227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10" name="Group 227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14" name="Rectangle 22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15" name="Oval 22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11" name="Group 227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12" name="Rectangle 22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13" name="Oval 22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503" name="Group 227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504" name="Group 228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08" name="Rectangle 22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09" name="Oval 22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505" name="Group 228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506" name="Rectangle 22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507" name="Oval 22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493" name="Oval 228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4" name="Rectangle 228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5" name="Rectangle 228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6" name="Rectangle 228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7" name="Rectangle 229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8" name="Rectangle 229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9" name="Rectangle 229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0" name="Rectangle 229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1" name="Rectangle 229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" name="Group 2335"/>
            <p:cNvGrpSpPr>
              <a:grpSpLocks noChangeAspect="1"/>
            </p:cNvGrpSpPr>
            <p:nvPr/>
          </p:nvGrpSpPr>
          <p:grpSpPr bwMode="auto">
            <a:xfrm rot="20093789">
              <a:off x="3316623" y="3258950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452" name="Group 233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477" name="Group 233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85" name="Group 23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89" name="Rectangle 23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90" name="Oval 23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86" name="Group 234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87" name="Rectangle 23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88" name="Oval 23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478" name="Group 234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79" name="Group 23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83" name="Rectangle 23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84" name="Oval 23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80" name="Group 234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81" name="Rectangle 23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82" name="Oval 23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453" name="Group 235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463" name="Group 235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71" name="Group 23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75" name="Rectangle 23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76" name="Oval 23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72" name="Group 235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73" name="Rectangle 23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74" name="Oval 23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464" name="Group 235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65" name="Group 23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69" name="Rectangle 23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70" name="Oval 23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66" name="Group 236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67" name="Rectangle 23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68" name="Oval 23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454" name="Oval 236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5" name="Rectangle 236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6" name="Rectangle 236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7" name="Rectangle 236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8" name="Rectangle 237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9" name="Rectangle 237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0" name="Rectangle 237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1" name="Rectangle 237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2" name="Rectangle 237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" name="Group 2375"/>
            <p:cNvGrpSpPr>
              <a:grpSpLocks noChangeAspect="1"/>
            </p:cNvGrpSpPr>
            <p:nvPr/>
          </p:nvGrpSpPr>
          <p:grpSpPr bwMode="auto">
            <a:xfrm rot="20093789">
              <a:off x="3248341" y="3359598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413" name="Group 237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438" name="Group 237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46" name="Group 23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50" name="Rectangle 23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51" name="Oval 23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47" name="Group 238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48" name="Rectangle 23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49" name="Oval 23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439" name="Group 238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40" name="Group 23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44" name="Rectangle 23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45" name="Oval 23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41" name="Group 23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42" name="Rectangle 23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43" name="Oval 23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414" name="Group 239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424" name="Group 239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32" name="Group 23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36" name="Rectangle 23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37" name="Oval 23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33" name="Group 239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34" name="Rectangle 23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35" name="Oval 23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425" name="Group 239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26" name="Group 24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30" name="Rectangle 24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31" name="Oval 24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27" name="Group 240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28" name="Rectangle 24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29" name="Oval 24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415" name="Oval 240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6" name="Rectangle 240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7" name="Rectangle 240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8" name="Rectangle 240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9" name="Rectangle 241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0" name="Rectangle 241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1" name="Rectangle 241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2" name="Rectangle 241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3" name="Rectangle 241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" name="Group 2415"/>
            <p:cNvGrpSpPr>
              <a:grpSpLocks noChangeAspect="1"/>
            </p:cNvGrpSpPr>
            <p:nvPr/>
          </p:nvGrpSpPr>
          <p:grpSpPr bwMode="auto">
            <a:xfrm rot="20093789">
              <a:off x="3520238" y="3264894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374" name="Group 241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399" name="Group 241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07" name="Group 24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11" name="Rectangle 24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12" name="Oval 24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08" name="Group 24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09" name="Rectangle 24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10" name="Oval 24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400" name="Group 242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401" name="Group 24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05" name="Rectangle 24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06" name="Oval 24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402" name="Group 242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403" name="Rectangle 24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404" name="Oval 24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375" name="Group 243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385" name="Group 243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393" name="Group 24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397" name="Rectangle 24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398" name="Oval 24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394" name="Group 243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395" name="Rectangle 24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396" name="Oval 24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386" name="Group 243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387" name="Group 24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391" name="Rectangle 24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392" name="Oval 24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388" name="Group 24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389" name="Rectangle 24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390" name="Oval 24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376" name="Oval 244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77" name="Rectangle 244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78" name="Rectangle 244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79" name="Rectangle 244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0" name="Rectangle 245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1" name="Rectangle 245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2" name="Rectangle 245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3" name="Rectangle 245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4" name="Rectangle 245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0" name="Rounded Rectangle 4"/>
            <p:cNvSpPr/>
            <p:nvPr/>
          </p:nvSpPr>
          <p:spPr>
            <a:xfrm>
              <a:off x="3998170" y="1953687"/>
              <a:ext cx="1224889" cy="5976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603"/>
            <p:cNvGrpSpPr/>
            <p:nvPr/>
          </p:nvGrpSpPr>
          <p:grpSpPr>
            <a:xfrm>
              <a:off x="4417103" y="1942452"/>
              <a:ext cx="770869" cy="188505"/>
              <a:chOff x="7282909" y="2465281"/>
              <a:chExt cx="770869" cy="188505"/>
            </a:xfrm>
          </p:grpSpPr>
          <p:grpSp>
            <p:nvGrpSpPr>
              <p:cNvPr id="2318" name="Group 426"/>
              <p:cNvGrpSpPr/>
              <p:nvPr/>
            </p:nvGrpSpPr>
            <p:grpSpPr>
              <a:xfrm rot="14723811">
                <a:off x="7854433" y="249789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59" name="Oval 138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60" name="Oval 139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61" name="Oval 140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62" name="Oval 141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19" name="Group 427"/>
              <p:cNvGrpSpPr/>
              <p:nvPr/>
            </p:nvGrpSpPr>
            <p:grpSpPr>
              <a:xfrm rot="14723811">
                <a:off x="7737930" y="2507072"/>
                <a:ext cx="59417" cy="80026"/>
                <a:chOff x="7120175" y="347495"/>
                <a:chExt cx="78718" cy="108012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56" name="Oval 135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7" name="Oval 136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8" name="Oval 137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20" name="Group 425"/>
              <p:cNvGrpSpPr/>
              <p:nvPr/>
            </p:nvGrpSpPr>
            <p:grpSpPr>
              <a:xfrm rot="13581428">
                <a:off x="7607077" y="2475072"/>
                <a:ext cx="126295" cy="110203"/>
                <a:chOff x="7156078" y="629072"/>
                <a:chExt cx="167320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49" name="Oval 128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0" name="Oval 129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1" name="Oval 130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2" name="Oval 131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3" name="Oval 132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4" name="Oval 133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55" name="Oval 134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21" name="Group 465"/>
              <p:cNvGrpSpPr/>
              <p:nvPr/>
            </p:nvGrpSpPr>
            <p:grpSpPr>
              <a:xfrm rot="14723811">
                <a:off x="7393463" y="2456579"/>
                <a:ext cx="188505" cy="205910"/>
                <a:chOff x="6687751" y="332656"/>
                <a:chExt cx="249737" cy="277918"/>
              </a:xfrm>
              <a:solidFill>
                <a:schemeClr val="bg1">
                  <a:lumMod val="85000"/>
                </a:schemeClr>
              </a:solidFill>
            </p:grpSpPr>
            <p:grpSp>
              <p:nvGrpSpPr>
                <p:cNvPr id="2332" name="Group 426"/>
                <p:cNvGrpSpPr/>
                <p:nvPr/>
              </p:nvGrpSpPr>
              <p:grpSpPr>
                <a:xfrm>
                  <a:off x="6687751" y="461833"/>
                  <a:ext cx="86035" cy="148741"/>
                  <a:chOff x="7003678" y="476672"/>
                  <a:chExt cx="86035" cy="148741"/>
                </a:xfrm>
                <a:grpFill/>
              </p:grpSpPr>
              <p:sp>
                <p:nvSpPr>
                  <p:cNvPr id="2345" name="Oval 124"/>
                  <p:cNvSpPr>
                    <a:spLocks noChangeAspect="1"/>
                  </p:cNvSpPr>
                  <p:nvPr/>
                </p:nvSpPr>
                <p:spPr>
                  <a:xfrm>
                    <a:off x="7020272" y="4766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6" name="Oval 125"/>
                  <p:cNvSpPr>
                    <a:spLocks noChangeAspect="1"/>
                  </p:cNvSpPr>
                  <p:nvPr/>
                </p:nvSpPr>
                <p:spPr>
                  <a:xfrm>
                    <a:off x="7053709" y="5894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7" name="Oval 126"/>
                  <p:cNvSpPr>
                    <a:spLocks noChangeAspect="1"/>
                  </p:cNvSpPr>
                  <p:nvPr/>
                </p:nvSpPr>
                <p:spPr>
                  <a:xfrm>
                    <a:off x="7003678" y="5425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8" name="Oval 127"/>
                  <p:cNvSpPr>
                    <a:spLocks noChangeAspect="1"/>
                  </p:cNvSpPr>
                  <p:nvPr/>
                </p:nvSpPr>
                <p:spPr>
                  <a:xfrm>
                    <a:off x="7053337" y="5191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33" name="Group 427"/>
                <p:cNvGrpSpPr/>
                <p:nvPr/>
              </p:nvGrpSpPr>
              <p:grpSpPr>
                <a:xfrm>
                  <a:off x="6804248" y="332656"/>
                  <a:ext cx="78718" cy="108012"/>
                  <a:chOff x="7120175" y="347495"/>
                  <a:chExt cx="78718" cy="108012"/>
                </a:xfrm>
                <a:grpFill/>
              </p:grpSpPr>
              <p:sp>
                <p:nvSpPr>
                  <p:cNvPr id="2342" name="Oval 121"/>
                  <p:cNvSpPr>
                    <a:spLocks noChangeAspect="1"/>
                  </p:cNvSpPr>
                  <p:nvPr/>
                </p:nvSpPr>
                <p:spPr>
                  <a:xfrm>
                    <a:off x="7120175" y="347495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3" name="Oval 122"/>
                  <p:cNvSpPr>
                    <a:spLocks noChangeAspect="1"/>
                  </p:cNvSpPr>
                  <p:nvPr/>
                </p:nvSpPr>
                <p:spPr>
                  <a:xfrm>
                    <a:off x="7162889" y="38911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4" name="Oval 123"/>
                  <p:cNvSpPr>
                    <a:spLocks noChangeAspect="1"/>
                  </p:cNvSpPr>
                  <p:nvPr/>
                </p:nvSpPr>
                <p:spPr>
                  <a:xfrm>
                    <a:off x="7120175" y="41950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34" name="Group 425"/>
                <p:cNvGrpSpPr/>
                <p:nvPr/>
              </p:nvGrpSpPr>
              <p:grpSpPr>
                <a:xfrm rot="20457617">
                  <a:off x="6770168" y="443359"/>
                  <a:ext cx="167320" cy="148741"/>
                  <a:chOff x="7156078" y="629072"/>
                  <a:chExt cx="167320" cy="148741"/>
                </a:xfrm>
                <a:grpFill/>
              </p:grpSpPr>
              <p:sp>
                <p:nvSpPr>
                  <p:cNvPr id="2335" name="Oval 114"/>
                  <p:cNvSpPr>
                    <a:spLocks noChangeAspect="1"/>
                  </p:cNvSpPr>
                  <p:nvPr/>
                </p:nvSpPr>
                <p:spPr>
                  <a:xfrm>
                    <a:off x="7172672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6" name="Oval 115"/>
                  <p:cNvSpPr>
                    <a:spLocks noChangeAspect="1"/>
                  </p:cNvSpPr>
                  <p:nvPr/>
                </p:nvSpPr>
                <p:spPr>
                  <a:xfrm>
                    <a:off x="7206109" y="7418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7" name="Oval 116"/>
                  <p:cNvSpPr>
                    <a:spLocks noChangeAspect="1"/>
                  </p:cNvSpPr>
                  <p:nvPr/>
                </p:nvSpPr>
                <p:spPr>
                  <a:xfrm>
                    <a:off x="7244680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8" name="Oval 117"/>
                  <p:cNvSpPr>
                    <a:spLocks noChangeAspect="1"/>
                  </p:cNvSpPr>
                  <p:nvPr/>
                </p:nvSpPr>
                <p:spPr>
                  <a:xfrm>
                    <a:off x="7287394" y="670694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9" name="Oval 118"/>
                  <p:cNvSpPr>
                    <a:spLocks noChangeAspect="1"/>
                  </p:cNvSpPr>
                  <p:nvPr/>
                </p:nvSpPr>
                <p:spPr>
                  <a:xfrm>
                    <a:off x="7156078" y="6949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0" name="Oval 119"/>
                  <p:cNvSpPr>
                    <a:spLocks noChangeAspect="1"/>
                  </p:cNvSpPr>
                  <p:nvPr/>
                </p:nvSpPr>
                <p:spPr>
                  <a:xfrm>
                    <a:off x="7205737" y="6715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1" name="Oval 120"/>
                  <p:cNvSpPr>
                    <a:spLocks noChangeAspect="1"/>
                  </p:cNvSpPr>
                  <p:nvPr/>
                </p:nvSpPr>
                <p:spPr>
                  <a:xfrm>
                    <a:off x="7244680" y="701080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322" name="Group 426"/>
              <p:cNvGrpSpPr/>
              <p:nvPr/>
            </p:nvGrpSpPr>
            <p:grpSpPr>
              <a:xfrm rot="14723811">
                <a:off x="7966207" y="2494491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28" name="Oval 107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29" name="Oval 108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30" name="Oval 109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31" name="Oval 110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23" name="Group 426"/>
              <p:cNvGrpSpPr/>
              <p:nvPr/>
            </p:nvGrpSpPr>
            <p:grpSpPr>
              <a:xfrm rot="14723811">
                <a:off x="7305541" y="249025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24" name="Oval 103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25" name="Oval 104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26" name="Oval 105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27" name="Oval 106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" name="Group 2649"/>
            <p:cNvGrpSpPr/>
            <p:nvPr/>
          </p:nvGrpSpPr>
          <p:grpSpPr>
            <a:xfrm>
              <a:off x="4042593" y="1957217"/>
              <a:ext cx="770869" cy="188505"/>
              <a:chOff x="7282909" y="2465281"/>
              <a:chExt cx="770869" cy="188505"/>
            </a:xfrm>
          </p:grpSpPr>
          <p:grpSp>
            <p:nvGrpSpPr>
              <p:cNvPr id="2273" name="Group 426"/>
              <p:cNvGrpSpPr/>
              <p:nvPr/>
            </p:nvGrpSpPr>
            <p:grpSpPr>
              <a:xfrm rot="14723811">
                <a:off x="7854433" y="249789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14" name="Oval 93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15" name="Oval 94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16" name="Oval 95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17" name="Oval 96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4" name="Group 427"/>
              <p:cNvGrpSpPr/>
              <p:nvPr/>
            </p:nvGrpSpPr>
            <p:grpSpPr>
              <a:xfrm rot="14723811">
                <a:off x="7737930" y="2507072"/>
                <a:ext cx="59417" cy="80026"/>
                <a:chOff x="7120175" y="347495"/>
                <a:chExt cx="78718" cy="108012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11" name="Oval 90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12" name="Oval 91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13" name="Oval 92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5" name="Group 425"/>
              <p:cNvGrpSpPr/>
              <p:nvPr/>
            </p:nvGrpSpPr>
            <p:grpSpPr>
              <a:xfrm rot="13581428">
                <a:off x="7607077" y="2475072"/>
                <a:ext cx="126295" cy="110203"/>
                <a:chOff x="7156078" y="629072"/>
                <a:chExt cx="167320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304" name="Oval 83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05" name="Oval 84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06" name="Oval 85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07" name="Oval 86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08" name="Oval 87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09" name="Oval 88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10" name="Oval 89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6" name="Group 465"/>
              <p:cNvGrpSpPr/>
              <p:nvPr/>
            </p:nvGrpSpPr>
            <p:grpSpPr>
              <a:xfrm rot="14723811">
                <a:off x="7393463" y="2456579"/>
                <a:ext cx="188505" cy="205910"/>
                <a:chOff x="6687751" y="332656"/>
                <a:chExt cx="249737" cy="277918"/>
              </a:xfrm>
              <a:solidFill>
                <a:schemeClr val="bg1">
                  <a:lumMod val="85000"/>
                </a:schemeClr>
              </a:solidFill>
            </p:grpSpPr>
            <p:grpSp>
              <p:nvGrpSpPr>
                <p:cNvPr id="2287" name="Group 426"/>
                <p:cNvGrpSpPr/>
                <p:nvPr/>
              </p:nvGrpSpPr>
              <p:grpSpPr>
                <a:xfrm>
                  <a:off x="6687751" y="461833"/>
                  <a:ext cx="86035" cy="148741"/>
                  <a:chOff x="7003678" y="476672"/>
                  <a:chExt cx="86035" cy="148741"/>
                </a:xfrm>
                <a:grpFill/>
              </p:grpSpPr>
              <p:sp>
                <p:nvSpPr>
                  <p:cNvPr id="2300" name="Oval 79"/>
                  <p:cNvSpPr>
                    <a:spLocks noChangeAspect="1"/>
                  </p:cNvSpPr>
                  <p:nvPr/>
                </p:nvSpPr>
                <p:spPr>
                  <a:xfrm>
                    <a:off x="7020272" y="4766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01" name="Oval 80"/>
                  <p:cNvSpPr>
                    <a:spLocks noChangeAspect="1"/>
                  </p:cNvSpPr>
                  <p:nvPr/>
                </p:nvSpPr>
                <p:spPr>
                  <a:xfrm>
                    <a:off x="7053709" y="5894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02" name="Oval 81"/>
                  <p:cNvSpPr>
                    <a:spLocks noChangeAspect="1"/>
                  </p:cNvSpPr>
                  <p:nvPr/>
                </p:nvSpPr>
                <p:spPr>
                  <a:xfrm>
                    <a:off x="7003678" y="5425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03" name="Oval 82"/>
                  <p:cNvSpPr>
                    <a:spLocks noChangeAspect="1"/>
                  </p:cNvSpPr>
                  <p:nvPr/>
                </p:nvSpPr>
                <p:spPr>
                  <a:xfrm>
                    <a:off x="7053337" y="5191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288" name="Group 427"/>
                <p:cNvGrpSpPr/>
                <p:nvPr/>
              </p:nvGrpSpPr>
              <p:grpSpPr>
                <a:xfrm>
                  <a:off x="6804248" y="332656"/>
                  <a:ext cx="78718" cy="108012"/>
                  <a:chOff x="7120175" y="347495"/>
                  <a:chExt cx="78718" cy="108012"/>
                </a:xfrm>
                <a:grpFill/>
              </p:grpSpPr>
              <p:sp>
                <p:nvSpPr>
                  <p:cNvPr id="2297" name="Oval 76"/>
                  <p:cNvSpPr>
                    <a:spLocks noChangeAspect="1"/>
                  </p:cNvSpPr>
                  <p:nvPr/>
                </p:nvSpPr>
                <p:spPr>
                  <a:xfrm>
                    <a:off x="7120175" y="347495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8" name="Oval 77"/>
                  <p:cNvSpPr>
                    <a:spLocks noChangeAspect="1"/>
                  </p:cNvSpPr>
                  <p:nvPr/>
                </p:nvSpPr>
                <p:spPr>
                  <a:xfrm>
                    <a:off x="7162889" y="38911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9" name="Oval 78"/>
                  <p:cNvSpPr>
                    <a:spLocks noChangeAspect="1"/>
                  </p:cNvSpPr>
                  <p:nvPr/>
                </p:nvSpPr>
                <p:spPr>
                  <a:xfrm>
                    <a:off x="7120175" y="41950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289" name="Group 425"/>
                <p:cNvGrpSpPr/>
                <p:nvPr/>
              </p:nvGrpSpPr>
              <p:grpSpPr>
                <a:xfrm rot="20457617">
                  <a:off x="6770168" y="443359"/>
                  <a:ext cx="167320" cy="148741"/>
                  <a:chOff x="7156078" y="629072"/>
                  <a:chExt cx="167320" cy="148741"/>
                </a:xfrm>
                <a:grpFill/>
              </p:grpSpPr>
              <p:sp>
                <p:nvSpPr>
                  <p:cNvPr id="2290" name="Oval 69"/>
                  <p:cNvSpPr>
                    <a:spLocks noChangeAspect="1"/>
                  </p:cNvSpPr>
                  <p:nvPr/>
                </p:nvSpPr>
                <p:spPr>
                  <a:xfrm>
                    <a:off x="7172672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1" name="Oval 70"/>
                  <p:cNvSpPr>
                    <a:spLocks noChangeAspect="1"/>
                  </p:cNvSpPr>
                  <p:nvPr/>
                </p:nvSpPr>
                <p:spPr>
                  <a:xfrm>
                    <a:off x="7206109" y="7418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2" name="Oval 71"/>
                  <p:cNvSpPr>
                    <a:spLocks noChangeAspect="1"/>
                  </p:cNvSpPr>
                  <p:nvPr/>
                </p:nvSpPr>
                <p:spPr>
                  <a:xfrm>
                    <a:off x="7244680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3" name="Oval 72"/>
                  <p:cNvSpPr>
                    <a:spLocks noChangeAspect="1"/>
                  </p:cNvSpPr>
                  <p:nvPr/>
                </p:nvSpPr>
                <p:spPr>
                  <a:xfrm>
                    <a:off x="7287394" y="670694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4" name="Oval 73"/>
                  <p:cNvSpPr>
                    <a:spLocks noChangeAspect="1"/>
                  </p:cNvSpPr>
                  <p:nvPr/>
                </p:nvSpPr>
                <p:spPr>
                  <a:xfrm>
                    <a:off x="7156078" y="6949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5" name="Oval 74"/>
                  <p:cNvSpPr>
                    <a:spLocks noChangeAspect="1"/>
                  </p:cNvSpPr>
                  <p:nvPr/>
                </p:nvSpPr>
                <p:spPr>
                  <a:xfrm>
                    <a:off x="7205737" y="6715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96" name="Oval 75"/>
                  <p:cNvSpPr>
                    <a:spLocks noChangeAspect="1"/>
                  </p:cNvSpPr>
                  <p:nvPr/>
                </p:nvSpPr>
                <p:spPr>
                  <a:xfrm>
                    <a:off x="7244680" y="701080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277" name="Group 426"/>
              <p:cNvGrpSpPr/>
              <p:nvPr/>
            </p:nvGrpSpPr>
            <p:grpSpPr>
              <a:xfrm rot="14723811">
                <a:off x="7966207" y="2494491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283" name="Oval 62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84" name="Oval 63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85" name="Oval 64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86" name="Oval 65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8" name="Group 426"/>
              <p:cNvGrpSpPr/>
              <p:nvPr/>
            </p:nvGrpSpPr>
            <p:grpSpPr>
              <a:xfrm rot="14723811">
                <a:off x="7305541" y="249025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279" name="Oval 58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80" name="Oval 59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81" name="Oval 60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82" name="Oval 61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3" name="ZoneTexte 382"/>
            <p:cNvSpPr txBox="1"/>
            <p:nvPr/>
          </p:nvSpPr>
          <p:spPr>
            <a:xfrm flipH="1">
              <a:off x="3635896" y="2083169"/>
              <a:ext cx="15625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IL-1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  <a:sym typeface="Symbol"/>
                </a:rPr>
                <a:t> 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GM-CSF</a:t>
              </a:r>
              <a:r>
                <a:rPr kumimoji="0" lang="en-US" sz="1200" b="1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IL-33  IL-25</a:t>
              </a:r>
              <a:r>
                <a:rPr kumimoji="0" lang="en-US" sz="1200" b="1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TSLP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289813" y="4211869"/>
              <a:ext cx="1657620" cy="818873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2" cstate="print"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0483" t="83532" r="54814" b="3880"/>
            <a:stretch/>
          </p:blipFill>
          <p:spPr>
            <a:xfrm>
              <a:off x="3013495" y="5256416"/>
              <a:ext cx="777528" cy="491031"/>
            </a:xfrm>
            <a:prstGeom prst="rect">
              <a:avLst/>
            </a:prstGeom>
          </p:spPr>
        </p:pic>
        <p:sp>
          <p:nvSpPr>
            <p:cNvPr id="26" name="ZoneTexte 237"/>
            <p:cNvSpPr txBox="1"/>
            <p:nvPr/>
          </p:nvSpPr>
          <p:spPr>
            <a:xfrm>
              <a:off x="2489268" y="2132856"/>
              <a:ext cx="9492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Dendritic</a:t>
              </a:r>
              <a:endPara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cell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6748" t="83532" r="35036" b="5330"/>
            <a:stretch>
              <a:fillRect/>
            </a:stretch>
          </p:blipFill>
          <p:spPr>
            <a:xfrm>
              <a:off x="3843383" y="5222486"/>
              <a:ext cx="576064" cy="576064"/>
            </a:xfrm>
            <a:prstGeom prst="rect">
              <a:avLst/>
            </a:prstGeom>
          </p:spPr>
        </p:pic>
        <p:cxnSp>
          <p:nvCxnSpPr>
            <p:cNvPr id="28" name="Connecteur droit 188"/>
            <p:cNvCxnSpPr/>
            <p:nvPr/>
          </p:nvCxnSpPr>
          <p:spPr>
            <a:xfrm flipV="1">
              <a:off x="4415408" y="5508572"/>
              <a:ext cx="875571" cy="291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29" name="ZoneTexte 237"/>
            <p:cNvSpPr txBox="1"/>
            <p:nvPr/>
          </p:nvSpPr>
          <p:spPr>
            <a:xfrm>
              <a:off x="3886561" y="5725851"/>
              <a:ext cx="10454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Eosinophil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sp>
          <p:nvSpPr>
            <p:cNvPr id="30" name="ZoneTexte 237"/>
            <p:cNvSpPr txBox="1"/>
            <p:nvPr/>
          </p:nvSpPr>
          <p:spPr>
            <a:xfrm>
              <a:off x="5436096" y="5367304"/>
              <a:ext cx="1306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Inflammation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sp>
          <p:nvSpPr>
            <p:cNvPr id="31" name="ZoneTexte 237"/>
            <p:cNvSpPr txBox="1"/>
            <p:nvPr/>
          </p:nvSpPr>
          <p:spPr>
            <a:xfrm>
              <a:off x="1403648" y="5138754"/>
              <a:ext cx="9348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Mast cell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sp>
          <p:nvSpPr>
            <p:cNvPr id="32" name="ZoneTexte 237"/>
            <p:cNvSpPr txBox="1"/>
            <p:nvPr/>
          </p:nvSpPr>
          <p:spPr>
            <a:xfrm>
              <a:off x="2819138" y="5725851"/>
              <a:ext cx="1104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IgE</a:t>
              </a:r>
              <a:r>
                <a:rPr kumimoji="0" lang="en-US" sz="1600" i="0" u="none" strike="noStrike" kern="0" cap="none" spc="0" normalizeH="0" baseline="30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+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 smtClean="0">
                  <a:solidFill>
                    <a:sysClr val="windowText" lastClr="000000"/>
                  </a:solidFill>
                  <a:cs typeface="Arial"/>
                </a:rPr>
                <a:t>P</a:t>
              </a: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lasma</a:t>
              </a: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cell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cxnSp>
          <p:nvCxnSpPr>
            <p:cNvPr id="33" name="Connecteur droit 318"/>
            <p:cNvCxnSpPr/>
            <p:nvPr/>
          </p:nvCxnSpPr>
          <p:spPr>
            <a:xfrm flipV="1">
              <a:off x="2302838" y="2060848"/>
              <a:ext cx="7026" cy="1957963"/>
            </a:xfrm>
            <a:prstGeom prst="line">
              <a:avLst/>
            </a:prstGeom>
            <a:noFill/>
            <a:ln w="127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34" name="ZoneTexte 382"/>
            <p:cNvSpPr txBox="1"/>
            <p:nvPr/>
          </p:nvSpPr>
          <p:spPr>
            <a:xfrm flipH="1">
              <a:off x="1043608" y="3789040"/>
              <a:ext cx="151035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Histamine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Leukoctrienes</a:t>
              </a:r>
              <a:endPara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Prostaglandines</a:t>
              </a:r>
              <a:endPara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cxnSp>
          <p:nvCxnSpPr>
            <p:cNvPr id="35" name="Connecteur droit 188"/>
            <p:cNvCxnSpPr>
              <a:stCxn id="25" idx="1"/>
            </p:cNvCxnSpPr>
            <p:nvPr/>
          </p:nvCxnSpPr>
          <p:spPr>
            <a:xfrm flipH="1" flipV="1">
              <a:off x="2555776" y="5133045"/>
              <a:ext cx="457719" cy="36888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36" name="Connecteur droit 188"/>
            <p:cNvCxnSpPr/>
            <p:nvPr/>
          </p:nvCxnSpPr>
          <p:spPr>
            <a:xfrm flipV="1">
              <a:off x="4860032" y="4571052"/>
              <a:ext cx="431896" cy="829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37" name="ZoneTexte 237"/>
            <p:cNvSpPr txBox="1"/>
            <p:nvPr/>
          </p:nvSpPr>
          <p:spPr>
            <a:xfrm>
              <a:off x="5436096" y="4223990"/>
              <a:ext cx="225895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Smooth muscle cell: AHR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Goblet cell hyperplasia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DC Migration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M2 macrophages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4" cstate="print"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3532" r="82949" b="3880"/>
            <a:stretch/>
          </p:blipFill>
          <p:spPr>
            <a:xfrm>
              <a:off x="1547664" y="4584070"/>
              <a:ext cx="1061937" cy="578285"/>
            </a:xfrm>
            <a:prstGeom prst="rect">
              <a:avLst/>
            </a:prstGeom>
          </p:spPr>
        </p:pic>
        <p:cxnSp>
          <p:nvCxnSpPr>
            <p:cNvPr id="39" name="Connecteur droit 188"/>
            <p:cNvCxnSpPr/>
            <p:nvPr/>
          </p:nvCxnSpPr>
          <p:spPr>
            <a:xfrm>
              <a:off x="3593198" y="4850722"/>
              <a:ext cx="0" cy="43204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40" name="Connecteur droit 188"/>
            <p:cNvCxnSpPr/>
            <p:nvPr/>
          </p:nvCxnSpPr>
          <p:spPr>
            <a:xfrm>
              <a:off x="4128228" y="4856584"/>
              <a:ext cx="0" cy="43204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41" name="ZoneTexte 237"/>
            <p:cNvSpPr txBox="1"/>
            <p:nvPr/>
          </p:nvSpPr>
          <p:spPr>
            <a:xfrm>
              <a:off x="2879495" y="908720"/>
              <a:ext cx="15135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920000"/>
                  </a:solidFill>
                  <a:effectLst/>
                  <a:uLnTx/>
                  <a:uFillTx/>
                  <a:cs typeface="Arial"/>
                </a:rPr>
                <a:t>Allergen (HDM</a:t>
              </a:r>
              <a:r>
                <a:rPr kumimoji="0" lang="en-US" sz="1600" i="1" u="none" strike="noStrike" kern="0" cap="none" spc="0" normalizeH="0" baseline="0" noProof="0" dirty="0" smtClean="0">
                  <a:ln>
                    <a:noFill/>
                  </a:ln>
                  <a:solidFill>
                    <a:srgbClr val="920000"/>
                  </a:solidFill>
                  <a:effectLst/>
                  <a:uLnTx/>
                  <a:uFillTx/>
                  <a:cs typeface="Arial"/>
                </a:rPr>
                <a:t>)</a:t>
              </a:r>
              <a:endParaRPr kumimoji="0" lang="en-US" sz="1600" i="1" u="none" strike="noStrike" kern="0" cap="none" spc="0" normalizeH="0" baseline="0" noProof="0" dirty="0">
                <a:ln>
                  <a:noFill/>
                </a:ln>
                <a:solidFill>
                  <a:srgbClr val="920000"/>
                </a:solidFill>
                <a:effectLst/>
                <a:uLnTx/>
                <a:uFillTx/>
                <a:cs typeface="Arial"/>
              </a:endParaRPr>
            </a:p>
          </p:txBody>
        </p:sp>
        <p:sp>
          <p:nvSpPr>
            <p:cNvPr id="42" name="Freeform 1501"/>
            <p:cNvSpPr>
              <a:spLocks/>
            </p:cNvSpPr>
            <p:nvPr/>
          </p:nvSpPr>
          <p:spPr bwMode="auto">
            <a:xfrm rot="103250">
              <a:off x="3121772" y="1428835"/>
              <a:ext cx="741752" cy="766653"/>
            </a:xfrm>
            <a:custGeom>
              <a:avLst/>
              <a:gdLst>
                <a:gd name="T0" fmla="*/ 54 w 813"/>
                <a:gd name="T1" fmla="*/ 774 h 1045"/>
                <a:gd name="T2" fmla="*/ 120 w 813"/>
                <a:gd name="T3" fmla="*/ 792 h 1045"/>
                <a:gd name="T4" fmla="*/ 75 w 813"/>
                <a:gd name="T5" fmla="*/ 738 h 1045"/>
                <a:gd name="T6" fmla="*/ 123 w 813"/>
                <a:gd name="T7" fmla="*/ 735 h 1045"/>
                <a:gd name="T8" fmla="*/ 222 w 813"/>
                <a:gd name="T9" fmla="*/ 747 h 1045"/>
                <a:gd name="T10" fmla="*/ 309 w 813"/>
                <a:gd name="T11" fmla="*/ 711 h 1045"/>
                <a:gd name="T12" fmla="*/ 339 w 813"/>
                <a:gd name="T13" fmla="*/ 543 h 1045"/>
                <a:gd name="T14" fmla="*/ 321 w 813"/>
                <a:gd name="T15" fmla="*/ 141 h 1045"/>
                <a:gd name="T16" fmla="*/ 294 w 813"/>
                <a:gd name="T17" fmla="*/ 6 h 1045"/>
                <a:gd name="T18" fmla="*/ 333 w 813"/>
                <a:gd name="T19" fmla="*/ 99 h 1045"/>
                <a:gd name="T20" fmla="*/ 369 w 813"/>
                <a:gd name="T21" fmla="*/ 399 h 1045"/>
                <a:gd name="T22" fmla="*/ 363 w 813"/>
                <a:gd name="T23" fmla="*/ 666 h 1045"/>
                <a:gd name="T24" fmla="*/ 462 w 813"/>
                <a:gd name="T25" fmla="*/ 678 h 1045"/>
                <a:gd name="T26" fmla="*/ 567 w 813"/>
                <a:gd name="T27" fmla="*/ 681 h 1045"/>
                <a:gd name="T28" fmla="*/ 483 w 813"/>
                <a:gd name="T29" fmla="*/ 726 h 1045"/>
                <a:gd name="T30" fmla="*/ 678 w 813"/>
                <a:gd name="T31" fmla="*/ 693 h 1045"/>
                <a:gd name="T32" fmla="*/ 690 w 813"/>
                <a:gd name="T33" fmla="*/ 747 h 1045"/>
                <a:gd name="T34" fmla="*/ 552 w 813"/>
                <a:gd name="T35" fmla="*/ 762 h 1045"/>
                <a:gd name="T36" fmla="*/ 705 w 813"/>
                <a:gd name="T37" fmla="*/ 864 h 1045"/>
                <a:gd name="T38" fmla="*/ 777 w 813"/>
                <a:gd name="T39" fmla="*/ 978 h 1045"/>
                <a:gd name="T40" fmla="*/ 660 w 813"/>
                <a:gd name="T41" fmla="*/ 870 h 1045"/>
                <a:gd name="T42" fmla="*/ 501 w 813"/>
                <a:gd name="T43" fmla="*/ 969 h 1045"/>
                <a:gd name="T44" fmla="*/ 474 w 813"/>
                <a:gd name="T45" fmla="*/ 1002 h 1045"/>
                <a:gd name="T46" fmla="*/ 441 w 813"/>
                <a:gd name="T47" fmla="*/ 894 h 1045"/>
                <a:gd name="T48" fmla="*/ 381 w 813"/>
                <a:gd name="T49" fmla="*/ 978 h 1045"/>
                <a:gd name="T50" fmla="*/ 336 w 813"/>
                <a:gd name="T51" fmla="*/ 1035 h 1045"/>
                <a:gd name="T52" fmla="*/ 318 w 813"/>
                <a:gd name="T53" fmla="*/ 948 h 1045"/>
                <a:gd name="T54" fmla="*/ 342 w 813"/>
                <a:gd name="T55" fmla="*/ 870 h 1045"/>
                <a:gd name="T56" fmla="*/ 279 w 813"/>
                <a:gd name="T57" fmla="*/ 903 h 1045"/>
                <a:gd name="T58" fmla="*/ 246 w 813"/>
                <a:gd name="T59" fmla="*/ 975 h 1045"/>
                <a:gd name="T60" fmla="*/ 111 w 813"/>
                <a:gd name="T61" fmla="*/ 1011 h 1045"/>
                <a:gd name="T62" fmla="*/ 195 w 813"/>
                <a:gd name="T63" fmla="*/ 972 h 1045"/>
                <a:gd name="T64" fmla="*/ 243 w 813"/>
                <a:gd name="T65" fmla="*/ 873 h 1045"/>
                <a:gd name="T66" fmla="*/ 165 w 813"/>
                <a:gd name="T67" fmla="*/ 879 h 1045"/>
                <a:gd name="T68" fmla="*/ 111 w 813"/>
                <a:gd name="T69" fmla="*/ 867 h 1045"/>
                <a:gd name="T70" fmla="*/ 144 w 813"/>
                <a:gd name="T71" fmla="*/ 825 h 1045"/>
                <a:gd name="T72" fmla="*/ 18 w 813"/>
                <a:gd name="T73" fmla="*/ 798 h 10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3"/>
                <a:gd name="T112" fmla="*/ 0 h 1045"/>
                <a:gd name="T113" fmla="*/ 813 w 813"/>
                <a:gd name="T114" fmla="*/ 1045 h 10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3" h="1045">
                  <a:moveTo>
                    <a:pt x="6" y="747"/>
                  </a:moveTo>
                  <a:cubicBezTo>
                    <a:pt x="12" y="743"/>
                    <a:pt x="41" y="766"/>
                    <a:pt x="54" y="774"/>
                  </a:cubicBezTo>
                  <a:cubicBezTo>
                    <a:pt x="67" y="782"/>
                    <a:pt x="76" y="795"/>
                    <a:pt x="87" y="798"/>
                  </a:cubicBezTo>
                  <a:cubicBezTo>
                    <a:pt x="98" y="801"/>
                    <a:pt x="117" y="798"/>
                    <a:pt x="120" y="792"/>
                  </a:cubicBezTo>
                  <a:cubicBezTo>
                    <a:pt x="123" y="786"/>
                    <a:pt x="112" y="771"/>
                    <a:pt x="105" y="762"/>
                  </a:cubicBezTo>
                  <a:cubicBezTo>
                    <a:pt x="98" y="753"/>
                    <a:pt x="76" y="745"/>
                    <a:pt x="75" y="738"/>
                  </a:cubicBezTo>
                  <a:cubicBezTo>
                    <a:pt x="74" y="731"/>
                    <a:pt x="91" y="721"/>
                    <a:pt x="99" y="720"/>
                  </a:cubicBezTo>
                  <a:cubicBezTo>
                    <a:pt x="107" y="719"/>
                    <a:pt x="116" y="731"/>
                    <a:pt x="123" y="735"/>
                  </a:cubicBezTo>
                  <a:cubicBezTo>
                    <a:pt x="130" y="739"/>
                    <a:pt x="122" y="745"/>
                    <a:pt x="138" y="747"/>
                  </a:cubicBezTo>
                  <a:cubicBezTo>
                    <a:pt x="154" y="749"/>
                    <a:pt x="198" y="748"/>
                    <a:pt x="222" y="747"/>
                  </a:cubicBezTo>
                  <a:cubicBezTo>
                    <a:pt x="246" y="746"/>
                    <a:pt x="271" y="747"/>
                    <a:pt x="285" y="741"/>
                  </a:cubicBezTo>
                  <a:cubicBezTo>
                    <a:pt x="299" y="735"/>
                    <a:pt x="304" y="722"/>
                    <a:pt x="309" y="711"/>
                  </a:cubicBezTo>
                  <a:cubicBezTo>
                    <a:pt x="314" y="700"/>
                    <a:pt x="310" y="700"/>
                    <a:pt x="315" y="672"/>
                  </a:cubicBezTo>
                  <a:cubicBezTo>
                    <a:pt x="320" y="644"/>
                    <a:pt x="336" y="601"/>
                    <a:pt x="339" y="543"/>
                  </a:cubicBezTo>
                  <a:cubicBezTo>
                    <a:pt x="342" y="485"/>
                    <a:pt x="336" y="388"/>
                    <a:pt x="333" y="321"/>
                  </a:cubicBezTo>
                  <a:cubicBezTo>
                    <a:pt x="330" y="254"/>
                    <a:pt x="327" y="184"/>
                    <a:pt x="321" y="141"/>
                  </a:cubicBezTo>
                  <a:cubicBezTo>
                    <a:pt x="315" y="98"/>
                    <a:pt x="298" y="82"/>
                    <a:pt x="294" y="60"/>
                  </a:cubicBezTo>
                  <a:cubicBezTo>
                    <a:pt x="290" y="38"/>
                    <a:pt x="289" y="12"/>
                    <a:pt x="294" y="6"/>
                  </a:cubicBezTo>
                  <a:cubicBezTo>
                    <a:pt x="299" y="0"/>
                    <a:pt x="321" y="9"/>
                    <a:pt x="327" y="24"/>
                  </a:cubicBezTo>
                  <a:cubicBezTo>
                    <a:pt x="333" y="39"/>
                    <a:pt x="328" y="59"/>
                    <a:pt x="333" y="99"/>
                  </a:cubicBezTo>
                  <a:cubicBezTo>
                    <a:pt x="338" y="139"/>
                    <a:pt x="354" y="214"/>
                    <a:pt x="360" y="264"/>
                  </a:cubicBezTo>
                  <a:cubicBezTo>
                    <a:pt x="366" y="314"/>
                    <a:pt x="368" y="353"/>
                    <a:pt x="369" y="399"/>
                  </a:cubicBezTo>
                  <a:cubicBezTo>
                    <a:pt x="370" y="445"/>
                    <a:pt x="370" y="499"/>
                    <a:pt x="369" y="543"/>
                  </a:cubicBezTo>
                  <a:cubicBezTo>
                    <a:pt x="368" y="587"/>
                    <a:pt x="360" y="643"/>
                    <a:pt x="363" y="666"/>
                  </a:cubicBezTo>
                  <a:cubicBezTo>
                    <a:pt x="366" y="689"/>
                    <a:pt x="374" y="682"/>
                    <a:pt x="390" y="684"/>
                  </a:cubicBezTo>
                  <a:cubicBezTo>
                    <a:pt x="406" y="686"/>
                    <a:pt x="441" y="683"/>
                    <a:pt x="462" y="678"/>
                  </a:cubicBezTo>
                  <a:cubicBezTo>
                    <a:pt x="483" y="673"/>
                    <a:pt x="502" y="654"/>
                    <a:pt x="519" y="654"/>
                  </a:cubicBezTo>
                  <a:cubicBezTo>
                    <a:pt x="536" y="654"/>
                    <a:pt x="570" y="675"/>
                    <a:pt x="567" y="681"/>
                  </a:cubicBezTo>
                  <a:cubicBezTo>
                    <a:pt x="564" y="687"/>
                    <a:pt x="512" y="683"/>
                    <a:pt x="498" y="690"/>
                  </a:cubicBezTo>
                  <a:cubicBezTo>
                    <a:pt x="484" y="697"/>
                    <a:pt x="480" y="717"/>
                    <a:pt x="483" y="726"/>
                  </a:cubicBezTo>
                  <a:cubicBezTo>
                    <a:pt x="486" y="735"/>
                    <a:pt x="484" y="753"/>
                    <a:pt x="516" y="747"/>
                  </a:cubicBezTo>
                  <a:cubicBezTo>
                    <a:pt x="548" y="741"/>
                    <a:pt x="642" y="698"/>
                    <a:pt x="678" y="693"/>
                  </a:cubicBezTo>
                  <a:cubicBezTo>
                    <a:pt x="714" y="688"/>
                    <a:pt x="733" y="705"/>
                    <a:pt x="735" y="714"/>
                  </a:cubicBezTo>
                  <a:cubicBezTo>
                    <a:pt x="737" y="723"/>
                    <a:pt x="714" y="742"/>
                    <a:pt x="690" y="747"/>
                  </a:cubicBezTo>
                  <a:cubicBezTo>
                    <a:pt x="666" y="752"/>
                    <a:pt x="611" y="745"/>
                    <a:pt x="588" y="747"/>
                  </a:cubicBezTo>
                  <a:cubicBezTo>
                    <a:pt x="565" y="749"/>
                    <a:pt x="556" y="749"/>
                    <a:pt x="552" y="762"/>
                  </a:cubicBezTo>
                  <a:cubicBezTo>
                    <a:pt x="548" y="775"/>
                    <a:pt x="538" y="808"/>
                    <a:pt x="564" y="825"/>
                  </a:cubicBezTo>
                  <a:cubicBezTo>
                    <a:pt x="590" y="842"/>
                    <a:pt x="666" y="841"/>
                    <a:pt x="705" y="864"/>
                  </a:cubicBezTo>
                  <a:cubicBezTo>
                    <a:pt x="744" y="887"/>
                    <a:pt x="789" y="944"/>
                    <a:pt x="801" y="963"/>
                  </a:cubicBezTo>
                  <a:cubicBezTo>
                    <a:pt x="813" y="982"/>
                    <a:pt x="785" y="979"/>
                    <a:pt x="777" y="978"/>
                  </a:cubicBezTo>
                  <a:cubicBezTo>
                    <a:pt x="769" y="977"/>
                    <a:pt x="772" y="978"/>
                    <a:pt x="753" y="960"/>
                  </a:cubicBezTo>
                  <a:cubicBezTo>
                    <a:pt x="734" y="942"/>
                    <a:pt x="699" y="885"/>
                    <a:pt x="660" y="870"/>
                  </a:cubicBezTo>
                  <a:cubicBezTo>
                    <a:pt x="621" y="855"/>
                    <a:pt x="546" y="850"/>
                    <a:pt x="519" y="867"/>
                  </a:cubicBezTo>
                  <a:cubicBezTo>
                    <a:pt x="492" y="884"/>
                    <a:pt x="506" y="945"/>
                    <a:pt x="501" y="969"/>
                  </a:cubicBezTo>
                  <a:cubicBezTo>
                    <a:pt x="496" y="993"/>
                    <a:pt x="496" y="1006"/>
                    <a:pt x="492" y="1011"/>
                  </a:cubicBezTo>
                  <a:cubicBezTo>
                    <a:pt x="488" y="1016"/>
                    <a:pt x="477" y="1017"/>
                    <a:pt x="474" y="1002"/>
                  </a:cubicBezTo>
                  <a:cubicBezTo>
                    <a:pt x="471" y="987"/>
                    <a:pt x="479" y="936"/>
                    <a:pt x="474" y="918"/>
                  </a:cubicBezTo>
                  <a:cubicBezTo>
                    <a:pt x="469" y="900"/>
                    <a:pt x="455" y="894"/>
                    <a:pt x="441" y="894"/>
                  </a:cubicBezTo>
                  <a:cubicBezTo>
                    <a:pt x="427" y="894"/>
                    <a:pt x="397" y="907"/>
                    <a:pt x="387" y="921"/>
                  </a:cubicBezTo>
                  <a:cubicBezTo>
                    <a:pt x="377" y="935"/>
                    <a:pt x="384" y="959"/>
                    <a:pt x="381" y="978"/>
                  </a:cubicBezTo>
                  <a:cubicBezTo>
                    <a:pt x="378" y="997"/>
                    <a:pt x="376" y="1025"/>
                    <a:pt x="369" y="1035"/>
                  </a:cubicBezTo>
                  <a:cubicBezTo>
                    <a:pt x="362" y="1045"/>
                    <a:pt x="344" y="1041"/>
                    <a:pt x="336" y="1035"/>
                  </a:cubicBezTo>
                  <a:cubicBezTo>
                    <a:pt x="328" y="1029"/>
                    <a:pt x="321" y="1013"/>
                    <a:pt x="318" y="999"/>
                  </a:cubicBezTo>
                  <a:cubicBezTo>
                    <a:pt x="315" y="985"/>
                    <a:pt x="316" y="962"/>
                    <a:pt x="318" y="948"/>
                  </a:cubicBezTo>
                  <a:cubicBezTo>
                    <a:pt x="320" y="934"/>
                    <a:pt x="329" y="925"/>
                    <a:pt x="333" y="912"/>
                  </a:cubicBezTo>
                  <a:cubicBezTo>
                    <a:pt x="337" y="899"/>
                    <a:pt x="346" y="877"/>
                    <a:pt x="342" y="870"/>
                  </a:cubicBezTo>
                  <a:cubicBezTo>
                    <a:pt x="338" y="863"/>
                    <a:pt x="316" y="865"/>
                    <a:pt x="306" y="870"/>
                  </a:cubicBezTo>
                  <a:cubicBezTo>
                    <a:pt x="296" y="875"/>
                    <a:pt x="285" y="891"/>
                    <a:pt x="279" y="903"/>
                  </a:cubicBezTo>
                  <a:cubicBezTo>
                    <a:pt x="273" y="915"/>
                    <a:pt x="276" y="927"/>
                    <a:pt x="270" y="939"/>
                  </a:cubicBezTo>
                  <a:cubicBezTo>
                    <a:pt x="264" y="951"/>
                    <a:pt x="265" y="962"/>
                    <a:pt x="246" y="975"/>
                  </a:cubicBezTo>
                  <a:cubicBezTo>
                    <a:pt x="227" y="988"/>
                    <a:pt x="178" y="1014"/>
                    <a:pt x="156" y="1020"/>
                  </a:cubicBezTo>
                  <a:cubicBezTo>
                    <a:pt x="134" y="1026"/>
                    <a:pt x="112" y="1015"/>
                    <a:pt x="111" y="1011"/>
                  </a:cubicBezTo>
                  <a:cubicBezTo>
                    <a:pt x="110" y="1007"/>
                    <a:pt x="136" y="999"/>
                    <a:pt x="150" y="993"/>
                  </a:cubicBezTo>
                  <a:cubicBezTo>
                    <a:pt x="164" y="987"/>
                    <a:pt x="182" y="984"/>
                    <a:pt x="195" y="972"/>
                  </a:cubicBezTo>
                  <a:cubicBezTo>
                    <a:pt x="208" y="960"/>
                    <a:pt x="220" y="934"/>
                    <a:pt x="228" y="918"/>
                  </a:cubicBezTo>
                  <a:cubicBezTo>
                    <a:pt x="236" y="902"/>
                    <a:pt x="245" y="883"/>
                    <a:pt x="243" y="873"/>
                  </a:cubicBezTo>
                  <a:cubicBezTo>
                    <a:pt x="241" y="863"/>
                    <a:pt x="226" y="854"/>
                    <a:pt x="213" y="855"/>
                  </a:cubicBezTo>
                  <a:cubicBezTo>
                    <a:pt x="200" y="856"/>
                    <a:pt x="184" y="873"/>
                    <a:pt x="165" y="879"/>
                  </a:cubicBezTo>
                  <a:cubicBezTo>
                    <a:pt x="146" y="885"/>
                    <a:pt x="108" y="896"/>
                    <a:pt x="99" y="894"/>
                  </a:cubicBezTo>
                  <a:cubicBezTo>
                    <a:pt x="90" y="892"/>
                    <a:pt x="103" y="874"/>
                    <a:pt x="111" y="867"/>
                  </a:cubicBezTo>
                  <a:cubicBezTo>
                    <a:pt x="119" y="860"/>
                    <a:pt x="145" y="856"/>
                    <a:pt x="150" y="849"/>
                  </a:cubicBezTo>
                  <a:cubicBezTo>
                    <a:pt x="155" y="842"/>
                    <a:pt x="155" y="829"/>
                    <a:pt x="144" y="825"/>
                  </a:cubicBezTo>
                  <a:cubicBezTo>
                    <a:pt x="133" y="821"/>
                    <a:pt x="102" y="829"/>
                    <a:pt x="81" y="825"/>
                  </a:cubicBezTo>
                  <a:cubicBezTo>
                    <a:pt x="60" y="821"/>
                    <a:pt x="32" y="809"/>
                    <a:pt x="18" y="798"/>
                  </a:cubicBezTo>
                  <a:cubicBezTo>
                    <a:pt x="4" y="787"/>
                    <a:pt x="0" y="751"/>
                    <a:pt x="6" y="747"/>
                  </a:cubicBezTo>
                  <a:close/>
                </a:path>
              </a:pathLst>
            </a:custGeom>
            <a:gradFill rotWithShape="0">
              <a:gsLst>
                <a:gs pos="0">
                  <a:srgbClr val="F8D7A6"/>
                </a:gs>
                <a:gs pos="50000">
                  <a:srgbClr val="EC8C00"/>
                </a:gs>
                <a:gs pos="100000">
                  <a:srgbClr val="F8D7A6"/>
                </a:gs>
              </a:gsLst>
              <a:lin ang="18900000" scaled="1"/>
            </a:gra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503"/>
            <p:cNvSpPr>
              <a:spLocks/>
            </p:cNvSpPr>
            <p:nvPr/>
          </p:nvSpPr>
          <p:spPr bwMode="auto">
            <a:xfrm rot="103250">
              <a:off x="3262648" y="1987397"/>
              <a:ext cx="332064" cy="68998"/>
            </a:xfrm>
            <a:custGeom>
              <a:avLst/>
              <a:gdLst>
                <a:gd name="T0" fmla="*/ 27 w 385"/>
                <a:gd name="T1" fmla="*/ 4 h 125"/>
                <a:gd name="T2" fmla="*/ 3 w 385"/>
                <a:gd name="T3" fmla="*/ 33 h 125"/>
                <a:gd name="T4" fmla="*/ 6 w 385"/>
                <a:gd name="T5" fmla="*/ 64 h 125"/>
                <a:gd name="T6" fmla="*/ 20 w 385"/>
                <a:gd name="T7" fmla="*/ 78 h 125"/>
                <a:gd name="T8" fmla="*/ 68 w 385"/>
                <a:gd name="T9" fmla="*/ 94 h 125"/>
                <a:gd name="T10" fmla="*/ 120 w 385"/>
                <a:gd name="T11" fmla="*/ 99 h 125"/>
                <a:gd name="T12" fmla="*/ 185 w 385"/>
                <a:gd name="T13" fmla="*/ 99 h 125"/>
                <a:gd name="T14" fmla="*/ 231 w 385"/>
                <a:gd name="T15" fmla="*/ 105 h 125"/>
                <a:gd name="T16" fmla="*/ 311 w 385"/>
                <a:gd name="T17" fmla="*/ 121 h 125"/>
                <a:gd name="T18" fmla="*/ 357 w 385"/>
                <a:gd name="T19" fmla="*/ 120 h 125"/>
                <a:gd name="T20" fmla="*/ 381 w 385"/>
                <a:gd name="T21" fmla="*/ 91 h 125"/>
                <a:gd name="T22" fmla="*/ 383 w 385"/>
                <a:gd name="T23" fmla="*/ 49 h 125"/>
                <a:gd name="T24" fmla="*/ 374 w 385"/>
                <a:gd name="T25" fmla="*/ 28 h 125"/>
                <a:gd name="T26" fmla="*/ 344 w 385"/>
                <a:gd name="T27" fmla="*/ 13 h 125"/>
                <a:gd name="T28" fmla="*/ 293 w 385"/>
                <a:gd name="T29" fmla="*/ 3 h 125"/>
                <a:gd name="T30" fmla="*/ 236 w 385"/>
                <a:gd name="T31" fmla="*/ 3 h 125"/>
                <a:gd name="T32" fmla="*/ 195 w 385"/>
                <a:gd name="T33" fmla="*/ 7 h 125"/>
                <a:gd name="T34" fmla="*/ 138 w 385"/>
                <a:gd name="T35" fmla="*/ 10 h 125"/>
                <a:gd name="T36" fmla="*/ 89 w 385"/>
                <a:gd name="T37" fmla="*/ 12 h 125"/>
                <a:gd name="T38" fmla="*/ 42 w 385"/>
                <a:gd name="T39" fmla="*/ 10 h 125"/>
                <a:gd name="T40" fmla="*/ 27 w 385"/>
                <a:gd name="T41" fmla="*/ 4 h 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5"/>
                <a:gd name="T64" fmla="*/ 0 h 125"/>
                <a:gd name="T65" fmla="*/ 385 w 385"/>
                <a:gd name="T66" fmla="*/ 125 h 1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5" h="125">
                  <a:moveTo>
                    <a:pt x="27" y="4"/>
                  </a:moveTo>
                  <a:cubicBezTo>
                    <a:pt x="20" y="8"/>
                    <a:pt x="6" y="23"/>
                    <a:pt x="3" y="33"/>
                  </a:cubicBezTo>
                  <a:cubicBezTo>
                    <a:pt x="0" y="43"/>
                    <a:pt x="3" y="57"/>
                    <a:pt x="6" y="64"/>
                  </a:cubicBezTo>
                  <a:cubicBezTo>
                    <a:pt x="9" y="71"/>
                    <a:pt x="10" y="73"/>
                    <a:pt x="20" y="78"/>
                  </a:cubicBezTo>
                  <a:cubicBezTo>
                    <a:pt x="30" y="83"/>
                    <a:pt x="51" y="90"/>
                    <a:pt x="68" y="94"/>
                  </a:cubicBezTo>
                  <a:cubicBezTo>
                    <a:pt x="85" y="98"/>
                    <a:pt x="101" y="98"/>
                    <a:pt x="120" y="99"/>
                  </a:cubicBezTo>
                  <a:cubicBezTo>
                    <a:pt x="139" y="100"/>
                    <a:pt x="167" y="98"/>
                    <a:pt x="185" y="99"/>
                  </a:cubicBezTo>
                  <a:cubicBezTo>
                    <a:pt x="203" y="100"/>
                    <a:pt x="210" y="101"/>
                    <a:pt x="231" y="105"/>
                  </a:cubicBezTo>
                  <a:cubicBezTo>
                    <a:pt x="252" y="109"/>
                    <a:pt x="290" y="119"/>
                    <a:pt x="311" y="121"/>
                  </a:cubicBezTo>
                  <a:cubicBezTo>
                    <a:pt x="332" y="123"/>
                    <a:pt x="345" y="125"/>
                    <a:pt x="357" y="120"/>
                  </a:cubicBezTo>
                  <a:cubicBezTo>
                    <a:pt x="369" y="115"/>
                    <a:pt x="377" y="103"/>
                    <a:pt x="381" y="91"/>
                  </a:cubicBezTo>
                  <a:cubicBezTo>
                    <a:pt x="385" y="79"/>
                    <a:pt x="384" y="59"/>
                    <a:pt x="383" y="49"/>
                  </a:cubicBezTo>
                  <a:cubicBezTo>
                    <a:pt x="382" y="39"/>
                    <a:pt x="381" y="34"/>
                    <a:pt x="374" y="28"/>
                  </a:cubicBezTo>
                  <a:cubicBezTo>
                    <a:pt x="367" y="22"/>
                    <a:pt x="357" y="17"/>
                    <a:pt x="344" y="13"/>
                  </a:cubicBezTo>
                  <a:cubicBezTo>
                    <a:pt x="331" y="9"/>
                    <a:pt x="311" y="5"/>
                    <a:pt x="293" y="3"/>
                  </a:cubicBezTo>
                  <a:cubicBezTo>
                    <a:pt x="275" y="1"/>
                    <a:pt x="252" y="2"/>
                    <a:pt x="236" y="3"/>
                  </a:cubicBezTo>
                  <a:cubicBezTo>
                    <a:pt x="220" y="4"/>
                    <a:pt x="211" y="6"/>
                    <a:pt x="195" y="7"/>
                  </a:cubicBezTo>
                  <a:cubicBezTo>
                    <a:pt x="179" y="8"/>
                    <a:pt x="156" y="9"/>
                    <a:pt x="138" y="10"/>
                  </a:cubicBezTo>
                  <a:cubicBezTo>
                    <a:pt x="120" y="11"/>
                    <a:pt x="105" y="12"/>
                    <a:pt x="89" y="12"/>
                  </a:cubicBezTo>
                  <a:cubicBezTo>
                    <a:pt x="73" y="12"/>
                    <a:pt x="52" y="11"/>
                    <a:pt x="42" y="10"/>
                  </a:cubicBezTo>
                  <a:cubicBezTo>
                    <a:pt x="32" y="9"/>
                    <a:pt x="34" y="0"/>
                    <a:pt x="2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EC8C00"/>
                </a:gs>
                <a:gs pos="100000">
                  <a:srgbClr val="A56200"/>
                </a:gs>
              </a:gsLst>
              <a:path path="rect">
                <a:fillToRect l="50000" t="50000" r="50000" b="50000"/>
              </a:path>
            </a:gradFill>
            <a:ln w="6350" cmpd="sng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4" name="Group 2295"/>
            <p:cNvGrpSpPr>
              <a:grpSpLocks noChangeAspect="1"/>
            </p:cNvGrpSpPr>
            <p:nvPr/>
          </p:nvGrpSpPr>
          <p:grpSpPr bwMode="auto">
            <a:xfrm rot="1823984">
              <a:off x="3383239" y="2066657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234" name="Group 229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259" name="Group 229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67" name="Group 229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71" name="Rectangle 22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72" name="Oval 23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68" name="Group 230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69" name="Rectangle 23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70" name="Oval 23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260" name="Group 230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61" name="Group 230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65" name="Rectangle 23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66" name="Oval 23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62" name="Group 230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63" name="Rectangle 23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64" name="Oval 23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235" name="Group 231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245" name="Group 231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53" name="Group 23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57" name="Rectangle 23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58" name="Oval 23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54" name="Group 231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55" name="Rectangle 23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56" name="Oval 23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246" name="Group 231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47" name="Group 23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51" name="Rectangle 23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52" name="Oval 23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48" name="Group 232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49" name="Rectangle 23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50" name="Oval 23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236" name="Oval 232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37" name="Rectangle 232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38" name="Rectangle 232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39" name="Rectangle 232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0" name="Rectangle 233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1" name="Rectangle 233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2" name="Rectangle 233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3" name="Rectangle 233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4" name="Rectangle 233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5" name="Group 2335"/>
            <p:cNvGrpSpPr>
              <a:grpSpLocks noChangeAspect="1"/>
            </p:cNvGrpSpPr>
            <p:nvPr/>
          </p:nvGrpSpPr>
          <p:grpSpPr bwMode="auto">
            <a:xfrm rot="1823984">
              <a:off x="3314053" y="2071180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195" name="Group 233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220" name="Group 233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28" name="Group 23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32" name="Rectangle 23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33" name="Oval 23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29" name="Group 234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30" name="Rectangle 23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31" name="Oval 23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221" name="Group 234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22" name="Group 23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26" name="Rectangle 23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27" name="Oval 23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23" name="Group 234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24" name="Rectangle 23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25" name="Oval 23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196" name="Group 235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206" name="Group 235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14" name="Group 23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18" name="Rectangle 23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19" name="Oval 23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15" name="Group 235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16" name="Rectangle 23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17" name="Oval 23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207" name="Group 235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208" name="Group 23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12" name="Rectangle 23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13" name="Oval 23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209" name="Group 236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210" name="Rectangle 23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211" name="Oval 23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197" name="Oval 236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98" name="Rectangle 236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99" name="Rectangle 236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0" name="Rectangle 236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1" name="Rectangle 237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2" name="Rectangle 237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3" name="Rectangle 237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4" name="Rectangle 237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5" name="Rectangle 237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6" name="Group 2375"/>
            <p:cNvGrpSpPr>
              <a:grpSpLocks noChangeAspect="1"/>
            </p:cNvGrpSpPr>
            <p:nvPr/>
          </p:nvGrpSpPr>
          <p:grpSpPr bwMode="auto">
            <a:xfrm rot="1823984">
              <a:off x="3430286" y="2132234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156" name="Group 237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181" name="Group 237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89" name="Group 23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93" name="Rectangle 23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94" name="Oval 23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90" name="Group 238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91" name="Rectangle 23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92" name="Oval 23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182" name="Group 238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83" name="Group 23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87" name="Rectangle 23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88" name="Oval 23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84" name="Group 23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85" name="Rectangle 23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86" name="Oval 23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157" name="Group 239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167" name="Group 239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75" name="Group 23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79" name="Rectangle 23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80" name="Oval 23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76" name="Group 239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77" name="Rectangle 23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78" name="Oval 23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168" name="Group 239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69" name="Group 24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73" name="Rectangle 24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74" name="Oval 24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70" name="Group 240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71" name="Rectangle 24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72" name="Oval 24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158" name="Oval 240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59" name="Rectangle 240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0" name="Rectangle 240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1" name="Rectangle 240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2" name="Rectangle 241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3" name="Rectangle 241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4" name="Rectangle 241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5" name="Rectangle 241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6" name="Rectangle 241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7" name="Group 2415"/>
            <p:cNvGrpSpPr>
              <a:grpSpLocks noChangeAspect="1"/>
            </p:cNvGrpSpPr>
            <p:nvPr/>
          </p:nvGrpSpPr>
          <p:grpSpPr bwMode="auto">
            <a:xfrm rot="1823984">
              <a:off x="3389507" y="2110399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2117" name="Group 241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142" name="Group 241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50" name="Group 24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54" name="Rectangle 24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55" name="Oval 24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51" name="Group 24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52" name="Rectangle 24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53" name="Oval 24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143" name="Group 242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44" name="Group 24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48" name="Rectangle 24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49" name="Oval 24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45" name="Group 242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46" name="Rectangle 24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47" name="Oval 24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2118" name="Group 243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2128" name="Group 243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36" name="Group 24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40" name="Rectangle 24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41" name="Oval 24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37" name="Group 243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38" name="Rectangle 24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39" name="Oval 24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2129" name="Group 243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2130" name="Group 24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34" name="Rectangle 24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35" name="Oval 24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2131" name="Group 24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2132" name="Rectangle 24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2133" name="Oval 24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2119" name="Oval 244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0" name="Rectangle 244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1" name="Rectangle 244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2" name="Rectangle 244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3" name="Rectangle 245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4" name="Rectangle 245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5" name="Rectangle 245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6" name="Rectangle 245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7" name="Rectangle 245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8" name="Group 3575"/>
            <p:cNvGrpSpPr/>
            <p:nvPr/>
          </p:nvGrpSpPr>
          <p:grpSpPr>
            <a:xfrm>
              <a:off x="467544" y="1232904"/>
              <a:ext cx="5904656" cy="818791"/>
              <a:chOff x="611560" y="1232904"/>
              <a:chExt cx="5904656" cy="818791"/>
            </a:xfrm>
          </p:grpSpPr>
          <p:sp>
            <p:nvSpPr>
              <p:cNvPr id="166" name="ZoneTexte 237"/>
              <p:cNvSpPr txBox="1"/>
              <p:nvPr/>
            </p:nvSpPr>
            <p:spPr>
              <a:xfrm>
                <a:off x="611560" y="1578278"/>
                <a:ext cx="17411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Arial"/>
                  </a:rPr>
                  <a:t>Airway epithelium </a:t>
                </a:r>
                <a:endParaRPr kumimoji="0" lang="en-US" sz="1600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  <p:sp>
            <p:nvSpPr>
              <p:cNvPr id="167" name="Freeform 1418"/>
              <p:cNvSpPr>
                <a:spLocks/>
              </p:cNvSpPr>
              <p:nvPr/>
            </p:nvSpPr>
            <p:spPr bwMode="auto">
              <a:xfrm rot="103250" flipH="1">
                <a:off x="6261079" y="1329229"/>
                <a:ext cx="35938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Freeform 1419"/>
              <p:cNvSpPr>
                <a:spLocks/>
              </p:cNvSpPr>
              <p:nvPr/>
            </p:nvSpPr>
            <p:spPr bwMode="auto">
              <a:xfrm rot="103250" flipH="1">
                <a:off x="6305641" y="1330324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" name="Freeform 1420"/>
              <p:cNvSpPr>
                <a:spLocks/>
              </p:cNvSpPr>
              <p:nvPr/>
            </p:nvSpPr>
            <p:spPr bwMode="auto">
              <a:xfrm rot="103250" flipH="1">
                <a:off x="6242391" y="1320467"/>
                <a:ext cx="61813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Freeform 1421"/>
              <p:cNvSpPr>
                <a:spLocks/>
              </p:cNvSpPr>
              <p:nvPr/>
            </p:nvSpPr>
            <p:spPr bwMode="auto">
              <a:xfrm rot="103250" flipH="1">
                <a:off x="6285516" y="1319372"/>
                <a:ext cx="388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Freeform 1422"/>
              <p:cNvSpPr>
                <a:spLocks/>
              </p:cNvSpPr>
              <p:nvPr/>
            </p:nvSpPr>
            <p:spPr bwMode="auto">
              <a:xfrm rot="103250" flipH="1">
                <a:off x="6228016" y="1311706"/>
                <a:ext cx="43125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Freeform 1426"/>
              <p:cNvSpPr>
                <a:spLocks/>
              </p:cNvSpPr>
              <p:nvPr/>
            </p:nvSpPr>
            <p:spPr bwMode="auto">
              <a:xfrm rot="103250" flipH="1">
                <a:off x="6325766" y="1310610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Freeform 1432"/>
              <p:cNvSpPr>
                <a:spLocks/>
              </p:cNvSpPr>
              <p:nvPr/>
            </p:nvSpPr>
            <p:spPr bwMode="auto">
              <a:xfrm rot="103250" flipH="1">
                <a:off x="6416330" y="1331420"/>
                <a:ext cx="34500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" name="Freeform 1433"/>
              <p:cNvSpPr>
                <a:spLocks/>
              </p:cNvSpPr>
              <p:nvPr/>
            </p:nvSpPr>
            <p:spPr bwMode="auto">
              <a:xfrm rot="103250" flipH="1">
                <a:off x="6386142" y="1307325"/>
                <a:ext cx="46000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Freeform 1434"/>
              <p:cNvSpPr>
                <a:spLocks/>
              </p:cNvSpPr>
              <p:nvPr/>
            </p:nvSpPr>
            <p:spPr bwMode="auto">
              <a:xfrm rot="103250" flipH="1">
                <a:off x="6374642" y="1304039"/>
                <a:ext cx="21563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Freeform 1435"/>
              <p:cNvSpPr>
                <a:spLocks/>
              </p:cNvSpPr>
              <p:nvPr/>
            </p:nvSpPr>
            <p:spPr bwMode="auto">
              <a:xfrm rot="103250" flipH="1">
                <a:off x="6363141" y="1304039"/>
                <a:ext cx="1868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Freeform 1436"/>
              <p:cNvSpPr>
                <a:spLocks/>
              </p:cNvSpPr>
              <p:nvPr/>
            </p:nvSpPr>
            <p:spPr bwMode="auto">
              <a:xfrm rot="103250" flipH="1">
                <a:off x="6345891" y="1309515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Freeform 1448"/>
              <p:cNvSpPr>
                <a:spLocks/>
              </p:cNvSpPr>
              <p:nvPr/>
            </p:nvSpPr>
            <p:spPr bwMode="auto">
              <a:xfrm rot="103250" flipH="1">
                <a:off x="6404830" y="1306229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9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667391" y="1466007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2078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2103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111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115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116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112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113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114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2104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105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109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110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106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107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108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79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2089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097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101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102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098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99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100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2090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091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95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96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092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93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94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2080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1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2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3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4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5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6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7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8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80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743990" y="1487503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2039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2064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072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76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77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073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74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75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2065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066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70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71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067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68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69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40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2050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058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62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63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059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60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61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2051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2052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56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57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2053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2054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2055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2041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2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3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4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5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6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7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8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9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81" name="Freeform 1310"/>
              <p:cNvSpPr>
                <a:spLocks/>
              </p:cNvSpPr>
              <p:nvPr/>
            </p:nvSpPr>
            <p:spPr bwMode="auto">
              <a:xfrm rot="103250" flipH="1">
                <a:off x="6167127" y="1301182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Freeform 1310"/>
              <p:cNvSpPr>
                <a:spLocks/>
              </p:cNvSpPr>
              <p:nvPr/>
            </p:nvSpPr>
            <p:spPr bwMode="auto">
              <a:xfrm rot="103250" flipH="1">
                <a:off x="6197427" y="1297304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3" name="Freeform 1422"/>
              <p:cNvSpPr>
                <a:spLocks/>
              </p:cNvSpPr>
              <p:nvPr/>
            </p:nvSpPr>
            <p:spPr bwMode="auto">
              <a:xfrm rot="103250" flipH="1">
                <a:off x="6216022" y="1299234"/>
                <a:ext cx="43125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Freeform 1427"/>
              <p:cNvSpPr>
                <a:spLocks/>
              </p:cNvSpPr>
              <p:nvPr/>
            </p:nvSpPr>
            <p:spPr bwMode="auto">
              <a:xfrm rot="103250" flipH="1">
                <a:off x="4715401" y="1330355"/>
                <a:ext cx="38813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Freeform 1229"/>
              <p:cNvSpPr>
                <a:spLocks/>
              </p:cNvSpPr>
              <p:nvPr/>
            </p:nvSpPr>
            <p:spPr bwMode="auto">
              <a:xfrm rot="103250" flipH="1">
                <a:off x="5478961" y="1410012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Freeform 1230"/>
              <p:cNvSpPr>
                <a:spLocks/>
              </p:cNvSpPr>
              <p:nvPr/>
            </p:nvSpPr>
            <p:spPr bwMode="auto">
              <a:xfrm rot="103250" flipH="1">
                <a:off x="5417149" y="1380441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7" name="Freeform 1231"/>
              <p:cNvSpPr>
                <a:spLocks/>
              </p:cNvSpPr>
              <p:nvPr/>
            </p:nvSpPr>
            <p:spPr bwMode="auto">
              <a:xfrm rot="103250" flipH="1">
                <a:off x="5457399" y="1378251"/>
                <a:ext cx="388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Freeform 1232"/>
              <p:cNvSpPr>
                <a:spLocks/>
              </p:cNvSpPr>
              <p:nvPr/>
            </p:nvSpPr>
            <p:spPr bwMode="auto">
              <a:xfrm rot="103250" flipH="1">
                <a:off x="5401336" y="1371679"/>
                <a:ext cx="445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9" name="Freeform 1233"/>
              <p:cNvSpPr>
                <a:spLocks/>
              </p:cNvSpPr>
              <p:nvPr/>
            </p:nvSpPr>
            <p:spPr bwMode="auto">
              <a:xfrm rot="103250" flipH="1">
                <a:off x="5499086" y="1390298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0" name="Freeform 1255"/>
              <p:cNvSpPr>
                <a:spLocks/>
              </p:cNvSpPr>
              <p:nvPr/>
            </p:nvSpPr>
            <p:spPr bwMode="auto">
              <a:xfrm rot="103250">
                <a:off x="5514899" y="1389203"/>
                <a:ext cx="28750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1" name="Freeform 1257"/>
              <p:cNvSpPr>
                <a:spLocks/>
              </p:cNvSpPr>
              <p:nvPr/>
            </p:nvSpPr>
            <p:spPr bwMode="auto">
              <a:xfrm rot="103250">
                <a:off x="5431524" y="1376060"/>
                <a:ext cx="273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Freeform 1261"/>
              <p:cNvSpPr>
                <a:spLocks/>
              </p:cNvSpPr>
              <p:nvPr/>
            </p:nvSpPr>
            <p:spPr bwMode="auto">
              <a:xfrm rot="103250">
                <a:off x="5500524" y="1369489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3" name="Freeform 1396"/>
              <p:cNvSpPr>
                <a:spLocks/>
              </p:cNvSpPr>
              <p:nvPr/>
            </p:nvSpPr>
            <p:spPr bwMode="auto">
              <a:xfrm rot="103250" flipH="1">
                <a:off x="5389836" y="1368393"/>
                <a:ext cx="2012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4" name="Freeform 1397"/>
              <p:cNvSpPr>
                <a:spLocks/>
              </p:cNvSpPr>
              <p:nvPr/>
            </p:nvSpPr>
            <p:spPr bwMode="auto">
              <a:xfrm rot="103250" flipH="1">
                <a:off x="5374024" y="1367298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5" name="Freeform 1398"/>
              <p:cNvSpPr>
                <a:spLocks/>
              </p:cNvSpPr>
              <p:nvPr/>
            </p:nvSpPr>
            <p:spPr bwMode="auto">
              <a:xfrm rot="103250" flipH="1">
                <a:off x="5359649" y="1373870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6" name="Freeform 1036"/>
              <p:cNvSpPr>
                <a:spLocks/>
              </p:cNvSpPr>
              <p:nvPr/>
            </p:nvSpPr>
            <p:spPr bwMode="auto">
              <a:xfrm rot="103250">
                <a:off x="3281600" y="1497835"/>
                <a:ext cx="23000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7" name="Freeform 1037"/>
              <p:cNvSpPr>
                <a:spLocks/>
              </p:cNvSpPr>
              <p:nvPr/>
            </p:nvSpPr>
            <p:spPr bwMode="auto">
              <a:xfrm rot="103250" flipH="1">
                <a:off x="2940913" y="1305076"/>
                <a:ext cx="35938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8" name="Freeform 1038"/>
              <p:cNvSpPr>
                <a:spLocks/>
              </p:cNvSpPr>
              <p:nvPr/>
            </p:nvSpPr>
            <p:spPr bwMode="auto">
              <a:xfrm rot="103250" flipH="1">
                <a:off x="2984038" y="1306171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9" name="Freeform 1039"/>
              <p:cNvSpPr>
                <a:spLocks/>
              </p:cNvSpPr>
              <p:nvPr/>
            </p:nvSpPr>
            <p:spPr bwMode="auto">
              <a:xfrm rot="103250" flipH="1">
                <a:off x="2922225" y="1296314"/>
                <a:ext cx="61813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0" name="Freeform 1040"/>
              <p:cNvSpPr>
                <a:spLocks/>
              </p:cNvSpPr>
              <p:nvPr/>
            </p:nvSpPr>
            <p:spPr bwMode="auto">
              <a:xfrm rot="103250" flipH="1">
                <a:off x="2972538" y="1295219"/>
                <a:ext cx="40250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1" name="Freeform 1041"/>
              <p:cNvSpPr>
                <a:spLocks/>
              </p:cNvSpPr>
              <p:nvPr/>
            </p:nvSpPr>
            <p:spPr bwMode="auto">
              <a:xfrm rot="103250" flipH="1">
                <a:off x="2906412" y="1287553"/>
                <a:ext cx="445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2" name="Freeform 1042"/>
              <p:cNvSpPr>
                <a:spLocks/>
              </p:cNvSpPr>
              <p:nvPr/>
            </p:nvSpPr>
            <p:spPr bwMode="auto">
              <a:xfrm rot="103250" flipH="1">
                <a:off x="2894912" y="1285362"/>
                <a:ext cx="21563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3" name="Freeform 1043"/>
              <p:cNvSpPr>
                <a:spLocks/>
              </p:cNvSpPr>
              <p:nvPr/>
            </p:nvSpPr>
            <p:spPr bwMode="auto">
              <a:xfrm rot="103250" flipH="1">
                <a:off x="2880537" y="1285362"/>
                <a:ext cx="2443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4" name="Freeform 1044"/>
              <p:cNvSpPr>
                <a:spLocks/>
              </p:cNvSpPr>
              <p:nvPr/>
            </p:nvSpPr>
            <p:spPr bwMode="auto">
              <a:xfrm rot="103250" flipH="1">
                <a:off x="2864724" y="1290838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5" name="Freeform 1045"/>
              <p:cNvSpPr>
                <a:spLocks/>
              </p:cNvSpPr>
              <p:nvPr/>
            </p:nvSpPr>
            <p:spPr bwMode="auto">
              <a:xfrm rot="103250" flipH="1">
                <a:off x="3005600" y="1286457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6" name="Freeform 1046"/>
              <p:cNvSpPr>
                <a:spLocks/>
              </p:cNvSpPr>
              <p:nvPr/>
            </p:nvSpPr>
            <p:spPr bwMode="auto">
              <a:xfrm rot="103250" flipH="1">
                <a:off x="2825912" y="1319314"/>
                <a:ext cx="37375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7" name="Freeform 1047"/>
              <p:cNvSpPr>
                <a:spLocks/>
              </p:cNvSpPr>
              <p:nvPr/>
            </p:nvSpPr>
            <p:spPr bwMode="auto">
              <a:xfrm rot="103250" flipH="1">
                <a:off x="2850349" y="1299600"/>
                <a:ext cx="388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8" name="Freeform 1048"/>
              <p:cNvSpPr>
                <a:spLocks/>
              </p:cNvSpPr>
              <p:nvPr/>
            </p:nvSpPr>
            <p:spPr bwMode="auto">
              <a:xfrm rot="103250" flipH="1">
                <a:off x="3429664" y="1308361"/>
                <a:ext cx="37375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9" name="Freeform 1049"/>
              <p:cNvSpPr>
                <a:spLocks/>
              </p:cNvSpPr>
              <p:nvPr/>
            </p:nvSpPr>
            <p:spPr bwMode="auto">
              <a:xfrm rot="103250" flipH="1">
                <a:off x="3367851" y="1278791"/>
                <a:ext cx="5893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0" name="Freeform 1050"/>
              <p:cNvSpPr>
                <a:spLocks/>
              </p:cNvSpPr>
              <p:nvPr/>
            </p:nvSpPr>
            <p:spPr bwMode="auto">
              <a:xfrm rot="103250" flipH="1">
                <a:off x="3408101" y="1276600"/>
                <a:ext cx="388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1" name="Freeform 1051"/>
              <p:cNvSpPr>
                <a:spLocks/>
              </p:cNvSpPr>
              <p:nvPr/>
            </p:nvSpPr>
            <p:spPr bwMode="auto">
              <a:xfrm rot="103250" flipH="1">
                <a:off x="3352039" y="1270029"/>
                <a:ext cx="43125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2" name="Freeform 1052"/>
              <p:cNvSpPr>
                <a:spLocks/>
              </p:cNvSpPr>
              <p:nvPr/>
            </p:nvSpPr>
            <p:spPr bwMode="auto">
              <a:xfrm rot="103250" flipH="1">
                <a:off x="3340539" y="1267839"/>
                <a:ext cx="21563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3" name="Freeform 1053"/>
              <p:cNvSpPr>
                <a:spLocks/>
              </p:cNvSpPr>
              <p:nvPr/>
            </p:nvSpPr>
            <p:spPr bwMode="auto">
              <a:xfrm rot="103250" flipH="1">
                <a:off x="3324726" y="1267839"/>
                <a:ext cx="2443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4" name="Freeform 1054"/>
              <p:cNvSpPr>
                <a:spLocks/>
              </p:cNvSpPr>
              <p:nvPr/>
            </p:nvSpPr>
            <p:spPr bwMode="auto">
              <a:xfrm rot="103250" flipH="1">
                <a:off x="3310351" y="1273314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5" name="Freeform 1055"/>
              <p:cNvSpPr>
                <a:spLocks/>
              </p:cNvSpPr>
              <p:nvPr/>
            </p:nvSpPr>
            <p:spPr bwMode="auto">
              <a:xfrm rot="103250" flipH="1">
                <a:off x="3449789" y="1288648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" name="Freeform 1056"/>
              <p:cNvSpPr>
                <a:spLocks/>
              </p:cNvSpPr>
              <p:nvPr/>
            </p:nvSpPr>
            <p:spPr bwMode="auto">
              <a:xfrm rot="103250" flipH="1">
                <a:off x="3101913" y="1298505"/>
                <a:ext cx="33063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7" name="Freeform 1057"/>
              <p:cNvSpPr>
                <a:spLocks/>
              </p:cNvSpPr>
              <p:nvPr/>
            </p:nvSpPr>
            <p:spPr bwMode="auto">
              <a:xfrm rot="103250" flipH="1">
                <a:off x="3140725" y="1299600"/>
                <a:ext cx="41688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8" name="Freeform 1058"/>
              <p:cNvSpPr>
                <a:spLocks/>
              </p:cNvSpPr>
              <p:nvPr/>
            </p:nvSpPr>
            <p:spPr bwMode="auto">
              <a:xfrm rot="103250" flipH="1">
                <a:off x="3120600" y="1288648"/>
                <a:ext cx="41688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9" name="Freeform 1059"/>
              <p:cNvSpPr>
                <a:spLocks/>
              </p:cNvSpPr>
              <p:nvPr/>
            </p:nvSpPr>
            <p:spPr bwMode="auto">
              <a:xfrm rot="103250" flipH="1">
                <a:off x="3064538" y="1283172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" name="Freeform 1060"/>
              <p:cNvSpPr>
                <a:spLocks/>
              </p:cNvSpPr>
              <p:nvPr/>
            </p:nvSpPr>
            <p:spPr bwMode="auto">
              <a:xfrm rot="103250" flipH="1">
                <a:off x="3054475" y="1279886"/>
                <a:ext cx="2012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1" name="Freeform 1061"/>
              <p:cNvSpPr>
                <a:spLocks/>
              </p:cNvSpPr>
              <p:nvPr/>
            </p:nvSpPr>
            <p:spPr bwMode="auto">
              <a:xfrm rot="103250" flipH="1">
                <a:off x="3041538" y="1279886"/>
                <a:ext cx="20125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2" name="Freeform 1062"/>
              <p:cNvSpPr>
                <a:spLocks/>
              </p:cNvSpPr>
              <p:nvPr/>
            </p:nvSpPr>
            <p:spPr bwMode="auto">
              <a:xfrm rot="103250" flipH="1">
                <a:off x="3025725" y="1285362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3" name="Freeform 1063"/>
              <p:cNvSpPr>
                <a:spLocks/>
              </p:cNvSpPr>
              <p:nvPr/>
            </p:nvSpPr>
            <p:spPr bwMode="auto">
              <a:xfrm rot="103250" flipH="1">
                <a:off x="3165163" y="1282076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" name="Freeform 1064"/>
              <p:cNvSpPr>
                <a:spLocks/>
              </p:cNvSpPr>
              <p:nvPr/>
            </p:nvSpPr>
            <p:spPr bwMode="auto">
              <a:xfrm rot="103250" flipH="1">
                <a:off x="3226975" y="1300695"/>
                <a:ext cx="38813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5" name="Freeform 1065"/>
              <p:cNvSpPr>
                <a:spLocks/>
              </p:cNvSpPr>
              <p:nvPr/>
            </p:nvSpPr>
            <p:spPr bwMode="auto">
              <a:xfrm rot="103250" flipH="1">
                <a:off x="3091850" y="1297409"/>
                <a:ext cx="38813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6" name="Freeform 1066"/>
              <p:cNvSpPr>
                <a:spLocks/>
              </p:cNvSpPr>
              <p:nvPr/>
            </p:nvSpPr>
            <p:spPr bwMode="auto">
              <a:xfrm rot="103250" flipH="1">
                <a:off x="3208288" y="1293028"/>
                <a:ext cx="5893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7" name="Freeform 1067"/>
              <p:cNvSpPr>
                <a:spLocks/>
              </p:cNvSpPr>
              <p:nvPr/>
            </p:nvSpPr>
            <p:spPr bwMode="auto">
              <a:xfrm rot="103250" flipH="1">
                <a:off x="3251413" y="1289743"/>
                <a:ext cx="37375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8" name="Freeform 1068"/>
              <p:cNvSpPr>
                <a:spLocks/>
              </p:cNvSpPr>
              <p:nvPr/>
            </p:nvSpPr>
            <p:spPr bwMode="auto">
              <a:xfrm rot="103250" flipH="1">
                <a:off x="3193913" y="1283172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9" name="Freeform 1069"/>
              <p:cNvSpPr>
                <a:spLocks/>
              </p:cNvSpPr>
              <p:nvPr/>
            </p:nvSpPr>
            <p:spPr bwMode="auto">
              <a:xfrm rot="103250" flipH="1">
                <a:off x="3182413" y="1282076"/>
                <a:ext cx="21563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0" name="Freeform 1070"/>
              <p:cNvSpPr>
                <a:spLocks/>
              </p:cNvSpPr>
              <p:nvPr/>
            </p:nvSpPr>
            <p:spPr bwMode="auto">
              <a:xfrm rot="103250" flipH="1">
                <a:off x="3168038" y="1279886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1" name="Freeform 1071"/>
              <p:cNvSpPr>
                <a:spLocks/>
              </p:cNvSpPr>
              <p:nvPr/>
            </p:nvSpPr>
            <p:spPr bwMode="auto">
              <a:xfrm rot="103250" flipH="1">
                <a:off x="3155100" y="1286457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2" name="Freeform 1072"/>
              <p:cNvSpPr>
                <a:spLocks/>
              </p:cNvSpPr>
              <p:nvPr/>
            </p:nvSpPr>
            <p:spPr bwMode="auto">
              <a:xfrm rot="103250" flipH="1">
                <a:off x="3294538" y="1282076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3" name="Freeform 1073"/>
              <p:cNvSpPr>
                <a:spLocks/>
              </p:cNvSpPr>
              <p:nvPr/>
            </p:nvSpPr>
            <p:spPr bwMode="auto">
              <a:xfrm rot="103250">
                <a:off x="3208288" y="1489073"/>
                <a:ext cx="25875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4" name="Freeform 1074"/>
              <p:cNvSpPr>
                <a:spLocks/>
              </p:cNvSpPr>
              <p:nvPr/>
            </p:nvSpPr>
            <p:spPr bwMode="auto">
              <a:xfrm rot="103250">
                <a:off x="3836477" y="1336837"/>
                <a:ext cx="28750" cy="204805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5" name="Freeform 1075"/>
              <p:cNvSpPr>
                <a:spLocks/>
              </p:cNvSpPr>
              <p:nvPr/>
            </p:nvSpPr>
            <p:spPr bwMode="auto">
              <a:xfrm rot="103250">
                <a:off x="3866665" y="1328075"/>
                <a:ext cx="4168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6" name="Freeform 1076"/>
              <p:cNvSpPr>
                <a:spLocks/>
              </p:cNvSpPr>
              <p:nvPr/>
            </p:nvSpPr>
            <p:spPr bwMode="auto">
              <a:xfrm rot="103250">
                <a:off x="3820665" y="1316028"/>
                <a:ext cx="30188" cy="225615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7" name="Freeform 1077"/>
              <p:cNvSpPr>
                <a:spLocks/>
              </p:cNvSpPr>
              <p:nvPr/>
            </p:nvSpPr>
            <p:spPr bwMode="auto">
              <a:xfrm rot="103250">
                <a:off x="3485726" y="1288648"/>
                <a:ext cx="24438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" name="Freeform 1078"/>
              <p:cNvSpPr>
                <a:spLocks/>
              </p:cNvSpPr>
              <p:nvPr/>
            </p:nvSpPr>
            <p:spPr bwMode="auto">
              <a:xfrm rot="103250">
                <a:off x="3465601" y="1288648"/>
                <a:ext cx="28750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9" name="Freeform 1079"/>
              <p:cNvSpPr>
                <a:spLocks/>
              </p:cNvSpPr>
              <p:nvPr/>
            </p:nvSpPr>
            <p:spPr bwMode="auto">
              <a:xfrm rot="103250">
                <a:off x="3544664" y="1284267"/>
                <a:ext cx="40250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0" name="Freeform 1080"/>
              <p:cNvSpPr>
                <a:spLocks/>
              </p:cNvSpPr>
              <p:nvPr/>
            </p:nvSpPr>
            <p:spPr bwMode="auto">
              <a:xfrm rot="103250">
                <a:off x="3380789" y="1275505"/>
                <a:ext cx="273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Freeform 1081"/>
              <p:cNvSpPr>
                <a:spLocks/>
              </p:cNvSpPr>
              <p:nvPr/>
            </p:nvSpPr>
            <p:spPr bwMode="auto">
              <a:xfrm rot="103250">
                <a:off x="3603601" y="1245934"/>
                <a:ext cx="31625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Freeform 1082"/>
              <p:cNvSpPr>
                <a:spLocks/>
              </p:cNvSpPr>
              <p:nvPr/>
            </p:nvSpPr>
            <p:spPr bwMode="auto">
              <a:xfrm rot="103250">
                <a:off x="3563351" y="1274410"/>
                <a:ext cx="1725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Freeform 1083"/>
              <p:cNvSpPr>
                <a:spLocks/>
              </p:cNvSpPr>
              <p:nvPr/>
            </p:nvSpPr>
            <p:spPr bwMode="auto">
              <a:xfrm rot="103250">
                <a:off x="3563351" y="1282076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4" name="Freeform 1084"/>
              <p:cNvSpPr>
                <a:spLocks/>
              </p:cNvSpPr>
              <p:nvPr/>
            </p:nvSpPr>
            <p:spPr bwMode="auto">
              <a:xfrm rot="103250">
                <a:off x="3449789" y="1267839"/>
                <a:ext cx="301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Freeform 1085"/>
              <p:cNvSpPr>
                <a:spLocks/>
              </p:cNvSpPr>
              <p:nvPr/>
            </p:nvSpPr>
            <p:spPr bwMode="auto">
              <a:xfrm rot="103250">
                <a:off x="3757415" y="1323695"/>
                <a:ext cx="25875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Freeform 1086"/>
              <p:cNvSpPr>
                <a:spLocks/>
              </p:cNvSpPr>
              <p:nvPr/>
            </p:nvSpPr>
            <p:spPr bwMode="auto">
              <a:xfrm rot="103250">
                <a:off x="3725790" y="1322600"/>
                <a:ext cx="28750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Freeform 1087"/>
              <p:cNvSpPr>
                <a:spLocks/>
              </p:cNvSpPr>
              <p:nvPr/>
            </p:nvSpPr>
            <p:spPr bwMode="auto">
              <a:xfrm rot="103250">
                <a:off x="3754540" y="1317123"/>
                <a:ext cx="44563" cy="216853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Freeform 1088"/>
              <p:cNvSpPr>
                <a:spLocks/>
              </p:cNvSpPr>
              <p:nvPr/>
            </p:nvSpPr>
            <p:spPr bwMode="auto">
              <a:xfrm rot="103250">
                <a:off x="3776102" y="1308361"/>
                <a:ext cx="31625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Freeform 1089"/>
              <p:cNvSpPr>
                <a:spLocks/>
              </p:cNvSpPr>
              <p:nvPr/>
            </p:nvSpPr>
            <p:spPr bwMode="auto">
              <a:xfrm rot="103250">
                <a:off x="3800540" y="1307267"/>
                <a:ext cx="1437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Freeform 1090"/>
              <p:cNvSpPr>
                <a:spLocks/>
              </p:cNvSpPr>
              <p:nvPr/>
            </p:nvSpPr>
            <p:spPr bwMode="auto">
              <a:xfrm rot="103250">
                <a:off x="3810602" y="1307267"/>
                <a:ext cx="14375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Freeform 1091"/>
              <p:cNvSpPr>
                <a:spLocks/>
              </p:cNvSpPr>
              <p:nvPr/>
            </p:nvSpPr>
            <p:spPr bwMode="auto">
              <a:xfrm rot="103250">
                <a:off x="3806290" y="1313838"/>
                <a:ext cx="28750" cy="225615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Freeform 1092"/>
              <p:cNvSpPr>
                <a:spLocks/>
              </p:cNvSpPr>
              <p:nvPr/>
            </p:nvSpPr>
            <p:spPr bwMode="auto">
              <a:xfrm rot="103250">
                <a:off x="3709977" y="1303981"/>
                <a:ext cx="301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Freeform 1093"/>
              <p:cNvSpPr>
                <a:spLocks/>
              </p:cNvSpPr>
              <p:nvPr/>
            </p:nvSpPr>
            <p:spPr bwMode="auto">
              <a:xfrm rot="103250">
                <a:off x="3648164" y="1291934"/>
                <a:ext cx="28750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Freeform 1094"/>
              <p:cNvSpPr>
                <a:spLocks/>
              </p:cNvSpPr>
              <p:nvPr/>
            </p:nvSpPr>
            <p:spPr bwMode="auto">
              <a:xfrm rot="103250">
                <a:off x="3619414" y="1290838"/>
                <a:ext cx="24438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Freeform 1095"/>
              <p:cNvSpPr>
                <a:spLocks/>
              </p:cNvSpPr>
              <p:nvPr/>
            </p:nvSpPr>
            <p:spPr bwMode="auto">
              <a:xfrm rot="103250">
                <a:off x="3666852" y="1312742"/>
                <a:ext cx="38813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Freeform 1096"/>
              <p:cNvSpPr>
                <a:spLocks/>
              </p:cNvSpPr>
              <p:nvPr/>
            </p:nvSpPr>
            <p:spPr bwMode="auto">
              <a:xfrm rot="103250">
                <a:off x="5178949" y="1299935"/>
                <a:ext cx="24438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Freeform 1097"/>
              <p:cNvSpPr>
                <a:spLocks/>
              </p:cNvSpPr>
              <p:nvPr/>
            </p:nvSpPr>
            <p:spPr bwMode="auto">
              <a:xfrm rot="103250">
                <a:off x="3685540" y="1305076"/>
                <a:ext cx="330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Freeform 1098"/>
              <p:cNvSpPr>
                <a:spLocks/>
              </p:cNvSpPr>
              <p:nvPr/>
            </p:nvSpPr>
            <p:spPr bwMode="auto">
              <a:xfrm rot="103250">
                <a:off x="3711415" y="1303981"/>
                <a:ext cx="15813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Freeform 1099"/>
              <p:cNvSpPr>
                <a:spLocks/>
              </p:cNvSpPr>
              <p:nvPr/>
            </p:nvSpPr>
            <p:spPr bwMode="auto">
              <a:xfrm rot="103250">
                <a:off x="3720040" y="1302886"/>
                <a:ext cx="1725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0" name="Freeform 1100"/>
              <p:cNvSpPr>
                <a:spLocks/>
              </p:cNvSpPr>
              <p:nvPr/>
            </p:nvSpPr>
            <p:spPr bwMode="auto">
              <a:xfrm rot="103250">
                <a:off x="3715727" y="1309457"/>
                <a:ext cx="301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Freeform 1101"/>
              <p:cNvSpPr>
                <a:spLocks/>
              </p:cNvSpPr>
              <p:nvPr/>
            </p:nvSpPr>
            <p:spPr bwMode="auto">
              <a:xfrm rot="103250">
                <a:off x="3600726" y="1290838"/>
                <a:ext cx="273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Freeform 1102"/>
              <p:cNvSpPr>
                <a:spLocks/>
              </p:cNvSpPr>
              <p:nvPr/>
            </p:nvSpPr>
            <p:spPr bwMode="auto">
              <a:xfrm rot="103250">
                <a:off x="2851787" y="1472644"/>
                <a:ext cx="24438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Freeform 1103"/>
              <p:cNvSpPr>
                <a:spLocks/>
              </p:cNvSpPr>
              <p:nvPr/>
            </p:nvSpPr>
            <p:spPr bwMode="auto">
              <a:xfrm rot="103250" flipH="1">
                <a:off x="2511098" y="1279886"/>
                <a:ext cx="35938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Freeform 1104"/>
              <p:cNvSpPr>
                <a:spLocks/>
              </p:cNvSpPr>
              <p:nvPr/>
            </p:nvSpPr>
            <p:spPr bwMode="auto">
              <a:xfrm rot="103250" flipH="1">
                <a:off x="2555661" y="1280981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Freeform 1105"/>
              <p:cNvSpPr>
                <a:spLocks/>
              </p:cNvSpPr>
              <p:nvPr/>
            </p:nvSpPr>
            <p:spPr bwMode="auto">
              <a:xfrm rot="103250" flipH="1">
                <a:off x="2492411" y="1271124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Freeform 1106"/>
              <p:cNvSpPr>
                <a:spLocks/>
              </p:cNvSpPr>
              <p:nvPr/>
            </p:nvSpPr>
            <p:spPr bwMode="auto">
              <a:xfrm rot="103250" flipH="1">
                <a:off x="2535536" y="1270029"/>
                <a:ext cx="388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7" name="Freeform 1107"/>
              <p:cNvSpPr>
                <a:spLocks/>
              </p:cNvSpPr>
              <p:nvPr/>
            </p:nvSpPr>
            <p:spPr bwMode="auto">
              <a:xfrm rot="103250" flipH="1">
                <a:off x="2476598" y="1263458"/>
                <a:ext cx="46000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Freeform 1108"/>
              <p:cNvSpPr>
                <a:spLocks/>
              </p:cNvSpPr>
              <p:nvPr/>
            </p:nvSpPr>
            <p:spPr bwMode="auto">
              <a:xfrm rot="103250" flipH="1">
                <a:off x="2467973" y="1260172"/>
                <a:ext cx="18688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Freeform 1109"/>
              <p:cNvSpPr>
                <a:spLocks/>
              </p:cNvSpPr>
              <p:nvPr/>
            </p:nvSpPr>
            <p:spPr bwMode="auto">
              <a:xfrm rot="103250" flipH="1">
                <a:off x="2452161" y="1260172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Freeform 1110"/>
              <p:cNvSpPr>
                <a:spLocks/>
              </p:cNvSpPr>
              <p:nvPr/>
            </p:nvSpPr>
            <p:spPr bwMode="auto">
              <a:xfrm rot="103250" flipH="1">
                <a:off x="2434911" y="1266743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Freeform 1111"/>
              <p:cNvSpPr>
                <a:spLocks/>
              </p:cNvSpPr>
              <p:nvPr/>
            </p:nvSpPr>
            <p:spPr bwMode="auto">
              <a:xfrm rot="103250" flipH="1">
                <a:off x="2574349" y="1262362"/>
                <a:ext cx="43125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2" name="Freeform 1112"/>
              <p:cNvSpPr>
                <a:spLocks/>
              </p:cNvSpPr>
              <p:nvPr/>
            </p:nvSpPr>
            <p:spPr bwMode="auto">
              <a:xfrm rot="103250" flipH="1">
                <a:off x="2398973" y="1294124"/>
                <a:ext cx="35938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Freeform 1113"/>
              <p:cNvSpPr>
                <a:spLocks/>
              </p:cNvSpPr>
              <p:nvPr/>
            </p:nvSpPr>
            <p:spPr bwMode="auto">
              <a:xfrm rot="103250" flipH="1">
                <a:off x="2421973" y="1274410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Freeform 1114"/>
              <p:cNvSpPr>
                <a:spLocks/>
              </p:cNvSpPr>
              <p:nvPr/>
            </p:nvSpPr>
            <p:spPr bwMode="auto">
              <a:xfrm rot="103250" flipH="1">
                <a:off x="2913599" y="1242648"/>
                <a:ext cx="2012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5" name="Freeform 1115"/>
              <p:cNvSpPr>
                <a:spLocks/>
              </p:cNvSpPr>
              <p:nvPr/>
            </p:nvSpPr>
            <p:spPr bwMode="auto">
              <a:xfrm rot="103250" flipH="1">
                <a:off x="2896349" y="1242648"/>
                <a:ext cx="2443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Freeform 1116"/>
              <p:cNvSpPr>
                <a:spLocks/>
              </p:cNvSpPr>
              <p:nvPr/>
            </p:nvSpPr>
            <p:spPr bwMode="auto">
              <a:xfrm rot="103250" flipH="1">
                <a:off x="2881974" y="1249220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Freeform 1117"/>
              <p:cNvSpPr>
                <a:spLocks/>
              </p:cNvSpPr>
              <p:nvPr/>
            </p:nvSpPr>
            <p:spPr bwMode="auto">
              <a:xfrm rot="103250" flipH="1">
                <a:off x="2666349" y="1282076"/>
                <a:ext cx="33063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Freeform 1118"/>
              <p:cNvSpPr>
                <a:spLocks/>
              </p:cNvSpPr>
              <p:nvPr/>
            </p:nvSpPr>
            <p:spPr bwMode="auto">
              <a:xfrm rot="103250" flipH="1">
                <a:off x="2634724" y="1257981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Freeform 1119"/>
              <p:cNvSpPr>
                <a:spLocks/>
              </p:cNvSpPr>
              <p:nvPr/>
            </p:nvSpPr>
            <p:spPr bwMode="auto">
              <a:xfrm rot="103250" flipH="1">
                <a:off x="2624662" y="1254696"/>
                <a:ext cx="21563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Freeform 1120"/>
              <p:cNvSpPr>
                <a:spLocks/>
              </p:cNvSpPr>
              <p:nvPr/>
            </p:nvSpPr>
            <p:spPr bwMode="auto">
              <a:xfrm rot="103250" flipH="1">
                <a:off x="2613162" y="1254696"/>
                <a:ext cx="20125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1" name="Freeform 1121"/>
              <p:cNvSpPr>
                <a:spLocks/>
              </p:cNvSpPr>
              <p:nvPr/>
            </p:nvSpPr>
            <p:spPr bwMode="auto">
              <a:xfrm rot="103250" flipH="1">
                <a:off x="2597349" y="1260172"/>
                <a:ext cx="388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Freeform 1122"/>
              <p:cNvSpPr>
                <a:spLocks/>
              </p:cNvSpPr>
              <p:nvPr/>
            </p:nvSpPr>
            <p:spPr bwMode="auto">
              <a:xfrm rot="103250" flipH="1">
                <a:off x="2738224" y="1256887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Freeform 1123"/>
              <p:cNvSpPr>
                <a:spLocks/>
              </p:cNvSpPr>
              <p:nvPr/>
            </p:nvSpPr>
            <p:spPr bwMode="auto">
              <a:xfrm rot="103250" flipH="1">
                <a:off x="2798599" y="1275505"/>
                <a:ext cx="38813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Freeform 1124"/>
              <p:cNvSpPr>
                <a:spLocks/>
              </p:cNvSpPr>
              <p:nvPr/>
            </p:nvSpPr>
            <p:spPr bwMode="auto">
              <a:xfrm rot="103250" flipH="1">
                <a:off x="2843162" y="1276600"/>
                <a:ext cx="37375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Freeform 1125"/>
              <p:cNvSpPr>
                <a:spLocks/>
              </p:cNvSpPr>
              <p:nvPr/>
            </p:nvSpPr>
            <p:spPr bwMode="auto">
              <a:xfrm rot="103250" flipH="1">
                <a:off x="2779912" y="1267839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6" name="Freeform 1126"/>
              <p:cNvSpPr>
                <a:spLocks/>
              </p:cNvSpPr>
              <p:nvPr/>
            </p:nvSpPr>
            <p:spPr bwMode="auto">
              <a:xfrm rot="103250" flipH="1">
                <a:off x="2821599" y="1264553"/>
                <a:ext cx="37375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Freeform 1127"/>
              <p:cNvSpPr>
                <a:spLocks/>
              </p:cNvSpPr>
              <p:nvPr/>
            </p:nvSpPr>
            <p:spPr bwMode="auto">
              <a:xfrm rot="103250" flipH="1">
                <a:off x="2765537" y="1257981"/>
                <a:ext cx="46000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Freeform 1128"/>
              <p:cNvSpPr>
                <a:spLocks/>
              </p:cNvSpPr>
              <p:nvPr/>
            </p:nvSpPr>
            <p:spPr bwMode="auto">
              <a:xfrm rot="103250" flipH="1">
                <a:off x="2754037" y="1256887"/>
                <a:ext cx="23000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Freeform 1129"/>
              <p:cNvSpPr>
                <a:spLocks/>
              </p:cNvSpPr>
              <p:nvPr/>
            </p:nvSpPr>
            <p:spPr bwMode="auto">
              <a:xfrm rot="103250" flipH="1">
                <a:off x="2739662" y="1255791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Freeform 1130"/>
              <p:cNvSpPr>
                <a:spLocks/>
              </p:cNvSpPr>
              <p:nvPr/>
            </p:nvSpPr>
            <p:spPr bwMode="auto">
              <a:xfrm rot="103250" flipH="1">
                <a:off x="2725287" y="1262362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Freeform 1131"/>
              <p:cNvSpPr>
                <a:spLocks/>
              </p:cNvSpPr>
              <p:nvPr/>
            </p:nvSpPr>
            <p:spPr bwMode="auto">
              <a:xfrm rot="103250" flipH="1">
                <a:off x="2866162" y="1256887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Freeform 1132"/>
              <p:cNvSpPr>
                <a:spLocks/>
              </p:cNvSpPr>
              <p:nvPr/>
            </p:nvSpPr>
            <p:spPr bwMode="auto">
              <a:xfrm rot="103250">
                <a:off x="2781349" y="1464978"/>
                <a:ext cx="24438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Freeform 1133"/>
              <p:cNvSpPr>
                <a:spLocks/>
              </p:cNvSpPr>
              <p:nvPr/>
            </p:nvSpPr>
            <p:spPr bwMode="auto">
              <a:xfrm rot="103250" flipH="1">
                <a:off x="2656287" y="1256887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Freeform 1134"/>
              <p:cNvSpPr>
                <a:spLocks/>
              </p:cNvSpPr>
              <p:nvPr/>
            </p:nvSpPr>
            <p:spPr bwMode="auto">
              <a:xfrm rot="103250">
                <a:off x="2677849" y="1473740"/>
                <a:ext cx="317689" cy="510372"/>
              </a:xfrm>
              <a:custGeom>
                <a:avLst/>
                <a:gdLst>
                  <a:gd name="T0" fmla="*/ 154 w 518"/>
                  <a:gd name="T1" fmla="*/ 14 h 1270"/>
                  <a:gd name="T2" fmla="*/ 250 w 518"/>
                  <a:gd name="T3" fmla="*/ 2 h 1270"/>
                  <a:gd name="T4" fmla="*/ 304 w 518"/>
                  <a:gd name="T5" fmla="*/ 5 h 1270"/>
                  <a:gd name="T6" fmla="*/ 361 w 518"/>
                  <a:gd name="T7" fmla="*/ 5 h 1270"/>
                  <a:gd name="T8" fmla="*/ 397 w 518"/>
                  <a:gd name="T9" fmla="*/ 17 h 1270"/>
                  <a:gd name="T10" fmla="*/ 424 w 518"/>
                  <a:gd name="T11" fmla="*/ 56 h 1270"/>
                  <a:gd name="T12" fmla="*/ 439 w 518"/>
                  <a:gd name="T13" fmla="*/ 143 h 1270"/>
                  <a:gd name="T14" fmla="*/ 496 w 518"/>
                  <a:gd name="T15" fmla="*/ 392 h 1270"/>
                  <a:gd name="T16" fmla="*/ 517 w 518"/>
                  <a:gd name="T17" fmla="*/ 812 h 1270"/>
                  <a:gd name="T18" fmla="*/ 505 w 518"/>
                  <a:gd name="T19" fmla="*/ 1118 h 1270"/>
                  <a:gd name="T20" fmla="*/ 481 w 518"/>
                  <a:gd name="T21" fmla="*/ 1244 h 1270"/>
                  <a:gd name="T22" fmla="*/ 427 w 518"/>
                  <a:gd name="T23" fmla="*/ 1268 h 1270"/>
                  <a:gd name="T24" fmla="*/ 265 w 518"/>
                  <a:gd name="T25" fmla="*/ 1256 h 1270"/>
                  <a:gd name="T26" fmla="*/ 172 w 518"/>
                  <a:gd name="T27" fmla="*/ 1247 h 1270"/>
                  <a:gd name="T28" fmla="*/ 73 w 518"/>
                  <a:gd name="T29" fmla="*/ 1166 h 1270"/>
                  <a:gd name="T30" fmla="*/ 10 w 518"/>
                  <a:gd name="T31" fmla="*/ 944 h 1270"/>
                  <a:gd name="T32" fmla="*/ 10 w 518"/>
                  <a:gd name="T33" fmla="*/ 653 h 1270"/>
                  <a:gd name="T34" fmla="*/ 10 w 518"/>
                  <a:gd name="T35" fmla="*/ 380 h 1270"/>
                  <a:gd name="T36" fmla="*/ 31 w 518"/>
                  <a:gd name="T37" fmla="*/ 113 h 1270"/>
                  <a:gd name="T38" fmla="*/ 82 w 518"/>
                  <a:gd name="T39" fmla="*/ 38 h 1270"/>
                  <a:gd name="T40" fmla="*/ 154 w 518"/>
                  <a:gd name="T41" fmla="*/ 14 h 127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8"/>
                  <a:gd name="T64" fmla="*/ 0 h 1270"/>
                  <a:gd name="T65" fmla="*/ 518 w 518"/>
                  <a:gd name="T66" fmla="*/ 1270 h 127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8" h="1270">
                    <a:moveTo>
                      <a:pt x="154" y="14"/>
                    </a:moveTo>
                    <a:cubicBezTo>
                      <a:pt x="182" y="8"/>
                      <a:pt x="225" y="4"/>
                      <a:pt x="250" y="2"/>
                    </a:cubicBezTo>
                    <a:cubicBezTo>
                      <a:pt x="275" y="0"/>
                      <a:pt x="286" y="5"/>
                      <a:pt x="304" y="5"/>
                    </a:cubicBezTo>
                    <a:cubicBezTo>
                      <a:pt x="322" y="5"/>
                      <a:pt x="346" y="3"/>
                      <a:pt x="361" y="5"/>
                    </a:cubicBezTo>
                    <a:cubicBezTo>
                      <a:pt x="376" y="7"/>
                      <a:pt x="386" y="8"/>
                      <a:pt x="397" y="17"/>
                    </a:cubicBezTo>
                    <a:cubicBezTo>
                      <a:pt x="408" y="26"/>
                      <a:pt x="417" y="35"/>
                      <a:pt x="424" y="56"/>
                    </a:cubicBezTo>
                    <a:cubicBezTo>
                      <a:pt x="431" y="77"/>
                      <a:pt x="427" y="87"/>
                      <a:pt x="439" y="143"/>
                    </a:cubicBezTo>
                    <a:cubicBezTo>
                      <a:pt x="451" y="199"/>
                      <a:pt x="483" y="281"/>
                      <a:pt x="496" y="392"/>
                    </a:cubicBezTo>
                    <a:cubicBezTo>
                      <a:pt x="509" y="503"/>
                      <a:pt x="516" y="691"/>
                      <a:pt x="517" y="812"/>
                    </a:cubicBezTo>
                    <a:cubicBezTo>
                      <a:pt x="518" y="933"/>
                      <a:pt x="511" y="1046"/>
                      <a:pt x="505" y="1118"/>
                    </a:cubicBezTo>
                    <a:cubicBezTo>
                      <a:pt x="499" y="1190"/>
                      <a:pt x="494" y="1219"/>
                      <a:pt x="481" y="1244"/>
                    </a:cubicBezTo>
                    <a:cubicBezTo>
                      <a:pt x="468" y="1269"/>
                      <a:pt x="463" y="1266"/>
                      <a:pt x="427" y="1268"/>
                    </a:cubicBezTo>
                    <a:cubicBezTo>
                      <a:pt x="391" y="1270"/>
                      <a:pt x="308" y="1260"/>
                      <a:pt x="265" y="1256"/>
                    </a:cubicBezTo>
                    <a:cubicBezTo>
                      <a:pt x="222" y="1252"/>
                      <a:pt x="204" y="1262"/>
                      <a:pt x="172" y="1247"/>
                    </a:cubicBezTo>
                    <a:cubicBezTo>
                      <a:pt x="140" y="1232"/>
                      <a:pt x="100" y="1216"/>
                      <a:pt x="73" y="1166"/>
                    </a:cubicBezTo>
                    <a:cubicBezTo>
                      <a:pt x="46" y="1116"/>
                      <a:pt x="20" y="1030"/>
                      <a:pt x="10" y="944"/>
                    </a:cubicBezTo>
                    <a:cubicBezTo>
                      <a:pt x="0" y="858"/>
                      <a:pt x="10" y="747"/>
                      <a:pt x="10" y="653"/>
                    </a:cubicBezTo>
                    <a:cubicBezTo>
                      <a:pt x="10" y="559"/>
                      <a:pt x="6" y="470"/>
                      <a:pt x="10" y="380"/>
                    </a:cubicBezTo>
                    <a:cubicBezTo>
                      <a:pt x="14" y="290"/>
                      <a:pt x="19" y="170"/>
                      <a:pt x="31" y="113"/>
                    </a:cubicBezTo>
                    <a:cubicBezTo>
                      <a:pt x="43" y="56"/>
                      <a:pt x="61" y="52"/>
                      <a:pt x="82" y="38"/>
                    </a:cubicBezTo>
                    <a:cubicBezTo>
                      <a:pt x="103" y="24"/>
                      <a:pt x="126" y="20"/>
                      <a:pt x="154" y="1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295" name="Freeform 1135"/>
              <p:cNvSpPr>
                <a:spLocks/>
              </p:cNvSpPr>
              <p:nvPr/>
            </p:nvSpPr>
            <p:spPr bwMode="auto">
              <a:xfrm rot="103250">
                <a:off x="2358723" y="1454026"/>
                <a:ext cx="399626" cy="531180"/>
              </a:xfrm>
              <a:custGeom>
                <a:avLst/>
                <a:gdLst>
                  <a:gd name="T0" fmla="*/ 338 w 653"/>
                  <a:gd name="T1" fmla="*/ 68 h 1322"/>
                  <a:gd name="T2" fmla="*/ 449 w 653"/>
                  <a:gd name="T3" fmla="*/ 62 h 1322"/>
                  <a:gd name="T4" fmla="*/ 509 w 653"/>
                  <a:gd name="T5" fmla="*/ 86 h 1322"/>
                  <a:gd name="T6" fmla="*/ 536 w 653"/>
                  <a:gd name="T7" fmla="*/ 200 h 1322"/>
                  <a:gd name="T8" fmla="*/ 536 w 653"/>
                  <a:gd name="T9" fmla="*/ 464 h 1322"/>
                  <a:gd name="T10" fmla="*/ 569 w 653"/>
                  <a:gd name="T11" fmla="*/ 812 h 1322"/>
                  <a:gd name="T12" fmla="*/ 638 w 653"/>
                  <a:gd name="T13" fmla="*/ 1160 h 1322"/>
                  <a:gd name="T14" fmla="*/ 647 w 653"/>
                  <a:gd name="T15" fmla="*/ 1259 h 1322"/>
                  <a:gd name="T16" fmla="*/ 626 w 653"/>
                  <a:gd name="T17" fmla="*/ 1274 h 1322"/>
                  <a:gd name="T18" fmla="*/ 482 w 653"/>
                  <a:gd name="T19" fmla="*/ 1295 h 1322"/>
                  <a:gd name="T20" fmla="*/ 311 w 653"/>
                  <a:gd name="T21" fmla="*/ 1307 h 1322"/>
                  <a:gd name="T22" fmla="*/ 179 w 653"/>
                  <a:gd name="T23" fmla="*/ 1286 h 1322"/>
                  <a:gd name="T24" fmla="*/ 80 w 653"/>
                  <a:gd name="T25" fmla="*/ 1301 h 1322"/>
                  <a:gd name="T26" fmla="*/ 23 w 653"/>
                  <a:gd name="T27" fmla="*/ 1160 h 1322"/>
                  <a:gd name="T28" fmla="*/ 2 w 653"/>
                  <a:gd name="T29" fmla="*/ 953 h 1322"/>
                  <a:gd name="T30" fmla="*/ 11 w 653"/>
                  <a:gd name="T31" fmla="*/ 689 h 1322"/>
                  <a:gd name="T32" fmla="*/ 47 w 653"/>
                  <a:gd name="T33" fmla="*/ 386 h 1322"/>
                  <a:gd name="T34" fmla="*/ 29 w 653"/>
                  <a:gd name="T35" fmla="*/ 188 h 1322"/>
                  <a:gd name="T36" fmla="*/ 32 w 653"/>
                  <a:gd name="T37" fmla="*/ 29 h 1322"/>
                  <a:gd name="T38" fmla="*/ 122 w 653"/>
                  <a:gd name="T39" fmla="*/ 14 h 1322"/>
                  <a:gd name="T40" fmla="*/ 200 w 653"/>
                  <a:gd name="T41" fmla="*/ 23 h 1322"/>
                  <a:gd name="T42" fmla="*/ 257 w 653"/>
                  <a:gd name="T43" fmla="*/ 53 h 1322"/>
                  <a:gd name="T44" fmla="*/ 338 w 653"/>
                  <a:gd name="T45" fmla="*/ 68 h 132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53"/>
                  <a:gd name="T70" fmla="*/ 0 h 1322"/>
                  <a:gd name="T71" fmla="*/ 653 w 653"/>
                  <a:gd name="T72" fmla="*/ 1322 h 132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53" h="1322">
                    <a:moveTo>
                      <a:pt x="338" y="68"/>
                    </a:moveTo>
                    <a:cubicBezTo>
                      <a:pt x="370" y="70"/>
                      <a:pt x="421" y="59"/>
                      <a:pt x="449" y="62"/>
                    </a:cubicBezTo>
                    <a:cubicBezTo>
                      <a:pt x="477" y="65"/>
                      <a:pt x="495" y="63"/>
                      <a:pt x="509" y="86"/>
                    </a:cubicBezTo>
                    <a:cubicBezTo>
                      <a:pt x="523" y="109"/>
                      <a:pt x="532" y="137"/>
                      <a:pt x="536" y="200"/>
                    </a:cubicBezTo>
                    <a:cubicBezTo>
                      <a:pt x="540" y="263"/>
                      <a:pt x="531" y="362"/>
                      <a:pt x="536" y="464"/>
                    </a:cubicBezTo>
                    <a:cubicBezTo>
                      <a:pt x="541" y="566"/>
                      <a:pt x="552" y="696"/>
                      <a:pt x="569" y="812"/>
                    </a:cubicBezTo>
                    <a:cubicBezTo>
                      <a:pt x="586" y="928"/>
                      <a:pt x="625" y="1086"/>
                      <a:pt x="638" y="1160"/>
                    </a:cubicBezTo>
                    <a:cubicBezTo>
                      <a:pt x="651" y="1234"/>
                      <a:pt x="649" y="1240"/>
                      <a:pt x="647" y="1259"/>
                    </a:cubicBezTo>
                    <a:cubicBezTo>
                      <a:pt x="645" y="1278"/>
                      <a:pt x="653" y="1268"/>
                      <a:pt x="626" y="1274"/>
                    </a:cubicBezTo>
                    <a:cubicBezTo>
                      <a:pt x="599" y="1280"/>
                      <a:pt x="534" y="1290"/>
                      <a:pt x="482" y="1295"/>
                    </a:cubicBezTo>
                    <a:cubicBezTo>
                      <a:pt x="430" y="1300"/>
                      <a:pt x="361" y="1308"/>
                      <a:pt x="311" y="1307"/>
                    </a:cubicBezTo>
                    <a:cubicBezTo>
                      <a:pt x="261" y="1306"/>
                      <a:pt x="217" y="1287"/>
                      <a:pt x="179" y="1286"/>
                    </a:cubicBezTo>
                    <a:cubicBezTo>
                      <a:pt x="141" y="1285"/>
                      <a:pt x="106" y="1322"/>
                      <a:pt x="80" y="1301"/>
                    </a:cubicBezTo>
                    <a:cubicBezTo>
                      <a:pt x="54" y="1280"/>
                      <a:pt x="36" y="1218"/>
                      <a:pt x="23" y="1160"/>
                    </a:cubicBezTo>
                    <a:cubicBezTo>
                      <a:pt x="10" y="1102"/>
                      <a:pt x="4" y="1031"/>
                      <a:pt x="2" y="953"/>
                    </a:cubicBezTo>
                    <a:cubicBezTo>
                      <a:pt x="0" y="875"/>
                      <a:pt x="4" y="784"/>
                      <a:pt x="11" y="689"/>
                    </a:cubicBezTo>
                    <a:cubicBezTo>
                      <a:pt x="18" y="594"/>
                      <a:pt x="44" y="469"/>
                      <a:pt x="47" y="386"/>
                    </a:cubicBezTo>
                    <a:cubicBezTo>
                      <a:pt x="50" y="303"/>
                      <a:pt x="31" y="247"/>
                      <a:pt x="29" y="188"/>
                    </a:cubicBezTo>
                    <a:cubicBezTo>
                      <a:pt x="27" y="129"/>
                      <a:pt x="17" y="58"/>
                      <a:pt x="32" y="29"/>
                    </a:cubicBezTo>
                    <a:cubicBezTo>
                      <a:pt x="47" y="0"/>
                      <a:pt x="94" y="15"/>
                      <a:pt x="122" y="14"/>
                    </a:cubicBezTo>
                    <a:cubicBezTo>
                      <a:pt x="150" y="13"/>
                      <a:pt x="178" y="17"/>
                      <a:pt x="200" y="23"/>
                    </a:cubicBezTo>
                    <a:cubicBezTo>
                      <a:pt x="222" y="29"/>
                      <a:pt x="232" y="46"/>
                      <a:pt x="257" y="53"/>
                    </a:cubicBezTo>
                    <a:cubicBezTo>
                      <a:pt x="282" y="60"/>
                      <a:pt x="306" y="66"/>
                      <a:pt x="338" y="6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296" name="Freeform 1136"/>
              <p:cNvSpPr>
                <a:spLocks/>
              </p:cNvSpPr>
              <p:nvPr/>
            </p:nvSpPr>
            <p:spPr bwMode="auto">
              <a:xfrm rot="103250">
                <a:off x="3559039" y="1458407"/>
                <a:ext cx="431251" cy="539942"/>
              </a:xfrm>
              <a:custGeom>
                <a:avLst/>
                <a:gdLst>
                  <a:gd name="T0" fmla="*/ 3 w 704"/>
                  <a:gd name="T1" fmla="*/ 86 h 1344"/>
                  <a:gd name="T2" fmla="*/ 9 w 704"/>
                  <a:gd name="T3" fmla="*/ 107 h 1344"/>
                  <a:gd name="T4" fmla="*/ 24 w 704"/>
                  <a:gd name="T5" fmla="*/ 290 h 1344"/>
                  <a:gd name="T6" fmla="*/ 69 w 704"/>
                  <a:gd name="T7" fmla="*/ 947 h 1344"/>
                  <a:gd name="T8" fmla="*/ 57 w 704"/>
                  <a:gd name="T9" fmla="*/ 1277 h 1344"/>
                  <a:gd name="T10" fmla="*/ 111 w 704"/>
                  <a:gd name="T11" fmla="*/ 1334 h 1344"/>
                  <a:gd name="T12" fmla="*/ 252 w 704"/>
                  <a:gd name="T13" fmla="*/ 1337 h 1344"/>
                  <a:gd name="T14" fmla="*/ 600 w 704"/>
                  <a:gd name="T15" fmla="*/ 1322 h 1344"/>
                  <a:gd name="T16" fmla="*/ 693 w 704"/>
                  <a:gd name="T17" fmla="*/ 1247 h 1344"/>
                  <a:gd name="T18" fmla="*/ 669 w 704"/>
                  <a:gd name="T19" fmla="*/ 1184 h 1344"/>
                  <a:gd name="T20" fmla="*/ 576 w 704"/>
                  <a:gd name="T21" fmla="*/ 941 h 1344"/>
                  <a:gd name="T22" fmla="*/ 579 w 704"/>
                  <a:gd name="T23" fmla="*/ 626 h 1344"/>
                  <a:gd name="T24" fmla="*/ 579 w 704"/>
                  <a:gd name="T25" fmla="*/ 296 h 1344"/>
                  <a:gd name="T26" fmla="*/ 576 w 704"/>
                  <a:gd name="T27" fmla="*/ 68 h 1344"/>
                  <a:gd name="T28" fmla="*/ 471 w 704"/>
                  <a:gd name="T29" fmla="*/ 8 h 1344"/>
                  <a:gd name="T30" fmla="*/ 306 w 704"/>
                  <a:gd name="T31" fmla="*/ 20 h 1344"/>
                  <a:gd name="T32" fmla="*/ 138 w 704"/>
                  <a:gd name="T33" fmla="*/ 29 h 1344"/>
                  <a:gd name="T34" fmla="*/ 48 w 704"/>
                  <a:gd name="T35" fmla="*/ 44 h 1344"/>
                  <a:gd name="T36" fmla="*/ 27 w 704"/>
                  <a:gd name="T37" fmla="*/ 56 h 1344"/>
                  <a:gd name="T38" fmla="*/ 3 w 704"/>
                  <a:gd name="T39" fmla="*/ 86 h 13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04"/>
                  <a:gd name="T61" fmla="*/ 0 h 1344"/>
                  <a:gd name="T62" fmla="*/ 704 w 704"/>
                  <a:gd name="T63" fmla="*/ 1344 h 134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04" h="1344">
                    <a:moveTo>
                      <a:pt x="3" y="86"/>
                    </a:moveTo>
                    <a:cubicBezTo>
                      <a:pt x="0" y="94"/>
                      <a:pt x="6" y="73"/>
                      <a:pt x="9" y="107"/>
                    </a:cubicBezTo>
                    <a:cubicBezTo>
                      <a:pt x="12" y="141"/>
                      <a:pt x="14" y="150"/>
                      <a:pt x="24" y="290"/>
                    </a:cubicBezTo>
                    <a:cubicBezTo>
                      <a:pt x="34" y="430"/>
                      <a:pt x="64" y="783"/>
                      <a:pt x="69" y="947"/>
                    </a:cubicBezTo>
                    <a:cubicBezTo>
                      <a:pt x="74" y="1111"/>
                      <a:pt x="50" y="1213"/>
                      <a:pt x="57" y="1277"/>
                    </a:cubicBezTo>
                    <a:cubicBezTo>
                      <a:pt x="64" y="1341"/>
                      <a:pt x="79" y="1324"/>
                      <a:pt x="111" y="1334"/>
                    </a:cubicBezTo>
                    <a:cubicBezTo>
                      <a:pt x="143" y="1344"/>
                      <a:pt x="171" y="1339"/>
                      <a:pt x="252" y="1337"/>
                    </a:cubicBezTo>
                    <a:cubicBezTo>
                      <a:pt x="333" y="1335"/>
                      <a:pt x="527" y="1337"/>
                      <a:pt x="600" y="1322"/>
                    </a:cubicBezTo>
                    <a:cubicBezTo>
                      <a:pt x="673" y="1307"/>
                      <a:pt x="682" y="1270"/>
                      <a:pt x="693" y="1247"/>
                    </a:cubicBezTo>
                    <a:cubicBezTo>
                      <a:pt x="704" y="1224"/>
                      <a:pt x="689" y="1235"/>
                      <a:pt x="669" y="1184"/>
                    </a:cubicBezTo>
                    <a:cubicBezTo>
                      <a:pt x="649" y="1133"/>
                      <a:pt x="591" y="1034"/>
                      <a:pt x="576" y="941"/>
                    </a:cubicBezTo>
                    <a:cubicBezTo>
                      <a:pt x="561" y="848"/>
                      <a:pt x="579" y="733"/>
                      <a:pt x="579" y="626"/>
                    </a:cubicBezTo>
                    <a:cubicBezTo>
                      <a:pt x="579" y="519"/>
                      <a:pt x="579" y="389"/>
                      <a:pt x="579" y="296"/>
                    </a:cubicBezTo>
                    <a:cubicBezTo>
                      <a:pt x="579" y="203"/>
                      <a:pt x="594" y="116"/>
                      <a:pt x="576" y="68"/>
                    </a:cubicBezTo>
                    <a:cubicBezTo>
                      <a:pt x="558" y="20"/>
                      <a:pt x="516" y="16"/>
                      <a:pt x="471" y="8"/>
                    </a:cubicBezTo>
                    <a:cubicBezTo>
                      <a:pt x="426" y="0"/>
                      <a:pt x="361" y="17"/>
                      <a:pt x="306" y="20"/>
                    </a:cubicBezTo>
                    <a:cubicBezTo>
                      <a:pt x="251" y="23"/>
                      <a:pt x="181" y="25"/>
                      <a:pt x="138" y="29"/>
                    </a:cubicBezTo>
                    <a:cubicBezTo>
                      <a:pt x="95" y="33"/>
                      <a:pt x="66" y="40"/>
                      <a:pt x="48" y="44"/>
                    </a:cubicBezTo>
                    <a:cubicBezTo>
                      <a:pt x="30" y="48"/>
                      <a:pt x="34" y="51"/>
                      <a:pt x="27" y="56"/>
                    </a:cubicBezTo>
                    <a:cubicBezTo>
                      <a:pt x="20" y="61"/>
                      <a:pt x="6" y="78"/>
                      <a:pt x="3" y="8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297" name="Freeform 1137"/>
              <p:cNvSpPr>
                <a:spLocks/>
              </p:cNvSpPr>
              <p:nvPr/>
            </p:nvSpPr>
            <p:spPr bwMode="auto">
              <a:xfrm rot="103250">
                <a:off x="3235600" y="1490168"/>
                <a:ext cx="346439" cy="484086"/>
              </a:xfrm>
              <a:custGeom>
                <a:avLst/>
                <a:gdLst>
                  <a:gd name="T0" fmla="*/ 55 w 567"/>
                  <a:gd name="T1" fmla="*/ 30 h 1205"/>
                  <a:gd name="T2" fmla="*/ 22 w 567"/>
                  <a:gd name="T3" fmla="*/ 39 h 1205"/>
                  <a:gd name="T4" fmla="*/ 4 w 567"/>
                  <a:gd name="T5" fmla="*/ 84 h 1205"/>
                  <a:gd name="T6" fmla="*/ 1 w 567"/>
                  <a:gd name="T7" fmla="*/ 135 h 1205"/>
                  <a:gd name="T8" fmla="*/ 1 w 567"/>
                  <a:gd name="T9" fmla="*/ 207 h 1205"/>
                  <a:gd name="T10" fmla="*/ 7 w 567"/>
                  <a:gd name="T11" fmla="*/ 351 h 1205"/>
                  <a:gd name="T12" fmla="*/ 31 w 567"/>
                  <a:gd name="T13" fmla="*/ 513 h 1205"/>
                  <a:gd name="T14" fmla="*/ 61 w 567"/>
                  <a:gd name="T15" fmla="*/ 681 h 1205"/>
                  <a:gd name="T16" fmla="*/ 94 w 567"/>
                  <a:gd name="T17" fmla="*/ 945 h 1205"/>
                  <a:gd name="T18" fmla="*/ 85 w 567"/>
                  <a:gd name="T19" fmla="*/ 1095 h 1205"/>
                  <a:gd name="T20" fmla="*/ 106 w 567"/>
                  <a:gd name="T21" fmla="*/ 1167 h 1205"/>
                  <a:gd name="T22" fmla="*/ 202 w 567"/>
                  <a:gd name="T23" fmla="*/ 1200 h 1205"/>
                  <a:gd name="T24" fmla="*/ 343 w 567"/>
                  <a:gd name="T25" fmla="*/ 1200 h 1205"/>
                  <a:gd name="T26" fmla="*/ 415 w 567"/>
                  <a:gd name="T27" fmla="*/ 1191 h 1205"/>
                  <a:gd name="T28" fmla="*/ 499 w 567"/>
                  <a:gd name="T29" fmla="*/ 1134 h 1205"/>
                  <a:gd name="T30" fmla="*/ 544 w 567"/>
                  <a:gd name="T31" fmla="*/ 1059 h 1205"/>
                  <a:gd name="T32" fmla="*/ 562 w 567"/>
                  <a:gd name="T33" fmla="*/ 825 h 1205"/>
                  <a:gd name="T34" fmla="*/ 562 w 567"/>
                  <a:gd name="T35" fmla="*/ 546 h 1205"/>
                  <a:gd name="T36" fmla="*/ 535 w 567"/>
                  <a:gd name="T37" fmla="*/ 255 h 1205"/>
                  <a:gd name="T38" fmla="*/ 502 w 567"/>
                  <a:gd name="T39" fmla="*/ 111 h 1205"/>
                  <a:gd name="T40" fmla="*/ 457 w 567"/>
                  <a:gd name="T41" fmla="*/ 24 h 1205"/>
                  <a:gd name="T42" fmla="*/ 370 w 567"/>
                  <a:gd name="T43" fmla="*/ 3 h 1205"/>
                  <a:gd name="T44" fmla="*/ 253 w 567"/>
                  <a:gd name="T45" fmla="*/ 3 h 1205"/>
                  <a:gd name="T46" fmla="*/ 133 w 567"/>
                  <a:gd name="T47" fmla="*/ 12 h 1205"/>
                  <a:gd name="T48" fmla="*/ 94 w 567"/>
                  <a:gd name="T49" fmla="*/ 24 h 120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67"/>
                  <a:gd name="T76" fmla="*/ 0 h 1205"/>
                  <a:gd name="T77" fmla="*/ 567 w 567"/>
                  <a:gd name="T78" fmla="*/ 1205 h 120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67" h="1205">
                    <a:moveTo>
                      <a:pt x="55" y="30"/>
                    </a:moveTo>
                    <a:cubicBezTo>
                      <a:pt x="42" y="30"/>
                      <a:pt x="30" y="30"/>
                      <a:pt x="22" y="39"/>
                    </a:cubicBezTo>
                    <a:cubicBezTo>
                      <a:pt x="14" y="48"/>
                      <a:pt x="7" y="68"/>
                      <a:pt x="4" y="84"/>
                    </a:cubicBezTo>
                    <a:cubicBezTo>
                      <a:pt x="1" y="100"/>
                      <a:pt x="1" y="115"/>
                      <a:pt x="1" y="135"/>
                    </a:cubicBezTo>
                    <a:cubicBezTo>
                      <a:pt x="1" y="155"/>
                      <a:pt x="0" y="171"/>
                      <a:pt x="1" y="207"/>
                    </a:cubicBezTo>
                    <a:cubicBezTo>
                      <a:pt x="2" y="243"/>
                      <a:pt x="2" y="300"/>
                      <a:pt x="7" y="351"/>
                    </a:cubicBezTo>
                    <a:cubicBezTo>
                      <a:pt x="12" y="402"/>
                      <a:pt x="22" y="458"/>
                      <a:pt x="31" y="513"/>
                    </a:cubicBezTo>
                    <a:cubicBezTo>
                      <a:pt x="40" y="568"/>
                      <a:pt x="51" y="609"/>
                      <a:pt x="61" y="681"/>
                    </a:cubicBezTo>
                    <a:cubicBezTo>
                      <a:pt x="71" y="753"/>
                      <a:pt x="90" y="876"/>
                      <a:pt x="94" y="945"/>
                    </a:cubicBezTo>
                    <a:cubicBezTo>
                      <a:pt x="98" y="1014"/>
                      <a:pt x="83" y="1058"/>
                      <a:pt x="85" y="1095"/>
                    </a:cubicBezTo>
                    <a:cubicBezTo>
                      <a:pt x="87" y="1132"/>
                      <a:pt x="87" y="1150"/>
                      <a:pt x="106" y="1167"/>
                    </a:cubicBezTo>
                    <a:cubicBezTo>
                      <a:pt x="125" y="1184"/>
                      <a:pt x="163" y="1195"/>
                      <a:pt x="202" y="1200"/>
                    </a:cubicBezTo>
                    <a:cubicBezTo>
                      <a:pt x="241" y="1205"/>
                      <a:pt x="308" y="1201"/>
                      <a:pt x="343" y="1200"/>
                    </a:cubicBezTo>
                    <a:cubicBezTo>
                      <a:pt x="378" y="1199"/>
                      <a:pt x="389" y="1202"/>
                      <a:pt x="415" y="1191"/>
                    </a:cubicBezTo>
                    <a:cubicBezTo>
                      <a:pt x="441" y="1180"/>
                      <a:pt x="478" y="1156"/>
                      <a:pt x="499" y="1134"/>
                    </a:cubicBezTo>
                    <a:cubicBezTo>
                      <a:pt x="520" y="1112"/>
                      <a:pt x="534" y="1110"/>
                      <a:pt x="544" y="1059"/>
                    </a:cubicBezTo>
                    <a:cubicBezTo>
                      <a:pt x="554" y="1008"/>
                      <a:pt x="559" y="910"/>
                      <a:pt x="562" y="825"/>
                    </a:cubicBezTo>
                    <a:cubicBezTo>
                      <a:pt x="565" y="740"/>
                      <a:pt x="567" y="641"/>
                      <a:pt x="562" y="546"/>
                    </a:cubicBezTo>
                    <a:cubicBezTo>
                      <a:pt x="557" y="451"/>
                      <a:pt x="545" y="327"/>
                      <a:pt x="535" y="255"/>
                    </a:cubicBezTo>
                    <a:cubicBezTo>
                      <a:pt x="525" y="183"/>
                      <a:pt x="515" y="149"/>
                      <a:pt x="502" y="111"/>
                    </a:cubicBezTo>
                    <a:cubicBezTo>
                      <a:pt x="489" y="73"/>
                      <a:pt x="479" y="42"/>
                      <a:pt x="457" y="24"/>
                    </a:cubicBezTo>
                    <a:cubicBezTo>
                      <a:pt x="435" y="6"/>
                      <a:pt x="404" y="6"/>
                      <a:pt x="370" y="3"/>
                    </a:cubicBezTo>
                    <a:cubicBezTo>
                      <a:pt x="336" y="0"/>
                      <a:pt x="292" y="2"/>
                      <a:pt x="253" y="3"/>
                    </a:cubicBezTo>
                    <a:cubicBezTo>
                      <a:pt x="214" y="4"/>
                      <a:pt x="159" y="9"/>
                      <a:pt x="133" y="12"/>
                    </a:cubicBezTo>
                    <a:cubicBezTo>
                      <a:pt x="107" y="15"/>
                      <a:pt x="100" y="19"/>
                      <a:pt x="94" y="24"/>
                    </a:cubicBezTo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298" name="Freeform 1138"/>
              <p:cNvSpPr>
                <a:spLocks/>
              </p:cNvSpPr>
              <p:nvPr/>
            </p:nvSpPr>
            <p:spPr bwMode="auto">
              <a:xfrm rot="103250">
                <a:off x="2958163" y="1467168"/>
                <a:ext cx="366564" cy="508181"/>
              </a:xfrm>
              <a:custGeom>
                <a:avLst/>
                <a:gdLst>
                  <a:gd name="T0" fmla="*/ 154 w 596"/>
                  <a:gd name="T1" fmla="*/ 20 h 1265"/>
                  <a:gd name="T2" fmla="*/ 211 w 596"/>
                  <a:gd name="T3" fmla="*/ 14 h 1265"/>
                  <a:gd name="T4" fmla="*/ 277 w 596"/>
                  <a:gd name="T5" fmla="*/ 2 h 1265"/>
                  <a:gd name="T6" fmla="*/ 322 w 596"/>
                  <a:gd name="T7" fmla="*/ 2 h 1265"/>
                  <a:gd name="T8" fmla="*/ 406 w 596"/>
                  <a:gd name="T9" fmla="*/ 2 h 1265"/>
                  <a:gd name="T10" fmla="*/ 466 w 596"/>
                  <a:gd name="T11" fmla="*/ 17 h 1265"/>
                  <a:gd name="T12" fmla="*/ 487 w 596"/>
                  <a:gd name="T13" fmla="*/ 53 h 1265"/>
                  <a:gd name="T14" fmla="*/ 493 w 596"/>
                  <a:gd name="T15" fmla="*/ 116 h 1265"/>
                  <a:gd name="T16" fmla="*/ 493 w 596"/>
                  <a:gd name="T17" fmla="*/ 329 h 1265"/>
                  <a:gd name="T18" fmla="*/ 499 w 596"/>
                  <a:gd name="T19" fmla="*/ 524 h 1265"/>
                  <a:gd name="T20" fmla="*/ 526 w 596"/>
                  <a:gd name="T21" fmla="*/ 692 h 1265"/>
                  <a:gd name="T22" fmla="*/ 568 w 596"/>
                  <a:gd name="T23" fmla="*/ 860 h 1265"/>
                  <a:gd name="T24" fmla="*/ 592 w 596"/>
                  <a:gd name="T25" fmla="*/ 1034 h 1265"/>
                  <a:gd name="T26" fmla="*/ 589 w 596"/>
                  <a:gd name="T27" fmla="*/ 1145 h 1265"/>
                  <a:gd name="T28" fmla="*/ 553 w 596"/>
                  <a:gd name="T29" fmla="*/ 1220 h 1265"/>
                  <a:gd name="T30" fmla="*/ 427 w 596"/>
                  <a:gd name="T31" fmla="*/ 1259 h 1265"/>
                  <a:gd name="T32" fmla="*/ 331 w 596"/>
                  <a:gd name="T33" fmla="*/ 1259 h 1265"/>
                  <a:gd name="T34" fmla="*/ 205 w 596"/>
                  <a:gd name="T35" fmla="*/ 1250 h 1265"/>
                  <a:gd name="T36" fmla="*/ 142 w 596"/>
                  <a:gd name="T37" fmla="*/ 1208 h 1265"/>
                  <a:gd name="T38" fmla="*/ 49 w 596"/>
                  <a:gd name="T39" fmla="*/ 1019 h 1265"/>
                  <a:gd name="T40" fmla="*/ 46 w 596"/>
                  <a:gd name="T41" fmla="*/ 782 h 1265"/>
                  <a:gd name="T42" fmla="*/ 46 w 596"/>
                  <a:gd name="T43" fmla="*/ 551 h 1265"/>
                  <a:gd name="T44" fmla="*/ 34 w 596"/>
                  <a:gd name="T45" fmla="*/ 401 h 1265"/>
                  <a:gd name="T46" fmla="*/ 10 w 596"/>
                  <a:gd name="T47" fmla="*/ 236 h 1265"/>
                  <a:gd name="T48" fmla="*/ 1 w 596"/>
                  <a:gd name="T49" fmla="*/ 101 h 1265"/>
                  <a:gd name="T50" fmla="*/ 16 w 596"/>
                  <a:gd name="T51" fmla="*/ 50 h 1265"/>
                  <a:gd name="T52" fmla="*/ 67 w 596"/>
                  <a:gd name="T53" fmla="*/ 32 h 1265"/>
                  <a:gd name="T54" fmla="*/ 124 w 596"/>
                  <a:gd name="T55" fmla="*/ 32 h 1265"/>
                  <a:gd name="T56" fmla="*/ 154 w 596"/>
                  <a:gd name="T57" fmla="*/ 20 h 12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96"/>
                  <a:gd name="T88" fmla="*/ 0 h 1265"/>
                  <a:gd name="T89" fmla="*/ 596 w 596"/>
                  <a:gd name="T90" fmla="*/ 1265 h 12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96" h="1265">
                    <a:moveTo>
                      <a:pt x="154" y="20"/>
                    </a:moveTo>
                    <a:cubicBezTo>
                      <a:pt x="168" y="17"/>
                      <a:pt x="191" y="17"/>
                      <a:pt x="211" y="14"/>
                    </a:cubicBezTo>
                    <a:cubicBezTo>
                      <a:pt x="231" y="11"/>
                      <a:pt x="259" y="4"/>
                      <a:pt x="277" y="2"/>
                    </a:cubicBezTo>
                    <a:cubicBezTo>
                      <a:pt x="295" y="0"/>
                      <a:pt x="301" y="2"/>
                      <a:pt x="322" y="2"/>
                    </a:cubicBezTo>
                    <a:cubicBezTo>
                      <a:pt x="343" y="2"/>
                      <a:pt x="382" y="0"/>
                      <a:pt x="406" y="2"/>
                    </a:cubicBezTo>
                    <a:cubicBezTo>
                      <a:pt x="430" y="4"/>
                      <a:pt x="453" y="9"/>
                      <a:pt x="466" y="17"/>
                    </a:cubicBezTo>
                    <a:cubicBezTo>
                      <a:pt x="479" y="25"/>
                      <a:pt x="483" y="37"/>
                      <a:pt x="487" y="53"/>
                    </a:cubicBezTo>
                    <a:cubicBezTo>
                      <a:pt x="491" y="69"/>
                      <a:pt x="492" y="70"/>
                      <a:pt x="493" y="116"/>
                    </a:cubicBezTo>
                    <a:cubicBezTo>
                      <a:pt x="494" y="162"/>
                      <a:pt x="492" y="261"/>
                      <a:pt x="493" y="329"/>
                    </a:cubicBezTo>
                    <a:cubicBezTo>
                      <a:pt x="494" y="397"/>
                      <a:pt x="494" y="464"/>
                      <a:pt x="499" y="524"/>
                    </a:cubicBezTo>
                    <a:cubicBezTo>
                      <a:pt x="504" y="584"/>
                      <a:pt x="515" y="636"/>
                      <a:pt x="526" y="692"/>
                    </a:cubicBezTo>
                    <a:cubicBezTo>
                      <a:pt x="537" y="748"/>
                      <a:pt x="557" y="803"/>
                      <a:pt x="568" y="860"/>
                    </a:cubicBezTo>
                    <a:cubicBezTo>
                      <a:pt x="579" y="917"/>
                      <a:pt x="588" y="986"/>
                      <a:pt x="592" y="1034"/>
                    </a:cubicBezTo>
                    <a:cubicBezTo>
                      <a:pt x="596" y="1082"/>
                      <a:pt x="596" y="1114"/>
                      <a:pt x="589" y="1145"/>
                    </a:cubicBezTo>
                    <a:cubicBezTo>
                      <a:pt x="582" y="1176"/>
                      <a:pt x="580" y="1201"/>
                      <a:pt x="553" y="1220"/>
                    </a:cubicBezTo>
                    <a:cubicBezTo>
                      <a:pt x="526" y="1239"/>
                      <a:pt x="464" y="1253"/>
                      <a:pt x="427" y="1259"/>
                    </a:cubicBezTo>
                    <a:cubicBezTo>
                      <a:pt x="390" y="1265"/>
                      <a:pt x="368" y="1260"/>
                      <a:pt x="331" y="1259"/>
                    </a:cubicBezTo>
                    <a:cubicBezTo>
                      <a:pt x="294" y="1258"/>
                      <a:pt x="236" y="1258"/>
                      <a:pt x="205" y="1250"/>
                    </a:cubicBezTo>
                    <a:cubicBezTo>
                      <a:pt x="174" y="1242"/>
                      <a:pt x="168" y="1246"/>
                      <a:pt x="142" y="1208"/>
                    </a:cubicBezTo>
                    <a:cubicBezTo>
                      <a:pt x="116" y="1170"/>
                      <a:pt x="65" y="1090"/>
                      <a:pt x="49" y="1019"/>
                    </a:cubicBezTo>
                    <a:cubicBezTo>
                      <a:pt x="33" y="948"/>
                      <a:pt x="46" y="860"/>
                      <a:pt x="46" y="782"/>
                    </a:cubicBezTo>
                    <a:cubicBezTo>
                      <a:pt x="46" y="704"/>
                      <a:pt x="48" y="614"/>
                      <a:pt x="46" y="551"/>
                    </a:cubicBezTo>
                    <a:cubicBezTo>
                      <a:pt x="44" y="488"/>
                      <a:pt x="40" y="453"/>
                      <a:pt x="34" y="401"/>
                    </a:cubicBezTo>
                    <a:cubicBezTo>
                      <a:pt x="28" y="349"/>
                      <a:pt x="16" y="286"/>
                      <a:pt x="10" y="236"/>
                    </a:cubicBezTo>
                    <a:cubicBezTo>
                      <a:pt x="4" y="186"/>
                      <a:pt x="0" y="132"/>
                      <a:pt x="1" y="101"/>
                    </a:cubicBezTo>
                    <a:cubicBezTo>
                      <a:pt x="2" y="70"/>
                      <a:pt x="5" y="62"/>
                      <a:pt x="16" y="50"/>
                    </a:cubicBezTo>
                    <a:cubicBezTo>
                      <a:pt x="27" y="38"/>
                      <a:pt x="49" y="35"/>
                      <a:pt x="67" y="32"/>
                    </a:cubicBezTo>
                    <a:cubicBezTo>
                      <a:pt x="85" y="29"/>
                      <a:pt x="107" y="33"/>
                      <a:pt x="124" y="32"/>
                    </a:cubicBezTo>
                    <a:cubicBezTo>
                      <a:pt x="141" y="31"/>
                      <a:pt x="140" y="23"/>
                      <a:pt x="154" y="2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299" name="Freeform 1139"/>
              <p:cNvSpPr>
                <a:spLocks/>
              </p:cNvSpPr>
              <p:nvPr/>
            </p:nvSpPr>
            <p:spPr bwMode="auto">
              <a:xfrm rot="103250" flipH="1">
                <a:off x="2710912" y="1330266"/>
                <a:ext cx="40250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Freeform 1140"/>
              <p:cNvSpPr>
                <a:spLocks/>
              </p:cNvSpPr>
              <p:nvPr/>
            </p:nvSpPr>
            <p:spPr bwMode="auto">
              <a:xfrm rot="103250">
                <a:off x="2429161" y="1543834"/>
                <a:ext cx="217064" cy="316518"/>
              </a:xfrm>
              <a:custGeom>
                <a:avLst/>
                <a:gdLst>
                  <a:gd name="T0" fmla="*/ 68 w 260"/>
                  <a:gd name="T1" fmla="*/ 12 h 471"/>
                  <a:gd name="T2" fmla="*/ 30 w 260"/>
                  <a:gd name="T3" fmla="*/ 56 h 471"/>
                  <a:gd name="T4" fmla="*/ 6 w 260"/>
                  <a:gd name="T5" fmla="*/ 140 h 471"/>
                  <a:gd name="T6" fmla="*/ 2 w 260"/>
                  <a:gd name="T7" fmla="*/ 244 h 471"/>
                  <a:gd name="T8" fmla="*/ 2 w 260"/>
                  <a:gd name="T9" fmla="*/ 330 h 471"/>
                  <a:gd name="T10" fmla="*/ 14 w 260"/>
                  <a:gd name="T11" fmla="*/ 430 h 471"/>
                  <a:gd name="T12" fmla="*/ 50 w 260"/>
                  <a:gd name="T13" fmla="*/ 458 h 471"/>
                  <a:gd name="T14" fmla="*/ 122 w 260"/>
                  <a:gd name="T15" fmla="*/ 468 h 471"/>
                  <a:gd name="T16" fmla="*/ 206 w 260"/>
                  <a:gd name="T17" fmla="*/ 468 h 471"/>
                  <a:gd name="T18" fmla="*/ 232 w 260"/>
                  <a:gd name="T19" fmla="*/ 456 h 471"/>
                  <a:gd name="T20" fmla="*/ 256 w 260"/>
                  <a:gd name="T21" fmla="*/ 378 h 471"/>
                  <a:gd name="T22" fmla="*/ 256 w 260"/>
                  <a:gd name="T23" fmla="*/ 236 h 471"/>
                  <a:gd name="T24" fmla="*/ 232 w 260"/>
                  <a:gd name="T25" fmla="*/ 86 h 471"/>
                  <a:gd name="T26" fmla="*/ 204 w 260"/>
                  <a:gd name="T27" fmla="*/ 26 h 471"/>
                  <a:gd name="T28" fmla="*/ 122 w 260"/>
                  <a:gd name="T29" fmla="*/ 2 h 471"/>
                  <a:gd name="T30" fmla="*/ 68 w 260"/>
                  <a:gd name="T31" fmla="*/ 12 h 4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60"/>
                  <a:gd name="T49" fmla="*/ 0 h 471"/>
                  <a:gd name="T50" fmla="*/ 260 w 260"/>
                  <a:gd name="T51" fmla="*/ 471 h 4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60" h="471">
                    <a:moveTo>
                      <a:pt x="68" y="12"/>
                    </a:moveTo>
                    <a:cubicBezTo>
                      <a:pt x="53" y="21"/>
                      <a:pt x="40" y="35"/>
                      <a:pt x="30" y="56"/>
                    </a:cubicBezTo>
                    <a:cubicBezTo>
                      <a:pt x="20" y="77"/>
                      <a:pt x="11" y="109"/>
                      <a:pt x="6" y="140"/>
                    </a:cubicBezTo>
                    <a:cubicBezTo>
                      <a:pt x="1" y="171"/>
                      <a:pt x="3" y="212"/>
                      <a:pt x="2" y="244"/>
                    </a:cubicBezTo>
                    <a:cubicBezTo>
                      <a:pt x="1" y="276"/>
                      <a:pt x="0" y="299"/>
                      <a:pt x="2" y="330"/>
                    </a:cubicBezTo>
                    <a:cubicBezTo>
                      <a:pt x="4" y="361"/>
                      <a:pt x="6" y="409"/>
                      <a:pt x="14" y="430"/>
                    </a:cubicBezTo>
                    <a:cubicBezTo>
                      <a:pt x="22" y="451"/>
                      <a:pt x="32" y="452"/>
                      <a:pt x="50" y="458"/>
                    </a:cubicBezTo>
                    <a:cubicBezTo>
                      <a:pt x="68" y="464"/>
                      <a:pt x="96" y="466"/>
                      <a:pt x="122" y="468"/>
                    </a:cubicBezTo>
                    <a:cubicBezTo>
                      <a:pt x="148" y="470"/>
                      <a:pt x="188" y="470"/>
                      <a:pt x="206" y="468"/>
                    </a:cubicBezTo>
                    <a:cubicBezTo>
                      <a:pt x="224" y="466"/>
                      <a:pt x="224" y="471"/>
                      <a:pt x="232" y="456"/>
                    </a:cubicBezTo>
                    <a:cubicBezTo>
                      <a:pt x="240" y="441"/>
                      <a:pt x="252" y="415"/>
                      <a:pt x="256" y="378"/>
                    </a:cubicBezTo>
                    <a:cubicBezTo>
                      <a:pt x="260" y="341"/>
                      <a:pt x="260" y="285"/>
                      <a:pt x="256" y="236"/>
                    </a:cubicBezTo>
                    <a:cubicBezTo>
                      <a:pt x="252" y="187"/>
                      <a:pt x="241" y="121"/>
                      <a:pt x="232" y="86"/>
                    </a:cubicBezTo>
                    <a:cubicBezTo>
                      <a:pt x="223" y="51"/>
                      <a:pt x="222" y="40"/>
                      <a:pt x="204" y="26"/>
                    </a:cubicBezTo>
                    <a:cubicBezTo>
                      <a:pt x="186" y="12"/>
                      <a:pt x="144" y="4"/>
                      <a:pt x="122" y="2"/>
                    </a:cubicBezTo>
                    <a:cubicBezTo>
                      <a:pt x="100" y="0"/>
                      <a:pt x="83" y="3"/>
                      <a:pt x="68" y="1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Freeform 1141"/>
              <p:cNvSpPr>
                <a:spLocks/>
              </p:cNvSpPr>
              <p:nvPr/>
            </p:nvSpPr>
            <p:spPr bwMode="auto">
              <a:xfrm rot="103250">
                <a:off x="2743974" y="1561357"/>
                <a:ext cx="192626" cy="317613"/>
              </a:xfrm>
              <a:custGeom>
                <a:avLst/>
                <a:gdLst>
                  <a:gd name="T0" fmla="*/ 71 w 231"/>
                  <a:gd name="T1" fmla="*/ 11 h 434"/>
                  <a:gd name="T2" fmla="*/ 25 w 231"/>
                  <a:gd name="T3" fmla="*/ 35 h 434"/>
                  <a:gd name="T4" fmla="*/ 7 w 231"/>
                  <a:gd name="T5" fmla="*/ 115 h 434"/>
                  <a:gd name="T6" fmla="*/ 3 w 231"/>
                  <a:gd name="T7" fmla="*/ 221 h 434"/>
                  <a:gd name="T8" fmla="*/ 25 w 231"/>
                  <a:gd name="T9" fmla="*/ 365 h 434"/>
                  <a:gd name="T10" fmla="*/ 93 w 231"/>
                  <a:gd name="T11" fmla="*/ 415 h 434"/>
                  <a:gd name="T12" fmla="*/ 173 w 231"/>
                  <a:gd name="T13" fmla="*/ 431 h 434"/>
                  <a:gd name="T14" fmla="*/ 221 w 231"/>
                  <a:gd name="T15" fmla="*/ 397 h 434"/>
                  <a:gd name="T16" fmla="*/ 227 w 231"/>
                  <a:gd name="T17" fmla="*/ 311 h 434"/>
                  <a:gd name="T18" fmla="*/ 227 w 231"/>
                  <a:gd name="T19" fmla="*/ 181 h 434"/>
                  <a:gd name="T20" fmla="*/ 201 w 231"/>
                  <a:gd name="T21" fmla="*/ 75 h 434"/>
                  <a:gd name="T22" fmla="*/ 161 w 231"/>
                  <a:gd name="T23" fmla="*/ 15 h 434"/>
                  <a:gd name="T24" fmla="*/ 97 w 231"/>
                  <a:gd name="T25" fmla="*/ 1 h 434"/>
                  <a:gd name="T26" fmla="*/ 71 w 231"/>
                  <a:gd name="T27" fmla="*/ 11 h 43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31"/>
                  <a:gd name="T43" fmla="*/ 0 h 434"/>
                  <a:gd name="T44" fmla="*/ 231 w 231"/>
                  <a:gd name="T45" fmla="*/ 434 h 43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31" h="434">
                    <a:moveTo>
                      <a:pt x="71" y="11"/>
                    </a:moveTo>
                    <a:cubicBezTo>
                      <a:pt x="59" y="17"/>
                      <a:pt x="36" y="18"/>
                      <a:pt x="25" y="35"/>
                    </a:cubicBezTo>
                    <a:cubicBezTo>
                      <a:pt x="14" y="52"/>
                      <a:pt x="11" y="84"/>
                      <a:pt x="7" y="115"/>
                    </a:cubicBezTo>
                    <a:cubicBezTo>
                      <a:pt x="3" y="146"/>
                      <a:pt x="0" y="179"/>
                      <a:pt x="3" y="221"/>
                    </a:cubicBezTo>
                    <a:cubicBezTo>
                      <a:pt x="6" y="263"/>
                      <a:pt x="10" y="333"/>
                      <a:pt x="25" y="365"/>
                    </a:cubicBezTo>
                    <a:cubicBezTo>
                      <a:pt x="40" y="397"/>
                      <a:pt x="68" y="404"/>
                      <a:pt x="93" y="415"/>
                    </a:cubicBezTo>
                    <a:cubicBezTo>
                      <a:pt x="118" y="426"/>
                      <a:pt x="152" y="434"/>
                      <a:pt x="173" y="431"/>
                    </a:cubicBezTo>
                    <a:cubicBezTo>
                      <a:pt x="194" y="428"/>
                      <a:pt x="212" y="417"/>
                      <a:pt x="221" y="397"/>
                    </a:cubicBezTo>
                    <a:cubicBezTo>
                      <a:pt x="230" y="377"/>
                      <a:pt x="226" y="347"/>
                      <a:pt x="227" y="311"/>
                    </a:cubicBezTo>
                    <a:cubicBezTo>
                      <a:pt x="228" y="275"/>
                      <a:pt x="231" y="220"/>
                      <a:pt x="227" y="181"/>
                    </a:cubicBezTo>
                    <a:cubicBezTo>
                      <a:pt x="223" y="142"/>
                      <a:pt x="212" y="103"/>
                      <a:pt x="201" y="75"/>
                    </a:cubicBezTo>
                    <a:cubicBezTo>
                      <a:pt x="190" y="47"/>
                      <a:pt x="178" y="27"/>
                      <a:pt x="161" y="15"/>
                    </a:cubicBezTo>
                    <a:cubicBezTo>
                      <a:pt x="144" y="3"/>
                      <a:pt x="112" y="2"/>
                      <a:pt x="97" y="1"/>
                    </a:cubicBezTo>
                    <a:cubicBezTo>
                      <a:pt x="82" y="0"/>
                      <a:pt x="83" y="5"/>
                      <a:pt x="71" y="1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2" name="Freeform 1142"/>
              <p:cNvSpPr>
                <a:spLocks/>
              </p:cNvSpPr>
              <p:nvPr/>
            </p:nvSpPr>
            <p:spPr bwMode="auto">
              <a:xfrm rot="103250">
                <a:off x="3031475" y="1553690"/>
                <a:ext cx="221376" cy="313232"/>
              </a:xfrm>
              <a:custGeom>
                <a:avLst/>
                <a:gdLst>
                  <a:gd name="T0" fmla="*/ 19 w 251"/>
                  <a:gd name="T1" fmla="*/ 30 h 471"/>
                  <a:gd name="T2" fmla="*/ 3 w 251"/>
                  <a:gd name="T3" fmla="*/ 124 h 471"/>
                  <a:gd name="T4" fmla="*/ 3 w 251"/>
                  <a:gd name="T5" fmla="*/ 218 h 471"/>
                  <a:gd name="T6" fmla="*/ 9 w 251"/>
                  <a:gd name="T7" fmla="*/ 308 h 471"/>
                  <a:gd name="T8" fmla="*/ 47 w 251"/>
                  <a:gd name="T9" fmla="*/ 384 h 471"/>
                  <a:gd name="T10" fmla="*/ 107 w 251"/>
                  <a:gd name="T11" fmla="*/ 454 h 471"/>
                  <a:gd name="T12" fmla="*/ 203 w 251"/>
                  <a:gd name="T13" fmla="*/ 468 h 471"/>
                  <a:gd name="T14" fmla="*/ 245 w 251"/>
                  <a:gd name="T15" fmla="*/ 452 h 471"/>
                  <a:gd name="T16" fmla="*/ 237 w 251"/>
                  <a:gd name="T17" fmla="*/ 352 h 471"/>
                  <a:gd name="T18" fmla="*/ 211 w 251"/>
                  <a:gd name="T19" fmla="*/ 212 h 471"/>
                  <a:gd name="T20" fmla="*/ 189 w 251"/>
                  <a:gd name="T21" fmla="*/ 80 h 471"/>
                  <a:gd name="T22" fmla="*/ 129 w 251"/>
                  <a:gd name="T23" fmla="*/ 12 h 471"/>
                  <a:gd name="T24" fmla="*/ 55 w 251"/>
                  <a:gd name="T25" fmla="*/ 8 h 471"/>
                  <a:gd name="T26" fmla="*/ 19 w 251"/>
                  <a:gd name="T27" fmla="*/ 30 h 4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1"/>
                  <a:gd name="T43" fmla="*/ 0 h 471"/>
                  <a:gd name="T44" fmla="*/ 251 w 251"/>
                  <a:gd name="T45" fmla="*/ 471 h 4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1" h="471">
                    <a:moveTo>
                      <a:pt x="19" y="30"/>
                    </a:moveTo>
                    <a:cubicBezTo>
                      <a:pt x="10" y="49"/>
                      <a:pt x="6" y="93"/>
                      <a:pt x="3" y="124"/>
                    </a:cubicBezTo>
                    <a:cubicBezTo>
                      <a:pt x="0" y="155"/>
                      <a:pt x="2" y="187"/>
                      <a:pt x="3" y="218"/>
                    </a:cubicBezTo>
                    <a:cubicBezTo>
                      <a:pt x="4" y="249"/>
                      <a:pt x="2" y="280"/>
                      <a:pt x="9" y="308"/>
                    </a:cubicBezTo>
                    <a:cubicBezTo>
                      <a:pt x="16" y="336"/>
                      <a:pt x="31" y="360"/>
                      <a:pt x="47" y="384"/>
                    </a:cubicBezTo>
                    <a:cubicBezTo>
                      <a:pt x="63" y="408"/>
                      <a:pt x="81" y="440"/>
                      <a:pt x="107" y="454"/>
                    </a:cubicBezTo>
                    <a:cubicBezTo>
                      <a:pt x="133" y="468"/>
                      <a:pt x="180" y="468"/>
                      <a:pt x="203" y="468"/>
                    </a:cubicBezTo>
                    <a:cubicBezTo>
                      <a:pt x="226" y="468"/>
                      <a:pt x="239" y="471"/>
                      <a:pt x="245" y="452"/>
                    </a:cubicBezTo>
                    <a:cubicBezTo>
                      <a:pt x="251" y="433"/>
                      <a:pt x="243" y="392"/>
                      <a:pt x="237" y="352"/>
                    </a:cubicBezTo>
                    <a:cubicBezTo>
                      <a:pt x="231" y="312"/>
                      <a:pt x="219" y="257"/>
                      <a:pt x="211" y="212"/>
                    </a:cubicBezTo>
                    <a:cubicBezTo>
                      <a:pt x="203" y="167"/>
                      <a:pt x="203" y="113"/>
                      <a:pt x="189" y="80"/>
                    </a:cubicBezTo>
                    <a:cubicBezTo>
                      <a:pt x="175" y="47"/>
                      <a:pt x="151" y="24"/>
                      <a:pt x="129" y="12"/>
                    </a:cubicBezTo>
                    <a:cubicBezTo>
                      <a:pt x="107" y="0"/>
                      <a:pt x="73" y="6"/>
                      <a:pt x="55" y="8"/>
                    </a:cubicBezTo>
                    <a:cubicBezTo>
                      <a:pt x="37" y="10"/>
                      <a:pt x="28" y="11"/>
                      <a:pt x="19" y="3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Freeform 1143"/>
              <p:cNvSpPr>
                <a:spLocks/>
              </p:cNvSpPr>
              <p:nvPr/>
            </p:nvSpPr>
            <p:spPr bwMode="auto">
              <a:xfrm rot="103250">
                <a:off x="3321851" y="1564643"/>
                <a:ext cx="199813" cy="289138"/>
              </a:xfrm>
              <a:custGeom>
                <a:avLst/>
                <a:gdLst>
                  <a:gd name="T0" fmla="*/ 102 w 257"/>
                  <a:gd name="T1" fmla="*/ 6 h 433"/>
                  <a:gd name="T2" fmla="*/ 38 w 257"/>
                  <a:gd name="T3" fmla="*/ 16 h 433"/>
                  <a:gd name="T4" fmla="*/ 12 w 257"/>
                  <a:gd name="T5" fmla="*/ 56 h 433"/>
                  <a:gd name="T6" fmla="*/ 2 w 257"/>
                  <a:gd name="T7" fmla="*/ 150 h 433"/>
                  <a:gd name="T8" fmla="*/ 8 w 257"/>
                  <a:gd name="T9" fmla="*/ 272 h 433"/>
                  <a:gd name="T10" fmla="*/ 50 w 257"/>
                  <a:gd name="T11" fmla="*/ 404 h 433"/>
                  <a:gd name="T12" fmla="*/ 102 w 257"/>
                  <a:gd name="T13" fmla="*/ 424 h 433"/>
                  <a:gd name="T14" fmla="*/ 180 w 257"/>
                  <a:gd name="T15" fmla="*/ 428 h 433"/>
                  <a:gd name="T16" fmla="*/ 236 w 257"/>
                  <a:gd name="T17" fmla="*/ 394 h 433"/>
                  <a:gd name="T18" fmla="*/ 250 w 257"/>
                  <a:gd name="T19" fmla="*/ 298 h 433"/>
                  <a:gd name="T20" fmla="*/ 246 w 257"/>
                  <a:gd name="T21" fmla="*/ 162 h 433"/>
                  <a:gd name="T22" fmla="*/ 186 w 257"/>
                  <a:gd name="T23" fmla="*/ 30 h 433"/>
                  <a:gd name="T24" fmla="*/ 126 w 257"/>
                  <a:gd name="T25" fmla="*/ 4 h 433"/>
                  <a:gd name="T26" fmla="*/ 102 w 257"/>
                  <a:gd name="T27" fmla="*/ 6 h 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7"/>
                  <a:gd name="T43" fmla="*/ 0 h 433"/>
                  <a:gd name="T44" fmla="*/ 257 w 257"/>
                  <a:gd name="T45" fmla="*/ 433 h 43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7" h="433">
                    <a:moveTo>
                      <a:pt x="102" y="6"/>
                    </a:moveTo>
                    <a:cubicBezTo>
                      <a:pt x="87" y="8"/>
                      <a:pt x="53" y="8"/>
                      <a:pt x="38" y="16"/>
                    </a:cubicBezTo>
                    <a:cubicBezTo>
                      <a:pt x="23" y="24"/>
                      <a:pt x="18" y="34"/>
                      <a:pt x="12" y="56"/>
                    </a:cubicBezTo>
                    <a:cubicBezTo>
                      <a:pt x="6" y="78"/>
                      <a:pt x="3" y="114"/>
                      <a:pt x="2" y="150"/>
                    </a:cubicBezTo>
                    <a:cubicBezTo>
                      <a:pt x="1" y="186"/>
                      <a:pt x="0" y="230"/>
                      <a:pt x="8" y="272"/>
                    </a:cubicBezTo>
                    <a:cubicBezTo>
                      <a:pt x="16" y="314"/>
                      <a:pt x="34" y="379"/>
                      <a:pt x="50" y="404"/>
                    </a:cubicBezTo>
                    <a:cubicBezTo>
                      <a:pt x="66" y="429"/>
                      <a:pt x="80" y="420"/>
                      <a:pt x="102" y="424"/>
                    </a:cubicBezTo>
                    <a:cubicBezTo>
                      <a:pt x="124" y="428"/>
                      <a:pt x="158" y="433"/>
                      <a:pt x="180" y="428"/>
                    </a:cubicBezTo>
                    <a:cubicBezTo>
                      <a:pt x="202" y="423"/>
                      <a:pt x="224" y="415"/>
                      <a:pt x="236" y="394"/>
                    </a:cubicBezTo>
                    <a:cubicBezTo>
                      <a:pt x="248" y="373"/>
                      <a:pt x="248" y="337"/>
                      <a:pt x="250" y="298"/>
                    </a:cubicBezTo>
                    <a:cubicBezTo>
                      <a:pt x="252" y="259"/>
                      <a:pt x="257" y="207"/>
                      <a:pt x="246" y="162"/>
                    </a:cubicBezTo>
                    <a:cubicBezTo>
                      <a:pt x="235" y="117"/>
                      <a:pt x="206" y="56"/>
                      <a:pt x="186" y="30"/>
                    </a:cubicBezTo>
                    <a:cubicBezTo>
                      <a:pt x="166" y="4"/>
                      <a:pt x="139" y="8"/>
                      <a:pt x="126" y="4"/>
                    </a:cubicBezTo>
                    <a:cubicBezTo>
                      <a:pt x="113" y="0"/>
                      <a:pt x="117" y="4"/>
                      <a:pt x="102" y="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Freeform 1144"/>
              <p:cNvSpPr>
                <a:spLocks/>
              </p:cNvSpPr>
              <p:nvPr/>
            </p:nvSpPr>
            <p:spPr bwMode="auto">
              <a:xfrm rot="103250">
                <a:off x="3669727" y="1541643"/>
                <a:ext cx="205564" cy="313232"/>
              </a:xfrm>
              <a:custGeom>
                <a:avLst/>
                <a:gdLst>
                  <a:gd name="T0" fmla="*/ 19 w 251"/>
                  <a:gd name="T1" fmla="*/ 30 h 471"/>
                  <a:gd name="T2" fmla="*/ 3 w 251"/>
                  <a:gd name="T3" fmla="*/ 124 h 471"/>
                  <a:gd name="T4" fmla="*/ 3 w 251"/>
                  <a:gd name="T5" fmla="*/ 218 h 471"/>
                  <a:gd name="T6" fmla="*/ 9 w 251"/>
                  <a:gd name="T7" fmla="*/ 308 h 471"/>
                  <a:gd name="T8" fmla="*/ 47 w 251"/>
                  <a:gd name="T9" fmla="*/ 384 h 471"/>
                  <a:gd name="T10" fmla="*/ 107 w 251"/>
                  <a:gd name="T11" fmla="*/ 454 h 471"/>
                  <a:gd name="T12" fmla="*/ 203 w 251"/>
                  <a:gd name="T13" fmla="*/ 468 h 471"/>
                  <a:gd name="T14" fmla="*/ 245 w 251"/>
                  <a:gd name="T15" fmla="*/ 452 h 471"/>
                  <a:gd name="T16" fmla="*/ 237 w 251"/>
                  <a:gd name="T17" fmla="*/ 352 h 471"/>
                  <a:gd name="T18" fmla="*/ 211 w 251"/>
                  <a:gd name="T19" fmla="*/ 212 h 471"/>
                  <a:gd name="T20" fmla="*/ 189 w 251"/>
                  <a:gd name="T21" fmla="*/ 80 h 471"/>
                  <a:gd name="T22" fmla="*/ 129 w 251"/>
                  <a:gd name="T23" fmla="*/ 12 h 471"/>
                  <a:gd name="T24" fmla="*/ 55 w 251"/>
                  <a:gd name="T25" fmla="*/ 8 h 471"/>
                  <a:gd name="T26" fmla="*/ 19 w 251"/>
                  <a:gd name="T27" fmla="*/ 30 h 4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1"/>
                  <a:gd name="T43" fmla="*/ 0 h 471"/>
                  <a:gd name="T44" fmla="*/ 251 w 251"/>
                  <a:gd name="T45" fmla="*/ 471 h 4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1" h="471">
                    <a:moveTo>
                      <a:pt x="19" y="30"/>
                    </a:moveTo>
                    <a:cubicBezTo>
                      <a:pt x="10" y="49"/>
                      <a:pt x="6" y="93"/>
                      <a:pt x="3" y="124"/>
                    </a:cubicBezTo>
                    <a:cubicBezTo>
                      <a:pt x="0" y="155"/>
                      <a:pt x="2" y="187"/>
                      <a:pt x="3" y="218"/>
                    </a:cubicBezTo>
                    <a:cubicBezTo>
                      <a:pt x="4" y="249"/>
                      <a:pt x="2" y="280"/>
                      <a:pt x="9" y="308"/>
                    </a:cubicBezTo>
                    <a:cubicBezTo>
                      <a:pt x="16" y="336"/>
                      <a:pt x="31" y="360"/>
                      <a:pt x="47" y="384"/>
                    </a:cubicBezTo>
                    <a:cubicBezTo>
                      <a:pt x="63" y="408"/>
                      <a:pt x="81" y="440"/>
                      <a:pt x="107" y="454"/>
                    </a:cubicBezTo>
                    <a:cubicBezTo>
                      <a:pt x="133" y="468"/>
                      <a:pt x="180" y="468"/>
                      <a:pt x="203" y="468"/>
                    </a:cubicBezTo>
                    <a:cubicBezTo>
                      <a:pt x="226" y="468"/>
                      <a:pt x="239" y="471"/>
                      <a:pt x="245" y="452"/>
                    </a:cubicBezTo>
                    <a:cubicBezTo>
                      <a:pt x="251" y="433"/>
                      <a:pt x="243" y="392"/>
                      <a:pt x="237" y="352"/>
                    </a:cubicBezTo>
                    <a:cubicBezTo>
                      <a:pt x="231" y="312"/>
                      <a:pt x="219" y="257"/>
                      <a:pt x="211" y="212"/>
                    </a:cubicBezTo>
                    <a:cubicBezTo>
                      <a:pt x="203" y="167"/>
                      <a:pt x="203" y="113"/>
                      <a:pt x="189" y="80"/>
                    </a:cubicBezTo>
                    <a:cubicBezTo>
                      <a:pt x="175" y="47"/>
                      <a:pt x="151" y="24"/>
                      <a:pt x="129" y="12"/>
                    </a:cubicBezTo>
                    <a:cubicBezTo>
                      <a:pt x="107" y="0"/>
                      <a:pt x="73" y="6"/>
                      <a:pt x="55" y="8"/>
                    </a:cubicBezTo>
                    <a:cubicBezTo>
                      <a:pt x="37" y="10"/>
                      <a:pt x="28" y="11"/>
                      <a:pt x="19" y="3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5" name="Freeform 1280"/>
              <p:cNvSpPr>
                <a:spLocks/>
              </p:cNvSpPr>
              <p:nvPr/>
            </p:nvSpPr>
            <p:spPr bwMode="auto">
              <a:xfrm rot="103250">
                <a:off x="5319391" y="1520987"/>
                <a:ext cx="286256" cy="470529"/>
              </a:xfrm>
              <a:custGeom>
                <a:avLst/>
                <a:gdLst>
                  <a:gd name="T0" fmla="*/ 55 w 567"/>
                  <a:gd name="T1" fmla="*/ 30 h 1205"/>
                  <a:gd name="T2" fmla="*/ 22 w 567"/>
                  <a:gd name="T3" fmla="*/ 39 h 1205"/>
                  <a:gd name="T4" fmla="*/ 4 w 567"/>
                  <a:gd name="T5" fmla="*/ 84 h 1205"/>
                  <a:gd name="T6" fmla="*/ 1 w 567"/>
                  <a:gd name="T7" fmla="*/ 135 h 1205"/>
                  <a:gd name="T8" fmla="*/ 1 w 567"/>
                  <a:gd name="T9" fmla="*/ 207 h 1205"/>
                  <a:gd name="T10" fmla="*/ 7 w 567"/>
                  <a:gd name="T11" fmla="*/ 351 h 1205"/>
                  <a:gd name="T12" fmla="*/ 31 w 567"/>
                  <a:gd name="T13" fmla="*/ 513 h 1205"/>
                  <a:gd name="T14" fmla="*/ 61 w 567"/>
                  <a:gd name="T15" fmla="*/ 681 h 1205"/>
                  <a:gd name="T16" fmla="*/ 94 w 567"/>
                  <a:gd name="T17" fmla="*/ 945 h 1205"/>
                  <a:gd name="T18" fmla="*/ 85 w 567"/>
                  <a:gd name="T19" fmla="*/ 1095 h 1205"/>
                  <a:gd name="T20" fmla="*/ 106 w 567"/>
                  <a:gd name="T21" fmla="*/ 1167 h 1205"/>
                  <a:gd name="T22" fmla="*/ 202 w 567"/>
                  <a:gd name="T23" fmla="*/ 1200 h 1205"/>
                  <a:gd name="T24" fmla="*/ 343 w 567"/>
                  <a:gd name="T25" fmla="*/ 1200 h 1205"/>
                  <a:gd name="T26" fmla="*/ 415 w 567"/>
                  <a:gd name="T27" fmla="*/ 1191 h 1205"/>
                  <a:gd name="T28" fmla="*/ 499 w 567"/>
                  <a:gd name="T29" fmla="*/ 1134 h 1205"/>
                  <a:gd name="T30" fmla="*/ 544 w 567"/>
                  <a:gd name="T31" fmla="*/ 1059 h 1205"/>
                  <a:gd name="T32" fmla="*/ 562 w 567"/>
                  <a:gd name="T33" fmla="*/ 825 h 1205"/>
                  <a:gd name="T34" fmla="*/ 562 w 567"/>
                  <a:gd name="T35" fmla="*/ 546 h 1205"/>
                  <a:gd name="T36" fmla="*/ 535 w 567"/>
                  <a:gd name="T37" fmla="*/ 255 h 1205"/>
                  <a:gd name="T38" fmla="*/ 502 w 567"/>
                  <a:gd name="T39" fmla="*/ 111 h 1205"/>
                  <a:gd name="T40" fmla="*/ 457 w 567"/>
                  <a:gd name="T41" fmla="*/ 24 h 1205"/>
                  <a:gd name="T42" fmla="*/ 370 w 567"/>
                  <a:gd name="T43" fmla="*/ 3 h 1205"/>
                  <a:gd name="T44" fmla="*/ 253 w 567"/>
                  <a:gd name="T45" fmla="*/ 3 h 1205"/>
                  <a:gd name="T46" fmla="*/ 133 w 567"/>
                  <a:gd name="T47" fmla="*/ 12 h 1205"/>
                  <a:gd name="T48" fmla="*/ 94 w 567"/>
                  <a:gd name="T49" fmla="*/ 24 h 120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67"/>
                  <a:gd name="T76" fmla="*/ 0 h 1205"/>
                  <a:gd name="T77" fmla="*/ 567 w 567"/>
                  <a:gd name="T78" fmla="*/ 1205 h 120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67" h="1205">
                    <a:moveTo>
                      <a:pt x="55" y="30"/>
                    </a:moveTo>
                    <a:cubicBezTo>
                      <a:pt x="42" y="30"/>
                      <a:pt x="30" y="30"/>
                      <a:pt x="22" y="39"/>
                    </a:cubicBezTo>
                    <a:cubicBezTo>
                      <a:pt x="14" y="48"/>
                      <a:pt x="7" y="68"/>
                      <a:pt x="4" y="84"/>
                    </a:cubicBezTo>
                    <a:cubicBezTo>
                      <a:pt x="1" y="100"/>
                      <a:pt x="1" y="115"/>
                      <a:pt x="1" y="135"/>
                    </a:cubicBezTo>
                    <a:cubicBezTo>
                      <a:pt x="1" y="155"/>
                      <a:pt x="0" y="171"/>
                      <a:pt x="1" y="207"/>
                    </a:cubicBezTo>
                    <a:cubicBezTo>
                      <a:pt x="2" y="243"/>
                      <a:pt x="2" y="300"/>
                      <a:pt x="7" y="351"/>
                    </a:cubicBezTo>
                    <a:cubicBezTo>
                      <a:pt x="12" y="402"/>
                      <a:pt x="22" y="458"/>
                      <a:pt x="31" y="513"/>
                    </a:cubicBezTo>
                    <a:cubicBezTo>
                      <a:pt x="40" y="568"/>
                      <a:pt x="51" y="609"/>
                      <a:pt x="61" y="681"/>
                    </a:cubicBezTo>
                    <a:cubicBezTo>
                      <a:pt x="71" y="753"/>
                      <a:pt x="90" y="876"/>
                      <a:pt x="94" y="945"/>
                    </a:cubicBezTo>
                    <a:cubicBezTo>
                      <a:pt x="98" y="1014"/>
                      <a:pt x="83" y="1058"/>
                      <a:pt x="85" y="1095"/>
                    </a:cubicBezTo>
                    <a:cubicBezTo>
                      <a:pt x="87" y="1132"/>
                      <a:pt x="87" y="1150"/>
                      <a:pt x="106" y="1167"/>
                    </a:cubicBezTo>
                    <a:cubicBezTo>
                      <a:pt x="125" y="1184"/>
                      <a:pt x="163" y="1195"/>
                      <a:pt x="202" y="1200"/>
                    </a:cubicBezTo>
                    <a:cubicBezTo>
                      <a:pt x="241" y="1205"/>
                      <a:pt x="308" y="1201"/>
                      <a:pt x="343" y="1200"/>
                    </a:cubicBezTo>
                    <a:cubicBezTo>
                      <a:pt x="378" y="1199"/>
                      <a:pt x="389" y="1202"/>
                      <a:pt x="415" y="1191"/>
                    </a:cubicBezTo>
                    <a:cubicBezTo>
                      <a:pt x="441" y="1180"/>
                      <a:pt x="478" y="1156"/>
                      <a:pt x="499" y="1134"/>
                    </a:cubicBezTo>
                    <a:cubicBezTo>
                      <a:pt x="520" y="1112"/>
                      <a:pt x="534" y="1110"/>
                      <a:pt x="544" y="1059"/>
                    </a:cubicBezTo>
                    <a:cubicBezTo>
                      <a:pt x="554" y="1008"/>
                      <a:pt x="559" y="910"/>
                      <a:pt x="562" y="825"/>
                    </a:cubicBezTo>
                    <a:cubicBezTo>
                      <a:pt x="565" y="740"/>
                      <a:pt x="567" y="641"/>
                      <a:pt x="562" y="546"/>
                    </a:cubicBezTo>
                    <a:cubicBezTo>
                      <a:pt x="557" y="451"/>
                      <a:pt x="545" y="327"/>
                      <a:pt x="535" y="255"/>
                    </a:cubicBezTo>
                    <a:cubicBezTo>
                      <a:pt x="525" y="183"/>
                      <a:pt x="515" y="149"/>
                      <a:pt x="502" y="111"/>
                    </a:cubicBezTo>
                    <a:cubicBezTo>
                      <a:pt x="489" y="73"/>
                      <a:pt x="479" y="42"/>
                      <a:pt x="457" y="24"/>
                    </a:cubicBezTo>
                    <a:cubicBezTo>
                      <a:pt x="435" y="6"/>
                      <a:pt x="404" y="6"/>
                      <a:pt x="370" y="3"/>
                    </a:cubicBezTo>
                    <a:cubicBezTo>
                      <a:pt x="336" y="0"/>
                      <a:pt x="292" y="2"/>
                      <a:pt x="253" y="3"/>
                    </a:cubicBezTo>
                    <a:cubicBezTo>
                      <a:pt x="214" y="4"/>
                      <a:pt x="159" y="9"/>
                      <a:pt x="133" y="12"/>
                    </a:cubicBezTo>
                    <a:cubicBezTo>
                      <a:pt x="107" y="15"/>
                      <a:pt x="100" y="19"/>
                      <a:pt x="94" y="24"/>
                    </a:cubicBezTo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306" name="Freeform 1291"/>
              <p:cNvSpPr>
                <a:spLocks/>
              </p:cNvSpPr>
              <p:nvPr/>
            </p:nvSpPr>
            <p:spPr bwMode="auto">
              <a:xfrm rot="103250">
                <a:off x="5403714" y="1630997"/>
                <a:ext cx="162765" cy="248636"/>
              </a:xfrm>
              <a:custGeom>
                <a:avLst/>
                <a:gdLst>
                  <a:gd name="T0" fmla="*/ 102 w 257"/>
                  <a:gd name="T1" fmla="*/ 6 h 433"/>
                  <a:gd name="T2" fmla="*/ 38 w 257"/>
                  <a:gd name="T3" fmla="*/ 16 h 433"/>
                  <a:gd name="T4" fmla="*/ 12 w 257"/>
                  <a:gd name="T5" fmla="*/ 56 h 433"/>
                  <a:gd name="T6" fmla="*/ 2 w 257"/>
                  <a:gd name="T7" fmla="*/ 150 h 433"/>
                  <a:gd name="T8" fmla="*/ 8 w 257"/>
                  <a:gd name="T9" fmla="*/ 272 h 433"/>
                  <a:gd name="T10" fmla="*/ 50 w 257"/>
                  <a:gd name="T11" fmla="*/ 404 h 433"/>
                  <a:gd name="T12" fmla="*/ 102 w 257"/>
                  <a:gd name="T13" fmla="*/ 424 h 433"/>
                  <a:gd name="T14" fmla="*/ 180 w 257"/>
                  <a:gd name="T15" fmla="*/ 428 h 433"/>
                  <a:gd name="T16" fmla="*/ 236 w 257"/>
                  <a:gd name="T17" fmla="*/ 394 h 433"/>
                  <a:gd name="T18" fmla="*/ 250 w 257"/>
                  <a:gd name="T19" fmla="*/ 298 h 433"/>
                  <a:gd name="T20" fmla="*/ 246 w 257"/>
                  <a:gd name="T21" fmla="*/ 162 h 433"/>
                  <a:gd name="T22" fmla="*/ 186 w 257"/>
                  <a:gd name="T23" fmla="*/ 30 h 433"/>
                  <a:gd name="T24" fmla="*/ 126 w 257"/>
                  <a:gd name="T25" fmla="*/ 4 h 433"/>
                  <a:gd name="T26" fmla="*/ 102 w 257"/>
                  <a:gd name="T27" fmla="*/ 6 h 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7"/>
                  <a:gd name="T43" fmla="*/ 0 h 433"/>
                  <a:gd name="T44" fmla="*/ 257 w 257"/>
                  <a:gd name="T45" fmla="*/ 433 h 43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7" h="433">
                    <a:moveTo>
                      <a:pt x="102" y="6"/>
                    </a:moveTo>
                    <a:cubicBezTo>
                      <a:pt x="87" y="8"/>
                      <a:pt x="53" y="8"/>
                      <a:pt x="38" y="16"/>
                    </a:cubicBezTo>
                    <a:cubicBezTo>
                      <a:pt x="23" y="24"/>
                      <a:pt x="18" y="34"/>
                      <a:pt x="12" y="56"/>
                    </a:cubicBezTo>
                    <a:cubicBezTo>
                      <a:pt x="6" y="78"/>
                      <a:pt x="3" y="114"/>
                      <a:pt x="2" y="150"/>
                    </a:cubicBezTo>
                    <a:cubicBezTo>
                      <a:pt x="1" y="186"/>
                      <a:pt x="0" y="230"/>
                      <a:pt x="8" y="272"/>
                    </a:cubicBezTo>
                    <a:cubicBezTo>
                      <a:pt x="16" y="314"/>
                      <a:pt x="34" y="379"/>
                      <a:pt x="50" y="404"/>
                    </a:cubicBezTo>
                    <a:cubicBezTo>
                      <a:pt x="66" y="429"/>
                      <a:pt x="80" y="420"/>
                      <a:pt x="102" y="424"/>
                    </a:cubicBezTo>
                    <a:cubicBezTo>
                      <a:pt x="124" y="428"/>
                      <a:pt x="158" y="433"/>
                      <a:pt x="180" y="428"/>
                    </a:cubicBezTo>
                    <a:cubicBezTo>
                      <a:pt x="202" y="423"/>
                      <a:pt x="224" y="415"/>
                      <a:pt x="236" y="394"/>
                    </a:cubicBezTo>
                    <a:cubicBezTo>
                      <a:pt x="248" y="373"/>
                      <a:pt x="248" y="337"/>
                      <a:pt x="250" y="298"/>
                    </a:cubicBezTo>
                    <a:cubicBezTo>
                      <a:pt x="252" y="259"/>
                      <a:pt x="257" y="207"/>
                      <a:pt x="246" y="162"/>
                    </a:cubicBezTo>
                    <a:cubicBezTo>
                      <a:pt x="235" y="117"/>
                      <a:pt x="206" y="56"/>
                      <a:pt x="186" y="30"/>
                    </a:cubicBezTo>
                    <a:cubicBezTo>
                      <a:pt x="166" y="4"/>
                      <a:pt x="139" y="8"/>
                      <a:pt x="126" y="4"/>
                    </a:cubicBezTo>
                    <a:cubicBezTo>
                      <a:pt x="113" y="0"/>
                      <a:pt x="117" y="4"/>
                      <a:pt x="102" y="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7" name="Freeform 1298"/>
              <p:cNvSpPr>
                <a:spLocks/>
              </p:cNvSpPr>
              <p:nvPr/>
            </p:nvSpPr>
            <p:spPr bwMode="auto">
              <a:xfrm rot="103250" flipH="1">
                <a:off x="4223166" y="1333552"/>
                <a:ext cx="35938" cy="20699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8" name="Freeform 1299"/>
              <p:cNvSpPr>
                <a:spLocks/>
              </p:cNvSpPr>
              <p:nvPr/>
            </p:nvSpPr>
            <p:spPr bwMode="auto">
              <a:xfrm rot="103250" flipH="1">
                <a:off x="4267728" y="1334647"/>
                <a:ext cx="40250" cy="204805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9" name="Freeform 1300"/>
              <p:cNvSpPr>
                <a:spLocks/>
              </p:cNvSpPr>
              <p:nvPr/>
            </p:nvSpPr>
            <p:spPr bwMode="auto">
              <a:xfrm rot="103250" flipH="1">
                <a:off x="4204478" y="1324790"/>
                <a:ext cx="61813" cy="216853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0" name="Freeform 1301"/>
              <p:cNvSpPr>
                <a:spLocks/>
              </p:cNvSpPr>
              <p:nvPr/>
            </p:nvSpPr>
            <p:spPr bwMode="auto">
              <a:xfrm rot="103250" flipH="1">
                <a:off x="4247603" y="1322600"/>
                <a:ext cx="38813" cy="21575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1" name="Freeform 1302"/>
              <p:cNvSpPr>
                <a:spLocks/>
              </p:cNvSpPr>
              <p:nvPr/>
            </p:nvSpPr>
            <p:spPr bwMode="auto">
              <a:xfrm rot="103250" flipH="1">
                <a:off x="4190103" y="1314933"/>
                <a:ext cx="445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2" name="Freeform 1303"/>
              <p:cNvSpPr>
                <a:spLocks/>
              </p:cNvSpPr>
              <p:nvPr/>
            </p:nvSpPr>
            <p:spPr bwMode="auto">
              <a:xfrm rot="103250" flipH="1">
                <a:off x="4178603" y="1312742"/>
                <a:ext cx="21563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3" name="Freeform 1304"/>
              <p:cNvSpPr>
                <a:spLocks/>
              </p:cNvSpPr>
              <p:nvPr/>
            </p:nvSpPr>
            <p:spPr bwMode="auto">
              <a:xfrm rot="103250" flipH="1">
                <a:off x="4162791" y="1311647"/>
                <a:ext cx="2443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4" name="Freeform 1305"/>
              <p:cNvSpPr>
                <a:spLocks/>
              </p:cNvSpPr>
              <p:nvPr/>
            </p:nvSpPr>
            <p:spPr bwMode="auto">
              <a:xfrm rot="103250" flipH="1">
                <a:off x="4148416" y="1318219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5" name="Freeform 1306"/>
              <p:cNvSpPr>
                <a:spLocks/>
              </p:cNvSpPr>
              <p:nvPr/>
            </p:nvSpPr>
            <p:spPr bwMode="auto">
              <a:xfrm rot="103250" flipH="1">
                <a:off x="4287853" y="1313838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6" name="Freeform 1307"/>
              <p:cNvSpPr>
                <a:spLocks/>
              </p:cNvSpPr>
              <p:nvPr/>
            </p:nvSpPr>
            <p:spPr bwMode="auto">
              <a:xfrm rot="103250" flipH="1">
                <a:off x="4109603" y="1345599"/>
                <a:ext cx="37375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7" name="Freeform 1308"/>
              <p:cNvSpPr>
                <a:spLocks/>
              </p:cNvSpPr>
              <p:nvPr/>
            </p:nvSpPr>
            <p:spPr bwMode="auto">
              <a:xfrm rot="103250" flipH="1">
                <a:off x="4134041" y="1326981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8" name="Freeform 1309"/>
              <p:cNvSpPr>
                <a:spLocks/>
              </p:cNvSpPr>
              <p:nvPr/>
            </p:nvSpPr>
            <p:spPr bwMode="auto">
              <a:xfrm rot="103250" flipH="1">
                <a:off x="4667354" y="1314933"/>
                <a:ext cx="37375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Freeform 1310"/>
              <p:cNvSpPr>
                <a:spLocks/>
              </p:cNvSpPr>
              <p:nvPr/>
            </p:nvSpPr>
            <p:spPr bwMode="auto">
              <a:xfrm rot="103250" flipH="1">
                <a:off x="5562452" y="1340181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0" name="Freeform 1311"/>
              <p:cNvSpPr>
                <a:spLocks/>
              </p:cNvSpPr>
              <p:nvPr/>
            </p:nvSpPr>
            <p:spPr bwMode="auto">
              <a:xfrm rot="103250" flipH="1">
                <a:off x="4650104" y="1306171"/>
                <a:ext cx="5893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Freeform 1312"/>
              <p:cNvSpPr>
                <a:spLocks/>
              </p:cNvSpPr>
              <p:nvPr/>
            </p:nvSpPr>
            <p:spPr bwMode="auto">
              <a:xfrm rot="103250" flipH="1">
                <a:off x="5543764" y="1328134"/>
                <a:ext cx="388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Freeform 1313"/>
              <p:cNvSpPr>
                <a:spLocks/>
              </p:cNvSpPr>
              <p:nvPr/>
            </p:nvSpPr>
            <p:spPr bwMode="auto">
              <a:xfrm rot="103250" flipH="1">
                <a:off x="4635729" y="1297409"/>
                <a:ext cx="445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3" name="Freeform 1314"/>
              <p:cNvSpPr>
                <a:spLocks/>
              </p:cNvSpPr>
              <p:nvPr/>
            </p:nvSpPr>
            <p:spPr bwMode="auto">
              <a:xfrm rot="103250" flipH="1">
                <a:off x="4625667" y="1295219"/>
                <a:ext cx="2012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4" name="Freeform 1315"/>
              <p:cNvSpPr>
                <a:spLocks/>
              </p:cNvSpPr>
              <p:nvPr/>
            </p:nvSpPr>
            <p:spPr bwMode="auto">
              <a:xfrm rot="103250" flipH="1">
                <a:off x="4609854" y="1295219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5" name="Freeform 1316"/>
              <p:cNvSpPr>
                <a:spLocks/>
              </p:cNvSpPr>
              <p:nvPr/>
            </p:nvSpPr>
            <p:spPr bwMode="auto">
              <a:xfrm rot="103250" flipH="1">
                <a:off x="4594042" y="1300695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6" name="Freeform 1317"/>
              <p:cNvSpPr>
                <a:spLocks/>
              </p:cNvSpPr>
              <p:nvPr/>
            </p:nvSpPr>
            <p:spPr bwMode="auto">
              <a:xfrm rot="103250" flipH="1">
                <a:off x="5585452" y="1320467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7" name="Freeform 1318"/>
              <p:cNvSpPr>
                <a:spLocks/>
              </p:cNvSpPr>
              <p:nvPr/>
            </p:nvSpPr>
            <p:spPr bwMode="auto">
              <a:xfrm rot="103250" flipH="1">
                <a:off x="4384166" y="1325885"/>
                <a:ext cx="33063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8" name="Freeform 1319"/>
              <p:cNvSpPr>
                <a:spLocks/>
              </p:cNvSpPr>
              <p:nvPr/>
            </p:nvSpPr>
            <p:spPr bwMode="auto">
              <a:xfrm rot="103250" flipH="1">
                <a:off x="4425854" y="1326981"/>
                <a:ext cx="40250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9" name="Freeform 1320"/>
              <p:cNvSpPr>
                <a:spLocks/>
              </p:cNvSpPr>
              <p:nvPr/>
            </p:nvSpPr>
            <p:spPr bwMode="auto">
              <a:xfrm rot="103250" flipH="1">
                <a:off x="4362603" y="1318219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0" name="Freeform 1321"/>
              <p:cNvSpPr>
                <a:spLocks/>
              </p:cNvSpPr>
              <p:nvPr/>
            </p:nvSpPr>
            <p:spPr bwMode="auto">
              <a:xfrm rot="103250" flipH="1">
                <a:off x="4404291" y="1316028"/>
                <a:ext cx="40250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1" name="Freeform 1322"/>
              <p:cNvSpPr>
                <a:spLocks/>
              </p:cNvSpPr>
              <p:nvPr/>
            </p:nvSpPr>
            <p:spPr bwMode="auto">
              <a:xfrm rot="103250" flipH="1">
                <a:off x="4346791" y="1309457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2" name="Freeform 1323"/>
              <p:cNvSpPr>
                <a:spLocks/>
              </p:cNvSpPr>
              <p:nvPr/>
            </p:nvSpPr>
            <p:spPr bwMode="auto">
              <a:xfrm rot="103250" flipH="1">
                <a:off x="4336728" y="1307267"/>
                <a:ext cx="23000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3" name="Freeform 1324"/>
              <p:cNvSpPr>
                <a:spLocks/>
              </p:cNvSpPr>
              <p:nvPr/>
            </p:nvSpPr>
            <p:spPr bwMode="auto">
              <a:xfrm rot="103250" flipH="1">
                <a:off x="4325228" y="1307267"/>
                <a:ext cx="1868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4" name="Freeform 1325"/>
              <p:cNvSpPr>
                <a:spLocks/>
              </p:cNvSpPr>
              <p:nvPr/>
            </p:nvSpPr>
            <p:spPr bwMode="auto">
              <a:xfrm rot="103250" flipH="1">
                <a:off x="4307978" y="1312742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5" name="Freeform 1326"/>
              <p:cNvSpPr>
                <a:spLocks/>
              </p:cNvSpPr>
              <p:nvPr/>
            </p:nvSpPr>
            <p:spPr bwMode="auto">
              <a:xfrm rot="103250" flipH="1">
                <a:off x="4447417" y="1308361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6" name="Freeform 1327"/>
              <p:cNvSpPr>
                <a:spLocks/>
              </p:cNvSpPr>
              <p:nvPr/>
            </p:nvSpPr>
            <p:spPr bwMode="auto">
              <a:xfrm rot="103250" flipH="1">
                <a:off x="4510667" y="1329171"/>
                <a:ext cx="38813" cy="20699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7" name="Freeform 1328"/>
              <p:cNvSpPr>
                <a:spLocks/>
              </p:cNvSpPr>
              <p:nvPr/>
            </p:nvSpPr>
            <p:spPr bwMode="auto">
              <a:xfrm rot="103250" flipH="1">
                <a:off x="4555229" y="1330266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8" name="Freeform 1329"/>
              <p:cNvSpPr>
                <a:spLocks/>
              </p:cNvSpPr>
              <p:nvPr/>
            </p:nvSpPr>
            <p:spPr bwMode="auto">
              <a:xfrm rot="103250" flipH="1">
                <a:off x="4491979" y="1319314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9" name="Freeform 1330"/>
              <p:cNvSpPr>
                <a:spLocks/>
              </p:cNvSpPr>
              <p:nvPr/>
            </p:nvSpPr>
            <p:spPr bwMode="auto">
              <a:xfrm rot="103250" flipH="1">
                <a:off x="4533667" y="1317123"/>
                <a:ext cx="38813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0" name="Freeform 1331"/>
              <p:cNvSpPr>
                <a:spLocks/>
              </p:cNvSpPr>
              <p:nvPr/>
            </p:nvSpPr>
            <p:spPr bwMode="auto">
              <a:xfrm rot="103250" flipH="1">
                <a:off x="4476167" y="1310552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1" name="Freeform 1332"/>
              <p:cNvSpPr>
                <a:spLocks/>
              </p:cNvSpPr>
              <p:nvPr/>
            </p:nvSpPr>
            <p:spPr bwMode="auto">
              <a:xfrm rot="103250" flipH="1">
                <a:off x="4466104" y="1309457"/>
                <a:ext cx="21563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2" name="Freeform 1333"/>
              <p:cNvSpPr>
                <a:spLocks/>
              </p:cNvSpPr>
              <p:nvPr/>
            </p:nvSpPr>
            <p:spPr bwMode="auto">
              <a:xfrm rot="103250" flipH="1">
                <a:off x="4451729" y="1307267"/>
                <a:ext cx="21563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3" name="Freeform 1334"/>
              <p:cNvSpPr>
                <a:spLocks/>
              </p:cNvSpPr>
              <p:nvPr/>
            </p:nvSpPr>
            <p:spPr bwMode="auto">
              <a:xfrm rot="103250" flipH="1">
                <a:off x="4438792" y="1313838"/>
                <a:ext cx="388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4" name="Freeform 1335"/>
              <p:cNvSpPr>
                <a:spLocks/>
              </p:cNvSpPr>
              <p:nvPr/>
            </p:nvSpPr>
            <p:spPr bwMode="auto">
              <a:xfrm rot="103250" flipH="1">
                <a:off x="4576792" y="1309457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5" name="Freeform 1336"/>
              <p:cNvSpPr>
                <a:spLocks/>
              </p:cNvSpPr>
              <p:nvPr/>
            </p:nvSpPr>
            <p:spPr bwMode="auto">
              <a:xfrm rot="103250">
                <a:off x="4493417" y="1516453"/>
                <a:ext cx="24438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6" name="Freeform 1337"/>
              <p:cNvSpPr>
                <a:spLocks/>
              </p:cNvSpPr>
              <p:nvPr/>
            </p:nvSpPr>
            <p:spPr bwMode="auto">
              <a:xfrm rot="103250">
                <a:off x="5634327" y="1320467"/>
                <a:ext cx="25875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7" name="Freeform 1338"/>
              <p:cNvSpPr>
                <a:spLocks/>
              </p:cNvSpPr>
              <p:nvPr/>
            </p:nvSpPr>
            <p:spPr bwMode="auto">
              <a:xfrm rot="103250">
                <a:off x="5601264" y="1319372"/>
                <a:ext cx="273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8" name="Freeform 1339"/>
              <p:cNvSpPr>
                <a:spLocks/>
              </p:cNvSpPr>
              <p:nvPr/>
            </p:nvSpPr>
            <p:spPr bwMode="auto">
              <a:xfrm rot="103250">
                <a:off x="5630015" y="1311706"/>
                <a:ext cx="4312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9" name="Freeform 1340"/>
              <p:cNvSpPr>
                <a:spLocks/>
              </p:cNvSpPr>
              <p:nvPr/>
            </p:nvSpPr>
            <p:spPr bwMode="auto">
              <a:xfrm rot="103250">
                <a:off x="5615639" y="1309515"/>
                <a:ext cx="27313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0" name="Freeform 1341"/>
              <p:cNvSpPr>
                <a:spLocks/>
              </p:cNvSpPr>
              <p:nvPr/>
            </p:nvSpPr>
            <p:spPr bwMode="auto">
              <a:xfrm rot="103250">
                <a:off x="5831265" y="1342372"/>
                <a:ext cx="27313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1" name="Freeform 1342"/>
              <p:cNvSpPr>
                <a:spLocks/>
              </p:cNvSpPr>
              <p:nvPr/>
            </p:nvSpPr>
            <p:spPr bwMode="auto">
              <a:xfrm rot="103250">
                <a:off x="5801078" y="1342372"/>
                <a:ext cx="27313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2" name="Freeform 1343"/>
              <p:cNvSpPr>
                <a:spLocks/>
              </p:cNvSpPr>
              <p:nvPr/>
            </p:nvSpPr>
            <p:spPr bwMode="auto">
              <a:xfrm rot="103250">
                <a:off x="5831265" y="1334705"/>
                <a:ext cx="4168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3" name="Freeform 1344"/>
              <p:cNvSpPr>
                <a:spLocks/>
              </p:cNvSpPr>
              <p:nvPr/>
            </p:nvSpPr>
            <p:spPr bwMode="auto">
              <a:xfrm rot="103250">
                <a:off x="5816890" y="1331420"/>
                <a:ext cx="28750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4" name="Freeform 1345"/>
              <p:cNvSpPr>
                <a:spLocks/>
              </p:cNvSpPr>
              <p:nvPr/>
            </p:nvSpPr>
            <p:spPr bwMode="auto">
              <a:xfrm rot="103250">
                <a:off x="5786703" y="1322658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5" name="Freeform 1346"/>
              <p:cNvSpPr>
                <a:spLocks/>
              </p:cNvSpPr>
              <p:nvPr/>
            </p:nvSpPr>
            <p:spPr bwMode="auto">
              <a:xfrm rot="103250">
                <a:off x="5743578" y="1339086"/>
                <a:ext cx="25875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6" name="Freeform 1347"/>
              <p:cNvSpPr>
                <a:spLocks/>
              </p:cNvSpPr>
              <p:nvPr/>
            </p:nvSpPr>
            <p:spPr bwMode="auto">
              <a:xfrm rot="103250">
                <a:off x="5710515" y="1339086"/>
                <a:ext cx="27313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7" name="Freeform 1348"/>
              <p:cNvSpPr>
                <a:spLocks/>
              </p:cNvSpPr>
              <p:nvPr/>
            </p:nvSpPr>
            <p:spPr bwMode="auto">
              <a:xfrm rot="103250">
                <a:off x="5740703" y="1331420"/>
                <a:ext cx="4168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8" name="Freeform 1349"/>
              <p:cNvSpPr>
                <a:spLocks/>
              </p:cNvSpPr>
              <p:nvPr/>
            </p:nvSpPr>
            <p:spPr bwMode="auto">
              <a:xfrm rot="103250">
                <a:off x="5727765" y="1328134"/>
                <a:ext cx="25875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9" name="Freeform 1350"/>
              <p:cNvSpPr>
                <a:spLocks/>
              </p:cNvSpPr>
              <p:nvPr/>
            </p:nvSpPr>
            <p:spPr bwMode="auto">
              <a:xfrm rot="103250">
                <a:off x="5760828" y="1323753"/>
                <a:ext cx="34500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0" name="Freeform 1351"/>
              <p:cNvSpPr>
                <a:spLocks/>
              </p:cNvSpPr>
              <p:nvPr/>
            </p:nvSpPr>
            <p:spPr bwMode="auto">
              <a:xfrm rot="103250">
                <a:off x="5788140" y="1322658"/>
                <a:ext cx="14375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1" name="Freeform 1352"/>
              <p:cNvSpPr>
                <a:spLocks/>
              </p:cNvSpPr>
              <p:nvPr/>
            </p:nvSpPr>
            <p:spPr bwMode="auto">
              <a:xfrm rot="103250">
                <a:off x="5796765" y="1321562"/>
                <a:ext cx="15813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2" name="Freeform 1353"/>
              <p:cNvSpPr>
                <a:spLocks/>
              </p:cNvSpPr>
              <p:nvPr/>
            </p:nvSpPr>
            <p:spPr bwMode="auto">
              <a:xfrm rot="103250">
                <a:off x="5792453" y="1328134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3" name="Freeform 1354"/>
              <p:cNvSpPr>
                <a:spLocks/>
              </p:cNvSpPr>
              <p:nvPr/>
            </p:nvSpPr>
            <p:spPr bwMode="auto">
              <a:xfrm rot="103250">
                <a:off x="5693265" y="1318277"/>
                <a:ext cx="301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4" name="Freeform 1355"/>
              <p:cNvSpPr>
                <a:spLocks/>
              </p:cNvSpPr>
              <p:nvPr/>
            </p:nvSpPr>
            <p:spPr bwMode="auto">
              <a:xfrm rot="103250">
                <a:off x="4067916" y="1358742"/>
                <a:ext cx="25875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5" name="Freeform 1356"/>
              <p:cNvSpPr>
                <a:spLocks/>
              </p:cNvSpPr>
              <p:nvPr/>
            </p:nvSpPr>
            <p:spPr bwMode="auto">
              <a:xfrm rot="103250">
                <a:off x="4036290" y="1357647"/>
                <a:ext cx="30188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6" name="Freeform 1357"/>
              <p:cNvSpPr>
                <a:spLocks/>
              </p:cNvSpPr>
              <p:nvPr/>
            </p:nvSpPr>
            <p:spPr bwMode="auto">
              <a:xfrm rot="103250">
                <a:off x="4066478" y="1349980"/>
                <a:ext cx="4312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7" name="Freeform 1358"/>
              <p:cNvSpPr>
                <a:spLocks/>
              </p:cNvSpPr>
              <p:nvPr/>
            </p:nvSpPr>
            <p:spPr bwMode="auto">
              <a:xfrm rot="103250">
                <a:off x="4020477" y="1337933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8" name="Freeform 1359"/>
              <p:cNvSpPr>
                <a:spLocks/>
              </p:cNvSpPr>
              <p:nvPr/>
            </p:nvSpPr>
            <p:spPr bwMode="auto">
              <a:xfrm rot="103250">
                <a:off x="3978790" y="1354361"/>
                <a:ext cx="27313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9" name="Freeform 1360"/>
              <p:cNvSpPr>
                <a:spLocks/>
              </p:cNvSpPr>
              <p:nvPr/>
            </p:nvSpPr>
            <p:spPr bwMode="auto">
              <a:xfrm rot="103250">
                <a:off x="3975915" y="1347789"/>
                <a:ext cx="4168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0" name="Freeform 1361"/>
              <p:cNvSpPr>
                <a:spLocks/>
              </p:cNvSpPr>
              <p:nvPr/>
            </p:nvSpPr>
            <p:spPr bwMode="auto">
              <a:xfrm rot="103250">
                <a:off x="3961540" y="1342314"/>
                <a:ext cx="27313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1" name="Freeform 1362"/>
              <p:cNvSpPr>
                <a:spLocks/>
              </p:cNvSpPr>
              <p:nvPr/>
            </p:nvSpPr>
            <p:spPr bwMode="auto">
              <a:xfrm rot="103250">
                <a:off x="3996040" y="1339028"/>
                <a:ext cx="330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2" name="Freeform 1363"/>
              <p:cNvSpPr>
                <a:spLocks/>
              </p:cNvSpPr>
              <p:nvPr/>
            </p:nvSpPr>
            <p:spPr bwMode="auto">
              <a:xfrm rot="103250">
                <a:off x="4021915" y="1336837"/>
                <a:ext cx="1437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3" name="Freeform 1364"/>
              <p:cNvSpPr>
                <a:spLocks/>
              </p:cNvSpPr>
              <p:nvPr/>
            </p:nvSpPr>
            <p:spPr bwMode="auto">
              <a:xfrm rot="103250">
                <a:off x="4029102" y="1337933"/>
                <a:ext cx="1868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4" name="Freeform 1365"/>
              <p:cNvSpPr>
                <a:spLocks/>
              </p:cNvSpPr>
              <p:nvPr/>
            </p:nvSpPr>
            <p:spPr bwMode="auto">
              <a:xfrm rot="103250">
                <a:off x="4027665" y="1344504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5" name="Freeform 1366"/>
              <p:cNvSpPr>
                <a:spLocks/>
              </p:cNvSpPr>
              <p:nvPr/>
            </p:nvSpPr>
            <p:spPr bwMode="auto">
              <a:xfrm rot="103250">
                <a:off x="3888227" y="1319314"/>
                <a:ext cx="33063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6" name="Freeform 1367"/>
              <p:cNvSpPr>
                <a:spLocks/>
              </p:cNvSpPr>
              <p:nvPr/>
            </p:nvSpPr>
            <p:spPr bwMode="auto">
              <a:xfrm rot="103250">
                <a:off x="3914102" y="1317123"/>
                <a:ext cx="1437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7" name="Freeform 1368"/>
              <p:cNvSpPr>
                <a:spLocks/>
              </p:cNvSpPr>
              <p:nvPr/>
            </p:nvSpPr>
            <p:spPr bwMode="auto">
              <a:xfrm rot="103250">
                <a:off x="3921290" y="1317123"/>
                <a:ext cx="15813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8" name="Freeform 1369"/>
              <p:cNvSpPr>
                <a:spLocks/>
              </p:cNvSpPr>
              <p:nvPr/>
            </p:nvSpPr>
            <p:spPr bwMode="auto">
              <a:xfrm rot="103250">
                <a:off x="3921290" y="1324790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1370"/>
              <p:cNvSpPr>
                <a:spLocks/>
              </p:cNvSpPr>
              <p:nvPr/>
            </p:nvSpPr>
            <p:spPr bwMode="auto">
              <a:xfrm rot="103250">
                <a:off x="3928477" y="1333552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1371"/>
              <p:cNvSpPr>
                <a:spLocks/>
              </p:cNvSpPr>
              <p:nvPr/>
            </p:nvSpPr>
            <p:spPr bwMode="auto">
              <a:xfrm rot="103250">
                <a:off x="3892540" y="1489073"/>
                <a:ext cx="316251" cy="510372"/>
              </a:xfrm>
              <a:custGeom>
                <a:avLst/>
                <a:gdLst>
                  <a:gd name="T0" fmla="*/ 154 w 518"/>
                  <a:gd name="T1" fmla="*/ 14 h 1270"/>
                  <a:gd name="T2" fmla="*/ 250 w 518"/>
                  <a:gd name="T3" fmla="*/ 2 h 1270"/>
                  <a:gd name="T4" fmla="*/ 304 w 518"/>
                  <a:gd name="T5" fmla="*/ 5 h 1270"/>
                  <a:gd name="T6" fmla="*/ 361 w 518"/>
                  <a:gd name="T7" fmla="*/ 5 h 1270"/>
                  <a:gd name="T8" fmla="*/ 397 w 518"/>
                  <a:gd name="T9" fmla="*/ 17 h 1270"/>
                  <a:gd name="T10" fmla="*/ 424 w 518"/>
                  <a:gd name="T11" fmla="*/ 56 h 1270"/>
                  <a:gd name="T12" fmla="*/ 439 w 518"/>
                  <a:gd name="T13" fmla="*/ 143 h 1270"/>
                  <a:gd name="T14" fmla="*/ 496 w 518"/>
                  <a:gd name="T15" fmla="*/ 392 h 1270"/>
                  <a:gd name="T16" fmla="*/ 517 w 518"/>
                  <a:gd name="T17" fmla="*/ 812 h 1270"/>
                  <a:gd name="T18" fmla="*/ 505 w 518"/>
                  <a:gd name="T19" fmla="*/ 1118 h 1270"/>
                  <a:gd name="T20" fmla="*/ 481 w 518"/>
                  <a:gd name="T21" fmla="*/ 1244 h 1270"/>
                  <a:gd name="T22" fmla="*/ 427 w 518"/>
                  <a:gd name="T23" fmla="*/ 1268 h 1270"/>
                  <a:gd name="T24" fmla="*/ 265 w 518"/>
                  <a:gd name="T25" fmla="*/ 1256 h 1270"/>
                  <a:gd name="T26" fmla="*/ 172 w 518"/>
                  <a:gd name="T27" fmla="*/ 1247 h 1270"/>
                  <a:gd name="T28" fmla="*/ 73 w 518"/>
                  <a:gd name="T29" fmla="*/ 1166 h 1270"/>
                  <a:gd name="T30" fmla="*/ 10 w 518"/>
                  <a:gd name="T31" fmla="*/ 944 h 1270"/>
                  <a:gd name="T32" fmla="*/ 10 w 518"/>
                  <a:gd name="T33" fmla="*/ 653 h 1270"/>
                  <a:gd name="T34" fmla="*/ 10 w 518"/>
                  <a:gd name="T35" fmla="*/ 380 h 1270"/>
                  <a:gd name="T36" fmla="*/ 31 w 518"/>
                  <a:gd name="T37" fmla="*/ 113 h 1270"/>
                  <a:gd name="T38" fmla="*/ 82 w 518"/>
                  <a:gd name="T39" fmla="*/ 38 h 1270"/>
                  <a:gd name="T40" fmla="*/ 154 w 518"/>
                  <a:gd name="T41" fmla="*/ 14 h 127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8"/>
                  <a:gd name="T64" fmla="*/ 0 h 1270"/>
                  <a:gd name="T65" fmla="*/ 518 w 518"/>
                  <a:gd name="T66" fmla="*/ 1270 h 127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8" h="1270">
                    <a:moveTo>
                      <a:pt x="154" y="14"/>
                    </a:moveTo>
                    <a:cubicBezTo>
                      <a:pt x="182" y="8"/>
                      <a:pt x="225" y="4"/>
                      <a:pt x="250" y="2"/>
                    </a:cubicBezTo>
                    <a:cubicBezTo>
                      <a:pt x="275" y="0"/>
                      <a:pt x="286" y="5"/>
                      <a:pt x="304" y="5"/>
                    </a:cubicBezTo>
                    <a:cubicBezTo>
                      <a:pt x="322" y="5"/>
                      <a:pt x="346" y="3"/>
                      <a:pt x="361" y="5"/>
                    </a:cubicBezTo>
                    <a:cubicBezTo>
                      <a:pt x="376" y="7"/>
                      <a:pt x="386" y="8"/>
                      <a:pt x="397" y="17"/>
                    </a:cubicBezTo>
                    <a:cubicBezTo>
                      <a:pt x="408" y="26"/>
                      <a:pt x="417" y="35"/>
                      <a:pt x="424" y="56"/>
                    </a:cubicBezTo>
                    <a:cubicBezTo>
                      <a:pt x="431" y="77"/>
                      <a:pt x="427" y="87"/>
                      <a:pt x="439" y="143"/>
                    </a:cubicBezTo>
                    <a:cubicBezTo>
                      <a:pt x="451" y="199"/>
                      <a:pt x="483" y="281"/>
                      <a:pt x="496" y="392"/>
                    </a:cubicBezTo>
                    <a:cubicBezTo>
                      <a:pt x="509" y="503"/>
                      <a:pt x="516" y="691"/>
                      <a:pt x="517" y="812"/>
                    </a:cubicBezTo>
                    <a:cubicBezTo>
                      <a:pt x="518" y="933"/>
                      <a:pt x="511" y="1046"/>
                      <a:pt x="505" y="1118"/>
                    </a:cubicBezTo>
                    <a:cubicBezTo>
                      <a:pt x="499" y="1190"/>
                      <a:pt x="494" y="1219"/>
                      <a:pt x="481" y="1244"/>
                    </a:cubicBezTo>
                    <a:cubicBezTo>
                      <a:pt x="468" y="1269"/>
                      <a:pt x="463" y="1266"/>
                      <a:pt x="427" y="1268"/>
                    </a:cubicBezTo>
                    <a:cubicBezTo>
                      <a:pt x="391" y="1270"/>
                      <a:pt x="308" y="1260"/>
                      <a:pt x="265" y="1256"/>
                    </a:cubicBezTo>
                    <a:cubicBezTo>
                      <a:pt x="222" y="1252"/>
                      <a:pt x="204" y="1262"/>
                      <a:pt x="172" y="1247"/>
                    </a:cubicBezTo>
                    <a:cubicBezTo>
                      <a:pt x="140" y="1232"/>
                      <a:pt x="100" y="1216"/>
                      <a:pt x="73" y="1166"/>
                    </a:cubicBezTo>
                    <a:cubicBezTo>
                      <a:pt x="46" y="1116"/>
                      <a:pt x="20" y="1030"/>
                      <a:pt x="10" y="944"/>
                    </a:cubicBezTo>
                    <a:cubicBezTo>
                      <a:pt x="0" y="858"/>
                      <a:pt x="10" y="747"/>
                      <a:pt x="10" y="653"/>
                    </a:cubicBezTo>
                    <a:cubicBezTo>
                      <a:pt x="10" y="559"/>
                      <a:pt x="6" y="470"/>
                      <a:pt x="10" y="380"/>
                    </a:cubicBezTo>
                    <a:cubicBezTo>
                      <a:pt x="14" y="290"/>
                      <a:pt x="19" y="170"/>
                      <a:pt x="31" y="113"/>
                    </a:cubicBezTo>
                    <a:cubicBezTo>
                      <a:pt x="43" y="56"/>
                      <a:pt x="61" y="52"/>
                      <a:pt x="82" y="38"/>
                    </a:cubicBezTo>
                    <a:cubicBezTo>
                      <a:pt x="103" y="24"/>
                      <a:pt x="126" y="20"/>
                      <a:pt x="154" y="1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381" name="Freeform 1372"/>
              <p:cNvSpPr>
                <a:spLocks/>
              </p:cNvSpPr>
              <p:nvPr/>
            </p:nvSpPr>
            <p:spPr bwMode="auto">
              <a:xfrm rot="103250">
                <a:off x="4448854" y="1509882"/>
                <a:ext cx="346439" cy="484086"/>
              </a:xfrm>
              <a:custGeom>
                <a:avLst/>
                <a:gdLst>
                  <a:gd name="T0" fmla="*/ 55 w 567"/>
                  <a:gd name="T1" fmla="*/ 30 h 1205"/>
                  <a:gd name="T2" fmla="*/ 22 w 567"/>
                  <a:gd name="T3" fmla="*/ 39 h 1205"/>
                  <a:gd name="T4" fmla="*/ 4 w 567"/>
                  <a:gd name="T5" fmla="*/ 84 h 1205"/>
                  <a:gd name="T6" fmla="*/ 1 w 567"/>
                  <a:gd name="T7" fmla="*/ 135 h 1205"/>
                  <a:gd name="T8" fmla="*/ 1 w 567"/>
                  <a:gd name="T9" fmla="*/ 207 h 1205"/>
                  <a:gd name="T10" fmla="*/ 7 w 567"/>
                  <a:gd name="T11" fmla="*/ 351 h 1205"/>
                  <a:gd name="T12" fmla="*/ 31 w 567"/>
                  <a:gd name="T13" fmla="*/ 513 h 1205"/>
                  <a:gd name="T14" fmla="*/ 61 w 567"/>
                  <a:gd name="T15" fmla="*/ 681 h 1205"/>
                  <a:gd name="T16" fmla="*/ 94 w 567"/>
                  <a:gd name="T17" fmla="*/ 945 h 1205"/>
                  <a:gd name="T18" fmla="*/ 85 w 567"/>
                  <a:gd name="T19" fmla="*/ 1095 h 1205"/>
                  <a:gd name="T20" fmla="*/ 106 w 567"/>
                  <a:gd name="T21" fmla="*/ 1167 h 1205"/>
                  <a:gd name="T22" fmla="*/ 202 w 567"/>
                  <a:gd name="T23" fmla="*/ 1200 h 1205"/>
                  <a:gd name="T24" fmla="*/ 343 w 567"/>
                  <a:gd name="T25" fmla="*/ 1200 h 1205"/>
                  <a:gd name="T26" fmla="*/ 415 w 567"/>
                  <a:gd name="T27" fmla="*/ 1191 h 1205"/>
                  <a:gd name="T28" fmla="*/ 499 w 567"/>
                  <a:gd name="T29" fmla="*/ 1134 h 1205"/>
                  <a:gd name="T30" fmla="*/ 544 w 567"/>
                  <a:gd name="T31" fmla="*/ 1059 h 1205"/>
                  <a:gd name="T32" fmla="*/ 562 w 567"/>
                  <a:gd name="T33" fmla="*/ 825 h 1205"/>
                  <a:gd name="T34" fmla="*/ 562 w 567"/>
                  <a:gd name="T35" fmla="*/ 546 h 1205"/>
                  <a:gd name="T36" fmla="*/ 535 w 567"/>
                  <a:gd name="T37" fmla="*/ 255 h 1205"/>
                  <a:gd name="T38" fmla="*/ 502 w 567"/>
                  <a:gd name="T39" fmla="*/ 111 h 1205"/>
                  <a:gd name="T40" fmla="*/ 457 w 567"/>
                  <a:gd name="T41" fmla="*/ 24 h 1205"/>
                  <a:gd name="T42" fmla="*/ 370 w 567"/>
                  <a:gd name="T43" fmla="*/ 3 h 1205"/>
                  <a:gd name="T44" fmla="*/ 253 w 567"/>
                  <a:gd name="T45" fmla="*/ 3 h 1205"/>
                  <a:gd name="T46" fmla="*/ 133 w 567"/>
                  <a:gd name="T47" fmla="*/ 12 h 1205"/>
                  <a:gd name="T48" fmla="*/ 94 w 567"/>
                  <a:gd name="T49" fmla="*/ 24 h 120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67"/>
                  <a:gd name="T76" fmla="*/ 0 h 1205"/>
                  <a:gd name="T77" fmla="*/ 567 w 567"/>
                  <a:gd name="T78" fmla="*/ 1205 h 120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67" h="1205">
                    <a:moveTo>
                      <a:pt x="55" y="30"/>
                    </a:moveTo>
                    <a:cubicBezTo>
                      <a:pt x="42" y="30"/>
                      <a:pt x="30" y="30"/>
                      <a:pt x="22" y="39"/>
                    </a:cubicBezTo>
                    <a:cubicBezTo>
                      <a:pt x="14" y="48"/>
                      <a:pt x="7" y="68"/>
                      <a:pt x="4" y="84"/>
                    </a:cubicBezTo>
                    <a:cubicBezTo>
                      <a:pt x="1" y="100"/>
                      <a:pt x="1" y="115"/>
                      <a:pt x="1" y="135"/>
                    </a:cubicBezTo>
                    <a:cubicBezTo>
                      <a:pt x="1" y="155"/>
                      <a:pt x="0" y="171"/>
                      <a:pt x="1" y="207"/>
                    </a:cubicBezTo>
                    <a:cubicBezTo>
                      <a:pt x="2" y="243"/>
                      <a:pt x="2" y="300"/>
                      <a:pt x="7" y="351"/>
                    </a:cubicBezTo>
                    <a:cubicBezTo>
                      <a:pt x="12" y="402"/>
                      <a:pt x="22" y="458"/>
                      <a:pt x="31" y="513"/>
                    </a:cubicBezTo>
                    <a:cubicBezTo>
                      <a:pt x="40" y="568"/>
                      <a:pt x="51" y="609"/>
                      <a:pt x="61" y="681"/>
                    </a:cubicBezTo>
                    <a:cubicBezTo>
                      <a:pt x="71" y="753"/>
                      <a:pt x="90" y="876"/>
                      <a:pt x="94" y="945"/>
                    </a:cubicBezTo>
                    <a:cubicBezTo>
                      <a:pt x="98" y="1014"/>
                      <a:pt x="83" y="1058"/>
                      <a:pt x="85" y="1095"/>
                    </a:cubicBezTo>
                    <a:cubicBezTo>
                      <a:pt x="87" y="1132"/>
                      <a:pt x="87" y="1150"/>
                      <a:pt x="106" y="1167"/>
                    </a:cubicBezTo>
                    <a:cubicBezTo>
                      <a:pt x="125" y="1184"/>
                      <a:pt x="163" y="1195"/>
                      <a:pt x="202" y="1200"/>
                    </a:cubicBezTo>
                    <a:cubicBezTo>
                      <a:pt x="241" y="1205"/>
                      <a:pt x="308" y="1201"/>
                      <a:pt x="343" y="1200"/>
                    </a:cubicBezTo>
                    <a:cubicBezTo>
                      <a:pt x="378" y="1199"/>
                      <a:pt x="389" y="1202"/>
                      <a:pt x="415" y="1191"/>
                    </a:cubicBezTo>
                    <a:cubicBezTo>
                      <a:pt x="441" y="1180"/>
                      <a:pt x="478" y="1156"/>
                      <a:pt x="499" y="1134"/>
                    </a:cubicBezTo>
                    <a:cubicBezTo>
                      <a:pt x="520" y="1112"/>
                      <a:pt x="534" y="1110"/>
                      <a:pt x="544" y="1059"/>
                    </a:cubicBezTo>
                    <a:cubicBezTo>
                      <a:pt x="554" y="1008"/>
                      <a:pt x="559" y="910"/>
                      <a:pt x="562" y="825"/>
                    </a:cubicBezTo>
                    <a:cubicBezTo>
                      <a:pt x="565" y="740"/>
                      <a:pt x="567" y="641"/>
                      <a:pt x="562" y="546"/>
                    </a:cubicBezTo>
                    <a:cubicBezTo>
                      <a:pt x="557" y="451"/>
                      <a:pt x="545" y="327"/>
                      <a:pt x="535" y="255"/>
                    </a:cubicBezTo>
                    <a:cubicBezTo>
                      <a:pt x="525" y="183"/>
                      <a:pt x="515" y="149"/>
                      <a:pt x="502" y="111"/>
                    </a:cubicBezTo>
                    <a:cubicBezTo>
                      <a:pt x="489" y="73"/>
                      <a:pt x="479" y="42"/>
                      <a:pt x="457" y="24"/>
                    </a:cubicBezTo>
                    <a:cubicBezTo>
                      <a:pt x="435" y="6"/>
                      <a:pt x="404" y="6"/>
                      <a:pt x="370" y="3"/>
                    </a:cubicBezTo>
                    <a:cubicBezTo>
                      <a:pt x="336" y="0"/>
                      <a:pt x="292" y="2"/>
                      <a:pt x="253" y="3"/>
                    </a:cubicBezTo>
                    <a:cubicBezTo>
                      <a:pt x="214" y="4"/>
                      <a:pt x="159" y="9"/>
                      <a:pt x="133" y="12"/>
                    </a:cubicBezTo>
                    <a:cubicBezTo>
                      <a:pt x="107" y="15"/>
                      <a:pt x="100" y="19"/>
                      <a:pt x="94" y="24"/>
                    </a:cubicBezTo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382" name="Freeform 1373"/>
              <p:cNvSpPr>
                <a:spLocks/>
              </p:cNvSpPr>
              <p:nvPr/>
            </p:nvSpPr>
            <p:spPr bwMode="auto">
              <a:xfrm rot="103250">
                <a:off x="4172853" y="1497835"/>
                <a:ext cx="365126" cy="508181"/>
              </a:xfrm>
              <a:custGeom>
                <a:avLst/>
                <a:gdLst>
                  <a:gd name="T0" fmla="*/ 154 w 596"/>
                  <a:gd name="T1" fmla="*/ 20 h 1265"/>
                  <a:gd name="T2" fmla="*/ 211 w 596"/>
                  <a:gd name="T3" fmla="*/ 14 h 1265"/>
                  <a:gd name="T4" fmla="*/ 277 w 596"/>
                  <a:gd name="T5" fmla="*/ 2 h 1265"/>
                  <a:gd name="T6" fmla="*/ 322 w 596"/>
                  <a:gd name="T7" fmla="*/ 2 h 1265"/>
                  <a:gd name="T8" fmla="*/ 406 w 596"/>
                  <a:gd name="T9" fmla="*/ 2 h 1265"/>
                  <a:gd name="T10" fmla="*/ 466 w 596"/>
                  <a:gd name="T11" fmla="*/ 17 h 1265"/>
                  <a:gd name="T12" fmla="*/ 487 w 596"/>
                  <a:gd name="T13" fmla="*/ 53 h 1265"/>
                  <a:gd name="T14" fmla="*/ 493 w 596"/>
                  <a:gd name="T15" fmla="*/ 116 h 1265"/>
                  <a:gd name="T16" fmla="*/ 493 w 596"/>
                  <a:gd name="T17" fmla="*/ 329 h 1265"/>
                  <a:gd name="T18" fmla="*/ 499 w 596"/>
                  <a:gd name="T19" fmla="*/ 524 h 1265"/>
                  <a:gd name="T20" fmla="*/ 526 w 596"/>
                  <a:gd name="T21" fmla="*/ 692 h 1265"/>
                  <a:gd name="T22" fmla="*/ 568 w 596"/>
                  <a:gd name="T23" fmla="*/ 860 h 1265"/>
                  <a:gd name="T24" fmla="*/ 592 w 596"/>
                  <a:gd name="T25" fmla="*/ 1034 h 1265"/>
                  <a:gd name="T26" fmla="*/ 589 w 596"/>
                  <a:gd name="T27" fmla="*/ 1145 h 1265"/>
                  <a:gd name="T28" fmla="*/ 553 w 596"/>
                  <a:gd name="T29" fmla="*/ 1220 h 1265"/>
                  <a:gd name="T30" fmla="*/ 427 w 596"/>
                  <a:gd name="T31" fmla="*/ 1259 h 1265"/>
                  <a:gd name="T32" fmla="*/ 331 w 596"/>
                  <a:gd name="T33" fmla="*/ 1259 h 1265"/>
                  <a:gd name="T34" fmla="*/ 205 w 596"/>
                  <a:gd name="T35" fmla="*/ 1250 h 1265"/>
                  <a:gd name="T36" fmla="*/ 142 w 596"/>
                  <a:gd name="T37" fmla="*/ 1208 h 1265"/>
                  <a:gd name="T38" fmla="*/ 49 w 596"/>
                  <a:gd name="T39" fmla="*/ 1019 h 1265"/>
                  <a:gd name="T40" fmla="*/ 46 w 596"/>
                  <a:gd name="T41" fmla="*/ 782 h 1265"/>
                  <a:gd name="T42" fmla="*/ 46 w 596"/>
                  <a:gd name="T43" fmla="*/ 551 h 1265"/>
                  <a:gd name="T44" fmla="*/ 34 w 596"/>
                  <a:gd name="T45" fmla="*/ 401 h 1265"/>
                  <a:gd name="T46" fmla="*/ 10 w 596"/>
                  <a:gd name="T47" fmla="*/ 236 h 1265"/>
                  <a:gd name="T48" fmla="*/ 1 w 596"/>
                  <a:gd name="T49" fmla="*/ 101 h 1265"/>
                  <a:gd name="T50" fmla="*/ 16 w 596"/>
                  <a:gd name="T51" fmla="*/ 50 h 1265"/>
                  <a:gd name="T52" fmla="*/ 67 w 596"/>
                  <a:gd name="T53" fmla="*/ 32 h 1265"/>
                  <a:gd name="T54" fmla="*/ 124 w 596"/>
                  <a:gd name="T55" fmla="*/ 32 h 1265"/>
                  <a:gd name="T56" fmla="*/ 154 w 596"/>
                  <a:gd name="T57" fmla="*/ 20 h 12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96"/>
                  <a:gd name="T88" fmla="*/ 0 h 1265"/>
                  <a:gd name="T89" fmla="*/ 596 w 596"/>
                  <a:gd name="T90" fmla="*/ 1265 h 12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96" h="1265">
                    <a:moveTo>
                      <a:pt x="154" y="20"/>
                    </a:moveTo>
                    <a:cubicBezTo>
                      <a:pt x="168" y="17"/>
                      <a:pt x="191" y="17"/>
                      <a:pt x="211" y="14"/>
                    </a:cubicBezTo>
                    <a:cubicBezTo>
                      <a:pt x="231" y="11"/>
                      <a:pt x="259" y="4"/>
                      <a:pt x="277" y="2"/>
                    </a:cubicBezTo>
                    <a:cubicBezTo>
                      <a:pt x="295" y="0"/>
                      <a:pt x="301" y="2"/>
                      <a:pt x="322" y="2"/>
                    </a:cubicBezTo>
                    <a:cubicBezTo>
                      <a:pt x="343" y="2"/>
                      <a:pt x="382" y="0"/>
                      <a:pt x="406" y="2"/>
                    </a:cubicBezTo>
                    <a:cubicBezTo>
                      <a:pt x="430" y="4"/>
                      <a:pt x="453" y="9"/>
                      <a:pt x="466" y="17"/>
                    </a:cubicBezTo>
                    <a:cubicBezTo>
                      <a:pt x="479" y="25"/>
                      <a:pt x="483" y="37"/>
                      <a:pt x="487" y="53"/>
                    </a:cubicBezTo>
                    <a:cubicBezTo>
                      <a:pt x="491" y="69"/>
                      <a:pt x="492" y="70"/>
                      <a:pt x="493" y="116"/>
                    </a:cubicBezTo>
                    <a:cubicBezTo>
                      <a:pt x="494" y="162"/>
                      <a:pt x="492" y="261"/>
                      <a:pt x="493" y="329"/>
                    </a:cubicBezTo>
                    <a:cubicBezTo>
                      <a:pt x="494" y="397"/>
                      <a:pt x="494" y="464"/>
                      <a:pt x="499" y="524"/>
                    </a:cubicBezTo>
                    <a:cubicBezTo>
                      <a:pt x="504" y="584"/>
                      <a:pt x="515" y="636"/>
                      <a:pt x="526" y="692"/>
                    </a:cubicBezTo>
                    <a:cubicBezTo>
                      <a:pt x="537" y="748"/>
                      <a:pt x="557" y="803"/>
                      <a:pt x="568" y="860"/>
                    </a:cubicBezTo>
                    <a:cubicBezTo>
                      <a:pt x="579" y="917"/>
                      <a:pt x="588" y="986"/>
                      <a:pt x="592" y="1034"/>
                    </a:cubicBezTo>
                    <a:cubicBezTo>
                      <a:pt x="596" y="1082"/>
                      <a:pt x="596" y="1114"/>
                      <a:pt x="589" y="1145"/>
                    </a:cubicBezTo>
                    <a:cubicBezTo>
                      <a:pt x="582" y="1176"/>
                      <a:pt x="580" y="1201"/>
                      <a:pt x="553" y="1220"/>
                    </a:cubicBezTo>
                    <a:cubicBezTo>
                      <a:pt x="526" y="1239"/>
                      <a:pt x="464" y="1253"/>
                      <a:pt x="427" y="1259"/>
                    </a:cubicBezTo>
                    <a:cubicBezTo>
                      <a:pt x="390" y="1265"/>
                      <a:pt x="368" y="1260"/>
                      <a:pt x="331" y="1259"/>
                    </a:cubicBezTo>
                    <a:cubicBezTo>
                      <a:pt x="294" y="1258"/>
                      <a:pt x="236" y="1258"/>
                      <a:pt x="205" y="1250"/>
                    </a:cubicBezTo>
                    <a:cubicBezTo>
                      <a:pt x="174" y="1242"/>
                      <a:pt x="168" y="1246"/>
                      <a:pt x="142" y="1208"/>
                    </a:cubicBezTo>
                    <a:cubicBezTo>
                      <a:pt x="116" y="1170"/>
                      <a:pt x="65" y="1090"/>
                      <a:pt x="49" y="1019"/>
                    </a:cubicBezTo>
                    <a:cubicBezTo>
                      <a:pt x="33" y="948"/>
                      <a:pt x="46" y="860"/>
                      <a:pt x="46" y="782"/>
                    </a:cubicBezTo>
                    <a:cubicBezTo>
                      <a:pt x="46" y="704"/>
                      <a:pt x="48" y="614"/>
                      <a:pt x="46" y="551"/>
                    </a:cubicBezTo>
                    <a:cubicBezTo>
                      <a:pt x="44" y="488"/>
                      <a:pt x="40" y="453"/>
                      <a:pt x="34" y="401"/>
                    </a:cubicBezTo>
                    <a:cubicBezTo>
                      <a:pt x="28" y="349"/>
                      <a:pt x="16" y="286"/>
                      <a:pt x="10" y="236"/>
                    </a:cubicBezTo>
                    <a:cubicBezTo>
                      <a:pt x="4" y="186"/>
                      <a:pt x="0" y="132"/>
                      <a:pt x="1" y="101"/>
                    </a:cubicBezTo>
                    <a:cubicBezTo>
                      <a:pt x="2" y="70"/>
                      <a:pt x="5" y="62"/>
                      <a:pt x="16" y="50"/>
                    </a:cubicBezTo>
                    <a:cubicBezTo>
                      <a:pt x="27" y="38"/>
                      <a:pt x="49" y="35"/>
                      <a:pt x="67" y="32"/>
                    </a:cubicBezTo>
                    <a:cubicBezTo>
                      <a:pt x="85" y="29"/>
                      <a:pt x="107" y="33"/>
                      <a:pt x="124" y="32"/>
                    </a:cubicBezTo>
                    <a:cubicBezTo>
                      <a:pt x="141" y="31"/>
                      <a:pt x="140" y="23"/>
                      <a:pt x="154" y="2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383" name="Freeform 1374"/>
              <p:cNvSpPr>
                <a:spLocks/>
              </p:cNvSpPr>
              <p:nvPr/>
            </p:nvSpPr>
            <p:spPr bwMode="auto">
              <a:xfrm rot="103250">
                <a:off x="5653015" y="1305134"/>
                <a:ext cx="31625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Freeform 1375"/>
              <p:cNvSpPr>
                <a:spLocks/>
              </p:cNvSpPr>
              <p:nvPr/>
            </p:nvSpPr>
            <p:spPr bwMode="auto">
              <a:xfrm rot="103250">
                <a:off x="5677453" y="1302944"/>
                <a:ext cx="1437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5" name="Freeform 1376"/>
              <p:cNvSpPr>
                <a:spLocks/>
              </p:cNvSpPr>
              <p:nvPr/>
            </p:nvSpPr>
            <p:spPr bwMode="auto">
              <a:xfrm rot="103250">
                <a:off x="5686078" y="1302944"/>
                <a:ext cx="14375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6" name="Freeform 1377"/>
              <p:cNvSpPr>
                <a:spLocks/>
              </p:cNvSpPr>
              <p:nvPr/>
            </p:nvSpPr>
            <p:spPr bwMode="auto">
              <a:xfrm rot="103250">
                <a:off x="5684640" y="1309515"/>
                <a:ext cx="273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7" name="Freeform 1378"/>
              <p:cNvSpPr>
                <a:spLocks/>
              </p:cNvSpPr>
              <p:nvPr/>
            </p:nvSpPr>
            <p:spPr bwMode="auto">
              <a:xfrm rot="103250">
                <a:off x="5585452" y="1299658"/>
                <a:ext cx="287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8" name="Freeform 1379"/>
              <p:cNvSpPr>
                <a:spLocks/>
              </p:cNvSpPr>
              <p:nvPr/>
            </p:nvSpPr>
            <p:spPr bwMode="auto">
              <a:xfrm rot="103250">
                <a:off x="5569639" y="1493512"/>
                <a:ext cx="458564" cy="528990"/>
              </a:xfrm>
              <a:custGeom>
                <a:avLst/>
                <a:gdLst>
                  <a:gd name="T0" fmla="*/ 338 w 653"/>
                  <a:gd name="T1" fmla="*/ 68 h 1322"/>
                  <a:gd name="T2" fmla="*/ 449 w 653"/>
                  <a:gd name="T3" fmla="*/ 62 h 1322"/>
                  <a:gd name="T4" fmla="*/ 509 w 653"/>
                  <a:gd name="T5" fmla="*/ 86 h 1322"/>
                  <a:gd name="T6" fmla="*/ 536 w 653"/>
                  <a:gd name="T7" fmla="*/ 200 h 1322"/>
                  <a:gd name="T8" fmla="*/ 536 w 653"/>
                  <a:gd name="T9" fmla="*/ 464 h 1322"/>
                  <a:gd name="T10" fmla="*/ 569 w 653"/>
                  <a:gd name="T11" fmla="*/ 812 h 1322"/>
                  <a:gd name="T12" fmla="*/ 638 w 653"/>
                  <a:gd name="T13" fmla="*/ 1160 h 1322"/>
                  <a:gd name="T14" fmla="*/ 647 w 653"/>
                  <a:gd name="T15" fmla="*/ 1259 h 1322"/>
                  <a:gd name="T16" fmla="*/ 626 w 653"/>
                  <a:gd name="T17" fmla="*/ 1274 h 1322"/>
                  <a:gd name="T18" fmla="*/ 482 w 653"/>
                  <a:gd name="T19" fmla="*/ 1295 h 1322"/>
                  <a:gd name="T20" fmla="*/ 311 w 653"/>
                  <a:gd name="T21" fmla="*/ 1307 h 1322"/>
                  <a:gd name="T22" fmla="*/ 179 w 653"/>
                  <a:gd name="T23" fmla="*/ 1286 h 1322"/>
                  <a:gd name="T24" fmla="*/ 80 w 653"/>
                  <a:gd name="T25" fmla="*/ 1301 h 1322"/>
                  <a:gd name="T26" fmla="*/ 23 w 653"/>
                  <a:gd name="T27" fmla="*/ 1160 h 1322"/>
                  <a:gd name="T28" fmla="*/ 2 w 653"/>
                  <a:gd name="T29" fmla="*/ 953 h 1322"/>
                  <a:gd name="T30" fmla="*/ 11 w 653"/>
                  <a:gd name="T31" fmla="*/ 689 h 1322"/>
                  <a:gd name="T32" fmla="*/ 47 w 653"/>
                  <a:gd name="T33" fmla="*/ 386 h 1322"/>
                  <a:gd name="T34" fmla="*/ 29 w 653"/>
                  <a:gd name="T35" fmla="*/ 188 h 1322"/>
                  <a:gd name="T36" fmla="*/ 32 w 653"/>
                  <a:gd name="T37" fmla="*/ 29 h 1322"/>
                  <a:gd name="T38" fmla="*/ 122 w 653"/>
                  <a:gd name="T39" fmla="*/ 14 h 1322"/>
                  <a:gd name="T40" fmla="*/ 200 w 653"/>
                  <a:gd name="T41" fmla="*/ 23 h 1322"/>
                  <a:gd name="T42" fmla="*/ 257 w 653"/>
                  <a:gd name="T43" fmla="*/ 53 h 1322"/>
                  <a:gd name="T44" fmla="*/ 338 w 653"/>
                  <a:gd name="T45" fmla="*/ 68 h 132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53"/>
                  <a:gd name="T70" fmla="*/ 0 h 1322"/>
                  <a:gd name="T71" fmla="*/ 653 w 653"/>
                  <a:gd name="T72" fmla="*/ 1322 h 132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53" h="1322">
                    <a:moveTo>
                      <a:pt x="338" y="68"/>
                    </a:moveTo>
                    <a:cubicBezTo>
                      <a:pt x="370" y="70"/>
                      <a:pt x="421" y="59"/>
                      <a:pt x="449" y="62"/>
                    </a:cubicBezTo>
                    <a:cubicBezTo>
                      <a:pt x="477" y="65"/>
                      <a:pt x="495" y="63"/>
                      <a:pt x="509" y="86"/>
                    </a:cubicBezTo>
                    <a:cubicBezTo>
                      <a:pt x="523" y="109"/>
                      <a:pt x="532" y="137"/>
                      <a:pt x="536" y="200"/>
                    </a:cubicBezTo>
                    <a:cubicBezTo>
                      <a:pt x="540" y="263"/>
                      <a:pt x="531" y="362"/>
                      <a:pt x="536" y="464"/>
                    </a:cubicBezTo>
                    <a:cubicBezTo>
                      <a:pt x="541" y="566"/>
                      <a:pt x="552" y="696"/>
                      <a:pt x="569" y="812"/>
                    </a:cubicBezTo>
                    <a:cubicBezTo>
                      <a:pt x="586" y="928"/>
                      <a:pt x="625" y="1086"/>
                      <a:pt x="638" y="1160"/>
                    </a:cubicBezTo>
                    <a:cubicBezTo>
                      <a:pt x="651" y="1234"/>
                      <a:pt x="649" y="1240"/>
                      <a:pt x="647" y="1259"/>
                    </a:cubicBezTo>
                    <a:cubicBezTo>
                      <a:pt x="645" y="1278"/>
                      <a:pt x="653" y="1268"/>
                      <a:pt x="626" y="1274"/>
                    </a:cubicBezTo>
                    <a:cubicBezTo>
                      <a:pt x="599" y="1280"/>
                      <a:pt x="534" y="1290"/>
                      <a:pt x="482" y="1295"/>
                    </a:cubicBezTo>
                    <a:cubicBezTo>
                      <a:pt x="430" y="1300"/>
                      <a:pt x="361" y="1308"/>
                      <a:pt x="311" y="1307"/>
                    </a:cubicBezTo>
                    <a:cubicBezTo>
                      <a:pt x="261" y="1306"/>
                      <a:pt x="217" y="1287"/>
                      <a:pt x="179" y="1286"/>
                    </a:cubicBezTo>
                    <a:cubicBezTo>
                      <a:pt x="141" y="1285"/>
                      <a:pt x="106" y="1322"/>
                      <a:pt x="80" y="1301"/>
                    </a:cubicBezTo>
                    <a:cubicBezTo>
                      <a:pt x="54" y="1280"/>
                      <a:pt x="36" y="1218"/>
                      <a:pt x="23" y="1160"/>
                    </a:cubicBezTo>
                    <a:cubicBezTo>
                      <a:pt x="10" y="1102"/>
                      <a:pt x="4" y="1031"/>
                      <a:pt x="2" y="953"/>
                    </a:cubicBezTo>
                    <a:cubicBezTo>
                      <a:pt x="0" y="875"/>
                      <a:pt x="4" y="784"/>
                      <a:pt x="11" y="689"/>
                    </a:cubicBezTo>
                    <a:cubicBezTo>
                      <a:pt x="18" y="594"/>
                      <a:pt x="44" y="469"/>
                      <a:pt x="47" y="386"/>
                    </a:cubicBezTo>
                    <a:cubicBezTo>
                      <a:pt x="50" y="303"/>
                      <a:pt x="31" y="247"/>
                      <a:pt x="29" y="188"/>
                    </a:cubicBezTo>
                    <a:cubicBezTo>
                      <a:pt x="27" y="129"/>
                      <a:pt x="17" y="58"/>
                      <a:pt x="32" y="29"/>
                    </a:cubicBezTo>
                    <a:cubicBezTo>
                      <a:pt x="47" y="0"/>
                      <a:pt x="94" y="15"/>
                      <a:pt x="122" y="14"/>
                    </a:cubicBezTo>
                    <a:cubicBezTo>
                      <a:pt x="150" y="13"/>
                      <a:pt x="178" y="17"/>
                      <a:pt x="200" y="23"/>
                    </a:cubicBezTo>
                    <a:cubicBezTo>
                      <a:pt x="222" y="29"/>
                      <a:pt x="232" y="46"/>
                      <a:pt x="257" y="53"/>
                    </a:cubicBezTo>
                    <a:cubicBezTo>
                      <a:pt x="282" y="60"/>
                      <a:pt x="306" y="66"/>
                      <a:pt x="338" y="6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389" name="Freeform 1380"/>
              <p:cNvSpPr>
                <a:spLocks/>
              </p:cNvSpPr>
              <p:nvPr/>
            </p:nvSpPr>
            <p:spPr bwMode="auto">
              <a:xfrm rot="103250">
                <a:off x="3955790" y="1593118"/>
                <a:ext cx="198376" cy="288042"/>
              </a:xfrm>
              <a:custGeom>
                <a:avLst/>
                <a:gdLst>
                  <a:gd name="T0" fmla="*/ 102 w 257"/>
                  <a:gd name="T1" fmla="*/ 6 h 433"/>
                  <a:gd name="T2" fmla="*/ 38 w 257"/>
                  <a:gd name="T3" fmla="*/ 16 h 433"/>
                  <a:gd name="T4" fmla="*/ 12 w 257"/>
                  <a:gd name="T5" fmla="*/ 56 h 433"/>
                  <a:gd name="T6" fmla="*/ 2 w 257"/>
                  <a:gd name="T7" fmla="*/ 150 h 433"/>
                  <a:gd name="T8" fmla="*/ 8 w 257"/>
                  <a:gd name="T9" fmla="*/ 272 h 433"/>
                  <a:gd name="T10" fmla="*/ 50 w 257"/>
                  <a:gd name="T11" fmla="*/ 404 h 433"/>
                  <a:gd name="T12" fmla="*/ 102 w 257"/>
                  <a:gd name="T13" fmla="*/ 424 h 433"/>
                  <a:gd name="T14" fmla="*/ 180 w 257"/>
                  <a:gd name="T15" fmla="*/ 428 h 433"/>
                  <a:gd name="T16" fmla="*/ 236 w 257"/>
                  <a:gd name="T17" fmla="*/ 394 h 433"/>
                  <a:gd name="T18" fmla="*/ 250 w 257"/>
                  <a:gd name="T19" fmla="*/ 298 h 433"/>
                  <a:gd name="T20" fmla="*/ 246 w 257"/>
                  <a:gd name="T21" fmla="*/ 162 h 433"/>
                  <a:gd name="T22" fmla="*/ 186 w 257"/>
                  <a:gd name="T23" fmla="*/ 30 h 433"/>
                  <a:gd name="T24" fmla="*/ 126 w 257"/>
                  <a:gd name="T25" fmla="*/ 4 h 433"/>
                  <a:gd name="T26" fmla="*/ 102 w 257"/>
                  <a:gd name="T27" fmla="*/ 6 h 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7"/>
                  <a:gd name="T43" fmla="*/ 0 h 433"/>
                  <a:gd name="T44" fmla="*/ 257 w 257"/>
                  <a:gd name="T45" fmla="*/ 433 h 43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7" h="433">
                    <a:moveTo>
                      <a:pt x="102" y="6"/>
                    </a:moveTo>
                    <a:cubicBezTo>
                      <a:pt x="87" y="8"/>
                      <a:pt x="53" y="8"/>
                      <a:pt x="38" y="16"/>
                    </a:cubicBezTo>
                    <a:cubicBezTo>
                      <a:pt x="23" y="24"/>
                      <a:pt x="18" y="34"/>
                      <a:pt x="12" y="56"/>
                    </a:cubicBezTo>
                    <a:cubicBezTo>
                      <a:pt x="6" y="78"/>
                      <a:pt x="3" y="114"/>
                      <a:pt x="2" y="150"/>
                    </a:cubicBezTo>
                    <a:cubicBezTo>
                      <a:pt x="1" y="186"/>
                      <a:pt x="0" y="230"/>
                      <a:pt x="8" y="272"/>
                    </a:cubicBezTo>
                    <a:cubicBezTo>
                      <a:pt x="16" y="314"/>
                      <a:pt x="34" y="379"/>
                      <a:pt x="50" y="404"/>
                    </a:cubicBezTo>
                    <a:cubicBezTo>
                      <a:pt x="66" y="429"/>
                      <a:pt x="80" y="420"/>
                      <a:pt x="102" y="424"/>
                    </a:cubicBezTo>
                    <a:cubicBezTo>
                      <a:pt x="124" y="428"/>
                      <a:pt x="158" y="433"/>
                      <a:pt x="180" y="428"/>
                    </a:cubicBezTo>
                    <a:cubicBezTo>
                      <a:pt x="202" y="423"/>
                      <a:pt x="224" y="415"/>
                      <a:pt x="236" y="394"/>
                    </a:cubicBezTo>
                    <a:cubicBezTo>
                      <a:pt x="248" y="373"/>
                      <a:pt x="248" y="337"/>
                      <a:pt x="250" y="298"/>
                    </a:cubicBezTo>
                    <a:cubicBezTo>
                      <a:pt x="252" y="259"/>
                      <a:pt x="257" y="207"/>
                      <a:pt x="246" y="162"/>
                    </a:cubicBezTo>
                    <a:cubicBezTo>
                      <a:pt x="235" y="117"/>
                      <a:pt x="206" y="56"/>
                      <a:pt x="186" y="30"/>
                    </a:cubicBezTo>
                    <a:cubicBezTo>
                      <a:pt x="166" y="4"/>
                      <a:pt x="139" y="8"/>
                      <a:pt x="126" y="4"/>
                    </a:cubicBezTo>
                    <a:cubicBezTo>
                      <a:pt x="113" y="0"/>
                      <a:pt x="117" y="4"/>
                      <a:pt x="102" y="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1381"/>
              <p:cNvSpPr>
                <a:spLocks/>
              </p:cNvSpPr>
              <p:nvPr/>
            </p:nvSpPr>
            <p:spPr bwMode="auto">
              <a:xfrm rot="103250">
                <a:off x="4244728" y="1583262"/>
                <a:ext cx="192626" cy="318708"/>
              </a:xfrm>
              <a:custGeom>
                <a:avLst/>
                <a:gdLst>
                  <a:gd name="T0" fmla="*/ 71 w 231"/>
                  <a:gd name="T1" fmla="*/ 11 h 434"/>
                  <a:gd name="T2" fmla="*/ 25 w 231"/>
                  <a:gd name="T3" fmla="*/ 35 h 434"/>
                  <a:gd name="T4" fmla="*/ 7 w 231"/>
                  <a:gd name="T5" fmla="*/ 115 h 434"/>
                  <a:gd name="T6" fmla="*/ 3 w 231"/>
                  <a:gd name="T7" fmla="*/ 221 h 434"/>
                  <a:gd name="T8" fmla="*/ 25 w 231"/>
                  <a:gd name="T9" fmla="*/ 365 h 434"/>
                  <a:gd name="T10" fmla="*/ 93 w 231"/>
                  <a:gd name="T11" fmla="*/ 415 h 434"/>
                  <a:gd name="T12" fmla="*/ 173 w 231"/>
                  <a:gd name="T13" fmla="*/ 431 h 434"/>
                  <a:gd name="T14" fmla="*/ 221 w 231"/>
                  <a:gd name="T15" fmla="*/ 397 h 434"/>
                  <a:gd name="T16" fmla="*/ 227 w 231"/>
                  <a:gd name="T17" fmla="*/ 311 h 434"/>
                  <a:gd name="T18" fmla="*/ 227 w 231"/>
                  <a:gd name="T19" fmla="*/ 181 h 434"/>
                  <a:gd name="T20" fmla="*/ 201 w 231"/>
                  <a:gd name="T21" fmla="*/ 75 h 434"/>
                  <a:gd name="T22" fmla="*/ 161 w 231"/>
                  <a:gd name="T23" fmla="*/ 15 h 434"/>
                  <a:gd name="T24" fmla="*/ 97 w 231"/>
                  <a:gd name="T25" fmla="*/ 1 h 434"/>
                  <a:gd name="T26" fmla="*/ 71 w 231"/>
                  <a:gd name="T27" fmla="*/ 11 h 43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31"/>
                  <a:gd name="T43" fmla="*/ 0 h 434"/>
                  <a:gd name="T44" fmla="*/ 231 w 231"/>
                  <a:gd name="T45" fmla="*/ 434 h 43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31" h="434">
                    <a:moveTo>
                      <a:pt x="71" y="11"/>
                    </a:moveTo>
                    <a:cubicBezTo>
                      <a:pt x="59" y="17"/>
                      <a:pt x="36" y="18"/>
                      <a:pt x="25" y="35"/>
                    </a:cubicBezTo>
                    <a:cubicBezTo>
                      <a:pt x="14" y="52"/>
                      <a:pt x="11" y="84"/>
                      <a:pt x="7" y="115"/>
                    </a:cubicBezTo>
                    <a:cubicBezTo>
                      <a:pt x="3" y="146"/>
                      <a:pt x="0" y="179"/>
                      <a:pt x="3" y="221"/>
                    </a:cubicBezTo>
                    <a:cubicBezTo>
                      <a:pt x="6" y="263"/>
                      <a:pt x="10" y="333"/>
                      <a:pt x="25" y="365"/>
                    </a:cubicBezTo>
                    <a:cubicBezTo>
                      <a:pt x="40" y="397"/>
                      <a:pt x="68" y="404"/>
                      <a:pt x="93" y="415"/>
                    </a:cubicBezTo>
                    <a:cubicBezTo>
                      <a:pt x="118" y="426"/>
                      <a:pt x="152" y="434"/>
                      <a:pt x="173" y="431"/>
                    </a:cubicBezTo>
                    <a:cubicBezTo>
                      <a:pt x="194" y="428"/>
                      <a:pt x="212" y="417"/>
                      <a:pt x="221" y="397"/>
                    </a:cubicBezTo>
                    <a:cubicBezTo>
                      <a:pt x="230" y="377"/>
                      <a:pt x="226" y="347"/>
                      <a:pt x="227" y="311"/>
                    </a:cubicBezTo>
                    <a:cubicBezTo>
                      <a:pt x="228" y="275"/>
                      <a:pt x="231" y="220"/>
                      <a:pt x="227" y="181"/>
                    </a:cubicBezTo>
                    <a:cubicBezTo>
                      <a:pt x="223" y="142"/>
                      <a:pt x="212" y="103"/>
                      <a:pt x="201" y="75"/>
                    </a:cubicBezTo>
                    <a:cubicBezTo>
                      <a:pt x="190" y="47"/>
                      <a:pt x="178" y="27"/>
                      <a:pt x="161" y="15"/>
                    </a:cubicBezTo>
                    <a:cubicBezTo>
                      <a:pt x="144" y="3"/>
                      <a:pt x="112" y="2"/>
                      <a:pt x="97" y="1"/>
                    </a:cubicBezTo>
                    <a:cubicBezTo>
                      <a:pt x="82" y="0"/>
                      <a:pt x="83" y="5"/>
                      <a:pt x="71" y="1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1382"/>
              <p:cNvSpPr>
                <a:spLocks/>
              </p:cNvSpPr>
              <p:nvPr/>
            </p:nvSpPr>
            <p:spPr bwMode="auto">
              <a:xfrm rot="103250">
                <a:off x="5645828" y="1606319"/>
                <a:ext cx="192626" cy="318708"/>
              </a:xfrm>
              <a:custGeom>
                <a:avLst/>
                <a:gdLst>
                  <a:gd name="T0" fmla="*/ 71 w 231"/>
                  <a:gd name="T1" fmla="*/ 11 h 434"/>
                  <a:gd name="T2" fmla="*/ 25 w 231"/>
                  <a:gd name="T3" fmla="*/ 35 h 434"/>
                  <a:gd name="T4" fmla="*/ 7 w 231"/>
                  <a:gd name="T5" fmla="*/ 115 h 434"/>
                  <a:gd name="T6" fmla="*/ 3 w 231"/>
                  <a:gd name="T7" fmla="*/ 221 h 434"/>
                  <a:gd name="T8" fmla="*/ 25 w 231"/>
                  <a:gd name="T9" fmla="*/ 365 h 434"/>
                  <a:gd name="T10" fmla="*/ 93 w 231"/>
                  <a:gd name="T11" fmla="*/ 415 h 434"/>
                  <a:gd name="T12" fmla="*/ 173 w 231"/>
                  <a:gd name="T13" fmla="*/ 431 h 434"/>
                  <a:gd name="T14" fmla="*/ 221 w 231"/>
                  <a:gd name="T15" fmla="*/ 397 h 434"/>
                  <a:gd name="T16" fmla="*/ 227 w 231"/>
                  <a:gd name="T17" fmla="*/ 311 h 434"/>
                  <a:gd name="T18" fmla="*/ 227 w 231"/>
                  <a:gd name="T19" fmla="*/ 181 h 434"/>
                  <a:gd name="T20" fmla="*/ 201 w 231"/>
                  <a:gd name="T21" fmla="*/ 75 h 434"/>
                  <a:gd name="T22" fmla="*/ 161 w 231"/>
                  <a:gd name="T23" fmla="*/ 15 h 434"/>
                  <a:gd name="T24" fmla="*/ 97 w 231"/>
                  <a:gd name="T25" fmla="*/ 1 h 434"/>
                  <a:gd name="T26" fmla="*/ 71 w 231"/>
                  <a:gd name="T27" fmla="*/ 11 h 43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31"/>
                  <a:gd name="T43" fmla="*/ 0 h 434"/>
                  <a:gd name="T44" fmla="*/ 231 w 231"/>
                  <a:gd name="T45" fmla="*/ 434 h 43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31" h="434">
                    <a:moveTo>
                      <a:pt x="71" y="11"/>
                    </a:moveTo>
                    <a:cubicBezTo>
                      <a:pt x="59" y="17"/>
                      <a:pt x="36" y="18"/>
                      <a:pt x="25" y="35"/>
                    </a:cubicBezTo>
                    <a:cubicBezTo>
                      <a:pt x="14" y="52"/>
                      <a:pt x="11" y="84"/>
                      <a:pt x="7" y="115"/>
                    </a:cubicBezTo>
                    <a:cubicBezTo>
                      <a:pt x="3" y="146"/>
                      <a:pt x="0" y="179"/>
                      <a:pt x="3" y="221"/>
                    </a:cubicBezTo>
                    <a:cubicBezTo>
                      <a:pt x="6" y="263"/>
                      <a:pt x="10" y="333"/>
                      <a:pt x="25" y="365"/>
                    </a:cubicBezTo>
                    <a:cubicBezTo>
                      <a:pt x="40" y="397"/>
                      <a:pt x="68" y="404"/>
                      <a:pt x="93" y="415"/>
                    </a:cubicBezTo>
                    <a:cubicBezTo>
                      <a:pt x="118" y="426"/>
                      <a:pt x="152" y="434"/>
                      <a:pt x="173" y="431"/>
                    </a:cubicBezTo>
                    <a:cubicBezTo>
                      <a:pt x="194" y="428"/>
                      <a:pt x="212" y="417"/>
                      <a:pt x="221" y="397"/>
                    </a:cubicBezTo>
                    <a:cubicBezTo>
                      <a:pt x="230" y="377"/>
                      <a:pt x="226" y="347"/>
                      <a:pt x="227" y="311"/>
                    </a:cubicBezTo>
                    <a:cubicBezTo>
                      <a:pt x="228" y="275"/>
                      <a:pt x="231" y="220"/>
                      <a:pt x="227" y="181"/>
                    </a:cubicBezTo>
                    <a:cubicBezTo>
                      <a:pt x="223" y="142"/>
                      <a:pt x="212" y="103"/>
                      <a:pt x="201" y="75"/>
                    </a:cubicBezTo>
                    <a:cubicBezTo>
                      <a:pt x="190" y="47"/>
                      <a:pt x="178" y="27"/>
                      <a:pt x="161" y="15"/>
                    </a:cubicBezTo>
                    <a:cubicBezTo>
                      <a:pt x="144" y="3"/>
                      <a:pt x="112" y="2"/>
                      <a:pt x="97" y="1"/>
                    </a:cubicBezTo>
                    <a:cubicBezTo>
                      <a:pt x="82" y="0"/>
                      <a:pt x="83" y="5"/>
                      <a:pt x="71" y="1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2" name="Freeform 1383"/>
              <p:cNvSpPr>
                <a:spLocks/>
              </p:cNvSpPr>
              <p:nvPr/>
            </p:nvSpPr>
            <p:spPr bwMode="auto">
              <a:xfrm rot="103250">
                <a:off x="4510667" y="1596404"/>
                <a:ext cx="191188" cy="301185"/>
              </a:xfrm>
              <a:custGeom>
                <a:avLst/>
                <a:gdLst>
                  <a:gd name="T0" fmla="*/ 90 w 209"/>
                  <a:gd name="T1" fmla="*/ 10 h 411"/>
                  <a:gd name="T2" fmla="*/ 28 w 209"/>
                  <a:gd name="T3" fmla="*/ 26 h 411"/>
                  <a:gd name="T4" fmla="*/ 6 w 209"/>
                  <a:gd name="T5" fmla="*/ 80 h 411"/>
                  <a:gd name="T6" fmla="*/ 8 w 209"/>
                  <a:gd name="T7" fmla="*/ 166 h 411"/>
                  <a:gd name="T8" fmla="*/ 56 w 209"/>
                  <a:gd name="T9" fmla="*/ 280 h 411"/>
                  <a:gd name="T10" fmla="*/ 80 w 209"/>
                  <a:gd name="T11" fmla="*/ 378 h 411"/>
                  <a:gd name="T12" fmla="*/ 190 w 209"/>
                  <a:gd name="T13" fmla="*/ 392 h 411"/>
                  <a:gd name="T14" fmla="*/ 192 w 209"/>
                  <a:gd name="T15" fmla="*/ 266 h 411"/>
                  <a:gd name="T16" fmla="*/ 200 w 209"/>
                  <a:gd name="T17" fmla="*/ 72 h 411"/>
                  <a:gd name="T18" fmla="*/ 166 w 209"/>
                  <a:gd name="T19" fmla="*/ 10 h 411"/>
                  <a:gd name="T20" fmla="*/ 90 w 209"/>
                  <a:gd name="T21" fmla="*/ 10 h 4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9"/>
                  <a:gd name="T34" fmla="*/ 0 h 411"/>
                  <a:gd name="T35" fmla="*/ 209 w 209"/>
                  <a:gd name="T36" fmla="*/ 411 h 4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9" h="411">
                    <a:moveTo>
                      <a:pt x="90" y="10"/>
                    </a:moveTo>
                    <a:cubicBezTo>
                      <a:pt x="67" y="13"/>
                      <a:pt x="42" y="14"/>
                      <a:pt x="28" y="26"/>
                    </a:cubicBezTo>
                    <a:cubicBezTo>
                      <a:pt x="14" y="38"/>
                      <a:pt x="9" y="57"/>
                      <a:pt x="6" y="80"/>
                    </a:cubicBezTo>
                    <a:cubicBezTo>
                      <a:pt x="3" y="103"/>
                      <a:pt x="0" y="133"/>
                      <a:pt x="8" y="166"/>
                    </a:cubicBezTo>
                    <a:cubicBezTo>
                      <a:pt x="16" y="199"/>
                      <a:pt x="44" y="245"/>
                      <a:pt x="56" y="280"/>
                    </a:cubicBezTo>
                    <a:cubicBezTo>
                      <a:pt x="68" y="315"/>
                      <a:pt x="58" y="359"/>
                      <a:pt x="80" y="378"/>
                    </a:cubicBezTo>
                    <a:cubicBezTo>
                      <a:pt x="102" y="397"/>
                      <a:pt x="171" y="411"/>
                      <a:pt x="190" y="392"/>
                    </a:cubicBezTo>
                    <a:cubicBezTo>
                      <a:pt x="209" y="373"/>
                      <a:pt x="190" y="319"/>
                      <a:pt x="192" y="266"/>
                    </a:cubicBezTo>
                    <a:cubicBezTo>
                      <a:pt x="194" y="213"/>
                      <a:pt x="204" y="115"/>
                      <a:pt x="200" y="72"/>
                    </a:cubicBezTo>
                    <a:cubicBezTo>
                      <a:pt x="196" y="29"/>
                      <a:pt x="184" y="20"/>
                      <a:pt x="166" y="10"/>
                    </a:cubicBezTo>
                    <a:cubicBezTo>
                      <a:pt x="148" y="0"/>
                      <a:pt x="113" y="7"/>
                      <a:pt x="90" y="1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3" name="Freeform 1384"/>
              <p:cNvSpPr>
                <a:spLocks/>
              </p:cNvSpPr>
              <p:nvPr/>
            </p:nvSpPr>
            <p:spPr bwMode="auto">
              <a:xfrm rot="103250">
                <a:off x="5344700" y="1598389"/>
                <a:ext cx="25875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4" name="Freeform 1385"/>
              <p:cNvSpPr>
                <a:spLocks/>
              </p:cNvSpPr>
              <p:nvPr/>
            </p:nvSpPr>
            <p:spPr bwMode="auto">
              <a:xfrm rot="103250" flipH="1">
                <a:off x="5011230" y="1330266"/>
                <a:ext cx="34500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5" name="Freeform 1386"/>
              <p:cNvSpPr>
                <a:spLocks/>
              </p:cNvSpPr>
              <p:nvPr/>
            </p:nvSpPr>
            <p:spPr bwMode="auto">
              <a:xfrm rot="103250" flipH="1">
                <a:off x="5063814" y="1331361"/>
                <a:ext cx="38813" cy="205901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6" name="Freeform 1387"/>
              <p:cNvSpPr>
                <a:spLocks/>
              </p:cNvSpPr>
              <p:nvPr/>
            </p:nvSpPr>
            <p:spPr bwMode="auto">
              <a:xfrm rot="103250" flipH="1">
                <a:off x="4993980" y="1321504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7" name="Freeform 1388"/>
              <p:cNvSpPr>
                <a:spLocks/>
              </p:cNvSpPr>
              <p:nvPr/>
            </p:nvSpPr>
            <p:spPr bwMode="auto">
              <a:xfrm rot="103250" flipH="1">
                <a:off x="5042855" y="1319314"/>
                <a:ext cx="40250" cy="216853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8" name="Freeform 1389"/>
              <p:cNvSpPr>
                <a:spLocks/>
              </p:cNvSpPr>
              <p:nvPr/>
            </p:nvSpPr>
            <p:spPr bwMode="auto">
              <a:xfrm rot="103250" flipH="1">
                <a:off x="4976730" y="1312742"/>
                <a:ext cx="46000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9" name="Freeform 1390"/>
              <p:cNvSpPr>
                <a:spLocks/>
              </p:cNvSpPr>
              <p:nvPr/>
            </p:nvSpPr>
            <p:spPr bwMode="auto">
              <a:xfrm rot="103250" flipH="1">
                <a:off x="4968105" y="1310552"/>
                <a:ext cx="18688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0" name="Freeform 1391"/>
              <p:cNvSpPr>
                <a:spLocks/>
              </p:cNvSpPr>
              <p:nvPr/>
            </p:nvSpPr>
            <p:spPr bwMode="auto">
              <a:xfrm rot="103250" flipH="1">
                <a:off x="4953730" y="1309457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1392"/>
              <p:cNvSpPr>
                <a:spLocks/>
              </p:cNvSpPr>
              <p:nvPr/>
            </p:nvSpPr>
            <p:spPr bwMode="auto">
              <a:xfrm rot="103250" flipH="1">
                <a:off x="4936480" y="1316028"/>
                <a:ext cx="388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1393"/>
              <p:cNvSpPr>
                <a:spLocks/>
              </p:cNvSpPr>
              <p:nvPr/>
            </p:nvSpPr>
            <p:spPr bwMode="auto">
              <a:xfrm rot="103250" flipH="1">
                <a:off x="5085377" y="1311647"/>
                <a:ext cx="43125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1394"/>
              <p:cNvSpPr>
                <a:spLocks/>
              </p:cNvSpPr>
              <p:nvPr/>
            </p:nvSpPr>
            <p:spPr bwMode="auto">
              <a:xfrm rot="103250" flipH="1">
                <a:off x="4897667" y="1343408"/>
                <a:ext cx="38813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1395"/>
              <p:cNvSpPr>
                <a:spLocks/>
              </p:cNvSpPr>
              <p:nvPr/>
            </p:nvSpPr>
            <p:spPr bwMode="auto">
              <a:xfrm rot="103250" flipH="1">
                <a:off x="4920667" y="1324790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1399"/>
              <p:cNvSpPr>
                <a:spLocks/>
              </p:cNvSpPr>
              <p:nvPr/>
            </p:nvSpPr>
            <p:spPr bwMode="auto">
              <a:xfrm rot="103250" flipH="1">
                <a:off x="5178815" y="1323695"/>
                <a:ext cx="35938" cy="209186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Freeform 1400"/>
              <p:cNvSpPr>
                <a:spLocks/>
              </p:cNvSpPr>
              <p:nvPr/>
            </p:nvSpPr>
            <p:spPr bwMode="auto">
              <a:xfrm rot="103250" flipH="1">
                <a:off x="5221940" y="1324790"/>
                <a:ext cx="40250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1401"/>
              <p:cNvSpPr>
                <a:spLocks/>
              </p:cNvSpPr>
              <p:nvPr/>
            </p:nvSpPr>
            <p:spPr bwMode="auto">
              <a:xfrm rot="103250" flipH="1">
                <a:off x="5201815" y="1313838"/>
                <a:ext cx="40250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1402"/>
              <p:cNvSpPr>
                <a:spLocks/>
              </p:cNvSpPr>
              <p:nvPr/>
            </p:nvSpPr>
            <p:spPr bwMode="auto">
              <a:xfrm rot="103250" flipH="1">
                <a:off x="5144315" y="1307267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403"/>
              <p:cNvSpPr>
                <a:spLocks/>
              </p:cNvSpPr>
              <p:nvPr/>
            </p:nvSpPr>
            <p:spPr bwMode="auto">
              <a:xfrm rot="103250" flipH="1">
                <a:off x="5135690" y="1305076"/>
                <a:ext cx="18688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0" name="Freeform 1404"/>
              <p:cNvSpPr>
                <a:spLocks/>
              </p:cNvSpPr>
              <p:nvPr/>
            </p:nvSpPr>
            <p:spPr bwMode="auto">
              <a:xfrm rot="103250" flipH="1">
                <a:off x="5119878" y="1305076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1" name="Freeform 1405"/>
              <p:cNvSpPr>
                <a:spLocks/>
              </p:cNvSpPr>
              <p:nvPr/>
            </p:nvSpPr>
            <p:spPr bwMode="auto">
              <a:xfrm rot="103250" flipH="1">
                <a:off x="5105503" y="1310552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2" name="Freeform 1406"/>
              <p:cNvSpPr>
                <a:spLocks/>
              </p:cNvSpPr>
              <p:nvPr/>
            </p:nvSpPr>
            <p:spPr bwMode="auto">
              <a:xfrm rot="103250" flipH="1">
                <a:off x="5244940" y="1306171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3" name="Freeform 1407"/>
              <p:cNvSpPr>
                <a:spLocks/>
              </p:cNvSpPr>
              <p:nvPr/>
            </p:nvSpPr>
            <p:spPr bwMode="auto">
              <a:xfrm rot="103250" flipH="1">
                <a:off x="5306753" y="1401250"/>
                <a:ext cx="38813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4" name="Freeform 1408"/>
              <p:cNvSpPr>
                <a:spLocks/>
              </p:cNvSpPr>
              <p:nvPr/>
            </p:nvSpPr>
            <p:spPr bwMode="auto">
              <a:xfrm rot="103250" flipH="1">
                <a:off x="5170190" y="1322600"/>
                <a:ext cx="40250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5" name="Freeform 1409"/>
              <p:cNvSpPr>
                <a:spLocks/>
              </p:cNvSpPr>
              <p:nvPr/>
            </p:nvSpPr>
            <p:spPr bwMode="auto">
              <a:xfrm rot="103250" flipH="1">
                <a:off x="5288065" y="1317123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6" name="Freeform 1410"/>
              <p:cNvSpPr>
                <a:spLocks/>
              </p:cNvSpPr>
              <p:nvPr/>
            </p:nvSpPr>
            <p:spPr bwMode="auto">
              <a:xfrm rot="103250" flipH="1">
                <a:off x="5331190" y="1390298"/>
                <a:ext cx="35938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7" name="Freeform 1411"/>
              <p:cNvSpPr>
                <a:spLocks/>
              </p:cNvSpPr>
              <p:nvPr/>
            </p:nvSpPr>
            <p:spPr bwMode="auto">
              <a:xfrm rot="103250" flipH="1">
                <a:off x="5275128" y="1308361"/>
                <a:ext cx="46000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8" name="Freeform 1412"/>
              <p:cNvSpPr>
                <a:spLocks/>
              </p:cNvSpPr>
              <p:nvPr/>
            </p:nvSpPr>
            <p:spPr bwMode="auto">
              <a:xfrm rot="103250" flipH="1">
                <a:off x="5262190" y="1307267"/>
                <a:ext cx="21563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9" name="Freeform 1413"/>
              <p:cNvSpPr>
                <a:spLocks/>
              </p:cNvSpPr>
              <p:nvPr/>
            </p:nvSpPr>
            <p:spPr bwMode="auto">
              <a:xfrm rot="103250" flipH="1">
                <a:off x="5247815" y="1305076"/>
                <a:ext cx="24438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0" name="Freeform 1414"/>
              <p:cNvSpPr>
                <a:spLocks/>
              </p:cNvSpPr>
              <p:nvPr/>
            </p:nvSpPr>
            <p:spPr bwMode="auto">
              <a:xfrm rot="103250" flipH="1">
                <a:off x="5234878" y="1311647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1" name="Freeform 1415"/>
              <p:cNvSpPr>
                <a:spLocks/>
              </p:cNvSpPr>
              <p:nvPr/>
            </p:nvSpPr>
            <p:spPr bwMode="auto">
              <a:xfrm rot="103250" flipH="1">
                <a:off x="5343836" y="1335255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2" name="Freeform 1416"/>
              <p:cNvSpPr>
                <a:spLocks/>
              </p:cNvSpPr>
              <p:nvPr/>
            </p:nvSpPr>
            <p:spPr bwMode="auto">
              <a:xfrm rot="103250">
                <a:off x="5289503" y="1514262"/>
                <a:ext cx="23000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3" name="Freeform 1417"/>
              <p:cNvSpPr>
                <a:spLocks/>
              </p:cNvSpPr>
              <p:nvPr/>
            </p:nvSpPr>
            <p:spPr bwMode="auto">
              <a:xfrm rot="103250">
                <a:off x="4922105" y="1497835"/>
                <a:ext cx="24438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4" name="Freeform 1429"/>
              <p:cNvSpPr>
                <a:spLocks/>
              </p:cNvSpPr>
              <p:nvPr/>
            </p:nvSpPr>
            <p:spPr bwMode="auto">
              <a:xfrm rot="103250" flipH="1">
                <a:off x="4985355" y="1267839"/>
                <a:ext cx="20125" cy="228900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5" name="Freeform 1430"/>
              <p:cNvSpPr>
                <a:spLocks/>
              </p:cNvSpPr>
              <p:nvPr/>
            </p:nvSpPr>
            <p:spPr bwMode="auto">
              <a:xfrm rot="103250" flipH="1">
                <a:off x="4969542" y="1267839"/>
                <a:ext cx="23000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6" name="Freeform 1431"/>
              <p:cNvSpPr>
                <a:spLocks/>
              </p:cNvSpPr>
              <p:nvPr/>
            </p:nvSpPr>
            <p:spPr bwMode="auto">
              <a:xfrm rot="103250" flipH="1">
                <a:off x="4955167" y="1274410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7" name="Freeform 1437"/>
              <p:cNvSpPr>
                <a:spLocks/>
              </p:cNvSpPr>
              <p:nvPr/>
            </p:nvSpPr>
            <p:spPr bwMode="auto">
              <a:xfrm rot="103250" flipH="1">
                <a:off x="4808542" y="1282076"/>
                <a:ext cx="388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8" name="Freeform 1438"/>
              <p:cNvSpPr>
                <a:spLocks/>
              </p:cNvSpPr>
              <p:nvPr/>
            </p:nvSpPr>
            <p:spPr bwMode="auto">
              <a:xfrm rot="103250" flipH="1">
                <a:off x="4870355" y="1300695"/>
                <a:ext cx="37375" cy="208091"/>
              </a:xfrm>
              <a:custGeom>
                <a:avLst/>
                <a:gdLst>
                  <a:gd name="T0" fmla="*/ 6 w 34"/>
                  <a:gd name="T1" fmla="*/ 0 h 518"/>
                  <a:gd name="T2" fmla="*/ 0 w 34"/>
                  <a:gd name="T3" fmla="*/ 102 h 518"/>
                  <a:gd name="T4" fmla="*/ 6 w 34"/>
                  <a:gd name="T5" fmla="*/ 160 h 518"/>
                  <a:gd name="T6" fmla="*/ 10 w 34"/>
                  <a:gd name="T7" fmla="*/ 240 h 518"/>
                  <a:gd name="T8" fmla="*/ 20 w 34"/>
                  <a:gd name="T9" fmla="*/ 304 h 518"/>
                  <a:gd name="T10" fmla="*/ 24 w 34"/>
                  <a:gd name="T11" fmla="*/ 394 h 518"/>
                  <a:gd name="T12" fmla="*/ 30 w 34"/>
                  <a:gd name="T13" fmla="*/ 472 h 518"/>
                  <a:gd name="T14" fmla="*/ 34 w 34"/>
                  <a:gd name="T15" fmla="*/ 518 h 5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4"/>
                  <a:gd name="T25" fmla="*/ 0 h 518"/>
                  <a:gd name="T26" fmla="*/ 34 w 34"/>
                  <a:gd name="T27" fmla="*/ 518 h 5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4" h="518">
                    <a:moveTo>
                      <a:pt x="6" y="0"/>
                    </a:moveTo>
                    <a:cubicBezTo>
                      <a:pt x="3" y="37"/>
                      <a:pt x="0" y="75"/>
                      <a:pt x="0" y="102"/>
                    </a:cubicBezTo>
                    <a:cubicBezTo>
                      <a:pt x="0" y="129"/>
                      <a:pt x="4" y="137"/>
                      <a:pt x="6" y="160"/>
                    </a:cubicBezTo>
                    <a:cubicBezTo>
                      <a:pt x="8" y="183"/>
                      <a:pt x="8" y="216"/>
                      <a:pt x="10" y="240"/>
                    </a:cubicBezTo>
                    <a:cubicBezTo>
                      <a:pt x="12" y="264"/>
                      <a:pt x="18" y="278"/>
                      <a:pt x="20" y="304"/>
                    </a:cubicBezTo>
                    <a:cubicBezTo>
                      <a:pt x="22" y="330"/>
                      <a:pt x="22" y="366"/>
                      <a:pt x="24" y="394"/>
                    </a:cubicBezTo>
                    <a:cubicBezTo>
                      <a:pt x="26" y="422"/>
                      <a:pt x="28" y="451"/>
                      <a:pt x="30" y="472"/>
                    </a:cubicBezTo>
                    <a:cubicBezTo>
                      <a:pt x="32" y="493"/>
                      <a:pt x="33" y="510"/>
                      <a:pt x="34" y="51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9" name="Freeform 1439"/>
              <p:cNvSpPr>
                <a:spLocks/>
              </p:cNvSpPr>
              <p:nvPr/>
            </p:nvSpPr>
            <p:spPr bwMode="auto">
              <a:xfrm rot="103250" flipH="1">
                <a:off x="4913480" y="1301790"/>
                <a:ext cx="40250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0" name="Freeform 1440"/>
              <p:cNvSpPr>
                <a:spLocks/>
              </p:cNvSpPr>
              <p:nvPr/>
            </p:nvSpPr>
            <p:spPr bwMode="auto">
              <a:xfrm rot="103250" flipH="1">
                <a:off x="4850230" y="1293028"/>
                <a:ext cx="60375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1" name="Freeform 1441"/>
              <p:cNvSpPr>
                <a:spLocks/>
              </p:cNvSpPr>
              <p:nvPr/>
            </p:nvSpPr>
            <p:spPr bwMode="auto">
              <a:xfrm rot="103250" flipH="1">
                <a:off x="4893355" y="1289743"/>
                <a:ext cx="38813" cy="217948"/>
              </a:xfrm>
              <a:custGeom>
                <a:avLst/>
                <a:gdLst>
                  <a:gd name="T0" fmla="*/ 7 w 37"/>
                  <a:gd name="T1" fmla="*/ 27 h 541"/>
                  <a:gd name="T2" fmla="*/ 1 w 37"/>
                  <a:gd name="T3" fmla="*/ 13 h 541"/>
                  <a:gd name="T4" fmla="*/ 3 w 37"/>
                  <a:gd name="T5" fmla="*/ 105 h 541"/>
                  <a:gd name="T6" fmla="*/ 7 w 37"/>
                  <a:gd name="T7" fmla="*/ 215 h 541"/>
                  <a:gd name="T8" fmla="*/ 23 w 37"/>
                  <a:gd name="T9" fmla="*/ 293 h 541"/>
                  <a:gd name="T10" fmla="*/ 27 w 37"/>
                  <a:gd name="T11" fmla="*/ 429 h 541"/>
                  <a:gd name="T12" fmla="*/ 37 w 37"/>
                  <a:gd name="T13" fmla="*/ 541 h 5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541"/>
                  <a:gd name="T23" fmla="*/ 37 w 37"/>
                  <a:gd name="T24" fmla="*/ 541 h 5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541">
                    <a:moveTo>
                      <a:pt x="7" y="27"/>
                    </a:moveTo>
                    <a:cubicBezTo>
                      <a:pt x="4" y="13"/>
                      <a:pt x="2" y="0"/>
                      <a:pt x="1" y="13"/>
                    </a:cubicBezTo>
                    <a:cubicBezTo>
                      <a:pt x="0" y="26"/>
                      <a:pt x="2" y="71"/>
                      <a:pt x="3" y="105"/>
                    </a:cubicBezTo>
                    <a:cubicBezTo>
                      <a:pt x="4" y="139"/>
                      <a:pt x="4" y="184"/>
                      <a:pt x="7" y="215"/>
                    </a:cubicBezTo>
                    <a:cubicBezTo>
                      <a:pt x="10" y="246"/>
                      <a:pt x="20" y="257"/>
                      <a:pt x="23" y="293"/>
                    </a:cubicBezTo>
                    <a:cubicBezTo>
                      <a:pt x="26" y="329"/>
                      <a:pt x="25" y="388"/>
                      <a:pt x="27" y="429"/>
                    </a:cubicBezTo>
                    <a:cubicBezTo>
                      <a:pt x="29" y="470"/>
                      <a:pt x="33" y="505"/>
                      <a:pt x="37" y="541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2" name="Freeform 1442"/>
              <p:cNvSpPr>
                <a:spLocks/>
              </p:cNvSpPr>
              <p:nvPr/>
            </p:nvSpPr>
            <p:spPr bwMode="auto">
              <a:xfrm rot="103250" flipH="1">
                <a:off x="4835855" y="1283172"/>
                <a:ext cx="47438" cy="224519"/>
              </a:xfrm>
              <a:custGeom>
                <a:avLst/>
                <a:gdLst>
                  <a:gd name="T0" fmla="*/ 0 w 42"/>
                  <a:gd name="T1" fmla="*/ 0 h 558"/>
                  <a:gd name="T2" fmla="*/ 4 w 42"/>
                  <a:gd name="T3" fmla="*/ 132 h 558"/>
                  <a:gd name="T4" fmla="*/ 10 w 42"/>
                  <a:gd name="T5" fmla="*/ 248 h 558"/>
                  <a:gd name="T6" fmla="*/ 38 w 42"/>
                  <a:gd name="T7" fmla="*/ 386 h 558"/>
                  <a:gd name="T8" fmla="*/ 36 w 42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558"/>
                  <a:gd name="T17" fmla="*/ 42 w 42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558">
                    <a:moveTo>
                      <a:pt x="0" y="0"/>
                    </a:moveTo>
                    <a:cubicBezTo>
                      <a:pt x="1" y="45"/>
                      <a:pt x="2" y="91"/>
                      <a:pt x="4" y="132"/>
                    </a:cubicBezTo>
                    <a:cubicBezTo>
                      <a:pt x="6" y="173"/>
                      <a:pt x="4" y="206"/>
                      <a:pt x="10" y="248"/>
                    </a:cubicBezTo>
                    <a:cubicBezTo>
                      <a:pt x="16" y="290"/>
                      <a:pt x="34" y="334"/>
                      <a:pt x="38" y="386"/>
                    </a:cubicBezTo>
                    <a:cubicBezTo>
                      <a:pt x="42" y="438"/>
                      <a:pt x="39" y="498"/>
                      <a:pt x="36" y="55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3" name="Freeform 1443"/>
              <p:cNvSpPr>
                <a:spLocks/>
              </p:cNvSpPr>
              <p:nvPr/>
            </p:nvSpPr>
            <p:spPr bwMode="auto">
              <a:xfrm rot="103250" flipH="1">
                <a:off x="4825792" y="1282076"/>
                <a:ext cx="21563" cy="227805"/>
              </a:xfrm>
              <a:custGeom>
                <a:avLst/>
                <a:gdLst>
                  <a:gd name="T0" fmla="*/ 1 w 19"/>
                  <a:gd name="T1" fmla="*/ 0 h 568"/>
                  <a:gd name="T2" fmla="*/ 3 w 19"/>
                  <a:gd name="T3" fmla="*/ 142 h 568"/>
                  <a:gd name="T4" fmla="*/ 17 w 19"/>
                  <a:gd name="T5" fmla="*/ 324 h 568"/>
                  <a:gd name="T6" fmla="*/ 17 w 19"/>
                  <a:gd name="T7" fmla="*/ 568 h 5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68"/>
                  <a:gd name="T14" fmla="*/ 19 w 19"/>
                  <a:gd name="T15" fmla="*/ 568 h 5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68">
                    <a:moveTo>
                      <a:pt x="1" y="0"/>
                    </a:moveTo>
                    <a:cubicBezTo>
                      <a:pt x="0" y="44"/>
                      <a:pt x="0" y="88"/>
                      <a:pt x="3" y="142"/>
                    </a:cubicBezTo>
                    <a:cubicBezTo>
                      <a:pt x="6" y="196"/>
                      <a:pt x="15" y="253"/>
                      <a:pt x="17" y="324"/>
                    </a:cubicBezTo>
                    <a:cubicBezTo>
                      <a:pt x="19" y="395"/>
                      <a:pt x="17" y="527"/>
                      <a:pt x="17" y="568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4" name="Freeform 1444"/>
              <p:cNvSpPr>
                <a:spLocks/>
              </p:cNvSpPr>
              <p:nvPr/>
            </p:nvSpPr>
            <p:spPr bwMode="auto">
              <a:xfrm rot="103250" flipH="1">
                <a:off x="4811417" y="1280981"/>
                <a:ext cx="21563" cy="228900"/>
              </a:xfrm>
              <a:custGeom>
                <a:avLst/>
                <a:gdLst>
                  <a:gd name="T0" fmla="*/ 0 w 21"/>
                  <a:gd name="T1" fmla="*/ 0 h 570"/>
                  <a:gd name="T2" fmla="*/ 2 w 21"/>
                  <a:gd name="T3" fmla="*/ 156 h 570"/>
                  <a:gd name="T4" fmla="*/ 12 w 21"/>
                  <a:gd name="T5" fmla="*/ 284 h 570"/>
                  <a:gd name="T6" fmla="*/ 20 w 21"/>
                  <a:gd name="T7" fmla="*/ 496 h 570"/>
                  <a:gd name="T8" fmla="*/ 20 w 21"/>
                  <a:gd name="T9" fmla="*/ 570 h 5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570"/>
                  <a:gd name="T17" fmla="*/ 21 w 21"/>
                  <a:gd name="T18" fmla="*/ 570 h 5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570">
                    <a:moveTo>
                      <a:pt x="0" y="0"/>
                    </a:moveTo>
                    <a:cubicBezTo>
                      <a:pt x="0" y="54"/>
                      <a:pt x="0" y="109"/>
                      <a:pt x="2" y="156"/>
                    </a:cubicBezTo>
                    <a:cubicBezTo>
                      <a:pt x="4" y="203"/>
                      <a:pt x="9" y="227"/>
                      <a:pt x="12" y="284"/>
                    </a:cubicBezTo>
                    <a:cubicBezTo>
                      <a:pt x="15" y="341"/>
                      <a:pt x="19" y="448"/>
                      <a:pt x="20" y="496"/>
                    </a:cubicBezTo>
                    <a:cubicBezTo>
                      <a:pt x="21" y="544"/>
                      <a:pt x="20" y="557"/>
                      <a:pt x="20" y="57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5" name="Freeform 1445"/>
              <p:cNvSpPr>
                <a:spLocks/>
              </p:cNvSpPr>
              <p:nvPr/>
            </p:nvSpPr>
            <p:spPr bwMode="auto">
              <a:xfrm rot="103250" flipH="1">
                <a:off x="4797042" y="1286457"/>
                <a:ext cx="41688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6" name="Freeform 1446"/>
              <p:cNvSpPr>
                <a:spLocks/>
              </p:cNvSpPr>
              <p:nvPr/>
            </p:nvSpPr>
            <p:spPr bwMode="auto">
              <a:xfrm rot="103250" flipH="1">
                <a:off x="4937917" y="1282076"/>
                <a:ext cx="38813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7" name="Freeform 1447"/>
              <p:cNvSpPr>
                <a:spLocks/>
              </p:cNvSpPr>
              <p:nvPr/>
            </p:nvSpPr>
            <p:spPr bwMode="auto">
              <a:xfrm rot="103250">
                <a:off x="4851667" y="1489073"/>
                <a:ext cx="25875" cy="1095"/>
              </a:xfrm>
              <a:custGeom>
                <a:avLst/>
                <a:gdLst>
                  <a:gd name="T0" fmla="*/ 0 w 39"/>
                  <a:gd name="T1" fmla="*/ 3 h 3"/>
                  <a:gd name="T2" fmla="*/ 39 w 39"/>
                  <a:gd name="T3" fmla="*/ 0 h 3"/>
                  <a:gd name="T4" fmla="*/ 0 60000 65536"/>
                  <a:gd name="T5" fmla="*/ 0 60000 65536"/>
                  <a:gd name="T6" fmla="*/ 0 w 39"/>
                  <a:gd name="T7" fmla="*/ 0 h 3"/>
                  <a:gd name="T8" fmla="*/ 39 w 3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9" h="3">
                    <a:moveTo>
                      <a:pt x="0" y="3"/>
                    </a:moveTo>
                    <a:cubicBezTo>
                      <a:pt x="15" y="1"/>
                      <a:pt x="31" y="0"/>
                      <a:pt x="39" y="0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8" name="Freeform 1449"/>
              <p:cNvSpPr>
                <a:spLocks/>
              </p:cNvSpPr>
              <p:nvPr/>
            </p:nvSpPr>
            <p:spPr bwMode="auto">
              <a:xfrm rot="103250">
                <a:off x="4748167" y="1497835"/>
                <a:ext cx="319126" cy="510372"/>
              </a:xfrm>
              <a:custGeom>
                <a:avLst/>
                <a:gdLst>
                  <a:gd name="T0" fmla="*/ 154 w 518"/>
                  <a:gd name="T1" fmla="*/ 14 h 1270"/>
                  <a:gd name="T2" fmla="*/ 250 w 518"/>
                  <a:gd name="T3" fmla="*/ 2 h 1270"/>
                  <a:gd name="T4" fmla="*/ 304 w 518"/>
                  <a:gd name="T5" fmla="*/ 5 h 1270"/>
                  <a:gd name="T6" fmla="*/ 361 w 518"/>
                  <a:gd name="T7" fmla="*/ 5 h 1270"/>
                  <a:gd name="T8" fmla="*/ 397 w 518"/>
                  <a:gd name="T9" fmla="*/ 17 h 1270"/>
                  <a:gd name="T10" fmla="*/ 424 w 518"/>
                  <a:gd name="T11" fmla="*/ 56 h 1270"/>
                  <a:gd name="T12" fmla="*/ 439 w 518"/>
                  <a:gd name="T13" fmla="*/ 143 h 1270"/>
                  <a:gd name="T14" fmla="*/ 496 w 518"/>
                  <a:gd name="T15" fmla="*/ 392 h 1270"/>
                  <a:gd name="T16" fmla="*/ 517 w 518"/>
                  <a:gd name="T17" fmla="*/ 812 h 1270"/>
                  <a:gd name="T18" fmla="*/ 505 w 518"/>
                  <a:gd name="T19" fmla="*/ 1118 h 1270"/>
                  <a:gd name="T20" fmla="*/ 481 w 518"/>
                  <a:gd name="T21" fmla="*/ 1244 h 1270"/>
                  <a:gd name="T22" fmla="*/ 427 w 518"/>
                  <a:gd name="T23" fmla="*/ 1268 h 1270"/>
                  <a:gd name="T24" fmla="*/ 265 w 518"/>
                  <a:gd name="T25" fmla="*/ 1256 h 1270"/>
                  <a:gd name="T26" fmla="*/ 172 w 518"/>
                  <a:gd name="T27" fmla="*/ 1247 h 1270"/>
                  <a:gd name="T28" fmla="*/ 73 w 518"/>
                  <a:gd name="T29" fmla="*/ 1166 h 1270"/>
                  <a:gd name="T30" fmla="*/ 10 w 518"/>
                  <a:gd name="T31" fmla="*/ 944 h 1270"/>
                  <a:gd name="T32" fmla="*/ 10 w 518"/>
                  <a:gd name="T33" fmla="*/ 653 h 1270"/>
                  <a:gd name="T34" fmla="*/ 10 w 518"/>
                  <a:gd name="T35" fmla="*/ 380 h 1270"/>
                  <a:gd name="T36" fmla="*/ 31 w 518"/>
                  <a:gd name="T37" fmla="*/ 113 h 1270"/>
                  <a:gd name="T38" fmla="*/ 82 w 518"/>
                  <a:gd name="T39" fmla="*/ 38 h 1270"/>
                  <a:gd name="T40" fmla="*/ 154 w 518"/>
                  <a:gd name="T41" fmla="*/ 14 h 127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18"/>
                  <a:gd name="T64" fmla="*/ 0 h 1270"/>
                  <a:gd name="T65" fmla="*/ 518 w 518"/>
                  <a:gd name="T66" fmla="*/ 1270 h 127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18" h="1270">
                    <a:moveTo>
                      <a:pt x="154" y="14"/>
                    </a:moveTo>
                    <a:cubicBezTo>
                      <a:pt x="182" y="8"/>
                      <a:pt x="225" y="4"/>
                      <a:pt x="250" y="2"/>
                    </a:cubicBezTo>
                    <a:cubicBezTo>
                      <a:pt x="275" y="0"/>
                      <a:pt x="286" y="5"/>
                      <a:pt x="304" y="5"/>
                    </a:cubicBezTo>
                    <a:cubicBezTo>
                      <a:pt x="322" y="5"/>
                      <a:pt x="346" y="3"/>
                      <a:pt x="361" y="5"/>
                    </a:cubicBezTo>
                    <a:cubicBezTo>
                      <a:pt x="376" y="7"/>
                      <a:pt x="386" y="8"/>
                      <a:pt x="397" y="17"/>
                    </a:cubicBezTo>
                    <a:cubicBezTo>
                      <a:pt x="408" y="26"/>
                      <a:pt x="417" y="35"/>
                      <a:pt x="424" y="56"/>
                    </a:cubicBezTo>
                    <a:cubicBezTo>
                      <a:pt x="431" y="77"/>
                      <a:pt x="427" y="87"/>
                      <a:pt x="439" y="143"/>
                    </a:cubicBezTo>
                    <a:cubicBezTo>
                      <a:pt x="451" y="199"/>
                      <a:pt x="483" y="281"/>
                      <a:pt x="496" y="392"/>
                    </a:cubicBezTo>
                    <a:cubicBezTo>
                      <a:pt x="509" y="503"/>
                      <a:pt x="516" y="691"/>
                      <a:pt x="517" y="812"/>
                    </a:cubicBezTo>
                    <a:cubicBezTo>
                      <a:pt x="518" y="933"/>
                      <a:pt x="511" y="1046"/>
                      <a:pt x="505" y="1118"/>
                    </a:cubicBezTo>
                    <a:cubicBezTo>
                      <a:pt x="499" y="1190"/>
                      <a:pt x="494" y="1219"/>
                      <a:pt x="481" y="1244"/>
                    </a:cubicBezTo>
                    <a:cubicBezTo>
                      <a:pt x="468" y="1269"/>
                      <a:pt x="463" y="1266"/>
                      <a:pt x="427" y="1268"/>
                    </a:cubicBezTo>
                    <a:cubicBezTo>
                      <a:pt x="391" y="1270"/>
                      <a:pt x="308" y="1260"/>
                      <a:pt x="265" y="1256"/>
                    </a:cubicBezTo>
                    <a:cubicBezTo>
                      <a:pt x="222" y="1252"/>
                      <a:pt x="204" y="1262"/>
                      <a:pt x="172" y="1247"/>
                    </a:cubicBezTo>
                    <a:cubicBezTo>
                      <a:pt x="140" y="1232"/>
                      <a:pt x="100" y="1216"/>
                      <a:pt x="73" y="1166"/>
                    </a:cubicBezTo>
                    <a:cubicBezTo>
                      <a:pt x="46" y="1116"/>
                      <a:pt x="20" y="1030"/>
                      <a:pt x="10" y="944"/>
                    </a:cubicBezTo>
                    <a:cubicBezTo>
                      <a:pt x="0" y="858"/>
                      <a:pt x="10" y="747"/>
                      <a:pt x="10" y="653"/>
                    </a:cubicBezTo>
                    <a:cubicBezTo>
                      <a:pt x="10" y="559"/>
                      <a:pt x="6" y="470"/>
                      <a:pt x="10" y="380"/>
                    </a:cubicBezTo>
                    <a:cubicBezTo>
                      <a:pt x="14" y="290"/>
                      <a:pt x="19" y="170"/>
                      <a:pt x="31" y="113"/>
                    </a:cubicBezTo>
                    <a:cubicBezTo>
                      <a:pt x="43" y="56"/>
                      <a:pt x="61" y="52"/>
                      <a:pt x="82" y="38"/>
                    </a:cubicBezTo>
                    <a:cubicBezTo>
                      <a:pt x="103" y="24"/>
                      <a:pt x="126" y="20"/>
                      <a:pt x="154" y="1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439" name="Freeform 1450"/>
              <p:cNvSpPr>
                <a:spLocks/>
              </p:cNvSpPr>
              <p:nvPr/>
            </p:nvSpPr>
            <p:spPr bwMode="auto">
              <a:xfrm rot="103250">
                <a:off x="6108704" y="1503369"/>
                <a:ext cx="399626" cy="531180"/>
              </a:xfrm>
              <a:custGeom>
                <a:avLst/>
                <a:gdLst>
                  <a:gd name="T0" fmla="*/ 338 w 653"/>
                  <a:gd name="T1" fmla="*/ 68 h 1322"/>
                  <a:gd name="T2" fmla="*/ 449 w 653"/>
                  <a:gd name="T3" fmla="*/ 62 h 1322"/>
                  <a:gd name="T4" fmla="*/ 509 w 653"/>
                  <a:gd name="T5" fmla="*/ 86 h 1322"/>
                  <a:gd name="T6" fmla="*/ 536 w 653"/>
                  <a:gd name="T7" fmla="*/ 200 h 1322"/>
                  <a:gd name="T8" fmla="*/ 536 w 653"/>
                  <a:gd name="T9" fmla="*/ 464 h 1322"/>
                  <a:gd name="T10" fmla="*/ 569 w 653"/>
                  <a:gd name="T11" fmla="*/ 812 h 1322"/>
                  <a:gd name="T12" fmla="*/ 638 w 653"/>
                  <a:gd name="T13" fmla="*/ 1160 h 1322"/>
                  <a:gd name="T14" fmla="*/ 647 w 653"/>
                  <a:gd name="T15" fmla="*/ 1259 h 1322"/>
                  <a:gd name="T16" fmla="*/ 626 w 653"/>
                  <a:gd name="T17" fmla="*/ 1274 h 1322"/>
                  <a:gd name="T18" fmla="*/ 482 w 653"/>
                  <a:gd name="T19" fmla="*/ 1295 h 1322"/>
                  <a:gd name="T20" fmla="*/ 311 w 653"/>
                  <a:gd name="T21" fmla="*/ 1307 h 1322"/>
                  <a:gd name="T22" fmla="*/ 179 w 653"/>
                  <a:gd name="T23" fmla="*/ 1286 h 1322"/>
                  <a:gd name="T24" fmla="*/ 80 w 653"/>
                  <a:gd name="T25" fmla="*/ 1301 h 1322"/>
                  <a:gd name="T26" fmla="*/ 23 w 653"/>
                  <a:gd name="T27" fmla="*/ 1160 h 1322"/>
                  <a:gd name="T28" fmla="*/ 2 w 653"/>
                  <a:gd name="T29" fmla="*/ 953 h 1322"/>
                  <a:gd name="T30" fmla="*/ 11 w 653"/>
                  <a:gd name="T31" fmla="*/ 689 h 1322"/>
                  <a:gd name="T32" fmla="*/ 47 w 653"/>
                  <a:gd name="T33" fmla="*/ 386 h 1322"/>
                  <a:gd name="T34" fmla="*/ 29 w 653"/>
                  <a:gd name="T35" fmla="*/ 188 h 1322"/>
                  <a:gd name="T36" fmla="*/ 32 w 653"/>
                  <a:gd name="T37" fmla="*/ 29 h 1322"/>
                  <a:gd name="T38" fmla="*/ 122 w 653"/>
                  <a:gd name="T39" fmla="*/ 14 h 1322"/>
                  <a:gd name="T40" fmla="*/ 200 w 653"/>
                  <a:gd name="T41" fmla="*/ 23 h 1322"/>
                  <a:gd name="T42" fmla="*/ 257 w 653"/>
                  <a:gd name="T43" fmla="*/ 53 h 1322"/>
                  <a:gd name="T44" fmla="*/ 338 w 653"/>
                  <a:gd name="T45" fmla="*/ 68 h 132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53"/>
                  <a:gd name="T70" fmla="*/ 0 h 1322"/>
                  <a:gd name="T71" fmla="*/ 653 w 653"/>
                  <a:gd name="T72" fmla="*/ 1322 h 132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53" h="1322">
                    <a:moveTo>
                      <a:pt x="338" y="68"/>
                    </a:moveTo>
                    <a:cubicBezTo>
                      <a:pt x="370" y="70"/>
                      <a:pt x="421" y="59"/>
                      <a:pt x="449" y="62"/>
                    </a:cubicBezTo>
                    <a:cubicBezTo>
                      <a:pt x="477" y="65"/>
                      <a:pt x="495" y="63"/>
                      <a:pt x="509" y="86"/>
                    </a:cubicBezTo>
                    <a:cubicBezTo>
                      <a:pt x="523" y="109"/>
                      <a:pt x="532" y="137"/>
                      <a:pt x="536" y="200"/>
                    </a:cubicBezTo>
                    <a:cubicBezTo>
                      <a:pt x="540" y="263"/>
                      <a:pt x="531" y="362"/>
                      <a:pt x="536" y="464"/>
                    </a:cubicBezTo>
                    <a:cubicBezTo>
                      <a:pt x="541" y="566"/>
                      <a:pt x="552" y="696"/>
                      <a:pt x="569" y="812"/>
                    </a:cubicBezTo>
                    <a:cubicBezTo>
                      <a:pt x="586" y="928"/>
                      <a:pt x="625" y="1086"/>
                      <a:pt x="638" y="1160"/>
                    </a:cubicBezTo>
                    <a:cubicBezTo>
                      <a:pt x="651" y="1234"/>
                      <a:pt x="649" y="1240"/>
                      <a:pt x="647" y="1259"/>
                    </a:cubicBezTo>
                    <a:cubicBezTo>
                      <a:pt x="645" y="1278"/>
                      <a:pt x="653" y="1268"/>
                      <a:pt x="626" y="1274"/>
                    </a:cubicBezTo>
                    <a:cubicBezTo>
                      <a:pt x="599" y="1280"/>
                      <a:pt x="534" y="1290"/>
                      <a:pt x="482" y="1295"/>
                    </a:cubicBezTo>
                    <a:cubicBezTo>
                      <a:pt x="430" y="1300"/>
                      <a:pt x="361" y="1308"/>
                      <a:pt x="311" y="1307"/>
                    </a:cubicBezTo>
                    <a:cubicBezTo>
                      <a:pt x="261" y="1306"/>
                      <a:pt x="217" y="1287"/>
                      <a:pt x="179" y="1286"/>
                    </a:cubicBezTo>
                    <a:cubicBezTo>
                      <a:pt x="141" y="1285"/>
                      <a:pt x="106" y="1322"/>
                      <a:pt x="80" y="1301"/>
                    </a:cubicBezTo>
                    <a:cubicBezTo>
                      <a:pt x="54" y="1280"/>
                      <a:pt x="36" y="1218"/>
                      <a:pt x="23" y="1160"/>
                    </a:cubicBezTo>
                    <a:cubicBezTo>
                      <a:pt x="10" y="1102"/>
                      <a:pt x="4" y="1031"/>
                      <a:pt x="2" y="953"/>
                    </a:cubicBezTo>
                    <a:cubicBezTo>
                      <a:pt x="0" y="875"/>
                      <a:pt x="4" y="784"/>
                      <a:pt x="11" y="689"/>
                    </a:cubicBezTo>
                    <a:cubicBezTo>
                      <a:pt x="18" y="594"/>
                      <a:pt x="44" y="469"/>
                      <a:pt x="47" y="386"/>
                    </a:cubicBezTo>
                    <a:cubicBezTo>
                      <a:pt x="50" y="303"/>
                      <a:pt x="31" y="247"/>
                      <a:pt x="29" y="188"/>
                    </a:cubicBezTo>
                    <a:cubicBezTo>
                      <a:pt x="27" y="129"/>
                      <a:pt x="17" y="58"/>
                      <a:pt x="32" y="29"/>
                    </a:cubicBezTo>
                    <a:cubicBezTo>
                      <a:pt x="47" y="0"/>
                      <a:pt x="94" y="15"/>
                      <a:pt x="122" y="14"/>
                    </a:cubicBezTo>
                    <a:cubicBezTo>
                      <a:pt x="150" y="13"/>
                      <a:pt x="178" y="17"/>
                      <a:pt x="200" y="23"/>
                    </a:cubicBezTo>
                    <a:cubicBezTo>
                      <a:pt x="222" y="29"/>
                      <a:pt x="232" y="46"/>
                      <a:pt x="257" y="53"/>
                    </a:cubicBezTo>
                    <a:cubicBezTo>
                      <a:pt x="282" y="60"/>
                      <a:pt x="306" y="66"/>
                      <a:pt x="338" y="6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440" name="Freeform 1451"/>
              <p:cNvSpPr>
                <a:spLocks/>
              </p:cNvSpPr>
              <p:nvPr/>
            </p:nvSpPr>
            <p:spPr bwMode="auto">
              <a:xfrm rot="103250">
                <a:off x="5039269" y="1504411"/>
                <a:ext cx="366564" cy="508181"/>
              </a:xfrm>
              <a:custGeom>
                <a:avLst/>
                <a:gdLst>
                  <a:gd name="T0" fmla="*/ 154 w 596"/>
                  <a:gd name="T1" fmla="*/ 20 h 1265"/>
                  <a:gd name="T2" fmla="*/ 211 w 596"/>
                  <a:gd name="T3" fmla="*/ 14 h 1265"/>
                  <a:gd name="T4" fmla="*/ 277 w 596"/>
                  <a:gd name="T5" fmla="*/ 2 h 1265"/>
                  <a:gd name="T6" fmla="*/ 322 w 596"/>
                  <a:gd name="T7" fmla="*/ 2 h 1265"/>
                  <a:gd name="T8" fmla="*/ 406 w 596"/>
                  <a:gd name="T9" fmla="*/ 2 h 1265"/>
                  <a:gd name="T10" fmla="*/ 466 w 596"/>
                  <a:gd name="T11" fmla="*/ 17 h 1265"/>
                  <a:gd name="T12" fmla="*/ 487 w 596"/>
                  <a:gd name="T13" fmla="*/ 53 h 1265"/>
                  <a:gd name="T14" fmla="*/ 493 w 596"/>
                  <a:gd name="T15" fmla="*/ 116 h 1265"/>
                  <a:gd name="T16" fmla="*/ 493 w 596"/>
                  <a:gd name="T17" fmla="*/ 329 h 1265"/>
                  <a:gd name="T18" fmla="*/ 499 w 596"/>
                  <a:gd name="T19" fmla="*/ 524 h 1265"/>
                  <a:gd name="T20" fmla="*/ 526 w 596"/>
                  <a:gd name="T21" fmla="*/ 692 h 1265"/>
                  <a:gd name="T22" fmla="*/ 568 w 596"/>
                  <a:gd name="T23" fmla="*/ 860 h 1265"/>
                  <a:gd name="T24" fmla="*/ 592 w 596"/>
                  <a:gd name="T25" fmla="*/ 1034 h 1265"/>
                  <a:gd name="T26" fmla="*/ 589 w 596"/>
                  <a:gd name="T27" fmla="*/ 1145 h 1265"/>
                  <a:gd name="T28" fmla="*/ 553 w 596"/>
                  <a:gd name="T29" fmla="*/ 1220 h 1265"/>
                  <a:gd name="T30" fmla="*/ 427 w 596"/>
                  <a:gd name="T31" fmla="*/ 1259 h 1265"/>
                  <a:gd name="T32" fmla="*/ 331 w 596"/>
                  <a:gd name="T33" fmla="*/ 1259 h 1265"/>
                  <a:gd name="T34" fmla="*/ 205 w 596"/>
                  <a:gd name="T35" fmla="*/ 1250 h 1265"/>
                  <a:gd name="T36" fmla="*/ 142 w 596"/>
                  <a:gd name="T37" fmla="*/ 1208 h 1265"/>
                  <a:gd name="T38" fmla="*/ 49 w 596"/>
                  <a:gd name="T39" fmla="*/ 1019 h 1265"/>
                  <a:gd name="T40" fmla="*/ 46 w 596"/>
                  <a:gd name="T41" fmla="*/ 782 h 1265"/>
                  <a:gd name="T42" fmla="*/ 46 w 596"/>
                  <a:gd name="T43" fmla="*/ 551 h 1265"/>
                  <a:gd name="T44" fmla="*/ 34 w 596"/>
                  <a:gd name="T45" fmla="*/ 401 h 1265"/>
                  <a:gd name="T46" fmla="*/ 10 w 596"/>
                  <a:gd name="T47" fmla="*/ 236 h 1265"/>
                  <a:gd name="T48" fmla="*/ 1 w 596"/>
                  <a:gd name="T49" fmla="*/ 101 h 1265"/>
                  <a:gd name="T50" fmla="*/ 16 w 596"/>
                  <a:gd name="T51" fmla="*/ 50 h 1265"/>
                  <a:gd name="T52" fmla="*/ 67 w 596"/>
                  <a:gd name="T53" fmla="*/ 32 h 1265"/>
                  <a:gd name="T54" fmla="*/ 124 w 596"/>
                  <a:gd name="T55" fmla="*/ 32 h 1265"/>
                  <a:gd name="T56" fmla="*/ 154 w 596"/>
                  <a:gd name="T57" fmla="*/ 20 h 12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96"/>
                  <a:gd name="T88" fmla="*/ 0 h 1265"/>
                  <a:gd name="T89" fmla="*/ 596 w 596"/>
                  <a:gd name="T90" fmla="*/ 1265 h 12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96" h="1265">
                    <a:moveTo>
                      <a:pt x="154" y="20"/>
                    </a:moveTo>
                    <a:cubicBezTo>
                      <a:pt x="168" y="17"/>
                      <a:pt x="191" y="17"/>
                      <a:pt x="211" y="14"/>
                    </a:cubicBezTo>
                    <a:cubicBezTo>
                      <a:pt x="231" y="11"/>
                      <a:pt x="259" y="4"/>
                      <a:pt x="277" y="2"/>
                    </a:cubicBezTo>
                    <a:cubicBezTo>
                      <a:pt x="295" y="0"/>
                      <a:pt x="301" y="2"/>
                      <a:pt x="322" y="2"/>
                    </a:cubicBezTo>
                    <a:cubicBezTo>
                      <a:pt x="343" y="2"/>
                      <a:pt x="382" y="0"/>
                      <a:pt x="406" y="2"/>
                    </a:cubicBezTo>
                    <a:cubicBezTo>
                      <a:pt x="430" y="4"/>
                      <a:pt x="453" y="9"/>
                      <a:pt x="466" y="17"/>
                    </a:cubicBezTo>
                    <a:cubicBezTo>
                      <a:pt x="479" y="25"/>
                      <a:pt x="483" y="37"/>
                      <a:pt x="487" y="53"/>
                    </a:cubicBezTo>
                    <a:cubicBezTo>
                      <a:pt x="491" y="69"/>
                      <a:pt x="492" y="70"/>
                      <a:pt x="493" y="116"/>
                    </a:cubicBezTo>
                    <a:cubicBezTo>
                      <a:pt x="494" y="162"/>
                      <a:pt x="492" y="261"/>
                      <a:pt x="493" y="329"/>
                    </a:cubicBezTo>
                    <a:cubicBezTo>
                      <a:pt x="494" y="397"/>
                      <a:pt x="494" y="464"/>
                      <a:pt x="499" y="524"/>
                    </a:cubicBezTo>
                    <a:cubicBezTo>
                      <a:pt x="504" y="584"/>
                      <a:pt x="515" y="636"/>
                      <a:pt x="526" y="692"/>
                    </a:cubicBezTo>
                    <a:cubicBezTo>
                      <a:pt x="537" y="748"/>
                      <a:pt x="557" y="803"/>
                      <a:pt x="568" y="860"/>
                    </a:cubicBezTo>
                    <a:cubicBezTo>
                      <a:pt x="579" y="917"/>
                      <a:pt x="588" y="986"/>
                      <a:pt x="592" y="1034"/>
                    </a:cubicBezTo>
                    <a:cubicBezTo>
                      <a:pt x="596" y="1082"/>
                      <a:pt x="596" y="1114"/>
                      <a:pt x="589" y="1145"/>
                    </a:cubicBezTo>
                    <a:cubicBezTo>
                      <a:pt x="582" y="1176"/>
                      <a:pt x="580" y="1201"/>
                      <a:pt x="553" y="1220"/>
                    </a:cubicBezTo>
                    <a:cubicBezTo>
                      <a:pt x="526" y="1239"/>
                      <a:pt x="464" y="1253"/>
                      <a:pt x="427" y="1259"/>
                    </a:cubicBezTo>
                    <a:cubicBezTo>
                      <a:pt x="390" y="1265"/>
                      <a:pt x="368" y="1260"/>
                      <a:pt x="331" y="1259"/>
                    </a:cubicBezTo>
                    <a:cubicBezTo>
                      <a:pt x="294" y="1258"/>
                      <a:pt x="236" y="1258"/>
                      <a:pt x="205" y="1250"/>
                    </a:cubicBezTo>
                    <a:cubicBezTo>
                      <a:pt x="174" y="1242"/>
                      <a:pt x="168" y="1246"/>
                      <a:pt x="142" y="1208"/>
                    </a:cubicBezTo>
                    <a:cubicBezTo>
                      <a:pt x="116" y="1170"/>
                      <a:pt x="65" y="1090"/>
                      <a:pt x="49" y="1019"/>
                    </a:cubicBezTo>
                    <a:cubicBezTo>
                      <a:pt x="33" y="948"/>
                      <a:pt x="46" y="860"/>
                      <a:pt x="46" y="782"/>
                    </a:cubicBezTo>
                    <a:cubicBezTo>
                      <a:pt x="46" y="704"/>
                      <a:pt x="48" y="614"/>
                      <a:pt x="46" y="551"/>
                    </a:cubicBezTo>
                    <a:cubicBezTo>
                      <a:pt x="44" y="488"/>
                      <a:pt x="40" y="453"/>
                      <a:pt x="34" y="401"/>
                    </a:cubicBezTo>
                    <a:cubicBezTo>
                      <a:pt x="28" y="349"/>
                      <a:pt x="16" y="286"/>
                      <a:pt x="10" y="236"/>
                    </a:cubicBezTo>
                    <a:cubicBezTo>
                      <a:pt x="4" y="186"/>
                      <a:pt x="0" y="132"/>
                      <a:pt x="1" y="101"/>
                    </a:cubicBezTo>
                    <a:cubicBezTo>
                      <a:pt x="2" y="70"/>
                      <a:pt x="5" y="62"/>
                      <a:pt x="16" y="50"/>
                    </a:cubicBezTo>
                    <a:cubicBezTo>
                      <a:pt x="27" y="38"/>
                      <a:pt x="49" y="35"/>
                      <a:pt x="67" y="32"/>
                    </a:cubicBezTo>
                    <a:cubicBezTo>
                      <a:pt x="85" y="29"/>
                      <a:pt x="107" y="33"/>
                      <a:pt x="124" y="32"/>
                    </a:cubicBezTo>
                    <a:cubicBezTo>
                      <a:pt x="141" y="31"/>
                      <a:pt x="140" y="23"/>
                      <a:pt x="154" y="2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EB08A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  <p:sp>
            <p:nvSpPr>
              <p:cNvPr id="441" name="Freeform 1452"/>
              <p:cNvSpPr>
                <a:spLocks/>
              </p:cNvSpPr>
              <p:nvPr/>
            </p:nvSpPr>
            <p:spPr bwMode="auto">
              <a:xfrm rot="103250" flipH="1">
                <a:off x="4782667" y="1355456"/>
                <a:ext cx="41688" cy="206996"/>
              </a:xfrm>
              <a:custGeom>
                <a:avLst/>
                <a:gdLst>
                  <a:gd name="T0" fmla="*/ 0 w 37"/>
                  <a:gd name="T1" fmla="*/ 0 h 514"/>
                  <a:gd name="T2" fmla="*/ 14 w 37"/>
                  <a:gd name="T3" fmla="*/ 128 h 514"/>
                  <a:gd name="T4" fmla="*/ 16 w 37"/>
                  <a:gd name="T5" fmla="*/ 208 h 514"/>
                  <a:gd name="T6" fmla="*/ 32 w 37"/>
                  <a:gd name="T7" fmla="*/ 328 h 514"/>
                  <a:gd name="T8" fmla="*/ 36 w 37"/>
                  <a:gd name="T9" fmla="*/ 474 h 514"/>
                  <a:gd name="T10" fmla="*/ 36 w 37"/>
                  <a:gd name="T11" fmla="*/ 514 h 51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514"/>
                  <a:gd name="T20" fmla="*/ 37 w 37"/>
                  <a:gd name="T21" fmla="*/ 514 h 51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514">
                    <a:moveTo>
                      <a:pt x="0" y="0"/>
                    </a:moveTo>
                    <a:cubicBezTo>
                      <a:pt x="5" y="46"/>
                      <a:pt x="11" y="93"/>
                      <a:pt x="14" y="128"/>
                    </a:cubicBezTo>
                    <a:cubicBezTo>
                      <a:pt x="17" y="163"/>
                      <a:pt x="13" y="175"/>
                      <a:pt x="16" y="208"/>
                    </a:cubicBezTo>
                    <a:cubicBezTo>
                      <a:pt x="19" y="241"/>
                      <a:pt x="29" y="284"/>
                      <a:pt x="32" y="328"/>
                    </a:cubicBezTo>
                    <a:cubicBezTo>
                      <a:pt x="35" y="372"/>
                      <a:pt x="35" y="443"/>
                      <a:pt x="36" y="474"/>
                    </a:cubicBezTo>
                    <a:cubicBezTo>
                      <a:pt x="37" y="505"/>
                      <a:pt x="36" y="507"/>
                      <a:pt x="36" y="51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2" name="Freeform 1453"/>
              <p:cNvSpPr>
                <a:spLocks/>
              </p:cNvSpPr>
              <p:nvPr/>
            </p:nvSpPr>
            <p:spPr bwMode="auto">
              <a:xfrm rot="103250">
                <a:off x="6252454" y="1594272"/>
                <a:ext cx="149500" cy="316518"/>
              </a:xfrm>
              <a:custGeom>
                <a:avLst/>
                <a:gdLst>
                  <a:gd name="T0" fmla="*/ 68 w 260"/>
                  <a:gd name="T1" fmla="*/ 12 h 471"/>
                  <a:gd name="T2" fmla="*/ 30 w 260"/>
                  <a:gd name="T3" fmla="*/ 56 h 471"/>
                  <a:gd name="T4" fmla="*/ 6 w 260"/>
                  <a:gd name="T5" fmla="*/ 140 h 471"/>
                  <a:gd name="T6" fmla="*/ 2 w 260"/>
                  <a:gd name="T7" fmla="*/ 244 h 471"/>
                  <a:gd name="T8" fmla="*/ 2 w 260"/>
                  <a:gd name="T9" fmla="*/ 330 h 471"/>
                  <a:gd name="T10" fmla="*/ 14 w 260"/>
                  <a:gd name="T11" fmla="*/ 430 h 471"/>
                  <a:gd name="T12" fmla="*/ 50 w 260"/>
                  <a:gd name="T13" fmla="*/ 458 h 471"/>
                  <a:gd name="T14" fmla="*/ 122 w 260"/>
                  <a:gd name="T15" fmla="*/ 468 h 471"/>
                  <a:gd name="T16" fmla="*/ 206 w 260"/>
                  <a:gd name="T17" fmla="*/ 468 h 471"/>
                  <a:gd name="T18" fmla="*/ 232 w 260"/>
                  <a:gd name="T19" fmla="*/ 456 h 471"/>
                  <a:gd name="T20" fmla="*/ 256 w 260"/>
                  <a:gd name="T21" fmla="*/ 378 h 471"/>
                  <a:gd name="T22" fmla="*/ 256 w 260"/>
                  <a:gd name="T23" fmla="*/ 236 h 471"/>
                  <a:gd name="T24" fmla="*/ 232 w 260"/>
                  <a:gd name="T25" fmla="*/ 86 h 471"/>
                  <a:gd name="T26" fmla="*/ 204 w 260"/>
                  <a:gd name="T27" fmla="*/ 26 h 471"/>
                  <a:gd name="T28" fmla="*/ 122 w 260"/>
                  <a:gd name="T29" fmla="*/ 2 h 471"/>
                  <a:gd name="T30" fmla="*/ 68 w 260"/>
                  <a:gd name="T31" fmla="*/ 12 h 4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60"/>
                  <a:gd name="T49" fmla="*/ 0 h 471"/>
                  <a:gd name="T50" fmla="*/ 260 w 260"/>
                  <a:gd name="T51" fmla="*/ 471 h 4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60" h="471">
                    <a:moveTo>
                      <a:pt x="68" y="12"/>
                    </a:moveTo>
                    <a:cubicBezTo>
                      <a:pt x="53" y="21"/>
                      <a:pt x="40" y="35"/>
                      <a:pt x="30" y="56"/>
                    </a:cubicBezTo>
                    <a:cubicBezTo>
                      <a:pt x="20" y="77"/>
                      <a:pt x="11" y="109"/>
                      <a:pt x="6" y="140"/>
                    </a:cubicBezTo>
                    <a:cubicBezTo>
                      <a:pt x="1" y="171"/>
                      <a:pt x="3" y="212"/>
                      <a:pt x="2" y="244"/>
                    </a:cubicBezTo>
                    <a:cubicBezTo>
                      <a:pt x="1" y="276"/>
                      <a:pt x="0" y="299"/>
                      <a:pt x="2" y="330"/>
                    </a:cubicBezTo>
                    <a:cubicBezTo>
                      <a:pt x="4" y="361"/>
                      <a:pt x="6" y="409"/>
                      <a:pt x="14" y="430"/>
                    </a:cubicBezTo>
                    <a:cubicBezTo>
                      <a:pt x="22" y="451"/>
                      <a:pt x="32" y="452"/>
                      <a:pt x="50" y="458"/>
                    </a:cubicBezTo>
                    <a:cubicBezTo>
                      <a:pt x="68" y="464"/>
                      <a:pt x="96" y="466"/>
                      <a:pt x="122" y="468"/>
                    </a:cubicBezTo>
                    <a:cubicBezTo>
                      <a:pt x="148" y="470"/>
                      <a:pt x="188" y="470"/>
                      <a:pt x="206" y="468"/>
                    </a:cubicBezTo>
                    <a:cubicBezTo>
                      <a:pt x="224" y="466"/>
                      <a:pt x="224" y="471"/>
                      <a:pt x="232" y="456"/>
                    </a:cubicBezTo>
                    <a:cubicBezTo>
                      <a:pt x="240" y="441"/>
                      <a:pt x="252" y="415"/>
                      <a:pt x="256" y="378"/>
                    </a:cubicBezTo>
                    <a:cubicBezTo>
                      <a:pt x="260" y="341"/>
                      <a:pt x="260" y="285"/>
                      <a:pt x="256" y="236"/>
                    </a:cubicBezTo>
                    <a:cubicBezTo>
                      <a:pt x="252" y="187"/>
                      <a:pt x="241" y="121"/>
                      <a:pt x="232" y="86"/>
                    </a:cubicBezTo>
                    <a:cubicBezTo>
                      <a:pt x="223" y="51"/>
                      <a:pt x="222" y="40"/>
                      <a:pt x="204" y="26"/>
                    </a:cubicBezTo>
                    <a:cubicBezTo>
                      <a:pt x="186" y="12"/>
                      <a:pt x="144" y="4"/>
                      <a:pt x="122" y="2"/>
                    </a:cubicBezTo>
                    <a:cubicBezTo>
                      <a:pt x="100" y="0"/>
                      <a:pt x="83" y="3"/>
                      <a:pt x="68" y="1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3" name="Freeform 1454"/>
              <p:cNvSpPr>
                <a:spLocks/>
              </p:cNvSpPr>
              <p:nvPr/>
            </p:nvSpPr>
            <p:spPr bwMode="auto">
              <a:xfrm rot="103250">
                <a:off x="4817167" y="1586547"/>
                <a:ext cx="192626" cy="318708"/>
              </a:xfrm>
              <a:custGeom>
                <a:avLst/>
                <a:gdLst>
                  <a:gd name="T0" fmla="*/ 71 w 231"/>
                  <a:gd name="T1" fmla="*/ 11 h 434"/>
                  <a:gd name="T2" fmla="*/ 25 w 231"/>
                  <a:gd name="T3" fmla="*/ 35 h 434"/>
                  <a:gd name="T4" fmla="*/ 7 w 231"/>
                  <a:gd name="T5" fmla="*/ 115 h 434"/>
                  <a:gd name="T6" fmla="*/ 3 w 231"/>
                  <a:gd name="T7" fmla="*/ 221 h 434"/>
                  <a:gd name="T8" fmla="*/ 25 w 231"/>
                  <a:gd name="T9" fmla="*/ 365 h 434"/>
                  <a:gd name="T10" fmla="*/ 93 w 231"/>
                  <a:gd name="T11" fmla="*/ 415 h 434"/>
                  <a:gd name="T12" fmla="*/ 173 w 231"/>
                  <a:gd name="T13" fmla="*/ 431 h 434"/>
                  <a:gd name="T14" fmla="*/ 221 w 231"/>
                  <a:gd name="T15" fmla="*/ 397 h 434"/>
                  <a:gd name="T16" fmla="*/ 227 w 231"/>
                  <a:gd name="T17" fmla="*/ 311 h 434"/>
                  <a:gd name="T18" fmla="*/ 227 w 231"/>
                  <a:gd name="T19" fmla="*/ 181 h 434"/>
                  <a:gd name="T20" fmla="*/ 201 w 231"/>
                  <a:gd name="T21" fmla="*/ 75 h 434"/>
                  <a:gd name="T22" fmla="*/ 161 w 231"/>
                  <a:gd name="T23" fmla="*/ 15 h 434"/>
                  <a:gd name="T24" fmla="*/ 97 w 231"/>
                  <a:gd name="T25" fmla="*/ 1 h 434"/>
                  <a:gd name="T26" fmla="*/ 71 w 231"/>
                  <a:gd name="T27" fmla="*/ 11 h 43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31"/>
                  <a:gd name="T43" fmla="*/ 0 h 434"/>
                  <a:gd name="T44" fmla="*/ 231 w 231"/>
                  <a:gd name="T45" fmla="*/ 434 h 43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31" h="434">
                    <a:moveTo>
                      <a:pt x="71" y="11"/>
                    </a:moveTo>
                    <a:cubicBezTo>
                      <a:pt x="59" y="17"/>
                      <a:pt x="36" y="18"/>
                      <a:pt x="25" y="35"/>
                    </a:cubicBezTo>
                    <a:cubicBezTo>
                      <a:pt x="14" y="52"/>
                      <a:pt x="11" y="84"/>
                      <a:pt x="7" y="115"/>
                    </a:cubicBezTo>
                    <a:cubicBezTo>
                      <a:pt x="3" y="146"/>
                      <a:pt x="0" y="179"/>
                      <a:pt x="3" y="221"/>
                    </a:cubicBezTo>
                    <a:cubicBezTo>
                      <a:pt x="6" y="263"/>
                      <a:pt x="10" y="333"/>
                      <a:pt x="25" y="365"/>
                    </a:cubicBezTo>
                    <a:cubicBezTo>
                      <a:pt x="40" y="397"/>
                      <a:pt x="68" y="404"/>
                      <a:pt x="93" y="415"/>
                    </a:cubicBezTo>
                    <a:cubicBezTo>
                      <a:pt x="118" y="426"/>
                      <a:pt x="152" y="434"/>
                      <a:pt x="173" y="431"/>
                    </a:cubicBezTo>
                    <a:cubicBezTo>
                      <a:pt x="194" y="428"/>
                      <a:pt x="212" y="417"/>
                      <a:pt x="221" y="397"/>
                    </a:cubicBezTo>
                    <a:cubicBezTo>
                      <a:pt x="230" y="377"/>
                      <a:pt x="226" y="347"/>
                      <a:pt x="227" y="311"/>
                    </a:cubicBezTo>
                    <a:cubicBezTo>
                      <a:pt x="228" y="275"/>
                      <a:pt x="231" y="220"/>
                      <a:pt x="227" y="181"/>
                    </a:cubicBezTo>
                    <a:cubicBezTo>
                      <a:pt x="223" y="142"/>
                      <a:pt x="212" y="103"/>
                      <a:pt x="201" y="75"/>
                    </a:cubicBezTo>
                    <a:cubicBezTo>
                      <a:pt x="190" y="47"/>
                      <a:pt x="178" y="27"/>
                      <a:pt x="161" y="15"/>
                    </a:cubicBezTo>
                    <a:cubicBezTo>
                      <a:pt x="144" y="3"/>
                      <a:pt x="112" y="2"/>
                      <a:pt x="97" y="1"/>
                    </a:cubicBezTo>
                    <a:cubicBezTo>
                      <a:pt x="82" y="0"/>
                      <a:pt x="83" y="5"/>
                      <a:pt x="71" y="1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4" name="Freeform 1455"/>
              <p:cNvSpPr>
                <a:spLocks/>
              </p:cNvSpPr>
              <p:nvPr/>
            </p:nvSpPr>
            <p:spPr bwMode="auto">
              <a:xfrm rot="103250">
                <a:off x="5109815" y="1578881"/>
                <a:ext cx="222814" cy="313232"/>
              </a:xfrm>
              <a:custGeom>
                <a:avLst/>
                <a:gdLst>
                  <a:gd name="T0" fmla="*/ 19 w 251"/>
                  <a:gd name="T1" fmla="*/ 30 h 471"/>
                  <a:gd name="T2" fmla="*/ 3 w 251"/>
                  <a:gd name="T3" fmla="*/ 124 h 471"/>
                  <a:gd name="T4" fmla="*/ 3 w 251"/>
                  <a:gd name="T5" fmla="*/ 218 h 471"/>
                  <a:gd name="T6" fmla="*/ 9 w 251"/>
                  <a:gd name="T7" fmla="*/ 308 h 471"/>
                  <a:gd name="T8" fmla="*/ 47 w 251"/>
                  <a:gd name="T9" fmla="*/ 384 h 471"/>
                  <a:gd name="T10" fmla="*/ 107 w 251"/>
                  <a:gd name="T11" fmla="*/ 454 h 471"/>
                  <a:gd name="T12" fmla="*/ 203 w 251"/>
                  <a:gd name="T13" fmla="*/ 468 h 471"/>
                  <a:gd name="T14" fmla="*/ 245 w 251"/>
                  <a:gd name="T15" fmla="*/ 452 h 471"/>
                  <a:gd name="T16" fmla="*/ 237 w 251"/>
                  <a:gd name="T17" fmla="*/ 352 h 471"/>
                  <a:gd name="T18" fmla="*/ 211 w 251"/>
                  <a:gd name="T19" fmla="*/ 212 h 471"/>
                  <a:gd name="T20" fmla="*/ 189 w 251"/>
                  <a:gd name="T21" fmla="*/ 80 h 471"/>
                  <a:gd name="T22" fmla="*/ 129 w 251"/>
                  <a:gd name="T23" fmla="*/ 12 h 471"/>
                  <a:gd name="T24" fmla="*/ 55 w 251"/>
                  <a:gd name="T25" fmla="*/ 8 h 471"/>
                  <a:gd name="T26" fmla="*/ 19 w 251"/>
                  <a:gd name="T27" fmla="*/ 30 h 4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1"/>
                  <a:gd name="T43" fmla="*/ 0 h 471"/>
                  <a:gd name="T44" fmla="*/ 251 w 251"/>
                  <a:gd name="T45" fmla="*/ 471 h 4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1" h="471">
                    <a:moveTo>
                      <a:pt x="19" y="30"/>
                    </a:moveTo>
                    <a:cubicBezTo>
                      <a:pt x="10" y="49"/>
                      <a:pt x="6" y="93"/>
                      <a:pt x="3" y="124"/>
                    </a:cubicBezTo>
                    <a:cubicBezTo>
                      <a:pt x="0" y="155"/>
                      <a:pt x="2" y="187"/>
                      <a:pt x="3" y="218"/>
                    </a:cubicBezTo>
                    <a:cubicBezTo>
                      <a:pt x="4" y="249"/>
                      <a:pt x="2" y="280"/>
                      <a:pt x="9" y="308"/>
                    </a:cubicBezTo>
                    <a:cubicBezTo>
                      <a:pt x="16" y="336"/>
                      <a:pt x="31" y="360"/>
                      <a:pt x="47" y="384"/>
                    </a:cubicBezTo>
                    <a:cubicBezTo>
                      <a:pt x="63" y="408"/>
                      <a:pt x="81" y="440"/>
                      <a:pt x="107" y="454"/>
                    </a:cubicBezTo>
                    <a:cubicBezTo>
                      <a:pt x="133" y="468"/>
                      <a:pt x="180" y="468"/>
                      <a:pt x="203" y="468"/>
                    </a:cubicBezTo>
                    <a:cubicBezTo>
                      <a:pt x="226" y="468"/>
                      <a:pt x="239" y="471"/>
                      <a:pt x="245" y="452"/>
                    </a:cubicBezTo>
                    <a:cubicBezTo>
                      <a:pt x="251" y="433"/>
                      <a:pt x="243" y="392"/>
                      <a:pt x="237" y="352"/>
                    </a:cubicBezTo>
                    <a:cubicBezTo>
                      <a:pt x="231" y="312"/>
                      <a:pt x="219" y="257"/>
                      <a:pt x="211" y="212"/>
                    </a:cubicBezTo>
                    <a:cubicBezTo>
                      <a:pt x="203" y="167"/>
                      <a:pt x="203" y="113"/>
                      <a:pt x="189" y="80"/>
                    </a:cubicBezTo>
                    <a:cubicBezTo>
                      <a:pt x="175" y="47"/>
                      <a:pt x="151" y="24"/>
                      <a:pt x="129" y="12"/>
                    </a:cubicBezTo>
                    <a:cubicBezTo>
                      <a:pt x="107" y="0"/>
                      <a:pt x="73" y="6"/>
                      <a:pt x="55" y="8"/>
                    </a:cubicBezTo>
                    <a:cubicBezTo>
                      <a:pt x="37" y="10"/>
                      <a:pt x="28" y="11"/>
                      <a:pt x="19" y="3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68E62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  <a:tileRect r="-100000" b="-100000"/>
              </a:gradFill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5" name="Freeform 1701"/>
              <p:cNvSpPr>
                <a:spLocks/>
              </p:cNvSpPr>
              <p:nvPr/>
            </p:nvSpPr>
            <p:spPr bwMode="auto">
              <a:xfrm rot="7313476">
                <a:off x="6305197" y="1624356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6" name="Freeform 1702"/>
              <p:cNvSpPr>
                <a:spLocks/>
              </p:cNvSpPr>
              <p:nvPr/>
            </p:nvSpPr>
            <p:spPr bwMode="auto">
              <a:xfrm rot="7313476">
                <a:off x="4885722" y="1606774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7" name="Freeform 1703"/>
              <p:cNvSpPr>
                <a:spLocks/>
              </p:cNvSpPr>
              <p:nvPr/>
            </p:nvSpPr>
            <p:spPr bwMode="auto">
              <a:xfrm rot="7313476">
                <a:off x="5158245" y="1595651"/>
                <a:ext cx="33951" cy="43125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8" name="Freeform 1704"/>
              <p:cNvSpPr>
                <a:spLocks/>
              </p:cNvSpPr>
              <p:nvPr/>
            </p:nvSpPr>
            <p:spPr bwMode="auto">
              <a:xfrm rot="7313476">
                <a:off x="5454371" y="1625392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9" name="Freeform 1718"/>
              <p:cNvSpPr>
                <a:spLocks/>
              </p:cNvSpPr>
              <p:nvPr/>
            </p:nvSpPr>
            <p:spPr bwMode="auto">
              <a:xfrm rot="7313476">
                <a:off x="2535092" y="1605678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0" name="Freeform 1719"/>
              <p:cNvSpPr>
                <a:spLocks/>
              </p:cNvSpPr>
              <p:nvPr/>
            </p:nvSpPr>
            <p:spPr bwMode="auto">
              <a:xfrm rot="7313476">
                <a:off x="2793842" y="1612250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1" name="Freeform 1720"/>
              <p:cNvSpPr>
                <a:spLocks/>
              </p:cNvSpPr>
              <p:nvPr/>
            </p:nvSpPr>
            <p:spPr bwMode="auto">
              <a:xfrm rot="7313476">
                <a:off x="3058343" y="1601127"/>
                <a:ext cx="33951" cy="43125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2" name="Freeform 1721"/>
              <p:cNvSpPr>
                <a:spLocks/>
              </p:cNvSpPr>
              <p:nvPr/>
            </p:nvSpPr>
            <p:spPr bwMode="auto">
              <a:xfrm rot="7313476">
                <a:off x="3394719" y="1595651"/>
                <a:ext cx="33951" cy="43125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3" name="Freeform 1722"/>
              <p:cNvSpPr>
                <a:spLocks/>
              </p:cNvSpPr>
              <p:nvPr/>
            </p:nvSpPr>
            <p:spPr bwMode="auto">
              <a:xfrm rot="7313476">
                <a:off x="3741157" y="1581584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4" name="Freeform 1723"/>
              <p:cNvSpPr>
                <a:spLocks/>
              </p:cNvSpPr>
              <p:nvPr/>
            </p:nvSpPr>
            <p:spPr bwMode="auto">
              <a:xfrm rot="7313476">
                <a:off x="3988408" y="1610059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5" name="Freeform 1724"/>
              <p:cNvSpPr>
                <a:spLocks/>
              </p:cNvSpPr>
              <p:nvPr/>
            </p:nvSpPr>
            <p:spPr bwMode="auto">
              <a:xfrm rot="7313476">
                <a:off x="4298909" y="1630869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6" name="Freeform 1725"/>
              <p:cNvSpPr>
                <a:spLocks/>
              </p:cNvSpPr>
              <p:nvPr/>
            </p:nvSpPr>
            <p:spPr bwMode="auto">
              <a:xfrm rot="7313476">
                <a:off x="4556222" y="1629773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  <a:tileRect r="-100000" b="-10000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7" name="Freeform 1726"/>
              <p:cNvSpPr>
                <a:spLocks/>
              </p:cNvSpPr>
              <p:nvPr/>
            </p:nvSpPr>
            <p:spPr bwMode="auto">
              <a:xfrm rot="7313476">
                <a:off x="5730195" y="1627641"/>
                <a:ext cx="33951" cy="41688"/>
              </a:xfrm>
              <a:custGeom>
                <a:avLst/>
                <a:gdLst>
                  <a:gd name="T0" fmla="*/ 16 w 40"/>
                  <a:gd name="T1" fmla="*/ 4 h 52"/>
                  <a:gd name="T2" fmla="*/ 0 w 40"/>
                  <a:gd name="T3" fmla="*/ 31 h 52"/>
                  <a:gd name="T4" fmla="*/ 18 w 40"/>
                  <a:gd name="T5" fmla="*/ 51 h 52"/>
                  <a:gd name="T6" fmla="*/ 33 w 40"/>
                  <a:gd name="T7" fmla="*/ 40 h 52"/>
                  <a:gd name="T8" fmla="*/ 40 w 40"/>
                  <a:gd name="T9" fmla="*/ 22 h 52"/>
                  <a:gd name="T10" fmla="*/ 30 w 40"/>
                  <a:gd name="T11" fmla="*/ 9 h 52"/>
                  <a:gd name="T12" fmla="*/ 16 w 40"/>
                  <a:gd name="T13" fmla="*/ 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52"/>
                  <a:gd name="T23" fmla="*/ 40 w 40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52">
                    <a:moveTo>
                      <a:pt x="16" y="4"/>
                    </a:moveTo>
                    <a:cubicBezTo>
                      <a:pt x="11" y="8"/>
                      <a:pt x="0" y="23"/>
                      <a:pt x="0" y="31"/>
                    </a:cubicBezTo>
                    <a:cubicBezTo>
                      <a:pt x="0" y="39"/>
                      <a:pt x="13" y="50"/>
                      <a:pt x="18" y="51"/>
                    </a:cubicBezTo>
                    <a:cubicBezTo>
                      <a:pt x="23" y="52"/>
                      <a:pt x="29" y="45"/>
                      <a:pt x="33" y="40"/>
                    </a:cubicBezTo>
                    <a:cubicBezTo>
                      <a:pt x="37" y="35"/>
                      <a:pt x="40" y="27"/>
                      <a:pt x="40" y="22"/>
                    </a:cubicBezTo>
                    <a:cubicBezTo>
                      <a:pt x="40" y="17"/>
                      <a:pt x="34" y="12"/>
                      <a:pt x="30" y="9"/>
                    </a:cubicBezTo>
                    <a:cubicBezTo>
                      <a:pt x="26" y="6"/>
                      <a:pt x="21" y="0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5400000" scaled="0"/>
              </a:gradFill>
              <a:ln w="3175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8" name="Freeform 1728"/>
              <p:cNvSpPr>
                <a:spLocks/>
              </p:cNvSpPr>
              <p:nvPr/>
            </p:nvSpPr>
            <p:spPr bwMode="auto">
              <a:xfrm rot="103250">
                <a:off x="3784727" y="1974254"/>
                <a:ext cx="2036943" cy="50380"/>
              </a:xfrm>
              <a:custGeom>
                <a:avLst/>
                <a:gdLst>
                  <a:gd name="T0" fmla="*/ 1 w 1384"/>
                  <a:gd name="T1" fmla="*/ 28 h 46"/>
                  <a:gd name="T2" fmla="*/ 6 w 1384"/>
                  <a:gd name="T3" fmla="*/ 40 h 46"/>
                  <a:gd name="T4" fmla="*/ 37 w 1384"/>
                  <a:gd name="T5" fmla="*/ 40 h 46"/>
                  <a:gd name="T6" fmla="*/ 54 w 1384"/>
                  <a:gd name="T7" fmla="*/ 40 h 46"/>
                  <a:gd name="T8" fmla="*/ 81 w 1384"/>
                  <a:gd name="T9" fmla="*/ 40 h 46"/>
                  <a:gd name="T10" fmla="*/ 106 w 1384"/>
                  <a:gd name="T11" fmla="*/ 30 h 46"/>
                  <a:gd name="T12" fmla="*/ 118 w 1384"/>
                  <a:gd name="T13" fmla="*/ 24 h 46"/>
                  <a:gd name="T14" fmla="*/ 135 w 1384"/>
                  <a:gd name="T15" fmla="*/ 28 h 46"/>
                  <a:gd name="T16" fmla="*/ 154 w 1384"/>
                  <a:gd name="T17" fmla="*/ 33 h 46"/>
                  <a:gd name="T18" fmla="*/ 189 w 1384"/>
                  <a:gd name="T19" fmla="*/ 39 h 46"/>
                  <a:gd name="T20" fmla="*/ 223 w 1384"/>
                  <a:gd name="T21" fmla="*/ 43 h 46"/>
                  <a:gd name="T22" fmla="*/ 255 w 1384"/>
                  <a:gd name="T23" fmla="*/ 43 h 46"/>
                  <a:gd name="T24" fmla="*/ 268 w 1384"/>
                  <a:gd name="T25" fmla="*/ 43 h 46"/>
                  <a:gd name="T26" fmla="*/ 286 w 1384"/>
                  <a:gd name="T27" fmla="*/ 33 h 46"/>
                  <a:gd name="T28" fmla="*/ 309 w 1384"/>
                  <a:gd name="T29" fmla="*/ 31 h 46"/>
                  <a:gd name="T30" fmla="*/ 324 w 1384"/>
                  <a:gd name="T31" fmla="*/ 33 h 46"/>
                  <a:gd name="T32" fmla="*/ 336 w 1384"/>
                  <a:gd name="T33" fmla="*/ 33 h 46"/>
                  <a:gd name="T34" fmla="*/ 378 w 1384"/>
                  <a:gd name="T35" fmla="*/ 39 h 46"/>
                  <a:gd name="T36" fmla="*/ 420 w 1384"/>
                  <a:gd name="T37" fmla="*/ 43 h 46"/>
                  <a:gd name="T38" fmla="*/ 448 w 1384"/>
                  <a:gd name="T39" fmla="*/ 43 h 46"/>
                  <a:gd name="T40" fmla="*/ 483 w 1384"/>
                  <a:gd name="T41" fmla="*/ 27 h 46"/>
                  <a:gd name="T42" fmla="*/ 501 w 1384"/>
                  <a:gd name="T43" fmla="*/ 16 h 46"/>
                  <a:gd name="T44" fmla="*/ 546 w 1384"/>
                  <a:gd name="T45" fmla="*/ 22 h 46"/>
                  <a:gd name="T46" fmla="*/ 580 w 1384"/>
                  <a:gd name="T47" fmla="*/ 22 h 46"/>
                  <a:gd name="T48" fmla="*/ 607 w 1384"/>
                  <a:gd name="T49" fmla="*/ 22 h 46"/>
                  <a:gd name="T50" fmla="*/ 628 w 1384"/>
                  <a:gd name="T51" fmla="*/ 15 h 46"/>
                  <a:gd name="T52" fmla="*/ 651 w 1384"/>
                  <a:gd name="T53" fmla="*/ 9 h 46"/>
                  <a:gd name="T54" fmla="*/ 672 w 1384"/>
                  <a:gd name="T55" fmla="*/ 9 h 46"/>
                  <a:gd name="T56" fmla="*/ 688 w 1384"/>
                  <a:gd name="T57" fmla="*/ 10 h 46"/>
                  <a:gd name="T58" fmla="*/ 714 w 1384"/>
                  <a:gd name="T59" fmla="*/ 7 h 46"/>
                  <a:gd name="T60" fmla="*/ 750 w 1384"/>
                  <a:gd name="T61" fmla="*/ 10 h 46"/>
                  <a:gd name="T62" fmla="*/ 784 w 1384"/>
                  <a:gd name="T63" fmla="*/ 15 h 46"/>
                  <a:gd name="T64" fmla="*/ 822 w 1384"/>
                  <a:gd name="T65" fmla="*/ 16 h 46"/>
                  <a:gd name="T66" fmla="*/ 892 w 1384"/>
                  <a:gd name="T67" fmla="*/ 12 h 46"/>
                  <a:gd name="T68" fmla="*/ 913 w 1384"/>
                  <a:gd name="T69" fmla="*/ 12 h 46"/>
                  <a:gd name="T70" fmla="*/ 930 w 1384"/>
                  <a:gd name="T71" fmla="*/ 30 h 46"/>
                  <a:gd name="T72" fmla="*/ 964 w 1384"/>
                  <a:gd name="T73" fmla="*/ 22 h 46"/>
                  <a:gd name="T74" fmla="*/ 991 w 1384"/>
                  <a:gd name="T75" fmla="*/ 10 h 46"/>
                  <a:gd name="T76" fmla="*/ 1015 w 1384"/>
                  <a:gd name="T77" fmla="*/ 7 h 46"/>
                  <a:gd name="T78" fmla="*/ 1056 w 1384"/>
                  <a:gd name="T79" fmla="*/ 15 h 46"/>
                  <a:gd name="T80" fmla="*/ 1084 w 1384"/>
                  <a:gd name="T81" fmla="*/ 10 h 46"/>
                  <a:gd name="T82" fmla="*/ 1111 w 1384"/>
                  <a:gd name="T83" fmla="*/ 10 h 46"/>
                  <a:gd name="T84" fmla="*/ 1135 w 1384"/>
                  <a:gd name="T85" fmla="*/ 12 h 46"/>
                  <a:gd name="T86" fmla="*/ 1168 w 1384"/>
                  <a:gd name="T87" fmla="*/ 12 h 46"/>
                  <a:gd name="T88" fmla="*/ 1191 w 1384"/>
                  <a:gd name="T89" fmla="*/ 12 h 46"/>
                  <a:gd name="T90" fmla="*/ 1270 w 1384"/>
                  <a:gd name="T91" fmla="*/ 1 h 46"/>
                  <a:gd name="T92" fmla="*/ 1302 w 1384"/>
                  <a:gd name="T93" fmla="*/ 6 h 46"/>
                  <a:gd name="T94" fmla="*/ 1341 w 1384"/>
                  <a:gd name="T95" fmla="*/ 9 h 46"/>
                  <a:gd name="T96" fmla="*/ 1360 w 1384"/>
                  <a:gd name="T97" fmla="*/ 9 h 46"/>
                  <a:gd name="T98" fmla="*/ 1384 w 1384"/>
                  <a:gd name="T99" fmla="*/ 10 h 4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384"/>
                  <a:gd name="T151" fmla="*/ 0 h 46"/>
                  <a:gd name="T152" fmla="*/ 1384 w 1384"/>
                  <a:gd name="T153" fmla="*/ 46 h 4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384" h="46">
                    <a:moveTo>
                      <a:pt x="1" y="28"/>
                    </a:moveTo>
                    <a:cubicBezTo>
                      <a:pt x="0" y="33"/>
                      <a:pt x="0" y="38"/>
                      <a:pt x="6" y="40"/>
                    </a:cubicBezTo>
                    <a:cubicBezTo>
                      <a:pt x="12" y="42"/>
                      <a:pt x="29" y="40"/>
                      <a:pt x="37" y="40"/>
                    </a:cubicBezTo>
                    <a:cubicBezTo>
                      <a:pt x="45" y="40"/>
                      <a:pt x="47" y="40"/>
                      <a:pt x="54" y="40"/>
                    </a:cubicBezTo>
                    <a:cubicBezTo>
                      <a:pt x="61" y="40"/>
                      <a:pt x="72" y="42"/>
                      <a:pt x="81" y="40"/>
                    </a:cubicBezTo>
                    <a:cubicBezTo>
                      <a:pt x="90" y="38"/>
                      <a:pt x="100" y="33"/>
                      <a:pt x="106" y="30"/>
                    </a:cubicBezTo>
                    <a:cubicBezTo>
                      <a:pt x="112" y="27"/>
                      <a:pt x="113" y="24"/>
                      <a:pt x="118" y="24"/>
                    </a:cubicBezTo>
                    <a:cubicBezTo>
                      <a:pt x="123" y="24"/>
                      <a:pt x="129" y="27"/>
                      <a:pt x="135" y="28"/>
                    </a:cubicBezTo>
                    <a:cubicBezTo>
                      <a:pt x="141" y="29"/>
                      <a:pt x="145" y="31"/>
                      <a:pt x="154" y="33"/>
                    </a:cubicBezTo>
                    <a:cubicBezTo>
                      <a:pt x="163" y="35"/>
                      <a:pt x="178" y="37"/>
                      <a:pt x="189" y="39"/>
                    </a:cubicBezTo>
                    <a:cubicBezTo>
                      <a:pt x="200" y="41"/>
                      <a:pt x="212" y="42"/>
                      <a:pt x="223" y="43"/>
                    </a:cubicBezTo>
                    <a:cubicBezTo>
                      <a:pt x="234" y="44"/>
                      <a:pt x="248" y="43"/>
                      <a:pt x="255" y="43"/>
                    </a:cubicBezTo>
                    <a:cubicBezTo>
                      <a:pt x="262" y="43"/>
                      <a:pt x="263" y="45"/>
                      <a:pt x="268" y="43"/>
                    </a:cubicBezTo>
                    <a:cubicBezTo>
                      <a:pt x="273" y="41"/>
                      <a:pt x="279" y="35"/>
                      <a:pt x="286" y="33"/>
                    </a:cubicBezTo>
                    <a:cubicBezTo>
                      <a:pt x="293" y="31"/>
                      <a:pt x="303" y="31"/>
                      <a:pt x="309" y="31"/>
                    </a:cubicBezTo>
                    <a:cubicBezTo>
                      <a:pt x="315" y="31"/>
                      <a:pt x="320" y="33"/>
                      <a:pt x="324" y="33"/>
                    </a:cubicBezTo>
                    <a:cubicBezTo>
                      <a:pt x="328" y="33"/>
                      <a:pt x="327" y="32"/>
                      <a:pt x="336" y="33"/>
                    </a:cubicBezTo>
                    <a:cubicBezTo>
                      <a:pt x="345" y="34"/>
                      <a:pt x="364" y="37"/>
                      <a:pt x="378" y="39"/>
                    </a:cubicBezTo>
                    <a:cubicBezTo>
                      <a:pt x="392" y="41"/>
                      <a:pt x="408" y="42"/>
                      <a:pt x="420" y="43"/>
                    </a:cubicBezTo>
                    <a:cubicBezTo>
                      <a:pt x="432" y="44"/>
                      <a:pt x="438" y="46"/>
                      <a:pt x="448" y="43"/>
                    </a:cubicBezTo>
                    <a:cubicBezTo>
                      <a:pt x="458" y="40"/>
                      <a:pt x="474" y="31"/>
                      <a:pt x="483" y="27"/>
                    </a:cubicBezTo>
                    <a:cubicBezTo>
                      <a:pt x="492" y="23"/>
                      <a:pt x="491" y="17"/>
                      <a:pt x="501" y="16"/>
                    </a:cubicBezTo>
                    <a:cubicBezTo>
                      <a:pt x="511" y="15"/>
                      <a:pt x="533" y="21"/>
                      <a:pt x="546" y="22"/>
                    </a:cubicBezTo>
                    <a:cubicBezTo>
                      <a:pt x="559" y="23"/>
                      <a:pt x="570" y="22"/>
                      <a:pt x="580" y="22"/>
                    </a:cubicBezTo>
                    <a:cubicBezTo>
                      <a:pt x="590" y="22"/>
                      <a:pt x="599" y="23"/>
                      <a:pt x="607" y="22"/>
                    </a:cubicBezTo>
                    <a:cubicBezTo>
                      <a:pt x="615" y="21"/>
                      <a:pt x="621" y="17"/>
                      <a:pt x="628" y="15"/>
                    </a:cubicBezTo>
                    <a:cubicBezTo>
                      <a:pt x="635" y="13"/>
                      <a:pt x="644" y="10"/>
                      <a:pt x="651" y="9"/>
                    </a:cubicBezTo>
                    <a:cubicBezTo>
                      <a:pt x="658" y="8"/>
                      <a:pt x="666" y="9"/>
                      <a:pt x="672" y="9"/>
                    </a:cubicBezTo>
                    <a:cubicBezTo>
                      <a:pt x="678" y="9"/>
                      <a:pt x="681" y="10"/>
                      <a:pt x="688" y="10"/>
                    </a:cubicBezTo>
                    <a:cubicBezTo>
                      <a:pt x="695" y="10"/>
                      <a:pt x="704" y="7"/>
                      <a:pt x="714" y="7"/>
                    </a:cubicBezTo>
                    <a:cubicBezTo>
                      <a:pt x="724" y="7"/>
                      <a:pt x="738" y="9"/>
                      <a:pt x="750" y="10"/>
                    </a:cubicBezTo>
                    <a:cubicBezTo>
                      <a:pt x="762" y="11"/>
                      <a:pt x="772" y="14"/>
                      <a:pt x="784" y="15"/>
                    </a:cubicBezTo>
                    <a:cubicBezTo>
                      <a:pt x="796" y="16"/>
                      <a:pt x="804" y="16"/>
                      <a:pt x="822" y="16"/>
                    </a:cubicBezTo>
                    <a:cubicBezTo>
                      <a:pt x="840" y="16"/>
                      <a:pt x="877" y="13"/>
                      <a:pt x="892" y="12"/>
                    </a:cubicBezTo>
                    <a:cubicBezTo>
                      <a:pt x="907" y="11"/>
                      <a:pt x="907" y="9"/>
                      <a:pt x="913" y="12"/>
                    </a:cubicBezTo>
                    <a:cubicBezTo>
                      <a:pt x="919" y="15"/>
                      <a:pt x="922" y="28"/>
                      <a:pt x="930" y="30"/>
                    </a:cubicBezTo>
                    <a:cubicBezTo>
                      <a:pt x="938" y="32"/>
                      <a:pt x="954" y="25"/>
                      <a:pt x="964" y="22"/>
                    </a:cubicBezTo>
                    <a:cubicBezTo>
                      <a:pt x="974" y="19"/>
                      <a:pt x="983" y="12"/>
                      <a:pt x="991" y="10"/>
                    </a:cubicBezTo>
                    <a:cubicBezTo>
                      <a:pt x="999" y="8"/>
                      <a:pt x="1004" y="6"/>
                      <a:pt x="1015" y="7"/>
                    </a:cubicBezTo>
                    <a:cubicBezTo>
                      <a:pt x="1026" y="8"/>
                      <a:pt x="1045" y="15"/>
                      <a:pt x="1056" y="15"/>
                    </a:cubicBezTo>
                    <a:cubicBezTo>
                      <a:pt x="1067" y="15"/>
                      <a:pt x="1075" y="11"/>
                      <a:pt x="1084" y="10"/>
                    </a:cubicBezTo>
                    <a:cubicBezTo>
                      <a:pt x="1093" y="9"/>
                      <a:pt x="1103" y="10"/>
                      <a:pt x="1111" y="10"/>
                    </a:cubicBezTo>
                    <a:cubicBezTo>
                      <a:pt x="1119" y="10"/>
                      <a:pt x="1126" y="12"/>
                      <a:pt x="1135" y="12"/>
                    </a:cubicBezTo>
                    <a:cubicBezTo>
                      <a:pt x="1144" y="12"/>
                      <a:pt x="1159" y="12"/>
                      <a:pt x="1168" y="12"/>
                    </a:cubicBezTo>
                    <a:cubicBezTo>
                      <a:pt x="1177" y="12"/>
                      <a:pt x="1174" y="14"/>
                      <a:pt x="1191" y="12"/>
                    </a:cubicBezTo>
                    <a:cubicBezTo>
                      <a:pt x="1208" y="10"/>
                      <a:pt x="1252" y="2"/>
                      <a:pt x="1270" y="1"/>
                    </a:cubicBezTo>
                    <a:cubicBezTo>
                      <a:pt x="1288" y="0"/>
                      <a:pt x="1290" y="5"/>
                      <a:pt x="1302" y="6"/>
                    </a:cubicBezTo>
                    <a:cubicBezTo>
                      <a:pt x="1314" y="7"/>
                      <a:pt x="1331" y="8"/>
                      <a:pt x="1341" y="9"/>
                    </a:cubicBezTo>
                    <a:cubicBezTo>
                      <a:pt x="1351" y="10"/>
                      <a:pt x="1353" y="9"/>
                      <a:pt x="1360" y="9"/>
                    </a:cubicBezTo>
                    <a:cubicBezTo>
                      <a:pt x="1367" y="9"/>
                      <a:pt x="1380" y="10"/>
                      <a:pt x="1384" y="10"/>
                    </a:cubicBezTo>
                  </a:path>
                </a:pathLst>
              </a:custGeom>
              <a:noFill/>
              <a:ln w="190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9" name="Freeform 1729"/>
              <p:cNvSpPr>
                <a:spLocks/>
              </p:cNvSpPr>
              <p:nvPr/>
            </p:nvSpPr>
            <p:spPr bwMode="auto">
              <a:xfrm rot="103250">
                <a:off x="2371661" y="1952350"/>
                <a:ext cx="935815" cy="36142"/>
              </a:xfrm>
              <a:custGeom>
                <a:avLst/>
                <a:gdLst>
                  <a:gd name="T0" fmla="*/ 7 w 601"/>
                  <a:gd name="T1" fmla="*/ 9 h 33"/>
                  <a:gd name="T2" fmla="*/ 0 w 601"/>
                  <a:gd name="T3" fmla="*/ 30 h 33"/>
                  <a:gd name="T4" fmla="*/ 24 w 601"/>
                  <a:gd name="T5" fmla="*/ 26 h 33"/>
                  <a:gd name="T6" fmla="*/ 34 w 601"/>
                  <a:gd name="T7" fmla="*/ 23 h 33"/>
                  <a:gd name="T8" fmla="*/ 54 w 601"/>
                  <a:gd name="T9" fmla="*/ 24 h 33"/>
                  <a:gd name="T10" fmla="*/ 66 w 601"/>
                  <a:gd name="T11" fmla="*/ 26 h 33"/>
                  <a:gd name="T12" fmla="*/ 99 w 601"/>
                  <a:gd name="T13" fmla="*/ 29 h 33"/>
                  <a:gd name="T14" fmla="*/ 132 w 601"/>
                  <a:gd name="T15" fmla="*/ 29 h 33"/>
                  <a:gd name="T16" fmla="*/ 163 w 601"/>
                  <a:gd name="T17" fmla="*/ 29 h 33"/>
                  <a:gd name="T18" fmla="*/ 184 w 601"/>
                  <a:gd name="T19" fmla="*/ 27 h 33"/>
                  <a:gd name="T20" fmla="*/ 208 w 601"/>
                  <a:gd name="T21" fmla="*/ 18 h 33"/>
                  <a:gd name="T22" fmla="*/ 231 w 601"/>
                  <a:gd name="T23" fmla="*/ 14 h 33"/>
                  <a:gd name="T24" fmla="*/ 246 w 601"/>
                  <a:gd name="T25" fmla="*/ 17 h 33"/>
                  <a:gd name="T26" fmla="*/ 270 w 601"/>
                  <a:gd name="T27" fmla="*/ 18 h 33"/>
                  <a:gd name="T28" fmla="*/ 294 w 601"/>
                  <a:gd name="T29" fmla="*/ 20 h 33"/>
                  <a:gd name="T30" fmla="*/ 313 w 601"/>
                  <a:gd name="T31" fmla="*/ 21 h 33"/>
                  <a:gd name="T32" fmla="*/ 337 w 601"/>
                  <a:gd name="T33" fmla="*/ 21 h 33"/>
                  <a:gd name="T34" fmla="*/ 375 w 601"/>
                  <a:gd name="T35" fmla="*/ 24 h 33"/>
                  <a:gd name="T36" fmla="*/ 394 w 601"/>
                  <a:gd name="T37" fmla="*/ 23 h 33"/>
                  <a:gd name="T38" fmla="*/ 420 w 601"/>
                  <a:gd name="T39" fmla="*/ 12 h 33"/>
                  <a:gd name="T40" fmla="*/ 445 w 601"/>
                  <a:gd name="T41" fmla="*/ 11 h 33"/>
                  <a:gd name="T42" fmla="*/ 463 w 601"/>
                  <a:gd name="T43" fmla="*/ 11 h 33"/>
                  <a:gd name="T44" fmla="*/ 492 w 601"/>
                  <a:gd name="T45" fmla="*/ 11 h 33"/>
                  <a:gd name="T46" fmla="*/ 510 w 601"/>
                  <a:gd name="T47" fmla="*/ 11 h 33"/>
                  <a:gd name="T48" fmla="*/ 523 w 601"/>
                  <a:gd name="T49" fmla="*/ 14 h 33"/>
                  <a:gd name="T50" fmla="*/ 540 w 601"/>
                  <a:gd name="T51" fmla="*/ 15 h 33"/>
                  <a:gd name="T52" fmla="*/ 564 w 601"/>
                  <a:gd name="T53" fmla="*/ 11 h 33"/>
                  <a:gd name="T54" fmla="*/ 601 w 601"/>
                  <a:gd name="T55" fmla="*/ 0 h 3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601"/>
                  <a:gd name="T85" fmla="*/ 0 h 33"/>
                  <a:gd name="T86" fmla="*/ 601 w 601"/>
                  <a:gd name="T87" fmla="*/ 33 h 3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601" h="33">
                    <a:moveTo>
                      <a:pt x="7" y="9"/>
                    </a:moveTo>
                    <a:lnTo>
                      <a:pt x="0" y="30"/>
                    </a:lnTo>
                    <a:cubicBezTo>
                      <a:pt x="3" y="33"/>
                      <a:pt x="18" y="27"/>
                      <a:pt x="24" y="26"/>
                    </a:cubicBezTo>
                    <a:cubicBezTo>
                      <a:pt x="30" y="25"/>
                      <a:pt x="29" y="23"/>
                      <a:pt x="34" y="23"/>
                    </a:cubicBezTo>
                    <a:cubicBezTo>
                      <a:pt x="39" y="23"/>
                      <a:pt x="49" y="23"/>
                      <a:pt x="54" y="24"/>
                    </a:cubicBezTo>
                    <a:cubicBezTo>
                      <a:pt x="59" y="25"/>
                      <a:pt x="59" y="25"/>
                      <a:pt x="66" y="26"/>
                    </a:cubicBezTo>
                    <a:cubicBezTo>
                      <a:pt x="73" y="27"/>
                      <a:pt x="88" y="29"/>
                      <a:pt x="99" y="29"/>
                    </a:cubicBezTo>
                    <a:cubicBezTo>
                      <a:pt x="110" y="29"/>
                      <a:pt x="121" y="29"/>
                      <a:pt x="132" y="29"/>
                    </a:cubicBezTo>
                    <a:cubicBezTo>
                      <a:pt x="143" y="29"/>
                      <a:pt x="154" y="29"/>
                      <a:pt x="163" y="29"/>
                    </a:cubicBezTo>
                    <a:cubicBezTo>
                      <a:pt x="172" y="29"/>
                      <a:pt x="177" y="29"/>
                      <a:pt x="184" y="27"/>
                    </a:cubicBezTo>
                    <a:cubicBezTo>
                      <a:pt x="191" y="25"/>
                      <a:pt x="200" y="20"/>
                      <a:pt x="208" y="18"/>
                    </a:cubicBezTo>
                    <a:cubicBezTo>
                      <a:pt x="216" y="16"/>
                      <a:pt x="225" y="14"/>
                      <a:pt x="231" y="14"/>
                    </a:cubicBezTo>
                    <a:cubicBezTo>
                      <a:pt x="237" y="14"/>
                      <a:pt x="240" y="16"/>
                      <a:pt x="246" y="17"/>
                    </a:cubicBezTo>
                    <a:cubicBezTo>
                      <a:pt x="252" y="18"/>
                      <a:pt x="262" y="17"/>
                      <a:pt x="270" y="18"/>
                    </a:cubicBezTo>
                    <a:cubicBezTo>
                      <a:pt x="278" y="19"/>
                      <a:pt x="287" y="20"/>
                      <a:pt x="294" y="20"/>
                    </a:cubicBezTo>
                    <a:cubicBezTo>
                      <a:pt x="301" y="20"/>
                      <a:pt x="306" y="21"/>
                      <a:pt x="313" y="21"/>
                    </a:cubicBezTo>
                    <a:cubicBezTo>
                      <a:pt x="320" y="21"/>
                      <a:pt x="327" y="21"/>
                      <a:pt x="337" y="21"/>
                    </a:cubicBezTo>
                    <a:cubicBezTo>
                      <a:pt x="347" y="21"/>
                      <a:pt x="366" y="24"/>
                      <a:pt x="375" y="24"/>
                    </a:cubicBezTo>
                    <a:cubicBezTo>
                      <a:pt x="384" y="24"/>
                      <a:pt x="387" y="25"/>
                      <a:pt x="394" y="23"/>
                    </a:cubicBezTo>
                    <a:cubicBezTo>
                      <a:pt x="401" y="21"/>
                      <a:pt x="412" y="14"/>
                      <a:pt x="420" y="12"/>
                    </a:cubicBezTo>
                    <a:cubicBezTo>
                      <a:pt x="428" y="10"/>
                      <a:pt x="438" y="11"/>
                      <a:pt x="445" y="11"/>
                    </a:cubicBezTo>
                    <a:cubicBezTo>
                      <a:pt x="452" y="11"/>
                      <a:pt x="455" y="11"/>
                      <a:pt x="463" y="11"/>
                    </a:cubicBezTo>
                    <a:cubicBezTo>
                      <a:pt x="471" y="11"/>
                      <a:pt x="484" y="11"/>
                      <a:pt x="492" y="11"/>
                    </a:cubicBezTo>
                    <a:cubicBezTo>
                      <a:pt x="500" y="11"/>
                      <a:pt x="505" y="11"/>
                      <a:pt x="510" y="11"/>
                    </a:cubicBezTo>
                    <a:cubicBezTo>
                      <a:pt x="515" y="11"/>
                      <a:pt x="518" y="13"/>
                      <a:pt x="523" y="14"/>
                    </a:cubicBezTo>
                    <a:cubicBezTo>
                      <a:pt x="528" y="15"/>
                      <a:pt x="533" y="15"/>
                      <a:pt x="540" y="15"/>
                    </a:cubicBezTo>
                    <a:cubicBezTo>
                      <a:pt x="547" y="15"/>
                      <a:pt x="554" y="13"/>
                      <a:pt x="564" y="11"/>
                    </a:cubicBezTo>
                    <a:cubicBezTo>
                      <a:pt x="574" y="9"/>
                      <a:pt x="587" y="4"/>
                      <a:pt x="601" y="0"/>
                    </a:cubicBezTo>
                  </a:path>
                </a:pathLst>
              </a:custGeom>
              <a:noFill/>
              <a:ln w="190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0" name="Freeform 1428"/>
              <p:cNvSpPr>
                <a:spLocks/>
              </p:cNvSpPr>
              <p:nvPr/>
            </p:nvSpPr>
            <p:spPr bwMode="auto">
              <a:xfrm rot="103250" flipH="1">
                <a:off x="4742098" y="1286479"/>
                <a:ext cx="40250" cy="226710"/>
              </a:xfrm>
              <a:custGeom>
                <a:avLst/>
                <a:gdLst>
                  <a:gd name="T0" fmla="*/ 0 w 38"/>
                  <a:gd name="T1" fmla="*/ 0 h 564"/>
                  <a:gd name="T2" fmla="*/ 6 w 38"/>
                  <a:gd name="T3" fmla="*/ 168 h 564"/>
                  <a:gd name="T4" fmla="*/ 28 w 38"/>
                  <a:gd name="T5" fmla="*/ 260 h 564"/>
                  <a:gd name="T6" fmla="*/ 38 w 38"/>
                  <a:gd name="T7" fmla="*/ 464 h 564"/>
                  <a:gd name="T8" fmla="*/ 30 w 38"/>
                  <a:gd name="T9" fmla="*/ 564 h 5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564"/>
                  <a:gd name="T17" fmla="*/ 38 w 38"/>
                  <a:gd name="T18" fmla="*/ 564 h 5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564">
                    <a:moveTo>
                      <a:pt x="0" y="0"/>
                    </a:moveTo>
                    <a:cubicBezTo>
                      <a:pt x="0" y="62"/>
                      <a:pt x="1" y="125"/>
                      <a:pt x="6" y="168"/>
                    </a:cubicBezTo>
                    <a:cubicBezTo>
                      <a:pt x="11" y="211"/>
                      <a:pt x="23" y="211"/>
                      <a:pt x="28" y="260"/>
                    </a:cubicBezTo>
                    <a:cubicBezTo>
                      <a:pt x="33" y="309"/>
                      <a:pt x="38" y="413"/>
                      <a:pt x="38" y="464"/>
                    </a:cubicBezTo>
                    <a:cubicBezTo>
                      <a:pt x="38" y="515"/>
                      <a:pt x="34" y="539"/>
                      <a:pt x="30" y="564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61" name="Group 782"/>
              <p:cNvGrpSpPr/>
              <p:nvPr/>
            </p:nvGrpSpPr>
            <p:grpSpPr>
              <a:xfrm>
                <a:off x="5861713" y="1472234"/>
                <a:ext cx="385251" cy="573894"/>
                <a:chOff x="6919737" y="1944033"/>
                <a:chExt cx="385251" cy="573894"/>
              </a:xfrm>
            </p:grpSpPr>
            <p:sp>
              <p:nvSpPr>
                <p:cNvPr id="1992" name="Freeform 1456"/>
                <p:cNvSpPr>
                  <a:spLocks/>
                </p:cNvSpPr>
                <p:nvPr/>
              </p:nvSpPr>
              <p:spPr bwMode="auto">
                <a:xfrm rot="103250">
                  <a:off x="6919737" y="1944033"/>
                  <a:ext cx="385251" cy="573894"/>
                </a:xfrm>
                <a:custGeom>
                  <a:avLst/>
                  <a:gdLst>
                    <a:gd name="T0" fmla="*/ 191 w 390"/>
                    <a:gd name="T1" fmla="*/ 22 h 763"/>
                    <a:gd name="T2" fmla="*/ 239 w 390"/>
                    <a:gd name="T3" fmla="*/ 22 h 763"/>
                    <a:gd name="T4" fmla="*/ 290 w 390"/>
                    <a:gd name="T5" fmla="*/ 37 h 763"/>
                    <a:gd name="T6" fmla="*/ 326 w 390"/>
                    <a:gd name="T7" fmla="*/ 70 h 763"/>
                    <a:gd name="T8" fmla="*/ 374 w 390"/>
                    <a:gd name="T9" fmla="*/ 151 h 763"/>
                    <a:gd name="T10" fmla="*/ 386 w 390"/>
                    <a:gd name="T11" fmla="*/ 313 h 763"/>
                    <a:gd name="T12" fmla="*/ 350 w 390"/>
                    <a:gd name="T13" fmla="*/ 454 h 763"/>
                    <a:gd name="T14" fmla="*/ 293 w 390"/>
                    <a:gd name="T15" fmla="*/ 544 h 763"/>
                    <a:gd name="T16" fmla="*/ 254 w 390"/>
                    <a:gd name="T17" fmla="*/ 700 h 763"/>
                    <a:gd name="T18" fmla="*/ 158 w 390"/>
                    <a:gd name="T19" fmla="*/ 745 h 763"/>
                    <a:gd name="T20" fmla="*/ 140 w 390"/>
                    <a:gd name="T21" fmla="*/ 589 h 763"/>
                    <a:gd name="T22" fmla="*/ 53 w 390"/>
                    <a:gd name="T23" fmla="*/ 406 h 763"/>
                    <a:gd name="T24" fmla="*/ 8 w 390"/>
                    <a:gd name="T25" fmla="*/ 280 h 763"/>
                    <a:gd name="T26" fmla="*/ 8 w 390"/>
                    <a:gd name="T27" fmla="*/ 145 h 763"/>
                    <a:gd name="T28" fmla="*/ 53 w 390"/>
                    <a:gd name="T29" fmla="*/ 22 h 763"/>
                    <a:gd name="T30" fmla="*/ 164 w 390"/>
                    <a:gd name="T31" fmla="*/ 16 h 763"/>
                    <a:gd name="T32" fmla="*/ 191 w 390"/>
                    <a:gd name="T33" fmla="*/ 22 h 76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90"/>
                    <a:gd name="T52" fmla="*/ 0 h 763"/>
                    <a:gd name="T53" fmla="*/ 390 w 390"/>
                    <a:gd name="T54" fmla="*/ 763 h 76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90" h="763">
                      <a:moveTo>
                        <a:pt x="191" y="22"/>
                      </a:moveTo>
                      <a:cubicBezTo>
                        <a:pt x="203" y="23"/>
                        <a:pt x="223" y="20"/>
                        <a:pt x="239" y="22"/>
                      </a:cubicBezTo>
                      <a:cubicBezTo>
                        <a:pt x="255" y="24"/>
                        <a:pt x="276" y="29"/>
                        <a:pt x="290" y="37"/>
                      </a:cubicBezTo>
                      <a:cubicBezTo>
                        <a:pt x="304" y="45"/>
                        <a:pt x="312" y="51"/>
                        <a:pt x="326" y="70"/>
                      </a:cubicBezTo>
                      <a:cubicBezTo>
                        <a:pt x="340" y="89"/>
                        <a:pt x="364" y="111"/>
                        <a:pt x="374" y="151"/>
                      </a:cubicBezTo>
                      <a:cubicBezTo>
                        <a:pt x="384" y="191"/>
                        <a:pt x="390" y="263"/>
                        <a:pt x="386" y="313"/>
                      </a:cubicBezTo>
                      <a:cubicBezTo>
                        <a:pt x="382" y="363"/>
                        <a:pt x="365" y="416"/>
                        <a:pt x="350" y="454"/>
                      </a:cubicBezTo>
                      <a:cubicBezTo>
                        <a:pt x="335" y="492"/>
                        <a:pt x="309" y="503"/>
                        <a:pt x="293" y="544"/>
                      </a:cubicBezTo>
                      <a:cubicBezTo>
                        <a:pt x="277" y="585"/>
                        <a:pt x="276" y="667"/>
                        <a:pt x="254" y="700"/>
                      </a:cubicBezTo>
                      <a:cubicBezTo>
                        <a:pt x="232" y="733"/>
                        <a:pt x="177" y="763"/>
                        <a:pt x="158" y="745"/>
                      </a:cubicBezTo>
                      <a:cubicBezTo>
                        <a:pt x="139" y="727"/>
                        <a:pt x="157" y="645"/>
                        <a:pt x="140" y="589"/>
                      </a:cubicBezTo>
                      <a:cubicBezTo>
                        <a:pt x="123" y="533"/>
                        <a:pt x="75" y="458"/>
                        <a:pt x="53" y="406"/>
                      </a:cubicBezTo>
                      <a:cubicBezTo>
                        <a:pt x="31" y="354"/>
                        <a:pt x="15" y="323"/>
                        <a:pt x="8" y="280"/>
                      </a:cubicBezTo>
                      <a:cubicBezTo>
                        <a:pt x="1" y="237"/>
                        <a:pt x="0" y="188"/>
                        <a:pt x="8" y="145"/>
                      </a:cubicBezTo>
                      <a:cubicBezTo>
                        <a:pt x="16" y="102"/>
                        <a:pt x="27" y="44"/>
                        <a:pt x="53" y="22"/>
                      </a:cubicBezTo>
                      <a:cubicBezTo>
                        <a:pt x="79" y="0"/>
                        <a:pt x="143" y="16"/>
                        <a:pt x="164" y="16"/>
                      </a:cubicBezTo>
                      <a:cubicBezTo>
                        <a:pt x="185" y="16"/>
                        <a:pt x="179" y="21"/>
                        <a:pt x="191" y="2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E2C5B6"/>
                    </a:gs>
                    <a:gs pos="50000">
                      <a:srgbClr val="993300"/>
                    </a:gs>
                    <a:gs pos="100000">
                      <a:srgbClr val="E2C5B6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3" name="Freeform 1457"/>
                <p:cNvSpPr>
                  <a:spLocks/>
                </p:cNvSpPr>
                <p:nvPr/>
              </p:nvSpPr>
              <p:spPr bwMode="auto">
                <a:xfrm rot="103250">
                  <a:off x="7043362" y="2094077"/>
                  <a:ext cx="37375" cy="38332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4" name="Freeform 1458"/>
                <p:cNvSpPr>
                  <a:spLocks/>
                </p:cNvSpPr>
                <p:nvPr/>
              </p:nvSpPr>
              <p:spPr bwMode="auto">
                <a:xfrm rot="103250">
                  <a:off x="7005987" y="2063411"/>
                  <a:ext cx="43125" cy="35047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5" name="Freeform 1459"/>
                <p:cNvSpPr>
                  <a:spLocks/>
                </p:cNvSpPr>
                <p:nvPr/>
              </p:nvSpPr>
              <p:spPr bwMode="auto">
                <a:xfrm rot="103250">
                  <a:off x="7092238" y="2099553"/>
                  <a:ext cx="48875" cy="5366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6" name="Freeform 1460"/>
                <p:cNvSpPr>
                  <a:spLocks/>
                </p:cNvSpPr>
                <p:nvPr/>
              </p:nvSpPr>
              <p:spPr bwMode="auto">
                <a:xfrm rot="103250">
                  <a:off x="7123863" y="2160886"/>
                  <a:ext cx="57500" cy="37237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7" name="Freeform 1461"/>
                <p:cNvSpPr>
                  <a:spLocks/>
                </p:cNvSpPr>
                <p:nvPr/>
              </p:nvSpPr>
              <p:spPr bwMode="auto">
                <a:xfrm rot="103250">
                  <a:off x="6959987" y="2088601"/>
                  <a:ext cx="43125" cy="44904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8" name="Freeform 1462"/>
                <p:cNvSpPr>
                  <a:spLocks/>
                </p:cNvSpPr>
                <p:nvPr/>
              </p:nvSpPr>
              <p:spPr bwMode="auto">
                <a:xfrm rot="103250">
                  <a:off x="7146863" y="2087506"/>
                  <a:ext cx="43125" cy="63523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99" name="Freeform 1463"/>
                <p:cNvSpPr>
                  <a:spLocks/>
                </p:cNvSpPr>
                <p:nvPr/>
              </p:nvSpPr>
              <p:spPr bwMode="auto">
                <a:xfrm rot="3041041">
                  <a:off x="7174484" y="2047735"/>
                  <a:ext cx="29571" cy="4887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0" name="Freeform 1464"/>
                <p:cNvSpPr>
                  <a:spLocks/>
                </p:cNvSpPr>
                <p:nvPr/>
              </p:nvSpPr>
              <p:spPr bwMode="auto">
                <a:xfrm rot="3041041">
                  <a:off x="7045108" y="2151781"/>
                  <a:ext cx="29571" cy="4887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1" name="Freeform 1465"/>
                <p:cNvSpPr>
                  <a:spLocks/>
                </p:cNvSpPr>
                <p:nvPr/>
              </p:nvSpPr>
              <p:spPr bwMode="auto">
                <a:xfrm rot="3041041">
                  <a:off x="7006295" y="2114680"/>
                  <a:ext cx="29571" cy="6612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2" name="Freeform 1466"/>
                <p:cNvSpPr>
                  <a:spLocks/>
                </p:cNvSpPr>
                <p:nvPr/>
              </p:nvSpPr>
              <p:spPr bwMode="auto">
                <a:xfrm rot="3041041">
                  <a:off x="7164353" y="2000777"/>
                  <a:ext cx="38332" cy="6612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3" name="Freeform 1467"/>
                <p:cNvSpPr>
                  <a:spLocks/>
                </p:cNvSpPr>
                <p:nvPr/>
              </p:nvSpPr>
              <p:spPr bwMode="auto">
                <a:xfrm rot="3041041">
                  <a:off x="7106168" y="2029869"/>
                  <a:ext cx="33951" cy="97750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4" name="Freeform 1468"/>
                <p:cNvSpPr>
                  <a:spLocks/>
                </p:cNvSpPr>
                <p:nvPr/>
              </p:nvSpPr>
              <p:spPr bwMode="auto">
                <a:xfrm rot="7313476">
                  <a:off x="7045793" y="2002660"/>
                  <a:ext cx="33951" cy="96313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5" name="Freeform 1469"/>
                <p:cNvSpPr>
                  <a:spLocks/>
                </p:cNvSpPr>
                <p:nvPr/>
              </p:nvSpPr>
              <p:spPr bwMode="auto">
                <a:xfrm rot="7313476">
                  <a:off x="7064480" y="1991640"/>
                  <a:ext cx="33951" cy="41688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6" name="Freeform 1470"/>
                <p:cNvSpPr>
                  <a:spLocks/>
                </p:cNvSpPr>
                <p:nvPr/>
              </p:nvSpPr>
              <p:spPr bwMode="auto">
                <a:xfrm rot="7313476">
                  <a:off x="7099597" y="2012278"/>
                  <a:ext cx="47094" cy="4312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7" name="Freeform 1471"/>
                <p:cNvSpPr>
                  <a:spLocks noChangeAspect="1"/>
                </p:cNvSpPr>
                <p:nvPr/>
              </p:nvSpPr>
              <p:spPr bwMode="auto">
                <a:xfrm rot="103250">
                  <a:off x="7092238" y="2183885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8" name="Freeform 1472"/>
                <p:cNvSpPr>
                  <a:spLocks noChangeAspect="1"/>
                </p:cNvSpPr>
                <p:nvPr/>
              </p:nvSpPr>
              <p:spPr bwMode="auto">
                <a:xfrm rot="103250">
                  <a:off x="7090800" y="2155409"/>
                  <a:ext cx="24438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09" name="Freeform 1473"/>
                <p:cNvSpPr>
                  <a:spLocks noChangeAspect="1"/>
                </p:cNvSpPr>
                <p:nvPr/>
              </p:nvSpPr>
              <p:spPr bwMode="auto">
                <a:xfrm rot="103250">
                  <a:off x="6987299" y="2042602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0" name="Freeform 1474"/>
                <p:cNvSpPr>
                  <a:spLocks noChangeAspect="1"/>
                </p:cNvSpPr>
                <p:nvPr/>
              </p:nvSpPr>
              <p:spPr bwMode="auto">
                <a:xfrm rot="103250">
                  <a:off x="7103738" y="1977984"/>
                  <a:ext cx="23000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1" name="Freeform 1475"/>
                <p:cNvSpPr>
                  <a:spLocks noChangeAspect="1"/>
                </p:cNvSpPr>
                <p:nvPr/>
              </p:nvSpPr>
              <p:spPr bwMode="auto">
                <a:xfrm rot="103250">
                  <a:off x="7189988" y="2088601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2" name="Freeform 1476"/>
                <p:cNvSpPr>
                  <a:spLocks noChangeAspect="1"/>
                </p:cNvSpPr>
                <p:nvPr/>
              </p:nvSpPr>
              <p:spPr bwMode="auto">
                <a:xfrm rot="103250">
                  <a:off x="7041924" y="2197028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3" name="Freeform 1477"/>
                <p:cNvSpPr>
                  <a:spLocks noChangeAspect="1"/>
                </p:cNvSpPr>
                <p:nvPr/>
              </p:nvSpPr>
              <p:spPr bwMode="auto">
                <a:xfrm rot="103250">
                  <a:off x="7014612" y="2002079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4" name="Freeform 1478"/>
                <p:cNvSpPr>
                  <a:spLocks/>
                </p:cNvSpPr>
                <p:nvPr/>
              </p:nvSpPr>
              <p:spPr bwMode="auto">
                <a:xfrm rot="103250">
                  <a:off x="7028987" y="2235361"/>
                  <a:ext cx="204126" cy="259566"/>
                </a:xfrm>
                <a:custGeom>
                  <a:avLst/>
                  <a:gdLst>
                    <a:gd name="T0" fmla="*/ 3 w 259"/>
                    <a:gd name="T1" fmla="*/ 10 h 343"/>
                    <a:gd name="T2" fmla="*/ 3 w 259"/>
                    <a:gd name="T3" fmla="*/ 50 h 343"/>
                    <a:gd name="T4" fmla="*/ 23 w 259"/>
                    <a:gd name="T5" fmla="*/ 104 h 343"/>
                    <a:gd name="T6" fmla="*/ 53 w 259"/>
                    <a:gd name="T7" fmla="*/ 160 h 343"/>
                    <a:gd name="T8" fmla="*/ 69 w 259"/>
                    <a:gd name="T9" fmla="*/ 246 h 343"/>
                    <a:gd name="T10" fmla="*/ 71 w 259"/>
                    <a:gd name="T11" fmla="*/ 324 h 343"/>
                    <a:gd name="T12" fmla="*/ 95 w 259"/>
                    <a:gd name="T13" fmla="*/ 340 h 343"/>
                    <a:gd name="T14" fmla="*/ 147 w 259"/>
                    <a:gd name="T15" fmla="*/ 308 h 343"/>
                    <a:gd name="T16" fmla="*/ 173 w 259"/>
                    <a:gd name="T17" fmla="*/ 190 h 343"/>
                    <a:gd name="T18" fmla="*/ 197 w 259"/>
                    <a:gd name="T19" fmla="*/ 98 h 343"/>
                    <a:gd name="T20" fmla="*/ 239 w 259"/>
                    <a:gd name="T21" fmla="*/ 50 h 343"/>
                    <a:gd name="T22" fmla="*/ 243 w 259"/>
                    <a:gd name="T23" fmla="*/ 14 h 343"/>
                    <a:gd name="T24" fmla="*/ 145 w 259"/>
                    <a:gd name="T25" fmla="*/ 6 h 343"/>
                    <a:gd name="T26" fmla="*/ 41 w 259"/>
                    <a:gd name="T27" fmla="*/ 8 h 343"/>
                    <a:gd name="T28" fmla="*/ 17 w 259"/>
                    <a:gd name="T29" fmla="*/ 0 h 343"/>
                    <a:gd name="T30" fmla="*/ 3 w 259"/>
                    <a:gd name="T31" fmla="*/ 10 h 3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259"/>
                    <a:gd name="T49" fmla="*/ 0 h 343"/>
                    <a:gd name="T50" fmla="*/ 259 w 259"/>
                    <a:gd name="T51" fmla="*/ 343 h 3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259" h="343">
                      <a:moveTo>
                        <a:pt x="3" y="10"/>
                      </a:moveTo>
                      <a:cubicBezTo>
                        <a:pt x="1" y="18"/>
                        <a:pt x="0" y="34"/>
                        <a:pt x="3" y="50"/>
                      </a:cubicBezTo>
                      <a:cubicBezTo>
                        <a:pt x="6" y="66"/>
                        <a:pt x="15" y="86"/>
                        <a:pt x="23" y="104"/>
                      </a:cubicBezTo>
                      <a:cubicBezTo>
                        <a:pt x="31" y="122"/>
                        <a:pt x="45" y="136"/>
                        <a:pt x="53" y="160"/>
                      </a:cubicBezTo>
                      <a:cubicBezTo>
                        <a:pt x="61" y="184"/>
                        <a:pt x="66" y="219"/>
                        <a:pt x="69" y="246"/>
                      </a:cubicBezTo>
                      <a:cubicBezTo>
                        <a:pt x="72" y="273"/>
                        <a:pt x="67" y="308"/>
                        <a:pt x="71" y="324"/>
                      </a:cubicBezTo>
                      <a:cubicBezTo>
                        <a:pt x="75" y="340"/>
                        <a:pt x="82" y="343"/>
                        <a:pt x="95" y="340"/>
                      </a:cubicBezTo>
                      <a:cubicBezTo>
                        <a:pt x="108" y="337"/>
                        <a:pt x="134" y="333"/>
                        <a:pt x="147" y="308"/>
                      </a:cubicBezTo>
                      <a:cubicBezTo>
                        <a:pt x="160" y="283"/>
                        <a:pt x="165" y="225"/>
                        <a:pt x="173" y="190"/>
                      </a:cubicBezTo>
                      <a:cubicBezTo>
                        <a:pt x="181" y="155"/>
                        <a:pt x="186" y="121"/>
                        <a:pt x="197" y="98"/>
                      </a:cubicBezTo>
                      <a:cubicBezTo>
                        <a:pt x="208" y="75"/>
                        <a:pt x="231" y="64"/>
                        <a:pt x="239" y="50"/>
                      </a:cubicBezTo>
                      <a:cubicBezTo>
                        <a:pt x="247" y="36"/>
                        <a:pt x="259" y="21"/>
                        <a:pt x="243" y="14"/>
                      </a:cubicBezTo>
                      <a:cubicBezTo>
                        <a:pt x="227" y="7"/>
                        <a:pt x="179" y="7"/>
                        <a:pt x="145" y="6"/>
                      </a:cubicBezTo>
                      <a:cubicBezTo>
                        <a:pt x="111" y="5"/>
                        <a:pt x="62" y="9"/>
                        <a:pt x="41" y="8"/>
                      </a:cubicBezTo>
                      <a:cubicBezTo>
                        <a:pt x="20" y="7"/>
                        <a:pt x="24" y="0"/>
                        <a:pt x="17" y="0"/>
                      </a:cubicBezTo>
                      <a:cubicBezTo>
                        <a:pt x="10" y="0"/>
                        <a:pt x="5" y="2"/>
                        <a:pt x="3" y="1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663300"/>
                    </a:gs>
                    <a:gs pos="100000">
                      <a:srgbClr val="2A1500"/>
                    </a:gs>
                  </a:gsLst>
                  <a:lin ang="54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5" name="Freeform 1479"/>
                <p:cNvSpPr>
                  <a:spLocks noChangeAspect="1"/>
                </p:cNvSpPr>
                <p:nvPr/>
              </p:nvSpPr>
              <p:spPr bwMode="auto">
                <a:xfrm rot="103250">
                  <a:off x="7149738" y="1987841"/>
                  <a:ext cx="23000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6" name="Freeform 1480"/>
                <p:cNvSpPr>
                  <a:spLocks noChangeAspect="1"/>
                </p:cNvSpPr>
                <p:nvPr/>
              </p:nvSpPr>
              <p:spPr bwMode="auto">
                <a:xfrm rot="103250">
                  <a:off x="7003112" y="2165267"/>
                  <a:ext cx="21563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7" name="Freeform 1481"/>
                <p:cNvSpPr>
                  <a:spLocks noChangeAspect="1"/>
                </p:cNvSpPr>
                <p:nvPr/>
              </p:nvSpPr>
              <p:spPr bwMode="auto">
                <a:xfrm rot="5503250" flipV="1">
                  <a:off x="7014647" y="2099416"/>
                  <a:ext cx="18618" cy="28750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8" name="Freeform 1482"/>
                <p:cNvSpPr>
                  <a:spLocks noChangeAspect="1"/>
                </p:cNvSpPr>
                <p:nvPr/>
              </p:nvSpPr>
              <p:spPr bwMode="auto">
                <a:xfrm rot="5503250" flipV="1">
                  <a:off x="7057772" y="2133368"/>
                  <a:ext cx="18618" cy="28750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19" name="Freeform 1483"/>
                <p:cNvSpPr>
                  <a:spLocks noChangeAspect="1"/>
                </p:cNvSpPr>
                <p:nvPr/>
              </p:nvSpPr>
              <p:spPr bwMode="auto">
                <a:xfrm rot="5503250" flipV="1">
                  <a:off x="6960022" y="2058722"/>
                  <a:ext cx="18618" cy="30188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0" name="Freeform 1484"/>
                <p:cNvSpPr>
                  <a:spLocks noChangeAspect="1"/>
                </p:cNvSpPr>
                <p:nvPr/>
              </p:nvSpPr>
              <p:spPr bwMode="auto">
                <a:xfrm rot="103250">
                  <a:off x="7221613" y="2091887"/>
                  <a:ext cx="23000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1" name="Freeform 1485"/>
                <p:cNvSpPr>
                  <a:spLocks noChangeAspect="1"/>
                </p:cNvSpPr>
                <p:nvPr/>
              </p:nvSpPr>
              <p:spPr bwMode="auto">
                <a:xfrm rot="103250">
                  <a:off x="7185675" y="2125839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2" name="Freeform 1486"/>
                <p:cNvSpPr>
                  <a:spLocks noChangeAspect="1"/>
                </p:cNvSpPr>
                <p:nvPr/>
              </p:nvSpPr>
              <p:spPr bwMode="auto">
                <a:xfrm rot="103250">
                  <a:off x="7257550" y="2067792"/>
                  <a:ext cx="23000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3" name="Freeform 1487"/>
                <p:cNvSpPr>
                  <a:spLocks noChangeAspect="1"/>
                </p:cNvSpPr>
                <p:nvPr/>
              </p:nvSpPr>
              <p:spPr bwMode="auto">
                <a:xfrm rot="5503250" flipV="1">
                  <a:off x="7192897" y="2167319"/>
                  <a:ext cx="18618" cy="28750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4" name="Freeform 1488"/>
                <p:cNvSpPr>
                  <a:spLocks noChangeAspect="1"/>
                </p:cNvSpPr>
                <p:nvPr/>
              </p:nvSpPr>
              <p:spPr bwMode="auto">
                <a:xfrm rot="5503250" flipV="1">
                  <a:off x="6995959" y="1981132"/>
                  <a:ext cx="18618" cy="28750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5" name="Freeform 1489"/>
                <p:cNvSpPr>
                  <a:spLocks/>
                </p:cNvSpPr>
                <p:nvPr/>
              </p:nvSpPr>
              <p:spPr bwMode="auto">
                <a:xfrm rot="103250">
                  <a:off x="7214425" y="2126934"/>
                  <a:ext cx="37375" cy="38332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6" name="Freeform 1490"/>
                <p:cNvSpPr>
                  <a:spLocks/>
                </p:cNvSpPr>
                <p:nvPr/>
              </p:nvSpPr>
              <p:spPr bwMode="auto">
                <a:xfrm rot="3041041">
                  <a:off x="7229109" y="2027987"/>
                  <a:ext cx="29571" cy="67563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7" name="Freeform 1491"/>
                <p:cNvSpPr>
                  <a:spLocks noChangeAspect="1"/>
                </p:cNvSpPr>
                <p:nvPr/>
              </p:nvSpPr>
              <p:spPr bwMode="auto">
                <a:xfrm rot="103250">
                  <a:off x="7218738" y="2018507"/>
                  <a:ext cx="24438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8" name="Freeform 1492"/>
                <p:cNvSpPr>
                  <a:spLocks noChangeAspect="1"/>
                </p:cNvSpPr>
                <p:nvPr/>
              </p:nvSpPr>
              <p:spPr bwMode="auto">
                <a:xfrm rot="103250">
                  <a:off x="7051987" y="1969222"/>
                  <a:ext cx="23000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29" name="Freeform 1493"/>
                <p:cNvSpPr>
                  <a:spLocks noChangeAspect="1"/>
                </p:cNvSpPr>
                <p:nvPr/>
              </p:nvSpPr>
              <p:spPr bwMode="auto">
                <a:xfrm rot="103250">
                  <a:off x="7079300" y="1961556"/>
                  <a:ext cx="21563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0" name="Freeform 1494"/>
                <p:cNvSpPr>
                  <a:spLocks noChangeAspect="1"/>
                </p:cNvSpPr>
                <p:nvPr/>
              </p:nvSpPr>
              <p:spPr bwMode="auto">
                <a:xfrm rot="103250">
                  <a:off x="7179925" y="1983460"/>
                  <a:ext cx="21563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1" name="Freeform 1495"/>
                <p:cNvSpPr>
                  <a:spLocks noChangeAspect="1"/>
                </p:cNvSpPr>
                <p:nvPr/>
              </p:nvSpPr>
              <p:spPr bwMode="auto">
                <a:xfrm rot="103250">
                  <a:off x="7018924" y="1962651"/>
                  <a:ext cx="21563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2" name="Freeform 1496"/>
                <p:cNvSpPr>
                  <a:spLocks noChangeAspect="1"/>
                </p:cNvSpPr>
                <p:nvPr/>
              </p:nvSpPr>
              <p:spPr bwMode="auto">
                <a:xfrm rot="103250">
                  <a:off x="7133925" y="1967032"/>
                  <a:ext cx="23000" cy="2409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3" name="Freeform 1497"/>
                <p:cNvSpPr>
                  <a:spLocks noChangeAspect="1"/>
                </p:cNvSpPr>
                <p:nvPr/>
              </p:nvSpPr>
              <p:spPr bwMode="auto">
                <a:xfrm rot="5503250" flipV="1">
                  <a:off x="6988601" y="1958133"/>
                  <a:ext cx="17523" cy="28750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4" name="Freeform 1499"/>
                <p:cNvSpPr>
                  <a:spLocks noChangeAspect="1"/>
                </p:cNvSpPr>
                <p:nvPr/>
              </p:nvSpPr>
              <p:spPr bwMode="auto">
                <a:xfrm rot="103250">
                  <a:off x="6952799" y="2033840"/>
                  <a:ext cx="23000" cy="22999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5" name="Freeform 1500"/>
                <p:cNvSpPr>
                  <a:spLocks/>
                </p:cNvSpPr>
                <p:nvPr/>
              </p:nvSpPr>
              <p:spPr bwMode="auto">
                <a:xfrm rot="18765460" flipH="1">
                  <a:off x="6970358" y="1986540"/>
                  <a:ext cx="29571" cy="6612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6" name="Freeform 1745"/>
                <p:cNvSpPr>
                  <a:spLocks/>
                </p:cNvSpPr>
                <p:nvPr/>
              </p:nvSpPr>
              <p:spPr bwMode="auto">
                <a:xfrm rot="103250">
                  <a:off x="7237425" y="2193742"/>
                  <a:ext cx="43125" cy="44904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7" name="Freeform 1746"/>
                <p:cNvSpPr>
                  <a:spLocks noChangeAspect="1"/>
                </p:cNvSpPr>
                <p:nvPr/>
              </p:nvSpPr>
              <p:spPr bwMode="auto">
                <a:xfrm rot="5503250" flipV="1">
                  <a:off x="7237459" y="2163863"/>
                  <a:ext cx="18618" cy="30188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8" name="Freeform 1747"/>
                <p:cNvSpPr>
                  <a:spLocks/>
                </p:cNvSpPr>
                <p:nvPr/>
              </p:nvSpPr>
              <p:spPr bwMode="auto">
                <a:xfrm rot="3041041">
                  <a:off x="7171609" y="2190114"/>
                  <a:ext cx="29571" cy="48875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00000">
                      <a:srgbClr val="993300"/>
                    </a:gs>
                  </a:gsLst>
                  <a:lin ang="2700000" scaled="1"/>
                </a:gradFill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462" name="Freeform 461"/>
              <p:cNvSpPr/>
              <p:nvPr/>
            </p:nvSpPr>
            <p:spPr bwMode="auto">
              <a:xfrm>
                <a:off x="6043196" y="1970421"/>
                <a:ext cx="473020" cy="81274"/>
              </a:xfrm>
              <a:custGeom>
                <a:avLst/>
                <a:gdLst>
                  <a:gd name="connsiteX0" fmla="*/ 0 w 628299"/>
                  <a:gd name="connsiteY0" fmla="*/ 106586 h 117806"/>
                  <a:gd name="connsiteX1" fmla="*/ 50488 w 628299"/>
                  <a:gd name="connsiteY1" fmla="*/ 89757 h 117806"/>
                  <a:gd name="connsiteX2" fmla="*/ 67318 w 628299"/>
                  <a:gd name="connsiteY2" fmla="*/ 84147 h 117806"/>
                  <a:gd name="connsiteX3" fmla="*/ 84147 w 628299"/>
                  <a:gd name="connsiteY3" fmla="*/ 67318 h 117806"/>
                  <a:gd name="connsiteX4" fmla="*/ 89757 w 628299"/>
                  <a:gd name="connsiteY4" fmla="*/ 33659 h 117806"/>
                  <a:gd name="connsiteX5" fmla="*/ 106586 w 628299"/>
                  <a:gd name="connsiteY5" fmla="*/ 0 h 117806"/>
                  <a:gd name="connsiteX6" fmla="*/ 123416 w 628299"/>
                  <a:gd name="connsiteY6" fmla="*/ 72927 h 117806"/>
                  <a:gd name="connsiteX7" fmla="*/ 140245 w 628299"/>
                  <a:gd name="connsiteY7" fmla="*/ 84147 h 117806"/>
                  <a:gd name="connsiteX8" fmla="*/ 162685 w 628299"/>
                  <a:gd name="connsiteY8" fmla="*/ 78537 h 117806"/>
                  <a:gd name="connsiteX9" fmla="*/ 179514 w 628299"/>
                  <a:gd name="connsiteY9" fmla="*/ 72927 h 117806"/>
                  <a:gd name="connsiteX10" fmla="*/ 207563 w 628299"/>
                  <a:gd name="connsiteY10" fmla="*/ 78537 h 117806"/>
                  <a:gd name="connsiteX11" fmla="*/ 241222 w 628299"/>
                  <a:gd name="connsiteY11" fmla="*/ 89757 h 117806"/>
                  <a:gd name="connsiteX12" fmla="*/ 544152 w 628299"/>
                  <a:gd name="connsiteY12" fmla="*/ 78537 h 117806"/>
                  <a:gd name="connsiteX13" fmla="*/ 560982 w 628299"/>
                  <a:gd name="connsiteY13" fmla="*/ 72927 h 117806"/>
                  <a:gd name="connsiteX14" fmla="*/ 611470 w 628299"/>
                  <a:gd name="connsiteY14" fmla="*/ 78537 h 117806"/>
                  <a:gd name="connsiteX15" fmla="*/ 622690 w 628299"/>
                  <a:gd name="connsiteY15" fmla="*/ 44878 h 117806"/>
                  <a:gd name="connsiteX16" fmla="*/ 617080 w 628299"/>
                  <a:gd name="connsiteY16" fmla="*/ 61708 h 117806"/>
                  <a:gd name="connsiteX17" fmla="*/ 622690 w 628299"/>
                  <a:gd name="connsiteY17" fmla="*/ 100976 h 117806"/>
                  <a:gd name="connsiteX18" fmla="*/ 628299 w 628299"/>
                  <a:gd name="connsiteY18" fmla="*/ 117806 h 117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28299" h="117806">
                    <a:moveTo>
                      <a:pt x="0" y="106586"/>
                    </a:moveTo>
                    <a:lnTo>
                      <a:pt x="50488" y="89757"/>
                    </a:lnTo>
                    <a:lnTo>
                      <a:pt x="67318" y="84147"/>
                    </a:lnTo>
                    <a:cubicBezTo>
                      <a:pt x="72928" y="78537"/>
                      <a:pt x="80925" y="74568"/>
                      <a:pt x="84147" y="67318"/>
                    </a:cubicBezTo>
                    <a:cubicBezTo>
                      <a:pt x="88767" y="56924"/>
                      <a:pt x="87289" y="44763"/>
                      <a:pt x="89757" y="33659"/>
                    </a:cubicBezTo>
                    <a:cubicBezTo>
                      <a:pt x="93628" y="16240"/>
                      <a:pt x="96500" y="15129"/>
                      <a:pt x="106586" y="0"/>
                    </a:cubicBezTo>
                    <a:cubicBezTo>
                      <a:pt x="109516" y="29295"/>
                      <a:pt x="102974" y="52485"/>
                      <a:pt x="123416" y="72927"/>
                    </a:cubicBezTo>
                    <a:cubicBezTo>
                      <a:pt x="128183" y="77694"/>
                      <a:pt x="134635" y="80407"/>
                      <a:pt x="140245" y="84147"/>
                    </a:cubicBezTo>
                    <a:cubicBezTo>
                      <a:pt x="147725" y="82277"/>
                      <a:pt x="155271" y="80655"/>
                      <a:pt x="162685" y="78537"/>
                    </a:cubicBezTo>
                    <a:cubicBezTo>
                      <a:pt x="168371" y="76912"/>
                      <a:pt x="173601" y="72927"/>
                      <a:pt x="179514" y="72927"/>
                    </a:cubicBezTo>
                    <a:cubicBezTo>
                      <a:pt x="189049" y="72927"/>
                      <a:pt x="198364" y="76028"/>
                      <a:pt x="207563" y="78537"/>
                    </a:cubicBezTo>
                    <a:cubicBezTo>
                      <a:pt x="218973" y="81649"/>
                      <a:pt x="241222" y="89757"/>
                      <a:pt x="241222" y="89757"/>
                    </a:cubicBezTo>
                    <a:cubicBezTo>
                      <a:pt x="274025" y="88937"/>
                      <a:pt x="467394" y="87568"/>
                      <a:pt x="544152" y="78537"/>
                    </a:cubicBezTo>
                    <a:cubicBezTo>
                      <a:pt x="550025" y="77846"/>
                      <a:pt x="555372" y="74797"/>
                      <a:pt x="560982" y="72927"/>
                    </a:cubicBezTo>
                    <a:cubicBezTo>
                      <a:pt x="600250" y="86017"/>
                      <a:pt x="583421" y="87887"/>
                      <a:pt x="611470" y="78537"/>
                    </a:cubicBezTo>
                    <a:lnTo>
                      <a:pt x="622690" y="44878"/>
                    </a:lnTo>
                    <a:lnTo>
                      <a:pt x="617080" y="61708"/>
                    </a:lnTo>
                    <a:cubicBezTo>
                      <a:pt x="618950" y="74797"/>
                      <a:pt x="620097" y="88011"/>
                      <a:pt x="622690" y="100976"/>
                    </a:cubicBezTo>
                    <a:cubicBezTo>
                      <a:pt x="623850" y="106775"/>
                      <a:pt x="628299" y="117806"/>
                      <a:pt x="628299" y="117806"/>
                    </a:cubicBezTo>
                  </a:path>
                </a:pathLst>
              </a:custGeom>
              <a:noFill/>
              <a:ln w="19050" cap="flat" cmpd="sng" algn="ctr">
                <a:solidFill>
                  <a:srgbClr val="808080">
                    <a:lumMod val="75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63" name="Group 2135"/>
              <p:cNvGrpSpPr>
                <a:grpSpLocks noChangeAspect="1"/>
              </p:cNvGrpSpPr>
              <p:nvPr/>
            </p:nvGrpSpPr>
            <p:grpSpPr bwMode="auto">
              <a:xfrm rot="1823984">
                <a:off x="3474339" y="1475540"/>
                <a:ext cx="41528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953" name="Group 21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978" name="Group 21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86" name="Group 21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90" name="Rectangle 21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91" name="Oval 21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87" name="Group 21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88" name="Rectangle 21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89" name="Oval 21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979" name="Group 21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80" name="Group 21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84" name="Rectangle 21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85" name="Oval 21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81" name="Group 21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82" name="Rectangle 21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83" name="Oval 21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954" name="Group 21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964" name="Group 21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72" name="Group 21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76" name="Rectangle 21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77" name="Oval 21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73" name="Group 21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74" name="Rectangle 21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75" name="Oval 21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965" name="Group 21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66" name="Group 21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70" name="Rectangle 21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71" name="Oval 21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67" name="Group 21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68" name="Rectangle 21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69" name="Oval 21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955" name="Oval 21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56" name="Rectangle 21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57" name="Rectangle 21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58" name="Rectangle 21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59" name="Rectangle 21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60" name="Rectangle 21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61" name="Rectangle 21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62" name="Rectangle 21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63" name="Rectangle 21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64" name="Group 2175"/>
              <p:cNvGrpSpPr>
                <a:grpSpLocks noChangeAspect="1"/>
              </p:cNvGrpSpPr>
              <p:nvPr/>
            </p:nvGrpSpPr>
            <p:grpSpPr bwMode="auto">
              <a:xfrm rot="1823984">
                <a:off x="3521427" y="1437474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914" name="Group 217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939" name="Group 21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47" name="Group 217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51" name="Rectangle 217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52" name="Oval 21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48" name="Group 218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49" name="Rectangle 21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50" name="Oval 21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940" name="Group 218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41" name="Group 218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45" name="Rectangle 218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46" name="Oval 218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42" name="Group 218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43" name="Rectangle 218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44" name="Oval 219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915" name="Group 219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925" name="Group 219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33" name="Group 219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37" name="Rectangle 219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38" name="Oval 219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34" name="Group 219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35" name="Rectangle 219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36" name="Oval 219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926" name="Group 219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27" name="Group 220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31" name="Rectangle 220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32" name="Oval 22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28" name="Group 220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29" name="Rectangle 220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30" name="Oval 220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916" name="Oval 220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17" name="Rectangle 220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18" name="Rectangle 220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19" name="Rectangle 220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20" name="Rectangle 221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21" name="Rectangle 221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22" name="Rectangle 221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23" name="Rectangle 221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24" name="Rectangle 221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65" name="Group 2215"/>
              <p:cNvGrpSpPr>
                <a:grpSpLocks noChangeAspect="1"/>
              </p:cNvGrpSpPr>
              <p:nvPr/>
            </p:nvGrpSpPr>
            <p:grpSpPr bwMode="auto">
              <a:xfrm rot="1823984">
                <a:off x="4087952" y="1358565"/>
                <a:ext cx="42000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875" name="Group 221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900" name="Group 221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08" name="Group 221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12" name="Rectangle 221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13" name="Oval 222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09" name="Group 222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10" name="Rectangle 222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11" name="Oval 222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901" name="Group 222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902" name="Group 222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06" name="Rectangle 222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07" name="Oval 222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903" name="Group 222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904" name="Rectangle 222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905" name="Oval 223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76" name="Group 223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886" name="Group 22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94" name="Group 223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98" name="Rectangle 223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99" name="Oval 22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95" name="Group 223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96" name="Rectangle 22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97" name="Oval 223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887" name="Group 223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88" name="Group 224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92" name="Rectangle 22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93" name="Oval 22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89" name="Group 224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90" name="Rectangle 224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91" name="Oval 224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877" name="Oval 224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78" name="Rectangle 224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79" name="Rectangle 224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80" name="Rectangle 224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81" name="Rectangle 225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82" name="Rectangle 225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83" name="Rectangle 225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84" name="Rectangle 225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85" name="Rectangle 225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66" name="Group 2255"/>
              <p:cNvGrpSpPr>
                <a:grpSpLocks noChangeAspect="1"/>
              </p:cNvGrpSpPr>
              <p:nvPr/>
            </p:nvGrpSpPr>
            <p:grpSpPr bwMode="auto">
              <a:xfrm rot="1823984">
                <a:off x="2978800" y="1405217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836" name="Group 225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861" name="Group 22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69" name="Group 225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73" name="Rectangle 22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74" name="Oval 226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70" name="Group 226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71" name="Rectangle 22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72" name="Oval 226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862" name="Group 226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63" name="Group 226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67" name="Rectangle 22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68" name="Oval 226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64" name="Group 226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65" name="Rectangle 22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66" name="Oval 227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37" name="Group 227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847" name="Group 22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55" name="Group 227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59" name="Rectangle 22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60" name="Oval 227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56" name="Group 227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57" name="Rectangle 22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58" name="Oval 227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848" name="Group 227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49" name="Group 228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53" name="Rectangle 22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54" name="Oval 22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50" name="Group 228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51" name="Rectangle 22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52" name="Oval 228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838" name="Oval 228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39" name="Rectangle 228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0" name="Rectangle 228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1" name="Rectangle 228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2" name="Rectangle 229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3" name="Rectangle 229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4" name="Rectangle 229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5" name="Rectangle 229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46" name="Rectangle 229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67" name="Group 2295"/>
              <p:cNvGrpSpPr>
                <a:grpSpLocks noChangeAspect="1"/>
              </p:cNvGrpSpPr>
              <p:nvPr/>
            </p:nvGrpSpPr>
            <p:grpSpPr bwMode="auto">
              <a:xfrm rot="1823984">
                <a:off x="4588999" y="1306990"/>
                <a:ext cx="41528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797" name="Group 229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822" name="Group 229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30" name="Group 229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34" name="Rectangle 229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35" name="Oval 230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31" name="Group 230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32" name="Rectangle 23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33" name="Oval 230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823" name="Group 230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24" name="Group 230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28" name="Rectangle 230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29" name="Oval 230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25" name="Group 230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26" name="Rectangle 230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27" name="Oval 231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98" name="Group 231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808" name="Group 23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16" name="Group 231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20" name="Rectangle 231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21" name="Oval 231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17" name="Group 231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18" name="Rectangle 231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19" name="Oval 231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809" name="Group 231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810" name="Group 232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14" name="Rectangle 232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15" name="Oval 232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811" name="Group 232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812" name="Rectangle 232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813" name="Oval 232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799" name="Oval 232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0" name="Rectangle 232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1" name="Rectangle 232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2" name="Rectangle 232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3" name="Rectangle 233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4" name="Rectangle 233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5" name="Rectangle 233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6" name="Rectangle 233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07" name="Rectangle 233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68" name="Group 2375"/>
              <p:cNvGrpSpPr>
                <a:grpSpLocks noChangeAspect="1"/>
              </p:cNvGrpSpPr>
              <p:nvPr/>
            </p:nvGrpSpPr>
            <p:grpSpPr bwMode="auto">
              <a:xfrm rot="1823984">
                <a:off x="3802067" y="1256067"/>
                <a:ext cx="41528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758" name="Group 237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783" name="Group 23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91" name="Group 237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95" name="Rectangle 237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96" name="Oval 23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92" name="Group 238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93" name="Rectangle 23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94" name="Oval 23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784" name="Group 238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85" name="Group 238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89" name="Rectangle 238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90" name="Oval 238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86" name="Group 238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87" name="Rectangle 238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88" name="Oval 239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59" name="Group 239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769" name="Group 239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77" name="Group 239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81" name="Rectangle 239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82" name="Oval 239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78" name="Group 239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79" name="Rectangle 239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80" name="Oval 239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770" name="Group 239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71" name="Group 240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75" name="Rectangle 240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76" name="Oval 24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72" name="Group 240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73" name="Rectangle 240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74" name="Oval 240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760" name="Oval 240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1" name="Rectangle 240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2" name="Rectangle 240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3" name="Rectangle 240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4" name="Rectangle 241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5" name="Rectangle 241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6" name="Rectangle 241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7" name="Rectangle 241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68" name="Rectangle 241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69" name="Group 2415"/>
              <p:cNvGrpSpPr>
                <a:grpSpLocks noChangeAspect="1"/>
              </p:cNvGrpSpPr>
              <p:nvPr/>
            </p:nvGrpSpPr>
            <p:grpSpPr bwMode="auto">
              <a:xfrm rot="1823984">
                <a:off x="3138843" y="1251696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719" name="Group 241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744" name="Group 241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52" name="Group 241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56" name="Rectangle 241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57" name="Oval 242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53" name="Group 242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54" name="Rectangle 242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55" name="Oval 242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745" name="Group 242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46" name="Group 242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50" name="Rectangle 242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51" name="Oval 242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47" name="Group 242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48" name="Rectangle 242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49" name="Oval 243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20" name="Group 243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730" name="Group 24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38" name="Group 243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42" name="Rectangle 243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43" name="Oval 24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39" name="Group 243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40" name="Rectangle 24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41" name="Oval 243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731" name="Group 243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732" name="Group 244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36" name="Rectangle 24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37" name="Oval 24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733" name="Group 244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734" name="Rectangle 244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735" name="Oval 244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721" name="Oval 244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2" name="Rectangle 244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3" name="Rectangle 244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4" name="Rectangle 244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5" name="Rectangle 245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6" name="Rectangle 245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7" name="Rectangle 245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8" name="Rectangle 245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29" name="Rectangle 245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0" name="Group 2134"/>
              <p:cNvGrpSpPr>
                <a:grpSpLocks noChangeAspect="1"/>
              </p:cNvGrpSpPr>
              <p:nvPr/>
            </p:nvGrpSpPr>
            <p:grpSpPr bwMode="auto">
              <a:xfrm rot="21224172">
                <a:off x="3433893" y="1232904"/>
                <a:ext cx="186876" cy="178521"/>
                <a:chOff x="3264" y="1661"/>
                <a:chExt cx="396" cy="499"/>
              </a:xfrm>
              <a:solidFill>
                <a:srgbClr val="CC0000"/>
              </a:solidFill>
            </p:grpSpPr>
            <p:grpSp>
              <p:nvGrpSpPr>
                <p:cNvPr id="1399" name="Group 2135"/>
                <p:cNvGrpSpPr>
                  <a:grpSpLocks noChangeAspect="1"/>
                </p:cNvGrpSpPr>
                <p:nvPr/>
              </p:nvGrpSpPr>
              <p:grpSpPr bwMode="auto">
                <a:xfrm>
                  <a:off x="3397" y="1955"/>
                  <a:ext cx="88" cy="89"/>
                  <a:chOff x="2400" y="2256"/>
                  <a:chExt cx="281" cy="281"/>
                </a:xfrm>
                <a:grpFill/>
              </p:grpSpPr>
              <p:grpSp>
                <p:nvGrpSpPr>
                  <p:cNvPr id="1680" name="Group 21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705" name="Group 213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713" name="Group 213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717" name="Rectangle 213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718" name="Oval 214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714" name="Group 214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715" name="Rectangle 21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716" name="Oval 214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706" name="Group 214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707" name="Group 214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711" name="Rectangle 214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712" name="Oval 214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708" name="Group 214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709" name="Rectangle 214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710" name="Oval 215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681" name="Group 215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691" name="Group 215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99" name="Group 215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703" name="Rectangle 215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704" name="Oval 215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700" name="Group 215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701" name="Rectangle 215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702" name="Oval 215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92" name="Group 215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93" name="Group 216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97" name="Rectangle 216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98" name="Oval 21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94" name="Group 216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95" name="Rectangle 216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96" name="Oval 21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682" name="Oval 21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3" name="Rectangle 216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4" name="Rectangle 216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5" name="Rectangle 216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6" name="Rectangle 217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7" name="Rectangle 217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8" name="Rectangle 217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89" name="Rectangle 217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90" name="Rectangle 217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0" name="Group 2175"/>
                <p:cNvGrpSpPr>
                  <a:grpSpLocks noChangeAspect="1"/>
                </p:cNvGrpSpPr>
                <p:nvPr/>
              </p:nvGrpSpPr>
              <p:grpSpPr bwMode="auto">
                <a:xfrm>
                  <a:off x="3338" y="2072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641" name="Group 21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666" name="Group 217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74" name="Group 217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78" name="Rectangle 217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79" name="Oval 21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75" name="Group 218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76" name="Rectangle 21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77" name="Oval 218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67" name="Group 218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68" name="Group 218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72" name="Rectangle 218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73" name="Oval 218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69" name="Group 218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70" name="Rectangle 218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71" name="Oval 21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642" name="Group 219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652" name="Group 21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60" name="Group 219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64" name="Rectangle 219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65" name="Oval 219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61" name="Group 219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62" name="Rectangle 219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63" name="Oval 21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53" name="Group 219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54" name="Group 220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58" name="Rectangle 220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59" name="Oval 220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55" name="Group 220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56" name="Rectangle 220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57" name="Oval 220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643" name="Oval 22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4" name="Rectangle 220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5" name="Rectangle 220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6" name="Rectangle 220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7" name="Rectangle 221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8" name="Rectangle 221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49" name="Rectangle 221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50" name="Rectangle 221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51" name="Rectangle 221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1" name="Group 2215"/>
                <p:cNvGrpSpPr>
                  <a:grpSpLocks noChangeAspect="1"/>
                </p:cNvGrpSpPr>
                <p:nvPr/>
              </p:nvGrpSpPr>
              <p:grpSpPr bwMode="auto">
                <a:xfrm>
                  <a:off x="3571" y="2013"/>
                  <a:ext cx="89" cy="89"/>
                  <a:chOff x="2400" y="2256"/>
                  <a:chExt cx="281" cy="281"/>
                </a:xfrm>
                <a:grpFill/>
              </p:grpSpPr>
              <p:grpSp>
                <p:nvGrpSpPr>
                  <p:cNvPr id="1602" name="Group 221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627" name="Group 221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35" name="Group 221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39" name="Rectangle 221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40" name="Oval 222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36" name="Group 222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37" name="Rectangle 222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38" name="Oval 222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28" name="Group 222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29" name="Group 222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33" name="Rectangle 222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34" name="Oval 222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30" name="Group 222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31" name="Rectangle 222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32" name="Oval 223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603" name="Group 223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613" name="Group 223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21" name="Group 223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25" name="Rectangle 223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26" name="Oval 223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22" name="Group 223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23" name="Rectangle 223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24" name="Oval 223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14" name="Group 223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615" name="Group 224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19" name="Rectangle 224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20" name="Oval 22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616" name="Group 224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17" name="Rectangle 224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18" name="Oval 224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604" name="Oval 22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05" name="Rectangle 224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06" name="Rectangle 224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07" name="Rectangle 224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08" name="Rectangle 225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09" name="Rectangle 225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10" name="Rectangle 225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11" name="Rectangle 225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12" name="Rectangle 225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2" name="Group 2255"/>
                <p:cNvGrpSpPr>
                  <a:grpSpLocks noChangeAspect="1"/>
                </p:cNvGrpSpPr>
                <p:nvPr/>
              </p:nvGrpSpPr>
              <p:grpSpPr bwMode="auto">
                <a:xfrm>
                  <a:off x="3513" y="1897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563" name="Group 22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588" name="Group 22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96" name="Group 225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600" name="Rectangle 225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601" name="Oval 226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97" name="Group 226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98" name="Rectangle 22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99" name="Oval 226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589" name="Group 226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90" name="Group 226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94" name="Rectangle 226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95" name="Oval 226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91" name="Group 226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92" name="Rectangle 226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93" name="Oval 227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564" name="Group 227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574" name="Group 22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82" name="Group 227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86" name="Rectangle 227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87" name="Oval 227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83" name="Group 227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84" name="Rectangle 227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85" name="Oval 227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575" name="Group 227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76" name="Group 228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80" name="Rectangle 228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81" name="Oval 22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77" name="Group 228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78" name="Rectangle 228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79" name="Oval 228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565" name="Oval 22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66" name="Rectangle 228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67" name="Rectangle 228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68" name="Rectangle 228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69" name="Rectangle 229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70" name="Rectangle 229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71" name="Rectangle 229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72" name="Rectangle 229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73" name="Rectangle 229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3" name="Group 2295"/>
                <p:cNvGrpSpPr>
                  <a:grpSpLocks noChangeAspect="1"/>
                </p:cNvGrpSpPr>
                <p:nvPr/>
              </p:nvGrpSpPr>
              <p:grpSpPr bwMode="auto">
                <a:xfrm>
                  <a:off x="3491" y="1661"/>
                  <a:ext cx="88" cy="89"/>
                  <a:chOff x="2400" y="2256"/>
                  <a:chExt cx="281" cy="281"/>
                </a:xfrm>
                <a:grpFill/>
              </p:grpSpPr>
              <p:grpSp>
                <p:nvGrpSpPr>
                  <p:cNvPr id="1524" name="Group 229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549" name="Group 229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57" name="Group 229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61" name="Rectangle 229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62" name="Oval 230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58" name="Group 230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59" name="Rectangle 230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60" name="Oval 230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550" name="Group 230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51" name="Group 230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55" name="Rectangle 230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56" name="Oval 230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52" name="Group 230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53" name="Rectangle 230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54" name="Oval 231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525" name="Group 231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535" name="Group 231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43" name="Group 231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47" name="Rectangle 231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48" name="Oval 231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44" name="Group 231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45" name="Rectangle 231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46" name="Oval 231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536" name="Group 231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37" name="Group 232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41" name="Rectangle 232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42" name="Oval 232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38" name="Group 232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39" name="Rectangle 232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40" name="Oval 232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526" name="Oval 23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7" name="Rectangle 232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8" name="Rectangle 232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29" name="Rectangle 232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30" name="Rectangle 233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31" name="Rectangle 233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32" name="Rectangle 233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33" name="Rectangle 233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34" name="Rectangle 233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4" name="Group 2335"/>
                <p:cNvGrpSpPr>
                  <a:grpSpLocks noChangeAspect="1"/>
                </p:cNvGrpSpPr>
                <p:nvPr/>
              </p:nvGrpSpPr>
              <p:grpSpPr bwMode="auto">
                <a:xfrm>
                  <a:off x="3432" y="1778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485" name="Group 23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510" name="Group 233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18" name="Group 233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22" name="Rectangle 233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23" name="Oval 234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19" name="Group 234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20" name="Rectangle 23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21" name="Oval 234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511" name="Group 234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12" name="Group 234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16" name="Rectangle 234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17" name="Oval 234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13" name="Group 234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14" name="Rectangle 234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15" name="Oval 235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486" name="Group 235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496" name="Group 235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504" name="Group 235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08" name="Rectangle 235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09" name="Oval 235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505" name="Group 235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06" name="Rectangle 235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07" name="Oval 235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97" name="Group 235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98" name="Group 236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02" name="Rectangle 236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03" name="Oval 23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99" name="Group 236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500" name="Rectangle 236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501" name="Oval 23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487" name="Oval 23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88" name="Rectangle 236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89" name="Rectangle 236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0" name="Rectangle 236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1" name="Rectangle 237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2" name="Rectangle 237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3" name="Rectangle 237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4" name="Rectangle 237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5" name="Rectangle 237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5" name="Group 2375"/>
                <p:cNvGrpSpPr>
                  <a:grpSpLocks noChangeAspect="1"/>
                </p:cNvGrpSpPr>
                <p:nvPr/>
              </p:nvGrpSpPr>
              <p:grpSpPr bwMode="auto">
                <a:xfrm>
                  <a:off x="3340" y="1704"/>
                  <a:ext cx="88" cy="89"/>
                  <a:chOff x="2400" y="2256"/>
                  <a:chExt cx="281" cy="281"/>
                </a:xfrm>
                <a:grpFill/>
              </p:grpSpPr>
              <p:grpSp>
                <p:nvGrpSpPr>
                  <p:cNvPr id="1446" name="Group 23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471" name="Group 237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79" name="Group 237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83" name="Rectangle 237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84" name="Oval 23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80" name="Group 238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81" name="Rectangle 23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82" name="Oval 238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72" name="Group 238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73" name="Group 238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77" name="Rectangle 238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78" name="Oval 238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74" name="Group 238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75" name="Rectangle 238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76" name="Oval 23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447" name="Group 239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457" name="Group 23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65" name="Group 239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69" name="Rectangle 239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70" name="Oval 239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66" name="Group 239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67" name="Rectangle 239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68" name="Oval 23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58" name="Group 239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59" name="Group 240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63" name="Rectangle 240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64" name="Oval 240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60" name="Group 240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61" name="Rectangle 240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62" name="Oval 240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448" name="Oval 24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49" name="Rectangle 240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0" name="Rectangle 240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1" name="Rectangle 240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2" name="Rectangle 241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3" name="Rectangle 241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4" name="Rectangle 241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5" name="Rectangle 241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6" name="Rectangle 241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406" name="Group 2415"/>
                <p:cNvGrpSpPr>
                  <a:grpSpLocks noChangeAspect="1"/>
                </p:cNvGrpSpPr>
                <p:nvPr/>
              </p:nvGrpSpPr>
              <p:grpSpPr bwMode="auto">
                <a:xfrm>
                  <a:off x="3264" y="1826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407" name="Group 241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432" name="Group 241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40" name="Group 241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44" name="Rectangle 241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45" name="Oval 242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41" name="Group 242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42" name="Rectangle 242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43" name="Oval 242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33" name="Group 242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34" name="Group 242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38" name="Rectangle 242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39" name="Oval 242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35" name="Group 242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36" name="Rectangle 242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37" name="Oval 243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408" name="Group 243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418" name="Group 243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26" name="Group 243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30" name="Rectangle 243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31" name="Oval 243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27" name="Group 243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28" name="Rectangle 243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29" name="Oval 243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19" name="Group 243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420" name="Group 244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24" name="Rectangle 244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25" name="Oval 24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421" name="Group 244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422" name="Rectangle 244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423" name="Oval 244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409" name="Oval 24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0" name="Rectangle 244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1" name="Rectangle 244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2" name="Rectangle 244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3" name="Rectangle 245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4" name="Rectangle 245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5" name="Rectangle 245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6" name="Rectangle 245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17" name="Rectangle 245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471" name="Group 2134"/>
              <p:cNvGrpSpPr>
                <a:grpSpLocks noChangeAspect="1"/>
              </p:cNvGrpSpPr>
              <p:nvPr/>
            </p:nvGrpSpPr>
            <p:grpSpPr bwMode="auto">
              <a:xfrm rot="1823984">
                <a:off x="4899560" y="1412991"/>
                <a:ext cx="186876" cy="178521"/>
                <a:chOff x="3264" y="1661"/>
                <a:chExt cx="396" cy="499"/>
              </a:xfrm>
              <a:solidFill>
                <a:srgbClr val="CC0000"/>
              </a:solidFill>
            </p:grpSpPr>
            <p:grpSp>
              <p:nvGrpSpPr>
                <p:cNvPr id="1079" name="Group 2135"/>
                <p:cNvGrpSpPr>
                  <a:grpSpLocks noChangeAspect="1"/>
                </p:cNvGrpSpPr>
                <p:nvPr/>
              </p:nvGrpSpPr>
              <p:grpSpPr bwMode="auto">
                <a:xfrm>
                  <a:off x="3397" y="1955"/>
                  <a:ext cx="88" cy="89"/>
                  <a:chOff x="2400" y="2256"/>
                  <a:chExt cx="281" cy="281"/>
                </a:xfrm>
                <a:grpFill/>
              </p:grpSpPr>
              <p:grpSp>
                <p:nvGrpSpPr>
                  <p:cNvPr id="1360" name="Group 21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385" name="Group 213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93" name="Group 213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97" name="Rectangle 213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98" name="Oval 214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94" name="Group 214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95" name="Rectangle 21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96" name="Oval 214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386" name="Group 214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87" name="Group 214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91" name="Rectangle 214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92" name="Oval 214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88" name="Group 214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89" name="Rectangle 214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90" name="Oval 215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361" name="Group 215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371" name="Group 215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79" name="Group 215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83" name="Rectangle 215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84" name="Oval 215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80" name="Group 215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81" name="Rectangle 215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82" name="Oval 215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372" name="Group 215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73" name="Group 216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77" name="Rectangle 216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78" name="Oval 21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74" name="Group 216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75" name="Rectangle 216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76" name="Oval 21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362" name="Oval 21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3" name="Rectangle 216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4" name="Rectangle 216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5" name="Rectangle 216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6" name="Rectangle 217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7" name="Rectangle 217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8" name="Rectangle 217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69" name="Rectangle 217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70" name="Rectangle 217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0" name="Group 2175"/>
                <p:cNvGrpSpPr>
                  <a:grpSpLocks noChangeAspect="1"/>
                </p:cNvGrpSpPr>
                <p:nvPr/>
              </p:nvGrpSpPr>
              <p:grpSpPr bwMode="auto">
                <a:xfrm>
                  <a:off x="3338" y="2072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321" name="Group 21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346" name="Group 217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54" name="Group 217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58" name="Rectangle 217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59" name="Oval 21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55" name="Group 218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56" name="Rectangle 21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57" name="Oval 218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347" name="Group 218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48" name="Group 218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52" name="Rectangle 218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53" name="Oval 218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49" name="Group 218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50" name="Rectangle 218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51" name="Oval 21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322" name="Group 219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332" name="Group 21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40" name="Group 219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44" name="Rectangle 219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45" name="Oval 219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41" name="Group 219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42" name="Rectangle 219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43" name="Oval 21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333" name="Group 219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34" name="Group 220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38" name="Rectangle 220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39" name="Oval 220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35" name="Group 220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36" name="Rectangle 220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37" name="Oval 220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323" name="Oval 22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4" name="Rectangle 220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5" name="Rectangle 220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6" name="Rectangle 220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7" name="Rectangle 221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8" name="Rectangle 221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29" name="Rectangle 221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30" name="Rectangle 221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31" name="Rectangle 221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1" name="Group 2215"/>
                <p:cNvGrpSpPr>
                  <a:grpSpLocks noChangeAspect="1"/>
                </p:cNvGrpSpPr>
                <p:nvPr/>
              </p:nvGrpSpPr>
              <p:grpSpPr bwMode="auto">
                <a:xfrm>
                  <a:off x="3571" y="2013"/>
                  <a:ext cx="89" cy="89"/>
                  <a:chOff x="2400" y="2256"/>
                  <a:chExt cx="281" cy="281"/>
                </a:xfrm>
                <a:grpFill/>
              </p:grpSpPr>
              <p:grpSp>
                <p:nvGrpSpPr>
                  <p:cNvPr id="1282" name="Group 221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307" name="Group 221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15" name="Group 221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19" name="Rectangle 221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20" name="Oval 222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16" name="Group 222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17" name="Rectangle 222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18" name="Oval 222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308" name="Group 222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09" name="Group 222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13" name="Rectangle 222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14" name="Oval 222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10" name="Group 222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11" name="Rectangle 222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12" name="Oval 223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283" name="Group 223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293" name="Group 223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301" name="Group 223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05" name="Rectangle 223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06" name="Oval 223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302" name="Group 223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303" name="Rectangle 223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04" name="Oval 223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94" name="Group 223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95" name="Group 224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99" name="Rectangle 224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300" name="Oval 22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96" name="Group 224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97" name="Rectangle 224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98" name="Oval 224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284" name="Oval 22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85" name="Rectangle 224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86" name="Rectangle 224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87" name="Rectangle 224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88" name="Rectangle 225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89" name="Rectangle 225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90" name="Rectangle 225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91" name="Rectangle 225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92" name="Rectangle 225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2" name="Group 2255"/>
                <p:cNvGrpSpPr>
                  <a:grpSpLocks noChangeAspect="1"/>
                </p:cNvGrpSpPr>
                <p:nvPr/>
              </p:nvGrpSpPr>
              <p:grpSpPr bwMode="auto">
                <a:xfrm>
                  <a:off x="3513" y="1897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243" name="Group 22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268" name="Group 22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76" name="Group 225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80" name="Rectangle 225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81" name="Oval 226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77" name="Group 226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78" name="Rectangle 22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79" name="Oval 226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69" name="Group 226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70" name="Group 226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74" name="Rectangle 226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75" name="Oval 226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71" name="Group 226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72" name="Rectangle 226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73" name="Oval 227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244" name="Group 227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254" name="Group 22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62" name="Group 227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66" name="Rectangle 227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67" name="Oval 227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63" name="Group 227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64" name="Rectangle 227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65" name="Oval 227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55" name="Group 227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56" name="Group 228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60" name="Rectangle 228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61" name="Oval 22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57" name="Group 228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58" name="Rectangle 228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59" name="Oval 228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245" name="Oval 22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46" name="Rectangle 228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47" name="Rectangle 228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48" name="Rectangle 228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49" name="Rectangle 229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50" name="Rectangle 229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51" name="Rectangle 229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52" name="Rectangle 229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53" name="Rectangle 229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3" name="Group 2295"/>
                <p:cNvGrpSpPr>
                  <a:grpSpLocks noChangeAspect="1"/>
                </p:cNvGrpSpPr>
                <p:nvPr/>
              </p:nvGrpSpPr>
              <p:grpSpPr bwMode="auto">
                <a:xfrm>
                  <a:off x="3491" y="1661"/>
                  <a:ext cx="88" cy="89"/>
                  <a:chOff x="2400" y="2256"/>
                  <a:chExt cx="281" cy="281"/>
                </a:xfrm>
                <a:grpFill/>
              </p:grpSpPr>
              <p:grpSp>
                <p:nvGrpSpPr>
                  <p:cNvPr id="1204" name="Group 229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229" name="Group 229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37" name="Group 229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41" name="Rectangle 229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42" name="Oval 230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38" name="Group 230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39" name="Rectangle 230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40" name="Oval 230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30" name="Group 230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31" name="Group 230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35" name="Rectangle 230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36" name="Oval 230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32" name="Group 230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33" name="Rectangle 230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34" name="Oval 231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205" name="Group 231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215" name="Group 231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23" name="Group 231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27" name="Rectangle 231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28" name="Oval 231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24" name="Group 231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25" name="Rectangle 231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26" name="Oval 231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16" name="Group 231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217" name="Group 232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21" name="Rectangle 232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22" name="Oval 232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218" name="Group 232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19" name="Rectangle 232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20" name="Oval 232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206" name="Oval 23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07" name="Rectangle 232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08" name="Rectangle 232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09" name="Rectangle 232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10" name="Rectangle 233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11" name="Rectangle 233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12" name="Rectangle 233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13" name="Rectangle 233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14" name="Rectangle 233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4" name="Group 2335"/>
                <p:cNvGrpSpPr>
                  <a:grpSpLocks noChangeAspect="1"/>
                </p:cNvGrpSpPr>
                <p:nvPr/>
              </p:nvGrpSpPr>
              <p:grpSpPr bwMode="auto">
                <a:xfrm>
                  <a:off x="3432" y="1778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165" name="Group 23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190" name="Group 233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98" name="Group 233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02" name="Rectangle 233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03" name="Oval 234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99" name="Group 234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200" name="Rectangle 23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201" name="Oval 234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91" name="Group 234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92" name="Group 234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96" name="Rectangle 234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97" name="Oval 234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93" name="Group 234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94" name="Rectangle 234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95" name="Oval 235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166" name="Group 235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176" name="Group 235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84" name="Group 235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88" name="Rectangle 235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89" name="Oval 235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85" name="Group 235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86" name="Rectangle 235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87" name="Oval 235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77" name="Group 235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78" name="Group 236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82" name="Rectangle 236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83" name="Oval 23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79" name="Group 236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80" name="Rectangle 236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81" name="Oval 23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167" name="Oval 23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68" name="Rectangle 236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69" name="Rectangle 236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0" name="Rectangle 236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1" name="Rectangle 237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2" name="Rectangle 237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3" name="Rectangle 237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4" name="Rectangle 237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5" name="Rectangle 237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5" name="Group 2375"/>
                <p:cNvGrpSpPr>
                  <a:grpSpLocks noChangeAspect="1"/>
                </p:cNvGrpSpPr>
                <p:nvPr/>
              </p:nvGrpSpPr>
              <p:grpSpPr bwMode="auto">
                <a:xfrm>
                  <a:off x="3340" y="1704"/>
                  <a:ext cx="88" cy="89"/>
                  <a:chOff x="2400" y="2256"/>
                  <a:chExt cx="281" cy="281"/>
                </a:xfrm>
                <a:grpFill/>
              </p:grpSpPr>
              <p:grpSp>
                <p:nvGrpSpPr>
                  <p:cNvPr id="1126" name="Group 23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151" name="Group 237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59" name="Group 237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63" name="Rectangle 237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64" name="Oval 23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60" name="Group 238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61" name="Rectangle 23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62" name="Oval 238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52" name="Group 238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53" name="Group 238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57" name="Rectangle 238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58" name="Oval 238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54" name="Group 238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55" name="Rectangle 238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56" name="Oval 23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127" name="Group 239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137" name="Group 23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45" name="Group 239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49" name="Rectangle 239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50" name="Oval 239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46" name="Group 239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47" name="Rectangle 239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48" name="Oval 23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38" name="Group 239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39" name="Group 240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43" name="Rectangle 240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44" name="Oval 240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40" name="Group 240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41" name="Rectangle 240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42" name="Oval 240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128" name="Oval 24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29" name="Rectangle 240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0" name="Rectangle 240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1" name="Rectangle 240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2" name="Rectangle 241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3" name="Rectangle 241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4" name="Rectangle 241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5" name="Rectangle 241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36" name="Rectangle 241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086" name="Group 2415"/>
                <p:cNvGrpSpPr>
                  <a:grpSpLocks noChangeAspect="1"/>
                </p:cNvGrpSpPr>
                <p:nvPr/>
              </p:nvGrpSpPr>
              <p:grpSpPr bwMode="auto">
                <a:xfrm>
                  <a:off x="3264" y="1826"/>
                  <a:ext cx="89" cy="88"/>
                  <a:chOff x="2400" y="2256"/>
                  <a:chExt cx="281" cy="281"/>
                </a:xfrm>
                <a:grpFill/>
              </p:grpSpPr>
              <p:grpSp>
                <p:nvGrpSpPr>
                  <p:cNvPr id="1087" name="Group 241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112" name="Group 241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20" name="Group 241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24" name="Rectangle 241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25" name="Oval 242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21" name="Group 242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22" name="Rectangle 242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23" name="Oval 242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13" name="Group 2424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14" name="Group 242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18" name="Rectangle 242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19" name="Oval 242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15" name="Group 242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16" name="Rectangle 242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17" name="Oval 243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088" name="Group 2431"/>
                  <p:cNvGrpSpPr>
                    <a:grpSpLocks noChangeAspect="1"/>
                  </p:cNvGrpSpPr>
                  <p:nvPr/>
                </p:nvGrpSpPr>
                <p:grpSpPr bwMode="auto">
                  <a:xfrm rot="-2653217">
                    <a:off x="2400" y="2256"/>
                    <a:ext cx="281" cy="281"/>
                    <a:chOff x="2400" y="2256"/>
                    <a:chExt cx="281" cy="281"/>
                  </a:xfrm>
                  <a:grpFill/>
                </p:grpSpPr>
                <p:grpSp>
                  <p:nvGrpSpPr>
                    <p:cNvPr id="1098" name="Group 243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17" y="2256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06" name="Group 243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10" name="Rectangle 243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11" name="Oval 243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07" name="Group 243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08" name="Rectangle 243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09" name="Oval 243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99" name="Group 2439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2517" y="2255"/>
                      <a:ext cx="48" cy="281"/>
                      <a:chOff x="2544" y="2256"/>
                      <a:chExt cx="48" cy="281"/>
                    </a:xfrm>
                    <a:grpFill/>
                  </p:grpSpPr>
                  <p:grpSp>
                    <p:nvGrpSpPr>
                      <p:cNvPr id="1100" name="Group 244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544" y="2256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04" name="Rectangle 244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05" name="Oval 244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  <p:grpSp>
                    <p:nvGrpSpPr>
                      <p:cNvPr id="1101" name="Group 244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 flipV="1">
                        <a:off x="2544" y="2448"/>
                        <a:ext cx="48" cy="89"/>
                        <a:chOff x="2544" y="2256"/>
                        <a:chExt cx="48" cy="89"/>
                      </a:xfrm>
                      <a:grpFill/>
                    </p:grpSpPr>
                    <p:sp>
                      <p:nvSpPr>
                        <p:cNvPr id="1102" name="Rectangle 244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61" y="2286"/>
                          <a:ext cx="14" cy="59"/>
                        </a:xfrm>
                        <a:prstGeom prst="rect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  <p:sp>
                      <p:nvSpPr>
                        <p:cNvPr id="1103" name="Oval 244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544" y="2256"/>
                          <a:ext cx="48" cy="48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892105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nl-NL" sz="180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1089" name="Oval 24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69" y="2326"/>
                    <a:ext cx="141" cy="141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0" name="Rectangle 2447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452" y="241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1" name="Rectangle 2448"/>
                  <p:cNvSpPr>
                    <a:spLocks noChangeAspect="1" noChangeArrowheads="1"/>
                  </p:cNvSpPr>
                  <p:nvPr/>
                </p:nvSpPr>
                <p:spPr bwMode="auto">
                  <a:xfrm rot="-1301080">
                    <a:off x="2601" y="235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2" name="Rectangle 2449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495" y="2316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3" name="Rectangle 2450"/>
                  <p:cNvSpPr>
                    <a:spLocks noChangeAspect="1" noChangeArrowheads="1"/>
                  </p:cNvSpPr>
                  <p:nvPr/>
                </p:nvSpPr>
                <p:spPr bwMode="auto">
                  <a:xfrm rot="4098920">
                    <a:off x="2554" y="24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4" name="Rectangle 2451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493" y="2455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5" name="Rectangle 2452"/>
                  <p:cNvSpPr>
                    <a:spLocks noChangeAspect="1" noChangeArrowheads="1"/>
                  </p:cNvSpPr>
                  <p:nvPr/>
                </p:nvSpPr>
                <p:spPr bwMode="auto">
                  <a:xfrm rot="-3899999">
                    <a:off x="2559" y="2318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6" name="Rectangle 2453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455" y="2360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097" name="Rectangle 2454"/>
                  <p:cNvSpPr>
                    <a:spLocks noChangeAspect="1" noChangeArrowheads="1"/>
                  </p:cNvSpPr>
                  <p:nvPr/>
                </p:nvSpPr>
                <p:spPr bwMode="auto">
                  <a:xfrm rot="1500001">
                    <a:off x="2599" y="2421"/>
                    <a:ext cx="25" cy="14"/>
                  </a:xfrm>
                  <a:prstGeom prst="rect">
                    <a:avLst/>
                  </a:prstGeom>
                  <a:grpFill/>
                  <a:ln w="952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472" name="Group 2135"/>
              <p:cNvGrpSpPr>
                <a:grpSpLocks noChangeAspect="1"/>
              </p:cNvGrpSpPr>
              <p:nvPr/>
            </p:nvGrpSpPr>
            <p:grpSpPr bwMode="auto">
              <a:xfrm rot="1823984">
                <a:off x="3556170" y="1796241"/>
                <a:ext cx="41528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040" name="Group 21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065" name="Group 21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73" name="Group 21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77" name="Rectangle 21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78" name="Oval 21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74" name="Group 21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75" name="Rectangle 21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76" name="Oval 21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066" name="Group 21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67" name="Group 21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71" name="Rectangle 21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72" name="Oval 21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68" name="Group 21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69" name="Rectangle 21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70" name="Oval 21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41" name="Group 21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051" name="Group 21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59" name="Group 21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63" name="Rectangle 21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64" name="Oval 21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60" name="Group 21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61" name="Rectangle 21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62" name="Oval 21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052" name="Group 21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53" name="Group 21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57" name="Rectangle 21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58" name="Oval 21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54" name="Group 21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55" name="Rectangle 21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56" name="Oval 21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042" name="Oval 21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3" name="Rectangle 21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4" name="Rectangle 21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5" name="Rectangle 21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6" name="Rectangle 21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7" name="Rectangle 21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8" name="Rectangle 21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49" name="Rectangle 21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50" name="Rectangle 21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3" name="Group 2175"/>
              <p:cNvGrpSpPr>
                <a:grpSpLocks noChangeAspect="1"/>
              </p:cNvGrpSpPr>
              <p:nvPr/>
            </p:nvGrpSpPr>
            <p:grpSpPr bwMode="auto">
              <a:xfrm rot="1823984">
                <a:off x="3567178" y="1660301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1001" name="Group 217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026" name="Group 217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34" name="Group 217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38" name="Rectangle 217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39" name="Oval 21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35" name="Group 218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36" name="Rectangle 21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37" name="Oval 21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027" name="Group 218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28" name="Group 218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32" name="Rectangle 218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33" name="Oval 218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29" name="Group 218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30" name="Rectangle 218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31" name="Oval 219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02" name="Group 219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1012" name="Group 219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20" name="Group 219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24" name="Rectangle 219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25" name="Oval 219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21" name="Group 219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22" name="Rectangle 219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23" name="Oval 219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1013" name="Group 219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1014" name="Group 220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18" name="Rectangle 220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19" name="Oval 22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1015" name="Group 220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1016" name="Rectangle 220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17" name="Oval 220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1003" name="Oval 220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4" name="Rectangle 220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5" name="Rectangle 220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6" name="Rectangle 220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7" name="Rectangle 221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8" name="Rectangle 221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09" name="Rectangle 221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0" name="Rectangle 221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11" name="Rectangle 221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4" name="Group 2215"/>
              <p:cNvGrpSpPr>
                <a:grpSpLocks noChangeAspect="1"/>
              </p:cNvGrpSpPr>
              <p:nvPr/>
            </p:nvGrpSpPr>
            <p:grpSpPr bwMode="auto">
              <a:xfrm rot="1823984">
                <a:off x="3544260" y="1942190"/>
                <a:ext cx="42000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962" name="Group 221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987" name="Group 221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95" name="Group 221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99" name="Rectangle 221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1000" name="Oval 222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96" name="Group 222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97" name="Rectangle 222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98" name="Oval 222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988" name="Group 222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89" name="Group 222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93" name="Rectangle 222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94" name="Oval 222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90" name="Group 222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91" name="Rectangle 222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92" name="Oval 223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63" name="Group 223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973" name="Group 22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81" name="Group 223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85" name="Rectangle 223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86" name="Oval 22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82" name="Group 223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83" name="Rectangle 22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84" name="Oval 223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974" name="Group 223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75" name="Group 224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79" name="Rectangle 22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80" name="Oval 22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76" name="Group 224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77" name="Rectangle 224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78" name="Oval 224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964" name="Oval 224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5" name="Rectangle 224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6" name="Rectangle 224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7" name="Rectangle 224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8" name="Rectangle 225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69" name="Rectangle 225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70" name="Rectangle 225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71" name="Rectangle 225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72" name="Rectangle 225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5" name="Group 2255"/>
              <p:cNvGrpSpPr>
                <a:grpSpLocks noChangeAspect="1"/>
              </p:cNvGrpSpPr>
              <p:nvPr/>
            </p:nvGrpSpPr>
            <p:grpSpPr bwMode="auto">
              <a:xfrm rot="1823984">
                <a:off x="3629900" y="1945097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923" name="Group 225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948" name="Group 22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56" name="Group 225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60" name="Rectangle 22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61" name="Oval 226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57" name="Group 226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58" name="Rectangle 22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59" name="Oval 226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949" name="Group 226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50" name="Group 226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54" name="Rectangle 22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55" name="Oval 226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51" name="Group 226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52" name="Rectangle 22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53" name="Oval 227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24" name="Group 227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934" name="Group 22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42" name="Group 227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46" name="Rectangle 22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47" name="Oval 227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43" name="Group 227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44" name="Rectangle 22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45" name="Oval 227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935" name="Group 227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36" name="Group 228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40" name="Rectangle 22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41" name="Oval 22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37" name="Group 228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38" name="Rectangle 22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39" name="Oval 228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925" name="Oval 228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6" name="Rectangle 228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7" name="Rectangle 228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8" name="Rectangle 228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29" name="Rectangle 229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0" name="Rectangle 229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1" name="Rectangle 229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2" name="Rectangle 229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33" name="Rectangle 229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6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806458" y="1449444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884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909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17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21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22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18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19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20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910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11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15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16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12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13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14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85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895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903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07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08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904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05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06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896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97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901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02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98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99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900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886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7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8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89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0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1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2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3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94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7" name="Group 2295"/>
              <p:cNvGrpSpPr>
                <a:grpSpLocks noChangeAspect="1"/>
              </p:cNvGrpSpPr>
              <p:nvPr/>
            </p:nvGrpSpPr>
            <p:grpSpPr bwMode="auto">
              <a:xfrm rot="1823984">
                <a:off x="4621263" y="1359156"/>
                <a:ext cx="41528" cy="31840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845" name="Group 229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870" name="Group 229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78" name="Group 229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82" name="Rectangle 229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83" name="Oval 230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79" name="Group 230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80" name="Rectangle 23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81" name="Oval 230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871" name="Group 230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72" name="Group 230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76" name="Rectangle 230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77" name="Oval 230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73" name="Group 230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74" name="Rectangle 230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75" name="Oval 231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46" name="Group 231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856" name="Group 23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64" name="Group 231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68" name="Rectangle 231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69" name="Oval 231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65" name="Group 231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66" name="Rectangle 231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67" name="Oval 231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857" name="Group 231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58" name="Group 232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62" name="Rectangle 232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63" name="Oval 232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59" name="Group 232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60" name="Rectangle 232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61" name="Oval 232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847" name="Oval 232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48" name="Rectangle 232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49" name="Rectangle 232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0" name="Rectangle 232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1" name="Rectangle 233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2" name="Rectangle 233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3" name="Rectangle 233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4" name="Rectangle 233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55" name="Rectangle 233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8" name="Group 2255"/>
              <p:cNvGrpSpPr>
                <a:grpSpLocks noChangeAspect="1"/>
              </p:cNvGrpSpPr>
              <p:nvPr/>
            </p:nvGrpSpPr>
            <p:grpSpPr bwMode="auto">
              <a:xfrm rot="1823984">
                <a:off x="2523976" y="1357206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806" name="Group 225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831" name="Group 22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39" name="Group 225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43" name="Rectangle 22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44" name="Oval 226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40" name="Group 226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41" name="Rectangle 22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42" name="Oval 226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832" name="Group 226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33" name="Group 226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37" name="Rectangle 22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38" name="Oval 226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34" name="Group 226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35" name="Rectangle 22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36" name="Oval 227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07" name="Group 227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817" name="Group 227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25" name="Group 227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29" name="Rectangle 22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30" name="Oval 227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26" name="Group 227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27" name="Rectangle 22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28" name="Oval 227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818" name="Group 227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19" name="Group 228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23" name="Rectangle 22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24" name="Oval 22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20" name="Group 228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21" name="Rectangle 22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22" name="Oval 228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808" name="Oval 228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9" name="Rectangle 228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0" name="Rectangle 228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1" name="Rectangle 228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2" name="Rectangle 229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3" name="Rectangle 229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4" name="Rectangle 229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5" name="Rectangle 229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6" name="Rectangle 229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79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5033558" y="1742217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767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792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800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04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05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01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802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03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93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94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98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99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95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96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97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68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778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86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90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91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87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88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89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79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80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84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85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81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82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83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769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0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1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2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3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4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5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6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7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0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5013586" y="1629875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728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753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61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65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66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62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63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64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54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55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59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60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56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57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58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29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739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47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51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52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48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49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50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40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41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45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46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42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43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44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730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1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2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3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4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5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6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7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8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1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5562748" y="1549744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689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714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22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26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27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23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24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25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15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16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20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21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17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18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19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90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700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08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12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13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09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10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11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01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702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06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07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03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704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05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691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2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3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4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5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6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7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8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99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2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5450640" y="1409259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650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675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83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87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88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84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85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86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676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77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81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82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78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79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80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51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661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69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73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74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70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71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72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662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63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67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68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64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65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66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652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3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4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5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6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7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8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59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60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3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353307" y="1393169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611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636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44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48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49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45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46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47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637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38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42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43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39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40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41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12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622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30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34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35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31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32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33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623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24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28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29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25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26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27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613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4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5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6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7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8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19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0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1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4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958858" y="1601844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572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597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605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09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10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06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07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08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98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99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03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04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00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601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02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73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583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91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95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96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92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93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94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84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85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89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90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86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87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88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574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5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6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7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8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9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0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1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2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5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694460" y="1398897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533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558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66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70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71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67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68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69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59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60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64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65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61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62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63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34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544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52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56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57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53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54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55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45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46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50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51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47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48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49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535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6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7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8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9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0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1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2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3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486" name="Freeform 485"/>
              <p:cNvSpPr/>
              <p:nvPr/>
            </p:nvSpPr>
            <p:spPr bwMode="auto">
              <a:xfrm rot="10800000">
                <a:off x="5812303" y="2001846"/>
                <a:ext cx="256767" cy="45719"/>
              </a:xfrm>
              <a:custGeom>
                <a:avLst/>
                <a:gdLst>
                  <a:gd name="connsiteX0" fmla="*/ 0 w 628299"/>
                  <a:gd name="connsiteY0" fmla="*/ 106586 h 117806"/>
                  <a:gd name="connsiteX1" fmla="*/ 50488 w 628299"/>
                  <a:gd name="connsiteY1" fmla="*/ 89757 h 117806"/>
                  <a:gd name="connsiteX2" fmla="*/ 67318 w 628299"/>
                  <a:gd name="connsiteY2" fmla="*/ 84147 h 117806"/>
                  <a:gd name="connsiteX3" fmla="*/ 84147 w 628299"/>
                  <a:gd name="connsiteY3" fmla="*/ 67318 h 117806"/>
                  <a:gd name="connsiteX4" fmla="*/ 89757 w 628299"/>
                  <a:gd name="connsiteY4" fmla="*/ 33659 h 117806"/>
                  <a:gd name="connsiteX5" fmla="*/ 106586 w 628299"/>
                  <a:gd name="connsiteY5" fmla="*/ 0 h 117806"/>
                  <a:gd name="connsiteX6" fmla="*/ 123416 w 628299"/>
                  <a:gd name="connsiteY6" fmla="*/ 72927 h 117806"/>
                  <a:gd name="connsiteX7" fmla="*/ 140245 w 628299"/>
                  <a:gd name="connsiteY7" fmla="*/ 84147 h 117806"/>
                  <a:gd name="connsiteX8" fmla="*/ 162685 w 628299"/>
                  <a:gd name="connsiteY8" fmla="*/ 78537 h 117806"/>
                  <a:gd name="connsiteX9" fmla="*/ 179514 w 628299"/>
                  <a:gd name="connsiteY9" fmla="*/ 72927 h 117806"/>
                  <a:gd name="connsiteX10" fmla="*/ 207563 w 628299"/>
                  <a:gd name="connsiteY10" fmla="*/ 78537 h 117806"/>
                  <a:gd name="connsiteX11" fmla="*/ 241222 w 628299"/>
                  <a:gd name="connsiteY11" fmla="*/ 89757 h 117806"/>
                  <a:gd name="connsiteX12" fmla="*/ 544152 w 628299"/>
                  <a:gd name="connsiteY12" fmla="*/ 78537 h 117806"/>
                  <a:gd name="connsiteX13" fmla="*/ 560982 w 628299"/>
                  <a:gd name="connsiteY13" fmla="*/ 72927 h 117806"/>
                  <a:gd name="connsiteX14" fmla="*/ 611470 w 628299"/>
                  <a:gd name="connsiteY14" fmla="*/ 78537 h 117806"/>
                  <a:gd name="connsiteX15" fmla="*/ 622690 w 628299"/>
                  <a:gd name="connsiteY15" fmla="*/ 44878 h 117806"/>
                  <a:gd name="connsiteX16" fmla="*/ 617080 w 628299"/>
                  <a:gd name="connsiteY16" fmla="*/ 61708 h 117806"/>
                  <a:gd name="connsiteX17" fmla="*/ 622690 w 628299"/>
                  <a:gd name="connsiteY17" fmla="*/ 100976 h 117806"/>
                  <a:gd name="connsiteX18" fmla="*/ 628299 w 628299"/>
                  <a:gd name="connsiteY18" fmla="*/ 117806 h 117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28299" h="117806">
                    <a:moveTo>
                      <a:pt x="0" y="106586"/>
                    </a:moveTo>
                    <a:lnTo>
                      <a:pt x="50488" y="89757"/>
                    </a:lnTo>
                    <a:lnTo>
                      <a:pt x="67318" y="84147"/>
                    </a:lnTo>
                    <a:cubicBezTo>
                      <a:pt x="72928" y="78537"/>
                      <a:pt x="80925" y="74568"/>
                      <a:pt x="84147" y="67318"/>
                    </a:cubicBezTo>
                    <a:cubicBezTo>
                      <a:pt x="88767" y="56924"/>
                      <a:pt x="87289" y="44763"/>
                      <a:pt x="89757" y="33659"/>
                    </a:cubicBezTo>
                    <a:cubicBezTo>
                      <a:pt x="93628" y="16240"/>
                      <a:pt x="96500" y="15129"/>
                      <a:pt x="106586" y="0"/>
                    </a:cubicBezTo>
                    <a:cubicBezTo>
                      <a:pt x="109516" y="29295"/>
                      <a:pt x="102974" y="52485"/>
                      <a:pt x="123416" y="72927"/>
                    </a:cubicBezTo>
                    <a:cubicBezTo>
                      <a:pt x="128183" y="77694"/>
                      <a:pt x="134635" y="80407"/>
                      <a:pt x="140245" y="84147"/>
                    </a:cubicBezTo>
                    <a:cubicBezTo>
                      <a:pt x="147725" y="82277"/>
                      <a:pt x="155271" y="80655"/>
                      <a:pt x="162685" y="78537"/>
                    </a:cubicBezTo>
                    <a:cubicBezTo>
                      <a:pt x="168371" y="76912"/>
                      <a:pt x="173601" y="72927"/>
                      <a:pt x="179514" y="72927"/>
                    </a:cubicBezTo>
                    <a:cubicBezTo>
                      <a:pt x="189049" y="72927"/>
                      <a:pt x="198364" y="76028"/>
                      <a:pt x="207563" y="78537"/>
                    </a:cubicBezTo>
                    <a:cubicBezTo>
                      <a:pt x="218973" y="81649"/>
                      <a:pt x="241222" y="89757"/>
                      <a:pt x="241222" y="89757"/>
                    </a:cubicBezTo>
                    <a:cubicBezTo>
                      <a:pt x="274025" y="88937"/>
                      <a:pt x="467394" y="87568"/>
                      <a:pt x="544152" y="78537"/>
                    </a:cubicBezTo>
                    <a:cubicBezTo>
                      <a:pt x="550025" y="77846"/>
                      <a:pt x="555372" y="74797"/>
                      <a:pt x="560982" y="72927"/>
                    </a:cubicBezTo>
                    <a:cubicBezTo>
                      <a:pt x="600250" y="86017"/>
                      <a:pt x="583421" y="87887"/>
                      <a:pt x="611470" y="78537"/>
                    </a:cubicBezTo>
                    <a:lnTo>
                      <a:pt x="622690" y="44878"/>
                    </a:lnTo>
                    <a:lnTo>
                      <a:pt x="617080" y="61708"/>
                    </a:lnTo>
                    <a:cubicBezTo>
                      <a:pt x="618950" y="74797"/>
                      <a:pt x="620097" y="88011"/>
                      <a:pt x="622690" y="100976"/>
                    </a:cubicBezTo>
                    <a:cubicBezTo>
                      <a:pt x="623850" y="106775"/>
                      <a:pt x="628299" y="117806"/>
                      <a:pt x="628299" y="117806"/>
                    </a:cubicBezTo>
                  </a:path>
                </a:pathLst>
              </a:custGeom>
              <a:noFill/>
              <a:ln w="19050" cap="flat" cmpd="sng" algn="ctr">
                <a:solidFill>
                  <a:srgbClr val="808080">
                    <a:lumMod val="75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7" name="Freeform 1343"/>
              <p:cNvSpPr>
                <a:spLocks/>
              </p:cNvSpPr>
              <p:nvPr/>
            </p:nvSpPr>
            <p:spPr bwMode="auto">
              <a:xfrm rot="103250">
                <a:off x="5856445" y="1330821"/>
                <a:ext cx="41688" cy="217948"/>
              </a:xfrm>
              <a:custGeom>
                <a:avLst/>
                <a:gdLst>
                  <a:gd name="T0" fmla="*/ 5 w 55"/>
                  <a:gd name="T1" fmla="*/ 0 h 542"/>
                  <a:gd name="T2" fmla="*/ 1 w 55"/>
                  <a:gd name="T3" fmla="*/ 106 h 542"/>
                  <a:gd name="T4" fmla="*/ 9 w 55"/>
                  <a:gd name="T5" fmla="*/ 202 h 542"/>
                  <a:gd name="T6" fmla="*/ 49 w 55"/>
                  <a:gd name="T7" fmla="*/ 404 h 542"/>
                  <a:gd name="T8" fmla="*/ 45 w 55"/>
                  <a:gd name="T9" fmla="*/ 542 h 5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542"/>
                  <a:gd name="T17" fmla="*/ 55 w 55"/>
                  <a:gd name="T18" fmla="*/ 542 h 5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542">
                    <a:moveTo>
                      <a:pt x="5" y="0"/>
                    </a:moveTo>
                    <a:cubicBezTo>
                      <a:pt x="2" y="36"/>
                      <a:pt x="0" y="72"/>
                      <a:pt x="1" y="106"/>
                    </a:cubicBezTo>
                    <a:cubicBezTo>
                      <a:pt x="2" y="140"/>
                      <a:pt x="1" y="152"/>
                      <a:pt x="9" y="202"/>
                    </a:cubicBezTo>
                    <a:cubicBezTo>
                      <a:pt x="17" y="252"/>
                      <a:pt x="43" y="347"/>
                      <a:pt x="49" y="404"/>
                    </a:cubicBezTo>
                    <a:cubicBezTo>
                      <a:pt x="55" y="461"/>
                      <a:pt x="50" y="501"/>
                      <a:pt x="45" y="542"/>
                    </a:cubicBezTo>
                  </a:path>
                </a:pathLst>
              </a:custGeom>
              <a:noFill/>
              <a:ln w="6350" cmpd="sng">
                <a:solidFill>
                  <a:srgbClr val="808080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88" name="Group 813"/>
              <p:cNvGrpSpPr/>
              <p:nvPr/>
            </p:nvGrpSpPr>
            <p:grpSpPr>
              <a:xfrm>
                <a:off x="4701956" y="1291017"/>
                <a:ext cx="104219" cy="233282"/>
                <a:chOff x="7209394" y="1781940"/>
                <a:chExt cx="104219" cy="233282"/>
              </a:xfrm>
            </p:grpSpPr>
            <p:sp>
              <p:nvSpPr>
                <p:cNvPr id="529" name="Freeform 1423"/>
                <p:cNvSpPr>
                  <a:spLocks/>
                </p:cNvSpPr>
                <p:nvPr/>
              </p:nvSpPr>
              <p:spPr bwMode="auto">
                <a:xfrm rot="103250" flipH="1">
                  <a:off x="7292050" y="1781940"/>
                  <a:ext cx="21563" cy="228900"/>
                </a:xfrm>
                <a:custGeom>
                  <a:avLst/>
                  <a:gdLst>
                    <a:gd name="T0" fmla="*/ 1 w 19"/>
                    <a:gd name="T1" fmla="*/ 0 h 568"/>
                    <a:gd name="T2" fmla="*/ 3 w 19"/>
                    <a:gd name="T3" fmla="*/ 142 h 568"/>
                    <a:gd name="T4" fmla="*/ 17 w 19"/>
                    <a:gd name="T5" fmla="*/ 324 h 568"/>
                    <a:gd name="T6" fmla="*/ 17 w 19"/>
                    <a:gd name="T7" fmla="*/ 568 h 56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"/>
                    <a:gd name="T13" fmla="*/ 0 h 568"/>
                    <a:gd name="T14" fmla="*/ 19 w 19"/>
                    <a:gd name="T15" fmla="*/ 568 h 56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" h="568">
                      <a:moveTo>
                        <a:pt x="1" y="0"/>
                      </a:moveTo>
                      <a:cubicBezTo>
                        <a:pt x="0" y="44"/>
                        <a:pt x="0" y="88"/>
                        <a:pt x="3" y="142"/>
                      </a:cubicBezTo>
                      <a:cubicBezTo>
                        <a:pt x="6" y="196"/>
                        <a:pt x="15" y="253"/>
                        <a:pt x="17" y="324"/>
                      </a:cubicBezTo>
                      <a:cubicBezTo>
                        <a:pt x="19" y="395"/>
                        <a:pt x="17" y="527"/>
                        <a:pt x="17" y="568"/>
                      </a:cubicBezTo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0" name="Freeform 1424"/>
                <p:cNvSpPr>
                  <a:spLocks/>
                </p:cNvSpPr>
                <p:nvPr/>
              </p:nvSpPr>
              <p:spPr bwMode="auto">
                <a:xfrm rot="103250" flipH="1">
                  <a:off x="7277675" y="1781940"/>
                  <a:ext cx="24438" cy="228900"/>
                </a:xfrm>
                <a:custGeom>
                  <a:avLst/>
                  <a:gdLst>
                    <a:gd name="T0" fmla="*/ 0 w 21"/>
                    <a:gd name="T1" fmla="*/ 0 h 570"/>
                    <a:gd name="T2" fmla="*/ 2 w 21"/>
                    <a:gd name="T3" fmla="*/ 156 h 570"/>
                    <a:gd name="T4" fmla="*/ 12 w 21"/>
                    <a:gd name="T5" fmla="*/ 284 h 570"/>
                    <a:gd name="T6" fmla="*/ 20 w 21"/>
                    <a:gd name="T7" fmla="*/ 496 h 570"/>
                    <a:gd name="T8" fmla="*/ 20 w 21"/>
                    <a:gd name="T9" fmla="*/ 570 h 5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570"/>
                    <a:gd name="T17" fmla="*/ 21 w 21"/>
                    <a:gd name="T18" fmla="*/ 570 h 5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570">
                      <a:moveTo>
                        <a:pt x="0" y="0"/>
                      </a:moveTo>
                      <a:cubicBezTo>
                        <a:pt x="0" y="54"/>
                        <a:pt x="0" y="109"/>
                        <a:pt x="2" y="156"/>
                      </a:cubicBezTo>
                      <a:cubicBezTo>
                        <a:pt x="4" y="203"/>
                        <a:pt x="9" y="227"/>
                        <a:pt x="12" y="284"/>
                      </a:cubicBezTo>
                      <a:cubicBezTo>
                        <a:pt x="15" y="341"/>
                        <a:pt x="19" y="448"/>
                        <a:pt x="20" y="496"/>
                      </a:cubicBezTo>
                      <a:cubicBezTo>
                        <a:pt x="21" y="544"/>
                        <a:pt x="20" y="557"/>
                        <a:pt x="20" y="570"/>
                      </a:cubicBezTo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1" name="Freeform 1425"/>
                <p:cNvSpPr>
                  <a:spLocks/>
                </p:cNvSpPr>
                <p:nvPr/>
              </p:nvSpPr>
              <p:spPr bwMode="auto">
                <a:xfrm rot="103250" flipH="1">
                  <a:off x="7261863" y="1788512"/>
                  <a:ext cx="41688" cy="226710"/>
                </a:xfrm>
                <a:custGeom>
                  <a:avLst/>
                  <a:gdLst>
                    <a:gd name="T0" fmla="*/ 0 w 38"/>
                    <a:gd name="T1" fmla="*/ 0 h 564"/>
                    <a:gd name="T2" fmla="*/ 6 w 38"/>
                    <a:gd name="T3" fmla="*/ 168 h 564"/>
                    <a:gd name="T4" fmla="*/ 28 w 38"/>
                    <a:gd name="T5" fmla="*/ 260 h 564"/>
                    <a:gd name="T6" fmla="*/ 38 w 38"/>
                    <a:gd name="T7" fmla="*/ 464 h 564"/>
                    <a:gd name="T8" fmla="*/ 30 w 38"/>
                    <a:gd name="T9" fmla="*/ 564 h 5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564"/>
                    <a:gd name="T17" fmla="*/ 38 w 38"/>
                    <a:gd name="T18" fmla="*/ 564 h 5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564">
                      <a:moveTo>
                        <a:pt x="0" y="0"/>
                      </a:moveTo>
                      <a:cubicBezTo>
                        <a:pt x="0" y="62"/>
                        <a:pt x="1" y="125"/>
                        <a:pt x="6" y="168"/>
                      </a:cubicBezTo>
                      <a:cubicBezTo>
                        <a:pt x="11" y="211"/>
                        <a:pt x="23" y="211"/>
                        <a:pt x="28" y="260"/>
                      </a:cubicBezTo>
                      <a:cubicBezTo>
                        <a:pt x="33" y="309"/>
                        <a:pt x="38" y="413"/>
                        <a:pt x="38" y="464"/>
                      </a:cubicBezTo>
                      <a:cubicBezTo>
                        <a:pt x="38" y="515"/>
                        <a:pt x="34" y="539"/>
                        <a:pt x="30" y="564"/>
                      </a:cubicBezTo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2" name="Freeform 1498"/>
                <p:cNvSpPr>
                  <a:spLocks noChangeAspect="1"/>
                </p:cNvSpPr>
                <p:nvPr/>
              </p:nvSpPr>
              <p:spPr bwMode="auto">
                <a:xfrm rot="5503250" flipV="1">
                  <a:off x="7215726" y="1988628"/>
                  <a:ext cx="17523" cy="30188"/>
                </a:xfrm>
                <a:custGeom>
                  <a:avLst/>
                  <a:gdLst>
                    <a:gd name="T0" fmla="*/ 16 w 40"/>
                    <a:gd name="T1" fmla="*/ 4 h 52"/>
                    <a:gd name="T2" fmla="*/ 0 w 40"/>
                    <a:gd name="T3" fmla="*/ 31 h 52"/>
                    <a:gd name="T4" fmla="*/ 18 w 40"/>
                    <a:gd name="T5" fmla="*/ 51 h 52"/>
                    <a:gd name="T6" fmla="*/ 33 w 40"/>
                    <a:gd name="T7" fmla="*/ 40 h 52"/>
                    <a:gd name="T8" fmla="*/ 40 w 40"/>
                    <a:gd name="T9" fmla="*/ 22 h 52"/>
                    <a:gd name="T10" fmla="*/ 30 w 40"/>
                    <a:gd name="T11" fmla="*/ 9 h 52"/>
                    <a:gd name="T12" fmla="*/ 16 w 40"/>
                    <a:gd name="T13" fmla="*/ 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52"/>
                    <a:gd name="T23" fmla="*/ 40 w 40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52">
                      <a:moveTo>
                        <a:pt x="16" y="4"/>
                      </a:moveTo>
                      <a:cubicBezTo>
                        <a:pt x="11" y="8"/>
                        <a:pt x="0" y="23"/>
                        <a:pt x="0" y="31"/>
                      </a:cubicBezTo>
                      <a:cubicBezTo>
                        <a:pt x="0" y="39"/>
                        <a:pt x="13" y="50"/>
                        <a:pt x="18" y="51"/>
                      </a:cubicBezTo>
                      <a:cubicBezTo>
                        <a:pt x="23" y="52"/>
                        <a:pt x="29" y="45"/>
                        <a:pt x="33" y="40"/>
                      </a:cubicBezTo>
                      <a:cubicBezTo>
                        <a:pt x="37" y="35"/>
                        <a:pt x="40" y="27"/>
                        <a:pt x="40" y="22"/>
                      </a:cubicBezTo>
                      <a:cubicBezTo>
                        <a:pt x="40" y="17"/>
                        <a:pt x="34" y="12"/>
                        <a:pt x="30" y="9"/>
                      </a:cubicBezTo>
                      <a:cubicBezTo>
                        <a:pt x="26" y="6"/>
                        <a:pt x="21" y="0"/>
                        <a:pt x="16" y="4"/>
                      </a:cubicBezTo>
                      <a:close/>
                    </a:path>
                  </a:pathLst>
                </a:custGeom>
                <a:noFill/>
                <a:ln w="6350" cmpd="sng">
                  <a:solidFill>
                    <a:srgbClr val="808080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489" name="Group 2335"/>
              <p:cNvGrpSpPr>
                <a:grpSpLocks noChangeAspect="1"/>
              </p:cNvGrpSpPr>
              <p:nvPr/>
            </p:nvGrpSpPr>
            <p:grpSpPr bwMode="auto">
              <a:xfrm rot="1823984">
                <a:off x="4743990" y="1618407"/>
                <a:ext cx="42000" cy="31483"/>
                <a:chOff x="2400" y="2256"/>
                <a:chExt cx="281" cy="281"/>
              </a:xfrm>
              <a:solidFill>
                <a:srgbClr val="CC0000"/>
              </a:solidFill>
            </p:grpSpPr>
            <p:grpSp>
              <p:nvGrpSpPr>
                <p:cNvPr id="490" name="Group 2336"/>
                <p:cNvGrpSpPr>
                  <a:grpSpLocks noChangeAspect="1"/>
                </p:cNvGrpSpPr>
                <p:nvPr/>
              </p:nvGrpSpPr>
              <p:grpSpPr bwMode="auto">
                <a:xfrm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515" name="Group 23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23" name="Group 23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27" name="Rectangle 2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28" name="Oval 2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24" name="Group 2341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25" name="Rectangle 2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26" name="Oval 234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16" name="Group 234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17" name="Group 234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21" name="Rectangle 23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22" name="Oval 23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18" name="Group 2348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19" name="Rectangle 23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20" name="Oval 23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91" name="Group 2351"/>
                <p:cNvGrpSpPr>
                  <a:grpSpLocks noChangeAspect="1"/>
                </p:cNvGrpSpPr>
                <p:nvPr/>
              </p:nvGrpSpPr>
              <p:grpSpPr bwMode="auto">
                <a:xfrm rot="-2653217">
                  <a:off x="2400" y="2256"/>
                  <a:ext cx="281" cy="281"/>
                  <a:chOff x="2400" y="2256"/>
                  <a:chExt cx="281" cy="281"/>
                </a:xfrm>
                <a:grpFill/>
              </p:grpSpPr>
              <p:grpSp>
                <p:nvGrpSpPr>
                  <p:cNvPr id="501" name="Group 235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17" y="2256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09" name="Group 2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13" name="Rectangle 23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14" name="Oval 23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10" name="Group 2356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11" name="Rectangle 23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12" name="Oval 2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02" name="Group 235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2517" y="2255"/>
                    <a:ext cx="48" cy="281"/>
                    <a:chOff x="2544" y="2256"/>
                    <a:chExt cx="48" cy="281"/>
                  </a:xfrm>
                  <a:grpFill/>
                </p:grpSpPr>
                <p:grpSp>
                  <p:nvGrpSpPr>
                    <p:cNvPr id="503" name="Group 23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44" y="2256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07" name="Rectangle 23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08" name="Oval 2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504" name="Group 2363"/>
                    <p:cNvGrpSpPr>
                      <a:grpSpLocks noChangeAspect="1"/>
                    </p:cNvGrpSpPr>
                    <p:nvPr/>
                  </p:nvGrpSpPr>
                  <p:grpSpPr bwMode="auto">
                    <a:xfrm flipV="1">
                      <a:off x="2544" y="2448"/>
                      <a:ext cx="48" cy="89"/>
                      <a:chOff x="2544" y="2256"/>
                      <a:chExt cx="48" cy="89"/>
                    </a:xfrm>
                    <a:grpFill/>
                  </p:grpSpPr>
                  <p:sp>
                    <p:nvSpPr>
                      <p:cNvPr id="505" name="Rectangle 2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61" y="2286"/>
                        <a:ext cx="14" cy="59"/>
                      </a:xfrm>
                      <a:prstGeom prst="rect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506" name="Oval 2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4" y="2256"/>
                        <a:ext cx="48" cy="48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892105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80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sp>
              <p:nvSpPr>
                <p:cNvPr id="492" name="Oval 2366"/>
                <p:cNvSpPr>
                  <a:spLocks noChangeAspect="1" noChangeArrowheads="1"/>
                </p:cNvSpPr>
                <p:nvPr/>
              </p:nvSpPr>
              <p:spPr bwMode="auto">
                <a:xfrm>
                  <a:off x="2469" y="2326"/>
                  <a:ext cx="141" cy="141"/>
                </a:xfrm>
                <a:prstGeom prst="ellipse">
                  <a:avLst/>
                </a:prstGeom>
                <a:grpFill/>
                <a:ln w="3175">
                  <a:solidFill>
                    <a:srgbClr val="892105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3" name="Rectangle 2367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452" y="241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4" name="Rectangle 2368"/>
                <p:cNvSpPr>
                  <a:spLocks noChangeAspect="1" noChangeArrowheads="1"/>
                </p:cNvSpPr>
                <p:nvPr/>
              </p:nvSpPr>
              <p:spPr bwMode="auto">
                <a:xfrm rot="-1301080">
                  <a:off x="2601" y="235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5" name="Rectangle 2369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495" y="2316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6" name="Rectangle 2370"/>
                <p:cNvSpPr>
                  <a:spLocks noChangeAspect="1" noChangeArrowheads="1"/>
                </p:cNvSpPr>
                <p:nvPr/>
              </p:nvSpPr>
              <p:spPr bwMode="auto">
                <a:xfrm rot="4098920">
                  <a:off x="2554" y="24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7" name="Rectangle 2371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493" y="2455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8" name="Rectangle 2372"/>
                <p:cNvSpPr>
                  <a:spLocks noChangeAspect="1" noChangeArrowheads="1"/>
                </p:cNvSpPr>
                <p:nvPr/>
              </p:nvSpPr>
              <p:spPr bwMode="auto">
                <a:xfrm rot="-3899999">
                  <a:off x="2559" y="2318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9" name="Rectangle 2373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455" y="2360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0" name="Rectangle 2374"/>
                <p:cNvSpPr>
                  <a:spLocks noChangeAspect="1" noChangeArrowheads="1"/>
                </p:cNvSpPr>
                <p:nvPr/>
              </p:nvSpPr>
              <p:spPr bwMode="auto">
                <a:xfrm rot="1500001">
                  <a:off x="2599" y="2421"/>
                  <a:ext cx="25" cy="14"/>
                </a:xfrm>
                <a:prstGeom prst="rect">
                  <a:avLst/>
                </a:prstGeom>
                <a:grpFill/>
                <a:ln w="9525">
                  <a:solidFill>
                    <a:srgbClr val="892105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9" name="ZoneTexte 237"/>
            <p:cNvSpPr txBox="1"/>
            <p:nvPr/>
          </p:nvSpPr>
          <p:spPr>
            <a:xfrm>
              <a:off x="5266679" y="2124389"/>
              <a:ext cx="15536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Innate cytokines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sp>
          <p:nvSpPr>
            <p:cNvPr id="50" name="ZoneTexte 485"/>
            <p:cNvSpPr txBox="1"/>
            <p:nvPr/>
          </p:nvSpPr>
          <p:spPr>
            <a:xfrm>
              <a:off x="3371312" y="4574834"/>
              <a:ext cx="450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Arial"/>
                </a:rPr>
                <a:t>IL-4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endParaRPr>
            </a:p>
          </p:txBody>
        </p:sp>
        <p:grpSp>
          <p:nvGrpSpPr>
            <p:cNvPr id="51" name="Group 465"/>
            <p:cNvGrpSpPr/>
            <p:nvPr/>
          </p:nvGrpSpPr>
          <p:grpSpPr>
            <a:xfrm>
              <a:off x="3417598" y="4390379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149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162" name="Oval 62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Oval 63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Oval 64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Oval 65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0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159" name="Oval 59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Oval 60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Oval 61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1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152" name="Oval 52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Oval 53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Oval 54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Oval 55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Oval 56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Oval 57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Oval 58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2" name="Group 465"/>
            <p:cNvGrpSpPr/>
            <p:nvPr/>
          </p:nvGrpSpPr>
          <p:grpSpPr>
            <a:xfrm>
              <a:off x="3561614" y="4390379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132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145" name="Oval 45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Oval 46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Oval 47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Oval 48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3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142" name="Oval 42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Oval 43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Oval 44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135" name="Oval 35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Oval 36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Oval 37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Oval 38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Oval 39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Oval 40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Oval 41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3" name="Group 465"/>
            <p:cNvGrpSpPr/>
            <p:nvPr/>
          </p:nvGrpSpPr>
          <p:grpSpPr>
            <a:xfrm>
              <a:off x="3947376" y="4390379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115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128" name="Oval 99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Oval 100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Oval 129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Oval 130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6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125" name="Oval 96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Oval 97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Oval 98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118" name="Oval 117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Oval 118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Oval 119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Oval 120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Oval 121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Oval 122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Oval 95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4" name="Group 465"/>
            <p:cNvGrpSpPr/>
            <p:nvPr/>
          </p:nvGrpSpPr>
          <p:grpSpPr>
            <a:xfrm>
              <a:off x="4091392" y="4390379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98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111" name="Oval 110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Oval 111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Oval 112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Oval 113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9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108" name="Oval 107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Oval 108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Oval 109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0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101" name="Oval 100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Oval 104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Oval 105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Oval 106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5" name="Group 465"/>
            <p:cNvGrpSpPr/>
            <p:nvPr/>
          </p:nvGrpSpPr>
          <p:grpSpPr>
            <a:xfrm>
              <a:off x="4478951" y="4390379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81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94" name="Oval 93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Oval 94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Oval 95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Oval 96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2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91" name="Oval 90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Oval 91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Oval 92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84" name="Oval 83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Oval 84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Oval 85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Oval 86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Oval 87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Oval 88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Oval 89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6" name="Group 465"/>
            <p:cNvGrpSpPr/>
            <p:nvPr/>
          </p:nvGrpSpPr>
          <p:grpSpPr>
            <a:xfrm>
              <a:off x="4622967" y="4390379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64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77" name="Oval 76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Oval 77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Oval 78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Oval 79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74" name="Oval 73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Oval 74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Oval 75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67" name="Oval 109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Oval 110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Oval 111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Oval 69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Oval 70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Oval 71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Oval 72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7" name="ZoneTexte 485"/>
            <p:cNvSpPr txBox="1"/>
            <p:nvPr/>
          </p:nvSpPr>
          <p:spPr>
            <a:xfrm>
              <a:off x="3890314" y="4574834"/>
              <a:ext cx="450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Arial"/>
                </a:rPr>
                <a:t>IL-5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endParaRPr>
            </a:p>
          </p:txBody>
        </p:sp>
        <p:sp>
          <p:nvSpPr>
            <p:cNvPr id="58" name="ZoneTexte 485"/>
            <p:cNvSpPr txBox="1"/>
            <p:nvPr/>
          </p:nvSpPr>
          <p:spPr>
            <a:xfrm>
              <a:off x="4387831" y="4574834"/>
              <a:ext cx="5421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Arial"/>
                </a:rPr>
                <a:t>IL-13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endParaRPr>
            </a:p>
          </p:txBody>
        </p:sp>
        <p:cxnSp>
          <p:nvCxnSpPr>
            <p:cNvPr id="2698" name="Connecteur droit 188"/>
            <p:cNvCxnSpPr/>
            <p:nvPr/>
          </p:nvCxnSpPr>
          <p:spPr>
            <a:xfrm>
              <a:off x="3592463" y="3763779"/>
              <a:ext cx="225127" cy="65489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2700" name="ZoneTexte 485"/>
            <p:cNvSpPr txBox="1"/>
            <p:nvPr/>
          </p:nvSpPr>
          <p:spPr>
            <a:xfrm>
              <a:off x="3200964" y="3348366"/>
              <a:ext cx="51488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262F13"/>
                  </a:solidFill>
                  <a:effectLst/>
                  <a:uLnTx/>
                  <a:uFillTx/>
                  <a:cs typeface="Arial"/>
                </a:rPr>
                <a:t>GATA3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262F13"/>
                </a:solidFill>
                <a:effectLst/>
                <a:uLnTx/>
                <a:uFillTx/>
                <a:cs typeface="Arial"/>
              </a:endParaRPr>
            </a:p>
          </p:txBody>
        </p:sp>
        <p:grpSp>
          <p:nvGrpSpPr>
            <p:cNvPr id="2703" name="Group 2702"/>
            <p:cNvGrpSpPr/>
            <p:nvPr/>
          </p:nvGrpSpPr>
          <p:grpSpPr>
            <a:xfrm>
              <a:off x="2797310" y="2517980"/>
              <a:ext cx="2618043" cy="2564153"/>
              <a:chOff x="2797310" y="2517980"/>
              <a:chExt cx="2618043" cy="2564153"/>
            </a:xfrm>
          </p:grpSpPr>
          <p:cxnSp>
            <p:nvCxnSpPr>
              <p:cNvPr id="19" name="Connecteur droit 318"/>
              <p:cNvCxnSpPr/>
              <p:nvPr/>
            </p:nvCxnSpPr>
            <p:spPr>
              <a:xfrm flipH="1">
                <a:off x="4773060" y="2517980"/>
                <a:ext cx="6052" cy="659716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>
                    <a:lumMod val="75000"/>
                    <a:lumOff val="25000"/>
                  </a:srgbClr>
                </a:solidFill>
                <a:prstDash val="solid"/>
                <a:round/>
                <a:headEnd type="none" w="med" len="med"/>
                <a:tailEnd type="stealth" w="med" len="med"/>
              </a:ln>
              <a:effectLst/>
            </p:spPr>
          </p:cxnSp>
          <p:grpSp>
            <p:nvGrpSpPr>
              <p:cNvPr id="2697" name="Group 2696"/>
              <p:cNvGrpSpPr/>
              <p:nvPr/>
            </p:nvGrpSpPr>
            <p:grpSpPr>
              <a:xfrm>
                <a:off x="2797310" y="2771775"/>
                <a:ext cx="2618043" cy="2310358"/>
                <a:chOff x="2797310" y="2771775"/>
                <a:chExt cx="2618043" cy="2310358"/>
              </a:xfrm>
            </p:grpSpPr>
            <p:sp>
              <p:nvSpPr>
                <p:cNvPr id="17" name="ZoneTexte 382"/>
                <p:cNvSpPr txBox="1"/>
                <p:nvPr/>
              </p:nvSpPr>
              <p:spPr>
                <a:xfrm>
                  <a:off x="4814728" y="3594502"/>
                  <a:ext cx="53572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Arial"/>
                    </a:rPr>
                    <a:t>ILC2</a:t>
                  </a:r>
                  <a:endParaRPr kumimoji="0" lang="en-US" sz="1600" i="0" u="none" strike="noStrike" kern="0" cap="none" spc="0" normalizeH="0" baseline="-25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Arial"/>
                  </a:endParaRPr>
                </a:p>
              </p:txBody>
            </p:sp>
            <p:grpSp>
              <p:nvGrpSpPr>
                <p:cNvPr id="18" name="Group 5272"/>
                <p:cNvGrpSpPr>
                  <a:grpSpLocks noChangeAspect="1"/>
                </p:cNvGrpSpPr>
                <p:nvPr/>
              </p:nvGrpSpPr>
              <p:grpSpPr bwMode="auto">
                <a:xfrm>
                  <a:off x="4549289" y="3251227"/>
                  <a:ext cx="486879" cy="477278"/>
                  <a:chOff x="4349" y="1763"/>
                  <a:chExt cx="834" cy="818"/>
                </a:xfrm>
              </p:grpSpPr>
              <p:sp>
                <p:nvSpPr>
                  <p:cNvPr id="2363" name="Freeform 5273"/>
                  <p:cNvSpPr>
                    <a:spLocks/>
                  </p:cNvSpPr>
                  <p:nvPr/>
                </p:nvSpPr>
                <p:spPr bwMode="auto">
                  <a:xfrm>
                    <a:off x="4358" y="1763"/>
                    <a:ext cx="825" cy="818"/>
                  </a:xfrm>
                  <a:custGeom>
                    <a:avLst/>
                    <a:gdLst/>
                    <a:ahLst/>
                    <a:cxnLst>
                      <a:cxn ang="0">
                        <a:pos x="110" y="33"/>
                      </a:cxn>
                      <a:cxn ang="0">
                        <a:pos x="21" y="148"/>
                      </a:cxn>
                      <a:cxn ang="0">
                        <a:pos x="33" y="312"/>
                      </a:cxn>
                      <a:cxn ang="0">
                        <a:pos x="317" y="393"/>
                      </a:cxn>
                      <a:cxn ang="0">
                        <a:pos x="377" y="72"/>
                      </a:cxn>
                      <a:cxn ang="0">
                        <a:pos x="253" y="14"/>
                      </a:cxn>
                      <a:cxn ang="0">
                        <a:pos x="110" y="33"/>
                      </a:cxn>
                    </a:cxnLst>
                    <a:rect l="0" t="0" r="r" b="b"/>
                    <a:pathLst>
                      <a:path w="478" h="444">
                        <a:moveTo>
                          <a:pt x="110" y="33"/>
                        </a:moveTo>
                        <a:cubicBezTo>
                          <a:pt x="53" y="66"/>
                          <a:pt x="45" y="92"/>
                          <a:pt x="21" y="148"/>
                        </a:cubicBezTo>
                        <a:cubicBezTo>
                          <a:pt x="0" y="199"/>
                          <a:pt x="7" y="264"/>
                          <a:pt x="33" y="312"/>
                        </a:cubicBezTo>
                        <a:cubicBezTo>
                          <a:pt x="82" y="404"/>
                          <a:pt x="227" y="444"/>
                          <a:pt x="317" y="393"/>
                        </a:cubicBezTo>
                        <a:cubicBezTo>
                          <a:pt x="424" y="333"/>
                          <a:pt x="478" y="167"/>
                          <a:pt x="377" y="72"/>
                        </a:cubicBezTo>
                        <a:cubicBezTo>
                          <a:pt x="342" y="39"/>
                          <a:pt x="298" y="23"/>
                          <a:pt x="253" y="14"/>
                        </a:cubicBezTo>
                        <a:cubicBezTo>
                          <a:pt x="183" y="0"/>
                          <a:pt x="150" y="12"/>
                          <a:pt x="110" y="3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</a:endParaRPr>
                  </a:p>
                </p:txBody>
              </p:sp>
              <p:sp>
                <p:nvSpPr>
                  <p:cNvPr id="2364" name="Freeform 5274"/>
                  <p:cNvSpPr>
                    <a:spLocks/>
                  </p:cNvSpPr>
                  <p:nvPr/>
                </p:nvSpPr>
                <p:spPr bwMode="auto">
                  <a:xfrm>
                    <a:off x="4444" y="1822"/>
                    <a:ext cx="615" cy="647"/>
                  </a:xfrm>
                  <a:custGeom>
                    <a:avLst/>
                    <a:gdLst/>
                    <a:ahLst/>
                    <a:cxnLst>
                      <a:cxn ang="0">
                        <a:pos x="82" y="32"/>
                      </a:cxn>
                      <a:cxn ang="0">
                        <a:pos x="12" y="147"/>
                      </a:cxn>
                      <a:cxn ang="0">
                        <a:pos x="75" y="315"/>
                      </a:cxn>
                      <a:cxn ang="0">
                        <a:pos x="215" y="341"/>
                      </a:cxn>
                      <a:cxn ang="0">
                        <a:pos x="316" y="255"/>
                      </a:cxn>
                      <a:cxn ang="0">
                        <a:pos x="339" y="120"/>
                      </a:cxn>
                      <a:cxn ang="0">
                        <a:pos x="255" y="24"/>
                      </a:cxn>
                      <a:cxn ang="0">
                        <a:pos x="82" y="32"/>
                      </a:cxn>
                    </a:cxnLst>
                    <a:rect l="0" t="0" r="r" b="b"/>
                    <a:pathLst>
                      <a:path w="356" h="351">
                        <a:moveTo>
                          <a:pt x="82" y="32"/>
                        </a:moveTo>
                        <a:cubicBezTo>
                          <a:pt x="32" y="58"/>
                          <a:pt x="19" y="110"/>
                          <a:pt x="12" y="147"/>
                        </a:cubicBezTo>
                        <a:cubicBezTo>
                          <a:pt x="0" y="215"/>
                          <a:pt x="10" y="278"/>
                          <a:pt x="75" y="315"/>
                        </a:cubicBezTo>
                        <a:cubicBezTo>
                          <a:pt x="108" y="333"/>
                          <a:pt x="177" y="351"/>
                          <a:pt x="215" y="341"/>
                        </a:cubicBezTo>
                        <a:cubicBezTo>
                          <a:pt x="263" y="328"/>
                          <a:pt x="290" y="291"/>
                          <a:pt x="316" y="255"/>
                        </a:cubicBezTo>
                        <a:cubicBezTo>
                          <a:pt x="345" y="215"/>
                          <a:pt x="356" y="176"/>
                          <a:pt x="339" y="120"/>
                        </a:cubicBezTo>
                        <a:cubicBezTo>
                          <a:pt x="326" y="78"/>
                          <a:pt x="297" y="38"/>
                          <a:pt x="255" y="24"/>
                        </a:cubicBezTo>
                        <a:cubicBezTo>
                          <a:pt x="182" y="0"/>
                          <a:pt x="143" y="3"/>
                          <a:pt x="82" y="32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40000"/>
                      <a:lumOff val="6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65" name="Freeform 5276"/>
                  <p:cNvSpPr>
                    <a:spLocks/>
                  </p:cNvSpPr>
                  <p:nvPr/>
                </p:nvSpPr>
                <p:spPr bwMode="auto">
                  <a:xfrm>
                    <a:off x="4479" y="1861"/>
                    <a:ext cx="297" cy="295"/>
                  </a:xfrm>
                  <a:custGeom>
                    <a:avLst/>
                    <a:gdLst/>
                    <a:ahLst/>
                    <a:cxnLst>
                      <a:cxn ang="0">
                        <a:pos x="114" y="4"/>
                      </a:cxn>
                      <a:cxn ang="0">
                        <a:pos x="43" y="47"/>
                      </a:cxn>
                      <a:cxn ang="0">
                        <a:pos x="5" y="160"/>
                      </a:cxn>
                      <a:cxn ang="0">
                        <a:pos x="62" y="51"/>
                      </a:cxn>
                      <a:cxn ang="0">
                        <a:pos x="88" y="39"/>
                      </a:cxn>
                      <a:cxn ang="0">
                        <a:pos x="104" y="19"/>
                      </a:cxn>
                      <a:cxn ang="0">
                        <a:pos x="172" y="4"/>
                      </a:cxn>
                      <a:cxn ang="0">
                        <a:pos x="114" y="6"/>
                      </a:cxn>
                    </a:cxnLst>
                    <a:rect l="0" t="0" r="r" b="b"/>
                    <a:pathLst>
                      <a:path w="172" h="160">
                        <a:moveTo>
                          <a:pt x="114" y="4"/>
                        </a:moveTo>
                        <a:cubicBezTo>
                          <a:pt x="86" y="17"/>
                          <a:pt x="64" y="24"/>
                          <a:pt x="43" y="47"/>
                        </a:cubicBezTo>
                        <a:cubicBezTo>
                          <a:pt x="17" y="76"/>
                          <a:pt x="0" y="120"/>
                          <a:pt x="5" y="160"/>
                        </a:cubicBezTo>
                        <a:cubicBezTo>
                          <a:pt x="13" y="120"/>
                          <a:pt x="27" y="74"/>
                          <a:pt x="62" y="51"/>
                        </a:cubicBezTo>
                        <a:cubicBezTo>
                          <a:pt x="70" y="46"/>
                          <a:pt x="81" y="44"/>
                          <a:pt x="88" y="39"/>
                        </a:cubicBezTo>
                        <a:cubicBezTo>
                          <a:pt x="96" y="32"/>
                          <a:pt x="96" y="25"/>
                          <a:pt x="104" y="19"/>
                        </a:cubicBezTo>
                        <a:cubicBezTo>
                          <a:pt x="116" y="8"/>
                          <a:pt x="158" y="9"/>
                          <a:pt x="172" y="4"/>
                        </a:cubicBezTo>
                        <a:cubicBezTo>
                          <a:pt x="163" y="0"/>
                          <a:pt x="123" y="2"/>
                          <a:pt x="114" y="6"/>
                        </a:cubicBezTo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66" name="Freeform 5277"/>
                  <p:cNvSpPr>
                    <a:spLocks/>
                  </p:cNvSpPr>
                  <p:nvPr/>
                </p:nvSpPr>
                <p:spPr bwMode="auto">
                  <a:xfrm>
                    <a:off x="4593" y="1990"/>
                    <a:ext cx="537" cy="564"/>
                  </a:xfrm>
                  <a:custGeom>
                    <a:avLst/>
                    <a:gdLst/>
                    <a:ahLst/>
                    <a:cxnLst>
                      <a:cxn ang="0">
                        <a:pos x="0" y="268"/>
                      </a:cxn>
                      <a:cxn ang="0">
                        <a:pos x="4" y="269"/>
                      </a:cxn>
                      <a:cxn ang="0">
                        <a:pos x="209" y="243"/>
                      </a:cxn>
                      <a:cxn ang="0">
                        <a:pos x="269" y="0"/>
                      </a:cxn>
                      <a:cxn ang="0">
                        <a:pos x="183" y="243"/>
                      </a:cxn>
                      <a:cxn ang="0">
                        <a:pos x="0" y="268"/>
                      </a:cxn>
                    </a:cxnLst>
                    <a:rect l="0" t="0" r="r" b="b"/>
                    <a:pathLst>
                      <a:path w="311" h="306">
                        <a:moveTo>
                          <a:pt x="0" y="268"/>
                        </a:moveTo>
                        <a:cubicBezTo>
                          <a:pt x="1" y="268"/>
                          <a:pt x="2" y="269"/>
                          <a:pt x="4" y="269"/>
                        </a:cubicBezTo>
                        <a:cubicBezTo>
                          <a:pt x="46" y="287"/>
                          <a:pt x="137" y="306"/>
                          <a:pt x="209" y="243"/>
                        </a:cubicBezTo>
                        <a:cubicBezTo>
                          <a:pt x="284" y="178"/>
                          <a:pt x="311" y="54"/>
                          <a:pt x="269" y="0"/>
                        </a:cubicBezTo>
                        <a:cubicBezTo>
                          <a:pt x="288" y="52"/>
                          <a:pt x="288" y="176"/>
                          <a:pt x="183" y="243"/>
                        </a:cubicBezTo>
                        <a:cubicBezTo>
                          <a:pt x="139" y="263"/>
                          <a:pt x="99" y="294"/>
                          <a:pt x="0" y="268"/>
                        </a:cubicBezTo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67" name="Freeform 5278"/>
                  <p:cNvSpPr>
                    <a:spLocks/>
                  </p:cNvSpPr>
                  <p:nvPr/>
                </p:nvSpPr>
                <p:spPr bwMode="auto">
                  <a:xfrm>
                    <a:off x="4349" y="1876"/>
                    <a:ext cx="145" cy="532"/>
                  </a:xfrm>
                  <a:custGeom>
                    <a:avLst/>
                    <a:gdLst/>
                    <a:ahLst/>
                    <a:cxnLst>
                      <a:cxn ang="0">
                        <a:pos x="84" y="0"/>
                      </a:cxn>
                      <a:cxn ang="0">
                        <a:pos x="36" y="83"/>
                      </a:cxn>
                      <a:cxn ang="0">
                        <a:pos x="78" y="289"/>
                      </a:cxn>
                      <a:cxn ang="0">
                        <a:pos x="40" y="116"/>
                      </a:cxn>
                      <a:cxn ang="0">
                        <a:pos x="84" y="0"/>
                      </a:cxn>
                    </a:cxnLst>
                    <a:rect l="0" t="0" r="r" b="b"/>
                    <a:pathLst>
                      <a:path w="84" h="289">
                        <a:moveTo>
                          <a:pt x="84" y="0"/>
                        </a:moveTo>
                        <a:cubicBezTo>
                          <a:pt x="55" y="24"/>
                          <a:pt x="45" y="59"/>
                          <a:pt x="36" y="83"/>
                        </a:cubicBezTo>
                        <a:cubicBezTo>
                          <a:pt x="19" y="123"/>
                          <a:pt x="0" y="215"/>
                          <a:pt x="78" y="289"/>
                        </a:cubicBezTo>
                        <a:cubicBezTo>
                          <a:pt x="59" y="268"/>
                          <a:pt x="19" y="180"/>
                          <a:pt x="40" y="116"/>
                        </a:cubicBezTo>
                        <a:cubicBezTo>
                          <a:pt x="62" y="52"/>
                          <a:pt x="57" y="26"/>
                          <a:pt x="84" y="0"/>
                        </a:cubicBezTo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68" name="Freeform 5280"/>
                  <p:cNvSpPr>
                    <a:spLocks/>
                  </p:cNvSpPr>
                  <p:nvPr/>
                </p:nvSpPr>
                <p:spPr bwMode="auto">
                  <a:xfrm>
                    <a:off x="4667" y="2097"/>
                    <a:ext cx="364" cy="344"/>
                  </a:xfrm>
                  <a:custGeom>
                    <a:avLst/>
                    <a:gdLst/>
                    <a:ahLst/>
                    <a:cxnLst>
                      <a:cxn ang="0">
                        <a:pos x="0" y="173"/>
                      </a:cxn>
                      <a:cxn ang="0">
                        <a:pos x="114" y="167"/>
                      </a:cxn>
                      <a:cxn ang="0">
                        <a:pos x="185" y="89"/>
                      </a:cxn>
                      <a:cxn ang="0">
                        <a:pos x="205" y="0"/>
                      </a:cxn>
                      <a:cxn ang="0">
                        <a:pos x="156" y="114"/>
                      </a:cxn>
                      <a:cxn ang="0">
                        <a:pos x="62" y="175"/>
                      </a:cxn>
                      <a:cxn ang="0">
                        <a:pos x="0" y="173"/>
                      </a:cxn>
                    </a:cxnLst>
                    <a:rect l="0" t="0" r="r" b="b"/>
                    <a:pathLst>
                      <a:path w="211" h="187">
                        <a:moveTo>
                          <a:pt x="0" y="173"/>
                        </a:moveTo>
                        <a:cubicBezTo>
                          <a:pt x="42" y="187"/>
                          <a:pt x="77" y="187"/>
                          <a:pt x="114" y="167"/>
                        </a:cubicBezTo>
                        <a:cubicBezTo>
                          <a:pt x="150" y="146"/>
                          <a:pt x="170" y="118"/>
                          <a:pt x="185" y="89"/>
                        </a:cubicBezTo>
                        <a:cubicBezTo>
                          <a:pt x="199" y="60"/>
                          <a:pt x="211" y="26"/>
                          <a:pt x="205" y="0"/>
                        </a:cubicBezTo>
                        <a:cubicBezTo>
                          <a:pt x="205" y="16"/>
                          <a:pt x="177" y="88"/>
                          <a:pt x="156" y="114"/>
                        </a:cubicBezTo>
                        <a:cubicBezTo>
                          <a:pt x="135" y="140"/>
                          <a:pt x="81" y="173"/>
                          <a:pt x="62" y="175"/>
                        </a:cubicBezTo>
                        <a:cubicBezTo>
                          <a:pt x="44" y="176"/>
                          <a:pt x="10" y="178"/>
                          <a:pt x="0" y="173"/>
                        </a:cubicBezTo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69" name="Freeform 5281"/>
                  <p:cNvSpPr>
                    <a:spLocks/>
                  </p:cNvSpPr>
                  <p:nvPr/>
                </p:nvSpPr>
                <p:spPr bwMode="auto">
                  <a:xfrm>
                    <a:off x="4444" y="1822"/>
                    <a:ext cx="615" cy="647"/>
                  </a:xfrm>
                  <a:custGeom>
                    <a:avLst/>
                    <a:gdLst/>
                    <a:ahLst/>
                    <a:cxnLst>
                      <a:cxn ang="0">
                        <a:pos x="82" y="32"/>
                      </a:cxn>
                      <a:cxn ang="0">
                        <a:pos x="12" y="147"/>
                      </a:cxn>
                      <a:cxn ang="0">
                        <a:pos x="75" y="315"/>
                      </a:cxn>
                      <a:cxn ang="0">
                        <a:pos x="215" y="341"/>
                      </a:cxn>
                      <a:cxn ang="0">
                        <a:pos x="316" y="255"/>
                      </a:cxn>
                      <a:cxn ang="0">
                        <a:pos x="339" y="120"/>
                      </a:cxn>
                      <a:cxn ang="0">
                        <a:pos x="255" y="24"/>
                      </a:cxn>
                      <a:cxn ang="0">
                        <a:pos x="82" y="32"/>
                      </a:cxn>
                    </a:cxnLst>
                    <a:rect l="0" t="0" r="r" b="b"/>
                    <a:pathLst>
                      <a:path w="356" h="351">
                        <a:moveTo>
                          <a:pt x="82" y="32"/>
                        </a:moveTo>
                        <a:cubicBezTo>
                          <a:pt x="32" y="58"/>
                          <a:pt x="19" y="110"/>
                          <a:pt x="12" y="147"/>
                        </a:cubicBezTo>
                        <a:cubicBezTo>
                          <a:pt x="0" y="215"/>
                          <a:pt x="10" y="278"/>
                          <a:pt x="75" y="315"/>
                        </a:cubicBezTo>
                        <a:cubicBezTo>
                          <a:pt x="108" y="333"/>
                          <a:pt x="177" y="351"/>
                          <a:pt x="215" y="341"/>
                        </a:cubicBezTo>
                        <a:cubicBezTo>
                          <a:pt x="263" y="328"/>
                          <a:pt x="290" y="291"/>
                          <a:pt x="316" y="255"/>
                        </a:cubicBezTo>
                        <a:cubicBezTo>
                          <a:pt x="345" y="215"/>
                          <a:pt x="356" y="176"/>
                          <a:pt x="339" y="120"/>
                        </a:cubicBezTo>
                        <a:cubicBezTo>
                          <a:pt x="326" y="78"/>
                          <a:pt x="297" y="38"/>
                          <a:pt x="255" y="24"/>
                        </a:cubicBezTo>
                        <a:cubicBezTo>
                          <a:pt x="182" y="0"/>
                          <a:pt x="143" y="3"/>
                          <a:pt x="82" y="32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70" name="Freeform 5282"/>
                  <p:cNvSpPr>
                    <a:spLocks/>
                  </p:cNvSpPr>
                  <p:nvPr/>
                </p:nvSpPr>
                <p:spPr bwMode="auto">
                  <a:xfrm>
                    <a:off x="4356" y="1763"/>
                    <a:ext cx="827" cy="817"/>
                  </a:xfrm>
                  <a:custGeom>
                    <a:avLst/>
                    <a:gdLst/>
                    <a:ahLst/>
                    <a:cxnLst>
                      <a:cxn ang="0">
                        <a:pos x="111" y="33"/>
                      </a:cxn>
                      <a:cxn ang="0">
                        <a:pos x="22" y="147"/>
                      </a:cxn>
                      <a:cxn ang="0">
                        <a:pos x="34" y="312"/>
                      </a:cxn>
                      <a:cxn ang="0">
                        <a:pos x="318" y="393"/>
                      </a:cxn>
                      <a:cxn ang="0">
                        <a:pos x="378" y="71"/>
                      </a:cxn>
                      <a:cxn ang="0">
                        <a:pos x="254" y="14"/>
                      </a:cxn>
                      <a:cxn ang="0">
                        <a:pos x="111" y="33"/>
                      </a:cxn>
                    </a:cxnLst>
                    <a:rect l="0" t="0" r="r" b="b"/>
                    <a:pathLst>
                      <a:path w="479" h="443">
                        <a:moveTo>
                          <a:pt x="111" y="33"/>
                        </a:moveTo>
                        <a:cubicBezTo>
                          <a:pt x="54" y="65"/>
                          <a:pt x="46" y="92"/>
                          <a:pt x="22" y="147"/>
                        </a:cubicBezTo>
                        <a:cubicBezTo>
                          <a:pt x="0" y="198"/>
                          <a:pt x="8" y="264"/>
                          <a:pt x="34" y="312"/>
                        </a:cubicBezTo>
                        <a:cubicBezTo>
                          <a:pt x="83" y="403"/>
                          <a:pt x="228" y="443"/>
                          <a:pt x="318" y="393"/>
                        </a:cubicBezTo>
                        <a:cubicBezTo>
                          <a:pt x="425" y="333"/>
                          <a:pt x="479" y="167"/>
                          <a:pt x="378" y="71"/>
                        </a:cubicBezTo>
                        <a:cubicBezTo>
                          <a:pt x="343" y="38"/>
                          <a:pt x="299" y="23"/>
                          <a:pt x="254" y="14"/>
                        </a:cubicBezTo>
                        <a:cubicBezTo>
                          <a:pt x="184" y="0"/>
                          <a:pt x="150" y="11"/>
                          <a:pt x="111" y="33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71" name="Oval 5283"/>
                  <p:cNvSpPr>
                    <a:spLocks noChangeArrowheads="1"/>
                  </p:cNvSpPr>
                  <p:nvPr/>
                </p:nvSpPr>
                <p:spPr bwMode="auto">
                  <a:xfrm>
                    <a:off x="4553" y="1859"/>
                    <a:ext cx="59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72" name="Oval 5284"/>
                  <p:cNvSpPr>
                    <a:spLocks noChangeArrowheads="1"/>
                  </p:cNvSpPr>
                  <p:nvPr/>
                </p:nvSpPr>
                <p:spPr bwMode="auto">
                  <a:xfrm>
                    <a:off x="4610" y="1855"/>
                    <a:ext cx="22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73" name="Oval 5285"/>
                  <p:cNvSpPr>
                    <a:spLocks noChangeArrowheads="1"/>
                  </p:cNvSpPr>
                  <p:nvPr/>
                </p:nvSpPr>
                <p:spPr bwMode="auto">
                  <a:xfrm>
                    <a:off x="4536" y="1901"/>
                    <a:ext cx="20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cxnSp>
              <p:nvCxnSpPr>
                <p:cNvPr id="60" name="Connecteur droit 188"/>
                <p:cNvCxnSpPr/>
                <p:nvPr/>
              </p:nvCxnSpPr>
              <p:spPr>
                <a:xfrm flipH="1">
                  <a:off x="4431728" y="3789040"/>
                  <a:ext cx="284288" cy="62963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</p:spPr>
            </p:cxnSp>
            <p:cxnSp>
              <p:nvCxnSpPr>
                <p:cNvPr id="61" name="Connecteur droit 188"/>
                <p:cNvCxnSpPr/>
                <p:nvPr/>
              </p:nvCxnSpPr>
              <p:spPr>
                <a:xfrm flipH="1">
                  <a:off x="3910479" y="3534059"/>
                  <a:ext cx="43624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</p:spPr>
            </p:cxnSp>
            <p:cxnSp>
              <p:nvCxnSpPr>
                <p:cNvPr id="62" name="Connecteur droit 188"/>
                <p:cNvCxnSpPr/>
                <p:nvPr/>
              </p:nvCxnSpPr>
              <p:spPr>
                <a:xfrm>
                  <a:off x="3910479" y="3446106"/>
                  <a:ext cx="477352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  <a:headEnd type="none" w="med" len="med"/>
                  <a:tailEnd type="stealth" w="med" len="med"/>
                </a:ln>
                <a:effectLst/>
              </p:spPr>
            </p:cxnSp>
            <p:sp>
              <p:nvSpPr>
                <p:cNvPr id="2701" name="ZoneTexte 485"/>
                <p:cNvSpPr txBox="1"/>
                <p:nvPr/>
              </p:nvSpPr>
              <p:spPr>
                <a:xfrm>
                  <a:off x="4518229" y="3348366"/>
                  <a:ext cx="514885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900" b="1" kern="0" dirty="0" smtClean="0">
                      <a:solidFill>
                        <a:schemeClr val="tx2">
                          <a:lumMod val="75000"/>
                        </a:schemeClr>
                      </a:solidFill>
                      <a:cs typeface="Arial"/>
                    </a:rPr>
                    <a:t>GATA</a:t>
                  </a:r>
                  <a:r>
                    <a:rPr kumimoji="0" lang="en-US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tx2">
                          <a:lumMod val="75000"/>
                        </a:schemeClr>
                      </a:solidFill>
                      <a:effectLst/>
                      <a:uLnTx/>
                      <a:uFillTx/>
                      <a:cs typeface="Arial"/>
                    </a:rPr>
                    <a:t>3</a:t>
                  </a:r>
                  <a:endPara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</a:schemeClr>
                    </a:solidFill>
                    <a:effectLst/>
                    <a:uLnTx/>
                    <a:uFillTx/>
                    <a:cs typeface="Arial"/>
                  </a:endParaRPr>
                </a:p>
              </p:txBody>
            </p:sp>
            <p:sp>
              <p:nvSpPr>
                <p:cNvPr id="2" name="Rounded Rectangle 1"/>
                <p:cNvSpPr/>
                <p:nvPr/>
              </p:nvSpPr>
              <p:spPr>
                <a:xfrm>
                  <a:off x="2797310" y="2771775"/>
                  <a:ext cx="2618043" cy="2310358"/>
                </a:xfrm>
                <a:prstGeom prst="roundRect">
                  <a:avLst>
                    <a:gd name="adj" fmla="val 3541"/>
                  </a:avLst>
                </a:prstGeom>
                <a:noFill/>
                <a:ln>
                  <a:solidFill>
                    <a:srgbClr val="C0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250450" y="1585336"/>
            <a:ext cx="8815401" cy="4868000"/>
            <a:chOff x="250450" y="1585336"/>
            <a:chExt cx="8815401" cy="4868000"/>
          </a:xfrm>
        </p:grpSpPr>
        <p:grpSp>
          <p:nvGrpSpPr>
            <p:cNvPr id="3" name="Group 18"/>
            <p:cNvGrpSpPr/>
            <p:nvPr/>
          </p:nvGrpSpPr>
          <p:grpSpPr>
            <a:xfrm>
              <a:off x="250450" y="3467063"/>
              <a:ext cx="8714038" cy="2986273"/>
              <a:chOff x="250450" y="3467063"/>
              <a:chExt cx="8714038" cy="2986273"/>
            </a:xfrm>
          </p:grpSpPr>
          <p:pic>
            <p:nvPicPr>
              <p:cNvPr id="65540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70" r="1393"/>
              <a:stretch>
                <a:fillRect/>
              </a:stretch>
            </p:blipFill>
            <p:spPr bwMode="auto">
              <a:xfrm>
                <a:off x="250450" y="4136197"/>
                <a:ext cx="4257304" cy="1741075"/>
              </a:xfrm>
              <a:prstGeom prst="rect">
                <a:avLst/>
              </a:prstGeom>
              <a:noFill/>
              <a:ln w="9525">
                <a:solidFill>
                  <a:srgbClr val="81A5DF"/>
                </a:solidFill>
                <a:miter lim="800000"/>
                <a:headEnd/>
                <a:tailEnd/>
              </a:ln>
            </p:spPr>
          </p:pic>
          <p:pic>
            <p:nvPicPr>
              <p:cNvPr id="65541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62" t="1718" r="1638" b="14020"/>
              <a:stretch>
                <a:fillRect/>
              </a:stretch>
            </p:blipFill>
            <p:spPr bwMode="auto">
              <a:xfrm>
                <a:off x="4681164" y="3534110"/>
                <a:ext cx="4263241" cy="1623082"/>
              </a:xfrm>
              <a:prstGeom prst="rect">
                <a:avLst/>
              </a:prstGeom>
              <a:noFill/>
              <a:ln w="9525">
                <a:solidFill>
                  <a:srgbClr val="81A5DF"/>
                </a:solidFill>
                <a:miter lim="800000"/>
                <a:headEnd/>
                <a:tailEnd/>
              </a:ln>
            </p:spPr>
          </p:pic>
          <p:grpSp>
            <p:nvGrpSpPr>
              <p:cNvPr id="4" name="Group 6"/>
              <p:cNvGrpSpPr/>
              <p:nvPr/>
            </p:nvGrpSpPr>
            <p:grpSpPr>
              <a:xfrm>
                <a:off x="4661080" y="5515995"/>
                <a:ext cx="4303408" cy="937341"/>
                <a:chOff x="4620898" y="2852936"/>
                <a:chExt cx="4303408" cy="937341"/>
              </a:xfrm>
            </p:grpSpPr>
            <p:pic>
              <p:nvPicPr>
                <p:cNvPr id="65538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-942" t="8781" r="5432"/>
                <a:stretch>
                  <a:fillRect/>
                </a:stretch>
              </p:blipFill>
              <p:spPr bwMode="auto">
                <a:xfrm>
                  <a:off x="4620898" y="2852936"/>
                  <a:ext cx="4303408" cy="933678"/>
                </a:xfrm>
                <a:prstGeom prst="rect">
                  <a:avLst/>
                </a:prstGeom>
                <a:noFill/>
                <a:ln w="9525">
                  <a:solidFill>
                    <a:srgbClr val="81A5DF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65542" name="Picture 6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838" t="39051" r="28722"/>
                <a:stretch>
                  <a:fillRect/>
                </a:stretch>
              </p:blipFill>
              <p:spPr bwMode="auto">
                <a:xfrm>
                  <a:off x="4620898" y="2852936"/>
                  <a:ext cx="176906" cy="9373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0" name="Rectangle 4"/>
              <p:cNvSpPr>
                <a:spLocks noChangeArrowheads="1"/>
              </p:cNvSpPr>
              <p:nvPr/>
            </p:nvSpPr>
            <p:spPr bwMode="auto">
              <a:xfrm>
                <a:off x="5143458" y="5258280"/>
                <a:ext cx="3338652" cy="3077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81A5DF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i="1" dirty="0" smtClean="0">
                    <a:latin typeface="Calibri" pitchFamily="34" charset="0"/>
                  </a:rPr>
                  <a:t>Locksley, San Francisco USA, June 2010</a:t>
                </a:r>
                <a:endParaRPr lang="en-US" sz="1400" b="1" i="1" dirty="0">
                  <a:latin typeface="Calibri" pitchFamily="34" charset="0"/>
                </a:endParaRPr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auto">
              <a:xfrm>
                <a:off x="928013" y="4081267"/>
                <a:ext cx="2902178" cy="3077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81A5DF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i="1" dirty="0" err="1" smtClean="0">
                    <a:latin typeface="Calibri" pitchFamily="34" charset="0"/>
                  </a:rPr>
                  <a:t>Artis</a:t>
                </a:r>
                <a:r>
                  <a:rPr lang="en-US" sz="1400" b="1" i="1" dirty="0" smtClean="0">
                    <a:latin typeface="Calibri" pitchFamily="34" charset="0"/>
                  </a:rPr>
                  <a:t>, Philadelphia USA, April 2010</a:t>
                </a:r>
                <a:endParaRPr lang="en-US" sz="1400" b="1" i="1" dirty="0">
                  <a:latin typeface="Calibri" pitchFamily="34" charset="0"/>
                </a:endParaRPr>
              </a:p>
            </p:txBody>
          </p:sp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5179462" y="3467063"/>
                <a:ext cx="3266644" cy="3077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81A5DF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i="1" dirty="0" smtClean="0">
                    <a:latin typeface="Calibri" pitchFamily="34" charset="0"/>
                  </a:rPr>
                  <a:t>McKenzie, Cambridge UK, April 2010</a:t>
                </a:r>
                <a:endParaRPr lang="en-US" sz="1400" b="1" i="1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15"/>
            <p:cNvGrpSpPr/>
            <p:nvPr/>
          </p:nvGrpSpPr>
          <p:grpSpPr>
            <a:xfrm>
              <a:off x="250450" y="1585336"/>
              <a:ext cx="8815401" cy="1771656"/>
              <a:chOff x="250450" y="1243359"/>
              <a:chExt cx="8815401" cy="1771656"/>
            </a:xfrm>
          </p:grpSpPr>
          <p:pic>
            <p:nvPicPr>
              <p:cNvPr id="65539" name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2216" r="920" b="2826"/>
              <a:stretch>
                <a:fillRect/>
              </a:stretch>
            </p:blipFill>
            <p:spPr bwMode="auto">
              <a:xfrm>
                <a:off x="250450" y="1390621"/>
                <a:ext cx="4257304" cy="1624394"/>
              </a:xfrm>
              <a:prstGeom prst="rect">
                <a:avLst/>
              </a:prstGeom>
              <a:noFill/>
              <a:ln>
                <a:solidFill>
                  <a:srgbClr val="81A5DF"/>
                </a:solidFill>
              </a:ln>
            </p:spPr>
          </p:pic>
          <p:sp>
            <p:nvSpPr>
              <p:cNvPr id="13" name="Rectangle 4"/>
              <p:cNvSpPr>
                <a:spLocks noChangeArrowheads="1"/>
              </p:cNvSpPr>
              <p:nvPr/>
            </p:nvSpPr>
            <p:spPr bwMode="auto">
              <a:xfrm>
                <a:off x="976619" y="1273312"/>
                <a:ext cx="2804966" cy="30777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81A5DF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i="1" dirty="0" err="1" smtClean="0">
                    <a:latin typeface="Calibri" pitchFamily="34" charset="0"/>
                  </a:rPr>
                  <a:t>Koyasu</a:t>
                </a:r>
                <a:r>
                  <a:rPr lang="en-US" sz="1400" b="1" i="1" dirty="0" smtClean="0">
                    <a:latin typeface="Calibri" pitchFamily="34" charset="0"/>
                  </a:rPr>
                  <a:t>, </a:t>
                </a:r>
                <a:r>
                  <a:rPr lang="en-US" sz="1400" b="1" i="1" dirty="0" err="1" smtClean="0">
                    <a:latin typeface="Calibri" pitchFamily="34" charset="0"/>
                  </a:rPr>
                  <a:t>Tokio</a:t>
                </a:r>
                <a:r>
                  <a:rPr lang="en-US" sz="1400" b="1" i="1" dirty="0" smtClean="0">
                    <a:latin typeface="Calibri" pitchFamily="34" charset="0"/>
                  </a:rPr>
                  <a:t> Japan, January 2010</a:t>
                </a:r>
                <a:endParaRPr lang="en-US" sz="1400" b="1" i="1" dirty="0">
                  <a:latin typeface="Calibri" pitchFamily="34" charset="0"/>
                </a:endParaRPr>
              </a:p>
            </p:txBody>
          </p:sp>
          <p:pic>
            <p:nvPicPr>
              <p:cNvPr id="65543" name="Picture 7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644008" y="1243359"/>
                <a:ext cx="4211959" cy="1453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Rectangle 4"/>
              <p:cNvSpPr>
                <a:spLocks noChangeArrowheads="1"/>
              </p:cNvSpPr>
              <p:nvPr/>
            </p:nvSpPr>
            <p:spPr bwMode="auto">
              <a:xfrm>
                <a:off x="5914751" y="2619978"/>
                <a:ext cx="31511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latin typeface="Calibri" pitchFamily="34" charset="0"/>
                  </a:rPr>
                  <a:t>Fat associated lymphoid tissue (FALC)</a:t>
                </a:r>
                <a:endParaRPr lang="en-US" sz="1400" dirty="0">
                  <a:latin typeface="Calibri" pitchFamily="34" charset="0"/>
                </a:endParaRPr>
              </a:p>
            </p:txBody>
          </p:sp>
        </p:grpSp>
      </p:grpSp>
      <p:sp>
        <p:nvSpPr>
          <p:cNvPr id="17" name="Rectangle 27"/>
          <p:cNvSpPr>
            <a:spLocks noChangeArrowheads="1"/>
          </p:cNvSpPr>
          <p:nvPr/>
        </p:nvSpPr>
        <p:spPr bwMode="auto">
          <a:xfrm>
            <a:off x="717430" y="289456"/>
            <a:ext cx="7182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 eaLnBrk="0" hangingPunct="0"/>
            <a:r>
              <a:rPr lang="en-GB" sz="2200" b="1" dirty="0" smtClean="0">
                <a:solidFill>
                  <a:srgbClr val="003366"/>
                </a:solidFill>
                <a:latin typeface="Calibri" pitchFamily="34" charset="0"/>
              </a:rPr>
              <a:t>The discovery of Group 2 Innate Lymphoid Cells (ILC2) in 2010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611560" y="836712"/>
            <a:ext cx="828092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buFontTx/>
              <a:buChar char="•"/>
            </a:pPr>
            <a:r>
              <a:rPr lang="en-US" sz="1600" dirty="0" smtClean="0">
                <a:latin typeface="Calibri" pitchFamily="34" charset="0"/>
              </a:rPr>
              <a:t>  IL-25 induces a non-B/non-T cell population to produce IL-4, IL-5 and IL-13</a:t>
            </a:r>
          </a:p>
          <a:p>
            <a:pPr algn="l">
              <a:lnSpc>
                <a:spcPct val="120000"/>
              </a:lnSpc>
            </a:pPr>
            <a:r>
              <a:rPr lang="en-US" sz="1200" dirty="0" smtClean="0">
                <a:solidFill>
                  <a:schemeClr val="tx2"/>
                </a:solidFill>
                <a:latin typeface="Calibri" pitchFamily="34" charset="0"/>
              </a:rPr>
              <a:t>	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(Fort et al., 2001; Hurst et al., 2002; Fallon et al., 2006)</a:t>
            </a:r>
            <a:r>
              <a:rPr lang="en-US" sz="1200" b="1" i="1" dirty="0" smtClean="0">
                <a:latin typeface="Calibri" pitchFamily="34" charset="0"/>
              </a:rPr>
              <a:t>  </a:t>
            </a:r>
            <a:endParaRPr lang="en-US" sz="1400" b="1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594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227650" y="6184288"/>
            <a:ext cx="18729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Eberl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et al., Science 2015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7123" y="245310"/>
            <a:ext cx="504471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The ILC2 is a member of the family of ILCs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18" name="Text Box 5"/>
          <p:cNvSpPr txBox="1">
            <a:spLocks noChangeArrowheads="1"/>
          </p:cNvSpPr>
          <p:nvPr/>
        </p:nvSpPr>
        <p:spPr bwMode="auto">
          <a:xfrm>
            <a:off x="611560" y="5138888"/>
            <a:ext cx="489589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latin typeface="Calibri" pitchFamily="34" charset="0"/>
              </a:rPr>
              <a:t>ILC:  </a:t>
            </a:r>
          </a:p>
          <a:p>
            <a:pPr algn="l">
              <a:buFontTx/>
              <a:buChar char="•"/>
            </a:pP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err="1" smtClean="0">
                <a:latin typeface="Calibri" pitchFamily="34" charset="0"/>
              </a:rPr>
              <a:t>Lineage</a:t>
            </a:r>
            <a:r>
              <a:rPr lang="en-US" sz="1600" baseline="30000" dirty="0" err="1" smtClean="0">
                <a:latin typeface="Calibri" pitchFamily="34" charset="0"/>
              </a:rPr>
              <a:t>neg</a:t>
            </a:r>
            <a:r>
              <a:rPr lang="en-US" sz="1600" dirty="0" smtClean="0">
                <a:latin typeface="Calibri" pitchFamily="34" charset="0"/>
              </a:rPr>
              <a:t> CD45</a:t>
            </a:r>
            <a:r>
              <a:rPr lang="en-US" sz="1600" baseline="30000" dirty="0" smtClean="0">
                <a:latin typeface="Calibri" pitchFamily="34" charset="0"/>
              </a:rPr>
              <a:t>pos</a:t>
            </a:r>
            <a:r>
              <a:rPr lang="en-US" sz="1600" dirty="0" smtClean="0">
                <a:latin typeface="Calibri" pitchFamily="34" charset="0"/>
              </a:rPr>
              <a:t>  </a:t>
            </a:r>
            <a:r>
              <a:rPr lang="en-US" sz="1600" dirty="0" err="1" smtClean="0">
                <a:latin typeface="Calibri" pitchFamily="34" charset="0"/>
              </a:rPr>
              <a:t>nonB</a:t>
            </a:r>
            <a:r>
              <a:rPr lang="en-US" sz="1600" dirty="0" smtClean="0">
                <a:latin typeface="Calibri" pitchFamily="34" charset="0"/>
              </a:rPr>
              <a:t>/</a:t>
            </a:r>
            <a:r>
              <a:rPr lang="en-US" sz="1600" dirty="0" err="1" smtClean="0">
                <a:latin typeface="Calibri" pitchFamily="34" charset="0"/>
              </a:rPr>
              <a:t>nonT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en-US" sz="1600" dirty="0" smtClean="0">
                <a:latin typeface="Calibri" pitchFamily="34" charset="0"/>
              </a:rPr>
              <a:t>lymphocytes</a:t>
            </a:r>
            <a:endParaRPr lang="en-US" sz="1600" dirty="0">
              <a:latin typeface="Calibri" pitchFamily="34" charset="0"/>
            </a:endParaRPr>
          </a:p>
          <a:p>
            <a:pPr algn="l">
              <a:buFontTx/>
              <a:buChar char="•"/>
            </a:pPr>
            <a:r>
              <a:rPr lang="en-US" sz="1600" dirty="0">
                <a:latin typeface="Calibri" pitchFamily="34" charset="0"/>
              </a:rPr>
              <a:t> Dependent on IL-7</a:t>
            </a:r>
          </a:p>
          <a:p>
            <a:pPr algn="l">
              <a:buFontTx/>
              <a:buChar char="•"/>
            </a:pPr>
            <a:r>
              <a:rPr lang="en-US" sz="1600" dirty="0">
                <a:latin typeface="Calibri" pitchFamily="34" charset="0"/>
              </a:rPr>
              <a:t> Produce vast amounts of cytokines upon activation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5000" contrast="10000"/>
                    </a14:imgEffect>
                  </a14:imgLayer>
                </a14:imgProps>
              </a:ext>
            </a:extLst>
          </a:blip>
          <a:srcRect b="1866"/>
          <a:stretch/>
        </p:blipFill>
        <p:spPr bwMode="auto">
          <a:xfrm>
            <a:off x="611188" y="1226376"/>
            <a:ext cx="8281292" cy="37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1" name="Rounded Rectangle 220"/>
          <p:cNvSpPr/>
          <p:nvPr/>
        </p:nvSpPr>
        <p:spPr>
          <a:xfrm>
            <a:off x="2915816" y="2852936"/>
            <a:ext cx="5904657" cy="1152128"/>
          </a:xfrm>
          <a:prstGeom prst="roundRect">
            <a:avLst>
              <a:gd name="adj" fmla="val 16667"/>
            </a:avLst>
          </a:prstGeom>
          <a:solidFill>
            <a:srgbClr val="00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 noChangeAspect="1"/>
          </p:cNvGrpSpPr>
          <p:nvPr/>
        </p:nvGrpSpPr>
        <p:grpSpPr>
          <a:xfrm>
            <a:off x="489862" y="880349"/>
            <a:ext cx="8407304" cy="2540025"/>
            <a:chOff x="251521" y="980728"/>
            <a:chExt cx="8645645" cy="2612033"/>
          </a:xfrm>
        </p:grpSpPr>
        <p:pic>
          <p:nvPicPr>
            <p:cNvPr id="3" name="Content Placeholder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1" y="1420722"/>
              <a:ext cx="6984776" cy="174262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773883" y="1021959"/>
              <a:ext cx="2385567" cy="3798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>
                  <a:latin typeface="Calibri" pitchFamily="34" charset="0"/>
                </a:rPr>
                <a:t>C57BL/6 </a:t>
              </a:r>
              <a:r>
                <a:rPr lang="nl-NL" b="1" dirty="0" smtClean="0">
                  <a:latin typeface="Calibri" pitchFamily="34" charset="0"/>
                </a:rPr>
                <a:t>bone marrow</a:t>
              </a:r>
              <a:endParaRPr lang="nl-NL" b="1" dirty="0">
                <a:latin typeface="Calibri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467544" y="1340768"/>
              <a:ext cx="67687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7483613" y="3284984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nl-NL" sz="1400" dirty="0">
                <a:solidFill>
                  <a:schemeClr val="tx2"/>
                </a:solidFill>
                <a:latin typeface="Calibri" pitchFamily="34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4236" y="1464594"/>
              <a:ext cx="1602930" cy="165618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788923" y="980728"/>
              <a:ext cx="613552" cy="3798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b="1" dirty="0" smtClean="0">
                  <a:latin typeface="Calibri" pitchFamily="34" charset="0"/>
                </a:rPr>
                <a:t>lung</a:t>
              </a:r>
              <a:endParaRPr lang="nl-NL" b="1" dirty="0">
                <a:latin typeface="Calibri" pitchFamily="34" charset="0"/>
              </a:endParaRPr>
            </a:p>
          </p:txBody>
        </p:sp>
      </p:grp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07123" y="245310"/>
            <a:ext cx="504766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Identification of ILC2s by multi-color FACS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59368" y="6187894"/>
            <a:ext cx="27091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Klein Wolterink et al, PNAS 2013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10" name="Group 39"/>
          <p:cNvGrpSpPr/>
          <p:nvPr/>
        </p:nvGrpSpPr>
        <p:grpSpPr>
          <a:xfrm>
            <a:off x="523650" y="3233296"/>
            <a:ext cx="7913873" cy="3724096"/>
            <a:chOff x="523650" y="3233296"/>
            <a:chExt cx="7913873" cy="3724096"/>
          </a:xfrm>
        </p:grpSpPr>
        <p:sp>
          <p:nvSpPr>
            <p:cNvPr id="25" name="TextBox 24"/>
            <p:cNvSpPr txBox="1"/>
            <p:nvPr/>
          </p:nvSpPr>
          <p:spPr>
            <a:xfrm>
              <a:off x="523650" y="3233296"/>
              <a:ext cx="2016596" cy="3724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3692D2"/>
                </a:buClr>
              </a:pPr>
              <a:r>
                <a:rPr lang="nl-NL" sz="1600" b="1" dirty="0"/>
                <a:t>Lineage </a:t>
              </a:r>
              <a:r>
                <a:rPr lang="nl-NL" sz="1600" b="1" dirty="0" smtClean="0"/>
                <a:t>mix:</a:t>
              </a:r>
            </a:p>
            <a:p>
              <a:pPr>
                <a:buClr>
                  <a:srgbClr val="3692D2"/>
                </a:buClr>
              </a:pPr>
              <a:r>
                <a:rPr lang="nl-NL" sz="1200" dirty="0" smtClean="0">
                  <a:solidFill>
                    <a:srgbClr val="212328"/>
                  </a:solidFill>
                </a:rPr>
                <a:t>CD3</a:t>
              </a:r>
              <a:r>
                <a:rPr lang="nl-NL" sz="1200" dirty="0">
                  <a:solidFill>
                    <a:srgbClr val="212328"/>
                  </a:solidFill>
                </a:rPr>
                <a:t>, CD4</a:t>
              </a:r>
              <a:r>
                <a:rPr lang="nl-NL" sz="1200" dirty="0" smtClean="0">
                  <a:solidFill>
                    <a:srgbClr val="212328"/>
                  </a:solidFill>
                </a:rPr>
                <a:t>, CD5, </a:t>
              </a:r>
              <a:r>
                <a:rPr lang="nl-NL" sz="1200" dirty="0">
                  <a:solidFill>
                    <a:srgbClr val="212328"/>
                  </a:solidFill>
                </a:rPr>
                <a:t>CD8, CD11b, CD11c, CD19, B220, NK1.1, Ter-119, Gr-1, Fc</a:t>
              </a:r>
              <a:r>
                <a:rPr lang="el-GR" sz="1200" dirty="0">
                  <a:solidFill>
                    <a:srgbClr val="212328"/>
                  </a:solidFill>
                </a:rPr>
                <a:t>ε</a:t>
              </a:r>
              <a:r>
                <a:rPr lang="nl-NL" sz="1200" dirty="0" smtClean="0">
                  <a:solidFill>
                    <a:srgbClr val="212328"/>
                  </a:solidFill>
                </a:rPr>
                <a:t>RI</a:t>
              </a:r>
            </a:p>
            <a:p>
              <a:pPr>
                <a:buClr>
                  <a:srgbClr val="3692D2"/>
                </a:buClr>
              </a:pPr>
              <a:endParaRPr lang="nl-NL" sz="1400" dirty="0" smtClean="0">
                <a:solidFill>
                  <a:srgbClr val="212328"/>
                </a:solidFill>
              </a:endParaRPr>
            </a:p>
            <a:p>
              <a:r>
                <a:rPr lang="en-US" sz="1600" b="1" dirty="0" smtClean="0">
                  <a:latin typeface="Calibri" pitchFamily="34" charset="0"/>
                </a:rPr>
                <a:t>ILC2 Express:</a:t>
              </a:r>
            </a:p>
            <a:p>
              <a:r>
                <a:rPr lang="en-US" sz="1600" dirty="0" smtClean="0">
                  <a:latin typeface="Calibri" pitchFamily="34" charset="0"/>
                </a:rPr>
                <a:t>IL-33R (T1/ST2)</a:t>
              </a:r>
            </a:p>
            <a:p>
              <a:r>
                <a:rPr lang="en-US" sz="1600" dirty="0" smtClean="0">
                  <a:latin typeface="Calibri" pitchFamily="34" charset="0"/>
                </a:rPr>
                <a:t>CD117 (c-kit)</a:t>
              </a:r>
            </a:p>
            <a:p>
              <a:r>
                <a:rPr lang="en-US" sz="1600" dirty="0" smtClean="0">
                  <a:latin typeface="Calibri" pitchFamily="34" charset="0"/>
                </a:rPr>
                <a:t>CD25 (IL-2R)</a:t>
              </a:r>
            </a:p>
            <a:p>
              <a:r>
                <a:rPr lang="en-US" sz="1600" dirty="0" smtClean="0">
                  <a:latin typeface="Calibri" pitchFamily="34" charset="0"/>
                </a:rPr>
                <a:t>CD127 (IL-7R)</a:t>
              </a:r>
            </a:p>
            <a:p>
              <a:r>
                <a:rPr lang="en-US" sz="1600" dirty="0" smtClean="0">
                  <a:latin typeface="Calibri" pitchFamily="34" charset="0"/>
                </a:rPr>
                <a:t>Sca1</a:t>
              </a:r>
            </a:p>
            <a:p>
              <a:r>
                <a:rPr lang="en-US" sz="1600" dirty="0" smtClean="0">
                  <a:latin typeface="Calibri" pitchFamily="34" charset="0"/>
                </a:rPr>
                <a:t>ICOS </a:t>
              </a:r>
            </a:p>
            <a:p>
              <a:r>
                <a:rPr lang="en-US" sz="1600" dirty="0" smtClean="0">
                  <a:latin typeface="Calibri" pitchFamily="34" charset="0"/>
                </a:rPr>
                <a:t>(mostly) KLRG1</a:t>
              </a:r>
            </a:p>
            <a:p>
              <a:pPr>
                <a:buClr>
                  <a:srgbClr val="3692D2"/>
                </a:buClr>
              </a:pPr>
              <a:endParaRPr lang="nl-NL" sz="1400" dirty="0" smtClean="0">
                <a:solidFill>
                  <a:srgbClr val="212328"/>
                </a:solidFill>
              </a:endParaRPr>
            </a:p>
            <a:p>
              <a:pPr>
                <a:buClr>
                  <a:srgbClr val="3692D2"/>
                </a:buClr>
              </a:pPr>
              <a:endParaRPr lang="en-US" sz="1400" dirty="0" smtClean="0">
                <a:solidFill>
                  <a:srgbClr val="212328"/>
                </a:solidFill>
              </a:endParaRPr>
            </a:p>
            <a:p>
              <a:pPr>
                <a:buClr>
                  <a:srgbClr val="3692D2"/>
                </a:buClr>
              </a:pPr>
              <a:endParaRPr lang="nl-NL" sz="1400" dirty="0">
                <a:solidFill>
                  <a:srgbClr val="212328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866" y="3940363"/>
              <a:ext cx="5798657" cy="1867831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439066" y="3470811"/>
              <a:ext cx="2063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nl-NL" b="1" dirty="0" smtClean="0"/>
                <a:t>CD45</a:t>
              </a:r>
              <a:r>
                <a:rPr lang="nl-NL" b="1" baseline="30000" dirty="0" smtClean="0"/>
                <a:t>+</a:t>
              </a:r>
              <a:r>
                <a:rPr lang="nl-NL" b="1" dirty="0" smtClean="0"/>
                <a:t> </a:t>
              </a:r>
              <a:r>
                <a:rPr lang="nl-NL" b="1" dirty="0" err="1" smtClean="0"/>
                <a:t>lymphocytes</a:t>
              </a:r>
              <a:endParaRPr lang="nl-NL" dirty="0" smtClean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4452611" y="4300403"/>
              <a:ext cx="32440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418916" y="4300403"/>
              <a:ext cx="32440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3661738" y="4444418"/>
              <a:ext cx="719934" cy="7978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533922" y="3974867"/>
              <a:ext cx="766330" cy="91684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354077" y="5631051"/>
              <a:ext cx="55143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nl-NL" sz="1600" b="1" dirty="0" smtClean="0"/>
                <a:t>CD127</a:t>
              </a:r>
              <a:endParaRPr lang="nl-NL" sz="1600" dirty="0" smtClean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26321" y="5631051"/>
              <a:ext cx="45082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nl-NL" sz="1600" b="1" dirty="0" smtClean="0"/>
                <a:t>Sca-1</a:t>
              </a:r>
              <a:endParaRPr lang="nl-NL" sz="1600" dirty="0" smtClean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24712" y="5631051"/>
              <a:ext cx="61702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nl-NL" sz="1600" b="1" dirty="0" smtClean="0"/>
                <a:t>GATA-3</a:t>
              </a:r>
              <a:endParaRPr lang="nl-NL" sz="1600" dirty="0" smtClean="0"/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6378797" y="4644241"/>
              <a:ext cx="44723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nl-NL" sz="1600" b="1" dirty="0" smtClean="0"/>
                <a:t>CD25</a:t>
              </a:r>
              <a:endParaRPr lang="nl-NL" sz="1600" dirty="0" smtClean="0"/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4428955" y="4644241"/>
              <a:ext cx="44723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nl-NL" sz="1600" b="1" dirty="0" smtClean="0"/>
                <a:t>CD25</a:t>
              </a:r>
              <a:endParaRPr lang="nl-NL" sz="1600" dirty="0" smtClean="0"/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2354567" y="4540729"/>
              <a:ext cx="64863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buClr>
                  <a:srgbClr val="3692D2"/>
                </a:buClr>
              </a:pPr>
              <a:r>
                <a:rPr lang="en-US" sz="1600" b="1" dirty="0" smtClean="0"/>
                <a:t>Lineage</a:t>
              </a:r>
              <a:endParaRPr lang="nl-NL" sz="1600" dirty="0" smtClean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2875824" y="3813516"/>
              <a:ext cx="5415802" cy="126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5652120" y="4005064"/>
              <a:ext cx="144016" cy="72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287796" y="4034119"/>
              <a:ext cx="847225" cy="80682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="" xmlns:p14="http://schemas.microsoft.com/office/powerpoint/2010/main" val="254876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8"/>
          <p:cNvSpPr>
            <a:spLocks noChangeArrowheads="1"/>
          </p:cNvSpPr>
          <p:nvPr/>
        </p:nvSpPr>
        <p:spPr bwMode="auto">
          <a:xfrm>
            <a:off x="607972" y="245979"/>
            <a:ext cx="8534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IL-33 induces ILC2s in the lung, independent of B or T cells 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2" name="Group 30"/>
          <p:cNvGrpSpPr/>
          <p:nvPr/>
        </p:nvGrpSpPr>
        <p:grpSpPr>
          <a:xfrm>
            <a:off x="966165" y="3114998"/>
            <a:ext cx="7134227" cy="3116263"/>
            <a:chOff x="347914" y="3114998"/>
            <a:chExt cx="7134227" cy="3116263"/>
          </a:xfrm>
        </p:grpSpPr>
        <p:pic>
          <p:nvPicPr>
            <p:cNvPr id="41996" name="Picture 28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20000"/>
            </a:blip>
            <a:srcRect l="40932" t="43929" r="31435" b="32047"/>
            <a:stretch>
              <a:fillRect/>
            </a:stretch>
          </p:blipFill>
          <p:spPr bwMode="auto">
            <a:xfrm>
              <a:off x="395536" y="3854773"/>
              <a:ext cx="3721100" cy="2376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29"/>
            <p:cNvGrpSpPr/>
            <p:nvPr/>
          </p:nvGrpSpPr>
          <p:grpSpPr>
            <a:xfrm>
              <a:off x="347914" y="3114998"/>
              <a:ext cx="7134227" cy="2938463"/>
              <a:chOff x="347914" y="3114998"/>
              <a:chExt cx="7134227" cy="2938463"/>
            </a:xfrm>
          </p:grpSpPr>
          <p:grpSp>
            <p:nvGrpSpPr>
              <p:cNvPr id="4" name="Group 37"/>
              <p:cNvGrpSpPr>
                <a:grpSpLocks/>
              </p:cNvGrpSpPr>
              <p:nvPr/>
            </p:nvGrpSpPr>
            <p:grpSpPr bwMode="auto">
              <a:xfrm>
                <a:off x="347914" y="3114998"/>
                <a:ext cx="7134227" cy="2938463"/>
                <a:chOff x="306" y="1941"/>
                <a:chExt cx="4494" cy="1851"/>
              </a:xfrm>
            </p:grpSpPr>
            <p:pic>
              <p:nvPicPr>
                <p:cNvPr id="41998" name="Picture 29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-10000" contrast="20000"/>
                </a:blip>
                <a:srcRect l="8807" t="46950" r="87048" b="38225"/>
                <a:stretch>
                  <a:fillRect/>
                </a:stretch>
              </p:blipFill>
              <p:spPr bwMode="auto">
                <a:xfrm>
                  <a:off x="306" y="2736"/>
                  <a:ext cx="230" cy="5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999" name="Picture 30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-10000" contrast="20000"/>
                </a:blip>
                <a:srcRect l="86528" t="46872" r="4146" b="42007"/>
                <a:stretch>
                  <a:fillRect/>
                </a:stretch>
              </p:blipFill>
              <p:spPr bwMode="auto">
                <a:xfrm>
                  <a:off x="1968" y="2784"/>
                  <a:ext cx="576" cy="576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50000"/>
                    </a:schemeClr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42000" name="Picture 31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-10000" contrast="20000"/>
                </a:blip>
                <a:srcRect l="40932" t="73209" r="31088" b="5009"/>
                <a:stretch>
                  <a:fillRect/>
                </a:stretch>
              </p:blipFill>
              <p:spPr bwMode="auto">
                <a:xfrm>
                  <a:off x="2688" y="2414"/>
                  <a:ext cx="2112" cy="13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2002" name="Line 33"/>
                <p:cNvSpPr>
                  <a:spLocks noChangeShapeType="1"/>
                </p:cNvSpPr>
                <p:nvPr/>
              </p:nvSpPr>
              <p:spPr bwMode="auto">
                <a:xfrm>
                  <a:off x="2784" y="2152"/>
                  <a:ext cx="1968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l-NL"/>
                </a:p>
              </p:txBody>
            </p:sp>
            <p:sp>
              <p:nvSpPr>
                <p:cNvPr id="42003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3420" y="1941"/>
                  <a:ext cx="796" cy="233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:r>
                    <a:rPr lang="en-US" dirty="0" smtClean="0">
                      <a:latin typeface="Calibri" pitchFamily="34" charset="0"/>
                      <a:cs typeface="Times New Roman" pitchFamily="18" charset="0"/>
                    </a:rPr>
                    <a:t>ILC2 in lung</a:t>
                  </a:r>
                  <a:endParaRPr lang="en-US" dirty="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42004" name="Line 35"/>
                <p:cNvSpPr>
                  <a:spLocks noChangeShapeType="1"/>
                </p:cNvSpPr>
                <p:nvPr/>
              </p:nvSpPr>
              <p:spPr bwMode="auto">
                <a:xfrm>
                  <a:off x="384" y="2152"/>
                  <a:ext cx="211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l-NL"/>
                </a:p>
              </p:txBody>
            </p:sp>
            <p:sp>
              <p:nvSpPr>
                <p:cNvPr id="42005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970" y="1941"/>
                  <a:ext cx="1042" cy="233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dirty="0" smtClean="0">
                      <a:latin typeface="Calibri" pitchFamily="34" charset="0"/>
                      <a:cs typeface="Times New Roman" pitchFamily="18" charset="0"/>
                    </a:rPr>
                    <a:t>BAL </a:t>
                  </a:r>
                  <a:r>
                    <a:rPr lang="en-US" dirty="0" err="1" smtClean="0">
                      <a:latin typeface="Calibri" pitchFamily="34" charset="0"/>
                      <a:cs typeface="Times New Roman" pitchFamily="18" charset="0"/>
                    </a:rPr>
                    <a:t>eosinophils</a:t>
                  </a:r>
                  <a:endParaRPr lang="en-US" dirty="0">
                    <a:latin typeface="Calibri" pitchFamily="34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2" name="Rectangle 21"/>
              <p:cNvSpPr/>
              <p:nvPr/>
            </p:nvSpPr>
            <p:spPr bwMode="auto">
              <a:xfrm>
                <a:off x="1516954" y="4282524"/>
                <a:ext cx="227278" cy="1431154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 bwMode="auto">
              <a:xfrm>
                <a:off x="2550430" y="4765438"/>
                <a:ext cx="227278" cy="948241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 bwMode="auto">
              <a:xfrm>
                <a:off x="5137296" y="4159590"/>
                <a:ext cx="227278" cy="1554089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 bwMode="auto">
              <a:xfrm>
                <a:off x="6059229" y="4100963"/>
                <a:ext cx="227278" cy="1618001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6996063" y="5662052"/>
                <a:ext cx="227278" cy="45719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3588766" y="5659747"/>
                <a:ext cx="227278" cy="63574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3132480" y="5087704"/>
                <a:ext cx="156760" cy="145793"/>
              </a:xfrm>
              <a:prstGeom prst="rect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" name="Group 90"/>
          <p:cNvGrpSpPr/>
          <p:nvPr/>
        </p:nvGrpSpPr>
        <p:grpSpPr>
          <a:xfrm>
            <a:off x="2861975" y="1061362"/>
            <a:ext cx="2977118" cy="1728192"/>
            <a:chOff x="658778" y="1052736"/>
            <a:chExt cx="2977118" cy="1728192"/>
          </a:xfrm>
        </p:grpSpPr>
        <p:sp>
          <p:nvSpPr>
            <p:cNvPr id="34" name="Text Box 5"/>
            <p:cNvSpPr txBox="1">
              <a:spLocks noChangeArrowheads="1"/>
            </p:cNvSpPr>
            <p:nvPr/>
          </p:nvSpPr>
          <p:spPr bwMode="auto">
            <a:xfrm>
              <a:off x="683568" y="2042264"/>
              <a:ext cx="1536638" cy="73866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dirty="0">
                  <a:latin typeface="Calibri" pitchFamily="34" charset="0"/>
                  <a:cs typeface="Times New Roman" pitchFamily="18" charset="0"/>
                </a:rPr>
                <a:t>Day 1, 3, 5</a:t>
              </a:r>
            </a:p>
            <a:p>
              <a:pPr eaLnBrk="0" hangingPunct="0"/>
              <a:r>
                <a:rPr lang="en-US" sz="1400" b="1" dirty="0">
                  <a:latin typeface="Calibri" pitchFamily="34" charset="0"/>
                  <a:cs typeface="Times New Roman" pitchFamily="18" charset="0"/>
                </a:rPr>
                <a:t>IL-25</a:t>
              </a:r>
              <a:r>
                <a:rPr lang="en-US" sz="1400" dirty="0">
                  <a:latin typeface="Calibri" pitchFamily="34" charset="0"/>
                  <a:cs typeface="Times New Roman" pitchFamily="18" charset="0"/>
                </a:rPr>
                <a:t> or </a:t>
              </a:r>
              <a:r>
                <a:rPr lang="en-US" sz="1400" b="1" dirty="0">
                  <a:latin typeface="Calibri" pitchFamily="34" charset="0"/>
                  <a:cs typeface="Times New Roman" pitchFamily="18" charset="0"/>
                </a:rPr>
                <a:t>IL-33</a:t>
              </a:r>
              <a:r>
                <a:rPr lang="en-US" sz="1400" dirty="0">
                  <a:latin typeface="Calibri" pitchFamily="34" charset="0"/>
                  <a:cs typeface="Times New Roman" pitchFamily="18" charset="0"/>
                </a:rPr>
                <a:t> </a:t>
              </a:r>
            </a:p>
            <a:p>
              <a:pPr eaLnBrk="0" hangingPunct="0"/>
              <a:r>
                <a:rPr lang="en-US" sz="1400" dirty="0">
                  <a:latin typeface="Calibri" pitchFamily="34" charset="0"/>
                  <a:cs typeface="Times New Roman" pitchFamily="18" charset="0"/>
                </a:rPr>
                <a:t>1 </a:t>
              </a:r>
              <a:r>
                <a:rPr lang="en-US" sz="1400" dirty="0">
                  <a:latin typeface="Calibri" pitchFamily="34" charset="0"/>
                  <a:cs typeface="Times New Roman" pitchFamily="18" charset="0"/>
                  <a:sym typeface="Symbol" pitchFamily="18" charset="2"/>
                </a:rPr>
                <a:t>g </a:t>
              </a:r>
              <a:r>
                <a:rPr lang="en-US" sz="1400" dirty="0">
                  <a:latin typeface="Calibri" pitchFamily="34" charset="0"/>
                  <a:cs typeface="Times New Roman" pitchFamily="18" charset="0"/>
                </a:rPr>
                <a:t>by inhalation </a:t>
              </a:r>
            </a:p>
          </p:txBody>
        </p:sp>
        <p:grpSp>
          <p:nvGrpSpPr>
            <p:cNvPr id="6" name="Group 23"/>
            <p:cNvGrpSpPr>
              <a:grpSpLocks noChangeAspect="1"/>
            </p:cNvGrpSpPr>
            <p:nvPr/>
          </p:nvGrpSpPr>
          <p:grpSpPr bwMode="auto">
            <a:xfrm>
              <a:off x="658778" y="1052736"/>
              <a:ext cx="1812638" cy="1006128"/>
              <a:chOff x="1900" y="960"/>
              <a:chExt cx="1124" cy="624"/>
            </a:xfrm>
          </p:grpSpPr>
          <p:grpSp>
            <p:nvGrpSpPr>
              <p:cNvPr id="7" name="Group 24"/>
              <p:cNvGrpSpPr>
                <a:grpSpLocks noChangeAspect="1"/>
              </p:cNvGrpSpPr>
              <p:nvPr/>
            </p:nvGrpSpPr>
            <p:grpSpPr bwMode="auto">
              <a:xfrm flipH="1">
                <a:off x="1900" y="960"/>
                <a:ext cx="920" cy="624"/>
                <a:chOff x="3645" y="1002"/>
                <a:chExt cx="1556" cy="1446"/>
              </a:xfrm>
            </p:grpSpPr>
            <p:sp>
              <p:nvSpPr>
                <p:cNvPr id="76" name="Freeform 25"/>
                <p:cNvSpPr>
                  <a:spLocks noChangeAspect="1"/>
                </p:cNvSpPr>
                <p:nvPr/>
              </p:nvSpPr>
              <p:spPr bwMode="auto">
                <a:xfrm flipH="1">
                  <a:off x="4136" y="1725"/>
                  <a:ext cx="225" cy="340"/>
                </a:xfrm>
                <a:custGeom>
                  <a:avLst/>
                  <a:gdLst>
                    <a:gd name="T0" fmla="*/ 0 w 417"/>
                    <a:gd name="T1" fmla="*/ 0 h 501"/>
                    <a:gd name="T2" fmla="*/ 47 w 417"/>
                    <a:gd name="T3" fmla="*/ 78 h 501"/>
                    <a:gd name="T4" fmla="*/ 63 w 417"/>
                    <a:gd name="T5" fmla="*/ 101 h 501"/>
                    <a:gd name="T6" fmla="*/ 24 w 417"/>
                    <a:gd name="T7" fmla="*/ 234 h 501"/>
                    <a:gd name="T8" fmla="*/ 31 w 417"/>
                    <a:gd name="T9" fmla="*/ 265 h 501"/>
                    <a:gd name="T10" fmla="*/ 78 w 417"/>
                    <a:gd name="T11" fmla="*/ 296 h 501"/>
                    <a:gd name="T12" fmla="*/ 180 w 417"/>
                    <a:gd name="T13" fmla="*/ 366 h 501"/>
                    <a:gd name="T14" fmla="*/ 289 w 417"/>
                    <a:gd name="T15" fmla="*/ 475 h 501"/>
                    <a:gd name="T16" fmla="*/ 304 w 417"/>
                    <a:gd name="T17" fmla="*/ 499 h 501"/>
                    <a:gd name="T18" fmla="*/ 335 w 417"/>
                    <a:gd name="T19" fmla="*/ 444 h 501"/>
                    <a:gd name="T20" fmla="*/ 351 w 417"/>
                    <a:gd name="T21" fmla="*/ 436 h 501"/>
                    <a:gd name="T22" fmla="*/ 374 w 417"/>
                    <a:gd name="T23" fmla="*/ 444 h 501"/>
                    <a:gd name="T24" fmla="*/ 398 w 417"/>
                    <a:gd name="T25" fmla="*/ 460 h 501"/>
                    <a:gd name="T26" fmla="*/ 390 w 417"/>
                    <a:gd name="T27" fmla="*/ 436 h 501"/>
                    <a:gd name="T28" fmla="*/ 413 w 417"/>
                    <a:gd name="T29" fmla="*/ 428 h 501"/>
                    <a:gd name="T30" fmla="*/ 405 w 417"/>
                    <a:gd name="T31" fmla="*/ 405 h 501"/>
                    <a:gd name="T32" fmla="*/ 398 w 417"/>
                    <a:gd name="T33" fmla="*/ 374 h 501"/>
                    <a:gd name="T34" fmla="*/ 351 w 417"/>
                    <a:gd name="T35" fmla="*/ 358 h 501"/>
                    <a:gd name="T36" fmla="*/ 281 w 417"/>
                    <a:gd name="T37" fmla="*/ 280 h 501"/>
                    <a:gd name="T38" fmla="*/ 328 w 417"/>
                    <a:gd name="T39" fmla="*/ 179 h 501"/>
                    <a:gd name="T40" fmla="*/ 335 w 417"/>
                    <a:gd name="T41" fmla="*/ 70 h 50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417"/>
                    <a:gd name="T64" fmla="*/ 0 h 501"/>
                    <a:gd name="T65" fmla="*/ 417 w 417"/>
                    <a:gd name="T66" fmla="*/ 501 h 50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417" h="501">
                      <a:moveTo>
                        <a:pt x="0" y="0"/>
                      </a:moveTo>
                      <a:cubicBezTo>
                        <a:pt x="16" y="26"/>
                        <a:pt x="31" y="52"/>
                        <a:pt x="47" y="78"/>
                      </a:cubicBezTo>
                      <a:cubicBezTo>
                        <a:pt x="52" y="86"/>
                        <a:pt x="62" y="92"/>
                        <a:pt x="63" y="101"/>
                      </a:cubicBezTo>
                      <a:cubicBezTo>
                        <a:pt x="67" y="144"/>
                        <a:pt x="46" y="198"/>
                        <a:pt x="24" y="234"/>
                      </a:cubicBezTo>
                      <a:cubicBezTo>
                        <a:pt x="26" y="244"/>
                        <a:pt x="25" y="256"/>
                        <a:pt x="31" y="265"/>
                      </a:cubicBezTo>
                      <a:cubicBezTo>
                        <a:pt x="41" y="281"/>
                        <a:pt x="62" y="286"/>
                        <a:pt x="78" y="296"/>
                      </a:cubicBezTo>
                      <a:cubicBezTo>
                        <a:pt x="109" y="317"/>
                        <a:pt x="154" y="340"/>
                        <a:pt x="180" y="366"/>
                      </a:cubicBezTo>
                      <a:cubicBezTo>
                        <a:pt x="217" y="403"/>
                        <a:pt x="243" y="446"/>
                        <a:pt x="289" y="475"/>
                      </a:cubicBezTo>
                      <a:cubicBezTo>
                        <a:pt x="294" y="483"/>
                        <a:pt x="295" y="501"/>
                        <a:pt x="304" y="499"/>
                      </a:cubicBezTo>
                      <a:cubicBezTo>
                        <a:pt x="322" y="495"/>
                        <a:pt x="330" y="459"/>
                        <a:pt x="335" y="444"/>
                      </a:cubicBezTo>
                      <a:cubicBezTo>
                        <a:pt x="396" y="484"/>
                        <a:pt x="336" y="452"/>
                        <a:pt x="351" y="436"/>
                      </a:cubicBezTo>
                      <a:cubicBezTo>
                        <a:pt x="357" y="430"/>
                        <a:pt x="367" y="440"/>
                        <a:pt x="374" y="444"/>
                      </a:cubicBezTo>
                      <a:cubicBezTo>
                        <a:pt x="383" y="448"/>
                        <a:pt x="390" y="455"/>
                        <a:pt x="398" y="460"/>
                      </a:cubicBezTo>
                      <a:cubicBezTo>
                        <a:pt x="395" y="452"/>
                        <a:pt x="386" y="444"/>
                        <a:pt x="390" y="436"/>
                      </a:cubicBezTo>
                      <a:cubicBezTo>
                        <a:pt x="393" y="429"/>
                        <a:pt x="409" y="435"/>
                        <a:pt x="413" y="428"/>
                      </a:cubicBezTo>
                      <a:cubicBezTo>
                        <a:pt x="417" y="421"/>
                        <a:pt x="407" y="413"/>
                        <a:pt x="405" y="405"/>
                      </a:cubicBezTo>
                      <a:cubicBezTo>
                        <a:pt x="402" y="395"/>
                        <a:pt x="406" y="381"/>
                        <a:pt x="398" y="374"/>
                      </a:cubicBezTo>
                      <a:cubicBezTo>
                        <a:pt x="386" y="363"/>
                        <a:pt x="351" y="358"/>
                        <a:pt x="351" y="358"/>
                      </a:cubicBezTo>
                      <a:cubicBezTo>
                        <a:pt x="341" y="329"/>
                        <a:pt x="307" y="298"/>
                        <a:pt x="281" y="280"/>
                      </a:cubicBezTo>
                      <a:cubicBezTo>
                        <a:pt x="291" y="242"/>
                        <a:pt x="315" y="216"/>
                        <a:pt x="328" y="179"/>
                      </a:cubicBezTo>
                      <a:cubicBezTo>
                        <a:pt x="337" y="106"/>
                        <a:pt x="335" y="142"/>
                        <a:pt x="335" y="7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77" name="Freeform 26"/>
                <p:cNvSpPr>
                  <a:spLocks noChangeAspect="1"/>
                </p:cNvSpPr>
                <p:nvPr/>
              </p:nvSpPr>
              <p:spPr bwMode="auto">
                <a:xfrm flipH="1">
                  <a:off x="4332" y="1828"/>
                  <a:ext cx="274" cy="69"/>
                </a:xfrm>
                <a:custGeom>
                  <a:avLst/>
                  <a:gdLst>
                    <a:gd name="T0" fmla="*/ 0 w 506"/>
                    <a:gd name="T1" fmla="*/ 77 h 101"/>
                    <a:gd name="T2" fmla="*/ 296 w 506"/>
                    <a:gd name="T3" fmla="*/ 101 h 101"/>
                    <a:gd name="T4" fmla="*/ 436 w 506"/>
                    <a:gd name="T5" fmla="*/ 62 h 101"/>
                    <a:gd name="T6" fmla="*/ 483 w 506"/>
                    <a:gd name="T7" fmla="*/ 23 h 101"/>
                    <a:gd name="T8" fmla="*/ 506 w 506"/>
                    <a:gd name="T9" fmla="*/ 0 h 10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6"/>
                    <a:gd name="T16" fmla="*/ 0 h 101"/>
                    <a:gd name="T17" fmla="*/ 506 w 506"/>
                    <a:gd name="T18" fmla="*/ 101 h 10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6" h="101">
                      <a:moveTo>
                        <a:pt x="0" y="77"/>
                      </a:moveTo>
                      <a:cubicBezTo>
                        <a:pt x="105" y="67"/>
                        <a:pt x="196" y="80"/>
                        <a:pt x="296" y="101"/>
                      </a:cubicBezTo>
                      <a:cubicBezTo>
                        <a:pt x="345" y="95"/>
                        <a:pt x="396" y="94"/>
                        <a:pt x="436" y="62"/>
                      </a:cubicBezTo>
                      <a:cubicBezTo>
                        <a:pt x="452" y="49"/>
                        <a:pt x="467" y="36"/>
                        <a:pt x="483" y="23"/>
                      </a:cubicBezTo>
                      <a:cubicBezTo>
                        <a:pt x="491" y="16"/>
                        <a:pt x="506" y="0"/>
                        <a:pt x="506" y="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78" name="Freeform 27"/>
                <p:cNvSpPr>
                  <a:spLocks noChangeAspect="1"/>
                </p:cNvSpPr>
                <p:nvPr/>
              </p:nvSpPr>
              <p:spPr bwMode="auto">
                <a:xfrm flipH="1">
                  <a:off x="4000" y="1683"/>
                  <a:ext cx="165" cy="212"/>
                </a:xfrm>
                <a:custGeom>
                  <a:avLst/>
                  <a:gdLst>
                    <a:gd name="T0" fmla="*/ 0 w 304"/>
                    <a:gd name="T1" fmla="*/ 93 h 311"/>
                    <a:gd name="T2" fmla="*/ 32 w 304"/>
                    <a:gd name="T3" fmla="*/ 140 h 311"/>
                    <a:gd name="T4" fmla="*/ 47 w 304"/>
                    <a:gd name="T5" fmla="*/ 187 h 311"/>
                    <a:gd name="T6" fmla="*/ 117 w 304"/>
                    <a:gd name="T7" fmla="*/ 226 h 311"/>
                    <a:gd name="T8" fmla="*/ 234 w 304"/>
                    <a:gd name="T9" fmla="*/ 311 h 311"/>
                    <a:gd name="T10" fmla="*/ 304 w 304"/>
                    <a:gd name="T11" fmla="*/ 272 h 311"/>
                    <a:gd name="T12" fmla="*/ 219 w 304"/>
                    <a:gd name="T13" fmla="*/ 202 h 311"/>
                    <a:gd name="T14" fmla="*/ 187 w 304"/>
                    <a:gd name="T15" fmla="*/ 0 h 3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4"/>
                    <a:gd name="T25" fmla="*/ 0 h 311"/>
                    <a:gd name="T26" fmla="*/ 304 w 304"/>
                    <a:gd name="T27" fmla="*/ 311 h 31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4" h="311">
                      <a:moveTo>
                        <a:pt x="0" y="93"/>
                      </a:moveTo>
                      <a:cubicBezTo>
                        <a:pt x="28" y="121"/>
                        <a:pt x="21" y="107"/>
                        <a:pt x="32" y="140"/>
                      </a:cubicBezTo>
                      <a:cubicBezTo>
                        <a:pt x="37" y="156"/>
                        <a:pt x="33" y="178"/>
                        <a:pt x="47" y="187"/>
                      </a:cubicBezTo>
                      <a:cubicBezTo>
                        <a:pt x="71" y="202"/>
                        <a:pt x="90" y="217"/>
                        <a:pt x="117" y="226"/>
                      </a:cubicBezTo>
                      <a:cubicBezTo>
                        <a:pt x="153" y="278"/>
                        <a:pt x="176" y="298"/>
                        <a:pt x="234" y="311"/>
                      </a:cubicBezTo>
                      <a:cubicBezTo>
                        <a:pt x="258" y="296"/>
                        <a:pt x="277" y="281"/>
                        <a:pt x="304" y="272"/>
                      </a:cubicBezTo>
                      <a:cubicBezTo>
                        <a:pt x="282" y="238"/>
                        <a:pt x="258" y="215"/>
                        <a:pt x="219" y="202"/>
                      </a:cubicBezTo>
                      <a:cubicBezTo>
                        <a:pt x="171" y="134"/>
                        <a:pt x="187" y="89"/>
                        <a:pt x="187" y="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79" name="Freeform 28"/>
                <p:cNvSpPr>
                  <a:spLocks noChangeAspect="1"/>
                </p:cNvSpPr>
                <p:nvPr/>
              </p:nvSpPr>
              <p:spPr bwMode="auto">
                <a:xfrm flipH="1">
                  <a:off x="4423" y="1222"/>
                  <a:ext cx="778" cy="1226"/>
                </a:xfrm>
                <a:custGeom>
                  <a:avLst/>
                  <a:gdLst>
                    <a:gd name="T0" fmla="*/ 1970 w 2056"/>
                    <a:gd name="T1" fmla="*/ 219 h 3022"/>
                    <a:gd name="T2" fmla="*/ 1768 w 2056"/>
                    <a:gd name="T3" fmla="*/ 102 h 3022"/>
                    <a:gd name="T4" fmla="*/ 942 w 2056"/>
                    <a:gd name="T5" fmla="*/ 78 h 3022"/>
                    <a:gd name="T6" fmla="*/ 490 w 2056"/>
                    <a:gd name="T7" fmla="*/ 374 h 3022"/>
                    <a:gd name="T8" fmla="*/ 264 w 2056"/>
                    <a:gd name="T9" fmla="*/ 748 h 3022"/>
                    <a:gd name="T10" fmla="*/ 233 w 2056"/>
                    <a:gd name="T11" fmla="*/ 842 h 3022"/>
                    <a:gd name="T12" fmla="*/ 209 w 2056"/>
                    <a:gd name="T13" fmla="*/ 951 h 3022"/>
                    <a:gd name="T14" fmla="*/ 116 w 2056"/>
                    <a:gd name="T15" fmla="*/ 1263 h 3022"/>
                    <a:gd name="T16" fmla="*/ 22 w 2056"/>
                    <a:gd name="T17" fmla="*/ 1847 h 3022"/>
                    <a:gd name="T18" fmla="*/ 178 w 2056"/>
                    <a:gd name="T19" fmla="*/ 2619 h 3022"/>
                    <a:gd name="T20" fmla="*/ 311 w 2056"/>
                    <a:gd name="T21" fmla="*/ 2705 h 3022"/>
                    <a:gd name="T22" fmla="*/ 389 w 2056"/>
                    <a:gd name="T23" fmla="*/ 2798 h 3022"/>
                    <a:gd name="T24" fmla="*/ 576 w 2056"/>
                    <a:gd name="T25" fmla="*/ 2899 h 3022"/>
                    <a:gd name="T26" fmla="*/ 1199 w 2056"/>
                    <a:gd name="T27" fmla="*/ 3008 h 3022"/>
                    <a:gd name="T28" fmla="*/ 1659 w 2056"/>
                    <a:gd name="T29" fmla="*/ 2946 h 3022"/>
                    <a:gd name="T30" fmla="*/ 1799 w 2056"/>
                    <a:gd name="T31" fmla="*/ 2892 h 3022"/>
                    <a:gd name="T32" fmla="*/ 1908 w 2056"/>
                    <a:gd name="T33" fmla="*/ 2759 h 3022"/>
                    <a:gd name="T34" fmla="*/ 1814 w 2056"/>
                    <a:gd name="T35" fmla="*/ 2845 h 3022"/>
                    <a:gd name="T36" fmla="*/ 1277 w 2056"/>
                    <a:gd name="T37" fmla="*/ 2946 h 3022"/>
                    <a:gd name="T38" fmla="*/ 824 w 2056"/>
                    <a:gd name="T39" fmla="*/ 2884 h 3022"/>
                    <a:gd name="T40" fmla="*/ 497 w 2056"/>
                    <a:gd name="T41" fmla="*/ 2775 h 3022"/>
                    <a:gd name="T42" fmla="*/ 146 w 2056"/>
                    <a:gd name="T43" fmla="*/ 2346 h 3022"/>
                    <a:gd name="T44" fmla="*/ 194 w 2056"/>
                    <a:gd name="T45" fmla="*/ 1777 h 3022"/>
                    <a:gd name="T46" fmla="*/ 334 w 2056"/>
                    <a:gd name="T47" fmla="*/ 1699 h 3022"/>
                    <a:gd name="T48" fmla="*/ 886 w 2056"/>
                    <a:gd name="T49" fmla="*/ 1770 h 3022"/>
                    <a:gd name="T50" fmla="*/ 1214 w 2056"/>
                    <a:gd name="T51" fmla="*/ 1824 h 3022"/>
                    <a:gd name="T52" fmla="*/ 1479 w 2056"/>
                    <a:gd name="T53" fmla="*/ 1855 h 3022"/>
                    <a:gd name="T54" fmla="*/ 1557 w 2056"/>
                    <a:gd name="T55" fmla="*/ 1754 h 3022"/>
                    <a:gd name="T56" fmla="*/ 1456 w 2056"/>
                    <a:gd name="T57" fmla="*/ 1699 h 3022"/>
                    <a:gd name="T58" fmla="*/ 1620 w 2056"/>
                    <a:gd name="T59" fmla="*/ 1528 h 3022"/>
                    <a:gd name="T60" fmla="*/ 1744 w 2056"/>
                    <a:gd name="T61" fmla="*/ 1271 h 3022"/>
                    <a:gd name="T62" fmla="*/ 1674 w 2056"/>
                    <a:gd name="T63" fmla="*/ 1076 h 30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56"/>
                    <a:gd name="T97" fmla="*/ 0 h 3022"/>
                    <a:gd name="T98" fmla="*/ 2056 w 2056"/>
                    <a:gd name="T99" fmla="*/ 3022 h 30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56" h="3022">
                      <a:moveTo>
                        <a:pt x="2056" y="234"/>
                      </a:moveTo>
                      <a:cubicBezTo>
                        <a:pt x="2052" y="233"/>
                        <a:pt x="1984" y="225"/>
                        <a:pt x="1970" y="219"/>
                      </a:cubicBezTo>
                      <a:cubicBezTo>
                        <a:pt x="1927" y="201"/>
                        <a:pt x="1909" y="160"/>
                        <a:pt x="1861" y="148"/>
                      </a:cubicBezTo>
                      <a:cubicBezTo>
                        <a:pt x="1833" y="130"/>
                        <a:pt x="1800" y="112"/>
                        <a:pt x="1768" y="102"/>
                      </a:cubicBezTo>
                      <a:cubicBezTo>
                        <a:pt x="1649" y="23"/>
                        <a:pt x="1476" y="8"/>
                        <a:pt x="1339" y="0"/>
                      </a:cubicBezTo>
                      <a:cubicBezTo>
                        <a:pt x="1163" y="9"/>
                        <a:pt x="1096" y="24"/>
                        <a:pt x="942" y="78"/>
                      </a:cubicBezTo>
                      <a:cubicBezTo>
                        <a:pt x="886" y="134"/>
                        <a:pt x="789" y="138"/>
                        <a:pt x="716" y="164"/>
                      </a:cubicBezTo>
                      <a:cubicBezTo>
                        <a:pt x="633" y="225"/>
                        <a:pt x="555" y="294"/>
                        <a:pt x="490" y="374"/>
                      </a:cubicBezTo>
                      <a:cubicBezTo>
                        <a:pt x="416" y="464"/>
                        <a:pt x="364" y="566"/>
                        <a:pt x="303" y="663"/>
                      </a:cubicBezTo>
                      <a:cubicBezTo>
                        <a:pt x="294" y="696"/>
                        <a:pt x="275" y="716"/>
                        <a:pt x="264" y="748"/>
                      </a:cubicBezTo>
                      <a:cubicBezTo>
                        <a:pt x="257" y="769"/>
                        <a:pt x="255" y="790"/>
                        <a:pt x="248" y="811"/>
                      </a:cubicBezTo>
                      <a:cubicBezTo>
                        <a:pt x="244" y="822"/>
                        <a:pt x="237" y="831"/>
                        <a:pt x="233" y="842"/>
                      </a:cubicBezTo>
                      <a:cubicBezTo>
                        <a:pt x="226" y="862"/>
                        <a:pt x="222" y="883"/>
                        <a:pt x="217" y="904"/>
                      </a:cubicBezTo>
                      <a:cubicBezTo>
                        <a:pt x="214" y="920"/>
                        <a:pt x="213" y="936"/>
                        <a:pt x="209" y="951"/>
                      </a:cubicBezTo>
                      <a:cubicBezTo>
                        <a:pt x="188" y="1022"/>
                        <a:pt x="165" y="1093"/>
                        <a:pt x="139" y="1162"/>
                      </a:cubicBezTo>
                      <a:cubicBezTo>
                        <a:pt x="127" y="1195"/>
                        <a:pt x="127" y="1230"/>
                        <a:pt x="116" y="1263"/>
                      </a:cubicBezTo>
                      <a:cubicBezTo>
                        <a:pt x="106" y="1344"/>
                        <a:pt x="104" y="1455"/>
                        <a:pt x="77" y="1536"/>
                      </a:cubicBezTo>
                      <a:cubicBezTo>
                        <a:pt x="62" y="1640"/>
                        <a:pt x="34" y="1742"/>
                        <a:pt x="22" y="1847"/>
                      </a:cubicBezTo>
                      <a:cubicBezTo>
                        <a:pt x="26" y="2044"/>
                        <a:pt x="0" y="2249"/>
                        <a:pt x="61" y="2440"/>
                      </a:cubicBezTo>
                      <a:cubicBezTo>
                        <a:pt x="74" y="2482"/>
                        <a:pt x="150" y="2583"/>
                        <a:pt x="178" y="2619"/>
                      </a:cubicBezTo>
                      <a:cubicBezTo>
                        <a:pt x="192" y="2636"/>
                        <a:pt x="196" y="2666"/>
                        <a:pt x="217" y="2673"/>
                      </a:cubicBezTo>
                      <a:cubicBezTo>
                        <a:pt x="248" y="2684"/>
                        <a:pt x="311" y="2705"/>
                        <a:pt x="311" y="2705"/>
                      </a:cubicBezTo>
                      <a:cubicBezTo>
                        <a:pt x="316" y="2720"/>
                        <a:pt x="316" y="2739"/>
                        <a:pt x="326" y="2751"/>
                      </a:cubicBezTo>
                      <a:cubicBezTo>
                        <a:pt x="343" y="2771"/>
                        <a:pt x="371" y="2779"/>
                        <a:pt x="389" y="2798"/>
                      </a:cubicBezTo>
                      <a:cubicBezTo>
                        <a:pt x="404" y="2814"/>
                        <a:pt x="416" y="2835"/>
                        <a:pt x="435" y="2845"/>
                      </a:cubicBezTo>
                      <a:cubicBezTo>
                        <a:pt x="479" y="2869"/>
                        <a:pt x="576" y="2899"/>
                        <a:pt x="576" y="2899"/>
                      </a:cubicBezTo>
                      <a:cubicBezTo>
                        <a:pt x="616" y="2930"/>
                        <a:pt x="650" y="2931"/>
                        <a:pt x="700" y="2938"/>
                      </a:cubicBezTo>
                      <a:cubicBezTo>
                        <a:pt x="853" y="2990"/>
                        <a:pt x="1039" y="3000"/>
                        <a:pt x="1199" y="3008"/>
                      </a:cubicBezTo>
                      <a:cubicBezTo>
                        <a:pt x="1313" y="3005"/>
                        <a:pt x="1431" y="3022"/>
                        <a:pt x="1542" y="2993"/>
                      </a:cubicBezTo>
                      <a:cubicBezTo>
                        <a:pt x="1584" y="2982"/>
                        <a:pt x="1621" y="2965"/>
                        <a:pt x="1659" y="2946"/>
                      </a:cubicBezTo>
                      <a:cubicBezTo>
                        <a:pt x="1681" y="2935"/>
                        <a:pt x="1729" y="2923"/>
                        <a:pt x="1729" y="2923"/>
                      </a:cubicBezTo>
                      <a:cubicBezTo>
                        <a:pt x="1753" y="2907"/>
                        <a:pt x="1772" y="2900"/>
                        <a:pt x="1799" y="2892"/>
                      </a:cubicBezTo>
                      <a:cubicBezTo>
                        <a:pt x="1868" y="2842"/>
                        <a:pt x="1841" y="2871"/>
                        <a:pt x="1885" y="2806"/>
                      </a:cubicBezTo>
                      <a:cubicBezTo>
                        <a:pt x="1885" y="2806"/>
                        <a:pt x="1913" y="2764"/>
                        <a:pt x="1908" y="2759"/>
                      </a:cubicBezTo>
                      <a:cubicBezTo>
                        <a:pt x="1902" y="2753"/>
                        <a:pt x="1893" y="2764"/>
                        <a:pt x="1885" y="2767"/>
                      </a:cubicBezTo>
                      <a:cubicBezTo>
                        <a:pt x="1860" y="2804"/>
                        <a:pt x="1854" y="2832"/>
                        <a:pt x="1814" y="2845"/>
                      </a:cubicBezTo>
                      <a:cubicBezTo>
                        <a:pt x="1734" y="2925"/>
                        <a:pt x="1618" y="2938"/>
                        <a:pt x="1511" y="2954"/>
                      </a:cubicBezTo>
                      <a:cubicBezTo>
                        <a:pt x="1433" y="2951"/>
                        <a:pt x="1355" y="2951"/>
                        <a:pt x="1277" y="2946"/>
                      </a:cubicBezTo>
                      <a:cubicBezTo>
                        <a:pt x="1204" y="2942"/>
                        <a:pt x="1105" y="2947"/>
                        <a:pt x="1034" y="2923"/>
                      </a:cubicBezTo>
                      <a:cubicBezTo>
                        <a:pt x="996" y="2910"/>
                        <a:pt x="863" y="2897"/>
                        <a:pt x="824" y="2884"/>
                      </a:cubicBezTo>
                      <a:cubicBezTo>
                        <a:pt x="761" y="2863"/>
                        <a:pt x="749" y="2845"/>
                        <a:pt x="684" y="2830"/>
                      </a:cubicBezTo>
                      <a:cubicBezTo>
                        <a:pt x="626" y="2817"/>
                        <a:pt x="551" y="2801"/>
                        <a:pt x="497" y="2775"/>
                      </a:cubicBezTo>
                      <a:cubicBezTo>
                        <a:pt x="422" y="2739"/>
                        <a:pt x="327" y="2636"/>
                        <a:pt x="271" y="2580"/>
                      </a:cubicBezTo>
                      <a:cubicBezTo>
                        <a:pt x="252" y="2502"/>
                        <a:pt x="191" y="2414"/>
                        <a:pt x="146" y="2346"/>
                      </a:cubicBezTo>
                      <a:cubicBezTo>
                        <a:pt x="123" y="2246"/>
                        <a:pt x="140" y="2110"/>
                        <a:pt x="115" y="2011"/>
                      </a:cubicBezTo>
                      <a:cubicBezTo>
                        <a:pt x="127" y="1662"/>
                        <a:pt x="143" y="1892"/>
                        <a:pt x="194" y="1777"/>
                      </a:cubicBezTo>
                      <a:cubicBezTo>
                        <a:pt x="199" y="1765"/>
                        <a:pt x="204" y="1738"/>
                        <a:pt x="217" y="1730"/>
                      </a:cubicBezTo>
                      <a:cubicBezTo>
                        <a:pt x="244" y="1713"/>
                        <a:pt x="302" y="1703"/>
                        <a:pt x="334" y="1699"/>
                      </a:cubicBezTo>
                      <a:cubicBezTo>
                        <a:pt x="373" y="1694"/>
                        <a:pt x="442" y="1731"/>
                        <a:pt x="442" y="1731"/>
                      </a:cubicBezTo>
                      <a:cubicBezTo>
                        <a:pt x="637" y="1754"/>
                        <a:pt x="733" y="1731"/>
                        <a:pt x="886" y="1770"/>
                      </a:cubicBezTo>
                      <a:cubicBezTo>
                        <a:pt x="936" y="1805"/>
                        <a:pt x="1000" y="1797"/>
                        <a:pt x="1058" y="1809"/>
                      </a:cubicBezTo>
                      <a:cubicBezTo>
                        <a:pt x="1098" y="1817"/>
                        <a:pt x="1180" y="1815"/>
                        <a:pt x="1214" y="1824"/>
                      </a:cubicBezTo>
                      <a:cubicBezTo>
                        <a:pt x="1245" y="1832"/>
                        <a:pt x="1307" y="1833"/>
                        <a:pt x="1338" y="1840"/>
                      </a:cubicBezTo>
                      <a:cubicBezTo>
                        <a:pt x="1393" y="1852"/>
                        <a:pt x="1426" y="1837"/>
                        <a:pt x="1479" y="1855"/>
                      </a:cubicBezTo>
                      <a:cubicBezTo>
                        <a:pt x="1507" y="1774"/>
                        <a:pt x="1519" y="1801"/>
                        <a:pt x="1620" y="1793"/>
                      </a:cubicBezTo>
                      <a:cubicBezTo>
                        <a:pt x="1607" y="1755"/>
                        <a:pt x="1595" y="1764"/>
                        <a:pt x="1557" y="1754"/>
                      </a:cubicBezTo>
                      <a:cubicBezTo>
                        <a:pt x="1554" y="1746"/>
                        <a:pt x="1556" y="1735"/>
                        <a:pt x="1549" y="1730"/>
                      </a:cubicBezTo>
                      <a:cubicBezTo>
                        <a:pt x="1544" y="1726"/>
                        <a:pt x="1467" y="1703"/>
                        <a:pt x="1456" y="1699"/>
                      </a:cubicBezTo>
                      <a:cubicBezTo>
                        <a:pt x="1383" y="1672"/>
                        <a:pt x="1315" y="1642"/>
                        <a:pt x="1238" y="1629"/>
                      </a:cubicBezTo>
                      <a:cubicBezTo>
                        <a:pt x="1354" y="1614"/>
                        <a:pt x="1513" y="1578"/>
                        <a:pt x="1620" y="1528"/>
                      </a:cubicBezTo>
                      <a:cubicBezTo>
                        <a:pt x="1642" y="1505"/>
                        <a:pt x="1669" y="1490"/>
                        <a:pt x="1690" y="1465"/>
                      </a:cubicBezTo>
                      <a:cubicBezTo>
                        <a:pt x="1731" y="1415"/>
                        <a:pt x="1736" y="1331"/>
                        <a:pt x="1744" y="1271"/>
                      </a:cubicBezTo>
                      <a:cubicBezTo>
                        <a:pt x="1735" y="1187"/>
                        <a:pt x="1748" y="1197"/>
                        <a:pt x="1705" y="1146"/>
                      </a:cubicBezTo>
                      <a:cubicBezTo>
                        <a:pt x="1688" y="1127"/>
                        <a:pt x="1674" y="1076"/>
                        <a:pt x="1674" y="1076"/>
                      </a:cubicBezTo>
                      <a:cubicBezTo>
                        <a:pt x="1677" y="1055"/>
                        <a:pt x="1682" y="1013"/>
                        <a:pt x="1682" y="1013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0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3645" y="1511"/>
                  <a:ext cx="167" cy="33"/>
                </a:xfrm>
                <a:custGeom>
                  <a:avLst/>
                  <a:gdLst>
                    <a:gd name="T0" fmla="*/ 0 w 281"/>
                    <a:gd name="T1" fmla="*/ 44 h 44"/>
                    <a:gd name="T2" fmla="*/ 86 w 281"/>
                    <a:gd name="T3" fmla="*/ 29 h 44"/>
                    <a:gd name="T4" fmla="*/ 133 w 281"/>
                    <a:gd name="T5" fmla="*/ 5 h 44"/>
                    <a:gd name="T6" fmla="*/ 281 w 281"/>
                    <a:gd name="T7" fmla="*/ 5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1"/>
                    <a:gd name="T13" fmla="*/ 0 h 44"/>
                    <a:gd name="T14" fmla="*/ 281 w 28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1" h="44">
                      <a:moveTo>
                        <a:pt x="0" y="44"/>
                      </a:moveTo>
                      <a:cubicBezTo>
                        <a:pt x="54" y="37"/>
                        <a:pt x="48" y="41"/>
                        <a:pt x="86" y="29"/>
                      </a:cubicBezTo>
                      <a:cubicBezTo>
                        <a:pt x="103" y="24"/>
                        <a:pt x="115" y="7"/>
                        <a:pt x="133" y="5"/>
                      </a:cubicBezTo>
                      <a:cubicBezTo>
                        <a:pt x="182" y="0"/>
                        <a:pt x="232" y="5"/>
                        <a:pt x="281" y="5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1" name="Freeform 30"/>
                <p:cNvSpPr>
                  <a:spLocks noChangeAspect="1"/>
                </p:cNvSpPr>
                <p:nvPr/>
              </p:nvSpPr>
              <p:spPr bwMode="auto">
                <a:xfrm flipH="1">
                  <a:off x="3678" y="1563"/>
                  <a:ext cx="128" cy="30"/>
                </a:xfrm>
                <a:custGeom>
                  <a:avLst/>
                  <a:gdLst>
                    <a:gd name="T0" fmla="*/ 0 w 218"/>
                    <a:gd name="T1" fmla="*/ 0 h 39"/>
                    <a:gd name="T2" fmla="*/ 164 w 218"/>
                    <a:gd name="T3" fmla="*/ 23 h 39"/>
                    <a:gd name="T4" fmla="*/ 195 w 218"/>
                    <a:gd name="T5" fmla="*/ 31 h 39"/>
                    <a:gd name="T6" fmla="*/ 218 w 218"/>
                    <a:gd name="T7" fmla="*/ 39 h 3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8"/>
                    <a:gd name="T13" fmla="*/ 0 h 39"/>
                    <a:gd name="T14" fmla="*/ 218 w 218"/>
                    <a:gd name="T15" fmla="*/ 39 h 3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8" h="39">
                      <a:moveTo>
                        <a:pt x="0" y="0"/>
                      </a:moveTo>
                      <a:cubicBezTo>
                        <a:pt x="55" y="7"/>
                        <a:pt x="109" y="16"/>
                        <a:pt x="164" y="23"/>
                      </a:cubicBezTo>
                      <a:cubicBezTo>
                        <a:pt x="174" y="26"/>
                        <a:pt x="185" y="28"/>
                        <a:pt x="195" y="31"/>
                      </a:cubicBezTo>
                      <a:cubicBezTo>
                        <a:pt x="203" y="33"/>
                        <a:pt x="218" y="39"/>
                        <a:pt x="218" y="3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2" name="Freeform 31"/>
                <p:cNvSpPr>
                  <a:spLocks noChangeAspect="1"/>
                </p:cNvSpPr>
                <p:nvPr/>
              </p:nvSpPr>
              <p:spPr bwMode="auto">
                <a:xfrm>
                  <a:off x="4019" y="1305"/>
                  <a:ext cx="64" cy="88"/>
                </a:xfrm>
                <a:custGeom>
                  <a:avLst/>
                  <a:gdLst>
                    <a:gd name="T0" fmla="*/ 0 w 109"/>
                    <a:gd name="T1" fmla="*/ 117 h 117"/>
                    <a:gd name="T2" fmla="*/ 39 w 109"/>
                    <a:gd name="T3" fmla="*/ 15 h 117"/>
                    <a:gd name="T4" fmla="*/ 109 w 109"/>
                    <a:gd name="T5" fmla="*/ 0 h 117"/>
                    <a:gd name="T6" fmla="*/ 109 w 109"/>
                    <a:gd name="T7" fmla="*/ 70 h 117"/>
                    <a:gd name="T8" fmla="*/ 39 w 109"/>
                    <a:gd name="T9" fmla="*/ 85 h 1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"/>
                    <a:gd name="T16" fmla="*/ 0 h 117"/>
                    <a:gd name="T17" fmla="*/ 109 w 109"/>
                    <a:gd name="T18" fmla="*/ 117 h 1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" h="117">
                      <a:moveTo>
                        <a:pt x="0" y="117"/>
                      </a:moveTo>
                      <a:lnTo>
                        <a:pt x="39" y="15"/>
                      </a:lnTo>
                      <a:lnTo>
                        <a:pt x="109" y="0"/>
                      </a:lnTo>
                      <a:lnTo>
                        <a:pt x="109" y="70"/>
                      </a:lnTo>
                      <a:lnTo>
                        <a:pt x="39" y="85"/>
                      </a:ln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3" name="Freeform 32"/>
                <p:cNvSpPr>
                  <a:spLocks noChangeAspect="1"/>
                </p:cNvSpPr>
                <p:nvPr/>
              </p:nvSpPr>
              <p:spPr bwMode="auto">
                <a:xfrm>
                  <a:off x="4127" y="1028"/>
                  <a:ext cx="279" cy="366"/>
                </a:xfrm>
                <a:custGeom>
                  <a:avLst/>
                  <a:gdLst>
                    <a:gd name="T0" fmla="*/ 39 w 468"/>
                    <a:gd name="T1" fmla="*/ 413 h 474"/>
                    <a:gd name="T2" fmla="*/ 242 w 468"/>
                    <a:gd name="T3" fmla="*/ 452 h 474"/>
                    <a:gd name="T4" fmla="*/ 265 w 468"/>
                    <a:gd name="T5" fmla="*/ 468 h 474"/>
                    <a:gd name="T6" fmla="*/ 398 w 468"/>
                    <a:gd name="T7" fmla="*/ 460 h 474"/>
                    <a:gd name="T8" fmla="*/ 429 w 468"/>
                    <a:gd name="T9" fmla="*/ 413 h 474"/>
                    <a:gd name="T10" fmla="*/ 468 w 468"/>
                    <a:gd name="T11" fmla="*/ 265 h 474"/>
                    <a:gd name="T12" fmla="*/ 460 w 468"/>
                    <a:gd name="T13" fmla="*/ 133 h 474"/>
                    <a:gd name="T14" fmla="*/ 327 w 468"/>
                    <a:gd name="T15" fmla="*/ 0 h 474"/>
                    <a:gd name="T16" fmla="*/ 195 w 468"/>
                    <a:gd name="T17" fmla="*/ 55 h 474"/>
                    <a:gd name="T18" fmla="*/ 117 w 468"/>
                    <a:gd name="T19" fmla="*/ 148 h 474"/>
                    <a:gd name="T20" fmla="*/ 78 w 468"/>
                    <a:gd name="T21" fmla="*/ 219 h 474"/>
                    <a:gd name="T22" fmla="*/ 63 w 468"/>
                    <a:gd name="T23" fmla="*/ 242 h 474"/>
                    <a:gd name="T24" fmla="*/ 16 w 468"/>
                    <a:gd name="T25" fmla="*/ 273 h 474"/>
                    <a:gd name="T26" fmla="*/ 0 w 468"/>
                    <a:gd name="T27" fmla="*/ 289 h 47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68"/>
                    <a:gd name="T43" fmla="*/ 0 h 474"/>
                    <a:gd name="T44" fmla="*/ 468 w 468"/>
                    <a:gd name="T45" fmla="*/ 474 h 47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68" h="474">
                      <a:moveTo>
                        <a:pt x="39" y="413"/>
                      </a:moveTo>
                      <a:cubicBezTo>
                        <a:pt x="125" y="394"/>
                        <a:pt x="167" y="430"/>
                        <a:pt x="242" y="452"/>
                      </a:cubicBezTo>
                      <a:cubicBezTo>
                        <a:pt x="250" y="457"/>
                        <a:pt x="256" y="468"/>
                        <a:pt x="265" y="468"/>
                      </a:cubicBezTo>
                      <a:cubicBezTo>
                        <a:pt x="309" y="470"/>
                        <a:pt x="356" y="474"/>
                        <a:pt x="398" y="460"/>
                      </a:cubicBezTo>
                      <a:cubicBezTo>
                        <a:pt x="416" y="454"/>
                        <a:pt x="419" y="429"/>
                        <a:pt x="429" y="413"/>
                      </a:cubicBezTo>
                      <a:cubicBezTo>
                        <a:pt x="453" y="376"/>
                        <a:pt x="461" y="307"/>
                        <a:pt x="468" y="265"/>
                      </a:cubicBezTo>
                      <a:cubicBezTo>
                        <a:pt x="465" y="221"/>
                        <a:pt x="464" y="177"/>
                        <a:pt x="460" y="133"/>
                      </a:cubicBezTo>
                      <a:cubicBezTo>
                        <a:pt x="454" y="72"/>
                        <a:pt x="379" y="17"/>
                        <a:pt x="327" y="0"/>
                      </a:cubicBezTo>
                      <a:cubicBezTo>
                        <a:pt x="258" y="9"/>
                        <a:pt x="248" y="18"/>
                        <a:pt x="195" y="55"/>
                      </a:cubicBezTo>
                      <a:cubicBezTo>
                        <a:pt x="172" y="88"/>
                        <a:pt x="145" y="120"/>
                        <a:pt x="117" y="148"/>
                      </a:cubicBezTo>
                      <a:cubicBezTo>
                        <a:pt x="92" y="223"/>
                        <a:pt x="116" y="172"/>
                        <a:pt x="78" y="219"/>
                      </a:cubicBezTo>
                      <a:cubicBezTo>
                        <a:pt x="72" y="226"/>
                        <a:pt x="70" y="236"/>
                        <a:pt x="63" y="242"/>
                      </a:cubicBezTo>
                      <a:cubicBezTo>
                        <a:pt x="49" y="254"/>
                        <a:pt x="29" y="260"/>
                        <a:pt x="16" y="273"/>
                      </a:cubicBezTo>
                      <a:cubicBezTo>
                        <a:pt x="11" y="278"/>
                        <a:pt x="5" y="284"/>
                        <a:pt x="0" y="28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4" name="Freeform 33"/>
                <p:cNvSpPr>
                  <a:spLocks noChangeAspect="1"/>
                </p:cNvSpPr>
                <p:nvPr/>
              </p:nvSpPr>
              <p:spPr bwMode="auto">
                <a:xfrm>
                  <a:off x="3809" y="1154"/>
                  <a:ext cx="395" cy="518"/>
                </a:xfrm>
                <a:custGeom>
                  <a:avLst/>
                  <a:gdLst>
                    <a:gd name="T0" fmla="*/ 608 w 663"/>
                    <a:gd name="T1" fmla="*/ 0 h 675"/>
                    <a:gd name="T2" fmla="*/ 437 w 663"/>
                    <a:gd name="T3" fmla="*/ 39 h 675"/>
                    <a:gd name="T4" fmla="*/ 312 w 663"/>
                    <a:gd name="T5" fmla="*/ 156 h 675"/>
                    <a:gd name="T6" fmla="*/ 148 w 663"/>
                    <a:gd name="T7" fmla="*/ 289 h 675"/>
                    <a:gd name="T8" fmla="*/ 63 w 663"/>
                    <a:gd name="T9" fmla="*/ 367 h 675"/>
                    <a:gd name="T10" fmla="*/ 16 w 663"/>
                    <a:gd name="T11" fmla="*/ 437 h 675"/>
                    <a:gd name="T12" fmla="*/ 0 w 663"/>
                    <a:gd name="T13" fmla="*/ 483 h 675"/>
                    <a:gd name="T14" fmla="*/ 78 w 663"/>
                    <a:gd name="T15" fmla="*/ 491 h 675"/>
                    <a:gd name="T16" fmla="*/ 148 w 663"/>
                    <a:gd name="T17" fmla="*/ 585 h 675"/>
                    <a:gd name="T18" fmla="*/ 195 w 663"/>
                    <a:gd name="T19" fmla="*/ 600 h 675"/>
                    <a:gd name="T20" fmla="*/ 257 w 663"/>
                    <a:gd name="T21" fmla="*/ 593 h 675"/>
                    <a:gd name="T22" fmla="*/ 304 w 663"/>
                    <a:gd name="T23" fmla="*/ 569 h 675"/>
                    <a:gd name="T24" fmla="*/ 398 w 663"/>
                    <a:gd name="T25" fmla="*/ 561 h 675"/>
                    <a:gd name="T26" fmla="*/ 444 w 663"/>
                    <a:gd name="T27" fmla="*/ 554 h 675"/>
                    <a:gd name="T28" fmla="*/ 507 w 663"/>
                    <a:gd name="T29" fmla="*/ 546 h 675"/>
                    <a:gd name="T30" fmla="*/ 522 w 663"/>
                    <a:gd name="T31" fmla="*/ 554 h 675"/>
                    <a:gd name="T32" fmla="*/ 616 w 663"/>
                    <a:gd name="T33" fmla="*/ 593 h 675"/>
                    <a:gd name="T34" fmla="*/ 663 w 663"/>
                    <a:gd name="T35" fmla="*/ 624 h 675"/>
                    <a:gd name="T36" fmla="*/ 639 w 663"/>
                    <a:gd name="T37" fmla="*/ 616 h 675"/>
                    <a:gd name="T38" fmla="*/ 608 w 663"/>
                    <a:gd name="T39" fmla="*/ 608 h 675"/>
                    <a:gd name="T40" fmla="*/ 631 w 663"/>
                    <a:gd name="T41" fmla="*/ 655 h 67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63"/>
                    <a:gd name="T64" fmla="*/ 0 h 675"/>
                    <a:gd name="T65" fmla="*/ 663 w 663"/>
                    <a:gd name="T66" fmla="*/ 675 h 67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63" h="675">
                      <a:moveTo>
                        <a:pt x="608" y="0"/>
                      </a:moveTo>
                      <a:cubicBezTo>
                        <a:pt x="549" y="10"/>
                        <a:pt x="496" y="30"/>
                        <a:pt x="437" y="39"/>
                      </a:cubicBezTo>
                      <a:cubicBezTo>
                        <a:pt x="379" y="58"/>
                        <a:pt x="353" y="115"/>
                        <a:pt x="312" y="156"/>
                      </a:cubicBezTo>
                      <a:cubicBezTo>
                        <a:pt x="264" y="204"/>
                        <a:pt x="204" y="251"/>
                        <a:pt x="148" y="289"/>
                      </a:cubicBezTo>
                      <a:cubicBezTo>
                        <a:pt x="127" y="320"/>
                        <a:pt x="94" y="345"/>
                        <a:pt x="63" y="367"/>
                      </a:cubicBezTo>
                      <a:cubicBezTo>
                        <a:pt x="47" y="390"/>
                        <a:pt x="27" y="411"/>
                        <a:pt x="16" y="437"/>
                      </a:cubicBezTo>
                      <a:cubicBezTo>
                        <a:pt x="9" y="452"/>
                        <a:pt x="0" y="483"/>
                        <a:pt x="0" y="483"/>
                      </a:cubicBezTo>
                      <a:cubicBezTo>
                        <a:pt x="16" y="532"/>
                        <a:pt x="40" y="504"/>
                        <a:pt x="78" y="491"/>
                      </a:cubicBezTo>
                      <a:cubicBezTo>
                        <a:pt x="59" y="549"/>
                        <a:pt x="101" y="566"/>
                        <a:pt x="148" y="585"/>
                      </a:cubicBezTo>
                      <a:cubicBezTo>
                        <a:pt x="163" y="591"/>
                        <a:pt x="195" y="600"/>
                        <a:pt x="195" y="600"/>
                      </a:cubicBezTo>
                      <a:cubicBezTo>
                        <a:pt x="216" y="598"/>
                        <a:pt x="237" y="598"/>
                        <a:pt x="257" y="593"/>
                      </a:cubicBezTo>
                      <a:cubicBezTo>
                        <a:pt x="320" y="576"/>
                        <a:pt x="244" y="577"/>
                        <a:pt x="304" y="569"/>
                      </a:cubicBezTo>
                      <a:cubicBezTo>
                        <a:pt x="335" y="565"/>
                        <a:pt x="367" y="564"/>
                        <a:pt x="398" y="561"/>
                      </a:cubicBezTo>
                      <a:cubicBezTo>
                        <a:pt x="413" y="559"/>
                        <a:pt x="429" y="556"/>
                        <a:pt x="444" y="554"/>
                      </a:cubicBezTo>
                      <a:cubicBezTo>
                        <a:pt x="465" y="551"/>
                        <a:pt x="486" y="549"/>
                        <a:pt x="507" y="546"/>
                      </a:cubicBezTo>
                      <a:cubicBezTo>
                        <a:pt x="551" y="539"/>
                        <a:pt x="560" y="528"/>
                        <a:pt x="522" y="554"/>
                      </a:cubicBezTo>
                      <a:cubicBezTo>
                        <a:pt x="502" y="621"/>
                        <a:pt x="574" y="570"/>
                        <a:pt x="616" y="593"/>
                      </a:cubicBezTo>
                      <a:cubicBezTo>
                        <a:pt x="632" y="602"/>
                        <a:pt x="663" y="624"/>
                        <a:pt x="663" y="624"/>
                      </a:cubicBezTo>
                      <a:cubicBezTo>
                        <a:pt x="663" y="624"/>
                        <a:pt x="647" y="618"/>
                        <a:pt x="639" y="616"/>
                      </a:cubicBezTo>
                      <a:cubicBezTo>
                        <a:pt x="629" y="613"/>
                        <a:pt x="618" y="611"/>
                        <a:pt x="608" y="608"/>
                      </a:cubicBezTo>
                      <a:cubicBezTo>
                        <a:pt x="611" y="618"/>
                        <a:pt x="614" y="675"/>
                        <a:pt x="631" y="655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5" name="Freeform 34"/>
                <p:cNvSpPr>
                  <a:spLocks noChangeAspect="1"/>
                </p:cNvSpPr>
                <p:nvPr/>
              </p:nvSpPr>
              <p:spPr bwMode="auto">
                <a:xfrm>
                  <a:off x="3911" y="1002"/>
                  <a:ext cx="181" cy="273"/>
                </a:xfrm>
                <a:custGeom>
                  <a:avLst/>
                  <a:gdLst>
                    <a:gd name="T0" fmla="*/ 305 w 305"/>
                    <a:gd name="T1" fmla="*/ 164 h 354"/>
                    <a:gd name="T2" fmla="*/ 164 w 305"/>
                    <a:gd name="T3" fmla="*/ 0 h 354"/>
                    <a:gd name="T4" fmla="*/ 32 w 305"/>
                    <a:gd name="T5" fmla="*/ 70 h 354"/>
                    <a:gd name="T6" fmla="*/ 1 w 305"/>
                    <a:gd name="T7" fmla="*/ 140 h 354"/>
                    <a:gd name="T8" fmla="*/ 55 w 305"/>
                    <a:gd name="T9" fmla="*/ 327 h 354"/>
                    <a:gd name="T10" fmla="*/ 71 w 305"/>
                    <a:gd name="T11" fmla="*/ 351 h 35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5"/>
                    <a:gd name="T19" fmla="*/ 0 h 354"/>
                    <a:gd name="T20" fmla="*/ 305 w 305"/>
                    <a:gd name="T21" fmla="*/ 354 h 35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5" h="354">
                      <a:moveTo>
                        <a:pt x="305" y="164"/>
                      </a:moveTo>
                      <a:cubicBezTo>
                        <a:pt x="251" y="110"/>
                        <a:pt x="242" y="26"/>
                        <a:pt x="164" y="0"/>
                      </a:cubicBezTo>
                      <a:cubicBezTo>
                        <a:pt x="75" y="12"/>
                        <a:pt x="88" y="14"/>
                        <a:pt x="32" y="70"/>
                      </a:cubicBezTo>
                      <a:cubicBezTo>
                        <a:pt x="24" y="95"/>
                        <a:pt x="10" y="115"/>
                        <a:pt x="1" y="140"/>
                      </a:cubicBezTo>
                      <a:cubicBezTo>
                        <a:pt x="9" y="262"/>
                        <a:pt x="0" y="246"/>
                        <a:pt x="55" y="327"/>
                      </a:cubicBezTo>
                      <a:cubicBezTo>
                        <a:pt x="73" y="354"/>
                        <a:pt x="52" y="351"/>
                        <a:pt x="71" y="351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6" name="Freeform 35"/>
                <p:cNvSpPr>
                  <a:spLocks noChangeAspect="1"/>
                </p:cNvSpPr>
                <p:nvPr/>
              </p:nvSpPr>
              <p:spPr bwMode="auto">
                <a:xfrm>
                  <a:off x="3904" y="1566"/>
                  <a:ext cx="39" cy="203"/>
                </a:xfrm>
                <a:custGeom>
                  <a:avLst/>
                  <a:gdLst>
                    <a:gd name="T0" fmla="*/ 0 w 39"/>
                    <a:gd name="T1" fmla="*/ 0 h 203"/>
                    <a:gd name="T2" fmla="*/ 39 w 39"/>
                    <a:gd name="T3" fmla="*/ 110 h 203"/>
                    <a:gd name="T4" fmla="*/ 31 w 39"/>
                    <a:gd name="T5" fmla="*/ 203 h 203"/>
                    <a:gd name="T6" fmla="*/ 0 60000 65536"/>
                    <a:gd name="T7" fmla="*/ 0 60000 65536"/>
                    <a:gd name="T8" fmla="*/ 0 60000 65536"/>
                    <a:gd name="T9" fmla="*/ 0 w 39"/>
                    <a:gd name="T10" fmla="*/ 0 h 203"/>
                    <a:gd name="T11" fmla="*/ 39 w 39"/>
                    <a:gd name="T12" fmla="*/ 203 h 20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" h="203">
                      <a:moveTo>
                        <a:pt x="0" y="0"/>
                      </a:moveTo>
                      <a:cubicBezTo>
                        <a:pt x="7" y="41"/>
                        <a:pt x="16" y="75"/>
                        <a:pt x="39" y="110"/>
                      </a:cubicBezTo>
                      <a:cubicBezTo>
                        <a:pt x="36" y="141"/>
                        <a:pt x="31" y="203"/>
                        <a:pt x="31" y="203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7" name="Freeform 36"/>
                <p:cNvSpPr>
                  <a:spLocks noChangeAspect="1"/>
                </p:cNvSpPr>
                <p:nvPr/>
              </p:nvSpPr>
              <p:spPr bwMode="auto">
                <a:xfrm>
                  <a:off x="3849" y="1582"/>
                  <a:ext cx="46" cy="171"/>
                </a:xfrm>
                <a:custGeom>
                  <a:avLst/>
                  <a:gdLst>
                    <a:gd name="T0" fmla="*/ 16 w 46"/>
                    <a:gd name="T1" fmla="*/ 0 h 171"/>
                    <a:gd name="T2" fmla="*/ 0 w 46"/>
                    <a:gd name="T3" fmla="*/ 171 h 171"/>
                    <a:gd name="T4" fmla="*/ 0 60000 65536"/>
                    <a:gd name="T5" fmla="*/ 0 60000 65536"/>
                    <a:gd name="T6" fmla="*/ 0 w 46"/>
                    <a:gd name="T7" fmla="*/ 0 h 171"/>
                    <a:gd name="T8" fmla="*/ 46 w 46"/>
                    <a:gd name="T9" fmla="*/ 171 h 17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6" h="171">
                      <a:moveTo>
                        <a:pt x="16" y="0"/>
                      </a:moveTo>
                      <a:cubicBezTo>
                        <a:pt x="33" y="57"/>
                        <a:pt x="46" y="128"/>
                        <a:pt x="0" y="171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8" name="Freeform 37"/>
                <p:cNvSpPr>
                  <a:spLocks noChangeAspect="1"/>
                </p:cNvSpPr>
                <p:nvPr/>
              </p:nvSpPr>
              <p:spPr bwMode="auto">
                <a:xfrm>
                  <a:off x="3865" y="1403"/>
                  <a:ext cx="958" cy="358"/>
                </a:xfrm>
                <a:custGeom>
                  <a:avLst/>
                  <a:gdLst>
                    <a:gd name="T0" fmla="*/ 0 w 958"/>
                    <a:gd name="T1" fmla="*/ 171 h 358"/>
                    <a:gd name="T2" fmla="*/ 116 w 958"/>
                    <a:gd name="T3" fmla="*/ 101 h 358"/>
                    <a:gd name="T4" fmla="*/ 257 w 958"/>
                    <a:gd name="T5" fmla="*/ 70 h 358"/>
                    <a:gd name="T6" fmla="*/ 405 w 958"/>
                    <a:gd name="T7" fmla="*/ 70 h 358"/>
                    <a:gd name="T8" fmla="*/ 498 w 958"/>
                    <a:gd name="T9" fmla="*/ 85 h 358"/>
                    <a:gd name="T10" fmla="*/ 537 w 958"/>
                    <a:gd name="T11" fmla="*/ 62 h 358"/>
                    <a:gd name="T12" fmla="*/ 592 w 958"/>
                    <a:gd name="T13" fmla="*/ 31 h 358"/>
                    <a:gd name="T14" fmla="*/ 646 w 958"/>
                    <a:gd name="T15" fmla="*/ 8 h 358"/>
                    <a:gd name="T16" fmla="*/ 716 w 958"/>
                    <a:gd name="T17" fmla="*/ 0 h 358"/>
                    <a:gd name="T18" fmla="*/ 779 w 958"/>
                    <a:gd name="T19" fmla="*/ 0 h 358"/>
                    <a:gd name="T20" fmla="*/ 833 w 958"/>
                    <a:gd name="T21" fmla="*/ 15 h 358"/>
                    <a:gd name="T22" fmla="*/ 903 w 958"/>
                    <a:gd name="T23" fmla="*/ 62 h 358"/>
                    <a:gd name="T24" fmla="*/ 935 w 958"/>
                    <a:gd name="T25" fmla="*/ 109 h 358"/>
                    <a:gd name="T26" fmla="*/ 958 w 958"/>
                    <a:gd name="T27" fmla="*/ 163 h 358"/>
                    <a:gd name="T28" fmla="*/ 942 w 958"/>
                    <a:gd name="T29" fmla="*/ 265 h 358"/>
                    <a:gd name="T30" fmla="*/ 903 w 958"/>
                    <a:gd name="T31" fmla="*/ 311 h 358"/>
                    <a:gd name="T32" fmla="*/ 833 w 958"/>
                    <a:gd name="T33" fmla="*/ 343 h 358"/>
                    <a:gd name="T34" fmla="*/ 763 w 958"/>
                    <a:gd name="T35" fmla="*/ 358 h 358"/>
                    <a:gd name="T36" fmla="*/ 701 w 958"/>
                    <a:gd name="T37" fmla="*/ 350 h 358"/>
                    <a:gd name="T38" fmla="*/ 639 w 958"/>
                    <a:gd name="T39" fmla="*/ 343 h 358"/>
                    <a:gd name="T40" fmla="*/ 568 w 958"/>
                    <a:gd name="T41" fmla="*/ 288 h 358"/>
                    <a:gd name="T42" fmla="*/ 537 w 958"/>
                    <a:gd name="T43" fmla="*/ 241 h 358"/>
                    <a:gd name="T44" fmla="*/ 514 w 958"/>
                    <a:gd name="T45" fmla="*/ 187 h 358"/>
                    <a:gd name="T46" fmla="*/ 506 w 958"/>
                    <a:gd name="T47" fmla="*/ 132 h 358"/>
                    <a:gd name="T48" fmla="*/ 420 w 958"/>
                    <a:gd name="T49" fmla="*/ 109 h 358"/>
                    <a:gd name="T50" fmla="*/ 366 w 958"/>
                    <a:gd name="T51" fmla="*/ 109 h 358"/>
                    <a:gd name="T52" fmla="*/ 296 w 958"/>
                    <a:gd name="T53" fmla="*/ 101 h 358"/>
                    <a:gd name="T54" fmla="*/ 202 w 958"/>
                    <a:gd name="T55" fmla="*/ 117 h 358"/>
                    <a:gd name="T56" fmla="*/ 101 w 958"/>
                    <a:gd name="T57" fmla="*/ 148 h 358"/>
                    <a:gd name="T58" fmla="*/ 46 w 958"/>
                    <a:gd name="T59" fmla="*/ 195 h 35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958"/>
                    <a:gd name="T91" fmla="*/ 0 h 358"/>
                    <a:gd name="T92" fmla="*/ 958 w 958"/>
                    <a:gd name="T93" fmla="*/ 358 h 35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958" h="358">
                      <a:moveTo>
                        <a:pt x="0" y="171"/>
                      </a:moveTo>
                      <a:lnTo>
                        <a:pt x="116" y="101"/>
                      </a:lnTo>
                      <a:lnTo>
                        <a:pt x="257" y="70"/>
                      </a:lnTo>
                      <a:lnTo>
                        <a:pt x="405" y="70"/>
                      </a:lnTo>
                      <a:lnTo>
                        <a:pt x="498" y="85"/>
                      </a:lnTo>
                      <a:lnTo>
                        <a:pt x="537" y="62"/>
                      </a:lnTo>
                      <a:lnTo>
                        <a:pt x="592" y="31"/>
                      </a:lnTo>
                      <a:lnTo>
                        <a:pt x="646" y="8"/>
                      </a:lnTo>
                      <a:lnTo>
                        <a:pt x="716" y="0"/>
                      </a:lnTo>
                      <a:lnTo>
                        <a:pt x="779" y="0"/>
                      </a:lnTo>
                      <a:lnTo>
                        <a:pt x="833" y="15"/>
                      </a:lnTo>
                      <a:lnTo>
                        <a:pt x="903" y="62"/>
                      </a:lnTo>
                      <a:lnTo>
                        <a:pt x="935" y="109"/>
                      </a:lnTo>
                      <a:lnTo>
                        <a:pt x="958" y="163"/>
                      </a:lnTo>
                      <a:lnTo>
                        <a:pt x="942" y="265"/>
                      </a:lnTo>
                      <a:lnTo>
                        <a:pt x="903" y="311"/>
                      </a:lnTo>
                      <a:lnTo>
                        <a:pt x="833" y="343"/>
                      </a:lnTo>
                      <a:lnTo>
                        <a:pt x="763" y="358"/>
                      </a:lnTo>
                      <a:lnTo>
                        <a:pt x="701" y="350"/>
                      </a:lnTo>
                      <a:lnTo>
                        <a:pt x="639" y="343"/>
                      </a:lnTo>
                      <a:lnTo>
                        <a:pt x="568" y="288"/>
                      </a:lnTo>
                      <a:lnTo>
                        <a:pt x="537" y="241"/>
                      </a:lnTo>
                      <a:lnTo>
                        <a:pt x="514" y="187"/>
                      </a:lnTo>
                      <a:lnTo>
                        <a:pt x="506" y="132"/>
                      </a:lnTo>
                      <a:lnTo>
                        <a:pt x="420" y="109"/>
                      </a:lnTo>
                      <a:lnTo>
                        <a:pt x="366" y="109"/>
                      </a:lnTo>
                      <a:lnTo>
                        <a:pt x="296" y="101"/>
                      </a:lnTo>
                      <a:lnTo>
                        <a:pt x="202" y="117"/>
                      </a:lnTo>
                      <a:lnTo>
                        <a:pt x="101" y="148"/>
                      </a:lnTo>
                      <a:lnTo>
                        <a:pt x="46" y="195"/>
                      </a:lnTo>
                    </a:path>
                  </a:pathLst>
                </a:custGeom>
                <a:solidFill>
                  <a:srgbClr val="B2B2B2">
                    <a:alpha val="50195"/>
                  </a:srgbClr>
                </a:solidFill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89" name="Freeform 38"/>
                <p:cNvSpPr>
                  <a:spLocks noChangeAspect="1"/>
                </p:cNvSpPr>
                <p:nvPr/>
              </p:nvSpPr>
              <p:spPr bwMode="auto">
                <a:xfrm>
                  <a:off x="4449" y="1465"/>
                  <a:ext cx="318" cy="125"/>
                </a:xfrm>
                <a:custGeom>
                  <a:avLst/>
                  <a:gdLst>
                    <a:gd name="T0" fmla="*/ 0 w 342"/>
                    <a:gd name="T1" fmla="*/ 62 h 172"/>
                    <a:gd name="T2" fmla="*/ 39 w 342"/>
                    <a:gd name="T3" fmla="*/ 8 h 172"/>
                    <a:gd name="T4" fmla="*/ 116 w 342"/>
                    <a:gd name="T5" fmla="*/ 0 h 172"/>
                    <a:gd name="T6" fmla="*/ 226 w 342"/>
                    <a:gd name="T7" fmla="*/ 0 h 172"/>
                    <a:gd name="T8" fmla="*/ 288 w 342"/>
                    <a:gd name="T9" fmla="*/ 16 h 172"/>
                    <a:gd name="T10" fmla="*/ 342 w 342"/>
                    <a:gd name="T11" fmla="*/ 62 h 172"/>
                    <a:gd name="T12" fmla="*/ 342 w 342"/>
                    <a:gd name="T13" fmla="*/ 109 h 172"/>
                    <a:gd name="T14" fmla="*/ 272 w 342"/>
                    <a:gd name="T15" fmla="*/ 172 h 172"/>
                    <a:gd name="T16" fmla="*/ 202 w 342"/>
                    <a:gd name="T17" fmla="*/ 133 h 172"/>
                    <a:gd name="T18" fmla="*/ 148 w 342"/>
                    <a:gd name="T19" fmla="*/ 101 h 172"/>
                    <a:gd name="T20" fmla="*/ 85 w 342"/>
                    <a:gd name="T21" fmla="*/ 86 h 172"/>
                    <a:gd name="T22" fmla="*/ 0 w 342"/>
                    <a:gd name="T23" fmla="*/ 62 h 1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42"/>
                    <a:gd name="T37" fmla="*/ 0 h 172"/>
                    <a:gd name="T38" fmla="*/ 342 w 342"/>
                    <a:gd name="T39" fmla="*/ 172 h 1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42" h="172">
                      <a:moveTo>
                        <a:pt x="0" y="62"/>
                      </a:moveTo>
                      <a:lnTo>
                        <a:pt x="39" y="8"/>
                      </a:lnTo>
                      <a:lnTo>
                        <a:pt x="116" y="0"/>
                      </a:lnTo>
                      <a:lnTo>
                        <a:pt x="226" y="0"/>
                      </a:lnTo>
                      <a:lnTo>
                        <a:pt x="288" y="16"/>
                      </a:lnTo>
                      <a:lnTo>
                        <a:pt x="342" y="62"/>
                      </a:lnTo>
                      <a:lnTo>
                        <a:pt x="342" y="109"/>
                      </a:lnTo>
                      <a:lnTo>
                        <a:pt x="272" y="172"/>
                      </a:lnTo>
                      <a:lnTo>
                        <a:pt x="202" y="133"/>
                      </a:lnTo>
                      <a:lnTo>
                        <a:pt x="148" y="101"/>
                      </a:lnTo>
                      <a:lnTo>
                        <a:pt x="85" y="86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28575" cap="flat" cmpd="sng">
                  <a:solidFill>
                    <a:schemeClr val="tx1">
                      <a:alpha val="50195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90" name="Freeform 39"/>
                <p:cNvSpPr>
                  <a:spLocks noChangeAspect="1"/>
                </p:cNvSpPr>
                <p:nvPr/>
              </p:nvSpPr>
              <p:spPr bwMode="auto">
                <a:xfrm rot="1751654" flipV="1">
                  <a:off x="4421" y="1554"/>
                  <a:ext cx="318" cy="125"/>
                </a:xfrm>
                <a:custGeom>
                  <a:avLst/>
                  <a:gdLst>
                    <a:gd name="T0" fmla="*/ 0 w 342"/>
                    <a:gd name="T1" fmla="*/ 62 h 172"/>
                    <a:gd name="T2" fmla="*/ 39 w 342"/>
                    <a:gd name="T3" fmla="*/ 8 h 172"/>
                    <a:gd name="T4" fmla="*/ 116 w 342"/>
                    <a:gd name="T5" fmla="*/ 0 h 172"/>
                    <a:gd name="T6" fmla="*/ 226 w 342"/>
                    <a:gd name="T7" fmla="*/ 0 h 172"/>
                    <a:gd name="T8" fmla="*/ 288 w 342"/>
                    <a:gd name="T9" fmla="*/ 16 h 172"/>
                    <a:gd name="T10" fmla="*/ 342 w 342"/>
                    <a:gd name="T11" fmla="*/ 62 h 172"/>
                    <a:gd name="T12" fmla="*/ 342 w 342"/>
                    <a:gd name="T13" fmla="*/ 109 h 172"/>
                    <a:gd name="T14" fmla="*/ 272 w 342"/>
                    <a:gd name="T15" fmla="*/ 172 h 172"/>
                    <a:gd name="T16" fmla="*/ 202 w 342"/>
                    <a:gd name="T17" fmla="*/ 133 h 172"/>
                    <a:gd name="T18" fmla="*/ 148 w 342"/>
                    <a:gd name="T19" fmla="*/ 101 h 172"/>
                    <a:gd name="T20" fmla="*/ 85 w 342"/>
                    <a:gd name="T21" fmla="*/ 86 h 172"/>
                    <a:gd name="T22" fmla="*/ 0 w 342"/>
                    <a:gd name="T23" fmla="*/ 62 h 1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42"/>
                    <a:gd name="T37" fmla="*/ 0 h 172"/>
                    <a:gd name="T38" fmla="*/ 342 w 342"/>
                    <a:gd name="T39" fmla="*/ 172 h 1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42" h="172">
                      <a:moveTo>
                        <a:pt x="0" y="62"/>
                      </a:moveTo>
                      <a:lnTo>
                        <a:pt x="39" y="8"/>
                      </a:lnTo>
                      <a:lnTo>
                        <a:pt x="116" y="0"/>
                      </a:lnTo>
                      <a:lnTo>
                        <a:pt x="226" y="0"/>
                      </a:lnTo>
                      <a:lnTo>
                        <a:pt x="288" y="16"/>
                      </a:lnTo>
                      <a:lnTo>
                        <a:pt x="342" y="62"/>
                      </a:lnTo>
                      <a:lnTo>
                        <a:pt x="342" y="109"/>
                      </a:lnTo>
                      <a:lnTo>
                        <a:pt x="272" y="172"/>
                      </a:lnTo>
                      <a:lnTo>
                        <a:pt x="202" y="133"/>
                      </a:lnTo>
                      <a:lnTo>
                        <a:pt x="148" y="101"/>
                      </a:lnTo>
                      <a:lnTo>
                        <a:pt x="85" y="86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28575" cap="flat" cmpd="sng">
                  <a:solidFill>
                    <a:schemeClr val="tx1">
                      <a:alpha val="50195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sp>
            <p:nvSpPr>
              <p:cNvPr id="66" name="AutoShape 40"/>
              <p:cNvSpPr>
                <a:spLocks noChangeAspect="1" noChangeArrowheads="1"/>
              </p:cNvSpPr>
              <p:nvPr/>
            </p:nvSpPr>
            <p:spPr bwMode="auto">
              <a:xfrm rot="-3007836">
                <a:off x="2956" y="1174"/>
                <a:ext cx="33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67" name="AutoShape 41"/>
              <p:cNvSpPr>
                <a:spLocks noChangeAspect="1" noChangeArrowheads="1"/>
              </p:cNvSpPr>
              <p:nvPr/>
            </p:nvSpPr>
            <p:spPr bwMode="auto">
              <a:xfrm rot="-3007836">
                <a:off x="2820" y="1185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68" name="AutoShape 42"/>
              <p:cNvSpPr>
                <a:spLocks noChangeAspect="1" noChangeArrowheads="1"/>
              </p:cNvSpPr>
              <p:nvPr/>
            </p:nvSpPr>
            <p:spPr bwMode="auto">
              <a:xfrm rot="-3007836">
                <a:off x="2897" y="1191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69" name="AutoShape 43"/>
              <p:cNvSpPr>
                <a:spLocks noChangeAspect="1" noChangeArrowheads="1"/>
              </p:cNvSpPr>
              <p:nvPr/>
            </p:nvSpPr>
            <p:spPr bwMode="auto">
              <a:xfrm rot="-3007836">
                <a:off x="2749" y="1226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0" name="AutoShape 44"/>
              <p:cNvSpPr>
                <a:spLocks noChangeAspect="1" noChangeArrowheads="1"/>
              </p:cNvSpPr>
              <p:nvPr/>
            </p:nvSpPr>
            <p:spPr bwMode="auto">
              <a:xfrm rot="-3007836">
                <a:off x="2907" y="1135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1" name="AutoShape 45"/>
              <p:cNvSpPr>
                <a:spLocks noChangeAspect="1" noChangeArrowheads="1"/>
              </p:cNvSpPr>
              <p:nvPr/>
            </p:nvSpPr>
            <p:spPr bwMode="auto">
              <a:xfrm rot="-3007836">
                <a:off x="2823" y="1130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2" name="AutoShape 46"/>
              <p:cNvSpPr>
                <a:spLocks noChangeAspect="1" noChangeArrowheads="1"/>
              </p:cNvSpPr>
              <p:nvPr/>
            </p:nvSpPr>
            <p:spPr bwMode="auto">
              <a:xfrm rot="-3007836">
                <a:off x="2845" y="1247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3" name="AutoShape 47"/>
              <p:cNvSpPr>
                <a:spLocks noChangeAspect="1" noChangeArrowheads="1"/>
              </p:cNvSpPr>
              <p:nvPr/>
            </p:nvSpPr>
            <p:spPr bwMode="auto">
              <a:xfrm rot="-3007836">
                <a:off x="2796" y="1236"/>
                <a:ext cx="31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4" name="AutoShape 48"/>
              <p:cNvSpPr>
                <a:spLocks noChangeAspect="1" noChangeArrowheads="1"/>
              </p:cNvSpPr>
              <p:nvPr/>
            </p:nvSpPr>
            <p:spPr bwMode="auto">
              <a:xfrm rot="-3007836">
                <a:off x="2904" y="1238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5" name="AutoShape 49"/>
              <p:cNvSpPr>
                <a:spLocks noChangeAspect="1" noChangeArrowheads="1"/>
              </p:cNvSpPr>
              <p:nvPr/>
            </p:nvSpPr>
            <p:spPr bwMode="auto">
              <a:xfrm rot="-3007836">
                <a:off x="2991" y="1198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</p:grpSp>
        <p:sp>
          <p:nvSpPr>
            <p:cNvPr id="36" name="Line 51"/>
            <p:cNvSpPr>
              <a:spLocks noChangeAspect="1" noChangeShapeType="1"/>
            </p:cNvSpPr>
            <p:nvPr/>
          </p:nvSpPr>
          <p:spPr bwMode="auto">
            <a:xfrm>
              <a:off x="2123728" y="1735187"/>
              <a:ext cx="7334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8" name="Group 1"/>
            <p:cNvGrpSpPr/>
            <p:nvPr/>
          </p:nvGrpSpPr>
          <p:grpSpPr>
            <a:xfrm>
              <a:off x="2959249" y="1488987"/>
              <a:ext cx="629517" cy="427845"/>
              <a:chOff x="2959249" y="1232619"/>
              <a:chExt cx="1038225" cy="684213"/>
            </a:xfrm>
          </p:grpSpPr>
          <p:sp>
            <p:nvSpPr>
              <p:cNvPr id="37" name="Rectangle 52"/>
              <p:cNvSpPr>
                <a:spLocks noChangeAspect="1" noChangeArrowheads="1"/>
              </p:cNvSpPr>
              <p:nvPr/>
            </p:nvSpPr>
            <p:spPr bwMode="auto">
              <a:xfrm>
                <a:off x="3556149" y="1243732"/>
                <a:ext cx="441325" cy="3667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38" name="Rectangle 53"/>
              <p:cNvSpPr>
                <a:spLocks noChangeAspect="1" noChangeArrowheads="1"/>
              </p:cNvSpPr>
              <p:nvPr/>
            </p:nvSpPr>
            <p:spPr bwMode="auto">
              <a:xfrm>
                <a:off x="3510112" y="1232619"/>
                <a:ext cx="147637" cy="3683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39" name="Rectangle 54"/>
              <p:cNvSpPr>
                <a:spLocks noChangeAspect="1" noChangeArrowheads="1"/>
              </p:cNvSpPr>
              <p:nvPr/>
            </p:nvSpPr>
            <p:spPr bwMode="auto">
              <a:xfrm>
                <a:off x="3049737" y="1310407"/>
                <a:ext cx="441325" cy="3667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40" name="Rectangle 55"/>
              <p:cNvSpPr>
                <a:spLocks noChangeAspect="1" noChangeArrowheads="1"/>
              </p:cNvSpPr>
              <p:nvPr/>
            </p:nvSpPr>
            <p:spPr bwMode="auto">
              <a:xfrm>
                <a:off x="3035449" y="1243732"/>
                <a:ext cx="441325" cy="3667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41" name="AutoShape 56"/>
              <p:cNvSpPr>
                <a:spLocks noChangeAspect="1" noChangeArrowheads="1"/>
              </p:cNvSpPr>
              <p:nvPr/>
            </p:nvSpPr>
            <p:spPr bwMode="auto">
              <a:xfrm>
                <a:off x="2959249" y="1329457"/>
                <a:ext cx="1031875" cy="576262"/>
              </a:xfrm>
              <a:prstGeom prst="roundRect">
                <a:avLst>
                  <a:gd name="adj" fmla="val 637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42" name="Rectangle 57"/>
              <p:cNvSpPr>
                <a:spLocks noChangeAspect="1" noChangeArrowheads="1"/>
              </p:cNvSpPr>
              <p:nvPr/>
            </p:nvSpPr>
            <p:spPr bwMode="auto">
              <a:xfrm>
                <a:off x="3244999" y="1688232"/>
                <a:ext cx="34925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sz="1200" b="1">
                    <a:latin typeface="Calibri" pitchFamily="34" charset="0"/>
                  </a:rPr>
                  <a:t> </a:t>
                </a:r>
              </a:p>
            </p:txBody>
          </p:sp>
          <p:sp>
            <p:nvSpPr>
              <p:cNvPr id="43" name="Rectangle 58"/>
              <p:cNvSpPr>
                <a:spLocks noChangeAspect="1" noChangeArrowheads="1"/>
              </p:cNvSpPr>
              <p:nvPr/>
            </p:nvSpPr>
            <p:spPr bwMode="auto">
              <a:xfrm>
                <a:off x="3081487" y="1435819"/>
                <a:ext cx="784225" cy="182563"/>
              </a:xfrm>
              <a:prstGeom prst="rect">
                <a:avLst/>
              </a:prstGeom>
              <a:noFill/>
              <a:ln w="22225">
                <a:solidFill>
                  <a:srgbClr val="333333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44" name="Rectangle 59"/>
              <p:cNvSpPr>
                <a:spLocks noChangeAspect="1" noChangeArrowheads="1"/>
              </p:cNvSpPr>
              <p:nvPr/>
            </p:nvSpPr>
            <p:spPr bwMode="auto">
              <a:xfrm>
                <a:off x="3037037" y="1383432"/>
                <a:ext cx="873125" cy="920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22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45" name="Rectangle 60"/>
              <p:cNvSpPr>
                <a:spLocks noChangeAspect="1" noChangeArrowheads="1"/>
              </p:cNvSpPr>
              <p:nvPr/>
            </p:nvSpPr>
            <p:spPr bwMode="auto">
              <a:xfrm>
                <a:off x="3087837" y="1550119"/>
                <a:ext cx="769937" cy="58738"/>
              </a:xfrm>
              <a:prstGeom prst="rect">
                <a:avLst/>
              </a:prstGeom>
              <a:solidFill>
                <a:srgbClr val="FF3300">
                  <a:alpha val="50195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nl-NL"/>
              </a:p>
            </p:txBody>
          </p:sp>
          <p:grpSp>
            <p:nvGrpSpPr>
              <p:cNvPr id="9" name="Group 61"/>
              <p:cNvGrpSpPr>
                <a:grpSpLocks noChangeAspect="1"/>
              </p:cNvGrpSpPr>
              <p:nvPr/>
            </p:nvGrpSpPr>
            <p:grpSpPr bwMode="auto">
              <a:xfrm>
                <a:off x="3354537" y="1477094"/>
                <a:ext cx="84137" cy="82550"/>
                <a:chOff x="288" y="960"/>
                <a:chExt cx="482" cy="468"/>
              </a:xfrm>
            </p:grpSpPr>
            <p:sp>
              <p:nvSpPr>
                <p:cNvPr id="63" name="Oval 62"/>
                <p:cNvSpPr>
                  <a:spLocks noChangeAspect="1" noChangeArrowheads="1"/>
                </p:cNvSpPr>
                <p:nvPr/>
              </p:nvSpPr>
              <p:spPr bwMode="auto">
                <a:xfrm>
                  <a:off x="288" y="960"/>
                  <a:ext cx="482" cy="46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7BA7D3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4" name="Oval 63"/>
                <p:cNvSpPr>
                  <a:spLocks noChangeAspect="1" noChangeArrowheads="1"/>
                </p:cNvSpPr>
                <p:nvPr/>
              </p:nvSpPr>
              <p:spPr bwMode="auto">
                <a:xfrm>
                  <a:off x="333" y="1004"/>
                  <a:ext cx="392" cy="3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84A3C1"/>
                    </a:gs>
                    <a:gs pos="100000">
                      <a:srgbClr val="336699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grpSp>
            <p:nvGrpSpPr>
              <p:cNvPr id="10" name="Group 64"/>
              <p:cNvGrpSpPr>
                <a:grpSpLocks noChangeAspect="1"/>
              </p:cNvGrpSpPr>
              <p:nvPr/>
            </p:nvGrpSpPr>
            <p:grpSpPr bwMode="auto">
              <a:xfrm>
                <a:off x="3141812" y="1477094"/>
                <a:ext cx="82550" cy="82550"/>
                <a:chOff x="288" y="960"/>
                <a:chExt cx="482" cy="468"/>
              </a:xfrm>
            </p:grpSpPr>
            <p:sp>
              <p:nvSpPr>
                <p:cNvPr id="61" name="Oval 65"/>
                <p:cNvSpPr>
                  <a:spLocks noChangeAspect="1" noChangeArrowheads="1"/>
                </p:cNvSpPr>
                <p:nvPr/>
              </p:nvSpPr>
              <p:spPr bwMode="auto">
                <a:xfrm>
                  <a:off x="288" y="960"/>
                  <a:ext cx="482" cy="46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7BA7D3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2" name="Oval 66"/>
                <p:cNvSpPr>
                  <a:spLocks noChangeAspect="1" noChangeArrowheads="1"/>
                </p:cNvSpPr>
                <p:nvPr/>
              </p:nvSpPr>
              <p:spPr bwMode="auto">
                <a:xfrm>
                  <a:off x="333" y="1004"/>
                  <a:ext cx="392" cy="3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84A3C1"/>
                    </a:gs>
                    <a:gs pos="100000">
                      <a:srgbClr val="336699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grpSp>
            <p:nvGrpSpPr>
              <p:cNvPr id="11" name="Group 67"/>
              <p:cNvGrpSpPr>
                <a:grpSpLocks noChangeAspect="1"/>
              </p:cNvGrpSpPr>
              <p:nvPr/>
            </p:nvGrpSpPr>
            <p:grpSpPr bwMode="auto">
              <a:xfrm>
                <a:off x="3578374" y="1477094"/>
                <a:ext cx="84138" cy="82550"/>
                <a:chOff x="288" y="960"/>
                <a:chExt cx="482" cy="468"/>
              </a:xfrm>
            </p:grpSpPr>
            <p:sp>
              <p:nvSpPr>
                <p:cNvPr id="59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288" y="960"/>
                  <a:ext cx="482" cy="46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7BA7D3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0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333" y="1004"/>
                  <a:ext cx="392" cy="3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84A3C1"/>
                    </a:gs>
                    <a:gs pos="100000">
                      <a:srgbClr val="336699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grpSp>
            <p:nvGrpSpPr>
              <p:cNvPr id="12" name="Group 70"/>
              <p:cNvGrpSpPr>
                <a:grpSpLocks noChangeAspect="1"/>
              </p:cNvGrpSpPr>
              <p:nvPr/>
            </p:nvGrpSpPr>
            <p:grpSpPr bwMode="auto">
              <a:xfrm>
                <a:off x="3240237" y="1477094"/>
                <a:ext cx="82550" cy="82550"/>
                <a:chOff x="288" y="960"/>
                <a:chExt cx="482" cy="468"/>
              </a:xfrm>
            </p:grpSpPr>
            <p:sp>
              <p:nvSpPr>
                <p:cNvPr id="57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288" y="960"/>
                  <a:ext cx="482" cy="46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7BA7D3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8" name="Oval 72"/>
                <p:cNvSpPr>
                  <a:spLocks noChangeAspect="1" noChangeArrowheads="1"/>
                </p:cNvSpPr>
                <p:nvPr/>
              </p:nvSpPr>
              <p:spPr bwMode="auto">
                <a:xfrm>
                  <a:off x="333" y="1004"/>
                  <a:ext cx="392" cy="3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84A3C1"/>
                    </a:gs>
                    <a:gs pos="100000">
                      <a:srgbClr val="336699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grpSp>
            <p:nvGrpSpPr>
              <p:cNvPr id="13" name="Group 73"/>
              <p:cNvGrpSpPr>
                <a:grpSpLocks noChangeAspect="1"/>
              </p:cNvGrpSpPr>
              <p:nvPr/>
            </p:nvGrpSpPr>
            <p:grpSpPr bwMode="auto">
              <a:xfrm>
                <a:off x="3456137" y="1477094"/>
                <a:ext cx="84137" cy="82550"/>
                <a:chOff x="288" y="960"/>
                <a:chExt cx="482" cy="468"/>
              </a:xfrm>
            </p:grpSpPr>
            <p:sp>
              <p:nvSpPr>
                <p:cNvPr id="55" name="Oval 74"/>
                <p:cNvSpPr>
                  <a:spLocks noChangeAspect="1" noChangeArrowheads="1"/>
                </p:cNvSpPr>
                <p:nvPr/>
              </p:nvSpPr>
              <p:spPr bwMode="auto">
                <a:xfrm>
                  <a:off x="288" y="960"/>
                  <a:ext cx="482" cy="46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7BA7D3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6" name="Oval 75"/>
                <p:cNvSpPr>
                  <a:spLocks noChangeAspect="1" noChangeArrowheads="1"/>
                </p:cNvSpPr>
                <p:nvPr/>
              </p:nvSpPr>
              <p:spPr bwMode="auto">
                <a:xfrm>
                  <a:off x="333" y="1004"/>
                  <a:ext cx="392" cy="3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84A3C1"/>
                    </a:gs>
                    <a:gs pos="100000">
                      <a:srgbClr val="336699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grpSp>
            <p:nvGrpSpPr>
              <p:cNvPr id="14" name="Group 76"/>
              <p:cNvGrpSpPr>
                <a:grpSpLocks noChangeAspect="1"/>
              </p:cNvGrpSpPr>
              <p:nvPr/>
            </p:nvGrpSpPr>
            <p:grpSpPr bwMode="auto">
              <a:xfrm>
                <a:off x="3703787" y="1477094"/>
                <a:ext cx="84137" cy="82550"/>
                <a:chOff x="288" y="960"/>
                <a:chExt cx="482" cy="468"/>
              </a:xfrm>
            </p:grpSpPr>
            <p:sp>
              <p:nvSpPr>
                <p:cNvPr id="53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288" y="960"/>
                  <a:ext cx="482" cy="46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7BA7D3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4" name="Oval 78"/>
                <p:cNvSpPr>
                  <a:spLocks noChangeAspect="1" noChangeArrowheads="1"/>
                </p:cNvSpPr>
                <p:nvPr/>
              </p:nvSpPr>
              <p:spPr bwMode="auto">
                <a:xfrm>
                  <a:off x="333" y="1004"/>
                  <a:ext cx="392" cy="3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84A3C1"/>
                    </a:gs>
                    <a:gs pos="100000">
                      <a:srgbClr val="336699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</p:grpSp>
        <p:sp>
          <p:nvSpPr>
            <p:cNvPr id="52" name="Text Box 79"/>
            <p:cNvSpPr txBox="1">
              <a:spLocks noChangeArrowheads="1"/>
            </p:cNvSpPr>
            <p:nvPr/>
          </p:nvSpPr>
          <p:spPr bwMode="auto">
            <a:xfrm>
              <a:off x="2861389" y="2042264"/>
              <a:ext cx="774507" cy="52322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dirty="0">
                  <a:latin typeface="Calibri" pitchFamily="34" charset="0"/>
                  <a:cs typeface="Times New Roman" pitchFamily="18" charset="0"/>
                </a:rPr>
                <a:t>Day 6</a:t>
              </a:r>
            </a:p>
            <a:p>
              <a:pPr algn="ctr" eaLnBrk="0" hangingPunct="0"/>
              <a:r>
                <a:rPr lang="nl-NL" sz="1400" dirty="0" smtClean="0">
                  <a:latin typeface="Calibri" pitchFamily="34" charset="0"/>
                  <a:cs typeface="Times New Roman" pitchFamily="18" charset="0"/>
                </a:rPr>
                <a:t>Analysis</a:t>
              </a:r>
              <a:endParaRPr lang="en-US" sz="1400" dirty="0">
                <a:latin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92" name="Rectangle 91"/>
          <p:cNvSpPr/>
          <p:nvPr/>
        </p:nvSpPr>
        <p:spPr>
          <a:xfrm>
            <a:off x="6091758" y="6187894"/>
            <a:ext cx="31937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Klein Wolterink et al, Eur. J.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2012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63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3132138" y="908720"/>
            <a:ext cx="5832350" cy="243143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b="1" dirty="0" smtClean="0">
                <a:latin typeface="Calibri" pitchFamily="34" charset="0"/>
              </a:rPr>
              <a:t>Allergic Asthma</a:t>
            </a:r>
          </a:p>
          <a:p>
            <a:pPr algn="l"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ILC2 are activated upon exposure to protease allergens, such as </a:t>
            </a:r>
            <a:r>
              <a:rPr lang="en-US" sz="1600" i="1" dirty="0" err="1" smtClean="0">
                <a:latin typeface="Calibri" pitchFamily="34" charset="0"/>
                <a:cs typeface="Times New Roman" pitchFamily="18" charset="0"/>
              </a:rPr>
              <a:t>Alternaria</a:t>
            </a: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and </a:t>
            </a:r>
            <a:r>
              <a:rPr lang="en-US" sz="1600" dirty="0" err="1" smtClean="0">
                <a:latin typeface="Calibri" pitchFamily="34" charset="0"/>
                <a:cs typeface="Times New Roman" pitchFamily="18" charset="0"/>
              </a:rPr>
              <a:t>papain</a:t>
            </a: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, in </a:t>
            </a:r>
            <a:r>
              <a:rPr lang="en-US" sz="1600" i="1" dirty="0" smtClean="0">
                <a:latin typeface="Calibri" pitchFamily="34" charset="0"/>
                <a:cs typeface="Times New Roman" pitchFamily="18" charset="0"/>
              </a:rPr>
              <a:t>Rag</a:t>
            </a:r>
            <a:r>
              <a:rPr lang="en-US" sz="1600" i="1" baseline="30000" dirty="0" smtClean="0">
                <a:latin typeface="Calibri" pitchFamily="34" charset="0"/>
                <a:cs typeface="Times New Roman" pitchFamily="18" charset="0"/>
              </a:rPr>
              <a:t>-/- </a:t>
            </a: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mice</a:t>
            </a:r>
          </a:p>
          <a:p>
            <a:pPr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Induction of </a:t>
            </a:r>
            <a:r>
              <a:rPr lang="en-US" sz="1600" dirty="0" err="1" smtClean="0">
                <a:latin typeface="Calibri" pitchFamily="34" charset="0"/>
                <a:cs typeface="Times New Roman" pitchFamily="18" charset="0"/>
              </a:rPr>
              <a:t>eosinophilia</a:t>
            </a: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and AHR 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Bartemes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al, J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, 2012; Doherty et al,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AJPhLCLMPh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2012; Wilhelm et al, Nat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, 2011;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Halim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al, Immunity 2012; </a:t>
            </a:r>
            <a:endParaRPr lang="en-US" sz="1600" dirty="0" smtClean="0">
              <a:latin typeface="Calibri" pitchFamily="34" charset="0"/>
              <a:cs typeface="Times New Roman" pitchFamily="18" charset="0"/>
            </a:endParaRPr>
          </a:p>
          <a:p>
            <a:pPr algn="l" eaLnBrk="0" hangingPunct="0">
              <a:buFont typeface="Arial" pitchFamily="34" charset="0"/>
              <a:buChar char="•"/>
            </a:pPr>
            <a:endParaRPr lang="en-US" sz="1600" dirty="0" smtClean="0">
              <a:latin typeface="Calibri" pitchFamily="34" charset="0"/>
              <a:cs typeface="Times New Roman" pitchFamily="18" charset="0"/>
            </a:endParaRPr>
          </a:p>
          <a:p>
            <a:pPr algn="l" eaLnBrk="0" hangingPunct="0"/>
            <a:r>
              <a:rPr lang="en-US" sz="1600" b="1" dirty="0" smtClean="0">
                <a:latin typeface="Calibri" pitchFamily="34" charset="0"/>
                <a:cs typeface="Times New Roman" pitchFamily="18" charset="0"/>
              </a:rPr>
              <a:t>Influenza</a:t>
            </a:r>
          </a:p>
          <a:p>
            <a:pPr algn="l"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AHR, dependent on IL-33</a:t>
            </a:r>
          </a:p>
          <a:p>
            <a:pPr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Tissue repair (</a:t>
            </a:r>
            <a:r>
              <a:rPr lang="en-US" sz="1600" dirty="0" err="1" smtClean="0">
                <a:latin typeface="Calibri" pitchFamily="34" charset="0"/>
                <a:cs typeface="Times New Roman" pitchFamily="18" charset="0"/>
              </a:rPr>
              <a:t>amphiregulin</a:t>
            </a: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restores lung epithelium integrity) 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(Chang et al, Nat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2011;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Monticelli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al, Nat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2012)</a:t>
            </a:r>
            <a:endParaRPr lang="nl-NL" sz="1600" i="1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9876" y="238703"/>
            <a:ext cx="545604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Evidence for a role of ILC2s in disease models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9" name="Picture 2" descr="http://www.sciencedirect.com/science?_ob=MiamiCaptionURL&amp;_method=retrieve&amp;_eid=1-s2.0-S1074761312000854&amp;_image=1-s2.0-S1074761312000854-gr5_lrg.jpg&amp;_cid=272197&amp;_explode=defaultEXP_LIST&amp;_idxType=defaultREF_WORK_INDEX_TYPE&amp;_alpha=defaultALPHA&amp;_ba=&amp;_rdoc=1&amp;_fmt=FULL&amp;_isHiQual=Y&amp;_issn=10747613&amp;_pii=S1074761312000854&amp;md5=20d5c352910f4cdc15b562cdcb51e07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085" t="1806" r="31956" b="38946"/>
          <a:stretch/>
        </p:blipFill>
        <p:spPr bwMode="auto">
          <a:xfrm>
            <a:off x="611188" y="1871372"/>
            <a:ext cx="2036898" cy="43198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42276" y="1043738"/>
            <a:ext cx="17135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sz="2000" dirty="0" smtClean="0"/>
              <a:t>BAL</a:t>
            </a:r>
          </a:p>
          <a:p>
            <a:pPr algn="ctr"/>
            <a:r>
              <a:rPr lang="en-US" sz="1400" dirty="0" err="1" smtClean="0"/>
              <a:t>Papain</a:t>
            </a:r>
            <a:r>
              <a:rPr lang="en-US" sz="1400" dirty="0" smtClean="0"/>
              <a:t> exposure</a:t>
            </a:r>
            <a:endParaRPr lang="nl-NL" sz="1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99592" y="1389017"/>
            <a:ext cx="15841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28099" y="2153970"/>
            <a:ext cx="383480" cy="3140016"/>
          </a:xfrm>
          <a:prstGeom prst="rect">
            <a:avLst/>
          </a:prstGeom>
          <a:noFill/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tangle 84"/>
          <p:cNvSpPr>
            <a:spLocks noChangeArrowheads="1"/>
          </p:cNvSpPr>
          <p:nvPr/>
        </p:nvSpPr>
        <p:spPr bwMode="auto">
          <a:xfrm>
            <a:off x="920910" y="6184804"/>
            <a:ext cx="19228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Halim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et al, Immunity 2012</a:t>
            </a:r>
            <a:endParaRPr lang="en-US" sz="12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1840" y="3560817"/>
            <a:ext cx="53282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1600" b="1" dirty="0" smtClean="0">
                <a:latin typeface="Calibri" pitchFamily="34" charset="0"/>
                <a:cs typeface="Times New Roman" pitchFamily="18" charset="0"/>
              </a:rPr>
              <a:t>Atopic dermatitis</a:t>
            </a:r>
          </a:p>
          <a:p>
            <a:pPr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ILC2 expansion  and interactions with mast cells </a:t>
            </a:r>
          </a:p>
          <a:p>
            <a:pPr eaLnBrk="0" hangingPunct="0"/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(Kim et al,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Sci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Transl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Med 2013;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Salimi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 et al, J Exp Med 2013) </a:t>
            </a:r>
            <a:endParaRPr lang="en-US" sz="1600" dirty="0" smtClean="0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600" b="1" dirty="0" smtClean="0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1600" b="1" dirty="0" smtClean="0">
                <a:latin typeface="Calibri" pitchFamily="34" charset="0"/>
                <a:cs typeface="Times New Roman" pitchFamily="18" charset="0"/>
              </a:rPr>
              <a:t>Lung fibrosis</a:t>
            </a:r>
          </a:p>
          <a:p>
            <a:pPr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ILC2 expansion in </a:t>
            </a:r>
            <a:r>
              <a:rPr lang="en-US" sz="1600" dirty="0" err="1" smtClean="0">
                <a:latin typeface="Calibri" pitchFamily="34" charset="0"/>
                <a:cs typeface="Times New Roman" pitchFamily="18" charset="0"/>
              </a:rPr>
              <a:t>bleomycin</a:t>
            </a: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-induced lung fibrosis model</a:t>
            </a:r>
          </a:p>
          <a:p>
            <a:pPr eaLnBrk="0" hangingPunct="0"/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(Li et al., JACI 2014) </a:t>
            </a:r>
            <a:endParaRPr lang="en-US" sz="1600" dirty="0" smtClean="0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600" dirty="0" smtClean="0">
              <a:latin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1600" b="1" dirty="0" smtClean="0">
                <a:latin typeface="Calibri" pitchFamily="34" charset="0"/>
                <a:cs typeface="Times New Roman" pitchFamily="18" charset="0"/>
              </a:rPr>
              <a:t>Metabolic homeostasis </a:t>
            </a:r>
          </a:p>
          <a:p>
            <a:pPr eaLnBrk="0" hangingPunct="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Times New Roman" pitchFamily="18" charset="0"/>
              </a:rPr>
              <a:t> Depletion of ILC2 increases obesity</a:t>
            </a:r>
          </a:p>
          <a:p>
            <a:pPr eaLnBrk="0" hangingPunct="0"/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(Hams et al, J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2013; Nussbaum et al, Nature 2014;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Molofsky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J Exp Med, 2013; Lee et al, Cell 2015;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Brestoff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al, Nature 2015) </a:t>
            </a:r>
            <a:endParaRPr lang="en-US" sz="1600" dirty="0" smtClean="0">
              <a:solidFill>
                <a:schemeClr val="tx2"/>
              </a:solidFill>
              <a:latin typeface="Calibri" pitchFamily="34" charset="0"/>
              <a:cs typeface="Times New Roman" pitchFamily="18" charset="0"/>
            </a:endParaRPr>
          </a:p>
          <a:p>
            <a:endParaRPr lang="nl-NL" sz="1600" dirty="0"/>
          </a:p>
        </p:txBody>
      </p:sp>
      <p:sp>
        <p:nvSpPr>
          <p:cNvPr id="2" name="Rectangle 1"/>
          <p:cNvSpPr/>
          <p:nvPr/>
        </p:nvSpPr>
        <p:spPr>
          <a:xfrm>
            <a:off x="539552" y="1772816"/>
            <a:ext cx="302724" cy="351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111588" y="836712"/>
            <a:ext cx="5924908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Allergic Asthma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GWAS shows association with </a:t>
            </a:r>
            <a:r>
              <a:rPr lang="en-US" sz="1600" i="1" dirty="0" smtClean="0">
                <a:latin typeface="Calibri" pitchFamily="34" charset="0"/>
              </a:rPr>
              <a:t>IL1RL1</a:t>
            </a:r>
            <a:r>
              <a:rPr lang="en-US" sz="1600" dirty="0" smtClean="0">
                <a:latin typeface="Calibri" pitchFamily="34" charset="0"/>
              </a:rPr>
              <a:t> (IL-33R),</a:t>
            </a:r>
            <a:r>
              <a:rPr lang="en-US" sz="1600" i="1" dirty="0" smtClean="0">
                <a:latin typeface="Calibri" pitchFamily="34" charset="0"/>
              </a:rPr>
              <a:t> IL33, IL13, RORA 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Mofatt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al., New Eng J Med, 2010)</a:t>
            </a:r>
            <a:endParaRPr lang="en-US" sz="16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</a:rPr>
              <a:t> Increased presence of CD34</a:t>
            </a:r>
            <a:r>
              <a:rPr lang="en-US" sz="1600" baseline="30000" dirty="0" smtClean="0">
                <a:latin typeface="Calibri" pitchFamily="34" charset="0"/>
              </a:rPr>
              <a:t>+</a:t>
            </a:r>
            <a:r>
              <a:rPr lang="en-US" sz="1600" dirty="0" smtClean="0">
                <a:latin typeface="Calibri" pitchFamily="34" charset="0"/>
              </a:rPr>
              <a:t>IL-5</a:t>
            </a:r>
            <a:r>
              <a:rPr lang="en-US" sz="1600" baseline="30000" dirty="0" smtClean="0">
                <a:latin typeface="Calibri" pitchFamily="34" charset="0"/>
              </a:rPr>
              <a:t>+</a:t>
            </a:r>
            <a:r>
              <a:rPr lang="en-US" sz="1600" dirty="0" smtClean="0">
                <a:latin typeface="Calibri" pitchFamily="34" charset="0"/>
              </a:rPr>
              <a:t> or CD34</a:t>
            </a:r>
            <a:r>
              <a:rPr lang="en-US" sz="1600" baseline="30000" dirty="0" smtClean="0">
                <a:latin typeface="Calibri" pitchFamily="34" charset="0"/>
              </a:rPr>
              <a:t>+</a:t>
            </a:r>
            <a:r>
              <a:rPr lang="en-US" sz="1600" dirty="0" smtClean="0">
                <a:latin typeface="Calibri" pitchFamily="34" charset="0"/>
              </a:rPr>
              <a:t>IL-13</a:t>
            </a:r>
            <a:r>
              <a:rPr lang="en-US" sz="1600" baseline="30000" dirty="0" smtClean="0">
                <a:latin typeface="Calibri" pitchFamily="34" charset="0"/>
              </a:rPr>
              <a:t>+</a:t>
            </a:r>
            <a:r>
              <a:rPr lang="en-US" sz="1600" dirty="0" smtClean="0">
                <a:latin typeface="Calibri" pitchFamily="34" charset="0"/>
              </a:rPr>
              <a:t> non-T cells in sputum of allergic patients 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(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Allakhverdi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al., JACI 2009)</a:t>
            </a:r>
            <a:endParaRPr lang="en-US" sz="80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0" lvl="2">
              <a:buFont typeface="Arial" pitchFamily="34" charset="0"/>
              <a:buChar char="•"/>
            </a:pPr>
            <a:r>
              <a:rPr lang="nl-NL" sz="1600" dirty="0" smtClean="0"/>
              <a:t> ILC2 are increased in peripheral blood </a:t>
            </a:r>
            <a:r>
              <a:rPr lang="en-US" sz="1200" i="1" dirty="0" smtClean="0">
                <a:solidFill>
                  <a:schemeClr val="tx2"/>
                </a:solidFill>
              </a:rPr>
              <a:t>(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Bartemes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al, JACI 2014)</a:t>
            </a:r>
            <a:endParaRPr lang="en-US" sz="1000" i="1" dirty="0" smtClean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9876" y="238703"/>
            <a:ext cx="542077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Evidence for a role of ILC2s in human disease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945" r="14250"/>
          <a:stretch/>
        </p:blipFill>
        <p:spPr bwMode="auto">
          <a:xfrm>
            <a:off x="1015856" y="908720"/>
            <a:ext cx="1644530" cy="212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/>
          <p:nvPr/>
        </p:nvGrpSpPr>
        <p:grpSpPr>
          <a:xfrm>
            <a:off x="323528" y="2570415"/>
            <a:ext cx="8496944" cy="4093428"/>
            <a:chOff x="323528" y="2740309"/>
            <a:chExt cx="8496944" cy="4093428"/>
          </a:xfrm>
        </p:grpSpPr>
        <p:grpSp>
          <p:nvGrpSpPr>
            <p:cNvPr id="6" name="Group 14"/>
            <p:cNvGrpSpPr/>
            <p:nvPr/>
          </p:nvGrpSpPr>
          <p:grpSpPr>
            <a:xfrm>
              <a:off x="323528" y="3140968"/>
              <a:ext cx="2397722" cy="1584176"/>
              <a:chOff x="323528" y="3645024"/>
              <a:chExt cx="2397722" cy="1584176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lum contrast="10000"/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r="46692" b="35686"/>
              <a:stretch/>
            </p:blipFill>
            <p:spPr bwMode="auto">
              <a:xfrm>
                <a:off x="395536" y="3717032"/>
                <a:ext cx="2325714" cy="1512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323528" y="3645024"/>
                <a:ext cx="288032" cy="4312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>
              <a:lum bright="20000" contrast="20000"/>
            </a:blip>
            <a:srcRect l="47595" t="17140" r="38851" b="68348"/>
            <a:stretch>
              <a:fillRect/>
            </a:stretch>
          </p:blipFill>
          <p:spPr bwMode="auto">
            <a:xfrm>
              <a:off x="1017992" y="5085184"/>
              <a:ext cx="1609792" cy="1198901"/>
            </a:xfrm>
            <a:prstGeom prst="rect">
              <a:avLst/>
            </a:prstGeom>
            <a:noFill/>
            <a:ln w="9525">
              <a:solidFill>
                <a:srgbClr val="003366"/>
              </a:solidFill>
              <a:miter lim="800000"/>
              <a:headEnd/>
              <a:tailEnd/>
            </a:ln>
          </p:spPr>
        </p:pic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3111588" y="2740309"/>
              <a:ext cx="5708884" cy="4093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lvl="2"/>
              <a:r>
                <a:rPr lang="nl-NL" sz="1600" b="1" dirty="0" smtClean="0"/>
                <a:t>Chronic rhinosinusitis (CRS)</a:t>
              </a:r>
            </a:p>
            <a:p>
              <a:pPr marL="0" lvl="2">
                <a:buFont typeface="Arial" pitchFamily="34" charset="0"/>
                <a:buChar char="•"/>
              </a:pPr>
              <a:r>
                <a:rPr lang="nl-NL" sz="1600" dirty="0" smtClean="0"/>
                <a:t> ILC2 are increased in nasal polyps </a:t>
              </a:r>
              <a:r>
                <a:rPr lang="en-US" sz="1200" i="1" dirty="0" smtClean="0">
                  <a:solidFill>
                    <a:schemeClr val="tx2"/>
                  </a:solidFill>
                </a:rPr>
                <a:t>(</a:t>
              </a:r>
              <a:r>
                <a:rPr lang="en-US" sz="1200" i="1" dirty="0" err="1" smtClean="0">
                  <a:solidFill>
                    <a:schemeClr val="tx2"/>
                  </a:solidFill>
                </a:rPr>
                <a:t>Mjösberg</a:t>
              </a:r>
              <a:r>
                <a:rPr lang="en-US" sz="1200" i="1" dirty="0" smtClean="0">
                  <a:solidFill>
                    <a:schemeClr val="tx2"/>
                  </a:solidFill>
                </a:rPr>
                <a:t> et al, Nat </a:t>
              </a:r>
              <a:r>
                <a:rPr lang="en-US" sz="1200" i="1" dirty="0" err="1" smtClean="0">
                  <a:solidFill>
                    <a:schemeClr val="tx2"/>
                  </a:solidFill>
                </a:rPr>
                <a:t>Immunol</a:t>
              </a:r>
              <a:r>
                <a:rPr lang="en-US" sz="1200" i="1" dirty="0" smtClean="0">
                  <a:solidFill>
                    <a:schemeClr val="tx2"/>
                  </a:solidFill>
                </a:rPr>
                <a:t> 2011)</a:t>
              </a:r>
              <a:endParaRPr lang="en-US" i="1" dirty="0" smtClean="0">
                <a:solidFill>
                  <a:schemeClr val="tx2"/>
                </a:solidFill>
              </a:endParaRPr>
            </a:p>
            <a:p>
              <a:pPr marL="0" lvl="2">
                <a:buFont typeface="Arial" pitchFamily="34" charset="0"/>
                <a:buChar char="•"/>
              </a:pPr>
              <a:r>
                <a:rPr lang="nl-NL" sz="1600" dirty="0" smtClean="0"/>
                <a:t> ILC2 are increased in peripheral blood upon cat-allergen or pollen exposure  </a:t>
              </a:r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(Doherty et al, JACI 2014; Lao-Araya et al, JACI 2014)</a:t>
              </a:r>
              <a:endParaRPr lang="nl-NL" i="1" dirty="0" smtClean="0"/>
            </a:p>
            <a:p>
              <a:pPr marL="0" lvl="2"/>
              <a:endParaRPr lang="nl-NL" sz="1400" dirty="0" smtClean="0"/>
            </a:p>
            <a:p>
              <a:pPr marL="0" lvl="2"/>
              <a:r>
                <a:rPr lang="en-US" sz="1600" b="1" dirty="0" smtClean="0"/>
                <a:t>Idiopathic pulmonary fibrosis (IPF)</a:t>
              </a:r>
            </a:p>
            <a:p>
              <a:pPr>
                <a:buFont typeface="Arial" pitchFamily="34" charset="0"/>
                <a:buChar char="•"/>
              </a:pPr>
              <a:r>
                <a:rPr lang="nl-NL" sz="1600" dirty="0" smtClean="0"/>
                <a:t> ILC2 are increased in BAL; increased IL-25 in the lung </a:t>
              </a:r>
            </a:p>
            <a:p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(Hams et al, PNAS 2014)</a:t>
              </a:r>
              <a:endParaRPr lang="nl-NL" sz="1200" i="1" dirty="0" smtClean="0"/>
            </a:p>
            <a:p>
              <a:pPr>
                <a:buFont typeface="Arial" pitchFamily="34" charset="0"/>
                <a:buChar char="•"/>
              </a:pPr>
              <a:endParaRPr lang="en-US" sz="1400" dirty="0" smtClean="0"/>
            </a:p>
            <a:p>
              <a:r>
                <a:rPr lang="en-US" sz="1600" b="1" dirty="0" smtClean="0">
                  <a:latin typeface="Calibri" pitchFamily="34" charset="0"/>
                </a:rPr>
                <a:t>Primary spontaneous </a:t>
              </a:r>
              <a:r>
                <a:rPr lang="en-US" sz="1600" b="1" dirty="0" err="1" smtClean="0">
                  <a:latin typeface="Calibri" pitchFamily="34" charset="0"/>
                </a:rPr>
                <a:t>pneumothorax</a:t>
              </a:r>
              <a:endParaRPr lang="en-US" sz="1600" b="1" dirty="0" smtClean="0">
                <a:latin typeface="Calibri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sz="1600" dirty="0" smtClean="0">
                  <a:latin typeface="Calibri" pitchFamily="34" charset="0"/>
                </a:rPr>
                <a:t> Increased </a:t>
              </a:r>
              <a:r>
                <a:rPr lang="en-US" sz="1600" dirty="0" err="1" smtClean="0">
                  <a:latin typeface="Calibri" pitchFamily="34" charset="0"/>
                </a:rPr>
                <a:t>eosinophils</a:t>
              </a:r>
              <a:r>
                <a:rPr lang="en-US" sz="1600" dirty="0" smtClean="0">
                  <a:latin typeface="Calibri" pitchFamily="34" charset="0"/>
                </a:rPr>
                <a:t>, Th2 cytokines and ILC2 in pleural fluid </a:t>
              </a:r>
            </a:p>
            <a:p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(Kwon et al, AJRCCM 2013)</a:t>
              </a:r>
            </a:p>
            <a:p>
              <a:endParaRPr lang="en-US" sz="1400" b="1" i="1" dirty="0" smtClean="0">
                <a:solidFill>
                  <a:schemeClr val="tx2"/>
                </a:solidFill>
                <a:latin typeface="Calibri" pitchFamily="34" charset="0"/>
              </a:endParaRPr>
            </a:p>
            <a:p>
              <a:r>
                <a:rPr lang="en-US" sz="1600" b="1" dirty="0" smtClean="0">
                  <a:latin typeface="Calibri" pitchFamily="34" charset="0"/>
                </a:rPr>
                <a:t>Atopic dermatitis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600" b="1" dirty="0" smtClean="0">
                  <a:latin typeface="Calibri" pitchFamily="34" charset="0"/>
                </a:rPr>
                <a:t> </a:t>
              </a:r>
              <a:r>
                <a:rPr lang="nl-NL" sz="1600" dirty="0" smtClean="0"/>
                <a:t>ILC2 are increased in lesional skin and after local allergen challenge </a:t>
              </a:r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(Kim et al, </a:t>
              </a:r>
              <a:r>
                <a:rPr lang="en-US" sz="1200" i="1" dirty="0" err="1" smtClean="0">
                  <a:solidFill>
                    <a:schemeClr val="tx2"/>
                  </a:solidFill>
                  <a:latin typeface="Calibri" pitchFamily="34" charset="0"/>
                </a:rPr>
                <a:t>Sci</a:t>
              </a:r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 </a:t>
              </a:r>
              <a:r>
                <a:rPr lang="en-US" sz="1200" i="1" dirty="0" err="1" smtClean="0">
                  <a:solidFill>
                    <a:schemeClr val="tx2"/>
                  </a:solidFill>
                  <a:latin typeface="Calibri" pitchFamily="34" charset="0"/>
                </a:rPr>
                <a:t>Transl</a:t>
              </a:r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 Med 2013; </a:t>
              </a:r>
              <a:r>
                <a:rPr lang="en-US" sz="1200" i="1" dirty="0" err="1" smtClean="0">
                  <a:solidFill>
                    <a:schemeClr val="tx2"/>
                  </a:solidFill>
                  <a:latin typeface="Calibri" pitchFamily="34" charset="0"/>
                </a:rPr>
                <a:t>Salimi</a:t>
              </a:r>
              <a:r>
                <a:rPr lang="en-US" sz="1200" i="1" dirty="0" smtClean="0">
                  <a:solidFill>
                    <a:schemeClr val="tx2"/>
                  </a:solidFill>
                  <a:latin typeface="Calibri" pitchFamily="34" charset="0"/>
                </a:rPr>
                <a:t>  et al, J Exp Med 2013) </a:t>
              </a:r>
              <a:endParaRPr lang="en-US" i="1" dirty="0" smtClean="0">
                <a:solidFill>
                  <a:schemeClr val="tx2"/>
                </a:solidFill>
                <a:latin typeface="Calibri" pitchFamily="34" charset="0"/>
              </a:endParaRPr>
            </a:p>
            <a:p>
              <a:pPr>
                <a:buFont typeface="Arial" pitchFamily="34" charset="0"/>
                <a:buChar char="•"/>
              </a:pPr>
              <a:endParaRPr lang="en-US" b="1" dirty="0" smtClean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764704"/>
            <a:ext cx="7993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3366"/>
                </a:solidFill>
              </a:rPr>
              <a:t>What about ILC2 activation in a more physiological model (House Dust Mite)?? 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611560" y="1873970"/>
            <a:ext cx="8534400" cy="42862"/>
          </a:xfrm>
          <a:prstGeom prst="rect">
            <a:avLst/>
          </a:prstGeom>
          <a:gradFill rotWithShape="0">
            <a:gsLst>
              <a:gs pos="0">
                <a:srgbClr val="003366"/>
              </a:gs>
              <a:gs pos="100000">
                <a:srgbClr val="003366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20504" y="245979"/>
            <a:ext cx="83439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ILC2s are major cytokine producers (in </a:t>
            </a: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HDM-mediated AAI)</a:t>
            </a:r>
          </a:p>
        </p:txBody>
      </p:sp>
      <p:sp>
        <p:nvSpPr>
          <p:cNvPr id="10" name="Rectangle 84"/>
          <p:cNvSpPr>
            <a:spLocks noChangeArrowheads="1"/>
          </p:cNvSpPr>
          <p:nvPr/>
        </p:nvSpPr>
        <p:spPr bwMode="auto">
          <a:xfrm>
            <a:off x="6115155" y="6182556"/>
            <a:ext cx="28752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>
                <a:solidFill>
                  <a:schemeClr val="tx2"/>
                </a:solidFill>
                <a:latin typeface="Calibri" pitchFamily="34" charset="0"/>
              </a:rPr>
              <a:t>Klein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Wolterink</a:t>
            </a:r>
            <a:r>
              <a:rPr lang="en-US" sz="1200" b="1" i="1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et al, </a:t>
            </a:r>
            <a:r>
              <a:rPr lang="en-US" sz="1200" b="1" i="1" dirty="0" err="1">
                <a:solidFill>
                  <a:schemeClr val="tx2"/>
                </a:solidFill>
                <a:latin typeface="Calibri" pitchFamily="34" charset="0"/>
              </a:rPr>
              <a:t>Eur</a:t>
            </a:r>
            <a:r>
              <a:rPr lang="en-US" sz="1200" b="1" i="1" dirty="0">
                <a:solidFill>
                  <a:schemeClr val="tx2"/>
                </a:solidFill>
                <a:latin typeface="Calibri" pitchFamily="34" charset="0"/>
              </a:rPr>
              <a:t> J </a:t>
            </a:r>
            <a:r>
              <a:rPr lang="en-US" sz="1200" b="1" i="1" dirty="0" err="1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b="1" i="1" dirty="0">
                <a:solidFill>
                  <a:schemeClr val="tx2"/>
                </a:solidFill>
                <a:latin typeface="Calibri" pitchFamily="34" charset="0"/>
              </a:rPr>
              <a:t>. 2012</a:t>
            </a:r>
          </a:p>
        </p:txBody>
      </p:sp>
      <p:grpSp>
        <p:nvGrpSpPr>
          <p:cNvPr id="2" name="Group 45"/>
          <p:cNvGrpSpPr>
            <a:grpSpLocks noChangeAspect="1"/>
          </p:cNvGrpSpPr>
          <p:nvPr/>
        </p:nvGrpSpPr>
        <p:grpSpPr>
          <a:xfrm>
            <a:off x="525674" y="2717438"/>
            <a:ext cx="8223039" cy="3076993"/>
            <a:chOff x="-184806" y="2447817"/>
            <a:chExt cx="8933519" cy="334284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/>
            <a:srcRect t="14244"/>
            <a:stretch/>
          </p:blipFill>
          <p:spPr bwMode="auto">
            <a:xfrm>
              <a:off x="1475879" y="2795415"/>
              <a:ext cx="1692275" cy="190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/>
            <a:srcRect t="13662"/>
            <a:stretch/>
          </p:blipFill>
          <p:spPr bwMode="auto">
            <a:xfrm>
              <a:off x="3707904" y="2795416"/>
              <a:ext cx="3965575" cy="191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-184806" y="5144332"/>
              <a:ext cx="482490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l-NL" b="1" dirty="0" smtClean="0"/>
                <a:t>Significant contribution </a:t>
              </a:r>
              <a:r>
                <a:rPr lang="nl-NL" b="1" dirty="0"/>
                <a:t>of </a:t>
              </a:r>
              <a:r>
                <a:rPr lang="nl-NL" b="1" dirty="0" smtClean="0"/>
                <a:t>ILC2 to the total populations</a:t>
              </a:r>
              <a:r>
                <a:rPr lang="nl-NL" b="1" dirty="0"/>
                <a:t> </a:t>
              </a:r>
              <a:r>
                <a:rPr lang="nl-NL" b="1" dirty="0" smtClean="0"/>
                <a:t>of IL-5</a:t>
              </a:r>
              <a:r>
                <a:rPr lang="nl-NL" b="1" baseline="30000" dirty="0" smtClean="0"/>
                <a:t>+</a:t>
              </a:r>
              <a:r>
                <a:rPr lang="nl-NL" b="1" dirty="0" smtClean="0"/>
                <a:t> and IL-13</a:t>
              </a:r>
              <a:r>
                <a:rPr lang="nl-NL" b="1" baseline="30000" dirty="0" smtClean="0"/>
                <a:t> +</a:t>
              </a:r>
              <a:r>
                <a:rPr lang="nl-NL" b="1" dirty="0" smtClean="0"/>
                <a:t> cells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22047" y="2447817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buClr>
                  <a:srgbClr val="3692D2"/>
                </a:buClr>
              </a:pPr>
              <a:r>
                <a:rPr lang="nl-NL" sz="2000" b="1" dirty="0" smtClean="0">
                  <a:latin typeface="Calibri" pitchFamily="34" charset="0"/>
                </a:rPr>
                <a:t>IL-4</a:t>
              </a:r>
              <a:endParaRPr lang="nl-NL" sz="2000" b="1" dirty="0">
                <a:latin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427277" y="2447822"/>
              <a:ext cx="1147722" cy="434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buClr>
                  <a:srgbClr val="3692D2"/>
                </a:buClr>
              </a:pPr>
              <a:r>
                <a:rPr lang="nl-NL" sz="2000" b="1" dirty="0" smtClean="0">
                  <a:latin typeface="Calibri" pitchFamily="34" charset="0"/>
                </a:rPr>
                <a:t>IL-13</a:t>
              </a:r>
              <a:endParaRPr lang="nl-NL" sz="2000" b="1" dirty="0">
                <a:latin typeface="Calibri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88240" y="2447817"/>
              <a:ext cx="6480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buClr>
                  <a:srgbClr val="3692D2"/>
                </a:buClr>
              </a:pPr>
              <a:r>
                <a:rPr lang="nl-NL" sz="2000" b="1" dirty="0" smtClean="0">
                  <a:latin typeface="Calibri" pitchFamily="34" charset="0"/>
                </a:rPr>
                <a:t>IL-5</a:t>
              </a:r>
              <a:endParaRPr lang="nl-NL" sz="2000" b="1" dirty="0"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5580610" y="4797152"/>
              <a:ext cx="3168103" cy="7386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ILC2:	</a:t>
              </a:r>
              <a:r>
                <a:rPr lang="nl-NL" sz="1400" dirty="0" smtClean="0"/>
                <a:t>T1/ST2</a:t>
              </a:r>
              <a:r>
                <a:rPr lang="nl-NL" sz="1400" baseline="30000" dirty="0" smtClean="0"/>
                <a:t>+</a:t>
              </a:r>
              <a:r>
                <a:rPr lang="en-US" sz="1400" dirty="0" smtClean="0"/>
                <a:t>Lin</a:t>
              </a:r>
              <a:r>
                <a:rPr lang="nl-NL" sz="1400" baseline="30000" dirty="0" smtClean="0"/>
                <a:t>-</a:t>
              </a:r>
              <a:r>
                <a:rPr lang="en-US" sz="1400" dirty="0" smtClean="0"/>
                <a:t>CD25</a:t>
              </a:r>
              <a:r>
                <a:rPr lang="nl-NL" sz="1400" baseline="30000" dirty="0" smtClean="0"/>
                <a:t>+</a:t>
              </a:r>
              <a:r>
                <a:rPr lang="en-US" sz="1400" dirty="0" smtClean="0"/>
                <a:t>CD127</a:t>
              </a:r>
              <a:r>
                <a:rPr lang="nl-NL" sz="1400" baseline="30000" dirty="0" smtClean="0"/>
                <a:t>+</a:t>
              </a:r>
              <a:endParaRPr lang="nl-NL" sz="1400" dirty="0" smtClean="0"/>
            </a:p>
            <a:p>
              <a:r>
                <a:rPr lang="nl-NL" sz="1400" dirty="0" smtClean="0"/>
                <a:t>Th2: 	T1/ST2</a:t>
              </a:r>
              <a:r>
                <a:rPr lang="nl-NL" sz="1400" baseline="30000" dirty="0" smtClean="0"/>
                <a:t>+</a:t>
              </a:r>
              <a:r>
                <a:rPr lang="nl-NL" sz="1400" dirty="0" smtClean="0"/>
                <a:t>CD3</a:t>
              </a:r>
              <a:r>
                <a:rPr lang="nl-NL" sz="1400" baseline="30000" dirty="0" smtClean="0"/>
                <a:t>+</a:t>
              </a:r>
              <a:r>
                <a:rPr lang="nl-NL" sz="1400" dirty="0" smtClean="0"/>
                <a:t> CD4</a:t>
              </a:r>
              <a:r>
                <a:rPr lang="nl-NL" sz="1400" baseline="30000" dirty="0" smtClean="0"/>
                <a:t>+</a:t>
              </a:r>
              <a:endParaRPr lang="nl-NL" sz="1400" dirty="0" smtClean="0"/>
            </a:p>
            <a:p>
              <a:r>
                <a:rPr lang="nl-NL" sz="1400" dirty="0" smtClean="0"/>
                <a:t>other Th:	T1/ST2</a:t>
              </a:r>
              <a:r>
                <a:rPr lang="nl-NL" sz="1400" baseline="30000" dirty="0" smtClean="0"/>
                <a:t>-</a:t>
              </a:r>
              <a:r>
                <a:rPr lang="nl-NL" sz="1400" dirty="0" smtClean="0"/>
                <a:t> CD3</a:t>
              </a:r>
              <a:r>
                <a:rPr lang="nl-NL" sz="1400" baseline="30000" dirty="0" smtClean="0"/>
                <a:t>+</a:t>
              </a:r>
              <a:r>
                <a:rPr lang="nl-NL" sz="1400" dirty="0" smtClean="0"/>
                <a:t> CD4</a:t>
              </a:r>
              <a:r>
                <a:rPr lang="nl-NL" sz="1400" baseline="30000" dirty="0" smtClean="0"/>
                <a:t>+</a:t>
              </a:r>
              <a:endParaRPr lang="nl-NL" sz="1400" dirty="0"/>
            </a:p>
          </p:txBody>
        </p:sp>
      </p:grpSp>
      <p:grpSp>
        <p:nvGrpSpPr>
          <p:cNvPr id="11" name="Group 47"/>
          <p:cNvGrpSpPr/>
          <p:nvPr/>
        </p:nvGrpSpPr>
        <p:grpSpPr>
          <a:xfrm>
            <a:off x="1475656" y="921905"/>
            <a:ext cx="6264696" cy="1292484"/>
            <a:chOff x="1475656" y="921905"/>
            <a:chExt cx="6264696" cy="1292484"/>
          </a:xfrm>
        </p:grpSpPr>
        <p:grpSp>
          <p:nvGrpSpPr>
            <p:cNvPr id="12" name="Group 23"/>
            <p:cNvGrpSpPr>
              <a:grpSpLocks noChangeAspect="1"/>
            </p:cNvGrpSpPr>
            <p:nvPr/>
          </p:nvGrpSpPr>
          <p:grpSpPr bwMode="auto">
            <a:xfrm>
              <a:off x="1475656" y="984242"/>
              <a:ext cx="1297295" cy="720080"/>
              <a:chOff x="1900" y="960"/>
              <a:chExt cx="1124" cy="624"/>
            </a:xfrm>
          </p:grpSpPr>
          <p:grpSp>
            <p:nvGrpSpPr>
              <p:cNvPr id="14" name="Group 24"/>
              <p:cNvGrpSpPr>
                <a:grpSpLocks noChangeAspect="1"/>
              </p:cNvGrpSpPr>
              <p:nvPr/>
            </p:nvGrpSpPr>
            <p:grpSpPr bwMode="auto">
              <a:xfrm flipH="1">
                <a:off x="1900" y="960"/>
                <a:ext cx="920" cy="624"/>
                <a:chOff x="3645" y="1002"/>
                <a:chExt cx="1556" cy="1446"/>
              </a:xfrm>
            </p:grpSpPr>
            <p:sp>
              <p:nvSpPr>
                <p:cNvPr id="28" name="Freeform 25"/>
                <p:cNvSpPr>
                  <a:spLocks noChangeAspect="1"/>
                </p:cNvSpPr>
                <p:nvPr/>
              </p:nvSpPr>
              <p:spPr bwMode="auto">
                <a:xfrm flipH="1">
                  <a:off x="4136" y="1725"/>
                  <a:ext cx="225" cy="340"/>
                </a:xfrm>
                <a:custGeom>
                  <a:avLst/>
                  <a:gdLst>
                    <a:gd name="T0" fmla="*/ 0 w 417"/>
                    <a:gd name="T1" fmla="*/ 0 h 501"/>
                    <a:gd name="T2" fmla="*/ 47 w 417"/>
                    <a:gd name="T3" fmla="*/ 78 h 501"/>
                    <a:gd name="T4" fmla="*/ 63 w 417"/>
                    <a:gd name="T5" fmla="*/ 101 h 501"/>
                    <a:gd name="T6" fmla="*/ 24 w 417"/>
                    <a:gd name="T7" fmla="*/ 234 h 501"/>
                    <a:gd name="T8" fmla="*/ 31 w 417"/>
                    <a:gd name="T9" fmla="*/ 265 h 501"/>
                    <a:gd name="T10" fmla="*/ 78 w 417"/>
                    <a:gd name="T11" fmla="*/ 296 h 501"/>
                    <a:gd name="T12" fmla="*/ 180 w 417"/>
                    <a:gd name="T13" fmla="*/ 366 h 501"/>
                    <a:gd name="T14" fmla="*/ 289 w 417"/>
                    <a:gd name="T15" fmla="*/ 475 h 501"/>
                    <a:gd name="T16" fmla="*/ 304 w 417"/>
                    <a:gd name="T17" fmla="*/ 499 h 501"/>
                    <a:gd name="T18" fmla="*/ 335 w 417"/>
                    <a:gd name="T19" fmla="*/ 444 h 501"/>
                    <a:gd name="T20" fmla="*/ 351 w 417"/>
                    <a:gd name="T21" fmla="*/ 436 h 501"/>
                    <a:gd name="T22" fmla="*/ 374 w 417"/>
                    <a:gd name="T23" fmla="*/ 444 h 501"/>
                    <a:gd name="T24" fmla="*/ 398 w 417"/>
                    <a:gd name="T25" fmla="*/ 460 h 501"/>
                    <a:gd name="T26" fmla="*/ 390 w 417"/>
                    <a:gd name="T27" fmla="*/ 436 h 501"/>
                    <a:gd name="T28" fmla="*/ 413 w 417"/>
                    <a:gd name="T29" fmla="*/ 428 h 501"/>
                    <a:gd name="T30" fmla="*/ 405 w 417"/>
                    <a:gd name="T31" fmla="*/ 405 h 501"/>
                    <a:gd name="T32" fmla="*/ 398 w 417"/>
                    <a:gd name="T33" fmla="*/ 374 h 501"/>
                    <a:gd name="T34" fmla="*/ 351 w 417"/>
                    <a:gd name="T35" fmla="*/ 358 h 501"/>
                    <a:gd name="T36" fmla="*/ 281 w 417"/>
                    <a:gd name="T37" fmla="*/ 280 h 501"/>
                    <a:gd name="T38" fmla="*/ 328 w 417"/>
                    <a:gd name="T39" fmla="*/ 179 h 501"/>
                    <a:gd name="T40" fmla="*/ 335 w 417"/>
                    <a:gd name="T41" fmla="*/ 70 h 50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417"/>
                    <a:gd name="T64" fmla="*/ 0 h 501"/>
                    <a:gd name="T65" fmla="*/ 417 w 417"/>
                    <a:gd name="T66" fmla="*/ 501 h 50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417" h="501">
                      <a:moveTo>
                        <a:pt x="0" y="0"/>
                      </a:moveTo>
                      <a:cubicBezTo>
                        <a:pt x="16" y="26"/>
                        <a:pt x="31" y="52"/>
                        <a:pt x="47" y="78"/>
                      </a:cubicBezTo>
                      <a:cubicBezTo>
                        <a:pt x="52" y="86"/>
                        <a:pt x="62" y="92"/>
                        <a:pt x="63" y="101"/>
                      </a:cubicBezTo>
                      <a:cubicBezTo>
                        <a:pt x="67" y="144"/>
                        <a:pt x="46" y="198"/>
                        <a:pt x="24" y="234"/>
                      </a:cubicBezTo>
                      <a:cubicBezTo>
                        <a:pt x="26" y="244"/>
                        <a:pt x="25" y="256"/>
                        <a:pt x="31" y="265"/>
                      </a:cubicBezTo>
                      <a:cubicBezTo>
                        <a:pt x="41" y="281"/>
                        <a:pt x="62" y="286"/>
                        <a:pt x="78" y="296"/>
                      </a:cubicBezTo>
                      <a:cubicBezTo>
                        <a:pt x="109" y="317"/>
                        <a:pt x="154" y="340"/>
                        <a:pt x="180" y="366"/>
                      </a:cubicBezTo>
                      <a:cubicBezTo>
                        <a:pt x="217" y="403"/>
                        <a:pt x="243" y="446"/>
                        <a:pt x="289" y="475"/>
                      </a:cubicBezTo>
                      <a:cubicBezTo>
                        <a:pt x="294" y="483"/>
                        <a:pt x="295" y="501"/>
                        <a:pt x="304" y="499"/>
                      </a:cubicBezTo>
                      <a:cubicBezTo>
                        <a:pt x="322" y="495"/>
                        <a:pt x="330" y="459"/>
                        <a:pt x="335" y="444"/>
                      </a:cubicBezTo>
                      <a:cubicBezTo>
                        <a:pt x="396" y="484"/>
                        <a:pt x="336" y="452"/>
                        <a:pt x="351" y="436"/>
                      </a:cubicBezTo>
                      <a:cubicBezTo>
                        <a:pt x="357" y="430"/>
                        <a:pt x="367" y="440"/>
                        <a:pt x="374" y="444"/>
                      </a:cubicBezTo>
                      <a:cubicBezTo>
                        <a:pt x="383" y="448"/>
                        <a:pt x="390" y="455"/>
                        <a:pt x="398" y="460"/>
                      </a:cubicBezTo>
                      <a:cubicBezTo>
                        <a:pt x="395" y="452"/>
                        <a:pt x="386" y="444"/>
                        <a:pt x="390" y="436"/>
                      </a:cubicBezTo>
                      <a:cubicBezTo>
                        <a:pt x="393" y="429"/>
                        <a:pt x="409" y="435"/>
                        <a:pt x="413" y="428"/>
                      </a:cubicBezTo>
                      <a:cubicBezTo>
                        <a:pt x="417" y="421"/>
                        <a:pt x="407" y="413"/>
                        <a:pt x="405" y="405"/>
                      </a:cubicBezTo>
                      <a:cubicBezTo>
                        <a:pt x="402" y="395"/>
                        <a:pt x="406" y="381"/>
                        <a:pt x="398" y="374"/>
                      </a:cubicBezTo>
                      <a:cubicBezTo>
                        <a:pt x="386" y="363"/>
                        <a:pt x="351" y="358"/>
                        <a:pt x="351" y="358"/>
                      </a:cubicBezTo>
                      <a:cubicBezTo>
                        <a:pt x="341" y="329"/>
                        <a:pt x="307" y="298"/>
                        <a:pt x="281" y="280"/>
                      </a:cubicBezTo>
                      <a:cubicBezTo>
                        <a:pt x="291" y="242"/>
                        <a:pt x="315" y="216"/>
                        <a:pt x="328" y="179"/>
                      </a:cubicBezTo>
                      <a:cubicBezTo>
                        <a:pt x="337" y="106"/>
                        <a:pt x="335" y="142"/>
                        <a:pt x="335" y="7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29" name="Freeform 26"/>
                <p:cNvSpPr>
                  <a:spLocks noChangeAspect="1"/>
                </p:cNvSpPr>
                <p:nvPr/>
              </p:nvSpPr>
              <p:spPr bwMode="auto">
                <a:xfrm flipH="1">
                  <a:off x="4332" y="1828"/>
                  <a:ext cx="274" cy="69"/>
                </a:xfrm>
                <a:custGeom>
                  <a:avLst/>
                  <a:gdLst>
                    <a:gd name="T0" fmla="*/ 0 w 506"/>
                    <a:gd name="T1" fmla="*/ 77 h 101"/>
                    <a:gd name="T2" fmla="*/ 296 w 506"/>
                    <a:gd name="T3" fmla="*/ 101 h 101"/>
                    <a:gd name="T4" fmla="*/ 436 w 506"/>
                    <a:gd name="T5" fmla="*/ 62 h 101"/>
                    <a:gd name="T6" fmla="*/ 483 w 506"/>
                    <a:gd name="T7" fmla="*/ 23 h 101"/>
                    <a:gd name="T8" fmla="*/ 506 w 506"/>
                    <a:gd name="T9" fmla="*/ 0 h 10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6"/>
                    <a:gd name="T16" fmla="*/ 0 h 101"/>
                    <a:gd name="T17" fmla="*/ 506 w 506"/>
                    <a:gd name="T18" fmla="*/ 101 h 10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6" h="101">
                      <a:moveTo>
                        <a:pt x="0" y="77"/>
                      </a:moveTo>
                      <a:cubicBezTo>
                        <a:pt x="105" y="67"/>
                        <a:pt x="196" y="80"/>
                        <a:pt x="296" y="101"/>
                      </a:cubicBezTo>
                      <a:cubicBezTo>
                        <a:pt x="345" y="95"/>
                        <a:pt x="396" y="94"/>
                        <a:pt x="436" y="62"/>
                      </a:cubicBezTo>
                      <a:cubicBezTo>
                        <a:pt x="452" y="49"/>
                        <a:pt x="467" y="36"/>
                        <a:pt x="483" y="23"/>
                      </a:cubicBezTo>
                      <a:cubicBezTo>
                        <a:pt x="491" y="16"/>
                        <a:pt x="506" y="0"/>
                        <a:pt x="506" y="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0" name="Freeform 27"/>
                <p:cNvSpPr>
                  <a:spLocks noChangeAspect="1"/>
                </p:cNvSpPr>
                <p:nvPr/>
              </p:nvSpPr>
              <p:spPr bwMode="auto">
                <a:xfrm flipH="1">
                  <a:off x="4000" y="1683"/>
                  <a:ext cx="165" cy="212"/>
                </a:xfrm>
                <a:custGeom>
                  <a:avLst/>
                  <a:gdLst>
                    <a:gd name="T0" fmla="*/ 0 w 304"/>
                    <a:gd name="T1" fmla="*/ 93 h 311"/>
                    <a:gd name="T2" fmla="*/ 32 w 304"/>
                    <a:gd name="T3" fmla="*/ 140 h 311"/>
                    <a:gd name="T4" fmla="*/ 47 w 304"/>
                    <a:gd name="T5" fmla="*/ 187 h 311"/>
                    <a:gd name="T6" fmla="*/ 117 w 304"/>
                    <a:gd name="T7" fmla="*/ 226 h 311"/>
                    <a:gd name="T8" fmla="*/ 234 w 304"/>
                    <a:gd name="T9" fmla="*/ 311 h 311"/>
                    <a:gd name="T10" fmla="*/ 304 w 304"/>
                    <a:gd name="T11" fmla="*/ 272 h 311"/>
                    <a:gd name="T12" fmla="*/ 219 w 304"/>
                    <a:gd name="T13" fmla="*/ 202 h 311"/>
                    <a:gd name="T14" fmla="*/ 187 w 304"/>
                    <a:gd name="T15" fmla="*/ 0 h 3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4"/>
                    <a:gd name="T25" fmla="*/ 0 h 311"/>
                    <a:gd name="T26" fmla="*/ 304 w 304"/>
                    <a:gd name="T27" fmla="*/ 311 h 31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4" h="311">
                      <a:moveTo>
                        <a:pt x="0" y="93"/>
                      </a:moveTo>
                      <a:cubicBezTo>
                        <a:pt x="28" y="121"/>
                        <a:pt x="21" y="107"/>
                        <a:pt x="32" y="140"/>
                      </a:cubicBezTo>
                      <a:cubicBezTo>
                        <a:pt x="37" y="156"/>
                        <a:pt x="33" y="178"/>
                        <a:pt x="47" y="187"/>
                      </a:cubicBezTo>
                      <a:cubicBezTo>
                        <a:pt x="71" y="202"/>
                        <a:pt x="90" y="217"/>
                        <a:pt x="117" y="226"/>
                      </a:cubicBezTo>
                      <a:cubicBezTo>
                        <a:pt x="153" y="278"/>
                        <a:pt x="176" y="298"/>
                        <a:pt x="234" y="311"/>
                      </a:cubicBezTo>
                      <a:cubicBezTo>
                        <a:pt x="258" y="296"/>
                        <a:pt x="277" y="281"/>
                        <a:pt x="304" y="272"/>
                      </a:cubicBezTo>
                      <a:cubicBezTo>
                        <a:pt x="282" y="238"/>
                        <a:pt x="258" y="215"/>
                        <a:pt x="219" y="202"/>
                      </a:cubicBezTo>
                      <a:cubicBezTo>
                        <a:pt x="171" y="134"/>
                        <a:pt x="187" y="89"/>
                        <a:pt x="187" y="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1" name="Freeform 28"/>
                <p:cNvSpPr>
                  <a:spLocks noChangeAspect="1"/>
                </p:cNvSpPr>
                <p:nvPr/>
              </p:nvSpPr>
              <p:spPr bwMode="auto">
                <a:xfrm flipH="1">
                  <a:off x="4423" y="1222"/>
                  <a:ext cx="778" cy="1226"/>
                </a:xfrm>
                <a:custGeom>
                  <a:avLst/>
                  <a:gdLst>
                    <a:gd name="T0" fmla="*/ 1970 w 2056"/>
                    <a:gd name="T1" fmla="*/ 219 h 3022"/>
                    <a:gd name="T2" fmla="*/ 1768 w 2056"/>
                    <a:gd name="T3" fmla="*/ 102 h 3022"/>
                    <a:gd name="T4" fmla="*/ 942 w 2056"/>
                    <a:gd name="T5" fmla="*/ 78 h 3022"/>
                    <a:gd name="T6" fmla="*/ 490 w 2056"/>
                    <a:gd name="T7" fmla="*/ 374 h 3022"/>
                    <a:gd name="T8" fmla="*/ 264 w 2056"/>
                    <a:gd name="T9" fmla="*/ 748 h 3022"/>
                    <a:gd name="T10" fmla="*/ 233 w 2056"/>
                    <a:gd name="T11" fmla="*/ 842 h 3022"/>
                    <a:gd name="T12" fmla="*/ 209 w 2056"/>
                    <a:gd name="T13" fmla="*/ 951 h 3022"/>
                    <a:gd name="T14" fmla="*/ 116 w 2056"/>
                    <a:gd name="T15" fmla="*/ 1263 h 3022"/>
                    <a:gd name="T16" fmla="*/ 22 w 2056"/>
                    <a:gd name="T17" fmla="*/ 1847 h 3022"/>
                    <a:gd name="T18" fmla="*/ 178 w 2056"/>
                    <a:gd name="T19" fmla="*/ 2619 h 3022"/>
                    <a:gd name="T20" fmla="*/ 311 w 2056"/>
                    <a:gd name="T21" fmla="*/ 2705 h 3022"/>
                    <a:gd name="T22" fmla="*/ 389 w 2056"/>
                    <a:gd name="T23" fmla="*/ 2798 h 3022"/>
                    <a:gd name="T24" fmla="*/ 576 w 2056"/>
                    <a:gd name="T25" fmla="*/ 2899 h 3022"/>
                    <a:gd name="T26" fmla="*/ 1199 w 2056"/>
                    <a:gd name="T27" fmla="*/ 3008 h 3022"/>
                    <a:gd name="T28" fmla="*/ 1659 w 2056"/>
                    <a:gd name="T29" fmla="*/ 2946 h 3022"/>
                    <a:gd name="T30" fmla="*/ 1799 w 2056"/>
                    <a:gd name="T31" fmla="*/ 2892 h 3022"/>
                    <a:gd name="T32" fmla="*/ 1908 w 2056"/>
                    <a:gd name="T33" fmla="*/ 2759 h 3022"/>
                    <a:gd name="T34" fmla="*/ 1814 w 2056"/>
                    <a:gd name="T35" fmla="*/ 2845 h 3022"/>
                    <a:gd name="T36" fmla="*/ 1277 w 2056"/>
                    <a:gd name="T37" fmla="*/ 2946 h 3022"/>
                    <a:gd name="T38" fmla="*/ 824 w 2056"/>
                    <a:gd name="T39" fmla="*/ 2884 h 3022"/>
                    <a:gd name="T40" fmla="*/ 497 w 2056"/>
                    <a:gd name="T41" fmla="*/ 2775 h 3022"/>
                    <a:gd name="T42" fmla="*/ 146 w 2056"/>
                    <a:gd name="T43" fmla="*/ 2346 h 3022"/>
                    <a:gd name="T44" fmla="*/ 194 w 2056"/>
                    <a:gd name="T45" fmla="*/ 1777 h 3022"/>
                    <a:gd name="T46" fmla="*/ 334 w 2056"/>
                    <a:gd name="T47" fmla="*/ 1699 h 3022"/>
                    <a:gd name="T48" fmla="*/ 886 w 2056"/>
                    <a:gd name="T49" fmla="*/ 1770 h 3022"/>
                    <a:gd name="T50" fmla="*/ 1214 w 2056"/>
                    <a:gd name="T51" fmla="*/ 1824 h 3022"/>
                    <a:gd name="T52" fmla="*/ 1479 w 2056"/>
                    <a:gd name="T53" fmla="*/ 1855 h 3022"/>
                    <a:gd name="T54" fmla="*/ 1557 w 2056"/>
                    <a:gd name="T55" fmla="*/ 1754 h 3022"/>
                    <a:gd name="T56" fmla="*/ 1456 w 2056"/>
                    <a:gd name="T57" fmla="*/ 1699 h 3022"/>
                    <a:gd name="T58" fmla="*/ 1620 w 2056"/>
                    <a:gd name="T59" fmla="*/ 1528 h 3022"/>
                    <a:gd name="T60" fmla="*/ 1744 w 2056"/>
                    <a:gd name="T61" fmla="*/ 1271 h 3022"/>
                    <a:gd name="T62" fmla="*/ 1674 w 2056"/>
                    <a:gd name="T63" fmla="*/ 1076 h 30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56"/>
                    <a:gd name="T97" fmla="*/ 0 h 3022"/>
                    <a:gd name="T98" fmla="*/ 2056 w 2056"/>
                    <a:gd name="T99" fmla="*/ 3022 h 30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56" h="3022">
                      <a:moveTo>
                        <a:pt x="2056" y="234"/>
                      </a:moveTo>
                      <a:cubicBezTo>
                        <a:pt x="2052" y="233"/>
                        <a:pt x="1984" y="225"/>
                        <a:pt x="1970" y="219"/>
                      </a:cubicBezTo>
                      <a:cubicBezTo>
                        <a:pt x="1927" y="201"/>
                        <a:pt x="1909" y="160"/>
                        <a:pt x="1861" y="148"/>
                      </a:cubicBezTo>
                      <a:cubicBezTo>
                        <a:pt x="1833" y="130"/>
                        <a:pt x="1800" y="112"/>
                        <a:pt x="1768" y="102"/>
                      </a:cubicBezTo>
                      <a:cubicBezTo>
                        <a:pt x="1649" y="23"/>
                        <a:pt x="1476" y="8"/>
                        <a:pt x="1339" y="0"/>
                      </a:cubicBezTo>
                      <a:cubicBezTo>
                        <a:pt x="1163" y="9"/>
                        <a:pt x="1096" y="24"/>
                        <a:pt x="942" y="78"/>
                      </a:cubicBezTo>
                      <a:cubicBezTo>
                        <a:pt x="886" y="134"/>
                        <a:pt x="789" y="138"/>
                        <a:pt x="716" y="164"/>
                      </a:cubicBezTo>
                      <a:cubicBezTo>
                        <a:pt x="633" y="225"/>
                        <a:pt x="555" y="294"/>
                        <a:pt x="490" y="374"/>
                      </a:cubicBezTo>
                      <a:cubicBezTo>
                        <a:pt x="416" y="464"/>
                        <a:pt x="364" y="566"/>
                        <a:pt x="303" y="663"/>
                      </a:cubicBezTo>
                      <a:cubicBezTo>
                        <a:pt x="294" y="696"/>
                        <a:pt x="275" y="716"/>
                        <a:pt x="264" y="748"/>
                      </a:cubicBezTo>
                      <a:cubicBezTo>
                        <a:pt x="257" y="769"/>
                        <a:pt x="255" y="790"/>
                        <a:pt x="248" y="811"/>
                      </a:cubicBezTo>
                      <a:cubicBezTo>
                        <a:pt x="244" y="822"/>
                        <a:pt x="237" y="831"/>
                        <a:pt x="233" y="842"/>
                      </a:cubicBezTo>
                      <a:cubicBezTo>
                        <a:pt x="226" y="862"/>
                        <a:pt x="222" y="883"/>
                        <a:pt x="217" y="904"/>
                      </a:cubicBezTo>
                      <a:cubicBezTo>
                        <a:pt x="214" y="920"/>
                        <a:pt x="213" y="936"/>
                        <a:pt x="209" y="951"/>
                      </a:cubicBezTo>
                      <a:cubicBezTo>
                        <a:pt x="188" y="1022"/>
                        <a:pt x="165" y="1093"/>
                        <a:pt x="139" y="1162"/>
                      </a:cubicBezTo>
                      <a:cubicBezTo>
                        <a:pt x="127" y="1195"/>
                        <a:pt x="127" y="1230"/>
                        <a:pt x="116" y="1263"/>
                      </a:cubicBezTo>
                      <a:cubicBezTo>
                        <a:pt x="106" y="1344"/>
                        <a:pt x="104" y="1455"/>
                        <a:pt x="77" y="1536"/>
                      </a:cubicBezTo>
                      <a:cubicBezTo>
                        <a:pt x="62" y="1640"/>
                        <a:pt x="34" y="1742"/>
                        <a:pt x="22" y="1847"/>
                      </a:cubicBezTo>
                      <a:cubicBezTo>
                        <a:pt x="26" y="2044"/>
                        <a:pt x="0" y="2249"/>
                        <a:pt x="61" y="2440"/>
                      </a:cubicBezTo>
                      <a:cubicBezTo>
                        <a:pt x="74" y="2482"/>
                        <a:pt x="150" y="2583"/>
                        <a:pt x="178" y="2619"/>
                      </a:cubicBezTo>
                      <a:cubicBezTo>
                        <a:pt x="192" y="2636"/>
                        <a:pt x="196" y="2666"/>
                        <a:pt x="217" y="2673"/>
                      </a:cubicBezTo>
                      <a:cubicBezTo>
                        <a:pt x="248" y="2684"/>
                        <a:pt x="311" y="2705"/>
                        <a:pt x="311" y="2705"/>
                      </a:cubicBezTo>
                      <a:cubicBezTo>
                        <a:pt x="316" y="2720"/>
                        <a:pt x="316" y="2739"/>
                        <a:pt x="326" y="2751"/>
                      </a:cubicBezTo>
                      <a:cubicBezTo>
                        <a:pt x="343" y="2771"/>
                        <a:pt x="371" y="2779"/>
                        <a:pt x="389" y="2798"/>
                      </a:cubicBezTo>
                      <a:cubicBezTo>
                        <a:pt x="404" y="2814"/>
                        <a:pt x="416" y="2835"/>
                        <a:pt x="435" y="2845"/>
                      </a:cubicBezTo>
                      <a:cubicBezTo>
                        <a:pt x="479" y="2869"/>
                        <a:pt x="576" y="2899"/>
                        <a:pt x="576" y="2899"/>
                      </a:cubicBezTo>
                      <a:cubicBezTo>
                        <a:pt x="616" y="2930"/>
                        <a:pt x="650" y="2931"/>
                        <a:pt x="700" y="2938"/>
                      </a:cubicBezTo>
                      <a:cubicBezTo>
                        <a:pt x="853" y="2990"/>
                        <a:pt x="1039" y="3000"/>
                        <a:pt x="1199" y="3008"/>
                      </a:cubicBezTo>
                      <a:cubicBezTo>
                        <a:pt x="1313" y="3005"/>
                        <a:pt x="1431" y="3022"/>
                        <a:pt x="1542" y="2993"/>
                      </a:cubicBezTo>
                      <a:cubicBezTo>
                        <a:pt x="1584" y="2982"/>
                        <a:pt x="1621" y="2965"/>
                        <a:pt x="1659" y="2946"/>
                      </a:cubicBezTo>
                      <a:cubicBezTo>
                        <a:pt x="1681" y="2935"/>
                        <a:pt x="1729" y="2923"/>
                        <a:pt x="1729" y="2923"/>
                      </a:cubicBezTo>
                      <a:cubicBezTo>
                        <a:pt x="1753" y="2907"/>
                        <a:pt x="1772" y="2900"/>
                        <a:pt x="1799" y="2892"/>
                      </a:cubicBezTo>
                      <a:cubicBezTo>
                        <a:pt x="1868" y="2842"/>
                        <a:pt x="1841" y="2871"/>
                        <a:pt x="1885" y="2806"/>
                      </a:cubicBezTo>
                      <a:cubicBezTo>
                        <a:pt x="1885" y="2806"/>
                        <a:pt x="1913" y="2764"/>
                        <a:pt x="1908" y="2759"/>
                      </a:cubicBezTo>
                      <a:cubicBezTo>
                        <a:pt x="1902" y="2753"/>
                        <a:pt x="1893" y="2764"/>
                        <a:pt x="1885" y="2767"/>
                      </a:cubicBezTo>
                      <a:cubicBezTo>
                        <a:pt x="1860" y="2804"/>
                        <a:pt x="1854" y="2832"/>
                        <a:pt x="1814" y="2845"/>
                      </a:cubicBezTo>
                      <a:cubicBezTo>
                        <a:pt x="1734" y="2925"/>
                        <a:pt x="1618" y="2938"/>
                        <a:pt x="1511" y="2954"/>
                      </a:cubicBezTo>
                      <a:cubicBezTo>
                        <a:pt x="1433" y="2951"/>
                        <a:pt x="1355" y="2951"/>
                        <a:pt x="1277" y="2946"/>
                      </a:cubicBezTo>
                      <a:cubicBezTo>
                        <a:pt x="1204" y="2942"/>
                        <a:pt x="1105" y="2947"/>
                        <a:pt x="1034" y="2923"/>
                      </a:cubicBezTo>
                      <a:cubicBezTo>
                        <a:pt x="996" y="2910"/>
                        <a:pt x="863" y="2897"/>
                        <a:pt x="824" y="2884"/>
                      </a:cubicBezTo>
                      <a:cubicBezTo>
                        <a:pt x="761" y="2863"/>
                        <a:pt x="749" y="2845"/>
                        <a:pt x="684" y="2830"/>
                      </a:cubicBezTo>
                      <a:cubicBezTo>
                        <a:pt x="626" y="2817"/>
                        <a:pt x="551" y="2801"/>
                        <a:pt x="497" y="2775"/>
                      </a:cubicBezTo>
                      <a:cubicBezTo>
                        <a:pt x="422" y="2739"/>
                        <a:pt x="327" y="2636"/>
                        <a:pt x="271" y="2580"/>
                      </a:cubicBezTo>
                      <a:cubicBezTo>
                        <a:pt x="252" y="2502"/>
                        <a:pt x="191" y="2414"/>
                        <a:pt x="146" y="2346"/>
                      </a:cubicBezTo>
                      <a:cubicBezTo>
                        <a:pt x="123" y="2246"/>
                        <a:pt x="140" y="2110"/>
                        <a:pt x="115" y="2011"/>
                      </a:cubicBezTo>
                      <a:cubicBezTo>
                        <a:pt x="127" y="1662"/>
                        <a:pt x="143" y="1892"/>
                        <a:pt x="194" y="1777"/>
                      </a:cubicBezTo>
                      <a:cubicBezTo>
                        <a:pt x="199" y="1765"/>
                        <a:pt x="204" y="1738"/>
                        <a:pt x="217" y="1730"/>
                      </a:cubicBezTo>
                      <a:cubicBezTo>
                        <a:pt x="244" y="1713"/>
                        <a:pt x="302" y="1703"/>
                        <a:pt x="334" y="1699"/>
                      </a:cubicBezTo>
                      <a:cubicBezTo>
                        <a:pt x="373" y="1694"/>
                        <a:pt x="442" y="1731"/>
                        <a:pt x="442" y="1731"/>
                      </a:cubicBezTo>
                      <a:cubicBezTo>
                        <a:pt x="637" y="1754"/>
                        <a:pt x="733" y="1731"/>
                        <a:pt x="886" y="1770"/>
                      </a:cubicBezTo>
                      <a:cubicBezTo>
                        <a:pt x="936" y="1805"/>
                        <a:pt x="1000" y="1797"/>
                        <a:pt x="1058" y="1809"/>
                      </a:cubicBezTo>
                      <a:cubicBezTo>
                        <a:pt x="1098" y="1817"/>
                        <a:pt x="1180" y="1815"/>
                        <a:pt x="1214" y="1824"/>
                      </a:cubicBezTo>
                      <a:cubicBezTo>
                        <a:pt x="1245" y="1832"/>
                        <a:pt x="1307" y="1833"/>
                        <a:pt x="1338" y="1840"/>
                      </a:cubicBezTo>
                      <a:cubicBezTo>
                        <a:pt x="1393" y="1852"/>
                        <a:pt x="1426" y="1837"/>
                        <a:pt x="1479" y="1855"/>
                      </a:cubicBezTo>
                      <a:cubicBezTo>
                        <a:pt x="1507" y="1774"/>
                        <a:pt x="1519" y="1801"/>
                        <a:pt x="1620" y="1793"/>
                      </a:cubicBezTo>
                      <a:cubicBezTo>
                        <a:pt x="1607" y="1755"/>
                        <a:pt x="1595" y="1764"/>
                        <a:pt x="1557" y="1754"/>
                      </a:cubicBezTo>
                      <a:cubicBezTo>
                        <a:pt x="1554" y="1746"/>
                        <a:pt x="1556" y="1735"/>
                        <a:pt x="1549" y="1730"/>
                      </a:cubicBezTo>
                      <a:cubicBezTo>
                        <a:pt x="1544" y="1726"/>
                        <a:pt x="1467" y="1703"/>
                        <a:pt x="1456" y="1699"/>
                      </a:cubicBezTo>
                      <a:cubicBezTo>
                        <a:pt x="1383" y="1672"/>
                        <a:pt x="1315" y="1642"/>
                        <a:pt x="1238" y="1629"/>
                      </a:cubicBezTo>
                      <a:cubicBezTo>
                        <a:pt x="1354" y="1614"/>
                        <a:pt x="1513" y="1578"/>
                        <a:pt x="1620" y="1528"/>
                      </a:cubicBezTo>
                      <a:cubicBezTo>
                        <a:pt x="1642" y="1505"/>
                        <a:pt x="1669" y="1490"/>
                        <a:pt x="1690" y="1465"/>
                      </a:cubicBezTo>
                      <a:cubicBezTo>
                        <a:pt x="1731" y="1415"/>
                        <a:pt x="1736" y="1331"/>
                        <a:pt x="1744" y="1271"/>
                      </a:cubicBezTo>
                      <a:cubicBezTo>
                        <a:pt x="1735" y="1187"/>
                        <a:pt x="1748" y="1197"/>
                        <a:pt x="1705" y="1146"/>
                      </a:cubicBezTo>
                      <a:cubicBezTo>
                        <a:pt x="1688" y="1127"/>
                        <a:pt x="1674" y="1076"/>
                        <a:pt x="1674" y="1076"/>
                      </a:cubicBezTo>
                      <a:cubicBezTo>
                        <a:pt x="1677" y="1055"/>
                        <a:pt x="1682" y="1013"/>
                        <a:pt x="1682" y="1013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2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3645" y="1511"/>
                  <a:ext cx="167" cy="33"/>
                </a:xfrm>
                <a:custGeom>
                  <a:avLst/>
                  <a:gdLst>
                    <a:gd name="T0" fmla="*/ 0 w 281"/>
                    <a:gd name="T1" fmla="*/ 44 h 44"/>
                    <a:gd name="T2" fmla="*/ 86 w 281"/>
                    <a:gd name="T3" fmla="*/ 29 h 44"/>
                    <a:gd name="T4" fmla="*/ 133 w 281"/>
                    <a:gd name="T5" fmla="*/ 5 h 44"/>
                    <a:gd name="T6" fmla="*/ 281 w 281"/>
                    <a:gd name="T7" fmla="*/ 5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1"/>
                    <a:gd name="T13" fmla="*/ 0 h 44"/>
                    <a:gd name="T14" fmla="*/ 281 w 28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1" h="44">
                      <a:moveTo>
                        <a:pt x="0" y="44"/>
                      </a:moveTo>
                      <a:cubicBezTo>
                        <a:pt x="54" y="37"/>
                        <a:pt x="48" y="41"/>
                        <a:pt x="86" y="29"/>
                      </a:cubicBezTo>
                      <a:cubicBezTo>
                        <a:pt x="103" y="24"/>
                        <a:pt x="115" y="7"/>
                        <a:pt x="133" y="5"/>
                      </a:cubicBezTo>
                      <a:cubicBezTo>
                        <a:pt x="182" y="0"/>
                        <a:pt x="232" y="5"/>
                        <a:pt x="281" y="5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3" name="Freeform 30"/>
                <p:cNvSpPr>
                  <a:spLocks noChangeAspect="1"/>
                </p:cNvSpPr>
                <p:nvPr/>
              </p:nvSpPr>
              <p:spPr bwMode="auto">
                <a:xfrm flipH="1">
                  <a:off x="3678" y="1563"/>
                  <a:ext cx="128" cy="30"/>
                </a:xfrm>
                <a:custGeom>
                  <a:avLst/>
                  <a:gdLst>
                    <a:gd name="T0" fmla="*/ 0 w 218"/>
                    <a:gd name="T1" fmla="*/ 0 h 39"/>
                    <a:gd name="T2" fmla="*/ 164 w 218"/>
                    <a:gd name="T3" fmla="*/ 23 h 39"/>
                    <a:gd name="T4" fmla="*/ 195 w 218"/>
                    <a:gd name="T5" fmla="*/ 31 h 39"/>
                    <a:gd name="T6" fmla="*/ 218 w 218"/>
                    <a:gd name="T7" fmla="*/ 39 h 3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8"/>
                    <a:gd name="T13" fmla="*/ 0 h 39"/>
                    <a:gd name="T14" fmla="*/ 218 w 218"/>
                    <a:gd name="T15" fmla="*/ 39 h 3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8" h="39">
                      <a:moveTo>
                        <a:pt x="0" y="0"/>
                      </a:moveTo>
                      <a:cubicBezTo>
                        <a:pt x="55" y="7"/>
                        <a:pt x="109" y="16"/>
                        <a:pt x="164" y="23"/>
                      </a:cubicBezTo>
                      <a:cubicBezTo>
                        <a:pt x="174" y="26"/>
                        <a:pt x="185" y="28"/>
                        <a:pt x="195" y="31"/>
                      </a:cubicBezTo>
                      <a:cubicBezTo>
                        <a:pt x="203" y="33"/>
                        <a:pt x="218" y="39"/>
                        <a:pt x="218" y="3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4" name="Freeform 31"/>
                <p:cNvSpPr>
                  <a:spLocks noChangeAspect="1"/>
                </p:cNvSpPr>
                <p:nvPr/>
              </p:nvSpPr>
              <p:spPr bwMode="auto">
                <a:xfrm>
                  <a:off x="4019" y="1305"/>
                  <a:ext cx="64" cy="88"/>
                </a:xfrm>
                <a:custGeom>
                  <a:avLst/>
                  <a:gdLst>
                    <a:gd name="T0" fmla="*/ 0 w 109"/>
                    <a:gd name="T1" fmla="*/ 117 h 117"/>
                    <a:gd name="T2" fmla="*/ 39 w 109"/>
                    <a:gd name="T3" fmla="*/ 15 h 117"/>
                    <a:gd name="T4" fmla="*/ 109 w 109"/>
                    <a:gd name="T5" fmla="*/ 0 h 117"/>
                    <a:gd name="T6" fmla="*/ 109 w 109"/>
                    <a:gd name="T7" fmla="*/ 70 h 117"/>
                    <a:gd name="T8" fmla="*/ 39 w 109"/>
                    <a:gd name="T9" fmla="*/ 85 h 1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"/>
                    <a:gd name="T16" fmla="*/ 0 h 117"/>
                    <a:gd name="T17" fmla="*/ 109 w 109"/>
                    <a:gd name="T18" fmla="*/ 117 h 1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" h="117">
                      <a:moveTo>
                        <a:pt x="0" y="117"/>
                      </a:moveTo>
                      <a:lnTo>
                        <a:pt x="39" y="15"/>
                      </a:lnTo>
                      <a:lnTo>
                        <a:pt x="109" y="0"/>
                      </a:lnTo>
                      <a:lnTo>
                        <a:pt x="109" y="70"/>
                      </a:lnTo>
                      <a:lnTo>
                        <a:pt x="39" y="85"/>
                      </a:ln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5" name="Freeform 32"/>
                <p:cNvSpPr>
                  <a:spLocks noChangeAspect="1"/>
                </p:cNvSpPr>
                <p:nvPr/>
              </p:nvSpPr>
              <p:spPr bwMode="auto">
                <a:xfrm>
                  <a:off x="4127" y="1028"/>
                  <a:ext cx="279" cy="366"/>
                </a:xfrm>
                <a:custGeom>
                  <a:avLst/>
                  <a:gdLst>
                    <a:gd name="T0" fmla="*/ 39 w 468"/>
                    <a:gd name="T1" fmla="*/ 413 h 474"/>
                    <a:gd name="T2" fmla="*/ 242 w 468"/>
                    <a:gd name="T3" fmla="*/ 452 h 474"/>
                    <a:gd name="T4" fmla="*/ 265 w 468"/>
                    <a:gd name="T5" fmla="*/ 468 h 474"/>
                    <a:gd name="T6" fmla="*/ 398 w 468"/>
                    <a:gd name="T7" fmla="*/ 460 h 474"/>
                    <a:gd name="T8" fmla="*/ 429 w 468"/>
                    <a:gd name="T9" fmla="*/ 413 h 474"/>
                    <a:gd name="T10" fmla="*/ 468 w 468"/>
                    <a:gd name="T11" fmla="*/ 265 h 474"/>
                    <a:gd name="T12" fmla="*/ 460 w 468"/>
                    <a:gd name="T13" fmla="*/ 133 h 474"/>
                    <a:gd name="T14" fmla="*/ 327 w 468"/>
                    <a:gd name="T15" fmla="*/ 0 h 474"/>
                    <a:gd name="T16" fmla="*/ 195 w 468"/>
                    <a:gd name="T17" fmla="*/ 55 h 474"/>
                    <a:gd name="T18" fmla="*/ 117 w 468"/>
                    <a:gd name="T19" fmla="*/ 148 h 474"/>
                    <a:gd name="T20" fmla="*/ 78 w 468"/>
                    <a:gd name="T21" fmla="*/ 219 h 474"/>
                    <a:gd name="T22" fmla="*/ 63 w 468"/>
                    <a:gd name="T23" fmla="*/ 242 h 474"/>
                    <a:gd name="T24" fmla="*/ 16 w 468"/>
                    <a:gd name="T25" fmla="*/ 273 h 474"/>
                    <a:gd name="T26" fmla="*/ 0 w 468"/>
                    <a:gd name="T27" fmla="*/ 289 h 47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68"/>
                    <a:gd name="T43" fmla="*/ 0 h 474"/>
                    <a:gd name="T44" fmla="*/ 468 w 468"/>
                    <a:gd name="T45" fmla="*/ 474 h 47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68" h="474">
                      <a:moveTo>
                        <a:pt x="39" y="413"/>
                      </a:moveTo>
                      <a:cubicBezTo>
                        <a:pt x="125" y="394"/>
                        <a:pt x="167" y="430"/>
                        <a:pt x="242" y="452"/>
                      </a:cubicBezTo>
                      <a:cubicBezTo>
                        <a:pt x="250" y="457"/>
                        <a:pt x="256" y="468"/>
                        <a:pt x="265" y="468"/>
                      </a:cubicBezTo>
                      <a:cubicBezTo>
                        <a:pt x="309" y="470"/>
                        <a:pt x="356" y="474"/>
                        <a:pt x="398" y="460"/>
                      </a:cubicBezTo>
                      <a:cubicBezTo>
                        <a:pt x="416" y="454"/>
                        <a:pt x="419" y="429"/>
                        <a:pt x="429" y="413"/>
                      </a:cubicBezTo>
                      <a:cubicBezTo>
                        <a:pt x="453" y="376"/>
                        <a:pt x="461" y="307"/>
                        <a:pt x="468" y="265"/>
                      </a:cubicBezTo>
                      <a:cubicBezTo>
                        <a:pt x="465" y="221"/>
                        <a:pt x="464" y="177"/>
                        <a:pt x="460" y="133"/>
                      </a:cubicBezTo>
                      <a:cubicBezTo>
                        <a:pt x="454" y="72"/>
                        <a:pt x="379" y="17"/>
                        <a:pt x="327" y="0"/>
                      </a:cubicBezTo>
                      <a:cubicBezTo>
                        <a:pt x="258" y="9"/>
                        <a:pt x="248" y="18"/>
                        <a:pt x="195" y="55"/>
                      </a:cubicBezTo>
                      <a:cubicBezTo>
                        <a:pt x="172" y="88"/>
                        <a:pt x="145" y="120"/>
                        <a:pt x="117" y="148"/>
                      </a:cubicBezTo>
                      <a:cubicBezTo>
                        <a:pt x="92" y="223"/>
                        <a:pt x="116" y="172"/>
                        <a:pt x="78" y="219"/>
                      </a:cubicBezTo>
                      <a:cubicBezTo>
                        <a:pt x="72" y="226"/>
                        <a:pt x="70" y="236"/>
                        <a:pt x="63" y="242"/>
                      </a:cubicBezTo>
                      <a:cubicBezTo>
                        <a:pt x="49" y="254"/>
                        <a:pt x="29" y="260"/>
                        <a:pt x="16" y="273"/>
                      </a:cubicBezTo>
                      <a:cubicBezTo>
                        <a:pt x="11" y="278"/>
                        <a:pt x="5" y="284"/>
                        <a:pt x="0" y="28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6" name="Freeform 33"/>
                <p:cNvSpPr>
                  <a:spLocks noChangeAspect="1"/>
                </p:cNvSpPr>
                <p:nvPr/>
              </p:nvSpPr>
              <p:spPr bwMode="auto">
                <a:xfrm>
                  <a:off x="3809" y="1154"/>
                  <a:ext cx="395" cy="518"/>
                </a:xfrm>
                <a:custGeom>
                  <a:avLst/>
                  <a:gdLst>
                    <a:gd name="T0" fmla="*/ 608 w 663"/>
                    <a:gd name="T1" fmla="*/ 0 h 675"/>
                    <a:gd name="T2" fmla="*/ 437 w 663"/>
                    <a:gd name="T3" fmla="*/ 39 h 675"/>
                    <a:gd name="T4" fmla="*/ 312 w 663"/>
                    <a:gd name="T5" fmla="*/ 156 h 675"/>
                    <a:gd name="T6" fmla="*/ 148 w 663"/>
                    <a:gd name="T7" fmla="*/ 289 h 675"/>
                    <a:gd name="T8" fmla="*/ 63 w 663"/>
                    <a:gd name="T9" fmla="*/ 367 h 675"/>
                    <a:gd name="T10" fmla="*/ 16 w 663"/>
                    <a:gd name="T11" fmla="*/ 437 h 675"/>
                    <a:gd name="T12" fmla="*/ 0 w 663"/>
                    <a:gd name="T13" fmla="*/ 483 h 675"/>
                    <a:gd name="T14" fmla="*/ 78 w 663"/>
                    <a:gd name="T15" fmla="*/ 491 h 675"/>
                    <a:gd name="T16" fmla="*/ 148 w 663"/>
                    <a:gd name="T17" fmla="*/ 585 h 675"/>
                    <a:gd name="T18" fmla="*/ 195 w 663"/>
                    <a:gd name="T19" fmla="*/ 600 h 675"/>
                    <a:gd name="T20" fmla="*/ 257 w 663"/>
                    <a:gd name="T21" fmla="*/ 593 h 675"/>
                    <a:gd name="T22" fmla="*/ 304 w 663"/>
                    <a:gd name="T23" fmla="*/ 569 h 675"/>
                    <a:gd name="T24" fmla="*/ 398 w 663"/>
                    <a:gd name="T25" fmla="*/ 561 h 675"/>
                    <a:gd name="T26" fmla="*/ 444 w 663"/>
                    <a:gd name="T27" fmla="*/ 554 h 675"/>
                    <a:gd name="T28" fmla="*/ 507 w 663"/>
                    <a:gd name="T29" fmla="*/ 546 h 675"/>
                    <a:gd name="T30" fmla="*/ 522 w 663"/>
                    <a:gd name="T31" fmla="*/ 554 h 675"/>
                    <a:gd name="T32" fmla="*/ 616 w 663"/>
                    <a:gd name="T33" fmla="*/ 593 h 675"/>
                    <a:gd name="T34" fmla="*/ 663 w 663"/>
                    <a:gd name="T35" fmla="*/ 624 h 675"/>
                    <a:gd name="T36" fmla="*/ 639 w 663"/>
                    <a:gd name="T37" fmla="*/ 616 h 675"/>
                    <a:gd name="T38" fmla="*/ 608 w 663"/>
                    <a:gd name="T39" fmla="*/ 608 h 675"/>
                    <a:gd name="T40" fmla="*/ 631 w 663"/>
                    <a:gd name="T41" fmla="*/ 655 h 67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63"/>
                    <a:gd name="T64" fmla="*/ 0 h 675"/>
                    <a:gd name="T65" fmla="*/ 663 w 663"/>
                    <a:gd name="T66" fmla="*/ 675 h 67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63" h="675">
                      <a:moveTo>
                        <a:pt x="608" y="0"/>
                      </a:moveTo>
                      <a:cubicBezTo>
                        <a:pt x="549" y="10"/>
                        <a:pt x="496" y="30"/>
                        <a:pt x="437" y="39"/>
                      </a:cubicBezTo>
                      <a:cubicBezTo>
                        <a:pt x="379" y="58"/>
                        <a:pt x="353" y="115"/>
                        <a:pt x="312" y="156"/>
                      </a:cubicBezTo>
                      <a:cubicBezTo>
                        <a:pt x="264" y="204"/>
                        <a:pt x="204" y="251"/>
                        <a:pt x="148" y="289"/>
                      </a:cubicBezTo>
                      <a:cubicBezTo>
                        <a:pt x="127" y="320"/>
                        <a:pt x="94" y="345"/>
                        <a:pt x="63" y="367"/>
                      </a:cubicBezTo>
                      <a:cubicBezTo>
                        <a:pt x="47" y="390"/>
                        <a:pt x="27" y="411"/>
                        <a:pt x="16" y="437"/>
                      </a:cubicBezTo>
                      <a:cubicBezTo>
                        <a:pt x="9" y="452"/>
                        <a:pt x="0" y="483"/>
                        <a:pt x="0" y="483"/>
                      </a:cubicBezTo>
                      <a:cubicBezTo>
                        <a:pt x="16" y="532"/>
                        <a:pt x="40" y="504"/>
                        <a:pt x="78" y="491"/>
                      </a:cubicBezTo>
                      <a:cubicBezTo>
                        <a:pt x="59" y="549"/>
                        <a:pt x="101" y="566"/>
                        <a:pt x="148" y="585"/>
                      </a:cubicBezTo>
                      <a:cubicBezTo>
                        <a:pt x="163" y="591"/>
                        <a:pt x="195" y="600"/>
                        <a:pt x="195" y="600"/>
                      </a:cubicBezTo>
                      <a:cubicBezTo>
                        <a:pt x="216" y="598"/>
                        <a:pt x="237" y="598"/>
                        <a:pt x="257" y="593"/>
                      </a:cubicBezTo>
                      <a:cubicBezTo>
                        <a:pt x="320" y="576"/>
                        <a:pt x="244" y="577"/>
                        <a:pt x="304" y="569"/>
                      </a:cubicBezTo>
                      <a:cubicBezTo>
                        <a:pt x="335" y="565"/>
                        <a:pt x="367" y="564"/>
                        <a:pt x="398" y="561"/>
                      </a:cubicBezTo>
                      <a:cubicBezTo>
                        <a:pt x="413" y="559"/>
                        <a:pt x="429" y="556"/>
                        <a:pt x="444" y="554"/>
                      </a:cubicBezTo>
                      <a:cubicBezTo>
                        <a:pt x="465" y="551"/>
                        <a:pt x="486" y="549"/>
                        <a:pt x="507" y="546"/>
                      </a:cubicBezTo>
                      <a:cubicBezTo>
                        <a:pt x="551" y="539"/>
                        <a:pt x="560" y="528"/>
                        <a:pt x="522" y="554"/>
                      </a:cubicBezTo>
                      <a:cubicBezTo>
                        <a:pt x="502" y="621"/>
                        <a:pt x="574" y="570"/>
                        <a:pt x="616" y="593"/>
                      </a:cubicBezTo>
                      <a:cubicBezTo>
                        <a:pt x="632" y="602"/>
                        <a:pt x="663" y="624"/>
                        <a:pt x="663" y="624"/>
                      </a:cubicBezTo>
                      <a:cubicBezTo>
                        <a:pt x="663" y="624"/>
                        <a:pt x="647" y="618"/>
                        <a:pt x="639" y="616"/>
                      </a:cubicBezTo>
                      <a:cubicBezTo>
                        <a:pt x="629" y="613"/>
                        <a:pt x="618" y="611"/>
                        <a:pt x="608" y="608"/>
                      </a:cubicBezTo>
                      <a:cubicBezTo>
                        <a:pt x="611" y="618"/>
                        <a:pt x="614" y="675"/>
                        <a:pt x="631" y="655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7" name="Freeform 34"/>
                <p:cNvSpPr>
                  <a:spLocks noChangeAspect="1"/>
                </p:cNvSpPr>
                <p:nvPr/>
              </p:nvSpPr>
              <p:spPr bwMode="auto">
                <a:xfrm>
                  <a:off x="3911" y="1002"/>
                  <a:ext cx="181" cy="273"/>
                </a:xfrm>
                <a:custGeom>
                  <a:avLst/>
                  <a:gdLst>
                    <a:gd name="T0" fmla="*/ 305 w 305"/>
                    <a:gd name="T1" fmla="*/ 164 h 354"/>
                    <a:gd name="T2" fmla="*/ 164 w 305"/>
                    <a:gd name="T3" fmla="*/ 0 h 354"/>
                    <a:gd name="T4" fmla="*/ 32 w 305"/>
                    <a:gd name="T5" fmla="*/ 70 h 354"/>
                    <a:gd name="T6" fmla="*/ 1 w 305"/>
                    <a:gd name="T7" fmla="*/ 140 h 354"/>
                    <a:gd name="T8" fmla="*/ 55 w 305"/>
                    <a:gd name="T9" fmla="*/ 327 h 354"/>
                    <a:gd name="T10" fmla="*/ 71 w 305"/>
                    <a:gd name="T11" fmla="*/ 351 h 35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5"/>
                    <a:gd name="T19" fmla="*/ 0 h 354"/>
                    <a:gd name="T20" fmla="*/ 305 w 305"/>
                    <a:gd name="T21" fmla="*/ 354 h 35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5" h="354">
                      <a:moveTo>
                        <a:pt x="305" y="164"/>
                      </a:moveTo>
                      <a:cubicBezTo>
                        <a:pt x="251" y="110"/>
                        <a:pt x="242" y="26"/>
                        <a:pt x="164" y="0"/>
                      </a:cubicBezTo>
                      <a:cubicBezTo>
                        <a:pt x="75" y="12"/>
                        <a:pt x="88" y="14"/>
                        <a:pt x="32" y="70"/>
                      </a:cubicBezTo>
                      <a:cubicBezTo>
                        <a:pt x="24" y="95"/>
                        <a:pt x="10" y="115"/>
                        <a:pt x="1" y="140"/>
                      </a:cubicBezTo>
                      <a:cubicBezTo>
                        <a:pt x="9" y="262"/>
                        <a:pt x="0" y="246"/>
                        <a:pt x="55" y="327"/>
                      </a:cubicBezTo>
                      <a:cubicBezTo>
                        <a:pt x="73" y="354"/>
                        <a:pt x="52" y="351"/>
                        <a:pt x="71" y="351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8" name="Freeform 35"/>
                <p:cNvSpPr>
                  <a:spLocks noChangeAspect="1"/>
                </p:cNvSpPr>
                <p:nvPr/>
              </p:nvSpPr>
              <p:spPr bwMode="auto">
                <a:xfrm>
                  <a:off x="3904" y="1566"/>
                  <a:ext cx="39" cy="203"/>
                </a:xfrm>
                <a:custGeom>
                  <a:avLst/>
                  <a:gdLst>
                    <a:gd name="T0" fmla="*/ 0 w 39"/>
                    <a:gd name="T1" fmla="*/ 0 h 203"/>
                    <a:gd name="T2" fmla="*/ 39 w 39"/>
                    <a:gd name="T3" fmla="*/ 110 h 203"/>
                    <a:gd name="T4" fmla="*/ 31 w 39"/>
                    <a:gd name="T5" fmla="*/ 203 h 203"/>
                    <a:gd name="T6" fmla="*/ 0 60000 65536"/>
                    <a:gd name="T7" fmla="*/ 0 60000 65536"/>
                    <a:gd name="T8" fmla="*/ 0 60000 65536"/>
                    <a:gd name="T9" fmla="*/ 0 w 39"/>
                    <a:gd name="T10" fmla="*/ 0 h 203"/>
                    <a:gd name="T11" fmla="*/ 39 w 39"/>
                    <a:gd name="T12" fmla="*/ 203 h 20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" h="203">
                      <a:moveTo>
                        <a:pt x="0" y="0"/>
                      </a:moveTo>
                      <a:cubicBezTo>
                        <a:pt x="7" y="41"/>
                        <a:pt x="16" y="75"/>
                        <a:pt x="39" y="110"/>
                      </a:cubicBezTo>
                      <a:cubicBezTo>
                        <a:pt x="36" y="141"/>
                        <a:pt x="31" y="203"/>
                        <a:pt x="31" y="203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39" name="Freeform 36"/>
                <p:cNvSpPr>
                  <a:spLocks noChangeAspect="1"/>
                </p:cNvSpPr>
                <p:nvPr/>
              </p:nvSpPr>
              <p:spPr bwMode="auto">
                <a:xfrm>
                  <a:off x="3849" y="1582"/>
                  <a:ext cx="46" cy="171"/>
                </a:xfrm>
                <a:custGeom>
                  <a:avLst/>
                  <a:gdLst>
                    <a:gd name="T0" fmla="*/ 16 w 46"/>
                    <a:gd name="T1" fmla="*/ 0 h 171"/>
                    <a:gd name="T2" fmla="*/ 0 w 46"/>
                    <a:gd name="T3" fmla="*/ 171 h 171"/>
                    <a:gd name="T4" fmla="*/ 0 60000 65536"/>
                    <a:gd name="T5" fmla="*/ 0 60000 65536"/>
                    <a:gd name="T6" fmla="*/ 0 w 46"/>
                    <a:gd name="T7" fmla="*/ 0 h 171"/>
                    <a:gd name="T8" fmla="*/ 46 w 46"/>
                    <a:gd name="T9" fmla="*/ 171 h 17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6" h="171">
                      <a:moveTo>
                        <a:pt x="16" y="0"/>
                      </a:moveTo>
                      <a:cubicBezTo>
                        <a:pt x="33" y="57"/>
                        <a:pt x="46" y="128"/>
                        <a:pt x="0" y="171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40" name="Freeform 37"/>
                <p:cNvSpPr>
                  <a:spLocks noChangeAspect="1"/>
                </p:cNvSpPr>
                <p:nvPr/>
              </p:nvSpPr>
              <p:spPr bwMode="auto">
                <a:xfrm>
                  <a:off x="3865" y="1403"/>
                  <a:ext cx="958" cy="358"/>
                </a:xfrm>
                <a:custGeom>
                  <a:avLst/>
                  <a:gdLst>
                    <a:gd name="T0" fmla="*/ 0 w 958"/>
                    <a:gd name="T1" fmla="*/ 171 h 358"/>
                    <a:gd name="T2" fmla="*/ 116 w 958"/>
                    <a:gd name="T3" fmla="*/ 101 h 358"/>
                    <a:gd name="T4" fmla="*/ 257 w 958"/>
                    <a:gd name="T5" fmla="*/ 70 h 358"/>
                    <a:gd name="T6" fmla="*/ 405 w 958"/>
                    <a:gd name="T7" fmla="*/ 70 h 358"/>
                    <a:gd name="T8" fmla="*/ 498 w 958"/>
                    <a:gd name="T9" fmla="*/ 85 h 358"/>
                    <a:gd name="T10" fmla="*/ 537 w 958"/>
                    <a:gd name="T11" fmla="*/ 62 h 358"/>
                    <a:gd name="T12" fmla="*/ 592 w 958"/>
                    <a:gd name="T13" fmla="*/ 31 h 358"/>
                    <a:gd name="T14" fmla="*/ 646 w 958"/>
                    <a:gd name="T15" fmla="*/ 8 h 358"/>
                    <a:gd name="T16" fmla="*/ 716 w 958"/>
                    <a:gd name="T17" fmla="*/ 0 h 358"/>
                    <a:gd name="T18" fmla="*/ 779 w 958"/>
                    <a:gd name="T19" fmla="*/ 0 h 358"/>
                    <a:gd name="T20" fmla="*/ 833 w 958"/>
                    <a:gd name="T21" fmla="*/ 15 h 358"/>
                    <a:gd name="T22" fmla="*/ 903 w 958"/>
                    <a:gd name="T23" fmla="*/ 62 h 358"/>
                    <a:gd name="T24" fmla="*/ 935 w 958"/>
                    <a:gd name="T25" fmla="*/ 109 h 358"/>
                    <a:gd name="T26" fmla="*/ 958 w 958"/>
                    <a:gd name="T27" fmla="*/ 163 h 358"/>
                    <a:gd name="T28" fmla="*/ 942 w 958"/>
                    <a:gd name="T29" fmla="*/ 265 h 358"/>
                    <a:gd name="T30" fmla="*/ 903 w 958"/>
                    <a:gd name="T31" fmla="*/ 311 h 358"/>
                    <a:gd name="T32" fmla="*/ 833 w 958"/>
                    <a:gd name="T33" fmla="*/ 343 h 358"/>
                    <a:gd name="T34" fmla="*/ 763 w 958"/>
                    <a:gd name="T35" fmla="*/ 358 h 358"/>
                    <a:gd name="T36" fmla="*/ 701 w 958"/>
                    <a:gd name="T37" fmla="*/ 350 h 358"/>
                    <a:gd name="T38" fmla="*/ 639 w 958"/>
                    <a:gd name="T39" fmla="*/ 343 h 358"/>
                    <a:gd name="T40" fmla="*/ 568 w 958"/>
                    <a:gd name="T41" fmla="*/ 288 h 358"/>
                    <a:gd name="T42" fmla="*/ 537 w 958"/>
                    <a:gd name="T43" fmla="*/ 241 h 358"/>
                    <a:gd name="T44" fmla="*/ 514 w 958"/>
                    <a:gd name="T45" fmla="*/ 187 h 358"/>
                    <a:gd name="T46" fmla="*/ 506 w 958"/>
                    <a:gd name="T47" fmla="*/ 132 h 358"/>
                    <a:gd name="T48" fmla="*/ 420 w 958"/>
                    <a:gd name="T49" fmla="*/ 109 h 358"/>
                    <a:gd name="T50" fmla="*/ 366 w 958"/>
                    <a:gd name="T51" fmla="*/ 109 h 358"/>
                    <a:gd name="T52" fmla="*/ 296 w 958"/>
                    <a:gd name="T53" fmla="*/ 101 h 358"/>
                    <a:gd name="T54" fmla="*/ 202 w 958"/>
                    <a:gd name="T55" fmla="*/ 117 h 358"/>
                    <a:gd name="T56" fmla="*/ 101 w 958"/>
                    <a:gd name="T57" fmla="*/ 148 h 358"/>
                    <a:gd name="T58" fmla="*/ 46 w 958"/>
                    <a:gd name="T59" fmla="*/ 195 h 35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958"/>
                    <a:gd name="T91" fmla="*/ 0 h 358"/>
                    <a:gd name="T92" fmla="*/ 958 w 958"/>
                    <a:gd name="T93" fmla="*/ 358 h 35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958" h="358">
                      <a:moveTo>
                        <a:pt x="0" y="171"/>
                      </a:moveTo>
                      <a:lnTo>
                        <a:pt x="116" y="101"/>
                      </a:lnTo>
                      <a:lnTo>
                        <a:pt x="257" y="70"/>
                      </a:lnTo>
                      <a:lnTo>
                        <a:pt x="405" y="70"/>
                      </a:lnTo>
                      <a:lnTo>
                        <a:pt x="498" y="85"/>
                      </a:lnTo>
                      <a:lnTo>
                        <a:pt x="537" y="62"/>
                      </a:lnTo>
                      <a:lnTo>
                        <a:pt x="592" y="31"/>
                      </a:lnTo>
                      <a:lnTo>
                        <a:pt x="646" y="8"/>
                      </a:lnTo>
                      <a:lnTo>
                        <a:pt x="716" y="0"/>
                      </a:lnTo>
                      <a:lnTo>
                        <a:pt x="779" y="0"/>
                      </a:lnTo>
                      <a:lnTo>
                        <a:pt x="833" y="15"/>
                      </a:lnTo>
                      <a:lnTo>
                        <a:pt x="903" y="62"/>
                      </a:lnTo>
                      <a:lnTo>
                        <a:pt x="935" y="109"/>
                      </a:lnTo>
                      <a:lnTo>
                        <a:pt x="958" y="163"/>
                      </a:lnTo>
                      <a:lnTo>
                        <a:pt x="942" y="265"/>
                      </a:lnTo>
                      <a:lnTo>
                        <a:pt x="903" y="311"/>
                      </a:lnTo>
                      <a:lnTo>
                        <a:pt x="833" y="343"/>
                      </a:lnTo>
                      <a:lnTo>
                        <a:pt x="763" y="358"/>
                      </a:lnTo>
                      <a:lnTo>
                        <a:pt x="701" y="350"/>
                      </a:lnTo>
                      <a:lnTo>
                        <a:pt x="639" y="343"/>
                      </a:lnTo>
                      <a:lnTo>
                        <a:pt x="568" y="288"/>
                      </a:lnTo>
                      <a:lnTo>
                        <a:pt x="537" y="241"/>
                      </a:lnTo>
                      <a:lnTo>
                        <a:pt x="514" y="187"/>
                      </a:lnTo>
                      <a:lnTo>
                        <a:pt x="506" y="132"/>
                      </a:lnTo>
                      <a:lnTo>
                        <a:pt x="420" y="109"/>
                      </a:lnTo>
                      <a:lnTo>
                        <a:pt x="366" y="109"/>
                      </a:lnTo>
                      <a:lnTo>
                        <a:pt x="296" y="101"/>
                      </a:lnTo>
                      <a:lnTo>
                        <a:pt x="202" y="117"/>
                      </a:lnTo>
                      <a:lnTo>
                        <a:pt x="101" y="148"/>
                      </a:lnTo>
                      <a:lnTo>
                        <a:pt x="46" y="195"/>
                      </a:lnTo>
                    </a:path>
                  </a:pathLst>
                </a:custGeom>
                <a:solidFill>
                  <a:srgbClr val="B2B2B2">
                    <a:alpha val="50195"/>
                  </a:srgbClr>
                </a:solidFill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41" name="Freeform 38"/>
                <p:cNvSpPr>
                  <a:spLocks noChangeAspect="1"/>
                </p:cNvSpPr>
                <p:nvPr/>
              </p:nvSpPr>
              <p:spPr bwMode="auto">
                <a:xfrm>
                  <a:off x="4449" y="1465"/>
                  <a:ext cx="318" cy="125"/>
                </a:xfrm>
                <a:custGeom>
                  <a:avLst/>
                  <a:gdLst>
                    <a:gd name="T0" fmla="*/ 0 w 342"/>
                    <a:gd name="T1" fmla="*/ 62 h 172"/>
                    <a:gd name="T2" fmla="*/ 39 w 342"/>
                    <a:gd name="T3" fmla="*/ 8 h 172"/>
                    <a:gd name="T4" fmla="*/ 116 w 342"/>
                    <a:gd name="T5" fmla="*/ 0 h 172"/>
                    <a:gd name="T6" fmla="*/ 226 w 342"/>
                    <a:gd name="T7" fmla="*/ 0 h 172"/>
                    <a:gd name="T8" fmla="*/ 288 w 342"/>
                    <a:gd name="T9" fmla="*/ 16 h 172"/>
                    <a:gd name="T10" fmla="*/ 342 w 342"/>
                    <a:gd name="T11" fmla="*/ 62 h 172"/>
                    <a:gd name="T12" fmla="*/ 342 w 342"/>
                    <a:gd name="T13" fmla="*/ 109 h 172"/>
                    <a:gd name="T14" fmla="*/ 272 w 342"/>
                    <a:gd name="T15" fmla="*/ 172 h 172"/>
                    <a:gd name="T16" fmla="*/ 202 w 342"/>
                    <a:gd name="T17" fmla="*/ 133 h 172"/>
                    <a:gd name="T18" fmla="*/ 148 w 342"/>
                    <a:gd name="T19" fmla="*/ 101 h 172"/>
                    <a:gd name="T20" fmla="*/ 85 w 342"/>
                    <a:gd name="T21" fmla="*/ 86 h 172"/>
                    <a:gd name="T22" fmla="*/ 0 w 342"/>
                    <a:gd name="T23" fmla="*/ 62 h 1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42"/>
                    <a:gd name="T37" fmla="*/ 0 h 172"/>
                    <a:gd name="T38" fmla="*/ 342 w 342"/>
                    <a:gd name="T39" fmla="*/ 172 h 1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42" h="172">
                      <a:moveTo>
                        <a:pt x="0" y="62"/>
                      </a:moveTo>
                      <a:lnTo>
                        <a:pt x="39" y="8"/>
                      </a:lnTo>
                      <a:lnTo>
                        <a:pt x="116" y="0"/>
                      </a:lnTo>
                      <a:lnTo>
                        <a:pt x="226" y="0"/>
                      </a:lnTo>
                      <a:lnTo>
                        <a:pt x="288" y="16"/>
                      </a:lnTo>
                      <a:lnTo>
                        <a:pt x="342" y="62"/>
                      </a:lnTo>
                      <a:lnTo>
                        <a:pt x="342" y="109"/>
                      </a:lnTo>
                      <a:lnTo>
                        <a:pt x="272" y="172"/>
                      </a:lnTo>
                      <a:lnTo>
                        <a:pt x="202" y="133"/>
                      </a:lnTo>
                      <a:lnTo>
                        <a:pt x="148" y="101"/>
                      </a:lnTo>
                      <a:lnTo>
                        <a:pt x="85" y="86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28575" cap="flat" cmpd="sng">
                  <a:solidFill>
                    <a:schemeClr val="tx1">
                      <a:alpha val="50195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42" name="Freeform 39"/>
                <p:cNvSpPr>
                  <a:spLocks noChangeAspect="1"/>
                </p:cNvSpPr>
                <p:nvPr/>
              </p:nvSpPr>
              <p:spPr bwMode="auto">
                <a:xfrm rot="1751654" flipV="1">
                  <a:off x="4421" y="1554"/>
                  <a:ext cx="318" cy="125"/>
                </a:xfrm>
                <a:custGeom>
                  <a:avLst/>
                  <a:gdLst>
                    <a:gd name="T0" fmla="*/ 0 w 342"/>
                    <a:gd name="T1" fmla="*/ 62 h 172"/>
                    <a:gd name="T2" fmla="*/ 39 w 342"/>
                    <a:gd name="T3" fmla="*/ 8 h 172"/>
                    <a:gd name="T4" fmla="*/ 116 w 342"/>
                    <a:gd name="T5" fmla="*/ 0 h 172"/>
                    <a:gd name="T6" fmla="*/ 226 w 342"/>
                    <a:gd name="T7" fmla="*/ 0 h 172"/>
                    <a:gd name="T8" fmla="*/ 288 w 342"/>
                    <a:gd name="T9" fmla="*/ 16 h 172"/>
                    <a:gd name="T10" fmla="*/ 342 w 342"/>
                    <a:gd name="T11" fmla="*/ 62 h 172"/>
                    <a:gd name="T12" fmla="*/ 342 w 342"/>
                    <a:gd name="T13" fmla="*/ 109 h 172"/>
                    <a:gd name="T14" fmla="*/ 272 w 342"/>
                    <a:gd name="T15" fmla="*/ 172 h 172"/>
                    <a:gd name="T16" fmla="*/ 202 w 342"/>
                    <a:gd name="T17" fmla="*/ 133 h 172"/>
                    <a:gd name="T18" fmla="*/ 148 w 342"/>
                    <a:gd name="T19" fmla="*/ 101 h 172"/>
                    <a:gd name="T20" fmla="*/ 85 w 342"/>
                    <a:gd name="T21" fmla="*/ 86 h 172"/>
                    <a:gd name="T22" fmla="*/ 0 w 342"/>
                    <a:gd name="T23" fmla="*/ 62 h 1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42"/>
                    <a:gd name="T37" fmla="*/ 0 h 172"/>
                    <a:gd name="T38" fmla="*/ 342 w 342"/>
                    <a:gd name="T39" fmla="*/ 172 h 1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42" h="172">
                      <a:moveTo>
                        <a:pt x="0" y="62"/>
                      </a:moveTo>
                      <a:lnTo>
                        <a:pt x="39" y="8"/>
                      </a:lnTo>
                      <a:lnTo>
                        <a:pt x="116" y="0"/>
                      </a:lnTo>
                      <a:lnTo>
                        <a:pt x="226" y="0"/>
                      </a:lnTo>
                      <a:lnTo>
                        <a:pt x="288" y="16"/>
                      </a:lnTo>
                      <a:lnTo>
                        <a:pt x="342" y="62"/>
                      </a:lnTo>
                      <a:lnTo>
                        <a:pt x="342" y="109"/>
                      </a:lnTo>
                      <a:lnTo>
                        <a:pt x="272" y="172"/>
                      </a:lnTo>
                      <a:lnTo>
                        <a:pt x="202" y="133"/>
                      </a:lnTo>
                      <a:lnTo>
                        <a:pt x="148" y="101"/>
                      </a:lnTo>
                      <a:lnTo>
                        <a:pt x="85" y="86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28575" cap="flat" cmpd="sng">
                  <a:solidFill>
                    <a:schemeClr val="tx1">
                      <a:alpha val="50195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sp>
            <p:nvSpPr>
              <p:cNvPr id="18" name="AutoShape 40"/>
              <p:cNvSpPr>
                <a:spLocks noChangeAspect="1" noChangeArrowheads="1"/>
              </p:cNvSpPr>
              <p:nvPr/>
            </p:nvSpPr>
            <p:spPr bwMode="auto">
              <a:xfrm rot="-3007836">
                <a:off x="2956" y="1174"/>
                <a:ext cx="33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19" name="AutoShape 41"/>
              <p:cNvSpPr>
                <a:spLocks noChangeAspect="1" noChangeArrowheads="1"/>
              </p:cNvSpPr>
              <p:nvPr/>
            </p:nvSpPr>
            <p:spPr bwMode="auto">
              <a:xfrm rot="-3007836">
                <a:off x="2820" y="1185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0" name="AutoShape 42"/>
              <p:cNvSpPr>
                <a:spLocks noChangeAspect="1" noChangeArrowheads="1"/>
              </p:cNvSpPr>
              <p:nvPr/>
            </p:nvSpPr>
            <p:spPr bwMode="auto">
              <a:xfrm rot="-3007836">
                <a:off x="2897" y="1191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1" name="AutoShape 43"/>
              <p:cNvSpPr>
                <a:spLocks noChangeAspect="1" noChangeArrowheads="1"/>
              </p:cNvSpPr>
              <p:nvPr/>
            </p:nvSpPr>
            <p:spPr bwMode="auto">
              <a:xfrm rot="-3007836">
                <a:off x="2749" y="1226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2" name="AutoShape 44"/>
              <p:cNvSpPr>
                <a:spLocks noChangeAspect="1" noChangeArrowheads="1"/>
              </p:cNvSpPr>
              <p:nvPr/>
            </p:nvSpPr>
            <p:spPr bwMode="auto">
              <a:xfrm rot="-3007836">
                <a:off x="2907" y="1135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3" name="AutoShape 45"/>
              <p:cNvSpPr>
                <a:spLocks noChangeAspect="1" noChangeArrowheads="1"/>
              </p:cNvSpPr>
              <p:nvPr/>
            </p:nvSpPr>
            <p:spPr bwMode="auto">
              <a:xfrm rot="-3007836">
                <a:off x="2823" y="1130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4" name="AutoShape 46"/>
              <p:cNvSpPr>
                <a:spLocks noChangeAspect="1" noChangeArrowheads="1"/>
              </p:cNvSpPr>
              <p:nvPr/>
            </p:nvSpPr>
            <p:spPr bwMode="auto">
              <a:xfrm rot="-3007836">
                <a:off x="2845" y="1247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5" name="AutoShape 47"/>
              <p:cNvSpPr>
                <a:spLocks noChangeAspect="1" noChangeArrowheads="1"/>
              </p:cNvSpPr>
              <p:nvPr/>
            </p:nvSpPr>
            <p:spPr bwMode="auto">
              <a:xfrm rot="-3007836">
                <a:off x="2796" y="1236"/>
                <a:ext cx="31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6" name="AutoShape 48"/>
              <p:cNvSpPr>
                <a:spLocks noChangeAspect="1" noChangeArrowheads="1"/>
              </p:cNvSpPr>
              <p:nvPr/>
            </p:nvSpPr>
            <p:spPr bwMode="auto">
              <a:xfrm rot="-3007836">
                <a:off x="2904" y="1238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27" name="AutoShape 49"/>
              <p:cNvSpPr>
                <a:spLocks noChangeAspect="1" noChangeArrowheads="1"/>
              </p:cNvSpPr>
              <p:nvPr/>
            </p:nvSpPr>
            <p:spPr bwMode="auto">
              <a:xfrm rot="-3007836">
                <a:off x="2991" y="1198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181" y="1344282"/>
              <a:ext cx="5696171" cy="870107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2008972" y="2053533"/>
              <a:ext cx="43204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Down Arrow 44"/>
            <p:cNvSpPr/>
            <p:nvPr/>
          </p:nvSpPr>
          <p:spPr>
            <a:xfrm>
              <a:off x="6487372" y="921905"/>
              <a:ext cx="216024" cy="360040"/>
            </a:xfrm>
            <a:prstGeom prst="downArrow">
              <a:avLst/>
            </a:prstGeom>
            <a:solidFill>
              <a:srgbClr val="B0C7E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14746" y="2420888"/>
            <a:ext cx="222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Clr>
                <a:srgbClr val="3692D2"/>
              </a:buClr>
            </a:pPr>
            <a:r>
              <a:rPr lang="nl-NL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in vivo: BAL </a:t>
            </a:r>
            <a:endParaRPr lang="nl-NL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55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4"/>
          <p:cNvGrpSpPr/>
          <p:nvPr/>
        </p:nvGrpSpPr>
        <p:grpSpPr>
          <a:xfrm>
            <a:off x="1475656" y="984242"/>
            <a:ext cx="6264696" cy="1230147"/>
            <a:chOff x="2267744" y="908720"/>
            <a:chExt cx="6264696" cy="12301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6269" y="1268760"/>
              <a:ext cx="5696171" cy="870107"/>
            </a:xfrm>
            <a:prstGeom prst="rect">
              <a:avLst/>
            </a:prstGeom>
          </p:spPr>
        </p:pic>
        <p:grpSp>
          <p:nvGrpSpPr>
            <p:cNvPr id="3" name="Group 23"/>
            <p:cNvGrpSpPr>
              <a:grpSpLocks noChangeAspect="1"/>
            </p:cNvGrpSpPr>
            <p:nvPr/>
          </p:nvGrpSpPr>
          <p:grpSpPr bwMode="auto">
            <a:xfrm>
              <a:off x="2267744" y="908720"/>
              <a:ext cx="1297295" cy="720080"/>
              <a:chOff x="1900" y="960"/>
              <a:chExt cx="1124" cy="624"/>
            </a:xfrm>
          </p:grpSpPr>
          <p:grpSp>
            <p:nvGrpSpPr>
              <p:cNvPr id="4" name="Group 24"/>
              <p:cNvGrpSpPr>
                <a:grpSpLocks noChangeAspect="1"/>
              </p:cNvGrpSpPr>
              <p:nvPr/>
            </p:nvGrpSpPr>
            <p:grpSpPr bwMode="auto">
              <a:xfrm flipH="1">
                <a:off x="1900" y="960"/>
                <a:ext cx="920" cy="624"/>
                <a:chOff x="3645" y="1002"/>
                <a:chExt cx="1556" cy="1446"/>
              </a:xfrm>
            </p:grpSpPr>
            <p:sp>
              <p:nvSpPr>
                <p:cNvPr id="52" name="Freeform 25"/>
                <p:cNvSpPr>
                  <a:spLocks noChangeAspect="1"/>
                </p:cNvSpPr>
                <p:nvPr/>
              </p:nvSpPr>
              <p:spPr bwMode="auto">
                <a:xfrm flipH="1">
                  <a:off x="4136" y="1725"/>
                  <a:ext cx="225" cy="340"/>
                </a:xfrm>
                <a:custGeom>
                  <a:avLst/>
                  <a:gdLst>
                    <a:gd name="T0" fmla="*/ 0 w 417"/>
                    <a:gd name="T1" fmla="*/ 0 h 501"/>
                    <a:gd name="T2" fmla="*/ 47 w 417"/>
                    <a:gd name="T3" fmla="*/ 78 h 501"/>
                    <a:gd name="T4" fmla="*/ 63 w 417"/>
                    <a:gd name="T5" fmla="*/ 101 h 501"/>
                    <a:gd name="T6" fmla="*/ 24 w 417"/>
                    <a:gd name="T7" fmla="*/ 234 h 501"/>
                    <a:gd name="T8" fmla="*/ 31 w 417"/>
                    <a:gd name="T9" fmla="*/ 265 h 501"/>
                    <a:gd name="T10" fmla="*/ 78 w 417"/>
                    <a:gd name="T11" fmla="*/ 296 h 501"/>
                    <a:gd name="T12" fmla="*/ 180 w 417"/>
                    <a:gd name="T13" fmla="*/ 366 h 501"/>
                    <a:gd name="T14" fmla="*/ 289 w 417"/>
                    <a:gd name="T15" fmla="*/ 475 h 501"/>
                    <a:gd name="T16" fmla="*/ 304 w 417"/>
                    <a:gd name="T17" fmla="*/ 499 h 501"/>
                    <a:gd name="T18" fmla="*/ 335 w 417"/>
                    <a:gd name="T19" fmla="*/ 444 h 501"/>
                    <a:gd name="T20" fmla="*/ 351 w 417"/>
                    <a:gd name="T21" fmla="*/ 436 h 501"/>
                    <a:gd name="T22" fmla="*/ 374 w 417"/>
                    <a:gd name="T23" fmla="*/ 444 h 501"/>
                    <a:gd name="T24" fmla="*/ 398 w 417"/>
                    <a:gd name="T25" fmla="*/ 460 h 501"/>
                    <a:gd name="T26" fmla="*/ 390 w 417"/>
                    <a:gd name="T27" fmla="*/ 436 h 501"/>
                    <a:gd name="T28" fmla="*/ 413 w 417"/>
                    <a:gd name="T29" fmla="*/ 428 h 501"/>
                    <a:gd name="T30" fmla="*/ 405 w 417"/>
                    <a:gd name="T31" fmla="*/ 405 h 501"/>
                    <a:gd name="T32" fmla="*/ 398 w 417"/>
                    <a:gd name="T33" fmla="*/ 374 h 501"/>
                    <a:gd name="T34" fmla="*/ 351 w 417"/>
                    <a:gd name="T35" fmla="*/ 358 h 501"/>
                    <a:gd name="T36" fmla="*/ 281 w 417"/>
                    <a:gd name="T37" fmla="*/ 280 h 501"/>
                    <a:gd name="T38" fmla="*/ 328 w 417"/>
                    <a:gd name="T39" fmla="*/ 179 h 501"/>
                    <a:gd name="T40" fmla="*/ 335 w 417"/>
                    <a:gd name="T41" fmla="*/ 70 h 501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417"/>
                    <a:gd name="T64" fmla="*/ 0 h 501"/>
                    <a:gd name="T65" fmla="*/ 417 w 417"/>
                    <a:gd name="T66" fmla="*/ 501 h 501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417" h="501">
                      <a:moveTo>
                        <a:pt x="0" y="0"/>
                      </a:moveTo>
                      <a:cubicBezTo>
                        <a:pt x="16" y="26"/>
                        <a:pt x="31" y="52"/>
                        <a:pt x="47" y="78"/>
                      </a:cubicBezTo>
                      <a:cubicBezTo>
                        <a:pt x="52" y="86"/>
                        <a:pt x="62" y="92"/>
                        <a:pt x="63" y="101"/>
                      </a:cubicBezTo>
                      <a:cubicBezTo>
                        <a:pt x="67" y="144"/>
                        <a:pt x="46" y="198"/>
                        <a:pt x="24" y="234"/>
                      </a:cubicBezTo>
                      <a:cubicBezTo>
                        <a:pt x="26" y="244"/>
                        <a:pt x="25" y="256"/>
                        <a:pt x="31" y="265"/>
                      </a:cubicBezTo>
                      <a:cubicBezTo>
                        <a:pt x="41" y="281"/>
                        <a:pt x="62" y="286"/>
                        <a:pt x="78" y="296"/>
                      </a:cubicBezTo>
                      <a:cubicBezTo>
                        <a:pt x="109" y="317"/>
                        <a:pt x="154" y="340"/>
                        <a:pt x="180" y="366"/>
                      </a:cubicBezTo>
                      <a:cubicBezTo>
                        <a:pt x="217" y="403"/>
                        <a:pt x="243" y="446"/>
                        <a:pt x="289" y="475"/>
                      </a:cubicBezTo>
                      <a:cubicBezTo>
                        <a:pt x="294" y="483"/>
                        <a:pt x="295" y="501"/>
                        <a:pt x="304" y="499"/>
                      </a:cubicBezTo>
                      <a:cubicBezTo>
                        <a:pt x="322" y="495"/>
                        <a:pt x="330" y="459"/>
                        <a:pt x="335" y="444"/>
                      </a:cubicBezTo>
                      <a:cubicBezTo>
                        <a:pt x="396" y="484"/>
                        <a:pt x="336" y="452"/>
                        <a:pt x="351" y="436"/>
                      </a:cubicBezTo>
                      <a:cubicBezTo>
                        <a:pt x="357" y="430"/>
                        <a:pt x="367" y="440"/>
                        <a:pt x="374" y="444"/>
                      </a:cubicBezTo>
                      <a:cubicBezTo>
                        <a:pt x="383" y="448"/>
                        <a:pt x="390" y="455"/>
                        <a:pt x="398" y="460"/>
                      </a:cubicBezTo>
                      <a:cubicBezTo>
                        <a:pt x="395" y="452"/>
                        <a:pt x="386" y="444"/>
                        <a:pt x="390" y="436"/>
                      </a:cubicBezTo>
                      <a:cubicBezTo>
                        <a:pt x="393" y="429"/>
                        <a:pt x="409" y="435"/>
                        <a:pt x="413" y="428"/>
                      </a:cubicBezTo>
                      <a:cubicBezTo>
                        <a:pt x="417" y="421"/>
                        <a:pt x="407" y="413"/>
                        <a:pt x="405" y="405"/>
                      </a:cubicBezTo>
                      <a:cubicBezTo>
                        <a:pt x="402" y="395"/>
                        <a:pt x="406" y="381"/>
                        <a:pt x="398" y="374"/>
                      </a:cubicBezTo>
                      <a:cubicBezTo>
                        <a:pt x="386" y="363"/>
                        <a:pt x="351" y="358"/>
                        <a:pt x="351" y="358"/>
                      </a:cubicBezTo>
                      <a:cubicBezTo>
                        <a:pt x="341" y="329"/>
                        <a:pt x="307" y="298"/>
                        <a:pt x="281" y="280"/>
                      </a:cubicBezTo>
                      <a:cubicBezTo>
                        <a:pt x="291" y="242"/>
                        <a:pt x="315" y="216"/>
                        <a:pt x="328" y="179"/>
                      </a:cubicBezTo>
                      <a:cubicBezTo>
                        <a:pt x="337" y="106"/>
                        <a:pt x="335" y="142"/>
                        <a:pt x="335" y="7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3" name="Freeform 26"/>
                <p:cNvSpPr>
                  <a:spLocks noChangeAspect="1"/>
                </p:cNvSpPr>
                <p:nvPr/>
              </p:nvSpPr>
              <p:spPr bwMode="auto">
                <a:xfrm flipH="1">
                  <a:off x="4332" y="1828"/>
                  <a:ext cx="274" cy="69"/>
                </a:xfrm>
                <a:custGeom>
                  <a:avLst/>
                  <a:gdLst>
                    <a:gd name="T0" fmla="*/ 0 w 506"/>
                    <a:gd name="T1" fmla="*/ 77 h 101"/>
                    <a:gd name="T2" fmla="*/ 296 w 506"/>
                    <a:gd name="T3" fmla="*/ 101 h 101"/>
                    <a:gd name="T4" fmla="*/ 436 w 506"/>
                    <a:gd name="T5" fmla="*/ 62 h 101"/>
                    <a:gd name="T6" fmla="*/ 483 w 506"/>
                    <a:gd name="T7" fmla="*/ 23 h 101"/>
                    <a:gd name="T8" fmla="*/ 506 w 506"/>
                    <a:gd name="T9" fmla="*/ 0 h 10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6"/>
                    <a:gd name="T16" fmla="*/ 0 h 101"/>
                    <a:gd name="T17" fmla="*/ 506 w 506"/>
                    <a:gd name="T18" fmla="*/ 101 h 10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6" h="101">
                      <a:moveTo>
                        <a:pt x="0" y="77"/>
                      </a:moveTo>
                      <a:cubicBezTo>
                        <a:pt x="105" y="67"/>
                        <a:pt x="196" y="80"/>
                        <a:pt x="296" y="101"/>
                      </a:cubicBezTo>
                      <a:cubicBezTo>
                        <a:pt x="345" y="95"/>
                        <a:pt x="396" y="94"/>
                        <a:pt x="436" y="62"/>
                      </a:cubicBezTo>
                      <a:cubicBezTo>
                        <a:pt x="452" y="49"/>
                        <a:pt x="467" y="36"/>
                        <a:pt x="483" y="23"/>
                      </a:cubicBezTo>
                      <a:cubicBezTo>
                        <a:pt x="491" y="16"/>
                        <a:pt x="506" y="0"/>
                        <a:pt x="506" y="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4" name="Freeform 27"/>
                <p:cNvSpPr>
                  <a:spLocks noChangeAspect="1"/>
                </p:cNvSpPr>
                <p:nvPr/>
              </p:nvSpPr>
              <p:spPr bwMode="auto">
                <a:xfrm flipH="1">
                  <a:off x="4000" y="1683"/>
                  <a:ext cx="165" cy="212"/>
                </a:xfrm>
                <a:custGeom>
                  <a:avLst/>
                  <a:gdLst>
                    <a:gd name="T0" fmla="*/ 0 w 304"/>
                    <a:gd name="T1" fmla="*/ 93 h 311"/>
                    <a:gd name="T2" fmla="*/ 32 w 304"/>
                    <a:gd name="T3" fmla="*/ 140 h 311"/>
                    <a:gd name="T4" fmla="*/ 47 w 304"/>
                    <a:gd name="T5" fmla="*/ 187 h 311"/>
                    <a:gd name="T6" fmla="*/ 117 w 304"/>
                    <a:gd name="T7" fmla="*/ 226 h 311"/>
                    <a:gd name="T8" fmla="*/ 234 w 304"/>
                    <a:gd name="T9" fmla="*/ 311 h 311"/>
                    <a:gd name="T10" fmla="*/ 304 w 304"/>
                    <a:gd name="T11" fmla="*/ 272 h 311"/>
                    <a:gd name="T12" fmla="*/ 219 w 304"/>
                    <a:gd name="T13" fmla="*/ 202 h 311"/>
                    <a:gd name="T14" fmla="*/ 187 w 304"/>
                    <a:gd name="T15" fmla="*/ 0 h 3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4"/>
                    <a:gd name="T25" fmla="*/ 0 h 311"/>
                    <a:gd name="T26" fmla="*/ 304 w 304"/>
                    <a:gd name="T27" fmla="*/ 311 h 31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4" h="311">
                      <a:moveTo>
                        <a:pt x="0" y="93"/>
                      </a:moveTo>
                      <a:cubicBezTo>
                        <a:pt x="28" y="121"/>
                        <a:pt x="21" y="107"/>
                        <a:pt x="32" y="140"/>
                      </a:cubicBezTo>
                      <a:cubicBezTo>
                        <a:pt x="37" y="156"/>
                        <a:pt x="33" y="178"/>
                        <a:pt x="47" y="187"/>
                      </a:cubicBezTo>
                      <a:cubicBezTo>
                        <a:pt x="71" y="202"/>
                        <a:pt x="90" y="217"/>
                        <a:pt x="117" y="226"/>
                      </a:cubicBezTo>
                      <a:cubicBezTo>
                        <a:pt x="153" y="278"/>
                        <a:pt x="176" y="298"/>
                        <a:pt x="234" y="311"/>
                      </a:cubicBezTo>
                      <a:cubicBezTo>
                        <a:pt x="258" y="296"/>
                        <a:pt x="277" y="281"/>
                        <a:pt x="304" y="272"/>
                      </a:cubicBezTo>
                      <a:cubicBezTo>
                        <a:pt x="282" y="238"/>
                        <a:pt x="258" y="215"/>
                        <a:pt x="219" y="202"/>
                      </a:cubicBezTo>
                      <a:cubicBezTo>
                        <a:pt x="171" y="134"/>
                        <a:pt x="187" y="89"/>
                        <a:pt x="187" y="0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5" name="Freeform 28"/>
                <p:cNvSpPr>
                  <a:spLocks noChangeAspect="1"/>
                </p:cNvSpPr>
                <p:nvPr/>
              </p:nvSpPr>
              <p:spPr bwMode="auto">
                <a:xfrm flipH="1">
                  <a:off x="4423" y="1222"/>
                  <a:ext cx="778" cy="1226"/>
                </a:xfrm>
                <a:custGeom>
                  <a:avLst/>
                  <a:gdLst>
                    <a:gd name="T0" fmla="*/ 1970 w 2056"/>
                    <a:gd name="T1" fmla="*/ 219 h 3022"/>
                    <a:gd name="T2" fmla="*/ 1768 w 2056"/>
                    <a:gd name="T3" fmla="*/ 102 h 3022"/>
                    <a:gd name="T4" fmla="*/ 942 w 2056"/>
                    <a:gd name="T5" fmla="*/ 78 h 3022"/>
                    <a:gd name="T6" fmla="*/ 490 w 2056"/>
                    <a:gd name="T7" fmla="*/ 374 h 3022"/>
                    <a:gd name="T8" fmla="*/ 264 w 2056"/>
                    <a:gd name="T9" fmla="*/ 748 h 3022"/>
                    <a:gd name="T10" fmla="*/ 233 w 2056"/>
                    <a:gd name="T11" fmla="*/ 842 h 3022"/>
                    <a:gd name="T12" fmla="*/ 209 w 2056"/>
                    <a:gd name="T13" fmla="*/ 951 h 3022"/>
                    <a:gd name="T14" fmla="*/ 116 w 2056"/>
                    <a:gd name="T15" fmla="*/ 1263 h 3022"/>
                    <a:gd name="T16" fmla="*/ 22 w 2056"/>
                    <a:gd name="T17" fmla="*/ 1847 h 3022"/>
                    <a:gd name="T18" fmla="*/ 178 w 2056"/>
                    <a:gd name="T19" fmla="*/ 2619 h 3022"/>
                    <a:gd name="T20" fmla="*/ 311 w 2056"/>
                    <a:gd name="T21" fmla="*/ 2705 h 3022"/>
                    <a:gd name="T22" fmla="*/ 389 w 2056"/>
                    <a:gd name="T23" fmla="*/ 2798 h 3022"/>
                    <a:gd name="T24" fmla="*/ 576 w 2056"/>
                    <a:gd name="T25" fmla="*/ 2899 h 3022"/>
                    <a:gd name="T26" fmla="*/ 1199 w 2056"/>
                    <a:gd name="T27" fmla="*/ 3008 h 3022"/>
                    <a:gd name="T28" fmla="*/ 1659 w 2056"/>
                    <a:gd name="T29" fmla="*/ 2946 h 3022"/>
                    <a:gd name="T30" fmla="*/ 1799 w 2056"/>
                    <a:gd name="T31" fmla="*/ 2892 h 3022"/>
                    <a:gd name="T32" fmla="*/ 1908 w 2056"/>
                    <a:gd name="T33" fmla="*/ 2759 h 3022"/>
                    <a:gd name="T34" fmla="*/ 1814 w 2056"/>
                    <a:gd name="T35" fmla="*/ 2845 h 3022"/>
                    <a:gd name="T36" fmla="*/ 1277 w 2056"/>
                    <a:gd name="T37" fmla="*/ 2946 h 3022"/>
                    <a:gd name="T38" fmla="*/ 824 w 2056"/>
                    <a:gd name="T39" fmla="*/ 2884 h 3022"/>
                    <a:gd name="T40" fmla="*/ 497 w 2056"/>
                    <a:gd name="T41" fmla="*/ 2775 h 3022"/>
                    <a:gd name="T42" fmla="*/ 146 w 2056"/>
                    <a:gd name="T43" fmla="*/ 2346 h 3022"/>
                    <a:gd name="T44" fmla="*/ 194 w 2056"/>
                    <a:gd name="T45" fmla="*/ 1777 h 3022"/>
                    <a:gd name="T46" fmla="*/ 334 w 2056"/>
                    <a:gd name="T47" fmla="*/ 1699 h 3022"/>
                    <a:gd name="T48" fmla="*/ 886 w 2056"/>
                    <a:gd name="T49" fmla="*/ 1770 h 3022"/>
                    <a:gd name="T50" fmla="*/ 1214 w 2056"/>
                    <a:gd name="T51" fmla="*/ 1824 h 3022"/>
                    <a:gd name="T52" fmla="*/ 1479 w 2056"/>
                    <a:gd name="T53" fmla="*/ 1855 h 3022"/>
                    <a:gd name="T54" fmla="*/ 1557 w 2056"/>
                    <a:gd name="T55" fmla="*/ 1754 h 3022"/>
                    <a:gd name="T56" fmla="*/ 1456 w 2056"/>
                    <a:gd name="T57" fmla="*/ 1699 h 3022"/>
                    <a:gd name="T58" fmla="*/ 1620 w 2056"/>
                    <a:gd name="T59" fmla="*/ 1528 h 3022"/>
                    <a:gd name="T60" fmla="*/ 1744 w 2056"/>
                    <a:gd name="T61" fmla="*/ 1271 h 3022"/>
                    <a:gd name="T62" fmla="*/ 1674 w 2056"/>
                    <a:gd name="T63" fmla="*/ 1076 h 3022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056"/>
                    <a:gd name="T97" fmla="*/ 0 h 3022"/>
                    <a:gd name="T98" fmla="*/ 2056 w 2056"/>
                    <a:gd name="T99" fmla="*/ 3022 h 3022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056" h="3022">
                      <a:moveTo>
                        <a:pt x="2056" y="234"/>
                      </a:moveTo>
                      <a:cubicBezTo>
                        <a:pt x="2052" y="233"/>
                        <a:pt x="1984" y="225"/>
                        <a:pt x="1970" y="219"/>
                      </a:cubicBezTo>
                      <a:cubicBezTo>
                        <a:pt x="1927" y="201"/>
                        <a:pt x="1909" y="160"/>
                        <a:pt x="1861" y="148"/>
                      </a:cubicBezTo>
                      <a:cubicBezTo>
                        <a:pt x="1833" y="130"/>
                        <a:pt x="1800" y="112"/>
                        <a:pt x="1768" y="102"/>
                      </a:cubicBezTo>
                      <a:cubicBezTo>
                        <a:pt x="1649" y="23"/>
                        <a:pt x="1476" y="8"/>
                        <a:pt x="1339" y="0"/>
                      </a:cubicBezTo>
                      <a:cubicBezTo>
                        <a:pt x="1163" y="9"/>
                        <a:pt x="1096" y="24"/>
                        <a:pt x="942" y="78"/>
                      </a:cubicBezTo>
                      <a:cubicBezTo>
                        <a:pt x="886" y="134"/>
                        <a:pt x="789" y="138"/>
                        <a:pt x="716" y="164"/>
                      </a:cubicBezTo>
                      <a:cubicBezTo>
                        <a:pt x="633" y="225"/>
                        <a:pt x="555" y="294"/>
                        <a:pt x="490" y="374"/>
                      </a:cubicBezTo>
                      <a:cubicBezTo>
                        <a:pt x="416" y="464"/>
                        <a:pt x="364" y="566"/>
                        <a:pt x="303" y="663"/>
                      </a:cubicBezTo>
                      <a:cubicBezTo>
                        <a:pt x="294" y="696"/>
                        <a:pt x="275" y="716"/>
                        <a:pt x="264" y="748"/>
                      </a:cubicBezTo>
                      <a:cubicBezTo>
                        <a:pt x="257" y="769"/>
                        <a:pt x="255" y="790"/>
                        <a:pt x="248" y="811"/>
                      </a:cubicBezTo>
                      <a:cubicBezTo>
                        <a:pt x="244" y="822"/>
                        <a:pt x="237" y="831"/>
                        <a:pt x="233" y="842"/>
                      </a:cubicBezTo>
                      <a:cubicBezTo>
                        <a:pt x="226" y="862"/>
                        <a:pt x="222" y="883"/>
                        <a:pt x="217" y="904"/>
                      </a:cubicBezTo>
                      <a:cubicBezTo>
                        <a:pt x="214" y="920"/>
                        <a:pt x="213" y="936"/>
                        <a:pt x="209" y="951"/>
                      </a:cubicBezTo>
                      <a:cubicBezTo>
                        <a:pt x="188" y="1022"/>
                        <a:pt x="165" y="1093"/>
                        <a:pt x="139" y="1162"/>
                      </a:cubicBezTo>
                      <a:cubicBezTo>
                        <a:pt x="127" y="1195"/>
                        <a:pt x="127" y="1230"/>
                        <a:pt x="116" y="1263"/>
                      </a:cubicBezTo>
                      <a:cubicBezTo>
                        <a:pt x="106" y="1344"/>
                        <a:pt x="104" y="1455"/>
                        <a:pt x="77" y="1536"/>
                      </a:cubicBezTo>
                      <a:cubicBezTo>
                        <a:pt x="62" y="1640"/>
                        <a:pt x="34" y="1742"/>
                        <a:pt x="22" y="1847"/>
                      </a:cubicBezTo>
                      <a:cubicBezTo>
                        <a:pt x="26" y="2044"/>
                        <a:pt x="0" y="2249"/>
                        <a:pt x="61" y="2440"/>
                      </a:cubicBezTo>
                      <a:cubicBezTo>
                        <a:pt x="74" y="2482"/>
                        <a:pt x="150" y="2583"/>
                        <a:pt x="178" y="2619"/>
                      </a:cubicBezTo>
                      <a:cubicBezTo>
                        <a:pt x="192" y="2636"/>
                        <a:pt x="196" y="2666"/>
                        <a:pt x="217" y="2673"/>
                      </a:cubicBezTo>
                      <a:cubicBezTo>
                        <a:pt x="248" y="2684"/>
                        <a:pt x="311" y="2705"/>
                        <a:pt x="311" y="2705"/>
                      </a:cubicBezTo>
                      <a:cubicBezTo>
                        <a:pt x="316" y="2720"/>
                        <a:pt x="316" y="2739"/>
                        <a:pt x="326" y="2751"/>
                      </a:cubicBezTo>
                      <a:cubicBezTo>
                        <a:pt x="343" y="2771"/>
                        <a:pt x="371" y="2779"/>
                        <a:pt x="389" y="2798"/>
                      </a:cubicBezTo>
                      <a:cubicBezTo>
                        <a:pt x="404" y="2814"/>
                        <a:pt x="416" y="2835"/>
                        <a:pt x="435" y="2845"/>
                      </a:cubicBezTo>
                      <a:cubicBezTo>
                        <a:pt x="479" y="2869"/>
                        <a:pt x="576" y="2899"/>
                        <a:pt x="576" y="2899"/>
                      </a:cubicBezTo>
                      <a:cubicBezTo>
                        <a:pt x="616" y="2930"/>
                        <a:pt x="650" y="2931"/>
                        <a:pt x="700" y="2938"/>
                      </a:cubicBezTo>
                      <a:cubicBezTo>
                        <a:pt x="853" y="2990"/>
                        <a:pt x="1039" y="3000"/>
                        <a:pt x="1199" y="3008"/>
                      </a:cubicBezTo>
                      <a:cubicBezTo>
                        <a:pt x="1313" y="3005"/>
                        <a:pt x="1431" y="3022"/>
                        <a:pt x="1542" y="2993"/>
                      </a:cubicBezTo>
                      <a:cubicBezTo>
                        <a:pt x="1584" y="2982"/>
                        <a:pt x="1621" y="2965"/>
                        <a:pt x="1659" y="2946"/>
                      </a:cubicBezTo>
                      <a:cubicBezTo>
                        <a:pt x="1681" y="2935"/>
                        <a:pt x="1729" y="2923"/>
                        <a:pt x="1729" y="2923"/>
                      </a:cubicBezTo>
                      <a:cubicBezTo>
                        <a:pt x="1753" y="2907"/>
                        <a:pt x="1772" y="2900"/>
                        <a:pt x="1799" y="2892"/>
                      </a:cubicBezTo>
                      <a:cubicBezTo>
                        <a:pt x="1868" y="2842"/>
                        <a:pt x="1841" y="2871"/>
                        <a:pt x="1885" y="2806"/>
                      </a:cubicBezTo>
                      <a:cubicBezTo>
                        <a:pt x="1885" y="2806"/>
                        <a:pt x="1913" y="2764"/>
                        <a:pt x="1908" y="2759"/>
                      </a:cubicBezTo>
                      <a:cubicBezTo>
                        <a:pt x="1902" y="2753"/>
                        <a:pt x="1893" y="2764"/>
                        <a:pt x="1885" y="2767"/>
                      </a:cubicBezTo>
                      <a:cubicBezTo>
                        <a:pt x="1860" y="2804"/>
                        <a:pt x="1854" y="2832"/>
                        <a:pt x="1814" y="2845"/>
                      </a:cubicBezTo>
                      <a:cubicBezTo>
                        <a:pt x="1734" y="2925"/>
                        <a:pt x="1618" y="2938"/>
                        <a:pt x="1511" y="2954"/>
                      </a:cubicBezTo>
                      <a:cubicBezTo>
                        <a:pt x="1433" y="2951"/>
                        <a:pt x="1355" y="2951"/>
                        <a:pt x="1277" y="2946"/>
                      </a:cubicBezTo>
                      <a:cubicBezTo>
                        <a:pt x="1204" y="2942"/>
                        <a:pt x="1105" y="2947"/>
                        <a:pt x="1034" y="2923"/>
                      </a:cubicBezTo>
                      <a:cubicBezTo>
                        <a:pt x="996" y="2910"/>
                        <a:pt x="863" y="2897"/>
                        <a:pt x="824" y="2884"/>
                      </a:cubicBezTo>
                      <a:cubicBezTo>
                        <a:pt x="761" y="2863"/>
                        <a:pt x="749" y="2845"/>
                        <a:pt x="684" y="2830"/>
                      </a:cubicBezTo>
                      <a:cubicBezTo>
                        <a:pt x="626" y="2817"/>
                        <a:pt x="551" y="2801"/>
                        <a:pt x="497" y="2775"/>
                      </a:cubicBezTo>
                      <a:cubicBezTo>
                        <a:pt x="422" y="2739"/>
                        <a:pt x="327" y="2636"/>
                        <a:pt x="271" y="2580"/>
                      </a:cubicBezTo>
                      <a:cubicBezTo>
                        <a:pt x="252" y="2502"/>
                        <a:pt x="191" y="2414"/>
                        <a:pt x="146" y="2346"/>
                      </a:cubicBezTo>
                      <a:cubicBezTo>
                        <a:pt x="123" y="2246"/>
                        <a:pt x="140" y="2110"/>
                        <a:pt x="115" y="2011"/>
                      </a:cubicBezTo>
                      <a:cubicBezTo>
                        <a:pt x="127" y="1662"/>
                        <a:pt x="143" y="1892"/>
                        <a:pt x="194" y="1777"/>
                      </a:cubicBezTo>
                      <a:cubicBezTo>
                        <a:pt x="199" y="1765"/>
                        <a:pt x="204" y="1738"/>
                        <a:pt x="217" y="1730"/>
                      </a:cubicBezTo>
                      <a:cubicBezTo>
                        <a:pt x="244" y="1713"/>
                        <a:pt x="302" y="1703"/>
                        <a:pt x="334" y="1699"/>
                      </a:cubicBezTo>
                      <a:cubicBezTo>
                        <a:pt x="373" y="1694"/>
                        <a:pt x="442" y="1731"/>
                        <a:pt x="442" y="1731"/>
                      </a:cubicBezTo>
                      <a:cubicBezTo>
                        <a:pt x="637" y="1754"/>
                        <a:pt x="733" y="1731"/>
                        <a:pt x="886" y="1770"/>
                      </a:cubicBezTo>
                      <a:cubicBezTo>
                        <a:pt x="936" y="1805"/>
                        <a:pt x="1000" y="1797"/>
                        <a:pt x="1058" y="1809"/>
                      </a:cubicBezTo>
                      <a:cubicBezTo>
                        <a:pt x="1098" y="1817"/>
                        <a:pt x="1180" y="1815"/>
                        <a:pt x="1214" y="1824"/>
                      </a:cubicBezTo>
                      <a:cubicBezTo>
                        <a:pt x="1245" y="1832"/>
                        <a:pt x="1307" y="1833"/>
                        <a:pt x="1338" y="1840"/>
                      </a:cubicBezTo>
                      <a:cubicBezTo>
                        <a:pt x="1393" y="1852"/>
                        <a:pt x="1426" y="1837"/>
                        <a:pt x="1479" y="1855"/>
                      </a:cubicBezTo>
                      <a:cubicBezTo>
                        <a:pt x="1507" y="1774"/>
                        <a:pt x="1519" y="1801"/>
                        <a:pt x="1620" y="1793"/>
                      </a:cubicBezTo>
                      <a:cubicBezTo>
                        <a:pt x="1607" y="1755"/>
                        <a:pt x="1595" y="1764"/>
                        <a:pt x="1557" y="1754"/>
                      </a:cubicBezTo>
                      <a:cubicBezTo>
                        <a:pt x="1554" y="1746"/>
                        <a:pt x="1556" y="1735"/>
                        <a:pt x="1549" y="1730"/>
                      </a:cubicBezTo>
                      <a:cubicBezTo>
                        <a:pt x="1544" y="1726"/>
                        <a:pt x="1467" y="1703"/>
                        <a:pt x="1456" y="1699"/>
                      </a:cubicBezTo>
                      <a:cubicBezTo>
                        <a:pt x="1383" y="1672"/>
                        <a:pt x="1315" y="1642"/>
                        <a:pt x="1238" y="1629"/>
                      </a:cubicBezTo>
                      <a:cubicBezTo>
                        <a:pt x="1354" y="1614"/>
                        <a:pt x="1513" y="1578"/>
                        <a:pt x="1620" y="1528"/>
                      </a:cubicBezTo>
                      <a:cubicBezTo>
                        <a:pt x="1642" y="1505"/>
                        <a:pt x="1669" y="1490"/>
                        <a:pt x="1690" y="1465"/>
                      </a:cubicBezTo>
                      <a:cubicBezTo>
                        <a:pt x="1731" y="1415"/>
                        <a:pt x="1736" y="1331"/>
                        <a:pt x="1744" y="1271"/>
                      </a:cubicBezTo>
                      <a:cubicBezTo>
                        <a:pt x="1735" y="1187"/>
                        <a:pt x="1748" y="1197"/>
                        <a:pt x="1705" y="1146"/>
                      </a:cubicBezTo>
                      <a:cubicBezTo>
                        <a:pt x="1688" y="1127"/>
                        <a:pt x="1674" y="1076"/>
                        <a:pt x="1674" y="1076"/>
                      </a:cubicBezTo>
                      <a:cubicBezTo>
                        <a:pt x="1677" y="1055"/>
                        <a:pt x="1682" y="1013"/>
                        <a:pt x="1682" y="1013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6" name="Freeform 29"/>
                <p:cNvSpPr>
                  <a:spLocks noChangeAspect="1"/>
                </p:cNvSpPr>
                <p:nvPr/>
              </p:nvSpPr>
              <p:spPr bwMode="auto">
                <a:xfrm flipH="1">
                  <a:off x="3645" y="1511"/>
                  <a:ext cx="167" cy="33"/>
                </a:xfrm>
                <a:custGeom>
                  <a:avLst/>
                  <a:gdLst>
                    <a:gd name="T0" fmla="*/ 0 w 281"/>
                    <a:gd name="T1" fmla="*/ 44 h 44"/>
                    <a:gd name="T2" fmla="*/ 86 w 281"/>
                    <a:gd name="T3" fmla="*/ 29 h 44"/>
                    <a:gd name="T4" fmla="*/ 133 w 281"/>
                    <a:gd name="T5" fmla="*/ 5 h 44"/>
                    <a:gd name="T6" fmla="*/ 281 w 281"/>
                    <a:gd name="T7" fmla="*/ 5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1"/>
                    <a:gd name="T13" fmla="*/ 0 h 44"/>
                    <a:gd name="T14" fmla="*/ 281 w 28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1" h="44">
                      <a:moveTo>
                        <a:pt x="0" y="44"/>
                      </a:moveTo>
                      <a:cubicBezTo>
                        <a:pt x="54" y="37"/>
                        <a:pt x="48" y="41"/>
                        <a:pt x="86" y="29"/>
                      </a:cubicBezTo>
                      <a:cubicBezTo>
                        <a:pt x="103" y="24"/>
                        <a:pt x="115" y="7"/>
                        <a:pt x="133" y="5"/>
                      </a:cubicBezTo>
                      <a:cubicBezTo>
                        <a:pt x="182" y="0"/>
                        <a:pt x="232" y="5"/>
                        <a:pt x="281" y="5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7" name="Freeform 30"/>
                <p:cNvSpPr>
                  <a:spLocks noChangeAspect="1"/>
                </p:cNvSpPr>
                <p:nvPr/>
              </p:nvSpPr>
              <p:spPr bwMode="auto">
                <a:xfrm flipH="1">
                  <a:off x="3678" y="1563"/>
                  <a:ext cx="128" cy="30"/>
                </a:xfrm>
                <a:custGeom>
                  <a:avLst/>
                  <a:gdLst>
                    <a:gd name="T0" fmla="*/ 0 w 218"/>
                    <a:gd name="T1" fmla="*/ 0 h 39"/>
                    <a:gd name="T2" fmla="*/ 164 w 218"/>
                    <a:gd name="T3" fmla="*/ 23 h 39"/>
                    <a:gd name="T4" fmla="*/ 195 w 218"/>
                    <a:gd name="T5" fmla="*/ 31 h 39"/>
                    <a:gd name="T6" fmla="*/ 218 w 218"/>
                    <a:gd name="T7" fmla="*/ 39 h 3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8"/>
                    <a:gd name="T13" fmla="*/ 0 h 39"/>
                    <a:gd name="T14" fmla="*/ 218 w 218"/>
                    <a:gd name="T15" fmla="*/ 39 h 3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8" h="39">
                      <a:moveTo>
                        <a:pt x="0" y="0"/>
                      </a:moveTo>
                      <a:cubicBezTo>
                        <a:pt x="55" y="7"/>
                        <a:pt x="109" y="16"/>
                        <a:pt x="164" y="23"/>
                      </a:cubicBezTo>
                      <a:cubicBezTo>
                        <a:pt x="174" y="26"/>
                        <a:pt x="185" y="28"/>
                        <a:pt x="195" y="31"/>
                      </a:cubicBezTo>
                      <a:cubicBezTo>
                        <a:pt x="203" y="33"/>
                        <a:pt x="218" y="39"/>
                        <a:pt x="218" y="3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8" name="Freeform 31"/>
                <p:cNvSpPr>
                  <a:spLocks noChangeAspect="1"/>
                </p:cNvSpPr>
                <p:nvPr/>
              </p:nvSpPr>
              <p:spPr bwMode="auto">
                <a:xfrm>
                  <a:off x="4019" y="1305"/>
                  <a:ext cx="64" cy="88"/>
                </a:xfrm>
                <a:custGeom>
                  <a:avLst/>
                  <a:gdLst>
                    <a:gd name="T0" fmla="*/ 0 w 109"/>
                    <a:gd name="T1" fmla="*/ 117 h 117"/>
                    <a:gd name="T2" fmla="*/ 39 w 109"/>
                    <a:gd name="T3" fmla="*/ 15 h 117"/>
                    <a:gd name="T4" fmla="*/ 109 w 109"/>
                    <a:gd name="T5" fmla="*/ 0 h 117"/>
                    <a:gd name="T6" fmla="*/ 109 w 109"/>
                    <a:gd name="T7" fmla="*/ 70 h 117"/>
                    <a:gd name="T8" fmla="*/ 39 w 109"/>
                    <a:gd name="T9" fmla="*/ 85 h 1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"/>
                    <a:gd name="T16" fmla="*/ 0 h 117"/>
                    <a:gd name="T17" fmla="*/ 109 w 109"/>
                    <a:gd name="T18" fmla="*/ 117 h 1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" h="117">
                      <a:moveTo>
                        <a:pt x="0" y="117"/>
                      </a:moveTo>
                      <a:lnTo>
                        <a:pt x="39" y="15"/>
                      </a:lnTo>
                      <a:lnTo>
                        <a:pt x="109" y="0"/>
                      </a:lnTo>
                      <a:lnTo>
                        <a:pt x="109" y="70"/>
                      </a:lnTo>
                      <a:lnTo>
                        <a:pt x="39" y="85"/>
                      </a:ln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59" name="Freeform 32"/>
                <p:cNvSpPr>
                  <a:spLocks noChangeAspect="1"/>
                </p:cNvSpPr>
                <p:nvPr/>
              </p:nvSpPr>
              <p:spPr bwMode="auto">
                <a:xfrm>
                  <a:off x="4127" y="1028"/>
                  <a:ext cx="279" cy="366"/>
                </a:xfrm>
                <a:custGeom>
                  <a:avLst/>
                  <a:gdLst>
                    <a:gd name="T0" fmla="*/ 39 w 468"/>
                    <a:gd name="T1" fmla="*/ 413 h 474"/>
                    <a:gd name="T2" fmla="*/ 242 w 468"/>
                    <a:gd name="T3" fmla="*/ 452 h 474"/>
                    <a:gd name="T4" fmla="*/ 265 w 468"/>
                    <a:gd name="T5" fmla="*/ 468 h 474"/>
                    <a:gd name="T6" fmla="*/ 398 w 468"/>
                    <a:gd name="T7" fmla="*/ 460 h 474"/>
                    <a:gd name="T8" fmla="*/ 429 w 468"/>
                    <a:gd name="T9" fmla="*/ 413 h 474"/>
                    <a:gd name="T10" fmla="*/ 468 w 468"/>
                    <a:gd name="T11" fmla="*/ 265 h 474"/>
                    <a:gd name="T12" fmla="*/ 460 w 468"/>
                    <a:gd name="T13" fmla="*/ 133 h 474"/>
                    <a:gd name="T14" fmla="*/ 327 w 468"/>
                    <a:gd name="T15" fmla="*/ 0 h 474"/>
                    <a:gd name="T16" fmla="*/ 195 w 468"/>
                    <a:gd name="T17" fmla="*/ 55 h 474"/>
                    <a:gd name="T18" fmla="*/ 117 w 468"/>
                    <a:gd name="T19" fmla="*/ 148 h 474"/>
                    <a:gd name="T20" fmla="*/ 78 w 468"/>
                    <a:gd name="T21" fmla="*/ 219 h 474"/>
                    <a:gd name="T22" fmla="*/ 63 w 468"/>
                    <a:gd name="T23" fmla="*/ 242 h 474"/>
                    <a:gd name="T24" fmla="*/ 16 w 468"/>
                    <a:gd name="T25" fmla="*/ 273 h 474"/>
                    <a:gd name="T26" fmla="*/ 0 w 468"/>
                    <a:gd name="T27" fmla="*/ 289 h 47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68"/>
                    <a:gd name="T43" fmla="*/ 0 h 474"/>
                    <a:gd name="T44" fmla="*/ 468 w 468"/>
                    <a:gd name="T45" fmla="*/ 474 h 47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68" h="474">
                      <a:moveTo>
                        <a:pt x="39" y="413"/>
                      </a:moveTo>
                      <a:cubicBezTo>
                        <a:pt x="125" y="394"/>
                        <a:pt x="167" y="430"/>
                        <a:pt x="242" y="452"/>
                      </a:cubicBezTo>
                      <a:cubicBezTo>
                        <a:pt x="250" y="457"/>
                        <a:pt x="256" y="468"/>
                        <a:pt x="265" y="468"/>
                      </a:cubicBezTo>
                      <a:cubicBezTo>
                        <a:pt x="309" y="470"/>
                        <a:pt x="356" y="474"/>
                        <a:pt x="398" y="460"/>
                      </a:cubicBezTo>
                      <a:cubicBezTo>
                        <a:pt x="416" y="454"/>
                        <a:pt x="419" y="429"/>
                        <a:pt x="429" y="413"/>
                      </a:cubicBezTo>
                      <a:cubicBezTo>
                        <a:pt x="453" y="376"/>
                        <a:pt x="461" y="307"/>
                        <a:pt x="468" y="265"/>
                      </a:cubicBezTo>
                      <a:cubicBezTo>
                        <a:pt x="465" y="221"/>
                        <a:pt x="464" y="177"/>
                        <a:pt x="460" y="133"/>
                      </a:cubicBezTo>
                      <a:cubicBezTo>
                        <a:pt x="454" y="72"/>
                        <a:pt x="379" y="17"/>
                        <a:pt x="327" y="0"/>
                      </a:cubicBezTo>
                      <a:cubicBezTo>
                        <a:pt x="258" y="9"/>
                        <a:pt x="248" y="18"/>
                        <a:pt x="195" y="55"/>
                      </a:cubicBezTo>
                      <a:cubicBezTo>
                        <a:pt x="172" y="88"/>
                        <a:pt x="145" y="120"/>
                        <a:pt x="117" y="148"/>
                      </a:cubicBezTo>
                      <a:cubicBezTo>
                        <a:pt x="92" y="223"/>
                        <a:pt x="116" y="172"/>
                        <a:pt x="78" y="219"/>
                      </a:cubicBezTo>
                      <a:cubicBezTo>
                        <a:pt x="72" y="226"/>
                        <a:pt x="70" y="236"/>
                        <a:pt x="63" y="242"/>
                      </a:cubicBezTo>
                      <a:cubicBezTo>
                        <a:pt x="49" y="254"/>
                        <a:pt x="29" y="260"/>
                        <a:pt x="16" y="273"/>
                      </a:cubicBezTo>
                      <a:cubicBezTo>
                        <a:pt x="11" y="278"/>
                        <a:pt x="5" y="284"/>
                        <a:pt x="0" y="289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0" name="Freeform 33"/>
                <p:cNvSpPr>
                  <a:spLocks noChangeAspect="1"/>
                </p:cNvSpPr>
                <p:nvPr/>
              </p:nvSpPr>
              <p:spPr bwMode="auto">
                <a:xfrm>
                  <a:off x="3809" y="1154"/>
                  <a:ext cx="395" cy="518"/>
                </a:xfrm>
                <a:custGeom>
                  <a:avLst/>
                  <a:gdLst>
                    <a:gd name="T0" fmla="*/ 608 w 663"/>
                    <a:gd name="T1" fmla="*/ 0 h 675"/>
                    <a:gd name="T2" fmla="*/ 437 w 663"/>
                    <a:gd name="T3" fmla="*/ 39 h 675"/>
                    <a:gd name="T4" fmla="*/ 312 w 663"/>
                    <a:gd name="T5" fmla="*/ 156 h 675"/>
                    <a:gd name="T6" fmla="*/ 148 w 663"/>
                    <a:gd name="T7" fmla="*/ 289 h 675"/>
                    <a:gd name="T8" fmla="*/ 63 w 663"/>
                    <a:gd name="T9" fmla="*/ 367 h 675"/>
                    <a:gd name="T10" fmla="*/ 16 w 663"/>
                    <a:gd name="T11" fmla="*/ 437 h 675"/>
                    <a:gd name="T12" fmla="*/ 0 w 663"/>
                    <a:gd name="T13" fmla="*/ 483 h 675"/>
                    <a:gd name="T14" fmla="*/ 78 w 663"/>
                    <a:gd name="T15" fmla="*/ 491 h 675"/>
                    <a:gd name="T16" fmla="*/ 148 w 663"/>
                    <a:gd name="T17" fmla="*/ 585 h 675"/>
                    <a:gd name="T18" fmla="*/ 195 w 663"/>
                    <a:gd name="T19" fmla="*/ 600 h 675"/>
                    <a:gd name="T20" fmla="*/ 257 w 663"/>
                    <a:gd name="T21" fmla="*/ 593 h 675"/>
                    <a:gd name="T22" fmla="*/ 304 w 663"/>
                    <a:gd name="T23" fmla="*/ 569 h 675"/>
                    <a:gd name="T24" fmla="*/ 398 w 663"/>
                    <a:gd name="T25" fmla="*/ 561 h 675"/>
                    <a:gd name="T26" fmla="*/ 444 w 663"/>
                    <a:gd name="T27" fmla="*/ 554 h 675"/>
                    <a:gd name="T28" fmla="*/ 507 w 663"/>
                    <a:gd name="T29" fmla="*/ 546 h 675"/>
                    <a:gd name="T30" fmla="*/ 522 w 663"/>
                    <a:gd name="T31" fmla="*/ 554 h 675"/>
                    <a:gd name="T32" fmla="*/ 616 w 663"/>
                    <a:gd name="T33" fmla="*/ 593 h 675"/>
                    <a:gd name="T34" fmla="*/ 663 w 663"/>
                    <a:gd name="T35" fmla="*/ 624 h 675"/>
                    <a:gd name="T36" fmla="*/ 639 w 663"/>
                    <a:gd name="T37" fmla="*/ 616 h 675"/>
                    <a:gd name="T38" fmla="*/ 608 w 663"/>
                    <a:gd name="T39" fmla="*/ 608 h 675"/>
                    <a:gd name="T40" fmla="*/ 631 w 663"/>
                    <a:gd name="T41" fmla="*/ 655 h 67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63"/>
                    <a:gd name="T64" fmla="*/ 0 h 675"/>
                    <a:gd name="T65" fmla="*/ 663 w 663"/>
                    <a:gd name="T66" fmla="*/ 675 h 67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63" h="675">
                      <a:moveTo>
                        <a:pt x="608" y="0"/>
                      </a:moveTo>
                      <a:cubicBezTo>
                        <a:pt x="549" y="10"/>
                        <a:pt x="496" y="30"/>
                        <a:pt x="437" y="39"/>
                      </a:cubicBezTo>
                      <a:cubicBezTo>
                        <a:pt x="379" y="58"/>
                        <a:pt x="353" y="115"/>
                        <a:pt x="312" y="156"/>
                      </a:cubicBezTo>
                      <a:cubicBezTo>
                        <a:pt x="264" y="204"/>
                        <a:pt x="204" y="251"/>
                        <a:pt x="148" y="289"/>
                      </a:cubicBezTo>
                      <a:cubicBezTo>
                        <a:pt x="127" y="320"/>
                        <a:pt x="94" y="345"/>
                        <a:pt x="63" y="367"/>
                      </a:cubicBezTo>
                      <a:cubicBezTo>
                        <a:pt x="47" y="390"/>
                        <a:pt x="27" y="411"/>
                        <a:pt x="16" y="437"/>
                      </a:cubicBezTo>
                      <a:cubicBezTo>
                        <a:pt x="9" y="452"/>
                        <a:pt x="0" y="483"/>
                        <a:pt x="0" y="483"/>
                      </a:cubicBezTo>
                      <a:cubicBezTo>
                        <a:pt x="16" y="532"/>
                        <a:pt x="40" y="504"/>
                        <a:pt x="78" y="491"/>
                      </a:cubicBezTo>
                      <a:cubicBezTo>
                        <a:pt x="59" y="549"/>
                        <a:pt x="101" y="566"/>
                        <a:pt x="148" y="585"/>
                      </a:cubicBezTo>
                      <a:cubicBezTo>
                        <a:pt x="163" y="591"/>
                        <a:pt x="195" y="600"/>
                        <a:pt x="195" y="600"/>
                      </a:cubicBezTo>
                      <a:cubicBezTo>
                        <a:pt x="216" y="598"/>
                        <a:pt x="237" y="598"/>
                        <a:pt x="257" y="593"/>
                      </a:cubicBezTo>
                      <a:cubicBezTo>
                        <a:pt x="320" y="576"/>
                        <a:pt x="244" y="577"/>
                        <a:pt x="304" y="569"/>
                      </a:cubicBezTo>
                      <a:cubicBezTo>
                        <a:pt x="335" y="565"/>
                        <a:pt x="367" y="564"/>
                        <a:pt x="398" y="561"/>
                      </a:cubicBezTo>
                      <a:cubicBezTo>
                        <a:pt x="413" y="559"/>
                        <a:pt x="429" y="556"/>
                        <a:pt x="444" y="554"/>
                      </a:cubicBezTo>
                      <a:cubicBezTo>
                        <a:pt x="465" y="551"/>
                        <a:pt x="486" y="549"/>
                        <a:pt x="507" y="546"/>
                      </a:cubicBezTo>
                      <a:cubicBezTo>
                        <a:pt x="551" y="539"/>
                        <a:pt x="560" y="528"/>
                        <a:pt x="522" y="554"/>
                      </a:cubicBezTo>
                      <a:cubicBezTo>
                        <a:pt x="502" y="621"/>
                        <a:pt x="574" y="570"/>
                        <a:pt x="616" y="593"/>
                      </a:cubicBezTo>
                      <a:cubicBezTo>
                        <a:pt x="632" y="602"/>
                        <a:pt x="663" y="624"/>
                        <a:pt x="663" y="624"/>
                      </a:cubicBezTo>
                      <a:cubicBezTo>
                        <a:pt x="663" y="624"/>
                        <a:pt x="647" y="618"/>
                        <a:pt x="639" y="616"/>
                      </a:cubicBezTo>
                      <a:cubicBezTo>
                        <a:pt x="629" y="613"/>
                        <a:pt x="618" y="611"/>
                        <a:pt x="608" y="608"/>
                      </a:cubicBezTo>
                      <a:cubicBezTo>
                        <a:pt x="611" y="618"/>
                        <a:pt x="614" y="675"/>
                        <a:pt x="631" y="655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1" name="Freeform 34"/>
                <p:cNvSpPr>
                  <a:spLocks noChangeAspect="1"/>
                </p:cNvSpPr>
                <p:nvPr/>
              </p:nvSpPr>
              <p:spPr bwMode="auto">
                <a:xfrm>
                  <a:off x="3911" y="1002"/>
                  <a:ext cx="181" cy="273"/>
                </a:xfrm>
                <a:custGeom>
                  <a:avLst/>
                  <a:gdLst>
                    <a:gd name="T0" fmla="*/ 305 w 305"/>
                    <a:gd name="T1" fmla="*/ 164 h 354"/>
                    <a:gd name="T2" fmla="*/ 164 w 305"/>
                    <a:gd name="T3" fmla="*/ 0 h 354"/>
                    <a:gd name="T4" fmla="*/ 32 w 305"/>
                    <a:gd name="T5" fmla="*/ 70 h 354"/>
                    <a:gd name="T6" fmla="*/ 1 w 305"/>
                    <a:gd name="T7" fmla="*/ 140 h 354"/>
                    <a:gd name="T8" fmla="*/ 55 w 305"/>
                    <a:gd name="T9" fmla="*/ 327 h 354"/>
                    <a:gd name="T10" fmla="*/ 71 w 305"/>
                    <a:gd name="T11" fmla="*/ 351 h 35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5"/>
                    <a:gd name="T19" fmla="*/ 0 h 354"/>
                    <a:gd name="T20" fmla="*/ 305 w 305"/>
                    <a:gd name="T21" fmla="*/ 354 h 35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5" h="354">
                      <a:moveTo>
                        <a:pt x="305" y="164"/>
                      </a:moveTo>
                      <a:cubicBezTo>
                        <a:pt x="251" y="110"/>
                        <a:pt x="242" y="26"/>
                        <a:pt x="164" y="0"/>
                      </a:cubicBezTo>
                      <a:cubicBezTo>
                        <a:pt x="75" y="12"/>
                        <a:pt x="88" y="14"/>
                        <a:pt x="32" y="70"/>
                      </a:cubicBezTo>
                      <a:cubicBezTo>
                        <a:pt x="24" y="95"/>
                        <a:pt x="10" y="115"/>
                        <a:pt x="1" y="140"/>
                      </a:cubicBezTo>
                      <a:cubicBezTo>
                        <a:pt x="9" y="262"/>
                        <a:pt x="0" y="246"/>
                        <a:pt x="55" y="327"/>
                      </a:cubicBezTo>
                      <a:cubicBezTo>
                        <a:pt x="73" y="354"/>
                        <a:pt x="52" y="351"/>
                        <a:pt x="71" y="351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2" name="Freeform 35"/>
                <p:cNvSpPr>
                  <a:spLocks noChangeAspect="1"/>
                </p:cNvSpPr>
                <p:nvPr/>
              </p:nvSpPr>
              <p:spPr bwMode="auto">
                <a:xfrm>
                  <a:off x="3904" y="1566"/>
                  <a:ext cx="39" cy="203"/>
                </a:xfrm>
                <a:custGeom>
                  <a:avLst/>
                  <a:gdLst>
                    <a:gd name="T0" fmla="*/ 0 w 39"/>
                    <a:gd name="T1" fmla="*/ 0 h 203"/>
                    <a:gd name="T2" fmla="*/ 39 w 39"/>
                    <a:gd name="T3" fmla="*/ 110 h 203"/>
                    <a:gd name="T4" fmla="*/ 31 w 39"/>
                    <a:gd name="T5" fmla="*/ 203 h 203"/>
                    <a:gd name="T6" fmla="*/ 0 60000 65536"/>
                    <a:gd name="T7" fmla="*/ 0 60000 65536"/>
                    <a:gd name="T8" fmla="*/ 0 60000 65536"/>
                    <a:gd name="T9" fmla="*/ 0 w 39"/>
                    <a:gd name="T10" fmla="*/ 0 h 203"/>
                    <a:gd name="T11" fmla="*/ 39 w 39"/>
                    <a:gd name="T12" fmla="*/ 203 h 20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" h="203">
                      <a:moveTo>
                        <a:pt x="0" y="0"/>
                      </a:moveTo>
                      <a:cubicBezTo>
                        <a:pt x="7" y="41"/>
                        <a:pt x="16" y="75"/>
                        <a:pt x="39" y="110"/>
                      </a:cubicBezTo>
                      <a:cubicBezTo>
                        <a:pt x="36" y="141"/>
                        <a:pt x="31" y="203"/>
                        <a:pt x="31" y="203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3" name="Freeform 36"/>
                <p:cNvSpPr>
                  <a:spLocks noChangeAspect="1"/>
                </p:cNvSpPr>
                <p:nvPr/>
              </p:nvSpPr>
              <p:spPr bwMode="auto">
                <a:xfrm>
                  <a:off x="3849" y="1582"/>
                  <a:ext cx="46" cy="171"/>
                </a:xfrm>
                <a:custGeom>
                  <a:avLst/>
                  <a:gdLst>
                    <a:gd name="T0" fmla="*/ 16 w 46"/>
                    <a:gd name="T1" fmla="*/ 0 h 171"/>
                    <a:gd name="T2" fmla="*/ 0 w 46"/>
                    <a:gd name="T3" fmla="*/ 171 h 171"/>
                    <a:gd name="T4" fmla="*/ 0 60000 65536"/>
                    <a:gd name="T5" fmla="*/ 0 60000 65536"/>
                    <a:gd name="T6" fmla="*/ 0 w 46"/>
                    <a:gd name="T7" fmla="*/ 0 h 171"/>
                    <a:gd name="T8" fmla="*/ 46 w 46"/>
                    <a:gd name="T9" fmla="*/ 171 h 17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6" h="171">
                      <a:moveTo>
                        <a:pt x="16" y="0"/>
                      </a:moveTo>
                      <a:cubicBezTo>
                        <a:pt x="33" y="57"/>
                        <a:pt x="46" y="128"/>
                        <a:pt x="0" y="171"/>
                      </a:cubicBezTo>
                    </a:path>
                  </a:pathLst>
                </a:custGeom>
                <a:noFill/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4" name="Freeform 37"/>
                <p:cNvSpPr>
                  <a:spLocks noChangeAspect="1"/>
                </p:cNvSpPr>
                <p:nvPr/>
              </p:nvSpPr>
              <p:spPr bwMode="auto">
                <a:xfrm>
                  <a:off x="3865" y="1403"/>
                  <a:ext cx="958" cy="358"/>
                </a:xfrm>
                <a:custGeom>
                  <a:avLst/>
                  <a:gdLst>
                    <a:gd name="T0" fmla="*/ 0 w 958"/>
                    <a:gd name="T1" fmla="*/ 171 h 358"/>
                    <a:gd name="T2" fmla="*/ 116 w 958"/>
                    <a:gd name="T3" fmla="*/ 101 h 358"/>
                    <a:gd name="T4" fmla="*/ 257 w 958"/>
                    <a:gd name="T5" fmla="*/ 70 h 358"/>
                    <a:gd name="T6" fmla="*/ 405 w 958"/>
                    <a:gd name="T7" fmla="*/ 70 h 358"/>
                    <a:gd name="T8" fmla="*/ 498 w 958"/>
                    <a:gd name="T9" fmla="*/ 85 h 358"/>
                    <a:gd name="T10" fmla="*/ 537 w 958"/>
                    <a:gd name="T11" fmla="*/ 62 h 358"/>
                    <a:gd name="T12" fmla="*/ 592 w 958"/>
                    <a:gd name="T13" fmla="*/ 31 h 358"/>
                    <a:gd name="T14" fmla="*/ 646 w 958"/>
                    <a:gd name="T15" fmla="*/ 8 h 358"/>
                    <a:gd name="T16" fmla="*/ 716 w 958"/>
                    <a:gd name="T17" fmla="*/ 0 h 358"/>
                    <a:gd name="T18" fmla="*/ 779 w 958"/>
                    <a:gd name="T19" fmla="*/ 0 h 358"/>
                    <a:gd name="T20" fmla="*/ 833 w 958"/>
                    <a:gd name="T21" fmla="*/ 15 h 358"/>
                    <a:gd name="T22" fmla="*/ 903 w 958"/>
                    <a:gd name="T23" fmla="*/ 62 h 358"/>
                    <a:gd name="T24" fmla="*/ 935 w 958"/>
                    <a:gd name="T25" fmla="*/ 109 h 358"/>
                    <a:gd name="T26" fmla="*/ 958 w 958"/>
                    <a:gd name="T27" fmla="*/ 163 h 358"/>
                    <a:gd name="T28" fmla="*/ 942 w 958"/>
                    <a:gd name="T29" fmla="*/ 265 h 358"/>
                    <a:gd name="T30" fmla="*/ 903 w 958"/>
                    <a:gd name="T31" fmla="*/ 311 h 358"/>
                    <a:gd name="T32" fmla="*/ 833 w 958"/>
                    <a:gd name="T33" fmla="*/ 343 h 358"/>
                    <a:gd name="T34" fmla="*/ 763 w 958"/>
                    <a:gd name="T35" fmla="*/ 358 h 358"/>
                    <a:gd name="T36" fmla="*/ 701 w 958"/>
                    <a:gd name="T37" fmla="*/ 350 h 358"/>
                    <a:gd name="T38" fmla="*/ 639 w 958"/>
                    <a:gd name="T39" fmla="*/ 343 h 358"/>
                    <a:gd name="T40" fmla="*/ 568 w 958"/>
                    <a:gd name="T41" fmla="*/ 288 h 358"/>
                    <a:gd name="T42" fmla="*/ 537 w 958"/>
                    <a:gd name="T43" fmla="*/ 241 h 358"/>
                    <a:gd name="T44" fmla="*/ 514 w 958"/>
                    <a:gd name="T45" fmla="*/ 187 h 358"/>
                    <a:gd name="T46" fmla="*/ 506 w 958"/>
                    <a:gd name="T47" fmla="*/ 132 h 358"/>
                    <a:gd name="T48" fmla="*/ 420 w 958"/>
                    <a:gd name="T49" fmla="*/ 109 h 358"/>
                    <a:gd name="T50" fmla="*/ 366 w 958"/>
                    <a:gd name="T51" fmla="*/ 109 h 358"/>
                    <a:gd name="T52" fmla="*/ 296 w 958"/>
                    <a:gd name="T53" fmla="*/ 101 h 358"/>
                    <a:gd name="T54" fmla="*/ 202 w 958"/>
                    <a:gd name="T55" fmla="*/ 117 h 358"/>
                    <a:gd name="T56" fmla="*/ 101 w 958"/>
                    <a:gd name="T57" fmla="*/ 148 h 358"/>
                    <a:gd name="T58" fmla="*/ 46 w 958"/>
                    <a:gd name="T59" fmla="*/ 195 h 35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958"/>
                    <a:gd name="T91" fmla="*/ 0 h 358"/>
                    <a:gd name="T92" fmla="*/ 958 w 958"/>
                    <a:gd name="T93" fmla="*/ 358 h 35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958" h="358">
                      <a:moveTo>
                        <a:pt x="0" y="171"/>
                      </a:moveTo>
                      <a:lnTo>
                        <a:pt x="116" y="101"/>
                      </a:lnTo>
                      <a:lnTo>
                        <a:pt x="257" y="70"/>
                      </a:lnTo>
                      <a:lnTo>
                        <a:pt x="405" y="70"/>
                      </a:lnTo>
                      <a:lnTo>
                        <a:pt x="498" y="85"/>
                      </a:lnTo>
                      <a:lnTo>
                        <a:pt x="537" y="62"/>
                      </a:lnTo>
                      <a:lnTo>
                        <a:pt x="592" y="31"/>
                      </a:lnTo>
                      <a:lnTo>
                        <a:pt x="646" y="8"/>
                      </a:lnTo>
                      <a:lnTo>
                        <a:pt x="716" y="0"/>
                      </a:lnTo>
                      <a:lnTo>
                        <a:pt x="779" y="0"/>
                      </a:lnTo>
                      <a:lnTo>
                        <a:pt x="833" y="15"/>
                      </a:lnTo>
                      <a:lnTo>
                        <a:pt x="903" y="62"/>
                      </a:lnTo>
                      <a:lnTo>
                        <a:pt x="935" y="109"/>
                      </a:lnTo>
                      <a:lnTo>
                        <a:pt x="958" y="163"/>
                      </a:lnTo>
                      <a:lnTo>
                        <a:pt x="942" y="265"/>
                      </a:lnTo>
                      <a:lnTo>
                        <a:pt x="903" y="311"/>
                      </a:lnTo>
                      <a:lnTo>
                        <a:pt x="833" y="343"/>
                      </a:lnTo>
                      <a:lnTo>
                        <a:pt x="763" y="358"/>
                      </a:lnTo>
                      <a:lnTo>
                        <a:pt x="701" y="350"/>
                      </a:lnTo>
                      <a:lnTo>
                        <a:pt x="639" y="343"/>
                      </a:lnTo>
                      <a:lnTo>
                        <a:pt x="568" y="288"/>
                      </a:lnTo>
                      <a:lnTo>
                        <a:pt x="537" y="241"/>
                      </a:lnTo>
                      <a:lnTo>
                        <a:pt x="514" y="187"/>
                      </a:lnTo>
                      <a:lnTo>
                        <a:pt x="506" y="132"/>
                      </a:lnTo>
                      <a:lnTo>
                        <a:pt x="420" y="109"/>
                      </a:lnTo>
                      <a:lnTo>
                        <a:pt x="366" y="109"/>
                      </a:lnTo>
                      <a:lnTo>
                        <a:pt x="296" y="101"/>
                      </a:lnTo>
                      <a:lnTo>
                        <a:pt x="202" y="117"/>
                      </a:lnTo>
                      <a:lnTo>
                        <a:pt x="101" y="148"/>
                      </a:lnTo>
                      <a:lnTo>
                        <a:pt x="46" y="195"/>
                      </a:lnTo>
                    </a:path>
                  </a:pathLst>
                </a:custGeom>
                <a:solidFill>
                  <a:srgbClr val="B2B2B2">
                    <a:alpha val="50195"/>
                  </a:srgbClr>
                </a:solidFill>
                <a:ln w="127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5" name="Freeform 38"/>
                <p:cNvSpPr>
                  <a:spLocks noChangeAspect="1"/>
                </p:cNvSpPr>
                <p:nvPr/>
              </p:nvSpPr>
              <p:spPr bwMode="auto">
                <a:xfrm>
                  <a:off x="4449" y="1465"/>
                  <a:ext cx="318" cy="125"/>
                </a:xfrm>
                <a:custGeom>
                  <a:avLst/>
                  <a:gdLst>
                    <a:gd name="T0" fmla="*/ 0 w 342"/>
                    <a:gd name="T1" fmla="*/ 62 h 172"/>
                    <a:gd name="T2" fmla="*/ 39 w 342"/>
                    <a:gd name="T3" fmla="*/ 8 h 172"/>
                    <a:gd name="T4" fmla="*/ 116 w 342"/>
                    <a:gd name="T5" fmla="*/ 0 h 172"/>
                    <a:gd name="T6" fmla="*/ 226 w 342"/>
                    <a:gd name="T7" fmla="*/ 0 h 172"/>
                    <a:gd name="T8" fmla="*/ 288 w 342"/>
                    <a:gd name="T9" fmla="*/ 16 h 172"/>
                    <a:gd name="T10" fmla="*/ 342 w 342"/>
                    <a:gd name="T11" fmla="*/ 62 h 172"/>
                    <a:gd name="T12" fmla="*/ 342 w 342"/>
                    <a:gd name="T13" fmla="*/ 109 h 172"/>
                    <a:gd name="T14" fmla="*/ 272 w 342"/>
                    <a:gd name="T15" fmla="*/ 172 h 172"/>
                    <a:gd name="T16" fmla="*/ 202 w 342"/>
                    <a:gd name="T17" fmla="*/ 133 h 172"/>
                    <a:gd name="T18" fmla="*/ 148 w 342"/>
                    <a:gd name="T19" fmla="*/ 101 h 172"/>
                    <a:gd name="T20" fmla="*/ 85 w 342"/>
                    <a:gd name="T21" fmla="*/ 86 h 172"/>
                    <a:gd name="T22" fmla="*/ 0 w 342"/>
                    <a:gd name="T23" fmla="*/ 62 h 1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42"/>
                    <a:gd name="T37" fmla="*/ 0 h 172"/>
                    <a:gd name="T38" fmla="*/ 342 w 342"/>
                    <a:gd name="T39" fmla="*/ 172 h 1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42" h="172">
                      <a:moveTo>
                        <a:pt x="0" y="62"/>
                      </a:moveTo>
                      <a:lnTo>
                        <a:pt x="39" y="8"/>
                      </a:lnTo>
                      <a:lnTo>
                        <a:pt x="116" y="0"/>
                      </a:lnTo>
                      <a:lnTo>
                        <a:pt x="226" y="0"/>
                      </a:lnTo>
                      <a:lnTo>
                        <a:pt x="288" y="16"/>
                      </a:lnTo>
                      <a:lnTo>
                        <a:pt x="342" y="62"/>
                      </a:lnTo>
                      <a:lnTo>
                        <a:pt x="342" y="109"/>
                      </a:lnTo>
                      <a:lnTo>
                        <a:pt x="272" y="172"/>
                      </a:lnTo>
                      <a:lnTo>
                        <a:pt x="202" y="133"/>
                      </a:lnTo>
                      <a:lnTo>
                        <a:pt x="148" y="101"/>
                      </a:lnTo>
                      <a:lnTo>
                        <a:pt x="85" y="86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28575" cap="flat" cmpd="sng">
                  <a:solidFill>
                    <a:schemeClr val="tx1">
                      <a:alpha val="50195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  <p:sp>
              <p:nvSpPr>
                <p:cNvPr id="66" name="Freeform 39"/>
                <p:cNvSpPr>
                  <a:spLocks noChangeAspect="1"/>
                </p:cNvSpPr>
                <p:nvPr/>
              </p:nvSpPr>
              <p:spPr bwMode="auto">
                <a:xfrm rot="1751654" flipV="1">
                  <a:off x="4421" y="1554"/>
                  <a:ext cx="318" cy="125"/>
                </a:xfrm>
                <a:custGeom>
                  <a:avLst/>
                  <a:gdLst>
                    <a:gd name="T0" fmla="*/ 0 w 342"/>
                    <a:gd name="T1" fmla="*/ 62 h 172"/>
                    <a:gd name="T2" fmla="*/ 39 w 342"/>
                    <a:gd name="T3" fmla="*/ 8 h 172"/>
                    <a:gd name="T4" fmla="*/ 116 w 342"/>
                    <a:gd name="T5" fmla="*/ 0 h 172"/>
                    <a:gd name="T6" fmla="*/ 226 w 342"/>
                    <a:gd name="T7" fmla="*/ 0 h 172"/>
                    <a:gd name="T8" fmla="*/ 288 w 342"/>
                    <a:gd name="T9" fmla="*/ 16 h 172"/>
                    <a:gd name="T10" fmla="*/ 342 w 342"/>
                    <a:gd name="T11" fmla="*/ 62 h 172"/>
                    <a:gd name="T12" fmla="*/ 342 w 342"/>
                    <a:gd name="T13" fmla="*/ 109 h 172"/>
                    <a:gd name="T14" fmla="*/ 272 w 342"/>
                    <a:gd name="T15" fmla="*/ 172 h 172"/>
                    <a:gd name="T16" fmla="*/ 202 w 342"/>
                    <a:gd name="T17" fmla="*/ 133 h 172"/>
                    <a:gd name="T18" fmla="*/ 148 w 342"/>
                    <a:gd name="T19" fmla="*/ 101 h 172"/>
                    <a:gd name="T20" fmla="*/ 85 w 342"/>
                    <a:gd name="T21" fmla="*/ 86 h 172"/>
                    <a:gd name="T22" fmla="*/ 0 w 342"/>
                    <a:gd name="T23" fmla="*/ 62 h 1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42"/>
                    <a:gd name="T37" fmla="*/ 0 h 172"/>
                    <a:gd name="T38" fmla="*/ 342 w 342"/>
                    <a:gd name="T39" fmla="*/ 172 h 1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42" h="172">
                      <a:moveTo>
                        <a:pt x="0" y="62"/>
                      </a:moveTo>
                      <a:lnTo>
                        <a:pt x="39" y="8"/>
                      </a:lnTo>
                      <a:lnTo>
                        <a:pt x="116" y="0"/>
                      </a:lnTo>
                      <a:lnTo>
                        <a:pt x="226" y="0"/>
                      </a:lnTo>
                      <a:lnTo>
                        <a:pt x="288" y="16"/>
                      </a:lnTo>
                      <a:lnTo>
                        <a:pt x="342" y="62"/>
                      </a:lnTo>
                      <a:lnTo>
                        <a:pt x="342" y="109"/>
                      </a:lnTo>
                      <a:lnTo>
                        <a:pt x="272" y="172"/>
                      </a:lnTo>
                      <a:lnTo>
                        <a:pt x="202" y="133"/>
                      </a:lnTo>
                      <a:lnTo>
                        <a:pt x="148" y="101"/>
                      </a:lnTo>
                      <a:lnTo>
                        <a:pt x="85" y="86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B2B2B2"/>
                </a:solidFill>
                <a:ln w="28575" cap="flat" cmpd="sng">
                  <a:solidFill>
                    <a:schemeClr val="tx1">
                      <a:alpha val="50195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nl-NL"/>
                </a:p>
              </p:txBody>
            </p:sp>
          </p:grpSp>
          <p:sp>
            <p:nvSpPr>
              <p:cNvPr id="42" name="AutoShape 40"/>
              <p:cNvSpPr>
                <a:spLocks noChangeAspect="1" noChangeArrowheads="1"/>
              </p:cNvSpPr>
              <p:nvPr/>
            </p:nvSpPr>
            <p:spPr bwMode="auto">
              <a:xfrm rot="-3007836">
                <a:off x="2956" y="1174"/>
                <a:ext cx="33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3" name="AutoShape 41"/>
              <p:cNvSpPr>
                <a:spLocks noChangeAspect="1" noChangeArrowheads="1"/>
              </p:cNvSpPr>
              <p:nvPr/>
            </p:nvSpPr>
            <p:spPr bwMode="auto">
              <a:xfrm rot="-3007836">
                <a:off x="2820" y="1185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4" name="AutoShape 42"/>
              <p:cNvSpPr>
                <a:spLocks noChangeAspect="1" noChangeArrowheads="1"/>
              </p:cNvSpPr>
              <p:nvPr/>
            </p:nvSpPr>
            <p:spPr bwMode="auto">
              <a:xfrm rot="-3007836">
                <a:off x="2897" y="1191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5" name="AutoShape 43"/>
              <p:cNvSpPr>
                <a:spLocks noChangeAspect="1" noChangeArrowheads="1"/>
              </p:cNvSpPr>
              <p:nvPr/>
            </p:nvSpPr>
            <p:spPr bwMode="auto">
              <a:xfrm rot="-3007836">
                <a:off x="2749" y="1226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6" name="AutoShape 44"/>
              <p:cNvSpPr>
                <a:spLocks noChangeAspect="1" noChangeArrowheads="1"/>
              </p:cNvSpPr>
              <p:nvPr/>
            </p:nvSpPr>
            <p:spPr bwMode="auto">
              <a:xfrm rot="-3007836">
                <a:off x="2907" y="1135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7" name="AutoShape 45"/>
              <p:cNvSpPr>
                <a:spLocks noChangeAspect="1" noChangeArrowheads="1"/>
              </p:cNvSpPr>
              <p:nvPr/>
            </p:nvSpPr>
            <p:spPr bwMode="auto">
              <a:xfrm rot="-3007836">
                <a:off x="2823" y="1130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8" name="AutoShape 46"/>
              <p:cNvSpPr>
                <a:spLocks noChangeAspect="1" noChangeArrowheads="1"/>
              </p:cNvSpPr>
              <p:nvPr/>
            </p:nvSpPr>
            <p:spPr bwMode="auto">
              <a:xfrm rot="-3007836">
                <a:off x="2845" y="1247"/>
                <a:ext cx="32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49" name="AutoShape 47"/>
              <p:cNvSpPr>
                <a:spLocks noChangeAspect="1" noChangeArrowheads="1"/>
              </p:cNvSpPr>
              <p:nvPr/>
            </p:nvSpPr>
            <p:spPr bwMode="auto">
              <a:xfrm rot="-3007836">
                <a:off x="2796" y="1236"/>
                <a:ext cx="31" cy="36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50" name="AutoShape 48"/>
              <p:cNvSpPr>
                <a:spLocks noChangeAspect="1" noChangeArrowheads="1"/>
              </p:cNvSpPr>
              <p:nvPr/>
            </p:nvSpPr>
            <p:spPr bwMode="auto">
              <a:xfrm rot="-3007836">
                <a:off x="2904" y="1238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51" name="AutoShape 49"/>
              <p:cNvSpPr>
                <a:spLocks noChangeAspect="1" noChangeArrowheads="1"/>
              </p:cNvSpPr>
              <p:nvPr/>
            </p:nvSpPr>
            <p:spPr bwMode="auto">
              <a:xfrm rot="-3007836">
                <a:off x="2991" y="1198"/>
                <a:ext cx="32" cy="35"/>
              </a:xfrm>
              <a:prstGeom prst="irregularSeal2">
                <a:avLst/>
              </a:prstGeom>
              <a:solidFill>
                <a:srgbClr val="CC9900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</p:grpSp>
      </p:grpSp>
      <p:sp>
        <p:nvSpPr>
          <p:cNvPr id="37" name="Rectangle 84"/>
          <p:cNvSpPr>
            <a:spLocks noChangeArrowheads="1"/>
          </p:cNvSpPr>
          <p:nvPr/>
        </p:nvSpPr>
        <p:spPr bwMode="auto">
          <a:xfrm>
            <a:off x="6974142" y="6186532"/>
            <a:ext cx="19365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Li et al,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Eur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J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2016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950236" y="1812925"/>
            <a:ext cx="122413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7" name="Rectangle 23"/>
          <p:cNvSpPr>
            <a:spLocks noChangeArrowheads="1"/>
          </p:cNvSpPr>
          <p:nvPr/>
        </p:nvSpPr>
        <p:spPr bwMode="auto">
          <a:xfrm>
            <a:off x="620504" y="245979"/>
            <a:ext cx="83439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ILC2 activation requires sensitization (in HDM-mediated AAI)</a:t>
            </a:r>
          </a:p>
        </p:txBody>
      </p:sp>
      <p:grpSp>
        <p:nvGrpSpPr>
          <p:cNvPr id="5" name="Group 68"/>
          <p:cNvGrpSpPr>
            <a:grpSpLocks noChangeAspect="1"/>
          </p:cNvGrpSpPr>
          <p:nvPr/>
        </p:nvGrpSpPr>
        <p:grpSpPr>
          <a:xfrm>
            <a:off x="516302" y="2636912"/>
            <a:ext cx="8376178" cy="3202856"/>
            <a:chOff x="-97977" y="2636912"/>
            <a:chExt cx="9203877" cy="3519349"/>
          </a:xfrm>
        </p:grpSpPr>
        <p:sp>
          <p:nvSpPr>
            <p:cNvPr id="68" name="TextBox 67"/>
            <p:cNvSpPr txBox="1"/>
            <p:nvPr/>
          </p:nvSpPr>
          <p:spPr>
            <a:xfrm>
              <a:off x="-97977" y="5750433"/>
              <a:ext cx="8190011" cy="405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buClr>
                  <a:srgbClr val="3692D2"/>
                </a:buClr>
              </a:pPr>
              <a:r>
                <a:rPr lang="nl-NL" b="1" dirty="0" smtClean="0">
                  <a:latin typeface="Calibri" pitchFamily="34" charset="0"/>
                </a:rPr>
                <a:t>ILC2 are induced in HDM-sensitized mice, but not in PBS-sensitized mice</a:t>
              </a:r>
              <a:endParaRPr lang="nl-NL" b="1" dirty="0">
                <a:latin typeface="Calibri" pitchFamily="34" charset="0"/>
              </a:endParaRPr>
            </a:p>
          </p:txBody>
        </p:sp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2617768" y="2636912"/>
              <a:ext cx="1440160" cy="40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l-NL" dirty="0" smtClean="0"/>
                <a:t>CD4</a:t>
              </a:r>
              <a:r>
                <a:rPr lang="nl-NL" baseline="30000" dirty="0" smtClean="0"/>
                <a:t>+</a:t>
              </a:r>
              <a:r>
                <a:rPr lang="nl-NL" dirty="0" smtClean="0"/>
                <a:t> T cells</a:t>
              </a:r>
              <a:endParaRPr lang="nl-NL" dirty="0"/>
            </a:p>
          </p:txBody>
        </p:sp>
        <p:sp>
          <p:nvSpPr>
            <p:cNvPr id="73" name="TextBox 72"/>
            <p:cNvSpPr txBox="1">
              <a:spLocks noChangeArrowheads="1"/>
            </p:cNvSpPr>
            <p:nvPr/>
          </p:nvSpPr>
          <p:spPr bwMode="auto">
            <a:xfrm>
              <a:off x="5507072" y="2636912"/>
              <a:ext cx="1440160" cy="40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nl-NL" dirty="0" smtClean="0"/>
                <a:t>ILC2</a:t>
              </a:r>
              <a:endParaRPr lang="nl-NL" dirty="0"/>
            </a:p>
          </p:txBody>
        </p:sp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1111" r="8949"/>
            <a:stretch/>
          </p:blipFill>
          <p:spPr>
            <a:xfrm>
              <a:off x="4560000" y="3124025"/>
              <a:ext cx="3319035" cy="2033167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8333" r="18041"/>
            <a:stretch/>
          </p:blipFill>
          <p:spPr>
            <a:xfrm>
              <a:off x="1357926" y="3060488"/>
              <a:ext cx="3131708" cy="2096704"/>
            </a:xfrm>
            <a:prstGeom prst="rect">
              <a:avLst/>
            </a:prstGeom>
          </p:spPr>
        </p:pic>
        <p:sp>
          <p:nvSpPr>
            <p:cNvPr id="72" name="Rectangle 71"/>
            <p:cNvSpPr/>
            <p:nvPr/>
          </p:nvSpPr>
          <p:spPr bwMode="auto">
            <a:xfrm>
              <a:off x="4563546" y="3436891"/>
              <a:ext cx="221740" cy="109089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803875" y="3112279"/>
              <a:ext cx="13020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Clr>
                  <a:srgbClr val="3692D2"/>
                </a:buClr>
              </a:pPr>
              <a:r>
                <a:rPr lang="nl-NL" sz="1200" b="1" dirty="0" smtClean="0">
                  <a:latin typeface="Calibri" pitchFamily="34" charset="0"/>
                </a:rPr>
                <a:t>PBS/HDM</a:t>
              </a:r>
            </a:p>
            <a:p>
              <a:pPr marL="342900" indent="-342900">
                <a:buClr>
                  <a:srgbClr val="3692D2"/>
                </a:buClr>
              </a:pPr>
              <a:r>
                <a:rPr lang="nl-NL" sz="1200" b="1" dirty="0" smtClean="0">
                  <a:latin typeface="Calibri" pitchFamily="34" charset="0"/>
                </a:rPr>
                <a:t>HDM/HDM</a:t>
              </a:r>
              <a:endParaRPr lang="nl-NL" sz="1200" b="1" dirty="0">
                <a:latin typeface="Calibri" pitchFamily="34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2066783" y="2996952"/>
              <a:ext cx="224665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V="1">
              <a:off x="5198477" y="2996952"/>
              <a:ext cx="224665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614746" y="2420888"/>
            <a:ext cx="222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Clr>
                <a:srgbClr val="3692D2"/>
              </a:buClr>
            </a:pPr>
            <a:r>
              <a:rPr lang="nl-NL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in vivo: BAL </a:t>
            </a:r>
            <a:endParaRPr lang="nl-NL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547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9415"/>
          <a:stretch>
            <a:fillRect/>
          </a:stretch>
        </p:blipFill>
        <p:spPr>
          <a:xfrm>
            <a:off x="1122787" y="1376490"/>
            <a:ext cx="2078805" cy="782415"/>
          </a:xfrm>
          <a:prstGeom prst="rect">
            <a:avLst/>
          </a:prstGeom>
        </p:spPr>
      </p:pic>
      <p:grpSp>
        <p:nvGrpSpPr>
          <p:cNvPr id="2" name="Group 23"/>
          <p:cNvGrpSpPr>
            <a:grpSpLocks noChangeAspect="1"/>
          </p:cNvGrpSpPr>
          <p:nvPr/>
        </p:nvGrpSpPr>
        <p:grpSpPr bwMode="auto">
          <a:xfrm>
            <a:off x="611560" y="1052736"/>
            <a:ext cx="1166550" cy="647508"/>
            <a:chOff x="1900" y="960"/>
            <a:chExt cx="1124" cy="624"/>
          </a:xfrm>
        </p:grpSpPr>
        <p:grpSp>
          <p:nvGrpSpPr>
            <p:cNvPr id="3" name="Group 24"/>
            <p:cNvGrpSpPr>
              <a:grpSpLocks noChangeAspect="1"/>
            </p:cNvGrpSpPr>
            <p:nvPr/>
          </p:nvGrpSpPr>
          <p:grpSpPr bwMode="auto">
            <a:xfrm flipH="1">
              <a:off x="1900" y="960"/>
              <a:ext cx="920" cy="624"/>
              <a:chOff x="3645" y="1002"/>
              <a:chExt cx="1556" cy="1446"/>
            </a:xfrm>
          </p:grpSpPr>
          <p:sp>
            <p:nvSpPr>
              <p:cNvPr id="78" name="Freeform 25"/>
              <p:cNvSpPr>
                <a:spLocks noChangeAspect="1"/>
              </p:cNvSpPr>
              <p:nvPr/>
            </p:nvSpPr>
            <p:spPr bwMode="auto">
              <a:xfrm flipH="1">
                <a:off x="4136" y="1725"/>
                <a:ext cx="225" cy="340"/>
              </a:xfrm>
              <a:custGeom>
                <a:avLst/>
                <a:gdLst>
                  <a:gd name="T0" fmla="*/ 0 w 417"/>
                  <a:gd name="T1" fmla="*/ 0 h 501"/>
                  <a:gd name="T2" fmla="*/ 47 w 417"/>
                  <a:gd name="T3" fmla="*/ 78 h 501"/>
                  <a:gd name="T4" fmla="*/ 63 w 417"/>
                  <a:gd name="T5" fmla="*/ 101 h 501"/>
                  <a:gd name="T6" fmla="*/ 24 w 417"/>
                  <a:gd name="T7" fmla="*/ 234 h 501"/>
                  <a:gd name="T8" fmla="*/ 31 w 417"/>
                  <a:gd name="T9" fmla="*/ 265 h 501"/>
                  <a:gd name="T10" fmla="*/ 78 w 417"/>
                  <a:gd name="T11" fmla="*/ 296 h 501"/>
                  <a:gd name="T12" fmla="*/ 180 w 417"/>
                  <a:gd name="T13" fmla="*/ 366 h 501"/>
                  <a:gd name="T14" fmla="*/ 289 w 417"/>
                  <a:gd name="T15" fmla="*/ 475 h 501"/>
                  <a:gd name="T16" fmla="*/ 304 w 417"/>
                  <a:gd name="T17" fmla="*/ 499 h 501"/>
                  <a:gd name="T18" fmla="*/ 335 w 417"/>
                  <a:gd name="T19" fmla="*/ 444 h 501"/>
                  <a:gd name="T20" fmla="*/ 351 w 417"/>
                  <a:gd name="T21" fmla="*/ 436 h 501"/>
                  <a:gd name="T22" fmla="*/ 374 w 417"/>
                  <a:gd name="T23" fmla="*/ 444 h 501"/>
                  <a:gd name="T24" fmla="*/ 398 w 417"/>
                  <a:gd name="T25" fmla="*/ 460 h 501"/>
                  <a:gd name="T26" fmla="*/ 390 w 417"/>
                  <a:gd name="T27" fmla="*/ 436 h 501"/>
                  <a:gd name="T28" fmla="*/ 413 w 417"/>
                  <a:gd name="T29" fmla="*/ 428 h 501"/>
                  <a:gd name="T30" fmla="*/ 405 w 417"/>
                  <a:gd name="T31" fmla="*/ 405 h 501"/>
                  <a:gd name="T32" fmla="*/ 398 w 417"/>
                  <a:gd name="T33" fmla="*/ 374 h 501"/>
                  <a:gd name="T34" fmla="*/ 351 w 417"/>
                  <a:gd name="T35" fmla="*/ 358 h 501"/>
                  <a:gd name="T36" fmla="*/ 281 w 417"/>
                  <a:gd name="T37" fmla="*/ 280 h 501"/>
                  <a:gd name="T38" fmla="*/ 328 w 417"/>
                  <a:gd name="T39" fmla="*/ 179 h 501"/>
                  <a:gd name="T40" fmla="*/ 335 w 417"/>
                  <a:gd name="T41" fmla="*/ 70 h 5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17"/>
                  <a:gd name="T64" fmla="*/ 0 h 501"/>
                  <a:gd name="T65" fmla="*/ 417 w 417"/>
                  <a:gd name="T66" fmla="*/ 501 h 5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17" h="501">
                    <a:moveTo>
                      <a:pt x="0" y="0"/>
                    </a:moveTo>
                    <a:cubicBezTo>
                      <a:pt x="16" y="26"/>
                      <a:pt x="31" y="52"/>
                      <a:pt x="47" y="78"/>
                    </a:cubicBezTo>
                    <a:cubicBezTo>
                      <a:pt x="52" y="86"/>
                      <a:pt x="62" y="92"/>
                      <a:pt x="63" y="101"/>
                    </a:cubicBezTo>
                    <a:cubicBezTo>
                      <a:pt x="67" y="144"/>
                      <a:pt x="46" y="198"/>
                      <a:pt x="24" y="234"/>
                    </a:cubicBezTo>
                    <a:cubicBezTo>
                      <a:pt x="26" y="244"/>
                      <a:pt x="25" y="256"/>
                      <a:pt x="31" y="265"/>
                    </a:cubicBezTo>
                    <a:cubicBezTo>
                      <a:pt x="41" y="281"/>
                      <a:pt x="62" y="286"/>
                      <a:pt x="78" y="296"/>
                    </a:cubicBezTo>
                    <a:cubicBezTo>
                      <a:pt x="109" y="317"/>
                      <a:pt x="154" y="340"/>
                      <a:pt x="180" y="366"/>
                    </a:cubicBezTo>
                    <a:cubicBezTo>
                      <a:pt x="217" y="403"/>
                      <a:pt x="243" y="446"/>
                      <a:pt x="289" y="475"/>
                    </a:cubicBezTo>
                    <a:cubicBezTo>
                      <a:pt x="294" y="483"/>
                      <a:pt x="295" y="501"/>
                      <a:pt x="304" y="499"/>
                    </a:cubicBezTo>
                    <a:cubicBezTo>
                      <a:pt x="322" y="495"/>
                      <a:pt x="330" y="459"/>
                      <a:pt x="335" y="444"/>
                    </a:cubicBezTo>
                    <a:cubicBezTo>
                      <a:pt x="396" y="484"/>
                      <a:pt x="336" y="452"/>
                      <a:pt x="351" y="436"/>
                    </a:cubicBezTo>
                    <a:cubicBezTo>
                      <a:pt x="357" y="430"/>
                      <a:pt x="367" y="440"/>
                      <a:pt x="374" y="444"/>
                    </a:cubicBezTo>
                    <a:cubicBezTo>
                      <a:pt x="383" y="448"/>
                      <a:pt x="390" y="455"/>
                      <a:pt x="398" y="460"/>
                    </a:cubicBezTo>
                    <a:cubicBezTo>
                      <a:pt x="395" y="452"/>
                      <a:pt x="386" y="444"/>
                      <a:pt x="390" y="436"/>
                    </a:cubicBezTo>
                    <a:cubicBezTo>
                      <a:pt x="393" y="429"/>
                      <a:pt x="409" y="435"/>
                      <a:pt x="413" y="428"/>
                    </a:cubicBezTo>
                    <a:cubicBezTo>
                      <a:pt x="417" y="421"/>
                      <a:pt x="407" y="413"/>
                      <a:pt x="405" y="405"/>
                    </a:cubicBezTo>
                    <a:cubicBezTo>
                      <a:pt x="402" y="395"/>
                      <a:pt x="406" y="381"/>
                      <a:pt x="398" y="374"/>
                    </a:cubicBezTo>
                    <a:cubicBezTo>
                      <a:pt x="386" y="363"/>
                      <a:pt x="351" y="358"/>
                      <a:pt x="351" y="358"/>
                    </a:cubicBezTo>
                    <a:cubicBezTo>
                      <a:pt x="341" y="329"/>
                      <a:pt x="307" y="298"/>
                      <a:pt x="281" y="280"/>
                    </a:cubicBezTo>
                    <a:cubicBezTo>
                      <a:pt x="291" y="242"/>
                      <a:pt x="315" y="216"/>
                      <a:pt x="328" y="179"/>
                    </a:cubicBezTo>
                    <a:cubicBezTo>
                      <a:pt x="337" y="106"/>
                      <a:pt x="335" y="142"/>
                      <a:pt x="335" y="7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79" name="Freeform 26"/>
              <p:cNvSpPr>
                <a:spLocks noChangeAspect="1"/>
              </p:cNvSpPr>
              <p:nvPr/>
            </p:nvSpPr>
            <p:spPr bwMode="auto">
              <a:xfrm flipH="1">
                <a:off x="4332" y="1828"/>
                <a:ext cx="274" cy="69"/>
              </a:xfrm>
              <a:custGeom>
                <a:avLst/>
                <a:gdLst>
                  <a:gd name="T0" fmla="*/ 0 w 506"/>
                  <a:gd name="T1" fmla="*/ 77 h 101"/>
                  <a:gd name="T2" fmla="*/ 296 w 506"/>
                  <a:gd name="T3" fmla="*/ 101 h 101"/>
                  <a:gd name="T4" fmla="*/ 436 w 506"/>
                  <a:gd name="T5" fmla="*/ 62 h 101"/>
                  <a:gd name="T6" fmla="*/ 483 w 506"/>
                  <a:gd name="T7" fmla="*/ 23 h 101"/>
                  <a:gd name="T8" fmla="*/ 506 w 506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6"/>
                  <a:gd name="T16" fmla="*/ 0 h 101"/>
                  <a:gd name="T17" fmla="*/ 506 w 506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6" h="101">
                    <a:moveTo>
                      <a:pt x="0" y="77"/>
                    </a:moveTo>
                    <a:cubicBezTo>
                      <a:pt x="105" y="67"/>
                      <a:pt x="196" y="80"/>
                      <a:pt x="296" y="101"/>
                    </a:cubicBezTo>
                    <a:cubicBezTo>
                      <a:pt x="345" y="95"/>
                      <a:pt x="396" y="94"/>
                      <a:pt x="436" y="62"/>
                    </a:cubicBezTo>
                    <a:cubicBezTo>
                      <a:pt x="452" y="49"/>
                      <a:pt x="467" y="36"/>
                      <a:pt x="483" y="23"/>
                    </a:cubicBezTo>
                    <a:cubicBezTo>
                      <a:pt x="491" y="16"/>
                      <a:pt x="506" y="0"/>
                      <a:pt x="506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0" name="Freeform 27"/>
              <p:cNvSpPr>
                <a:spLocks noChangeAspect="1"/>
              </p:cNvSpPr>
              <p:nvPr/>
            </p:nvSpPr>
            <p:spPr bwMode="auto">
              <a:xfrm flipH="1">
                <a:off x="4000" y="1683"/>
                <a:ext cx="165" cy="212"/>
              </a:xfrm>
              <a:custGeom>
                <a:avLst/>
                <a:gdLst>
                  <a:gd name="T0" fmla="*/ 0 w 304"/>
                  <a:gd name="T1" fmla="*/ 93 h 311"/>
                  <a:gd name="T2" fmla="*/ 32 w 304"/>
                  <a:gd name="T3" fmla="*/ 140 h 311"/>
                  <a:gd name="T4" fmla="*/ 47 w 304"/>
                  <a:gd name="T5" fmla="*/ 187 h 311"/>
                  <a:gd name="T6" fmla="*/ 117 w 304"/>
                  <a:gd name="T7" fmla="*/ 226 h 311"/>
                  <a:gd name="T8" fmla="*/ 234 w 304"/>
                  <a:gd name="T9" fmla="*/ 311 h 311"/>
                  <a:gd name="T10" fmla="*/ 304 w 304"/>
                  <a:gd name="T11" fmla="*/ 272 h 311"/>
                  <a:gd name="T12" fmla="*/ 219 w 304"/>
                  <a:gd name="T13" fmla="*/ 202 h 311"/>
                  <a:gd name="T14" fmla="*/ 187 w 304"/>
                  <a:gd name="T15" fmla="*/ 0 h 3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4"/>
                  <a:gd name="T25" fmla="*/ 0 h 311"/>
                  <a:gd name="T26" fmla="*/ 304 w 304"/>
                  <a:gd name="T27" fmla="*/ 311 h 3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4" h="311">
                    <a:moveTo>
                      <a:pt x="0" y="93"/>
                    </a:moveTo>
                    <a:cubicBezTo>
                      <a:pt x="28" y="121"/>
                      <a:pt x="21" y="107"/>
                      <a:pt x="32" y="140"/>
                    </a:cubicBezTo>
                    <a:cubicBezTo>
                      <a:pt x="37" y="156"/>
                      <a:pt x="33" y="178"/>
                      <a:pt x="47" y="187"/>
                    </a:cubicBezTo>
                    <a:cubicBezTo>
                      <a:pt x="71" y="202"/>
                      <a:pt x="90" y="217"/>
                      <a:pt x="117" y="226"/>
                    </a:cubicBezTo>
                    <a:cubicBezTo>
                      <a:pt x="153" y="278"/>
                      <a:pt x="176" y="298"/>
                      <a:pt x="234" y="311"/>
                    </a:cubicBezTo>
                    <a:cubicBezTo>
                      <a:pt x="258" y="296"/>
                      <a:pt x="277" y="281"/>
                      <a:pt x="304" y="272"/>
                    </a:cubicBezTo>
                    <a:cubicBezTo>
                      <a:pt x="282" y="238"/>
                      <a:pt x="258" y="215"/>
                      <a:pt x="219" y="202"/>
                    </a:cubicBezTo>
                    <a:cubicBezTo>
                      <a:pt x="171" y="134"/>
                      <a:pt x="187" y="89"/>
                      <a:pt x="187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1" name="Freeform 28"/>
              <p:cNvSpPr>
                <a:spLocks noChangeAspect="1"/>
              </p:cNvSpPr>
              <p:nvPr/>
            </p:nvSpPr>
            <p:spPr bwMode="auto">
              <a:xfrm flipH="1">
                <a:off x="4423" y="1222"/>
                <a:ext cx="778" cy="1226"/>
              </a:xfrm>
              <a:custGeom>
                <a:avLst/>
                <a:gdLst>
                  <a:gd name="T0" fmla="*/ 1970 w 2056"/>
                  <a:gd name="T1" fmla="*/ 219 h 3022"/>
                  <a:gd name="T2" fmla="*/ 1768 w 2056"/>
                  <a:gd name="T3" fmla="*/ 102 h 3022"/>
                  <a:gd name="T4" fmla="*/ 942 w 2056"/>
                  <a:gd name="T5" fmla="*/ 78 h 3022"/>
                  <a:gd name="T6" fmla="*/ 490 w 2056"/>
                  <a:gd name="T7" fmla="*/ 374 h 3022"/>
                  <a:gd name="T8" fmla="*/ 264 w 2056"/>
                  <a:gd name="T9" fmla="*/ 748 h 3022"/>
                  <a:gd name="T10" fmla="*/ 233 w 2056"/>
                  <a:gd name="T11" fmla="*/ 842 h 3022"/>
                  <a:gd name="T12" fmla="*/ 209 w 2056"/>
                  <a:gd name="T13" fmla="*/ 951 h 3022"/>
                  <a:gd name="T14" fmla="*/ 116 w 2056"/>
                  <a:gd name="T15" fmla="*/ 1263 h 3022"/>
                  <a:gd name="T16" fmla="*/ 22 w 2056"/>
                  <a:gd name="T17" fmla="*/ 1847 h 3022"/>
                  <a:gd name="T18" fmla="*/ 178 w 2056"/>
                  <a:gd name="T19" fmla="*/ 2619 h 3022"/>
                  <a:gd name="T20" fmla="*/ 311 w 2056"/>
                  <a:gd name="T21" fmla="*/ 2705 h 3022"/>
                  <a:gd name="T22" fmla="*/ 389 w 2056"/>
                  <a:gd name="T23" fmla="*/ 2798 h 3022"/>
                  <a:gd name="T24" fmla="*/ 576 w 2056"/>
                  <a:gd name="T25" fmla="*/ 2899 h 3022"/>
                  <a:gd name="T26" fmla="*/ 1199 w 2056"/>
                  <a:gd name="T27" fmla="*/ 3008 h 3022"/>
                  <a:gd name="T28" fmla="*/ 1659 w 2056"/>
                  <a:gd name="T29" fmla="*/ 2946 h 3022"/>
                  <a:gd name="T30" fmla="*/ 1799 w 2056"/>
                  <a:gd name="T31" fmla="*/ 2892 h 3022"/>
                  <a:gd name="T32" fmla="*/ 1908 w 2056"/>
                  <a:gd name="T33" fmla="*/ 2759 h 3022"/>
                  <a:gd name="T34" fmla="*/ 1814 w 2056"/>
                  <a:gd name="T35" fmla="*/ 2845 h 3022"/>
                  <a:gd name="T36" fmla="*/ 1277 w 2056"/>
                  <a:gd name="T37" fmla="*/ 2946 h 3022"/>
                  <a:gd name="T38" fmla="*/ 824 w 2056"/>
                  <a:gd name="T39" fmla="*/ 2884 h 3022"/>
                  <a:gd name="T40" fmla="*/ 497 w 2056"/>
                  <a:gd name="T41" fmla="*/ 2775 h 3022"/>
                  <a:gd name="T42" fmla="*/ 146 w 2056"/>
                  <a:gd name="T43" fmla="*/ 2346 h 3022"/>
                  <a:gd name="T44" fmla="*/ 194 w 2056"/>
                  <a:gd name="T45" fmla="*/ 1777 h 3022"/>
                  <a:gd name="T46" fmla="*/ 334 w 2056"/>
                  <a:gd name="T47" fmla="*/ 1699 h 3022"/>
                  <a:gd name="T48" fmla="*/ 886 w 2056"/>
                  <a:gd name="T49" fmla="*/ 1770 h 3022"/>
                  <a:gd name="T50" fmla="*/ 1214 w 2056"/>
                  <a:gd name="T51" fmla="*/ 1824 h 3022"/>
                  <a:gd name="T52" fmla="*/ 1479 w 2056"/>
                  <a:gd name="T53" fmla="*/ 1855 h 3022"/>
                  <a:gd name="T54" fmla="*/ 1557 w 2056"/>
                  <a:gd name="T55" fmla="*/ 1754 h 3022"/>
                  <a:gd name="T56" fmla="*/ 1456 w 2056"/>
                  <a:gd name="T57" fmla="*/ 1699 h 3022"/>
                  <a:gd name="T58" fmla="*/ 1620 w 2056"/>
                  <a:gd name="T59" fmla="*/ 1528 h 3022"/>
                  <a:gd name="T60" fmla="*/ 1744 w 2056"/>
                  <a:gd name="T61" fmla="*/ 1271 h 3022"/>
                  <a:gd name="T62" fmla="*/ 1674 w 2056"/>
                  <a:gd name="T63" fmla="*/ 1076 h 302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6"/>
                  <a:gd name="T97" fmla="*/ 0 h 3022"/>
                  <a:gd name="T98" fmla="*/ 2056 w 2056"/>
                  <a:gd name="T99" fmla="*/ 3022 h 302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6" h="3022">
                    <a:moveTo>
                      <a:pt x="2056" y="234"/>
                    </a:moveTo>
                    <a:cubicBezTo>
                      <a:pt x="2052" y="233"/>
                      <a:pt x="1984" y="225"/>
                      <a:pt x="1970" y="219"/>
                    </a:cubicBezTo>
                    <a:cubicBezTo>
                      <a:pt x="1927" y="201"/>
                      <a:pt x="1909" y="160"/>
                      <a:pt x="1861" y="148"/>
                    </a:cubicBezTo>
                    <a:cubicBezTo>
                      <a:pt x="1833" y="130"/>
                      <a:pt x="1800" y="112"/>
                      <a:pt x="1768" y="102"/>
                    </a:cubicBezTo>
                    <a:cubicBezTo>
                      <a:pt x="1649" y="23"/>
                      <a:pt x="1476" y="8"/>
                      <a:pt x="1339" y="0"/>
                    </a:cubicBezTo>
                    <a:cubicBezTo>
                      <a:pt x="1163" y="9"/>
                      <a:pt x="1096" y="24"/>
                      <a:pt x="942" y="78"/>
                    </a:cubicBezTo>
                    <a:cubicBezTo>
                      <a:pt x="886" y="134"/>
                      <a:pt x="789" y="138"/>
                      <a:pt x="716" y="164"/>
                    </a:cubicBezTo>
                    <a:cubicBezTo>
                      <a:pt x="633" y="225"/>
                      <a:pt x="555" y="294"/>
                      <a:pt x="490" y="374"/>
                    </a:cubicBezTo>
                    <a:cubicBezTo>
                      <a:pt x="416" y="464"/>
                      <a:pt x="364" y="566"/>
                      <a:pt x="303" y="663"/>
                    </a:cubicBezTo>
                    <a:cubicBezTo>
                      <a:pt x="294" y="696"/>
                      <a:pt x="275" y="716"/>
                      <a:pt x="264" y="748"/>
                    </a:cubicBezTo>
                    <a:cubicBezTo>
                      <a:pt x="257" y="769"/>
                      <a:pt x="255" y="790"/>
                      <a:pt x="248" y="811"/>
                    </a:cubicBezTo>
                    <a:cubicBezTo>
                      <a:pt x="244" y="822"/>
                      <a:pt x="237" y="831"/>
                      <a:pt x="233" y="842"/>
                    </a:cubicBezTo>
                    <a:cubicBezTo>
                      <a:pt x="226" y="862"/>
                      <a:pt x="222" y="883"/>
                      <a:pt x="217" y="904"/>
                    </a:cubicBezTo>
                    <a:cubicBezTo>
                      <a:pt x="214" y="920"/>
                      <a:pt x="213" y="936"/>
                      <a:pt x="209" y="951"/>
                    </a:cubicBezTo>
                    <a:cubicBezTo>
                      <a:pt x="188" y="1022"/>
                      <a:pt x="165" y="1093"/>
                      <a:pt x="139" y="1162"/>
                    </a:cubicBezTo>
                    <a:cubicBezTo>
                      <a:pt x="127" y="1195"/>
                      <a:pt x="127" y="1230"/>
                      <a:pt x="116" y="1263"/>
                    </a:cubicBezTo>
                    <a:cubicBezTo>
                      <a:pt x="106" y="1344"/>
                      <a:pt x="104" y="1455"/>
                      <a:pt x="77" y="1536"/>
                    </a:cubicBezTo>
                    <a:cubicBezTo>
                      <a:pt x="62" y="1640"/>
                      <a:pt x="34" y="1742"/>
                      <a:pt x="22" y="1847"/>
                    </a:cubicBezTo>
                    <a:cubicBezTo>
                      <a:pt x="26" y="2044"/>
                      <a:pt x="0" y="2249"/>
                      <a:pt x="61" y="2440"/>
                    </a:cubicBezTo>
                    <a:cubicBezTo>
                      <a:pt x="74" y="2482"/>
                      <a:pt x="150" y="2583"/>
                      <a:pt x="178" y="2619"/>
                    </a:cubicBezTo>
                    <a:cubicBezTo>
                      <a:pt x="192" y="2636"/>
                      <a:pt x="196" y="2666"/>
                      <a:pt x="217" y="2673"/>
                    </a:cubicBezTo>
                    <a:cubicBezTo>
                      <a:pt x="248" y="2684"/>
                      <a:pt x="311" y="2705"/>
                      <a:pt x="311" y="2705"/>
                    </a:cubicBezTo>
                    <a:cubicBezTo>
                      <a:pt x="316" y="2720"/>
                      <a:pt x="316" y="2739"/>
                      <a:pt x="326" y="2751"/>
                    </a:cubicBezTo>
                    <a:cubicBezTo>
                      <a:pt x="343" y="2771"/>
                      <a:pt x="371" y="2779"/>
                      <a:pt x="389" y="2798"/>
                    </a:cubicBezTo>
                    <a:cubicBezTo>
                      <a:pt x="404" y="2814"/>
                      <a:pt x="416" y="2835"/>
                      <a:pt x="435" y="2845"/>
                    </a:cubicBezTo>
                    <a:cubicBezTo>
                      <a:pt x="479" y="2869"/>
                      <a:pt x="576" y="2899"/>
                      <a:pt x="576" y="2899"/>
                    </a:cubicBezTo>
                    <a:cubicBezTo>
                      <a:pt x="616" y="2930"/>
                      <a:pt x="650" y="2931"/>
                      <a:pt x="700" y="2938"/>
                    </a:cubicBezTo>
                    <a:cubicBezTo>
                      <a:pt x="853" y="2990"/>
                      <a:pt x="1039" y="3000"/>
                      <a:pt x="1199" y="3008"/>
                    </a:cubicBezTo>
                    <a:cubicBezTo>
                      <a:pt x="1313" y="3005"/>
                      <a:pt x="1431" y="3022"/>
                      <a:pt x="1542" y="2993"/>
                    </a:cubicBezTo>
                    <a:cubicBezTo>
                      <a:pt x="1584" y="2982"/>
                      <a:pt x="1621" y="2965"/>
                      <a:pt x="1659" y="2946"/>
                    </a:cubicBezTo>
                    <a:cubicBezTo>
                      <a:pt x="1681" y="2935"/>
                      <a:pt x="1729" y="2923"/>
                      <a:pt x="1729" y="2923"/>
                    </a:cubicBezTo>
                    <a:cubicBezTo>
                      <a:pt x="1753" y="2907"/>
                      <a:pt x="1772" y="2900"/>
                      <a:pt x="1799" y="2892"/>
                    </a:cubicBezTo>
                    <a:cubicBezTo>
                      <a:pt x="1868" y="2842"/>
                      <a:pt x="1841" y="2871"/>
                      <a:pt x="1885" y="2806"/>
                    </a:cubicBezTo>
                    <a:cubicBezTo>
                      <a:pt x="1885" y="2806"/>
                      <a:pt x="1913" y="2764"/>
                      <a:pt x="1908" y="2759"/>
                    </a:cubicBezTo>
                    <a:cubicBezTo>
                      <a:pt x="1902" y="2753"/>
                      <a:pt x="1893" y="2764"/>
                      <a:pt x="1885" y="2767"/>
                    </a:cubicBezTo>
                    <a:cubicBezTo>
                      <a:pt x="1860" y="2804"/>
                      <a:pt x="1854" y="2832"/>
                      <a:pt x="1814" y="2845"/>
                    </a:cubicBezTo>
                    <a:cubicBezTo>
                      <a:pt x="1734" y="2925"/>
                      <a:pt x="1618" y="2938"/>
                      <a:pt x="1511" y="2954"/>
                    </a:cubicBezTo>
                    <a:cubicBezTo>
                      <a:pt x="1433" y="2951"/>
                      <a:pt x="1355" y="2951"/>
                      <a:pt x="1277" y="2946"/>
                    </a:cubicBezTo>
                    <a:cubicBezTo>
                      <a:pt x="1204" y="2942"/>
                      <a:pt x="1105" y="2947"/>
                      <a:pt x="1034" y="2923"/>
                    </a:cubicBezTo>
                    <a:cubicBezTo>
                      <a:pt x="996" y="2910"/>
                      <a:pt x="863" y="2897"/>
                      <a:pt x="824" y="2884"/>
                    </a:cubicBezTo>
                    <a:cubicBezTo>
                      <a:pt x="761" y="2863"/>
                      <a:pt x="749" y="2845"/>
                      <a:pt x="684" y="2830"/>
                    </a:cubicBezTo>
                    <a:cubicBezTo>
                      <a:pt x="626" y="2817"/>
                      <a:pt x="551" y="2801"/>
                      <a:pt x="497" y="2775"/>
                    </a:cubicBezTo>
                    <a:cubicBezTo>
                      <a:pt x="422" y="2739"/>
                      <a:pt x="327" y="2636"/>
                      <a:pt x="271" y="2580"/>
                    </a:cubicBezTo>
                    <a:cubicBezTo>
                      <a:pt x="252" y="2502"/>
                      <a:pt x="191" y="2414"/>
                      <a:pt x="146" y="2346"/>
                    </a:cubicBezTo>
                    <a:cubicBezTo>
                      <a:pt x="123" y="2246"/>
                      <a:pt x="140" y="2110"/>
                      <a:pt x="115" y="2011"/>
                    </a:cubicBezTo>
                    <a:cubicBezTo>
                      <a:pt x="127" y="1662"/>
                      <a:pt x="143" y="1892"/>
                      <a:pt x="194" y="1777"/>
                    </a:cubicBezTo>
                    <a:cubicBezTo>
                      <a:pt x="199" y="1765"/>
                      <a:pt x="204" y="1738"/>
                      <a:pt x="217" y="1730"/>
                    </a:cubicBezTo>
                    <a:cubicBezTo>
                      <a:pt x="244" y="1713"/>
                      <a:pt x="302" y="1703"/>
                      <a:pt x="334" y="1699"/>
                    </a:cubicBezTo>
                    <a:cubicBezTo>
                      <a:pt x="373" y="1694"/>
                      <a:pt x="442" y="1731"/>
                      <a:pt x="442" y="1731"/>
                    </a:cubicBezTo>
                    <a:cubicBezTo>
                      <a:pt x="637" y="1754"/>
                      <a:pt x="733" y="1731"/>
                      <a:pt x="886" y="1770"/>
                    </a:cubicBezTo>
                    <a:cubicBezTo>
                      <a:pt x="936" y="1805"/>
                      <a:pt x="1000" y="1797"/>
                      <a:pt x="1058" y="1809"/>
                    </a:cubicBezTo>
                    <a:cubicBezTo>
                      <a:pt x="1098" y="1817"/>
                      <a:pt x="1180" y="1815"/>
                      <a:pt x="1214" y="1824"/>
                    </a:cubicBezTo>
                    <a:cubicBezTo>
                      <a:pt x="1245" y="1832"/>
                      <a:pt x="1307" y="1833"/>
                      <a:pt x="1338" y="1840"/>
                    </a:cubicBezTo>
                    <a:cubicBezTo>
                      <a:pt x="1393" y="1852"/>
                      <a:pt x="1426" y="1837"/>
                      <a:pt x="1479" y="1855"/>
                    </a:cubicBezTo>
                    <a:cubicBezTo>
                      <a:pt x="1507" y="1774"/>
                      <a:pt x="1519" y="1801"/>
                      <a:pt x="1620" y="1793"/>
                    </a:cubicBezTo>
                    <a:cubicBezTo>
                      <a:pt x="1607" y="1755"/>
                      <a:pt x="1595" y="1764"/>
                      <a:pt x="1557" y="1754"/>
                    </a:cubicBezTo>
                    <a:cubicBezTo>
                      <a:pt x="1554" y="1746"/>
                      <a:pt x="1556" y="1735"/>
                      <a:pt x="1549" y="1730"/>
                    </a:cubicBezTo>
                    <a:cubicBezTo>
                      <a:pt x="1544" y="1726"/>
                      <a:pt x="1467" y="1703"/>
                      <a:pt x="1456" y="1699"/>
                    </a:cubicBezTo>
                    <a:cubicBezTo>
                      <a:pt x="1383" y="1672"/>
                      <a:pt x="1315" y="1642"/>
                      <a:pt x="1238" y="1629"/>
                    </a:cubicBezTo>
                    <a:cubicBezTo>
                      <a:pt x="1354" y="1614"/>
                      <a:pt x="1513" y="1578"/>
                      <a:pt x="1620" y="1528"/>
                    </a:cubicBezTo>
                    <a:cubicBezTo>
                      <a:pt x="1642" y="1505"/>
                      <a:pt x="1669" y="1490"/>
                      <a:pt x="1690" y="1465"/>
                    </a:cubicBezTo>
                    <a:cubicBezTo>
                      <a:pt x="1731" y="1415"/>
                      <a:pt x="1736" y="1331"/>
                      <a:pt x="1744" y="1271"/>
                    </a:cubicBezTo>
                    <a:cubicBezTo>
                      <a:pt x="1735" y="1187"/>
                      <a:pt x="1748" y="1197"/>
                      <a:pt x="1705" y="1146"/>
                    </a:cubicBezTo>
                    <a:cubicBezTo>
                      <a:pt x="1688" y="1127"/>
                      <a:pt x="1674" y="1076"/>
                      <a:pt x="1674" y="1076"/>
                    </a:cubicBezTo>
                    <a:cubicBezTo>
                      <a:pt x="1677" y="1055"/>
                      <a:pt x="1682" y="1013"/>
                      <a:pt x="1682" y="1013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2" name="Freeform 29"/>
              <p:cNvSpPr>
                <a:spLocks noChangeAspect="1"/>
              </p:cNvSpPr>
              <p:nvPr/>
            </p:nvSpPr>
            <p:spPr bwMode="auto">
              <a:xfrm flipH="1">
                <a:off x="3645" y="1511"/>
                <a:ext cx="167" cy="33"/>
              </a:xfrm>
              <a:custGeom>
                <a:avLst/>
                <a:gdLst>
                  <a:gd name="T0" fmla="*/ 0 w 281"/>
                  <a:gd name="T1" fmla="*/ 44 h 44"/>
                  <a:gd name="T2" fmla="*/ 86 w 281"/>
                  <a:gd name="T3" fmla="*/ 29 h 44"/>
                  <a:gd name="T4" fmla="*/ 133 w 281"/>
                  <a:gd name="T5" fmla="*/ 5 h 44"/>
                  <a:gd name="T6" fmla="*/ 281 w 281"/>
                  <a:gd name="T7" fmla="*/ 5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1"/>
                  <a:gd name="T13" fmla="*/ 0 h 44"/>
                  <a:gd name="T14" fmla="*/ 281 w 281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1" h="44">
                    <a:moveTo>
                      <a:pt x="0" y="44"/>
                    </a:moveTo>
                    <a:cubicBezTo>
                      <a:pt x="54" y="37"/>
                      <a:pt x="48" y="41"/>
                      <a:pt x="86" y="29"/>
                    </a:cubicBezTo>
                    <a:cubicBezTo>
                      <a:pt x="103" y="24"/>
                      <a:pt x="115" y="7"/>
                      <a:pt x="133" y="5"/>
                    </a:cubicBezTo>
                    <a:cubicBezTo>
                      <a:pt x="182" y="0"/>
                      <a:pt x="232" y="5"/>
                      <a:pt x="281" y="5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3" name="Freeform 30"/>
              <p:cNvSpPr>
                <a:spLocks noChangeAspect="1"/>
              </p:cNvSpPr>
              <p:nvPr/>
            </p:nvSpPr>
            <p:spPr bwMode="auto">
              <a:xfrm flipH="1">
                <a:off x="3678" y="1563"/>
                <a:ext cx="128" cy="30"/>
              </a:xfrm>
              <a:custGeom>
                <a:avLst/>
                <a:gdLst>
                  <a:gd name="T0" fmla="*/ 0 w 218"/>
                  <a:gd name="T1" fmla="*/ 0 h 39"/>
                  <a:gd name="T2" fmla="*/ 164 w 218"/>
                  <a:gd name="T3" fmla="*/ 23 h 39"/>
                  <a:gd name="T4" fmla="*/ 195 w 218"/>
                  <a:gd name="T5" fmla="*/ 31 h 39"/>
                  <a:gd name="T6" fmla="*/ 218 w 218"/>
                  <a:gd name="T7" fmla="*/ 39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8"/>
                  <a:gd name="T13" fmla="*/ 0 h 39"/>
                  <a:gd name="T14" fmla="*/ 218 w 21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8" h="39">
                    <a:moveTo>
                      <a:pt x="0" y="0"/>
                    </a:moveTo>
                    <a:cubicBezTo>
                      <a:pt x="55" y="7"/>
                      <a:pt x="109" y="16"/>
                      <a:pt x="164" y="23"/>
                    </a:cubicBezTo>
                    <a:cubicBezTo>
                      <a:pt x="174" y="26"/>
                      <a:pt x="185" y="28"/>
                      <a:pt x="195" y="31"/>
                    </a:cubicBezTo>
                    <a:cubicBezTo>
                      <a:pt x="203" y="33"/>
                      <a:pt x="218" y="39"/>
                      <a:pt x="218" y="39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4" name="Freeform 31"/>
              <p:cNvSpPr>
                <a:spLocks noChangeAspect="1"/>
              </p:cNvSpPr>
              <p:nvPr/>
            </p:nvSpPr>
            <p:spPr bwMode="auto">
              <a:xfrm>
                <a:off x="4019" y="1305"/>
                <a:ext cx="64" cy="88"/>
              </a:xfrm>
              <a:custGeom>
                <a:avLst/>
                <a:gdLst>
                  <a:gd name="T0" fmla="*/ 0 w 109"/>
                  <a:gd name="T1" fmla="*/ 117 h 117"/>
                  <a:gd name="T2" fmla="*/ 39 w 109"/>
                  <a:gd name="T3" fmla="*/ 15 h 117"/>
                  <a:gd name="T4" fmla="*/ 109 w 109"/>
                  <a:gd name="T5" fmla="*/ 0 h 117"/>
                  <a:gd name="T6" fmla="*/ 109 w 109"/>
                  <a:gd name="T7" fmla="*/ 70 h 117"/>
                  <a:gd name="T8" fmla="*/ 39 w 109"/>
                  <a:gd name="T9" fmla="*/ 85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"/>
                  <a:gd name="T16" fmla="*/ 0 h 117"/>
                  <a:gd name="T17" fmla="*/ 109 w 109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" h="117">
                    <a:moveTo>
                      <a:pt x="0" y="117"/>
                    </a:moveTo>
                    <a:lnTo>
                      <a:pt x="39" y="15"/>
                    </a:lnTo>
                    <a:lnTo>
                      <a:pt x="109" y="0"/>
                    </a:lnTo>
                    <a:lnTo>
                      <a:pt x="109" y="70"/>
                    </a:lnTo>
                    <a:lnTo>
                      <a:pt x="39" y="85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5" name="Freeform 32"/>
              <p:cNvSpPr>
                <a:spLocks noChangeAspect="1"/>
              </p:cNvSpPr>
              <p:nvPr/>
            </p:nvSpPr>
            <p:spPr bwMode="auto">
              <a:xfrm>
                <a:off x="4127" y="1028"/>
                <a:ext cx="279" cy="366"/>
              </a:xfrm>
              <a:custGeom>
                <a:avLst/>
                <a:gdLst>
                  <a:gd name="T0" fmla="*/ 39 w 468"/>
                  <a:gd name="T1" fmla="*/ 413 h 474"/>
                  <a:gd name="T2" fmla="*/ 242 w 468"/>
                  <a:gd name="T3" fmla="*/ 452 h 474"/>
                  <a:gd name="T4" fmla="*/ 265 w 468"/>
                  <a:gd name="T5" fmla="*/ 468 h 474"/>
                  <a:gd name="T6" fmla="*/ 398 w 468"/>
                  <a:gd name="T7" fmla="*/ 460 h 474"/>
                  <a:gd name="T8" fmla="*/ 429 w 468"/>
                  <a:gd name="T9" fmla="*/ 413 h 474"/>
                  <a:gd name="T10" fmla="*/ 468 w 468"/>
                  <a:gd name="T11" fmla="*/ 265 h 474"/>
                  <a:gd name="T12" fmla="*/ 460 w 468"/>
                  <a:gd name="T13" fmla="*/ 133 h 474"/>
                  <a:gd name="T14" fmla="*/ 327 w 468"/>
                  <a:gd name="T15" fmla="*/ 0 h 474"/>
                  <a:gd name="T16" fmla="*/ 195 w 468"/>
                  <a:gd name="T17" fmla="*/ 55 h 474"/>
                  <a:gd name="T18" fmla="*/ 117 w 468"/>
                  <a:gd name="T19" fmla="*/ 148 h 474"/>
                  <a:gd name="T20" fmla="*/ 78 w 468"/>
                  <a:gd name="T21" fmla="*/ 219 h 474"/>
                  <a:gd name="T22" fmla="*/ 63 w 468"/>
                  <a:gd name="T23" fmla="*/ 242 h 474"/>
                  <a:gd name="T24" fmla="*/ 16 w 468"/>
                  <a:gd name="T25" fmla="*/ 273 h 474"/>
                  <a:gd name="T26" fmla="*/ 0 w 468"/>
                  <a:gd name="T27" fmla="*/ 289 h 4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68"/>
                  <a:gd name="T43" fmla="*/ 0 h 474"/>
                  <a:gd name="T44" fmla="*/ 468 w 468"/>
                  <a:gd name="T45" fmla="*/ 474 h 4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68" h="474">
                    <a:moveTo>
                      <a:pt x="39" y="413"/>
                    </a:moveTo>
                    <a:cubicBezTo>
                      <a:pt x="125" y="394"/>
                      <a:pt x="167" y="430"/>
                      <a:pt x="242" y="452"/>
                    </a:cubicBezTo>
                    <a:cubicBezTo>
                      <a:pt x="250" y="457"/>
                      <a:pt x="256" y="468"/>
                      <a:pt x="265" y="468"/>
                    </a:cubicBezTo>
                    <a:cubicBezTo>
                      <a:pt x="309" y="470"/>
                      <a:pt x="356" y="474"/>
                      <a:pt x="398" y="460"/>
                    </a:cubicBezTo>
                    <a:cubicBezTo>
                      <a:pt x="416" y="454"/>
                      <a:pt x="419" y="429"/>
                      <a:pt x="429" y="413"/>
                    </a:cubicBezTo>
                    <a:cubicBezTo>
                      <a:pt x="453" y="376"/>
                      <a:pt x="461" y="307"/>
                      <a:pt x="468" y="265"/>
                    </a:cubicBezTo>
                    <a:cubicBezTo>
                      <a:pt x="465" y="221"/>
                      <a:pt x="464" y="177"/>
                      <a:pt x="460" y="133"/>
                    </a:cubicBezTo>
                    <a:cubicBezTo>
                      <a:pt x="454" y="72"/>
                      <a:pt x="379" y="17"/>
                      <a:pt x="327" y="0"/>
                    </a:cubicBezTo>
                    <a:cubicBezTo>
                      <a:pt x="258" y="9"/>
                      <a:pt x="248" y="18"/>
                      <a:pt x="195" y="55"/>
                    </a:cubicBezTo>
                    <a:cubicBezTo>
                      <a:pt x="172" y="88"/>
                      <a:pt x="145" y="120"/>
                      <a:pt x="117" y="148"/>
                    </a:cubicBezTo>
                    <a:cubicBezTo>
                      <a:pt x="92" y="223"/>
                      <a:pt x="116" y="172"/>
                      <a:pt x="78" y="219"/>
                    </a:cubicBezTo>
                    <a:cubicBezTo>
                      <a:pt x="72" y="226"/>
                      <a:pt x="70" y="236"/>
                      <a:pt x="63" y="242"/>
                    </a:cubicBezTo>
                    <a:cubicBezTo>
                      <a:pt x="49" y="254"/>
                      <a:pt x="29" y="260"/>
                      <a:pt x="16" y="273"/>
                    </a:cubicBezTo>
                    <a:cubicBezTo>
                      <a:pt x="11" y="278"/>
                      <a:pt x="5" y="284"/>
                      <a:pt x="0" y="289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6" name="Freeform 33"/>
              <p:cNvSpPr>
                <a:spLocks noChangeAspect="1"/>
              </p:cNvSpPr>
              <p:nvPr/>
            </p:nvSpPr>
            <p:spPr bwMode="auto">
              <a:xfrm>
                <a:off x="3809" y="1154"/>
                <a:ext cx="395" cy="518"/>
              </a:xfrm>
              <a:custGeom>
                <a:avLst/>
                <a:gdLst>
                  <a:gd name="T0" fmla="*/ 608 w 663"/>
                  <a:gd name="T1" fmla="*/ 0 h 675"/>
                  <a:gd name="T2" fmla="*/ 437 w 663"/>
                  <a:gd name="T3" fmla="*/ 39 h 675"/>
                  <a:gd name="T4" fmla="*/ 312 w 663"/>
                  <a:gd name="T5" fmla="*/ 156 h 675"/>
                  <a:gd name="T6" fmla="*/ 148 w 663"/>
                  <a:gd name="T7" fmla="*/ 289 h 675"/>
                  <a:gd name="T8" fmla="*/ 63 w 663"/>
                  <a:gd name="T9" fmla="*/ 367 h 675"/>
                  <a:gd name="T10" fmla="*/ 16 w 663"/>
                  <a:gd name="T11" fmla="*/ 437 h 675"/>
                  <a:gd name="T12" fmla="*/ 0 w 663"/>
                  <a:gd name="T13" fmla="*/ 483 h 675"/>
                  <a:gd name="T14" fmla="*/ 78 w 663"/>
                  <a:gd name="T15" fmla="*/ 491 h 675"/>
                  <a:gd name="T16" fmla="*/ 148 w 663"/>
                  <a:gd name="T17" fmla="*/ 585 h 675"/>
                  <a:gd name="T18" fmla="*/ 195 w 663"/>
                  <a:gd name="T19" fmla="*/ 600 h 675"/>
                  <a:gd name="T20" fmla="*/ 257 w 663"/>
                  <a:gd name="T21" fmla="*/ 593 h 675"/>
                  <a:gd name="T22" fmla="*/ 304 w 663"/>
                  <a:gd name="T23" fmla="*/ 569 h 675"/>
                  <a:gd name="T24" fmla="*/ 398 w 663"/>
                  <a:gd name="T25" fmla="*/ 561 h 675"/>
                  <a:gd name="T26" fmla="*/ 444 w 663"/>
                  <a:gd name="T27" fmla="*/ 554 h 675"/>
                  <a:gd name="T28" fmla="*/ 507 w 663"/>
                  <a:gd name="T29" fmla="*/ 546 h 675"/>
                  <a:gd name="T30" fmla="*/ 522 w 663"/>
                  <a:gd name="T31" fmla="*/ 554 h 675"/>
                  <a:gd name="T32" fmla="*/ 616 w 663"/>
                  <a:gd name="T33" fmla="*/ 593 h 675"/>
                  <a:gd name="T34" fmla="*/ 663 w 663"/>
                  <a:gd name="T35" fmla="*/ 624 h 675"/>
                  <a:gd name="T36" fmla="*/ 639 w 663"/>
                  <a:gd name="T37" fmla="*/ 616 h 675"/>
                  <a:gd name="T38" fmla="*/ 608 w 663"/>
                  <a:gd name="T39" fmla="*/ 608 h 675"/>
                  <a:gd name="T40" fmla="*/ 631 w 663"/>
                  <a:gd name="T41" fmla="*/ 655 h 67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63"/>
                  <a:gd name="T64" fmla="*/ 0 h 675"/>
                  <a:gd name="T65" fmla="*/ 663 w 663"/>
                  <a:gd name="T66" fmla="*/ 675 h 67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63" h="675">
                    <a:moveTo>
                      <a:pt x="608" y="0"/>
                    </a:moveTo>
                    <a:cubicBezTo>
                      <a:pt x="549" y="10"/>
                      <a:pt x="496" y="30"/>
                      <a:pt x="437" y="39"/>
                    </a:cubicBezTo>
                    <a:cubicBezTo>
                      <a:pt x="379" y="58"/>
                      <a:pt x="353" y="115"/>
                      <a:pt x="312" y="156"/>
                    </a:cubicBezTo>
                    <a:cubicBezTo>
                      <a:pt x="264" y="204"/>
                      <a:pt x="204" y="251"/>
                      <a:pt x="148" y="289"/>
                    </a:cubicBezTo>
                    <a:cubicBezTo>
                      <a:pt x="127" y="320"/>
                      <a:pt x="94" y="345"/>
                      <a:pt x="63" y="367"/>
                    </a:cubicBezTo>
                    <a:cubicBezTo>
                      <a:pt x="47" y="390"/>
                      <a:pt x="27" y="411"/>
                      <a:pt x="16" y="437"/>
                    </a:cubicBezTo>
                    <a:cubicBezTo>
                      <a:pt x="9" y="452"/>
                      <a:pt x="0" y="483"/>
                      <a:pt x="0" y="483"/>
                    </a:cubicBezTo>
                    <a:cubicBezTo>
                      <a:pt x="16" y="532"/>
                      <a:pt x="40" y="504"/>
                      <a:pt x="78" y="491"/>
                    </a:cubicBezTo>
                    <a:cubicBezTo>
                      <a:pt x="59" y="549"/>
                      <a:pt x="101" y="566"/>
                      <a:pt x="148" y="585"/>
                    </a:cubicBezTo>
                    <a:cubicBezTo>
                      <a:pt x="163" y="591"/>
                      <a:pt x="195" y="600"/>
                      <a:pt x="195" y="600"/>
                    </a:cubicBezTo>
                    <a:cubicBezTo>
                      <a:pt x="216" y="598"/>
                      <a:pt x="237" y="598"/>
                      <a:pt x="257" y="593"/>
                    </a:cubicBezTo>
                    <a:cubicBezTo>
                      <a:pt x="320" y="576"/>
                      <a:pt x="244" y="577"/>
                      <a:pt x="304" y="569"/>
                    </a:cubicBezTo>
                    <a:cubicBezTo>
                      <a:pt x="335" y="565"/>
                      <a:pt x="367" y="564"/>
                      <a:pt x="398" y="561"/>
                    </a:cubicBezTo>
                    <a:cubicBezTo>
                      <a:pt x="413" y="559"/>
                      <a:pt x="429" y="556"/>
                      <a:pt x="444" y="554"/>
                    </a:cubicBezTo>
                    <a:cubicBezTo>
                      <a:pt x="465" y="551"/>
                      <a:pt x="486" y="549"/>
                      <a:pt x="507" y="546"/>
                    </a:cubicBezTo>
                    <a:cubicBezTo>
                      <a:pt x="551" y="539"/>
                      <a:pt x="560" y="528"/>
                      <a:pt x="522" y="554"/>
                    </a:cubicBezTo>
                    <a:cubicBezTo>
                      <a:pt x="502" y="621"/>
                      <a:pt x="574" y="570"/>
                      <a:pt x="616" y="593"/>
                    </a:cubicBezTo>
                    <a:cubicBezTo>
                      <a:pt x="632" y="602"/>
                      <a:pt x="663" y="624"/>
                      <a:pt x="663" y="624"/>
                    </a:cubicBezTo>
                    <a:cubicBezTo>
                      <a:pt x="663" y="624"/>
                      <a:pt x="647" y="618"/>
                      <a:pt x="639" y="616"/>
                    </a:cubicBezTo>
                    <a:cubicBezTo>
                      <a:pt x="629" y="613"/>
                      <a:pt x="618" y="611"/>
                      <a:pt x="608" y="608"/>
                    </a:cubicBezTo>
                    <a:cubicBezTo>
                      <a:pt x="611" y="618"/>
                      <a:pt x="614" y="675"/>
                      <a:pt x="631" y="655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7" name="Freeform 34"/>
              <p:cNvSpPr>
                <a:spLocks noChangeAspect="1"/>
              </p:cNvSpPr>
              <p:nvPr/>
            </p:nvSpPr>
            <p:spPr bwMode="auto">
              <a:xfrm>
                <a:off x="3911" y="1002"/>
                <a:ext cx="181" cy="273"/>
              </a:xfrm>
              <a:custGeom>
                <a:avLst/>
                <a:gdLst>
                  <a:gd name="T0" fmla="*/ 305 w 305"/>
                  <a:gd name="T1" fmla="*/ 164 h 354"/>
                  <a:gd name="T2" fmla="*/ 164 w 305"/>
                  <a:gd name="T3" fmla="*/ 0 h 354"/>
                  <a:gd name="T4" fmla="*/ 32 w 305"/>
                  <a:gd name="T5" fmla="*/ 70 h 354"/>
                  <a:gd name="T6" fmla="*/ 1 w 305"/>
                  <a:gd name="T7" fmla="*/ 140 h 354"/>
                  <a:gd name="T8" fmla="*/ 55 w 305"/>
                  <a:gd name="T9" fmla="*/ 327 h 354"/>
                  <a:gd name="T10" fmla="*/ 71 w 305"/>
                  <a:gd name="T11" fmla="*/ 351 h 3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5"/>
                  <a:gd name="T19" fmla="*/ 0 h 354"/>
                  <a:gd name="T20" fmla="*/ 305 w 305"/>
                  <a:gd name="T21" fmla="*/ 354 h 3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5" h="354">
                    <a:moveTo>
                      <a:pt x="305" y="164"/>
                    </a:moveTo>
                    <a:cubicBezTo>
                      <a:pt x="251" y="110"/>
                      <a:pt x="242" y="26"/>
                      <a:pt x="164" y="0"/>
                    </a:cubicBezTo>
                    <a:cubicBezTo>
                      <a:pt x="75" y="12"/>
                      <a:pt x="88" y="14"/>
                      <a:pt x="32" y="70"/>
                    </a:cubicBezTo>
                    <a:cubicBezTo>
                      <a:pt x="24" y="95"/>
                      <a:pt x="10" y="115"/>
                      <a:pt x="1" y="140"/>
                    </a:cubicBezTo>
                    <a:cubicBezTo>
                      <a:pt x="9" y="262"/>
                      <a:pt x="0" y="246"/>
                      <a:pt x="55" y="327"/>
                    </a:cubicBezTo>
                    <a:cubicBezTo>
                      <a:pt x="73" y="354"/>
                      <a:pt x="52" y="351"/>
                      <a:pt x="71" y="351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8" name="Freeform 35"/>
              <p:cNvSpPr>
                <a:spLocks noChangeAspect="1"/>
              </p:cNvSpPr>
              <p:nvPr/>
            </p:nvSpPr>
            <p:spPr bwMode="auto">
              <a:xfrm>
                <a:off x="3904" y="1566"/>
                <a:ext cx="39" cy="203"/>
              </a:xfrm>
              <a:custGeom>
                <a:avLst/>
                <a:gdLst>
                  <a:gd name="T0" fmla="*/ 0 w 39"/>
                  <a:gd name="T1" fmla="*/ 0 h 203"/>
                  <a:gd name="T2" fmla="*/ 39 w 39"/>
                  <a:gd name="T3" fmla="*/ 110 h 203"/>
                  <a:gd name="T4" fmla="*/ 31 w 39"/>
                  <a:gd name="T5" fmla="*/ 203 h 203"/>
                  <a:gd name="T6" fmla="*/ 0 60000 65536"/>
                  <a:gd name="T7" fmla="*/ 0 60000 65536"/>
                  <a:gd name="T8" fmla="*/ 0 60000 65536"/>
                  <a:gd name="T9" fmla="*/ 0 w 39"/>
                  <a:gd name="T10" fmla="*/ 0 h 203"/>
                  <a:gd name="T11" fmla="*/ 39 w 39"/>
                  <a:gd name="T12" fmla="*/ 203 h 20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9" h="203">
                    <a:moveTo>
                      <a:pt x="0" y="0"/>
                    </a:moveTo>
                    <a:cubicBezTo>
                      <a:pt x="7" y="41"/>
                      <a:pt x="16" y="75"/>
                      <a:pt x="39" y="110"/>
                    </a:cubicBezTo>
                    <a:cubicBezTo>
                      <a:pt x="36" y="141"/>
                      <a:pt x="31" y="203"/>
                      <a:pt x="31" y="203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89" name="Freeform 36"/>
              <p:cNvSpPr>
                <a:spLocks noChangeAspect="1"/>
              </p:cNvSpPr>
              <p:nvPr/>
            </p:nvSpPr>
            <p:spPr bwMode="auto">
              <a:xfrm>
                <a:off x="3849" y="1582"/>
                <a:ext cx="46" cy="171"/>
              </a:xfrm>
              <a:custGeom>
                <a:avLst/>
                <a:gdLst>
                  <a:gd name="T0" fmla="*/ 16 w 46"/>
                  <a:gd name="T1" fmla="*/ 0 h 171"/>
                  <a:gd name="T2" fmla="*/ 0 w 46"/>
                  <a:gd name="T3" fmla="*/ 171 h 171"/>
                  <a:gd name="T4" fmla="*/ 0 60000 65536"/>
                  <a:gd name="T5" fmla="*/ 0 60000 65536"/>
                  <a:gd name="T6" fmla="*/ 0 w 46"/>
                  <a:gd name="T7" fmla="*/ 0 h 171"/>
                  <a:gd name="T8" fmla="*/ 46 w 46"/>
                  <a:gd name="T9" fmla="*/ 171 h 17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6" h="171">
                    <a:moveTo>
                      <a:pt x="16" y="0"/>
                    </a:moveTo>
                    <a:cubicBezTo>
                      <a:pt x="33" y="57"/>
                      <a:pt x="46" y="128"/>
                      <a:pt x="0" y="171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90" name="Freeform 37"/>
              <p:cNvSpPr>
                <a:spLocks noChangeAspect="1"/>
              </p:cNvSpPr>
              <p:nvPr/>
            </p:nvSpPr>
            <p:spPr bwMode="auto">
              <a:xfrm>
                <a:off x="3865" y="1403"/>
                <a:ext cx="958" cy="358"/>
              </a:xfrm>
              <a:custGeom>
                <a:avLst/>
                <a:gdLst>
                  <a:gd name="T0" fmla="*/ 0 w 958"/>
                  <a:gd name="T1" fmla="*/ 171 h 358"/>
                  <a:gd name="T2" fmla="*/ 116 w 958"/>
                  <a:gd name="T3" fmla="*/ 101 h 358"/>
                  <a:gd name="T4" fmla="*/ 257 w 958"/>
                  <a:gd name="T5" fmla="*/ 70 h 358"/>
                  <a:gd name="T6" fmla="*/ 405 w 958"/>
                  <a:gd name="T7" fmla="*/ 70 h 358"/>
                  <a:gd name="T8" fmla="*/ 498 w 958"/>
                  <a:gd name="T9" fmla="*/ 85 h 358"/>
                  <a:gd name="T10" fmla="*/ 537 w 958"/>
                  <a:gd name="T11" fmla="*/ 62 h 358"/>
                  <a:gd name="T12" fmla="*/ 592 w 958"/>
                  <a:gd name="T13" fmla="*/ 31 h 358"/>
                  <a:gd name="T14" fmla="*/ 646 w 958"/>
                  <a:gd name="T15" fmla="*/ 8 h 358"/>
                  <a:gd name="T16" fmla="*/ 716 w 958"/>
                  <a:gd name="T17" fmla="*/ 0 h 358"/>
                  <a:gd name="T18" fmla="*/ 779 w 958"/>
                  <a:gd name="T19" fmla="*/ 0 h 358"/>
                  <a:gd name="T20" fmla="*/ 833 w 958"/>
                  <a:gd name="T21" fmla="*/ 15 h 358"/>
                  <a:gd name="T22" fmla="*/ 903 w 958"/>
                  <a:gd name="T23" fmla="*/ 62 h 358"/>
                  <a:gd name="T24" fmla="*/ 935 w 958"/>
                  <a:gd name="T25" fmla="*/ 109 h 358"/>
                  <a:gd name="T26" fmla="*/ 958 w 958"/>
                  <a:gd name="T27" fmla="*/ 163 h 358"/>
                  <a:gd name="T28" fmla="*/ 942 w 958"/>
                  <a:gd name="T29" fmla="*/ 265 h 358"/>
                  <a:gd name="T30" fmla="*/ 903 w 958"/>
                  <a:gd name="T31" fmla="*/ 311 h 358"/>
                  <a:gd name="T32" fmla="*/ 833 w 958"/>
                  <a:gd name="T33" fmla="*/ 343 h 358"/>
                  <a:gd name="T34" fmla="*/ 763 w 958"/>
                  <a:gd name="T35" fmla="*/ 358 h 358"/>
                  <a:gd name="T36" fmla="*/ 701 w 958"/>
                  <a:gd name="T37" fmla="*/ 350 h 358"/>
                  <a:gd name="T38" fmla="*/ 639 w 958"/>
                  <a:gd name="T39" fmla="*/ 343 h 358"/>
                  <a:gd name="T40" fmla="*/ 568 w 958"/>
                  <a:gd name="T41" fmla="*/ 288 h 358"/>
                  <a:gd name="T42" fmla="*/ 537 w 958"/>
                  <a:gd name="T43" fmla="*/ 241 h 358"/>
                  <a:gd name="T44" fmla="*/ 514 w 958"/>
                  <a:gd name="T45" fmla="*/ 187 h 358"/>
                  <a:gd name="T46" fmla="*/ 506 w 958"/>
                  <a:gd name="T47" fmla="*/ 132 h 358"/>
                  <a:gd name="T48" fmla="*/ 420 w 958"/>
                  <a:gd name="T49" fmla="*/ 109 h 358"/>
                  <a:gd name="T50" fmla="*/ 366 w 958"/>
                  <a:gd name="T51" fmla="*/ 109 h 358"/>
                  <a:gd name="T52" fmla="*/ 296 w 958"/>
                  <a:gd name="T53" fmla="*/ 101 h 358"/>
                  <a:gd name="T54" fmla="*/ 202 w 958"/>
                  <a:gd name="T55" fmla="*/ 117 h 358"/>
                  <a:gd name="T56" fmla="*/ 101 w 958"/>
                  <a:gd name="T57" fmla="*/ 148 h 358"/>
                  <a:gd name="T58" fmla="*/ 46 w 958"/>
                  <a:gd name="T59" fmla="*/ 195 h 35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58"/>
                  <a:gd name="T91" fmla="*/ 0 h 358"/>
                  <a:gd name="T92" fmla="*/ 958 w 958"/>
                  <a:gd name="T93" fmla="*/ 358 h 35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58" h="358">
                    <a:moveTo>
                      <a:pt x="0" y="171"/>
                    </a:moveTo>
                    <a:lnTo>
                      <a:pt x="116" y="101"/>
                    </a:lnTo>
                    <a:lnTo>
                      <a:pt x="257" y="70"/>
                    </a:lnTo>
                    <a:lnTo>
                      <a:pt x="405" y="70"/>
                    </a:lnTo>
                    <a:lnTo>
                      <a:pt x="498" y="85"/>
                    </a:lnTo>
                    <a:lnTo>
                      <a:pt x="537" y="62"/>
                    </a:lnTo>
                    <a:lnTo>
                      <a:pt x="592" y="31"/>
                    </a:lnTo>
                    <a:lnTo>
                      <a:pt x="646" y="8"/>
                    </a:lnTo>
                    <a:lnTo>
                      <a:pt x="716" y="0"/>
                    </a:lnTo>
                    <a:lnTo>
                      <a:pt x="779" y="0"/>
                    </a:lnTo>
                    <a:lnTo>
                      <a:pt x="833" y="15"/>
                    </a:lnTo>
                    <a:lnTo>
                      <a:pt x="903" y="62"/>
                    </a:lnTo>
                    <a:lnTo>
                      <a:pt x="935" y="109"/>
                    </a:lnTo>
                    <a:lnTo>
                      <a:pt x="958" y="163"/>
                    </a:lnTo>
                    <a:lnTo>
                      <a:pt x="942" y="265"/>
                    </a:lnTo>
                    <a:lnTo>
                      <a:pt x="903" y="311"/>
                    </a:lnTo>
                    <a:lnTo>
                      <a:pt x="833" y="343"/>
                    </a:lnTo>
                    <a:lnTo>
                      <a:pt x="763" y="358"/>
                    </a:lnTo>
                    <a:lnTo>
                      <a:pt x="701" y="350"/>
                    </a:lnTo>
                    <a:lnTo>
                      <a:pt x="639" y="343"/>
                    </a:lnTo>
                    <a:lnTo>
                      <a:pt x="568" y="288"/>
                    </a:lnTo>
                    <a:lnTo>
                      <a:pt x="537" y="241"/>
                    </a:lnTo>
                    <a:lnTo>
                      <a:pt x="514" y="187"/>
                    </a:lnTo>
                    <a:lnTo>
                      <a:pt x="506" y="132"/>
                    </a:lnTo>
                    <a:lnTo>
                      <a:pt x="420" y="109"/>
                    </a:lnTo>
                    <a:lnTo>
                      <a:pt x="366" y="109"/>
                    </a:lnTo>
                    <a:lnTo>
                      <a:pt x="296" y="101"/>
                    </a:lnTo>
                    <a:lnTo>
                      <a:pt x="202" y="117"/>
                    </a:lnTo>
                    <a:lnTo>
                      <a:pt x="101" y="148"/>
                    </a:lnTo>
                    <a:lnTo>
                      <a:pt x="46" y="195"/>
                    </a:lnTo>
                  </a:path>
                </a:pathLst>
              </a:custGeom>
              <a:solidFill>
                <a:srgbClr val="B2B2B2">
                  <a:alpha val="50195"/>
                </a:srgbClr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91" name="Freeform 38"/>
              <p:cNvSpPr>
                <a:spLocks noChangeAspect="1"/>
              </p:cNvSpPr>
              <p:nvPr/>
            </p:nvSpPr>
            <p:spPr bwMode="auto">
              <a:xfrm>
                <a:off x="4449" y="1465"/>
                <a:ext cx="318" cy="125"/>
              </a:xfrm>
              <a:custGeom>
                <a:avLst/>
                <a:gdLst>
                  <a:gd name="T0" fmla="*/ 0 w 342"/>
                  <a:gd name="T1" fmla="*/ 62 h 172"/>
                  <a:gd name="T2" fmla="*/ 39 w 342"/>
                  <a:gd name="T3" fmla="*/ 8 h 172"/>
                  <a:gd name="T4" fmla="*/ 116 w 342"/>
                  <a:gd name="T5" fmla="*/ 0 h 172"/>
                  <a:gd name="T6" fmla="*/ 226 w 342"/>
                  <a:gd name="T7" fmla="*/ 0 h 172"/>
                  <a:gd name="T8" fmla="*/ 288 w 342"/>
                  <a:gd name="T9" fmla="*/ 16 h 172"/>
                  <a:gd name="T10" fmla="*/ 342 w 342"/>
                  <a:gd name="T11" fmla="*/ 62 h 172"/>
                  <a:gd name="T12" fmla="*/ 342 w 342"/>
                  <a:gd name="T13" fmla="*/ 109 h 172"/>
                  <a:gd name="T14" fmla="*/ 272 w 342"/>
                  <a:gd name="T15" fmla="*/ 172 h 172"/>
                  <a:gd name="T16" fmla="*/ 202 w 342"/>
                  <a:gd name="T17" fmla="*/ 133 h 172"/>
                  <a:gd name="T18" fmla="*/ 148 w 342"/>
                  <a:gd name="T19" fmla="*/ 101 h 172"/>
                  <a:gd name="T20" fmla="*/ 85 w 342"/>
                  <a:gd name="T21" fmla="*/ 86 h 172"/>
                  <a:gd name="T22" fmla="*/ 0 w 342"/>
                  <a:gd name="T23" fmla="*/ 62 h 1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2"/>
                  <a:gd name="T37" fmla="*/ 0 h 172"/>
                  <a:gd name="T38" fmla="*/ 342 w 342"/>
                  <a:gd name="T39" fmla="*/ 172 h 1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2" h="172">
                    <a:moveTo>
                      <a:pt x="0" y="62"/>
                    </a:moveTo>
                    <a:lnTo>
                      <a:pt x="39" y="8"/>
                    </a:lnTo>
                    <a:lnTo>
                      <a:pt x="116" y="0"/>
                    </a:lnTo>
                    <a:lnTo>
                      <a:pt x="226" y="0"/>
                    </a:lnTo>
                    <a:lnTo>
                      <a:pt x="288" y="16"/>
                    </a:lnTo>
                    <a:lnTo>
                      <a:pt x="342" y="62"/>
                    </a:lnTo>
                    <a:lnTo>
                      <a:pt x="342" y="109"/>
                    </a:lnTo>
                    <a:lnTo>
                      <a:pt x="272" y="172"/>
                    </a:lnTo>
                    <a:lnTo>
                      <a:pt x="202" y="133"/>
                    </a:lnTo>
                    <a:lnTo>
                      <a:pt x="148" y="101"/>
                    </a:lnTo>
                    <a:lnTo>
                      <a:pt x="85" y="86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B2B2B2"/>
              </a:solidFill>
              <a:ln w="28575" cap="flat" cmpd="sng">
                <a:solidFill>
                  <a:schemeClr val="tx1">
                    <a:alpha val="50195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  <p:sp>
            <p:nvSpPr>
              <p:cNvPr id="92" name="Freeform 39"/>
              <p:cNvSpPr>
                <a:spLocks noChangeAspect="1"/>
              </p:cNvSpPr>
              <p:nvPr/>
            </p:nvSpPr>
            <p:spPr bwMode="auto">
              <a:xfrm rot="1751654" flipV="1">
                <a:off x="4421" y="1554"/>
                <a:ext cx="318" cy="125"/>
              </a:xfrm>
              <a:custGeom>
                <a:avLst/>
                <a:gdLst>
                  <a:gd name="T0" fmla="*/ 0 w 342"/>
                  <a:gd name="T1" fmla="*/ 62 h 172"/>
                  <a:gd name="T2" fmla="*/ 39 w 342"/>
                  <a:gd name="T3" fmla="*/ 8 h 172"/>
                  <a:gd name="T4" fmla="*/ 116 w 342"/>
                  <a:gd name="T5" fmla="*/ 0 h 172"/>
                  <a:gd name="T6" fmla="*/ 226 w 342"/>
                  <a:gd name="T7" fmla="*/ 0 h 172"/>
                  <a:gd name="T8" fmla="*/ 288 w 342"/>
                  <a:gd name="T9" fmla="*/ 16 h 172"/>
                  <a:gd name="T10" fmla="*/ 342 w 342"/>
                  <a:gd name="T11" fmla="*/ 62 h 172"/>
                  <a:gd name="T12" fmla="*/ 342 w 342"/>
                  <a:gd name="T13" fmla="*/ 109 h 172"/>
                  <a:gd name="T14" fmla="*/ 272 w 342"/>
                  <a:gd name="T15" fmla="*/ 172 h 172"/>
                  <a:gd name="T16" fmla="*/ 202 w 342"/>
                  <a:gd name="T17" fmla="*/ 133 h 172"/>
                  <a:gd name="T18" fmla="*/ 148 w 342"/>
                  <a:gd name="T19" fmla="*/ 101 h 172"/>
                  <a:gd name="T20" fmla="*/ 85 w 342"/>
                  <a:gd name="T21" fmla="*/ 86 h 172"/>
                  <a:gd name="T22" fmla="*/ 0 w 342"/>
                  <a:gd name="T23" fmla="*/ 62 h 1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2"/>
                  <a:gd name="T37" fmla="*/ 0 h 172"/>
                  <a:gd name="T38" fmla="*/ 342 w 342"/>
                  <a:gd name="T39" fmla="*/ 172 h 1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2" h="172">
                    <a:moveTo>
                      <a:pt x="0" y="62"/>
                    </a:moveTo>
                    <a:lnTo>
                      <a:pt x="39" y="8"/>
                    </a:lnTo>
                    <a:lnTo>
                      <a:pt x="116" y="0"/>
                    </a:lnTo>
                    <a:lnTo>
                      <a:pt x="226" y="0"/>
                    </a:lnTo>
                    <a:lnTo>
                      <a:pt x="288" y="16"/>
                    </a:lnTo>
                    <a:lnTo>
                      <a:pt x="342" y="62"/>
                    </a:lnTo>
                    <a:lnTo>
                      <a:pt x="342" y="109"/>
                    </a:lnTo>
                    <a:lnTo>
                      <a:pt x="272" y="172"/>
                    </a:lnTo>
                    <a:lnTo>
                      <a:pt x="202" y="133"/>
                    </a:lnTo>
                    <a:lnTo>
                      <a:pt x="148" y="101"/>
                    </a:lnTo>
                    <a:lnTo>
                      <a:pt x="85" y="86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B2B2B2"/>
              </a:solidFill>
              <a:ln w="28575" cap="flat" cmpd="sng">
                <a:solidFill>
                  <a:schemeClr val="tx1">
                    <a:alpha val="50195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nl-NL"/>
              </a:p>
            </p:txBody>
          </p:sp>
        </p:grpSp>
        <p:sp>
          <p:nvSpPr>
            <p:cNvPr id="68" name="AutoShape 40"/>
            <p:cNvSpPr>
              <a:spLocks noChangeAspect="1" noChangeArrowheads="1"/>
            </p:cNvSpPr>
            <p:nvPr/>
          </p:nvSpPr>
          <p:spPr bwMode="auto">
            <a:xfrm rot="-3007836">
              <a:off x="2956" y="1174"/>
              <a:ext cx="33" cy="36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69" name="AutoShape 41"/>
            <p:cNvSpPr>
              <a:spLocks noChangeAspect="1" noChangeArrowheads="1"/>
            </p:cNvSpPr>
            <p:nvPr/>
          </p:nvSpPr>
          <p:spPr bwMode="auto">
            <a:xfrm rot="-3007836">
              <a:off x="2820" y="1185"/>
              <a:ext cx="32" cy="36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0" name="AutoShape 42"/>
            <p:cNvSpPr>
              <a:spLocks noChangeAspect="1" noChangeArrowheads="1"/>
            </p:cNvSpPr>
            <p:nvPr/>
          </p:nvSpPr>
          <p:spPr bwMode="auto">
            <a:xfrm rot="-3007836">
              <a:off x="2897" y="1191"/>
              <a:ext cx="32" cy="36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1" name="AutoShape 43"/>
            <p:cNvSpPr>
              <a:spLocks noChangeAspect="1" noChangeArrowheads="1"/>
            </p:cNvSpPr>
            <p:nvPr/>
          </p:nvSpPr>
          <p:spPr bwMode="auto">
            <a:xfrm rot="-3007836">
              <a:off x="2749" y="1226"/>
              <a:ext cx="32" cy="35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2" name="AutoShape 44"/>
            <p:cNvSpPr>
              <a:spLocks noChangeAspect="1" noChangeArrowheads="1"/>
            </p:cNvSpPr>
            <p:nvPr/>
          </p:nvSpPr>
          <p:spPr bwMode="auto">
            <a:xfrm rot="-3007836">
              <a:off x="2907" y="1135"/>
              <a:ext cx="32" cy="35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3" name="AutoShape 45"/>
            <p:cNvSpPr>
              <a:spLocks noChangeAspect="1" noChangeArrowheads="1"/>
            </p:cNvSpPr>
            <p:nvPr/>
          </p:nvSpPr>
          <p:spPr bwMode="auto">
            <a:xfrm rot="-3007836">
              <a:off x="2823" y="1130"/>
              <a:ext cx="32" cy="35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4" name="AutoShape 46"/>
            <p:cNvSpPr>
              <a:spLocks noChangeAspect="1" noChangeArrowheads="1"/>
            </p:cNvSpPr>
            <p:nvPr/>
          </p:nvSpPr>
          <p:spPr bwMode="auto">
            <a:xfrm rot="-3007836">
              <a:off x="2845" y="1247"/>
              <a:ext cx="32" cy="36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5" name="AutoShape 47"/>
            <p:cNvSpPr>
              <a:spLocks noChangeAspect="1" noChangeArrowheads="1"/>
            </p:cNvSpPr>
            <p:nvPr/>
          </p:nvSpPr>
          <p:spPr bwMode="auto">
            <a:xfrm rot="-3007836">
              <a:off x="2796" y="1236"/>
              <a:ext cx="31" cy="36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6" name="AutoShape 48"/>
            <p:cNvSpPr>
              <a:spLocks noChangeAspect="1" noChangeArrowheads="1"/>
            </p:cNvSpPr>
            <p:nvPr/>
          </p:nvSpPr>
          <p:spPr bwMode="auto">
            <a:xfrm rot="-3007836">
              <a:off x="2904" y="1238"/>
              <a:ext cx="32" cy="35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77" name="AutoShape 49"/>
            <p:cNvSpPr>
              <a:spLocks noChangeAspect="1" noChangeArrowheads="1"/>
            </p:cNvSpPr>
            <p:nvPr/>
          </p:nvSpPr>
          <p:spPr bwMode="auto">
            <a:xfrm rot="-3007836">
              <a:off x="2991" y="1198"/>
              <a:ext cx="32" cy="35"/>
            </a:xfrm>
            <a:prstGeom prst="irregularSeal2">
              <a:avLst/>
            </a:prstGeom>
            <a:solidFill>
              <a:srgbClr val="CC99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l-NL"/>
            </a:p>
          </p:txBody>
        </p:sp>
      </p:grpSp>
      <p:pic>
        <p:nvPicPr>
          <p:cNvPr id="93" name="Picture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9427" r="24019"/>
          <a:stretch>
            <a:fillRect/>
          </a:stretch>
        </p:blipFill>
        <p:spPr>
          <a:xfrm>
            <a:off x="3130688" y="1376490"/>
            <a:ext cx="847915" cy="782415"/>
          </a:xfrm>
          <a:prstGeom prst="rect">
            <a:avLst/>
          </a:prstGeom>
        </p:spPr>
      </p:pic>
      <p:sp>
        <p:nvSpPr>
          <p:cNvPr id="95" name="Rectangle 94"/>
          <p:cNvSpPr/>
          <p:nvPr/>
        </p:nvSpPr>
        <p:spPr>
          <a:xfrm>
            <a:off x="3283474" y="1311739"/>
            <a:ext cx="784189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D1   D2    </a:t>
            </a:r>
            <a:endParaRPr lang="nl-NL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49724" y="977537"/>
            <a:ext cx="1289135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/>
              <a:t>Analysis</a:t>
            </a:r>
          </a:p>
          <a:p>
            <a:pPr algn="ctr"/>
            <a:r>
              <a:rPr lang="en-US" sz="1050" dirty="0" smtClean="0"/>
              <a:t>BAL fluid, lung, MLN</a:t>
            </a:r>
            <a:endParaRPr lang="nl-NL" sz="1050" dirty="0"/>
          </a:p>
        </p:txBody>
      </p:sp>
      <p:sp>
        <p:nvSpPr>
          <p:cNvPr id="98" name="TextBox 97"/>
          <p:cNvSpPr txBox="1"/>
          <p:nvPr/>
        </p:nvSpPr>
        <p:spPr>
          <a:xfrm>
            <a:off x="2774114" y="1772816"/>
            <a:ext cx="872354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/>
              <a:t>Challenge</a:t>
            </a:r>
          </a:p>
          <a:p>
            <a:pPr algn="ctr"/>
            <a:r>
              <a:rPr lang="en-US" sz="1050" b="1" dirty="0" smtClean="0"/>
              <a:t>100 </a:t>
            </a:r>
            <a:r>
              <a:rPr lang="el-GR" sz="1050" b="1" dirty="0" smtClean="0">
                <a:latin typeface="Calibri"/>
              </a:rPr>
              <a:t>μ</a:t>
            </a:r>
            <a:r>
              <a:rPr lang="en-US" sz="1050" b="1" dirty="0" smtClean="0">
                <a:latin typeface="Calibri"/>
              </a:rPr>
              <a:t>g</a:t>
            </a:r>
            <a:r>
              <a:rPr lang="en-US" sz="1050" dirty="0" smtClean="0">
                <a:latin typeface="Calibri"/>
              </a:rPr>
              <a:t> HDM</a:t>
            </a:r>
            <a:endParaRPr lang="nl-NL" sz="1050" dirty="0"/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611189" y="3884855"/>
            <a:ext cx="388880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b="1" dirty="0" smtClean="0"/>
              <a:t>ILC2 induction follows the induction of eosinophils and T cells</a:t>
            </a:r>
          </a:p>
          <a:p>
            <a:r>
              <a:rPr lang="en-US" b="1" dirty="0" smtClean="0"/>
              <a:t>(but not in absence of sensitization)</a:t>
            </a:r>
            <a:endParaRPr lang="nl-NL" b="1" dirty="0" smtClean="0"/>
          </a:p>
        </p:txBody>
      </p:sp>
      <p:grpSp>
        <p:nvGrpSpPr>
          <p:cNvPr id="4" name="Group 207"/>
          <p:cNvGrpSpPr/>
          <p:nvPr/>
        </p:nvGrpSpPr>
        <p:grpSpPr>
          <a:xfrm>
            <a:off x="4572000" y="1063860"/>
            <a:ext cx="3930862" cy="5173452"/>
            <a:chOff x="4716016" y="836712"/>
            <a:chExt cx="3930862" cy="5173452"/>
          </a:xfrm>
        </p:grpSpPr>
        <p:sp>
          <p:nvSpPr>
            <p:cNvPr id="23" name="TextBox 22"/>
            <p:cNvSpPr txBox="1"/>
            <p:nvPr/>
          </p:nvSpPr>
          <p:spPr>
            <a:xfrm>
              <a:off x="7452320" y="5002052"/>
              <a:ext cx="61818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ILC2s</a:t>
              </a:r>
              <a:endParaRPr lang="nl-NL" sz="16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52320" y="1279122"/>
              <a:ext cx="114627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Eosinophils</a:t>
              </a:r>
              <a:endParaRPr lang="nl-NL" sz="16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52320" y="2719282"/>
              <a:ext cx="119455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CD4+ T cells</a:t>
              </a:r>
              <a:endParaRPr lang="nl-NL" sz="16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52320" y="3910414"/>
              <a:ext cx="71686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B cells</a:t>
              </a:r>
              <a:endParaRPr lang="nl-NL" sz="16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4343927" y="2841203"/>
              <a:ext cx="102117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Cell numbers</a:t>
              </a:r>
              <a:endParaRPr lang="nl-NL" sz="12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29023" y="5561266"/>
              <a:ext cx="466794" cy="261610"/>
            </a:xfrm>
            <a:prstGeom prst="rect">
              <a:avLst/>
            </a:prstGeom>
            <a:noFill/>
          </p:spPr>
          <p:txBody>
            <a:bodyPr wrap="none" tIns="0" rtlCol="0">
              <a:spAutoFit/>
            </a:bodyPr>
            <a:lstStyle/>
            <a:p>
              <a:r>
                <a:rPr lang="en-US" sz="1400" b="1" dirty="0" smtClean="0"/>
                <a:t>PBS</a:t>
              </a:r>
              <a:endParaRPr lang="nl-NL" sz="14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997623" y="5563888"/>
              <a:ext cx="1928670" cy="446276"/>
            </a:xfrm>
            <a:prstGeom prst="rect">
              <a:avLst/>
            </a:prstGeom>
            <a:noFill/>
          </p:spPr>
          <p:txBody>
            <a:bodyPr wrap="none" tIns="0" rtlCol="0">
              <a:spAutoFit/>
            </a:bodyPr>
            <a:lstStyle/>
            <a:p>
              <a:pPr algn="r"/>
              <a:r>
                <a:rPr lang="en-US" sz="1400" b="1" dirty="0" smtClean="0"/>
                <a:t>1             2                </a:t>
              </a:r>
              <a:endParaRPr lang="en-US" sz="1200" b="1" dirty="0" smtClean="0"/>
            </a:p>
            <a:p>
              <a:pPr algn="r"/>
              <a:r>
                <a:rPr lang="en-US" sz="1200" b="1" dirty="0" smtClean="0"/>
                <a:t>   days after HDM challenge</a:t>
              </a:r>
              <a:endParaRPr lang="nl-NL" sz="1400" b="1" dirty="0"/>
            </a:p>
          </p:txBody>
        </p:sp>
        <p:pic>
          <p:nvPicPr>
            <p:cNvPr id="206" name="Picture 205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76584" t="10246" b="66972"/>
            <a:stretch>
              <a:fillRect/>
            </a:stretch>
          </p:blipFill>
          <p:spPr>
            <a:xfrm>
              <a:off x="6278041" y="5115354"/>
              <a:ext cx="543182" cy="368324"/>
            </a:xfrm>
            <a:prstGeom prst="rect">
              <a:avLst/>
            </a:prstGeom>
          </p:spPr>
        </p:pic>
        <p:pic>
          <p:nvPicPr>
            <p:cNvPr id="180" name="Picture 179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76584" t="10246" b="71991"/>
            <a:stretch>
              <a:fillRect/>
            </a:stretch>
          </p:blipFill>
          <p:spPr>
            <a:xfrm>
              <a:off x="6860665" y="4267541"/>
              <a:ext cx="543182" cy="287178"/>
            </a:xfrm>
            <a:prstGeom prst="rect">
              <a:avLst/>
            </a:prstGeom>
          </p:spPr>
        </p:pic>
        <p:pic>
          <p:nvPicPr>
            <p:cNvPr id="178" name="Picture 177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76584" t="10246" b="67628"/>
            <a:stretch>
              <a:fillRect/>
            </a:stretch>
          </p:blipFill>
          <p:spPr>
            <a:xfrm>
              <a:off x="5626781" y="4146623"/>
              <a:ext cx="543182" cy="357711"/>
            </a:xfrm>
            <a:prstGeom prst="rect">
              <a:avLst/>
            </a:prstGeom>
          </p:spPr>
        </p:pic>
        <p:pic>
          <p:nvPicPr>
            <p:cNvPr id="142" name="Picture 141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18812" t="10246" b="9111"/>
            <a:stretch>
              <a:fillRect/>
            </a:stretch>
          </p:blipFill>
          <p:spPr>
            <a:xfrm>
              <a:off x="5528431" y="2285943"/>
              <a:ext cx="1883345" cy="1303782"/>
            </a:xfrm>
            <a:prstGeom prst="rect">
              <a:avLst/>
            </a:prstGeom>
          </p:spPr>
        </p:pic>
        <p:pic>
          <p:nvPicPr>
            <p:cNvPr id="133" name="Picture 132" descr="B041 Eosinophils BAL (2).png"/>
            <p:cNvPicPr>
              <a:picLocks noChangeAspect="1"/>
            </p:cNvPicPr>
            <p:nvPr/>
          </p:nvPicPr>
          <p:blipFill>
            <a:blip r:embed="rId4" cstate="print"/>
            <a:srcRect l="20289" t="10117" b="9159"/>
            <a:stretch>
              <a:fillRect/>
            </a:stretch>
          </p:blipFill>
          <p:spPr>
            <a:xfrm>
              <a:off x="5551039" y="836712"/>
              <a:ext cx="1863630" cy="1305074"/>
            </a:xfrm>
            <a:prstGeom prst="rect">
              <a:avLst/>
            </a:prstGeom>
          </p:spPr>
        </p:pic>
        <p:sp>
          <p:nvSpPr>
            <p:cNvPr id="146" name="TextBox 145"/>
            <p:cNvSpPr txBox="1"/>
            <p:nvPr/>
          </p:nvSpPr>
          <p:spPr>
            <a:xfrm>
              <a:off x="5044112" y="1036813"/>
              <a:ext cx="5613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200,000</a:t>
              </a:r>
              <a:endParaRPr lang="nl-NL" sz="900" b="1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5044112" y="1529812"/>
              <a:ext cx="5613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100,000</a:t>
              </a:r>
              <a:endParaRPr lang="nl-NL" sz="900" b="1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302858" y="2027969"/>
              <a:ext cx="313683" cy="286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b="1" dirty="0" smtClean="0"/>
                <a:t>0</a:t>
              </a:r>
              <a:endParaRPr lang="nl-NL" sz="8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901516" y="1388718"/>
              <a:ext cx="406192" cy="739871"/>
            </a:xfrm>
            <a:prstGeom prst="rect">
              <a:avLst/>
            </a:prstGeom>
            <a:solidFill>
              <a:srgbClr val="00336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95782" y="2040533"/>
              <a:ext cx="405366" cy="85090"/>
            </a:xfrm>
            <a:prstGeom prst="rect">
              <a:avLst/>
            </a:prstGeom>
            <a:solidFill>
              <a:srgbClr val="00336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5101820" y="2251327"/>
              <a:ext cx="5036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30,000</a:t>
              </a:r>
              <a:endParaRPr lang="nl-NL" sz="900" b="1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5101820" y="2657858"/>
              <a:ext cx="5036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20,000</a:t>
              </a:r>
              <a:endParaRPr lang="nl-NL" sz="900" b="1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101820" y="3060249"/>
              <a:ext cx="5036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10,000</a:t>
              </a:r>
              <a:endParaRPr lang="nl-NL" sz="900" b="1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363109" y="3458183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0</a:t>
              </a:r>
              <a:endParaRPr lang="nl-NL" sz="900" b="1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6904142" y="2668171"/>
              <a:ext cx="384306" cy="907143"/>
            </a:xfrm>
            <a:prstGeom prst="rect">
              <a:avLst/>
            </a:prstGeom>
            <a:solidFill>
              <a:srgbClr val="00336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6286816" y="3481456"/>
              <a:ext cx="405366" cy="93659"/>
            </a:xfrm>
            <a:prstGeom prst="rect">
              <a:avLst/>
            </a:prstGeom>
            <a:solidFill>
              <a:srgbClr val="00336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100071" y="3740755"/>
              <a:ext cx="5036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10,000</a:t>
              </a:r>
              <a:endParaRPr lang="nl-NL" sz="900" b="1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5157779" y="4112472"/>
              <a:ext cx="4459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5,000</a:t>
              </a:r>
              <a:endParaRPr lang="nl-NL" sz="900" b="1" dirty="0"/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5361360" y="4459312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0</a:t>
              </a:r>
              <a:endParaRPr lang="nl-NL" sz="900" b="1" dirty="0"/>
            </a:p>
          </p:txBody>
        </p:sp>
        <p:cxnSp>
          <p:nvCxnSpPr>
            <p:cNvPr id="167" name="Straight Connector 166"/>
            <p:cNvCxnSpPr/>
            <p:nvPr/>
          </p:nvCxnSpPr>
          <p:spPr>
            <a:xfrm>
              <a:off x="5528667" y="4568947"/>
              <a:ext cx="1893570" cy="48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V="1">
              <a:off x="5566868" y="3817224"/>
              <a:ext cx="6545" cy="7564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Rectangle 172"/>
            <p:cNvSpPr/>
            <p:nvPr/>
          </p:nvSpPr>
          <p:spPr>
            <a:xfrm>
              <a:off x="5678263" y="4450516"/>
              <a:ext cx="382904" cy="1188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6311601" y="4551087"/>
              <a:ext cx="382904" cy="18234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6928161" y="4508542"/>
              <a:ext cx="382904" cy="60778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179" name="Picture 178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76584" t="10246" b="73988"/>
            <a:stretch>
              <a:fillRect/>
            </a:stretch>
          </p:blipFill>
          <p:spPr>
            <a:xfrm>
              <a:off x="6266519" y="4302358"/>
              <a:ext cx="543182" cy="254895"/>
            </a:xfrm>
            <a:prstGeom prst="rect">
              <a:avLst/>
            </a:prstGeom>
          </p:spPr>
        </p:pic>
        <p:cxnSp>
          <p:nvCxnSpPr>
            <p:cNvPr id="186" name="Straight Connector 185"/>
            <p:cNvCxnSpPr/>
            <p:nvPr/>
          </p:nvCxnSpPr>
          <p:spPr>
            <a:xfrm flipV="1">
              <a:off x="5528667" y="3870532"/>
              <a:ext cx="50814" cy="89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V="1">
              <a:off x="5528667" y="4222121"/>
              <a:ext cx="50814" cy="89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3" name="Picture 192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76584" t="10246" b="71991"/>
            <a:stretch>
              <a:fillRect/>
            </a:stretch>
          </p:blipFill>
          <p:spPr>
            <a:xfrm>
              <a:off x="6893344" y="5215186"/>
              <a:ext cx="543182" cy="287178"/>
            </a:xfrm>
            <a:prstGeom prst="rect">
              <a:avLst/>
            </a:prstGeom>
          </p:spPr>
        </p:pic>
        <p:pic>
          <p:nvPicPr>
            <p:cNvPr id="194" name="Picture 193" descr="B041 CD4 T Cells BAL (2).png"/>
            <p:cNvPicPr>
              <a:picLocks noChangeAspect="1"/>
            </p:cNvPicPr>
            <p:nvPr/>
          </p:nvPicPr>
          <p:blipFill>
            <a:blip r:embed="rId3" cstate="print"/>
            <a:srcRect l="76584" t="10246" b="66972"/>
            <a:stretch>
              <a:fillRect/>
            </a:stretch>
          </p:blipFill>
          <p:spPr>
            <a:xfrm>
              <a:off x="5634239" y="4982380"/>
              <a:ext cx="543182" cy="368324"/>
            </a:xfrm>
            <a:prstGeom prst="rect">
              <a:avLst/>
            </a:prstGeom>
          </p:spPr>
        </p:pic>
        <p:sp>
          <p:nvSpPr>
            <p:cNvPr id="195" name="TextBox 194"/>
            <p:cNvSpPr txBox="1"/>
            <p:nvPr/>
          </p:nvSpPr>
          <p:spPr>
            <a:xfrm>
              <a:off x="5188235" y="469801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1000</a:t>
              </a:r>
              <a:endParaRPr lang="nl-NL" sz="900" b="1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245944" y="5062273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500</a:t>
              </a:r>
              <a:endParaRPr lang="nl-NL" sz="900" b="1" dirty="0"/>
            </a:p>
          </p:txBody>
        </p:sp>
        <p:cxnSp>
          <p:nvCxnSpPr>
            <p:cNvPr id="197" name="Straight Connector 196"/>
            <p:cNvCxnSpPr/>
            <p:nvPr/>
          </p:nvCxnSpPr>
          <p:spPr>
            <a:xfrm>
              <a:off x="5528667" y="5535732"/>
              <a:ext cx="1893570" cy="48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 flipV="1">
              <a:off x="5566868" y="4774483"/>
              <a:ext cx="6545" cy="7564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ectangle 198"/>
            <p:cNvSpPr/>
            <p:nvPr/>
          </p:nvSpPr>
          <p:spPr>
            <a:xfrm>
              <a:off x="5678263" y="5290095"/>
              <a:ext cx="382904" cy="24394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0" name="Rectangle 199"/>
            <p:cNvSpPr/>
            <p:nvPr/>
          </p:nvSpPr>
          <p:spPr>
            <a:xfrm flipV="1">
              <a:off x="6311601" y="5405278"/>
              <a:ext cx="382904" cy="128760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6928161" y="5473260"/>
              <a:ext cx="382904" cy="60778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203" name="Straight Connector 202"/>
            <p:cNvCxnSpPr/>
            <p:nvPr/>
          </p:nvCxnSpPr>
          <p:spPr>
            <a:xfrm flipV="1">
              <a:off x="5528667" y="4827792"/>
              <a:ext cx="50814" cy="89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V="1">
              <a:off x="5528667" y="5179380"/>
              <a:ext cx="50814" cy="89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TextBox 204"/>
            <p:cNvSpPr txBox="1"/>
            <p:nvPr/>
          </p:nvSpPr>
          <p:spPr>
            <a:xfrm>
              <a:off x="5361360" y="5421071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 smtClean="0"/>
                <a:t>0</a:t>
              </a:r>
              <a:endParaRPr lang="nl-NL" sz="900" b="1" dirty="0"/>
            </a:p>
          </p:txBody>
        </p:sp>
      </p:grpSp>
      <p:sp>
        <p:nvSpPr>
          <p:cNvPr id="209" name="Rectangle 23"/>
          <p:cNvSpPr>
            <a:spLocks noChangeArrowheads="1"/>
          </p:cNvSpPr>
          <p:nvPr/>
        </p:nvSpPr>
        <p:spPr bwMode="auto">
          <a:xfrm>
            <a:off x="620504" y="245979"/>
            <a:ext cx="83439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ILC2 induction follows T cell activation (in </a:t>
            </a: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HDM-mediated AAI</a:t>
            </a: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)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14746" y="2420888"/>
            <a:ext cx="222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Clr>
                <a:srgbClr val="3692D2"/>
              </a:buClr>
            </a:pPr>
            <a:r>
              <a:rPr lang="nl-NL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in vivo: BAL </a:t>
            </a:r>
            <a:endParaRPr lang="nl-NL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97" name="Rectangle 84"/>
          <p:cNvSpPr>
            <a:spLocks noChangeArrowheads="1"/>
          </p:cNvSpPr>
          <p:nvPr/>
        </p:nvSpPr>
        <p:spPr bwMode="auto">
          <a:xfrm>
            <a:off x="539552" y="6186532"/>
            <a:ext cx="19365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Li et al,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Eur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J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Immunol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 2016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7"/>
          <p:cNvGrpSpPr/>
          <p:nvPr/>
        </p:nvGrpSpPr>
        <p:grpSpPr>
          <a:xfrm>
            <a:off x="605862" y="996630"/>
            <a:ext cx="4407974" cy="2421337"/>
            <a:chOff x="605862" y="996630"/>
            <a:chExt cx="4407974" cy="2421337"/>
          </a:xfrm>
        </p:grpSpPr>
        <p:grpSp>
          <p:nvGrpSpPr>
            <p:cNvPr id="4" name="Group 7"/>
            <p:cNvGrpSpPr>
              <a:grpSpLocks noChangeAspect="1"/>
            </p:cNvGrpSpPr>
            <p:nvPr/>
          </p:nvGrpSpPr>
          <p:grpSpPr>
            <a:xfrm>
              <a:off x="605862" y="1196752"/>
              <a:ext cx="4407974" cy="1981339"/>
              <a:chOff x="1227959" y="2560320"/>
              <a:chExt cx="4904231" cy="2204401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2101" t="14391" b="13335"/>
              <a:stretch>
                <a:fillRect/>
              </a:stretch>
            </p:blipFill>
            <p:spPr bwMode="auto">
              <a:xfrm>
                <a:off x="1796995" y="2560320"/>
                <a:ext cx="4335195" cy="2146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4932938" y="4525022"/>
                <a:ext cx="899655" cy="2396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b="1" dirty="0" smtClean="0"/>
                  <a:t>GATA3-YFP</a:t>
                </a:r>
                <a:endParaRPr lang="nl-NL" sz="1400" b="1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227959" y="3762041"/>
                <a:ext cx="567143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b="1" dirty="0" smtClean="0"/>
                  <a:t>Lineage</a:t>
                </a:r>
                <a:endParaRPr lang="nl-NL" sz="1400" b="1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059831" y="3780674"/>
                <a:ext cx="780648" cy="53558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4064968" y="2035932"/>
              <a:ext cx="721794" cy="7470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tangle 84"/>
            <p:cNvSpPr>
              <a:spLocks noChangeArrowheads="1"/>
            </p:cNvSpPr>
            <p:nvPr/>
          </p:nvSpPr>
          <p:spPr bwMode="auto">
            <a:xfrm>
              <a:off x="614857" y="3140968"/>
              <a:ext cx="21155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 i="1" dirty="0" smtClean="0">
                  <a:solidFill>
                    <a:schemeClr val="tx2"/>
                  </a:solidFill>
                  <a:latin typeface="Calibri" pitchFamily="34" charset="0"/>
                </a:rPr>
                <a:t>TN </a:t>
              </a:r>
              <a:r>
                <a:rPr lang="en-US" sz="1200" b="1" i="1" dirty="0" err="1" smtClean="0">
                  <a:solidFill>
                    <a:schemeClr val="tx2"/>
                  </a:solidFill>
                  <a:latin typeface="Calibri" pitchFamily="34" charset="0"/>
                </a:rPr>
                <a:t>Rao</a:t>
              </a:r>
              <a:r>
                <a:rPr lang="en-US" sz="1200" b="1" i="1" dirty="0" smtClean="0">
                  <a:solidFill>
                    <a:schemeClr val="tx2"/>
                  </a:solidFill>
                  <a:latin typeface="Calibri" pitchFamily="34" charset="0"/>
                </a:rPr>
                <a:t> and J Fehling, </a:t>
              </a:r>
              <a:r>
                <a:rPr lang="en-US" sz="1200" b="1" i="1" dirty="0" err="1" smtClean="0">
                  <a:solidFill>
                    <a:schemeClr val="tx2"/>
                  </a:solidFill>
                  <a:latin typeface="Calibri" pitchFamily="34" charset="0"/>
                </a:rPr>
                <a:t>unpubl</a:t>
              </a:r>
              <a:r>
                <a:rPr lang="en-US" sz="1200" b="1" i="1" dirty="0" smtClean="0">
                  <a:solidFill>
                    <a:schemeClr val="tx2"/>
                  </a:solidFill>
                  <a:latin typeface="Calibri" pitchFamily="34" charset="0"/>
                </a:rPr>
                <a:t>. </a:t>
              </a:r>
              <a:endParaRPr lang="en-US" sz="1200" b="1" i="1" dirty="0">
                <a:solidFill>
                  <a:schemeClr val="tx2"/>
                </a:solidFill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64333" y="996630"/>
              <a:ext cx="11070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Unfixed cells</a:t>
              </a:r>
              <a:endParaRPr lang="nl-NL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68794" y="996630"/>
              <a:ext cx="10961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PFA/</a:t>
              </a:r>
              <a:r>
                <a:rPr lang="en-US" sz="1400" dirty="0" err="1" smtClean="0"/>
                <a:t>saponin</a:t>
              </a:r>
              <a:endParaRPr lang="nl-NL" sz="1400" dirty="0"/>
            </a:p>
          </p:txBody>
        </p:sp>
      </p:grpSp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640134" y="239602"/>
            <a:ext cx="85419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Analysis of GATA3 expression using a GATA3-IRES-YFP knock-in mouse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539552" y="2132856"/>
            <a:ext cx="8424936" cy="3924012"/>
            <a:chOff x="539552" y="2132856"/>
            <a:chExt cx="8424936" cy="3924012"/>
          </a:xfrm>
        </p:grpSpPr>
        <p:grpSp>
          <p:nvGrpSpPr>
            <p:cNvPr id="8" name="Group 1"/>
            <p:cNvGrpSpPr/>
            <p:nvPr/>
          </p:nvGrpSpPr>
          <p:grpSpPr>
            <a:xfrm>
              <a:off x="2678410" y="2132856"/>
              <a:ext cx="6286078" cy="3829451"/>
              <a:chOff x="2267744" y="2479869"/>
              <a:chExt cx="6286078" cy="3829451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-10000" contrast="20000"/>
              </a:blip>
              <a:srcRect l="3637" r="68947" b="65233"/>
              <a:stretch>
                <a:fillRect/>
              </a:stretch>
            </p:blipFill>
            <p:spPr bwMode="auto">
              <a:xfrm>
                <a:off x="2710433" y="3676828"/>
                <a:ext cx="1628558" cy="18730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oup 24"/>
              <p:cNvGrpSpPr/>
              <p:nvPr/>
            </p:nvGrpSpPr>
            <p:grpSpPr>
              <a:xfrm>
                <a:off x="2267744" y="4972972"/>
                <a:ext cx="1022931" cy="832292"/>
                <a:chOff x="164321" y="4653136"/>
                <a:chExt cx="1022931" cy="832292"/>
              </a:xfrm>
            </p:grpSpPr>
            <p:cxnSp>
              <p:nvCxnSpPr>
                <p:cNvPr id="17" name="Straight Arrow Connector 16"/>
                <p:cNvCxnSpPr/>
                <p:nvPr/>
              </p:nvCxnSpPr>
              <p:spPr>
                <a:xfrm>
                  <a:off x="611188" y="5229200"/>
                  <a:ext cx="576064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stealth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/>
                <p:nvPr/>
              </p:nvCxnSpPr>
              <p:spPr>
                <a:xfrm rot="16200000">
                  <a:off x="323156" y="4941168"/>
                  <a:ext cx="576064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stealth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164321" y="4797152"/>
                  <a:ext cx="391133" cy="21544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400" b="1" dirty="0" smtClean="0"/>
                    <a:t>CD25</a:t>
                  </a:r>
                  <a:endParaRPr lang="nl-NL" sz="1400" b="1" dirty="0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691968" y="5269984"/>
                  <a:ext cx="39331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400" b="1" dirty="0" smtClean="0"/>
                    <a:t>Sca-1</a:t>
                  </a:r>
                  <a:endParaRPr lang="nl-NL" sz="1400" b="1" dirty="0"/>
                </a:p>
              </p:txBody>
            </p:sp>
          </p:grpSp>
          <p:sp>
            <p:nvSpPr>
              <p:cNvPr id="26" name="Rectangle 25"/>
              <p:cNvSpPr/>
              <p:nvPr/>
            </p:nvSpPr>
            <p:spPr>
              <a:xfrm>
                <a:off x="3808225" y="4001249"/>
                <a:ext cx="490562" cy="70770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809020" y="4742610"/>
                <a:ext cx="490562" cy="605254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 flipV="1">
                <a:off x="4298787" y="3429000"/>
                <a:ext cx="2232248" cy="9361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4928463" y="3814918"/>
                <a:ext cx="642805" cy="307777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1" dirty="0" smtClean="0"/>
                  <a:t>CD25</a:t>
                </a:r>
                <a:r>
                  <a:rPr lang="en-US" sz="2000" b="1" baseline="30000" dirty="0" smtClean="0"/>
                  <a:t>+</a:t>
                </a:r>
                <a:endParaRPr lang="nl-NL" sz="2000" b="1" baseline="30000" dirty="0"/>
              </a:p>
            </p:txBody>
          </p:sp>
          <p:cxnSp>
            <p:nvCxnSpPr>
              <p:cNvPr id="35" name="Straight Arrow Connector 34"/>
              <p:cNvCxnSpPr>
                <a:stCxn id="27" idx="3"/>
              </p:cNvCxnSpPr>
              <p:nvPr/>
            </p:nvCxnSpPr>
            <p:spPr>
              <a:xfrm flipV="1">
                <a:off x="4299582" y="5029564"/>
                <a:ext cx="2249157" cy="1567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4940504" y="4870040"/>
                <a:ext cx="61074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1" dirty="0" smtClean="0"/>
                  <a:t>CD25</a:t>
                </a:r>
                <a:r>
                  <a:rPr lang="en-US" sz="2000" b="1" baseline="30000" dirty="0" smtClean="0"/>
                  <a:t>-</a:t>
                </a:r>
                <a:endParaRPr lang="nl-NL" sz="2000" b="1" baseline="30000" dirty="0"/>
              </a:p>
            </p:txBody>
          </p:sp>
          <p:grpSp>
            <p:nvGrpSpPr>
              <p:cNvPr id="16" name="Group 46"/>
              <p:cNvGrpSpPr/>
              <p:nvPr/>
            </p:nvGrpSpPr>
            <p:grpSpPr>
              <a:xfrm>
                <a:off x="6243003" y="2479869"/>
                <a:ext cx="2310819" cy="3829451"/>
                <a:chOff x="6077605" y="1759789"/>
                <a:chExt cx="2310819" cy="3829451"/>
              </a:xfrm>
              <a:solidFill>
                <a:schemeClr val="bg1"/>
              </a:solidFill>
            </p:grpSpPr>
            <p:pic>
              <p:nvPicPr>
                <p:cNvPr id="15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-10000" contrast="20000"/>
                </a:blip>
                <a:srcRect l="66568" b="65247"/>
                <a:stretch>
                  <a:fillRect/>
                </a:stretch>
              </p:blipFill>
              <p:spPr bwMode="auto">
                <a:xfrm>
                  <a:off x="6402548" y="1759789"/>
                  <a:ext cx="1985876" cy="188523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-10000" contrast="20000"/>
                </a:blip>
                <a:srcRect l="66568" t="49456" b="19816"/>
                <a:stretch>
                  <a:fillRect/>
                </a:stretch>
              </p:blipFill>
              <p:spPr bwMode="auto">
                <a:xfrm>
                  <a:off x="6389452" y="3705514"/>
                  <a:ext cx="1985876" cy="16669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1" name="Straight Arrow Connector 20"/>
                <p:cNvCxnSpPr/>
                <p:nvPr/>
              </p:nvCxnSpPr>
              <p:spPr>
                <a:xfrm>
                  <a:off x="6389452" y="5333012"/>
                  <a:ext cx="576064" cy="0"/>
                </a:xfrm>
                <a:prstGeom prst="straightConnector1">
                  <a:avLst/>
                </a:prstGeom>
                <a:grpFill/>
                <a:ln w="19050">
                  <a:solidFill>
                    <a:schemeClr val="tx1"/>
                  </a:solidFill>
                  <a:tailEnd type="stealth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rot="16200000">
                  <a:off x="6101420" y="5044980"/>
                  <a:ext cx="576064" cy="0"/>
                </a:xfrm>
                <a:prstGeom prst="straightConnector1">
                  <a:avLst/>
                </a:prstGeom>
                <a:grpFill/>
                <a:ln w="19050">
                  <a:solidFill>
                    <a:schemeClr val="tx1"/>
                  </a:solidFill>
                  <a:tailEnd type="stealth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6077605" y="4905727"/>
                  <a:ext cx="269304" cy="215444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400" b="1" dirty="0" smtClean="0"/>
                    <a:t>IL-5</a:t>
                  </a:r>
                  <a:endParaRPr lang="nl-NL" sz="1400" b="1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6470232" y="5373796"/>
                  <a:ext cx="360676" cy="215444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400" b="1" dirty="0" smtClean="0"/>
                    <a:t>IL-13</a:t>
                  </a:r>
                  <a:endParaRPr lang="nl-NL" sz="1400" b="1" dirty="0"/>
                </a:p>
              </p:txBody>
            </p: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6588224" y="2979700"/>
                  <a:ext cx="1440160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6565638" y="4692528"/>
                  <a:ext cx="1440160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16200000">
                  <a:off x="6641303" y="4453655"/>
                  <a:ext cx="1440160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rot="16200000">
                  <a:off x="6636333" y="2754234"/>
                  <a:ext cx="1440160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TextBox 42"/>
                <p:cNvSpPr txBox="1"/>
                <p:nvPr/>
              </p:nvSpPr>
              <p:spPr>
                <a:xfrm>
                  <a:off x="7732732" y="2069474"/>
                  <a:ext cx="144270" cy="169277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100" b="1" dirty="0" smtClean="0"/>
                    <a:t>52</a:t>
                  </a:r>
                  <a:endParaRPr lang="nl-NL" sz="1100" b="1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7732732" y="3763779"/>
                  <a:ext cx="144270" cy="169277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100" b="1" dirty="0" smtClean="0"/>
                    <a:t>42</a:t>
                  </a:r>
                  <a:endParaRPr lang="nl-NL" sz="1100" b="1" dirty="0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6608494" y="2069474"/>
                  <a:ext cx="144270" cy="169277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100" b="1" dirty="0" smtClean="0"/>
                    <a:t>34</a:t>
                  </a:r>
                  <a:endParaRPr lang="nl-NL" sz="1100" b="1" dirty="0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6608494" y="3763779"/>
                  <a:ext cx="144270" cy="169277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100" b="1" dirty="0" smtClean="0"/>
                    <a:t>31</a:t>
                  </a:r>
                  <a:endParaRPr lang="nl-NL" sz="1100" b="1" dirty="0"/>
                </a:p>
              </p:txBody>
            </p:sp>
          </p:grpSp>
        </p:grpSp>
        <p:sp>
          <p:nvSpPr>
            <p:cNvPr id="51" name="TextBox 50"/>
            <p:cNvSpPr txBox="1"/>
            <p:nvPr/>
          </p:nvSpPr>
          <p:spPr>
            <a:xfrm>
              <a:off x="539552" y="5687536"/>
              <a:ext cx="6237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buClr>
                  <a:srgbClr val="3692D2"/>
                </a:buClr>
              </a:pPr>
              <a:r>
                <a:rPr lang="nl-NL" b="1" dirty="0" smtClean="0">
                  <a:latin typeface="Calibri" pitchFamily="34" charset="0"/>
                </a:rPr>
                <a:t>CD25</a:t>
              </a:r>
              <a:r>
                <a:rPr lang="nl-NL" b="1" baseline="30000" dirty="0" smtClean="0">
                  <a:latin typeface="Calibri" pitchFamily="34" charset="0"/>
                </a:rPr>
                <a:t>+</a:t>
              </a:r>
              <a:r>
                <a:rPr lang="nl-NL" b="1" dirty="0" smtClean="0">
                  <a:latin typeface="Calibri" pitchFamily="34" charset="0"/>
                </a:rPr>
                <a:t> </a:t>
              </a:r>
              <a:r>
                <a:rPr lang="nl-NL" b="1" dirty="0" err="1" smtClean="0">
                  <a:latin typeface="Calibri" pitchFamily="34" charset="0"/>
                </a:rPr>
                <a:t>and</a:t>
              </a:r>
              <a:r>
                <a:rPr lang="nl-NL" b="1" dirty="0" smtClean="0">
                  <a:latin typeface="Calibri" pitchFamily="34" charset="0"/>
                </a:rPr>
                <a:t> CD25</a:t>
              </a:r>
              <a:r>
                <a:rPr lang="nl-NL" b="1" baseline="30000" dirty="0" smtClean="0">
                  <a:latin typeface="Calibri" pitchFamily="34" charset="0"/>
                </a:rPr>
                <a:t>-</a:t>
              </a:r>
              <a:r>
                <a:rPr lang="nl-NL" b="1" dirty="0" smtClean="0">
                  <a:latin typeface="Calibri" pitchFamily="34" charset="0"/>
                </a:rPr>
                <a:t> GATA3</a:t>
              </a:r>
              <a:r>
                <a:rPr lang="nl-NL" b="1" baseline="30000" dirty="0" smtClean="0">
                  <a:latin typeface="Calibri" pitchFamily="34" charset="0"/>
                </a:rPr>
                <a:t>+</a:t>
              </a:r>
              <a:r>
                <a:rPr lang="nl-NL" b="1" dirty="0" smtClean="0">
                  <a:latin typeface="Calibri" pitchFamily="34" charset="0"/>
                </a:rPr>
                <a:t> ILC2 in BAL </a:t>
              </a:r>
              <a:r>
                <a:rPr lang="nl-NL" b="1" dirty="0" err="1" smtClean="0">
                  <a:latin typeface="Calibri" pitchFamily="34" charset="0"/>
                </a:rPr>
                <a:t>fluid</a:t>
              </a:r>
              <a:r>
                <a:rPr lang="nl-NL" b="1" dirty="0" smtClean="0">
                  <a:latin typeface="Calibri" pitchFamily="34" charset="0"/>
                </a:rPr>
                <a:t> in HDM AAI </a:t>
              </a:r>
              <a:endParaRPr lang="nl-NL" b="1" dirty="0">
                <a:latin typeface="Calibri" pitchFamily="34" charset="0"/>
              </a:endParaRPr>
            </a:p>
          </p:txBody>
        </p:sp>
      </p:grpSp>
      <p:sp>
        <p:nvSpPr>
          <p:cNvPr id="52" name="Rectangle 84"/>
          <p:cNvSpPr>
            <a:spLocks noChangeArrowheads="1"/>
          </p:cNvSpPr>
          <p:nvPr/>
        </p:nvSpPr>
        <p:spPr bwMode="auto">
          <a:xfrm>
            <a:off x="7173036" y="6186532"/>
            <a:ext cx="17914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Li, Beerens et al,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unpubl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 2.tif"/>
          <p:cNvPicPr>
            <a:picLocks noChangeAspect="1"/>
          </p:cNvPicPr>
          <p:nvPr/>
        </p:nvPicPr>
        <p:blipFill>
          <a:blip r:embed="rId2" cstate="print">
            <a:lum bright="-20000" contrast="40000"/>
          </a:blip>
          <a:srcRect l="6589" t="27296" r="10233" b="47170"/>
          <a:stretch>
            <a:fillRect/>
          </a:stretch>
        </p:blipFill>
        <p:spPr>
          <a:xfrm>
            <a:off x="326704" y="1412776"/>
            <a:ext cx="8566471" cy="3312368"/>
          </a:xfrm>
          <a:prstGeom prst="rect">
            <a:avLst/>
          </a:prstGeom>
        </p:spPr>
      </p:pic>
      <p:sp>
        <p:nvSpPr>
          <p:cNvPr id="3" name="Rectangle 23"/>
          <p:cNvSpPr>
            <a:spLocks noChangeArrowheads="1"/>
          </p:cNvSpPr>
          <p:nvPr/>
        </p:nvSpPr>
        <p:spPr bwMode="auto">
          <a:xfrm>
            <a:off x="620504" y="245979"/>
            <a:ext cx="83439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Phenotype of ILC2 induced by HDM differs from ILC2 induced by IL-33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43607" y="5085184"/>
            <a:ext cx="74888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Markers such as CD25 (IL-2R), ICOS, KLRG1 or T1?ST2 (IL-33R) are only expressed on a fraction of ILC2 in BAL and lung  </a:t>
            </a:r>
            <a:endParaRPr lang="nl-NL" b="1" dirty="0" smtClean="0"/>
          </a:p>
        </p:txBody>
      </p:sp>
      <p:sp>
        <p:nvSpPr>
          <p:cNvPr id="5" name="Rectangle 84"/>
          <p:cNvSpPr>
            <a:spLocks noChangeArrowheads="1"/>
          </p:cNvSpPr>
          <p:nvPr/>
        </p:nvSpPr>
        <p:spPr bwMode="auto">
          <a:xfrm>
            <a:off x="7173036" y="6186532"/>
            <a:ext cx="17914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Li, Beerens et al, </a:t>
            </a:r>
            <a:r>
              <a:rPr lang="en-US" sz="1200" b="1" i="1" dirty="0" err="1" smtClean="0">
                <a:solidFill>
                  <a:schemeClr val="tx2"/>
                </a:solidFill>
                <a:latin typeface="Calibri" pitchFamily="34" charset="0"/>
              </a:rPr>
              <a:t>unpubl</a:t>
            </a:r>
            <a:r>
              <a:rPr lang="en-US" sz="1200" b="1" i="1" dirty="0" smtClean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sz="1200" b="1" i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4084" y="3340245"/>
            <a:ext cx="43204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" name="Connecteur droit 318"/>
          <p:cNvCxnSpPr/>
          <p:nvPr/>
        </p:nvCxnSpPr>
        <p:spPr>
          <a:xfrm flipH="1">
            <a:off x="1834664" y="1376792"/>
            <a:ext cx="470689" cy="0"/>
          </a:xfrm>
          <a:prstGeom prst="line">
            <a:avLst/>
          </a:prstGeom>
          <a:noFill/>
          <a:ln w="127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4" name="Freeform 1501"/>
          <p:cNvSpPr>
            <a:spLocks/>
          </p:cNvSpPr>
          <p:nvPr/>
        </p:nvSpPr>
        <p:spPr bwMode="auto">
          <a:xfrm rot="11350042">
            <a:off x="963642" y="2087377"/>
            <a:ext cx="775820" cy="841013"/>
          </a:xfrm>
          <a:custGeom>
            <a:avLst/>
            <a:gdLst>
              <a:gd name="T0" fmla="*/ 54 w 813"/>
              <a:gd name="T1" fmla="*/ 774 h 1045"/>
              <a:gd name="T2" fmla="*/ 120 w 813"/>
              <a:gd name="T3" fmla="*/ 792 h 1045"/>
              <a:gd name="T4" fmla="*/ 75 w 813"/>
              <a:gd name="T5" fmla="*/ 738 h 1045"/>
              <a:gd name="T6" fmla="*/ 123 w 813"/>
              <a:gd name="T7" fmla="*/ 735 h 1045"/>
              <a:gd name="T8" fmla="*/ 222 w 813"/>
              <a:gd name="T9" fmla="*/ 747 h 1045"/>
              <a:gd name="T10" fmla="*/ 309 w 813"/>
              <a:gd name="T11" fmla="*/ 711 h 1045"/>
              <a:gd name="T12" fmla="*/ 339 w 813"/>
              <a:gd name="T13" fmla="*/ 543 h 1045"/>
              <a:gd name="T14" fmla="*/ 321 w 813"/>
              <a:gd name="T15" fmla="*/ 141 h 1045"/>
              <a:gd name="T16" fmla="*/ 294 w 813"/>
              <a:gd name="T17" fmla="*/ 6 h 1045"/>
              <a:gd name="T18" fmla="*/ 333 w 813"/>
              <a:gd name="T19" fmla="*/ 99 h 1045"/>
              <a:gd name="T20" fmla="*/ 369 w 813"/>
              <a:gd name="T21" fmla="*/ 399 h 1045"/>
              <a:gd name="T22" fmla="*/ 363 w 813"/>
              <a:gd name="T23" fmla="*/ 666 h 1045"/>
              <a:gd name="T24" fmla="*/ 462 w 813"/>
              <a:gd name="T25" fmla="*/ 678 h 1045"/>
              <a:gd name="T26" fmla="*/ 567 w 813"/>
              <a:gd name="T27" fmla="*/ 681 h 1045"/>
              <a:gd name="T28" fmla="*/ 483 w 813"/>
              <a:gd name="T29" fmla="*/ 726 h 1045"/>
              <a:gd name="T30" fmla="*/ 678 w 813"/>
              <a:gd name="T31" fmla="*/ 693 h 1045"/>
              <a:gd name="T32" fmla="*/ 690 w 813"/>
              <a:gd name="T33" fmla="*/ 747 h 1045"/>
              <a:gd name="T34" fmla="*/ 552 w 813"/>
              <a:gd name="T35" fmla="*/ 762 h 1045"/>
              <a:gd name="T36" fmla="*/ 705 w 813"/>
              <a:gd name="T37" fmla="*/ 864 h 1045"/>
              <a:gd name="T38" fmla="*/ 777 w 813"/>
              <a:gd name="T39" fmla="*/ 978 h 1045"/>
              <a:gd name="T40" fmla="*/ 660 w 813"/>
              <a:gd name="T41" fmla="*/ 870 h 1045"/>
              <a:gd name="T42" fmla="*/ 501 w 813"/>
              <a:gd name="T43" fmla="*/ 969 h 1045"/>
              <a:gd name="T44" fmla="*/ 474 w 813"/>
              <a:gd name="T45" fmla="*/ 1002 h 1045"/>
              <a:gd name="T46" fmla="*/ 441 w 813"/>
              <a:gd name="T47" fmla="*/ 894 h 1045"/>
              <a:gd name="T48" fmla="*/ 381 w 813"/>
              <a:gd name="T49" fmla="*/ 978 h 1045"/>
              <a:gd name="T50" fmla="*/ 336 w 813"/>
              <a:gd name="T51" fmla="*/ 1035 h 1045"/>
              <a:gd name="T52" fmla="*/ 318 w 813"/>
              <a:gd name="T53" fmla="*/ 948 h 1045"/>
              <a:gd name="T54" fmla="*/ 342 w 813"/>
              <a:gd name="T55" fmla="*/ 870 h 1045"/>
              <a:gd name="T56" fmla="*/ 279 w 813"/>
              <a:gd name="T57" fmla="*/ 903 h 1045"/>
              <a:gd name="T58" fmla="*/ 246 w 813"/>
              <a:gd name="T59" fmla="*/ 975 h 1045"/>
              <a:gd name="T60" fmla="*/ 111 w 813"/>
              <a:gd name="T61" fmla="*/ 1011 h 1045"/>
              <a:gd name="T62" fmla="*/ 195 w 813"/>
              <a:gd name="T63" fmla="*/ 972 h 1045"/>
              <a:gd name="T64" fmla="*/ 243 w 813"/>
              <a:gd name="T65" fmla="*/ 873 h 1045"/>
              <a:gd name="T66" fmla="*/ 165 w 813"/>
              <a:gd name="T67" fmla="*/ 879 h 1045"/>
              <a:gd name="T68" fmla="*/ 111 w 813"/>
              <a:gd name="T69" fmla="*/ 867 h 1045"/>
              <a:gd name="T70" fmla="*/ 144 w 813"/>
              <a:gd name="T71" fmla="*/ 825 h 1045"/>
              <a:gd name="T72" fmla="*/ 18 w 813"/>
              <a:gd name="T73" fmla="*/ 798 h 104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13"/>
              <a:gd name="T112" fmla="*/ 0 h 1045"/>
              <a:gd name="T113" fmla="*/ 813 w 813"/>
              <a:gd name="T114" fmla="*/ 1045 h 104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13" h="1045">
                <a:moveTo>
                  <a:pt x="6" y="747"/>
                </a:moveTo>
                <a:cubicBezTo>
                  <a:pt x="12" y="743"/>
                  <a:pt x="41" y="766"/>
                  <a:pt x="54" y="774"/>
                </a:cubicBezTo>
                <a:cubicBezTo>
                  <a:pt x="67" y="782"/>
                  <a:pt x="76" y="795"/>
                  <a:pt x="87" y="798"/>
                </a:cubicBezTo>
                <a:cubicBezTo>
                  <a:pt x="98" y="801"/>
                  <a:pt x="117" y="798"/>
                  <a:pt x="120" y="792"/>
                </a:cubicBezTo>
                <a:cubicBezTo>
                  <a:pt x="123" y="786"/>
                  <a:pt x="112" y="771"/>
                  <a:pt x="105" y="762"/>
                </a:cubicBezTo>
                <a:cubicBezTo>
                  <a:pt x="98" y="753"/>
                  <a:pt x="76" y="745"/>
                  <a:pt x="75" y="738"/>
                </a:cubicBezTo>
                <a:cubicBezTo>
                  <a:pt x="74" y="731"/>
                  <a:pt x="91" y="721"/>
                  <a:pt x="99" y="720"/>
                </a:cubicBezTo>
                <a:cubicBezTo>
                  <a:pt x="107" y="719"/>
                  <a:pt x="116" y="731"/>
                  <a:pt x="123" y="735"/>
                </a:cubicBezTo>
                <a:cubicBezTo>
                  <a:pt x="130" y="739"/>
                  <a:pt x="122" y="745"/>
                  <a:pt x="138" y="747"/>
                </a:cubicBezTo>
                <a:cubicBezTo>
                  <a:pt x="154" y="749"/>
                  <a:pt x="198" y="748"/>
                  <a:pt x="222" y="747"/>
                </a:cubicBezTo>
                <a:cubicBezTo>
                  <a:pt x="246" y="746"/>
                  <a:pt x="271" y="747"/>
                  <a:pt x="285" y="741"/>
                </a:cubicBezTo>
                <a:cubicBezTo>
                  <a:pt x="299" y="735"/>
                  <a:pt x="304" y="722"/>
                  <a:pt x="309" y="711"/>
                </a:cubicBezTo>
                <a:cubicBezTo>
                  <a:pt x="314" y="700"/>
                  <a:pt x="310" y="700"/>
                  <a:pt x="315" y="672"/>
                </a:cubicBezTo>
                <a:cubicBezTo>
                  <a:pt x="320" y="644"/>
                  <a:pt x="336" y="601"/>
                  <a:pt x="339" y="543"/>
                </a:cubicBezTo>
                <a:cubicBezTo>
                  <a:pt x="342" y="485"/>
                  <a:pt x="336" y="388"/>
                  <a:pt x="333" y="321"/>
                </a:cubicBezTo>
                <a:cubicBezTo>
                  <a:pt x="330" y="254"/>
                  <a:pt x="327" y="184"/>
                  <a:pt x="321" y="141"/>
                </a:cubicBezTo>
                <a:cubicBezTo>
                  <a:pt x="315" y="98"/>
                  <a:pt x="298" y="82"/>
                  <a:pt x="294" y="60"/>
                </a:cubicBezTo>
                <a:cubicBezTo>
                  <a:pt x="290" y="38"/>
                  <a:pt x="289" y="12"/>
                  <a:pt x="294" y="6"/>
                </a:cubicBezTo>
                <a:cubicBezTo>
                  <a:pt x="299" y="0"/>
                  <a:pt x="321" y="9"/>
                  <a:pt x="327" y="24"/>
                </a:cubicBezTo>
                <a:cubicBezTo>
                  <a:pt x="333" y="39"/>
                  <a:pt x="328" y="59"/>
                  <a:pt x="333" y="99"/>
                </a:cubicBezTo>
                <a:cubicBezTo>
                  <a:pt x="338" y="139"/>
                  <a:pt x="354" y="214"/>
                  <a:pt x="360" y="264"/>
                </a:cubicBezTo>
                <a:cubicBezTo>
                  <a:pt x="366" y="314"/>
                  <a:pt x="368" y="353"/>
                  <a:pt x="369" y="399"/>
                </a:cubicBezTo>
                <a:cubicBezTo>
                  <a:pt x="370" y="445"/>
                  <a:pt x="370" y="499"/>
                  <a:pt x="369" y="543"/>
                </a:cubicBezTo>
                <a:cubicBezTo>
                  <a:pt x="368" y="587"/>
                  <a:pt x="360" y="643"/>
                  <a:pt x="363" y="666"/>
                </a:cubicBezTo>
                <a:cubicBezTo>
                  <a:pt x="366" y="689"/>
                  <a:pt x="374" y="682"/>
                  <a:pt x="390" y="684"/>
                </a:cubicBezTo>
                <a:cubicBezTo>
                  <a:pt x="406" y="686"/>
                  <a:pt x="441" y="683"/>
                  <a:pt x="462" y="678"/>
                </a:cubicBezTo>
                <a:cubicBezTo>
                  <a:pt x="483" y="673"/>
                  <a:pt x="502" y="654"/>
                  <a:pt x="519" y="654"/>
                </a:cubicBezTo>
                <a:cubicBezTo>
                  <a:pt x="536" y="654"/>
                  <a:pt x="570" y="675"/>
                  <a:pt x="567" y="681"/>
                </a:cubicBezTo>
                <a:cubicBezTo>
                  <a:pt x="564" y="687"/>
                  <a:pt x="512" y="683"/>
                  <a:pt x="498" y="690"/>
                </a:cubicBezTo>
                <a:cubicBezTo>
                  <a:pt x="484" y="697"/>
                  <a:pt x="480" y="717"/>
                  <a:pt x="483" y="726"/>
                </a:cubicBezTo>
                <a:cubicBezTo>
                  <a:pt x="486" y="735"/>
                  <a:pt x="484" y="753"/>
                  <a:pt x="516" y="747"/>
                </a:cubicBezTo>
                <a:cubicBezTo>
                  <a:pt x="548" y="741"/>
                  <a:pt x="642" y="698"/>
                  <a:pt x="678" y="693"/>
                </a:cubicBezTo>
                <a:cubicBezTo>
                  <a:pt x="714" y="688"/>
                  <a:pt x="733" y="705"/>
                  <a:pt x="735" y="714"/>
                </a:cubicBezTo>
                <a:cubicBezTo>
                  <a:pt x="737" y="723"/>
                  <a:pt x="714" y="742"/>
                  <a:pt x="690" y="747"/>
                </a:cubicBezTo>
                <a:cubicBezTo>
                  <a:pt x="666" y="752"/>
                  <a:pt x="611" y="745"/>
                  <a:pt x="588" y="747"/>
                </a:cubicBezTo>
                <a:cubicBezTo>
                  <a:pt x="565" y="749"/>
                  <a:pt x="556" y="749"/>
                  <a:pt x="552" y="762"/>
                </a:cubicBezTo>
                <a:cubicBezTo>
                  <a:pt x="548" y="775"/>
                  <a:pt x="538" y="808"/>
                  <a:pt x="564" y="825"/>
                </a:cubicBezTo>
                <a:cubicBezTo>
                  <a:pt x="590" y="842"/>
                  <a:pt x="666" y="841"/>
                  <a:pt x="705" y="864"/>
                </a:cubicBezTo>
                <a:cubicBezTo>
                  <a:pt x="744" y="887"/>
                  <a:pt x="789" y="944"/>
                  <a:pt x="801" y="963"/>
                </a:cubicBezTo>
                <a:cubicBezTo>
                  <a:pt x="813" y="982"/>
                  <a:pt x="785" y="979"/>
                  <a:pt x="777" y="978"/>
                </a:cubicBezTo>
                <a:cubicBezTo>
                  <a:pt x="769" y="977"/>
                  <a:pt x="772" y="978"/>
                  <a:pt x="753" y="960"/>
                </a:cubicBezTo>
                <a:cubicBezTo>
                  <a:pt x="734" y="942"/>
                  <a:pt x="699" y="885"/>
                  <a:pt x="660" y="870"/>
                </a:cubicBezTo>
                <a:cubicBezTo>
                  <a:pt x="621" y="855"/>
                  <a:pt x="546" y="850"/>
                  <a:pt x="519" y="867"/>
                </a:cubicBezTo>
                <a:cubicBezTo>
                  <a:pt x="492" y="884"/>
                  <a:pt x="506" y="945"/>
                  <a:pt x="501" y="969"/>
                </a:cubicBezTo>
                <a:cubicBezTo>
                  <a:pt x="496" y="993"/>
                  <a:pt x="496" y="1006"/>
                  <a:pt x="492" y="1011"/>
                </a:cubicBezTo>
                <a:cubicBezTo>
                  <a:pt x="488" y="1016"/>
                  <a:pt x="477" y="1017"/>
                  <a:pt x="474" y="1002"/>
                </a:cubicBezTo>
                <a:cubicBezTo>
                  <a:pt x="471" y="987"/>
                  <a:pt x="479" y="936"/>
                  <a:pt x="474" y="918"/>
                </a:cubicBezTo>
                <a:cubicBezTo>
                  <a:pt x="469" y="900"/>
                  <a:pt x="455" y="894"/>
                  <a:pt x="441" y="894"/>
                </a:cubicBezTo>
                <a:cubicBezTo>
                  <a:pt x="427" y="894"/>
                  <a:pt x="397" y="907"/>
                  <a:pt x="387" y="921"/>
                </a:cubicBezTo>
                <a:cubicBezTo>
                  <a:pt x="377" y="935"/>
                  <a:pt x="384" y="959"/>
                  <a:pt x="381" y="978"/>
                </a:cubicBezTo>
                <a:cubicBezTo>
                  <a:pt x="378" y="997"/>
                  <a:pt x="376" y="1025"/>
                  <a:pt x="369" y="1035"/>
                </a:cubicBezTo>
                <a:cubicBezTo>
                  <a:pt x="362" y="1045"/>
                  <a:pt x="344" y="1041"/>
                  <a:pt x="336" y="1035"/>
                </a:cubicBezTo>
                <a:cubicBezTo>
                  <a:pt x="328" y="1029"/>
                  <a:pt x="321" y="1013"/>
                  <a:pt x="318" y="999"/>
                </a:cubicBezTo>
                <a:cubicBezTo>
                  <a:pt x="315" y="985"/>
                  <a:pt x="316" y="962"/>
                  <a:pt x="318" y="948"/>
                </a:cubicBezTo>
                <a:cubicBezTo>
                  <a:pt x="320" y="934"/>
                  <a:pt x="329" y="925"/>
                  <a:pt x="333" y="912"/>
                </a:cubicBezTo>
                <a:cubicBezTo>
                  <a:pt x="337" y="899"/>
                  <a:pt x="346" y="877"/>
                  <a:pt x="342" y="870"/>
                </a:cubicBezTo>
                <a:cubicBezTo>
                  <a:pt x="338" y="863"/>
                  <a:pt x="316" y="865"/>
                  <a:pt x="306" y="870"/>
                </a:cubicBezTo>
                <a:cubicBezTo>
                  <a:pt x="296" y="875"/>
                  <a:pt x="285" y="891"/>
                  <a:pt x="279" y="903"/>
                </a:cubicBezTo>
                <a:cubicBezTo>
                  <a:pt x="273" y="915"/>
                  <a:pt x="276" y="927"/>
                  <a:pt x="270" y="939"/>
                </a:cubicBezTo>
                <a:cubicBezTo>
                  <a:pt x="264" y="951"/>
                  <a:pt x="265" y="962"/>
                  <a:pt x="246" y="975"/>
                </a:cubicBezTo>
                <a:cubicBezTo>
                  <a:pt x="227" y="988"/>
                  <a:pt x="178" y="1014"/>
                  <a:pt x="156" y="1020"/>
                </a:cubicBezTo>
                <a:cubicBezTo>
                  <a:pt x="134" y="1026"/>
                  <a:pt x="112" y="1015"/>
                  <a:pt x="111" y="1011"/>
                </a:cubicBezTo>
                <a:cubicBezTo>
                  <a:pt x="110" y="1007"/>
                  <a:pt x="136" y="999"/>
                  <a:pt x="150" y="993"/>
                </a:cubicBezTo>
                <a:cubicBezTo>
                  <a:pt x="164" y="987"/>
                  <a:pt x="182" y="984"/>
                  <a:pt x="195" y="972"/>
                </a:cubicBezTo>
                <a:cubicBezTo>
                  <a:pt x="208" y="960"/>
                  <a:pt x="220" y="934"/>
                  <a:pt x="228" y="918"/>
                </a:cubicBezTo>
                <a:cubicBezTo>
                  <a:pt x="236" y="902"/>
                  <a:pt x="245" y="883"/>
                  <a:pt x="243" y="873"/>
                </a:cubicBezTo>
                <a:cubicBezTo>
                  <a:pt x="241" y="863"/>
                  <a:pt x="226" y="854"/>
                  <a:pt x="213" y="855"/>
                </a:cubicBezTo>
                <a:cubicBezTo>
                  <a:pt x="200" y="856"/>
                  <a:pt x="184" y="873"/>
                  <a:pt x="165" y="879"/>
                </a:cubicBezTo>
                <a:cubicBezTo>
                  <a:pt x="146" y="885"/>
                  <a:pt x="108" y="896"/>
                  <a:pt x="99" y="894"/>
                </a:cubicBezTo>
                <a:cubicBezTo>
                  <a:pt x="90" y="892"/>
                  <a:pt x="103" y="874"/>
                  <a:pt x="111" y="867"/>
                </a:cubicBezTo>
                <a:cubicBezTo>
                  <a:pt x="119" y="860"/>
                  <a:pt x="145" y="856"/>
                  <a:pt x="150" y="849"/>
                </a:cubicBezTo>
                <a:cubicBezTo>
                  <a:pt x="155" y="842"/>
                  <a:pt x="155" y="829"/>
                  <a:pt x="144" y="825"/>
                </a:cubicBezTo>
                <a:cubicBezTo>
                  <a:pt x="133" y="821"/>
                  <a:pt x="102" y="829"/>
                  <a:pt x="81" y="825"/>
                </a:cubicBezTo>
                <a:cubicBezTo>
                  <a:pt x="60" y="821"/>
                  <a:pt x="32" y="809"/>
                  <a:pt x="18" y="798"/>
                </a:cubicBezTo>
                <a:cubicBezTo>
                  <a:pt x="4" y="787"/>
                  <a:pt x="0" y="751"/>
                  <a:pt x="6" y="747"/>
                </a:cubicBezTo>
                <a:close/>
              </a:path>
            </a:pathLst>
          </a:custGeom>
          <a:gradFill rotWithShape="0">
            <a:gsLst>
              <a:gs pos="0">
                <a:srgbClr val="F8D7A6"/>
              </a:gs>
              <a:gs pos="50000">
                <a:srgbClr val="EC8C00"/>
              </a:gs>
              <a:gs pos="100000">
                <a:srgbClr val="F8D7A6"/>
              </a:gs>
            </a:gsLst>
            <a:lin ang="18900000" scaled="1"/>
          </a:gradFill>
          <a:ln w="635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reeform 1503"/>
          <p:cNvSpPr>
            <a:spLocks/>
          </p:cNvSpPr>
          <p:nvPr/>
        </p:nvSpPr>
        <p:spPr bwMode="auto">
          <a:xfrm rot="366479">
            <a:off x="1260352" y="2259631"/>
            <a:ext cx="332064" cy="71867"/>
          </a:xfrm>
          <a:custGeom>
            <a:avLst/>
            <a:gdLst>
              <a:gd name="T0" fmla="*/ 27 w 385"/>
              <a:gd name="T1" fmla="*/ 4 h 125"/>
              <a:gd name="T2" fmla="*/ 3 w 385"/>
              <a:gd name="T3" fmla="*/ 33 h 125"/>
              <a:gd name="T4" fmla="*/ 6 w 385"/>
              <a:gd name="T5" fmla="*/ 64 h 125"/>
              <a:gd name="T6" fmla="*/ 20 w 385"/>
              <a:gd name="T7" fmla="*/ 78 h 125"/>
              <a:gd name="T8" fmla="*/ 68 w 385"/>
              <a:gd name="T9" fmla="*/ 94 h 125"/>
              <a:gd name="T10" fmla="*/ 120 w 385"/>
              <a:gd name="T11" fmla="*/ 99 h 125"/>
              <a:gd name="T12" fmla="*/ 185 w 385"/>
              <a:gd name="T13" fmla="*/ 99 h 125"/>
              <a:gd name="T14" fmla="*/ 231 w 385"/>
              <a:gd name="T15" fmla="*/ 105 h 125"/>
              <a:gd name="T16" fmla="*/ 311 w 385"/>
              <a:gd name="T17" fmla="*/ 121 h 125"/>
              <a:gd name="T18" fmla="*/ 357 w 385"/>
              <a:gd name="T19" fmla="*/ 120 h 125"/>
              <a:gd name="T20" fmla="*/ 381 w 385"/>
              <a:gd name="T21" fmla="*/ 91 h 125"/>
              <a:gd name="T22" fmla="*/ 383 w 385"/>
              <a:gd name="T23" fmla="*/ 49 h 125"/>
              <a:gd name="T24" fmla="*/ 374 w 385"/>
              <a:gd name="T25" fmla="*/ 28 h 125"/>
              <a:gd name="T26" fmla="*/ 344 w 385"/>
              <a:gd name="T27" fmla="*/ 13 h 125"/>
              <a:gd name="T28" fmla="*/ 293 w 385"/>
              <a:gd name="T29" fmla="*/ 3 h 125"/>
              <a:gd name="T30" fmla="*/ 236 w 385"/>
              <a:gd name="T31" fmla="*/ 3 h 125"/>
              <a:gd name="T32" fmla="*/ 195 w 385"/>
              <a:gd name="T33" fmla="*/ 7 h 125"/>
              <a:gd name="T34" fmla="*/ 138 w 385"/>
              <a:gd name="T35" fmla="*/ 10 h 125"/>
              <a:gd name="T36" fmla="*/ 89 w 385"/>
              <a:gd name="T37" fmla="*/ 12 h 125"/>
              <a:gd name="T38" fmla="*/ 42 w 385"/>
              <a:gd name="T39" fmla="*/ 10 h 125"/>
              <a:gd name="T40" fmla="*/ 27 w 385"/>
              <a:gd name="T41" fmla="*/ 4 h 12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85"/>
              <a:gd name="T64" fmla="*/ 0 h 125"/>
              <a:gd name="T65" fmla="*/ 385 w 385"/>
              <a:gd name="T66" fmla="*/ 125 h 12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85" h="125">
                <a:moveTo>
                  <a:pt x="27" y="4"/>
                </a:moveTo>
                <a:cubicBezTo>
                  <a:pt x="20" y="8"/>
                  <a:pt x="6" y="23"/>
                  <a:pt x="3" y="33"/>
                </a:cubicBezTo>
                <a:cubicBezTo>
                  <a:pt x="0" y="43"/>
                  <a:pt x="3" y="57"/>
                  <a:pt x="6" y="64"/>
                </a:cubicBezTo>
                <a:cubicBezTo>
                  <a:pt x="9" y="71"/>
                  <a:pt x="10" y="73"/>
                  <a:pt x="20" y="78"/>
                </a:cubicBezTo>
                <a:cubicBezTo>
                  <a:pt x="30" y="83"/>
                  <a:pt x="51" y="90"/>
                  <a:pt x="68" y="94"/>
                </a:cubicBezTo>
                <a:cubicBezTo>
                  <a:pt x="85" y="98"/>
                  <a:pt x="101" y="98"/>
                  <a:pt x="120" y="99"/>
                </a:cubicBezTo>
                <a:cubicBezTo>
                  <a:pt x="139" y="100"/>
                  <a:pt x="167" y="98"/>
                  <a:pt x="185" y="99"/>
                </a:cubicBezTo>
                <a:cubicBezTo>
                  <a:pt x="203" y="100"/>
                  <a:pt x="210" y="101"/>
                  <a:pt x="231" y="105"/>
                </a:cubicBezTo>
                <a:cubicBezTo>
                  <a:pt x="252" y="109"/>
                  <a:pt x="290" y="119"/>
                  <a:pt x="311" y="121"/>
                </a:cubicBezTo>
                <a:cubicBezTo>
                  <a:pt x="332" y="123"/>
                  <a:pt x="345" y="125"/>
                  <a:pt x="357" y="120"/>
                </a:cubicBezTo>
                <a:cubicBezTo>
                  <a:pt x="369" y="115"/>
                  <a:pt x="377" y="103"/>
                  <a:pt x="381" y="91"/>
                </a:cubicBezTo>
                <a:cubicBezTo>
                  <a:pt x="385" y="79"/>
                  <a:pt x="384" y="59"/>
                  <a:pt x="383" y="49"/>
                </a:cubicBezTo>
                <a:cubicBezTo>
                  <a:pt x="382" y="39"/>
                  <a:pt x="381" y="34"/>
                  <a:pt x="374" y="28"/>
                </a:cubicBezTo>
                <a:cubicBezTo>
                  <a:pt x="367" y="22"/>
                  <a:pt x="357" y="17"/>
                  <a:pt x="344" y="13"/>
                </a:cubicBezTo>
                <a:cubicBezTo>
                  <a:pt x="331" y="9"/>
                  <a:pt x="311" y="5"/>
                  <a:pt x="293" y="3"/>
                </a:cubicBezTo>
                <a:cubicBezTo>
                  <a:pt x="275" y="1"/>
                  <a:pt x="252" y="2"/>
                  <a:pt x="236" y="3"/>
                </a:cubicBezTo>
                <a:cubicBezTo>
                  <a:pt x="220" y="4"/>
                  <a:pt x="211" y="6"/>
                  <a:pt x="195" y="7"/>
                </a:cubicBezTo>
                <a:cubicBezTo>
                  <a:pt x="179" y="8"/>
                  <a:pt x="156" y="9"/>
                  <a:pt x="138" y="10"/>
                </a:cubicBezTo>
                <a:cubicBezTo>
                  <a:pt x="120" y="11"/>
                  <a:pt x="105" y="12"/>
                  <a:pt x="89" y="12"/>
                </a:cubicBezTo>
                <a:cubicBezTo>
                  <a:pt x="73" y="12"/>
                  <a:pt x="52" y="11"/>
                  <a:pt x="42" y="10"/>
                </a:cubicBezTo>
                <a:cubicBezTo>
                  <a:pt x="32" y="9"/>
                  <a:pt x="34" y="0"/>
                  <a:pt x="27" y="4"/>
                </a:cubicBezTo>
                <a:close/>
              </a:path>
            </a:pathLst>
          </a:custGeom>
          <a:gradFill rotWithShape="0">
            <a:gsLst>
              <a:gs pos="0">
                <a:srgbClr val="EC8C00"/>
              </a:gs>
              <a:gs pos="100000">
                <a:srgbClr val="A56200"/>
              </a:gs>
            </a:gsLst>
            <a:path path="rect">
              <a:fillToRect l="50000" t="50000" r="50000" b="50000"/>
            </a:path>
          </a:gradFill>
          <a:ln w="6350" cmpd="sng">
            <a:solidFill>
              <a:srgbClr val="808080">
                <a:lumMod val="75000"/>
              </a:srgbClr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ZoneTexte 237"/>
          <p:cNvSpPr txBox="1"/>
          <p:nvPr/>
        </p:nvSpPr>
        <p:spPr>
          <a:xfrm>
            <a:off x="1619672" y="2718275"/>
            <a:ext cx="473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T</a:t>
            </a:r>
            <a:r>
              <a:rPr kumimoji="0" lang="en-US" sz="160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H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2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/>
            </a:endParaRPr>
          </a:p>
        </p:txBody>
      </p:sp>
      <p:grpSp>
        <p:nvGrpSpPr>
          <p:cNvPr id="7" name="Group 5272"/>
          <p:cNvGrpSpPr>
            <a:grpSpLocks noChangeAspect="1"/>
          </p:cNvGrpSpPr>
          <p:nvPr/>
        </p:nvGrpSpPr>
        <p:grpSpPr bwMode="auto">
          <a:xfrm>
            <a:off x="1364283" y="2368044"/>
            <a:ext cx="459053" cy="450000"/>
            <a:chOff x="4349" y="1763"/>
            <a:chExt cx="834" cy="818"/>
          </a:xfrm>
        </p:grpSpPr>
        <p:sp>
          <p:nvSpPr>
            <p:cNvPr id="8" name="Freeform 5273"/>
            <p:cNvSpPr>
              <a:spLocks/>
            </p:cNvSpPr>
            <p:nvPr/>
          </p:nvSpPr>
          <p:spPr bwMode="auto">
            <a:xfrm>
              <a:off x="4358" y="1763"/>
              <a:ext cx="825" cy="818"/>
            </a:xfrm>
            <a:custGeom>
              <a:avLst/>
              <a:gdLst/>
              <a:ahLst/>
              <a:cxnLst>
                <a:cxn ang="0">
                  <a:pos x="110" y="33"/>
                </a:cxn>
                <a:cxn ang="0">
                  <a:pos x="21" y="148"/>
                </a:cxn>
                <a:cxn ang="0">
                  <a:pos x="33" y="312"/>
                </a:cxn>
                <a:cxn ang="0">
                  <a:pos x="317" y="393"/>
                </a:cxn>
                <a:cxn ang="0">
                  <a:pos x="377" y="72"/>
                </a:cxn>
                <a:cxn ang="0">
                  <a:pos x="253" y="14"/>
                </a:cxn>
                <a:cxn ang="0">
                  <a:pos x="110" y="33"/>
                </a:cxn>
              </a:cxnLst>
              <a:rect l="0" t="0" r="r" b="b"/>
              <a:pathLst>
                <a:path w="478" h="444">
                  <a:moveTo>
                    <a:pt x="110" y="33"/>
                  </a:moveTo>
                  <a:cubicBezTo>
                    <a:pt x="53" y="66"/>
                    <a:pt x="45" y="92"/>
                    <a:pt x="21" y="148"/>
                  </a:cubicBezTo>
                  <a:cubicBezTo>
                    <a:pt x="0" y="199"/>
                    <a:pt x="7" y="264"/>
                    <a:pt x="33" y="312"/>
                  </a:cubicBezTo>
                  <a:cubicBezTo>
                    <a:pt x="82" y="404"/>
                    <a:pt x="227" y="444"/>
                    <a:pt x="317" y="393"/>
                  </a:cubicBezTo>
                  <a:cubicBezTo>
                    <a:pt x="424" y="333"/>
                    <a:pt x="478" y="167"/>
                    <a:pt x="377" y="72"/>
                  </a:cubicBezTo>
                  <a:cubicBezTo>
                    <a:pt x="342" y="39"/>
                    <a:pt x="298" y="23"/>
                    <a:pt x="253" y="14"/>
                  </a:cubicBezTo>
                  <a:cubicBezTo>
                    <a:pt x="183" y="0"/>
                    <a:pt x="150" y="12"/>
                    <a:pt x="110" y="33"/>
                  </a:cubicBezTo>
                  <a:close/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5274"/>
            <p:cNvSpPr>
              <a:spLocks/>
            </p:cNvSpPr>
            <p:nvPr/>
          </p:nvSpPr>
          <p:spPr bwMode="auto">
            <a:xfrm>
              <a:off x="4444" y="1822"/>
              <a:ext cx="615" cy="647"/>
            </a:xfrm>
            <a:custGeom>
              <a:avLst/>
              <a:gdLst/>
              <a:ahLst/>
              <a:cxnLst>
                <a:cxn ang="0">
                  <a:pos x="82" y="32"/>
                </a:cxn>
                <a:cxn ang="0">
                  <a:pos x="12" y="147"/>
                </a:cxn>
                <a:cxn ang="0">
                  <a:pos x="75" y="315"/>
                </a:cxn>
                <a:cxn ang="0">
                  <a:pos x="215" y="341"/>
                </a:cxn>
                <a:cxn ang="0">
                  <a:pos x="316" y="255"/>
                </a:cxn>
                <a:cxn ang="0">
                  <a:pos x="339" y="120"/>
                </a:cxn>
                <a:cxn ang="0">
                  <a:pos x="255" y="24"/>
                </a:cxn>
                <a:cxn ang="0">
                  <a:pos x="82" y="32"/>
                </a:cxn>
              </a:cxnLst>
              <a:rect l="0" t="0" r="r" b="b"/>
              <a:pathLst>
                <a:path w="356" h="351">
                  <a:moveTo>
                    <a:pt x="82" y="32"/>
                  </a:moveTo>
                  <a:cubicBezTo>
                    <a:pt x="32" y="58"/>
                    <a:pt x="19" y="110"/>
                    <a:pt x="12" y="147"/>
                  </a:cubicBezTo>
                  <a:cubicBezTo>
                    <a:pt x="0" y="215"/>
                    <a:pt x="10" y="278"/>
                    <a:pt x="75" y="315"/>
                  </a:cubicBezTo>
                  <a:cubicBezTo>
                    <a:pt x="108" y="333"/>
                    <a:pt x="177" y="351"/>
                    <a:pt x="215" y="341"/>
                  </a:cubicBezTo>
                  <a:cubicBezTo>
                    <a:pt x="263" y="328"/>
                    <a:pt x="290" y="291"/>
                    <a:pt x="316" y="255"/>
                  </a:cubicBezTo>
                  <a:cubicBezTo>
                    <a:pt x="345" y="215"/>
                    <a:pt x="356" y="176"/>
                    <a:pt x="339" y="120"/>
                  </a:cubicBezTo>
                  <a:cubicBezTo>
                    <a:pt x="326" y="78"/>
                    <a:pt x="297" y="38"/>
                    <a:pt x="255" y="24"/>
                  </a:cubicBezTo>
                  <a:cubicBezTo>
                    <a:pt x="182" y="0"/>
                    <a:pt x="143" y="3"/>
                    <a:pt x="82" y="32"/>
                  </a:cubicBezTo>
                  <a:close/>
                </a:path>
              </a:pathLst>
            </a:custGeom>
            <a:solidFill>
              <a:srgbClr val="9BBB59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276"/>
            <p:cNvSpPr>
              <a:spLocks/>
            </p:cNvSpPr>
            <p:nvPr/>
          </p:nvSpPr>
          <p:spPr bwMode="auto">
            <a:xfrm>
              <a:off x="4479" y="1861"/>
              <a:ext cx="297" cy="295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43" y="47"/>
                </a:cxn>
                <a:cxn ang="0">
                  <a:pos x="5" y="160"/>
                </a:cxn>
                <a:cxn ang="0">
                  <a:pos x="62" y="51"/>
                </a:cxn>
                <a:cxn ang="0">
                  <a:pos x="88" y="39"/>
                </a:cxn>
                <a:cxn ang="0">
                  <a:pos x="104" y="19"/>
                </a:cxn>
                <a:cxn ang="0">
                  <a:pos x="172" y="4"/>
                </a:cxn>
                <a:cxn ang="0">
                  <a:pos x="114" y="6"/>
                </a:cxn>
              </a:cxnLst>
              <a:rect l="0" t="0" r="r" b="b"/>
              <a:pathLst>
                <a:path w="172" h="160">
                  <a:moveTo>
                    <a:pt x="114" y="4"/>
                  </a:moveTo>
                  <a:cubicBezTo>
                    <a:pt x="86" y="17"/>
                    <a:pt x="64" y="24"/>
                    <a:pt x="43" y="47"/>
                  </a:cubicBezTo>
                  <a:cubicBezTo>
                    <a:pt x="17" y="76"/>
                    <a:pt x="0" y="120"/>
                    <a:pt x="5" y="160"/>
                  </a:cubicBezTo>
                  <a:cubicBezTo>
                    <a:pt x="13" y="120"/>
                    <a:pt x="27" y="74"/>
                    <a:pt x="62" y="51"/>
                  </a:cubicBezTo>
                  <a:cubicBezTo>
                    <a:pt x="70" y="46"/>
                    <a:pt x="81" y="44"/>
                    <a:pt x="88" y="39"/>
                  </a:cubicBezTo>
                  <a:cubicBezTo>
                    <a:pt x="96" y="32"/>
                    <a:pt x="96" y="25"/>
                    <a:pt x="104" y="19"/>
                  </a:cubicBezTo>
                  <a:cubicBezTo>
                    <a:pt x="116" y="8"/>
                    <a:pt x="158" y="9"/>
                    <a:pt x="172" y="4"/>
                  </a:cubicBezTo>
                  <a:cubicBezTo>
                    <a:pt x="163" y="0"/>
                    <a:pt x="123" y="2"/>
                    <a:pt x="114" y="6"/>
                  </a:cubicBezTo>
                </a:path>
              </a:pathLst>
            </a:custGeom>
            <a:solidFill>
              <a:srgbClr val="9BBB59">
                <a:lumMod val="40000"/>
                <a:lumOff val="60000"/>
              </a:srgb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5277"/>
            <p:cNvSpPr>
              <a:spLocks/>
            </p:cNvSpPr>
            <p:nvPr/>
          </p:nvSpPr>
          <p:spPr bwMode="auto">
            <a:xfrm>
              <a:off x="4593" y="1990"/>
              <a:ext cx="537" cy="56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4" y="269"/>
                </a:cxn>
                <a:cxn ang="0">
                  <a:pos x="209" y="243"/>
                </a:cxn>
                <a:cxn ang="0">
                  <a:pos x="269" y="0"/>
                </a:cxn>
                <a:cxn ang="0">
                  <a:pos x="183" y="243"/>
                </a:cxn>
                <a:cxn ang="0">
                  <a:pos x="0" y="268"/>
                </a:cxn>
              </a:cxnLst>
              <a:rect l="0" t="0" r="r" b="b"/>
              <a:pathLst>
                <a:path w="311" h="306">
                  <a:moveTo>
                    <a:pt x="0" y="268"/>
                  </a:moveTo>
                  <a:cubicBezTo>
                    <a:pt x="1" y="268"/>
                    <a:pt x="2" y="269"/>
                    <a:pt x="4" y="269"/>
                  </a:cubicBezTo>
                  <a:cubicBezTo>
                    <a:pt x="46" y="287"/>
                    <a:pt x="137" y="306"/>
                    <a:pt x="209" y="243"/>
                  </a:cubicBezTo>
                  <a:cubicBezTo>
                    <a:pt x="284" y="178"/>
                    <a:pt x="311" y="54"/>
                    <a:pt x="269" y="0"/>
                  </a:cubicBezTo>
                  <a:cubicBezTo>
                    <a:pt x="288" y="52"/>
                    <a:pt x="288" y="176"/>
                    <a:pt x="183" y="243"/>
                  </a:cubicBezTo>
                  <a:cubicBezTo>
                    <a:pt x="139" y="263"/>
                    <a:pt x="99" y="294"/>
                    <a:pt x="0" y="268"/>
                  </a:cubicBezTo>
                </a:path>
              </a:pathLst>
            </a:custGeom>
            <a:solidFill>
              <a:srgbClr val="9BBB59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5278"/>
            <p:cNvSpPr>
              <a:spLocks/>
            </p:cNvSpPr>
            <p:nvPr/>
          </p:nvSpPr>
          <p:spPr bwMode="auto">
            <a:xfrm>
              <a:off x="4349" y="1876"/>
              <a:ext cx="145" cy="532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36" y="83"/>
                </a:cxn>
                <a:cxn ang="0">
                  <a:pos x="78" y="289"/>
                </a:cxn>
                <a:cxn ang="0">
                  <a:pos x="40" y="116"/>
                </a:cxn>
                <a:cxn ang="0">
                  <a:pos x="84" y="0"/>
                </a:cxn>
              </a:cxnLst>
              <a:rect l="0" t="0" r="r" b="b"/>
              <a:pathLst>
                <a:path w="84" h="289">
                  <a:moveTo>
                    <a:pt x="84" y="0"/>
                  </a:moveTo>
                  <a:cubicBezTo>
                    <a:pt x="55" y="24"/>
                    <a:pt x="45" y="59"/>
                    <a:pt x="36" y="83"/>
                  </a:cubicBezTo>
                  <a:cubicBezTo>
                    <a:pt x="19" y="123"/>
                    <a:pt x="0" y="215"/>
                    <a:pt x="78" y="289"/>
                  </a:cubicBezTo>
                  <a:cubicBezTo>
                    <a:pt x="59" y="268"/>
                    <a:pt x="19" y="180"/>
                    <a:pt x="40" y="116"/>
                  </a:cubicBezTo>
                  <a:cubicBezTo>
                    <a:pt x="62" y="52"/>
                    <a:pt x="57" y="26"/>
                    <a:pt x="84" y="0"/>
                  </a:cubicBezTo>
                </a:path>
              </a:pathLst>
            </a:custGeom>
            <a:solidFill>
              <a:srgbClr val="F79646">
                <a:lumMod val="20000"/>
                <a:lumOff val="80000"/>
              </a:srgb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5280"/>
            <p:cNvSpPr>
              <a:spLocks/>
            </p:cNvSpPr>
            <p:nvPr/>
          </p:nvSpPr>
          <p:spPr bwMode="auto">
            <a:xfrm>
              <a:off x="4667" y="2097"/>
              <a:ext cx="364" cy="344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14" y="167"/>
                </a:cxn>
                <a:cxn ang="0">
                  <a:pos x="185" y="89"/>
                </a:cxn>
                <a:cxn ang="0">
                  <a:pos x="205" y="0"/>
                </a:cxn>
                <a:cxn ang="0">
                  <a:pos x="156" y="114"/>
                </a:cxn>
                <a:cxn ang="0">
                  <a:pos x="62" y="175"/>
                </a:cxn>
                <a:cxn ang="0">
                  <a:pos x="0" y="173"/>
                </a:cxn>
              </a:cxnLst>
              <a:rect l="0" t="0" r="r" b="b"/>
              <a:pathLst>
                <a:path w="211" h="187">
                  <a:moveTo>
                    <a:pt x="0" y="173"/>
                  </a:moveTo>
                  <a:cubicBezTo>
                    <a:pt x="42" y="187"/>
                    <a:pt x="77" y="187"/>
                    <a:pt x="114" y="167"/>
                  </a:cubicBezTo>
                  <a:cubicBezTo>
                    <a:pt x="150" y="146"/>
                    <a:pt x="170" y="118"/>
                    <a:pt x="185" y="89"/>
                  </a:cubicBezTo>
                  <a:cubicBezTo>
                    <a:pt x="199" y="60"/>
                    <a:pt x="211" y="26"/>
                    <a:pt x="205" y="0"/>
                  </a:cubicBezTo>
                  <a:cubicBezTo>
                    <a:pt x="205" y="16"/>
                    <a:pt x="177" y="88"/>
                    <a:pt x="156" y="114"/>
                  </a:cubicBezTo>
                  <a:cubicBezTo>
                    <a:pt x="135" y="140"/>
                    <a:pt x="81" y="173"/>
                    <a:pt x="62" y="175"/>
                  </a:cubicBezTo>
                  <a:cubicBezTo>
                    <a:pt x="44" y="176"/>
                    <a:pt x="10" y="178"/>
                    <a:pt x="0" y="173"/>
                  </a:cubicBezTo>
                </a:path>
              </a:pathLst>
            </a:custGeom>
            <a:solidFill>
              <a:srgbClr val="9BBB59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5281"/>
            <p:cNvSpPr>
              <a:spLocks/>
            </p:cNvSpPr>
            <p:nvPr/>
          </p:nvSpPr>
          <p:spPr bwMode="auto">
            <a:xfrm>
              <a:off x="4444" y="1822"/>
              <a:ext cx="615" cy="647"/>
            </a:xfrm>
            <a:custGeom>
              <a:avLst/>
              <a:gdLst/>
              <a:ahLst/>
              <a:cxnLst>
                <a:cxn ang="0">
                  <a:pos x="82" y="32"/>
                </a:cxn>
                <a:cxn ang="0">
                  <a:pos x="12" y="147"/>
                </a:cxn>
                <a:cxn ang="0">
                  <a:pos x="75" y="315"/>
                </a:cxn>
                <a:cxn ang="0">
                  <a:pos x="215" y="341"/>
                </a:cxn>
                <a:cxn ang="0">
                  <a:pos x="316" y="255"/>
                </a:cxn>
                <a:cxn ang="0">
                  <a:pos x="339" y="120"/>
                </a:cxn>
                <a:cxn ang="0">
                  <a:pos x="255" y="24"/>
                </a:cxn>
                <a:cxn ang="0">
                  <a:pos x="82" y="32"/>
                </a:cxn>
              </a:cxnLst>
              <a:rect l="0" t="0" r="r" b="b"/>
              <a:pathLst>
                <a:path w="356" h="351">
                  <a:moveTo>
                    <a:pt x="82" y="32"/>
                  </a:moveTo>
                  <a:cubicBezTo>
                    <a:pt x="32" y="58"/>
                    <a:pt x="19" y="110"/>
                    <a:pt x="12" y="147"/>
                  </a:cubicBezTo>
                  <a:cubicBezTo>
                    <a:pt x="0" y="215"/>
                    <a:pt x="10" y="278"/>
                    <a:pt x="75" y="315"/>
                  </a:cubicBezTo>
                  <a:cubicBezTo>
                    <a:pt x="108" y="333"/>
                    <a:pt x="177" y="351"/>
                    <a:pt x="215" y="341"/>
                  </a:cubicBezTo>
                  <a:cubicBezTo>
                    <a:pt x="263" y="328"/>
                    <a:pt x="290" y="291"/>
                    <a:pt x="316" y="255"/>
                  </a:cubicBezTo>
                  <a:cubicBezTo>
                    <a:pt x="345" y="215"/>
                    <a:pt x="356" y="176"/>
                    <a:pt x="339" y="120"/>
                  </a:cubicBezTo>
                  <a:cubicBezTo>
                    <a:pt x="326" y="78"/>
                    <a:pt x="297" y="38"/>
                    <a:pt x="255" y="24"/>
                  </a:cubicBezTo>
                  <a:cubicBezTo>
                    <a:pt x="182" y="0"/>
                    <a:pt x="143" y="3"/>
                    <a:pt x="82" y="32"/>
                  </a:cubicBezTo>
                  <a:close/>
                </a:path>
              </a:pathLst>
            </a:custGeom>
            <a:noFill/>
            <a:ln w="6350" cap="rnd">
              <a:solidFill>
                <a:srgbClr val="585759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5282"/>
            <p:cNvSpPr>
              <a:spLocks/>
            </p:cNvSpPr>
            <p:nvPr/>
          </p:nvSpPr>
          <p:spPr bwMode="auto">
            <a:xfrm>
              <a:off x="4356" y="1763"/>
              <a:ext cx="827" cy="817"/>
            </a:xfrm>
            <a:custGeom>
              <a:avLst/>
              <a:gdLst/>
              <a:ahLst/>
              <a:cxnLst>
                <a:cxn ang="0">
                  <a:pos x="111" y="33"/>
                </a:cxn>
                <a:cxn ang="0">
                  <a:pos x="22" y="147"/>
                </a:cxn>
                <a:cxn ang="0">
                  <a:pos x="34" y="312"/>
                </a:cxn>
                <a:cxn ang="0">
                  <a:pos x="318" y="393"/>
                </a:cxn>
                <a:cxn ang="0">
                  <a:pos x="378" y="71"/>
                </a:cxn>
                <a:cxn ang="0">
                  <a:pos x="254" y="14"/>
                </a:cxn>
                <a:cxn ang="0">
                  <a:pos x="111" y="33"/>
                </a:cxn>
              </a:cxnLst>
              <a:rect l="0" t="0" r="r" b="b"/>
              <a:pathLst>
                <a:path w="479" h="443">
                  <a:moveTo>
                    <a:pt x="111" y="33"/>
                  </a:moveTo>
                  <a:cubicBezTo>
                    <a:pt x="54" y="65"/>
                    <a:pt x="46" y="92"/>
                    <a:pt x="22" y="147"/>
                  </a:cubicBezTo>
                  <a:cubicBezTo>
                    <a:pt x="0" y="198"/>
                    <a:pt x="8" y="264"/>
                    <a:pt x="34" y="312"/>
                  </a:cubicBezTo>
                  <a:cubicBezTo>
                    <a:pt x="83" y="403"/>
                    <a:pt x="228" y="443"/>
                    <a:pt x="318" y="393"/>
                  </a:cubicBezTo>
                  <a:cubicBezTo>
                    <a:pt x="425" y="333"/>
                    <a:pt x="479" y="167"/>
                    <a:pt x="378" y="71"/>
                  </a:cubicBezTo>
                  <a:cubicBezTo>
                    <a:pt x="343" y="38"/>
                    <a:pt x="299" y="23"/>
                    <a:pt x="254" y="14"/>
                  </a:cubicBezTo>
                  <a:cubicBezTo>
                    <a:pt x="184" y="0"/>
                    <a:pt x="150" y="11"/>
                    <a:pt x="111" y="33"/>
                  </a:cubicBezTo>
                  <a:close/>
                </a:path>
              </a:pathLst>
            </a:custGeom>
            <a:noFill/>
            <a:ln w="6350" cap="rnd">
              <a:solidFill>
                <a:srgbClr val="585759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val 5283"/>
            <p:cNvSpPr>
              <a:spLocks noChangeArrowheads="1"/>
            </p:cNvSpPr>
            <p:nvPr/>
          </p:nvSpPr>
          <p:spPr bwMode="auto">
            <a:xfrm>
              <a:off x="4553" y="1859"/>
              <a:ext cx="59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val 5284"/>
            <p:cNvSpPr>
              <a:spLocks noChangeArrowheads="1"/>
            </p:cNvSpPr>
            <p:nvPr/>
          </p:nvSpPr>
          <p:spPr bwMode="auto">
            <a:xfrm>
              <a:off x="4610" y="1855"/>
              <a:ext cx="22" cy="2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val 5285"/>
            <p:cNvSpPr>
              <a:spLocks noChangeArrowheads="1"/>
            </p:cNvSpPr>
            <p:nvPr/>
          </p:nvSpPr>
          <p:spPr bwMode="auto">
            <a:xfrm>
              <a:off x="4536" y="1901"/>
              <a:ext cx="20" cy="2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19" name="Connecteur droit 318"/>
          <p:cNvCxnSpPr/>
          <p:nvPr/>
        </p:nvCxnSpPr>
        <p:spPr>
          <a:xfrm flipH="1">
            <a:off x="1573669" y="1359657"/>
            <a:ext cx="6052" cy="659716"/>
          </a:xfrm>
          <a:prstGeom prst="line">
            <a:avLst/>
          </a:prstGeom>
          <a:noFill/>
          <a:ln w="127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grpSp>
        <p:nvGrpSpPr>
          <p:cNvPr id="20" name="Group 2295"/>
          <p:cNvGrpSpPr>
            <a:grpSpLocks noChangeAspect="1"/>
          </p:cNvGrpSpPr>
          <p:nvPr/>
        </p:nvGrpSpPr>
        <p:grpSpPr bwMode="auto">
          <a:xfrm rot="20093789">
            <a:off x="1568950" y="2351539"/>
            <a:ext cx="41528" cy="31840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21" name="Group 229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46" name="Group 229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4" name="Group 229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8" name="Rectangle 22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" name="Oval 23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5" name="Group 230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6" name="Rectangle 23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" name="Oval 23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47" name="Group 230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48" name="Group 230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2" name="Rectangle 23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" name="Oval 23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9" name="Group 230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0" name="Rectangle 23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" name="Oval 23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22" name="Group 231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32" name="Group 231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40" name="Group 231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4" name="Rectangle 23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" name="Oval 23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1" name="Group 231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2" name="Rectangle 23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" name="Oval 23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3" name="Group 231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34" name="Group 232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8" name="Rectangle 23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9" name="Oval 23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5" name="Group 232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6" name="Rectangle 23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7" name="Oval 23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23" name="Oval 232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232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Rectangle 232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Rectangle 232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233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233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Rectangle 233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Rectangle 233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 233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0" name="Group 2135"/>
          <p:cNvGrpSpPr>
            <a:grpSpLocks noChangeAspect="1"/>
          </p:cNvGrpSpPr>
          <p:nvPr/>
        </p:nvGrpSpPr>
        <p:grpSpPr bwMode="auto">
          <a:xfrm rot="20093789">
            <a:off x="1514132" y="2343158"/>
            <a:ext cx="41528" cy="31840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61" name="Group 213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86" name="Group 213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94" name="Group 213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98" name="Rectangle 21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9" name="Oval 21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95" name="Group 214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96" name="Rectangle 21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7" name="Oval 21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87" name="Group 214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88" name="Group 214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92" name="Rectangle 21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3" name="Oval 21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89" name="Group 214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90" name="Rectangle 21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1" name="Oval 21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62" name="Group 215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72" name="Group 215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80" name="Group 215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84" name="Rectangle 21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5" name="Oval 21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81" name="Group 215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82" name="Rectangle 21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3" name="Oval 21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73" name="Group 215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74" name="Group 216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78" name="Rectangle 21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9" name="Oval 21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75" name="Group 216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76" name="Rectangle 21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7" name="Oval 21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63" name="Oval 216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Rectangle 216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Rectangle 216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Rectangle 216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Rectangle 217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Rectangle 217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Rectangle 217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Rectangle 217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Rectangle 217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0" name="Group 2175"/>
          <p:cNvGrpSpPr>
            <a:grpSpLocks noChangeAspect="1"/>
          </p:cNvGrpSpPr>
          <p:nvPr/>
        </p:nvGrpSpPr>
        <p:grpSpPr bwMode="auto">
          <a:xfrm rot="20093789">
            <a:off x="1357547" y="2552964"/>
            <a:ext cx="42000" cy="31483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101" name="Group 217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126" name="Group 217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34" name="Group 217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38" name="Rectangle 21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9" name="Oval 21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35" name="Group 218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36" name="Rectangle 21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7" name="Oval 21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27" name="Group 218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28" name="Group 218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32" name="Rectangle 21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3" name="Oval 21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29" name="Group 218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30" name="Rectangle 21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31" name="Oval 21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102" name="Group 219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112" name="Group 219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20" name="Group 219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24" name="Rectangle 21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5" name="Oval 21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21" name="Group 219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22" name="Rectangle 21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23" name="Oval 21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13" name="Group 219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14" name="Group 220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18" name="Rectangle 22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9" name="Oval 22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15" name="Group 220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16" name="Rectangle 22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17" name="Oval 22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103" name="Oval 220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Rectangle 220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Rectangle 220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Rectangle 220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Rectangle 221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Rectangle 221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Rectangle 221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Rectangle 221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Rectangle 221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0" name="Group 2215"/>
          <p:cNvGrpSpPr>
            <a:grpSpLocks noChangeAspect="1"/>
          </p:cNvGrpSpPr>
          <p:nvPr/>
        </p:nvGrpSpPr>
        <p:grpSpPr bwMode="auto">
          <a:xfrm rot="20093789">
            <a:off x="1358564" y="2649885"/>
            <a:ext cx="42000" cy="31840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141" name="Group 221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166" name="Group 221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74" name="Group 221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78" name="Rectangle 22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9" name="Oval 22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75" name="Group 222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76" name="Rectangle 22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7" name="Oval 22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67" name="Group 222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68" name="Group 222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72" name="Rectangle 22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3" name="Oval 22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69" name="Group 222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70" name="Rectangle 22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71" name="Oval 22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142" name="Group 223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152" name="Group 223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60" name="Group 223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64" name="Rectangle 22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5" name="Oval 22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61" name="Group 223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62" name="Rectangle 22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63" name="Oval 22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53" name="Group 223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54" name="Group 224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58" name="Rectangle 22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9" name="Oval 22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55" name="Group 224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56" name="Rectangle 22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7" name="Oval 22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143" name="Oval 224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Rectangle 224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Rectangle 224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Rectangle 224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Rectangle 225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Rectangle 225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Rectangle 225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Rectangle 225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Rectangle 225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0" name="Group 2255"/>
          <p:cNvGrpSpPr>
            <a:grpSpLocks noChangeAspect="1"/>
          </p:cNvGrpSpPr>
          <p:nvPr/>
        </p:nvGrpSpPr>
        <p:grpSpPr bwMode="auto">
          <a:xfrm rot="20093789">
            <a:off x="1410708" y="2420536"/>
            <a:ext cx="42000" cy="31483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181" name="Group 225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206" name="Group 225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14" name="Group 225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18" name="Rectangle 22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9" name="Oval 22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15" name="Group 226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16" name="Rectangle 22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7" name="Oval 22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07" name="Group 226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08" name="Group 226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12" name="Rectangle 22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3" name="Oval 22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09" name="Group 226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10" name="Rectangle 22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11" name="Oval 22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182" name="Group 227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192" name="Group 227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00" name="Group 227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04" name="Rectangle 22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5" name="Oval 22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01" name="Group 227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02" name="Rectangle 22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3" name="Oval 22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93" name="Group 227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194" name="Group 228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98" name="Rectangle 22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9" name="Oval 22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95" name="Group 228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196" name="Rectangle 22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7" name="Oval 22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183" name="Oval 228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Rectangle 228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Rectangle 228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Rectangle 228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Rectangle 229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Rectangle 229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Rectangle 229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Rectangle 229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Rectangle 229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0" name="Group 2335"/>
          <p:cNvGrpSpPr>
            <a:grpSpLocks noChangeAspect="1"/>
          </p:cNvGrpSpPr>
          <p:nvPr/>
        </p:nvGrpSpPr>
        <p:grpSpPr bwMode="auto">
          <a:xfrm rot="20093789">
            <a:off x="1443383" y="2382723"/>
            <a:ext cx="42000" cy="31483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221" name="Group 233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246" name="Group 233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54" name="Group 233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58" name="Rectangle 23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59" name="Oval 23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55" name="Group 234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56" name="Rectangle 23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57" name="Oval 23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47" name="Group 234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48" name="Group 234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52" name="Rectangle 23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53" name="Oval 23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49" name="Group 234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50" name="Rectangle 23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51" name="Oval 23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222" name="Group 235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232" name="Group 235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40" name="Group 235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44" name="Rectangle 23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5" name="Oval 23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41" name="Group 235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42" name="Rectangle 23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3" name="Oval 23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33" name="Group 235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34" name="Group 236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38" name="Rectangle 23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9" name="Oval 23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35" name="Group 236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36" name="Rectangle 23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7" name="Oval 23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223" name="Oval 236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Rectangle 236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5" name="Rectangle 236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Rectangle 236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Rectangle 237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Rectangle 237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Rectangle 237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Rectangle 237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Rectangle 237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0" name="Group 2375"/>
          <p:cNvGrpSpPr>
            <a:grpSpLocks noChangeAspect="1"/>
          </p:cNvGrpSpPr>
          <p:nvPr/>
        </p:nvGrpSpPr>
        <p:grpSpPr bwMode="auto">
          <a:xfrm rot="20093789">
            <a:off x="1375101" y="2483371"/>
            <a:ext cx="41528" cy="31840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261" name="Group 237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286" name="Group 237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94" name="Group 237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98" name="Rectangle 23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9" name="Oval 23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95" name="Group 238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96" name="Rectangle 23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7" name="Oval 2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87" name="Group 238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88" name="Group 238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92" name="Rectangle 2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3" name="Oval 23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89" name="Group 238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90" name="Rectangle 23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1" name="Oval 23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262" name="Group 239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272" name="Group 239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80" name="Group 239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84" name="Rectangle 23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5" name="Oval 23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81" name="Group 239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82" name="Rectangle 23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3" name="Oval 23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73" name="Group 239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274" name="Group 240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78" name="Rectangle 24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79" name="Oval 24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275" name="Group 240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276" name="Rectangle 24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77" name="Oval 24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263" name="Oval 240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4" name="Rectangle 240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5" name="Rectangle 240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6" name="Rectangle 240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7" name="Rectangle 241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8" name="Rectangle 241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9" name="Rectangle 241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0" name="Rectangle 241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1" name="Rectangle 241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0" name="Group 2415"/>
          <p:cNvGrpSpPr>
            <a:grpSpLocks noChangeAspect="1"/>
          </p:cNvGrpSpPr>
          <p:nvPr/>
        </p:nvGrpSpPr>
        <p:grpSpPr bwMode="auto">
          <a:xfrm rot="20093789">
            <a:off x="1646998" y="2388667"/>
            <a:ext cx="42000" cy="31483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301" name="Group 241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326" name="Group 241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334" name="Group 241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38" name="Rectangle 24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9" name="Oval 24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35" name="Group 242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36" name="Rectangle 24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7" name="Oval 24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27" name="Group 242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328" name="Group 242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32" name="Rectangle 24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3" name="Oval 24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29" name="Group 242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30" name="Rectangle 24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1" name="Oval 24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302" name="Group 243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312" name="Group 243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320" name="Group 243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24" name="Rectangle 2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25" name="Oval 24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21" name="Group 243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22" name="Rectangle 2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23" name="Oval 24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3" name="Group 243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314" name="Group 244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18" name="Rectangle 24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19" name="Oval 24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15" name="Group 244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316" name="Rectangle 24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17" name="Oval 24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303" name="Oval 244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4" name="Rectangle 244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5" name="Rectangle 244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6" name="Rectangle 244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7" name="Rectangle 245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8" name="Rectangle 245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9" name="Rectangle 245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0" name="Rectangle 245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1" name="Rectangle 245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0" name="Group 5272"/>
          <p:cNvGrpSpPr>
            <a:grpSpLocks noChangeAspect="1"/>
          </p:cNvGrpSpPr>
          <p:nvPr/>
        </p:nvGrpSpPr>
        <p:grpSpPr bwMode="auto">
          <a:xfrm>
            <a:off x="2932993" y="2375000"/>
            <a:ext cx="486879" cy="477278"/>
            <a:chOff x="4349" y="1763"/>
            <a:chExt cx="834" cy="818"/>
          </a:xfrm>
        </p:grpSpPr>
        <p:sp>
          <p:nvSpPr>
            <p:cNvPr id="341" name="Freeform 5273"/>
            <p:cNvSpPr>
              <a:spLocks/>
            </p:cNvSpPr>
            <p:nvPr/>
          </p:nvSpPr>
          <p:spPr bwMode="auto">
            <a:xfrm>
              <a:off x="4358" y="1763"/>
              <a:ext cx="825" cy="818"/>
            </a:xfrm>
            <a:custGeom>
              <a:avLst/>
              <a:gdLst/>
              <a:ahLst/>
              <a:cxnLst>
                <a:cxn ang="0">
                  <a:pos x="110" y="33"/>
                </a:cxn>
                <a:cxn ang="0">
                  <a:pos x="21" y="148"/>
                </a:cxn>
                <a:cxn ang="0">
                  <a:pos x="33" y="312"/>
                </a:cxn>
                <a:cxn ang="0">
                  <a:pos x="317" y="393"/>
                </a:cxn>
                <a:cxn ang="0">
                  <a:pos x="377" y="72"/>
                </a:cxn>
                <a:cxn ang="0">
                  <a:pos x="253" y="14"/>
                </a:cxn>
                <a:cxn ang="0">
                  <a:pos x="110" y="33"/>
                </a:cxn>
              </a:cxnLst>
              <a:rect l="0" t="0" r="r" b="b"/>
              <a:pathLst>
                <a:path w="478" h="444">
                  <a:moveTo>
                    <a:pt x="110" y="33"/>
                  </a:moveTo>
                  <a:cubicBezTo>
                    <a:pt x="53" y="66"/>
                    <a:pt x="45" y="92"/>
                    <a:pt x="21" y="148"/>
                  </a:cubicBezTo>
                  <a:cubicBezTo>
                    <a:pt x="0" y="199"/>
                    <a:pt x="7" y="264"/>
                    <a:pt x="33" y="312"/>
                  </a:cubicBezTo>
                  <a:cubicBezTo>
                    <a:pt x="82" y="404"/>
                    <a:pt x="227" y="444"/>
                    <a:pt x="317" y="393"/>
                  </a:cubicBezTo>
                  <a:cubicBezTo>
                    <a:pt x="424" y="333"/>
                    <a:pt x="478" y="167"/>
                    <a:pt x="377" y="72"/>
                  </a:cubicBezTo>
                  <a:cubicBezTo>
                    <a:pt x="342" y="39"/>
                    <a:pt x="298" y="23"/>
                    <a:pt x="253" y="14"/>
                  </a:cubicBezTo>
                  <a:cubicBezTo>
                    <a:pt x="183" y="0"/>
                    <a:pt x="150" y="12"/>
                    <a:pt x="110" y="3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42" name="Freeform 5274"/>
            <p:cNvSpPr>
              <a:spLocks/>
            </p:cNvSpPr>
            <p:nvPr/>
          </p:nvSpPr>
          <p:spPr bwMode="auto">
            <a:xfrm>
              <a:off x="4444" y="1822"/>
              <a:ext cx="615" cy="647"/>
            </a:xfrm>
            <a:custGeom>
              <a:avLst/>
              <a:gdLst/>
              <a:ahLst/>
              <a:cxnLst>
                <a:cxn ang="0">
                  <a:pos x="82" y="32"/>
                </a:cxn>
                <a:cxn ang="0">
                  <a:pos x="12" y="147"/>
                </a:cxn>
                <a:cxn ang="0">
                  <a:pos x="75" y="315"/>
                </a:cxn>
                <a:cxn ang="0">
                  <a:pos x="215" y="341"/>
                </a:cxn>
                <a:cxn ang="0">
                  <a:pos x="316" y="255"/>
                </a:cxn>
                <a:cxn ang="0">
                  <a:pos x="339" y="120"/>
                </a:cxn>
                <a:cxn ang="0">
                  <a:pos x="255" y="24"/>
                </a:cxn>
                <a:cxn ang="0">
                  <a:pos x="82" y="32"/>
                </a:cxn>
              </a:cxnLst>
              <a:rect l="0" t="0" r="r" b="b"/>
              <a:pathLst>
                <a:path w="356" h="351">
                  <a:moveTo>
                    <a:pt x="82" y="32"/>
                  </a:moveTo>
                  <a:cubicBezTo>
                    <a:pt x="32" y="58"/>
                    <a:pt x="19" y="110"/>
                    <a:pt x="12" y="147"/>
                  </a:cubicBezTo>
                  <a:cubicBezTo>
                    <a:pt x="0" y="215"/>
                    <a:pt x="10" y="278"/>
                    <a:pt x="75" y="315"/>
                  </a:cubicBezTo>
                  <a:cubicBezTo>
                    <a:pt x="108" y="333"/>
                    <a:pt x="177" y="351"/>
                    <a:pt x="215" y="341"/>
                  </a:cubicBezTo>
                  <a:cubicBezTo>
                    <a:pt x="263" y="328"/>
                    <a:pt x="290" y="291"/>
                    <a:pt x="316" y="255"/>
                  </a:cubicBezTo>
                  <a:cubicBezTo>
                    <a:pt x="345" y="215"/>
                    <a:pt x="356" y="176"/>
                    <a:pt x="339" y="120"/>
                  </a:cubicBezTo>
                  <a:cubicBezTo>
                    <a:pt x="326" y="78"/>
                    <a:pt x="297" y="38"/>
                    <a:pt x="255" y="24"/>
                  </a:cubicBezTo>
                  <a:cubicBezTo>
                    <a:pt x="182" y="0"/>
                    <a:pt x="143" y="3"/>
                    <a:pt x="82" y="3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5276"/>
            <p:cNvSpPr>
              <a:spLocks/>
            </p:cNvSpPr>
            <p:nvPr/>
          </p:nvSpPr>
          <p:spPr bwMode="auto">
            <a:xfrm>
              <a:off x="4479" y="1861"/>
              <a:ext cx="297" cy="295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43" y="47"/>
                </a:cxn>
                <a:cxn ang="0">
                  <a:pos x="5" y="160"/>
                </a:cxn>
                <a:cxn ang="0">
                  <a:pos x="62" y="51"/>
                </a:cxn>
                <a:cxn ang="0">
                  <a:pos x="88" y="39"/>
                </a:cxn>
                <a:cxn ang="0">
                  <a:pos x="104" y="19"/>
                </a:cxn>
                <a:cxn ang="0">
                  <a:pos x="172" y="4"/>
                </a:cxn>
                <a:cxn ang="0">
                  <a:pos x="114" y="6"/>
                </a:cxn>
              </a:cxnLst>
              <a:rect l="0" t="0" r="r" b="b"/>
              <a:pathLst>
                <a:path w="172" h="160">
                  <a:moveTo>
                    <a:pt x="114" y="4"/>
                  </a:moveTo>
                  <a:cubicBezTo>
                    <a:pt x="86" y="17"/>
                    <a:pt x="64" y="24"/>
                    <a:pt x="43" y="47"/>
                  </a:cubicBezTo>
                  <a:cubicBezTo>
                    <a:pt x="17" y="76"/>
                    <a:pt x="0" y="120"/>
                    <a:pt x="5" y="160"/>
                  </a:cubicBezTo>
                  <a:cubicBezTo>
                    <a:pt x="13" y="120"/>
                    <a:pt x="27" y="74"/>
                    <a:pt x="62" y="51"/>
                  </a:cubicBezTo>
                  <a:cubicBezTo>
                    <a:pt x="70" y="46"/>
                    <a:pt x="81" y="44"/>
                    <a:pt x="88" y="39"/>
                  </a:cubicBezTo>
                  <a:cubicBezTo>
                    <a:pt x="96" y="32"/>
                    <a:pt x="96" y="25"/>
                    <a:pt x="104" y="19"/>
                  </a:cubicBezTo>
                  <a:cubicBezTo>
                    <a:pt x="116" y="8"/>
                    <a:pt x="158" y="9"/>
                    <a:pt x="172" y="4"/>
                  </a:cubicBezTo>
                  <a:cubicBezTo>
                    <a:pt x="163" y="0"/>
                    <a:pt x="123" y="2"/>
                    <a:pt x="114" y="6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5277"/>
            <p:cNvSpPr>
              <a:spLocks/>
            </p:cNvSpPr>
            <p:nvPr/>
          </p:nvSpPr>
          <p:spPr bwMode="auto">
            <a:xfrm>
              <a:off x="4593" y="1990"/>
              <a:ext cx="537" cy="56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4" y="269"/>
                </a:cxn>
                <a:cxn ang="0">
                  <a:pos x="209" y="243"/>
                </a:cxn>
                <a:cxn ang="0">
                  <a:pos x="269" y="0"/>
                </a:cxn>
                <a:cxn ang="0">
                  <a:pos x="183" y="243"/>
                </a:cxn>
                <a:cxn ang="0">
                  <a:pos x="0" y="268"/>
                </a:cxn>
              </a:cxnLst>
              <a:rect l="0" t="0" r="r" b="b"/>
              <a:pathLst>
                <a:path w="311" h="306">
                  <a:moveTo>
                    <a:pt x="0" y="268"/>
                  </a:moveTo>
                  <a:cubicBezTo>
                    <a:pt x="1" y="268"/>
                    <a:pt x="2" y="269"/>
                    <a:pt x="4" y="269"/>
                  </a:cubicBezTo>
                  <a:cubicBezTo>
                    <a:pt x="46" y="287"/>
                    <a:pt x="137" y="306"/>
                    <a:pt x="209" y="243"/>
                  </a:cubicBezTo>
                  <a:cubicBezTo>
                    <a:pt x="284" y="178"/>
                    <a:pt x="311" y="54"/>
                    <a:pt x="269" y="0"/>
                  </a:cubicBezTo>
                  <a:cubicBezTo>
                    <a:pt x="288" y="52"/>
                    <a:pt x="288" y="176"/>
                    <a:pt x="183" y="243"/>
                  </a:cubicBezTo>
                  <a:cubicBezTo>
                    <a:pt x="139" y="263"/>
                    <a:pt x="99" y="294"/>
                    <a:pt x="0" y="268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5278"/>
            <p:cNvSpPr>
              <a:spLocks/>
            </p:cNvSpPr>
            <p:nvPr/>
          </p:nvSpPr>
          <p:spPr bwMode="auto">
            <a:xfrm>
              <a:off x="4349" y="1876"/>
              <a:ext cx="145" cy="532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36" y="83"/>
                </a:cxn>
                <a:cxn ang="0">
                  <a:pos x="78" y="289"/>
                </a:cxn>
                <a:cxn ang="0">
                  <a:pos x="40" y="116"/>
                </a:cxn>
                <a:cxn ang="0">
                  <a:pos x="84" y="0"/>
                </a:cxn>
              </a:cxnLst>
              <a:rect l="0" t="0" r="r" b="b"/>
              <a:pathLst>
                <a:path w="84" h="289">
                  <a:moveTo>
                    <a:pt x="84" y="0"/>
                  </a:moveTo>
                  <a:cubicBezTo>
                    <a:pt x="55" y="24"/>
                    <a:pt x="45" y="59"/>
                    <a:pt x="36" y="83"/>
                  </a:cubicBezTo>
                  <a:cubicBezTo>
                    <a:pt x="19" y="123"/>
                    <a:pt x="0" y="215"/>
                    <a:pt x="78" y="289"/>
                  </a:cubicBezTo>
                  <a:cubicBezTo>
                    <a:pt x="59" y="268"/>
                    <a:pt x="19" y="180"/>
                    <a:pt x="40" y="116"/>
                  </a:cubicBezTo>
                  <a:cubicBezTo>
                    <a:pt x="62" y="52"/>
                    <a:pt x="57" y="26"/>
                    <a:pt x="84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5280"/>
            <p:cNvSpPr>
              <a:spLocks/>
            </p:cNvSpPr>
            <p:nvPr/>
          </p:nvSpPr>
          <p:spPr bwMode="auto">
            <a:xfrm>
              <a:off x="4667" y="2097"/>
              <a:ext cx="364" cy="344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14" y="167"/>
                </a:cxn>
                <a:cxn ang="0">
                  <a:pos x="185" y="89"/>
                </a:cxn>
                <a:cxn ang="0">
                  <a:pos x="205" y="0"/>
                </a:cxn>
                <a:cxn ang="0">
                  <a:pos x="156" y="114"/>
                </a:cxn>
                <a:cxn ang="0">
                  <a:pos x="62" y="175"/>
                </a:cxn>
                <a:cxn ang="0">
                  <a:pos x="0" y="173"/>
                </a:cxn>
              </a:cxnLst>
              <a:rect l="0" t="0" r="r" b="b"/>
              <a:pathLst>
                <a:path w="211" h="187">
                  <a:moveTo>
                    <a:pt x="0" y="173"/>
                  </a:moveTo>
                  <a:cubicBezTo>
                    <a:pt x="42" y="187"/>
                    <a:pt x="77" y="187"/>
                    <a:pt x="114" y="167"/>
                  </a:cubicBezTo>
                  <a:cubicBezTo>
                    <a:pt x="150" y="146"/>
                    <a:pt x="170" y="118"/>
                    <a:pt x="185" y="89"/>
                  </a:cubicBezTo>
                  <a:cubicBezTo>
                    <a:pt x="199" y="60"/>
                    <a:pt x="211" y="26"/>
                    <a:pt x="205" y="0"/>
                  </a:cubicBezTo>
                  <a:cubicBezTo>
                    <a:pt x="205" y="16"/>
                    <a:pt x="177" y="88"/>
                    <a:pt x="156" y="114"/>
                  </a:cubicBezTo>
                  <a:cubicBezTo>
                    <a:pt x="135" y="140"/>
                    <a:pt x="81" y="173"/>
                    <a:pt x="62" y="175"/>
                  </a:cubicBezTo>
                  <a:cubicBezTo>
                    <a:pt x="44" y="176"/>
                    <a:pt x="10" y="178"/>
                    <a:pt x="0" y="173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5281"/>
            <p:cNvSpPr>
              <a:spLocks/>
            </p:cNvSpPr>
            <p:nvPr/>
          </p:nvSpPr>
          <p:spPr bwMode="auto">
            <a:xfrm>
              <a:off x="4444" y="1822"/>
              <a:ext cx="615" cy="647"/>
            </a:xfrm>
            <a:custGeom>
              <a:avLst/>
              <a:gdLst/>
              <a:ahLst/>
              <a:cxnLst>
                <a:cxn ang="0">
                  <a:pos x="82" y="32"/>
                </a:cxn>
                <a:cxn ang="0">
                  <a:pos x="12" y="147"/>
                </a:cxn>
                <a:cxn ang="0">
                  <a:pos x="75" y="315"/>
                </a:cxn>
                <a:cxn ang="0">
                  <a:pos x="215" y="341"/>
                </a:cxn>
                <a:cxn ang="0">
                  <a:pos x="316" y="255"/>
                </a:cxn>
                <a:cxn ang="0">
                  <a:pos x="339" y="120"/>
                </a:cxn>
                <a:cxn ang="0">
                  <a:pos x="255" y="24"/>
                </a:cxn>
                <a:cxn ang="0">
                  <a:pos x="82" y="32"/>
                </a:cxn>
              </a:cxnLst>
              <a:rect l="0" t="0" r="r" b="b"/>
              <a:pathLst>
                <a:path w="356" h="351">
                  <a:moveTo>
                    <a:pt x="82" y="32"/>
                  </a:moveTo>
                  <a:cubicBezTo>
                    <a:pt x="32" y="58"/>
                    <a:pt x="19" y="110"/>
                    <a:pt x="12" y="147"/>
                  </a:cubicBezTo>
                  <a:cubicBezTo>
                    <a:pt x="0" y="215"/>
                    <a:pt x="10" y="278"/>
                    <a:pt x="75" y="315"/>
                  </a:cubicBezTo>
                  <a:cubicBezTo>
                    <a:pt x="108" y="333"/>
                    <a:pt x="177" y="351"/>
                    <a:pt x="215" y="341"/>
                  </a:cubicBezTo>
                  <a:cubicBezTo>
                    <a:pt x="263" y="328"/>
                    <a:pt x="290" y="291"/>
                    <a:pt x="316" y="255"/>
                  </a:cubicBezTo>
                  <a:cubicBezTo>
                    <a:pt x="345" y="215"/>
                    <a:pt x="356" y="176"/>
                    <a:pt x="339" y="120"/>
                  </a:cubicBezTo>
                  <a:cubicBezTo>
                    <a:pt x="326" y="78"/>
                    <a:pt x="297" y="38"/>
                    <a:pt x="255" y="24"/>
                  </a:cubicBezTo>
                  <a:cubicBezTo>
                    <a:pt x="182" y="0"/>
                    <a:pt x="143" y="3"/>
                    <a:pt x="82" y="32"/>
                  </a:cubicBezTo>
                  <a:close/>
                </a:path>
              </a:pathLst>
            </a:custGeom>
            <a:noFill/>
            <a:ln w="6350" cap="rnd">
              <a:solidFill>
                <a:srgbClr val="585759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5282"/>
            <p:cNvSpPr>
              <a:spLocks/>
            </p:cNvSpPr>
            <p:nvPr/>
          </p:nvSpPr>
          <p:spPr bwMode="auto">
            <a:xfrm>
              <a:off x="4356" y="1763"/>
              <a:ext cx="827" cy="817"/>
            </a:xfrm>
            <a:custGeom>
              <a:avLst/>
              <a:gdLst/>
              <a:ahLst/>
              <a:cxnLst>
                <a:cxn ang="0">
                  <a:pos x="111" y="33"/>
                </a:cxn>
                <a:cxn ang="0">
                  <a:pos x="22" y="147"/>
                </a:cxn>
                <a:cxn ang="0">
                  <a:pos x="34" y="312"/>
                </a:cxn>
                <a:cxn ang="0">
                  <a:pos x="318" y="393"/>
                </a:cxn>
                <a:cxn ang="0">
                  <a:pos x="378" y="71"/>
                </a:cxn>
                <a:cxn ang="0">
                  <a:pos x="254" y="14"/>
                </a:cxn>
                <a:cxn ang="0">
                  <a:pos x="111" y="33"/>
                </a:cxn>
              </a:cxnLst>
              <a:rect l="0" t="0" r="r" b="b"/>
              <a:pathLst>
                <a:path w="479" h="443">
                  <a:moveTo>
                    <a:pt x="111" y="33"/>
                  </a:moveTo>
                  <a:cubicBezTo>
                    <a:pt x="54" y="65"/>
                    <a:pt x="46" y="92"/>
                    <a:pt x="22" y="147"/>
                  </a:cubicBezTo>
                  <a:cubicBezTo>
                    <a:pt x="0" y="198"/>
                    <a:pt x="8" y="264"/>
                    <a:pt x="34" y="312"/>
                  </a:cubicBezTo>
                  <a:cubicBezTo>
                    <a:pt x="83" y="403"/>
                    <a:pt x="228" y="443"/>
                    <a:pt x="318" y="393"/>
                  </a:cubicBezTo>
                  <a:cubicBezTo>
                    <a:pt x="425" y="333"/>
                    <a:pt x="479" y="167"/>
                    <a:pt x="378" y="71"/>
                  </a:cubicBezTo>
                  <a:cubicBezTo>
                    <a:pt x="343" y="38"/>
                    <a:pt x="299" y="23"/>
                    <a:pt x="254" y="14"/>
                  </a:cubicBezTo>
                  <a:cubicBezTo>
                    <a:pt x="184" y="0"/>
                    <a:pt x="150" y="11"/>
                    <a:pt x="111" y="33"/>
                  </a:cubicBezTo>
                  <a:close/>
                </a:path>
              </a:pathLst>
            </a:custGeom>
            <a:noFill/>
            <a:ln w="6350" cap="rnd">
              <a:solidFill>
                <a:srgbClr val="585759"/>
              </a:solidFill>
              <a:prstDash val="solid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Oval 5283"/>
            <p:cNvSpPr>
              <a:spLocks noChangeArrowheads="1"/>
            </p:cNvSpPr>
            <p:nvPr/>
          </p:nvSpPr>
          <p:spPr bwMode="auto">
            <a:xfrm>
              <a:off x="4553" y="1859"/>
              <a:ext cx="59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Oval 5284"/>
            <p:cNvSpPr>
              <a:spLocks noChangeArrowheads="1"/>
            </p:cNvSpPr>
            <p:nvPr/>
          </p:nvSpPr>
          <p:spPr bwMode="auto">
            <a:xfrm>
              <a:off x="4610" y="1855"/>
              <a:ext cx="22" cy="2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Oval 5285"/>
            <p:cNvSpPr>
              <a:spLocks noChangeArrowheads="1"/>
            </p:cNvSpPr>
            <p:nvPr/>
          </p:nvSpPr>
          <p:spPr bwMode="auto">
            <a:xfrm>
              <a:off x="4536" y="1901"/>
              <a:ext cx="20" cy="2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352" name="Connecteur droit 318"/>
          <p:cNvCxnSpPr/>
          <p:nvPr/>
        </p:nvCxnSpPr>
        <p:spPr>
          <a:xfrm flipH="1">
            <a:off x="3156764" y="1641753"/>
            <a:ext cx="6052" cy="659716"/>
          </a:xfrm>
          <a:prstGeom prst="line">
            <a:avLst/>
          </a:prstGeom>
          <a:noFill/>
          <a:ln w="127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53" name="Rounded Rectangle 4"/>
          <p:cNvSpPr/>
          <p:nvPr/>
        </p:nvSpPr>
        <p:spPr>
          <a:xfrm>
            <a:off x="2124930" y="1077460"/>
            <a:ext cx="1224889" cy="59766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4" name="Group 2603"/>
          <p:cNvGrpSpPr/>
          <p:nvPr/>
        </p:nvGrpSpPr>
        <p:grpSpPr>
          <a:xfrm>
            <a:off x="2543863" y="1066225"/>
            <a:ext cx="770869" cy="188505"/>
            <a:chOff x="7282909" y="2465281"/>
            <a:chExt cx="770869" cy="188505"/>
          </a:xfrm>
        </p:grpSpPr>
        <p:grpSp>
          <p:nvGrpSpPr>
            <p:cNvPr id="355" name="Group 426"/>
            <p:cNvGrpSpPr/>
            <p:nvPr/>
          </p:nvGrpSpPr>
          <p:grpSpPr>
            <a:xfrm rot="14723811">
              <a:off x="7854433" y="2497898"/>
              <a:ext cx="64940" cy="110203"/>
              <a:chOff x="7003678" y="476672"/>
              <a:chExt cx="86035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396" name="Oval 138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7" name="Oval 139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8" name="Oval 140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9" name="Oval 141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356" name="Group 427"/>
            <p:cNvGrpSpPr/>
            <p:nvPr/>
          </p:nvGrpSpPr>
          <p:grpSpPr>
            <a:xfrm rot="14723811">
              <a:off x="7737930" y="2507072"/>
              <a:ext cx="59417" cy="80026"/>
              <a:chOff x="7120175" y="347495"/>
              <a:chExt cx="78718" cy="108012"/>
            </a:xfrm>
            <a:solidFill>
              <a:schemeClr val="bg1">
                <a:lumMod val="85000"/>
              </a:schemeClr>
            </a:solidFill>
          </p:grpSpPr>
          <p:sp>
            <p:nvSpPr>
              <p:cNvPr id="393" name="Oval 135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4" name="Oval 136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5" name="Oval 137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357" name="Group 425"/>
            <p:cNvGrpSpPr/>
            <p:nvPr/>
          </p:nvGrpSpPr>
          <p:grpSpPr>
            <a:xfrm rot="13581428">
              <a:off x="7607077" y="2475072"/>
              <a:ext cx="126295" cy="110203"/>
              <a:chOff x="7156078" y="629072"/>
              <a:chExt cx="167320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386" name="Oval 128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87" name="Oval 129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88" name="Oval 130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89" name="Oval 131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0" name="Oval 132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1" name="Oval 133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2" name="Oval 134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358" name="Group 465"/>
            <p:cNvGrpSpPr/>
            <p:nvPr/>
          </p:nvGrpSpPr>
          <p:grpSpPr>
            <a:xfrm rot="14723811">
              <a:off x="7393463" y="2456579"/>
              <a:ext cx="188505" cy="205910"/>
              <a:chOff x="6687751" y="332656"/>
              <a:chExt cx="249737" cy="27791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69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382" name="Oval 124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Oval 125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84" name="Oval 126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Oval 127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0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379" name="Oval 121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80" name="Oval 122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Oval 123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1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372" name="Oval 114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Oval 115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4" name="Oval 116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Oval 117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6" name="Oval 118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Oval 119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Oval 120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59" name="Group 426"/>
            <p:cNvGrpSpPr/>
            <p:nvPr/>
          </p:nvGrpSpPr>
          <p:grpSpPr>
            <a:xfrm rot="14723811">
              <a:off x="7966207" y="2494491"/>
              <a:ext cx="64940" cy="110203"/>
              <a:chOff x="7003678" y="476672"/>
              <a:chExt cx="86035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365" name="Oval 107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6" name="Oval 108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7" name="Oval 109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8" name="Oval 110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360" name="Group 426"/>
            <p:cNvGrpSpPr/>
            <p:nvPr/>
          </p:nvGrpSpPr>
          <p:grpSpPr>
            <a:xfrm rot="14723811">
              <a:off x="7305541" y="2490258"/>
              <a:ext cx="64940" cy="110203"/>
              <a:chOff x="7003678" y="476672"/>
              <a:chExt cx="86035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361" name="Oval 103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2" name="Oval 104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3" name="Oval 105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4" name="Oval 106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0" name="Group 2649"/>
          <p:cNvGrpSpPr/>
          <p:nvPr/>
        </p:nvGrpSpPr>
        <p:grpSpPr>
          <a:xfrm>
            <a:off x="2169353" y="1080990"/>
            <a:ext cx="770869" cy="188505"/>
            <a:chOff x="7282909" y="2465281"/>
            <a:chExt cx="770869" cy="188505"/>
          </a:xfrm>
        </p:grpSpPr>
        <p:grpSp>
          <p:nvGrpSpPr>
            <p:cNvPr id="401" name="Group 426"/>
            <p:cNvGrpSpPr/>
            <p:nvPr/>
          </p:nvGrpSpPr>
          <p:grpSpPr>
            <a:xfrm rot="14723811">
              <a:off x="7854433" y="2497898"/>
              <a:ext cx="64940" cy="110203"/>
              <a:chOff x="7003678" y="476672"/>
              <a:chExt cx="86035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442" name="Oval 93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3" name="Oval 94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4" name="Oval 95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5" name="Oval 96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02" name="Group 427"/>
            <p:cNvGrpSpPr/>
            <p:nvPr/>
          </p:nvGrpSpPr>
          <p:grpSpPr>
            <a:xfrm rot="14723811">
              <a:off x="7737930" y="2507072"/>
              <a:ext cx="59417" cy="80026"/>
              <a:chOff x="7120175" y="347495"/>
              <a:chExt cx="78718" cy="108012"/>
            </a:xfrm>
            <a:solidFill>
              <a:schemeClr val="bg1">
                <a:lumMod val="85000"/>
              </a:schemeClr>
            </a:solidFill>
          </p:grpSpPr>
          <p:sp>
            <p:nvSpPr>
              <p:cNvPr id="439" name="Oval 90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0" name="Oval 91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1" name="Oval 92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03" name="Group 425"/>
            <p:cNvGrpSpPr/>
            <p:nvPr/>
          </p:nvGrpSpPr>
          <p:grpSpPr>
            <a:xfrm rot="13581428">
              <a:off x="7607077" y="2475072"/>
              <a:ext cx="126295" cy="110203"/>
              <a:chOff x="7156078" y="629072"/>
              <a:chExt cx="167320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432" name="Oval 83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3" name="Oval 84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4" name="Oval 85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5" name="Oval 86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6" name="Oval 87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7" name="Oval 88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8" name="Oval 89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04" name="Group 465"/>
            <p:cNvGrpSpPr/>
            <p:nvPr/>
          </p:nvGrpSpPr>
          <p:grpSpPr>
            <a:xfrm rot="14723811">
              <a:off x="7393463" y="2456579"/>
              <a:ext cx="188505" cy="205910"/>
              <a:chOff x="6687751" y="332656"/>
              <a:chExt cx="249737" cy="27791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415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428" name="Oval 79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Oval 80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0" name="Oval 81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Oval 82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6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425" name="Oval 76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Oval 77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Oval 78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7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418" name="Oval 69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Oval 70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Oval 71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Oval 72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2" name="Oval 73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Oval 74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Oval 75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05" name="Group 426"/>
            <p:cNvGrpSpPr/>
            <p:nvPr/>
          </p:nvGrpSpPr>
          <p:grpSpPr>
            <a:xfrm rot="14723811">
              <a:off x="7966207" y="2494491"/>
              <a:ext cx="64940" cy="110203"/>
              <a:chOff x="7003678" y="476672"/>
              <a:chExt cx="86035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411" name="Oval 62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12" name="Oval 63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13" name="Oval 64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14" name="Oval 65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06" name="Group 426"/>
            <p:cNvGrpSpPr/>
            <p:nvPr/>
          </p:nvGrpSpPr>
          <p:grpSpPr>
            <a:xfrm rot="14723811">
              <a:off x="7305541" y="2490258"/>
              <a:ext cx="64940" cy="110203"/>
              <a:chOff x="7003678" y="476672"/>
              <a:chExt cx="86035" cy="148741"/>
            </a:xfrm>
            <a:solidFill>
              <a:schemeClr val="bg1">
                <a:lumMod val="85000"/>
              </a:schemeClr>
            </a:solidFill>
          </p:grpSpPr>
          <p:sp>
            <p:nvSpPr>
              <p:cNvPr id="407" name="Oval 58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08" name="Oval 59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09" name="Oval 60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10" name="Oval 61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sp>
        <p:nvSpPr>
          <p:cNvPr id="446" name="ZoneTexte 382"/>
          <p:cNvSpPr txBox="1"/>
          <p:nvPr/>
        </p:nvSpPr>
        <p:spPr>
          <a:xfrm flipH="1">
            <a:off x="1762656" y="1206942"/>
            <a:ext cx="1562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IL-1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  <a:sym typeface="Symbol"/>
              </a:rPr>
              <a:t> 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GM-CSF</a:t>
            </a:r>
            <a:r>
              <a:rPr kumimoji="0" lang="en-US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 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IL-33  IL-25</a:t>
            </a:r>
            <a:r>
              <a:rPr kumimoji="0" lang="en-US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 TSLP</a:t>
            </a:r>
          </a:p>
        </p:txBody>
      </p:sp>
      <p:sp>
        <p:nvSpPr>
          <p:cNvPr id="447" name="Rounded Rectangle 446"/>
          <p:cNvSpPr/>
          <p:nvPr/>
        </p:nvSpPr>
        <p:spPr>
          <a:xfrm>
            <a:off x="1416573" y="3128838"/>
            <a:ext cx="1657620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ZoneTexte 237"/>
          <p:cNvSpPr txBox="1"/>
          <p:nvPr/>
        </p:nvSpPr>
        <p:spPr>
          <a:xfrm>
            <a:off x="1115616" y="1688677"/>
            <a:ext cx="4203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DC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/>
            </a:endParaRPr>
          </a:p>
        </p:txBody>
      </p:sp>
      <p:grpSp>
        <p:nvGrpSpPr>
          <p:cNvPr id="449" name="Group 2295"/>
          <p:cNvGrpSpPr>
            <a:grpSpLocks noChangeAspect="1"/>
          </p:cNvGrpSpPr>
          <p:nvPr/>
        </p:nvGrpSpPr>
        <p:grpSpPr bwMode="auto">
          <a:xfrm rot="1823984">
            <a:off x="1509999" y="1190430"/>
            <a:ext cx="41528" cy="31840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450" name="Group 229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475" name="Group 229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483" name="Group 229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87" name="Rectangle 22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8" name="Oval 23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84" name="Group 230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85" name="Rectangle 23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6" name="Oval 23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476" name="Group 230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477" name="Group 230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81" name="Rectangle 23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2" name="Oval 23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78" name="Group 230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79" name="Rectangle 23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0" name="Oval 23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451" name="Group 231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461" name="Group 231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469" name="Group 231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73" name="Rectangle 23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4" name="Oval 23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70" name="Group 231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71" name="Rectangle 23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2" name="Oval 23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462" name="Group 231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463" name="Group 232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67" name="Rectangle 23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8" name="Oval 23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64" name="Group 232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465" name="Rectangle 23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6" name="Oval 23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452" name="Oval 232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Rectangle 232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Rectangle 232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Rectangle 232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Rectangle 233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Rectangle 233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Rectangle 233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Rectangle 233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Rectangle 233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9" name="Group 2335"/>
          <p:cNvGrpSpPr>
            <a:grpSpLocks noChangeAspect="1"/>
          </p:cNvGrpSpPr>
          <p:nvPr/>
        </p:nvGrpSpPr>
        <p:grpSpPr bwMode="auto">
          <a:xfrm rot="1823984">
            <a:off x="1440813" y="1194953"/>
            <a:ext cx="42000" cy="31483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490" name="Group 233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515" name="Group 233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23" name="Group 233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27" name="Rectangle 23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8" name="Oval 23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24" name="Group 234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25" name="Rectangle 23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6" name="Oval 23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16" name="Group 234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17" name="Group 234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21" name="Rectangle 23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2" name="Oval 23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18" name="Group 234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19" name="Rectangle 23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0" name="Oval 23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491" name="Group 235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501" name="Group 235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09" name="Group 235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13" name="Rectangle 23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4" name="Oval 23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10" name="Group 235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11" name="Rectangle 23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2" name="Oval 23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02" name="Group 235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03" name="Group 236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07" name="Rectangle 23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8" name="Oval 23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04" name="Group 236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05" name="Rectangle 23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6" name="Oval 23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492" name="Oval 236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3" name="Rectangle 236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4" name="Rectangle 236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5" name="Rectangle 236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6" name="Rectangle 237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7" name="Rectangle 237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8" name="Rectangle 237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9" name="Rectangle 237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0" name="Rectangle 237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9" name="Group 2375"/>
          <p:cNvGrpSpPr>
            <a:grpSpLocks noChangeAspect="1"/>
          </p:cNvGrpSpPr>
          <p:nvPr/>
        </p:nvGrpSpPr>
        <p:grpSpPr bwMode="auto">
          <a:xfrm rot="1823984">
            <a:off x="1557046" y="1256007"/>
            <a:ext cx="41528" cy="31840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530" name="Group 237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555" name="Group 237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63" name="Group 237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67" name="Rectangle 23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8" name="Oval 23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64" name="Group 238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65" name="Rectangle 23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6" name="Oval 2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56" name="Group 238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57" name="Group 238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61" name="Rectangle 2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2" name="Oval 23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58" name="Group 238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59" name="Rectangle 23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0" name="Oval 23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531" name="Group 239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541" name="Group 239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49" name="Group 239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53" name="Rectangle 23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4" name="Oval 23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50" name="Group 239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51" name="Rectangle 23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2" name="Oval 23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42" name="Group 239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43" name="Group 240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47" name="Rectangle 24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8" name="Oval 24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44" name="Group 240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45" name="Rectangle 24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6" name="Oval 24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532" name="Oval 240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3" name="Rectangle 240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4" name="Rectangle 240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5" name="Rectangle 240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6" name="Rectangle 241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7" name="Rectangle 241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8" name="Rectangle 241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9" name="Rectangle 241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0" name="Rectangle 241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9" name="Group 2415"/>
          <p:cNvGrpSpPr>
            <a:grpSpLocks noChangeAspect="1"/>
          </p:cNvGrpSpPr>
          <p:nvPr/>
        </p:nvGrpSpPr>
        <p:grpSpPr bwMode="auto">
          <a:xfrm rot="1823984">
            <a:off x="1516267" y="1234172"/>
            <a:ext cx="42000" cy="31483"/>
            <a:chOff x="2400" y="2256"/>
            <a:chExt cx="281" cy="281"/>
          </a:xfrm>
          <a:solidFill>
            <a:srgbClr val="CC0000"/>
          </a:solidFill>
        </p:grpSpPr>
        <p:grpSp>
          <p:nvGrpSpPr>
            <p:cNvPr id="570" name="Group 2416"/>
            <p:cNvGrpSpPr>
              <a:grpSpLocks noChangeAspect="1"/>
            </p:cNvGrpSpPr>
            <p:nvPr/>
          </p:nvGrpSpPr>
          <p:grpSpPr bwMode="auto">
            <a:xfrm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595" name="Group 2417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603" name="Group 2418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607" name="Rectangle 24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8" name="Oval 24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604" name="Group 2421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605" name="Rectangle 24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6" name="Oval 24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96" name="Group 2424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97" name="Group 2425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601" name="Rectangle 24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2" name="Oval 24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98" name="Group 2428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99" name="Rectangle 24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0" name="Oval 24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571" name="Group 2431"/>
            <p:cNvGrpSpPr>
              <a:grpSpLocks noChangeAspect="1"/>
            </p:cNvGrpSpPr>
            <p:nvPr/>
          </p:nvGrpSpPr>
          <p:grpSpPr bwMode="auto">
            <a:xfrm rot="-2653217">
              <a:off x="2400" y="2256"/>
              <a:ext cx="281" cy="281"/>
              <a:chOff x="2400" y="2256"/>
              <a:chExt cx="281" cy="281"/>
            </a:xfrm>
            <a:grpFill/>
          </p:grpSpPr>
          <p:grpSp>
            <p:nvGrpSpPr>
              <p:cNvPr id="581" name="Group 2432"/>
              <p:cNvGrpSpPr>
                <a:grpSpLocks noChangeAspect="1"/>
              </p:cNvGrpSpPr>
              <p:nvPr/>
            </p:nvGrpSpPr>
            <p:grpSpPr bwMode="auto">
              <a:xfrm>
                <a:off x="2517" y="2256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89" name="Group 2433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93" name="Rectangle 2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4" name="Oval 24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90" name="Group 2436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91" name="Rectangle 2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2" name="Oval 24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582" name="Group 2439"/>
              <p:cNvGrpSpPr>
                <a:grpSpLocks noChangeAspect="1"/>
              </p:cNvGrpSpPr>
              <p:nvPr/>
            </p:nvGrpSpPr>
            <p:grpSpPr bwMode="auto">
              <a:xfrm rot="5400000">
                <a:off x="2517" y="2255"/>
                <a:ext cx="48" cy="281"/>
                <a:chOff x="2544" y="2256"/>
                <a:chExt cx="48" cy="281"/>
              </a:xfrm>
              <a:grpFill/>
            </p:grpSpPr>
            <p:grpSp>
              <p:nvGrpSpPr>
                <p:cNvPr id="583" name="Group 2440"/>
                <p:cNvGrpSpPr>
                  <a:grpSpLocks noChangeAspect="1"/>
                </p:cNvGrpSpPr>
                <p:nvPr/>
              </p:nvGrpSpPr>
              <p:grpSpPr bwMode="auto">
                <a:xfrm>
                  <a:off x="2544" y="2256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87" name="Rectangle 24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8" name="Oval 24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84" name="Group 2443"/>
                <p:cNvGrpSpPr>
                  <a:grpSpLocks noChangeAspect="1"/>
                </p:cNvGrpSpPr>
                <p:nvPr/>
              </p:nvGrpSpPr>
              <p:grpSpPr bwMode="auto">
                <a:xfrm flipV="1">
                  <a:off x="2544" y="2448"/>
                  <a:ext cx="48" cy="89"/>
                  <a:chOff x="2544" y="2256"/>
                  <a:chExt cx="48" cy="89"/>
                </a:xfrm>
                <a:grpFill/>
              </p:grpSpPr>
              <p:sp>
                <p:nvSpPr>
                  <p:cNvPr id="585" name="Rectangle 24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61" y="2286"/>
                    <a:ext cx="14" cy="59"/>
                  </a:xfrm>
                  <a:prstGeom prst="rect">
                    <a:avLst/>
                  </a:prstGeom>
                  <a:grpFill/>
                  <a:ln w="3175">
                    <a:solidFill>
                      <a:srgbClr val="892105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6" name="Oval 24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4" y="2256"/>
                    <a:ext cx="48" cy="48"/>
                  </a:xfrm>
                  <a:prstGeom prst="ellipse">
                    <a:avLst/>
                  </a:prstGeom>
                  <a:grpFill/>
                  <a:ln w="3175">
                    <a:solidFill>
                      <a:srgbClr val="892105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572" name="Oval 2446"/>
            <p:cNvSpPr>
              <a:spLocks noChangeAspect="1" noChangeArrowheads="1"/>
            </p:cNvSpPr>
            <p:nvPr/>
          </p:nvSpPr>
          <p:spPr bwMode="auto">
            <a:xfrm>
              <a:off x="2469" y="2326"/>
              <a:ext cx="141" cy="141"/>
            </a:xfrm>
            <a:prstGeom prst="ellipse">
              <a:avLst/>
            </a:prstGeom>
            <a:grpFill/>
            <a:ln w="3175">
              <a:solidFill>
                <a:srgbClr val="8921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3" name="Rectangle 2447"/>
            <p:cNvSpPr>
              <a:spLocks noChangeAspect="1" noChangeArrowheads="1"/>
            </p:cNvSpPr>
            <p:nvPr/>
          </p:nvSpPr>
          <p:spPr bwMode="auto">
            <a:xfrm rot="-1301080">
              <a:off x="2452" y="241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4" name="Rectangle 2448"/>
            <p:cNvSpPr>
              <a:spLocks noChangeAspect="1" noChangeArrowheads="1"/>
            </p:cNvSpPr>
            <p:nvPr/>
          </p:nvSpPr>
          <p:spPr bwMode="auto">
            <a:xfrm rot="-1301080">
              <a:off x="2601" y="235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5" name="Rectangle 2449"/>
            <p:cNvSpPr>
              <a:spLocks noChangeAspect="1" noChangeArrowheads="1"/>
            </p:cNvSpPr>
            <p:nvPr/>
          </p:nvSpPr>
          <p:spPr bwMode="auto">
            <a:xfrm rot="4098920">
              <a:off x="2495" y="2316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6" name="Rectangle 2450"/>
            <p:cNvSpPr>
              <a:spLocks noChangeAspect="1" noChangeArrowheads="1"/>
            </p:cNvSpPr>
            <p:nvPr/>
          </p:nvSpPr>
          <p:spPr bwMode="auto">
            <a:xfrm rot="4098920">
              <a:off x="2554" y="24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7" name="Rectangle 2451"/>
            <p:cNvSpPr>
              <a:spLocks noChangeAspect="1" noChangeArrowheads="1"/>
            </p:cNvSpPr>
            <p:nvPr/>
          </p:nvSpPr>
          <p:spPr bwMode="auto">
            <a:xfrm rot="-3899999">
              <a:off x="2493" y="2455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8" name="Rectangle 2452"/>
            <p:cNvSpPr>
              <a:spLocks noChangeAspect="1" noChangeArrowheads="1"/>
            </p:cNvSpPr>
            <p:nvPr/>
          </p:nvSpPr>
          <p:spPr bwMode="auto">
            <a:xfrm rot="-3899999">
              <a:off x="2559" y="2318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9" name="Rectangle 2453"/>
            <p:cNvSpPr>
              <a:spLocks noChangeAspect="1" noChangeArrowheads="1"/>
            </p:cNvSpPr>
            <p:nvPr/>
          </p:nvSpPr>
          <p:spPr bwMode="auto">
            <a:xfrm rot="1500001">
              <a:off x="2455" y="2360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0" name="Rectangle 2454"/>
            <p:cNvSpPr>
              <a:spLocks noChangeAspect="1" noChangeArrowheads="1"/>
            </p:cNvSpPr>
            <p:nvPr/>
          </p:nvSpPr>
          <p:spPr bwMode="auto">
            <a:xfrm rot="1500001">
              <a:off x="2599" y="2421"/>
              <a:ext cx="25" cy="14"/>
            </a:xfrm>
            <a:prstGeom prst="rect">
              <a:avLst/>
            </a:prstGeom>
            <a:grpFill/>
            <a:ln w="9525">
              <a:solidFill>
                <a:srgbClr val="892105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09" name="ZoneTexte 485"/>
          <p:cNvSpPr txBox="1"/>
          <p:nvPr/>
        </p:nvSpPr>
        <p:spPr>
          <a:xfrm>
            <a:off x="1498072" y="3347786"/>
            <a:ext cx="450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/>
              </a:rPr>
              <a:t>IL-4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  <p:grpSp>
        <p:nvGrpSpPr>
          <p:cNvPr id="610" name="Group 465"/>
          <p:cNvGrpSpPr/>
          <p:nvPr/>
        </p:nvGrpSpPr>
        <p:grpSpPr>
          <a:xfrm>
            <a:off x="1544358" y="3163331"/>
            <a:ext cx="188505" cy="205910"/>
            <a:chOff x="6687751" y="332656"/>
            <a:chExt cx="249737" cy="277918"/>
          </a:xfrm>
          <a:solidFill>
            <a:srgbClr val="9BBB59">
              <a:lumMod val="40000"/>
              <a:lumOff val="60000"/>
            </a:srgbClr>
          </a:solidFill>
        </p:grpSpPr>
        <p:grpSp>
          <p:nvGrpSpPr>
            <p:cNvPr id="611" name="Group 426"/>
            <p:cNvGrpSpPr/>
            <p:nvPr/>
          </p:nvGrpSpPr>
          <p:grpSpPr>
            <a:xfrm>
              <a:off x="6687751" y="461833"/>
              <a:ext cx="86035" cy="148741"/>
              <a:chOff x="7003678" y="476672"/>
              <a:chExt cx="86035" cy="148741"/>
            </a:xfrm>
            <a:grpFill/>
          </p:grpSpPr>
          <p:sp>
            <p:nvSpPr>
              <p:cNvPr id="624" name="Oval 62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5" name="Oval 63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6" name="Oval 64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7" name="Oval 65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12" name="Group 427"/>
            <p:cNvGrpSpPr/>
            <p:nvPr/>
          </p:nvGrpSpPr>
          <p:grpSpPr>
            <a:xfrm>
              <a:off x="6804248" y="332656"/>
              <a:ext cx="78718" cy="108012"/>
              <a:chOff x="7120175" y="347495"/>
              <a:chExt cx="78718" cy="108012"/>
            </a:xfrm>
            <a:grpFill/>
          </p:grpSpPr>
          <p:sp>
            <p:nvSpPr>
              <p:cNvPr id="621" name="Oval 59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2" name="Oval 60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3" name="Oval 61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13" name="Group 425"/>
            <p:cNvGrpSpPr/>
            <p:nvPr/>
          </p:nvGrpSpPr>
          <p:grpSpPr>
            <a:xfrm rot="20457617">
              <a:off x="6770168" y="443359"/>
              <a:ext cx="167320" cy="148741"/>
              <a:chOff x="7156078" y="629072"/>
              <a:chExt cx="167320" cy="148741"/>
            </a:xfrm>
            <a:grpFill/>
          </p:grpSpPr>
          <p:sp>
            <p:nvSpPr>
              <p:cNvPr id="614" name="Oval 52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15" name="Oval 53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16" name="Oval 54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17" name="Oval 55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18" name="Oval 56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19" name="Oval 57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0" name="Oval 58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28" name="Group 465"/>
          <p:cNvGrpSpPr/>
          <p:nvPr/>
        </p:nvGrpSpPr>
        <p:grpSpPr>
          <a:xfrm>
            <a:off x="1688374" y="3163331"/>
            <a:ext cx="188505" cy="205910"/>
            <a:chOff x="6687751" y="332656"/>
            <a:chExt cx="249737" cy="277918"/>
          </a:xfrm>
          <a:solidFill>
            <a:srgbClr val="9BBB59">
              <a:lumMod val="40000"/>
              <a:lumOff val="60000"/>
            </a:srgbClr>
          </a:solidFill>
        </p:grpSpPr>
        <p:grpSp>
          <p:nvGrpSpPr>
            <p:cNvPr id="629" name="Group 426"/>
            <p:cNvGrpSpPr/>
            <p:nvPr/>
          </p:nvGrpSpPr>
          <p:grpSpPr>
            <a:xfrm>
              <a:off x="6687751" y="461833"/>
              <a:ext cx="86035" cy="148741"/>
              <a:chOff x="7003678" y="476672"/>
              <a:chExt cx="86035" cy="148741"/>
            </a:xfrm>
            <a:grpFill/>
          </p:grpSpPr>
          <p:sp>
            <p:nvSpPr>
              <p:cNvPr id="642" name="Oval 45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3" name="Oval 46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4" name="Oval 47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5" name="Oval 48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30" name="Group 427"/>
            <p:cNvGrpSpPr/>
            <p:nvPr/>
          </p:nvGrpSpPr>
          <p:grpSpPr>
            <a:xfrm>
              <a:off x="6804248" y="332656"/>
              <a:ext cx="78718" cy="108012"/>
              <a:chOff x="7120175" y="347495"/>
              <a:chExt cx="78718" cy="108012"/>
            </a:xfrm>
            <a:grpFill/>
          </p:grpSpPr>
          <p:sp>
            <p:nvSpPr>
              <p:cNvPr id="639" name="Oval 42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0" name="Oval 43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1" name="Oval 44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31" name="Group 425"/>
            <p:cNvGrpSpPr/>
            <p:nvPr/>
          </p:nvGrpSpPr>
          <p:grpSpPr>
            <a:xfrm rot="20457617">
              <a:off x="6770168" y="443359"/>
              <a:ext cx="167320" cy="148741"/>
              <a:chOff x="7156078" y="629072"/>
              <a:chExt cx="167320" cy="148741"/>
            </a:xfrm>
            <a:grpFill/>
          </p:grpSpPr>
          <p:sp>
            <p:nvSpPr>
              <p:cNvPr id="632" name="Oval 35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3" name="Oval 36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4" name="Oval 37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5" name="Oval 38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6" name="Oval 39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7" name="Oval 40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8" name="Oval 41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6" name="Group 465"/>
          <p:cNvGrpSpPr/>
          <p:nvPr/>
        </p:nvGrpSpPr>
        <p:grpSpPr>
          <a:xfrm>
            <a:off x="2074136" y="3163331"/>
            <a:ext cx="188505" cy="205910"/>
            <a:chOff x="6687751" y="332656"/>
            <a:chExt cx="249737" cy="277918"/>
          </a:xfrm>
          <a:solidFill>
            <a:srgbClr val="9BBB59">
              <a:lumMod val="40000"/>
              <a:lumOff val="60000"/>
            </a:srgbClr>
          </a:solidFill>
        </p:grpSpPr>
        <p:grpSp>
          <p:nvGrpSpPr>
            <p:cNvPr id="647" name="Group 426"/>
            <p:cNvGrpSpPr/>
            <p:nvPr/>
          </p:nvGrpSpPr>
          <p:grpSpPr>
            <a:xfrm>
              <a:off x="6687751" y="461833"/>
              <a:ext cx="86035" cy="148741"/>
              <a:chOff x="7003678" y="476672"/>
              <a:chExt cx="86035" cy="148741"/>
            </a:xfrm>
            <a:grpFill/>
          </p:grpSpPr>
          <p:sp>
            <p:nvSpPr>
              <p:cNvPr id="660" name="Oval 99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61" name="Oval 100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62" name="Oval 661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63" name="Oval 662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48" name="Group 427"/>
            <p:cNvGrpSpPr/>
            <p:nvPr/>
          </p:nvGrpSpPr>
          <p:grpSpPr>
            <a:xfrm>
              <a:off x="6804248" y="332656"/>
              <a:ext cx="78718" cy="108012"/>
              <a:chOff x="7120175" y="347495"/>
              <a:chExt cx="78718" cy="108012"/>
            </a:xfrm>
            <a:grpFill/>
          </p:grpSpPr>
          <p:sp>
            <p:nvSpPr>
              <p:cNvPr id="657" name="Oval 96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8" name="Oval 97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9" name="Oval 98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49" name="Group 425"/>
            <p:cNvGrpSpPr/>
            <p:nvPr/>
          </p:nvGrpSpPr>
          <p:grpSpPr>
            <a:xfrm rot="20457617">
              <a:off x="6770168" y="443359"/>
              <a:ext cx="167320" cy="148741"/>
              <a:chOff x="7156078" y="629072"/>
              <a:chExt cx="167320" cy="148741"/>
            </a:xfrm>
            <a:grpFill/>
          </p:grpSpPr>
          <p:sp>
            <p:nvSpPr>
              <p:cNvPr id="650" name="Oval 649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1" name="Oval 650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2" name="Oval 119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3" name="Oval 120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4" name="Oval 653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5" name="Oval 654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6" name="Oval 95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64" name="Group 465"/>
          <p:cNvGrpSpPr/>
          <p:nvPr/>
        </p:nvGrpSpPr>
        <p:grpSpPr>
          <a:xfrm>
            <a:off x="2218152" y="3163331"/>
            <a:ext cx="188505" cy="205910"/>
            <a:chOff x="6687751" y="332656"/>
            <a:chExt cx="249737" cy="277918"/>
          </a:xfrm>
          <a:solidFill>
            <a:srgbClr val="9BBB59">
              <a:lumMod val="40000"/>
              <a:lumOff val="60000"/>
            </a:srgbClr>
          </a:solidFill>
        </p:grpSpPr>
        <p:grpSp>
          <p:nvGrpSpPr>
            <p:cNvPr id="665" name="Group 426"/>
            <p:cNvGrpSpPr/>
            <p:nvPr/>
          </p:nvGrpSpPr>
          <p:grpSpPr>
            <a:xfrm>
              <a:off x="6687751" y="461833"/>
              <a:ext cx="86035" cy="148741"/>
              <a:chOff x="7003678" y="476672"/>
              <a:chExt cx="86035" cy="148741"/>
            </a:xfrm>
            <a:grpFill/>
          </p:grpSpPr>
          <p:sp>
            <p:nvSpPr>
              <p:cNvPr id="678" name="Oval 677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9" name="Oval 111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80" name="Oval 112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81" name="Oval 113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66" name="Group 427"/>
            <p:cNvGrpSpPr/>
            <p:nvPr/>
          </p:nvGrpSpPr>
          <p:grpSpPr>
            <a:xfrm>
              <a:off x="6804248" y="332656"/>
              <a:ext cx="78718" cy="108012"/>
              <a:chOff x="7120175" y="347495"/>
              <a:chExt cx="78718" cy="108012"/>
            </a:xfrm>
            <a:grpFill/>
          </p:grpSpPr>
          <p:sp>
            <p:nvSpPr>
              <p:cNvPr id="675" name="Oval 674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6" name="Oval 675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7" name="Oval 676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67" name="Group 425"/>
            <p:cNvGrpSpPr/>
            <p:nvPr/>
          </p:nvGrpSpPr>
          <p:grpSpPr>
            <a:xfrm rot="20457617">
              <a:off x="6770168" y="443359"/>
              <a:ext cx="167320" cy="148741"/>
              <a:chOff x="7156078" y="629072"/>
              <a:chExt cx="167320" cy="148741"/>
            </a:xfrm>
            <a:grpFill/>
          </p:grpSpPr>
          <p:sp>
            <p:nvSpPr>
              <p:cNvPr id="668" name="Oval 100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69" name="Oval 101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0" name="Oval 669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1" name="Oval 670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2" name="Oval 671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3" name="Oval 672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4" name="Oval 673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82" name="Group 465"/>
          <p:cNvGrpSpPr/>
          <p:nvPr/>
        </p:nvGrpSpPr>
        <p:grpSpPr>
          <a:xfrm>
            <a:off x="2605711" y="3163331"/>
            <a:ext cx="188505" cy="205910"/>
            <a:chOff x="6687751" y="332656"/>
            <a:chExt cx="249737" cy="277918"/>
          </a:xfrm>
          <a:solidFill>
            <a:srgbClr val="9BBB59">
              <a:lumMod val="40000"/>
              <a:lumOff val="60000"/>
            </a:srgbClr>
          </a:solidFill>
        </p:grpSpPr>
        <p:grpSp>
          <p:nvGrpSpPr>
            <p:cNvPr id="683" name="Group 426"/>
            <p:cNvGrpSpPr/>
            <p:nvPr/>
          </p:nvGrpSpPr>
          <p:grpSpPr>
            <a:xfrm>
              <a:off x="6687751" y="461833"/>
              <a:ext cx="86035" cy="148741"/>
              <a:chOff x="7003678" y="476672"/>
              <a:chExt cx="86035" cy="148741"/>
            </a:xfrm>
            <a:grpFill/>
          </p:grpSpPr>
          <p:sp>
            <p:nvSpPr>
              <p:cNvPr id="696" name="Oval 93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7" name="Oval 94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8" name="Oval 697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9" name="Oval 698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84" name="Group 427"/>
            <p:cNvGrpSpPr/>
            <p:nvPr/>
          </p:nvGrpSpPr>
          <p:grpSpPr>
            <a:xfrm>
              <a:off x="6804248" y="332656"/>
              <a:ext cx="78718" cy="108012"/>
              <a:chOff x="7120175" y="347495"/>
              <a:chExt cx="78718" cy="108012"/>
            </a:xfrm>
            <a:grpFill/>
          </p:grpSpPr>
          <p:sp>
            <p:nvSpPr>
              <p:cNvPr id="693" name="Oval 692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4" name="Oval 693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5" name="Oval 694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85" name="Group 425"/>
            <p:cNvGrpSpPr/>
            <p:nvPr/>
          </p:nvGrpSpPr>
          <p:grpSpPr>
            <a:xfrm rot="20457617">
              <a:off x="6770168" y="443359"/>
              <a:ext cx="167320" cy="148741"/>
              <a:chOff x="7156078" y="629072"/>
              <a:chExt cx="167320" cy="148741"/>
            </a:xfrm>
            <a:grpFill/>
          </p:grpSpPr>
          <p:sp>
            <p:nvSpPr>
              <p:cNvPr id="686" name="Oval 685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87" name="Oval 686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88" name="Oval 85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89" name="Oval 86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0" name="Oval 87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1" name="Oval 88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2" name="Oval 691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00" name="Group 465"/>
          <p:cNvGrpSpPr/>
          <p:nvPr/>
        </p:nvGrpSpPr>
        <p:grpSpPr>
          <a:xfrm>
            <a:off x="2749727" y="3163331"/>
            <a:ext cx="188505" cy="205910"/>
            <a:chOff x="6687751" y="332656"/>
            <a:chExt cx="249737" cy="277918"/>
          </a:xfrm>
          <a:solidFill>
            <a:srgbClr val="9BBB59">
              <a:lumMod val="40000"/>
              <a:lumOff val="60000"/>
            </a:srgbClr>
          </a:solidFill>
        </p:grpSpPr>
        <p:grpSp>
          <p:nvGrpSpPr>
            <p:cNvPr id="701" name="Group 426"/>
            <p:cNvGrpSpPr/>
            <p:nvPr/>
          </p:nvGrpSpPr>
          <p:grpSpPr>
            <a:xfrm>
              <a:off x="6687751" y="461833"/>
              <a:ext cx="86035" cy="148741"/>
              <a:chOff x="7003678" y="476672"/>
              <a:chExt cx="86035" cy="148741"/>
            </a:xfrm>
            <a:grpFill/>
          </p:grpSpPr>
          <p:sp>
            <p:nvSpPr>
              <p:cNvPr id="714" name="Oval 713"/>
              <p:cNvSpPr>
                <a:spLocks noChangeAspect="1"/>
              </p:cNvSpPr>
              <p:nvPr/>
            </p:nvSpPr>
            <p:spPr>
              <a:xfrm>
                <a:off x="7020272" y="4766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5" name="Oval 714"/>
              <p:cNvSpPr>
                <a:spLocks noChangeAspect="1"/>
              </p:cNvSpPr>
              <p:nvPr/>
            </p:nvSpPr>
            <p:spPr>
              <a:xfrm>
                <a:off x="7053709" y="5894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6" name="Oval 715"/>
              <p:cNvSpPr>
                <a:spLocks noChangeAspect="1"/>
              </p:cNvSpPr>
              <p:nvPr/>
            </p:nvSpPr>
            <p:spPr>
              <a:xfrm>
                <a:off x="7003678" y="5425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7" name="Oval 79"/>
              <p:cNvSpPr>
                <a:spLocks noChangeAspect="1"/>
              </p:cNvSpPr>
              <p:nvPr/>
            </p:nvSpPr>
            <p:spPr>
              <a:xfrm>
                <a:off x="7053337" y="5191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702" name="Group 427"/>
            <p:cNvGrpSpPr/>
            <p:nvPr/>
          </p:nvGrpSpPr>
          <p:grpSpPr>
            <a:xfrm>
              <a:off x="6804248" y="332656"/>
              <a:ext cx="78718" cy="108012"/>
              <a:chOff x="7120175" y="347495"/>
              <a:chExt cx="78718" cy="108012"/>
            </a:xfrm>
            <a:grpFill/>
          </p:grpSpPr>
          <p:sp>
            <p:nvSpPr>
              <p:cNvPr id="711" name="Oval 73"/>
              <p:cNvSpPr>
                <a:spLocks noChangeAspect="1"/>
              </p:cNvSpPr>
              <p:nvPr/>
            </p:nvSpPr>
            <p:spPr>
              <a:xfrm>
                <a:off x="7120175" y="347495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2" name="Oval 74"/>
              <p:cNvSpPr>
                <a:spLocks noChangeAspect="1"/>
              </p:cNvSpPr>
              <p:nvPr/>
            </p:nvSpPr>
            <p:spPr>
              <a:xfrm>
                <a:off x="7162889" y="38911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3" name="Oval 712"/>
              <p:cNvSpPr>
                <a:spLocks noChangeAspect="1"/>
              </p:cNvSpPr>
              <p:nvPr/>
            </p:nvSpPr>
            <p:spPr>
              <a:xfrm>
                <a:off x="7120175" y="41950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703" name="Group 425"/>
            <p:cNvGrpSpPr/>
            <p:nvPr/>
          </p:nvGrpSpPr>
          <p:grpSpPr>
            <a:xfrm rot="20457617">
              <a:off x="6770168" y="443359"/>
              <a:ext cx="167320" cy="148741"/>
              <a:chOff x="7156078" y="629072"/>
              <a:chExt cx="167320" cy="148741"/>
            </a:xfrm>
            <a:grpFill/>
          </p:grpSpPr>
          <p:sp>
            <p:nvSpPr>
              <p:cNvPr id="704" name="Oval 109"/>
              <p:cNvSpPr>
                <a:spLocks noChangeAspect="1"/>
              </p:cNvSpPr>
              <p:nvPr/>
            </p:nvSpPr>
            <p:spPr>
              <a:xfrm>
                <a:off x="7172672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05" name="Oval 110"/>
              <p:cNvSpPr>
                <a:spLocks noChangeAspect="1"/>
              </p:cNvSpPr>
              <p:nvPr/>
            </p:nvSpPr>
            <p:spPr>
              <a:xfrm>
                <a:off x="7206109" y="741809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06" name="Oval 111"/>
              <p:cNvSpPr>
                <a:spLocks noChangeAspect="1"/>
              </p:cNvSpPr>
              <p:nvPr/>
            </p:nvSpPr>
            <p:spPr>
              <a:xfrm>
                <a:off x="7244680" y="629072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07" name="Oval 706"/>
              <p:cNvSpPr>
                <a:spLocks noChangeAspect="1"/>
              </p:cNvSpPr>
              <p:nvPr/>
            </p:nvSpPr>
            <p:spPr>
              <a:xfrm>
                <a:off x="7287394" y="670694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08" name="Oval 707"/>
              <p:cNvSpPr>
                <a:spLocks noChangeAspect="1"/>
              </p:cNvSpPr>
              <p:nvPr/>
            </p:nvSpPr>
            <p:spPr>
              <a:xfrm>
                <a:off x="7156078" y="694953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09" name="Oval 71"/>
              <p:cNvSpPr>
                <a:spLocks noChangeAspect="1"/>
              </p:cNvSpPr>
              <p:nvPr/>
            </p:nvSpPr>
            <p:spPr>
              <a:xfrm>
                <a:off x="7205737" y="671587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0" name="Oval 72"/>
              <p:cNvSpPr>
                <a:spLocks noChangeAspect="1"/>
              </p:cNvSpPr>
              <p:nvPr/>
            </p:nvSpPr>
            <p:spPr>
              <a:xfrm>
                <a:off x="7244680" y="701080"/>
                <a:ext cx="36004" cy="36004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sp>
        <p:nvSpPr>
          <p:cNvPr id="718" name="ZoneTexte 485"/>
          <p:cNvSpPr txBox="1"/>
          <p:nvPr/>
        </p:nvSpPr>
        <p:spPr>
          <a:xfrm>
            <a:off x="2017074" y="3347786"/>
            <a:ext cx="450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/>
              </a:rPr>
              <a:t>IL-5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  <p:sp>
        <p:nvSpPr>
          <p:cNvPr id="719" name="ZoneTexte 485"/>
          <p:cNvSpPr txBox="1"/>
          <p:nvPr/>
        </p:nvSpPr>
        <p:spPr>
          <a:xfrm>
            <a:off x="2514591" y="3347786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/>
              </a:rPr>
              <a:t>IL-13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  <p:cxnSp>
        <p:nvCxnSpPr>
          <p:cNvPr id="720" name="Connecteur droit 188"/>
          <p:cNvCxnSpPr/>
          <p:nvPr/>
        </p:nvCxnSpPr>
        <p:spPr>
          <a:xfrm flipH="1">
            <a:off x="2812720" y="2852936"/>
            <a:ext cx="287000" cy="216024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721" name="Connecteur droit 188"/>
          <p:cNvCxnSpPr/>
          <p:nvPr/>
        </p:nvCxnSpPr>
        <p:spPr>
          <a:xfrm flipH="1">
            <a:off x="1903512" y="2657832"/>
            <a:ext cx="436240" cy="0"/>
          </a:xfrm>
          <a:prstGeom prst="line">
            <a:avLst/>
          </a:prstGeom>
          <a:noFill/>
          <a:ln w="76200" cap="flat" cmpd="sng" algn="ctr">
            <a:solidFill>
              <a:srgbClr val="920000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722" name="Connecteur droit 188"/>
          <p:cNvCxnSpPr/>
          <p:nvPr/>
        </p:nvCxnSpPr>
        <p:spPr>
          <a:xfrm>
            <a:off x="1825063" y="2518774"/>
            <a:ext cx="477352" cy="0"/>
          </a:xfrm>
          <a:prstGeom prst="lin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723" name="Connecteur droit 188"/>
          <p:cNvCxnSpPr/>
          <p:nvPr/>
        </p:nvCxnSpPr>
        <p:spPr>
          <a:xfrm>
            <a:off x="1547664" y="2852936"/>
            <a:ext cx="287000" cy="216024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724" name="Freeform 1501"/>
          <p:cNvSpPr>
            <a:spLocks/>
          </p:cNvSpPr>
          <p:nvPr/>
        </p:nvSpPr>
        <p:spPr bwMode="auto">
          <a:xfrm rot="103250">
            <a:off x="1214028" y="775669"/>
            <a:ext cx="741752" cy="766653"/>
          </a:xfrm>
          <a:custGeom>
            <a:avLst/>
            <a:gdLst>
              <a:gd name="T0" fmla="*/ 54 w 813"/>
              <a:gd name="T1" fmla="*/ 774 h 1045"/>
              <a:gd name="T2" fmla="*/ 120 w 813"/>
              <a:gd name="T3" fmla="*/ 792 h 1045"/>
              <a:gd name="T4" fmla="*/ 75 w 813"/>
              <a:gd name="T5" fmla="*/ 738 h 1045"/>
              <a:gd name="T6" fmla="*/ 123 w 813"/>
              <a:gd name="T7" fmla="*/ 735 h 1045"/>
              <a:gd name="T8" fmla="*/ 222 w 813"/>
              <a:gd name="T9" fmla="*/ 747 h 1045"/>
              <a:gd name="T10" fmla="*/ 309 w 813"/>
              <a:gd name="T11" fmla="*/ 711 h 1045"/>
              <a:gd name="T12" fmla="*/ 339 w 813"/>
              <a:gd name="T13" fmla="*/ 543 h 1045"/>
              <a:gd name="T14" fmla="*/ 321 w 813"/>
              <a:gd name="T15" fmla="*/ 141 h 1045"/>
              <a:gd name="T16" fmla="*/ 294 w 813"/>
              <a:gd name="T17" fmla="*/ 6 h 1045"/>
              <a:gd name="T18" fmla="*/ 333 w 813"/>
              <a:gd name="T19" fmla="*/ 99 h 1045"/>
              <a:gd name="T20" fmla="*/ 369 w 813"/>
              <a:gd name="T21" fmla="*/ 399 h 1045"/>
              <a:gd name="T22" fmla="*/ 363 w 813"/>
              <a:gd name="T23" fmla="*/ 666 h 1045"/>
              <a:gd name="T24" fmla="*/ 462 w 813"/>
              <a:gd name="T25" fmla="*/ 678 h 1045"/>
              <a:gd name="T26" fmla="*/ 567 w 813"/>
              <a:gd name="T27" fmla="*/ 681 h 1045"/>
              <a:gd name="T28" fmla="*/ 483 w 813"/>
              <a:gd name="T29" fmla="*/ 726 h 1045"/>
              <a:gd name="T30" fmla="*/ 678 w 813"/>
              <a:gd name="T31" fmla="*/ 693 h 1045"/>
              <a:gd name="T32" fmla="*/ 690 w 813"/>
              <a:gd name="T33" fmla="*/ 747 h 1045"/>
              <a:gd name="T34" fmla="*/ 552 w 813"/>
              <a:gd name="T35" fmla="*/ 762 h 1045"/>
              <a:gd name="T36" fmla="*/ 705 w 813"/>
              <a:gd name="T37" fmla="*/ 864 h 1045"/>
              <a:gd name="T38" fmla="*/ 777 w 813"/>
              <a:gd name="T39" fmla="*/ 978 h 1045"/>
              <a:gd name="T40" fmla="*/ 660 w 813"/>
              <a:gd name="T41" fmla="*/ 870 h 1045"/>
              <a:gd name="T42" fmla="*/ 501 w 813"/>
              <a:gd name="T43" fmla="*/ 969 h 1045"/>
              <a:gd name="T44" fmla="*/ 474 w 813"/>
              <a:gd name="T45" fmla="*/ 1002 h 1045"/>
              <a:gd name="T46" fmla="*/ 441 w 813"/>
              <a:gd name="T47" fmla="*/ 894 h 1045"/>
              <a:gd name="T48" fmla="*/ 381 w 813"/>
              <a:gd name="T49" fmla="*/ 978 h 1045"/>
              <a:gd name="T50" fmla="*/ 336 w 813"/>
              <a:gd name="T51" fmla="*/ 1035 h 1045"/>
              <a:gd name="T52" fmla="*/ 318 w 813"/>
              <a:gd name="T53" fmla="*/ 948 h 1045"/>
              <a:gd name="T54" fmla="*/ 342 w 813"/>
              <a:gd name="T55" fmla="*/ 870 h 1045"/>
              <a:gd name="T56" fmla="*/ 279 w 813"/>
              <a:gd name="T57" fmla="*/ 903 h 1045"/>
              <a:gd name="T58" fmla="*/ 246 w 813"/>
              <a:gd name="T59" fmla="*/ 975 h 1045"/>
              <a:gd name="T60" fmla="*/ 111 w 813"/>
              <a:gd name="T61" fmla="*/ 1011 h 1045"/>
              <a:gd name="T62" fmla="*/ 195 w 813"/>
              <a:gd name="T63" fmla="*/ 972 h 1045"/>
              <a:gd name="T64" fmla="*/ 243 w 813"/>
              <a:gd name="T65" fmla="*/ 873 h 1045"/>
              <a:gd name="T66" fmla="*/ 165 w 813"/>
              <a:gd name="T67" fmla="*/ 879 h 1045"/>
              <a:gd name="T68" fmla="*/ 111 w 813"/>
              <a:gd name="T69" fmla="*/ 867 h 1045"/>
              <a:gd name="T70" fmla="*/ 144 w 813"/>
              <a:gd name="T71" fmla="*/ 825 h 1045"/>
              <a:gd name="T72" fmla="*/ 18 w 813"/>
              <a:gd name="T73" fmla="*/ 798 h 104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13"/>
              <a:gd name="T112" fmla="*/ 0 h 1045"/>
              <a:gd name="T113" fmla="*/ 813 w 813"/>
              <a:gd name="T114" fmla="*/ 1045 h 104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13" h="1045">
                <a:moveTo>
                  <a:pt x="6" y="747"/>
                </a:moveTo>
                <a:cubicBezTo>
                  <a:pt x="12" y="743"/>
                  <a:pt x="41" y="766"/>
                  <a:pt x="54" y="774"/>
                </a:cubicBezTo>
                <a:cubicBezTo>
                  <a:pt x="67" y="782"/>
                  <a:pt x="76" y="795"/>
                  <a:pt x="87" y="798"/>
                </a:cubicBezTo>
                <a:cubicBezTo>
                  <a:pt x="98" y="801"/>
                  <a:pt x="117" y="798"/>
                  <a:pt x="120" y="792"/>
                </a:cubicBezTo>
                <a:cubicBezTo>
                  <a:pt x="123" y="786"/>
                  <a:pt x="112" y="771"/>
                  <a:pt x="105" y="762"/>
                </a:cubicBezTo>
                <a:cubicBezTo>
                  <a:pt x="98" y="753"/>
                  <a:pt x="76" y="745"/>
                  <a:pt x="75" y="738"/>
                </a:cubicBezTo>
                <a:cubicBezTo>
                  <a:pt x="74" y="731"/>
                  <a:pt x="91" y="721"/>
                  <a:pt x="99" y="720"/>
                </a:cubicBezTo>
                <a:cubicBezTo>
                  <a:pt x="107" y="719"/>
                  <a:pt x="116" y="731"/>
                  <a:pt x="123" y="735"/>
                </a:cubicBezTo>
                <a:cubicBezTo>
                  <a:pt x="130" y="739"/>
                  <a:pt x="122" y="745"/>
                  <a:pt x="138" y="747"/>
                </a:cubicBezTo>
                <a:cubicBezTo>
                  <a:pt x="154" y="749"/>
                  <a:pt x="198" y="748"/>
                  <a:pt x="222" y="747"/>
                </a:cubicBezTo>
                <a:cubicBezTo>
                  <a:pt x="246" y="746"/>
                  <a:pt x="271" y="747"/>
                  <a:pt x="285" y="741"/>
                </a:cubicBezTo>
                <a:cubicBezTo>
                  <a:pt x="299" y="735"/>
                  <a:pt x="304" y="722"/>
                  <a:pt x="309" y="711"/>
                </a:cubicBezTo>
                <a:cubicBezTo>
                  <a:pt x="314" y="700"/>
                  <a:pt x="310" y="700"/>
                  <a:pt x="315" y="672"/>
                </a:cubicBezTo>
                <a:cubicBezTo>
                  <a:pt x="320" y="644"/>
                  <a:pt x="336" y="601"/>
                  <a:pt x="339" y="543"/>
                </a:cubicBezTo>
                <a:cubicBezTo>
                  <a:pt x="342" y="485"/>
                  <a:pt x="336" y="388"/>
                  <a:pt x="333" y="321"/>
                </a:cubicBezTo>
                <a:cubicBezTo>
                  <a:pt x="330" y="254"/>
                  <a:pt x="327" y="184"/>
                  <a:pt x="321" y="141"/>
                </a:cubicBezTo>
                <a:cubicBezTo>
                  <a:pt x="315" y="98"/>
                  <a:pt x="298" y="82"/>
                  <a:pt x="294" y="60"/>
                </a:cubicBezTo>
                <a:cubicBezTo>
                  <a:pt x="290" y="38"/>
                  <a:pt x="289" y="12"/>
                  <a:pt x="294" y="6"/>
                </a:cubicBezTo>
                <a:cubicBezTo>
                  <a:pt x="299" y="0"/>
                  <a:pt x="321" y="9"/>
                  <a:pt x="327" y="24"/>
                </a:cubicBezTo>
                <a:cubicBezTo>
                  <a:pt x="333" y="39"/>
                  <a:pt x="328" y="59"/>
                  <a:pt x="333" y="99"/>
                </a:cubicBezTo>
                <a:cubicBezTo>
                  <a:pt x="338" y="139"/>
                  <a:pt x="354" y="214"/>
                  <a:pt x="360" y="264"/>
                </a:cubicBezTo>
                <a:cubicBezTo>
                  <a:pt x="366" y="314"/>
                  <a:pt x="368" y="353"/>
                  <a:pt x="369" y="399"/>
                </a:cubicBezTo>
                <a:cubicBezTo>
                  <a:pt x="370" y="445"/>
                  <a:pt x="370" y="499"/>
                  <a:pt x="369" y="543"/>
                </a:cubicBezTo>
                <a:cubicBezTo>
                  <a:pt x="368" y="587"/>
                  <a:pt x="360" y="643"/>
                  <a:pt x="363" y="666"/>
                </a:cubicBezTo>
                <a:cubicBezTo>
                  <a:pt x="366" y="689"/>
                  <a:pt x="374" y="682"/>
                  <a:pt x="390" y="684"/>
                </a:cubicBezTo>
                <a:cubicBezTo>
                  <a:pt x="406" y="686"/>
                  <a:pt x="441" y="683"/>
                  <a:pt x="462" y="678"/>
                </a:cubicBezTo>
                <a:cubicBezTo>
                  <a:pt x="483" y="673"/>
                  <a:pt x="502" y="654"/>
                  <a:pt x="519" y="654"/>
                </a:cubicBezTo>
                <a:cubicBezTo>
                  <a:pt x="536" y="654"/>
                  <a:pt x="570" y="675"/>
                  <a:pt x="567" y="681"/>
                </a:cubicBezTo>
                <a:cubicBezTo>
                  <a:pt x="564" y="687"/>
                  <a:pt x="512" y="683"/>
                  <a:pt x="498" y="690"/>
                </a:cubicBezTo>
                <a:cubicBezTo>
                  <a:pt x="484" y="697"/>
                  <a:pt x="480" y="717"/>
                  <a:pt x="483" y="726"/>
                </a:cubicBezTo>
                <a:cubicBezTo>
                  <a:pt x="486" y="735"/>
                  <a:pt x="484" y="753"/>
                  <a:pt x="516" y="747"/>
                </a:cubicBezTo>
                <a:cubicBezTo>
                  <a:pt x="548" y="741"/>
                  <a:pt x="642" y="698"/>
                  <a:pt x="678" y="693"/>
                </a:cubicBezTo>
                <a:cubicBezTo>
                  <a:pt x="714" y="688"/>
                  <a:pt x="733" y="705"/>
                  <a:pt x="735" y="714"/>
                </a:cubicBezTo>
                <a:cubicBezTo>
                  <a:pt x="737" y="723"/>
                  <a:pt x="714" y="742"/>
                  <a:pt x="690" y="747"/>
                </a:cubicBezTo>
                <a:cubicBezTo>
                  <a:pt x="666" y="752"/>
                  <a:pt x="611" y="745"/>
                  <a:pt x="588" y="747"/>
                </a:cubicBezTo>
                <a:cubicBezTo>
                  <a:pt x="565" y="749"/>
                  <a:pt x="556" y="749"/>
                  <a:pt x="552" y="762"/>
                </a:cubicBezTo>
                <a:cubicBezTo>
                  <a:pt x="548" y="775"/>
                  <a:pt x="538" y="808"/>
                  <a:pt x="564" y="825"/>
                </a:cubicBezTo>
                <a:cubicBezTo>
                  <a:pt x="590" y="842"/>
                  <a:pt x="666" y="841"/>
                  <a:pt x="705" y="864"/>
                </a:cubicBezTo>
                <a:cubicBezTo>
                  <a:pt x="744" y="887"/>
                  <a:pt x="789" y="944"/>
                  <a:pt x="801" y="963"/>
                </a:cubicBezTo>
                <a:cubicBezTo>
                  <a:pt x="813" y="982"/>
                  <a:pt x="785" y="979"/>
                  <a:pt x="777" y="978"/>
                </a:cubicBezTo>
                <a:cubicBezTo>
                  <a:pt x="769" y="977"/>
                  <a:pt x="772" y="978"/>
                  <a:pt x="753" y="960"/>
                </a:cubicBezTo>
                <a:cubicBezTo>
                  <a:pt x="734" y="942"/>
                  <a:pt x="699" y="885"/>
                  <a:pt x="660" y="870"/>
                </a:cubicBezTo>
                <a:cubicBezTo>
                  <a:pt x="621" y="855"/>
                  <a:pt x="546" y="850"/>
                  <a:pt x="519" y="867"/>
                </a:cubicBezTo>
                <a:cubicBezTo>
                  <a:pt x="492" y="884"/>
                  <a:pt x="506" y="945"/>
                  <a:pt x="501" y="969"/>
                </a:cubicBezTo>
                <a:cubicBezTo>
                  <a:pt x="496" y="993"/>
                  <a:pt x="496" y="1006"/>
                  <a:pt x="492" y="1011"/>
                </a:cubicBezTo>
                <a:cubicBezTo>
                  <a:pt x="488" y="1016"/>
                  <a:pt x="477" y="1017"/>
                  <a:pt x="474" y="1002"/>
                </a:cubicBezTo>
                <a:cubicBezTo>
                  <a:pt x="471" y="987"/>
                  <a:pt x="479" y="936"/>
                  <a:pt x="474" y="918"/>
                </a:cubicBezTo>
                <a:cubicBezTo>
                  <a:pt x="469" y="900"/>
                  <a:pt x="455" y="894"/>
                  <a:pt x="441" y="894"/>
                </a:cubicBezTo>
                <a:cubicBezTo>
                  <a:pt x="427" y="894"/>
                  <a:pt x="397" y="907"/>
                  <a:pt x="387" y="921"/>
                </a:cubicBezTo>
                <a:cubicBezTo>
                  <a:pt x="377" y="935"/>
                  <a:pt x="384" y="959"/>
                  <a:pt x="381" y="978"/>
                </a:cubicBezTo>
                <a:cubicBezTo>
                  <a:pt x="378" y="997"/>
                  <a:pt x="376" y="1025"/>
                  <a:pt x="369" y="1035"/>
                </a:cubicBezTo>
                <a:cubicBezTo>
                  <a:pt x="362" y="1045"/>
                  <a:pt x="344" y="1041"/>
                  <a:pt x="336" y="1035"/>
                </a:cubicBezTo>
                <a:cubicBezTo>
                  <a:pt x="328" y="1029"/>
                  <a:pt x="321" y="1013"/>
                  <a:pt x="318" y="999"/>
                </a:cubicBezTo>
                <a:cubicBezTo>
                  <a:pt x="315" y="985"/>
                  <a:pt x="316" y="962"/>
                  <a:pt x="318" y="948"/>
                </a:cubicBezTo>
                <a:cubicBezTo>
                  <a:pt x="320" y="934"/>
                  <a:pt x="329" y="925"/>
                  <a:pt x="333" y="912"/>
                </a:cubicBezTo>
                <a:cubicBezTo>
                  <a:pt x="337" y="899"/>
                  <a:pt x="346" y="877"/>
                  <a:pt x="342" y="870"/>
                </a:cubicBezTo>
                <a:cubicBezTo>
                  <a:pt x="338" y="863"/>
                  <a:pt x="316" y="865"/>
                  <a:pt x="306" y="870"/>
                </a:cubicBezTo>
                <a:cubicBezTo>
                  <a:pt x="296" y="875"/>
                  <a:pt x="285" y="891"/>
                  <a:pt x="279" y="903"/>
                </a:cubicBezTo>
                <a:cubicBezTo>
                  <a:pt x="273" y="915"/>
                  <a:pt x="276" y="927"/>
                  <a:pt x="270" y="939"/>
                </a:cubicBezTo>
                <a:cubicBezTo>
                  <a:pt x="264" y="951"/>
                  <a:pt x="265" y="962"/>
                  <a:pt x="246" y="975"/>
                </a:cubicBezTo>
                <a:cubicBezTo>
                  <a:pt x="227" y="988"/>
                  <a:pt x="178" y="1014"/>
                  <a:pt x="156" y="1020"/>
                </a:cubicBezTo>
                <a:cubicBezTo>
                  <a:pt x="134" y="1026"/>
                  <a:pt x="112" y="1015"/>
                  <a:pt x="111" y="1011"/>
                </a:cubicBezTo>
                <a:cubicBezTo>
                  <a:pt x="110" y="1007"/>
                  <a:pt x="136" y="999"/>
                  <a:pt x="150" y="993"/>
                </a:cubicBezTo>
                <a:cubicBezTo>
                  <a:pt x="164" y="987"/>
                  <a:pt x="182" y="984"/>
                  <a:pt x="195" y="972"/>
                </a:cubicBezTo>
                <a:cubicBezTo>
                  <a:pt x="208" y="960"/>
                  <a:pt x="220" y="934"/>
                  <a:pt x="228" y="918"/>
                </a:cubicBezTo>
                <a:cubicBezTo>
                  <a:pt x="236" y="902"/>
                  <a:pt x="245" y="883"/>
                  <a:pt x="243" y="873"/>
                </a:cubicBezTo>
                <a:cubicBezTo>
                  <a:pt x="241" y="863"/>
                  <a:pt x="226" y="854"/>
                  <a:pt x="213" y="855"/>
                </a:cubicBezTo>
                <a:cubicBezTo>
                  <a:pt x="200" y="856"/>
                  <a:pt x="184" y="873"/>
                  <a:pt x="165" y="879"/>
                </a:cubicBezTo>
                <a:cubicBezTo>
                  <a:pt x="146" y="885"/>
                  <a:pt x="108" y="896"/>
                  <a:pt x="99" y="894"/>
                </a:cubicBezTo>
                <a:cubicBezTo>
                  <a:pt x="90" y="892"/>
                  <a:pt x="103" y="874"/>
                  <a:pt x="111" y="867"/>
                </a:cubicBezTo>
                <a:cubicBezTo>
                  <a:pt x="119" y="860"/>
                  <a:pt x="145" y="856"/>
                  <a:pt x="150" y="849"/>
                </a:cubicBezTo>
                <a:cubicBezTo>
                  <a:pt x="155" y="842"/>
                  <a:pt x="155" y="829"/>
                  <a:pt x="144" y="825"/>
                </a:cubicBezTo>
                <a:cubicBezTo>
                  <a:pt x="133" y="821"/>
                  <a:pt x="102" y="829"/>
                  <a:pt x="81" y="825"/>
                </a:cubicBezTo>
                <a:cubicBezTo>
                  <a:pt x="60" y="821"/>
                  <a:pt x="32" y="809"/>
                  <a:pt x="18" y="798"/>
                </a:cubicBezTo>
                <a:cubicBezTo>
                  <a:pt x="4" y="787"/>
                  <a:pt x="0" y="751"/>
                  <a:pt x="6" y="747"/>
                </a:cubicBezTo>
                <a:close/>
              </a:path>
            </a:pathLst>
          </a:custGeom>
          <a:gradFill rotWithShape="0">
            <a:gsLst>
              <a:gs pos="0">
                <a:srgbClr val="F8D7A6"/>
              </a:gs>
              <a:gs pos="50000">
                <a:srgbClr val="EC8C00"/>
              </a:gs>
              <a:gs pos="100000">
                <a:srgbClr val="F8D7A6"/>
              </a:gs>
            </a:gsLst>
            <a:lin ang="18900000" scaled="1"/>
          </a:gradFill>
          <a:ln w="6350" cmpd="sng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5" name="Rectangle 6"/>
          <p:cNvSpPr>
            <a:spLocks noChangeArrowheads="1"/>
          </p:cNvSpPr>
          <p:nvPr/>
        </p:nvSpPr>
        <p:spPr bwMode="auto">
          <a:xfrm>
            <a:off x="611560" y="247329"/>
            <a:ext cx="8375626" cy="4308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Involvement of both Th2 cells and ILC2 in allergic airway inflammation</a:t>
            </a:r>
            <a:endParaRPr lang="en-US" sz="2200" b="1" dirty="0">
              <a:solidFill>
                <a:srgbClr val="003366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726" name="TextBox 725"/>
          <p:cNvSpPr txBox="1">
            <a:spLocks noChangeArrowheads="1"/>
          </p:cNvSpPr>
          <p:nvPr/>
        </p:nvSpPr>
        <p:spPr bwMode="auto">
          <a:xfrm>
            <a:off x="3851920" y="980728"/>
            <a:ext cx="4896793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b="1" dirty="0" smtClean="0"/>
              <a:t>Papain-induced AAI:</a:t>
            </a:r>
          </a:p>
          <a:p>
            <a:endParaRPr lang="nl-NL" sz="900" b="1" dirty="0" smtClean="0"/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 Early, essential role of ILC2 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 ILC2 are activated in the absence of T cells</a:t>
            </a:r>
          </a:p>
          <a:p>
            <a:pPr>
              <a:buFont typeface="Arial" pitchFamily="34" charset="0"/>
              <a:buChar char="•"/>
            </a:pPr>
            <a:r>
              <a:rPr lang="nl-NL" dirty="0" smtClean="0"/>
              <a:t>  ILC2 are essential to drive DC migration to draining LN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ILC2 are high in CD25, ICOS and KLRG1</a:t>
            </a:r>
            <a:endParaRPr lang="nl-NL" dirty="0"/>
          </a:p>
        </p:txBody>
      </p:sp>
      <p:sp>
        <p:nvSpPr>
          <p:cNvPr id="727" name="Rectangle 726"/>
          <p:cNvSpPr/>
          <p:nvPr/>
        </p:nvSpPr>
        <p:spPr>
          <a:xfrm>
            <a:off x="1259632" y="776330"/>
            <a:ext cx="432048" cy="204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8" name="Rounded Rectangle 727"/>
          <p:cNvSpPr/>
          <p:nvPr/>
        </p:nvSpPr>
        <p:spPr bwMode="auto">
          <a:xfrm>
            <a:off x="971600" y="968597"/>
            <a:ext cx="2808312" cy="2664296"/>
          </a:xfrm>
          <a:prstGeom prst="roundRect">
            <a:avLst>
              <a:gd name="adj" fmla="val 3801"/>
            </a:avLst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29" name="ZoneTexte 382"/>
          <p:cNvSpPr txBox="1"/>
          <p:nvPr/>
        </p:nvSpPr>
        <p:spPr>
          <a:xfrm>
            <a:off x="2339752" y="2420888"/>
            <a:ext cx="580608" cy="369332"/>
          </a:xfrm>
          <a:prstGeom prst="rect">
            <a:avLst/>
          </a:prstGeom>
          <a:noFill/>
          <a:ln w="28575">
            <a:solidFill>
              <a:srgbClr val="92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rPr>
              <a:t>ILC2</a:t>
            </a:r>
            <a:endParaRPr kumimoji="0" lang="en-US" b="1" i="0" u="none" strike="noStrike" kern="0" cap="none" spc="0" normalizeH="0" baseline="-25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/>
            </a:endParaRPr>
          </a:p>
        </p:txBody>
      </p:sp>
      <p:cxnSp>
        <p:nvCxnSpPr>
          <p:cNvPr id="730" name="Elbow Connector 729"/>
          <p:cNvCxnSpPr/>
          <p:nvPr/>
        </p:nvCxnSpPr>
        <p:spPr>
          <a:xfrm rot="10800000">
            <a:off x="1835696" y="1772766"/>
            <a:ext cx="1008112" cy="576114"/>
          </a:xfrm>
          <a:prstGeom prst="bentConnector3">
            <a:avLst>
              <a:gd name="adj1" fmla="val 50000"/>
            </a:avLst>
          </a:prstGeom>
          <a:ln>
            <a:solidFill>
              <a:srgbClr val="9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1" name="TextBox 730"/>
          <p:cNvSpPr txBox="1"/>
          <p:nvPr/>
        </p:nvSpPr>
        <p:spPr>
          <a:xfrm>
            <a:off x="2190037" y="1977214"/>
            <a:ext cx="310983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solidFill>
                  <a:srgbClr val="920000"/>
                </a:solidFill>
              </a:rPr>
              <a:t>IL-13</a:t>
            </a:r>
            <a:endParaRPr lang="nl-NL" sz="1200" b="1" dirty="0">
              <a:solidFill>
                <a:srgbClr val="920000"/>
              </a:solidFill>
            </a:endParaRPr>
          </a:p>
        </p:txBody>
      </p:sp>
      <p:grpSp>
        <p:nvGrpSpPr>
          <p:cNvPr id="732" name="Group 731"/>
          <p:cNvGrpSpPr/>
          <p:nvPr/>
        </p:nvGrpSpPr>
        <p:grpSpPr>
          <a:xfrm>
            <a:off x="971600" y="3585497"/>
            <a:ext cx="7777113" cy="2818501"/>
            <a:chOff x="971600" y="3585497"/>
            <a:chExt cx="7777113" cy="2818501"/>
          </a:xfrm>
        </p:grpSpPr>
        <p:sp>
          <p:nvSpPr>
            <p:cNvPr id="733" name="Freeform 1501"/>
            <p:cNvSpPr>
              <a:spLocks/>
            </p:cNvSpPr>
            <p:nvPr/>
          </p:nvSpPr>
          <p:spPr bwMode="auto">
            <a:xfrm rot="103250">
              <a:off x="1198968" y="3650868"/>
              <a:ext cx="741752" cy="766653"/>
            </a:xfrm>
            <a:custGeom>
              <a:avLst/>
              <a:gdLst>
                <a:gd name="T0" fmla="*/ 54 w 813"/>
                <a:gd name="T1" fmla="*/ 774 h 1045"/>
                <a:gd name="T2" fmla="*/ 120 w 813"/>
                <a:gd name="T3" fmla="*/ 792 h 1045"/>
                <a:gd name="T4" fmla="*/ 75 w 813"/>
                <a:gd name="T5" fmla="*/ 738 h 1045"/>
                <a:gd name="T6" fmla="*/ 123 w 813"/>
                <a:gd name="T7" fmla="*/ 735 h 1045"/>
                <a:gd name="T8" fmla="*/ 222 w 813"/>
                <a:gd name="T9" fmla="*/ 747 h 1045"/>
                <a:gd name="T10" fmla="*/ 309 w 813"/>
                <a:gd name="T11" fmla="*/ 711 h 1045"/>
                <a:gd name="T12" fmla="*/ 339 w 813"/>
                <a:gd name="T13" fmla="*/ 543 h 1045"/>
                <a:gd name="T14" fmla="*/ 321 w 813"/>
                <a:gd name="T15" fmla="*/ 141 h 1045"/>
                <a:gd name="T16" fmla="*/ 294 w 813"/>
                <a:gd name="T17" fmla="*/ 6 h 1045"/>
                <a:gd name="T18" fmla="*/ 333 w 813"/>
                <a:gd name="T19" fmla="*/ 99 h 1045"/>
                <a:gd name="T20" fmla="*/ 369 w 813"/>
                <a:gd name="T21" fmla="*/ 399 h 1045"/>
                <a:gd name="T22" fmla="*/ 363 w 813"/>
                <a:gd name="T23" fmla="*/ 666 h 1045"/>
                <a:gd name="T24" fmla="*/ 462 w 813"/>
                <a:gd name="T25" fmla="*/ 678 h 1045"/>
                <a:gd name="T26" fmla="*/ 567 w 813"/>
                <a:gd name="T27" fmla="*/ 681 h 1045"/>
                <a:gd name="T28" fmla="*/ 483 w 813"/>
                <a:gd name="T29" fmla="*/ 726 h 1045"/>
                <a:gd name="T30" fmla="*/ 678 w 813"/>
                <a:gd name="T31" fmla="*/ 693 h 1045"/>
                <a:gd name="T32" fmla="*/ 690 w 813"/>
                <a:gd name="T33" fmla="*/ 747 h 1045"/>
                <a:gd name="T34" fmla="*/ 552 w 813"/>
                <a:gd name="T35" fmla="*/ 762 h 1045"/>
                <a:gd name="T36" fmla="*/ 705 w 813"/>
                <a:gd name="T37" fmla="*/ 864 h 1045"/>
                <a:gd name="T38" fmla="*/ 777 w 813"/>
                <a:gd name="T39" fmla="*/ 978 h 1045"/>
                <a:gd name="T40" fmla="*/ 660 w 813"/>
                <a:gd name="T41" fmla="*/ 870 h 1045"/>
                <a:gd name="T42" fmla="*/ 501 w 813"/>
                <a:gd name="T43" fmla="*/ 969 h 1045"/>
                <a:gd name="T44" fmla="*/ 474 w 813"/>
                <a:gd name="T45" fmla="*/ 1002 h 1045"/>
                <a:gd name="T46" fmla="*/ 441 w 813"/>
                <a:gd name="T47" fmla="*/ 894 h 1045"/>
                <a:gd name="T48" fmla="*/ 381 w 813"/>
                <a:gd name="T49" fmla="*/ 978 h 1045"/>
                <a:gd name="T50" fmla="*/ 336 w 813"/>
                <a:gd name="T51" fmla="*/ 1035 h 1045"/>
                <a:gd name="T52" fmla="*/ 318 w 813"/>
                <a:gd name="T53" fmla="*/ 948 h 1045"/>
                <a:gd name="T54" fmla="*/ 342 w 813"/>
                <a:gd name="T55" fmla="*/ 870 h 1045"/>
                <a:gd name="T56" fmla="*/ 279 w 813"/>
                <a:gd name="T57" fmla="*/ 903 h 1045"/>
                <a:gd name="T58" fmla="*/ 246 w 813"/>
                <a:gd name="T59" fmla="*/ 975 h 1045"/>
                <a:gd name="T60" fmla="*/ 111 w 813"/>
                <a:gd name="T61" fmla="*/ 1011 h 1045"/>
                <a:gd name="T62" fmla="*/ 195 w 813"/>
                <a:gd name="T63" fmla="*/ 972 h 1045"/>
                <a:gd name="T64" fmla="*/ 243 w 813"/>
                <a:gd name="T65" fmla="*/ 873 h 1045"/>
                <a:gd name="T66" fmla="*/ 165 w 813"/>
                <a:gd name="T67" fmla="*/ 879 h 1045"/>
                <a:gd name="T68" fmla="*/ 111 w 813"/>
                <a:gd name="T69" fmla="*/ 867 h 1045"/>
                <a:gd name="T70" fmla="*/ 144 w 813"/>
                <a:gd name="T71" fmla="*/ 825 h 1045"/>
                <a:gd name="T72" fmla="*/ 18 w 813"/>
                <a:gd name="T73" fmla="*/ 798 h 10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3"/>
                <a:gd name="T112" fmla="*/ 0 h 1045"/>
                <a:gd name="T113" fmla="*/ 813 w 813"/>
                <a:gd name="T114" fmla="*/ 1045 h 10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3" h="1045">
                  <a:moveTo>
                    <a:pt x="6" y="747"/>
                  </a:moveTo>
                  <a:cubicBezTo>
                    <a:pt x="12" y="743"/>
                    <a:pt x="41" y="766"/>
                    <a:pt x="54" y="774"/>
                  </a:cubicBezTo>
                  <a:cubicBezTo>
                    <a:pt x="67" y="782"/>
                    <a:pt x="76" y="795"/>
                    <a:pt x="87" y="798"/>
                  </a:cubicBezTo>
                  <a:cubicBezTo>
                    <a:pt x="98" y="801"/>
                    <a:pt x="117" y="798"/>
                    <a:pt x="120" y="792"/>
                  </a:cubicBezTo>
                  <a:cubicBezTo>
                    <a:pt x="123" y="786"/>
                    <a:pt x="112" y="771"/>
                    <a:pt x="105" y="762"/>
                  </a:cubicBezTo>
                  <a:cubicBezTo>
                    <a:pt x="98" y="753"/>
                    <a:pt x="76" y="745"/>
                    <a:pt x="75" y="738"/>
                  </a:cubicBezTo>
                  <a:cubicBezTo>
                    <a:pt x="74" y="731"/>
                    <a:pt x="91" y="721"/>
                    <a:pt x="99" y="720"/>
                  </a:cubicBezTo>
                  <a:cubicBezTo>
                    <a:pt x="107" y="719"/>
                    <a:pt x="116" y="731"/>
                    <a:pt x="123" y="735"/>
                  </a:cubicBezTo>
                  <a:cubicBezTo>
                    <a:pt x="130" y="739"/>
                    <a:pt x="122" y="745"/>
                    <a:pt x="138" y="747"/>
                  </a:cubicBezTo>
                  <a:cubicBezTo>
                    <a:pt x="154" y="749"/>
                    <a:pt x="198" y="748"/>
                    <a:pt x="222" y="747"/>
                  </a:cubicBezTo>
                  <a:cubicBezTo>
                    <a:pt x="246" y="746"/>
                    <a:pt x="271" y="747"/>
                    <a:pt x="285" y="741"/>
                  </a:cubicBezTo>
                  <a:cubicBezTo>
                    <a:pt x="299" y="735"/>
                    <a:pt x="304" y="722"/>
                    <a:pt x="309" y="711"/>
                  </a:cubicBezTo>
                  <a:cubicBezTo>
                    <a:pt x="314" y="700"/>
                    <a:pt x="310" y="700"/>
                    <a:pt x="315" y="672"/>
                  </a:cubicBezTo>
                  <a:cubicBezTo>
                    <a:pt x="320" y="644"/>
                    <a:pt x="336" y="601"/>
                    <a:pt x="339" y="543"/>
                  </a:cubicBezTo>
                  <a:cubicBezTo>
                    <a:pt x="342" y="485"/>
                    <a:pt x="336" y="388"/>
                    <a:pt x="333" y="321"/>
                  </a:cubicBezTo>
                  <a:cubicBezTo>
                    <a:pt x="330" y="254"/>
                    <a:pt x="327" y="184"/>
                    <a:pt x="321" y="141"/>
                  </a:cubicBezTo>
                  <a:cubicBezTo>
                    <a:pt x="315" y="98"/>
                    <a:pt x="298" y="82"/>
                    <a:pt x="294" y="60"/>
                  </a:cubicBezTo>
                  <a:cubicBezTo>
                    <a:pt x="290" y="38"/>
                    <a:pt x="289" y="12"/>
                    <a:pt x="294" y="6"/>
                  </a:cubicBezTo>
                  <a:cubicBezTo>
                    <a:pt x="299" y="0"/>
                    <a:pt x="321" y="9"/>
                    <a:pt x="327" y="24"/>
                  </a:cubicBezTo>
                  <a:cubicBezTo>
                    <a:pt x="333" y="39"/>
                    <a:pt x="328" y="59"/>
                    <a:pt x="333" y="99"/>
                  </a:cubicBezTo>
                  <a:cubicBezTo>
                    <a:pt x="338" y="139"/>
                    <a:pt x="354" y="214"/>
                    <a:pt x="360" y="264"/>
                  </a:cubicBezTo>
                  <a:cubicBezTo>
                    <a:pt x="366" y="314"/>
                    <a:pt x="368" y="353"/>
                    <a:pt x="369" y="399"/>
                  </a:cubicBezTo>
                  <a:cubicBezTo>
                    <a:pt x="370" y="445"/>
                    <a:pt x="370" y="499"/>
                    <a:pt x="369" y="543"/>
                  </a:cubicBezTo>
                  <a:cubicBezTo>
                    <a:pt x="368" y="587"/>
                    <a:pt x="360" y="643"/>
                    <a:pt x="363" y="666"/>
                  </a:cubicBezTo>
                  <a:cubicBezTo>
                    <a:pt x="366" y="689"/>
                    <a:pt x="374" y="682"/>
                    <a:pt x="390" y="684"/>
                  </a:cubicBezTo>
                  <a:cubicBezTo>
                    <a:pt x="406" y="686"/>
                    <a:pt x="441" y="683"/>
                    <a:pt x="462" y="678"/>
                  </a:cubicBezTo>
                  <a:cubicBezTo>
                    <a:pt x="483" y="673"/>
                    <a:pt x="502" y="654"/>
                    <a:pt x="519" y="654"/>
                  </a:cubicBezTo>
                  <a:cubicBezTo>
                    <a:pt x="536" y="654"/>
                    <a:pt x="570" y="675"/>
                    <a:pt x="567" y="681"/>
                  </a:cubicBezTo>
                  <a:cubicBezTo>
                    <a:pt x="564" y="687"/>
                    <a:pt x="512" y="683"/>
                    <a:pt x="498" y="690"/>
                  </a:cubicBezTo>
                  <a:cubicBezTo>
                    <a:pt x="484" y="697"/>
                    <a:pt x="480" y="717"/>
                    <a:pt x="483" y="726"/>
                  </a:cubicBezTo>
                  <a:cubicBezTo>
                    <a:pt x="486" y="735"/>
                    <a:pt x="484" y="753"/>
                    <a:pt x="516" y="747"/>
                  </a:cubicBezTo>
                  <a:cubicBezTo>
                    <a:pt x="548" y="741"/>
                    <a:pt x="642" y="698"/>
                    <a:pt x="678" y="693"/>
                  </a:cubicBezTo>
                  <a:cubicBezTo>
                    <a:pt x="714" y="688"/>
                    <a:pt x="733" y="705"/>
                    <a:pt x="735" y="714"/>
                  </a:cubicBezTo>
                  <a:cubicBezTo>
                    <a:pt x="737" y="723"/>
                    <a:pt x="714" y="742"/>
                    <a:pt x="690" y="747"/>
                  </a:cubicBezTo>
                  <a:cubicBezTo>
                    <a:pt x="666" y="752"/>
                    <a:pt x="611" y="745"/>
                    <a:pt x="588" y="747"/>
                  </a:cubicBezTo>
                  <a:cubicBezTo>
                    <a:pt x="565" y="749"/>
                    <a:pt x="556" y="749"/>
                    <a:pt x="552" y="762"/>
                  </a:cubicBezTo>
                  <a:cubicBezTo>
                    <a:pt x="548" y="775"/>
                    <a:pt x="538" y="808"/>
                    <a:pt x="564" y="825"/>
                  </a:cubicBezTo>
                  <a:cubicBezTo>
                    <a:pt x="590" y="842"/>
                    <a:pt x="666" y="841"/>
                    <a:pt x="705" y="864"/>
                  </a:cubicBezTo>
                  <a:cubicBezTo>
                    <a:pt x="744" y="887"/>
                    <a:pt x="789" y="944"/>
                    <a:pt x="801" y="963"/>
                  </a:cubicBezTo>
                  <a:cubicBezTo>
                    <a:pt x="813" y="982"/>
                    <a:pt x="785" y="979"/>
                    <a:pt x="777" y="978"/>
                  </a:cubicBezTo>
                  <a:cubicBezTo>
                    <a:pt x="769" y="977"/>
                    <a:pt x="772" y="978"/>
                    <a:pt x="753" y="960"/>
                  </a:cubicBezTo>
                  <a:cubicBezTo>
                    <a:pt x="734" y="942"/>
                    <a:pt x="699" y="885"/>
                    <a:pt x="660" y="870"/>
                  </a:cubicBezTo>
                  <a:cubicBezTo>
                    <a:pt x="621" y="855"/>
                    <a:pt x="546" y="850"/>
                    <a:pt x="519" y="867"/>
                  </a:cubicBezTo>
                  <a:cubicBezTo>
                    <a:pt x="492" y="884"/>
                    <a:pt x="506" y="945"/>
                    <a:pt x="501" y="969"/>
                  </a:cubicBezTo>
                  <a:cubicBezTo>
                    <a:pt x="496" y="993"/>
                    <a:pt x="496" y="1006"/>
                    <a:pt x="492" y="1011"/>
                  </a:cubicBezTo>
                  <a:cubicBezTo>
                    <a:pt x="488" y="1016"/>
                    <a:pt x="477" y="1017"/>
                    <a:pt x="474" y="1002"/>
                  </a:cubicBezTo>
                  <a:cubicBezTo>
                    <a:pt x="471" y="987"/>
                    <a:pt x="479" y="936"/>
                    <a:pt x="474" y="918"/>
                  </a:cubicBezTo>
                  <a:cubicBezTo>
                    <a:pt x="469" y="900"/>
                    <a:pt x="455" y="894"/>
                    <a:pt x="441" y="894"/>
                  </a:cubicBezTo>
                  <a:cubicBezTo>
                    <a:pt x="427" y="894"/>
                    <a:pt x="397" y="907"/>
                    <a:pt x="387" y="921"/>
                  </a:cubicBezTo>
                  <a:cubicBezTo>
                    <a:pt x="377" y="935"/>
                    <a:pt x="384" y="959"/>
                    <a:pt x="381" y="978"/>
                  </a:cubicBezTo>
                  <a:cubicBezTo>
                    <a:pt x="378" y="997"/>
                    <a:pt x="376" y="1025"/>
                    <a:pt x="369" y="1035"/>
                  </a:cubicBezTo>
                  <a:cubicBezTo>
                    <a:pt x="362" y="1045"/>
                    <a:pt x="344" y="1041"/>
                    <a:pt x="336" y="1035"/>
                  </a:cubicBezTo>
                  <a:cubicBezTo>
                    <a:pt x="328" y="1029"/>
                    <a:pt x="321" y="1013"/>
                    <a:pt x="318" y="999"/>
                  </a:cubicBezTo>
                  <a:cubicBezTo>
                    <a:pt x="315" y="985"/>
                    <a:pt x="316" y="962"/>
                    <a:pt x="318" y="948"/>
                  </a:cubicBezTo>
                  <a:cubicBezTo>
                    <a:pt x="320" y="934"/>
                    <a:pt x="329" y="925"/>
                    <a:pt x="333" y="912"/>
                  </a:cubicBezTo>
                  <a:cubicBezTo>
                    <a:pt x="337" y="899"/>
                    <a:pt x="346" y="877"/>
                    <a:pt x="342" y="870"/>
                  </a:cubicBezTo>
                  <a:cubicBezTo>
                    <a:pt x="338" y="863"/>
                    <a:pt x="316" y="865"/>
                    <a:pt x="306" y="870"/>
                  </a:cubicBezTo>
                  <a:cubicBezTo>
                    <a:pt x="296" y="875"/>
                    <a:pt x="285" y="891"/>
                    <a:pt x="279" y="903"/>
                  </a:cubicBezTo>
                  <a:cubicBezTo>
                    <a:pt x="273" y="915"/>
                    <a:pt x="276" y="927"/>
                    <a:pt x="270" y="939"/>
                  </a:cubicBezTo>
                  <a:cubicBezTo>
                    <a:pt x="264" y="951"/>
                    <a:pt x="265" y="962"/>
                    <a:pt x="246" y="975"/>
                  </a:cubicBezTo>
                  <a:cubicBezTo>
                    <a:pt x="227" y="988"/>
                    <a:pt x="178" y="1014"/>
                    <a:pt x="156" y="1020"/>
                  </a:cubicBezTo>
                  <a:cubicBezTo>
                    <a:pt x="134" y="1026"/>
                    <a:pt x="112" y="1015"/>
                    <a:pt x="111" y="1011"/>
                  </a:cubicBezTo>
                  <a:cubicBezTo>
                    <a:pt x="110" y="1007"/>
                    <a:pt x="136" y="999"/>
                    <a:pt x="150" y="993"/>
                  </a:cubicBezTo>
                  <a:cubicBezTo>
                    <a:pt x="164" y="987"/>
                    <a:pt x="182" y="984"/>
                    <a:pt x="195" y="972"/>
                  </a:cubicBezTo>
                  <a:cubicBezTo>
                    <a:pt x="208" y="960"/>
                    <a:pt x="220" y="934"/>
                    <a:pt x="228" y="918"/>
                  </a:cubicBezTo>
                  <a:cubicBezTo>
                    <a:pt x="236" y="902"/>
                    <a:pt x="245" y="883"/>
                    <a:pt x="243" y="873"/>
                  </a:cubicBezTo>
                  <a:cubicBezTo>
                    <a:pt x="241" y="863"/>
                    <a:pt x="226" y="854"/>
                    <a:pt x="213" y="855"/>
                  </a:cubicBezTo>
                  <a:cubicBezTo>
                    <a:pt x="200" y="856"/>
                    <a:pt x="184" y="873"/>
                    <a:pt x="165" y="879"/>
                  </a:cubicBezTo>
                  <a:cubicBezTo>
                    <a:pt x="146" y="885"/>
                    <a:pt x="108" y="896"/>
                    <a:pt x="99" y="894"/>
                  </a:cubicBezTo>
                  <a:cubicBezTo>
                    <a:pt x="90" y="892"/>
                    <a:pt x="103" y="874"/>
                    <a:pt x="111" y="867"/>
                  </a:cubicBezTo>
                  <a:cubicBezTo>
                    <a:pt x="119" y="860"/>
                    <a:pt x="145" y="856"/>
                    <a:pt x="150" y="849"/>
                  </a:cubicBezTo>
                  <a:cubicBezTo>
                    <a:pt x="155" y="842"/>
                    <a:pt x="155" y="829"/>
                    <a:pt x="144" y="825"/>
                  </a:cubicBezTo>
                  <a:cubicBezTo>
                    <a:pt x="133" y="821"/>
                    <a:pt x="102" y="829"/>
                    <a:pt x="81" y="825"/>
                  </a:cubicBezTo>
                  <a:cubicBezTo>
                    <a:pt x="60" y="821"/>
                    <a:pt x="32" y="809"/>
                    <a:pt x="18" y="798"/>
                  </a:cubicBezTo>
                  <a:cubicBezTo>
                    <a:pt x="4" y="787"/>
                    <a:pt x="0" y="751"/>
                    <a:pt x="6" y="747"/>
                  </a:cubicBezTo>
                  <a:close/>
                </a:path>
              </a:pathLst>
            </a:custGeom>
            <a:gradFill rotWithShape="0">
              <a:gsLst>
                <a:gs pos="0">
                  <a:srgbClr val="F8D7A6"/>
                </a:gs>
                <a:gs pos="50000">
                  <a:srgbClr val="EC8C00"/>
                </a:gs>
                <a:gs pos="100000">
                  <a:srgbClr val="F8D7A6"/>
                </a:gs>
              </a:gsLst>
              <a:lin ang="18900000" scaled="1"/>
            </a:gra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734" name="Connecteur droit 318"/>
            <p:cNvCxnSpPr/>
            <p:nvPr/>
          </p:nvCxnSpPr>
          <p:spPr>
            <a:xfrm flipH="1">
              <a:off x="1581627" y="4108092"/>
              <a:ext cx="6052" cy="659716"/>
            </a:xfrm>
            <a:prstGeom prst="line">
              <a:avLst/>
            </a:prstGeom>
            <a:noFill/>
            <a:ln w="127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735" name="TextBox 734"/>
            <p:cNvSpPr txBox="1">
              <a:spLocks noChangeArrowheads="1"/>
            </p:cNvSpPr>
            <p:nvPr/>
          </p:nvSpPr>
          <p:spPr bwMode="auto">
            <a:xfrm>
              <a:off x="3851920" y="3585497"/>
              <a:ext cx="4896793" cy="2446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l-NL" b="1" dirty="0" smtClean="0"/>
                <a:t>HDM-induced AAI:</a:t>
              </a:r>
            </a:p>
            <a:p>
              <a:endParaRPr lang="nl-NL" sz="900" b="1" dirty="0" smtClean="0"/>
            </a:p>
            <a:p>
              <a:pPr>
                <a:buFont typeface="Arial" pitchFamily="34" charset="0"/>
                <a:buChar char="•"/>
              </a:pPr>
              <a:r>
                <a:rPr lang="nl-NL" dirty="0" smtClean="0"/>
                <a:t>  No innate induction of ILC2</a:t>
              </a:r>
            </a:p>
            <a:p>
              <a:pPr>
                <a:buFont typeface="Arial" pitchFamily="34" charset="0"/>
                <a:buChar char="•"/>
              </a:pPr>
              <a:r>
                <a:rPr lang="nl-NL" dirty="0"/>
                <a:t> </a:t>
              </a:r>
              <a:r>
                <a:rPr lang="nl-NL" dirty="0" smtClean="0"/>
                <a:t> ILC2 </a:t>
              </a:r>
              <a:r>
                <a:rPr lang="nl-NL" dirty="0" err="1" smtClean="0"/>
                <a:t>induction</a:t>
              </a:r>
              <a:r>
                <a:rPr lang="nl-NL" dirty="0" smtClean="0"/>
                <a:t> is </a:t>
              </a:r>
              <a:r>
                <a:rPr lang="nl-NL" dirty="0" err="1" smtClean="0"/>
                <a:t>dependent</a:t>
              </a:r>
              <a:r>
                <a:rPr lang="nl-NL" dirty="0" smtClean="0"/>
                <a:t> on T </a:t>
              </a:r>
              <a:r>
                <a:rPr lang="nl-NL" dirty="0" err="1" smtClean="0"/>
                <a:t>cells</a:t>
              </a:r>
              <a:endParaRPr lang="nl-NL" dirty="0" smtClean="0"/>
            </a:p>
            <a:p>
              <a:pPr>
                <a:buFont typeface="Arial" pitchFamily="34" charset="0"/>
                <a:buChar char="•"/>
              </a:pPr>
              <a:r>
                <a:rPr lang="nl-NL" dirty="0"/>
                <a:t> </a:t>
              </a:r>
              <a:r>
                <a:rPr lang="nl-NL" dirty="0" smtClean="0"/>
                <a:t> ILC2 </a:t>
              </a:r>
              <a:r>
                <a:rPr lang="nl-NL" dirty="0" err="1" smtClean="0"/>
                <a:t>induction</a:t>
              </a:r>
              <a:r>
                <a:rPr lang="nl-NL" dirty="0" smtClean="0"/>
                <a:t> is independent of B </a:t>
              </a:r>
              <a:r>
                <a:rPr lang="nl-NL" dirty="0" err="1" smtClean="0"/>
                <a:t>cells</a:t>
              </a:r>
              <a:endParaRPr lang="nl-NL" dirty="0"/>
            </a:p>
            <a:p>
              <a:pPr>
                <a:buFont typeface="Arial" pitchFamily="34" charset="0"/>
                <a:buChar char="•"/>
              </a:pPr>
              <a:r>
                <a:rPr lang="nl-NL" dirty="0" smtClean="0"/>
                <a:t>  ILC2 </a:t>
              </a:r>
              <a:r>
                <a:rPr lang="nl-NL" dirty="0" err="1" smtClean="0"/>
                <a:t>require</a:t>
              </a:r>
              <a:r>
                <a:rPr lang="nl-NL" dirty="0" smtClean="0"/>
                <a:t> IL-33 </a:t>
              </a:r>
              <a:r>
                <a:rPr lang="nl-NL" dirty="0" err="1" smtClean="0"/>
                <a:t>for</a:t>
              </a:r>
              <a:r>
                <a:rPr lang="nl-NL" dirty="0" smtClean="0"/>
                <a:t> cytokine </a:t>
              </a:r>
              <a:r>
                <a:rPr lang="nl-NL" dirty="0" err="1" smtClean="0"/>
                <a:t>induction</a:t>
              </a:r>
              <a:r>
                <a:rPr lang="nl-NL" dirty="0" smtClean="0"/>
                <a:t> but </a:t>
              </a:r>
              <a:r>
                <a:rPr lang="nl-NL" dirty="0" err="1" smtClean="0"/>
                <a:t>not</a:t>
              </a:r>
              <a:r>
                <a:rPr lang="nl-NL" dirty="0" smtClean="0"/>
                <a:t> </a:t>
              </a:r>
              <a:r>
                <a:rPr lang="nl-NL" dirty="0" err="1" smtClean="0"/>
                <a:t>for</a:t>
              </a:r>
              <a:r>
                <a:rPr lang="nl-NL" dirty="0" smtClean="0"/>
                <a:t> </a:t>
              </a:r>
              <a:r>
                <a:rPr lang="nl-NL" dirty="0" err="1" smtClean="0"/>
                <a:t>proliferation</a:t>
              </a:r>
              <a:endParaRPr lang="nl-NL" dirty="0" smtClean="0"/>
            </a:p>
            <a:p>
              <a:pPr>
                <a:buFont typeface="Arial" pitchFamily="34" charset="0"/>
                <a:buChar char="•"/>
              </a:pPr>
              <a:r>
                <a:rPr lang="nl-NL" dirty="0"/>
                <a:t> </a:t>
              </a:r>
              <a:r>
                <a:rPr lang="nl-NL" dirty="0" smtClean="0"/>
                <a:t> ILC2 </a:t>
              </a:r>
              <a:r>
                <a:rPr lang="nl-NL" dirty="0" err="1" smtClean="0"/>
                <a:t>also</a:t>
              </a:r>
              <a:r>
                <a:rPr lang="nl-NL" dirty="0" smtClean="0"/>
                <a:t> </a:t>
              </a:r>
              <a:r>
                <a:rPr lang="nl-NL" dirty="0" err="1" smtClean="0"/>
                <a:t>produce</a:t>
              </a:r>
              <a:r>
                <a:rPr lang="nl-NL" dirty="0" smtClean="0"/>
                <a:t> IL-4 in </a:t>
              </a:r>
              <a:r>
                <a:rPr lang="nl-NL" dirty="0" err="1" smtClean="0"/>
                <a:t>chronic</a:t>
              </a:r>
              <a:r>
                <a:rPr lang="nl-NL" dirty="0" smtClean="0"/>
                <a:t> HDM AAI </a:t>
              </a:r>
            </a:p>
            <a:p>
              <a:pPr>
                <a:buFont typeface="Arial" pitchFamily="34" charset="0"/>
                <a:buChar char="•"/>
              </a:pPr>
              <a:r>
                <a:rPr lang="nl-NL" dirty="0" smtClean="0"/>
                <a:t>  ILC2 have heterogeneous phenotype</a:t>
              </a:r>
              <a:endParaRPr lang="nl-NL" dirty="0"/>
            </a:p>
          </p:txBody>
        </p:sp>
        <p:cxnSp>
          <p:nvCxnSpPr>
            <p:cNvPr id="736" name="Connecteur droit 318"/>
            <p:cNvCxnSpPr/>
            <p:nvPr/>
          </p:nvCxnSpPr>
          <p:spPr>
            <a:xfrm flipH="1">
              <a:off x="1842622" y="4125227"/>
              <a:ext cx="470689" cy="0"/>
            </a:xfrm>
            <a:prstGeom prst="line">
              <a:avLst/>
            </a:prstGeom>
            <a:noFill/>
            <a:ln w="127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737" name="Freeform 1501"/>
            <p:cNvSpPr>
              <a:spLocks/>
            </p:cNvSpPr>
            <p:nvPr/>
          </p:nvSpPr>
          <p:spPr bwMode="auto">
            <a:xfrm rot="11350042">
              <a:off x="971600" y="4835812"/>
              <a:ext cx="775820" cy="841013"/>
            </a:xfrm>
            <a:custGeom>
              <a:avLst/>
              <a:gdLst>
                <a:gd name="T0" fmla="*/ 54 w 813"/>
                <a:gd name="T1" fmla="*/ 774 h 1045"/>
                <a:gd name="T2" fmla="*/ 120 w 813"/>
                <a:gd name="T3" fmla="*/ 792 h 1045"/>
                <a:gd name="T4" fmla="*/ 75 w 813"/>
                <a:gd name="T5" fmla="*/ 738 h 1045"/>
                <a:gd name="T6" fmla="*/ 123 w 813"/>
                <a:gd name="T7" fmla="*/ 735 h 1045"/>
                <a:gd name="T8" fmla="*/ 222 w 813"/>
                <a:gd name="T9" fmla="*/ 747 h 1045"/>
                <a:gd name="T10" fmla="*/ 309 w 813"/>
                <a:gd name="T11" fmla="*/ 711 h 1045"/>
                <a:gd name="T12" fmla="*/ 339 w 813"/>
                <a:gd name="T13" fmla="*/ 543 h 1045"/>
                <a:gd name="T14" fmla="*/ 321 w 813"/>
                <a:gd name="T15" fmla="*/ 141 h 1045"/>
                <a:gd name="T16" fmla="*/ 294 w 813"/>
                <a:gd name="T17" fmla="*/ 6 h 1045"/>
                <a:gd name="T18" fmla="*/ 333 w 813"/>
                <a:gd name="T19" fmla="*/ 99 h 1045"/>
                <a:gd name="T20" fmla="*/ 369 w 813"/>
                <a:gd name="T21" fmla="*/ 399 h 1045"/>
                <a:gd name="T22" fmla="*/ 363 w 813"/>
                <a:gd name="T23" fmla="*/ 666 h 1045"/>
                <a:gd name="T24" fmla="*/ 462 w 813"/>
                <a:gd name="T25" fmla="*/ 678 h 1045"/>
                <a:gd name="T26" fmla="*/ 567 w 813"/>
                <a:gd name="T27" fmla="*/ 681 h 1045"/>
                <a:gd name="T28" fmla="*/ 483 w 813"/>
                <a:gd name="T29" fmla="*/ 726 h 1045"/>
                <a:gd name="T30" fmla="*/ 678 w 813"/>
                <a:gd name="T31" fmla="*/ 693 h 1045"/>
                <a:gd name="T32" fmla="*/ 690 w 813"/>
                <a:gd name="T33" fmla="*/ 747 h 1045"/>
                <a:gd name="T34" fmla="*/ 552 w 813"/>
                <a:gd name="T35" fmla="*/ 762 h 1045"/>
                <a:gd name="T36" fmla="*/ 705 w 813"/>
                <a:gd name="T37" fmla="*/ 864 h 1045"/>
                <a:gd name="T38" fmla="*/ 777 w 813"/>
                <a:gd name="T39" fmla="*/ 978 h 1045"/>
                <a:gd name="T40" fmla="*/ 660 w 813"/>
                <a:gd name="T41" fmla="*/ 870 h 1045"/>
                <a:gd name="T42" fmla="*/ 501 w 813"/>
                <a:gd name="T43" fmla="*/ 969 h 1045"/>
                <a:gd name="T44" fmla="*/ 474 w 813"/>
                <a:gd name="T45" fmla="*/ 1002 h 1045"/>
                <a:gd name="T46" fmla="*/ 441 w 813"/>
                <a:gd name="T47" fmla="*/ 894 h 1045"/>
                <a:gd name="T48" fmla="*/ 381 w 813"/>
                <a:gd name="T49" fmla="*/ 978 h 1045"/>
                <a:gd name="T50" fmla="*/ 336 w 813"/>
                <a:gd name="T51" fmla="*/ 1035 h 1045"/>
                <a:gd name="T52" fmla="*/ 318 w 813"/>
                <a:gd name="T53" fmla="*/ 948 h 1045"/>
                <a:gd name="T54" fmla="*/ 342 w 813"/>
                <a:gd name="T55" fmla="*/ 870 h 1045"/>
                <a:gd name="T56" fmla="*/ 279 w 813"/>
                <a:gd name="T57" fmla="*/ 903 h 1045"/>
                <a:gd name="T58" fmla="*/ 246 w 813"/>
                <a:gd name="T59" fmla="*/ 975 h 1045"/>
                <a:gd name="T60" fmla="*/ 111 w 813"/>
                <a:gd name="T61" fmla="*/ 1011 h 1045"/>
                <a:gd name="T62" fmla="*/ 195 w 813"/>
                <a:gd name="T63" fmla="*/ 972 h 1045"/>
                <a:gd name="T64" fmla="*/ 243 w 813"/>
                <a:gd name="T65" fmla="*/ 873 h 1045"/>
                <a:gd name="T66" fmla="*/ 165 w 813"/>
                <a:gd name="T67" fmla="*/ 879 h 1045"/>
                <a:gd name="T68" fmla="*/ 111 w 813"/>
                <a:gd name="T69" fmla="*/ 867 h 1045"/>
                <a:gd name="T70" fmla="*/ 144 w 813"/>
                <a:gd name="T71" fmla="*/ 825 h 1045"/>
                <a:gd name="T72" fmla="*/ 18 w 813"/>
                <a:gd name="T73" fmla="*/ 798 h 10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3"/>
                <a:gd name="T112" fmla="*/ 0 h 1045"/>
                <a:gd name="T113" fmla="*/ 813 w 813"/>
                <a:gd name="T114" fmla="*/ 1045 h 10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3" h="1045">
                  <a:moveTo>
                    <a:pt x="6" y="747"/>
                  </a:moveTo>
                  <a:cubicBezTo>
                    <a:pt x="12" y="743"/>
                    <a:pt x="41" y="766"/>
                    <a:pt x="54" y="774"/>
                  </a:cubicBezTo>
                  <a:cubicBezTo>
                    <a:pt x="67" y="782"/>
                    <a:pt x="76" y="795"/>
                    <a:pt x="87" y="798"/>
                  </a:cubicBezTo>
                  <a:cubicBezTo>
                    <a:pt x="98" y="801"/>
                    <a:pt x="117" y="798"/>
                    <a:pt x="120" y="792"/>
                  </a:cubicBezTo>
                  <a:cubicBezTo>
                    <a:pt x="123" y="786"/>
                    <a:pt x="112" y="771"/>
                    <a:pt x="105" y="762"/>
                  </a:cubicBezTo>
                  <a:cubicBezTo>
                    <a:pt x="98" y="753"/>
                    <a:pt x="76" y="745"/>
                    <a:pt x="75" y="738"/>
                  </a:cubicBezTo>
                  <a:cubicBezTo>
                    <a:pt x="74" y="731"/>
                    <a:pt x="91" y="721"/>
                    <a:pt x="99" y="720"/>
                  </a:cubicBezTo>
                  <a:cubicBezTo>
                    <a:pt x="107" y="719"/>
                    <a:pt x="116" y="731"/>
                    <a:pt x="123" y="735"/>
                  </a:cubicBezTo>
                  <a:cubicBezTo>
                    <a:pt x="130" y="739"/>
                    <a:pt x="122" y="745"/>
                    <a:pt x="138" y="747"/>
                  </a:cubicBezTo>
                  <a:cubicBezTo>
                    <a:pt x="154" y="749"/>
                    <a:pt x="198" y="748"/>
                    <a:pt x="222" y="747"/>
                  </a:cubicBezTo>
                  <a:cubicBezTo>
                    <a:pt x="246" y="746"/>
                    <a:pt x="271" y="747"/>
                    <a:pt x="285" y="741"/>
                  </a:cubicBezTo>
                  <a:cubicBezTo>
                    <a:pt x="299" y="735"/>
                    <a:pt x="304" y="722"/>
                    <a:pt x="309" y="711"/>
                  </a:cubicBezTo>
                  <a:cubicBezTo>
                    <a:pt x="314" y="700"/>
                    <a:pt x="310" y="700"/>
                    <a:pt x="315" y="672"/>
                  </a:cubicBezTo>
                  <a:cubicBezTo>
                    <a:pt x="320" y="644"/>
                    <a:pt x="336" y="601"/>
                    <a:pt x="339" y="543"/>
                  </a:cubicBezTo>
                  <a:cubicBezTo>
                    <a:pt x="342" y="485"/>
                    <a:pt x="336" y="388"/>
                    <a:pt x="333" y="321"/>
                  </a:cubicBezTo>
                  <a:cubicBezTo>
                    <a:pt x="330" y="254"/>
                    <a:pt x="327" y="184"/>
                    <a:pt x="321" y="141"/>
                  </a:cubicBezTo>
                  <a:cubicBezTo>
                    <a:pt x="315" y="98"/>
                    <a:pt x="298" y="82"/>
                    <a:pt x="294" y="60"/>
                  </a:cubicBezTo>
                  <a:cubicBezTo>
                    <a:pt x="290" y="38"/>
                    <a:pt x="289" y="12"/>
                    <a:pt x="294" y="6"/>
                  </a:cubicBezTo>
                  <a:cubicBezTo>
                    <a:pt x="299" y="0"/>
                    <a:pt x="321" y="9"/>
                    <a:pt x="327" y="24"/>
                  </a:cubicBezTo>
                  <a:cubicBezTo>
                    <a:pt x="333" y="39"/>
                    <a:pt x="328" y="59"/>
                    <a:pt x="333" y="99"/>
                  </a:cubicBezTo>
                  <a:cubicBezTo>
                    <a:pt x="338" y="139"/>
                    <a:pt x="354" y="214"/>
                    <a:pt x="360" y="264"/>
                  </a:cubicBezTo>
                  <a:cubicBezTo>
                    <a:pt x="366" y="314"/>
                    <a:pt x="368" y="353"/>
                    <a:pt x="369" y="399"/>
                  </a:cubicBezTo>
                  <a:cubicBezTo>
                    <a:pt x="370" y="445"/>
                    <a:pt x="370" y="499"/>
                    <a:pt x="369" y="543"/>
                  </a:cubicBezTo>
                  <a:cubicBezTo>
                    <a:pt x="368" y="587"/>
                    <a:pt x="360" y="643"/>
                    <a:pt x="363" y="666"/>
                  </a:cubicBezTo>
                  <a:cubicBezTo>
                    <a:pt x="366" y="689"/>
                    <a:pt x="374" y="682"/>
                    <a:pt x="390" y="684"/>
                  </a:cubicBezTo>
                  <a:cubicBezTo>
                    <a:pt x="406" y="686"/>
                    <a:pt x="441" y="683"/>
                    <a:pt x="462" y="678"/>
                  </a:cubicBezTo>
                  <a:cubicBezTo>
                    <a:pt x="483" y="673"/>
                    <a:pt x="502" y="654"/>
                    <a:pt x="519" y="654"/>
                  </a:cubicBezTo>
                  <a:cubicBezTo>
                    <a:pt x="536" y="654"/>
                    <a:pt x="570" y="675"/>
                    <a:pt x="567" y="681"/>
                  </a:cubicBezTo>
                  <a:cubicBezTo>
                    <a:pt x="564" y="687"/>
                    <a:pt x="512" y="683"/>
                    <a:pt x="498" y="690"/>
                  </a:cubicBezTo>
                  <a:cubicBezTo>
                    <a:pt x="484" y="697"/>
                    <a:pt x="480" y="717"/>
                    <a:pt x="483" y="726"/>
                  </a:cubicBezTo>
                  <a:cubicBezTo>
                    <a:pt x="486" y="735"/>
                    <a:pt x="484" y="753"/>
                    <a:pt x="516" y="747"/>
                  </a:cubicBezTo>
                  <a:cubicBezTo>
                    <a:pt x="548" y="741"/>
                    <a:pt x="642" y="698"/>
                    <a:pt x="678" y="693"/>
                  </a:cubicBezTo>
                  <a:cubicBezTo>
                    <a:pt x="714" y="688"/>
                    <a:pt x="733" y="705"/>
                    <a:pt x="735" y="714"/>
                  </a:cubicBezTo>
                  <a:cubicBezTo>
                    <a:pt x="737" y="723"/>
                    <a:pt x="714" y="742"/>
                    <a:pt x="690" y="747"/>
                  </a:cubicBezTo>
                  <a:cubicBezTo>
                    <a:pt x="666" y="752"/>
                    <a:pt x="611" y="745"/>
                    <a:pt x="588" y="747"/>
                  </a:cubicBezTo>
                  <a:cubicBezTo>
                    <a:pt x="565" y="749"/>
                    <a:pt x="556" y="749"/>
                    <a:pt x="552" y="762"/>
                  </a:cubicBezTo>
                  <a:cubicBezTo>
                    <a:pt x="548" y="775"/>
                    <a:pt x="538" y="808"/>
                    <a:pt x="564" y="825"/>
                  </a:cubicBezTo>
                  <a:cubicBezTo>
                    <a:pt x="590" y="842"/>
                    <a:pt x="666" y="841"/>
                    <a:pt x="705" y="864"/>
                  </a:cubicBezTo>
                  <a:cubicBezTo>
                    <a:pt x="744" y="887"/>
                    <a:pt x="789" y="944"/>
                    <a:pt x="801" y="963"/>
                  </a:cubicBezTo>
                  <a:cubicBezTo>
                    <a:pt x="813" y="982"/>
                    <a:pt x="785" y="979"/>
                    <a:pt x="777" y="978"/>
                  </a:cubicBezTo>
                  <a:cubicBezTo>
                    <a:pt x="769" y="977"/>
                    <a:pt x="772" y="978"/>
                    <a:pt x="753" y="960"/>
                  </a:cubicBezTo>
                  <a:cubicBezTo>
                    <a:pt x="734" y="942"/>
                    <a:pt x="699" y="885"/>
                    <a:pt x="660" y="870"/>
                  </a:cubicBezTo>
                  <a:cubicBezTo>
                    <a:pt x="621" y="855"/>
                    <a:pt x="546" y="850"/>
                    <a:pt x="519" y="867"/>
                  </a:cubicBezTo>
                  <a:cubicBezTo>
                    <a:pt x="492" y="884"/>
                    <a:pt x="506" y="945"/>
                    <a:pt x="501" y="969"/>
                  </a:cubicBezTo>
                  <a:cubicBezTo>
                    <a:pt x="496" y="993"/>
                    <a:pt x="496" y="1006"/>
                    <a:pt x="492" y="1011"/>
                  </a:cubicBezTo>
                  <a:cubicBezTo>
                    <a:pt x="488" y="1016"/>
                    <a:pt x="477" y="1017"/>
                    <a:pt x="474" y="1002"/>
                  </a:cubicBezTo>
                  <a:cubicBezTo>
                    <a:pt x="471" y="987"/>
                    <a:pt x="479" y="936"/>
                    <a:pt x="474" y="918"/>
                  </a:cubicBezTo>
                  <a:cubicBezTo>
                    <a:pt x="469" y="900"/>
                    <a:pt x="455" y="894"/>
                    <a:pt x="441" y="894"/>
                  </a:cubicBezTo>
                  <a:cubicBezTo>
                    <a:pt x="427" y="894"/>
                    <a:pt x="397" y="907"/>
                    <a:pt x="387" y="921"/>
                  </a:cubicBezTo>
                  <a:cubicBezTo>
                    <a:pt x="377" y="935"/>
                    <a:pt x="384" y="959"/>
                    <a:pt x="381" y="978"/>
                  </a:cubicBezTo>
                  <a:cubicBezTo>
                    <a:pt x="378" y="997"/>
                    <a:pt x="376" y="1025"/>
                    <a:pt x="369" y="1035"/>
                  </a:cubicBezTo>
                  <a:cubicBezTo>
                    <a:pt x="362" y="1045"/>
                    <a:pt x="344" y="1041"/>
                    <a:pt x="336" y="1035"/>
                  </a:cubicBezTo>
                  <a:cubicBezTo>
                    <a:pt x="328" y="1029"/>
                    <a:pt x="321" y="1013"/>
                    <a:pt x="318" y="999"/>
                  </a:cubicBezTo>
                  <a:cubicBezTo>
                    <a:pt x="315" y="985"/>
                    <a:pt x="316" y="962"/>
                    <a:pt x="318" y="948"/>
                  </a:cubicBezTo>
                  <a:cubicBezTo>
                    <a:pt x="320" y="934"/>
                    <a:pt x="329" y="925"/>
                    <a:pt x="333" y="912"/>
                  </a:cubicBezTo>
                  <a:cubicBezTo>
                    <a:pt x="337" y="899"/>
                    <a:pt x="346" y="877"/>
                    <a:pt x="342" y="870"/>
                  </a:cubicBezTo>
                  <a:cubicBezTo>
                    <a:pt x="338" y="863"/>
                    <a:pt x="316" y="865"/>
                    <a:pt x="306" y="870"/>
                  </a:cubicBezTo>
                  <a:cubicBezTo>
                    <a:pt x="296" y="875"/>
                    <a:pt x="285" y="891"/>
                    <a:pt x="279" y="903"/>
                  </a:cubicBezTo>
                  <a:cubicBezTo>
                    <a:pt x="273" y="915"/>
                    <a:pt x="276" y="927"/>
                    <a:pt x="270" y="939"/>
                  </a:cubicBezTo>
                  <a:cubicBezTo>
                    <a:pt x="264" y="951"/>
                    <a:pt x="265" y="962"/>
                    <a:pt x="246" y="975"/>
                  </a:cubicBezTo>
                  <a:cubicBezTo>
                    <a:pt x="227" y="988"/>
                    <a:pt x="178" y="1014"/>
                    <a:pt x="156" y="1020"/>
                  </a:cubicBezTo>
                  <a:cubicBezTo>
                    <a:pt x="134" y="1026"/>
                    <a:pt x="112" y="1015"/>
                    <a:pt x="111" y="1011"/>
                  </a:cubicBezTo>
                  <a:cubicBezTo>
                    <a:pt x="110" y="1007"/>
                    <a:pt x="136" y="999"/>
                    <a:pt x="150" y="993"/>
                  </a:cubicBezTo>
                  <a:cubicBezTo>
                    <a:pt x="164" y="987"/>
                    <a:pt x="182" y="984"/>
                    <a:pt x="195" y="972"/>
                  </a:cubicBezTo>
                  <a:cubicBezTo>
                    <a:pt x="208" y="960"/>
                    <a:pt x="220" y="934"/>
                    <a:pt x="228" y="918"/>
                  </a:cubicBezTo>
                  <a:cubicBezTo>
                    <a:pt x="236" y="902"/>
                    <a:pt x="245" y="883"/>
                    <a:pt x="243" y="873"/>
                  </a:cubicBezTo>
                  <a:cubicBezTo>
                    <a:pt x="241" y="863"/>
                    <a:pt x="226" y="854"/>
                    <a:pt x="213" y="855"/>
                  </a:cubicBezTo>
                  <a:cubicBezTo>
                    <a:pt x="200" y="856"/>
                    <a:pt x="184" y="873"/>
                    <a:pt x="165" y="879"/>
                  </a:cubicBezTo>
                  <a:cubicBezTo>
                    <a:pt x="146" y="885"/>
                    <a:pt x="108" y="896"/>
                    <a:pt x="99" y="894"/>
                  </a:cubicBezTo>
                  <a:cubicBezTo>
                    <a:pt x="90" y="892"/>
                    <a:pt x="103" y="874"/>
                    <a:pt x="111" y="867"/>
                  </a:cubicBezTo>
                  <a:cubicBezTo>
                    <a:pt x="119" y="860"/>
                    <a:pt x="145" y="856"/>
                    <a:pt x="150" y="849"/>
                  </a:cubicBezTo>
                  <a:cubicBezTo>
                    <a:pt x="155" y="842"/>
                    <a:pt x="155" y="829"/>
                    <a:pt x="144" y="825"/>
                  </a:cubicBezTo>
                  <a:cubicBezTo>
                    <a:pt x="133" y="821"/>
                    <a:pt x="102" y="829"/>
                    <a:pt x="81" y="825"/>
                  </a:cubicBezTo>
                  <a:cubicBezTo>
                    <a:pt x="60" y="821"/>
                    <a:pt x="32" y="809"/>
                    <a:pt x="18" y="798"/>
                  </a:cubicBezTo>
                  <a:cubicBezTo>
                    <a:pt x="4" y="787"/>
                    <a:pt x="0" y="751"/>
                    <a:pt x="6" y="747"/>
                  </a:cubicBezTo>
                  <a:close/>
                </a:path>
              </a:pathLst>
            </a:custGeom>
            <a:gradFill rotWithShape="0">
              <a:gsLst>
                <a:gs pos="0">
                  <a:srgbClr val="F8D7A6"/>
                </a:gs>
                <a:gs pos="50000">
                  <a:srgbClr val="EC8C00"/>
                </a:gs>
                <a:gs pos="100000">
                  <a:srgbClr val="F8D7A6"/>
                </a:gs>
              </a:gsLst>
              <a:lin ang="18900000" scaled="1"/>
            </a:gra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8" name="Freeform 1503"/>
            <p:cNvSpPr>
              <a:spLocks/>
            </p:cNvSpPr>
            <p:nvPr/>
          </p:nvSpPr>
          <p:spPr bwMode="auto">
            <a:xfrm rot="366479">
              <a:off x="1268310" y="5008066"/>
              <a:ext cx="332064" cy="71867"/>
            </a:xfrm>
            <a:custGeom>
              <a:avLst/>
              <a:gdLst>
                <a:gd name="T0" fmla="*/ 27 w 385"/>
                <a:gd name="T1" fmla="*/ 4 h 125"/>
                <a:gd name="T2" fmla="*/ 3 w 385"/>
                <a:gd name="T3" fmla="*/ 33 h 125"/>
                <a:gd name="T4" fmla="*/ 6 w 385"/>
                <a:gd name="T5" fmla="*/ 64 h 125"/>
                <a:gd name="T6" fmla="*/ 20 w 385"/>
                <a:gd name="T7" fmla="*/ 78 h 125"/>
                <a:gd name="T8" fmla="*/ 68 w 385"/>
                <a:gd name="T9" fmla="*/ 94 h 125"/>
                <a:gd name="T10" fmla="*/ 120 w 385"/>
                <a:gd name="T11" fmla="*/ 99 h 125"/>
                <a:gd name="T12" fmla="*/ 185 w 385"/>
                <a:gd name="T13" fmla="*/ 99 h 125"/>
                <a:gd name="T14" fmla="*/ 231 w 385"/>
                <a:gd name="T15" fmla="*/ 105 h 125"/>
                <a:gd name="T16" fmla="*/ 311 w 385"/>
                <a:gd name="T17" fmla="*/ 121 h 125"/>
                <a:gd name="T18" fmla="*/ 357 w 385"/>
                <a:gd name="T19" fmla="*/ 120 h 125"/>
                <a:gd name="T20" fmla="*/ 381 w 385"/>
                <a:gd name="T21" fmla="*/ 91 h 125"/>
                <a:gd name="T22" fmla="*/ 383 w 385"/>
                <a:gd name="T23" fmla="*/ 49 h 125"/>
                <a:gd name="T24" fmla="*/ 374 w 385"/>
                <a:gd name="T25" fmla="*/ 28 h 125"/>
                <a:gd name="T26" fmla="*/ 344 w 385"/>
                <a:gd name="T27" fmla="*/ 13 h 125"/>
                <a:gd name="T28" fmla="*/ 293 w 385"/>
                <a:gd name="T29" fmla="*/ 3 h 125"/>
                <a:gd name="T30" fmla="*/ 236 w 385"/>
                <a:gd name="T31" fmla="*/ 3 h 125"/>
                <a:gd name="T32" fmla="*/ 195 w 385"/>
                <a:gd name="T33" fmla="*/ 7 h 125"/>
                <a:gd name="T34" fmla="*/ 138 w 385"/>
                <a:gd name="T35" fmla="*/ 10 h 125"/>
                <a:gd name="T36" fmla="*/ 89 w 385"/>
                <a:gd name="T37" fmla="*/ 12 h 125"/>
                <a:gd name="T38" fmla="*/ 42 w 385"/>
                <a:gd name="T39" fmla="*/ 10 h 125"/>
                <a:gd name="T40" fmla="*/ 27 w 385"/>
                <a:gd name="T41" fmla="*/ 4 h 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5"/>
                <a:gd name="T64" fmla="*/ 0 h 125"/>
                <a:gd name="T65" fmla="*/ 385 w 385"/>
                <a:gd name="T66" fmla="*/ 125 h 1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5" h="125">
                  <a:moveTo>
                    <a:pt x="27" y="4"/>
                  </a:moveTo>
                  <a:cubicBezTo>
                    <a:pt x="20" y="8"/>
                    <a:pt x="6" y="23"/>
                    <a:pt x="3" y="33"/>
                  </a:cubicBezTo>
                  <a:cubicBezTo>
                    <a:pt x="0" y="43"/>
                    <a:pt x="3" y="57"/>
                    <a:pt x="6" y="64"/>
                  </a:cubicBezTo>
                  <a:cubicBezTo>
                    <a:pt x="9" y="71"/>
                    <a:pt x="10" y="73"/>
                    <a:pt x="20" y="78"/>
                  </a:cubicBezTo>
                  <a:cubicBezTo>
                    <a:pt x="30" y="83"/>
                    <a:pt x="51" y="90"/>
                    <a:pt x="68" y="94"/>
                  </a:cubicBezTo>
                  <a:cubicBezTo>
                    <a:pt x="85" y="98"/>
                    <a:pt x="101" y="98"/>
                    <a:pt x="120" y="99"/>
                  </a:cubicBezTo>
                  <a:cubicBezTo>
                    <a:pt x="139" y="100"/>
                    <a:pt x="167" y="98"/>
                    <a:pt x="185" y="99"/>
                  </a:cubicBezTo>
                  <a:cubicBezTo>
                    <a:pt x="203" y="100"/>
                    <a:pt x="210" y="101"/>
                    <a:pt x="231" y="105"/>
                  </a:cubicBezTo>
                  <a:cubicBezTo>
                    <a:pt x="252" y="109"/>
                    <a:pt x="290" y="119"/>
                    <a:pt x="311" y="121"/>
                  </a:cubicBezTo>
                  <a:cubicBezTo>
                    <a:pt x="332" y="123"/>
                    <a:pt x="345" y="125"/>
                    <a:pt x="357" y="120"/>
                  </a:cubicBezTo>
                  <a:cubicBezTo>
                    <a:pt x="369" y="115"/>
                    <a:pt x="377" y="103"/>
                    <a:pt x="381" y="91"/>
                  </a:cubicBezTo>
                  <a:cubicBezTo>
                    <a:pt x="385" y="79"/>
                    <a:pt x="384" y="59"/>
                    <a:pt x="383" y="49"/>
                  </a:cubicBezTo>
                  <a:cubicBezTo>
                    <a:pt x="382" y="39"/>
                    <a:pt x="381" y="34"/>
                    <a:pt x="374" y="28"/>
                  </a:cubicBezTo>
                  <a:cubicBezTo>
                    <a:pt x="367" y="22"/>
                    <a:pt x="357" y="17"/>
                    <a:pt x="344" y="13"/>
                  </a:cubicBezTo>
                  <a:cubicBezTo>
                    <a:pt x="331" y="9"/>
                    <a:pt x="311" y="5"/>
                    <a:pt x="293" y="3"/>
                  </a:cubicBezTo>
                  <a:cubicBezTo>
                    <a:pt x="275" y="1"/>
                    <a:pt x="252" y="2"/>
                    <a:pt x="236" y="3"/>
                  </a:cubicBezTo>
                  <a:cubicBezTo>
                    <a:pt x="220" y="4"/>
                    <a:pt x="211" y="6"/>
                    <a:pt x="195" y="7"/>
                  </a:cubicBezTo>
                  <a:cubicBezTo>
                    <a:pt x="179" y="8"/>
                    <a:pt x="156" y="9"/>
                    <a:pt x="138" y="10"/>
                  </a:cubicBezTo>
                  <a:cubicBezTo>
                    <a:pt x="120" y="11"/>
                    <a:pt x="105" y="12"/>
                    <a:pt x="89" y="12"/>
                  </a:cubicBezTo>
                  <a:cubicBezTo>
                    <a:pt x="73" y="12"/>
                    <a:pt x="52" y="11"/>
                    <a:pt x="42" y="10"/>
                  </a:cubicBezTo>
                  <a:cubicBezTo>
                    <a:pt x="32" y="9"/>
                    <a:pt x="34" y="0"/>
                    <a:pt x="2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EC8C00"/>
                </a:gs>
                <a:gs pos="100000">
                  <a:srgbClr val="A56200"/>
                </a:gs>
              </a:gsLst>
              <a:path path="rect">
                <a:fillToRect l="50000" t="50000" r="50000" b="50000"/>
              </a:path>
            </a:gradFill>
            <a:ln w="6350" cmpd="sng">
              <a:solidFill>
                <a:srgbClr val="808080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39" name="Group 5272"/>
            <p:cNvGrpSpPr>
              <a:grpSpLocks noChangeAspect="1"/>
            </p:cNvGrpSpPr>
            <p:nvPr/>
          </p:nvGrpSpPr>
          <p:grpSpPr bwMode="auto">
            <a:xfrm>
              <a:off x="1372241" y="5116479"/>
              <a:ext cx="459053" cy="450000"/>
              <a:chOff x="4349" y="1763"/>
              <a:chExt cx="834" cy="818"/>
            </a:xfrm>
          </p:grpSpPr>
          <p:sp>
            <p:nvSpPr>
              <p:cNvPr id="1449" name="Freeform 5273"/>
              <p:cNvSpPr>
                <a:spLocks/>
              </p:cNvSpPr>
              <p:nvPr/>
            </p:nvSpPr>
            <p:spPr bwMode="auto">
              <a:xfrm>
                <a:off x="4358" y="1763"/>
                <a:ext cx="825" cy="818"/>
              </a:xfrm>
              <a:custGeom>
                <a:avLst/>
                <a:gdLst/>
                <a:ahLst/>
                <a:cxnLst>
                  <a:cxn ang="0">
                    <a:pos x="110" y="33"/>
                  </a:cxn>
                  <a:cxn ang="0">
                    <a:pos x="21" y="148"/>
                  </a:cxn>
                  <a:cxn ang="0">
                    <a:pos x="33" y="312"/>
                  </a:cxn>
                  <a:cxn ang="0">
                    <a:pos x="317" y="393"/>
                  </a:cxn>
                  <a:cxn ang="0">
                    <a:pos x="377" y="72"/>
                  </a:cxn>
                  <a:cxn ang="0">
                    <a:pos x="253" y="14"/>
                  </a:cxn>
                  <a:cxn ang="0">
                    <a:pos x="110" y="33"/>
                  </a:cxn>
                </a:cxnLst>
                <a:rect l="0" t="0" r="r" b="b"/>
                <a:pathLst>
                  <a:path w="478" h="444">
                    <a:moveTo>
                      <a:pt x="110" y="33"/>
                    </a:moveTo>
                    <a:cubicBezTo>
                      <a:pt x="53" y="66"/>
                      <a:pt x="45" y="92"/>
                      <a:pt x="21" y="148"/>
                    </a:cubicBezTo>
                    <a:cubicBezTo>
                      <a:pt x="0" y="199"/>
                      <a:pt x="7" y="264"/>
                      <a:pt x="33" y="312"/>
                    </a:cubicBezTo>
                    <a:cubicBezTo>
                      <a:pt x="82" y="404"/>
                      <a:pt x="227" y="444"/>
                      <a:pt x="317" y="393"/>
                    </a:cubicBezTo>
                    <a:cubicBezTo>
                      <a:pt x="424" y="333"/>
                      <a:pt x="478" y="167"/>
                      <a:pt x="377" y="72"/>
                    </a:cubicBezTo>
                    <a:cubicBezTo>
                      <a:pt x="342" y="39"/>
                      <a:pt x="298" y="23"/>
                      <a:pt x="253" y="14"/>
                    </a:cubicBezTo>
                    <a:cubicBezTo>
                      <a:pt x="183" y="0"/>
                      <a:pt x="150" y="12"/>
                      <a:pt x="110" y="33"/>
                    </a:cubicBezTo>
                    <a:close/>
                  </a:path>
                </a:pathLst>
              </a:custGeom>
              <a:solidFill>
                <a:srgbClr val="9BBB59">
                  <a:lumMod val="40000"/>
                  <a:lumOff val="6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1F497D">
                      <a:lumMod val="40000"/>
                      <a:lumOff val="60000"/>
                    </a:srgb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0" name="Freeform 5274"/>
              <p:cNvSpPr>
                <a:spLocks/>
              </p:cNvSpPr>
              <p:nvPr/>
            </p:nvSpPr>
            <p:spPr bwMode="auto">
              <a:xfrm>
                <a:off x="4444" y="1822"/>
                <a:ext cx="615" cy="647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12" y="147"/>
                  </a:cxn>
                  <a:cxn ang="0">
                    <a:pos x="75" y="315"/>
                  </a:cxn>
                  <a:cxn ang="0">
                    <a:pos x="215" y="341"/>
                  </a:cxn>
                  <a:cxn ang="0">
                    <a:pos x="316" y="255"/>
                  </a:cxn>
                  <a:cxn ang="0">
                    <a:pos x="339" y="120"/>
                  </a:cxn>
                  <a:cxn ang="0">
                    <a:pos x="255" y="24"/>
                  </a:cxn>
                  <a:cxn ang="0">
                    <a:pos x="82" y="32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solidFill>
                <a:srgbClr val="9BBB5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1" name="Freeform 5276"/>
              <p:cNvSpPr>
                <a:spLocks/>
              </p:cNvSpPr>
              <p:nvPr/>
            </p:nvSpPr>
            <p:spPr bwMode="auto">
              <a:xfrm>
                <a:off x="4479" y="1861"/>
                <a:ext cx="297" cy="295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43" y="47"/>
                  </a:cxn>
                  <a:cxn ang="0">
                    <a:pos x="5" y="160"/>
                  </a:cxn>
                  <a:cxn ang="0">
                    <a:pos x="62" y="51"/>
                  </a:cxn>
                  <a:cxn ang="0">
                    <a:pos x="88" y="39"/>
                  </a:cxn>
                  <a:cxn ang="0">
                    <a:pos x="104" y="19"/>
                  </a:cxn>
                  <a:cxn ang="0">
                    <a:pos x="172" y="4"/>
                  </a:cxn>
                  <a:cxn ang="0">
                    <a:pos x="114" y="6"/>
                  </a:cxn>
                </a:cxnLst>
                <a:rect l="0" t="0" r="r" b="b"/>
                <a:pathLst>
                  <a:path w="172" h="160">
                    <a:moveTo>
                      <a:pt x="114" y="4"/>
                    </a:moveTo>
                    <a:cubicBezTo>
                      <a:pt x="86" y="17"/>
                      <a:pt x="64" y="24"/>
                      <a:pt x="43" y="47"/>
                    </a:cubicBezTo>
                    <a:cubicBezTo>
                      <a:pt x="17" y="76"/>
                      <a:pt x="0" y="120"/>
                      <a:pt x="5" y="160"/>
                    </a:cubicBezTo>
                    <a:cubicBezTo>
                      <a:pt x="13" y="120"/>
                      <a:pt x="27" y="74"/>
                      <a:pt x="62" y="51"/>
                    </a:cubicBezTo>
                    <a:cubicBezTo>
                      <a:pt x="70" y="46"/>
                      <a:pt x="81" y="44"/>
                      <a:pt x="88" y="39"/>
                    </a:cubicBezTo>
                    <a:cubicBezTo>
                      <a:pt x="96" y="32"/>
                      <a:pt x="96" y="25"/>
                      <a:pt x="104" y="19"/>
                    </a:cubicBezTo>
                    <a:cubicBezTo>
                      <a:pt x="116" y="8"/>
                      <a:pt x="158" y="9"/>
                      <a:pt x="172" y="4"/>
                    </a:cubicBezTo>
                    <a:cubicBezTo>
                      <a:pt x="163" y="0"/>
                      <a:pt x="123" y="2"/>
                      <a:pt x="114" y="6"/>
                    </a:cubicBezTo>
                  </a:path>
                </a:pathLst>
              </a:custGeom>
              <a:solidFill>
                <a:srgbClr val="9BBB59">
                  <a:lumMod val="40000"/>
                  <a:lumOff val="6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2" name="Freeform 5277"/>
              <p:cNvSpPr>
                <a:spLocks/>
              </p:cNvSpPr>
              <p:nvPr/>
            </p:nvSpPr>
            <p:spPr bwMode="auto">
              <a:xfrm>
                <a:off x="4593" y="1990"/>
                <a:ext cx="537" cy="564"/>
              </a:xfrm>
              <a:custGeom>
                <a:avLst/>
                <a:gdLst/>
                <a:ahLst/>
                <a:cxnLst>
                  <a:cxn ang="0">
                    <a:pos x="0" y="268"/>
                  </a:cxn>
                  <a:cxn ang="0">
                    <a:pos x="4" y="269"/>
                  </a:cxn>
                  <a:cxn ang="0">
                    <a:pos x="209" y="243"/>
                  </a:cxn>
                  <a:cxn ang="0">
                    <a:pos x="269" y="0"/>
                  </a:cxn>
                  <a:cxn ang="0">
                    <a:pos x="183" y="243"/>
                  </a:cxn>
                  <a:cxn ang="0">
                    <a:pos x="0" y="268"/>
                  </a:cxn>
                </a:cxnLst>
                <a:rect l="0" t="0" r="r" b="b"/>
                <a:pathLst>
                  <a:path w="311" h="306">
                    <a:moveTo>
                      <a:pt x="0" y="268"/>
                    </a:moveTo>
                    <a:cubicBezTo>
                      <a:pt x="1" y="268"/>
                      <a:pt x="2" y="269"/>
                      <a:pt x="4" y="269"/>
                    </a:cubicBezTo>
                    <a:cubicBezTo>
                      <a:pt x="46" y="287"/>
                      <a:pt x="137" y="306"/>
                      <a:pt x="209" y="243"/>
                    </a:cubicBezTo>
                    <a:cubicBezTo>
                      <a:pt x="284" y="178"/>
                      <a:pt x="311" y="54"/>
                      <a:pt x="269" y="0"/>
                    </a:cubicBezTo>
                    <a:cubicBezTo>
                      <a:pt x="288" y="52"/>
                      <a:pt x="288" y="176"/>
                      <a:pt x="183" y="243"/>
                    </a:cubicBezTo>
                    <a:cubicBezTo>
                      <a:pt x="139" y="263"/>
                      <a:pt x="99" y="294"/>
                      <a:pt x="0" y="268"/>
                    </a:cubicBezTo>
                  </a:path>
                </a:pathLst>
              </a:custGeom>
              <a:solidFill>
                <a:srgbClr val="9BBB59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3" name="Freeform 5278"/>
              <p:cNvSpPr>
                <a:spLocks/>
              </p:cNvSpPr>
              <p:nvPr/>
            </p:nvSpPr>
            <p:spPr bwMode="auto">
              <a:xfrm>
                <a:off x="4349" y="1876"/>
                <a:ext cx="145" cy="532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36" y="83"/>
                  </a:cxn>
                  <a:cxn ang="0">
                    <a:pos x="78" y="289"/>
                  </a:cxn>
                  <a:cxn ang="0">
                    <a:pos x="40" y="116"/>
                  </a:cxn>
                  <a:cxn ang="0">
                    <a:pos x="84" y="0"/>
                  </a:cxn>
                </a:cxnLst>
                <a:rect l="0" t="0" r="r" b="b"/>
                <a:pathLst>
                  <a:path w="84" h="289">
                    <a:moveTo>
                      <a:pt x="84" y="0"/>
                    </a:moveTo>
                    <a:cubicBezTo>
                      <a:pt x="55" y="24"/>
                      <a:pt x="45" y="59"/>
                      <a:pt x="36" y="83"/>
                    </a:cubicBezTo>
                    <a:cubicBezTo>
                      <a:pt x="19" y="123"/>
                      <a:pt x="0" y="215"/>
                      <a:pt x="78" y="289"/>
                    </a:cubicBezTo>
                    <a:cubicBezTo>
                      <a:pt x="59" y="268"/>
                      <a:pt x="19" y="180"/>
                      <a:pt x="40" y="116"/>
                    </a:cubicBezTo>
                    <a:cubicBezTo>
                      <a:pt x="62" y="52"/>
                      <a:pt x="57" y="26"/>
                      <a:pt x="84" y="0"/>
                    </a:cubicBezTo>
                  </a:path>
                </a:pathLst>
              </a:custGeom>
              <a:solidFill>
                <a:srgbClr val="F79646">
                  <a:lumMod val="20000"/>
                  <a:lumOff val="80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4" name="Freeform 5280"/>
              <p:cNvSpPr>
                <a:spLocks/>
              </p:cNvSpPr>
              <p:nvPr/>
            </p:nvSpPr>
            <p:spPr bwMode="auto">
              <a:xfrm>
                <a:off x="4667" y="2097"/>
                <a:ext cx="364" cy="344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114" y="167"/>
                  </a:cxn>
                  <a:cxn ang="0">
                    <a:pos x="185" y="89"/>
                  </a:cxn>
                  <a:cxn ang="0">
                    <a:pos x="205" y="0"/>
                  </a:cxn>
                  <a:cxn ang="0">
                    <a:pos x="156" y="114"/>
                  </a:cxn>
                  <a:cxn ang="0">
                    <a:pos x="62" y="175"/>
                  </a:cxn>
                  <a:cxn ang="0">
                    <a:pos x="0" y="173"/>
                  </a:cxn>
                </a:cxnLst>
                <a:rect l="0" t="0" r="r" b="b"/>
                <a:pathLst>
                  <a:path w="211" h="187">
                    <a:moveTo>
                      <a:pt x="0" y="173"/>
                    </a:moveTo>
                    <a:cubicBezTo>
                      <a:pt x="42" y="187"/>
                      <a:pt x="77" y="187"/>
                      <a:pt x="114" y="167"/>
                    </a:cubicBezTo>
                    <a:cubicBezTo>
                      <a:pt x="150" y="146"/>
                      <a:pt x="170" y="118"/>
                      <a:pt x="185" y="89"/>
                    </a:cubicBezTo>
                    <a:cubicBezTo>
                      <a:pt x="199" y="60"/>
                      <a:pt x="211" y="26"/>
                      <a:pt x="205" y="0"/>
                    </a:cubicBezTo>
                    <a:cubicBezTo>
                      <a:pt x="205" y="16"/>
                      <a:pt x="177" y="88"/>
                      <a:pt x="156" y="114"/>
                    </a:cubicBezTo>
                    <a:cubicBezTo>
                      <a:pt x="135" y="140"/>
                      <a:pt x="81" y="173"/>
                      <a:pt x="62" y="175"/>
                    </a:cubicBezTo>
                    <a:cubicBezTo>
                      <a:pt x="44" y="176"/>
                      <a:pt x="10" y="178"/>
                      <a:pt x="0" y="173"/>
                    </a:cubicBezTo>
                  </a:path>
                </a:pathLst>
              </a:custGeom>
              <a:solidFill>
                <a:srgbClr val="9BBB59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5" name="Freeform 5281"/>
              <p:cNvSpPr>
                <a:spLocks/>
              </p:cNvSpPr>
              <p:nvPr/>
            </p:nvSpPr>
            <p:spPr bwMode="auto">
              <a:xfrm>
                <a:off x="4444" y="1822"/>
                <a:ext cx="615" cy="647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12" y="147"/>
                  </a:cxn>
                  <a:cxn ang="0">
                    <a:pos x="75" y="315"/>
                  </a:cxn>
                  <a:cxn ang="0">
                    <a:pos x="215" y="341"/>
                  </a:cxn>
                  <a:cxn ang="0">
                    <a:pos x="316" y="255"/>
                  </a:cxn>
                  <a:cxn ang="0">
                    <a:pos x="339" y="120"/>
                  </a:cxn>
                  <a:cxn ang="0">
                    <a:pos x="255" y="24"/>
                  </a:cxn>
                  <a:cxn ang="0">
                    <a:pos x="82" y="32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759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6" name="Freeform 5282"/>
              <p:cNvSpPr>
                <a:spLocks/>
              </p:cNvSpPr>
              <p:nvPr/>
            </p:nvSpPr>
            <p:spPr bwMode="auto">
              <a:xfrm>
                <a:off x="4356" y="1763"/>
                <a:ext cx="827" cy="817"/>
              </a:xfrm>
              <a:custGeom>
                <a:avLst/>
                <a:gdLst/>
                <a:ahLst/>
                <a:cxnLst>
                  <a:cxn ang="0">
                    <a:pos x="111" y="33"/>
                  </a:cxn>
                  <a:cxn ang="0">
                    <a:pos x="22" y="147"/>
                  </a:cxn>
                  <a:cxn ang="0">
                    <a:pos x="34" y="312"/>
                  </a:cxn>
                  <a:cxn ang="0">
                    <a:pos x="318" y="393"/>
                  </a:cxn>
                  <a:cxn ang="0">
                    <a:pos x="378" y="71"/>
                  </a:cxn>
                  <a:cxn ang="0">
                    <a:pos x="254" y="14"/>
                  </a:cxn>
                  <a:cxn ang="0">
                    <a:pos x="111" y="33"/>
                  </a:cxn>
                </a:cxnLst>
                <a:rect l="0" t="0" r="r" b="b"/>
                <a:pathLst>
                  <a:path w="479" h="443">
                    <a:moveTo>
                      <a:pt x="111" y="33"/>
                    </a:moveTo>
                    <a:cubicBezTo>
                      <a:pt x="54" y="65"/>
                      <a:pt x="46" y="92"/>
                      <a:pt x="22" y="147"/>
                    </a:cubicBezTo>
                    <a:cubicBezTo>
                      <a:pt x="0" y="198"/>
                      <a:pt x="8" y="264"/>
                      <a:pt x="34" y="312"/>
                    </a:cubicBezTo>
                    <a:cubicBezTo>
                      <a:pt x="83" y="403"/>
                      <a:pt x="228" y="443"/>
                      <a:pt x="318" y="393"/>
                    </a:cubicBezTo>
                    <a:cubicBezTo>
                      <a:pt x="425" y="333"/>
                      <a:pt x="479" y="167"/>
                      <a:pt x="378" y="71"/>
                    </a:cubicBezTo>
                    <a:cubicBezTo>
                      <a:pt x="343" y="38"/>
                      <a:pt x="299" y="23"/>
                      <a:pt x="254" y="14"/>
                    </a:cubicBezTo>
                    <a:cubicBezTo>
                      <a:pt x="184" y="0"/>
                      <a:pt x="150" y="11"/>
                      <a:pt x="111" y="33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759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7" name="Oval 5283"/>
              <p:cNvSpPr>
                <a:spLocks noChangeArrowheads="1"/>
              </p:cNvSpPr>
              <p:nvPr/>
            </p:nvSpPr>
            <p:spPr bwMode="auto">
              <a:xfrm>
                <a:off x="4553" y="1859"/>
                <a:ext cx="59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8" name="Oval 5284"/>
              <p:cNvSpPr>
                <a:spLocks noChangeArrowheads="1"/>
              </p:cNvSpPr>
              <p:nvPr/>
            </p:nvSpPr>
            <p:spPr bwMode="auto">
              <a:xfrm>
                <a:off x="4610" y="1855"/>
                <a:ext cx="22" cy="2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9" name="Oval 5285"/>
              <p:cNvSpPr>
                <a:spLocks noChangeArrowheads="1"/>
              </p:cNvSpPr>
              <p:nvPr/>
            </p:nvSpPr>
            <p:spPr bwMode="auto">
              <a:xfrm>
                <a:off x="4536" y="1901"/>
                <a:ext cx="20" cy="2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0" name="Group 2295"/>
            <p:cNvGrpSpPr>
              <a:grpSpLocks noChangeAspect="1"/>
            </p:cNvGrpSpPr>
            <p:nvPr/>
          </p:nvGrpSpPr>
          <p:grpSpPr bwMode="auto">
            <a:xfrm rot="20093789">
              <a:off x="1576908" y="5099974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410" name="Group 229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435" name="Group 229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443" name="Group 229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47" name="Rectangle 22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48" name="Oval 23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444" name="Group 230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45" name="Rectangle 23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46" name="Oval 23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436" name="Group 230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437" name="Group 230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41" name="Rectangle 23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42" name="Oval 23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438" name="Group 230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39" name="Rectangle 23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40" name="Oval 23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411" name="Group 231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421" name="Group 231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429" name="Group 23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33" name="Rectangle 23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34" name="Oval 23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430" name="Group 231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31" name="Rectangle 23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32" name="Oval 23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422" name="Group 231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423" name="Group 23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27" name="Rectangle 23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28" name="Oval 23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424" name="Group 232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25" name="Rectangle 23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26" name="Oval 23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412" name="Oval 232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3" name="Rectangle 232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4" name="Rectangle 232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5" name="Rectangle 232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6" name="Rectangle 233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7" name="Rectangle 233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8" name="Rectangle 233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9" name="Rectangle 233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20" name="Rectangle 233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1" name="Group 2135"/>
            <p:cNvGrpSpPr>
              <a:grpSpLocks noChangeAspect="1"/>
            </p:cNvGrpSpPr>
            <p:nvPr/>
          </p:nvGrpSpPr>
          <p:grpSpPr bwMode="auto">
            <a:xfrm rot="20093789">
              <a:off x="1522090" y="5091593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371" name="Group 213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396" name="Group 213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404" name="Group 21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08" name="Rectangle 21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09" name="Oval 21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405" name="Group 214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06" name="Rectangle 21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07" name="Oval 21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397" name="Group 214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98" name="Group 21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02" name="Rectangle 21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03" name="Oval 21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99" name="Group 214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400" name="Rectangle 21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401" name="Oval 21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372" name="Group 215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382" name="Group 215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90" name="Group 21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94" name="Rectangle 21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95" name="Oval 21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91" name="Group 215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92" name="Rectangle 21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93" name="Oval 21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383" name="Group 215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84" name="Group 21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88" name="Rectangle 21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89" name="Oval 21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85" name="Group 216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86" name="Rectangle 21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87" name="Oval 21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373" name="Oval 216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4" name="Rectangle 216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5" name="Rectangle 216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6" name="Rectangle 216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7" name="Rectangle 217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8" name="Rectangle 217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9" name="Rectangle 217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0" name="Rectangle 217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1" name="Rectangle 217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2" name="Group 2175"/>
            <p:cNvGrpSpPr>
              <a:grpSpLocks noChangeAspect="1"/>
            </p:cNvGrpSpPr>
            <p:nvPr/>
          </p:nvGrpSpPr>
          <p:grpSpPr bwMode="auto">
            <a:xfrm rot="20093789">
              <a:off x="1365505" y="5301399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332" name="Group 217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357" name="Group 217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65" name="Group 21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69" name="Rectangle 21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70" name="Oval 21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66" name="Group 218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67" name="Rectangle 21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68" name="Oval 2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358" name="Group 218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59" name="Group 21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63" name="Rectangle 2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64" name="Oval 21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60" name="Group 21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61" name="Rectangle 2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62" name="Oval 21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333" name="Group 219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343" name="Group 219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51" name="Group 21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55" name="Rectangle 21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56" name="Oval 21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52" name="Group 219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53" name="Rectangle 21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54" name="Oval 21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344" name="Group 219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45" name="Group 22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49" name="Rectangle 22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50" name="Oval 22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46" name="Group 220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47" name="Rectangle 22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48" name="Oval 22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334" name="Oval 220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5" name="Rectangle 220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6" name="Rectangle 220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7" name="Rectangle 220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8" name="Rectangle 221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9" name="Rectangle 221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40" name="Rectangle 221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41" name="Rectangle 221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42" name="Rectangle 221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3" name="Group 2215"/>
            <p:cNvGrpSpPr>
              <a:grpSpLocks noChangeAspect="1"/>
            </p:cNvGrpSpPr>
            <p:nvPr/>
          </p:nvGrpSpPr>
          <p:grpSpPr bwMode="auto">
            <a:xfrm rot="20093789">
              <a:off x="1366522" y="5398320"/>
              <a:ext cx="42000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293" name="Group 221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318" name="Group 221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26" name="Group 22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30" name="Rectangle 22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31" name="Oval 22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27" name="Group 22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28" name="Rectangle 22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29" name="Oval 22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319" name="Group 222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20" name="Group 22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24" name="Rectangle 22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25" name="Oval 22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21" name="Group 222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22" name="Rectangle 22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23" name="Oval 22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294" name="Group 223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304" name="Group 223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12" name="Group 22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16" name="Rectangle 22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17" name="Oval 22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13" name="Group 223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14" name="Rectangle 22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15" name="Oval 22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305" name="Group 223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306" name="Group 22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10" name="Rectangle 22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11" name="Oval 22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307" name="Group 22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308" name="Rectangle 22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309" name="Oval 22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295" name="Oval 224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6" name="Rectangle 224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7" name="Rectangle 224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8" name="Rectangle 224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9" name="Rectangle 225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0" name="Rectangle 225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1" name="Rectangle 225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2" name="Rectangle 225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3" name="Rectangle 225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4" name="Group 2255"/>
            <p:cNvGrpSpPr>
              <a:grpSpLocks noChangeAspect="1"/>
            </p:cNvGrpSpPr>
            <p:nvPr/>
          </p:nvGrpSpPr>
          <p:grpSpPr bwMode="auto">
            <a:xfrm rot="20093789">
              <a:off x="1418666" y="5168971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254" name="Group 225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279" name="Group 225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87" name="Group 225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91" name="Rectangle 225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92" name="Oval 22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88" name="Group 226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89" name="Rectangle 22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90" name="Oval 22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280" name="Group 226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81" name="Group 226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85" name="Rectangle 22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86" name="Oval 22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82" name="Group 226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83" name="Rectangle 22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84" name="Oval 22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255" name="Group 227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265" name="Group 227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73" name="Group 227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77" name="Rectangle 22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78" name="Oval 22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74" name="Group 227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75" name="Rectangle 22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76" name="Oval 22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266" name="Group 227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67" name="Group 228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71" name="Rectangle 22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72" name="Oval 22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68" name="Group 228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69" name="Rectangle 22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70" name="Oval 22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256" name="Oval 228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7" name="Rectangle 228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8" name="Rectangle 228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9" name="Rectangle 228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0" name="Rectangle 229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1" name="Rectangle 229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2" name="Rectangle 229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3" name="Rectangle 229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4" name="Rectangle 229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5" name="Group 2335"/>
            <p:cNvGrpSpPr>
              <a:grpSpLocks noChangeAspect="1"/>
            </p:cNvGrpSpPr>
            <p:nvPr/>
          </p:nvGrpSpPr>
          <p:grpSpPr bwMode="auto">
            <a:xfrm rot="20093789">
              <a:off x="1451341" y="5131158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215" name="Group 233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240" name="Group 233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48" name="Group 23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52" name="Rectangle 23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53" name="Oval 23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49" name="Group 234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50" name="Rectangle 23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51" name="Oval 23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241" name="Group 234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42" name="Group 23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46" name="Rectangle 23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47" name="Oval 23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43" name="Group 234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44" name="Rectangle 23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45" name="Oval 23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216" name="Group 235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226" name="Group 235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34" name="Group 23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38" name="Rectangle 23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39" name="Oval 23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35" name="Group 235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36" name="Rectangle 23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37" name="Oval 23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227" name="Group 235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28" name="Group 23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32" name="Rectangle 23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33" name="Oval 23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29" name="Group 236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30" name="Rectangle 23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31" name="Oval 23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217" name="Oval 236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8" name="Rectangle 236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9" name="Rectangle 236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0" name="Rectangle 236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1" name="Rectangle 237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2" name="Rectangle 237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3" name="Rectangle 237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4" name="Rectangle 237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5" name="Rectangle 237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6" name="Group 2375"/>
            <p:cNvGrpSpPr>
              <a:grpSpLocks noChangeAspect="1"/>
            </p:cNvGrpSpPr>
            <p:nvPr/>
          </p:nvGrpSpPr>
          <p:grpSpPr bwMode="auto">
            <a:xfrm rot="20093789">
              <a:off x="1383059" y="5231806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176" name="Group 237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201" name="Group 237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09" name="Group 23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13" name="Rectangle 23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14" name="Oval 23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10" name="Group 238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11" name="Rectangle 23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12" name="Oval 23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202" name="Group 238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203" name="Group 23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07" name="Rectangle 23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08" name="Oval 23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204" name="Group 23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205" name="Rectangle 23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06" name="Oval 23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177" name="Group 239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187" name="Group 239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195" name="Group 23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99" name="Rectangle 23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200" name="Oval 23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196" name="Group 239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97" name="Rectangle 23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98" name="Oval 23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188" name="Group 239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189" name="Group 24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93" name="Rectangle 24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94" name="Oval 24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190" name="Group 240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91" name="Rectangle 24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92" name="Oval 24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178" name="Oval 240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9" name="Rectangle 240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0" name="Rectangle 240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1" name="Rectangle 240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2" name="Rectangle 241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3" name="Rectangle 241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4" name="Rectangle 241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5" name="Rectangle 241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6" name="Rectangle 241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47" name="Group 2415"/>
            <p:cNvGrpSpPr>
              <a:grpSpLocks noChangeAspect="1"/>
            </p:cNvGrpSpPr>
            <p:nvPr/>
          </p:nvGrpSpPr>
          <p:grpSpPr bwMode="auto">
            <a:xfrm rot="20093789">
              <a:off x="1654956" y="5137102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1137" name="Group 241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162" name="Group 241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170" name="Group 24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74" name="Rectangle 24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75" name="Oval 24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171" name="Group 24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72" name="Rectangle 24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73" name="Oval 24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163" name="Group 242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164" name="Group 24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68" name="Rectangle 24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69" name="Oval 24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165" name="Group 242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66" name="Rectangle 24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67" name="Oval 24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1138" name="Group 243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148" name="Group 243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156" name="Group 24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60" name="Rectangle 24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61" name="Oval 24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157" name="Group 243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58" name="Rectangle 24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59" name="Oval 24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149" name="Group 243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150" name="Group 24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54" name="Rectangle 24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55" name="Oval 24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151" name="Group 24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152" name="Rectangle 24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53" name="Oval 24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1139" name="Oval 244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0" name="Rectangle 244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1" name="Rectangle 244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2" name="Rectangle 244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3" name="Rectangle 245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4" name="Rectangle 245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5" name="Rectangle 245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6" name="Rectangle 245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7" name="Rectangle 245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48" name="ZoneTexte 382"/>
            <p:cNvSpPr txBox="1"/>
            <p:nvPr/>
          </p:nvSpPr>
          <p:spPr>
            <a:xfrm>
              <a:off x="3172180" y="5466710"/>
              <a:ext cx="5357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ILC2</a:t>
              </a:r>
              <a:endParaRPr kumimoji="0" lang="en-US" sz="160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grpSp>
          <p:nvGrpSpPr>
            <p:cNvPr id="749" name="Group 5272"/>
            <p:cNvGrpSpPr>
              <a:grpSpLocks noChangeAspect="1"/>
            </p:cNvGrpSpPr>
            <p:nvPr/>
          </p:nvGrpSpPr>
          <p:grpSpPr bwMode="auto">
            <a:xfrm>
              <a:off x="2860405" y="5123435"/>
              <a:ext cx="486879" cy="477278"/>
              <a:chOff x="4349" y="1763"/>
              <a:chExt cx="834" cy="818"/>
            </a:xfrm>
          </p:grpSpPr>
          <p:sp>
            <p:nvSpPr>
              <p:cNvPr id="1126" name="Freeform 5273"/>
              <p:cNvSpPr>
                <a:spLocks/>
              </p:cNvSpPr>
              <p:nvPr/>
            </p:nvSpPr>
            <p:spPr bwMode="auto">
              <a:xfrm>
                <a:off x="4358" y="1763"/>
                <a:ext cx="825" cy="818"/>
              </a:xfrm>
              <a:custGeom>
                <a:avLst/>
                <a:gdLst/>
                <a:ahLst/>
                <a:cxnLst>
                  <a:cxn ang="0">
                    <a:pos x="110" y="33"/>
                  </a:cxn>
                  <a:cxn ang="0">
                    <a:pos x="21" y="148"/>
                  </a:cxn>
                  <a:cxn ang="0">
                    <a:pos x="33" y="312"/>
                  </a:cxn>
                  <a:cxn ang="0">
                    <a:pos x="317" y="393"/>
                  </a:cxn>
                  <a:cxn ang="0">
                    <a:pos x="377" y="72"/>
                  </a:cxn>
                  <a:cxn ang="0">
                    <a:pos x="253" y="14"/>
                  </a:cxn>
                  <a:cxn ang="0">
                    <a:pos x="110" y="33"/>
                  </a:cxn>
                </a:cxnLst>
                <a:rect l="0" t="0" r="r" b="b"/>
                <a:pathLst>
                  <a:path w="478" h="444">
                    <a:moveTo>
                      <a:pt x="110" y="33"/>
                    </a:moveTo>
                    <a:cubicBezTo>
                      <a:pt x="53" y="66"/>
                      <a:pt x="45" y="92"/>
                      <a:pt x="21" y="148"/>
                    </a:cubicBezTo>
                    <a:cubicBezTo>
                      <a:pt x="0" y="199"/>
                      <a:pt x="7" y="264"/>
                      <a:pt x="33" y="312"/>
                    </a:cubicBezTo>
                    <a:cubicBezTo>
                      <a:pt x="82" y="404"/>
                      <a:pt x="227" y="444"/>
                      <a:pt x="317" y="393"/>
                    </a:cubicBezTo>
                    <a:cubicBezTo>
                      <a:pt x="424" y="333"/>
                      <a:pt x="478" y="167"/>
                      <a:pt x="377" y="72"/>
                    </a:cubicBezTo>
                    <a:cubicBezTo>
                      <a:pt x="342" y="39"/>
                      <a:pt x="298" y="23"/>
                      <a:pt x="253" y="14"/>
                    </a:cubicBezTo>
                    <a:cubicBezTo>
                      <a:pt x="183" y="0"/>
                      <a:pt x="150" y="12"/>
                      <a:pt x="110" y="3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127" name="Freeform 5274"/>
              <p:cNvSpPr>
                <a:spLocks/>
              </p:cNvSpPr>
              <p:nvPr/>
            </p:nvSpPr>
            <p:spPr bwMode="auto">
              <a:xfrm>
                <a:off x="4444" y="1822"/>
                <a:ext cx="615" cy="647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12" y="147"/>
                  </a:cxn>
                  <a:cxn ang="0">
                    <a:pos x="75" y="315"/>
                  </a:cxn>
                  <a:cxn ang="0">
                    <a:pos x="215" y="341"/>
                  </a:cxn>
                  <a:cxn ang="0">
                    <a:pos x="316" y="255"/>
                  </a:cxn>
                  <a:cxn ang="0">
                    <a:pos x="339" y="120"/>
                  </a:cxn>
                  <a:cxn ang="0">
                    <a:pos x="255" y="24"/>
                  </a:cxn>
                  <a:cxn ang="0">
                    <a:pos x="82" y="32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Freeform 5276"/>
              <p:cNvSpPr>
                <a:spLocks/>
              </p:cNvSpPr>
              <p:nvPr/>
            </p:nvSpPr>
            <p:spPr bwMode="auto">
              <a:xfrm>
                <a:off x="4479" y="1861"/>
                <a:ext cx="297" cy="295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43" y="47"/>
                  </a:cxn>
                  <a:cxn ang="0">
                    <a:pos x="5" y="160"/>
                  </a:cxn>
                  <a:cxn ang="0">
                    <a:pos x="62" y="51"/>
                  </a:cxn>
                  <a:cxn ang="0">
                    <a:pos x="88" y="39"/>
                  </a:cxn>
                  <a:cxn ang="0">
                    <a:pos x="104" y="19"/>
                  </a:cxn>
                  <a:cxn ang="0">
                    <a:pos x="172" y="4"/>
                  </a:cxn>
                  <a:cxn ang="0">
                    <a:pos x="114" y="6"/>
                  </a:cxn>
                </a:cxnLst>
                <a:rect l="0" t="0" r="r" b="b"/>
                <a:pathLst>
                  <a:path w="172" h="160">
                    <a:moveTo>
                      <a:pt x="114" y="4"/>
                    </a:moveTo>
                    <a:cubicBezTo>
                      <a:pt x="86" y="17"/>
                      <a:pt x="64" y="24"/>
                      <a:pt x="43" y="47"/>
                    </a:cubicBezTo>
                    <a:cubicBezTo>
                      <a:pt x="17" y="76"/>
                      <a:pt x="0" y="120"/>
                      <a:pt x="5" y="160"/>
                    </a:cubicBezTo>
                    <a:cubicBezTo>
                      <a:pt x="13" y="120"/>
                      <a:pt x="27" y="74"/>
                      <a:pt x="62" y="51"/>
                    </a:cubicBezTo>
                    <a:cubicBezTo>
                      <a:pt x="70" y="46"/>
                      <a:pt x="81" y="44"/>
                      <a:pt x="88" y="39"/>
                    </a:cubicBezTo>
                    <a:cubicBezTo>
                      <a:pt x="96" y="32"/>
                      <a:pt x="96" y="25"/>
                      <a:pt x="104" y="19"/>
                    </a:cubicBezTo>
                    <a:cubicBezTo>
                      <a:pt x="116" y="8"/>
                      <a:pt x="158" y="9"/>
                      <a:pt x="172" y="4"/>
                    </a:cubicBezTo>
                    <a:cubicBezTo>
                      <a:pt x="163" y="0"/>
                      <a:pt x="123" y="2"/>
                      <a:pt x="114" y="6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Freeform 5277"/>
              <p:cNvSpPr>
                <a:spLocks/>
              </p:cNvSpPr>
              <p:nvPr/>
            </p:nvSpPr>
            <p:spPr bwMode="auto">
              <a:xfrm>
                <a:off x="4593" y="1990"/>
                <a:ext cx="537" cy="564"/>
              </a:xfrm>
              <a:custGeom>
                <a:avLst/>
                <a:gdLst/>
                <a:ahLst/>
                <a:cxnLst>
                  <a:cxn ang="0">
                    <a:pos x="0" y="268"/>
                  </a:cxn>
                  <a:cxn ang="0">
                    <a:pos x="4" y="269"/>
                  </a:cxn>
                  <a:cxn ang="0">
                    <a:pos x="209" y="243"/>
                  </a:cxn>
                  <a:cxn ang="0">
                    <a:pos x="269" y="0"/>
                  </a:cxn>
                  <a:cxn ang="0">
                    <a:pos x="183" y="243"/>
                  </a:cxn>
                  <a:cxn ang="0">
                    <a:pos x="0" y="268"/>
                  </a:cxn>
                </a:cxnLst>
                <a:rect l="0" t="0" r="r" b="b"/>
                <a:pathLst>
                  <a:path w="311" h="306">
                    <a:moveTo>
                      <a:pt x="0" y="268"/>
                    </a:moveTo>
                    <a:cubicBezTo>
                      <a:pt x="1" y="268"/>
                      <a:pt x="2" y="269"/>
                      <a:pt x="4" y="269"/>
                    </a:cubicBezTo>
                    <a:cubicBezTo>
                      <a:pt x="46" y="287"/>
                      <a:pt x="137" y="306"/>
                      <a:pt x="209" y="243"/>
                    </a:cubicBezTo>
                    <a:cubicBezTo>
                      <a:pt x="284" y="178"/>
                      <a:pt x="311" y="54"/>
                      <a:pt x="269" y="0"/>
                    </a:cubicBezTo>
                    <a:cubicBezTo>
                      <a:pt x="288" y="52"/>
                      <a:pt x="288" y="176"/>
                      <a:pt x="183" y="243"/>
                    </a:cubicBezTo>
                    <a:cubicBezTo>
                      <a:pt x="139" y="263"/>
                      <a:pt x="99" y="294"/>
                      <a:pt x="0" y="268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Freeform 5278"/>
              <p:cNvSpPr>
                <a:spLocks/>
              </p:cNvSpPr>
              <p:nvPr/>
            </p:nvSpPr>
            <p:spPr bwMode="auto">
              <a:xfrm>
                <a:off x="4349" y="1876"/>
                <a:ext cx="145" cy="532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36" y="83"/>
                  </a:cxn>
                  <a:cxn ang="0">
                    <a:pos x="78" y="289"/>
                  </a:cxn>
                  <a:cxn ang="0">
                    <a:pos x="40" y="116"/>
                  </a:cxn>
                  <a:cxn ang="0">
                    <a:pos x="84" y="0"/>
                  </a:cxn>
                </a:cxnLst>
                <a:rect l="0" t="0" r="r" b="b"/>
                <a:pathLst>
                  <a:path w="84" h="289">
                    <a:moveTo>
                      <a:pt x="84" y="0"/>
                    </a:moveTo>
                    <a:cubicBezTo>
                      <a:pt x="55" y="24"/>
                      <a:pt x="45" y="59"/>
                      <a:pt x="36" y="83"/>
                    </a:cubicBezTo>
                    <a:cubicBezTo>
                      <a:pt x="19" y="123"/>
                      <a:pt x="0" y="215"/>
                      <a:pt x="78" y="289"/>
                    </a:cubicBezTo>
                    <a:cubicBezTo>
                      <a:pt x="59" y="268"/>
                      <a:pt x="19" y="180"/>
                      <a:pt x="40" y="116"/>
                    </a:cubicBezTo>
                    <a:cubicBezTo>
                      <a:pt x="62" y="52"/>
                      <a:pt x="57" y="26"/>
                      <a:pt x="84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Freeform 5280"/>
              <p:cNvSpPr>
                <a:spLocks/>
              </p:cNvSpPr>
              <p:nvPr/>
            </p:nvSpPr>
            <p:spPr bwMode="auto">
              <a:xfrm>
                <a:off x="4667" y="2097"/>
                <a:ext cx="364" cy="344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114" y="167"/>
                  </a:cxn>
                  <a:cxn ang="0">
                    <a:pos x="185" y="89"/>
                  </a:cxn>
                  <a:cxn ang="0">
                    <a:pos x="205" y="0"/>
                  </a:cxn>
                  <a:cxn ang="0">
                    <a:pos x="156" y="114"/>
                  </a:cxn>
                  <a:cxn ang="0">
                    <a:pos x="62" y="175"/>
                  </a:cxn>
                  <a:cxn ang="0">
                    <a:pos x="0" y="173"/>
                  </a:cxn>
                </a:cxnLst>
                <a:rect l="0" t="0" r="r" b="b"/>
                <a:pathLst>
                  <a:path w="211" h="187">
                    <a:moveTo>
                      <a:pt x="0" y="173"/>
                    </a:moveTo>
                    <a:cubicBezTo>
                      <a:pt x="42" y="187"/>
                      <a:pt x="77" y="187"/>
                      <a:pt x="114" y="167"/>
                    </a:cubicBezTo>
                    <a:cubicBezTo>
                      <a:pt x="150" y="146"/>
                      <a:pt x="170" y="118"/>
                      <a:pt x="185" y="89"/>
                    </a:cubicBezTo>
                    <a:cubicBezTo>
                      <a:pt x="199" y="60"/>
                      <a:pt x="211" y="26"/>
                      <a:pt x="205" y="0"/>
                    </a:cubicBezTo>
                    <a:cubicBezTo>
                      <a:pt x="205" y="16"/>
                      <a:pt x="177" y="88"/>
                      <a:pt x="156" y="114"/>
                    </a:cubicBezTo>
                    <a:cubicBezTo>
                      <a:pt x="135" y="140"/>
                      <a:pt x="81" y="173"/>
                      <a:pt x="62" y="175"/>
                    </a:cubicBezTo>
                    <a:cubicBezTo>
                      <a:pt x="44" y="176"/>
                      <a:pt x="10" y="178"/>
                      <a:pt x="0" y="173"/>
                    </a:cubicBezTo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Freeform 5281"/>
              <p:cNvSpPr>
                <a:spLocks/>
              </p:cNvSpPr>
              <p:nvPr/>
            </p:nvSpPr>
            <p:spPr bwMode="auto">
              <a:xfrm>
                <a:off x="4444" y="1822"/>
                <a:ext cx="615" cy="647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12" y="147"/>
                  </a:cxn>
                  <a:cxn ang="0">
                    <a:pos x="75" y="315"/>
                  </a:cxn>
                  <a:cxn ang="0">
                    <a:pos x="215" y="341"/>
                  </a:cxn>
                  <a:cxn ang="0">
                    <a:pos x="316" y="255"/>
                  </a:cxn>
                  <a:cxn ang="0">
                    <a:pos x="339" y="120"/>
                  </a:cxn>
                  <a:cxn ang="0">
                    <a:pos x="255" y="24"/>
                  </a:cxn>
                  <a:cxn ang="0">
                    <a:pos x="82" y="32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759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Freeform 5282"/>
              <p:cNvSpPr>
                <a:spLocks/>
              </p:cNvSpPr>
              <p:nvPr/>
            </p:nvSpPr>
            <p:spPr bwMode="auto">
              <a:xfrm>
                <a:off x="4356" y="1763"/>
                <a:ext cx="827" cy="817"/>
              </a:xfrm>
              <a:custGeom>
                <a:avLst/>
                <a:gdLst/>
                <a:ahLst/>
                <a:cxnLst>
                  <a:cxn ang="0">
                    <a:pos x="111" y="33"/>
                  </a:cxn>
                  <a:cxn ang="0">
                    <a:pos x="22" y="147"/>
                  </a:cxn>
                  <a:cxn ang="0">
                    <a:pos x="34" y="312"/>
                  </a:cxn>
                  <a:cxn ang="0">
                    <a:pos x="318" y="393"/>
                  </a:cxn>
                  <a:cxn ang="0">
                    <a:pos x="378" y="71"/>
                  </a:cxn>
                  <a:cxn ang="0">
                    <a:pos x="254" y="14"/>
                  </a:cxn>
                  <a:cxn ang="0">
                    <a:pos x="111" y="33"/>
                  </a:cxn>
                </a:cxnLst>
                <a:rect l="0" t="0" r="r" b="b"/>
                <a:pathLst>
                  <a:path w="479" h="443">
                    <a:moveTo>
                      <a:pt x="111" y="33"/>
                    </a:moveTo>
                    <a:cubicBezTo>
                      <a:pt x="54" y="65"/>
                      <a:pt x="46" y="92"/>
                      <a:pt x="22" y="147"/>
                    </a:cubicBezTo>
                    <a:cubicBezTo>
                      <a:pt x="0" y="198"/>
                      <a:pt x="8" y="264"/>
                      <a:pt x="34" y="312"/>
                    </a:cubicBezTo>
                    <a:cubicBezTo>
                      <a:pt x="83" y="403"/>
                      <a:pt x="228" y="443"/>
                      <a:pt x="318" y="393"/>
                    </a:cubicBezTo>
                    <a:cubicBezTo>
                      <a:pt x="425" y="333"/>
                      <a:pt x="479" y="167"/>
                      <a:pt x="378" y="71"/>
                    </a:cubicBezTo>
                    <a:cubicBezTo>
                      <a:pt x="343" y="38"/>
                      <a:pt x="299" y="23"/>
                      <a:pt x="254" y="14"/>
                    </a:cubicBezTo>
                    <a:cubicBezTo>
                      <a:pt x="184" y="0"/>
                      <a:pt x="150" y="11"/>
                      <a:pt x="111" y="33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759"/>
                </a:solidFill>
                <a:prstDash val="solid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Oval 5283"/>
              <p:cNvSpPr>
                <a:spLocks noChangeArrowheads="1"/>
              </p:cNvSpPr>
              <p:nvPr/>
            </p:nvSpPr>
            <p:spPr bwMode="auto">
              <a:xfrm>
                <a:off x="4553" y="1859"/>
                <a:ext cx="59" cy="61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Oval 5284"/>
              <p:cNvSpPr>
                <a:spLocks noChangeArrowheads="1"/>
              </p:cNvSpPr>
              <p:nvPr/>
            </p:nvSpPr>
            <p:spPr bwMode="auto">
              <a:xfrm>
                <a:off x="4610" y="1855"/>
                <a:ext cx="22" cy="2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Oval 5285"/>
              <p:cNvSpPr>
                <a:spLocks noChangeArrowheads="1"/>
              </p:cNvSpPr>
              <p:nvPr/>
            </p:nvSpPr>
            <p:spPr bwMode="auto">
              <a:xfrm>
                <a:off x="4536" y="1901"/>
                <a:ext cx="20" cy="2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750" name="Connecteur droit 318"/>
            <p:cNvCxnSpPr/>
            <p:nvPr/>
          </p:nvCxnSpPr>
          <p:spPr>
            <a:xfrm flipH="1">
              <a:off x="3156764" y="4390188"/>
              <a:ext cx="6052" cy="659716"/>
            </a:xfrm>
            <a:prstGeom prst="line">
              <a:avLst/>
            </a:prstGeom>
            <a:noFill/>
            <a:ln w="127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751" name="Rounded Rectangle 4"/>
            <p:cNvSpPr/>
            <p:nvPr/>
          </p:nvSpPr>
          <p:spPr>
            <a:xfrm>
              <a:off x="2132888" y="3825895"/>
              <a:ext cx="1224889" cy="59766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2" name="Group 2603"/>
            <p:cNvGrpSpPr/>
            <p:nvPr/>
          </p:nvGrpSpPr>
          <p:grpSpPr>
            <a:xfrm>
              <a:off x="2551821" y="3814660"/>
              <a:ext cx="770869" cy="188505"/>
              <a:chOff x="7282909" y="2465281"/>
              <a:chExt cx="770869" cy="188505"/>
            </a:xfrm>
          </p:grpSpPr>
          <p:grpSp>
            <p:nvGrpSpPr>
              <p:cNvPr id="1081" name="Group 426"/>
              <p:cNvGrpSpPr/>
              <p:nvPr/>
            </p:nvGrpSpPr>
            <p:grpSpPr>
              <a:xfrm rot="14723811">
                <a:off x="7854433" y="249789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122" name="Oval 138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3" name="Oval 139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4" name="Oval 140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5" name="Oval 141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82" name="Group 427"/>
              <p:cNvGrpSpPr/>
              <p:nvPr/>
            </p:nvGrpSpPr>
            <p:grpSpPr>
              <a:xfrm rot="14723811">
                <a:off x="7737930" y="2507072"/>
                <a:ext cx="59417" cy="80026"/>
                <a:chOff x="7120175" y="347495"/>
                <a:chExt cx="78718" cy="108012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119" name="Oval 135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0" name="Oval 136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1" name="Oval 137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83" name="Group 425"/>
              <p:cNvGrpSpPr/>
              <p:nvPr/>
            </p:nvGrpSpPr>
            <p:grpSpPr>
              <a:xfrm rot="13581428">
                <a:off x="7607077" y="2475072"/>
                <a:ext cx="126295" cy="110203"/>
                <a:chOff x="7156078" y="629072"/>
                <a:chExt cx="167320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112" name="Oval 128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3" name="Oval 129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4" name="Oval 130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5" name="Oval 131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6" name="Oval 132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7" name="Oval 133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8" name="Oval 134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84" name="Group 465"/>
              <p:cNvGrpSpPr/>
              <p:nvPr/>
            </p:nvGrpSpPr>
            <p:grpSpPr>
              <a:xfrm rot="14723811">
                <a:off x="7393463" y="2456579"/>
                <a:ext cx="188505" cy="205910"/>
                <a:chOff x="6687751" y="332656"/>
                <a:chExt cx="249737" cy="277918"/>
              </a:xfrm>
              <a:solidFill>
                <a:schemeClr val="bg1">
                  <a:lumMod val="85000"/>
                </a:schemeClr>
              </a:solidFill>
            </p:grpSpPr>
            <p:grpSp>
              <p:nvGrpSpPr>
                <p:cNvPr id="1095" name="Group 426"/>
                <p:cNvGrpSpPr/>
                <p:nvPr/>
              </p:nvGrpSpPr>
              <p:grpSpPr>
                <a:xfrm>
                  <a:off x="6687751" y="461833"/>
                  <a:ext cx="86035" cy="148741"/>
                  <a:chOff x="7003678" y="476672"/>
                  <a:chExt cx="86035" cy="148741"/>
                </a:xfrm>
                <a:grpFill/>
              </p:grpSpPr>
              <p:sp>
                <p:nvSpPr>
                  <p:cNvPr id="1108" name="Oval 124"/>
                  <p:cNvSpPr>
                    <a:spLocks noChangeAspect="1"/>
                  </p:cNvSpPr>
                  <p:nvPr/>
                </p:nvSpPr>
                <p:spPr>
                  <a:xfrm>
                    <a:off x="7020272" y="4766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9" name="Oval 125"/>
                  <p:cNvSpPr>
                    <a:spLocks noChangeAspect="1"/>
                  </p:cNvSpPr>
                  <p:nvPr/>
                </p:nvSpPr>
                <p:spPr>
                  <a:xfrm>
                    <a:off x="7053709" y="5894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10" name="Oval 126"/>
                  <p:cNvSpPr>
                    <a:spLocks noChangeAspect="1"/>
                  </p:cNvSpPr>
                  <p:nvPr/>
                </p:nvSpPr>
                <p:spPr>
                  <a:xfrm>
                    <a:off x="7003678" y="5425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11" name="Oval 127"/>
                  <p:cNvSpPr>
                    <a:spLocks noChangeAspect="1"/>
                  </p:cNvSpPr>
                  <p:nvPr/>
                </p:nvSpPr>
                <p:spPr>
                  <a:xfrm>
                    <a:off x="7053337" y="5191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96" name="Group 427"/>
                <p:cNvGrpSpPr/>
                <p:nvPr/>
              </p:nvGrpSpPr>
              <p:grpSpPr>
                <a:xfrm>
                  <a:off x="6804248" y="332656"/>
                  <a:ext cx="78718" cy="108012"/>
                  <a:chOff x="7120175" y="347495"/>
                  <a:chExt cx="78718" cy="108012"/>
                </a:xfrm>
                <a:grpFill/>
              </p:grpSpPr>
              <p:sp>
                <p:nvSpPr>
                  <p:cNvPr id="1105" name="Oval 121"/>
                  <p:cNvSpPr>
                    <a:spLocks noChangeAspect="1"/>
                  </p:cNvSpPr>
                  <p:nvPr/>
                </p:nvSpPr>
                <p:spPr>
                  <a:xfrm>
                    <a:off x="7120175" y="347495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6" name="Oval 122"/>
                  <p:cNvSpPr>
                    <a:spLocks noChangeAspect="1"/>
                  </p:cNvSpPr>
                  <p:nvPr/>
                </p:nvSpPr>
                <p:spPr>
                  <a:xfrm>
                    <a:off x="7162889" y="38911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7" name="Oval 123"/>
                  <p:cNvSpPr>
                    <a:spLocks noChangeAspect="1"/>
                  </p:cNvSpPr>
                  <p:nvPr/>
                </p:nvSpPr>
                <p:spPr>
                  <a:xfrm>
                    <a:off x="7120175" y="41950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97" name="Group 425"/>
                <p:cNvGrpSpPr/>
                <p:nvPr/>
              </p:nvGrpSpPr>
              <p:grpSpPr>
                <a:xfrm rot="20457617">
                  <a:off x="6770168" y="443359"/>
                  <a:ext cx="167320" cy="148741"/>
                  <a:chOff x="7156078" y="629072"/>
                  <a:chExt cx="167320" cy="148741"/>
                </a:xfrm>
                <a:grpFill/>
              </p:grpSpPr>
              <p:sp>
                <p:nvSpPr>
                  <p:cNvPr id="1098" name="Oval 114"/>
                  <p:cNvSpPr>
                    <a:spLocks noChangeAspect="1"/>
                  </p:cNvSpPr>
                  <p:nvPr/>
                </p:nvSpPr>
                <p:spPr>
                  <a:xfrm>
                    <a:off x="7172672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9" name="Oval 115"/>
                  <p:cNvSpPr>
                    <a:spLocks noChangeAspect="1"/>
                  </p:cNvSpPr>
                  <p:nvPr/>
                </p:nvSpPr>
                <p:spPr>
                  <a:xfrm>
                    <a:off x="7206109" y="7418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0" name="Oval 116"/>
                  <p:cNvSpPr>
                    <a:spLocks noChangeAspect="1"/>
                  </p:cNvSpPr>
                  <p:nvPr/>
                </p:nvSpPr>
                <p:spPr>
                  <a:xfrm>
                    <a:off x="7244680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1" name="Oval 117"/>
                  <p:cNvSpPr>
                    <a:spLocks noChangeAspect="1"/>
                  </p:cNvSpPr>
                  <p:nvPr/>
                </p:nvSpPr>
                <p:spPr>
                  <a:xfrm>
                    <a:off x="7287394" y="670694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2" name="Oval 118"/>
                  <p:cNvSpPr>
                    <a:spLocks noChangeAspect="1"/>
                  </p:cNvSpPr>
                  <p:nvPr/>
                </p:nvSpPr>
                <p:spPr>
                  <a:xfrm>
                    <a:off x="7156078" y="6949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3" name="Oval 119"/>
                  <p:cNvSpPr>
                    <a:spLocks noChangeAspect="1"/>
                  </p:cNvSpPr>
                  <p:nvPr/>
                </p:nvSpPr>
                <p:spPr>
                  <a:xfrm>
                    <a:off x="7205737" y="6715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4" name="Oval 120"/>
                  <p:cNvSpPr>
                    <a:spLocks noChangeAspect="1"/>
                  </p:cNvSpPr>
                  <p:nvPr/>
                </p:nvSpPr>
                <p:spPr>
                  <a:xfrm>
                    <a:off x="7244680" y="701080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85" name="Group 426"/>
              <p:cNvGrpSpPr/>
              <p:nvPr/>
            </p:nvGrpSpPr>
            <p:grpSpPr>
              <a:xfrm rot="14723811">
                <a:off x="7966207" y="2494491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91" name="Oval 107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Oval 108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Oval 109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94" name="Oval 110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86" name="Group 426"/>
              <p:cNvGrpSpPr/>
              <p:nvPr/>
            </p:nvGrpSpPr>
            <p:grpSpPr>
              <a:xfrm rot="14723811">
                <a:off x="7305541" y="249025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87" name="Oval 103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Oval 104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Oval 105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Oval 106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53" name="Group 2649"/>
            <p:cNvGrpSpPr/>
            <p:nvPr/>
          </p:nvGrpSpPr>
          <p:grpSpPr>
            <a:xfrm>
              <a:off x="2177311" y="3829425"/>
              <a:ext cx="770869" cy="188505"/>
              <a:chOff x="7282909" y="2465281"/>
              <a:chExt cx="770869" cy="188505"/>
            </a:xfrm>
          </p:grpSpPr>
          <p:grpSp>
            <p:nvGrpSpPr>
              <p:cNvPr id="1036" name="Group 426"/>
              <p:cNvGrpSpPr/>
              <p:nvPr/>
            </p:nvGrpSpPr>
            <p:grpSpPr>
              <a:xfrm rot="14723811">
                <a:off x="7854433" y="249789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77" name="Oval 93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Oval 94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Oval 95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Oval 96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7" name="Group 427"/>
              <p:cNvGrpSpPr/>
              <p:nvPr/>
            </p:nvGrpSpPr>
            <p:grpSpPr>
              <a:xfrm rot="14723811">
                <a:off x="7737930" y="2507072"/>
                <a:ext cx="59417" cy="80026"/>
                <a:chOff x="7120175" y="347495"/>
                <a:chExt cx="78718" cy="108012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74" name="Oval 90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5" name="Oval 91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Oval 92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8" name="Group 425"/>
              <p:cNvGrpSpPr/>
              <p:nvPr/>
            </p:nvGrpSpPr>
            <p:grpSpPr>
              <a:xfrm rot="13581428">
                <a:off x="7607077" y="2475072"/>
                <a:ext cx="126295" cy="110203"/>
                <a:chOff x="7156078" y="629072"/>
                <a:chExt cx="167320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67" name="Oval 83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Oval 84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Oval 85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0" name="Oval 86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1" name="Oval 87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2" name="Oval 88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Oval 89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9" name="Group 465"/>
              <p:cNvGrpSpPr/>
              <p:nvPr/>
            </p:nvGrpSpPr>
            <p:grpSpPr>
              <a:xfrm rot="14723811">
                <a:off x="7393463" y="2456579"/>
                <a:ext cx="188505" cy="205910"/>
                <a:chOff x="6687751" y="332656"/>
                <a:chExt cx="249737" cy="277918"/>
              </a:xfrm>
              <a:solidFill>
                <a:schemeClr val="bg1">
                  <a:lumMod val="85000"/>
                </a:schemeClr>
              </a:solidFill>
            </p:grpSpPr>
            <p:grpSp>
              <p:nvGrpSpPr>
                <p:cNvPr id="1050" name="Group 426"/>
                <p:cNvGrpSpPr/>
                <p:nvPr/>
              </p:nvGrpSpPr>
              <p:grpSpPr>
                <a:xfrm>
                  <a:off x="6687751" y="461833"/>
                  <a:ext cx="86035" cy="148741"/>
                  <a:chOff x="7003678" y="476672"/>
                  <a:chExt cx="86035" cy="148741"/>
                </a:xfrm>
                <a:grpFill/>
              </p:grpSpPr>
              <p:sp>
                <p:nvSpPr>
                  <p:cNvPr id="1063" name="Oval 79"/>
                  <p:cNvSpPr>
                    <a:spLocks noChangeAspect="1"/>
                  </p:cNvSpPr>
                  <p:nvPr/>
                </p:nvSpPr>
                <p:spPr>
                  <a:xfrm>
                    <a:off x="7020272" y="4766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4" name="Oval 80"/>
                  <p:cNvSpPr>
                    <a:spLocks noChangeAspect="1"/>
                  </p:cNvSpPr>
                  <p:nvPr/>
                </p:nvSpPr>
                <p:spPr>
                  <a:xfrm>
                    <a:off x="7053709" y="5894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5" name="Oval 81"/>
                  <p:cNvSpPr>
                    <a:spLocks noChangeAspect="1"/>
                  </p:cNvSpPr>
                  <p:nvPr/>
                </p:nvSpPr>
                <p:spPr>
                  <a:xfrm>
                    <a:off x="7003678" y="5425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6" name="Oval 82"/>
                  <p:cNvSpPr>
                    <a:spLocks noChangeAspect="1"/>
                  </p:cNvSpPr>
                  <p:nvPr/>
                </p:nvSpPr>
                <p:spPr>
                  <a:xfrm>
                    <a:off x="7053337" y="5191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51" name="Group 427"/>
                <p:cNvGrpSpPr/>
                <p:nvPr/>
              </p:nvGrpSpPr>
              <p:grpSpPr>
                <a:xfrm>
                  <a:off x="6804248" y="332656"/>
                  <a:ext cx="78718" cy="108012"/>
                  <a:chOff x="7120175" y="347495"/>
                  <a:chExt cx="78718" cy="108012"/>
                </a:xfrm>
                <a:grpFill/>
              </p:grpSpPr>
              <p:sp>
                <p:nvSpPr>
                  <p:cNvPr id="1060" name="Oval 76"/>
                  <p:cNvSpPr>
                    <a:spLocks noChangeAspect="1"/>
                  </p:cNvSpPr>
                  <p:nvPr/>
                </p:nvSpPr>
                <p:spPr>
                  <a:xfrm>
                    <a:off x="7120175" y="347495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1" name="Oval 77"/>
                  <p:cNvSpPr>
                    <a:spLocks noChangeAspect="1"/>
                  </p:cNvSpPr>
                  <p:nvPr/>
                </p:nvSpPr>
                <p:spPr>
                  <a:xfrm>
                    <a:off x="7162889" y="38911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2" name="Oval 78"/>
                  <p:cNvSpPr>
                    <a:spLocks noChangeAspect="1"/>
                  </p:cNvSpPr>
                  <p:nvPr/>
                </p:nvSpPr>
                <p:spPr>
                  <a:xfrm>
                    <a:off x="7120175" y="41950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52" name="Group 425"/>
                <p:cNvGrpSpPr/>
                <p:nvPr/>
              </p:nvGrpSpPr>
              <p:grpSpPr>
                <a:xfrm rot="20457617">
                  <a:off x="6770168" y="443359"/>
                  <a:ext cx="167320" cy="148741"/>
                  <a:chOff x="7156078" y="629072"/>
                  <a:chExt cx="167320" cy="148741"/>
                </a:xfrm>
                <a:grpFill/>
              </p:grpSpPr>
              <p:sp>
                <p:nvSpPr>
                  <p:cNvPr id="1053" name="Oval 69"/>
                  <p:cNvSpPr>
                    <a:spLocks noChangeAspect="1"/>
                  </p:cNvSpPr>
                  <p:nvPr/>
                </p:nvSpPr>
                <p:spPr>
                  <a:xfrm>
                    <a:off x="7172672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4" name="Oval 70"/>
                  <p:cNvSpPr>
                    <a:spLocks noChangeAspect="1"/>
                  </p:cNvSpPr>
                  <p:nvPr/>
                </p:nvSpPr>
                <p:spPr>
                  <a:xfrm>
                    <a:off x="7206109" y="741809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5" name="Oval 71"/>
                  <p:cNvSpPr>
                    <a:spLocks noChangeAspect="1"/>
                  </p:cNvSpPr>
                  <p:nvPr/>
                </p:nvSpPr>
                <p:spPr>
                  <a:xfrm>
                    <a:off x="7244680" y="629072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6" name="Oval 72"/>
                  <p:cNvSpPr>
                    <a:spLocks noChangeAspect="1"/>
                  </p:cNvSpPr>
                  <p:nvPr/>
                </p:nvSpPr>
                <p:spPr>
                  <a:xfrm>
                    <a:off x="7287394" y="670694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7" name="Oval 73"/>
                  <p:cNvSpPr>
                    <a:spLocks noChangeAspect="1"/>
                  </p:cNvSpPr>
                  <p:nvPr/>
                </p:nvSpPr>
                <p:spPr>
                  <a:xfrm>
                    <a:off x="7156078" y="694953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8" name="Oval 74"/>
                  <p:cNvSpPr>
                    <a:spLocks noChangeAspect="1"/>
                  </p:cNvSpPr>
                  <p:nvPr/>
                </p:nvSpPr>
                <p:spPr>
                  <a:xfrm>
                    <a:off x="7205737" y="671587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9" name="Oval 75"/>
                  <p:cNvSpPr>
                    <a:spLocks noChangeAspect="1"/>
                  </p:cNvSpPr>
                  <p:nvPr/>
                </p:nvSpPr>
                <p:spPr>
                  <a:xfrm>
                    <a:off x="7244680" y="701080"/>
                    <a:ext cx="36004" cy="36004"/>
                  </a:xfrm>
                  <a:prstGeom prst="ellipse">
                    <a:avLst/>
                  </a:prstGeom>
                  <a:grpFill/>
                  <a:ln w="9525" cap="flat" cmpd="sng" algn="ctr"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40" name="Group 426"/>
              <p:cNvGrpSpPr/>
              <p:nvPr/>
            </p:nvGrpSpPr>
            <p:grpSpPr>
              <a:xfrm rot="14723811">
                <a:off x="7966207" y="2494491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46" name="Oval 62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Oval 63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Oval 64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Oval 65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41" name="Group 426"/>
              <p:cNvGrpSpPr/>
              <p:nvPr/>
            </p:nvGrpSpPr>
            <p:grpSpPr>
              <a:xfrm rot="14723811">
                <a:off x="7305541" y="2490258"/>
                <a:ext cx="64940" cy="110203"/>
                <a:chOff x="7003678" y="476672"/>
                <a:chExt cx="86035" cy="148741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42" name="Oval 58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Oval 59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Oval 60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5" name="Oval 61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54" name="ZoneTexte 382"/>
            <p:cNvSpPr txBox="1"/>
            <p:nvPr/>
          </p:nvSpPr>
          <p:spPr>
            <a:xfrm flipH="1">
              <a:off x="1770614" y="3955377"/>
              <a:ext cx="15625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IL-1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  <a:sym typeface="Symbol"/>
                </a:rPr>
                <a:t> 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GM-CSF</a:t>
              </a:r>
              <a:r>
                <a:rPr kumimoji="0" lang="en-US" sz="1200" b="1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 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IL-33  IL-25</a:t>
              </a:r>
              <a:r>
                <a:rPr kumimoji="0" lang="en-US" sz="1200" b="1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 TSLP</a:t>
              </a:r>
            </a:p>
          </p:txBody>
        </p:sp>
        <p:sp>
          <p:nvSpPr>
            <p:cNvPr id="755" name="Rounded Rectangle 754"/>
            <p:cNvSpPr/>
            <p:nvPr/>
          </p:nvSpPr>
          <p:spPr>
            <a:xfrm>
              <a:off x="1424531" y="5877273"/>
              <a:ext cx="1657620" cy="5040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ZoneTexte 237"/>
            <p:cNvSpPr txBox="1"/>
            <p:nvPr/>
          </p:nvSpPr>
          <p:spPr>
            <a:xfrm>
              <a:off x="1123574" y="4437112"/>
              <a:ext cx="4203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DC</a:t>
              </a:r>
              <a:endPara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grpSp>
          <p:nvGrpSpPr>
            <p:cNvPr id="757" name="Group 2295"/>
            <p:cNvGrpSpPr>
              <a:grpSpLocks noChangeAspect="1"/>
            </p:cNvGrpSpPr>
            <p:nvPr/>
          </p:nvGrpSpPr>
          <p:grpSpPr bwMode="auto">
            <a:xfrm rot="1823984">
              <a:off x="1517957" y="3938865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997" name="Group 229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022" name="Group 229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030" name="Group 229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34" name="Rectangle 22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35" name="Oval 23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031" name="Group 230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32" name="Rectangle 23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33" name="Oval 230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023" name="Group 230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024" name="Group 230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28" name="Rectangle 230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29" name="Oval 230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025" name="Group 230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26" name="Rectangle 230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27" name="Oval 231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998" name="Group 231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1008" name="Group 231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016" name="Group 23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20" name="Rectangle 231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21" name="Oval 23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017" name="Group 231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18" name="Rectangle 231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19" name="Oval 231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1009" name="Group 231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1010" name="Group 23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14" name="Rectangle 232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15" name="Oval 23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1011" name="Group 232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1012" name="Rectangle 232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013" name="Oval 232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999" name="Oval 232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0" name="Rectangle 232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1" name="Rectangle 232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2" name="Rectangle 232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3" name="Rectangle 233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4" name="Rectangle 233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5" name="Rectangle 233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6" name="Rectangle 233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7" name="Rectangle 233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58" name="Group 2335"/>
            <p:cNvGrpSpPr>
              <a:grpSpLocks noChangeAspect="1"/>
            </p:cNvGrpSpPr>
            <p:nvPr/>
          </p:nvGrpSpPr>
          <p:grpSpPr bwMode="auto">
            <a:xfrm rot="1823984">
              <a:off x="1448771" y="3943388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958" name="Group 233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983" name="Group 233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91" name="Group 233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95" name="Rectangle 23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96" name="Oval 23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92" name="Group 234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93" name="Rectangle 23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94" name="Oval 23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984" name="Group 234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85" name="Group 23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89" name="Rectangle 23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90" name="Oval 23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86" name="Group 234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87" name="Rectangle 23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88" name="Oval 23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959" name="Group 235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969" name="Group 235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77" name="Group 235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81" name="Rectangle 23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82" name="Oval 23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78" name="Group 235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79" name="Rectangle 23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80" name="Oval 23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970" name="Group 235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71" name="Group 23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75" name="Rectangle 23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76" name="Oval 23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72" name="Group 236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73" name="Rectangle 23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74" name="Oval 23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960" name="Oval 236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1" name="Rectangle 236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2" name="Rectangle 236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3" name="Rectangle 236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4" name="Rectangle 237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5" name="Rectangle 237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6" name="Rectangle 237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7" name="Rectangle 237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8" name="Rectangle 237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59" name="Group 2375"/>
            <p:cNvGrpSpPr>
              <a:grpSpLocks noChangeAspect="1"/>
            </p:cNvGrpSpPr>
            <p:nvPr/>
          </p:nvGrpSpPr>
          <p:grpSpPr bwMode="auto">
            <a:xfrm rot="1823984">
              <a:off x="1565004" y="4004442"/>
              <a:ext cx="41528" cy="31840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919" name="Group 237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944" name="Group 237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52" name="Group 237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56" name="Rectangle 23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57" name="Oval 23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53" name="Group 238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54" name="Rectangle 23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55" name="Oval 23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945" name="Group 238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46" name="Group 23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50" name="Rectangle 23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51" name="Oval 23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47" name="Group 238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48" name="Rectangle 23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49" name="Oval 23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920" name="Group 239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930" name="Group 239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38" name="Group 239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42" name="Rectangle 23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43" name="Oval 23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39" name="Group 239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40" name="Rectangle 23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41" name="Oval 23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931" name="Group 239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32" name="Group 240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36" name="Rectangle 240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37" name="Oval 240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33" name="Group 240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34" name="Rectangle 240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35" name="Oval 240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921" name="Oval 240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2" name="Rectangle 240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3" name="Rectangle 240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4" name="Rectangle 240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5" name="Rectangle 241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6" name="Rectangle 241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7" name="Rectangle 241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8" name="Rectangle 241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9" name="Rectangle 241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60" name="Group 2415"/>
            <p:cNvGrpSpPr>
              <a:grpSpLocks noChangeAspect="1"/>
            </p:cNvGrpSpPr>
            <p:nvPr/>
          </p:nvGrpSpPr>
          <p:grpSpPr bwMode="auto">
            <a:xfrm rot="1823984">
              <a:off x="1524225" y="3982607"/>
              <a:ext cx="42000" cy="31483"/>
              <a:chOff x="2400" y="2256"/>
              <a:chExt cx="281" cy="281"/>
            </a:xfrm>
            <a:solidFill>
              <a:srgbClr val="CC0000"/>
            </a:solidFill>
          </p:grpSpPr>
          <p:grpSp>
            <p:nvGrpSpPr>
              <p:cNvPr id="880" name="Group 2416"/>
              <p:cNvGrpSpPr>
                <a:grpSpLocks noChangeAspect="1"/>
              </p:cNvGrpSpPr>
              <p:nvPr/>
            </p:nvGrpSpPr>
            <p:grpSpPr bwMode="auto">
              <a:xfrm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905" name="Group 2417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13" name="Group 24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17" name="Rectangle 241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18" name="Oval 24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14" name="Group 2421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15" name="Rectangle 242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16" name="Oval 24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906" name="Group 2424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907" name="Group 24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11" name="Rectangle 242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12" name="Oval 242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08" name="Group 2428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09" name="Rectangle 242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10" name="Oval 24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grpSp>
            <p:nvGrpSpPr>
              <p:cNvPr id="881" name="Group 2431"/>
              <p:cNvGrpSpPr>
                <a:grpSpLocks noChangeAspect="1"/>
              </p:cNvGrpSpPr>
              <p:nvPr/>
            </p:nvGrpSpPr>
            <p:grpSpPr bwMode="auto">
              <a:xfrm rot="-2653217">
                <a:off x="2400" y="2256"/>
                <a:ext cx="281" cy="281"/>
                <a:chOff x="2400" y="2256"/>
                <a:chExt cx="281" cy="281"/>
              </a:xfrm>
              <a:grpFill/>
            </p:grpSpPr>
            <p:grpSp>
              <p:nvGrpSpPr>
                <p:cNvPr id="891" name="Group 2432"/>
                <p:cNvGrpSpPr>
                  <a:grpSpLocks noChangeAspect="1"/>
                </p:cNvGrpSpPr>
                <p:nvPr/>
              </p:nvGrpSpPr>
              <p:grpSpPr bwMode="auto">
                <a:xfrm>
                  <a:off x="2517" y="2256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899" name="Group 24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03" name="Rectangle 243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04" name="Oval 24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900" name="Group 2436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901" name="Rectangle 24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902" name="Oval 24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  <p:grpSp>
              <p:nvGrpSpPr>
                <p:cNvPr id="892" name="Group 2439"/>
                <p:cNvGrpSpPr>
                  <a:grpSpLocks noChangeAspect="1"/>
                </p:cNvGrpSpPr>
                <p:nvPr/>
              </p:nvGrpSpPr>
              <p:grpSpPr bwMode="auto">
                <a:xfrm rot="5400000">
                  <a:off x="2517" y="2255"/>
                  <a:ext cx="48" cy="281"/>
                  <a:chOff x="2544" y="2256"/>
                  <a:chExt cx="48" cy="281"/>
                </a:xfrm>
                <a:grpFill/>
              </p:grpSpPr>
              <p:grpSp>
                <p:nvGrpSpPr>
                  <p:cNvPr id="893" name="Group 24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44" y="2256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897" name="Rectangle 24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98" name="Oval 24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  <p:grpSp>
                <p:nvGrpSpPr>
                  <p:cNvPr id="894" name="Group 2443"/>
                  <p:cNvGrpSpPr>
                    <a:grpSpLocks noChangeAspect="1"/>
                  </p:cNvGrpSpPr>
                  <p:nvPr/>
                </p:nvGrpSpPr>
                <p:grpSpPr bwMode="auto">
                  <a:xfrm flipV="1">
                    <a:off x="2544" y="2448"/>
                    <a:ext cx="48" cy="89"/>
                    <a:chOff x="2544" y="2256"/>
                    <a:chExt cx="48" cy="89"/>
                  </a:xfrm>
                  <a:grpFill/>
                </p:grpSpPr>
                <p:sp>
                  <p:nvSpPr>
                    <p:cNvPr id="895" name="Rectangle 24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61" y="2286"/>
                      <a:ext cx="14" cy="59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896" name="Oval 24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4" y="2256"/>
                      <a:ext cx="48" cy="4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892105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</p:grpSp>
            </p:grpSp>
          </p:grpSp>
          <p:sp>
            <p:nvSpPr>
              <p:cNvPr id="882" name="Oval 2446"/>
              <p:cNvSpPr>
                <a:spLocks noChangeAspect="1" noChangeArrowheads="1"/>
              </p:cNvSpPr>
              <p:nvPr/>
            </p:nvSpPr>
            <p:spPr bwMode="auto">
              <a:xfrm>
                <a:off x="2469" y="2326"/>
                <a:ext cx="141" cy="141"/>
              </a:xfrm>
              <a:prstGeom prst="ellipse">
                <a:avLst/>
              </a:prstGeom>
              <a:grpFill/>
              <a:ln w="3175">
                <a:solidFill>
                  <a:srgbClr val="892105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3" name="Rectangle 2447"/>
              <p:cNvSpPr>
                <a:spLocks noChangeAspect="1" noChangeArrowheads="1"/>
              </p:cNvSpPr>
              <p:nvPr/>
            </p:nvSpPr>
            <p:spPr bwMode="auto">
              <a:xfrm rot="-1301080">
                <a:off x="2452" y="241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4" name="Rectangle 2448"/>
              <p:cNvSpPr>
                <a:spLocks noChangeAspect="1" noChangeArrowheads="1"/>
              </p:cNvSpPr>
              <p:nvPr/>
            </p:nvSpPr>
            <p:spPr bwMode="auto">
              <a:xfrm rot="-1301080">
                <a:off x="2601" y="235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5" name="Rectangle 2449"/>
              <p:cNvSpPr>
                <a:spLocks noChangeAspect="1" noChangeArrowheads="1"/>
              </p:cNvSpPr>
              <p:nvPr/>
            </p:nvSpPr>
            <p:spPr bwMode="auto">
              <a:xfrm rot="4098920">
                <a:off x="2495" y="2316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6" name="Rectangle 2450"/>
              <p:cNvSpPr>
                <a:spLocks noChangeAspect="1" noChangeArrowheads="1"/>
              </p:cNvSpPr>
              <p:nvPr/>
            </p:nvSpPr>
            <p:spPr bwMode="auto">
              <a:xfrm rot="4098920">
                <a:off x="2554" y="24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7" name="Rectangle 2451"/>
              <p:cNvSpPr>
                <a:spLocks noChangeAspect="1" noChangeArrowheads="1"/>
              </p:cNvSpPr>
              <p:nvPr/>
            </p:nvSpPr>
            <p:spPr bwMode="auto">
              <a:xfrm rot="-3899999">
                <a:off x="2493" y="2455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8" name="Rectangle 2452"/>
              <p:cNvSpPr>
                <a:spLocks noChangeAspect="1" noChangeArrowheads="1"/>
              </p:cNvSpPr>
              <p:nvPr/>
            </p:nvSpPr>
            <p:spPr bwMode="auto">
              <a:xfrm rot="-3899999">
                <a:off x="2559" y="2318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9" name="Rectangle 2453"/>
              <p:cNvSpPr>
                <a:spLocks noChangeAspect="1" noChangeArrowheads="1"/>
              </p:cNvSpPr>
              <p:nvPr/>
            </p:nvSpPr>
            <p:spPr bwMode="auto">
              <a:xfrm rot="1500001">
                <a:off x="2455" y="2360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0" name="Rectangle 2454"/>
              <p:cNvSpPr>
                <a:spLocks noChangeAspect="1" noChangeArrowheads="1"/>
              </p:cNvSpPr>
              <p:nvPr/>
            </p:nvSpPr>
            <p:spPr bwMode="auto">
              <a:xfrm rot="1500001">
                <a:off x="2599" y="2421"/>
                <a:ext cx="25" cy="14"/>
              </a:xfrm>
              <a:prstGeom prst="rect">
                <a:avLst/>
              </a:prstGeom>
              <a:grpFill/>
              <a:ln w="9525">
                <a:solidFill>
                  <a:srgbClr val="892105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61" name="ZoneTexte 485"/>
            <p:cNvSpPr txBox="1"/>
            <p:nvPr/>
          </p:nvSpPr>
          <p:spPr>
            <a:xfrm>
              <a:off x="1506030" y="6096221"/>
              <a:ext cx="450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Arial"/>
                </a:rPr>
                <a:t>IL-4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endParaRPr>
            </a:p>
          </p:txBody>
        </p:sp>
        <p:grpSp>
          <p:nvGrpSpPr>
            <p:cNvPr id="762" name="Group 465"/>
            <p:cNvGrpSpPr/>
            <p:nvPr/>
          </p:nvGrpSpPr>
          <p:grpSpPr>
            <a:xfrm>
              <a:off x="1552316" y="5911766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863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876" name="Oval 62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7" name="Oval 63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8" name="Oval 64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9" name="Oval 65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64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873" name="Oval 59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4" name="Oval 60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5" name="Oval 61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65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866" name="Oval 52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7" name="Oval 53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8" name="Oval 54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9" name="Oval 55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0" name="Oval 56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1" name="Oval 57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2" name="Oval 58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63" name="Group 465"/>
            <p:cNvGrpSpPr/>
            <p:nvPr/>
          </p:nvGrpSpPr>
          <p:grpSpPr>
            <a:xfrm>
              <a:off x="1696332" y="5911766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846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859" name="Oval 45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0" name="Oval 46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1" name="Oval 47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2" name="Oval 48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7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856" name="Oval 42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7" name="Oval 43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8" name="Oval 44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8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849" name="Oval 35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0" name="Oval 36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1" name="Oval 37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2" name="Oval 38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3" name="Oval 39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4" name="Oval 40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5" name="Oval 41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64" name="Group 465"/>
            <p:cNvGrpSpPr/>
            <p:nvPr/>
          </p:nvGrpSpPr>
          <p:grpSpPr>
            <a:xfrm>
              <a:off x="2258492" y="5911766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829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842" name="Oval 99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3" name="Oval 100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4" name="Oval 843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5" name="Oval 844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0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839" name="Oval 96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0" name="Oval 97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1" name="Oval 98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1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832" name="Oval 831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3" name="Oval 832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4" name="Oval 833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5" name="Oval 834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6" name="Oval 835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7" name="Oval 836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8" name="Oval 95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65" name="Group 465"/>
            <p:cNvGrpSpPr/>
            <p:nvPr/>
          </p:nvGrpSpPr>
          <p:grpSpPr>
            <a:xfrm>
              <a:off x="2402508" y="5911766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812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825" name="Oval 824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6" name="Oval 825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7" name="Oval 826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8" name="Oval 827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13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822" name="Oval 821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3" name="Oval 822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4" name="Oval 823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14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815" name="Oval 814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6" name="Oval 815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7" name="Oval 816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8" name="Oval 817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9" name="Oval 818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0" name="Oval 819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1" name="Oval 820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66" name="Group 465"/>
            <p:cNvGrpSpPr/>
            <p:nvPr/>
          </p:nvGrpSpPr>
          <p:grpSpPr>
            <a:xfrm>
              <a:off x="2790067" y="5911766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795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808" name="Oval 807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9" name="Oval 808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0" name="Oval 809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1" name="Oval 810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96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805" name="Oval 804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6" name="Oval 805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7" name="Oval 806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97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798" name="Oval 797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9" name="Oval 798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0" name="Oval 799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1" name="Oval 800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2" name="Oval 801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3" name="Oval 802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4" name="Oval 803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67" name="Group 465"/>
            <p:cNvGrpSpPr/>
            <p:nvPr/>
          </p:nvGrpSpPr>
          <p:grpSpPr>
            <a:xfrm>
              <a:off x="2934083" y="5911766"/>
              <a:ext cx="188505" cy="205910"/>
              <a:chOff x="6687751" y="332656"/>
              <a:chExt cx="249737" cy="277918"/>
            </a:xfrm>
            <a:solidFill>
              <a:srgbClr val="9BBB59">
                <a:lumMod val="40000"/>
                <a:lumOff val="60000"/>
              </a:srgbClr>
            </a:solidFill>
          </p:grpSpPr>
          <p:grpSp>
            <p:nvGrpSpPr>
              <p:cNvPr id="778" name="Group 426"/>
              <p:cNvGrpSpPr/>
              <p:nvPr/>
            </p:nvGrpSpPr>
            <p:grpSpPr>
              <a:xfrm>
                <a:off x="6687751" y="461833"/>
                <a:ext cx="86035" cy="148741"/>
                <a:chOff x="7003678" y="476672"/>
                <a:chExt cx="86035" cy="148741"/>
              </a:xfrm>
              <a:grpFill/>
            </p:grpSpPr>
            <p:sp>
              <p:nvSpPr>
                <p:cNvPr id="791" name="Oval 790"/>
                <p:cNvSpPr>
                  <a:spLocks noChangeAspect="1"/>
                </p:cNvSpPr>
                <p:nvPr/>
              </p:nvSpPr>
              <p:spPr>
                <a:xfrm>
                  <a:off x="7020272" y="4766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2" name="Oval 791"/>
                <p:cNvSpPr>
                  <a:spLocks noChangeAspect="1"/>
                </p:cNvSpPr>
                <p:nvPr/>
              </p:nvSpPr>
              <p:spPr>
                <a:xfrm>
                  <a:off x="7053709" y="5894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3" name="Oval 792"/>
                <p:cNvSpPr>
                  <a:spLocks noChangeAspect="1"/>
                </p:cNvSpPr>
                <p:nvPr/>
              </p:nvSpPr>
              <p:spPr>
                <a:xfrm>
                  <a:off x="7003678" y="5425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4" name="Oval 793"/>
                <p:cNvSpPr>
                  <a:spLocks noChangeAspect="1"/>
                </p:cNvSpPr>
                <p:nvPr/>
              </p:nvSpPr>
              <p:spPr>
                <a:xfrm>
                  <a:off x="7053337" y="5191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9" name="Group 427"/>
              <p:cNvGrpSpPr/>
              <p:nvPr/>
            </p:nvGrpSpPr>
            <p:grpSpPr>
              <a:xfrm>
                <a:off x="6804248" y="332656"/>
                <a:ext cx="78718" cy="108012"/>
                <a:chOff x="7120175" y="347495"/>
                <a:chExt cx="78718" cy="108012"/>
              </a:xfrm>
              <a:grpFill/>
            </p:grpSpPr>
            <p:sp>
              <p:nvSpPr>
                <p:cNvPr id="788" name="Oval 787"/>
                <p:cNvSpPr>
                  <a:spLocks noChangeAspect="1"/>
                </p:cNvSpPr>
                <p:nvPr/>
              </p:nvSpPr>
              <p:spPr>
                <a:xfrm>
                  <a:off x="7120175" y="347495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9" name="Oval 788"/>
                <p:cNvSpPr>
                  <a:spLocks noChangeAspect="1"/>
                </p:cNvSpPr>
                <p:nvPr/>
              </p:nvSpPr>
              <p:spPr>
                <a:xfrm>
                  <a:off x="7162889" y="38911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0" name="Oval 789"/>
                <p:cNvSpPr>
                  <a:spLocks noChangeAspect="1"/>
                </p:cNvSpPr>
                <p:nvPr/>
              </p:nvSpPr>
              <p:spPr>
                <a:xfrm>
                  <a:off x="7120175" y="41950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80" name="Group 425"/>
              <p:cNvGrpSpPr/>
              <p:nvPr/>
            </p:nvGrpSpPr>
            <p:grpSpPr>
              <a:xfrm rot="20457617">
                <a:off x="6770168" y="443359"/>
                <a:ext cx="167320" cy="148741"/>
                <a:chOff x="7156078" y="629072"/>
                <a:chExt cx="167320" cy="148741"/>
              </a:xfrm>
              <a:grpFill/>
            </p:grpSpPr>
            <p:sp>
              <p:nvSpPr>
                <p:cNvPr id="781" name="Oval 109"/>
                <p:cNvSpPr>
                  <a:spLocks noChangeAspect="1"/>
                </p:cNvSpPr>
                <p:nvPr/>
              </p:nvSpPr>
              <p:spPr>
                <a:xfrm>
                  <a:off x="7172672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2" name="Oval 110"/>
                <p:cNvSpPr>
                  <a:spLocks noChangeAspect="1"/>
                </p:cNvSpPr>
                <p:nvPr/>
              </p:nvSpPr>
              <p:spPr>
                <a:xfrm>
                  <a:off x="7206109" y="741809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3" name="Oval 111"/>
                <p:cNvSpPr>
                  <a:spLocks noChangeAspect="1"/>
                </p:cNvSpPr>
                <p:nvPr/>
              </p:nvSpPr>
              <p:spPr>
                <a:xfrm>
                  <a:off x="7244680" y="629072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4" name="Oval 783"/>
                <p:cNvSpPr>
                  <a:spLocks noChangeAspect="1"/>
                </p:cNvSpPr>
                <p:nvPr/>
              </p:nvSpPr>
              <p:spPr>
                <a:xfrm>
                  <a:off x="7287394" y="670694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5" name="Oval 784"/>
                <p:cNvSpPr>
                  <a:spLocks noChangeAspect="1"/>
                </p:cNvSpPr>
                <p:nvPr/>
              </p:nvSpPr>
              <p:spPr>
                <a:xfrm>
                  <a:off x="7156078" y="694953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6" name="Oval 785"/>
                <p:cNvSpPr>
                  <a:spLocks noChangeAspect="1"/>
                </p:cNvSpPr>
                <p:nvPr/>
              </p:nvSpPr>
              <p:spPr>
                <a:xfrm>
                  <a:off x="7205737" y="671587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7" name="Oval 786"/>
                <p:cNvSpPr>
                  <a:spLocks noChangeAspect="1"/>
                </p:cNvSpPr>
                <p:nvPr/>
              </p:nvSpPr>
              <p:spPr>
                <a:xfrm>
                  <a:off x="7244680" y="701080"/>
                  <a:ext cx="36004" cy="36004"/>
                </a:xfrm>
                <a:prstGeom prst="ellipse">
                  <a:avLst/>
                </a:prstGeom>
                <a:grpFill/>
                <a:ln w="9525" cap="flat" cmpd="sng" algn="ctr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68" name="ZoneTexte 485"/>
            <p:cNvSpPr txBox="1"/>
            <p:nvPr/>
          </p:nvSpPr>
          <p:spPr>
            <a:xfrm>
              <a:off x="2201430" y="6096221"/>
              <a:ext cx="450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Arial"/>
                </a:rPr>
                <a:t>IL-5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endParaRPr>
            </a:p>
          </p:txBody>
        </p:sp>
        <p:sp>
          <p:nvSpPr>
            <p:cNvPr id="769" name="ZoneTexte 485"/>
            <p:cNvSpPr txBox="1"/>
            <p:nvPr/>
          </p:nvSpPr>
          <p:spPr>
            <a:xfrm>
              <a:off x="2698947" y="6096221"/>
              <a:ext cx="5421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cs typeface="Arial"/>
                </a:rPr>
                <a:t>IL-13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endParaRPr>
            </a:p>
          </p:txBody>
        </p:sp>
        <p:cxnSp>
          <p:nvCxnSpPr>
            <p:cNvPr id="770" name="Connecteur droit 188"/>
            <p:cNvCxnSpPr/>
            <p:nvPr/>
          </p:nvCxnSpPr>
          <p:spPr>
            <a:xfrm flipH="1">
              <a:off x="2740132" y="5589240"/>
              <a:ext cx="287000" cy="237626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771" name="Connecteur droit 188"/>
            <p:cNvCxnSpPr/>
            <p:nvPr/>
          </p:nvCxnSpPr>
          <p:spPr>
            <a:xfrm flipH="1">
              <a:off x="2367459" y="5406267"/>
              <a:ext cx="436240" cy="0"/>
            </a:xfrm>
            <a:prstGeom prst="line">
              <a:avLst/>
            </a:prstGeom>
            <a:noFill/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772" name="Connecteur droit 188"/>
            <p:cNvCxnSpPr/>
            <p:nvPr/>
          </p:nvCxnSpPr>
          <p:spPr>
            <a:xfrm>
              <a:off x="2294448" y="5254324"/>
              <a:ext cx="477352" cy="0"/>
            </a:xfrm>
            <a:prstGeom prst="line">
              <a:avLst/>
            </a:prstGeom>
            <a:noFill/>
            <a:ln w="76200" cap="flat" cmpd="sng" algn="ctr">
              <a:solidFill>
                <a:srgbClr val="92000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cxnSp>
          <p:nvCxnSpPr>
            <p:cNvPr id="773" name="Connecteur droit 188"/>
            <p:cNvCxnSpPr/>
            <p:nvPr/>
          </p:nvCxnSpPr>
          <p:spPr>
            <a:xfrm>
              <a:off x="1547664" y="5607986"/>
              <a:ext cx="287000" cy="17853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774" name="Rounded Rectangle 773"/>
            <p:cNvSpPr/>
            <p:nvPr/>
          </p:nvSpPr>
          <p:spPr bwMode="auto">
            <a:xfrm>
              <a:off x="979558" y="3717032"/>
              <a:ext cx="2808312" cy="2664296"/>
            </a:xfrm>
            <a:prstGeom prst="roundRect">
              <a:avLst>
                <a:gd name="adj" fmla="val 3801"/>
              </a:avLst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75" name="ZoneTexte 237"/>
            <p:cNvSpPr txBox="1"/>
            <p:nvPr/>
          </p:nvSpPr>
          <p:spPr>
            <a:xfrm>
              <a:off x="1778934" y="5157192"/>
              <a:ext cx="510076" cy="369332"/>
            </a:xfrm>
            <a:prstGeom prst="rect">
              <a:avLst/>
            </a:prstGeom>
            <a:noFill/>
            <a:ln w="28575">
              <a:solidFill>
                <a:srgbClr val="92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T</a:t>
              </a:r>
              <a:r>
                <a:rPr kumimoji="0" lang="en-US" b="1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H</a:t>
              </a:r>
              <a:r>
                <a:rPr kumimoji="0" 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/>
                </a:rPr>
                <a:t>2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/>
              </a:endParaRPr>
            </a:p>
          </p:txBody>
        </p:sp>
        <p:cxnSp>
          <p:nvCxnSpPr>
            <p:cNvPr id="776" name="Elbow Connector 775"/>
            <p:cNvCxnSpPr/>
            <p:nvPr/>
          </p:nvCxnSpPr>
          <p:spPr>
            <a:xfrm flipV="1">
              <a:off x="1907704" y="5013325"/>
              <a:ext cx="720452" cy="7205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92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7" name="TextBox 776"/>
            <p:cNvSpPr txBox="1"/>
            <p:nvPr/>
          </p:nvSpPr>
          <p:spPr>
            <a:xfrm>
              <a:off x="2305248" y="4797152"/>
              <a:ext cx="23243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b="1" dirty="0" smtClean="0">
                  <a:solidFill>
                    <a:srgbClr val="920000"/>
                  </a:solidFill>
                </a:rPr>
                <a:t>IL-2</a:t>
              </a:r>
              <a:endParaRPr lang="nl-NL" sz="1200" b="1" dirty="0">
                <a:solidFill>
                  <a:srgbClr val="92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764704"/>
            <a:ext cx="7993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3366"/>
                </a:solidFill>
              </a:rPr>
              <a:t>Are there common and unique roles of Th2 cells and ILC2 in allergic airway inflammation? </a:t>
            </a: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611560" y="1873970"/>
            <a:ext cx="8534400" cy="42862"/>
          </a:xfrm>
          <a:prstGeom prst="rect">
            <a:avLst/>
          </a:prstGeom>
          <a:gradFill rotWithShape="0">
            <a:gsLst>
              <a:gs pos="0">
                <a:srgbClr val="003366"/>
              </a:gs>
              <a:gs pos="100000">
                <a:srgbClr val="003366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864" y="790575"/>
            <a:ext cx="9135374" cy="57654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636912"/>
            <a:ext cx="3456880" cy="3456880"/>
          </a:xfrm>
          <a:prstGeom prst="rect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4810" y="1268760"/>
            <a:ext cx="4824536" cy="4824536"/>
          </a:xfrm>
          <a:prstGeom prst="rect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640134" y="239602"/>
            <a:ext cx="85419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ILC2 and Th2 cells in chronic HDM-mediated airway inflammation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7664" y="2711822"/>
            <a:ext cx="12939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CD3+ T cells</a:t>
            </a:r>
          </a:p>
          <a:p>
            <a:pPr algn="ctr"/>
            <a:r>
              <a:rPr lang="en-US" sz="1600" b="1" dirty="0" smtClean="0">
                <a:solidFill>
                  <a:srgbClr val="377BCD"/>
                </a:solidFill>
              </a:rPr>
              <a:t>B220+ B cells</a:t>
            </a:r>
          </a:p>
          <a:p>
            <a:pPr algn="ctr"/>
            <a:r>
              <a:rPr lang="en-US" sz="1600" b="1" dirty="0" smtClean="0">
                <a:solidFill>
                  <a:srgbClr val="5AD208"/>
                </a:solidFill>
              </a:rPr>
              <a:t>GATA3-YFP</a:t>
            </a:r>
          </a:p>
          <a:p>
            <a:pPr algn="ctr"/>
            <a:r>
              <a:rPr lang="en-US" sz="1600" b="1" dirty="0" smtClean="0">
                <a:solidFill>
                  <a:srgbClr val="0000FF"/>
                </a:solidFill>
              </a:rPr>
              <a:t>DAPI</a:t>
            </a:r>
            <a:endParaRPr lang="nl-NL" sz="16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55509" y="1484784"/>
            <a:ext cx="49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8816005" y="1484784"/>
            <a:ext cx="4145" cy="325224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603125" y="3021636"/>
            <a:ext cx="4145" cy="325224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427984" y="2132856"/>
            <a:ext cx="4145" cy="325224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6305667" y="2995757"/>
            <a:ext cx="4145" cy="325224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124876" y="4986068"/>
            <a:ext cx="427902" cy="0"/>
          </a:xfrm>
          <a:prstGeom prst="straightConnector1">
            <a:avLst/>
          </a:prstGeom>
          <a:ln w="19050">
            <a:solidFill>
              <a:srgbClr val="FFFF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436096" y="3950308"/>
            <a:ext cx="504056" cy="864096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TextBox 32"/>
          <p:cNvSpPr txBox="1"/>
          <p:nvPr/>
        </p:nvSpPr>
        <p:spPr>
          <a:xfrm>
            <a:off x="4474114" y="2138989"/>
            <a:ext cx="49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15843" y="2752557"/>
            <a:ext cx="49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55804" y="4958420"/>
            <a:ext cx="49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ILC2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32040" y="4097338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rgbClr val="FFFF00"/>
                </a:solidFill>
              </a:rPr>
              <a:t>Th2</a:t>
            </a:r>
            <a:endParaRPr lang="nl-NL" sz="1400" dirty="0">
              <a:solidFill>
                <a:srgbClr val="FFFF00"/>
              </a:solidFill>
            </a:endParaRPr>
          </a:p>
        </p:txBody>
      </p:sp>
      <p:sp>
        <p:nvSpPr>
          <p:cNvPr id="37" name="Rectangle 84"/>
          <p:cNvSpPr>
            <a:spLocks noChangeArrowheads="1"/>
          </p:cNvSpPr>
          <p:nvPr/>
        </p:nvSpPr>
        <p:spPr bwMode="auto">
          <a:xfrm>
            <a:off x="539552" y="6186532"/>
            <a:ext cx="12448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Li et al., </a:t>
            </a:r>
            <a:r>
              <a:rPr lang="en-US" sz="1200" b="1" i="1" dirty="0" err="1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unpubl</a:t>
            </a:r>
            <a:r>
              <a:rPr lang="en-US" sz="1200" i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. </a:t>
            </a:r>
            <a:endParaRPr lang="en-US" sz="1200" i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209691" y="1604513"/>
            <a:ext cx="4692769" cy="1500996"/>
          </a:xfrm>
          <a:custGeom>
            <a:avLst/>
            <a:gdLst>
              <a:gd name="connsiteX0" fmla="*/ 0 w 4692769"/>
              <a:gd name="connsiteY0" fmla="*/ 353683 h 1500996"/>
              <a:gd name="connsiteX1" fmla="*/ 77637 w 4692769"/>
              <a:gd name="connsiteY1" fmla="*/ 396815 h 1500996"/>
              <a:gd name="connsiteX2" fmla="*/ 94890 w 4692769"/>
              <a:gd name="connsiteY2" fmla="*/ 422695 h 1500996"/>
              <a:gd name="connsiteX3" fmla="*/ 155275 w 4692769"/>
              <a:gd name="connsiteY3" fmla="*/ 474453 h 1500996"/>
              <a:gd name="connsiteX4" fmla="*/ 181154 w 4692769"/>
              <a:gd name="connsiteY4" fmla="*/ 491706 h 1500996"/>
              <a:gd name="connsiteX5" fmla="*/ 207034 w 4692769"/>
              <a:gd name="connsiteY5" fmla="*/ 500332 h 1500996"/>
              <a:gd name="connsiteX6" fmla="*/ 232913 w 4692769"/>
              <a:gd name="connsiteY6" fmla="*/ 517585 h 1500996"/>
              <a:gd name="connsiteX7" fmla="*/ 258792 w 4692769"/>
              <a:gd name="connsiteY7" fmla="*/ 543464 h 1500996"/>
              <a:gd name="connsiteX8" fmla="*/ 293298 w 4692769"/>
              <a:gd name="connsiteY8" fmla="*/ 552091 h 1500996"/>
              <a:gd name="connsiteX9" fmla="*/ 345056 w 4692769"/>
              <a:gd name="connsiteY9" fmla="*/ 586596 h 1500996"/>
              <a:gd name="connsiteX10" fmla="*/ 370935 w 4692769"/>
              <a:gd name="connsiteY10" fmla="*/ 595223 h 1500996"/>
              <a:gd name="connsiteX11" fmla="*/ 422694 w 4692769"/>
              <a:gd name="connsiteY11" fmla="*/ 629729 h 1500996"/>
              <a:gd name="connsiteX12" fmla="*/ 552090 w 4692769"/>
              <a:gd name="connsiteY12" fmla="*/ 715993 h 1500996"/>
              <a:gd name="connsiteX13" fmla="*/ 577969 w 4692769"/>
              <a:gd name="connsiteY13" fmla="*/ 733245 h 1500996"/>
              <a:gd name="connsiteX14" fmla="*/ 603849 w 4692769"/>
              <a:gd name="connsiteY14" fmla="*/ 750498 h 1500996"/>
              <a:gd name="connsiteX15" fmla="*/ 629728 w 4692769"/>
              <a:gd name="connsiteY15" fmla="*/ 759125 h 1500996"/>
              <a:gd name="connsiteX16" fmla="*/ 681486 w 4692769"/>
              <a:gd name="connsiteY16" fmla="*/ 793630 h 1500996"/>
              <a:gd name="connsiteX17" fmla="*/ 715992 w 4692769"/>
              <a:gd name="connsiteY17" fmla="*/ 845389 h 1500996"/>
              <a:gd name="connsiteX18" fmla="*/ 767751 w 4692769"/>
              <a:gd name="connsiteY18" fmla="*/ 888521 h 1500996"/>
              <a:gd name="connsiteX19" fmla="*/ 785003 w 4692769"/>
              <a:gd name="connsiteY19" fmla="*/ 914400 h 1500996"/>
              <a:gd name="connsiteX20" fmla="*/ 836762 w 4692769"/>
              <a:gd name="connsiteY20" fmla="*/ 948906 h 1500996"/>
              <a:gd name="connsiteX21" fmla="*/ 862641 w 4692769"/>
              <a:gd name="connsiteY21" fmla="*/ 966159 h 1500996"/>
              <a:gd name="connsiteX22" fmla="*/ 888520 w 4692769"/>
              <a:gd name="connsiteY22" fmla="*/ 992038 h 1500996"/>
              <a:gd name="connsiteX23" fmla="*/ 940279 w 4692769"/>
              <a:gd name="connsiteY23" fmla="*/ 1026544 h 1500996"/>
              <a:gd name="connsiteX24" fmla="*/ 966158 w 4692769"/>
              <a:gd name="connsiteY24" fmla="*/ 1043796 h 1500996"/>
              <a:gd name="connsiteX25" fmla="*/ 1017917 w 4692769"/>
              <a:gd name="connsiteY25" fmla="*/ 1061049 h 1500996"/>
              <a:gd name="connsiteX26" fmla="*/ 1078301 w 4692769"/>
              <a:gd name="connsiteY26" fmla="*/ 1086929 h 1500996"/>
              <a:gd name="connsiteX27" fmla="*/ 1104181 w 4692769"/>
              <a:gd name="connsiteY27" fmla="*/ 1104181 h 1500996"/>
              <a:gd name="connsiteX28" fmla="*/ 1164566 w 4692769"/>
              <a:gd name="connsiteY28" fmla="*/ 1121434 h 1500996"/>
              <a:gd name="connsiteX29" fmla="*/ 1190445 w 4692769"/>
              <a:gd name="connsiteY29" fmla="*/ 1147313 h 1500996"/>
              <a:gd name="connsiteX30" fmla="*/ 1224951 w 4692769"/>
              <a:gd name="connsiteY30" fmla="*/ 1155940 h 1500996"/>
              <a:gd name="connsiteX31" fmla="*/ 1250830 w 4692769"/>
              <a:gd name="connsiteY31" fmla="*/ 1164566 h 1500996"/>
              <a:gd name="connsiteX32" fmla="*/ 1311215 w 4692769"/>
              <a:gd name="connsiteY32" fmla="*/ 1190445 h 1500996"/>
              <a:gd name="connsiteX33" fmla="*/ 1337094 w 4692769"/>
              <a:gd name="connsiteY33" fmla="*/ 1207698 h 1500996"/>
              <a:gd name="connsiteX34" fmla="*/ 1371600 w 4692769"/>
              <a:gd name="connsiteY34" fmla="*/ 1216325 h 1500996"/>
              <a:gd name="connsiteX35" fmla="*/ 1423358 w 4692769"/>
              <a:gd name="connsiteY35" fmla="*/ 1233578 h 1500996"/>
              <a:gd name="connsiteX36" fmla="*/ 1500996 w 4692769"/>
              <a:gd name="connsiteY36" fmla="*/ 1259457 h 1500996"/>
              <a:gd name="connsiteX37" fmla="*/ 1526875 w 4692769"/>
              <a:gd name="connsiteY37" fmla="*/ 1268083 h 1500996"/>
              <a:gd name="connsiteX38" fmla="*/ 1561381 w 4692769"/>
              <a:gd name="connsiteY38" fmla="*/ 1276710 h 1500996"/>
              <a:gd name="connsiteX39" fmla="*/ 1613139 w 4692769"/>
              <a:gd name="connsiteY39" fmla="*/ 1293962 h 1500996"/>
              <a:gd name="connsiteX40" fmla="*/ 1664898 w 4692769"/>
              <a:gd name="connsiteY40" fmla="*/ 1302589 h 1500996"/>
              <a:gd name="connsiteX41" fmla="*/ 1690777 w 4692769"/>
              <a:gd name="connsiteY41" fmla="*/ 1311215 h 1500996"/>
              <a:gd name="connsiteX42" fmla="*/ 1725283 w 4692769"/>
              <a:gd name="connsiteY42" fmla="*/ 1319842 h 1500996"/>
              <a:gd name="connsiteX43" fmla="*/ 1751162 w 4692769"/>
              <a:gd name="connsiteY43" fmla="*/ 1328468 h 1500996"/>
              <a:gd name="connsiteX44" fmla="*/ 1820173 w 4692769"/>
              <a:gd name="connsiteY44" fmla="*/ 1345721 h 1500996"/>
              <a:gd name="connsiteX45" fmla="*/ 1889184 w 4692769"/>
              <a:gd name="connsiteY45" fmla="*/ 1371600 h 1500996"/>
              <a:gd name="connsiteX46" fmla="*/ 1940943 w 4692769"/>
              <a:gd name="connsiteY46" fmla="*/ 1388853 h 1500996"/>
              <a:gd name="connsiteX47" fmla="*/ 2001328 w 4692769"/>
              <a:gd name="connsiteY47" fmla="*/ 1423359 h 1500996"/>
              <a:gd name="connsiteX48" fmla="*/ 2027207 w 4692769"/>
              <a:gd name="connsiteY48" fmla="*/ 1431985 h 1500996"/>
              <a:gd name="connsiteX49" fmla="*/ 2053086 w 4692769"/>
              <a:gd name="connsiteY49" fmla="*/ 1449238 h 1500996"/>
              <a:gd name="connsiteX50" fmla="*/ 2139351 w 4692769"/>
              <a:gd name="connsiteY50" fmla="*/ 1475117 h 1500996"/>
              <a:gd name="connsiteX51" fmla="*/ 2165230 w 4692769"/>
              <a:gd name="connsiteY51" fmla="*/ 1492370 h 1500996"/>
              <a:gd name="connsiteX52" fmla="*/ 2208362 w 4692769"/>
              <a:gd name="connsiteY52" fmla="*/ 1500996 h 1500996"/>
              <a:gd name="connsiteX53" fmla="*/ 2467154 w 4692769"/>
              <a:gd name="connsiteY53" fmla="*/ 1492370 h 1500996"/>
              <a:gd name="connsiteX54" fmla="*/ 2631056 w 4692769"/>
              <a:gd name="connsiteY54" fmla="*/ 1466491 h 1500996"/>
              <a:gd name="connsiteX55" fmla="*/ 2872596 w 4692769"/>
              <a:gd name="connsiteY55" fmla="*/ 1457864 h 1500996"/>
              <a:gd name="connsiteX56" fmla="*/ 3062377 w 4692769"/>
              <a:gd name="connsiteY56" fmla="*/ 1431985 h 1500996"/>
              <a:gd name="connsiteX57" fmla="*/ 3226279 w 4692769"/>
              <a:gd name="connsiteY57" fmla="*/ 1414732 h 1500996"/>
              <a:gd name="connsiteX58" fmla="*/ 3260784 w 4692769"/>
              <a:gd name="connsiteY58" fmla="*/ 1406106 h 1500996"/>
              <a:gd name="connsiteX59" fmla="*/ 3338422 w 4692769"/>
              <a:gd name="connsiteY59" fmla="*/ 1397479 h 1500996"/>
              <a:gd name="connsiteX60" fmla="*/ 3390181 w 4692769"/>
              <a:gd name="connsiteY60" fmla="*/ 1380227 h 1500996"/>
              <a:gd name="connsiteX61" fmla="*/ 3416060 w 4692769"/>
              <a:gd name="connsiteY61" fmla="*/ 1371600 h 1500996"/>
              <a:gd name="connsiteX62" fmla="*/ 3441939 w 4692769"/>
              <a:gd name="connsiteY62" fmla="*/ 1362974 h 1500996"/>
              <a:gd name="connsiteX63" fmla="*/ 3467818 w 4692769"/>
              <a:gd name="connsiteY63" fmla="*/ 1345721 h 1500996"/>
              <a:gd name="connsiteX64" fmla="*/ 3493698 w 4692769"/>
              <a:gd name="connsiteY64" fmla="*/ 1337095 h 1500996"/>
              <a:gd name="connsiteX65" fmla="*/ 3545456 w 4692769"/>
              <a:gd name="connsiteY65" fmla="*/ 1302589 h 1500996"/>
              <a:gd name="connsiteX66" fmla="*/ 3597215 w 4692769"/>
              <a:gd name="connsiteY66" fmla="*/ 1285336 h 1500996"/>
              <a:gd name="connsiteX67" fmla="*/ 3631720 w 4692769"/>
              <a:gd name="connsiteY67" fmla="*/ 1259457 h 1500996"/>
              <a:gd name="connsiteX68" fmla="*/ 3683479 w 4692769"/>
              <a:gd name="connsiteY68" fmla="*/ 1242204 h 1500996"/>
              <a:gd name="connsiteX69" fmla="*/ 3709358 w 4692769"/>
              <a:gd name="connsiteY69" fmla="*/ 1224951 h 1500996"/>
              <a:gd name="connsiteX70" fmla="*/ 3735237 w 4692769"/>
              <a:gd name="connsiteY70" fmla="*/ 1216325 h 1500996"/>
              <a:gd name="connsiteX71" fmla="*/ 3778369 w 4692769"/>
              <a:gd name="connsiteY71" fmla="*/ 1181819 h 1500996"/>
              <a:gd name="connsiteX72" fmla="*/ 3830128 w 4692769"/>
              <a:gd name="connsiteY72" fmla="*/ 1147313 h 1500996"/>
              <a:gd name="connsiteX73" fmla="*/ 3890513 w 4692769"/>
              <a:gd name="connsiteY73" fmla="*/ 1104181 h 1500996"/>
              <a:gd name="connsiteX74" fmla="*/ 3933645 w 4692769"/>
              <a:gd name="connsiteY74" fmla="*/ 1052423 h 1500996"/>
              <a:gd name="connsiteX75" fmla="*/ 3950898 w 4692769"/>
              <a:gd name="connsiteY75" fmla="*/ 1026544 h 1500996"/>
              <a:gd name="connsiteX76" fmla="*/ 4002656 w 4692769"/>
              <a:gd name="connsiteY76" fmla="*/ 966159 h 1500996"/>
              <a:gd name="connsiteX77" fmla="*/ 4037162 w 4692769"/>
              <a:gd name="connsiteY77" fmla="*/ 948906 h 1500996"/>
              <a:gd name="connsiteX78" fmla="*/ 4063041 w 4692769"/>
              <a:gd name="connsiteY78" fmla="*/ 931653 h 1500996"/>
              <a:gd name="connsiteX79" fmla="*/ 4071667 w 4692769"/>
              <a:gd name="connsiteY79" fmla="*/ 905774 h 1500996"/>
              <a:gd name="connsiteX80" fmla="*/ 4097547 w 4692769"/>
              <a:gd name="connsiteY80" fmla="*/ 888521 h 1500996"/>
              <a:gd name="connsiteX81" fmla="*/ 4123426 w 4692769"/>
              <a:gd name="connsiteY81" fmla="*/ 862642 h 1500996"/>
              <a:gd name="connsiteX82" fmla="*/ 4149305 w 4692769"/>
              <a:gd name="connsiteY82" fmla="*/ 845389 h 1500996"/>
              <a:gd name="connsiteX83" fmla="*/ 4175184 w 4692769"/>
              <a:gd name="connsiteY83" fmla="*/ 819510 h 1500996"/>
              <a:gd name="connsiteX84" fmla="*/ 4201064 w 4692769"/>
              <a:gd name="connsiteY84" fmla="*/ 802257 h 1500996"/>
              <a:gd name="connsiteX85" fmla="*/ 4235569 w 4692769"/>
              <a:gd name="connsiteY85" fmla="*/ 776378 h 1500996"/>
              <a:gd name="connsiteX86" fmla="*/ 4252822 w 4692769"/>
              <a:gd name="connsiteY86" fmla="*/ 741872 h 1500996"/>
              <a:gd name="connsiteX87" fmla="*/ 4304581 w 4692769"/>
              <a:gd name="connsiteY87" fmla="*/ 707366 h 1500996"/>
              <a:gd name="connsiteX88" fmla="*/ 4339086 w 4692769"/>
              <a:gd name="connsiteY88" fmla="*/ 664234 h 1500996"/>
              <a:gd name="connsiteX89" fmla="*/ 4347713 w 4692769"/>
              <a:gd name="connsiteY89" fmla="*/ 638355 h 1500996"/>
              <a:gd name="connsiteX90" fmla="*/ 4382218 w 4692769"/>
              <a:gd name="connsiteY90" fmla="*/ 586596 h 1500996"/>
              <a:gd name="connsiteX91" fmla="*/ 4399471 w 4692769"/>
              <a:gd name="connsiteY91" fmla="*/ 560717 h 1500996"/>
              <a:gd name="connsiteX92" fmla="*/ 4408098 w 4692769"/>
              <a:gd name="connsiteY92" fmla="*/ 534838 h 1500996"/>
              <a:gd name="connsiteX93" fmla="*/ 4442603 w 4692769"/>
              <a:gd name="connsiteY93" fmla="*/ 483079 h 1500996"/>
              <a:gd name="connsiteX94" fmla="*/ 4468483 w 4692769"/>
              <a:gd name="connsiteY94" fmla="*/ 422695 h 1500996"/>
              <a:gd name="connsiteX95" fmla="*/ 4485735 w 4692769"/>
              <a:gd name="connsiteY95" fmla="*/ 396815 h 1500996"/>
              <a:gd name="connsiteX96" fmla="*/ 4502988 w 4692769"/>
              <a:gd name="connsiteY96" fmla="*/ 345057 h 1500996"/>
              <a:gd name="connsiteX97" fmla="*/ 4511615 w 4692769"/>
              <a:gd name="connsiteY97" fmla="*/ 319178 h 1500996"/>
              <a:gd name="connsiteX98" fmla="*/ 4520241 w 4692769"/>
              <a:gd name="connsiteY98" fmla="*/ 293298 h 1500996"/>
              <a:gd name="connsiteX99" fmla="*/ 4546120 w 4692769"/>
              <a:gd name="connsiteY99" fmla="*/ 267419 h 1500996"/>
              <a:gd name="connsiteX100" fmla="*/ 4580626 w 4692769"/>
              <a:gd name="connsiteY100" fmla="*/ 224287 h 1500996"/>
              <a:gd name="connsiteX101" fmla="*/ 4597879 w 4692769"/>
              <a:gd name="connsiteY101" fmla="*/ 172529 h 1500996"/>
              <a:gd name="connsiteX102" fmla="*/ 4632384 w 4692769"/>
              <a:gd name="connsiteY102" fmla="*/ 120770 h 1500996"/>
              <a:gd name="connsiteX103" fmla="*/ 4641011 w 4692769"/>
              <a:gd name="connsiteY103" fmla="*/ 94891 h 1500996"/>
              <a:gd name="connsiteX104" fmla="*/ 4649637 w 4692769"/>
              <a:gd name="connsiteY104" fmla="*/ 60385 h 1500996"/>
              <a:gd name="connsiteX105" fmla="*/ 4692769 w 4692769"/>
              <a:gd name="connsiteY105" fmla="*/ 0 h 1500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692769" h="1500996">
                <a:moveTo>
                  <a:pt x="0" y="353683"/>
                </a:moveTo>
                <a:cubicBezTo>
                  <a:pt x="59324" y="393233"/>
                  <a:pt x="32087" y="381632"/>
                  <a:pt x="77637" y="396815"/>
                </a:cubicBezTo>
                <a:cubicBezTo>
                  <a:pt x="83388" y="405442"/>
                  <a:pt x="88253" y="414730"/>
                  <a:pt x="94890" y="422695"/>
                </a:cubicBezTo>
                <a:cubicBezTo>
                  <a:pt x="113332" y="444825"/>
                  <a:pt x="131756" y="457653"/>
                  <a:pt x="155275" y="474453"/>
                </a:cubicBezTo>
                <a:cubicBezTo>
                  <a:pt x="163711" y="480479"/>
                  <a:pt x="171881" y="487070"/>
                  <a:pt x="181154" y="491706"/>
                </a:cubicBezTo>
                <a:cubicBezTo>
                  <a:pt x="189287" y="495773"/>
                  <a:pt x="198407" y="497457"/>
                  <a:pt x="207034" y="500332"/>
                </a:cubicBezTo>
                <a:cubicBezTo>
                  <a:pt x="215660" y="506083"/>
                  <a:pt x="224948" y="510948"/>
                  <a:pt x="232913" y="517585"/>
                </a:cubicBezTo>
                <a:cubicBezTo>
                  <a:pt x="242285" y="525395"/>
                  <a:pt x="248200" y="537411"/>
                  <a:pt x="258792" y="543464"/>
                </a:cubicBezTo>
                <a:cubicBezTo>
                  <a:pt x="269086" y="549346"/>
                  <a:pt x="281796" y="549215"/>
                  <a:pt x="293298" y="552091"/>
                </a:cubicBezTo>
                <a:cubicBezTo>
                  <a:pt x="310551" y="563593"/>
                  <a:pt x="325385" y="580039"/>
                  <a:pt x="345056" y="586596"/>
                </a:cubicBezTo>
                <a:cubicBezTo>
                  <a:pt x="353682" y="589472"/>
                  <a:pt x="362986" y="590807"/>
                  <a:pt x="370935" y="595223"/>
                </a:cubicBezTo>
                <a:cubicBezTo>
                  <a:pt x="389061" y="605293"/>
                  <a:pt x="405441" y="618227"/>
                  <a:pt x="422694" y="629729"/>
                </a:cubicBezTo>
                <a:lnTo>
                  <a:pt x="552090" y="715993"/>
                </a:lnTo>
                <a:lnTo>
                  <a:pt x="577969" y="733245"/>
                </a:lnTo>
                <a:cubicBezTo>
                  <a:pt x="586596" y="738996"/>
                  <a:pt x="594013" y="747219"/>
                  <a:pt x="603849" y="750498"/>
                </a:cubicBezTo>
                <a:cubicBezTo>
                  <a:pt x="612475" y="753374"/>
                  <a:pt x="621779" y="754709"/>
                  <a:pt x="629728" y="759125"/>
                </a:cubicBezTo>
                <a:cubicBezTo>
                  <a:pt x="647854" y="769195"/>
                  <a:pt x="681486" y="793630"/>
                  <a:pt x="681486" y="793630"/>
                </a:cubicBezTo>
                <a:cubicBezTo>
                  <a:pt x="692988" y="810883"/>
                  <a:pt x="698739" y="833887"/>
                  <a:pt x="715992" y="845389"/>
                </a:cubicBezTo>
                <a:cubicBezTo>
                  <a:pt x="741436" y="862352"/>
                  <a:pt x="746996" y="863616"/>
                  <a:pt x="767751" y="888521"/>
                </a:cubicBezTo>
                <a:cubicBezTo>
                  <a:pt x="774388" y="896485"/>
                  <a:pt x="777201" y="907573"/>
                  <a:pt x="785003" y="914400"/>
                </a:cubicBezTo>
                <a:cubicBezTo>
                  <a:pt x="800608" y="928054"/>
                  <a:pt x="819509" y="937404"/>
                  <a:pt x="836762" y="948906"/>
                </a:cubicBezTo>
                <a:cubicBezTo>
                  <a:pt x="845388" y="954657"/>
                  <a:pt x="855310" y="958828"/>
                  <a:pt x="862641" y="966159"/>
                </a:cubicBezTo>
                <a:cubicBezTo>
                  <a:pt x="871267" y="974785"/>
                  <a:pt x="878890" y="984548"/>
                  <a:pt x="888520" y="992038"/>
                </a:cubicBezTo>
                <a:cubicBezTo>
                  <a:pt x="904888" y="1004768"/>
                  <a:pt x="923026" y="1015042"/>
                  <a:pt x="940279" y="1026544"/>
                </a:cubicBezTo>
                <a:cubicBezTo>
                  <a:pt x="948905" y="1032295"/>
                  <a:pt x="956323" y="1040518"/>
                  <a:pt x="966158" y="1043796"/>
                </a:cubicBezTo>
                <a:lnTo>
                  <a:pt x="1017917" y="1061049"/>
                </a:lnTo>
                <a:cubicBezTo>
                  <a:pt x="1082881" y="1104359"/>
                  <a:pt x="1000323" y="1053510"/>
                  <a:pt x="1078301" y="1086929"/>
                </a:cubicBezTo>
                <a:cubicBezTo>
                  <a:pt x="1087830" y="1091013"/>
                  <a:pt x="1094908" y="1099544"/>
                  <a:pt x="1104181" y="1104181"/>
                </a:cubicBezTo>
                <a:cubicBezTo>
                  <a:pt x="1116562" y="1110371"/>
                  <a:pt x="1153503" y="1118668"/>
                  <a:pt x="1164566" y="1121434"/>
                </a:cubicBezTo>
                <a:cubicBezTo>
                  <a:pt x="1173192" y="1130060"/>
                  <a:pt x="1179853" y="1141260"/>
                  <a:pt x="1190445" y="1147313"/>
                </a:cubicBezTo>
                <a:cubicBezTo>
                  <a:pt x="1200739" y="1153195"/>
                  <a:pt x="1213551" y="1152683"/>
                  <a:pt x="1224951" y="1155940"/>
                </a:cubicBezTo>
                <a:cubicBezTo>
                  <a:pt x="1233694" y="1158438"/>
                  <a:pt x="1242472" y="1160984"/>
                  <a:pt x="1250830" y="1164566"/>
                </a:cubicBezTo>
                <a:cubicBezTo>
                  <a:pt x="1325443" y="1196543"/>
                  <a:pt x="1250525" y="1170217"/>
                  <a:pt x="1311215" y="1190445"/>
                </a:cubicBezTo>
                <a:cubicBezTo>
                  <a:pt x="1319841" y="1196196"/>
                  <a:pt x="1327565" y="1203614"/>
                  <a:pt x="1337094" y="1207698"/>
                </a:cubicBezTo>
                <a:cubicBezTo>
                  <a:pt x="1347991" y="1212368"/>
                  <a:pt x="1360244" y="1212918"/>
                  <a:pt x="1371600" y="1216325"/>
                </a:cubicBezTo>
                <a:cubicBezTo>
                  <a:pt x="1389019" y="1221551"/>
                  <a:pt x="1406105" y="1227827"/>
                  <a:pt x="1423358" y="1233578"/>
                </a:cubicBezTo>
                <a:lnTo>
                  <a:pt x="1500996" y="1259457"/>
                </a:lnTo>
                <a:cubicBezTo>
                  <a:pt x="1509622" y="1262332"/>
                  <a:pt x="1518054" y="1265878"/>
                  <a:pt x="1526875" y="1268083"/>
                </a:cubicBezTo>
                <a:cubicBezTo>
                  <a:pt x="1538377" y="1270959"/>
                  <a:pt x="1550025" y="1273303"/>
                  <a:pt x="1561381" y="1276710"/>
                </a:cubicBezTo>
                <a:cubicBezTo>
                  <a:pt x="1578800" y="1281936"/>
                  <a:pt x="1595201" y="1290972"/>
                  <a:pt x="1613139" y="1293962"/>
                </a:cubicBezTo>
                <a:cubicBezTo>
                  <a:pt x="1630392" y="1296838"/>
                  <a:pt x="1647824" y="1298795"/>
                  <a:pt x="1664898" y="1302589"/>
                </a:cubicBezTo>
                <a:cubicBezTo>
                  <a:pt x="1673774" y="1304562"/>
                  <a:pt x="1682034" y="1308717"/>
                  <a:pt x="1690777" y="1311215"/>
                </a:cubicBezTo>
                <a:cubicBezTo>
                  <a:pt x="1702177" y="1314472"/>
                  <a:pt x="1713883" y="1316585"/>
                  <a:pt x="1725283" y="1319842"/>
                </a:cubicBezTo>
                <a:cubicBezTo>
                  <a:pt x="1734026" y="1322340"/>
                  <a:pt x="1742389" y="1326076"/>
                  <a:pt x="1751162" y="1328468"/>
                </a:cubicBezTo>
                <a:cubicBezTo>
                  <a:pt x="1774038" y="1334707"/>
                  <a:pt x="1820173" y="1345721"/>
                  <a:pt x="1820173" y="1345721"/>
                </a:cubicBezTo>
                <a:cubicBezTo>
                  <a:pt x="1878024" y="1374646"/>
                  <a:pt x="1830457" y="1353982"/>
                  <a:pt x="1889184" y="1371600"/>
                </a:cubicBezTo>
                <a:cubicBezTo>
                  <a:pt x="1906603" y="1376826"/>
                  <a:pt x="1940943" y="1388853"/>
                  <a:pt x="1940943" y="1388853"/>
                </a:cubicBezTo>
                <a:cubicBezTo>
                  <a:pt x="1966933" y="1406180"/>
                  <a:pt x="1970683" y="1410225"/>
                  <a:pt x="2001328" y="1423359"/>
                </a:cubicBezTo>
                <a:cubicBezTo>
                  <a:pt x="2009686" y="1426941"/>
                  <a:pt x="2018581" y="1429110"/>
                  <a:pt x="2027207" y="1431985"/>
                </a:cubicBezTo>
                <a:cubicBezTo>
                  <a:pt x="2035833" y="1437736"/>
                  <a:pt x="2043612" y="1445027"/>
                  <a:pt x="2053086" y="1449238"/>
                </a:cubicBezTo>
                <a:cubicBezTo>
                  <a:pt x="2080091" y="1461240"/>
                  <a:pt x="2110672" y="1467948"/>
                  <a:pt x="2139351" y="1475117"/>
                </a:cubicBezTo>
                <a:cubicBezTo>
                  <a:pt x="2147977" y="1480868"/>
                  <a:pt x="2155522" y="1488730"/>
                  <a:pt x="2165230" y="1492370"/>
                </a:cubicBezTo>
                <a:cubicBezTo>
                  <a:pt x="2178958" y="1497518"/>
                  <a:pt x="2193700" y="1500996"/>
                  <a:pt x="2208362" y="1500996"/>
                </a:cubicBezTo>
                <a:cubicBezTo>
                  <a:pt x="2294674" y="1500996"/>
                  <a:pt x="2380890" y="1495245"/>
                  <a:pt x="2467154" y="1492370"/>
                </a:cubicBezTo>
                <a:cubicBezTo>
                  <a:pt x="2531943" y="1479412"/>
                  <a:pt x="2566015" y="1470007"/>
                  <a:pt x="2631056" y="1466491"/>
                </a:cubicBezTo>
                <a:cubicBezTo>
                  <a:pt x="2711503" y="1462142"/>
                  <a:pt x="2792083" y="1460740"/>
                  <a:pt x="2872596" y="1457864"/>
                </a:cubicBezTo>
                <a:cubicBezTo>
                  <a:pt x="2950592" y="1431866"/>
                  <a:pt x="2889432" y="1450190"/>
                  <a:pt x="3062377" y="1431985"/>
                </a:cubicBezTo>
                <a:lnTo>
                  <a:pt x="3226279" y="1414732"/>
                </a:lnTo>
                <a:cubicBezTo>
                  <a:pt x="3237781" y="1411857"/>
                  <a:pt x="3249066" y="1407909"/>
                  <a:pt x="3260784" y="1406106"/>
                </a:cubicBezTo>
                <a:cubicBezTo>
                  <a:pt x="3286520" y="1402147"/>
                  <a:pt x="3312889" y="1402586"/>
                  <a:pt x="3338422" y="1397479"/>
                </a:cubicBezTo>
                <a:cubicBezTo>
                  <a:pt x="3356255" y="1393912"/>
                  <a:pt x="3372928" y="1385978"/>
                  <a:pt x="3390181" y="1380227"/>
                </a:cubicBezTo>
                <a:lnTo>
                  <a:pt x="3416060" y="1371600"/>
                </a:lnTo>
                <a:lnTo>
                  <a:pt x="3441939" y="1362974"/>
                </a:lnTo>
                <a:cubicBezTo>
                  <a:pt x="3450565" y="1357223"/>
                  <a:pt x="3458545" y="1350357"/>
                  <a:pt x="3467818" y="1345721"/>
                </a:cubicBezTo>
                <a:cubicBezTo>
                  <a:pt x="3475951" y="1341654"/>
                  <a:pt x="3485749" y="1341511"/>
                  <a:pt x="3493698" y="1337095"/>
                </a:cubicBezTo>
                <a:cubicBezTo>
                  <a:pt x="3511824" y="1327025"/>
                  <a:pt x="3525785" y="1309146"/>
                  <a:pt x="3545456" y="1302589"/>
                </a:cubicBezTo>
                <a:lnTo>
                  <a:pt x="3597215" y="1285336"/>
                </a:lnTo>
                <a:cubicBezTo>
                  <a:pt x="3608717" y="1276710"/>
                  <a:pt x="3618861" y="1265887"/>
                  <a:pt x="3631720" y="1259457"/>
                </a:cubicBezTo>
                <a:cubicBezTo>
                  <a:pt x="3647986" y="1251324"/>
                  <a:pt x="3683479" y="1242204"/>
                  <a:pt x="3683479" y="1242204"/>
                </a:cubicBezTo>
                <a:cubicBezTo>
                  <a:pt x="3692105" y="1236453"/>
                  <a:pt x="3700085" y="1229588"/>
                  <a:pt x="3709358" y="1224951"/>
                </a:cubicBezTo>
                <a:cubicBezTo>
                  <a:pt x="3717491" y="1220885"/>
                  <a:pt x="3728137" y="1222005"/>
                  <a:pt x="3735237" y="1216325"/>
                </a:cubicBezTo>
                <a:cubicBezTo>
                  <a:pt x="3790978" y="1171731"/>
                  <a:pt x="3713322" y="1203500"/>
                  <a:pt x="3778369" y="1181819"/>
                </a:cubicBezTo>
                <a:cubicBezTo>
                  <a:pt x="3795622" y="1170317"/>
                  <a:pt x="3815466" y="1161975"/>
                  <a:pt x="3830128" y="1147313"/>
                </a:cubicBezTo>
                <a:cubicBezTo>
                  <a:pt x="3865100" y="1112341"/>
                  <a:pt x="3845095" y="1126890"/>
                  <a:pt x="3890513" y="1104181"/>
                </a:cubicBezTo>
                <a:cubicBezTo>
                  <a:pt x="3933349" y="1039928"/>
                  <a:pt x="3878295" y="1118843"/>
                  <a:pt x="3933645" y="1052423"/>
                </a:cubicBezTo>
                <a:cubicBezTo>
                  <a:pt x="3940282" y="1044458"/>
                  <a:pt x="3944872" y="1034980"/>
                  <a:pt x="3950898" y="1026544"/>
                </a:cubicBezTo>
                <a:cubicBezTo>
                  <a:pt x="3963170" y="1009363"/>
                  <a:pt x="3984367" y="979222"/>
                  <a:pt x="4002656" y="966159"/>
                </a:cubicBezTo>
                <a:cubicBezTo>
                  <a:pt x="4013120" y="958685"/>
                  <a:pt x="4025997" y="955286"/>
                  <a:pt x="4037162" y="948906"/>
                </a:cubicBezTo>
                <a:cubicBezTo>
                  <a:pt x="4046164" y="943762"/>
                  <a:pt x="4054415" y="937404"/>
                  <a:pt x="4063041" y="931653"/>
                </a:cubicBezTo>
                <a:cubicBezTo>
                  <a:pt x="4065916" y="923027"/>
                  <a:pt x="4065987" y="912874"/>
                  <a:pt x="4071667" y="905774"/>
                </a:cubicBezTo>
                <a:cubicBezTo>
                  <a:pt x="4078144" y="897678"/>
                  <a:pt x="4089582" y="895158"/>
                  <a:pt x="4097547" y="888521"/>
                </a:cubicBezTo>
                <a:cubicBezTo>
                  <a:pt x="4106919" y="880711"/>
                  <a:pt x="4114054" y="870452"/>
                  <a:pt x="4123426" y="862642"/>
                </a:cubicBezTo>
                <a:cubicBezTo>
                  <a:pt x="4131391" y="856005"/>
                  <a:pt x="4141340" y="852026"/>
                  <a:pt x="4149305" y="845389"/>
                </a:cubicBezTo>
                <a:cubicBezTo>
                  <a:pt x="4158677" y="837579"/>
                  <a:pt x="4165812" y="827320"/>
                  <a:pt x="4175184" y="819510"/>
                </a:cubicBezTo>
                <a:cubicBezTo>
                  <a:pt x="4183149" y="812873"/>
                  <a:pt x="4192627" y="808283"/>
                  <a:pt x="4201064" y="802257"/>
                </a:cubicBezTo>
                <a:cubicBezTo>
                  <a:pt x="4212763" y="793900"/>
                  <a:pt x="4224067" y="785004"/>
                  <a:pt x="4235569" y="776378"/>
                </a:cubicBezTo>
                <a:cubicBezTo>
                  <a:pt x="4241320" y="764876"/>
                  <a:pt x="4243729" y="750965"/>
                  <a:pt x="4252822" y="741872"/>
                </a:cubicBezTo>
                <a:cubicBezTo>
                  <a:pt x="4267484" y="727210"/>
                  <a:pt x="4304581" y="707366"/>
                  <a:pt x="4304581" y="707366"/>
                </a:cubicBezTo>
                <a:cubicBezTo>
                  <a:pt x="4326262" y="642321"/>
                  <a:pt x="4294494" y="719973"/>
                  <a:pt x="4339086" y="664234"/>
                </a:cubicBezTo>
                <a:cubicBezTo>
                  <a:pt x="4344766" y="657134"/>
                  <a:pt x="4343297" y="646304"/>
                  <a:pt x="4347713" y="638355"/>
                </a:cubicBezTo>
                <a:cubicBezTo>
                  <a:pt x="4357783" y="620229"/>
                  <a:pt x="4370716" y="603849"/>
                  <a:pt x="4382218" y="586596"/>
                </a:cubicBezTo>
                <a:cubicBezTo>
                  <a:pt x="4387969" y="577970"/>
                  <a:pt x="4396192" y="570553"/>
                  <a:pt x="4399471" y="560717"/>
                </a:cubicBezTo>
                <a:cubicBezTo>
                  <a:pt x="4402347" y="552091"/>
                  <a:pt x="4403682" y="542787"/>
                  <a:pt x="4408098" y="534838"/>
                </a:cubicBezTo>
                <a:cubicBezTo>
                  <a:pt x="4418168" y="516712"/>
                  <a:pt x="4436045" y="502750"/>
                  <a:pt x="4442603" y="483079"/>
                </a:cubicBezTo>
                <a:cubicBezTo>
                  <a:pt x="4452282" y="454044"/>
                  <a:pt x="4451427" y="452544"/>
                  <a:pt x="4468483" y="422695"/>
                </a:cubicBezTo>
                <a:cubicBezTo>
                  <a:pt x="4473627" y="413693"/>
                  <a:pt x="4481524" y="406289"/>
                  <a:pt x="4485735" y="396815"/>
                </a:cubicBezTo>
                <a:cubicBezTo>
                  <a:pt x="4493121" y="380196"/>
                  <a:pt x="4497237" y="362310"/>
                  <a:pt x="4502988" y="345057"/>
                </a:cubicBezTo>
                <a:lnTo>
                  <a:pt x="4511615" y="319178"/>
                </a:lnTo>
                <a:cubicBezTo>
                  <a:pt x="4514491" y="310551"/>
                  <a:pt x="4513811" y="299728"/>
                  <a:pt x="4520241" y="293298"/>
                </a:cubicBezTo>
                <a:lnTo>
                  <a:pt x="4546120" y="267419"/>
                </a:lnTo>
                <a:cubicBezTo>
                  <a:pt x="4577584" y="173034"/>
                  <a:pt x="4524881" y="313478"/>
                  <a:pt x="4580626" y="224287"/>
                </a:cubicBezTo>
                <a:cubicBezTo>
                  <a:pt x="4590265" y="208865"/>
                  <a:pt x="4587791" y="187661"/>
                  <a:pt x="4597879" y="172529"/>
                </a:cubicBezTo>
                <a:cubicBezTo>
                  <a:pt x="4609381" y="155276"/>
                  <a:pt x="4625826" y="140441"/>
                  <a:pt x="4632384" y="120770"/>
                </a:cubicBezTo>
                <a:cubicBezTo>
                  <a:pt x="4635260" y="112144"/>
                  <a:pt x="4638513" y="103634"/>
                  <a:pt x="4641011" y="94891"/>
                </a:cubicBezTo>
                <a:cubicBezTo>
                  <a:pt x="4644268" y="83491"/>
                  <a:pt x="4644335" y="70989"/>
                  <a:pt x="4649637" y="60385"/>
                </a:cubicBezTo>
                <a:cubicBezTo>
                  <a:pt x="4668015" y="23630"/>
                  <a:pt x="4673087" y="19684"/>
                  <a:pt x="4692769" y="0"/>
                </a:cubicBezTo>
              </a:path>
            </a:pathLst>
          </a:cu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tangle 38"/>
          <p:cNvSpPr/>
          <p:nvPr/>
        </p:nvSpPr>
        <p:spPr>
          <a:xfrm>
            <a:off x="899591" y="908719"/>
            <a:ext cx="2621235" cy="13681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tangle 84"/>
          <p:cNvSpPr>
            <a:spLocks noChangeArrowheads="1"/>
          </p:cNvSpPr>
          <p:nvPr/>
        </p:nvSpPr>
        <p:spPr bwMode="auto">
          <a:xfrm>
            <a:off x="2000532" y="1715552"/>
            <a:ext cx="14627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Hans </a:t>
            </a:r>
            <a:r>
              <a:rPr lang="en-US" sz="14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Jörg</a:t>
            </a:r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Fehling</a:t>
            </a:r>
          </a:p>
          <a:p>
            <a:pPr eaLnBrk="0" hangingPunct="0"/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Ulm Germany</a:t>
            </a:r>
            <a:endParaRPr lang="en-US" sz="14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/>
          <a:srcRect l="3499" t="14326" r="61135" b="31318"/>
          <a:stretch>
            <a:fillRect/>
          </a:stretch>
        </p:blipFill>
        <p:spPr bwMode="auto">
          <a:xfrm>
            <a:off x="971600" y="1124744"/>
            <a:ext cx="1042084" cy="98977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/>
          <a:srcRect l="49420" t="9990" r="7536" b="61118"/>
          <a:stretch>
            <a:fillRect/>
          </a:stretch>
        </p:blipFill>
        <p:spPr bwMode="auto">
          <a:xfrm>
            <a:off x="1833385" y="986763"/>
            <a:ext cx="1566033" cy="6496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3"/>
          <p:cNvSpPr>
            <a:spLocks noChangeArrowheads="1"/>
          </p:cNvSpPr>
          <p:nvPr/>
        </p:nvSpPr>
        <p:spPr bwMode="auto">
          <a:xfrm>
            <a:off x="640134" y="239602"/>
            <a:ext cx="85419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Research question and approach </a:t>
            </a: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23528" y="836712"/>
            <a:ext cx="885857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800" b="0" dirty="0" smtClean="0">
                <a:latin typeface="Calibri" pitchFamily="34" charset="0"/>
              </a:rPr>
              <a:t> ILC2 and </a:t>
            </a:r>
            <a:r>
              <a:rPr lang="en-US" dirty="0" smtClean="0">
                <a:latin typeface="Calibri" pitchFamily="34" charset="0"/>
              </a:rPr>
              <a:t>T</a:t>
            </a:r>
            <a:r>
              <a:rPr lang="en-US" sz="1800" b="0" dirty="0" smtClean="0">
                <a:latin typeface="Calibri" pitchFamily="34" charset="0"/>
              </a:rPr>
              <a:t>h2 cells are similar in </a:t>
            </a:r>
            <a:r>
              <a:rPr lang="en-US" dirty="0" smtClean="0">
                <a:latin typeface="Calibri" pitchFamily="34" charset="0"/>
              </a:rPr>
              <a:t>their capacity to produce IL-5 and IL-13</a:t>
            </a:r>
          </a:p>
          <a:p>
            <a:pPr>
              <a:buFont typeface="Arial" charset="0"/>
              <a:buChar char="•"/>
            </a:pPr>
            <a:endParaRPr lang="en-US" dirty="0" smtClean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1800" b="0" dirty="0" smtClean="0">
                <a:latin typeface="Calibri" pitchFamily="34" charset="0"/>
              </a:rPr>
              <a:t> ILC2 are different from Th2 cells, because they lack TCRs</a:t>
            </a: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Calibri" pitchFamily="34" charset="0"/>
              </a:rPr>
              <a:t> ILC2 are different from Th2 cells, in terms of localization (and interactions with other cells)</a:t>
            </a:r>
          </a:p>
          <a:p>
            <a:pPr>
              <a:buFont typeface="Arial" charset="0"/>
              <a:buChar char="•"/>
            </a:pPr>
            <a:endParaRPr lang="en-US" dirty="0" smtClean="0">
              <a:latin typeface="Calibri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95536" y="2276872"/>
            <a:ext cx="2448272" cy="2376264"/>
            <a:chOff x="4716016" y="2564904"/>
            <a:chExt cx="2448272" cy="237626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632" t="26865" r="37621" b="23880"/>
            <a:stretch>
              <a:fillRect/>
            </a:stretch>
          </p:blipFill>
          <p:spPr>
            <a:xfrm>
              <a:off x="4716016" y="2564904"/>
              <a:ext cx="2448272" cy="2376264"/>
            </a:xfrm>
            <a:prstGeom prst="rect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</p:pic>
        <p:cxnSp>
          <p:nvCxnSpPr>
            <p:cNvPr id="20" name="Straight Arrow Connector 19"/>
            <p:cNvCxnSpPr/>
            <p:nvPr/>
          </p:nvCxnSpPr>
          <p:spPr>
            <a:xfrm flipH="1">
              <a:off x="6603125" y="3021636"/>
              <a:ext cx="4145" cy="325224"/>
            </a:xfrm>
            <a:prstGeom prst="straightConnector1">
              <a:avLst/>
            </a:prstGeom>
            <a:ln w="19050">
              <a:solidFill>
                <a:srgbClr val="FFFFFF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6305667" y="2995757"/>
              <a:ext cx="4145" cy="325224"/>
            </a:xfrm>
            <a:prstGeom prst="straightConnector1">
              <a:avLst/>
            </a:prstGeom>
            <a:ln w="19050">
              <a:solidFill>
                <a:srgbClr val="FFFFFF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5436096" y="3950308"/>
              <a:ext cx="504056" cy="864096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15843" y="2752557"/>
              <a:ext cx="490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chemeClr val="bg1"/>
                  </a:solidFill>
                </a:rPr>
                <a:t>ILC2</a:t>
              </a:r>
              <a:endParaRPr lang="nl-NL" sz="14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32040" y="4097338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dirty="0" smtClean="0">
                  <a:solidFill>
                    <a:srgbClr val="FFFF00"/>
                  </a:solidFill>
                </a:rPr>
                <a:t>Th2</a:t>
              </a:r>
              <a:endParaRPr lang="nl-NL" sz="1400" dirty="0">
                <a:solidFill>
                  <a:srgbClr val="FFFF0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131841" y="2438341"/>
            <a:ext cx="554461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Research question: what are the genome-wide differences between ILC2 and Th2 cells?</a:t>
            </a:r>
          </a:p>
          <a:p>
            <a:endParaRPr lang="en-US" sz="2000" b="1" dirty="0" smtClean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Approach: analysis of </a:t>
            </a:r>
            <a:r>
              <a:rPr lang="en-US" sz="2000" b="1" dirty="0" err="1" smtClean="0">
                <a:latin typeface="Calibri" pitchFamily="34" charset="0"/>
              </a:rPr>
              <a:t>epigenome</a:t>
            </a:r>
            <a:endParaRPr lang="en-US" sz="2000" b="1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extremely rich resource, providing information on: </a:t>
            </a:r>
          </a:p>
          <a:p>
            <a:r>
              <a:rPr lang="en-US" sz="2000" b="1" dirty="0" smtClean="0">
                <a:sym typeface="Symbol"/>
              </a:rPr>
              <a:t> </a:t>
            </a:r>
            <a:r>
              <a:rPr lang="en-US" sz="2000" dirty="0" smtClean="0"/>
              <a:t>History of development and stimulation </a:t>
            </a:r>
          </a:p>
          <a:p>
            <a:r>
              <a:rPr lang="en-US" sz="2000" b="1" dirty="0" smtClean="0">
                <a:sym typeface="Symbol"/>
              </a:rPr>
              <a:t></a:t>
            </a:r>
            <a:r>
              <a:rPr lang="en-US" sz="2000" b="1" dirty="0" smtClean="0"/>
              <a:t> </a:t>
            </a:r>
            <a:r>
              <a:rPr lang="en-US" sz="2000" dirty="0" smtClean="0"/>
              <a:t>Present identity and function</a:t>
            </a:r>
          </a:p>
          <a:p>
            <a:r>
              <a:rPr lang="en-US" sz="2000" b="1" dirty="0" smtClean="0">
                <a:sym typeface="Symbol"/>
              </a:rPr>
              <a:t> </a:t>
            </a:r>
            <a:r>
              <a:rPr lang="en-US" sz="2000" dirty="0" smtClean="0"/>
              <a:t>Future potential </a:t>
            </a:r>
          </a:p>
          <a:p>
            <a:endParaRPr lang="en-US" sz="2000" i="1" dirty="0" smtClean="0"/>
          </a:p>
          <a:p>
            <a:r>
              <a:rPr lang="en-US" sz="2000" i="1" dirty="0" smtClean="0"/>
              <a:t>most of which cannot be obtained by only studying gene expression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4"/>
          <p:cNvSpPr>
            <a:spLocks noChangeArrowheads="1"/>
          </p:cNvSpPr>
          <p:nvPr/>
        </p:nvSpPr>
        <p:spPr bwMode="auto">
          <a:xfrm>
            <a:off x="6300192" y="6243250"/>
            <a:ext cx="26577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i="1" dirty="0" err="1" smtClean="0">
                <a:solidFill>
                  <a:srgbClr val="003366"/>
                </a:solidFill>
                <a:latin typeface="Calibri" pitchFamily="34" charset="0"/>
              </a:rPr>
              <a:t>Georgopoulos</a:t>
            </a:r>
            <a:r>
              <a:rPr lang="en-US" sz="1200" b="1" i="1" dirty="0" smtClean="0">
                <a:solidFill>
                  <a:srgbClr val="003366"/>
                </a:solidFill>
                <a:latin typeface="Calibri" pitchFamily="34" charset="0"/>
              </a:rPr>
              <a:t>, Nat Rev </a:t>
            </a:r>
            <a:r>
              <a:rPr lang="en-US" sz="1200" b="1" i="1" dirty="0" err="1" smtClean="0">
                <a:solidFill>
                  <a:srgbClr val="003366"/>
                </a:solidFill>
                <a:latin typeface="Calibri" pitchFamily="34" charset="0"/>
              </a:rPr>
              <a:t>Immunol</a:t>
            </a:r>
            <a:r>
              <a:rPr lang="en-US" sz="1200" b="1" i="1" dirty="0" smtClean="0">
                <a:solidFill>
                  <a:srgbClr val="003366"/>
                </a:solidFill>
                <a:latin typeface="Calibri" pitchFamily="34" charset="0"/>
              </a:rPr>
              <a:t>, 2003</a:t>
            </a:r>
            <a:endParaRPr lang="en-US" sz="1200" b="1" i="1" dirty="0">
              <a:solidFill>
                <a:srgbClr val="003366"/>
              </a:solidFill>
              <a:latin typeface="Calibri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67544" y="2348880"/>
            <a:ext cx="5112568" cy="3548484"/>
            <a:chOff x="1187624" y="960636"/>
            <a:chExt cx="5112568" cy="3548484"/>
          </a:xfrm>
        </p:grpSpPr>
        <p:pic>
          <p:nvPicPr>
            <p:cNvPr id="4" name="Picture 2" descr="Haematopoietic cell-fate decisions, chromatin regulation and ikaros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20000"/>
            </a:blip>
            <a:srcRect l="12193" r="11128" b="51809"/>
            <a:stretch>
              <a:fillRect/>
            </a:stretch>
          </p:blipFill>
          <p:spPr bwMode="auto">
            <a:xfrm>
              <a:off x="1187624" y="1052736"/>
              <a:ext cx="5112568" cy="3456384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4860564" y="960636"/>
              <a:ext cx="636585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Active</a:t>
              </a:r>
              <a:endParaRPr lang="nl-NL" sz="14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56290" y="1790068"/>
              <a:ext cx="732445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Neutral</a:t>
              </a:r>
              <a:endParaRPr lang="nl-NL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99650" y="2645538"/>
              <a:ext cx="758413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Inactive</a:t>
              </a:r>
              <a:endParaRPr lang="nl-NL" sz="14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395536" y="5157192"/>
            <a:ext cx="3384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HAT= </a:t>
            </a:r>
            <a:r>
              <a:rPr lang="en-US" sz="1200" dirty="0" err="1" smtClean="0"/>
              <a:t>histone</a:t>
            </a:r>
            <a:r>
              <a:rPr lang="en-US" sz="1200" dirty="0" smtClean="0"/>
              <a:t> acetyl </a:t>
            </a:r>
            <a:r>
              <a:rPr lang="en-US" sz="1200" dirty="0" err="1" smtClean="0"/>
              <a:t>transferases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HDAC= </a:t>
            </a:r>
            <a:r>
              <a:rPr lang="en-US" sz="1200" dirty="0" err="1" smtClean="0"/>
              <a:t>histone</a:t>
            </a:r>
            <a:r>
              <a:rPr lang="en-US" sz="1200" dirty="0" smtClean="0"/>
              <a:t> </a:t>
            </a:r>
            <a:r>
              <a:rPr lang="en-US" sz="1200" dirty="0" err="1" smtClean="0"/>
              <a:t>deacetylases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HMTs= </a:t>
            </a:r>
            <a:r>
              <a:rPr lang="en-US" sz="1200" dirty="0" err="1" smtClean="0"/>
              <a:t>histone</a:t>
            </a:r>
            <a:r>
              <a:rPr lang="en-US" sz="1200" dirty="0" smtClean="0"/>
              <a:t> methyl </a:t>
            </a:r>
            <a:r>
              <a:rPr lang="en-US" sz="1200" dirty="0" err="1" smtClean="0"/>
              <a:t>transferases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DBF= sequence-specific DNA-binding factors </a:t>
            </a:r>
            <a:endParaRPr lang="nl-NL" sz="1200" dirty="0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40134" y="241557"/>
            <a:ext cx="85419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Chromatin codes impose gene activity or gene inactivity </a:t>
            </a:r>
          </a:p>
        </p:txBody>
      </p:sp>
      <p:sp>
        <p:nvSpPr>
          <p:cNvPr id="10" name="AutoShape 8" descr="chromatin enzymes and chromatin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1" name="AutoShape 10" descr="data:image/jpeg;base64,/9j/4AAQSkZJRgABAQAAAQABAAD/2wCEAAkGBxQTERQUExQVFhUXGBwbFhUWGB8YHBcaHhofHhkdHxoYHSggGh4nHB8VIjEiJSkrLi4uGCAzODMsNygvLisBCgoKDg0OGxAQGywmICYsLCwsMCwtLCwsLCwsLCwsLCwsLCwsLCwsLCwsLCwsLCwsLCwsLCwsLCwsLCwsLCwsLP/AABEIAOEA4QMBEQACEQEDEQH/xAAcAAEAAgIDAQAAAAAAAAAAAAAABAUDBgECCAf/xABJEAACAQIEAwQFCAgEBAYDAAABAhEAAwQSITEFBkETIlFhFDJxgZEWI0JUk6Gx0jVSYnJ0s8HwB4LR4TNDovEVRGNzkrIXJDT/xAAaAQEAAwEBAQAAAAAAAAAAAAAAAgMEAQUG/8QAOREAAgIBAwICCQMDAwMFAAAAAAECEQMSITEEQRNRBSIyYXGBkaHwQrHRFMHhFWLxIyTCMzRDU3L/2gAMAwEAAhEDEQA/APoPKPK+CfAYNmweGZmw9kszWLZJJtqSSSskk9aAt/klgPqWE+wt/loB8ksB9Swn2Fv8tAcfJLAfUsJ9hb/LQHPySwH1LCfYW/y0A+SWA+pYT7C3+WgHySwH1LCfYW/y0A+SWA+pYT7C3+WgHySwH1LCfYW/y0A+SWA+pYT7C3+WgHySwH1LCfYW/wAtAPklgPqWE+wt/loB8ksB9Swn2Fv8tAPklgPqWE+wt/loB8ksB9Swn2Fv8tAPklgPqWE+wt/loB8ksB9Swn2Fv8tAPklgPqWE+wt/loB8ksB9Swn2Fv8ALQD5JYD6lhPsLf5aAfJLAfUsJ9hb/LQD5JYD6lhPsLf5aAfJLAfUsJ9hb/LQD5JYD6lhPsLf5aAfJLAfUsJ9hb/LQD5JYD6lhPsLf5aAfJLAfUsJ9hb/AC0A+SWA+pYT7C3+WgPJvYr+qPgKA9Zcl/o7Bfw1n+UtATuK48WLTXGBIWNBuSSAB8SKAr8Rx1ra/OWcjlwqqbi5T3c05+gABmRv40BX4njzuC1slB6NfbKQDFxCADMajeOhBoDZMC5a2jHUlVJPmRrQGegFAKAUBBxHGLKEhnEjQwC2X25QcvvrqTYJVi+rqGRgynZgZB94rgMlAKAr+K8Xt2AM8knZVgmBudSNPv8AAGuxi3wCqx3Nqoe4gZejM+XN5gZToehME7xEEzjjbVnaOcLzjZJAcFCeoIcfdDf9NceN9hRdXuIWkt9q1xBbiQ5YQfCD191Ro4QMFzNYuuUVmnSCVMEEwDI9UE6d6Kk8ckrD25LmoAUAoBQCgFAKAUAoBQHjegPUnIPEbVzAYVEcM1vD2Q69VPZruDrHntQWXuNwqXUZLglWEEbfeNtaAgjgVnKR3pLZjcztnzAZQc8ztpHhQHJ4JZiIMdm9s94klXMvJOpJPWgJVq+iutgTmyZlH7Kwu/woCTmoBmoDmgIXGLpWxdZTBCGD4ab+7f3V1cg1DgHDlvs4a46MoBULAOpMnvAzBjbx13FaMknGkiTdGfgmP9GvXEumFhiQOtxHCyqjq4Mx5Dwqua1JNB7k5ebe9ra7vk/e+EZf+qPM0eGQ0k7E8yWVSVJdjssFf/lmHdH3+ANQUJN0co1pMJfxjtcUiBuzSFaJARTrAEzImIM6sautY9jvBsPLnAzYzPcym4YAjUIo6AkAyTvoNl8Jqqc9TON2XV20rCGUMDuCJHwNQOGl83cCt2bJuq9xUR8wsBhk7/dYCRKgzsD1PjFW45esd52NcN5Ldy/2a3rW3ZhdMuXKYI1BWcujaDN5Vbd7MteJ6Iytcea3bfv/ALH1TCXCyIxIJKgyplTI3B6jwrKUmagFAKAUAoBQCgFAKA8b0B95wPBGt4LB4my5Vhh7JzD1lJtrO+jKT9E1BS3ox5ITwt5I7p8o2bGYy5fwzWLigYl7YZUBgOARmK5tiOqzIkeNTNGOTkraoxYzgjg4gWrXcL2HRQQAxQy8SdD5mJoWC9w285d2skq2IFxrJZZdOzC697KSDrlJjSgDcHvFYROynD3FAD5gjNcDBcxJOqztoJoDEvBroRytkqBcsutnMgnI0sQFOVSfHNrGsUB3xPC7ri4zWW72I7TJmtt3ezABKscj69CwjcE0BsHALDph7auoVgDKgkxqY1JPSNJIGwoCbey5TmjLBzTtEazPSKA+YcVxFq047G4bqg6OJVk8O+SA/wC8DJ+86o6mvWRNe8seD8BvX/nCrWg0y905rhBMmASTB8yB1g9YPJGOyOWbYOXcPkydkp/a+mT45x3p99Vand2Rsj2eVbAMnO46KzafBQMw8mmuvJJ9ztsu0QAAAAAbAaAVA4dqAUBS842y2CvgCe6D7AGBJ9wBPuqUPaR1c7Giqlxr7ZbqOWsmSYgqUEjTqYHxE+FaK3+Zb4kPBaa4pc97959C5cuK2FslQQuQRJk6CN4E+MwKzy5ZVLksqicFAKAUAoBQCgFAKA8b0B6X5WcXOG4MHYYe1p4FbawfbIrjiluHFS2kiXxG6pQdojMy9+2VBBDDqGHq6b+U71OVIqzTUFsZ+VeOi+rI+l636wP0lnuuI3B6+B++Iwz1wTsv6FooBQCgFAV3MOFa7hriJ6xGg2mCCV94BGumtdi6dhGs8lYuwrC09sJiAWAdhq2pOWTqjAaZfL2gW5U363KJM3eqSIoBQCgFAKAUBrPHVti4LSqM7qWBb1QRtCjckyY20JgzrbjTYnPTG+TX7fGnzL86/bJcAdVzFTbBh5t2wVXLBG3h1OljgqpBXe/DN/wWLS6ge2wZW2I/vQz0NZmqHBnoBQCgFAKAUAoBQHjegPQ3J7s2Awlq2YJs2y7/AKoKLt5/37LnxbLa/Uy/wNtbV1RmaXkAEzPWfu++qslyjZy9RTcx8NfD3VxFjQgyvhJ9ZD+yw+HuFVRkefNPp56l7L+xt3BuJpiLK3U2O4O6sNCp8wasNadk6h0UAoBQHS9OU5SAYME7AxpNAfFsZxF2uF2uM92O6Y6rqGDerAOoIgRHlW1KKVImfabL5lDDqAdfMViIHegFAKAUAoBQFTzLwsX7DgIrXAp7MsBIOmxOx0+IHhUoypnYumaReZrTK1jD9mbelxTlVFeB3e6SWkbn93qa1J3wVaP0TfPH52Ng5TxT23Wx3HR0a6txAVIOYZgyljAkgDwgD2U5I9yxS1K/LY22qQKAUAoBQCgFAKA8b0B6P/w+j0PDgsIFqyFnqTbUkfGu5W1HZFrWyLjEqtm6bjS7MQEUDUeQ/v8AGuRcpxpBbqiyvW1uoynUMII8P9xVDTiyucVOOlmo8DxDYPGmy5+bvNlPgLn0G/ziB7Yq5OzH08nFvFLtx8Dfa6axQCgMV7Eonruq+GYgfjQBiHU5W0IIzLBjzHSgPlfDOWHvYi9YR+7YIVmY906sBAjM3qmVZo861PKlFMsapJ+Z9TweHFu2iCYRQonUwBAnzrKVmagFAKAUAoBQCgNL5pwAtPmF17dvEPF3RSq906gsO6xIGvtPQRfilexyStXW64NbCWwbtm2O1vSOzuIQWVxqO+SAojWJ0MjU1byjilLab2Xc+j8E4mt9JXNmQ5XDjKwYbyASNfI1llFxe5IsaiBQCgFAKAUAoDxvQHoTk2Dh8EApZEsWZPTOUWWPs/pVr2huXL2S5xeND3LWjB1ueqwjQ7x91chDTHYJOmX9kCNKySbb3II13nfhnaWs40I0JHQT3T7Q3412DMXVRcWsq7FxyxxP0jDI59cd24PB10b47++rjSmmrRH5j4rfs5RbRIOzvJB0MrCxB676ifDSMpUaen6fxnSlTKVeZcYSJ9GAnfK+n/XUfERrfoyaV6vsQuJ4m4Wa5FtmMkh8xAUeqB2br57k9D1qyWXTSiRxdHOcbTr+5P4XwRsThrN63ffDu4luzzZeoiM4b4samp+aswrJ5qzYOXuBJhbZVSWZjmd23Y/0H+pOpNclJyZyUnJ7ltUSIoBQCgFAKAUAoDHiLWZSviN4mD0MGgR86xeDvKFsBLYuWFUs6sYya5YEAlpE/wC7VrjK9yEtMZW3syw5axN1btvK+ftnbt0KqCpC+uCokLAUCZGsbnSvIlVkov8ATXBvNUHRQCgFAKAUAoDxvQHoTlbErhsLhc50fC2W/wA2QbT5f0q1pOKLopzWxbYprl1Q62woXvK2YEkDwjp/pUlSIx0x2bMeAxzBnusxaAFC7ZiekDYb1zJBSVE2uyNjuKLiMpBGYQQdxIrE1TKZxUk4s1LlPGDD4m/auMFVxn1MAOhyv7yCnwq5My9I21o7rYmce40Lw7NB3JBLHQtBkQOgmD4n8apz7I+h6PopRlrn8kU9VHrHS96rew/hXVyRn7LNv5H/AEfh/wBz+prUfJl5QELH8SS1Zu3T3ltKzMFgnuiSN4nTrXG6VluPFLJOMFs2639524dxBb1tLi6Z0VwpjMAwBEgHQwaJ2rOZcTxTcX2bXu2M631OxB9hB23rpBprscLfUiQQQNyCI+NA006oDEKfpLtO428fZ50saX5HJvKBJIjxnT40CTboiY/jFmybQuOAbrZU6yT5jYeZ0qLkkW4unyZFJxXCtnbDcRDG4CrILbZczwA3msE6e2K6nycnicVGnd+V7EpLoMwQY0MHY+ddKmmin45gsOHF+6XQgBSyFhIJ0DZPM/ePKpRlJbI42q3Ki5xm3hUv5FKqZNrLbKSxHdWXTLJIjWTPjmAE9EnyIyjPZPcmYNbrIWOJct+sMoHlChcse0H2mrHCK2M0ck3uTOA8VNwulxgbivlhUKr6oYRJOpUzE/RaNjVM46XRfjnrjZdVAmKAUAoBQHjegPuXJCZ8PY+b7Q+j2iRmI0CgdPDQR/rSMVP2j0ZzljxxUHVq78yw9IyXHtjMLZbvISM0gDT4yCd9BOormpY5NFqwyzwU9tXn5+8zvjB2ocWlAUCFzRqNiYX+4FP6hVR2Po/JVOS/f+DO3G70QCqjyWT8WkfdVEp2y2Ho2C9pt/YrLjDMWYgsd2J1NRts14+nxYfYSX55kizhbj+pbdvMKY+J0++uqDZyfV4YcyX7llhuW7zeuVtjz7x+A0++prF5mLJ6Uj+hfUm4zlRTbi27B4Or6hvaB6vu+Bqfhoyx9IZberdFxwjACxZS0pJCCATvFTMBE5rtXWweIWzPaG22XLv5gecTFRnel0auieNdRB5PZtWaJhsNhzh7vo2Hvo64F1utlKKWyeowYd+5PUVRHTvpXY9rJkzrLHxpxa8RNbpur5XkiZwrhS2cRwd7dsqz2X7dgDLfMA98/vePl4V2MVGUaK+o6iWXF1MZytKS0+71u3yK1OBE8Ou3Ut3Dda8y3QubO2HF2WRVnY76b6+NcUPUbSL31n/dxhKS0qKritWnZv8ANiZhMOhv4p8Fae3hjgnW4Dba2r3dcsKwksB19vjr2Nb6VtRTmlNYoR6iSc9ardNqPfdGLhnL9o3OFBrGlyw/byDDFUBUP4w2wPgPCigri6LM3W5FHqKnxJafdu+PkRbNpVw+Ft3LBa2L+Ihmt3Lq2+93R2NsjOWmATtJPjUKWlJrz/KLHJyyznCdS0w4cYt7b+s06rvRit4NRh8M16yxS1jriuDbJKWTJylACQs6xrrXUlStdyUssvFyLHJW8aa35l53tv7ydx7DscLxUBW72LtlYBkiU1Gmv+1Sa2l8TP000s3TttbQf/kX3C+GJh+MMtm3ktthAWyg5S4ujUnq0e/U1OMVGTpdjHmzyzdCnklbU/nVfsZ+d7xR8McxIFwkoI1GRgTJ30bby3Fa8L9Y8eUNcXEicS45ae2LYtNcZ5XIABOhkEuQsQD1Og+Nsbsy5ISjHdVRUrw/FYayWMtOpyMzHbSVygmABJBk7xrSvxFuvHKtSotOXMDYuWkuhmJKlpLHNmYCWJBkNAjQ6AkUkleyKt4tqTouOXeIM927aN1X7KNI7wDeqCwO4g7iSCuu80ZIqL2L8UnKNs2KqywUAoBQHjegPQ/K2CtX8FhSCyOMPaDBYnS2omCOviN+tJY63NMM84R00mverRnxWFtWhdTckKAGE+fhHnpAqzHHyW37nZZJ5GmyZbOFgTaA2GY24H3fjUXibe9EdeVcSf1LKxwqxOtq35SgP4iqsjS2RHxcj5k/qyg5/wAEq2lKKq91/VAGogrt76jBnn9U6yQl7zdcFez20cfSUN8RNWmozUAoBQCgOIoBloBloBFACKARQCKAZaARQGLFYZbilXEg+73gjUHzFAaTzHwj0dbVy2CzozuwVRpbAIMBVkgZkUzJ1nxNXQyO92dpSTjLhka/zDda2iDsc7FVBzg6sQJ7MGY12matSa3KJ4Hp9yOy8qsliUuTcA+kAFJ66QSoO+hP9K66ujizSauSVF7yTgVSyHDDtGZjcVG7sglYyxpEESImJ2rNkbumX69STXBsjOBEkCdB5n+5qAO1AKAUB43oD0PwnEouBwLoV7VbFnbWR2SyGq2EW+eC2CfHYtcIbRtuzNnYj5w5SSJ8BGw8qNtSS7HXdmK3jS1g28jMQuUnoP1SSdo0+FScXd2NKTsz8Kx5zJnuIBEBep0gEk7VDLD1XSEo+SOedUnDj96PirVlgYOt9mL95Z8pvOCwx/8ART7lAq40ltQCgFAKAUAoBQHBNAarxjmQm6trCAXWQhrjZotiVMISsknUNA8BO9XY8LluQyZYY163PkiL8sMRbdUv4YAMwVbttiyyY+gRm8Y8SKlLp64YxZYZXS2fk/5Nss4+2yBw65TpmJjXqDOx30OoiqGmuSxprkoMZzth7dxhL3FUDvWkzie8X1nvQMu09fAxJY5NWS0bW9i64TxIX0LqCveIytowj9ZfonqB4EHrUWmtmVpp7onVw6cFRM9aA17mDl43bdwWuzDOQxzLuViBKkQCBvv1nwlGWl2dTo17D2sWCbUYkvpOcJCgyB3x3CNDruY9lXqcebIPDB/Ay4nD3cBhV7M5GuuO2YqGi4z95+6eqFhmJ+gmxOkFWSRc1qTUey2J9nCWCMwPzuUEOGObqJzzM7g6zrrVlJypI85OSjbbsuOWcW92xmd85zMuYAAHKxWQB4x8Z6VnmqdI1xbcU2W9RJCgPG9Aeg+S7wTA4d2tZh2NsZpED5tdIO39avStLcuq0lZe8CxYCkEMEGZgxGmTwnqZqvMrWwlHcxeiW3uhwS9s5izMYgjYdD4b9KlGTqnsw5NKjF2tu25KHOkyyhAwHsY7CpSTa94pvk7cx4u22HVU07wISIIENrHhWTTJS3PP66SSUb3suOUFIwOHB0ItrI8NKsNMWmrRcUOigFAKAUAoBQHBoDQ+HMtnGYtbujtda7qfWtsBlYT0HqmNo1rdD1sdIydT6uRSfDX7HTnC+LgS1aXNcuOoVQYOjBiw/dgGTA89p6k4QdkcXr5k49t2X+NsNbQ37IZsy/OoRqwjuvlj1008yAQZIFY1vsz0IvVszVuTgpfMWUqtu2IIlhKyxzTrL5txvNaWpdirqmk0pcG18Bsjt77qzFYRYJ0BBYmAABoCuu+4nSqMr33K8KVNrgv6qLhQCgI2OxSWUe7c0VVlmiYA9gnTWlWCi4jjrWJstNm7kg5XKBWX9oKxDjUAxEmNqtWOUaZXHPFSNa4XwRsSLTo9ohswLlLkrEB+7IXRoWAdx5ECUsivgvbi3dfn0N74bw63hrYVWbKo+k2g3JMbDWSTVMnbtkW7dlhXDgoDxvQH3nlQzhsLJRQLFsjPJWezUEx1NaFwjQvZRsua4UOW9bcRBWAu42Edag6bVojsuUQLOIDhEYMVUaIu7t5+QqbXdEmq3LRsI1yAYS0IORRBnwaNvdVfiJbMruuN2TbIgtAGYASB78o/Go3ZVKr9/ck8AUjC2M2rdmhY+LFQWPxmohJJbE+h0UAoBQCgFAKApeOcwWrBClpuSpNtRmOSYYmPV0kiSJipRhKXCO02RMmC4iSSBcIAkEMrW4JjwKzLe2OsV25QZ1prZojWuBW8DesNYk9pc7Jlc5yUIYghj3gVjx1G+utS1OaaZKNOLVL5bG13LQZSrAEHcHY+2qisrcfy9YusWKlHIIL2yUYz4ld/fNTjklHg63ap7r3lLiEfCBLFrKuZptXVUCYU5hcQQGMRBETM6ZdZxipv9yGWSjDVFE3EYnEWkzhxd8UuQmnWGRdD7QR7K74abpFPiyirkXWAxIuW1cEGQDK7aif7mqDQZ1YHagKPm/DXbmFurbgyuqBSWbUHumY26QfdUoOnZ2LSe5QYDmIragoX01e3BB8zMZZ3g7Vpat2U/wBPKNqJl5e4x2dq/fuZzbZs6KIKwFUEZujmAQGicwiZmqsi1S2LoYdKUUTrD4jEWwzXAgMMbaAMsTIBLLmM92dQDqOtdeOKpMyrJJt12LPg3FWul0dIdIlgRlYEnKQJLCYbQ7EHU71XOGh0XY561ZbVAmeN6A9H8pcNJwHDyApItWyc2xVkBPt0ipPIoosUi94lwzMgVFQayTERpuANzVcMvrXI6nRV2OEHvwzoQxCnxHjpWh5YknPgy8Nsst4B85bcHMSpHX2e/wD7wytOJxu1sQucrpF22lolXfKsqYMu4UfATVEODzcyUs6j9TdMPZCKFUQBoBVhrilFUjJQ6KAUAoBQCgMWJRWUhwpXqGAI011nTzoD5pwvhQxN68z+oLrBUUwCZ3OXfSAPYd5r0I1GFlXUZpKax49tt33+Xkd+L8KOCbt7LvbjKLiod1zQYzTrqN9NNq5UZqzmDNNZFjybp+fmbtwrhJBS7euPduhdM5WLcjvZQgA8p1NY5S7JUaXLaqot6gQFAa7zhw69dVDZUFreZtTEnQZRGoMEsD0KedWY5VySjW6fc1NsS7r2XbYhDGXLeFtDIHW40NHmFzH21fdEV06u2l9/2/ybVZ4raw+FtojWy6hEVU9UsSFB2GknMfKaoUG5HZJ03RxgkvpazdtmO5DIuUk6kwAGiZ0zaVY8cb0mRZZ1qLHgfFvSFYlVVlMMofNBBPkDGxBjUGqZRcXTNMXaTKniqYf0goMMt263ecuCqKNlJ0IYtDbAzlaSNJlCMpdyE8mg68Sxji2bD2ks23GXNbaYBPfULkAUlcwGsT1kgHqg07R3HlTlXDKO1YxFlWW2bpVJB7NO0Ux1Unp5CfdsLPEiycowk7e358/7Gz8p8INtWvXYN67BJ0JVYGVZUkdJOXT2xNU5JansKiklHg2GoA8b0B6F5S4lcGAwqKmZuwt5TMmMg6eX9KuUFRbpWzZsHEMcCES4WTMgcsJBVvCB030qiEHbaOpeRGwti+uYg2znMyx38CMumtXOUGg3EueHm5EXMsjYrMffWXIo36pF12NXsj0jii9Vtlrh9iDInxYz7qnFbGDC9eWU/kb1NSNZAxHFFGi94/d8awZfSEI7Q3f2NMOmk93sQ7mPuHrHsH+tYp9bmlw6+BesEF7yO99/1m+JrPLNlf6n9S1Qh5Ix+l3Bs7fGfxqv+pzQ4k/z4kvBxy5ijLa426+sAw+B/wBKth6VzQ9tJ/ZkJdFCXs7FtgeJpc0Bhv1Tv/vXrdN1+HPtF0/J8mLL088e748yYRNbSg0LiWDxGDxLPatm7ZvOXhNXRolgFkTMT5Qa148qa0yK8uHxGpxfrcb9/mRca9/FOiHDXxbkM4ICswUgwMzBQJjWam5wSpMYOncZa8klfb/JuOH4u/aJbu2HtdoSEJZHBIUsQcjEjQH4VkcFVp2XuCq07LeoEBQCgOpQSDGo2PhQFRzTwlsTYNtWUag97MJIIIGZGBUGCCdd56VKLp2dTo1OzZxeTJaFzqFBCsogx/xD3TqDV6yRXci8eNvdGxcB5e7KyolrNwg9qbZU9oSSxJzKfpFoO8H3ClzvsT1Litin43buYbEtdth2t5VV2ctchhLSSSTENvoATVkJ2qZyUY5FvyuCI+NbGsisitaV0a6UJud1WBj5vaYgg9CdIkiUnUWiEcCT1SZ9EQggEbRp7KzEhbQKAAIAEADoBtQHagPG9AffuSrJOFwwzMhbD28pH0oQSKvv1UX36pfcVwpNy13jr3QSJAIUdPM71HE/Vs5GSSZJ4ZeXW04CtOqzAM9VHT3VHLHbUiLT5XBI4le7G1cbMZ2QHoTp7+p1rPq1FHUZPDxtlbyBg+5dvn/mtlT9xJAPvYufhVhX08NGNImcX4qC2TMFWY1IGY+U714fWdVLLJwhwufzyPXwYVBKUuWVWC4rbe7dtAw9pwjBoEsUDjLrroRVCwyUVLsyx5E20WK3k17y6TPeGkaGfCDU1jfkRckdHvpAbOuU7HMIPsPXY/Coyg/I6pIj9upMBlJIkAEGR4+zzrPOLXKLoyRW8T4tZs2nuu4yJ6xXvQSYiF1nyqlYJzkopbss8SMVbZiTHqWYA5chWHJADZhK5SDP4eU1nljnGmufdyqLVKMrTNt5d4wLywWBYdQQQw8dOvjX0fovrnmTx5PaX3Xn/J5XV9Osb1Q9l/YuHA3PTX2efwmvWMRT3eYUJy2Ee+0xNsdyfA3WhPgSanoffYmsb77HbA4C410X8QVzqCLdtNVtA+sZPrORpMDTQUbVUhJqqRbg1Agc0AoBQHBFAQ7PErBbs1uJmByhJAOmhAXqAQRppoR0NATaA6ssgj/b7xtQHTDYdUUKogCepJkmSSTqSSSZPjQGWgFAKA8b0B6T5S4IGwODLMzD0eyQJgLNtToKPPSqixSdEjjOFCtmlsxfQT4np4VZilaJRZLscMUGVWSDqSZM+OtQlka2ZFybKbmm+1+8mGtHUnLPgfpt/lWffVUEefkfjZtPZcm3PaFmxlQQqJlUeAAgVDqZuGKUl5HoYlqml7z5ZzJwG7dxDXFsWMSr2BaVb7Qtlw8lo3IIInKQ3dFeJ0ueEcai200727/nv2PQzY25Wle30OnEOUbjnFOLVs3Wv4Z7LyJCWxbDwWJKeq+kyfOtOPqYrSr2p2UyxPd/A5u8lubN89lba6+ON8qzCL+HF3OLTNrlU6nKdJ38atXUq0r2qvgyt4n9xb5Tusyl7FpLTY9b5wwKslu2tlkJiApZmhiokVGXURSaveqv3kljb+pFw/J9216O1uzaR0fGFzIErcDiwCV1K6poNh4VXPqoO1JviP25JxwyVUvMq15OxBtX1Nm2C+Gtoq5rcdqlyToiKAIJgnMY3aTXJdbjUovU9pPz4a9/+PgdWCbT27e4m47ly7ca+eyUJdvYNxblYCWkUXFgaaQRHXpWRdZjgo+s7Smr35fBf4EpXty4/bk2DkTh7YbFXu6qJcxBa2qwBkZFU6DbUbeQqrF1an1OBp20tLJzwViyWtuUXPPnE3Lph1BUGWuSNHWYUaTKlp03OggTX2eCF7nkaowg5tlXhTili4HcqjDLbbVTkYz3Ae6J07pJgdZirXhT/NzKurx6vWTrz/n/AINp4biDxBc5zJYGhRWg3HjvSy65BsAInWfCs8l4brua9ocErE8vWwh9HAsXR6j2xGvQMBo6+IM1FZHfrbo4sjv1t0RbXG8WUC+hubw0YlgtqfEMTJHWPvqWiF+1sT0QvnYxXcVxRBmNrDOP1ELZvdLa/fXUsT2tisXmzXOK8wnEEGzcuWLuUFh2jevJUooY5BoJiJMjYqa0YOnhq/6j27Hnekn1GGF4VZzw3CK6Tib1ztOss+/+YyPv99bJw00oQi18DxcM9abyZZp+TbX7UV13H3cNIsX7qpJyycwJJkwryN/DXU1ZLpsMoXJJMox9b1cM6jibmvJq/vyb3yNxe5icOWu+sr5ZgCdAemkiY08K8bLBRlsfYZIqL2NiqorFAKAUAoDxvQHo3hOKK4DA5bhDejWYQa5vml3A/GpY4J3aLYImDHOWBuqwAHdULmE+Oux9lT0R7Ha2pE/i3ERYtZ9nYaDw01J9lZm3J0zJ1GXw40uXwQ+SOFmDibgOa4Itg7rb3n2udfZlqaRzBi8ONPnubRet5lKnqIqOSCnFxfcvi9Ls0Dmm/ew+GxDWlm6inKIza+MdYEmPKvmMOFLP4eTz/PqevkyXj1xNQtcw4k227PFdovpOGtpfCoxHaGLq5hbFt+h01Ewa9OOGCduNOm6+Hzsya5Vz3R04nzPetJfstjXW+uKezYduxQMuVDmvFrZUKmbXKATMddJwwxk1JR2q3z9iMptWr7k3EcYxKXbWHTFG8cWlnsMQqJAKMRimWFj1O8M0gTUNGOUXJxrTdrf5ErkmlfP4zHd4nimvkDFOqtxB8NkCWyFt9mWBBKE5gRoTI8QarePHp9n9Kffn6klKernvRW4jmPEi1bD4js1jEA34Qdo9u6UtqcyFZy65VALRpXH0uLU6jfG2/D57r63sSWadLeudzjFcw4hb1vtL2UlcP8yiCWLgdp83dVXcEk6o8psRINUf0mFwemN+1u35cbptL5rfzLPGmmrflt8fc+fk9j6fy5hC97N9FNff0H9fdWL0P07ydRr7R/fsaOvy6cWnuzpzxb7O/hsQ3/DBZHPRZByE+Uzr0ivueml2Pns8HPC0u25LxOOtiydhAmTsPM+VXKElKzC8kHGkRf8AD3CMbdy8wGW5ddrcZllSdysxG+hmNazZ3cj0YxcYRi+UjcqpOigFAfIOZMKLWKveldp845Nt0AOYE6AKdDoVB1ERrprW7HKOjY06paU8de9MkcL4ALizbxSp+wwAPwS4wo5V2Kpyh+vH+fQ74vlpbYzPca74i2EQx4zccCPvqUX7imXWKG2KKX57kbjyFxGzewadiCoSFcEAd/KCx0PUmddax5E1LctmpXcjY6rICgFAKAUB43oD0FygLgwlh0YGLFkd4b/NLpPSNvdV1rZMu20pM2S0+YgQVJXNlIOg2+E7VBtXsVOSTojXuBWr9wAKSqMO21hW65T4naQOh1qLRm8BKalFG1AVw0HNAQeI8PFzUaMNj4+RrD1fRRzq1s/zk0YM7x7diivWWQwwj8Pca8LJjyYnU1R6MZRmridc1R1HdJAu8NRsQmIJYuiMiAnupmjMQsesQACfAVLxmoaFwR8NatRJdqzuRckYLhqici1IkYHhT3SNMq/rH+g61p6X0dm6h3xHzf8AYpzdVDEvNm14LCrbQKogD7z4nzr6rp+nhggoQWx42TJLJLVI6YzApdjtBmUAjIQCpmNSCNwJA9pq9OiCbW6KK3yRhRcByE2wNLZdiuad4J2A/GrfGnVWd1b2kr86V/U2W2gUAAAAaADQAeAFVETtQCgNS555hewEtWTFx9S0SVXYQD1Jn4GrsONS3fBdhxqW7KVuSbrZbl53u33kATmCSs9+45JCSBIQbxHjUnmSfqo5lmntDZ+aMeI5DvA6BT+6/wDR1BHxNXLqMVbp/YoXUdXHb1X9U/7jhvJI7ZreIuBCFVlVNS4MgwzACQQQQAYlTOoquXUL9P3NEepnXrJX7m3/AAb3wng1nDrFpApPrNuzfvNuevsnSs8pOTtlcpOTtlhUSIoBQCgFAeN6A9LcorbscMwj3DobFpo8SbYgAdTVc5OT2GTLGEdUjBgsRfxmJD2zkS2SC+4X9gfrsdJ6D4CpRVGKMcmZ+I3Xkbng8OLaKg6DfaTuSfMmSfbUjYlSM1DooBQHV0BEEAjwNclFSVNHU2t0QrvCbZ6Eew/0NYZ+jsEuFXwL49VkXezA3A1/Xb7qofomHaT+xautl5I4HAU6sx+A/pReiMXeT+38B9dPskSsPwu0moQE+J1/GtOL0f0+J2o7+/f9ymfU5Z7N/wBiZFbSg5oCLxHiNqwme9cS2swC5AkxMCdzAOg10olfASvY1HHf4kWgSLNtrkddvuUMR7wK0w6WUv8AG4yyw4f/AFsij8Xv9OWV7/4i3+mHUe0Mfwir/wCgn5Mzf6l6P/8At+z/AIMX/wCRcQTAtW5Oy5XzHSdFmToCduhqqXTxh7Vr4m3FLpsqvHNP4NGbDc6Y+56mEMdG7G5B9gLTHnt4TUVjx+ZasePzJ3AuW793EDFY3cEFU0kkerIGiqNwN538+TyRUdMDk8kVHTA3mKzmcUB0uWlaMwBggiRMEbH2jxoDvQCgFAKAUAoDxvQH33k/g97F4XCtdLW7K2LQHRnAtqIUfQX9rc9PGuUZlgcp68jvyR9FwuGS2ioihVUQFGgFdNJlzUBxmoDmaAg4DiyXbl62mbNZYK8iBJE6a6iK4ndl2TDLHGMn+pWidNdKRNAJoBNAJoBNAAaA+d/4qW7pa1ubWUwOmeTM+BKxHvjrWrptPcuhFyxyUHUq2ZqXDbCC5bZFVVGjposrBgBdiQ2XXXTN417DnjdODSPif6bqMU3HqYN72nzv535Nf2N2e/Z7KOyM+MVmSyKV6vueg5YXj0qDv4M12zhU7TtNyshVtmWBP7SmLZkAzIOgq7LkhOOnlmHp+nyY5ub9WPNd/LsbhyLzFdxIdLwUuiqcyiJ6GR4z7N9tK8bNjUOD7GUKhGXmjbqpICgKTnTiFyxgb920crooKmAY7wGxEbE1CbqLZs6DFDL1MITWze5SXuIYzCnC3LuIW/av3EtuptLbZM40YFTrB3moXKNNuzasXTdR4kMcNMoptes2nXbcxcF5ovHF4m1eMobl1MO8AZXt6lDA1lSpE/qneim9TTO9T0OJYMeTHzSclfZ9/rs/kZBzJeHCLV8tOJvQlswBNx3KjugRoJMR9Gu634afcj/RY318sdepG2+eF7y45N4pcv2GF4g37Vx7V2BHeVtDA8VipQk2t+TJ1+CGLLeP2ZJNfBl/UzEKAUB43oD1fyX+jsF/DWf5S0Bzzj//AAYv/wBi5/8AQ1GXss1dF/7nH/8ApfuaVwzApZxHCHtSHxFh+1OYntPmAwmTsCdANBp4VTFJONHs580suPqIz4jJVtx635ZV8Nx1v0ThmGMi9axydqhUjIe1aASREmRA338DXItVFe80ZsM/Gz5v0yx7O+dkTML2Jv3PSfSfT/Szk7Kc4t5u5GbudjEz5U2vfmyqfjLEvC0+Fo3vi+999V8HPGu0niGScnptrt4BPzXZ96QhDFZyzBBiaSv1viR6bTeHVz4b08e1e3PeuPeR+yYYXEHDXGbDG7a7RbFu4iKkntezLsWM93NGnuri4dcfMubTzw8WNT0yrU4tt/pukl8LJ/DBb7bF/wDh/ajB+iHN2QYxf1g2g5Evl8CNalGt9HFGfNr0Y/6qvE17XXs/7q7X9iv5efKbi4OHunC3PnLXaIVcDu9rbcsvaE7EHeow/wBvkaOsVqL6jaOtbPS9v9rVPTXZokcvdj2+A9D7T0j/AM7OfbL3+0zaTmmP+1dhVrTz3K+r8Xwsvj1o/wDj489tNe7khcM4bb9G4fc1D3MY1pmV2BNtneUEHQGOkbnxriimov3lubqMiy5o9lBNbLmlv8SZiLDW8PjrNjMLNvGqGVczZLJAL6Kc2WYkA7TXeE0vMrhNZM2HJkrU4PfZXLtztfkX3+HdtRcxBs3FawcsLbtuloP1KG4zEk9Y8qni71wYvSspOMFki1Lflxcq99JfIqP8TsYy4qyjgtbgMltSBmIJ7Q6kbDQnoCPHX0MFJe88yCuD0v1iJh+Au6i5hnifoloYeWZdD7DHnV7fmVrql7GZb/b7mT/w7Hr/AMtfblsk/HeoXAn/ANq/xkbiVrFhC198i7QWGp6KFtyWJ2CgEmp6qRXr6SD2jb+H8m5ch4JbKEFLwu3FDMzpC5YlQrqWTqdM076DYYsuRzZLJk1uzbarKxQFRzZwxsTg71hCoZwAC0wO8DrAJ6VGauLRq6LPHBnjklwn2KZeX8XefDjFvYFrDsrqlkPLso7uYvsBvpvUFGTautjW+r6fFGfgKWqSq5VsnzVHB5RZrGMtuyh7uJa/YdSfm2IGQnQQZBBidDTw9n7x/qMY5MUktoxUZJ9+b/wR7XJt1reCs3bgFrDhy/ZMysbhJyFTlEAeO+prnhNpJ9ib9JQjPLkhH1p8Wk1Xe/Oy04Dy8+FxV5kuF7F1VJFx2a52g6yRqCOpM7VKENLM/VdZHqMMYtVKN8JJUbKKsPPFAKA8b0B6v5L/AEdgv4az/KWgLmgOuWgOYoBFBQy0AigAFAIoBloBloBloABQFXjOXsPcV1a2O+czP9PN45zrpsBsBptpUoycXaJRk4u0fN7nBMRaZ3w/aNbDuq3EmWyMVMqsnRgwkiDlkbitcMsZc7Fks8JbZI2vhf25+lnFvjuLUhZLEmApWST4ALqasuK7oh4PS5OHX1X7nXEYrEM+d8O2aMsm24OWZZQfozsSIO3gIal2oj/p+F/qf1X8F6vOeLIhcMo6CEuGPcKo8GHmafAh5huHX0AvfPwZCauXFwQVuvbB0DsGUrHdUrXNUXtsNUXtt+djn0G/fm+6XpU5rqEuheW1t2xI0toAQR6zeNNUY+r+fjFxjsvz/k7W8LicUVtv2ylYVbpDoFtqCe0MxmuOcqx0Abalxjuvz/BxuMd0dQMSF7A2b5TfJ39bkEdn2s/8EtFzNO2lPV9q/wA/k76vtX+fydmw2LwhKJ2rlhla6A9xSp/5gGuW4hzDL9IFfClxlv8An4zlxlu/z/k5t8MxFsreti93m+bQs5NuD3RcUk926s5jHdJB6UcovZ/n/AcovZ1+fwbvgMT2ltXysk7q4ysp2IIPn12NZ2qdGdqnRIrhwUAoDxvQHq/kv9HYL+Gs/wApaAuaAUAoBQCgFAKAUAoBQCgFAR8bg1urlfNEzCuyT5EoQSPI6GgMliwqKERQqqIVVAAUDYADQCgMWOwKXVy3FkAyDJUqejKykMrb6gg60B2wVgpbVCzOVEZm1J9p6nzOtAZ6A4igOaAUBxQHDMBvUZSUVbYSswtil8zWd9XjXG5NY2dTjR4Gqn18V2ZLwmBjl6yP78qL0ji/VaDwyM9u6DsQa148sMiuDsrcWuTvVhw8b0B6v5L/AEdgv4az/KWgLmgFAKAUAoBQCgFAKAUAoBQCgFAKAUAoBQCgFAY79zKs1TnyrFByZKMdTo1BuccMWfM1wZO1GZrNwIxs5jdVHKZXZQr6KSe6a8twy5Japc/Fd/d2L1KMdkSl5kw3ZvcFyUSyl9mAJ+afNkI01JyMMo1kRGtWrC/7HNaO+K45ZTDpiCzG1c7PIURnL9oQLYCKCxJJAiJ1qqWJt6TupVZ0wnF7N1FZXAzsyKrzbcupKsuR4bMCCCImsWXHJNposUkYRxu0ES6rkK1w21OU6uGZCIjbMra7aVm0ZoZP+ns0r57fnYk3Frcv+B8UXE2UuoZV1DAxEgiQYOokEaGvo+i6l5otT2lF1L4mScNL24PI9bSs9X8l/o7Bfw1n+UtAXNAKAUAoBQCgFAKAUAoBQCgFAKAUAoBQCgFAKAw4q3mWBvWbq8Ly4nFck4S0uz57f5HUq4F0q7nF5mKkiMTn0yF8oKFl1GpynbMa82PVtPdeX2LvD7oyXOSR2l0riGS3dawzIqiV7F3uEIxJCh7zBzIMd4fS0tXVbceZHwyQeVf/ANNMI15mRL63FYiG7Nb3ai3KsNd1ziI0gCIquXUJS1V2JeHtRH4nyejMOxZLdsoEdWQ3GgXTdLW3LgpcZiZc5p7p3Ws/9W4rdW/8VvtwS8JdjM3APmbdrtPUxBvZsu83HfLGbT14ny21rDLq9M3KuVX2ryLPD9WjZOUeEnC4SzZLZiltEmInKoWYkxMTE17/AKPwyip5ZqnN3XkuxlyyTpLseUa9EqPV/Jf6OwX8NZ/lLQFzQCgFAKAUAoBQCgFAKAUAoBQCgFAKAUAoBQCgFAYruHVt9/GqMvTY8vtLfzJRm48EZsCeh+NYZejn+mX1LVm80dDgW8R/fuqp+j8z7r7/AMEvGiBw49W+FcXoqcval9A867IkWMEq67nxNben9H4cL1JW/NlU8spbEmtxWeN4oDpZ9VfYPwoDvQCgFAKAUAoBQCgFAKAUAoBQCgFAKAUAoBQCgFAKAUAoBQCgAoCkoD//2Q=="/>
          <p:cNvSpPr>
            <a:spLocks noChangeAspect="1" noChangeArrowheads="1"/>
          </p:cNvSpPr>
          <p:nvPr/>
        </p:nvSpPr>
        <p:spPr bwMode="auto">
          <a:xfrm>
            <a:off x="155575" y="-2286000"/>
            <a:ext cx="4762500" cy="476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2" name="AutoShape 12" descr="data:image/jpeg;base64,/9j/4AAQSkZJRgABAQAAAQABAAD/2wCEAAkGBxQTERQUExQVFhUXGBwbFhUWGB8YHBcaHhofHhkdHxoYHSggGh4nHB8VIjEiJSkrLi4uGCAzODMsNygvLisBCgoKDg0OGxAQGywmICYsLCwsMCwtLCwsLCwsLCwsLCwsLCwsLCwsLCwsLCwsLCwsLCwsLCwsLCwsLCwsLCwsLP/AABEIAOEA4QMBEQACEQEDEQH/xAAcAAEAAgIDAQAAAAAAAAAAAAAABAUDBgECCAf/xABJEAACAQIEAwQFCAgEBAYDAAABAhEAAwQSITEFBkETIlFhFDJxgZEWI0JUk6Gx0jVSYnJ0s8HwB4LR4TNDovEVRGNzkrIXJDT/xAAaAQEAAwEBAQAAAAAAAAAAAAAAAgMEAQUG/8QAOREAAgIBAwICCQMDAwMFAAAAAAECEQMSITEEQRNRBSIyYXGBkaHwQrHRFMHhFWLxIyTCMzRDU3L/2gAMAwEAAhEDEQA/APoPKPK+CfAYNmweGZmw9kszWLZJJtqSSSskk9aAt/klgPqWE+wt/loB8ksB9Swn2Fv8tAcfJLAfUsJ9hb/LQHPySwH1LCfYW/y0A+SWA+pYT7C3+WgHySwH1LCfYW/y0A+SWA+pYT7C3+WgHySwH1LCfYW/y0A+SWA+pYT7C3+WgHySwH1LCfYW/wAtAPklgPqWE+wt/loB8ksB9Swn2Fv8tAPklgPqWE+wt/loB8ksB9Swn2Fv8tAPklgPqWE+wt/loB8ksB9Swn2Fv8tAPklgPqWE+wt/loB8ksB9Swn2Fv8ALQD5JYD6lhPsLf5aAfJLAfUsJ9hb/LQD5JYD6lhPsLf5aAfJLAfUsJ9hb/LQD5JYD6lhPsLf5aAfJLAfUsJ9hb/LQD5JYD6lhPsLf5aAfJLAfUsJ9hb/AC0A+SWA+pYT7C3+WgPJvYr+qPgKA9Zcl/o7Bfw1n+UtATuK48WLTXGBIWNBuSSAB8SKAr8Rx1ra/OWcjlwqqbi5T3c05+gABmRv40BX4njzuC1slB6NfbKQDFxCADMajeOhBoDZMC5a2jHUlVJPmRrQGegFAKAUBBxHGLKEhnEjQwC2X25QcvvrqTYJVi+rqGRgynZgZB94rgMlAKAr+K8Xt2AM8knZVgmBudSNPv8AAGuxi3wCqx3Nqoe4gZejM+XN5gZToehME7xEEzjjbVnaOcLzjZJAcFCeoIcfdDf9NceN9hRdXuIWkt9q1xBbiQ5YQfCD191Ro4QMFzNYuuUVmnSCVMEEwDI9UE6d6Kk8ckrD25LmoAUAoBQCgFAKAUAoBQHjegPUnIPEbVzAYVEcM1vD2Q69VPZruDrHntQWXuNwqXUZLglWEEbfeNtaAgjgVnKR3pLZjcztnzAZQc8ztpHhQHJ4JZiIMdm9s94klXMvJOpJPWgJVq+iutgTmyZlH7Kwu/woCTmoBmoDmgIXGLpWxdZTBCGD4ab+7f3V1cg1DgHDlvs4a46MoBULAOpMnvAzBjbx13FaMknGkiTdGfgmP9GvXEumFhiQOtxHCyqjq4Mx5Dwqua1JNB7k5ebe9ra7vk/e+EZf+qPM0eGQ0k7E8yWVSVJdjssFf/lmHdH3+ANQUJN0co1pMJfxjtcUiBuzSFaJARTrAEzImIM6sautY9jvBsPLnAzYzPcym4YAjUIo6AkAyTvoNl8Jqqc9TON2XV20rCGUMDuCJHwNQOGl83cCt2bJuq9xUR8wsBhk7/dYCRKgzsD1PjFW45esd52NcN5Ldy/2a3rW3ZhdMuXKYI1BWcujaDN5Vbd7MteJ6Iytcea3bfv/ALH1TCXCyIxIJKgyplTI3B6jwrKUmagFAKAUAoBQCgFAKA8b0B95wPBGt4LB4my5Vhh7JzD1lJtrO+jKT9E1BS3ox5ITwt5I7p8o2bGYy5fwzWLigYl7YZUBgOARmK5tiOqzIkeNTNGOTkraoxYzgjg4gWrXcL2HRQQAxQy8SdD5mJoWC9w285d2skq2IFxrJZZdOzC697KSDrlJjSgDcHvFYROynD3FAD5gjNcDBcxJOqztoJoDEvBroRytkqBcsutnMgnI0sQFOVSfHNrGsUB3xPC7ri4zWW72I7TJmtt3ezABKscj69CwjcE0BsHALDph7auoVgDKgkxqY1JPSNJIGwoCbey5TmjLBzTtEazPSKA+YcVxFq047G4bqg6OJVk8O+SA/wC8DJ+86o6mvWRNe8seD8BvX/nCrWg0y905rhBMmASTB8yB1g9YPJGOyOWbYOXcPkydkp/a+mT45x3p99Vand2Rsj2eVbAMnO46KzafBQMw8mmuvJJ9ztsu0QAAAAAbAaAVA4dqAUBS842y2CvgCe6D7AGBJ9wBPuqUPaR1c7Giqlxr7ZbqOWsmSYgqUEjTqYHxE+FaK3+Zb4kPBaa4pc97959C5cuK2FslQQuQRJk6CN4E+MwKzy5ZVLksqicFAKAUAoBQCgFAKA8b0B6X5WcXOG4MHYYe1p4FbawfbIrjiluHFS2kiXxG6pQdojMy9+2VBBDDqGHq6b+U71OVIqzTUFsZ+VeOi+rI+l636wP0lnuuI3B6+B++Iwz1wTsv6FooBQCgFAV3MOFa7hriJ6xGg2mCCV94BGumtdi6dhGs8lYuwrC09sJiAWAdhq2pOWTqjAaZfL2gW5U363KJM3eqSIoBQCgFAKAUBrPHVti4LSqM7qWBb1QRtCjckyY20JgzrbjTYnPTG+TX7fGnzL86/bJcAdVzFTbBh5t2wVXLBG3h1OljgqpBXe/DN/wWLS6ge2wZW2I/vQz0NZmqHBnoBQCgFAKAUAoBQHjegPQ3J7s2Awlq2YJs2y7/AKoKLt5/37LnxbLa/Uy/wNtbV1RmaXkAEzPWfu++qslyjZy9RTcx8NfD3VxFjQgyvhJ9ZD+yw+HuFVRkefNPp56l7L+xt3BuJpiLK3U2O4O6sNCp8wasNadk6h0UAoBQHS9OU5SAYME7AxpNAfFsZxF2uF2uM92O6Y6rqGDerAOoIgRHlW1KKVImfabL5lDDqAdfMViIHegFAKAUAoBQFTzLwsX7DgIrXAp7MsBIOmxOx0+IHhUoypnYumaReZrTK1jD9mbelxTlVFeB3e6SWkbn93qa1J3wVaP0TfPH52Ng5TxT23Wx3HR0a6txAVIOYZgyljAkgDwgD2U5I9yxS1K/LY22qQKAUAoBQCgFAKA8b0B6P/w+j0PDgsIFqyFnqTbUkfGu5W1HZFrWyLjEqtm6bjS7MQEUDUeQ/v8AGuRcpxpBbqiyvW1uoynUMII8P9xVDTiyucVOOlmo8DxDYPGmy5+bvNlPgLn0G/ziB7Yq5OzH08nFvFLtx8Dfa6axQCgMV7Eonruq+GYgfjQBiHU5W0IIzLBjzHSgPlfDOWHvYi9YR+7YIVmY906sBAjM3qmVZo861PKlFMsapJ+Z9TweHFu2iCYRQonUwBAnzrKVmagFAKAUAoBQCgNL5pwAtPmF17dvEPF3RSq906gsO6xIGvtPQRfilexyStXW64NbCWwbtm2O1vSOzuIQWVxqO+SAojWJ0MjU1byjilLab2Xc+j8E4mt9JXNmQ5XDjKwYbyASNfI1llFxe5IsaiBQCgFAKAUAoDxvQHoTk2Dh8EApZEsWZPTOUWWPs/pVr2huXL2S5xeND3LWjB1ueqwjQ7x91chDTHYJOmX9kCNKySbb3II13nfhnaWs40I0JHQT3T7Q3412DMXVRcWsq7FxyxxP0jDI59cd24PB10b47++rjSmmrRH5j4rfs5RbRIOzvJB0MrCxB676ifDSMpUaen6fxnSlTKVeZcYSJ9GAnfK+n/XUfERrfoyaV6vsQuJ4m4Wa5FtmMkh8xAUeqB2br57k9D1qyWXTSiRxdHOcbTr+5P4XwRsThrN63ffDu4luzzZeoiM4b4samp+aswrJ5qzYOXuBJhbZVSWZjmd23Y/0H+pOpNclJyZyUnJ7ltUSIoBQCgFAKAUAoDHiLWZSviN4mD0MGgR86xeDvKFsBLYuWFUs6sYya5YEAlpE/wC7VrjK9yEtMZW3syw5axN1btvK+ftnbt0KqCpC+uCokLAUCZGsbnSvIlVkov8ATXBvNUHRQCgFAKAUAoDxvQHoTlbErhsLhc50fC2W/wA2QbT5f0q1pOKLopzWxbYprl1Q62woXvK2YEkDwjp/pUlSIx0x2bMeAxzBnusxaAFC7ZiekDYb1zJBSVE2uyNjuKLiMpBGYQQdxIrE1TKZxUk4s1LlPGDD4m/auMFVxn1MAOhyv7yCnwq5My9I21o7rYmce40Lw7NB3JBLHQtBkQOgmD4n8apz7I+h6PopRlrn8kU9VHrHS96rew/hXVyRn7LNv5H/AEfh/wBz+prUfJl5QELH8SS1Zu3T3ltKzMFgnuiSN4nTrXG6VluPFLJOMFs2639524dxBb1tLi6Z0VwpjMAwBEgHQwaJ2rOZcTxTcX2bXu2M631OxB9hB23rpBprscLfUiQQQNyCI+NA006oDEKfpLtO428fZ50saX5HJvKBJIjxnT40CTboiY/jFmybQuOAbrZU6yT5jYeZ0qLkkW4unyZFJxXCtnbDcRDG4CrILbZczwA3msE6e2K6nycnicVGnd+V7EpLoMwQY0MHY+ddKmmin45gsOHF+6XQgBSyFhIJ0DZPM/ePKpRlJbI42q3Ki5xm3hUv5FKqZNrLbKSxHdWXTLJIjWTPjmAE9EnyIyjPZPcmYNbrIWOJct+sMoHlChcse0H2mrHCK2M0ck3uTOA8VNwulxgbivlhUKr6oYRJOpUzE/RaNjVM46XRfjnrjZdVAmKAUAoBQHjegPuXJCZ8PY+b7Q+j2iRmI0CgdPDQR/rSMVP2j0ZzljxxUHVq78yw9IyXHtjMLZbvISM0gDT4yCd9BOormpY5NFqwyzwU9tXn5+8zvjB2ocWlAUCFzRqNiYX+4FP6hVR2Po/JVOS/f+DO3G70QCqjyWT8WkfdVEp2y2Ho2C9pt/YrLjDMWYgsd2J1NRts14+nxYfYSX55kizhbj+pbdvMKY+J0++uqDZyfV4YcyX7llhuW7zeuVtjz7x+A0++prF5mLJ6Uj+hfUm4zlRTbi27B4Or6hvaB6vu+Bqfhoyx9IZberdFxwjACxZS0pJCCATvFTMBE5rtXWweIWzPaG22XLv5gecTFRnel0auieNdRB5PZtWaJhsNhzh7vo2Hvo64F1utlKKWyeowYd+5PUVRHTvpXY9rJkzrLHxpxa8RNbpur5XkiZwrhS2cRwd7dsqz2X7dgDLfMA98/vePl4V2MVGUaK+o6iWXF1MZytKS0+71u3yK1OBE8Ou3Ut3Dda8y3QubO2HF2WRVnY76b6+NcUPUbSL31n/dxhKS0qKritWnZv8ANiZhMOhv4p8Fae3hjgnW4Dba2r3dcsKwksB19vjr2Nb6VtRTmlNYoR6iSc9ardNqPfdGLhnL9o3OFBrGlyw/byDDFUBUP4w2wPgPCigri6LM3W5FHqKnxJafdu+PkRbNpVw+Ft3LBa2L+Ihmt3Lq2+93R2NsjOWmATtJPjUKWlJrz/KLHJyyznCdS0w4cYt7b+s06rvRit4NRh8M16yxS1jriuDbJKWTJylACQs6xrrXUlStdyUssvFyLHJW8aa35l53tv7ydx7DscLxUBW72LtlYBkiU1Gmv+1Sa2l8TP000s3TttbQf/kX3C+GJh+MMtm3ktthAWyg5S4ujUnq0e/U1OMVGTpdjHmzyzdCnklbU/nVfsZ+d7xR8McxIFwkoI1GRgTJ30bby3Fa8L9Y8eUNcXEicS45ae2LYtNcZ5XIABOhkEuQsQD1Og+Nsbsy5ISjHdVRUrw/FYayWMtOpyMzHbSVygmABJBk7xrSvxFuvHKtSotOXMDYuWkuhmJKlpLHNmYCWJBkNAjQ6AkUkleyKt4tqTouOXeIM927aN1X7KNI7wDeqCwO4g7iSCuu80ZIqL2L8UnKNs2KqywUAoBQHjegPQ/K2CtX8FhSCyOMPaDBYnS2omCOviN+tJY63NMM84R00mverRnxWFtWhdTckKAGE+fhHnpAqzHHyW37nZZJ5GmyZbOFgTaA2GY24H3fjUXibe9EdeVcSf1LKxwqxOtq35SgP4iqsjS2RHxcj5k/qyg5/wAEq2lKKq91/VAGogrt76jBnn9U6yQl7zdcFez20cfSUN8RNWmozUAoBQCgOIoBloBloBFACKARQCKAZaARQGLFYZbilXEg+73gjUHzFAaTzHwj0dbVy2CzozuwVRpbAIMBVkgZkUzJ1nxNXQyO92dpSTjLhka/zDda2iDsc7FVBzg6sQJ7MGY12matSa3KJ4Hp9yOy8qsliUuTcA+kAFJ66QSoO+hP9K66ujizSauSVF7yTgVSyHDDtGZjcVG7sglYyxpEESImJ2rNkbumX69STXBsjOBEkCdB5n+5qAO1AKAUB43oD0PwnEouBwLoV7VbFnbWR2SyGq2EW+eC2CfHYtcIbRtuzNnYj5w5SSJ8BGw8qNtSS7HXdmK3jS1g28jMQuUnoP1SSdo0+FScXd2NKTsz8Kx5zJnuIBEBep0gEk7VDLD1XSEo+SOedUnDj96PirVlgYOt9mL95Z8pvOCwx/8ART7lAq40ltQCgFAKAUAoBQHBNAarxjmQm6trCAXWQhrjZotiVMISsknUNA8BO9XY8LluQyZYY163PkiL8sMRbdUv4YAMwVbttiyyY+gRm8Y8SKlLp64YxZYZXS2fk/5Nss4+2yBw65TpmJjXqDOx30OoiqGmuSxprkoMZzth7dxhL3FUDvWkzie8X1nvQMu09fAxJY5NWS0bW9i64TxIX0LqCveIytowj9ZfonqB4EHrUWmtmVpp7onVw6cFRM9aA17mDl43bdwWuzDOQxzLuViBKkQCBvv1nwlGWl2dTo17D2sWCbUYkvpOcJCgyB3x3CNDruY9lXqcebIPDB/Ay4nD3cBhV7M5GuuO2YqGi4z95+6eqFhmJ+gmxOkFWSRc1qTUey2J9nCWCMwPzuUEOGObqJzzM7g6zrrVlJypI85OSjbbsuOWcW92xmd85zMuYAAHKxWQB4x8Z6VnmqdI1xbcU2W9RJCgPG9Aeg+S7wTA4d2tZh2NsZpED5tdIO39avStLcuq0lZe8CxYCkEMEGZgxGmTwnqZqvMrWwlHcxeiW3uhwS9s5izMYgjYdD4b9KlGTqnsw5NKjF2tu25KHOkyyhAwHsY7CpSTa94pvk7cx4u22HVU07wISIIENrHhWTTJS3PP66SSUb3suOUFIwOHB0ItrI8NKsNMWmrRcUOigFAKAUAoBQHBoDQ+HMtnGYtbujtda7qfWtsBlYT0HqmNo1rdD1sdIydT6uRSfDX7HTnC+LgS1aXNcuOoVQYOjBiw/dgGTA89p6k4QdkcXr5k49t2X+NsNbQ37IZsy/OoRqwjuvlj1008yAQZIFY1vsz0IvVszVuTgpfMWUqtu2IIlhKyxzTrL5txvNaWpdirqmk0pcG18Bsjt77qzFYRYJ0BBYmAABoCuu+4nSqMr33K8KVNrgv6qLhQCgI2OxSWUe7c0VVlmiYA9gnTWlWCi4jjrWJstNm7kg5XKBWX9oKxDjUAxEmNqtWOUaZXHPFSNa4XwRsSLTo9ohswLlLkrEB+7IXRoWAdx5ECUsivgvbi3dfn0N74bw63hrYVWbKo+k2g3JMbDWSTVMnbtkW7dlhXDgoDxvQH3nlQzhsLJRQLFsjPJWezUEx1NaFwjQvZRsua4UOW9bcRBWAu42Edag6bVojsuUQLOIDhEYMVUaIu7t5+QqbXdEmq3LRsI1yAYS0IORRBnwaNvdVfiJbMruuN2TbIgtAGYASB78o/Go3ZVKr9/ck8AUjC2M2rdmhY+LFQWPxmohJJbE+h0UAoBQCgFAKApeOcwWrBClpuSpNtRmOSYYmPV0kiSJipRhKXCO02RMmC4iSSBcIAkEMrW4JjwKzLe2OsV25QZ1prZojWuBW8DesNYk9pc7Jlc5yUIYghj3gVjx1G+utS1OaaZKNOLVL5bG13LQZSrAEHcHY+2qisrcfy9YusWKlHIIL2yUYz4ld/fNTjklHg63ap7r3lLiEfCBLFrKuZptXVUCYU5hcQQGMRBETM6ZdZxipv9yGWSjDVFE3EYnEWkzhxd8UuQmnWGRdD7QR7K74abpFPiyirkXWAxIuW1cEGQDK7aif7mqDQZ1YHagKPm/DXbmFurbgyuqBSWbUHumY26QfdUoOnZ2LSe5QYDmIragoX01e3BB8zMZZ3g7Vpat2U/wBPKNqJl5e4x2dq/fuZzbZs6KIKwFUEZujmAQGicwiZmqsi1S2LoYdKUUTrD4jEWwzXAgMMbaAMsTIBLLmM92dQDqOtdeOKpMyrJJt12LPg3FWul0dIdIlgRlYEnKQJLCYbQ7EHU71XOGh0XY561ZbVAmeN6A9H8pcNJwHDyApItWyc2xVkBPt0ipPIoosUi94lwzMgVFQayTERpuANzVcMvrXI6nRV2OEHvwzoQxCnxHjpWh5YknPgy8Nsst4B85bcHMSpHX2e/wD7wytOJxu1sQucrpF22lolXfKsqYMu4UfATVEODzcyUs6j9TdMPZCKFUQBoBVhrilFUjJQ6KAUAoBQCgMWJRWUhwpXqGAI011nTzoD5pwvhQxN68z+oLrBUUwCZ3OXfSAPYd5r0I1GFlXUZpKax49tt33+Xkd+L8KOCbt7LvbjKLiod1zQYzTrqN9NNq5UZqzmDNNZFjybp+fmbtwrhJBS7euPduhdM5WLcjvZQgA8p1NY5S7JUaXLaqot6gQFAa7zhw69dVDZUFreZtTEnQZRGoMEsD0KedWY5VySjW6fc1NsS7r2XbYhDGXLeFtDIHW40NHmFzH21fdEV06u2l9/2/ybVZ4raw+FtojWy6hEVU9UsSFB2GknMfKaoUG5HZJ03RxgkvpazdtmO5DIuUk6kwAGiZ0zaVY8cb0mRZZ1qLHgfFvSFYlVVlMMofNBBPkDGxBjUGqZRcXTNMXaTKniqYf0goMMt263ecuCqKNlJ0IYtDbAzlaSNJlCMpdyE8mg68Sxji2bD2ks23GXNbaYBPfULkAUlcwGsT1kgHqg07R3HlTlXDKO1YxFlWW2bpVJB7NO0Ux1Unp5CfdsLPEiycowk7e358/7Gz8p8INtWvXYN67BJ0JVYGVZUkdJOXT2xNU5JansKiklHg2GoA8b0B6F5S4lcGAwqKmZuwt5TMmMg6eX9KuUFRbpWzZsHEMcCES4WTMgcsJBVvCB030qiEHbaOpeRGwti+uYg2znMyx38CMumtXOUGg3EueHm5EXMsjYrMffWXIo36pF12NXsj0jii9Vtlrh9iDInxYz7qnFbGDC9eWU/kb1NSNZAxHFFGi94/d8awZfSEI7Q3f2NMOmk93sQ7mPuHrHsH+tYp9bmlw6+BesEF7yO99/1m+JrPLNlf6n9S1Qh5Ix+l3Bs7fGfxqv+pzQ4k/z4kvBxy5ijLa426+sAw+B/wBKth6VzQ9tJ/ZkJdFCXs7FtgeJpc0Bhv1Tv/vXrdN1+HPtF0/J8mLL088e748yYRNbSg0LiWDxGDxLPatm7ZvOXhNXRolgFkTMT5Qa148qa0yK8uHxGpxfrcb9/mRca9/FOiHDXxbkM4ICswUgwMzBQJjWam5wSpMYOncZa8klfb/JuOH4u/aJbu2HtdoSEJZHBIUsQcjEjQH4VkcFVp2XuCq07LeoEBQCgOpQSDGo2PhQFRzTwlsTYNtWUag97MJIIIGZGBUGCCdd56VKLp2dTo1OzZxeTJaFzqFBCsogx/xD3TqDV6yRXci8eNvdGxcB5e7KyolrNwg9qbZU9oSSxJzKfpFoO8H3ClzvsT1Litin43buYbEtdth2t5VV2ctchhLSSSTENvoATVkJ2qZyUY5FvyuCI+NbGsisitaV0a6UJud1WBj5vaYgg9CdIkiUnUWiEcCT1SZ9EQggEbRp7KzEhbQKAAIAEADoBtQHagPG9AffuSrJOFwwzMhbD28pH0oQSKvv1UX36pfcVwpNy13jr3QSJAIUdPM71HE/Vs5GSSZJ4ZeXW04CtOqzAM9VHT3VHLHbUiLT5XBI4le7G1cbMZ2QHoTp7+p1rPq1FHUZPDxtlbyBg+5dvn/mtlT9xJAPvYufhVhX08NGNImcX4qC2TMFWY1IGY+U714fWdVLLJwhwufzyPXwYVBKUuWVWC4rbe7dtAw9pwjBoEsUDjLrroRVCwyUVLsyx5E20WK3k17y6TPeGkaGfCDU1jfkRckdHvpAbOuU7HMIPsPXY/Coyg/I6pIj9upMBlJIkAEGR4+zzrPOLXKLoyRW8T4tZs2nuu4yJ6xXvQSYiF1nyqlYJzkopbss8SMVbZiTHqWYA5chWHJADZhK5SDP4eU1nljnGmufdyqLVKMrTNt5d4wLywWBYdQQQw8dOvjX0fovrnmTx5PaX3Xn/J5XV9Osb1Q9l/YuHA3PTX2efwmvWMRT3eYUJy2Ee+0xNsdyfA3WhPgSanoffYmsb77HbA4C410X8QVzqCLdtNVtA+sZPrORpMDTQUbVUhJqqRbg1Agc0AoBQHBFAQ7PErBbs1uJmByhJAOmhAXqAQRppoR0NATaA6ssgj/b7xtQHTDYdUUKogCepJkmSSTqSSSZPjQGWgFAKA8b0B6T5S4IGwODLMzD0eyQJgLNtToKPPSqixSdEjjOFCtmlsxfQT4np4VZilaJRZLscMUGVWSDqSZM+OtQlka2ZFybKbmm+1+8mGtHUnLPgfpt/lWffVUEefkfjZtPZcm3PaFmxlQQqJlUeAAgVDqZuGKUl5HoYlqml7z5ZzJwG7dxDXFsWMSr2BaVb7Qtlw8lo3IIInKQ3dFeJ0ueEcai200727/nv2PQzY25Wle30OnEOUbjnFOLVs3Wv4Z7LyJCWxbDwWJKeq+kyfOtOPqYrSr2p2UyxPd/A5u8lubN89lba6+ON8qzCL+HF3OLTNrlU6nKdJ38atXUq0r2qvgyt4n9xb5Tusyl7FpLTY9b5wwKslu2tlkJiApZmhiokVGXURSaveqv3kljb+pFw/J9216O1uzaR0fGFzIErcDiwCV1K6poNh4VXPqoO1JviP25JxwyVUvMq15OxBtX1Nm2C+Gtoq5rcdqlyToiKAIJgnMY3aTXJdbjUovU9pPz4a9/+PgdWCbT27e4m47ly7ca+eyUJdvYNxblYCWkUXFgaaQRHXpWRdZjgo+s7Smr35fBf4EpXty4/bk2DkTh7YbFXu6qJcxBa2qwBkZFU6DbUbeQqrF1an1OBp20tLJzwViyWtuUXPPnE3Lph1BUGWuSNHWYUaTKlp03OggTX2eCF7nkaowg5tlXhTili4HcqjDLbbVTkYz3Ae6J07pJgdZirXhT/NzKurx6vWTrz/n/AINp4biDxBc5zJYGhRWg3HjvSy65BsAInWfCs8l4brua9ocErE8vWwh9HAsXR6j2xGvQMBo6+IM1FZHfrbo4sjv1t0RbXG8WUC+hubw0YlgtqfEMTJHWPvqWiF+1sT0QvnYxXcVxRBmNrDOP1ELZvdLa/fXUsT2tisXmzXOK8wnEEGzcuWLuUFh2jevJUooY5BoJiJMjYqa0YOnhq/6j27Hnekn1GGF4VZzw3CK6Tib1ztOss+/+YyPv99bJw00oQi18DxcM9abyZZp+TbX7UV13H3cNIsX7qpJyycwJJkwryN/DXU1ZLpsMoXJJMox9b1cM6jibmvJq/vyb3yNxe5icOWu+sr5ZgCdAemkiY08K8bLBRlsfYZIqL2NiqorFAKAUAoDxvQHo3hOKK4DA5bhDejWYQa5vml3A/GpY4J3aLYImDHOWBuqwAHdULmE+Oux9lT0R7Ha2pE/i3ERYtZ9nYaDw01J9lZm3J0zJ1GXw40uXwQ+SOFmDibgOa4Itg7rb3n2udfZlqaRzBi8ONPnubRet5lKnqIqOSCnFxfcvi9Ls0Dmm/ew+GxDWlm6inKIza+MdYEmPKvmMOFLP4eTz/PqevkyXj1xNQtcw4k227PFdovpOGtpfCoxHaGLq5hbFt+h01Ewa9OOGCduNOm6+Hzsya5Vz3R04nzPetJfstjXW+uKezYduxQMuVDmvFrZUKmbXKATMddJwwxk1JR2q3z9iMptWr7k3EcYxKXbWHTFG8cWlnsMQqJAKMRimWFj1O8M0gTUNGOUXJxrTdrf5ErkmlfP4zHd4nimvkDFOqtxB8NkCWyFt9mWBBKE5gRoTI8QarePHp9n9Kffn6klKernvRW4jmPEi1bD4js1jEA34Qdo9u6UtqcyFZy65VALRpXH0uLU6jfG2/D57r63sSWadLeudzjFcw4hb1vtL2UlcP8yiCWLgdp83dVXcEk6o8psRINUf0mFwemN+1u35cbptL5rfzLPGmmrflt8fc+fk9j6fy5hC97N9FNff0H9fdWL0P07ydRr7R/fsaOvy6cWnuzpzxb7O/hsQ3/DBZHPRZByE+Uzr0ivueml2Pns8HPC0u25LxOOtiydhAmTsPM+VXKElKzC8kHGkRf8AD3CMbdy8wGW5ddrcZllSdysxG+hmNazZ3cj0YxcYRi+UjcqpOigFAfIOZMKLWKveldp845Nt0AOYE6AKdDoVB1ERrprW7HKOjY06paU8de9MkcL4ALizbxSp+wwAPwS4wo5V2Kpyh+vH+fQ74vlpbYzPca74i2EQx4zccCPvqUX7imXWKG2KKX57kbjyFxGzewadiCoSFcEAd/KCx0PUmddax5E1LctmpXcjY6rICgFAKAUB43oD0FygLgwlh0YGLFkd4b/NLpPSNvdV1rZMu20pM2S0+YgQVJXNlIOg2+E7VBtXsVOSTojXuBWr9wAKSqMO21hW65T4naQOh1qLRm8BKalFG1AVw0HNAQeI8PFzUaMNj4+RrD1fRRzq1s/zk0YM7x7diivWWQwwj8Pca8LJjyYnU1R6MZRmridc1R1HdJAu8NRsQmIJYuiMiAnupmjMQsesQACfAVLxmoaFwR8NatRJdqzuRckYLhqici1IkYHhT3SNMq/rH+g61p6X0dm6h3xHzf8AYpzdVDEvNm14LCrbQKogD7z4nzr6rp+nhggoQWx42TJLJLVI6YzApdjtBmUAjIQCpmNSCNwJA9pq9OiCbW6KK3yRhRcByE2wNLZdiuad4J2A/GrfGnVWd1b2kr86V/U2W2gUAAAAaADQAeAFVETtQCgNS555hewEtWTFx9S0SVXYQD1Jn4GrsONS3fBdhxqW7KVuSbrZbl53u33kATmCSs9+45JCSBIQbxHjUnmSfqo5lmntDZ+aMeI5DvA6BT+6/wDR1BHxNXLqMVbp/YoXUdXHb1X9U/7jhvJI7ZreIuBCFVlVNS4MgwzACQQQQAYlTOoquXUL9P3NEepnXrJX7m3/AAb3wng1nDrFpApPrNuzfvNuevsnSs8pOTtlcpOTtlhUSIoBQCgFAeN6A9LcorbscMwj3DobFpo8SbYgAdTVc5OT2GTLGEdUjBgsRfxmJD2zkS2SC+4X9gfrsdJ6D4CpRVGKMcmZ+I3Xkbng8OLaKg6DfaTuSfMmSfbUjYlSM1DooBQHV0BEEAjwNclFSVNHU2t0QrvCbZ6Eew/0NYZ+jsEuFXwL49VkXezA3A1/Xb7qofomHaT+xautl5I4HAU6sx+A/pReiMXeT+38B9dPskSsPwu0moQE+J1/GtOL0f0+J2o7+/f9ymfU5Z7N/wBiZFbSg5oCLxHiNqwme9cS2swC5AkxMCdzAOg10olfASvY1HHf4kWgSLNtrkddvuUMR7wK0w6WUv8AG4yyw4f/AFsij8Xv9OWV7/4i3+mHUe0Mfwir/wCgn5Mzf6l6P/8At+z/AIMX/wCRcQTAtW5Oy5XzHSdFmToCduhqqXTxh7Vr4m3FLpsqvHNP4NGbDc6Y+56mEMdG7G5B9gLTHnt4TUVjx+ZasePzJ3AuW793EDFY3cEFU0kkerIGiqNwN538+TyRUdMDk8kVHTA3mKzmcUB0uWlaMwBggiRMEbH2jxoDvQCgFAKAUAoDxvQH33k/g97F4XCtdLW7K2LQHRnAtqIUfQX9rc9PGuUZlgcp68jvyR9FwuGS2ioihVUQFGgFdNJlzUBxmoDmaAg4DiyXbl62mbNZYK8iBJE6a6iK4ndl2TDLHGMn+pWidNdKRNAJoBNAJoBNAAaA+d/4qW7pa1ubWUwOmeTM+BKxHvjrWrptPcuhFyxyUHUq2ZqXDbCC5bZFVVGjposrBgBdiQ2XXXTN417DnjdODSPif6bqMU3HqYN72nzv535Nf2N2e/Z7KOyM+MVmSyKV6vueg5YXj0qDv4M12zhU7TtNyshVtmWBP7SmLZkAzIOgq7LkhOOnlmHp+nyY5ub9WPNd/LsbhyLzFdxIdLwUuiqcyiJ6GR4z7N9tK8bNjUOD7GUKhGXmjbqpICgKTnTiFyxgb920crooKmAY7wGxEbE1CbqLZs6DFDL1MITWze5SXuIYzCnC3LuIW/av3EtuptLbZM40YFTrB3moXKNNuzasXTdR4kMcNMoptes2nXbcxcF5ovHF4m1eMobl1MO8AZXt6lDA1lSpE/qneim9TTO9T0OJYMeTHzSclfZ9/rs/kZBzJeHCLV8tOJvQlswBNx3KjugRoJMR9Gu634afcj/RY318sdepG2+eF7y45N4pcv2GF4g37Vx7V2BHeVtDA8VipQk2t+TJ1+CGLLeP2ZJNfBl/UzEKAUB43oD1fyX+jsF/DWf5S0Bzzj//AAYv/wBi5/8AQ1GXss1dF/7nH/8ApfuaVwzApZxHCHtSHxFh+1OYntPmAwmTsCdANBp4VTFJONHs580suPqIz4jJVtx635ZV8Nx1v0ThmGMi9axydqhUjIe1aASREmRA338DXItVFe80ZsM/Gz5v0yx7O+dkTML2Jv3PSfSfT/Szk7Kc4t5u5GbudjEz5U2vfmyqfjLEvC0+Fo3vi+999V8HPGu0niGScnptrt4BPzXZ96QhDFZyzBBiaSv1viR6bTeHVz4b08e1e3PeuPeR+yYYXEHDXGbDG7a7RbFu4iKkntezLsWM93NGnuri4dcfMubTzw8WNT0yrU4tt/pukl8LJ/DBb7bF/wDh/ajB+iHN2QYxf1g2g5Evl8CNalGt9HFGfNr0Y/6qvE17XXs/7q7X9iv5efKbi4OHunC3PnLXaIVcDu9rbcsvaE7EHeow/wBvkaOsVqL6jaOtbPS9v9rVPTXZokcvdj2+A9D7T0j/AM7OfbL3+0zaTmmP+1dhVrTz3K+r8Xwsvj1o/wDj489tNe7khcM4bb9G4fc1D3MY1pmV2BNtneUEHQGOkbnxriimov3lubqMiy5o9lBNbLmlv8SZiLDW8PjrNjMLNvGqGVczZLJAL6Kc2WYkA7TXeE0vMrhNZM2HJkrU4PfZXLtztfkX3+HdtRcxBs3FawcsLbtuloP1KG4zEk9Y8qni71wYvSspOMFki1Lflxcq99JfIqP8TsYy4qyjgtbgMltSBmIJ7Q6kbDQnoCPHX0MFJe88yCuD0v1iJh+Au6i5hnifoloYeWZdD7DHnV7fmVrql7GZb/b7mT/w7Hr/AMtfblsk/HeoXAn/ANq/xkbiVrFhC198i7QWGp6KFtyWJ2CgEmp6qRXr6SD2jb+H8m5ch4JbKEFLwu3FDMzpC5YlQrqWTqdM076DYYsuRzZLJk1uzbarKxQFRzZwxsTg71hCoZwAC0wO8DrAJ6VGauLRq6LPHBnjklwn2KZeX8XefDjFvYFrDsrqlkPLso7uYvsBvpvUFGTautjW+r6fFGfgKWqSq5VsnzVHB5RZrGMtuyh7uJa/YdSfm2IGQnQQZBBidDTw9n7x/qMY5MUktoxUZJ9+b/wR7XJt1reCs3bgFrDhy/ZMysbhJyFTlEAeO+prnhNpJ9ib9JQjPLkhH1p8Wk1Xe/Oy04Dy8+FxV5kuF7F1VJFx2a52g6yRqCOpM7VKENLM/VdZHqMMYtVKN8JJUbKKsPPFAKA8b0B6v5L/AEdgv4az/KWgLmgOuWgOYoBFBQy0AigAFAIoBloBloBloABQFXjOXsPcV1a2O+czP9PN45zrpsBsBptpUoycXaJRk4u0fN7nBMRaZ3w/aNbDuq3EmWyMVMqsnRgwkiDlkbitcMsZc7Fks8JbZI2vhf25+lnFvjuLUhZLEmApWST4ALqasuK7oh4PS5OHX1X7nXEYrEM+d8O2aMsm24OWZZQfozsSIO3gIal2oj/p+F/qf1X8F6vOeLIhcMo6CEuGPcKo8GHmafAh5huHX0AvfPwZCauXFwQVuvbB0DsGUrHdUrXNUXtsNUXtt+djn0G/fm+6XpU5rqEuheW1t2xI0toAQR6zeNNUY+r+fjFxjsvz/k7W8LicUVtv2ylYVbpDoFtqCe0MxmuOcqx0Abalxjuvz/BxuMd0dQMSF7A2b5TfJ39bkEdn2s/8EtFzNO2lPV9q/wA/k76vtX+fydmw2LwhKJ2rlhla6A9xSp/5gGuW4hzDL9IFfClxlv8An4zlxlu/z/k5t8MxFsreti93m+bQs5NuD3RcUk926s5jHdJB6UcovZ/n/AcovZ1+fwbvgMT2ltXysk7q4ysp2IIPn12NZ2qdGdqnRIrhwUAoDxvQHq/kv9HYL+Gs/wApaAuaAUAoBQCgFAKAUAoBQCgFAR8bg1urlfNEzCuyT5EoQSPI6GgMliwqKERQqqIVVAAUDYADQCgMWOwKXVy3FkAyDJUqejKykMrb6gg60B2wVgpbVCzOVEZm1J9p6nzOtAZ6A4igOaAUBxQHDMBvUZSUVbYSswtil8zWd9XjXG5NY2dTjR4Gqn18V2ZLwmBjl6yP78qL0ji/VaDwyM9u6DsQa148sMiuDsrcWuTvVhw8b0B6v5L/AEdgv4az/KWgLmgFAKAUAoBQCgFAKAUAoBQCgFAKAUAoBQCgFAY79zKs1TnyrFByZKMdTo1BuccMWfM1wZO1GZrNwIxs5jdVHKZXZQr6KSe6a8twy5Japc/Fd/d2L1KMdkSl5kw3ZvcFyUSyl9mAJ+afNkI01JyMMo1kRGtWrC/7HNaO+K45ZTDpiCzG1c7PIURnL9oQLYCKCxJJAiJ1qqWJt6TupVZ0wnF7N1FZXAzsyKrzbcupKsuR4bMCCCImsWXHJNposUkYRxu0ES6rkK1w21OU6uGZCIjbMra7aVm0ZoZP+ns0r57fnYk3Frcv+B8UXE2UuoZV1DAxEgiQYOokEaGvo+i6l5otT2lF1L4mScNL24PI9bSs9X8l/o7Bfw1n+UtAXNAKAUAoBQCgFAKAUAoBQCgFAKAUAoBQCgFAKAw4q3mWBvWbq8Ly4nFck4S0uz57f5HUq4F0q7nF5mKkiMTn0yF8oKFl1GpynbMa82PVtPdeX2LvD7oyXOSR2l0riGS3dawzIqiV7F3uEIxJCh7zBzIMd4fS0tXVbceZHwyQeVf/ANNMI15mRL63FYiG7Nb3ai3KsNd1ziI0gCIquXUJS1V2JeHtRH4nyejMOxZLdsoEdWQ3GgXTdLW3LgpcZiZc5p7p3Ws/9W4rdW/8VvtwS8JdjM3APmbdrtPUxBvZsu83HfLGbT14ny21rDLq9M3KuVX2ryLPD9WjZOUeEnC4SzZLZiltEmInKoWYkxMTE17/AKPwyip5ZqnN3XkuxlyyTpLseUa9EqPV/Jf6OwX8NZ/lLQFzQCgFAKAUAoBQCgFAKAUAoBQCgFAKAUAoBQCgFAYruHVt9/GqMvTY8vtLfzJRm48EZsCeh+NYZejn+mX1LVm80dDgW8R/fuqp+j8z7r7/AMEvGiBw49W+FcXoqcval9A867IkWMEq67nxNben9H4cL1JW/NlU8spbEmtxWeN4oDpZ9VfYPwoDvQCgFAKAUAoBQCgFAKAUAoBQCgFAKAUAoBQCgFAKAUAoBQCgAoCkoD//2Q=="/>
          <p:cNvSpPr>
            <a:spLocks noChangeAspect="1" noChangeArrowheads="1"/>
          </p:cNvSpPr>
          <p:nvPr/>
        </p:nvSpPr>
        <p:spPr bwMode="auto">
          <a:xfrm>
            <a:off x="155575" y="-2286000"/>
            <a:ext cx="4762500" cy="476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3" name="Picture 12" descr="txn of chromatin 0810_500px.jpg"/>
          <p:cNvPicPr>
            <a:picLocks noChangeAspect="1"/>
          </p:cNvPicPr>
          <p:nvPr/>
        </p:nvPicPr>
        <p:blipFill>
          <a:blip r:embed="rId3" cstate="print"/>
          <a:srcRect l="814" t="1162" r="3734" b="11888"/>
          <a:stretch>
            <a:fillRect/>
          </a:stretch>
        </p:blipFill>
        <p:spPr>
          <a:xfrm>
            <a:off x="629728" y="862642"/>
            <a:ext cx="2130725" cy="1940943"/>
          </a:xfrm>
          <a:prstGeom prst="rect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</p:pic>
      <p:grpSp>
        <p:nvGrpSpPr>
          <p:cNvPr id="14" name="Group 13"/>
          <p:cNvGrpSpPr/>
          <p:nvPr/>
        </p:nvGrpSpPr>
        <p:grpSpPr>
          <a:xfrm>
            <a:off x="5580112" y="1772816"/>
            <a:ext cx="3384376" cy="4218869"/>
            <a:chOff x="5580112" y="1772816"/>
            <a:chExt cx="3384376" cy="4218869"/>
          </a:xfrm>
        </p:grpSpPr>
        <p:pic>
          <p:nvPicPr>
            <p:cNvPr id="15" name="Picture 4" descr="Haematopoietic cell-fate decisions, chromatin regulation and ikaros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20000"/>
            </a:blip>
            <a:srcRect l="44099" t="11172" b="14328"/>
            <a:stretch>
              <a:fillRect/>
            </a:stretch>
          </p:blipFill>
          <p:spPr bwMode="auto">
            <a:xfrm>
              <a:off x="5769768" y="2636912"/>
              <a:ext cx="3194720" cy="1440507"/>
            </a:xfrm>
            <a:prstGeom prst="rect">
              <a:avLst/>
            </a:prstGeom>
            <a:noFill/>
          </p:spPr>
        </p:pic>
        <p:pic>
          <p:nvPicPr>
            <p:cNvPr id="16" name="Picture 4" descr="Haematopoietic cell-fate decisions, chromatin regulation and ikaros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20000"/>
            </a:blip>
            <a:srcRect t="8769" r="57161" b="19109"/>
            <a:stretch>
              <a:fillRect/>
            </a:stretch>
          </p:blipFill>
          <p:spPr bwMode="auto">
            <a:xfrm>
              <a:off x="6164802" y="4589251"/>
              <a:ext cx="2448272" cy="1394533"/>
            </a:xfrm>
            <a:prstGeom prst="rect">
              <a:avLst/>
            </a:prstGeom>
            <a:noFill/>
          </p:spPr>
        </p:pic>
        <p:sp>
          <p:nvSpPr>
            <p:cNvPr id="17" name="Rounded Rectangle 16"/>
            <p:cNvSpPr/>
            <p:nvPr/>
          </p:nvSpPr>
          <p:spPr>
            <a:xfrm>
              <a:off x="7380487" y="3407434"/>
              <a:ext cx="648072" cy="474453"/>
            </a:xfrm>
            <a:prstGeom prst="roundRect">
              <a:avLst>
                <a:gd name="adj" fmla="val 7682"/>
              </a:avLst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164288" y="5517232"/>
              <a:ext cx="648072" cy="474453"/>
            </a:xfrm>
            <a:prstGeom prst="roundRect">
              <a:avLst>
                <a:gd name="adj" fmla="val 7682"/>
              </a:avLst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28184" y="1772816"/>
              <a:ext cx="2310184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Active chromatin mark</a:t>
              </a:r>
            </a:p>
            <a:p>
              <a:pPr algn="ctr"/>
              <a:r>
                <a:rPr lang="en-US" dirty="0" smtClean="0"/>
                <a:t>H3K4Me2</a:t>
              </a:r>
              <a:endParaRPr lang="nl-NL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5580112" y="3328988"/>
              <a:ext cx="504056" cy="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580112" y="5277868"/>
              <a:ext cx="504056" cy="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3775" t="45305" r="6295"/>
          <a:stretch>
            <a:fillRect/>
          </a:stretch>
        </p:blipFill>
        <p:spPr bwMode="auto">
          <a:xfrm>
            <a:off x="1043608" y="2961031"/>
            <a:ext cx="7200800" cy="277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228"/>
          <p:cNvSpPr>
            <a:spLocks noChangeArrowheads="1"/>
          </p:cNvSpPr>
          <p:nvPr/>
        </p:nvSpPr>
        <p:spPr bwMode="auto">
          <a:xfrm>
            <a:off x="657057" y="243396"/>
            <a:ext cx="643522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Approach I: FACS sorting of Gata3+ Th2 cells and ILC2 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1920" y="4004965"/>
            <a:ext cx="731290" cy="40011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T cell</a:t>
            </a:r>
            <a:endParaRPr lang="nl-NL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2320" y="4004965"/>
            <a:ext cx="625556" cy="40011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ILC2</a:t>
            </a:r>
            <a:endParaRPr lang="nl-NL" sz="2000" b="1" dirty="0">
              <a:solidFill>
                <a:srgbClr val="C00000"/>
              </a:solidFill>
            </a:endParaRPr>
          </a:p>
        </p:txBody>
      </p:sp>
      <p:cxnSp>
        <p:nvCxnSpPr>
          <p:cNvPr id="7" name="Straight Connector 6"/>
          <p:cNvCxnSpPr>
            <a:endCxn id="5" idx="0"/>
          </p:cNvCxnSpPr>
          <p:nvPr/>
        </p:nvCxnSpPr>
        <p:spPr>
          <a:xfrm>
            <a:off x="7380312" y="3428901"/>
            <a:ext cx="384786" cy="576064"/>
          </a:xfrm>
          <a:prstGeom prst="line">
            <a:avLst/>
          </a:prstGeom>
          <a:ln w="190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4" idx="0"/>
          </p:cNvCxnSpPr>
          <p:nvPr/>
        </p:nvCxnSpPr>
        <p:spPr>
          <a:xfrm>
            <a:off x="3669871" y="3349842"/>
            <a:ext cx="547694" cy="655123"/>
          </a:xfrm>
          <a:prstGeom prst="line">
            <a:avLst/>
          </a:prstGeom>
          <a:ln w="190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4" idx="2"/>
          </p:cNvCxnSpPr>
          <p:nvPr/>
        </p:nvCxnSpPr>
        <p:spPr>
          <a:xfrm flipH="1">
            <a:off x="3707904" y="4405075"/>
            <a:ext cx="509661" cy="247962"/>
          </a:xfrm>
          <a:prstGeom prst="line">
            <a:avLst/>
          </a:prstGeom>
          <a:ln w="190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5" idx="2"/>
          </p:cNvCxnSpPr>
          <p:nvPr/>
        </p:nvCxnSpPr>
        <p:spPr>
          <a:xfrm flipH="1">
            <a:off x="7308305" y="4405075"/>
            <a:ext cx="456793" cy="279900"/>
          </a:xfrm>
          <a:prstGeom prst="line">
            <a:avLst/>
          </a:prstGeom>
          <a:ln w="1905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6695" r="7998" b="31142"/>
          <a:stretch>
            <a:fillRect/>
          </a:stretch>
        </p:blipFill>
        <p:spPr bwMode="auto">
          <a:xfrm>
            <a:off x="1187624" y="1052736"/>
            <a:ext cx="2816313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l="6695" t="65032" r="7998"/>
          <a:stretch>
            <a:fillRect/>
          </a:stretch>
        </p:blipFill>
        <p:spPr bwMode="auto">
          <a:xfrm>
            <a:off x="4829794" y="1736080"/>
            <a:ext cx="2816313" cy="80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1956"/>
            <a:ext cx="37877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0825" y="2492896"/>
            <a:ext cx="1270961" cy="3945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3"/>
          <p:cNvSpPr txBox="1"/>
          <p:nvPr/>
        </p:nvSpPr>
        <p:spPr>
          <a:xfrm>
            <a:off x="3752400" y="1812170"/>
            <a:ext cx="1165704" cy="70660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600" dirty="0" smtClean="0"/>
              <a:t>FACS Sort</a:t>
            </a:r>
          </a:p>
          <a:p>
            <a:pPr algn="ctr">
              <a:lnSpc>
                <a:spcPct val="130000"/>
              </a:lnSpc>
            </a:pPr>
            <a:r>
              <a:rPr lang="en-US" sz="1600" dirty="0" smtClean="0"/>
              <a:t>50,000 cells</a:t>
            </a:r>
            <a:endParaRPr lang="nl-NL" sz="1600" dirty="0"/>
          </a:p>
        </p:txBody>
      </p:sp>
      <p:sp>
        <p:nvSpPr>
          <p:cNvPr id="5" name="Rounded Rectangle 4"/>
          <p:cNvSpPr/>
          <p:nvPr/>
        </p:nvSpPr>
        <p:spPr>
          <a:xfrm>
            <a:off x="1875479" y="1913832"/>
            <a:ext cx="1618225" cy="792088"/>
          </a:xfrm>
          <a:prstGeom prst="roundRect">
            <a:avLst>
              <a:gd name="adj" fmla="val 425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xtBox 5"/>
          <p:cNvSpPr txBox="1"/>
          <p:nvPr/>
        </p:nvSpPr>
        <p:spPr>
          <a:xfrm>
            <a:off x="1962069" y="1939710"/>
            <a:ext cx="14680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Naive mice</a:t>
            </a:r>
          </a:p>
          <a:p>
            <a:pPr algn="ctr"/>
            <a:r>
              <a:rPr lang="en-US" sz="1400" dirty="0" smtClean="0"/>
              <a:t>Acute HDM (Th2)</a:t>
            </a:r>
          </a:p>
          <a:p>
            <a:pPr algn="ctr"/>
            <a:r>
              <a:rPr lang="en-US" sz="1400" dirty="0" smtClean="0"/>
              <a:t>IL-33 (ILC2</a:t>
            </a:r>
            <a:r>
              <a:rPr lang="en-US" sz="1600" dirty="0" smtClean="0"/>
              <a:t>)</a:t>
            </a:r>
            <a:endParaRPr lang="nl-NL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4719338" y="853964"/>
            <a:ext cx="1808321" cy="1907391"/>
            <a:chOff x="5087440" y="1268760"/>
            <a:chExt cx="1808321" cy="1907391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9736" t="3589" r="2301" b="7903"/>
            <a:stretch>
              <a:fillRect/>
            </a:stretch>
          </p:blipFill>
          <p:spPr bwMode="auto">
            <a:xfrm>
              <a:off x="5364088" y="1268760"/>
              <a:ext cx="1531673" cy="1907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5087440" y="1291638"/>
              <a:ext cx="348656" cy="2623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819460"/>
            <a:ext cx="348656" cy="2623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up 10"/>
          <p:cNvGrpSpPr/>
          <p:nvPr/>
        </p:nvGrpSpPr>
        <p:grpSpPr>
          <a:xfrm>
            <a:off x="6873952" y="1764190"/>
            <a:ext cx="1439838" cy="576064"/>
            <a:chOff x="7047836" y="1484784"/>
            <a:chExt cx="1799706" cy="609843"/>
          </a:xfrm>
        </p:grpSpPr>
        <p:pic>
          <p:nvPicPr>
            <p:cNvPr id="12" name="Picture 2" descr="http://www.ecseq.com/services/img/EPIseq_chipseq.jpg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20000"/>
            </a:blip>
            <a:srcRect t="4251" r="67612" b="86316"/>
            <a:stretch>
              <a:fillRect/>
            </a:stretch>
          </p:blipFill>
          <p:spPr bwMode="auto">
            <a:xfrm>
              <a:off x="7047836" y="1641332"/>
              <a:ext cx="1772314" cy="453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7910246" y="1484784"/>
              <a:ext cx="93729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910513" y="1320431"/>
            <a:ext cx="115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isolation of </a:t>
            </a:r>
          </a:p>
          <a:p>
            <a:pPr algn="ctr"/>
            <a:r>
              <a:rPr lang="en-US" sz="1600" dirty="0" smtClean="0"/>
              <a:t>chromatin</a:t>
            </a:r>
            <a:endParaRPr lang="nl-NL" sz="16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443694" y="2429514"/>
            <a:ext cx="0" cy="4110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98450" y="2459626"/>
            <a:ext cx="13747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fragmentation</a:t>
            </a:r>
            <a:endParaRPr lang="nl-NL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456156" y="2118737"/>
            <a:ext cx="571701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711632" y="2191109"/>
            <a:ext cx="864096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84"/>
          <p:cNvSpPr>
            <a:spLocks noChangeArrowheads="1"/>
          </p:cNvSpPr>
          <p:nvPr/>
        </p:nvSpPr>
        <p:spPr bwMode="auto">
          <a:xfrm>
            <a:off x="7031898" y="6093296"/>
            <a:ext cx="19562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Stadhouders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al.,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unpubl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sz="1200" i="1" dirty="0">
              <a:solidFill>
                <a:schemeClr val="tx2"/>
              </a:solidFill>
              <a:latin typeface="Calibri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79082" y="2852936"/>
            <a:ext cx="8198473" cy="3266238"/>
            <a:chOff x="579082" y="2852936"/>
            <a:chExt cx="8198473" cy="3266238"/>
          </a:xfrm>
        </p:grpSpPr>
        <p:grpSp>
          <p:nvGrpSpPr>
            <p:cNvPr id="21" name="Group 53"/>
            <p:cNvGrpSpPr/>
            <p:nvPr/>
          </p:nvGrpSpPr>
          <p:grpSpPr>
            <a:xfrm>
              <a:off x="3923928" y="2852936"/>
              <a:ext cx="4853627" cy="3266238"/>
              <a:chOff x="3923928" y="2942196"/>
              <a:chExt cx="4853627" cy="3266238"/>
            </a:xfrm>
          </p:grpSpPr>
          <p:pic>
            <p:nvPicPr>
              <p:cNvPr id="27" name="Picture 26" descr="http://www.ecseq.com/services/img/EPIseq_chipseq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0000" contrast="20000"/>
              </a:blip>
              <a:srcRect t="58809" r="67102" b="6726"/>
              <a:stretch>
                <a:fillRect/>
              </a:stretch>
            </p:blipFill>
            <p:spPr bwMode="auto">
              <a:xfrm>
                <a:off x="6830126" y="4695844"/>
                <a:ext cx="1644120" cy="1512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Picture 2" descr="http://www.ecseq.com/services/img/EPIseq_chipseq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79493" t="4183" b="72646"/>
              <a:stretch>
                <a:fillRect/>
              </a:stretch>
            </p:blipFill>
            <p:spPr bwMode="auto">
              <a:xfrm>
                <a:off x="4942209" y="3944178"/>
                <a:ext cx="948906" cy="936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2" descr="http://www.ecseq.com/services/img/EPIseq_chipseq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0000" contrast="20000"/>
              </a:blip>
              <a:srcRect t="22845" r="67102" b="49951"/>
              <a:stretch>
                <a:fillRect/>
              </a:stretch>
            </p:blipFill>
            <p:spPr bwMode="auto">
              <a:xfrm>
                <a:off x="6769744" y="2942196"/>
                <a:ext cx="1800200" cy="1307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7504450" y="3158220"/>
                <a:ext cx="127310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/>
                  <a:t>H3K4Me2-specific </a:t>
                </a:r>
              </a:p>
              <a:p>
                <a:r>
                  <a:rPr lang="en-US" sz="1100" b="1" dirty="0" smtClean="0"/>
                  <a:t>antibody</a:t>
                </a:r>
                <a:endParaRPr lang="nl-NL" sz="1100" b="1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599336" y="3058208"/>
                <a:ext cx="501056" cy="13119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498450" y="4358503"/>
                <a:ext cx="11396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purification</a:t>
                </a:r>
                <a:endParaRPr lang="nl-NL" sz="1600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>
                <a:off x="7432068" y="4357243"/>
                <a:ext cx="0" cy="41103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5940152" y="5220574"/>
                <a:ext cx="1245148" cy="7066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sz="1600" dirty="0" err="1" smtClean="0"/>
                  <a:t>immuno</a:t>
                </a:r>
                <a:endParaRPr lang="en-US" sz="1600" dirty="0" smtClean="0"/>
              </a:p>
              <a:p>
                <a:pPr algn="ctr">
                  <a:lnSpc>
                    <a:spcPct val="130000"/>
                  </a:lnSpc>
                </a:pPr>
                <a:r>
                  <a:rPr lang="en-US" sz="1600" dirty="0" smtClean="0"/>
                  <a:t>precipitation</a:t>
                </a:r>
                <a:endParaRPr lang="nl-NL" sz="1600" dirty="0"/>
              </a:p>
            </p:txBody>
          </p:sp>
          <p:cxnSp>
            <p:nvCxnSpPr>
              <p:cNvPr id="35" name="Straight Arrow Connector 34"/>
              <p:cNvCxnSpPr/>
              <p:nvPr/>
            </p:nvCxnSpPr>
            <p:spPr>
              <a:xfrm flipH="1">
                <a:off x="6012160" y="5609492"/>
                <a:ext cx="931742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Picture 2" descr="http://www.ecseq.com/services/img/EPIseq_chipseq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10000" contrast="20000"/>
              </a:blip>
              <a:srcRect l="50203" t="11302" r="28011" b="74439"/>
              <a:stretch>
                <a:fillRect/>
              </a:stretch>
            </p:blipFill>
            <p:spPr bwMode="auto">
              <a:xfrm>
                <a:off x="4860032" y="5300663"/>
                <a:ext cx="1008112" cy="5760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7" name="Straight Arrow Connector 36"/>
              <p:cNvCxnSpPr/>
              <p:nvPr/>
            </p:nvCxnSpPr>
            <p:spPr>
              <a:xfrm flipV="1">
                <a:off x="5348377" y="4882187"/>
                <a:ext cx="0" cy="3810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flipH="1">
                <a:off x="3923928" y="5606492"/>
                <a:ext cx="931742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4191708" y="5220574"/>
                <a:ext cx="623889" cy="7066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sz="1600" dirty="0" smtClean="0"/>
                  <a:t>Deep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sz="1600" dirty="0" err="1" smtClean="0"/>
                  <a:t>Seq</a:t>
                </a:r>
                <a:endParaRPr lang="nl-NL" sz="1600" dirty="0"/>
              </a:p>
            </p:txBody>
          </p:sp>
        </p:grpSp>
        <p:grpSp>
          <p:nvGrpSpPr>
            <p:cNvPr id="22" name="Group 35"/>
            <p:cNvGrpSpPr>
              <a:grpSpLocks/>
            </p:cNvGrpSpPr>
            <p:nvPr/>
          </p:nvGrpSpPr>
          <p:grpSpPr bwMode="auto">
            <a:xfrm>
              <a:off x="579082" y="3302831"/>
              <a:ext cx="3132550" cy="2816343"/>
              <a:chOff x="5148064" y="1052736"/>
              <a:chExt cx="3168352" cy="3162050"/>
            </a:xfrm>
          </p:grpSpPr>
          <p:pic>
            <p:nvPicPr>
              <p:cNvPr id="23" name="Picture 30"/>
              <p:cNvPicPr>
                <a:picLocks noChangeAspect="1"/>
              </p:cNvPicPr>
              <p:nvPr/>
            </p:nvPicPr>
            <p:blipFill>
              <a:blip r:embed="rId5" cstate="print">
                <a:lum contrast="10000"/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57661" t="20470" r="23370" b="66998"/>
              <a:stretch>
                <a:fillRect/>
              </a:stretch>
            </p:blipFill>
            <p:spPr bwMode="auto">
              <a:xfrm>
                <a:off x="5306938" y="1268760"/>
                <a:ext cx="2825502" cy="742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31"/>
              <p:cNvPicPr>
                <a:picLocks noChangeAspect="1"/>
              </p:cNvPicPr>
              <p:nvPr/>
            </p:nvPicPr>
            <p:blipFill>
              <a:blip r:embed="rId5" cstate="print">
                <a:lum contrast="10000"/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57661" t="75555" r="23486" b="9035"/>
              <a:stretch>
                <a:fillRect/>
              </a:stretch>
            </p:blipFill>
            <p:spPr bwMode="auto">
              <a:xfrm>
                <a:off x="5292080" y="2223914"/>
                <a:ext cx="2808312" cy="913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33"/>
              <p:cNvPicPr>
                <a:picLocks noChangeAspect="1"/>
              </p:cNvPicPr>
              <p:nvPr/>
            </p:nvPicPr>
            <p:blipFill>
              <a:blip r:embed="rId5" cstate="print">
                <a:lum contrast="10000"/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6514" t="75555" r="5351" b="9035"/>
              <a:stretch>
                <a:fillRect/>
              </a:stretch>
            </p:blipFill>
            <p:spPr bwMode="auto">
              <a:xfrm>
                <a:off x="5340846" y="3235449"/>
                <a:ext cx="2701330" cy="913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Rectangle 25"/>
              <p:cNvSpPr/>
              <p:nvPr/>
            </p:nvSpPr>
            <p:spPr bwMode="auto">
              <a:xfrm>
                <a:off x="5148064" y="1052736"/>
                <a:ext cx="3168352" cy="316205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nl-NL"/>
              </a:p>
            </p:txBody>
          </p:sp>
        </p:grpSp>
      </p:grpSp>
      <p:sp>
        <p:nvSpPr>
          <p:cNvPr id="40" name="Rectangle 1228"/>
          <p:cNvSpPr>
            <a:spLocks noChangeArrowheads="1"/>
          </p:cNvSpPr>
          <p:nvPr/>
        </p:nvSpPr>
        <p:spPr bwMode="auto">
          <a:xfrm>
            <a:off x="657057" y="243396"/>
            <a:ext cx="565404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Approach II: genome-wide H3K4Me2 Chip-</a:t>
            </a:r>
            <a:r>
              <a:rPr lang="en-US" sz="2200" b="1" dirty="0" err="1" smtClean="0">
                <a:solidFill>
                  <a:srgbClr val="003366"/>
                </a:solidFill>
                <a:latin typeface="Calibri" pitchFamily="34" charset="0"/>
              </a:rPr>
              <a:t>Seq</a:t>
            </a: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 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228"/>
          <p:cNvSpPr>
            <a:spLocks noChangeArrowheads="1"/>
          </p:cNvSpPr>
          <p:nvPr/>
        </p:nvSpPr>
        <p:spPr bwMode="auto">
          <a:xfrm>
            <a:off x="503238" y="243396"/>
            <a:ext cx="850765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Most H3K4Me2 chromatin marks are shared between ILC2 and Th2 cells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40" name="Rectangle 84"/>
          <p:cNvSpPr>
            <a:spLocks noChangeArrowheads="1"/>
          </p:cNvSpPr>
          <p:nvPr/>
        </p:nvSpPr>
        <p:spPr bwMode="auto">
          <a:xfrm>
            <a:off x="7031898" y="6093296"/>
            <a:ext cx="19562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Stadhouders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al.,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unpubl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sz="1200" i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899592" y="4221088"/>
            <a:ext cx="3817119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  <a:sym typeface="Symbol"/>
              </a:rPr>
              <a:t>  </a:t>
            </a:r>
            <a:r>
              <a:rPr lang="en-US" sz="1600" b="1" dirty="0" smtClean="0">
                <a:latin typeface="Calibri" pitchFamily="34" charset="0"/>
              </a:rPr>
              <a:t>Active H3K4Me2 marks at the Th2 locus are often similar in ILC2 and Th2 cells  </a:t>
            </a:r>
          </a:p>
        </p:txBody>
      </p: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611560" y="980728"/>
            <a:ext cx="8354643" cy="2732375"/>
            <a:chOff x="1066800" y="1272689"/>
            <a:chExt cx="7033592" cy="230032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289"/>
            <a:stretch>
              <a:fillRect/>
            </a:stretch>
          </p:blipFill>
          <p:spPr bwMode="auto">
            <a:xfrm>
              <a:off x="1066800" y="1272689"/>
              <a:ext cx="7033592" cy="2300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ectangle 35"/>
            <p:cNvSpPr/>
            <p:nvPr/>
          </p:nvSpPr>
          <p:spPr>
            <a:xfrm>
              <a:off x="5004048" y="1374775"/>
              <a:ext cx="144016" cy="1439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757" y="3501008"/>
            <a:ext cx="3528393" cy="260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28"/>
          <p:cNvSpPr>
            <a:spLocks noChangeArrowheads="1"/>
          </p:cNvSpPr>
          <p:nvPr/>
        </p:nvSpPr>
        <p:spPr bwMode="auto">
          <a:xfrm>
            <a:off x="503238" y="243396"/>
            <a:ext cx="76599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Approximately 500 H3K4Me2 chromatin marks are T cell-specific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50825" y="1294612"/>
            <a:ext cx="8263329" cy="1588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r="22277"/>
          <a:stretch>
            <a:fillRect/>
          </a:stretch>
        </p:blipFill>
        <p:spPr bwMode="auto">
          <a:xfrm>
            <a:off x="8439723" y="1812925"/>
            <a:ext cx="629846" cy="101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602492"/>
            <a:ext cx="3899678" cy="243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932040" y="5106571"/>
            <a:ext cx="3888110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  <a:sym typeface="Symbol"/>
              </a:rPr>
              <a:t>  </a:t>
            </a:r>
            <a:r>
              <a:rPr lang="en-US" sz="1600" b="1" dirty="0" smtClean="0">
                <a:latin typeface="Calibri" pitchFamily="34" charset="0"/>
              </a:rPr>
              <a:t>Correlate with expression in Th2 cells</a:t>
            </a:r>
          </a:p>
        </p:txBody>
      </p:sp>
      <p:sp>
        <p:nvSpPr>
          <p:cNvPr id="9" name="Rectangle 84"/>
          <p:cNvSpPr>
            <a:spLocks noChangeArrowheads="1"/>
          </p:cNvSpPr>
          <p:nvPr/>
        </p:nvSpPr>
        <p:spPr bwMode="auto">
          <a:xfrm>
            <a:off x="7031898" y="6093296"/>
            <a:ext cx="19562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Stadhouders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al.,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unpubl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sz="1200" i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228"/>
          <p:cNvSpPr>
            <a:spLocks noChangeArrowheads="1"/>
          </p:cNvSpPr>
          <p:nvPr/>
        </p:nvSpPr>
        <p:spPr bwMode="auto">
          <a:xfrm>
            <a:off x="503238" y="243396"/>
            <a:ext cx="781835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Approximately 5,700 H3K4Me2 chromatin marks are ILC2-specific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9" name="Rectangle 84"/>
          <p:cNvSpPr>
            <a:spLocks noChangeArrowheads="1"/>
          </p:cNvSpPr>
          <p:nvPr/>
        </p:nvSpPr>
        <p:spPr bwMode="auto">
          <a:xfrm>
            <a:off x="7031898" y="6093296"/>
            <a:ext cx="19562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Stadhouders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 et al., </a:t>
            </a:r>
            <a:r>
              <a:rPr lang="en-US" sz="1200" i="1" dirty="0" err="1" smtClean="0">
                <a:solidFill>
                  <a:schemeClr val="tx2"/>
                </a:solidFill>
                <a:latin typeface="Calibri" pitchFamily="34" charset="0"/>
              </a:rPr>
              <a:t>unpubl</a:t>
            </a:r>
            <a:r>
              <a:rPr lang="en-US" sz="1200" i="1" dirty="0" smtClean="0">
                <a:solidFill>
                  <a:schemeClr val="tx2"/>
                </a:solidFill>
                <a:latin typeface="Calibri" pitchFamily="34" charset="0"/>
              </a:rPr>
              <a:t>. </a:t>
            </a:r>
            <a:endParaRPr lang="en-US" sz="1200" i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44338" y="836712"/>
            <a:ext cx="8820150" cy="29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899592" y="3861048"/>
            <a:ext cx="7920558" cy="5847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  <a:sym typeface="Symbol"/>
              </a:rPr>
              <a:t>  </a:t>
            </a:r>
            <a:r>
              <a:rPr lang="en-US" sz="1600" b="1" dirty="0" smtClean="0">
                <a:latin typeface="Calibri" pitchFamily="34" charset="0"/>
              </a:rPr>
              <a:t>Active H3K4Me2 marks specific for ILC2 cells include genes involved in cell-cell interaction (such as Csf2, </a:t>
            </a:r>
            <a:r>
              <a:rPr lang="en-US" sz="1600" b="1" dirty="0" err="1" smtClean="0">
                <a:latin typeface="Calibri" pitchFamily="34" charset="0"/>
              </a:rPr>
              <a:t>chemokines</a:t>
            </a:r>
            <a:r>
              <a:rPr lang="en-US" sz="1600" b="1" dirty="0" smtClean="0">
                <a:latin typeface="Calibri" pitchFamily="34" charset="0"/>
              </a:rPr>
              <a:t> and Notch2) 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4581128"/>
            <a:ext cx="4146557" cy="184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5580434" y="5085404"/>
            <a:ext cx="3384054" cy="33855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  <a:sym typeface="Symbol"/>
              </a:rPr>
              <a:t>  </a:t>
            </a:r>
            <a:r>
              <a:rPr lang="en-US" sz="1600" b="1" dirty="0" smtClean="0">
                <a:latin typeface="Calibri" pitchFamily="34" charset="0"/>
              </a:rPr>
              <a:t>Correlate with expression in ILC2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8797" y="5477123"/>
            <a:ext cx="601839" cy="5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95536" y="1052736"/>
            <a:ext cx="8497639" cy="128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228"/>
          <p:cNvSpPr>
            <a:spLocks noChangeArrowheads="1"/>
          </p:cNvSpPr>
          <p:nvPr/>
        </p:nvSpPr>
        <p:spPr bwMode="auto">
          <a:xfrm>
            <a:off x="503238" y="243396"/>
            <a:ext cx="77579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Some of the ILC2-specific chromatin marks are quite surprising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972617" y="2502763"/>
            <a:ext cx="7920558" cy="366254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latin typeface="Calibri" pitchFamily="34" charset="0"/>
                <a:sym typeface="Symbol"/>
              </a:rPr>
              <a:t>  </a:t>
            </a:r>
            <a:r>
              <a:rPr lang="en-US" sz="1600" b="1" dirty="0" smtClean="0">
                <a:latin typeface="Calibri" pitchFamily="34" charset="0"/>
              </a:rPr>
              <a:t>Active H3K4Me2 marks specific for ILC2 cells include: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libri" pitchFamily="34" charset="0"/>
              </a:rPr>
              <a:t>  genes that point to ILC2 plasticity (ROR</a:t>
            </a:r>
            <a:r>
              <a:rPr lang="en-US" sz="1600" dirty="0" smtClean="0">
                <a:latin typeface="Calibri" pitchFamily="34" charset="0"/>
                <a:sym typeface="Symbol"/>
              </a:rPr>
              <a:t>, IL -17 and </a:t>
            </a:r>
            <a:r>
              <a:rPr lang="en-US" sz="1600" dirty="0" smtClean="0">
                <a:latin typeface="Calibri" pitchFamily="34" charset="0"/>
              </a:rPr>
              <a:t>IFN</a:t>
            </a:r>
            <a:r>
              <a:rPr lang="en-US" sz="1600" dirty="0" smtClean="0">
                <a:latin typeface="Calibri" pitchFamily="34" charset="0"/>
                <a:sym typeface="Symbol"/>
              </a:rPr>
              <a:t>) 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libri" pitchFamily="34" charset="0"/>
                <a:sym typeface="Symbol"/>
              </a:rPr>
              <a:t>  genes that point to relation with T cells (TCR loci, Rag2)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libri" pitchFamily="34" charset="0"/>
                <a:sym typeface="Symbol"/>
              </a:rPr>
              <a:t>  fatty acid metabolic genes (Acetyl-</a:t>
            </a:r>
            <a:r>
              <a:rPr lang="en-US" sz="1600" dirty="0" err="1" smtClean="0">
                <a:latin typeface="Calibri" pitchFamily="34" charset="0"/>
                <a:sym typeface="Symbol"/>
              </a:rPr>
              <a:t>CoA</a:t>
            </a:r>
            <a:r>
              <a:rPr lang="en-US" sz="1600" dirty="0" smtClean="0">
                <a:latin typeface="Calibri" pitchFamily="34" charset="0"/>
                <a:sym typeface="Symbol"/>
              </a:rPr>
              <a:t> </a:t>
            </a:r>
            <a:r>
              <a:rPr lang="en-US" sz="1600" dirty="0" err="1" smtClean="0">
                <a:latin typeface="Calibri" pitchFamily="34" charset="0"/>
                <a:sym typeface="Symbol"/>
              </a:rPr>
              <a:t>carboxylase</a:t>
            </a:r>
            <a:r>
              <a:rPr lang="en-US" sz="1600" dirty="0" smtClean="0">
                <a:latin typeface="Calibri" pitchFamily="34" charset="0"/>
                <a:sym typeface="Symbol"/>
              </a:rPr>
              <a:t>), FA transport and FA sensing and 	</a:t>
            </a:r>
            <a:r>
              <a:rPr lang="en-US" sz="1600" dirty="0" smtClean="0">
                <a:latin typeface="Calibri" pitchFamily="34" charset="0"/>
              </a:rPr>
              <a:t>adipose tissue function ILC2 (</a:t>
            </a:r>
            <a:r>
              <a:rPr lang="en-US" sz="1600" i="1" dirty="0" smtClean="0">
                <a:latin typeface="Calibri" pitchFamily="34" charset="0"/>
              </a:rPr>
              <a:t>Pcsk1, Vipr2</a:t>
            </a:r>
            <a:r>
              <a:rPr lang="en-US" sz="1600" dirty="0" smtClean="0">
                <a:latin typeface="Calibri" pitchFamily="34" charset="0"/>
              </a:rPr>
              <a:t>)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libri" pitchFamily="34" charset="0"/>
                <a:sym typeface="Symbol"/>
              </a:rPr>
              <a:t>  asthma genes: Alox5 (5-lipoxygenase), Zbtb16,  Bmp2, </a:t>
            </a:r>
            <a:r>
              <a:rPr lang="en-US" sz="1600" dirty="0" err="1" smtClean="0">
                <a:latin typeface="Calibri" pitchFamily="34" charset="0"/>
                <a:sym typeface="Symbol"/>
              </a:rPr>
              <a:t>Rora</a:t>
            </a:r>
            <a:endParaRPr lang="en-US" sz="1600" dirty="0" smtClean="0">
              <a:latin typeface="Calibri" pitchFamily="34" charset="0"/>
              <a:sym typeface="Symbol"/>
            </a:endParaRP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 smtClean="0">
                <a:latin typeface="Calibri" pitchFamily="34" charset="0"/>
                <a:sym typeface="Symbol"/>
              </a:rPr>
              <a:t>  </a:t>
            </a:r>
            <a:r>
              <a:rPr lang="en-US" sz="1600" dirty="0" err="1" smtClean="0">
                <a:latin typeface="Calibri" pitchFamily="34" charset="0"/>
                <a:sym typeface="Symbol"/>
              </a:rPr>
              <a:t>ariway</a:t>
            </a:r>
            <a:r>
              <a:rPr lang="en-US" sz="1600" dirty="0" smtClean="0">
                <a:latin typeface="Calibri" pitchFamily="34" charset="0"/>
                <a:sym typeface="Symbol"/>
              </a:rPr>
              <a:t> remodeling genes: </a:t>
            </a:r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sym typeface="Symbol"/>
              </a:rPr>
              <a:t>TNF-family member LIGHT  </a:t>
            </a:r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sym typeface="Symbol"/>
              </a:rPr>
              <a:t>TFGRII/</a:t>
            </a:r>
            <a:r>
              <a:rPr lang="en-US" sz="1600" dirty="0" err="1" smtClean="0">
                <a:latin typeface="Calibri" pitchFamily="34" charset="0"/>
                <a:sym typeface="Symbol"/>
              </a:rPr>
              <a:t>Activin</a:t>
            </a:r>
            <a:r>
              <a:rPr lang="en-US" sz="1600" dirty="0" smtClean="0">
                <a:latin typeface="Calibri" pitchFamily="34" charset="0"/>
                <a:sym typeface="Symbol"/>
              </a:rPr>
              <a:t> A</a:t>
            </a:r>
          </a:p>
          <a:p>
            <a:pPr marL="1714500" lvl="3" indent="-342900">
              <a:buFont typeface="Arial" pitchFamily="34" charset="0"/>
              <a:buChar char="•"/>
            </a:pPr>
            <a:r>
              <a:rPr lang="en-US" sz="1600" dirty="0" err="1" smtClean="0">
                <a:latin typeface="Calibri" pitchFamily="34" charset="0"/>
                <a:sym typeface="Symbol"/>
              </a:rPr>
              <a:t>Hyaluronan</a:t>
            </a:r>
            <a:endParaRPr lang="en-US" sz="1600" dirty="0" smtClean="0">
              <a:latin typeface="Calibri" pitchFamily="34" charset="0"/>
              <a:sym typeface="Symbol"/>
            </a:endParaRPr>
          </a:p>
          <a:p>
            <a:pPr marL="1714500" lvl="3" indent="-342900">
              <a:buFont typeface="Arial" pitchFamily="34" charset="0"/>
              <a:buChar char="•"/>
            </a:pPr>
            <a:r>
              <a:rPr lang="en-GB" sz="1600" dirty="0" smtClean="0"/>
              <a:t>CXCL1, CXCL3, CXCL5 (smooth muscle cell migration)</a:t>
            </a:r>
            <a:endParaRPr lang="en-US" sz="1600" b="1" dirty="0" smtClean="0">
              <a:latin typeface="Calibri" pitchFamily="34" charset="0"/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68690"/>
            <a:ext cx="7057156" cy="520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228"/>
          <p:cNvSpPr>
            <a:spLocks noChangeArrowheads="1"/>
          </p:cNvSpPr>
          <p:nvPr/>
        </p:nvSpPr>
        <p:spPr bwMode="auto">
          <a:xfrm>
            <a:off x="503238" y="243396"/>
            <a:ext cx="86850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1/3 Genes associated with asthma have ILC2-specific regulatory elements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28"/>
          <p:cNvSpPr>
            <a:spLocks noChangeArrowheads="1"/>
          </p:cNvSpPr>
          <p:nvPr/>
        </p:nvSpPr>
        <p:spPr bwMode="auto">
          <a:xfrm>
            <a:off x="503238" y="243396"/>
            <a:ext cx="826803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Asthma-associated SNPs in human ILC2-specific </a:t>
            </a:r>
            <a:r>
              <a:rPr lang="en-US" sz="2200" b="1" dirty="0" err="1" smtClean="0">
                <a:solidFill>
                  <a:srgbClr val="003366"/>
                </a:solidFill>
                <a:latin typeface="Calibri" pitchFamily="34" charset="0"/>
              </a:rPr>
              <a:t>regualtory</a:t>
            </a: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 elements 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691680" y="908719"/>
            <a:ext cx="6917482" cy="5267004"/>
            <a:chOff x="1691680" y="908719"/>
            <a:chExt cx="6917482" cy="526700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20000"/>
            </a:blip>
            <a:srcRect b="7750"/>
            <a:stretch>
              <a:fillRect/>
            </a:stretch>
          </p:blipFill>
          <p:spPr bwMode="auto">
            <a:xfrm>
              <a:off x="1979712" y="908719"/>
              <a:ext cx="5688632" cy="5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57669" y="1876553"/>
              <a:ext cx="1251493" cy="4299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3771286" y="3221383"/>
              <a:ext cx="710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SNPs</a:t>
              </a:r>
              <a:endParaRPr lang="nl-NL" sz="20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72514" y="5759134"/>
              <a:ext cx="7109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SNPs</a:t>
              </a:r>
              <a:endParaRPr lang="nl-NL" sz="20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691680" y="3140968"/>
              <a:ext cx="7920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91680" y="5678500"/>
              <a:ext cx="792088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28"/>
          <p:cNvSpPr>
            <a:spLocks noChangeArrowheads="1"/>
          </p:cNvSpPr>
          <p:nvPr/>
        </p:nvSpPr>
        <p:spPr bwMode="auto">
          <a:xfrm>
            <a:off x="503238" y="243396"/>
            <a:ext cx="322543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Summary and conclusions</a:t>
            </a:r>
            <a:endParaRPr lang="en-GB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68016" y="1474906"/>
            <a:ext cx="8280697" cy="3970318"/>
            <a:chOff x="251743" y="444058"/>
            <a:chExt cx="8280697" cy="3970318"/>
          </a:xfrm>
        </p:grpSpPr>
        <p:grpSp>
          <p:nvGrpSpPr>
            <p:cNvPr id="2" name="Group 1"/>
            <p:cNvGrpSpPr>
              <a:grpSpLocks noChangeAspect="1"/>
            </p:cNvGrpSpPr>
            <p:nvPr/>
          </p:nvGrpSpPr>
          <p:grpSpPr>
            <a:xfrm>
              <a:off x="251743" y="1157633"/>
              <a:ext cx="2088232" cy="2505879"/>
              <a:chOff x="1115616" y="1052736"/>
              <a:chExt cx="2880320" cy="3456384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3635896" y="1052736"/>
                <a:ext cx="360040" cy="3601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115616" y="2924944"/>
                <a:ext cx="360040" cy="1584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2627784" y="444058"/>
              <a:ext cx="5904656" cy="397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 smtClean="0">
                  <a:latin typeface="Calibri" pitchFamily="34" charset="0"/>
                </a:rPr>
                <a:t>In a chronic HDM-asthma model: </a:t>
              </a:r>
            </a:p>
            <a:p>
              <a:endParaRPr lang="en-US" sz="900" b="1" dirty="0" smtClean="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en-US" sz="1800" b="0" dirty="0" smtClean="0">
                  <a:latin typeface="Calibri" pitchFamily="34" charset="0"/>
                </a:rPr>
                <a:t> ILC2 are located under the mucosa as </a:t>
              </a:r>
              <a:r>
                <a:rPr lang="en-US" dirty="0" smtClean="0">
                  <a:latin typeface="Calibri" pitchFamily="34" charset="0"/>
                </a:rPr>
                <a:t>individual cells</a:t>
              </a:r>
            </a:p>
            <a:p>
              <a:pPr>
                <a:buFont typeface="Arial" charset="0"/>
                <a:buChar char="•"/>
              </a:pPr>
              <a:r>
                <a:rPr lang="en-US" dirty="0" smtClean="0">
                  <a:latin typeface="Calibri" pitchFamily="34" charset="0"/>
                </a:rPr>
                <a:t> Th2 cells are located in clusters in </a:t>
              </a:r>
              <a:r>
                <a:rPr lang="en-US" dirty="0" err="1" smtClean="0">
                  <a:latin typeface="Calibri" pitchFamily="34" charset="0"/>
                </a:rPr>
                <a:t>iBALT</a:t>
              </a:r>
              <a:r>
                <a:rPr lang="en-US" dirty="0" smtClean="0">
                  <a:latin typeface="Calibri" pitchFamily="34" charset="0"/>
                </a:rPr>
                <a:t> </a:t>
              </a:r>
            </a:p>
            <a:p>
              <a:pPr>
                <a:buFont typeface="Arial" charset="0"/>
                <a:buChar char="•"/>
              </a:pPr>
              <a:endParaRPr lang="en-US" dirty="0" smtClean="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endParaRPr lang="en-US" dirty="0" smtClean="0">
                <a:latin typeface="Calibri" pitchFamily="34" charset="0"/>
              </a:endParaRPr>
            </a:p>
            <a:p>
              <a:r>
                <a:rPr lang="en-US" b="1" dirty="0" smtClean="0">
                  <a:latin typeface="Calibri" pitchFamily="34" charset="0"/>
                </a:rPr>
                <a:t>Genome wide epigenetic analyses shows that: </a:t>
              </a:r>
            </a:p>
            <a:p>
              <a:endParaRPr lang="en-US" sz="900" b="1" dirty="0" smtClean="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en-US" sz="1800" b="0" dirty="0" smtClean="0">
                  <a:latin typeface="Calibri" pitchFamily="34" charset="0"/>
                </a:rPr>
                <a:t> ILC2 have many more active marks than Th2 cells </a:t>
              </a:r>
            </a:p>
            <a:p>
              <a:pPr>
                <a:buFont typeface="Arial" charset="0"/>
                <a:buChar char="•"/>
              </a:pPr>
              <a:endParaRPr lang="en-US" sz="900" b="0" dirty="0" smtClean="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en-US" dirty="0" smtClean="0">
                  <a:latin typeface="Calibri" pitchFamily="34" charset="0"/>
                </a:rPr>
                <a:t> ILC2 have active marks at specific loci implicated in asthma, tissue remodeling, homeostasis and metabolism  </a:t>
              </a:r>
            </a:p>
            <a:p>
              <a:pPr>
                <a:buFont typeface="Arial" charset="0"/>
                <a:buChar char="•"/>
              </a:pPr>
              <a:endParaRPr lang="en-US" i="1" dirty="0" smtClean="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endParaRPr lang="en-US" sz="900" i="1" dirty="0" smtClean="0">
                <a:latin typeface="Calibri" pitchFamily="34" charset="0"/>
              </a:endParaRPr>
            </a:p>
            <a:p>
              <a:pPr>
                <a:buFont typeface="Arial" charset="0"/>
                <a:buChar char="•"/>
              </a:pPr>
              <a:r>
                <a:rPr lang="en-US" dirty="0" smtClean="0">
                  <a:latin typeface="Calibri" pitchFamily="34" charset="0"/>
                  <a:sym typeface="Symbol"/>
                </a:rPr>
                <a:t> </a:t>
              </a:r>
              <a:r>
                <a:rPr lang="en-US" b="1" dirty="0" smtClean="0">
                  <a:latin typeface="Calibri" pitchFamily="34" charset="0"/>
                  <a:sym typeface="Symbol"/>
                </a:rPr>
                <a:t>ILC2 significantly contribute to asthma susceptibility (combination with GWAS studies)</a:t>
              </a:r>
              <a:endParaRPr lang="en-US" sz="1800" b="1" dirty="0" smtClean="0">
                <a:latin typeface="Calibri" pitchFamily="34" charset="0"/>
                <a:sym typeface="Symbol"/>
              </a:endParaRPr>
            </a:p>
          </p:txBody>
        </p: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611188" y="1101988"/>
            <a:ext cx="4848180" cy="3763243"/>
            <a:chOff x="1066487" y="1374775"/>
            <a:chExt cx="4081577" cy="316819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32272" r="46698"/>
            <a:stretch>
              <a:fillRect/>
            </a:stretch>
          </p:blipFill>
          <p:spPr bwMode="auto">
            <a:xfrm>
              <a:off x="1066487" y="2242640"/>
              <a:ext cx="1529440" cy="2300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5004048" y="1374775"/>
              <a:ext cx="144016" cy="1439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724619"/>
            <a:ext cx="9144000" cy="61333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smtClean="0">
                <a:solidFill>
                  <a:srgbClr val="FFFF99"/>
                </a:solidFill>
                <a:latin typeface="Calibri" pitchFamily="34" charset="0"/>
              </a:rPr>
              <a:t>ERASMUS MC ROTTERDAM</a:t>
            </a:r>
          </a:p>
          <a:p>
            <a:pPr algn="ctr">
              <a:defRPr/>
            </a:pPr>
            <a:endParaRPr lang="nl-NL" sz="1400" dirty="0"/>
          </a:p>
        </p:txBody>
      </p:sp>
      <p:pic>
        <p:nvPicPr>
          <p:cNvPr id="19459" name="Picture 6" descr="http://static.panoramio.com/photos/original/34660612.jpg"/>
          <p:cNvPicPr>
            <a:picLocks noChangeAspect="1" noChangeArrowheads="1"/>
          </p:cNvPicPr>
          <p:nvPr/>
        </p:nvPicPr>
        <p:blipFill>
          <a:blip r:embed="rId2" cstate="print"/>
          <a:srcRect t="15880"/>
          <a:stretch>
            <a:fillRect/>
          </a:stretch>
        </p:blipFill>
        <p:spPr bwMode="auto">
          <a:xfrm>
            <a:off x="0" y="3176403"/>
            <a:ext cx="9156700" cy="1908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027608" y="244557"/>
            <a:ext cx="84423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cs typeface="Times New Roman" pitchFamily="18" charset="0"/>
              </a:rPr>
              <a:t>Acknowledgements</a:t>
            </a:r>
          </a:p>
        </p:txBody>
      </p:sp>
      <p:sp>
        <p:nvSpPr>
          <p:cNvPr id="19461" name="Text Box 22"/>
          <p:cNvSpPr txBox="1">
            <a:spLocks noChangeArrowheads="1"/>
          </p:cNvSpPr>
          <p:nvPr/>
        </p:nvSpPr>
        <p:spPr bwMode="auto">
          <a:xfrm>
            <a:off x="1763688" y="1308830"/>
            <a:ext cx="345638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Department of Pulmonary 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</a:rPr>
              <a:t>Medicine</a:t>
            </a:r>
          </a:p>
          <a:p>
            <a:pPr algn="ctr"/>
            <a:r>
              <a:rPr lang="en-US" b="1" i="1" dirty="0" err="1" smtClean="0">
                <a:solidFill>
                  <a:schemeClr val="bg1"/>
                </a:solidFill>
                <a:latin typeface="Calibri" pitchFamily="34" charset="0"/>
              </a:rPr>
              <a:t>Roel</a:t>
            </a:r>
            <a:r>
              <a:rPr lang="en-US" b="1" i="1" dirty="0" smtClean="0">
                <a:solidFill>
                  <a:schemeClr val="bg1"/>
                </a:solidFill>
                <a:latin typeface="Calibri" pitchFamily="34" charset="0"/>
              </a:rPr>
              <a:t> Klein </a:t>
            </a:r>
            <a:r>
              <a:rPr lang="en-US" b="1" i="1" dirty="0" err="1" smtClean="0">
                <a:solidFill>
                  <a:schemeClr val="bg1"/>
                </a:solidFill>
                <a:latin typeface="Calibri" pitchFamily="34" charset="0"/>
              </a:rPr>
              <a:t>Wolterink</a:t>
            </a:r>
            <a:r>
              <a:rPr lang="en-US" b="1" i="1" dirty="0" smtClean="0">
                <a:solidFill>
                  <a:schemeClr val="bg1"/>
                </a:solidFill>
                <a:latin typeface="Calibri" pitchFamily="34" charset="0"/>
              </a:rPr>
              <a:t>, Bobby Li,</a:t>
            </a:r>
          </a:p>
          <a:p>
            <a:pPr algn="ctr"/>
            <a:r>
              <a:rPr lang="nl-NL" b="1" i="1" dirty="0" smtClean="0">
                <a:solidFill>
                  <a:schemeClr val="bg1"/>
                </a:solidFill>
                <a:latin typeface="Calibri" pitchFamily="34" charset="0"/>
              </a:rPr>
              <a:t>Maarten Brem, Dior Beerens</a:t>
            </a:r>
          </a:p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Alex </a:t>
            </a:r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Kleinjan</a:t>
            </a:r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, Melanie </a:t>
            </a:r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Lukkes</a:t>
            </a:r>
            <a:endParaRPr lang="nl-NL" sz="1600" i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Marjolein</a:t>
            </a:r>
            <a:r>
              <a:rPr lang="en-US" sz="1600" i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de Bruijn, Ingrid Bergen</a:t>
            </a:r>
          </a:p>
          <a:p>
            <a:pPr algn="ctr"/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Heleen</a:t>
            </a:r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Vroman</a:t>
            </a:r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Mirjam</a:t>
            </a:r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Kool</a:t>
            </a:r>
            <a:endParaRPr lang="en-US" sz="16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463" name="Text Box 22"/>
          <p:cNvSpPr txBox="1">
            <a:spLocks noChangeArrowheads="1"/>
          </p:cNvSpPr>
          <p:nvPr/>
        </p:nvSpPr>
        <p:spPr bwMode="auto">
          <a:xfrm>
            <a:off x="179512" y="5191452"/>
            <a:ext cx="247668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b="1" dirty="0" smtClean="0">
                <a:solidFill>
                  <a:srgbClr val="FFFF99"/>
                </a:solidFill>
                <a:latin typeface="Calibri" pitchFamily="34" charset="0"/>
              </a:rPr>
              <a:t>INSTITUT PASTEUR</a:t>
            </a:r>
          </a:p>
          <a:p>
            <a:pPr algn="ctr"/>
            <a:r>
              <a:rPr lang="nl-NL" b="1" dirty="0" smtClean="0">
                <a:solidFill>
                  <a:srgbClr val="FFFF99"/>
                </a:solidFill>
                <a:latin typeface="Calibri" pitchFamily="34" charset="0"/>
              </a:rPr>
              <a:t>PARIS, FRANCE</a:t>
            </a:r>
            <a:endParaRPr lang="en-US" b="1" dirty="0" smtClean="0">
              <a:solidFill>
                <a:srgbClr val="FFFF99"/>
              </a:solidFill>
              <a:latin typeface="Calibri" pitchFamily="34" charset="0"/>
            </a:endParaRPr>
          </a:p>
          <a:p>
            <a:pPr algn="ctr"/>
            <a:endParaRPr lang="en-US" sz="600" i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nl-NL" sz="1600" i="1" dirty="0" smtClean="0">
                <a:solidFill>
                  <a:schemeClr val="bg1"/>
                </a:solidFill>
                <a:latin typeface="Calibri" pitchFamily="34" charset="0"/>
              </a:rPr>
              <a:t>Jim Di Santo</a:t>
            </a:r>
          </a:p>
          <a:p>
            <a:pPr algn="ctr"/>
            <a:r>
              <a:rPr lang="nl-NL" sz="1600" i="1" dirty="0" err="1" smtClean="0">
                <a:solidFill>
                  <a:schemeClr val="bg1"/>
                </a:solidFill>
                <a:latin typeface="Calibri" pitchFamily="34" charset="0"/>
              </a:rPr>
              <a:t>Nikolas</a:t>
            </a:r>
            <a:r>
              <a:rPr lang="nl-NL" sz="16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600" i="1" dirty="0" err="1" smtClean="0">
                <a:solidFill>
                  <a:schemeClr val="bg1"/>
                </a:solidFill>
                <a:latin typeface="Calibri" pitchFamily="34" charset="0"/>
              </a:rPr>
              <a:t>Serafini</a:t>
            </a:r>
            <a:endParaRPr lang="en-US" sz="16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464" name="Text Box 22"/>
          <p:cNvSpPr txBox="1">
            <a:spLocks noChangeArrowheads="1"/>
          </p:cNvSpPr>
          <p:nvPr/>
        </p:nvSpPr>
        <p:spPr bwMode="auto">
          <a:xfrm>
            <a:off x="5796136" y="1308830"/>
            <a:ext cx="26642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Department of Cell Biology</a:t>
            </a:r>
          </a:p>
          <a:p>
            <a:pPr algn="ctr"/>
            <a:r>
              <a:rPr lang="en-US" sz="1600" i="1" dirty="0" smtClean="0">
                <a:solidFill>
                  <a:schemeClr val="bg1"/>
                </a:solidFill>
                <a:latin typeface="Calibri" pitchFamily="34" charset="0"/>
              </a:rPr>
              <a:t>Frank </a:t>
            </a:r>
            <a:r>
              <a:rPr lang="en-US" sz="1600" i="1" dirty="0" err="1" smtClean="0">
                <a:solidFill>
                  <a:schemeClr val="bg1"/>
                </a:solidFill>
                <a:latin typeface="Calibri" pitchFamily="34" charset="0"/>
              </a:rPr>
              <a:t>Grosveld</a:t>
            </a:r>
            <a:endParaRPr lang="en-US" sz="1600" i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611188" cy="8367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 sz="1400"/>
          </a:p>
        </p:txBody>
      </p:sp>
      <p:grpSp>
        <p:nvGrpSpPr>
          <p:cNvPr id="18" name="Group 17"/>
          <p:cNvGrpSpPr/>
          <p:nvPr/>
        </p:nvGrpSpPr>
        <p:grpSpPr>
          <a:xfrm>
            <a:off x="7982927" y="17252"/>
            <a:ext cx="765786" cy="647166"/>
            <a:chOff x="7652397" y="5284862"/>
            <a:chExt cx="1168075" cy="1096466"/>
          </a:xfrm>
        </p:grpSpPr>
        <p:sp>
          <p:nvSpPr>
            <p:cNvPr id="3" name="Rounded Rectangle 2"/>
            <p:cNvSpPr/>
            <p:nvPr/>
          </p:nvSpPr>
          <p:spPr>
            <a:xfrm>
              <a:off x="7652397" y="5284862"/>
              <a:ext cx="1168075" cy="1096466"/>
            </a:xfrm>
            <a:prstGeom prst="roundRect">
              <a:avLst>
                <a:gd name="adj" fmla="val 818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255" y="5368104"/>
              <a:ext cx="1066117" cy="941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2181532" y="5191550"/>
            <a:ext cx="362880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FF99"/>
                </a:solidFill>
                <a:latin typeface="Calibri" pitchFamily="34" charset="0"/>
              </a:rPr>
              <a:t>UNIVERSITY CLINICS</a:t>
            </a:r>
          </a:p>
          <a:p>
            <a:pPr algn="ctr"/>
            <a:r>
              <a:rPr lang="en-US" b="1" dirty="0" smtClean="0">
                <a:solidFill>
                  <a:srgbClr val="FFFF99"/>
                </a:solidFill>
                <a:latin typeface="Calibri" pitchFamily="34" charset="0"/>
              </a:rPr>
              <a:t>ULM, GERMANY</a:t>
            </a:r>
          </a:p>
          <a:p>
            <a:pPr algn="ctr"/>
            <a:endParaRPr lang="en-US" sz="600" i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nl-NL" sz="1600" i="1" dirty="0" smtClean="0">
                <a:solidFill>
                  <a:schemeClr val="bg1"/>
                </a:solidFill>
                <a:latin typeface="Calibri" pitchFamily="34" charset="0"/>
              </a:rPr>
              <a:t>Tata Rao</a:t>
            </a:r>
          </a:p>
          <a:p>
            <a:pPr algn="ctr"/>
            <a:r>
              <a:rPr lang="nl-NL" sz="1600" i="1" dirty="0" smtClean="0">
                <a:solidFill>
                  <a:schemeClr val="bg1"/>
                </a:solidFill>
                <a:latin typeface="Calibri" pitchFamily="34" charset="0"/>
              </a:rPr>
              <a:t>Hans </a:t>
            </a:r>
            <a:r>
              <a:rPr lang="nl-NL" sz="1600" i="1" dirty="0" err="1" smtClean="0">
                <a:solidFill>
                  <a:schemeClr val="bg1"/>
                </a:solidFill>
                <a:latin typeface="Calibri" pitchFamily="34" charset="0"/>
              </a:rPr>
              <a:t>Jörg</a:t>
            </a:r>
            <a:r>
              <a:rPr lang="nl-NL" sz="1600" i="1" dirty="0" smtClean="0">
                <a:solidFill>
                  <a:schemeClr val="bg1"/>
                </a:solidFill>
                <a:latin typeface="Calibri" pitchFamily="34" charset="0"/>
              </a:rPr>
              <a:t> Fehling</a:t>
            </a:r>
            <a:endParaRPr lang="en-US" sz="16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47864" y="836712"/>
            <a:ext cx="3091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99"/>
                </a:solidFill>
                <a:latin typeface="Calibri" pitchFamily="34" charset="0"/>
              </a:rPr>
              <a:t>ERASMUS MC ROTTERDAM</a:t>
            </a:r>
            <a:endParaRPr lang="nl-NL" sz="2000" dirty="0"/>
          </a:p>
        </p:txBody>
      </p:sp>
      <p:pic>
        <p:nvPicPr>
          <p:cNvPr id="20" name="Picture 5" descr="D:\My Documents\Pieter\Pres\Perm\ErasmusMC-RG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2411760" y="846277"/>
            <a:ext cx="864096" cy="3677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5364088" y="5191452"/>
            <a:ext cx="362880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FF99"/>
                </a:solidFill>
                <a:latin typeface="Calibri" pitchFamily="34" charset="0"/>
              </a:rPr>
              <a:t>CENTER FOR GENOMIC REGULATION, BARCELONA, SPAIN </a:t>
            </a:r>
          </a:p>
          <a:p>
            <a:pPr algn="ctr"/>
            <a:endParaRPr lang="en-US" sz="600" i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nl-NL" b="1" i="1" dirty="0" smtClean="0">
                <a:solidFill>
                  <a:schemeClr val="bg1"/>
                </a:solidFill>
                <a:latin typeface="Calibri" pitchFamily="34" charset="0"/>
              </a:rPr>
              <a:t>Ralph Stadhouders</a:t>
            </a:r>
          </a:p>
          <a:p>
            <a:pPr algn="ctr"/>
            <a:r>
              <a:rPr lang="nl-NL" sz="1600" i="1" dirty="0" smtClean="0">
                <a:solidFill>
                  <a:schemeClr val="bg1"/>
                </a:solidFill>
                <a:latin typeface="Calibri" pitchFamily="34" charset="0"/>
              </a:rPr>
              <a:t>Antonio Gomez, Thomas Graf</a:t>
            </a:r>
            <a:endParaRPr lang="en-US" sz="16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51" name="AutoShape 3" descr="data:image/jpeg;base64,/9j/4AAQSkZJRgABAQAAAQABAAD/2wCEAAkGBxAQEhUPEBMSFREQEBYXEBYYFhAVFhAWGhYYFhYYFhUZHiggGBolHRgYITEhJS0rLi4uGB8zRDMtNygtLisBCgoKDg0OGxAQGzUlICY3LTUuLS0wNS8tLS4vLS0vLS81Ly0wLS0tLS0tLS0tLS0tLS0tLS0tLS0tLS0tLS0tLf/AABEIAOUA3AMBEQACEQEDEQH/xAAbAAEAAgMBAQAAAAAAAAAAAAAABAUBAwYCB//EAEAQAAIBAwIEAwcCAwQJBQAAAAECAwAEERIhBQYTMRRBUSIyUmGBk9NxkQdCoRUjM5IkcnOCsbLB4fAWJTVTYv/EABsBAQACAwEBAAAAAAAAAAAAAAABAgMEBQYH/8QAOREAAgIBAgMFBwMEAgEFAQAAAAECAxEEMQUSIRNBUWGRBhQVFiJSUzJxgSOhsdEz4fBCcoLB8TT/2gAMAwEAAhEDEQA/AOLr1Z5gUAoBQCgFAKAUAoBQCgFAKAUAoBQCgFAKAUAoBQCgFAKAUAoBQCgFAKAUAoBQCgFAKAUAoBQCgFH0AoBQCgFAKAUAoBQCgFAKAUAoBQCgFAKAUAoBQCgFAKAUB6WNiCwBIXGo+S5OBn61SVkYyUW+r2JUW1lHmrkHuCPUwXUq5OMscKP1PkPnWO2fJFyxnHcty0I8zwd9yxyRKrSNc9Mo9uyJpbVkuMau3kM/vXgeN+1VUowjRlSUk3lY6LuO1peHSWXPvXQ5ji/LFxaIHnMIz7qiTLP66VxvivT8O49ptfLloUn4vHRfyaGo0U6VmWClrtmke4YmdgiglmOFA7k1SyyNceaTwkTGLbwjXVyDNAKAUAoBQCgFAKAUAoBQCgFAKAUAoBQCgFASLGGN3CyyGJD3fRr0/qoIOPmK19VZbXW5VQ5n4ZxkyVxjKWJPB9K4NyZGttPEJlk8Wq6ZAuyhd0IGo6tznv6V8y4h7UWy11VjrcezfWL38z0FHD4qmS5s57zhOYOEw2r9JLgTSD3wselY/kW1n2vkK97wniN+th2s6uSL2y+r/jwONqaIUvlUssqK7G5qHecB5phsLSKI6ppHYuyhtoUY7DJ2BwM6fUnOK8BxT2eu4prp2xxCK6Jtfqfj+3mdzTa6OmqUX1f+Dn+c7iOa5NxE5eOZFZck5j2wyEH3cEZx/wDqvQ+zuns02kVFsOWUXh9N/M0NdKM7OeLyn/YpFxtnOM743OPkK7km8Nx/g00l3n0TkjlqDqJeR3ImVAcJ09BRyMe17ZwQCdsfWvnXtLx7UqqWksq5G+/O6O7w/RQ5lapZ8il5p5Yt7MsxuRqckxQiLLYycAnXso7aiPLtXa4Hx7U69KKp6LGZN9P+2ams0cKW25fwcpXrTmCgFAKAUAoBQCgFAKAUAoBQCgFAKAUAoBQCmOhPkdrDzx4UQwW0atBAgVy2Q0xx7TL8G+TuDnPlXiLPZP3yVmo1E8WTeUlsv9nXjxLs1GEF0W/mctxiSJ5pHhz05HLKCMFdXtFSPkSR9K9Vw+u6vTQru/VFYfnjvObfKLm3HZkOt1mEUGRQCgOl4HzKLG3ZIFDXE0mXZh7Marsgx/MfePoNVeZ4nwF8T1Sle8VxWElu292dGjWe71NQ/UyNzTxiO9aOcLom0FJ17g4OVZT5g5Yb7jA/WtngnDLeHRnQ3zQzmL/yjHq7434mt+8o67ppGKAzQCgFAKAUAoBQCgFAKAUAoBQCgFATeHcJuLjPQjaTTjVpK5XPbIznFaWr4hptJh3y5c+JmqonZ+hZOkveTZxZwMkTG46khmQY1BW93P6aB/nNeZ03tPp3xC2M5pV4WH+x0LOHz7CLivq7zlr6wlgbpzIUfGdJK5A+YB2r1em1dOphz1PmXitjm2VyreJLBHrYMYoBQCgFAKAUAoCzsuXrydBJDCzo3ZgUxn577VytVxrRaWXJbNKS7jZr0ltizFZRf80cmzrKvhYmePooCRp2ZRpbOT54B+tcLgvtNpp0v3mxKXM8Z8Hsbur4fYp/010wcfNGUYo2NSnB3BwfPcbV7CE1OKlHZnKlFxeGeasQKAUAoBQCgFAKAUAoBQCgFAKAncDMviIhA5SRnCqw/lBO5PkRjJIO21c/ikKZaSbujzLD6f8AneZ9PKSsXK8H1Cfmm3nMtrbzaZzGRBJgaHkwcBWOxOcfrnbNfLqfZ7VUOGpurzDPWPel5nop66uWYQl18T5HJIWJZiSzHLFiSSfPJPnX16qEIQSgsLyPMScs5e55q5UUAoBQCgFAKAUB0/IF0YrhpGl6dukZafJ9lv5UBHxZO2N9jXl/arSxv0qhCHNZJ4j4o6XDrHCzLeF3nQcy8yJeWchtJWVo3BlQ+y7xZKkjz07qdvrXneC8Ct0Gvj73BNSX0vdJm7qtZG6l9k+vh3nzivpSOAKAUAoBQCgFAKAUAoBQCgFAKAUABqGkydhTfcZBqcYIFAKAUAoBQCgFAKAVGOuSctbCjSC6bA1JAoBQCgFAKAUAoBQCgFAKAUAoDbb20khxGjuQMkKrMQPXAFYrr66VmySivN4LwhKTxFZL+y5YleznnaOQSpInSUo4YqM9TCkZOdQ/yV53U8for4hVRGa5Gnl5WM93U3q9FN0yk4vJRXFlLGAZI5EBOAWR1B/QkDNegp1VNzxXNS/Zp/4NKdU4fqWP3NFZzGKAUAoBQCgFAKAUAoC04dwG4lljjMMyrI6gsY5AqqTu2ojGMVyddxfS0Uzn2ibSfTKzn9jap0tk5JcrwyTzBy/NFcypFDM0YkJjKxyMNJ9oAEDGwOPpWDhXGtPqNLXOycVJrqm1nJfU6ScLJKMXgojXcTysmm1gVJAoBQCgFAKAUAoBQCgFAKA22108TCSNmR03VgcEf+elYb6K74OFqzF7l65yhLMX1Pslpx6JOjBdTRrdSRqXXsFcgZB8lJzsDjNfGtRwa+crLtPW3VF9PHH/ANnqoaqEVGE39TR8p5ju7iSeQXLEyRuyY7KuDjCr5D/zevq3B9NpqdLD3eOE0n5582ec1Vlk7Hz9cFZXVNUUAoBQCgFAKAUAoBQHefw64s8azdeUC0gRff8A5XY+yEPfcBvZGd8Y+fgfa3htd061RDNsn3eHn/s7fDNQ4pux/SiRz5xxpbaKS0lzbysyTadm1YBVG8121ZG3b0rW9l+Ewo1U4auv+pHrHO2O/HiX4hqXKtSrfR7nzuvo+MHBFAKAUAoBQCgFAKAUAoBQCgAON6NZ6MGXcsSWJJJySdySe5JPeqxiorCXQs22ZkkLHLEk7bkknYYG/wClIwUFiKwiG23lnmrECgFAKAUAoBQCgFAKA9azjTk6c5x5ZxjOPXFV5I55sdSeZ4wA5AIBOGxkeRx2yPlRwi2pNdUFJ4weasQKAUAoBQCgFAKAUAoBQCgFAKAxmhJZ3fCGjtYbs+7O8i/ppxpP1w/7CuXTxOFuss0y3gk/U2J6dxqjZ3Mra6jNYUAoBQCgFAKAUAoDBNQ2ksslJlnzDwhrOVYn7tEj/Uj2h9GDD6VzeFcShrqnbHubXobGp07pkovwKyumaxmgFAKAUAoBQCgFAKAUAoBQCgFAW3LvFWt5ABFHMsjAGN1U6iTgaWIyrf0+VcfjGgjqaHLncHFPqn/nyNvS3OE0sZT7j67xNokhkAjjk6EZcQ4TyBK4XB05wcHFfI9HG+epi3NxU3jn/wCz01rjGD6Zwtj4vxPiDXDmRlRc+6qKqKo9AB/xOTX2nRaOOlqVcW34tvLZ5O612SyyJW2YhQCgFAKAUAoBQHZ/w94kzTLaPFFIhDFWKJriAGe+PaGcDffcb+VeL9rdEoad6qFjjJdMZ6SydfhluZ9m45R1nOfElht/ERxwzNr6epgjiPOcn54Ixj1NeS9ndDO7V9hbOUFvjbJ09dcoVc8Un3Z8D5HNKXYuxyzHJOAP6DYfSvr1cIwiox2R5eTbeWeKuVFAKAUAoBQCgFAKAUAoBQCgFAbrO5aJ1lTAdDlSQDpPkcHbI71ivohfW657MvCbhLmRtteKTxy+ISRuqTlmJyXz3DZ94H0NYLeH6eylUyguVbLwLxvnGXOn1Ih/b/pW2lhYMT6s3wWjusjqMrCoaQ+gLBR/U/0NYbdTCqcYSfWXRF41ykm0ttzRWcx4FAKAUAoDfY2jzSLDGMvIcKPU4z/0rDqNRCit2WPCReuDnLlW5HFZU8rJVrBKtL6SEP020mRdLEe9pzkqD5A4Gcela+o0lWoce1WUuuO7JeFsoJ8r3MW99JGjxK393KAHTupwcg48mBA3pZpKZ2Rtcfqjs+8mNsoxcc9GR62TEKAUAoBQCgFAKAUAoBQCgFAKAUAoBQG+yaIODMrtH/MEYK36gkEZ+RrBqY3OtqlpS7s7GStw5vr2Pq3LnALHw0nhzI8V4mHZiNWBqXA9kYIJP1r5LxjjHEFrIK9KMq3lJbHpdNpaXU+TaR895mt7KFzDa9ZmRiJHdl0gg4KqoUE7+fb9a+icFu4hqK1dqsJPZLf92cPVRphLlrzkpK7ppE7g/DHupDFH7wid/wDKuQPqcD61ocR19eiqVk9spepnoodssIgit/oYTKkZ3GRncdsj9fKqyTa6BdGfS+Q+H2DnxVv1hLENLo7A9MsCMghRnYHB/XavmXtTruJVL3a/HJLqmu9I9Dw+miT7SGcruKXnXh3D7V2VBM1zJl9OoCOMMSQT7O474UHy7iu37N63iWtrUpNKtdM46vBqa+rT0tpZcn6HG17Q5AoBQCgFAKAUAoBQCgFAKAUAoBQCgFAKAUAoSjpDzhcRiKO2PTht1ChSAxlwMEyfrvsMYz6715pezOltdlmp+uc+ufD9jofELI8qr6Jf3KjjN6s8zzqujqkMy5yA5A1YPoTk/Wuxw7Sy0unjTJ55eifl3GpfYrJuSWMkWGTSwbCnBzhgGU/Ig9xW1ZDni45xnvW5jjLDyfWuRZLeaI3EVskD56blRsxGknSe+nJGx8x518j9po6ujUdhZc5rdLwPTaB1ThzqOGcjz3NbwyNawWsUbAAvJpGpsgEaPQfPv37V672Xq1N9MdTde5LZR7ljxObxGVcJuuMMeZyFexOSXVjzFLb2/h7f2Gdy0sm2o9gqr8IAHfvue1cPVcEp1mq941H1JLCj3LzZuV6uVVfJDp4s18d4014I3lUdaNSjsMASrkFSR5MDq7bb+VZeGcKjw9zhW/ok8peH/RXUal34ctyprrmqKAUAoBQCgFAKAUAoBQCgFAKAUAoBQCgFAKAUAoBRgnS8WmaJLcMVii3CrkamzqLse5bJ+mK58eG0K6d8o5lLvfh4I2HqJuCguiRjifE5bko0xDOiaNf8zqCSur1Iyd6vo9BVpOaNSwm847kRddK3Dlv4kKt0wCgFAKAUAoBQCgFAKAUAoBQCgFAKAUAoBQCgFAKAUAoBQCgFAKAUAoBQCgFAKAUAoBQCgFAKAUBtuHiR2TRIdLsM9RN8Ej/6680+OzzjlR7yv2QqlFS7R9fI1+Ii+CT7ifjqPjs/sRf5Nq/I/QeIi+CT7ifjp8dn9g+Tavyv0HiIvgk+4n46fHZ/Yh8m1flfoPERfBJ9xPx0+Oz+1D5Nq/K/QeIi+CT7ifjp8dn9iHydUt7X6DrxfBJ9xPx0+Oz+xeo+TavyP0HiIvgk+4n46fHZ/ah8m1flfoPERfBJ9xPx0+Oz+xD5Nq/I/QeIi+CT7ifjp8dn9iHybV+V+g8RF8En3E/HT47P7EPk6r8r9B4iL4JPuJ+Onx2f2IfJtX5X6DxEXwSfcT8dPjs/s/uPk6r8r9B4iL4JPuJ+Onx2f2IfJtX5X6DrxfBJ9xPx0+Oz+1D5Nq27V+g8RF8En3E/HT47P7EPk6r8r9B4iL4JPuJ+Onx2f2ofJtX5H6DxEXwSfcT8dPjs/sQ+Tavyv0HiIvgk+4n46fHZ/Yh8m1flfoPERfBJ9xPx0+Oz+xD5Nq/K/QeIi+CT7ifjp8dn9iHybV+V+g8RF8En3E/HT47P7EPk2r8r9B4iL4JPuJ+Onx2f2IfJtX5X6DxEXwSfcT8dPjs/sQ+Tavyv0HiIvgk+4n46fHZ/Yh8m1flfoPERfBJ9xPx0+Oz+xD5Nq/K/QeIi+CT7ifjp8dn9iHybV+V+g8RF8En3E/HT47P7EPk2r8r9C45f4PHeXskMjMq4nfK4ByuojuDtXGhFSm0z0Op1EtPpozjv0RF5N4VHe3cVtIWVJNWSpUHZCwxkEeVRVBSlgy67USoodkd+hv5c4NDJDLe3juttAypiPSZJ5W3CLnYbbkn1/WphWsOUtjFqtVZGcaaf1S69dkifFwiwvopTYi4iuLeIy9OVkdZ0X3tLDcMNu/qPpZRhNPl3Rh941WmnHt8OLeMpbGmDhNjHZQXlz4lmuJZVxE0KhQhx/Mpz+9FCCgpS7y89RqZ6iVVWPpS38zd/6ThHELa0Ejtb3kaSo3srIEdWIDDBAb2fTzqXSlNR8SseIzelnbj6o9PIqrJeHJrW6F4XWVgnSMAXSDgZ1jOrOe1Y0oLpIzzlq5RjOrlw13+Jc8X5ShNza2doZhPcpqnSYoxtwcFdWgAZ0hyR+nrWSVK5lGO5q6fiFipsutxhdFjvZr6XAw/hybwjVpNyGiC5zjWI8e5/XFRirPL/AHJ5uIOPadP/AG9//wCnrhfKEYv57K8kdY7aCSUyR4BZF0kNuDtpbOPlSNKc3Fsm7iMvdo3VLq3jDNFhyn/7mvDZ2YIWbDrgGRNDOjrkEb4H9ahVfXysvZxB+6dvDfvXn3lXwR7BUL3a3EjlsIkZRF04GWZzvnO2B6VWPIv1GfUe9SwqWkvF+Jc8R5RRry2t7V26N/EksZkA1xIwJYMB3wBmskqVzJLZmrTxKXu852LrB46bMWnCuH3nWgsxOs0MLyQO7oy3Ij7goFGgkbjH/aihCWVHciep1VHLZc04t9Ut1kg8EHC8RpcrdvJIwDlDGqQ5YgaRuznGCf6VSHZ7Mzal6zLlW0orbO7Jo5SRL26glkbw1hG0krqF1smkMqqDsHOoD02NW7Fc7T2RjfEZy08JxS5p9F4Ee54baT2kt3aLLG9o6CeN3EgZJCVR1bSN8g5FQ4xlFuPcXr1F9N6quaalnDXiu45msB1TFAKEigFAKAUAoBQCgFAdt/D1scTcjuEuSPPybyrZp6WP+ThcSS9yj/8AEsOQOarm4vYYpBBoYPnTBAjbRsdmVQRV6bXKeGa/EOH1Vadzi33bsquEW73XCJbeEF5re8WZo13Zo2j0ZC92wc9vSqL6q8Lc2bZqjXRnPopRxnzNnI1pJam4v50eOGG0lUFgV6kjgKiKD7xO/wDSlKccyY4lbG/kpreW2tvBEiPiYtuFWLGCCcG5uMrKmoYDZ9k/yk+u9W5+WuLMb07u1tsYya6LYnLC39uWlxraSG7Cy27Nj2YzG3sDGw09sfMVbH9VPuMMZr4fZXjDj0f+yq5X4SddxxJ4nlS1lYQRKrP159RKghQTpXZifmPnVIQ6ueNjY1ep/p16dSw5JZfgjPJ808fE4575Zo2ujIpeRHjy7qQCCwHmQNu2RUVcyszInXRrlo3Chp8uOiKL/wBK33W8J0JOrq0+62j01a8Y0+eax9lLmxg3Pf8AT9j2nN/v0O3e8SXil90zqWPhU0WrvqKIgY5/XI+lbDadj/Y4/ZuGjr5umZJ/3Pf8OphfNbOxHieGkqT5y2zoyp+pRiB+h+dTS+bGd0RxSD0/Ol+mfX9n/wBnHcoctm5DXEyyG0gx1emrNJM22Io1XfJ2yfIHyrBXXzZb2R1NdrexjGuD+qXjsvNnQcD4lO/GIJrqJ4FkDRQK6MixpoZUVdQGcEgZ9WrJGTdqckaeoprjoZRqlzNNN4733lfyHZyW1zNLOjItnaz9YkEAHSVC58ySdh51FMXGTyZeJWwuohCDy5NYMcqcDaGNeJzQyyhT/ocKI7meQdnfSDpiUjO/cj94rhhc7X7Ftdq4zl7tGSX3SfcvD9yRwE3E39pxTrILu6tOoFZWV3KtqIVTvuDsPlVoOT5k92YtUqq+wlW/pi8eRD4GrQcNv5ZFKrP0Ioc7dRw7M2Ae+kYJqkVy1ybM+okrdXUoPOMt+RyJrXOwhQkUAoBQCgFAKAUAoBQE2e4kjmkaN3Ruo4yrMpwWIIyPI1dtqTaNauuNlUYyWVhEe3uHjYPG7I47MrMrDyOCNxtVU2tjLOEZrElk92d5LCwkhd43HZkZlI+WR5fKpjJxeURbTCxcs0mjfxLjNzc48RNLIF90MzEL8wO2fnUyslLdmOnSU0/ojgjPcOVEZdzGhJRCzFUJ7kL2BPqKjmeDL2ceZyS6vvNi8QmBQiWUGHPRw7jpZ76N/Y+lOZlXTB5zFdd+m5steL3UQKxXE8YLFiEllQFj3JCnc/OpU5LZlJ6WmfWUE/3RrveJTz46800unOnqSSSac98aicdhUObe7LV6aqr9EUv2Jh5lvinS8VcdPGMdR+3pnOcVbtZ4xkxe4abn5uRZK6C4ePJjdkLKVbSzLlT3U47g+lVz16GxKuMliST2PVrdyRNrid42wRqRmRsHuMqQcVCbWxE6o2LE0mbbTitzCNEM88ak5ISSRAT2zhSBnarKco7MpZpqbHmcU/3Ri84lPMVM00shT3C8kjlM4zpLE47D9qhyb3ZNenqryoRSz5G6947dzoIpp5pEBHss7Ebdic9z+tS7JNYbKV6OmuXNGKTMQccu41CR3NwiLsqrNKqr+gDYFFOS6ZJlpKJNylBN/sam4ncGQTmaUzLjTIXcuMdsOTmnO85z1Le71cnIorl8MdD3xLi1xckGeWSTT7upiQvrgdhSU3LdkU6aqn/jikQaobAoBQCgFAKAUAoBQCgFAWkXC57q5kht0LyF5DpBUbBjk5JArJyuUsI0/eIU0RlY8LCI/FOGTWshhuEMcgAJU47HscjYj9KrKLj0Zlovrujz1vKJdzy1eRwC7eFlt2CkOSnZjhTpzq3yPLzqzrljODFDXUTt7KMvqKisZuCpIyWvD+AXE8E11GqmK2x1SWAI89h51dVtxbNW3V112xqlvLYqzWM2jFCS/wCF8m8QuoxNBAWjPusWiTX/AKutgT+tZY0zkspHPu4np6ZckpdfU02nLdxIl04Cr4Bc3CsSGHv7KMHJ9hqhVNp+RazXVQlBb8+2CBw6ye4ljgjxrlcImTgZJwMnyFVjFyeDPddGqDnLZHvjHDJLWZ7aXT1IjhtJJXJAbY4GdjSceV4Y018b6lZHZkKqmckcPs3nlSBMa5XVEycDJOBk+lWisvBiutVUHN7I28Y4ZJaTPbS6epEQG0kld1DDBIHkRUzg4PDKabUR1FasjsyFVDYFAKAyKkgtLvgM0VtFeto6VwxWPBJbIz7wxge6fOrutqKkacNZCd0qUusSrNYzdMUAoBQCgFAKAUB9A/hb/wDLP/qT/wDMK26P+Rnn+Lf/AMMf4/wWXGOEHi8fD7ld3MhtrxvPCknUT5bK5/3xV5Q7TlZq0an3GVtb8MxJnN3FBccP4jo/wre8ihiHkFQwg4/3tVWtlmuWO4waGl1aurO7WfXJo5X4IknQjk4TGtvKntzyzL1mJXJdUJDAE+QHnnaohFPCcTJq9RKPNJXtyXck8EDgHAbBF4k9zEZUsJ/7v2iGKqz4XIPnpANUhXBcza2M+o1mpm6VXLDmuv8As0WENrdWXErtbdYdAj6SKz6Y8LvgDAO+TuPOi5ZQk8YL2O2jUU1uXN5/yXlnytDbRWqeChuTOitdyyzRoY9WP8NWYdgT2+H1NXVaSXTc0562ds5vtHHH6Uk2fPec+GRWt5LBCcxKQY99WAyhsavPGcVq2xUZ4R3+H3TuoUrNzteHy2fF7W1s/ENbXlogSJdwshChcgbBj7OdiGG9bMXGyKjnDRxroXaK6drhzQluZ5Q4NcBeMWUzDrskKM7MSGZ+thy53IOQfX60rg8TT3Gu1NbentgvpWenoeFsLG24pa2KxvGbdkLTEMXupjgoMbgRk53x6jbG8csY2KKJlbqLtHZc5ZT7vBf7J3ErG1uL/iF1cQqY+GQIWRTjxLlXfU5Hc4XTj5CrSipTk2tjDVbdVpqq65Yc3v4Io7u0tL/hs99DbJbT2cgBEZOiRTp2I/Rv3Hoao1GyDklg3IWX6TVRplPmjLxL1rfh3Dryz4d4TqTN0nNxqIdZC+FI9RqUkjYY8jV8QhJRx1NPm1Oqpsv58JZ+nyNF5wi3k4hxS9ukMkViqOI84EjGIHfHkNP6e18qSgnOUpdxavU2Q01NNbw5Z6/yVc9tZ3vDpeIRWkcE1nMoZULdOZcqSpHzDfrt33qjUZw5ksYNmM79NqVRKbkpLv7mW78o2X9oJL01HDmsDcEZbSCPZ33z2ZWq/Yx5846YNb4hf7s4c39TmwV1xyvb2g4rNNGrJAQlkGLYDSDUvmM41xj6GqOpR5m/4M8ddbe6IQl1f6v4JdzwW3Sxjks7GG7ia2JnmEh8RHIV3bHfY/yjf5CrOMVD6Vkwx1FstQ1dY4PPRY6YJvBuX1v+G8PikbEUckkkoB9qRQXGlR3ySRv5CphBTrimY9Rq5abWWyju+iOT4QIbm8ma34YZVVf7mAuUSLBwWmLHGTvtnGf0zWKOHJ4idK52VaePPdjO73z+xac48tK1rbTR2sdvdzXPRaKORGjbOrSdQOke6D32yQatbWnFNLDNfh+tcbpwlNyglnLXX/Zx3G+WruyVWuYwgckKQ8T5IGSMKxrXnXKO52dNradQ8VvqVFYzcFAKAUAoDpuW+YBw++kuShkGZV0ghe7euD6VmhZyTbOVqdI9VpY1p42JfKXPT2EdxGI9fWYvF7WOk5BBJ23Hu/5atXfyJmPW8KWonCWcY6PzKy15gCcPn4eUJa4mWTqau2ChwR5+5/Wqq3EHHG5mnoebUxuT2WMHSv8AxAtXkgvJLNmvLdAgbqkRgb6iq+uC2Mjz+QrL7xHo2uqOf8HuSlWp4i+u3UqE5vAj4hH0j/7lIWB1D+6yWO+3te9VO26S6bm38MblVLm/R/cicG5jFvZ3VmYyxuwuG1Y0Y9Rjeqws5YOPiZtTondfXbnHKWZ5rsrmGGPiNo8slqmiOSOQoXTbZht6D1+maydtFpKa2NR8OvqslLTzSUuvVHLcTmikld4Y+lEx/u49RbQMAe8dyfP61ryabzg61EJQrUZSy/E6zhXNPDIulM3Dv9KgVdLJIVjZlGzlO2c79jvWeNtaw+Xqcm/QaublBW/Q/EjRc6uRxAypqfiKKoIbAh0h1XG2+Aw9O1R2/wCrzMr4Wv6Si+kP75Nl3zsJms55YdV1ZOuuQMB10U5wRjY5wc/NvWpd6bTa6orHhcoKyEJfTLu8D3a88qt3dTvBrt79Qs8JbfAXSMNj0Lf5qK/6m2ujK2cKbohBSxKOzI/F+abfwjWFhbtDDK+udncu8hGMDPkNh+1RK2PLyxWC9HD7Xd22olzNbYLV/wCIFs5huZ7ISX1uqqshchNj72n17kAg4JO9X94i8Nrqa/wi6LlXCzEH3EO355Vbu7neDXbcQVVniLb4VNAw31b9/lVVf9TeOjMk+Et0QjGX1R2ZG4vzRB4Q2FhbtBDI+uYu+t5CMYGfTYeflUTtjy8sF0Mun0FvbdvqJc0ltjuNr88seG/2cY/b6fS6uof4eoHTpxn3QB3qe3fJylfhK967dvpnODPNfPTX1rHbdPQwZWnfUD1WVNI2x67/AEFRZfzRxgaLhXYXSs5s74/k38K5ysrRWltbN0upIdDHqsYc7e1o+me3r2yatG6Edl1MdvDNRdJRsszFPO3Uh2/OrxW9pDChWSymL69WRKDqypXHYhsGqq/EUktjNLhanbZOT6SW3gToOeLZZ7qQ2rCDiESrcIsmG1jWCysAMag+/wA96urlzN43ME+FWuqEVPMoPp06YK3j/NEE1pHYW9sYYoZ9ae2XJGGzqyPeJYmqTtUo8qRsaTh1lV7uslltdehyzMT3rAdVRS2RioLCgFAKAUBJ4h/iyf7V/wDmNWluzBR/xx/ZEeoMxioAoDNSBUAxQkUIwKkkUIM1A6CgMUAoSKkDNQBQCgFAKkjAqCRUkCoJFAKAUAoBQHXcncurxDiDxSE9KNpHlwcFgHwFz5ZJG/oDWxVWp2NM42t1ctNpIyhu8Y9CTxPmXhcglgTh0axaWWCZNKzagDoc7DbODgk7evarSshtymKnQ6xKNnavPeu4oeIctzQLau7RkX6BocFsqDowHyowfbHbPnWKVTilnvOhTr67XNJP6dyxHIV2bt7ANAZo4OqfafSy7DCkrnVv5gD51b3eXNymB8Xp7FXYeG8Fzy9y3La3LwqLC6c2btIHLMkJVgrLkKfbz8h9KyQqcXjozS1WthfUpPmiuZY8/wC5z3AuUpLmA3Uk0FvbhtCyTMVDt6KP+v8A3rHGlyXM3hG9fxKNU1XGLlLwRC5j4BNYS9CbSSVDIyklZFOcFSQPSqTg4PDNnSayGphzw9HuS+C8seIj68lza28ZcoplfDOwxnCjy37mrQq5llvBh1OvdM+SMHJrfBsuuSbxLxeHgI0rqGRgT0ym/tk4yAMHO370dElPlKw4pTLTu/uXTHfknLyQFmiXxdnIjXAim0ysOm25KHbOSFYD51bsOu5gfFW65NVyTxldC04/yrHZ8RgFsLVkknjVLeSSR2DFSSZVIJCE+e/ltV5VKNi5TV0+vlfpJq3OUm+ZL/G3Uqbnlm4vb+6jRbeEQPmcqSsEAx5HSDvgnsOx7VR1SnNo2q9dVp9NCTblnbxf/n7kLjvKMltALxJoLi2LaTJExIVu2GB+e1ROlxWU8ozaficLZuuUXGXgy3j/AIX3evpyT2qMwzCC7kzHGSFGkHbz2/erLTSe7NeXHasZjBvx8ip4XybPM9wsjxQJZtpuJJGIRDkjAIG/b5dxVY0Nt57jYu4pXXGDim3LZIq+N8M8NL0urFKNIZXjbUjA9t/X5VjnDleMm3ptR28ObDj5Mr6obIoBQCgFAKAUAoBQCgFAKA7j+H3HYrPiMhnYLFN1I2Y9kbXlSx8hsRn5itqmajY8nC4lpp3aSDh1ax/gxxP+Hbw9SXxVqLZFZo3Lku4AJVdOMajsO9J6fGXnoKeLqSjHs3zdC9uuGpe2nDLhbiBIrCEC6LsQU0iLOABucxkY27isjipxi87GhC2Wnuug4tuWcYLaK/h/tyeTqx6Dw3AbWuM5TYHPer8y7VvyMDqn7hBNP9Rxn8Jp0S4nMjKubKQZYhcnUm2T3NYNO/qbOtxmDdVaS70XvLtx4rhUNvbJZS3FtIepDchSMEuQ6AkbnI3/ANYVkrfNWksZ8zR1Vbp1kp2cyi9nH/Byv8QLq6aaOK68LqhgAQW+SkaknCtv7w09h5YrBfJtrP8AY6nC6qo1ylVnDf8A6ty95T4TC/DxLbxWMt4ZmE/iiCsKAtghT5Y0n6nvjFZqorkysZ8zR191i1TjNyUMdOXvOjm45apxiBzLF05eHdNXVhpVmk1Lv/LkLjf1FZHNK1de40I6a2WimlF5Us4OC4jyo3DGinnngZVuo9CoxZ3QNqLlcbAADbfv++vKvkabZ2q9ctVCVcIPZ7nWc02Oni9rxDqwmCW4gVSHBOwyWI7adu+fMVmmv6qkczS250VlHK8pPuM2l1FPPxixEkay3Z/0dmYBZPZKkah+o/c+lE1Jzj4kSrnXXp7nFtR3RUcUtxw3hEtlPJG1zd3AdY0cPoUaMk47e5/UVRrs6+V7mzGb1etVsItRiu9E7me8jPHLJ1kQoscGWDAqvtyZyc4G2KmbXaxaMelra0Fya65Ztspbo31+9m1pLG84E0ErjEy42dT2x3B/4HapTfPLlK2xrWmqViaeOjXd5HJfxHtbSK8KWegJ01MqocokmTqC+Q207DtWC9RUvpOtwmd06M2+PTO+DlqwHVFAKAUAoBQCgFAKAUAoBQEjiH+LJ/tX/wCY1Z7mGj/jj+yNAWoz0MqisjFGQtxUEoGpDMEVGQ0tjOKE4wMCp2K4RigAGKMjothihOFuMUROO4zim6yQunRGKgnYYqSrxgzQsjFQSKAUAoBQCgFAKAUAoBQCgP/Z"/>
          <p:cNvSpPr>
            <a:spLocks noChangeAspect="1" noChangeArrowheads="1"/>
          </p:cNvSpPr>
          <p:nvPr/>
        </p:nvSpPr>
        <p:spPr bwMode="auto">
          <a:xfrm>
            <a:off x="155575" y="-1828800"/>
            <a:ext cx="3667125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053" name="AutoShape 5" descr="data:image/jpeg;base64,/9j/4AAQSkZJRgABAQAAAQABAAD/2wCEAAkGBxAQEhUPEBMSFREQEBYXEBYYFhAVFhAWGhYYFhYYFhUZHiggGBolHRgYITEhJS0rLi4uGB8zRDMtNygtLisBCgoKDg0OGxAQGzUlICY3LTUuLS0wNS8tLS4vLS0vLS81Ly0wLS0tLS0tLS0tLS0tLS0tLS0tLS0tLS0tLS0tLf/AABEIAOUA3AMBEQACEQEDEQH/xAAbAAEAAgMBAQAAAAAAAAAAAAAABAUBAwYCB//EAEAQAAIBAwIEAwcCAwQJBQAAAAECAwAEERIhBQYTMRRBUSIyUmGBk9NxkQdCoRUjM5IkcnOCsbLB4fAWJTVTYv/EABsBAQACAwEBAAAAAAAAAAAAAAABAgMEBQYH/8QAOREAAgIBAgMFBwMEAgEFAQAAAAECAxEEMQUSIRNBUWGRBhQVFiJSUzJxgSOhsdEz4fBCcoLB8TT/2gAMAwEAAhEDEQA/AOLr1Z5gUAoBQCgFAKAUAoBQCgFAKAUAoBQCgFAKAUAoBQCgFAKAUAoBQCgFAKAUAoBQCgFAKAUAoBQCgFH0AoBQCgFAKAUAoBQCgFAKAUAoBQCgFAKAUAoBQCgFAKAUB6WNiCwBIXGo+S5OBn61SVkYyUW+r2JUW1lHmrkHuCPUwXUq5OMscKP1PkPnWO2fJFyxnHcty0I8zwd9yxyRKrSNc9Mo9uyJpbVkuMau3kM/vXgeN+1VUowjRlSUk3lY6LuO1peHSWXPvXQ5ji/LFxaIHnMIz7qiTLP66VxvivT8O49ptfLloUn4vHRfyaGo0U6VmWClrtmke4YmdgiglmOFA7k1SyyNceaTwkTGLbwjXVyDNAKAUAoBQCgFAKAUAoBQCgFAKAUAoBQCgFASLGGN3CyyGJD3fRr0/qoIOPmK19VZbXW5VQ5n4ZxkyVxjKWJPB9K4NyZGttPEJlk8Wq6ZAuyhd0IGo6tznv6V8y4h7UWy11VjrcezfWL38z0FHD4qmS5s57zhOYOEw2r9JLgTSD3wselY/kW1n2vkK97wniN+th2s6uSL2y+r/jwONqaIUvlUssqK7G5qHecB5phsLSKI6ppHYuyhtoUY7DJ2BwM6fUnOK8BxT2eu4prp2xxCK6Jtfqfj+3mdzTa6OmqUX1f+Dn+c7iOa5NxE5eOZFZck5j2wyEH3cEZx/wDqvQ+zuns02kVFsOWUXh9N/M0NdKM7OeLyn/YpFxtnOM743OPkK7km8Nx/g00l3n0TkjlqDqJeR3ImVAcJ09BRyMe17ZwQCdsfWvnXtLx7UqqWksq5G+/O6O7w/RQ5lapZ8il5p5Yt7MsxuRqckxQiLLYycAnXso7aiPLtXa4Hx7U69KKp6LGZN9P+2ams0cKW25fwcpXrTmCgFAKAUAoBQCgFAKAUAoBQCgFAKAUAoBQCmOhPkdrDzx4UQwW0atBAgVy2Q0xx7TL8G+TuDnPlXiLPZP3yVmo1E8WTeUlsv9nXjxLs1GEF0W/mctxiSJ5pHhz05HLKCMFdXtFSPkSR9K9Vw+u6vTQru/VFYfnjvObfKLm3HZkOt1mEUGRQCgOl4HzKLG3ZIFDXE0mXZh7Marsgx/MfePoNVeZ4nwF8T1Sle8VxWElu292dGjWe71NQ/UyNzTxiO9aOcLom0FJ17g4OVZT5g5Yb7jA/WtngnDLeHRnQ3zQzmL/yjHq7434mt+8o67ppGKAzQCgFAKAUAoBQCgFAKAUAoBQCgFATeHcJuLjPQjaTTjVpK5XPbIznFaWr4hptJh3y5c+JmqonZ+hZOkveTZxZwMkTG46khmQY1BW93P6aB/nNeZ03tPp3xC2M5pV4WH+x0LOHz7CLivq7zlr6wlgbpzIUfGdJK5A+YB2r1em1dOphz1PmXitjm2VyreJLBHrYMYoBQCgFAKAUAoCzsuXrydBJDCzo3ZgUxn577VytVxrRaWXJbNKS7jZr0ltizFZRf80cmzrKvhYmePooCRp2ZRpbOT54B+tcLgvtNpp0v3mxKXM8Z8Hsbur4fYp/010wcfNGUYo2NSnB3BwfPcbV7CE1OKlHZnKlFxeGeasQKAUAoBQCgFAKAUAoBQCgFAKAncDMviIhA5SRnCqw/lBO5PkRjJIO21c/ikKZaSbujzLD6f8AneZ9PKSsXK8H1Cfmm3nMtrbzaZzGRBJgaHkwcBWOxOcfrnbNfLqfZ7VUOGpurzDPWPel5nop66uWYQl18T5HJIWJZiSzHLFiSSfPJPnX16qEIQSgsLyPMScs5e55q5UUAoBQCgFAKAUB0/IF0YrhpGl6dukZafJ9lv5UBHxZO2N9jXl/arSxv0qhCHNZJ4j4o6XDrHCzLeF3nQcy8yJeWchtJWVo3BlQ+y7xZKkjz07qdvrXneC8Ct0Gvj73BNSX0vdJm7qtZG6l9k+vh3nzivpSOAKAUAoBQCgFAKAUAoBQCgFAKAUABqGkydhTfcZBqcYIFAKAUAoBQCgFAKAVGOuSctbCjSC6bA1JAoBQCgFAKAUAoBQCgFAKAUAoDbb20khxGjuQMkKrMQPXAFYrr66VmySivN4LwhKTxFZL+y5YleznnaOQSpInSUo4YqM9TCkZOdQ/yV53U8for4hVRGa5Gnl5WM93U3q9FN0yk4vJRXFlLGAZI5EBOAWR1B/QkDNegp1VNzxXNS/Zp/4NKdU4fqWP3NFZzGKAUAoBQCgFAKAUAoC04dwG4lljjMMyrI6gsY5AqqTu2ojGMVyddxfS0Uzn2ibSfTKzn9jap0tk5JcrwyTzBy/NFcypFDM0YkJjKxyMNJ9oAEDGwOPpWDhXGtPqNLXOycVJrqm1nJfU6ScLJKMXgojXcTysmm1gVJAoBQCgFAKAUAoBQCgFAKA22108TCSNmR03VgcEf+elYb6K74OFqzF7l65yhLMX1Pslpx6JOjBdTRrdSRqXXsFcgZB8lJzsDjNfGtRwa+crLtPW3VF9PHH/ANnqoaqEVGE39TR8p5ju7iSeQXLEyRuyY7KuDjCr5D/zevq3B9NpqdLD3eOE0n5582ec1Vlk7Hz9cFZXVNUUAoBQCgFAKAUAoBQHefw64s8azdeUC0gRff8A5XY+yEPfcBvZGd8Y+fgfa3htd061RDNsn3eHn/s7fDNQ4pux/SiRz5xxpbaKS0lzbysyTadm1YBVG8121ZG3b0rW9l+Ewo1U4auv+pHrHO2O/HiX4hqXKtSrfR7nzuvo+MHBFAKAUAoBQCgFAKAUAoBQCgAON6NZ6MGXcsSWJJJySdySe5JPeqxiorCXQs22ZkkLHLEk7bkknYYG/wClIwUFiKwiG23lnmrECgFAKAUAoBQCgFAKA9azjTk6c5x5ZxjOPXFV5I55sdSeZ4wA5AIBOGxkeRx2yPlRwi2pNdUFJ4weasQKAUAoBQCgFAKAUAoBQCgFAKAxmhJZ3fCGjtYbs+7O8i/ppxpP1w/7CuXTxOFuss0y3gk/U2J6dxqjZ3Mra6jNYUAoBQCgFAKAUAoDBNQ2ksslJlnzDwhrOVYn7tEj/Uj2h9GDD6VzeFcShrqnbHubXobGp07pkovwKyumaxmgFAKAUAoBQCgFAKAUAoBQCgFAW3LvFWt5ABFHMsjAGN1U6iTgaWIyrf0+VcfjGgjqaHLncHFPqn/nyNvS3OE0sZT7j67xNokhkAjjk6EZcQ4TyBK4XB05wcHFfI9HG+epi3NxU3jn/wCz01rjGD6Zwtj4vxPiDXDmRlRc+6qKqKo9AB/xOTX2nRaOOlqVcW34tvLZ5O612SyyJW2YhQCgFAKAUAoBQHZ/w94kzTLaPFFIhDFWKJriAGe+PaGcDffcb+VeL9rdEoad6qFjjJdMZ6SydfhluZ9m45R1nOfElht/ERxwzNr6epgjiPOcn54Ixj1NeS9ndDO7V9hbOUFvjbJ09dcoVc8Un3Z8D5HNKXYuxyzHJOAP6DYfSvr1cIwiox2R5eTbeWeKuVFAKAUAoBQCgFAKAUAoBQCgFAbrO5aJ1lTAdDlSQDpPkcHbI71ivohfW657MvCbhLmRtteKTxy+ISRuqTlmJyXz3DZ94H0NYLeH6eylUyguVbLwLxvnGXOn1Ih/b/pW2lhYMT6s3wWjusjqMrCoaQ+gLBR/U/0NYbdTCqcYSfWXRF41ykm0ttzRWcx4FAKAUAoDfY2jzSLDGMvIcKPU4z/0rDqNRCit2WPCReuDnLlW5HFZU8rJVrBKtL6SEP020mRdLEe9pzkqD5A4Gcela+o0lWoce1WUuuO7JeFsoJ8r3MW99JGjxK393KAHTupwcg48mBA3pZpKZ2Rtcfqjs+8mNsoxcc9GR62TEKAUAoBQCgFAKAUAoBQCgFAKAUAoBQG+yaIODMrtH/MEYK36gkEZ+RrBqY3OtqlpS7s7GStw5vr2Pq3LnALHw0nhzI8V4mHZiNWBqXA9kYIJP1r5LxjjHEFrIK9KMq3lJbHpdNpaXU+TaR895mt7KFzDa9ZmRiJHdl0gg4KqoUE7+fb9a+icFu4hqK1dqsJPZLf92cPVRphLlrzkpK7ppE7g/DHupDFH7wid/wDKuQPqcD61ocR19eiqVk9spepnoodssIgit/oYTKkZ3GRncdsj9fKqyTa6BdGfS+Q+H2DnxVv1hLENLo7A9MsCMghRnYHB/XavmXtTruJVL3a/HJLqmu9I9Dw+miT7SGcruKXnXh3D7V2VBM1zJl9OoCOMMSQT7O474UHy7iu37N63iWtrUpNKtdM46vBqa+rT0tpZcn6HG17Q5AoBQCgFAKAUAoBQCgFAKAUAoBQCgFAKAUAoSjpDzhcRiKO2PTht1ChSAxlwMEyfrvsMYz6715pezOltdlmp+uc+ufD9jofELI8qr6Jf3KjjN6s8zzqujqkMy5yA5A1YPoTk/Wuxw7Sy0unjTJ55eifl3GpfYrJuSWMkWGTSwbCnBzhgGU/Ig9xW1ZDni45xnvW5jjLDyfWuRZLeaI3EVskD56blRsxGknSe+nJGx8x518j9po6ujUdhZc5rdLwPTaB1ThzqOGcjz3NbwyNawWsUbAAvJpGpsgEaPQfPv37V672Xq1N9MdTde5LZR7ljxObxGVcJuuMMeZyFexOSXVjzFLb2/h7f2Gdy0sm2o9gqr8IAHfvue1cPVcEp1mq941H1JLCj3LzZuV6uVVfJDp4s18d4014I3lUdaNSjsMASrkFSR5MDq7bb+VZeGcKjw9zhW/ok8peH/RXUal34ctyprrmqKAUAoBQCgFAKAUAoBQCgFAKAUAoBQCgFAKAUAoBRgnS8WmaJLcMVii3CrkamzqLse5bJ+mK58eG0K6d8o5lLvfh4I2HqJuCguiRjifE5bko0xDOiaNf8zqCSur1Iyd6vo9BVpOaNSwm847kRddK3Dlv4kKt0wCgFAKAUAoBQCgFAKAUAoBQCgFAKAUAoBQCgFAKAUAoBQCgFAKAUAoBQCgFAKAUAoBQCgFAKAUBtuHiR2TRIdLsM9RN8Ej/6680+OzzjlR7yv2QqlFS7R9fI1+Ii+CT7ifjqPjs/sRf5Nq/I/QeIi+CT7ifjp8dn9g+Tavyv0HiIvgk+4n46fHZ/Yh8m1flfoPERfBJ9xPx0+Oz+1D5Nq/K/QeIi+CT7ifjp8dn9iHydUt7X6DrxfBJ9xPx0+Oz+xeo+TavyP0HiIvgk+4n46fHZ/ah8m1flfoPERfBJ9xPx0+Oz+xD5Nq/I/QeIi+CT7ifjp8dn9iHybV+V+g8RF8En3E/HT47P7EPk6r8r9B4iL4JPuJ+Onx2f2IfJtX5X6DxEXwSfcT8dPjs/s/uPk6r8r9B4iL4JPuJ+Onx2f2IfJtX5X6DrxfBJ9xPx0+Oz+1D5Nq27V+g8RF8En3E/HT47P7EPk6r8r9B4iL4JPuJ+Onx2f2ofJtX5H6DxEXwSfcT8dPjs/sQ+Tavyv0HiIvgk+4n46fHZ/Yh8m1flfoPERfBJ9xPx0+Oz+xD5Nq/K/QeIi+CT7ifjp8dn9iHybV+V+g8RF8En3E/HT47P7EPk2r8r9B4iL4JPuJ+Onx2f2IfJtX5X6DxEXwSfcT8dPjs/sQ+Tavyv0HiIvgk+4n46fHZ/Yh8m1flfoPERfBJ9xPx0+Oz+xD5Nq/K/QeIi+CT7ifjp8dn9iHybV+V+g8RF8En3E/HT47P7EPk2r8r9C45f4PHeXskMjMq4nfK4ByuojuDtXGhFSm0z0Op1EtPpozjv0RF5N4VHe3cVtIWVJNWSpUHZCwxkEeVRVBSlgy67USoodkd+hv5c4NDJDLe3juttAypiPSZJ5W3CLnYbbkn1/WphWsOUtjFqtVZGcaaf1S69dkifFwiwvopTYi4iuLeIy9OVkdZ0X3tLDcMNu/qPpZRhNPl3Rh941WmnHt8OLeMpbGmDhNjHZQXlz4lmuJZVxE0KhQhx/Mpz+9FCCgpS7y89RqZ6iVVWPpS38zd/6ThHELa0Ejtb3kaSo3srIEdWIDDBAb2fTzqXSlNR8SseIzelnbj6o9PIqrJeHJrW6F4XWVgnSMAXSDgZ1jOrOe1Y0oLpIzzlq5RjOrlw13+Jc8X5ShNza2doZhPcpqnSYoxtwcFdWgAZ0hyR+nrWSVK5lGO5q6fiFipsutxhdFjvZr6XAw/hybwjVpNyGiC5zjWI8e5/XFRirPL/AHJ5uIOPadP/AG9//wCnrhfKEYv57K8kdY7aCSUyR4BZF0kNuDtpbOPlSNKc3Fsm7iMvdo3VLq3jDNFhyn/7mvDZ2YIWbDrgGRNDOjrkEb4H9ahVfXysvZxB+6dvDfvXn3lXwR7BUL3a3EjlsIkZRF04GWZzvnO2B6VWPIv1GfUe9SwqWkvF+Jc8R5RRry2t7V26N/EksZkA1xIwJYMB3wBmskqVzJLZmrTxKXu852LrB46bMWnCuH3nWgsxOs0MLyQO7oy3Ij7goFGgkbjH/aihCWVHciep1VHLZc04t9Ut1kg8EHC8RpcrdvJIwDlDGqQ5YgaRuznGCf6VSHZ7Mzal6zLlW0orbO7Jo5SRL26glkbw1hG0krqF1smkMqqDsHOoD02NW7Fc7T2RjfEZy08JxS5p9F4Ee54baT2kt3aLLG9o6CeN3EgZJCVR1bSN8g5FQ4xlFuPcXr1F9N6quaalnDXiu45msB1TFAKEigFAKAUAoBQCgFAdt/D1scTcjuEuSPPybyrZp6WP+ThcSS9yj/8AEsOQOarm4vYYpBBoYPnTBAjbRsdmVQRV6bXKeGa/EOH1Vadzi33bsquEW73XCJbeEF5re8WZo13Zo2j0ZC92wc9vSqL6q8Lc2bZqjXRnPopRxnzNnI1pJam4v50eOGG0lUFgV6kjgKiKD7xO/wDSlKccyY4lbG/kpreW2tvBEiPiYtuFWLGCCcG5uMrKmoYDZ9k/yk+u9W5+WuLMb07u1tsYya6LYnLC39uWlxraSG7Cy27Nj2YzG3sDGw09sfMVbH9VPuMMZr4fZXjDj0f+yq5X4SddxxJ4nlS1lYQRKrP159RKghQTpXZifmPnVIQ6ueNjY1ep/p16dSw5JZfgjPJ808fE4575Zo2ujIpeRHjy7qQCCwHmQNu2RUVcyszInXRrlo3Chp8uOiKL/wBK33W8J0JOrq0+62j01a8Y0+eax9lLmxg3Pf8AT9j2nN/v0O3e8SXil90zqWPhU0WrvqKIgY5/XI+lbDadj/Y4/ZuGjr5umZJ/3Pf8OphfNbOxHieGkqT5y2zoyp+pRiB+h+dTS+bGd0RxSD0/Ol+mfX9n/wBnHcoctm5DXEyyG0gx1emrNJM22Io1XfJ2yfIHyrBXXzZb2R1NdrexjGuD+qXjsvNnQcD4lO/GIJrqJ4FkDRQK6MixpoZUVdQGcEgZ9WrJGTdqckaeoprjoZRqlzNNN4733lfyHZyW1zNLOjItnaz9YkEAHSVC58ySdh51FMXGTyZeJWwuohCDy5NYMcqcDaGNeJzQyyhT/ocKI7meQdnfSDpiUjO/cj94rhhc7X7Ftdq4zl7tGSX3SfcvD9yRwE3E39pxTrILu6tOoFZWV3KtqIVTvuDsPlVoOT5k92YtUqq+wlW/pi8eRD4GrQcNv5ZFKrP0Ioc7dRw7M2Ae+kYJqkVy1ybM+okrdXUoPOMt+RyJrXOwhQkUAoBQCgFAKAUAoBQE2e4kjmkaN3Ruo4yrMpwWIIyPI1dtqTaNauuNlUYyWVhEe3uHjYPG7I47MrMrDyOCNxtVU2tjLOEZrElk92d5LCwkhd43HZkZlI+WR5fKpjJxeURbTCxcs0mjfxLjNzc48RNLIF90MzEL8wO2fnUyslLdmOnSU0/ojgjPcOVEZdzGhJRCzFUJ7kL2BPqKjmeDL2ceZyS6vvNi8QmBQiWUGHPRw7jpZ76N/Y+lOZlXTB5zFdd+m5steL3UQKxXE8YLFiEllQFj3JCnc/OpU5LZlJ6WmfWUE/3RrveJTz46800unOnqSSSac98aicdhUObe7LV6aqr9EUv2Jh5lvinS8VcdPGMdR+3pnOcVbtZ4xkxe4abn5uRZK6C4ePJjdkLKVbSzLlT3U47g+lVz16GxKuMliST2PVrdyRNrid42wRqRmRsHuMqQcVCbWxE6o2LE0mbbTitzCNEM88ak5ISSRAT2zhSBnarKco7MpZpqbHmcU/3Ri84lPMVM00shT3C8kjlM4zpLE47D9qhyb3ZNenqryoRSz5G6947dzoIpp5pEBHss7Ebdic9z+tS7JNYbKV6OmuXNGKTMQccu41CR3NwiLsqrNKqr+gDYFFOS6ZJlpKJNylBN/sam4ncGQTmaUzLjTIXcuMdsOTmnO85z1Le71cnIorl8MdD3xLi1xckGeWSTT7upiQvrgdhSU3LdkU6aqn/jikQaobAoBQCgFAKAUAoBQCgFAWkXC57q5kht0LyF5DpBUbBjk5JArJyuUsI0/eIU0RlY8LCI/FOGTWshhuEMcgAJU47HscjYj9KrKLj0Zlovrujz1vKJdzy1eRwC7eFlt2CkOSnZjhTpzq3yPLzqzrljODFDXUTt7KMvqKisZuCpIyWvD+AXE8E11GqmK2x1SWAI89h51dVtxbNW3V112xqlvLYqzWM2jFCS/wCF8m8QuoxNBAWjPusWiTX/AKutgT+tZY0zkspHPu4np6ZckpdfU02nLdxIl04Cr4Bc3CsSGHv7KMHJ9hqhVNp+RazXVQlBb8+2CBw6ye4ljgjxrlcImTgZJwMnyFVjFyeDPddGqDnLZHvjHDJLWZ7aXT1IjhtJJXJAbY4GdjSceV4Y018b6lZHZkKqmckcPs3nlSBMa5XVEycDJOBk+lWisvBiutVUHN7I28Y4ZJaTPbS6epEQG0kld1DDBIHkRUzg4PDKabUR1FasjsyFVDYFAKAyKkgtLvgM0VtFeto6VwxWPBJbIz7wxge6fOrutqKkacNZCd0qUusSrNYzdMUAoBQCgFAKAUB9A/hb/wDLP/qT/wDMK26P+Rnn+Lf/AMMf4/wWXGOEHi8fD7ld3MhtrxvPCknUT5bK5/3xV5Q7TlZq0an3GVtb8MxJnN3FBccP4jo/wre8ihiHkFQwg4/3tVWtlmuWO4waGl1aurO7WfXJo5X4IknQjk4TGtvKntzyzL1mJXJdUJDAE+QHnnaohFPCcTJq9RKPNJXtyXck8EDgHAbBF4k9zEZUsJ/7v2iGKqz4XIPnpANUhXBcza2M+o1mpm6VXLDmuv8As0WENrdWXErtbdYdAj6SKz6Y8LvgDAO+TuPOi5ZQk8YL2O2jUU1uXN5/yXlnytDbRWqeChuTOitdyyzRoY9WP8NWYdgT2+H1NXVaSXTc0562ds5vtHHH6Uk2fPec+GRWt5LBCcxKQY99WAyhsavPGcVq2xUZ4R3+H3TuoUrNzteHy2fF7W1s/ENbXlogSJdwshChcgbBj7OdiGG9bMXGyKjnDRxroXaK6drhzQluZ5Q4NcBeMWUzDrskKM7MSGZ+thy53IOQfX60rg8TT3Gu1NbentgvpWenoeFsLG24pa2KxvGbdkLTEMXupjgoMbgRk53x6jbG8csY2KKJlbqLtHZc5ZT7vBf7J3ErG1uL/iF1cQqY+GQIWRTjxLlXfU5Hc4XTj5CrSipTk2tjDVbdVpqq65Yc3v4Io7u0tL/hs99DbJbT2cgBEZOiRTp2I/Rv3Hoao1GyDklg3IWX6TVRplPmjLxL1rfh3Dryz4d4TqTN0nNxqIdZC+FI9RqUkjYY8jV8QhJRx1NPm1Oqpsv58JZ+nyNF5wi3k4hxS9ukMkViqOI84EjGIHfHkNP6e18qSgnOUpdxavU2Q01NNbw5Z6/yVc9tZ3vDpeIRWkcE1nMoZULdOZcqSpHzDfrt33qjUZw5ksYNmM79NqVRKbkpLv7mW78o2X9oJL01HDmsDcEZbSCPZ33z2ZWq/Yx5846YNb4hf7s4c39TmwV1xyvb2g4rNNGrJAQlkGLYDSDUvmM41xj6GqOpR5m/4M8ddbe6IQl1f6v4JdzwW3Sxjks7GG7ia2JnmEh8RHIV3bHfY/yjf5CrOMVD6Vkwx1FstQ1dY4PPRY6YJvBuX1v+G8PikbEUckkkoB9qRQXGlR3ySRv5CphBTrimY9Rq5abWWyju+iOT4QIbm8ma34YZVVf7mAuUSLBwWmLHGTvtnGf0zWKOHJ4idK52VaePPdjO73z+xac48tK1rbTR2sdvdzXPRaKORGjbOrSdQOke6D32yQatbWnFNLDNfh+tcbpwlNyglnLXX/Zx3G+WruyVWuYwgckKQ8T5IGSMKxrXnXKO52dNradQ8VvqVFYzcFAKAUAoDpuW+YBw++kuShkGZV0ghe7euD6VmhZyTbOVqdI9VpY1p42JfKXPT2EdxGI9fWYvF7WOk5BBJ23Hu/5atXfyJmPW8KWonCWcY6PzKy15gCcPn4eUJa4mWTqau2ChwR5+5/Wqq3EHHG5mnoebUxuT2WMHSv8AxAtXkgvJLNmvLdAgbqkRgb6iq+uC2Mjz+QrL7xHo2uqOf8HuSlWp4i+u3UqE5vAj4hH0j/7lIWB1D+6yWO+3te9VO26S6bm38MblVLm/R/cicG5jFvZ3VmYyxuwuG1Y0Y9Rjeqws5YOPiZtTondfXbnHKWZ5rsrmGGPiNo8slqmiOSOQoXTbZht6D1+maydtFpKa2NR8OvqslLTzSUuvVHLcTmikld4Y+lEx/u49RbQMAe8dyfP61ryabzg61EJQrUZSy/E6zhXNPDIulM3Dv9KgVdLJIVjZlGzlO2c79jvWeNtaw+Xqcm/QaublBW/Q/EjRc6uRxAypqfiKKoIbAh0h1XG2+Aw9O1R2/wCrzMr4Wv6Si+kP75Nl3zsJms55YdV1ZOuuQMB10U5wRjY5wc/NvWpd6bTa6orHhcoKyEJfTLu8D3a88qt3dTvBrt79Qs8JbfAXSMNj0Lf5qK/6m2ujK2cKbohBSxKOzI/F+abfwjWFhbtDDK+udncu8hGMDPkNh+1RK2PLyxWC9HD7Xd22olzNbYLV/wCIFs5huZ7ISX1uqqshchNj72n17kAg4JO9X94i8Nrqa/wi6LlXCzEH3EO355Vbu7neDXbcQVVniLb4VNAw31b9/lVVf9TeOjMk+Et0QjGX1R2ZG4vzRB4Q2FhbtBDI+uYu+t5CMYGfTYeflUTtjy8sF0Mun0FvbdvqJc0ltjuNr88seG/2cY/b6fS6uof4eoHTpxn3QB3qe3fJylfhK967dvpnODPNfPTX1rHbdPQwZWnfUD1WVNI2x67/AEFRZfzRxgaLhXYXSs5s74/k38K5ysrRWltbN0upIdDHqsYc7e1o+me3r2yatG6Edl1MdvDNRdJRsszFPO3Uh2/OrxW9pDChWSymL69WRKDqypXHYhsGqq/EUktjNLhanbZOT6SW3gToOeLZZ7qQ2rCDiESrcIsmG1jWCysAMag+/wA96urlzN43ME+FWuqEVPMoPp06YK3j/NEE1pHYW9sYYoZ9ae2XJGGzqyPeJYmqTtUo8qRsaTh1lV7uslltdehyzMT3rAdVRS2RioLCgFAKAUBJ4h/iyf7V/wDmNWluzBR/xx/ZEeoMxioAoDNSBUAxQkUIwKkkUIM1A6CgMUAoSKkDNQBQCgFAKkjAqCRUkCoJFAKAUAoBQHXcncurxDiDxSE9KNpHlwcFgHwFz5ZJG/oDWxVWp2NM42t1ctNpIyhu8Y9CTxPmXhcglgTh0axaWWCZNKzagDoc7DbODgk7evarSshtymKnQ6xKNnavPeu4oeIctzQLau7RkX6BocFsqDowHyowfbHbPnWKVTilnvOhTr67XNJP6dyxHIV2bt7ANAZo4OqfafSy7DCkrnVv5gD51b3eXNymB8Xp7FXYeG8Fzy9y3La3LwqLC6c2btIHLMkJVgrLkKfbz8h9KyQqcXjozS1WthfUpPmiuZY8/wC5z3AuUpLmA3Uk0FvbhtCyTMVDt6KP+v8A3rHGlyXM3hG9fxKNU1XGLlLwRC5j4BNYS9CbSSVDIyklZFOcFSQPSqTg4PDNnSayGphzw9HuS+C8seIj68lza28ZcoplfDOwxnCjy37mrQq5llvBh1OvdM+SMHJrfBsuuSbxLxeHgI0rqGRgT0ym/tk4yAMHO370dElPlKw4pTLTu/uXTHfknLyQFmiXxdnIjXAim0ysOm25KHbOSFYD51bsOu5gfFW65NVyTxldC04/yrHZ8RgFsLVkknjVLeSSR2DFSSZVIJCE+e/ltV5VKNi5TV0+vlfpJq3OUm+ZL/G3Uqbnlm4vb+6jRbeEQPmcqSsEAx5HSDvgnsOx7VR1SnNo2q9dVp9NCTblnbxf/n7kLjvKMltALxJoLi2LaTJExIVu2GB+e1ROlxWU8ozaficLZuuUXGXgy3j/AIX3evpyT2qMwzCC7kzHGSFGkHbz2/erLTSe7NeXHasZjBvx8ip4XybPM9wsjxQJZtpuJJGIRDkjAIG/b5dxVY0Nt57jYu4pXXGDim3LZIq+N8M8NL0urFKNIZXjbUjA9t/X5VjnDleMm3ptR28ObDj5Mr6obIoBQCgFAKAUAoBQCgFAKA7j+H3HYrPiMhnYLFN1I2Y9kbXlSx8hsRn5itqmajY8nC4lpp3aSDh1ax/gxxP+Hbw9SXxVqLZFZo3Lku4AJVdOMajsO9J6fGXnoKeLqSjHs3zdC9uuGpe2nDLhbiBIrCEC6LsQU0iLOABucxkY27isjipxi87GhC2Wnuug4tuWcYLaK/h/tyeTqx6Dw3AbWuM5TYHPer8y7VvyMDqn7hBNP9Rxn8Jp0S4nMjKubKQZYhcnUm2T3NYNO/qbOtxmDdVaS70XvLtx4rhUNvbJZS3FtIepDchSMEuQ6AkbnI3/ANYVkrfNWksZ8zR1Vbp1kp2cyi9nH/Byv8QLq6aaOK68LqhgAQW+SkaknCtv7w09h5YrBfJtrP8AY6nC6qo1ylVnDf8A6ty95T4TC/DxLbxWMt4ZmE/iiCsKAtghT5Y0n6nvjFZqorkysZ8zR191i1TjNyUMdOXvOjm45apxiBzLF05eHdNXVhpVmk1Lv/LkLjf1FZHNK1de40I6a2WimlF5Us4OC4jyo3DGinnngZVuo9CoxZ3QNqLlcbAADbfv++vKvkabZ2q9ctVCVcIPZ7nWc02Oni9rxDqwmCW4gVSHBOwyWI7adu+fMVmmv6qkczS250VlHK8pPuM2l1FPPxixEkay3Z/0dmYBZPZKkah+o/c+lE1Jzj4kSrnXXp7nFtR3RUcUtxw3hEtlPJG1zd3AdY0cPoUaMk47e5/UVRrs6+V7mzGb1etVsItRiu9E7me8jPHLJ1kQoscGWDAqvtyZyc4G2KmbXaxaMelra0Fya65Ztspbo31+9m1pLG84E0ErjEy42dT2x3B/4HapTfPLlK2xrWmqViaeOjXd5HJfxHtbSK8KWegJ01MqocokmTqC+Q207DtWC9RUvpOtwmd06M2+PTO+DlqwHVFAKAUAoBQCgFAKAUAoBQEjiH+LJ/tX/wCY1Z7mGj/jj+yNAWoz0MqisjFGQtxUEoGpDMEVGQ0tjOKE4wMCp2K4RigAGKMjothihOFuMUROO4zim6yQunRGKgnYYqSrxgzQsjFQSKAUAoBQCgFAKAUAoBQCgP/Z"/>
          <p:cNvSpPr>
            <a:spLocks noChangeAspect="1" noChangeArrowheads="1"/>
          </p:cNvSpPr>
          <p:nvPr/>
        </p:nvSpPr>
        <p:spPr bwMode="auto">
          <a:xfrm>
            <a:off x="155575" y="-1828800"/>
            <a:ext cx="3667125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1" name="Picture 2" descr="http://www.uniud.it/it/struttura/programmi-aric/horizon-2020-marie-sklodowska-curie-actions/@@images/d3192e1f-b2c0-4465-a8c2-df64762a528c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56192"/>
            <a:ext cx="576064" cy="598508"/>
          </a:xfrm>
          <a:prstGeom prst="rect">
            <a:avLst/>
          </a:prstGeom>
          <a:noFill/>
        </p:spPr>
      </p:pic>
      <p:sp>
        <p:nvSpPr>
          <p:cNvPr id="2055" name="AutoShape 7" descr="data:image/jpeg;base64,/9j/4AAQSkZJRgABAQAAAQABAAD/2wCEAAkGBxIQEBASERATFhUWFRUVGRYVFRYYFRgXFxcXFxYXFRsaHSggGRwmGxYYITIhJSkvLi4yGx8zOTMtNyguLisBCgoKDg0OGhAQGislHx4yNzctMTE3MS0uLDc3LS01LTctNzE3LS0xMC0uLjc3LS4tLy0tNzctLTAtNy0tNys3N//AABEIAGQB+AMBIgACEQEDEQH/xAAcAAEAAgMBAQEAAAAAAAAAAAAABAYDBQcBAgj/xABEEAACAgEDAgMFAwgGCQUAAAABAgADEQQSIQUxBhNRByJBYXEygZEUI0JSYqGxwTM1goOy0RUWJDZDcnN0kmSiwuHw/8QAGQEBAAMBAQAAAAAAAAAAAAAAAAIDBAEF/8QALhEBAAIBAgMFBgcAAAAAAAAAAAECAwQhERIxBRNBccFCUaGx4fEiMjNhgZHw/9oADAMBAAIRAxEAPwDuMREBERAREQEREBERAREQEREBERAREia/XioD3LHY5wqKWJx6/AD5mHYiZnhCVPGYDknE0znXXfZFWnU/Fvztn4DCg/eZh/1VSznU333n0Zyqfci4AkeM+ELoxUj89v63+nxSdd4m0lBIs1CZ9Fyx/BQZq7PHFZ/odNqLfmKyB++bvR9C0tP9Hpql+exc/ieZPVAOwA+gnOF58VkX01fZm3nPD5R6qW/ijXt/RdNYfN93/wBSPZ1jrTdtGi/Rf87JfcROd3M+1Kyusx16Yafzxn1c7fqnWx3o/BFP8Gkd/EvVq/tUn76G/kZ02eYke6nwtKyvaGPxwU+P1cxr9omqU4soqPyAdD+9jNtovaPScC2l1+a4Yf5y4arp9VoxZVW4/aVT/EStdW8A6a0E05pb5ZK/+JP8JGa5a9J4rq6js/LtkxzX94/3o33S+s0aoZptVvUchh9QcGT5xLqXTdR0+5QxKsOUdCcHH6p/iJ1Dwd1s6zTB2A3qdjY7EjkEfUETuPNzTyzHCVeu7OjDSM2K3NSW+EREveUREQEREBERAREQEREBERAREQEREBERAREQEREBERAREQEREBERAREQEREBERAREQEREBERAREQEREBESs6Tx1orNWdILWFu9q8MhCl1yCobtng49YFmnk9iB5PZruvdZq0VJvvJCAgEqCxyxwOBPnw/wBcp11PnUFim4r7ylTkd+DA2cRIXVuqU6Sprr7AiL3J+J+AA7k/IQJsSl+GvaNptdqvyZK7EJBKM+MNtGSODwcZPPpLpARNP1PxBXRqtJpTzZqGYAA/ZVVJ3H6kY/GbiAnhlY6942o02q0+kVTbdbZXWQpGKxYwXcx9ec4+UsWqdlRiib2A4XIGT6ZPAgiOOyre0sIdIoIy5sUJ65+OPuk3wP0dtLpQH4dzvYemeAPwE9q6eEf8r11iF1HujOKqh6Lnu37Ujarx7o0OFZ3+aocfvxKfwxbmts9SJy308afDE2iJ4zMdPLy9VqESraTx5o3OC7p83U4/EZxLJRetihkYMp7EHIMsraLdJYMuny4v1KzHnDLE8nskqIiICIiAiIgIiICIiAiIgIiICIiAiIgIiICIiAiIgIiICIiAiIgIiICIiAiIgIiICIiAiIgIiICfmPxErHqGs2Btwvvb3c5G12Ytx2wATn4Yn6cnC/Cig+JGBGQb9YCD2I2XQLz7MfGo11XkXN/tFajk4/OqON4+fqPvl7nC/HvhezpOpTWaQlai+5SP+E/fYf2T8PlkTqHgfxUnUtOHGFtXAsT0PqP2T8Pwga32xf1VZ/1Kv8Uw+xf+rP76z+Uze2H+qrP+pV/imH2L/wBWf31n8oF41Fy1qzuQFUFiT2AHJJnL+r9Gu63VdrbbWq06JY2lqAzuCgkW2em7A+eD39eh9e6QmsoaixnCMV3bCAWAIO0nB4OOZB8Y3rpumasqAoXTuigdhldigfiIHE/ZhWW6rpMfAs33BGJn6G1WoWtHschVVSzE9gAMkzi/sQ6bv1l15HFVW0f81hH/AMVP4yye1LrDW50FB4FbX6lx2SpBuCn5nHb6esCodF6y/UPEGnvOcG07B+rWqNtH8z8yZ3HW3bKrHzjajNn0wCZwv2N6PzOpB8cVVO5+pwo/xTontS6syaZdHR72o1ZFaqO+zPvn5ZHGfmfSBRPZP0ptb1F9XaSwqJsLNzutfO3n4kcn5cTtWv1a01va5wqjJM1ng7oC9P0lVAwWxusYfpWEe8fp8B8gJpvajqiumrrB+3Zz8wozj8cfhI3ty1mWjS4e/wA1cfvn7qlqNRqer6naucckLk7K19W+fz+Mt3T/AGeadVHnM9jfHB2r9wEzezfQLXpPMx71rEk/JSQo/ifvlslOPFExzW3mXpa7tC9LzhwTy1rtt4qZ1L2eadlPku1bfDJ3L94PMqmg12p6TqfLfO3I3Jk7WXP2k+ffmdelP9pfT1fSi7HvVsOf2WIBB/cYyYoiOau0waHX3y3jBqJ5q2238Fq0moW1FsQ5VgCCPQzPKf7MtUX0bIf+HYQPo3vY/EmXCXUtzViXmanD3Oa2P3SRESSgiIgIiICIiAiIgIiICIiAiIgIiICIiAiIgIiICIiAiIgIiICIiAiIgIiICIiAiIgIiICIiAnDPCP+8x/7jWf4Lp3OcM8Jf7yn/uNZ/gugdq6hoq9RU9VqhkcFWB9D/OcJ6notT4e6gtlRLVnOxj9myv8ASrfH6Q/yM7/NV4m6DVr9O9Fw78q3xRh2Zf8A9zApftB61Vruhm+lsq1lWR8VbdyrfMSb7F/6s/vrP5TkPWNLqentqNFYSFYqWH6D7TlLF/z+6de9i/8AVn99Z/KBfJzb23dV8vS06cH3rn3H/krwT/7iv4GdJnA/G3Vk13V23bmppYVBV5azY3vIg9XfKj7jAtfhrVDo/SK22b9VqmLV1D7TM3FYI9AoBP1xI/iXpZ6d0fUNc2/V6x0FrnvljuKKf1QARLV4W8OWG38u1wB1DDbXWPsaavsET9rHc/Myl+2vqXmanTaUNgIpsc/AF+AT9FBP9qBJ9lpq6f0/U9Q1BwLGCL6sEyAqj4ksSPulp8I9EtsufqWtXGosGK6+4oq+Cj9o5OfqfUyF4P8ADxvGnv1CFaKFA0unYdv/AFFo/XbkgfDMv0BKR7VKSaKHA4Wwg/2lOP4S7yD1np66miyl+zDv6Ecg/ccSGSvNWYadHnjDnpknpE/dpfZ5q1fQooPNZZCPTnI/cZZ5x7p2uv6TqWV147MvYOoPDKfxwZ0Pp/i/R3KD5wQ/qv7pH8jK8WSOHCesNvaOhyRknLjjjS28TG/VvpVPaRrFTRlM+9YygD6EFpL6j4y0dKk+aHPwVOSfv7Cc/wBTfqOr6sBVwOwHda0zyWPr/HEZckcOWOsu9naK/eRmyxy0rvMzst3suoK6WxyOHsOP7IC/xzLnInTNCunprqT7KDH8yfvPMlyyleWsQwavN32a2T3z9iIiTZyIiAiIgIiICIiAiIgIiICIiAiIgIiICIiAiIgIiICIiAiIgIiICIiAiIgIifLOBjJAz2+f0gfUTzcM4zz3x8Z7ARMd+oSsAu6qCQuWIAyxwo5+JPEyQERMd16pguyrlgo3EDLMcKoz3JPAEDJKX0v2fV6fqP5eNQ5bfa+wqu3NocEZ78b/AN0ukQERMVGoSwbkdWGSMqQRlSQwyPiCCPugaLxj4Ro6nWi2Eo6H3bFA3AHuvPcGZ/CHh1enafyEsZxvZ9zAA+9jjj6TdzGL1Lbdy7vTIz+EDS+NupWafR2GitnufFdaqpJ3PxuOOwAyfule9nfgEaIDUakBtSwyBwVqz3x6v6n8Pnf4gYtTcK0Z2zhQScDJwBngDuZzfwn4RfWaqzqfUEI3vvqpb4D9A2D5ADA+WTOmxARMbXqGCFlDEEhSRuIHcgdyBmZICeT2Y7L1UqGZQWOFBIBY4zhfU4gROrdIp1Sbbqww+B5DD6EciVLU+zasn83qHA9GUH94xL5EhbHW3WGrBrc+COGO0xHwUTS+zeoEGy92+SgL+/mW7pnTKtMmymsKPl3PzJPJk2RtP1Cmx7K67UZ6yA6qwLITnAYDseD39IrjrXpDmfWZ8+2S0z8kiexEmzETGbl3bdy7vTIz+E+yYHsT4puV1DIwZT2ZSCD9CO8+4CImNr1DKpZQzZ2qSMnHfA+OIGSJDbq2nDWIb6g1YBcF1ygPYvz7vcd5LBgexPlnAGSQB6mEcHkEH6HMD6iIgIiICImPz03+XvXft3bcjdtzjdjvjPGYGSIiAiIgIiICIiAiIgIiICIiAiIgIiICIiAlM8fdPOpv6bUrlHL3sjj9F0pZkb/yAlzkbUaCuyymxly9RYocngspVvrwT3gUTTeJPz2t1ZT85R0785X+rbVZbvU/LI7+hzNp0XXa+x0Vi5SyksbW06otVnulQo3e+hBPfnjvN/X0TTrdfcKhvuUJYecOo4wR2nx0rw/RpW3UhxhSoU22MiqSDhFZiFHA7CBRl889F0zNcHZtRpthZfsn8oA945y/PM3es69qNH/pBbWW406eu+ttgTly6lWA+AKg574zN1T4Z0yIyLW2w2Lbt3uVDq28FQThRu5wOJLt6XS72WNWC1lYqfOSGQZO0jt+kfxgVvp/Vdaps8wO9f5M9osekVhLVAIQAMdykEkfEbe/MwXWaizRaC7U2q7W6rQWBUQKqbrEO0fE9x3li0Ph3T0h1QWYZDWVa2xlCHuqhmIUfSSW6VSaqainuVGpkGTwaiDXznJxgd4FW8QeJLqrbXod3Sq2ut1FA8oZKh1a0sCW979EYHAIkjXa/WPf1Fab6600yIyg1hizGsuQxJ+zx8OZstX4T0lru71sd7B2UWWBC4xh9gbbu4HOMzYDplW69tvN4As5PvALtH049IFd0/WNRrLdPXTYtAbR16piUDkmzG1Bk4CjnJ79u00fSeo6mjQUupK1/lGs8+6qoWlMX2YYIT9gt3PJA/GXPUeGtM60Ka2HkoK0KO6MKwANhZSCVwBwZjPhTS+SlAR1qUvhEtsUe+dzBtrDcCT2PEB4i1zp03U3UNucad3RgO52ZDAfvlb6t0LR1dJbUVBVsSkXJqQfzpswGDl+7Fj8DxzjEvldKqoQKAoAUD4YAwB9MTSVeDtErhhScK29UL2GpWznK1ltgOee0CJp9dq7taKRYldaabT3OPLBdndnDICTgD3fTM1d/XtadL+WpdUEbUCsUmsHbX53lfaznzPj6c9pdE0SC57gv5xkVCcnlULFRjt3Y/jKfr/CL33H/Z9PUh1AtaxbbWYhX3ZWoqEWxgMFs/EwPrxT4kupbUPp3d105TegoBqH2Sy2WFgd2D+j24zJut1mss1esppvrqSmmqxSaw7F3DnByfs+79ZO1/hPSXva1lRPmYLqLLAjEAAMyBtpYYHOM8TZL0+sWW2BfftVVc5PKqCFHy+0YFZ0fWbL7Om2Cqvfdo7beQNwfbWQqt3VSW5+6Yum+I7Bprzqr2TUJ5atW2nw1b2HCitVP51WPCnJ+ssdPQqEFIVMeTU1Ke83u1sACO/oo57yMvhTSeXbWa2YWbCzPZYznYcph2YsNp5GDxArjdW1Vun6tS7ujUUCxXepUsKPXaSpVWwD+b4YYPPbiTqL7K06OLGSw2WAbmrG5VNDMNvPDcY3fHmbvQ+HtPT522snzlC2F3dy4AYAMWJJ4cie6Xw/RWtKqrEUuXr3WOxVipTgsTxtJGO0Ctv17VnS3a8WViuu1wNPs71pZ5ZDPnIsOCeOOwx8Zn1vUtZZd1AU3JWmmrrdQawzMzVeYVfJ4X6c8/KbmzwxpWtNpqOS4sK738s2Dne1edhbPOcSZ/oyrN7bebwBZyfeAXYPp7vHED50GobUaWqxSEaypWBxkKWUHt8cEykdE1l+l0Lsjoz3a56FLIAqPZqXRrHIOWGTnH3ToGl061IlaDCooVR3wAMAcyH/AKD0/kPR5QNbszspJPvOxdiDnIO4547QNFqeranS2aqiy1bSukfU12bApBQ7StijgjJBB+Rm68O+eaEfUWq72Kr4VAqpuUHaPifqZ86bw7p61uUIx81djs7u7suCNpdiWxyeMzZ01BFVVGAoAA+QGBAo66MaHXeZqdPVamo1X5rVDBuqezOytwRnaOVBU/dNt4e1mo1e/UNaq1eZdWKAgJ21s1eXc87ty5wOMYEmr4a0wv8AygozOHNg3WWMiu3dkQttU8nsJlq6DQlxvRWVySxC2OK2YjaWZAdpOD3I9IFT0/iC7yemU1Lsa+u6xjTSG2rUyjbXWTgZLjJ+GPnJbdX15TQ1kLVbbqLKXZ6+9aq7LYqbuCQAcZ75m9t8N6ZqqajWQtJzWVd1dCe+1wdwz9Zmp6JSooAVj5LM6FndmDMGDEliS3DHvAqXWddqm0PVa2vG/TPt8xUCs6NWjgEA+63vHkek3Flliajp1TMju9Wo/OGsbgQqFdvPHfn1xNtZ0ahhqVasEaj+lBJw3uhPXjgDtPNL0Wms0kBiaQ4Qs7uwFmNwJYknsO/aBStN5tOh6va712kX3ZV6V2swKe83PIx+j8pYk1mo1GsvpqtWmvTrTn3A72NYC3x+ygC445PPpNm/RKDVdSU9y5mdxk8sxBY5zkdh2nzrug0XWLaysHAC7kseslQchX2Ebh8jA1HtKXPT3G0Nm7SjaezZ1FXun5HtNJ0rUfkR6veKEoNNSn8kQ5T3VZhdkYGGzjgfomXvqOgr1CeXau5dyNjJHvIwdTx6MoM+LulUva1zIC7V+SxycNXknaw7Hknv6wKz07qfUDu9xrd2nd1Z6RUq3AAogIY7kbPx5478yOPE966UfnGbUNfVQ6vQFelnXcw2A4fgHac85HJlj0fhrT0hggsAKGvHnWkKp7isFvc/s4xCeGNKKrKjWWWxg7l3dnLLja29iWyMDBzxA1NXWtRVTqTqS6BWrWm56MO5sONvlKfecNwMYB3CQG8TaqvT9ULZNmmRLKzbWqOQ65xYqsV7g8jHBEsv+rWnNL0srsrMrnfbYz7lxtKszblIwMYPE+a/C2lVL08tiLwFtLWOzOF7bmJznHGc+kDX6rVatLdJpDqE82/zbGu8sYRawpKVJnBOW4LfDMj6nTag9TqRNQFcaJt9prUk4tXG1fsgk4/fLJ1TpNOpVRapOw7lZWZXU4xlWUgrxxwY0nSaqnV1Dblr8oMzsx2bt2CWJycjueYEbwp1F9TpK7bdu/NiNtGFLV2NWSB8ASucfObeRun6GuisV1LtXLNjJPLsXbv+0xMkwEREBERAREQEREBERAREQEREBERAREQEREBERAREQ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155575" y="-457200"/>
            <a:ext cx="4800600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057" name="AutoShape 9" descr="data:image/jpeg;base64,/9j/4AAQSkZJRgABAQAAAQABAAD/2wCEAAkGBxIQEBASERATFhUWFRUVGRYVFRYYFRgXFxcXFxYXFRsaHSggGRwmGxYYITIhJSkvLi4yGx8zOTMtNyguLisBCgoKDg0OGhAQGislHx4yNzctMTE3MS0uLDc3LS01LTctNzE3LS0xMC0uLjc3LS4tLy0tNzctLTAtNy0tNys3N//AABEIAGQB+AMBIgACEQEDEQH/xAAcAAEAAgMBAQEAAAAAAAAAAAAABAYDBQcBAgj/xABEEAACAgEDAgMFAwgGCQUAAAABAgADEQQSIQUxBhNRByJBYXEygZEUI0JSYqGxwTM1goOy0RUWJDZDcnN0kmSiwuHw/8QAGQEBAAMBAQAAAAAAAAAAAAAAAAIDBAEF/8QALhEBAAIBAgMFBgcAAAAAAAAAAAECAwQhERIxBRNBccFCUaGx4fEiMjNhgZHw/9oADAMBAAIRAxEAPwDuMREBERAREQEREBERAREQEREBERAREia/XioD3LHY5wqKWJx6/AD5mHYiZnhCVPGYDknE0znXXfZFWnU/Fvztn4DCg/eZh/1VSznU333n0Zyqfci4AkeM+ELoxUj89v63+nxSdd4m0lBIs1CZ9Fyx/BQZq7PHFZ/odNqLfmKyB++bvR9C0tP9Hpql+exc/ieZPVAOwA+gnOF58VkX01fZm3nPD5R6qW/ijXt/RdNYfN93/wBSPZ1jrTdtGi/Rf87JfcROd3M+1Kyusx16Yafzxn1c7fqnWx3o/BFP8Gkd/EvVq/tUn76G/kZ02eYke6nwtKyvaGPxwU+P1cxr9omqU4soqPyAdD+9jNtovaPScC2l1+a4Yf5y4arp9VoxZVW4/aVT/EStdW8A6a0E05pb5ZK/+JP8JGa5a9J4rq6js/LtkxzX94/3o33S+s0aoZptVvUchh9QcGT5xLqXTdR0+5QxKsOUdCcHH6p/iJ1Dwd1s6zTB2A3qdjY7EjkEfUETuPNzTyzHCVeu7OjDSM2K3NSW+EREveUREQEREBERAREQEREBERAREQEREBERAREQEREBERAREQEREBERAREQEREBERAREQEREBERAREQEREBESs6Tx1orNWdILWFu9q8MhCl1yCobtng49YFmnk9iB5PZruvdZq0VJvvJCAgEqCxyxwOBPnw/wBcp11PnUFim4r7ylTkd+DA2cRIXVuqU6Sprr7AiL3J+J+AA7k/IQJsSl+GvaNptdqvyZK7EJBKM+MNtGSODwcZPPpLpARNP1PxBXRqtJpTzZqGYAA/ZVVJ3H6kY/GbiAnhlY6942o02q0+kVTbdbZXWQpGKxYwXcx9ec4+UsWqdlRiib2A4XIGT6ZPAgiOOyre0sIdIoIy5sUJ65+OPuk3wP0dtLpQH4dzvYemeAPwE9q6eEf8r11iF1HujOKqh6Lnu37Ujarx7o0OFZ3+aocfvxKfwxbmts9SJy308afDE2iJ4zMdPLy9VqESraTx5o3OC7p83U4/EZxLJRetihkYMp7EHIMsraLdJYMuny4v1KzHnDLE8nskqIiICIiAiIgIiICIiAiIgIiICIiAiIgIiICIiAiIgIiICIiAiIgIiICIiAiIgIiICIiAiIgIiICfmPxErHqGs2Btwvvb3c5G12Ytx2wATn4Yn6cnC/Cig+JGBGQb9YCD2I2XQLz7MfGo11XkXN/tFajk4/OqON4+fqPvl7nC/HvhezpOpTWaQlai+5SP+E/fYf2T8PlkTqHgfxUnUtOHGFtXAsT0PqP2T8Pwga32xf1VZ/1Kv8Uw+xf+rP76z+Uze2H+qrP+pV/imH2L/wBWf31n8oF41Fy1qzuQFUFiT2AHJJnL+r9Gu63VdrbbWq06JY2lqAzuCgkW2em7A+eD39eh9e6QmsoaixnCMV3bCAWAIO0nB4OOZB8Y3rpumasqAoXTuigdhldigfiIHE/ZhWW6rpMfAs33BGJn6G1WoWtHschVVSzE9gAMkzi/sQ6bv1l15HFVW0f81hH/AMVP4yye1LrDW50FB4FbX6lx2SpBuCn5nHb6esCodF6y/UPEGnvOcG07B+rWqNtH8z8yZ3HW3bKrHzjajNn0wCZwv2N6PzOpB8cVVO5+pwo/xTontS6syaZdHR72o1ZFaqO+zPvn5ZHGfmfSBRPZP0ptb1F9XaSwqJsLNzutfO3n4kcn5cTtWv1a01va5wqjJM1ng7oC9P0lVAwWxusYfpWEe8fp8B8gJpvajqiumrrB+3Zz8wozj8cfhI3ty1mWjS4e/wA1cfvn7qlqNRqer6naucckLk7K19W+fz+Mt3T/AGeadVHnM9jfHB2r9wEzezfQLXpPMx71rEk/JSQo/ifvlslOPFExzW3mXpa7tC9LzhwTy1rtt4qZ1L2eadlPku1bfDJ3L94PMqmg12p6TqfLfO3I3Jk7WXP2k+ffmdelP9pfT1fSi7HvVsOf2WIBB/cYyYoiOau0waHX3y3jBqJ5q2238Fq0moW1FsQ5VgCCPQzPKf7MtUX0bIf+HYQPo3vY/EmXCXUtzViXmanD3Oa2P3SRESSgiIgIiICIiAiIgIiICIiAiIgIiICIiAiIgIiICIiAiIgIiICIiAiIgIiICIiAiIgIiICIiAnDPCP+8x/7jWf4Lp3OcM8Jf7yn/uNZ/gugdq6hoq9RU9VqhkcFWB9D/OcJ6notT4e6gtlRLVnOxj9myv8ASrfH6Q/yM7/NV4m6DVr9O9Fw78q3xRh2Zf8A9zApftB61Vruhm+lsq1lWR8VbdyrfMSb7F/6s/vrP5TkPWNLqentqNFYSFYqWH6D7TlLF/z+6de9i/8AVn99Z/KBfJzb23dV8vS06cH3rn3H/krwT/7iv4GdJnA/G3Vk13V23bmppYVBV5azY3vIg9XfKj7jAtfhrVDo/SK22b9VqmLV1D7TM3FYI9AoBP1xI/iXpZ6d0fUNc2/V6x0FrnvljuKKf1QARLV4W8OWG38u1wB1DDbXWPsaavsET9rHc/Myl+2vqXmanTaUNgIpsc/AF+AT9FBP9qBJ9lpq6f0/U9Q1BwLGCL6sEyAqj4ksSPulp8I9EtsufqWtXGosGK6+4oq+Cj9o5OfqfUyF4P8ADxvGnv1CFaKFA0unYdv/AFFo/XbkgfDMv0BKR7VKSaKHA4Wwg/2lOP4S7yD1np66miyl+zDv6Ecg/ccSGSvNWYadHnjDnpknpE/dpfZ5q1fQooPNZZCPTnI/cZZ5x7p2uv6TqWV147MvYOoPDKfxwZ0Pp/i/R3KD5wQ/qv7pH8jK8WSOHCesNvaOhyRknLjjjS28TG/VvpVPaRrFTRlM+9YygD6EFpL6j4y0dKk+aHPwVOSfv7Cc/wBTfqOr6sBVwOwHda0zyWPr/HEZckcOWOsu9naK/eRmyxy0rvMzst3suoK6WxyOHsOP7IC/xzLnInTNCunprqT7KDH8yfvPMlyyleWsQwavN32a2T3z9iIiTZyIiAiIgIiICIiAiIgIiICIiAiIgIiICIiAiIgIiICIiAiIgIiICIiAiIgIifLOBjJAz2+f0gfUTzcM4zz3x8Z7ARMd+oSsAu6qCQuWIAyxwo5+JPEyQERMd16pguyrlgo3EDLMcKoz3JPAEDJKX0v2fV6fqP5eNQ5bfa+wqu3NocEZ78b/AN0ukQERMVGoSwbkdWGSMqQRlSQwyPiCCPugaLxj4Ro6nWi2Eo6H3bFA3AHuvPcGZ/CHh1enafyEsZxvZ9zAA+9jjj6TdzGL1Lbdy7vTIz+EDS+NupWafR2GitnufFdaqpJ3PxuOOwAyfule9nfgEaIDUakBtSwyBwVqz3x6v6n8Pnf4gYtTcK0Z2zhQScDJwBngDuZzfwn4RfWaqzqfUEI3vvqpb4D9A2D5ADA+WTOmxARMbXqGCFlDEEhSRuIHcgdyBmZICeT2Y7L1UqGZQWOFBIBY4zhfU4gROrdIp1Sbbqww+B5DD6EciVLU+zasn83qHA9GUH94xL5EhbHW3WGrBrc+COGO0xHwUTS+zeoEGy92+SgL+/mW7pnTKtMmymsKPl3PzJPJk2RtP1Cmx7K67UZ6yA6qwLITnAYDseD39IrjrXpDmfWZ8+2S0z8kiexEmzETGbl3bdy7vTIz+E+yYHsT4puV1DIwZT2ZSCD9CO8+4CImNr1DKpZQzZ2qSMnHfA+OIGSJDbq2nDWIb6g1YBcF1ygPYvz7vcd5LBgexPlnAGSQB6mEcHkEH6HMD6iIgIiICImPz03+XvXft3bcjdtzjdjvjPGYGSIiAiIgIiICIiAiIgIiICIiAiIgIiICIiAlM8fdPOpv6bUrlHL3sjj9F0pZkb/yAlzkbUaCuyymxly9RYocngspVvrwT3gUTTeJPz2t1ZT85R0785X+rbVZbvU/LI7+hzNp0XXa+x0Vi5SyksbW06otVnulQo3e+hBPfnjvN/X0TTrdfcKhvuUJYecOo4wR2nx0rw/RpW3UhxhSoU22MiqSDhFZiFHA7CBRl889F0zNcHZtRpthZfsn8oA945y/PM3es69qNH/pBbWW406eu+ttgTly6lWA+AKg574zN1T4Z0yIyLW2w2Lbt3uVDq28FQThRu5wOJLt6XS72WNWC1lYqfOSGQZO0jt+kfxgVvp/Vdaps8wO9f5M9osekVhLVAIQAMdykEkfEbe/MwXWaizRaC7U2q7W6rQWBUQKqbrEO0fE9x3li0Ph3T0h1QWYZDWVa2xlCHuqhmIUfSSW6VSaqainuVGpkGTwaiDXznJxgd4FW8QeJLqrbXod3Sq2ut1FA8oZKh1a0sCW979EYHAIkjXa/WPf1Fab6600yIyg1hizGsuQxJ+zx8OZstX4T0lru71sd7B2UWWBC4xh9gbbu4HOMzYDplW69tvN4As5PvALtH049IFd0/WNRrLdPXTYtAbR16piUDkmzG1Bk4CjnJ79u00fSeo6mjQUupK1/lGs8+6qoWlMX2YYIT9gt3PJA/GXPUeGtM60Ka2HkoK0KO6MKwANhZSCVwBwZjPhTS+SlAR1qUvhEtsUe+dzBtrDcCT2PEB4i1zp03U3UNucad3RgO52ZDAfvlb6t0LR1dJbUVBVsSkXJqQfzpswGDl+7Fj8DxzjEvldKqoQKAoAUD4YAwB9MTSVeDtErhhScK29UL2GpWznK1ltgOee0CJp9dq7taKRYldaabT3OPLBdndnDICTgD3fTM1d/XtadL+WpdUEbUCsUmsHbX53lfaznzPj6c9pdE0SC57gv5xkVCcnlULFRjt3Y/jKfr/CL33H/Z9PUh1AtaxbbWYhX3ZWoqEWxgMFs/EwPrxT4kupbUPp3d105TegoBqH2Sy2WFgd2D+j24zJut1mss1esppvrqSmmqxSaw7F3DnByfs+79ZO1/hPSXva1lRPmYLqLLAjEAAMyBtpYYHOM8TZL0+sWW2BfftVVc5PKqCFHy+0YFZ0fWbL7Om2Cqvfdo7beQNwfbWQqt3VSW5+6Yum+I7Bprzqr2TUJ5atW2nw1b2HCitVP51WPCnJ+ssdPQqEFIVMeTU1Ke83u1sACO/oo57yMvhTSeXbWa2YWbCzPZYznYcph2YsNp5GDxArjdW1Vun6tS7ujUUCxXepUsKPXaSpVWwD+b4YYPPbiTqL7K06OLGSw2WAbmrG5VNDMNvPDcY3fHmbvQ+HtPT522snzlC2F3dy4AYAMWJJ4cie6Xw/RWtKqrEUuXr3WOxVipTgsTxtJGO0Ctv17VnS3a8WViuu1wNPs71pZ5ZDPnIsOCeOOwx8Zn1vUtZZd1AU3JWmmrrdQawzMzVeYVfJ4X6c8/KbmzwxpWtNpqOS4sK738s2Dne1edhbPOcSZ/oyrN7bebwBZyfeAXYPp7vHED50GobUaWqxSEaypWBxkKWUHt8cEykdE1l+l0Lsjoz3a56FLIAqPZqXRrHIOWGTnH3ToGl061IlaDCooVR3wAMAcyH/AKD0/kPR5QNbszspJPvOxdiDnIO4547QNFqeranS2aqiy1bSukfU12bApBQ7StijgjJBB+Rm68O+eaEfUWq72Kr4VAqpuUHaPifqZ86bw7p61uUIx81djs7u7suCNpdiWxyeMzZ01BFVVGAoAA+QGBAo66MaHXeZqdPVamo1X5rVDBuqezOytwRnaOVBU/dNt4e1mo1e/UNaq1eZdWKAgJ21s1eXc87ty5wOMYEmr4a0wv8AygozOHNg3WWMiu3dkQttU8nsJlq6DQlxvRWVySxC2OK2YjaWZAdpOD3I9IFT0/iC7yemU1Lsa+u6xjTSG2rUyjbXWTgZLjJ+GPnJbdX15TQ1kLVbbqLKXZ6+9aq7LYqbuCQAcZ75m9t8N6ZqqajWQtJzWVd1dCe+1wdwz9Zmp6JSooAVj5LM6FndmDMGDEliS3DHvAqXWddqm0PVa2vG/TPt8xUCs6NWjgEA+63vHkek3Flliajp1TMju9Wo/OGsbgQqFdvPHfn1xNtZ0ahhqVasEaj+lBJw3uhPXjgDtPNL0Wms0kBiaQ4Qs7uwFmNwJYknsO/aBStN5tOh6va712kX3ZV6V2swKe83PIx+j8pYk1mo1GsvpqtWmvTrTn3A72NYC3x+ygC445PPpNm/RKDVdSU9y5mdxk8sxBY5zkdh2nzrug0XWLaysHAC7kseslQchX2Ebh8jA1HtKXPT3G0Nm7SjaezZ1FXun5HtNJ0rUfkR6veKEoNNSn8kQ5T3VZhdkYGGzjgfomXvqOgr1CeXau5dyNjJHvIwdTx6MoM+LulUva1zIC7V+SxycNXknaw7Hknv6wKz07qfUDu9xrd2nd1Z6RUq3AAogIY7kbPx5478yOPE966UfnGbUNfVQ6vQFelnXcw2A4fgHac85HJlj0fhrT0hggsAKGvHnWkKp7isFvc/s4xCeGNKKrKjWWWxg7l3dnLLja29iWyMDBzxA1NXWtRVTqTqS6BWrWm56MO5sONvlKfecNwMYB3CQG8TaqvT9ULZNmmRLKzbWqOQ65xYqsV7g8jHBEsv+rWnNL0srsrMrnfbYz7lxtKszblIwMYPE+a/C2lVL08tiLwFtLWOzOF7bmJznHGc+kDX6rVatLdJpDqE82/zbGu8sYRawpKVJnBOW4LfDMj6nTag9TqRNQFcaJt9prUk4tXG1fsgk4/fLJ1TpNOpVRapOw7lZWZXU4xlWUgrxxwY0nSaqnV1Dblr8oMzsx2bt2CWJycjueYEbwp1F9TpK7bdu/NiNtGFLV2NWSB8ASucfObeRun6GuisV1LtXLNjJPLsXbv+0xMkwEREBERAREQEREBERAREQEREBERAREQEREBERAREQ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155575" y="-457200"/>
            <a:ext cx="4800600" cy="95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2" name="Picture 8" descr="https://www.utwente.nl/.system/dl/ic%7EAQJacxMA6D8HAsc5CwCtlUADBwHDbAJbAYA6kg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155787"/>
            <a:ext cx="720080" cy="40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764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5591</TotalTime>
  <Words>1718</Words>
  <Application>Microsoft Office PowerPoint</Application>
  <PresentationFormat>On-screen Show (4:3)</PresentationFormat>
  <Paragraphs>355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Rudi</dc:creator>
  <cp:lastModifiedBy>Rudi</cp:lastModifiedBy>
  <cp:revision>250</cp:revision>
  <dcterms:created xsi:type="dcterms:W3CDTF">2013-09-07T10:34:25Z</dcterms:created>
  <dcterms:modified xsi:type="dcterms:W3CDTF">2016-09-13T21:33:54Z</dcterms:modified>
</cp:coreProperties>
</file>