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sldIdLst>
    <p:sldId id="256" r:id="rId2"/>
    <p:sldId id="266" r:id="rId3"/>
    <p:sldId id="257" r:id="rId4"/>
    <p:sldId id="268" r:id="rId5"/>
    <p:sldId id="267" r:id="rId6"/>
    <p:sldId id="258" r:id="rId7"/>
    <p:sldId id="259" r:id="rId8"/>
    <p:sldId id="264" r:id="rId9"/>
    <p:sldId id="262" r:id="rId10"/>
    <p:sldId id="260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6962" autoAdjust="0"/>
    <p:restoredTop sz="94660"/>
  </p:normalViewPr>
  <p:slideViewPr>
    <p:cSldViewPr>
      <p:cViewPr>
        <p:scale>
          <a:sx n="66" d="100"/>
          <a:sy n="66" d="100"/>
        </p:scale>
        <p:origin x="-1260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\Documents\INDO%20GLOBAL%20HEALTH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\Documents\INDO%20GLOBAL%20HEALTH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autoTitleDeleted val="1"/>
    <c:plotArea>
      <c:layout>
        <c:manualLayout>
          <c:layoutTarget val="inner"/>
          <c:xMode val="edge"/>
          <c:yMode val="edge"/>
          <c:x val="0.14530282591765631"/>
          <c:y val="0.17334954339218717"/>
          <c:w val="0.82605314960629916"/>
          <c:h val="0.46527777777777801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LSS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Sheet1!$A$2:$A$4</c:f>
              <c:strCache>
                <c:ptCount val="3"/>
                <c:pt idx="0">
                  <c:v>L5-S1</c:v>
                </c:pt>
                <c:pt idx="1">
                  <c:v>L4-L5</c:v>
                </c:pt>
                <c:pt idx="2">
                  <c:v>L3-L4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39</c:v>
                </c:pt>
                <c:pt idx="2">
                  <c:v>37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DD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Sheet1!$A$2:$A$4</c:f>
              <c:strCache>
                <c:ptCount val="3"/>
                <c:pt idx="0">
                  <c:v>L5-S1</c:v>
                </c:pt>
                <c:pt idx="1">
                  <c:v>L4-L5</c:v>
                </c:pt>
                <c:pt idx="2">
                  <c:v>L3-L4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23</c:v>
                </c:pt>
                <c:pt idx="1">
                  <c:v>21</c:v>
                </c:pt>
                <c:pt idx="2">
                  <c:v>16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FJA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Sheet1!$A$2:$A$4</c:f>
              <c:strCache>
                <c:ptCount val="3"/>
                <c:pt idx="0">
                  <c:v>L5-S1</c:v>
                </c:pt>
                <c:pt idx="1">
                  <c:v>L4-L5</c:v>
                </c:pt>
                <c:pt idx="2">
                  <c:v>L3-L4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46</c:v>
                </c:pt>
                <c:pt idx="1">
                  <c:v>48</c:v>
                </c:pt>
                <c:pt idx="2">
                  <c:v>41</c:v>
                </c:pt>
              </c:numCache>
            </c:numRef>
          </c:val>
        </c:ser>
        <c:axId val="81895424"/>
        <c:axId val="81896960"/>
      </c:barChart>
      <c:catAx>
        <c:axId val="81895424"/>
        <c:scaling>
          <c:orientation val="minMax"/>
        </c:scaling>
        <c:axPos val="b"/>
        <c:majorTickMark val="none"/>
        <c:tickLblPos val="nextTo"/>
        <c:crossAx val="81896960"/>
        <c:crosses val="autoZero"/>
        <c:auto val="1"/>
        <c:lblAlgn val="ctr"/>
        <c:lblOffset val="100"/>
      </c:catAx>
      <c:valAx>
        <c:axId val="81896960"/>
        <c:scaling>
          <c:orientation val="minMax"/>
        </c:scaling>
        <c:axPos val="l"/>
        <c:majorGridlines/>
        <c:numFmt formatCode="General" sourceLinked="1"/>
        <c:maj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81895424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1400" b="1"/>
            </a:pPr>
            <a:endParaRPr lang="en-US"/>
          </a:p>
        </c:txPr>
      </c:dTable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34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tx>
            <c:strRef>
              <c:f>Sheet1!$K$1</c:f>
              <c:strCache>
                <c:ptCount val="1"/>
                <c:pt idx="0">
                  <c:v>Grade 1</c:v>
                </c:pt>
              </c:strCache>
            </c:strRef>
          </c:tx>
          <c:spPr>
            <a:gradFill flip="none" rotWithShape="1">
              <a:gsLst>
                <a:gs pos="0">
                  <a:srgbClr val="00349E">
                    <a:lumMod val="60000"/>
                    <a:lumOff val="40000"/>
                    <a:shade val="30000"/>
                    <a:satMod val="115000"/>
                  </a:srgbClr>
                </a:gs>
                <a:gs pos="50000">
                  <a:srgbClr val="00349E">
                    <a:lumMod val="60000"/>
                    <a:lumOff val="40000"/>
                    <a:shade val="67500"/>
                    <a:satMod val="115000"/>
                  </a:srgbClr>
                </a:gs>
                <a:gs pos="100000">
                  <a:srgbClr val="00349E">
                    <a:lumMod val="60000"/>
                    <a:lumOff val="40000"/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</c:spPr>
          <c:cat>
            <c:strRef>
              <c:f>Sheet1!$J$2:$J$4</c:f>
              <c:strCache>
                <c:ptCount val="3"/>
                <c:pt idx="0">
                  <c:v>L5-S1</c:v>
                </c:pt>
                <c:pt idx="1">
                  <c:v>L4-L5</c:v>
                </c:pt>
                <c:pt idx="2">
                  <c:v>L3-L4</c:v>
                </c:pt>
              </c:strCache>
            </c:strRef>
          </c:cat>
          <c:val>
            <c:numRef>
              <c:f>Sheet1!$K$2:$K$4</c:f>
              <c:numCache>
                <c:formatCode>General</c:formatCode>
                <c:ptCount val="3"/>
                <c:pt idx="0">
                  <c:v>2</c:v>
                </c:pt>
                <c:pt idx="1">
                  <c:v>8</c:v>
                </c:pt>
                <c:pt idx="2">
                  <c:v>18</c:v>
                </c:pt>
              </c:numCache>
            </c:numRef>
          </c:val>
        </c:ser>
        <c:ser>
          <c:idx val="1"/>
          <c:order val="1"/>
          <c:tx>
            <c:strRef>
              <c:f>Sheet1!$L$1</c:f>
              <c:strCache>
                <c:ptCount val="1"/>
                <c:pt idx="0">
                  <c:v>Grade 2</c:v>
                </c:pt>
              </c:strCache>
            </c:strRef>
          </c:tx>
          <c:spPr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</c:spPr>
          <c:cat>
            <c:strRef>
              <c:f>Sheet1!$J$2:$J$4</c:f>
              <c:strCache>
                <c:ptCount val="3"/>
                <c:pt idx="0">
                  <c:v>L5-S1</c:v>
                </c:pt>
                <c:pt idx="1">
                  <c:v>L4-L5</c:v>
                </c:pt>
                <c:pt idx="2">
                  <c:v>L3-L4</c:v>
                </c:pt>
              </c:strCache>
            </c:strRef>
          </c:cat>
          <c:val>
            <c:numRef>
              <c:f>Sheet1!$L$2:$L$4</c:f>
              <c:numCache>
                <c:formatCode>General</c:formatCode>
                <c:ptCount val="3"/>
                <c:pt idx="0">
                  <c:v>28</c:v>
                </c:pt>
                <c:pt idx="1">
                  <c:v>26</c:v>
                </c:pt>
                <c:pt idx="2">
                  <c:v>19</c:v>
                </c:pt>
              </c:numCache>
            </c:numRef>
          </c:val>
        </c:ser>
        <c:ser>
          <c:idx val="2"/>
          <c:order val="2"/>
          <c:tx>
            <c:strRef>
              <c:f>Sheet1!$M$1</c:f>
              <c:strCache>
                <c:ptCount val="1"/>
                <c:pt idx="0">
                  <c:v>Grade 3</c:v>
                </c:pt>
              </c:strCache>
            </c:strRef>
          </c:tx>
          <c:spPr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</c:spPr>
          <c:cat>
            <c:strRef>
              <c:f>Sheet1!$J$2:$J$4</c:f>
              <c:strCache>
                <c:ptCount val="3"/>
                <c:pt idx="0">
                  <c:v>L5-S1</c:v>
                </c:pt>
                <c:pt idx="1">
                  <c:v>L4-L5</c:v>
                </c:pt>
                <c:pt idx="2">
                  <c:v>L3-L4</c:v>
                </c:pt>
              </c:strCache>
            </c:strRef>
          </c:cat>
          <c:val>
            <c:numRef>
              <c:f>Sheet1!$M$2:$M$4</c:f>
              <c:numCache>
                <c:formatCode>General</c:formatCode>
                <c:ptCount val="3"/>
                <c:pt idx="0">
                  <c:v>16</c:v>
                </c:pt>
                <c:pt idx="1">
                  <c:v>14</c:v>
                </c:pt>
                <c:pt idx="2">
                  <c:v>4</c:v>
                </c:pt>
              </c:numCache>
            </c:numRef>
          </c:val>
        </c:ser>
        <c:ser>
          <c:idx val="3"/>
          <c:order val="3"/>
          <c:tx>
            <c:strRef>
              <c:f>Sheet1!$N$1</c:f>
              <c:strCache>
                <c:ptCount val="1"/>
                <c:pt idx="0">
                  <c:v>Grade 4</c:v>
                </c:pt>
              </c:strCache>
            </c:strRef>
          </c:tx>
          <c:cat>
            <c:strRef>
              <c:f>Sheet1!$J$2:$J$4</c:f>
              <c:strCache>
                <c:ptCount val="3"/>
                <c:pt idx="0">
                  <c:v>L5-S1</c:v>
                </c:pt>
                <c:pt idx="1">
                  <c:v>L4-L5</c:v>
                </c:pt>
                <c:pt idx="2">
                  <c:v>L3-L4</c:v>
                </c:pt>
              </c:strCache>
            </c:strRef>
          </c:cat>
          <c:val>
            <c:numRef>
              <c:f>Sheet1!$N$2:$N$4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hape val="box"/>
        <c:axId val="81949824"/>
        <c:axId val="81951360"/>
        <c:axId val="0"/>
      </c:bar3DChart>
      <c:catAx>
        <c:axId val="81949824"/>
        <c:scaling>
          <c:orientation val="minMax"/>
        </c:scaling>
        <c:axPos val="l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81951360"/>
        <c:crosses val="autoZero"/>
        <c:auto val="1"/>
        <c:lblAlgn val="ctr"/>
        <c:lblOffset val="100"/>
      </c:catAx>
      <c:valAx>
        <c:axId val="81951360"/>
        <c:scaling>
          <c:orientation val="minMax"/>
        </c:scaling>
        <c:delete val="1"/>
        <c:axPos val="b"/>
        <c:majorGridlines/>
        <c:numFmt formatCode="General" sourceLinked="1"/>
        <c:tickLblPos val="nextTo"/>
        <c:crossAx val="81949824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400" b="1"/>
          </a:pPr>
          <a:endParaRPr lang="en-US"/>
        </a:p>
      </c:txPr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FC37C2-7CE5-4C95-B9DF-21C6176F9702}" type="doc">
      <dgm:prSet loTypeId="urn:microsoft.com/office/officeart/2005/8/layout/process4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en-IN"/>
        </a:p>
      </dgm:t>
    </dgm:pt>
    <dgm:pt modelId="{B120A21A-8919-4B7D-9710-5D5FF6C60CAA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r>
            <a:rPr lang="en-IN" sz="3200" b="1" cap="none" spc="0" dirty="0" smtClean="0">
              <a:ln/>
              <a:solidFill>
                <a:schemeClr val="tx1"/>
              </a:solidFill>
              <a:effectLst/>
            </a:rPr>
            <a:t>INSTABILITY</a:t>
          </a:r>
          <a:r>
            <a:rPr lang="en-IN" sz="3200" b="1" cap="none" spc="0" dirty="0" smtClean="0">
              <a:ln/>
              <a:solidFill>
                <a:schemeClr val="accent3"/>
              </a:solidFill>
              <a:effectLst/>
            </a:rPr>
            <a:t> </a:t>
          </a:r>
          <a:endParaRPr lang="en-IN" sz="3200" b="1" cap="none" spc="0" dirty="0">
            <a:ln/>
            <a:solidFill>
              <a:schemeClr val="accent3"/>
            </a:solidFill>
            <a:effectLst/>
          </a:endParaRPr>
        </a:p>
      </dgm:t>
    </dgm:pt>
    <dgm:pt modelId="{3DE72841-90DC-488A-8C1C-80692E0763ED}" type="parTrans" cxnId="{B2AAE09F-23B0-4D9B-A74D-25E1DB1ACFF4}">
      <dgm:prSet/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endParaRPr lang="en-IN" b="1" cap="none" spc="0">
            <a:ln/>
            <a:solidFill>
              <a:schemeClr val="accent3"/>
            </a:solidFill>
            <a:effectLst/>
          </a:endParaRPr>
        </a:p>
      </dgm:t>
    </dgm:pt>
    <dgm:pt modelId="{43B6E109-E407-4DBF-B64C-D6F50877E156}" type="sibTrans" cxnId="{B2AAE09F-23B0-4D9B-A74D-25E1DB1ACFF4}">
      <dgm:prSet/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endParaRPr lang="en-IN" b="1" cap="none" spc="0">
            <a:ln/>
            <a:solidFill>
              <a:schemeClr val="accent3"/>
            </a:solidFill>
            <a:effectLst/>
          </a:endParaRPr>
        </a:p>
      </dgm:t>
    </dgm:pt>
    <dgm:pt modelId="{101A9429-CB11-44EC-B76F-97DF733A0C64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r>
            <a:rPr lang="en-IN" sz="3200" b="1" cap="none" spc="0" dirty="0" smtClean="0">
              <a:ln/>
              <a:solidFill>
                <a:schemeClr val="tx1"/>
              </a:solidFill>
              <a:effectLst/>
            </a:rPr>
            <a:t>HERNIATION</a:t>
          </a:r>
          <a:endParaRPr lang="en-IN" sz="3200" b="1" cap="none" spc="0" dirty="0">
            <a:ln/>
            <a:solidFill>
              <a:schemeClr val="tx1"/>
            </a:solidFill>
            <a:effectLst/>
          </a:endParaRPr>
        </a:p>
      </dgm:t>
    </dgm:pt>
    <dgm:pt modelId="{06068EBE-738E-4474-A438-DF69F9FFBF53}" type="parTrans" cxnId="{A7338011-FD3D-42D6-A1B0-E4DA34832927}">
      <dgm:prSet/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endParaRPr lang="en-IN" b="1" cap="none" spc="0">
            <a:ln/>
            <a:solidFill>
              <a:schemeClr val="accent3"/>
            </a:solidFill>
            <a:effectLst/>
          </a:endParaRPr>
        </a:p>
      </dgm:t>
    </dgm:pt>
    <dgm:pt modelId="{F19A468F-FA3D-4DA3-8611-3E7DB52FEAEF}" type="sibTrans" cxnId="{A7338011-FD3D-42D6-A1B0-E4DA34832927}">
      <dgm:prSet/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endParaRPr lang="en-IN" b="1" cap="none" spc="0">
            <a:ln/>
            <a:solidFill>
              <a:schemeClr val="accent3"/>
            </a:solidFill>
            <a:effectLst/>
          </a:endParaRPr>
        </a:p>
      </dgm:t>
    </dgm:pt>
    <dgm:pt modelId="{C6DD28C1-0263-49E4-9C0F-B6B039029DA8}">
      <dgm:prSet phldrT="[Text]"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r>
            <a:rPr lang="en-IN" sz="3200" b="1" cap="none" spc="0" dirty="0" smtClean="0">
              <a:ln/>
              <a:solidFill>
                <a:schemeClr val="tx1"/>
              </a:solidFill>
              <a:effectLst/>
            </a:rPr>
            <a:t>STENOSIS</a:t>
          </a:r>
          <a:endParaRPr lang="en-IN" sz="3200" b="1" cap="none" spc="0" dirty="0">
            <a:ln/>
            <a:solidFill>
              <a:schemeClr val="tx1"/>
            </a:solidFill>
            <a:effectLst/>
          </a:endParaRPr>
        </a:p>
      </dgm:t>
    </dgm:pt>
    <dgm:pt modelId="{D4CAB518-8BD6-49C1-9383-041884A3E9E7}" type="parTrans" cxnId="{E9CB153E-CB4B-4626-863B-381F7C076522}">
      <dgm:prSet/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endParaRPr lang="en-IN" b="1" cap="none" spc="0">
            <a:ln/>
            <a:solidFill>
              <a:schemeClr val="accent3"/>
            </a:solidFill>
            <a:effectLst/>
          </a:endParaRPr>
        </a:p>
      </dgm:t>
    </dgm:pt>
    <dgm:pt modelId="{0411C709-EBA4-4071-9BD8-827944837450}" type="sibTrans" cxnId="{E9CB153E-CB4B-4626-863B-381F7C076522}">
      <dgm:prSet/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endParaRPr lang="en-IN" b="1" cap="none" spc="0">
            <a:ln/>
            <a:solidFill>
              <a:schemeClr val="accent3"/>
            </a:solidFill>
            <a:effectLst/>
          </a:endParaRPr>
        </a:p>
      </dgm:t>
    </dgm:pt>
    <dgm:pt modelId="{517B4847-88A9-41E9-A40A-6123F72E98FF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r>
            <a:rPr lang="en-IN" sz="2500" b="1" cap="none" spc="0" dirty="0" smtClean="0">
              <a:ln/>
              <a:solidFill>
                <a:schemeClr val="tx1"/>
              </a:solidFill>
              <a:effectLst/>
            </a:rPr>
            <a:t>STRESS ON FACET JOINTS--</a:t>
          </a:r>
          <a:r>
            <a:rPr lang="en-IN" sz="3200" b="1" cap="none" spc="0" dirty="0" smtClean="0">
              <a:ln/>
              <a:solidFill>
                <a:schemeClr val="tx1"/>
              </a:solidFill>
              <a:effectLst/>
            </a:rPr>
            <a:t>FJA</a:t>
          </a:r>
          <a:endParaRPr lang="en-IN" sz="3200" b="1" cap="none" spc="0" dirty="0">
            <a:ln/>
            <a:solidFill>
              <a:schemeClr val="tx1"/>
            </a:solidFill>
            <a:effectLst/>
          </a:endParaRPr>
        </a:p>
      </dgm:t>
    </dgm:pt>
    <dgm:pt modelId="{0ED3B7F6-A7A4-448B-94EF-4FE849E029A7}" type="parTrans" cxnId="{ACCDA974-FB7A-4B3C-86D7-91E2DD6851BE}">
      <dgm:prSet/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endParaRPr lang="en-US" b="1" cap="none" spc="0">
            <a:ln/>
            <a:solidFill>
              <a:schemeClr val="accent3"/>
            </a:solidFill>
            <a:effectLst/>
          </a:endParaRPr>
        </a:p>
      </dgm:t>
    </dgm:pt>
    <dgm:pt modelId="{EBAA4804-83DE-49BF-8C08-4EB4CA1FE415}" type="sibTrans" cxnId="{ACCDA974-FB7A-4B3C-86D7-91E2DD6851BE}">
      <dgm:prSet/>
      <dgm:spPr/>
      <dgm:t>
        <a:bodyPr>
          <a:scene3d>
            <a:camera prst="orthographicFront"/>
            <a:lightRig rig="flat" dir="t">
              <a:rot lat="0" lon="0" rev="18900000"/>
            </a:lightRig>
          </a:scene3d>
          <a:sp3d extrusionH="31750" contourW="6350" prstMaterial="powder">
            <a:bevelT w="19050" h="19050" prst="angle"/>
            <a:contourClr>
              <a:schemeClr val="accent3">
                <a:tint val="100000"/>
                <a:shade val="100000"/>
                <a:satMod val="100000"/>
                <a:hueMod val="100000"/>
              </a:schemeClr>
            </a:contourClr>
          </a:sp3d>
        </a:bodyPr>
        <a:lstStyle/>
        <a:p>
          <a:endParaRPr lang="en-US" b="1" cap="none" spc="0">
            <a:ln/>
            <a:solidFill>
              <a:schemeClr val="accent3"/>
            </a:solidFill>
            <a:effectLst/>
          </a:endParaRPr>
        </a:p>
      </dgm:t>
    </dgm:pt>
    <dgm:pt modelId="{7D4C0AE3-307B-458B-8126-517C74B99AD3}" type="pres">
      <dgm:prSet presAssocID="{D3FC37C2-7CE5-4C95-B9DF-21C6176F970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4984A4A-3E87-4802-B660-37AB24C0136A}" type="pres">
      <dgm:prSet presAssocID="{517B4847-88A9-41E9-A40A-6123F72E98FF}" presName="boxAndChildren" presStyleCnt="0"/>
      <dgm:spPr/>
    </dgm:pt>
    <dgm:pt modelId="{24D6A8F7-4FF3-4E51-AA5F-E1658FE79BA6}" type="pres">
      <dgm:prSet presAssocID="{517B4847-88A9-41E9-A40A-6123F72E98FF}" presName="parentTextBox" presStyleLbl="node1" presStyleIdx="0" presStyleCnt="4"/>
      <dgm:spPr/>
      <dgm:t>
        <a:bodyPr/>
        <a:lstStyle/>
        <a:p>
          <a:endParaRPr lang="en-IN"/>
        </a:p>
      </dgm:t>
    </dgm:pt>
    <dgm:pt modelId="{4CAD1C08-F874-4744-9D93-BBEFAA1796F4}" type="pres">
      <dgm:prSet presAssocID="{0411C709-EBA4-4071-9BD8-827944837450}" presName="sp" presStyleCnt="0"/>
      <dgm:spPr/>
    </dgm:pt>
    <dgm:pt modelId="{2C0DDC11-505B-49A5-BD07-958F5E8F2AB9}" type="pres">
      <dgm:prSet presAssocID="{C6DD28C1-0263-49E4-9C0F-B6B039029DA8}" presName="arrowAndChildren" presStyleCnt="0"/>
      <dgm:spPr/>
    </dgm:pt>
    <dgm:pt modelId="{146B6F1D-375F-4CB4-8DAC-CE3589612DE1}" type="pres">
      <dgm:prSet presAssocID="{C6DD28C1-0263-49E4-9C0F-B6B039029DA8}" presName="parentTextArrow" presStyleLbl="node1" presStyleIdx="1" presStyleCnt="4"/>
      <dgm:spPr/>
      <dgm:t>
        <a:bodyPr/>
        <a:lstStyle/>
        <a:p>
          <a:endParaRPr lang="en-IN"/>
        </a:p>
      </dgm:t>
    </dgm:pt>
    <dgm:pt modelId="{D2933B3A-DB4B-424E-A730-D65BFA111414}" type="pres">
      <dgm:prSet presAssocID="{F19A468F-FA3D-4DA3-8611-3E7DB52FEAEF}" presName="sp" presStyleCnt="0"/>
      <dgm:spPr/>
    </dgm:pt>
    <dgm:pt modelId="{A889F24E-E80F-4CB0-ADD0-C6EC94411CFD}" type="pres">
      <dgm:prSet presAssocID="{101A9429-CB11-44EC-B76F-97DF733A0C64}" presName="arrowAndChildren" presStyleCnt="0"/>
      <dgm:spPr/>
    </dgm:pt>
    <dgm:pt modelId="{D12846D3-E201-49CB-BA6B-D778687FB583}" type="pres">
      <dgm:prSet presAssocID="{101A9429-CB11-44EC-B76F-97DF733A0C64}" presName="parentTextArrow" presStyleLbl="node1" presStyleIdx="2" presStyleCnt="4"/>
      <dgm:spPr/>
      <dgm:t>
        <a:bodyPr/>
        <a:lstStyle/>
        <a:p>
          <a:endParaRPr lang="en-IN"/>
        </a:p>
      </dgm:t>
    </dgm:pt>
    <dgm:pt modelId="{CD461C53-5282-4340-92C5-B7B70FEC8422}" type="pres">
      <dgm:prSet presAssocID="{43B6E109-E407-4DBF-B64C-D6F50877E156}" presName="sp" presStyleCnt="0"/>
      <dgm:spPr/>
    </dgm:pt>
    <dgm:pt modelId="{204FC663-A4CC-4418-BA13-B90EF7456540}" type="pres">
      <dgm:prSet presAssocID="{B120A21A-8919-4B7D-9710-5D5FF6C60CAA}" presName="arrowAndChildren" presStyleCnt="0"/>
      <dgm:spPr/>
    </dgm:pt>
    <dgm:pt modelId="{FB1DA1F2-01D2-4241-8FE9-2C576B4541F3}" type="pres">
      <dgm:prSet presAssocID="{B120A21A-8919-4B7D-9710-5D5FF6C60CAA}" presName="parentTextArrow" presStyleLbl="node1" presStyleIdx="3" presStyleCnt="4" custLinFactNeighborX="-1563" custLinFactNeighborY="2706"/>
      <dgm:spPr/>
      <dgm:t>
        <a:bodyPr/>
        <a:lstStyle/>
        <a:p>
          <a:endParaRPr lang="en-IN"/>
        </a:p>
      </dgm:t>
    </dgm:pt>
  </dgm:ptLst>
  <dgm:cxnLst>
    <dgm:cxn modelId="{E96AF1B2-8F3B-4B84-B2EA-EA4A63095F83}" type="presOf" srcId="{101A9429-CB11-44EC-B76F-97DF733A0C64}" destId="{D12846D3-E201-49CB-BA6B-D778687FB583}" srcOrd="0" destOrd="0" presId="urn:microsoft.com/office/officeart/2005/8/layout/process4"/>
    <dgm:cxn modelId="{ACCDA974-FB7A-4B3C-86D7-91E2DD6851BE}" srcId="{D3FC37C2-7CE5-4C95-B9DF-21C6176F9702}" destId="{517B4847-88A9-41E9-A40A-6123F72E98FF}" srcOrd="3" destOrd="0" parTransId="{0ED3B7F6-A7A4-448B-94EF-4FE849E029A7}" sibTransId="{EBAA4804-83DE-49BF-8C08-4EB4CA1FE415}"/>
    <dgm:cxn modelId="{E9CB153E-CB4B-4626-863B-381F7C076522}" srcId="{D3FC37C2-7CE5-4C95-B9DF-21C6176F9702}" destId="{C6DD28C1-0263-49E4-9C0F-B6B039029DA8}" srcOrd="2" destOrd="0" parTransId="{D4CAB518-8BD6-49C1-9383-041884A3E9E7}" sibTransId="{0411C709-EBA4-4071-9BD8-827944837450}"/>
    <dgm:cxn modelId="{A7338011-FD3D-42D6-A1B0-E4DA34832927}" srcId="{D3FC37C2-7CE5-4C95-B9DF-21C6176F9702}" destId="{101A9429-CB11-44EC-B76F-97DF733A0C64}" srcOrd="1" destOrd="0" parTransId="{06068EBE-738E-4474-A438-DF69F9FFBF53}" sibTransId="{F19A468F-FA3D-4DA3-8611-3E7DB52FEAEF}"/>
    <dgm:cxn modelId="{553CB39F-0FA5-4697-B6E8-0639DA2DAF48}" type="presOf" srcId="{B120A21A-8919-4B7D-9710-5D5FF6C60CAA}" destId="{FB1DA1F2-01D2-4241-8FE9-2C576B4541F3}" srcOrd="0" destOrd="0" presId="urn:microsoft.com/office/officeart/2005/8/layout/process4"/>
    <dgm:cxn modelId="{E56DBA13-329B-406C-BACB-F08EDBB2FF2A}" type="presOf" srcId="{C6DD28C1-0263-49E4-9C0F-B6B039029DA8}" destId="{146B6F1D-375F-4CB4-8DAC-CE3589612DE1}" srcOrd="0" destOrd="0" presId="urn:microsoft.com/office/officeart/2005/8/layout/process4"/>
    <dgm:cxn modelId="{B2AAE09F-23B0-4D9B-A74D-25E1DB1ACFF4}" srcId="{D3FC37C2-7CE5-4C95-B9DF-21C6176F9702}" destId="{B120A21A-8919-4B7D-9710-5D5FF6C60CAA}" srcOrd="0" destOrd="0" parTransId="{3DE72841-90DC-488A-8C1C-80692E0763ED}" sibTransId="{43B6E109-E407-4DBF-B64C-D6F50877E156}"/>
    <dgm:cxn modelId="{5B4C0974-967B-41DA-BA19-D0994B37EF83}" type="presOf" srcId="{517B4847-88A9-41E9-A40A-6123F72E98FF}" destId="{24D6A8F7-4FF3-4E51-AA5F-E1658FE79BA6}" srcOrd="0" destOrd="0" presId="urn:microsoft.com/office/officeart/2005/8/layout/process4"/>
    <dgm:cxn modelId="{5AB63FE0-24E5-4088-A5C6-29BF27029FCE}" type="presOf" srcId="{D3FC37C2-7CE5-4C95-B9DF-21C6176F9702}" destId="{7D4C0AE3-307B-458B-8126-517C74B99AD3}" srcOrd="0" destOrd="0" presId="urn:microsoft.com/office/officeart/2005/8/layout/process4"/>
    <dgm:cxn modelId="{0F300B59-7D3A-4E90-8297-5C29A098BAF8}" type="presParOf" srcId="{7D4C0AE3-307B-458B-8126-517C74B99AD3}" destId="{B4984A4A-3E87-4802-B660-37AB24C0136A}" srcOrd="0" destOrd="0" presId="urn:microsoft.com/office/officeart/2005/8/layout/process4"/>
    <dgm:cxn modelId="{FA03E5D5-3440-449B-82BB-8A4EDBB13BCA}" type="presParOf" srcId="{B4984A4A-3E87-4802-B660-37AB24C0136A}" destId="{24D6A8F7-4FF3-4E51-AA5F-E1658FE79BA6}" srcOrd="0" destOrd="0" presId="urn:microsoft.com/office/officeart/2005/8/layout/process4"/>
    <dgm:cxn modelId="{AD3177F9-D9F6-4F35-B97C-5FB8AD179B9F}" type="presParOf" srcId="{7D4C0AE3-307B-458B-8126-517C74B99AD3}" destId="{4CAD1C08-F874-4744-9D93-BBEFAA1796F4}" srcOrd="1" destOrd="0" presId="urn:microsoft.com/office/officeart/2005/8/layout/process4"/>
    <dgm:cxn modelId="{AC6C3BF7-4596-4D79-83A3-14919DA75FEB}" type="presParOf" srcId="{7D4C0AE3-307B-458B-8126-517C74B99AD3}" destId="{2C0DDC11-505B-49A5-BD07-958F5E8F2AB9}" srcOrd="2" destOrd="0" presId="urn:microsoft.com/office/officeart/2005/8/layout/process4"/>
    <dgm:cxn modelId="{3762B7A3-83B2-499B-BF67-A40AC4EA7030}" type="presParOf" srcId="{2C0DDC11-505B-49A5-BD07-958F5E8F2AB9}" destId="{146B6F1D-375F-4CB4-8DAC-CE3589612DE1}" srcOrd="0" destOrd="0" presId="urn:microsoft.com/office/officeart/2005/8/layout/process4"/>
    <dgm:cxn modelId="{4D41042E-5C9B-4719-9D5F-C0FB44AFAA29}" type="presParOf" srcId="{7D4C0AE3-307B-458B-8126-517C74B99AD3}" destId="{D2933B3A-DB4B-424E-A730-D65BFA111414}" srcOrd="3" destOrd="0" presId="urn:microsoft.com/office/officeart/2005/8/layout/process4"/>
    <dgm:cxn modelId="{C773A735-C57D-473B-BDD7-966B5D097A57}" type="presParOf" srcId="{7D4C0AE3-307B-458B-8126-517C74B99AD3}" destId="{A889F24E-E80F-4CB0-ADD0-C6EC94411CFD}" srcOrd="4" destOrd="0" presId="urn:microsoft.com/office/officeart/2005/8/layout/process4"/>
    <dgm:cxn modelId="{9C0B70C8-B74D-4A37-BF78-AAC0C6CB5ABC}" type="presParOf" srcId="{A889F24E-E80F-4CB0-ADD0-C6EC94411CFD}" destId="{D12846D3-E201-49CB-BA6B-D778687FB583}" srcOrd="0" destOrd="0" presId="urn:microsoft.com/office/officeart/2005/8/layout/process4"/>
    <dgm:cxn modelId="{46B1FEF9-589F-4E4A-9630-31E11C3CF7C8}" type="presParOf" srcId="{7D4C0AE3-307B-458B-8126-517C74B99AD3}" destId="{CD461C53-5282-4340-92C5-B7B70FEC8422}" srcOrd="5" destOrd="0" presId="urn:microsoft.com/office/officeart/2005/8/layout/process4"/>
    <dgm:cxn modelId="{A7EA787D-AA0A-414A-A663-D98BDC71734F}" type="presParOf" srcId="{7D4C0AE3-307B-458B-8126-517C74B99AD3}" destId="{204FC663-A4CC-4418-BA13-B90EF7456540}" srcOrd="6" destOrd="0" presId="urn:microsoft.com/office/officeart/2005/8/layout/process4"/>
    <dgm:cxn modelId="{0AF0C709-9808-405D-B9CA-9348B25147B5}" type="presParOf" srcId="{204FC663-A4CC-4418-BA13-B90EF7456540}" destId="{FB1DA1F2-01D2-4241-8FE9-2C576B4541F3}" srcOrd="0" destOrd="0" presId="urn:microsoft.com/office/officeart/2005/8/layout/process4"/>
  </dgm:cxnLst>
  <dgm:bg>
    <a:solidFill>
      <a:schemeClr val="accent5">
        <a:lumMod val="40000"/>
        <a:lumOff val="60000"/>
      </a:schemeClr>
    </a:solidFill>
  </dgm:bg>
  <dgm:whole>
    <a:ln>
      <a:solidFill>
        <a:schemeClr val="tx1"/>
      </a:solidFill>
    </a:ln>
  </dgm:whole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3081D3B-7A1F-41F2-AD50-FDBE5C398448}" type="doc">
      <dgm:prSet loTypeId="urn:microsoft.com/office/officeart/2005/8/layout/chevron2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67E149-2150-4CC8-A2E1-A5B3A6E78305}">
      <dgm:prSet phldrT="[Text]" custT="1"/>
      <dgm:spPr/>
      <dgm:t>
        <a:bodyPr/>
        <a:lstStyle/>
        <a:p>
          <a:endParaRPr lang="en-US" sz="2400" b="1" dirty="0" smtClean="0"/>
        </a:p>
        <a:p>
          <a:r>
            <a:rPr lang="en-US" sz="2400" b="1" dirty="0" smtClean="0"/>
            <a:t>LBP</a:t>
          </a:r>
          <a:endParaRPr lang="en-US" sz="2400" b="1" dirty="0"/>
        </a:p>
      </dgm:t>
    </dgm:pt>
    <dgm:pt modelId="{4801FB63-8554-473F-B13D-414417BBB791}" type="parTrans" cxnId="{EA5C8CFF-F023-4F39-ADC8-CEBF71230EA2}">
      <dgm:prSet/>
      <dgm:spPr/>
      <dgm:t>
        <a:bodyPr/>
        <a:lstStyle/>
        <a:p>
          <a:endParaRPr lang="en-US"/>
        </a:p>
      </dgm:t>
    </dgm:pt>
    <dgm:pt modelId="{4EE468D6-9653-4671-AFFB-2B82C3B0D5AA}" type="sibTrans" cxnId="{EA5C8CFF-F023-4F39-ADC8-CEBF71230EA2}">
      <dgm:prSet/>
      <dgm:spPr/>
      <dgm:t>
        <a:bodyPr/>
        <a:lstStyle/>
        <a:p>
          <a:endParaRPr lang="en-US"/>
        </a:p>
      </dgm:t>
    </dgm:pt>
    <dgm:pt modelId="{D3F71755-5E1E-4C7C-B98C-3235C7AE4EFE}">
      <dgm:prSet phldrT="[Text]" custT="1"/>
      <dgm:spPr/>
      <dgm:t>
        <a:bodyPr/>
        <a:lstStyle/>
        <a:p>
          <a:r>
            <a:rPr lang="en-US" sz="2400" dirty="0" smtClean="0">
              <a:latin typeface="Calibri" pitchFamily="34" charset="0"/>
              <a:cs typeface="Aparajita" pitchFamily="34" charset="0"/>
            </a:rPr>
            <a:t>By pre-defined questionnaire</a:t>
          </a:r>
          <a:endParaRPr lang="en-US" sz="2400" dirty="0">
            <a:latin typeface="Calibri" pitchFamily="34" charset="0"/>
            <a:cs typeface="Aparajita" pitchFamily="34" charset="0"/>
          </a:endParaRPr>
        </a:p>
      </dgm:t>
    </dgm:pt>
    <dgm:pt modelId="{18BDD0B0-DB49-4BF8-8AFC-D1C48250B93E}" type="parTrans" cxnId="{9F73FE1D-BACE-4F16-B5D0-D7E66F655D02}">
      <dgm:prSet/>
      <dgm:spPr/>
      <dgm:t>
        <a:bodyPr/>
        <a:lstStyle/>
        <a:p>
          <a:endParaRPr lang="en-US"/>
        </a:p>
      </dgm:t>
    </dgm:pt>
    <dgm:pt modelId="{408AA96F-16E3-4E35-ACEA-0AC21467F1DE}" type="sibTrans" cxnId="{9F73FE1D-BACE-4F16-B5D0-D7E66F655D02}">
      <dgm:prSet/>
      <dgm:spPr/>
      <dgm:t>
        <a:bodyPr/>
        <a:lstStyle/>
        <a:p>
          <a:endParaRPr lang="en-US"/>
        </a:p>
      </dgm:t>
    </dgm:pt>
    <dgm:pt modelId="{5882940C-40CA-482F-A38B-9D288F80F89F}">
      <dgm:prSet phldrT="[Text]" custT="1"/>
      <dgm:spPr/>
      <dgm:t>
        <a:bodyPr/>
        <a:lstStyle/>
        <a:p>
          <a:r>
            <a:rPr lang="en-US" sz="2400" b="1" dirty="0" smtClean="0"/>
            <a:t>   </a:t>
          </a:r>
        </a:p>
        <a:p>
          <a:r>
            <a:rPr lang="en-US" sz="2400" b="1" dirty="0" smtClean="0"/>
            <a:t>LSS/</a:t>
          </a:r>
        </a:p>
        <a:p>
          <a:r>
            <a:rPr lang="en-US" sz="2400" b="1" dirty="0" smtClean="0"/>
            <a:t>DD</a:t>
          </a:r>
        </a:p>
      </dgm:t>
    </dgm:pt>
    <dgm:pt modelId="{FB4AC86A-D010-4E12-A5C1-1EF8636E7328}" type="parTrans" cxnId="{FDB2B699-EDFB-42A8-ACD1-D522951BBEAB}">
      <dgm:prSet/>
      <dgm:spPr/>
      <dgm:t>
        <a:bodyPr/>
        <a:lstStyle/>
        <a:p>
          <a:endParaRPr lang="en-US"/>
        </a:p>
      </dgm:t>
    </dgm:pt>
    <dgm:pt modelId="{C1B21ADA-564D-4152-B312-F6EF3EABFD7C}" type="sibTrans" cxnId="{FDB2B699-EDFB-42A8-ACD1-D522951BBEAB}">
      <dgm:prSet/>
      <dgm:spPr/>
      <dgm:t>
        <a:bodyPr/>
        <a:lstStyle/>
        <a:p>
          <a:endParaRPr lang="en-US"/>
        </a:p>
      </dgm:t>
    </dgm:pt>
    <dgm:pt modelId="{039AFE47-515F-4590-9719-0EC1159331EA}">
      <dgm:prSet phldrT="[Text]" custT="1"/>
      <dgm:spPr/>
      <dgm:t>
        <a:bodyPr/>
        <a:lstStyle/>
        <a:p>
          <a:r>
            <a:rPr lang="en-US" sz="2400" b="1" dirty="0" smtClean="0"/>
            <a:t>FJA</a:t>
          </a:r>
          <a:endParaRPr lang="en-US" sz="2400" b="1" dirty="0"/>
        </a:p>
      </dgm:t>
    </dgm:pt>
    <dgm:pt modelId="{522DD6A7-AEFC-42E1-8875-6951F3C4F2F6}" type="parTrans" cxnId="{A2082DD0-7117-4AD1-8946-15DFC28716D3}">
      <dgm:prSet/>
      <dgm:spPr/>
      <dgm:t>
        <a:bodyPr/>
        <a:lstStyle/>
        <a:p>
          <a:endParaRPr lang="en-US"/>
        </a:p>
      </dgm:t>
    </dgm:pt>
    <dgm:pt modelId="{86EFAAF1-85CC-4B2F-8F6D-0CC5C05EF520}" type="sibTrans" cxnId="{A2082DD0-7117-4AD1-8946-15DFC28716D3}">
      <dgm:prSet/>
      <dgm:spPr/>
      <dgm:t>
        <a:bodyPr/>
        <a:lstStyle/>
        <a:p>
          <a:endParaRPr lang="en-US"/>
        </a:p>
      </dgm:t>
    </dgm:pt>
    <dgm:pt modelId="{B48B062C-043D-43EC-A611-B91ECBCCEAB4}">
      <dgm:prSet phldrT="[Text]" custT="1"/>
      <dgm:spPr/>
      <dgm:t>
        <a:bodyPr/>
        <a:lstStyle/>
        <a:p>
          <a:r>
            <a:rPr lang="en-US" sz="2400" dirty="0" smtClean="0">
              <a:latin typeface="Calibri" pitchFamily="34" charset="0"/>
            </a:rPr>
            <a:t>Decreased facet joint space with/without </a:t>
          </a:r>
          <a:r>
            <a:rPr lang="en-US" sz="2400" dirty="0" err="1" smtClean="0">
              <a:latin typeface="Calibri" pitchFamily="34" charset="0"/>
            </a:rPr>
            <a:t>hypersclerosis</a:t>
          </a:r>
          <a:r>
            <a:rPr lang="en-US" sz="2400" dirty="0" smtClean="0">
              <a:latin typeface="Calibri" pitchFamily="34" charset="0"/>
            </a:rPr>
            <a:t> of joint margins</a:t>
          </a:r>
          <a:endParaRPr lang="en-US" sz="2400" dirty="0">
            <a:latin typeface="Calibri" pitchFamily="34" charset="0"/>
          </a:endParaRPr>
        </a:p>
      </dgm:t>
    </dgm:pt>
    <dgm:pt modelId="{EBD8DD9D-47BD-415E-84BF-85374E9CD5C7}" type="sibTrans" cxnId="{3E6C0764-1117-476D-B57A-9722C32CA80C}">
      <dgm:prSet/>
      <dgm:spPr/>
      <dgm:t>
        <a:bodyPr/>
        <a:lstStyle/>
        <a:p>
          <a:endParaRPr lang="en-US"/>
        </a:p>
      </dgm:t>
    </dgm:pt>
    <dgm:pt modelId="{AC5911F1-E2FA-4398-B803-C6CD734CE64B}" type="parTrans" cxnId="{3E6C0764-1117-476D-B57A-9722C32CA80C}">
      <dgm:prSet/>
      <dgm:spPr/>
      <dgm:t>
        <a:bodyPr/>
        <a:lstStyle/>
        <a:p>
          <a:endParaRPr lang="en-US"/>
        </a:p>
      </dgm:t>
    </dgm:pt>
    <dgm:pt modelId="{2271A835-96AF-4D12-B538-7E53CA3A0A74}">
      <dgm:prSet phldrT="[Text]"/>
      <dgm:spPr/>
      <dgm:t>
        <a:bodyPr/>
        <a:lstStyle/>
        <a:p>
          <a:endParaRPr lang="en-US" sz="1500" dirty="0"/>
        </a:p>
      </dgm:t>
    </dgm:pt>
    <dgm:pt modelId="{591FD4C8-19D6-4718-9DE6-36A5318BA354}" type="parTrans" cxnId="{437A2854-BC89-4238-8B64-3DA88B5B1C4A}">
      <dgm:prSet/>
      <dgm:spPr/>
      <dgm:t>
        <a:bodyPr/>
        <a:lstStyle/>
        <a:p>
          <a:endParaRPr lang="en-US"/>
        </a:p>
      </dgm:t>
    </dgm:pt>
    <dgm:pt modelId="{0C21AE59-524D-4360-9B77-6AD0FA0316F3}" type="sibTrans" cxnId="{437A2854-BC89-4238-8B64-3DA88B5B1C4A}">
      <dgm:prSet/>
      <dgm:spPr/>
      <dgm:t>
        <a:bodyPr/>
        <a:lstStyle/>
        <a:p>
          <a:endParaRPr lang="en-US"/>
        </a:p>
      </dgm:t>
    </dgm:pt>
    <dgm:pt modelId="{A40AD3BC-23FD-4CEA-B8A4-470A8828AFEE}">
      <dgm:prSet phldrT="[Text]" custT="1"/>
      <dgm:spPr/>
      <dgm:t>
        <a:bodyPr/>
        <a:lstStyle/>
        <a:p>
          <a:r>
            <a:rPr lang="en-US" sz="2400" dirty="0" err="1" smtClean="0">
              <a:latin typeface="Calibri" pitchFamily="34" charset="0"/>
            </a:rPr>
            <a:t>Osteophyte</a:t>
          </a:r>
          <a:r>
            <a:rPr lang="en-US" sz="2400" dirty="0" smtClean="0">
              <a:latin typeface="Calibri" pitchFamily="34" charset="0"/>
            </a:rPr>
            <a:t>  formation</a:t>
          </a:r>
          <a:endParaRPr lang="en-US" sz="2400" dirty="0">
            <a:latin typeface="Calibri" pitchFamily="34" charset="0"/>
          </a:endParaRPr>
        </a:p>
      </dgm:t>
    </dgm:pt>
    <dgm:pt modelId="{094E8BD9-4D56-437A-9928-09E4E5A8228E}" type="parTrans" cxnId="{91B454B5-EDF3-4C37-A617-493F89DB47E8}">
      <dgm:prSet/>
      <dgm:spPr/>
      <dgm:t>
        <a:bodyPr/>
        <a:lstStyle/>
        <a:p>
          <a:endParaRPr lang="en-US"/>
        </a:p>
      </dgm:t>
    </dgm:pt>
    <dgm:pt modelId="{09EFB353-B8D8-4110-BF7B-D55DB1F0742B}" type="sibTrans" cxnId="{91B454B5-EDF3-4C37-A617-493F89DB47E8}">
      <dgm:prSet/>
      <dgm:spPr/>
      <dgm:t>
        <a:bodyPr/>
        <a:lstStyle/>
        <a:p>
          <a:endParaRPr lang="en-US"/>
        </a:p>
      </dgm:t>
    </dgm:pt>
    <dgm:pt modelId="{D5A764BA-5B2B-489D-8F16-F7540B962722}">
      <dgm:prSet phldrT="[Text]" custT="1"/>
      <dgm:spPr/>
      <dgm:t>
        <a:bodyPr/>
        <a:lstStyle/>
        <a:p>
          <a:endParaRPr lang="en-US" sz="2000" dirty="0"/>
        </a:p>
      </dgm:t>
    </dgm:pt>
    <dgm:pt modelId="{73D86A39-892B-4ADD-AD22-57071335E165}" type="parTrans" cxnId="{A571F4B6-18D0-4ADD-9001-512A8695A87B}">
      <dgm:prSet/>
      <dgm:spPr/>
      <dgm:t>
        <a:bodyPr/>
        <a:lstStyle/>
        <a:p>
          <a:endParaRPr lang="en-US"/>
        </a:p>
      </dgm:t>
    </dgm:pt>
    <dgm:pt modelId="{B8C7CB03-3D81-47A0-83BA-0D6787986CCA}" type="sibTrans" cxnId="{A571F4B6-18D0-4ADD-9001-512A8695A87B}">
      <dgm:prSet/>
      <dgm:spPr/>
      <dgm:t>
        <a:bodyPr/>
        <a:lstStyle/>
        <a:p>
          <a:endParaRPr lang="en-US"/>
        </a:p>
      </dgm:t>
    </dgm:pt>
    <dgm:pt modelId="{E2490A20-51E8-42A5-9529-F6CA7E07EADD}">
      <dgm:prSet phldrT="[Text]" custT="1"/>
      <dgm:spPr/>
      <dgm:t>
        <a:bodyPr/>
        <a:lstStyle/>
        <a:p>
          <a:r>
            <a:rPr lang="en-US" sz="2400" dirty="0" smtClean="0">
              <a:latin typeface="Calibri" pitchFamily="34" charset="0"/>
            </a:rPr>
            <a:t>Decreased osseous  diameter of vertebral canal</a:t>
          </a:r>
          <a:endParaRPr lang="en-US" sz="2400" dirty="0">
            <a:latin typeface="Calibri" pitchFamily="34" charset="0"/>
          </a:endParaRPr>
        </a:p>
      </dgm:t>
    </dgm:pt>
    <dgm:pt modelId="{F0C18D63-EBBB-4D83-AF98-1A26BAF989DE}" type="parTrans" cxnId="{A41348AF-8796-4311-A8EE-302DA32A1168}">
      <dgm:prSet/>
      <dgm:spPr/>
      <dgm:t>
        <a:bodyPr/>
        <a:lstStyle/>
        <a:p>
          <a:endParaRPr lang="en-US"/>
        </a:p>
      </dgm:t>
    </dgm:pt>
    <dgm:pt modelId="{21984E7A-78C5-4EAE-9959-4007D2EE2EBE}" type="sibTrans" cxnId="{A41348AF-8796-4311-A8EE-302DA32A1168}">
      <dgm:prSet/>
      <dgm:spPr/>
      <dgm:t>
        <a:bodyPr/>
        <a:lstStyle/>
        <a:p>
          <a:endParaRPr lang="en-US"/>
        </a:p>
      </dgm:t>
    </dgm:pt>
    <dgm:pt modelId="{763018A0-515E-468B-912F-D24C56FBBAFE}">
      <dgm:prSet phldrT="[Text]" custT="1"/>
      <dgm:spPr/>
      <dgm:t>
        <a:bodyPr/>
        <a:lstStyle/>
        <a:p>
          <a:r>
            <a:rPr lang="en-IN" sz="2400" dirty="0" err="1" smtClean="0">
              <a:solidFill>
                <a:schemeClr val="tx1"/>
              </a:solidFill>
              <a:latin typeface="Calibri" pitchFamily="34" charset="0"/>
              <a:cs typeface="Aparajita" pitchFamily="34" charset="0"/>
            </a:rPr>
            <a:t>Oswestry</a:t>
          </a:r>
          <a:r>
            <a:rPr lang="en-IN" sz="2400" dirty="0" smtClean="0">
              <a:solidFill>
                <a:schemeClr val="tx1"/>
              </a:solidFill>
              <a:latin typeface="Calibri" pitchFamily="34" charset="0"/>
              <a:cs typeface="Aparajita" pitchFamily="34" charset="0"/>
            </a:rPr>
            <a:t> low back pain </a:t>
          </a:r>
          <a:endParaRPr lang="en-US" sz="2400" dirty="0">
            <a:solidFill>
              <a:schemeClr val="tx1"/>
            </a:solidFill>
            <a:latin typeface="Calibri" pitchFamily="34" charset="0"/>
            <a:cs typeface="Aparajita" pitchFamily="34" charset="0"/>
          </a:endParaRPr>
        </a:p>
      </dgm:t>
    </dgm:pt>
    <dgm:pt modelId="{69BC12B3-4499-4228-BC45-1670C7F41503}" type="parTrans" cxnId="{7B06CBBF-BA6A-47BD-AE0C-C7C3E291CD78}">
      <dgm:prSet/>
      <dgm:spPr/>
      <dgm:t>
        <a:bodyPr/>
        <a:lstStyle/>
        <a:p>
          <a:endParaRPr lang="en-US"/>
        </a:p>
      </dgm:t>
    </dgm:pt>
    <dgm:pt modelId="{EA8494FD-1698-4231-8A5A-49A63E48D1F5}" type="sibTrans" cxnId="{7B06CBBF-BA6A-47BD-AE0C-C7C3E291CD78}">
      <dgm:prSet/>
      <dgm:spPr/>
      <dgm:t>
        <a:bodyPr/>
        <a:lstStyle/>
        <a:p>
          <a:endParaRPr lang="en-US"/>
        </a:p>
      </dgm:t>
    </dgm:pt>
    <dgm:pt modelId="{68E1B717-D873-49AC-BBE4-AFBE434FCC1F}">
      <dgm:prSet custT="1"/>
      <dgm:spPr/>
      <dgm:t>
        <a:bodyPr/>
        <a:lstStyle/>
        <a:p>
          <a:r>
            <a:rPr lang="en-US" sz="2400" dirty="0" smtClean="0">
              <a:latin typeface="Calibri" pitchFamily="34" charset="0"/>
            </a:rPr>
            <a:t>Decreased IVD height, </a:t>
          </a:r>
          <a:r>
            <a:rPr lang="en-US" sz="2400" dirty="0" err="1" smtClean="0">
              <a:latin typeface="Calibri" pitchFamily="34" charset="0"/>
            </a:rPr>
            <a:t>Herniation</a:t>
          </a:r>
          <a:r>
            <a:rPr lang="en-US" sz="2400" dirty="0" smtClean="0">
              <a:latin typeface="Calibri" pitchFamily="34" charset="0"/>
            </a:rPr>
            <a:t> and/or Disc </a:t>
          </a:r>
          <a:r>
            <a:rPr lang="en-US" sz="2400" dirty="0" err="1" smtClean="0">
              <a:latin typeface="Calibri" pitchFamily="34" charset="0"/>
            </a:rPr>
            <a:t>Prolapse</a:t>
          </a:r>
          <a:endParaRPr lang="en-US" sz="2400" dirty="0">
            <a:latin typeface="Calibri" pitchFamily="34" charset="0"/>
          </a:endParaRPr>
        </a:p>
      </dgm:t>
    </dgm:pt>
    <dgm:pt modelId="{A1CED062-1524-44F7-9CC3-AEF30D533524}" type="parTrans" cxnId="{B88B4535-8B2C-49BB-8E65-34AA4933B90A}">
      <dgm:prSet/>
      <dgm:spPr/>
      <dgm:t>
        <a:bodyPr/>
        <a:lstStyle/>
        <a:p>
          <a:endParaRPr lang="en-US"/>
        </a:p>
      </dgm:t>
    </dgm:pt>
    <dgm:pt modelId="{6D7590F0-FFDA-4505-BE41-D7C9F399C292}" type="sibTrans" cxnId="{B88B4535-8B2C-49BB-8E65-34AA4933B90A}">
      <dgm:prSet/>
      <dgm:spPr/>
      <dgm:t>
        <a:bodyPr/>
        <a:lstStyle/>
        <a:p>
          <a:endParaRPr lang="en-US"/>
        </a:p>
      </dgm:t>
    </dgm:pt>
    <dgm:pt modelId="{377CC0C6-885B-4D94-8071-664377D323E3}" type="pres">
      <dgm:prSet presAssocID="{53081D3B-7A1F-41F2-AD50-FDBE5C39844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A04BA84-96C4-4E67-8D96-4B1D0FBB87EB}" type="pres">
      <dgm:prSet presAssocID="{7367E149-2150-4CC8-A2E1-A5B3A6E78305}" presName="composite" presStyleCnt="0"/>
      <dgm:spPr/>
    </dgm:pt>
    <dgm:pt modelId="{6731E4EA-9BA9-4DAE-BC85-31D751089CBD}" type="pres">
      <dgm:prSet presAssocID="{7367E149-2150-4CC8-A2E1-A5B3A6E7830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F1FAAD-2582-4AC4-860E-89186B58BFDB}" type="pres">
      <dgm:prSet presAssocID="{7367E149-2150-4CC8-A2E1-A5B3A6E7830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B33113-DD53-45E7-9567-DE68D47F54EC}" type="pres">
      <dgm:prSet presAssocID="{4EE468D6-9653-4671-AFFB-2B82C3B0D5AA}" presName="sp" presStyleCnt="0"/>
      <dgm:spPr/>
    </dgm:pt>
    <dgm:pt modelId="{62D5FE85-3A1A-4927-B498-8C48BCEDDCBB}" type="pres">
      <dgm:prSet presAssocID="{5882940C-40CA-482F-A38B-9D288F80F89F}" presName="composite" presStyleCnt="0"/>
      <dgm:spPr/>
    </dgm:pt>
    <dgm:pt modelId="{93BD4163-09F0-4F28-95E7-4B99ECD34117}" type="pres">
      <dgm:prSet presAssocID="{5882940C-40CA-482F-A38B-9D288F80F89F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3DEFA9-851E-4EDE-B5D4-738DB972B83D}" type="pres">
      <dgm:prSet presAssocID="{5882940C-40CA-482F-A38B-9D288F80F89F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E18147-0F37-4709-AD54-76C340B2B829}" type="pres">
      <dgm:prSet presAssocID="{C1B21ADA-564D-4152-B312-F6EF3EABFD7C}" presName="sp" presStyleCnt="0"/>
      <dgm:spPr/>
    </dgm:pt>
    <dgm:pt modelId="{9226472A-A645-4FE3-AE76-A9BE64EE3312}" type="pres">
      <dgm:prSet presAssocID="{039AFE47-515F-4590-9719-0EC1159331EA}" presName="composite" presStyleCnt="0"/>
      <dgm:spPr/>
    </dgm:pt>
    <dgm:pt modelId="{9A5057E0-353A-40C1-AB53-D92CE2CE378C}" type="pres">
      <dgm:prSet presAssocID="{039AFE47-515F-4590-9719-0EC1159331E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3E735F3-A738-422E-AE0E-95113CE37CCD}" type="pres">
      <dgm:prSet presAssocID="{039AFE47-515F-4590-9719-0EC1159331E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DB2B699-EDFB-42A8-ACD1-D522951BBEAB}" srcId="{53081D3B-7A1F-41F2-AD50-FDBE5C398448}" destId="{5882940C-40CA-482F-A38B-9D288F80F89F}" srcOrd="1" destOrd="0" parTransId="{FB4AC86A-D010-4E12-A5C1-1EF8636E7328}" sibTransId="{C1B21ADA-564D-4152-B312-F6EF3EABFD7C}"/>
    <dgm:cxn modelId="{EA5C8CFF-F023-4F39-ADC8-CEBF71230EA2}" srcId="{53081D3B-7A1F-41F2-AD50-FDBE5C398448}" destId="{7367E149-2150-4CC8-A2E1-A5B3A6E78305}" srcOrd="0" destOrd="0" parTransId="{4801FB63-8554-473F-B13D-414417BBB791}" sibTransId="{4EE468D6-9653-4671-AFFB-2B82C3B0D5AA}"/>
    <dgm:cxn modelId="{B3638937-066C-45C5-A11E-782CE7FB7B00}" type="presOf" srcId="{B48B062C-043D-43EC-A611-B91ECBCCEAB4}" destId="{D3E735F3-A738-422E-AE0E-95113CE37CCD}" srcOrd="0" destOrd="1" presId="urn:microsoft.com/office/officeart/2005/8/layout/chevron2"/>
    <dgm:cxn modelId="{B1045C4C-2C79-4C97-9834-C02E9425B211}" type="presOf" srcId="{E2490A20-51E8-42A5-9529-F6CA7E07EADD}" destId="{3E3DEFA9-851E-4EDE-B5D4-738DB972B83D}" srcOrd="0" destOrd="0" presId="urn:microsoft.com/office/officeart/2005/8/layout/chevron2"/>
    <dgm:cxn modelId="{A41348AF-8796-4311-A8EE-302DA32A1168}" srcId="{5882940C-40CA-482F-A38B-9D288F80F89F}" destId="{E2490A20-51E8-42A5-9529-F6CA7E07EADD}" srcOrd="0" destOrd="0" parTransId="{F0C18D63-EBBB-4D83-AF98-1A26BAF989DE}" sibTransId="{21984E7A-78C5-4EAE-9959-4007D2EE2EBE}"/>
    <dgm:cxn modelId="{9F73FE1D-BACE-4F16-B5D0-D7E66F655D02}" srcId="{7367E149-2150-4CC8-A2E1-A5B3A6E78305}" destId="{D3F71755-5E1E-4C7C-B98C-3235C7AE4EFE}" srcOrd="0" destOrd="0" parTransId="{18BDD0B0-DB49-4BF8-8AFC-D1C48250B93E}" sibTransId="{408AA96F-16E3-4E35-ACEA-0AC21467F1DE}"/>
    <dgm:cxn modelId="{34BB21C7-5174-403E-BEA0-FD1E18319978}" type="presOf" srcId="{68E1B717-D873-49AC-BBE4-AFBE434FCC1F}" destId="{3E3DEFA9-851E-4EDE-B5D4-738DB972B83D}" srcOrd="0" destOrd="1" presId="urn:microsoft.com/office/officeart/2005/8/layout/chevron2"/>
    <dgm:cxn modelId="{4E2C5AE5-9117-44B7-9BDB-D305C8F3734F}" type="presOf" srcId="{5882940C-40CA-482F-A38B-9D288F80F89F}" destId="{93BD4163-09F0-4F28-95E7-4B99ECD34117}" srcOrd="0" destOrd="0" presId="urn:microsoft.com/office/officeart/2005/8/layout/chevron2"/>
    <dgm:cxn modelId="{437A2854-BC89-4238-8B64-3DA88B5B1C4A}" srcId="{039AFE47-515F-4590-9719-0EC1159331EA}" destId="{2271A835-96AF-4D12-B538-7E53CA3A0A74}" srcOrd="3" destOrd="0" parTransId="{591FD4C8-19D6-4718-9DE6-36A5318BA354}" sibTransId="{0C21AE59-524D-4360-9B77-6AD0FA0316F3}"/>
    <dgm:cxn modelId="{91B454B5-EDF3-4C37-A617-493F89DB47E8}" srcId="{039AFE47-515F-4590-9719-0EC1159331EA}" destId="{A40AD3BC-23FD-4CEA-B8A4-470A8828AFEE}" srcOrd="2" destOrd="0" parTransId="{094E8BD9-4D56-437A-9928-09E4E5A8228E}" sibTransId="{09EFB353-B8D8-4110-BF7B-D55DB1F0742B}"/>
    <dgm:cxn modelId="{75E72AD7-6CEC-4C1F-899E-93F804DD09F1}" type="presOf" srcId="{2271A835-96AF-4D12-B538-7E53CA3A0A74}" destId="{D3E735F3-A738-422E-AE0E-95113CE37CCD}" srcOrd="0" destOrd="3" presId="urn:microsoft.com/office/officeart/2005/8/layout/chevron2"/>
    <dgm:cxn modelId="{74D8EE8C-755B-4247-B2E5-17BC2373DE36}" type="presOf" srcId="{A40AD3BC-23FD-4CEA-B8A4-470A8828AFEE}" destId="{D3E735F3-A738-422E-AE0E-95113CE37CCD}" srcOrd="0" destOrd="2" presId="urn:microsoft.com/office/officeart/2005/8/layout/chevron2"/>
    <dgm:cxn modelId="{87B28253-B4D8-478C-B917-FACECA49045B}" type="presOf" srcId="{7367E149-2150-4CC8-A2E1-A5B3A6E78305}" destId="{6731E4EA-9BA9-4DAE-BC85-31D751089CBD}" srcOrd="0" destOrd="0" presId="urn:microsoft.com/office/officeart/2005/8/layout/chevron2"/>
    <dgm:cxn modelId="{D87C0A63-966A-431A-8FA7-761BB416B5C1}" type="presOf" srcId="{D5A764BA-5B2B-489D-8F16-F7540B962722}" destId="{D3E735F3-A738-422E-AE0E-95113CE37CCD}" srcOrd="0" destOrd="0" presId="urn:microsoft.com/office/officeart/2005/8/layout/chevron2"/>
    <dgm:cxn modelId="{2396FBA0-DC05-42B2-9565-A9FFDB606C85}" type="presOf" srcId="{039AFE47-515F-4590-9719-0EC1159331EA}" destId="{9A5057E0-353A-40C1-AB53-D92CE2CE378C}" srcOrd="0" destOrd="0" presId="urn:microsoft.com/office/officeart/2005/8/layout/chevron2"/>
    <dgm:cxn modelId="{ADF7E1F1-B7DD-4C1E-A2D0-588ECECDFFBF}" type="presOf" srcId="{763018A0-515E-468B-912F-D24C56FBBAFE}" destId="{33F1FAAD-2582-4AC4-860E-89186B58BFDB}" srcOrd="0" destOrd="1" presId="urn:microsoft.com/office/officeart/2005/8/layout/chevron2"/>
    <dgm:cxn modelId="{3E6C0764-1117-476D-B57A-9722C32CA80C}" srcId="{039AFE47-515F-4590-9719-0EC1159331EA}" destId="{B48B062C-043D-43EC-A611-B91ECBCCEAB4}" srcOrd="1" destOrd="0" parTransId="{AC5911F1-E2FA-4398-B803-C6CD734CE64B}" sibTransId="{EBD8DD9D-47BD-415E-84BF-85374E9CD5C7}"/>
    <dgm:cxn modelId="{A2082DD0-7117-4AD1-8946-15DFC28716D3}" srcId="{53081D3B-7A1F-41F2-AD50-FDBE5C398448}" destId="{039AFE47-515F-4590-9719-0EC1159331EA}" srcOrd="2" destOrd="0" parTransId="{522DD6A7-AEFC-42E1-8875-6951F3C4F2F6}" sibTransId="{86EFAAF1-85CC-4B2F-8F6D-0CC5C05EF520}"/>
    <dgm:cxn modelId="{7B06CBBF-BA6A-47BD-AE0C-C7C3E291CD78}" srcId="{7367E149-2150-4CC8-A2E1-A5B3A6E78305}" destId="{763018A0-515E-468B-912F-D24C56FBBAFE}" srcOrd="1" destOrd="0" parTransId="{69BC12B3-4499-4228-BC45-1670C7F41503}" sibTransId="{EA8494FD-1698-4231-8A5A-49A63E48D1F5}"/>
    <dgm:cxn modelId="{E3686790-F655-485B-8BBF-1B0DC5638D06}" type="presOf" srcId="{53081D3B-7A1F-41F2-AD50-FDBE5C398448}" destId="{377CC0C6-885B-4D94-8071-664377D323E3}" srcOrd="0" destOrd="0" presId="urn:microsoft.com/office/officeart/2005/8/layout/chevron2"/>
    <dgm:cxn modelId="{68902C39-5767-4441-B2C2-8E42681A133D}" type="presOf" srcId="{D3F71755-5E1E-4C7C-B98C-3235C7AE4EFE}" destId="{33F1FAAD-2582-4AC4-860E-89186B58BFDB}" srcOrd="0" destOrd="0" presId="urn:microsoft.com/office/officeart/2005/8/layout/chevron2"/>
    <dgm:cxn modelId="{A571F4B6-18D0-4ADD-9001-512A8695A87B}" srcId="{039AFE47-515F-4590-9719-0EC1159331EA}" destId="{D5A764BA-5B2B-489D-8F16-F7540B962722}" srcOrd="0" destOrd="0" parTransId="{73D86A39-892B-4ADD-AD22-57071335E165}" sibTransId="{B8C7CB03-3D81-47A0-83BA-0D6787986CCA}"/>
    <dgm:cxn modelId="{B88B4535-8B2C-49BB-8E65-34AA4933B90A}" srcId="{5882940C-40CA-482F-A38B-9D288F80F89F}" destId="{68E1B717-D873-49AC-BBE4-AFBE434FCC1F}" srcOrd="1" destOrd="0" parTransId="{A1CED062-1524-44F7-9CC3-AEF30D533524}" sibTransId="{6D7590F0-FFDA-4505-BE41-D7C9F399C292}"/>
    <dgm:cxn modelId="{0F9A6812-92D7-495C-A737-63BDDA8BB3A4}" type="presParOf" srcId="{377CC0C6-885B-4D94-8071-664377D323E3}" destId="{AA04BA84-96C4-4E67-8D96-4B1D0FBB87EB}" srcOrd="0" destOrd="0" presId="urn:microsoft.com/office/officeart/2005/8/layout/chevron2"/>
    <dgm:cxn modelId="{68E1344D-806D-4592-B0D1-7D57D2B6A2DC}" type="presParOf" srcId="{AA04BA84-96C4-4E67-8D96-4B1D0FBB87EB}" destId="{6731E4EA-9BA9-4DAE-BC85-31D751089CBD}" srcOrd="0" destOrd="0" presId="urn:microsoft.com/office/officeart/2005/8/layout/chevron2"/>
    <dgm:cxn modelId="{73B40A19-C0EB-49D0-8AA2-D87090F63BDB}" type="presParOf" srcId="{AA04BA84-96C4-4E67-8D96-4B1D0FBB87EB}" destId="{33F1FAAD-2582-4AC4-860E-89186B58BFDB}" srcOrd="1" destOrd="0" presId="urn:microsoft.com/office/officeart/2005/8/layout/chevron2"/>
    <dgm:cxn modelId="{B62A3A27-FF41-4B6B-A97A-4C943CC3D6C6}" type="presParOf" srcId="{377CC0C6-885B-4D94-8071-664377D323E3}" destId="{F0B33113-DD53-45E7-9567-DE68D47F54EC}" srcOrd="1" destOrd="0" presId="urn:microsoft.com/office/officeart/2005/8/layout/chevron2"/>
    <dgm:cxn modelId="{3511FA2E-173B-4782-88FE-FB2B8D439CD4}" type="presParOf" srcId="{377CC0C6-885B-4D94-8071-664377D323E3}" destId="{62D5FE85-3A1A-4927-B498-8C48BCEDDCBB}" srcOrd="2" destOrd="0" presId="urn:microsoft.com/office/officeart/2005/8/layout/chevron2"/>
    <dgm:cxn modelId="{44782BDE-24B1-4584-A6A4-62F7E4D2B288}" type="presParOf" srcId="{62D5FE85-3A1A-4927-B498-8C48BCEDDCBB}" destId="{93BD4163-09F0-4F28-95E7-4B99ECD34117}" srcOrd="0" destOrd="0" presId="urn:microsoft.com/office/officeart/2005/8/layout/chevron2"/>
    <dgm:cxn modelId="{B98BC708-2F2C-43A7-9D45-A71CC1D42293}" type="presParOf" srcId="{62D5FE85-3A1A-4927-B498-8C48BCEDDCBB}" destId="{3E3DEFA9-851E-4EDE-B5D4-738DB972B83D}" srcOrd="1" destOrd="0" presId="urn:microsoft.com/office/officeart/2005/8/layout/chevron2"/>
    <dgm:cxn modelId="{1C8C3376-0E4D-4854-B5CA-A9551C9C7906}" type="presParOf" srcId="{377CC0C6-885B-4D94-8071-664377D323E3}" destId="{1BE18147-0F37-4709-AD54-76C340B2B829}" srcOrd="3" destOrd="0" presId="urn:microsoft.com/office/officeart/2005/8/layout/chevron2"/>
    <dgm:cxn modelId="{05CB4ECE-C443-4D77-B8D3-C24B1C878067}" type="presParOf" srcId="{377CC0C6-885B-4D94-8071-664377D323E3}" destId="{9226472A-A645-4FE3-AE76-A9BE64EE3312}" srcOrd="4" destOrd="0" presId="urn:microsoft.com/office/officeart/2005/8/layout/chevron2"/>
    <dgm:cxn modelId="{600CD8F7-B698-416A-B829-8C7130F90AC7}" type="presParOf" srcId="{9226472A-A645-4FE3-AE76-A9BE64EE3312}" destId="{9A5057E0-353A-40C1-AB53-D92CE2CE378C}" srcOrd="0" destOrd="0" presId="urn:microsoft.com/office/officeart/2005/8/layout/chevron2"/>
    <dgm:cxn modelId="{888697C0-7455-4138-956C-27C1A97A71D7}" type="presParOf" srcId="{9226472A-A645-4FE3-AE76-A9BE64EE3312}" destId="{D3E735F3-A738-422E-AE0E-95113CE37CCD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D8F2B265-92BA-444B-B9E3-58C60C689D1C}" type="datetimeFigureOut">
              <a:rPr lang="en-US" smtClean="0"/>
              <a:pPr/>
              <a:t>10/5/2015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3D08A2F-FF0A-4FE6-8DD0-A23DAAD7F7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571480"/>
            <a:ext cx="7643866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effectLst/>
                <a:latin typeface="Aparajita" pitchFamily="34" charset="0"/>
                <a:ea typeface="Calibri" pitchFamily="34" charset="0"/>
                <a:cs typeface="Aparajita" pitchFamily="34" charset="0"/>
              </a:rPr>
              <a:t>Facet Joint </a:t>
            </a:r>
            <a:r>
              <a:rPr lang="en-US" sz="4800" b="1" dirty="0" smtClean="0">
                <a:latin typeface="Aparajita" pitchFamily="34" charset="0"/>
                <a:ea typeface="Calibri" pitchFamily="34" charset="0"/>
                <a:cs typeface="Aparajita" pitchFamily="34" charset="0"/>
              </a:rPr>
              <a:t>A</a:t>
            </a:r>
            <a:r>
              <a:rPr kumimoji="0" lang="en-US" sz="4800" b="1" i="0" u="none" strike="noStrike" cap="none" normalizeH="0" baseline="0" dirty="0" smtClean="0">
                <a:ln>
                  <a:noFill/>
                </a:ln>
                <a:effectLst/>
                <a:latin typeface="Aparajita" pitchFamily="34" charset="0"/>
                <a:ea typeface="Calibri" pitchFamily="34" charset="0"/>
                <a:cs typeface="Aparajita" pitchFamily="34" charset="0"/>
              </a:rPr>
              <a:t>rthrosis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effectLst/>
                <a:latin typeface="Aparajita" pitchFamily="34" charset="0"/>
                <a:ea typeface="Calibri" pitchFamily="34" charset="0"/>
                <a:cs typeface="Aparajita" pitchFamily="34" charset="0"/>
              </a:rPr>
              <a:t>Disc Degeneration and Lumbago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800" b="1" dirty="0">
              <a:solidFill>
                <a:schemeClr val="accent2">
                  <a:lumMod val="20000"/>
                  <a:lumOff val="80000"/>
                </a:schemeClr>
              </a:solidFill>
              <a:latin typeface="Aparajita" pitchFamily="34" charset="0"/>
              <a:cs typeface="Aparajit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Dr.Ruchira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 </a:t>
            </a:r>
            <a:r>
              <a:rPr lang="en-US" sz="4000" b="1" dirty="0" err="1" smtClean="0">
                <a:solidFill>
                  <a:schemeClr val="accent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Sethi</a:t>
            </a:r>
            <a:endParaRPr lang="en-US" sz="4000" b="1" dirty="0" smtClean="0">
              <a:solidFill>
                <a:schemeClr val="accent2">
                  <a:lumMod val="50000"/>
                </a:schemeClr>
              </a:solidFill>
              <a:latin typeface="Aparajita" pitchFamily="34" charset="0"/>
              <a:cs typeface="Aparajit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parajita" pitchFamily="34" charset="0"/>
                <a:cs typeface="Aparajita" pitchFamily="34" charset="0"/>
              </a:rPr>
              <a:t>Dr.</a:t>
            </a:r>
            <a:r>
              <a:rPr kumimoji="0" lang="en-US" sz="40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parajita" pitchFamily="34" charset="0"/>
                <a:cs typeface="Aparajita" pitchFamily="34" charset="0"/>
              </a:rPr>
              <a:t> </a:t>
            </a:r>
            <a:r>
              <a:rPr kumimoji="0" lang="en-US" sz="4000" b="1" i="0" u="none" strike="noStrike" cap="none" normalizeH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parajita" pitchFamily="34" charset="0"/>
                <a:cs typeface="Aparajita" pitchFamily="34" charset="0"/>
              </a:rPr>
              <a:t>Vishram</a:t>
            </a:r>
            <a:r>
              <a:rPr kumimoji="0" lang="en-US" sz="40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Aparajita" pitchFamily="34" charset="0"/>
                <a:cs typeface="Aparajita" pitchFamily="34" charset="0"/>
              </a:rPr>
              <a:t> Singh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200" b="1" baseline="0" dirty="0" smtClean="0">
                <a:latin typeface="Aparajita" pitchFamily="34" charset="0"/>
                <a:cs typeface="Aparajita" pitchFamily="34" charset="0"/>
              </a:rPr>
              <a:t>Department</a:t>
            </a:r>
            <a:r>
              <a:rPr lang="en-US" sz="3200" b="1" dirty="0" smtClean="0">
                <a:latin typeface="Aparajita" pitchFamily="34" charset="0"/>
                <a:cs typeface="Aparajita" pitchFamily="34" charset="0"/>
              </a:rPr>
              <a:t> of Anatomy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effectLst/>
                <a:latin typeface="Aparajita" pitchFamily="34" charset="0"/>
                <a:cs typeface="Aparajita" pitchFamily="34" charset="0"/>
              </a:rPr>
              <a:t>Santosh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effectLst/>
                <a:latin typeface="Aparajita" pitchFamily="34" charset="0"/>
                <a:cs typeface="Aparajita" pitchFamily="34" charset="0"/>
              </a:rPr>
              <a:t> University, 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effectLst/>
                <a:latin typeface="Aparajita" pitchFamily="34" charset="0"/>
                <a:cs typeface="Aparajita" pitchFamily="34" charset="0"/>
              </a:rPr>
              <a:t>India</a:t>
            </a:r>
            <a:endParaRPr kumimoji="0" lang="en-US" sz="3200" b="1" i="0" u="none" strike="noStrike" cap="none" normalizeH="0" baseline="0" dirty="0" smtClean="0">
              <a:ln>
                <a:noFill/>
              </a:ln>
              <a:effectLst/>
              <a:latin typeface="Aparajita" pitchFamily="34" charset="0"/>
              <a:cs typeface="Aparajita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en-US" sz="3200" b="1" i="0" u="none" strike="noStrike" cap="none" normalizeH="0" baseline="0" dirty="0" smtClean="0">
              <a:ln>
                <a:noFill/>
              </a:ln>
              <a:effectLst/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3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5429264"/>
            <a:ext cx="1357322" cy="1166449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1357322" cy="116644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1357298"/>
            <a:ext cx="86439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The initial division of spine into three columns for describing post traumatic injury by Denis Francis was a landmark in defining and describing  stability of spine.</a:t>
            </a:r>
          </a:p>
          <a:p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However in Degenerative or Aging spine , there have been proposed two strong  columns- Anterior and Posterior columns which maintain the integrity and stability of spine</a:t>
            </a:r>
          </a:p>
        </p:txBody>
      </p:sp>
      <p:pic>
        <p:nvPicPr>
          <p:cNvPr id="1026" name="Picture 2" descr="C:\Users\h\Desktop\images (2)2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929066"/>
            <a:ext cx="3367102" cy="242525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57224" y="5786455"/>
            <a:ext cx="3130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Three Column Spine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4214818"/>
            <a:ext cx="2999110" cy="1538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072066" y="5715016"/>
            <a:ext cx="2908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accent2">
                    <a:lumMod val="50000"/>
                  </a:schemeClr>
                </a:solidFill>
                <a:latin typeface="Aparajita" pitchFamily="34" charset="0"/>
                <a:cs typeface="Aparajita" pitchFamily="34" charset="0"/>
              </a:rPr>
              <a:t>Two Column Spine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8926" y="500042"/>
            <a:ext cx="31534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latin typeface="Aparajita" pitchFamily="34" charset="0"/>
                <a:cs typeface="Aparajita" pitchFamily="34" charset="0"/>
              </a:rPr>
              <a:t>INTRODUCTION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643174" y="357166"/>
            <a:ext cx="47863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latin typeface="Aparajita" pitchFamily="34" charset="0"/>
                <a:cs typeface="Aparajita" pitchFamily="34" charset="0"/>
              </a:rPr>
              <a:t>SEQUENCE OF EVENTS</a:t>
            </a:r>
            <a:endParaRPr lang="en-US" sz="3600" b="1" u="sng" dirty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4100" name="Picture 4" descr="C:\Users\h\Desktop\1 disc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2214554"/>
            <a:ext cx="3305709" cy="18573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01" name="Picture 5" descr="C:\Users\h\Desktop\images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3857628"/>
            <a:ext cx="2500330" cy="250033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</p:pic>
      <p:pic>
        <p:nvPicPr>
          <p:cNvPr id="4102" name="Picture 6" descr="C:\Users\h\Desktop\images (1)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15074" y="2214554"/>
            <a:ext cx="2143125" cy="214312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142976" y="1500174"/>
            <a:ext cx="2340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Disc Degeneration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29322" y="1500174"/>
            <a:ext cx="25891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Facet Joint Arthrosis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857620" y="1714488"/>
            <a:ext cx="1857388" cy="1588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539750" y="549275"/>
            <a:ext cx="836453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3600" b="1" dirty="0" smtClean="0">
                <a:latin typeface="Aparajita" pitchFamily="34" charset="0"/>
                <a:cs typeface="Aparajita" pitchFamily="34" charset="0"/>
              </a:rPr>
              <a:t>  DISC </a:t>
            </a:r>
            <a:r>
              <a:rPr lang="en-IN" sz="3600" b="1" dirty="0">
                <a:latin typeface="Aparajita" pitchFamily="34" charset="0"/>
                <a:cs typeface="Aparajita" pitchFamily="34" charset="0"/>
              </a:rPr>
              <a:t>DEGENERATION OUTCOMES: </a:t>
            </a:r>
          </a:p>
        </p:txBody>
      </p:sp>
      <p:pic>
        <p:nvPicPr>
          <p:cNvPr id="4" name="Picture 3" descr="C:\Users\h\Desktop\download (1)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28860" y="500042"/>
            <a:ext cx="4716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latin typeface="Aparajita" pitchFamily="34" charset="0"/>
                <a:cs typeface="Aparajita" pitchFamily="34" charset="0"/>
              </a:rPr>
              <a:t>AIM OF PRESENT STUDY</a:t>
            </a:r>
          </a:p>
        </p:txBody>
      </p:sp>
      <p:sp>
        <p:nvSpPr>
          <p:cNvPr id="4" name="Rectangle 3"/>
          <p:cNvSpPr/>
          <p:nvPr/>
        </p:nvSpPr>
        <p:spPr>
          <a:xfrm>
            <a:off x="500034" y="1428736"/>
            <a:ext cx="828680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200" dirty="0" smtClean="0">
                <a:latin typeface="Aparajita" pitchFamily="34" charset="0"/>
                <a:cs typeface="Aparajita" pitchFamily="34" charset="0"/>
              </a:rPr>
              <a:t>An MRI Study Of Lower Lumbar Spine Was Done In Low Back Pain Individuals</a:t>
            </a:r>
          </a:p>
          <a:p>
            <a:endParaRPr lang="en-IN" sz="3200" dirty="0" smtClean="0">
              <a:latin typeface="Aparajita" pitchFamily="34" charset="0"/>
              <a:cs typeface="Aparajita" pitchFamily="34" charset="0"/>
            </a:endParaRPr>
          </a:p>
          <a:p>
            <a:pPr algn="ctr"/>
            <a:r>
              <a:rPr lang="en-IN" sz="3200" dirty="0" smtClean="0">
                <a:latin typeface="Aparajita" pitchFamily="34" charset="0"/>
                <a:cs typeface="Aparajita" pitchFamily="34" charset="0"/>
              </a:rPr>
              <a:t>          - For Assessment Of Prevalence And Grade Of Facet Joint Arthrosis and its association with Degenerative Disc Disease</a:t>
            </a:r>
            <a:endParaRPr lang="en-US" sz="3200" dirty="0"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643174" y="428604"/>
            <a:ext cx="46233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latin typeface="Aparajita" pitchFamily="34" charset="0"/>
                <a:cs typeface="Aparajita" pitchFamily="34" charset="0"/>
              </a:rPr>
              <a:t>MATERIALS &amp; METHOD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285720" y="2357430"/>
          <a:ext cx="750099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71604" y="1000108"/>
            <a:ext cx="72391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  Fifty cases of LBP were enrolled for the study; age-group 20-70 years; Males=23, Females=27 (mean age=41.92 yrs &amp; 44.19 yrs respectively) 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endParaRPr lang="en-US" dirty="0"/>
          </a:p>
        </p:txBody>
      </p:sp>
      <p:sp>
        <p:nvSpPr>
          <p:cNvPr id="7" name="Vertical Scroll 6"/>
          <p:cNvSpPr/>
          <p:nvPr/>
        </p:nvSpPr>
        <p:spPr>
          <a:xfrm>
            <a:off x="7572396" y="2357430"/>
            <a:ext cx="1571604" cy="3500454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i="1" dirty="0" smtClean="0"/>
              <a:t>Philips 1.5 T </a:t>
            </a:r>
            <a:r>
              <a:rPr lang="en-US" b="1" i="1" dirty="0" err="1" smtClean="0"/>
              <a:t>Achieva</a:t>
            </a:r>
            <a:endParaRPr lang="en-US" b="1" i="1" dirty="0" smtClean="0"/>
          </a:p>
          <a:p>
            <a:pPr algn="ctr"/>
            <a:endParaRPr lang="en-US" b="1" i="1" dirty="0" smtClean="0"/>
          </a:p>
          <a:p>
            <a:pPr algn="ctr"/>
            <a:r>
              <a:rPr lang="en-US" b="1" i="1" dirty="0" smtClean="0"/>
              <a:t>Axial, </a:t>
            </a:r>
          </a:p>
          <a:p>
            <a:pPr algn="ctr"/>
            <a:r>
              <a:rPr lang="en-US" b="1" i="1" dirty="0" smtClean="0"/>
              <a:t>coronal and sagittal images , 4mm slice gap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143240" y="428604"/>
            <a:ext cx="18790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u="sng" dirty="0" smtClean="0">
                <a:latin typeface="Aparajita" pitchFamily="34" charset="0"/>
                <a:cs typeface="Aparajita" pitchFamily="34" charset="0"/>
              </a:rPr>
              <a:t>RESULTS</a:t>
            </a:r>
            <a:endParaRPr lang="en-US" sz="3600" u="sng" dirty="0" smtClean="0">
              <a:latin typeface="Aparajita" pitchFamily="34" charset="0"/>
              <a:cs typeface="Aparajit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1214422"/>
            <a:ext cx="88582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Aparajita" pitchFamily="34" charset="0"/>
                <a:cs typeface="Aparajita" pitchFamily="34" charset="0"/>
              </a:rPr>
              <a:t>The LSS was seen at lower vertebral levels in cases of  LBP 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Aparajita" pitchFamily="34" charset="0"/>
                <a:cs typeface="Aparajita" pitchFamily="34" charset="0"/>
              </a:rPr>
              <a:t>The highest prevalence of FJA was seen at L4-L5 vertebral level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Aparajita" pitchFamily="34" charset="0"/>
                <a:cs typeface="Aparajita" pitchFamily="34" charset="0"/>
              </a:rPr>
              <a:t>FJA was evident without DD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dirty="0" smtClean="0">
                <a:latin typeface="Aparajita" pitchFamily="34" charset="0"/>
                <a:cs typeface="Aparajita" pitchFamily="34" charset="0"/>
              </a:rPr>
              <a:t>The highest prevalence of DD was seen at the caudal most vertebral level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662" y="2714620"/>
            <a:ext cx="553998" cy="36433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sz="2400" dirty="0" smtClean="0">
                <a:latin typeface="Calibri" pitchFamily="34" charset="0"/>
                <a:cs typeface="Aparajita" pitchFamily="34" charset="0"/>
              </a:rPr>
              <a:t>Association of DD, LSS &amp; FJA 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1643042" y="2857496"/>
          <a:ext cx="6643718" cy="33575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1571604" y="357166"/>
            <a:ext cx="657228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3200" b="1" dirty="0" smtClean="0">
                <a:latin typeface="Aparajita" pitchFamily="34" charset="0"/>
                <a:cs typeface="Aparajita" pitchFamily="34" charset="0"/>
              </a:rPr>
              <a:t>GRADING FJA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b="1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b="1" dirty="0" smtClean="0">
                <a:latin typeface="Aparajita" pitchFamily="34" charset="0"/>
                <a:cs typeface="Aparajita" pitchFamily="34" charset="0"/>
              </a:rPr>
              <a:t>Grade 0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 --Normal facet joint space (2±4 mm 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b="1" dirty="0" smtClean="0">
                <a:latin typeface="Aparajita" pitchFamily="34" charset="0"/>
                <a:cs typeface="Aparajita" pitchFamily="34" charset="0"/>
              </a:rPr>
              <a:t>Grade 1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 --Narrowing of the facet joint space  (&lt; 2 mm)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b="1" dirty="0" smtClean="0">
                <a:latin typeface="Aparajita" pitchFamily="34" charset="0"/>
                <a:cs typeface="Aparajita" pitchFamily="34" charset="0"/>
              </a:rPr>
              <a:t>Grade 2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--  grade1+ sclerosis of joint margins + mild sub-</a:t>
            </a:r>
            <a:r>
              <a:rPr lang="en-IN" sz="2400" dirty="0" err="1" smtClean="0">
                <a:latin typeface="Aparajita" pitchFamily="34" charset="0"/>
                <a:cs typeface="Aparajita" pitchFamily="34" charset="0"/>
              </a:rPr>
              <a:t>articular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 bone erosions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b="1" dirty="0" smtClean="0">
                <a:latin typeface="Aparajita" pitchFamily="34" charset="0"/>
                <a:cs typeface="Aparajita" pitchFamily="34" charset="0"/>
              </a:rPr>
              <a:t>Grade 3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– Grade2 + small </a:t>
            </a:r>
            <a:r>
              <a:rPr lang="en-IN" sz="2400" dirty="0" err="1" smtClean="0">
                <a:latin typeface="Aparajita" pitchFamily="34" charset="0"/>
                <a:cs typeface="Aparajita" pitchFamily="34" charset="0"/>
              </a:rPr>
              <a:t>osteophytes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 +severe sub-</a:t>
            </a:r>
            <a:r>
              <a:rPr lang="en-IN" sz="2400" dirty="0" err="1" smtClean="0">
                <a:latin typeface="Aparajita" pitchFamily="34" charset="0"/>
                <a:cs typeface="Aparajita" pitchFamily="34" charset="0"/>
              </a:rPr>
              <a:t>articular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 bone erosions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b="1" dirty="0" smtClean="0">
                <a:latin typeface="Aparajita" pitchFamily="34" charset="0"/>
                <a:cs typeface="Aparajita" pitchFamily="34" charset="0"/>
              </a:rPr>
              <a:t>Grade 4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- grade3+ large </a:t>
            </a:r>
            <a:r>
              <a:rPr lang="en-IN" sz="2400" dirty="0" err="1" smtClean="0">
                <a:latin typeface="Aparajita" pitchFamily="34" charset="0"/>
                <a:cs typeface="Aparajita" pitchFamily="34" charset="0"/>
              </a:rPr>
              <a:t>osteophytes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 and/or </a:t>
            </a:r>
            <a:r>
              <a:rPr lang="en-IN" sz="2400" dirty="0" err="1" smtClean="0">
                <a:latin typeface="Aparajita" pitchFamily="34" charset="0"/>
                <a:cs typeface="Aparajita" pitchFamily="34" charset="0"/>
              </a:rPr>
              <a:t>subchondral</a:t>
            </a:r>
            <a:r>
              <a:rPr lang="en-IN" sz="2400" dirty="0" smtClean="0">
                <a:latin typeface="Aparajita" pitchFamily="34" charset="0"/>
                <a:cs typeface="Aparajita" pitchFamily="34" charset="0"/>
              </a:rPr>
              <a:t> cysts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arajita" pitchFamily="34" charset="0"/>
                <a:cs typeface="Aparajita" pitchFamily="34" charset="0"/>
              </a:rPr>
              <a:t>Prevalence of different grades of FJA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arajita" pitchFamily="34" charset="0"/>
              <a:ea typeface="Arial Unicode MS" pitchFamily="34" charset="-128"/>
              <a:cs typeface="Aparajita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357290" y="4071940"/>
          <a:ext cx="6643734" cy="2214580"/>
        </p:xfrm>
        <a:graphic>
          <a:graphicData uri="http://schemas.openxmlformats.org/drawingml/2006/table">
            <a:tbl>
              <a:tblPr/>
              <a:tblGrid>
                <a:gridCol w="1862034"/>
                <a:gridCol w="1546422"/>
                <a:gridCol w="1078426"/>
                <a:gridCol w="1078426"/>
                <a:gridCol w="1078426"/>
              </a:tblGrid>
              <a:tr h="553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Vertebral Level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Grade 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Grade 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Grade 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Grade 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553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L5-S1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2(0.04)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28(0.61)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16(0.35)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553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L4-L5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8(0.17)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26(0.54)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14(0.29)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64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L3-L4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18(0.44)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19(0.46)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4(0.09)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57356" y="500042"/>
            <a:ext cx="5081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Aparajita" pitchFamily="34" charset="0"/>
                <a:cs typeface="Aparajita" pitchFamily="34" charset="0"/>
              </a:rPr>
              <a:t>Prevalence Of Different Grades Of FJA</a:t>
            </a:r>
          </a:p>
        </p:txBody>
      </p:sp>
      <p:graphicFrame>
        <p:nvGraphicFramePr>
          <p:cNvPr id="5" name="Chart 4"/>
          <p:cNvGraphicFramePr/>
          <p:nvPr/>
        </p:nvGraphicFramePr>
        <p:xfrm>
          <a:off x="928662" y="1357298"/>
          <a:ext cx="7072362" cy="4386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333375"/>
            <a:ext cx="4392612" cy="545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Down Arrow 3"/>
          <p:cNvSpPr/>
          <p:nvPr/>
        </p:nvSpPr>
        <p:spPr>
          <a:xfrm rot="5400000">
            <a:off x="4827458" y="3530732"/>
            <a:ext cx="181740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 rot="5400000">
            <a:off x="4898896" y="2887790"/>
            <a:ext cx="181740" cy="97840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143108" y="5929330"/>
            <a:ext cx="7088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2800" b="1" dirty="0" smtClean="0">
                <a:solidFill>
                  <a:srgbClr val="002060"/>
                </a:solidFill>
                <a:latin typeface="Century Gothic" pitchFamily="34" charset="0"/>
              </a:rPr>
              <a:t>MRI image  showing Disc Degeneration </a:t>
            </a:r>
            <a:endParaRPr lang="en-IN" sz="2800" b="1" dirty="0">
              <a:solidFill>
                <a:srgbClr val="002060"/>
              </a:solidFill>
              <a:latin typeface="Century Gothic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786182" y="2714620"/>
            <a:ext cx="571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L4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43306" y="3571876"/>
            <a:ext cx="571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L5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786182" y="4286256"/>
            <a:ext cx="5715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parajita" pitchFamily="34" charset="0"/>
                <a:cs typeface="Aparajita" pitchFamily="34" charset="0"/>
              </a:rPr>
              <a:t>S1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571472" y="1357298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3600" dirty="0" smtClean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357298"/>
            <a:ext cx="3429024" cy="3320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44" y="214290"/>
            <a:ext cx="3213264" cy="321471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643570" y="3141138"/>
            <a:ext cx="3357586" cy="325839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142976" y="4786322"/>
            <a:ext cx="1443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Aparajita" pitchFamily="34" charset="0"/>
                <a:cs typeface="Aparajita" pitchFamily="34" charset="0"/>
              </a:rPr>
              <a:t>GRADE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43768" y="785794"/>
            <a:ext cx="1443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Aparajita" pitchFamily="34" charset="0"/>
                <a:cs typeface="Aparajita" pitchFamily="34" charset="0"/>
              </a:rPr>
              <a:t>GRADE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57620" y="5643578"/>
            <a:ext cx="1443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latin typeface="Aparajita" pitchFamily="34" charset="0"/>
                <a:cs typeface="Aparajita" pitchFamily="34" charset="0"/>
              </a:rPr>
              <a:t>GRADE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0"/>
            <a:ext cx="1357322" cy="116644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71802" y="357166"/>
            <a:ext cx="2452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latin typeface="Aparajita" pitchFamily="34" charset="0"/>
                <a:cs typeface="Aparajita" pitchFamily="34" charset="0"/>
              </a:rPr>
              <a:t>DISCUSSION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5721" y="1071546"/>
            <a:ext cx="85725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 Disc degeneration is an inevitable process , occurring in normal response to aging. </a:t>
            </a:r>
          </a:p>
          <a:p>
            <a:pPr>
              <a:buFont typeface="Wingdings" pitchFamily="2" charset="2"/>
              <a:buChar char="v"/>
            </a:pPr>
            <a:r>
              <a:rPr lang="en-IN" sz="2800" dirty="0" smtClean="0">
                <a:latin typeface="Aparajita" pitchFamily="34" charset="0"/>
                <a:cs typeface="Aparajita" pitchFamily="34" charset="0"/>
              </a:rPr>
              <a:t>The anatomy and functional biomechanics of facet joints  provides the concept of “three joint complex” where</a:t>
            </a:r>
          </a:p>
          <a:p>
            <a:r>
              <a:rPr lang="en-IN" sz="2800" dirty="0" smtClean="0">
                <a:latin typeface="Aparajita" pitchFamily="34" charset="0"/>
                <a:cs typeface="Aparajita" pitchFamily="34" charset="0"/>
              </a:rPr>
              <a:t> IVD and the associated facet joints act as the anterior and posterior joints respectively to stabilize each motion segment</a:t>
            </a:r>
          </a:p>
          <a:p>
            <a:r>
              <a:rPr lang="en-IN" sz="2800" dirty="0" smtClean="0">
                <a:latin typeface="Aparajita" pitchFamily="34" charset="0"/>
                <a:cs typeface="Aparajita" pitchFamily="34" charset="0"/>
              </a:rPr>
              <a:t> (two consecutive vertebral bodies and </a:t>
            </a:r>
          </a:p>
          <a:p>
            <a:r>
              <a:rPr lang="en-IN" sz="2800" dirty="0" smtClean="0">
                <a:latin typeface="Aparajita" pitchFamily="34" charset="0"/>
                <a:cs typeface="Aparajita" pitchFamily="34" charset="0"/>
              </a:rPr>
              <a:t>associated facet joints).</a:t>
            </a:r>
          </a:p>
          <a:p>
            <a:pPr>
              <a:buFont typeface="Wingdings" pitchFamily="2" charset="2"/>
              <a:buChar char="v"/>
            </a:pPr>
            <a:r>
              <a:rPr lang="en-IN" sz="2800" dirty="0" smtClean="0">
                <a:latin typeface="Aparajita" pitchFamily="34" charset="0"/>
                <a:cs typeface="Aparajita" pitchFamily="34" charset="0"/>
              </a:rPr>
              <a:t> The interdependence of IVDs and facet </a:t>
            </a:r>
          </a:p>
          <a:p>
            <a:r>
              <a:rPr lang="en-IN" sz="2800" dirty="0" smtClean="0">
                <a:latin typeface="Aparajita" pitchFamily="34" charset="0"/>
                <a:cs typeface="Aparajita" pitchFamily="34" charset="0"/>
              </a:rPr>
              <a:t>joints suggest that change in any one joint </a:t>
            </a:r>
          </a:p>
          <a:p>
            <a:r>
              <a:rPr lang="en-IN" sz="2800" dirty="0" smtClean="0">
                <a:latin typeface="Aparajita" pitchFamily="34" charset="0"/>
                <a:cs typeface="Aparajita" pitchFamily="34" charset="0"/>
              </a:rPr>
              <a:t>will cause degenerative changes to ensue at the</a:t>
            </a:r>
          </a:p>
          <a:p>
            <a:r>
              <a:rPr lang="en-IN" sz="2800" dirty="0" smtClean="0">
                <a:latin typeface="Aparajita" pitchFamily="34" charset="0"/>
                <a:cs typeface="Aparajita" pitchFamily="34" charset="0"/>
              </a:rPr>
              <a:t> other two, referred to as the “Tripod effect”. </a:t>
            </a: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 </a:t>
            </a:r>
          </a:p>
          <a:p>
            <a:pPr algn="ctr"/>
            <a:endParaRPr lang="en-US" sz="2400" dirty="0" smtClean="0">
              <a:latin typeface="Aparajita" pitchFamily="34" charset="0"/>
              <a:cs typeface="Aparajit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86446" y="3857628"/>
            <a:ext cx="3071834" cy="237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1357322" cy="116644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643041" y="500042"/>
            <a:ext cx="728667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 The Tripod Effect defines the interdependence of two components without highlighting the fact as to which is affected first.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720" y="1857364"/>
            <a:ext cx="85725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It has been suggested that IVD is first to undergo degenerative changes, and is an important component to produce LBP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In the present study however LBP was evident without DD</a:t>
            </a:r>
          </a:p>
          <a:p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-in cases with FJA, highlighting the fact that degenerative changes occur earlier in facet joint which are typical synovial joint as against fibro-cartilaginous joint of IVD.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However, once degeneration of disc occurs, it produces segmental load bearing alterations on the facet joints, precipitating the arthritic changes in the </a:t>
            </a:r>
            <a:r>
              <a:rPr lang="en-US" sz="2800" dirty="0" err="1" smtClean="0">
                <a:latin typeface="Aparajita" pitchFamily="34" charset="0"/>
                <a:cs typeface="Aparajita" pitchFamily="34" charset="0"/>
              </a:rPr>
              <a:t>joints,as</a:t>
            </a:r>
            <a:r>
              <a:rPr lang="en-US" sz="2800" dirty="0" smtClean="0">
                <a:latin typeface="Aparajita" pitchFamily="34" charset="0"/>
                <a:cs typeface="Aparajita" pitchFamily="34" charset="0"/>
              </a:rPr>
              <a:t> evident by higher Grade of FJA on spinal motion segment (L5-S1) caudal to level of disc degeneration(L4-L5).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1357322" cy="116644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428992" y="428604"/>
            <a:ext cx="26997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 smtClean="0">
                <a:latin typeface="Aparajita" pitchFamily="34" charset="0"/>
                <a:cs typeface="Aparajita" pitchFamily="34" charset="0"/>
              </a:rP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597" y="1428737"/>
            <a:ext cx="842968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ongoing debate on choosing criteria for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conservative and surgical treatment depends  not only on the degeneration of IVD but also on the degenerative changes setting in at the facet joints.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Hence the present study clearly demonstrates that facet joints should also be taken as a criteria  for conservative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surgical management of LBP.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patients with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low back pain.</a:t>
            </a:r>
          </a:p>
          <a:p>
            <a:pPr algn="ctr"/>
            <a:endParaRPr lang="en-US" sz="2800" dirty="0" smtClean="0">
              <a:latin typeface="Aparajita" pitchFamily="34" charset="0"/>
              <a:cs typeface="Aparajit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h\Desktop\download (1)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1357322" cy="1166449"/>
          </a:xfrm>
          <a:prstGeom prst="rect">
            <a:avLst/>
          </a:prstGeom>
          <a:noFill/>
        </p:spPr>
      </p:pic>
      <p:pic>
        <p:nvPicPr>
          <p:cNvPr id="2050" name="Picture 2" descr="C:\Users\h\Desktop\Screen-Shot-2014-10-23-at-10.42.4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85728"/>
            <a:ext cx="8172468" cy="60007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691</TotalTime>
  <Words>682</Words>
  <Application>Microsoft Office PowerPoint</Application>
  <PresentationFormat>On-screen Show (4:3)</PresentationFormat>
  <Paragraphs>107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Module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</dc:creator>
  <cp:lastModifiedBy>h</cp:lastModifiedBy>
  <cp:revision>7</cp:revision>
  <dcterms:created xsi:type="dcterms:W3CDTF">2015-10-01T23:49:32Z</dcterms:created>
  <dcterms:modified xsi:type="dcterms:W3CDTF">2015-10-05T05:40:12Z</dcterms:modified>
</cp:coreProperties>
</file>