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4"/>
  </p:notesMasterIdLst>
  <p:handoutMasterIdLst>
    <p:handoutMasterId r:id="rId25"/>
  </p:handoutMasterIdLst>
  <p:sldIdLst>
    <p:sldId id="256" r:id="rId2"/>
    <p:sldId id="416" r:id="rId3"/>
    <p:sldId id="373" r:id="rId4"/>
    <p:sldId id="374" r:id="rId5"/>
    <p:sldId id="417" r:id="rId6"/>
    <p:sldId id="418" r:id="rId7"/>
    <p:sldId id="419" r:id="rId8"/>
    <p:sldId id="420" r:id="rId9"/>
    <p:sldId id="421" r:id="rId10"/>
    <p:sldId id="377" r:id="rId11"/>
    <p:sldId id="410" r:id="rId12"/>
    <p:sldId id="383" r:id="rId13"/>
    <p:sldId id="423" r:id="rId14"/>
    <p:sldId id="424" r:id="rId15"/>
    <p:sldId id="395" r:id="rId16"/>
    <p:sldId id="412" r:id="rId17"/>
    <p:sldId id="396" r:id="rId18"/>
    <p:sldId id="414" r:id="rId19"/>
    <p:sldId id="402" r:id="rId20"/>
    <p:sldId id="397" r:id="rId21"/>
    <p:sldId id="404" r:id="rId22"/>
    <p:sldId id="425" r:id="rId2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533C"/>
    <a:srgbClr val="CBEEFF"/>
    <a:srgbClr val="FFE7DE"/>
    <a:srgbClr val="61C0FF"/>
    <a:srgbClr val="FFA8A2"/>
    <a:srgbClr val="FFD7C9"/>
    <a:srgbClr val="000068"/>
    <a:srgbClr val="D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2D55DD-5EF5-1146-B228-74C8E181A5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865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0609CEF-39DA-2F42-A874-0CCECC6C4041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276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135141-8788-F541-9324-EE337B12233E}" type="slidenum">
              <a:rPr lang="nl-NL" sz="1200"/>
              <a:pPr eaLnBrk="1" hangingPunct="1"/>
              <a:t>1</a:t>
            </a:fld>
            <a:endParaRPr lang="nl-NL" sz="120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25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344613" y="1644650"/>
            <a:ext cx="7548562" cy="1470025"/>
          </a:xfrm>
        </p:spPr>
        <p:txBody>
          <a:bodyPr lIns="91440"/>
          <a:lstStyle>
            <a:lvl1pPr>
              <a:lnSpc>
                <a:spcPts val="25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RUIMTE VOOR DE TITEL, ARIAL NARROW BOLD 26</a:t>
            </a:r>
          </a:p>
        </p:txBody>
      </p:sp>
      <p:sp>
        <p:nvSpPr>
          <p:cNvPr id="2356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035300"/>
            <a:ext cx="7554912" cy="1101725"/>
          </a:xfrm>
        </p:spPr>
        <p:txBody>
          <a:bodyPr lIns="91440"/>
          <a:lstStyle>
            <a:lvl1pPr marL="0" indent="0">
              <a:buFont typeface="Wingdings" pitchFamily="2" charset="2"/>
              <a:buNone/>
              <a:defRPr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nl-NL"/>
              <a:t>RUIMTE VOOR DE SUBTITEL ARIAL NARROW C18/26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D9B1F1BA-6BCF-AA48-9748-65E5780E0A45}" type="datetime1">
              <a:rPr lang="en-GB"/>
              <a:pPr>
                <a:defRPr/>
              </a:pPr>
              <a:t>07/03/2016</a:t>
            </a:fld>
            <a:endParaRPr lang="nl-NL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14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Footer text: to modify choose 'View' (Office 2003 or earlier) or 'Insert' (Office 2007 or later)  then 'Header &amp; Footer'</a:t>
            </a:r>
            <a:endParaRPr lang="nl-NL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34E21C51-5B83-774B-AD6C-F5C4A479027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015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7572375" y="6402388"/>
            <a:ext cx="9366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37A51DC-CCF8-7F48-ACC5-4FBDD1A803FF}" type="datetime1">
              <a:rPr lang="en-GB"/>
              <a:pPr>
                <a:defRPr/>
              </a:pPr>
              <a:t>07/03/2016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7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7572375" y="6402388"/>
            <a:ext cx="936625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39F7235-0864-DD4A-817F-6F566F3B0A3E}" type="datetime1">
              <a:rPr lang="en-GB"/>
              <a:pPr>
                <a:defRPr/>
              </a:pPr>
              <a:t>07/03/2016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58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5949B1-8789-4E76-97AD-FEB7C58CD518}" type="datetimeFigureOut">
              <a:rPr lang="nl-NL" smtClean="0"/>
              <a:t>7-3-2016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50EA8-4780-45B7-9103-3753784B687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858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-173038"/>
            <a:ext cx="7805738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0" y="2051050"/>
            <a:ext cx="7802563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Line 12"/>
          <p:cNvSpPr>
            <a:spLocks noChangeShapeType="1"/>
          </p:cNvSpPr>
          <p:nvPr/>
        </p:nvSpPr>
        <p:spPr bwMode="auto">
          <a:xfrm>
            <a:off x="1079500" y="1052513"/>
            <a:ext cx="8064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 Narrow" pitchFamily="34" charset="0"/>
        </a:defRPr>
      </a:lvl9pPr>
    </p:titleStyle>
    <p:bodyStyle>
      <a:lvl1pPr marL="255588" indent="-255588" algn="l" defTabSz="238125" rtl="0" eaLnBrk="0" fontAlgn="base" hangingPunct="0">
        <a:lnSpc>
          <a:spcPts val="2500"/>
        </a:lnSpc>
        <a:spcBef>
          <a:spcPct val="20000"/>
        </a:spcBef>
        <a:spcAft>
          <a:spcPct val="0"/>
        </a:spcAft>
        <a:buFont typeface="Wingdings" charset="0"/>
        <a:buChar char="§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38163" indent="-280988" algn="l" defTabSz="238125" rtl="0" eaLnBrk="0" fontAlgn="base" hangingPunct="0">
        <a:lnSpc>
          <a:spcPts val="2500"/>
        </a:lnSpc>
        <a:spcBef>
          <a:spcPct val="20000"/>
        </a:spcBef>
        <a:spcAft>
          <a:spcPct val="0"/>
        </a:spcAft>
        <a:buFont typeface="Wingdings" charset="0"/>
        <a:buChar char="§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801688" indent="-238125" algn="l" defTabSz="238125" rtl="0" eaLnBrk="0" fontAlgn="base" hangingPunct="0">
        <a:lnSpc>
          <a:spcPts val="2500"/>
        </a:lnSpc>
        <a:spcBef>
          <a:spcPct val="20000"/>
        </a:spcBef>
        <a:spcAft>
          <a:spcPct val="0"/>
        </a:spcAft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077913" indent="-250825" algn="l" defTabSz="238125" rtl="0" eaLnBrk="0" fontAlgn="base" hangingPunct="0">
        <a:lnSpc>
          <a:spcPts val="2500"/>
        </a:lnSpc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344613" indent="-255588" algn="l" defTabSz="238125" rtl="0" eaLnBrk="0" fontAlgn="base" hangingPunct="0">
        <a:lnSpc>
          <a:spcPts val="2500"/>
        </a:lnSpc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1801813" indent="-255588" algn="l" defTabSz="238125" rtl="0" fontAlgn="base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259013" indent="-255588" algn="l" defTabSz="238125" rtl="0" fontAlgn="base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2716213" indent="-255588" algn="l" defTabSz="238125" rtl="0" fontAlgn="base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173413" indent="-255588" algn="l" defTabSz="238125" rtl="0" fontAlgn="base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1.emf"/><Relationship Id="rId3" Type="http://schemas.openxmlformats.org/officeDocument/2006/relationships/image" Target="../media/image22.emf"/><Relationship Id="rId7" Type="http://schemas.openxmlformats.org/officeDocument/2006/relationships/image" Target="../media/image26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png"/><Relationship Id="rId11" Type="http://schemas.openxmlformats.org/officeDocument/2006/relationships/image" Target="../media/image20.emf"/><Relationship Id="rId5" Type="http://schemas.openxmlformats.org/officeDocument/2006/relationships/image" Target="../media/image24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image" Target="../media/image33.emf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2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oleObject" Target="../embeddings/oleObject6.bin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4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C9C610B-A9FB-0346-A0C5-B5B52CB34A68}" type="datetime1">
              <a:rPr lang="en-GB" sz="1400"/>
              <a:pPr eaLnBrk="1" hangingPunct="1"/>
              <a:t>07/03/2016</a:t>
            </a:fld>
            <a:endParaRPr lang="nl-NL" sz="140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" y="1958975"/>
            <a:ext cx="8742363" cy="1470025"/>
          </a:xfrm>
        </p:spPr>
        <p:txBody>
          <a:bodyPr/>
          <a:lstStyle/>
          <a:p>
            <a:pPr algn="ctr" eaLnBrk="1" hangingPunct="1">
              <a:lnSpc>
                <a:spcPct val="120000"/>
              </a:lnSpc>
            </a:pPr>
            <a:r>
              <a:rPr lang="en-US" dirty="0">
                <a:latin typeface="Cambria" panose="02040503050406030204" pitchFamily="18" charset="0"/>
              </a:rPr>
              <a:t>Cell-selective delivery of </a:t>
            </a:r>
            <a:r>
              <a:rPr lang="en-US" dirty="0" err="1">
                <a:latin typeface="Cambria" panose="02040503050406030204" pitchFamily="18" charset="0"/>
              </a:rPr>
              <a:t>IFNγ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peptidomimetic</a:t>
            </a:r>
            <a:r>
              <a:rPr lang="en-US" dirty="0">
                <a:latin typeface="Cambria" panose="02040503050406030204" pitchFamily="18" charset="0"/>
              </a:rPr>
              <a:t> inhibits chronic </a:t>
            </a:r>
            <a:r>
              <a:rPr lang="en-US" dirty="0" smtClean="0">
                <a:latin typeface="Cambria" panose="02040503050406030204" pitchFamily="18" charset="0"/>
              </a:rPr>
              <a:t>liver fibrosis </a:t>
            </a:r>
            <a:r>
              <a:rPr lang="en-US" dirty="0">
                <a:latin typeface="Cambria" panose="02040503050406030204" pitchFamily="18" charset="0"/>
              </a:rPr>
              <a:t>and tumor angiogenesis in vivo</a:t>
            </a:r>
            <a:endParaRPr lang="en-GB" dirty="0">
              <a:latin typeface="Cambria" panose="02040503050406030204" pitchFamily="18" charset="0"/>
            </a:endParaRP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15220" y="2996952"/>
            <a:ext cx="6145212" cy="1101725"/>
          </a:xfrm>
        </p:spPr>
        <p:txBody>
          <a:bodyPr/>
          <a:lstStyle/>
          <a:p>
            <a:pPr algn="r" eaLnBrk="1" hangingPunct="1">
              <a:buFont typeface="Wingdings" charset="0"/>
              <a:buNone/>
            </a:pPr>
            <a:endParaRPr lang="en-GB" sz="2400" dirty="0">
              <a:latin typeface="Cambria" panose="02040503050406030204" pitchFamily="18" charset="0"/>
            </a:endParaRPr>
          </a:p>
          <a:p>
            <a:pPr algn="r" eaLnBrk="1" hangingPunct="1">
              <a:buFont typeface="Wingdings" charset="0"/>
              <a:buNone/>
            </a:pPr>
            <a:endParaRPr lang="en-GB" sz="2400" dirty="0">
              <a:latin typeface="Cambria" panose="02040503050406030204" pitchFamily="18" charset="0"/>
            </a:endParaRPr>
          </a:p>
          <a:p>
            <a:pPr algn="r" eaLnBrk="1" hangingPunct="1">
              <a:buFont typeface="Wingdings" charset="0"/>
              <a:buNone/>
            </a:pPr>
            <a:r>
              <a:rPr lang="en-GB" sz="2400" dirty="0" smtClean="0">
                <a:latin typeface="Cambria" panose="02040503050406030204" pitchFamily="18" charset="0"/>
              </a:rPr>
              <a:t>Ruchi Bansal, </a:t>
            </a:r>
            <a:r>
              <a:rPr lang="en-GB" sz="1800" dirty="0">
                <a:latin typeface="Cambria" panose="02040503050406030204" pitchFamily="18" charset="0"/>
              </a:rPr>
              <a:t>Ph.D.</a:t>
            </a:r>
          </a:p>
          <a:p>
            <a:pPr algn="r" eaLnBrk="1" hangingPunct="1">
              <a:buFont typeface="Wingdings" charset="0"/>
              <a:buNone/>
            </a:pPr>
            <a:r>
              <a:rPr lang="en-GB" sz="1800" dirty="0">
                <a:latin typeface="Cambria" panose="02040503050406030204" pitchFamily="18" charset="0"/>
              </a:rPr>
              <a:t>MIRA Institute of Biomedical Technology</a:t>
            </a:r>
          </a:p>
          <a:p>
            <a:pPr algn="r" eaLnBrk="1" hangingPunct="1">
              <a:buFont typeface="Wingdings" charset="0"/>
              <a:buNone/>
            </a:pPr>
            <a:r>
              <a:rPr lang="en-GB" sz="1800" dirty="0">
                <a:latin typeface="Cambria" panose="02040503050406030204" pitchFamily="18" charset="0"/>
              </a:rPr>
              <a:t>University of </a:t>
            </a:r>
            <a:r>
              <a:rPr lang="en-GB" sz="1800" dirty="0" err="1">
                <a:latin typeface="Cambria" panose="02040503050406030204" pitchFamily="18" charset="0"/>
              </a:rPr>
              <a:t>Twente</a:t>
            </a:r>
            <a:endParaRPr lang="en-GB" sz="1800" dirty="0">
              <a:latin typeface="Cambria" panose="02040503050406030204" pitchFamily="18" charset="0"/>
            </a:endParaRPr>
          </a:p>
          <a:p>
            <a:pPr algn="r" eaLnBrk="1" hangingPunct="1">
              <a:buFont typeface="Wingdings" charset="0"/>
              <a:buNone/>
            </a:pPr>
            <a:r>
              <a:rPr lang="en-GB" sz="1800" dirty="0">
                <a:latin typeface="Cambria" panose="02040503050406030204" pitchFamily="18" charset="0"/>
              </a:rPr>
              <a:t>The Netherlands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6752"/>
            <a:ext cx="4680645" cy="3757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802803" y="457250"/>
            <a:ext cx="299562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nl-NL" sz="3500" b="1" dirty="0" err="1" smtClean="0">
                <a:latin typeface="Cambria" pitchFamily="18" charset="0"/>
              </a:rPr>
              <a:t>Liver</a:t>
            </a:r>
            <a:r>
              <a:rPr lang="nl-NL" sz="3500" b="1" dirty="0" smtClean="0">
                <a:latin typeface="Cambria" pitchFamily="18" charset="0"/>
              </a:rPr>
              <a:t> Fibrosis</a:t>
            </a:r>
            <a:endParaRPr lang="nl-NL" sz="3500" b="1" dirty="0">
              <a:latin typeface="Cambria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83568" y="1484954"/>
            <a:ext cx="3600450" cy="2736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300" dirty="0">
                <a:solidFill>
                  <a:srgbClr val="000099"/>
                </a:solidFill>
                <a:latin typeface="Calibri" panose="020F0502020204030204" pitchFamily="34" charset="0"/>
              </a:rPr>
              <a:t>Growing health problem (1.5 million deaths per year). 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300" dirty="0">
                <a:solidFill>
                  <a:srgbClr val="000099"/>
                </a:solidFill>
                <a:latin typeface="Calibri" panose="020F0502020204030204" pitchFamily="34" charset="0"/>
              </a:rPr>
              <a:t>No curative therapy available. </a:t>
            </a:r>
          </a:p>
          <a:p>
            <a:pPr marL="342900" indent="-3429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300" dirty="0">
                <a:solidFill>
                  <a:srgbClr val="000099"/>
                </a:solidFill>
                <a:latin typeface="Calibri" panose="020F0502020204030204" pitchFamily="34" charset="0"/>
              </a:rPr>
              <a:t>Transplantation option</a:t>
            </a:r>
            <a:r>
              <a:rPr lang="en-US" sz="2300" dirty="0" smtClean="0">
                <a:solidFill>
                  <a:srgbClr val="000099"/>
                </a:solidFill>
                <a:latin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0355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44450"/>
            <a:ext cx="7570787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sz="3500" dirty="0">
                <a:latin typeface="Cambria" panose="02040503050406030204" pitchFamily="18" charset="0"/>
                <a:cs typeface="+mj-cs"/>
              </a:rPr>
              <a:t>Pathogenesis of Liver </a:t>
            </a:r>
            <a:r>
              <a:rPr lang="nl-NL" sz="3500" dirty="0" smtClean="0">
                <a:latin typeface="Cambria" panose="02040503050406030204" pitchFamily="18" charset="0"/>
                <a:cs typeface="+mj-cs"/>
              </a:rPr>
              <a:t>Fibrosis</a:t>
            </a:r>
            <a:endParaRPr lang="en-US" sz="3500" dirty="0">
              <a:latin typeface="Cambria" panose="02040503050406030204" pitchFamily="18" charset="0"/>
              <a:ea typeface="+mj-ea"/>
              <a:cs typeface="+mj-cs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5794" r="58485" b="48364"/>
          <a:stretch>
            <a:fillRect/>
          </a:stretch>
        </p:blipFill>
        <p:spPr bwMode="auto">
          <a:xfrm>
            <a:off x="2266826" y="2396257"/>
            <a:ext cx="25273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Elbow Connector 10"/>
          <p:cNvCxnSpPr/>
          <p:nvPr/>
        </p:nvCxnSpPr>
        <p:spPr>
          <a:xfrm>
            <a:off x="3838451" y="4885457"/>
            <a:ext cx="1308100" cy="822325"/>
          </a:xfrm>
          <a:prstGeom prst="bentConnector3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 descr="Picture comparing normal liver to liver with cirrhosis"/>
          <p:cNvPicPr>
            <a:picLocks noChangeAspect="1" noChangeArrowheads="1"/>
          </p:cNvPicPr>
          <p:nvPr/>
        </p:nvPicPr>
        <p:blipFill>
          <a:blip r:embed="rId3"/>
          <a:srcRect l="53909" t="57416" r="6960" b="2234"/>
          <a:stretch>
            <a:fillRect/>
          </a:stretch>
        </p:blipFill>
        <p:spPr bwMode="auto">
          <a:xfrm>
            <a:off x="5216401" y="5163269"/>
            <a:ext cx="15875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3" name="Picture 42" descr="ALCOHOL_image00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6" y="2323232"/>
            <a:ext cx="827087" cy="83185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6" descr="fat-man-foo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13" y="3158257"/>
            <a:ext cx="677863" cy="906462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6893396" y="5666928"/>
            <a:ext cx="431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5493251" y="6273502"/>
            <a:ext cx="100488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sz="1500" b="1" dirty="0">
                <a:latin typeface="Cambria" pitchFamily="18" charset="0"/>
              </a:rPr>
              <a:t>FIBROSIS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7170981" y="5286987"/>
            <a:ext cx="15774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nl-NL" sz="1500" b="1" dirty="0" err="1">
                <a:latin typeface="Cambria" pitchFamily="18" charset="0"/>
              </a:rPr>
              <a:t>Liver</a:t>
            </a:r>
            <a:r>
              <a:rPr lang="nl-NL" sz="1500" b="1" dirty="0">
                <a:latin typeface="Cambria" pitchFamily="18" charset="0"/>
              </a:rPr>
              <a:t> </a:t>
            </a:r>
            <a:r>
              <a:rPr lang="nl-NL" sz="1500" b="1" dirty="0" err="1">
                <a:latin typeface="Cambria" pitchFamily="18" charset="0"/>
              </a:rPr>
              <a:t>cirrhosis</a:t>
            </a:r>
            <a:r>
              <a:rPr lang="nl-NL" sz="1500" b="1" dirty="0">
                <a:latin typeface="Cambria" pitchFamily="18" charset="0"/>
              </a:rPr>
              <a:t> or</a:t>
            </a:r>
          </a:p>
          <a:p>
            <a:pPr algn="ctr" eaLnBrk="1" hangingPunct="1"/>
            <a:r>
              <a:rPr lang="nl-NL" sz="1500" b="1" dirty="0">
                <a:latin typeface="Cambria" pitchFamily="18" charset="0"/>
              </a:rPr>
              <a:t>carcinoma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12976" y="4066307"/>
            <a:ext cx="1198562" cy="819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419226" y="4658444"/>
            <a:ext cx="738187" cy="3460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1574676" y="4028207"/>
            <a:ext cx="7032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sz="1200" b="1">
                <a:latin typeface="Cambria" pitchFamily="18" charset="0"/>
              </a:rPr>
              <a:t>obesity</a:t>
            </a:r>
          </a:p>
        </p:txBody>
      </p:sp>
      <p:sp>
        <p:nvSpPr>
          <p:cNvPr id="26" name="TextBox 21"/>
          <p:cNvSpPr txBox="1">
            <a:spLocks noChangeArrowheads="1"/>
          </p:cNvSpPr>
          <p:nvPr/>
        </p:nvSpPr>
        <p:spPr bwMode="auto">
          <a:xfrm>
            <a:off x="736476" y="3110632"/>
            <a:ext cx="7207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sz="1200" b="1">
                <a:latin typeface="Cambria" pitchFamily="18" charset="0"/>
              </a:rPr>
              <a:t>Alcohol</a:t>
            </a: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1346483" y="1264528"/>
            <a:ext cx="1260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sz="1200" b="1" dirty="0" err="1">
                <a:latin typeface="Cambria" pitchFamily="18" charset="0"/>
              </a:rPr>
              <a:t>Viral</a:t>
            </a:r>
            <a:r>
              <a:rPr lang="nl-NL" sz="1200" b="1" dirty="0">
                <a:latin typeface="Cambria" pitchFamily="18" charset="0"/>
              </a:rPr>
              <a:t> </a:t>
            </a:r>
            <a:r>
              <a:rPr lang="nl-NL" sz="1200" b="1" dirty="0" err="1">
                <a:latin typeface="Cambria" pitchFamily="18" charset="0"/>
              </a:rPr>
              <a:t>infections</a:t>
            </a:r>
            <a:endParaRPr lang="nl-NL" sz="1200" b="1" dirty="0">
              <a:latin typeface="Cambria" pitchFamily="18" charset="0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1" t="5794" b="48364"/>
          <a:stretch>
            <a:fillRect/>
          </a:stretch>
        </p:blipFill>
        <p:spPr bwMode="auto">
          <a:xfrm>
            <a:off x="4779838" y="2394669"/>
            <a:ext cx="2687638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4"/>
          <p:cNvSpPr txBox="1">
            <a:spLocks noChangeArrowheads="1"/>
          </p:cNvSpPr>
          <p:nvPr/>
        </p:nvSpPr>
        <p:spPr bwMode="auto">
          <a:xfrm>
            <a:off x="3203451" y="4883869"/>
            <a:ext cx="1098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sz="1200" b="1">
                <a:solidFill>
                  <a:srgbClr val="C00000"/>
                </a:solidFill>
                <a:latin typeface="Cambria" pitchFamily="18" charset="0"/>
              </a:rPr>
              <a:t> Stellate cells</a:t>
            </a:r>
          </a:p>
        </p:txBody>
      </p:sp>
      <p:pic>
        <p:nvPicPr>
          <p:cNvPr id="30" name="Picture 2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963" y="1515194"/>
            <a:ext cx="8223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44450"/>
            <a:ext cx="7643812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dirty="0">
                <a:latin typeface="Cambria" panose="02040503050406030204" pitchFamily="18" charset="0"/>
                <a:ea typeface="+mj-ea"/>
                <a:cs typeface="+mj-cs"/>
              </a:rPr>
              <a:t>I</a:t>
            </a:r>
            <a:r>
              <a:rPr lang="en-US" sz="3500" dirty="0" smtClean="0">
                <a:latin typeface="Cambria" panose="02040503050406030204" pitchFamily="18" charset="0"/>
                <a:ea typeface="+mj-ea"/>
                <a:cs typeface="+mj-cs"/>
              </a:rPr>
              <a:t>nterferon gamma</a:t>
            </a:r>
            <a:endParaRPr lang="en-US" sz="3500" dirty="0"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972443" y="1268760"/>
            <a:ext cx="7920037" cy="5111750"/>
          </a:xfrm>
        </p:spPr>
        <p:txBody>
          <a:bodyPr/>
          <a:lstStyle/>
          <a:p>
            <a:pPr marL="182563" indent="-182563" algn="just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Arial" charset="0"/>
              </a:rPr>
              <a:t>Interferon gamma (</a:t>
            </a:r>
            <a:r>
              <a:rPr lang="en-US" sz="2000" dirty="0" err="1">
                <a:latin typeface="Calibri" panose="020F0502020204030204" pitchFamily="34" charset="0"/>
                <a:cs typeface="Arial" charset="0"/>
              </a:rPr>
              <a:t>IFNγ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) is </a:t>
            </a:r>
            <a:r>
              <a:rPr lang="en-US" sz="2000" dirty="0" smtClean="0">
                <a:latin typeface="Calibri" panose="020F0502020204030204" pitchFamily="34" charset="0"/>
                <a:cs typeface="Arial" charset="0"/>
              </a:rPr>
              <a:t>produced 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by activated inflammatory cells (NK cells, B cells, T cells, macrophages, and antigen presenting cells).</a:t>
            </a:r>
          </a:p>
          <a:p>
            <a:pPr marL="182563" indent="-182563" algn="just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Arial" charset="0"/>
              </a:rPr>
              <a:t>It possesses potent </a:t>
            </a:r>
            <a:r>
              <a:rPr lang="en-US" sz="2000" dirty="0">
                <a:solidFill>
                  <a:srgbClr val="D70000"/>
                </a:solidFill>
                <a:latin typeface="Calibri" panose="020F0502020204030204" pitchFamily="34" charset="0"/>
                <a:cs typeface="Arial" charset="0"/>
              </a:rPr>
              <a:t>anti-fibrotic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, anti-viral, anti-tumor and </a:t>
            </a:r>
            <a:r>
              <a:rPr lang="en-US" sz="2000" dirty="0" err="1">
                <a:latin typeface="Calibri" panose="020F0502020204030204" pitchFamily="34" charset="0"/>
                <a:cs typeface="Arial" charset="0"/>
              </a:rPr>
              <a:t>immunomodulatory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 activities.</a:t>
            </a:r>
          </a:p>
          <a:p>
            <a:pPr marL="182563" indent="-182563" algn="just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Arial" charset="0"/>
              </a:rPr>
              <a:t>However, </a:t>
            </a:r>
            <a:r>
              <a:rPr lang="en-US" sz="2000" dirty="0" err="1" smtClean="0">
                <a:latin typeface="Calibri" panose="020F0502020204030204" pitchFamily="34" charset="0"/>
                <a:cs typeface="Arial" charset="0"/>
              </a:rPr>
              <a:t>IFNγ</a:t>
            </a:r>
            <a:r>
              <a:rPr lang="en-US" sz="2000" dirty="0" smtClean="0">
                <a:latin typeface="Calibri" panose="020F0502020204030204" pitchFamily="34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D70000"/>
                </a:solidFill>
                <a:latin typeface="Calibri" panose="020F0502020204030204" pitchFamily="34" charset="0"/>
                <a:cs typeface="Arial" charset="0"/>
              </a:rPr>
              <a:t>failed </a:t>
            </a:r>
            <a:r>
              <a:rPr lang="en-US" sz="2000" dirty="0">
                <a:solidFill>
                  <a:srgbClr val="D70000"/>
                </a:solidFill>
                <a:latin typeface="Calibri" panose="020F0502020204030204" pitchFamily="34" charset="0"/>
                <a:cs typeface="Arial" charset="0"/>
              </a:rPr>
              <a:t>in </a:t>
            </a:r>
            <a:r>
              <a:rPr lang="en-US" sz="2000" dirty="0" smtClean="0">
                <a:solidFill>
                  <a:srgbClr val="D70000"/>
                </a:solidFill>
                <a:latin typeface="Calibri" panose="020F0502020204030204" pitchFamily="34" charset="0"/>
                <a:cs typeface="Arial" charset="0"/>
              </a:rPr>
              <a:t>many clinical </a:t>
            </a:r>
            <a:r>
              <a:rPr lang="en-US" sz="2000" dirty="0">
                <a:solidFill>
                  <a:srgbClr val="D70000"/>
                </a:solidFill>
                <a:latin typeface="Calibri" panose="020F0502020204030204" pitchFamily="34" charset="0"/>
                <a:cs typeface="Arial" charset="0"/>
              </a:rPr>
              <a:t>trials 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for liver </a:t>
            </a:r>
            <a:r>
              <a:rPr lang="en-US" sz="2000" dirty="0" smtClean="0">
                <a:latin typeface="Calibri" panose="020F0502020204030204" pitchFamily="34" charset="0"/>
                <a:cs typeface="Arial" charset="0"/>
              </a:rPr>
              <a:t>cirrhosis and 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idiopathic pulmonary fibrosis: </a:t>
            </a:r>
          </a:p>
          <a:p>
            <a:pPr lvl="1" indent="-182563" algn="just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Arial" charset="0"/>
              </a:rPr>
              <a:t>lack of efficacy (possibly short half-life and low doses)</a:t>
            </a:r>
          </a:p>
          <a:p>
            <a:pPr lvl="1" indent="-182563" algn="just"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Arial" charset="0"/>
              </a:rPr>
              <a:t>severe adverse effects (ubiquitous expression of </a:t>
            </a:r>
            <a:r>
              <a:rPr lang="en-US" sz="2000" dirty="0" err="1">
                <a:latin typeface="Calibri" panose="020F0502020204030204" pitchFamily="34" charset="0"/>
                <a:cs typeface="Arial" charset="0"/>
              </a:rPr>
              <a:t>IFNγ</a:t>
            </a:r>
            <a:r>
              <a:rPr lang="en-US" sz="2000" dirty="0">
                <a:latin typeface="Calibri" panose="020F0502020204030204" pitchFamily="34" charset="0"/>
                <a:cs typeface="Arial" charset="0"/>
              </a:rPr>
              <a:t> receptors)</a:t>
            </a:r>
          </a:p>
          <a:p>
            <a:pPr marL="182563" indent="-182563" algn="just" eaLnBrk="1" hangingPunct="1">
              <a:lnSpc>
                <a:spcPct val="150000"/>
              </a:lnSpc>
              <a:buFont typeface="Arial" charset="0"/>
              <a:buChar char="•"/>
            </a:pPr>
            <a:endParaRPr lang="en-US" sz="2000" dirty="0">
              <a:latin typeface="Calibri" panose="020F0502020204030204" pitchFamily="34" charset="0"/>
              <a:cs typeface="Arial" charset="0"/>
            </a:endParaRPr>
          </a:p>
          <a:p>
            <a:pPr marL="182563" indent="-182563" algn="just" eaLnBrk="1" hangingPunct="1">
              <a:lnSpc>
                <a:spcPct val="150000"/>
              </a:lnSpc>
              <a:buFont typeface="Arial" charset="0"/>
              <a:buChar char="•"/>
            </a:pPr>
            <a:endParaRPr lang="en-US" sz="2000" dirty="0">
              <a:latin typeface="Calibri" panose="020F0502020204030204" pitchFamily="34" charset="0"/>
              <a:cs typeface="Arial" charset="0"/>
            </a:endParaRPr>
          </a:p>
          <a:p>
            <a:pPr marL="182563" indent="-182563" algn="just" eaLnBrk="1" hangingPunct="1">
              <a:lnSpc>
                <a:spcPct val="150000"/>
              </a:lnSpc>
              <a:buFont typeface="Arial" charset="0"/>
              <a:buNone/>
            </a:pP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8064" y="6237312"/>
            <a:ext cx="374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/>
              <a:t>King </a:t>
            </a:r>
            <a:r>
              <a:rPr lang="en-US" sz="1100" i="1" dirty="0" err="1" smtClean="0"/>
              <a:t>Jr</a:t>
            </a:r>
            <a:r>
              <a:rPr lang="en-US" sz="1100" i="1" dirty="0" smtClean="0"/>
              <a:t> et al Lancet 2009, </a:t>
            </a:r>
            <a:r>
              <a:rPr lang="en-US" sz="1100" i="1" dirty="0" err="1" smtClean="0"/>
              <a:t>Pockros</a:t>
            </a:r>
            <a:r>
              <a:rPr lang="en-US" sz="1100" i="1" dirty="0" smtClean="0"/>
              <a:t> et al </a:t>
            </a:r>
            <a:r>
              <a:rPr lang="en-US" sz="1100" i="1" dirty="0" err="1" smtClean="0"/>
              <a:t>Hepatology</a:t>
            </a:r>
            <a:r>
              <a:rPr lang="en-US" sz="1100" i="1" dirty="0" smtClean="0"/>
              <a:t> 2007</a:t>
            </a:r>
            <a:endParaRPr lang="en-US" sz="11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371377" y="480378"/>
            <a:ext cx="447776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nl-NL" altLang="nl-NL" sz="3500" b="1" dirty="0">
                <a:latin typeface="Cambria" panose="02040503050406030204" pitchFamily="18" charset="0"/>
              </a:rPr>
              <a:t>PART I:</a:t>
            </a:r>
          </a:p>
          <a:p>
            <a:pPr algn="ctr" eaLnBrk="1" hangingPunct="1"/>
            <a:r>
              <a:rPr lang="nl-NL" altLang="nl-NL" sz="3500" b="1" dirty="0">
                <a:latin typeface="Cambria" panose="02040503050406030204" pitchFamily="18" charset="0"/>
              </a:rPr>
              <a:t>PEGYLATION OF IFN</a:t>
            </a:r>
            <a:r>
              <a:rPr lang="nl-NL" altLang="nl-NL" sz="3500" b="1" dirty="0">
                <a:latin typeface="Cambria" panose="02040503050406030204" pitchFamily="18" charset="0"/>
                <a:sym typeface="Symbol" panose="05050102010706020507" pitchFamily="18" charset="2"/>
              </a:rPr>
              <a:t>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180184" y="2057400"/>
            <a:ext cx="3048000" cy="2743200"/>
            <a:chOff x="3962" y="1269"/>
            <a:chExt cx="1072" cy="1047"/>
          </a:xfrm>
        </p:grpSpPr>
        <p:pic>
          <p:nvPicPr>
            <p:cNvPr id="7" name="Picture 6" descr="1888714439_5276906b78"/>
            <p:cNvPicPr>
              <a:picLocks noChangeAspect="1" noChangeArrowheads="1"/>
            </p:cNvPicPr>
            <p:nvPr/>
          </p:nvPicPr>
          <p:blipFill>
            <a:blip r:embed="rId2" cstate="email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1473"/>
              <a:ext cx="748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7"/>
            <p:cNvSpPr>
              <a:spLocks noChangeAspect="1"/>
            </p:cNvSpPr>
            <p:nvPr/>
          </p:nvSpPr>
          <p:spPr bwMode="auto">
            <a:xfrm>
              <a:off x="4286" y="1269"/>
              <a:ext cx="476" cy="233"/>
            </a:xfrm>
            <a:custGeom>
              <a:avLst/>
              <a:gdLst>
                <a:gd name="T0" fmla="*/ 288 w 1422"/>
                <a:gd name="T1" fmla="*/ 226 h 512"/>
                <a:gd name="T2" fmla="*/ 291 w 1422"/>
                <a:gd name="T3" fmla="*/ 214 h 512"/>
                <a:gd name="T4" fmla="*/ 288 w 1422"/>
                <a:gd name="T5" fmla="*/ 181 h 512"/>
                <a:gd name="T6" fmla="*/ 248 w 1422"/>
                <a:gd name="T7" fmla="*/ 156 h 512"/>
                <a:gd name="T8" fmla="*/ 150 w 1422"/>
                <a:gd name="T9" fmla="*/ 172 h 512"/>
                <a:gd name="T10" fmla="*/ 141 w 1422"/>
                <a:gd name="T11" fmla="*/ 181 h 512"/>
                <a:gd name="T12" fmla="*/ 110 w 1422"/>
                <a:gd name="T13" fmla="*/ 193 h 512"/>
                <a:gd name="T14" fmla="*/ 101 w 1422"/>
                <a:gd name="T15" fmla="*/ 197 h 512"/>
                <a:gd name="T16" fmla="*/ 55 w 1422"/>
                <a:gd name="T17" fmla="*/ 222 h 512"/>
                <a:gd name="T18" fmla="*/ 0 w 1422"/>
                <a:gd name="T19" fmla="*/ 197 h 512"/>
                <a:gd name="T20" fmla="*/ 3 w 1422"/>
                <a:gd name="T21" fmla="*/ 172 h 512"/>
                <a:gd name="T22" fmla="*/ 18 w 1422"/>
                <a:gd name="T23" fmla="*/ 160 h 512"/>
                <a:gd name="T24" fmla="*/ 86 w 1422"/>
                <a:gd name="T25" fmla="*/ 131 h 512"/>
                <a:gd name="T26" fmla="*/ 260 w 1422"/>
                <a:gd name="T27" fmla="*/ 135 h 512"/>
                <a:gd name="T28" fmla="*/ 334 w 1422"/>
                <a:gd name="T29" fmla="*/ 164 h 512"/>
                <a:gd name="T30" fmla="*/ 364 w 1422"/>
                <a:gd name="T31" fmla="*/ 181 h 512"/>
                <a:gd name="T32" fmla="*/ 441 w 1422"/>
                <a:gd name="T33" fmla="*/ 181 h 512"/>
                <a:gd name="T34" fmla="*/ 389 w 1422"/>
                <a:gd name="T35" fmla="*/ 81 h 512"/>
                <a:gd name="T36" fmla="*/ 324 w 1422"/>
                <a:gd name="T37" fmla="*/ 76 h 512"/>
                <a:gd name="T38" fmla="*/ 95 w 1422"/>
                <a:gd name="T39" fmla="*/ 81 h 512"/>
                <a:gd name="T40" fmla="*/ 24 w 1422"/>
                <a:gd name="T41" fmla="*/ 68 h 512"/>
                <a:gd name="T42" fmla="*/ 34 w 1422"/>
                <a:gd name="T43" fmla="*/ 31 h 512"/>
                <a:gd name="T44" fmla="*/ 168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Freeform 8"/>
            <p:cNvSpPr>
              <a:spLocks noChangeAspect="1"/>
            </p:cNvSpPr>
            <p:nvPr/>
          </p:nvSpPr>
          <p:spPr bwMode="auto">
            <a:xfrm rot="4975734">
              <a:off x="4691" y="1603"/>
              <a:ext cx="455" cy="230"/>
            </a:xfrm>
            <a:custGeom>
              <a:avLst/>
              <a:gdLst>
                <a:gd name="T0" fmla="*/ 275 w 1422"/>
                <a:gd name="T1" fmla="*/ 223 h 512"/>
                <a:gd name="T2" fmla="*/ 278 w 1422"/>
                <a:gd name="T3" fmla="*/ 211 h 512"/>
                <a:gd name="T4" fmla="*/ 275 w 1422"/>
                <a:gd name="T5" fmla="*/ 178 h 512"/>
                <a:gd name="T6" fmla="*/ 237 w 1422"/>
                <a:gd name="T7" fmla="*/ 154 h 512"/>
                <a:gd name="T8" fmla="*/ 143 w 1422"/>
                <a:gd name="T9" fmla="*/ 170 h 512"/>
                <a:gd name="T10" fmla="*/ 135 w 1422"/>
                <a:gd name="T11" fmla="*/ 178 h 512"/>
                <a:gd name="T12" fmla="*/ 105 w 1422"/>
                <a:gd name="T13" fmla="*/ 190 h 512"/>
                <a:gd name="T14" fmla="*/ 97 w 1422"/>
                <a:gd name="T15" fmla="*/ 195 h 512"/>
                <a:gd name="T16" fmla="*/ 53 w 1422"/>
                <a:gd name="T17" fmla="*/ 219 h 512"/>
                <a:gd name="T18" fmla="*/ 0 w 1422"/>
                <a:gd name="T19" fmla="*/ 195 h 512"/>
                <a:gd name="T20" fmla="*/ 3 w 1422"/>
                <a:gd name="T21" fmla="*/ 170 h 512"/>
                <a:gd name="T22" fmla="*/ 18 w 1422"/>
                <a:gd name="T23" fmla="*/ 158 h 512"/>
                <a:gd name="T24" fmla="*/ 82 w 1422"/>
                <a:gd name="T25" fmla="*/ 129 h 512"/>
                <a:gd name="T26" fmla="*/ 249 w 1422"/>
                <a:gd name="T27" fmla="*/ 133 h 512"/>
                <a:gd name="T28" fmla="*/ 319 w 1422"/>
                <a:gd name="T29" fmla="*/ 162 h 512"/>
                <a:gd name="T30" fmla="*/ 348 w 1422"/>
                <a:gd name="T31" fmla="*/ 178 h 512"/>
                <a:gd name="T32" fmla="*/ 421 w 1422"/>
                <a:gd name="T33" fmla="*/ 178 h 512"/>
                <a:gd name="T34" fmla="*/ 371 w 1422"/>
                <a:gd name="T35" fmla="*/ 80 h 512"/>
                <a:gd name="T36" fmla="*/ 310 w 1422"/>
                <a:gd name="T37" fmla="*/ 75 h 512"/>
                <a:gd name="T38" fmla="*/ 91 w 1422"/>
                <a:gd name="T39" fmla="*/ 80 h 512"/>
                <a:gd name="T40" fmla="*/ 23 w 1422"/>
                <a:gd name="T41" fmla="*/ 67 h 512"/>
                <a:gd name="T42" fmla="*/ 32 w 1422"/>
                <a:gd name="T43" fmla="*/ 31 h 512"/>
                <a:gd name="T44" fmla="*/ 161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Freeform 9"/>
            <p:cNvSpPr>
              <a:spLocks noChangeAspect="1"/>
            </p:cNvSpPr>
            <p:nvPr/>
          </p:nvSpPr>
          <p:spPr bwMode="auto">
            <a:xfrm rot="9370832">
              <a:off x="4480" y="2086"/>
              <a:ext cx="464" cy="230"/>
            </a:xfrm>
            <a:custGeom>
              <a:avLst/>
              <a:gdLst>
                <a:gd name="T0" fmla="*/ 281 w 1422"/>
                <a:gd name="T1" fmla="*/ 223 h 512"/>
                <a:gd name="T2" fmla="*/ 284 w 1422"/>
                <a:gd name="T3" fmla="*/ 211 h 512"/>
                <a:gd name="T4" fmla="*/ 281 w 1422"/>
                <a:gd name="T5" fmla="*/ 178 h 512"/>
                <a:gd name="T6" fmla="*/ 242 w 1422"/>
                <a:gd name="T7" fmla="*/ 154 h 512"/>
                <a:gd name="T8" fmla="*/ 146 w 1422"/>
                <a:gd name="T9" fmla="*/ 170 h 512"/>
                <a:gd name="T10" fmla="*/ 137 w 1422"/>
                <a:gd name="T11" fmla="*/ 178 h 512"/>
                <a:gd name="T12" fmla="*/ 107 w 1422"/>
                <a:gd name="T13" fmla="*/ 190 h 512"/>
                <a:gd name="T14" fmla="*/ 99 w 1422"/>
                <a:gd name="T15" fmla="*/ 195 h 512"/>
                <a:gd name="T16" fmla="*/ 54 w 1422"/>
                <a:gd name="T17" fmla="*/ 219 h 512"/>
                <a:gd name="T18" fmla="*/ 0 w 1422"/>
                <a:gd name="T19" fmla="*/ 195 h 512"/>
                <a:gd name="T20" fmla="*/ 3 w 1422"/>
                <a:gd name="T21" fmla="*/ 170 h 512"/>
                <a:gd name="T22" fmla="*/ 18 w 1422"/>
                <a:gd name="T23" fmla="*/ 158 h 512"/>
                <a:gd name="T24" fmla="*/ 84 w 1422"/>
                <a:gd name="T25" fmla="*/ 129 h 512"/>
                <a:gd name="T26" fmla="*/ 254 w 1422"/>
                <a:gd name="T27" fmla="*/ 133 h 512"/>
                <a:gd name="T28" fmla="*/ 325 w 1422"/>
                <a:gd name="T29" fmla="*/ 162 h 512"/>
                <a:gd name="T30" fmla="*/ 355 w 1422"/>
                <a:gd name="T31" fmla="*/ 178 h 512"/>
                <a:gd name="T32" fmla="*/ 430 w 1422"/>
                <a:gd name="T33" fmla="*/ 178 h 512"/>
                <a:gd name="T34" fmla="*/ 379 w 1422"/>
                <a:gd name="T35" fmla="*/ 80 h 512"/>
                <a:gd name="T36" fmla="*/ 316 w 1422"/>
                <a:gd name="T37" fmla="*/ 75 h 512"/>
                <a:gd name="T38" fmla="*/ 93 w 1422"/>
                <a:gd name="T39" fmla="*/ 80 h 512"/>
                <a:gd name="T40" fmla="*/ 24 w 1422"/>
                <a:gd name="T41" fmla="*/ 67 h 512"/>
                <a:gd name="T42" fmla="*/ 33 w 1422"/>
                <a:gd name="T43" fmla="*/ 31 h 512"/>
                <a:gd name="T44" fmla="*/ 164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 bwMode="auto">
            <a:xfrm rot="-8266918">
              <a:off x="3962" y="2041"/>
              <a:ext cx="408" cy="238"/>
            </a:xfrm>
            <a:custGeom>
              <a:avLst/>
              <a:gdLst>
                <a:gd name="T0" fmla="*/ 247 w 1422"/>
                <a:gd name="T1" fmla="*/ 231 h 512"/>
                <a:gd name="T2" fmla="*/ 249 w 1422"/>
                <a:gd name="T3" fmla="*/ 218 h 512"/>
                <a:gd name="T4" fmla="*/ 247 w 1422"/>
                <a:gd name="T5" fmla="*/ 185 h 512"/>
                <a:gd name="T6" fmla="*/ 213 w 1422"/>
                <a:gd name="T7" fmla="*/ 159 h 512"/>
                <a:gd name="T8" fmla="*/ 129 w 1422"/>
                <a:gd name="T9" fmla="*/ 176 h 512"/>
                <a:gd name="T10" fmla="*/ 121 w 1422"/>
                <a:gd name="T11" fmla="*/ 185 h 512"/>
                <a:gd name="T12" fmla="*/ 94 w 1422"/>
                <a:gd name="T13" fmla="*/ 197 h 512"/>
                <a:gd name="T14" fmla="*/ 87 w 1422"/>
                <a:gd name="T15" fmla="*/ 201 h 512"/>
                <a:gd name="T16" fmla="*/ 47 w 1422"/>
                <a:gd name="T17" fmla="*/ 227 h 512"/>
                <a:gd name="T18" fmla="*/ 0 w 1422"/>
                <a:gd name="T19" fmla="*/ 201 h 512"/>
                <a:gd name="T20" fmla="*/ 3 w 1422"/>
                <a:gd name="T21" fmla="*/ 176 h 512"/>
                <a:gd name="T22" fmla="*/ 16 w 1422"/>
                <a:gd name="T23" fmla="*/ 163 h 512"/>
                <a:gd name="T24" fmla="*/ 73 w 1422"/>
                <a:gd name="T25" fmla="*/ 133 h 512"/>
                <a:gd name="T26" fmla="*/ 223 w 1422"/>
                <a:gd name="T27" fmla="*/ 138 h 512"/>
                <a:gd name="T28" fmla="*/ 286 w 1422"/>
                <a:gd name="T29" fmla="*/ 167 h 512"/>
                <a:gd name="T30" fmla="*/ 312 w 1422"/>
                <a:gd name="T31" fmla="*/ 185 h 512"/>
                <a:gd name="T32" fmla="*/ 378 w 1422"/>
                <a:gd name="T33" fmla="*/ 185 h 512"/>
                <a:gd name="T34" fmla="*/ 333 w 1422"/>
                <a:gd name="T35" fmla="*/ 82 h 512"/>
                <a:gd name="T36" fmla="*/ 278 w 1422"/>
                <a:gd name="T37" fmla="*/ 78 h 512"/>
                <a:gd name="T38" fmla="*/ 81 w 1422"/>
                <a:gd name="T39" fmla="*/ 82 h 512"/>
                <a:gd name="T40" fmla="*/ 21 w 1422"/>
                <a:gd name="T41" fmla="*/ 70 h 512"/>
                <a:gd name="T42" fmla="*/ 29 w 1422"/>
                <a:gd name="T43" fmla="*/ 32 h 512"/>
                <a:gd name="T44" fmla="*/ 144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1"/>
            <p:cNvSpPr>
              <a:spLocks noChangeAspect="1"/>
            </p:cNvSpPr>
            <p:nvPr/>
          </p:nvSpPr>
          <p:spPr bwMode="auto">
            <a:xfrm rot="-3676344">
              <a:off x="3854" y="1522"/>
              <a:ext cx="454" cy="227"/>
            </a:xfrm>
            <a:custGeom>
              <a:avLst/>
              <a:gdLst>
                <a:gd name="T0" fmla="*/ 275 w 1422"/>
                <a:gd name="T1" fmla="*/ 220 h 512"/>
                <a:gd name="T2" fmla="*/ 277 w 1422"/>
                <a:gd name="T3" fmla="*/ 208 h 512"/>
                <a:gd name="T4" fmla="*/ 275 w 1422"/>
                <a:gd name="T5" fmla="*/ 176 h 512"/>
                <a:gd name="T6" fmla="*/ 237 w 1422"/>
                <a:gd name="T7" fmla="*/ 152 h 512"/>
                <a:gd name="T8" fmla="*/ 143 w 1422"/>
                <a:gd name="T9" fmla="*/ 168 h 512"/>
                <a:gd name="T10" fmla="*/ 134 w 1422"/>
                <a:gd name="T11" fmla="*/ 176 h 512"/>
                <a:gd name="T12" fmla="*/ 105 w 1422"/>
                <a:gd name="T13" fmla="*/ 188 h 512"/>
                <a:gd name="T14" fmla="*/ 96 w 1422"/>
                <a:gd name="T15" fmla="*/ 192 h 512"/>
                <a:gd name="T16" fmla="*/ 53 w 1422"/>
                <a:gd name="T17" fmla="*/ 216 h 512"/>
                <a:gd name="T18" fmla="*/ 0 w 1422"/>
                <a:gd name="T19" fmla="*/ 192 h 512"/>
                <a:gd name="T20" fmla="*/ 3 w 1422"/>
                <a:gd name="T21" fmla="*/ 168 h 512"/>
                <a:gd name="T22" fmla="*/ 18 w 1422"/>
                <a:gd name="T23" fmla="*/ 156 h 512"/>
                <a:gd name="T24" fmla="*/ 82 w 1422"/>
                <a:gd name="T25" fmla="*/ 127 h 512"/>
                <a:gd name="T26" fmla="*/ 248 w 1422"/>
                <a:gd name="T27" fmla="*/ 131 h 512"/>
                <a:gd name="T28" fmla="*/ 318 w 1422"/>
                <a:gd name="T29" fmla="*/ 160 h 512"/>
                <a:gd name="T30" fmla="*/ 347 w 1422"/>
                <a:gd name="T31" fmla="*/ 176 h 512"/>
                <a:gd name="T32" fmla="*/ 420 w 1422"/>
                <a:gd name="T33" fmla="*/ 176 h 512"/>
                <a:gd name="T34" fmla="*/ 371 w 1422"/>
                <a:gd name="T35" fmla="*/ 78 h 512"/>
                <a:gd name="T36" fmla="*/ 309 w 1422"/>
                <a:gd name="T37" fmla="*/ 74 h 512"/>
                <a:gd name="T38" fmla="*/ 91 w 1422"/>
                <a:gd name="T39" fmla="*/ 78 h 512"/>
                <a:gd name="T40" fmla="*/ 23 w 1422"/>
                <a:gd name="T41" fmla="*/ 67 h 512"/>
                <a:gd name="T42" fmla="*/ 32 w 1422"/>
                <a:gd name="T43" fmla="*/ 30 h 512"/>
                <a:gd name="T44" fmla="*/ 161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316297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spect="1" noChangeArrowheads="1"/>
          </p:cNvSpPr>
          <p:nvPr/>
        </p:nvSpPr>
        <p:spPr bwMode="auto">
          <a:xfrm>
            <a:off x="2152600" y="2829149"/>
            <a:ext cx="43100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714375" indent="-714375" defTabSz="49831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93763"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073150"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Font typeface="Wingdings" charset="0"/>
              <a:buChar char="§"/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Calibri" charset="0"/>
              </a:rPr>
              <a:t>Enhanced solubility and stability</a:t>
            </a:r>
          </a:p>
          <a:p>
            <a:pPr>
              <a:spcBef>
                <a:spcPct val="20000"/>
              </a:spcBef>
              <a:buFont typeface="Wingdings" charset="0"/>
              <a:buChar char="§"/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Calibri" charset="0"/>
              </a:rPr>
              <a:t>Prolonged Circulation Half-life</a:t>
            </a:r>
          </a:p>
          <a:p>
            <a:pPr>
              <a:spcBef>
                <a:spcPct val="20000"/>
              </a:spcBef>
              <a:buFont typeface="Wingdings" charset="0"/>
              <a:buChar char="§"/>
              <a:defRPr/>
            </a:pPr>
            <a:r>
              <a:rPr lang="en-US" sz="2000" b="1" dirty="0" smtClean="0">
                <a:solidFill>
                  <a:srgbClr val="000066"/>
                </a:solidFill>
                <a:latin typeface="Calibri" charset="0"/>
              </a:rPr>
              <a:t>Decreased Renal clearance</a:t>
            </a:r>
            <a:endParaRPr lang="nl-NL" sz="2000" b="1" dirty="0" smtClean="0">
              <a:solidFill>
                <a:srgbClr val="000066"/>
              </a:solidFill>
              <a:latin typeface="Calibri" charset="0"/>
            </a:endParaRPr>
          </a:p>
        </p:txBody>
      </p:sp>
      <p:sp>
        <p:nvSpPr>
          <p:cNvPr id="6" name="Text Box 5"/>
          <p:cNvSpPr txBox="1">
            <a:spLocks noChangeAspect="1" noChangeArrowheads="1"/>
          </p:cNvSpPr>
          <p:nvPr/>
        </p:nvSpPr>
        <p:spPr bwMode="auto">
          <a:xfrm>
            <a:off x="3657600" y="519063"/>
            <a:ext cx="22518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49831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3200" b="1" dirty="0" err="1" smtClean="0">
                <a:latin typeface="Cambria" panose="02040503050406030204" pitchFamily="18" charset="0"/>
              </a:rPr>
              <a:t>PEGylation</a:t>
            </a:r>
            <a:endParaRPr lang="nl-NL" sz="3200" b="1" dirty="0" smtClean="0">
              <a:latin typeface="Cambria" panose="02040503050406030204" pitchFamily="18" charset="0"/>
            </a:endParaRPr>
          </a:p>
        </p:txBody>
      </p:sp>
      <p:sp>
        <p:nvSpPr>
          <p:cNvPr id="7" name="AutoShape 6"/>
          <p:cNvSpPr>
            <a:spLocks noChangeAspect="1" noChangeArrowheads="1"/>
          </p:cNvSpPr>
          <p:nvPr/>
        </p:nvSpPr>
        <p:spPr bwMode="auto">
          <a:xfrm>
            <a:off x="4819600" y="1890936"/>
            <a:ext cx="1189038" cy="179388"/>
          </a:xfrm>
          <a:custGeom>
            <a:avLst/>
            <a:gdLst>
              <a:gd name="T0" fmla="*/ 891779 w 21600"/>
              <a:gd name="T1" fmla="*/ 0 h 21600"/>
              <a:gd name="T2" fmla="*/ 0 w 21600"/>
              <a:gd name="T3" fmla="*/ 89694 h 21600"/>
              <a:gd name="T4" fmla="*/ 891779 w 21600"/>
              <a:gd name="T5" fmla="*/ 179388 h 21600"/>
              <a:gd name="T6" fmla="*/ 1189038 w 21600"/>
              <a:gd name="T7" fmla="*/ 8969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29292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8" name="Picture 7" descr="1888714439_5276906b78"/>
          <p:cNvPicPr>
            <a:picLocks noChangeAspect="1" noChangeArrowheads="1"/>
          </p:cNvPicPr>
          <p:nvPr/>
        </p:nvPicPr>
        <p:blipFill>
          <a:blip r:embed="rId2" cstate="email">
            <a:lum bright="-30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00" y="1205136"/>
            <a:ext cx="1512888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spect="1" noChangeArrowheads="1"/>
          </p:cNvSpPr>
          <p:nvPr/>
        </p:nvSpPr>
        <p:spPr bwMode="auto">
          <a:xfrm>
            <a:off x="2914600" y="1673449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49831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9831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9831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9831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9831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983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983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983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983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nl-NL" altLang="nl-NL" b="1">
                <a:latin typeface="Calibri" panose="020F0502020204030204" pitchFamily="34" charset="0"/>
                <a:sym typeface="Symbol" panose="05050102010706020507" pitchFamily="18" charset="2"/>
              </a:rPr>
              <a:t></a:t>
            </a:r>
          </a:p>
        </p:txBody>
      </p:sp>
      <p:grpSp>
        <p:nvGrpSpPr>
          <p:cNvPr id="10" name="Group 17"/>
          <p:cNvGrpSpPr>
            <a:grpSpLocks/>
          </p:cNvGrpSpPr>
          <p:nvPr/>
        </p:nvGrpSpPr>
        <p:grpSpPr bwMode="auto">
          <a:xfrm>
            <a:off x="6470600" y="1190823"/>
            <a:ext cx="1701800" cy="1662113"/>
            <a:chOff x="3962" y="1269"/>
            <a:chExt cx="1072" cy="1047"/>
          </a:xfrm>
        </p:grpSpPr>
        <p:pic>
          <p:nvPicPr>
            <p:cNvPr id="11" name="Picture 9" descr="1888714439_5276906b78"/>
            <p:cNvPicPr>
              <a:picLocks noChangeAspect="1" noChangeArrowheads="1"/>
            </p:cNvPicPr>
            <p:nvPr/>
          </p:nvPicPr>
          <p:blipFill>
            <a:blip r:embed="rId3" cstate="email">
              <a:lum bright="-30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" y="1473"/>
              <a:ext cx="748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Freeform 10"/>
            <p:cNvSpPr>
              <a:spLocks noChangeAspect="1"/>
            </p:cNvSpPr>
            <p:nvPr/>
          </p:nvSpPr>
          <p:spPr bwMode="auto">
            <a:xfrm>
              <a:off x="4286" y="1269"/>
              <a:ext cx="476" cy="233"/>
            </a:xfrm>
            <a:custGeom>
              <a:avLst/>
              <a:gdLst>
                <a:gd name="T0" fmla="*/ 288 w 1422"/>
                <a:gd name="T1" fmla="*/ 226 h 512"/>
                <a:gd name="T2" fmla="*/ 291 w 1422"/>
                <a:gd name="T3" fmla="*/ 214 h 512"/>
                <a:gd name="T4" fmla="*/ 288 w 1422"/>
                <a:gd name="T5" fmla="*/ 181 h 512"/>
                <a:gd name="T6" fmla="*/ 248 w 1422"/>
                <a:gd name="T7" fmla="*/ 156 h 512"/>
                <a:gd name="T8" fmla="*/ 150 w 1422"/>
                <a:gd name="T9" fmla="*/ 172 h 512"/>
                <a:gd name="T10" fmla="*/ 141 w 1422"/>
                <a:gd name="T11" fmla="*/ 181 h 512"/>
                <a:gd name="T12" fmla="*/ 110 w 1422"/>
                <a:gd name="T13" fmla="*/ 193 h 512"/>
                <a:gd name="T14" fmla="*/ 101 w 1422"/>
                <a:gd name="T15" fmla="*/ 197 h 512"/>
                <a:gd name="T16" fmla="*/ 55 w 1422"/>
                <a:gd name="T17" fmla="*/ 222 h 512"/>
                <a:gd name="T18" fmla="*/ 0 w 1422"/>
                <a:gd name="T19" fmla="*/ 197 h 512"/>
                <a:gd name="T20" fmla="*/ 3 w 1422"/>
                <a:gd name="T21" fmla="*/ 172 h 512"/>
                <a:gd name="T22" fmla="*/ 18 w 1422"/>
                <a:gd name="T23" fmla="*/ 160 h 512"/>
                <a:gd name="T24" fmla="*/ 86 w 1422"/>
                <a:gd name="T25" fmla="*/ 131 h 512"/>
                <a:gd name="T26" fmla="*/ 260 w 1422"/>
                <a:gd name="T27" fmla="*/ 135 h 512"/>
                <a:gd name="T28" fmla="*/ 334 w 1422"/>
                <a:gd name="T29" fmla="*/ 164 h 512"/>
                <a:gd name="T30" fmla="*/ 364 w 1422"/>
                <a:gd name="T31" fmla="*/ 181 h 512"/>
                <a:gd name="T32" fmla="*/ 441 w 1422"/>
                <a:gd name="T33" fmla="*/ 181 h 512"/>
                <a:gd name="T34" fmla="*/ 389 w 1422"/>
                <a:gd name="T35" fmla="*/ 81 h 512"/>
                <a:gd name="T36" fmla="*/ 324 w 1422"/>
                <a:gd name="T37" fmla="*/ 76 h 512"/>
                <a:gd name="T38" fmla="*/ 95 w 1422"/>
                <a:gd name="T39" fmla="*/ 81 h 512"/>
                <a:gd name="T40" fmla="*/ 24 w 1422"/>
                <a:gd name="T41" fmla="*/ 68 h 512"/>
                <a:gd name="T42" fmla="*/ 34 w 1422"/>
                <a:gd name="T43" fmla="*/ 31 h 512"/>
                <a:gd name="T44" fmla="*/ 168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1"/>
            <p:cNvSpPr>
              <a:spLocks noChangeAspect="1"/>
            </p:cNvSpPr>
            <p:nvPr/>
          </p:nvSpPr>
          <p:spPr bwMode="auto">
            <a:xfrm rot="4975734">
              <a:off x="4693" y="1604"/>
              <a:ext cx="455" cy="230"/>
            </a:xfrm>
            <a:custGeom>
              <a:avLst/>
              <a:gdLst>
                <a:gd name="T0" fmla="*/ 275 w 1422"/>
                <a:gd name="T1" fmla="*/ 223 h 512"/>
                <a:gd name="T2" fmla="*/ 278 w 1422"/>
                <a:gd name="T3" fmla="*/ 211 h 512"/>
                <a:gd name="T4" fmla="*/ 275 w 1422"/>
                <a:gd name="T5" fmla="*/ 178 h 512"/>
                <a:gd name="T6" fmla="*/ 237 w 1422"/>
                <a:gd name="T7" fmla="*/ 154 h 512"/>
                <a:gd name="T8" fmla="*/ 143 w 1422"/>
                <a:gd name="T9" fmla="*/ 170 h 512"/>
                <a:gd name="T10" fmla="*/ 135 w 1422"/>
                <a:gd name="T11" fmla="*/ 178 h 512"/>
                <a:gd name="T12" fmla="*/ 105 w 1422"/>
                <a:gd name="T13" fmla="*/ 190 h 512"/>
                <a:gd name="T14" fmla="*/ 97 w 1422"/>
                <a:gd name="T15" fmla="*/ 195 h 512"/>
                <a:gd name="T16" fmla="*/ 53 w 1422"/>
                <a:gd name="T17" fmla="*/ 219 h 512"/>
                <a:gd name="T18" fmla="*/ 0 w 1422"/>
                <a:gd name="T19" fmla="*/ 195 h 512"/>
                <a:gd name="T20" fmla="*/ 3 w 1422"/>
                <a:gd name="T21" fmla="*/ 170 h 512"/>
                <a:gd name="T22" fmla="*/ 18 w 1422"/>
                <a:gd name="T23" fmla="*/ 158 h 512"/>
                <a:gd name="T24" fmla="*/ 82 w 1422"/>
                <a:gd name="T25" fmla="*/ 129 h 512"/>
                <a:gd name="T26" fmla="*/ 249 w 1422"/>
                <a:gd name="T27" fmla="*/ 133 h 512"/>
                <a:gd name="T28" fmla="*/ 319 w 1422"/>
                <a:gd name="T29" fmla="*/ 162 h 512"/>
                <a:gd name="T30" fmla="*/ 348 w 1422"/>
                <a:gd name="T31" fmla="*/ 178 h 512"/>
                <a:gd name="T32" fmla="*/ 421 w 1422"/>
                <a:gd name="T33" fmla="*/ 178 h 512"/>
                <a:gd name="T34" fmla="*/ 371 w 1422"/>
                <a:gd name="T35" fmla="*/ 80 h 512"/>
                <a:gd name="T36" fmla="*/ 310 w 1422"/>
                <a:gd name="T37" fmla="*/ 75 h 512"/>
                <a:gd name="T38" fmla="*/ 91 w 1422"/>
                <a:gd name="T39" fmla="*/ 80 h 512"/>
                <a:gd name="T40" fmla="*/ 23 w 1422"/>
                <a:gd name="T41" fmla="*/ 67 h 512"/>
                <a:gd name="T42" fmla="*/ 32 w 1422"/>
                <a:gd name="T43" fmla="*/ 31 h 512"/>
                <a:gd name="T44" fmla="*/ 161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2"/>
            <p:cNvSpPr>
              <a:spLocks noChangeAspect="1"/>
            </p:cNvSpPr>
            <p:nvPr/>
          </p:nvSpPr>
          <p:spPr bwMode="auto">
            <a:xfrm rot="9370832">
              <a:off x="4480" y="2086"/>
              <a:ext cx="464" cy="230"/>
            </a:xfrm>
            <a:custGeom>
              <a:avLst/>
              <a:gdLst>
                <a:gd name="T0" fmla="*/ 281 w 1422"/>
                <a:gd name="T1" fmla="*/ 223 h 512"/>
                <a:gd name="T2" fmla="*/ 284 w 1422"/>
                <a:gd name="T3" fmla="*/ 211 h 512"/>
                <a:gd name="T4" fmla="*/ 281 w 1422"/>
                <a:gd name="T5" fmla="*/ 178 h 512"/>
                <a:gd name="T6" fmla="*/ 242 w 1422"/>
                <a:gd name="T7" fmla="*/ 154 h 512"/>
                <a:gd name="T8" fmla="*/ 146 w 1422"/>
                <a:gd name="T9" fmla="*/ 170 h 512"/>
                <a:gd name="T10" fmla="*/ 137 w 1422"/>
                <a:gd name="T11" fmla="*/ 178 h 512"/>
                <a:gd name="T12" fmla="*/ 107 w 1422"/>
                <a:gd name="T13" fmla="*/ 190 h 512"/>
                <a:gd name="T14" fmla="*/ 99 w 1422"/>
                <a:gd name="T15" fmla="*/ 195 h 512"/>
                <a:gd name="T16" fmla="*/ 54 w 1422"/>
                <a:gd name="T17" fmla="*/ 219 h 512"/>
                <a:gd name="T18" fmla="*/ 0 w 1422"/>
                <a:gd name="T19" fmla="*/ 195 h 512"/>
                <a:gd name="T20" fmla="*/ 3 w 1422"/>
                <a:gd name="T21" fmla="*/ 170 h 512"/>
                <a:gd name="T22" fmla="*/ 18 w 1422"/>
                <a:gd name="T23" fmla="*/ 158 h 512"/>
                <a:gd name="T24" fmla="*/ 84 w 1422"/>
                <a:gd name="T25" fmla="*/ 129 h 512"/>
                <a:gd name="T26" fmla="*/ 254 w 1422"/>
                <a:gd name="T27" fmla="*/ 133 h 512"/>
                <a:gd name="T28" fmla="*/ 325 w 1422"/>
                <a:gd name="T29" fmla="*/ 162 h 512"/>
                <a:gd name="T30" fmla="*/ 355 w 1422"/>
                <a:gd name="T31" fmla="*/ 178 h 512"/>
                <a:gd name="T32" fmla="*/ 430 w 1422"/>
                <a:gd name="T33" fmla="*/ 178 h 512"/>
                <a:gd name="T34" fmla="*/ 379 w 1422"/>
                <a:gd name="T35" fmla="*/ 80 h 512"/>
                <a:gd name="T36" fmla="*/ 316 w 1422"/>
                <a:gd name="T37" fmla="*/ 75 h 512"/>
                <a:gd name="T38" fmla="*/ 93 w 1422"/>
                <a:gd name="T39" fmla="*/ 80 h 512"/>
                <a:gd name="T40" fmla="*/ 24 w 1422"/>
                <a:gd name="T41" fmla="*/ 67 h 512"/>
                <a:gd name="T42" fmla="*/ 33 w 1422"/>
                <a:gd name="T43" fmla="*/ 31 h 512"/>
                <a:gd name="T44" fmla="*/ 164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Freeform 13"/>
            <p:cNvSpPr>
              <a:spLocks noChangeAspect="1"/>
            </p:cNvSpPr>
            <p:nvPr/>
          </p:nvSpPr>
          <p:spPr bwMode="auto">
            <a:xfrm rot="-8266918">
              <a:off x="3962" y="2041"/>
              <a:ext cx="408" cy="238"/>
            </a:xfrm>
            <a:custGeom>
              <a:avLst/>
              <a:gdLst>
                <a:gd name="T0" fmla="*/ 247 w 1422"/>
                <a:gd name="T1" fmla="*/ 231 h 512"/>
                <a:gd name="T2" fmla="*/ 249 w 1422"/>
                <a:gd name="T3" fmla="*/ 218 h 512"/>
                <a:gd name="T4" fmla="*/ 247 w 1422"/>
                <a:gd name="T5" fmla="*/ 185 h 512"/>
                <a:gd name="T6" fmla="*/ 213 w 1422"/>
                <a:gd name="T7" fmla="*/ 159 h 512"/>
                <a:gd name="T8" fmla="*/ 129 w 1422"/>
                <a:gd name="T9" fmla="*/ 176 h 512"/>
                <a:gd name="T10" fmla="*/ 121 w 1422"/>
                <a:gd name="T11" fmla="*/ 185 h 512"/>
                <a:gd name="T12" fmla="*/ 94 w 1422"/>
                <a:gd name="T13" fmla="*/ 197 h 512"/>
                <a:gd name="T14" fmla="*/ 87 w 1422"/>
                <a:gd name="T15" fmla="*/ 201 h 512"/>
                <a:gd name="T16" fmla="*/ 47 w 1422"/>
                <a:gd name="T17" fmla="*/ 227 h 512"/>
                <a:gd name="T18" fmla="*/ 0 w 1422"/>
                <a:gd name="T19" fmla="*/ 201 h 512"/>
                <a:gd name="T20" fmla="*/ 3 w 1422"/>
                <a:gd name="T21" fmla="*/ 176 h 512"/>
                <a:gd name="T22" fmla="*/ 16 w 1422"/>
                <a:gd name="T23" fmla="*/ 163 h 512"/>
                <a:gd name="T24" fmla="*/ 73 w 1422"/>
                <a:gd name="T25" fmla="*/ 133 h 512"/>
                <a:gd name="T26" fmla="*/ 223 w 1422"/>
                <a:gd name="T27" fmla="*/ 138 h 512"/>
                <a:gd name="T28" fmla="*/ 286 w 1422"/>
                <a:gd name="T29" fmla="*/ 167 h 512"/>
                <a:gd name="T30" fmla="*/ 312 w 1422"/>
                <a:gd name="T31" fmla="*/ 185 h 512"/>
                <a:gd name="T32" fmla="*/ 378 w 1422"/>
                <a:gd name="T33" fmla="*/ 185 h 512"/>
                <a:gd name="T34" fmla="*/ 333 w 1422"/>
                <a:gd name="T35" fmla="*/ 82 h 512"/>
                <a:gd name="T36" fmla="*/ 278 w 1422"/>
                <a:gd name="T37" fmla="*/ 78 h 512"/>
                <a:gd name="T38" fmla="*/ 81 w 1422"/>
                <a:gd name="T39" fmla="*/ 82 h 512"/>
                <a:gd name="T40" fmla="*/ 21 w 1422"/>
                <a:gd name="T41" fmla="*/ 70 h 512"/>
                <a:gd name="T42" fmla="*/ 29 w 1422"/>
                <a:gd name="T43" fmla="*/ 32 h 512"/>
                <a:gd name="T44" fmla="*/ 144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Freeform 14"/>
            <p:cNvSpPr>
              <a:spLocks noChangeAspect="1"/>
            </p:cNvSpPr>
            <p:nvPr/>
          </p:nvSpPr>
          <p:spPr bwMode="auto">
            <a:xfrm rot="-3676344">
              <a:off x="3855" y="1520"/>
              <a:ext cx="454" cy="227"/>
            </a:xfrm>
            <a:custGeom>
              <a:avLst/>
              <a:gdLst>
                <a:gd name="T0" fmla="*/ 275 w 1422"/>
                <a:gd name="T1" fmla="*/ 220 h 512"/>
                <a:gd name="T2" fmla="*/ 277 w 1422"/>
                <a:gd name="T3" fmla="*/ 208 h 512"/>
                <a:gd name="T4" fmla="*/ 275 w 1422"/>
                <a:gd name="T5" fmla="*/ 176 h 512"/>
                <a:gd name="T6" fmla="*/ 237 w 1422"/>
                <a:gd name="T7" fmla="*/ 152 h 512"/>
                <a:gd name="T8" fmla="*/ 143 w 1422"/>
                <a:gd name="T9" fmla="*/ 168 h 512"/>
                <a:gd name="T10" fmla="*/ 134 w 1422"/>
                <a:gd name="T11" fmla="*/ 176 h 512"/>
                <a:gd name="T12" fmla="*/ 105 w 1422"/>
                <a:gd name="T13" fmla="*/ 188 h 512"/>
                <a:gd name="T14" fmla="*/ 96 w 1422"/>
                <a:gd name="T15" fmla="*/ 192 h 512"/>
                <a:gd name="T16" fmla="*/ 53 w 1422"/>
                <a:gd name="T17" fmla="*/ 216 h 512"/>
                <a:gd name="T18" fmla="*/ 0 w 1422"/>
                <a:gd name="T19" fmla="*/ 192 h 512"/>
                <a:gd name="T20" fmla="*/ 3 w 1422"/>
                <a:gd name="T21" fmla="*/ 168 h 512"/>
                <a:gd name="T22" fmla="*/ 18 w 1422"/>
                <a:gd name="T23" fmla="*/ 156 h 512"/>
                <a:gd name="T24" fmla="*/ 82 w 1422"/>
                <a:gd name="T25" fmla="*/ 127 h 512"/>
                <a:gd name="T26" fmla="*/ 248 w 1422"/>
                <a:gd name="T27" fmla="*/ 131 h 512"/>
                <a:gd name="T28" fmla="*/ 318 w 1422"/>
                <a:gd name="T29" fmla="*/ 160 h 512"/>
                <a:gd name="T30" fmla="*/ 347 w 1422"/>
                <a:gd name="T31" fmla="*/ 176 h 512"/>
                <a:gd name="T32" fmla="*/ 420 w 1422"/>
                <a:gd name="T33" fmla="*/ 176 h 512"/>
                <a:gd name="T34" fmla="*/ 371 w 1422"/>
                <a:gd name="T35" fmla="*/ 78 h 512"/>
                <a:gd name="T36" fmla="*/ 309 w 1422"/>
                <a:gd name="T37" fmla="*/ 74 h 512"/>
                <a:gd name="T38" fmla="*/ 91 w 1422"/>
                <a:gd name="T39" fmla="*/ 78 h 512"/>
                <a:gd name="T40" fmla="*/ 23 w 1422"/>
                <a:gd name="T41" fmla="*/ 67 h 512"/>
                <a:gd name="T42" fmla="*/ 32 w 1422"/>
                <a:gd name="T43" fmla="*/ 30 h 512"/>
                <a:gd name="T44" fmla="*/ 161 w 1422"/>
                <a:gd name="T45" fmla="*/ 14 h 5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22" h="512">
                  <a:moveTo>
                    <a:pt x="860" y="497"/>
                  </a:moveTo>
                  <a:cubicBezTo>
                    <a:pt x="863" y="488"/>
                    <a:pt x="869" y="479"/>
                    <a:pt x="869" y="470"/>
                  </a:cubicBezTo>
                  <a:cubicBezTo>
                    <a:pt x="869" y="445"/>
                    <a:pt x="867" y="420"/>
                    <a:pt x="860" y="397"/>
                  </a:cubicBezTo>
                  <a:cubicBezTo>
                    <a:pt x="851" y="368"/>
                    <a:pt x="775" y="353"/>
                    <a:pt x="741" y="342"/>
                  </a:cubicBezTo>
                  <a:cubicBezTo>
                    <a:pt x="614" y="348"/>
                    <a:pt x="554" y="342"/>
                    <a:pt x="448" y="379"/>
                  </a:cubicBezTo>
                  <a:cubicBezTo>
                    <a:pt x="438" y="383"/>
                    <a:pt x="431" y="393"/>
                    <a:pt x="421" y="397"/>
                  </a:cubicBezTo>
                  <a:cubicBezTo>
                    <a:pt x="392" y="409"/>
                    <a:pt x="359" y="414"/>
                    <a:pt x="329" y="424"/>
                  </a:cubicBezTo>
                  <a:cubicBezTo>
                    <a:pt x="320" y="427"/>
                    <a:pt x="302" y="433"/>
                    <a:pt x="302" y="433"/>
                  </a:cubicBezTo>
                  <a:cubicBezTo>
                    <a:pt x="259" y="463"/>
                    <a:pt x="217" y="480"/>
                    <a:pt x="165" y="488"/>
                  </a:cubicBezTo>
                  <a:cubicBezTo>
                    <a:pt x="66" y="481"/>
                    <a:pt x="25" y="512"/>
                    <a:pt x="0" y="433"/>
                  </a:cubicBezTo>
                  <a:cubicBezTo>
                    <a:pt x="3" y="415"/>
                    <a:pt x="2" y="396"/>
                    <a:pt x="9" y="379"/>
                  </a:cubicBezTo>
                  <a:cubicBezTo>
                    <a:pt x="18" y="356"/>
                    <a:pt x="38" y="360"/>
                    <a:pt x="55" y="351"/>
                  </a:cubicBezTo>
                  <a:cubicBezTo>
                    <a:pt x="118" y="320"/>
                    <a:pt x="186" y="299"/>
                    <a:pt x="256" y="287"/>
                  </a:cubicBezTo>
                  <a:cubicBezTo>
                    <a:pt x="430" y="290"/>
                    <a:pt x="603" y="290"/>
                    <a:pt x="777" y="296"/>
                  </a:cubicBezTo>
                  <a:cubicBezTo>
                    <a:pt x="839" y="298"/>
                    <a:pt x="927" y="349"/>
                    <a:pt x="997" y="360"/>
                  </a:cubicBezTo>
                  <a:cubicBezTo>
                    <a:pt x="1045" y="376"/>
                    <a:pt x="1030" y="385"/>
                    <a:pt x="1088" y="397"/>
                  </a:cubicBezTo>
                  <a:cubicBezTo>
                    <a:pt x="1161" y="432"/>
                    <a:pt x="1240" y="422"/>
                    <a:pt x="1317" y="397"/>
                  </a:cubicBezTo>
                  <a:cubicBezTo>
                    <a:pt x="1422" y="288"/>
                    <a:pt x="1262" y="186"/>
                    <a:pt x="1161" y="177"/>
                  </a:cubicBezTo>
                  <a:cubicBezTo>
                    <a:pt x="1097" y="171"/>
                    <a:pt x="1033" y="171"/>
                    <a:pt x="969" y="168"/>
                  </a:cubicBezTo>
                  <a:cubicBezTo>
                    <a:pt x="741" y="171"/>
                    <a:pt x="512" y="177"/>
                    <a:pt x="284" y="177"/>
                  </a:cubicBezTo>
                  <a:cubicBezTo>
                    <a:pt x="93" y="177"/>
                    <a:pt x="137" y="211"/>
                    <a:pt x="73" y="150"/>
                  </a:cubicBezTo>
                  <a:cubicBezTo>
                    <a:pt x="76" y="132"/>
                    <a:pt x="78" y="83"/>
                    <a:pt x="101" y="68"/>
                  </a:cubicBezTo>
                  <a:cubicBezTo>
                    <a:pt x="209" y="0"/>
                    <a:pt x="426" y="31"/>
                    <a:pt x="503" y="31"/>
                  </a:cubicBezTo>
                </a:path>
              </a:pathLst>
            </a:custGeom>
            <a:noFill/>
            <a:ln w="38100" cmpd="sng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7" name="Freeform 15"/>
          <p:cNvSpPr>
            <a:spLocks noChangeAspect="1"/>
          </p:cNvSpPr>
          <p:nvPr/>
        </p:nvSpPr>
        <p:spPr bwMode="auto">
          <a:xfrm>
            <a:off x="3676600" y="1662336"/>
            <a:ext cx="973138" cy="541338"/>
          </a:xfrm>
          <a:custGeom>
            <a:avLst/>
            <a:gdLst>
              <a:gd name="T0" fmla="*/ 588536 w 1422"/>
              <a:gd name="T1" fmla="*/ 525478 h 512"/>
              <a:gd name="T2" fmla="*/ 594695 w 1422"/>
              <a:gd name="T3" fmla="*/ 496931 h 512"/>
              <a:gd name="T4" fmla="*/ 588536 w 1422"/>
              <a:gd name="T5" fmla="*/ 419748 h 512"/>
              <a:gd name="T6" fmla="*/ 507099 w 1422"/>
              <a:gd name="T7" fmla="*/ 361597 h 512"/>
              <a:gd name="T8" fmla="*/ 306586 w 1422"/>
              <a:gd name="T9" fmla="*/ 400717 h 512"/>
              <a:gd name="T10" fmla="*/ 288109 w 1422"/>
              <a:gd name="T11" fmla="*/ 419748 h 512"/>
              <a:gd name="T12" fmla="*/ 225149 w 1422"/>
              <a:gd name="T13" fmla="*/ 448296 h 512"/>
              <a:gd name="T14" fmla="*/ 206672 w 1422"/>
              <a:gd name="T15" fmla="*/ 457811 h 512"/>
              <a:gd name="T16" fmla="*/ 112917 w 1422"/>
              <a:gd name="T17" fmla="*/ 515963 h 512"/>
              <a:gd name="T18" fmla="*/ 0 w 1422"/>
              <a:gd name="T19" fmla="*/ 457811 h 512"/>
              <a:gd name="T20" fmla="*/ 6159 w 1422"/>
              <a:gd name="T21" fmla="*/ 400717 h 512"/>
              <a:gd name="T22" fmla="*/ 37639 w 1422"/>
              <a:gd name="T23" fmla="*/ 371113 h 512"/>
              <a:gd name="T24" fmla="*/ 175192 w 1422"/>
              <a:gd name="T25" fmla="*/ 303445 h 512"/>
              <a:gd name="T26" fmla="*/ 531736 w 1422"/>
              <a:gd name="T27" fmla="*/ 312961 h 512"/>
              <a:gd name="T28" fmla="*/ 682292 w 1422"/>
              <a:gd name="T29" fmla="*/ 380628 h 512"/>
              <a:gd name="T30" fmla="*/ 744567 w 1422"/>
              <a:gd name="T31" fmla="*/ 419748 h 512"/>
              <a:gd name="T32" fmla="*/ 901282 w 1422"/>
              <a:gd name="T33" fmla="*/ 419748 h 512"/>
              <a:gd name="T34" fmla="*/ 794524 w 1422"/>
              <a:gd name="T35" fmla="*/ 187142 h 512"/>
              <a:gd name="T36" fmla="*/ 663130 w 1422"/>
              <a:gd name="T37" fmla="*/ 177627 h 512"/>
              <a:gd name="T38" fmla="*/ 194354 w 1422"/>
              <a:gd name="T39" fmla="*/ 187142 h 512"/>
              <a:gd name="T40" fmla="*/ 49957 w 1422"/>
              <a:gd name="T41" fmla="*/ 158595 h 512"/>
              <a:gd name="T42" fmla="*/ 69119 w 1422"/>
              <a:gd name="T43" fmla="*/ 71896 h 512"/>
              <a:gd name="T44" fmla="*/ 344225 w 1422"/>
              <a:gd name="T45" fmla="*/ 32776 h 5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422" h="512">
                <a:moveTo>
                  <a:pt x="860" y="497"/>
                </a:moveTo>
                <a:cubicBezTo>
                  <a:pt x="863" y="488"/>
                  <a:pt x="869" y="479"/>
                  <a:pt x="869" y="470"/>
                </a:cubicBezTo>
                <a:cubicBezTo>
                  <a:pt x="869" y="445"/>
                  <a:pt x="867" y="420"/>
                  <a:pt x="860" y="397"/>
                </a:cubicBezTo>
                <a:cubicBezTo>
                  <a:pt x="851" y="368"/>
                  <a:pt x="775" y="353"/>
                  <a:pt x="741" y="342"/>
                </a:cubicBezTo>
                <a:cubicBezTo>
                  <a:pt x="614" y="348"/>
                  <a:pt x="554" y="342"/>
                  <a:pt x="448" y="379"/>
                </a:cubicBezTo>
                <a:cubicBezTo>
                  <a:pt x="438" y="383"/>
                  <a:pt x="431" y="393"/>
                  <a:pt x="421" y="397"/>
                </a:cubicBezTo>
                <a:cubicBezTo>
                  <a:pt x="392" y="409"/>
                  <a:pt x="359" y="414"/>
                  <a:pt x="329" y="424"/>
                </a:cubicBezTo>
                <a:cubicBezTo>
                  <a:pt x="320" y="427"/>
                  <a:pt x="302" y="433"/>
                  <a:pt x="302" y="433"/>
                </a:cubicBezTo>
                <a:cubicBezTo>
                  <a:pt x="259" y="463"/>
                  <a:pt x="217" y="480"/>
                  <a:pt x="165" y="488"/>
                </a:cubicBezTo>
                <a:cubicBezTo>
                  <a:pt x="66" y="481"/>
                  <a:pt x="25" y="512"/>
                  <a:pt x="0" y="433"/>
                </a:cubicBezTo>
                <a:cubicBezTo>
                  <a:pt x="3" y="415"/>
                  <a:pt x="2" y="396"/>
                  <a:pt x="9" y="379"/>
                </a:cubicBezTo>
                <a:cubicBezTo>
                  <a:pt x="18" y="356"/>
                  <a:pt x="38" y="360"/>
                  <a:pt x="55" y="351"/>
                </a:cubicBezTo>
                <a:cubicBezTo>
                  <a:pt x="118" y="320"/>
                  <a:pt x="186" y="299"/>
                  <a:pt x="256" y="287"/>
                </a:cubicBezTo>
                <a:cubicBezTo>
                  <a:pt x="430" y="290"/>
                  <a:pt x="603" y="290"/>
                  <a:pt x="777" y="296"/>
                </a:cubicBezTo>
                <a:cubicBezTo>
                  <a:pt x="839" y="298"/>
                  <a:pt x="927" y="349"/>
                  <a:pt x="997" y="360"/>
                </a:cubicBezTo>
                <a:cubicBezTo>
                  <a:pt x="1045" y="376"/>
                  <a:pt x="1030" y="385"/>
                  <a:pt x="1088" y="397"/>
                </a:cubicBezTo>
                <a:cubicBezTo>
                  <a:pt x="1161" y="432"/>
                  <a:pt x="1240" y="422"/>
                  <a:pt x="1317" y="397"/>
                </a:cubicBezTo>
                <a:cubicBezTo>
                  <a:pt x="1422" y="288"/>
                  <a:pt x="1262" y="186"/>
                  <a:pt x="1161" y="177"/>
                </a:cubicBezTo>
                <a:cubicBezTo>
                  <a:pt x="1097" y="171"/>
                  <a:pt x="1033" y="171"/>
                  <a:pt x="969" y="168"/>
                </a:cubicBezTo>
                <a:cubicBezTo>
                  <a:pt x="741" y="171"/>
                  <a:pt x="512" y="177"/>
                  <a:pt x="284" y="177"/>
                </a:cubicBezTo>
                <a:cubicBezTo>
                  <a:pt x="93" y="177"/>
                  <a:pt x="137" y="211"/>
                  <a:pt x="73" y="150"/>
                </a:cubicBezTo>
                <a:cubicBezTo>
                  <a:pt x="76" y="132"/>
                  <a:pt x="78" y="83"/>
                  <a:pt x="101" y="68"/>
                </a:cubicBezTo>
                <a:cubicBezTo>
                  <a:pt x="209" y="0"/>
                  <a:pt x="426" y="31"/>
                  <a:pt x="503" y="31"/>
                </a:cubicBezTo>
              </a:path>
            </a:pathLst>
          </a:custGeom>
          <a:noFill/>
          <a:ln w="38100" cmpd="sng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1000" y="4635133"/>
            <a:ext cx="833437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983163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defTabSz="4983163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defTabSz="4983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lnSpc>
                <a:spcPct val="140000"/>
              </a:lnSpc>
              <a:defRPr/>
            </a:pPr>
            <a:r>
              <a:rPr lang="en-US" sz="2000" dirty="0" smtClean="0">
                <a:solidFill>
                  <a:srgbClr val="000066"/>
                </a:solidFill>
                <a:latin typeface="Calibri" charset="0"/>
              </a:rPr>
              <a:t>To investigate the pharmacokinetics, therapeutic efficacy and adverse effects of different PEGylated IFN</a:t>
            </a:r>
            <a:r>
              <a:rPr lang="en-US" sz="2000" dirty="0" smtClean="0">
                <a:solidFill>
                  <a:srgbClr val="000066"/>
                </a:solidFill>
                <a:latin typeface="Calibri" charset="0"/>
                <a:sym typeface="Symbol" charset="0"/>
              </a:rPr>
              <a:t> constructs (PEG5, PEG10 and PEG20).</a:t>
            </a:r>
            <a:endParaRPr lang="en-US" sz="2000" baseline="-25000" dirty="0" smtClean="0">
              <a:solidFill>
                <a:srgbClr val="000066"/>
              </a:solidFill>
              <a:latin typeface="Calibri" charset="0"/>
              <a:sym typeface="Symbol" charset="0"/>
            </a:endParaRPr>
          </a:p>
        </p:txBody>
      </p:sp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2819400" y="6172200"/>
            <a:ext cx="323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i="1" dirty="0">
                <a:latin typeface="Calibri" charset="0"/>
                <a:ea typeface="ＭＳ Ｐゴシック" charset="0"/>
              </a:rPr>
              <a:t>Bansal et al., Journal of Controlled Release 2011</a:t>
            </a:r>
            <a:endParaRPr lang="nl-NL" sz="1200" b="1" i="1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070527"/>
              </p:ext>
            </p:extLst>
          </p:nvPr>
        </p:nvGraphicFramePr>
        <p:xfrm>
          <a:off x="304800" y="1805905"/>
          <a:ext cx="3195638" cy="336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Prism Project" r:id="rId3" imgW="3352800" imgH="3530600" progId="Prism5.Document">
                  <p:embed/>
                </p:oleObj>
              </mc:Choice>
              <mc:Fallback>
                <p:oleObj name="Prism Project" r:id="rId3" imgW="3352800" imgH="35306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05905"/>
                        <a:ext cx="3195638" cy="336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973753" y="528539"/>
            <a:ext cx="76883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Cambria" panose="02040503050406030204" pitchFamily="18" charset="0"/>
              </a:rPr>
              <a:t>PEGylated Interferon gamma constructs</a:t>
            </a:r>
            <a:endParaRPr lang="nl-NL" sz="3200" b="1" dirty="0">
              <a:latin typeface="Cambria" panose="02040503050406030204" pitchFamily="18" charset="0"/>
            </a:endParaRPr>
          </a:p>
        </p:txBody>
      </p:sp>
      <p:grpSp>
        <p:nvGrpSpPr>
          <p:cNvPr id="19464" name="Group 20"/>
          <p:cNvGrpSpPr>
            <a:grpSpLocks noChangeAspect="1"/>
          </p:cNvGrpSpPr>
          <p:nvPr/>
        </p:nvGrpSpPr>
        <p:grpSpPr bwMode="auto">
          <a:xfrm>
            <a:off x="3446463" y="1052736"/>
            <a:ext cx="2497137" cy="3173413"/>
            <a:chOff x="288" y="2113"/>
            <a:chExt cx="1397" cy="1775"/>
          </a:xfrm>
        </p:grpSpPr>
        <p:graphicFrame>
          <p:nvGraphicFramePr>
            <p:cNvPr id="19474" name="Object 21"/>
            <p:cNvGraphicFramePr>
              <a:graphicFrameLocks noChangeAspect="1"/>
            </p:cNvGraphicFramePr>
            <p:nvPr/>
          </p:nvGraphicFramePr>
          <p:xfrm>
            <a:off x="288" y="2113"/>
            <a:ext cx="1397" cy="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6" name="Prism Project" r:id="rId5" imgW="2527300" imgH="3060700" progId="Prism5.Document">
                    <p:embed/>
                  </p:oleObj>
                </mc:Choice>
                <mc:Fallback>
                  <p:oleObj name="Prism Project" r:id="rId5" imgW="2527300" imgH="30607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2113"/>
                          <a:ext cx="1397" cy="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22" name="Text Box 22"/>
            <p:cNvSpPr txBox="1">
              <a:spLocks noChangeAspect="1" noChangeArrowheads="1"/>
            </p:cNvSpPr>
            <p:nvPr/>
          </p:nvSpPr>
          <p:spPr bwMode="auto">
            <a:xfrm>
              <a:off x="835" y="2147"/>
              <a:ext cx="78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22851" tIns="11425" rIns="22851" bIns="11425">
              <a:spAutoFit/>
            </a:bodyPr>
            <a:lstStyle>
              <a:lvl1pPr defTabSz="925513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1143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2286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3429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4572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9144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13716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8288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22860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1500" b="1" smtClean="0">
                  <a:latin typeface="Calibri" charset="0"/>
                </a:rPr>
                <a:t>#</a:t>
              </a:r>
              <a:endParaRPr lang="nl-NL" sz="1500" b="1" smtClean="0">
                <a:latin typeface="Calibri" charset="0"/>
              </a:endParaRPr>
            </a:p>
          </p:txBody>
        </p:sp>
        <p:sp>
          <p:nvSpPr>
            <p:cNvPr id="102423" name="Text Box 23"/>
            <p:cNvSpPr txBox="1">
              <a:spLocks noChangeAspect="1" noChangeArrowheads="1"/>
            </p:cNvSpPr>
            <p:nvPr/>
          </p:nvSpPr>
          <p:spPr bwMode="auto">
            <a:xfrm>
              <a:off x="1319" y="2963"/>
              <a:ext cx="132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22851" tIns="11425" rIns="22851" bIns="11425">
              <a:spAutoFit/>
            </a:bodyPr>
            <a:lstStyle>
              <a:lvl1pPr defTabSz="925513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1143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2286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3429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4572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9144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13716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8288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22860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1500" b="1" smtClean="0">
                  <a:latin typeface="Calibri" charset="0"/>
                </a:rPr>
                <a:t>**</a:t>
              </a:r>
              <a:endParaRPr lang="nl-NL" sz="1500" b="1" smtClean="0">
                <a:latin typeface="Calibri" charset="0"/>
              </a:endParaRPr>
            </a:p>
          </p:txBody>
        </p:sp>
        <p:sp>
          <p:nvSpPr>
            <p:cNvPr id="102424" name="Text Box 24"/>
            <p:cNvSpPr txBox="1">
              <a:spLocks noChangeAspect="1" noChangeArrowheads="1"/>
            </p:cNvSpPr>
            <p:nvPr/>
          </p:nvSpPr>
          <p:spPr bwMode="auto">
            <a:xfrm>
              <a:off x="1491" y="3004"/>
              <a:ext cx="131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22851" tIns="11425" rIns="22851" bIns="11425">
              <a:spAutoFit/>
            </a:bodyPr>
            <a:lstStyle>
              <a:lvl1pPr defTabSz="925513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1143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2286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3429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4572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9144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13716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8288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22860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1500" b="1" smtClean="0">
                  <a:latin typeface="Calibri" charset="0"/>
                </a:rPr>
                <a:t>**</a:t>
              </a:r>
              <a:endParaRPr lang="nl-NL" sz="1500" b="1" smtClean="0">
                <a:latin typeface="Calibri" charset="0"/>
              </a:endParaRPr>
            </a:p>
          </p:txBody>
        </p:sp>
        <p:sp>
          <p:nvSpPr>
            <p:cNvPr id="102425" name="Text Box 25"/>
            <p:cNvSpPr txBox="1">
              <a:spLocks noChangeAspect="1" noChangeArrowheads="1"/>
            </p:cNvSpPr>
            <p:nvPr/>
          </p:nvSpPr>
          <p:spPr bwMode="auto">
            <a:xfrm>
              <a:off x="1170" y="2823"/>
              <a:ext cx="78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22851" tIns="11425" rIns="22851" bIns="11425">
              <a:spAutoFit/>
            </a:bodyPr>
            <a:lstStyle>
              <a:lvl1pPr defTabSz="925513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1143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2286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3429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457200" defTabSz="925513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9144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13716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8288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2286000" defTabSz="9255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sz="1500" b="1" smtClean="0">
                  <a:latin typeface="Calibri" charset="0"/>
                </a:rPr>
                <a:t>*</a:t>
              </a:r>
              <a:endParaRPr lang="nl-NL" sz="1500" b="1" smtClean="0">
                <a:latin typeface="Calibri" charset="0"/>
              </a:endParaRPr>
            </a:p>
          </p:txBody>
        </p:sp>
      </p:grp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436563" y="5171405"/>
            <a:ext cx="30099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1500" b="1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Increasing</a:t>
            </a:r>
            <a:r>
              <a:rPr lang="nl-NL" sz="1500" b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b="1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size</a:t>
            </a:r>
            <a:r>
              <a:rPr lang="nl-NL" sz="1500" b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of </a:t>
            </a:r>
            <a:r>
              <a:rPr lang="nl-NL" sz="1500" b="1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Pegylation</a:t>
            </a:r>
            <a:r>
              <a:rPr lang="nl-NL" sz="1500" b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:  </a:t>
            </a:r>
          </a:p>
          <a:p>
            <a:pPr algn="ctr">
              <a:defRPr/>
            </a:pPr>
            <a:r>
              <a:rPr lang="nl-NL" sz="1500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prolonged</a:t>
            </a:r>
            <a:r>
              <a:rPr lang="nl-NL" sz="15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circulation</a:t>
            </a:r>
            <a:r>
              <a:rPr lang="nl-NL" sz="15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time </a:t>
            </a:r>
            <a:r>
              <a:rPr lang="nl-NL" sz="1500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and</a:t>
            </a:r>
            <a:r>
              <a:rPr lang="nl-NL" sz="15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decreased</a:t>
            </a:r>
            <a:r>
              <a:rPr lang="nl-NL" sz="15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0090"/>
                </a:solidFill>
                <a:latin typeface="Calibri" charset="0"/>
                <a:ea typeface="ＭＳ Ｐゴシック" charset="0"/>
              </a:rPr>
              <a:t>renal</a:t>
            </a:r>
            <a:r>
              <a:rPr lang="nl-NL" sz="1500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 clearance</a:t>
            </a:r>
          </a:p>
        </p:txBody>
      </p:sp>
      <p:sp>
        <p:nvSpPr>
          <p:cNvPr id="102440" name="Text Box 40"/>
          <p:cNvSpPr txBox="1">
            <a:spLocks noChangeArrowheads="1"/>
          </p:cNvSpPr>
          <p:nvPr/>
        </p:nvSpPr>
        <p:spPr bwMode="auto">
          <a:xfrm>
            <a:off x="3479800" y="4227736"/>
            <a:ext cx="26670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1500" b="1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Increasing</a:t>
            </a:r>
            <a:r>
              <a:rPr lang="nl-NL" sz="1500" b="1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b="1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size</a:t>
            </a:r>
            <a:r>
              <a:rPr lang="nl-NL" sz="1500" b="1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of </a:t>
            </a:r>
            <a:r>
              <a:rPr lang="nl-NL" sz="1500" b="1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Pegylation</a:t>
            </a:r>
            <a:r>
              <a:rPr lang="nl-NL" sz="1500" b="1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:  </a:t>
            </a:r>
          </a:p>
          <a:p>
            <a:pPr algn="ctr">
              <a:defRPr/>
            </a:pPr>
            <a:r>
              <a:rPr lang="nl-NL" sz="1500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Increased</a:t>
            </a:r>
            <a:r>
              <a:rPr lang="nl-NL" sz="1500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therapeutic</a:t>
            </a:r>
            <a:r>
              <a:rPr lang="nl-NL" sz="1500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efficacy</a:t>
            </a:r>
            <a:r>
              <a:rPr lang="nl-NL" sz="1500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in acute </a:t>
            </a:r>
            <a:r>
              <a:rPr lang="nl-NL" sz="1500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liver</a:t>
            </a:r>
            <a:r>
              <a:rPr lang="nl-NL" sz="1500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</a:t>
            </a:r>
            <a:r>
              <a:rPr lang="nl-NL" sz="1500" dirty="0" err="1">
                <a:solidFill>
                  <a:srgbClr val="003300"/>
                </a:solidFill>
                <a:latin typeface="Calibri" charset="0"/>
                <a:ea typeface="ＭＳ Ｐゴシック" charset="0"/>
              </a:rPr>
              <a:t>injury</a:t>
            </a:r>
            <a:r>
              <a:rPr lang="nl-NL" sz="1500" dirty="0">
                <a:solidFill>
                  <a:srgbClr val="003300"/>
                </a:solidFill>
                <a:latin typeface="Calibri" charset="0"/>
                <a:ea typeface="ＭＳ Ｐゴシック" charset="0"/>
              </a:rPr>
              <a:t> model </a:t>
            </a:r>
            <a:endParaRPr lang="en-US" sz="1500" dirty="0">
              <a:solidFill>
                <a:srgbClr val="003300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102441" name="Text Box 41"/>
          <p:cNvSpPr txBox="1">
            <a:spLocks noChangeArrowheads="1"/>
          </p:cNvSpPr>
          <p:nvPr/>
        </p:nvSpPr>
        <p:spPr bwMode="auto">
          <a:xfrm>
            <a:off x="6248400" y="5472013"/>
            <a:ext cx="2819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1500" b="1">
                <a:solidFill>
                  <a:srgbClr val="CC0000"/>
                </a:solidFill>
                <a:latin typeface="Calibri" charset="0"/>
                <a:ea typeface="ＭＳ Ｐゴシック" charset="0"/>
              </a:rPr>
              <a:t>Increasing size of Pegylation:  </a:t>
            </a:r>
          </a:p>
          <a:p>
            <a:pPr algn="ctr">
              <a:defRPr/>
            </a:pPr>
            <a:r>
              <a:rPr lang="nl-NL" sz="1500">
                <a:solidFill>
                  <a:srgbClr val="CC0000"/>
                </a:solidFill>
                <a:latin typeface="Calibri" charset="0"/>
                <a:ea typeface="ＭＳ Ｐゴシック" charset="0"/>
              </a:rPr>
              <a:t>Increased systemic inflammation </a:t>
            </a:r>
            <a:endParaRPr lang="en-US" sz="1500">
              <a:solidFill>
                <a:srgbClr val="CC0000"/>
              </a:solidFill>
              <a:latin typeface="Calibri" charset="0"/>
              <a:ea typeface="ＭＳ Ｐゴシック" charset="0"/>
            </a:endParaRPr>
          </a:p>
        </p:txBody>
      </p:sp>
      <p:grpSp>
        <p:nvGrpSpPr>
          <p:cNvPr id="19468" name="Group 42"/>
          <p:cNvGrpSpPr>
            <a:grpSpLocks noChangeAspect="1"/>
          </p:cNvGrpSpPr>
          <p:nvPr/>
        </p:nvGrpSpPr>
        <p:grpSpPr bwMode="auto">
          <a:xfrm>
            <a:off x="6311900" y="2076351"/>
            <a:ext cx="2497138" cy="3395662"/>
            <a:chOff x="2303" y="2011"/>
            <a:chExt cx="1397" cy="1899"/>
          </a:xfrm>
        </p:grpSpPr>
        <p:graphicFrame>
          <p:nvGraphicFramePr>
            <p:cNvPr id="19470" name="Object 43"/>
            <p:cNvGraphicFramePr>
              <a:graphicFrameLocks noChangeAspect="1"/>
            </p:cNvGraphicFramePr>
            <p:nvPr/>
          </p:nvGraphicFramePr>
          <p:xfrm>
            <a:off x="2303" y="2011"/>
            <a:ext cx="1397" cy="18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87" name="Prism Project" r:id="rId7" imgW="2527300" imgH="3276600" progId="Prism5.Document">
                    <p:embed/>
                  </p:oleObj>
                </mc:Choice>
                <mc:Fallback>
                  <p:oleObj name="Prism Project" r:id="rId7" imgW="2527300" imgH="3276600" progId="Prism5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3" y="2011"/>
                          <a:ext cx="1397" cy="18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44" name="Text Box 44"/>
            <p:cNvSpPr txBox="1">
              <a:spLocks noChangeAspect="1" noChangeArrowheads="1"/>
            </p:cNvSpPr>
            <p:nvPr/>
          </p:nvSpPr>
          <p:spPr bwMode="auto">
            <a:xfrm>
              <a:off x="3150" y="2838"/>
              <a:ext cx="13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l-NL" sz="1000" b="1">
                  <a:latin typeface="Calibri" charset="0"/>
                  <a:ea typeface="ＭＳ Ｐゴシック" charset="0"/>
                </a:rPr>
                <a:t>#</a:t>
              </a:r>
              <a:endParaRPr lang="en-US" sz="1000" b="1">
                <a:latin typeface="Calibri" charset="0"/>
                <a:ea typeface="ＭＳ Ｐゴシック" charset="0"/>
              </a:endParaRPr>
            </a:p>
          </p:txBody>
        </p:sp>
        <p:sp>
          <p:nvSpPr>
            <p:cNvPr id="102445" name="Text Box 45"/>
            <p:cNvSpPr txBox="1">
              <a:spLocks noChangeAspect="1" noChangeArrowheads="1"/>
            </p:cNvSpPr>
            <p:nvPr/>
          </p:nvSpPr>
          <p:spPr bwMode="auto">
            <a:xfrm>
              <a:off x="3306" y="2220"/>
              <a:ext cx="174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l-NL" sz="1000" b="1">
                  <a:latin typeface="Calibri" charset="0"/>
                  <a:ea typeface="ＭＳ Ｐゴシック" charset="0"/>
                </a:rPr>
                <a:t>##</a:t>
              </a:r>
              <a:endParaRPr lang="en-US" sz="1000" b="1">
                <a:latin typeface="Calibri" charset="0"/>
                <a:ea typeface="ＭＳ Ｐゴシック" charset="0"/>
              </a:endParaRPr>
            </a:p>
          </p:txBody>
        </p:sp>
        <p:sp>
          <p:nvSpPr>
            <p:cNvPr id="102446" name="Text Box 46"/>
            <p:cNvSpPr txBox="1">
              <a:spLocks noChangeAspect="1" noChangeArrowheads="1"/>
            </p:cNvSpPr>
            <p:nvPr/>
          </p:nvSpPr>
          <p:spPr bwMode="auto">
            <a:xfrm>
              <a:off x="3474" y="2333"/>
              <a:ext cx="171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nl-NL" sz="1000" b="1">
                  <a:latin typeface="Calibri" charset="0"/>
                  <a:ea typeface="ＭＳ Ｐゴシック" charset="0"/>
                </a:rPr>
                <a:t>##</a:t>
              </a:r>
              <a:endParaRPr lang="en-US" sz="1000" b="1">
                <a:latin typeface="Calibri" charset="0"/>
                <a:ea typeface="ＭＳ Ｐゴシック" charset="0"/>
              </a:endParaRPr>
            </a:p>
          </p:txBody>
        </p:sp>
      </p:grpSp>
      <p:sp>
        <p:nvSpPr>
          <p:cNvPr id="102449" name="Text Box 49"/>
          <p:cNvSpPr txBox="1">
            <a:spLocks noChangeArrowheads="1"/>
          </p:cNvSpPr>
          <p:nvPr/>
        </p:nvSpPr>
        <p:spPr bwMode="auto">
          <a:xfrm>
            <a:off x="3276600" y="6143625"/>
            <a:ext cx="3238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i="1" dirty="0">
                <a:latin typeface="Calibri" charset="0"/>
                <a:ea typeface="ＭＳ Ｐゴシック" charset="0"/>
              </a:rPr>
              <a:t>Bansal et al., Journal of Controlled Release 2011</a:t>
            </a:r>
            <a:endParaRPr lang="nl-NL" sz="1200" b="1" i="1" dirty="0">
              <a:latin typeface="Calibri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8200" y="1140366"/>
            <a:ext cx="165301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/>
              <a:t>Extracellular</a:t>
            </a:r>
            <a:r>
              <a:rPr lang="nl-NL" sz="1200" b="1" dirty="0" smtClean="0"/>
              <a:t> matrix </a:t>
            </a:r>
          </a:p>
          <a:p>
            <a:pPr algn="ctr"/>
            <a:r>
              <a:rPr lang="nl-NL" sz="1200" b="1" dirty="0" err="1" smtClean="0"/>
              <a:t>accumulation</a:t>
            </a:r>
            <a:endParaRPr lang="nl-NL" sz="1200" b="1" dirty="0"/>
          </a:p>
        </p:txBody>
      </p:sp>
    </p:spTree>
    <p:extLst>
      <p:ext uri="{BB962C8B-B14F-4D97-AF65-F5344CB8AC3E}">
        <p14:creationId xmlns:p14="http://schemas.microsoft.com/office/powerpoint/2010/main" val="319665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02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0" grpId="0"/>
      <p:bldP spid="102441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anthromentalhealth.files.wordpress.com/2012/03/cwln268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672" y="1233553"/>
            <a:ext cx="4800600" cy="5363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26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721471" y="561747"/>
            <a:ext cx="365978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nl-NL" altLang="nl-NL" sz="3000" b="1" dirty="0">
                <a:solidFill>
                  <a:srgbClr val="000099"/>
                </a:solidFill>
                <a:latin typeface="Cambria" panose="02040503050406030204" pitchFamily="18" charset="0"/>
              </a:rPr>
              <a:t>PART II:</a:t>
            </a:r>
          </a:p>
          <a:p>
            <a:pPr algn="ctr" eaLnBrk="1" hangingPunct="1"/>
            <a:r>
              <a:rPr lang="nl-NL" altLang="nl-NL" sz="3000" b="1" dirty="0">
                <a:solidFill>
                  <a:srgbClr val="000099"/>
                </a:solidFill>
                <a:latin typeface="Cambria" panose="02040503050406030204" pitchFamily="18" charset="0"/>
              </a:rPr>
              <a:t>TARGETING OF IFN</a:t>
            </a:r>
            <a:r>
              <a:rPr lang="nl-NL" altLang="nl-NL" sz="3000" b="1" dirty="0">
                <a:solidFill>
                  <a:srgbClr val="000099"/>
                </a:solidFill>
                <a:latin typeface="Cambria" panose="02040503050406030204" pitchFamily="18" charset="0"/>
                <a:sym typeface="Symbol" panose="05050102010706020507" pitchFamily="18" charset="2"/>
              </a:rPr>
              <a:t></a:t>
            </a:r>
          </a:p>
        </p:txBody>
      </p:sp>
      <p:grpSp>
        <p:nvGrpSpPr>
          <p:cNvPr id="6" name="Group 117"/>
          <p:cNvGrpSpPr>
            <a:grpSpLocks/>
          </p:cNvGrpSpPr>
          <p:nvPr/>
        </p:nvGrpSpPr>
        <p:grpSpPr bwMode="auto">
          <a:xfrm>
            <a:off x="827584" y="1817712"/>
            <a:ext cx="7597775" cy="4419600"/>
            <a:chOff x="624" y="364"/>
            <a:chExt cx="4162" cy="2224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624" y="364"/>
              <a:ext cx="4162" cy="2224"/>
            </a:xfrm>
            <a:prstGeom prst="rect">
              <a:avLst/>
            </a:prstGeom>
            <a:gradFill rotWithShape="1">
              <a:gsLst>
                <a:gs pos="0">
                  <a:srgbClr val="FFF4E0"/>
                </a:gs>
                <a:gs pos="99001">
                  <a:srgbClr val="FFF4E0"/>
                </a:gs>
                <a:gs pos="100000">
                  <a:srgbClr val="FFDA90"/>
                </a:gs>
              </a:gsLst>
              <a:lin ang="5400000" scaled="1"/>
            </a:gradFill>
            <a:ln w="9525">
              <a:solidFill>
                <a:srgbClr val="7F7F7F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>
                <a:solidFill>
                  <a:schemeClr val="dk1"/>
                </a:solidFill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8" name="Group 129"/>
            <p:cNvGrpSpPr>
              <a:grpSpLocks/>
            </p:cNvGrpSpPr>
            <p:nvPr/>
          </p:nvGrpSpPr>
          <p:grpSpPr bwMode="auto">
            <a:xfrm>
              <a:off x="653" y="457"/>
              <a:ext cx="4059" cy="2024"/>
              <a:chOff x="1036193" y="725774"/>
              <a:chExt cx="6444013" cy="3213382"/>
            </a:xfrm>
          </p:grpSpPr>
          <p:sp>
            <p:nvSpPr>
              <p:cNvPr id="9" name="Freeform 8"/>
              <p:cNvSpPr/>
              <p:nvPr/>
            </p:nvSpPr>
            <p:spPr>
              <a:xfrm rot="187134">
                <a:off x="2224368" y="725774"/>
                <a:ext cx="1142076" cy="1247948"/>
              </a:xfrm>
              <a:custGeom>
                <a:avLst/>
                <a:gdLst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62819 w 1780137"/>
                  <a:gd name="connsiteY40" fmla="*/ 1078248 h 1834469"/>
                  <a:gd name="connsiteX41" fmla="*/ 159201 w 1780137"/>
                  <a:gd name="connsiteY41" fmla="*/ 1356856 h 1834469"/>
                  <a:gd name="connsiteX42" fmla="*/ 151964 w 1780137"/>
                  <a:gd name="connsiteY42" fmla="*/ 1385802 h 1834469"/>
                  <a:gd name="connsiteX43" fmla="*/ 148346 w 1780137"/>
                  <a:gd name="connsiteY43" fmla="*/ 1429221 h 1834469"/>
                  <a:gd name="connsiteX44" fmla="*/ 144728 w 1780137"/>
                  <a:gd name="connsiteY44" fmla="*/ 1443694 h 1834469"/>
                  <a:gd name="connsiteX45" fmla="*/ 141110 w 1780137"/>
                  <a:gd name="connsiteY45" fmla="*/ 1465404 h 1834469"/>
                  <a:gd name="connsiteX46" fmla="*/ 137492 w 1780137"/>
                  <a:gd name="connsiteY46" fmla="*/ 1479877 h 1834469"/>
                  <a:gd name="connsiteX47" fmla="*/ 130255 w 1780137"/>
                  <a:gd name="connsiteY47" fmla="*/ 1541388 h 1834469"/>
                  <a:gd name="connsiteX48" fmla="*/ 126637 w 1780137"/>
                  <a:gd name="connsiteY48" fmla="*/ 1555861 h 1834469"/>
                  <a:gd name="connsiteX49" fmla="*/ 123019 w 1780137"/>
                  <a:gd name="connsiteY49" fmla="*/ 1588426 h 1834469"/>
                  <a:gd name="connsiteX50" fmla="*/ 115783 w 1780137"/>
                  <a:gd name="connsiteY50" fmla="*/ 1628227 h 1834469"/>
                  <a:gd name="connsiteX51" fmla="*/ 119401 w 1780137"/>
                  <a:gd name="connsiteY51" fmla="*/ 1689738 h 1834469"/>
                  <a:gd name="connsiteX52" fmla="*/ 137492 w 1780137"/>
                  <a:gd name="connsiteY52" fmla="*/ 1722302 h 1834469"/>
                  <a:gd name="connsiteX53" fmla="*/ 148346 w 1780137"/>
                  <a:gd name="connsiteY53" fmla="*/ 1733157 h 1834469"/>
                  <a:gd name="connsiteX54" fmla="*/ 155583 w 1780137"/>
                  <a:gd name="connsiteY54" fmla="*/ 1747630 h 1834469"/>
                  <a:gd name="connsiteX55" fmla="*/ 166437 w 1780137"/>
                  <a:gd name="connsiteY55" fmla="*/ 1758485 h 1834469"/>
                  <a:gd name="connsiteX56" fmla="*/ 173673 w 1780137"/>
                  <a:gd name="connsiteY56" fmla="*/ 1769340 h 1834469"/>
                  <a:gd name="connsiteX57" fmla="*/ 184528 w 1780137"/>
                  <a:gd name="connsiteY57" fmla="*/ 1776576 h 1834469"/>
                  <a:gd name="connsiteX58" fmla="*/ 209855 w 1780137"/>
                  <a:gd name="connsiteY58" fmla="*/ 1791049 h 1834469"/>
                  <a:gd name="connsiteX59" fmla="*/ 238800 w 1780137"/>
                  <a:gd name="connsiteY59" fmla="*/ 1801904 h 1834469"/>
                  <a:gd name="connsiteX60" fmla="*/ 267746 w 1780137"/>
                  <a:gd name="connsiteY60" fmla="*/ 1809141 h 1834469"/>
                  <a:gd name="connsiteX61" fmla="*/ 991378 w 1780137"/>
                  <a:gd name="connsiteY61" fmla="*/ 1816377 h 1834469"/>
                  <a:gd name="connsiteX62" fmla="*/ 1013087 w 1780137"/>
                  <a:gd name="connsiteY62" fmla="*/ 1819996 h 1834469"/>
                  <a:gd name="connsiteX63" fmla="*/ 1031178 w 1780137"/>
                  <a:gd name="connsiteY63" fmla="*/ 1827232 h 1834469"/>
                  <a:gd name="connsiteX64" fmla="*/ 1085450 w 1780137"/>
                  <a:gd name="connsiteY64" fmla="*/ 1834469 h 1834469"/>
                  <a:gd name="connsiteX65" fmla="*/ 1190377 w 1780137"/>
                  <a:gd name="connsiteY65" fmla="*/ 1830851 h 1834469"/>
                  <a:gd name="connsiteX66" fmla="*/ 1222940 w 1780137"/>
                  <a:gd name="connsiteY66" fmla="*/ 1819996 h 1834469"/>
                  <a:gd name="connsiteX67" fmla="*/ 1251886 w 1780137"/>
                  <a:gd name="connsiteY67" fmla="*/ 1816377 h 1834469"/>
                  <a:gd name="connsiteX68" fmla="*/ 1291686 w 1780137"/>
                  <a:gd name="connsiteY68" fmla="*/ 1805523 h 1834469"/>
                  <a:gd name="connsiteX69" fmla="*/ 1320631 w 1780137"/>
                  <a:gd name="connsiteY69" fmla="*/ 1801904 h 1834469"/>
                  <a:gd name="connsiteX70" fmla="*/ 1335103 w 1780137"/>
                  <a:gd name="connsiteY70" fmla="*/ 1798286 h 1834469"/>
                  <a:gd name="connsiteX71" fmla="*/ 1356812 w 1780137"/>
                  <a:gd name="connsiteY71" fmla="*/ 1794668 h 1834469"/>
                  <a:gd name="connsiteX72" fmla="*/ 1374903 w 1780137"/>
                  <a:gd name="connsiteY72" fmla="*/ 1791049 h 1834469"/>
                  <a:gd name="connsiteX73" fmla="*/ 1411085 w 1780137"/>
                  <a:gd name="connsiteY73" fmla="*/ 1787431 h 1834469"/>
                  <a:gd name="connsiteX74" fmla="*/ 1443648 w 1780137"/>
                  <a:gd name="connsiteY74" fmla="*/ 1780195 h 1834469"/>
                  <a:gd name="connsiteX75" fmla="*/ 1479830 w 1780137"/>
                  <a:gd name="connsiteY75" fmla="*/ 1772958 h 1834469"/>
                  <a:gd name="connsiteX76" fmla="*/ 1541339 w 1780137"/>
                  <a:gd name="connsiteY76" fmla="*/ 1769340 h 1834469"/>
                  <a:gd name="connsiteX77" fmla="*/ 1555811 w 1780137"/>
                  <a:gd name="connsiteY77" fmla="*/ 1765722 h 1834469"/>
                  <a:gd name="connsiteX78" fmla="*/ 1653502 w 1780137"/>
                  <a:gd name="connsiteY78" fmla="*/ 1754867 h 1834469"/>
                  <a:gd name="connsiteX79" fmla="*/ 1678829 w 1780137"/>
                  <a:gd name="connsiteY79" fmla="*/ 1740394 h 1834469"/>
                  <a:gd name="connsiteX80" fmla="*/ 1693301 w 1780137"/>
                  <a:gd name="connsiteY80" fmla="*/ 1718684 h 1834469"/>
                  <a:gd name="connsiteX81" fmla="*/ 1700538 w 1780137"/>
                  <a:gd name="connsiteY81" fmla="*/ 1711447 h 1834469"/>
                  <a:gd name="connsiteX82" fmla="*/ 1718629 w 1780137"/>
                  <a:gd name="connsiteY82" fmla="*/ 1682501 h 1834469"/>
                  <a:gd name="connsiteX83" fmla="*/ 1725865 w 1780137"/>
                  <a:gd name="connsiteY83" fmla="*/ 1668028 h 1834469"/>
                  <a:gd name="connsiteX84" fmla="*/ 1736719 w 1780137"/>
                  <a:gd name="connsiteY84" fmla="*/ 1660791 h 1834469"/>
                  <a:gd name="connsiteX85" fmla="*/ 1740338 w 1780137"/>
                  <a:gd name="connsiteY85" fmla="*/ 1649937 h 1834469"/>
                  <a:gd name="connsiteX86" fmla="*/ 1747574 w 1780137"/>
                  <a:gd name="connsiteY86" fmla="*/ 1635463 h 1834469"/>
                  <a:gd name="connsiteX87" fmla="*/ 1751192 w 1780137"/>
                  <a:gd name="connsiteY87" fmla="*/ 1620990 h 1834469"/>
                  <a:gd name="connsiteX88" fmla="*/ 1758428 w 1780137"/>
                  <a:gd name="connsiteY88" fmla="*/ 1606517 h 1834469"/>
                  <a:gd name="connsiteX89" fmla="*/ 1762047 w 1780137"/>
                  <a:gd name="connsiteY89" fmla="*/ 1595662 h 1834469"/>
                  <a:gd name="connsiteX90" fmla="*/ 1765665 w 1780137"/>
                  <a:gd name="connsiteY90" fmla="*/ 1573953 h 1834469"/>
                  <a:gd name="connsiteX91" fmla="*/ 1772901 w 1780137"/>
                  <a:gd name="connsiteY91" fmla="*/ 1545006 h 1834469"/>
                  <a:gd name="connsiteX92" fmla="*/ 1776519 w 1780137"/>
                  <a:gd name="connsiteY92" fmla="*/ 1530533 h 1834469"/>
                  <a:gd name="connsiteX93" fmla="*/ 1780137 w 1780137"/>
                  <a:gd name="connsiteY93" fmla="*/ 1508824 h 1834469"/>
                  <a:gd name="connsiteX94" fmla="*/ 1776519 w 1780137"/>
                  <a:gd name="connsiteY94" fmla="*/ 1367711 h 1834469"/>
                  <a:gd name="connsiteX95" fmla="*/ 1765665 w 1780137"/>
                  <a:gd name="connsiteY95" fmla="*/ 1327909 h 1834469"/>
                  <a:gd name="connsiteX96" fmla="*/ 1762047 w 1780137"/>
                  <a:gd name="connsiteY96" fmla="*/ 1313436 h 1834469"/>
                  <a:gd name="connsiteX97" fmla="*/ 1758428 w 1780137"/>
                  <a:gd name="connsiteY97" fmla="*/ 1291727 h 1834469"/>
                  <a:gd name="connsiteX98" fmla="*/ 1747574 w 1780137"/>
                  <a:gd name="connsiteY98" fmla="*/ 1277254 h 1834469"/>
                  <a:gd name="connsiteX99" fmla="*/ 1729483 w 1780137"/>
                  <a:gd name="connsiteY99" fmla="*/ 1226598 h 1834469"/>
                  <a:gd name="connsiteX100" fmla="*/ 1725865 w 1780137"/>
                  <a:gd name="connsiteY100" fmla="*/ 1208506 h 1834469"/>
                  <a:gd name="connsiteX101" fmla="*/ 1715010 w 1780137"/>
                  <a:gd name="connsiteY101" fmla="*/ 1186797 h 1834469"/>
                  <a:gd name="connsiteX102" fmla="*/ 1707774 w 1780137"/>
                  <a:gd name="connsiteY102" fmla="*/ 1168705 h 1834469"/>
                  <a:gd name="connsiteX103" fmla="*/ 1700538 w 1780137"/>
                  <a:gd name="connsiteY103" fmla="*/ 1154232 h 1834469"/>
                  <a:gd name="connsiteX104" fmla="*/ 1689683 w 1780137"/>
                  <a:gd name="connsiteY104" fmla="*/ 1125286 h 1834469"/>
                  <a:gd name="connsiteX105" fmla="*/ 1682447 w 1780137"/>
                  <a:gd name="connsiteY105" fmla="*/ 1107194 h 1834469"/>
                  <a:gd name="connsiteX106" fmla="*/ 1678829 w 1780137"/>
                  <a:gd name="connsiteY106" fmla="*/ 1078248 h 1834469"/>
                  <a:gd name="connsiteX107" fmla="*/ 1675211 w 1780137"/>
                  <a:gd name="connsiteY107" fmla="*/ 1042065 h 1834469"/>
                  <a:gd name="connsiteX108" fmla="*/ 1671593 w 1780137"/>
                  <a:gd name="connsiteY108" fmla="*/ 1020356 h 1834469"/>
                  <a:gd name="connsiteX109" fmla="*/ 1667974 w 1780137"/>
                  <a:gd name="connsiteY109" fmla="*/ 984173 h 1834469"/>
                  <a:gd name="connsiteX110" fmla="*/ 1664356 w 1780137"/>
                  <a:gd name="connsiteY110" fmla="*/ 969700 h 1834469"/>
                  <a:gd name="connsiteX111" fmla="*/ 1660738 w 1780137"/>
                  <a:gd name="connsiteY111" fmla="*/ 947990 h 1834469"/>
                  <a:gd name="connsiteX112" fmla="*/ 1657120 w 1780137"/>
                  <a:gd name="connsiteY112" fmla="*/ 929899 h 1834469"/>
                  <a:gd name="connsiteX113" fmla="*/ 1653502 w 1780137"/>
                  <a:gd name="connsiteY113" fmla="*/ 835823 h 1834469"/>
                  <a:gd name="connsiteX114" fmla="*/ 1646265 w 1780137"/>
                  <a:gd name="connsiteY114" fmla="*/ 799640 h 1834469"/>
                  <a:gd name="connsiteX115" fmla="*/ 1653502 w 1780137"/>
                  <a:gd name="connsiteY115" fmla="*/ 423339 h 1834469"/>
                  <a:gd name="connsiteX116" fmla="*/ 1657120 w 1780137"/>
                  <a:gd name="connsiteY116" fmla="*/ 394393 h 1834469"/>
                  <a:gd name="connsiteX117" fmla="*/ 1664356 w 1780137"/>
                  <a:gd name="connsiteY117" fmla="*/ 340119 h 1834469"/>
                  <a:gd name="connsiteX118" fmla="*/ 1667974 w 1780137"/>
                  <a:gd name="connsiteY118" fmla="*/ 329264 h 1834469"/>
                  <a:gd name="connsiteX119" fmla="*/ 1675211 w 1780137"/>
                  <a:gd name="connsiteY119" fmla="*/ 274990 h 1834469"/>
                  <a:gd name="connsiteX120" fmla="*/ 1686065 w 1780137"/>
                  <a:gd name="connsiteY120" fmla="*/ 249662 h 1834469"/>
                  <a:gd name="connsiteX121" fmla="*/ 1682447 w 1780137"/>
                  <a:gd name="connsiteY121" fmla="*/ 177296 h 1834469"/>
                  <a:gd name="connsiteX122" fmla="*/ 1675211 w 1780137"/>
                  <a:gd name="connsiteY122" fmla="*/ 151968 h 1834469"/>
                  <a:gd name="connsiteX123" fmla="*/ 1671593 w 1780137"/>
                  <a:gd name="connsiteY123" fmla="*/ 123022 h 1834469"/>
                  <a:gd name="connsiteX124" fmla="*/ 1667974 w 1780137"/>
                  <a:gd name="connsiteY124" fmla="*/ 112167 h 1834469"/>
                  <a:gd name="connsiteX125" fmla="*/ 1657120 w 1780137"/>
                  <a:gd name="connsiteY125" fmla="*/ 104930 h 1834469"/>
                  <a:gd name="connsiteX126" fmla="*/ 1649884 w 1780137"/>
                  <a:gd name="connsiteY126" fmla="*/ 94076 h 1834469"/>
                  <a:gd name="connsiteX127" fmla="*/ 1642647 w 1780137"/>
                  <a:gd name="connsiteY127" fmla="*/ 86839 h 1834469"/>
                  <a:gd name="connsiteX128" fmla="*/ 1628175 w 1780137"/>
                  <a:gd name="connsiteY128" fmla="*/ 65129 h 1834469"/>
                  <a:gd name="connsiteX129" fmla="*/ 1613702 w 1780137"/>
                  <a:gd name="connsiteY129" fmla="*/ 61511 h 1834469"/>
                  <a:gd name="connsiteX130" fmla="*/ 1581138 w 1780137"/>
                  <a:gd name="connsiteY130" fmla="*/ 47038 h 1834469"/>
                  <a:gd name="connsiteX131" fmla="*/ 1570284 w 1780137"/>
                  <a:gd name="connsiteY131" fmla="*/ 39801 h 1834469"/>
                  <a:gd name="connsiteX132" fmla="*/ 1555811 w 1780137"/>
                  <a:gd name="connsiteY132" fmla="*/ 32565 h 1834469"/>
                  <a:gd name="connsiteX133" fmla="*/ 1530484 w 1780137"/>
                  <a:gd name="connsiteY133" fmla="*/ 25328 h 1834469"/>
                  <a:gd name="connsiteX134" fmla="*/ 1512393 w 1780137"/>
                  <a:gd name="connsiteY134" fmla="*/ 21710 h 1834469"/>
                  <a:gd name="connsiteX135" fmla="*/ 1487066 w 1780137"/>
                  <a:gd name="connsiteY135" fmla="*/ 14473 h 1834469"/>
                  <a:gd name="connsiteX136" fmla="*/ 1432794 w 1780137"/>
                  <a:gd name="connsiteY136" fmla="*/ 3619 h 1834469"/>
                  <a:gd name="connsiteX137" fmla="*/ 1385758 w 1780137"/>
                  <a:gd name="connsiteY137" fmla="*/ 0 h 1834469"/>
                  <a:gd name="connsiteX138" fmla="*/ 1298922 w 1780137"/>
                  <a:gd name="connsiteY138" fmla="*/ 3619 h 1834469"/>
                  <a:gd name="connsiteX139" fmla="*/ 1262740 w 1780137"/>
                  <a:gd name="connsiteY139" fmla="*/ 7237 h 1834469"/>
                  <a:gd name="connsiteX140" fmla="*/ 1248268 w 1780137"/>
                  <a:gd name="connsiteY140" fmla="*/ 10855 h 1834469"/>
                  <a:gd name="connsiteX141" fmla="*/ 1204850 w 1780137"/>
                  <a:gd name="connsiteY141" fmla="*/ 14473 h 1834469"/>
                  <a:gd name="connsiteX142" fmla="*/ 1175904 w 1780137"/>
                  <a:gd name="connsiteY142" fmla="*/ 18092 h 1834469"/>
                  <a:gd name="connsiteX143" fmla="*/ 1150577 w 1780137"/>
                  <a:gd name="connsiteY143" fmla="*/ 25328 h 1834469"/>
                  <a:gd name="connsiteX144" fmla="*/ 991378 w 1780137"/>
                  <a:gd name="connsiteY144" fmla="*/ 21710 h 1834469"/>
                  <a:gd name="connsiteX145" fmla="*/ 933487 w 1780137"/>
                  <a:gd name="connsiteY145" fmla="*/ 14473 h 1834469"/>
                  <a:gd name="connsiteX146" fmla="*/ 781525 w 1780137"/>
                  <a:gd name="connsiteY146" fmla="*/ 21710 h 1834469"/>
                  <a:gd name="connsiteX147" fmla="*/ 734489 w 1780137"/>
                  <a:gd name="connsiteY147" fmla="*/ 32565 h 1834469"/>
                  <a:gd name="connsiteX148" fmla="*/ 691071 w 1780137"/>
                  <a:gd name="connsiteY148" fmla="*/ 39801 h 1834469"/>
                  <a:gd name="connsiteX149" fmla="*/ 528253 w 1780137"/>
                  <a:gd name="connsiteY149" fmla="*/ 36183 h 1834469"/>
                  <a:gd name="connsiteX150" fmla="*/ 452272 w 1780137"/>
                  <a:gd name="connsiteY150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59201 w 1780137"/>
                  <a:gd name="connsiteY40" fmla="*/ 1356856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4728 w 1780137"/>
                  <a:gd name="connsiteY42" fmla="*/ 1443694 h 1834469"/>
                  <a:gd name="connsiteX43" fmla="*/ 141110 w 1780137"/>
                  <a:gd name="connsiteY43" fmla="*/ 1465404 h 1834469"/>
                  <a:gd name="connsiteX44" fmla="*/ 137492 w 1780137"/>
                  <a:gd name="connsiteY44" fmla="*/ 1479877 h 1834469"/>
                  <a:gd name="connsiteX45" fmla="*/ 130255 w 1780137"/>
                  <a:gd name="connsiteY45" fmla="*/ 1541388 h 1834469"/>
                  <a:gd name="connsiteX46" fmla="*/ 126637 w 1780137"/>
                  <a:gd name="connsiteY46" fmla="*/ 1555861 h 1834469"/>
                  <a:gd name="connsiteX47" fmla="*/ 123019 w 1780137"/>
                  <a:gd name="connsiteY47" fmla="*/ 1588426 h 1834469"/>
                  <a:gd name="connsiteX48" fmla="*/ 115783 w 1780137"/>
                  <a:gd name="connsiteY48" fmla="*/ 1628227 h 1834469"/>
                  <a:gd name="connsiteX49" fmla="*/ 119401 w 1780137"/>
                  <a:gd name="connsiteY49" fmla="*/ 1689738 h 1834469"/>
                  <a:gd name="connsiteX50" fmla="*/ 137492 w 1780137"/>
                  <a:gd name="connsiteY50" fmla="*/ 1722302 h 1834469"/>
                  <a:gd name="connsiteX51" fmla="*/ 148346 w 1780137"/>
                  <a:gd name="connsiteY51" fmla="*/ 1733157 h 1834469"/>
                  <a:gd name="connsiteX52" fmla="*/ 155583 w 1780137"/>
                  <a:gd name="connsiteY52" fmla="*/ 1747630 h 1834469"/>
                  <a:gd name="connsiteX53" fmla="*/ 166437 w 1780137"/>
                  <a:gd name="connsiteY53" fmla="*/ 1758485 h 1834469"/>
                  <a:gd name="connsiteX54" fmla="*/ 173673 w 1780137"/>
                  <a:gd name="connsiteY54" fmla="*/ 1769340 h 1834469"/>
                  <a:gd name="connsiteX55" fmla="*/ 184528 w 1780137"/>
                  <a:gd name="connsiteY55" fmla="*/ 1776576 h 1834469"/>
                  <a:gd name="connsiteX56" fmla="*/ 209855 w 1780137"/>
                  <a:gd name="connsiteY56" fmla="*/ 1791049 h 1834469"/>
                  <a:gd name="connsiteX57" fmla="*/ 238800 w 1780137"/>
                  <a:gd name="connsiteY57" fmla="*/ 1801904 h 1834469"/>
                  <a:gd name="connsiteX58" fmla="*/ 267746 w 1780137"/>
                  <a:gd name="connsiteY58" fmla="*/ 1809141 h 1834469"/>
                  <a:gd name="connsiteX59" fmla="*/ 991378 w 1780137"/>
                  <a:gd name="connsiteY59" fmla="*/ 1816377 h 1834469"/>
                  <a:gd name="connsiteX60" fmla="*/ 1013087 w 1780137"/>
                  <a:gd name="connsiteY60" fmla="*/ 1819996 h 1834469"/>
                  <a:gd name="connsiteX61" fmla="*/ 1031178 w 1780137"/>
                  <a:gd name="connsiteY61" fmla="*/ 1827232 h 1834469"/>
                  <a:gd name="connsiteX62" fmla="*/ 1085450 w 1780137"/>
                  <a:gd name="connsiteY62" fmla="*/ 1834469 h 1834469"/>
                  <a:gd name="connsiteX63" fmla="*/ 1190377 w 1780137"/>
                  <a:gd name="connsiteY63" fmla="*/ 1830851 h 1834469"/>
                  <a:gd name="connsiteX64" fmla="*/ 1222940 w 1780137"/>
                  <a:gd name="connsiteY64" fmla="*/ 1819996 h 1834469"/>
                  <a:gd name="connsiteX65" fmla="*/ 1251886 w 1780137"/>
                  <a:gd name="connsiteY65" fmla="*/ 1816377 h 1834469"/>
                  <a:gd name="connsiteX66" fmla="*/ 1291686 w 1780137"/>
                  <a:gd name="connsiteY66" fmla="*/ 1805523 h 1834469"/>
                  <a:gd name="connsiteX67" fmla="*/ 1320631 w 1780137"/>
                  <a:gd name="connsiteY67" fmla="*/ 1801904 h 1834469"/>
                  <a:gd name="connsiteX68" fmla="*/ 1335103 w 1780137"/>
                  <a:gd name="connsiteY68" fmla="*/ 1798286 h 1834469"/>
                  <a:gd name="connsiteX69" fmla="*/ 1356812 w 1780137"/>
                  <a:gd name="connsiteY69" fmla="*/ 1794668 h 1834469"/>
                  <a:gd name="connsiteX70" fmla="*/ 1374903 w 1780137"/>
                  <a:gd name="connsiteY70" fmla="*/ 1791049 h 1834469"/>
                  <a:gd name="connsiteX71" fmla="*/ 1411085 w 1780137"/>
                  <a:gd name="connsiteY71" fmla="*/ 1787431 h 1834469"/>
                  <a:gd name="connsiteX72" fmla="*/ 1443648 w 1780137"/>
                  <a:gd name="connsiteY72" fmla="*/ 1780195 h 1834469"/>
                  <a:gd name="connsiteX73" fmla="*/ 1479830 w 1780137"/>
                  <a:gd name="connsiteY73" fmla="*/ 1772958 h 1834469"/>
                  <a:gd name="connsiteX74" fmla="*/ 1541339 w 1780137"/>
                  <a:gd name="connsiteY74" fmla="*/ 1769340 h 1834469"/>
                  <a:gd name="connsiteX75" fmla="*/ 1555811 w 1780137"/>
                  <a:gd name="connsiteY75" fmla="*/ 1765722 h 1834469"/>
                  <a:gd name="connsiteX76" fmla="*/ 1653502 w 1780137"/>
                  <a:gd name="connsiteY76" fmla="*/ 1754867 h 1834469"/>
                  <a:gd name="connsiteX77" fmla="*/ 1678829 w 1780137"/>
                  <a:gd name="connsiteY77" fmla="*/ 1740394 h 1834469"/>
                  <a:gd name="connsiteX78" fmla="*/ 1693301 w 1780137"/>
                  <a:gd name="connsiteY78" fmla="*/ 1718684 h 1834469"/>
                  <a:gd name="connsiteX79" fmla="*/ 1700538 w 1780137"/>
                  <a:gd name="connsiteY79" fmla="*/ 1711447 h 1834469"/>
                  <a:gd name="connsiteX80" fmla="*/ 1718629 w 1780137"/>
                  <a:gd name="connsiteY80" fmla="*/ 1682501 h 1834469"/>
                  <a:gd name="connsiteX81" fmla="*/ 1725865 w 1780137"/>
                  <a:gd name="connsiteY81" fmla="*/ 1668028 h 1834469"/>
                  <a:gd name="connsiteX82" fmla="*/ 1736719 w 1780137"/>
                  <a:gd name="connsiteY82" fmla="*/ 1660791 h 1834469"/>
                  <a:gd name="connsiteX83" fmla="*/ 1740338 w 1780137"/>
                  <a:gd name="connsiteY83" fmla="*/ 1649937 h 1834469"/>
                  <a:gd name="connsiteX84" fmla="*/ 1747574 w 1780137"/>
                  <a:gd name="connsiteY84" fmla="*/ 1635463 h 1834469"/>
                  <a:gd name="connsiteX85" fmla="*/ 1751192 w 1780137"/>
                  <a:gd name="connsiteY85" fmla="*/ 1620990 h 1834469"/>
                  <a:gd name="connsiteX86" fmla="*/ 1758428 w 1780137"/>
                  <a:gd name="connsiteY86" fmla="*/ 1606517 h 1834469"/>
                  <a:gd name="connsiteX87" fmla="*/ 1762047 w 1780137"/>
                  <a:gd name="connsiteY87" fmla="*/ 1595662 h 1834469"/>
                  <a:gd name="connsiteX88" fmla="*/ 1765665 w 1780137"/>
                  <a:gd name="connsiteY88" fmla="*/ 1573953 h 1834469"/>
                  <a:gd name="connsiteX89" fmla="*/ 1772901 w 1780137"/>
                  <a:gd name="connsiteY89" fmla="*/ 1545006 h 1834469"/>
                  <a:gd name="connsiteX90" fmla="*/ 1776519 w 1780137"/>
                  <a:gd name="connsiteY90" fmla="*/ 1530533 h 1834469"/>
                  <a:gd name="connsiteX91" fmla="*/ 1780137 w 1780137"/>
                  <a:gd name="connsiteY91" fmla="*/ 1508824 h 1834469"/>
                  <a:gd name="connsiteX92" fmla="*/ 1776519 w 1780137"/>
                  <a:gd name="connsiteY92" fmla="*/ 1367711 h 1834469"/>
                  <a:gd name="connsiteX93" fmla="*/ 1765665 w 1780137"/>
                  <a:gd name="connsiteY93" fmla="*/ 1327909 h 1834469"/>
                  <a:gd name="connsiteX94" fmla="*/ 1762047 w 1780137"/>
                  <a:gd name="connsiteY94" fmla="*/ 1313436 h 1834469"/>
                  <a:gd name="connsiteX95" fmla="*/ 1758428 w 1780137"/>
                  <a:gd name="connsiteY95" fmla="*/ 1291727 h 1834469"/>
                  <a:gd name="connsiteX96" fmla="*/ 1747574 w 1780137"/>
                  <a:gd name="connsiteY96" fmla="*/ 1277254 h 1834469"/>
                  <a:gd name="connsiteX97" fmla="*/ 1729483 w 1780137"/>
                  <a:gd name="connsiteY97" fmla="*/ 1226598 h 1834469"/>
                  <a:gd name="connsiteX98" fmla="*/ 1725865 w 1780137"/>
                  <a:gd name="connsiteY98" fmla="*/ 1208506 h 1834469"/>
                  <a:gd name="connsiteX99" fmla="*/ 1715010 w 1780137"/>
                  <a:gd name="connsiteY99" fmla="*/ 1186797 h 1834469"/>
                  <a:gd name="connsiteX100" fmla="*/ 1707774 w 1780137"/>
                  <a:gd name="connsiteY100" fmla="*/ 1168705 h 1834469"/>
                  <a:gd name="connsiteX101" fmla="*/ 1700538 w 1780137"/>
                  <a:gd name="connsiteY101" fmla="*/ 1154232 h 1834469"/>
                  <a:gd name="connsiteX102" fmla="*/ 1689683 w 1780137"/>
                  <a:gd name="connsiteY102" fmla="*/ 1125286 h 1834469"/>
                  <a:gd name="connsiteX103" fmla="*/ 1682447 w 1780137"/>
                  <a:gd name="connsiteY103" fmla="*/ 1107194 h 1834469"/>
                  <a:gd name="connsiteX104" fmla="*/ 1678829 w 1780137"/>
                  <a:gd name="connsiteY104" fmla="*/ 1078248 h 1834469"/>
                  <a:gd name="connsiteX105" fmla="*/ 1675211 w 1780137"/>
                  <a:gd name="connsiteY105" fmla="*/ 1042065 h 1834469"/>
                  <a:gd name="connsiteX106" fmla="*/ 1671593 w 1780137"/>
                  <a:gd name="connsiteY106" fmla="*/ 1020356 h 1834469"/>
                  <a:gd name="connsiteX107" fmla="*/ 1667974 w 1780137"/>
                  <a:gd name="connsiteY107" fmla="*/ 984173 h 1834469"/>
                  <a:gd name="connsiteX108" fmla="*/ 1664356 w 1780137"/>
                  <a:gd name="connsiteY108" fmla="*/ 969700 h 1834469"/>
                  <a:gd name="connsiteX109" fmla="*/ 1660738 w 1780137"/>
                  <a:gd name="connsiteY109" fmla="*/ 947990 h 1834469"/>
                  <a:gd name="connsiteX110" fmla="*/ 1657120 w 1780137"/>
                  <a:gd name="connsiteY110" fmla="*/ 929899 h 1834469"/>
                  <a:gd name="connsiteX111" fmla="*/ 1653502 w 1780137"/>
                  <a:gd name="connsiteY111" fmla="*/ 835823 h 1834469"/>
                  <a:gd name="connsiteX112" fmla="*/ 1646265 w 1780137"/>
                  <a:gd name="connsiteY112" fmla="*/ 799640 h 1834469"/>
                  <a:gd name="connsiteX113" fmla="*/ 1653502 w 1780137"/>
                  <a:gd name="connsiteY113" fmla="*/ 423339 h 1834469"/>
                  <a:gd name="connsiteX114" fmla="*/ 1657120 w 1780137"/>
                  <a:gd name="connsiteY114" fmla="*/ 394393 h 1834469"/>
                  <a:gd name="connsiteX115" fmla="*/ 1664356 w 1780137"/>
                  <a:gd name="connsiteY115" fmla="*/ 340119 h 1834469"/>
                  <a:gd name="connsiteX116" fmla="*/ 1667974 w 1780137"/>
                  <a:gd name="connsiteY116" fmla="*/ 329264 h 1834469"/>
                  <a:gd name="connsiteX117" fmla="*/ 1675211 w 1780137"/>
                  <a:gd name="connsiteY117" fmla="*/ 274990 h 1834469"/>
                  <a:gd name="connsiteX118" fmla="*/ 1686065 w 1780137"/>
                  <a:gd name="connsiteY118" fmla="*/ 249662 h 1834469"/>
                  <a:gd name="connsiteX119" fmla="*/ 1682447 w 1780137"/>
                  <a:gd name="connsiteY119" fmla="*/ 177296 h 1834469"/>
                  <a:gd name="connsiteX120" fmla="*/ 1675211 w 1780137"/>
                  <a:gd name="connsiteY120" fmla="*/ 151968 h 1834469"/>
                  <a:gd name="connsiteX121" fmla="*/ 1671593 w 1780137"/>
                  <a:gd name="connsiteY121" fmla="*/ 123022 h 1834469"/>
                  <a:gd name="connsiteX122" fmla="*/ 1667974 w 1780137"/>
                  <a:gd name="connsiteY122" fmla="*/ 112167 h 1834469"/>
                  <a:gd name="connsiteX123" fmla="*/ 1657120 w 1780137"/>
                  <a:gd name="connsiteY123" fmla="*/ 104930 h 1834469"/>
                  <a:gd name="connsiteX124" fmla="*/ 1649884 w 1780137"/>
                  <a:gd name="connsiteY124" fmla="*/ 94076 h 1834469"/>
                  <a:gd name="connsiteX125" fmla="*/ 1642647 w 1780137"/>
                  <a:gd name="connsiteY125" fmla="*/ 86839 h 1834469"/>
                  <a:gd name="connsiteX126" fmla="*/ 1628175 w 1780137"/>
                  <a:gd name="connsiteY126" fmla="*/ 65129 h 1834469"/>
                  <a:gd name="connsiteX127" fmla="*/ 1613702 w 1780137"/>
                  <a:gd name="connsiteY127" fmla="*/ 61511 h 1834469"/>
                  <a:gd name="connsiteX128" fmla="*/ 1581138 w 1780137"/>
                  <a:gd name="connsiteY128" fmla="*/ 47038 h 1834469"/>
                  <a:gd name="connsiteX129" fmla="*/ 1570284 w 1780137"/>
                  <a:gd name="connsiteY129" fmla="*/ 39801 h 1834469"/>
                  <a:gd name="connsiteX130" fmla="*/ 1555811 w 1780137"/>
                  <a:gd name="connsiteY130" fmla="*/ 32565 h 1834469"/>
                  <a:gd name="connsiteX131" fmla="*/ 1530484 w 1780137"/>
                  <a:gd name="connsiteY131" fmla="*/ 25328 h 1834469"/>
                  <a:gd name="connsiteX132" fmla="*/ 1512393 w 1780137"/>
                  <a:gd name="connsiteY132" fmla="*/ 21710 h 1834469"/>
                  <a:gd name="connsiteX133" fmla="*/ 1487066 w 1780137"/>
                  <a:gd name="connsiteY133" fmla="*/ 14473 h 1834469"/>
                  <a:gd name="connsiteX134" fmla="*/ 1432794 w 1780137"/>
                  <a:gd name="connsiteY134" fmla="*/ 3619 h 1834469"/>
                  <a:gd name="connsiteX135" fmla="*/ 1385758 w 1780137"/>
                  <a:gd name="connsiteY135" fmla="*/ 0 h 1834469"/>
                  <a:gd name="connsiteX136" fmla="*/ 1298922 w 1780137"/>
                  <a:gd name="connsiteY136" fmla="*/ 3619 h 1834469"/>
                  <a:gd name="connsiteX137" fmla="*/ 1262740 w 1780137"/>
                  <a:gd name="connsiteY137" fmla="*/ 7237 h 1834469"/>
                  <a:gd name="connsiteX138" fmla="*/ 1248268 w 1780137"/>
                  <a:gd name="connsiteY138" fmla="*/ 10855 h 1834469"/>
                  <a:gd name="connsiteX139" fmla="*/ 1204850 w 1780137"/>
                  <a:gd name="connsiteY139" fmla="*/ 14473 h 1834469"/>
                  <a:gd name="connsiteX140" fmla="*/ 1175904 w 1780137"/>
                  <a:gd name="connsiteY140" fmla="*/ 18092 h 1834469"/>
                  <a:gd name="connsiteX141" fmla="*/ 1150577 w 1780137"/>
                  <a:gd name="connsiteY141" fmla="*/ 25328 h 1834469"/>
                  <a:gd name="connsiteX142" fmla="*/ 991378 w 1780137"/>
                  <a:gd name="connsiteY142" fmla="*/ 21710 h 1834469"/>
                  <a:gd name="connsiteX143" fmla="*/ 933487 w 1780137"/>
                  <a:gd name="connsiteY143" fmla="*/ 14473 h 1834469"/>
                  <a:gd name="connsiteX144" fmla="*/ 781525 w 1780137"/>
                  <a:gd name="connsiteY144" fmla="*/ 21710 h 1834469"/>
                  <a:gd name="connsiteX145" fmla="*/ 734489 w 1780137"/>
                  <a:gd name="connsiteY145" fmla="*/ 32565 h 1834469"/>
                  <a:gd name="connsiteX146" fmla="*/ 691071 w 1780137"/>
                  <a:gd name="connsiteY146" fmla="*/ 39801 h 1834469"/>
                  <a:gd name="connsiteX147" fmla="*/ 528253 w 1780137"/>
                  <a:gd name="connsiteY147" fmla="*/ 36183 h 1834469"/>
                  <a:gd name="connsiteX148" fmla="*/ 452272 w 1780137"/>
                  <a:gd name="connsiteY148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1110 w 1780137"/>
                  <a:gd name="connsiteY42" fmla="*/ 1465404 h 1834469"/>
                  <a:gd name="connsiteX43" fmla="*/ 137492 w 1780137"/>
                  <a:gd name="connsiteY43" fmla="*/ 1479877 h 1834469"/>
                  <a:gd name="connsiteX44" fmla="*/ 130255 w 1780137"/>
                  <a:gd name="connsiteY44" fmla="*/ 1541388 h 1834469"/>
                  <a:gd name="connsiteX45" fmla="*/ 126637 w 1780137"/>
                  <a:gd name="connsiteY45" fmla="*/ 1555861 h 1834469"/>
                  <a:gd name="connsiteX46" fmla="*/ 123019 w 1780137"/>
                  <a:gd name="connsiteY46" fmla="*/ 1588426 h 1834469"/>
                  <a:gd name="connsiteX47" fmla="*/ 115783 w 1780137"/>
                  <a:gd name="connsiteY47" fmla="*/ 1628227 h 1834469"/>
                  <a:gd name="connsiteX48" fmla="*/ 119401 w 1780137"/>
                  <a:gd name="connsiteY48" fmla="*/ 1689738 h 1834469"/>
                  <a:gd name="connsiteX49" fmla="*/ 137492 w 1780137"/>
                  <a:gd name="connsiteY49" fmla="*/ 1722302 h 1834469"/>
                  <a:gd name="connsiteX50" fmla="*/ 148346 w 1780137"/>
                  <a:gd name="connsiteY50" fmla="*/ 1733157 h 1834469"/>
                  <a:gd name="connsiteX51" fmla="*/ 155583 w 1780137"/>
                  <a:gd name="connsiteY51" fmla="*/ 1747630 h 1834469"/>
                  <a:gd name="connsiteX52" fmla="*/ 166437 w 1780137"/>
                  <a:gd name="connsiteY52" fmla="*/ 1758485 h 1834469"/>
                  <a:gd name="connsiteX53" fmla="*/ 173673 w 1780137"/>
                  <a:gd name="connsiteY53" fmla="*/ 1769340 h 1834469"/>
                  <a:gd name="connsiteX54" fmla="*/ 184528 w 1780137"/>
                  <a:gd name="connsiteY54" fmla="*/ 1776576 h 1834469"/>
                  <a:gd name="connsiteX55" fmla="*/ 209855 w 1780137"/>
                  <a:gd name="connsiteY55" fmla="*/ 1791049 h 1834469"/>
                  <a:gd name="connsiteX56" fmla="*/ 238800 w 1780137"/>
                  <a:gd name="connsiteY56" fmla="*/ 1801904 h 1834469"/>
                  <a:gd name="connsiteX57" fmla="*/ 267746 w 1780137"/>
                  <a:gd name="connsiteY57" fmla="*/ 1809141 h 1834469"/>
                  <a:gd name="connsiteX58" fmla="*/ 991378 w 1780137"/>
                  <a:gd name="connsiteY58" fmla="*/ 1816377 h 1834469"/>
                  <a:gd name="connsiteX59" fmla="*/ 1013087 w 1780137"/>
                  <a:gd name="connsiteY59" fmla="*/ 1819996 h 1834469"/>
                  <a:gd name="connsiteX60" fmla="*/ 1031178 w 1780137"/>
                  <a:gd name="connsiteY60" fmla="*/ 1827232 h 1834469"/>
                  <a:gd name="connsiteX61" fmla="*/ 1085450 w 1780137"/>
                  <a:gd name="connsiteY61" fmla="*/ 1834469 h 1834469"/>
                  <a:gd name="connsiteX62" fmla="*/ 1190377 w 1780137"/>
                  <a:gd name="connsiteY62" fmla="*/ 1830851 h 1834469"/>
                  <a:gd name="connsiteX63" fmla="*/ 1222940 w 1780137"/>
                  <a:gd name="connsiteY63" fmla="*/ 1819996 h 1834469"/>
                  <a:gd name="connsiteX64" fmla="*/ 1251886 w 1780137"/>
                  <a:gd name="connsiteY64" fmla="*/ 1816377 h 1834469"/>
                  <a:gd name="connsiteX65" fmla="*/ 1291686 w 1780137"/>
                  <a:gd name="connsiteY65" fmla="*/ 1805523 h 1834469"/>
                  <a:gd name="connsiteX66" fmla="*/ 1320631 w 1780137"/>
                  <a:gd name="connsiteY66" fmla="*/ 1801904 h 1834469"/>
                  <a:gd name="connsiteX67" fmla="*/ 1335103 w 1780137"/>
                  <a:gd name="connsiteY67" fmla="*/ 1798286 h 1834469"/>
                  <a:gd name="connsiteX68" fmla="*/ 1356812 w 1780137"/>
                  <a:gd name="connsiteY68" fmla="*/ 1794668 h 1834469"/>
                  <a:gd name="connsiteX69" fmla="*/ 1374903 w 1780137"/>
                  <a:gd name="connsiteY69" fmla="*/ 1791049 h 1834469"/>
                  <a:gd name="connsiteX70" fmla="*/ 1411085 w 1780137"/>
                  <a:gd name="connsiteY70" fmla="*/ 1787431 h 1834469"/>
                  <a:gd name="connsiteX71" fmla="*/ 1443648 w 1780137"/>
                  <a:gd name="connsiteY71" fmla="*/ 1780195 h 1834469"/>
                  <a:gd name="connsiteX72" fmla="*/ 1479830 w 1780137"/>
                  <a:gd name="connsiteY72" fmla="*/ 1772958 h 1834469"/>
                  <a:gd name="connsiteX73" fmla="*/ 1541339 w 1780137"/>
                  <a:gd name="connsiteY73" fmla="*/ 1769340 h 1834469"/>
                  <a:gd name="connsiteX74" fmla="*/ 1555811 w 1780137"/>
                  <a:gd name="connsiteY74" fmla="*/ 1765722 h 1834469"/>
                  <a:gd name="connsiteX75" fmla="*/ 1653502 w 1780137"/>
                  <a:gd name="connsiteY75" fmla="*/ 1754867 h 1834469"/>
                  <a:gd name="connsiteX76" fmla="*/ 1678829 w 1780137"/>
                  <a:gd name="connsiteY76" fmla="*/ 1740394 h 1834469"/>
                  <a:gd name="connsiteX77" fmla="*/ 1693301 w 1780137"/>
                  <a:gd name="connsiteY77" fmla="*/ 1718684 h 1834469"/>
                  <a:gd name="connsiteX78" fmla="*/ 1700538 w 1780137"/>
                  <a:gd name="connsiteY78" fmla="*/ 1711447 h 1834469"/>
                  <a:gd name="connsiteX79" fmla="*/ 1718629 w 1780137"/>
                  <a:gd name="connsiteY79" fmla="*/ 1682501 h 1834469"/>
                  <a:gd name="connsiteX80" fmla="*/ 1725865 w 1780137"/>
                  <a:gd name="connsiteY80" fmla="*/ 1668028 h 1834469"/>
                  <a:gd name="connsiteX81" fmla="*/ 1736719 w 1780137"/>
                  <a:gd name="connsiteY81" fmla="*/ 1660791 h 1834469"/>
                  <a:gd name="connsiteX82" fmla="*/ 1740338 w 1780137"/>
                  <a:gd name="connsiteY82" fmla="*/ 1649937 h 1834469"/>
                  <a:gd name="connsiteX83" fmla="*/ 1747574 w 1780137"/>
                  <a:gd name="connsiteY83" fmla="*/ 1635463 h 1834469"/>
                  <a:gd name="connsiteX84" fmla="*/ 1751192 w 1780137"/>
                  <a:gd name="connsiteY84" fmla="*/ 1620990 h 1834469"/>
                  <a:gd name="connsiteX85" fmla="*/ 1758428 w 1780137"/>
                  <a:gd name="connsiteY85" fmla="*/ 1606517 h 1834469"/>
                  <a:gd name="connsiteX86" fmla="*/ 1762047 w 1780137"/>
                  <a:gd name="connsiteY86" fmla="*/ 1595662 h 1834469"/>
                  <a:gd name="connsiteX87" fmla="*/ 1765665 w 1780137"/>
                  <a:gd name="connsiteY87" fmla="*/ 1573953 h 1834469"/>
                  <a:gd name="connsiteX88" fmla="*/ 1772901 w 1780137"/>
                  <a:gd name="connsiteY88" fmla="*/ 1545006 h 1834469"/>
                  <a:gd name="connsiteX89" fmla="*/ 1776519 w 1780137"/>
                  <a:gd name="connsiteY89" fmla="*/ 1530533 h 1834469"/>
                  <a:gd name="connsiteX90" fmla="*/ 1780137 w 1780137"/>
                  <a:gd name="connsiteY90" fmla="*/ 1508824 h 1834469"/>
                  <a:gd name="connsiteX91" fmla="*/ 1776519 w 1780137"/>
                  <a:gd name="connsiteY91" fmla="*/ 1367711 h 1834469"/>
                  <a:gd name="connsiteX92" fmla="*/ 1765665 w 1780137"/>
                  <a:gd name="connsiteY92" fmla="*/ 1327909 h 1834469"/>
                  <a:gd name="connsiteX93" fmla="*/ 1762047 w 1780137"/>
                  <a:gd name="connsiteY93" fmla="*/ 1313436 h 1834469"/>
                  <a:gd name="connsiteX94" fmla="*/ 1758428 w 1780137"/>
                  <a:gd name="connsiteY94" fmla="*/ 1291727 h 1834469"/>
                  <a:gd name="connsiteX95" fmla="*/ 1747574 w 1780137"/>
                  <a:gd name="connsiteY95" fmla="*/ 1277254 h 1834469"/>
                  <a:gd name="connsiteX96" fmla="*/ 1729483 w 1780137"/>
                  <a:gd name="connsiteY96" fmla="*/ 1226598 h 1834469"/>
                  <a:gd name="connsiteX97" fmla="*/ 1725865 w 1780137"/>
                  <a:gd name="connsiteY97" fmla="*/ 1208506 h 1834469"/>
                  <a:gd name="connsiteX98" fmla="*/ 1715010 w 1780137"/>
                  <a:gd name="connsiteY98" fmla="*/ 1186797 h 1834469"/>
                  <a:gd name="connsiteX99" fmla="*/ 1707774 w 1780137"/>
                  <a:gd name="connsiteY99" fmla="*/ 1168705 h 1834469"/>
                  <a:gd name="connsiteX100" fmla="*/ 1700538 w 1780137"/>
                  <a:gd name="connsiteY100" fmla="*/ 1154232 h 1834469"/>
                  <a:gd name="connsiteX101" fmla="*/ 1689683 w 1780137"/>
                  <a:gd name="connsiteY101" fmla="*/ 1125286 h 1834469"/>
                  <a:gd name="connsiteX102" fmla="*/ 1682447 w 1780137"/>
                  <a:gd name="connsiteY102" fmla="*/ 1107194 h 1834469"/>
                  <a:gd name="connsiteX103" fmla="*/ 1678829 w 1780137"/>
                  <a:gd name="connsiteY103" fmla="*/ 1078248 h 1834469"/>
                  <a:gd name="connsiteX104" fmla="*/ 1675211 w 1780137"/>
                  <a:gd name="connsiteY104" fmla="*/ 1042065 h 1834469"/>
                  <a:gd name="connsiteX105" fmla="*/ 1671593 w 1780137"/>
                  <a:gd name="connsiteY105" fmla="*/ 1020356 h 1834469"/>
                  <a:gd name="connsiteX106" fmla="*/ 1667974 w 1780137"/>
                  <a:gd name="connsiteY106" fmla="*/ 984173 h 1834469"/>
                  <a:gd name="connsiteX107" fmla="*/ 1664356 w 1780137"/>
                  <a:gd name="connsiteY107" fmla="*/ 969700 h 1834469"/>
                  <a:gd name="connsiteX108" fmla="*/ 1660738 w 1780137"/>
                  <a:gd name="connsiteY108" fmla="*/ 947990 h 1834469"/>
                  <a:gd name="connsiteX109" fmla="*/ 1657120 w 1780137"/>
                  <a:gd name="connsiteY109" fmla="*/ 929899 h 1834469"/>
                  <a:gd name="connsiteX110" fmla="*/ 1653502 w 1780137"/>
                  <a:gd name="connsiteY110" fmla="*/ 835823 h 1834469"/>
                  <a:gd name="connsiteX111" fmla="*/ 1646265 w 1780137"/>
                  <a:gd name="connsiteY111" fmla="*/ 799640 h 1834469"/>
                  <a:gd name="connsiteX112" fmla="*/ 1653502 w 1780137"/>
                  <a:gd name="connsiteY112" fmla="*/ 423339 h 1834469"/>
                  <a:gd name="connsiteX113" fmla="*/ 1657120 w 1780137"/>
                  <a:gd name="connsiteY113" fmla="*/ 394393 h 1834469"/>
                  <a:gd name="connsiteX114" fmla="*/ 1664356 w 1780137"/>
                  <a:gd name="connsiteY114" fmla="*/ 340119 h 1834469"/>
                  <a:gd name="connsiteX115" fmla="*/ 1667974 w 1780137"/>
                  <a:gd name="connsiteY115" fmla="*/ 329264 h 1834469"/>
                  <a:gd name="connsiteX116" fmla="*/ 1675211 w 1780137"/>
                  <a:gd name="connsiteY116" fmla="*/ 274990 h 1834469"/>
                  <a:gd name="connsiteX117" fmla="*/ 1686065 w 1780137"/>
                  <a:gd name="connsiteY117" fmla="*/ 249662 h 1834469"/>
                  <a:gd name="connsiteX118" fmla="*/ 1682447 w 1780137"/>
                  <a:gd name="connsiteY118" fmla="*/ 177296 h 1834469"/>
                  <a:gd name="connsiteX119" fmla="*/ 1675211 w 1780137"/>
                  <a:gd name="connsiteY119" fmla="*/ 151968 h 1834469"/>
                  <a:gd name="connsiteX120" fmla="*/ 1671593 w 1780137"/>
                  <a:gd name="connsiteY120" fmla="*/ 123022 h 1834469"/>
                  <a:gd name="connsiteX121" fmla="*/ 1667974 w 1780137"/>
                  <a:gd name="connsiteY121" fmla="*/ 112167 h 1834469"/>
                  <a:gd name="connsiteX122" fmla="*/ 1657120 w 1780137"/>
                  <a:gd name="connsiteY122" fmla="*/ 104930 h 1834469"/>
                  <a:gd name="connsiteX123" fmla="*/ 1649884 w 1780137"/>
                  <a:gd name="connsiteY123" fmla="*/ 94076 h 1834469"/>
                  <a:gd name="connsiteX124" fmla="*/ 1642647 w 1780137"/>
                  <a:gd name="connsiteY124" fmla="*/ 86839 h 1834469"/>
                  <a:gd name="connsiteX125" fmla="*/ 1628175 w 1780137"/>
                  <a:gd name="connsiteY125" fmla="*/ 65129 h 1834469"/>
                  <a:gd name="connsiteX126" fmla="*/ 1613702 w 1780137"/>
                  <a:gd name="connsiteY126" fmla="*/ 61511 h 1834469"/>
                  <a:gd name="connsiteX127" fmla="*/ 1581138 w 1780137"/>
                  <a:gd name="connsiteY127" fmla="*/ 47038 h 1834469"/>
                  <a:gd name="connsiteX128" fmla="*/ 1570284 w 1780137"/>
                  <a:gd name="connsiteY128" fmla="*/ 39801 h 1834469"/>
                  <a:gd name="connsiteX129" fmla="*/ 1555811 w 1780137"/>
                  <a:gd name="connsiteY129" fmla="*/ 32565 h 1834469"/>
                  <a:gd name="connsiteX130" fmla="*/ 1530484 w 1780137"/>
                  <a:gd name="connsiteY130" fmla="*/ 25328 h 1834469"/>
                  <a:gd name="connsiteX131" fmla="*/ 1512393 w 1780137"/>
                  <a:gd name="connsiteY131" fmla="*/ 21710 h 1834469"/>
                  <a:gd name="connsiteX132" fmla="*/ 1487066 w 1780137"/>
                  <a:gd name="connsiteY132" fmla="*/ 14473 h 1834469"/>
                  <a:gd name="connsiteX133" fmla="*/ 1432794 w 1780137"/>
                  <a:gd name="connsiteY133" fmla="*/ 3619 h 1834469"/>
                  <a:gd name="connsiteX134" fmla="*/ 1385758 w 1780137"/>
                  <a:gd name="connsiteY134" fmla="*/ 0 h 1834469"/>
                  <a:gd name="connsiteX135" fmla="*/ 1298922 w 1780137"/>
                  <a:gd name="connsiteY135" fmla="*/ 3619 h 1834469"/>
                  <a:gd name="connsiteX136" fmla="*/ 1262740 w 1780137"/>
                  <a:gd name="connsiteY136" fmla="*/ 7237 h 1834469"/>
                  <a:gd name="connsiteX137" fmla="*/ 1248268 w 1780137"/>
                  <a:gd name="connsiteY137" fmla="*/ 10855 h 1834469"/>
                  <a:gd name="connsiteX138" fmla="*/ 1204850 w 1780137"/>
                  <a:gd name="connsiteY138" fmla="*/ 14473 h 1834469"/>
                  <a:gd name="connsiteX139" fmla="*/ 1175904 w 1780137"/>
                  <a:gd name="connsiteY139" fmla="*/ 18092 h 1834469"/>
                  <a:gd name="connsiteX140" fmla="*/ 1150577 w 1780137"/>
                  <a:gd name="connsiteY140" fmla="*/ 25328 h 1834469"/>
                  <a:gd name="connsiteX141" fmla="*/ 991378 w 1780137"/>
                  <a:gd name="connsiteY141" fmla="*/ 21710 h 1834469"/>
                  <a:gd name="connsiteX142" fmla="*/ 933487 w 1780137"/>
                  <a:gd name="connsiteY142" fmla="*/ 14473 h 1834469"/>
                  <a:gd name="connsiteX143" fmla="*/ 781525 w 1780137"/>
                  <a:gd name="connsiteY143" fmla="*/ 21710 h 1834469"/>
                  <a:gd name="connsiteX144" fmla="*/ 734489 w 1780137"/>
                  <a:gd name="connsiteY144" fmla="*/ 32565 h 1834469"/>
                  <a:gd name="connsiteX145" fmla="*/ 691071 w 1780137"/>
                  <a:gd name="connsiteY145" fmla="*/ 39801 h 1834469"/>
                  <a:gd name="connsiteX146" fmla="*/ 528253 w 1780137"/>
                  <a:gd name="connsiteY146" fmla="*/ 36183 h 1834469"/>
                  <a:gd name="connsiteX147" fmla="*/ 452272 w 1780137"/>
                  <a:gd name="connsiteY147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7492 w 1780137"/>
                  <a:gd name="connsiteY42" fmla="*/ 1479877 h 1834469"/>
                  <a:gd name="connsiteX43" fmla="*/ 130255 w 1780137"/>
                  <a:gd name="connsiteY43" fmla="*/ 1541388 h 1834469"/>
                  <a:gd name="connsiteX44" fmla="*/ 126637 w 1780137"/>
                  <a:gd name="connsiteY44" fmla="*/ 1555861 h 1834469"/>
                  <a:gd name="connsiteX45" fmla="*/ 123019 w 1780137"/>
                  <a:gd name="connsiteY45" fmla="*/ 1588426 h 1834469"/>
                  <a:gd name="connsiteX46" fmla="*/ 115783 w 1780137"/>
                  <a:gd name="connsiteY46" fmla="*/ 1628227 h 1834469"/>
                  <a:gd name="connsiteX47" fmla="*/ 119401 w 1780137"/>
                  <a:gd name="connsiteY47" fmla="*/ 1689738 h 1834469"/>
                  <a:gd name="connsiteX48" fmla="*/ 137492 w 1780137"/>
                  <a:gd name="connsiteY48" fmla="*/ 1722302 h 1834469"/>
                  <a:gd name="connsiteX49" fmla="*/ 148346 w 1780137"/>
                  <a:gd name="connsiteY49" fmla="*/ 1733157 h 1834469"/>
                  <a:gd name="connsiteX50" fmla="*/ 155583 w 1780137"/>
                  <a:gd name="connsiteY50" fmla="*/ 1747630 h 1834469"/>
                  <a:gd name="connsiteX51" fmla="*/ 166437 w 1780137"/>
                  <a:gd name="connsiteY51" fmla="*/ 1758485 h 1834469"/>
                  <a:gd name="connsiteX52" fmla="*/ 173673 w 1780137"/>
                  <a:gd name="connsiteY52" fmla="*/ 1769340 h 1834469"/>
                  <a:gd name="connsiteX53" fmla="*/ 184528 w 1780137"/>
                  <a:gd name="connsiteY53" fmla="*/ 1776576 h 1834469"/>
                  <a:gd name="connsiteX54" fmla="*/ 209855 w 1780137"/>
                  <a:gd name="connsiteY54" fmla="*/ 1791049 h 1834469"/>
                  <a:gd name="connsiteX55" fmla="*/ 238800 w 1780137"/>
                  <a:gd name="connsiteY55" fmla="*/ 1801904 h 1834469"/>
                  <a:gd name="connsiteX56" fmla="*/ 267746 w 1780137"/>
                  <a:gd name="connsiteY56" fmla="*/ 1809141 h 1834469"/>
                  <a:gd name="connsiteX57" fmla="*/ 991378 w 1780137"/>
                  <a:gd name="connsiteY57" fmla="*/ 1816377 h 1834469"/>
                  <a:gd name="connsiteX58" fmla="*/ 1013087 w 1780137"/>
                  <a:gd name="connsiteY58" fmla="*/ 1819996 h 1834469"/>
                  <a:gd name="connsiteX59" fmla="*/ 1031178 w 1780137"/>
                  <a:gd name="connsiteY59" fmla="*/ 1827232 h 1834469"/>
                  <a:gd name="connsiteX60" fmla="*/ 1085450 w 1780137"/>
                  <a:gd name="connsiteY60" fmla="*/ 1834469 h 1834469"/>
                  <a:gd name="connsiteX61" fmla="*/ 1190377 w 1780137"/>
                  <a:gd name="connsiteY61" fmla="*/ 1830851 h 1834469"/>
                  <a:gd name="connsiteX62" fmla="*/ 1222940 w 1780137"/>
                  <a:gd name="connsiteY62" fmla="*/ 1819996 h 1834469"/>
                  <a:gd name="connsiteX63" fmla="*/ 1251886 w 1780137"/>
                  <a:gd name="connsiteY63" fmla="*/ 1816377 h 1834469"/>
                  <a:gd name="connsiteX64" fmla="*/ 1291686 w 1780137"/>
                  <a:gd name="connsiteY64" fmla="*/ 1805523 h 1834469"/>
                  <a:gd name="connsiteX65" fmla="*/ 1320631 w 1780137"/>
                  <a:gd name="connsiteY65" fmla="*/ 1801904 h 1834469"/>
                  <a:gd name="connsiteX66" fmla="*/ 1335103 w 1780137"/>
                  <a:gd name="connsiteY66" fmla="*/ 1798286 h 1834469"/>
                  <a:gd name="connsiteX67" fmla="*/ 1356812 w 1780137"/>
                  <a:gd name="connsiteY67" fmla="*/ 1794668 h 1834469"/>
                  <a:gd name="connsiteX68" fmla="*/ 1374903 w 1780137"/>
                  <a:gd name="connsiteY68" fmla="*/ 1791049 h 1834469"/>
                  <a:gd name="connsiteX69" fmla="*/ 1411085 w 1780137"/>
                  <a:gd name="connsiteY69" fmla="*/ 1787431 h 1834469"/>
                  <a:gd name="connsiteX70" fmla="*/ 1443648 w 1780137"/>
                  <a:gd name="connsiteY70" fmla="*/ 1780195 h 1834469"/>
                  <a:gd name="connsiteX71" fmla="*/ 1479830 w 1780137"/>
                  <a:gd name="connsiteY71" fmla="*/ 1772958 h 1834469"/>
                  <a:gd name="connsiteX72" fmla="*/ 1541339 w 1780137"/>
                  <a:gd name="connsiteY72" fmla="*/ 1769340 h 1834469"/>
                  <a:gd name="connsiteX73" fmla="*/ 1555811 w 1780137"/>
                  <a:gd name="connsiteY73" fmla="*/ 1765722 h 1834469"/>
                  <a:gd name="connsiteX74" fmla="*/ 1653502 w 1780137"/>
                  <a:gd name="connsiteY74" fmla="*/ 1754867 h 1834469"/>
                  <a:gd name="connsiteX75" fmla="*/ 1678829 w 1780137"/>
                  <a:gd name="connsiteY75" fmla="*/ 1740394 h 1834469"/>
                  <a:gd name="connsiteX76" fmla="*/ 1693301 w 1780137"/>
                  <a:gd name="connsiteY76" fmla="*/ 1718684 h 1834469"/>
                  <a:gd name="connsiteX77" fmla="*/ 1700538 w 1780137"/>
                  <a:gd name="connsiteY77" fmla="*/ 1711447 h 1834469"/>
                  <a:gd name="connsiteX78" fmla="*/ 1718629 w 1780137"/>
                  <a:gd name="connsiteY78" fmla="*/ 1682501 h 1834469"/>
                  <a:gd name="connsiteX79" fmla="*/ 1725865 w 1780137"/>
                  <a:gd name="connsiteY79" fmla="*/ 1668028 h 1834469"/>
                  <a:gd name="connsiteX80" fmla="*/ 1736719 w 1780137"/>
                  <a:gd name="connsiteY80" fmla="*/ 1660791 h 1834469"/>
                  <a:gd name="connsiteX81" fmla="*/ 1740338 w 1780137"/>
                  <a:gd name="connsiteY81" fmla="*/ 1649937 h 1834469"/>
                  <a:gd name="connsiteX82" fmla="*/ 1747574 w 1780137"/>
                  <a:gd name="connsiteY82" fmla="*/ 1635463 h 1834469"/>
                  <a:gd name="connsiteX83" fmla="*/ 1751192 w 1780137"/>
                  <a:gd name="connsiteY83" fmla="*/ 1620990 h 1834469"/>
                  <a:gd name="connsiteX84" fmla="*/ 1758428 w 1780137"/>
                  <a:gd name="connsiteY84" fmla="*/ 1606517 h 1834469"/>
                  <a:gd name="connsiteX85" fmla="*/ 1762047 w 1780137"/>
                  <a:gd name="connsiteY85" fmla="*/ 1595662 h 1834469"/>
                  <a:gd name="connsiteX86" fmla="*/ 1765665 w 1780137"/>
                  <a:gd name="connsiteY86" fmla="*/ 1573953 h 1834469"/>
                  <a:gd name="connsiteX87" fmla="*/ 1772901 w 1780137"/>
                  <a:gd name="connsiteY87" fmla="*/ 1545006 h 1834469"/>
                  <a:gd name="connsiteX88" fmla="*/ 1776519 w 1780137"/>
                  <a:gd name="connsiteY88" fmla="*/ 1530533 h 1834469"/>
                  <a:gd name="connsiteX89" fmla="*/ 1780137 w 1780137"/>
                  <a:gd name="connsiteY89" fmla="*/ 1508824 h 1834469"/>
                  <a:gd name="connsiteX90" fmla="*/ 1776519 w 1780137"/>
                  <a:gd name="connsiteY90" fmla="*/ 1367711 h 1834469"/>
                  <a:gd name="connsiteX91" fmla="*/ 1765665 w 1780137"/>
                  <a:gd name="connsiteY91" fmla="*/ 1327909 h 1834469"/>
                  <a:gd name="connsiteX92" fmla="*/ 1762047 w 1780137"/>
                  <a:gd name="connsiteY92" fmla="*/ 1313436 h 1834469"/>
                  <a:gd name="connsiteX93" fmla="*/ 1758428 w 1780137"/>
                  <a:gd name="connsiteY93" fmla="*/ 1291727 h 1834469"/>
                  <a:gd name="connsiteX94" fmla="*/ 1747574 w 1780137"/>
                  <a:gd name="connsiteY94" fmla="*/ 1277254 h 1834469"/>
                  <a:gd name="connsiteX95" fmla="*/ 1729483 w 1780137"/>
                  <a:gd name="connsiteY95" fmla="*/ 1226598 h 1834469"/>
                  <a:gd name="connsiteX96" fmla="*/ 1725865 w 1780137"/>
                  <a:gd name="connsiteY96" fmla="*/ 1208506 h 1834469"/>
                  <a:gd name="connsiteX97" fmla="*/ 1715010 w 1780137"/>
                  <a:gd name="connsiteY97" fmla="*/ 1186797 h 1834469"/>
                  <a:gd name="connsiteX98" fmla="*/ 1707774 w 1780137"/>
                  <a:gd name="connsiteY98" fmla="*/ 1168705 h 1834469"/>
                  <a:gd name="connsiteX99" fmla="*/ 1700538 w 1780137"/>
                  <a:gd name="connsiteY99" fmla="*/ 1154232 h 1834469"/>
                  <a:gd name="connsiteX100" fmla="*/ 1689683 w 1780137"/>
                  <a:gd name="connsiteY100" fmla="*/ 1125286 h 1834469"/>
                  <a:gd name="connsiteX101" fmla="*/ 1682447 w 1780137"/>
                  <a:gd name="connsiteY101" fmla="*/ 1107194 h 1834469"/>
                  <a:gd name="connsiteX102" fmla="*/ 1678829 w 1780137"/>
                  <a:gd name="connsiteY102" fmla="*/ 1078248 h 1834469"/>
                  <a:gd name="connsiteX103" fmla="*/ 1675211 w 1780137"/>
                  <a:gd name="connsiteY103" fmla="*/ 1042065 h 1834469"/>
                  <a:gd name="connsiteX104" fmla="*/ 1671593 w 1780137"/>
                  <a:gd name="connsiteY104" fmla="*/ 1020356 h 1834469"/>
                  <a:gd name="connsiteX105" fmla="*/ 1667974 w 1780137"/>
                  <a:gd name="connsiteY105" fmla="*/ 984173 h 1834469"/>
                  <a:gd name="connsiteX106" fmla="*/ 1664356 w 1780137"/>
                  <a:gd name="connsiteY106" fmla="*/ 969700 h 1834469"/>
                  <a:gd name="connsiteX107" fmla="*/ 1660738 w 1780137"/>
                  <a:gd name="connsiteY107" fmla="*/ 947990 h 1834469"/>
                  <a:gd name="connsiteX108" fmla="*/ 1657120 w 1780137"/>
                  <a:gd name="connsiteY108" fmla="*/ 929899 h 1834469"/>
                  <a:gd name="connsiteX109" fmla="*/ 1653502 w 1780137"/>
                  <a:gd name="connsiteY109" fmla="*/ 835823 h 1834469"/>
                  <a:gd name="connsiteX110" fmla="*/ 1646265 w 1780137"/>
                  <a:gd name="connsiteY110" fmla="*/ 799640 h 1834469"/>
                  <a:gd name="connsiteX111" fmla="*/ 1653502 w 1780137"/>
                  <a:gd name="connsiteY111" fmla="*/ 423339 h 1834469"/>
                  <a:gd name="connsiteX112" fmla="*/ 1657120 w 1780137"/>
                  <a:gd name="connsiteY112" fmla="*/ 394393 h 1834469"/>
                  <a:gd name="connsiteX113" fmla="*/ 1664356 w 1780137"/>
                  <a:gd name="connsiteY113" fmla="*/ 340119 h 1834469"/>
                  <a:gd name="connsiteX114" fmla="*/ 1667974 w 1780137"/>
                  <a:gd name="connsiteY114" fmla="*/ 329264 h 1834469"/>
                  <a:gd name="connsiteX115" fmla="*/ 1675211 w 1780137"/>
                  <a:gd name="connsiteY115" fmla="*/ 274990 h 1834469"/>
                  <a:gd name="connsiteX116" fmla="*/ 1686065 w 1780137"/>
                  <a:gd name="connsiteY116" fmla="*/ 249662 h 1834469"/>
                  <a:gd name="connsiteX117" fmla="*/ 1682447 w 1780137"/>
                  <a:gd name="connsiteY117" fmla="*/ 177296 h 1834469"/>
                  <a:gd name="connsiteX118" fmla="*/ 1675211 w 1780137"/>
                  <a:gd name="connsiteY118" fmla="*/ 151968 h 1834469"/>
                  <a:gd name="connsiteX119" fmla="*/ 1671593 w 1780137"/>
                  <a:gd name="connsiteY119" fmla="*/ 123022 h 1834469"/>
                  <a:gd name="connsiteX120" fmla="*/ 1667974 w 1780137"/>
                  <a:gd name="connsiteY120" fmla="*/ 112167 h 1834469"/>
                  <a:gd name="connsiteX121" fmla="*/ 1657120 w 1780137"/>
                  <a:gd name="connsiteY121" fmla="*/ 104930 h 1834469"/>
                  <a:gd name="connsiteX122" fmla="*/ 1649884 w 1780137"/>
                  <a:gd name="connsiteY122" fmla="*/ 94076 h 1834469"/>
                  <a:gd name="connsiteX123" fmla="*/ 1642647 w 1780137"/>
                  <a:gd name="connsiteY123" fmla="*/ 86839 h 1834469"/>
                  <a:gd name="connsiteX124" fmla="*/ 1628175 w 1780137"/>
                  <a:gd name="connsiteY124" fmla="*/ 65129 h 1834469"/>
                  <a:gd name="connsiteX125" fmla="*/ 1613702 w 1780137"/>
                  <a:gd name="connsiteY125" fmla="*/ 61511 h 1834469"/>
                  <a:gd name="connsiteX126" fmla="*/ 1581138 w 1780137"/>
                  <a:gd name="connsiteY126" fmla="*/ 47038 h 1834469"/>
                  <a:gd name="connsiteX127" fmla="*/ 1570284 w 1780137"/>
                  <a:gd name="connsiteY127" fmla="*/ 39801 h 1834469"/>
                  <a:gd name="connsiteX128" fmla="*/ 1555811 w 1780137"/>
                  <a:gd name="connsiteY128" fmla="*/ 32565 h 1834469"/>
                  <a:gd name="connsiteX129" fmla="*/ 1530484 w 1780137"/>
                  <a:gd name="connsiteY129" fmla="*/ 25328 h 1834469"/>
                  <a:gd name="connsiteX130" fmla="*/ 1512393 w 1780137"/>
                  <a:gd name="connsiteY130" fmla="*/ 21710 h 1834469"/>
                  <a:gd name="connsiteX131" fmla="*/ 1487066 w 1780137"/>
                  <a:gd name="connsiteY131" fmla="*/ 14473 h 1834469"/>
                  <a:gd name="connsiteX132" fmla="*/ 1432794 w 1780137"/>
                  <a:gd name="connsiteY132" fmla="*/ 3619 h 1834469"/>
                  <a:gd name="connsiteX133" fmla="*/ 1385758 w 1780137"/>
                  <a:gd name="connsiteY133" fmla="*/ 0 h 1834469"/>
                  <a:gd name="connsiteX134" fmla="*/ 1298922 w 1780137"/>
                  <a:gd name="connsiteY134" fmla="*/ 3619 h 1834469"/>
                  <a:gd name="connsiteX135" fmla="*/ 1262740 w 1780137"/>
                  <a:gd name="connsiteY135" fmla="*/ 7237 h 1834469"/>
                  <a:gd name="connsiteX136" fmla="*/ 1248268 w 1780137"/>
                  <a:gd name="connsiteY136" fmla="*/ 10855 h 1834469"/>
                  <a:gd name="connsiteX137" fmla="*/ 1204850 w 1780137"/>
                  <a:gd name="connsiteY137" fmla="*/ 14473 h 1834469"/>
                  <a:gd name="connsiteX138" fmla="*/ 1175904 w 1780137"/>
                  <a:gd name="connsiteY138" fmla="*/ 18092 h 1834469"/>
                  <a:gd name="connsiteX139" fmla="*/ 1150577 w 1780137"/>
                  <a:gd name="connsiteY139" fmla="*/ 25328 h 1834469"/>
                  <a:gd name="connsiteX140" fmla="*/ 991378 w 1780137"/>
                  <a:gd name="connsiteY140" fmla="*/ 21710 h 1834469"/>
                  <a:gd name="connsiteX141" fmla="*/ 933487 w 1780137"/>
                  <a:gd name="connsiteY141" fmla="*/ 14473 h 1834469"/>
                  <a:gd name="connsiteX142" fmla="*/ 781525 w 1780137"/>
                  <a:gd name="connsiteY142" fmla="*/ 21710 h 1834469"/>
                  <a:gd name="connsiteX143" fmla="*/ 734489 w 1780137"/>
                  <a:gd name="connsiteY143" fmla="*/ 32565 h 1834469"/>
                  <a:gd name="connsiteX144" fmla="*/ 691071 w 1780137"/>
                  <a:gd name="connsiteY144" fmla="*/ 39801 h 1834469"/>
                  <a:gd name="connsiteX145" fmla="*/ 528253 w 1780137"/>
                  <a:gd name="connsiteY145" fmla="*/ 36183 h 1834469"/>
                  <a:gd name="connsiteX146" fmla="*/ 452272 w 1780137"/>
                  <a:gd name="connsiteY146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0255 w 1780137"/>
                  <a:gd name="connsiteY42" fmla="*/ 1541388 h 1834469"/>
                  <a:gd name="connsiteX43" fmla="*/ 126637 w 1780137"/>
                  <a:gd name="connsiteY43" fmla="*/ 1555861 h 1834469"/>
                  <a:gd name="connsiteX44" fmla="*/ 123019 w 1780137"/>
                  <a:gd name="connsiteY44" fmla="*/ 1588426 h 1834469"/>
                  <a:gd name="connsiteX45" fmla="*/ 115783 w 1780137"/>
                  <a:gd name="connsiteY45" fmla="*/ 1628227 h 1834469"/>
                  <a:gd name="connsiteX46" fmla="*/ 119401 w 1780137"/>
                  <a:gd name="connsiteY46" fmla="*/ 1689738 h 1834469"/>
                  <a:gd name="connsiteX47" fmla="*/ 137492 w 1780137"/>
                  <a:gd name="connsiteY47" fmla="*/ 1722302 h 1834469"/>
                  <a:gd name="connsiteX48" fmla="*/ 148346 w 1780137"/>
                  <a:gd name="connsiteY48" fmla="*/ 1733157 h 1834469"/>
                  <a:gd name="connsiteX49" fmla="*/ 155583 w 1780137"/>
                  <a:gd name="connsiteY49" fmla="*/ 1747630 h 1834469"/>
                  <a:gd name="connsiteX50" fmla="*/ 166437 w 1780137"/>
                  <a:gd name="connsiteY50" fmla="*/ 1758485 h 1834469"/>
                  <a:gd name="connsiteX51" fmla="*/ 173673 w 1780137"/>
                  <a:gd name="connsiteY51" fmla="*/ 1769340 h 1834469"/>
                  <a:gd name="connsiteX52" fmla="*/ 184528 w 1780137"/>
                  <a:gd name="connsiteY52" fmla="*/ 1776576 h 1834469"/>
                  <a:gd name="connsiteX53" fmla="*/ 209855 w 1780137"/>
                  <a:gd name="connsiteY53" fmla="*/ 1791049 h 1834469"/>
                  <a:gd name="connsiteX54" fmla="*/ 238800 w 1780137"/>
                  <a:gd name="connsiteY54" fmla="*/ 1801904 h 1834469"/>
                  <a:gd name="connsiteX55" fmla="*/ 267746 w 1780137"/>
                  <a:gd name="connsiteY55" fmla="*/ 1809141 h 1834469"/>
                  <a:gd name="connsiteX56" fmla="*/ 991378 w 1780137"/>
                  <a:gd name="connsiteY56" fmla="*/ 1816377 h 1834469"/>
                  <a:gd name="connsiteX57" fmla="*/ 1013087 w 1780137"/>
                  <a:gd name="connsiteY57" fmla="*/ 1819996 h 1834469"/>
                  <a:gd name="connsiteX58" fmla="*/ 1031178 w 1780137"/>
                  <a:gd name="connsiteY58" fmla="*/ 1827232 h 1834469"/>
                  <a:gd name="connsiteX59" fmla="*/ 1085450 w 1780137"/>
                  <a:gd name="connsiteY59" fmla="*/ 1834469 h 1834469"/>
                  <a:gd name="connsiteX60" fmla="*/ 1190377 w 1780137"/>
                  <a:gd name="connsiteY60" fmla="*/ 1830851 h 1834469"/>
                  <a:gd name="connsiteX61" fmla="*/ 1222940 w 1780137"/>
                  <a:gd name="connsiteY61" fmla="*/ 1819996 h 1834469"/>
                  <a:gd name="connsiteX62" fmla="*/ 1251886 w 1780137"/>
                  <a:gd name="connsiteY62" fmla="*/ 1816377 h 1834469"/>
                  <a:gd name="connsiteX63" fmla="*/ 1291686 w 1780137"/>
                  <a:gd name="connsiteY63" fmla="*/ 1805523 h 1834469"/>
                  <a:gd name="connsiteX64" fmla="*/ 1320631 w 1780137"/>
                  <a:gd name="connsiteY64" fmla="*/ 1801904 h 1834469"/>
                  <a:gd name="connsiteX65" fmla="*/ 1335103 w 1780137"/>
                  <a:gd name="connsiteY65" fmla="*/ 1798286 h 1834469"/>
                  <a:gd name="connsiteX66" fmla="*/ 1356812 w 1780137"/>
                  <a:gd name="connsiteY66" fmla="*/ 1794668 h 1834469"/>
                  <a:gd name="connsiteX67" fmla="*/ 1374903 w 1780137"/>
                  <a:gd name="connsiteY67" fmla="*/ 1791049 h 1834469"/>
                  <a:gd name="connsiteX68" fmla="*/ 1411085 w 1780137"/>
                  <a:gd name="connsiteY68" fmla="*/ 1787431 h 1834469"/>
                  <a:gd name="connsiteX69" fmla="*/ 1443648 w 1780137"/>
                  <a:gd name="connsiteY69" fmla="*/ 1780195 h 1834469"/>
                  <a:gd name="connsiteX70" fmla="*/ 1479830 w 1780137"/>
                  <a:gd name="connsiteY70" fmla="*/ 1772958 h 1834469"/>
                  <a:gd name="connsiteX71" fmla="*/ 1541339 w 1780137"/>
                  <a:gd name="connsiteY71" fmla="*/ 1769340 h 1834469"/>
                  <a:gd name="connsiteX72" fmla="*/ 1555811 w 1780137"/>
                  <a:gd name="connsiteY72" fmla="*/ 1765722 h 1834469"/>
                  <a:gd name="connsiteX73" fmla="*/ 1653502 w 1780137"/>
                  <a:gd name="connsiteY73" fmla="*/ 1754867 h 1834469"/>
                  <a:gd name="connsiteX74" fmla="*/ 1678829 w 1780137"/>
                  <a:gd name="connsiteY74" fmla="*/ 1740394 h 1834469"/>
                  <a:gd name="connsiteX75" fmla="*/ 1693301 w 1780137"/>
                  <a:gd name="connsiteY75" fmla="*/ 1718684 h 1834469"/>
                  <a:gd name="connsiteX76" fmla="*/ 1700538 w 1780137"/>
                  <a:gd name="connsiteY76" fmla="*/ 1711447 h 1834469"/>
                  <a:gd name="connsiteX77" fmla="*/ 1718629 w 1780137"/>
                  <a:gd name="connsiteY77" fmla="*/ 1682501 h 1834469"/>
                  <a:gd name="connsiteX78" fmla="*/ 1725865 w 1780137"/>
                  <a:gd name="connsiteY78" fmla="*/ 1668028 h 1834469"/>
                  <a:gd name="connsiteX79" fmla="*/ 1736719 w 1780137"/>
                  <a:gd name="connsiteY79" fmla="*/ 1660791 h 1834469"/>
                  <a:gd name="connsiteX80" fmla="*/ 1740338 w 1780137"/>
                  <a:gd name="connsiteY80" fmla="*/ 1649937 h 1834469"/>
                  <a:gd name="connsiteX81" fmla="*/ 1747574 w 1780137"/>
                  <a:gd name="connsiteY81" fmla="*/ 1635463 h 1834469"/>
                  <a:gd name="connsiteX82" fmla="*/ 1751192 w 1780137"/>
                  <a:gd name="connsiteY82" fmla="*/ 1620990 h 1834469"/>
                  <a:gd name="connsiteX83" fmla="*/ 1758428 w 1780137"/>
                  <a:gd name="connsiteY83" fmla="*/ 1606517 h 1834469"/>
                  <a:gd name="connsiteX84" fmla="*/ 1762047 w 1780137"/>
                  <a:gd name="connsiteY84" fmla="*/ 1595662 h 1834469"/>
                  <a:gd name="connsiteX85" fmla="*/ 1765665 w 1780137"/>
                  <a:gd name="connsiteY85" fmla="*/ 1573953 h 1834469"/>
                  <a:gd name="connsiteX86" fmla="*/ 1772901 w 1780137"/>
                  <a:gd name="connsiteY86" fmla="*/ 1545006 h 1834469"/>
                  <a:gd name="connsiteX87" fmla="*/ 1776519 w 1780137"/>
                  <a:gd name="connsiteY87" fmla="*/ 1530533 h 1834469"/>
                  <a:gd name="connsiteX88" fmla="*/ 1780137 w 1780137"/>
                  <a:gd name="connsiteY88" fmla="*/ 1508824 h 1834469"/>
                  <a:gd name="connsiteX89" fmla="*/ 1776519 w 1780137"/>
                  <a:gd name="connsiteY89" fmla="*/ 1367711 h 1834469"/>
                  <a:gd name="connsiteX90" fmla="*/ 1765665 w 1780137"/>
                  <a:gd name="connsiteY90" fmla="*/ 1327909 h 1834469"/>
                  <a:gd name="connsiteX91" fmla="*/ 1762047 w 1780137"/>
                  <a:gd name="connsiteY91" fmla="*/ 1313436 h 1834469"/>
                  <a:gd name="connsiteX92" fmla="*/ 1758428 w 1780137"/>
                  <a:gd name="connsiteY92" fmla="*/ 1291727 h 1834469"/>
                  <a:gd name="connsiteX93" fmla="*/ 1747574 w 1780137"/>
                  <a:gd name="connsiteY93" fmla="*/ 1277254 h 1834469"/>
                  <a:gd name="connsiteX94" fmla="*/ 1729483 w 1780137"/>
                  <a:gd name="connsiteY94" fmla="*/ 1226598 h 1834469"/>
                  <a:gd name="connsiteX95" fmla="*/ 1725865 w 1780137"/>
                  <a:gd name="connsiteY95" fmla="*/ 1208506 h 1834469"/>
                  <a:gd name="connsiteX96" fmla="*/ 1715010 w 1780137"/>
                  <a:gd name="connsiteY96" fmla="*/ 1186797 h 1834469"/>
                  <a:gd name="connsiteX97" fmla="*/ 1707774 w 1780137"/>
                  <a:gd name="connsiteY97" fmla="*/ 1168705 h 1834469"/>
                  <a:gd name="connsiteX98" fmla="*/ 1700538 w 1780137"/>
                  <a:gd name="connsiteY98" fmla="*/ 1154232 h 1834469"/>
                  <a:gd name="connsiteX99" fmla="*/ 1689683 w 1780137"/>
                  <a:gd name="connsiteY99" fmla="*/ 1125286 h 1834469"/>
                  <a:gd name="connsiteX100" fmla="*/ 1682447 w 1780137"/>
                  <a:gd name="connsiteY100" fmla="*/ 1107194 h 1834469"/>
                  <a:gd name="connsiteX101" fmla="*/ 1678829 w 1780137"/>
                  <a:gd name="connsiteY101" fmla="*/ 1078248 h 1834469"/>
                  <a:gd name="connsiteX102" fmla="*/ 1675211 w 1780137"/>
                  <a:gd name="connsiteY102" fmla="*/ 1042065 h 1834469"/>
                  <a:gd name="connsiteX103" fmla="*/ 1671593 w 1780137"/>
                  <a:gd name="connsiteY103" fmla="*/ 1020356 h 1834469"/>
                  <a:gd name="connsiteX104" fmla="*/ 1667974 w 1780137"/>
                  <a:gd name="connsiteY104" fmla="*/ 984173 h 1834469"/>
                  <a:gd name="connsiteX105" fmla="*/ 1664356 w 1780137"/>
                  <a:gd name="connsiteY105" fmla="*/ 969700 h 1834469"/>
                  <a:gd name="connsiteX106" fmla="*/ 1660738 w 1780137"/>
                  <a:gd name="connsiteY106" fmla="*/ 947990 h 1834469"/>
                  <a:gd name="connsiteX107" fmla="*/ 1657120 w 1780137"/>
                  <a:gd name="connsiteY107" fmla="*/ 929899 h 1834469"/>
                  <a:gd name="connsiteX108" fmla="*/ 1653502 w 1780137"/>
                  <a:gd name="connsiteY108" fmla="*/ 835823 h 1834469"/>
                  <a:gd name="connsiteX109" fmla="*/ 1646265 w 1780137"/>
                  <a:gd name="connsiteY109" fmla="*/ 799640 h 1834469"/>
                  <a:gd name="connsiteX110" fmla="*/ 1653502 w 1780137"/>
                  <a:gd name="connsiteY110" fmla="*/ 423339 h 1834469"/>
                  <a:gd name="connsiteX111" fmla="*/ 1657120 w 1780137"/>
                  <a:gd name="connsiteY111" fmla="*/ 394393 h 1834469"/>
                  <a:gd name="connsiteX112" fmla="*/ 1664356 w 1780137"/>
                  <a:gd name="connsiteY112" fmla="*/ 340119 h 1834469"/>
                  <a:gd name="connsiteX113" fmla="*/ 1667974 w 1780137"/>
                  <a:gd name="connsiteY113" fmla="*/ 329264 h 1834469"/>
                  <a:gd name="connsiteX114" fmla="*/ 1675211 w 1780137"/>
                  <a:gd name="connsiteY114" fmla="*/ 274990 h 1834469"/>
                  <a:gd name="connsiteX115" fmla="*/ 1686065 w 1780137"/>
                  <a:gd name="connsiteY115" fmla="*/ 249662 h 1834469"/>
                  <a:gd name="connsiteX116" fmla="*/ 1682447 w 1780137"/>
                  <a:gd name="connsiteY116" fmla="*/ 177296 h 1834469"/>
                  <a:gd name="connsiteX117" fmla="*/ 1675211 w 1780137"/>
                  <a:gd name="connsiteY117" fmla="*/ 151968 h 1834469"/>
                  <a:gd name="connsiteX118" fmla="*/ 1671593 w 1780137"/>
                  <a:gd name="connsiteY118" fmla="*/ 123022 h 1834469"/>
                  <a:gd name="connsiteX119" fmla="*/ 1667974 w 1780137"/>
                  <a:gd name="connsiteY119" fmla="*/ 112167 h 1834469"/>
                  <a:gd name="connsiteX120" fmla="*/ 1657120 w 1780137"/>
                  <a:gd name="connsiteY120" fmla="*/ 104930 h 1834469"/>
                  <a:gd name="connsiteX121" fmla="*/ 1649884 w 1780137"/>
                  <a:gd name="connsiteY121" fmla="*/ 94076 h 1834469"/>
                  <a:gd name="connsiteX122" fmla="*/ 1642647 w 1780137"/>
                  <a:gd name="connsiteY122" fmla="*/ 86839 h 1834469"/>
                  <a:gd name="connsiteX123" fmla="*/ 1628175 w 1780137"/>
                  <a:gd name="connsiteY123" fmla="*/ 65129 h 1834469"/>
                  <a:gd name="connsiteX124" fmla="*/ 1613702 w 1780137"/>
                  <a:gd name="connsiteY124" fmla="*/ 61511 h 1834469"/>
                  <a:gd name="connsiteX125" fmla="*/ 1581138 w 1780137"/>
                  <a:gd name="connsiteY125" fmla="*/ 47038 h 1834469"/>
                  <a:gd name="connsiteX126" fmla="*/ 1570284 w 1780137"/>
                  <a:gd name="connsiteY126" fmla="*/ 39801 h 1834469"/>
                  <a:gd name="connsiteX127" fmla="*/ 1555811 w 1780137"/>
                  <a:gd name="connsiteY127" fmla="*/ 32565 h 1834469"/>
                  <a:gd name="connsiteX128" fmla="*/ 1530484 w 1780137"/>
                  <a:gd name="connsiteY128" fmla="*/ 25328 h 1834469"/>
                  <a:gd name="connsiteX129" fmla="*/ 1512393 w 1780137"/>
                  <a:gd name="connsiteY129" fmla="*/ 21710 h 1834469"/>
                  <a:gd name="connsiteX130" fmla="*/ 1487066 w 1780137"/>
                  <a:gd name="connsiteY130" fmla="*/ 14473 h 1834469"/>
                  <a:gd name="connsiteX131" fmla="*/ 1432794 w 1780137"/>
                  <a:gd name="connsiteY131" fmla="*/ 3619 h 1834469"/>
                  <a:gd name="connsiteX132" fmla="*/ 1385758 w 1780137"/>
                  <a:gd name="connsiteY132" fmla="*/ 0 h 1834469"/>
                  <a:gd name="connsiteX133" fmla="*/ 1298922 w 1780137"/>
                  <a:gd name="connsiteY133" fmla="*/ 3619 h 1834469"/>
                  <a:gd name="connsiteX134" fmla="*/ 1262740 w 1780137"/>
                  <a:gd name="connsiteY134" fmla="*/ 7237 h 1834469"/>
                  <a:gd name="connsiteX135" fmla="*/ 1248268 w 1780137"/>
                  <a:gd name="connsiteY135" fmla="*/ 10855 h 1834469"/>
                  <a:gd name="connsiteX136" fmla="*/ 1204850 w 1780137"/>
                  <a:gd name="connsiteY136" fmla="*/ 14473 h 1834469"/>
                  <a:gd name="connsiteX137" fmla="*/ 1175904 w 1780137"/>
                  <a:gd name="connsiteY137" fmla="*/ 18092 h 1834469"/>
                  <a:gd name="connsiteX138" fmla="*/ 1150577 w 1780137"/>
                  <a:gd name="connsiteY138" fmla="*/ 25328 h 1834469"/>
                  <a:gd name="connsiteX139" fmla="*/ 991378 w 1780137"/>
                  <a:gd name="connsiteY139" fmla="*/ 21710 h 1834469"/>
                  <a:gd name="connsiteX140" fmla="*/ 933487 w 1780137"/>
                  <a:gd name="connsiteY140" fmla="*/ 14473 h 1834469"/>
                  <a:gd name="connsiteX141" fmla="*/ 781525 w 1780137"/>
                  <a:gd name="connsiteY141" fmla="*/ 21710 h 1834469"/>
                  <a:gd name="connsiteX142" fmla="*/ 734489 w 1780137"/>
                  <a:gd name="connsiteY142" fmla="*/ 32565 h 1834469"/>
                  <a:gd name="connsiteX143" fmla="*/ 691071 w 1780137"/>
                  <a:gd name="connsiteY143" fmla="*/ 39801 h 1834469"/>
                  <a:gd name="connsiteX144" fmla="*/ 528253 w 1780137"/>
                  <a:gd name="connsiteY144" fmla="*/ 36183 h 1834469"/>
                  <a:gd name="connsiteX145" fmla="*/ 452272 w 1780137"/>
                  <a:gd name="connsiteY145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  <a:gd name="connsiteX144" fmla="*/ 452272 w 1780137"/>
                  <a:gd name="connsiteY144" fmla="*/ 25328 h 1834469"/>
                  <a:gd name="connsiteX0" fmla="*/ 528253 w 1780137"/>
                  <a:gd name="connsiteY0" fmla="*/ 36183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1780137" h="1834469">
                    <a:moveTo>
                      <a:pt x="528253" y="36183"/>
                    </a:moveTo>
                    <a:cubicBezTo>
                      <a:pt x="488453" y="33771"/>
                      <a:pt x="473378" y="25328"/>
                      <a:pt x="452272" y="25328"/>
                    </a:cubicBezTo>
                    <a:cubicBezTo>
                      <a:pt x="431166" y="25328"/>
                      <a:pt x="414815" y="32224"/>
                      <a:pt x="401618" y="36183"/>
                    </a:cubicBezTo>
                    <a:cubicBezTo>
                      <a:pt x="394312" y="38375"/>
                      <a:pt x="387460" y="42341"/>
                      <a:pt x="379909" y="43420"/>
                    </a:cubicBezTo>
                    <a:cubicBezTo>
                      <a:pt x="354493" y="47051"/>
                      <a:pt x="227138" y="50556"/>
                      <a:pt x="224328" y="50656"/>
                    </a:cubicBezTo>
                    <a:cubicBezTo>
                      <a:pt x="183395" y="64299"/>
                      <a:pt x="236991" y="47547"/>
                      <a:pt x="126637" y="57893"/>
                    </a:cubicBezTo>
                    <a:cubicBezTo>
                      <a:pt x="116735" y="58821"/>
                      <a:pt x="97692" y="65129"/>
                      <a:pt x="97692" y="65129"/>
                    </a:cubicBezTo>
                    <a:cubicBezTo>
                      <a:pt x="94074" y="68747"/>
                      <a:pt x="91002" y="73010"/>
                      <a:pt x="86838" y="75984"/>
                    </a:cubicBezTo>
                    <a:cubicBezTo>
                      <a:pt x="82449" y="79119"/>
                      <a:pt x="76179" y="79407"/>
                      <a:pt x="72365" y="83221"/>
                    </a:cubicBezTo>
                    <a:cubicBezTo>
                      <a:pt x="69668" y="85918"/>
                      <a:pt x="69795" y="90409"/>
                      <a:pt x="68747" y="94076"/>
                    </a:cubicBezTo>
                    <a:cubicBezTo>
                      <a:pt x="67381" y="98857"/>
                      <a:pt x="66495" y="103768"/>
                      <a:pt x="65129" y="108549"/>
                    </a:cubicBezTo>
                    <a:cubicBezTo>
                      <a:pt x="64081" y="112216"/>
                      <a:pt x="62558" y="115737"/>
                      <a:pt x="61510" y="119404"/>
                    </a:cubicBezTo>
                    <a:cubicBezTo>
                      <a:pt x="60144" y="124185"/>
                      <a:pt x="59464" y="129159"/>
                      <a:pt x="57892" y="133877"/>
                    </a:cubicBezTo>
                    <a:cubicBezTo>
                      <a:pt x="47028" y="166472"/>
                      <a:pt x="55099" y="137764"/>
                      <a:pt x="39801" y="170059"/>
                    </a:cubicBezTo>
                    <a:cubicBezTo>
                      <a:pt x="31937" y="186661"/>
                      <a:pt x="25221" y="203784"/>
                      <a:pt x="18092" y="220715"/>
                    </a:cubicBezTo>
                    <a:cubicBezTo>
                      <a:pt x="15572" y="226701"/>
                      <a:pt x="12130" y="232438"/>
                      <a:pt x="10856" y="238807"/>
                    </a:cubicBezTo>
                    <a:cubicBezTo>
                      <a:pt x="6490" y="260638"/>
                      <a:pt x="9183" y="251064"/>
                      <a:pt x="3620" y="267753"/>
                    </a:cubicBezTo>
                    <a:cubicBezTo>
                      <a:pt x="2414" y="287051"/>
                      <a:pt x="2" y="306311"/>
                      <a:pt x="2" y="325646"/>
                    </a:cubicBezTo>
                    <a:cubicBezTo>
                      <a:pt x="2" y="501293"/>
                      <a:pt x="-363" y="394176"/>
                      <a:pt x="7238" y="473995"/>
                    </a:cubicBezTo>
                    <a:cubicBezTo>
                      <a:pt x="8729" y="489650"/>
                      <a:pt x="9019" y="505415"/>
                      <a:pt x="10856" y="521033"/>
                    </a:cubicBezTo>
                    <a:cubicBezTo>
                      <a:pt x="11437" y="525972"/>
                      <a:pt x="13585" y="530613"/>
                      <a:pt x="14474" y="535506"/>
                    </a:cubicBezTo>
                    <a:cubicBezTo>
                      <a:pt x="15999" y="543897"/>
                      <a:pt x="16419" y="552471"/>
                      <a:pt x="18092" y="560834"/>
                    </a:cubicBezTo>
                    <a:cubicBezTo>
                      <a:pt x="20421" y="572476"/>
                      <a:pt x="24243" y="574401"/>
                      <a:pt x="28947" y="586162"/>
                    </a:cubicBezTo>
                    <a:cubicBezTo>
                      <a:pt x="31780" y="593244"/>
                      <a:pt x="34176" y="600512"/>
                      <a:pt x="36183" y="607871"/>
                    </a:cubicBezTo>
                    <a:cubicBezTo>
                      <a:pt x="37801" y="613804"/>
                      <a:pt x="38066" y="620063"/>
                      <a:pt x="39801" y="625963"/>
                    </a:cubicBezTo>
                    <a:cubicBezTo>
                      <a:pt x="44106" y="640599"/>
                      <a:pt x="50083" y="654713"/>
                      <a:pt x="54274" y="669382"/>
                    </a:cubicBezTo>
                    <a:cubicBezTo>
                      <a:pt x="56686" y="677825"/>
                      <a:pt x="58133" y="686605"/>
                      <a:pt x="61510" y="694710"/>
                    </a:cubicBezTo>
                    <a:cubicBezTo>
                      <a:pt x="64215" y="701202"/>
                      <a:pt x="69687" y="706299"/>
                      <a:pt x="72365" y="712802"/>
                    </a:cubicBezTo>
                    <a:cubicBezTo>
                      <a:pt x="78174" y="726909"/>
                      <a:pt x="80016" y="742576"/>
                      <a:pt x="86838" y="756221"/>
                    </a:cubicBezTo>
                    <a:cubicBezTo>
                      <a:pt x="103812" y="790171"/>
                      <a:pt x="83421" y="747680"/>
                      <a:pt x="101310" y="792404"/>
                    </a:cubicBezTo>
                    <a:cubicBezTo>
                      <a:pt x="103313" y="797412"/>
                      <a:pt x="106135" y="802053"/>
                      <a:pt x="108547" y="806877"/>
                    </a:cubicBezTo>
                    <a:cubicBezTo>
                      <a:pt x="111144" y="817264"/>
                      <a:pt x="114997" y="834252"/>
                      <a:pt x="119401" y="843060"/>
                    </a:cubicBezTo>
                    <a:cubicBezTo>
                      <a:pt x="121813" y="847884"/>
                      <a:pt x="124743" y="852483"/>
                      <a:pt x="126637" y="857533"/>
                    </a:cubicBezTo>
                    <a:cubicBezTo>
                      <a:pt x="128383" y="862189"/>
                      <a:pt x="128826" y="867243"/>
                      <a:pt x="130255" y="872006"/>
                    </a:cubicBezTo>
                    <a:cubicBezTo>
                      <a:pt x="132447" y="879312"/>
                      <a:pt x="137492" y="893716"/>
                      <a:pt x="137492" y="893716"/>
                    </a:cubicBezTo>
                    <a:cubicBezTo>
                      <a:pt x="138698" y="908189"/>
                      <a:pt x="139413" y="922711"/>
                      <a:pt x="141110" y="937135"/>
                    </a:cubicBezTo>
                    <a:cubicBezTo>
                      <a:pt x="141828" y="943243"/>
                      <a:pt x="143915" y="949130"/>
                      <a:pt x="144728" y="955226"/>
                    </a:cubicBezTo>
                    <a:cubicBezTo>
                      <a:pt x="146330" y="967241"/>
                      <a:pt x="146548" y="979422"/>
                      <a:pt x="148346" y="991409"/>
                    </a:cubicBezTo>
                    <a:cubicBezTo>
                      <a:pt x="150171" y="1003573"/>
                      <a:pt x="153171" y="1015531"/>
                      <a:pt x="155583" y="1027592"/>
                    </a:cubicBezTo>
                    <a:cubicBezTo>
                      <a:pt x="156789" y="1033623"/>
                      <a:pt x="162216" y="988395"/>
                      <a:pt x="159201" y="1045684"/>
                    </a:cubicBezTo>
                    <a:cubicBezTo>
                      <a:pt x="156186" y="1102973"/>
                      <a:pt x="144728" y="1262781"/>
                      <a:pt x="137492" y="1371329"/>
                    </a:cubicBezTo>
                    <a:cubicBezTo>
                      <a:pt x="132668" y="1453946"/>
                      <a:pt x="132064" y="1510633"/>
                      <a:pt x="130255" y="1541388"/>
                    </a:cubicBezTo>
                    <a:cubicBezTo>
                      <a:pt x="128446" y="1572143"/>
                      <a:pt x="127843" y="1551037"/>
                      <a:pt x="126637" y="1555861"/>
                    </a:cubicBezTo>
                    <a:cubicBezTo>
                      <a:pt x="125431" y="1566716"/>
                      <a:pt x="124462" y="1577600"/>
                      <a:pt x="123019" y="1588426"/>
                    </a:cubicBezTo>
                    <a:cubicBezTo>
                      <a:pt x="121168" y="1602310"/>
                      <a:pt x="118511" y="1614587"/>
                      <a:pt x="115783" y="1628227"/>
                    </a:cubicBezTo>
                    <a:cubicBezTo>
                      <a:pt x="116989" y="1648731"/>
                      <a:pt x="117357" y="1669301"/>
                      <a:pt x="119401" y="1689738"/>
                    </a:cubicBezTo>
                    <a:cubicBezTo>
                      <a:pt x="120475" y="1700477"/>
                      <a:pt x="132978" y="1716498"/>
                      <a:pt x="137492" y="1722302"/>
                    </a:cubicBezTo>
                    <a:cubicBezTo>
                      <a:pt x="140633" y="1726341"/>
                      <a:pt x="145372" y="1728993"/>
                      <a:pt x="148346" y="1733157"/>
                    </a:cubicBezTo>
                    <a:cubicBezTo>
                      <a:pt x="151481" y="1737546"/>
                      <a:pt x="152448" y="1743241"/>
                      <a:pt x="155583" y="1747630"/>
                    </a:cubicBezTo>
                    <a:cubicBezTo>
                      <a:pt x="158557" y="1751794"/>
                      <a:pt x="163161" y="1754554"/>
                      <a:pt x="166437" y="1758485"/>
                    </a:cubicBezTo>
                    <a:cubicBezTo>
                      <a:pt x="169221" y="1761826"/>
                      <a:pt x="170598" y="1766265"/>
                      <a:pt x="173673" y="1769340"/>
                    </a:cubicBezTo>
                    <a:cubicBezTo>
                      <a:pt x="176748" y="1772415"/>
                      <a:pt x="180989" y="1774048"/>
                      <a:pt x="184528" y="1776576"/>
                    </a:cubicBezTo>
                    <a:cubicBezTo>
                      <a:pt x="203696" y="1790267"/>
                      <a:pt x="192240" y="1785177"/>
                      <a:pt x="209855" y="1791049"/>
                    </a:cubicBezTo>
                    <a:cubicBezTo>
                      <a:pt x="226943" y="1802441"/>
                      <a:pt x="214867" y="1796381"/>
                      <a:pt x="238800" y="1801904"/>
                    </a:cubicBezTo>
                    <a:cubicBezTo>
                      <a:pt x="248491" y="1804140"/>
                      <a:pt x="257801" y="1809042"/>
                      <a:pt x="267746" y="1809141"/>
                    </a:cubicBezTo>
                    <a:lnTo>
                      <a:pt x="991378" y="1816377"/>
                    </a:lnTo>
                    <a:cubicBezTo>
                      <a:pt x="998614" y="1817583"/>
                      <a:pt x="1006009" y="1818066"/>
                      <a:pt x="1013087" y="1819996"/>
                    </a:cubicBezTo>
                    <a:cubicBezTo>
                      <a:pt x="1019353" y="1821705"/>
                      <a:pt x="1024877" y="1825657"/>
                      <a:pt x="1031178" y="1827232"/>
                    </a:cubicBezTo>
                    <a:cubicBezTo>
                      <a:pt x="1036181" y="1828483"/>
                      <a:pt x="1082190" y="1834062"/>
                      <a:pt x="1085450" y="1834469"/>
                    </a:cubicBezTo>
                    <a:cubicBezTo>
                      <a:pt x="1120426" y="1833263"/>
                      <a:pt x="1155438" y="1832848"/>
                      <a:pt x="1190377" y="1830851"/>
                    </a:cubicBezTo>
                    <a:cubicBezTo>
                      <a:pt x="1255441" y="1827133"/>
                      <a:pt x="1182827" y="1830936"/>
                      <a:pt x="1222940" y="1819996"/>
                    </a:cubicBezTo>
                    <a:cubicBezTo>
                      <a:pt x="1232321" y="1817437"/>
                      <a:pt x="1242237" y="1817583"/>
                      <a:pt x="1251886" y="1816377"/>
                    </a:cubicBezTo>
                    <a:cubicBezTo>
                      <a:pt x="1266812" y="1811402"/>
                      <a:pt x="1273026" y="1809022"/>
                      <a:pt x="1291686" y="1805523"/>
                    </a:cubicBezTo>
                    <a:cubicBezTo>
                      <a:pt x="1301243" y="1803731"/>
                      <a:pt x="1311040" y="1803503"/>
                      <a:pt x="1320631" y="1801904"/>
                    </a:cubicBezTo>
                    <a:cubicBezTo>
                      <a:pt x="1325536" y="1801086"/>
                      <a:pt x="1330227" y="1799261"/>
                      <a:pt x="1335103" y="1798286"/>
                    </a:cubicBezTo>
                    <a:cubicBezTo>
                      <a:pt x="1342297" y="1796847"/>
                      <a:pt x="1349594" y="1795980"/>
                      <a:pt x="1356812" y="1794668"/>
                    </a:cubicBezTo>
                    <a:cubicBezTo>
                      <a:pt x="1362863" y="1793568"/>
                      <a:pt x="1368807" y="1791862"/>
                      <a:pt x="1374903" y="1791049"/>
                    </a:cubicBezTo>
                    <a:cubicBezTo>
                      <a:pt x="1386917" y="1789447"/>
                      <a:pt x="1399071" y="1789033"/>
                      <a:pt x="1411085" y="1787431"/>
                    </a:cubicBezTo>
                    <a:cubicBezTo>
                      <a:pt x="1426289" y="1785404"/>
                      <a:pt x="1429487" y="1783230"/>
                      <a:pt x="1443648" y="1780195"/>
                    </a:cubicBezTo>
                    <a:cubicBezTo>
                      <a:pt x="1455675" y="1777618"/>
                      <a:pt x="1467606" y="1774316"/>
                      <a:pt x="1479830" y="1772958"/>
                    </a:cubicBezTo>
                    <a:cubicBezTo>
                      <a:pt x="1500243" y="1770690"/>
                      <a:pt x="1520836" y="1770546"/>
                      <a:pt x="1541339" y="1769340"/>
                    </a:cubicBezTo>
                    <a:cubicBezTo>
                      <a:pt x="1546163" y="1768134"/>
                      <a:pt x="1550935" y="1766697"/>
                      <a:pt x="1555811" y="1765722"/>
                    </a:cubicBezTo>
                    <a:cubicBezTo>
                      <a:pt x="1587734" y="1759337"/>
                      <a:pt x="1621825" y="1757884"/>
                      <a:pt x="1653502" y="1754867"/>
                    </a:cubicBezTo>
                    <a:cubicBezTo>
                      <a:pt x="1664825" y="1751092"/>
                      <a:pt x="1669608" y="1750768"/>
                      <a:pt x="1678829" y="1740394"/>
                    </a:cubicBezTo>
                    <a:cubicBezTo>
                      <a:pt x="1684607" y="1733894"/>
                      <a:pt x="1687151" y="1724834"/>
                      <a:pt x="1693301" y="1718684"/>
                    </a:cubicBezTo>
                    <a:lnTo>
                      <a:pt x="1700538" y="1711447"/>
                    </a:lnTo>
                    <a:cubicBezTo>
                      <a:pt x="1709149" y="1685612"/>
                      <a:pt x="1701427" y="1693969"/>
                      <a:pt x="1718629" y="1682501"/>
                    </a:cubicBezTo>
                    <a:cubicBezTo>
                      <a:pt x="1721041" y="1677677"/>
                      <a:pt x="1722412" y="1672172"/>
                      <a:pt x="1725865" y="1668028"/>
                    </a:cubicBezTo>
                    <a:cubicBezTo>
                      <a:pt x="1728649" y="1664687"/>
                      <a:pt x="1734003" y="1664187"/>
                      <a:pt x="1736719" y="1660791"/>
                    </a:cubicBezTo>
                    <a:cubicBezTo>
                      <a:pt x="1739101" y="1657813"/>
                      <a:pt x="1738836" y="1653442"/>
                      <a:pt x="1740338" y="1649937"/>
                    </a:cubicBezTo>
                    <a:cubicBezTo>
                      <a:pt x="1742463" y="1644979"/>
                      <a:pt x="1745680" y="1640514"/>
                      <a:pt x="1747574" y="1635463"/>
                    </a:cubicBezTo>
                    <a:cubicBezTo>
                      <a:pt x="1749320" y="1630807"/>
                      <a:pt x="1749446" y="1625646"/>
                      <a:pt x="1751192" y="1620990"/>
                    </a:cubicBezTo>
                    <a:cubicBezTo>
                      <a:pt x="1753086" y="1615940"/>
                      <a:pt x="1756303" y="1611475"/>
                      <a:pt x="1758428" y="1606517"/>
                    </a:cubicBezTo>
                    <a:cubicBezTo>
                      <a:pt x="1759930" y="1603011"/>
                      <a:pt x="1760841" y="1599280"/>
                      <a:pt x="1762047" y="1595662"/>
                    </a:cubicBezTo>
                    <a:cubicBezTo>
                      <a:pt x="1763253" y="1588426"/>
                      <a:pt x="1764128" y="1581126"/>
                      <a:pt x="1765665" y="1573953"/>
                    </a:cubicBezTo>
                    <a:cubicBezTo>
                      <a:pt x="1767749" y="1564228"/>
                      <a:pt x="1770489" y="1554655"/>
                      <a:pt x="1772901" y="1545006"/>
                    </a:cubicBezTo>
                    <a:cubicBezTo>
                      <a:pt x="1774107" y="1540182"/>
                      <a:pt x="1775702" y="1535438"/>
                      <a:pt x="1776519" y="1530533"/>
                    </a:cubicBezTo>
                    <a:lnTo>
                      <a:pt x="1780137" y="1508824"/>
                    </a:lnTo>
                    <a:cubicBezTo>
                      <a:pt x="1778931" y="1461786"/>
                      <a:pt x="1778655" y="1414716"/>
                      <a:pt x="1776519" y="1367711"/>
                    </a:cubicBezTo>
                    <a:cubicBezTo>
                      <a:pt x="1775930" y="1354756"/>
                      <a:pt x="1769233" y="1339804"/>
                      <a:pt x="1765665" y="1327909"/>
                    </a:cubicBezTo>
                    <a:cubicBezTo>
                      <a:pt x="1764236" y="1323146"/>
                      <a:pt x="1763022" y="1318312"/>
                      <a:pt x="1762047" y="1313436"/>
                    </a:cubicBezTo>
                    <a:cubicBezTo>
                      <a:pt x="1760608" y="1306242"/>
                      <a:pt x="1761153" y="1298538"/>
                      <a:pt x="1758428" y="1291727"/>
                    </a:cubicBezTo>
                    <a:cubicBezTo>
                      <a:pt x="1756188" y="1286128"/>
                      <a:pt x="1750271" y="1282648"/>
                      <a:pt x="1747574" y="1277254"/>
                    </a:cubicBezTo>
                    <a:cubicBezTo>
                      <a:pt x="1738054" y="1258213"/>
                      <a:pt x="1733648" y="1245343"/>
                      <a:pt x="1729483" y="1226598"/>
                    </a:cubicBezTo>
                    <a:cubicBezTo>
                      <a:pt x="1728149" y="1220594"/>
                      <a:pt x="1727967" y="1214286"/>
                      <a:pt x="1725865" y="1208506"/>
                    </a:cubicBezTo>
                    <a:cubicBezTo>
                      <a:pt x="1723100" y="1200903"/>
                      <a:pt x="1718358" y="1194162"/>
                      <a:pt x="1715010" y="1186797"/>
                    </a:cubicBezTo>
                    <a:cubicBezTo>
                      <a:pt x="1712322" y="1180884"/>
                      <a:pt x="1710412" y="1174640"/>
                      <a:pt x="1707774" y="1168705"/>
                    </a:cubicBezTo>
                    <a:cubicBezTo>
                      <a:pt x="1705584" y="1163776"/>
                      <a:pt x="1702729" y="1159161"/>
                      <a:pt x="1700538" y="1154232"/>
                    </a:cubicBezTo>
                    <a:cubicBezTo>
                      <a:pt x="1689348" y="1129054"/>
                      <a:pt x="1696844" y="1144385"/>
                      <a:pt x="1689683" y="1125286"/>
                    </a:cubicBezTo>
                    <a:cubicBezTo>
                      <a:pt x="1687403" y="1119204"/>
                      <a:pt x="1684859" y="1113225"/>
                      <a:pt x="1682447" y="1107194"/>
                    </a:cubicBezTo>
                    <a:cubicBezTo>
                      <a:pt x="1681241" y="1097545"/>
                      <a:pt x="1679903" y="1087912"/>
                      <a:pt x="1678829" y="1078248"/>
                    </a:cubicBezTo>
                    <a:cubicBezTo>
                      <a:pt x="1677491" y="1066201"/>
                      <a:pt x="1676714" y="1054093"/>
                      <a:pt x="1675211" y="1042065"/>
                    </a:cubicBezTo>
                    <a:cubicBezTo>
                      <a:pt x="1674301" y="1034786"/>
                      <a:pt x="1672503" y="1027635"/>
                      <a:pt x="1671593" y="1020356"/>
                    </a:cubicBezTo>
                    <a:cubicBezTo>
                      <a:pt x="1670089" y="1008328"/>
                      <a:pt x="1669688" y="996172"/>
                      <a:pt x="1667974" y="984173"/>
                    </a:cubicBezTo>
                    <a:cubicBezTo>
                      <a:pt x="1667271" y="979250"/>
                      <a:pt x="1665331" y="974576"/>
                      <a:pt x="1664356" y="969700"/>
                    </a:cubicBezTo>
                    <a:cubicBezTo>
                      <a:pt x="1662917" y="962506"/>
                      <a:pt x="1662050" y="955208"/>
                      <a:pt x="1660738" y="947990"/>
                    </a:cubicBezTo>
                    <a:cubicBezTo>
                      <a:pt x="1659638" y="941939"/>
                      <a:pt x="1658326" y="935929"/>
                      <a:pt x="1657120" y="929899"/>
                    </a:cubicBezTo>
                    <a:cubicBezTo>
                      <a:pt x="1655914" y="898540"/>
                      <a:pt x="1655459" y="867144"/>
                      <a:pt x="1653502" y="835823"/>
                    </a:cubicBezTo>
                    <a:cubicBezTo>
                      <a:pt x="1652763" y="823991"/>
                      <a:pt x="1649158" y="811210"/>
                      <a:pt x="1646265" y="799640"/>
                    </a:cubicBezTo>
                    <a:cubicBezTo>
                      <a:pt x="1648677" y="674206"/>
                      <a:pt x="1650143" y="548751"/>
                      <a:pt x="1653502" y="423339"/>
                    </a:cubicBezTo>
                    <a:cubicBezTo>
                      <a:pt x="1653762" y="413619"/>
                      <a:pt x="1655984" y="404050"/>
                      <a:pt x="1657120" y="394393"/>
                    </a:cubicBezTo>
                    <a:cubicBezTo>
                      <a:pt x="1659080" y="377734"/>
                      <a:pt x="1660601" y="357020"/>
                      <a:pt x="1664356" y="340119"/>
                    </a:cubicBezTo>
                    <a:cubicBezTo>
                      <a:pt x="1665183" y="336396"/>
                      <a:pt x="1666768" y="332882"/>
                      <a:pt x="1667974" y="329264"/>
                    </a:cubicBezTo>
                    <a:cubicBezTo>
                      <a:pt x="1670235" y="306659"/>
                      <a:pt x="1670216" y="294973"/>
                      <a:pt x="1675211" y="274990"/>
                    </a:cubicBezTo>
                    <a:cubicBezTo>
                      <a:pt x="1677873" y="264342"/>
                      <a:pt x="1680887" y="260018"/>
                      <a:pt x="1686065" y="249662"/>
                    </a:cubicBezTo>
                    <a:cubicBezTo>
                      <a:pt x="1684859" y="225540"/>
                      <a:pt x="1684453" y="201365"/>
                      <a:pt x="1682447" y="177296"/>
                    </a:cubicBezTo>
                    <a:cubicBezTo>
                      <a:pt x="1681942" y="171239"/>
                      <a:pt x="1677304" y="158248"/>
                      <a:pt x="1675211" y="151968"/>
                    </a:cubicBezTo>
                    <a:cubicBezTo>
                      <a:pt x="1674005" y="142319"/>
                      <a:pt x="1673333" y="132589"/>
                      <a:pt x="1671593" y="123022"/>
                    </a:cubicBezTo>
                    <a:cubicBezTo>
                      <a:pt x="1670911" y="119269"/>
                      <a:pt x="1670357" y="115145"/>
                      <a:pt x="1667974" y="112167"/>
                    </a:cubicBezTo>
                    <a:cubicBezTo>
                      <a:pt x="1665258" y="108771"/>
                      <a:pt x="1660738" y="107342"/>
                      <a:pt x="1657120" y="104930"/>
                    </a:cubicBezTo>
                    <a:cubicBezTo>
                      <a:pt x="1654708" y="101312"/>
                      <a:pt x="1652600" y="97471"/>
                      <a:pt x="1649884" y="94076"/>
                    </a:cubicBezTo>
                    <a:cubicBezTo>
                      <a:pt x="1647753" y="91412"/>
                      <a:pt x="1644694" y="89568"/>
                      <a:pt x="1642647" y="86839"/>
                    </a:cubicBezTo>
                    <a:cubicBezTo>
                      <a:pt x="1637429" y="79881"/>
                      <a:pt x="1636613" y="67238"/>
                      <a:pt x="1628175" y="65129"/>
                    </a:cubicBezTo>
                    <a:lnTo>
                      <a:pt x="1613702" y="61511"/>
                    </a:lnTo>
                    <a:cubicBezTo>
                      <a:pt x="1583322" y="38726"/>
                      <a:pt x="1616347" y="60242"/>
                      <a:pt x="1581138" y="47038"/>
                    </a:cubicBezTo>
                    <a:cubicBezTo>
                      <a:pt x="1577066" y="45511"/>
                      <a:pt x="1574060" y="41958"/>
                      <a:pt x="1570284" y="39801"/>
                    </a:cubicBezTo>
                    <a:cubicBezTo>
                      <a:pt x="1565601" y="37125"/>
                      <a:pt x="1560769" y="34690"/>
                      <a:pt x="1555811" y="32565"/>
                    </a:cubicBezTo>
                    <a:cubicBezTo>
                      <a:pt x="1549295" y="29772"/>
                      <a:pt x="1536849" y="26742"/>
                      <a:pt x="1530484" y="25328"/>
                    </a:cubicBezTo>
                    <a:cubicBezTo>
                      <a:pt x="1524481" y="23994"/>
                      <a:pt x="1518359" y="23202"/>
                      <a:pt x="1512393" y="21710"/>
                    </a:cubicBezTo>
                    <a:cubicBezTo>
                      <a:pt x="1503875" y="19580"/>
                      <a:pt x="1495584" y="16603"/>
                      <a:pt x="1487066" y="14473"/>
                    </a:cubicBezTo>
                    <a:cubicBezTo>
                      <a:pt x="1475975" y="11700"/>
                      <a:pt x="1446579" y="5070"/>
                      <a:pt x="1432794" y="3619"/>
                    </a:cubicBezTo>
                    <a:cubicBezTo>
                      <a:pt x="1417155" y="1973"/>
                      <a:pt x="1401437" y="1206"/>
                      <a:pt x="1385758" y="0"/>
                    </a:cubicBezTo>
                    <a:lnTo>
                      <a:pt x="1298922" y="3619"/>
                    </a:lnTo>
                    <a:cubicBezTo>
                      <a:pt x="1286822" y="4331"/>
                      <a:pt x="1274739" y="5523"/>
                      <a:pt x="1262740" y="7237"/>
                    </a:cubicBezTo>
                    <a:cubicBezTo>
                      <a:pt x="1257818" y="7940"/>
                      <a:pt x="1253202" y="10238"/>
                      <a:pt x="1248268" y="10855"/>
                    </a:cubicBezTo>
                    <a:cubicBezTo>
                      <a:pt x="1233857" y="12656"/>
                      <a:pt x="1219301" y="13028"/>
                      <a:pt x="1204850" y="14473"/>
                    </a:cubicBezTo>
                    <a:cubicBezTo>
                      <a:pt x="1195174" y="15441"/>
                      <a:pt x="1185553" y="16886"/>
                      <a:pt x="1175904" y="18092"/>
                    </a:cubicBezTo>
                    <a:cubicBezTo>
                      <a:pt x="1167462" y="20504"/>
                      <a:pt x="1159355" y="25156"/>
                      <a:pt x="1150577" y="25328"/>
                    </a:cubicBezTo>
                    <a:lnTo>
                      <a:pt x="991378" y="21710"/>
                    </a:lnTo>
                    <a:cubicBezTo>
                      <a:pt x="978976" y="21242"/>
                      <a:pt x="947264" y="16441"/>
                      <a:pt x="933487" y="14473"/>
                    </a:cubicBezTo>
                    <a:cubicBezTo>
                      <a:pt x="893481" y="15585"/>
                      <a:pt x="829596" y="11410"/>
                      <a:pt x="781525" y="21710"/>
                    </a:cubicBezTo>
                    <a:cubicBezTo>
                      <a:pt x="741714" y="30241"/>
                      <a:pt x="765361" y="27117"/>
                      <a:pt x="734489" y="32565"/>
                    </a:cubicBezTo>
                    <a:lnTo>
                      <a:pt x="691071" y="39801"/>
                    </a:lnTo>
                    <a:lnTo>
                      <a:pt x="528253" y="361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bevelB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48235" y="1098670"/>
                <a:ext cx="461892" cy="59158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 rot="187134">
                <a:off x="3254697" y="750422"/>
                <a:ext cx="1142076" cy="1247948"/>
              </a:xfrm>
              <a:custGeom>
                <a:avLst/>
                <a:gdLst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62819 w 1780137"/>
                  <a:gd name="connsiteY40" fmla="*/ 1078248 h 1834469"/>
                  <a:gd name="connsiteX41" fmla="*/ 159201 w 1780137"/>
                  <a:gd name="connsiteY41" fmla="*/ 1356856 h 1834469"/>
                  <a:gd name="connsiteX42" fmla="*/ 151964 w 1780137"/>
                  <a:gd name="connsiteY42" fmla="*/ 1385802 h 1834469"/>
                  <a:gd name="connsiteX43" fmla="*/ 148346 w 1780137"/>
                  <a:gd name="connsiteY43" fmla="*/ 1429221 h 1834469"/>
                  <a:gd name="connsiteX44" fmla="*/ 144728 w 1780137"/>
                  <a:gd name="connsiteY44" fmla="*/ 1443694 h 1834469"/>
                  <a:gd name="connsiteX45" fmla="*/ 141110 w 1780137"/>
                  <a:gd name="connsiteY45" fmla="*/ 1465404 h 1834469"/>
                  <a:gd name="connsiteX46" fmla="*/ 137492 w 1780137"/>
                  <a:gd name="connsiteY46" fmla="*/ 1479877 h 1834469"/>
                  <a:gd name="connsiteX47" fmla="*/ 130255 w 1780137"/>
                  <a:gd name="connsiteY47" fmla="*/ 1541388 h 1834469"/>
                  <a:gd name="connsiteX48" fmla="*/ 126637 w 1780137"/>
                  <a:gd name="connsiteY48" fmla="*/ 1555861 h 1834469"/>
                  <a:gd name="connsiteX49" fmla="*/ 123019 w 1780137"/>
                  <a:gd name="connsiteY49" fmla="*/ 1588426 h 1834469"/>
                  <a:gd name="connsiteX50" fmla="*/ 115783 w 1780137"/>
                  <a:gd name="connsiteY50" fmla="*/ 1628227 h 1834469"/>
                  <a:gd name="connsiteX51" fmla="*/ 119401 w 1780137"/>
                  <a:gd name="connsiteY51" fmla="*/ 1689738 h 1834469"/>
                  <a:gd name="connsiteX52" fmla="*/ 137492 w 1780137"/>
                  <a:gd name="connsiteY52" fmla="*/ 1722302 h 1834469"/>
                  <a:gd name="connsiteX53" fmla="*/ 148346 w 1780137"/>
                  <a:gd name="connsiteY53" fmla="*/ 1733157 h 1834469"/>
                  <a:gd name="connsiteX54" fmla="*/ 155583 w 1780137"/>
                  <a:gd name="connsiteY54" fmla="*/ 1747630 h 1834469"/>
                  <a:gd name="connsiteX55" fmla="*/ 166437 w 1780137"/>
                  <a:gd name="connsiteY55" fmla="*/ 1758485 h 1834469"/>
                  <a:gd name="connsiteX56" fmla="*/ 173673 w 1780137"/>
                  <a:gd name="connsiteY56" fmla="*/ 1769340 h 1834469"/>
                  <a:gd name="connsiteX57" fmla="*/ 184528 w 1780137"/>
                  <a:gd name="connsiteY57" fmla="*/ 1776576 h 1834469"/>
                  <a:gd name="connsiteX58" fmla="*/ 209855 w 1780137"/>
                  <a:gd name="connsiteY58" fmla="*/ 1791049 h 1834469"/>
                  <a:gd name="connsiteX59" fmla="*/ 238800 w 1780137"/>
                  <a:gd name="connsiteY59" fmla="*/ 1801904 h 1834469"/>
                  <a:gd name="connsiteX60" fmla="*/ 267746 w 1780137"/>
                  <a:gd name="connsiteY60" fmla="*/ 1809141 h 1834469"/>
                  <a:gd name="connsiteX61" fmla="*/ 991378 w 1780137"/>
                  <a:gd name="connsiteY61" fmla="*/ 1816377 h 1834469"/>
                  <a:gd name="connsiteX62" fmla="*/ 1013087 w 1780137"/>
                  <a:gd name="connsiteY62" fmla="*/ 1819996 h 1834469"/>
                  <a:gd name="connsiteX63" fmla="*/ 1031178 w 1780137"/>
                  <a:gd name="connsiteY63" fmla="*/ 1827232 h 1834469"/>
                  <a:gd name="connsiteX64" fmla="*/ 1085450 w 1780137"/>
                  <a:gd name="connsiteY64" fmla="*/ 1834469 h 1834469"/>
                  <a:gd name="connsiteX65" fmla="*/ 1190377 w 1780137"/>
                  <a:gd name="connsiteY65" fmla="*/ 1830851 h 1834469"/>
                  <a:gd name="connsiteX66" fmla="*/ 1222940 w 1780137"/>
                  <a:gd name="connsiteY66" fmla="*/ 1819996 h 1834469"/>
                  <a:gd name="connsiteX67" fmla="*/ 1251886 w 1780137"/>
                  <a:gd name="connsiteY67" fmla="*/ 1816377 h 1834469"/>
                  <a:gd name="connsiteX68" fmla="*/ 1291686 w 1780137"/>
                  <a:gd name="connsiteY68" fmla="*/ 1805523 h 1834469"/>
                  <a:gd name="connsiteX69" fmla="*/ 1320631 w 1780137"/>
                  <a:gd name="connsiteY69" fmla="*/ 1801904 h 1834469"/>
                  <a:gd name="connsiteX70" fmla="*/ 1335103 w 1780137"/>
                  <a:gd name="connsiteY70" fmla="*/ 1798286 h 1834469"/>
                  <a:gd name="connsiteX71" fmla="*/ 1356812 w 1780137"/>
                  <a:gd name="connsiteY71" fmla="*/ 1794668 h 1834469"/>
                  <a:gd name="connsiteX72" fmla="*/ 1374903 w 1780137"/>
                  <a:gd name="connsiteY72" fmla="*/ 1791049 h 1834469"/>
                  <a:gd name="connsiteX73" fmla="*/ 1411085 w 1780137"/>
                  <a:gd name="connsiteY73" fmla="*/ 1787431 h 1834469"/>
                  <a:gd name="connsiteX74" fmla="*/ 1443648 w 1780137"/>
                  <a:gd name="connsiteY74" fmla="*/ 1780195 h 1834469"/>
                  <a:gd name="connsiteX75" fmla="*/ 1479830 w 1780137"/>
                  <a:gd name="connsiteY75" fmla="*/ 1772958 h 1834469"/>
                  <a:gd name="connsiteX76" fmla="*/ 1541339 w 1780137"/>
                  <a:gd name="connsiteY76" fmla="*/ 1769340 h 1834469"/>
                  <a:gd name="connsiteX77" fmla="*/ 1555811 w 1780137"/>
                  <a:gd name="connsiteY77" fmla="*/ 1765722 h 1834469"/>
                  <a:gd name="connsiteX78" fmla="*/ 1653502 w 1780137"/>
                  <a:gd name="connsiteY78" fmla="*/ 1754867 h 1834469"/>
                  <a:gd name="connsiteX79" fmla="*/ 1678829 w 1780137"/>
                  <a:gd name="connsiteY79" fmla="*/ 1740394 h 1834469"/>
                  <a:gd name="connsiteX80" fmla="*/ 1693301 w 1780137"/>
                  <a:gd name="connsiteY80" fmla="*/ 1718684 h 1834469"/>
                  <a:gd name="connsiteX81" fmla="*/ 1700538 w 1780137"/>
                  <a:gd name="connsiteY81" fmla="*/ 1711447 h 1834469"/>
                  <a:gd name="connsiteX82" fmla="*/ 1718629 w 1780137"/>
                  <a:gd name="connsiteY82" fmla="*/ 1682501 h 1834469"/>
                  <a:gd name="connsiteX83" fmla="*/ 1725865 w 1780137"/>
                  <a:gd name="connsiteY83" fmla="*/ 1668028 h 1834469"/>
                  <a:gd name="connsiteX84" fmla="*/ 1736719 w 1780137"/>
                  <a:gd name="connsiteY84" fmla="*/ 1660791 h 1834469"/>
                  <a:gd name="connsiteX85" fmla="*/ 1740338 w 1780137"/>
                  <a:gd name="connsiteY85" fmla="*/ 1649937 h 1834469"/>
                  <a:gd name="connsiteX86" fmla="*/ 1747574 w 1780137"/>
                  <a:gd name="connsiteY86" fmla="*/ 1635463 h 1834469"/>
                  <a:gd name="connsiteX87" fmla="*/ 1751192 w 1780137"/>
                  <a:gd name="connsiteY87" fmla="*/ 1620990 h 1834469"/>
                  <a:gd name="connsiteX88" fmla="*/ 1758428 w 1780137"/>
                  <a:gd name="connsiteY88" fmla="*/ 1606517 h 1834469"/>
                  <a:gd name="connsiteX89" fmla="*/ 1762047 w 1780137"/>
                  <a:gd name="connsiteY89" fmla="*/ 1595662 h 1834469"/>
                  <a:gd name="connsiteX90" fmla="*/ 1765665 w 1780137"/>
                  <a:gd name="connsiteY90" fmla="*/ 1573953 h 1834469"/>
                  <a:gd name="connsiteX91" fmla="*/ 1772901 w 1780137"/>
                  <a:gd name="connsiteY91" fmla="*/ 1545006 h 1834469"/>
                  <a:gd name="connsiteX92" fmla="*/ 1776519 w 1780137"/>
                  <a:gd name="connsiteY92" fmla="*/ 1530533 h 1834469"/>
                  <a:gd name="connsiteX93" fmla="*/ 1780137 w 1780137"/>
                  <a:gd name="connsiteY93" fmla="*/ 1508824 h 1834469"/>
                  <a:gd name="connsiteX94" fmla="*/ 1776519 w 1780137"/>
                  <a:gd name="connsiteY94" fmla="*/ 1367711 h 1834469"/>
                  <a:gd name="connsiteX95" fmla="*/ 1765665 w 1780137"/>
                  <a:gd name="connsiteY95" fmla="*/ 1327909 h 1834469"/>
                  <a:gd name="connsiteX96" fmla="*/ 1762047 w 1780137"/>
                  <a:gd name="connsiteY96" fmla="*/ 1313436 h 1834469"/>
                  <a:gd name="connsiteX97" fmla="*/ 1758428 w 1780137"/>
                  <a:gd name="connsiteY97" fmla="*/ 1291727 h 1834469"/>
                  <a:gd name="connsiteX98" fmla="*/ 1747574 w 1780137"/>
                  <a:gd name="connsiteY98" fmla="*/ 1277254 h 1834469"/>
                  <a:gd name="connsiteX99" fmla="*/ 1729483 w 1780137"/>
                  <a:gd name="connsiteY99" fmla="*/ 1226598 h 1834469"/>
                  <a:gd name="connsiteX100" fmla="*/ 1725865 w 1780137"/>
                  <a:gd name="connsiteY100" fmla="*/ 1208506 h 1834469"/>
                  <a:gd name="connsiteX101" fmla="*/ 1715010 w 1780137"/>
                  <a:gd name="connsiteY101" fmla="*/ 1186797 h 1834469"/>
                  <a:gd name="connsiteX102" fmla="*/ 1707774 w 1780137"/>
                  <a:gd name="connsiteY102" fmla="*/ 1168705 h 1834469"/>
                  <a:gd name="connsiteX103" fmla="*/ 1700538 w 1780137"/>
                  <a:gd name="connsiteY103" fmla="*/ 1154232 h 1834469"/>
                  <a:gd name="connsiteX104" fmla="*/ 1689683 w 1780137"/>
                  <a:gd name="connsiteY104" fmla="*/ 1125286 h 1834469"/>
                  <a:gd name="connsiteX105" fmla="*/ 1682447 w 1780137"/>
                  <a:gd name="connsiteY105" fmla="*/ 1107194 h 1834469"/>
                  <a:gd name="connsiteX106" fmla="*/ 1678829 w 1780137"/>
                  <a:gd name="connsiteY106" fmla="*/ 1078248 h 1834469"/>
                  <a:gd name="connsiteX107" fmla="*/ 1675211 w 1780137"/>
                  <a:gd name="connsiteY107" fmla="*/ 1042065 h 1834469"/>
                  <a:gd name="connsiteX108" fmla="*/ 1671593 w 1780137"/>
                  <a:gd name="connsiteY108" fmla="*/ 1020356 h 1834469"/>
                  <a:gd name="connsiteX109" fmla="*/ 1667974 w 1780137"/>
                  <a:gd name="connsiteY109" fmla="*/ 984173 h 1834469"/>
                  <a:gd name="connsiteX110" fmla="*/ 1664356 w 1780137"/>
                  <a:gd name="connsiteY110" fmla="*/ 969700 h 1834469"/>
                  <a:gd name="connsiteX111" fmla="*/ 1660738 w 1780137"/>
                  <a:gd name="connsiteY111" fmla="*/ 947990 h 1834469"/>
                  <a:gd name="connsiteX112" fmla="*/ 1657120 w 1780137"/>
                  <a:gd name="connsiteY112" fmla="*/ 929899 h 1834469"/>
                  <a:gd name="connsiteX113" fmla="*/ 1653502 w 1780137"/>
                  <a:gd name="connsiteY113" fmla="*/ 835823 h 1834469"/>
                  <a:gd name="connsiteX114" fmla="*/ 1646265 w 1780137"/>
                  <a:gd name="connsiteY114" fmla="*/ 799640 h 1834469"/>
                  <a:gd name="connsiteX115" fmla="*/ 1653502 w 1780137"/>
                  <a:gd name="connsiteY115" fmla="*/ 423339 h 1834469"/>
                  <a:gd name="connsiteX116" fmla="*/ 1657120 w 1780137"/>
                  <a:gd name="connsiteY116" fmla="*/ 394393 h 1834469"/>
                  <a:gd name="connsiteX117" fmla="*/ 1664356 w 1780137"/>
                  <a:gd name="connsiteY117" fmla="*/ 340119 h 1834469"/>
                  <a:gd name="connsiteX118" fmla="*/ 1667974 w 1780137"/>
                  <a:gd name="connsiteY118" fmla="*/ 329264 h 1834469"/>
                  <a:gd name="connsiteX119" fmla="*/ 1675211 w 1780137"/>
                  <a:gd name="connsiteY119" fmla="*/ 274990 h 1834469"/>
                  <a:gd name="connsiteX120" fmla="*/ 1686065 w 1780137"/>
                  <a:gd name="connsiteY120" fmla="*/ 249662 h 1834469"/>
                  <a:gd name="connsiteX121" fmla="*/ 1682447 w 1780137"/>
                  <a:gd name="connsiteY121" fmla="*/ 177296 h 1834469"/>
                  <a:gd name="connsiteX122" fmla="*/ 1675211 w 1780137"/>
                  <a:gd name="connsiteY122" fmla="*/ 151968 h 1834469"/>
                  <a:gd name="connsiteX123" fmla="*/ 1671593 w 1780137"/>
                  <a:gd name="connsiteY123" fmla="*/ 123022 h 1834469"/>
                  <a:gd name="connsiteX124" fmla="*/ 1667974 w 1780137"/>
                  <a:gd name="connsiteY124" fmla="*/ 112167 h 1834469"/>
                  <a:gd name="connsiteX125" fmla="*/ 1657120 w 1780137"/>
                  <a:gd name="connsiteY125" fmla="*/ 104930 h 1834469"/>
                  <a:gd name="connsiteX126" fmla="*/ 1649884 w 1780137"/>
                  <a:gd name="connsiteY126" fmla="*/ 94076 h 1834469"/>
                  <a:gd name="connsiteX127" fmla="*/ 1642647 w 1780137"/>
                  <a:gd name="connsiteY127" fmla="*/ 86839 h 1834469"/>
                  <a:gd name="connsiteX128" fmla="*/ 1628175 w 1780137"/>
                  <a:gd name="connsiteY128" fmla="*/ 65129 h 1834469"/>
                  <a:gd name="connsiteX129" fmla="*/ 1613702 w 1780137"/>
                  <a:gd name="connsiteY129" fmla="*/ 61511 h 1834469"/>
                  <a:gd name="connsiteX130" fmla="*/ 1581138 w 1780137"/>
                  <a:gd name="connsiteY130" fmla="*/ 47038 h 1834469"/>
                  <a:gd name="connsiteX131" fmla="*/ 1570284 w 1780137"/>
                  <a:gd name="connsiteY131" fmla="*/ 39801 h 1834469"/>
                  <a:gd name="connsiteX132" fmla="*/ 1555811 w 1780137"/>
                  <a:gd name="connsiteY132" fmla="*/ 32565 h 1834469"/>
                  <a:gd name="connsiteX133" fmla="*/ 1530484 w 1780137"/>
                  <a:gd name="connsiteY133" fmla="*/ 25328 h 1834469"/>
                  <a:gd name="connsiteX134" fmla="*/ 1512393 w 1780137"/>
                  <a:gd name="connsiteY134" fmla="*/ 21710 h 1834469"/>
                  <a:gd name="connsiteX135" fmla="*/ 1487066 w 1780137"/>
                  <a:gd name="connsiteY135" fmla="*/ 14473 h 1834469"/>
                  <a:gd name="connsiteX136" fmla="*/ 1432794 w 1780137"/>
                  <a:gd name="connsiteY136" fmla="*/ 3619 h 1834469"/>
                  <a:gd name="connsiteX137" fmla="*/ 1385758 w 1780137"/>
                  <a:gd name="connsiteY137" fmla="*/ 0 h 1834469"/>
                  <a:gd name="connsiteX138" fmla="*/ 1298922 w 1780137"/>
                  <a:gd name="connsiteY138" fmla="*/ 3619 h 1834469"/>
                  <a:gd name="connsiteX139" fmla="*/ 1262740 w 1780137"/>
                  <a:gd name="connsiteY139" fmla="*/ 7237 h 1834469"/>
                  <a:gd name="connsiteX140" fmla="*/ 1248268 w 1780137"/>
                  <a:gd name="connsiteY140" fmla="*/ 10855 h 1834469"/>
                  <a:gd name="connsiteX141" fmla="*/ 1204850 w 1780137"/>
                  <a:gd name="connsiteY141" fmla="*/ 14473 h 1834469"/>
                  <a:gd name="connsiteX142" fmla="*/ 1175904 w 1780137"/>
                  <a:gd name="connsiteY142" fmla="*/ 18092 h 1834469"/>
                  <a:gd name="connsiteX143" fmla="*/ 1150577 w 1780137"/>
                  <a:gd name="connsiteY143" fmla="*/ 25328 h 1834469"/>
                  <a:gd name="connsiteX144" fmla="*/ 991378 w 1780137"/>
                  <a:gd name="connsiteY144" fmla="*/ 21710 h 1834469"/>
                  <a:gd name="connsiteX145" fmla="*/ 933487 w 1780137"/>
                  <a:gd name="connsiteY145" fmla="*/ 14473 h 1834469"/>
                  <a:gd name="connsiteX146" fmla="*/ 781525 w 1780137"/>
                  <a:gd name="connsiteY146" fmla="*/ 21710 h 1834469"/>
                  <a:gd name="connsiteX147" fmla="*/ 734489 w 1780137"/>
                  <a:gd name="connsiteY147" fmla="*/ 32565 h 1834469"/>
                  <a:gd name="connsiteX148" fmla="*/ 691071 w 1780137"/>
                  <a:gd name="connsiteY148" fmla="*/ 39801 h 1834469"/>
                  <a:gd name="connsiteX149" fmla="*/ 528253 w 1780137"/>
                  <a:gd name="connsiteY149" fmla="*/ 36183 h 1834469"/>
                  <a:gd name="connsiteX150" fmla="*/ 452272 w 1780137"/>
                  <a:gd name="connsiteY150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59201 w 1780137"/>
                  <a:gd name="connsiteY40" fmla="*/ 1356856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4728 w 1780137"/>
                  <a:gd name="connsiteY42" fmla="*/ 1443694 h 1834469"/>
                  <a:gd name="connsiteX43" fmla="*/ 141110 w 1780137"/>
                  <a:gd name="connsiteY43" fmla="*/ 1465404 h 1834469"/>
                  <a:gd name="connsiteX44" fmla="*/ 137492 w 1780137"/>
                  <a:gd name="connsiteY44" fmla="*/ 1479877 h 1834469"/>
                  <a:gd name="connsiteX45" fmla="*/ 130255 w 1780137"/>
                  <a:gd name="connsiteY45" fmla="*/ 1541388 h 1834469"/>
                  <a:gd name="connsiteX46" fmla="*/ 126637 w 1780137"/>
                  <a:gd name="connsiteY46" fmla="*/ 1555861 h 1834469"/>
                  <a:gd name="connsiteX47" fmla="*/ 123019 w 1780137"/>
                  <a:gd name="connsiteY47" fmla="*/ 1588426 h 1834469"/>
                  <a:gd name="connsiteX48" fmla="*/ 115783 w 1780137"/>
                  <a:gd name="connsiteY48" fmla="*/ 1628227 h 1834469"/>
                  <a:gd name="connsiteX49" fmla="*/ 119401 w 1780137"/>
                  <a:gd name="connsiteY49" fmla="*/ 1689738 h 1834469"/>
                  <a:gd name="connsiteX50" fmla="*/ 137492 w 1780137"/>
                  <a:gd name="connsiteY50" fmla="*/ 1722302 h 1834469"/>
                  <a:gd name="connsiteX51" fmla="*/ 148346 w 1780137"/>
                  <a:gd name="connsiteY51" fmla="*/ 1733157 h 1834469"/>
                  <a:gd name="connsiteX52" fmla="*/ 155583 w 1780137"/>
                  <a:gd name="connsiteY52" fmla="*/ 1747630 h 1834469"/>
                  <a:gd name="connsiteX53" fmla="*/ 166437 w 1780137"/>
                  <a:gd name="connsiteY53" fmla="*/ 1758485 h 1834469"/>
                  <a:gd name="connsiteX54" fmla="*/ 173673 w 1780137"/>
                  <a:gd name="connsiteY54" fmla="*/ 1769340 h 1834469"/>
                  <a:gd name="connsiteX55" fmla="*/ 184528 w 1780137"/>
                  <a:gd name="connsiteY55" fmla="*/ 1776576 h 1834469"/>
                  <a:gd name="connsiteX56" fmla="*/ 209855 w 1780137"/>
                  <a:gd name="connsiteY56" fmla="*/ 1791049 h 1834469"/>
                  <a:gd name="connsiteX57" fmla="*/ 238800 w 1780137"/>
                  <a:gd name="connsiteY57" fmla="*/ 1801904 h 1834469"/>
                  <a:gd name="connsiteX58" fmla="*/ 267746 w 1780137"/>
                  <a:gd name="connsiteY58" fmla="*/ 1809141 h 1834469"/>
                  <a:gd name="connsiteX59" fmla="*/ 991378 w 1780137"/>
                  <a:gd name="connsiteY59" fmla="*/ 1816377 h 1834469"/>
                  <a:gd name="connsiteX60" fmla="*/ 1013087 w 1780137"/>
                  <a:gd name="connsiteY60" fmla="*/ 1819996 h 1834469"/>
                  <a:gd name="connsiteX61" fmla="*/ 1031178 w 1780137"/>
                  <a:gd name="connsiteY61" fmla="*/ 1827232 h 1834469"/>
                  <a:gd name="connsiteX62" fmla="*/ 1085450 w 1780137"/>
                  <a:gd name="connsiteY62" fmla="*/ 1834469 h 1834469"/>
                  <a:gd name="connsiteX63" fmla="*/ 1190377 w 1780137"/>
                  <a:gd name="connsiteY63" fmla="*/ 1830851 h 1834469"/>
                  <a:gd name="connsiteX64" fmla="*/ 1222940 w 1780137"/>
                  <a:gd name="connsiteY64" fmla="*/ 1819996 h 1834469"/>
                  <a:gd name="connsiteX65" fmla="*/ 1251886 w 1780137"/>
                  <a:gd name="connsiteY65" fmla="*/ 1816377 h 1834469"/>
                  <a:gd name="connsiteX66" fmla="*/ 1291686 w 1780137"/>
                  <a:gd name="connsiteY66" fmla="*/ 1805523 h 1834469"/>
                  <a:gd name="connsiteX67" fmla="*/ 1320631 w 1780137"/>
                  <a:gd name="connsiteY67" fmla="*/ 1801904 h 1834469"/>
                  <a:gd name="connsiteX68" fmla="*/ 1335103 w 1780137"/>
                  <a:gd name="connsiteY68" fmla="*/ 1798286 h 1834469"/>
                  <a:gd name="connsiteX69" fmla="*/ 1356812 w 1780137"/>
                  <a:gd name="connsiteY69" fmla="*/ 1794668 h 1834469"/>
                  <a:gd name="connsiteX70" fmla="*/ 1374903 w 1780137"/>
                  <a:gd name="connsiteY70" fmla="*/ 1791049 h 1834469"/>
                  <a:gd name="connsiteX71" fmla="*/ 1411085 w 1780137"/>
                  <a:gd name="connsiteY71" fmla="*/ 1787431 h 1834469"/>
                  <a:gd name="connsiteX72" fmla="*/ 1443648 w 1780137"/>
                  <a:gd name="connsiteY72" fmla="*/ 1780195 h 1834469"/>
                  <a:gd name="connsiteX73" fmla="*/ 1479830 w 1780137"/>
                  <a:gd name="connsiteY73" fmla="*/ 1772958 h 1834469"/>
                  <a:gd name="connsiteX74" fmla="*/ 1541339 w 1780137"/>
                  <a:gd name="connsiteY74" fmla="*/ 1769340 h 1834469"/>
                  <a:gd name="connsiteX75" fmla="*/ 1555811 w 1780137"/>
                  <a:gd name="connsiteY75" fmla="*/ 1765722 h 1834469"/>
                  <a:gd name="connsiteX76" fmla="*/ 1653502 w 1780137"/>
                  <a:gd name="connsiteY76" fmla="*/ 1754867 h 1834469"/>
                  <a:gd name="connsiteX77" fmla="*/ 1678829 w 1780137"/>
                  <a:gd name="connsiteY77" fmla="*/ 1740394 h 1834469"/>
                  <a:gd name="connsiteX78" fmla="*/ 1693301 w 1780137"/>
                  <a:gd name="connsiteY78" fmla="*/ 1718684 h 1834469"/>
                  <a:gd name="connsiteX79" fmla="*/ 1700538 w 1780137"/>
                  <a:gd name="connsiteY79" fmla="*/ 1711447 h 1834469"/>
                  <a:gd name="connsiteX80" fmla="*/ 1718629 w 1780137"/>
                  <a:gd name="connsiteY80" fmla="*/ 1682501 h 1834469"/>
                  <a:gd name="connsiteX81" fmla="*/ 1725865 w 1780137"/>
                  <a:gd name="connsiteY81" fmla="*/ 1668028 h 1834469"/>
                  <a:gd name="connsiteX82" fmla="*/ 1736719 w 1780137"/>
                  <a:gd name="connsiteY82" fmla="*/ 1660791 h 1834469"/>
                  <a:gd name="connsiteX83" fmla="*/ 1740338 w 1780137"/>
                  <a:gd name="connsiteY83" fmla="*/ 1649937 h 1834469"/>
                  <a:gd name="connsiteX84" fmla="*/ 1747574 w 1780137"/>
                  <a:gd name="connsiteY84" fmla="*/ 1635463 h 1834469"/>
                  <a:gd name="connsiteX85" fmla="*/ 1751192 w 1780137"/>
                  <a:gd name="connsiteY85" fmla="*/ 1620990 h 1834469"/>
                  <a:gd name="connsiteX86" fmla="*/ 1758428 w 1780137"/>
                  <a:gd name="connsiteY86" fmla="*/ 1606517 h 1834469"/>
                  <a:gd name="connsiteX87" fmla="*/ 1762047 w 1780137"/>
                  <a:gd name="connsiteY87" fmla="*/ 1595662 h 1834469"/>
                  <a:gd name="connsiteX88" fmla="*/ 1765665 w 1780137"/>
                  <a:gd name="connsiteY88" fmla="*/ 1573953 h 1834469"/>
                  <a:gd name="connsiteX89" fmla="*/ 1772901 w 1780137"/>
                  <a:gd name="connsiteY89" fmla="*/ 1545006 h 1834469"/>
                  <a:gd name="connsiteX90" fmla="*/ 1776519 w 1780137"/>
                  <a:gd name="connsiteY90" fmla="*/ 1530533 h 1834469"/>
                  <a:gd name="connsiteX91" fmla="*/ 1780137 w 1780137"/>
                  <a:gd name="connsiteY91" fmla="*/ 1508824 h 1834469"/>
                  <a:gd name="connsiteX92" fmla="*/ 1776519 w 1780137"/>
                  <a:gd name="connsiteY92" fmla="*/ 1367711 h 1834469"/>
                  <a:gd name="connsiteX93" fmla="*/ 1765665 w 1780137"/>
                  <a:gd name="connsiteY93" fmla="*/ 1327909 h 1834469"/>
                  <a:gd name="connsiteX94" fmla="*/ 1762047 w 1780137"/>
                  <a:gd name="connsiteY94" fmla="*/ 1313436 h 1834469"/>
                  <a:gd name="connsiteX95" fmla="*/ 1758428 w 1780137"/>
                  <a:gd name="connsiteY95" fmla="*/ 1291727 h 1834469"/>
                  <a:gd name="connsiteX96" fmla="*/ 1747574 w 1780137"/>
                  <a:gd name="connsiteY96" fmla="*/ 1277254 h 1834469"/>
                  <a:gd name="connsiteX97" fmla="*/ 1729483 w 1780137"/>
                  <a:gd name="connsiteY97" fmla="*/ 1226598 h 1834469"/>
                  <a:gd name="connsiteX98" fmla="*/ 1725865 w 1780137"/>
                  <a:gd name="connsiteY98" fmla="*/ 1208506 h 1834469"/>
                  <a:gd name="connsiteX99" fmla="*/ 1715010 w 1780137"/>
                  <a:gd name="connsiteY99" fmla="*/ 1186797 h 1834469"/>
                  <a:gd name="connsiteX100" fmla="*/ 1707774 w 1780137"/>
                  <a:gd name="connsiteY100" fmla="*/ 1168705 h 1834469"/>
                  <a:gd name="connsiteX101" fmla="*/ 1700538 w 1780137"/>
                  <a:gd name="connsiteY101" fmla="*/ 1154232 h 1834469"/>
                  <a:gd name="connsiteX102" fmla="*/ 1689683 w 1780137"/>
                  <a:gd name="connsiteY102" fmla="*/ 1125286 h 1834469"/>
                  <a:gd name="connsiteX103" fmla="*/ 1682447 w 1780137"/>
                  <a:gd name="connsiteY103" fmla="*/ 1107194 h 1834469"/>
                  <a:gd name="connsiteX104" fmla="*/ 1678829 w 1780137"/>
                  <a:gd name="connsiteY104" fmla="*/ 1078248 h 1834469"/>
                  <a:gd name="connsiteX105" fmla="*/ 1675211 w 1780137"/>
                  <a:gd name="connsiteY105" fmla="*/ 1042065 h 1834469"/>
                  <a:gd name="connsiteX106" fmla="*/ 1671593 w 1780137"/>
                  <a:gd name="connsiteY106" fmla="*/ 1020356 h 1834469"/>
                  <a:gd name="connsiteX107" fmla="*/ 1667974 w 1780137"/>
                  <a:gd name="connsiteY107" fmla="*/ 984173 h 1834469"/>
                  <a:gd name="connsiteX108" fmla="*/ 1664356 w 1780137"/>
                  <a:gd name="connsiteY108" fmla="*/ 969700 h 1834469"/>
                  <a:gd name="connsiteX109" fmla="*/ 1660738 w 1780137"/>
                  <a:gd name="connsiteY109" fmla="*/ 947990 h 1834469"/>
                  <a:gd name="connsiteX110" fmla="*/ 1657120 w 1780137"/>
                  <a:gd name="connsiteY110" fmla="*/ 929899 h 1834469"/>
                  <a:gd name="connsiteX111" fmla="*/ 1653502 w 1780137"/>
                  <a:gd name="connsiteY111" fmla="*/ 835823 h 1834469"/>
                  <a:gd name="connsiteX112" fmla="*/ 1646265 w 1780137"/>
                  <a:gd name="connsiteY112" fmla="*/ 799640 h 1834469"/>
                  <a:gd name="connsiteX113" fmla="*/ 1653502 w 1780137"/>
                  <a:gd name="connsiteY113" fmla="*/ 423339 h 1834469"/>
                  <a:gd name="connsiteX114" fmla="*/ 1657120 w 1780137"/>
                  <a:gd name="connsiteY114" fmla="*/ 394393 h 1834469"/>
                  <a:gd name="connsiteX115" fmla="*/ 1664356 w 1780137"/>
                  <a:gd name="connsiteY115" fmla="*/ 340119 h 1834469"/>
                  <a:gd name="connsiteX116" fmla="*/ 1667974 w 1780137"/>
                  <a:gd name="connsiteY116" fmla="*/ 329264 h 1834469"/>
                  <a:gd name="connsiteX117" fmla="*/ 1675211 w 1780137"/>
                  <a:gd name="connsiteY117" fmla="*/ 274990 h 1834469"/>
                  <a:gd name="connsiteX118" fmla="*/ 1686065 w 1780137"/>
                  <a:gd name="connsiteY118" fmla="*/ 249662 h 1834469"/>
                  <a:gd name="connsiteX119" fmla="*/ 1682447 w 1780137"/>
                  <a:gd name="connsiteY119" fmla="*/ 177296 h 1834469"/>
                  <a:gd name="connsiteX120" fmla="*/ 1675211 w 1780137"/>
                  <a:gd name="connsiteY120" fmla="*/ 151968 h 1834469"/>
                  <a:gd name="connsiteX121" fmla="*/ 1671593 w 1780137"/>
                  <a:gd name="connsiteY121" fmla="*/ 123022 h 1834469"/>
                  <a:gd name="connsiteX122" fmla="*/ 1667974 w 1780137"/>
                  <a:gd name="connsiteY122" fmla="*/ 112167 h 1834469"/>
                  <a:gd name="connsiteX123" fmla="*/ 1657120 w 1780137"/>
                  <a:gd name="connsiteY123" fmla="*/ 104930 h 1834469"/>
                  <a:gd name="connsiteX124" fmla="*/ 1649884 w 1780137"/>
                  <a:gd name="connsiteY124" fmla="*/ 94076 h 1834469"/>
                  <a:gd name="connsiteX125" fmla="*/ 1642647 w 1780137"/>
                  <a:gd name="connsiteY125" fmla="*/ 86839 h 1834469"/>
                  <a:gd name="connsiteX126" fmla="*/ 1628175 w 1780137"/>
                  <a:gd name="connsiteY126" fmla="*/ 65129 h 1834469"/>
                  <a:gd name="connsiteX127" fmla="*/ 1613702 w 1780137"/>
                  <a:gd name="connsiteY127" fmla="*/ 61511 h 1834469"/>
                  <a:gd name="connsiteX128" fmla="*/ 1581138 w 1780137"/>
                  <a:gd name="connsiteY128" fmla="*/ 47038 h 1834469"/>
                  <a:gd name="connsiteX129" fmla="*/ 1570284 w 1780137"/>
                  <a:gd name="connsiteY129" fmla="*/ 39801 h 1834469"/>
                  <a:gd name="connsiteX130" fmla="*/ 1555811 w 1780137"/>
                  <a:gd name="connsiteY130" fmla="*/ 32565 h 1834469"/>
                  <a:gd name="connsiteX131" fmla="*/ 1530484 w 1780137"/>
                  <a:gd name="connsiteY131" fmla="*/ 25328 h 1834469"/>
                  <a:gd name="connsiteX132" fmla="*/ 1512393 w 1780137"/>
                  <a:gd name="connsiteY132" fmla="*/ 21710 h 1834469"/>
                  <a:gd name="connsiteX133" fmla="*/ 1487066 w 1780137"/>
                  <a:gd name="connsiteY133" fmla="*/ 14473 h 1834469"/>
                  <a:gd name="connsiteX134" fmla="*/ 1432794 w 1780137"/>
                  <a:gd name="connsiteY134" fmla="*/ 3619 h 1834469"/>
                  <a:gd name="connsiteX135" fmla="*/ 1385758 w 1780137"/>
                  <a:gd name="connsiteY135" fmla="*/ 0 h 1834469"/>
                  <a:gd name="connsiteX136" fmla="*/ 1298922 w 1780137"/>
                  <a:gd name="connsiteY136" fmla="*/ 3619 h 1834469"/>
                  <a:gd name="connsiteX137" fmla="*/ 1262740 w 1780137"/>
                  <a:gd name="connsiteY137" fmla="*/ 7237 h 1834469"/>
                  <a:gd name="connsiteX138" fmla="*/ 1248268 w 1780137"/>
                  <a:gd name="connsiteY138" fmla="*/ 10855 h 1834469"/>
                  <a:gd name="connsiteX139" fmla="*/ 1204850 w 1780137"/>
                  <a:gd name="connsiteY139" fmla="*/ 14473 h 1834469"/>
                  <a:gd name="connsiteX140" fmla="*/ 1175904 w 1780137"/>
                  <a:gd name="connsiteY140" fmla="*/ 18092 h 1834469"/>
                  <a:gd name="connsiteX141" fmla="*/ 1150577 w 1780137"/>
                  <a:gd name="connsiteY141" fmla="*/ 25328 h 1834469"/>
                  <a:gd name="connsiteX142" fmla="*/ 991378 w 1780137"/>
                  <a:gd name="connsiteY142" fmla="*/ 21710 h 1834469"/>
                  <a:gd name="connsiteX143" fmla="*/ 933487 w 1780137"/>
                  <a:gd name="connsiteY143" fmla="*/ 14473 h 1834469"/>
                  <a:gd name="connsiteX144" fmla="*/ 781525 w 1780137"/>
                  <a:gd name="connsiteY144" fmla="*/ 21710 h 1834469"/>
                  <a:gd name="connsiteX145" fmla="*/ 734489 w 1780137"/>
                  <a:gd name="connsiteY145" fmla="*/ 32565 h 1834469"/>
                  <a:gd name="connsiteX146" fmla="*/ 691071 w 1780137"/>
                  <a:gd name="connsiteY146" fmla="*/ 39801 h 1834469"/>
                  <a:gd name="connsiteX147" fmla="*/ 528253 w 1780137"/>
                  <a:gd name="connsiteY147" fmla="*/ 36183 h 1834469"/>
                  <a:gd name="connsiteX148" fmla="*/ 452272 w 1780137"/>
                  <a:gd name="connsiteY148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1110 w 1780137"/>
                  <a:gd name="connsiteY42" fmla="*/ 1465404 h 1834469"/>
                  <a:gd name="connsiteX43" fmla="*/ 137492 w 1780137"/>
                  <a:gd name="connsiteY43" fmla="*/ 1479877 h 1834469"/>
                  <a:gd name="connsiteX44" fmla="*/ 130255 w 1780137"/>
                  <a:gd name="connsiteY44" fmla="*/ 1541388 h 1834469"/>
                  <a:gd name="connsiteX45" fmla="*/ 126637 w 1780137"/>
                  <a:gd name="connsiteY45" fmla="*/ 1555861 h 1834469"/>
                  <a:gd name="connsiteX46" fmla="*/ 123019 w 1780137"/>
                  <a:gd name="connsiteY46" fmla="*/ 1588426 h 1834469"/>
                  <a:gd name="connsiteX47" fmla="*/ 115783 w 1780137"/>
                  <a:gd name="connsiteY47" fmla="*/ 1628227 h 1834469"/>
                  <a:gd name="connsiteX48" fmla="*/ 119401 w 1780137"/>
                  <a:gd name="connsiteY48" fmla="*/ 1689738 h 1834469"/>
                  <a:gd name="connsiteX49" fmla="*/ 137492 w 1780137"/>
                  <a:gd name="connsiteY49" fmla="*/ 1722302 h 1834469"/>
                  <a:gd name="connsiteX50" fmla="*/ 148346 w 1780137"/>
                  <a:gd name="connsiteY50" fmla="*/ 1733157 h 1834469"/>
                  <a:gd name="connsiteX51" fmla="*/ 155583 w 1780137"/>
                  <a:gd name="connsiteY51" fmla="*/ 1747630 h 1834469"/>
                  <a:gd name="connsiteX52" fmla="*/ 166437 w 1780137"/>
                  <a:gd name="connsiteY52" fmla="*/ 1758485 h 1834469"/>
                  <a:gd name="connsiteX53" fmla="*/ 173673 w 1780137"/>
                  <a:gd name="connsiteY53" fmla="*/ 1769340 h 1834469"/>
                  <a:gd name="connsiteX54" fmla="*/ 184528 w 1780137"/>
                  <a:gd name="connsiteY54" fmla="*/ 1776576 h 1834469"/>
                  <a:gd name="connsiteX55" fmla="*/ 209855 w 1780137"/>
                  <a:gd name="connsiteY55" fmla="*/ 1791049 h 1834469"/>
                  <a:gd name="connsiteX56" fmla="*/ 238800 w 1780137"/>
                  <a:gd name="connsiteY56" fmla="*/ 1801904 h 1834469"/>
                  <a:gd name="connsiteX57" fmla="*/ 267746 w 1780137"/>
                  <a:gd name="connsiteY57" fmla="*/ 1809141 h 1834469"/>
                  <a:gd name="connsiteX58" fmla="*/ 991378 w 1780137"/>
                  <a:gd name="connsiteY58" fmla="*/ 1816377 h 1834469"/>
                  <a:gd name="connsiteX59" fmla="*/ 1013087 w 1780137"/>
                  <a:gd name="connsiteY59" fmla="*/ 1819996 h 1834469"/>
                  <a:gd name="connsiteX60" fmla="*/ 1031178 w 1780137"/>
                  <a:gd name="connsiteY60" fmla="*/ 1827232 h 1834469"/>
                  <a:gd name="connsiteX61" fmla="*/ 1085450 w 1780137"/>
                  <a:gd name="connsiteY61" fmla="*/ 1834469 h 1834469"/>
                  <a:gd name="connsiteX62" fmla="*/ 1190377 w 1780137"/>
                  <a:gd name="connsiteY62" fmla="*/ 1830851 h 1834469"/>
                  <a:gd name="connsiteX63" fmla="*/ 1222940 w 1780137"/>
                  <a:gd name="connsiteY63" fmla="*/ 1819996 h 1834469"/>
                  <a:gd name="connsiteX64" fmla="*/ 1251886 w 1780137"/>
                  <a:gd name="connsiteY64" fmla="*/ 1816377 h 1834469"/>
                  <a:gd name="connsiteX65" fmla="*/ 1291686 w 1780137"/>
                  <a:gd name="connsiteY65" fmla="*/ 1805523 h 1834469"/>
                  <a:gd name="connsiteX66" fmla="*/ 1320631 w 1780137"/>
                  <a:gd name="connsiteY66" fmla="*/ 1801904 h 1834469"/>
                  <a:gd name="connsiteX67" fmla="*/ 1335103 w 1780137"/>
                  <a:gd name="connsiteY67" fmla="*/ 1798286 h 1834469"/>
                  <a:gd name="connsiteX68" fmla="*/ 1356812 w 1780137"/>
                  <a:gd name="connsiteY68" fmla="*/ 1794668 h 1834469"/>
                  <a:gd name="connsiteX69" fmla="*/ 1374903 w 1780137"/>
                  <a:gd name="connsiteY69" fmla="*/ 1791049 h 1834469"/>
                  <a:gd name="connsiteX70" fmla="*/ 1411085 w 1780137"/>
                  <a:gd name="connsiteY70" fmla="*/ 1787431 h 1834469"/>
                  <a:gd name="connsiteX71" fmla="*/ 1443648 w 1780137"/>
                  <a:gd name="connsiteY71" fmla="*/ 1780195 h 1834469"/>
                  <a:gd name="connsiteX72" fmla="*/ 1479830 w 1780137"/>
                  <a:gd name="connsiteY72" fmla="*/ 1772958 h 1834469"/>
                  <a:gd name="connsiteX73" fmla="*/ 1541339 w 1780137"/>
                  <a:gd name="connsiteY73" fmla="*/ 1769340 h 1834469"/>
                  <a:gd name="connsiteX74" fmla="*/ 1555811 w 1780137"/>
                  <a:gd name="connsiteY74" fmla="*/ 1765722 h 1834469"/>
                  <a:gd name="connsiteX75" fmla="*/ 1653502 w 1780137"/>
                  <a:gd name="connsiteY75" fmla="*/ 1754867 h 1834469"/>
                  <a:gd name="connsiteX76" fmla="*/ 1678829 w 1780137"/>
                  <a:gd name="connsiteY76" fmla="*/ 1740394 h 1834469"/>
                  <a:gd name="connsiteX77" fmla="*/ 1693301 w 1780137"/>
                  <a:gd name="connsiteY77" fmla="*/ 1718684 h 1834469"/>
                  <a:gd name="connsiteX78" fmla="*/ 1700538 w 1780137"/>
                  <a:gd name="connsiteY78" fmla="*/ 1711447 h 1834469"/>
                  <a:gd name="connsiteX79" fmla="*/ 1718629 w 1780137"/>
                  <a:gd name="connsiteY79" fmla="*/ 1682501 h 1834469"/>
                  <a:gd name="connsiteX80" fmla="*/ 1725865 w 1780137"/>
                  <a:gd name="connsiteY80" fmla="*/ 1668028 h 1834469"/>
                  <a:gd name="connsiteX81" fmla="*/ 1736719 w 1780137"/>
                  <a:gd name="connsiteY81" fmla="*/ 1660791 h 1834469"/>
                  <a:gd name="connsiteX82" fmla="*/ 1740338 w 1780137"/>
                  <a:gd name="connsiteY82" fmla="*/ 1649937 h 1834469"/>
                  <a:gd name="connsiteX83" fmla="*/ 1747574 w 1780137"/>
                  <a:gd name="connsiteY83" fmla="*/ 1635463 h 1834469"/>
                  <a:gd name="connsiteX84" fmla="*/ 1751192 w 1780137"/>
                  <a:gd name="connsiteY84" fmla="*/ 1620990 h 1834469"/>
                  <a:gd name="connsiteX85" fmla="*/ 1758428 w 1780137"/>
                  <a:gd name="connsiteY85" fmla="*/ 1606517 h 1834469"/>
                  <a:gd name="connsiteX86" fmla="*/ 1762047 w 1780137"/>
                  <a:gd name="connsiteY86" fmla="*/ 1595662 h 1834469"/>
                  <a:gd name="connsiteX87" fmla="*/ 1765665 w 1780137"/>
                  <a:gd name="connsiteY87" fmla="*/ 1573953 h 1834469"/>
                  <a:gd name="connsiteX88" fmla="*/ 1772901 w 1780137"/>
                  <a:gd name="connsiteY88" fmla="*/ 1545006 h 1834469"/>
                  <a:gd name="connsiteX89" fmla="*/ 1776519 w 1780137"/>
                  <a:gd name="connsiteY89" fmla="*/ 1530533 h 1834469"/>
                  <a:gd name="connsiteX90" fmla="*/ 1780137 w 1780137"/>
                  <a:gd name="connsiteY90" fmla="*/ 1508824 h 1834469"/>
                  <a:gd name="connsiteX91" fmla="*/ 1776519 w 1780137"/>
                  <a:gd name="connsiteY91" fmla="*/ 1367711 h 1834469"/>
                  <a:gd name="connsiteX92" fmla="*/ 1765665 w 1780137"/>
                  <a:gd name="connsiteY92" fmla="*/ 1327909 h 1834469"/>
                  <a:gd name="connsiteX93" fmla="*/ 1762047 w 1780137"/>
                  <a:gd name="connsiteY93" fmla="*/ 1313436 h 1834469"/>
                  <a:gd name="connsiteX94" fmla="*/ 1758428 w 1780137"/>
                  <a:gd name="connsiteY94" fmla="*/ 1291727 h 1834469"/>
                  <a:gd name="connsiteX95" fmla="*/ 1747574 w 1780137"/>
                  <a:gd name="connsiteY95" fmla="*/ 1277254 h 1834469"/>
                  <a:gd name="connsiteX96" fmla="*/ 1729483 w 1780137"/>
                  <a:gd name="connsiteY96" fmla="*/ 1226598 h 1834469"/>
                  <a:gd name="connsiteX97" fmla="*/ 1725865 w 1780137"/>
                  <a:gd name="connsiteY97" fmla="*/ 1208506 h 1834469"/>
                  <a:gd name="connsiteX98" fmla="*/ 1715010 w 1780137"/>
                  <a:gd name="connsiteY98" fmla="*/ 1186797 h 1834469"/>
                  <a:gd name="connsiteX99" fmla="*/ 1707774 w 1780137"/>
                  <a:gd name="connsiteY99" fmla="*/ 1168705 h 1834469"/>
                  <a:gd name="connsiteX100" fmla="*/ 1700538 w 1780137"/>
                  <a:gd name="connsiteY100" fmla="*/ 1154232 h 1834469"/>
                  <a:gd name="connsiteX101" fmla="*/ 1689683 w 1780137"/>
                  <a:gd name="connsiteY101" fmla="*/ 1125286 h 1834469"/>
                  <a:gd name="connsiteX102" fmla="*/ 1682447 w 1780137"/>
                  <a:gd name="connsiteY102" fmla="*/ 1107194 h 1834469"/>
                  <a:gd name="connsiteX103" fmla="*/ 1678829 w 1780137"/>
                  <a:gd name="connsiteY103" fmla="*/ 1078248 h 1834469"/>
                  <a:gd name="connsiteX104" fmla="*/ 1675211 w 1780137"/>
                  <a:gd name="connsiteY104" fmla="*/ 1042065 h 1834469"/>
                  <a:gd name="connsiteX105" fmla="*/ 1671593 w 1780137"/>
                  <a:gd name="connsiteY105" fmla="*/ 1020356 h 1834469"/>
                  <a:gd name="connsiteX106" fmla="*/ 1667974 w 1780137"/>
                  <a:gd name="connsiteY106" fmla="*/ 984173 h 1834469"/>
                  <a:gd name="connsiteX107" fmla="*/ 1664356 w 1780137"/>
                  <a:gd name="connsiteY107" fmla="*/ 969700 h 1834469"/>
                  <a:gd name="connsiteX108" fmla="*/ 1660738 w 1780137"/>
                  <a:gd name="connsiteY108" fmla="*/ 947990 h 1834469"/>
                  <a:gd name="connsiteX109" fmla="*/ 1657120 w 1780137"/>
                  <a:gd name="connsiteY109" fmla="*/ 929899 h 1834469"/>
                  <a:gd name="connsiteX110" fmla="*/ 1653502 w 1780137"/>
                  <a:gd name="connsiteY110" fmla="*/ 835823 h 1834469"/>
                  <a:gd name="connsiteX111" fmla="*/ 1646265 w 1780137"/>
                  <a:gd name="connsiteY111" fmla="*/ 799640 h 1834469"/>
                  <a:gd name="connsiteX112" fmla="*/ 1653502 w 1780137"/>
                  <a:gd name="connsiteY112" fmla="*/ 423339 h 1834469"/>
                  <a:gd name="connsiteX113" fmla="*/ 1657120 w 1780137"/>
                  <a:gd name="connsiteY113" fmla="*/ 394393 h 1834469"/>
                  <a:gd name="connsiteX114" fmla="*/ 1664356 w 1780137"/>
                  <a:gd name="connsiteY114" fmla="*/ 340119 h 1834469"/>
                  <a:gd name="connsiteX115" fmla="*/ 1667974 w 1780137"/>
                  <a:gd name="connsiteY115" fmla="*/ 329264 h 1834469"/>
                  <a:gd name="connsiteX116" fmla="*/ 1675211 w 1780137"/>
                  <a:gd name="connsiteY116" fmla="*/ 274990 h 1834469"/>
                  <a:gd name="connsiteX117" fmla="*/ 1686065 w 1780137"/>
                  <a:gd name="connsiteY117" fmla="*/ 249662 h 1834469"/>
                  <a:gd name="connsiteX118" fmla="*/ 1682447 w 1780137"/>
                  <a:gd name="connsiteY118" fmla="*/ 177296 h 1834469"/>
                  <a:gd name="connsiteX119" fmla="*/ 1675211 w 1780137"/>
                  <a:gd name="connsiteY119" fmla="*/ 151968 h 1834469"/>
                  <a:gd name="connsiteX120" fmla="*/ 1671593 w 1780137"/>
                  <a:gd name="connsiteY120" fmla="*/ 123022 h 1834469"/>
                  <a:gd name="connsiteX121" fmla="*/ 1667974 w 1780137"/>
                  <a:gd name="connsiteY121" fmla="*/ 112167 h 1834469"/>
                  <a:gd name="connsiteX122" fmla="*/ 1657120 w 1780137"/>
                  <a:gd name="connsiteY122" fmla="*/ 104930 h 1834469"/>
                  <a:gd name="connsiteX123" fmla="*/ 1649884 w 1780137"/>
                  <a:gd name="connsiteY123" fmla="*/ 94076 h 1834469"/>
                  <a:gd name="connsiteX124" fmla="*/ 1642647 w 1780137"/>
                  <a:gd name="connsiteY124" fmla="*/ 86839 h 1834469"/>
                  <a:gd name="connsiteX125" fmla="*/ 1628175 w 1780137"/>
                  <a:gd name="connsiteY125" fmla="*/ 65129 h 1834469"/>
                  <a:gd name="connsiteX126" fmla="*/ 1613702 w 1780137"/>
                  <a:gd name="connsiteY126" fmla="*/ 61511 h 1834469"/>
                  <a:gd name="connsiteX127" fmla="*/ 1581138 w 1780137"/>
                  <a:gd name="connsiteY127" fmla="*/ 47038 h 1834469"/>
                  <a:gd name="connsiteX128" fmla="*/ 1570284 w 1780137"/>
                  <a:gd name="connsiteY128" fmla="*/ 39801 h 1834469"/>
                  <a:gd name="connsiteX129" fmla="*/ 1555811 w 1780137"/>
                  <a:gd name="connsiteY129" fmla="*/ 32565 h 1834469"/>
                  <a:gd name="connsiteX130" fmla="*/ 1530484 w 1780137"/>
                  <a:gd name="connsiteY130" fmla="*/ 25328 h 1834469"/>
                  <a:gd name="connsiteX131" fmla="*/ 1512393 w 1780137"/>
                  <a:gd name="connsiteY131" fmla="*/ 21710 h 1834469"/>
                  <a:gd name="connsiteX132" fmla="*/ 1487066 w 1780137"/>
                  <a:gd name="connsiteY132" fmla="*/ 14473 h 1834469"/>
                  <a:gd name="connsiteX133" fmla="*/ 1432794 w 1780137"/>
                  <a:gd name="connsiteY133" fmla="*/ 3619 h 1834469"/>
                  <a:gd name="connsiteX134" fmla="*/ 1385758 w 1780137"/>
                  <a:gd name="connsiteY134" fmla="*/ 0 h 1834469"/>
                  <a:gd name="connsiteX135" fmla="*/ 1298922 w 1780137"/>
                  <a:gd name="connsiteY135" fmla="*/ 3619 h 1834469"/>
                  <a:gd name="connsiteX136" fmla="*/ 1262740 w 1780137"/>
                  <a:gd name="connsiteY136" fmla="*/ 7237 h 1834469"/>
                  <a:gd name="connsiteX137" fmla="*/ 1248268 w 1780137"/>
                  <a:gd name="connsiteY137" fmla="*/ 10855 h 1834469"/>
                  <a:gd name="connsiteX138" fmla="*/ 1204850 w 1780137"/>
                  <a:gd name="connsiteY138" fmla="*/ 14473 h 1834469"/>
                  <a:gd name="connsiteX139" fmla="*/ 1175904 w 1780137"/>
                  <a:gd name="connsiteY139" fmla="*/ 18092 h 1834469"/>
                  <a:gd name="connsiteX140" fmla="*/ 1150577 w 1780137"/>
                  <a:gd name="connsiteY140" fmla="*/ 25328 h 1834469"/>
                  <a:gd name="connsiteX141" fmla="*/ 991378 w 1780137"/>
                  <a:gd name="connsiteY141" fmla="*/ 21710 h 1834469"/>
                  <a:gd name="connsiteX142" fmla="*/ 933487 w 1780137"/>
                  <a:gd name="connsiteY142" fmla="*/ 14473 h 1834469"/>
                  <a:gd name="connsiteX143" fmla="*/ 781525 w 1780137"/>
                  <a:gd name="connsiteY143" fmla="*/ 21710 h 1834469"/>
                  <a:gd name="connsiteX144" fmla="*/ 734489 w 1780137"/>
                  <a:gd name="connsiteY144" fmla="*/ 32565 h 1834469"/>
                  <a:gd name="connsiteX145" fmla="*/ 691071 w 1780137"/>
                  <a:gd name="connsiteY145" fmla="*/ 39801 h 1834469"/>
                  <a:gd name="connsiteX146" fmla="*/ 528253 w 1780137"/>
                  <a:gd name="connsiteY146" fmla="*/ 36183 h 1834469"/>
                  <a:gd name="connsiteX147" fmla="*/ 452272 w 1780137"/>
                  <a:gd name="connsiteY147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7492 w 1780137"/>
                  <a:gd name="connsiteY42" fmla="*/ 1479877 h 1834469"/>
                  <a:gd name="connsiteX43" fmla="*/ 130255 w 1780137"/>
                  <a:gd name="connsiteY43" fmla="*/ 1541388 h 1834469"/>
                  <a:gd name="connsiteX44" fmla="*/ 126637 w 1780137"/>
                  <a:gd name="connsiteY44" fmla="*/ 1555861 h 1834469"/>
                  <a:gd name="connsiteX45" fmla="*/ 123019 w 1780137"/>
                  <a:gd name="connsiteY45" fmla="*/ 1588426 h 1834469"/>
                  <a:gd name="connsiteX46" fmla="*/ 115783 w 1780137"/>
                  <a:gd name="connsiteY46" fmla="*/ 1628227 h 1834469"/>
                  <a:gd name="connsiteX47" fmla="*/ 119401 w 1780137"/>
                  <a:gd name="connsiteY47" fmla="*/ 1689738 h 1834469"/>
                  <a:gd name="connsiteX48" fmla="*/ 137492 w 1780137"/>
                  <a:gd name="connsiteY48" fmla="*/ 1722302 h 1834469"/>
                  <a:gd name="connsiteX49" fmla="*/ 148346 w 1780137"/>
                  <a:gd name="connsiteY49" fmla="*/ 1733157 h 1834469"/>
                  <a:gd name="connsiteX50" fmla="*/ 155583 w 1780137"/>
                  <a:gd name="connsiteY50" fmla="*/ 1747630 h 1834469"/>
                  <a:gd name="connsiteX51" fmla="*/ 166437 w 1780137"/>
                  <a:gd name="connsiteY51" fmla="*/ 1758485 h 1834469"/>
                  <a:gd name="connsiteX52" fmla="*/ 173673 w 1780137"/>
                  <a:gd name="connsiteY52" fmla="*/ 1769340 h 1834469"/>
                  <a:gd name="connsiteX53" fmla="*/ 184528 w 1780137"/>
                  <a:gd name="connsiteY53" fmla="*/ 1776576 h 1834469"/>
                  <a:gd name="connsiteX54" fmla="*/ 209855 w 1780137"/>
                  <a:gd name="connsiteY54" fmla="*/ 1791049 h 1834469"/>
                  <a:gd name="connsiteX55" fmla="*/ 238800 w 1780137"/>
                  <a:gd name="connsiteY55" fmla="*/ 1801904 h 1834469"/>
                  <a:gd name="connsiteX56" fmla="*/ 267746 w 1780137"/>
                  <a:gd name="connsiteY56" fmla="*/ 1809141 h 1834469"/>
                  <a:gd name="connsiteX57" fmla="*/ 991378 w 1780137"/>
                  <a:gd name="connsiteY57" fmla="*/ 1816377 h 1834469"/>
                  <a:gd name="connsiteX58" fmla="*/ 1013087 w 1780137"/>
                  <a:gd name="connsiteY58" fmla="*/ 1819996 h 1834469"/>
                  <a:gd name="connsiteX59" fmla="*/ 1031178 w 1780137"/>
                  <a:gd name="connsiteY59" fmla="*/ 1827232 h 1834469"/>
                  <a:gd name="connsiteX60" fmla="*/ 1085450 w 1780137"/>
                  <a:gd name="connsiteY60" fmla="*/ 1834469 h 1834469"/>
                  <a:gd name="connsiteX61" fmla="*/ 1190377 w 1780137"/>
                  <a:gd name="connsiteY61" fmla="*/ 1830851 h 1834469"/>
                  <a:gd name="connsiteX62" fmla="*/ 1222940 w 1780137"/>
                  <a:gd name="connsiteY62" fmla="*/ 1819996 h 1834469"/>
                  <a:gd name="connsiteX63" fmla="*/ 1251886 w 1780137"/>
                  <a:gd name="connsiteY63" fmla="*/ 1816377 h 1834469"/>
                  <a:gd name="connsiteX64" fmla="*/ 1291686 w 1780137"/>
                  <a:gd name="connsiteY64" fmla="*/ 1805523 h 1834469"/>
                  <a:gd name="connsiteX65" fmla="*/ 1320631 w 1780137"/>
                  <a:gd name="connsiteY65" fmla="*/ 1801904 h 1834469"/>
                  <a:gd name="connsiteX66" fmla="*/ 1335103 w 1780137"/>
                  <a:gd name="connsiteY66" fmla="*/ 1798286 h 1834469"/>
                  <a:gd name="connsiteX67" fmla="*/ 1356812 w 1780137"/>
                  <a:gd name="connsiteY67" fmla="*/ 1794668 h 1834469"/>
                  <a:gd name="connsiteX68" fmla="*/ 1374903 w 1780137"/>
                  <a:gd name="connsiteY68" fmla="*/ 1791049 h 1834469"/>
                  <a:gd name="connsiteX69" fmla="*/ 1411085 w 1780137"/>
                  <a:gd name="connsiteY69" fmla="*/ 1787431 h 1834469"/>
                  <a:gd name="connsiteX70" fmla="*/ 1443648 w 1780137"/>
                  <a:gd name="connsiteY70" fmla="*/ 1780195 h 1834469"/>
                  <a:gd name="connsiteX71" fmla="*/ 1479830 w 1780137"/>
                  <a:gd name="connsiteY71" fmla="*/ 1772958 h 1834469"/>
                  <a:gd name="connsiteX72" fmla="*/ 1541339 w 1780137"/>
                  <a:gd name="connsiteY72" fmla="*/ 1769340 h 1834469"/>
                  <a:gd name="connsiteX73" fmla="*/ 1555811 w 1780137"/>
                  <a:gd name="connsiteY73" fmla="*/ 1765722 h 1834469"/>
                  <a:gd name="connsiteX74" fmla="*/ 1653502 w 1780137"/>
                  <a:gd name="connsiteY74" fmla="*/ 1754867 h 1834469"/>
                  <a:gd name="connsiteX75" fmla="*/ 1678829 w 1780137"/>
                  <a:gd name="connsiteY75" fmla="*/ 1740394 h 1834469"/>
                  <a:gd name="connsiteX76" fmla="*/ 1693301 w 1780137"/>
                  <a:gd name="connsiteY76" fmla="*/ 1718684 h 1834469"/>
                  <a:gd name="connsiteX77" fmla="*/ 1700538 w 1780137"/>
                  <a:gd name="connsiteY77" fmla="*/ 1711447 h 1834469"/>
                  <a:gd name="connsiteX78" fmla="*/ 1718629 w 1780137"/>
                  <a:gd name="connsiteY78" fmla="*/ 1682501 h 1834469"/>
                  <a:gd name="connsiteX79" fmla="*/ 1725865 w 1780137"/>
                  <a:gd name="connsiteY79" fmla="*/ 1668028 h 1834469"/>
                  <a:gd name="connsiteX80" fmla="*/ 1736719 w 1780137"/>
                  <a:gd name="connsiteY80" fmla="*/ 1660791 h 1834469"/>
                  <a:gd name="connsiteX81" fmla="*/ 1740338 w 1780137"/>
                  <a:gd name="connsiteY81" fmla="*/ 1649937 h 1834469"/>
                  <a:gd name="connsiteX82" fmla="*/ 1747574 w 1780137"/>
                  <a:gd name="connsiteY82" fmla="*/ 1635463 h 1834469"/>
                  <a:gd name="connsiteX83" fmla="*/ 1751192 w 1780137"/>
                  <a:gd name="connsiteY83" fmla="*/ 1620990 h 1834469"/>
                  <a:gd name="connsiteX84" fmla="*/ 1758428 w 1780137"/>
                  <a:gd name="connsiteY84" fmla="*/ 1606517 h 1834469"/>
                  <a:gd name="connsiteX85" fmla="*/ 1762047 w 1780137"/>
                  <a:gd name="connsiteY85" fmla="*/ 1595662 h 1834469"/>
                  <a:gd name="connsiteX86" fmla="*/ 1765665 w 1780137"/>
                  <a:gd name="connsiteY86" fmla="*/ 1573953 h 1834469"/>
                  <a:gd name="connsiteX87" fmla="*/ 1772901 w 1780137"/>
                  <a:gd name="connsiteY87" fmla="*/ 1545006 h 1834469"/>
                  <a:gd name="connsiteX88" fmla="*/ 1776519 w 1780137"/>
                  <a:gd name="connsiteY88" fmla="*/ 1530533 h 1834469"/>
                  <a:gd name="connsiteX89" fmla="*/ 1780137 w 1780137"/>
                  <a:gd name="connsiteY89" fmla="*/ 1508824 h 1834469"/>
                  <a:gd name="connsiteX90" fmla="*/ 1776519 w 1780137"/>
                  <a:gd name="connsiteY90" fmla="*/ 1367711 h 1834469"/>
                  <a:gd name="connsiteX91" fmla="*/ 1765665 w 1780137"/>
                  <a:gd name="connsiteY91" fmla="*/ 1327909 h 1834469"/>
                  <a:gd name="connsiteX92" fmla="*/ 1762047 w 1780137"/>
                  <a:gd name="connsiteY92" fmla="*/ 1313436 h 1834469"/>
                  <a:gd name="connsiteX93" fmla="*/ 1758428 w 1780137"/>
                  <a:gd name="connsiteY93" fmla="*/ 1291727 h 1834469"/>
                  <a:gd name="connsiteX94" fmla="*/ 1747574 w 1780137"/>
                  <a:gd name="connsiteY94" fmla="*/ 1277254 h 1834469"/>
                  <a:gd name="connsiteX95" fmla="*/ 1729483 w 1780137"/>
                  <a:gd name="connsiteY95" fmla="*/ 1226598 h 1834469"/>
                  <a:gd name="connsiteX96" fmla="*/ 1725865 w 1780137"/>
                  <a:gd name="connsiteY96" fmla="*/ 1208506 h 1834469"/>
                  <a:gd name="connsiteX97" fmla="*/ 1715010 w 1780137"/>
                  <a:gd name="connsiteY97" fmla="*/ 1186797 h 1834469"/>
                  <a:gd name="connsiteX98" fmla="*/ 1707774 w 1780137"/>
                  <a:gd name="connsiteY98" fmla="*/ 1168705 h 1834469"/>
                  <a:gd name="connsiteX99" fmla="*/ 1700538 w 1780137"/>
                  <a:gd name="connsiteY99" fmla="*/ 1154232 h 1834469"/>
                  <a:gd name="connsiteX100" fmla="*/ 1689683 w 1780137"/>
                  <a:gd name="connsiteY100" fmla="*/ 1125286 h 1834469"/>
                  <a:gd name="connsiteX101" fmla="*/ 1682447 w 1780137"/>
                  <a:gd name="connsiteY101" fmla="*/ 1107194 h 1834469"/>
                  <a:gd name="connsiteX102" fmla="*/ 1678829 w 1780137"/>
                  <a:gd name="connsiteY102" fmla="*/ 1078248 h 1834469"/>
                  <a:gd name="connsiteX103" fmla="*/ 1675211 w 1780137"/>
                  <a:gd name="connsiteY103" fmla="*/ 1042065 h 1834469"/>
                  <a:gd name="connsiteX104" fmla="*/ 1671593 w 1780137"/>
                  <a:gd name="connsiteY104" fmla="*/ 1020356 h 1834469"/>
                  <a:gd name="connsiteX105" fmla="*/ 1667974 w 1780137"/>
                  <a:gd name="connsiteY105" fmla="*/ 984173 h 1834469"/>
                  <a:gd name="connsiteX106" fmla="*/ 1664356 w 1780137"/>
                  <a:gd name="connsiteY106" fmla="*/ 969700 h 1834469"/>
                  <a:gd name="connsiteX107" fmla="*/ 1660738 w 1780137"/>
                  <a:gd name="connsiteY107" fmla="*/ 947990 h 1834469"/>
                  <a:gd name="connsiteX108" fmla="*/ 1657120 w 1780137"/>
                  <a:gd name="connsiteY108" fmla="*/ 929899 h 1834469"/>
                  <a:gd name="connsiteX109" fmla="*/ 1653502 w 1780137"/>
                  <a:gd name="connsiteY109" fmla="*/ 835823 h 1834469"/>
                  <a:gd name="connsiteX110" fmla="*/ 1646265 w 1780137"/>
                  <a:gd name="connsiteY110" fmla="*/ 799640 h 1834469"/>
                  <a:gd name="connsiteX111" fmla="*/ 1653502 w 1780137"/>
                  <a:gd name="connsiteY111" fmla="*/ 423339 h 1834469"/>
                  <a:gd name="connsiteX112" fmla="*/ 1657120 w 1780137"/>
                  <a:gd name="connsiteY112" fmla="*/ 394393 h 1834469"/>
                  <a:gd name="connsiteX113" fmla="*/ 1664356 w 1780137"/>
                  <a:gd name="connsiteY113" fmla="*/ 340119 h 1834469"/>
                  <a:gd name="connsiteX114" fmla="*/ 1667974 w 1780137"/>
                  <a:gd name="connsiteY114" fmla="*/ 329264 h 1834469"/>
                  <a:gd name="connsiteX115" fmla="*/ 1675211 w 1780137"/>
                  <a:gd name="connsiteY115" fmla="*/ 274990 h 1834469"/>
                  <a:gd name="connsiteX116" fmla="*/ 1686065 w 1780137"/>
                  <a:gd name="connsiteY116" fmla="*/ 249662 h 1834469"/>
                  <a:gd name="connsiteX117" fmla="*/ 1682447 w 1780137"/>
                  <a:gd name="connsiteY117" fmla="*/ 177296 h 1834469"/>
                  <a:gd name="connsiteX118" fmla="*/ 1675211 w 1780137"/>
                  <a:gd name="connsiteY118" fmla="*/ 151968 h 1834469"/>
                  <a:gd name="connsiteX119" fmla="*/ 1671593 w 1780137"/>
                  <a:gd name="connsiteY119" fmla="*/ 123022 h 1834469"/>
                  <a:gd name="connsiteX120" fmla="*/ 1667974 w 1780137"/>
                  <a:gd name="connsiteY120" fmla="*/ 112167 h 1834469"/>
                  <a:gd name="connsiteX121" fmla="*/ 1657120 w 1780137"/>
                  <a:gd name="connsiteY121" fmla="*/ 104930 h 1834469"/>
                  <a:gd name="connsiteX122" fmla="*/ 1649884 w 1780137"/>
                  <a:gd name="connsiteY122" fmla="*/ 94076 h 1834469"/>
                  <a:gd name="connsiteX123" fmla="*/ 1642647 w 1780137"/>
                  <a:gd name="connsiteY123" fmla="*/ 86839 h 1834469"/>
                  <a:gd name="connsiteX124" fmla="*/ 1628175 w 1780137"/>
                  <a:gd name="connsiteY124" fmla="*/ 65129 h 1834469"/>
                  <a:gd name="connsiteX125" fmla="*/ 1613702 w 1780137"/>
                  <a:gd name="connsiteY125" fmla="*/ 61511 h 1834469"/>
                  <a:gd name="connsiteX126" fmla="*/ 1581138 w 1780137"/>
                  <a:gd name="connsiteY126" fmla="*/ 47038 h 1834469"/>
                  <a:gd name="connsiteX127" fmla="*/ 1570284 w 1780137"/>
                  <a:gd name="connsiteY127" fmla="*/ 39801 h 1834469"/>
                  <a:gd name="connsiteX128" fmla="*/ 1555811 w 1780137"/>
                  <a:gd name="connsiteY128" fmla="*/ 32565 h 1834469"/>
                  <a:gd name="connsiteX129" fmla="*/ 1530484 w 1780137"/>
                  <a:gd name="connsiteY129" fmla="*/ 25328 h 1834469"/>
                  <a:gd name="connsiteX130" fmla="*/ 1512393 w 1780137"/>
                  <a:gd name="connsiteY130" fmla="*/ 21710 h 1834469"/>
                  <a:gd name="connsiteX131" fmla="*/ 1487066 w 1780137"/>
                  <a:gd name="connsiteY131" fmla="*/ 14473 h 1834469"/>
                  <a:gd name="connsiteX132" fmla="*/ 1432794 w 1780137"/>
                  <a:gd name="connsiteY132" fmla="*/ 3619 h 1834469"/>
                  <a:gd name="connsiteX133" fmla="*/ 1385758 w 1780137"/>
                  <a:gd name="connsiteY133" fmla="*/ 0 h 1834469"/>
                  <a:gd name="connsiteX134" fmla="*/ 1298922 w 1780137"/>
                  <a:gd name="connsiteY134" fmla="*/ 3619 h 1834469"/>
                  <a:gd name="connsiteX135" fmla="*/ 1262740 w 1780137"/>
                  <a:gd name="connsiteY135" fmla="*/ 7237 h 1834469"/>
                  <a:gd name="connsiteX136" fmla="*/ 1248268 w 1780137"/>
                  <a:gd name="connsiteY136" fmla="*/ 10855 h 1834469"/>
                  <a:gd name="connsiteX137" fmla="*/ 1204850 w 1780137"/>
                  <a:gd name="connsiteY137" fmla="*/ 14473 h 1834469"/>
                  <a:gd name="connsiteX138" fmla="*/ 1175904 w 1780137"/>
                  <a:gd name="connsiteY138" fmla="*/ 18092 h 1834469"/>
                  <a:gd name="connsiteX139" fmla="*/ 1150577 w 1780137"/>
                  <a:gd name="connsiteY139" fmla="*/ 25328 h 1834469"/>
                  <a:gd name="connsiteX140" fmla="*/ 991378 w 1780137"/>
                  <a:gd name="connsiteY140" fmla="*/ 21710 h 1834469"/>
                  <a:gd name="connsiteX141" fmla="*/ 933487 w 1780137"/>
                  <a:gd name="connsiteY141" fmla="*/ 14473 h 1834469"/>
                  <a:gd name="connsiteX142" fmla="*/ 781525 w 1780137"/>
                  <a:gd name="connsiteY142" fmla="*/ 21710 h 1834469"/>
                  <a:gd name="connsiteX143" fmla="*/ 734489 w 1780137"/>
                  <a:gd name="connsiteY143" fmla="*/ 32565 h 1834469"/>
                  <a:gd name="connsiteX144" fmla="*/ 691071 w 1780137"/>
                  <a:gd name="connsiteY144" fmla="*/ 39801 h 1834469"/>
                  <a:gd name="connsiteX145" fmla="*/ 528253 w 1780137"/>
                  <a:gd name="connsiteY145" fmla="*/ 36183 h 1834469"/>
                  <a:gd name="connsiteX146" fmla="*/ 452272 w 1780137"/>
                  <a:gd name="connsiteY146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0255 w 1780137"/>
                  <a:gd name="connsiteY42" fmla="*/ 1541388 h 1834469"/>
                  <a:gd name="connsiteX43" fmla="*/ 126637 w 1780137"/>
                  <a:gd name="connsiteY43" fmla="*/ 1555861 h 1834469"/>
                  <a:gd name="connsiteX44" fmla="*/ 123019 w 1780137"/>
                  <a:gd name="connsiteY44" fmla="*/ 1588426 h 1834469"/>
                  <a:gd name="connsiteX45" fmla="*/ 115783 w 1780137"/>
                  <a:gd name="connsiteY45" fmla="*/ 1628227 h 1834469"/>
                  <a:gd name="connsiteX46" fmla="*/ 119401 w 1780137"/>
                  <a:gd name="connsiteY46" fmla="*/ 1689738 h 1834469"/>
                  <a:gd name="connsiteX47" fmla="*/ 137492 w 1780137"/>
                  <a:gd name="connsiteY47" fmla="*/ 1722302 h 1834469"/>
                  <a:gd name="connsiteX48" fmla="*/ 148346 w 1780137"/>
                  <a:gd name="connsiteY48" fmla="*/ 1733157 h 1834469"/>
                  <a:gd name="connsiteX49" fmla="*/ 155583 w 1780137"/>
                  <a:gd name="connsiteY49" fmla="*/ 1747630 h 1834469"/>
                  <a:gd name="connsiteX50" fmla="*/ 166437 w 1780137"/>
                  <a:gd name="connsiteY50" fmla="*/ 1758485 h 1834469"/>
                  <a:gd name="connsiteX51" fmla="*/ 173673 w 1780137"/>
                  <a:gd name="connsiteY51" fmla="*/ 1769340 h 1834469"/>
                  <a:gd name="connsiteX52" fmla="*/ 184528 w 1780137"/>
                  <a:gd name="connsiteY52" fmla="*/ 1776576 h 1834469"/>
                  <a:gd name="connsiteX53" fmla="*/ 209855 w 1780137"/>
                  <a:gd name="connsiteY53" fmla="*/ 1791049 h 1834469"/>
                  <a:gd name="connsiteX54" fmla="*/ 238800 w 1780137"/>
                  <a:gd name="connsiteY54" fmla="*/ 1801904 h 1834469"/>
                  <a:gd name="connsiteX55" fmla="*/ 267746 w 1780137"/>
                  <a:gd name="connsiteY55" fmla="*/ 1809141 h 1834469"/>
                  <a:gd name="connsiteX56" fmla="*/ 991378 w 1780137"/>
                  <a:gd name="connsiteY56" fmla="*/ 1816377 h 1834469"/>
                  <a:gd name="connsiteX57" fmla="*/ 1013087 w 1780137"/>
                  <a:gd name="connsiteY57" fmla="*/ 1819996 h 1834469"/>
                  <a:gd name="connsiteX58" fmla="*/ 1031178 w 1780137"/>
                  <a:gd name="connsiteY58" fmla="*/ 1827232 h 1834469"/>
                  <a:gd name="connsiteX59" fmla="*/ 1085450 w 1780137"/>
                  <a:gd name="connsiteY59" fmla="*/ 1834469 h 1834469"/>
                  <a:gd name="connsiteX60" fmla="*/ 1190377 w 1780137"/>
                  <a:gd name="connsiteY60" fmla="*/ 1830851 h 1834469"/>
                  <a:gd name="connsiteX61" fmla="*/ 1222940 w 1780137"/>
                  <a:gd name="connsiteY61" fmla="*/ 1819996 h 1834469"/>
                  <a:gd name="connsiteX62" fmla="*/ 1251886 w 1780137"/>
                  <a:gd name="connsiteY62" fmla="*/ 1816377 h 1834469"/>
                  <a:gd name="connsiteX63" fmla="*/ 1291686 w 1780137"/>
                  <a:gd name="connsiteY63" fmla="*/ 1805523 h 1834469"/>
                  <a:gd name="connsiteX64" fmla="*/ 1320631 w 1780137"/>
                  <a:gd name="connsiteY64" fmla="*/ 1801904 h 1834469"/>
                  <a:gd name="connsiteX65" fmla="*/ 1335103 w 1780137"/>
                  <a:gd name="connsiteY65" fmla="*/ 1798286 h 1834469"/>
                  <a:gd name="connsiteX66" fmla="*/ 1356812 w 1780137"/>
                  <a:gd name="connsiteY66" fmla="*/ 1794668 h 1834469"/>
                  <a:gd name="connsiteX67" fmla="*/ 1374903 w 1780137"/>
                  <a:gd name="connsiteY67" fmla="*/ 1791049 h 1834469"/>
                  <a:gd name="connsiteX68" fmla="*/ 1411085 w 1780137"/>
                  <a:gd name="connsiteY68" fmla="*/ 1787431 h 1834469"/>
                  <a:gd name="connsiteX69" fmla="*/ 1443648 w 1780137"/>
                  <a:gd name="connsiteY69" fmla="*/ 1780195 h 1834469"/>
                  <a:gd name="connsiteX70" fmla="*/ 1479830 w 1780137"/>
                  <a:gd name="connsiteY70" fmla="*/ 1772958 h 1834469"/>
                  <a:gd name="connsiteX71" fmla="*/ 1541339 w 1780137"/>
                  <a:gd name="connsiteY71" fmla="*/ 1769340 h 1834469"/>
                  <a:gd name="connsiteX72" fmla="*/ 1555811 w 1780137"/>
                  <a:gd name="connsiteY72" fmla="*/ 1765722 h 1834469"/>
                  <a:gd name="connsiteX73" fmla="*/ 1653502 w 1780137"/>
                  <a:gd name="connsiteY73" fmla="*/ 1754867 h 1834469"/>
                  <a:gd name="connsiteX74" fmla="*/ 1678829 w 1780137"/>
                  <a:gd name="connsiteY74" fmla="*/ 1740394 h 1834469"/>
                  <a:gd name="connsiteX75" fmla="*/ 1693301 w 1780137"/>
                  <a:gd name="connsiteY75" fmla="*/ 1718684 h 1834469"/>
                  <a:gd name="connsiteX76" fmla="*/ 1700538 w 1780137"/>
                  <a:gd name="connsiteY76" fmla="*/ 1711447 h 1834469"/>
                  <a:gd name="connsiteX77" fmla="*/ 1718629 w 1780137"/>
                  <a:gd name="connsiteY77" fmla="*/ 1682501 h 1834469"/>
                  <a:gd name="connsiteX78" fmla="*/ 1725865 w 1780137"/>
                  <a:gd name="connsiteY78" fmla="*/ 1668028 h 1834469"/>
                  <a:gd name="connsiteX79" fmla="*/ 1736719 w 1780137"/>
                  <a:gd name="connsiteY79" fmla="*/ 1660791 h 1834469"/>
                  <a:gd name="connsiteX80" fmla="*/ 1740338 w 1780137"/>
                  <a:gd name="connsiteY80" fmla="*/ 1649937 h 1834469"/>
                  <a:gd name="connsiteX81" fmla="*/ 1747574 w 1780137"/>
                  <a:gd name="connsiteY81" fmla="*/ 1635463 h 1834469"/>
                  <a:gd name="connsiteX82" fmla="*/ 1751192 w 1780137"/>
                  <a:gd name="connsiteY82" fmla="*/ 1620990 h 1834469"/>
                  <a:gd name="connsiteX83" fmla="*/ 1758428 w 1780137"/>
                  <a:gd name="connsiteY83" fmla="*/ 1606517 h 1834469"/>
                  <a:gd name="connsiteX84" fmla="*/ 1762047 w 1780137"/>
                  <a:gd name="connsiteY84" fmla="*/ 1595662 h 1834469"/>
                  <a:gd name="connsiteX85" fmla="*/ 1765665 w 1780137"/>
                  <a:gd name="connsiteY85" fmla="*/ 1573953 h 1834469"/>
                  <a:gd name="connsiteX86" fmla="*/ 1772901 w 1780137"/>
                  <a:gd name="connsiteY86" fmla="*/ 1545006 h 1834469"/>
                  <a:gd name="connsiteX87" fmla="*/ 1776519 w 1780137"/>
                  <a:gd name="connsiteY87" fmla="*/ 1530533 h 1834469"/>
                  <a:gd name="connsiteX88" fmla="*/ 1780137 w 1780137"/>
                  <a:gd name="connsiteY88" fmla="*/ 1508824 h 1834469"/>
                  <a:gd name="connsiteX89" fmla="*/ 1776519 w 1780137"/>
                  <a:gd name="connsiteY89" fmla="*/ 1367711 h 1834469"/>
                  <a:gd name="connsiteX90" fmla="*/ 1765665 w 1780137"/>
                  <a:gd name="connsiteY90" fmla="*/ 1327909 h 1834469"/>
                  <a:gd name="connsiteX91" fmla="*/ 1762047 w 1780137"/>
                  <a:gd name="connsiteY91" fmla="*/ 1313436 h 1834469"/>
                  <a:gd name="connsiteX92" fmla="*/ 1758428 w 1780137"/>
                  <a:gd name="connsiteY92" fmla="*/ 1291727 h 1834469"/>
                  <a:gd name="connsiteX93" fmla="*/ 1747574 w 1780137"/>
                  <a:gd name="connsiteY93" fmla="*/ 1277254 h 1834469"/>
                  <a:gd name="connsiteX94" fmla="*/ 1729483 w 1780137"/>
                  <a:gd name="connsiteY94" fmla="*/ 1226598 h 1834469"/>
                  <a:gd name="connsiteX95" fmla="*/ 1725865 w 1780137"/>
                  <a:gd name="connsiteY95" fmla="*/ 1208506 h 1834469"/>
                  <a:gd name="connsiteX96" fmla="*/ 1715010 w 1780137"/>
                  <a:gd name="connsiteY96" fmla="*/ 1186797 h 1834469"/>
                  <a:gd name="connsiteX97" fmla="*/ 1707774 w 1780137"/>
                  <a:gd name="connsiteY97" fmla="*/ 1168705 h 1834469"/>
                  <a:gd name="connsiteX98" fmla="*/ 1700538 w 1780137"/>
                  <a:gd name="connsiteY98" fmla="*/ 1154232 h 1834469"/>
                  <a:gd name="connsiteX99" fmla="*/ 1689683 w 1780137"/>
                  <a:gd name="connsiteY99" fmla="*/ 1125286 h 1834469"/>
                  <a:gd name="connsiteX100" fmla="*/ 1682447 w 1780137"/>
                  <a:gd name="connsiteY100" fmla="*/ 1107194 h 1834469"/>
                  <a:gd name="connsiteX101" fmla="*/ 1678829 w 1780137"/>
                  <a:gd name="connsiteY101" fmla="*/ 1078248 h 1834469"/>
                  <a:gd name="connsiteX102" fmla="*/ 1675211 w 1780137"/>
                  <a:gd name="connsiteY102" fmla="*/ 1042065 h 1834469"/>
                  <a:gd name="connsiteX103" fmla="*/ 1671593 w 1780137"/>
                  <a:gd name="connsiteY103" fmla="*/ 1020356 h 1834469"/>
                  <a:gd name="connsiteX104" fmla="*/ 1667974 w 1780137"/>
                  <a:gd name="connsiteY104" fmla="*/ 984173 h 1834469"/>
                  <a:gd name="connsiteX105" fmla="*/ 1664356 w 1780137"/>
                  <a:gd name="connsiteY105" fmla="*/ 969700 h 1834469"/>
                  <a:gd name="connsiteX106" fmla="*/ 1660738 w 1780137"/>
                  <a:gd name="connsiteY106" fmla="*/ 947990 h 1834469"/>
                  <a:gd name="connsiteX107" fmla="*/ 1657120 w 1780137"/>
                  <a:gd name="connsiteY107" fmla="*/ 929899 h 1834469"/>
                  <a:gd name="connsiteX108" fmla="*/ 1653502 w 1780137"/>
                  <a:gd name="connsiteY108" fmla="*/ 835823 h 1834469"/>
                  <a:gd name="connsiteX109" fmla="*/ 1646265 w 1780137"/>
                  <a:gd name="connsiteY109" fmla="*/ 799640 h 1834469"/>
                  <a:gd name="connsiteX110" fmla="*/ 1653502 w 1780137"/>
                  <a:gd name="connsiteY110" fmla="*/ 423339 h 1834469"/>
                  <a:gd name="connsiteX111" fmla="*/ 1657120 w 1780137"/>
                  <a:gd name="connsiteY111" fmla="*/ 394393 h 1834469"/>
                  <a:gd name="connsiteX112" fmla="*/ 1664356 w 1780137"/>
                  <a:gd name="connsiteY112" fmla="*/ 340119 h 1834469"/>
                  <a:gd name="connsiteX113" fmla="*/ 1667974 w 1780137"/>
                  <a:gd name="connsiteY113" fmla="*/ 329264 h 1834469"/>
                  <a:gd name="connsiteX114" fmla="*/ 1675211 w 1780137"/>
                  <a:gd name="connsiteY114" fmla="*/ 274990 h 1834469"/>
                  <a:gd name="connsiteX115" fmla="*/ 1686065 w 1780137"/>
                  <a:gd name="connsiteY115" fmla="*/ 249662 h 1834469"/>
                  <a:gd name="connsiteX116" fmla="*/ 1682447 w 1780137"/>
                  <a:gd name="connsiteY116" fmla="*/ 177296 h 1834469"/>
                  <a:gd name="connsiteX117" fmla="*/ 1675211 w 1780137"/>
                  <a:gd name="connsiteY117" fmla="*/ 151968 h 1834469"/>
                  <a:gd name="connsiteX118" fmla="*/ 1671593 w 1780137"/>
                  <a:gd name="connsiteY118" fmla="*/ 123022 h 1834469"/>
                  <a:gd name="connsiteX119" fmla="*/ 1667974 w 1780137"/>
                  <a:gd name="connsiteY119" fmla="*/ 112167 h 1834469"/>
                  <a:gd name="connsiteX120" fmla="*/ 1657120 w 1780137"/>
                  <a:gd name="connsiteY120" fmla="*/ 104930 h 1834469"/>
                  <a:gd name="connsiteX121" fmla="*/ 1649884 w 1780137"/>
                  <a:gd name="connsiteY121" fmla="*/ 94076 h 1834469"/>
                  <a:gd name="connsiteX122" fmla="*/ 1642647 w 1780137"/>
                  <a:gd name="connsiteY122" fmla="*/ 86839 h 1834469"/>
                  <a:gd name="connsiteX123" fmla="*/ 1628175 w 1780137"/>
                  <a:gd name="connsiteY123" fmla="*/ 65129 h 1834469"/>
                  <a:gd name="connsiteX124" fmla="*/ 1613702 w 1780137"/>
                  <a:gd name="connsiteY124" fmla="*/ 61511 h 1834469"/>
                  <a:gd name="connsiteX125" fmla="*/ 1581138 w 1780137"/>
                  <a:gd name="connsiteY125" fmla="*/ 47038 h 1834469"/>
                  <a:gd name="connsiteX126" fmla="*/ 1570284 w 1780137"/>
                  <a:gd name="connsiteY126" fmla="*/ 39801 h 1834469"/>
                  <a:gd name="connsiteX127" fmla="*/ 1555811 w 1780137"/>
                  <a:gd name="connsiteY127" fmla="*/ 32565 h 1834469"/>
                  <a:gd name="connsiteX128" fmla="*/ 1530484 w 1780137"/>
                  <a:gd name="connsiteY128" fmla="*/ 25328 h 1834469"/>
                  <a:gd name="connsiteX129" fmla="*/ 1512393 w 1780137"/>
                  <a:gd name="connsiteY129" fmla="*/ 21710 h 1834469"/>
                  <a:gd name="connsiteX130" fmla="*/ 1487066 w 1780137"/>
                  <a:gd name="connsiteY130" fmla="*/ 14473 h 1834469"/>
                  <a:gd name="connsiteX131" fmla="*/ 1432794 w 1780137"/>
                  <a:gd name="connsiteY131" fmla="*/ 3619 h 1834469"/>
                  <a:gd name="connsiteX132" fmla="*/ 1385758 w 1780137"/>
                  <a:gd name="connsiteY132" fmla="*/ 0 h 1834469"/>
                  <a:gd name="connsiteX133" fmla="*/ 1298922 w 1780137"/>
                  <a:gd name="connsiteY133" fmla="*/ 3619 h 1834469"/>
                  <a:gd name="connsiteX134" fmla="*/ 1262740 w 1780137"/>
                  <a:gd name="connsiteY134" fmla="*/ 7237 h 1834469"/>
                  <a:gd name="connsiteX135" fmla="*/ 1248268 w 1780137"/>
                  <a:gd name="connsiteY135" fmla="*/ 10855 h 1834469"/>
                  <a:gd name="connsiteX136" fmla="*/ 1204850 w 1780137"/>
                  <a:gd name="connsiteY136" fmla="*/ 14473 h 1834469"/>
                  <a:gd name="connsiteX137" fmla="*/ 1175904 w 1780137"/>
                  <a:gd name="connsiteY137" fmla="*/ 18092 h 1834469"/>
                  <a:gd name="connsiteX138" fmla="*/ 1150577 w 1780137"/>
                  <a:gd name="connsiteY138" fmla="*/ 25328 h 1834469"/>
                  <a:gd name="connsiteX139" fmla="*/ 991378 w 1780137"/>
                  <a:gd name="connsiteY139" fmla="*/ 21710 h 1834469"/>
                  <a:gd name="connsiteX140" fmla="*/ 933487 w 1780137"/>
                  <a:gd name="connsiteY140" fmla="*/ 14473 h 1834469"/>
                  <a:gd name="connsiteX141" fmla="*/ 781525 w 1780137"/>
                  <a:gd name="connsiteY141" fmla="*/ 21710 h 1834469"/>
                  <a:gd name="connsiteX142" fmla="*/ 734489 w 1780137"/>
                  <a:gd name="connsiteY142" fmla="*/ 32565 h 1834469"/>
                  <a:gd name="connsiteX143" fmla="*/ 691071 w 1780137"/>
                  <a:gd name="connsiteY143" fmla="*/ 39801 h 1834469"/>
                  <a:gd name="connsiteX144" fmla="*/ 528253 w 1780137"/>
                  <a:gd name="connsiteY144" fmla="*/ 36183 h 1834469"/>
                  <a:gd name="connsiteX145" fmla="*/ 452272 w 1780137"/>
                  <a:gd name="connsiteY145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  <a:gd name="connsiteX144" fmla="*/ 452272 w 1780137"/>
                  <a:gd name="connsiteY144" fmla="*/ 25328 h 1834469"/>
                  <a:gd name="connsiteX0" fmla="*/ 528253 w 1780137"/>
                  <a:gd name="connsiteY0" fmla="*/ 36183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1780137" h="1834469">
                    <a:moveTo>
                      <a:pt x="528253" y="36183"/>
                    </a:moveTo>
                    <a:cubicBezTo>
                      <a:pt x="488453" y="33771"/>
                      <a:pt x="473378" y="25328"/>
                      <a:pt x="452272" y="25328"/>
                    </a:cubicBezTo>
                    <a:cubicBezTo>
                      <a:pt x="431166" y="25328"/>
                      <a:pt x="414815" y="32224"/>
                      <a:pt x="401618" y="36183"/>
                    </a:cubicBezTo>
                    <a:cubicBezTo>
                      <a:pt x="394312" y="38375"/>
                      <a:pt x="387460" y="42341"/>
                      <a:pt x="379909" y="43420"/>
                    </a:cubicBezTo>
                    <a:cubicBezTo>
                      <a:pt x="354493" y="47051"/>
                      <a:pt x="227138" y="50556"/>
                      <a:pt x="224328" y="50656"/>
                    </a:cubicBezTo>
                    <a:cubicBezTo>
                      <a:pt x="183395" y="64299"/>
                      <a:pt x="236991" y="47547"/>
                      <a:pt x="126637" y="57893"/>
                    </a:cubicBezTo>
                    <a:cubicBezTo>
                      <a:pt x="116735" y="58821"/>
                      <a:pt x="97692" y="65129"/>
                      <a:pt x="97692" y="65129"/>
                    </a:cubicBezTo>
                    <a:cubicBezTo>
                      <a:pt x="94074" y="68747"/>
                      <a:pt x="91002" y="73010"/>
                      <a:pt x="86838" y="75984"/>
                    </a:cubicBezTo>
                    <a:cubicBezTo>
                      <a:pt x="82449" y="79119"/>
                      <a:pt x="76179" y="79407"/>
                      <a:pt x="72365" y="83221"/>
                    </a:cubicBezTo>
                    <a:cubicBezTo>
                      <a:pt x="69668" y="85918"/>
                      <a:pt x="69795" y="90409"/>
                      <a:pt x="68747" y="94076"/>
                    </a:cubicBezTo>
                    <a:cubicBezTo>
                      <a:pt x="67381" y="98857"/>
                      <a:pt x="66495" y="103768"/>
                      <a:pt x="65129" y="108549"/>
                    </a:cubicBezTo>
                    <a:cubicBezTo>
                      <a:pt x="64081" y="112216"/>
                      <a:pt x="62558" y="115737"/>
                      <a:pt x="61510" y="119404"/>
                    </a:cubicBezTo>
                    <a:cubicBezTo>
                      <a:pt x="60144" y="124185"/>
                      <a:pt x="59464" y="129159"/>
                      <a:pt x="57892" y="133877"/>
                    </a:cubicBezTo>
                    <a:cubicBezTo>
                      <a:pt x="47028" y="166472"/>
                      <a:pt x="55099" y="137764"/>
                      <a:pt x="39801" y="170059"/>
                    </a:cubicBezTo>
                    <a:cubicBezTo>
                      <a:pt x="31937" y="186661"/>
                      <a:pt x="25221" y="203784"/>
                      <a:pt x="18092" y="220715"/>
                    </a:cubicBezTo>
                    <a:cubicBezTo>
                      <a:pt x="15572" y="226701"/>
                      <a:pt x="12130" y="232438"/>
                      <a:pt x="10856" y="238807"/>
                    </a:cubicBezTo>
                    <a:cubicBezTo>
                      <a:pt x="6490" y="260638"/>
                      <a:pt x="9183" y="251064"/>
                      <a:pt x="3620" y="267753"/>
                    </a:cubicBezTo>
                    <a:cubicBezTo>
                      <a:pt x="2414" y="287051"/>
                      <a:pt x="2" y="306311"/>
                      <a:pt x="2" y="325646"/>
                    </a:cubicBezTo>
                    <a:cubicBezTo>
                      <a:pt x="2" y="501293"/>
                      <a:pt x="-363" y="394176"/>
                      <a:pt x="7238" y="473995"/>
                    </a:cubicBezTo>
                    <a:cubicBezTo>
                      <a:pt x="8729" y="489650"/>
                      <a:pt x="9019" y="505415"/>
                      <a:pt x="10856" y="521033"/>
                    </a:cubicBezTo>
                    <a:cubicBezTo>
                      <a:pt x="11437" y="525972"/>
                      <a:pt x="13585" y="530613"/>
                      <a:pt x="14474" y="535506"/>
                    </a:cubicBezTo>
                    <a:cubicBezTo>
                      <a:pt x="15999" y="543897"/>
                      <a:pt x="16419" y="552471"/>
                      <a:pt x="18092" y="560834"/>
                    </a:cubicBezTo>
                    <a:cubicBezTo>
                      <a:pt x="20421" y="572476"/>
                      <a:pt x="24243" y="574401"/>
                      <a:pt x="28947" y="586162"/>
                    </a:cubicBezTo>
                    <a:cubicBezTo>
                      <a:pt x="31780" y="593244"/>
                      <a:pt x="34176" y="600512"/>
                      <a:pt x="36183" y="607871"/>
                    </a:cubicBezTo>
                    <a:cubicBezTo>
                      <a:pt x="37801" y="613804"/>
                      <a:pt x="38066" y="620063"/>
                      <a:pt x="39801" y="625963"/>
                    </a:cubicBezTo>
                    <a:cubicBezTo>
                      <a:pt x="44106" y="640599"/>
                      <a:pt x="50083" y="654713"/>
                      <a:pt x="54274" y="669382"/>
                    </a:cubicBezTo>
                    <a:cubicBezTo>
                      <a:pt x="56686" y="677825"/>
                      <a:pt x="58133" y="686605"/>
                      <a:pt x="61510" y="694710"/>
                    </a:cubicBezTo>
                    <a:cubicBezTo>
                      <a:pt x="64215" y="701202"/>
                      <a:pt x="69687" y="706299"/>
                      <a:pt x="72365" y="712802"/>
                    </a:cubicBezTo>
                    <a:cubicBezTo>
                      <a:pt x="78174" y="726909"/>
                      <a:pt x="80016" y="742576"/>
                      <a:pt x="86838" y="756221"/>
                    </a:cubicBezTo>
                    <a:cubicBezTo>
                      <a:pt x="103812" y="790171"/>
                      <a:pt x="83421" y="747680"/>
                      <a:pt x="101310" y="792404"/>
                    </a:cubicBezTo>
                    <a:cubicBezTo>
                      <a:pt x="103313" y="797412"/>
                      <a:pt x="106135" y="802053"/>
                      <a:pt x="108547" y="806877"/>
                    </a:cubicBezTo>
                    <a:cubicBezTo>
                      <a:pt x="111144" y="817264"/>
                      <a:pt x="114997" y="834252"/>
                      <a:pt x="119401" y="843060"/>
                    </a:cubicBezTo>
                    <a:cubicBezTo>
                      <a:pt x="121813" y="847884"/>
                      <a:pt x="124743" y="852483"/>
                      <a:pt x="126637" y="857533"/>
                    </a:cubicBezTo>
                    <a:cubicBezTo>
                      <a:pt x="128383" y="862189"/>
                      <a:pt x="128826" y="867243"/>
                      <a:pt x="130255" y="872006"/>
                    </a:cubicBezTo>
                    <a:cubicBezTo>
                      <a:pt x="132447" y="879312"/>
                      <a:pt x="137492" y="893716"/>
                      <a:pt x="137492" y="893716"/>
                    </a:cubicBezTo>
                    <a:cubicBezTo>
                      <a:pt x="138698" y="908189"/>
                      <a:pt x="139413" y="922711"/>
                      <a:pt x="141110" y="937135"/>
                    </a:cubicBezTo>
                    <a:cubicBezTo>
                      <a:pt x="141828" y="943243"/>
                      <a:pt x="143915" y="949130"/>
                      <a:pt x="144728" y="955226"/>
                    </a:cubicBezTo>
                    <a:cubicBezTo>
                      <a:pt x="146330" y="967241"/>
                      <a:pt x="146548" y="979422"/>
                      <a:pt x="148346" y="991409"/>
                    </a:cubicBezTo>
                    <a:cubicBezTo>
                      <a:pt x="150171" y="1003573"/>
                      <a:pt x="153171" y="1015531"/>
                      <a:pt x="155583" y="1027592"/>
                    </a:cubicBezTo>
                    <a:cubicBezTo>
                      <a:pt x="156789" y="1033623"/>
                      <a:pt x="162216" y="988395"/>
                      <a:pt x="159201" y="1045684"/>
                    </a:cubicBezTo>
                    <a:cubicBezTo>
                      <a:pt x="156186" y="1102973"/>
                      <a:pt x="144728" y="1262781"/>
                      <a:pt x="137492" y="1371329"/>
                    </a:cubicBezTo>
                    <a:cubicBezTo>
                      <a:pt x="132668" y="1453946"/>
                      <a:pt x="132064" y="1510633"/>
                      <a:pt x="130255" y="1541388"/>
                    </a:cubicBezTo>
                    <a:cubicBezTo>
                      <a:pt x="128446" y="1572143"/>
                      <a:pt x="127843" y="1551037"/>
                      <a:pt x="126637" y="1555861"/>
                    </a:cubicBezTo>
                    <a:cubicBezTo>
                      <a:pt x="125431" y="1566716"/>
                      <a:pt x="124462" y="1577600"/>
                      <a:pt x="123019" y="1588426"/>
                    </a:cubicBezTo>
                    <a:cubicBezTo>
                      <a:pt x="121168" y="1602310"/>
                      <a:pt x="118511" y="1614587"/>
                      <a:pt x="115783" y="1628227"/>
                    </a:cubicBezTo>
                    <a:cubicBezTo>
                      <a:pt x="116989" y="1648731"/>
                      <a:pt x="117357" y="1669301"/>
                      <a:pt x="119401" y="1689738"/>
                    </a:cubicBezTo>
                    <a:cubicBezTo>
                      <a:pt x="120475" y="1700477"/>
                      <a:pt x="132978" y="1716498"/>
                      <a:pt x="137492" y="1722302"/>
                    </a:cubicBezTo>
                    <a:cubicBezTo>
                      <a:pt x="140633" y="1726341"/>
                      <a:pt x="145372" y="1728993"/>
                      <a:pt x="148346" y="1733157"/>
                    </a:cubicBezTo>
                    <a:cubicBezTo>
                      <a:pt x="151481" y="1737546"/>
                      <a:pt x="152448" y="1743241"/>
                      <a:pt x="155583" y="1747630"/>
                    </a:cubicBezTo>
                    <a:cubicBezTo>
                      <a:pt x="158557" y="1751794"/>
                      <a:pt x="163161" y="1754554"/>
                      <a:pt x="166437" y="1758485"/>
                    </a:cubicBezTo>
                    <a:cubicBezTo>
                      <a:pt x="169221" y="1761826"/>
                      <a:pt x="170598" y="1766265"/>
                      <a:pt x="173673" y="1769340"/>
                    </a:cubicBezTo>
                    <a:cubicBezTo>
                      <a:pt x="176748" y="1772415"/>
                      <a:pt x="180989" y="1774048"/>
                      <a:pt x="184528" y="1776576"/>
                    </a:cubicBezTo>
                    <a:cubicBezTo>
                      <a:pt x="203696" y="1790267"/>
                      <a:pt x="192240" y="1785177"/>
                      <a:pt x="209855" y="1791049"/>
                    </a:cubicBezTo>
                    <a:cubicBezTo>
                      <a:pt x="226943" y="1802441"/>
                      <a:pt x="214867" y="1796381"/>
                      <a:pt x="238800" y="1801904"/>
                    </a:cubicBezTo>
                    <a:cubicBezTo>
                      <a:pt x="248491" y="1804140"/>
                      <a:pt x="257801" y="1809042"/>
                      <a:pt x="267746" y="1809141"/>
                    </a:cubicBezTo>
                    <a:lnTo>
                      <a:pt x="991378" y="1816377"/>
                    </a:lnTo>
                    <a:cubicBezTo>
                      <a:pt x="998614" y="1817583"/>
                      <a:pt x="1006009" y="1818066"/>
                      <a:pt x="1013087" y="1819996"/>
                    </a:cubicBezTo>
                    <a:cubicBezTo>
                      <a:pt x="1019353" y="1821705"/>
                      <a:pt x="1024877" y="1825657"/>
                      <a:pt x="1031178" y="1827232"/>
                    </a:cubicBezTo>
                    <a:cubicBezTo>
                      <a:pt x="1036181" y="1828483"/>
                      <a:pt x="1082190" y="1834062"/>
                      <a:pt x="1085450" y="1834469"/>
                    </a:cubicBezTo>
                    <a:cubicBezTo>
                      <a:pt x="1120426" y="1833263"/>
                      <a:pt x="1155438" y="1832848"/>
                      <a:pt x="1190377" y="1830851"/>
                    </a:cubicBezTo>
                    <a:cubicBezTo>
                      <a:pt x="1255441" y="1827133"/>
                      <a:pt x="1182827" y="1830936"/>
                      <a:pt x="1222940" y="1819996"/>
                    </a:cubicBezTo>
                    <a:cubicBezTo>
                      <a:pt x="1232321" y="1817437"/>
                      <a:pt x="1242237" y="1817583"/>
                      <a:pt x="1251886" y="1816377"/>
                    </a:cubicBezTo>
                    <a:cubicBezTo>
                      <a:pt x="1266812" y="1811402"/>
                      <a:pt x="1273026" y="1809022"/>
                      <a:pt x="1291686" y="1805523"/>
                    </a:cubicBezTo>
                    <a:cubicBezTo>
                      <a:pt x="1301243" y="1803731"/>
                      <a:pt x="1311040" y="1803503"/>
                      <a:pt x="1320631" y="1801904"/>
                    </a:cubicBezTo>
                    <a:cubicBezTo>
                      <a:pt x="1325536" y="1801086"/>
                      <a:pt x="1330227" y="1799261"/>
                      <a:pt x="1335103" y="1798286"/>
                    </a:cubicBezTo>
                    <a:cubicBezTo>
                      <a:pt x="1342297" y="1796847"/>
                      <a:pt x="1349594" y="1795980"/>
                      <a:pt x="1356812" y="1794668"/>
                    </a:cubicBezTo>
                    <a:cubicBezTo>
                      <a:pt x="1362863" y="1793568"/>
                      <a:pt x="1368807" y="1791862"/>
                      <a:pt x="1374903" y="1791049"/>
                    </a:cubicBezTo>
                    <a:cubicBezTo>
                      <a:pt x="1386917" y="1789447"/>
                      <a:pt x="1399071" y="1789033"/>
                      <a:pt x="1411085" y="1787431"/>
                    </a:cubicBezTo>
                    <a:cubicBezTo>
                      <a:pt x="1426289" y="1785404"/>
                      <a:pt x="1429487" y="1783230"/>
                      <a:pt x="1443648" y="1780195"/>
                    </a:cubicBezTo>
                    <a:cubicBezTo>
                      <a:pt x="1455675" y="1777618"/>
                      <a:pt x="1467606" y="1774316"/>
                      <a:pt x="1479830" y="1772958"/>
                    </a:cubicBezTo>
                    <a:cubicBezTo>
                      <a:pt x="1500243" y="1770690"/>
                      <a:pt x="1520836" y="1770546"/>
                      <a:pt x="1541339" y="1769340"/>
                    </a:cubicBezTo>
                    <a:cubicBezTo>
                      <a:pt x="1546163" y="1768134"/>
                      <a:pt x="1550935" y="1766697"/>
                      <a:pt x="1555811" y="1765722"/>
                    </a:cubicBezTo>
                    <a:cubicBezTo>
                      <a:pt x="1587734" y="1759337"/>
                      <a:pt x="1621825" y="1757884"/>
                      <a:pt x="1653502" y="1754867"/>
                    </a:cubicBezTo>
                    <a:cubicBezTo>
                      <a:pt x="1664825" y="1751092"/>
                      <a:pt x="1669608" y="1750768"/>
                      <a:pt x="1678829" y="1740394"/>
                    </a:cubicBezTo>
                    <a:cubicBezTo>
                      <a:pt x="1684607" y="1733894"/>
                      <a:pt x="1687151" y="1724834"/>
                      <a:pt x="1693301" y="1718684"/>
                    </a:cubicBezTo>
                    <a:lnTo>
                      <a:pt x="1700538" y="1711447"/>
                    </a:lnTo>
                    <a:cubicBezTo>
                      <a:pt x="1709149" y="1685612"/>
                      <a:pt x="1701427" y="1693969"/>
                      <a:pt x="1718629" y="1682501"/>
                    </a:cubicBezTo>
                    <a:cubicBezTo>
                      <a:pt x="1721041" y="1677677"/>
                      <a:pt x="1722412" y="1672172"/>
                      <a:pt x="1725865" y="1668028"/>
                    </a:cubicBezTo>
                    <a:cubicBezTo>
                      <a:pt x="1728649" y="1664687"/>
                      <a:pt x="1734003" y="1664187"/>
                      <a:pt x="1736719" y="1660791"/>
                    </a:cubicBezTo>
                    <a:cubicBezTo>
                      <a:pt x="1739101" y="1657813"/>
                      <a:pt x="1738836" y="1653442"/>
                      <a:pt x="1740338" y="1649937"/>
                    </a:cubicBezTo>
                    <a:cubicBezTo>
                      <a:pt x="1742463" y="1644979"/>
                      <a:pt x="1745680" y="1640514"/>
                      <a:pt x="1747574" y="1635463"/>
                    </a:cubicBezTo>
                    <a:cubicBezTo>
                      <a:pt x="1749320" y="1630807"/>
                      <a:pt x="1749446" y="1625646"/>
                      <a:pt x="1751192" y="1620990"/>
                    </a:cubicBezTo>
                    <a:cubicBezTo>
                      <a:pt x="1753086" y="1615940"/>
                      <a:pt x="1756303" y="1611475"/>
                      <a:pt x="1758428" y="1606517"/>
                    </a:cubicBezTo>
                    <a:cubicBezTo>
                      <a:pt x="1759930" y="1603011"/>
                      <a:pt x="1760841" y="1599280"/>
                      <a:pt x="1762047" y="1595662"/>
                    </a:cubicBezTo>
                    <a:cubicBezTo>
                      <a:pt x="1763253" y="1588426"/>
                      <a:pt x="1764128" y="1581126"/>
                      <a:pt x="1765665" y="1573953"/>
                    </a:cubicBezTo>
                    <a:cubicBezTo>
                      <a:pt x="1767749" y="1564228"/>
                      <a:pt x="1770489" y="1554655"/>
                      <a:pt x="1772901" y="1545006"/>
                    </a:cubicBezTo>
                    <a:cubicBezTo>
                      <a:pt x="1774107" y="1540182"/>
                      <a:pt x="1775702" y="1535438"/>
                      <a:pt x="1776519" y="1530533"/>
                    </a:cubicBezTo>
                    <a:lnTo>
                      <a:pt x="1780137" y="1508824"/>
                    </a:lnTo>
                    <a:cubicBezTo>
                      <a:pt x="1778931" y="1461786"/>
                      <a:pt x="1778655" y="1414716"/>
                      <a:pt x="1776519" y="1367711"/>
                    </a:cubicBezTo>
                    <a:cubicBezTo>
                      <a:pt x="1775930" y="1354756"/>
                      <a:pt x="1769233" y="1339804"/>
                      <a:pt x="1765665" y="1327909"/>
                    </a:cubicBezTo>
                    <a:cubicBezTo>
                      <a:pt x="1764236" y="1323146"/>
                      <a:pt x="1763022" y="1318312"/>
                      <a:pt x="1762047" y="1313436"/>
                    </a:cubicBezTo>
                    <a:cubicBezTo>
                      <a:pt x="1760608" y="1306242"/>
                      <a:pt x="1761153" y="1298538"/>
                      <a:pt x="1758428" y="1291727"/>
                    </a:cubicBezTo>
                    <a:cubicBezTo>
                      <a:pt x="1756188" y="1286128"/>
                      <a:pt x="1750271" y="1282648"/>
                      <a:pt x="1747574" y="1277254"/>
                    </a:cubicBezTo>
                    <a:cubicBezTo>
                      <a:pt x="1738054" y="1258213"/>
                      <a:pt x="1733648" y="1245343"/>
                      <a:pt x="1729483" y="1226598"/>
                    </a:cubicBezTo>
                    <a:cubicBezTo>
                      <a:pt x="1728149" y="1220594"/>
                      <a:pt x="1727967" y="1214286"/>
                      <a:pt x="1725865" y="1208506"/>
                    </a:cubicBezTo>
                    <a:cubicBezTo>
                      <a:pt x="1723100" y="1200903"/>
                      <a:pt x="1718358" y="1194162"/>
                      <a:pt x="1715010" y="1186797"/>
                    </a:cubicBezTo>
                    <a:cubicBezTo>
                      <a:pt x="1712322" y="1180884"/>
                      <a:pt x="1710412" y="1174640"/>
                      <a:pt x="1707774" y="1168705"/>
                    </a:cubicBezTo>
                    <a:cubicBezTo>
                      <a:pt x="1705584" y="1163776"/>
                      <a:pt x="1702729" y="1159161"/>
                      <a:pt x="1700538" y="1154232"/>
                    </a:cubicBezTo>
                    <a:cubicBezTo>
                      <a:pt x="1689348" y="1129054"/>
                      <a:pt x="1696844" y="1144385"/>
                      <a:pt x="1689683" y="1125286"/>
                    </a:cubicBezTo>
                    <a:cubicBezTo>
                      <a:pt x="1687403" y="1119204"/>
                      <a:pt x="1684859" y="1113225"/>
                      <a:pt x="1682447" y="1107194"/>
                    </a:cubicBezTo>
                    <a:cubicBezTo>
                      <a:pt x="1681241" y="1097545"/>
                      <a:pt x="1679903" y="1087912"/>
                      <a:pt x="1678829" y="1078248"/>
                    </a:cubicBezTo>
                    <a:cubicBezTo>
                      <a:pt x="1677491" y="1066201"/>
                      <a:pt x="1676714" y="1054093"/>
                      <a:pt x="1675211" y="1042065"/>
                    </a:cubicBezTo>
                    <a:cubicBezTo>
                      <a:pt x="1674301" y="1034786"/>
                      <a:pt x="1672503" y="1027635"/>
                      <a:pt x="1671593" y="1020356"/>
                    </a:cubicBezTo>
                    <a:cubicBezTo>
                      <a:pt x="1670089" y="1008328"/>
                      <a:pt x="1669688" y="996172"/>
                      <a:pt x="1667974" y="984173"/>
                    </a:cubicBezTo>
                    <a:cubicBezTo>
                      <a:pt x="1667271" y="979250"/>
                      <a:pt x="1665331" y="974576"/>
                      <a:pt x="1664356" y="969700"/>
                    </a:cubicBezTo>
                    <a:cubicBezTo>
                      <a:pt x="1662917" y="962506"/>
                      <a:pt x="1662050" y="955208"/>
                      <a:pt x="1660738" y="947990"/>
                    </a:cubicBezTo>
                    <a:cubicBezTo>
                      <a:pt x="1659638" y="941939"/>
                      <a:pt x="1658326" y="935929"/>
                      <a:pt x="1657120" y="929899"/>
                    </a:cubicBezTo>
                    <a:cubicBezTo>
                      <a:pt x="1655914" y="898540"/>
                      <a:pt x="1655459" y="867144"/>
                      <a:pt x="1653502" y="835823"/>
                    </a:cubicBezTo>
                    <a:cubicBezTo>
                      <a:pt x="1652763" y="823991"/>
                      <a:pt x="1649158" y="811210"/>
                      <a:pt x="1646265" y="799640"/>
                    </a:cubicBezTo>
                    <a:cubicBezTo>
                      <a:pt x="1648677" y="674206"/>
                      <a:pt x="1650143" y="548751"/>
                      <a:pt x="1653502" y="423339"/>
                    </a:cubicBezTo>
                    <a:cubicBezTo>
                      <a:pt x="1653762" y="413619"/>
                      <a:pt x="1655984" y="404050"/>
                      <a:pt x="1657120" y="394393"/>
                    </a:cubicBezTo>
                    <a:cubicBezTo>
                      <a:pt x="1659080" y="377734"/>
                      <a:pt x="1660601" y="357020"/>
                      <a:pt x="1664356" y="340119"/>
                    </a:cubicBezTo>
                    <a:cubicBezTo>
                      <a:pt x="1665183" y="336396"/>
                      <a:pt x="1666768" y="332882"/>
                      <a:pt x="1667974" y="329264"/>
                    </a:cubicBezTo>
                    <a:cubicBezTo>
                      <a:pt x="1670235" y="306659"/>
                      <a:pt x="1670216" y="294973"/>
                      <a:pt x="1675211" y="274990"/>
                    </a:cubicBezTo>
                    <a:cubicBezTo>
                      <a:pt x="1677873" y="264342"/>
                      <a:pt x="1680887" y="260018"/>
                      <a:pt x="1686065" y="249662"/>
                    </a:cubicBezTo>
                    <a:cubicBezTo>
                      <a:pt x="1684859" y="225540"/>
                      <a:pt x="1684453" y="201365"/>
                      <a:pt x="1682447" y="177296"/>
                    </a:cubicBezTo>
                    <a:cubicBezTo>
                      <a:pt x="1681942" y="171239"/>
                      <a:pt x="1677304" y="158248"/>
                      <a:pt x="1675211" y="151968"/>
                    </a:cubicBezTo>
                    <a:cubicBezTo>
                      <a:pt x="1674005" y="142319"/>
                      <a:pt x="1673333" y="132589"/>
                      <a:pt x="1671593" y="123022"/>
                    </a:cubicBezTo>
                    <a:cubicBezTo>
                      <a:pt x="1670911" y="119269"/>
                      <a:pt x="1670357" y="115145"/>
                      <a:pt x="1667974" y="112167"/>
                    </a:cubicBezTo>
                    <a:cubicBezTo>
                      <a:pt x="1665258" y="108771"/>
                      <a:pt x="1660738" y="107342"/>
                      <a:pt x="1657120" y="104930"/>
                    </a:cubicBezTo>
                    <a:cubicBezTo>
                      <a:pt x="1654708" y="101312"/>
                      <a:pt x="1652600" y="97471"/>
                      <a:pt x="1649884" y="94076"/>
                    </a:cubicBezTo>
                    <a:cubicBezTo>
                      <a:pt x="1647753" y="91412"/>
                      <a:pt x="1644694" y="89568"/>
                      <a:pt x="1642647" y="86839"/>
                    </a:cubicBezTo>
                    <a:cubicBezTo>
                      <a:pt x="1637429" y="79881"/>
                      <a:pt x="1636613" y="67238"/>
                      <a:pt x="1628175" y="65129"/>
                    </a:cubicBezTo>
                    <a:lnTo>
                      <a:pt x="1613702" y="61511"/>
                    </a:lnTo>
                    <a:cubicBezTo>
                      <a:pt x="1583322" y="38726"/>
                      <a:pt x="1616347" y="60242"/>
                      <a:pt x="1581138" y="47038"/>
                    </a:cubicBezTo>
                    <a:cubicBezTo>
                      <a:pt x="1577066" y="45511"/>
                      <a:pt x="1574060" y="41958"/>
                      <a:pt x="1570284" y="39801"/>
                    </a:cubicBezTo>
                    <a:cubicBezTo>
                      <a:pt x="1565601" y="37125"/>
                      <a:pt x="1560769" y="34690"/>
                      <a:pt x="1555811" y="32565"/>
                    </a:cubicBezTo>
                    <a:cubicBezTo>
                      <a:pt x="1549295" y="29772"/>
                      <a:pt x="1536849" y="26742"/>
                      <a:pt x="1530484" y="25328"/>
                    </a:cubicBezTo>
                    <a:cubicBezTo>
                      <a:pt x="1524481" y="23994"/>
                      <a:pt x="1518359" y="23202"/>
                      <a:pt x="1512393" y="21710"/>
                    </a:cubicBezTo>
                    <a:cubicBezTo>
                      <a:pt x="1503875" y="19580"/>
                      <a:pt x="1495584" y="16603"/>
                      <a:pt x="1487066" y="14473"/>
                    </a:cubicBezTo>
                    <a:cubicBezTo>
                      <a:pt x="1475975" y="11700"/>
                      <a:pt x="1446579" y="5070"/>
                      <a:pt x="1432794" y="3619"/>
                    </a:cubicBezTo>
                    <a:cubicBezTo>
                      <a:pt x="1417155" y="1973"/>
                      <a:pt x="1401437" y="1206"/>
                      <a:pt x="1385758" y="0"/>
                    </a:cubicBezTo>
                    <a:lnTo>
                      <a:pt x="1298922" y="3619"/>
                    </a:lnTo>
                    <a:cubicBezTo>
                      <a:pt x="1286822" y="4331"/>
                      <a:pt x="1274739" y="5523"/>
                      <a:pt x="1262740" y="7237"/>
                    </a:cubicBezTo>
                    <a:cubicBezTo>
                      <a:pt x="1257818" y="7940"/>
                      <a:pt x="1253202" y="10238"/>
                      <a:pt x="1248268" y="10855"/>
                    </a:cubicBezTo>
                    <a:cubicBezTo>
                      <a:pt x="1233857" y="12656"/>
                      <a:pt x="1219301" y="13028"/>
                      <a:pt x="1204850" y="14473"/>
                    </a:cubicBezTo>
                    <a:cubicBezTo>
                      <a:pt x="1195174" y="15441"/>
                      <a:pt x="1185553" y="16886"/>
                      <a:pt x="1175904" y="18092"/>
                    </a:cubicBezTo>
                    <a:cubicBezTo>
                      <a:pt x="1167462" y="20504"/>
                      <a:pt x="1159355" y="25156"/>
                      <a:pt x="1150577" y="25328"/>
                    </a:cubicBezTo>
                    <a:lnTo>
                      <a:pt x="991378" y="21710"/>
                    </a:lnTo>
                    <a:cubicBezTo>
                      <a:pt x="978976" y="21242"/>
                      <a:pt x="947264" y="16441"/>
                      <a:pt x="933487" y="14473"/>
                    </a:cubicBezTo>
                    <a:cubicBezTo>
                      <a:pt x="893481" y="15585"/>
                      <a:pt x="829596" y="11410"/>
                      <a:pt x="781525" y="21710"/>
                    </a:cubicBezTo>
                    <a:cubicBezTo>
                      <a:pt x="741714" y="30241"/>
                      <a:pt x="765361" y="27117"/>
                      <a:pt x="734489" y="32565"/>
                    </a:cubicBezTo>
                    <a:lnTo>
                      <a:pt x="691071" y="39801"/>
                    </a:lnTo>
                    <a:lnTo>
                      <a:pt x="528253" y="361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3578563" y="1123319"/>
                <a:ext cx="461892" cy="59158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 rot="187134">
                <a:off x="4288433" y="753869"/>
                <a:ext cx="1142076" cy="1247948"/>
              </a:xfrm>
              <a:custGeom>
                <a:avLst/>
                <a:gdLst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62819 w 1780137"/>
                  <a:gd name="connsiteY40" fmla="*/ 1078248 h 1834469"/>
                  <a:gd name="connsiteX41" fmla="*/ 159201 w 1780137"/>
                  <a:gd name="connsiteY41" fmla="*/ 1356856 h 1834469"/>
                  <a:gd name="connsiteX42" fmla="*/ 151964 w 1780137"/>
                  <a:gd name="connsiteY42" fmla="*/ 1385802 h 1834469"/>
                  <a:gd name="connsiteX43" fmla="*/ 148346 w 1780137"/>
                  <a:gd name="connsiteY43" fmla="*/ 1429221 h 1834469"/>
                  <a:gd name="connsiteX44" fmla="*/ 144728 w 1780137"/>
                  <a:gd name="connsiteY44" fmla="*/ 1443694 h 1834469"/>
                  <a:gd name="connsiteX45" fmla="*/ 141110 w 1780137"/>
                  <a:gd name="connsiteY45" fmla="*/ 1465404 h 1834469"/>
                  <a:gd name="connsiteX46" fmla="*/ 137492 w 1780137"/>
                  <a:gd name="connsiteY46" fmla="*/ 1479877 h 1834469"/>
                  <a:gd name="connsiteX47" fmla="*/ 130255 w 1780137"/>
                  <a:gd name="connsiteY47" fmla="*/ 1541388 h 1834469"/>
                  <a:gd name="connsiteX48" fmla="*/ 126637 w 1780137"/>
                  <a:gd name="connsiteY48" fmla="*/ 1555861 h 1834469"/>
                  <a:gd name="connsiteX49" fmla="*/ 123019 w 1780137"/>
                  <a:gd name="connsiteY49" fmla="*/ 1588426 h 1834469"/>
                  <a:gd name="connsiteX50" fmla="*/ 115783 w 1780137"/>
                  <a:gd name="connsiteY50" fmla="*/ 1628227 h 1834469"/>
                  <a:gd name="connsiteX51" fmla="*/ 119401 w 1780137"/>
                  <a:gd name="connsiteY51" fmla="*/ 1689738 h 1834469"/>
                  <a:gd name="connsiteX52" fmla="*/ 137492 w 1780137"/>
                  <a:gd name="connsiteY52" fmla="*/ 1722302 h 1834469"/>
                  <a:gd name="connsiteX53" fmla="*/ 148346 w 1780137"/>
                  <a:gd name="connsiteY53" fmla="*/ 1733157 h 1834469"/>
                  <a:gd name="connsiteX54" fmla="*/ 155583 w 1780137"/>
                  <a:gd name="connsiteY54" fmla="*/ 1747630 h 1834469"/>
                  <a:gd name="connsiteX55" fmla="*/ 166437 w 1780137"/>
                  <a:gd name="connsiteY55" fmla="*/ 1758485 h 1834469"/>
                  <a:gd name="connsiteX56" fmla="*/ 173673 w 1780137"/>
                  <a:gd name="connsiteY56" fmla="*/ 1769340 h 1834469"/>
                  <a:gd name="connsiteX57" fmla="*/ 184528 w 1780137"/>
                  <a:gd name="connsiteY57" fmla="*/ 1776576 h 1834469"/>
                  <a:gd name="connsiteX58" fmla="*/ 209855 w 1780137"/>
                  <a:gd name="connsiteY58" fmla="*/ 1791049 h 1834469"/>
                  <a:gd name="connsiteX59" fmla="*/ 238800 w 1780137"/>
                  <a:gd name="connsiteY59" fmla="*/ 1801904 h 1834469"/>
                  <a:gd name="connsiteX60" fmla="*/ 267746 w 1780137"/>
                  <a:gd name="connsiteY60" fmla="*/ 1809141 h 1834469"/>
                  <a:gd name="connsiteX61" fmla="*/ 991378 w 1780137"/>
                  <a:gd name="connsiteY61" fmla="*/ 1816377 h 1834469"/>
                  <a:gd name="connsiteX62" fmla="*/ 1013087 w 1780137"/>
                  <a:gd name="connsiteY62" fmla="*/ 1819996 h 1834469"/>
                  <a:gd name="connsiteX63" fmla="*/ 1031178 w 1780137"/>
                  <a:gd name="connsiteY63" fmla="*/ 1827232 h 1834469"/>
                  <a:gd name="connsiteX64" fmla="*/ 1085450 w 1780137"/>
                  <a:gd name="connsiteY64" fmla="*/ 1834469 h 1834469"/>
                  <a:gd name="connsiteX65" fmla="*/ 1190377 w 1780137"/>
                  <a:gd name="connsiteY65" fmla="*/ 1830851 h 1834469"/>
                  <a:gd name="connsiteX66" fmla="*/ 1222940 w 1780137"/>
                  <a:gd name="connsiteY66" fmla="*/ 1819996 h 1834469"/>
                  <a:gd name="connsiteX67" fmla="*/ 1251886 w 1780137"/>
                  <a:gd name="connsiteY67" fmla="*/ 1816377 h 1834469"/>
                  <a:gd name="connsiteX68" fmla="*/ 1291686 w 1780137"/>
                  <a:gd name="connsiteY68" fmla="*/ 1805523 h 1834469"/>
                  <a:gd name="connsiteX69" fmla="*/ 1320631 w 1780137"/>
                  <a:gd name="connsiteY69" fmla="*/ 1801904 h 1834469"/>
                  <a:gd name="connsiteX70" fmla="*/ 1335103 w 1780137"/>
                  <a:gd name="connsiteY70" fmla="*/ 1798286 h 1834469"/>
                  <a:gd name="connsiteX71" fmla="*/ 1356812 w 1780137"/>
                  <a:gd name="connsiteY71" fmla="*/ 1794668 h 1834469"/>
                  <a:gd name="connsiteX72" fmla="*/ 1374903 w 1780137"/>
                  <a:gd name="connsiteY72" fmla="*/ 1791049 h 1834469"/>
                  <a:gd name="connsiteX73" fmla="*/ 1411085 w 1780137"/>
                  <a:gd name="connsiteY73" fmla="*/ 1787431 h 1834469"/>
                  <a:gd name="connsiteX74" fmla="*/ 1443648 w 1780137"/>
                  <a:gd name="connsiteY74" fmla="*/ 1780195 h 1834469"/>
                  <a:gd name="connsiteX75" fmla="*/ 1479830 w 1780137"/>
                  <a:gd name="connsiteY75" fmla="*/ 1772958 h 1834469"/>
                  <a:gd name="connsiteX76" fmla="*/ 1541339 w 1780137"/>
                  <a:gd name="connsiteY76" fmla="*/ 1769340 h 1834469"/>
                  <a:gd name="connsiteX77" fmla="*/ 1555811 w 1780137"/>
                  <a:gd name="connsiteY77" fmla="*/ 1765722 h 1834469"/>
                  <a:gd name="connsiteX78" fmla="*/ 1653502 w 1780137"/>
                  <a:gd name="connsiteY78" fmla="*/ 1754867 h 1834469"/>
                  <a:gd name="connsiteX79" fmla="*/ 1678829 w 1780137"/>
                  <a:gd name="connsiteY79" fmla="*/ 1740394 h 1834469"/>
                  <a:gd name="connsiteX80" fmla="*/ 1693301 w 1780137"/>
                  <a:gd name="connsiteY80" fmla="*/ 1718684 h 1834469"/>
                  <a:gd name="connsiteX81" fmla="*/ 1700538 w 1780137"/>
                  <a:gd name="connsiteY81" fmla="*/ 1711447 h 1834469"/>
                  <a:gd name="connsiteX82" fmla="*/ 1718629 w 1780137"/>
                  <a:gd name="connsiteY82" fmla="*/ 1682501 h 1834469"/>
                  <a:gd name="connsiteX83" fmla="*/ 1725865 w 1780137"/>
                  <a:gd name="connsiteY83" fmla="*/ 1668028 h 1834469"/>
                  <a:gd name="connsiteX84" fmla="*/ 1736719 w 1780137"/>
                  <a:gd name="connsiteY84" fmla="*/ 1660791 h 1834469"/>
                  <a:gd name="connsiteX85" fmla="*/ 1740338 w 1780137"/>
                  <a:gd name="connsiteY85" fmla="*/ 1649937 h 1834469"/>
                  <a:gd name="connsiteX86" fmla="*/ 1747574 w 1780137"/>
                  <a:gd name="connsiteY86" fmla="*/ 1635463 h 1834469"/>
                  <a:gd name="connsiteX87" fmla="*/ 1751192 w 1780137"/>
                  <a:gd name="connsiteY87" fmla="*/ 1620990 h 1834469"/>
                  <a:gd name="connsiteX88" fmla="*/ 1758428 w 1780137"/>
                  <a:gd name="connsiteY88" fmla="*/ 1606517 h 1834469"/>
                  <a:gd name="connsiteX89" fmla="*/ 1762047 w 1780137"/>
                  <a:gd name="connsiteY89" fmla="*/ 1595662 h 1834469"/>
                  <a:gd name="connsiteX90" fmla="*/ 1765665 w 1780137"/>
                  <a:gd name="connsiteY90" fmla="*/ 1573953 h 1834469"/>
                  <a:gd name="connsiteX91" fmla="*/ 1772901 w 1780137"/>
                  <a:gd name="connsiteY91" fmla="*/ 1545006 h 1834469"/>
                  <a:gd name="connsiteX92" fmla="*/ 1776519 w 1780137"/>
                  <a:gd name="connsiteY92" fmla="*/ 1530533 h 1834469"/>
                  <a:gd name="connsiteX93" fmla="*/ 1780137 w 1780137"/>
                  <a:gd name="connsiteY93" fmla="*/ 1508824 h 1834469"/>
                  <a:gd name="connsiteX94" fmla="*/ 1776519 w 1780137"/>
                  <a:gd name="connsiteY94" fmla="*/ 1367711 h 1834469"/>
                  <a:gd name="connsiteX95" fmla="*/ 1765665 w 1780137"/>
                  <a:gd name="connsiteY95" fmla="*/ 1327909 h 1834469"/>
                  <a:gd name="connsiteX96" fmla="*/ 1762047 w 1780137"/>
                  <a:gd name="connsiteY96" fmla="*/ 1313436 h 1834469"/>
                  <a:gd name="connsiteX97" fmla="*/ 1758428 w 1780137"/>
                  <a:gd name="connsiteY97" fmla="*/ 1291727 h 1834469"/>
                  <a:gd name="connsiteX98" fmla="*/ 1747574 w 1780137"/>
                  <a:gd name="connsiteY98" fmla="*/ 1277254 h 1834469"/>
                  <a:gd name="connsiteX99" fmla="*/ 1729483 w 1780137"/>
                  <a:gd name="connsiteY99" fmla="*/ 1226598 h 1834469"/>
                  <a:gd name="connsiteX100" fmla="*/ 1725865 w 1780137"/>
                  <a:gd name="connsiteY100" fmla="*/ 1208506 h 1834469"/>
                  <a:gd name="connsiteX101" fmla="*/ 1715010 w 1780137"/>
                  <a:gd name="connsiteY101" fmla="*/ 1186797 h 1834469"/>
                  <a:gd name="connsiteX102" fmla="*/ 1707774 w 1780137"/>
                  <a:gd name="connsiteY102" fmla="*/ 1168705 h 1834469"/>
                  <a:gd name="connsiteX103" fmla="*/ 1700538 w 1780137"/>
                  <a:gd name="connsiteY103" fmla="*/ 1154232 h 1834469"/>
                  <a:gd name="connsiteX104" fmla="*/ 1689683 w 1780137"/>
                  <a:gd name="connsiteY104" fmla="*/ 1125286 h 1834469"/>
                  <a:gd name="connsiteX105" fmla="*/ 1682447 w 1780137"/>
                  <a:gd name="connsiteY105" fmla="*/ 1107194 h 1834469"/>
                  <a:gd name="connsiteX106" fmla="*/ 1678829 w 1780137"/>
                  <a:gd name="connsiteY106" fmla="*/ 1078248 h 1834469"/>
                  <a:gd name="connsiteX107" fmla="*/ 1675211 w 1780137"/>
                  <a:gd name="connsiteY107" fmla="*/ 1042065 h 1834469"/>
                  <a:gd name="connsiteX108" fmla="*/ 1671593 w 1780137"/>
                  <a:gd name="connsiteY108" fmla="*/ 1020356 h 1834469"/>
                  <a:gd name="connsiteX109" fmla="*/ 1667974 w 1780137"/>
                  <a:gd name="connsiteY109" fmla="*/ 984173 h 1834469"/>
                  <a:gd name="connsiteX110" fmla="*/ 1664356 w 1780137"/>
                  <a:gd name="connsiteY110" fmla="*/ 969700 h 1834469"/>
                  <a:gd name="connsiteX111" fmla="*/ 1660738 w 1780137"/>
                  <a:gd name="connsiteY111" fmla="*/ 947990 h 1834469"/>
                  <a:gd name="connsiteX112" fmla="*/ 1657120 w 1780137"/>
                  <a:gd name="connsiteY112" fmla="*/ 929899 h 1834469"/>
                  <a:gd name="connsiteX113" fmla="*/ 1653502 w 1780137"/>
                  <a:gd name="connsiteY113" fmla="*/ 835823 h 1834469"/>
                  <a:gd name="connsiteX114" fmla="*/ 1646265 w 1780137"/>
                  <a:gd name="connsiteY114" fmla="*/ 799640 h 1834469"/>
                  <a:gd name="connsiteX115" fmla="*/ 1653502 w 1780137"/>
                  <a:gd name="connsiteY115" fmla="*/ 423339 h 1834469"/>
                  <a:gd name="connsiteX116" fmla="*/ 1657120 w 1780137"/>
                  <a:gd name="connsiteY116" fmla="*/ 394393 h 1834469"/>
                  <a:gd name="connsiteX117" fmla="*/ 1664356 w 1780137"/>
                  <a:gd name="connsiteY117" fmla="*/ 340119 h 1834469"/>
                  <a:gd name="connsiteX118" fmla="*/ 1667974 w 1780137"/>
                  <a:gd name="connsiteY118" fmla="*/ 329264 h 1834469"/>
                  <a:gd name="connsiteX119" fmla="*/ 1675211 w 1780137"/>
                  <a:gd name="connsiteY119" fmla="*/ 274990 h 1834469"/>
                  <a:gd name="connsiteX120" fmla="*/ 1686065 w 1780137"/>
                  <a:gd name="connsiteY120" fmla="*/ 249662 h 1834469"/>
                  <a:gd name="connsiteX121" fmla="*/ 1682447 w 1780137"/>
                  <a:gd name="connsiteY121" fmla="*/ 177296 h 1834469"/>
                  <a:gd name="connsiteX122" fmla="*/ 1675211 w 1780137"/>
                  <a:gd name="connsiteY122" fmla="*/ 151968 h 1834469"/>
                  <a:gd name="connsiteX123" fmla="*/ 1671593 w 1780137"/>
                  <a:gd name="connsiteY123" fmla="*/ 123022 h 1834469"/>
                  <a:gd name="connsiteX124" fmla="*/ 1667974 w 1780137"/>
                  <a:gd name="connsiteY124" fmla="*/ 112167 h 1834469"/>
                  <a:gd name="connsiteX125" fmla="*/ 1657120 w 1780137"/>
                  <a:gd name="connsiteY125" fmla="*/ 104930 h 1834469"/>
                  <a:gd name="connsiteX126" fmla="*/ 1649884 w 1780137"/>
                  <a:gd name="connsiteY126" fmla="*/ 94076 h 1834469"/>
                  <a:gd name="connsiteX127" fmla="*/ 1642647 w 1780137"/>
                  <a:gd name="connsiteY127" fmla="*/ 86839 h 1834469"/>
                  <a:gd name="connsiteX128" fmla="*/ 1628175 w 1780137"/>
                  <a:gd name="connsiteY128" fmla="*/ 65129 h 1834469"/>
                  <a:gd name="connsiteX129" fmla="*/ 1613702 w 1780137"/>
                  <a:gd name="connsiteY129" fmla="*/ 61511 h 1834469"/>
                  <a:gd name="connsiteX130" fmla="*/ 1581138 w 1780137"/>
                  <a:gd name="connsiteY130" fmla="*/ 47038 h 1834469"/>
                  <a:gd name="connsiteX131" fmla="*/ 1570284 w 1780137"/>
                  <a:gd name="connsiteY131" fmla="*/ 39801 h 1834469"/>
                  <a:gd name="connsiteX132" fmla="*/ 1555811 w 1780137"/>
                  <a:gd name="connsiteY132" fmla="*/ 32565 h 1834469"/>
                  <a:gd name="connsiteX133" fmla="*/ 1530484 w 1780137"/>
                  <a:gd name="connsiteY133" fmla="*/ 25328 h 1834469"/>
                  <a:gd name="connsiteX134" fmla="*/ 1512393 w 1780137"/>
                  <a:gd name="connsiteY134" fmla="*/ 21710 h 1834469"/>
                  <a:gd name="connsiteX135" fmla="*/ 1487066 w 1780137"/>
                  <a:gd name="connsiteY135" fmla="*/ 14473 h 1834469"/>
                  <a:gd name="connsiteX136" fmla="*/ 1432794 w 1780137"/>
                  <a:gd name="connsiteY136" fmla="*/ 3619 h 1834469"/>
                  <a:gd name="connsiteX137" fmla="*/ 1385758 w 1780137"/>
                  <a:gd name="connsiteY137" fmla="*/ 0 h 1834469"/>
                  <a:gd name="connsiteX138" fmla="*/ 1298922 w 1780137"/>
                  <a:gd name="connsiteY138" fmla="*/ 3619 h 1834469"/>
                  <a:gd name="connsiteX139" fmla="*/ 1262740 w 1780137"/>
                  <a:gd name="connsiteY139" fmla="*/ 7237 h 1834469"/>
                  <a:gd name="connsiteX140" fmla="*/ 1248268 w 1780137"/>
                  <a:gd name="connsiteY140" fmla="*/ 10855 h 1834469"/>
                  <a:gd name="connsiteX141" fmla="*/ 1204850 w 1780137"/>
                  <a:gd name="connsiteY141" fmla="*/ 14473 h 1834469"/>
                  <a:gd name="connsiteX142" fmla="*/ 1175904 w 1780137"/>
                  <a:gd name="connsiteY142" fmla="*/ 18092 h 1834469"/>
                  <a:gd name="connsiteX143" fmla="*/ 1150577 w 1780137"/>
                  <a:gd name="connsiteY143" fmla="*/ 25328 h 1834469"/>
                  <a:gd name="connsiteX144" fmla="*/ 991378 w 1780137"/>
                  <a:gd name="connsiteY144" fmla="*/ 21710 h 1834469"/>
                  <a:gd name="connsiteX145" fmla="*/ 933487 w 1780137"/>
                  <a:gd name="connsiteY145" fmla="*/ 14473 h 1834469"/>
                  <a:gd name="connsiteX146" fmla="*/ 781525 w 1780137"/>
                  <a:gd name="connsiteY146" fmla="*/ 21710 h 1834469"/>
                  <a:gd name="connsiteX147" fmla="*/ 734489 w 1780137"/>
                  <a:gd name="connsiteY147" fmla="*/ 32565 h 1834469"/>
                  <a:gd name="connsiteX148" fmla="*/ 691071 w 1780137"/>
                  <a:gd name="connsiteY148" fmla="*/ 39801 h 1834469"/>
                  <a:gd name="connsiteX149" fmla="*/ 528253 w 1780137"/>
                  <a:gd name="connsiteY149" fmla="*/ 36183 h 1834469"/>
                  <a:gd name="connsiteX150" fmla="*/ 452272 w 1780137"/>
                  <a:gd name="connsiteY150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59201 w 1780137"/>
                  <a:gd name="connsiteY40" fmla="*/ 1356856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4728 w 1780137"/>
                  <a:gd name="connsiteY42" fmla="*/ 1443694 h 1834469"/>
                  <a:gd name="connsiteX43" fmla="*/ 141110 w 1780137"/>
                  <a:gd name="connsiteY43" fmla="*/ 1465404 h 1834469"/>
                  <a:gd name="connsiteX44" fmla="*/ 137492 w 1780137"/>
                  <a:gd name="connsiteY44" fmla="*/ 1479877 h 1834469"/>
                  <a:gd name="connsiteX45" fmla="*/ 130255 w 1780137"/>
                  <a:gd name="connsiteY45" fmla="*/ 1541388 h 1834469"/>
                  <a:gd name="connsiteX46" fmla="*/ 126637 w 1780137"/>
                  <a:gd name="connsiteY46" fmla="*/ 1555861 h 1834469"/>
                  <a:gd name="connsiteX47" fmla="*/ 123019 w 1780137"/>
                  <a:gd name="connsiteY47" fmla="*/ 1588426 h 1834469"/>
                  <a:gd name="connsiteX48" fmla="*/ 115783 w 1780137"/>
                  <a:gd name="connsiteY48" fmla="*/ 1628227 h 1834469"/>
                  <a:gd name="connsiteX49" fmla="*/ 119401 w 1780137"/>
                  <a:gd name="connsiteY49" fmla="*/ 1689738 h 1834469"/>
                  <a:gd name="connsiteX50" fmla="*/ 137492 w 1780137"/>
                  <a:gd name="connsiteY50" fmla="*/ 1722302 h 1834469"/>
                  <a:gd name="connsiteX51" fmla="*/ 148346 w 1780137"/>
                  <a:gd name="connsiteY51" fmla="*/ 1733157 h 1834469"/>
                  <a:gd name="connsiteX52" fmla="*/ 155583 w 1780137"/>
                  <a:gd name="connsiteY52" fmla="*/ 1747630 h 1834469"/>
                  <a:gd name="connsiteX53" fmla="*/ 166437 w 1780137"/>
                  <a:gd name="connsiteY53" fmla="*/ 1758485 h 1834469"/>
                  <a:gd name="connsiteX54" fmla="*/ 173673 w 1780137"/>
                  <a:gd name="connsiteY54" fmla="*/ 1769340 h 1834469"/>
                  <a:gd name="connsiteX55" fmla="*/ 184528 w 1780137"/>
                  <a:gd name="connsiteY55" fmla="*/ 1776576 h 1834469"/>
                  <a:gd name="connsiteX56" fmla="*/ 209855 w 1780137"/>
                  <a:gd name="connsiteY56" fmla="*/ 1791049 h 1834469"/>
                  <a:gd name="connsiteX57" fmla="*/ 238800 w 1780137"/>
                  <a:gd name="connsiteY57" fmla="*/ 1801904 h 1834469"/>
                  <a:gd name="connsiteX58" fmla="*/ 267746 w 1780137"/>
                  <a:gd name="connsiteY58" fmla="*/ 1809141 h 1834469"/>
                  <a:gd name="connsiteX59" fmla="*/ 991378 w 1780137"/>
                  <a:gd name="connsiteY59" fmla="*/ 1816377 h 1834469"/>
                  <a:gd name="connsiteX60" fmla="*/ 1013087 w 1780137"/>
                  <a:gd name="connsiteY60" fmla="*/ 1819996 h 1834469"/>
                  <a:gd name="connsiteX61" fmla="*/ 1031178 w 1780137"/>
                  <a:gd name="connsiteY61" fmla="*/ 1827232 h 1834469"/>
                  <a:gd name="connsiteX62" fmla="*/ 1085450 w 1780137"/>
                  <a:gd name="connsiteY62" fmla="*/ 1834469 h 1834469"/>
                  <a:gd name="connsiteX63" fmla="*/ 1190377 w 1780137"/>
                  <a:gd name="connsiteY63" fmla="*/ 1830851 h 1834469"/>
                  <a:gd name="connsiteX64" fmla="*/ 1222940 w 1780137"/>
                  <a:gd name="connsiteY64" fmla="*/ 1819996 h 1834469"/>
                  <a:gd name="connsiteX65" fmla="*/ 1251886 w 1780137"/>
                  <a:gd name="connsiteY65" fmla="*/ 1816377 h 1834469"/>
                  <a:gd name="connsiteX66" fmla="*/ 1291686 w 1780137"/>
                  <a:gd name="connsiteY66" fmla="*/ 1805523 h 1834469"/>
                  <a:gd name="connsiteX67" fmla="*/ 1320631 w 1780137"/>
                  <a:gd name="connsiteY67" fmla="*/ 1801904 h 1834469"/>
                  <a:gd name="connsiteX68" fmla="*/ 1335103 w 1780137"/>
                  <a:gd name="connsiteY68" fmla="*/ 1798286 h 1834469"/>
                  <a:gd name="connsiteX69" fmla="*/ 1356812 w 1780137"/>
                  <a:gd name="connsiteY69" fmla="*/ 1794668 h 1834469"/>
                  <a:gd name="connsiteX70" fmla="*/ 1374903 w 1780137"/>
                  <a:gd name="connsiteY70" fmla="*/ 1791049 h 1834469"/>
                  <a:gd name="connsiteX71" fmla="*/ 1411085 w 1780137"/>
                  <a:gd name="connsiteY71" fmla="*/ 1787431 h 1834469"/>
                  <a:gd name="connsiteX72" fmla="*/ 1443648 w 1780137"/>
                  <a:gd name="connsiteY72" fmla="*/ 1780195 h 1834469"/>
                  <a:gd name="connsiteX73" fmla="*/ 1479830 w 1780137"/>
                  <a:gd name="connsiteY73" fmla="*/ 1772958 h 1834469"/>
                  <a:gd name="connsiteX74" fmla="*/ 1541339 w 1780137"/>
                  <a:gd name="connsiteY74" fmla="*/ 1769340 h 1834469"/>
                  <a:gd name="connsiteX75" fmla="*/ 1555811 w 1780137"/>
                  <a:gd name="connsiteY75" fmla="*/ 1765722 h 1834469"/>
                  <a:gd name="connsiteX76" fmla="*/ 1653502 w 1780137"/>
                  <a:gd name="connsiteY76" fmla="*/ 1754867 h 1834469"/>
                  <a:gd name="connsiteX77" fmla="*/ 1678829 w 1780137"/>
                  <a:gd name="connsiteY77" fmla="*/ 1740394 h 1834469"/>
                  <a:gd name="connsiteX78" fmla="*/ 1693301 w 1780137"/>
                  <a:gd name="connsiteY78" fmla="*/ 1718684 h 1834469"/>
                  <a:gd name="connsiteX79" fmla="*/ 1700538 w 1780137"/>
                  <a:gd name="connsiteY79" fmla="*/ 1711447 h 1834469"/>
                  <a:gd name="connsiteX80" fmla="*/ 1718629 w 1780137"/>
                  <a:gd name="connsiteY80" fmla="*/ 1682501 h 1834469"/>
                  <a:gd name="connsiteX81" fmla="*/ 1725865 w 1780137"/>
                  <a:gd name="connsiteY81" fmla="*/ 1668028 h 1834469"/>
                  <a:gd name="connsiteX82" fmla="*/ 1736719 w 1780137"/>
                  <a:gd name="connsiteY82" fmla="*/ 1660791 h 1834469"/>
                  <a:gd name="connsiteX83" fmla="*/ 1740338 w 1780137"/>
                  <a:gd name="connsiteY83" fmla="*/ 1649937 h 1834469"/>
                  <a:gd name="connsiteX84" fmla="*/ 1747574 w 1780137"/>
                  <a:gd name="connsiteY84" fmla="*/ 1635463 h 1834469"/>
                  <a:gd name="connsiteX85" fmla="*/ 1751192 w 1780137"/>
                  <a:gd name="connsiteY85" fmla="*/ 1620990 h 1834469"/>
                  <a:gd name="connsiteX86" fmla="*/ 1758428 w 1780137"/>
                  <a:gd name="connsiteY86" fmla="*/ 1606517 h 1834469"/>
                  <a:gd name="connsiteX87" fmla="*/ 1762047 w 1780137"/>
                  <a:gd name="connsiteY87" fmla="*/ 1595662 h 1834469"/>
                  <a:gd name="connsiteX88" fmla="*/ 1765665 w 1780137"/>
                  <a:gd name="connsiteY88" fmla="*/ 1573953 h 1834469"/>
                  <a:gd name="connsiteX89" fmla="*/ 1772901 w 1780137"/>
                  <a:gd name="connsiteY89" fmla="*/ 1545006 h 1834469"/>
                  <a:gd name="connsiteX90" fmla="*/ 1776519 w 1780137"/>
                  <a:gd name="connsiteY90" fmla="*/ 1530533 h 1834469"/>
                  <a:gd name="connsiteX91" fmla="*/ 1780137 w 1780137"/>
                  <a:gd name="connsiteY91" fmla="*/ 1508824 h 1834469"/>
                  <a:gd name="connsiteX92" fmla="*/ 1776519 w 1780137"/>
                  <a:gd name="connsiteY92" fmla="*/ 1367711 h 1834469"/>
                  <a:gd name="connsiteX93" fmla="*/ 1765665 w 1780137"/>
                  <a:gd name="connsiteY93" fmla="*/ 1327909 h 1834469"/>
                  <a:gd name="connsiteX94" fmla="*/ 1762047 w 1780137"/>
                  <a:gd name="connsiteY94" fmla="*/ 1313436 h 1834469"/>
                  <a:gd name="connsiteX95" fmla="*/ 1758428 w 1780137"/>
                  <a:gd name="connsiteY95" fmla="*/ 1291727 h 1834469"/>
                  <a:gd name="connsiteX96" fmla="*/ 1747574 w 1780137"/>
                  <a:gd name="connsiteY96" fmla="*/ 1277254 h 1834469"/>
                  <a:gd name="connsiteX97" fmla="*/ 1729483 w 1780137"/>
                  <a:gd name="connsiteY97" fmla="*/ 1226598 h 1834469"/>
                  <a:gd name="connsiteX98" fmla="*/ 1725865 w 1780137"/>
                  <a:gd name="connsiteY98" fmla="*/ 1208506 h 1834469"/>
                  <a:gd name="connsiteX99" fmla="*/ 1715010 w 1780137"/>
                  <a:gd name="connsiteY99" fmla="*/ 1186797 h 1834469"/>
                  <a:gd name="connsiteX100" fmla="*/ 1707774 w 1780137"/>
                  <a:gd name="connsiteY100" fmla="*/ 1168705 h 1834469"/>
                  <a:gd name="connsiteX101" fmla="*/ 1700538 w 1780137"/>
                  <a:gd name="connsiteY101" fmla="*/ 1154232 h 1834469"/>
                  <a:gd name="connsiteX102" fmla="*/ 1689683 w 1780137"/>
                  <a:gd name="connsiteY102" fmla="*/ 1125286 h 1834469"/>
                  <a:gd name="connsiteX103" fmla="*/ 1682447 w 1780137"/>
                  <a:gd name="connsiteY103" fmla="*/ 1107194 h 1834469"/>
                  <a:gd name="connsiteX104" fmla="*/ 1678829 w 1780137"/>
                  <a:gd name="connsiteY104" fmla="*/ 1078248 h 1834469"/>
                  <a:gd name="connsiteX105" fmla="*/ 1675211 w 1780137"/>
                  <a:gd name="connsiteY105" fmla="*/ 1042065 h 1834469"/>
                  <a:gd name="connsiteX106" fmla="*/ 1671593 w 1780137"/>
                  <a:gd name="connsiteY106" fmla="*/ 1020356 h 1834469"/>
                  <a:gd name="connsiteX107" fmla="*/ 1667974 w 1780137"/>
                  <a:gd name="connsiteY107" fmla="*/ 984173 h 1834469"/>
                  <a:gd name="connsiteX108" fmla="*/ 1664356 w 1780137"/>
                  <a:gd name="connsiteY108" fmla="*/ 969700 h 1834469"/>
                  <a:gd name="connsiteX109" fmla="*/ 1660738 w 1780137"/>
                  <a:gd name="connsiteY109" fmla="*/ 947990 h 1834469"/>
                  <a:gd name="connsiteX110" fmla="*/ 1657120 w 1780137"/>
                  <a:gd name="connsiteY110" fmla="*/ 929899 h 1834469"/>
                  <a:gd name="connsiteX111" fmla="*/ 1653502 w 1780137"/>
                  <a:gd name="connsiteY111" fmla="*/ 835823 h 1834469"/>
                  <a:gd name="connsiteX112" fmla="*/ 1646265 w 1780137"/>
                  <a:gd name="connsiteY112" fmla="*/ 799640 h 1834469"/>
                  <a:gd name="connsiteX113" fmla="*/ 1653502 w 1780137"/>
                  <a:gd name="connsiteY113" fmla="*/ 423339 h 1834469"/>
                  <a:gd name="connsiteX114" fmla="*/ 1657120 w 1780137"/>
                  <a:gd name="connsiteY114" fmla="*/ 394393 h 1834469"/>
                  <a:gd name="connsiteX115" fmla="*/ 1664356 w 1780137"/>
                  <a:gd name="connsiteY115" fmla="*/ 340119 h 1834469"/>
                  <a:gd name="connsiteX116" fmla="*/ 1667974 w 1780137"/>
                  <a:gd name="connsiteY116" fmla="*/ 329264 h 1834469"/>
                  <a:gd name="connsiteX117" fmla="*/ 1675211 w 1780137"/>
                  <a:gd name="connsiteY117" fmla="*/ 274990 h 1834469"/>
                  <a:gd name="connsiteX118" fmla="*/ 1686065 w 1780137"/>
                  <a:gd name="connsiteY118" fmla="*/ 249662 h 1834469"/>
                  <a:gd name="connsiteX119" fmla="*/ 1682447 w 1780137"/>
                  <a:gd name="connsiteY119" fmla="*/ 177296 h 1834469"/>
                  <a:gd name="connsiteX120" fmla="*/ 1675211 w 1780137"/>
                  <a:gd name="connsiteY120" fmla="*/ 151968 h 1834469"/>
                  <a:gd name="connsiteX121" fmla="*/ 1671593 w 1780137"/>
                  <a:gd name="connsiteY121" fmla="*/ 123022 h 1834469"/>
                  <a:gd name="connsiteX122" fmla="*/ 1667974 w 1780137"/>
                  <a:gd name="connsiteY122" fmla="*/ 112167 h 1834469"/>
                  <a:gd name="connsiteX123" fmla="*/ 1657120 w 1780137"/>
                  <a:gd name="connsiteY123" fmla="*/ 104930 h 1834469"/>
                  <a:gd name="connsiteX124" fmla="*/ 1649884 w 1780137"/>
                  <a:gd name="connsiteY124" fmla="*/ 94076 h 1834469"/>
                  <a:gd name="connsiteX125" fmla="*/ 1642647 w 1780137"/>
                  <a:gd name="connsiteY125" fmla="*/ 86839 h 1834469"/>
                  <a:gd name="connsiteX126" fmla="*/ 1628175 w 1780137"/>
                  <a:gd name="connsiteY126" fmla="*/ 65129 h 1834469"/>
                  <a:gd name="connsiteX127" fmla="*/ 1613702 w 1780137"/>
                  <a:gd name="connsiteY127" fmla="*/ 61511 h 1834469"/>
                  <a:gd name="connsiteX128" fmla="*/ 1581138 w 1780137"/>
                  <a:gd name="connsiteY128" fmla="*/ 47038 h 1834469"/>
                  <a:gd name="connsiteX129" fmla="*/ 1570284 w 1780137"/>
                  <a:gd name="connsiteY129" fmla="*/ 39801 h 1834469"/>
                  <a:gd name="connsiteX130" fmla="*/ 1555811 w 1780137"/>
                  <a:gd name="connsiteY130" fmla="*/ 32565 h 1834469"/>
                  <a:gd name="connsiteX131" fmla="*/ 1530484 w 1780137"/>
                  <a:gd name="connsiteY131" fmla="*/ 25328 h 1834469"/>
                  <a:gd name="connsiteX132" fmla="*/ 1512393 w 1780137"/>
                  <a:gd name="connsiteY132" fmla="*/ 21710 h 1834469"/>
                  <a:gd name="connsiteX133" fmla="*/ 1487066 w 1780137"/>
                  <a:gd name="connsiteY133" fmla="*/ 14473 h 1834469"/>
                  <a:gd name="connsiteX134" fmla="*/ 1432794 w 1780137"/>
                  <a:gd name="connsiteY134" fmla="*/ 3619 h 1834469"/>
                  <a:gd name="connsiteX135" fmla="*/ 1385758 w 1780137"/>
                  <a:gd name="connsiteY135" fmla="*/ 0 h 1834469"/>
                  <a:gd name="connsiteX136" fmla="*/ 1298922 w 1780137"/>
                  <a:gd name="connsiteY136" fmla="*/ 3619 h 1834469"/>
                  <a:gd name="connsiteX137" fmla="*/ 1262740 w 1780137"/>
                  <a:gd name="connsiteY137" fmla="*/ 7237 h 1834469"/>
                  <a:gd name="connsiteX138" fmla="*/ 1248268 w 1780137"/>
                  <a:gd name="connsiteY138" fmla="*/ 10855 h 1834469"/>
                  <a:gd name="connsiteX139" fmla="*/ 1204850 w 1780137"/>
                  <a:gd name="connsiteY139" fmla="*/ 14473 h 1834469"/>
                  <a:gd name="connsiteX140" fmla="*/ 1175904 w 1780137"/>
                  <a:gd name="connsiteY140" fmla="*/ 18092 h 1834469"/>
                  <a:gd name="connsiteX141" fmla="*/ 1150577 w 1780137"/>
                  <a:gd name="connsiteY141" fmla="*/ 25328 h 1834469"/>
                  <a:gd name="connsiteX142" fmla="*/ 991378 w 1780137"/>
                  <a:gd name="connsiteY142" fmla="*/ 21710 h 1834469"/>
                  <a:gd name="connsiteX143" fmla="*/ 933487 w 1780137"/>
                  <a:gd name="connsiteY143" fmla="*/ 14473 h 1834469"/>
                  <a:gd name="connsiteX144" fmla="*/ 781525 w 1780137"/>
                  <a:gd name="connsiteY144" fmla="*/ 21710 h 1834469"/>
                  <a:gd name="connsiteX145" fmla="*/ 734489 w 1780137"/>
                  <a:gd name="connsiteY145" fmla="*/ 32565 h 1834469"/>
                  <a:gd name="connsiteX146" fmla="*/ 691071 w 1780137"/>
                  <a:gd name="connsiteY146" fmla="*/ 39801 h 1834469"/>
                  <a:gd name="connsiteX147" fmla="*/ 528253 w 1780137"/>
                  <a:gd name="connsiteY147" fmla="*/ 36183 h 1834469"/>
                  <a:gd name="connsiteX148" fmla="*/ 452272 w 1780137"/>
                  <a:gd name="connsiteY148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1110 w 1780137"/>
                  <a:gd name="connsiteY42" fmla="*/ 1465404 h 1834469"/>
                  <a:gd name="connsiteX43" fmla="*/ 137492 w 1780137"/>
                  <a:gd name="connsiteY43" fmla="*/ 1479877 h 1834469"/>
                  <a:gd name="connsiteX44" fmla="*/ 130255 w 1780137"/>
                  <a:gd name="connsiteY44" fmla="*/ 1541388 h 1834469"/>
                  <a:gd name="connsiteX45" fmla="*/ 126637 w 1780137"/>
                  <a:gd name="connsiteY45" fmla="*/ 1555861 h 1834469"/>
                  <a:gd name="connsiteX46" fmla="*/ 123019 w 1780137"/>
                  <a:gd name="connsiteY46" fmla="*/ 1588426 h 1834469"/>
                  <a:gd name="connsiteX47" fmla="*/ 115783 w 1780137"/>
                  <a:gd name="connsiteY47" fmla="*/ 1628227 h 1834469"/>
                  <a:gd name="connsiteX48" fmla="*/ 119401 w 1780137"/>
                  <a:gd name="connsiteY48" fmla="*/ 1689738 h 1834469"/>
                  <a:gd name="connsiteX49" fmla="*/ 137492 w 1780137"/>
                  <a:gd name="connsiteY49" fmla="*/ 1722302 h 1834469"/>
                  <a:gd name="connsiteX50" fmla="*/ 148346 w 1780137"/>
                  <a:gd name="connsiteY50" fmla="*/ 1733157 h 1834469"/>
                  <a:gd name="connsiteX51" fmla="*/ 155583 w 1780137"/>
                  <a:gd name="connsiteY51" fmla="*/ 1747630 h 1834469"/>
                  <a:gd name="connsiteX52" fmla="*/ 166437 w 1780137"/>
                  <a:gd name="connsiteY52" fmla="*/ 1758485 h 1834469"/>
                  <a:gd name="connsiteX53" fmla="*/ 173673 w 1780137"/>
                  <a:gd name="connsiteY53" fmla="*/ 1769340 h 1834469"/>
                  <a:gd name="connsiteX54" fmla="*/ 184528 w 1780137"/>
                  <a:gd name="connsiteY54" fmla="*/ 1776576 h 1834469"/>
                  <a:gd name="connsiteX55" fmla="*/ 209855 w 1780137"/>
                  <a:gd name="connsiteY55" fmla="*/ 1791049 h 1834469"/>
                  <a:gd name="connsiteX56" fmla="*/ 238800 w 1780137"/>
                  <a:gd name="connsiteY56" fmla="*/ 1801904 h 1834469"/>
                  <a:gd name="connsiteX57" fmla="*/ 267746 w 1780137"/>
                  <a:gd name="connsiteY57" fmla="*/ 1809141 h 1834469"/>
                  <a:gd name="connsiteX58" fmla="*/ 991378 w 1780137"/>
                  <a:gd name="connsiteY58" fmla="*/ 1816377 h 1834469"/>
                  <a:gd name="connsiteX59" fmla="*/ 1013087 w 1780137"/>
                  <a:gd name="connsiteY59" fmla="*/ 1819996 h 1834469"/>
                  <a:gd name="connsiteX60" fmla="*/ 1031178 w 1780137"/>
                  <a:gd name="connsiteY60" fmla="*/ 1827232 h 1834469"/>
                  <a:gd name="connsiteX61" fmla="*/ 1085450 w 1780137"/>
                  <a:gd name="connsiteY61" fmla="*/ 1834469 h 1834469"/>
                  <a:gd name="connsiteX62" fmla="*/ 1190377 w 1780137"/>
                  <a:gd name="connsiteY62" fmla="*/ 1830851 h 1834469"/>
                  <a:gd name="connsiteX63" fmla="*/ 1222940 w 1780137"/>
                  <a:gd name="connsiteY63" fmla="*/ 1819996 h 1834469"/>
                  <a:gd name="connsiteX64" fmla="*/ 1251886 w 1780137"/>
                  <a:gd name="connsiteY64" fmla="*/ 1816377 h 1834469"/>
                  <a:gd name="connsiteX65" fmla="*/ 1291686 w 1780137"/>
                  <a:gd name="connsiteY65" fmla="*/ 1805523 h 1834469"/>
                  <a:gd name="connsiteX66" fmla="*/ 1320631 w 1780137"/>
                  <a:gd name="connsiteY66" fmla="*/ 1801904 h 1834469"/>
                  <a:gd name="connsiteX67" fmla="*/ 1335103 w 1780137"/>
                  <a:gd name="connsiteY67" fmla="*/ 1798286 h 1834469"/>
                  <a:gd name="connsiteX68" fmla="*/ 1356812 w 1780137"/>
                  <a:gd name="connsiteY68" fmla="*/ 1794668 h 1834469"/>
                  <a:gd name="connsiteX69" fmla="*/ 1374903 w 1780137"/>
                  <a:gd name="connsiteY69" fmla="*/ 1791049 h 1834469"/>
                  <a:gd name="connsiteX70" fmla="*/ 1411085 w 1780137"/>
                  <a:gd name="connsiteY70" fmla="*/ 1787431 h 1834469"/>
                  <a:gd name="connsiteX71" fmla="*/ 1443648 w 1780137"/>
                  <a:gd name="connsiteY71" fmla="*/ 1780195 h 1834469"/>
                  <a:gd name="connsiteX72" fmla="*/ 1479830 w 1780137"/>
                  <a:gd name="connsiteY72" fmla="*/ 1772958 h 1834469"/>
                  <a:gd name="connsiteX73" fmla="*/ 1541339 w 1780137"/>
                  <a:gd name="connsiteY73" fmla="*/ 1769340 h 1834469"/>
                  <a:gd name="connsiteX74" fmla="*/ 1555811 w 1780137"/>
                  <a:gd name="connsiteY74" fmla="*/ 1765722 h 1834469"/>
                  <a:gd name="connsiteX75" fmla="*/ 1653502 w 1780137"/>
                  <a:gd name="connsiteY75" fmla="*/ 1754867 h 1834469"/>
                  <a:gd name="connsiteX76" fmla="*/ 1678829 w 1780137"/>
                  <a:gd name="connsiteY76" fmla="*/ 1740394 h 1834469"/>
                  <a:gd name="connsiteX77" fmla="*/ 1693301 w 1780137"/>
                  <a:gd name="connsiteY77" fmla="*/ 1718684 h 1834469"/>
                  <a:gd name="connsiteX78" fmla="*/ 1700538 w 1780137"/>
                  <a:gd name="connsiteY78" fmla="*/ 1711447 h 1834469"/>
                  <a:gd name="connsiteX79" fmla="*/ 1718629 w 1780137"/>
                  <a:gd name="connsiteY79" fmla="*/ 1682501 h 1834469"/>
                  <a:gd name="connsiteX80" fmla="*/ 1725865 w 1780137"/>
                  <a:gd name="connsiteY80" fmla="*/ 1668028 h 1834469"/>
                  <a:gd name="connsiteX81" fmla="*/ 1736719 w 1780137"/>
                  <a:gd name="connsiteY81" fmla="*/ 1660791 h 1834469"/>
                  <a:gd name="connsiteX82" fmla="*/ 1740338 w 1780137"/>
                  <a:gd name="connsiteY82" fmla="*/ 1649937 h 1834469"/>
                  <a:gd name="connsiteX83" fmla="*/ 1747574 w 1780137"/>
                  <a:gd name="connsiteY83" fmla="*/ 1635463 h 1834469"/>
                  <a:gd name="connsiteX84" fmla="*/ 1751192 w 1780137"/>
                  <a:gd name="connsiteY84" fmla="*/ 1620990 h 1834469"/>
                  <a:gd name="connsiteX85" fmla="*/ 1758428 w 1780137"/>
                  <a:gd name="connsiteY85" fmla="*/ 1606517 h 1834469"/>
                  <a:gd name="connsiteX86" fmla="*/ 1762047 w 1780137"/>
                  <a:gd name="connsiteY86" fmla="*/ 1595662 h 1834469"/>
                  <a:gd name="connsiteX87" fmla="*/ 1765665 w 1780137"/>
                  <a:gd name="connsiteY87" fmla="*/ 1573953 h 1834469"/>
                  <a:gd name="connsiteX88" fmla="*/ 1772901 w 1780137"/>
                  <a:gd name="connsiteY88" fmla="*/ 1545006 h 1834469"/>
                  <a:gd name="connsiteX89" fmla="*/ 1776519 w 1780137"/>
                  <a:gd name="connsiteY89" fmla="*/ 1530533 h 1834469"/>
                  <a:gd name="connsiteX90" fmla="*/ 1780137 w 1780137"/>
                  <a:gd name="connsiteY90" fmla="*/ 1508824 h 1834469"/>
                  <a:gd name="connsiteX91" fmla="*/ 1776519 w 1780137"/>
                  <a:gd name="connsiteY91" fmla="*/ 1367711 h 1834469"/>
                  <a:gd name="connsiteX92" fmla="*/ 1765665 w 1780137"/>
                  <a:gd name="connsiteY92" fmla="*/ 1327909 h 1834469"/>
                  <a:gd name="connsiteX93" fmla="*/ 1762047 w 1780137"/>
                  <a:gd name="connsiteY93" fmla="*/ 1313436 h 1834469"/>
                  <a:gd name="connsiteX94" fmla="*/ 1758428 w 1780137"/>
                  <a:gd name="connsiteY94" fmla="*/ 1291727 h 1834469"/>
                  <a:gd name="connsiteX95" fmla="*/ 1747574 w 1780137"/>
                  <a:gd name="connsiteY95" fmla="*/ 1277254 h 1834469"/>
                  <a:gd name="connsiteX96" fmla="*/ 1729483 w 1780137"/>
                  <a:gd name="connsiteY96" fmla="*/ 1226598 h 1834469"/>
                  <a:gd name="connsiteX97" fmla="*/ 1725865 w 1780137"/>
                  <a:gd name="connsiteY97" fmla="*/ 1208506 h 1834469"/>
                  <a:gd name="connsiteX98" fmla="*/ 1715010 w 1780137"/>
                  <a:gd name="connsiteY98" fmla="*/ 1186797 h 1834469"/>
                  <a:gd name="connsiteX99" fmla="*/ 1707774 w 1780137"/>
                  <a:gd name="connsiteY99" fmla="*/ 1168705 h 1834469"/>
                  <a:gd name="connsiteX100" fmla="*/ 1700538 w 1780137"/>
                  <a:gd name="connsiteY100" fmla="*/ 1154232 h 1834469"/>
                  <a:gd name="connsiteX101" fmla="*/ 1689683 w 1780137"/>
                  <a:gd name="connsiteY101" fmla="*/ 1125286 h 1834469"/>
                  <a:gd name="connsiteX102" fmla="*/ 1682447 w 1780137"/>
                  <a:gd name="connsiteY102" fmla="*/ 1107194 h 1834469"/>
                  <a:gd name="connsiteX103" fmla="*/ 1678829 w 1780137"/>
                  <a:gd name="connsiteY103" fmla="*/ 1078248 h 1834469"/>
                  <a:gd name="connsiteX104" fmla="*/ 1675211 w 1780137"/>
                  <a:gd name="connsiteY104" fmla="*/ 1042065 h 1834469"/>
                  <a:gd name="connsiteX105" fmla="*/ 1671593 w 1780137"/>
                  <a:gd name="connsiteY105" fmla="*/ 1020356 h 1834469"/>
                  <a:gd name="connsiteX106" fmla="*/ 1667974 w 1780137"/>
                  <a:gd name="connsiteY106" fmla="*/ 984173 h 1834469"/>
                  <a:gd name="connsiteX107" fmla="*/ 1664356 w 1780137"/>
                  <a:gd name="connsiteY107" fmla="*/ 969700 h 1834469"/>
                  <a:gd name="connsiteX108" fmla="*/ 1660738 w 1780137"/>
                  <a:gd name="connsiteY108" fmla="*/ 947990 h 1834469"/>
                  <a:gd name="connsiteX109" fmla="*/ 1657120 w 1780137"/>
                  <a:gd name="connsiteY109" fmla="*/ 929899 h 1834469"/>
                  <a:gd name="connsiteX110" fmla="*/ 1653502 w 1780137"/>
                  <a:gd name="connsiteY110" fmla="*/ 835823 h 1834469"/>
                  <a:gd name="connsiteX111" fmla="*/ 1646265 w 1780137"/>
                  <a:gd name="connsiteY111" fmla="*/ 799640 h 1834469"/>
                  <a:gd name="connsiteX112" fmla="*/ 1653502 w 1780137"/>
                  <a:gd name="connsiteY112" fmla="*/ 423339 h 1834469"/>
                  <a:gd name="connsiteX113" fmla="*/ 1657120 w 1780137"/>
                  <a:gd name="connsiteY113" fmla="*/ 394393 h 1834469"/>
                  <a:gd name="connsiteX114" fmla="*/ 1664356 w 1780137"/>
                  <a:gd name="connsiteY114" fmla="*/ 340119 h 1834469"/>
                  <a:gd name="connsiteX115" fmla="*/ 1667974 w 1780137"/>
                  <a:gd name="connsiteY115" fmla="*/ 329264 h 1834469"/>
                  <a:gd name="connsiteX116" fmla="*/ 1675211 w 1780137"/>
                  <a:gd name="connsiteY116" fmla="*/ 274990 h 1834469"/>
                  <a:gd name="connsiteX117" fmla="*/ 1686065 w 1780137"/>
                  <a:gd name="connsiteY117" fmla="*/ 249662 h 1834469"/>
                  <a:gd name="connsiteX118" fmla="*/ 1682447 w 1780137"/>
                  <a:gd name="connsiteY118" fmla="*/ 177296 h 1834469"/>
                  <a:gd name="connsiteX119" fmla="*/ 1675211 w 1780137"/>
                  <a:gd name="connsiteY119" fmla="*/ 151968 h 1834469"/>
                  <a:gd name="connsiteX120" fmla="*/ 1671593 w 1780137"/>
                  <a:gd name="connsiteY120" fmla="*/ 123022 h 1834469"/>
                  <a:gd name="connsiteX121" fmla="*/ 1667974 w 1780137"/>
                  <a:gd name="connsiteY121" fmla="*/ 112167 h 1834469"/>
                  <a:gd name="connsiteX122" fmla="*/ 1657120 w 1780137"/>
                  <a:gd name="connsiteY122" fmla="*/ 104930 h 1834469"/>
                  <a:gd name="connsiteX123" fmla="*/ 1649884 w 1780137"/>
                  <a:gd name="connsiteY123" fmla="*/ 94076 h 1834469"/>
                  <a:gd name="connsiteX124" fmla="*/ 1642647 w 1780137"/>
                  <a:gd name="connsiteY124" fmla="*/ 86839 h 1834469"/>
                  <a:gd name="connsiteX125" fmla="*/ 1628175 w 1780137"/>
                  <a:gd name="connsiteY125" fmla="*/ 65129 h 1834469"/>
                  <a:gd name="connsiteX126" fmla="*/ 1613702 w 1780137"/>
                  <a:gd name="connsiteY126" fmla="*/ 61511 h 1834469"/>
                  <a:gd name="connsiteX127" fmla="*/ 1581138 w 1780137"/>
                  <a:gd name="connsiteY127" fmla="*/ 47038 h 1834469"/>
                  <a:gd name="connsiteX128" fmla="*/ 1570284 w 1780137"/>
                  <a:gd name="connsiteY128" fmla="*/ 39801 h 1834469"/>
                  <a:gd name="connsiteX129" fmla="*/ 1555811 w 1780137"/>
                  <a:gd name="connsiteY129" fmla="*/ 32565 h 1834469"/>
                  <a:gd name="connsiteX130" fmla="*/ 1530484 w 1780137"/>
                  <a:gd name="connsiteY130" fmla="*/ 25328 h 1834469"/>
                  <a:gd name="connsiteX131" fmla="*/ 1512393 w 1780137"/>
                  <a:gd name="connsiteY131" fmla="*/ 21710 h 1834469"/>
                  <a:gd name="connsiteX132" fmla="*/ 1487066 w 1780137"/>
                  <a:gd name="connsiteY132" fmla="*/ 14473 h 1834469"/>
                  <a:gd name="connsiteX133" fmla="*/ 1432794 w 1780137"/>
                  <a:gd name="connsiteY133" fmla="*/ 3619 h 1834469"/>
                  <a:gd name="connsiteX134" fmla="*/ 1385758 w 1780137"/>
                  <a:gd name="connsiteY134" fmla="*/ 0 h 1834469"/>
                  <a:gd name="connsiteX135" fmla="*/ 1298922 w 1780137"/>
                  <a:gd name="connsiteY135" fmla="*/ 3619 h 1834469"/>
                  <a:gd name="connsiteX136" fmla="*/ 1262740 w 1780137"/>
                  <a:gd name="connsiteY136" fmla="*/ 7237 h 1834469"/>
                  <a:gd name="connsiteX137" fmla="*/ 1248268 w 1780137"/>
                  <a:gd name="connsiteY137" fmla="*/ 10855 h 1834469"/>
                  <a:gd name="connsiteX138" fmla="*/ 1204850 w 1780137"/>
                  <a:gd name="connsiteY138" fmla="*/ 14473 h 1834469"/>
                  <a:gd name="connsiteX139" fmla="*/ 1175904 w 1780137"/>
                  <a:gd name="connsiteY139" fmla="*/ 18092 h 1834469"/>
                  <a:gd name="connsiteX140" fmla="*/ 1150577 w 1780137"/>
                  <a:gd name="connsiteY140" fmla="*/ 25328 h 1834469"/>
                  <a:gd name="connsiteX141" fmla="*/ 991378 w 1780137"/>
                  <a:gd name="connsiteY141" fmla="*/ 21710 h 1834469"/>
                  <a:gd name="connsiteX142" fmla="*/ 933487 w 1780137"/>
                  <a:gd name="connsiteY142" fmla="*/ 14473 h 1834469"/>
                  <a:gd name="connsiteX143" fmla="*/ 781525 w 1780137"/>
                  <a:gd name="connsiteY143" fmla="*/ 21710 h 1834469"/>
                  <a:gd name="connsiteX144" fmla="*/ 734489 w 1780137"/>
                  <a:gd name="connsiteY144" fmla="*/ 32565 h 1834469"/>
                  <a:gd name="connsiteX145" fmla="*/ 691071 w 1780137"/>
                  <a:gd name="connsiteY145" fmla="*/ 39801 h 1834469"/>
                  <a:gd name="connsiteX146" fmla="*/ 528253 w 1780137"/>
                  <a:gd name="connsiteY146" fmla="*/ 36183 h 1834469"/>
                  <a:gd name="connsiteX147" fmla="*/ 452272 w 1780137"/>
                  <a:gd name="connsiteY147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7492 w 1780137"/>
                  <a:gd name="connsiteY42" fmla="*/ 1479877 h 1834469"/>
                  <a:gd name="connsiteX43" fmla="*/ 130255 w 1780137"/>
                  <a:gd name="connsiteY43" fmla="*/ 1541388 h 1834469"/>
                  <a:gd name="connsiteX44" fmla="*/ 126637 w 1780137"/>
                  <a:gd name="connsiteY44" fmla="*/ 1555861 h 1834469"/>
                  <a:gd name="connsiteX45" fmla="*/ 123019 w 1780137"/>
                  <a:gd name="connsiteY45" fmla="*/ 1588426 h 1834469"/>
                  <a:gd name="connsiteX46" fmla="*/ 115783 w 1780137"/>
                  <a:gd name="connsiteY46" fmla="*/ 1628227 h 1834469"/>
                  <a:gd name="connsiteX47" fmla="*/ 119401 w 1780137"/>
                  <a:gd name="connsiteY47" fmla="*/ 1689738 h 1834469"/>
                  <a:gd name="connsiteX48" fmla="*/ 137492 w 1780137"/>
                  <a:gd name="connsiteY48" fmla="*/ 1722302 h 1834469"/>
                  <a:gd name="connsiteX49" fmla="*/ 148346 w 1780137"/>
                  <a:gd name="connsiteY49" fmla="*/ 1733157 h 1834469"/>
                  <a:gd name="connsiteX50" fmla="*/ 155583 w 1780137"/>
                  <a:gd name="connsiteY50" fmla="*/ 1747630 h 1834469"/>
                  <a:gd name="connsiteX51" fmla="*/ 166437 w 1780137"/>
                  <a:gd name="connsiteY51" fmla="*/ 1758485 h 1834469"/>
                  <a:gd name="connsiteX52" fmla="*/ 173673 w 1780137"/>
                  <a:gd name="connsiteY52" fmla="*/ 1769340 h 1834469"/>
                  <a:gd name="connsiteX53" fmla="*/ 184528 w 1780137"/>
                  <a:gd name="connsiteY53" fmla="*/ 1776576 h 1834469"/>
                  <a:gd name="connsiteX54" fmla="*/ 209855 w 1780137"/>
                  <a:gd name="connsiteY54" fmla="*/ 1791049 h 1834469"/>
                  <a:gd name="connsiteX55" fmla="*/ 238800 w 1780137"/>
                  <a:gd name="connsiteY55" fmla="*/ 1801904 h 1834469"/>
                  <a:gd name="connsiteX56" fmla="*/ 267746 w 1780137"/>
                  <a:gd name="connsiteY56" fmla="*/ 1809141 h 1834469"/>
                  <a:gd name="connsiteX57" fmla="*/ 991378 w 1780137"/>
                  <a:gd name="connsiteY57" fmla="*/ 1816377 h 1834469"/>
                  <a:gd name="connsiteX58" fmla="*/ 1013087 w 1780137"/>
                  <a:gd name="connsiteY58" fmla="*/ 1819996 h 1834469"/>
                  <a:gd name="connsiteX59" fmla="*/ 1031178 w 1780137"/>
                  <a:gd name="connsiteY59" fmla="*/ 1827232 h 1834469"/>
                  <a:gd name="connsiteX60" fmla="*/ 1085450 w 1780137"/>
                  <a:gd name="connsiteY60" fmla="*/ 1834469 h 1834469"/>
                  <a:gd name="connsiteX61" fmla="*/ 1190377 w 1780137"/>
                  <a:gd name="connsiteY61" fmla="*/ 1830851 h 1834469"/>
                  <a:gd name="connsiteX62" fmla="*/ 1222940 w 1780137"/>
                  <a:gd name="connsiteY62" fmla="*/ 1819996 h 1834469"/>
                  <a:gd name="connsiteX63" fmla="*/ 1251886 w 1780137"/>
                  <a:gd name="connsiteY63" fmla="*/ 1816377 h 1834469"/>
                  <a:gd name="connsiteX64" fmla="*/ 1291686 w 1780137"/>
                  <a:gd name="connsiteY64" fmla="*/ 1805523 h 1834469"/>
                  <a:gd name="connsiteX65" fmla="*/ 1320631 w 1780137"/>
                  <a:gd name="connsiteY65" fmla="*/ 1801904 h 1834469"/>
                  <a:gd name="connsiteX66" fmla="*/ 1335103 w 1780137"/>
                  <a:gd name="connsiteY66" fmla="*/ 1798286 h 1834469"/>
                  <a:gd name="connsiteX67" fmla="*/ 1356812 w 1780137"/>
                  <a:gd name="connsiteY67" fmla="*/ 1794668 h 1834469"/>
                  <a:gd name="connsiteX68" fmla="*/ 1374903 w 1780137"/>
                  <a:gd name="connsiteY68" fmla="*/ 1791049 h 1834469"/>
                  <a:gd name="connsiteX69" fmla="*/ 1411085 w 1780137"/>
                  <a:gd name="connsiteY69" fmla="*/ 1787431 h 1834469"/>
                  <a:gd name="connsiteX70" fmla="*/ 1443648 w 1780137"/>
                  <a:gd name="connsiteY70" fmla="*/ 1780195 h 1834469"/>
                  <a:gd name="connsiteX71" fmla="*/ 1479830 w 1780137"/>
                  <a:gd name="connsiteY71" fmla="*/ 1772958 h 1834469"/>
                  <a:gd name="connsiteX72" fmla="*/ 1541339 w 1780137"/>
                  <a:gd name="connsiteY72" fmla="*/ 1769340 h 1834469"/>
                  <a:gd name="connsiteX73" fmla="*/ 1555811 w 1780137"/>
                  <a:gd name="connsiteY73" fmla="*/ 1765722 h 1834469"/>
                  <a:gd name="connsiteX74" fmla="*/ 1653502 w 1780137"/>
                  <a:gd name="connsiteY74" fmla="*/ 1754867 h 1834469"/>
                  <a:gd name="connsiteX75" fmla="*/ 1678829 w 1780137"/>
                  <a:gd name="connsiteY75" fmla="*/ 1740394 h 1834469"/>
                  <a:gd name="connsiteX76" fmla="*/ 1693301 w 1780137"/>
                  <a:gd name="connsiteY76" fmla="*/ 1718684 h 1834469"/>
                  <a:gd name="connsiteX77" fmla="*/ 1700538 w 1780137"/>
                  <a:gd name="connsiteY77" fmla="*/ 1711447 h 1834469"/>
                  <a:gd name="connsiteX78" fmla="*/ 1718629 w 1780137"/>
                  <a:gd name="connsiteY78" fmla="*/ 1682501 h 1834469"/>
                  <a:gd name="connsiteX79" fmla="*/ 1725865 w 1780137"/>
                  <a:gd name="connsiteY79" fmla="*/ 1668028 h 1834469"/>
                  <a:gd name="connsiteX80" fmla="*/ 1736719 w 1780137"/>
                  <a:gd name="connsiteY80" fmla="*/ 1660791 h 1834469"/>
                  <a:gd name="connsiteX81" fmla="*/ 1740338 w 1780137"/>
                  <a:gd name="connsiteY81" fmla="*/ 1649937 h 1834469"/>
                  <a:gd name="connsiteX82" fmla="*/ 1747574 w 1780137"/>
                  <a:gd name="connsiteY82" fmla="*/ 1635463 h 1834469"/>
                  <a:gd name="connsiteX83" fmla="*/ 1751192 w 1780137"/>
                  <a:gd name="connsiteY83" fmla="*/ 1620990 h 1834469"/>
                  <a:gd name="connsiteX84" fmla="*/ 1758428 w 1780137"/>
                  <a:gd name="connsiteY84" fmla="*/ 1606517 h 1834469"/>
                  <a:gd name="connsiteX85" fmla="*/ 1762047 w 1780137"/>
                  <a:gd name="connsiteY85" fmla="*/ 1595662 h 1834469"/>
                  <a:gd name="connsiteX86" fmla="*/ 1765665 w 1780137"/>
                  <a:gd name="connsiteY86" fmla="*/ 1573953 h 1834469"/>
                  <a:gd name="connsiteX87" fmla="*/ 1772901 w 1780137"/>
                  <a:gd name="connsiteY87" fmla="*/ 1545006 h 1834469"/>
                  <a:gd name="connsiteX88" fmla="*/ 1776519 w 1780137"/>
                  <a:gd name="connsiteY88" fmla="*/ 1530533 h 1834469"/>
                  <a:gd name="connsiteX89" fmla="*/ 1780137 w 1780137"/>
                  <a:gd name="connsiteY89" fmla="*/ 1508824 h 1834469"/>
                  <a:gd name="connsiteX90" fmla="*/ 1776519 w 1780137"/>
                  <a:gd name="connsiteY90" fmla="*/ 1367711 h 1834469"/>
                  <a:gd name="connsiteX91" fmla="*/ 1765665 w 1780137"/>
                  <a:gd name="connsiteY91" fmla="*/ 1327909 h 1834469"/>
                  <a:gd name="connsiteX92" fmla="*/ 1762047 w 1780137"/>
                  <a:gd name="connsiteY92" fmla="*/ 1313436 h 1834469"/>
                  <a:gd name="connsiteX93" fmla="*/ 1758428 w 1780137"/>
                  <a:gd name="connsiteY93" fmla="*/ 1291727 h 1834469"/>
                  <a:gd name="connsiteX94" fmla="*/ 1747574 w 1780137"/>
                  <a:gd name="connsiteY94" fmla="*/ 1277254 h 1834469"/>
                  <a:gd name="connsiteX95" fmla="*/ 1729483 w 1780137"/>
                  <a:gd name="connsiteY95" fmla="*/ 1226598 h 1834469"/>
                  <a:gd name="connsiteX96" fmla="*/ 1725865 w 1780137"/>
                  <a:gd name="connsiteY96" fmla="*/ 1208506 h 1834469"/>
                  <a:gd name="connsiteX97" fmla="*/ 1715010 w 1780137"/>
                  <a:gd name="connsiteY97" fmla="*/ 1186797 h 1834469"/>
                  <a:gd name="connsiteX98" fmla="*/ 1707774 w 1780137"/>
                  <a:gd name="connsiteY98" fmla="*/ 1168705 h 1834469"/>
                  <a:gd name="connsiteX99" fmla="*/ 1700538 w 1780137"/>
                  <a:gd name="connsiteY99" fmla="*/ 1154232 h 1834469"/>
                  <a:gd name="connsiteX100" fmla="*/ 1689683 w 1780137"/>
                  <a:gd name="connsiteY100" fmla="*/ 1125286 h 1834469"/>
                  <a:gd name="connsiteX101" fmla="*/ 1682447 w 1780137"/>
                  <a:gd name="connsiteY101" fmla="*/ 1107194 h 1834469"/>
                  <a:gd name="connsiteX102" fmla="*/ 1678829 w 1780137"/>
                  <a:gd name="connsiteY102" fmla="*/ 1078248 h 1834469"/>
                  <a:gd name="connsiteX103" fmla="*/ 1675211 w 1780137"/>
                  <a:gd name="connsiteY103" fmla="*/ 1042065 h 1834469"/>
                  <a:gd name="connsiteX104" fmla="*/ 1671593 w 1780137"/>
                  <a:gd name="connsiteY104" fmla="*/ 1020356 h 1834469"/>
                  <a:gd name="connsiteX105" fmla="*/ 1667974 w 1780137"/>
                  <a:gd name="connsiteY105" fmla="*/ 984173 h 1834469"/>
                  <a:gd name="connsiteX106" fmla="*/ 1664356 w 1780137"/>
                  <a:gd name="connsiteY106" fmla="*/ 969700 h 1834469"/>
                  <a:gd name="connsiteX107" fmla="*/ 1660738 w 1780137"/>
                  <a:gd name="connsiteY107" fmla="*/ 947990 h 1834469"/>
                  <a:gd name="connsiteX108" fmla="*/ 1657120 w 1780137"/>
                  <a:gd name="connsiteY108" fmla="*/ 929899 h 1834469"/>
                  <a:gd name="connsiteX109" fmla="*/ 1653502 w 1780137"/>
                  <a:gd name="connsiteY109" fmla="*/ 835823 h 1834469"/>
                  <a:gd name="connsiteX110" fmla="*/ 1646265 w 1780137"/>
                  <a:gd name="connsiteY110" fmla="*/ 799640 h 1834469"/>
                  <a:gd name="connsiteX111" fmla="*/ 1653502 w 1780137"/>
                  <a:gd name="connsiteY111" fmla="*/ 423339 h 1834469"/>
                  <a:gd name="connsiteX112" fmla="*/ 1657120 w 1780137"/>
                  <a:gd name="connsiteY112" fmla="*/ 394393 h 1834469"/>
                  <a:gd name="connsiteX113" fmla="*/ 1664356 w 1780137"/>
                  <a:gd name="connsiteY113" fmla="*/ 340119 h 1834469"/>
                  <a:gd name="connsiteX114" fmla="*/ 1667974 w 1780137"/>
                  <a:gd name="connsiteY114" fmla="*/ 329264 h 1834469"/>
                  <a:gd name="connsiteX115" fmla="*/ 1675211 w 1780137"/>
                  <a:gd name="connsiteY115" fmla="*/ 274990 h 1834469"/>
                  <a:gd name="connsiteX116" fmla="*/ 1686065 w 1780137"/>
                  <a:gd name="connsiteY116" fmla="*/ 249662 h 1834469"/>
                  <a:gd name="connsiteX117" fmla="*/ 1682447 w 1780137"/>
                  <a:gd name="connsiteY117" fmla="*/ 177296 h 1834469"/>
                  <a:gd name="connsiteX118" fmla="*/ 1675211 w 1780137"/>
                  <a:gd name="connsiteY118" fmla="*/ 151968 h 1834469"/>
                  <a:gd name="connsiteX119" fmla="*/ 1671593 w 1780137"/>
                  <a:gd name="connsiteY119" fmla="*/ 123022 h 1834469"/>
                  <a:gd name="connsiteX120" fmla="*/ 1667974 w 1780137"/>
                  <a:gd name="connsiteY120" fmla="*/ 112167 h 1834469"/>
                  <a:gd name="connsiteX121" fmla="*/ 1657120 w 1780137"/>
                  <a:gd name="connsiteY121" fmla="*/ 104930 h 1834469"/>
                  <a:gd name="connsiteX122" fmla="*/ 1649884 w 1780137"/>
                  <a:gd name="connsiteY122" fmla="*/ 94076 h 1834469"/>
                  <a:gd name="connsiteX123" fmla="*/ 1642647 w 1780137"/>
                  <a:gd name="connsiteY123" fmla="*/ 86839 h 1834469"/>
                  <a:gd name="connsiteX124" fmla="*/ 1628175 w 1780137"/>
                  <a:gd name="connsiteY124" fmla="*/ 65129 h 1834469"/>
                  <a:gd name="connsiteX125" fmla="*/ 1613702 w 1780137"/>
                  <a:gd name="connsiteY125" fmla="*/ 61511 h 1834469"/>
                  <a:gd name="connsiteX126" fmla="*/ 1581138 w 1780137"/>
                  <a:gd name="connsiteY126" fmla="*/ 47038 h 1834469"/>
                  <a:gd name="connsiteX127" fmla="*/ 1570284 w 1780137"/>
                  <a:gd name="connsiteY127" fmla="*/ 39801 h 1834469"/>
                  <a:gd name="connsiteX128" fmla="*/ 1555811 w 1780137"/>
                  <a:gd name="connsiteY128" fmla="*/ 32565 h 1834469"/>
                  <a:gd name="connsiteX129" fmla="*/ 1530484 w 1780137"/>
                  <a:gd name="connsiteY129" fmla="*/ 25328 h 1834469"/>
                  <a:gd name="connsiteX130" fmla="*/ 1512393 w 1780137"/>
                  <a:gd name="connsiteY130" fmla="*/ 21710 h 1834469"/>
                  <a:gd name="connsiteX131" fmla="*/ 1487066 w 1780137"/>
                  <a:gd name="connsiteY131" fmla="*/ 14473 h 1834469"/>
                  <a:gd name="connsiteX132" fmla="*/ 1432794 w 1780137"/>
                  <a:gd name="connsiteY132" fmla="*/ 3619 h 1834469"/>
                  <a:gd name="connsiteX133" fmla="*/ 1385758 w 1780137"/>
                  <a:gd name="connsiteY133" fmla="*/ 0 h 1834469"/>
                  <a:gd name="connsiteX134" fmla="*/ 1298922 w 1780137"/>
                  <a:gd name="connsiteY134" fmla="*/ 3619 h 1834469"/>
                  <a:gd name="connsiteX135" fmla="*/ 1262740 w 1780137"/>
                  <a:gd name="connsiteY135" fmla="*/ 7237 h 1834469"/>
                  <a:gd name="connsiteX136" fmla="*/ 1248268 w 1780137"/>
                  <a:gd name="connsiteY136" fmla="*/ 10855 h 1834469"/>
                  <a:gd name="connsiteX137" fmla="*/ 1204850 w 1780137"/>
                  <a:gd name="connsiteY137" fmla="*/ 14473 h 1834469"/>
                  <a:gd name="connsiteX138" fmla="*/ 1175904 w 1780137"/>
                  <a:gd name="connsiteY138" fmla="*/ 18092 h 1834469"/>
                  <a:gd name="connsiteX139" fmla="*/ 1150577 w 1780137"/>
                  <a:gd name="connsiteY139" fmla="*/ 25328 h 1834469"/>
                  <a:gd name="connsiteX140" fmla="*/ 991378 w 1780137"/>
                  <a:gd name="connsiteY140" fmla="*/ 21710 h 1834469"/>
                  <a:gd name="connsiteX141" fmla="*/ 933487 w 1780137"/>
                  <a:gd name="connsiteY141" fmla="*/ 14473 h 1834469"/>
                  <a:gd name="connsiteX142" fmla="*/ 781525 w 1780137"/>
                  <a:gd name="connsiteY142" fmla="*/ 21710 h 1834469"/>
                  <a:gd name="connsiteX143" fmla="*/ 734489 w 1780137"/>
                  <a:gd name="connsiteY143" fmla="*/ 32565 h 1834469"/>
                  <a:gd name="connsiteX144" fmla="*/ 691071 w 1780137"/>
                  <a:gd name="connsiteY144" fmla="*/ 39801 h 1834469"/>
                  <a:gd name="connsiteX145" fmla="*/ 528253 w 1780137"/>
                  <a:gd name="connsiteY145" fmla="*/ 36183 h 1834469"/>
                  <a:gd name="connsiteX146" fmla="*/ 452272 w 1780137"/>
                  <a:gd name="connsiteY146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0255 w 1780137"/>
                  <a:gd name="connsiteY42" fmla="*/ 1541388 h 1834469"/>
                  <a:gd name="connsiteX43" fmla="*/ 126637 w 1780137"/>
                  <a:gd name="connsiteY43" fmla="*/ 1555861 h 1834469"/>
                  <a:gd name="connsiteX44" fmla="*/ 123019 w 1780137"/>
                  <a:gd name="connsiteY44" fmla="*/ 1588426 h 1834469"/>
                  <a:gd name="connsiteX45" fmla="*/ 115783 w 1780137"/>
                  <a:gd name="connsiteY45" fmla="*/ 1628227 h 1834469"/>
                  <a:gd name="connsiteX46" fmla="*/ 119401 w 1780137"/>
                  <a:gd name="connsiteY46" fmla="*/ 1689738 h 1834469"/>
                  <a:gd name="connsiteX47" fmla="*/ 137492 w 1780137"/>
                  <a:gd name="connsiteY47" fmla="*/ 1722302 h 1834469"/>
                  <a:gd name="connsiteX48" fmla="*/ 148346 w 1780137"/>
                  <a:gd name="connsiteY48" fmla="*/ 1733157 h 1834469"/>
                  <a:gd name="connsiteX49" fmla="*/ 155583 w 1780137"/>
                  <a:gd name="connsiteY49" fmla="*/ 1747630 h 1834469"/>
                  <a:gd name="connsiteX50" fmla="*/ 166437 w 1780137"/>
                  <a:gd name="connsiteY50" fmla="*/ 1758485 h 1834469"/>
                  <a:gd name="connsiteX51" fmla="*/ 173673 w 1780137"/>
                  <a:gd name="connsiteY51" fmla="*/ 1769340 h 1834469"/>
                  <a:gd name="connsiteX52" fmla="*/ 184528 w 1780137"/>
                  <a:gd name="connsiteY52" fmla="*/ 1776576 h 1834469"/>
                  <a:gd name="connsiteX53" fmla="*/ 209855 w 1780137"/>
                  <a:gd name="connsiteY53" fmla="*/ 1791049 h 1834469"/>
                  <a:gd name="connsiteX54" fmla="*/ 238800 w 1780137"/>
                  <a:gd name="connsiteY54" fmla="*/ 1801904 h 1834469"/>
                  <a:gd name="connsiteX55" fmla="*/ 267746 w 1780137"/>
                  <a:gd name="connsiteY55" fmla="*/ 1809141 h 1834469"/>
                  <a:gd name="connsiteX56" fmla="*/ 991378 w 1780137"/>
                  <a:gd name="connsiteY56" fmla="*/ 1816377 h 1834469"/>
                  <a:gd name="connsiteX57" fmla="*/ 1013087 w 1780137"/>
                  <a:gd name="connsiteY57" fmla="*/ 1819996 h 1834469"/>
                  <a:gd name="connsiteX58" fmla="*/ 1031178 w 1780137"/>
                  <a:gd name="connsiteY58" fmla="*/ 1827232 h 1834469"/>
                  <a:gd name="connsiteX59" fmla="*/ 1085450 w 1780137"/>
                  <a:gd name="connsiteY59" fmla="*/ 1834469 h 1834469"/>
                  <a:gd name="connsiteX60" fmla="*/ 1190377 w 1780137"/>
                  <a:gd name="connsiteY60" fmla="*/ 1830851 h 1834469"/>
                  <a:gd name="connsiteX61" fmla="*/ 1222940 w 1780137"/>
                  <a:gd name="connsiteY61" fmla="*/ 1819996 h 1834469"/>
                  <a:gd name="connsiteX62" fmla="*/ 1251886 w 1780137"/>
                  <a:gd name="connsiteY62" fmla="*/ 1816377 h 1834469"/>
                  <a:gd name="connsiteX63" fmla="*/ 1291686 w 1780137"/>
                  <a:gd name="connsiteY63" fmla="*/ 1805523 h 1834469"/>
                  <a:gd name="connsiteX64" fmla="*/ 1320631 w 1780137"/>
                  <a:gd name="connsiteY64" fmla="*/ 1801904 h 1834469"/>
                  <a:gd name="connsiteX65" fmla="*/ 1335103 w 1780137"/>
                  <a:gd name="connsiteY65" fmla="*/ 1798286 h 1834469"/>
                  <a:gd name="connsiteX66" fmla="*/ 1356812 w 1780137"/>
                  <a:gd name="connsiteY66" fmla="*/ 1794668 h 1834469"/>
                  <a:gd name="connsiteX67" fmla="*/ 1374903 w 1780137"/>
                  <a:gd name="connsiteY67" fmla="*/ 1791049 h 1834469"/>
                  <a:gd name="connsiteX68" fmla="*/ 1411085 w 1780137"/>
                  <a:gd name="connsiteY68" fmla="*/ 1787431 h 1834469"/>
                  <a:gd name="connsiteX69" fmla="*/ 1443648 w 1780137"/>
                  <a:gd name="connsiteY69" fmla="*/ 1780195 h 1834469"/>
                  <a:gd name="connsiteX70" fmla="*/ 1479830 w 1780137"/>
                  <a:gd name="connsiteY70" fmla="*/ 1772958 h 1834469"/>
                  <a:gd name="connsiteX71" fmla="*/ 1541339 w 1780137"/>
                  <a:gd name="connsiteY71" fmla="*/ 1769340 h 1834469"/>
                  <a:gd name="connsiteX72" fmla="*/ 1555811 w 1780137"/>
                  <a:gd name="connsiteY72" fmla="*/ 1765722 h 1834469"/>
                  <a:gd name="connsiteX73" fmla="*/ 1653502 w 1780137"/>
                  <a:gd name="connsiteY73" fmla="*/ 1754867 h 1834469"/>
                  <a:gd name="connsiteX74" fmla="*/ 1678829 w 1780137"/>
                  <a:gd name="connsiteY74" fmla="*/ 1740394 h 1834469"/>
                  <a:gd name="connsiteX75" fmla="*/ 1693301 w 1780137"/>
                  <a:gd name="connsiteY75" fmla="*/ 1718684 h 1834469"/>
                  <a:gd name="connsiteX76" fmla="*/ 1700538 w 1780137"/>
                  <a:gd name="connsiteY76" fmla="*/ 1711447 h 1834469"/>
                  <a:gd name="connsiteX77" fmla="*/ 1718629 w 1780137"/>
                  <a:gd name="connsiteY77" fmla="*/ 1682501 h 1834469"/>
                  <a:gd name="connsiteX78" fmla="*/ 1725865 w 1780137"/>
                  <a:gd name="connsiteY78" fmla="*/ 1668028 h 1834469"/>
                  <a:gd name="connsiteX79" fmla="*/ 1736719 w 1780137"/>
                  <a:gd name="connsiteY79" fmla="*/ 1660791 h 1834469"/>
                  <a:gd name="connsiteX80" fmla="*/ 1740338 w 1780137"/>
                  <a:gd name="connsiteY80" fmla="*/ 1649937 h 1834469"/>
                  <a:gd name="connsiteX81" fmla="*/ 1747574 w 1780137"/>
                  <a:gd name="connsiteY81" fmla="*/ 1635463 h 1834469"/>
                  <a:gd name="connsiteX82" fmla="*/ 1751192 w 1780137"/>
                  <a:gd name="connsiteY82" fmla="*/ 1620990 h 1834469"/>
                  <a:gd name="connsiteX83" fmla="*/ 1758428 w 1780137"/>
                  <a:gd name="connsiteY83" fmla="*/ 1606517 h 1834469"/>
                  <a:gd name="connsiteX84" fmla="*/ 1762047 w 1780137"/>
                  <a:gd name="connsiteY84" fmla="*/ 1595662 h 1834469"/>
                  <a:gd name="connsiteX85" fmla="*/ 1765665 w 1780137"/>
                  <a:gd name="connsiteY85" fmla="*/ 1573953 h 1834469"/>
                  <a:gd name="connsiteX86" fmla="*/ 1772901 w 1780137"/>
                  <a:gd name="connsiteY86" fmla="*/ 1545006 h 1834469"/>
                  <a:gd name="connsiteX87" fmla="*/ 1776519 w 1780137"/>
                  <a:gd name="connsiteY87" fmla="*/ 1530533 h 1834469"/>
                  <a:gd name="connsiteX88" fmla="*/ 1780137 w 1780137"/>
                  <a:gd name="connsiteY88" fmla="*/ 1508824 h 1834469"/>
                  <a:gd name="connsiteX89" fmla="*/ 1776519 w 1780137"/>
                  <a:gd name="connsiteY89" fmla="*/ 1367711 h 1834469"/>
                  <a:gd name="connsiteX90" fmla="*/ 1765665 w 1780137"/>
                  <a:gd name="connsiteY90" fmla="*/ 1327909 h 1834469"/>
                  <a:gd name="connsiteX91" fmla="*/ 1762047 w 1780137"/>
                  <a:gd name="connsiteY91" fmla="*/ 1313436 h 1834469"/>
                  <a:gd name="connsiteX92" fmla="*/ 1758428 w 1780137"/>
                  <a:gd name="connsiteY92" fmla="*/ 1291727 h 1834469"/>
                  <a:gd name="connsiteX93" fmla="*/ 1747574 w 1780137"/>
                  <a:gd name="connsiteY93" fmla="*/ 1277254 h 1834469"/>
                  <a:gd name="connsiteX94" fmla="*/ 1729483 w 1780137"/>
                  <a:gd name="connsiteY94" fmla="*/ 1226598 h 1834469"/>
                  <a:gd name="connsiteX95" fmla="*/ 1725865 w 1780137"/>
                  <a:gd name="connsiteY95" fmla="*/ 1208506 h 1834469"/>
                  <a:gd name="connsiteX96" fmla="*/ 1715010 w 1780137"/>
                  <a:gd name="connsiteY96" fmla="*/ 1186797 h 1834469"/>
                  <a:gd name="connsiteX97" fmla="*/ 1707774 w 1780137"/>
                  <a:gd name="connsiteY97" fmla="*/ 1168705 h 1834469"/>
                  <a:gd name="connsiteX98" fmla="*/ 1700538 w 1780137"/>
                  <a:gd name="connsiteY98" fmla="*/ 1154232 h 1834469"/>
                  <a:gd name="connsiteX99" fmla="*/ 1689683 w 1780137"/>
                  <a:gd name="connsiteY99" fmla="*/ 1125286 h 1834469"/>
                  <a:gd name="connsiteX100" fmla="*/ 1682447 w 1780137"/>
                  <a:gd name="connsiteY100" fmla="*/ 1107194 h 1834469"/>
                  <a:gd name="connsiteX101" fmla="*/ 1678829 w 1780137"/>
                  <a:gd name="connsiteY101" fmla="*/ 1078248 h 1834469"/>
                  <a:gd name="connsiteX102" fmla="*/ 1675211 w 1780137"/>
                  <a:gd name="connsiteY102" fmla="*/ 1042065 h 1834469"/>
                  <a:gd name="connsiteX103" fmla="*/ 1671593 w 1780137"/>
                  <a:gd name="connsiteY103" fmla="*/ 1020356 h 1834469"/>
                  <a:gd name="connsiteX104" fmla="*/ 1667974 w 1780137"/>
                  <a:gd name="connsiteY104" fmla="*/ 984173 h 1834469"/>
                  <a:gd name="connsiteX105" fmla="*/ 1664356 w 1780137"/>
                  <a:gd name="connsiteY105" fmla="*/ 969700 h 1834469"/>
                  <a:gd name="connsiteX106" fmla="*/ 1660738 w 1780137"/>
                  <a:gd name="connsiteY106" fmla="*/ 947990 h 1834469"/>
                  <a:gd name="connsiteX107" fmla="*/ 1657120 w 1780137"/>
                  <a:gd name="connsiteY107" fmla="*/ 929899 h 1834469"/>
                  <a:gd name="connsiteX108" fmla="*/ 1653502 w 1780137"/>
                  <a:gd name="connsiteY108" fmla="*/ 835823 h 1834469"/>
                  <a:gd name="connsiteX109" fmla="*/ 1646265 w 1780137"/>
                  <a:gd name="connsiteY109" fmla="*/ 799640 h 1834469"/>
                  <a:gd name="connsiteX110" fmla="*/ 1653502 w 1780137"/>
                  <a:gd name="connsiteY110" fmla="*/ 423339 h 1834469"/>
                  <a:gd name="connsiteX111" fmla="*/ 1657120 w 1780137"/>
                  <a:gd name="connsiteY111" fmla="*/ 394393 h 1834469"/>
                  <a:gd name="connsiteX112" fmla="*/ 1664356 w 1780137"/>
                  <a:gd name="connsiteY112" fmla="*/ 340119 h 1834469"/>
                  <a:gd name="connsiteX113" fmla="*/ 1667974 w 1780137"/>
                  <a:gd name="connsiteY113" fmla="*/ 329264 h 1834469"/>
                  <a:gd name="connsiteX114" fmla="*/ 1675211 w 1780137"/>
                  <a:gd name="connsiteY114" fmla="*/ 274990 h 1834469"/>
                  <a:gd name="connsiteX115" fmla="*/ 1686065 w 1780137"/>
                  <a:gd name="connsiteY115" fmla="*/ 249662 h 1834469"/>
                  <a:gd name="connsiteX116" fmla="*/ 1682447 w 1780137"/>
                  <a:gd name="connsiteY116" fmla="*/ 177296 h 1834469"/>
                  <a:gd name="connsiteX117" fmla="*/ 1675211 w 1780137"/>
                  <a:gd name="connsiteY117" fmla="*/ 151968 h 1834469"/>
                  <a:gd name="connsiteX118" fmla="*/ 1671593 w 1780137"/>
                  <a:gd name="connsiteY118" fmla="*/ 123022 h 1834469"/>
                  <a:gd name="connsiteX119" fmla="*/ 1667974 w 1780137"/>
                  <a:gd name="connsiteY119" fmla="*/ 112167 h 1834469"/>
                  <a:gd name="connsiteX120" fmla="*/ 1657120 w 1780137"/>
                  <a:gd name="connsiteY120" fmla="*/ 104930 h 1834469"/>
                  <a:gd name="connsiteX121" fmla="*/ 1649884 w 1780137"/>
                  <a:gd name="connsiteY121" fmla="*/ 94076 h 1834469"/>
                  <a:gd name="connsiteX122" fmla="*/ 1642647 w 1780137"/>
                  <a:gd name="connsiteY122" fmla="*/ 86839 h 1834469"/>
                  <a:gd name="connsiteX123" fmla="*/ 1628175 w 1780137"/>
                  <a:gd name="connsiteY123" fmla="*/ 65129 h 1834469"/>
                  <a:gd name="connsiteX124" fmla="*/ 1613702 w 1780137"/>
                  <a:gd name="connsiteY124" fmla="*/ 61511 h 1834469"/>
                  <a:gd name="connsiteX125" fmla="*/ 1581138 w 1780137"/>
                  <a:gd name="connsiteY125" fmla="*/ 47038 h 1834469"/>
                  <a:gd name="connsiteX126" fmla="*/ 1570284 w 1780137"/>
                  <a:gd name="connsiteY126" fmla="*/ 39801 h 1834469"/>
                  <a:gd name="connsiteX127" fmla="*/ 1555811 w 1780137"/>
                  <a:gd name="connsiteY127" fmla="*/ 32565 h 1834469"/>
                  <a:gd name="connsiteX128" fmla="*/ 1530484 w 1780137"/>
                  <a:gd name="connsiteY128" fmla="*/ 25328 h 1834469"/>
                  <a:gd name="connsiteX129" fmla="*/ 1512393 w 1780137"/>
                  <a:gd name="connsiteY129" fmla="*/ 21710 h 1834469"/>
                  <a:gd name="connsiteX130" fmla="*/ 1487066 w 1780137"/>
                  <a:gd name="connsiteY130" fmla="*/ 14473 h 1834469"/>
                  <a:gd name="connsiteX131" fmla="*/ 1432794 w 1780137"/>
                  <a:gd name="connsiteY131" fmla="*/ 3619 h 1834469"/>
                  <a:gd name="connsiteX132" fmla="*/ 1385758 w 1780137"/>
                  <a:gd name="connsiteY132" fmla="*/ 0 h 1834469"/>
                  <a:gd name="connsiteX133" fmla="*/ 1298922 w 1780137"/>
                  <a:gd name="connsiteY133" fmla="*/ 3619 h 1834469"/>
                  <a:gd name="connsiteX134" fmla="*/ 1262740 w 1780137"/>
                  <a:gd name="connsiteY134" fmla="*/ 7237 h 1834469"/>
                  <a:gd name="connsiteX135" fmla="*/ 1248268 w 1780137"/>
                  <a:gd name="connsiteY135" fmla="*/ 10855 h 1834469"/>
                  <a:gd name="connsiteX136" fmla="*/ 1204850 w 1780137"/>
                  <a:gd name="connsiteY136" fmla="*/ 14473 h 1834469"/>
                  <a:gd name="connsiteX137" fmla="*/ 1175904 w 1780137"/>
                  <a:gd name="connsiteY137" fmla="*/ 18092 h 1834469"/>
                  <a:gd name="connsiteX138" fmla="*/ 1150577 w 1780137"/>
                  <a:gd name="connsiteY138" fmla="*/ 25328 h 1834469"/>
                  <a:gd name="connsiteX139" fmla="*/ 991378 w 1780137"/>
                  <a:gd name="connsiteY139" fmla="*/ 21710 h 1834469"/>
                  <a:gd name="connsiteX140" fmla="*/ 933487 w 1780137"/>
                  <a:gd name="connsiteY140" fmla="*/ 14473 h 1834469"/>
                  <a:gd name="connsiteX141" fmla="*/ 781525 w 1780137"/>
                  <a:gd name="connsiteY141" fmla="*/ 21710 h 1834469"/>
                  <a:gd name="connsiteX142" fmla="*/ 734489 w 1780137"/>
                  <a:gd name="connsiteY142" fmla="*/ 32565 h 1834469"/>
                  <a:gd name="connsiteX143" fmla="*/ 691071 w 1780137"/>
                  <a:gd name="connsiteY143" fmla="*/ 39801 h 1834469"/>
                  <a:gd name="connsiteX144" fmla="*/ 528253 w 1780137"/>
                  <a:gd name="connsiteY144" fmla="*/ 36183 h 1834469"/>
                  <a:gd name="connsiteX145" fmla="*/ 452272 w 1780137"/>
                  <a:gd name="connsiteY145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  <a:gd name="connsiteX144" fmla="*/ 452272 w 1780137"/>
                  <a:gd name="connsiteY144" fmla="*/ 25328 h 1834469"/>
                  <a:gd name="connsiteX0" fmla="*/ 528253 w 1780137"/>
                  <a:gd name="connsiteY0" fmla="*/ 36183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1780137" h="1834469">
                    <a:moveTo>
                      <a:pt x="528253" y="36183"/>
                    </a:moveTo>
                    <a:cubicBezTo>
                      <a:pt x="488453" y="33771"/>
                      <a:pt x="473378" y="25328"/>
                      <a:pt x="452272" y="25328"/>
                    </a:cubicBezTo>
                    <a:cubicBezTo>
                      <a:pt x="431166" y="25328"/>
                      <a:pt x="414815" y="32224"/>
                      <a:pt x="401618" y="36183"/>
                    </a:cubicBezTo>
                    <a:cubicBezTo>
                      <a:pt x="394312" y="38375"/>
                      <a:pt x="387460" y="42341"/>
                      <a:pt x="379909" y="43420"/>
                    </a:cubicBezTo>
                    <a:cubicBezTo>
                      <a:pt x="354493" y="47051"/>
                      <a:pt x="227138" y="50556"/>
                      <a:pt x="224328" y="50656"/>
                    </a:cubicBezTo>
                    <a:cubicBezTo>
                      <a:pt x="183395" y="64299"/>
                      <a:pt x="236991" y="47547"/>
                      <a:pt x="126637" y="57893"/>
                    </a:cubicBezTo>
                    <a:cubicBezTo>
                      <a:pt x="116735" y="58821"/>
                      <a:pt x="97692" y="65129"/>
                      <a:pt x="97692" y="65129"/>
                    </a:cubicBezTo>
                    <a:cubicBezTo>
                      <a:pt x="94074" y="68747"/>
                      <a:pt x="91002" y="73010"/>
                      <a:pt x="86838" y="75984"/>
                    </a:cubicBezTo>
                    <a:cubicBezTo>
                      <a:pt x="82449" y="79119"/>
                      <a:pt x="76179" y="79407"/>
                      <a:pt x="72365" y="83221"/>
                    </a:cubicBezTo>
                    <a:cubicBezTo>
                      <a:pt x="69668" y="85918"/>
                      <a:pt x="69795" y="90409"/>
                      <a:pt x="68747" y="94076"/>
                    </a:cubicBezTo>
                    <a:cubicBezTo>
                      <a:pt x="67381" y="98857"/>
                      <a:pt x="66495" y="103768"/>
                      <a:pt x="65129" y="108549"/>
                    </a:cubicBezTo>
                    <a:cubicBezTo>
                      <a:pt x="64081" y="112216"/>
                      <a:pt x="62558" y="115737"/>
                      <a:pt x="61510" y="119404"/>
                    </a:cubicBezTo>
                    <a:cubicBezTo>
                      <a:pt x="60144" y="124185"/>
                      <a:pt x="59464" y="129159"/>
                      <a:pt x="57892" y="133877"/>
                    </a:cubicBezTo>
                    <a:cubicBezTo>
                      <a:pt x="47028" y="166472"/>
                      <a:pt x="55099" y="137764"/>
                      <a:pt x="39801" y="170059"/>
                    </a:cubicBezTo>
                    <a:cubicBezTo>
                      <a:pt x="31937" y="186661"/>
                      <a:pt x="25221" y="203784"/>
                      <a:pt x="18092" y="220715"/>
                    </a:cubicBezTo>
                    <a:cubicBezTo>
                      <a:pt x="15572" y="226701"/>
                      <a:pt x="12130" y="232438"/>
                      <a:pt x="10856" y="238807"/>
                    </a:cubicBezTo>
                    <a:cubicBezTo>
                      <a:pt x="6490" y="260638"/>
                      <a:pt x="9183" y="251064"/>
                      <a:pt x="3620" y="267753"/>
                    </a:cubicBezTo>
                    <a:cubicBezTo>
                      <a:pt x="2414" y="287051"/>
                      <a:pt x="2" y="306311"/>
                      <a:pt x="2" y="325646"/>
                    </a:cubicBezTo>
                    <a:cubicBezTo>
                      <a:pt x="2" y="501293"/>
                      <a:pt x="-363" y="394176"/>
                      <a:pt x="7238" y="473995"/>
                    </a:cubicBezTo>
                    <a:cubicBezTo>
                      <a:pt x="8729" y="489650"/>
                      <a:pt x="9019" y="505415"/>
                      <a:pt x="10856" y="521033"/>
                    </a:cubicBezTo>
                    <a:cubicBezTo>
                      <a:pt x="11437" y="525972"/>
                      <a:pt x="13585" y="530613"/>
                      <a:pt x="14474" y="535506"/>
                    </a:cubicBezTo>
                    <a:cubicBezTo>
                      <a:pt x="15999" y="543897"/>
                      <a:pt x="16419" y="552471"/>
                      <a:pt x="18092" y="560834"/>
                    </a:cubicBezTo>
                    <a:cubicBezTo>
                      <a:pt x="20421" y="572476"/>
                      <a:pt x="24243" y="574401"/>
                      <a:pt x="28947" y="586162"/>
                    </a:cubicBezTo>
                    <a:cubicBezTo>
                      <a:pt x="31780" y="593244"/>
                      <a:pt x="34176" y="600512"/>
                      <a:pt x="36183" y="607871"/>
                    </a:cubicBezTo>
                    <a:cubicBezTo>
                      <a:pt x="37801" y="613804"/>
                      <a:pt x="38066" y="620063"/>
                      <a:pt x="39801" y="625963"/>
                    </a:cubicBezTo>
                    <a:cubicBezTo>
                      <a:pt x="44106" y="640599"/>
                      <a:pt x="50083" y="654713"/>
                      <a:pt x="54274" y="669382"/>
                    </a:cubicBezTo>
                    <a:cubicBezTo>
                      <a:pt x="56686" y="677825"/>
                      <a:pt x="58133" y="686605"/>
                      <a:pt x="61510" y="694710"/>
                    </a:cubicBezTo>
                    <a:cubicBezTo>
                      <a:pt x="64215" y="701202"/>
                      <a:pt x="69687" y="706299"/>
                      <a:pt x="72365" y="712802"/>
                    </a:cubicBezTo>
                    <a:cubicBezTo>
                      <a:pt x="78174" y="726909"/>
                      <a:pt x="80016" y="742576"/>
                      <a:pt x="86838" y="756221"/>
                    </a:cubicBezTo>
                    <a:cubicBezTo>
                      <a:pt x="103812" y="790171"/>
                      <a:pt x="83421" y="747680"/>
                      <a:pt x="101310" y="792404"/>
                    </a:cubicBezTo>
                    <a:cubicBezTo>
                      <a:pt x="103313" y="797412"/>
                      <a:pt x="106135" y="802053"/>
                      <a:pt x="108547" y="806877"/>
                    </a:cubicBezTo>
                    <a:cubicBezTo>
                      <a:pt x="111144" y="817264"/>
                      <a:pt x="114997" y="834252"/>
                      <a:pt x="119401" y="843060"/>
                    </a:cubicBezTo>
                    <a:cubicBezTo>
                      <a:pt x="121813" y="847884"/>
                      <a:pt x="124743" y="852483"/>
                      <a:pt x="126637" y="857533"/>
                    </a:cubicBezTo>
                    <a:cubicBezTo>
                      <a:pt x="128383" y="862189"/>
                      <a:pt x="128826" y="867243"/>
                      <a:pt x="130255" y="872006"/>
                    </a:cubicBezTo>
                    <a:cubicBezTo>
                      <a:pt x="132447" y="879312"/>
                      <a:pt x="137492" y="893716"/>
                      <a:pt x="137492" y="893716"/>
                    </a:cubicBezTo>
                    <a:cubicBezTo>
                      <a:pt x="138698" y="908189"/>
                      <a:pt x="139413" y="922711"/>
                      <a:pt x="141110" y="937135"/>
                    </a:cubicBezTo>
                    <a:cubicBezTo>
                      <a:pt x="141828" y="943243"/>
                      <a:pt x="143915" y="949130"/>
                      <a:pt x="144728" y="955226"/>
                    </a:cubicBezTo>
                    <a:cubicBezTo>
                      <a:pt x="146330" y="967241"/>
                      <a:pt x="146548" y="979422"/>
                      <a:pt x="148346" y="991409"/>
                    </a:cubicBezTo>
                    <a:cubicBezTo>
                      <a:pt x="150171" y="1003573"/>
                      <a:pt x="153171" y="1015531"/>
                      <a:pt x="155583" y="1027592"/>
                    </a:cubicBezTo>
                    <a:cubicBezTo>
                      <a:pt x="156789" y="1033623"/>
                      <a:pt x="162216" y="988395"/>
                      <a:pt x="159201" y="1045684"/>
                    </a:cubicBezTo>
                    <a:cubicBezTo>
                      <a:pt x="156186" y="1102973"/>
                      <a:pt x="144728" y="1262781"/>
                      <a:pt x="137492" y="1371329"/>
                    </a:cubicBezTo>
                    <a:cubicBezTo>
                      <a:pt x="132668" y="1453946"/>
                      <a:pt x="132064" y="1510633"/>
                      <a:pt x="130255" y="1541388"/>
                    </a:cubicBezTo>
                    <a:cubicBezTo>
                      <a:pt x="128446" y="1572143"/>
                      <a:pt x="127843" y="1551037"/>
                      <a:pt x="126637" y="1555861"/>
                    </a:cubicBezTo>
                    <a:cubicBezTo>
                      <a:pt x="125431" y="1566716"/>
                      <a:pt x="124462" y="1577600"/>
                      <a:pt x="123019" y="1588426"/>
                    </a:cubicBezTo>
                    <a:cubicBezTo>
                      <a:pt x="121168" y="1602310"/>
                      <a:pt x="118511" y="1614587"/>
                      <a:pt x="115783" y="1628227"/>
                    </a:cubicBezTo>
                    <a:cubicBezTo>
                      <a:pt x="116989" y="1648731"/>
                      <a:pt x="117357" y="1669301"/>
                      <a:pt x="119401" y="1689738"/>
                    </a:cubicBezTo>
                    <a:cubicBezTo>
                      <a:pt x="120475" y="1700477"/>
                      <a:pt x="132978" y="1716498"/>
                      <a:pt x="137492" y="1722302"/>
                    </a:cubicBezTo>
                    <a:cubicBezTo>
                      <a:pt x="140633" y="1726341"/>
                      <a:pt x="145372" y="1728993"/>
                      <a:pt x="148346" y="1733157"/>
                    </a:cubicBezTo>
                    <a:cubicBezTo>
                      <a:pt x="151481" y="1737546"/>
                      <a:pt x="152448" y="1743241"/>
                      <a:pt x="155583" y="1747630"/>
                    </a:cubicBezTo>
                    <a:cubicBezTo>
                      <a:pt x="158557" y="1751794"/>
                      <a:pt x="163161" y="1754554"/>
                      <a:pt x="166437" y="1758485"/>
                    </a:cubicBezTo>
                    <a:cubicBezTo>
                      <a:pt x="169221" y="1761826"/>
                      <a:pt x="170598" y="1766265"/>
                      <a:pt x="173673" y="1769340"/>
                    </a:cubicBezTo>
                    <a:cubicBezTo>
                      <a:pt x="176748" y="1772415"/>
                      <a:pt x="180989" y="1774048"/>
                      <a:pt x="184528" y="1776576"/>
                    </a:cubicBezTo>
                    <a:cubicBezTo>
                      <a:pt x="203696" y="1790267"/>
                      <a:pt x="192240" y="1785177"/>
                      <a:pt x="209855" y="1791049"/>
                    </a:cubicBezTo>
                    <a:cubicBezTo>
                      <a:pt x="226943" y="1802441"/>
                      <a:pt x="214867" y="1796381"/>
                      <a:pt x="238800" y="1801904"/>
                    </a:cubicBezTo>
                    <a:cubicBezTo>
                      <a:pt x="248491" y="1804140"/>
                      <a:pt x="257801" y="1809042"/>
                      <a:pt x="267746" y="1809141"/>
                    </a:cubicBezTo>
                    <a:lnTo>
                      <a:pt x="991378" y="1816377"/>
                    </a:lnTo>
                    <a:cubicBezTo>
                      <a:pt x="998614" y="1817583"/>
                      <a:pt x="1006009" y="1818066"/>
                      <a:pt x="1013087" y="1819996"/>
                    </a:cubicBezTo>
                    <a:cubicBezTo>
                      <a:pt x="1019353" y="1821705"/>
                      <a:pt x="1024877" y="1825657"/>
                      <a:pt x="1031178" y="1827232"/>
                    </a:cubicBezTo>
                    <a:cubicBezTo>
                      <a:pt x="1036181" y="1828483"/>
                      <a:pt x="1082190" y="1834062"/>
                      <a:pt x="1085450" y="1834469"/>
                    </a:cubicBezTo>
                    <a:cubicBezTo>
                      <a:pt x="1120426" y="1833263"/>
                      <a:pt x="1155438" y="1832848"/>
                      <a:pt x="1190377" y="1830851"/>
                    </a:cubicBezTo>
                    <a:cubicBezTo>
                      <a:pt x="1255441" y="1827133"/>
                      <a:pt x="1182827" y="1830936"/>
                      <a:pt x="1222940" y="1819996"/>
                    </a:cubicBezTo>
                    <a:cubicBezTo>
                      <a:pt x="1232321" y="1817437"/>
                      <a:pt x="1242237" y="1817583"/>
                      <a:pt x="1251886" y="1816377"/>
                    </a:cubicBezTo>
                    <a:cubicBezTo>
                      <a:pt x="1266812" y="1811402"/>
                      <a:pt x="1273026" y="1809022"/>
                      <a:pt x="1291686" y="1805523"/>
                    </a:cubicBezTo>
                    <a:cubicBezTo>
                      <a:pt x="1301243" y="1803731"/>
                      <a:pt x="1311040" y="1803503"/>
                      <a:pt x="1320631" y="1801904"/>
                    </a:cubicBezTo>
                    <a:cubicBezTo>
                      <a:pt x="1325536" y="1801086"/>
                      <a:pt x="1330227" y="1799261"/>
                      <a:pt x="1335103" y="1798286"/>
                    </a:cubicBezTo>
                    <a:cubicBezTo>
                      <a:pt x="1342297" y="1796847"/>
                      <a:pt x="1349594" y="1795980"/>
                      <a:pt x="1356812" y="1794668"/>
                    </a:cubicBezTo>
                    <a:cubicBezTo>
                      <a:pt x="1362863" y="1793568"/>
                      <a:pt x="1368807" y="1791862"/>
                      <a:pt x="1374903" y="1791049"/>
                    </a:cubicBezTo>
                    <a:cubicBezTo>
                      <a:pt x="1386917" y="1789447"/>
                      <a:pt x="1399071" y="1789033"/>
                      <a:pt x="1411085" y="1787431"/>
                    </a:cubicBezTo>
                    <a:cubicBezTo>
                      <a:pt x="1426289" y="1785404"/>
                      <a:pt x="1429487" y="1783230"/>
                      <a:pt x="1443648" y="1780195"/>
                    </a:cubicBezTo>
                    <a:cubicBezTo>
                      <a:pt x="1455675" y="1777618"/>
                      <a:pt x="1467606" y="1774316"/>
                      <a:pt x="1479830" y="1772958"/>
                    </a:cubicBezTo>
                    <a:cubicBezTo>
                      <a:pt x="1500243" y="1770690"/>
                      <a:pt x="1520836" y="1770546"/>
                      <a:pt x="1541339" y="1769340"/>
                    </a:cubicBezTo>
                    <a:cubicBezTo>
                      <a:pt x="1546163" y="1768134"/>
                      <a:pt x="1550935" y="1766697"/>
                      <a:pt x="1555811" y="1765722"/>
                    </a:cubicBezTo>
                    <a:cubicBezTo>
                      <a:pt x="1587734" y="1759337"/>
                      <a:pt x="1621825" y="1757884"/>
                      <a:pt x="1653502" y="1754867"/>
                    </a:cubicBezTo>
                    <a:cubicBezTo>
                      <a:pt x="1664825" y="1751092"/>
                      <a:pt x="1669608" y="1750768"/>
                      <a:pt x="1678829" y="1740394"/>
                    </a:cubicBezTo>
                    <a:cubicBezTo>
                      <a:pt x="1684607" y="1733894"/>
                      <a:pt x="1687151" y="1724834"/>
                      <a:pt x="1693301" y="1718684"/>
                    </a:cubicBezTo>
                    <a:lnTo>
                      <a:pt x="1700538" y="1711447"/>
                    </a:lnTo>
                    <a:cubicBezTo>
                      <a:pt x="1709149" y="1685612"/>
                      <a:pt x="1701427" y="1693969"/>
                      <a:pt x="1718629" y="1682501"/>
                    </a:cubicBezTo>
                    <a:cubicBezTo>
                      <a:pt x="1721041" y="1677677"/>
                      <a:pt x="1722412" y="1672172"/>
                      <a:pt x="1725865" y="1668028"/>
                    </a:cubicBezTo>
                    <a:cubicBezTo>
                      <a:pt x="1728649" y="1664687"/>
                      <a:pt x="1734003" y="1664187"/>
                      <a:pt x="1736719" y="1660791"/>
                    </a:cubicBezTo>
                    <a:cubicBezTo>
                      <a:pt x="1739101" y="1657813"/>
                      <a:pt x="1738836" y="1653442"/>
                      <a:pt x="1740338" y="1649937"/>
                    </a:cubicBezTo>
                    <a:cubicBezTo>
                      <a:pt x="1742463" y="1644979"/>
                      <a:pt x="1745680" y="1640514"/>
                      <a:pt x="1747574" y="1635463"/>
                    </a:cubicBezTo>
                    <a:cubicBezTo>
                      <a:pt x="1749320" y="1630807"/>
                      <a:pt x="1749446" y="1625646"/>
                      <a:pt x="1751192" y="1620990"/>
                    </a:cubicBezTo>
                    <a:cubicBezTo>
                      <a:pt x="1753086" y="1615940"/>
                      <a:pt x="1756303" y="1611475"/>
                      <a:pt x="1758428" y="1606517"/>
                    </a:cubicBezTo>
                    <a:cubicBezTo>
                      <a:pt x="1759930" y="1603011"/>
                      <a:pt x="1760841" y="1599280"/>
                      <a:pt x="1762047" y="1595662"/>
                    </a:cubicBezTo>
                    <a:cubicBezTo>
                      <a:pt x="1763253" y="1588426"/>
                      <a:pt x="1764128" y="1581126"/>
                      <a:pt x="1765665" y="1573953"/>
                    </a:cubicBezTo>
                    <a:cubicBezTo>
                      <a:pt x="1767749" y="1564228"/>
                      <a:pt x="1770489" y="1554655"/>
                      <a:pt x="1772901" y="1545006"/>
                    </a:cubicBezTo>
                    <a:cubicBezTo>
                      <a:pt x="1774107" y="1540182"/>
                      <a:pt x="1775702" y="1535438"/>
                      <a:pt x="1776519" y="1530533"/>
                    </a:cubicBezTo>
                    <a:lnTo>
                      <a:pt x="1780137" y="1508824"/>
                    </a:lnTo>
                    <a:cubicBezTo>
                      <a:pt x="1778931" y="1461786"/>
                      <a:pt x="1778655" y="1414716"/>
                      <a:pt x="1776519" y="1367711"/>
                    </a:cubicBezTo>
                    <a:cubicBezTo>
                      <a:pt x="1775930" y="1354756"/>
                      <a:pt x="1769233" y="1339804"/>
                      <a:pt x="1765665" y="1327909"/>
                    </a:cubicBezTo>
                    <a:cubicBezTo>
                      <a:pt x="1764236" y="1323146"/>
                      <a:pt x="1763022" y="1318312"/>
                      <a:pt x="1762047" y="1313436"/>
                    </a:cubicBezTo>
                    <a:cubicBezTo>
                      <a:pt x="1760608" y="1306242"/>
                      <a:pt x="1761153" y="1298538"/>
                      <a:pt x="1758428" y="1291727"/>
                    </a:cubicBezTo>
                    <a:cubicBezTo>
                      <a:pt x="1756188" y="1286128"/>
                      <a:pt x="1750271" y="1282648"/>
                      <a:pt x="1747574" y="1277254"/>
                    </a:cubicBezTo>
                    <a:cubicBezTo>
                      <a:pt x="1738054" y="1258213"/>
                      <a:pt x="1733648" y="1245343"/>
                      <a:pt x="1729483" y="1226598"/>
                    </a:cubicBezTo>
                    <a:cubicBezTo>
                      <a:pt x="1728149" y="1220594"/>
                      <a:pt x="1727967" y="1214286"/>
                      <a:pt x="1725865" y="1208506"/>
                    </a:cubicBezTo>
                    <a:cubicBezTo>
                      <a:pt x="1723100" y="1200903"/>
                      <a:pt x="1718358" y="1194162"/>
                      <a:pt x="1715010" y="1186797"/>
                    </a:cubicBezTo>
                    <a:cubicBezTo>
                      <a:pt x="1712322" y="1180884"/>
                      <a:pt x="1710412" y="1174640"/>
                      <a:pt x="1707774" y="1168705"/>
                    </a:cubicBezTo>
                    <a:cubicBezTo>
                      <a:pt x="1705584" y="1163776"/>
                      <a:pt x="1702729" y="1159161"/>
                      <a:pt x="1700538" y="1154232"/>
                    </a:cubicBezTo>
                    <a:cubicBezTo>
                      <a:pt x="1689348" y="1129054"/>
                      <a:pt x="1696844" y="1144385"/>
                      <a:pt x="1689683" y="1125286"/>
                    </a:cubicBezTo>
                    <a:cubicBezTo>
                      <a:pt x="1687403" y="1119204"/>
                      <a:pt x="1684859" y="1113225"/>
                      <a:pt x="1682447" y="1107194"/>
                    </a:cubicBezTo>
                    <a:cubicBezTo>
                      <a:pt x="1681241" y="1097545"/>
                      <a:pt x="1679903" y="1087912"/>
                      <a:pt x="1678829" y="1078248"/>
                    </a:cubicBezTo>
                    <a:cubicBezTo>
                      <a:pt x="1677491" y="1066201"/>
                      <a:pt x="1676714" y="1054093"/>
                      <a:pt x="1675211" y="1042065"/>
                    </a:cubicBezTo>
                    <a:cubicBezTo>
                      <a:pt x="1674301" y="1034786"/>
                      <a:pt x="1672503" y="1027635"/>
                      <a:pt x="1671593" y="1020356"/>
                    </a:cubicBezTo>
                    <a:cubicBezTo>
                      <a:pt x="1670089" y="1008328"/>
                      <a:pt x="1669688" y="996172"/>
                      <a:pt x="1667974" y="984173"/>
                    </a:cubicBezTo>
                    <a:cubicBezTo>
                      <a:pt x="1667271" y="979250"/>
                      <a:pt x="1665331" y="974576"/>
                      <a:pt x="1664356" y="969700"/>
                    </a:cubicBezTo>
                    <a:cubicBezTo>
                      <a:pt x="1662917" y="962506"/>
                      <a:pt x="1662050" y="955208"/>
                      <a:pt x="1660738" y="947990"/>
                    </a:cubicBezTo>
                    <a:cubicBezTo>
                      <a:pt x="1659638" y="941939"/>
                      <a:pt x="1658326" y="935929"/>
                      <a:pt x="1657120" y="929899"/>
                    </a:cubicBezTo>
                    <a:cubicBezTo>
                      <a:pt x="1655914" y="898540"/>
                      <a:pt x="1655459" y="867144"/>
                      <a:pt x="1653502" y="835823"/>
                    </a:cubicBezTo>
                    <a:cubicBezTo>
                      <a:pt x="1652763" y="823991"/>
                      <a:pt x="1649158" y="811210"/>
                      <a:pt x="1646265" y="799640"/>
                    </a:cubicBezTo>
                    <a:cubicBezTo>
                      <a:pt x="1648677" y="674206"/>
                      <a:pt x="1650143" y="548751"/>
                      <a:pt x="1653502" y="423339"/>
                    </a:cubicBezTo>
                    <a:cubicBezTo>
                      <a:pt x="1653762" y="413619"/>
                      <a:pt x="1655984" y="404050"/>
                      <a:pt x="1657120" y="394393"/>
                    </a:cubicBezTo>
                    <a:cubicBezTo>
                      <a:pt x="1659080" y="377734"/>
                      <a:pt x="1660601" y="357020"/>
                      <a:pt x="1664356" y="340119"/>
                    </a:cubicBezTo>
                    <a:cubicBezTo>
                      <a:pt x="1665183" y="336396"/>
                      <a:pt x="1666768" y="332882"/>
                      <a:pt x="1667974" y="329264"/>
                    </a:cubicBezTo>
                    <a:cubicBezTo>
                      <a:pt x="1670235" y="306659"/>
                      <a:pt x="1670216" y="294973"/>
                      <a:pt x="1675211" y="274990"/>
                    </a:cubicBezTo>
                    <a:cubicBezTo>
                      <a:pt x="1677873" y="264342"/>
                      <a:pt x="1680887" y="260018"/>
                      <a:pt x="1686065" y="249662"/>
                    </a:cubicBezTo>
                    <a:cubicBezTo>
                      <a:pt x="1684859" y="225540"/>
                      <a:pt x="1684453" y="201365"/>
                      <a:pt x="1682447" y="177296"/>
                    </a:cubicBezTo>
                    <a:cubicBezTo>
                      <a:pt x="1681942" y="171239"/>
                      <a:pt x="1677304" y="158248"/>
                      <a:pt x="1675211" y="151968"/>
                    </a:cubicBezTo>
                    <a:cubicBezTo>
                      <a:pt x="1674005" y="142319"/>
                      <a:pt x="1673333" y="132589"/>
                      <a:pt x="1671593" y="123022"/>
                    </a:cubicBezTo>
                    <a:cubicBezTo>
                      <a:pt x="1670911" y="119269"/>
                      <a:pt x="1670357" y="115145"/>
                      <a:pt x="1667974" y="112167"/>
                    </a:cubicBezTo>
                    <a:cubicBezTo>
                      <a:pt x="1665258" y="108771"/>
                      <a:pt x="1660738" y="107342"/>
                      <a:pt x="1657120" y="104930"/>
                    </a:cubicBezTo>
                    <a:cubicBezTo>
                      <a:pt x="1654708" y="101312"/>
                      <a:pt x="1652600" y="97471"/>
                      <a:pt x="1649884" y="94076"/>
                    </a:cubicBezTo>
                    <a:cubicBezTo>
                      <a:pt x="1647753" y="91412"/>
                      <a:pt x="1644694" y="89568"/>
                      <a:pt x="1642647" y="86839"/>
                    </a:cubicBezTo>
                    <a:cubicBezTo>
                      <a:pt x="1637429" y="79881"/>
                      <a:pt x="1636613" y="67238"/>
                      <a:pt x="1628175" y="65129"/>
                    </a:cubicBezTo>
                    <a:lnTo>
                      <a:pt x="1613702" y="61511"/>
                    </a:lnTo>
                    <a:cubicBezTo>
                      <a:pt x="1583322" y="38726"/>
                      <a:pt x="1616347" y="60242"/>
                      <a:pt x="1581138" y="47038"/>
                    </a:cubicBezTo>
                    <a:cubicBezTo>
                      <a:pt x="1577066" y="45511"/>
                      <a:pt x="1574060" y="41958"/>
                      <a:pt x="1570284" y="39801"/>
                    </a:cubicBezTo>
                    <a:cubicBezTo>
                      <a:pt x="1565601" y="37125"/>
                      <a:pt x="1560769" y="34690"/>
                      <a:pt x="1555811" y="32565"/>
                    </a:cubicBezTo>
                    <a:cubicBezTo>
                      <a:pt x="1549295" y="29772"/>
                      <a:pt x="1536849" y="26742"/>
                      <a:pt x="1530484" y="25328"/>
                    </a:cubicBezTo>
                    <a:cubicBezTo>
                      <a:pt x="1524481" y="23994"/>
                      <a:pt x="1518359" y="23202"/>
                      <a:pt x="1512393" y="21710"/>
                    </a:cubicBezTo>
                    <a:cubicBezTo>
                      <a:pt x="1503875" y="19580"/>
                      <a:pt x="1495584" y="16603"/>
                      <a:pt x="1487066" y="14473"/>
                    </a:cubicBezTo>
                    <a:cubicBezTo>
                      <a:pt x="1475975" y="11700"/>
                      <a:pt x="1446579" y="5070"/>
                      <a:pt x="1432794" y="3619"/>
                    </a:cubicBezTo>
                    <a:cubicBezTo>
                      <a:pt x="1417155" y="1973"/>
                      <a:pt x="1401437" y="1206"/>
                      <a:pt x="1385758" y="0"/>
                    </a:cubicBezTo>
                    <a:lnTo>
                      <a:pt x="1298922" y="3619"/>
                    </a:lnTo>
                    <a:cubicBezTo>
                      <a:pt x="1286822" y="4331"/>
                      <a:pt x="1274739" y="5523"/>
                      <a:pt x="1262740" y="7237"/>
                    </a:cubicBezTo>
                    <a:cubicBezTo>
                      <a:pt x="1257818" y="7940"/>
                      <a:pt x="1253202" y="10238"/>
                      <a:pt x="1248268" y="10855"/>
                    </a:cubicBezTo>
                    <a:cubicBezTo>
                      <a:pt x="1233857" y="12656"/>
                      <a:pt x="1219301" y="13028"/>
                      <a:pt x="1204850" y="14473"/>
                    </a:cubicBezTo>
                    <a:cubicBezTo>
                      <a:pt x="1195174" y="15441"/>
                      <a:pt x="1185553" y="16886"/>
                      <a:pt x="1175904" y="18092"/>
                    </a:cubicBezTo>
                    <a:cubicBezTo>
                      <a:pt x="1167462" y="20504"/>
                      <a:pt x="1159355" y="25156"/>
                      <a:pt x="1150577" y="25328"/>
                    </a:cubicBezTo>
                    <a:lnTo>
                      <a:pt x="991378" y="21710"/>
                    </a:lnTo>
                    <a:cubicBezTo>
                      <a:pt x="978976" y="21242"/>
                      <a:pt x="947264" y="16441"/>
                      <a:pt x="933487" y="14473"/>
                    </a:cubicBezTo>
                    <a:cubicBezTo>
                      <a:pt x="893481" y="15585"/>
                      <a:pt x="829596" y="11410"/>
                      <a:pt x="781525" y="21710"/>
                    </a:cubicBezTo>
                    <a:cubicBezTo>
                      <a:pt x="741714" y="30241"/>
                      <a:pt x="765361" y="27117"/>
                      <a:pt x="734489" y="32565"/>
                    </a:cubicBezTo>
                    <a:lnTo>
                      <a:pt x="691071" y="39801"/>
                    </a:lnTo>
                    <a:lnTo>
                      <a:pt x="528253" y="361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>
                <a:solidFill>
                  <a:srgbClr val="7F7F7F"/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612300" y="1126766"/>
                <a:ext cx="461892" cy="59158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 rot="187134">
                <a:off x="5321509" y="766194"/>
                <a:ext cx="1142076" cy="1247948"/>
              </a:xfrm>
              <a:custGeom>
                <a:avLst/>
                <a:gdLst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62819 w 1780137"/>
                  <a:gd name="connsiteY40" fmla="*/ 1078248 h 1834469"/>
                  <a:gd name="connsiteX41" fmla="*/ 159201 w 1780137"/>
                  <a:gd name="connsiteY41" fmla="*/ 1356856 h 1834469"/>
                  <a:gd name="connsiteX42" fmla="*/ 151964 w 1780137"/>
                  <a:gd name="connsiteY42" fmla="*/ 1385802 h 1834469"/>
                  <a:gd name="connsiteX43" fmla="*/ 148346 w 1780137"/>
                  <a:gd name="connsiteY43" fmla="*/ 1429221 h 1834469"/>
                  <a:gd name="connsiteX44" fmla="*/ 144728 w 1780137"/>
                  <a:gd name="connsiteY44" fmla="*/ 1443694 h 1834469"/>
                  <a:gd name="connsiteX45" fmla="*/ 141110 w 1780137"/>
                  <a:gd name="connsiteY45" fmla="*/ 1465404 h 1834469"/>
                  <a:gd name="connsiteX46" fmla="*/ 137492 w 1780137"/>
                  <a:gd name="connsiteY46" fmla="*/ 1479877 h 1834469"/>
                  <a:gd name="connsiteX47" fmla="*/ 130255 w 1780137"/>
                  <a:gd name="connsiteY47" fmla="*/ 1541388 h 1834469"/>
                  <a:gd name="connsiteX48" fmla="*/ 126637 w 1780137"/>
                  <a:gd name="connsiteY48" fmla="*/ 1555861 h 1834469"/>
                  <a:gd name="connsiteX49" fmla="*/ 123019 w 1780137"/>
                  <a:gd name="connsiteY49" fmla="*/ 1588426 h 1834469"/>
                  <a:gd name="connsiteX50" fmla="*/ 115783 w 1780137"/>
                  <a:gd name="connsiteY50" fmla="*/ 1628227 h 1834469"/>
                  <a:gd name="connsiteX51" fmla="*/ 119401 w 1780137"/>
                  <a:gd name="connsiteY51" fmla="*/ 1689738 h 1834469"/>
                  <a:gd name="connsiteX52" fmla="*/ 137492 w 1780137"/>
                  <a:gd name="connsiteY52" fmla="*/ 1722302 h 1834469"/>
                  <a:gd name="connsiteX53" fmla="*/ 148346 w 1780137"/>
                  <a:gd name="connsiteY53" fmla="*/ 1733157 h 1834469"/>
                  <a:gd name="connsiteX54" fmla="*/ 155583 w 1780137"/>
                  <a:gd name="connsiteY54" fmla="*/ 1747630 h 1834469"/>
                  <a:gd name="connsiteX55" fmla="*/ 166437 w 1780137"/>
                  <a:gd name="connsiteY55" fmla="*/ 1758485 h 1834469"/>
                  <a:gd name="connsiteX56" fmla="*/ 173673 w 1780137"/>
                  <a:gd name="connsiteY56" fmla="*/ 1769340 h 1834469"/>
                  <a:gd name="connsiteX57" fmla="*/ 184528 w 1780137"/>
                  <a:gd name="connsiteY57" fmla="*/ 1776576 h 1834469"/>
                  <a:gd name="connsiteX58" fmla="*/ 209855 w 1780137"/>
                  <a:gd name="connsiteY58" fmla="*/ 1791049 h 1834469"/>
                  <a:gd name="connsiteX59" fmla="*/ 238800 w 1780137"/>
                  <a:gd name="connsiteY59" fmla="*/ 1801904 h 1834469"/>
                  <a:gd name="connsiteX60" fmla="*/ 267746 w 1780137"/>
                  <a:gd name="connsiteY60" fmla="*/ 1809141 h 1834469"/>
                  <a:gd name="connsiteX61" fmla="*/ 991378 w 1780137"/>
                  <a:gd name="connsiteY61" fmla="*/ 1816377 h 1834469"/>
                  <a:gd name="connsiteX62" fmla="*/ 1013087 w 1780137"/>
                  <a:gd name="connsiteY62" fmla="*/ 1819996 h 1834469"/>
                  <a:gd name="connsiteX63" fmla="*/ 1031178 w 1780137"/>
                  <a:gd name="connsiteY63" fmla="*/ 1827232 h 1834469"/>
                  <a:gd name="connsiteX64" fmla="*/ 1085450 w 1780137"/>
                  <a:gd name="connsiteY64" fmla="*/ 1834469 h 1834469"/>
                  <a:gd name="connsiteX65" fmla="*/ 1190377 w 1780137"/>
                  <a:gd name="connsiteY65" fmla="*/ 1830851 h 1834469"/>
                  <a:gd name="connsiteX66" fmla="*/ 1222940 w 1780137"/>
                  <a:gd name="connsiteY66" fmla="*/ 1819996 h 1834469"/>
                  <a:gd name="connsiteX67" fmla="*/ 1251886 w 1780137"/>
                  <a:gd name="connsiteY67" fmla="*/ 1816377 h 1834469"/>
                  <a:gd name="connsiteX68" fmla="*/ 1291686 w 1780137"/>
                  <a:gd name="connsiteY68" fmla="*/ 1805523 h 1834469"/>
                  <a:gd name="connsiteX69" fmla="*/ 1320631 w 1780137"/>
                  <a:gd name="connsiteY69" fmla="*/ 1801904 h 1834469"/>
                  <a:gd name="connsiteX70" fmla="*/ 1335103 w 1780137"/>
                  <a:gd name="connsiteY70" fmla="*/ 1798286 h 1834469"/>
                  <a:gd name="connsiteX71" fmla="*/ 1356812 w 1780137"/>
                  <a:gd name="connsiteY71" fmla="*/ 1794668 h 1834469"/>
                  <a:gd name="connsiteX72" fmla="*/ 1374903 w 1780137"/>
                  <a:gd name="connsiteY72" fmla="*/ 1791049 h 1834469"/>
                  <a:gd name="connsiteX73" fmla="*/ 1411085 w 1780137"/>
                  <a:gd name="connsiteY73" fmla="*/ 1787431 h 1834469"/>
                  <a:gd name="connsiteX74" fmla="*/ 1443648 w 1780137"/>
                  <a:gd name="connsiteY74" fmla="*/ 1780195 h 1834469"/>
                  <a:gd name="connsiteX75" fmla="*/ 1479830 w 1780137"/>
                  <a:gd name="connsiteY75" fmla="*/ 1772958 h 1834469"/>
                  <a:gd name="connsiteX76" fmla="*/ 1541339 w 1780137"/>
                  <a:gd name="connsiteY76" fmla="*/ 1769340 h 1834469"/>
                  <a:gd name="connsiteX77" fmla="*/ 1555811 w 1780137"/>
                  <a:gd name="connsiteY77" fmla="*/ 1765722 h 1834469"/>
                  <a:gd name="connsiteX78" fmla="*/ 1653502 w 1780137"/>
                  <a:gd name="connsiteY78" fmla="*/ 1754867 h 1834469"/>
                  <a:gd name="connsiteX79" fmla="*/ 1678829 w 1780137"/>
                  <a:gd name="connsiteY79" fmla="*/ 1740394 h 1834469"/>
                  <a:gd name="connsiteX80" fmla="*/ 1693301 w 1780137"/>
                  <a:gd name="connsiteY80" fmla="*/ 1718684 h 1834469"/>
                  <a:gd name="connsiteX81" fmla="*/ 1700538 w 1780137"/>
                  <a:gd name="connsiteY81" fmla="*/ 1711447 h 1834469"/>
                  <a:gd name="connsiteX82" fmla="*/ 1718629 w 1780137"/>
                  <a:gd name="connsiteY82" fmla="*/ 1682501 h 1834469"/>
                  <a:gd name="connsiteX83" fmla="*/ 1725865 w 1780137"/>
                  <a:gd name="connsiteY83" fmla="*/ 1668028 h 1834469"/>
                  <a:gd name="connsiteX84" fmla="*/ 1736719 w 1780137"/>
                  <a:gd name="connsiteY84" fmla="*/ 1660791 h 1834469"/>
                  <a:gd name="connsiteX85" fmla="*/ 1740338 w 1780137"/>
                  <a:gd name="connsiteY85" fmla="*/ 1649937 h 1834469"/>
                  <a:gd name="connsiteX86" fmla="*/ 1747574 w 1780137"/>
                  <a:gd name="connsiteY86" fmla="*/ 1635463 h 1834469"/>
                  <a:gd name="connsiteX87" fmla="*/ 1751192 w 1780137"/>
                  <a:gd name="connsiteY87" fmla="*/ 1620990 h 1834469"/>
                  <a:gd name="connsiteX88" fmla="*/ 1758428 w 1780137"/>
                  <a:gd name="connsiteY88" fmla="*/ 1606517 h 1834469"/>
                  <a:gd name="connsiteX89" fmla="*/ 1762047 w 1780137"/>
                  <a:gd name="connsiteY89" fmla="*/ 1595662 h 1834469"/>
                  <a:gd name="connsiteX90" fmla="*/ 1765665 w 1780137"/>
                  <a:gd name="connsiteY90" fmla="*/ 1573953 h 1834469"/>
                  <a:gd name="connsiteX91" fmla="*/ 1772901 w 1780137"/>
                  <a:gd name="connsiteY91" fmla="*/ 1545006 h 1834469"/>
                  <a:gd name="connsiteX92" fmla="*/ 1776519 w 1780137"/>
                  <a:gd name="connsiteY92" fmla="*/ 1530533 h 1834469"/>
                  <a:gd name="connsiteX93" fmla="*/ 1780137 w 1780137"/>
                  <a:gd name="connsiteY93" fmla="*/ 1508824 h 1834469"/>
                  <a:gd name="connsiteX94" fmla="*/ 1776519 w 1780137"/>
                  <a:gd name="connsiteY94" fmla="*/ 1367711 h 1834469"/>
                  <a:gd name="connsiteX95" fmla="*/ 1765665 w 1780137"/>
                  <a:gd name="connsiteY95" fmla="*/ 1327909 h 1834469"/>
                  <a:gd name="connsiteX96" fmla="*/ 1762047 w 1780137"/>
                  <a:gd name="connsiteY96" fmla="*/ 1313436 h 1834469"/>
                  <a:gd name="connsiteX97" fmla="*/ 1758428 w 1780137"/>
                  <a:gd name="connsiteY97" fmla="*/ 1291727 h 1834469"/>
                  <a:gd name="connsiteX98" fmla="*/ 1747574 w 1780137"/>
                  <a:gd name="connsiteY98" fmla="*/ 1277254 h 1834469"/>
                  <a:gd name="connsiteX99" fmla="*/ 1729483 w 1780137"/>
                  <a:gd name="connsiteY99" fmla="*/ 1226598 h 1834469"/>
                  <a:gd name="connsiteX100" fmla="*/ 1725865 w 1780137"/>
                  <a:gd name="connsiteY100" fmla="*/ 1208506 h 1834469"/>
                  <a:gd name="connsiteX101" fmla="*/ 1715010 w 1780137"/>
                  <a:gd name="connsiteY101" fmla="*/ 1186797 h 1834469"/>
                  <a:gd name="connsiteX102" fmla="*/ 1707774 w 1780137"/>
                  <a:gd name="connsiteY102" fmla="*/ 1168705 h 1834469"/>
                  <a:gd name="connsiteX103" fmla="*/ 1700538 w 1780137"/>
                  <a:gd name="connsiteY103" fmla="*/ 1154232 h 1834469"/>
                  <a:gd name="connsiteX104" fmla="*/ 1689683 w 1780137"/>
                  <a:gd name="connsiteY104" fmla="*/ 1125286 h 1834469"/>
                  <a:gd name="connsiteX105" fmla="*/ 1682447 w 1780137"/>
                  <a:gd name="connsiteY105" fmla="*/ 1107194 h 1834469"/>
                  <a:gd name="connsiteX106" fmla="*/ 1678829 w 1780137"/>
                  <a:gd name="connsiteY106" fmla="*/ 1078248 h 1834469"/>
                  <a:gd name="connsiteX107" fmla="*/ 1675211 w 1780137"/>
                  <a:gd name="connsiteY107" fmla="*/ 1042065 h 1834469"/>
                  <a:gd name="connsiteX108" fmla="*/ 1671593 w 1780137"/>
                  <a:gd name="connsiteY108" fmla="*/ 1020356 h 1834469"/>
                  <a:gd name="connsiteX109" fmla="*/ 1667974 w 1780137"/>
                  <a:gd name="connsiteY109" fmla="*/ 984173 h 1834469"/>
                  <a:gd name="connsiteX110" fmla="*/ 1664356 w 1780137"/>
                  <a:gd name="connsiteY110" fmla="*/ 969700 h 1834469"/>
                  <a:gd name="connsiteX111" fmla="*/ 1660738 w 1780137"/>
                  <a:gd name="connsiteY111" fmla="*/ 947990 h 1834469"/>
                  <a:gd name="connsiteX112" fmla="*/ 1657120 w 1780137"/>
                  <a:gd name="connsiteY112" fmla="*/ 929899 h 1834469"/>
                  <a:gd name="connsiteX113" fmla="*/ 1653502 w 1780137"/>
                  <a:gd name="connsiteY113" fmla="*/ 835823 h 1834469"/>
                  <a:gd name="connsiteX114" fmla="*/ 1646265 w 1780137"/>
                  <a:gd name="connsiteY114" fmla="*/ 799640 h 1834469"/>
                  <a:gd name="connsiteX115" fmla="*/ 1653502 w 1780137"/>
                  <a:gd name="connsiteY115" fmla="*/ 423339 h 1834469"/>
                  <a:gd name="connsiteX116" fmla="*/ 1657120 w 1780137"/>
                  <a:gd name="connsiteY116" fmla="*/ 394393 h 1834469"/>
                  <a:gd name="connsiteX117" fmla="*/ 1664356 w 1780137"/>
                  <a:gd name="connsiteY117" fmla="*/ 340119 h 1834469"/>
                  <a:gd name="connsiteX118" fmla="*/ 1667974 w 1780137"/>
                  <a:gd name="connsiteY118" fmla="*/ 329264 h 1834469"/>
                  <a:gd name="connsiteX119" fmla="*/ 1675211 w 1780137"/>
                  <a:gd name="connsiteY119" fmla="*/ 274990 h 1834469"/>
                  <a:gd name="connsiteX120" fmla="*/ 1686065 w 1780137"/>
                  <a:gd name="connsiteY120" fmla="*/ 249662 h 1834469"/>
                  <a:gd name="connsiteX121" fmla="*/ 1682447 w 1780137"/>
                  <a:gd name="connsiteY121" fmla="*/ 177296 h 1834469"/>
                  <a:gd name="connsiteX122" fmla="*/ 1675211 w 1780137"/>
                  <a:gd name="connsiteY122" fmla="*/ 151968 h 1834469"/>
                  <a:gd name="connsiteX123" fmla="*/ 1671593 w 1780137"/>
                  <a:gd name="connsiteY123" fmla="*/ 123022 h 1834469"/>
                  <a:gd name="connsiteX124" fmla="*/ 1667974 w 1780137"/>
                  <a:gd name="connsiteY124" fmla="*/ 112167 h 1834469"/>
                  <a:gd name="connsiteX125" fmla="*/ 1657120 w 1780137"/>
                  <a:gd name="connsiteY125" fmla="*/ 104930 h 1834469"/>
                  <a:gd name="connsiteX126" fmla="*/ 1649884 w 1780137"/>
                  <a:gd name="connsiteY126" fmla="*/ 94076 h 1834469"/>
                  <a:gd name="connsiteX127" fmla="*/ 1642647 w 1780137"/>
                  <a:gd name="connsiteY127" fmla="*/ 86839 h 1834469"/>
                  <a:gd name="connsiteX128" fmla="*/ 1628175 w 1780137"/>
                  <a:gd name="connsiteY128" fmla="*/ 65129 h 1834469"/>
                  <a:gd name="connsiteX129" fmla="*/ 1613702 w 1780137"/>
                  <a:gd name="connsiteY129" fmla="*/ 61511 h 1834469"/>
                  <a:gd name="connsiteX130" fmla="*/ 1581138 w 1780137"/>
                  <a:gd name="connsiteY130" fmla="*/ 47038 h 1834469"/>
                  <a:gd name="connsiteX131" fmla="*/ 1570284 w 1780137"/>
                  <a:gd name="connsiteY131" fmla="*/ 39801 h 1834469"/>
                  <a:gd name="connsiteX132" fmla="*/ 1555811 w 1780137"/>
                  <a:gd name="connsiteY132" fmla="*/ 32565 h 1834469"/>
                  <a:gd name="connsiteX133" fmla="*/ 1530484 w 1780137"/>
                  <a:gd name="connsiteY133" fmla="*/ 25328 h 1834469"/>
                  <a:gd name="connsiteX134" fmla="*/ 1512393 w 1780137"/>
                  <a:gd name="connsiteY134" fmla="*/ 21710 h 1834469"/>
                  <a:gd name="connsiteX135" fmla="*/ 1487066 w 1780137"/>
                  <a:gd name="connsiteY135" fmla="*/ 14473 h 1834469"/>
                  <a:gd name="connsiteX136" fmla="*/ 1432794 w 1780137"/>
                  <a:gd name="connsiteY136" fmla="*/ 3619 h 1834469"/>
                  <a:gd name="connsiteX137" fmla="*/ 1385758 w 1780137"/>
                  <a:gd name="connsiteY137" fmla="*/ 0 h 1834469"/>
                  <a:gd name="connsiteX138" fmla="*/ 1298922 w 1780137"/>
                  <a:gd name="connsiteY138" fmla="*/ 3619 h 1834469"/>
                  <a:gd name="connsiteX139" fmla="*/ 1262740 w 1780137"/>
                  <a:gd name="connsiteY139" fmla="*/ 7237 h 1834469"/>
                  <a:gd name="connsiteX140" fmla="*/ 1248268 w 1780137"/>
                  <a:gd name="connsiteY140" fmla="*/ 10855 h 1834469"/>
                  <a:gd name="connsiteX141" fmla="*/ 1204850 w 1780137"/>
                  <a:gd name="connsiteY141" fmla="*/ 14473 h 1834469"/>
                  <a:gd name="connsiteX142" fmla="*/ 1175904 w 1780137"/>
                  <a:gd name="connsiteY142" fmla="*/ 18092 h 1834469"/>
                  <a:gd name="connsiteX143" fmla="*/ 1150577 w 1780137"/>
                  <a:gd name="connsiteY143" fmla="*/ 25328 h 1834469"/>
                  <a:gd name="connsiteX144" fmla="*/ 991378 w 1780137"/>
                  <a:gd name="connsiteY144" fmla="*/ 21710 h 1834469"/>
                  <a:gd name="connsiteX145" fmla="*/ 933487 w 1780137"/>
                  <a:gd name="connsiteY145" fmla="*/ 14473 h 1834469"/>
                  <a:gd name="connsiteX146" fmla="*/ 781525 w 1780137"/>
                  <a:gd name="connsiteY146" fmla="*/ 21710 h 1834469"/>
                  <a:gd name="connsiteX147" fmla="*/ 734489 w 1780137"/>
                  <a:gd name="connsiteY147" fmla="*/ 32565 h 1834469"/>
                  <a:gd name="connsiteX148" fmla="*/ 691071 w 1780137"/>
                  <a:gd name="connsiteY148" fmla="*/ 39801 h 1834469"/>
                  <a:gd name="connsiteX149" fmla="*/ 528253 w 1780137"/>
                  <a:gd name="connsiteY149" fmla="*/ 36183 h 1834469"/>
                  <a:gd name="connsiteX150" fmla="*/ 452272 w 1780137"/>
                  <a:gd name="connsiteY150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59201 w 1780137"/>
                  <a:gd name="connsiteY40" fmla="*/ 1356856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4728 w 1780137"/>
                  <a:gd name="connsiteY42" fmla="*/ 1443694 h 1834469"/>
                  <a:gd name="connsiteX43" fmla="*/ 141110 w 1780137"/>
                  <a:gd name="connsiteY43" fmla="*/ 1465404 h 1834469"/>
                  <a:gd name="connsiteX44" fmla="*/ 137492 w 1780137"/>
                  <a:gd name="connsiteY44" fmla="*/ 1479877 h 1834469"/>
                  <a:gd name="connsiteX45" fmla="*/ 130255 w 1780137"/>
                  <a:gd name="connsiteY45" fmla="*/ 1541388 h 1834469"/>
                  <a:gd name="connsiteX46" fmla="*/ 126637 w 1780137"/>
                  <a:gd name="connsiteY46" fmla="*/ 1555861 h 1834469"/>
                  <a:gd name="connsiteX47" fmla="*/ 123019 w 1780137"/>
                  <a:gd name="connsiteY47" fmla="*/ 1588426 h 1834469"/>
                  <a:gd name="connsiteX48" fmla="*/ 115783 w 1780137"/>
                  <a:gd name="connsiteY48" fmla="*/ 1628227 h 1834469"/>
                  <a:gd name="connsiteX49" fmla="*/ 119401 w 1780137"/>
                  <a:gd name="connsiteY49" fmla="*/ 1689738 h 1834469"/>
                  <a:gd name="connsiteX50" fmla="*/ 137492 w 1780137"/>
                  <a:gd name="connsiteY50" fmla="*/ 1722302 h 1834469"/>
                  <a:gd name="connsiteX51" fmla="*/ 148346 w 1780137"/>
                  <a:gd name="connsiteY51" fmla="*/ 1733157 h 1834469"/>
                  <a:gd name="connsiteX52" fmla="*/ 155583 w 1780137"/>
                  <a:gd name="connsiteY52" fmla="*/ 1747630 h 1834469"/>
                  <a:gd name="connsiteX53" fmla="*/ 166437 w 1780137"/>
                  <a:gd name="connsiteY53" fmla="*/ 1758485 h 1834469"/>
                  <a:gd name="connsiteX54" fmla="*/ 173673 w 1780137"/>
                  <a:gd name="connsiteY54" fmla="*/ 1769340 h 1834469"/>
                  <a:gd name="connsiteX55" fmla="*/ 184528 w 1780137"/>
                  <a:gd name="connsiteY55" fmla="*/ 1776576 h 1834469"/>
                  <a:gd name="connsiteX56" fmla="*/ 209855 w 1780137"/>
                  <a:gd name="connsiteY56" fmla="*/ 1791049 h 1834469"/>
                  <a:gd name="connsiteX57" fmla="*/ 238800 w 1780137"/>
                  <a:gd name="connsiteY57" fmla="*/ 1801904 h 1834469"/>
                  <a:gd name="connsiteX58" fmla="*/ 267746 w 1780137"/>
                  <a:gd name="connsiteY58" fmla="*/ 1809141 h 1834469"/>
                  <a:gd name="connsiteX59" fmla="*/ 991378 w 1780137"/>
                  <a:gd name="connsiteY59" fmla="*/ 1816377 h 1834469"/>
                  <a:gd name="connsiteX60" fmla="*/ 1013087 w 1780137"/>
                  <a:gd name="connsiteY60" fmla="*/ 1819996 h 1834469"/>
                  <a:gd name="connsiteX61" fmla="*/ 1031178 w 1780137"/>
                  <a:gd name="connsiteY61" fmla="*/ 1827232 h 1834469"/>
                  <a:gd name="connsiteX62" fmla="*/ 1085450 w 1780137"/>
                  <a:gd name="connsiteY62" fmla="*/ 1834469 h 1834469"/>
                  <a:gd name="connsiteX63" fmla="*/ 1190377 w 1780137"/>
                  <a:gd name="connsiteY63" fmla="*/ 1830851 h 1834469"/>
                  <a:gd name="connsiteX64" fmla="*/ 1222940 w 1780137"/>
                  <a:gd name="connsiteY64" fmla="*/ 1819996 h 1834469"/>
                  <a:gd name="connsiteX65" fmla="*/ 1251886 w 1780137"/>
                  <a:gd name="connsiteY65" fmla="*/ 1816377 h 1834469"/>
                  <a:gd name="connsiteX66" fmla="*/ 1291686 w 1780137"/>
                  <a:gd name="connsiteY66" fmla="*/ 1805523 h 1834469"/>
                  <a:gd name="connsiteX67" fmla="*/ 1320631 w 1780137"/>
                  <a:gd name="connsiteY67" fmla="*/ 1801904 h 1834469"/>
                  <a:gd name="connsiteX68" fmla="*/ 1335103 w 1780137"/>
                  <a:gd name="connsiteY68" fmla="*/ 1798286 h 1834469"/>
                  <a:gd name="connsiteX69" fmla="*/ 1356812 w 1780137"/>
                  <a:gd name="connsiteY69" fmla="*/ 1794668 h 1834469"/>
                  <a:gd name="connsiteX70" fmla="*/ 1374903 w 1780137"/>
                  <a:gd name="connsiteY70" fmla="*/ 1791049 h 1834469"/>
                  <a:gd name="connsiteX71" fmla="*/ 1411085 w 1780137"/>
                  <a:gd name="connsiteY71" fmla="*/ 1787431 h 1834469"/>
                  <a:gd name="connsiteX72" fmla="*/ 1443648 w 1780137"/>
                  <a:gd name="connsiteY72" fmla="*/ 1780195 h 1834469"/>
                  <a:gd name="connsiteX73" fmla="*/ 1479830 w 1780137"/>
                  <a:gd name="connsiteY73" fmla="*/ 1772958 h 1834469"/>
                  <a:gd name="connsiteX74" fmla="*/ 1541339 w 1780137"/>
                  <a:gd name="connsiteY74" fmla="*/ 1769340 h 1834469"/>
                  <a:gd name="connsiteX75" fmla="*/ 1555811 w 1780137"/>
                  <a:gd name="connsiteY75" fmla="*/ 1765722 h 1834469"/>
                  <a:gd name="connsiteX76" fmla="*/ 1653502 w 1780137"/>
                  <a:gd name="connsiteY76" fmla="*/ 1754867 h 1834469"/>
                  <a:gd name="connsiteX77" fmla="*/ 1678829 w 1780137"/>
                  <a:gd name="connsiteY77" fmla="*/ 1740394 h 1834469"/>
                  <a:gd name="connsiteX78" fmla="*/ 1693301 w 1780137"/>
                  <a:gd name="connsiteY78" fmla="*/ 1718684 h 1834469"/>
                  <a:gd name="connsiteX79" fmla="*/ 1700538 w 1780137"/>
                  <a:gd name="connsiteY79" fmla="*/ 1711447 h 1834469"/>
                  <a:gd name="connsiteX80" fmla="*/ 1718629 w 1780137"/>
                  <a:gd name="connsiteY80" fmla="*/ 1682501 h 1834469"/>
                  <a:gd name="connsiteX81" fmla="*/ 1725865 w 1780137"/>
                  <a:gd name="connsiteY81" fmla="*/ 1668028 h 1834469"/>
                  <a:gd name="connsiteX82" fmla="*/ 1736719 w 1780137"/>
                  <a:gd name="connsiteY82" fmla="*/ 1660791 h 1834469"/>
                  <a:gd name="connsiteX83" fmla="*/ 1740338 w 1780137"/>
                  <a:gd name="connsiteY83" fmla="*/ 1649937 h 1834469"/>
                  <a:gd name="connsiteX84" fmla="*/ 1747574 w 1780137"/>
                  <a:gd name="connsiteY84" fmla="*/ 1635463 h 1834469"/>
                  <a:gd name="connsiteX85" fmla="*/ 1751192 w 1780137"/>
                  <a:gd name="connsiteY85" fmla="*/ 1620990 h 1834469"/>
                  <a:gd name="connsiteX86" fmla="*/ 1758428 w 1780137"/>
                  <a:gd name="connsiteY86" fmla="*/ 1606517 h 1834469"/>
                  <a:gd name="connsiteX87" fmla="*/ 1762047 w 1780137"/>
                  <a:gd name="connsiteY87" fmla="*/ 1595662 h 1834469"/>
                  <a:gd name="connsiteX88" fmla="*/ 1765665 w 1780137"/>
                  <a:gd name="connsiteY88" fmla="*/ 1573953 h 1834469"/>
                  <a:gd name="connsiteX89" fmla="*/ 1772901 w 1780137"/>
                  <a:gd name="connsiteY89" fmla="*/ 1545006 h 1834469"/>
                  <a:gd name="connsiteX90" fmla="*/ 1776519 w 1780137"/>
                  <a:gd name="connsiteY90" fmla="*/ 1530533 h 1834469"/>
                  <a:gd name="connsiteX91" fmla="*/ 1780137 w 1780137"/>
                  <a:gd name="connsiteY91" fmla="*/ 1508824 h 1834469"/>
                  <a:gd name="connsiteX92" fmla="*/ 1776519 w 1780137"/>
                  <a:gd name="connsiteY92" fmla="*/ 1367711 h 1834469"/>
                  <a:gd name="connsiteX93" fmla="*/ 1765665 w 1780137"/>
                  <a:gd name="connsiteY93" fmla="*/ 1327909 h 1834469"/>
                  <a:gd name="connsiteX94" fmla="*/ 1762047 w 1780137"/>
                  <a:gd name="connsiteY94" fmla="*/ 1313436 h 1834469"/>
                  <a:gd name="connsiteX95" fmla="*/ 1758428 w 1780137"/>
                  <a:gd name="connsiteY95" fmla="*/ 1291727 h 1834469"/>
                  <a:gd name="connsiteX96" fmla="*/ 1747574 w 1780137"/>
                  <a:gd name="connsiteY96" fmla="*/ 1277254 h 1834469"/>
                  <a:gd name="connsiteX97" fmla="*/ 1729483 w 1780137"/>
                  <a:gd name="connsiteY97" fmla="*/ 1226598 h 1834469"/>
                  <a:gd name="connsiteX98" fmla="*/ 1725865 w 1780137"/>
                  <a:gd name="connsiteY98" fmla="*/ 1208506 h 1834469"/>
                  <a:gd name="connsiteX99" fmla="*/ 1715010 w 1780137"/>
                  <a:gd name="connsiteY99" fmla="*/ 1186797 h 1834469"/>
                  <a:gd name="connsiteX100" fmla="*/ 1707774 w 1780137"/>
                  <a:gd name="connsiteY100" fmla="*/ 1168705 h 1834469"/>
                  <a:gd name="connsiteX101" fmla="*/ 1700538 w 1780137"/>
                  <a:gd name="connsiteY101" fmla="*/ 1154232 h 1834469"/>
                  <a:gd name="connsiteX102" fmla="*/ 1689683 w 1780137"/>
                  <a:gd name="connsiteY102" fmla="*/ 1125286 h 1834469"/>
                  <a:gd name="connsiteX103" fmla="*/ 1682447 w 1780137"/>
                  <a:gd name="connsiteY103" fmla="*/ 1107194 h 1834469"/>
                  <a:gd name="connsiteX104" fmla="*/ 1678829 w 1780137"/>
                  <a:gd name="connsiteY104" fmla="*/ 1078248 h 1834469"/>
                  <a:gd name="connsiteX105" fmla="*/ 1675211 w 1780137"/>
                  <a:gd name="connsiteY105" fmla="*/ 1042065 h 1834469"/>
                  <a:gd name="connsiteX106" fmla="*/ 1671593 w 1780137"/>
                  <a:gd name="connsiteY106" fmla="*/ 1020356 h 1834469"/>
                  <a:gd name="connsiteX107" fmla="*/ 1667974 w 1780137"/>
                  <a:gd name="connsiteY107" fmla="*/ 984173 h 1834469"/>
                  <a:gd name="connsiteX108" fmla="*/ 1664356 w 1780137"/>
                  <a:gd name="connsiteY108" fmla="*/ 969700 h 1834469"/>
                  <a:gd name="connsiteX109" fmla="*/ 1660738 w 1780137"/>
                  <a:gd name="connsiteY109" fmla="*/ 947990 h 1834469"/>
                  <a:gd name="connsiteX110" fmla="*/ 1657120 w 1780137"/>
                  <a:gd name="connsiteY110" fmla="*/ 929899 h 1834469"/>
                  <a:gd name="connsiteX111" fmla="*/ 1653502 w 1780137"/>
                  <a:gd name="connsiteY111" fmla="*/ 835823 h 1834469"/>
                  <a:gd name="connsiteX112" fmla="*/ 1646265 w 1780137"/>
                  <a:gd name="connsiteY112" fmla="*/ 799640 h 1834469"/>
                  <a:gd name="connsiteX113" fmla="*/ 1653502 w 1780137"/>
                  <a:gd name="connsiteY113" fmla="*/ 423339 h 1834469"/>
                  <a:gd name="connsiteX114" fmla="*/ 1657120 w 1780137"/>
                  <a:gd name="connsiteY114" fmla="*/ 394393 h 1834469"/>
                  <a:gd name="connsiteX115" fmla="*/ 1664356 w 1780137"/>
                  <a:gd name="connsiteY115" fmla="*/ 340119 h 1834469"/>
                  <a:gd name="connsiteX116" fmla="*/ 1667974 w 1780137"/>
                  <a:gd name="connsiteY116" fmla="*/ 329264 h 1834469"/>
                  <a:gd name="connsiteX117" fmla="*/ 1675211 w 1780137"/>
                  <a:gd name="connsiteY117" fmla="*/ 274990 h 1834469"/>
                  <a:gd name="connsiteX118" fmla="*/ 1686065 w 1780137"/>
                  <a:gd name="connsiteY118" fmla="*/ 249662 h 1834469"/>
                  <a:gd name="connsiteX119" fmla="*/ 1682447 w 1780137"/>
                  <a:gd name="connsiteY119" fmla="*/ 177296 h 1834469"/>
                  <a:gd name="connsiteX120" fmla="*/ 1675211 w 1780137"/>
                  <a:gd name="connsiteY120" fmla="*/ 151968 h 1834469"/>
                  <a:gd name="connsiteX121" fmla="*/ 1671593 w 1780137"/>
                  <a:gd name="connsiteY121" fmla="*/ 123022 h 1834469"/>
                  <a:gd name="connsiteX122" fmla="*/ 1667974 w 1780137"/>
                  <a:gd name="connsiteY122" fmla="*/ 112167 h 1834469"/>
                  <a:gd name="connsiteX123" fmla="*/ 1657120 w 1780137"/>
                  <a:gd name="connsiteY123" fmla="*/ 104930 h 1834469"/>
                  <a:gd name="connsiteX124" fmla="*/ 1649884 w 1780137"/>
                  <a:gd name="connsiteY124" fmla="*/ 94076 h 1834469"/>
                  <a:gd name="connsiteX125" fmla="*/ 1642647 w 1780137"/>
                  <a:gd name="connsiteY125" fmla="*/ 86839 h 1834469"/>
                  <a:gd name="connsiteX126" fmla="*/ 1628175 w 1780137"/>
                  <a:gd name="connsiteY126" fmla="*/ 65129 h 1834469"/>
                  <a:gd name="connsiteX127" fmla="*/ 1613702 w 1780137"/>
                  <a:gd name="connsiteY127" fmla="*/ 61511 h 1834469"/>
                  <a:gd name="connsiteX128" fmla="*/ 1581138 w 1780137"/>
                  <a:gd name="connsiteY128" fmla="*/ 47038 h 1834469"/>
                  <a:gd name="connsiteX129" fmla="*/ 1570284 w 1780137"/>
                  <a:gd name="connsiteY129" fmla="*/ 39801 h 1834469"/>
                  <a:gd name="connsiteX130" fmla="*/ 1555811 w 1780137"/>
                  <a:gd name="connsiteY130" fmla="*/ 32565 h 1834469"/>
                  <a:gd name="connsiteX131" fmla="*/ 1530484 w 1780137"/>
                  <a:gd name="connsiteY131" fmla="*/ 25328 h 1834469"/>
                  <a:gd name="connsiteX132" fmla="*/ 1512393 w 1780137"/>
                  <a:gd name="connsiteY132" fmla="*/ 21710 h 1834469"/>
                  <a:gd name="connsiteX133" fmla="*/ 1487066 w 1780137"/>
                  <a:gd name="connsiteY133" fmla="*/ 14473 h 1834469"/>
                  <a:gd name="connsiteX134" fmla="*/ 1432794 w 1780137"/>
                  <a:gd name="connsiteY134" fmla="*/ 3619 h 1834469"/>
                  <a:gd name="connsiteX135" fmla="*/ 1385758 w 1780137"/>
                  <a:gd name="connsiteY135" fmla="*/ 0 h 1834469"/>
                  <a:gd name="connsiteX136" fmla="*/ 1298922 w 1780137"/>
                  <a:gd name="connsiteY136" fmla="*/ 3619 h 1834469"/>
                  <a:gd name="connsiteX137" fmla="*/ 1262740 w 1780137"/>
                  <a:gd name="connsiteY137" fmla="*/ 7237 h 1834469"/>
                  <a:gd name="connsiteX138" fmla="*/ 1248268 w 1780137"/>
                  <a:gd name="connsiteY138" fmla="*/ 10855 h 1834469"/>
                  <a:gd name="connsiteX139" fmla="*/ 1204850 w 1780137"/>
                  <a:gd name="connsiteY139" fmla="*/ 14473 h 1834469"/>
                  <a:gd name="connsiteX140" fmla="*/ 1175904 w 1780137"/>
                  <a:gd name="connsiteY140" fmla="*/ 18092 h 1834469"/>
                  <a:gd name="connsiteX141" fmla="*/ 1150577 w 1780137"/>
                  <a:gd name="connsiteY141" fmla="*/ 25328 h 1834469"/>
                  <a:gd name="connsiteX142" fmla="*/ 991378 w 1780137"/>
                  <a:gd name="connsiteY142" fmla="*/ 21710 h 1834469"/>
                  <a:gd name="connsiteX143" fmla="*/ 933487 w 1780137"/>
                  <a:gd name="connsiteY143" fmla="*/ 14473 h 1834469"/>
                  <a:gd name="connsiteX144" fmla="*/ 781525 w 1780137"/>
                  <a:gd name="connsiteY144" fmla="*/ 21710 h 1834469"/>
                  <a:gd name="connsiteX145" fmla="*/ 734489 w 1780137"/>
                  <a:gd name="connsiteY145" fmla="*/ 32565 h 1834469"/>
                  <a:gd name="connsiteX146" fmla="*/ 691071 w 1780137"/>
                  <a:gd name="connsiteY146" fmla="*/ 39801 h 1834469"/>
                  <a:gd name="connsiteX147" fmla="*/ 528253 w 1780137"/>
                  <a:gd name="connsiteY147" fmla="*/ 36183 h 1834469"/>
                  <a:gd name="connsiteX148" fmla="*/ 452272 w 1780137"/>
                  <a:gd name="connsiteY148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1110 w 1780137"/>
                  <a:gd name="connsiteY42" fmla="*/ 1465404 h 1834469"/>
                  <a:gd name="connsiteX43" fmla="*/ 137492 w 1780137"/>
                  <a:gd name="connsiteY43" fmla="*/ 1479877 h 1834469"/>
                  <a:gd name="connsiteX44" fmla="*/ 130255 w 1780137"/>
                  <a:gd name="connsiteY44" fmla="*/ 1541388 h 1834469"/>
                  <a:gd name="connsiteX45" fmla="*/ 126637 w 1780137"/>
                  <a:gd name="connsiteY45" fmla="*/ 1555861 h 1834469"/>
                  <a:gd name="connsiteX46" fmla="*/ 123019 w 1780137"/>
                  <a:gd name="connsiteY46" fmla="*/ 1588426 h 1834469"/>
                  <a:gd name="connsiteX47" fmla="*/ 115783 w 1780137"/>
                  <a:gd name="connsiteY47" fmla="*/ 1628227 h 1834469"/>
                  <a:gd name="connsiteX48" fmla="*/ 119401 w 1780137"/>
                  <a:gd name="connsiteY48" fmla="*/ 1689738 h 1834469"/>
                  <a:gd name="connsiteX49" fmla="*/ 137492 w 1780137"/>
                  <a:gd name="connsiteY49" fmla="*/ 1722302 h 1834469"/>
                  <a:gd name="connsiteX50" fmla="*/ 148346 w 1780137"/>
                  <a:gd name="connsiteY50" fmla="*/ 1733157 h 1834469"/>
                  <a:gd name="connsiteX51" fmla="*/ 155583 w 1780137"/>
                  <a:gd name="connsiteY51" fmla="*/ 1747630 h 1834469"/>
                  <a:gd name="connsiteX52" fmla="*/ 166437 w 1780137"/>
                  <a:gd name="connsiteY52" fmla="*/ 1758485 h 1834469"/>
                  <a:gd name="connsiteX53" fmla="*/ 173673 w 1780137"/>
                  <a:gd name="connsiteY53" fmla="*/ 1769340 h 1834469"/>
                  <a:gd name="connsiteX54" fmla="*/ 184528 w 1780137"/>
                  <a:gd name="connsiteY54" fmla="*/ 1776576 h 1834469"/>
                  <a:gd name="connsiteX55" fmla="*/ 209855 w 1780137"/>
                  <a:gd name="connsiteY55" fmla="*/ 1791049 h 1834469"/>
                  <a:gd name="connsiteX56" fmla="*/ 238800 w 1780137"/>
                  <a:gd name="connsiteY56" fmla="*/ 1801904 h 1834469"/>
                  <a:gd name="connsiteX57" fmla="*/ 267746 w 1780137"/>
                  <a:gd name="connsiteY57" fmla="*/ 1809141 h 1834469"/>
                  <a:gd name="connsiteX58" fmla="*/ 991378 w 1780137"/>
                  <a:gd name="connsiteY58" fmla="*/ 1816377 h 1834469"/>
                  <a:gd name="connsiteX59" fmla="*/ 1013087 w 1780137"/>
                  <a:gd name="connsiteY59" fmla="*/ 1819996 h 1834469"/>
                  <a:gd name="connsiteX60" fmla="*/ 1031178 w 1780137"/>
                  <a:gd name="connsiteY60" fmla="*/ 1827232 h 1834469"/>
                  <a:gd name="connsiteX61" fmla="*/ 1085450 w 1780137"/>
                  <a:gd name="connsiteY61" fmla="*/ 1834469 h 1834469"/>
                  <a:gd name="connsiteX62" fmla="*/ 1190377 w 1780137"/>
                  <a:gd name="connsiteY62" fmla="*/ 1830851 h 1834469"/>
                  <a:gd name="connsiteX63" fmla="*/ 1222940 w 1780137"/>
                  <a:gd name="connsiteY63" fmla="*/ 1819996 h 1834469"/>
                  <a:gd name="connsiteX64" fmla="*/ 1251886 w 1780137"/>
                  <a:gd name="connsiteY64" fmla="*/ 1816377 h 1834469"/>
                  <a:gd name="connsiteX65" fmla="*/ 1291686 w 1780137"/>
                  <a:gd name="connsiteY65" fmla="*/ 1805523 h 1834469"/>
                  <a:gd name="connsiteX66" fmla="*/ 1320631 w 1780137"/>
                  <a:gd name="connsiteY66" fmla="*/ 1801904 h 1834469"/>
                  <a:gd name="connsiteX67" fmla="*/ 1335103 w 1780137"/>
                  <a:gd name="connsiteY67" fmla="*/ 1798286 h 1834469"/>
                  <a:gd name="connsiteX68" fmla="*/ 1356812 w 1780137"/>
                  <a:gd name="connsiteY68" fmla="*/ 1794668 h 1834469"/>
                  <a:gd name="connsiteX69" fmla="*/ 1374903 w 1780137"/>
                  <a:gd name="connsiteY69" fmla="*/ 1791049 h 1834469"/>
                  <a:gd name="connsiteX70" fmla="*/ 1411085 w 1780137"/>
                  <a:gd name="connsiteY70" fmla="*/ 1787431 h 1834469"/>
                  <a:gd name="connsiteX71" fmla="*/ 1443648 w 1780137"/>
                  <a:gd name="connsiteY71" fmla="*/ 1780195 h 1834469"/>
                  <a:gd name="connsiteX72" fmla="*/ 1479830 w 1780137"/>
                  <a:gd name="connsiteY72" fmla="*/ 1772958 h 1834469"/>
                  <a:gd name="connsiteX73" fmla="*/ 1541339 w 1780137"/>
                  <a:gd name="connsiteY73" fmla="*/ 1769340 h 1834469"/>
                  <a:gd name="connsiteX74" fmla="*/ 1555811 w 1780137"/>
                  <a:gd name="connsiteY74" fmla="*/ 1765722 h 1834469"/>
                  <a:gd name="connsiteX75" fmla="*/ 1653502 w 1780137"/>
                  <a:gd name="connsiteY75" fmla="*/ 1754867 h 1834469"/>
                  <a:gd name="connsiteX76" fmla="*/ 1678829 w 1780137"/>
                  <a:gd name="connsiteY76" fmla="*/ 1740394 h 1834469"/>
                  <a:gd name="connsiteX77" fmla="*/ 1693301 w 1780137"/>
                  <a:gd name="connsiteY77" fmla="*/ 1718684 h 1834469"/>
                  <a:gd name="connsiteX78" fmla="*/ 1700538 w 1780137"/>
                  <a:gd name="connsiteY78" fmla="*/ 1711447 h 1834469"/>
                  <a:gd name="connsiteX79" fmla="*/ 1718629 w 1780137"/>
                  <a:gd name="connsiteY79" fmla="*/ 1682501 h 1834469"/>
                  <a:gd name="connsiteX80" fmla="*/ 1725865 w 1780137"/>
                  <a:gd name="connsiteY80" fmla="*/ 1668028 h 1834469"/>
                  <a:gd name="connsiteX81" fmla="*/ 1736719 w 1780137"/>
                  <a:gd name="connsiteY81" fmla="*/ 1660791 h 1834469"/>
                  <a:gd name="connsiteX82" fmla="*/ 1740338 w 1780137"/>
                  <a:gd name="connsiteY82" fmla="*/ 1649937 h 1834469"/>
                  <a:gd name="connsiteX83" fmla="*/ 1747574 w 1780137"/>
                  <a:gd name="connsiteY83" fmla="*/ 1635463 h 1834469"/>
                  <a:gd name="connsiteX84" fmla="*/ 1751192 w 1780137"/>
                  <a:gd name="connsiteY84" fmla="*/ 1620990 h 1834469"/>
                  <a:gd name="connsiteX85" fmla="*/ 1758428 w 1780137"/>
                  <a:gd name="connsiteY85" fmla="*/ 1606517 h 1834469"/>
                  <a:gd name="connsiteX86" fmla="*/ 1762047 w 1780137"/>
                  <a:gd name="connsiteY86" fmla="*/ 1595662 h 1834469"/>
                  <a:gd name="connsiteX87" fmla="*/ 1765665 w 1780137"/>
                  <a:gd name="connsiteY87" fmla="*/ 1573953 h 1834469"/>
                  <a:gd name="connsiteX88" fmla="*/ 1772901 w 1780137"/>
                  <a:gd name="connsiteY88" fmla="*/ 1545006 h 1834469"/>
                  <a:gd name="connsiteX89" fmla="*/ 1776519 w 1780137"/>
                  <a:gd name="connsiteY89" fmla="*/ 1530533 h 1834469"/>
                  <a:gd name="connsiteX90" fmla="*/ 1780137 w 1780137"/>
                  <a:gd name="connsiteY90" fmla="*/ 1508824 h 1834469"/>
                  <a:gd name="connsiteX91" fmla="*/ 1776519 w 1780137"/>
                  <a:gd name="connsiteY91" fmla="*/ 1367711 h 1834469"/>
                  <a:gd name="connsiteX92" fmla="*/ 1765665 w 1780137"/>
                  <a:gd name="connsiteY92" fmla="*/ 1327909 h 1834469"/>
                  <a:gd name="connsiteX93" fmla="*/ 1762047 w 1780137"/>
                  <a:gd name="connsiteY93" fmla="*/ 1313436 h 1834469"/>
                  <a:gd name="connsiteX94" fmla="*/ 1758428 w 1780137"/>
                  <a:gd name="connsiteY94" fmla="*/ 1291727 h 1834469"/>
                  <a:gd name="connsiteX95" fmla="*/ 1747574 w 1780137"/>
                  <a:gd name="connsiteY95" fmla="*/ 1277254 h 1834469"/>
                  <a:gd name="connsiteX96" fmla="*/ 1729483 w 1780137"/>
                  <a:gd name="connsiteY96" fmla="*/ 1226598 h 1834469"/>
                  <a:gd name="connsiteX97" fmla="*/ 1725865 w 1780137"/>
                  <a:gd name="connsiteY97" fmla="*/ 1208506 h 1834469"/>
                  <a:gd name="connsiteX98" fmla="*/ 1715010 w 1780137"/>
                  <a:gd name="connsiteY98" fmla="*/ 1186797 h 1834469"/>
                  <a:gd name="connsiteX99" fmla="*/ 1707774 w 1780137"/>
                  <a:gd name="connsiteY99" fmla="*/ 1168705 h 1834469"/>
                  <a:gd name="connsiteX100" fmla="*/ 1700538 w 1780137"/>
                  <a:gd name="connsiteY100" fmla="*/ 1154232 h 1834469"/>
                  <a:gd name="connsiteX101" fmla="*/ 1689683 w 1780137"/>
                  <a:gd name="connsiteY101" fmla="*/ 1125286 h 1834469"/>
                  <a:gd name="connsiteX102" fmla="*/ 1682447 w 1780137"/>
                  <a:gd name="connsiteY102" fmla="*/ 1107194 h 1834469"/>
                  <a:gd name="connsiteX103" fmla="*/ 1678829 w 1780137"/>
                  <a:gd name="connsiteY103" fmla="*/ 1078248 h 1834469"/>
                  <a:gd name="connsiteX104" fmla="*/ 1675211 w 1780137"/>
                  <a:gd name="connsiteY104" fmla="*/ 1042065 h 1834469"/>
                  <a:gd name="connsiteX105" fmla="*/ 1671593 w 1780137"/>
                  <a:gd name="connsiteY105" fmla="*/ 1020356 h 1834469"/>
                  <a:gd name="connsiteX106" fmla="*/ 1667974 w 1780137"/>
                  <a:gd name="connsiteY106" fmla="*/ 984173 h 1834469"/>
                  <a:gd name="connsiteX107" fmla="*/ 1664356 w 1780137"/>
                  <a:gd name="connsiteY107" fmla="*/ 969700 h 1834469"/>
                  <a:gd name="connsiteX108" fmla="*/ 1660738 w 1780137"/>
                  <a:gd name="connsiteY108" fmla="*/ 947990 h 1834469"/>
                  <a:gd name="connsiteX109" fmla="*/ 1657120 w 1780137"/>
                  <a:gd name="connsiteY109" fmla="*/ 929899 h 1834469"/>
                  <a:gd name="connsiteX110" fmla="*/ 1653502 w 1780137"/>
                  <a:gd name="connsiteY110" fmla="*/ 835823 h 1834469"/>
                  <a:gd name="connsiteX111" fmla="*/ 1646265 w 1780137"/>
                  <a:gd name="connsiteY111" fmla="*/ 799640 h 1834469"/>
                  <a:gd name="connsiteX112" fmla="*/ 1653502 w 1780137"/>
                  <a:gd name="connsiteY112" fmla="*/ 423339 h 1834469"/>
                  <a:gd name="connsiteX113" fmla="*/ 1657120 w 1780137"/>
                  <a:gd name="connsiteY113" fmla="*/ 394393 h 1834469"/>
                  <a:gd name="connsiteX114" fmla="*/ 1664356 w 1780137"/>
                  <a:gd name="connsiteY114" fmla="*/ 340119 h 1834469"/>
                  <a:gd name="connsiteX115" fmla="*/ 1667974 w 1780137"/>
                  <a:gd name="connsiteY115" fmla="*/ 329264 h 1834469"/>
                  <a:gd name="connsiteX116" fmla="*/ 1675211 w 1780137"/>
                  <a:gd name="connsiteY116" fmla="*/ 274990 h 1834469"/>
                  <a:gd name="connsiteX117" fmla="*/ 1686065 w 1780137"/>
                  <a:gd name="connsiteY117" fmla="*/ 249662 h 1834469"/>
                  <a:gd name="connsiteX118" fmla="*/ 1682447 w 1780137"/>
                  <a:gd name="connsiteY118" fmla="*/ 177296 h 1834469"/>
                  <a:gd name="connsiteX119" fmla="*/ 1675211 w 1780137"/>
                  <a:gd name="connsiteY119" fmla="*/ 151968 h 1834469"/>
                  <a:gd name="connsiteX120" fmla="*/ 1671593 w 1780137"/>
                  <a:gd name="connsiteY120" fmla="*/ 123022 h 1834469"/>
                  <a:gd name="connsiteX121" fmla="*/ 1667974 w 1780137"/>
                  <a:gd name="connsiteY121" fmla="*/ 112167 h 1834469"/>
                  <a:gd name="connsiteX122" fmla="*/ 1657120 w 1780137"/>
                  <a:gd name="connsiteY122" fmla="*/ 104930 h 1834469"/>
                  <a:gd name="connsiteX123" fmla="*/ 1649884 w 1780137"/>
                  <a:gd name="connsiteY123" fmla="*/ 94076 h 1834469"/>
                  <a:gd name="connsiteX124" fmla="*/ 1642647 w 1780137"/>
                  <a:gd name="connsiteY124" fmla="*/ 86839 h 1834469"/>
                  <a:gd name="connsiteX125" fmla="*/ 1628175 w 1780137"/>
                  <a:gd name="connsiteY125" fmla="*/ 65129 h 1834469"/>
                  <a:gd name="connsiteX126" fmla="*/ 1613702 w 1780137"/>
                  <a:gd name="connsiteY126" fmla="*/ 61511 h 1834469"/>
                  <a:gd name="connsiteX127" fmla="*/ 1581138 w 1780137"/>
                  <a:gd name="connsiteY127" fmla="*/ 47038 h 1834469"/>
                  <a:gd name="connsiteX128" fmla="*/ 1570284 w 1780137"/>
                  <a:gd name="connsiteY128" fmla="*/ 39801 h 1834469"/>
                  <a:gd name="connsiteX129" fmla="*/ 1555811 w 1780137"/>
                  <a:gd name="connsiteY129" fmla="*/ 32565 h 1834469"/>
                  <a:gd name="connsiteX130" fmla="*/ 1530484 w 1780137"/>
                  <a:gd name="connsiteY130" fmla="*/ 25328 h 1834469"/>
                  <a:gd name="connsiteX131" fmla="*/ 1512393 w 1780137"/>
                  <a:gd name="connsiteY131" fmla="*/ 21710 h 1834469"/>
                  <a:gd name="connsiteX132" fmla="*/ 1487066 w 1780137"/>
                  <a:gd name="connsiteY132" fmla="*/ 14473 h 1834469"/>
                  <a:gd name="connsiteX133" fmla="*/ 1432794 w 1780137"/>
                  <a:gd name="connsiteY133" fmla="*/ 3619 h 1834469"/>
                  <a:gd name="connsiteX134" fmla="*/ 1385758 w 1780137"/>
                  <a:gd name="connsiteY134" fmla="*/ 0 h 1834469"/>
                  <a:gd name="connsiteX135" fmla="*/ 1298922 w 1780137"/>
                  <a:gd name="connsiteY135" fmla="*/ 3619 h 1834469"/>
                  <a:gd name="connsiteX136" fmla="*/ 1262740 w 1780137"/>
                  <a:gd name="connsiteY136" fmla="*/ 7237 h 1834469"/>
                  <a:gd name="connsiteX137" fmla="*/ 1248268 w 1780137"/>
                  <a:gd name="connsiteY137" fmla="*/ 10855 h 1834469"/>
                  <a:gd name="connsiteX138" fmla="*/ 1204850 w 1780137"/>
                  <a:gd name="connsiteY138" fmla="*/ 14473 h 1834469"/>
                  <a:gd name="connsiteX139" fmla="*/ 1175904 w 1780137"/>
                  <a:gd name="connsiteY139" fmla="*/ 18092 h 1834469"/>
                  <a:gd name="connsiteX140" fmla="*/ 1150577 w 1780137"/>
                  <a:gd name="connsiteY140" fmla="*/ 25328 h 1834469"/>
                  <a:gd name="connsiteX141" fmla="*/ 991378 w 1780137"/>
                  <a:gd name="connsiteY141" fmla="*/ 21710 h 1834469"/>
                  <a:gd name="connsiteX142" fmla="*/ 933487 w 1780137"/>
                  <a:gd name="connsiteY142" fmla="*/ 14473 h 1834469"/>
                  <a:gd name="connsiteX143" fmla="*/ 781525 w 1780137"/>
                  <a:gd name="connsiteY143" fmla="*/ 21710 h 1834469"/>
                  <a:gd name="connsiteX144" fmla="*/ 734489 w 1780137"/>
                  <a:gd name="connsiteY144" fmla="*/ 32565 h 1834469"/>
                  <a:gd name="connsiteX145" fmla="*/ 691071 w 1780137"/>
                  <a:gd name="connsiteY145" fmla="*/ 39801 h 1834469"/>
                  <a:gd name="connsiteX146" fmla="*/ 528253 w 1780137"/>
                  <a:gd name="connsiteY146" fmla="*/ 36183 h 1834469"/>
                  <a:gd name="connsiteX147" fmla="*/ 452272 w 1780137"/>
                  <a:gd name="connsiteY147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7492 w 1780137"/>
                  <a:gd name="connsiteY42" fmla="*/ 1479877 h 1834469"/>
                  <a:gd name="connsiteX43" fmla="*/ 130255 w 1780137"/>
                  <a:gd name="connsiteY43" fmla="*/ 1541388 h 1834469"/>
                  <a:gd name="connsiteX44" fmla="*/ 126637 w 1780137"/>
                  <a:gd name="connsiteY44" fmla="*/ 1555861 h 1834469"/>
                  <a:gd name="connsiteX45" fmla="*/ 123019 w 1780137"/>
                  <a:gd name="connsiteY45" fmla="*/ 1588426 h 1834469"/>
                  <a:gd name="connsiteX46" fmla="*/ 115783 w 1780137"/>
                  <a:gd name="connsiteY46" fmla="*/ 1628227 h 1834469"/>
                  <a:gd name="connsiteX47" fmla="*/ 119401 w 1780137"/>
                  <a:gd name="connsiteY47" fmla="*/ 1689738 h 1834469"/>
                  <a:gd name="connsiteX48" fmla="*/ 137492 w 1780137"/>
                  <a:gd name="connsiteY48" fmla="*/ 1722302 h 1834469"/>
                  <a:gd name="connsiteX49" fmla="*/ 148346 w 1780137"/>
                  <a:gd name="connsiteY49" fmla="*/ 1733157 h 1834469"/>
                  <a:gd name="connsiteX50" fmla="*/ 155583 w 1780137"/>
                  <a:gd name="connsiteY50" fmla="*/ 1747630 h 1834469"/>
                  <a:gd name="connsiteX51" fmla="*/ 166437 w 1780137"/>
                  <a:gd name="connsiteY51" fmla="*/ 1758485 h 1834469"/>
                  <a:gd name="connsiteX52" fmla="*/ 173673 w 1780137"/>
                  <a:gd name="connsiteY52" fmla="*/ 1769340 h 1834469"/>
                  <a:gd name="connsiteX53" fmla="*/ 184528 w 1780137"/>
                  <a:gd name="connsiteY53" fmla="*/ 1776576 h 1834469"/>
                  <a:gd name="connsiteX54" fmla="*/ 209855 w 1780137"/>
                  <a:gd name="connsiteY54" fmla="*/ 1791049 h 1834469"/>
                  <a:gd name="connsiteX55" fmla="*/ 238800 w 1780137"/>
                  <a:gd name="connsiteY55" fmla="*/ 1801904 h 1834469"/>
                  <a:gd name="connsiteX56" fmla="*/ 267746 w 1780137"/>
                  <a:gd name="connsiteY56" fmla="*/ 1809141 h 1834469"/>
                  <a:gd name="connsiteX57" fmla="*/ 991378 w 1780137"/>
                  <a:gd name="connsiteY57" fmla="*/ 1816377 h 1834469"/>
                  <a:gd name="connsiteX58" fmla="*/ 1013087 w 1780137"/>
                  <a:gd name="connsiteY58" fmla="*/ 1819996 h 1834469"/>
                  <a:gd name="connsiteX59" fmla="*/ 1031178 w 1780137"/>
                  <a:gd name="connsiteY59" fmla="*/ 1827232 h 1834469"/>
                  <a:gd name="connsiteX60" fmla="*/ 1085450 w 1780137"/>
                  <a:gd name="connsiteY60" fmla="*/ 1834469 h 1834469"/>
                  <a:gd name="connsiteX61" fmla="*/ 1190377 w 1780137"/>
                  <a:gd name="connsiteY61" fmla="*/ 1830851 h 1834469"/>
                  <a:gd name="connsiteX62" fmla="*/ 1222940 w 1780137"/>
                  <a:gd name="connsiteY62" fmla="*/ 1819996 h 1834469"/>
                  <a:gd name="connsiteX63" fmla="*/ 1251886 w 1780137"/>
                  <a:gd name="connsiteY63" fmla="*/ 1816377 h 1834469"/>
                  <a:gd name="connsiteX64" fmla="*/ 1291686 w 1780137"/>
                  <a:gd name="connsiteY64" fmla="*/ 1805523 h 1834469"/>
                  <a:gd name="connsiteX65" fmla="*/ 1320631 w 1780137"/>
                  <a:gd name="connsiteY65" fmla="*/ 1801904 h 1834469"/>
                  <a:gd name="connsiteX66" fmla="*/ 1335103 w 1780137"/>
                  <a:gd name="connsiteY66" fmla="*/ 1798286 h 1834469"/>
                  <a:gd name="connsiteX67" fmla="*/ 1356812 w 1780137"/>
                  <a:gd name="connsiteY67" fmla="*/ 1794668 h 1834469"/>
                  <a:gd name="connsiteX68" fmla="*/ 1374903 w 1780137"/>
                  <a:gd name="connsiteY68" fmla="*/ 1791049 h 1834469"/>
                  <a:gd name="connsiteX69" fmla="*/ 1411085 w 1780137"/>
                  <a:gd name="connsiteY69" fmla="*/ 1787431 h 1834469"/>
                  <a:gd name="connsiteX70" fmla="*/ 1443648 w 1780137"/>
                  <a:gd name="connsiteY70" fmla="*/ 1780195 h 1834469"/>
                  <a:gd name="connsiteX71" fmla="*/ 1479830 w 1780137"/>
                  <a:gd name="connsiteY71" fmla="*/ 1772958 h 1834469"/>
                  <a:gd name="connsiteX72" fmla="*/ 1541339 w 1780137"/>
                  <a:gd name="connsiteY72" fmla="*/ 1769340 h 1834469"/>
                  <a:gd name="connsiteX73" fmla="*/ 1555811 w 1780137"/>
                  <a:gd name="connsiteY73" fmla="*/ 1765722 h 1834469"/>
                  <a:gd name="connsiteX74" fmla="*/ 1653502 w 1780137"/>
                  <a:gd name="connsiteY74" fmla="*/ 1754867 h 1834469"/>
                  <a:gd name="connsiteX75" fmla="*/ 1678829 w 1780137"/>
                  <a:gd name="connsiteY75" fmla="*/ 1740394 h 1834469"/>
                  <a:gd name="connsiteX76" fmla="*/ 1693301 w 1780137"/>
                  <a:gd name="connsiteY76" fmla="*/ 1718684 h 1834469"/>
                  <a:gd name="connsiteX77" fmla="*/ 1700538 w 1780137"/>
                  <a:gd name="connsiteY77" fmla="*/ 1711447 h 1834469"/>
                  <a:gd name="connsiteX78" fmla="*/ 1718629 w 1780137"/>
                  <a:gd name="connsiteY78" fmla="*/ 1682501 h 1834469"/>
                  <a:gd name="connsiteX79" fmla="*/ 1725865 w 1780137"/>
                  <a:gd name="connsiteY79" fmla="*/ 1668028 h 1834469"/>
                  <a:gd name="connsiteX80" fmla="*/ 1736719 w 1780137"/>
                  <a:gd name="connsiteY80" fmla="*/ 1660791 h 1834469"/>
                  <a:gd name="connsiteX81" fmla="*/ 1740338 w 1780137"/>
                  <a:gd name="connsiteY81" fmla="*/ 1649937 h 1834469"/>
                  <a:gd name="connsiteX82" fmla="*/ 1747574 w 1780137"/>
                  <a:gd name="connsiteY82" fmla="*/ 1635463 h 1834469"/>
                  <a:gd name="connsiteX83" fmla="*/ 1751192 w 1780137"/>
                  <a:gd name="connsiteY83" fmla="*/ 1620990 h 1834469"/>
                  <a:gd name="connsiteX84" fmla="*/ 1758428 w 1780137"/>
                  <a:gd name="connsiteY84" fmla="*/ 1606517 h 1834469"/>
                  <a:gd name="connsiteX85" fmla="*/ 1762047 w 1780137"/>
                  <a:gd name="connsiteY85" fmla="*/ 1595662 h 1834469"/>
                  <a:gd name="connsiteX86" fmla="*/ 1765665 w 1780137"/>
                  <a:gd name="connsiteY86" fmla="*/ 1573953 h 1834469"/>
                  <a:gd name="connsiteX87" fmla="*/ 1772901 w 1780137"/>
                  <a:gd name="connsiteY87" fmla="*/ 1545006 h 1834469"/>
                  <a:gd name="connsiteX88" fmla="*/ 1776519 w 1780137"/>
                  <a:gd name="connsiteY88" fmla="*/ 1530533 h 1834469"/>
                  <a:gd name="connsiteX89" fmla="*/ 1780137 w 1780137"/>
                  <a:gd name="connsiteY89" fmla="*/ 1508824 h 1834469"/>
                  <a:gd name="connsiteX90" fmla="*/ 1776519 w 1780137"/>
                  <a:gd name="connsiteY90" fmla="*/ 1367711 h 1834469"/>
                  <a:gd name="connsiteX91" fmla="*/ 1765665 w 1780137"/>
                  <a:gd name="connsiteY91" fmla="*/ 1327909 h 1834469"/>
                  <a:gd name="connsiteX92" fmla="*/ 1762047 w 1780137"/>
                  <a:gd name="connsiteY92" fmla="*/ 1313436 h 1834469"/>
                  <a:gd name="connsiteX93" fmla="*/ 1758428 w 1780137"/>
                  <a:gd name="connsiteY93" fmla="*/ 1291727 h 1834469"/>
                  <a:gd name="connsiteX94" fmla="*/ 1747574 w 1780137"/>
                  <a:gd name="connsiteY94" fmla="*/ 1277254 h 1834469"/>
                  <a:gd name="connsiteX95" fmla="*/ 1729483 w 1780137"/>
                  <a:gd name="connsiteY95" fmla="*/ 1226598 h 1834469"/>
                  <a:gd name="connsiteX96" fmla="*/ 1725865 w 1780137"/>
                  <a:gd name="connsiteY96" fmla="*/ 1208506 h 1834469"/>
                  <a:gd name="connsiteX97" fmla="*/ 1715010 w 1780137"/>
                  <a:gd name="connsiteY97" fmla="*/ 1186797 h 1834469"/>
                  <a:gd name="connsiteX98" fmla="*/ 1707774 w 1780137"/>
                  <a:gd name="connsiteY98" fmla="*/ 1168705 h 1834469"/>
                  <a:gd name="connsiteX99" fmla="*/ 1700538 w 1780137"/>
                  <a:gd name="connsiteY99" fmla="*/ 1154232 h 1834469"/>
                  <a:gd name="connsiteX100" fmla="*/ 1689683 w 1780137"/>
                  <a:gd name="connsiteY100" fmla="*/ 1125286 h 1834469"/>
                  <a:gd name="connsiteX101" fmla="*/ 1682447 w 1780137"/>
                  <a:gd name="connsiteY101" fmla="*/ 1107194 h 1834469"/>
                  <a:gd name="connsiteX102" fmla="*/ 1678829 w 1780137"/>
                  <a:gd name="connsiteY102" fmla="*/ 1078248 h 1834469"/>
                  <a:gd name="connsiteX103" fmla="*/ 1675211 w 1780137"/>
                  <a:gd name="connsiteY103" fmla="*/ 1042065 h 1834469"/>
                  <a:gd name="connsiteX104" fmla="*/ 1671593 w 1780137"/>
                  <a:gd name="connsiteY104" fmla="*/ 1020356 h 1834469"/>
                  <a:gd name="connsiteX105" fmla="*/ 1667974 w 1780137"/>
                  <a:gd name="connsiteY105" fmla="*/ 984173 h 1834469"/>
                  <a:gd name="connsiteX106" fmla="*/ 1664356 w 1780137"/>
                  <a:gd name="connsiteY106" fmla="*/ 969700 h 1834469"/>
                  <a:gd name="connsiteX107" fmla="*/ 1660738 w 1780137"/>
                  <a:gd name="connsiteY107" fmla="*/ 947990 h 1834469"/>
                  <a:gd name="connsiteX108" fmla="*/ 1657120 w 1780137"/>
                  <a:gd name="connsiteY108" fmla="*/ 929899 h 1834469"/>
                  <a:gd name="connsiteX109" fmla="*/ 1653502 w 1780137"/>
                  <a:gd name="connsiteY109" fmla="*/ 835823 h 1834469"/>
                  <a:gd name="connsiteX110" fmla="*/ 1646265 w 1780137"/>
                  <a:gd name="connsiteY110" fmla="*/ 799640 h 1834469"/>
                  <a:gd name="connsiteX111" fmla="*/ 1653502 w 1780137"/>
                  <a:gd name="connsiteY111" fmla="*/ 423339 h 1834469"/>
                  <a:gd name="connsiteX112" fmla="*/ 1657120 w 1780137"/>
                  <a:gd name="connsiteY112" fmla="*/ 394393 h 1834469"/>
                  <a:gd name="connsiteX113" fmla="*/ 1664356 w 1780137"/>
                  <a:gd name="connsiteY113" fmla="*/ 340119 h 1834469"/>
                  <a:gd name="connsiteX114" fmla="*/ 1667974 w 1780137"/>
                  <a:gd name="connsiteY114" fmla="*/ 329264 h 1834469"/>
                  <a:gd name="connsiteX115" fmla="*/ 1675211 w 1780137"/>
                  <a:gd name="connsiteY115" fmla="*/ 274990 h 1834469"/>
                  <a:gd name="connsiteX116" fmla="*/ 1686065 w 1780137"/>
                  <a:gd name="connsiteY116" fmla="*/ 249662 h 1834469"/>
                  <a:gd name="connsiteX117" fmla="*/ 1682447 w 1780137"/>
                  <a:gd name="connsiteY117" fmla="*/ 177296 h 1834469"/>
                  <a:gd name="connsiteX118" fmla="*/ 1675211 w 1780137"/>
                  <a:gd name="connsiteY118" fmla="*/ 151968 h 1834469"/>
                  <a:gd name="connsiteX119" fmla="*/ 1671593 w 1780137"/>
                  <a:gd name="connsiteY119" fmla="*/ 123022 h 1834469"/>
                  <a:gd name="connsiteX120" fmla="*/ 1667974 w 1780137"/>
                  <a:gd name="connsiteY120" fmla="*/ 112167 h 1834469"/>
                  <a:gd name="connsiteX121" fmla="*/ 1657120 w 1780137"/>
                  <a:gd name="connsiteY121" fmla="*/ 104930 h 1834469"/>
                  <a:gd name="connsiteX122" fmla="*/ 1649884 w 1780137"/>
                  <a:gd name="connsiteY122" fmla="*/ 94076 h 1834469"/>
                  <a:gd name="connsiteX123" fmla="*/ 1642647 w 1780137"/>
                  <a:gd name="connsiteY123" fmla="*/ 86839 h 1834469"/>
                  <a:gd name="connsiteX124" fmla="*/ 1628175 w 1780137"/>
                  <a:gd name="connsiteY124" fmla="*/ 65129 h 1834469"/>
                  <a:gd name="connsiteX125" fmla="*/ 1613702 w 1780137"/>
                  <a:gd name="connsiteY125" fmla="*/ 61511 h 1834469"/>
                  <a:gd name="connsiteX126" fmla="*/ 1581138 w 1780137"/>
                  <a:gd name="connsiteY126" fmla="*/ 47038 h 1834469"/>
                  <a:gd name="connsiteX127" fmla="*/ 1570284 w 1780137"/>
                  <a:gd name="connsiteY127" fmla="*/ 39801 h 1834469"/>
                  <a:gd name="connsiteX128" fmla="*/ 1555811 w 1780137"/>
                  <a:gd name="connsiteY128" fmla="*/ 32565 h 1834469"/>
                  <a:gd name="connsiteX129" fmla="*/ 1530484 w 1780137"/>
                  <a:gd name="connsiteY129" fmla="*/ 25328 h 1834469"/>
                  <a:gd name="connsiteX130" fmla="*/ 1512393 w 1780137"/>
                  <a:gd name="connsiteY130" fmla="*/ 21710 h 1834469"/>
                  <a:gd name="connsiteX131" fmla="*/ 1487066 w 1780137"/>
                  <a:gd name="connsiteY131" fmla="*/ 14473 h 1834469"/>
                  <a:gd name="connsiteX132" fmla="*/ 1432794 w 1780137"/>
                  <a:gd name="connsiteY132" fmla="*/ 3619 h 1834469"/>
                  <a:gd name="connsiteX133" fmla="*/ 1385758 w 1780137"/>
                  <a:gd name="connsiteY133" fmla="*/ 0 h 1834469"/>
                  <a:gd name="connsiteX134" fmla="*/ 1298922 w 1780137"/>
                  <a:gd name="connsiteY134" fmla="*/ 3619 h 1834469"/>
                  <a:gd name="connsiteX135" fmla="*/ 1262740 w 1780137"/>
                  <a:gd name="connsiteY135" fmla="*/ 7237 h 1834469"/>
                  <a:gd name="connsiteX136" fmla="*/ 1248268 w 1780137"/>
                  <a:gd name="connsiteY136" fmla="*/ 10855 h 1834469"/>
                  <a:gd name="connsiteX137" fmla="*/ 1204850 w 1780137"/>
                  <a:gd name="connsiteY137" fmla="*/ 14473 h 1834469"/>
                  <a:gd name="connsiteX138" fmla="*/ 1175904 w 1780137"/>
                  <a:gd name="connsiteY138" fmla="*/ 18092 h 1834469"/>
                  <a:gd name="connsiteX139" fmla="*/ 1150577 w 1780137"/>
                  <a:gd name="connsiteY139" fmla="*/ 25328 h 1834469"/>
                  <a:gd name="connsiteX140" fmla="*/ 991378 w 1780137"/>
                  <a:gd name="connsiteY140" fmla="*/ 21710 h 1834469"/>
                  <a:gd name="connsiteX141" fmla="*/ 933487 w 1780137"/>
                  <a:gd name="connsiteY141" fmla="*/ 14473 h 1834469"/>
                  <a:gd name="connsiteX142" fmla="*/ 781525 w 1780137"/>
                  <a:gd name="connsiteY142" fmla="*/ 21710 h 1834469"/>
                  <a:gd name="connsiteX143" fmla="*/ 734489 w 1780137"/>
                  <a:gd name="connsiteY143" fmla="*/ 32565 h 1834469"/>
                  <a:gd name="connsiteX144" fmla="*/ 691071 w 1780137"/>
                  <a:gd name="connsiteY144" fmla="*/ 39801 h 1834469"/>
                  <a:gd name="connsiteX145" fmla="*/ 528253 w 1780137"/>
                  <a:gd name="connsiteY145" fmla="*/ 36183 h 1834469"/>
                  <a:gd name="connsiteX146" fmla="*/ 452272 w 1780137"/>
                  <a:gd name="connsiteY146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0255 w 1780137"/>
                  <a:gd name="connsiteY42" fmla="*/ 1541388 h 1834469"/>
                  <a:gd name="connsiteX43" fmla="*/ 126637 w 1780137"/>
                  <a:gd name="connsiteY43" fmla="*/ 1555861 h 1834469"/>
                  <a:gd name="connsiteX44" fmla="*/ 123019 w 1780137"/>
                  <a:gd name="connsiteY44" fmla="*/ 1588426 h 1834469"/>
                  <a:gd name="connsiteX45" fmla="*/ 115783 w 1780137"/>
                  <a:gd name="connsiteY45" fmla="*/ 1628227 h 1834469"/>
                  <a:gd name="connsiteX46" fmla="*/ 119401 w 1780137"/>
                  <a:gd name="connsiteY46" fmla="*/ 1689738 h 1834469"/>
                  <a:gd name="connsiteX47" fmla="*/ 137492 w 1780137"/>
                  <a:gd name="connsiteY47" fmla="*/ 1722302 h 1834469"/>
                  <a:gd name="connsiteX48" fmla="*/ 148346 w 1780137"/>
                  <a:gd name="connsiteY48" fmla="*/ 1733157 h 1834469"/>
                  <a:gd name="connsiteX49" fmla="*/ 155583 w 1780137"/>
                  <a:gd name="connsiteY49" fmla="*/ 1747630 h 1834469"/>
                  <a:gd name="connsiteX50" fmla="*/ 166437 w 1780137"/>
                  <a:gd name="connsiteY50" fmla="*/ 1758485 h 1834469"/>
                  <a:gd name="connsiteX51" fmla="*/ 173673 w 1780137"/>
                  <a:gd name="connsiteY51" fmla="*/ 1769340 h 1834469"/>
                  <a:gd name="connsiteX52" fmla="*/ 184528 w 1780137"/>
                  <a:gd name="connsiteY52" fmla="*/ 1776576 h 1834469"/>
                  <a:gd name="connsiteX53" fmla="*/ 209855 w 1780137"/>
                  <a:gd name="connsiteY53" fmla="*/ 1791049 h 1834469"/>
                  <a:gd name="connsiteX54" fmla="*/ 238800 w 1780137"/>
                  <a:gd name="connsiteY54" fmla="*/ 1801904 h 1834469"/>
                  <a:gd name="connsiteX55" fmla="*/ 267746 w 1780137"/>
                  <a:gd name="connsiteY55" fmla="*/ 1809141 h 1834469"/>
                  <a:gd name="connsiteX56" fmla="*/ 991378 w 1780137"/>
                  <a:gd name="connsiteY56" fmla="*/ 1816377 h 1834469"/>
                  <a:gd name="connsiteX57" fmla="*/ 1013087 w 1780137"/>
                  <a:gd name="connsiteY57" fmla="*/ 1819996 h 1834469"/>
                  <a:gd name="connsiteX58" fmla="*/ 1031178 w 1780137"/>
                  <a:gd name="connsiteY58" fmla="*/ 1827232 h 1834469"/>
                  <a:gd name="connsiteX59" fmla="*/ 1085450 w 1780137"/>
                  <a:gd name="connsiteY59" fmla="*/ 1834469 h 1834469"/>
                  <a:gd name="connsiteX60" fmla="*/ 1190377 w 1780137"/>
                  <a:gd name="connsiteY60" fmla="*/ 1830851 h 1834469"/>
                  <a:gd name="connsiteX61" fmla="*/ 1222940 w 1780137"/>
                  <a:gd name="connsiteY61" fmla="*/ 1819996 h 1834469"/>
                  <a:gd name="connsiteX62" fmla="*/ 1251886 w 1780137"/>
                  <a:gd name="connsiteY62" fmla="*/ 1816377 h 1834469"/>
                  <a:gd name="connsiteX63" fmla="*/ 1291686 w 1780137"/>
                  <a:gd name="connsiteY63" fmla="*/ 1805523 h 1834469"/>
                  <a:gd name="connsiteX64" fmla="*/ 1320631 w 1780137"/>
                  <a:gd name="connsiteY64" fmla="*/ 1801904 h 1834469"/>
                  <a:gd name="connsiteX65" fmla="*/ 1335103 w 1780137"/>
                  <a:gd name="connsiteY65" fmla="*/ 1798286 h 1834469"/>
                  <a:gd name="connsiteX66" fmla="*/ 1356812 w 1780137"/>
                  <a:gd name="connsiteY66" fmla="*/ 1794668 h 1834469"/>
                  <a:gd name="connsiteX67" fmla="*/ 1374903 w 1780137"/>
                  <a:gd name="connsiteY67" fmla="*/ 1791049 h 1834469"/>
                  <a:gd name="connsiteX68" fmla="*/ 1411085 w 1780137"/>
                  <a:gd name="connsiteY68" fmla="*/ 1787431 h 1834469"/>
                  <a:gd name="connsiteX69" fmla="*/ 1443648 w 1780137"/>
                  <a:gd name="connsiteY69" fmla="*/ 1780195 h 1834469"/>
                  <a:gd name="connsiteX70" fmla="*/ 1479830 w 1780137"/>
                  <a:gd name="connsiteY70" fmla="*/ 1772958 h 1834469"/>
                  <a:gd name="connsiteX71" fmla="*/ 1541339 w 1780137"/>
                  <a:gd name="connsiteY71" fmla="*/ 1769340 h 1834469"/>
                  <a:gd name="connsiteX72" fmla="*/ 1555811 w 1780137"/>
                  <a:gd name="connsiteY72" fmla="*/ 1765722 h 1834469"/>
                  <a:gd name="connsiteX73" fmla="*/ 1653502 w 1780137"/>
                  <a:gd name="connsiteY73" fmla="*/ 1754867 h 1834469"/>
                  <a:gd name="connsiteX74" fmla="*/ 1678829 w 1780137"/>
                  <a:gd name="connsiteY74" fmla="*/ 1740394 h 1834469"/>
                  <a:gd name="connsiteX75" fmla="*/ 1693301 w 1780137"/>
                  <a:gd name="connsiteY75" fmla="*/ 1718684 h 1834469"/>
                  <a:gd name="connsiteX76" fmla="*/ 1700538 w 1780137"/>
                  <a:gd name="connsiteY76" fmla="*/ 1711447 h 1834469"/>
                  <a:gd name="connsiteX77" fmla="*/ 1718629 w 1780137"/>
                  <a:gd name="connsiteY77" fmla="*/ 1682501 h 1834469"/>
                  <a:gd name="connsiteX78" fmla="*/ 1725865 w 1780137"/>
                  <a:gd name="connsiteY78" fmla="*/ 1668028 h 1834469"/>
                  <a:gd name="connsiteX79" fmla="*/ 1736719 w 1780137"/>
                  <a:gd name="connsiteY79" fmla="*/ 1660791 h 1834469"/>
                  <a:gd name="connsiteX80" fmla="*/ 1740338 w 1780137"/>
                  <a:gd name="connsiteY80" fmla="*/ 1649937 h 1834469"/>
                  <a:gd name="connsiteX81" fmla="*/ 1747574 w 1780137"/>
                  <a:gd name="connsiteY81" fmla="*/ 1635463 h 1834469"/>
                  <a:gd name="connsiteX82" fmla="*/ 1751192 w 1780137"/>
                  <a:gd name="connsiteY82" fmla="*/ 1620990 h 1834469"/>
                  <a:gd name="connsiteX83" fmla="*/ 1758428 w 1780137"/>
                  <a:gd name="connsiteY83" fmla="*/ 1606517 h 1834469"/>
                  <a:gd name="connsiteX84" fmla="*/ 1762047 w 1780137"/>
                  <a:gd name="connsiteY84" fmla="*/ 1595662 h 1834469"/>
                  <a:gd name="connsiteX85" fmla="*/ 1765665 w 1780137"/>
                  <a:gd name="connsiteY85" fmla="*/ 1573953 h 1834469"/>
                  <a:gd name="connsiteX86" fmla="*/ 1772901 w 1780137"/>
                  <a:gd name="connsiteY86" fmla="*/ 1545006 h 1834469"/>
                  <a:gd name="connsiteX87" fmla="*/ 1776519 w 1780137"/>
                  <a:gd name="connsiteY87" fmla="*/ 1530533 h 1834469"/>
                  <a:gd name="connsiteX88" fmla="*/ 1780137 w 1780137"/>
                  <a:gd name="connsiteY88" fmla="*/ 1508824 h 1834469"/>
                  <a:gd name="connsiteX89" fmla="*/ 1776519 w 1780137"/>
                  <a:gd name="connsiteY89" fmla="*/ 1367711 h 1834469"/>
                  <a:gd name="connsiteX90" fmla="*/ 1765665 w 1780137"/>
                  <a:gd name="connsiteY90" fmla="*/ 1327909 h 1834469"/>
                  <a:gd name="connsiteX91" fmla="*/ 1762047 w 1780137"/>
                  <a:gd name="connsiteY91" fmla="*/ 1313436 h 1834469"/>
                  <a:gd name="connsiteX92" fmla="*/ 1758428 w 1780137"/>
                  <a:gd name="connsiteY92" fmla="*/ 1291727 h 1834469"/>
                  <a:gd name="connsiteX93" fmla="*/ 1747574 w 1780137"/>
                  <a:gd name="connsiteY93" fmla="*/ 1277254 h 1834469"/>
                  <a:gd name="connsiteX94" fmla="*/ 1729483 w 1780137"/>
                  <a:gd name="connsiteY94" fmla="*/ 1226598 h 1834469"/>
                  <a:gd name="connsiteX95" fmla="*/ 1725865 w 1780137"/>
                  <a:gd name="connsiteY95" fmla="*/ 1208506 h 1834469"/>
                  <a:gd name="connsiteX96" fmla="*/ 1715010 w 1780137"/>
                  <a:gd name="connsiteY96" fmla="*/ 1186797 h 1834469"/>
                  <a:gd name="connsiteX97" fmla="*/ 1707774 w 1780137"/>
                  <a:gd name="connsiteY97" fmla="*/ 1168705 h 1834469"/>
                  <a:gd name="connsiteX98" fmla="*/ 1700538 w 1780137"/>
                  <a:gd name="connsiteY98" fmla="*/ 1154232 h 1834469"/>
                  <a:gd name="connsiteX99" fmla="*/ 1689683 w 1780137"/>
                  <a:gd name="connsiteY99" fmla="*/ 1125286 h 1834469"/>
                  <a:gd name="connsiteX100" fmla="*/ 1682447 w 1780137"/>
                  <a:gd name="connsiteY100" fmla="*/ 1107194 h 1834469"/>
                  <a:gd name="connsiteX101" fmla="*/ 1678829 w 1780137"/>
                  <a:gd name="connsiteY101" fmla="*/ 1078248 h 1834469"/>
                  <a:gd name="connsiteX102" fmla="*/ 1675211 w 1780137"/>
                  <a:gd name="connsiteY102" fmla="*/ 1042065 h 1834469"/>
                  <a:gd name="connsiteX103" fmla="*/ 1671593 w 1780137"/>
                  <a:gd name="connsiteY103" fmla="*/ 1020356 h 1834469"/>
                  <a:gd name="connsiteX104" fmla="*/ 1667974 w 1780137"/>
                  <a:gd name="connsiteY104" fmla="*/ 984173 h 1834469"/>
                  <a:gd name="connsiteX105" fmla="*/ 1664356 w 1780137"/>
                  <a:gd name="connsiteY105" fmla="*/ 969700 h 1834469"/>
                  <a:gd name="connsiteX106" fmla="*/ 1660738 w 1780137"/>
                  <a:gd name="connsiteY106" fmla="*/ 947990 h 1834469"/>
                  <a:gd name="connsiteX107" fmla="*/ 1657120 w 1780137"/>
                  <a:gd name="connsiteY107" fmla="*/ 929899 h 1834469"/>
                  <a:gd name="connsiteX108" fmla="*/ 1653502 w 1780137"/>
                  <a:gd name="connsiteY108" fmla="*/ 835823 h 1834469"/>
                  <a:gd name="connsiteX109" fmla="*/ 1646265 w 1780137"/>
                  <a:gd name="connsiteY109" fmla="*/ 799640 h 1834469"/>
                  <a:gd name="connsiteX110" fmla="*/ 1653502 w 1780137"/>
                  <a:gd name="connsiteY110" fmla="*/ 423339 h 1834469"/>
                  <a:gd name="connsiteX111" fmla="*/ 1657120 w 1780137"/>
                  <a:gd name="connsiteY111" fmla="*/ 394393 h 1834469"/>
                  <a:gd name="connsiteX112" fmla="*/ 1664356 w 1780137"/>
                  <a:gd name="connsiteY112" fmla="*/ 340119 h 1834469"/>
                  <a:gd name="connsiteX113" fmla="*/ 1667974 w 1780137"/>
                  <a:gd name="connsiteY113" fmla="*/ 329264 h 1834469"/>
                  <a:gd name="connsiteX114" fmla="*/ 1675211 w 1780137"/>
                  <a:gd name="connsiteY114" fmla="*/ 274990 h 1834469"/>
                  <a:gd name="connsiteX115" fmla="*/ 1686065 w 1780137"/>
                  <a:gd name="connsiteY115" fmla="*/ 249662 h 1834469"/>
                  <a:gd name="connsiteX116" fmla="*/ 1682447 w 1780137"/>
                  <a:gd name="connsiteY116" fmla="*/ 177296 h 1834469"/>
                  <a:gd name="connsiteX117" fmla="*/ 1675211 w 1780137"/>
                  <a:gd name="connsiteY117" fmla="*/ 151968 h 1834469"/>
                  <a:gd name="connsiteX118" fmla="*/ 1671593 w 1780137"/>
                  <a:gd name="connsiteY118" fmla="*/ 123022 h 1834469"/>
                  <a:gd name="connsiteX119" fmla="*/ 1667974 w 1780137"/>
                  <a:gd name="connsiteY119" fmla="*/ 112167 h 1834469"/>
                  <a:gd name="connsiteX120" fmla="*/ 1657120 w 1780137"/>
                  <a:gd name="connsiteY120" fmla="*/ 104930 h 1834469"/>
                  <a:gd name="connsiteX121" fmla="*/ 1649884 w 1780137"/>
                  <a:gd name="connsiteY121" fmla="*/ 94076 h 1834469"/>
                  <a:gd name="connsiteX122" fmla="*/ 1642647 w 1780137"/>
                  <a:gd name="connsiteY122" fmla="*/ 86839 h 1834469"/>
                  <a:gd name="connsiteX123" fmla="*/ 1628175 w 1780137"/>
                  <a:gd name="connsiteY123" fmla="*/ 65129 h 1834469"/>
                  <a:gd name="connsiteX124" fmla="*/ 1613702 w 1780137"/>
                  <a:gd name="connsiteY124" fmla="*/ 61511 h 1834469"/>
                  <a:gd name="connsiteX125" fmla="*/ 1581138 w 1780137"/>
                  <a:gd name="connsiteY125" fmla="*/ 47038 h 1834469"/>
                  <a:gd name="connsiteX126" fmla="*/ 1570284 w 1780137"/>
                  <a:gd name="connsiteY126" fmla="*/ 39801 h 1834469"/>
                  <a:gd name="connsiteX127" fmla="*/ 1555811 w 1780137"/>
                  <a:gd name="connsiteY127" fmla="*/ 32565 h 1834469"/>
                  <a:gd name="connsiteX128" fmla="*/ 1530484 w 1780137"/>
                  <a:gd name="connsiteY128" fmla="*/ 25328 h 1834469"/>
                  <a:gd name="connsiteX129" fmla="*/ 1512393 w 1780137"/>
                  <a:gd name="connsiteY129" fmla="*/ 21710 h 1834469"/>
                  <a:gd name="connsiteX130" fmla="*/ 1487066 w 1780137"/>
                  <a:gd name="connsiteY130" fmla="*/ 14473 h 1834469"/>
                  <a:gd name="connsiteX131" fmla="*/ 1432794 w 1780137"/>
                  <a:gd name="connsiteY131" fmla="*/ 3619 h 1834469"/>
                  <a:gd name="connsiteX132" fmla="*/ 1385758 w 1780137"/>
                  <a:gd name="connsiteY132" fmla="*/ 0 h 1834469"/>
                  <a:gd name="connsiteX133" fmla="*/ 1298922 w 1780137"/>
                  <a:gd name="connsiteY133" fmla="*/ 3619 h 1834469"/>
                  <a:gd name="connsiteX134" fmla="*/ 1262740 w 1780137"/>
                  <a:gd name="connsiteY134" fmla="*/ 7237 h 1834469"/>
                  <a:gd name="connsiteX135" fmla="*/ 1248268 w 1780137"/>
                  <a:gd name="connsiteY135" fmla="*/ 10855 h 1834469"/>
                  <a:gd name="connsiteX136" fmla="*/ 1204850 w 1780137"/>
                  <a:gd name="connsiteY136" fmla="*/ 14473 h 1834469"/>
                  <a:gd name="connsiteX137" fmla="*/ 1175904 w 1780137"/>
                  <a:gd name="connsiteY137" fmla="*/ 18092 h 1834469"/>
                  <a:gd name="connsiteX138" fmla="*/ 1150577 w 1780137"/>
                  <a:gd name="connsiteY138" fmla="*/ 25328 h 1834469"/>
                  <a:gd name="connsiteX139" fmla="*/ 991378 w 1780137"/>
                  <a:gd name="connsiteY139" fmla="*/ 21710 h 1834469"/>
                  <a:gd name="connsiteX140" fmla="*/ 933487 w 1780137"/>
                  <a:gd name="connsiteY140" fmla="*/ 14473 h 1834469"/>
                  <a:gd name="connsiteX141" fmla="*/ 781525 w 1780137"/>
                  <a:gd name="connsiteY141" fmla="*/ 21710 h 1834469"/>
                  <a:gd name="connsiteX142" fmla="*/ 734489 w 1780137"/>
                  <a:gd name="connsiteY142" fmla="*/ 32565 h 1834469"/>
                  <a:gd name="connsiteX143" fmla="*/ 691071 w 1780137"/>
                  <a:gd name="connsiteY143" fmla="*/ 39801 h 1834469"/>
                  <a:gd name="connsiteX144" fmla="*/ 528253 w 1780137"/>
                  <a:gd name="connsiteY144" fmla="*/ 36183 h 1834469"/>
                  <a:gd name="connsiteX145" fmla="*/ 452272 w 1780137"/>
                  <a:gd name="connsiteY145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  <a:gd name="connsiteX144" fmla="*/ 452272 w 1780137"/>
                  <a:gd name="connsiteY144" fmla="*/ 25328 h 1834469"/>
                  <a:gd name="connsiteX0" fmla="*/ 528253 w 1780137"/>
                  <a:gd name="connsiteY0" fmla="*/ 36183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1780137" h="1834469">
                    <a:moveTo>
                      <a:pt x="528253" y="36183"/>
                    </a:moveTo>
                    <a:cubicBezTo>
                      <a:pt x="488453" y="33771"/>
                      <a:pt x="473378" y="25328"/>
                      <a:pt x="452272" y="25328"/>
                    </a:cubicBezTo>
                    <a:cubicBezTo>
                      <a:pt x="431166" y="25328"/>
                      <a:pt x="414815" y="32224"/>
                      <a:pt x="401618" y="36183"/>
                    </a:cubicBezTo>
                    <a:cubicBezTo>
                      <a:pt x="394312" y="38375"/>
                      <a:pt x="387460" y="42341"/>
                      <a:pt x="379909" y="43420"/>
                    </a:cubicBezTo>
                    <a:cubicBezTo>
                      <a:pt x="354493" y="47051"/>
                      <a:pt x="227138" y="50556"/>
                      <a:pt x="224328" y="50656"/>
                    </a:cubicBezTo>
                    <a:cubicBezTo>
                      <a:pt x="183395" y="64299"/>
                      <a:pt x="236991" y="47547"/>
                      <a:pt x="126637" y="57893"/>
                    </a:cubicBezTo>
                    <a:cubicBezTo>
                      <a:pt x="116735" y="58821"/>
                      <a:pt x="97692" y="65129"/>
                      <a:pt x="97692" y="65129"/>
                    </a:cubicBezTo>
                    <a:cubicBezTo>
                      <a:pt x="94074" y="68747"/>
                      <a:pt x="91002" y="73010"/>
                      <a:pt x="86838" y="75984"/>
                    </a:cubicBezTo>
                    <a:cubicBezTo>
                      <a:pt x="82449" y="79119"/>
                      <a:pt x="76179" y="79407"/>
                      <a:pt x="72365" y="83221"/>
                    </a:cubicBezTo>
                    <a:cubicBezTo>
                      <a:pt x="69668" y="85918"/>
                      <a:pt x="69795" y="90409"/>
                      <a:pt x="68747" y="94076"/>
                    </a:cubicBezTo>
                    <a:cubicBezTo>
                      <a:pt x="67381" y="98857"/>
                      <a:pt x="66495" y="103768"/>
                      <a:pt x="65129" y="108549"/>
                    </a:cubicBezTo>
                    <a:cubicBezTo>
                      <a:pt x="64081" y="112216"/>
                      <a:pt x="62558" y="115737"/>
                      <a:pt x="61510" y="119404"/>
                    </a:cubicBezTo>
                    <a:cubicBezTo>
                      <a:pt x="60144" y="124185"/>
                      <a:pt x="59464" y="129159"/>
                      <a:pt x="57892" y="133877"/>
                    </a:cubicBezTo>
                    <a:cubicBezTo>
                      <a:pt x="47028" y="166472"/>
                      <a:pt x="55099" y="137764"/>
                      <a:pt x="39801" y="170059"/>
                    </a:cubicBezTo>
                    <a:cubicBezTo>
                      <a:pt x="31937" y="186661"/>
                      <a:pt x="25221" y="203784"/>
                      <a:pt x="18092" y="220715"/>
                    </a:cubicBezTo>
                    <a:cubicBezTo>
                      <a:pt x="15572" y="226701"/>
                      <a:pt x="12130" y="232438"/>
                      <a:pt x="10856" y="238807"/>
                    </a:cubicBezTo>
                    <a:cubicBezTo>
                      <a:pt x="6490" y="260638"/>
                      <a:pt x="9183" y="251064"/>
                      <a:pt x="3620" y="267753"/>
                    </a:cubicBezTo>
                    <a:cubicBezTo>
                      <a:pt x="2414" y="287051"/>
                      <a:pt x="2" y="306311"/>
                      <a:pt x="2" y="325646"/>
                    </a:cubicBezTo>
                    <a:cubicBezTo>
                      <a:pt x="2" y="501293"/>
                      <a:pt x="-363" y="394176"/>
                      <a:pt x="7238" y="473995"/>
                    </a:cubicBezTo>
                    <a:cubicBezTo>
                      <a:pt x="8729" y="489650"/>
                      <a:pt x="9019" y="505415"/>
                      <a:pt x="10856" y="521033"/>
                    </a:cubicBezTo>
                    <a:cubicBezTo>
                      <a:pt x="11437" y="525972"/>
                      <a:pt x="13585" y="530613"/>
                      <a:pt x="14474" y="535506"/>
                    </a:cubicBezTo>
                    <a:cubicBezTo>
                      <a:pt x="15999" y="543897"/>
                      <a:pt x="16419" y="552471"/>
                      <a:pt x="18092" y="560834"/>
                    </a:cubicBezTo>
                    <a:cubicBezTo>
                      <a:pt x="20421" y="572476"/>
                      <a:pt x="24243" y="574401"/>
                      <a:pt x="28947" y="586162"/>
                    </a:cubicBezTo>
                    <a:cubicBezTo>
                      <a:pt x="31780" y="593244"/>
                      <a:pt x="34176" y="600512"/>
                      <a:pt x="36183" y="607871"/>
                    </a:cubicBezTo>
                    <a:cubicBezTo>
                      <a:pt x="37801" y="613804"/>
                      <a:pt x="38066" y="620063"/>
                      <a:pt x="39801" y="625963"/>
                    </a:cubicBezTo>
                    <a:cubicBezTo>
                      <a:pt x="44106" y="640599"/>
                      <a:pt x="50083" y="654713"/>
                      <a:pt x="54274" y="669382"/>
                    </a:cubicBezTo>
                    <a:cubicBezTo>
                      <a:pt x="56686" y="677825"/>
                      <a:pt x="58133" y="686605"/>
                      <a:pt x="61510" y="694710"/>
                    </a:cubicBezTo>
                    <a:cubicBezTo>
                      <a:pt x="64215" y="701202"/>
                      <a:pt x="69687" y="706299"/>
                      <a:pt x="72365" y="712802"/>
                    </a:cubicBezTo>
                    <a:cubicBezTo>
                      <a:pt x="78174" y="726909"/>
                      <a:pt x="80016" y="742576"/>
                      <a:pt x="86838" y="756221"/>
                    </a:cubicBezTo>
                    <a:cubicBezTo>
                      <a:pt x="103812" y="790171"/>
                      <a:pt x="83421" y="747680"/>
                      <a:pt x="101310" y="792404"/>
                    </a:cubicBezTo>
                    <a:cubicBezTo>
                      <a:pt x="103313" y="797412"/>
                      <a:pt x="106135" y="802053"/>
                      <a:pt x="108547" y="806877"/>
                    </a:cubicBezTo>
                    <a:cubicBezTo>
                      <a:pt x="111144" y="817264"/>
                      <a:pt x="114997" y="834252"/>
                      <a:pt x="119401" y="843060"/>
                    </a:cubicBezTo>
                    <a:cubicBezTo>
                      <a:pt x="121813" y="847884"/>
                      <a:pt x="124743" y="852483"/>
                      <a:pt x="126637" y="857533"/>
                    </a:cubicBezTo>
                    <a:cubicBezTo>
                      <a:pt x="128383" y="862189"/>
                      <a:pt x="128826" y="867243"/>
                      <a:pt x="130255" y="872006"/>
                    </a:cubicBezTo>
                    <a:cubicBezTo>
                      <a:pt x="132447" y="879312"/>
                      <a:pt x="137492" y="893716"/>
                      <a:pt x="137492" y="893716"/>
                    </a:cubicBezTo>
                    <a:cubicBezTo>
                      <a:pt x="138698" y="908189"/>
                      <a:pt x="139413" y="922711"/>
                      <a:pt x="141110" y="937135"/>
                    </a:cubicBezTo>
                    <a:cubicBezTo>
                      <a:pt x="141828" y="943243"/>
                      <a:pt x="143915" y="949130"/>
                      <a:pt x="144728" y="955226"/>
                    </a:cubicBezTo>
                    <a:cubicBezTo>
                      <a:pt x="146330" y="967241"/>
                      <a:pt x="146548" y="979422"/>
                      <a:pt x="148346" y="991409"/>
                    </a:cubicBezTo>
                    <a:cubicBezTo>
                      <a:pt x="150171" y="1003573"/>
                      <a:pt x="153171" y="1015531"/>
                      <a:pt x="155583" y="1027592"/>
                    </a:cubicBezTo>
                    <a:cubicBezTo>
                      <a:pt x="156789" y="1033623"/>
                      <a:pt x="162216" y="988395"/>
                      <a:pt x="159201" y="1045684"/>
                    </a:cubicBezTo>
                    <a:cubicBezTo>
                      <a:pt x="156186" y="1102973"/>
                      <a:pt x="144728" y="1262781"/>
                      <a:pt x="137492" y="1371329"/>
                    </a:cubicBezTo>
                    <a:cubicBezTo>
                      <a:pt x="132668" y="1453946"/>
                      <a:pt x="132064" y="1510633"/>
                      <a:pt x="130255" y="1541388"/>
                    </a:cubicBezTo>
                    <a:cubicBezTo>
                      <a:pt x="128446" y="1572143"/>
                      <a:pt x="127843" y="1551037"/>
                      <a:pt x="126637" y="1555861"/>
                    </a:cubicBezTo>
                    <a:cubicBezTo>
                      <a:pt x="125431" y="1566716"/>
                      <a:pt x="124462" y="1577600"/>
                      <a:pt x="123019" y="1588426"/>
                    </a:cubicBezTo>
                    <a:cubicBezTo>
                      <a:pt x="121168" y="1602310"/>
                      <a:pt x="118511" y="1614587"/>
                      <a:pt x="115783" y="1628227"/>
                    </a:cubicBezTo>
                    <a:cubicBezTo>
                      <a:pt x="116989" y="1648731"/>
                      <a:pt x="117357" y="1669301"/>
                      <a:pt x="119401" y="1689738"/>
                    </a:cubicBezTo>
                    <a:cubicBezTo>
                      <a:pt x="120475" y="1700477"/>
                      <a:pt x="132978" y="1716498"/>
                      <a:pt x="137492" y="1722302"/>
                    </a:cubicBezTo>
                    <a:cubicBezTo>
                      <a:pt x="140633" y="1726341"/>
                      <a:pt x="145372" y="1728993"/>
                      <a:pt x="148346" y="1733157"/>
                    </a:cubicBezTo>
                    <a:cubicBezTo>
                      <a:pt x="151481" y="1737546"/>
                      <a:pt x="152448" y="1743241"/>
                      <a:pt x="155583" y="1747630"/>
                    </a:cubicBezTo>
                    <a:cubicBezTo>
                      <a:pt x="158557" y="1751794"/>
                      <a:pt x="163161" y="1754554"/>
                      <a:pt x="166437" y="1758485"/>
                    </a:cubicBezTo>
                    <a:cubicBezTo>
                      <a:pt x="169221" y="1761826"/>
                      <a:pt x="170598" y="1766265"/>
                      <a:pt x="173673" y="1769340"/>
                    </a:cubicBezTo>
                    <a:cubicBezTo>
                      <a:pt x="176748" y="1772415"/>
                      <a:pt x="180989" y="1774048"/>
                      <a:pt x="184528" y="1776576"/>
                    </a:cubicBezTo>
                    <a:cubicBezTo>
                      <a:pt x="203696" y="1790267"/>
                      <a:pt x="192240" y="1785177"/>
                      <a:pt x="209855" y="1791049"/>
                    </a:cubicBezTo>
                    <a:cubicBezTo>
                      <a:pt x="226943" y="1802441"/>
                      <a:pt x="214867" y="1796381"/>
                      <a:pt x="238800" y="1801904"/>
                    </a:cubicBezTo>
                    <a:cubicBezTo>
                      <a:pt x="248491" y="1804140"/>
                      <a:pt x="257801" y="1809042"/>
                      <a:pt x="267746" y="1809141"/>
                    </a:cubicBezTo>
                    <a:lnTo>
                      <a:pt x="991378" y="1816377"/>
                    </a:lnTo>
                    <a:cubicBezTo>
                      <a:pt x="998614" y="1817583"/>
                      <a:pt x="1006009" y="1818066"/>
                      <a:pt x="1013087" y="1819996"/>
                    </a:cubicBezTo>
                    <a:cubicBezTo>
                      <a:pt x="1019353" y="1821705"/>
                      <a:pt x="1024877" y="1825657"/>
                      <a:pt x="1031178" y="1827232"/>
                    </a:cubicBezTo>
                    <a:cubicBezTo>
                      <a:pt x="1036181" y="1828483"/>
                      <a:pt x="1082190" y="1834062"/>
                      <a:pt x="1085450" y="1834469"/>
                    </a:cubicBezTo>
                    <a:cubicBezTo>
                      <a:pt x="1120426" y="1833263"/>
                      <a:pt x="1155438" y="1832848"/>
                      <a:pt x="1190377" y="1830851"/>
                    </a:cubicBezTo>
                    <a:cubicBezTo>
                      <a:pt x="1255441" y="1827133"/>
                      <a:pt x="1182827" y="1830936"/>
                      <a:pt x="1222940" y="1819996"/>
                    </a:cubicBezTo>
                    <a:cubicBezTo>
                      <a:pt x="1232321" y="1817437"/>
                      <a:pt x="1242237" y="1817583"/>
                      <a:pt x="1251886" y="1816377"/>
                    </a:cubicBezTo>
                    <a:cubicBezTo>
                      <a:pt x="1266812" y="1811402"/>
                      <a:pt x="1273026" y="1809022"/>
                      <a:pt x="1291686" y="1805523"/>
                    </a:cubicBezTo>
                    <a:cubicBezTo>
                      <a:pt x="1301243" y="1803731"/>
                      <a:pt x="1311040" y="1803503"/>
                      <a:pt x="1320631" y="1801904"/>
                    </a:cubicBezTo>
                    <a:cubicBezTo>
                      <a:pt x="1325536" y="1801086"/>
                      <a:pt x="1330227" y="1799261"/>
                      <a:pt x="1335103" y="1798286"/>
                    </a:cubicBezTo>
                    <a:cubicBezTo>
                      <a:pt x="1342297" y="1796847"/>
                      <a:pt x="1349594" y="1795980"/>
                      <a:pt x="1356812" y="1794668"/>
                    </a:cubicBezTo>
                    <a:cubicBezTo>
                      <a:pt x="1362863" y="1793568"/>
                      <a:pt x="1368807" y="1791862"/>
                      <a:pt x="1374903" y="1791049"/>
                    </a:cubicBezTo>
                    <a:cubicBezTo>
                      <a:pt x="1386917" y="1789447"/>
                      <a:pt x="1399071" y="1789033"/>
                      <a:pt x="1411085" y="1787431"/>
                    </a:cubicBezTo>
                    <a:cubicBezTo>
                      <a:pt x="1426289" y="1785404"/>
                      <a:pt x="1429487" y="1783230"/>
                      <a:pt x="1443648" y="1780195"/>
                    </a:cubicBezTo>
                    <a:cubicBezTo>
                      <a:pt x="1455675" y="1777618"/>
                      <a:pt x="1467606" y="1774316"/>
                      <a:pt x="1479830" y="1772958"/>
                    </a:cubicBezTo>
                    <a:cubicBezTo>
                      <a:pt x="1500243" y="1770690"/>
                      <a:pt x="1520836" y="1770546"/>
                      <a:pt x="1541339" y="1769340"/>
                    </a:cubicBezTo>
                    <a:cubicBezTo>
                      <a:pt x="1546163" y="1768134"/>
                      <a:pt x="1550935" y="1766697"/>
                      <a:pt x="1555811" y="1765722"/>
                    </a:cubicBezTo>
                    <a:cubicBezTo>
                      <a:pt x="1587734" y="1759337"/>
                      <a:pt x="1621825" y="1757884"/>
                      <a:pt x="1653502" y="1754867"/>
                    </a:cubicBezTo>
                    <a:cubicBezTo>
                      <a:pt x="1664825" y="1751092"/>
                      <a:pt x="1669608" y="1750768"/>
                      <a:pt x="1678829" y="1740394"/>
                    </a:cubicBezTo>
                    <a:cubicBezTo>
                      <a:pt x="1684607" y="1733894"/>
                      <a:pt x="1687151" y="1724834"/>
                      <a:pt x="1693301" y="1718684"/>
                    </a:cubicBezTo>
                    <a:lnTo>
                      <a:pt x="1700538" y="1711447"/>
                    </a:lnTo>
                    <a:cubicBezTo>
                      <a:pt x="1709149" y="1685612"/>
                      <a:pt x="1701427" y="1693969"/>
                      <a:pt x="1718629" y="1682501"/>
                    </a:cubicBezTo>
                    <a:cubicBezTo>
                      <a:pt x="1721041" y="1677677"/>
                      <a:pt x="1722412" y="1672172"/>
                      <a:pt x="1725865" y="1668028"/>
                    </a:cubicBezTo>
                    <a:cubicBezTo>
                      <a:pt x="1728649" y="1664687"/>
                      <a:pt x="1734003" y="1664187"/>
                      <a:pt x="1736719" y="1660791"/>
                    </a:cubicBezTo>
                    <a:cubicBezTo>
                      <a:pt x="1739101" y="1657813"/>
                      <a:pt x="1738836" y="1653442"/>
                      <a:pt x="1740338" y="1649937"/>
                    </a:cubicBezTo>
                    <a:cubicBezTo>
                      <a:pt x="1742463" y="1644979"/>
                      <a:pt x="1745680" y="1640514"/>
                      <a:pt x="1747574" y="1635463"/>
                    </a:cubicBezTo>
                    <a:cubicBezTo>
                      <a:pt x="1749320" y="1630807"/>
                      <a:pt x="1749446" y="1625646"/>
                      <a:pt x="1751192" y="1620990"/>
                    </a:cubicBezTo>
                    <a:cubicBezTo>
                      <a:pt x="1753086" y="1615940"/>
                      <a:pt x="1756303" y="1611475"/>
                      <a:pt x="1758428" y="1606517"/>
                    </a:cubicBezTo>
                    <a:cubicBezTo>
                      <a:pt x="1759930" y="1603011"/>
                      <a:pt x="1760841" y="1599280"/>
                      <a:pt x="1762047" y="1595662"/>
                    </a:cubicBezTo>
                    <a:cubicBezTo>
                      <a:pt x="1763253" y="1588426"/>
                      <a:pt x="1764128" y="1581126"/>
                      <a:pt x="1765665" y="1573953"/>
                    </a:cubicBezTo>
                    <a:cubicBezTo>
                      <a:pt x="1767749" y="1564228"/>
                      <a:pt x="1770489" y="1554655"/>
                      <a:pt x="1772901" y="1545006"/>
                    </a:cubicBezTo>
                    <a:cubicBezTo>
                      <a:pt x="1774107" y="1540182"/>
                      <a:pt x="1775702" y="1535438"/>
                      <a:pt x="1776519" y="1530533"/>
                    </a:cubicBezTo>
                    <a:lnTo>
                      <a:pt x="1780137" y="1508824"/>
                    </a:lnTo>
                    <a:cubicBezTo>
                      <a:pt x="1778931" y="1461786"/>
                      <a:pt x="1778655" y="1414716"/>
                      <a:pt x="1776519" y="1367711"/>
                    </a:cubicBezTo>
                    <a:cubicBezTo>
                      <a:pt x="1775930" y="1354756"/>
                      <a:pt x="1769233" y="1339804"/>
                      <a:pt x="1765665" y="1327909"/>
                    </a:cubicBezTo>
                    <a:cubicBezTo>
                      <a:pt x="1764236" y="1323146"/>
                      <a:pt x="1763022" y="1318312"/>
                      <a:pt x="1762047" y="1313436"/>
                    </a:cubicBezTo>
                    <a:cubicBezTo>
                      <a:pt x="1760608" y="1306242"/>
                      <a:pt x="1761153" y="1298538"/>
                      <a:pt x="1758428" y="1291727"/>
                    </a:cubicBezTo>
                    <a:cubicBezTo>
                      <a:pt x="1756188" y="1286128"/>
                      <a:pt x="1750271" y="1282648"/>
                      <a:pt x="1747574" y="1277254"/>
                    </a:cubicBezTo>
                    <a:cubicBezTo>
                      <a:pt x="1738054" y="1258213"/>
                      <a:pt x="1733648" y="1245343"/>
                      <a:pt x="1729483" y="1226598"/>
                    </a:cubicBezTo>
                    <a:cubicBezTo>
                      <a:pt x="1728149" y="1220594"/>
                      <a:pt x="1727967" y="1214286"/>
                      <a:pt x="1725865" y="1208506"/>
                    </a:cubicBezTo>
                    <a:cubicBezTo>
                      <a:pt x="1723100" y="1200903"/>
                      <a:pt x="1718358" y="1194162"/>
                      <a:pt x="1715010" y="1186797"/>
                    </a:cubicBezTo>
                    <a:cubicBezTo>
                      <a:pt x="1712322" y="1180884"/>
                      <a:pt x="1710412" y="1174640"/>
                      <a:pt x="1707774" y="1168705"/>
                    </a:cubicBezTo>
                    <a:cubicBezTo>
                      <a:pt x="1705584" y="1163776"/>
                      <a:pt x="1702729" y="1159161"/>
                      <a:pt x="1700538" y="1154232"/>
                    </a:cubicBezTo>
                    <a:cubicBezTo>
                      <a:pt x="1689348" y="1129054"/>
                      <a:pt x="1696844" y="1144385"/>
                      <a:pt x="1689683" y="1125286"/>
                    </a:cubicBezTo>
                    <a:cubicBezTo>
                      <a:pt x="1687403" y="1119204"/>
                      <a:pt x="1684859" y="1113225"/>
                      <a:pt x="1682447" y="1107194"/>
                    </a:cubicBezTo>
                    <a:cubicBezTo>
                      <a:pt x="1681241" y="1097545"/>
                      <a:pt x="1679903" y="1087912"/>
                      <a:pt x="1678829" y="1078248"/>
                    </a:cubicBezTo>
                    <a:cubicBezTo>
                      <a:pt x="1677491" y="1066201"/>
                      <a:pt x="1676714" y="1054093"/>
                      <a:pt x="1675211" y="1042065"/>
                    </a:cubicBezTo>
                    <a:cubicBezTo>
                      <a:pt x="1674301" y="1034786"/>
                      <a:pt x="1672503" y="1027635"/>
                      <a:pt x="1671593" y="1020356"/>
                    </a:cubicBezTo>
                    <a:cubicBezTo>
                      <a:pt x="1670089" y="1008328"/>
                      <a:pt x="1669688" y="996172"/>
                      <a:pt x="1667974" y="984173"/>
                    </a:cubicBezTo>
                    <a:cubicBezTo>
                      <a:pt x="1667271" y="979250"/>
                      <a:pt x="1665331" y="974576"/>
                      <a:pt x="1664356" y="969700"/>
                    </a:cubicBezTo>
                    <a:cubicBezTo>
                      <a:pt x="1662917" y="962506"/>
                      <a:pt x="1662050" y="955208"/>
                      <a:pt x="1660738" y="947990"/>
                    </a:cubicBezTo>
                    <a:cubicBezTo>
                      <a:pt x="1659638" y="941939"/>
                      <a:pt x="1658326" y="935929"/>
                      <a:pt x="1657120" y="929899"/>
                    </a:cubicBezTo>
                    <a:cubicBezTo>
                      <a:pt x="1655914" y="898540"/>
                      <a:pt x="1655459" y="867144"/>
                      <a:pt x="1653502" y="835823"/>
                    </a:cubicBezTo>
                    <a:cubicBezTo>
                      <a:pt x="1652763" y="823991"/>
                      <a:pt x="1649158" y="811210"/>
                      <a:pt x="1646265" y="799640"/>
                    </a:cubicBezTo>
                    <a:cubicBezTo>
                      <a:pt x="1648677" y="674206"/>
                      <a:pt x="1650143" y="548751"/>
                      <a:pt x="1653502" y="423339"/>
                    </a:cubicBezTo>
                    <a:cubicBezTo>
                      <a:pt x="1653762" y="413619"/>
                      <a:pt x="1655984" y="404050"/>
                      <a:pt x="1657120" y="394393"/>
                    </a:cubicBezTo>
                    <a:cubicBezTo>
                      <a:pt x="1659080" y="377734"/>
                      <a:pt x="1660601" y="357020"/>
                      <a:pt x="1664356" y="340119"/>
                    </a:cubicBezTo>
                    <a:cubicBezTo>
                      <a:pt x="1665183" y="336396"/>
                      <a:pt x="1666768" y="332882"/>
                      <a:pt x="1667974" y="329264"/>
                    </a:cubicBezTo>
                    <a:cubicBezTo>
                      <a:pt x="1670235" y="306659"/>
                      <a:pt x="1670216" y="294973"/>
                      <a:pt x="1675211" y="274990"/>
                    </a:cubicBezTo>
                    <a:cubicBezTo>
                      <a:pt x="1677873" y="264342"/>
                      <a:pt x="1680887" y="260018"/>
                      <a:pt x="1686065" y="249662"/>
                    </a:cubicBezTo>
                    <a:cubicBezTo>
                      <a:pt x="1684859" y="225540"/>
                      <a:pt x="1684453" y="201365"/>
                      <a:pt x="1682447" y="177296"/>
                    </a:cubicBezTo>
                    <a:cubicBezTo>
                      <a:pt x="1681942" y="171239"/>
                      <a:pt x="1677304" y="158248"/>
                      <a:pt x="1675211" y="151968"/>
                    </a:cubicBezTo>
                    <a:cubicBezTo>
                      <a:pt x="1674005" y="142319"/>
                      <a:pt x="1673333" y="132589"/>
                      <a:pt x="1671593" y="123022"/>
                    </a:cubicBezTo>
                    <a:cubicBezTo>
                      <a:pt x="1670911" y="119269"/>
                      <a:pt x="1670357" y="115145"/>
                      <a:pt x="1667974" y="112167"/>
                    </a:cubicBezTo>
                    <a:cubicBezTo>
                      <a:pt x="1665258" y="108771"/>
                      <a:pt x="1660738" y="107342"/>
                      <a:pt x="1657120" y="104930"/>
                    </a:cubicBezTo>
                    <a:cubicBezTo>
                      <a:pt x="1654708" y="101312"/>
                      <a:pt x="1652600" y="97471"/>
                      <a:pt x="1649884" y="94076"/>
                    </a:cubicBezTo>
                    <a:cubicBezTo>
                      <a:pt x="1647753" y="91412"/>
                      <a:pt x="1644694" y="89568"/>
                      <a:pt x="1642647" y="86839"/>
                    </a:cubicBezTo>
                    <a:cubicBezTo>
                      <a:pt x="1637429" y="79881"/>
                      <a:pt x="1636613" y="67238"/>
                      <a:pt x="1628175" y="65129"/>
                    </a:cubicBezTo>
                    <a:lnTo>
                      <a:pt x="1613702" y="61511"/>
                    </a:lnTo>
                    <a:cubicBezTo>
                      <a:pt x="1583322" y="38726"/>
                      <a:pt x="1616347" y="60242"/>
                      <a:pt x="1581138" y="47038"/>
                    </a:cubicBezTo>
                    <a:cubicBezTo>
                      <a:pt x="1577066" y="45511"/>
                      <a:pt x="1574060" y="41958"/>
                      <a:pt x="1570284" y="39801"/>
                    </a:cubicBezTo>
                    <a:cubicBezTo>
                      <a:pt x="1565601" y="37125"/>
                      <a:pt x="1560769" y="34690"/>
                      <a:pt x="1555811" y="32565"/>
                    </a:cubicBezTo>
                    <a:cubicBezTo>
                      <a:pt x="1549295" y="29772"/>
                      <a:pt x="1536849" y="26742"/>
                      <a:pt x="1530484" y="25328"/>
                    </a:cubicBezTo>
                    <a:cubicBezTo>
                      <a:pt x="1524481" y="23994"/>
                      <a:pt x="1518359" y="23202"/>
                      <a:pt x="1512393" y="21710"/>
                    </a:cubicBezTo>
                    <a:cubicBezTo>
                      <a:pt x="1503875" y="19580"/>
                      <a:pt x="1495584" y="16603"/>
                      <a:pt x="1487066" y="14473"/>
                    </a:cubicBezTo>
                    <a:cubicBezTo>
                      <a:pt x="1475975" y="11700"/>
                      <a:pt x="1446579" y="5070"/>
                      <a:pt x="1432794" y="3619"/>
                    </a:cubicBezTo>
                    <a:cubicBezTo>
                      <a:pt x="1417155" y="1973"/>
                      <a:pt x="1401437" y="1206"/>
                      <a:pt x="1385758" y="0"/>
                    </a:cubicBezTo>
                    <a:lnTo>
                      <a:pt x="1298922" y="3619"/>
                    </a:lnTo>
                    <a:cubicBezTo>
                      <a:pt x="1286822" y="4331"/>
                      <a:pt x="1274739" y="5523"/>
                      <a:pt x="1262740" y="7237"/>
                    </a:cubicBezTo>
                    <a:cubicBezTo>
                      <a:pt x="1257818" y="7940"/>
                      <a:pt x="1253202" y="10238"/>
                      <a:pt x="1248268" y="10855"/>
                    </a:cubicBezTo>
                    <a:cubicBezTo>
                      <a:pt x="1233857" y="12656"/>
                      <a:pt x="1219301" y="13028"/>
                      <a:pt x="1204850" y="14473"/>
                    </a:cubicBezTo>
                    <a:cubicBezTo>
                      <a:pt x="1195174" y="15441"/>
                      <a:pt x="1185553" y="16886"/>
                      <a:pt x="1175904" y="18092"/>
                    </a:cubicBezTo>
                    <a:cubicBezTo>
                      <a:pt x="1167462" y="20504"/>
                      <a:pt x="1159355" y="25156"/>
                      <a:pt x="1150577" y="25328"/>
                    </a:cubicBezTo>
                    <a:lnTo>
                      <a:pt x="991378" y="21710"/>
                    </a:lnTo>
                    <a:cubicBezTo>
                      <a:pt x="978976" y="21242"/>
                      <a:pt x="947264" y="16441"/>
                      <a:pt x="933487" y="14473"/>
                    </a:cubicBezTo>
                    <a:cubicBezTo>
                      <a:pt x="893481" y="15585"/>
                      <a:pt x="829596" y="11410"/>
                      <a:pt x="781525" y="21710"/>
                    </a:cubicBezTo>
                    <a:cubicBezTo>
                      <a:pt x="741714" y="30241"/>
                      <a:pt x="765361" y="27117"/>
                      <a:pt x="734489" y="32565"/>
                    </a:cubicBezTo>
                    <a:lnTo>
                      <a:pt x="691071" y="39801"/>
                    </a:lnTo>
                    <a:lnTo>
                      <a:pt x="528253" y="361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>
                <a:solidFill>
                  <a:srgbClr val="7F7F7F"/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668055" y="1139090"/>
                <a:ext cx="461892" cy="59158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grpSp>
            <p:nvGrpSpPr>
              <p:cNvPr id="17" name="Group 42"/>
              <p:cNvGrpSpPr>
                <a:grpSpLocks/>
              </p:cNvGrpSpPr>
              <p:nvPr/>
            </p:nvGrpSpPr>
            <p:grpSpPr bwMode="auto">
              <a:xfrm>
                <a:off x="2308346" y="2103445"/>
                <a:ext cx="5042918" cy="817251"/>
                <a:chOff x="1583476" y="3707666"/>
                <a:chExt cx="4740513" cy="817251"/>
              </a:xfrm>
            </p:grpSpPr>
            <p:sp>
              <p:nvSpPr>
                <p:cNvPr id="71" name="Freeform 70"/>
                <p:cNvSpPr>
                  <a:spLocks/>
                </p:cNvSpPr>
                <p:nvPr/>
              </p:nvSpPr>
              <p:spPr bwMode="auto">
                <a:xfrm>
                  <a:off x="1586332" y="3705558"/>
                  <a:ext cx="4701956" cy="227023"/>
                </a:xfrm>
                <a:custGeom>
                  <a:avLst/>
                  <a:gdLst>
                    <a:gd name="T0" fmla="*/ 0 w 4702098"/>
                    <a:gd name="T1" fmla="*/ 65390 h 226236"/>
                    <a:gd name="T2" fmla="*/ 1121283 w 4702098"/>
                    <a:gd name="T3" fmla="*/ 15656 h 226236"/>
                    <a:gd name="T4" fmla="*/ 2341685 w 4702098"/>
                    <a:gd name="T5" fmla="*/ 227023 h 226236"/>
                    <a:gd name="T6" fmla="*/ 4101047 w 4702098"/>
                    <a:gd name="T7" fmla="*/ 15656 h 226236"/>
                    <a:gd name="T8" fmla="*/ 4701956 w 4702098"/>
                    <a:gd name="T9" fmla="*/ 15656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2" name="Freeform 71"/>
                <p:cNvSpPr>
                  <a:spLocks/>
                </p:cNvSpPr>
                <p:nvPr/>
              </p:nvSpPr>
              <p:spPr bwMode="auto">
                <a:xfrm>
                  <a:off x="1601905" y="3839996"/>
                  <a:ext cx="4703254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593 w 4702098"/>
                    <a:gd name="T3" fmla="*/ 15569 h 226236"/>
                    <a:gd name="T4" fmla="*/ 2342332 w 4702098"/>
                    <a:gd name="T5" fmla="*/ 225755 h 226236"/>
                    <a:gd name="T6" fmla="*/ 4102179 w 4702098"/>
                    <a:gd name="T7" fmla="*/ 15569 h 226236"/>
                    <a:gd name="T8" fmla="*/ 4703254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3" name="Freeform 72"/>
                <p:cNvSpPr>
                  <a:spLocks/>
                </p:cNvSpPr>
                <p:nvPr/>
              </p:nvSpPr>
              <p:spPr bwMode="auto">
                <a:xfrm>
                  <a:off x="1612288" y="3993458"/>
                  <a:ext cx="4701956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283 w 4702098"/>
                    <a:gd name="T3" fmla="*/ 15569 h 226236"/>
                    <a:gd name="T4" fmla="*/ 2341685 w 4702098"/>
                    <a:gd name="T5" fmla="*/ 225755 h 226236"/>
                    <a:gd name="T6" fmla="*/ 4101047 w 4702098"/>
                    <a:gd name="T7" fmla="*/ 15569 h 226236"/>
                    <a:gd name="T8" fmla="*/ 4701956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4" name="Freeform 73"/>
                <p:cNvSpPr>
                  <a:spLocks/>
                </p:cNvSpPr>
                <p:nvPr/>
              </p:nvSpPr>
              <p:spPr bwMode="auto">
                <a:xfrm>
                  <a:off x="1622670" y="4145653"/>
                  <a:ext cx="4701956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283 w 4702098"/>
                    <a:gd name="T3" fmla="*/ 15569 h 226236"/>
                    <a:gd name="T4" fmla="*/ 2341685 w 4702098"/>
                    <a:gd name="T5" fmla="*/ 225755 h 226236"/>
                    <a:gd name="T6" fmla="*/ 4101047 w 4702098"/>
                    <a:gd name="T7" fmla="*/ 15569 h 226236"/>
                    <a:gd name="T8" fmla="*/ 4701956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5" name="Freeform 74"/>
                <p:cNvSpPr>
                  <a:spLocks/>
                </p:cNvSpPr>
                <p:nvPr/>
              </p:nvSpPr>
              <p:spPr bwMode="auto">
                <a:xfrm rot="10800000">
                  <a:off x="1583736" y="3859020"/>
                  <a:ext cx="4701956" cy="227024"/>
                </a:xfrm>
                <a:custGeom>
                  <a:avLst/>
                  <a:gdLst>
                    <a:gd name="T0" fmla="*/ 0 w 4702098"/>
                    <a:gd name="T1" fmla="*/ 65390 h 226236"/>
                    <a:gd name="T2" fmla="*/ 1121283 w 4702098"/>
                    <a:gd name="T3" fmla="*/ 15656 h 226236"/>
                    <a:gd name="T4" fmla="*/ 2341685 w 4702098"/>
                    <a:gd name="T5" fmla="*/ 227024 h 226236"/>
                    <a:gd name="T6" fmla="*/ 4101047 w 4702098"/>
                    <a:gd name="T7" fmla="*/ 15656 h 226236"/>
                    <a:gd name="T8" fmla="*/ 4701956 w 4702098"/>
                    <a:gd name="T9" fmla="*/ 15656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6" name="Freeform 75"/>
                <p:cNvSpPr>
                  <a:spLocks/>
                </p:cNvSpPr>
                <p:nvPr/>
              </p:nvSpPr>
              <p:spPr bwMode="auto">
                <a:xfrm rot="10800000">
                  <a:off x="1600607" y="3993458"/>
                  <a:ext cx="4701956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283 w 4702098"/>
                    <a:gd name="T3" fmla="*/ 15569 h 226236"/>
                    <a:gd name="T4" fmla="*/ 2341685 w 4702098"/>
                    <a:gd name="T5" fmla="*/ 225755 h 226236"/>
                    <a:gd name="T6" fmla="*/ 4101047 w 4702098"/>
                    <a:gd name="T7" fmla="*/ 15569 h 226236"/>
                    <a:gd name="T8" fmla="*/ 4701956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 rot="10800000">
                  <a:off x="1608394" y="4145653"/>
                  <a:ext cx="4704552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902 w 4702098"/>
                    <a:gd name="T3" fmla="*/ 15569 h 226236"/>
                    <a:gd name="T4" fmla="*/ 2342978 w 4702098"/>
                    <a:gd name="T5" fmla="*/ 225755 h 226236"/>
                    <a:gd name="T6" fmla="*/ 4103311 w 4702098"/>
                    <a:gd name="T7" fmla="*/ 15569 h 226236"/>
                    <a:gd name="T8" fmla="*/ 4704552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 rot="10800000">
                  <a:off x="1618776" y="4297847"/>
                  <a:ext cx="4703254" cy="225755"/>
                </a:xfrm>
                <a:custGeom>
                  <a:avLst/>
                  <a:gdLst>
                    <a:gd name="T0" fmla="*/ 0 w 4702098"/>
                    <a:gd name="T1" fmla="*/ 65024 h 226236"/>
                    <a:gd name="T2" fmla="*/ 1121593 w 4702098"/>
                    <a:gd name="T3" fmla="*/ 15569 h 226236"/>
                    <a:gd name="T4" fmla="*/ 2342332 w 4702098"/>
                    <a:gd name="T5" fmla="*/ 225755 h 226236"/>
                    <a:gd name="T6" fmla="*/ 4102179 w 4702098"/>
                    <a:gd name="T7" fmla="*/ 15569 h 226236"/>
                    <a:gd name="T8" fmla="*/ 4703254 w 4702098"/>
                    <a:gd name="T9" fmla="*/ 15569 h 2262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02098" h="226236">
                      <a:moveTo>
                        <a:pt x="0" y="65163"/>
                      </a:moveTo>
                      <a:cubicBezTo>
                        <a:pt x="365512" y="26960"/>
                        <a:pt x="731024" y="-11243"/>
                        <a:pt x="1121317" y="15602"/>
                      </a:cubicBezTo>
                      <a:cubicBezTo>
                        <a:pt x="1511610" y="42447"/>
                        <a:pt x="1845114" y="226236"/>
                        <a:pt x="2341756" y="226236"/>
                      </a:cubicBezTo>
                      <a:cubicBezTo>
                        <a:pt x="2838398" y="226236"/>
                        <a:pt x="3707781" y="50708"/>
                        <a:pt x="4101171" y="15602"/>
                      </a:cubicBezTo>
                      <a:cubicBezTo>
                        <a:pt x="4494561" y="-19504"/>
                        <a:pt x="4702098" y="15602"/>
                        <a:pt x="4702098" y="15602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7AC96C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</p:grpSp>
          <p:grpSp>
            <p:nvGrpSpPr>
              <p:cNvPr id="18" name="Group 51"/>
              <p:cNvGrpSpPr>
                <a:grpSpLocks/>
              </p:cNvGrpSpPr>
              <p:nvPr/>
            </p:nvGrpSpPr>
            <p:grpSpPr bwMode="auto">
              <a:xfrm>
                <a:off x="5077489" y="2920698"/>
                <a:ext cx="1057443" cy="877826"/>
                <a:chOff x="3261727" y="4029232"/>
                <a:chExt cx="1405334" cy="1321381"/>
              </a:xfrm>
            </p:grpSpPr>
            <p:sp>
              <p:nvSpPr>
                <p:cNvPr id="69" name="Freeform 68"/>
                <p:cNvSpPr/>
                <p:nvPr/>
              </p:nvSpPr>
              <p:spPr>
                <a:xfrm>
                  <a:off x="3261727" y="4029232"/>
                  <a:ext cx="1405334" cy="1321381"/>
                </a:xfrm>
                <a:custGeom>
                  <a:avLst/>
                  <a:gdLst>
                    <a:gd name="connsiteX0" fmla="*/ 2621 w 1405334"/>
                    <a:gd name="connsiteY0" fmla="*/ 632448 h 1321381"/>
                    <a:gd name="connsiteX1" fmla="*/ 150537 w 1405334"/>
                    <a:gd name="connsiteY1" fmla="*/ 739555 h 1321381"/>
                    <a:gd name="connsiteX2" fmla="*/ 221944 w 1405334"/>
                    <a:gd name="connsiteY2" fmla="*/ 867063 h 1321381"/>
                    <a:gd name="connsiteX3" fmla="*/ 155637 w 1405334"/>
                    <a:gd name="connsiteY3" fmla="*/ 1147579 h 1321381"/>
                    <a:gd name="connsiteX4" fmla="*/ 176040 w 1405334"/>
                    <a:gd name="connsiteY4" fmla="*/ 1173081 h 1321381"/>
                    <a:gd name="connsiteX5" fmla="*/ 272950 w 1405334"/>
                    <a:gd name="connsiteY5" fmla="*/ 984370 h 1321381"/>
                    <a:gd name="connsiteX6" fmla="*/ 415765 w 1405334"/>
                    <a:gd name="connsiteY6" fmla="*/ 1132278 h 1321381"/>
                    <a:gd name="connsiteX7" fmla="*/ 558580 w 1405334"/>
                    <a:gd name="connsiteY7" fmla="*/ 1203683 h 1321381"/>
                    <a:gd name="connsiteX8" fmla="*/ 471871 w 1405334"/>
                    <a:gd name="connsiteY8" fmla="*/ 1320990 h 1321381"/>
                    <a:gd name="connsiteX9" fmla="*/ 660591 w 1405334"/>
                    <a:gd name="connsiteY9" fmla="*/ 1208783 h 1321381"/>
                    <a:gd name="connsiteX10" fmla="*/ 879915 w 1405334"/>
                    <a:gd name="connsiteY10" fmla="*/ 1178181 h 1321381"/>
                    <a:gd name="connsiteX11" fmla="*/ 971724 w 1405334"/>
                    <a:gd name="connsiteY11" fmla="*/ 1320990 h 1321381"/>
                    <a:gd name="connsiteX12" fmla="*/ 946222 w 1405334"/>
                    <a:gd name="connsiteY12" fmla="*/ 1127178 h 1321381"/>
                    <a:gd name="connsiteX13" fmla="*/ 1083936 w 1405334"/>
                    <a:gd name="connsiteY13" fmla="*/ 999670 h 1321381"/>
                    <a:gd name="connsiteX14" fmla="*/ 1129841 w 1405334"/>
                    <a:gd name="connsiteY14" fmla="*/ 943567 h 1321381"/>
                    <a:gd name="connsiteX15" fmla="*/ 1405271 w 1405334"/>
                    <a:gd name="connsiteY15" fmla="*/ 912965 h 1321381"/>
                    <a:gd name="connsiteX16" fmla="*/ 1155344 w 1405334"/>
                    <a:gd name="connsiteY16" fmla="*/ 872163 h 1321381"/>
                    <a:gd name="connsiteX17" fmla="*/ 1150243 w 1405334"/>
                    <a:gd name="connsiteY17" fmla="*/ 734455 h 1321381"/>
                    <a:gd name="connsiteX18" fmla="*/ 1165545 w 1405334"/>
                    <a:gd name="connsiteY18" fmla="*/ 617147 h 1321381"/>
                    <a:gd name="connsiteX19" fmla="*/ 1354265 w 1405334"/>
                    <a:gd name="connsiteY19" fmla="*/ 525342 h 1321381"/>
                    <a:gd name="connsiteX20" fmla="*/ 1165545 w 1405334"/>
                    <a:gd name="connsiteY20" fmla="*/ 555944 h 1321381"/>
                    <a:gd name="connsiteX21" fmla="*/ 1048233 w 1405334"/>
                    <a:gd name="connsiteY21" fmla="*/ 392734 h 1321381"/>
                    <a:gd name="connsiteX22" fmla="*/ 1165545 w 1405334"/>
                    <a:gd name="connsiteY22" fmla="*/ 209123 h 1321381"/>
                    <a:gd name="connsiteX23" fmla="*/ 1007428 w 1405334"/>
                    <a:gd name="connsiteY23" fmla="*/ 331530 h 1321381"/>
                    <a:gd name="connsiteX24" fmla="*/ 828909 w 1405334"/>
                    <a:gd name="connsiteY24" fmla="*/ 255026 h 1321381"/>
                    <a:gd name="connsiteX25" fmla="*/ 793205 w 1405334"/>
                    <a:gd name="connsiteY25" fmla="*/ 255026 h 1321381"/>
                    <a:gd name="connsiteX26" fmla="*/ 788105 w 1405334"/>
                    <a:gd name="connsiteY26" fmla="*/ 10 h 1321381"/>
                    <a:gd name="connsiteX27" fmla="*/ 640189 w 1405334"/>
                    <a:gd name="connsiteY27" fmla="*/ 244825 h 1321381"/>
                    <a:gd name="connsiteX28" fmla="*/ 497374 w 1405334"/>
                    <a:gd name="connsiteY28" fmla="*/ 249925 h 1321381"/>
                    <a:gd name="connsiteX29" fmla="*/ 344358 w 1405334"/>
                    <a:gd name="connsiteY29" fmla="*/ 71415 h 1321381"/>
                    <a:gd name="connsiteX30" fmla="*/ 446368 w 1405334"/>
                    <a:gd name="connsiteY30" fmla="*/ 306029 h 1321381"/>
                    <a:gd name="connsiteX31" fmla="*/ 374961 w 1405334"/>
                    <a:gd name="connsiteY31" fmla="*/ 413135 h 1321381"/>
                    <a:gd name="connsiteX32" fmla="*/ 145436 w 1405334"/>
                    <a:gd name="connsiteY32" fmla="*/ 367232 h 1321381"/>
                    <a:gd name="connsiteX33" fmla="*/ 344358 w 1405334"/>
                    <a:gd name="connsiteY33" fmla="*/ 479439 h 1321381"/>
                    <a:gd name="connsiteX34" fmla="*/ 288252 w 1405334"/>
                    <a:gd name="connsiteY34" fmla="*/ 703853 h 1321381"/>
                    <a:gd name="connsiteX35" fmla="*/ 2621 w 1405334"/>
                    <a:gd name="connsiteY35" fmla="*/ 632448 h 1321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405334" h="1321381">
                      <a:moveTo>
                        <a:pt x="2621" y="632448"/>
                      </a:moveTo>
                      <a:cubicBezTo>
                        <a:pt x="-20332" y="638398"/>
                        <a:pt x="113983" y="700453"/>
                        <a:pt x="150537" y="739555"/>
                      </a:cubicBezTo>
                      <a:cubicBezTo>
                        <a:pt x="187091" y="778658"/>
                        <a:pt x="221094" y="799059"/>
                        <a:pt x="221944" y="867063"/>
                      </a:cubicBezTo>
                      <a:cubicBezTo>
                        <a:pt x="222794" y="935067"/>
                        <a:pt x="163288" y="1096576"/>
                        <a:pt x="155637" y="1147579"/>
                      </a:cubicBezTo>
                      <a:cubicBezTo>
                        <a:pt x="147986" y="1198582"/>
                        <a:pt x="156488" y="1200282"/>
                        <a:pt x="176040" y="1173081"/>
                      </a:cubicBezTo>
                      <a:cubicBezTo>
                        <a:pt x="195592" y="1145880"/>
                        <a:pt x="232996" y="991171"/>
                        <a:pt x="272950" y="984370"/>
                      </a:cubicBezTo>
                      <a:cubicBezTo>
                        <a:pt x="312904" y="977569"/>
                        <a:pt x="368160" y="1095726"/>
                        <a:pt x="415765" y="1132278"/>
                      </a:cubicBezTo>
                      <a:cubicBezTo>
                        <a:pt x="463370" y="1168830"/>
                        <a:pt x="549229" y="1172231"/>
                        <a:pt x="558580" y="1203683"/>
                      </a:cubicBezTo>
                      <a:cubicBezTo>
                        <a:pt x="567931" y="1235135"/>
                        <a:pt x="454869" y="1320140"/>
                        <a:pt x="471871" y="1320990"/>
                      </a:cubicBezTo>
                      <a:cubicBezTo>
                        <a:pt x="488873" y="1321840"/>
                        <a:pt x="592584" y="1232585"/>
                        <a:pt x="660591" y="1208783"/>
                      </a:cubicBezTo>
                      <a:cubicBezTo>
                        <a:pt x="728598" y="1184981"/>
                        <a:pt x="828060" y="1159480"/>
                        <a:pt x="879915" y="1178181"/>
                      </a:cubicBezTo>
                      <a:cubicBezTo>
                        <a:pt x="931771" y="1196882"/>
                        <a:pt x="960673" y="1329491"/>
                        <a:pt x="971724" y="1320990"/>
                      </a:cubicBezTo>
                      <a:cubicBezTo>
                        <a:pt x="982775" y="1312490"/>
                        <a:pt x="927520" y="1180731"/>
                        <a:pt x="946222" y="1127178"/>
                      </a:cubicBezTo>
                      <a:cubicBezTo>
                        <a:pt x="964924" y="1073625"/>
                        <a:pt x="1053333" y="1030272"/>
                        <a:pt x="1083936" y="999670"/>
                      </a:cubicBezTo>
                      <a:cubicBezTo>
                        <a:pt x="1114539" y="969068"/>
                        <a:pt x="1076285" y="958018"/>
                        <a:pt x="1129841" y="943567"/>
                      </a:cubicBezTo>
                      <a:cubicBezTo>
                        <a:pt x="1183397" y="929116"/>
                        <a:pt x="1401021" y="924866"/>
                        <a:pt x="1405271" y="912965"/>
                      </a:cubicBezTo>
                      <a:cubicBezTo>
                        <a:pt x="1409522" y="901064"/>
                        <a:pt x="1197849" y="901915"/>
                        <a:pt x="1155344" y="872163"/>
                      </a:cubicBezTo>
                      <a:cubicBezTo>
                        <a:pt x="1112839" y="842411"/>
                        <a:pt x="1148543" y="776958"/>
                        <a:pt x="1150243" y="734455"/>
                      </a:cubicBezTo>
                      <a:cubicBezTo>
                        <a:pt x="1151943" y="691952"/>
                        <a:pt x="1131541" y="651999"/>
                        <a:pt x="1165545" y="617147"/>
                      </a:cubicBezTo>
                      <a:cubicBezTo>
                        <a:pt x="1199549" y="582295"/>
                        <a:pt x="1354265" y="535542"/>
                        <a:pt x="1354265" y="525342"/>
                      </a:cubicBezTo>
                      <a:cubicBezTo>
                        <a:pt x="1354265" y="515142"/>
                        <a:pt x="1216550" y="578045"/>
                        <a:pt x="1165545" y="555944"/>
                      </a:cubicBezTo>
                      <a:cubicBezTo>
                        <a:pt x="1114540" y="533843"/>
                        <a:pt x="1048233" y="450537"/>
                        <a:pt x="1048233" y="392734"/>
                      </a:cubicBezTo>
                      <a:cubicBezTo>
                        <a:pt x="1048233" y="334931"/>
                        <a:pt x="1172346" y="219324"/>
                        <a:pt x="1165545" y="209123"/>
                      </a:cubicBezTo>
                      <a:cubicBezTo>
                        <a:pt x="1158744" y="198922"/>
                        <a:pt x="1063534" y="323879"/>
                        <a:pt x="1007428" y="331530"/>
                      </a:cubicBezTo>
                      <a:cubicBezTo>
                        <a:pt x="951322" y="339181"/>
                        <a:pt x="864613" y="267777"/>
                        <a:pt x="828909" y="255026"/>
                      </a:cubicBezTo>
                      <a:cubicBezTo>
                        <a:pt x="793205" y="242275"/>
                        <a:pt x="800006" y="297529"/>
                        <a:pt x="793205" y="255026"/>
                      </a:cubicBezTo>
                      <a:cubicBezTo>
                        <a:pt x="786404" y="212523"/>
                        <a:pt x="813608" y="1710"/>
                        <a:pt x="788105" y="10"/>
                      </a:cubicBezTo>
                      <a:cubicBezTo>
                        <a:pt x="762602" y="-1690"/>
                        <a:pt x="688644" y="203172"/>
                        <a:pt x="640189" y="244825"/>
                      </a:cubicBezTo>
                      <a:cubicBezTo>
                        <a:pt x="591734" y="286478"/>
                        <a:pt x="546679" y="278827"/>
                        <a:pt x="497374" y="249925"/>
                      </a:cubicBezTo>
                      <a:cubicBezTo>
                        <a:pt x="448069" y="221023"/>
                        <a:pt x="352859" y="62064"/>
                        <a:pt x="344358" y="71415"/>
                      </a:cubicBezTo>
                      <a:cubicBezTo>
                        <a:pt x="335857" y="80766"/>
                        <a:pt x="441268" y="249076"/>
                        <a:pt x="446368" y="306029"/>
                      </a:cubicBezTo>
                      <a:cubicBezTo>
                        <a:pt x="451469" y="362982"/>
                        <a:pt x="425116" y="402935"/>
                        <a:pt x="374961" y="413135"/>
                      </a:cubicBezTo>
                      <a:cubicBezTo>
                        <a:pt x="324806" y="423335"/>
                        <a:pt x="150537" y="356181"/>
                        <a:pt x="145436" y="367232"/>
                      </a:cubicBezTo>
                      <a:cubicBezTo>
                        <a:pt x="140336" y="378283"/>
                        <a:pt x="320555" y="423336"/>
                        <a:pt x="344358" y="479439"/>
                      </a:cubicBezTo>
                      <a:cubicBezTo>
                        <a:pt x="368161" y="535542"/>
                        <a:pt x="342658" y="677501"/>
                        <a:pt x="288252" y="703853"/>
                      </a:cubicBezTo>
                      <a:cubicBezTo>
                        <a:pt x="233846" y="730205"/>
                        <a:pt x="25574" y="626498"/>
                        <a:pt x="2621" y="632448"/>
                      </a:cubicBezTo>
                      <a:close/>
                    </a:path>
                  </a:pathLst>
                </a:cu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3794804" y="4534173"/>
                  <a:ext cx="357039" cy="469228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1"/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19" name="Group 52"/>
              <p:cNvGrpSpPr>
                <a:grpSpLocks/>
              </p:cNvGrpSpPr>
              <p:nvPr/>
            </p:nvGrpSpPr>
            <p:grpSpPr bwMode="auto">
              <a:xfrm rot="-8922245">
                <a:off x="2958574" y="2952396"/>
                <a:ext cx="993092" cy="761728"/>
                <a:chOff x="3261727" y="4029232"/>
                <a:chExt cx="1405334" cy="1321381"/>
              </a:xfrm>
            </p:grpSpPr>
            <p:sp>
              <p:nvSpPr>
                <p:cNvPr id="67" name="Freeform 66"/>
                <p:cNvSpPr/>
                <p:nvPr/>
              </p:nvSpPr>
              <p:spPr>
                <a:xfrm>
                  <a:off x="3261727" y="4029232"/>
                  <a:ext cx="1405334" cy="1321381"/>
                </a:xfrm>
                <a:custGeom>
                  <a:avLst/>
                  <a:gdLst>
                    <a:gd name="connsiteX0" fmla="*/ 2621 w 1405334"/>
                    <a:gd name="connsiteY0" fmla="*/ 632448 h 1321381"/>
                    <a:gd name="connsiteX1" fmla="*/ 150537 w 1405334"/>
                    <a:gd name="connsiteY1" fmla="*/ 739555 h 1321381"/>
                    <a:gd name="connsiteX2" fmla="*/ 221944 w 1405334"/>
                    <a:gd name="connsiteY2" fmla="*/ 867063 h 1321381"/>
                    <a:gd name="connsiteX3" fmla="*/ 155637 w 1405334"/>
                    <a:gd name="connsiteY3" fmla="*/ 1147579 h 1321381"/>
                    <a:gd name="connsiteX4" fmla="*/ 176040 w 1405334"/>
                    <a:gd name="connsiteY4" fmla="*/ 1173081 h 1321381"/>
                    <a:gd name="connsiteX5" fmla="*/ 272950 w 1405334"/>
                    <a:gd name="connsiteY5" fmla="*/ 984370 h 1321381"/>
                    <a:gd name="connsiteX6" fmla="*/ 415765 w 1405334"/>
                    <a:gd name="connsiteY6" fmla="*/ 1132278 h 1321381"/>
                    <a:gd name="connsiteX7" fmla="*/ 558580 w 1405334"/>
                    <a:gd name="connsiteY7" fmla="*/ 1203683 h 1321381"/>
                    <a:gd name="connsiteX8" fmla="*/ 471871 w 1405334"/>
                    <a:gd name="connsiteY8" fmla="*/ 1320990 h 1321381"/>
                    <a:gd name="connsiteX9" fmla="*/ 660591 w 1405334"/>
                    <a:gd name="connsiteY9" fmla="*/ 1208783 h 1321381"/>
                    <a:gd name="connsiteX10" fmla="*/ 879915 w 1405334"/>
                    <a:gd name="connsiteY10" fmla="*/ 1178181 h 1321381"/>
                    <a:gd name="connsiteX11" fmla="*/ 971724 w 1405334"/>
                    <a:gd name="connsiteY11" fmla="*/ 1320990 h 1321381"/>
                    <a:gd name="connsiteX12" fmla="*/ 946222 w 1405334"/>
                    <a:gd name="connsiteY12" fmla="*/ 1127178 h 1321381"/>
                    <a:gd name="connsiteX13" fmla="*/ 1083936 w 1405334"/>
                    <a:gd name="connsiteY13" fmla="*/ 999670 h 1321381"/>
                    <a:gd name="connsiteX14" fmla="*/ 1129841 w 1405334"/>
                    <a:gd name="connsiteY14" fmla="*/ 943567 h 1321381"/>
                    <a:gd name="connsiteX15" fmla="*/ 1405271 w 1405334"/>
                    <a:gd name="connsiteY15" fmla="*/ 912965 h 1321381"/>
                    <a:gd name="connsiteX16" fmla="*/ 1155344 w 1405334"/>
                    <a:gd name="connsiteY16" fmla="*/ 872163 h 1321381"/>
                    <a:gd name="connsiteX17" fmla="*/ 1150243 w 1405334"/>
                    <a:gd name="connsiteY17" fmla="*/ 734455 h 1321381"/>
                    <a:gd name="connsiteX18" fmla="*/ 1165545 w 1405334"/>
                    <a:gd name="connsiteY18" fmla="*/ 617147 h 1321381"/>
                    <a:gd name="connsiteX19" fmla="*/ 1354265 w 1405334"/>
                    <a:gd name="connsiteY19" fmla="*/ 525342 h 1321381"/>
                    <a:gd name="connsiteX20" fmla="*/ 1165545 w 1405334"/>
                    <a:gd name="connsiteY20" fmla="*/ 555944 h 1321381"/>
                    <a:gd name="connsiteX21" fmla="*/ 1048233 w 1405334"/>
                    <a:gd name="connsiteY21" fmla="*/ 392734 h 1321381"/>
                    <a:gd name="connsiteX22" fmla="*/ 1165545 w 1405334"/>
                    <a:gd name="connsiteY22" fmla="*/ 209123 h 1321381"/>
                    <a:gd name="connsiteX23" fmla="*/ 1007428 w 1405334"/>
                    <a:gd name="connsiteY23" fmla="*/ 331530 h 1321381"/>
                    <a:gd name="connsiteX24" fmla="*/ 828909 w 1405334"/>
                    <a:gd name="connsiteY24" fmla="*/ 255026 h 1321381"/>
                    <a:gd name="connsiteX25" fmla="*/ 793205 w 1405334"/>
                    <a:gd name="connsiteY25" fmla="*/ 255026 h 1321381"/>
                    <a:gd name="connsiteX26" fmla="*/ 788105 w 1405334"/>
                    <a:gd name="connsiteY26" fmla="*/ 10 h 1321381"/>
                    <a:gd name="connsiteX27" fmla="*/ 640189 w 1405334"/>
                    <a:gd name="connsiteY27" fmla="*/ 244825 h 1321381"/>
                    <a:gd name="connsiteX28" fmla="*/ 497374 w 1405334"/>
                    <a:gd name="connsiteY28" fmla="*/ 249925 h 1321381"/>
                    <a:gd name="connsiteX29" fmla="*/ 344358 w 1405334"/>
                    <a:gd name="connsiteY29" fmla="*/ 71415 h 1321381"/>
                    <a:gd name="connsiteX30" fmla="*/ 446368 w 1405334"/>
                    <a:gd name="connsiteY30" fmla="*/ 306029 h 1321381"/>
                    <a:gd name="connsiteX31" fmla="*/ 374961 w 1405334"/>
                    <a:gd name="connsiteY31" fmla="*/ 413135 h 1321381"/>
                    <a:gd name="connsiteX32" fmla="*/ 145436 w 1405334"/>
                    <a:gd name="connsiteY32" fmla="*/ 367232 h 1321381"/>
                    <a:gd name="connsiteX33" fmla="*/ 344358 w 1405334"/>
                    <a:gd name="connsiteY33" fmla="*/ 479439 h 1321381"/>
                    <a:gd name="connsiteX34" fmla="*/ 288252 w 1405334"/>
                    <a:gd name="connsiteY34" fmla="*/ 703853 h 1321381"/>
                    <a:gd name="connsiteX35" fmla="*/ 2621 w 1405334"/>
                    <a:gd name="connsiteY35" fmla="*/ 632448 h 1321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405334" h="1321381">
                      <a:moveTo>
                        <a:pt x="2621" y="632448"/>
                      </a:moveTo>
                      <a:cubicBezTo>
                        <a:pt x="-20332" y="638398"/>
                        <a:pt x="113983" y="700453"/>
                        <a:pt x="150537" y="739555"/>
                      </a:cubicBezTo>
                      <a:cubicBezTo>
                        <a:pt x="187091" y="778658"/>
                        <a:pt x="221094" y="799059"/>
                        <a:pt x="221944" y="867063"/>
                      </a:cubicBezTo>
                      <a:cubicBezTo>
                        <a:pt x="222794" y="935067"/>
                        <a:pt x="163288" y="1096576"/>
                        <a:pt x="155637" y="1147579"/>
                      </a:cubicBezTo>
                      <a:cubicBezTo>
                        <a:pt x="147986" y="1198582"/>
                        <a:pt x="156488" y="1200282"/>
                        <a:pt x="176040" y="1173081"/>
                      </a:cubicBezTo>
                      <a:cubicBezTo>
                        <a:pt x="195592" y="1145880"/>
                        <a:pt x="232996" y="991171"/>
                        <a:pt x="272950" y="984370"/>
                      </a:cubicBezTo>
                      <a:cubicBezTo>
                        <a:pt x="312904" y="977569"/>
                        <a:pt x="368160" y="1095726"/>
                        <a:pt x="415765" y="1132278"/>
                      </a:cubicBezTo>
                      <a:cubicBezTo>
                        <a:pt x="463370" y="1168830"/>
                        <a:pt x="549229" y="1172231"/>
                        <a:pt x="558580" y="1203683"/>
                      </a:cubicBezTo>
                      <a:cubicBezTo>
                        <a:pt x="567931" y="1235135"/>
                        <a:pt x="454869" y="1320140"/>
                        <a:pt x="471871" y="1320990"/>
                      </a:cubicBezTo>
                      <a:cubicBezTo>
                        <a:pt x="488873" y="1321840"/>
                        <a:pt x="592584" y="1232585"/>
                        <a:pt x="660591" y="1208783"/>
                      </a:cubicBezTo>
                      <a:cubicBezTo>
                        <a:pt x="728598" y="1184981"/>
                        <a:pt x="828060" y="1159480"/>
                        <a:pt x="879915" y="1178181"/>
                      </a:cubicBezTo>
                      <a:cubicBezTo>
                        <a:pt x="931771" y="1196882"/>
                        <a:pt x="960673" y="1329491"/>
                        <a:pt x="971724" y="1320990"/>
                      </a:cubicBezTo>
                      <a:cubicBezTo>
                        <a:pt x="982775" y="1312490"/>
                        <a:pt x="927520" y="1180731"/>
                        <a:pt x="946222" y="1127178"/>
                      </a:cubicBezTo>
                      <a:cubicBezTo>
                        <a:pt x="964924" y="1073625"/>
                        <a:pt x="1053333" y="1030272"/>
                        <a:pt x="1083936" y="999670"/>
                      </a:cubicBezTo>
                      <a:cubicBezTo>
                        <a:pt x="1114539" y="969068"/>
                        <a:pt x="1076285" y="958018"/>
                        <a:pt x="1129841" y="943567"/>
                      </a:cubicBezTo>
                      <a:cubicBezTo>
                        <a:pt x="1183397" y="929116"/>
                        <a:pt x="1401021" y="924866"/>
                        <a:pt x="1405271" y="912965"/>
                      </a:cubicBezTo>
                      <a:cubicBezTo>
                        <a:pt x="1409522" y="901064"/>
                        <a:pt x="1197849" y="901915"/>
                        <a:pt x="1155344" y="872163"/>
                      </a:cubicBezTo>
                      <a:cubicBezTo>
                        <a:pt x="1112839" y="842411"/>
                        <a:pt x="1148543" y="776958"/>
                        <a:pt x="1150243" y="734455"/>
                      </a:cubicBezTo>
                      <a:cubicBezTo>
                        <a:pt x="1151943" y="691952"/>
                        <a:pt x="1131541" y="651999"/>
                        <a:pt x="1165545" y="617147"/>
                      </a:cubicBezTo>
                      <a:cubicBezTo>
                        <a:pt x="1199549" y="582295"/>
                        <a:pt x="1354265" y="535542"/>
                        <a:pt x="1354265" y="525342"/>
                      </a:cubicBezTo>
                      <a:cubicBezTo>
                        <a:pt x="1354265" y="515142"/>
                        <a:pt x="1216550" y="578045"/>
                        <a:pt x="1165545" y="555944"/>
                      </a:cubicBezTo>
                      <a:cubicBezTo>
                        <a:pt x="1114540" y="533843"/>
                        <a:pt x="1048233" y="450537"/>
                        <a:pt x="1048233" y="392734"/>
                      </a:cubicBezTo>
                      <a:cubicBezTo>
                        <a:pt x="1048233" y="334931"/>
                        <a:pt x="1172346" y="219324"/>
                        <a:pt x="1165545" y="209123"/>
                      </a:cubicBezTo>
                      <a:cubicBezTo>
                        <a:pt x="1158744" y="198922"/>
                        <a:pt x="1063534" y="323879"/>
                        <a:pt x="1007428" y="331530"/>
                      </a:cubicBezTo>
                      <a:cubicBezTo>
                        <a:pt x="951322" y="339181"/>
                        <a:pt x="864613" y="267777"/>
                        <a:pt x="828909" y="255026"/>
                      </a:cubicBezTo>
                      <a:cubicBezTo>
                        <a:pt x="793205" y="242275"/>
                        <a:pt x="800006" y="297529"/>
                        <a:pt x="793205" y="255026"/>
                      </a:cubicBezTo>
                      <a:cubicBezTo>
                        <a:pt x="786404" y="212523"/>
                        <a:pt x="813608" y="1710"/>
                        <a:pt x="788105" y="10"/>
                      </a:cubicBezTo>
                      <a:cubicBezTo>
                        <a:pt x="762602" y="-1690"/>
                        <a:pt x="688644" y="203172"/>
                        <a:pt x="640189" y="244825"/>
                      </a:cubicBezTo>
                      <a:cubicBezTo>
                        <a:pt x="591734" y="286478"/>
                        <a:pt x="546679" y="278827"/>
                        <a:pt x="497374" y="249925"/>
                      </a:cubicBezTo>
                      <a:cubicBezTo>
                        <a:pt x="448069" y="221023"/>
                        <a:pt x="352859" y="62064"/>
                        <a:pt x="344358" y="71415"/>
                      </a:cubicBezTo>
                      <a:cubicBezTo>
                        <a:pt x="335857" y="80766"/>
                        <a:pt x="441268" y="249076"/>
                        <a:pt x="446368" y="306029"/>
                      </a:cubicBezTo>
                      <a:cubicBezTo>
                        <a:pt x="451469" y="362982"/>
                        <a:pt x="425116" y="402935"/>
                        <a:pt x="374961" y="413135"/>
                      </a:cubicBezTo>
                      <a:cubicBezTo>
                        <a:pt x="324806" y="423335"/>
                        <a:pt x="150537" y="356181"/>
                        <a:pt x="145436" y="367232"/>
                      </a:cubicBezTo>
                      <a:cubicBezTo>
                        <a:pt x="140336" y="378283"/>
                        <a:pt x="320555" y="423336"/>
                        <a:pt x="344358" y="479439"/>
                      </a:cubicBezTo>
                      <a:cubicBezTo>
                        <a:pt x="368161" y="535542"/>
                        <a:pt x="342658" y="677501"/>
                        <a:pt x="288252" y="703853"/>
                      </a:cubicBezTo>
                      <a:cubicBezTo>
                        <a:pt x="233846" y="730205"/>
                        <a:pt x="25574" y="626498"/>
                        <a:pt x="2621" y="632448"/>
                      </a:cubicBezTo>
                      <a:close/>
                    </a:path>
                  </a:pathLst>
                </a:cu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3794804" y="4534173"/>
                  <a:ext cx="357039" cy="469228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bg1"/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0" name="Group 64"/>
              <p:cNvGrpSpPr>
                <a:grpSpLocks/>
              </p:cNvGrpSpPr>
              <p:nvPr/>
            </p:nvGrpSpPr>
            <p:grpSpPr bwMode="auto">
              <a:xfrm rot="19920000" flipV="1">
                <a:off x="2955388" y="2314604"/>
                <a:ext cx="133538" cy="148892"/>
                <a:chOff x="2925626" y="4910318"/>
                <a:chExt cx="261999" cy="374226"/>
              </a:xfrm>
            </p:grpSpPr>
            <p:sp>
              <p:nvSpPr>
                <p:cNvPr id="65" name="Block Arc 64"/>
                <p:cNvSpPr/>
                <p:nvPr/>
              </p:nvSpPr>
              <p:spPr>
                <a:xfrm>
                  <a:off x="2926051" y="5135199"/>
                  <a:ext cx="257326" cy="178513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049091" y="4945239"/>
                  <a:ext cx="0" cy="200828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1" name="Group 65"/>
              <p:cNvGrpSpPr>
                <a:grpSpLocks/>
              </p:cNvGrpSpPr>
              <p:nvPr/>
            </p:nvGrpSpPr>
            <p:grpSpPr bwMode="auto">
              <a:xfrm rot="18660000" flipV="1">
                <a:off x="3177556" y="2104138"/>
                <a:ext cx="133538" cy="148892"/>
                <a:chOff x="2925626" y="4910318"/>
                <a:chExt cx="261999" cy="374226"/>
              </a:xfrm>
            </p:grpSpPr>
            <p:sp>
              <p:nvSpPr>
                <p:cNvPr id="63" name="Block Arc 62"/>
                <p:cNvSpPr/>
                <p:nvPr/>
              </p:nvSpPr>
              <p:spPr>
                <a:xfrm>
                  <a:off x="2929598" y="5122757"/>
                  <a:ext cx="258789" cy="173500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3056115" y="4923168"/>
                  <a:ext cx="0" cy="211669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2" name="Group 68"/>
              <p:cNvGrpSpPr>
                <a:grpSpLocks/>
              </p:cNvGrpSpPr>
              <p:nvPr/>
            </p:nvGrpSpPr>
            <p:grpSpPr bwMode="auto">
              <a:xfrm flipV="1">
                <a:off x="3511396" y="1995718"/>
                <a:ext cx="133538" cy="148892"/>
                <a:chOff x="2925626" y="4910318"/>
                <a:chExt cx="261999" cy="374226"/>
              </a:xfrm>
            </p:grpSpPr>
            <p:sp>
              <p:nvSpPr>
                <p:cNvPr id="61" name="Block Arc 60"/>
                <p:cNvSpPr/>
                <p:nvPr/>
              </p:nvSpPr>
              <p:spPr>
                <a:xfrm>
                  <a:off x="2925089" y="5101963"/>
                  <a:ext cx="262745" cy="191264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62" name="Straight Connector 61"/>
                <p:cNvCxnSpPr/>
                <p:nvPr/>
              </p:nvCxnSpPr>
              <p:spPr>
                <a:xfrm flipV="1">
                  <a:off x="3055106" y="4910700"/>
                  <a:ext cx="0" cy="216765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3" name="Group 71"/>
              <p:cNvGrpSpPr>
                <a:grpSpLocks/>
              </p:cNvGrpSpPr>
              <p:nvPr/>
            </p:nvGrpSpPr>
            <p:grpSpPr bwMode="auto">
              <a:xfrm rot="3060000" flipV="1">
                <a:off x="3879256" y="2159458"/>
                <a:ext cx="133538" cy="148892"/>
                <a:chOff x="2925626" y="4910318"/>
                <a:chExt cx="261999" cy="374226"/>
              </a:xfrm>
            </p:grpSpPr>
            <p:sp>
              <p:nvSpPr>
                <p:cNvPr id="59" name="Block Arc 58"/>
                <p:cNvSpPr/>
                <p:nvPr/>
              </p:nvSpPr>
              <p:spPr>
                <a:xfrm>
                  <a:off x="2915801" y="5091103"/>
                  <a:ext cx="261278" cy="187380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60" name="Straight Connector 59"/>
                <p:cNvCxnSpPr/>
                <p:nvPr/>
              </p:nvCxnSpPr>
              <p:spPr>
                <a:xfrm flipV="1">
                  <a:off x="3049413" y="4908657"/>
                  <a:ext cx="0" cy="215140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4" name="Group 74"/>
              <p:cNvGrpSpPr>
                <a:grpSpLocks/>
              </p:cNvGrpSpPr>
              <p:nvPr/>
            </p:nvGrpSpPr>
            <p:grpSpPr bwMode="auto">
              <a:xfrm rot="19920000" flipV="1">
                <a:off x="5231722" y="2410381"/>
                <a:ext cx="133538" cy="148892"/>
                <a:chOff x="2925626" y="4910318"/>
                <a:chExt cx="261999" cy="374226"/>
              </a:xfrm>
            </p:grpSpPr>
            <p:sp>
              <p:nvSpPr>
                <p:cNvPr id="57" name="Block Arc 56"/>
                <p:cNvSpPr/>
                <p:nvPr/>
              </p:nvSpPr>
              <p:spPr>
                <a:xfrm>
                  <a:off x="2936417" y="5135247"/>
                  <a:ext cx="254618" cy="181701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58" name="Straight Connector 57"/>
                <p:cNvCxnSpPr/>
                <p:nvPr/>
              </p:nvCxnSpPr>
              <p:spPr>
                <a:xfrm flipV="1">
                  <a:off x="3053576" y="4920717"/>
                  <a:ext cx="0" cy="226330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5" name="Group 77"/>
              <p:cNvGrpSpPr>
                <a:grpSpLocks/>
              </p:cNvGrpSpPr>
              <p:nvPr/>
            </p:nvGrpSpPr>
            <p:grpSpPr bwMode="auto">
              <a:xfrm rot="18660000" flipV="1">
                <a:off x="5416900" y="2187586"/>
                <a:ext cx="133538" cy="148892"/>
                <a:chOff x="2925626" y="4910318"/>
                <a:chExt cx="261999" cy="374226"/>
              </a:xfrm>
            </p:grpSpPr>
            <p:sp>
              <p:nvSpPr>
                <p:cNvPr id="55" name="Block Arc 54"/>
                <p:cNvSpPr/>
                <p:nvPr/>
              </p:nvSpPr>
              <p:spPr>
                <a:xfrm>
                  <a:off x="2928928" y="5125654"/>
                  <a:ext cx="256301" cy="176971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56" name="Straight Connector 55"/>
                <p:cNvCxnSpPr/>
                <p:nvPr/>
              </p:nvCxnSpPr>
              <p:spPr>
                <a:xfrm flipV="1">
                  <a:off x="3051956" y="4918181"/>
                  <a:ext cx="0" cy="211669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6" name="Group 80"/>
              <p:cNvGrpSpPr>
                <a:grpSpLocks/>
              </p:cNvGrpSpPr>
              <p:nvPr/>
            </p:nvGrpSpPr>
            <p:grpSpPr bwMode="auto">
              <a:xfrm flipV="1">
                <a:off x="5738410" y="2091495"/>
                <a:ext cx="133538" cy="148892"/>
                <a:chOff x="2925626" y="4910318"/>
                <a:chExt cx="261999" cy="374226"/>
              </a:xfrm>
            </p:grpSpPr>
            <p:sp>
              <p:nvSpPr>
                <p:cNvPr id="53" name="Block Arc 52"/>
                <p:cNvSpPr/>
                <p:nvPr/>
              </p:nvSpPr>
              <p:spPr>
                <a:xfrm>
                  <a:off x="2924870" y="5103612"/>
                  <a:ext cx="262743" cy="181699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54" name="Straight Connector 53"/>
                <p:cNvCxnSpPr/>
                <p:nvPr/>
              </p:nvCxnSpPr>
              <p:spPr>
                <a:xfrm flipV="1">
                  <a:off x="3054888" y="4918724"/>
                  <a:ext cx="0" cy="207201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7" name="Group 83"/>
              <p:cNvGrpSpPr>
                <a:grpSpLocks/>
              </p:cNvGrpSpPr>
              <p:nvPr/>
            </p:nvGrpSpPr>
            <p:grpSpPr bwMode="auto">
              <a:xfrm rot="3060000" flipV="1">
                <a:off x="6032290" y="2279893"/>
                <a:ext cx="133538" cy="148892"/>
                <a:chOff x="2925626" y="4910318"/>
                <a:chExt cx="261999" cy="374226"/>
              </a:xfrm>
            </p:grpSpPr>
            <p:sp>
              <p:nvSpPr>
                <p:cNvPr id="51" name="Block Arc 50"/>
                <p:cNvSpPr/>
                <p:nvPr/>
              </p:nvSpPr>
              <p:spPr>
                <a:xfrm>
                  <a:off x="2922289" y="5101234"/>
                  <a:ext cx="256301" cy="180440"/>
                </a:xfrm>
                <a:prstGeom prst="blockArc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tx1"/>
                    </a:solidFill>
                    <a:latin typeface="Calibri"/>
                    <a:cs typeface="Calibri"/>
                  </a:endParaRPr>
                </a:p>
              </p:txBody>
            </p: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3044433" y="4907104"/>
                  <a:ext cx="0" cy="211671"/>
                </a:xfrm>
                <a:prstGeom prst="line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28" name="Group 89"/>
              <p:cNvGrpSpPr>
                <a:grpSpLocks/>
              </p:cNvGrpSpPr>
              <p:nvPr/>
            </p:nvGrpSpPr>
            <p:grpSpPr bwMode="auto">
              <a:xfrm>
                <a:off x="2183483" y="2116153"/>
                <a:ext cx="2996882" cy="665766"/>
                <a:chOff x="2058287" y="4660358"/>
                <a:chExt cx="3234909" cy="665766"/>
              </a:xfrm>
            </p:grpSpPr>
            <p:sp>
              <p:nvSpPr>
                <p:cNvPr id="49" name="Freeform 48"/>
                <p:cNvSpPr/>
                <p:nvPr/>
              </p:nvSpPr>
              <p:spPr>
                <a:xfrm>
                  <a:off x="2058287" y="4660358"/>
                  <a:ext cx="3234909" cy="665766"/>
                </a:xfrm>
                <a:custGeom>
                  <a:avLst/>
                  <a:gdLst>
                    <a:gd name="connsiteX0" fmla="*/ 949307 w 4585821"/>
                    <a:gd name="connsiteY0" fmla="*/ 792703 h 845621"/>
                    <a:gd name="connsiteX1" fmla="*/ 1384369 w 4585821"/>
                    <a:gd name="connsiteY1" fmla="*/ 801492 h 845621"/>
                    <a:gd name="connsiteX2" fmla="*/ 1674411 w 4585821"/>
                    <a:gd name="connsiteY2" fmla="*/ 788309 h 845621"/>
                    <a:gd name="connsiteX3" fmla="*/ 2320412 w 4585821"/>
                    <a:gd name="connsiteY3" fmla="*/ 775126 h 845621"/>
                    <a:gd name="connsiteX4" fmla="*/ 3019149 w 4585821"/>
                    <a:gd name="connsiteY4" fmla="*/ 827858 h 845621"/>
                    <a:gd name="connsiteX5" fmla="*/ 4144159 w 4585821"/>
                    <a:gd name="connsiteY5" fmla="*/ 845436 h 845621"/>
                    <a:gd name="connsiteX6" fmla="*/ 4552854 w 4585821"/>
                    <a:gd name="connsiteY6" fmla="*/ 819070 h 845621"/>
                    <a:gd name="connsiteX7" fmla="*/ 4464962 w 4585821"/>
                    <a:gd name="connsiteY7" fmla="*/ 753154 h 845621"/>
                    <a:gd name="connsiteX8" fmla="*/ 3704702 w 4585821"/>
                    <a:gd name="connsiteY8" fmla="*/ 709210 h 845621"/>
                    <a:gd name="connsiteX9" fmla="*/ 3410266 w 4585821"/>
                    <a:gd name="connsiteY9" fmla="*/ 687238 h 845621"/>
                    <a:gd name="connsiteX10" fmla="*/ 3181748 w 4585821"/>
                    <a:gd name="connsiteY10" fmla="*/ 660872 h 845621"/>
                    <a:gd name="connsiteX11" fmla="*/ 3691518 w 4585821"/>
                    <a:gd name="connsiteY11" fmla="*/ 621322 h 845621"/>
                    <a:gd name="connsiteX12" fmla="*/ 4065056 w 4585821"/>
                    <a:gd name="connsiteY12" fmla="*/ 572984 h 845621"/>
                    <a:gd name="connsiteX13" fmla="*/ 3744253 w 4585821"/>
                    <a:gd name="connsiteY13" fmla="*/ 542223 h 845621"/>
                    <a:gd name="connsiteX14" fmla="*/ 3063095 w 4585821"/>
                    <a:gd name="connsiteY14" fmla="*/ 511462 h 845621"/>
                    <a:gd name="connsiteX15" fmla="*/ 2676373 w 4585821"/>
                    <a:gd name="connsiteY15" fmla="*/ 322503 h 845621"/>
                    <a:gd name="connsiteX16" fmla="*/ 2518168 w 4585821"/>
                    <a:gd name="connsiteY16" fmla="*/ 151122 h 845621"/>
                    <a:gd name="connsiteX17" fmla="*/ 2232521 w 4585821"/>
                    <a:gd name="connsiteY17" fmla="*/ 36868 h 845621"/>
                    <a:gd name="connsiteX18" fmla="*/ 1876561 w 4585821"/>
                    <a:gd name="connsiteY18" fmla="*/ 32473 h 845621"/>
                    <a:gd name="connsiteX19" fmla="*/ 1520601 w 4585821"/>
                    <a:gd name="connsiteY19" fmla="*/ 427969 h 845621"/>
                    <a:gd name="connsiteX20" fmla="*/ 1028409 w 4585821"/>
                    <a:gd name="connsiteY20" fmla="*/ 449941 h 845621"/>
                    <a:gd name="connsiteX21" fmla="*/ 733973 w 4585821"/>
                    <a:gd name="connsiteY21" fmla="*/ 458729 h 845621"/>
                    <a:gd name="connsiteX22" fmla="*/ 1362396 w 4585821"/>
                    <a:gd name="connsiteY22" fmla="*/ 555406 h 845621"/>
                    <a:gd name="connsiteX23" fmla="*/ 927334 w 4585821"/>
                    <a:gd name="connsiteY23" fmla="*/ 682844 h 845621"/>
                    <a:gd name="connsiteX24" fmla="*/ 80 w 4585821"/>
                    <a:gd name="connsiteY24" fmla="*/ 775126 h 845621"/>
                    <a:gd name="connsiteX25" fmla="*/ 949307 w 4585821"/>
                    <a:gd name="connsiteY25" fmla="*/ 792703 h 845621"/>
                    <a:gd name="connsiteX0" fmla="*/ 949307 w 4585821"/>
                    <a:gd name="connsiteY0" fmla="*/ 789201 h 842119"/>
                    <a:gd name="connsiteX1" fmla="*/ 1384369 w 4585821"/>
                    <a:gd name="connsiteY1" fmla="*/ 797990 h 842119"/>
                    <a:gd name="connsiteX2" fmla="*/ 1674411 w 4585821"/>
                    <a:gd name="connsiteY2" fmla="*/ 784807 h 842119"/>
                    <a:gd name="connsiteX3" fmla="*/ 2320412 w 4585821"/>
                    <a:gd name="connsiteY3" fmla="*/ 771624 h 842119"/>
                    <a:gd name="connsiteX4" fmla="*/ 3019149 w 4585821"/>
                    <a:gd name="connsiteY4" fmla="*/ 824356 h 842119"/>
                    <a:gd name="connsiteX5" fmla="*/ 4144159 w 4585821"/>
                    <a:gd name="connsiteY5" fmla="*/ 841934 h 842119"/>
                    <a:gd name="connsiteX6" fmla="*/ 4552854 w 4585821"/>
                    <a:gd name="connsiteY6" fmla="*/ 815568 h 842119"/>
                    <a:gd name="connsiteX7" fmla="*/ 4464962 w 4585821"/>
                    <a:gd name="connsiteY7" fmla="*/ 749652 h 842119"/>
                    <a:gd name="connsiteX8" fmla="*/ 3704702 w 4585821"/>
                    <a:gd name="connsiteY8" fmla="*/ 705708 h 842119"/>
                    <a:gd name="connsiteX9" fmla="*/ 3410266 w 4585821"/>
                    <a:gd name="connsiteY9" fmla="*/ 683736 h 842119"/>
                    <a:gd name="connsiteX10" fmla="*/ 3181748 w 4585821"/>
                    <a:gd name="connsiteY10" fmla="*/ 657370 h 842119"/>
                    <a:gd name="connsiteX11" fmla="*/ 3691518 w 4585821"/>
                    <a:gd name="connsiteY11" fmla="*/ 617820 h 842119"/>
                    <a:gd name="connsiteX12" fmla="*/ 4065056 w 4585821"/>
                    <a:gd name="connsiteY12" fmla="*/ 569482 h 842119"/>
                    <a:gd name="connsiteX13" fmla="*/ 3744253 w 4585821"/>
                    <a:gd name="connsiteY13" fmla="*/ 538721 h 842119"/>
                    <a:gd name="connsiteX14" fmla="*/ 3063095 w 4585821"/>
                    <a:gd name="connsiteY14" fmla="*/ 507960 h 842119"/>
                    <a:gd name="connsiteX15" fmla="*/ 2676373 w 4585821"/>
                    <a:gd name="connsiteY15" fmla="*/ 319001 h 842119"/>
                    <a:gd name="connsiteX16" fmla="*/ 2518168 w 4585821"/>
                    <a:gd name="connsiteY16" fmla="*/ 59732 h 842119"/>
                    <a:gd name="connsiteX17" fmla="*/ 2232521 w 4585821"/>
                    <a:gd name="connsiteY17" fmla="*/ 33366 h 842119"/>
                    <a:gd name="connsiteX18" fmla="*/ 1876561 w 4585821"/>
                    <a:gd name="connsiteY18" fmla="*/ 28971 h 842119"/>
                    <a:gd name="connsiteX19" fmla="*/ 1520601 w 4585821"/>
                    <a:gd name="connsiteY19" fmla="*/ 424467 h 842119"/>
                    <a:gd name="connsiteX20" fmla="*/ 1028409 w 4585821"/>
                    <a:gd name="connsiteY20" fmla="*/ 446439 h 842119"/>
                    <a:gd name="connsiteX21" fmla="*/ 733973 w 4585821"/>
                    <a:gd name="connsiteY21" fmla="*/ 455227 h 842119"/>
                    <a:gd name="connsiteX22" fmla="*/ 1362396 w 4585821"/>
                    <a:gd name="connsiteY22" fmla="*/ 551904 h 842119"/>
                    <a:gd name="connsiteX23" fmla="*/ 927334 w 4585821"/>
                    <a:gd name="connsiteY23" fmla="*/ 679342 h 842119"/>
                    <a:gd name="connsiteX24" fmla="*/ 80 w 4585821"/>
                    <a:gd name="connsiteY24" fmla="*/ 771624 h 842119"/>
                    <a:gd name="connsiteX25" fmla="*/ 949307 w 4585821"/>
                    <a:gd name="connsiteY25" fmla="*/ 789201 h 842119"/>
                    <a:gd name="connsiteX0" fmla="*/ 949307 w 4585821"/>
                    <a:gd name="connsiteY0" fmla="*/ 790077 h 842995"/>
                    <a:gd name="connsiteX1" fmla="*/ 1384369 w 4585821"/>
                    <a:gd name="connsiteY1" fmla="*/ 798866 h 842995"/>
                    <a:gd name="connsiteX2" fmla="*/ 1674411 w 4585821"/>
                    <a:gd name="connsiteY2" fmla="*/ 785683 h 842995"/>
                    <a:gd name="connsiteX3" fmla="*/ 2320412 w 4585821"/>
                    <a:gd name="connsiteY3" fmla="*/ 772500 h 842995"/>
                    <a:gd name="connsiteX4" fmla="*/ 3019149 w 4585821"/>
                    <a:gd name="connsiteY4" fmla="*/ 825232 h 842995"/>
                    <a:gd name="connsiteX5" fmla="*/ 4144159 w 4585821"/>
                    <a:gd name="connsiteY5" fmla="*/ 842810 h 842995"/>
                    <a:gd name="connsiteX6" fmla="*/ 4552854 w 4585821"/>
                    <a:gd name="connsiteY6" fmla="*/ 816444 h 842995"/>
                    <a:gd name="connsiteX7" fmla="*/ 4464962 w 4585821"/>
                    <a:gd name="connsiteY7" fmla="*/ 750528 h 842995"/>
                    <a:gd name="connsiteX8" fmla="*/ 3704702 w 4585821"/>
                    <a:gd name="connsiteY8" fmla="*/ 706584 h 842995"/>
                    <a:gd name="connsiteX9" fmla="*/ 3410266 w 4585821"/>
                    <a:gd name="connsiteY9" fmla="*/ 684612 h 842995"/>
                    <a:gd name="connsiteX10" fmla="*/ 3181748 w 4585821"/>
                    <a:gd name="connsiteY10" fmla="*/ 658246 h 842995"/>
                    <a:gd name="connsiteX11" fmla="*/ 3691518 w 4585821"/>
                    <a:gd name="connsiteY11" fmla="*/ 618696 h 842995"/>
                    <a:gd name="connsiteX12" fmla="*/ 4065056 w 4585821"/>
                    <a:gd name="connsiteY12" fmla="*/ 570358 h 842995"/>
                    <a:gd name="connsiteX13" fmla="*/ 3744253 w 4585821"/>
                    <a:gd name="connsiteY13" fmla="*/ 539597 h 842995"/>
                    <a:gd name="connsiteX14" fmla="*/ 3063095 w 4585821"/>
                    <a:gd name="connsiteY14" fmla="*/ 508836 h 842995"/>
                    <a:gd name="connsiteX15" fmla="*/ 2676373 w 4585821"/>
                    <a:gd name="connsiteY15" fmla="*/ 319877 h 842995"/>
                    <a:gd name="connsiteX16" fmla="*/ 2518168 w 4585821"/>
                    <a:gd name="connsiteY16" fmla="*/ 60608 h 842995"/>
                    <a:gd name="connsiteX17" fmla="*/ 1876561 w 4585821"/>
                    <a:gd name="connsiteY17" fmla="*/ 29847 h 842995"/>
                    <a:gd name="connsiteX18" fmla="*/ 1520601 w 4585821"/>
                    <a:gd name="connsiteY18" fmla="*/ 425343 h 842995"/>
                    <a:gd name="connsiteX19" fmla="*/ 1028409 w 4585821"/>
                    <a:gd name="connsiteY19" fmla="*/ 447315 h 842995"/>
                    <a:gd name="connsiteX20" fmla="*/ 733973 w 4585821"/>
                    <a:gd name="connsiteY20" fmla="*/ 456103 h 842995"/>
                    <a:gd name="connsiteX21" fmla="*/ 1362396 w 4585821"/>
                    <a:gd name="connsiteY21" fmla="*/ 552780 h 842995"/>
                    <a:gd name="connsiteX22" fmla="*/ 927334 w 4585821"/>
                    <a:gd name="connsiteY22" fmla="*/ 680218 h 842995"/>
                    <a:gd name="connsiteX23" fmla="*/ 80 w 4585821"/>
                    <a:gd name="connsiteY23" fmla="*/ 772500 h 842995"/>
                    <a:gd name="connsiteX24" fmla="*/ 949307 w 4585821"/>
                    <a:gd name="connsiteY24" fmla="*/ 790077 h 842995"/>
                    <a:gd name="connsiteX0" fmla="*/ 949307 w 4585821"/>
                    <a:gd name="connsiteY0" fmla="*/ 825123 h 878041"/>
                    <a:gd name="connsiteX1" fmla="*/ 1384369 w 4585821"/>
                    <a:gd name="connsiteY1" fmla="*/ 833912 h 878041"/>
                    <a:gd name="connsiteX2" fmla="*/ 1674411 w 4585821"/>
                    <a:gd name="connsiteY2" fmla="*/ 820729 h 878041"/>
                    <a:gd name="connsiteX3" fmla="*/ 2320412 w 4585821"/>
                    <a:gd name="connsiteY3" fmla="*/ 807546 h 878041"/>
                    <a:gd name="connsiteX4" fmla="*/ 3019149 w 4585821"/>
                    <a:gd name="connsiteY4" fmla="*/ 860278 h 878041"/>
                    <a:gd name="connsiteX5" fmla="*/ 4144159 w 4585821"/>
                    <a:gd name="connsiteY5" fmla="*/ 877856 h 878041"/>
                    <a:gd name="connsiteX6" fmla="*/ 4552854 w 4585821"/>
                    <a:gd name="connsiteY6" fmla="*/ 851490 h 878041"/>
                    <a:gd name="connsiteX7" fmla="*/ 4464962 w 4585821"/>
                    <a:gd name="connsiteY7" fmla="*/ 785574 h 878041"/>
                    <a:gd name="connsiteX8" fmla="*/ 3704702 w 4585821"/>
                    <a:gd name="connsiteY8" fmla="*/ 741630 h 878041"/>
                    <a:gd name="connsiteX9" fmla="*/ 3410266 w 4585821"/>
                    <a:gd name="connsiteY9" fmla="*/ 719658 h 878041"/>
                    <a:gd name="connsiteX10" fmla="*/ 3181748 w 4585821"/>
                    <a:gd name="connsiteY10" fmla="*/ 693292 h 878041"/>
                    <a:gd name="connsiteX11" fmla="*/ 3691518 w 4585821"/>
                    <a:gd name="connsiteY11" fmla="*/ 653742 h 878041"/>
                    <a:gd name="connsiteX12" fmla="*/ 4065056 w 4585821"/>
                    <a:gd name="connsiteY12" fmla="*/ 605404 h 878041"/>
                    <a:gd name="connsiteX13" fmla="*/ 3744253 w 4585821"/>
                    <a:gd name="connsiteY13" fmla="*/ 574643 h 878041"/>
                    <a:gd name="connsiteX14" fmla="*/ 3063095 w 4585821"/>
                    <a:gd name="connsiteY14" fmla="*/ 543882 h 878041"/>
                    <a:gd name="connsiteX15" fmla="*/ 2676373 w 4585821"/>
                    <a:gd name="connsiteY15" fmla="*/ 354923 h 878041"/>
                    <a:gd name="connsiteX16" fmla="*/ 2518168 w 4585821"/>
                    <a:gd name="connsiteY16" fmla="*/ 95654 h 878041"/>
                    <a:gd name="connsiteX17" fmla="*/ 2236916 w 4585821"/>
                    <a:gd name="connsiteY17" fmla="*/ 3372 h 878041"/>
                    <a:gd name="connsiteX18" fmla="*/ 1876561 w 4585821"/>
                    <a:gd name="connsiteY18" fmla="*/ 64893 h 878041"/>
                    <a:gd name="connsiteX19" fmla="*/ 1520601 w 4585821"/>
                    <a:gd name="connsiteY19" fmla="*/ 460389 h 878041"/>
                    <a:gd name="connsiteX20" fmla="*/ 1028409 w 4585821"/>
                    <a:gd name="connsiteY20" fmla="*/ 482361 h 878041"/>
                    <a:gd name="connsiteX21" fmla="*/ 733973 w 4585821"/>
                    <a:gd name="connsiteY21" fmla="*/ 491149 h 878041"/>
                    <a:gd name="connsiteX22" fmla="*/ 1362396 w 4585821"/>
                    <a:gd name="connsiteY22" fmla="*/ 587826 h 878041"/>
                    <a:gd name="connsiteX23" fmla="*/ 927334 w 4585821"/>
                    <a:gd name="connsiteY23" fmla="*/ 715264 h 878041"/>
                    <a:gd name="connsiteX24" fmla="*/ 80 w 4585821"/>
                    <a:gd name="connsiteY24" fmla="*/ 807546 h 878041"/>
                    <a:gd name="connsiteX25" fmla="*/ 949307 w 4585821"/>
                    <a:gd name="connsiteY25" fmla="*/ 825123 h 878041"/>
                    <a:gd name="connsiteX0" fmla="*/ 949307 w 4585821"/>
                    <a:gd name="connsiteY0" fmla="*/ 825123 h 878041"/>
                    <a:gd name="connsiteX1" fmla="*/ 1384369 w 4585821"/>
                    <a:gd name="connsiteY1" fmla="*/ 833912 h 878041"/>
                    <a:gd name="connsiteX2" fmla="*/ 1674411 w 4585821"/>
                    <a:gd name="connsiteY2" fmla="*/ 820729 h 878041"/>
                    <a:gd name="connsiteX3" fmla="*/ 2320412 w 4585821"/>
                    <a:gd name="connsiteY3" fmla="*/ 807546 h 878041"/>
                    <a:gd name="connsiteX4" fmla="*/ 3019149 w 4585821"/>
                    <a:gd name="connsiteY4" fmla="*/ 860278 h 878041"/>
                    <a:gd name="connsiteX5" fmla="*/ 4144159 w 4585821"/>
                    <a:gd name="connsiteY5" fmla="*/ 877856 h 878041"/>
                    <a:gd name="connsiteX6" fmla="*/ 4552854 w 4585821"/>
                    <a:gd name="connsiteY6" fmla="*/ 851490 h 878041"/>
                    <a:gd name="connsiteX7" fmla="*/ 4464962 w 4585821"/>
                    <a:gd name="connsiteY7" fmla="*/ 785574 h 878041"/>
                    <a:gd name="connsiteX8" fmla="*/ 3704702 w 4585821"/>
                    <a:gd name="connsiteY8" fmla="*/ 741630 h 878041"/>
                    <a:gd name="connsiteX9" fmla="*/ 3410266 w 4585821"/>
                    <a:gd name="connsiteY9" fmla="*/ 719658 h 878041"/>
                    <a:gd name="connsiteX10" fmla="*/ 3181748 w 4585821"/>
                    <a:gd name="connsiteY10" fmla="*/ 693292 h 878041"/>
                    <a:gd name="connsiteX11" fmla="*/ 3691518 w 4585821"/>
                    <a:gd name="connsiteY11" fmla="*/ 653742 h 878041"/>
                    <a:gd name="connsiteX12" fmla="*/ 4065056 w 4585821"/>
                    <a:gd name="connsiteY12" fmla="*/ 605404 h 878041"/>
                    <a:gd name="connsiteX13" fmla="*/ 3744253 w 4585821"/>
                    <a:gd name="connsiteY13" fmla="*/ 574643 h 878041"/>
                    <a:gd name="connsiteX14" fmla="*/ 3063095 w 4585821"/>
                    <a:gd name="connsiteY14" fmla="*/ 543882 h 878041"/>
                    <a:gd name="connsiteX15" fmla="*/ 2702740 w 4585821"/>
                    <a:gd name="connsiteY15" fmla="*/ 363711 h 878041"/>
                    <a:gd name="connsiteX16" fmla="*/ 2518168 w 4585821"/>
                    <a:gd name="connsiteY16" fmla="*/ 95654 h 878041"/>
                    <a:gd name="connsiteX17" fmla="*/ 2236916 w 4585821"/>
                    <a:gd name="connsiteY17" fmla="*/ 3372 h 878041"/>
                    <a:gd name="connsiteX18" fmla="*/ 1876561 w 4585821"/>
                    <a:gd name="connsiteY18" fmla="*/ 64893 h 878041"/>
                    <a:gd name="connsiteX19" fmla="*/ 1520601 w 4585821"/>
                    <a:gd name="connsiteY19" fmla="*/ 460389 h 878041"/>
                    <a:gd name="connsiteX20" fmla="*/ 1028409 w 4585821"/>
                    <a:gd name="connsiteY20" fmla="*/ 482361 h 878041"/>
                    <a:gd name="connsiteX21" fmla="*/ 733973 w 4585821"/>
                    <a:gd name="connsiteY21" fmla="*/ 491149 h 878041"/>
                    <a:gd name="connsiteX22" fmla="*/ 1362396 w 4585821"/>
                    <a:gd name="connsiteY22" fmla="*/ 587826 h 878041"/>
                    <a:gd name="connsiteX23" fmla="*/ 927334 w 4585821"/>
                    <a:gd name="connsiteY23" fmla="*/ 715264 h 878041"/>
                    <a:gd name="connsiteX24" fmla="*/ 80 w 4585821"/>
                    <a:gd name="connsiteY24" fmla="*/ 807546 h 878041"/>
                    <a:gd name="connsiteX25" fmla="*/ 949307 w 4585821"/>
                    <a:gd name="connsiteY25" fmla="*/ 825123 h 878041"/>
                    <a:gd name="connsiteX0" fmla="*/ 949307 w 4566824"/>
                    <a:gd name="connsiteY0" fmla="*/ 825123 h 878041"/>
                    <a:gd name="connsiteX1" fmla="*/ 1384369 w 4566824"/>
                    <a:gd name="connsiteY1" fmla="*/ 833912 h 878041"/>
                    <a:gd name="connsiteX2" fmla="*/ 1674411 w 4566824"/>
                    <a:gd name="connsiteY2" fmla="*/ 820729 h 878041"/>
                    <a:gd name="connsiteX3" fmla="*/ 2320412 w 4566824"/>
                    <a:gd name="connsiteY3" fmla="*/ 807546 h 878041"/>
                    <a:gd name="connsiteX4" fmla="*/ 3019149 w 4566824"/>
                    <a:gd name="connsiteY4" fmla="*/ 860278 h 878041"/>
                    <a:gd name="connsiteX5" fmla="*/ 4144159 w 4566824"/>
                    <a:gd name="connsiteY5" fmla="*/ 877856 h 878041"/>
                    <a:gd name="connsiteX6" fmla="*/ 4552854 w 4566824"/>
                    <a:gd name="connsiteY6" fmla="*/ 851490 h 878041"/>
                    <a:gd name="connsiteX7" fmla="*/ 3704702 w 4566824"/>
                    <a:gd name="connsiteY7" fmla="*/ 741630 h 878041"/>
                    <a:gd name="connsiteX8" fmla="*/ 3410266 w 4566824"/>
                    <a:gd name="connsiteY8" fmla="*/ 719658 h 878041"/>
                    <a:gd name="connsiteX9" fmla="*/ 3181748 w 4566824"/>
                    <a:gd name="connsiteY9" fmla="*/ 693292 h 878041"/>
                    <a:gd name="connsiteX10" fmla="*/ 3691518 w 4566824"/>
                    <a:gd name="connsiteY10" fmla="*/ 653742 h 878041"/>
                    <a:gd name="connsiteX11" fmla="*/ 4065056 w 4566824"/>
                    <a:gd name="connsiteY11" fmla="*/ 605404 h 878041"/>
                    <a:gd name="connsiteX12" fmla="*/ 3744253 w 4566824"/>
                    <a:gd name="connsiteY12" fmla="*/ 574643 h 878041"/>
                    <a:gd name="connsiteX13" fmla="*/ 3063095 w 4566824"/>
                    <a:gd name="connsiteY13" fmla="*/ 543882 h 878041"/>
                    <a:gd name="connsiteX14" fmla="*/ 2702740 w 4566824"/>
                    <a:gd name="connsiteY14" fmla="*/ 363711 h 878041"/>
                    <a:gd name="connsiteX15" fmla="*/ 2518168 w 4566824"/>
                    <a:gd name="connsiteY15" fmla="*/ 95654 h 878041"/>
                    <a:gd name="connsiteX16" fmla="*/ 2236916 w 4566824"/>
                    <a:gd name="connsiteY16" fmla="*/ 3372 h 878041"/>
                    <a:gd name="connsiteX17" fmla="*/ 1876561 w 4566824"/>
                    <a:gd name="connsiteY17" fmla="*/ 64893 h 878041"/>
                    <a:gd name="connsiteX18" fmla="*/ 1520601 w 4566824"/>
                    <a:gd name="connsiteY18" fmla="*/ 460389 h 878041"/>
                    <a:gd name="connsiteX19" fmla="*/ 1028409 w 4566824"/>
                    <a:gd name="connsiteY19" fmla="*/ 482361 h 878041"/>
                    <a:gd name="connsiteX20" fmla="*/ 733973 w 4566824"/>
                    <a:gd name="connsiteY20" fmla="*/ 491149 h 878041"/>
                    <a:gd name="connsiteX21" fmla="*/ 1362396 w 4566824"/>
                    <a:gd name="connsiteY21" fmla="*/ 587826 h 878041"/>
                    <a:gd name="connsiteX22" fmla="*/ 927334 w 4566824"/>
                    <a:gd name="connsiteY22" fmla="*/ 715264 h 878041"/>
                    <a:gd name="connsiteX23" fmla="*/ 80 w 4566824"/>
                    <a:gd name="connsiteY23" fmla="*/ 807546 h 878041"/>
                    <a:gd name="connsiteX24" fmla="*/ 949307 w 4566824"/>
                    <a:gd name="connsiteY24" fmla="*/ 825123 h 878041"/>
                    <a:gd name="connsiteX0" fmla="*/ 949307 w 4566824"/>
                    <a:gd name="connsiteY0" fmla="*/ 825123 h 878041"/>
                    <a:gd name="connsiteX1" fmla="*/ 1384369 w 4566824"/>
                    <a:gd name="connsiteY1" fmla="*/ 833912 h 878041"/>
                    <a:gd name="connsiteX2" fmla="*/ 1674411 w 4566824"/>
                    <a:gd name="connsiteY2" fmla="*/ 820729 h 878041"/>
                    <a:gd name="connsiteX3" fmla="*/ 2320412 w 4566824"/>
                    <a:gd name="connsiteY3" fmla="*/ 807546 h 878041"/>
                    <a:gd name="connsiteX4" fmla="*/ 3019149 w 4566824"/>
                    <a:gd name="connsiteY4" fmla="*/ 860278 h 878041"/>
                    <a:gd name="connsiteX5" fmla="*/ 4144159 w 4566824"/>
                    <a:gd name="connsiteY5" fmla="*/ 877856 h 878041"/>
                    <a:gd name="connsiteX6" fmla="*/ 4552854 w 4566824"/>
                    <a:gd name="connsiteY6" fmla="*/ 851490 h 878041"/>
                    <a:gd name="connsiteX7" fmla="*/ 3704702 w 4566824"/>
                    <a:gd name="connsiteY7" fmla="*/ 741630 h 878041"/>
                    <a:gd name="connsiteX8" fmla="*/ 3410266 w 4566824"/>
                    <a:gd name="connsiteY8" fmla="*/ 719658 h 878041"/>
                    <a:gd name="connsiteX9" fmla="*/ 3181748 w 4566824"/>
                    <a:gd name="connsiteY9" fmla="*/ 693292 h 878041"/>
                    <a:gd name="connsiteX10" fmla="*/ 3691518 w 4566824"/>
                    <a:gd name="connsiteY10" fmla="*/ 653742 h 878041"/>
                    <a:gd name="connsiteX11" fmla="*/ 4065056 w 4566824"/>
                    <a:gd name="connsiteY11" fmla="*/ 605404 h 878041"/>
                    <a:gd name="connsiteX12" fmla="*/ 3744253 w 4566824"/>
                    <a:gd name="connsiteY12" fmla="*/ 574643 h 878041"/>
                    <a:gd name="connsiteX13" fmla="*/ 3063095 w 4566824"/>
                    <a:gd name="connsiteY13" fmla="*/ 543882 h 878041"/>
                    <a:gd name="connsiteX14" fmla="*/ 2702740 w 4566824"/>
                    <a:gd name="connsiteY14" fmla="*/ 363711 h 878041"/>
                    <a:gd name="connsiteX15" fmla="*/ 2518168 w 4566824"/>
                    <a:gd name="connsiteY15" fmla="*/ 95654 h 878041"/>
                    <a:gd name="connsiteX16" fmla="*/ 2236916 w 4566824"/>
                    <a:gd name="connsiteY16" fmla="*/ 3372 h 878041"/>
                    <a:gd name="connsiteX17" fmla="*/ 1876561 w 4566824"/>
                    <a:gd name="connsiteY17" fmla="*/ 64893 h 878041"/>
                    <a:gd name="connsiteX18" fmla="*/ 1520601 w 4566824"/>
                    <a:gd name="connsiteY18" fmla="*/ 460389 h 878041"/>
                    <a:gd name="connsiteX19" fmla="*/ 1028409 w 4566824"/>
                    <a:gd name="connsiteY19" fmla="*/ 482361 h 878041"/>
                    <a:gd name="connsiteX20" fmla="*/ 660327 w 4566824"/>
                    <a:gd name="connsiteY20" fmla="*/ 549273 h 878041"/>
                    <a:gd name="connsiteX21" fmla="*/ 1362396 w 4566824"/>
                    <a:gd name="connsiteY21" fmla="*/ 587826 h 878041"/>
                    <a:gd name="connsiteX22" fmla="*/ 927334 w 4566824"/>
                    <a:gd name="connsiteY22" fmla="*/ 715264 h 878041"/>
                    <a:gd name="connsiteX23" fmla="*/ 80 w 4566824"/>
                    <a:gd name="connsiteY23" fmla="*/ 807546 h 878041"/>
                    <a:gd name="connsiteX24" fmla="*/ 949307 w 4566824"/>
                    <a:gd name="connsiteY24" fmla="*/ 825123 h 878041"/>
                    <a:gd name="connsiteX0" fmla="*/ 973855 w 4591372"/>
                    <a:gd name="connsiteY0" fmla="*/ 825123 h 878529"/>
                    <a:gd name="connsiteX1" fmla="*/ 1408917 w 4591372"/>
                    <a:gd name="connsiteY1" fmla="*/ 833912 h 878529"/>
                    <a:gd name="connsiteX2" fmla="*/ 1698959 w 4591372"/>
                    <a:gd name="connsiteY2" fmla="*/ 820729 h 878529"/>
                    <a:gd name="connsiteX3" fmla="*/ 2344960 w 4591372"/>
                    <a:gd name="connsiteY3" fmla="*/ 807546 h 878529"/>
                    <a:gd name="connsiteX4" fmla="*/ 3043697 w 4591372"/>
                    <a:gd name="connsiteY4" fmla="*/ 860278 h 878529"/>
                    <a:gd name="connsiteX5" fmla="*/ 4168707 w 4591372"/>
                    <a:gd name="connsiteY5" fmla="*/ 877856 h 878529"/>
                    <a:gd name="connsiteX6" fmla="*/ 4577402 w 4591372"/>
                    <a:gd name="connsiteY6" fmla="*/ 851490 h 878529"/>
                    <a:gd name="connsiteX7" fmla="*/ 3729250 w 4591372"/>
                    <a:gd name="connsiteY7" fmla="*/ 741630 h 878529"/>
                    <a:gd name="connsiteX8" fmla="*/ 3434814 w 4591372"/>
                    <a:gd name="connsiteY8" fmla="*/ 719658 h 878529"/>
                    <a:gd name="connsiteX9" fmla="*/ 3206296 w 4591372"/>
                    <a:gd name="connsiteY9" fmla="*/ 693292 h 878529"/>
                    <a:gd name="connsiteX10" fmla="*/ 3716066 w 4591372"/>
                    <a:gd name="connsiteY10" fmla="*/ 653742 h 878529"/>
                    <a:gd name="connsiteX11" fmla="*/ 4089604 w 4591372"/>
                    <a:gd name="connsiteY11" fmla="*/ 605404 h 878529"/>
                    <a:gd name="connsiteX12" fmla="*/ 3768801 w 4591372"/>
                    <a:gd name="connsiteY12" fmla="*/ 574643 h 878529"/>
                    <a:gd name="connsiteX13" fmla="*/ 3087643 w 4591372"/>
                    <a:gd name="connsiteY13" fmla="*/ 543882 h 878529"/>
                    <a:gd name="connsiteX14" fmla="*/ 2727288 w 4591372"/>
                    <a:gd name="connsiteY14" fmla="*/ 363711 h 878529"/>
                    <a:gd name="connsiteX15" fmla="*/ 2542716 w 4591372"/>
                    <a:gd name="connsiteY15" fmla="*/ 95654 h 878529"/>
                    <a:gd name="connsiteX16" fmla="*/ 2261464 w 4591372"/>
                    <a:gd name="connsiteY16" fmla="*/ 3372 h 878529"/>
                    <a:gd name="connsiteX17" fmla="*/ 1901109 w 4591372"/>
                    <a:gd name="connsiteY17" fmla="*/ 64893 h 878529"/>
                    <a:gd name="connsiteX18" fmla="*/ 1545149 w 4591372"/>
                    <a:gd name="connsiteY18" fmla="*/ 460389 h 878529"/>
                    <a:gd name="connsiteX19" fmla="*/ 1052957 w 4591372"/>
                    <a:gd name="connsiteY19" fmla="*/ 482361 h 878529"/>
                    <a:gd name="connsiteX20" fmla="*/ 684875 w 4591372"/>
                    <a:gd name="connsiteY20" fmla="*/ 549273 h 878529"/>
                    <a:gd name="connsiteX21" fmla="*/ 1386944 w 4591372"/>
                    <a:gd name="connsiteY21" fmla="*/ 587826 h 878529"/>
                    <a:gd name="connsiteX22" fmla="*/ 951882 w 4591372"/>
                    <a:gd name="connsiteY22" fmla="*/ 715264 h 878529"/>
                    <a:gd name="connsiteX23" fmla="*/ 78 w 4591372"/>
                    <a:gd name="connsiteY23" fmla="*/ 875358 h 878529"/>
                    <a:gd name="connsiteX24" fmla="*/ 973855 w 4591372"/>
                    <a:gd name="connsiteY24" fmla="*/ 825123 h 878529"/>
                    <a:gd name="connsiteX0" fmla="*/ 973855 w 4674580"/>
                    <a:gd name="connsiteY0" fmla="*/ 825123 h 924800"/>
                    <a:gd name="connsiteX1" fmla="*/ 1408917 w 4674580"/>
                    <a:gd name="connsiteY1" fmla="*/ 833912 h 924800"/>
                    <a:gd name="connsiteX2" fmla="*/ 1698959 w 4674580"/>
                    <a:gd name="connsiteY2" fmla="*/ 820729 h 924800"/>
                    <a:gd name="connsiteX3" fmla="*/ 2344960 w 4674580"/>
                    <a:gd name="connsiteY3" fmla="*/ 807546 h 924800"/>
                    <a:gd name="connsiteX4" fmla="*/ 3043697 w 4674580"/>
                    <a:gd name="connsiteY4" fmla="*/ 860278 h 924800"/>
                    <a:gd name="connsiteX5" fmla="*/ 4168707 w 4674580"/>
                    <a:gd name="connsiteY5" fmla="*/ 877856 h 924800"/>
                    <a:gd name="connsiteX6" fmla="*/ 4663323 w 4674580"/>
                    <a:gd name="connsiteY6" fmla="*/ 919302 h 924800"/>
                    <a:gd name="connsiteX7" fmla="*/ 3729250 w 4674580"/>
                    <a:gd name="connsiteY7" fmla="*/ 741630 h 924800"/>
                    <a:gd name="connsiteX8" fmla="*/ 3434814 w 4674580"/>
                    <a:gd name="connsiteY8" fmla="*/ 719658 h 924800"/>
                    <a:gd name="connsiteX9" fmla="*/ 3206296 w 4674580"/>
                    <a:gd name="connsiteY9" fmla="*/ 693292 h 924800"/>
                    <a:gd name="connsiteX10" fmla="*/ 3716066 w 4674580"/>
                    <a:gd name="connsiteY10" fmla="*/ 653742 h 924800"/>
                    <a:gd name="connsiteX11" fmla="*/ 4089604 w 4674580"/>
                    <a:gd name="connsiteY11" fmla="*/ 605404 h 924800"/>
                    <a:gd name="connsiteX12" fmla="*/ 3768801 w 4674580"/>
                    <a:gd name="connsiteY12" fmla="*/ 574643 h 924800"/>
                    <a:gd name="connsiteX13" fmla="*/ 3087643 w 4674580"/>
                    <a:gd name="connsiteY13" fmla="*/ 543882 h 924800"/>
                    <a:gd name="connsiteX14" fmla="*/ 2727288 w 4674580"/>
                    <a:gd name="connsiteY14" fmla="*/ 363711 h 924800"/>
                    <a:gd name="connsiteX15" fmla="*/ 2542716 w 4674580"/>
                    <a:gd name="connsiteY15" fmla="*/ 95654 h 924800"/>
                    <a:gd name="connsiteX16" fmla="*/ 2261464 w 4674580"/>
                    <a:gd name="connsiteY16" fmla="*/ 3372 h 924800"/>
                    <a:gd name="connsiteX17" fmla="*/ 1901109 w 4674580"/>
                    <a:gd name="connsiteY17" fmla="*/ 64893 h 924800"/>
                    <a:gd name="connsiteX18" fmla="*/ 1545149 w 4674580"/>
                    <a:gd name="connsiteY18" fmla="*/ 460389 h 924800"/>
                    <a:gd name="connsiteX19" fmla="*/ 1052957 w 4674580"/>
                    <a:gd name="connsiteY19" fmla="*/ 482361 h 924800"/>
                    <a:gd name="connsiteX20" fmla="*/ 684875 w 4674580"/>
                    <a:gd name="connsiteY20" fmla="*/ 549273 h 924800"/>
                    <a:gd name="connsiteX21" fmla="*/ 1386944 w 4674580"/>
                    <a:gd name="connsiteY21" fmla="*/ 587826 h 924800"/>
                    <a:gd name="connsiteX22" fmla="*/ 951882 w 4674580"/>
                    <a:gd name="connsiteY22" fmla="*/ 715264 h 924800"/>
                    <a:gd name="connsiteX23" fmla="*/ 78 w 4674580"/>
                    <a:gd name="connsiteY23" fmla="*/ 875358 h 924800"/>
                    <a:gd name="connsiteX24" fmla="*/ 973855 w 4674580"/>
                    <a:gd name="connsiteY24" fmla="*/ 825123 h 924800"/>
                    <a:gd name="connsiteX0" fmla="*/ 973855 w 4674580"/>
                    <a:gd name="connsiteY0" fmla="*/ 825123 h 924800"/>
                    <a:gd name="connsiteX1" fmla="*/ 1408917 w 4674580"/>
                    <a:gd name="connsiteY1" fmla="*/ 833912 h 924800"/>
                    <a:gd name="connsiteX2" fmla="*/ 1698959 w 4674580"/>
                    <a:gd name="connsiteY2" fmla="*/ 820729 h 924800"/>
                    <a:gd name="connsiteX3" fmla="*/ 2344960 w 4674580"/>
                    <a:gd name="connsiteY3" fmla="*/ 807546 h 924800"/>
                    <a:gd name="connsiteX4" fmla="*/ 3043697 w 4674580"/>
                    <a:gd name="connsiteY4" fmla="*/ 860278 h 924800"/>
                    <a:gd name="connsiteX5" fmla="*/ 4168707 w 4674580"/>
                    <a:gd name="connsiteY5" fmla="*/ 877856 h 924800"/>
                    <a:gd name="connsiteX6" fmla="*/ 4663323 w 4674580"/>
                    <a:gd name="connsiteY6" fmla="*/ 919302 h 924800"/>
                    <a:gd name="connsiteX7" fmla="*/ 3729250 w 4674580"/>
                    <a:gd name="connsiteY7" fmla="*/ 741630 h 924800"/>
                    <a:gd name="connsiteX8" fmla="*/ 3434814 w 4674580"/>
                    <a:gd name="connsiteY8" fmla="*/ 719658 h 924800"/>
                    <a:gd name="connsiteX9" fmla="*/ 3206296 w 4674580"/>
                    <a:gd name="connsiteY9" fmla="*/ 693292 h 924800"/>
                    <a:gd name="connsiteX10" fmla="*/ 3716066 w 4674580"/>
                    <a:gd name="connsiteY10" fmla="*/ 653742 h 924800"/>
                    <a:gd name="connsiteX11" fmla="*/ 4212348 w 4674580"/>
                    <a:gd name="connsiteY11" fmla="*/ 673215 h 924800"/>
                    <a:gd name="connsiteX12" fmla="*/ 3768801 w 4674580"/>
                    <a:gd name="connsiteY12" fmla="*/ 574643 h 924800"/>
                    <a:gd name="connsiteX13" fmla="*/ 3087643 w 4674580"/>
                    <a:gd name="connsiteY13" fmla="*/ 543882 h 924800"/>
                    <a:gd name="connsiteX14" fmla="*/ 2727288 w 4674580"/>
                    <a:gd name="connsiteY14" fmla="*/ 363711 h 924800"/>
                    <a:gd name="connsiteX15" fmla="*/ 2542716 w 4674580"/>
                    <a:gd name="connsiteY15" fmla="*/ 95654 h 924800"/>
                    <a:gd name="connsiteX16" fmla="*/ 2261464 w 4674580"/>
                    <a:gd name="connsiteY16" fmla="*/ 3372 h 924800"/>
                    <a:gd name="connsiteX17" fmla="*/ 1901109 w 4674580"/>
                    <a:gd name="connsiteY17" fmla="*/ 64893 h 924800"/>
                    <a:gd name="connsiteX18" fmla="*/ 1545149 w 4674580"/>
                    <a:gd name="connsiteY18" fmla="*/ 460389 h 924800"/>
                    <a:gd name="connsiteX19" fmla="*/ 1052957 w 4674580"/>
                    <a:gd name="connsiteY19" fmla="*/ 482361 h 924800"/>
                    <a:gd name="connsiteX20" fmla="*/ 684875 w 4674580"/>
                    <a:gd name="connsiteY20" fmla="*/ 549273 h 924800"/>
                    <a:gd name="connsiteX21" fmla="*/ 1386944 w 4674580"/>
                    <a:gd name="connsiteY21" fmla="*/ 587826 h 924800"/>
                    <a:gd name="connsiteX22" fmla="*/ 951882 w 4674580"/>
                    <a:gd name="connsiteY22" fmla="*/ 715264 h 924800"/>
                    <a:gd name="connsiteX23" fmla="*/ 78 w 4674580"/>
                    <a:gd name="connsiteY23" fmla="*/ 875358 h 924800"/>
                    <a:gd name="connsiteX24" fmla="*/ 973855 w 4674580"/>
                    <a:gd name="connsiteY24" fmla="*/ 825123 h 92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674580" h="924800">
                      <a:moveTo>
                        <a:pt x="973855" y="825123"/>
                      </a:moveTo>
                      <a:cubicBezTo>
                        <a:pt x="1208661" y="818215"/>
                        <a:pt x="1288066" y="834644"/>
                        <a:pt x="1408917" y="833912"/>
                      </a:cubicBezTo>
                      <a:cubicBezTo>
                        <a:pt x="1529768" y="833180"/>
                        <a:pt x="1698959" y="820729"/>
                        <a:pt x="1698959" y="820729"/>
                      </a:cubicBezTo>
                      <a:cubicBezTo>
                        <a:pt x="1854966" y="816335"/>
                        <a:pt x="2120837" y="800955"/>
                        <a:pt x="2344960" y="807546"/>
                      </a:cubicBezTo>
                      <a:cubicBezTo>
                        <a:pt x="2569083" y="814137"/>
                        <a:pt x="2739739" y="848560"/>
                        <a:pt x="3043697" y="860278"/>
                      </a:cubicBezTo>
                      <a:cubicBezTo>
                        <a:pt x="3347655" y="871996"/>
                        <a:pt x="3898769" y="868019"/>
                        <a:pt x="4168707" y="877856"/>
                      </a:cubicBezTo>
                      <a:cubicBezTo>
                        <a:pt x="4438645" y="887693"/>
                        <a:pt x="4736566" y="942006"/>
                        <a:pt x="4663323" y="919302"/>
                      </a:cubicBezTo>
                      <a:cubicBezTo>
                        <a:pt x="4590080" y="896598"/>
                        <a:pt x="3934001" y="774904"/>
                        <a:pt x="3729250" y="741630"/>
                      </a:cubicBezTo>
                      <a:cubicBezTo>
                        <a:pt x="3524499" y="708356"/>
                        <a:pt x="3521973" y="727714"/>
                        <a:pt x="3434814" y="719658"/>
                      </a:cubicBezTo>
                      <a:cubicBezTo>
                        <a:pt x="3347655" y="711602"/>
                        <a:pt x="3159421" y="704278"/>
                        <a:pt x="3206296" y="693292"/>
                      </a:cubicBezTo>
                      <a:cubicBezTo>
                        <a:pt x="3253171" y="682306"/>
                        <a:pt x="3548391" y="657088"/>
                        <a:pt x="3716066" y="653742"/>
                      </a:cubicBezTo>
                      <a:cubicBezTo>
                        <a:pt x="3883741" y="650396"/>
                        <a:pt x="4203559" y="686398"/>
                        <a:pt x="4212348" y="673215"/>
                      </a:cubicBezTo>
                      <a:cubicBezTo>
                        <a:pt x="4221137" y="660032"/>
                        <a:pt x="3956252" y="596198"/>
                        <a:pt x="3768801" y="574643"/>
                      </a:cubicBezTo>
                      <a:cubicBezTo>
                        <a:pt x="3581350" y="553088"/>
                        <a:pt x="3261229" y="579037"/>
                        <a:pt x="3087643" y="543882"/>
                      </a:cubicBezTo>
                      <a:cubicBezTo>
                        <a:pt x="2914058" y="508727"/>
                        <a:pt x="2818109" y="438416"/>
                        <a:pt x="2727288" y="363711"/>
                      </a:cubicBezTo>
                      <a:cubicBezTo>
                        <a:pt x="2636467" y="289006"/>
                        <a:pt x="2620353" y="155711"/>
                        <a:pt x="2542716" y="95654"/>
                      </a:cubicBezTo>
                      <a:cubicBezTo>
                        <a:pt x="2465079" y="35598"/>
                        <a:pt x="2368398" y="8499"/>
                        <a:pt x="2261464" y="3372"/>
                      </a:cubicBezTo>
                      <a:cubicBezTo>
                        <a:pt x="2154530" y="-1755"/>
                        <a:pt x="2020495" y="-11276"/>
                        <a:pt x="1901109" y="64893"/>
                      </a:cubicBezTo>
                      <a:cubicBezTo>
                        <a:pt x="1781723" y="141062"/>
                        <a:pt x="1686508" y="390811"/>
                        <a:pt x="1545149" y="460389"/>
                      </a:cubicBezTo>
                      <a:cubicBezTo>
                        <a:pt x="1403790" y="529967"/>
                        <a:pt x="1196336" y="467547"/>
                        <a:pt x="1052957" y="482361"/>
                      </a:cubicBezTo>
                      <a:cubicBezTo>
                        <a:pt x="909578" y="497175"/>
                        <a:pt x="807569" y="526969"/>
                        <a:pt x="684875" y="549273"/>
                      </a:cubicBezTo>
                      <a:cubicBezTo>
                        <a:pt x="740540" y="566851"/>
                        <a:pt x="1342443" y="560161"/>
                        <a:pt x="1386944" y="587826"/>
                      </a:cubicBezTo>
                      <a:cubicBezTo>
                        <a:pt x="1431445" y="615491"/>
                        <a:pt x="1178935" y="678644"/>
                        <a:pt x="951882" y="715264"/>
                      </a:cubicBezTo>
                      <a:cubicBezTo>
                        <a:pt x="724829" y="751884"/>
                        <a:pt x="-8711" y="857780"/>
                        <a:pt x="78" y="875358"/>
                      </a:cubicBezTo>
                      <a:cubicBezTo>
                        <a:pt x="8867" y="892936"/>
                        <a:pt x="739049" y="832031"/>
                        <a:pt x="973855" y="825123"/>
                      </a:cubicBezTo>
                      <a:close/>
                    </a:path>
                  </a:pathLst>
                </a:custGeom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349451" y="4869951"/>
                  <a:ext cx="451296" cy="20959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</p:grpSp>
          <p:grpSp>
            <p:nvGrpSpPr>
              <p:cNvPr id="29" name="Group 90"/>
              <p:cNvGrpSpPr>
                <a:grpSpLocks/>
              </p:cNvGrpSpPr>
              <p:nvPr/>
            </p:nvGrpSpPr>
            <p:grpSpPr bwMode="auto">
              <a:xfrm>
                <a:off x="4354382" y="2240387"/>
                <a:ext cx="2996882" cy="665766"/>
                <a:chOff x="2058287" y="4660358"/>
                <a:chExt cx="3234909" cy="665766"/>
              </a:xfrm>
            </p:grpSpPr>
            <p:sp>
              <p:nvSpPr>
                <p:cNvPr id="47" name="Freeform 46"/>
                <p:cNvSpPr/>
                <p:nvPr/>
              </p:nvSpPr>
              <p:spPr>
                <a:xfrm>
                  <a:off x="2058287" y="4660358"/>
                  <a:ext cx="3234909" cy="665766"/>
                </a:xfrm>
                <a:custGeom>
                  <a:avLst/>
                  <a:gdLst>
                    <a:gd name="connsiteX0" fmla="*/ 949307 w 4585821"/>
                    <a:gd name="connsiteY0" fmla="*/ 792703 h 845621"/>
                    <a:gd name="connsiteX1" fmla="*/ 1384369 w 4585821"/>
                    <a:gd name="connsiteY1" fmla="*/ 801492 h 845621"/>
                    <a:gd name="connsiteX2" fmla="*/ 1674411 w 4585821"/>
                    <a:gd name="connsiteY2" fmla="*/ 788309 h 845621"/>
                    <a:gd name="connsiteX3" fmla="*/ 2320412 w 4585821"/>
                    <a:gd name="connsiteY3" fmla="*/ 775126 h 845621"/>
                    <a:gd name="connsiteX4" fmla="*/ 3019149 w 4585821"/>
                    <a:gd name="connsiteY4" fmla="*/ 827858 h 845621"/>
                    <a:gd name="connsiteX5" fmla="*/ 4144159 w 4585821"/>
                    <a:gd name="connsiteY5" fmla="*/ 845436 h 845621"/>
                    <a:gd name="connsiteX6" fmla="*/ 4552854 w 4585821"/>
                    <a:gd name="connsiteY6" fmla="*/ 819070 h 845621"/>
                    <a:gd name="connsiteX7" fmla="*/ 4464962 w 4585821"/>
                    <a:gd name="connsiteY7" fmla="*/ 753154 h 845621"/>
                    <a:gd name="connsiteX8" fmla="*/ 3704702 w 4585821"/>
                    <a:gd name="connsiteY8" fmla="*/ 709210 h 845621"/>
                    <a:gd name="connsiteX9" fmla="*/ 3410266 w 4585821"/>
                    <a:gd name="connsiteY9" fmla="*/ 687238 h 845621"/>
                    <a:gd name="connsiteX10" fmla="*/ 3181748 w 4585821"/>
                    <a:gd name="connsiteY10" fmla="*/ 660872 h 845621"/>
                    <a:gd name="connsiteX11" fmla="*/ 3691518 w 4585821"/>
                    <a:gd name="connsiteY11" fmla="*/ 621322 h 845621"/>
                    <a:gd name="connsiteX12" fmla="*/ 4065056 w 4585821"/>
                    <a:gd name="connsiteY12" fmla="*/ 572984 h 845621"/>
                    <a:gd name="connsiteX13" fmla="*/ 3744253 w 4585821"/>
                    <a:gd name="connsiteY13" fmla="*/ 542223 h 845621"/>
                    <a:gd name="connsiteX14" fmla="*/ 3063095 w 4585821"/>
                    <a:gd name="connsiteY14" fmla="*/ 511462 h 845621"/>
                    <a:gd name="connsiteX15" fmla="*/ 2676373 w 4585821"/>
                    <a:gd name="connsiteY15" fmla="*/ 322503 h 845621"/>
                    <a:gd name="connsiteX16" fmla="*/ 2518168 w 4585821"/>
                    <a:gd name="connsiteY16" fmla="*/ 151122 h 845621"/>
                    <a:gd name="connsiteX17" fmla="*/ 2232521 w 4585821"/>
                    <a:gd name="connsiteY17" fmla="*/ 36868 h 845621"/>
                    <a:gd name="connsiteX18" fmla="*/ 1876561 w 4585821"/>
                    <a:gd name="connsiteY18" fmla="*/ 32473 h 845621"/>
                    <a:gd name="connsiteX19" fmla="*/ 1520601 w 4585821"/>
                    <a:gd name="connsiteY19" fmla="*/ 427969 h 845621"/>
                    <a:gd name="connsiteX20" fmla="*/ 1028409 w 4585821"/>
                    <a:gd name="connsiteY20" fmla="*/ 449941 h 845621"/>
                    <a:gd name="connsiteX21" fmla="*/ 733973 w 4585821"/>
                    <a:gd name="connsiteY21" fmla="*/ 458729 h 845621"/>
                    <a:gd name="connsiteX22" fmla="*/ 1362396 w 4585821"/>
                    <a:gd name="connsiteY22" fmla="*/ 555406 h 845621"/>
                    <a:gd name="connsiteX23" fmla="*/ 927334 w 4585821"/>
                    <a:gd name="connsiteY23" fmla="*/ 682844 h 845621"/>
                    <a:gd name="connsiteX24" fmla="*/ 80 w 4585821"/>
                    <a:gd name="connsiteY24" fmla="*/ 775126 h 845621"/>
                    <a:gd name="connsiteX25" fmla="*/ 949307 w 4585821"/>
                    <a:gd name="connsiteY25" fmla="*/ 792703 h 845621"/>
                    <a:gd name="connsiteX0" fmla="*/ 949307 w 4585821"/>
                    <a:gd name="connsiteY0" fmla="*/ 789201 h 842119"/>
                    <a:gd name="connsiteX1" fmla="*/ 1384369 w 4585821"/>
                    <a:gd name="connsiteY1" fmla="*/ 797990 h 842119"/>
                    <a:gd name="connsiteX2" fmla="*/ 1674411 w 4585821"/>
                    <a:gd name="connsiteY2" fmla="*/ 784807 h 842119"/>
                    <a:gd name="connsiteX3" fmla="*/ 2320412 w 4585821"/>
                    <a:gd name="connsiteY3" fmla="*/ 771624 h 842119"/>
                    <a:gd name="connsiteX4" fmla="*/ 3019149 w 4585821"/>
                    <a:gd name="connsiteY4" fmla="*/ 824356 h 842119"/>
                    <a:gd name="connsiteX5" fmla="*/ 4144159 w 4585821"/>
                    <a:gd name="connsiteY5" fmla="*/ 841934 h 842119"/>
                    <a:gd name="connsiteX6" fmla="*/ 4552854 w 4585821"/>
                    <a:gd name="connsiteY6" fmla="*/ 815568 h 842119"/>
                    <a:gd name="connsiteX7" fmla="*/ 4464962 w 4585821"/>
                    <a:gd name="connsiteY7" fmla="*/ 749652 h 842119"/>
                    <a:gd name="connsiteX8" fmla="*/ 3704702 w 4585821"/>
                    <a:gd name="connsiteY8" fmla="*/ 705708 h 842119"/>
                    <a:gd name="connsiteX9" fmla="*/ 3410266 w 4585821"/>
                    <a:gd name="connsiteY9" fmla="*/ 683736 h 842119"/>
                    <a:gd name="connsiteX10" fmla="*/ 3181748 w 4585821"/>
                    <a:gd name="connsiteY10" fmla="*/ 657370 h 842119"/>
                    <a:gd name="connsiteX11" fmla="*/ 3691518 w 4585821"/>
                    <a:gd name="connsiteY11" fmla="*/ 617820 h 842119"/>
                    <a:gd name="connsiteX12" fmla="*/ 4065056 w 4585821"/>
                    <a:gd name="connsiteY12" fmla="*/ 569482 h 842119"/>
                    <a:gd name="connsiteX13" fmla="*/ 3744253 w 4585821"/>
                    <a:gd name="connsiteY13" fmla="*/ 538721 h 842119"/>
                    <a:gd name="connsiteX14" fmla="*/ 3063095 w 4585821"/>
                    <a:gd name="connsiteY14" fmla="*/ 507960 h 842119"/>
                    <a:gd name="connsiteX15" fmla="*/ 2676373 w 4585821"/>
                    <a:gd name="connsiteY15" fmla="*/ 319001 h 842119"/>
                    <a:gd name="connsiteX16" fmla="*/ 2518168 w 4585821"/>
                    <a:gd name="connsiteY16" fmla="*/ 59732 h 842119"/>
                    <a:gd name="connsiteX17" fmla="*/ 2232521 w 4585821"/>
                    <a:gd name="connsiteY17" fmla="*/ 33366 h 842119"/>
                    <a:gd name="connsiteX18" fmla="*/ 1876561 w 4585821"/>
                    <a:gd name="connsiteY18" fmla="*/ 28971 h 842119"/>
                    <a:gd name="connsiteX19" fmla="*/ 1520601 w 4585821"/>
                    <a:gd name="connsiteY19" fmla="*/ 424467 h 842119"/>
                    <a:gd name="connsiteX20" fmla="*/ 1028409 w 4585821"/>
                    <a:gd name="connsiteY20" fmla="*/ 446439 h 842119"/>
                    <a:gd name="connsiteX21" fmla="*/ 733973 w 4585821"/>
                    <a:gd name="connsiteY21" fmla="*/ 455227 h 842119"/>
                    <a:gd name="connsiteX22" fmla="*/ 1362396 w 4585821"/>
                    <a:gd name="connsiteY22" fmla="*/ 551904 h 842119"/>
                    <a:gd name="connsiteX23" fmla="*/ 927334 w 4585821"/>
                    <a:gd name="connsiteY23" fmla="*/ 679342 h 842119"/>
                    <a:gd name="connsiteX24" fmla="*/ 80 w 4585821"/>
                    <a:gd name="connsiteY24" fmla="*/ 771624 h 842119"/>
                    <a:gd name="connsiteX25" fmla="*/ 949307 w 4585821"/>
                    <a:gd name="connsiteY25" fmla="*/ 789201 h 842119"/>
                    <a:gd name="connsiteX0" fmla="*/ 949307 w 4585821"/>
                    <a:gd name="connsiteY0" fmla="*/ 790077 h 842995"/>
                    <a:gd name="connsiteX1" fmla="*/ 1384369 w 4585821"/>
                    <a:gd name="connsiteY1" fmla="*/ 798866 h 842995"/>
                    <a:gd name="connsiteX2" fmla="*/ 1674411 w 4585821"/>
                    <a:gd name="connsiteY2" fmla="*/ 785683 h 842995"/>
                    <a:gd name="connsiteX3" fmla="*/ 2320412 w 4585821"/>
                    <a:gd name="connsiteY3" fmla="*/ 772500 h 842995"/>
                    <a:gd name="connsiteX4" fmla="*/ 3019149 w 4585821"/>
                    <a:gd name="connsiteY4" fmla="*/ 825232 h 842995"/>
                    <a:gd name="connsiteX5" fmla="*/ 4144159 w 4585821"/>
                    <a:gd name="connsiteY5" fmla="*/ 842810 h 842995"/>
                    <a:gd name="connsiteX6" fmla="*/ 4552854 w 4585821"/>
                    <a:gd name="connsiteY6" fmla="*/ 816444 h 842995"/>
                    <a:gd name="connsiteX7" fmla="*/ 4464962 w 4585821"/>
                    <a:gd name="connsiteY7" fmla="*/ 750528 h 842995"/>
                    <a:gd name="connsiteX8" fmla="*/ 3704702 w 4585821"/>
                    <a:gd name="connsiteY8" fmla="*/ 706584 h 842995"/>
                    <a:gd name="connsiteX9" fmla="*/ 3410266 w 4585821"/>
                    <a:gd name="connsiteY9" fmla="*/ 684612 h 842995"/>
                    <a:gd name="connsiteX10" fmla="*/ 3181748 w 4585821"/>
                    <a:gd name="connsiteY10" fmla="*/ 658246 h 842995"/>
                    <a:gd name="connsiteX11" fmla="*/ 3691518 w 4585821"/>
                    <a:gd name="connsiteY11" fmla="*/ 618696 h 842995"/>
                    <a:gd name="connsiteX12" fmla="*/ 4065056 w 4585821"/>
                    <a:gd name="connsiteY12" fmla="*/ 570358 h 842995"/>
                    <a:gd name="connsiteX13" fmla="*/ 3744253 w 4585821"/>
                    <a:gd name="connsiteY13" fmla="*/ 539597 h 842995"/>
                    <a:gd name="connsiteX14" fmla="*/ 3063095 w 4585821"/>
                    <a:gd name="connsiteY14" fmla="*/ 508836 h 842995"/>
                    <a:gd name="connsiteX15" fmla="*/ 2676373 w 4585821"/>
                    <a:gd name="connsiteY15" fmla="*/ 319877 h 842995"/>
                    <a:gd name="connsiteX16" fmla="*/ 2518168 w 4585821"/>
                    <a:gd name="connsiteY16" fmla="*/ 60608 h 842995"/>
                    <a:gd name="connsiteX17" fmla="*/ 1876561 w 4585821"/>
                    <a:gd name="connsiteY17" fmla="*/ 29847 h 842995"/>
                    <a:gd name="connsiteX18" fmla="*/ 1520601 w 4585821"/>
                    <a:gd name="connsiteY18" fmla="*/ 425343 h 842995"/>
                    <a:gd name="connsiteX19" fmla="*/ 1028409 w 4585821"/>
                    <a:gd name="connsiteY19" fmla="*/ 447315 h 842995"/>
                    <a:gd name="connsiteX20" fmla="*/ 733973 w 4585821"/>
                    <a:gd name="connsiteY20" fmla="*/ 456103 h 842995"/>
                    <a:gd name="connsiteX21" fmla="*/ 1362396 w 4585821"/>
                    <a:gd name="connsiteY21" fmla="*/ 552780 h 842995"/>
                    <a:gd name="connsiteX22" fmla="*/ 927334 w 4585821"/>
                    <a:gd name="connsiteY22" fmla="*/ 680218 h 842995"/>
                    <a:gd name="connsiteX23" fmla="*/ 80 w 4585821"/>
                    <a:gd name="connsiteY23" fmla="*/ 772500 h 842995"/>
                    <a:gd name="connsiteX24" fmla="*/ 949307 w 4585821"/>
                    <a:gd name="connsiteY24" fmla="*/ 790077 h 842995"/>
                    <a:gd name="connsiteX0" fmla="*/ 949307 w 4585821"/>
                    <a:gd name="connsiteY0" fmla="*/ 825123 h 878041"/>
                    <a:gd name="connsiteX1" fmla="*/ 1384369 w 4585821"/>
                    <a:gd name="connsiteY1" fmla="*/ 833912 h 878041"/>
                    <a:gd name="connsiteX2" fmla="*/ 1674411 w 4585821"/>
                    <a:gd name="connsiteY2" fmla="*/ 820729 h 878041"/>
                    <a:gd name="connsiteX3" fmla="*/ 2320412 w 4585821"/>
                    <a:gd name="connsiteY3" fmla="*/ 807546 h 878041"/>
                    <a:gd name="connsiteX4" fmla="*/ 3019149 w 4585821"/>
                    <a:gd name="connsiteY4" fmla="*/ 860278 h 878041"/>
                    <a:gd name="connsiteX5" fmla="*/ 4144159 w 4585821"/>
                    <a:gd name="connsiteY5" fmla="*/ 877856 h 878041"/>
                    <a:gd name="connsiteX6" fmla="*/ 4552854 w 4585821"/>
                    <a:gd name="connsiteY6" fmla="*/ 851490 h 878041"/>
                    <a:gd name="connsiteX7" fmla="*/ 4464962 w 4585821"/>
                    <a:gd name="connsiteY7" fmla="*/ 785574 h 878041"/>
                    <a:gd name="connsiteX8" fmla="*/ 3704702 w 4585821"/>
                    <a:gd name="connsiteY8" fmla="*/ 741630 h 878041"/>
                    <a:gd name="connsiteX9" fmla="*/ 3410266 w 4585821"/>
                    <a:gd name="connsiteY9" fmla="*/ 719658 h 878041"/>
                    <a:gd name="connsiteX10" fmla="*/ 3181748 w 4585821"/>
                    <a:gd name="connsiteY10" fmla="*/ 693292 h 878041"/>
                    <a:gd name="connsiteX11" fmla="*/ 3691518 w 4585821"/>
                    <a:gd name="connsiteY11" fmla="*/ 653742 h 878041"/>
                    <a:gd name="connsiteX12" fmla="*/ 4065056 w 4585821"/>
                    <a:gd name="connsiteY12" fmla="*/ 605404 h 878041"/>
                    <a:gd name="connsiteX13" fmla="*/ 3744253 w 4585821"/>
                    <a:gd name="connsiteY13" fmla="*/ 574643 h 878041"/>
                    <a:gd name="connsiteX14" fmla="*/ 3063095 w 4585821"/>
                    <a:gd name="connsiteY14" fmla="*/ 543882 h 878041"/>
                    <a:gd name="connsiteX15" fmla="*/ 2676373 w 4585821"/>
                    <a:gd name="connsiteY15" fmla="*/ 354923 h 878041"/>
                    <a:gd name="connsiteX16" fmla="*/ 2518168 w 4585821"/>
                    <a:gd name="connsiteY16" fmla="*/ 95654 h 878041"/>
                    <a:gd name="connsiteX17" fmla="*/ 2236916 w 4585821"/>
                    <a:gd name="connsiteY17" fmla="*/ 3372 h 878041"/>
                    <a:gd name="connsiteX18" fmla="*/ 1876561 w 4585821"/>
                    <a:gd name="connsiteY18" fmla="*/ 64893 h 878041"/>
                    <a:gd name="connsiteX19" fmla="*/ 1520601 w 4585821"/>
                    <a:gd name="connsiteY19" fmla="*/ 460389 h 878041"/>
                    <a:gd name="connsiteX20" fmla="*/ 1028409 w 4585821"/>
                    <a:gd name="connsiteY20" fmla="*/ 482361 h 878041"/>
                    <a:gd name="connsiteX21" fmla="*/ 733973 w 4585821"/>
                    <a:gd name="connsiteY21" fmla="*/ 491149 h 878041"/>
                    <a:gd name="connsiteX22" fmla="*/ 1362396 w 4585821"/>
                    <a:gd name="connsiteY22" fmla="*/ 587826 h 878041"/>
                    <a:gd name="connsiteX23" fmla="*/ 927334 w 4585821"/>
                    <a:gd name="connsiteY23" fmla="*/ 715264 h 878041"/>
                    <a:gd name="connsiteX24" fmla="*/ 80 w 4585821"/>
                    <a:gd name="connsiteY24" fmla="*/ 807546 h 878041"/>
                    <a:gd name="connsiteX25" fmla="*/ 949307 w 4585821"/>
                    <a:gd name="connsiteY25" fmla="*/ 825123 h 878041"/>
                    <a:gd name="connsiteX0" fmla="*/ 949307 w 4585821"/>
                    <a:gd name="connsiteY0" fmla="*/ 825123 h 878041"/>
                    <a:gd name="connsiteX1" fmla="*/ 1384369 w 4585821"/>
                    <a:gd name="connsiteY1" fmla="*/ 833912 h 878041"/>
                    <a:gd name="connsiteX2" fmla="*/ 1674411 w 4585821"/>
                    <a:gd name="connsiteY2" fmla="*/ 820729 h 878041"/>
                    <a:gd name="connsiteX3" fmla="*/ 2320412 w 4585821"/>
                    <a:gd name="connsiteY3" fmla="*/ 807546 h 878041"/>
                    <a:gd name="connsiteX4" fmla="*/ 3019149 w 4585821"/>
                    <a:gd name="connsiteY4" fmla="*/ 860278 h 878041"/>
                    <a:gd name="connsiteX5" fmla="*/ 4144159 w 4585821"/>
                    <a:gd name="connsiteY5" fmla="*/ 877856 h 878041"/>
                    <a:gd name="connsiteX6" fmla="*/ 4552854 w 4585821"/>
                    <a:gd name="connsiteY6" fmla="*/ 851490 h 878041"/>
                    <a:gd name="connsiteX7" fmla="*/ 4464962 w 4585821"/>
                    <a:gd name="connsiteY7" fmla="*/ 785574 h 878041"/>
                    <a:gd name="connsiteX8" fmla="*/ 3704702 w 4585821"/>
                    <a:gd name="connsiteY8" fmla="*/ 741630 h 878041"/>
                    <a:gd name="connsiteX9" fmla="*/ 3410266 w 4585821"/>
                    <a:gd name="connsiteY9" fmla="*/ 719658 h 878041"/>
                    <a:gd name="connsiteX10" fmla="*/ 3181748 w 4585821"/>
                    <a:gd name="connsiteY10" fmla="*/ 693292 h 878041"/>
                    <a:gd name="connsiteX11" fmla="*/ 3691518 w 4585821"/>
                    <a:gd name="connsiteY11" fmla="*/ 653742 h 878041"/>
                    <a:gd name="connsiteX12" fmla="*/ 4065056 w 4585821"/>
                    <a:gd name="connsiteY12" fmla="*/ 605404 h 878041"/>
                    <a:gd name="connsiteX13" fmla="*/ 3744253 w 4585821"/>
                    <a:gd name="connsiteY13" fmla="*/ 574643 h 878041"/>
                    <a:gd name="connsiteX14" fmla="*/ 3063095 w 4585821"/>
                    <a:gd name="connsiteY14" fmla="*/ 543882 h 878041"/>
                    <a:gd name="connsiteX15" fmla="*/ 2702740 w 4585821"/>
                    <a:gd name="connsiteY15" fmla="*/ 363711 h 878041"/>
                    <a:gd name="connsiteX16" fmla="*/ 2518168 w 4585821"/>
                    <a:gd name="connsiteY16" fmla="*/ 95654 h 878041"/>
                    <a:gd name="connsiteX17" fmla="*/ 2236916 w 4585821"/>
                    <a:gd name="connsiteY17" fmla="*/ 3372 h 878041"/>
                    <a:gd name="connsiteX18" fmla="*/ 1876561 w 4585821"/>
                    <a:gd name="connsiteY18" fmla="*/ 64893 h 878041"/>
                    <a:gd name="connsiteX19" fmla="*/ 1520601 w 4585821"/>
                    <a:gd name="connsiteY19" fmla="*/ 460389 h 878041"/>
                    <a:gd name="connsiteX20" fmla="*/ 1028409 w 4585821"/>
                    <a:gd name="connsiteY20" fmla="*/ 482361 h 878041"/>
                    <a:gd name="connsiteX21" fmla="*/ 733973 w 4585821"/>
                    <a:gd name="connsiteY21" fmla="*/ 491149 h 878041"/>
                    <a:gd name="connsiteX22" fmla="*/ 1362396 w 4585821"/>
                    <a:gd name="connsiteY22" fmla="*/ 587826 h 878041"/>
                    <a:gd name="connsiteX23" fmla="*/ 927334 w 4585821"/>
                    <a:gd name="connsiteY23" fmla="*/ 715264 h 878041"/>
                    <a:gd name="connsiteX24" fmla="*/ 80 w 4585821"/>
                    <a:gd name="connsiteY24" fmla="*/ 807546 h 878041"/>
                    <a:gd name="connsiteX25" fmla="*/ 949307 w 4585821"/>
                    <a:gd name="connsiteY25" fmla="*/ 825123 h 878041"/>
                    <a:gd name="connsiteX0" fmla="*/ 949307 w 4566824"/>
                    <a:gd name="connsiteY0" fmla="*/ 825123 h 878041"/>
                    <a:gd name="connsiteX1" fmla="*/ 1384369 w 4566824"/>
                    <a:gd name="connsiteY1" fmla="*/ 833912 h 878041"/>
                    <a:gd name="connsiteX2" fmla="*/ 1674411 w 4566824"/>
                    <a:gd name="connsiteY2" fmla="*/ 820729 h 878041"/>
                    <a:gd name="connsiteX3" fmla="*/ 2320412 w 4566824"/>
                    <a:gd name="connsiteY3" fmla="*/ 807546 h 878041"/>
                    <a:gd name="connsiteX4" fmla="*/ 3019149 w 4566824"/>
                    <a:gd name="connsiteY4" fmla="*/ 860278 h 878041"/>
                    <a:gd name="connsiteX5" fmla="*/ 4144159 w 4566824"/>
                    <a:gd name="connsiteY5" fmla="*/ 877856 h 878041"/>
                    <a:gd name="connsiteX6" fmla="*/ 4552854 w 4566824"/>
                    <a:gd name="connsiteY6" fmla="*/ 851490 h 878041"/>
                    <a:gd name="connsiteX7" fmla="*/ 3704702 w 4566824"/>
                    <a:gd name="connsiteY7" fmla="*/ 741630 h 878041"/>
                    <a:gd name="connsiteX8" fmla="*/ 3410266 w 4566824"/>
                    <a:gd name="connsiteY8" fmla="*/ 719658 h 878041"/>
                    <a:gd name="connsiteX9" fmla="*/ 3181748 w 4566824"/>
                    <a:gd name="connsiteY9" fmla="*/ 693292 h 878041"/>
                    <a:gd name="connsiteX10" fmla="*/ 3691518 w 4566824"/>
                    <a:gd name="connsiteY10" fmla="*/ 653742 h 878041"/>
                    <a:gd name="connsiteX11" fmla="*/ 4065056 w 4566824"/>
                    <a:gd name="connsiteY11" fmla="*/ 605404 h 878041"/>
                    <a:gd name="connsiteX12" fmla="*/ 3744253 w 4566824"/>
                    <a:gd name="connsiteY12" fmla="*/ 574643 h 878041"/>
                    <a:gd name="connsiteX13" fmla="*/ 3063095 w 4566824"/>
                    <a:gd name="connsiteY13" fmla="*/ 543882 h 878041"/>
                    <a:gd name="connsiteX14" fmla="*/ 2702740 w 4566824"/>
                    <a:gd name="connsiteY14" fmla="*/ 363711 h 878041"/>
                    <a:gd name="connsiteX15" fmla="*/ 2518168 w 4566824"/>
                    <a:gd name="connsiteY15" fmla="*/ 95654 h 878041"/>
                    <a:gd name="connsiteX16" fmla="*/ 2236916 w 4566824"/>
                    <a:gd name="connsiteY16" fmla="*/ 3372 h 878041"/>
                    <a:gd name="connsiteX17" fmla="*/ 1876561 w 4566824"/>
                    <a:gd name="connsiteY17" fmla="*/ 64893 h 878041"/>
                    <a:gd name="connsiteX18" fmla="*/ 1520601 w 4566824"/>
                    <a:gd name="connsiteY18" fmla="*/ 460389 h 878041"/>
                    <a:gd name="connsiteX19" fmla="*/ 1028409 w 4566824"/>
                    <a:gd name="connsiteY19" fmla="*/ 482361 h 878041"/>
                    <a:gd name="connsiteX20" fmla="*/ 733973 w 4566824"/>
                    <a:gd name="connsiteY20" fmla="*/ 491149 h 878041"/>
                    <a:gd name="connsiteX21" fmla="*/ 1362396 w 4566824"/>
                    <a:gd name="connsiteY21" fmla="*/ 587826 h 878041"/>
                    <a:gd name="connsiteX22" fmla="*/ 927334 w 4566824"/>
                    <a:gd name="connsiteY22" fmla="*/ 715264 h 878041"/>
                    <a:gd name="connsiteX23" fmla="*/ 80 w 4566824"/>
                    <a:gd name="connsiteY23" fmla="*/ 807546 h 878041"/>
                    <a:gd name="connsiteX24" fmla="*/ 949307 w 4566824"/>
                    <a:gd name="connsiteY24" fmla="*/ 825123 h 878041"/>
                    <a:gd name="connsiteX0" fmla="*/ 949307 w 4566824"/>
                    <a:gd name="connsiteY0" fmla="*/ 825123 h 878041"/>
                    <a:gd name="connsiteX1" fmla="*/ 1384369 w 4566824"/>
                    <a:gd name="connsiteY1" fmla="*/ 833912 h 878041"/>
                    <a:gd name="connsiteX2" fmla="*/ 1674411 w 4566824"/>
                    <a:gd name="connsiteY2" fmla="*/ 820729 h 878041"/>
                    <a:gd name="connsiteX3" fmla="*/ 2320412 w 4566824"/>
                    <a:gd name="connsiteY3" fmla="*/ 807546 h 878041"/>
                    <a:gd name="connsiteX4" fmla="*/ 3019149 w 4566824"/>
                    <a:gd name="connsiteY4" fmla="*/ 860278 h 878041"/>
                    <a:gd name="connsiteX5" fmla="*/ 4144159 w 4566824"/>
                    <a:gd name="connsiteY5" fmla="*/ 877856 h 878041"/>
                    <a:gd name="connsiteX6" fmla="*/ 4552854 w 4566824"/>
                    <a:gd name="connsiteY6" fmla="*/ 851490 h 878041"/>
                    <a:gd name="connsiteX7" fmla="*/ 3704702 w 4566824"/>
                    <a:gd name="connsiteY7" fmla="*/ 741630 h 878041"/>
                    <a:gd name="connsiteX8" fmla="*/ 3410266 w 4566824"/>
                    <a:gd name="connsiteY8" fmla="*/ 719658 h 878041"/>
                    <a:gd name="connsiteX9" fmla="*/ 3181748 w 4566824"/>
                    <a:gd name="connsiteY9" fmla="*/ 693292 h 878041"/>
                    <a:gd name="connsiteX10" fmla="*/ 3691518 w 4566824"/>
                    <a:gd name="connsiteY10" fmla="*/ 653742 h 878041"/>
                    <a:gd name="connsiteX11" fmla="*/ 4065056 w 4566824"/>
                    <a:gd name="connsiteY11" fmla="*/ 605404 h 878041"/>
                    <a:gd name="connsiteX12" fmla="*/ 3744253 w 4566824"/>
                    <a:gd name="connsiteY12" fmla="*/ 574643 h 878041"/>
                    <a:gd name="connsiteX13" fmla="*/ 3063095 w 4566824"/>
                    <a:gd name="connsiteY13" fmla="*/ 543882 h 878041"/>
                    <a:gd name="connsiteX14" fmla="*/ 2702740 w 4566824"/>
                    <a:gd name="connsiteY14" fmla="*/ 363711 h 878041"/>
                    <a:gd name="connsiteX15" fmla="*/ 2518168 w 4566824"/>
                    <a:gd name="connsiteY15" fmla="*/ 95654 h 878041"/>
                    <a:gd name="connsiteX16" fmla="*/ 2236916 w 4566824"/>
                    <a:gd name="connsiteY16" fmla="*/ 3372 h 878041"/>
                    <a:gd name="connsiteX17" fmla="*/ 1876561 w 4566824"/>
                    <a:gd name="connsiteY17" fmla="*/ 64893 h 878041"/>
                    <a:gd name="connsiteX18" fmla="*/ 1520601 w 4566824"/>
                    <a:gd name="connsiteY18" fmla="*/ 460389 h 878041"/>
                    <a:gd name="connsiteX19" fmla="*/ 1028409 w 4566824"/>
                    <a:gd name="connsiteY19" fmla="*/ 482361 h 878041"/>
                    <a:gd name="connsiteX20" fmla="*/ 660327 w 4566824"/>
                    <a:gd name="connsiteY20" fmla="*/ 549273 h 878041"/>
                    <a:gd name="connsiteX21" fmla="*/ 1362396 w 4566824"/>
                    <a:gd name="connsiteY21" fmla="*/ 587826 h 878041"/>
                    <a:gd name="connsiteX22" fmla="*/ 927334 w 4566824"/>
                    <a:gd name="connsiteY22" fmla="*/ 715264 h 878041"/>
                    <a:gd name="connsiteX23" fmla="*/ 80 w 4566824"/>
                    <a:gd name="connsiteY23" fmla="*/ 807546 h 878041"/>
                    <a:gd name="connsiteX24" fmla="*/ 949307 w 4566824"/>
                    <a:gd name="connsiteY24" fmla="*/ 825123 h 878041"/>
                    <a:gd name="connsiteX0" fmla="*/ 973855 w 4591372"/>
                    <a:gd name="connsiteY0" fmla="*/ 825123 h 878529"/>
                    <a:gd name="connsiteX1" fmla="*/ 1408917 w 4591372"/>
                    <a:gd name="connsiteY1" fmla="*/ 833912 h 878529"/>
                    <a:gd name="connsiteX2" fmla="*/ 1698959 w 4591372"/>
                    <a:gd name="connsiteY2" fmla="*/ 820729 h 878529"/>
                    <a:gd name="connsiteX3" fmla="*/ 2344960 w 4591372"/>
                    <a:gd name="connsiteY3" fmla="*/ 807546 h 878529"/>
                    <a:gd name="connsiteX4" fmla="*/ 3043697 w 4591372"/>
                    <a:gd name="connsiteY4" fmla="*/ 860278 h 878529"/>
                    <a:gd name="connsiteX5" fmla="*/ 4168707 w 4591372"/>
                    <a:gd name="connsiteY5" fmla="*/ 877856 h 878529"/>
                    <a:gd name="connsiteX6" fmla="*/ 4577402 w 4591372"/>
                    <a:gd name="connsiteY6" fmla="*/ 851490 h 878529"/>
                    <a:gd name="connsiteX7" fmla="*/ 3729250 w 4591372"/>
                    <a:gd name="connsiteY7" fmla="*/ 741630 h 878529"/>
                    <a:gd name="connsiteX8" fmla="*/ 3434814 w 4591372"/>
                    <a:gd name="connsiteY8" fmla="*/ 719658 h 878529"/>
                    <a:gd name="connsiteX9" fmla="*/ 3206296 w 4591372"/>
                    <a:gd name="connsiteY9" fmla="*/ 693292 h 878529"/>
                    <a:gd name="connsiteX10" fmla="*/ 3716066 w 4591372"/>
                    <a:gd name="connsiteY10" fmla="*/ 653742 h 878529"/>
                    <a:gd name="connsiteX11" fmla="*/ 4089604 w 4591372"/>
                    <a:gd name="connsiteY11" fmla="*/ 605404 h 878529"/>
                    <a:gd name="connsiteX12" fmla="*/ 3768801 w 4591372"/>
                    <a:gd name="connsiteY12" fmla="*/ 574643 h 878529"/>
                    <a:gd name="connsiteX13" fmla="*/ 3087643 w 4591372"/>
                    <a:gd name="connsiteY13" fmla="*/ 543882 h 878529"/>
                    <a:gd name="connsiteX14" fmla="*/ 2727288 w 4591372"/>
                    <a:gd name="connsiteY14" fmla="*/ 363711 h 878529"/>
                    <a:gd name="connsiteX15" fmla="*/ 2542716 w 4591372"/>
                    <a:gd name="connsiteY15" fmla="*/ 95654 h 878529"/>
                    <a:gd name="connsiteX16" fmla="*/ 2261464 w 4591372"/>
                    <a:gd name="connsiteY16" fmla="*/ 3372 h 878529"/>
                    <a:gd name="connsiteX17" fmla="*/ 1901109 w 4591372"/>
                    <a:gd name="connsiteY17" fmla="*/ 64893 h 878529"/>
                    <a:gd name="connsiteX18" fmla="*/ 1545149 w 4591372"/>
                    <a:gd name="connsiteY18" fmla="*/ 460389 h 878529"/>
                    <a:gd name="connsiteX19" fmla="*/ 1052957 w 4591372"/>
                    <a:gd name="connsiteY19" fmla="*/ 482361 h 878529"/>
                    <a:gd name="connsiteX20" fmla="*/ 684875 w 4591372"/>
                    <a:gd name="connsiteY20" fmla="*/ 549273 h 878529"/>
                    <a:gd name="connsiteX21" fmla="*/ 1386944 w 4591372"/>
                    <a:gd name="connsiteY21" fmla="*/ 587826 h 878529"/>
                    <a:gd name="connsiteX22" fmla="*/ 951882 w 4591372"/>
                    <a:gd name="connsiteY22" fmla="*/ 715264 h 878529"/>
                    <a:gd name="connsiteX23" fmla="*/ 78 w 4591372"/>
                    <a:gd name="connsiteY23" fmla="*/ 875358 h 878529"/>
                    <a:gd name="connsiteX24" fmla="*/ 973855 w 4591372"/>
                    <a:gd name="connsiteY24" fmla="*/ 825123 h 878529"/>
                    <a:gd name="connsiteX0" fmla="*/ 973855 w 4674580"/>
                    <a:gd name="connsiteY0" fmla="*/ 825123 h 924800"/>
                    <a:gd name="connsiteX1" fmla="*/ 1408917 w 4674580"/>
                    <a:gd name="connsiteY1" fmla="*/ 833912 h 924800"/>
                    <a:gd name="connsiteX2" fmla="*/ 1698959 w 4674580"/>
                    <a:gd name="connsiteY2" fmla="*/ 820729 h 924800"/>
                    <a:gd name="connsiteX3" fmla="*/ 2344960 w 4674580"/>
                    <a:gd name="connsiteY3" fmla="*/ 807546 h 924800"/>
                    <a:gd name="connsiteX4" fmla="*/ 3043697 w 4674580"/>
                    <a:gd name="connsiteY4" fmla="*/ 860278 h 924800"/>
                    <a:gd name="connsiteX5" fmla="*/ 4168707 w 4674580"/>
                    <a:gd name="connsiteY5" fmla="*/ 877856 h 924800"/>
                    <a:gd name="connsiteX6" fmla="*/ 4663323 w 4674580"/>
                    <a:gd name="connsiteY6" fmla="*/ 919302 h 924800"/>
                    <a:gd name="connsiteX7" fmla="*/ 3729250 w 4674580"/>
                    <a:gd name="connsiteY7" fmla="*/ 741630 h 924800"/>
                    <a:gd name="connsiteX8" fmla="*/ 3434814 w 4674580"/>
                    <a:gd name="connsiteY8" fmla="*/ 719658 h 924800"/>
                    <a:gd name="connsiteX9" fmla="*/ 3206296 w 4674580"/>
                    <a:gd name="connsiteY9" fmla="*/ 693292 h 924800"/>
                    <a:gd name="connsiteX10" fmla="*/ 3716066 w 4674580"/>
                    <a:gd name="connsiteY10" fmla="*/ 653742 h 924800"/>
                    <a:gd name="connsiteX11" fmla="*/ 4089604 w 4674580"/>
                    <a:gd name="connsiteY11" fmla="*/ 605404 h 924800"/>
                    <a:gd name="connsiteX12" fmla="*/ 3768801 w 4674580"/>
                    <a:gd name="connsiteY12" fmla="*/ 574643 h 924800"/>
                    <a:gd name="connsiteX13" fmla="*/ 3087643 w 4674580"/>
                    <a:gd name="connsiteY13" fmla="*/ 543882 h 924800"/>
                    <a:gd name="connsiteX14" fmla="*/ 2727288 w 4674580"/>
                    <a:gd name="connsiteY14" fmla="*/ 363711 h 924800"/>
                    <a:gd name="connsiteX15" fmla="*/ 2542716 w 4674580"/>
                    <a:gd name="connsiteY15" fmla="*/ 95654 h 924800"/>
                    <a:gd name="connsiteX16" fmla="*/ 2261464 w 4674580"/>
                    <a:gd name="connsiteY16" fmla="*/ 3372 h 924800"/>
                    <a:gd name="connsiteX17" fmla="*/ 1901109 w 4674580"/>
                    <a:gd name="connsiteY17" fmla="*/ 64893 h 924800"/>
                    <a:gd name="connsiteX18" fmla="*/ 1545149 w 4674580"/>
                    <a:gd name="connsiteY18" fmla="*/ 460389 h 924800"/>
                    <a:gd name="connsiteX19" fmla="*/ 1052957 w 4674580"/>
                    <a:gd name="connsiteY19" fmla="*/ 482361 h 924800"/>
                    <a:gd name="connsiteX20" fmla="*/ 684875 w 4674580"/>
                    <a:gd name="connsiteY20" fmla="*/ 549273 h 924800"/>
                    <a:gd name="connsiteX21" fmla="*/ 1386944 w 4674580"/>
                    <a:gd name="connsiteY21" fmla="*/ 587826 h 924800"/>
                    <a:gd name="connsiteX22" fmla="*/ 951882 w 4674580"/>
                    <a:gd name="connsiteY22" fmla="*/ 715264 h 924800"/>
                    <a:gd name="connsiteX23" fmla="*/ 78 w 4674580"/>
                    <a:gd name="connsiteY23" fmla="*/ 875358 h 924800"/>
                    <a:gd name="connsiteX24" fmla="*/ 973855 w 4674580"/>
                    <a:gd name="connsiteY24" fmla="*/ 825123 h 924800"/>
                    <a:gd name="connsiteX0" fmla="*/ 973855 w 4674580"/>
                    <a:gd name="connsiteY0" fmla="*/ 825123 h 924800"/>
                    <a:gd name="connsiteX1" fmla="*/ 1408917 w 4674580"/>
                    <a:gd name="connsiteY1" fmla="*/ 833912 h 924800"/>
                    <a:gd name="connsiteX2" fmla="*/ 1698959 w 4674580"/>
                    <a:gd name="connsiteY2" fmla="*/ 820729 h 924800"/>
                    <a:gd name="connsiteX3" fmla="*/ 2344960 w 4674580"/>
                    <a:gd name="connsiteY3" fmla="*/ 807546 h 924800"/>
                    <a:gd name="connsiteX4" fmla="*/ 3043697 w 4674580"/>
                    <a:gd name="connsiteY4" fmla="*/ 860278 h 924800"/>
                    <a:gd name="connsiteX5" fmla="*/ 4168707 w 4674580"/>
                    <a:gd name="connsiteY5" fmla="*/ 877856 h 924800"/>
                    <a:gd name="connsiteX6" fmla="*/ 4663323 w 4674580"/>
                    <a:gd name="connsiteY6" fmla="*/ 919302 h 924800"/>
                    <a:gd name="connsiteX7" fmla="*/ 3729250 w 4674580"/>
                    <a:gd name="connsiteY7" fmla="*/ 741630 h 924800"/>
                    <a:gd name="connsiteX8" fmla="*/ 3434814 w 4674580"/>
                    <a:gd name="connsiteY8" fmla="*/ 719658 h 924800"/>
                    <a:gd name="connsiteX9" fmla="*/ 3206296 w 4674580"/>
                    <a:gd name="connsiteY9" fmla="*/ 693292 h 924800"/>
                    <a:gd name="connsiteX10" fmla="*/ 3716066 w 4674580"/>
                    <a:gd name="connsiteY10" fmla="*/ 653742 h 924800"/>
                    <a:gd name="connsiteX11" fmla="*/ 4212348 w 4674580"/>
                    <a:gd name="connsiteY11" fmla="*/ 673215 h 924800"/>
                    <a:gd name="connsiteX12" fmla="*/ 3768801 w 4674580"/>
                    <a:gd name="connsiteY12" fmla="*/ 574643 h 924800"/>
                    <a:gd name="connsiteX13" fmla="*/ 3087643 w 4674580"/>
                    <a:gd name="connsiteY13" fmla="*/ 543882 h 924800"/>
                    <a:gd name="connsiteX14" fmla="*/ 2727288 w 4674580"/>
                    <a:gd name="connsiteY14" fmla="*/ 363711 h 924800"/>
                    <a:gd name="connsiteX15" fmla="*/ 2542716 w 4674580"/>
                    <a:gd name="connsiteY15" fmla="*/ 95654 h 924800"/>
                    <a:gd name="connsiteX16" fmla="*/ 2261464 w 4674580"/>
                    <a:gd name="connsiteY16" fmla="*/ 3372 h 924800"/>
                    <a:gd name="connsiteX17" fmla="*/ 1901109 w 4674580"/>
                    <a:gd name="connsiteY17" fmla="*/ 64893 h 924800"/>
                    <a:gd name="connsiteX18" fmla="*/ 1545149 w 4674580"/>
                    <a:gd name="connsiteY18" fmla="*/ 460389 h 924800"/>
                    <a:gd name="connsiteX19" fmla="*/ 1052957 w 4674580"/>
                    <a:gd name="connsiteY19" fmla="*/ 482361 h 924800"/>
                    <a:gd name="connsiteX20" fmla="*/ 684875 w 4674580"/>
                    <a:gd name="connsiteY20" fmla="*/ 549273 h 924800"/>
                    <a:gd name="connsiteX21" fmla="*/ 1386944 w 4674580"/>
                    <a:gd name="connsiteY21" fmla="*/ 587826 h 924800"/>
                    <a:gd name="connsiteX22" fmla="*/ 951882 w 4674580"/>
                    <a:gd name="connsiteY22" fmla="*/ 715264 h 924800"/>
                    <a:gd name="connsiteX23" fmla="*/ 78 w 4674580"/>
                    <a:gd name="connsiteY23" fmla="*/ 875358 h 924800"/>
                    <a:gd name="connsiteX24" fmla="*/ 973855 w 4674580"/>
                    <a:gd name="connsiteY24" fmla="*/ 825123 h 92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674580" h="924800">
                      <a:moveTo>
                        <a:pt x="973855" y="825123"/>
                      </a:moveTo>
                      <a:cubicBezTo>
                        <a:pt x="1208661" y="818215"/>
                        <a:pt x="1288066" y="834644"/>
                        <a:pt x="1408917" y="833912"/>
                      </a:cubicBezTo>
                      <a:cubicBezTo>
                        <a:pt x="1529768" y="833180"/>
                        <a:pt x="1698959" y="820729"/>
                        <a:pt x="1698959" y="820729"/>
                      </a:cubicBezTo>
                      <a:cubicBezTo>
                        <a:pt x="1854966" y="816335"/>
                        <a:pt x="2120837" y="800955"/>
                        <a:pt x="2344960" y="807546"/>
                      </a:cubicBezTo>
                      <a:cubicBezTo>
                        <a:pt x="2569083" y="814137"/>
                        <a:pt x="2739739" y="848560"/>
                        <a:pt x="3043697" y="860278"/>
                      </a:cubicBezTo>
                      <a:cubicBezTo>
                        <a:pt x="3347655" y="871996"/>
                        <a:pt x="3898769" y="868019"/>
                        <a:pt x="4168707" y="877856"/>
                      </a:cubicBezTo>
                      <a:cubicBezTo>
                        <a:pt x="4438645" y="887693"/>
                        <a:pt x="4736566" y="942006"/>
                        <a:pt x="4663323" y="919302"/>
                      </a:cubicBezTo>
                      <a:cubicBezTo>
                        <a:pt x="4590080" y="896598"/>
                        <a:pt x="3934001" y="774904"/>
                        <a:pt x="3729250" y="741630"/>
                      </a:cubicBezTo>
                      <a:cubicBezTo>
                        <a:pt x="3524499" y="708356"/>
                        <a:pt x="3521973" y="727714"/>
                        <a:pt x="3434814" y="719658"/>
                      </a:cubicBezTo>
                      <a:cubicBezTo>
                        <a:pt x="3347655" y="711602"/>
                        <a:pt x="3159421" y="704278"/>
                        <a:pt x="3206296" y="693292"/>
                      </a:cubicBezTo>
                      <a:cubicBezTo>
                        <a:pt x="3253171" y="682306"/>
                        <a:pt x="3548391" y="657088"/>
                        <a:pt x="3716066" y="653742"/>
                      </a:cubicBezTo>
                      <a:cubicBezTo>
                        <a:pt x="3883741" y="650396"/>
                        <a:pt x="4203559" y="686398"/>
                        <a:pt x="4212348" y="673215"/>
                      </a:cubicBezTo>
                      <a:cubicBezTo>
                        <a:pt x="4221137" y="660032"/>
                        <a:pt x="3956252" y="596198"/>
                        <a:pt x="3768801" y="574643"/>
                      </a:cubicBezTo>
                      <a:cubicBezTo>
                        <a:pt x="3581350" y="553088"/>
                        <a:pt x="3261229" y="579037"/>
                        <a:pt x="3087643" y="543882"/>
                      </a:cubicBezTo>
                      <a:cubicBezTo>
                        <a:pt x="2914058" y="508727"/>
                        <a:pt x="2818109" y="438416"/>
                        <a:pt x="2727288" y="363711"/>
                      </a:cubicBezTo>
                      <a:cubicBezTo>
                        <a:pt x="2636467" y="289006"/>
                        <a:pt x="2620353" y="155711"/>
                        <a:pt x="2542716" y="95654"/>
                      </a:cubicBezTo>
                      <a:cubicBezTo>
                        <a:pt x="2465079" y="35598"/>
                        <a:pt x="2368398" y="8499"/>
                        <a:pt x="2261464" y="3372"/>
                      </a:cubicBezTo>
                      <a:cubicBezTo>
                        <a:pt x="2154530" y="-1755"/>
                        <a:pt x="2020495" y="-11276"/>
                        <a:pt x="1901109" y="64893"/>
                      </a:cubicBezTo>
                      <a:cubicBezTo>
                        <a:pt x="1781723" y="141062"/>
                        <a:pt x="1686508" y="390811"/>
                        <a:pt x="1545149" y="460389"/>
                      </a:cubicBezTo>
                      <a:cubicBezTo>
                        <a:pt x="1403790" y="529967"/>
                        <a:pt x="1196336" y="467547"/>
                        <a:pt x="1052957" y="482361"/>
                      </a:cubicBezTo>
                      <a:cubicBezTo>
                        <a:pt x="909578" y="497175"/>
                        <a:pt x="807569" y="526969"/>
                        <a:pt x="684875" y="549273"/>
                      </a:cubicBezTo>
                      <a:cubicBezTo>
                        <a:pt x="740540" y="566851"/>
                        <a:pt x="1342443" y="560161"/>
                        <a:pt x="1386944" y="587826"/>
                      </a:cubicBezTo>
                      <a:cubicBezTo>
                        <a:pt x="1431445" y="615491"/>
                        <a:pt x="1178935" y="678644"/>
                        <a:pt x="951882" y="715264"/>
                      </a:cubicBezTo>
                      <a:cubicBezTo>
                        <a:pt x="724829" y="751884"/>
                        <a:pt x="-8711" y="857780"/>
                        <a:pt x="78" y="875358"/>
                      </a:cubicBezTo>
                      <a:cubicBezTo>
                        <a:pt x="8867" y="892936"/>
                        <a:pt x="739049" y="832031"/>
                        <a:pt x="973855" y="825123"/>
                      </a:cubicBezTo>
                      <a:close/>
                    </a:path>
                  </a:pathLst>
                </a:custGeom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3349451" y="4869951"/>
                  <a:ext cx="451296" cy="20959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</p:grpSp>
          <p:sp>
            <p:nvSpPr>
              <p:cNvPr id="30" name="Text Box 188"/>
              <p:cNvSpPr txBox="1">
                <a:spLocks noChangeArrowheads="1"/>
              </p:cNvSpPr>
              <p:nvPr/>
            </p:nvSpPr>
            <p:spPr bwMode="auto">
              <a:xfrm>
                <a:off x="1107038" y="1256912"/>
                <a:ext cx="974643" cy="245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Hepatocytes</a:t>
                </a:r>
                <a:endParaRPr lang="nl-NL" altLang="nl-NL" sz="14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Text Box 189"/>
              <p:cNvSpPr txBox="1">
                <a:spLocks noChangeArrowheads="1"/>
              </p:cNvSpPr>
              <p:nvPr/>
            </p:nvSpPr>
            <p:spPr bwMode="auto">
              <a:xfrm>
                <a:off x="4247412" y="2021369"/>
                <a:ext cx="885430" cy="245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scar matrix</a:t>
                </a:r>
                <a:endParaRPr lang="nl-NL" altLang="nl-NL" sz="1400" b="1">
                  <a:latin typeface="Calibri" panose="020F0502020204030204" pitchFamily="34" charset="0"/>
                </a:endParaRPr>
              </a:p>
            </p:txBody>
          </p:sp>
          <p:sp>
            <p:nvSpPr>
              <p:cNvPr id="32" name="Text Box 190"/>
              <p:cNvSpPr txBox="1">
                <a:spLocks noChangeArrowheads="1"/>
              </p:cNvSpPr>
              <p:nvPr/>
            </p:nvSpPr>
            <p:spPr bwMode="auto">
              <a:xfrm>
                <a:off x="1110764" y="2849545"/>
                <a:ext cx="1439862" cy="590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Activated HSC </a:t>
                </a:r>
              </a:p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with high receptor </a:t>
                </a:r>
                <a:r>
                  <a:rPr lang="en-US" altLang="nl-NL" sz="1400" b="1">
                    <a:latin typeface="Calibri" panose="020F0502020204030204" pitchFamily="34" charset="0"/>
                    <a:sym typeface="Symbol" panose="05050102010706020507" pitchFamily="18" charset="2"/>
                  </a:rPr>
                  <a:t>expression</a:t>
                </a:r>
              </a:p>
            </p:txBody>
          </p:sp>
          <p:grpSp>
            <p:nvGrpSpPr>
              <p:cNvPr id="33" name="Group 110"/>
              <p:cNvGrpSpPr>
                <a:grpSpLocks/>
              </p:cNvGrpSpPr>
              <p:nvPr/>
            </p:nvGrpSpPr>
            <p:grpSpPr bwMode="auto">
              <a:xfrm rot="2746247">
                <a:off x="2418978" y="2028399"/>
                <a:ext cx="548705" cy="452462"/>
                <a:chOff x="1828088" y="4403877"/>
                <a:chExt cx="620753" cy="527846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1828088" y="4544475"/>
                  <a:ext cx="410039" cy="38724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  <a:bevelB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45" name="Freeform 44"/>
                <p:cNvSpPr>
                  <a:spLocks/>
                </p:cNvSpPr>
                <p:nvPr/>
              </p:nvSpPr>
              <p:spPr bwMode="auto">
                <a:xfrm>
                  <a:off x="2193065" y="4509540"/>
                  <a:ext cx="127698" cy="106301"/>
                </a:xfrm>
                <a:custGeom>
                  <a:avLst/>
                  <a:gdLst>
                    <a:gd name="T0" fmla="*/ 0 w 125289"/>
                    <a:gd name="T1" fmla="*/ 106301 h 108202"/>
                    <a:gd name="T2" fmla="*/ 34827 w 125289"/>
                    <a:gd name="T3" fmla="*/ 50353 h 108202"/>
                    <a:gd name="T4" fmla="*/ 98675 w 125289"/>
                    <a:gd name="T5" fmla="*/ 83921 h 108202"/>
                    <a:gd name="T6" fmla="*/ 116089 w 125289"/>
                    <a:gd name="T7" fmla="*/ 16784 h 108202"/>
                    <a:gd name="T8" fmla="*/ 127698 w 125289"/>
                    <a:gd name="T9" fmla="*/ 0 h 1082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5289" h="108202">
                      <a:moveTo>
                        <a:pt x="0" y="108202"/>
                      </a:moveTo>
                      <a:cubicBezTo>
                        <a:pt x="9017" y="81626"/>
                        <a:pt x="18034" y="55050"/>
                        <a:pt x="34170" y="51253"/>
                      </a:cubicBezTo>
                      <a:cubicBezTo>
                        <a:pt x="50306" y="47456"/>
                        <a:pt x="83526" y="91117"/>
                        <a:pt x="96814" y="85422"/>
                      </a:cubicBezTo>
                      <a:cubicBezTo>
                        <a:pt x="110102" y="79727"/>
                        <a:pt x="109153" y="31321"/>
                        <a:pt x="113899" y="17084"/>
                      </a:cubicBezTo>
                      <a:cubicBezTo>
                        <a:pt x="118645" y="2847"/>
                        <a:pt x="125289" y="0"/>
                        <a:pt x="125289" y="0"/>
                      </a:cubicBezTo>
                    </a:path>
                  </a:pathLst>
                </a:custGeom>
                <a:noFill/>
                <a:ln w="25400" cap="flat" cmpd="sng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46" name="Oval 45"/>
                <p:cNvSpPr>
                  <a:spLocks noChangeArrowheads="1"/>
                </p:cNvSpPr>
                <p:nvPr/>
              </p:nvSpPr>
              <p:spPr bwMode="auto">
                <a:xfrm>
                  <a:off x="2292071" y="4391277"/>
                  <a:ext cx="153526" cy="140124"/>
                </a:xfrm>
                <a:prstGeom prst="ellipse">
                  <a:avLst/>
                </a:prstGeom>
                <a:noFill/>
                <a:ln w="28575">
                  <a:solidFill>
                    <a:srgbClr val="2C6123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lt1"/>
                    </a:solidFill>
                    <a:latin typeface="Calibri"/>
                    <a:ea typeface="+mn-ea"/>
                    <a:cs typeface="Calibri"/>
                  </a:endParaRPr>
                </a:p>
              </p:txBody>
            </p:sp>
          </p:grpSp>
          <p:grpSp>
            <p:nvGrpSpPr>
              <p:cNvPr id="34" name="Group 111"/>
              <p:cNvGrpSpPr>
                <a:grpSpLocks/>
              </p:cNvGrpSpPr>
              <p:nvPr/>
            </p:nvGrpSpPr>
            <p:grpSpPr bwMode="auto">
              <a:xfrm rot="2746247">
                <a:off x="1578040" y="1848847"/>
                <a:ext cx="548705" cy="452462"/>
                <a:chOff x="1828088" y="4403877"/>
                <a:chExt cx="620753" cy="527846"/>
              </a:xfrm>
            </p:grpSpPr>
            <p:sp>
              <p:nvSpPr>
                <p:cNvPr id="41" name="Oval 40"/>
                <p:cNvSpPr/>
                <p:nvPr/>
              </p:nvSpPr>
              <p:spPr>
                <a:xfrm>
                  <a:off x="1828088" y="4544475"/>
                  <a:ext cx="410039" cy="387248"/>
                </a:xfrm>
                <a:prstGeom prst="ellipse">
                  <a:avLst/>
                </a:prstGeom>
                <a:solidFill>
                  <a:schemeClr val="accent4">
                    <a:lumMod val="75000"/>
                  </a:schemeClr>
                </a:solidFill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  <a:bevelB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latin typeface="Calibri"/>
                    <a:cs typeface="Calibri"/>
                  </a:endParaRPr>
                </a:p>
              </p:txBody>
            </p:sp>
            <p:sp>
              <p:nvSpPr>
                <p:cNvPr id="42" name="Freeform 41"/>
                <p:cNvSpPr>
                  <a:spLocks/>
                </p:cNvSpPr>
                <p:nvPr/>
              </p:nvSpPr>
              <p:spPr bwMode="auto">
                <a:xfrm>
                  <a:off x="2188447" y="4507274"/>
                  <a:ext cx="129134" cy="106301"/>
                </a:xfrm>
                <a:custGeom>
                  <a:avLst/>
                  <a:gdLst>
                    <a:gd name="T0" fmla="*/ 0 w 125289"/>
                    <a:gd name="T1" fmla="*/ 106301 h 108202"/>
                    <a:gd name="T2" fmla="*/ 35219 w 125289"/>
                    <a:gd name="T3" fmla="*/ 50353 h 108202"/>
                    <a:gd name="T4" fmla="*/ 99785 w 125289"/>
                    <a:gd name="T5" fmla="*/ 83921 h 108202"/>
                    <a:gd name="T6" fmla="*/ 117394 w 125289"/>
                    <a:gd name="T7" fmla="*/ 16784 h 108202"/>
                    <a:gd name="T8" fmla="*/ 129134 w 125289"/>
                    <a:gd name="T9" fmla="*/ 0 h 1082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5289" h="108202">
                      <a:moveTo>
                        <a:pt x="0" y="108202"/>
                      </a:moveTo>
                      <a:cubicBezTo>
                        <a:pt x="9017" y="81626"/>
                        <a:pt x="18034" y="55050"/>
                        <a:pt x="34170" y="51253"/>
                      </a:cubicBezTo>
                      <a:cubicBezTo>
                        <a:pt x="50306" y="47456"/>
                        <a:pt x="83526" y="91117"/>
                        <a:pt x="96814" y="85422"/>
                      </a:cubicBezTo>
                      <a:cubicBezTo>
                        <a:pt x="110102" y="79727"/>
                        <a:pt x="109153" y="31321"/>
                        <a:pt x="113899" y="17084"/>
                      </a:cubicBezTo>
                      <a:cubicBezTo>
                        <a:pt x="118645" y="2847"/>
                        <a:pt x="125289" y="0"/>
                        <a:pt x="125289" y="0"/>
                      </a:cubicBezTo>
                    </a:path>
                  </a:pathLst>
                </a:custGeom>
                <a:noFill/>
                <a:ln w="25400" cap="flat" cmpd="sng">
                  <a:solidFill>
                    <a:schemeClr val="accent1"/>
                  </a:solidFill>
                  <a:prstDash val="solid"/>
                  <a:round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nl-NL"/>
                </a:p>
              </p:txBody>
            </p:sp>
            <p:sp>
              <p:nvSpPr>
                <p:cNvPr id="43" name="Oval 42"/>
                <p:cNvSpPr>
                  <a:spLocks noChangeArrowheads="1"/>
                </p:cNvSpPr>
                <p:nvPr/>
              </p:nvSpPr>
              <p:spPr bwMode="auto">
                <a:xfrm>
                  <a:off x="2289795" y="4397531"/>
                  <a:ext cx="153526" cy="140123"/>
                </a:xfrm>
                <a:prstGeom prst="ellipse">
                  <a:avLst/>
                </a:prstGeom>
                <a:noFill/>
                <a:ln w="28575">
                  <a:solidFill>
                    <a:srgbClr val="2C6123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>
                    <a:solidFill>
                      <a:schemeClr val="lt1"/>
                    </a:solidFill>
                    <a:latin typeface="Calibri"/>
                    <a:ea typeface="+mn-ea"/>
                    <a:cs typeface="Calibri"/>
                  </a:endParaRPr>
                </a:p>
              </p:txBody>
            </p:sp>
          </p:grpSp>
          <p:sp>
            <p:nvSpPr>
              <p:cNvPr id="35" name="Text Box 192"/>
              <p:cNvSpPr txBox="1">
                <a:spLocks noChangeArrowheads="1"/>
              </p:cNvSpPr>
              <p:nvPr/>
            </p:nvSpPr>
            <p:spPr bwMode="auto">
              <a:xfrm>
                <a:off x="1036193" y="2226145"/>
                <a:ext cx="1055154" cy="418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Targeted IFN</a:t>
                </a:r>
                <a:r>
                  <a:rPr lang="en-US" altLang="nl-NL" sz="1400" b="1">
                    <a:latin typeface="Calibri" panose="020F0502020204030204" pitchFamily="34" charset="0"/>
                    <a:sym typeface="Symbol" panose="05050102010706020507" pitchFamily="18" charset="2"/>
                  </a:rPr>
                  <a:t></a:t>
                </a:r>
              </a:p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  <a:sym typeface="Symbol" panose="05050102010706020507" pitchFamily="18" charset="2"/>
                  </a:rPr>
                  <a:t>or mimIFN</a:t>
                </a:r>
              </a:p>
            </p:txBody>
          </p:sp>
          <p:sp>
            <p:nvSpPr>
              <p:cNvPr id="36" name="Oval 35"/>
              <p:cNvSpPr/>
              <p:nvPr/>
            </p:nvSpPr>
            <p:spPr>
              <a:xfrm rot="2746247">
                <a:off x="4856802" y="3386926"/>
                <a:ext cx="362448" cy="331943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bevelB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37" name="Text Box 193"/>
              <p:cNvSpPr txBox="1">
                <a:spLocks noChangeArrowheads="1"/>
              </p:cNvSpPr>
              <p:nvPr/>
            </p:nvSpPr>
            <p:spPr bwMode="auto">
              <a:xfrm>
                <a:off x="4213681" y="3693208"/>
                <a:ext cx="1217800" cy="245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</a:rPr>
                  <a:t>Untargeted IFN</a:t>
                </a:r>
                <a:r>
                  <a:rPr lang="en-US" altLang="nl-NL" sz="1400" b="1">
                    <a:latin typeface="Calibri" panose="020F0502020204030204" pitchFamily="34" charset="0"/>
                    <a:sym typeface="Symbol" panose="05050102010706020507" pitchFamily="18" charset="2"/>
                  </a:rPr>
                  <a:t></a:t>
                </a:r>
              </a:p>
            </p:txBody>
          </p:sp>
          <p:sp>
            <p:nvSpPr>
              <p:cNvPr id="38" name="Text Box 194"/>
              <p:cNvSpPr txBox="1">
                <a:spLocks noChangeArrowheads="1"/>
              </p:cNvSpPr>
              <p:nvPr/>
            </p:nvSpPr>
            <p:spPr bwMode="auto">
              <a:xfrm>
                <a:off x="5649288" y="3590093"/>
                <a:ext cx="1458913" cy="245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nl-NL" sz="1400" b="1">
                    <a:latin typeface="Calibri" panose="020F0502020204030204" pitchFamily="34" charset="0"/>
                    <a:sym typeface="Symbol" panose="05050102010706020507" pitchFamily="18" charset="2"/>
                  </a:rPr>
                  <a:t>M</a:t>
                </a:r>
                <a:r>
                  <a:rPr lang="en-US" altLang="nl-NL" sz="1400" b="1">
                    <a:latin typeface="Calibri" panose="020F0502020204030204" pitchFamily="34" charset="0"/>
                  </a:rPr>
                  <a:t>acrophages</a:t>
                </a:r>
                <a:endParaRPr lang="en-US" altLang="nl-NL" sz="1400" b="1">
                  <a:latin typeface="Calibri" panose="020F0502020204030204" pitchFamily="34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39" name="Freeform 38"/>
              <p:cNvSpPr/>
              <p:nvPr/>
            </p:nvSpPr>
            <p:spPr>
              <a:xfrm rot="187134">
                <a:off x="6338130" y="789815"/>
                <a:ext cx="1142076" cy="1247948"/>
              </a:xfrm>
              <a:custGeom>
                <a:avLst/>
                <a:gdLst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62819 w 1780137"/>
                  <a:gd name="connsiteY40" fmla="*/ 1078248 h 1834469"/>
                  <a:gd name="connsiteX41" fmla="*/ 159201 w 1780137"/>
                  <a:gd name="connsiteY41" fmla="*/ 1356856 h 1834469"/>
                  <a:gd name="connsiteX42" fmla="*/ 151964 w 1780137"/>
                  <a:gd name="connsiteY42" fmla="*/ 1385802 h 1834469"/>
                  <a:gd name="connsiteX43" fmla="*/ 148346 w 1780137"/>
                  <a:gd name="connsiteY43" fmla="*/ 1429221 h 1834469"/>
                  <a:gd name="connsiteX44" fmla="*/ 144728 w 1780137"/>
                  <a:gd name="connsiteY44" fmla="*/ 1443694 h 1834469"/>
                  <a:gd name="connsiteX45" fmla="*/ 141110 w 1780137"/>
                  <a:gd name="connsiteY45" fmla="*/ 1465404 h 1834469"/>
                  <a:gd name="connsiteX46" fmla="*/ 137492 w 1780137"/>
                  <a:gd name="connsiteY46" fmla="*/ 1479877 h 1834469"/>
                  <a:gd name="connsiteX47" fmla="*/ 130255 w 1780137"/>
                  <a:gd name="connsiteY47" fmla="*/ 1541388 h 1834469"/>
                  <a:gd name="connsiteX48" fmla="*/ 126637 w 1780137"/>
                  <a:gd name="connsiteY48" fmla="*/ 1555861 h 1834469"/>
                  <a:gd name="connsiteX49" fmla="*/ 123019 w 1780137"/>
                  <a:gd name="connsiteY49" fmla="*/ 1588426 h 1834469"/>
                  <a:gd name="connsiteX50" fmla="*/ 115783 w 1780137"/>
                  <a:gd name="connsiteY50" fmla="*/ 1628227 h 1834469"/>
                  <a:gd name="connsiteX51" fmla="*/ 119401 w 1780137"/>
                  <a:gd name="connsiteY51" fmla="*/ 1689738 h 1834469"/>
                  <a:gd name="connsiteX52" fmla="*/ 137492 w 1780137"/>
                  <a:gd name="connsiteY52" fmla="*/ 1722302 h 1834469"/>
                  <a:gd name="connsiteX53" fmla="*/ 148346 w 1780137"/>
                  <a:gd name="connsiteY53" fmla="*/ 1733157 h 1834469"/>
                  <a:gd name="connsiteX54" fmla="*/ 155583 w 1780137"/>
                  <a:gd name="connsiteY54" fmla="*/ 1747630 h 1834469"/>
                  <a:gd name="connsiteX55" fmla="*/ 166437 w 1780137"/>
                  <a:gd name="connsiteY55" fmla="*/ 1758485 h 1834469"/>
                  <a:gd name="connsiteX56" fmla="*/ 173673 w 1780137"/>
                  <a:gd name="connsiteY56" fmla="*/ 1769340 h 1834469"/>
                  <a:gd name="connsiteX57" fmla="*/ 184528 w 1780137"/>
                  <a:gd name="connsiteY57" fmla="*/ 1776576 h 1834469"/>
                  <a:gd name="connsiteX58" fmla="*/ 209855 w 1780137"/>
                  <a:gd name="connsiteY58" fmla="*/ 1791049 h 1834469"/>
                  <a:gd name="connsiteX59" fmla="*/ 238800 w 1780137"/>
                  <a:gd name="connsiteY59" fmla="*/ 1801904 h 1834469"/>
                  <a:gd name="connsiteX60" fmla="*/ 267746 w 1780137"/>
                  <a:gd name="connsiteY60" fmla="*/ 1809141 h 1834469"/>
                  <a:gd name="connsiteX61" fmla="*/ 991378 w 1780137"/>
                  <a:gd name="connsiteY61" fmla="*/ 1816377 h 1834469"/>
                  <a:gd name="connsiteX62" fmla="*/ 1013087 w 1780137"/>
                  <a:gd name="connsiteY62" fmla="*/ 1819996 h 1834469"/>
                  <a:gd name="connsiteX63" fmla="*/ 1031178 w 1780137"/>
                  <a:gd name="connsiteY63" fmla="*/ 1827232 h 1834469"/>
                  <a:gd name="connsiteX64" fmla="*/ 1085450 w 1780137"/>
                  <a:gd name="connsiteY64" fmla="*/ 1834469 h 1834469"/>
                  <a:gd name="connsiteX65" fmla="*/ 1190377 w 1780137"/>
                  <a:gd name="connsiteY65" fmla="*/ 1830851 h 1834469"/>
                  <a:gd name="connsiteX66" fmla="*/ 1222940 w 1780137"/>
                  <a:gd name="connsiteY66" fmla="*/ 1819996 h 1834469"/>
                  <a:gd name="connsiteX67" fmla="*/ 1251886 w 1780137"/>
                  <a:gd name="connsiteY67" fmla="*/ 1816377 h 1834469"/>
                  <a:gd name="connsiteX68" fmla="*/ 1291686 w 1780137"/>
                  <a:gd name="connsiteY68" fmla="*/ 1805523 h 1834469"/>
                  <a:gd name="connsiteX69" fmla="*/ 1320631 w 1780137"/>
                  <a:gd name="connsiteY69" fmla="*/ 1801904 h 1834469"/>
                  <a:gd name="connsiteX70" fmla="*/ 1335103 w 1780137"/>
                  <a:gd name="connsiteY70" fmla="*/ 1798286 h 1834469"/>
                  <a:gd name="connsiteX71" fmla="*/ 1356812 w 1780137"/>
                  <a:gd name="connsiteY71" fmla="*/ 1794668 h 1834469"/>
                  <a:gd name="connsiteX72" fmla="*/ 1374903 w 1780137"/>
                  <a:gd name="connsiteY72" fmla="*/ 1791049 h 1834469"/>
                  <a:gd name="connsiteX73" fmla="*/ 1411085 w 1780137"/>
                  <a:gd name="connsiteY73" fmla="*/ 1787431 h 1834469"/>
                  <a:gd name="connsiteX74" fmla="*/ 1443648 w 1780137"/>
                  <a:gd name="connsiteY74" fmla="*/ 1780195 h 1834469"/>
                  <a:gd name="connsiteX75" fmla="*/ 1479830 w 1780137"/>
                  <a:gd name="connsiteY75" fmla="*/ 1772958 h 1834469"/>
                  <a:gd name="connsiteX76" fmla="*/ 1541339 w 1780137"/>
                  <a:gd name="connsiteY76" fmla="*/ 1769340 h 1834469"/>
                  <a:gd name="connsiteX77" fmla="*/ 1555811 w 1780137"/>
                  <a:gd name="connsiteY77" fmla="*/ 1765722 h 1834469"/>
                  <a:gd name="connsiteX78" fmla="*/ 1653502 w 1780137"/>
                  <a:gd name="connsiteY78" fmla="*/ 1754867 h 1834469"/>
                  <a:gd name="connsiteX79" fmla="*/ 1678829 w 1780137"/>
                  <a:gd name="connsiteY79" fmla="*/ 1740394 h 1834469"/>
                  <a:gd name="connsiteX80" fmla="*/ 1693301 w 1780137"/>
                  <a:gd name="connsiteY80" fmla="*/ 1718684 h 1834469"/>
                  <a:gd name="connsiteX81" fmla="*/ 1700538 w 1780137"/>
                  <a:gd name="connsiteY81" fmla="*/ 1711447 h 1834469"/>
                  <a:gd name="connsiteX82" fmla="*/ 1718629 w 1780137"/>
                  <a:gd name="connsiteY82" fmla="*/ 1682501 h 1834469"/>
                  <a:gd name="connsiteX83" fmla="*/ 1725865 w 1780137"/>
                  <a:gd name="connsiteY83" fmla="*/ 1668028 h 1834469"/>
                  <a:gd name="connsiteX84" fmla="*/ 1736719 w 1780137"/>
                  <a:gd name="connsiteY84" fmla="*/ 1660791 h 1834469"/>
                  <a:gd name="connsiteX85" fmla="*/ 1740338 w 1780137"/>
                  <a:gd name="connsiteY85" fmla="*/ 1649937 h 1834469"/>
                  <a:gd name="connsiteX86" fmla="*/ 1747574 w 1780137"/>
                  <a:gd name="connsiteY86" fmla="*/ 1635463 h 1834469"/>
                  <a:gd name="connsiteX87" fmla="*/ 1751192 w 1780137"/>
                  <a:gd name="connsiteY87" fmla="*/ 1620990 h 1834469"/>
                  <a:gd name="connsiteX88" fmla="*/ 1758428 w 1780137"/>
                  <a:gd name="connsiteY88" fmla="*/ 1606517 h 1834469"/>
                  <a:gd name="connsiteX89" fmla="*/ 1762047 w 1780137"/>
                  <a:gd name="connsiteY89" fmla="*/ 1595662 h 1834469"/>
                  <a:gd name="connsiteX90" fmla="*/ 1765665 w 1780137"/>
                  <a:gd name="connsiteY90" fmla="*/ 1573953 h 1834469"/>
                  <a:gd name="connsiteX91" fmla="*/ 1772901 w 1780137"/>
                  <a:gd name="connsiteY91" fmla="*/ 1545006 h 1834469"/>
                  <a:gd name="connsiteX92" fmla="*/ 1776519 w 1780137"/>
                  <a:gd name="connsiteY92" fmla="*/ 1530533 h 1834469"/>
                  <a:gd name="connsiteX93" fmla="*/ 1780137 w 1780137"/>
                  <a:gd name="connsiteY93" fmla="*/ 1508824 h 1834469"/>
                  <a:gd name="connsiteX94" fmla="*/ 1776519 w 1780137"/>
                  <a:gd name="connsiteY94" fmla="*/ 1367711 h 1834469"/>
                  <a:gd name="connsiteX95" fmla="*/ 1765665 w 1780137"/>
                  <a:gd name="connsiteY95" fmla="*/ 1327909 h 1834469"/>
                  <a:gd name="connsiteX96" fmla="*/ 1762047 w 1780137"/>
                  <a:gd name="connsiteY96" fmla="*/ 1313436 h 1834469"/>
                  <a:gd name="connsiteX97" fmla="*/ 1758428 w 1780137"/>
                  <a:gd name="connsiteY97" fmla="*/ 1291727 h 1834469"/>
                  <a:gd name="connsiteX98" fmla="*/ 1747574 w 1780137"/>
                  <a:gd name="connsiteY98" fmla="*/ 1277254 h 1834469"/>
                  <a:gd name="connsiteX99" fmla="*/ 1729483 w 1780137"/>
                  <a:gd name="connsiteY99" fmla="*/ 1226598 h 1834469"/>
                  <a:gd name="connsiteX100" fmla="*/ 1725865 w 1780137"/>
                  <a:gd name="connsiteY100" fmla="*/ 1208506 h 1834469"/>
                  <a:gd name="connsiteX101" fmla="*/ 1715010 w 1780137"/>
                  <a:gd name="connsiteY101" fmla="*/ 1186797 h 1834469"/>
                  <a:gd name="connsiteX102" fmla="*/ 1707774 w 1780137"/>
                  <a:gd name="connsiteY102" fmla="*/ 1168705 h 1834469"/>
                  <a:gd name="connsiteX103" fmla="*/ 1700538 w 1780137"/>
                  <a:gd name="connsiteY103" fmla="*/ 1154232 h 1834469"/>
                  <a:gd name="connsiteX104" fmla="*/ 1689683 w 1780137"/>
                  <a:gd name="connsiteY104" fmla="*/ 1125286 h 1834469"/>
                  <a:gd name="connsiteX105" fmla="*/ 1682447 w 1780137"/>
                  <a:gd name="connsiteY105" fmla="*/ 1107194 h 1834469"/>
                  <a:gd name="connsiteX106" fmla="*/ 1678829 w 1780137"/>
                  <a:gd name="connsiteY106" fmla="*/ 1078248 h 1834469"/>
                  <a:gd name="connsiteX107" fmla="*/ 1675211 w 1780137"/>
                  <a:gd name="connsiteY107" fmla="*/ 1042065 h 1834469"/>
                  <a:gd name="connsiteX108" fmla="*/ 1671593 w 1780137"/>
                  <a:gd name="connsiteY108" fmla="*/ 1020356 h 1834469"/>
                  <a:gd name="connsiteX109" fmla="*/ 1667974 w 1780137"/>
                  <a:gd name="connsiteY109" fmla="*/ 984173 h 1834469"/>
                  <a:gd name="connsiteX110" fmla="*/ 1664356 w 1780137"/>
                  <a:gd name="connsiteY110" fmla="*/ 969700 h 1834469"/>
                  <a:gd name="connsiteX111" fmla="*/ 1660738 w 1780137"/>
                  <a:gd name="connsiteY111" fmla="*/ 947990 h 1834469"/>
                  <a:gd name="connsiteX112" fmla="*/ 1657120 w 1780137"/>
                  <a:gd name="connsiteY112" fmla="*/ 929899 h 1834469"/>
                  <a:gd name="connsiteX113" fmla="*/ 1653502 w 1780137"/>
                  <a:gd name="connsiteY113" fmla="*/ 835823 h 1834469"/>
                  <a:gd name="connsiteX114" fmla="*/ 1646265 w 1780137"/>
                  <a:gd name="connsiteY114" fmla="*/ 799640 h 1834469"/>
                  <a:gd name="connsiteX115" fmla="*/ 1653502 w 1780137"/>
                  <a:gd name="connsiteY115" fmla="*/ 423339 h 1834469"/>
                  <a:gd name="connsiteX116" fmla="*/ 1657120 w 1780137"/>
                  <a:gd name="connsiteY116" fmla="*/ 394393 h 1834469"/>
                  <a:gd name="connsiteX117" fmla="*/ 1664356 w 1780137"/>
                  <a:gd name="connsiteY117" fmla="*/ 340119 h 1834469"/>
                  <a:gd name="connsiteX118" fmla="*/ 1667974 w 1780137"/>
                  <a:gd name="connsiteY118" fmla="*/ 329264 h 1834469"/>
                  <a:gd name="connsiteX119" fmla="*/ 1675211 w 1780137"/>
                  <a:gd name="connsiteY119" fmla="*/ 274990 h 1834469"/>
                  <a:gd name="connsiteX120" fmla="*/ 1686065 w 1780137"/>
                  <a:gd name="connsiteY120" fmla="*/ 249662 h 1834469"/>
                  <a:gd name="connsiteX121" fmla="*/ 1682447 w 1780137"/>
                  <a:gd name="connsiteY121" fmla="*/ 177296 h 1834469"/>
                  <a:gd name="connsiteX122" fmla="*/ 1675211 w 1780137"/>
                  <a:gd name="connsiteY122" fmla="*/ 151968 h 1834469"/>
                  <a:gd name="connsiteX123" fmla="*/ 1671593 w 1780137"/>
                  <a:gd name="connsiteY123" fmla="*/ 123022 h 1834469"/>
                  <a:gd name="connsiteX124" fmla="*/ 1667974 w 1780137"/>
                  <a:gd name="connsiteY124" fmla="*/ 112167 h 1834469"/>
                  <a:gd name="connsiteX125" fmla="*/ 1657120 w 1780137"/>
                  <a:gd name="connsiteY125" fmla="*/ 104930 h 1834469"/>
                  <a:gd name="connsiteX126" fmla="*/ 1649884 w 1780137"/>
                  <a:gd name="connsiteY126" fmla="*/ 94076 h 1834469"/>
                  <a:gd name="connsiteX127" fmla="*/ 1642647 w 1780137"/>
                  <a:gd name="connsiteY127" fmla="*/ 86839 h 1834469"/>
                  <a:gd name="connsiteX128" fmla="*/ 1628175 w 1780137"/>
                  <a:gd name="connsiteY128" fmla="*/ 65129 h 1834469"/>
                  <a:gd name="connsiteX129" fmla="*/ 1613702 w 1780137"/>
                  <a:gd name="connsiteY129" fmla="*/ 61511 h 1834469"/>
                  <a:gd name="connsiteX130" fmla="*/ 1581138 w 1780137"/>
                  <a:gd name="connsiteY130" fmla="*/ 47038 h 1834469"/>
                  <a:gd name="connsiteX131" fmla="*/ 1570284 w 1780137"/>
                  <a:gd name="connsiteY131" fmla="*/ 39801 h 1834469"/>
                  <a:gd name="connsiteX132" fmla="*/ 1555811 w 1780137"/>
                  <a:gd name="connsiteY132" fmla="*/ 32565 h 1834469"/>
                  <a:gd name="connsiteX133" fmla="*/ 1530484 w 1780137"/>
                  <a:gd name="connsiteY133" fmla="*/ 25328 h 1834469"/>
                  <a:gd name="connsiteX134" fmla="*/ 1512393 w 1780137"/>
                  <a:gd name="connsiteY134" fmla="*/ 21710 h 1834469"/>
                  <a:gd name="connsiteX135" fmla="*/ 1487066 w 1780137"/>
                  <a:gd name="connsiteY135" fmla="*/ 14473 h 1834469"/>
                  <a:gd name="connsiteX136" fmla="*/ 1432794 w 1780137"/>
                  <a:gd name="connsiteY136" fmla="*/ 3619 h 1834469"/>
                  <a:gd name="connsiteX137" fmla="*/ 1385758 w 1780137"/>
                  <a:gd name="connsiteY137" fmla="*/ 0 h 1834469"/>
                  <a:gd name="connsiteX138" fmla="*/ 1298922 w 1780137"/>
                  <a:gd name="connsiteY138" fmla="*/ 3619 h 1834469"/>
                  <a:gd name="connsiteX139" fmla="*/ 1262740 w 1780137"/>
                  <a:gd name="connsiteY139" fmla="*/ 7237 h 1834469"/>
                  <a:gd name="connsiteX140" fmla="*/ 1248268 w 1780137"/>
                  <a:gd name="connsiteY140" fmla="*/ 10855 h 1834469"/>
                  <a:gd name="connsiteX141" fmla="*/ 1204850 w 1780137"/>
                  <a:gd name="connsiteY141" fmla="*/ 14473 h 1834469"/>
                  <a:gd name="connsiteX142" fmla="*/ 1175904 w 1780137"/>
                  <a:gd name="connsiteY142" fmla="*/ 18092 h 1834469"/>
                  <a:gd name="connsiteX143" fmla="*/ 1150577 w 1780137"/>
                  <a:gd name="connsiteY143" fmla="*/ 25328 h 1834469"/>
                  <a:gd name="connsiteX144" fmla="*/ 991378 w 1780137"/>
                  <a:gd name="connsiteY144" fmla="*/ 21710 h 1834469"/>
                  <a:gd name="connsiteX145" fmla="*/ 933487 w 1780137"/>
                  <a:gd name="connsiteY145" fmla="*/ 14473 h 1834469"/>
                  <a:gd name="connsiteX146" fmla="*/ 781525 w 1780137"/>
                  <a:gd name="connsiteY146" fmla="*/ 21710 h 1834469"/>
                  <a:gd name="connsiteX147" fmla="*/ 734489 w 1780137"/>
                  <a:gd name="connsiteY147" fmla="*/ 32565 h 1834469"/>
                  <a:gd name="connsiteX148" fmla="*/ 691071 w 1780137"/>
                  <a:gd name="connsiteY148" fmla="*/ 39801 h 1834469"/>
                  <a:gd name="connsiteX149" fmla="*/ 528253 w 1780137"/>
                  <a:gd name="connsiteY149" fmla="*/ 36183 h 1834469"/>
                  <a:gd name="connsiteX150" fmla="*/ 452272 w 1780137"/>
                  <a:gd name="connsiteY150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59201 w 1780137"/>
                  <a:gd name="connsiteY40" fmla="*/ 1356856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51964 w 1780137"/>
                  <a:gd name="connsiteY41" fmla="*/ 1385802 h 1834469"/>
                  <a:gd name="connsiteX42" fmla="*/ 148346 w 1780137"/>
                  <a:gd name="connsiteY42" fmla="*/ 1429221 h 1834469"/>
                  <a:gd name="connsiteX43" fmla="*/ 144728 w 1780137"/>
                  <a:gd name="connsiteY43" fmla="*/ 1443694 h 1834469"/>
                  <a:gd name="connsiteX44" fmla="*/ 141110 w 1780137"/>
                  <a:gd name="connsiteY44" fmla="*/ 1465404 h 1834469"/>
                  <a:gd name="connsiteX45" fmla="*/ 137492 w 1780137"/>
                  <a:gd name="connsiteY45" fmla="*/ 1479877 h 1834469"/>
                  <a:gd name="connsiteX46" fmla="*/ 130255 w 1780137"/>
                  <a:gd name="connsiteY46" fmla="*/ 1541388 h 1834469"/>
                  <a:gd name="connsiteX47" fmla="*/ 126637 w 1780137"/>
                  <a:gd name="connsiteY47" fmla="*/ 1555861 h 1834469"/>
                  <a:gd name="connsiteX48" fmla="*/ 123019 w 1780137"/>
                  <a:gd name="connsiteY48" fmla="*/ 1588426 h 1834469"/>
                  <a:gd name="connsiteX49" fmla="*/ 115783 w 1780137"/>
                  <a:gd name="connsiteY49" fmla="*/ 1628227 h 1834469"/>
                  <a:gd name="connsiteX50" fmla="*/ 119401 w 1780137"/>
                  <a:gd name="connsiteY50" fmla="*/ 1689738 h 1834469"/>
                  <a:gd name="connsiteX51" fmla="*/ 137492 w 1780137"/>
                  <a:gd name="connsiteY51" fmla="*/ 1722302 h 1834469"/>
                  <a:gd name="connsiteX52" fmla="*/ 148346 w 1780137"/>
                  <a:gd name="connsiteY52" fmla="*/ 1733157 h 1834469"/>
                  <a:gd name="connsiteX53" fmla="*/ 155583 w 1780137"/>
                  <a:gd name="connsiteY53" fmla="*/ 1747630 h 1834469"/>
                  <a:gd name="connsiteX54" fmla="*/ 166437 w 1780137"/>
                  <a:gd name="connsiteY54" fmla="*/ 1758485 h 1834469"/>
                  <a:gd name="connsiteX55" fmla="*/ 173673 w 1780137"/>
                  <a:gd name="connsiteY55" fmla="*/ 1769340 h 1834469"/>
                  <a:gd name="connsiteX56" fmla="*/ 184528 w 1780137"/>
                  <a:gd name="connsiteY56" fmla="*/ 1776576 h 1834469"/>
                  <a:gd name="connsiteX57" fmla="*/ 209855 w 1780137"/>
                  <a:gd name="connsiteY57" fmla="*/ 1791049 h 1834469"/>
                  <a:gd name="connsiteX58" fmla="*/ 238800 w 1780137"/>
                  <a:gd name="connsiteY58" fmla="*/ 1801904 h 1834469"/>
                  <a:gd name="connsiteX59" fmla="*/ 267746 w 1780137"/>
                  <a:gd name="connsiteY59" fmla="*/ 1809141 h 1834469"/>
                  <a:gd name="connsiteX60" fmla="*/ 991378 w 1780137"/>
                  <a:gd name="connsiteY60" fmla="*/ 1816377 h 1834469"/>
                  <a:gd name="connsiteX61" fmla="*/ 1013087 w 1780137"/>
                  <a:gd name="connsiteY61" fmla="*/ 1819996 h 1834469"/>
                  <a:gd name="connsiteX62" fmla="*/ 1031178 w 1780137"/>
                  <a:gd name="connsiteY62" fmla="*/ 1827232 h 1834469"/>
                  <a:gd name="connsiteX63" fmla="*/ 1085450 w 1780137"/>
                  <a:gd name="connsiteY63" fmla="*/ 1834469 h 1834469"/>
                  <a:gd name="connsiteX64" fmla="*/ 1190377 w 1780137"/>
                  <a:gd name="connsiteY64" fmla="*/ 1830851 h 1834469"/>
                  <a:gd name="connsiteX65" fmla="*/ 1222940 w 1780137"/>
                  <a:gd name="connsiteY65" fmla="*/ 1819996 h 1834469"/>
                  <a:gd name="connsiteX66" fmla="*/ 1251886 w 1780137"/>
                  <a:gd name="connsiteY66" fmla="*/ 1816377 h 1834469"/>
                  <a:gd name="connsiteX67" fmla="*/ 1291686 w 1780137"/>
                  <a:gd name="connsiteY67" fmla="*/ 1805523 h 1834469"/>
                  <a:gd name="connsiteX68" fmla="*/ 1320631 w 1780137"/>
                  <a:gd name="connsiteY68" fmla="*/ 1801904 h 1834469"/>
                  <a:gd name="connsiteX69" fmla="*/ 1335103 w 1780137"/>
                  <a:gd name="connsiteY69" fmla="*/ 1798286 h 1834469"/>
                  <a:gd name="connsiteX70" fmla="*/ 1356812 w 1780137"/>
                  <a:gd name="connsiteY70" fmla="*/ 1794668 h 1834469"/>
                  <a:gd name="connsiteX71" fmla="*/ 1374903 w 1780137"/>
                  <a:gd name="connsiteY71" fmla="*/ 1791049 h 1834469"/>
                  <a:gd name="connsiteX72" fmla="*/ 1411085 w 1780137"/>
                  <a:gd name="connsiteY72" fmla="*/ 1787431 h 1834469"/>
                  <a:gd name="connsiteX73" fmla="*/ 1443648 w 1780137"/>
                  <a:gd name="connsiteY73" fmla="*/ 1780195 h 1834469"/>
                  <a:gd name="connsiteX74" fmla="*/ 1479830 w 1780137"/>
                  <a:gd name="connsiteY74" fmla="*/ 1772958 h 1834469"/>
                  <a:gd name="connsiteX75" fmla="*/ 1541339 w 1780137"/>
                  <a:gd name="connsiteY75" fmla="*/ 1769340 h 1834469"/>
                  <a:gd name="connsiteX76" fmla="*/ 1555811 w 1780137"/>
                  <a:gd name="connsiteY76" fmla="*/ 1765722 h 1834469"/>
                  <a:gd name="connsiteX77" fmla="*/ 1653502 w 1780137"/>
                  <a:gd name="connsiteY77" fmla="*/ 1754867 h 1834469"/>
                  <a:gd name="connsiteX78" fmla="*/ 1678829 w 1780137"/>
                  <a:gd name="connsiteY78" fmla="*/ 1740394 h 1834469"/>
                  <a:gd name="connsiteX79" fmla="*/ 1693301 w 1780137"/>
                  <a:gd name="connsiteY79" fmla="*/ 1718684 h 1834469"/>
                  <a:gd name="connsiteX80" fmla="*/ 1700538 w 1780137"/>
                  <a:gd name="connsiteY80" fmla="*/ 1711447 h 1834469"/>
                  <a:gd name="connsiteX81" fmla="*/ 1718629 w 1780137"/>
                  <a:gd name="connsiteY81" fmla="*/ 1682501 h 1834469"/>
                  <a:gd name="connsiteX82" fmla="*/ 1725865 w 1780137"/>
                  <a:gd name="connsiteY82" fmla="*/ 1668028 h 1834469"/>
                  <a:gd name="connsiteX83" fmla="*/ 1736719 w 1780137"/>
                  <a:gd name="connsiteY83" fmla="*/ 1660791 h 1834469"/>
                  <a:gd name="connsiteX84" fmla="*/ 1740338 w 1780137"/>
                  <a:gd name="connsiteY84" fmla="*/ 1649937 h 1834469"/>
                  <a:gd name="connsiteX85" fmla="*/ 1747574 w 1780137"/>
                  <a:gd name="connsiteY85" fmla="*/ 1635463 h 1834469"/>
                  <a:gd name="connsiteX86" fmla="*/ 1751192 w 1780137"/>
                  <a:gd name="connsiteY86" fmla="*/ 1620990 h 1834469"/>
                  <a:gd name="connsiteX87" fmla="*/ 1758428 w 1780137"/>
                  <a:gd name="connsiteY87" fmla="*/ 1606517 h 1834469"/>
                  <a:gd name="connsiteX88" fmla="*/ 1762047 w 1780137"/>
                  <a:gd name="connsiteY88" fmla="*/ 1595662 h 1834469"/>
                  <a:gd name="connsiteX89" fmla="*/ 1765665 w 1780137"/>
                  <a:gd name="connsiteY89" fmla="*/ 1573953 h 1834469"/>
                  <a:gd name="connsiteX90" fmla="*/ 1772901 w 1780137"/>
                  <a:gd name="connsiteY90" fmla="*/ 1545006 h 1834469"/>
                  <a:gd name="connsiteX91" fmla="*/ 1776519 w 1780137"/>
                  <a:gd name="connsiteY91" fmla="*/ 1530533 h 1834469"/>
                  <a:gd name="connsiteX92" fmla="*/ 1780137 w 1780137"/>
                  <a:gd name="connsiteY92" fmla="*/ 1508824 h 1834469"/>
                  <a:gd name="connsiteX93" fmla="*/ 1776519 w 1780137"/>
                  <a:gd name="connsiteY93" fmla="*/ 1367711 h 1834469"/>
                  <a:gd name="connsiteX94" fmla="*/ 1765665 w 1780137"/>
                  <a:gd name="connsiteY94" fmla="*/ 1327909 h 1834469"/>
                  <a:gd name="connsiteX95" fmla="*/ 1762047 w 1780137"/>
                  <a:gd name="connsiteY95" fmla="*/ 1313436 h 1834469"/>
                  <a:gd name="connsiteX96" fmla="*/ 1758428 w 1780137"/>
                  <a:gd name="connsiteY96" fmla="*/ 1291727 h 1834469"/>
                  <a:gd name="connsiteX97" fmla="*/ 1747574 w 1780137"/>
                  <a:gd name="connsiteY97" fmla="*/ 1277254 h 1834469"/>
                  <a:gd name="connsiteX98" fmla="*/ 1729483 w 1780137"/>
                  <a:gd name="connsiteY98" fmla="*/ 1226598 h 1834469"/>
                  <a:gd name="connsiteX99" fmla="*/ 1725865 w 1780137"/>
                  <a:gd name="connsiteY99" fmla="*/ 1208506 h 1834469"/>
                  <a:gd name="connsiteX100" fmla="*/ 1715010 w 1780137"/>
                  <a:gd name="connsiteY100" fmla="*/ 1186797 h 1834469"/>
                  <a:gd name="connsiteX101" fmla="*/ 1707774 w 1780137"/>
                  <a:gd name="connsiteY101" fmla="*/ 1168705 h 1834469"/>
                  <a:gd name="connsiteX102" fmla="*/ 1700538 w 1780137"/>
                  <a:gd name="connsiteY102" fmla="*/ 1154232 h 1834469"/>
                  <a:gd name="connsiteX103" fmla="*/ 1689683 w 1780137"/>
                  <a:gd name="connsiteY103" fmla="*/ 1125286 h 1834469"/>
                  <a:gd name="connsiteX104" fmla="*/ 1682447 w 1780137"/>
                  <a:gd name="connsiteY104" fmla="*/ 1107194 h 1834469"/>
                  <a:gd name="connsiteX105" fmla="*/ 1678829 w 1780137"/>
                  <a:gd name="connsiteY105" fmla="*/ 1078248 h 1834469"/>
                  <a:gd name="connsiteX106" fmla="*/ 1675211 w 1780137"/>
                  <a:gd name="connsiteY106" fmla="*/ 1042065 h 1834469"/>
                  <a:gd name="connsiteX107" fmla="*/ 1671593 w 1780137"/>
                  <a:gd name="connsiteY107" fmla="*/ 1020356 h 1834469"/>
                  <a:gd name="connsiteX108" fmla="*/ 1667974 w 1780137"/>
                  <a:gd name="connsiteY108" fmla="*/ 984173 h 1834469"/>
                  <a:gd name="connsiteX109" fmla="*/ 1664356 w 1780137"/>
                  <a:gd name="connsiteY109" fmla="*/ 969700 h 1834469"/>
                  <a:gd name="connsiteX110" fmla="*/ 1660738 w 1780137"/>
                  <a:gd name="connsiteY110" fmla="*/ 947990 h 1834469"/>
                  <a:gd name="connsiteX111" fmla="*/ 1657120 w 1780137"/>
                  <a:gd name="connsiteY111" fmla="*/ 929899 h 1834469"/>
                  <a:gd name="connsiteX112" fmla="*/ 1653502 w 1780137"/>
                  <a:gd name="connsiteY112" fmla="*/ 835823 h 1834469"/>
                  <a:gd name="connsiteX113" fmla="*/ 1646265 w 1780137"/>
                  <a:gd name="connsiteY113" fmla="*/ 799640 h 1834469"/>
                  <a:gd name="connsiteX114" fmla="*/ 1653502 w 1780137"/>
                  <a:gd name="connsiteY114" fmla="*/ 423339 h 1834469"/>
                  <a:gd name="connsiteX115" fmla="*/ 1657120 w 1780137"/>
                  <a:gd name="connsiteY115" fmla="*/ 394393 h 1834469"/>
                  <a:gd name="connsiteX116" fmla="*/ 1664356 w 1780137"/>
                  <a:gd name="connsiteY116" fmla="*/ 340119 h 1834469"/>
                  <a:gd name="connsiteX117" fmla="*/ 1667974 w 1780137"/>
                  <a:gd name="connsiteY117" fmla="*/ 329264 h 1834469"/>
                  <a:gd name="connsiteX118" fmla="*/ 1675211 w 1780137"/>
                  <a:gd name="connsiteY118" fmla="*/ 274990 h 1834469"/>
                  <a:gd name="connsiteX119" fmla="*/ 1686065 w 1780137"/>
                  <a:gd name="connsiteY119" fmla="*/ 249662 h 1834469"/>
                  <a:gd name="connsiteX120" fmla="*/ 1682447 w 1780137"/>
                  <a:gd name="connsiteY120" fmla="*/ 177296 h 1834469"/>
                  <a:gd name="connsiteX121" fmla="*/ 1675211 w 1780137"/>
                  <a:gd name="connsiteY121" fmla="*/ 151968 h 1834469"/>
                  <a:gd name="connsiteX122" fmla="*/ 1671593 w 1780137"/>
                  <a:gd name="connsiteY122" fmla="*/ 123022 h 1834469"/>
                  <a:gd name="connsiteX123" fmla="*/ 1667974 w 1780137"/>
                  <a:gd name="connsiteY123" fmla="*/ 112167 h 1834469"/>
                  <a:gd name="connsiteX124" fmla="*/ 1657120 w 1780137"/>
                  <a:gd name="connsiteY124" fmla="*/ 104930 h 1834469"/>
                  <a:gd name="connsiteX125" fmla="*/ 1649884 w 1780137"/>
                  <a:gd name="connsiteY125" fmla="*/ 94076 h 1834469"/>
                  <a:gd name="connsiteX126" fmla="*/ 1642647 w 1780137"/>
                  <a:gd name="connsiteY126" fmla="*/ 86839 h 1834469"/>
                  <a:gd name="connsiteX127" fmla="*/ 1628175 w 1780137"/>
                  <a:gd name="connsiteY127" fmla="*/ 65129 h 1834469"/>
                  <a:gd name="connsiteX128" fmla="*/ 1613702 w 1780137"/>
                  <a:gd name="connsiteY128" fmla="*/ 61511 h 1834469"/>
                  <a:gd name="connsiteX129" fmla="*/ 1581138 w 1780137"/>
                  <a:gd name="connsiteY129" fmla="*/ 47038 h 1834469"/>
                  <a:gd name="connsiteX130" fmla="*/ 1570284 w 1780137"/>
                  <a:gd name="connsiteY130" fmla="*/ 39801 h 1834469"/>
                  <a:gd name="connsiteX131" fmla="*/ 1555811 w 1780137"/>
                  <a:gd name="connsiteY131" fmla="*/ 32565 h 1834469"/>
                  <a:gd name="connsiteX132" fmla="*/ 1530484 w 1780137"/>
                  <a:gd name="connsiteY132" fmla="*/ 25328 h 1834469"/>
                  <a:gd name="connsiteX133" fmla="*/ 1512393 w 1780137"/>
                  <a:gd name="connsiteY133" fmla="*/ 21710 h 1834469"/>
                  <a:gd name="connsiteX134" fmla="*/ 1487066 w 1780137"/>
                  <a:gd name="connsiteY134" fmla="*/ 14473 h 1834469"/>
                  <a:gd name="connsiteX135" fmla="*/ 1432794 w 1780137"/>
                  <a:gd name="connsiteY135" fmla="*/ 3619 h 1834469"/>
                  <a:gd name="connsiteX136" fmla="*/ 1385758 w 1780137"/>
                  <a:gd name="connsiteY136" fmla="*/ 0 h 1834469"/>
                  <a:gd name="connsiteX137" fmla="*/ 1298922 w 1780137"/>
                  <a:gd name="connsiteY137" fmla="*/ 3619 h 1834469"/>
                  <a:gd name="connsiteX138" fmla="*/ 1262740 w 1780137"/>
                  <a:gd name="connsiteY138" fmla="*/ 7237 h 1834469"/>
                  <a:gd name="connsiteX139" fmla="*/ 1248268 w 1780137"/>
                  <a:gd name="connsiteY139" fmla="*/ 10855 h 1834469"/>
                  <a:gd name="connsiteX140" fmla="*/ 1204850 w 1780137"/>
                  <a:gd name="connsiteY140" fmla="*/ 14473 h 1834469"/>
                  <a:gd name="connsiteX141" fmla="*/ 1175904 w 1780137"/>
                  <a:gd name="connsiteY141" fmla="*/ 18092 h 1834469"/>
                  <a:gd name="connsiteX142" fmla="*/ 1150577 w 1780137"/>
                  <a:gd name="connsiteY142" fmla="*/ 25328 h 1834469"/>
                  <a:gd name="connsiteX143" fmla="*/ 991378 w 1780137"/>
                  <a:gd name="connsiteY143" fmla="*/ 21710 h 1834469"/>
                  <a:gd name="connsiteX144" fmla="*/ 933487 w 1780137"/>
                  <a:gd name="connsiteY144" fmla="*/ 14473 h 1834469"/>
                  <a:gd name="connsiteX145" fmla="*/ 781525 w 1780137"/>
                  <a:gd name="connsiteY145" fmla="*/ 21710 h 1834469"/>
                  <a:gd name="connsiteX146" fmla="*/ 734489 w 1780137"/>
                  <a:gd name="connsiteY146" fmla="*/ 32565 h 1834469"/>
                  <a:gd name="connsiteX147" fmla="*/ 691071 w 1780137"/>
                  <a:gd name="connsiteY147" fmla="*/ 39801 h 1834469"/>
                  <a:gd name="connsiteX148" fmla="*/ 528253 w 1780137"/>
                  <a:gd name="connsiteY148" fmla="*/ 36183 h 1834469"/>
                  <a:gd name="connsiteX149" fmla="*/ 452272 w 1780137"/>
                  <a:gd name="connsiteY149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4728 w 1780137"/>
                  <a:gd name="connsiteY42" fmla="*/ 1443694 h 1834469"/>
                  <a:gd name="connsiteX43" fmla="*/ 141110 w 1780137"/>
                  <a:gd name="connsiteY43" fmla="*/ 1465404 h 1834469"/>
                  <a:gd name="connsiteX44" fmla="*/ 137492 w 1780137"/>
                  <a:gd name="connsiteY44" fmla="*/ 1479877 h 1834469"/>
                  <a:gd name="connsiteX45" fmla="*/ 130255 w 1780137"/>
                  <a:gd name="connsiteY45" fmla="*/ 1541388 h 1834469"/>
                  <a:gd name="connsiteX46" fmla="*/ 126637 w 1780137"/>
                  <a:gd name="connsiteY46" fmla="*/ 1555861 h 1834469"/>
                  <a:gd name="connsiteX47" fmla="*/ 123019 w 1780137"/>
                  <a:gd name="connsiteY47" fmla="*/ 1588426 h 1834469"/>
                  <a:gd name="connsiteX48" fmla="*/ 115783 w 1780137"/>
                  <a:gd name="connsiteY48" fmla="*/ 1628227 h 1834469"/>
                  <a:gd name="connsiteX49" fmla="*/ 119401 w 1780137"/>
                  <a:gd name="connsiteY49" fmla="*/ 1689738 h 1834469"/>
                  <a:gd name="connsiteX50" fmla="*/ 137492 w 1780137"/>
                  <a:gd name="connsiteY50" fmla="*/ 1722302 h 1834469"/>
                  <a:gd name="connsiteX51" fmla="*/ 148346 w 1780137"/>
                  <a:gd name="connsiteY51" fmla="*/ 1733157 h 1834469"/>
                  <a:gd name="connsiteX52" fmla="*/ 155583 w 1780137"/>
                  <a:gd name="connsiteY52" fmla="*/ 1747630 h 1834469"/>
                  <a:gd name="connsiteX53" fmla="*/ 166437 w 1780137"/>
                  <a:gd name="connsiteY53" fmla="*/ 1758485 h 1834469"/>
                  <a:gd name="connsiteX54" fmla="*/ 173673 w 1780137"/>
                  <a:gd name="connsiteY54" fmla="*/ 1769340 h 1834469"/>
                  <a:gd name="connsiteX55" fmla="*/ 184528 w 1780137"/>
                  <a:gd name="connsiteY55" fmla="*/ 1776576 h 1834469"/>
                  <a:gd name="connsiteX56" fmla="*/ 209855 w 1780137"/>
                  <a:gd name="connsiteY56" fmla="*/ 1791049 h 1834469"/>
                  <a:gd name="connsiteX57" fmla="*/ 238800 w 1780137"/>
                  <a:gd name="connsiteY57" fmla="*/ 1801904 h 1834469"/>
                  <a:gd name="connsiteX58" fmla="*/ 267746 w 1780137"/>
                  <a:gd name="connsiteY58" fmla="*/ 1809141 h 1834469"/>
                  <a:gd name="connsiteX59" fmla="*/ 991378 w 1780137"/>
                  <a:gd name="connsiteY59" fmla="*/ 1816377 h 1834469"/>
                  <a:gd name="connsiteX60" fmla="*/ 1013087 w 1780137"/>
                  <a:gd name="connsiteY60" fmla="*/ 1819996 h 1834469"/>
                  <a:gd name="connsiteX61" fmla="*/ 1031178 w 1780137"/>
                  <a:gd name="connsiteY61" fmla="*/ 1827232 h 1834469"/>
                  <a:gd name="connsiteX62" fmla="*/ 1085450 w 1780137"/>
                  <a:gd name="connsiteY62" fmla="*/ 1834469 h 1834469"/>
                  <a:gd name="connsiteX63" fmla="*/ 1190377 w 1780137"/>
                  <a:gd name="connsiteY63" fmla="*/ 1830851 h 1834469"/>
                  <a:gd name="connsiteX64" fmla="*/ 1222940 w 1780137"/>
                  <a:gd name="connsiteY64" fmla="*/ 1819996 h 1834469"/>
                  <a:gd name="connsiteX65" fmla="*/ 1251886 w 1780137"/>
                  <a:gd name="connsiteY65" fmla="*/ 1816377 h 1834469"/>
                  <a:gd name="connsiteX66" fmla="*/ 1291686 w 1780137"/>
                  <a:gd name="connsiteY66" fmla="*/ 1805523 h 1834469"/>
                  <a:gd name="connsiteX67" fmla="*/ 1320631 w 1780137"/>
                  <a:gd name="connsiteY67" fmla="*/ 1801904 h 1834469"/>
                  <a:gd name="connsiteX68" fmla="*/ 1335103 w 1780137"/>
                  <a:gd name="connsiteY68" fmla="*/ 1798286 h 1834469"/>
                  <a:gd name="connsiteX69" fmla="*/ 1356812 w 1780137"/>
                  <a:gd name="connsiteY69" fmla="*/ 1794668 h 1834469"/>
                  <a:gd name="connsiteX70" fmla="*/ 1374903 w 1780137"/>
                  <a:gd name="connsiteY70" fmla="*/ 1791049 h 1834469"/>
                  <a:gd name="connsiteX71" fmla="*/ 1411085 w 1780137"/>
                  <a:gd name="connsiteY71" fmla="*/ 1787431 h 1834469"/>
                  <a:gd name="connsiteX72" fmla="*/ 1443648 w 1780137"/>
                  <a:gd name="connsiteY72" fmla="*/ 1780195 h 1834469"/>
                  <a:gd name="connsiteX73" fmla="*/ 1479830 w 1780137"/>
                  <a:gd name="connsiteY73" fmla="*/ 1772958 h 1834469"/>
                  <a:gd name="connsiteX74" fmla="*/ 1541339 w 1780137"/>
                  <a:gd name="connsiteY74" fmla="*/ 1769340 h 1834469"/>
                  <a:gd name="connsiteX75" fmla="*/ 1555811 w 1780137"/>
                  <a:gd name="connsiteY75" fmla="*/ 1765722 h 1834469"/>
                  <a:gd name="connsiteX76" fmla="*/ 1653502 w 1780137"/>
                  <a:gd name="connsiteY76" fmla="*/ 1754867 h 1834469"/>
                  <a:gd name="connsiteX77" fmla="*/ 1678829 w 1780137"/>
                  <a:gd name="connsiteY77" fmla="*/ 1740394 h 1834469"/>
                  <a:gd name="connsiteX78" fmla="*/ 1693301 w 1780137"/>
                  <a:gd name="connsiteY78" fmla="*/ 1718684 h 1834469"/>
                  <a:gd name="connsiteX79" fmla="*/ 1700538 w 1780137"/>
                  <a:gd name="connsiteY79" fmla="*/ 1711447 h 1834469"/>
                  <a:gd name="connsiteX80" fmla="*/ 1718629 w 1780137"/>
                  <a:gd name="connsiteY80" fmla="*/ 1682501 h 1834469"/>
                  <a:gd name="connsiteX81" fmla="*/ 1725865 w 1780137"/>
                  <a:gd name="connsiteY81" fmla="*/ 1668028 h 1834469"/>
                  <a:gd name="connsiteX82" fmla="*/ 1736719 w 1780137"/>
                  <a:gd name="connsiteY82" fmla="*/ 1660791 h 1834469"/>
                  <a:gd name="connsiteX83" fmla="*/ 1740338 w 1780137"/>
                  <a:gd name="connsiteY83" fmla="*/ 1649937 h 1834469"/>
                  <a:gd name="connsiteX84" fmla="*/ 1747574 w 1780137"/>
                  <a:gd name="connsiteY84" fmla="*/ 1635463 h 1834469"/>
                  <a:gd name="connsiteX85" fmla="*/ 1751192 w 1780137"/>
                  <a:gd name="connsiteY85" fmla="*/ 1620990 h 1834469"/>
                  <a:gd name="connsiteX86" fmla="*/ 1758428 w 1780137"/>
                  <a:gd name="connsiteY86" fmla="*/ 1606517 h 1834469"/>
                  <a:gd name="connsiteX87" fmla="*/ 1762047 w 1780137"/>
                  <a:gd name="connsiteY87" fmla="*/ 1595662 h 1834469"/>
                  <a:gd name="connsiteX88" fmla="*/ 1765665 w 1780137"/>
                  <a:gd name="connsiteY88" fmla="*/ 1573953 h 1834469"/>
                  <a:gd name="connsiteX89" fmla="*/ 1772901 w 1780137"/>
                  <a:gd name="connsiteY89" fmla="*/ 1545006 h 1834469"/>
                  <a:gd name="connsiteX90" fmla="*/ 1776519 w 1780137"/>
                  <a:gd name="connsiteY90" fmla="*/ 1530533 h 1834469"/>
                  <a:gd name="connsiteX91" fmla="*/ 1780137 w 1780137"/>
                  <a:gd name="connsiteY91" fmla="*/ 1508824 h 1834469"/>
                  <a:gd name="connsiteX92" fmla="*/ 1776519 w 1780137"/>
                  <a:gd name="connsiteY92" fmla="*/ 1367711 h 1834469"/>
                  <a:gd name="connsiteX93" fmla="*/ 1765665 w 1780137"/>
                  <a:gd name="connsiteY93" fmla="*/ 1327909 h 1834469"/>
                  <a:gd name="connsiteX94" fmla="*/ 1762047 w 1780137"/>
                  <a:gd name="connsiteY94" fmla="*/ 1313436 h 1834469"/>
                  <a:gd name="connsiteX95" fmla="*/ 1758428 w 1780137"/>
                  <a:gd name="connsiteY95" fmla="*/ 1291727 h 1834469"/>
                  <a:gd name="connsiteX96" fmla="*/ 1747574 w 1780137"/>
                  <a:gd name="connsiteY96" fmla="*/ 1277254 h 1834469"/>
                  <a:gd name="connsiteX97" fmla="*/ 1729483 w 1780137"/>
                  <a:gd name="connsiteY97" fmla="*/ 1226598 h 1834469"/>
                  <a:gd name="connsiteX98" fmla="*/ 1725865 w 1780137"/>
                  <a:gd name="connsiteY98" fmla="*/ 1208506 h 1834469"/>
                  <a:gd name="connsiteX99" fmla="*/ 1715010 w 1780137"/>
                  <a:gd name="connsiteY99" fmla="*/ 1186797 h 1834469"/>
                  <a:gd name="connsiteX100" fmla="*/ 1707774 w 1780137"/>
                  <a:gd name="connsiteY100" fmla="*/ 1168705 h 1834469"/>
                  <a:gd name="connsiteX101" fmla="*/ 1700538 w 1780137"/>
                  <a:gd name="connsiteY101" fmla="*/ 1154232 h 1834469"/>
                  <a:gd name="connsiteX102" fmla="*/ 1689683 w 1780137"/>
                  <a:gd name="connsiteY102" fmla="*/ 1125286 h 1834469"/>
                  <a:gd name="connsiteX103" fmla="*/ 1682447 w 1780137"/>
                  <a:gd name="connsiteY103" fmla="*/ 1107194 h 1834469"/>
                  <a:gd name="connsiteX104" fmla="*/ 1678829 w 1780137"/>
                  <a:gd name="connsiteY104" fmla="*/ 1078248 h 1834469"/>
                  <a:gd name="connsiteX105" fmla="*/ 1675211 w 1780137"/>
                  <a:gd name="connsiteY105" fmla="*/ 1042065 h 1834469"/>
                  <a:gd name="connsiteX106" fmla="*/ 1671593 w 1780137"/>
                  <a:gd name="connsiteY106" fmla="*/ 1020356 h 1834469"/>
                  <a:gd name="connsiteX107" fmla="*/ 1667974 w 1780137"/>
                  <a:gd name="connsiteY107" fmla="*/ 984173 h 1834469"/>
                  <a:gd name="connsiteX108" fmla="*/ 1664356 w 1780137"/>
                  <a:gd name="connsiteY108" fmla="*/ 969700 h 1834469"/>
                  <a:gd name="connsiteX109" fmla="*/ 1660738 w 1780137"/>
                  <a:gd name="connsiteY109" fmla="*/ 947990 h 1834469"/>
                  <a:gd name="connsiteX110" fmla="*/ 1657120 w 1780137"/>
                  <a:gd name="connsiteY110" fmla="*/ 929899 h 1834469"/>
                  <a:gd name="connsiteX111" fmla="*/ 1653502 w 1780137"/>
                  <a:gd name="connsiteY111" fmla="*/ 835823 h 1834469"/>
                  <a:gd name="connsiteX112" fmla="*/ 1646265 w 1780137"/>
                  <a:gd name="connsiteY112" fmla="*/ 799640 h 1834469"/>
                  <a:gd name="connsiteX113" fmla="*/ 1653502 w 1780137"/>
                  <a:gd name="connsiteY113" fmla="*/ 423339 h 1834469"/>
                  <a:gd name="connsiteX114" fmla="*/ 1657120 w 1780137"/>
                  <a:gd name="connsiteY114" fmla="*/ 394393 h 1834469"/>
                  <a:gd name="connsiteX115" fmla="*/ 1664356 w 1780137"/>
                  <a:gd name="connsiteY115" fmla="*/ 340119 h 1834469"/>
                  <a:gd name="connsiteX116" fmla="*/ 1667974 w 1780137"/>
                  <a:gd name="connsiteY116" fmla="*/ 329264 h 1834469"/>
                  <a:gd name="connsiteX117" fmla="*/ 1675211 w 1780137"/>
                  <a:gd name="connsiteY117" fmla="*/ 274990 h 1834469"/>
                  <a:gd name="connsiteX118" fmla="*/ 1686065 w 1780137"/>
                  <a:gd name="connsiteY118" fmla="*/ 249662 h 1834469"/>
                  <a:gd name="connsiteX119" fmla="*/ 1682447 w 1780137"/>
                  <a:gd name="connsiteY119" fmla="*/ 177296 h 1834469"/>
                  <a:gd name="connsiteX120" fmla="*/ 1675211 w 1780137"/>
                  <a:gd name="connsiteY120" fmla="*/ 151968 h 1834469"/>
                  <a:gd name="connsiteX121" fmla="*/ 1671593 w 1780137"/>
                  <a:gd name="connsiteY121" fmla="*/ 123022 h 1834469"/>
                  <a:gd name="connsiteX122" fmla="*/ 1667974 w 1780137"/>
                  <a:gd name="connsiteY122" fmla="*/ 112167 h 1834469"/>
                  <a:gd name="connsiteX123" fmla="*/ 1657120 w 1780137"/>
                  <a:gd name="connsiteY123" fmla="*/ 104930 h 1834469"/>
                  <a:gd name="connsiteX124" fmla="*/ 1649884 w 1780137"/>
                  <a:gd name="connsiteY124" fmla="*/ 94076 h 1834469"/>
                  <a:gd name="connsiteX125" fmla="*/ 1642647 w 1780137"/>
                  <a:gd name="connsiteY125" fmla="*/ 86839 h 1834469"/>
                  <a:gd name="connsiteX126" fmla="*/ 1628175 w 1780137"/>
                  <a:gd name="connsiteY126" fmla="*/ 65129 h 1834469"/>
                  <a:gd name="connsiteX127" fmla="*/ 1613702 w 1780137"/>
                  <a:gd name="connsiteY127" fmla="*/ 61511 h 1834469"/>
                  <a:gd name="connsiteX128" fmla="*/ 1581138 w 1780137"/>
                  <a:gd name="connsiteY128" fmla="*/ 47038 h 1834469"/>
                  <a:gd name="connsiteX129" fmla="*/ 1570284 w 1780137"/>
                  <a:gd name="connsiteY129" fmla="*/ 39801 h 1834469"/>
                  <a:gd name="connsiteX130" fmla="*/ 1555811 w 1780137"/>
                  <a:gd name="connsiteY130" fmla="*/ 32565 h 1834469"/>
                  <a:gd name="connsiteX131" fmla="*/ 1530484 w 1780137"/>
                  <a:gd name="connsiteY131" fmla="*/ 25328 h 1834469"/>
                  <a:gd name="connsiteX132" fmla="*/ 1512393 w 1780137"/>
                  <a:gd name="connsiteY132" fmla="*/ 21710 h 1834469"/>
                  <a:gd name="connsiteX133" fmla="*/ 1487066 w 1780137"/>
                  <a:gd name="connsiteY133" fmla="*/ 14473 h 1834469"/>
                  <a:gd name="connsiteX134" fmla="*/ 1432794 w 1780137"/>
                  <a:gd name="connsiteY134" fmla="*/ 3619 h 1834469"/>
                  <a:gd name="connsiteX135" fmla="*/ 1385758 w 1780137"/>
                  <a:gd name="connsiteY135" fmla="*/ 0 h 1834469"/>
                  <a:gd name="connsiteX136" fmla="*/ 1298922 w 1780137"/>
                  <a:gd name="connsiteY136" fmla="*/ 3619 h 1834469"/>
                  <a:gd name="connsiteX137" fmla="*/ 1262740 w 1780137"/>
                  <a:gd name="connsiteY137" fmla="*/ 7237 h 1834469"/>
                  <a:gd name="connsiteX138" fmla="*/ 1248268 w 1780137"/>
                  <a:gd name="connsiteY138" fmla="*/ 10855 h 1834469"/>
                  <a:gd name="connsiteX139" fmla="*/ 1204850 w 1780137"/>
                  <a:gd name="connsiteY139" fmla="*/ 14473 h 1834469"/>
                  <a:gd name="connsiteX140" fmla="*/ 1175904 w 1780137"/>
                  <a:gd name="connsiteY140" fmla="*/ 18092 h 1834469"/>
                  <a:gd name="connsiteX141" fmla="*/ 1150577 w 1780137"/>
                  <a:gd name="connsiteY141" fmla="*/ 25328 h 1834469"/>
                  <a:gd name="connsiteX142" fmla="*/ 991378 w 1780137"/>
                  <a:gd name="connsiteY142" fmla="*/ 21710 h 1834469"/>
                  <a:gd name="connsiteX143" fmla="*/ 933487 w 1780137"/>
                  <a:gd name="connsiteY143" fmla="*/ 14473 h 1834469"/>
                  <a:gd name="connsiteX144" fmla="*/ 781525 w 1780137"/>
                  <a:gd name="connsiteY144" fmla="*/ 21710 h 1834469"/>
                  <a:gd name="connsiteX145" fmla="*/ 734489 w 1780137"/>
                  <a:gd name="connsiteY145" fmla="*/ 32565 h 1834469"/>
                  <a:gd name="connsiteX146" fmla="*/ 691071 w 1780137"/>
                  <a:gd name="connsiteY146" fmla="*/ 39801 h 1834469"/>
                  <a:gd name="connsiteX147" fmla="*/ 528253 w 1780137"/>
                  <a:gd name="connsiteY147" fmla="*/ 36183 h 1834469"/>
                  <a:gd name="connsiteX148" fmla="*/ 452272 w 1780137"/>
                  <a:gd name="connsiteY148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8346 w 1780137"/>
                  <a:gd name="connsiteY41" fmla="*/ 1429221 h 1834469"/>
                  <a:gd name="connsiteX42" fmla="*/ 141110 w 1780137"/>
                  <a:gd name="connsiteY42" fmla="*/ 1465404 h 1834469"/>
                  <a:gd name="connsiteX43" fmla="*/ 137492 w 1780137"/>
                  <a:gd name="connsiteY43" fmla="*/ 1479877 h 1834469"/>
                  <a:gd name="connsiteX44" fmla="*/ 130255 w 1780137"/>
                  <a:gd name="connsiteY44" fmla="*/ 1541388 h 1834469"/>
                  <a:gd name="connsiteX45" fmla="*/ 126637 w 1780137"/>
                  <a:gd name="connsiteY45" fmla="*/ 1555861 h 1834469"/>
                  <a:gd name="connsiteX46" fmla="*/ 123019 w 1780137"/>
                  <a:gd name="connsiteY46" fmla="*/ 1588426 h 1834469"/>
                  <a:gd name="connsiteX47" fmla="*/ 115783 w 1780137"/>
                  <a:gd name="connsiteY47" fmla="*/ 1628227 h 1834469"/>
                  <a:gd name="connsiteX48" fmla="*/ 119401 w 1780137"/>
                  <a:gd name="connsiteY48" fmla="*/ 1689738 h 1834469"/>
                  <a:gd name="connsiteX49" fmla="*/ 137492 w 1780137"/>
                  <a:gd name="connsiteY49" fmla="*/ 1722302 h 1834469"/>
                  <a:gd name="connsiteX50" fmla="*/ 148346 w 1780137"/>
                  <a:gd name="connsiteY50" fmla="*/ 1733157 h 1834469"/>
                  <a:gd name="connsiteX51" fmla="*/ 155583 w 1780137"/>
                  <a:gd name="connsiteY51" fmla="*/ 1747630 h 1834469"/>
                  <a:gd name="connsiteX52" fmla="*/ 166437 w 1780137"/>
                  <a:gd name="connsiteY52" fmla="*/ 1758485 h 1834469"/>
                  <a:gd name="connsiteX53" fmla="*/ 173673 w 1780137"/>
                  <a:gd name="connsiteY53" fmla="*/ 1769340 h 1834469"/>
                  <a:gd name="connsiteX54" fmla="*/ 184528 w 1780137"/>
                  <a:gd name="connsiteY54" fmla="*/ 1776576 h 1834469"/>
                  <a:gd name="connsiteX55" fmla="*/ 209855 w 1780137"/>
                  <a:gd name="connsiteY55" fmla="*/ 1791049 h 1834469"/>
                  <a:gd name="connsiteX56" fmla="*/ 238800 w 1780137"/>
                  <a:gd name="connsiteY56" fmla="*/ 1801904 h 1834469"/>
                  <a:gd name="connsiteX57" fmla="*/ 267746 w 1780137"/>
                  <a:gd name="connsiteY57" fmla="*/ 1809141 h 1834469"/>
                  <a:gd name="connsiteX58" fmla="*/ 991378 w 1780137"/>
                  <a:gd name="connsiteY58" fmla="*/ 1816377 h 1834469"/>
                  <a:gd name="connsiteX59" fmla="*/ 1013087 w 1780137"/>
                  <a:gd name="connsiteY59" fmla="*/ 1819996 h 1834469"/>
                  <a:gd name="connsiteX60" fmla="*/ 1031178 w 1780137"/>
                  <a:gd name="connsiteY60" fmla="*/ 1827232 h 1834469"/>
                  <a:gd name="connsiteX61" fmla="*/ 1085450 w 1780137"/>
                  <a:gd name="connsiteY61" fmla="*/ 1834469 h 1834469"/>
                  <a:gd name="connsiteX62" fmla="*/ 1190377 w 1780137"/>
                  <a:gd name="connsiteY62" fmla="*/ 1830851 h 1834469"/>
                  <a:gd name="connsiteX63" fmla="*/ 1222940 w 1780137"/>
                  <a:gd name="connsiteY63" fmla="*/ 1819996 h 1834469"/>
                  <a:gd name="connsiteX64" fmla="*/ 1251886 w 1780137"/>
                  <a:gd name="connsiteY64" fmla="*/ 1816377 h 1834469"/>
                  <a:gd name="connsiteX65" fmla="*/ 1291686 w 1780137"/>
                  <a:gd name="connsiteY65" fmla="*/ 1805523 h 1834469"/>
                  <a:gd name="connsiteX66" fmla="*/ 1320631 w 1780137"/>
                  <a:gd name="connsiteY66" fmla="*/ 1801904 h 1834469"/>
                  <a:gd name="connsiteX67" fmla="*/ 1335103 w 1780137"/>
                  <a:gd name="connsiteY67" fmla="*/ 1798286 h 1834469"/>
                  <a:gd name="connsiteX68" fmla="*/ 1356812 w 1780137"/>
                  <a:gd name="connsiteY68" fmla="*/ 1794668 h 1834469"/>
                  <a:gd name="connsiteX69" fmla="*/ 1374903 w 1780137"/>
                  <a:gd name="connsiteY69" fmla="*/ 1791049 h 1834469"/>
                  <a:gd name="connsiteX70" fmla="*/ 1411085 w 1780137"/>
                  <a:gd name="connsiteY70" fmla="*/ 1787431 h 1834469"/>
                  <a:gd name="connsiteX71" fmla="*/ 1443648 w 1780137"/>
                  <a:gd name="connsiteY71" fmla="*/ 1780195 h 1834469"/>
                  <a:gd name="connsiteX72" fmla="*/ 1479830 w 1780137"/>
                  <a:gd name="connsiteY72" fmla="*/ 1772958 h 1834469"/>
                  <a:gd name="connsiteX73" fmla="*/ 1541339 w 1780137"/>
                  <a:gd name="connsiteY73" fmla="*/ 1769340 h 1834469"/>
                  <a:gd name="connsiteX74" fmla="*/ 1555811 w 1780137"/>
                  <a:gd name="connsiteY74" fmla="*/ 1765722 h 1834469"/>
                  <a:gd name="connsiteX75" fmla="*/ 1653502 w 1780137"/>
                  <a:gd name="connsiteY75" fmla="*/ 1754867 h 1834469"/>
                  <a:gd name="connsiteX76" fmla="*/ 1678829 w 1780137"/>
                  <a:gd name="connsiteY76" fmla="*/ 1740394 h 1834469"/>
                  <a:gd name="connsiteX77" fmla="*/ 1693301 w 1780137"/>
                  <a:gd name="connsiteY77" fmla="*/ 1718684 h 1834469"/>
                  <a:gd name="connsiteX78" fmla="*/ 1700538 w 1780137"/>
                  <a:gd name="connsiteY78" fmla="*/ 1711447 h 1834469"/>
                  <a:gd name="connsiteX79" fmla="*/ 1718629 w 1780137"/>
                  <a:gd name="connsiteY79" fmla="*/ 1682501 h 1834469"/>
                  <a:gd name="connsiteX80" fmla="*/ 1725865 w 1780137"/>
                  <a:gd name="connsiteY80" fmla="*/ 1668028 h 1834469"/>
                  <a:gd name="connsiteX81" fmla="*/ 1736719 w 1780137"/>
                  <a:gd name="connsiteY81" fmla="*/ 1660791 h 1834469"/>
                  <a:gd name="connsiteX82" fmla="*/ 1740338 w 1780137"/>
                  <a:gd name="connsiteY82" fmla="*/ 1649937 h 1834469"/>
                  <a:gd name="connsiteX83" fmla="*/ 1747574 w 1780137"/>
                  <a:gd name="connsiteY83" fmla="*/ 1635463 h 1834469"/>
                  <a:gd name="connsiteX84" fmla="*/ 1751192 w 1780137"/>
                  <a:gd name="connsiteY84" fmla="*/ 1620990 h 1834469"/>
                  <a:gd name="connsiteX85" fmla="*/ 1758428 w 1780137"/>
                  <a:gd name="connsiteY85" fmla="*/ 1606517 h 1834469"/>
                  <a:gd name="connsiteX86" fmla="*/ 1762047 w 1780137"/>
                  <a:gd name="connsiteY86" fmla="*/ 1595662 h 1834469"/>
                  <a:gd name="connsiteX87" fmla="*/ 1765665 w 1780137"/>
                  <a:gd name="connsiteY87" fmla="*/ 1573953 h 1834469"/>
                  <a:gd name="connsiteX88" fmla="*/ 1772901 w 1780137"/>
                  <a:gd name="connsiteY88" fmla="*/ 1545006 h 1834469"/>
                  <a:gd name="connsiteX89" fmla="*/ 1776519 w 1780137"/>
                  <a:gd name="connsiteY89" fmla="*/ 1530533 h 1834469"/>
                  <a:gd name="connsiteX90" fmla="*/ 1780137 w 1780137"/>
                  <a:gd name="connsiteY90" fmla="*/ 1508824 h 1834469"/>
                  <a:gd name="connsiteX91" fmla="*/ 1776519 w 1780137"/>
                  <a:gd name="connsiteY91" fmla="*/ 1367711 h 1834469"/>
                  <a:gd name="connsiteX92" fmla="*/ 1765665 w 1780137"/>
                  <a:gd name="connsiteY92" fmla="*/ 1327909 h 1834469"/>
                  <a:gd name="connsiteX93" fmla="*/ 1762047 w 1780137"/>
                  <a:gd name="connsiteY93" fmla="*/ 1313436 h 1834469"/>
                  <a:gd name="connsiteX94" fmla="*/ 1758428 w 1780137"/>
                  <a:gd name="connsiteY94" fmla="*/ 1291727 h 1834469"/>
                  <a:gd name="connsiteX95" fmla="*/ 1747574 w 1780137"/>
                  <a:gd name="connsiteY95" fmla="*/ 1277254 h 1834469"/>
                  <a:gd name="connsiteX96" fmla="*/ 1729483 w 1780137"/>
                  <a:gd name="connsiteY96" fmla="*/ 1226598 h 1834469"/>
                  <a:gd name="connsiteX97" fmla="*/ 1725865 w 1780137"/>
                  <a:gd name="connsiteY97" fmla="*/ 1208506 h 1834469"/>
                  <a:gd name="connsiteX98" fmla="*/ 1715010 w 1780137"/>
                  <a:gd name="connsiteY98" fmla="*/ 1186797 h 1834469"/>
                  <a:gd name="connsiteX99" fmla="*/ 1707774 w 1780137"/>
                  <a:gd name="connsiteY99" fmla="*/ 1168705 h 1834469"/>
                  <a:gd name="connsiteX100" fmla="*/ 1700538 w 1780137"/>
                  <a:gd name="connsiteY100" fmla="*/ 1154232 h 1834469"/>
                  <a:gd name="connsiteX101" fmla="*/ 1689683 w 1780137"/>
                  <a:gd name="connsiteY101" fmla="*/ 1125286 h 1834469"/>
                  <a:gd name="connsiteX102" fmla="*/ 1682447 w 1780137"/>
                  <a:gd name="connsiteY102" fmla="*/ 1107194 h 1834469"/>
                  <a:gd name="connsiteX103" fmla="*/ 1678829 w 1780137"/>
                  <a:gd name="connsiteY103" fmla="*/ 1078248 h 1834469"/>
                  <a:gd name="connsiteX104" fmla="*/ 1675211 w 1780137"/>
                  <a:gd name="connsiteY104" fmla="*/ 1042065 h 1834469"/>
                  <a:gd name="connsiteX105" fmla="*/ 1671593 w 1780137"/>
                  <a:gd name="connsiteY105" fmla="*/ 1020356 h 1834469"/>
                  <a:gd name="connsiteX106" fmla="*/ 1667974 w 1780137"/>
                  <a:gd name="connsiteY106" fmla="*/ 984173 h 1834469"/>
                  <a:gd name="connsiteX107" fmla="*/ 1664356 w 1780137"/>
                  <a:gd name="connsiteY107" fmla="*/ 969700 h 1834469"/>
                  <a:gd name="connsiteX108" fmla="*/ 1660738 w 1780137"/>
                  <a:gd name="connsiteY108" fmla="*/ 947990 h 1834469"/>
                  <a:gd name="connsiteX109" fmla="*/ 1657120 w 1780137"/>
                  <a:gd name="connsiteY109" fmla="*/ 929899 h 1834469"/>
                  <a:gd name="connsiteX110" fmla="*/ 1653502 w 1780137"/>
                  <a:gd name="connsiteY110" fmla="*/ 835823 h 1834469"/>
                  <a:gd name="connsiteX111" fmla="*/ 1646265 w 1780137"/>
                  <a:gd name="connsiteY111" fmla="*/ 799640 h 1834469"/>
                  <a:gd name="connsiteX112" fmla="*/ 1653502 w 1780137"/>
                  <a:gd name="connsiteY112" fmla="*/ 423339 h 1834469"/>
                  <a:gd name="connsiteX113" fmla="*/ 1657120 w 1780137"/>
                  <a:gd name="connsiteY113" fmla="*/ 394393 h 1834469"/>
                  <a:gd name="connsiteX114" fmla="*/ 1664356 w 1780137"/>
                  <a:gd name="connsiteY114" fmla="*/ 340119 h 1834469"/>
                  <a:gd name="connsiteX115" fmla="*/ 1667974 w 1780137"/>
                  <a:gd name="connsiteY115" fmla="*/ 329264 h 1834469"/>
                  <a:gd name="connsiteX116" fmla="*/ 1675211 w 1780137"/>
                  <a:gd name="connsiteY116" fmla="*/ 274990 h 1834469"/>
                  <a:gd name="connsiteX117" fmla="*/ 1686065 w 1780137"/>
                  <a:gd name="connsiteY117" fmla="*/ 249662 h 1834469"/>
                  <a:gd name="connsiteX118" fmla="*/ 1682447 w 1780137"/>
                  <a:gd name="connsiteY118" fmla="*/ 177296 h 1834469"/>
                  <a:gd name="connsiteX119" fmla="*/ 1675211 w 1780137"/>
                  <a:gd name="connsiteY119" fmla="*/ 151968 h 1834469"/>
                  <a:gd name="connsiteX120" fmla="*/ 1671593 w 1780137"/>
                  <a:gd name="connsiteY120" fmla="*/ 123022 h 1834469"/>
                  <a:gd name="connsiteX121" fmla="*/ 1667974 w 1780137"/>
                  <a:gd name="connsiteY121" fmla="*/ 112167 h 1834469"/>
                  <a:gd name="connsiteX122" fmla="*/ 1657120 w 1780137"/>
                  <a:gd name="connsiteY122" fmla="*/ 104930 h 1834469"/>
                  <a:gd name="connsiteX123" fmla="*/ 1649884 w 1780137"/>
                  <a:gd name="connsiteY123" fmla="*/ 94076 h 1834469"/>
                  <a:gd name="connsiteX124" fmla="*/ 1642647 w 1780137"/>
                  <a:gd name="connsiteY124" fmla="*/ 86839 h 1834469"/>
                  <a:gd name="connsiteX125" fmla="*/ 1628175 w 1780137"/>
                  <a:gd name="connsiteY125" fmla="*/ 65129 h 1834469"/>
                  <a:gd name="connsiteX126" fmla="*/ 1613702 w 1780137"/>
                  <a:gd name="connsiteY126" fmla="*/ 61511 h 1834469"/>
                  <a:gd name="connsiteX127" fmla="*/ 1581138 w 1780137"/>
                  <a:gd name="connsiteY127" fmla="*/ 47038 h 1834469"/>
                  <a:gd name="connsiteX128" fmla="*/ 1570284 w 1780137"/>
                  <a:gd name="connsiteY128" fmla="*/ 39801 h 1834469"/>
                  <a:gd name="connsiteX129" fmla="*/ 1555811 w 1780137"/>
                  <a:gd name="connsiteY129" fmla="*/ 32565 h 1834469"/>
                  <a:gd name="connsiteX130" fmla="*/ 1530484 w 1780137"/>
                  <a:gd name="connsiteY130" fmla="*/ 25328 h 1834469"/>
                  <a:gd name="connsiteX131" fmla="*/ 1512393 w 1780137"/>
                  <a:gd name="connsiteY131" fmla="*/ 21710 h 1834469"/>
                  <a:gd name="connsiteX132" fmla="*/ 1487066 w 1780137"/>
                  <a:gd name="connsiteY132" fmla="*/ 14473 h 1834469"/>
                  <a:gd name="connsiteX133" fmla="*/ 1432794 w 1780137"/>
                  <a:gd name="connsiteY133" fmla="*/ 3619 h 1834469"/>
                  <a:gd name="connsiteX134" fmla="*/ 1385758 w 1780137"/>
                  <a:gd name="connsiteY134" fmla="*/ 0 h 1834469"/>
                  <a:gd name="connsiteX135" fmla="*/ 1298922 w 1780137"/>
                  <a:gd name="connsiteY135" fmla="*/ 3619 h 1834469"/>
                  <a:gd name="connsiteX136" fmla="*/ 1262740 w 1780137"/>
                  <a:gd name="connsiteY136" fmla="*/ 7237 h 1834469"/>
                  <a:gd name="connsiteX137" fmla="*/ 1248268 w 1780137"/>
                  <a:gd name="connsiteY137" fmla="*/ 10855 h 1834469"/>
                  <a:gd name="connsiteX138" fmla="*/ 1204850 w 1780137"/>
                  <a:gd name="connsiteY138" fmla="*/ 14473 h 1834469"/>
                  <a:gd name="connsiteX139" fmla="*/ 1175904 w 1780137"/>
                  <a:gd name="connsiteY139" fmla="*/ 18092 h 1834469"/>
                  <a:gd name="connsiteX140" fmla="*/ 1150577 w 1780137"/>
                  <a:gd name="connsiteY140" fmla="*/ 25328 h 1834469"/>
                  <a:gd name="connsiteX141" fmla="*/ 991378 w 1780137"/>
                  <a:gd name="connsiteY141" fmla="*/ 21710 h 1834469"/>
                  <a:gd name="connsiteX142" fmla="*/ 933487 w 1780137"/>
                  <a:gd name="connsiteY142" fmla="*/ 14473 h 1834469"/>
                  <a:gd name="connsiteX143" fmla="*/ 781525 w 1780137"/>
                  <a:gd name="connsiteY143" fmla="*/ 21710 h 1834469"/>
                  <a:gd name="connsiteX144" fmla="*/ 734489 w 1780137"/>
                  <a:gd name="connsiteY144" fmla="*/ 32565 h 1834469"/>
                  <a:gd name="connsiteX145" fmla="*/ 691071 w 1780137"/>
                  <a:gd name="connsiteY145" fmla="*/ 39801 h 1834469"/>
                  <a:gd name="connsiteX146" fmla="*/ 528253 w 1780137"/>
                  <a:gd name="connsiteY146" fmla="*/ 36183 h 1834469"/>
                  <a:gd name="connsiteX147" fmla="*/ 452272 w 1780137"/>
                  <a:gd name="connsiteY147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7492 w 1780137"/>
                  <a:gd name="connsiteY42" fmla="*/ 1479877 h 1834469"/>
                  <a:gd name="connsiteX43" fmla="*/ 130255 w 1780137"/>
                  <a:gd name="connsiteY43" fmla="*/ 1541388 h 1834469"/>
                  <a:gd name="connsiteX44" fmla="*/ 126637 w 1780137"/>
                  <a:gd name="connsiteY44" fmla="*/ 1555861 h 1834469"/>
                  <a:gd name="connsiteX45" fmla="*/ 123019 w 1780137"/>
                  <a:gd name="connsiteY45" fmla="*/ 1588426 h 1834469"/>
                  <a:gd name="connsiteX46" fmla="*/ 115783 w 1780137"/>
                  <a:gd name="connsiteY46" fmla="*/ 1628227 h 1834469"/>
                  <a:gd name="connsiteX47" fmla="*/ 119401 w 1780137"/>
                  <a:gd name="connsiteY47" fmla="*/ 1689738 h 1834469"/>
                  <a:gd name="connsiteX48" fmla="*/ 137492 w 1780137"/>
                  <a:gd name="connsiteY48" fmla="*/ 1722302 h 1834469"/>
                  <a:gd name="connsiteX49" fmla="*/ 148346 w 1780137"/>
                  <a:gd name="connsiteY49" fmla="*/ 1733157 h 1834469"/>
                  <a:gd name="connsiteX50" fmla="*/ 155583 w 1780137"/>
                  <a:gd name="connsiteY50" fmla="*/ 1747630 h 1834469"/>
                  <a:gd name="connsiteX51" fmla="*/ 166437 w 1780137"/>
                  <a:gd name="connsiteY51" fmla="*/ 1758485 h 1834469"/>
                  <a:gd name="connsiteX52" fmla="*/ 173673 w 1780137"/>
                  <a:gd name="connsiteY52" fmla="*/ 1769340 h 1834469"/>
                  <a:gd name="connsiteX53" fmla="*/ 184528 w 1780137"/>
                  <a:gd name="connsiteY53" fmla="*/ 1776576 h 1834469"/>
                  <a:gd name="connsiteX54" fmla="*/ 209855 w 1780137"/>
                  <a:gd name="connsiteY54" fmla="*/ 1791049 h 1834469"/>
                  <a:gd name="connsiteX55" fmla="*/ 238800 w 1780137"/>
                  <a:gd name="connsiteY55" fmla="*/ 1801904 h 1834469"/>
                  <a:gd name="connsiteX56" fmla="*/ 267746 w 1780137"/>
                  <a:gd name="connsiteY56" fmla="*/ 1809141 h 1834469"/>
                  <a:gd name="connsiteX57" fmla="*/ 991378 w 1780137"/>
                  <a:gd name="connsiteY57" fmla="*/ 1816377 h 1834469"/>
                  <a:gd name="connsiteX58" fmla="*/ 1013087 w 1780137"/>
                  <a:gd name="connsiteY58" fmla="*/ 1819996 h 1834469"/>
                  <a:gd name="connsiteX59" fmla="*/ 1031178 w 1780137"/>
                  <a:gd name="connsiteY59" fmla="*/ 1827232 h 1834469"/>
                  <a:gd name="connsiteX60" fmla="*/ 1085450 w 1780137"/>
                  <a:gd name="connsiteY60" fmla="*/ 1834469 h 1834469"/>
                  <a:gd name="connsiteX61" fmla="*/ 1190377 w 1780137"/>
                  <a:gd name="connsiteY61" fmla="*/ 1830851 h 1834469"/>
                  <a:gd name="connsiteX62" fmla="*/ 1222940 w 1780137"/>
                  <a:gd name="connsiteY62" fmla="*/ 1819996 h 1834469"/>
                  <a:gd name="connsiteX63" fmla="*/ 1251886 w 1780137"/>
                  <a:gd name="connsiteY63" fmla="*/ 1816377 h 1834469"/>
                  <a:gd name="connsiteX64" fmla="*/ 1291686 w 1780137"/>
                  <a:gd name="connsiteY64" fmla="*/ 1805523 h 1834469"/>
                  <a:gd name="connsiteX65" fmla="*/ 1320631 w 1780137"/>
                  <a:gd name="connsiteY65" fmla="*/ 1801904 h 1834469"/>
                  <a:gd name="connsiteX66" fmla="*/ 1335103 w 1780137"/>
                  <a:gd name="connsiteY66" fmla="*/ 1798286 h 1834469"/>
                  <a:gd name="connsiteX67" fmla="*/ 1356812 w 1780137"/>
                  <a:gd name="connsiteY67" fmla="*/ 1794668 h 1834469"/>
                  <a:gd name="connsiteX68" fmla="*/ 1374903 w 1780137"/>
                  <a:gd name="connsiteY68" fmla="*/ 1791049 h 1834469"/>
                  <a:gd name="connsiteX69" fmla="*/ 1411085 w 1780137"/>
                  <a:gd name="connsiteY69" fmla="*/ 1787431 h 1834469"/>
                  <a:gd name="connsiteX70" fmla="*/ 1443648 w 1780137"/>
                  <a:gd name="connsiteY70" fmla="*/ 1780195 h 1834469"/>
                  <a:gd name="connsiteX71" fmla="*/ 1479830 w 1780137"/>
                  <a:gd name="connsiteY71" fmla="*/ 1772958 h 1834469"/>
                  <a:gd name="connsiteX72" fmla="*/ 1541339 w 1780137"/>
                  <a:gd name="connsiteY72" fmla="*/ 1769340 h 1834469"/>
                  <a:gd name="connsiteX73" fmla="*/ 1555811 w 1780137"/>
                  <a:gd name="connsiteY73" fmla="*/ 1765722 h 1834469"/>
                  <a:gd name="connsiteX74" fmla="*/ 1653502 w 1780137"/>
                  <a:gd name="connsiteY74" fmla="*/ 1754867 h 1834469"/>
                  <a:gd name="connsiteX75" fmla="*/ 1678829 w 1780137"/>
                  <a:gd name="connsiteY75" fmla="*/ 1740394 h 1834469"/>
                  <a:gd name="connsiteX76" fmla="*/ 1693301 w 1780137"/>
                  <a:gd name="connsiteY76" fmla="*/ 1718684 h 1834469"/>
                  <a:gd name="connsiteX77" fmla="*/ 1700538 w 1780137"/>
                  <a:gd name="connsiteY77" fmla="*/ 1711447 h 1834469"/>
                  <a:gd name="connsiteX78" fmla="*/ 1718629 w 1780137"/>
                  <a:gd name="connsiteY78" fmla="*/ 1682501 h 1834469"/>
                  <a:gd name="connsiteX79" fmla="*/ 1725865 w 1780137"/>
                  <a:gd name="connsiteY79" fmla="*/ 1668028 h 1834469"/>
                  <a:gd name="connsiteX80" fmla="*/ 1736719 w 1780137"/>
                  <a:gd name="connsiteY80" fmla="*/ 1660791 h 1834469"/>
                  <a:gd name="connsiteX81" fmla="*/ 1740338 w 1780137"/>
                  <a:gd name="connsiteY81" fmla="*/ 1649937 h 1834469"/>
                  <a:gd name="connsiteX82" fmla="*/ 1747574 w 1780137"/>
                  <a:gd name="connsiteY82" fmla="*/ 1635463 h 1834469"/>
                  <a:gd name="connsiteX83" fmla="*/ 1751192 w 1780137"/>
                  <a:gd name="connsiteY83" fmla="*/ 1620990 h 1834469"/>
                  <a:gd name="connsiteX84" fmla="*/ 1758428 w 1780137"/>
                  <a:gd name="connsiteY84" fmla="*/ 1606517 h 1834469"/>
                  <a:gd name="connsiteX85" fmla="*/ 1762047 w 1780137"/>
                  <a:gd name="connsiteY85" fmla="*/ 1595662 h 1834469"/>
                  <a:gd name="connsiteX86" fmla="*/ 1765665 w 1780137"/>
                  <a:gd name="connsiteY86" fmla="*/ 1573953 h 1834469"/>
                  <a:gd name="connsiteX87" fmla="*/ 1772901 w 1780137"/>
                  <a:gd name="connsiteY87" fmla="*/ 1545006 h 1834469"/>
                  <a:gd name="connsiteX88" fmla="*/ 1776519 w 1780137"/>
                  <a:gd name="connsiteY88" fmla="*/ 1530533 h 1834469"/>
                  <a:gd name="connsiteX89" fmla="*/ 1780137 w 1780137"/>
                  <a:gd name="connsiteY89" fmla="*/ 1508824 h 1834469"/>
                  <a:gd name="connsiteX90" fmla="*/ 1776519 w 1780137"/>
                  <a:gd name="connsiteY90" fmla="*/ 1367711 h 1834469"/>
                  <a:gd name="connsiteX91" fmla="*/ 1765665 w 1780137"/>
                  <a:gd name="connsiteY91" fmla="*/ 1327909 h 1834469"/>
                  <a:gd name="connsiteX92" fmla="*/ 1762047 w 1780137"/>
                  <a:gd name="connsiteY92" fmla="*/ 1313436 h 1834469"/>
                  <a:gd name="connsiteX93" fmla="*/ 1758428 w 1780137"/>
                  <a:gd name="connsiteY93" fmla="*/ 1291727 h 1834469"/>
                  <a:gd name="connsiteX94" fmla="*/ 1747574 w 1780137"/>
                  <a:gd name="connsiteY94" fmla="*/ 1277254 h 1834469"/>
                  <a:gd name="connsiteX95" fmla="*/ 1729483 w 1780137"/>
                  <a:gd name="connsiteY95" fmla="*/ 1226598 h 1834469"/>
                  <a:gd name="connsiteX96" fmla="*/ 1725865 w 1780137"/>
                  <a:gd name="connsiteY96" fmla="*/ 1208506 h 1834469"/>
                  <a:gd name="connsiteX97" fmla="*/ 1715010 w 1780137"/>
                  <a:gd name="connsiteY97" fmla="*/ 1186797 h 1834469"/>
                  <a:gd name="connsiteX98" fmla="*/ 1707774 w 1780137"/>
                  <a:gd name="connsiteY98" fmla="*/ 1168705 h 1834469"/>
                  <a:gd name="connsiteX99" fmla="*/ 1700538 w 1780137"/>
                  <a:gd name="connsiteY99" fmla="*/ 1154232 h 1834469"/>
                  <a:gd name="connsiteX100" fmla="*/ 1689683 w 1780137"/>
                  <a:gd name="connsiteY100" fmla="*/ 1125286 h 1834469"/>
                  <a:gd name="connsiteX101" fmla="*/ 1682447 w 1780137"/>
                  <a:gd name="connsiteY101" fmla="*/ 1107194 h 1834469"/>
                  <a:gd name="connsiteX102" fmla="*/ 1678829 w 1780137"/>
                  <a:gd name="connsiteY102" fmla="*/ 1078248 h 1834469"/>
                  <a:gd name="connsiteX103" fmla="*/ 1675211 w 1780137"/>
                  <a:gd name="connsiteY103" fmla="*/ 1042065 h 1834469"/>
                  <a:gd name="connsiteX104" fmla="*/ 1671593 w 1780137"/>
                  <a:gd name="connsiteY104" fmla="*/ 1020356 h 1834469"/>
                  <a:gd name="connsiteX105" fmla="*/ 1667974 w 1780137"/>
                  <a:gd name="connsiteY105" fmla="*/ 984173 h 1834469"/>
                  <a:gd name="connsiteX106" fmla="*/ 1664356 w 1780137"/>
                  <a:gd name="connsiteY106" fmla="*/ 969700 h 1834469"/>
                  <a:gd name="connsiteX107" fmla="*/ 1660738 w 1780137"/>
                  <a:gd name="connsiteY107" fmla="*/ 947990 h 1834469"/>
                  <a:gd name="connsiteX108" fmla="*/ 1657120 w 1780137"/>
                  <a:gd name="connsiteY108" fmla="*/ 929899 h 1834469"/>
                  <a:gd name="connsiteX109" fmla="*/ 1653502 w 1780137"/>
                  <a:gd name="connsiteY109" fmla="*/ 835823 h 1834469"/>
                  <a:gd name="connsiteX110" fmla="*/ 1646265 w 1780137"/>
                  <a:gd name="connsiteY110" fmla="*/ 799640 h 1834469"/>
                  <a:gd name="connsiteX111" fmla="*/ 1653502 w 1780137"/>
                  <a:gd name="connsiteY111" fmla="*/ 423339 h 1834469"/>
                  <a:gd name="connsiteX112" fmla="*/ 1657120 w 1780137"/>
                  <a:gd name="connsiteY112" fmla="*/ 394393 h 1834469"/>
                  <a:gd name="connsiteX113" fmla="*/ 1664356 w 1780137"/>
                  <a:gd name="connsiteY113" fmla="*/ 340119 h 1834469"/>
                  <a:gd name="connsiteX114" fmla="*/ 1667974 w 1780137"/>
                  <a:gd name="connsiteY114" fmla="*/ 329264 h 1834469"/>
                  <a:gd name="connsiteX115" fmla="*/ 1675211 w 1780137"/>
                  <a:gd name="connsiteY115" fmla="*/ 274990 h 1834469"/>
                  <a:gd name="connsiteX116" fmla="*/ 1686065 w 1780137"/>
                  <a:gd name="connsiteY116" fmla="*/ 249662 h 1834469"/>
                  <a:gd name="connsiteX117" fmla="*/ 1682447 w 1780137"/>
                  <a:gd name="connsiteY117" fmla="*/ 177296 h 1834469"/>
                  <a:gd name="connsiteX118" fmla="*/ 1675211 w 1780137"/>
                  <a:gd name="connsiteY118" fmla="*/ 151968 h 1834469"/>
                  <a:gd name="connsiteX119" fmla="*/ 1671593 w 1780137"/>
                  <a:gd name="connsiteY119" fmla="*/ 123022 h 1834469"/>
                  <a:gd name="connsiteX120" fmla="*/ 1667974 w 1780137"/>
                  <a:gd name="connsiteY120" fmla="*/ 112167 h 1834469"/>
                  <a:gd name="connsiteX121" fmla="*/ 1657120 w 1780137"/>
                  <a:gd name="connsiteY121" fmla="*/ 104930 h 1834469"/>
                  <a:gd name="connsiteX122" fmla="*/ 1649884 w 1780137"/>
                  <a:gd name="connsiteY122" fmla="*/ 94076 h 1834469"/>
                  <a:gd name="connsiteX123" fmla="*/ 1642647 w 1780137"/>
                  <a:gd name="connsiteY123" fmla="*/ 86839 h 1834469"/>
                  <a:gd name="connsiteX124" fmla="*/ 1628175 w 1780137"/>
                  <a:gd name="connsiteY124" fmla="*/ 65129 h 1834469"/>
                  <a:gd name="connsiteX125" fmla="*/ 1613702 w 1780137"/>
                  <a:gd name="connsiteY125" fmla="*/ 61511 h 1834469"/>
                  <a:gd name="connsiteX126" fmla="*/ 1581138 w 1780137"/>
                  <a:gd name="connsiteY126" fmla="*/ 47038 h 1834469"/>
                  <a:gd name="connsiteX127" fmla="*/ 1570284 w 1780137"/>
                  <a:gd name="connsiteY127" fmla="*/ 39801 h 1834469"/>
                  <a:gd name="connsiteX128" fmla="*/ 1555811 w 1780137"/>
                  <a:gd name="connsiteY128" fmla="*/ 32565 h 1834469"/>
                  <a:gd name="connsiteX129" fmla="*/ 1530484 w 1780137"/>
                  <a:gd name="connsiteY129" fmla="*/ 25328 h 1834469"/>
                  <a:gd name="connsiteX130" fmla="*/ 1512393 w 1780137"/>
                  <a:gd name="connsiteY130" fmla="*/ 21710 h 1834469"/>
                  <a:gd name="connsiteX131" fmla="*/ 1487066 w 1780137"/>
                  <a:gd name="connsiteY131" fmla="*/ 14473 h 1834469"/>
                  <a:gd name="connsiteX132" fmla="*/ 1432794 w 1780137"/>
                  <a:gd name="connsiteY132" fmla="*/ 3619 h 1834469"/>
                  <a:gd name="connsiteX133" fmla="*/ 1385758 w 1780137"/>
                  <a:gd name="connsiteY133" fmla="*/ 0 h 1834469"/>
                  <a:gd name="connsiteX134" fmla="*/ 1298922 w 1780137"/>
                  <a:gd name="connsiteY134" fmla="*/ 3619 h 1834469"/>
                  <a:gd name="connsiteX135" fmla="*/ 1262740 w 1780137"/>
                  <a:gd name="connsiteY135" fmla="*/ 7237 h 1834469"/>
                  <a:gd name="connsiteX136" fmla="*/ 1248268 w 1780137"/>
                  <a:gd name="connsiteY136" fmla="*/ 10855 h 1834469"/>
                  <a:gd name="connsiteX137" fmla="*/ 1204850 w 1780137"/>
                  <a:gd name="connsiteY137" fmla="*/ 14473 h 1834469"/>
                  <a:gd name="connsiteX138" fmla="*/ 1175904 w 1780137"/>
                  <a:gd name="connsiteY138" fmla="*/ 18092 h 1834469"/>
                  <a:gd name="connsiteX139" fmla="*/ 1150577 w 1780137"/>
                  <a:gd name="connsiteY139" fmla="*/ 25328 h 1834469"/>
                  <a:gd name="connsiteX140" fmla="*/ 991378 w 1780137"/>
                  <a:gd name="connsiteY140" fmla="*/ 21710 h 1834469"/>
                  <a:gd name="connsiteX141" fmla="*/ 933487 w 1780137"/>
                  <a:gd name="connsiteY141" fmla="*/ 14473 h 1834469"/>
                  <a:gd name="connsiteX142" fmla="*/ 781525 w 1780137"/>
                  <a:gd name="connsiteY142" fmla="*/ 21710 h 1834469"/>
                  <a:gd name="connsiteX143" fmla="*/ 734489 w 1780137"/>
                  <a:gd name="connsiteY143" fmla="*/ 32565 h 1834469"/>
                  <a:gd name="connsiteX144" fmla="*/ 691071 w 1780137"/>
                  <a:gd name="connsiteY144" fmla="*/ 39801 h 1834469"/>
                  <a:gd name="connsiteX145" fmla="*/ 528253 w 1780137"/>
                  <a:gd name="connsiteY145" fmla="*/ 36183 h 1834469"/>
                  <a:gd name="connsiteX146" fmla="*/ 452272 w 1780137"/>
                  <a:gd name="connsiteY146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41110 w 1780137"/>
                  <a:gd name="connsiteY41" fmla="*/ 1465404 h 1834469"/>
                  <a:gd name="connsiteX42" fmla="*/ 130255 w 1780137"/>
                  <a:gd name="connsiteY42" fmla="*/ 1541388 h 1834469"/>
                  <a:gd name="connsiteX43" fmla="*/ 126637 w 1780137"/>
                  <a:gd name="connsiteY43" fmla="*/ 1555861 h 1834469"/>
                  <a:gd name="connsiteX44" fmla="*/ 123019 w 1780137"/>
                  <a:gd name="connsiteY44" fmla="*/ 1588426 h 1834469"/>
                  <a:gd name="connsiteX45" fmla="*/ 115783 w 1780137"/>
                  <a:gd name="connsiteY45" fmla="*/ 1628227 h 1834469"/>
                  <a:gd name="connsiteX46" fmla="*/ 119401 w 1780137"/>
                  <a:gd name="connsiteY46" fmla="*/ 1689738 h 1834469"/>
                  <a:gd name="connsiteX47" fmla="*/ 137492 w 1780137"/>
                  <a:gd name="connsiteY47" fmla="*/ 1722302 h 1834469"/>
                  <a:gd name="connsiteX48" fmla="*/ 148346 w 1780137"/>
                  <a:gd name="connsiteY48" fmla="*/ 1733157 h 1834469"/>
                  <a:gd name="connsiteX49" fmla="*/ 155583 w 1780137"/>
                  <a:gd name="connsiteY49" fmla="*/ 1747630 h 1834469"/>
                  <a:gd name="connsiteX50" fmla="*/ 166437 w 1780137"/>
                  <a:gd name="connsiteY50" fmla="*/ 1758485 h 1834469"/>
                  <a:gd name="connsiteX51" fmla="*/ 173673 w 1780137"/>
                  <a:gd name="connsiteY51" fmla="*/ 1769340 h 1834469"/>
                  <a:gd name="connsiteX52" fmla="*/ 184528 w 1780137"/>
                  <a:gd name="connsiteY52" fmla="*/ 1776576 h 1834469"/>
                  <a:gd name="connsiteX53" fmla="*/ 209855 w 1780137"/>
                  <a:gd name="connsiteY53" fmla="*/ 1791049 h 1834469"/>
                  <a:gd name="connsiteX54" fmla="*/ 238800 w 1780137"/>
                  <a:gd name="connsiteY54" fmla="*/ 1801904 h 1834469"/>
                  <a:gd name="connsiteX55" fmla="*/ 267746 w 1780137"/>
                  <a:gd name="connsiteY55" fmla="*/ 1809141 h 1834469"/>
                  <a:gd name="connsiteX56" fmla="*/ 991378 w 1780137"/>
                  <a:gd name="connsiteY56" fmla="*/ 1816377 h 1834469"/>
                  <a:gd name="connsiteX57" fmla="*/ 1013087 w 1780137"/>
                  <a:gd name="connsiteY57" fmla="*/ 1819996 h 1834469"/>
                  <a:gd name="connsiteX58" fmla="*/ 1031178 w 1780137"/>
                  <a:gd name="connsiteY58" fmla="*/ 1827232 h 1834469"/>
                  <a:gd name="connsiteX59" fmla="*/ 1085450 w 1780137"/>
                  <a:gd name="connsiteY59" fmla="*/ 1834469 h 1834469"/>
                  <a:gd name="connsiteX60" fmla="*/ 1190377 w 1780137"/>
                  <a:gd name="connsiteY60" fmla="*/ 1830851 h 1834469"/>
                  <a:gd name="connsiteX61" fmla="*/ 1222940 w 1780137"/>
                  <a:gd name="connsiteY61" fmla="*/ 1819996 h 1834469"/>
                  <a:gd name="connsiteX62" fmla="*/ 1251886 w 1780137"/>
                  <a:gd name="connsiteY62" fmla="*/ 1816377 h 1834469"/>
                  <a:gd name="connsiteX63" fmla="*/ 1291686 w 1780137"/>
                  <a:gd name="connsiteY63" fmla="*/ 1805523 h 1834469"/>
                  <a:gd name="connsiteX64" fmla="*/ 1320631 w 1780137"/>
                  <a:gd name="connsiteY64" fmla="*/ 1801904 h 1834469"/>
                  <a:gd name="connsiteX65" fmla="*/ 1335103 w 1780137"/>
                  <a:gd name="connsiteY65" fmla="*/ 1798286 h 1834469"/>
                  <a:gd name="connsiteX66" fmla="*/ 1356812 w 1780137"/>
                  <a:gd name="connsiteY66" fmla="*/ 1794668 h 1834469"/>
                  <a:gd name="connsiteX67" fmla="*/ 1374903 w 1780137"/>
                  <a:gd name="connsiteY67" fmla="*/ 1791049 h 1834469"/>
                  <a:gd name="connsiteX68" fmla="*/ 1411085 w 1780137"/>
                  <a:gd name="connsiteY68" fmla="*/ 1787431 h 1834469"/>
                  <a:gd name="connsiteX69" fmla="*/ 1443648 w 1780137"/>
                  <a:gd name="connsiteY69" fmla="*/ 1780195 h 1834469"/>
                  <a:gd name="connsiteX70" fmla="*/ 1479830 w 1780137"/>
                  <a:gd name="connsiteY70" fmla="*/ 1772958 h 1834469"/>
                  <a:gd name="connsiteX71" fmla="*/ 1541339 w 1780137"/>
                  <a:gd name="connsiteY71" fmla="*/ 1769340 h 1834469"/>
                  <a:gd name="connsiteX72" fmla="*/ 1555811 w 1780137"/>
                  <a:gd name="connsiteY72" fmla="*/ 1765722 h 1834469"/>
                  <a:gd name="connsiteX73" fmla="*/ 1653502 w 1780137"/>
                  <a:gd name="connsiteY73" fmla="*/ 1754867 h 1834469"/>
                  <a:gd name="connsiteX74" fmla="*/ 1678829 w 1780137"/>
                  <a:gd name="connsiteY74" fmla="*/ 1740394 h 1834469"/>
                  <a:gd name="connsiteX75" fmla="*/ 1693301 w 1780137"/>
                  <a:gd name="connsiteY75" fmla="*/ 1718684 h 1834469"/>
                  <a:gd name="connsiteX76" fmla="*/ 1700538 w 1780137"/>
                  <a:gd name="connsiteY76" fmla="*/ 1711447 h 1834469"/>
                  <a:gd name="connsiteX77" fmla="*/ 1718629 w 1780137"/>
                  <a:gd name="connsiteY77" fmla="*/ 1682501 h 1834469"/>
                  <a:gd name="connsiteX78" fmla="*/ 1725865 w 1780137"/>
                  <a:gd name="connsiteY78" fmla="*/ 1668028 h 1834469"/>
                  <a:gd name="connsiteX79" fmla="*/ 1736719 w 1780137"/>
                  <a:gd name="connsiteY79" fmla="*/ 1660791 h 1834469"/>
                  <a:gd name="connsiteX80" fmla="*/ 1740338 w 1780137"/>
                  <a:gd name="connsiteY80" fmla="*/ 1649937 h 1834469"/>
                  <a:gd name="connsiteX81" fmla="*/ 1747574 w 1780137"/>
                  <a:gd name="connsiteY81" fmla="*/ 1635463 h 1834469"/>
                  <a:gd name="connsiteX82" fmla="*/ 1751192 w 1780137"/>
                  <a:gd name="connsiteY82" fmla="*/ 1620990 h 1834469"/>
                  <a:gd name="connsiteX83" fmla="*/ 1758428 w 1780137"/>
                  <a:gd name="connsiteY83" fmla="*/ 1606517 h 1834469"/>
                  <a:gd name="connsiteX84" fmla="*/ 1762047 w 1780137"/>
                  <a:gd name="connsiteY84" fmla="*/ 1595662 h 1834469"/>
                  <a:gd name="connsiteX85" fmla="*/ 1765665 w 1780137"/>
                  <a:gd name="connsiteY85" fmla="*/ 1573953 h 1834469"/>
                  <a:gd name="connsiteX86" fmla="*/ 1772901 w 1780137"/>
                  <a:gd name="connsiteY86" fmla="*/ 1545006 h 1834469"/>
                  <a:gd name="connsiteX87" fmla="*/ 1776519 w 1780137"/>
                  <a:gd name="connsiteY87" fmla="*/ 1530533 h 1834469"/>
                  <a:gd name="connsiteX88" fmla="*/ 1780137 w 1780137"/>
                  <a:gd name="connsiteY88" fmla="*/ 1508824 h 1834469"/>
                  <a:gd name="connsiteX89" fmla="*/ 1776519 w 1780137"/>
                  <a:gd name="connsiteY89" fmla="*/ 1367711 h 1834469"/>
                  <a:gd name="connsiteX90" fmla="*/ 1765665 w 1780137"/>
                  <a:gd name="connsiteY90" fmla="*/ 1327909 h 1834469"/>
                  <a:gd name="connsiteX91" fmla="*/ 1762047 w 1780137"/>
                  <a:gd name="connsiteY91" fmla="*/ 1313436 h 1834469"/>
                  <a:gd name="connsiteX92" fmla="*/ 1758428 w 1780137"/>
                  <a:gd name="connsiteY92" fmla="*/ 1291727 h 1834469"/>
                  <a:gd name="connsiteX93" fmla="*/ 1747574 w 1780137"/>
                  <a:gd name="connsiteY93" fmla="*/ 1277254 h 1834469"/>
                  <a:gd name="connsiteX94" fmla="*/ 1729483 w 1780137"/>
                  <a:gd name="connsiteY94" fmla="*/ 1226598 h 1834469"/>
                  <a:gd name="connsiteX95" fmla="*/ 1725865 w 1780137"/>
                  <a:gd name="connsiteY95" fmla="*/ 1208506 h 1834469"/>
                  <a:gd name="connsiteX96" fmla="*/ 1715010 w 1780137"/>
                  <a:gd name="connsiteY96" fmla="*/ 1186797 h 1834469"/>
                  <a:gd name="connsiteX97" fmla="*/ 1707774 w 1780137"/>
                  <a:gd name="connsiteY97" fmla="*/ 1168705 h 1834469"/>
                  <a:gd name="connsiteX98" fmla="*/ 1700538 w 1780137"/>
                  <a:gd name="connsiteY98" fmla="*/ 1154232 h 1834469"/>
                  <a:gd name="connsiteX99" fmla="*/ 1689683 w 1780137"/>
                  <a:gd name="connsiteY99" fmla="*/ 1125286 h 1834469"/>
                  <a:gd name="connsiteX100" fmla="*/ 1682447 w 1780137"/>
                  <a:gd name="connsiteY100" fmla="*/ 1107194 h 1834469"/>
                  <a:gd name="connsiteX101" fmla="*/ 1678829 w 1780137"/>
                  <a:gd name="connsiteY101" fmla="*/ 1078248 h 1834469"/>
                  <a:gd name="connsiteX102" fmla="*/ 1675211 w 1780137"/>
                  <a:gd name="connsiteY102" fmla="*/ 1042065 h 1834469"/>
                  <a:gd name="connsiteX103" fmla="*/ 1671593 w 1780137"/>
                  <a:gd name="connsiteY103" fmla="*/ 1020356 h 1834469"/>
                  <a:gd name="connsiteX104" fmla="*/ 1667974 w 1780137"/>
                  <a:gd name="connsiteY104" fmla="*/ 984173 h 1834469"/>
                  <a:gd name="connsiteX105" fmla="*/ 1664356 w 1780137"/>
                  <a:gd name="connsiteY105" fmla="*/ 969700 h 1834469"/>
                  <a:gd name="connsiteX106" fmla="*/ 1660738 w 1780137"/>
                  <a:gd name="connsiteY106" fmla="*/ 947990 h 1834469"/>
                  <a:gd name="connsiteX107" fmla="*/ 1657120 w 1780137"/>
                  <a:gd name="connsiteY107" fmla="*/ 929899 h 1834469"/>
                  <a:gd name="connsiteX108" fmla="*/ 1653502 w 1780137"/>
                  <a:gd name="connsiteY108" fmla="*/ 835823 h 1834469"/>
                  <a:gd name="connsiteX109" fmla="*/ 1646265 w 1780137"/>
                  <a:gd name="connsiteY109" fmla="*/ 799640 h 1834469"/>
                  <a:gd name="connsiteX110" fmla="*/ 1653502 w 1780137"/>
                  <a:gd name="connsiteY110" fmla="*/ 423339 h 1834469"/>
                  <a:gd name="connsiteX111" fmla="*/ 1657120 w 1780137"/>
                  <a:gd name="connsiteY111" fmla="*/ 394393 h 1834469"/>
                  <a:gd name="connsiteX112" fmla="*/ 1664356 w 1780137"/>
                  <a:gd name="connsiteY112" fmla="*/ 340119 h 1834469"/>
                  <a:gd name="connsiteX113" fmla="*/ 1667974 w 1780137"/>
                  <a:gd name="connsiteY113" fmla="*/ 329264 h 1834469"/>
                  <a:gd name="connsiteX114" fmla="*/ 1675211 w 1780137"/>
                  <a:gd name="connsiteY114" fmla="*/ 274990 h 1834469"/>
                  <a:gd name="connsiteX115" fmla="*/ 1686065 w 1780137"/>
                  <a:gd name="connsiteY115" fmla="*/ 249662 h 1834469"/>
                  <a:gd name="connsiteX116" fmla="*/ 1682447 w 1780137"/>
                  <a:gd name="connsiteY116" fmla="*/ 177296 h 1834469"/>
                  <a:gd name="connsiteX117" fmla="*/ 1675211 w 1780137"/>
                  <a:gd name="connsiteY117" fmla="*/ 151968 h 1834469"/>
                  <a:gd name="connsiteX118" fmla="*/ 1671593 w 1780137"/>
                  <a:gd name="connsiteY118" fmla="*/ 123022 h 1834469"/>
                  <a:gd name="connsiteX119" fmla="*/ 1667974 w 1780137"/>
                  <a:gd name="connsiteY119" fmla="*/ 112167 h 1834469"/>
                  <a:gd name="connsiteX120" fmla="*/ 1657120 w 1780137"/>
                  <a:gd name="connsiteY120" fmla="*/ 104930 h 1834469"/>
                  <a:gd name="connsiteX121" fmla="*/ 1649884 w 1780137"/>
                  <a:gd name="connsiteY121" fmla="*/ 94076 h 1834469"/>
                  <a:gd name="connsiteX122" fmla="*/ 1642647 w 1780137"/>
                  <a:gd name="connsiteY122" fmla="*/ 86839 h 1834469"/>
                  <a:gd name="connsiteX123" fmla="*/ 1628175 w 1780137"/>
                  <a:gd name="connsiteY123" fmla="*/ 65129 h 1834469"/>
                  <a:gd name="connsiteX124" fmla="*/ 1613702 w 1780137"/>
                  <a:gd name="connsiteY124" fmla="*/ 61511 h 1834469"/>
                  <a:gd name="connsiteX125" fmla="*/ 1581138 w 1780137"/>
                  <a:gd name="connsiteY125" fmla="*/ 47038 h 1834469"/>
                  <a:gd name="connsiteX126" fmla="*/ 1570284 w 1780137"/>
                  <a:gd name="connsiteY126" fmla="*/ 39801 h 1834469"/>
                  <a:gd name="connsiteX127" fmla="*/ 1555811 w 1780137"/>
                  <a:gd name="connsiteY127" fmla="*/ 32565 h 1834469"/>
                  <a:gd name="connsiteX128" fmla="*/ 1530484 w 1780137"/>
                  <a:gd name="connsiteY128" fmla="*/ 25328 h 1834469"/>
                  <a:gd name="connsiteX129" fmla="*/ 1512393 w 1780137"/>
                  <a:gd name="connsiteY129" fmla="*/ 21710 h 1834469"/>
                  <a:gd name="connsiteX130" fmla="*/ 1487066 w 1780137"/>
                  <a:gd name="connsiteY130" fmla="*/ 14473 h 1834469"/>
                  <a:gd name="connsiteX131" fmla="*/ 1432794 w 1780137"/>
                  <a:gd name="connsiteY131" fmla="*/ 3619 h 1834469"/>
                  <a:gd name="connsiteX132" fmla="*/ 1385758 w 1780137"/>
                  <a:gd name="connsiteY132" fmla="*/ 0 h 1834469"/>
                  <a:gd name="connsiteX133" fmla="*/ 1298922 w 1780137"/>
                  <a:gd name="connsiteY133" fmla="*/ 3619 h 1834469"/>
                  <a:gd name="connsiteX134" fmla="*/ 1262740 w 1780137"/>
                  <a:gd name="connsiteY134" fmla="*/ 7237 h 1834469"/>
                  <a:gd name="connsiteX135" fmla="*/ 1248268 w 1780137"/>
                  <a:gd name="connsiteY135" fmla="*/ 10855 h 1834469"/>
                  <a:gd name="connsiteX136" fmla="*/ 1204850 w 1780137"/>
                  <a:gd name="connsiteY136" fmla="*/ 14473 h 1834469"/>
                  <a:gd name="connsiteX137" fmla="*/ 1175904 w 1780137"/>
                  <a:gd name="connsiteY137" fmla="*/ 18092 h 1834469"/>
                  <a:gd name="connsiteX138" fmla="*/ 1150577 w 1780137"/>
                  <a:gd name="connsiteY138" fmla="*/ 25328 h 1834469"/>
                  <a:gd name="connsiteX139" fmla="*/ 991378 w 1780137"/>
                  <a:gd name="connsiteY139" fmla="*/ 21710 h 1834469"/>
                  <a:gd name="connsiteX140" fmla="*/ 933487 w 1780137"/>
                  <a:gd name="connsiteY140" fmla="*/ 14473 h 1834469"/>
                  <a:gd name="connsiteX141" fmla="*/ 781525 w 1780137"/>
                  <a:gd name="connsiteY141" fmla="*/ 21710 h 1834469"/>
                  <a:gd name="connsiteX142" fmla="*/ 734489 w 1780137"/>
                  <a:gd name="connsiteY142" fmla="*/ 32565 h 1834469"/>
                  <a:gd name="connsiteX143" fmla="*/ 691071 w 1780137"/>
                  <a:gd name="connsiteY143" fmla="*/ 39801 h 1834469"/>
                  <a:gd name="connsiteX144" fmla="*/ 528253 w 1780137"/>
                  <a:gd name="connsiteY144" fmla="*/ 36183 h 1834469"/>
                  <a:gd name="connsiteX145" fmla="*/ 452272 w 1780137"/>
                  <a:gd name="connsiteY145" fmla="*/ 25328 h 1834469"/>
                  <a:gd name="connsiteX0" fmla="*/ 452272 w 1780137"/>
                  <a:gd name="connsiteY0" fmla="*/ 25328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  <a:gd name="connsiteX144" fmla="*/ 452272 w 1780137"/>
                  <a:gd name="connsiteY144" fmla="*/ 25328 h 1834469"/>
                  <a:gd name="connsiteX0" fmla="*/ 528253 w 1780137"/>
                  <a:gd name="connsiteY0" fmla="*/ 36183 h 1834469"/>
                  <a:gd name="connsiteX1" fmla="*/ 452272 w 1780137"/>
                  <a:gd name="connsiteY1" fmla="*/ 25328 h 1834469"/>
                  <a:gd name="connsiteX2" fmla="*/ 401618 w 1780137"/>
                  <a:gd name="connsiteY2" fmla="*/ 36183 h 1834469"/>
                  <a:gd name="connsiteX3" fmla="*/ 379909 w 1780137"/>
                  <a:gd name="connsiteY3" fmla="*/ 43420 h 1834469"/>
                  <a:gd name="connsiteX4" fmla="*/ 224328 w 1780137"/>
                  <a:gd name="connsiteY4" fmla="*/ 50656 h 1834469"/>
                  <a:gd name="connsiteX5" fmla="*/ 126637 w 1780137"/>
                  <a:gd name="connsiteY5" fmla="*/ 57893 h 1834469"/>
                  <a:gd name="connsiteX6" fmla="*/ 97692 w 1780137"/>
                  <a:gd name="connsiteY6" fmla="*/ 65129 h 1834469"/>
                  <a:gd name="connsiteX7" fmla="*/ 86838 w 1780137"/>
                  <a:gd name="connsiteY7" fmla="*/ 75984 h 1834469"/>
                  <a:gd name="connsiteX8" fmla="*/ 72365 w 1780137"/>
                  <a:gd name="connsiteY8" fmla="*/ 83221 h 1834469"/>
                  <a:gd name="connsiteX9" fmla="*/ 68747 w 1780137"/>
                  <a:gd name="connsiteY9" fmla="*/ 94076 h 1834469"/>
                  <a:gd name="connsiteX10" fmla="*/ 65129 w 1780137"/>
                  <a:gd name="connsiteY10" fmla="*/ 108549 h 1834469"/>
                  <a:gd name="connsiteX11" fmla="*/ 61510 w 1780137"/>
                  <a:gd name="connsiteY11" fmla="*/ 119404 h 1834469"/>
                  <a:gd name="connsiteX12" fmla="*/ 57892 w 1780137"/>
                  <a:gd name="connsiteY12" fmla="*/ 133877 h 1834469"/>
                  <a:gd name="connsiteX13" fmla="*/ 39801 w 1780137"/>
                  <a:gd name="connsiteY13" fmla="*/ 170059 h 1834469"/>
                  <a:gd name="connsiteX14" fmla="*/ 18092 w 1780137"/>
                  <a:gd name="connsiteY14" fmla="*/ 220715 h 1834469"/>
                  <a:gd name="connsiteX15" fmla="*/ 10856 w 1780137"/>
                  <a:gd name="connsiteY15" fmla="*/ 238807 h 1834469"/>
                  <a:gd name="connsiteX16" fmla="*/ 3620 w 1780137"/>
                  <a:gd name="connsiteY16" fmla="*/ 267753 h 1834469"/>
                  <a:gd name="connsiteX17" fmla="*/ 2 w 1780137"/>
                  <a:gd name="connsiteY17" fmla="*/ 325646 h 1834469"/>
                  <a:gd name="connsiteX18" fmla="*/ 7238 w 1780137"/>
                  <a:gd name="connsiteY18" fmla="*/ 473995 h 1834469"/>
                  <a:gd name="connsiteX19" fmla="*/ 10856 w 1780137"/>
                  <a:gd name="connsiteY19" fmla="*/ 521033 h 1834469"/>
                  <a:gd name="connsiteX20" fmla="*/ 14474 w 1780137"/>
                  <a:gd name="connsiteY20" fmla="*/ 535506 h 1834469"/>
                  <a:gd name="connsiteX21" fmla="*/ 18092 w 1780137"/>
                  <a:gd name="connsiteY21" fmla="*/ 560834 h 1834469"/>
                  <a:gd name="connsiteX22" fmla="*/ 28947 w 1780137"/>
                  <a:gd name="connsiteY22" fmla="*/ 586162 h 1834469"/>
                  <a:gd name="connsiteX23" fmla="*/ 36183 w 1780137"/>
                  <a:gd name="connsiteY23" fmla="*/ 607871 h 1834469"/>
                  <a:gd name="connsiteX24" fmla="*/ 39801 w 1780137"/>
                  <a:gd name="connsiteY24" fmla="*/ 625963 h 1834469"/>
                  <a:gd name="connsiteX25" fmla="*/ 54274 w 1780137"/>
                  <a:gd name="connsiteY25" fmla="*/ 669382 h 1834469"/>
                  <a:gd name="connsiteX26" fmla="*/ 61510 w 1780137"/>
                  <a:gd name="connsiteY26" fmla="*/ 694710 h 1834469"/>
                  <a:gd name="connsiteX27" fmla="*/ 72365 w 1780137"/>
                  <a:gd name="connsiteY27" fmla="*/ 712802 h 1834469"/>
                  <a:gd name="connsiteX28" fmla="*/ 86838 w 1780137"/>
                  <a:gd name="connsiteY28" fmla="*/ 756221 h 1834469"/>
                  <a:gd name="connsiteX29" fmla="*/ 101310 w 1780137"/>
                  <a:gd name="connsiteY29" fmla="*/ 792404 h 1834469"/>
                  <a:gd name="connsiteX30" fmla="*/ 108547 w 1780137"/>
                  <a:gd name="connsiteY30" fmla="*/ 806877 h 1834469"/>
                  <a:gd name="connsiteX31" fmla="*/ 119401 w 1780137"/>
                  <a:gd name="connsiteY31" fmla="*/ 843060 h 1834469"/>
                  <a:gd name="connsiteX32" fmla="*/ 126637 w 1780137"/>
                  <a:gd name="connsiteY32" fmla="*/ 857533 h 1834469"/>
                  <a:gd name="connsiteX33" fmla="*/ 130255 w 1780137"/>
                  <a:gd name="connsiteY33" fmla="*/ 872006 h 1834469"/>
                  <a:gd name="connsiteX34" fmla="*/ 137492 w 1780137"/>
                  <a:gd name="connsiteY34" fmla="*/ 893716 h 1834469"/>
                  <a:gd name="connsiteX35" fmla="*/ 141110 w 1780137"/>
                  <a:gd name="connsiteY35" fmla="*/ 937135 h 1834469"/>
                  <a:gd name="connsiteX36" fmla="*/ 144728 w 1780137"/>
                  <a:gd name="connsiteY36" fmla="*/ 955226 h 1834469"/>
                  <a:gd name="connsiteX37" fmla="*/ 148346 w 1780137"/>
                  <a:gd name="connsiteY37" fmla="*/ 991409 h 1834469"/>
                  <a:gd name="connsiteX38" fmla="*/ 155583 w 1780137"/>
                  <a:gd name="connsiteY38" fmla="*/ 1027592 h 1834469"/>
                  <a:gd name="connsiteX39" fmla="*/ 159201 w 1780137"/>
                  <a:gd name="connsiteY39" fmla="*/ 1045684 h 1834469"/>
                  <a:gd name="connsiteX40" fmla="*/ 137492 w 1780137"/>
                  <a:gd name="connsiteY40" fmla="*/ 1371329 h 1834469"/>
                  <a:gd name="connsiteX41" fmla="*/ 130255 w 1780137"/>
                  <a:gd name="connsiteY41" fmla="*/ 1541388 h 1834469"/>
                  <a:gd name="connsiteX42" fmla="*/ 126637 w 1780137"/>
                  <a:gd name="connsiteY42" fmla="*/ 1555861 h 1834469"/>
                  <a:gd name="connsiteX43" fmla="*/ 123019 w 1780137"/>
                  <a:gd name="connsiteY43" fmla="*/ 1588426 h 1834469"/>
                  <a:gd name="connsiteX44" fmla="*/ 115783 w 1780137"/>
                  <a:gd name="connsiteY44" fmla="*/ 1628227 h 1834469"/>
                  <a:gd name="connsiteX45" fmla="*/ 119401 w 1780137"/>
                  <a:gd name="connsiteY45" fmla="*/ 1689738 h 1834469"/>
                  <a:gd name="connsiteX46" fmla="*/ 137492 w 1780137"/>
                  <a:gd name="connsiteY46" fmla="*/ 1722302 h 1834469"/>
                  <a:gd name="connsiteX47" fmla="*/ 148346 w 1780137"/>
                  <a:gd name="connsiteY47" fmla="*/ 1733157 h 1834469"/>
                  <a:gd name="connsiteX48" fmla="*/ 155583 w 1780137"/>
                  <a:gd name="connsiteY48" fmla="*/ 1747630 h 1834469"/>
                  <a:gd name="connsiteX49" fmla="*/ 166437 w 1780137"/>
                  <a:gd name="connsiteY49" fmla="*/ 1758485 h 1834469"/>
                  <a:gd name="connsiteX50" fmla="*/ 173673 w 1780137"/>
                  <a:gd name="connsiteY50" fmla="*/ 1769340 h 1834469"/>
                  <a:gd name="connsiteX51" fmla="*/ 184528 w 1780137"/>
                  <a:gd name="connsiteY51" fmla="*/ 1776576 h 1834469"/>
                  <a:gd name="connsiteX52" fmla="*/ 209855 w 1780137"/>
                  <a:gd name="connsiteY52" fmla="*/ 1791049 h 1834469"/>
                  <a:gd name="connsiteX53" fmla="*/ 238800 w 1780137"/>
                  <a:gd name="connsiteY53" fmla="*/ 1801904 h 1834469"/>
                  <a:gd name="connsiteX54" fmla="*/ 267746 w 1780137"/>
                  <a:gd name="connsiteY54" fmla="*/ 1809141 h 1834469"/>
                  <a:gd name="connsiteX55" fmla="*/ 991378 w 1780137"/>
                  <a:gd name="connsiteY55" fmla="*/ 1816377 h 1834469"/>
                  <a:gd name="connsiteX56" fmla="*/ 1013087 w 1780137"/>
                  <a:gd name="connsiteY56" fmla="*/ 1819996 h 1834469"/>
                  <a:gd name="connsiteX57" fmla="*/ 1031178 w 1780137"/>
                  <a:gd name="connsiteY57" fmla="*/ 1827232 h 1834469"/>
                  <a:gd name="connsiteX58" fmla="*/ 1085450 w 1780137"/>
                  <a:gd name="connsiteY58" fmla="*/ 1834469 h 1834469"/>
                  <a:gd name="connsiteX59" fmla="*/ 1190377 w 1780137"/>
                  <a:gd name="connsiteY59" fmla="*/ 1830851 h 1834469"/>
                  <a:gd name="connsiteX60" fmla="*/ 1222940 w 1780137"/>
                  <a:gd name="connsiteY60" fmla="*/ 1819996 h 1834469"/>
                  <a:gd name="connsiteX61" fmla="*/ 1251886 w 1780137"/>
                  <a:gd name="connsiteY61" fmla="*/ 1816377 h 1834469"/>
                  <a:gd name="connsiteX62" fmla="*/ 1291686 w 1780137"/>
                  <a:gd name="connsiteY62" fmla="*/ 1805523 h 1834469"/>
                  <a:gd name="connsiteX63" fmla="*/ 1320631 w 1780137"/>
                  <a:gd name="connsiteY63" fmla="*/ 1801904 h 1834469"/>
                  <a:gd name="connsiteX64" fmla="*/ 1335103 w 1780137"/>
                  <a:gd name="connsiteY64" fmla="*/ 1798286 h 1834469"/>
                  <a:gd name="connsiteX65" fmla="*/ 1356812 w 1780137"/>
                  <a:gd name="connsiteY65" fmla="*/ 1794668 h 1834469"/>
                  <a:gd name="connsiteX66" fmla="*/ 1374903 w 1780137"/>
                  <a:gd name="connsiteY66" fmla="*/ 1791049 h 1834469"/>
                  <a:gd name="connsiteX67" fmla="*/ 1411085 w 1780137"/>
                  <a:gd name="connsiteY67" fmla="*/ 1787431 h 1834469"/>
                  <a:gd name="connsiteX68" fmla="*/ 1443648 w 1780137"/>
                  <a:gd name="connsiteY68" fmla="*/ 1780195 h 1834469"/>
                  <a:gd name="connsiteX69" fmla="*/ 1479830 w 1780137"/>
                  <a:gd name="connsiteY69" fmla="*/ 1772958 h 1834469"/>
                  <a:gd name="connsiteX70" fmla="*/ 1541339 w 1780137"/>
                  <a:gd name="connsiteY70" fmla="*/ 1769340 h 1834469"/>
                  <a:gd name="connsiteX71" fmla="*/ 1555811 w 1780137"/>
                  <a:gd name="connsiteY71" fmla="*/ 1765722 h 1834469"/>
                  <a:gd name="connsiteX72" fmla="*/ 1653502 w 1780137"/>
                  <a:gd name="connsiteY72" fmla="*/ 1754867 h 1834469"/>
                  <a:gd name="connsiteX73" fmla="*/ 1678829 w 1780137"/>
                  <a:gd name="connsiteY73" fmla="*/ 1740394 h 1834469"/>
                  <a:gd name="connsiteX74" fmla="*/ 1693301 w 1780137"/>
                  <a:gd name="connsiteY74" fmla="*/ 1718684 h 1834469"/>
                  <a:gd name="connsiteX75" fmla="*/ 1700538 w 1780137"/>
                  <a:gd name="connsiteY75" fmla="*/ 1711447 h 1834469"/>
                  <a:gd name="connsiteX76" fmla="*/ 1718629 w 1780137"/>
                  <a:gd name="connsiteY76" fmla="*/ 1682501 h 1834469"/>
                  <a:gd name="connsiteX77" fmla="*/ 1725865 w 1780137"/>
                  <a:gd name="connsiteY77" fmla="*/ 1668028 h 1834469"/>
                  <a:gd name="connsiteX78" fmla="*/ 1736719 w 1780137"/>
                  <a:gd name="connsiteY78" fmla="*/ 1660791 h 1834469"/>
                  <a:gd name="connsiteX79" fmla="*/ 1740338 w 1780137"/>
                  <a:gd name="connsiteY79" fmla="*/ 1649937 h 1834469"/>
                  <a:gd name="connsiteX80" fmla="*/ 1747574 w 1780137"/>
                  <a:gd name="connsiteY80" fmla="*/ 1635463 h 1834469"/>
                  <a:gd name="connsiteX81" fmla="*/ 1751192 w 1780137"/>
                  <a:gd name="connsiteY81" fmla="*/ 1620990 h 1834469"/>
                  <a:gd name="connsiteX82" fmla="*/ 1758428 w 1780137"/>
                  <a:gd name="connsiteY82" fmla="*/ 1606517 h 1834469"/>
                  <a:gd name="connsiteX83" fmla="*/ 1762047 w 1780137"/>
                  <a:gd name="connsiteY83" fmla="*/ 1595662 h 1834469"/>
                  <a:gd name="connsiteX84" fmla="*/ 1765665 w 1780137"/>
                  <a:gd name="connsiteY84" fmla="*/ 1573953 h 1834469"/>
                  <a:gd name="connsiteX85" fmla="*/ 1772901 w 1780137"/>
                  <a:gd name="connsiteY85" fmla="*/ 1545006 h 1834469"/>
                  <a:gd name="connsiteX86" fmla="*/ 1776519 w 1780137"/>
                  <a:gd name="connsiteY86" fmla="*/ 1530533 h 1834469"/>
                  <a:gd name="connsiteX87" fmla="*/ 1780137 w 1780137"/>
                  <a:gd name="connsiteY87" fmla="*/ 1508824 h 1834469"/>
                  <a:gd name="connsiteX88" fmla="*/ 1776519 w 1780137"/>
                  <a:gd name="connsiteY88" fmla="*/ 1367711 h 1834469"/>
                  <a:gd name="connsiteX89" fmla="*/ 1765665 w 1780137"/>
                  <a:gd name="connsiteY89" fmla="*/ 1327909 h 1834469"/>
                  <a:gd name="connsiteX90" fmla="*/ 1762047 w 1780137"/>
                  <a:gd name="connsiteY90" fmla="*/ 1313436 h 1834469"/>
                  <a:gd name="connsiteX91" fmla="*/ 1758428 w 1780137"/>
                  <a:gd name="connsiteY91" fmla="*/ 1291727 h 1834469"/>
                  <a:gd name="connsiteX92" fmla="*/ 1747574 w 1780137"/>
                  <a:gd name="connsiteY92" fmla="*/ 1277254 h 1834469"/>
                  <a:gd name="connsiteX93" fmla="*/ 1729483 w 1780137"/>
                  <a:gd name="connsiteY93" fmla="*/ 1226598 h 1834469"/>
                  <a:gd name="connsiteX94" fmla="*/ 1725865 w 1780137"/>
                  <a:gd name="connsiteY94" fmla="*/ 1208506 h 1834469"/>
                  <a:gd name="connsiteX95" fmla="*/ 1715010 w 1780137"/>
                  <a:gd name="connsiteY95" fmla="*/ 1186797 h 1834469"/>
                  <a:gd name="connsiteX96" fmla="*/ 1707774 w 1780137"/>
                  <a:gd name="connsiteY96" fmla="*/ 1168705 h 1834469"/>
                  <a:gd name="connsiteX97" fmla="*/ 1700538 w 1780137"/>
                  <a:gd name="connsiteY97" fmla="*/ 1154232 h 1834469"/>
                  <a:gd name="connsiteX98" fmla="*/ 1689683 w 1780137"/>
                  <a:gd name="connsiteY98" fmla="*/ 1125286 h 1834469"/>
                  <a:gd name="connsiteX99" fmla="*/ 1682447 w 1780137"/>
                  <a:gd name="connsiteY99" fmla="*/ 1107194 h 1834469"/>
                  <a:gd name="connsiteX100" fmla="*/ 1678829 w 1780137"/>
                  <a:gd name="connsiteY100" fmla="*/ 1078248 h 1834469"/>
                  <a:gd name="connsiteX101" fmla="*/ 1675211 w 1780137"/>
                  <a:gd name="connsiteY101" fmla="*/ 1042065 h 1834469"/>
                  <a:gd name="connsiteX102" fmla="*/ 1671593 w 1780137"/>
                  <a:gd name="connsiteY102" fmla="*/ 1020356 h 1834469"/>
                  <a:gd name="connsiteX103" fmla="*/ 1667974 w 1780137"/>
                  <a:gd name="connsiteY103" fmla="*/ 984173 h 1834469"/>
                  <a:gd name="connsiteX104" fmla="*/ 1664356 w 1780137"/>
                  <a:gd name="connsiteY104" fmla="*/ 969700 h 1834469"/>
                  <a:gd name="connsiteX105" fmla="*/ 1660738 w 1780137"/>
                  <a:gd name="connsiteY105" fmla="*/ 947990 h 1834469"/>
                  <a:gd name="connsiteX106" fmla="*/ 1657120 w 1780137"/>
                  <a:gd name="connsiteY106" fmla="*/ 929899 h 1834469"/>
                  <a:gd name="connsiteX107" fmla="*/ 1653502 w 1780137"/>
                  <a:gd name="connsiteY107" fmla="*/ 835823 h 1834469"/>
                  <a:gd name="connsiteX108" fmla="*/ 1646265 w 1780137"/>
                  <a:gd name="connsiteY108" fmla="*/ 799640 h 1834469"/>
                  <a:gd name="connsiteX109" fmla="*/ 1653502 w 1780137"/>
                  <a:gd name="connsiteY109" fmla="*/ 423339 h 1834469"/>
                  <a:gd name="connsiteX110" fmla="*/ 1657120 w 1780137"/>
                  <a:gd name="connsiteY110" fmla="*/ 394393 h 1834469"/>
                  <a:gd name="connsiteX111" fmla="*/ 1664356 w 1780137"/>
                  <a:gd name="connsiteY111" fmla="*/ 340119 h 1834469"/>
                  <a:gd name="connsiteX112" fmla="*/ 1667974 w 1780137"/>
                  <a:gd name="connsiteY112" fmla="*/ 329264 h 1834469"/>
                  <a:gd name="connsiteX113" fmla="*/ 1675211 w 1780137"/>
                  <a:gd name="connsiteY113" fmla="*/ 274990 h 1834469"/>
                  <a:gd name="connsiteX114" fmla="*/ 1686065 w 1780137"/>
                  <a:gd name="connsiteY114" fmla="*/ 249662 h 1834469"/>
                  <a:gd name="connsiteX115" fmla="*/ 1682447 w 1780137"/>
                  <a:gd name="connsiteY115" fmla="*/ 177296 h 1834469"/>
                  <a:gd name="connsiteX116" fmla="*/ 1675211 w 1780137"/>
                  <a:gd name="connsiteY116" fmla="*/ 151968 h 1834469"/>
                  <a:gd name="connsiteX117" fmla="*/ 1671593 w 1780137"/>
                  <a:gd name="connsiteY117" fmla="*/ 123022 h 1834469"/>
                  <a:gd name="connsiteX118" fmla="*/ 1667974 w 1780137"/>
                  <a:gd name="connsiteY118" fmla="*/ 112167 h 1834469"/>
                  <a:gd name="connsiteX119" fmla="*/ 1657120 w 1780137"/>
                  <a:gd name="connsiteY119" fmla="*/ 104930 h 1834469"/>
                  <a:gd name="connsiteX120" fmla="*/ 1649884 w 1780137"/>
                  <a:gd name="connsiteY120" fmla="*/ 94076 h 1834469"/>
                  <a:gd name="connsiteX121" fmla="*/ 1642647 w 1780137"/>
                  <a:gd name="connsiteY121" fmla="*/ 86839 h 1834469"/>
                  <a:gd name="connsiteX122" fmla="*/ 1628175 w 1780137"/>
                  <a:gd name="connsiteY122" fmla="*/ 65129 h 1834469"/>
                  <a:gd name="connsiteX123" fmla="*/ 1613702 w 1780137"/>
                  <a:gd name="connsiteY123" fmla="*/ 61511 h 1834469"/>
                  <a:gd name="connsiteX124" fmla="*/ 1581138 w 1780137"/>
                  <a:gd name="connsiteY124" fmla="*/ 47038 h 1834469"/>
                  <a:gd name="connsiteX125" fmla="*/ 1570284 w 1780137"/>
                  <a:gd name="connsiteY125" fmla="*/ 39801 h 1834469"/>
                  <a:gd name="connsiteX126" fmla="*/ 1555811 w 1780137"/>
                  <a:gd name="connsiteY126" fmla="*/ 32565 h 1834469"/>
                  <a:gd name="connsiteX127" fmla="*/ 1530484 w 1780137"/>
                  <a:gd name="connsiteY127" fmla="*/ 25328 h 1834469"/>
                  <a:gd name="connsiteX128" fmla="*/ 1512393 w 1780137"/>
                  <a:gd name="connsiteY128" fmla="*/ 21710 h 1834469"/>
                  <a:gd name="connsiteX129" fmla="*/ 1487066 w 1780137"/>
                  <a:gd name="connsiteY129" fmla="*/ 14473 h 1834469"/>
                  <a:gd name="connsiteX130" fmla="*/ 1432794 w 1780137"/>
                  <a:gd name="connsiteY130" fmla="*/ 3619 h 1834469"/>
                  <a:gd name="connsiteX131" fmla="*/ 1385758 w 1780137"/>
                  <a:gd name="connsiteY131" fmla="*/ 0 h 1834469"/>
                  <a:gd name="connsiteX132" fmla="*/ 1298922 w 1780137"/>
                  <a:gd name="connsiteY132" fmla="*/ 3619 h 1834469"/>
                  <a:gd name="connsiteX133" fmla="*/ 1262740 w 1780137"/>
                  <a:gd name="connsiteY133" fmla="*/ 7237 h 1834469"/>
                  <a:gd name="connsiteX134" fmla="*/ 1248268 w 1780137"/>
                  <a:gd name="connsiteY134" fmla="*/ 10855 h 1834469"/>
                  <a:gd name="connsiteX135" fmla="*/ 1204850 w 1780137"/>
                  <a:gd name="connsiteY135" fmla="*/ 14473 h 1834469"/>
                  <a:gd name="connsiteX136" fmla="*/ 1175904 w 1780137"/>
                  <a:gd name="connsiteY136" fmla="*/ 18092 h 1834469"/>
                  <a:gd name="connsiteX137" fmla="*/ 1150577 w 1780137"/>
                  <a:gd name="connsiteY137" fmla="*/ 25328 h 1834469"/>
                  <a:gd name="connsiteX138" fmla="*/ 991378 w 1780137"/>
                  <a:gd name="connsiteY138" fmla="*/ 21710 h 1834469"/>
                  <a:gd name="connsiteX139" fmla="*/ 933487 w 1780137"/>
                  <a:gd name="connsiteY139" fmla="*/ 14473 h 1834469"/>
                  <a:gd name="connsiteX140" fmla="*/ 781525 w 1780137"/>
                  <a:gd name="connsiteY140" fmla="*/ 21710 h 1834469"/>
                  <a:gd name="connsiteX141" fmla="*/ 734489 w 1780137"/>
                  <a:gd name="connsiteY141" fmla="*/ 32565 h 1834469"/>
                  <a:gd name="connsiteX142" fmla="*/ 691071 w 1780137"/>
                  <a:gd name="connsiteY142" fmla="*/ 39801 h 1834469"/>
                  <a:gd name="connsiteX143" fmla="*/ 528253 w 1780137"/>
                  <a:gd name="connsiteY143" fmla="*/ 36183 h 1834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1780137" h="1834469">
                    <a:moveTo>
                      <a:pt x="528253" y="36183"/>
                    </a:moveTo>
                    <a:cubicBezTo>
                      <a:pt x="488453" y="33771"/>
                      <a:pt x="473378" y="25328"/>
                      <a:pt x="452272" y="25328"/>
                    </a:cubicBezTo>
                    <a:cubicBezTo>
                      <a:pt x="431166" y="25328"/>
                      <a:pt x="414815" y="32224"/>
                      <a:pt x="401618" y="36183"/>
                    </a:cubicBezTo>
                    <a:cubicBezTo>
                      <a:pt x="394312" y="38375"/>
                      <a:pt x="387460" y="42341"/>
                      <a:pt x="379909" y="43420"/>
                    </a:cubicBezTo>
                    <a:cubicBezTo>
                      <a:pt x="354493" y="47051"/>
                      <a:pt x="227138" y="50556"/>
                      <a:pt x="224328" y="50656"/>
                    </a:cubicBezTo>
                    <a:cubicBezTo>
                      <a:pt x="183395" y="64299"/>
                      <a:pt x="236991" y="47547"/>
                      <a:pt x="126637" y="57893"/>
                    </a:cubicBezTo>
                    <a:cubicBezTo>
                      <a:pt x="116735" y="58821"/>
                      <a:pt x="97692" y="65129"/>
                      <a:pt x="97692" y="65129"/>
                    </a:cubicBezTo>
                    <a:cubicBezTo>
                      <a:pt x="94074" y="68747"/>
                      <a:pt x="91002" y="73010"/>
                      <a:pt x="86838" y="75984"/>
                    </a:cubicBezTo>
                    <a:cubicBezTo>
                      <a:pt x="82449" y="79119"/>
                      <a:pt x="76179" y="79407"/>
                      <a:pt x="72365" y="83221"/>
                    </a:cubicBezTo>
                    <a:cubicBezTo>
                      <a:pt x="69668" y="85918"/>
                      <a:pt x="69795" y="90409"/>
                      <a:pt x="68747" y="94076"/>
                    </a:cubicBezTo>
                    <a:cubicBezTo>
                      <a:pt x="67381" y="98857"/>
                      <a:pt x="66495" y="103768"/>
                      <a:pt x="65129" y="108549"/>
                    </a:cubicBezTo>
                    <a:cubicBezTo>
                      <a:pt x="64081" y="112216"/>
                      <a:pt x="62558" y="115737"/>
                      <a:pt x="61510" y="119404"/>
                    </a:cubicBezTo>
                    <a:cubicBezTo>
                      <a:pt x="60144" y="124185"/>
                      <a:pt x="59464" y="129159"/>
                      <a:pt x="57892" y="133877"/>
                    </a:cubicBezTo>
                    <a:cubicBezTo>
                      <a:pt x="47028" y="166472"/>
                      <a:pt x="55099" y="137764"/>
                      <a:pt x="39801" y="170059"/>
                    </a:cubicBezTo>
                    <a:cubicBezTo>
                      <a:pt x="31937" y="186661"/>
                      <a:pt x="25221" y="203784"/>
                      <a:pt x="18092" y="220715"/>
                    </a:cubicBezTo>
                    <a:cubicBezTo>
                      <a:pt x="15572" y="226701"/>
                      <a:pt x="12130" y="232438"/>
                      <a:pt x="10856" y="238807"/>
                    </a:cubicBezTo>
                    <a:cubicBezTo>
                      <a:pt x="6490" y="260638"/>
                      <a:pt x="9183" y="251064"/>
                      <a:pt x="3620" y="267753"/>
                    </a:cubicBezTo>
                    <a:cubicBezTo>
                      <a:pt x="2414" y="287051"/>
                      <a:pt x="2" y="306311"/>
                      <a:pt x="2" y="325646"/>
                    </a:cubicBezTo>
                    <a:cubicBezTo>
                      <a:pt x="2" y="501293"/>
                      <a:pt x="-363" y="394176"/>
                      <a:pt x="7238" y="473995"/>
                    </a:cubicBezTo>
                    <a:cubicBezTo>
                      <a:pt x="8729" y="489650"/>
                      <a:pt x="9019" y="505415"/>
                      <a:pt x="10856" y="521033"/>
                    </a:cubicBezTo>
                    <a:cubicBezTo>
                      <a:pt x="11437" y="525972"/>
                      <a:pt x="13585" y="530613"/>
                      <a:pt x="14474" y="535506"/>
                    </a:cubicBezTo>
                    <a:cubicBezTo>
                      <a:pt x="15999" y="543897"/>
                      <a:pt x="16419" y="552471"/>
                      <a:pt x="18092" y="560834"/>
                    </a:cubicBezTo>
                    <a:cubicBezTo>
                      <a:pt x="20421" y="572476"/>
                      <a:pt x="24243" y="574401"/>
                      <a:pt x="28947" y="586162"/>
                    </a:cubicBezTo>
                    <a:cubicBezTo>
                      <a:pt x="31780" y="593244"/>
                      <a:pt x="34176" y="600512"/>
                      <a:pt x="36183" y="607871"/>
                    </a:cubicBezTo>
                    <a:cubicBezTo>
                      <a:pt x="37801" y="613804"/>
                      <a:pt x="38066" y="620063"/>
                      <a:pt x="39801" y="625963"/>
                    </a:cubicBezTo>
                    <a:cubicBezTo>
                      <a:pt x="44106" y="640599"/>
                      <a:pt x="50083" y="654713"/>
                      <a:pt x="54274" y="669382"/>
                    </a:cubicBezTo>
                    <a:cubicBezTo>
                      <a:pt x="56686" y="677825"/>
                      <a:pt x="58133" y="686605"/>
                      <a:pt x="61510" y="694710"/>
                    </a:cubicBezTo>
                    <a:cubicBezTo>
                      <a:pt x="64215" y="701202"/>
                      <a:pt x="69687" y="706299"/>
                      <a:pt x="72365" y="712802"/>
                    </a:cubicBezTo>
                    <a:cubicBezTo>
                      <a:pt x="78174" y="726909"/>
                      <a:pt x="80016" y="742576"/>
                      <a:pt x="86838" y="756221"/>
                    </a:cubicBezTo>
                    <a:cubicBezTo>
                      <a:pt x="103812" y="790171"/>
                      <a:pt x="83421" y="747680"/>
                      <a:pt x="101310" y="792404"/>
                    </a:cubicBezTo>
                    <a:cubicBezTo>
                      <a:pt x="103313" y="797412"/>
                      <a:pt x="106135" y="802053"/>
                      <a:pt x="108547" y="806877"/>
                    </a:cubicBezTo>
                    <a:cubicBezTo>
                      <a:pt x="111144" y="817264"/>
                      <a:pt x="114997" y="834252"/>
                      <a:pt x="119401" y="843060"/>
                    </a:cubicBezTo>
                    <a:cubicBezTo>
                      <a:pt x="121813" y="847884"/>
                      <a:pt x="124743" y="852483"/>
                      <a:pt x="126637" y="857533"/>
                    </a:cubicBezTo>
                    <a:cubicBezTo>
                      <a:pt x="128383" y="862189"/>
                      <a:pt x="128826" y="867243"/>
                      <a:pt x="130255" y="872006"/>
                    </a:cubicBezTo>
                    <a:cubicBezTo>
                      <a:pt x="132447" y="879312"/>
                      <a:pt x="137492" y="893716"/>
                      <a:pt x="137492" y="893716"/>
                    </a:cubicBezTo>
                    <a:cubicBezTo>
                      <a:pt x="138698" y="908189"/>
                      <a:pt x="139413" y="922711"/>
                      <a:pt x="141110" y="937135"/>
                    </a:cubicBezTo>
                    <a:cubicBezTo>
                      <a:pt x="141828" y="943243"/>
                      <a:pt x="143915" y="949130"/>
                      <a:pt x="144728" y="955226"/>
                    </a:cubicBezTo>
                    <a:cubicBezTo>
                      <a:pt x="146330" y="967241"/>
                      <a:pt x="146548" y="979422"/>
                      <a:pt x="148346" y="991409"/>
                    </a:cubicBezTo>
                    <a:cubicBezTo>
                      <a:pt x="150171" y="1003573"/>
                      <a:pt x="153171" y="1015531"/>
                      <a:pt x="155583" y="1027592"/>
                    </a:cubicBezTo>
                    <a:cubicBezTo>
                      <a:pt x="156789" y="1033623"/>
                      <a:pt x="162216" y="988395"/>
                      <a:pt x="159201" y="1045684"/>
                    </a:cubicBezTo>
                    <a:cubicBezTo>
                      <a:pt x="156186" y="1102973"/>
                      <a:pt x="144728" y="1262781"/>
                      <a:pt x="137492" y="1371329"/>
                    </a:cubicBezTo>
                    <a:cubicBezTo>
                      <a:pt x="132668" y="1453946"/>
                      <a:pt x="132064" y="1510633"/>
                      <a:pt x="130255" y="1541388"/>
                    </a:cubicBezTo>
                    <a:cubicBezTo>
                      <a:pt x="128446" y="1572143"/>
                      <a:pt x="127843" y="1551037"/>
                      <a:pt x="126637" y="1555861"/>
                    </a:cubicBezTo>
                    <a:cubicBezTo>
                      <a:pt x="125431" y="1566716"/>
                      <a:pt x="124462" y="1577600"/>
                      <a:pt x="123019" y="1588426"/>
                    </a:cubicBezTo>
                    <a:cubicBezTo>
                      <a:pt x="121168" y="1602310"/>
                      <a:pt x="118511" y="1614587"/>
                      <a:pt x="115783" y="1628227"/>
                    </a:cubicBezTo>
                    <a:cubicBezTo>
                      <a:pt x="116989" y="1648731"/>
                      <a:pt x="117357" y="1669301"/>
                      <a:pt x="119401" y="1689738"/>
                    </a:cubicBezTo>
                    <a:cubicBezTo>
                      <a:pt x="120475" y="1700477"/>
                      <a:pt x="132978" y="1716498"/>
                      <a:pt x="137492" y="1722302"/>
                    </a:cubicBezTo>
                    <a:cubicBezTo>
                      <a:pt x="140633" y="1726341"/>
                      <a:pt x="145372" y="1728993"/>
                      <a:pt x="148346" y="1733157"/>
                    </a:cubicBezTo>
                    <a:cubicBezTo>
                      <a:pt x="151481" y="1737546"/>
                      <a:pt x="152448" y="1743241"/>
                      <a:pt x="155583" y="1747630"/>
                    </a:cubicBezTo>
                    <a:cubicBezTo>
                      <a:pt x="158557" y="1751794"/>
                      <a:pt x="163161" y="1754554"/>
                      <a:pt x="166437" y="1758485"/>
                    </a:cubicBezTo>
                    <a:cubicBezTo>
                      <a:pt x="169221" y="1761826"/>
                      <a:pt x="170598" y="1766265"/>
                      <a:pt x="173673" y="1769340"/>
                    </a:cubicBezTo>
                    <a:cubicBezTo>
                      <a:pt x="176748" y="1772415"/>
                      <a:pt x="180989" y="1774048"/>
                      <a:pt x="184528" y="1776576"/>
                    </a:cubicBezTo>
                    <a:cubicBezTo>
                      <a:pt x="203696" y="1790267"/>
                      <a:pt x="192240" y="1785177"/>
                      <a:pt x="209855" y="1791049"/>
                    </a:cubicBezTo>
                    <a:cubicBezTo>
                      <a:pt x="226943" y="1802441"/>
                      <a:pt x="214867" y="1796381"/>
                      <a:pt x="238800" y="1801904"/>
                    </a:cubicBezTo>
                    <a:cubicBezTo>
                      <a:pt x="248491" y="1804140"/>
                      <a:pt x="257801" y="1809042"/>
                      <a:pt x="267746" y="1809141"/>
                    </a:cubicBezTo>
                    <a:lnTo>
                      <a:pt x="991378" y="1816377"/>
                    </a:lnTo>
                    <a:cubicBezTo>
                      <a:pt x="998614" y="1817583"/>
                      <a:pt x="1006009" y="1818066"/>
                      <a:pt x="1013087" y="1819996"/>
                    </a:cubicBezTo>
                    <a:cubicBezTo>
                      <a:pt x="1019353" y="1821705"/>
                      <a:pt x="1024877" y="1825657"/>
                      <a:pt x="1031178" y="1827232"/>
                    </a:cubicBezTo>
                    <a:cubicBezTo>
                      <a:pt x="1036181" y="1828483"/>
                      <a:pt x="1082190" y="1834062"/>
                      <a:pt x="1085450" y="1834469"/>
                    </a:cubicBezTo>
                    <a:cubicBezTo>
                      <a:pt x="1120426" y="1833263"/>
                      <a:pt x="1155438" y="1832848"/>
                      <a:pt x="1190377" y="1830851"/>
                    </a:cubicBezTo>
                    <a:cubicBezTo>
                      <a:pt x="1255441" y="1827133"/>
                      <a:pt x="1182827" y="1830936"/>
                      <a:pt x="1222940" y="1819996"/>
                    </a:cubicBezTo>
                    <a:cubicBezTo>
                      <a:pt x="1232321" y="1817437"/>
                      <a:pt x="1242237" y="1817583"/>
                      <a:pt x="1251886" y="1816377"/>
                    </a:cubicBezTo>
                    <a:cubicBezTo>
                      <a:pt x="1266812" y="1811402"/>
                      <a:pt x="1273026" y="1809022"/>
                      <a:pt x="1291686" y="1805523"/>
                    </a:cubicBezTo>
                    <a:cubicBezTo>
                      <a:pt x="1301243" y="1803731"/>
                      <a:pt x="1311040" y="1803503"/>
                      <a:pt x="1320631" y="1801904"/>
                    </a:cubicBezTo>
                    <a:cubicBezTo>
                      <a:pt x="1325536" y="1801086"/>
                      <a:pt x="1330227" y="1799261"/>
                      <a:pt x="1335103" y="1798286"/>
                    </a:cubicBezTo>
                    <a:cubicBezTo>
                      <a:pt x="1342297" y="1796847"/>
                      <a:pt x="1349594" y="1795980"/>
                      <a:pt x="1356812" y="1794668"/>
                    </a:cubicBezTo>
                    <a:cubicBezTo>
                      <a:pt x="1362863" y="1793568"/>
                      <a:pt x="1368807" y="1791862"/>
                      <a:pt x="1374903" y="1791049"/>
                    </a:cubicBezTo>
                    <a:cubicBezTo>
                      <a:pt x="1386917" y="1789447"/>
                      <a:pt x="1399071" y="1789033"/>
                      <a:pt x="1411085" y="1787431"/>
                    </a:cubicBezTo>
                    <a:cubicBezTo>
                      <a:pt x="1426289" y="1785404"/>
                      <a:pt x="1429487" y="1783230"/>
                      <a:pt x="1443648" y="1780195"/>
                    </a:cubicBezTo>
                    <a:cubicBezTo>
                      <a:pt x="1455675" y="1777618"/>
                      <a:pt x="1467606" y="1774316"/>
                      <a:pt x="1479830" y="1772958"/>
                    </a:cubicBezTo>
                    <a:cubicBezTo>
                      <a:pt x="1500243" y="1770690"/>
                      <a:pt x="1520836" y="1770546"/>
                      <a:pt x="1541339" y="1769340"/>
                    </a:cubicBezTo>
                    <a:cubicBezTo>
                      <a:pt x="1546163" y="1768134"/>
                      <a:pt x="1550935" y="1766697"/>
                      <a:pt x="1555811" y="1765722"/>
                    </a:cubicBezTo>
                    <a:cubicBezTo>
                      <a:pt x="1587734" y="1759337"/>
                      <a:pt x="1621825" y="1757884"/>
                      <a:pt x="1653502" y="1754867"/>
                    </a:cubicBezTo>
                    <a:cubicBezTo>
                      <a:pt x="1664825" y="1751092"/>
                      <a:pt x="1669608" y="1750768"/>
                      <a:pt x="1678829" y="1740394"/>
                    </a:cubicBezTo>
                    <a:cubicBezTo>
                      <a:pt x="1684607" y="1733894"/>
                      <a:pt x="1687151" y="1724834"/>
                      <a:pt x="1693301" y="1718684"/>
                    </a:cubicBezTo>
                    <a:lnTo>
                      <a:pt x="1700538" y="1711447"/>
                    </a:lnTo>
                    <a:cubicBezTo>
                      <a:pt x="1709149" y="1685612"/>
                      <a:pt x="1701427" y="1693969"/>
                      <a:pt x="1718629" y="1682501"/>
                    </a:cubicBezTo>
                    <a:cubicBezTo>
                      <a:pt x="1721041" y="1677677"/>
                      <a:pt x="1722412" y="1672172"/>
                      <a:pt x="1725865" y="1668028"/>
                    </a:cubicBezTo>
                    <a:cubicBezTo>
                      <a:pt x="1728649" y="1664687"/>
                      <a:pt x="1734003" y="1664187"/>
                      <a:pt x="1736719" y="1660791"/>
                    </a:cubicBezTo>
                    <a:cubicBezTo>
                      <a:pt x="1739101" y="1657813"/>
                      <a:pt x="1738836" y="1653442"/>
                      <a:pt x="1740338" y="1649937"/>
                    </a:cubicBezTo>
                    <a:cubicBezTo>
                      <a:pt x="1742463" y="1644979"/>
                      <a:pt x="1745680" y="1640514"/>
                      <a:pt x="1747574" y="1635463"/>
                    </a:cubicBezTo>
                    <a:cubicBezTo>
                      <a:pt x="1749320" y="1630807"/>
                      <a:pt x="1749446" y="1625646"/>
                      <a:pt x="1751192" y="1620990"/>
                    </a:cubicBezTo>
                    <a:cubicBezTo>
                      <a:pt x="1753086" y="1615940"/>
                      <a:pt x="1756303" y="1611475"/>
                      <a:pt x="1758428" y="1606517"/>
                    </a:cubicBezTo>
                    <a:cubicBezTo>
                      <a:pt x="1759930" y="1603011"/>
                      <a:pt x="1760841" y="1599280"/>
                      <a:pt x="1762047" y="1595662"/>
                    </a:cubicBezTo>
                    <a:cubicBezTo>
                      <a:pt x="1763253" y="1588426"/>
                      <a:pt x="1764128" y="1581126"/>
                      <a:pt x="1765665" y="1573953"/>
                    </a:cubicBezTo>
                    <a:cubicBezTo>
                      <a:pt x="1767749" y="1564228"/>
                      <a:pt x="1770489" y="1554655"/>
                      <a:pt x="1772901" y="1545006"/>
                    </a:cubicBezTo>
                    <a:cubicBezTo>
                      <a:pt x="1774107" y="1540182"/>
                      <a:pt x="1775702" y="1535438"/>
                      <a:pt x="1776519" y="1530533"/>
                    </a:cubicBezTo>
                    <a:lnTo>
                      <a:pt x="1780137" y="1508824"/>
                    </a:lnTo>
                    <a:cubicBezTo>
                      <a:pt x="1778931" y="1461786"/>
                      <a:pt x="1778655" y="1414716"/>
                      <a:pt x="1776519" y="1367711"/>
                    </a:cubicBezTo>
                    <a:cubicBezTo>
                      <a:pt x="1775930" y="1354756"/>
                      <a:pt x="1769233" y="1339804"/>
                      <a:pt x="1765665" y="1327909"/>
                    </a:cubicBezTo>
                    <a:cubicBezTo>
                      <a:pt x="1764236" y="1323146"/>
                      <a:pt x="1763022" y="1318312"/>
                      <a:pt x="1762047" y="1313436"/>
                    </a:cubicBezTo>
                    <a:cubicBezTo>
                      <a:pt x="1760608" y="1306242"/>
                      <a:pt x="1761153" y="1298538"/>
                      <a:pt x="1758428" y="1291727"/>
                    </a:cubicBezTo>
                    <a:cubicBezTo>
                      <a:pt x="1756188" y="1286128"/>
                      <a:pt x="1750271" y="1282648"/>
                      <a:pt x="1747574" y="1277254"/>
                    </a:cubicBezTo>
                    <a:cubicBezTo>
                      <a:pt x="1738054" y="1258213"/>
                      <a:pt x="1733648" y="1245343"/>
                      <a:pt x="1729483" y="1226598"/>
                    </a:cubicBezTo>
                    <a:cubicBezTo>
                      <a:pt x="1728149" y="1220594"/>
                      <a:pt x="1727967" y="1214286"/>
                      <a:pt x="1725865" y="1208506"/>
                    </a:cubicBezTo>
                    <a:cubicBezTo>
                      <a:pt x="1723100" y="1200903"/>
                      <a:pt x="1718358" y="1194162"/>
                      <a:pt x="1715010" y="1186797"/>
                    </a:cubicBezTo>
                    <a:cubicBezTo>
                      <a:pt x="1712322" y="1180884"/>
                      <a:pt x="1710412" y="1174640"/>
                      <a:pt x="1707774" y="1168705"/>
                    </a:cubicBezTo>
                    <a:cubicBezTo>
                      <a:pt x="1705584" y="1163776"/>
                      <a:pt x="1702729" y="1159161"/>
                      <a:pt x="1700538" y="1154232"/>
                    </a:cubicBezTo>
                    <a:cubicBezTo>
                      <a:pt x="1689348" y="1129054"/>
                      <a:pt x="1696844" y="1144385"/>
                      <a:pt x="1689683" y="1125286"/>
                    </a:cubicBezTo>
                    <a:cubicBezTo>
                      <a:pt x="1687403" y="1119204"/>
                      <a:pt x="1684859" y="1113225"/>
                      <a:pt x="1682447" y="1107194"/>
                    </a:cubicBezTo>
                    <a:cubicBezTo>
                      <a:pt x="1681241" y="1097545"/>
                      <a:pt x="1679903" y="1087912"/>
                      <a:pt x="1678829" y="1078248"/>
                    </a:cubicBezTo>
                    <a:cubicBezTo>
                      <a:pt x="1677491" y="1066201"/>
                      <a:pt x="1676714" y="1054093"/>
                      <a:pt x="1675211" y="1042065"/>
                    </a:cubicBezTo>
                    <a:cubicBezTo>
                      <a:pt x="1674301" y="1034786"/>
                      <a:pt x="1672503" y="1027635"/>
                      <a:pt x="1671593" y="1020356"/>
                    </a:cubicBezTo>
                    <a:cubicBezTo>
                      <a:pt x="1670089" y="1008328"/>
                      <a:pt x="1669688" y="996172"/>
                      <a:pt x="1667974" y="984173"/>
                    </a:cubicBezTo>
                    <a:cubicBezTo>
                      <a:pt x="1667271" y="979250"/>
                      <a:pt x="1665331" y="974576"/>
                      <a:pt x="1664356" y="969700"/>
                    </a:cubicBezTo>
                    <a:cubicBezTo>
                      <a:pt x="1662917" y="962506"/>
                      <a:pt x="1662050" y="955208"/>
                      <a:pt x="1660738" y="947990"/>
                    </a:cubicBezTo>
                    <a:cubicBezTo>
                      <a:pt x="1659638" y="941939"/>
                      <a:pt x="1658326" y="935929"/>
                      <a:pt x="1657120" y="929899"/>
                    </a:cubicBezTo>
                    <a:cubicBezTo>
                      <a:pt x="1655914" y="898540"/>
                      <a:pt x="1655459" y="867144"/>
                      <a:pt x="1653502" y="835823"/>
                    </a:cubicBezTo>
                    <a:cubicBezTo>
                      <a:pt x="1652763" y="823991"/>
                      <a:pt x="1649158" y="811210"/>
                      <a:pt x="1646265" y="799640"/>
                    </a:cubicBezTo>
                    <a:cubicBezTo>
                      <a:pt x="1648677" y="674206"/>
                      <a:pt x="1650143" y="548751"/>
                      <a:pt x="1653502" y="423339"/>
                    </a:cubicBezTo>
                    <a:cubicBezTo>
                      <a:pt x="1653762" y="413619"/>
                      <a:pt x="1655984" y="404050"/>
                      <a:pt x="1657120" y="394393"/>
                    </a:cubicBezTo>
                    <a:cubicBezTo>
                      <a:pt x="1659080" y="377734"/>
                      <a:pt x="1660601" y="357020"/>
                      <a:pt x="1664356" y="340119"/>
                    </a:cubicBezTo>
                    <a:cubicBezTo>
                      <a:pt x="1665183" y="336396"/>
                      <a:pt x="1666768" y="332882"/>
                      <a:pt x="1667974" y="329264"/>
                    </a:cubicBezTo>
                    <a:cubicBezTo>
                      <a:pt x="1670235" y="306659"/>
                      <a:pt x="1670216" y="294973"/>
                      <a:pt x="1675211" y="274990"/>
                    </a:cubicBezTo>
                    <a:cubicBezTo>
                      <a:pt x="1677873" y="264342"/>
                      <a:pt x="1680887" y="260018"/>
                      <a:pt x="1686065" y="249662"/>
                    </a:cubicBezTo>
                    <a:cubicBezTo>
                      <a:pt x="1684859" y="225540"/>
                      <a:pt x="1684453" y="201365"/>
                      <a:pt x="1682447" y="177296"/>
                    </a:cubicBezTo>
                    <a:cubicBezTo>
                      <a:pt x="1681942" y="171239"/>
                      <a:pt x="1677304" y="158248"/>
                      <a:pt x="1675211" y="151968"/>
                    </a:cubicBezTo>
                    <a:cubicBezTo>
                      <a:pt x="1674005" y="142319"/>
                      <a:pt x="1673333" y="132589"/>
                      <a:pt x="1671593" y="123022"/>
                    </a:cubicBezTo>
                    <a:cubicBezTo>
                      <a:pt x="1670911" y="119269"/>
                      <a:pt x="1670357" y="115145"/>
                      <a:pt x="1667974" y="112167"/>
                    </a:cubicBezTo>
                    <a:cubicBezTo>
                      <a:pt x="1665258" y="108771"/>
                      <a:pt x="1660738" y="107342"/>
                      <a:pt x="1657120" y="104930"/>
                    </a:cubicBezTo>
                    <a:cubicBezTo>
                      <a:pt x="1654708" y="101312"/>
                      <a:pt x="1652600" y="97471"/>
                      <a:pt x="1649884" y="94076"/>
                    </a:cubicBezTo>
                    <a:cubicBezTo>
                      <a:pt x="1647753" y="91412"/>
                      <a:pt x="1644694" y="89568"/>
                      <a:pt x="1642647" y="86839"/>
                    </a:cubicBezTo>
                    <a:cubicBezTo>
                      <a:pt x="1637429" y="79881"/>
                      <a:pt x="1636613" y="67238"/>
                      <a:pt x="1628175" y="65129"/>
                    </a:cubicBezTo>
                    <a:lnTo>
                      <a:pt x="1613702" y="61511"/>
                    </a:lnTo>
                    <a:cubicBezTo>
                      <a:pt x="1583322" y="38726"/>
                      <a:pt x="1616347" y="60242"/>
                      <a:pt x="1581138" y="47038"/>
                    </a:cubicBezTo>
                    <a:cubicBezTo>
                      <a:pt x="1577066" y="45511"/>
                      <a:pt x="1574060" y="41958"/>
                      <a:pt x="1570284" y="39801"/>
                    </a:cubicBezTo>
                    <a:cubicBezTo>
                      <a:pt x="1565601" y="37125"/>
                      <a:pt x="1560769" y="34690"/>
                      <a:pt x="1555811" y="32565"/>
                    </a:cubicBezTo>
                    <a:cubicBezTo>
                      <a:pt x="1549295" y="29772"/>
                      <a:pt x="1536849" y="26742"/>
                      <a:pt x="1530484" y="25328"/>
                    </a:cubicBezTo>
                    <a:cubicBezTo>
                      <a:pt x="1524481" y="23994"/>
                      <a:pt x="1518359" y="23202"/>
                      <a:pt x="1512393" y="21710"/>
                    </a:cubicBezTo>
                    <a:cubicBezTo>
                      <a:pt x="1503875" y="19580"/>
                      <a:pt x="1495584" y="16603"/>
                      <a:pt x="1487066" y="14473"/>
                    </a:cubicBezTo>
                    <a:cubicBezTo>
                      <a:pt x="1475975" y="11700"/>
                      <a:pt x="1446579" y="5070"/>
                      <a:pt x="1432794" y="3619"/>
                    </a:cubicBezTo>
                    <a:cubicBezTo>
                      <a:pt x="1417155" y="1973"/>
                      <a:pt x="1401437" y="1206"/>
                      <a:pt x="1385758" y="0"/>
                    </a:cubicBezTo>
                    <a:lnTo>
                      <a:pt x="1298922" y="3619"/>
                    </a:lnTo>
                    <a:cubicBezTo>
                      <a:pt x="1286822" y="4331"/>
                      <a:pt x="1274739" y="5523"/>
                      <a:pt x="1262740" y="7237"/>
                    </a:cubicBezTo>
                    <a:cubicBezTo>
                      <a:pt x="1257818" y="7940"/>
                      <a:pt x="1253202" y="10238"/>
                      <a:pt x="1248268" y="10855"/>
                    </a:cubicBezTo>
                    <a:cubicBezTo>
                      <a:pt x="1233857" y="12656"/>
                      <a:pt x="1219301" y="13028"/>
                      <a:pt x="1204850" y="14473"/>
                    </a:cubicBezTo>
                    <a:cubicBezTo>
                      <a:pt x="1195174" y="15441"/>
                      <a:pt x="1185553" y="16886"/>
                      <a:pt x="1175904" y="18092"/>
                    </a:cubicBezTo>
                    <a:cubicBezTo>
                      <a:pt x="1167462" y="20504"/>
                      <a:pt x="1159355" y="25156"/>
                      <a:pt x="1150577" y="25328"/>
                    </a:cubicBezTo>
                    <a:lnTo>
                      <a:pt x="991378" y="21710"/>
                    </a:lnTo>
                    <a:cubicBezTo>
                      <a:pt x="978976" y="21242"/>
                      <a:pt x="947264" y="16441"/>
                      <a:pt x="933487" y="14473"/>
                    </a:cubicBezTo>
                    <a:cubicBezTo>
                      <a:pt x="893481" y="15585"/>
                      <a:pt x="829596" y="11410"/>
                      <a:pt x="781525" y="21710"/>
                    </a:cubicBezTo>
                    <a:cubicBezTo>
                      <a:pt x="741714" y="30241"/>
                      <a:pt x="765361" y="27117"/>
                      <a:pt x="734489" y="32565"/>
                    </a:cubicBezTo>
                    <a:lnTo>
                      <a:pt x="691071" y="39801"/>
                    </a:lnTo>
                    <a:lnTo>
                      <a:pt x="528253" y="3618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>
                <a:solidFill>
                  <a:srgbClr val="7F7F7F"/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684676" y="1162711"/>
                <a:ext cx="461892" cy="59158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>
                  <a:latin typeface="Calibri"/>
                  <a:cs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0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3500" dirty="0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Targeting of IFN to the stellate cells</a:t>
            </a:r>
            <a:endParaRPr lang="en-US" sz="3500" dirty="0">
              <a:latin typeface="Cambria" panose="02040503050406030204" pitchFamily="18" charset="0"/>
              <a:ea typeface="+mj-ea"/>
              <a:cs typeface="+mj-cs"/>
            </a:endParaRPr>
          </a:p>
        </p:txBody>
      </p:sp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1109663" y="1942232"/>
            <a:ext cx="2544762" cy="3803650"/>
            <a:chOff x="768" y="1441"/>
            <a:chExt cx="1603" cy="2396"/>
          </a:xfrm>
        </p:grpSpPr>
        <p:pic>
          <p:nvPicPr>
            <p:cNvPr id="12316" name="Picture 1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" y="1640"/>
              <a:ext cx="1117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3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" y="1981"/>
              <a:ext cx="706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8" name="Freeform 14"/>
            <p:cNvSpPr>
              <a:spLocks noChangeAspect="1"/>
            </p:cNvSpPr>
            <p:nvPr/>
          </p:nvSpPr>
          <p:spPr bwMode="auto">
            <a:xfrm>
              <a:off x="1126" y="2485"/>
              <a:ext cx="1233" cy="149"/>
            </a:xfrm>
            <a:custGeom>
              <a:avLst/>
              <a:gdLst>
                <a:gd name="T0" fmla="*/ 0 w 1197"/>
                <a:gd name="T1" fmla="*/ 13 h 164"/>
                <a:gd name="T2" fmla="*/ 76 w 1197"/>
                <a:gd name="T3" fmla="*/ 12 h 164"/>
                <a:gd name="T4" fmla="*/ 165 w 1197"/>
                <a:gd name="T5" fmla="*/ 10 h 164"/>
                <a:gd name="T6" fmla="*/ 243 w 1197"/>
                <a:gd name="T7" fmla="*/ 9 h 164"/>
                <a:gd name="T8" fmla="*/ 332 w 1197"/>
                <a:gd name="T9" fmla="*/ 7 h 164"/>
                <a:gd name="T10" fmla="*/ 420 w 1197"/>
                <a:gd name="T11" fmla="*/ 6 h 164"/>
                <a:gd name="T12" fmla="*/ 498 w 1197"/>
                <a:gd name="T13" fmla="*/ 5 h 164"/>
                <a:gd name="T14" fmla="*/ 584 w 1197"/>
                <a:gd name="T15" fmla="*/ 5 h 164"/>
                <a:gd name="T16" fmla="*/ 669 w 1197"/>
                <a:gd name="T17" fmla="*/ 5 h 164"/>
                <a:gd name="T18" fmla="*/ 759 w 1197"/>
                <a:gd name="T19" fmla="*/ 5 h 164"/>
                <a:gd name="T20" fmla="*/ 842 w 1197"/>
                <a:gd name="T21" fmla="*/ 5 h 164"/>
                <a:gd name="T22" fmla="*/ 929 w 1197"/>
                <a:gd name="T23" fmla="*/ 5 h 164"/>
                <a:gd name="T24" fmla="*/ 1008 w 1197"/>
                <a:gd name="T25" fmla="*/ 5 h 164"/>
                <a:gd name="T26" fmla="*/ 1096 w 1197"/>
                <a:gd name="T27" fmla="*/ 5 h 164"/>
                <a:gd name="T28" fmla="*/ 1179 w 1197"/>
                <a:gd name="T29" fmla="*/ 5 h 164"/>
                <a:gd name="T30" fmla="*/ 1268 w 1197"/>
                <a:gd name="T31" fmla="*/ 4 h 164"/>
                <a:gd name="T32" fmla="*/ 1354 w 1197"/>
                <a:gd name="T33" fmla="*/ 0 h 164"/>
                <a:gd name="T34" fmla="*/ 1440 w 1197"/>
                <a:gd name="T35" fmla="*/ 0 h 164"/>
                <a:gd name="T36" fmla="*/ 1528 w 1197"/>
                <a:gd name="T37" fmla="*/ 0 h 164"/>
                <a:gd name="T38" fmla="*/ 1614 w 1197"/>
                <a:gd name="T39" fmla="*/ 0 h 164"/>
                <a:gd name="T40" fmla="*/ 1697 w 1197"/>
                <a:gd name="T41" fmla="*/ 4 h 164"/>
                <a:gd name="T42" fmla="*/ 1781 w 1197"/>
                <a:gd name="T43" fmla="*/ 5 h 164"/>
                <a:gd name="T44" fmla="*/ 1866 w 1197"/>
                <a:gd name="T45" fmla="*/ 5 h 164"/>
                <a:gd name="T46" fmla="*/ 1941 w 1197"/>
                <a:gd name="T47" fmla="*/ 5 h 164"/>
                <a:gd name="T48" fmla="*/ 2032 w 1197"/>
                <a:gd name="T49" fmla="*/ 5 h 164"/>
                <a:gd name="T50" fmla="*/ 2109 w 1197"/>
                <a:gd name="T51" fmla="*/ 5 h 164"/>
                <a:gd name="T52" fmla="*/ 2197 w 1197"/>
                <a:gd name="T53" fmla="*/ 5 h 164"/>
                <a:gd name="T54" fmla="*/ 2279 w 1197"/>
                <a:gd name="T55" fmla="*/ 5 h 164"/>
                <a:gd name="T56" fmla="*/ 2356 w 1197"/>
                <a:gd name="T57" fmla="*/ 5 h 164"/>
                <a:gd name="T58" fmla="*/ 2431 w 1197"/>
                <a:gd name="T59" fmla="*/ 5 h 164"/>
                <a:gd name="T60" fmla="*/ 2506 w 1197"/>
                <a:gd name="T61" fmla="*/ 6 h 164"/>
                <a:gd name="T62" fmla="*/ 2584 w 1197"/>
                <a:gd name="T63" fmla="*/ 7 h 164"/>
                <a:gd name="T64" fmla="*/ 2662 w 1197"/>
                <a:gd name="T65" fmla="*/ 9 h 16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97" h="164">
                  <a:moveTo>
                    <a:pt x="0" y="164"/>
                  </a:moveTo>
                  <a:lnTo>
                    <a:pt x="36" y="145"/>
                  </a:lnTo>
                  <a:lnTo>
                    <a:pt x="75" y="129"/>
                  </a:lnTo>
                  <a:lnTo>
                    <a:pt x="110" y="113"/>
                  </a:lnTo>
                  <a:lnTo>
                    <a:pt x="149" y="98"/>
                  </a:lnTo>
                  <a:lnTo>
                    <a:pt x="188" y="82"/>
                  </a:lnTo>
                  <a:lnTo>
                    <a:pt x="223" y="71"/>
                  </a:lnTo>
                  <a:lnTo>
                    <a:pt x="262" y="59"/>
                  </a:lnTo>
                  <a:lnTo>
                    <a:pt x="301" y="47"/>
                  </a:lnTo>
                  <a:lnTo>
                    <a:pt x="340" y="39"/>
                  </a:lnTo>
                  <a:lnTo>
                    <a:pt x="379" y="31"/>
                  </a:lnTo>
                  <a:lnTo>
                    <a:pt x="418" y="24"/>
                  </a:lnTo>
                  <a:lnTo>
                    <a:pt x="453" y="16"/>
                  </a:lnTo>
                  <a:lnTo>
                    <a:pt x="492" y="12"/>
                  </a:lnTo>
                  <a:lnTo>
                    <a:pt x="531" y="8"/>
                  </a:lnTo>
                  <a:lnTo>
                    <a:pt x="570" y="4"/>
                  </a:lnTo>
                  <a:lnTo>
                    <a:pt x="609" y="0"/>
                  </a:lnTo>
                  <a:lnTo>
                    <a:pt x="648" y="0"/>
                  </a:lnTo>
                  <a:lnTo>
                    <a:pt x="687" y="0"/>
                  </a:lnTo>
                  <a:lnTo>
                    <a:pt x="726" y="0"/>
                  </a:lnTo>
                  <a:lnTo>
                    <a:pt x="761" y="4"/>
                  </a:lnTo>
                  <a:lnTo>
                    <a:pt x="800" y="8"/>
                  </a:lnTo>
                  <a:lnTo>
                    <a:pt x="839" y="12"/>
                  </a:lnTo>
                  <a:lnTo>
                    <a:pt x="874" y="16"/>
                  </a:lnTo>
                  <a:lnTo>
                    <a:pt x="913" y="24"/>
                  </a:lnTo>
                  <a:lnTo>
                    <a:pt x="948" y="31"/>
                  </a:lnTo>
                  <a:lnTo>
                    <a:pt x="987" y="39"/>
                  </a:lnTo>
                  <a:lnTo>
                    <a:pt x="1022" y="51"/>
                  </a:lnTo>
                  <a:lnTo>
                    <a:pt x="1057" y="59"/>
                  </a:lnTo>
                  <a:lnTo>
                    <a:pt x="1092" y="71"/>
                  </a:lnTo>
                  <a:lnTo>
                    <a:pt x="1127" y="86"/>
                  </a:lnTo>
                  <a:lnTo>
                    <a:pt x="1162" y="98"/>
                  </a:lnTo>
                  <a:lnTo>
                    <a:pt x="1197" y="113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Freeform 15"/>
            <p:cNvSpPr>
              <a:spLocks noChangeAspect="1"/>
            </p:cNvSpPr>
            <p:nvPr/>
          </p:nvSpPr>
          <p:spPr bwMode="auto">
            <a:xfrm>
              <a:off x="1119" y="2485"/>
              <a:ext cx="1248" cy="131"/>
            </a:xfrm>
            <a:custGeom>
              <a:avLst/>
              <a:gdLst>
                <a:gd name="T0" fmla="*/ 0 w 1212"/>
                <a:gd name="T1" fmla="*/ 10 h 145"/>
                <a:gd name="T2" fmla="*/ 81 w 1212"/>
                <a:gd name="T3" fmla="*/ 8 h 145"/>
                <a:gd name="T4" fmla="*/ 170 w 1212"/>
                <a:gd name="T5" fmla="*/ 7 h 145"/>
                <a:gd name="T6" fmla="*/ 258 w 1212"/>
                <a:gd name="T7" fmla="*/ 5 h 145"/>
                <a:gd name="T8" fmla="*/ 345 w 1212"/>
                <a:gd name="T9" fmla="*/ 5 h 145"/>
                <a:gd name="T10" fmla="*/ 430 w 1212"/>
                <a:gd name="T11" fmla="*/ 5 h 145"/>
                <a:gd name="T12" fmla="*/ 515 w 1212"/>
                <a:gd name="T13" fmla="*/ 5 h 145"/>
                <a:gd name="T14" fmla="*/ 602 w 1212"/>
                <a:gd name="T15" fmla="*/ 5 h 145"/>
                <a:gd name="T16" fmla="*/ 688 w 1212"/>
                <a:gd name="T17" fmla="*/ 5 h 145"/>
                <a:gd name="T18" fmla="*/ 773 w 1212"/>
                <a:gd name="T19" fmla="*/ 5 h 145"/>
                <a:gd name="T20" fmla="*/ 860 w 1212"/>
                <a:gd name="T21" fmla="*/ 5 h 145"/>
                <a:gd name="T22" fmla="*/ 945 w 1212"/>
                <a:gd name="T23" fmla="*/ 5 h 145"/>
                <a:gd name="T24" fmla="*/ 1032 w 1212"/>
                <a:gd name="T25" fmla="*/ 5 h 145"/>
                <a:gd name="T26" fmla="*/ 1113 w 1212"/>
                <a:gd name="T27" fmla="*/ 4 h 145"/>
                <a:gd name="T28" fmla="*/ 1202 w 1212"/>
                <a:gd name="T29" fmla="*/ 4 h 145"/>
                <a:gd name="T30" fmla="*/ 1286 w 1212"/>
                <a:gd name="T31" fmla="*/ 0 h 145"/>
                <a:gd name="T32" fmla="*/ 1372 w 1212"/>
                <a:gd name="T33" fmla="*/ 0 h 145"/>
                <a:gd name="T34" fmla="*/ 1457 w 1212"/>
                <a:gd name="T35" fmla="*/ 0 h 145"/>
                <a:gd name="T36" fmla="*/ 1542 w 1212"/>
                <a:gd name="T37" fmla="*/ 4 h 145"/>
                <a:gd name="T38" fmla="*/ 1629 w 1212"/>
                <a:gd name="T39" fmla="*/ 4 h 145"/>
                <a:gd name="T40" fmla="*/ 1718 w 1212"/>
                <a:gd name="T41" fmla="*/ 5 h 145"/>
                <a:gd name="T42" fmla="*/ 1807 w 1212"/>
                <a:gd name="T43" fmla="*/ 5 h 145"/>
                <a:gd name="T44" fmla="*/ 1878 w 1212"/>
                <a:gd name="T45" fmla="*/ 5 h 145"/>
                <a:gd name="T46" fmla="*/ 1971 w 1212"/>
                <a:gd name="T47" fmla="*/ 5 h 145"/>
                <a:gd name="T48" fmla="*/ 2043 w 1212"/>
                <a:gd name="T49" fmla="*/ 5 h 145"/>
                <a:gd name="T50" fmla="*/ 2127 w 1212"/>
                <a:gd name="T51" fmla="*/ 5 h 145"/>
                <a:gd name="T52" fmla="*/ 2216 w 1212"/>
                <a:gd name="T53" fmla="*/ 5 h 145"/>
                <a:gd name="T54" fmla="*/ 2288 w 1212"/>
                <a:gd name="T55" fmla="*/ 5 h 145"/>
                <a:gd name="T56" fmla="*/ 2372 w 1212"/>
                <a:gd name="T57" fmla="*/ 5 h 145"/>
                <a:gd name="T58" fmla="*/ 2450 w 1212"/>
                <a:gd name="T59" fmla="*/ 6 h 145"/>
                <a:gd name="T60" fmla="*/ 2526 w 1212"/>
                <a:gd name="T61" fmla="*/ 7 h 145"/>
                <a:gd name="T62" fmla="*/ 2595 w 1212"/>
                <a:gd name="T63" fmla="*/ 8 h 145"/>
                <a:gd name="T64" fmla="*/ 2672 w 1212"/>
                <a:gd name="T65" fmla="*/ 10 h 1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212" h="145">
                  <a:moveTo>
                    <a:pt x="0" y="141"/>
                  </a:moveTo>
                  <a:lnTo>
                    <a:pt x="39" y="121"/>
                  </a:lnTo>
                  <a:lnTo>
                    <a:pt x="78" y="106"/>
                  </a:lnTo>
                  <a:lnTo>
                    <a:pt x="117" y="90"/>
                  </a:lnTo>
                  <a:lnTo>
                    <a:pt x="156" y="78"/>
                  </a:lnTo>
                  <a:lnTo>
                    <a:pt x="195" y="67"/>
                  </a:lnTo>
                  <a:lnTo>
                    <a:pt x="234" y="55"/>
                  </a:lnTo>
                  <a:lnTo>
                    <a:pt x="273" y="43"/>
                  </a:lnTo>
                  <a:lnTo>
                    <a:pt x="312" y="35"/>
                  </a:lnTo>
                  <a:lnTo>
                    <a:pt x="351" y="28"/>
                  </a:lnTo>
                  <a:lnTo>
                    <a:pt x="390" y="20"/>
                  </a:lnTo>
                  <a:lnTo>
                    <a:pt x="428" y="12"/>
                  </a:lnTo>
                  <a:lnTo>
                    <a:pt x="467" y="8"/>
                  </a:lnTo>
                  <a:lnTo>
                    <a:pt x="506" y="4"/>
                  </a:lnTo>
                  <a:lnTo>
                    <a:pt x="545" y="4"/>
                  </a:lnTo>
                  <a:lnTo>
                    <a:pt x="584" y="0"/>
                  </a:lnTo>
                  <a:lnTo>
                    <a:pt x="623" y="0"/>
                  </a:lnTo>
                  <a:lnTo>
                    <a:pt x="662" y="0"/>
                  </a:lnTo>
                  <a:lnTo>
                    <a:pt x="701" y="4"/>
                  </a:lnTo>
                  <a:lnTo>
                    <a:pt x="740" y="4"/>
                  </a:lnTo>
                  <a:lnTo>
                    <a:pt x="779" y="8"/>
                  </a:lnTo>
                  <a:lnTo>
                    <a:pt x="818" y="16"/>
                  </a:lnTo>
                  <a:lnTo>
                    <a:pt x="853" y="20"/>
                  </a:lnTo>
                  <a:lnTo>
                    <a:pt x="892" y="28"/>
                  </a:lnTo>
                  <a:lnTo>
                    <a:pt x="927" y="35"/>
                  </a:lnTo>
                  <a:lnTo>
                    <a:pt x="966" y="47"/>
                  </a:lnTo>
                  <a:lnTo>
                    <a:pt x="1002" y="59"/>
                  </a:lnTo>
                  <a:lnTo>
                    <a:pt x="1037" y="71"/>
                  </a:lnTo>
                  <a:lnTo>
                    <a:pt x="1076" y="82"/>
                  </a:lnTo>
                  <a:lnTo>
                    <a:pt x="1111" y="94"/>
                  </a:lnTo>
                  <a:lnTo>
                    <a:pt x="1146" y="110"/>
                  </a:lnTo>
                  <a:lnTo>
                    <a:pt x="1177" y="125"/>
                  </a:lnTo>
                  <a:lnTo>
                    <a:pt x="1212" y="145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Freeform 16" descr="Pink tissue paper"/>
            <p:cNvSpPr>
              <a:spLocks noChangeAspect="1"/>
            </p:cNvSpPr>
            <p:nvPr/>
          </p:nvSpPr>
          <p:spPr bwMode="auto">
            <a:xfrm>
              <a:off x="1680" y="2400"/>
              <a:ext cx="137" cy="302"/>
            </a:xfrm>
            <a:custGeom>
              <a:avLst/>
              <a:gdLst>
                <a:gd name="T0" fmla="*/ 295 w 133"/>
                <a:gd name="T1" fmla="*/ 21 h 332"/>
                <a:gd name="T2" fmla="*/ 286 w 133"/>
                <a:gd name="T3" fmla="*/ 22 h 332"/>
                <a:gd name="T4" fmla="*/ 278 w 133"/>
                <a:gd name="T5" fmla="*/ 23 h 332"/>
                <a:gd name="T6" fmla="*/ 270 w 133"/>
                <a:gd name="T7" fmla="*/ 23 h 332"/>
                <a:gd name="T8" fmla="*/ 262 w 133"/>
                <a:gd name="T9" fmla="*/ 24 h 332"/>
                <a:gd name="T10" fmla="*/ 242 w 133"/>
                <a:gd name="T11" fmla="*/ 25 h 332"/>
                <a:gd name="T12" fmla="*/ 215 w 133"/>
                <a:gd name="T13" fmla="*/ 25 h 332"/>
                <a:gd name="T14" fmla="*/ 192 w 133"/>
                <a:gd name="T15" fmla="*/ 25 h 332"/>
                <a:gd name="T16" fmla="*/ 173 w 133"/>
                <a:gd name="T17" fmla="*/ 25 h 332"/>
                <a:gd name="T18" fmla="*/ 145 w 133"/>
                <a:gd name="T19" fmla="*/ 25 h 332"/>
                <a:gd name="T20" fmla="*/ 122 w 133"/>
                <a:gd name="T21" fmla="*/ 25 h 332"/>
                <a:gd name="T22" fmla="*/ 93 w 133"/>
                <a:gd name="T23" fmla="*/ 25 h 332"/>
                <a:gd name="T24" fmla="*/ 74 w 133"/>
                <a:gd name="T25" fmla="*/ 24 h 332"/>
                <a:gd name="T26" fmla="*/ 58 w 133"/>
                <a:gd name="T27" fmla="*/ 24 h 332"/>
                <a:gd name="T28" fmla="*/ 50 w 133"/>
                <a:gd name="T29" fmla="*/ 23 h 332"/>
                <a:gd name="T30" fmla="*/ 46 w 133"/>
                <a:gd name="T31" fmla="*/ 23 h 332"/>
                <a:gd name="T32" fmla="*/ 16 w 133"/>
                <a:gd name="T33" fmla="*/ 22 h 332"/>
                <a:gd name="T34" fmla="*/ 0 w 133"/>
                <a:gd name="T35" fmla="*/ 5 h 332"/>
                <a:gd name="T36" fmla="*/ 4 w 133"/>
                <a:gd name="T37" fmla="*/ 5 h 332"/>
                <a:gd name="T38" fmla="*/ 8 w 133"/>
                <a:gd name="T39" fmla="*/ 5 h 332"/>
                <a:gd name="T40" fmla="*/ 12 w 133"/>
                <a:gd name="T41" fmla="*/ 5 h 332"/>
                <a:gd name="T42" fmla="*/ 46 w 133"/>
                <a:gd name="T43" fmla="*/ 5 h 332"/>
                <a:gd name="T44" fmla="*/ 58 w 133"/>
                <a:gd name="T45" fmla="*/ 5 h 332"/>
                <a:gd name="T46" fmla="*/ 82 w 133"/>
                <a:gd name="T47" fmla="*/ 5 h 332"/>
                <a:gd name="T48" fmla="*/ 115 w 133"/>
                <a:gd name="T49" fmla="*/ 5 h 332"/>
                <a:gd name="T50" fmla="*/ 137 w 133"/>
                <a:gd name="T51" fmla="*/ 5 h 332"/>
                <a:gd name="T52" fmla="*/ 153 w 133"/>
                <a:gd name="T53" fmla="*/ 5 h 332"/>
                <a:gd name="T54" fmla="*/ 183 w 133"/>
                <a:gd name="T55" fmla="*/ 5 h 332"/>
                <a:gd name="T56" fmla="*/ 209 w 133"/>
                <a:gd name="T57" fmla="*/ 5 h 332"/>
                <a:gd name="T58" fmla="*/ 222 w 133"/>
                <a:gd name="T59" fmla="*/ 5 h 332"/>
                <a:gd name="T60" fmla="*/ 233 w 133"/>
                <a:gd name="T61" fmla="*/ 5 h 332"/>
                <a:gd name="T62" fmla="*/ 242 w 133"/>
                <a:gd name="T63" fmla="*/ 5 h 332"/>
                <a:gd name="T64" fmla="*/ 250 w 133"/>
                <a:gd name="T65" fmla="*/ 5 h 332"/>
                <a:gd name="T66" fmla="*/ 262 w 133"/>
                <a:gd name="T67" fmla="*/ 0 h 332"/>
                <a:gd name="T68" fmla="*/ 295 w 133"/>
                <a:gd name="T69" fmla="*/ 21 h 3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3" h="332">
                  <a:moveTo>
                    <a:pt x="133" y="273"/>
                  </a:moveTo>
                  <a:lnTo>
                    <a:pt x="129" y="285"/>
                  </a:lnTo>
                  <a:lnTo>
                    <a:pt x="125" y="293"/>
                  </a:lnTo>
                  <a:lnTo>
                    <a:pt x="121" y="305"/>
                  </a:lnTo>
                  <a:lnTo>
                    <a:pt x="117" y="312"/>
                  </a:lnTo>
                  <a:lnTo>
                    <a:pt x="109" y="320"/>
                  </a:lnTo>
                  <a:lnTo>
                    <a:pt x="97" y="324"/>
                  </a:lnTo>
                  <a:lnTo>
                    <a:pt x="86" y="328"/>
                  </a:lnTo>
                  <a:lnTo>
                    <a:pt x="78" y="332"/>
                  </a:lnTo>
                  <a:lnTo>
                    <a:pt x="66" y="328"/>
                  </a:lnTo>
                  <a:lnTo>
                    <a:pt x="55" y="328"/>
                  </a:lnTo>
                  <a:lnTo>
                    <a:pt x="43" y="324"/>
                  </a:lnTo>
                  <a:lnTo>
                    <a:pt x="35" y="316"/>
                  </a:lnTo>
                  <a:lnTo>
                    <a:pt x="27" y="308"/>
                  </a:lnTo>
                  <a:lnTo>
                    <a:pt x="23" y="301"/>
                  </a:lnTo>
                  <a:lnTo>
                    <a:pt x="19" y="289"/>
                  </a:lnTo>
                  <a:lnTo>
                    <a:pt x="16" y="281"/>
                  </a:lnTo>
                  <a:lnTo>
                    <a:pt x="0" y="8"/>
                  </a:lnTo>
                  <a:lnTo>
                    <a:pt x="4" y="20"/>
                  </a:lnTo>
                  <a:lnTo>
                    <a:pt x="8" y="28"/>
                  </a:lnTo>
                  <a:lnTo>
                    <a:pt x="12" y="35"/>
                  </a:lnTo>
                  <a:lnTo>
                    <a:pt x="19" y="47"/>
                  </a:lnTo>
                  <a:lnTo>
                    <a:pt x="27" y="51"/>
                  </a:lnTo>
                  <a:lnTo>
                    <a:pt x="39" y="55"/>
                  </a:lnTo>
                  <a:lnTo>
                    <a:pt x="51" y="59"/>
                  </a:lnTo>
                  <a:lnTo>
                    <a:pt x="62" y="59"/>
                  </a:lnTo>
                  <a:lnTo>
                    <a:pt x="70" y="59"/>
                  </a:lnTo>
                  <a:lnTo>
                    <a:pt x="82" y="55"/>
                  </a:lnTo>
                  <a:lnTo>
                    <a:pt x="94" y="47"/>
                  </a:lnTo>
                  <a:lnTo>
                    <a:pt x="101" y="39"/>
                  </a:lnTo>
                  <a:lnTo>
                    <a:pt x="105" y="31"/>
                  </a:lnTo>
                  <a:lnTo>
                    <a:pt x="109" y="24"/>
                  </a:lnTo>
                  <a:lnTo>
                    <a:pt x="113" y="12"/>
                  </a:lnTo>
                  <a:lnTo>
                    <a:pt x="117" y="0"/>
                  </a:lnTo>
                  <a:lnTo>
                    <a:pt x="133" y="273"/>
                  </a:lnTo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Freeform 17" descr="Pink tissue paper"/>
            <p:cNvSpPr>
              <a:spLocks noChangeAspect="1"/>
            </p:cNvSpPr>
            <p:nvPr/>
          </p:nvSpPr>
          <p:spPr bwMode="auto">
            <a:xfrm>
              <a:off x="1533" y="2425"/>
              <a:ext cx="136" cy="298"/>
            </a:xfrm>
            <a:custGeom>
              <a:avLst/>
              <a:gdLst>
                <a:gd name="T0" fmla="*/ 294 w 132"/>
                <a:gd name="T1" fmla="*/ 21 h 328"/>
                <a:gd name="T2" fmla="*/ 285 w 132"/>
                <a:gd name="T3" fmla="*/ 21 h 328"/>
                <a:gd name="T4" fmla="*/ 277 w 132"/>
                <a:gd name="T5" fmla="*/ 22 h 328"/>
                <a:gd name="T6" fmla="*/ 272 w 132"/>
                <a:gd name="T7" fmla="*/ 23 h 328"/>
                <a:gd name="T8" fmla="*/ 264 w 132"/>
                <a:gd name="T9" fmla="*/ 23 h 328"/>
                <a:gd name="T10" fmla="*/ 243 w 132"/>
                <a:gd name="T11" fmla="*/ 24 h 328"/>
                <a:gd name="T12" fmla="*/ 215 w 132"/>
                <a:gd name="T13" fmla="*/ 24 h 328"/>
                <a:gd name="T14" fmla="*/ 200 w 132"/>
                <a:gd name="T15" fmla="*/ 25 h 328"/>
                <a:gd name="T16" fmla="*/ 174 w 132"/>
                <a:gd name="T17" fmla="*/ 25 h 328"/>
                <a:gd name="T18" fmla="*/ 145 w 132"/>
                <a:gd name="T19" fmla="*/ 25 h 328"/>
                <a:gd name="T20" fmla="*/ 121 w 132"/>
                <a:gd name="T21" fmla="*/ 25 h 328"/>
                <a:gd name="T22" fmla="*/ 102 w 132"/>
                <a:gd name="T23" fmla="*/ 24 h 328"/>
                <a:gd name="T24" fmla="*/ 74 w 132"/>
                <a:gd name="T25" fmla="*/ 23 h 328"/>
                <a:gd name="T26" fmla="*/ 58 w 132"/>
                <a:gd name="T27" fmla="*/ 23 h 328"/>
                <a:gd name="T28" fmla="*/ 50 w 132"/>
                <a:gd name="T29" fmla="*/ 23 h 328"/>
                <a:gd name="T30" fmla="*/ 46 w 132"/>
                <a:gd name="T31" fmla="*/ 22 h 328"/>
                <a:gd name="T32" fmla="*/ 15 w 132"/>
                <a:gd name="T33" fmla="*/ 21 h 328"/>
                <a:gd name="T34" fmla="*/ 0 w 132"/>
                <a:gd name="T35" fmla="*/ 4 h 328"/>
                <a:gd name="T36" fmla="*/ 4 w 132"/>
                <a:gd name="T37" fmla="*/ 5 h 328"/>
                <a:gd name="T38" fmla="*/ 7 w 132"/>
                <a:gd name="T39" fmla="*/ 5 h 328"/>
                <a:gd name="T40" fmla="*/ 11 w 132"/>
                <a:gd name="T41" fmla="*/ 5 h 328"/>
                <a:gd name="T42" fmla="*/ 46 w 132"/>
                <a:gd name="T43" fmla="*/ 5 h 328"/>
                <a:gd name="T44" fmla="*/ 58 w 132"/>
                <a:gd name="T45" fmla="*/ 5 h 328"/>
                <a:gd name="T46" fmla="*/ 82 w 132"/>
                <a:gd name="T47" fmla="*/ 5 h 328"/>
                <a:gd name="T48" fmla="*/ 114 w 132"/>
                <a:gd name="T49" fmla="*/ 5 h 328"/>
                <a:gd name="T50" fmla="*/ 137 w 132"/>
                <a:gd name="T51" fmla="*/ 5 h 328"/>
                <a:gd name="T52" fmla="*/ 164 w 132"/>
                <a:gd name="T53" fmla="*/ 5 h 328"/>
                <a:gd name="T54" fmla="*/ 184 w 132"/>
                <a:gd name="T55" fmla="*/ 5 h 328"/>
                <a:gd name="T56" fmla="*/ 208 w 132"/>
                <a:gd name="T57" fmla="*/ 5 h 328"/>
                <a:gd name="T58" fmla="*/ 225 w 132"/>
                <a:gd name="T59" fmla="*/ 5 h 328"/>
                <a:gd name="T60" fmla="*/ 234 w 132"/>
                <a:gd name="T61" fmla="*/ 5 h 328"/>
                <a:gd name="T62" fmla="*/ 243 w 132"/>
                <a:gd name="T63" fmla="*/ 5 h 328"/>
                <a:gd name="T64" fmla="*/ 253 w 132"/>
                <a:gd name="T65" fmla="*/ 5 h 328"/>
                <a:gd name="T66" fmla="*/ 264 w 132"/>
                <a:gd name="T67" fmla="*/ 0 h 328"/>
                <a:gd name="T68" fmla="*/ 294 w 132"/>
                <a:gd name="T69" fmla="*/ 21 h 32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2" h="328">
                  <a:moveTo>
                    <a:pt x="132" y="269"/>
                  </a:moveTo>
                  <a:lnTo>
                    <a:pt x="128" y="281"/>
                  </a:lnTo>
                  <a:lnTo>
                    <a:pt x="124" y="289"/>
                  </a:lnTo>
                  <a:lnTo>
                    <a:pt x="121" y="300"/>
                  </a:lnTo>
                  <a:lnTo>
                    <a:pt x="117" y="308"/>
                  </a:lnTo>
                  <a:lnTo>
                    <a:pt x="109" y="316"/>
                  </a:lnTo>
                  <a:lnTo>
                    <a:pt x="97" y="320"/>
                  </a:lnTo>
                  <a:lnTo>
                    <a:pt x="89" y="324"/>
                  </a:lnTo>
                  <a:lnTo>
                    <a:pt x="78" y="328"/>
                  </a:lnTo>
                  <a:lnTo>
                    <a:pt x="66" y="328"/>
                  </a:lnTo>
                  <a:lnTo>
                    <a:pt x="54" y="324"/>
                  </a:lnTo>
                  <a:lnTo>
                    <a:pt x="46" y="320"/>
                  </a:lnTo>
                  <a:lnTo>
                    <a:pt x="35" y="312"/>
                  </a:lnTo>
                  <a:lnTo>
                    <a:pt x="27" y="304"/>
                  </a:lnTo>
                  <a:lnTo>
                    <a:pt x="23" y="297"/>
                  </a:lnTo>
                  <a:lnTo>
                    <a:pt x="19" y="285"/>
                  </a:lnTo>
                  <a:lnTo>
                    <a:pt x="15" y="277"/>
                  </a:lnTo>
                  <a:lnTo>
                    <a:pt x="0" y="4"/>
                  </a:lnTo>
                  <a:lnTo>
                    <a:pt x="4" y="16"/>
                  </a:lnTo>
                  <a:lnTo>
                    <a:pt x="7" y="23"/>
                  </a:lnTo>
                  <a:lnTo>
                    <a:pt x="11" y="35"/>
                  </a:lnTo>
                  <a:lnTo>
                    <a:pt x="19" y="43"/>
                  </a:lnTo>
                  <a:lnTo>
                    <a:pt x="27" y="47"/>
                  </a:lnTo>
                  <a:lnTo>
                    <a:pt x="39" y="51"/>
                  </a:lnTo>
                  <a:lnTo>
                    <a:pt x="50" y="55"/>
                  </a:lnTo>
                  <a:lnTo>
                    <a:pt x="62" y="55"/>
                  </a:lnTo>
                  <a:lnTo>
                    <a:pt x="74" y="55"/>
                  </a:lnTo>
                  <a:lnTo>
                    <a:pt x="82" y="51"/>
                  </a:lnTo>
                  <a:lnTo>
                    <a:pt x="93" y="43"/>
                  </a:lnTo>
                  <a:lnTo>
                    <a:pt x="101" y="39"/>
                  </a:lnTo>
                  <a:lnTo>
                    <a:pt x="105" y="27"/>
                  </a:lnTo>
                  <a:lnTo>
                    <a:pt x="109" y="20"/>
                  </a:lnTo>
                  <a:lnTo>
                    <a:pt x="113" y="8"/>
                  </a:lnTo>
                  <a:lnTo>
                    <a:pt x="117" y="0"/>
                  </a:lnTo>
                  <a:lnTo>
                    <a:pt x="132" y="269"/>
                  </a:lnTo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Rectangle 18"/>
            <p:cNvSpPr>
              <a:spLocks noChangeAspect="1" noChangeArrowheads="1"/>
            </p:cNvSpPr>
            <p:nvPr/>
          </p:nvSpPr>
          <p:spPr bwMode="auto">
            <a:xfrm>
              <a:off x="1833" y="2552"/>
              <a:ext cx="21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>
                  <a:solidFill>
                    <a:srgbClr val="000000"/>
                  </a:solidFill>
                  <a:latin typeface="Calibri" charset="0"/>
                </a:rPr>
                <a:t>IFNγR</a:t>
              </a:r>
              <a:endParaRPr lang="en-US">
                <a:latin typeface="Calibri" charset="0"/>
              </a:endParaRPr>
            </a:p>
          </p:txBody>
        </p:sp>
        <p:sp>
          <p:nvSpPr>
            <p:cNvPr id="11" name="AutoShape 21"/>
            <p:cNvSpPr>
              <a:spLocks noChangeAspect="1" noChangeArrowheads="1"/>
            </p:cNvSpPr>
            <p:nvPr/>
          </p:nvSpPr>
          <p:spPr bwMode="auto">
            <a:xfrm>
              <a:off x="1624" y="2796"/>
              <a:ext cx="99" cy="393"/>
            </a:xfrm>
            <a:prstGeom prst="downArrow">
              <a:avLst>
                <a:gd name="adj1" fmla="val 50000"/>
                <a:gd name="adj2" fmla="val 99242"/>
              </a:avLst>
            </a:prstGeom>
            <a:gradFill rotWithShape="1">
              <a:gsLst>
                <a:gs pos="0">
                  <a:schemeClr val="tx2"/>
                </a:gs>
                <a:gs pos="50000">
                  <a:srgbClr val="99CC00"/>
                </a:gs>
                <a:gs pos="100000">
                  <a:schemeClr val="tx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2" name="Text Box 22"/>
            <p:cNvSpPr txBox="1">
              <a:spLocks noChangeAspect="1" noChangeArrowheads="1"/>
            </p:cNvSpPr>
            <p:nvPr/>
          </p:nvSpPr>
          <p:spPr bwMode="auto">
            <a:xfrm>
              <a:off x="963" y="3203"/>
              <a:ext cx="1408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>
                  <a:latin typeface="Calibri" charset="0"/>
                  <a:cs typeface="+mn-cs"/>
                </a:rPr>
                <a:t>Anti-fibrotic effects</a:t>
              </a:r>
              <a:endParaRPr lang="nl-NL" sz="2000" b="1">
                <a:latin typeface="Calibri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>
                  <a:latin typeface="Calibri" charset="0"/>
                  <a:cs typeface="+mn-cs"/>
                </a:rPr>
                <a:t>+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2000" b="1">
                  <a:solidFill>
                    <a:srgbClr val="FF0000"/>
                  </a:solidFill>
                  <a:latin typeface="Calibri" charset="0"/>
                  <a:cs typeface="+mn-cs"/>
                </a:rPr>
                <a:t>Adverse effects</a:t>
              </a:r>
              <a:endParaRPr lang="en-US" sz="2000" b="1">
                <a:solidFill>
                  <a:srgbClr val="FF0000"/>
                </a:solidFill>
                <a:latin typeface="Calibri" charset="0"/>
                <a:cs typeface="+mn-cs"/>
              </a:endParaRPr>
            </a:p>
          </p:txBody>
        </p: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1460" y="1441"/>
              <a:ext cx="4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2400" smtClean="0">
                  <a:latin typeface="Calibri" charset="0"/>
                </a:rPr>
                <a:t>IFN</a:t>
              </a:r>
              <a:r>
                <a:rPr lang="en-US" sz="2400" smtClean="0">
                  <a:latin typeface="Calibri" charset="0"/>
                  <a:sym typeface="Symbol" charset="0"/>
                </a:rPr>
                <a:t></a:t>
              </a:r>
            </a:p>
          </p:txBody>
        </p:sp>
        <p:pic>
          <p:nvPicPr>
            <p:cNvPr id="14" name="Picture 24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646"/>
              <a:ext cx="706" cy="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4822825" y="1916832"/>
            <a:ext cx="3254375" cy="3886200"/>
            <a:chOff x="4932363" y="1754188"/>
            <a:chExt cx="3254375" cy="3886200"/>
          </a:xfrm>
        </p:grpSpPr>
        <p:grpSp>
          <p:nvGrpSpPr>
            <p:cNvPr id="12292" name="Group 25"/>
            <p:cNvGrpSpPr>
              <a:grpSpLocks/>
            </p:cNvGrpSpPr>
            <p:nvPr/>
          </p:nvGrpSpPr>
          <p:grpSpPr bwMode="auto">
            <a:xfrm>
              <a:off x="4932363" y="1754188"/>
              <a:ext cx="3254375" cy="3886200"/>
              <a:chOff x="3152" y="664"/>
              <a:chExt cx="1996" cy="2880"/>
            </a:xfrm>
          </p:grpSpPr>
          <p:sp>
            <p:nvSpPr>
              <p:cNvPr id="12294" name="Freeform 26"/>
              <p:cNvSpPr>
                <a:spLocks noChangeAspect="1"/>
              </p:cNvSpPr>
              <p:nvPr/>
            </p:nvSpPr>
            <p:spPr bwMode="auto">
              <a:xfrm rot="185643">
                <a:off x="3334" y="2325"/>
                <a:ext cx="1814" cy="221"/>
              </a:xfrm>
              <a:custGeom>
                <a:avLst/>
                <a:gdLst>
                  <a:gd name="T0" fmla="*/ 0 w 1209"/>
                  <a:gd name="T1" fmla="*/ 82471 h 176"/>
                  <a:gd name="T2" fmla="*/ 2031644 w 1209"/>
                  <a:gd name="T3" fmla="*/ 72842 h 176"/>
                  <a:gd name="T4" fmla="*/ 4261484 w 1209"/>
                  <a:gd name="T5" fmla="*/ 63900 h 176"/>
                  <a:gd name="T6" fmla="*/ 6256282 w 1209"/>
                  <a:gd name="T7" fmla="*/ 56526 h 176"/>
                  <a:gd name="T8" fmla="*/ 8470562 w 1209"/>
                  <a:gd name="T9" fmla="*/ 49105 h 176"/>
                  <a:gd name="T10" fmla="*/ 10724218 w 1209"/>
                  <a:gd name="T11" fmla="*/ 42010 h 176"/>
                  <a:gd name="T12" fmla="*/ 12941220 w 1209"/>
                  <a:gd name="T13" fmla="*/ 36309 h 176"/>
                  <a:gd name="T14" fmla="*/ 15180875 w 1209"/>
                  <a:gd name="T15" fmla="*/ 30814 h 176"/>
                  <a:gd name="T16" fmla="*/ 17377898 w 1209"/>
                  <a:gd name="T17" fmla="*/ 25703 h 176"/>
                  <a:gd name="T18" fmla="*/ 19417182 w 1209"/>
                  <a:gd name="T19" fmla="*/ 20016 h 176"/>
                  <a:gd name="T20" fmla="*/ 21868517 w 1209"/>
                  <a:gd name="T21" fmla="*/ 16301 h 176"/>
                  <a:gd name="T22" fmla="*/ 24101467 w 1209"/>
                  <a:gd name="T23" fmla="*/ 12694 h 176"/>
                  <a:gd name="T24" fmla="*/ 26314145 w 1209"/>
                  <a:gd name="T25" fmla="*/ 9263 h 176"/>
                  <a:gd name="T26" fmla="*/ 28576029 w 1209"/>
                  <a:gd name="T27" fmla="*/ 7377 h 176"/>
                  <a:gd name="T28" fmla="*/ 30789526 w 1209"/>
                  <a:gd name="T29" fmla="*/ 3726 h 176"/>
                  <a:gd name="T30" fmla="*/ 33021784 w 1209"/>
                  <a:gd name="T31" fmla="*/ 1882 h 176"/>
                  <a:gd name="T32" fmla="*/ 35248461 w 1209"/>
                  <a:gd name="T33" fmla="*/ 1882 h 176"/>
                  <a:gd name="T34" fmla="*/ 37496211 w 1209"/>
                  <a:gd name="T35" fmla="*/ 0 h 176"/>
                  <a:gd name="T36" fmla="*/ 39482100 w 1209"/>
                  <a:gd name="T37" fmla="*/ 0 h 176"/>
                  <a:gd name="T38" fmla="*/ 41726969 w 1209"/>
                  <a:gd name="T39" fmla="*/ 1882 h 176"/>
                  <a:gd name="T40" fmla="*/ 43941041 w 1209"/>
                  <a:gd name="T41" fmla="*/ 1882 h 176"/>
                  <a:gd name="T42" fmla="*/ 46197022 w 1209"/>
                  <a:gd name="T43" fmla="*/ 3726 h 176"/>
                  <a:gd name="T44" fmla="*/ 48415526 w 1209"/>
                  <a:gd name="T45" fmla="*/ 5662 h 176"/>
                  <a:gd name="T46" fmla="*/ 50666276 w 1209"/>
                  <a:gd name="T47" fmla="*/ 7377 h 176"/>
                  <a:gd name="T48" fmla="*/ 52652555 w 1209"/>
                  <a:gd name="T49" fmla="*/ 10717 h 176"/>
                  <a:gd name="T50" fmla="*/ 54890129 w 1209"/>
                  <a:gd name="T51" fmla="*/ 14605 h 176"/>
                  <a:gd name="T52" fmla="*/ 56873071 w 1209"/>
                  <a:gd name="T53" fmla="*/ 18339 h 176"/>
                  <a:gd name="T54" fmla="*/ 59132362 w 1209"/>
                  <a:gd name="T55" fmla="*/ 23639 h 176"/>
                  <a:gd name="T56" fmla="*/ 61122403 w 1209"/>
                  <a:gd name="T57" fmla="*/ 28916 h 176"/>
                  <a:gd name="T58" fmla="*/ 63191833 w 1209"/>
                  <a:gd name="T59" fmla="*/ 34653 h 176"/>
                  <a:gd name="T60" fmla="*/ 65187325 w 1209"/>
                  <a:gd name="T61" fmla="*/ 40471 h 176"/>
                  <a:gd name="T62" fmla="*/ 67177698 w 1209"/>
                  <a:gd name="T63" fmla="*/ 47847 h 176"/>
                  <a:gd name="T64" fmla="*/ 69213505 w 1209"/>
                  <a:gd name="T65" fmla="*/ 54638 h 1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209" h="176">
                    <a:moveTo>
                      <a:pt x="0" y="176"/>
                    </a:moveTo>
                    <a:lnTo>
                      <a:pt x="35" y="156"/>
                    </a:lnTo>
                    <a:lnTo>
                      <a:pt x="74" y="137"/>
                    </a:lnTo>
                    <a:lnTo>
                      <a:pt x="109" y="121"/>
                    </a:lnTo>
                    <a:lnTo>
                      <a:pt x="148" y="105"/>
                    </a:lnTo>
                    <a:lnTo>
                      <a:pt x="187" y="90"/>
                    </a:lnTo>
                    <a:lnTo>
                      <a:pt x="226" y="78"/>
                    </a:lnTo>
                    <a:lnTo>
                      <a:pt x="265" y="66"/>
                    </a:lnTo>
                    <a:lnTo>
                      <a:pt x="304" y="55"/>
                    </a:lnTo>
                    <a:lnTo>
                      <a:pt x="339" y="43"/>
                    </a:lnTo>
                    <a:lnTo>
                      <a:pt x="382" y="35"/>
                    </a:lnTo>
                    <a:lnTo>
                      <a:pt x="421" y="27"/>
                    </a:lnTo>
                    <a:lnTo>
                      <a:pt x="460" y="20"/>
                    </a:lnTo>
                    <a:lnTo>
                      <a:pt x="499" y="16"/>
                    </a:lnTo>
                    <a:lnTo>
                      <a:pt x="538" y="8"/>
                    </a:lnTo>
                    <a:lnTo>
                      <a:pt x="577" y="4"/>
                    </a:lnTo>
                    <a:lnTo>
                      <a:pt x="616" y="4"/>
                    </a:lnTo>
                    <a:lnTo>
                      <a:pt x="655" y="0"/>
                    </a:lnTo>
                    <a:lnTo>
                      <a:pt x="690" y="0"/>
                    </a:lnTo>
                    <a:lnTo>
                      <a:pt x="729" y="4"/>
                    </a:lnTo>
                    <a:lnTo>
                      <a:pt x="768" y="4"/>
                    </a:lnTo>
                    <a:lnTo>
                      <a:pt x="807" y="8"/>
                    </a:lnTo>
                    <a:lnTo>
                      <a:pt x="846" y="12"/>
                    </a:lnTo>
                    <a:lnTo>
                      <a:pt x="885" y="16"/>
                    </a:lnTo>
                    <a:lnTo>
                      <a:pt x="920" y="23"/>
                    </a:lnTo>
                    <a:lnTo>
                      <a:pt x="959" y="31"/>
                    </a:lnTo>
                    <a:lnTo>
                      <a:pt x="994" y="39"/>
                    </a:lnTo>
                    <a:lnTo>
                      <a:pt x="1033" y="51"/>
                    </a:lnTo>
                    <a:lnTo>
                      <a:pt x="1068" y="62"/>
                    </a:lnTo>
                    <a:lnTo>
                      <a:pt x="1104" y="74"/>
                    </a:lnTo>
                    <a:lnTo>
                      <a:pt x="1139" y="86"/>
                    </a:lnTo>
                    <a:lnTo>
                      <a:pt x="1174" y="102"/>
                    </a:lnTo>
                    <a:lnTo>
                      <a:pt x="1209" y="11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95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3435" y="2567"/>
                <a:ext cx="535" cy="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100" b="1">
                    <a:solidFill>
                      <a:srgbClr val="336699"/>
                    </a:solidFill>
                    <a:latin typeface="Calibri" charset="0"/>
                  </a:rPr>
                  <a:t>PDGF Receptor</a:t>
                </a:r>
                <a:endParaRPr lang="en-US">
                  <a:latin typeface="Calibri" charset="0"/>
                </a:endParaRPr>
              </a:p>
            </p:txBody>
          </p:sp>
          <p:sp>
            <p:nvSpPr>
              <p:cNvPr id="12296" name="Freeform 31"/>
              <p:cNvSpPr>
                <a:spLocks noChangeAspect="1"/>
              </p:cNvSpPr>
              <p:nvPr/>
            </p:nvSpPr>
            <p:spPr bwMode="auto">
              <a:xfrm rot="185643">
                <a:off x="3334" y="2296"/>
                <a:ext cx="1814" cy="221"/>
              </a:xfrm>
              <a:custGeom>
                <a:avLst/>
                <a:gdLst>
                  <a:gd name="T0" fmla="*/ 0 w 1209"/>
                  <a:gd name="T1" fmla="*/ 82471 h 176"/>
                  <a:gd name="T2" fmla="*/ 2031644 w 1209"/>
                  <a:gd name="T3" fmla="*/ 72842 h 176"/>
                  <a:gd name="T4" fmla="*/ 4261484 w 1209"/>
                  <a:gd name="T5" fmla="*/ 63900 h 176"/>
                  <a:gd name="T6" fmla="*/ 6256282 w 1209"/>
                  <a:gd name="T7" fmla="*/ 56526 h 176"/>
                  <a:gd name="T8" fmla="*/ 8470562 w 1209"/>
                  <a:gd name="T9" fmla="*/ 49105 h 176"/>
                  <a:gd name="T10" fmla="*/ 10724218 w 1209"/>
                  <a:gd name="T11" fmla="*/ 42010 h 176"/>
                  <a:gd name="T12" fmla="*/ 12941220 w 1209"/>
                  <a:gd name="T13" fmla="*/ 36309 h 176"/>
                  <a:gd name="T14" fmla="*/ 15180875 w 1209"/>
                  <a:gd name="T15" fmla="*/ 30814 h 176"/>
                  <a:gd name="T16" fmla="*/ 17377898 w 1209"/>
                  <a:gd name="T17" fmla="*/ 25703 h 176"/>
                  <a:gd name="T18" fmla="*/ 19417182 w 1209"/>
                  <a:gd name="T19" fmla="*/ 20016 h 176"/>
                  <a:gd name="T20" fmla="*/ 21868517 w 1209"/>
                  <a:gd name="T21" fmla="*/ 16301 h 176"/>
                  <a:gd name="T22" fmla="*/ 24101467 w 1209"/>
                  <a:gd name="T23" fmla="*/ 12694 h 176"/>
                  <a:gd name="T24" fmla="*/ 26314145 w 1209"/>
                  <a:gd name="T25" fmla="*/ 9263 h 176"/>
                  <a:gd name="T26" fmla="*/ 28576029 w 1209"/>
                  <a:gd name="T27" fmla="*/ 7377 h 176"/>
                  <a:gd name="T28" fmla="*/ 30789526 w 1209"/>
                  <a:gd name="T29" fmla="*/ 3726 h 176"/>
                  <a:gd name="T30" fmla="*/ 33021784 w 1209"/>
                  <a:gd name="T31" fmla="*/ 1882 h 176"/>
                  <a:gd name="T32" fmla="*/ 35248461 w 1209"/>
                  <a:gd name="T33" fmla="*/ 1882 h 176"/>
                  <a:gd name="T34" fmla="*/ 37496211 w 1209"/>
                  <a:gd name="T35" fmla="*/ 0 h 176"/>
                  <a:gd name="T36" fmla="*/ 39482100 w 1209"/>
                  <a:gd name="T37" fmla="*/ 0 h 176"/>
                  <a:gd name="T38" fmla="*/ 41726969 w 1209"/>
                  <a:gd name="T39" fmla="*/ 1882 h 176"/>
                  <a:gd name="T40" fmla="*/ 43941041 w 1209"/>
                  <a:gd name="T41" fmla="*/ 1882 h 176"/>
                  <a:gd name="T42" fmla="*/ 46197022 w 1209"/>
                  <a:gd name="T43" fmla="*/ 3726 h 176"/>
                  <a:gd name="T44" fmla="*/ 48415526 w 1209"/>
                  <a:gd name="T45" fmla="*/ 5662 h 176"/>
                  <a:gd name="T46" fmla="*/ 50666276 w 1209"/>
                  <a:gd name="T47" fmla="*/ 7377 h 176"/>
                  <a:gd name="T48" fmla="*/ 52652555 w 1209"/>
                  <a:gd name="T49" fmla="*/ 10717 h 176"/>
                  <a:gd name="T50" fmla="*/ 54890129 w 1209"/>
                  <a:gd name="T51" fmla="*/ 14605 h 176"/>
                  <a:gd name="T52" fmla="*/ 56873071 w 1209"/>
                  <a:gd name="T53" fmla="*/ 18339 h 176"/>
                  <a:gd name="T54" fmla="*/ 59132362 w 1209"/>
                  <a:gd name="T55" fmla="*/ 23639 h 176"/>
                  <a:gd name="T56" fmla="*/ 61122403 w 1209"/>
                  <a:gd name="T57" fmla="*/ 28916 h 176"/>
                  <a:gd name="T58" fmla="*/ 63191833 w 1209"/>
                  <a:gd name="T59" fmla="*/ 34653 h 176"/>
                  <a:gd name="T60" fmla="*/ 65187325 w 1209"/>
                  <a:gd name="T61" fmla="*/ 40471 h 176"/>
                  <a:gd name="T62" fmla="*/ 67177698 w 1209"/>
                  <a:gd name="T63" fmla="*/ 47847 h 176"/>
                  <a:gd name="T64" fmla="*/ 69213505 w 1209"/>
                  <a:gd name="T65" fmla="*/ 54638 h 1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209" h="176">
                    <a:moveTo>
                      <a:pt x="0" y="176"/>
                    </a:moveTo>
                    <a:lnTo>
                      <a:pt x="35" y="156"/>
                    </a:lnTo>
                    <a:lnTo>
                      <a:pt x="74" y="137"/>
                    </a:lnTo>
                    <a:lnTo>
                      <a:pt x="109" y="121"/>
                    </a:lnTo>
                    <a:lnTo>
                      <a:pt x="148" y="105"/>
                    </a:lnTo>
                    <a:lnTo>
                      <a:pt x="187" y="90"/>
                    </a:lnTo>
                    <a:lnTo>
                      <a:pt x="226" y="78"/>
                    </a:lnTo>
                    <a:lnTo>
                      <a:pt x="265" y="66"/>
                    </a:lnTo>
                    <a:lnTo>
                      <a:pt x="304" y="55"/>
                    </a:lnTo>
                    <a:lnTo>
                      <a:pt x="339" y="43"/>
                    </a:lnTo>
                    <a:lnTo>
                      <a:pt x="382" y="35"/>
                    </a:lnTo>
                    <a:lnTo>
                      <a:pt x="421" y="27"/>
                    </a:lnTo>
                    <a:lnTo>
                      <a:pt x="460" y="20"/>
                    </a:lnTo>
                    <a:lnTo>
                      <a:pt x="499" y="16"/>
                    </a:lnTo>
                    <a:lnTo>
                      <a:pt x="538" y="8"/>
                    </a:lnTo>
                    <a:lnTo>
                      <a:pt x="577" y="4"/>
                    </a:lnTo>
                    <a:lnTo>
                      <a:pt x="616" y="4"/>
                    </a:lnTo>
                    <a:lnTo>
                      <a:pt x="655" y="0"/>
                    </a:lnTo>
                    <a:lnTo>
                      <a:pt x="690" y="0"/>
                    </a:lnTo>
                    <a:lnTo>
                      <a:pt x="729" y="4"/>
                    </a:lnTo>
                    <a:lnTo>
                      <a:pt x="768" y="4"/>
                    </a:lnTo>
                    <a:lnTo>
                      <a:pt x="807" y="8"/>
                    </a:lnTo>
                    <a:lnTo>
                      <a:pt x="846" y="12"/>
                    </a:lnTo>
                    <a:lnTo>
                      <a:pt x="885" y="16"/>
                    </a:lnTo>
                    <a:lnTo>
                      <a:pt x="920" y="23"/>
                    </a:lnTo>
                    <a:lnTo>
                      <a:pt x="959" y="31"/>
                    </a:lnTo>
                    <a:lnTo>
                      <a:pt x="994" y="39"/>
                    </a:lnTo>
                    <a:lnTo>
                      <a:pt x="1033" y="51"/>
                    </a:lnTo>
                    <a:lnTo>
                      <a:pt x="1068" y="62"/>
                    </a:lnTo>
                    <a:lnTo>
                      <a:pt x="1104" y="74"/>
                    </a:lnTo>
                    <a:lnTo>
                      <a:pt x="1139" y="86"/>
                    </a:lnTo>
                    <a:lnTo>
                      <a:pt x="1174" y="102"/>
                    </a:lnTo>
                    <a:lnTo>
                      <a:pt x="1209" y="11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297" name="Group 32"/>
              <p:cNvGrpSpPr>
                <a:grpSpLocks noChangeAspect="1"/>
              </p:cNvGrpSpPr>
              <p:nvPr/>
            </p:nvGrpSpPr>
            <p:grpSpPr bwMode="auto">
              <a:xfrm>
                <a:off x="4527" y="2115"/>
                <a:ext cx="304" cy="417"/>
                <a:chOff x="4150" y="1671"/>
                <a:chExt cx="242" cy="331"/>
              </a:xfrm>
            </p:grpSpPr>
            <p:sp>
              <p:nvSpPr>
                <p:cNvPr id="12314" name="Freeform 33" descr="Pink tissue paper"/>
                <p:cNvSpPr>
                  <a:spLocks noChangeAspect="1"/>
                </p:cNvSpPr>
                <p:nvPr/>
              </p:nvSpPr>
              <p:spPr bwMode="auto">
                <a:xfrm>
                  <a:off x="4271" y="1671"/>
                  <a:ext cx="121" cy="327"/>
                </a:xfrm>
                <a:custGeom>
                  <a:avLst/>
                  <a:gdLst>
                    <a:gd name="T0" fmla="*/ 117 w 121"/>
                    <a:gd name="T1" fmla="*/ 273 h 327"/>
                    <a:gd name="T2" fmla="*/ 113 w 121"/>
                    <a:gd name="T3" fmla="*/ 285 h 327"/>
                    <a:gd name="T4" fmla="*/ 109 w 121"/>
                    <a:gd name="T5" fmla="*/ 292 h 327"/>
                    <a:gd name="T6" fmla="*/ 105 w 121"/>
                    <a:gd name="T7" fmla="*/ 300 h 327"/>
                    <a:gd name="T8" fmla="*/ 98 w 121"/>
                    <a:gd name="T9" fmla="*/ 312 h 327"/>
                    <a:gd name="T10" fmla="*/ 90 w 121"/>
                    <a:gd name="T11" fmla="*/ 316 h 327"/>
                    <a:gd name="T12" fmla="*/ 82 w 121"/>
                    <a:gd name="T13" fmla="*/ 320 h 327"/>
                    <a:gd name="T14" fmla="*/ 70 w 121"/>
                    <a:gd name="T15" fmla="*/ 324 h 327"/>
                    <a:gd name="T16" fmla="*/ 59 w 121"/>
                    <a:gd name="T17" fmla="*/ 327 h 327"/>
                    <a:gd name="T18" fmla="*/ 47 w 121"/>
                    <a:gd name="T19" fmla="*/ 324 h 327"/>
                    <a:gd name="T20" fmla="*/ 35 w 121"/>
                    <a:gd name="T21" fmla="*/ 320 h 327"/>
                    <a:gd name="T22" fmla="*/ 28 w 121"/>
                    <a:gd name="T23" fmla="*/ 316 h 327"/>
                    <a:gd name="T24" fmla="*/ 16 w 121"/>
                    <a:gd name="T25" fmla="*/ 308 h 327"/>
                    <a:gd name="T26" fmla="*/ 12 w 121"/>
                    <a:gd name="T27" fmla="*/ 300 h 327"/>
                    <a:gd name="T28" fmla="*/ 8 w 121"/>
                    <a:gd name="T29" fmla="*/ 292 h 327"/>
                    <a:gd name="T30" fmla="*/ 4 w 121"/>
                    <a:gd name="T31" fmla="*/ 281 h 327"/>
                    <a:gd name="T32" fmla="*/ 0 w 121"/>
                    <a:gd name="T33" fmla="*/ 269 h 327"/>
                    <a:gd name="T34" fmla="*/ 8 w 121"/>
                    <a:gd name="T35" fmla="*/ 0 h 327"/>
                    <a:gd name="T36" fmla="*/ 8 w 121"/>
                    <a:gd name="T37" fmla="*/ 11 h 327"/>
                    <a:gd name="T38" fmla="*/ 12 w 121"/>
                    <a:gd name="T39" fmla="*/ 19 h 327"/>
                    <a:gd name="T40" fmla="*/ 16 w 121"/>
                    <a:gd name="T41" fmla="*/ 27 h 327"/>
                    <a:gd name="T42" fmla="*/ 24 w 121"/>
                    <a:gd name="T43" fmla="*/ 39 h 327"/>
                    <a:gd name="T44" fmla="*/ 31 w 121"/>
                    <a:gd name="T45" fmla="*/ 43 h 327"/>
                    <a:gd name="T46" fmla="*/ 43 w 121"/>
                    <a:gd name="T47" fmla="*/ 50 h 327"/>
                    <a:gd name="T48" fmla="*/ 51 w 121"/>
                    <a:gd name="T49" fmla="*/ 54 h 327"/>
                    <a:gd name="T50" fmla="*/ 63 w 121"/>
                    <a:gd name="T51" fmla="*/ 54 h 327"/>
                    <a:gd name="T52" fmla="*/ 74 w 121"/>
                    <a:gd name="T53" fmla="*/ 54 h 327"/>
                    <a:gd name="T54" fmla="*/ 86 w 121"/>
                    <a:gd name="T55" fmla="*/ 50 h 327"/>
                    <a:gd name="T56" fmla="*/ 94 w 121"/>
                    <a:gd name="T57" fmla="*/ 46 h 327"/>
                    <a:gd name="T58" fmla="*/ 105 w 121"/>
                    <a:gd name="T59" fmla="*/ 39 h 327"/>
                    <a:gd name="T60" fmla="*/ 109 w 121"/>
                    <a:gd name="T61" fmla="*/ 31 h 327"/>
                    <a:gd name="T62" fmla="*/ 117 w 121"/>
                    <a:gd name="T63" fmla="*/ 19 h 327"/>
                    <a:gd name="T64" fmla="*/ 121 w 121"/>
                    <a:gd name="T65" fmla="*/ 11 h 327"/>
                    <a:gd name="T66" fmla="*/ 121 w 121"/>
                    <a:gd name="T67" fmla="*/ 0 h 327"/>
                    <a:gd name="T68" fmla="*/ 117 w 121"/>
                    <a:gd name="T69" fmla="*/ 273 h 32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21" h="327">
                      <a:moveTo>
                        <a:pt x="117" y="273"/>
                      </a:moveTo>
                      <a:lnTo>
                        <a:pt x="113" y="285"/>
                      </a:lnTo>
                      <a:lnTo>
                        <a:pt x="109" y="292"/>
                      </a:lnTo>
                      <a:lnTo>
                        <a:pt x="105" y="300"/>
                      </a:lnTo>
                      <a:lnTo>
                        <a:pt x="98" y="312"/>
                      </a:lnTo>
                      <a:lnTo>
                        <a:pt x="90" y="316"/>
                      </a:lnTo>
                      <a:lnTo>
                        <a:pt x="82" y="320"/>
                      </a:lnTo>
                      <a:lnTo>
                        <a:pt x="70" y="324"/>
                      </a:lnTo>
                      <a:lnTo>
                        <a:pt x="59" y="327"/>
                      </a:lnTo>
                      <a:lnTo>
                        <a:pt x="47" y="324"/>
                      </a:lnTo>
                      <a:lnTo>
                        <a:pt x="35" y="320"/>
                      </a:lnTo>
                      <a:lnTo>
                        <a:pt x="28" y="316"/>
                      </a:lnTo>
                      <a:lnTo>
                        <a:pt x="16" y="308"/>
                      </a:lnTo>
                      <a:lnTo>
                        <a:pt x="12" y="300"/>
                      </a:lnTo>
                      <a:lnTo>
                        <a:pt x="8" y="292"/>
                      </a:lnTo>
                      <a:lnTo>
                        <a:pt x="4" y="281"/>
                      </a:lnTo>
                      <a:lnTo>
                        <a:pt x="0" y="269"/>
                      </a:lnTo>
                      <a:lnTo>
                        <a:pt x="8" y="0"/>
                      </a:lnTo>
                      <a:lnTo>
                        <a:pt x="8" y="11"/>
                      </a:lnTo>
                      <a:lnTo>
                        <a:pt x="12" y="19"/>
                      </a:lnTo>
                      <a:lnTo>
                        <a:pt x="16" y="27"/>
                      </a:lnTo>
                      <a:lnTo>
                        <a:pt x="24" y="39"/>
                      </a:lnTo>
                      <a:lnTo>
                        <a:pt x="31" y="43"/>
                      </a:lnTo>
                      <a:lnTo>
                        <a:pt x="43" y="50"/>
                      </a:lnTo>
                      <a:lnTo>
                        <a:pt x="51" y="54"/>
                      </a:lnTo>
                      <a:lnTo>
                        <a:pt x="63" y="54"/>
                      </a:lnTo>
                      <a:lnTo>
                        <a:pt x="74" y="54"/>
                      </a:lnTo>
                      <a:lnTo>
                        <a:pt x="86" y="50"/>
                      </a:lnTo>
                      <a:lnTo>
                        <a:pt x="94" y="46"/>
                      </a:lnTo>
                      <a:lnTo>
                        <a:pt x="105" y="39"/>
                      </a:lnTo>
                      <a:lnTo>
                        <a:pt x="109" y="31"/>
                      </a:lnTo>
                      <a:lnTo>
                        <a:pt x="117" y="19"/>
                      </a:lnTo>
                      <a:lnTo>
                        <a:pt x="121" y="11"/>
                      </a:lnTo>
                      <a:lnTo>
                        <a:pt x="121" y="0"/>
                      </a:lnTo>
                      <a:lnTo>
                        <a:pt x="117" y="273"/>
                      </a:lnTo>
                    </a:path>
                  </a:pathLst>
                </a:custGeom>
                <a:blipFill dpi="0" rotWithShape="1">
                  <a:blip r:embed="rId4"/>
                  <a:srcRect/>
                  <a:tile tx="0" ty="0" sx="100000" sy="100000" flip="none" algn="tl"/>
                </a:blip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15" name="Freeform 34" descr="Pink tissue paper"/>
                <p:cNvSpPr>
                  <a:spLocks noChangeAspect="1"/>
                </p:cNvSpPr>
                <p:nvPr/>
              </p:nvSpPr>
              <p:spPr bwMode="auto">
                <a:xfrm>
                  <a:off x="4150" y="1678"/>
                  <a:ext cx="117" cy="324"/>
                </a:xfrm>
                <a:custGeom>
                  <a:avLst/>
                  <a:gdLst>
                    <a:gd name="T0" fmla="*/ 113 w 117"/>
                    <a:gd name="T1" fmla="*/ 274 h 324"/>
                    <a:gd name="T2" fmla="*/ 110 w 117"/>
                    <a:gd name="T3" fmla="*/ 281 h 324"/>
                    <a:gd name="T4" fmla="*/ 106 w 117"/>
                    <a:gd name="T5" fmla="*/ 293 h 324"/>
                    <a:gd name="T6" fmla="*/ 102 w 117"/>
                    <a:gd name="T7" fmla="*/ 301 h 324"/>
                    <a:gd name="T8" fmla="*/ 98 w 117"/>
                    <a:gd name="T9" fmla="*/ 309 h 324"/>
                    <a:gd name="T10" fmla="*/ 86 w 117"/>
                    <a:gd name="T11" fmla="*/ 317 h 324"/>
                    <a:gd name="T12" fmla="*/ 78 w 117"/>
                    <a:gd name="T13" fmla="*/ 320 h 324"/>
                    <a:gd name="T14" fmla="*/ 67 w 117"/>
                    <a:gd name="T15" fmla="*/ 324 h 324"/>
                    <a:gd name="T16" fmla="*/ 55 w 117"/>
                    <a:gd name="T17" fmla="*/ 324 h 324"/>
                    <a:gd name="T18" fmla="*/ 43 w 117"/>
                    <a:gd name="T19" fmla="*/ 324 h 324"/>
                    <a:gd name="T20" fmla="*/ 35 w 117"/>
                    <a:gd name="T21" fmla="*/ 320 h 324"/>
                    <a:gd name="T22" fmla="*/ 24 w 117"/>
                    <a:gd name="T23" fmla="*/ 317 h 324"/>
                    <a:gd name="T24" fmla="*/ 16 w 117"/>
                    <a:gd name="T25" fmla="*/ 309 h 324"/>
                    <a:gd name="T26" fmla="*/ 8 w 117"/>
                    <a:gd name="T27" fmla="*/ 301 h 324"/>
                    <a:gd name="T28" fmla="*/ 4 w 117"/>
                    <a:gd name="T29" fmla="*/ 289 h 324"/>
                    <a:gd name="T30" fmla="*/ 0 w 117"/>
                    <a:gd name="T31" fmla="*/ 281 h 324"/>
                    <a:gd name="T32" fmla="*/ 0 w 117"/>
                    <a:gd name="T33" fmla="*/ 270 h 324"/>
                    <a:gd name="T34" fmla="*/ 4 w 117"/>
                    <a:gd name="T35" fmla="*/ 0 h 324"/>
                    <a:gd name="T36" fmla="*/ 4 w 117"/>
                    <a:gd name="T37" fmla="*/ 8 h 324"/>
                    <a:gd name="T38" fmla="*/ 8 w 117"/>
                    <a:gd name="T39" fmla="*/ 20 h 324"/>
                    <a:gd name="T40" fmla="*/ 12 w 117"/>
                    <a:gd name="T41" fmla="*/ 28 h 324"/>
                    <a:gd name="T42" fmla="*/ 20 w 117"/>
                    <a:gd name="T43" fmla="*/ 36 h 324"/>
                    <a:gd name="T44" fmla="*/ 28 w 117"/>
                    <a:gd name="T45" fmla="*/ 43 h 324"/>
                    <a:gd name="T46" fmla="*/ 39 w 117"/>
                    <a:gd name="T47" fmla="*/ 47 h 324"/>
                    <a:gd name="T48" fmla="*/ 51 w 117"/>
                    <a:gd name="T49" fmla="*/ 51 h 324"/>
                    <a:gd name="T50" fmla="*/ 59 w 117"/>
                    <a:gd name="T51" fmla="*/ 55 h 324"/>
                    <a:gd name="T52" fmla="*/ 71 w 117"/>
                    <a:gd name="T53" fmla="*/ 51 h 324"/>
                    <a:gd name="T54" fmla="*/ 82 w 117"/>
                    <a:gd name="T55" fmla="*/ 51 h 324"/>
                    <a:gd name="T56" fmla="*/ 94 w 117"/>
                    <a:gd name="T57" fmla="*/ 43 h 324"/>
                    <a:gd name="T58" fmla="*/ 102 w 117"/>
                    <a:gd name="T59" fmla="*/ 39 h 324"/>
                    <a:gd name="T60" fmla="*/ 106 w 117"/>
                    <a:gd name="T61" fmla="*/ 28 h 324"/>
                    <a:gd name="T62" fmla="*/ 113 w 117"/>
                    <a:gd name="T63" fmla="*/ 20 h 324"/>
                    <a:gd name="T64" fmla="*/ 117 w 117"/>
                    <a:gd name="T65" fmla="*/ 12 h 324"/>
                    <a:gd name="T66" fmla="*/ 117 w 117"/>
                    <a:gd name="T67" fmla="*/ 0 h 324"/>
                    <a:gd name="T68" fmla="*/ 113 w 117"/>
                    <a:gd name="T69" fmla="*/ 274 h 324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117" h="324">
                      <a:moveTo>
                        <a:pt x="113" y="274"/>
                      </a:moveTo>
                      <a:lnTo>
                        <a:pt x="110" y="281"/>
                      </a:lnTo>
                      <a:lnTo>
                        <a:pt x="106" y="293"/>
                      </a:lnTo>
                      <a:lnTo>
                        <a:pt x="102" y="301"/>
                      </a:lnTo>
                      <a:lnTo>
                        <a:pt x="98" y="309"/>
                      </a:lnTo>
                      <a:lnTo>
                        <a:pt x="86" y="317"/>
                      </a:lnTo>
                      <a:lnTo>
                        <a:pt x="78" y="320"/>
                      </a:lnTo>
                      <a:lnTo>
                        <a:pt x="67" y="324"/>
                      </a:lnTo>
                      <a:lnTo>
                        <a:pt x="55" y="324"/>
                      </a:lnTo>
                      <a:lnTo>
                        <a:pt x="43" y="324"/>
                      </a:lnTo>
                      <a:lnTo>
                        <a:pt x="35" y="320"/>
                      </a:lnTo>
                      <a:lnTo>
                        <a:pt x="24" y="317"/>
                      </a:lnTo>
                      <a:lnTo>
                        <a:pt x="16" y="309"/>
                      </a:lnTo>
                      <a:lnTo>
                        <a:pt x="8" y="301"/>
                      </a:lnTo>
                      <a:lnTo>
                        <a:pt x="4" y="289"/>
                      </a:lnTo>
                      <a:lnTo>
                        <a:pt x="0" y="281"/>
                      </a:lnTo>
                      <a:lnTo>
                        <a:pt x="0" y="270"/>
                      </a:lnTo>
                      <a:lnTo>
                        <a:pt x="4" y="0"/>
                      </a:lnTo>
                      <a:lnTo>
                        <a:pt x="4" y="8"/>
                      </a:lnTo>
                      <a:lnTo>
                        <a:pt x="8" y="20"/>
                      </a:lnTo>
                      <a:lnTo>
                        <a:pt x="12" y="28"/>
                      </a:lnTo>
                      <a:lnTo>
                        <a:pt x="20" y="36"/>
                      </a:lnTo>
                      <a:lnTo>
                        <a:pt x="28" y="43"/>
                      </a:lnTo>
                      <a:lnTo>
                        <a:pt x="39" y="47"/>
                      </a:lnTo>
                      <a:lnTo>
                        <a:pt x="51" y="51"/>
                      </a:lnTo>
                      <a:lnTo>
                        <a:pt x="59" y="55"/>
                      </a:lnTo>
                      <a:lnTo>
                        <a:pt x="71" y="51"/>
                      </a:lnTo>
                      <a:lnTo>
                        <a:pt x="82" y="51"/>
                      </a:lnTo>
                      <a:lnTo>
                        <a:pt x="94" y="43"/>
                      </a:lnTo>
                      <a:lnTo>
                        <a:pt x="102" y="39"/>
                      </a:lnTo>
                      <a:lnTo>
                        <a:pt x="106" y="28"/>
                      </a:lnTo>
                      <a:lnTo>
                        <a:pt x="113" y="20"/>
                      </a:lnTo>
                      <a:lnTo>
                        <a:pt x="117" y="12"/>
                      </a:lnTo>
                      <a:lnTo>
                        <a:pt x="117" y="0"/>
                      </a:lnTo>
                      <a:lnTo>
                        <a:pt x="113" y="274"/>
                      </a:lnTo>
                    </a:path>
                  </a:pathLst>
                </a:custGeom>
                <a:blipFill dpi="0" rotWithShape="1">
                  <a:blip r:embed="rId4"/>
                  <a:srcRect/>
                  <a:tile tx="0" ty="0" sx="100000" sy="100000" flip="none" algn="tl"/>
                </a:blip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298" name="Freeform 35" descr="Water droplets"/>
              <p:cNvSpPr>
                <a:spLocks noChangeAspect="1"/>
              </p:cNvSpPr>
              <p:nvPr/>
            </p:nvSpPr>
            <p:spPr bwMode="auto">
              <a:xfrm>
                <a:off x="3734" y="2115"/>
                <a:ext cx="182" cy="382"/>
              </a:xfrm>
              <a:custGeom>
                <a:avLst/>
                <a:gdLst>
                  <a:gd name="T0" fmla="*/ 1 w 262"/>
                  <a:gd name="T1" fmla="*/ 119051 h 304"/>
                  <a:gd name="T2" fmla="*/ 1 w 262"/>
                  <a:gd name="T3" fmla="*/ 120922 h 304"/>
                  <a:gd name="T4" fmla="*/ 1 w 262"/>
                  <a:gd name="T5" fmla="*/ 122484 h 304"/>
                  <a:gd name="T6" fmla="*/ 1 w 262"/>
                  <a:gd name="T7" fmla="*/ 124546 h 304"/>
                  <a:gd name="T8" fmla="*/ 1 w 262"/>
                  <a:gd name="T9" fmla="*/ 126073 h 304"/>
                  <a:gd name="T10" fmla="*/ 1 w 262"/>
                  <a:gd name="T11" fmla="*/ 130262 h 304"/>
                  <a:gd name="T12" fmla="*/ 1 w 262"/>
                  <a:gd name="T13" fmla="*/ 131747 h 304"/>
                  <a:gd name="T14" fmla="*/ 1 w 262"/>
                  <a:gd name="T15" fmla="*/ 134029 h 304"/>
                  <a:gd name="T16" fmla="*/ 1 w 262"/>
                  <a:gd name="T17" fmla="*/ 135738 h 304"/>
                  <a:gd name="T18" fmla="*/ 1 w 262"/>
                  <a:gd name="T19" fmla="*/ 139542 h 304"/>
                  <a:gd name="T20" fmla="*/ 1 w 262"/>
                  <a:gd name="T21" fmla="*/ 141045 h 304"/>
                  <a:gd name="T22" fmla="*/ 1 w 262"/>
                  <a:gd name="T23" fmla="*/ 143082 h 304"/>
                  <a:gd name="T24" fmla="*/ 1 w 262"/>
                  <a:gd name="T25" fmla="*/ 144798 h 304"/>
                  <a:gd name="T26" fmla="*/ 1 w 262"/>
                  <a:gd name="T27" fmla="*/ 144798 h 304"/>
                  <a:gd name="T28" fmla="*/ 1 w 262"/>
                  <a:gd name="T29" fmla="*/ 144798 h 304"/>
                  <a:gd name="T30" fmla="*/ 1 w 262"/>
                  <a:gd name="T31" fmla="*/ 143082 h 304"/>
                  <a:gd name="T32" fmla="*/ 1 w 262"/>
                  <a:gd name="T33" fmla="*/ 141045 h 304"/>
                  <a:gd name="T34" fmla="*/ 1 w 262"/>
                  <a:gd name="T35" fmla="*/ 139542 h 304"/>
                  <a:gd name="T36" fmla="*/ 1 w 262"/>
                  <a:gd name="T37" fmla="*/ 137703 h 304"/>
                  <a:gd name="T38" fmla="*/ 1 w 262"/>
                  <a:gd name="T39" fmla="*/ 135738 h 304"/>
                  <a:gd name="T40" fmla="*/ 1 w 262"/>
                  <a:gd name="T41" fmla="*/ 134029 h 304"/>
                  <a:gd name="T42" fmla="*/ 1 w 262"/>
                  <a:gd name="T43" fmla="*/ 131747 h 304"/>
                  <a:gd name="T44" fmla="*/ 1 w 262"/>
                  <a:gd name="T45" fmla="*/ 130262 h 304"/>
                  <a:gd name="T46" fmla="*/ 1 w 262"/>
                  <a:gd name="T47" fmla="*/ 126073 h 304"/>
                  <a:gd name="T48" fmla="*/ 1 w 262"/>
                  <a:gd name="T49" fmla="*/ 124546 h 304"/>
                  <a:gd name="T50" fmla="*/ 0 w 262"/>
                  <a:gd name="T51" fmla="*/ 5724 h 304"/>
                  <a:gd name="T52" fmla="*/ 1 w 262"/>
                  <a:gd name="T53" fmla="*/ 9039 h 304"/>
                  <a:gd name="T54" fmla="*/ 1 w 262"/>
                  <a:gd name="T55" fmla="*/ 10867 h 304"/>
                  <a:gd name="T56" fmla="*/ 1 w 262"/>
                  <a:gd name="T57" fmla="*/ 12845 h 304"/>
                  <a:gd name="T58" fmla="*/ 1 w 262"/>
                  <a:gd name="T59" fmla="*/ 14956 h 304"/>
                  <a:gd name="T60" fmla="*/ 1 w 262"/>
                  <a:gd name="T61" fmla="*/ 16538 h 304"/>
                  <a:gd name="T62" fmla="*/ 1 w 262"/>
                  <a:gd name="T63" fmla="*/ 18793 h 304"/>
                  <a:gd name="T64" fmla="*/ 1 w 262"/>
                  <a:gd name="T65" fmla="*/ 20282 h 304"/>
                  <a:gd name="T66" fmla="*/ 1 w 262"/>
                  <a:gd name="T67" fmla="*/ 22405 h 304"/>
                  <a:gd name="T68" fmla="*/ 1 w 262"/>
                  <a:gd name="T69" fmla="*/ 24415 h 304"/>
                  <a:gd name="T70" fmla="*/ 1 w 262"/>
                  <a:gd name="T71" fmla="*/ 26113 h 304"/>
                  <a:gd name="T72" fmla="*/ 1 w 262"/>
                  <a:gd name="T73" fmla="*/ 26113 h 304"/>
                  <a:gd name="T74" fmla="*/ 1 w 262"/>
                  <a:gd name="T75" fmla="*/ 26113 h 304"/>
                  <a:gd name="T76" fmla="*/ 1 w 262"/>
                  <a:gd name="T77" fmla="*/ 26113 h 304"/>
                  <a:gd name="T78" fmla="*/ 1 w 262"/>
                  <a:gd name="T79" fmla="*/ 22405 h 304"/>
                  <a:gd name="T80" fmla="*/ 1 w 262"/>
                  <a:gd name="T81" fmla="*/ 20282 h 304"/>
                  <a:gd name="T82" fmla="*/ 1 w 262"/>
                  <a:gd name="T83" fmla="*/ 16538 h 304"/>
                  <a:gd name="T84" fmla="*/ 1 w 262"/>
                  <a:gd name="T85" fmla="*/ 14956 h 304"/>
                  <a:gd name="T86" fmla="*/ 1 w 262"/>
                  <a:gd name="T87" fmla="*/ 12845 h 304"/>
                  <a:gd name="T88" fmla="*/ 1 w 262"/>
                  <a:gd name="T89" fmla="*/ 10867 h 304"/>
                  <a:gd name="T90" fmla="*/ 1 w 262"/>
                  <a:gd name="T91" fmla="*/ 7193 h 304"/>
                  <a:gd name="T92" fmla="*/ 1 w 262"/>
                  <a:gd name="T93" fmla="*/ 5724 h 304"/>
                  <a:gd name="T94" fmla="*/ 1 w 262"/>
                  <a:gd name="T95" fmla="*/ 3799 h 304"/>
                  <a:gd name="T96" fmla="*/ 1 w 262"/>
                  <a:gd name="T97" fmla="*/ 1915 h 304"/>
                  <a:gd name="T98" fmla="*/ 1 w 262"/>
                  <a:gd name="T99" fmla="*/ 0 h 304"/>
                  <a:gd name="T100" fmla="*/ 1 w 262"/>
                  <a:gd name="T101" fmla="*/ 119051 h 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62" h="304">
                    <a:moveTo>
                      <a:pt x="262" y="250"/>
                    </a:moveTo>
                    <a:lnTo>
                      <a:pt x="262" y="254"/>
                    </a:lnTo>
                    <a:lnTo>
                      <a:pt x="258" y="257"/>
                    </a:lnTo>
                    <a:lnTo>
                      <a:pt x="254" y="261"/>
                    </a:lnTo>
                    <a:lnTo>
                      <a:pt x="250" y="265"/>
                    </a:lnTo>
                    <a:lnTo>
                      <a:pt x="246" y="273"/>
                    </a:lnTo>
                    <a:lnTo>
                      <a:pt x="242" y="277"/>
                    </a:lnTo>
                    <a:lnTo>
                      <a:pt x="234" y="281"/>
                    </a:lnTo>
                    <a:lnTo>
                      <a:pt x="230" y="285"/>
                    </a:lnTo>
                    <a:lnTo>
                      <a:pt x="211" y="293"/>
                    </a:lnTo>
                    <a:lnTo>
                      <a:pt x="187" y="296"/>
                    </a:lnTo>
                    <a:lnTo>
                      <a:pt x="164" y="300"/>
                    </a:lnTo>
                    <a:lnTo>
                      <a:pt x="141" y="304"/>
                    </a:lnTo>
                    <a:lnTo>
                      <a:pt x="117" y="304"/>
                    </a:lnTo>
                    <a:lnTo>
                      <a:pt x="98" y="304"/>
                    </a:lnTo>
                    <a:lnTo>
                      <a:pt x="74" y="300"/>
                    </a:lnTo>
                    <a:lnTo>
                      <a:pt x="51" y="296"/>
                    </a:lnTo>
                    <a:lnTo>
                      <a:pt x="47" y="293"/>
                    </a:lnTo>
                    <a:lnTo>
                      <a:pt x="39" y="289"/>
                    </a:lnTo>
                    <a:lnTo>
                      <a:pt x="35" y="285"/>
                    </a:lnTo>
                    <a:lnTo>
                      <a:pt x="28" y="281"/>
                    </a:lnTo>
                    <a:lnTo>
                      <a:pt x="24" y="277"/>
                    </a:lnTo>
                    <a:lnTo>
                      <a:pt x="20" y="273"/>
                    </a:lnTo>
                    <a:lnTo>
                      <a:pt x="16" y="265"/>
                    </a:lnTo>
                    <a:lnTo>
                      <a:pt x="16" y="261"/>
                    </a:lnTo>
                    <a:lnTo>
                      <a:pt x="0" y="12"/>
                    </a:lnTo>
                    <a:lnTo>
                      <a:pt x="4" y="19"/>
                    </a:lnTo>
                    <a:lnTo>
                      <a:pt x="8" y="23"/>
                    </a:lnTo>
                    <a:lnTo>
                      <a:pt x="12" y="27"/>
                    </a:lnTo>
                    <a:lnTo>
                      <a:pt x="16" y="31"/>
                    </a:lnTo>
                    <a:lnTo>
                      <a:pt x="20" y="35"/>
                    </a:lnTo>
                    <a:lnTo>
                      <a:pt x="24" y="39"/>
                    </a:lnTo>
                    <a:lnTo>
                      <a:pt x="31" y="43"/>
                    </a:lnTo>
                    <a:lnTo>
                      <a:pt x="39" y="47"/>
                    </a:lnTo>
                    <a:lnTo>
                      <a:pt x="59" y="51"/>
                    </a:lnTo>
                    <a:lnTo>
                      <a:pt x="82" y="55"/>
                    </a:lnTo>
                    <a:lnTo>
                      <a:pt x="106" y="55"/>
                    </a:lnTo>
                    <a:lnTo>
                      <a:pt x="129" y="55"/>
                    </a:lnTo>
                    <a:lnTo>
                      <a:pt x="152" y="55"/>
                    </a:lnTo>
                    <a:lnTo>
                      <a:pt x="176" y="47"/>
                    </a:lnTo>
                    <a:lnTo>
                      <a:pt x="195" y="43"/>
                    </a:lnTo>
                    <a:lnTo>
                      <a:pt x="215" y="35"/>
                    </a:lnTo>
                    <a:lnTo>
                      <a:pt x="223" y="31"/>
                    </a:lnTo>
                    <a:lnTo>
                      <a:pt x="226" y="27"/>
                    </a:lnTo>
                    <a:lnTo>
                      <a:pt x="234" y="23"/>
                    </a:lnTo>
                    <a:lnTo>
                      <a:pt x="238" y="15"/>
                    </a:lnTo>
                    <a:lnTo>
                      <a:pt x="242" y="12"/>
                    </a:lnTo>
                    <a:lnTo>
                      <a:pt x="246" y="8"/>
                    </a:lnTo>
                    <a:lnTo>
                      <a:pt x="246" y="4"/>
                    </a:lnTo>
                    <a:lnTo>
                      <a:pt x="250" y="0"/>
                    </a:lnTo>
                    <a:lnTo>
                      <a:pt x="262" y="250"/>
                    </a:lnTo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AutoShape 36"/>
              <p:cNvSpPr>
                <a:spLocks noChangeAspect="1" noChangeArrowheads="1"/>
              </p:cNvSpPr>
              <p:nvPr/>
            </p:nvSpPr>
            <p:spPr bwMode="auto">
              <a:xfrm>
                <a:off x="4077" y="2720"/>
                <a:ext cx="121" cy="540"/>
              </a:xfrm>
              <a:prstGeom prst="downArrow">
                <a:avLst>
                  <a:gd name="adj1" fmla="val 50000"/>
                  <a:gd name="adj2" fmla="val 112190"/>
                </a:avLst>
              </a:prstGeom>
              <a:gradFill rotWithShape="1">
                <a:gsLst>
                  <a:gs pos="0">
                    <a:schemeClr val="tx2"/>
                  </a:gs>
                  <a:gs pos="50000">
                    <a:srgbClr val="99CC00"/>
                  </a:gs>
                  <a:gs pos="100000">
                    <a:schemeClr val="tx2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24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3461" y="3250"/>
                <a:ext cx="1371" cy="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nl-NL" sz="2000" b="1" dirty="0">
                    <a:latin typeface="Calibri" charset="0"/>
                    <a:cs typeface="+mn-cs"/>
                  </a:rPr>
                  <a:t>Anti-</a:t>
                </a:r>
                <a:r>
                  <a:rPr lang="nl-NL" sz="2000" b="1" dirty="0" err="1">
                    <a:latin typeface="Calibri" charset="0"/>
                    <a:cs typeface="+mn-cs"/>
                  </a:rPr>
                  <a:t>fibrotic</a:t>
                </a:r>
                <a:r>
                  <a:rPr lang="nl-NL" sz="2000" b="1" dirty="0">
                    <a:latin typeface="Calibri" charset="0"/>
                    <a:cs typeface="+mn-cs"/>
                  </a:rPr>
                  <a:t> </a:t>
                </a:r>
                <a:r>
                  <a:rPr lang="nl-NL" sz="2000" b="1" dirty="0" err="1">
                    <a:latin typeface="Calibri" charset="0"/>
                    <a:cs typeface="+mn-cs"/>
                  </a:rPr>
                  <a:t>effects</a:t>
                </a:r>
                <a:endParaRPr lang="en-US" sz="2000" b="1" dirty="0">
                  <a:latin typeface="Calibri" charset="0"/>
                  <a:cs typeface="+mn-cs"/>
                </a:endParaRPr>
              </a:p>
            </p:txBody>
          </p:sp>
          <p:sp>
            <p:nvSpPr>
              <p:cNvPr id="25" name="Text Box 38"/>
              <p:cNvSpPr txBox="1">
                <a:spLocks noChangeArrowheads="1"/>
              </p:cNvSpPr>
              <p:nvPr/>
            </p:nvSpPr>
            <p:spPr bwMode="auto">
              <a:xfrm>
                <a:off x="3765" y="664"/>
                <a:ext cx="1164" cy="3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2400" smtClean="0">
                    <a:latin typeface="Calibri" charset="0"/>
                  </a:rPr>
                  <a:t>Targeted IFN</a:t>
                </a:r>
                <a:r>
                  <a:rPr lang="en-US" sz="2400" smtClean="0">
                    <a:latin typeface="Calibri" charset="0"/>
                    <a:sym typeface="Symbol" charset="0"/>
                  </a:rPr>
                  <a:t></a:t>
                </a:r>
              </a:p>
            </p:txBody>
          </p:sp>
          <p:grpSp>
            <p:nvGrpSpPr>
              <p:cNvPr id="12302" name="Group 39"/>
              <p:cNvGrpSpPr>
                <a:grpSpLocks/>
              </p:cNvGrpSpPr>
              <p:nvPr/>
            </p:nvGrpSpPr>
            <p:grpSpPr bwMode="auto">
              <a:xfrm>
                <a:off x="3152" y="1253"/>
                <a:ext cx="861" cy="912"/>
                <a:chOff x="3470" y="1253"/>
                <a:chExt cx="861" cy="912"/>
              </a:xfrm>
            </p:grpSpPr>
            <p:pic>
              <p:nvPicPr>
                <p:cNvPr id="34" name="Picture 40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70" y="1253"/>
                  <a:ext cx="861" cy="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311" name="Group 41"/>
                <p:cNvGrpSpPr>
                  <a:grpSpLocks/>
                </p:cNvGrpSpPr>
                <p:nvPr/>
              </p:nvGrpSpPr>
              <p:grpSpPr bwMode="auto">
                <a:xfrm rot="-3048404">
                  <a:off x="3721" y="1962"/>
                  <a:ext cx="240" cy="165"/>
                  <a:chOff x="3774" y="1979"/>
                  <a:chExt cx="240" cy="165"/>
                </a:xfrm>
              </p:grpSpPr>
              <p:sp>
                <p:nvSpPr>
                  <p:cNvPr id="12312" name="Freeform 42"/>
                  <p:cNvSpPr>
                    <a:spLocks noChangeAspect="1"/>
                  </p:cNvSpPr>
                  <p:nvPr/>
                </p:nvSpPr>
                <p:spPr bwMode="auto">
                  <a:xfrm>
                    <a:off x="3774" y="2020"/>
                    <a:ext cx="116" cy="124"/>
                  </a:xfrm>
                  <a:custGeom>
                    <a:avLst/>
                    <a:gdLst>
                      <a:gd name="T0" fmla="*/ 114 w 116"/>
                      <a:gd name="T1" fmla="*/ 21 h 124"/>
                      <a:gd name="T2" fmla="*/ 109 w 116"/>
                      <a:gd name="T3" fmla="*/ 15 h 124"/>
                      <a:gd name="T4" fmla="*/ 105 w 116"/>
                      <a:gd name="T5" fmla="*/ 10 h 124"/>
                      <a:gd name="T6" fmla="*/ 98 w 116"/>
                      <a:gd name="T7" fmla="*/ 9 h 124"/>
                      <a:gd name="T8" fmla="*/ 95 w 116"/>
                      <a:gd name="T9" fmla="*/ 7 h 124"/>
                      <a:gd name="T10" fmla="*/ 92 w 116"/>
                      <a:gd name="T11" fmla="*/ 7 h 124"/>
                      <a:gd name="T12" fmla="*/ 90 w 116"/>
                      <a:gd name="T13" fmla="*/ 7 h 124"/>
                      <a:gd name="T14" fmla="*/ 84 w 116"/>
                      <a:gd name="T15" fmla="*/ 4 h 124"/>
                      <a:gd name="T16" fmla="*/ 77 w 116"/>
                      <a:gd name="T17" fmla="*/ 2 h 124"/>
                      <a:gd name="T18" fmla="*/ 75 w 116"/>
                      <a:gd name="T19" fmla="*/ 2 h 124"/>
                      <a:gd name="T20" fmla="*/ 71 w 116"/>
                      <a:gd name="T21" fmla="*/ 0 h 124"/>
                      <a:gd name="T22" fmla="*/ 69 w 116"/>
                      <a:gd name="T23" fmla="*/ 0 h 124"/>
                      <a:gd name="T24" fmla="*/ 67 w 116"/>
                      <a:gd name="T25" fmla="*/ 0 h 124"/>
                      <a:gd name="T26" fmla="*/ 58 w 116"/>
                      <a:gd name="T27" fmla="*/ 0 h 124"/>
                      <a:gd name="T28" fmla="*/ 49 w 116"/>
                      <a:gd name="T29" fmla="*/ 2 h 124"/>
                      <a:gd name="T30" fmla="*/ 41 w 116"/>
                      <a:gd name="T31" fmla="*/ 2 h 124"/>
                      <a:gd name="T32" fmla="*/ 32 w 116"/>
                      <a:gd name="T33" fmla="*/ 4 h 124"/>
                      <a:gd name="T34" fmla="*/ 26 w 116"/>
                      <a:gd name="T35" fmla="*/ 9 h 124"/>
                      <a:gd name="T36" fmla="*/ 17 w 116"/>
                      <a:gd name="T37" fmla="*/ 13 h 124"/>
                      <a:gd name="T38" fmla="*/ 9 w 116"/>
                      <a:gd name="T39" fmla="*/ 21 h 124"/>
                      <a:gd name="T40" fmla="*/ 4 w 116"/>
                      <a:gd name="T41" fmla="*/ 32 h 124"/>
                      <a:gd name="T42" fmla="*/ 2 w 116"/>
                      <a:gd name="T43" fmla="*/ 43 h 124"/>
                      <a:gd name="T44" fmla="*/ 0 w 116"/>
                      <a:gd name="T45" fmla="*/ 49 h 124"/>
                      <a:gd name="T46" fmla="*/ 0 w 116"/>
                      <a:gd name="T47" fmla="*/ 55 h 124"/>
                      <a:gd name="T48" fmla="*/ 0 w 116"/>
                      <a:gd name="T49" fmla="*/ 62 h 124"/>
                      <a:gd name="T50" fmla="*/ 0 w 116"/>
                      <a:gd name="T51" fmla="*/ 66 h 124"/>
                      <a:gd name="T52" fmla="*/ 2 w 116"/>
                      <a:gd name="T53" fmla="*/ 79 h 124"/>
                      <a:gd name="T54" fmla="*/ 7 w 116"/>
                      <a:gd name="T55" fmla="*/ 92 h 124"/>
                      <a:gd name="T56" fmla="*/ 10 w 116"/>
                      <a:gd name="T57" fmla="*/ 100 h 124"/>
                      <a:gd name="T58" fmla="*/ 15 w 116"/>
                      <a:gd name="T59" fmla="*/ 105 h 124"/>
                      <a:gd name="T60" fmla="*/ 21 w 116"/>
                      <a:gd name="T61" fmla="*/ 109 h 124"/>
                      <a:gd name="T62" fmla="*/ 28 w 116"/>
                      <a:gd name="T63" fmla="*/ 116 h 124"/>
                      <a:gd name="T64" fmla="*/ 38 w 116"/>
                      <a:gd name="T65" fmla="*/ 120 h 124"/>
                      <a:gd name="T66" fmla="*/ 49 w 116"/>
                      <a:gd name="T67" fmla="*/ 124 h 124"/>
                      <a:gd name="T68" fmla="*/ 60 w 116"/>
                      <a:gd name="T69" fmla="*/ 124 h 124"/>
                      <a:gd name="T70" fmla="*/ 71 w 116"/>
                      <a:gd name="T71" fmla="*/ 124 h 124"/>
                      <a:gd name="T72" fmla="*/ 79 w 116"/>
                      <a:gd name="T73" fmla="*/ 120 h 124"/>
                      <a:gd name="T74" fmla="*/ 88 w 116"/>
                      <a:gd name="T75" fmla="*/ 116 h 124"/>
                      <a:gd name="T76" fmla="*/ 92 w 116"/>
                      <a:gd name="T77" fmla="*/ 111 h 124"/>
                      <a:gd name="T78" fmla="*/ 95 w 116"/>
                      <a:gd name="T79" fmla="*/ 109 h 124"/>
                      <a:gd name="T80" fmla="*/ 96 w 116"/>
                      <a:gd name="T81" fmla="*/ 109 h 124"/>
                      <a:gd name="T82" fmla="*/ 96 w 116"/>
                      <a:gd name="T83" fmla="*/ 109 h 124"/>
                      <a:gd name="T84" fmla="*/ 96 w 116"/>
                      <a:gd name="T85" fmla="*/ 107 h 124"/>
                      <a:gd name="T86" fmla="*/ 98 w 116"/>
                      <a:gd name="T87" fmla="*/ 105 h 124"/>
                      <a:gd name="T88" fmla="*/ 101 w 116"/>
                      <a:gd name="T89" fmla="*/ 103 h 124"/>
                      <a:gd name="T90" fmla="*/ 105 w 116"/>
                      <a:gd name="T91" fmla="*/ 98 h 124"/>
                      <a:gd name="T92" fmla="*/ 107 w 116"/>
                      <a:gd name="T93" fmla="*/ 96 h 124"/>
                      <a:gd name="T94" fmla="*/ 109 w 116"/>
                      <a:gd name="T95" fmla="*/ 94 h 124"/>
                      <a:gd name="T96" fmla="*/ 112 w 116"/>
                      <a:gd name="T97" fmla="*/ 92 h 124"/>
                      <a:gd name="T98" fmla="*/ 112 w 116"/>
                      <a:gd name="T99" fmla="*/ 90 h 124"/>
                      <a:gd name="T100" fmla="*/ 114 w 116"/>
                      <a:gd name="T101" fmla="*/ 86 h 124"/>
                      <a:gd name="T102" fmla="*/ 113 w 116"/>
                      <a:gd name="T103" fmla="*/ 16 h 124"/>
                      <a:gd name="T104" fmla="*/ 116 w 116"/>
                      <a:gd name="T105" fmla="*/ 75 h 124"/>
                      <a:gd name="T106" fmla="*/ 116 w 116"/>
                      <a:gd name="T107" fmla="*/ 75 h 124"/>
                      <a:gd name="T108" fmla="*/ 116 w 116"/>
                      <a:gd name="T109" fmla="*/ 77 h 124"/>
                      <a:gd name="T110" fmla="*/ 114 w 116"/>
                      <a:gd name="T111" fmla="*/ 77 h 124"/>
                      <a:gd name="T112" fmla="*/ 112 w 116"/>
                      <a:gd name="T113" fmla="*/ 77 h 124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0" t="0" r="r" b="b"/>
                    <a:pathLst>
                      <a:path w="116" h="124">
                        <a:moveTo>
                          <a:pt x="114" y="24"/>
                        </a:moveTo>
                        <a:lnTo>
                          <a:pt x="114" y="21"/>
                        </a:lnTo>
                        <a:lnTo>
                          <a:pt x="112" y="17"/>
                        </a:lnTo>
                        <a:lnTo>
                          <a:pt x="109" y="15"/>
                        </a:lnTo>
                        <a:lnTo>
                          <a:pt x="107" y="13"/>
                        </a:lnTo>
                        <a:lnTo>
                          <a:pt x="105" y="10"/>
                        </a:lnTo>
                        <a:lnTo>
                          <a:pt x="101" y="10"/>
                        </a:lnTo>
                        <a:lnTo>
                          <a:pt x="98" y="9"/>
                        </a:lnTo>
                        <a:lnTo>
                          <a:pt x="95" y="7"/>
                        </a:lnTo>
                        <a:lnTo>
                          <a:pt x="92" y="7"/>
                        </a:lnTo>
                        <a:lnTo>
                          <a:pt x="90" y="7"/>
                        </a:lnTo>
                        <a:lnTo>
                          <a:pt x="86" y="4"/>
                        </a:lnTo>
                        <a:lnTo>
                          <a:pt x="84" y="4"/>
                        </a:lnTo>
                        <a:lnTo>
                          <a:pt x="79" y="2"/>
                        </a:lnTo>
                        <a:lnTo>
                          <a:pt x="77" y="2"/>
                        </a:lnTo>
                        <a:lnTo>
                          <a:pt x="75" y="2"/>
                        </a:lnTo>
                        <a:lnTo>
                          <a:pt x="73" y="2"/>
                        </a:lnTo>
                        <a:lnTo>
                          <a:pt x="71" y="0"/>
                        </a:lnTo>
                        <a:lnTo>
                          <a:pt x="69" y="0"/>
                        </a:lnTo>
                        <a:lnTo>
                          <a:pt x="67" y="0"/>
                        </a:lnTo>
                        <a:lnTo>
                          <a:pt x="62" y="0"/>
                        </a:lnTo>
                        <a:lnTo>
                          <a:pt x="58" y="0"/>
                        </a:lnTo>
                        <a:lnTo>
                          <a:pt x="53" y="2"/>
                        </a:lnTo>
                        <a:lnTo>
                          <a:pt x="49" y="2"/>
                        </a:lnTo>
                        <a:lnTo>
                          <a:pt x="45" y="2"/>
                        </a:lnTo>
                        <a:lnTo>
                          <a:pt x="41" y="2"/>
                        </a:lnTo>
                        <a:lnTo>
                          <a:pt x="36" y="4"/>
                        </a:lnTo>
                        <a:lnTo>
                          <a:pt x="32" y="4"/>
                        </a:lnTo>
                        <a:lnTo>
                          <a:pt x="30" y="7"/>
                        </a:lnTo>
                        <a:lnTo>
                          <a:pt x="26" y="9"/>
                        </a:lnTo>
                        <a:lnTo>
                          <a:pt x="21" y="10"/>
                        </a:lnTo>
                        <a:lnTo>
                          <a:pt x="17" y="13"/>
                        </a:lnTo>
                        <a:lnTo>
                          <a:pt x="13" y="17"/>
                        </a:lnTo>
                        <a:lnTo>
                          <a:pt x="9" y="21"/>
                        </a:lnTo>
                        <a:lnTo>
                          <a:pt x="7" y="28"/>
                        </a:lnTo>
                        <a:lnTo>
                          <a:pt x="4" y="32"/>
                        </a:lnTo>
                        <a:lnTo>
                          <a:pt x="4" y="38"/>
                        </a:lnTo>
                        <a:lnTo>
                          <a:pt x="2" y="43"/>
                        </a:lnTo>
                        <a:lnTo>
                          <a:pt x="2" y="45"/>
                        </a:lnTo>
                        <a:lnTo>
                          <a:pt x="0" y="49"/>
                        </a:lnTo>
                        <a:lnTo>
                          <a:pt x="0" y="52"/>
                        </a:lnTo>
                        <a:lnTo>
                          <a:pt x="0" y="55"/>
                        </a:lnTo>
                        <a:lnTo>
                          <a:pt x="0" y="58"/>
                        </a:lnTo>
                        <a:lnTo>
                          <a:pt x="0" y="62"/>
                        </a:lnTo>
                        <a:lnTo>
                          <a:pt x="0" y="64"/>
                        </a:lnTo>
                        <a:lnTo>
                          <a:pt x="0" y="66"/>
                        </a:lnTo>
                        <a:lnTo>
                          <a:pt x="2" y="73"/>
                        </a:lnTo>
                        <a:lnTo>
                          <a:pt x="2" y="79"/>
                        </a:lnTo>
                        <a:lnTo>
                          <a:pt x="4" y="86"/>
                        </a:lnTo>
                        <a:lnTo>
                          <a:pt x="7" y="92"/>
                        </a:lnTo>
                        <a:lnTo>
                          <a:pt x="9" y="96"/>
                        </a:lnTo>
                        <a:lnTo>
                          <a:pt x="10" y="100"/>
                        </a:lnTo>
                        <a:lnTo>
                          <a:pt x="13" y="103"/>
                        </a:lnTo>
                        <a:lnTo>
                          <a:pt x="15" y="105"/>
                        </a:lnTo>
                        <a:lnTo>
                          <a:pt x="17" y="107"/>
                        </a:lnTo>
                        <a:lnTo>
                          <a:pt x="21" y="109"/>
                        </a:lnTo>
                        <a:lnTo>
                          <a:pt x="24" y="114"/>
                        </a:lnTo>
                        <a:lnTo>
                          <a:pt x="28" y="116"/>
                        </a:lnTo>
                        <a:lnTo>
                          <a:pt x="34" y="117"/>
                        </a:lnTo>
                        <a:lnTo>
                          <a:pt x="38" y="120"/>
                        </a:lnTo>
                        <a:lnTo>
                          <a:pt x="45" y="122"/>
                        </a:lnTo>
                        <a:lnTo>
                          <a:pt x="49" y="124"/>
                        </a:lnTo>
                        <a:lnTo>
                          <a:pt x="56" y="124"/>
                        </a:lnTo>
                        <a:lnTo>
                          <a:pt x="60" y="124"/>
                        </a:lnTo>
                        <a:lnTo>
                          <a:pt x="67" y="124"/>
                        </a:lnTo>
                        <a:lnTo>
                          <a:pt x="71" y="124"/>
                        </a:lnTo>
                        <a:lnTo>
                          <a:pt x="75" y="122"/>
                        </a:lnTo>
                        <a:lnTo>
                          <a:pt x="79" y="120"/>
                        </a:lnTo>
                        <a:lnTo>
                          <a:pt x="84" y="117"/>
                        </a:lnTo>
                        <a:lnTo>
                          <a:pt x="88" y="116"/>
                        </a:lnTo>
                        <a:lnTo>
                          <a:pt x="90" y="111"/>
                        </a:lnTo>
                        <a:lnTo>
                          <a:pt x="92" y="111"/>
                        </a:lnTo>
                        <a:lnTo>
                          <a:pt x="95" y="109"/>
                        </a:lnTo>
                        <a:lnTo>
                          <a:pt x="96" y="109"/>
                        </a:lnTo>
                        <a:lnTo>
                          <a:pt x="96" y="107"/>
                        </a:lnTo>
                        <a:lnTo>
                          <a:pt x="98" y="105"/>
                        </a:lnTo>
                        <a:lnTo>
                          <a:pt x="101" y="103"/>
                        </a:lnTo>
                        <a:lnTo>
                          <a:pt x="103" y="100"/>
                        </a:lnTo>
                        <a:lnTo>
                          <a:pt x="105" y="98"/>
                        </a:lnTo>
                        <a:lnTo>
                          <a:pt x="107" y="96"/>
                        </a:lnTo>
                        <a:lnTo>
                          <a:pt x="109" y="96"/>
                        </a:lnTo>
                        <a:lnTo>
                          <a:pt x="109" y="94"/>
                        </a:lnTo>
                        <a:lnTo>
                          <a:pt x="112" y="94"/>
                        </a:lnTo>
                        <a:lnTo>
                          <a:pt x="112" y="92"/>
                        </a:lnTo>
                        <a:lnTo>
                          <a:pt x="112" y="90"/>
                        </a:lnTo>
                        <a:lnTo>
                          <a:pt x="114" y="88"/>
                        </a:lnTo>
                        <a:lnTo>
                          <a:pt x="114" y="86"/>
                        </a:lnTo>
                        <a:lnTo>
                          <a:pt x="116" y="81"/>
                        </a:lnTo>
                        <a:lnTo>
                          <a:pt x="113" y="16"/>
                        </a:lnTo>
                        <a:lnTo>
                          <a:pt x="116" y="77"/>
                        </a:lnTo>
                        <a:lnTo>
                          <a:pt x="116" y="75"/>
                        </a:lnTo>
                        <a:lnTo>
                          <a:pt x="116" y="77"/>
                        </a:lnTo>
                        <a:lnTo>
                          <a:pt x="114" y="77"/>
                        </a:lnTo>
                        <a:lnTo>
                          <a:pt x="112" y="79"/>
                        </a:lnTo>
                        <a:lnTo>
                          <a:pt x="112" y="77"/>
                        </a:lnTo>
                      </a:path>
                    </a:pathLst>
                  </a:custGeom>
                  <a:noFill/>
                  <a:ln w="19050">
                    <a:solidFill>
                      <a:srgbClr val="8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13" name="Freeform 43"/>
                  <p:cNvSpPr>
                    <a:spLocks noChangeAspect="1"/>
                  </p:cNvSpPr>
                  <p:nvPr/>
                </p:nvSpPr>
                <p:spPr bwMode="auto">
                  <a:xfrm>
                    <a:off x="3892" y="1979"/>
                    <a:ext cx="122" cy="103"/>
                  </a:xfrm>
                  <a:custGeom>
                    <a:avLst/>
                    <a:gdLst>
                      <a:gd name="T0" fmla="*/ 0 w 97"/>
                      <a:gd name="T1" fmla="*/ 38415 h 82"/>
                      <a:gd name="T2" fmla="*/ 5799 w 97"/>
                      <a:gd name="T3" fmla="*/ 38415 h 82"/>
                      <a:gd name="T4" fmla="*/ 9174 w 97"/>
                      <a:gd name="T5" fmla="*/ 38415 h 82"/>
                      <a:gd name="T6" fmla="*/ 11133 w 97"/>
                      <a:gd name="T7" fmla="*/ 38415 h 82"/>
                      <a:gd name="T8" fmla="*/ 15190 w 97"/>
                      <a:gd name="T9" fmla="*/ 38415 h 82"/>
                      <a:gd name="T10" fmla="*/ 16837 w 97"/>
                      <a:gd name="T11" fmla="*/ 36929 h 82"/>
                      <a:gd name="T12" fmla="*/ 19105 w 97"/>
                      <a:gd name="T13" fmla="*/ 35043 h 82"/>
                      <a:gd name="T14" fmla="*/ 21090 w 97"/>
                      <a:gd name="T15" fmla="*/ 33175 h 82"/>
                      <a:gd name="T16" fmla="*/ 22905 w 97"/>
                      <a:gd name="T17" fmla="*/ 27898 h 82"/>
                      <a:gd name="T18" fmla="*/ 22905 w 97"/>
                      <a:gd name="T19" fmla="*/ 23853 h 82"/>
                      <a:gd name="T20" fmla="*/ 24323 w 97"/>
                      <a:gd name="T21" fmla="*/ 20150 h 82"/>
                      <a:gd name="T22" fmla="*/ 24323 w 97"/>
                      <a:gd name="T23" fmla="*/ 16376 h 82"/>
                      <a:gd name="T24" fmla="*/ 24323 w 97"/>
                      <a:gd name="T25" fmla="*/ 12771 h 82"/>
                      <a:gd name="T26" fmla="*/ 24323 w 97"/>
                      <a:gd name="T27" fmla="*/ 9402 h 82"/>
                      <a:gd name="T28" fmla="*/ 26526 w 97"/>
                      <a:gd name="T29" fmla="*/ 7485 h 82"/>
                      <a:gd name="T30" fmla="*/ 26526 w 97"/>
                      <a:gd name="T31" fmla="*/ 3777 h 82"/>
                      <a:gd name="T32" fmla="*/ 28564 w 97"/>
                      <a:gd name="T33" fmla="*/ 3777 h 82"/>
                      <a:gd name="T34" fmla="*/ 28564 w 97"/>
                      <a:gd name="T35" fmla="*/ 1906 h 82"/>
                      <a:gd name="T36" fmla="*/ 30222 w 97"/>
                      <a:gd name="T37" fmla="*/ 0 h 82"/>
                      <a:gd name="T38" fmla="*/ 32400 w 97"/>
                      <a:gd name="T39" fmla="*/ 0 h 82"/>
                      <a:gd name="T40" fmla="*/ 36233 w 97"/>
                      <a:gd name="T41" fmla="*/ 0 h 82"/>
                      <a:gd name="T42" fmla="*/ 38011 w 97"/>
                      <a:gd name="T43" fmla="*/ 0 h 82"/>
                      <a:gd name="T44" fmla="*/ 41962 w 97"/>
                      <a:gd name="T45" fmla="*/ 1906 h 82"/>
                      <a:gd name="T46" fmla="*/ 46941 w 97"/>
                      <a:gd name="T47" fmla="*/ 1906 h 8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97" h="82">
                        <a:moveTo>
                          <a:pt x="0" y="82"/>
                        </a:moveTo>
                        <a:lnTo>
                          <a:pt x="12" y="82"/>
                        </a:lnTo>
                        <a:lnTo>
                          <a:pt x="19" y="82"/>
                        </a:lnTo>
                        <a:lnTo>
                          <a:pt x="23" y="82"/>
                        </a:lnTo>
                        <a:lnTo>
                          <a:pt x="31" y="82"/>
                        </a:lnTo>
                        <a:lnTo>
                          <a:pt x="35" y="78"/>
                        </a:lnTo>
                        <a:lnTo>
                          <a:pt x="39" y="74"/>
                        </a:lnTo>
                        <a:lnTo>
                          <a:pt x="43" y="70"/>
                        </a:lnTo>
                        <a:lnTo>
                          <a:pt x="47" y="59"/>
                        </a:lnTo>
                        <a:lnTo>
                          <a:pt x="47" y="51"/>
                        </a:lnTo>
                        <a:lnTo>
                          <a:pt x="50" y="43"/>
                        </a:lnTo>
                        <a:lnTo>
                          <a:pt x="50" y="35"/>
                        </a:lnTo>
                        <a:lnTo>
                          <a:pt x="50" y="27"/>
                        </a:lnTo>
                        <a:lnTo>
                          <a:pt x="50" y="20"/>
                        </a:lnTo>
                        <a:lnTo>
                          <a:pt x="54" y="16"/>
                        </a:lnTo>
                        <a:lnTo>
                          <a:pt x="54" y="8"/>
                        </a:lnTo>
                        <a:lnTo>
                          <a:pt x="58" y="8"/>
                        </a:lnTo>
                        <a:lnTo>
                          <a:pt x="58" y="4"/>
                        </a:lnTo>
                        <a:lnTo>
                          <a:pt x="62" y="0"/>
                        </a:lnTo>
                        <a:lnTo>
                          <a:pt x="66" y="0"/>
                        </a:lnTo>
                        <a:lnTo>
                          <a:pt x="74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97" y="4"/>
                        </a:lnTo>
                      </a:path>
                    </a:pathLst>
                  </a:custGeom>
                  <a:noFill/>
                  <a:ln w="19050">
                    <a:solidFill>
                      <a:srgbClr val="8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303" name="Group 44"/>
              <p:cNvGrpSpPr>
                <a:grpSpLocks/>
              </p:cNvGrpSpPr>
              <p:nvPr/>
            </p:nvGrpSpPr>
            <p:grpSpPr bwMode="auto">
              <a:xfrm>
                <a:off x="3833" y="1067"/>
                <a:ext cx="861" cy="912"/>
                <a:chOff x="3470" y="1253"/>
                <a:chExt cx="861" cy="912"/>
              </a:xfrm>
            </p:grpSpPr>
            <p:pic>
              <p:nvPicPr>
                <p:cNvPr id="30" name="Picture 45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70" y="1253"/>
                  <a:ext cx="861" cy="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307" name="Group 46"/>
                <p:cNvGrpSpPr>
                  <a:grpSpLocks/>
                </p:cNvGrpSpPr>
                <p:nvPr/>
              </p:nvGrpSpPr>
              <p:grpSpPr bwMode="auto">
                <a:xfrm rot="-3048404">
                  <a:off x="3683" y="1962"/>
                  <a:ext cx="240" cy="165"/>
                  <a:chOff x="3774" y="1979"/>
                  <a:chExt cx="240" cy="165"/>
                </a:xfrm>
              </p:grpSpPr>
              <p:sp>
                <p:nvSpPr>
                  <p:cNvPr id="12308" name="Freeform 47"/>
                  <p:cNvSpPr>
                    <a:spLocks noChangeAspect="1"/>
                  </p:cNvSpPr>
                  <p:nvPr/>
                </p:nvSpPr>
                <p:spPr bwMode="auto">
                  <a:xfrm>
                    <a:off x="3774" y="2020"/>
                    <a:ext cx="116" cy="124"/>
                  </a:xfrm>
                  <a:custGeom>
                    <a:avLst/>
                    <a:gdLst>
                      <a:gd name="T0" fmla="*/ 114 w 116"/>
                      <a:gd name="T1" fmla="*/ 21 h 124"/>
                      <a:gd name="T2" fmla="*/ 109 w 116"/>
                      <a:gd name="T3" fmla="*/ 15 h 124"/>
                      <a:gd name="T4" fmla="*/ 105 w 116"/>
                      <a:gd name="T5" fmla="*/ 10 h 124"/>
                      <a:gd name="T6" fmla="*/ 98 w 116"/>
                      <a:gd name="T7" fmla="*/ 9 h 124"/>
                      <a:gd name="T8" fmla="*/ 95 w 116"/>
                      <a:gd name="T9" fmla="*/ 7 h 124"/>
                      <a:gd name="T10" fmla="*/ 92 w 116"/>
                      <a:gd name="T11" fmla="*/ 7 h 124"/>
                      <a:gd name="T12" fmla="*/ 90 w 116"/>
                      <a:gd name="T13" fmla="*/ 7 h 124"/>
                      <a:gd name="T14" fmla="*/ 84 w 116"/>
                      <a:gd name="T15" fmla="*/ 4 h 124"/>
                      <a:gd name="T16" fmla="*/ 77 w 116"/>
                      <a:gd name="T17" fmla="*/ 2 h 124"/>
                      <a:gd name="T18" fmla="*/ 75 w 116"/>
                      <a:gd name="T19" fmla="*/ 2 h 124"/>
                      <a:gd name="T20" fmla="*/ 71 w 116"/>
                      <a:gd name="T21" fmla="*/ 0 h 124"/>
                      <a:gd name="T22" fmla="*/ 69 w 116"/>
                      <a:gd name="T23" fmla="*/ 0 h 124"/>
                      <a:gd name="T24" fmla="*/ 67 w 116"/>
                      <a:gd name="T25" fmla="*/ 0 h 124"/>
                      <a:gd name="T26" fmla="*/ 58 w 116"/>
                      <a:gd name="T27" fmla="*/ 0 h 124"/>
                      <a:gd name="T28" fmla="*/ 49 w 116"/>
                      <a:gd name="T29" fmla="*/ 2 h 124"/>
                      <a:gd name="T30" fmla="*/ 41 w 116"/>
                      <a:gd name="T31" fmla="*/ 2 h 124"/>
                      <a:gd name="T32" fmla="*/ 32 w 116"/>
                      <a:gd name="T33" fmla="*/ 4 h 124"/>
                      <a:gd name="T34" fmla="*/ 26 w 116"/>
                      <a:gd name="T35" fmla="*/ 9 h 124"/>
                      <a:gd name="T36" fmla="*/ 17 w 116"/>
                      <a:gd name="T37" fmla="*/ 13 h 124"/>
                      <a:gd name="T38" fmla="*/ 9 w 116"/>
                      <a:gd name="T39" fmla="*/ 21 h 124"/>
                      <a:gd name="T40" fmla="*/ 4 w 116"/>
                      <a:gd name="T41" fmla="*/ 32 h 124"/>
                      <a:gd name="T42" fmla="*/ 2 w 116"/>
                      <a:gd name="T43" fmla="*/ 43 h 124"/>
                      <a:gd name="T44" fmla="*/ 0 w 116"/>
                      <a:gd name="T45" fmla="*/ 49 h 124"/>
                      <a:gd name="T46" fmla="*/ 0 w 116"/>
                      <a:gd name="T47" fmla="*/ 55 h 124"/>
                      <a:gd name="T48" fmla="*/ 0 w 116"/>
                      <a:gd name="T49" fmla="*/ 62 h 124"/>
                      <a:gd name="T50" fmla="*/ 0 w 116"/>
                      <a:gd name="T51" fmla="*/ 66 h 124"/>
                      <a:gd name="T52" fmla="*/ 2 w 116"/>
                      <a:gd name="T53" fmla="*/ 79 h 124"/>
                      <a:gd name="T54" fmla="*/ 7 w 116"/>
                      <a:gd name="T55" fmla="*/ 92 h 124"/>
                      <a:gd name="T56" fmla="*/ 10 w 116"/>
                      <a:gd name="T57" fmla="*/ 100 h 124"/>
                      <a:gd name="T58" fmla="*/ 15 w 116"/>
                      <a:gd name="T59" fmla="*/ 105 h 124"/>
                      <a:gd name="T60" fmla="*/ 21 w 116"/>
                      <a:gd name="T61" fmla="*/ 109 h 124"/>
                      <a:gd name="T62" fmla="*/ 28 w 116"/>
                      <a:gd name="T63" fmla="*/ 116 h 124"/>
                      <a:gd name="T64" fmla="*/ 38 w 116"/>
                      <a:gd name="T65" fmla="*/ 120 h 124"/>
                      <a:gd name="T66" fmla="*/ 49 w 116"/>
                      <a:gd name="T67" fmla="*/ 124 h 124"/>
                      <a:gd name="T68" fmla="*/ 60 w 116"/>
                      <a:gd name="T69" fmla="*/ 124 h 124"/>
                      <a:gd name="T70" fmla="*/ 71 w 116"/>
                      <a:gd name="T71" fmla="*/ 124 h 124"/>
                      <a:gd name="T72" fmla="*/ 79 w 116"/>
                      <a:gd name="T73" fmla="*/ 120 h 124"/>
                      <a:gd name="T74" fmla="*/ 88 w 116"/>
                      <a:gd name="T75" fmla="*/ 116 h 124"/>
                      <a:gd name="T76" fmla="*/ 92 w 116"/>
                      <a:gd name="T77" fmla="*/ 111 h 124"/>
                      <a:gd name="T78" fmla="*/ 95 w 116"/>
                      <a:gd name="T79" fmla="*/ 109 h 124"/>
                      <a:gd name="T80" fmla="*/ 96 w 116"/>
                      <a:gd name="T81" fmla="*/ 109 h 124"/>
                      <a:gd name="T82" fmla="*/ 96 w 116"/>
                      <a:gd name="T83" fmla="*/ 109 h 124"/>
                      <a:gd name="T84" fmla="*/ 96 w 116"/>
                      <a:gd name="T85" fmla="*/ 107 h 124"/>
                      <a:gd name="T86" fmla="*/ 98 w 116"/>
                      <a:gd name="T87" fmla="*/ 105 h 124"/>
                      <a:gd name="T88" fmla="*/ 101 w 116"/>
                      <a:gd name="T89" fmla="*/ 103 h 124"/>
                      <a:gd name="T90" fmla="*/ 105 w 116"/>
                      <a:gd name="T91" fmla="*/ 98 h 124"/>
                      <a:gd name="T92" fmla="*/ 107 w 116"/>
                      <a:gd name="T93" fmla="*/ 96 h 124"/>
                      <a:gd name="T94" fmla="*/ 109 w 116"/>
                      <a:gd name="T95" fmla="*/ 94 h 124"/>
                      <a:gd name="T96" fmla="*/ 112 w 116"/>
                      <a:gd name="T97" fmla="*/ 92 h 124"/>
                      <a:gd name="T98" fmla="*/ 112 w 116"/>
                      <a:gd name="T99" fmla="*/ 90 h 124"/>
                      <a:gd name="T100" fmla="*/ 114 w 116"/>
                      <a:gd name="T101" fmla="*/ 86 h 124"/>
                      <a:gd name="T102" fmla="*/ 113 w 116"/>
                      <a:gd name="T103" fmla="*/ 16 h 124"/>
                      <a:gd name="T104" fmla="*/ 116 w 116"/>
                      <a:gd name="T105" fmla="*/ 75 h 124"/>
                      <a:gd name="T106" fmla="*/ 116 w 116"/>
                      <a:gd name="T107" fmla="*/ 75 h 124"/>
                      <a:gd name="T108" fmla="*/ 116 w 116"/>
                      <a:gd name="T109" fmla="*/ 77 h 124"/>
                      <a:gd name="T110" fmla="*/ 114 w 116"/>
                      <a:gd name="T111" fmla="*/ 77 h 124"/>
                      <a:gd name="T112" fmla="*/ 112 w 116"/>
                      <a:gd name="T113" fmla="*/ 77 h 124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0" t="0" r="r" b="b"/>
                    <a:pathLst>
                      <a:path w="116" h="124">
                        <a:moveTo>
                          <a:pt x="114" y="24"/>
                        </a:moveTo>
                        <a:lnTo>
                          <a:pt x="114" y="21"/>
                        </a:lnTo>
                        <a:lnTo>
                          <a:pt x="112" y="17"/>
                        </a:lnTo>
                        <a:lnTo>
                          <a:pt x="109" y="15"/>
                        </a:lnTo>
                        <a:lnTo>
                          <a:pt x="107" y="13"/>
                        </a:lnTo>
                        <a:lnTo>
                          <a:pt x="105" y="10"/>
                        </a:lnTo>
                        <a:lnTo>
                          <a:pt x="101" y="10"/>
                        </a:lnTo>
                        <a:lnTo>
                          <a:pt x="98" y="9"/>
                        </a:lnTo>
                        <a:lnTo>
                          <a:pt x="95" y="7"/>
                        </a:lnTo>
                        <a:lnTo>
                          <a:pt x="92" y="7"/>
                        </a:lnTo>
                        <a:lnTo>
                          <a:pt x="90" y="7"/>
                        </a:lnTo>
                        <a:lnTo>
                          <a:pt x="86" y="4"/>
                        </a:lnTo>
                        <a:lnTo>
                          <a:pt x="84" y="4"/>
                        </a:lnTo>
                        <a:lnTo>
                          <a:pt x="79" y="2"/>
                        </a:lnTo>
                        <a:lnTo>
                          <a:pt x="77" y="2"/>
                        </a:lnTo>
                        <a:lnTo>
                          <a:pt x="75" y="2"/>
                        </a:lnTo>
                        <a:lnTo>
                          <a:pt x="73" y="2"/>
                        </a:lnTo>
                        <a:lnTo>
                          <a:pt x="71" y="0"/>
                        </a:lnTo>
                        <a:lnTo>
                          <a:pt x="69" y="0"/>
                        </a:lnTo>
                        <a:lnTo>
                          <a:pt x="67" y="0"/>
                        </a:lnTo>
                        <a:lnTo>
                          <a:pt x="62" y="0"/>
                        </a:lnTo>
                        <a:lnTo>
                          <a:pt x="58" y="0"/>
                        </a:lnTo>
                        <a:lnTo>
                          <a:pt x="53" y="2"/>
                        </a:lnTo>
                        <a:lnTo>
                          <a:pt x="49" y="2"/>
                        </a:lnTo>
                        <a:lnTo>
                          <a:pt x="45" y="2"/>
                        </a:lnTo>
                        <a:lnTo>
                          <a:pt x="41" y="2"/>
                        </a:lnTo>
                        <a:lnTo>
                          <a:pt x="36" y="4"/>
                        </a:lnTo>
                        <a:lnTo>
                          <a:pt x="32" y="4"/>
                        </a:lnTo>
                        <a:lnTo>
                          <a:pt x="30" y="7"/>
                        </a:lnTo>
                        <a:lnTo>
                          <a:pt x="26" y="9"/>
                        </a:lnTo>
                        <a:lnTo>
                          <a:pt x="21" y="10"/>
                        </a:lnTo>
                        <a:lnTo>
                          <a:pt x="17" y="13"/>
                        </a:lnTo>
                        <a:lnTo>
                          <a:pt x="13" y="17"/>
                        </a:lnTo>
                        <a:lnTo>
                          <a:pt x="9" y="21"/>
                        </a:lnTo>
                        <a:lnTo>
                          <a:pt x="7" y="28"/>
                        </a:lnTo>
                        <a:lnTo>
                          <a:pt x="4" y="32"/>
                        </a:lnTo>
                        <a:lnTo>
                          <a:pt x="4" y="38"/>
                        </a:lnTo>
                        <a:lnTo>
                          <a:pt x="2" y="43"/>
                        </a:lnTo>
                        <a:lnTo>
                          <a:pt x="2" y="45"/>
                        </a:lnTo>
                        <a:lnTo>
                          <a:pt x="0" y="49"/>
                        </a:lnTo>
                        <a:lnTo>
                          <a:pt x="0" y="52"/>
                        </a:lnTo>
                        <a:lnTo>
                          <a:pt x="0" y="55"/>
                        </a:lnTo>
                        <a:lnTo>
                          <a:pt x="0" y="58"/>
                        </a:lnTo>
                        <a:lnTo>
                          <a:pt x="0" y="62"/>
                        </a:lnTo>
                        <a:lnTo>
                          <a:pt x="0" y="64"/>
                        </a:lnTo>
                        <a:lnTo>
                          <a:pt x="0" y="66"/>
                        </a:lnTo>
                        <a:lnTo>
                          <a:pt x="2" y="73"/>
                        </a:lnTo>
                        <a:lnTo>
                          <a:pt x="2" y="79"/>
                        </a:lnTo>
                        <a:lnTo>
                          <a:pt x="4" y="86"/>
                        </a:lnTo>
                        <a:lnTo>
                          <a:pt x="7" y="92"/>
                        </a:lnTo>
                        <a:lnTo>
                          <a:pt x="9" y="96"/>
                        </a:lnTo>
                        <a:lnTo>
                          <a:pt x="10" y="100"/>
                        </a:lnTo>
                        <a:lnTo>
                          <a:pt x="13" y="103"/>
                        </a:lnTo>
                        <a:lnTo>
                          <a:pt x="15" y="105"/>
                        </a:lnTo>
                        <a:lnTo>
                          <a:pt x="17" y="107"/>
                        </a:lnTo>
                        <a:lnTo>
                          <a:pt x="21" y="109"/>
                        </a:lnTo>
                        <a:lnTo>
                          <a:pt x="24" y="114"/>
                        </a:lnTo>
                        <a:lnTo>
                          <a:pt x="28" y="116"/>
                        </a:lnTo>
                        <a:lnTo>
                          <a:pt x="34" y="117"/>
                        </a:lnTo>
                        <a:lnTo>
                          <a:pt x="38" y="120"/>
                        </a:lnTo>
                        <a:lnTo>
                          <a:pt x="45" y="122"/>
                        </a:lnTo>
                        <a:lnTo>
                          <a:pt x="49" y="124"/>
                        </a:lnTo>
                        <a:lnTo>
                          <a:pt x="56" y="124"/>
                        </a:lnTo>
                        <a:lnTo>
                          <a:pt x="60" y="124"/>
                        </a:lnTo>
                        <a:lnTo>
                          <a:pt x="67" y="124"/>
                        </a:lnTo>
                        <a:lnTo>
                          <a:pt x="71" y="124"/>
                        </a:lnTo>
                        <a:lnTo>
                          <a:pt x="75" y="122"/>
                        </a:lnTo>
                        <a:lnTo>
                          <a:pt x="79" y="120"/>
                        </a:lnTo>
                        <a:lnTo>
                          <a:pt x="84" y="117"/>
                        </a:lnTo>
                        <a:lnTo>
                          <a:pt x="88" y="116"/>
                        </a:lnTo>
                        <a:lnTo>
                          <a:pt x="90" y="111"/>
                        </a:lnTo>
                        <a:lnTo>
                          <a:pt x="92" y="111"/>
                        </a:lnTo>
                        <a:lnTo>
                          <a:pt x="95" y="109"/>
                        </a:lnTo>
                        <a:lnTo>
                          <a:pt x="96" y="109"/>
                        </a:lnTo>
                        <a:lnTo>
                          <a:pt x="96" y="107"/>
                        </a:lnTo>
                        <a:lnTo>
                          <a:pt x="98" y="105"/>
                        </a:lnTo>
                        <a:lnTo>
                          <a:pt x="101" y="103"/>
                        </a:lnTo>
                        <a:lnTo>
                          <a:pt x="103" y="100"/>
                        </a:lnTo>
                        <a:lnTo>
                          <a:pt x="105" y="98"/>
                        </a:lnTo>
                        <a:lnTo>
                          <a:pt x="107" y="96"/>
                        </a:lnTo>
                        <a:lnTo>
                          <a:pt x="109" y="96"/>
                        </a:lnTo>
                        <a:lnTo>
                          <a:pt x="109" y="94"/>
                        </a:lnTo>
                        <a:lnTo>
                          <a:pt x="112" y="94"/>
                        </a:lnTo>
                        <a:lnTo>
                          <a:pt x="112" y="92"/>
                        </a:lnTo>
                        <a:lnTo>
                          <a:pt x="112" y="90"/>
                        </a:lnTo>
                        <a:lnTo>
                          <a:pt x="114" y="88"/>
                        </a:lnTo>
                        <a:lnTo>
                          <a:pt x="114" y="86"/>
                        </a:lnTo>
                        <a:lnTo>
                          <a:pt x="116" y="81"/>
                        </a:lnTo>
                        <a:lnTo>
                          <a:pt x="113" y="16"/>
                        </a:lnTo>
                        <a:lnTo>
                          <a:pt x="116" y="77"/>
                        </a:lnTo>
                        <a:lnTo>
                          <a:pt x="116" y="75"/>
                        </a:lnTo>
                        <a:lnTo>
                          <a:pt x="116" y="77"/>
                        </a:lnTo>
                        <a:lnTo>
                          <a:pt x="114" y="77"/>
                        </a:lnTo>
                        <a:lnTo>
                          <a:pt x="112" y="79"/>
                        </a:lnTo>
                        <a:lnTo>
                          <a:pt x="112" y="77"/>
                        </a:lnTo>
                      </a:path>
                    </a:pathLst>
                  </a:custGeom>
                  <a:noFill/>
                  <a:ln w="19050">
                    <a:solidFill>
                      <a:srgbClr val="8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09" name="Freeform 48"/>
                  <p:cNvSpPr>
                    <a:spLocks noChangeAspect="1"/>
                  </p:cNvSpPr>
                  <p:nvPr/>
                </p:nvSpPr>
                <p:spPr bwMode="auto">
                  <a:xfrm>
                    <a:off x="3892" y="1979"/>
                    <a:ext cx="122" cy="103"/>
                  </a:xfrm>
                  <a:custGeom>
                    <a:avLst/>
                    <a:gdLst>
                      <a:gd name="T0" fmla="*/ 0 w 97"/>
                      <a:gd name="T1" fmla="*/ 38415 h 82"/>
                      <a:gd name="T2" fmla="*/ 5799 w 97"/>
                      <a:gd name="T3" fmla="*/ 38415 h 82"/>
                      <a:gd name="T4" fmla="*/ 9174 w 97"/>
                      <a:gd name="T5" fmla="*/ 38415 h 82"/>
                      <a:gd name="T6" fmla="*/ 11133 w 97"/>
                      <a:gd name="T7" fmla="*/ 38415 h 82"/>
                      <a:gd name="T8" fmla="*/ 15190 w 97"/>
                      <a:gd name="T9" fmla="*/ 38415 h 82"/>
                      <a:gd name="T10" fmla="*/ 16837 w 97"/>
                      <a:gd name="T11" fmla="*/ 36929 h 82"/>
                      <a:gd name="T12" fmla="*/ 19105 w 97"/>
                      <a:gd name="T13" fmla="*/ 35043 h 82"/>
                      <a:gd name="T14" fmla="*/ 21090 w 97"/>
                      <a:gd name="T15" fmla="*/ 33175 h 82"/>
                      <a:gd name="T16" fmla="*/ 22905 w 97"/>
                      <a:gd name="T17" fmla="*/ 27898 h 82"/>
                      <a:gd name="T18" fmla="*/ 22905 w 97"/>
                      <a:gd name="T19" fmla="*/ 23853 h 82"/>
                      <a:gd name="T20" fmla="*/ 24323 w 97"/>
                      <a:gd name="T21" fmla="*/ 20150 h 82"/>
                      <a:gd name="T22" fmla="*/ 24323 w 97"/>
                      <a:gd name="T23" fmla="*/ 16376 h 82"/>
                      <a:gd name="T24" fmla="*/ 24323 w 97"/>
                      <a:gd name="T25" fmla="*/ 12771 h 82"/>
                      <a:gd name="T26" fmla="*/ 24323 w 97"/>
                      <a:gd name="T27" fmla="*/ 9402 h 82"/>
                      <a:gd name="T28" fmla="*/ 26526 w 97"/>
                      <a:gd name="T29" fmla="*/ 7485 h 82"/>
                      <a:gd name="T30" fmla="*/ 26526 w 97"/>
                      <a:gd name="T31" fmla="*/ 3777 h 82"/>
                      <a:gd name="T32" fmla="*/ 28564 w 97"/>
                      <a:gd name="T33" fmla="*/ 3777 h 82"/>
                      <a:gd name="T34" fmla="*/ 28564 w 97"/>
                      <a:gd name="T35" fmla="*/ 1906 h 82"/>
                      <a:gd name="T36" fmla="*/ 30222 w 97"/>
                      <a:gd name="T37" fmla="*/ 0 h 82"/>
                      <a:gd name="T38" fmla="*/ 32400 w 97"/>
                      <a:gd name="T39" fmla="*/ 0 h 82"/>
                      <a:gd name="T40" fmla="*/ 36233 w 97"/>
                      <a:gd name="T41" fmla="*/ 0 h 82"/>
                      <a:gd name="T42" fmla="*/ 38011 w 97"/>
                      <a:gd name="T43" fmla="*/ 0 h 82"/>
                      <a:gd name="T44" fmla="*/ 41962 w 97"/>
                      <a:gd name="T45" fmla="*/ 1906 h 82"/>
                      <a:gd name="T46" fmla="*/ 46941 w 97"/>
                      <a:gd name="T47" fmla="*/ 1906 h 8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97" h="82">
                        <a:moveTo>
                          <a:pt x="0" y="82"/>
                        </a:moveTo>
                        <a:lnTo>
                          <a:pt x="12" y="82"/>
                        </a:lnTo>
                        <a:lnTo>
                          <a:pt x="19" y="82"/>
                        </a:lnTo>
                        <a:lnTo>
                          <a:pt x="23" y="82"/>
                        </a:lnTo>
                        <a:lnTo>
                          <a:pt x="31" y="82"/>
                        </a:lnTo>
                        <a:lnTo>
                          <a:pt x="35" y="78"/>
                        </a:lnTo>
                        <a:lnTo>
                          <a:pt x="39" y="74"/>
                        </a:lnTo>
                        <a:lnTo>
                          <a:pt x="43" y="70"/>
                        </a:lnTo>
                        <a:lnTo>
                          <a:pt x="47" y="59"/>
                        </a:lnTo>
                        <a:lnTo>
                          <a:pt x="47" y="51"/>
                        </a:lnTo>
                        <a:lnTo>
                          <a:pt x="50" y="43"/>
                        </a:lnTo>
                        <a:lnTo>
                          <a:pt x="50" y="35"/>
                        </a:lnTo>
                        <a:lnTo>
                          <a:pt x="50" y="27"/>
                        </a:lnTo>
                        <a:lnTo>
                          <a:pt x="50" y="20"/>
                        </a:lnTo>
                        <a:lnTo>
                          <a:pt x="54" y="16"/>
                        </a:lnTo>
                        <a:lnTo>
                          <a:pt x="54" y="8"/>
                        </a:lnTo>
                        <a:lnTo>
                          <a:pt x="58" y="8"/>
                        </a:lnTo>
                        <a:lnTo>
                          <a:pt x="58" y="4"/>
                        </a:lnTo>
                        <a:lnTo>
                          <a:pt x="62" y="0"/>
                        </a:lnTo>
                        <a:lnTo>
                          <a:pt x="66" y="0"/>
                        </a:lnTo>
                        <a:lnTo>
                          <a:pt x="74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97" y="4"/>
                        </a:lnTo>
                      </a:path>
                    </a:pathLst>
                  </a:custGeom>
                  <a:noFill/>
                  <a:ln w="19050">
                    <a:solidFill>
                      <a:srgbClr val="8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2304" name="Freeform 49" descr="Water droplets"/>
              <p:cNvSpPr>
                <a:spLocks noChangeAspect="1"/>
              </p:cNvSpPr>
              <p:nvPr/>
            </p:nvSpPr>
            <p:spPr bwMode="auto">
              <a:xfrm>
                <a:off x="4059" y="2111"/>
                <a:ext cx="182" cy="382"/>
              </a:xfrm>
              <a:custGeom>
                <a:avLst/>
                <a:gdLst>
                  <a:gd name="T0" fmla="*/ 1 w 262"/>
                  <a:gd name="T1" fmla="*/ 119051 h 304"/>
                  <a:gd name="T2" fmla="*/ 1 w 262"/>
                  <a:gd name="T3" fmla="*/ 120922 h 304"/>
                  <a:gd name="T4" fmla="*/ 1 w 262"/>
                  <a:gd name="T5" fmla="*/ 122484 h 304"/>
                  <a:gd name="T6" fmla="*/ 1 w 262"/>
                  <a:gd name="T7" fmla="*/ 124546 h 304"/>
                  <a:gd name="T8" fmla="*/ 1 w 262"/>
                  <a:gd name="T9" fmla="*/ 126073 h 304"/>
                  <a:gd name="T10" fmla="*/ 1 w 262"/>
                  <a:gd name="T11" fmla="*/ 130262 h 304"/>
                  <a:gd name="T12" fmla="*/ 1 w 262"/>
                  <a:gd name="T13" fmla="*/ 131747 h 304"/>
                  <a:gd name="T14" fmla="*/ 1 w 262"/>
                  <a:gd name="T15" fmla="*/ 134029 h 304"/>
                  <a:gd name="T16" fmla="*/ 1 w 262"/>
                  <a:gd name="T17" fmla="*/ 135738 h 304"/>
                  <a:gd name="T18" fmla="*/ 1 w 262"/>
                  <a:gd name="T19" fmla="*/ 139542 h 304"/>
                  <a:gd name="T20" fmla="*/ 1 w 262"/>
                  <a:gd name="T21" fmla="*/ 141045 h 304"/>
                  <a:gd name="T22" fmla="*/ 1 w 262"/>
                  <a:gd name="T23" fmla="*/ 143082 h 304"/>
                  <a:gd name="T24" fmla="*/ 1 w 262"/>
                  <a:gd name="T25" fmla="*/ 144798 h 304"/>
                  <a:gd name="T26" fmla="*/ 1 w 262"/>
                  <a:gd name="T27" fmla="*/ 144798 h 304"/>
                  <a:gd name="T28" fmla="*/ 1 w 262"/>
                  <a:gd name="T29" fmla="*/ 144798 h 304"/>
                  <a:gd name="T30" fmla="*/ 1 w 262"/>
                  <a:gd name="T31" fmla="*/ 143082 h 304"/>
                  <a:gd name="T32" fmla="*/ 1 w 262"/>
                  <a:gd name="T33" fmla="*/ 141045 h 304"/>
                  <a:gd name="T34" fmla="*/ 1 w 262"/>
                  <a:gd name="T35" fmla="*/ 139542 h 304"/>
                  <a:gd name="T36" fmla="*/ 1 w 262"/>
                  <a:gd name="T37" fmla="*/ 137703 h 304"/>
                  <a:gd name="T38" fmla="*/ 1 w 262"/>
                  <a:gd name="T39" fmla="*/ 135738 h 304"/>
                  <a:gd name="T40" fmla="*/ 1 w 262"/>
                  <a:gd name="T41" fmla="*/ 134029 h 304"/>
                  <a:gd name="T42" fmla="*/ 1 w 262"/>
                  <a:gd name="T43" fmla="*/ 131747 h 304"/>
                  <a:gd name="T44" fmla="*/ 1 w 262"/>
                  <a:gd name="T45" fmla="*/ 130262 h 304"/>
                  <a:gd name="T46" fmla="*/ 1 w 262"/>
                  <a:gd name="T47" fmla="*/ 126073 h 304"/>
                  <a:gd name="T48" fmla="*/ 1 w 262"/>
                  <a:gd name="T49" fmla="*/ 124546 h 304"/>
                  <a:gd name="T50" fmla="*/ 0 w 262"/>
                  <a:gd name="T51" fmla="*/ 5724 h 304"/>
                  <a:gd name="T52" fmla="*/ 1 w 262"/>
                  <a:gd name="T53" fmla="*/ 9039 h 304"/>
                  <a:gd name="T54" fmla="*/ 1 w 262"/>
                  <a:gd name="T55" fmla="*/ 10867 h 304"/>
                  <a:gd name="T56" fmla="*/ 1 w 262"/>
                  <a:gd name="T57" fmla="*/ 12845 h 304"/>
                  <a:gd name="T58" fmla="*/ 1 w 262"/>
                  <a:gd name="T59" fmla="*/ 14956 h 304"/>
                  <a:gd name="T60" fmla="*/ 1 w 262"/>
                  <a:gd name="T61" fmla="*/ 16538 h 304"/>
                  <a:gd name="T62" fmla="*/ 1 w 262"/>
                  <a:gd name="T63" fmla="*/ 18793 h 304"/>
                  <a:gd name="T64" fmla="*/ 1 w 262"/>
                  <a:gd name="T65" fmla="*/ 20282 h 304"/>
                  <a:gd name="T66" fmla="*/ 1 w 262"/>
                  <a:gd name="T67" fmla="*/ 22405 h 304"/>
                  <a:gd name="T68" fmla="*/ 1 w 262"/>
                  <a:gd name="T69" fmla="*/ 24415 h 304"/>
                  <a:gd name="T70" fmla="*/ 1 w 262"/>
                  <a:gd name="T71" fmla="*/ 26113 h 304"/>
                  <a:gd name="T72" fmla="*/ 1 w 262"/>
                  <a:gd name="T73" fmla="*/ 26113 h 304"/>
                  <a:gd name="T74" fmla="*/ 1 w 262"/>
                  <a:gd name="T75" fmla="*/ 26113 h 304"/>
                  <a:gd name="T76" fmla="*/ 1 w 262"/>
                  <a:gd name="T77" fmla="*/ 26113 h 304"/>
                  <a:gd name="T78" fmla="*/ 1 w 262"/>
                  <a:gd name="T79" fmla="*/ 22405 h 304"/>
                  <a:gd name="T80" fmla="*/ 1 w 262"/>
                  <a:gd name="T81" fmla="*/ 20282 h 304"/>
                  <a:gd name="T82" fmla="*/ 1 w 262"/>
                  <a:gd name="T83" fmla="*/ 16538 h 304"/>
                  <a:gd name="T84" fmla="*/ 1 w 262"/>
                  <a:gd name="T85" fmla="*/ 14956 h 304"/>
                  <a:gd name="T86" fmla="*/ 1 w 262"/>
                  <a:gd name="T87" fmla="*/ 12845 h 304"/>
                  <a:gd name="T88" fmla="*/ 1 w 262"/>
                  <a:gd name="T89" fmla="*/ 10867 h 304"/>
                  <a:gd name="T90" fmla="*/ 1 w 262"/>
                  <a:gd name="T91" fmla="*/ 7193 h 304"/>
                  <a:gd name="T92" fmla="*/ 1 w 262"/>
                  <a:gd name="T93" fmla="*/ 5724 h 304"/>
                  <a:gd name="T94" fmla="*/ 1 w 262"/>
                  <a:gd name="T95" fmla="*/ 3799 h 304"/>
                  <a:gd name="T96" fmla="*/ 1 w 262"/>
                  <a:gd name="T97" fmla="*/ 1915 h 304"/>
                  <a:gd name="T98" fmla="*/ 1 w 262"/>
                  <a:gd name="T99" fmla="*/ 0 h 304"/>
                  <a:gd name="T100" fmla="*/ 1 w 262"/>
                  <a:gd name="T101" fmla="*/ 119051 h 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62" h="304">
                    <a:moveTo>
                      <a:pt x="262" y="250"/>
                    </a:moveTo>
                    <a:lnTo>
                      <a:pt x="262" y="254"/>
                    </a:lnTo>
                    <a:lnTo>
                      <a:pt x="258" y="257"/>
                    </a:lnTo>
                    <a:lnTo>
                      <a:pt x="254" y="261"/>
                    </a:lnTo>
                    <a:lnTo>
                      <a:pt x="250" y="265"/>
                    </a:lnTo>
                    <a:lnTo>
                      <a:pt x="246" y="273"/>
                    </a:lnTo>
                    <a:lnTo>
                      <a:pt x="242" y="277"/>
                    </a:lnTo>
                    <a:lnTo>
                      <a:pt x="234" y="281"/>
                    </a:lnTo>
                    <a:lnTo>
                      <a:pt x="230" y="285"/>
                    </a:lnTo>
                    <a:lnTo>
                      <a:pt x="211" y="293"/>
                    </a:lnTo>
                    <a:lnTo>
                      <a:pt x="187" y="296"/>
                    </a:lnTo>
                    <a:lnTo>
                      <a:pt x="164" y="300"/>
                    </a:lnTo>
                    <a:lnTo>
                      <a:pt x="141" y="304"/>
                    </a:lnTo>
                    <a:lnTo>
                      <a:pt x="117" y="304"/>
                    </a:lnTo>
                    <a:lnTo>
                      <a:pt x="98" y="304"/>
                    </a:lnTo>
                    <a:lnTo>
                      <a:pt x="74" y="300"/>
                    </a:lnTo>
                    <a:lnTo>
                      <a:pt x="51" y="296"/>
                    </a:lnTo>
                    <a:lnTo>
                      <a:pt x="47" y="293"/>
                    </a:lnTo>
                    <a:lnTo>
                      <a:pt x="39" y="289"/>
                    </a:lnTo>
                    <a:lnTo>
                      <a:pt x="35" y="285"/>
                    </a:lnTo>
                    <a:lnTo>
                      <a:pt x="28" y="281"/>
                    </a:lnTo>
                    <a:lnTo>
                      <a:pt x="24" y="277"/>
                    </a:lnTo>
                    <a:lnTo>
                      <a:pt x="20" y="273"/>
                    </a:lnTo>
                    <a:lnTo>
                      <a:pt x="16" y="265"/>
                    </a:lnTo>
                    <a:lnTo>
                      <a:pt x="16" y="261"/>
                    </a:lnTo>
                    <a:lnTo>
                      <a:pt x="0" y="12"/>
                    </a:lnTo>
                    <a:lnTo>
                      <a:pt x="4" y="19"/>
                    </a:lnTo>
                    <a:lnTo>
                      <a:pt x="8" y="23"/>
                    </a:lnTo>
                    <a:lnTo>
                      <a:pt x="12" y="27"/>
                    </a:lnTo>
                    <a:lnTo>
                      <a:pt x="16" y="31"/>
                    </a:lnTo>
                    <a:lnTo>
                      <a:pt x="20" y="35"/>
                    </a:lnTo>
                    <a:lnTo>
                      <a:pt x="24" y="39"/>
                    </a:lnTo>
                    <a:lnTo>
                      <a:pt x="31" y="43"/>
                    </a:lnTo>
                    <a:lnTo>
                      <a:pt x="39" y="47"/>
                    </a:lnTo>
                    <a:lnTo>
                      <a:pt x="59" y="51"/>
                    </a:lnTo>
                    <a:lnTo>
                      <a:pt x="82" y="55"/>
                    </a:lnTo>
                    <a:lnTo>
                      <a:pt x="106" y="55"/>
                    </a:lnTo>
                    <a:lnTo>
                      <a:pt x="129" y="55"/>
                    </a:lnTo>
                    <a:lnTo>
                      <a:pt x="152" y="55"/>
                    </a:lnTo>
                    <a:lnTo>
                      <a:pt x="176" y="47"/>
                    </a:lnTo>
                    <a:lnTo>
                      <a:pt x="195" y="43"/>
                    </a:lnTo>
                    <a:lnTo>
                      <a:pt x="215" y="35"/>
                    </a:lnTo>
                    <a:lnTo>
                      <a:pt x="223" y="31"/>
                    </a:lnTo>
                    <a:lnTo>
                      <a:pt x="226" y="27"/>
                    </a:lnTo>
                    <a:lnTo>
                      <a:pt x="234" y="23"/>
                    </a:lnTo>
                    <a:lnTo>
                      <a:pt x="238" y="15"/>
                    </a:lnTo>
                    <a:lnTo>
                      <a:pt x="242" y="12"/>
                    </a:lnTo>
                    <a:lnTo>
                      <a:pt x="246" y="8"/>
                    </a:lnTo>
                    <a:lnTo>
                      <a:pt x="246" y="4"/>
                    </a:lnTo>
                    <a:lnTo>
                      <a:pt x="250" y="0"/>
                    </a:lnTo>
                    <a:lnTo>
                      <a:pt x="262" y="250"/>
                    </a:lnTo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5" name="Freeform 50" descr="Water droplets"/>
              <p:cNvSpPr>
                <a:spLocks noChangeAspect="1"/>
              </p:cNvSpPr>
              <p:nvPr/>
            </p:nvSpPr>
            <p:spPr bwMode="auto">
              <a:xfrm>
                <a:off x="3424" y="2152"/>
                <a:ext cx="182" cy="382"/>
              </a:xfrm>
              <a:custGeom>
                <a:avLst/>
                <a:gdLst>
                  <a:gd name="T0" fmla="*/ 1 w 262"/>
                  <a:gd name="T1" fmla="*/ 119051 h 304"/>
                  <a:gd name="T2" fmla="*/ 1 w 262"/>
                  <a:gd name="T3" fmla="*/ 120922 h 304"/>
                  <a:gd name="T4" fmla="*/ 1 w 262"/>
                  <a:gd name="T5" fmla="*/ 122484 h 304"/>
                  <a:gd name="T6" fmla="*/ 1 w 262"/>
                  <a:gd name="T7" fmla="*/ 124546 h 304"/>
                  <a:gd name="T8" fmla="*/ 1 w 262"/>
                  <a:gd name="T9" fmla="*/ 126073 h 304"/>
                  <a:gd name="T10" fmla="*/ 1 w 262"/>
                  <a:gd name="T11" fmla="*/ 130262 h 304"/>
                  <a:gd name="T12" fmla="*/ 1 w 262"/>
                  <a:gd name="T13" fmla="*/ 131747 h 304"/>
                  <a:gd name="T14" fmla="*/ 1 w 262"/>
                  <a:gd name="T15" fmla="*/ 134029 h 304"/>
                  <a:gd name="T16" fmla="*/ 1 w 262"/>
                  <a:gd name="T17" fmla="*/ 135738 h 304"/>
                  <a:gd name="T18" fmla="*/ 1 w 262"/>
                  <a:gd name="T19" fmla="*/ 139542 h 304"/>
                  <a:gd name="T20" fmla="*/ 1 w 262"/>
                  <a:gd name="T21" fmla="*/ 141045 h 304"/>
                  <a:gd name="T22" fmla="*/ 1 w 262"/>
                  <a:gd name="T23" fmla="*/ 143082 h 304"/>
                  <a:gd name="T24" fmla="*/ 1 w 262"/>
                  <a:gd name="T25" fmla="*/ 144798 h 304"/>
                  <a:gd name="T26" fmla="*/ 1 w 262"/>
                  <a:gd name="T27" fmla="*/ 144798 h 304"/>
                  <a:gd name="T28" fmla="*/ 1 w 262"/>
                  <a:gd name="T29" fmla="*/ 144798 h 304"/>
                  <a:gd name="T30" fmla="*/ 1 w 262"/>
                  <a:gd name="T31" fmla="*/ 143082 h 304"/>
                  <a:gd name="T32" fmla="*/ 1 w 262"/>
                  <a:gd name="T33" fmla="*/ 141045 h 304"/>
                  <a:gd name="T34" fmla="*/ 1 w 262"/>
                  <a:gd name="T35" fmla="*/ 139542 h 304"/>
                  <a:gd name="T36" fmla="*/ 1 w 262"/>
                  <a:gd name="T37" fmla="*/ 137703 h 304"/>
                  <a:gd name="T38" fmla="*/ 1 w 262"/>
                  <a:gd name="T39" fmla="*/ 135738 h 304"/>
                  <a:gd name="T40" fmla="*/ 1 w 262"/>
                  <a:gd name="T41" fmla="*/ 134029 h 304"/>
                  <a:gd name="T42" fmla="*/ 1 w 262"/>
                  <a:gd name="T43" fmla="*/ 131747 h 304"/>
                  <a:gd name="T44" fmla="*/ 1 w 262"/>
                  <a:gd name="T45" fmla="*/ 130262 h 304"/>
                  <a:gd name="T46" fmla="*/ 1 w 262"/>
                  <a:gd name="T47" fmla="*/ 126073 h 304"/>
                  <a:gd name="T48" fmla="*/ 1 w 262"/>
                  <a:gd name="T49" fmla="*/ 124546 h 304"/>
                  <a:gd name="T50" fmla="*/ 0 w 262"/>
                  <a:gd name="T51" fmla="*/ 5724 h 304"/>
                  <a:gd name="T52" fmla="*/ 1 w 262"/>
                  <a:gd name="T53" fmla="*/ 9039 h 304"/>
                  <a:gd name="T54" fmla="*/ 1 w 262"/>
                  <a:gd name="T55" fmla="*/ 10867 h 304"/>
                  <a:gd name="T56" fmla="*/ 1 w 262"/>
                  <a:gd name="T57" fmla="*/ 12845 h 304"/>
                  <a:gd name="T58" fmla="*/ 1 w 262"/>
                  <a:gd name="T59" fmla="*/ 14956 h 304"/>
                  <a:gd name="T60" fmla="*/ 1 w 262"/>
                  <a:gd name="T61" fmla="*/ 16538 h 304"/>
                  <a:gd name="T62" fmla="*/ 1 w 262"/>
                  <a:gd name="T63" fmla="*/ 18793 h 304"/>
                  <a:gd name="T64" fmla="*/ 1 w 262"/>
                  <a:gd name="T65" fmla="*/ 20282 h 304"/>
                  <a:gd name="T66" fmla="*/ 1 w 262"/>
                  <a:gd name="T67" fmla="*/ 22405 h 304"/>
                  <a:gd name="T68" fmla="*/ 1 w 262"/>
                  <a:gd name="T69" fmla="*/ 24415 h 304"/>
                  <a:gd name="T70" fmla="*/ 1 w 262"/>
                  <a:gd name="T71" fmla="*/ 26113 h 304"/>
                  <a:gd name="T72" fmla="*/ 1 w 262"/>
                  <a:gd name="T73" fmla="*/ 26113 h 304"/>
                  <a:gd name="T74" fmla="*/ 1 w 262"/>
                  <a:gd name="T75" fmla="*/ 26113 h 304"/>
                  <a:gd name="T76" fmla="*/ 1 w 262"/>
                  <a:gd name="T77" fmla="*/ 26113 h 304"/>
                  <a:gd name="T78" fmla="*/ 1 w 262"/>
                  <a:gd name="T79" fmla="*/ 22405 h 304"/>
                  <a:gd name="T80" fmla="*/ 1 w 262"/>
                  <a:gd name="T81" fmla="*/ 20282 h 304"/>
                  <a:gd name="T82" fmla="*/ 1 w 262"/>
                  <a:gd name="T83" fmla="*/ 16538 h 304"/>
                  <a:gd name="T84" fmla="*/ 1 w 262"/>
                  <a:gd name="T85" fmla="*/ 14956 h 304"/>
                  <a:gd name="T86" fmla="*/ 1 w 262"/>
                  <a:gd name="T87" fmla="*/ 12845 h 304"/>
                  <a:gd name="T88" fmla="*/ 1 w 262"/>
                  <a:gd name="T89" fmla="*/ 10867 h 304"/>
                  <a:gd name="T90" fmla="*/ 1 w 262"/>
                  <a:gd name="T91" fmla="*/ 7193 h 304"/>
                  <a:gd name="T92" fmla="*/ 1 w 262"/>
                  <a:gd name="T93" fmla="*/ 5724 h 304"/>
                  <a:gd name="T94" fmla="*/ 1 w 262"/>
                  <a:gd name="T95" fmla="*/ 3799 h 304"/>
                  <a:gd name="T96" fmla="*/ 1 w 262"/>
                  <a:gd name="T97" fmla="*/ 1915 h 304"/>
                  <a:gd name="T98" fmla="*/ 1 w 262"/>
                  <a:gd name="T99" fmla="*/ 0 h 304"/>
                  <a:gd name="T100" fmla="*/ 1 w 262"/>
                  <a:gd name="T101" fmla="*/ 119051 h 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62" h="304">
                    <a:moveTo>
                      <a:pt x="262" y="250"/>
                    </a:moveTo>
                    <a:lnTo>
                      <a:pt x="262" y="254"/>
                    </a:lnTo>
                    <a:lnTo>
                      <a:pt x="258" y="257"/>
                    </a:lnTo>
                    <a:lnTo>
                      <a:pt x="254" y="261"/>
                    </a:lnTo>
                    <a:lnTo>
                      <a:pt x="250" y="265"/>
                    </a:lnTo>
                    <a:lnTo>
                      <a:pt x="246" y="273"/>
                    </a:lnTo>
                    <a:lnTo>
                      <a:pt x="242" y="277"/>
                    </a:lnTo>
                    <a:lnTo>
                      <a:pt x="234" y="281"/>
                    </a:lnTo>
                    <a:lnTo>
                      <a:pt x="230" y="285"/>
                    </a:lnTo>
                    <a:lnTo>
                      <a:pt x="211" y="293"/>
                    </a:lnTo>
                    <a:lnTo>
                      <a:pt x="187" y="296"/>
                    </a:lnTo>
                    <a:lnTo>
                      <a:pt x="164" y="300"/>
                    </a:lnTo>
                    <a:lnTo>
                      <a:pt x="141" y="304"/>
                    </a:lnTo>
                    <a:lnTo>
                      <a:pt x="117" y="304"/>
                    </a:lnTo>
                    <a:lnTo>
                      <a:pt x="98" y="304"/>
                    </a:lnTo>
                    <a:lnTo>
                      <a:pt x="74" y="300"/>
                    </a:lnTo>
                    <a:lnTo>
                      <a:pt x="51" y="296"/>
                    </a:lnTo>
                    <a:lnTo>
                      <a:pt x="47" y="293"/>
                    </a:lnTo>
                    <a:lnTo>
                      <a:pt x="39" y="289"/>
                    </a:lnTo>
                    <a:lnTo>
                      <a:pt x="35" y="285"/>
                    </a:lnTo>
                    <a:lnTo>
                      <a:pt x="28" y="281"/>
                    </a:lnTo>
                    <a:lnTo>
                      <a:pt x="24" y="277"/>
                    </a:lnTo>
                    <a:lnTo>
                      <a:pt x="20" y="273"/>
                    </a:lnTo>
                    <a:lnTo>
                      <a:pt x="16" y="265"/>
                    </a:lnTo>
                    <a:lnTo>
                      <a:pt x="16" y="261"/>
                    </a:lnTo>
                    <a:lnTo>
                      <a:pt x="0" y="12"/>
                    </a:lnTo>
                    <a:lnTo>
                      <a:pt x="4" y="19"/>
                    </a:lnTo>
                    <a:lnTo>
                      <a:pt x="8" y="23"/>
                    </a:lnTo>
                    <a:lnTo>
                      <a:pt x="12" y="27"/>
                    </a:lnTo>
                    <a:lnTo>
                      <a:pt x="16" y="31"/>
                    </a:lnTo>
                    <a:lnTo>
                      <a:pt x="20" y="35"/>
                    </a:lnTo>
                    <a:lnTo>
                      <a:pt x="24" y="39"/>
                    </a:lnTo>
                    <a:lnTo>
                      <a:pt x="31" y="43"/>
                    </a:lnTo>
                    <a:lnTo>
                      <a:pt x="39" y="47"/>
                    </a:lnTo>
                    <a:lnTo>
                      <a:pt x="59" y="51"/>
                    </a:lnTo>
                    <a:lnTo>
                      <a:pt x="82" y="55"/>
                    </a:lnTo>
                    <a:lnTo>
                      <a:pt x="106" y="55"/>
                    </a:lnTo>
                    <a:lnTo>
                      <a:pt x="129" y="55"/>
                    </a:lnTo>
                    <a:lnTo>
                      <a:pt x="152" y="55"/>
                    </a:lnTo>
                    <a:lnTo>
                      <a:pt x="176" y="47"/>
                    </a:lnTo>
                    <a:lnTo>
                      <a:pt x="195" y="43"/>
                    </a:lnTo>
                    <a:lnTo>
                      <a:pt x="215" y="35"/>
                    </a:lnTo>
                    <a:lnTo>
                      <a:pt x="223" y="31"/>
                    </a:lnTo>
                    <a:lnTo>
                      <a:pt x="226" y="27"/>
                    </a:lnTo>
                    <a:lnTo>
                      <a:pt x="234" y="23"/>
                    </a:lnTo>
                    <a:lnTo>
                      <a:pt x="238" y="15"/>
                    </a:lnTo>
                    <a:lnTo>
                      <a:pt x="242" y="12"/>
                    </a:lnTo>
                    <a:lnTo>
                      <a:pt x="246" y="8"/>
                    </a:lnTo>
                    <a:lnTo>
                      <a:pt x="246" y="4"/>
                    </a:lnTo>
                    <a:lnTo>
                      <a:pt x="250" y="0"/>
                    </a:lnTo>
                    <a:lnTo>
                      <a:pt x="262" y="250"/>
                    </a:lnTo>
                  </a:path>
                </a:pathLst>
              </a:custGeom>
              <a:blipFill dpi="0" rotWithShape="1">
                <a:blip r:embed="rId5"/>
                <a:srcRect/>
                <a:tile tx="0" ty="0" sx="100000" sy="100000" flip="none" algn="tl"/>
              </a:blip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293" name="Rectangle 18"/>
            <p:cNvSpPr>
              <a:spLocks noChangeAspect="1" noChangeArrowheads="1"/>
            </p:cNvSpPr>
            <p:nvPr/>
          </p:nvSpPr>
          <p:spPr bwMode="auto">
            <a:xfrm>
              <a:off x="7735888" y="3733800"/>
              <a:ext cx="341312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>
                  <a:solidFill>
                    <a:srgbClr val="000000"/>
                  </a:solidFill>
                  <a:latin typeface="Calibri" charset="0"/>
                </a:rPr>
                <a:t>IFNγR</a:t>
              </a:r>
              <a:endParaRPr lang="en-US">
                <a:latin typeface="Calibri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236296" y="4816028"/>
            <a:ext cx="1454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Stellate cell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1048430" y="-97910"/>
            <a:ext cx="8886452" cy="1143001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Targeting </a:t>
            </a:r>
            <a:r>
              <a:rPr lang="en-US" dirty="0" smtClean="0">
                <a:latin typeface="Cambria" panose="02040503050406030204" pitchFamily="18" charset="0"/>
              </a:rPr>
              <a:t>IFN</a:t>
            </a:r>
            <a:r>
              <a:rPr lang="el-GR" dirty="0" smtClean="0">
                <a:latin typeface="Cambria" panose="02040503050406030204" pitchFamily="18" charset="0"/>
              </a:rPr>
              <a:t>γ</a:t>
            </a:r>
            <a:r>
              <a:rPr lang="en-US" dirty="0" smtClean="0">
                <a:latin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</a:rPr>
              <a:t>to stellate cells </a:t>
            </a:r>
            <a:r>
              <a:rPr lang="sv-SE" dirty="0" smtClean="0">
                <a:latin typeface="Cambria" panose="02040503050406030204" pitchFamily="18" charset="0"/>
                <a:sym typeface="Symbol" charset="0"/>
              </a:rPr>
              <a:t>through PDGF</a:t>
            </a:r>
            <a:r>
              <a:rPr lang="sv-SE" dirty="0">
                <a:latin typeface="Cambria" panose="02040503050406030204" pitchFamily="18" charset="0"/>
                <a:sym typeface="Symbol" charset="0"/>
              </a:rPr>
              <a:t>R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331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989138"/>
            <a:ext cx="379888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432"/>
          <p:cNvSpPr>
            <a:spLocks noChangeArrowheads="1"/>
          </p:cNvSpPr>
          <p:nvPr/>
        </p:nvSpPr>
        <p:spPr bwMode="auto">
          <a:xfrm>
            <a:off x="6057583" y="2093278"/>
            <a:ext cx="1152525" cy="806450"/>
          </a:xfrm>
          <a:custGeom>
            <a:avLst/>
            <a:gdLst>
              <a:gd name="T0" fmla="*/ 30748033 w 21600"/>
              <a:gd name="T1" fmla="*/ 0 h 21600"/>
              <a:gd name="T2" fmla="*/ 15359743 w 21600"/>
              <a:gd name="T3" fmla="*/ 28088093 h 21600"/>
              <a:gd name="T4" fmla="*/ 30748033 w 21600"/>
              <a:gd name="T5" fmla="*/ 0 h 21600"/>
              <a:gd name="T6" fmla="*/ 46136269 w 21600"/>
              <a:gd name="T7" fmla="*/ 2808809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89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395" y="20150"/>
                </a:moveTo>
                <a:cubicBezTo>
                  <a:pt x="2056" y="18220"/>
                  <a:pt x="0" y="14656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599" y="14656"/>
                  <a:pt x="19543" y="18220"/>
                  <a:pt x="16204" y="20150"/>
                </a:cubicBezTo>
                <a:cubicBezTo>
                  <a:pt x="19543" y="18220"/>
                  <a:pt x="21600" y="14656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656"/>
                  <a:pt x="2056" y="18220"/>
                  <a:pt x="5395" y="20150"/>
                </a:cubicBezTo>
                <a:close/>
              </a:path>
            </a:pathLst>
          </a:custGeom>
          <a:noFill/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12" name="AutoShape 433"/>
          <p:cNvSpPr>
            <a:spLocks noChangeArrowheads="1"/>
          </p:cNvSpPr>
          <p:nvPr/>
        </p:nvSpPr>
        <p:spPr bwMode="auto">
          <a:xfrm>
            <a:off x="6069013" y="2116138"/>
            <a:ext cx="1152525" cy="806450"/>
          </a:xfrm>
          <a:custGeom>
            <a:avLst/>
            <a:gdLst>
              <a:gd name="T0" fmla="*/ 30748033 w 21600"/>
              <a:gd name="T1" fmla="*/ 0 h 21600"/>
              <a:gd name="T2" fmla="*/ 5600098 w 21600"/>
              <a:gd name="T3" fmla="*/ 20718298 h 21600"/>
              <a:gd name="T4" fmla="*/ 30748033 w 21600"/>
              <a:gd name="T5" fmla="*/ 3002570 h 21600"/>
              <a:gd name="T6" fmla="*/ 55895915 w 21600"/>
              <a:gd name="T7" fmla="*/ 2071829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27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945" y="14413"/>
                </a:moveTo>
                <a:cubicBezTo>
                  <a:pt x="2423" y="13280"/>
                  <a:pt x="2154" y="12047"/>
                  <a:pt x="2154" y="10800"/>
                </a:cubicBezTo>
                <a:cubicBezTo>
                  <a:pt x="2154" y="6024"/>
                  <a:pt x="6024" y="2154"/>
                  <a:pt x="10800" y="2154"/>
                </a:cubicBezTo>
                <a:cubicBezTo>
                  <a:pt x="15575" y="2154"/>
                  <a:pt x="19446" y="6024"/>
                  <a:pt x="19446" y="10800"/>
                </a:cubicBezTo>
                <a:cubicBezTo>
                  <a:pt x="19445" y="12047"/>
                  <a:pt x="19176" y="13280"/>
                  <a:pt x="18654" y="14413"/>
                </a:cubicBezTo>
                <a:lnTo>
                  <a:pt x="20611" y="15314"/>
                </a:lnTo>
                <a:cubicBezTo>
                  <a:pt x="21262" y="13898"/>
                  <a:pt x="21600" y="123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358"/>
                  <a:pt x="337" y="13898"/>
                  <a:pt x="988" y="15314"/>
                </a:cubicBezTo>
                <a:lnTo>
                  <a:pt x="2945" y="14413"/>
                </a:lnTo>
                <a:close/>
              </a:path>
            </a:pathLst>
          </a:custGeom>
          <a:noFill/>
          <a:ln w="28575" cmpd="sng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13" name="Text Box 434"/>
          <p:cNvSpPr txBox="1">
            <a:spLocks noChangeArrowheads="1"/>
          </p:cNvSpPr>
          <p:nvPr/>
        </p:nvSpPr>
        <p:spPr bwMode="auto">
          <a:xfrm>
            <a:off x="4584700" y="2314575"/>
            <a:ext cx="1725613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Calibri" panose="020F0502020204030204" pitchFamily="34" charset="0"/>
                <a:ea typeface="+mn-ea"/>
                <a:cs typeface="+mn-cs"/>
              </a:rPr>
              <a:t>PDGF receptor binding peptide (</a:t>
            </a:r>
            <a:r>
              <a:rPr lang="en-US" sz="1400" b="1" dirty="0" err="1">
                <a:latin typeface="Calibri" panose="020F0502020204030204" pitchFamily="34" charset="0"/>
                <a:ea typeface="+mn-ea"/>
                <a:cs typeface="+mn-cs"/>
              </a:rPr>
              <a:t>pPB</a:t>
            </a:r>
            <a:r>
              <a:rPr lang="en-US" sz="1400" b="1" dirty="0">
                <a:latin typeface="Calibri" panose="020F050202020403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14" name="Text Box 435"/>
          <p:cNvSpPr txBox="1">
            <a:spLocks noChangeArrowheads="1"/>
          </p:cNvSpPr>
          <p:nvPr/>
        </p:nvSpPr>
        <p:spPr bwMode="auto">
          <a:xfrm>
            <a:off x="6310313" y="2700338"/>
            <a:ext cx="5613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Calibri" panose="020F0502020204030204" pitchFamily="34" charset="0"/>
                <a:ea typeface="+mn-ea"/>
                <a:cs typeface="+mn-cs"/>
              </a:rPr>
              <a:t>S   S</a:t>
            </a:r>
          </a:p>
        </p:txBody>
      </p:sp>
      <p:sp>
        <p:nvSpPr>
          <p:cNvPr id="15" name="Line 436"/>
          <p:cNvSpPr>
            <a:spLocks noChangeShapeType="1"/>
          </p:cNvSpPr>
          <p:nvPr/>
        </p:nvSpPr>
        <p:spPr bwMode="auto">
          <a:xfrm>
            <a:off x="6553200" y="2886075"/>
            <a:ext cx="192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Calibri" panose="020F0502020204030204" pitchFamily="34" charset="0"/>
            </a:endParaRPr>
          </a:p>
        </p:txBody>
      </p:sp>
      <p:sp>
        <p:nvSpPr>
          <p:cNvPr id="16" name="Text Box 437"/>
          <p:cNvSpPr txBox="1">
            <a:spLocks noChangeArrowheads="1"/>
          </p:cNvSpPr>
          <p:nvPr/>
        </p:nvSpPr>
        <p:spPr bwMode="auto">
          <a:xfrm>
            <a:off x="5724525" y="1844675"/>
            <a:ext cx="22016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>
                <a:latin typeface="Calibri" panose="020F0502020204030204" pitchFamily="34" charset="0"/>
                <a:ea typeface="+mn-ea"/>
                <a:cs typeface="+mn-cs"/>
              </a:rPr>
              <a:t>Receptor binding region (8 a.a.)</a:t>
            </a:r>
          </a:p>
        </p:txBody>
      </p:sp>
      <p:sp>
        <p:nvSpPr>
          <p:cNvPr id="13321" name="TextBox 3"/>
          <p:cNvSpPr txBox="1">
            <a:spLocks noChangeArrowheads="1"/>
          </p:cNvSpPr>
          <p:nvPr/>
        </p:nvSpPr>
        <p:spPr bwMode="auto">
          <a:xfrm>
            <a:off x="3750511" y="6479758"/>
            <a:ext cx="197361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 b="1" i="1" dirty="0" smtClean="0">
                <a:latin typeface="Calibri" panose="020F0502020204030204" pitchFamily="34" charset="0"/>
              </a:rPr>
              <a:t>Bansal et al., Hepatology 2011</a:t>
            </a:r>
            <a:endParaRPr lang="en-US" sz="1100" b="1" i="1" dirty="0">
              <a:latin typeface="Calibri" panose="020F0502020204030204" pitchFamily="34" charset="0"/>
            </a:endParaRPr>
          </a:p>
        </p:txBody>
      </p:sp>
      <p:grpSp>
        <p:nvGrpSpPr>
          <p:cNvPr id="28" name="Group 20"/>
          <p:cNvGrpSpPr>
            <a:grpSpLocks noChangeAspect="1"/>
          </p:cNvGrpSpPr>
          <p:nvPr/>
        </p:nvGrpSpPr>
        <p:grpSpPr bwMode="auto">
          <a:xfrm>
            <a:off x="5724525" y="3997325"/>
            <a:ext cx="2376488" cy="2168525"/>
            <a:chOff x="2157612" y="2525456"/>
            <a:chExt cx="1944578" cy="1778287"/>
          </a:xfrm>
        </p:grpSpPr>
        <p:grpSp>
          <p:nvGrpSpPr>
            <p:cNvPr id="13326" name="Group 18"/>
            <p:cNvGrpSpPr>
              <a:grpSpLocks noChangeAspect="1"/>
            </p:cNvGrpSpPr>
            <p:nvPr/>
          </p:nvGrpSpPr>
          <p:grpSpPr bwMode="auto">
            <a:xfrm>
              <a:off x="2383516" y="2525456"/>
              <a:ext cx="1523006" cy="1561005"/>
              <a:chOff x="2166" y="514"/>
              <a:chExt cx="1200" cy="1230"/>
            </a:xfrm>
          </p:grpSpPr>
          <p:sp>
            <p:nvSpPr>
              <p:cNvPr id="34" name="Oval 19"/>
              <p:cNvSpPr>
                <a:spLocks noChangeAspect="1" noChangeArrowheads="1"/>
              </p:cNvSpPr>
              <p:nvPr/>
            </p:nvSpPr>
            <p:spPr bwMode="auto">
              <a:xfrm>
                <a:off x="2400" y="816"/>
                <a:ext cx="780" cy="763"/>
              </a:xfrm>
              <a:prstGeom prst="ellipse">
                <a:avLst/>
              </a:prstGeom>
              <a:solidFill>
                <a:srgbClr val="D2533C"/>
              </a:solidFill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nl-NL" b="1" dirty="0">
                    <a:latin typeface="Calibri" panose="020F0502020204030204" pitchFamily="34" charset="0"/>
                  </a:rPr>
                  <a:t>IFN</a:t>
                </a:r>
                <a:r>
                  <a:rPr lang="nl-NL" b="1" dirty="0">
                    <a:latin typeface="Calibri" panose="020F0502020204030204" pitchFamily="34" charset="0"/>
                    <a:sym typeface="Symbol" charset="0"/>
                  </a:rPr>
                  <a:t></a:t>
                </a:r>
              </a:p>
            </p:txBody>
          </p:sp>
          <p:sp>
            <p:nvSpPr>
              <p:cNvPr id="35" name="Freeform 20"/>
              <p:cNvSpPr>
                <a:spLocks noChangeAspect="1"/>
              </p:cNvSpPr>
              <p:nvPr/>
            </p:nvSpPr>
            <p:spPr bwMode="auto">
              <a:xfrm>
                <a:off x="3066" y="1410"/>
                <a:ext cx="295" cy="333"/>
              </a:xfrm>
              <a:custGeom>
                <a:avLst/>
                <a:gdLst>
                  <a:gd name="T0" fmla="*/ 57 w 299"/>
                  <a:gd name="T1" fmla="*/ 0 h 333"/>
                  <a:gd name="T2" fmla="*/ 85 w 299"/>
                  <a:gd name="T3" fmla="*/ 48 h 333"/>
                  <a:gd name="T4" fmla="*/ 237 w 299"/>
                  <a:gd name="T5" fmla="*/ 62 h 333"/>
                  <a:gd name="T6" fmla="*/ 219 w 299"/>
                  <a:gd name="T7" fmla="*/ 176 h 333"/>
                  <a:gd name="T8" fmla="*/ 223 w 299"/>
                  <a:gd name="T9" fmla="*/ 224 h 333"/>
                  <a:gd name="T10" fmla="*/ 290 w 299"/>
                  <a:gd name="T11" fmla="*/ 258 h 333"/>
                  <a:gd name="T12" fmla="*/ 270 w 299"/>
                  <a:gd name="T13" fmla="*/ 296 h 333"/>
                  <a:gd name="T14" fmla="*/ 190 w 299"/>
                  <a:gd name="T15" fmla="*/ 287 h 333"/>
                  <a:gd name="T16" fmla="*/ 166 w 299"/>
                  <a:gd name="T17" fmla="*/ 268 h 333"/>
                  <a:gd name="T18" fmla="*/ 138 w 299"/>
                  <a:gd name="T19" fmla="*/ 244 h 333"/>
                  <a:gd name="T20" fmla="*/ 109 w 299"/>
                  <a:gd name="T21" fmla="*/ 234 h 333"/>
                  <a:gd name="T22" fmla="*/ 53 w 299"/>
                  <a:gd name="T23" fmla="*/ 325 h 333"/>
                  <a:gd name="T24" fmla="*/ 0 w 299"/>
                  <a:gd name="T25" fmla="*/ 330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36" name="Freeform 21"/>
              <p:cNvSpPr>
                <a:spLocks noChangeAspect="1"/>
              </p:cNvSpPr>
              <p:nvPr/>
            </p:nvSpPr>
            <p:spPr bwMode="auto">
              <a:xfrm>
                <a:off x="2167" y="1391"/>
                <a:ext cx="365" cy="354"/>
              </a:xfrm>
              <a:custGeom>
                <a:avLst/>
                <a:gdLst>
                  <a:gd name="T0" fmla="*/ 327 w 365"/>
                  <a:gd name="T1" fmla="*/ 56 h 354"/>
                  <a:gd name="T2" fmla="*/ 284 w 365"/>
                  <a:gd name="T3" fmla="*/ 71 h 354"/>
                  <a:gd name="T4" fmla="*/ 265 w 365"/>
                  <a:gd name="T5" fmla="*/ 100 h 354"/>
                  <a:gd name="T6" fmla="*/ 289 w 365"/>
                  <a:gd name="T7" fmla="*/ 205 h 354"/>
                  <a:gd name="T8" fmla="*/ 318 w 365"/>
                  <a:gd name="T9" fmla="*/ 258 h 354"/>
                  <a:gd name="T10" fmla="*/ 337 w 365"/>
                  <a:gd name="T11" fmla="*/ 268 h 354"/>
                  <a:gd name="T12" fmla="*/ 366 w 365"/>
                  <a:gd name="T13" fmla="*/ 316 h 354"/>
                  <a:gd name="T14" fmla="*/ 308 w 365"/>
                  <a:gd name="T15" fmla="*/ 354 h 354"/>
                  <a:gd name="T16" fmla="*/ 236 w 365"/>
                  <a:gd name="T17" fmla="*/ 349 h 354"/>
                  <a:gd name="T18" fmla="*/ 149 w 365"/>
                  <a:gd name="T19" fmla="*/ 296 h 354"/>
                  <a:gd name="T20" fmla="*/ 139 w 365"/>
                  <a:gd name="T21" fmla="*/ 282 h 354"/>
                  <a:gd name="T22" fmla="*/ 43 w 365"/>
                  <a:gd name="T23" fmla="*/ 268 h 354"/>
                  <a:gd name="T24" fmla="*/ 0 w 365"/>
                  <a:gd name="T25" fmla="*/ 172 h 354"/>
                  <a:gd name="T26" fmla="*/ 29 w 365"/>
                  <a:gd name="T27" fmla="*/ 148 h 354"/>
                  <a:gd name="T28" fmla="*/ 58 w 365"/>
                  <a:gd name="T29" fmla="*/ 138 h 354"/>
                  <a:gd name="T30" fmla="*/ 43 w 365"/>
                  <a:gd name="T31" fmla="*/ 28 h 354"/>
                  <a:gd name="T32" fmla="*/ 72 w 365"/>
                  <a:gd name="T33" fmla="*/ 4 h 3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5" h="354">
                    <a:moveTo>
                      <a:pt x="326" y="56"/>
                    </a:moveTo>
                    <a:cubicBezTo>
                      <a:pt x="310" y="59"/>
                      <a:pt x="295" y="58"/>
                      <a:pt x="283" y="71"/>
                    </a:cubicBezTo>
                    <a:cubicBezTo>
                      <a:pt x="275" y="80"/>
                      <a:pt x="264" y="100"/>
                      <a:pt x="264" y="100"/>
                    </a:cubicBezTo>
                    <a:cubicBezTo>
                      <a:pt x="267" y="139"/>
                      <a:pt x="265" y="173"/>
                      <a:pt x="288" y="205"/>
                    </a:cubicBezTo>
                    <a:cubicBezTo>
                      <a:pt x="293" y="221"/>
                      <a:pt x="305" y="246"/>
                      <a:pt x="317" y="258"/>
                    </a:cubicBezTo>
                    <a:cubicBezTo>
                      <a:pt x="322" y="263"/>
                      <a:pt x="330" y="264"/>
                      <a:pt x="336" y="268"/>
                    </a:cubicBezTo>
                    <a:cubicBezTo>
                      <a:pt x="353" y="280"/>
                      <a:pt x="359" y="298"/>
                      <a:pt x="365" y="316"/>
                    </a:cubicBezTo>
                    <a:cubicBezTo>
                      <a:pt x="348" y="340"/>
                      <a:pt x="336" y="346"/>
                      <a:pt x="307" y="354"/>
                    </a:cubicBezTo>
                    <a:cubicBezTo>
                      <a:pt x="283" y="352"/>
                      <a:pt x="259" y="354"/>
                      <a:pt x="235" y="349"/>
                    </a:cubicBezTo>
                    <a:cubicBezTo>
                      <a:pt x="227" y="347"/>
                      <a:pt x="156" y="303"/>
                      <a:pt x="149" y="296"/>
                    </a:cubicBezTo>
                    <a:cubicBezTo>
                      <a:pt x="145" y="292"/>
                      <a:pt x="144" y="285"/>
                      <a:pt x="139" y="282"/>
                    </a:cubicBezTo>
                    <a:cubicBezTo>
                      <a:pt x="113" y="266"/>
                      <a:pt x="67" y="269"/>
                      <a:pt x="43" y="268"/>
                    </a:cubicBezTo>
                    <a:cubicBezTo>
                      <a:pt x="25" y="237"/>
                      <a:pt x="12" y="206"/>
                      <a:pt x="0" y="172"/>
                    </a:cubicBezTo>
                    <a:cubicBezTo>
                      <a:pt x="12" y="153"/>
                      <a:pt x="6" y="157"/>
                      <a:pt x="29" y="148"/>
                    </a:cubicBezTo>
                    <a:cubicBezTo>
                      <a:pt x="39" y="144"/>
                      <a:pt x="58" y="138"/>
                      <a:pt x="58" y="138"/>
                    </a:cubicBezTo>
                    <a:cubicBezTo>
                      <a:pt x="69" y="100"/>
                      <a:pt x="66" y="60"/>
                      <a:pt x="43" y="28"/>
                    </a:cubicBezTo>
                    <a:cubicBezTo>
                      <a:pt x="34" y="0"/>
                      <a:pt x="49" y="4"/>
                      <a:pt x="72" y="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37" name="Freeform 22"/>
              <p:cNvSpPr>
                <a:spLocks noChangeAspect="1"/>
              </p:cNvSpPr>
              <p:nvPr/>
            </p:nvSpPr>
            <p:spPr bwMode="auto">
              <a:xfrm rot="-7898810">
                <a:off x="2997" y="603"/>
                <a:ext cx="299" cy="329"/>
              </a:xfrm>
              <a:custGeom>
                <a:avLst/>
                <a:gdLst>
                  <a:gd name="T0" fmla="*/ 57 w 299"/>
                  <a:gd name="T1" fmla="*/ 0 h 333"/>
                  <a:gd name="T2" fmla="*/ 86 w 299"/>
                  <a:gd name="T3" fmla="*/ 47 h 333"/>
                  <a:gd name="T4" fmla="*/ 238 w 299"/>
                  <a:gd name="T5" fmla="*/ 60 h 333"/>
                  <a:gd name="T6" fmla="*/ 219 w 299"/>
                  <a:gd name="T7" fmla="*/ 173 h 333"/>
                  <a:gd name="T8" fmla="*/ 223 w 299"/>
                  <a:gd name="T9" fmla="*/ 220 h 333"/>
                  <a:gd name="T10" fmla="*/ 291 w 299"/>
                  <a:gd name="T11" fmla="*/ 254 h 333"/>
                  <a:gd name="T12" fmla="*/ 271 w 299"/>
                  <a:gd name="T13" fmla="*/ 290 h 333"/>
                  <a:gd name="T14" fmla="*/ 190 w 299"/>
                  <a:gd name="T15" fmla="*/ 282 h 333"/>
                  <a:gd name="T16" fmla="*/ 166 w 299"/>
                  <a:gd name="T17" fmla="*/ 264 h 333"/>
                  <a:gd name="T18" fmla="*/ 139 w 299"/>
                  <a:gd name="T19" fmla="*/ 240 h 333"/>
                  <a:gd name="T20" fmla="*/ 110 w 299"/>
                  <a:gd name="T21" fmla="*/ 230 h 333"/>
                  <a:gd name="T22" fmla="*/ 53 w 299"/>
                  <a:gd name="T23" fmla="*/ 319 h 333"/>
                  <a:gd name="T24" fmla="*/ 0 w 299"/>
                  <a:gd name="T25" fmla="*/ 324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38" name="Freeform 23"/>
              <p:cNvSpPr>
                <a:spLocks noChangeAspect="1"/>
              </p:cNvSpPr>
              <p:nvPr/>
            </p:nvSpPr>
            <p:spPr bwMode="auto">
              <a:xfrm>
                <a:off x="2163" y="514"/>
                <a:ext cx="354" cy="431"/>
              </a:xfrm>
              <a:custGeom>
                <a:avLst/>
                <a:gdLst>
                  <a:gd name="T0" fmla="*/ 330 w 351"/>
                  <a:gd name="T1" fmla="*/ 430 h 432"/>
                  <a:gd name="T2" fmla="*/ 330 w 351"/>
                  <a:gd name="T3" fmla="*/ 372 h 432"/>
                  <a:gd name="T4" fmla="*/ 301 w 351"/>
                  <a:gd name="T5" fmla="*/ 362 h 432"/>
                  <a:gd name="T6" fmla="*/ 218 w 351"/>
                  <a:gd name="T7" fmla="*/ 353 h 432"/>
                  <a:gd name="T8" fmla="*/ 261 w 351"/>
                  <a:gd name="T9" fmla="*/ 276 h 432"/>
                  <a:gd name="T10" fmla="*/ 252 w 351"/>
                  <a:gd name="T11" fmla="*/ 182 h 432"/>
                  <a:gd name="T12" fmla="*/ 354 w 351"/>
                  <a:gd name="T13" fmla="*/ 144 h 432"/>
                  <a:gd name="T14" fmla="*/ 330 w 351"/>
                  <a:gd name="T15" fmla="*/ 62 h 432"/>
                  <a:gd name="T16" fmla="*/ 315 w 351"/>
                  <a:gd name="T17" fmla="*/ 57 h 432"/>
                  <a:gd name="T18" fmla="*/ 242 w 351"/>
                  <a:gd name="T19" fmla="*/ 24 h 432"/>
                  <a:gd name="T20" fmla="*/ 199 w 351"/>
                  <a:gd name="T21" fmla="*/ 0 h 432"/>
                  <a:gd name="T22" fmla="*/ 116 w 351"/>
                  <a:gd name="T23" fmla="*/ 72 h 432"/>
                  <a:gd name="T24" fmla="*/ 112 w 351"/>
                  <a:gd name="T25" fmla="*/ 129 h 432"/>
                  <a:gd name="T26" fmla="*/ 34 w 351"/>
                  <a:gd name="T27" fmla="*/ 182 h 432"/>
                  <a:gd name="T28" fmla="*/ 0 w 351"/>
                  <a:gd name="T29" fmla="*/ 228 h 4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51" h="432">
                    <a:moveTo>
                      <a:pt x="327" y="432"/>
                    </a:moveTo>
                    <a:cubicBezTo>
                      <a:pt x="332" y="413"/>
                      <a:pt x="339" y="393"/>
                      <a:pt x="327" y="374"/>
                    </a:cubicBezTo>
                    <a:cubicBezTo>
                      <a:pt x="322" y="365"/>
                      <a:pt x="308" y="367"/>
                      <a:pt x="298" y="364"/>
                    </a:cubicBezTo>
                    <a:cubicBezTo>
                      <a:pt x="261" y="354"/>
                      <a:pt x="288" y="360"/>
                      <a:pt x="216" y="355"/>
                    </a:cubicBezTo>
                    <a:cubicBezTo>
                      <a:pt x="185" y="304"/>
                      <a:pt x="210" y="288"/>
                      <a:pt x="259" y="278"/>
                    </a:cubicBezTo>
                    <a:cubicBezTo>
                      <a:pt x="280" y="248"/>
                      <a:pt x="268" y="210"/>
                      <a:pt x="250" y="182"/>
                    </a:cubicBezTo>
                    <a:cubicBezTo>
                      <a:pt x="264" y="142"/>
                      <a:pt x="317" y="147"/>
                      <a:pt x="351" y="144"/>
                    </a:cubicBezTo>
                    <a:cubicBezTo>
                      <a:pt x="348" y="123"/>
                      <a:pt x="348" y="78"/>
                      <a:pt x="327" y="62"/>
                    </a:cubicBezTo>
                    <a:cubicBezTo>
                      <a:pt x="323" y="59"/>
                      <a:pt x="317" y="60"/>
                      <a:pt x="312" y="57"/>
                    </a:cubicBezTo>
                    <a:cubicBezTo>
                      <a:pt x="286" y="43"/>
                      <a:pt x="268" y="32"/>
                      <a:pt x="240" y="24"/>
                    </a:cubicBezTo>
                    <a:cubicBezTo>
                      <a:pt x="225" y="8"/>
                      <a:pt x="217" y="6"/>
                      <a:pt x="197" y="0"/>
                    </a:cubicBezTo>
                    <a:cubicBezTo>
                      <a:pt x="158" y="8"/>
                      <a:pt x="132" y="37"/>
                      <a:pt x="115" y="72"/>
                    </a:cubicBezTo>
                    <a:cubicBezTo>
                      <a:pt x="114" y="91"/>
                      <a:pt x="114" y="110"/>
                      <a:pt x="111" y="129"/>
                    </a:cubicBezTo>
                    <a:cubicBezTo>
                      <a:pt x="104" y="175"/>
                      <a:pt x="75" y="177"/>
                      <a:pt x="34" y="182"/>
                    </a:cubicBezTo>
                    <a:cubicBezTo>
                      <a:pt x="29" y="224"/>
                      <a:pt x="37" y="230"/>
                      <a:pt x="0" y="23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 rot="1677107">
              <a:off x="2157612" y="2843100"/>
              <a:ext cx="428664" cy="190066"/>
            </a:xfrm>
            <a:prstGeom prst="ellips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 rot="-3592722">
              <a:off x="3804301" y="2800369"/>
              <a:ext cx="386640" cy="209137"/>
            </a:xfrm>
            <a:prstGeom prst="ellips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 rot="1677107">
              <a:off x="2265428" y="3415901"/>
              <a:ext cx="426066" cy="222612"/>
            </a:xfrm>
            <a:prstGeom prst="ellips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 rot="1677107">
              <a:off x="3289027" y="4066812"/>
              <a:ext cx="405283" cy="236931"/>
            </a:xfrm>
            <a:prstGeom prst="ellips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323" name="TextBox 1"/>
          <p:cNvSpPr txBox="1">
            <a:spLocks noChangeArrowheads="1"/>
          </p:cNvSpPr>
          <p:nvPr/>
        </p:nvSpPr>
        <p:spPr bwMode="auto">
          <a:xfrm>
            <a:off x="1187450" y="1412875"/>
            <a:ext cx="20379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Calibri" panose="020F0502020204030204" pitchFamily="34" charset="0"/>
              </a:rPr>
              <a:t>PDGF</a:t>
            </a:r>
            <a:r>
              <a:rPr lang="sv-SE" sz="1800" b="1">
                <a:latin typeface="Calibri" panose="020F0502020204030204" pitchFamily="34" charset="0"/>
                <a:sym typeface="Symbol" charset="0"/>
              </a:rPr>
              <a:t></a:t>
            </a:r>
            <a:r>
              <a:rPr lang="en-US" sz="1800" b="1">
                <a:latin typeface="Calibri" panose="020F0502020204030204" pitchFamily="34" charset="0"/>
              </a:rPr>
              <a:t>R expression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148263" y="1412875"/>
            <a:ext cx="30806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latin typeface="Calibri" panose="020F0502020204030204" pitchFamily="34" charset="0"/>
              </a:rPr>
              <a:t>PDGF</a:t>
            </a:r>
            <a:r>
              <a:rPr lang="sv-SE" sz="1800" b="1" dirty="0">
                <a:latin typeface="Calibri" panose="020F0502020204030204" pitchFamily="34" charset="0"/>
                <a:sym typeface="Symbol" charset="0"/>
              </a:rPr>
              <a:t></a:t>
            </a:r>
            <a:r>
              <a:rPr lang="en-US" sz="1800" b="1" dirty="0">
                <a:latin typeface="Calibri" panose="020F0502020204030204" pitchFamily="34" charset="0"/>
              </a:rPr>
              <a:t>R binding cyclic peptide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940425" y="3500438"/>
            <a:ext cx="2003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sv-SE" sz="1800" b="1" dirty="0" smtClean="0">
                <a:latin typeface="Calibri" panose="020F0502020204030204" pitchFamily="34" charset="0"/>
              </a:rPr>
              <a:t>IFN</a:t>
            </a:r>
            <a:r>
              <a:rPr lang="el-GR" sz="1800" b="1" dirty="0" smtClean="0">
                <a:latin typeface="Calibri" panose="020F0502020204030204" pitchFamily="34" charset="0"/>
              </a:rPr>
              <a:t>γ</a:t>
            </a:r>
            <a:r>
              <a:rPr lang="sv-SE" sz="1800" b="1" dirty="0" smtClean="0">
                <a:latin typeface="Calibri" panose="020F0502020204030204" pitchFamily="34" charset="0"/>
              </a:rPr>
              <a:t>-pPB </a:t>
            </a:r>
            <a:r>
              <a:rPr lang="sv-SE" sz="1800" b="1" dirty="0">
                <a:latin typeface="Calibri" panose="020F0502020204030204" pitchFamily="34" charset="0"/>
              </a:rPr>
              <a:t>construct</a:t>
            </a:r>
            <a:endParaRPr lang="en-US" sz="18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620" y="-265748"/>
            <a:ext cx="7761288" cy="990601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>
                <a:latin typeface="Cambria" panose="02040503050406030204" pitchFamily="18" charset="0"/>
                <a:ea typeface="+mj-ea"/>
                <a:cs typeface="+mj-cs"/>
              </a:rPr>
              <a:t>Targeted IFN</a:t>
            </a:r>
            <a:r>
              <a:rPr lang="sv-SE" dirty="0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 </a:t>
            </a:r>
            <a:r>
              <a:rPr lang="en-US" dirty="0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inhibits</a:t>
            </a:r>
            <a:r>
              <a:rPr lang="sv-SE" dirty="0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 </a:t>
            </a:r>
            <a:r>
              <a:rPr lang="sv-SE" dirty="0" err="1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advanced</a:t>
            </a:r>
            <a:r>
              <a:rPr lang="sv-SE" dirty="0" smtClean="0">
                <a:latin typeface="Cambria" panose="02040503050406030204" pitchFamily="18" charset="0"/>
                <a:ea typeface="+mj-ea"/>
                <a:cs typeface="+mj-cs"/>
                <a:sym typeface="Symbol"/>
              </a:rPr>
              <a:t> liver fibrosis</a:t>
            </a:r>
            <a:endParaRPr lang="en-US" dirty="0"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61" name="Text Box 43"/>
          <p:cNvSpPr txBox="1">
            <a:spLocks noChangeArrowheads="1"/>
          </p:cNvSpPr>
          <p:nvPr/>
        </p:nvSpPr>
        <p:spPr bwMode="auto">
          <a:xfrm>
            <a:off x="6722656" y="6505575"/>
            <a:ext cx="23059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dirty="0">
                <a:latin typeface="Calibri" panose="020F0502020204030204" pitchFamily="34" charset="0"/>
                <a:cs typeface="+mn-cs"/>
              </a:rPr>
              <a:t>Bansal </a:t>
            </a:r>
            <a:r>
              <a:rPr lang="en-US" sz="1200" b="1" i="1" dirty="0" smtClean="0">
                <a:latin typeface="Calibri" panose="020F0502020204030204" pitchFamily="34" charset="0"/>
                <a:cs typeface="+mn-cs"/>
              </a:rPr>
              <a:t>R, et </a:t>
            </a:r>
            <a:r>
              <a:rPr lang="en-US" sz="1200" b="1" i="1" dirty="0">
                <a:latin typeface="Calibri" panose="020F0502020204030204" pitchFamily="34" charset="0"/>
                <a:cs typeface="+mn-cs"/>
              </a:rPr>
              <a:t>al., Hepatology 2011</a:t>
            </a:r>
            <a:endParaRPr lang="nl-NL" sz="1200" b="1" i="1" dirty="0"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14345" name="Picture 8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08050"/>
            <a:ext cx="6219825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20"/>
          <p:cNvGrpSpPr>
            <a:grpSpLocks noChangeAspect="1"/>
          </p:cNvGrpSpPr>
          <p:nvPr/>
        </p:nvGrpSpPr>
        <p:grpSpPr bwMode="auto">
          <a:xfrm>
            <a:off x="7596188" y="911945"/>
            <a:ext cx="1101725" cy="1004887"/>
            <a:chOff x="2157612" y="2525456"/>
            <a:chExt cx="1944578" cy="1778287"/>
          </a:xfrm>
        </p:grpSpPr>
        <p:grpSp>
          <p:nvGrpSpPr>
            <p:cNvPr id="14348" name="Group 18"/>
            <p:cNvGrpSpPr>
              <a:grpSpLocks noChangeAspect="1"/>
            </p:cNvGrpSpPr>
            <p:nvPr/>
          </p:nvGrpSpPr>
          <p:grpSpPr bwMode="auto">
            <a:xfrm>
              <a:off x="2383516" y="2525456"/>
              <a:ext cx="1523006" cy="1561005"/>
              <a:chOff x="2166" y="514"/>
              <a:chExt cx="1200" cy="1230"/>
            </a:xfrm>
          </p:grpSpPr>
          <p:sp>
            <p:nvSpPr>
              <p:cNvPr id="39" name="Oval 19"/>
              <p:cNvSpPr>
                <a:spLocks noChangeAspect="1" noChangeArrowheads="1"/>
              </p:cNvSpPr>
              <p:nvPr/>
            </p:nvSpPr>
            <p:spPr bwMode="auto">
              <a:xfrm>
                <a:off x="2401" y="817"/>
                <a:ext cx="779" cy="761"/>
              </a:xfrm>
              <a:prstGeom prst="ellipse">
                <a:avLst/>
              </a:prstGeom>
              <a:solidFill>
                <a:srgbClr val="D2533C"/>
              </a:solidFill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nl-NL" sz="1200" b="1" dirty="0">
                    <a:latin typeface="Calibri" panose="020F0502020204030204" pitchFamily="34" charset="0"/>
                  </a:rPr>
                  <a:t>IFN</a:t>
                </a:r>
                <a:r>
                  <a:rPr lang="nl-NL" sz="1200" b="1" dirty="0">
                    <a:latin typeface="Calibri" panose="020F0502020204030204" pitchFamily="34" charset="0"/>
                    <a:sym typeface="Symbol" charset="0"/>
                  </a:rPr>
                  <a:t></a:t>
                </a:r>
              </a:p>
            </p:txBody>
          </p:sp>
          <p:sp>
            <p:nvSpPr>
              <p:cNvPr id="40" name="Freeform 20"/>
              <p:cNvSpPr>
                <a:spLocks noChangeAspect="1"/>
              </p:cNvSpPr>
              <p:nvPr/>
            </p:nvSpPr>
            <p:spPr bwMode="auto">
              <a:xfrm>
                <a:off x="3065" y="1411"/>
                <a:ext cx="296" cy="334"/>
              </a:xfrm>
              <a:custGeom>
                <a:avLst/>
                <a:gdLst>
                  <a:gd name="T0" fmla="*/ 57 w 299"/>
                  <a:gd name="T1" fmla="*/ 0 h 333"/>
                  <a:gd name="T2" fmla="*/ 85 w 299"/>
                  <a:gd name="T3" fmla="*/ 48 h 333"/>
                  <a:gd name="T4" fmla="*/ 237 w 299"/>
                  <a:gd name="T5" fmla="*/ 62 h 333"/>
                  <a:gd name="T6" fmla="*/ 219 w 299"/>
                  <a:gd name="T7" fmla="*/ 176 h 333"/>
                  <a:gd name="T8" fmla="*/ 223 w 299"/>
                  <a:gd name="T9" fmla="*/ 224 h 333"/>
                  <a:gd name="T10" fmla="*/ 290 w 299"/>
                  <a:gd name="T11" fmla="*/ 258 h 333"/>
                  <a:gd name="T12" fmla="*/ 270 w 299"/>
                  <a:gd name="T13" fmla="*/ 296 h 333"/>
                  <a:gd name="T14" fmla="*/ 190 w 299"/>
                  <a:gd name="T15" fmla="*/ 287 h 333"/>
                  <a:gd name="T16" fmla="*/ 166 w 299"/>
                  <a:gd name="T17" fmla="*/ 268 h 333"/>
                  <a:gd name="T18" fmla="*/ 138 w 299"/>
                  <a:gd name="T19" fmla="*/ 244 h 333"/>
                  <a:gd name="T20" fmla="*/ 109 w 299"/>
                  <a:gd name="T21" fmla="*/ 234 h 333"/>
                  <a:gd name="T22" fmla="*/ 53 w 299"/>
                  <a:gd name="T23" fmla="*/ 325 h 333"/>
                  <a:gd name="T24" fmla="*/ 0 w 299"/>
                  <a:gd name="T25" fmla="*/ 330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41" name="Freeform 21"/>
              <p:cNvSpPr>
                <a:spLocks noChangeAspect="1"/>
              </p:cNvSpPr>
              <p:nvPr/>
            </p:nvSpPr>
            <p:spPr bwMode="auto">
              <a:xfrm>
                <a:off x="2167" y="1391"/>
                <a:ext cx="366" cy="354"/>
              </a:xfrm>
              <a:custGeom>
                <a:avLst/>
                <a:gdLst>
                  <a:gd name="T0" fmla="*/ 327 w 365"/>
                  <a:gd name="T1" fmla="*/ 56 h 354"/>
                  <a:gd name="T2" fmla="*/ 284 w 365"/>
                  <a:gd name="T3" fmla="*/ 71 h 354"/>
                  <a:gd name="T4" fmla="*/ 265 w 365"/>
                  <a:gd name="T5" fmla="*/ 100 h 354"/>
                  <a:gd name="T6" fmla="*/ 289 w 365"/>
                  <a:gd name="T7" fmla="*/ 205 h 354"/>
                  <a:gd name="T8" fmla="*/ 318 w 365"/>
                  <a:gd name="T9" fmla="*/ 258 h 354"/>
                  <a:gd name="T10" fmla="*/ 337 w 365"/>
                  <a:gd name="T11" fmla="*/ 268 h 354"/>
                  <a:gd name="T12" fmla="*/ 366 w 365"/>
                  <a:gd name="T13" fmla="*/ 316 h 354"/>
                  <a:gd name="T14" fmla="*/ 308 w 365"/>
                  <a:gd name="T15" fmla="*/ 354 h 354"/>
                  <a:gd name="T16" fmla="*/ 236 w 365"/>
                  <a:gd name="T17" fmla="*/ 349 h 354"/>
                  <a:gd name="T18" fmla="*/ 149 w 365"/>
                  <a:gd name="T19" fmla="*/ 296 h 354"/>
                  <a:gd name="T20" fmla="*/ 139 w 365"/>
                  <a:gd name="T21" fmla="*/ 282 h 354"/>
                  <a:gd name="T22" fmla="*/ 43 w 365"/>
                  <a:gd name="T23" fmla="*/ 268 h 354"/>
                  <a:gd name="T24" fmla="*/ 0 w 365"/>
                  <a:gd name="T25" fmla="*/ 172 h 354"/>
                  <a:gd name="T26" fmla="*/ 29 w 365"/>
                  <a:gd name="T27" fmla="*/ 148 h 354"/>
                  <a:gd name="T28" fmla="*/ 58 w 365"/>
                  <a:gd name="T29" fmla="*/ 138 h 354"/>
                  <a:gd name="T30" fmla="*/ 43 w 365"/>
                  <a:gd name="T31" fmla="*/ 28 h 354"/>
                  <a:gd name="T32" fmla="*/ 72 w 365"/>
                  <a:gd name="T33" fmla="*/ 4 h 3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5" h="354">
                    <a:moveTo>
                      <a:pt x="326" y="56"/>
                    </a:moveTo>
                    <a:cubicBezTo>
                      <a:pt x="310" y="59"/>
                      <a:pt x="295" y="58"/>
                      <a:pt x="283" y="71"/>
                    </a:cubicBezTo>
                    <a:cubicBezTo>
                      <a:pt x="275" y="80"/>
                      <a:pt x="264" y="100"/>
                      <a:pt x="264" y="100"/>
                    </a:cubicBezTo>
                    <a:cubicBezTo>
                      <a:pt x="267" y="139"/>
                      <a:pt x="265" y="173"/>
                      <a:pt x="288" y="205"/>
                    </a:cubicBezTo>
                    <a:cubicBezTo>
                      <a:pt x="293" y="221"/>
                      <a:pt x="305" y="246"/>
                      <a:pt x="317" y="258"/>
                    </a:cubicBezTo>
                    <a:cubicBezTo>
                      <a:pt x="322" y="263"/>
                      <a:pt x="330" y="264"/>
                      <a:pt x="336" y="268"/>
                    </a:cubicBezTo>
                    <a:cubicBezTo>
                      <a:pt x="353" y="280"/>
                      <a:pt x="359" y="298"/>
                      <a:pt x="365" y="316"/>
                    </a:cubicBezTo>
                    <a:cubicBezTo>
                      <a:pt x="348" y="340"/>
                      <a:pt x="336" y="346"/>
                      <a:pt x="307" y="354"/>
                    </a:cubicBezTo>
                    <a:cubicBezTo>
                      <a:pt x="283" y="352"/>
                      <a:pt x="259" y="354"/>
                      <a:pt x="235" y="349"/>
                    </a:cubicBezTo>
                    <a:cubicBezTo>
                      <a:pt x="227" y="347"/>
                      <a:pt x="156" y="303"/>
                      <a:pt x="149" y="296"/>
                    </a:cubicBezTo>
                    <a:cubicBezTo>
                      <a:pt x="145" y="292"/>
                      <a:pt x="144" y="285"/>
                      <a:pt x="139" y="282"/>
                    </a:cubicBezTo>
                    <a:cubicBezTo>
                      <a:pt x="113" y="266"/>
                      <a:pt x="67" y="269"/>
                      <a:pt x="43" y="268"/>
                    </a:cubicBezTo>
                    <a:cubicBezTo>
                      <a:pt x="25" y="237"/>
                      <a:pt x="12" y="206"/>
                      <a:pt x="0" y="172"/>
                    </a:cubicBezTo>
                    <a:cubicBezTo>
                      <a:pt x="12" y="153"/>
                      <a:pt x="6" y="157"/>
                      <a:pt x="29" y="148"/>
                    </a:cubicBezTo>
                    <a:cubicBezTo>
                      <a:pt x="39" y="144"/>
                      <a:pt x="58" y="138"/>
                      <a:pt x="58" y="138"/>
                    </a:cubicBezTo>
                    <a:cubicBezTo>
                      <a:pt x="69" y="100"/>
                      <a:pt x="66" y="60"/>
                      <a:pt x="43" y="28"/>
                    </a:cubicBezTo>
                    <a:cubicBezTo>
                      <a:pt x="34" y="0"/>
                      <a:pt x="49" y="4"/>
                      <a:pt x="72" y="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42" name="Freeform 22"/>
              <p:cNvSpPr>
                <a:spLocks noChangeAspect="1"/>
              </p:cNvSpPr>
              <p:nvPr/>
            </p:nvSpPr>
            <p:spPr bwMode="auto">
              <a:xfrm rot="-7898810">
                <a:off x="2997" y="603"/>
                <a:ext cx="299" cy="329"/>
              </a:xfrm>
              <a:custGeom>
                <a:avLst/>
                <a:gdLst>
                  <a:gd name="T0" fmla="*/ 57 w 299"/>
                  <a:gd name="T1" fmla="*/ 0 h 333"/>
                  <a:gd name="T2" fmla="*/ 86 w 299"/>
                  <a:gd name="T3" fmla="*/ 47 h 333"/>
                  <a:gd name="T4" fmla="*/ 238 w 299"/>
                  <a:gd name="T5" fmla="*/ 60 h 333"/>
                  <a:gd name="T6" fmla="*/ 219 w 299"/>
                  <a:gd name="T7" fmla="*/ 173 h 333"/>
                  <a:gd name="T8" fmla="*/ 223 w 299"/>
                  <a:gd name="T9" fmla="*/ 220 h 333"/>
                  <a:gd name="T10" fmla="*/ 291 w 299"/>
                  <a:gd name="T11" fmla="*/ 254 h 333"/>
                  <a:gd name="T12" fmla="*/ 271 w 299"/>
                  <a:gd name="T13" fmla="*/ 290 h 333"/>
                  <a:gd name="T14" fmla="*/ 190 w 299"/>
                  <a:gd name="T15" fmla="*/ 282 h 333"/>
                  <a:gd name="T16" fmla="*/ 166 w 299"/>
                  <a:gd name="T17" fmla="*/ 264 h 333"/>
                  <a:gd name="T18" fmla="*/ 139 w 299"/>
                  <a:gd name="T19" fmla="*/ 240 h 333"/>
                  <a:gd name="T20" fmla="*/ 110 w 299"/>
                  <a:gd name="T21" fmla="*/ 230 h 333"/>
                  <a:gd name="T22" fmla="*/ 53 w 299"/>
                  <a:gd name="T23" fmla="*/ 319 h 333"/>
                  <a:gd name="T24" fmla="*/ 0 w 299"/>
                  <a:gd name="T25" fmla="*/ 324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  <p:sp>
            <p:nvSpPr>
              <p:cNvPr id="43" name="Freeform 23"/>
              <p:cNvSpPr>
                <a:spLocks noChangeAspect="1"/>
              </p:cNvSpPr>
              <p:nvPr/>
            </p:nvSpPr>
            <p:spPr bwMode="auto">
              <a:xfrm>
                <a:off x="2165" y="514"/>
                <a:ext cx="353" cy="432"/>
              </a:xfrm>
              <a:custGeom>
                <a:avLst/>
                <a:gdLst>
                  <a:gd name="T0" fmla="*/ 330 w 351"/>
                  <a:gd name="T1" fmla="*/ 430 h 432"/>
                  <a:gd name="T2" fmla="*/ 330 w 351"/>
                  <a:gd name="T3" fmla="*/ 372 h 432"/>
                  <a:gd name="T4" fmla="*/ 301 w 351"/>
                  <a:gd name="T5" fmla="*/ 362 h 432"/>
                  <a:gd name="T6" fmla="*/ 218 w 351"/>
                  <a:gd name="T7" fmla="*/ 353 h 432"/>
                  <a:gd name="T8" fmla="*/ 261 w 351"/>
                  <a:gd name="T9" fmla="*/ 276 h 432"/>
                  <a:gd name="T10" fmla="*/ 252 w 351"/>
                  <a:gd name="T11" fmla="*/ 182 h 432"/>
                  <a:gd name="T12" fmla="*/ 354 w 351"/>
                  <a:gd name="T13" fmla="*/ 144 h 432"/>
                  <a:gd name="T14" fmla="*/ 330 w 351"/>
                  <a:gd name="T15" fmla="*/ 62 h 432"/>
                  <a:gd name="T16" fmla="*/ 315 w 351"/>
                  <a:gd name="T17" fmla="*/ 57 h 432"/>
                  <a:gd name="T18" fmla="*/ 242 w 351"/>
                  <a:gd name="T19" fmla="*/ 24 h 432"/>
                  <a:gd name="T20" fmla="*/ 199 w 351"/>
                  <a:gd name="T21" fmla="*/ 0 h 432"/>
                  <a:gd name="T22" fmla="*/ 116 w 351"/>
                  <a:gd name="T23" fmla="*/ 72 h 432"/>
                  <a:gd name="T24" fmla="*/ 112 w 351"/>
                  <a:gd name="T25" fmla="*/ 129 h 432"/>
                  <a:gd name="T26" fmla="*/ 34 w 351"/>
                  <a:gd name="T27" fmla="*/ 182 h 432"/>
                  <a:gd name="T28" fmla="*/ 0 w 351"/>
                  <a:gd name="T29" fmla="*/ 228 h 4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51" h="432">
                    <a:moveTo>
                      <a:pt x="327" y="432"/>
                    </a:moveTo>
                    <a:cubicBezTo>
                      <a:pt x="332" y="413"/>
                      <a:pt x="339" y="393"/>
                      <a:pt x="327" y="374"/>
                    </a:cubicBezTo>
                    <a:cubicBezTo>
                      <a:pt x="322" y="365"/>
                      <a:pt x="308" y="367"/>
                      <a:pt x="298" y="364"/>
                    </a:cubicBezTo>
                    <a:cubicBezTo>
                      <a:pt x="261" y="354"/>
                      <a:pt x="288" y="360"/>
                      <a:pt x="216" y="355"/>
                    </a:cubicBezTo>
                    <a:cubicBezTo>
                      <a:pt x="185" y="304"/>
                      <a:pt x="210" y="288"/>
                      <a:pt x="259" y="278"/>
                    </a:cubicBezTo>
                    <a:cubicBezTo>
                      <a:pt x="280" y="248"/>
                      <a:pt x="268" y="210"/>
                      <a:pt x="250" y="182"/>
                    </a:cubicBezTo>
                    <a:cubicBezTo>
                      <a:pt x="264" y="142"/>
                      <a:pt x="317" y="147"/>
                      <a:pt x="351" y="144"/>
                    </a:cubicBezTo>
                    <a:cubicBezTo>
                      <a:pt x="348" y="123"/>
                      <a:pt x="348" y="78"/>
                      <a:pt x="327" y="62"/>
                    </a:cubicBezTo>
                    <a:cubicBezTo>
                      <a:pt x="323" y="59"/>
                      <a:pt x="317" y="60"/>
                      <a:pt x="312" y="57"/>
                    </a:cubicBezTo>
                    <a:cubicBezTo>
                      <a:pt x="286" y="43"/>
                      <a:pt x="268" y="32"/>
                      <a:pt x="240" y="24"/>
                    </a:cubicBezTo>
                    <a:cubicBezTo>
                      <a:pt x="225" y="8"/>
                      <a:pt x="217" y="6"/>
                      <a:pt x="197" y="0"/>
                    </a:cubicBezTo>
                    <a:cubicBezTo>
                      <a:pt x="158" y="8"/>
                      <a:pt x="132" y="37"/>
                      <a:pt x="115" y="72"/>
                    </a:cubicBezTo>
                    <a:cubicBezTo>
                      <a:pt x="114" y="91"/>
                      <a:pt x="114" y="110"/>
                      <a:pt x="111" y="129"/>
                    </a:cubicBezTo>
                    <a:cubicBezTo>
                      <a:pt x="104" y="175"/>
                      <a:pt x="75" y="177"/>
                      <a:pt x="34" y="182"/>
                    </a:cubicBezTo>
                    <a:cubicBezTo>
                      <a:pt x="29" y="224"/>
                      <a:pt x="37" y="230"/>
                      <a:pt x="0" y="23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b="1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 rot="1677107">
              <a:off x="2157612" y="2842906"/>
              <a:ext cx="428703" cy="191033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 rot="-3592722">
              <a:off x="3804675" y="2801038"/>
              <a:ext cx="387684" cy="207347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 rot="1677107">
              <a:off x="2264087" y="3416004"/>
              <a:ext cx="428703" cy="221936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 rot="1677107">
              <a:off x="3289614" y="4067762"/>
              <a:ext cx="406287" cy="235981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228184" y="1802316"/>
            <a:ext cx="923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alibri" panose="020F0502020204030204" pitchFamily="34" charset="0"/>
              </a:rPr>
              <a:t>2.5 </a:t>
            </a:r>
            <a:r>
              <a:rPr lang="en-US" sz="1000" b="1" dirty="0" smtClean="0">
                <a:latin typeface="Calibri" panose="020F0502020204030204" pitchFamily="34" charset="0"/>
              </a:rPr>
              <a:t>µg/mouse</a:t>
            </a:r>
            <a:endParaRPr lang="en-US" sz="1000" b="1" dirty="0">
              <a:latin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57991" y="2276872"/>
            <a:ext cx="9143723" cy="1666875"/>
            <a:chOff x="-57991" y="2193925"/>
            <a:chExt cx="9143723" cy="1666875"/>
          </a:xfrm>
        </p:grpSpPr>
        <p:grpSp>
          <p:nvGrpSpPr>
            <p:cNvPr id="13314" name="Group 54"/>
            <p:cNvGrpSpPr>
              <a:grpSpLocks noChangeAspect="1"/>
            </p:cNvGrpSpPr>
            <p:nvPr/>
          </p:nvGrpSpPr>
          <p:grpSpPr bwMode="auto">
            <a:xfrm>
              <a:off x="279205" y="2193925"/>
              <a:ext cx="8806527" cy="1666875"/>
              <a:chOff x="571142" y="1497012"/>
              <a:chExt cx="5489172" cy="1038225"/>
            </a:xfrm>
          </p:grpSpPr>
          <p:pic>
            <p:nvPicPr>
              <p:cNvPr id="20508" name="Picture 373"/>
              <p:cNvPicPr preferRelativeResize="0">
                <a:picLocks noChangeArrowheads="1"/>
              </p:cNvPicPr>
              <p:nvPr/>
            </p:nvPicPr>
            <p:blipFill>
              <a:blip r:embed="rId4">
                <a:lum bright="-6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0" b="3270"/>
              <a:stretch>
                <a:fillRect/>
              </a:stretch>
            </p:blipFill>
            <p:spPr bwMode="auto">
              <a:xfrm>
                <a:off x="4968603" y="1690814"/>
                <a:ext cx="1068660" cy="8444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20509" name="Picture 11"/>
              <p:cNvPicPr preferRelativeResize="0">
                <a:picLocks noChangeAspect="1" noChangeArrowheads="1"/>
              </p:cNvPicPr>
              <p:nvPr/>
            </p:nvPicPr>
            <p:blipFill>
              <a:blip r:embed="rId5">
                <a:lum bright="-12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9718" y="1683893"/>
                <a:ext cx="1070639" cy="84541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20510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1945095" y="1501956"/>
                <a:ext cx="243597" cy="158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nl-NL" sz="1500" b="1" smtClean="0">
                    <a:latin typeface="Calibri" panose="020F0502020204030204" pitchFamily="34" charset="0"/>
                    <a:cs typeface="Arial" charset="0"/>
                  </a:rPr>
                  <a:t>PBS </a:t>
                </a:r>
                <a:endParaRPr lang="en-US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11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2761028" y="1502945"/>
                <a:ext cx="867791" cy="158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22860" tIns="11430" rIns="22860" bIns="11430">
                <a:spAutoFit/>
              </a:bodyPr>
              <a:lstStyle>
                <a:lvl1pPr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nl-NL" sz="1500" b="1" smtClean="0">
                    <a:latin typeface="Calibri" panose="020F0502020204030204" pitchFamily="34" charset="0"/>
                    <a:cs typeface="Arial" charset="0"/>
                  </a:rPr>
                  <a:t>IFN</a:t>
                </a:r>
                <a:r>
                  <a:rPr lang="nl-NL" sz="1500" b="1" smtClean="0">
                    <a:latin typeface="Calibri" panose="020F0502020204030204" pitchFamily="34" charset="0"/>
                    <a:cs typeface="Arial" charset="0"/>
                    <a:sym typeface="Symbol" charset="0"/>
                  </a:rPr>
                  <a:t></a:t>
                </a:r>
                <a:endParaRPr lang="en-US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12" name="Text Box 17"/>
              <p:cNvSpPr txBox="1">
                <a:spLocks noChangeAspect="1" noChangeArrowheads="1"/>
              </p:cNvSpPr>
              <p:nvPr/>
            </p:nvSpPr>
            <p:spPr bwMode="auto">
              <a:xfrm>
                <a:off x="4081660" y="1497012"/>
                <a:ext cx="477640" cy="158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nl-NL" sz="1500" b="1" smtClean="0">
                    <a:latin typeface="Calibri" panose="020F0502020204030204" pitchFamily="34" charset="0"/>
                    <a:cs typeface="Arial" charset="0"/>
                  </a:rPr>
                  <a:t>IFN</a:t>
                </a:r>
                <a:r>
                  <a:rPr lang="nl-NL" sz="1500" b="1" smtClean="0">
                    <a:latin typeface="Calibri" panose="020F0502020204030204" pitchFamily="34" charset="0"/>
                    <a:cs typeface="Arial" charset="0"/>
                    <a:sym typeface="Symbol" charset="0"/>
                  </a:rPr>
                  <a:t>-PEG</a:t>
                </a:r>
                <a:endParaRPr lang="en-US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13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4907547" y="1499979"/>
                <a:ext cx="1152767" cy="158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lIns="22860" tIns="11430" rIns="22860" bIns="11430">
                <a:spAutoFit/>
              </a:bodyPr>
              <a:lstStyle>
                <a:lvl1pPr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nl-NL" sz="1500" b="1" dirty="0" smtClean="0">
                    <a:solidFill>
                      <a:srgbClr val="C00000"/>
                    </a:solidFill>
                    <a:latin typeface="Calibri" panose="020F0502020204030204" pitchFamily="34" charset="0"/>
                    <a:cs typeface="Arial" charset="0"/>
                  </a:rPr>
                  <a:t>IFN</a:t>
                </a:r>
                <a:r>
                  <a:rPr lang="nl-NL" sz="1500" b="1" dirty="0" smtClean="0">
                    <a:solidFill>
                      <a:srgbClr val="C00000"/>
                    </a:solidFill>
                    <a:latin typeface="Calibri" panose="020F0502020204030204" pitchFamily="34" charset="0"/>
                    <a:cs typeface="Arial" charset="0"/>
                    <a:sym typeface="Symbol" charset="0"/>
                  </a:rPr>
                  <a:t>-PEG-PPB</a:t>
                </a:r>
                <a:endParaRPr lang="en-US" sz="15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14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79120" y="1502945"/>
                <a:ext cx="476282" cy="1581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nl-NL" sz="1500" b="1" dirty="0" err="1" smtClean="0">
                    <a:latin typeface="Calibri" panose="020F0502020204030204" pitchFamily="34" charset="0"/>
                    <a:cs typeface="Arial" charset="0"/>
                  </a:rPr>
                  <a:t>Olive</a:t>
                </a:r>
                <a:r>
                  <a:rPr lang="nl-NL" sz="1500" b="1" dirty="0" smtClean="0">
                    <a:latin typeface="Calibri" panose="020F0502020204030204" pitchFamily="34" charset="0"/>
                    <a:cs typeface="Arial" charset="0"/>
                  </a:rPr>
                  <a:t> Oil </a:t>
                </a:r>
                <a:endParaRPr lang="en-US" sz="1500" b="1" dirty="0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pic>
            <p:nvPicPr>
              <p:cNvPr id="14374" name="Picture 276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1513" y="2493962"/>
                <a:ext cx="273050" cy="1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16" name="Picture 370"/>
              <p:cNvPicPr preferRelativeResize="0">
                <a:picLocks noChangeArrowheads="1"/>
              </p:cNvPicPr>
              <p:nvPr/>
            </p:nvPicPr>
            <p:blipFill>
              <a:blip r:embed="rId7">
                <a:lum bright="-12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60"/>
              <a:stretch>
                <a:fillRect/>
              </a:stretch>
            </p:blipFill>
            <p:spPr bwMode="auto">
              <a:xfrm>
                <a:off x="1667802" y="1685870"/>
                <a:ext cx="1067670" cy="84640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20517" name="Picture 25"/>
              <p:cNvPicPr preferRelativeResize="0"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142" y="1685870"/>
                <a:ext cx="1069650" cy="8444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pic>
            <p:nvPicPr>
              <p:cNvPr id="20518" name="Picture 371"/>
              <p:cNvPicPr preferRelativeResize="0">
                <a:picLocks noChangeArrowheads="1"/>
              </p:cNvPicPr>
              <p:nvPr/>
            </p:nvPicPr>
            <p:blipFill>
              <a:blip r:embed="rId9">
                <a:lum bright="-12000" contrast="2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09"/>
              <a:stretch>
                <a:fillRect/>
              </a:stretch>
            </p:blipFill>
            <p:spPr bwMode="auto">
              <a:xfrm>
                <a:off x="3871828" y="1685870"/>
                <a:ext cx="1068660" cy="84640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 rot="16200000">
              <a:off x="-430882" y="3031924"/>
              <a:ext cx="1115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alibri" panose="020F0502020204030204" pitchFamily="34" charset="0"/>
                </a:rPr>
                <a:t>Collagen I</a:t>
              </a:r>
              <a:endParaRPr lang="en-US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343791" y="4078421"/>
            <a:ext cx="4631917" cy="2667002"/>
            <a:chOff x="300446" y="4146550"/>
            <a:chExt cx="4631917" cy="2667002"/>
          </a:xfrm>
        </p:grpSpPr>
        <p:grpSp>
          <p:nvGrpSpPr>
            <p:cNvPr id="13315" name="Group 379"/>
            <p:cNvGrpSpPr>
              <a:grpSpLocks/>
            </p:cNvGrpSpPr>
            <p:nvPr/>
          </p:nvGrpSpPr>
          <p:grpSpPr bwMode="auto">
            <a:xfrm>
              <a:off x="3205163" y="4296538"/>
              <a:ext cx="1727200" cy="2517014"/>
              <a:chOff x="1718" y="3374"/>
              <a:chExt cx="646" cy="941"/>
            </a:xfrm>
          </p:grpSpPr>
          <p:graphicFrame>
            <p:nvGraphicFramePr>
              <p:cNvPr id="14364" name="Object 51"/>
              <p:cNvGraphicFramePr>
                <a:graphicFrameLocks noChangeAspect="1"/>
              </p:cNvGraphicFramePr>
              <p:nvPr/>
            </p:nvGraphicFramePr>
            <p:xfrm>
              <a:off x="1718" y="3375"/>
              <a:ext cx="646" cy="9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03" name="Prism Project" r:id="rId10" imgW="2489200" imgH="3136900" progId="Prism5.Document">
                      <p:embed/>
                    </p:oleObj>
                  </mc:Choice>
                  <mc:Fallback>
                    <p:oleObj name="Prism Project" r:id="rId10" imgW="2489200" imgH="3136900" progId="Prism5.Document">
                      <p:embed/>
                      <p:pic>
                        <p:nvPicPr>
                          <p:cNvPr id="0" name="Object 5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13391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8" y="3375"/>
                            <a:ext cx="646" cy="9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02" name="Text Box 146"/>
              <p:cNvSpPr txBox="1">
                <a:spLocks noChangeAspect="1" noChangeArrowheads="1"/>
              </p:cNvSpPr>
              <p:nvPr/>
            </p:nvSpPr>
            <p:spPr bwMode="auto">
              <a:xfrm>
                <a:off x="1932" y="3374"/>
                <a:ext cx="53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dirty="0" smtClean="0">
                    <a:latin typeface="Calibri" panose="020F0502020204030204" pitchFamily="34" charset="0"/>
                    <a:cs typeface="Arial" charset="0"/>
                  </a:rPr>
                  <a:t>#</a:t>
                </a:r>
                <a:endParaRPr lang="nl-NL" sz="1500" b="1" dirty="0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03" name="Text Box 147"/>
              <p:cNvSpPr txBox="1">
                <a:spLocks noChangeAspect="1" noChangeArrowheads="1"/>
              </p:cNvSpPr>
              <p:nvPr/>
            </p:nvSpPr>
            <p:spPr bwMode="auto">
              <a:xfrm>
                <a:off x="2240" y="3831"/>
                <a:ext cx="89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smtClean="0">
                    <a:latin typeface="Calibri" panose="020F0502020204030204" pitchFamily="34" charset="0"/>
                    <a:cs typeface="Arial" charset="0"/>
                  </a:rPr>
                  <a:t>**</a:t>
                </a:r>
                <a:endParaRPr lang="nl-NL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</p:grpSp>
        <p:grpSp>
          <p:nvGrpSpPr>
            <p:cNvPr id="13316" name="Group 378"/>
            <p:cNvGrpSpPr>
              <a:grpSpLocks/>
            </p:cNvGrpSpPr>
            <p:nvPr/>
          </p:nvGrpSpPr>
          <p:grpSpPr bwMode="auto">
            <a:xfrm>
              <a:off x="563563" y="4146550"/>
              <a:ext cx="1762125" cy="2667000"/>
              <a:chOff x="1008" y="3318"/>
              <a:chExt cx="659" cy="997"/>
            </a:xfrm>
          </p:grpSpPr>
          <p:graphicFrame>
            <p:nvGraphicFramePr>
              <p:cNvPr id="14358" name="Object 53"/>
              <p:cNvGraphicFramePr>
                <a:graphicFrameLocks noChangeAspect="1"/>
              </p:cNvGraphicFramePr>
              <p:nvPr/>
            </p:nvGraphicFramePr>
            <p:xfrm>
              <a:off x="1008" y="3385"/>
              <a:ext cx="659" cy="9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504" name="Prism Project" r:id="rId12" imgW="2552700" imgH="3136900" progId="Prism5.Document">
                      <p:embed/>
                    </p:oleObj>
                  </mc:Choice>
                  <mc:Fallback>
                    <p:oleObj name="Prism Project" r:id="rId12" imgW="2552700" imgH="3136900" progId="Prism5.Document">
                      <p:embed/>
                      <p:pic>
                        <p:nvPicPr>
                          <p:cNvPr id="0" name="Object 5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13013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08" y="3385"/>
                            <a:ext cx="659" cy="93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496" name="Text Box 141"/>
              <p:cNvSpPr txBox="1">
                <a:spLocks noChangeAspect="1" noChangeArrowheads="1"/>
              </p:cNvSpPr>
              <p:nvPr/>
            </p:nvSpPr>
            <p:spPr bwMode="auto">
              <a:xfrm>
                <a:off x="1235" y="3414"/>
                <a:ext cx="53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smtClean="0">
                    <a:latin typeface="Calibri" panose="020F0502020204030204" pitchFamily="34" charset="0"/>
                    <a:cs typeface="Arial" charset="0"/>
                  </a:rPr>
                  <a:t>#</a:t>
                </a:r>
                <a:endParaRPr lang="nl-NL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497" name="Text Box 142"/>
              <p:cNvSpPr txBox="1">
                <a:spLocks noChangeAspect="1" noChangeArrowheads="1"/>
              </p:cNvSpPr>
              <p:nvPr/>
            </p:nvSpPr>
            <p:spPr bwMode="auto">
              <a:xfrm>
                <a:off x="1343" y="3507"/>
                <a:ext cx="53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smtClean="0">
                    <a:latin typeface="Calibri" panose="020F0502020204030204" pitchFamily="34" charset="0"/>
                    <a:cs typeface="Arial" charset="0"/>
                  </a:rPr>
                  <a:t>#</a:t>
                </a:r>
                <a:endParaRPr lang="nl-NL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498" name="Text Box 143"/>
              <p:cNvSpPr txBox="1">
                <a:spLocks noChangeAspect="1" noChangeArrowheads="1"/>
              </p:cNvSpPr>
              <p:nvPr/>
            </p:nvSpPr>
            <p:spPr bwMode="auto">
              <a:xfrm>
                <a:off x="1451" y="3567"/>
                <a:ext cx="53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smtClean="0">
                    <a:latin typeface="Calibri" panose="020F0502020204030204" pitchFamily="34" charset="0"/>
                    <a:cs typeface="Arial" charset="0"/>
                  </a:rPr>
                  <a:t>#</a:t>
                </a:r>
                <a:endParaRPr lang="nl-NL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499" name="Text Box 144"/>
              <p:cNvSpPr txBox="1">
                <a:spLocks noChangeAspect="1" noChangeArrowheads="1"/>
              </p:cNvSpPr>
              <p:nvPr/>
            </p:nvSpPr>
            <p:spPr bwMode="auto">
              <a:xfrm>
                <a:off x="1544" y="3686"/>
                <a:ext cx="89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500" b="1" smtClean="0">
                    <a:latin typeface="Calibri" panose="020F0502020204030204" pitchFamily="34" charset="0"/>
                    <a:cs typeface="Arial" charset="0"/>
                  </a:rPr>
                  <a:t>**</a:t>
                </a:r>
                <a:endParaRPr lang="nl-NL" sz="1500" b="1" smtClean="0">
                  <a:latin typeface="Calibri" panose="020F0502020204030204" pitchFamily="34" charset="0"/>
                  <a:cs typeface="Arial" charset="0"/>
                </a:endParaRPr>
              </a:p>
            </p:txBody>
          </p:sp>
          <p:sp>
            <p:nvSpPr>
              <p:cNvPr id="20500" name="Text Box 170"/>
              <p:cNvSpPr txBox="1">
                <a:spLocks noChangeAspect="1" noChangeArrowheads="1"/>
              </p:cNvSpPr>
              <p:nvPr/>
            </p:nvSpPr>
            <p:spPr bwMode="auto">
              <a:xfrm>
                <a:off x="1224" y="3318"/>
                <a:ext cx="223" cy="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22860" tIns="11430" rIns="22860" bIns="1143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l-GR" sz="1500" b="1" smtClean="0">
                    <a:latin typeface="Calibri" panose="020F0502020204030204" pitchFamily="34" charset="0"/>
                    <a:cs typeface="Arial" charset="0"/>
                  </a:rPr>
                  <a:t>α</a:t>
                </a:r>
                <a:r>
                  <a:rPr lang="en-GB" sz="1500" b="1" smtClean="0">
                    <a:latin typeface="Calibri" panose="020F0502020204030204" pitchFamily="34" charset="0"/>
                    <a:cs typeface="Arial" charset="0"/>
                  </a:rPr>
                  <a:t>-SMA</a:t>
                </a:r>
              </a:p>
            </p:txBody>
          </p:sp>
        </p:grpSp>
        <p:sp>
          <p:nvSpPr>
            <p:cNvPr id="20488" name="Text Box 171"/>
            <p:cNvSpPr txBox="1">
              <a:spLocks noChangeAspect="1" noChangeArrowheads="1"/>
            </p:cNvSpPr>
            <p:nvPr/>
          </p:nvSpPr>
          <p:spPr bwMode="auto">
            <a:xfrm>
              <a:off x="3908425" y="4157663"/>
              <a:ext cx="647293" cy="253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22860" tIns="11430" rIns="22860" bIns="1143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500" b="1" dirty="0" err="1" smtClean="0">
                  <a:latin typeface="Calibri" panose="020F0502020204030204" pitchFamily="34" charset="0"/>
                  <a:cs typeface="Arial" charset="0"/>
                </a:rPr>
                <a:t>Desmin</a:t>
              </a:r>
              <a:endParaRPr lang="en-GB" sz="1500" b="1" dirty="0" smtClean="0"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949450" y="5097463"/>
              <a:ext cx="317500" cy="936625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00" b="1">
                <a:latin typeface="Calibri" panose="020F050202020403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554538" y="5397500"/>
              <a:ext cx="317500" cy="636588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00" b="1">
                <a:latin typeface="Calibri" panose="020F050202020403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16200000">
              <a:off x="-185104" y="5109332"/>
              <a:ext cx="129426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Calibri" panose="020F0502020204030204" pitchFamily="34" charset="0"/>
                </a:rPr>
                <a:t>fold induction</a:t>
              </a:r>
              <a:endParaRPr lang="en-US" sz="1500" b="1" dirty="0">
                <a:latin typeface="Calibri" panose="020F050202020403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2407184" y="5109332"/>
              <a:ext cx="1294265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b="1" dirty="0" smtClean="0">
                  <a:latin typeface="Calibri" panose="020F0502020204030204" pitchFamily="34" charset="0"/>
                </a:rPr>
                <a:t>fold induction</a:t>
              </a:r>
              <a:endParaRPr lang="en-US" sz="1500" b="1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672138" y="724853"/>
            <a:ext cx="849694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23" name="Text Box 51"/>
          <p:cNvSpPr txBox="1">
            <a:spLocks noChangeArrowheads="1"/>
          </p:cNvSpPr>
          <p:nvPr/>
        </p:nvSpPr>
        <p:spPr bwMode="auto">
          <a:xfrm>
            <a:off x="381000" y="184150"/>
            <a:ext cx="83820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nl-NL" sz="2600">
                <a:solidFill>
                  <a:srgbClr val="000099"/>
                </a:solidFill>
                <a:latin typeface="Calibri" charset="0"/>
                <a:ea typeface="ＭＳ Ｐゴシック" charset="0"/>
                <a:sym typeface="Symbol" charset="0"/>
              </a:rPr>
              <a:t>Adverse effects of IFN and IFN-PEG in </a:t>
            </a:r>
          </a:p>
          <a:p>
            <a:pPr algn="ctr">
              <a:defRPr/>
            </a:pPr>
            <a:r>
              <a:rPr lang="nl-NL" sz="2600">
                <a:solidFill>
                  <a:srgbClr val="000099"/>
                </a:solidFill>
                <a:latin typeface="Calibri" charset="0"/>
                <a:ea typeface="ＭＳ Ｐゴシック" charset="0"/>
                <a:sym typeface="Symbol" charset="0"/>
              </a:rPr>
              <a:t>chronic liver fibrosis mouse model </a:t>
            </a:r>
          </a:p>
        </p:txBody>
      </p:sp>
      <p:sp>
        <p:nvSpPr>
          <p:cNvPr id="62" name="Text Box 43"/>
          <p:cNvSpPr txBox="1">
            <a:spLocks noChangeArrowheads="1"/>
          </p:cNvSpPr>
          <p:nvPr/>
        </p:nvSpPr>
        <p:spPr bwMode="auto">
          <a:xfrm>
            <a:off x="3657600" y="6172200"/>
            <a:ext cx="21272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i="1" dirty="0">
                <a:latin typeface="Calibri" charset="0"/>
                <a:ea typeface="ＭＳ Ｐゴシック" charset="0"/>
              </a:rPr>
              <a:t>Bansal et al., </a:t>
            </a:r>
            <a:r>
              <a:rPr lang="en-US" sz="1200" b="1" i="1" dirty="0" err="1">
                <a:latin typeface="Calibri" charset="0"/>
                <a:ea typeface="ＭＳ Ｐゴシック" charset="0"/>
              </a:rPr>
              <a:t>Hepatology</a:t>
            </a:r>
            <a:r>
              <a:rPr lang="en-US" sz="1200" b="1" i="1" dirty="0">
                <a:latin typeface="Calibri" charset="0"/>
                <a:ea typeface="ＭＳ Ｐゴシック" charset="0"/>
              </a:rPr>
              <a:t> 2011</a:t>
            </a:r>
            <a:endParaRPr lang="nl-NL" sz="1200" b="1" i="1" dirty="0">
              <a:latin typeface="Calibri" charset="0"/>
              <a:ea typeface="ＭＳ Ｐゴシック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7839"/>
          <a:stretch/>
        </p:blipFill>
        <p:spPr>
          <a:xfrm>
            <a:off x="7010400" y="1007683"/>
            <a:ext cx="1905000" cy="511498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2"/>
          <a:srcRect r="21275"/>
          <a:stretch/>
        </p:blipFill>
        <p:spPr>
          <a:xfrm>
            <a:off x="316230" y="1013460"/>
            <a:ext cx="6767305" cy="51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1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74800" y="560388"/>
            <a:ext cx="60594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nl-NL" altLang="nl-NL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PART III:</a:t>
            </a:r>
          </a:p>
          <a:p>
            <a:pPr algn="ctr" eaLnBrk="1" hangingPunct="1"/>
            <a:r>
              <a:rPr lang="nl-NL" altLang="nl-NL" sz="3000" b="1" dirty="0">
                <a:solidFill>
                  <a:schemeClr val="tx2"/>
                </a:solidFill>
                <a:latin typeface="Calibri" panose="020F0502020204030204" pitchFamily="34" charset="0"/>
              </a:rPr>
              <a:t>TARGETED PEPTIDOMIMETIC OF IFN</a:t>
            </a:r>
            <a:r>
              <a:rPr lang="nl-NL" altLang="nl-NL" sz="3000" b="1" dirty="0">
                <a:solidFill>
                  <a:schemeClr val="tx2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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2133600"/>
            <a:ext cx="55499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41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323528" y="75882"/>
            <a:ext cx="8902625" cy="990601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</a:rPr>
              <a:t>Re-design of construct in view of clinical development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362" name="TextBox 7"/>
          <p:cNvSpPr txBox="1">
            <a:spLocks noChangeArrowheads="1"/>
          </p:cNvSpPr>
          <p:nvPr/>
        </p:nvSpPr>
        <p:spPr bwMode="auto">
          <a:xfrm>
            <a:off x="4572000" y="6453336"/>
            <a:ext cx="4378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sv-SE" sz="1200" i="1" dirty="0" err="1"/>
              <a:t>Bansal</a:t>
            </a:r>
            <a:r>
              <a:rPr lang="sv-SE" sz="1200" i="1" dirty="0"/>
              <a:t> R, </a:t>
            </a:r>
            <a:r>
              <a:rPr lang="sv-SE" sz="1200" i="1" dirty="0" err="1"/>
              <a:t>Poelstra</a:t>
            </a:r>
            <a:r>
              <a:rPr lang="sv-SE" sz="1200" i="1" dirty="0"/>
              <a:t> K, </a:t>
            </a:r>
            <a:r>
              <a:rPr lang="sv-SE" sz="1200" i="1" dirty="0" err="1"/>
              <a:t>Beljaars</a:t>
            </a:r>
            <a:r>
              <a:rPr lang="sv-SE" sz="1200" i="1" dirty="0"/>
              <a:t> L, Prakash J. (Patent </a:t>
            </a:r>
            <a:r>
              <a:rPr lang="sv-SE" sz="1200" i="1" dirty="0" err="1"/>
              <a:t>granted</a:t>
            </a:r>
            <a:r>
              <a:rPr lang="sv-SE" sz="1200" i="1" dirty="0"/>
              <a:t>)</a:t>
            </a:r>
            <a:endParaRPr lang="en-US" sz="1200" i="1" dirty="0"/>
          </a:p>
        </p:txBody>
      </p:sp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1608857" y="2365548"/>
            <a:ext cx="145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sv-SE" sz="1800">
                <a:latin typeface="Calibri" charset="0"/>
              </a:rPr>
              <a:t>Earlier design</a:t>
            </a:r>
            <a:endParaRPr lang="en-US" sz="1800">
              <a:latin typeface="Calibri" charset="0"/>
            </a:endParaRPr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5580063" y="2248073"/>
            <a:ext cx="1274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sv-SE" sz="1800">
                <a:latin typeface="Calibri" charset="0"/>
              </a:rPr>
              <a:t>New design</a:t>
            </a:r>
            <a:endParaRPr lang="en-US" sz="1800">
              <a:latin typeface="Calibri" charset="0"/>
            </a:endParaRPr>
          </a:p>
        </p:txBody>
      </p:sp>
      <p:grpSp>
        <p:nvGrpSpPr>
          <p:cNvPr id="15365" name="Group 20"/>
          <p:cNvGrpSpPr>
            <a:grpSpLocks noChangeAspect="1"/>
          </p:cNvGrpSpPr>
          <p:nvPr/>
        </p:nvGrpSpPr>
        <p:grpSpPr bwMode="auto">
          <a:xfrm>
            <a:off x="1627907" y="3113261"/>
            <a:ext cx="1317625" cy="1201737"/>
            <a:chOff x="2157612" y="2525456"/>
            <a:chExt cx="1944578" cy="1778287"/>
          </a:xfrm>
        </p:grpSpPr>
        <p:grpSp>
          <p:nvGrpSpPr>
            <p:cNvPr id="15368" name="Group 18"/>
            <p:cNvGrpSpPr>
              <a:grpSpLocks noChangeAspect="1"/>
            </p:cNvGrpSpPr>
            <p:nvPr/>
          </p:nvGrpSpPr>
          <p:grpSpPr bwMode="auto">
            <a:xfrm>
              <a:off x="2383516" y="2525456"/>
              <a:ext cx="1523006" cy="1561005"/>
              <a:chOff x="2166" y="514"/>
              <a:chExt cx="1200" cy="1230"/>
            </a:xfrm>
          </p:grpSpPr>
          <p:sp>
            <p:nvSpPr>
              <p:cNvPr id="17" name="Oval 19"/>
              <p:cNvSpPr>
                <a:spLocks noChangeAspect="1" noChangeArrowheads="1"/>
              </p:cNvSpPr>
              <p:nvPr/>
            </p:nvSpPr>
            <p:spPr bwMode="auto">
              <a:xfrm>
                <a:off x="2400" y="816"/>
                <a:ext cx="781" cy="764"/>
              </a:xfrm>
              <a:prstGeom prst="ellipse">
                <a:avLst/>
              </a:prstGeom>
              <a:solidFill>
                <a:srgbClr val="D2533C"/>
              </a:solidFill>
              <a:ln w="190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nl-NL" sz="1200" dirty="0">
                    <a:latin typeface="Garamond" charset="0"/>
                  </a:rPr>
                  <a:t>IFN</a:t>
                </a:r>
                <a:r>
                  <a:rPr lang="nl-NL" sz="1200" dirty="0">
                    <a:latin typeface="Garamond" charset="0"/>
                    <a:sym typeface="Symbol" charset="0"/>
                  </a:rPr>
                  <a:t></a:t>
                </a:r>
              </a:p>
            </p:txBody>
          </p:sp>
          <p:sp>
            <p:nvSpPr>
              <p:cNvPr id="18" name="Freeform 20"/>
              <p:cNvSpPr>
                <a:spLocks noChangeAspect="1"/>
              </p:cNvSpPr>
              <p:nvPr/>
            </p:nvSpPr>
            <p:spPr bwMode="auto">
              <a:xfrm>
                <a:off x="3066" y="1410"/>
                <a:ext cx="294" cy="333"/>
              </a:xfrm>
              <a:custGeom>
                <a:avLst/>
                <a:gdLst>
                  <a:gd name="T0" fmla="*/ 57 w 299"/>
                  <a:gd name="T1" fmla="*/ 0 h 333"/>
                  <a:gd name="T2" fmla="*/ 85 w 299"/>
                  <a:gd name="T3" fmla="*/ 48 h 333"/>
                  <a:gd name="T4" fmla="*/ 237 w 299"/>
                  <a:gd name="T5" fmla="*/ 62 h 333"/>
                  <a:gd name="T6" fmla="*/ 219 w 299"/>
                  <a:gd name="T7" fmla="*/ 176 h 333"/>
                  <a:gd name="T8" fmla="*/ 223 w 299"/>
                  <a:gd name="T9" fmla="*/ 224 h 333"/>
                  <a:gd name="T10" fmla="*/ 290 w 299"/>
                  <a:gd name="T11" fmla="*/ 258 h 333"/>
                  <a:gd name="T12" fmla="*/ 270 w 299"/>
                  <a:gd name="T13" fmla="*/ 296 h 333"/>
                  <a:gd name="T14" fmla="*/ 190 w 299"/>
                  <a:gd name="T15" fmla="*/ 287 h 333"/>
                  <a:gd name="T16" fmla="*/ 166 w 299"/>
                  <a:gd name="T17" fmla="*/ 268 h 333"/>
                  <a:gd name="T18" fmla="*/ 138 w 299"/>
                  <a:gd name="T19" fmla="*/ 244 h 333"/>
                  <a:gd name="T20" fmla="*/ 109 w 299"/>
                  <a:gd name="T21" fmla="*/ 234 h 333"/>
                  <a:gd name="T22" fmla="*/ 53 w 299"/>
                  <a:gd name="T23" fmla="*/ 325 h 333"/>
                  <a:gd name="T24" fmla="*/ 0 w 299"/>
                  <a:gd name="T25" fmla="*/ 330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Freeform 21"/>
              <p:cNvSpPr>
                <a:spLocks noChangeAspect="1"/>
              </p:cNvSpPr>
              <p:nvPr/>
            </p:nvSpPr>
            <p:spPr bwMode="auto">
              <a:xfrm>
                <a:off x="2167" y="1391"/>
                <a:ext cx="366" cy="355"/>
              </a:xfrm>
              <a:custGeom>
                <a:avLst/>
                <a:gdLst>
                  <a:gd name="T0" fmla="*/ 327 w 365"/>
                  <a:gd name="T1" fmla="*/ 56 h 354"/>
                  <a:gd name="T2" fmla="*/ 284 w 365"/>
                  <a:gd name="T3" fmla="*/ 71 h 354"/>
                  <a:gd name="T4" fmla="*/ 265 w 365"/>
                  <a:gd name="T5" fmla="*/ 100 h 354"/>
                  <a:gd name="T6" fmla="*/ 289 w 365"/>
                  <a:gd name="T7" fmla="*/ 205 h 354"/>
                  <a:gd name="T8" fmla="*/ 318 w 365"/>
                  <a:gd name="T9" fmla="*/ 258 h 354"/>
                  <a:gd name="T10" fmla="*/ 337 w 365"/>
                  <a:gd name="T11" fmla="*/ 268 h 354"/>
                  <a:gd name="T12" fmla="*/ 366 w 365"/>
                  <a:gd name="T13" fmla="*/ 316 h 354"/>
                  <a:gd name="T14" fmla="*/ 308 w 365"/>
                  <a:gd name="T15" fmla="*/ 354 h 354"/>
                  <a:gd name="T16" fmla="*/ 236 w 365"/>
                  <a:gd name="T17" fmla="*/ 349 h 354"/>
                  <a:gd name="T18" fmla="*/ 149 w 365"/>
                  <a:gd name="T19" fmla="*/ 296 h 354"/>
                  <a:gd name="T20" fmla="*/ 139 w 365"/>
                  <a:gd name="T21" fmla="*/ 282 h 354"/>
                  <a:gd name="T22" fmla="*/ 43 w 365"/>
                  <a:gd name="T23" fmla="*/ 268 h 354"/>
                  <a:gd name="T24" fmla="*/ 0 w 365"/>
                  <a:gd name="T25" fmla="*/ 172 h 354"/>
                  <a:gd name="T26" fmla="*/ 29 w 365"/>
                  <a:gd name="T27" fmla="*/ 148 h 354"/>
                  <a:gd name="T28" fmla="*/ 58 w 365"/>
                  <a:gd name="T29" fmla="*/ 138 h 354"/>
                  <a:gd name="T30" fmla="*/ 43 w 365"/>
                  <a:gd name="T31" fmla="*/ 28 h 354"/>
                  <a:gd name="T32" fmla="*/ 72 w 365"/>
                  <a:gd name="T33" fmla="*/ 4 h 35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5" h="354">
                    <a:moveTo>
                      <a:pt x="326" y="56"/>
                    </a:moveTo>
                    <a:cubicBezTo>
                      <a:pt x="310" y="59"/>
                      <a:pt x="295" y="58"/>
                      <a:pt x="283" y="71"/>
                    </a:cubicBezTo>
                    <a:cubicBezTo>
                      <a:pt x="275" y="80"/>
                      <a:pt x="264" y="100"/>
                      <a:pt x="264" y="100"/>
                    </a:cubicBezTo>
                    <a:cubicBezTo>
                      <a:pt x="267" y="139"/>
                      <a:pt x="265" y="173"/>
                      <a:pt x="288" y="205"/>
                    </a:cubicBezTo>
                    <a:cubicBezTo>
                      <a:pt x="293" y="221"/>
                      <a:pt x="305" y="246"/>
                      <a:pt x="317" y="258"/>
                    </a:cubicBezTo>
                    <a:cubicBezTo>
                      <a:pt x="322" y="263"/>
                      <a:pt x="330" y="264"/>
                      <a:pt x="336" y="268"/>
                    </a:cubicBezTo>
                    <a:cubicBezTo>
                      <a:pt x="353" y="280"/>
                      <a:pt x="359" y="298"/>
                      <a:pt x="365" y="316"/>
                    </a:cubicBezTo>
                    <a:cubicBezTo>
                      <a:pt x="348" y="340"/>
                      <a:pt x="336" y="346"/>
                      <a:pt x="307" y="354"/>
                    </a:cubicBezTo>
                    <a:cubicBezTo>
                      <a:pt x="283" y="352"/>
                      <a:pt x="259" y="354"/>
                      <a:pt x="235" y="349"/>
                    </a:cubicBezTo>
                    <a:cubicBezTo>
                      <a:pt x="227" y="347"/>
                      <a:pt x="156" y="303"/>
                      <a:pt x="149" y="296"/>
                    </a:cubicBezTo>
                    <a:cubicBezTo>
                      <a:pt x="145" y="292"/>
                      <a:pt x="144" y="285"/>
                      <a:pt x="139" y="282"/>
                    </a:cubicBezTo>
                    <a:cubicBezTo>
                      <a:pt x="113" y="266"/>
                      <a:pt x="67" y="269"/>
                      <a:pt x="43" y="268"/>
                    </a:cubicBezTo>
                    <a:cubicBezTo>
                      <a:pt x="25" y="237"/>
                      <a:pt x="12" y="206"/>
                      <a:pt x="0" y="172"/>
                    </a:cubicBezTo>
                    <a:cubicBezTo>
                      <a:pt x="12" y="153"/>
                      <a:pt x="6" y="157"/>
                      <a:pt x="29" y="148"/>
                    </a:cubicBezTo>
                    <a:cubicBezTo>
                      <a:pt x="39" y="144"/>
                      <a:pt x="58" y="138"/>
                      <a:pt x="58" y="138"/>
                    </a:cubicBezTo>
                    <a:cubicBezTo>
                      <a:pt x="69" y="100"/>
                      <a:pt x="66" y="60"/>
                      <a:pt x="43" y="28"/>
                    </a:cubicBezTo>
                    <a:cubicBezTo>
                      <a:pt x="34" y="0"/>
                      <a:pt x="49" y="4"/>
                      <a:pt x="72" y="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Freeform 22"/>
              <p:cNvSpPr>
                <a:spLocks noChangeAspect="1"/>
              </p:cNvSpPr>
              <p:nvPr/>
            </p:nvSpPr>
            <p:spPr bwMode="auto">
              <a:xfrm rot="-7898810">
                <a:off x="2996" y="602"/>
                <a:ext cx="298" cy="329"/>
              </a:xfrm>
              <a:custGeom>
                <a:avLst/>
                <a:gdLst>
                  <a:gd name="T0" fmla="*/ 57 w 299"/>
                  <a:gd name="T1" fmla="*/ 0 h 333"/>
                  <a:gd name="T2" fmla="*/ 86 w 299"/>
                  <a:gd name="T3" fmla="*/ 47 h 333"/>
                  <a:gd name="T4" fmla="*/ 238 w 299"/>
                  <a:gd name="T5" fmla="*/ 60 h 333"/>
                  <a:gd name="T6" fmla="*/ 219 w 299"/>
                  <a:gd name="T7" fmla="*/ 173 h 333"/>
                  <a:gd name="T8" fmla="*/ 223 w 299"/>
                  <a:gd name="T9" fmla="*/ 220 h 333"/>
                  <a:gd name="T10" fmla="*/ 291 w 299"/>
                  <a:gd name="T11" fmla="*/ 254 h 333"/>
                  <a:gd name="T12" fmla="*/ 271 w 299"/>
                  <a:gd name="T13" fmla="*/ 290 h 333"/>
                  <a:gd name="T14" fmla="*/ 190 w 299"/>
                  <a:gd name="T15" fmla="*/ 282 h 333"/>
                  <a:gd name="T16" fmla="*/ 166 w 299"/>
                  <a:gd name="T17" fmla="*/ 264 h 333"/>
                  <a:gd name="T18" fmla="*/ 139 w 299"/>
                  <a:gd name="T19" fmla="*/ 240 h 333"/>
                  <a:gd name="T20" fmla="*/ 110 w 299"/>
                  <a:gd name="T21" fmla="*/ 230 h 333"/>
                  <a:gd name="T22" fmla="*/ 53 w 299"/>
                  <a:gd name="T23" fmla="*/ 319 h 333"/>
                  <a:gd name="T24" fmla="*/ 0 w 299"/>
                  <a:gd name="T25" fmla="*/ 324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9" h="333">
                    <a:moveTo>
                      <a:pt x="57" y="0"/>
                    </a:moveTo>
                    <a:cubicBezTo>
                      <a:pt x="62" y="27"/>
                      <a:pt x="60" y="39"/>
                      <a:pt x="86" y="48"/>
                    </a:cubicBezTo>
                    <a:cubicBezTo>
                      <a:pt x="118" y="46"/>
                      <a:pt x="226" y="23"/>
                      <a:pt x="240" y="62"/>
                    </a:cubicBezTo>
                    <a:cubicBezTo>
                      <a:pt x="234" y="166"/>
                      <a:pt x="237" y="122"/>
                      <a:pt x="221" y="177"/>
                    </a:cubicBezTo>
                    <a:cubicBezTo>
                      <a:pt x="222" y="193"/>
                      <a:pt x="220" y="210"/>
                      <a:pt x="225" y="225"/>
                    </a:cubicBezTo>
                    <a:cubicBezTo>
                      <a:pt x="232" y="248"/>
                      <a:pt x="274" y="253"/>
                      <a:pt x="293" y="259"/>
                    </a:cubicBezTo>
                    <a:cubicBezTo>
                      <a:pt x="299" y="281"/>
                      <a:pt x="291" y="286"/>
                      <a:pt x="273" y="297"/>
                    </a:cubicBezTo>
                    <a:cubicBezTo>
                      <a:pt x="246" y="295"/>
                      <a:pt x="213" y="305"/>
                      <a:pt x="192" y="288"/>
                    </a:cubicBezTo>
                    <a:cubicBezTo>
                      <a:pt x="164" y="265"/>
                      <a:pt x="200" y="278"/>
                      <a:pt x="168" y="269"/>
                    </a:cubicBezTo>
                    <a:cubicBezTo>
                      <a:pt x="158" y="262"/>
                      <a:pt x="150" y="251"/>
                      <a:pt x="139" y="245"/>
                    </a:cubicBezTo>
                    <a:cubicBezTo>
                      <a:pt x="130" y="240"/>
                      <a:pt x="110" y="235"/>
                      <a:pt x="110" y="235"/>
                    </a:cubicBezTo>
                    <a:cubicBezTo>
                      <a:pt x="31" y="244"/>
                      <a:pt x="73" y="247"/>
                      <a:pt x="53" y="326"/>
                    </a:cubicBezTo>
                    <a:cubicBezTo>
                      <a:pt x="51" y="333"/>
                      <a:pt x="21" y="331"/>
                      <a:pt x="0" y="331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 23"/>
              <p:cNvSpPr>
                <a:spLocks noChangeAspect="1"/>
              </p:cNvSpPr>
              <p:nvPr/>
            </p:nvSpPr>
            <p:spPr bwMode="auto">
              <a:xfrm>
                <a:off x="2162" y="514"/>
                <a:ext cx="354" cy="431"/>
              </a:xfrm>
              <a:custGeom>
                <a:avLst/>
                <a:gdLst>
                  <a:gd name="T0" fmla="*/ 330 w 351"/>
                  <a:gd name="T1" fmla="*/ 430 h 432"/>
                  <a:gd name="T2" fmla="*/ 330 w 351"/>
                  <a:gd name="T3" fmla="*/ 372 h 432"/>
                  <a:gd name="T4" fmla="*/ 301 w 351"/>
                  <a:gd name="T5" fmla="*/ 362 h 432"/>
                  <a:gd name="T6" fmla="*/ 218 w 351"/>
                  <a:gd name="T7" fmla="*/ 353 h 432"/>
                  <a:gd name="T8" fmla="*/ 261 w 351"/>
                  <a:gd name="T9" fmla="*/ 276 h 432"/>
                  <a:gd name="T10" fmla="*/ 252 w 351"/>
                  <a:gd name="T11" fmla="*/ 182 h 432"/>
                  <a:gd name="T12" fmla="*/ 354 w 351"/>
                  <a:gd name="T13" fmla="*/ 144 h 432"/>
                  <a:gd name="T14" fmla="*/ 330 w 351"/>
                  <a:gd name="T15" fmla="*/ 62 h 432"/>
                  <a:gd name="T16" fmla="*/ 315 w 351"/>
                  <a:gd name="T17" fmla="*/ 57 h 432"/>
                  <a:gd name="T18" fmla="*/ 242 w 351"/>
                  <a:gd name="T19" fmla="*/ 24 h 432"/>
                  <a:gd name="T20" fmla="*/ 199 w 351"/>
                  <a:gd name="T21" fmla="*/ 0 h 432"/>
                  <a:gd name="T22" fmla="*/ 116 w 351"/>
                  <a:gd name="T23" fmla="*/ 72 h 432"/>
                  <a:gd name="T24" fmla="*/ 112 w 351"/>
                  <a:gd name="T25" fmla="*/ 129 h 432"/>
                  <a:gd name="T26" fmla="*/ 34 w 351"/>
                  <a:gd name="T27" fmla="*/ 182 h 432"/>
                  <a:gd name="T28" fmla="*/ 0 w 351"/>
                  <a:gd name="T29" fmla="*/ 228 h 4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51" h="432">
                    <a:moveTo>
                      <a:pt x="327" y="432"/>
                    </a:moveTo>
                    <a:cubicBezTo>
                      <a:pt x="332" y="413"/>
                      <a:pt x="339" y="393"/>
                      <a:pt x="327" y="374"/>
                    </a:cubicBezTo>
                    <a:cubicBezTo>
                      <a:pt x="322" y="365"/>
                      <a:pt x="308" y="367"/>
                      <a:pt x="298" y="364"/>
                    </a:cubicBezTo>
                    <a:cubicBezTo>
                      <a:pt x="261" y="354"/>
                      <a:pt x="288" y="360"/>
                      <a:pt x="216" y="355"/>
                    </a:cubicBezTo>
                    <a:cubicBezTo>
                      <a:pt x="185" y="304"/>
                      <a:pt x="210" y="288"/>
                      <a:pt x="259" y="278"/>
                    </a:cubicBezTo>
                    <a:cubicBezTo>
                      <a:pt x="280" y="248"/>
                      <a:pt x="268" y="210"/>
                      <a:pt x="250" y="182"/>
                    </a:cubicBezTo>
                    <a:cubicBezTo>
                      <a:pt x="264" y="142"/>
                      <a:pt x="317" y="147"/>
                      <a:pt x="351" y="144"/>
                    </a:cubicBezTo>
                    <a:cubicBezTo>
                      <a:pt x="348" y="123"/>
                      <a:pt x="348" y="78"/>
                      <a:pt x="327" y="62"/>
                    </a:cubicBezTo>
                    <a:cubicBezTo>
                      <a:pt x="323" y="59"/>
                      <a:pt x="317" y="60"/>
                      <a:pt x="312" y="57"/>
                    </a:cubicBezTo>
                    <a:cubicBezTo>
                      <a:pt x="286" y="43"/>
                      <a:pt x="268" y="32"/>
                      <a:pt x="240" y="24"/>
                    </a:cubicBezTo>
                    <a:cubicBezTo>
                      <a:pt x="225" y="8"/>
                      <a:pt x="217" y="6"/>
                      <a:pt x="197" y="0"/>
                    </a:cubicBezTo>
                    <a:cubicBezTo>
                      <a:pt x="158" y="8"/>
                      <a:pt x="132" y="37"/>
                      <a:pt x="115" y="72"/>
                    </a:cubicBezTo>
                    <a:cubicBezTo>
                      <a:pt x="114" y="91"/>
                      <a:pt x="114" y="110"/>
                      <a:pt x="111" y="129"/>
                    </a:cubicBezTo>
                    <a:cubicBezTo>
                      <a:pt x="104" y="175"/>
                      <a:pt x="75" y="177"/>
                      <a:pt x="34" y="182"/>
                    </a:cubicBezTo>
                    <a:cubicBezTo>
                      <a:pt x="29" y="224"/>
                      <a:pt x="37" y="230"/>
                      <a:pt x="0" y="23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 rot="1677107">
              <a:off x="2157612" y="2842587"/>
              <a:ext cx="428744" cy="190280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-3592722">
              <a:off x="3804129" y="2800581"/>
              <a:ext cx="387606" cy="208516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 rot="1677107">
              <a:off x="2265384" y="3415774"/>
              <a:ext cx="426401" cy="223168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 rot="1677107">
              <a:off x="3289215" y="4066482"/>
              <a:ext cx="405316" cy="237261"/>
            </a:xfrm>
            <a:prstGeom prst="ellipse">
              <a:avLst/>
            </a:prstGeom>
            <a:noFill/>
            <a:ln w="28575">
              <a:solidFill>
                <a:srgbClr val="4F81BD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536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608436"/>
            <a:ext cx="4824413" cy="2044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539303" y="35878"/>
            <a:ext cx="8569201" cy="504825"/>
          </a:xfrm>
        </p:spPr>
        <p:txBody>
          <a:bodyPr/>
          <a:lstStyle/>
          <a:p>
            <a:r>
              <a:rPr lang="en-US" dirty="0" err="1">
                <a:latin typeface="Cambria" panose="02040503050406030204" pitchFamily="18" charset="0"/>
              </a:rPr>
              <a:t>Mimγ-BiPPB</a:t>
            </a:r>
            <a:r>
              <a:rPr lang="en-US" dirty="0">
                <a:latin typeface="Cambria" panose="02040503050406030204" pitchFamily="18" charset="0"/>
              </a:rPr>
              <a:t> inhibits advanced liver fibrosis in mice</a:t>
            </a:r>
          </a:p>
        </p:txBody>
      </p:sp>
      <p:grpSp>
        <p:nvGrpSpPr>
          <p:cNvPr id="16386" name="Group 135"/>
          <p:cNvGrpSpPr>
            <a:grpSpLocks noChangeAspect="1"/>
          </p:cNvGrpSpPr>
          <p:nvPr/>
        </p:nvGrpSpPr>
        <p:grpSpPr bwMode="auto">
          <a:xfrm>
            <a:off x="309563" y="1700213"/>
            <a:ext cx="4046537" cy="4875212"/>
            <a:chOff x="-22" y="1066"/>
            <a:chExt cx="2508" cy="3021"/>
          </a:xfrm>
        </p:grpSpPr>
        <p:pic>
          <p:nvPicPr>
            <p:cNvPr id="6" name="Picture 113"/>
            <p:cNvPicPr preferRelativeResize="0">
              <a:picLocks noChangeAspect="1" noChangeArrowheads="1"/>
            </p:cNvPicPr>
            <p:nvPr/>
          </p:nvPicPr>
          <p:blipFill>
            <a:blip r:embed="rId3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" y="1207"/>
              <a:ext cx="767" cy="69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7" name="Picture 114"/>
            <p:cNvPicPr preferRelativeResize="0">
              <a:picLocks noChangeAspect="1" noChangeArrowheads="1"/>
            </p:cNvPicPr>
            <p:nvPr/>
          </p:nvPicPr>
          <p:blipFill>
            <a:blip r:embed="rId4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" y="1933"/>
              <a:ext cx="767" cy="69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8" name="Text Box 115"/>
            <p:cNvSpPr txBox="1">
              <a:spLocks noChangeAspect="1" noChangeArrowheads="1"/>
            </p:cNvSpPr>
            <p:nvPr/>
          </p:nvSpPr>
          <p:spPr bwMode="auto">
            <a:xfrm rot="16200000">
              <a:off x="-65" y="1436"/>
              <a:ext cx="272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73152" tIns="36576" rIns="73152" bIns="36576">
              <a:spAutoFit/>
            </a:bodyPr>
            <a:lstStyle/>
            <a:p>
              <a:pPr>
                <a:defRPr/>
              </a:pPr>
              <a:r>
                <a:rPr lang="nl-NL" sz="1000" b="1">
                  <a:solidFill>
                    <a:srgbClr val="000000"/>
                  </a:solidFill>
                  <a:cs typeface="Arial" charset="0"/>
                </a:rPr>
                <a:t>PBS</a:t>
              </a:r>
              <a:endParaRPr lang="en-US" sz="1000" b="1">
                <a:cs typeface="Arial" charset="0"/>
              </a:endParaRPr>
            </a:p>
          </p:txBody>
        </p:sp>
        <p:sp>
          <p:nvSpPr>
            <p:cNvPr id="9" name="Text Box 116"/>
            <p:cNvSpPr txBox="1">
              <a:spLocks noChangeAspect="1" noChangeArrowheads="1"/>
            </p:cNvSpPr>
            <p:nvPr/>
          </p:nvSpPr>
          <p:spPr bwMode="auto">
            <a:xfrm rot="16200000">
              <a:off x="-72" y="2197"/>
              <a:ext cx="267" cy="1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73152" tIns="36576" rIns="73152" bIns="36576">
              <a:spAutoFit/>
            </a:bodyPr>
            <a:lstStyle/>
            <a:p>
              <a:pPr>
                <a:defRPr/>
              </a:pPr>
              <a:r>
                <a:rPr lang="nl-NL" sz="1000" b="1">
                  <a:solidFill>
                    <a:srgbClr val="000000"/>
                  </a:solidFill>
                  <a:cs typeface="Arial" charset="0"/>
                </a:rPr>
                <a:t>IFN</a:t>
              </a:r>
              <a:r>
                <a:rPr lang="nl-NL" sz="1000" b="1">
                  <a:solidFill>
                    <a:srgbClr val="000000"/>
                  </a:solidFill>
                  <a:cs typeface="Arial" charset="0"/>
                  <a:sym typeface="Symbol" charset="0"/>
                </a:rPr>
                <a:t></a:t>
              </a:r>
              <a:endParaRPr lang="en-US" sz="1000" b="1">
                <a:cs typeface="Arial" charset="0"/>
              </a:endParaRPr>
            </a:p>
          </p:txBody>
        </p:sp>
        <p:sp>
          <p:nvSpPr>
            <p:cNvPr id="10" name="Text Box 117"/>
            <p:cNvSpPr txBox="1">
              <a:spLocks noChangeAspect="1" noChangeArrowheads="1"/>
            </p:cNvSpPr>
            <p:nvPr/>
          </p:nvSpPr>
          <p:spPr bwMode="auto">
            <a:xfrm rot="16200000">
              <a:off x="-199" y="2918"/>
              <a:ext cx="504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73152" tIns="36576" rIns="73152" bIns="36576">
              <a:spAutoFit/>
            </a:bodyPr>
            <a:lstStyle/>
            <a:p>
              <a:pPr>
                <a:defRPr/>
              </a:pPr>
              <a:r>
                <a:rPr lang="nl-NL" sz="1000" b="1">
                  <a:solidFill>
                    <a:srgbClr val="000000"/>
                  </a:solidFill>
                  <a:cs typeface="Arial" charset="0"/>
                </a:rPr>
                <a:t>Mim</a:t>
              </a:r>
              <a:r>
                <a:rPr lang="nl-NL" sz="1000" b="1">
                  <a:solidFill>
                    <a:srgbClr val="000000"/>
                  </a:solidFill>
                  <a:cs typeface="Arial" charset="0"/>
                  <a:sym typeface="Symbol" charset="0"/>
                </a:rPr>
                <a:t>-PEG</a:t>
              </a:r>
              <a:endParaRPr lang="en-US" sz="1000" b="1">
                <a:cs typeface="Arial" charset="0"/>
              </a:endParaRPr>
            </a:p>
          </p:txBody>
        </p:sp>
        <p:sp>
          <p:nvSpPr>
            <p:cNvPr id="11" name="Text Box 118"/>
            <p:cNvSpPr txBox="1">
              <a:spLocks noChangeAspect="1" noChangeArrowheads="1"/>
            </p:cNvSpPr>
            <p:nvPr/>
          </p:nvSpPr>
          <p:spPr bwMode="auto">
            <a:xfrm rot="16200000">
              <a:off x="-209" y="3691"/>
              <a:ext cx="522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73152" tIns="36576" rIns="73152" bIns="36576">
              <a:spAutoFit/>
            </a:bodyPr>
            <a:lstStyle/>
            <a:p>
              <a:pPr>
                <a:defRPr/>
              </a:pPr>
              <a:r>
                <a:rPr lang="nl-NL" sz="1000" b="1" dirty="0" err="1">
                  <a:solidFill>
                    <a:srgbClr val="FF0000"/>
                  </a:solidFill>
                  <a:cs typeface="Arial" charset="0"/>
                </a:rPr>
                <a:t>Mim</a:t>
              </a:r>
              <a:r>
                <a:rPr lang="nl-NL" sz="1000" b="1" dirty="0">
                  <a:solidFill>
                    <a:srgbClr val="FF0000"/>
                  </a:solidFill>
                  <a:cs typeface="Arial" charset="0"/>
                  <a:sym typeface="Symbol" charset="0"/>
                </a:rPr>
                <a:t></a:t>
              </a:r>
              <a:r>
                <a:rPr lang="nl-NL" sz="1000" b="1" dirty="0">
                  <a:solidFill>
                    <a:srgbClr val="FF0000"/>
                  </a:solidFill>
                  <a:cs typeface="Arial" charset="0"/>
                </a:rPr>
                <a:t>-</a:t>
              </a:r>
              <a:r>
                <a:rPr lang="nl-NL" sz="1000" b="1" dirty="0" err="1">
                  <a:solidFill>
                    <a:srgbClr val="FF0000"/>
                  </a:solidFill>
                  <a:cs typeface="Arial" charset="0"/>
                </a:rPr>
                <a:t>BiPPB</a:t>
              </a:r>
              <a:endParaRPr lang="en-US" sz="1000" b="1" dirty="0">
                <a:solidFill>
                  <a:srgbClr val="FF0000"/>
                </a:solidFill>
                <a:cs typeface="Arial" charset="0"/>
              </a:endParaRPr>
            </a:p>
          </p:txBody>
        </p:sp>
        <p:pic>
          <p:nvPicPr>
            <p:cNvPr id="12" name="Picture 119"/>
            <p:cNvPicPr preferRelativeResize="0">
              <a:picLocks noChangeAspect="1" noChangeArrowheads="1"/>
            </p:cNvPicPr>
            <p:nvPr/>
          </p:nvPicPr>
          <p:blipFill>
            <a:blip r:embed="rId5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" y="3385"/>
              <a:ext cx="767" cy="69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3" name="Picture 120"/>
            <p:cNvPicPr preferRelativeResize="0">
              <a:picLocks noChangeAspect="1" noChangeArrowheads="1"/>
            </p:cNvPicPr>
            <p:nvPr/>
          </p:nvPicPr>
          <p:blipFill>
            <a:blip r:embed="rId6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" y="2659"/>
              <a:ext cx="767" cy="69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9900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5F5F5F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6441" name="Text Box 121"/>
            <p:cNvSpPr txBox="1">
              <a:spLocks noChangeAspect="1" noChangeArrowheads="1"/>
            </p:cNvSpPr>
            <p:nvPr/>
          </p:nvSpPr>
          <p:spPr bwMode="auto">
            <a:xfrm>
              <a:off x="203" y="1066"/>
              <a:ext cx="5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895" tIns="37948" rIns="75895" bIns="37948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nl-NL" sz="1000" b="1">
                  <a:solidFill>
                    <a:srgbClr val="000000"/>
                  </a:solidFill>
                </a:rPr>
                <a:t>Collagen I</a:t>
              </a:r>
              <a:endParaRPr lang="en-US" sz="1800"/>
            </a:p>
          </p:txBody>
        </p:sp>
        <p:pic>
          <p:nvPicPr>
            <p:cNvPr id="15" name="Picture 122"/>
            <p:cNvPicPr preferRelativeResize="0">
              <a:picLocks noChangeAspect="1" noChangeArrowheads="1"/>
            </p:cNvPicPr>
            <p:nvPr/>
          </p:nvPicPr>
          <p:blipFill>
            <a:blip r:embed="rId7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" y="1207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6" name="Picture 123"/>
            <p:cNvPicPr preferRelativeResize="0">
              <a:picLocks noChangeAspect="1" noChangeArrowheads="1"/>
            </p:cNvPicPr>
            <p:nvPr/>
          </p:nvPicPr>
          <p:blipFill>
            <a:blip r:embed="rId8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" y="2659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7" name="Picture 124"/>
            <p:cNvPicPr preferRelativeResize="0">
              <a:picLocks noChangeAspect="1" noChangeArrowheads="1"/>
            </p:cNvPicPr>
            <p:nvPr/>
          </p:nvPicPr>
          <p:blipFill>
            <a:blip r:embed="rId9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" y="3385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6445" name="Text Box 125"/>
            <p:cNvSpPr txBox="1">
              <a:spLocks noChangeAspect="1" noChangeArrowheads="1"/>
            </p:cNvSpPr>
            <p:nvPr/>
          </p:nvSpPr>
          <p:spPr bwMode="auto">
            <a:xfrm>
              <a:off x="963" y="1071"/>
              <a:ext cx="59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895" tIns="37948" rIns="75895" bIns="37948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nl-NL" sz="1000" b="1">
                  <a:solidFill>
                    <a:srgbClr val="000000"/>
                  </a:solidFill>
                  <a:sym typeface="Symbol" charset="0"/>
                </a:rPr>
                <a:t>-SMA</a:t>
              </a:r>
              <a:endParaRPr lang="nl-NL" sz="1800">
                <a:sym typeface="Symbol" charset="0"/>
              </a:endParaRPr>
            </a:p>
          </p:txBody>
        </p:sp>
        <p:pic>
          <p:nvPicPr>
            <p:cNvPr id="19" name="Picture 126"/>
            <p:cNvPicPr preferRelativeResize="0">
              <a:picLocks noChangeAspect="1" noChangeArrowheads="1"/>
            </p:cNvPicPr>
            <p:nvPr/>
          </p:nvPicPr>
          <p:blipFill>
            <a:blip r:embed="rId10" cstate="email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" y="1933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0" name="Picture 127"/>
            <p:cNvPicPr preferRelativeResize="0">
              <a:picLocks noChangeAspect="1" noChangeArrowheads="1"/>
            </p:cNvPicPr>
            <p:nvPr/>
          </p:nvPicPr>
          <p:blipFill>
            <a:blip r:embed="rId11" cstate="email">
              <a:lum bright="-34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" y="1207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1" name="Picture 128"/>
            <p:cNvPicPr preferRelativeResize="0">
              <a:picLocks noChangeAspect="1" noChangeArrowheads="1"/>
            </p:cNvPicPr>
            <p:nvPr/>
          </p:nvPicPr>
          <p:blipFill>
            <a:blip r:embed="rId12" cstate="email">
              <a:lum bright="-34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" y="2656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2" name="Picture 129"/>
            <p:cNvPicPr preferRelativeResize="0">
              <a:picLocks noChangeAspect="1" noChangeArrowheads="1"/>
            </p:cNvPicPr>
            <p:nvPr/>
          </p:nvPicPr>
          <p:blipFill>
            <a:blip r:embed="rId13" cstate="email">
              <a:lum bright="-34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9" y="3393"/>
              <a:ext cx="767" cy="6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23" name="Picture 130"/>
            <p:cNvPicPr preferRelativeResize="0">
              <a:picLocks noChangeAspect="1" noChangeArrowheads="1"/>
            </p:cNvPicPr>
            <p:nvPr/>
          </p:nvPicPr>
          <p:blipFill>
            <a:blip r:embed="rId14" cstate="email">
              <a:lum bright="-34000" contras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" y="1933"/>
              <a:ext cx="765" cy="6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6451" name="Text Box 131"/>
            <p:cNvSpPr txBox="1">
              <a:spLocks noChangeAspect="1" noChangeArrowheads="1"/>
            </p:cNvSpPr>
            <p:nvPr/>
          </p:nvSpPr>
          <p:spPr bwMode="auto">
            <a:xfrm>
              <a:off x="1763" y="1071"/>
              <a:ext cx="5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5895" tIns="37948" rIns="75895" bIns="37948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nl-NL" sz="1000" b="1">
                  <a:solidFill>
                    <a:srgbClr val="000000"/>
                  </a:solidFill>
                </a:rPr>
                <a:t>Desmin</a:t>
              </a:r>
              <a:endParaRPr lang="en-US" sz="1800"/>
            </a:p>
          </p:txBody>
        </p:sp>
      </p:grpSp>
      <p:grpSp>
        <p:nvGrpSpPr>
          <p:cNvPr id="16387" name="Group 111"/>
          <p:cNvGrpSpPr>
            <a:grpSpLocks/>
          </p:cNvGrpSpPr>
          <p:nvPr/>
        </p:nvGrpSpPr>
        <p:grpSpPr bwMode="auto">
          <a:xfrm>
            <a:off x="1755775" y="793750"/>
            <a:ext cx="5695950" cy="1454150"/>
            <a:chOff x="1094" y="391"/>
            <a:chExt cx="3588" cy="916"/>
          </a:xfrm>
        </p:grpSpPr>
        <p:grpSp>
          <p:nvGrpSpPr>
            <p:cNvPr id="16402" name="Group 5"/>
            <p:cNvGrpSpPr>
              <a:grpSpLocks noChangeAspect="1"/>
            </p:cNvGrpSpPr>
            <p:nvPr/>
          </p:nvGrpSpPr>
          <p:grpSpPr bwMode="auto">
            <a:xfrm>
              <a:off x="1176" y="565"/>
              <a:ext cx="3208" cy="146"/>
              <a:chOff x="12628" y="12929"/>
              <a:chExt cx="6427" cy="292"/>
            </a:xfrm>
          </p:grpSpPr>
          <p:sp>
            <p:nvSpPr>
              <p:cNvPr id="16417" name="Line 5"/>
              <p:cNvSpPr>
                <a:spLocks noChangeAspect="1" noChangeShapeType="1"/>
              </p:cNvSpPr>
              <p:nvPr/>
            </p:nvSpPr>
            <p:spPr bwMode="auto">
              <a:xfrm>
                <a:off x="12628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8" name="Line 6"/>
              <p:cNvSpPr>
                <a:spLocks noChangeAspect="1" noChangeShapeType="1"/>
              </p:cNvSpPr>
              <p:nvPr/>
            </p:nvSpPr>
            <p:spPr bwMode="auto">
              <a:xfrm>
                <a:off x="17344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9" name="Line 7"/>
              <p:cNvSpPr>
                <a:spLocks noChangeAspect="1" noChangeShapeType="1"/>
              </p:cNvSpPr>
              <p:nvPr/>
            </p:nvSpPr>
            <p:spPr bwMode="auto">
              <a:xfrm>
                <a:off x="13916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0" name="Line 8"/>
              <p:cNvSpPr>
                <a:spLocks noChangeAspect="1" noChangeShapeType="1"/>
              </p:cNvSpPr>
              <p:nvPr/>
            </p:nvSpPr>
            <p:spPr bwMode="auto">
              <a:xfrm>
                <a:off x="16042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1" name="Line 9"/>
              <p:cNvSpPr>
                <a:spLocks noChangeAspect="1" noChangeShapeType="1"/>
              </p:cNvSpPr>
              <p:nvPr/>
            </p:nvSpPr>
            <p:spPr bwMode="auto">
              <a:xfrm>
                <a:off x="13058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2" name="Line 10"/>
              <p:cNvSpPr>
                <a:spLocks noChangeAspect="1" noChangeShapeType="1"/>
              </p:cNvSpPr>
              <p:nvPr/>
            </p:nvSpPr>
            <p:spPr bwMode="auto">
              <a:xfrm>
                <a:off x="13470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3" name="Line 11"/>
              <p:cNvSpPr>
                <a:spLocks noChangeAspect="1" noChangeShapeType="1"/>
              </p:cNvSpPr>
              <p:nvPr/>
            </p:nvSpPr>
            <p:spPr bwMode="auto">
              <a:xfrm>
                <a:off x="14343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4" name="Line 12"/>
              <p:cNvSpPr>
                <a:spLocks noChangeAspect="1" noChangeShapeType="1"/>
              </p:cNvSpPr>
              <p:nvPr/>
            </p:nvSpPr>
            <p:spPr bwMode="auto">
              <a:xfrm>
                <a:off x="15215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5" name="Line 13"/>
              <p:cNvSpPr>
                <a:spLocks noChangeAspect="1" noChangeShapeType="1"/>
              </p:cNvSpPr>
              <p:nvPr/>
            </p:nvSpPr>
            <p:spPr bwMode="auto">
              <a:xfrm>
                <a:off x="16484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6" name="Line 14"/>
              <p:cNvSpPr>
                <a:spLocks noChangeAspect="1" noChangeShapeType="1"/>
              </p:cNvSpPr>
              <p:nvPr/>
            </p:nvSpPr>
            <p:spPr bwMode="auto">
              <a:xfrm>
                <a:off x="17772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7" name="Line 15"/>
              <p:cNvSpPr>
                <a:spLocks noChangeAspect="1" noChangeShapeType="1"/>
              </p:cNvSpPr>
              <p:nvPr/>
            </p:nvSpPr>
            <p:spPr bwMode="auto">
              <a:xfrm>
                <a:off x="18200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8" name="Line 16"/>
              <p:cNvSpPr>
                <a:spLocks noChangeAspect="1" noChangeShapeType="1"/>
              </p:cNvSpPr>
              <p:nvPr/>
            </p:nvSpPr>
            <p:spPr bwMode="auto">
              <a:xfrm>
                <a:off x="18643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9" name="Line 17"/>
              <p:cNvSpPr>
                <a:spLocks noChangeAspect="1" noChangeShapeType="1"/>
              </p:cNvSpPr>
              <p:nvPr/>
            </p:nvSpPr>
            <p:spPr bwMode="auto">
              <a:xfrm>
                <a:off x="19055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0" name="Line 18"/>
              <p:cNvSpPr>
                <a:spLocks noChangeAspect="1" noChangeShapeType="1"/>
              </p:cNvSpPr>
              <p:nvPr/>
            </p:nvSpPr>
            <p:spPr bwMode="auto">
              <a:xfrm>
                <a:off x="16914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1" name="Line 19"/>
              <p:cNvSpPr>
                <a:spLocks noChangeAspect="1" noChangeShapeType="1"/>
              </p:cNvSpPr>
              <p:nvPr/>
            </p:nvSpPr>
            <p:spPr bwMode="auto">
              <a:xfrm>
                <a:off x="15628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2" name="Line 20"/>
              <p:cNvSpPr>
                <a:spLocks noChangeAspect="1" noChangeShapeType="1"/>
              </p:cNvSpPr>
              <p:nvPr/>
            </p:nvSpPr>
            <p:spPr bwMode="auto">
              <a:xfrm>
                <a:off x="14771" y="12929"/>
                <a:ext cx="0" cy="29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3" name="Rectangle 21"/>
            <p:cNvSpPr>
              <a:spLocks noChangeAspect="1" noChangeArrowheads="1"/>
            </p:cNvSpPr>
            <p:nvPr/>
          </p:nvSpPr>
          <p:spPr bwMode="auto">
            <a:xfrm>
              <a:off x="1111" y="727"/>
              <a:ext cx="2495" cy="147"/>
            </a:xfrm>
            <a:prstGeom prst="rect">
              <a:avLst/>
            </a:prstGeom>
            <a:gradFill rotWithShape="1">
              <a:gsLst>
                <a:gs pos="0">
                  <a:srgbClr val="5E765E"/>
                </a:gs>
                <a:gs pos="50000">
                  <a:srgbClr val="CCFFCC"/>
                </a:gs>
                <a:gs pos="100000">
                  <a:srgbClr val="5E765E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endParaRPr lang="fr-FR" sz="1100"/>
            </a:p>
          </p:txBody>
        </p:sp>
        <p:sp>
          <p:nvSpPr>
            <p:cNvPr id="16404" name="Rectangle 22"/>
            <p:cNvSpPr>
              <a:spLocks noChangeAspect="1" noChangeArrowheads="1"/>
            </p:cNvSpPr>
            <p:nvPr/>
          </p:nvSpPr>
          <p:spPr bwMode="auto">
            <a:xfrm>
              <a:off x="3606" y="727"/>
              <a:ext cx="857" cy="147"/>
            </a:xfrm>
            <a:prstGeom prst="rect">
              <a:avLst/>
            </a:prstGeom>
            <a:gradFill rotWithShape="1">
              <a:gsLst>
                <a:gs pos="0">
                  <a:srgbClr val="18472F"/>
                </a:gs>
                <a:gs pos="50000">
                  <a:srgbClr val="339966"/>
                </a:gs>
                <a:gs pos="100000">
                  <a:srgbClr val="18472F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29" tIns="45714" rIns="91429" bIns="45714" anchor="ctr"/>
            <a:lstStyle/>
            <a:p>
              <a:endParaRPr lang="fr-FR" sz="1100"/>
            </a:p>
          </p:txBody>
        </p:sp>
        <p:grpSp>
          <p:nvGrpSpPr>
            <p:cNvPr id="16405" name="Group 24"/>
            <p:cNvGrpSpPr>
              <a:grpSpLocks noChangeAspect="1"/>
            </p:cNvGrpSpPr>
            <p:nvPr/>
          </p:nvGrpSpPr>
          <p:grpSpPr bwMode="auto">
            <a:xfrm>
              <a:off x="3639" y="874"/>
              <a:ext cx="785" cy="146"/>
              <a:chOff x="17562" y="13547"/>
              <a:chExt cx="1572" cy="292"/>
            </a:xfrm>
          </p:grpSpPr>
          <p:sp>
            <p:nvSpPr>
              <p:cNvPr id="16411" name="Line 23"/>
              <p:cNvSpPr>
                <a:spLocks noChangeAspect="1" noChangeShapeType="1"/>
              </p:cNvSpPr>
              <p:nvPr/>
            </p:nvSpPr>
            <p:spPr bwMode="auto">
              <a:xfrm flipV="1">
                <a:off x="17562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2" name="Line 24"/>
              <p:cNvSpPr>
                <a:spLocks noChangeAspect="1" noChangeShapeType="1"/>
              </p:cNvSpPr>
              <p:nvPr/>
            </p:nvSpPr>
            <p:spPr bwMode="auto">
              <a:xfrm flipV="1">
                <a:off x="17847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3" name="Line 25"/>
              <p:cNvSpPr>
                <a:spLocks noChangeAspect="1" noChangeShapeType="1"/>
              </p:cNvSpPr>
              <p:nvPr/>
            </p:nvSpPr>
            <p:spPr bwMode="auto">
              <a:xfrm flipV="1">
                <a:off x="18176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18505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5" name="Line 27"/>
              <p:cNvSpPr>
                <a:spLocks noChangeAspect="1" noChangeShapeType="1"/>
              </p:cNvSpPr>
              <p:nvPr/>
            </p:nvSpPr>
            <p:spPr bwMode="auto">
              <a:xfrm flipV="1">
                <a:off x="18833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6" name="Line 28"/>
              <p:cNvSpPr>
                <a:spLocks noChangeAspect="1" noChangeShapeType="1"/>
              </p:cNvSpPr>
              <p:nvPr/>
            </p:nvSpPr>
            <p:spPr bwMode="auto">
              <a:xfrm flipV="1">
                <a:off x="19134" y="13547"/>
                <a:ext cx="0" cy="292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6" name="Text Box 30"/>
            <p:cNvSpPr txBox="1">
              <a:spLocks noChangeAspect="1" noChangeArrowheads="1"/>
            </p:cNvSpPr>
            <p:nvPr/>
          </p:nvSpPr>
          <p:spPr bwMode="auto">
            <a:xfrm>
              <a:off x="3297" y="1016"/>
              <a:ext cx="13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9" tIns="45714" rIns="91429" bIns="45714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200" b="1" dirty="0"/>
                <a:t>Treatment by </a:t>
              </a:r>
              <a:r>
                <a:rPr lang="en-GB" sz="1200" b="1" dirty="0" err="1"/>
                <a:t>i.v.</a:t>
              </a:r>
              <a:r>
                <a:rPr lang="en-GB" sz="1200" b="1" dirty="0"/>
                <a:t> </a:t>
              </a:r>
              <a:r>
                <a:rPr lang="en-GB" sz="1200" b="1" dirty="0" smtClean="0"/>
                <a:t>injections (5 </a:t>
              </a:r>
              <a:r>
                <a:rPr lang="en-GB" sz="1200" b="1" dirty="0" err="1" smtClean="0"/>
                <a:t>ug</a:t>
              </a:r>
              <a:r>
                <a:rPr lang="en-GB" sz="1200" b="1" dirty="0" smtClean="0"/>
                <a:t>/mouse)</a:t>
              </a:r>
              <a:endParaRPr lang="en-GB" sz="1200" b="1" dirty="0"/>
            </a:p>
          </p:txBody>
        </p:sp>
        <p:sp>
          <p:nvSpPr>
            <p:cNvPr id="16407" name="Text Box 31"/>
            <p:cNvSpPr txBox="1">
              <a:spLocks noChangeAspect="1" noChangeArrowheads="1"/>
            </p:cNvSpPr>
            <p:nvPr/>
          </p:nvSpPr>
          <p:spPr bwMode="auto">
            <a:xfrm>
              <a:off x="1094" y="714"/>
              <a:ext cx="40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9" tIns="45714" rIns="91429" bIns="45714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1100" b="1"/>
                <a:t>week 1</a:t>
              </a:r>
            </a:p>
          </p:txBody>
        </p:sp>
        <p:sp>
          <p:nvSpPr>
            <p:cNvPr id="16408" name="Text Box 32"/>
            <p:cNvSpPr txBox="1">
              <a:spLocks noChangeAspect="1" noChangeArrowheads="1"/>
            </p:cNvSpPr>
            <p:nvPr/>
          </p:nvSpPr>
          <p:spPr bwMode="auto">
            <a:xfrm>
              <a:off x="3230" y="720"/>
              <a:ext cx="40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9" tIns="45714" rIns="91429" bIns="45714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1100" b="1"/>
                <a:t>week 6</a:t>
              </a:r>
            </a:p>
          </p:txBody>
        </p:sp>
        <p:sp>
          <p:nvSpPr>
            <p:cNvPr id="16409" name="Text Box 33"/>
            <p:cNvSpPr txBox="1">
              <a:spLocks noChangeAspect="1" noChangeArrowheads="1"/>
            </p:cNvSpPr>
            <p:nvPr/>
          </p:nvSpPr>
          <p:spPr bwMode="auto">
            <a:xfrm>
              <a:off x="3709" y="716"/>
              <a:ext cx="65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9" tIns="45714" rIns="91429" bIns="45714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100" b="1"/>
                <a:t>week 7 &amp; 8</a:t>
              </a:r>
            </a:p>
          </p:txBody>
        </p:sp>
        <p:sp>
          <p:nvSpPr>
            <p:cNvPr id="16410" name="Text Box 29"/>
            <p:cNvSpPr txBox="1">
              <a:spLocks noChangeAspect="1" noChangeArrowheads="1"/>
            </p:cNvSpPr>
            <p:nvPr/>
          </p:nvSpPr>
          <p:spPr bwMode="auto">
            <a:xfrm>
              <a:off x="1542" y="391"/>
              <a:ext cx="24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9" tIns="45714" rIns="91429" bIns="45714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200" b="1"/>
                <a:t>Induction of liver fibrosis: CCl</a:t>
              </a:r>
              <a:r>
                <a:rPr lang="en-GB" sz="1200" b="1" baseline="-25000"/>
                <a:t>4</a:t>
              </a:r>
              <a:r>
                <a:rPr lang="en-GB" sz="1200" b="1"/>
                <a:t> i.p. injections</a:t>
              </a:r>
            </a:p>
          </p:txBody>
        </p:sp>
      </p:grpSp>
      <p:grpSp>
        <p:nvGrpSpPr>
          <p:cNvPr id="16388" name="Group 57"/>
          <p:cNvGrpSpPr>
            <a:grpSpLocks/>
          </p:cNvGrpSpPr>
          <p:nvPr/>
        </p:nvGrpSpPr>
        <p:grpSpPr bwMode="auto">
          <a:xfrm>
            <a:off x="4694238" y="2860675"/>
            <a:ext cx="1830387" cy="2297113"/>
            <a:chOff x="73" y="1518"/>
            <a:chExt cx="1153" cy="1447"/>
          </a:xfrm>
        </p:grpSpPr>
        <p:graphicFrame>
          <p:nvGraphicFramePr>
            <p:cNvPr id="16397" name="Object 58"/>
            <p:cNvGraphicFramePr>
              <a:graphicFrameLocks noChangeAspect="1"/>
            </p:cNvGraphicFramePr>
            <p:nvPr/>
          </p:nvGraphicFramePr>
          <p:xfrm>
            <a:off x="73" y="1518"/>
            <a:ext cx="1153" cy="14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75" name="Prism Project" r:id="rId15" imgW="2552700" imgH="3200400" progId="Prism5.Document">
                    <p:embed/>
                  </p:oleObj>
                </mc:Choice>
                <mc:Fallback>
                  <p:oleObj name="Prism Project" r:id="rId15" imgW="2552700" imgH="3200400" progId="Prism5.Document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" y="1518"/>
                          <a:ext cx="1153" cy="14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" name="Text Box 59"/>
            <p:cNvSpPr txBox="1">
              <a:spLocks noChangeAspect="1" noChangeArrowheads="1"/>
            </p:cNvSpPr>
            <p:nvPr/>
          </p:nvSpPr>
          <p:spPr bwMode="auto">
            <a:xfrm>
              <a:off x="496" y="1659"/>
              <a:ext cx="15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73" name="Text Box 60"/>
            <p:cNvSpPr txBox="1">
              <a:spLocks noChangeAspect="1" noChangeArrowheads="1"/>
            </p:cNvSpPr>
            <p:nvPr/>
          </p:nvSpPr>
          <p:spPr bwMode="auto">
            <a:xfrm>
              <a:off x="903" y="1754"/>
              <a:ext cx="15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74" name="Text Box 61"/>
            <p:cNvSpPr txBox="1">
              <a:spLocks noChangeAspect="1" noChangeArrowheads="1"/>
            </p:cNvSpPr>
            <p:nvPr/>
          </p:nvSpPr>
          <p:spPr bwMode="auto">
            <a:xfrm>
              <a:off x="765" y="1949"/>
              <a:ext cx="15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75" name="Text Box 62"/>
            <p:cNvSpPr txBox="1">
              <a:spLocks noChangeAspect="1" noChangeArrowheads="1"/>
            </p:cNvSpPr>
            <p:nvPr/>
          </p:nvSpPr>
          <p:spPr bwMode="auto">
            <a:xfrm>
              <a:off x="1028" y="2111"/>
              <a:ext cx="17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000" b="1">
                  <a:cs typeface="Arial" charset="0"/>
                </a:rPr>
                <a:t>**</a:t>
              </a:r>
              <a:endParaRPr lang="nl-NL" sz="1000" b="1">
                <a:cs typeface="Arial" charset="0"/>
              </a:endParaRPr>
            </a:p>
          </p:txBody>
        </p:sp>
      </p:grpSp>
      <p:grpSp>
        <p:nvGrpSpPr>
          <p:cNvPr id="16389" name="Group 63"/>
          <p:cNvGrpSpPr>
            <a:grpSpLocks/>
          </p:cNvGrpSpPr>
          <p:nvPr/>
        </p:nvGrpSpPr>
        <p:grpSpPr bwMode="auto">
          <a:xfrm>
            <a:off x="6900863" y="2863850"/>
            <a:ext cx="1774825" cy="2289175"/>
            <a:chOff x="89" y="3196"/>
            <a:chExt cx="1118" cy="1442"/>
          </a:xfrm>
        </p:grpSpPr>
        <p:graphicFrame>
          <p:nvGraphicFramePr>
            <p:cNvPr id="16392" name="Object 64"/>
            <p:cNvGraphicFramePr>
              <a:graphicFrameLocks noChangeAspect="1"/>
            </p:cNvGraphicFramePr>
            <p:nvPr/>
          </p:nvGraphicFramePr>
          <p:xfrm>
            <a:off x="89" y="3196"/>
            <a:ext cx="1118" cy="1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76" name="Prism Project" r:id="rId17" imgW="2489200" imgH="3200400" progId="Prism5.Document">
                    <p:embed/>
                  </p:oleObj>
                </mc:Choice>
                <mc:Fallback>
                  <p:oleObj name="Prism Project" r:id="rId17" imgW="2489200" imgH="3200400" progId="Prism5.Document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" y="3196"/>
                          <a:ext cx="1118" cy="1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" name="Text Box 65"/>
            <p:cNvSpPr txBox="1">
              <a:spLocks noChangeAspect="1" noChangeArrowheads="1"/>
            </p:cNvSpPr>
            <p:nvPr/>
          </p:nvSpPr>
          <p:spPr bwMode="auto">
            <a:xfrm>
              <a:off x="495" y="3336"/>
              <a:ext cx="15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79" name="Text Box 66"/>
            <p:cNvSpPr txBox="1">
              <a:spLocks noChangeAspect="1" noChangeArrowheads="1"/>
            </p:cNvSpPr>
            <p:nvPr/>
          </p:nvSpPr>
          <p:spPr bwMode="auto">
            <a:xfrm>
              <a:off x="900" y="3526"/>
              <a:ext cx="15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80" name="Text Box 67"/>
            <p:cNvSpPr txBox="1">
              <a:spLocks noChangeAspect="1" noChangeArrowheads="1"/>
            </p:cNvSpPr>
            <p:nvPr/>
          </p:nvSpPr>
          <p:spPr bwMode="auto">
            <a:xfrm>
              <a:off x="768" y="3368"/>
              <a:ext cx="156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>
                  <a:cs typeface="Arial" charset="0"/>
                </a:rPr>
                <a:t>#</a:t>
              </a:r>
              <a:endParaRPr lang="nl-NL" sz="900" b="1">
                <a:cs typeface="Arial" charset="0"/>
              </a:endParaRPr>
            </a:p>
          </p:txBody>
        </p:sp>
        <p:sp>
          <p:nvSpPr>
            <p:cNvPr id="81" name="Text Box 68"/>
            <p:cNvSpPr txBox="1">
              <a:spLocks noChangeAspect="1" noChangeArrowheads="1"/>
            </p:cNvSpPr>
            <p:nvPr/>
          </p:nvSpPr>
          <p:spPr bwMode="auto">
            <a:xfrm>
              <a:off x="1036" y="3815"/>
              <a:ext cx="1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000" b="1">
                  <a:cs typeface="Arial" charset="0"/>
                </a:rPr>
                <a:t>*</a:t>
              </a:r>
              <a:endParaRPr lang="nl-NL" sz="1000" b="1">
                <a:cs typeface="Arial" charset="0"/>
              </a:endParaRPr>
            </a:p>
          </p:txBody>
        </p:sp>
      </p:grpSp>
      <p:sp>
        <p:nvSpPr>
          <p:cNvPr id="88" name="Oval 87"/>
          <p:cNvSpPr/>
          <p:nvPr/>
        </p:nvSpPr>
        <p:spPr>
          <a:xfrm>
            <a:off x="6227763" y="3644900"/>
            <a:ext cx="288925" cy="1152525"/>
          </a:xfrm>
          <a:prstGeom prst="ellipse">
            <a:avLst/>
          </a:prstGeom>
          <a:noFill/>
          <a:ln>
            <a:solidFill>
              <a:srgbClr val="D7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8388350" y="3644900"/>
            <a:ext cx="287338" cy="1152525"/>
          </a:xfrm>
          <a:prstGeom prst="ellipse">
            <a:avLst/>
          </a:prstGeom>
          <a:noFill/>
          <a:ln>
            <a:solidFill>
              <a:srgbClr val="D7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9" name="Straight Connector 68"/>
          <p:cNvCxnSpPr/>
          <p:nvPr/>
        </p:nvCxnSpPr>
        <p:spPr>
          <a:xfrm>
            <a:off x="533833" y="540703"/>
            <a:ext cx="8635249" cy="797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095375" y="44450"/>
            <a:ext cx="8229600" cy="990600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</a:rPr>
              <a:t>Mim</a:t>
            </a:r>
            <a:r>
              <a:rPr lang="en-US" dirty="0">
                <a:latin typeface="Cambria" panose="02040503050406030204" pitchFamily="18" charset="0"/>
              </a:rPr>
              <a:t>γ</a:t>
            </a:r>
            <a:r>
              <a:rPr lang="sv-SE" dirty="0">
                <a:latin typeface="Cambria" panose="02040503050406030204" pitchFamily="18" charset="0"/>
              </a:rPr>
              <a:t>-biPPB showed no IFN</a:t>
            </a:r>
            <a:r>
              <a:rPr lang="sv-SE" dirty="0">
                <a:latin typeface="Cambria" panose="02040503050406030204" pitchFamily="18" charset="0"/>
                <a:sym typeface="Symbol" charset="0"/>
              </a:rPr>
              <a:t></a:t>
            </a:r>
            <a:r>
              <a:rPr lang="sv-SE" dirty="0">
                <a:latin typeface="Cambria" panose="02040503050406030204" pitchFamily="18" charset="0"/>
              </a:rPr>
              <a:t>-related side-effects</a:t>
            </a:r>
            <a:endParaRPr lang="en-US" dirty="0">
              <a:latin typeface="Cambria" panose="02040503050406030204" pitchFamily="18" charset="0"/>
            </a:endParaRPr>
          </a:p>
        </p:txBody>
      </p:sp>
      <p:graphicFrame>
        <p:nvGraphicFramePr>
          <p:cNvPr id="174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573202"/>
              </p:ext>
            </p:extLst>
          </p:nvPr>
        </p:nvGraphicFramePr>
        <p:xfrm>
          <a:off x="4760913" y="1624013"/>
          <a:ext cx="2967037" cy="411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0" name="Prism Project" r:id="rId3" imgW="2592000" imgH="3600000" progId="Prism5.Document">
                  <p:embed/>
                </p:oleObj>
              </mc:Choice>
              <mc:Fallback>
                <p:oleObj name="Prism Project" r:id="rId3" imgW="2592000" imgH="3600000" progId="Prism5.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0913" y="1624013"/>
                        <a:ext cx="2967037" cy="411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3"/>
          <p:cNvSpPr txBox="1">
            <a:spLocks noChangeArrowheads="1"/>
          </p:cNvSpPr>
          <p:nvPr/>
        </p:nvSpPr>
        <p:spPr bwMode="auto">
          <a:xfrm>
            <a:off x="6284518" y="2120583"/>
            <a:ext cx="28084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500" b="1" dirty="0">
                <a:latin typeface="Calibri" panose="020F0502020204030204" pitchFamily="34" charset="0"/>
              </a:rPr>
              <a:t>*</a:t>
            </a:r>
            <a:endParaRPr lang="nl-NL" sz="1500" b="1" dirty="0">
              <a:latin typeface="Calibri" panose="020F0502020204030204" pitchFamily="34" charset="0"/>
            </a:endParaRPr>
          </a:p>
        </p:txBody>
      </p:sp>
      <p:graphicFrame>
        <p:nvGraphicFramePr>
          <p:cNvPr id="1741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74372"/>
              </p:ext>
            </p:extLst>
          </p:nvPr>
        </p:nvGraphicFramePr>
        <p:xfrm>
          <a:off x="1266825" y="1570038"/>
          <a:ext cx="3008313" cy="417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41" name="Prism Project" r:id="rId5" imgW="2592000" imgH="3600000" progId="Prism5.Document">
                  <p:embed/>
                </p:oleObj>
              </mc:Choice>
              <mc:Fallback>
                <p:oleObj name="Prism Project" r:id="rId5" imgW="2592000" imgH="3600000" progId="Prism5.Document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1570038"/>
                        <a:ext cx="3008313" cy="417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63"/>
          <p:cNvSpPr txBox="1">
            <a:spLocks noChangeArrowheads="1"/>
          </p:cNvSpPr>
          <p:nvPr/>
        </p:nvSpPr>
        <p:spPr bwMode="auto">
          <a:xfrm>
            <a:off x="2766244" y="2132856"/>
            <a:ext cx="37702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500" b="1" dirty="0">
                <a:latin typeface="Calibri" panose="020F0502020204030204" pitchFamily="34" charset="0"/>
              </a:rPr>
              <a:t>**</a:t>
            </a:r>
            <a:endParaRPr lang="nl-NL" sz="15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654" y="-67405"/>
            <a:ext cx="8705726" cy="1143001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</a:rPr>
              <a:t>Effect of </a:t>
            </a:r>
            <a:r>
              <a:rPr lang="sv-SE" dirty="0">
                <a:latin typeface="Cambria" panose="02040503050406030204" pitchFamily="18" charset="0"/>
              </a:rPr>
              <a:t>Mim</a:t>
            </a:r>
            <a:r>
              <a:rPr lang="en-US" dirty="0">
                <a:latin typeface="Cambria" panose="02040503050406030204" pitchFamily="18" charset="0"/>
              </a:rPr>
              <a:t>γ</a:t>
            </a:r>
            <a:r>
              <a:rPr lang="sv-SE" dirty="0" smtClean="0">
                <a:latin typeface="Cambria" panose="02040503050406030204" pitchFamily="18" charset="0"/>
              </a:rPr>
              <a:t>-</a:t>
            </a:r>
            <a:r>
              <a:rPr lang="sv-SE" dirty="0">
                <a:latin typeface="Cambria" panose="02040503050406030204" pitchFamily="18" charset="0"/>
              </a:rPr>
              <a:t>B</a:t>
            </a:r>
            <a:r>
              <a:rPr lang="sv-SE" dirty="0" smtClean="0">
                <a:latin typeface="Cambria" panose="02040503050406030204" pitchFamily="18" charset="0"/>
              </a:rPr>
              <a:t>iPPB </a:t>
            </a:r>
            <a:r>
              <a:rPr lang="en-US" dirty="0" smtClean="0">
                <a:latin typeface="Cambria" panose="02040503050406030204" pitchFamily="18" charset="0"/>
              </a:rPr>
              <a:t>on C26 colon carcinoma model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685418"/>
            <a:ext cx="5940152" cy="3695910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556110" y="1401266"/>
            <a:ext cx="3446111" cy="803275"/>
            <a:chOff x="12565" y="12947"/>
            <a:chExt cx="4349" cy="1012"/>
          </a:xfrm>
        </p:grpSpPr>
        <p:sp>
          <p:nvSpPr>
            <p:cNvPr id="20" name="Line 5"/>
            <p:cNvSpPr>
              <a:spLocks noChangeAspect="1" noChangeShapeType="1"/>
            </p:cNvSpPr>
            <p:nvPr/>
          </p:nvSpPr>
          <p:spPr bwMode="auto">
            <a:xfrm flipV="1">
              <a:off x="12565" y="13583"/>
              <a:ext cx="0" cy="376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8"/>
            <p:cNvSpPr>
              <a:spLocks noChangeAspect="1" noChangeShapeType="1"/>
            </p:cNvSpPr>
            <p:nvPr/>
          </p:nvSpPr>
          <p:spPr bwMode="auto">
            <a:xfrm>
              <a:off x="16290" y="12947"/>
              <a:ext cx="0" cy="2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0"/>
            <p:cNvSpPr>
              <a:spLocks noChangeAspect="1" noChangeShapeType="1"/>
            </p:cNvSpPr>
            <p:nvPr/>
          </p:nvSpPr>
          <p:spPr bwMode="auto">
            <a:xfrm>
              <a:off x="13928" y="12961"/>
              <a:ext cx="0" cy="2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11"/>
            <p:cNvSpPr>
              <a:spLocks noChangeAspect="1" noChangeShapeType="1"/>
            </p:cNvSpPr>
            <p:nvPr/>
          </p:nvSpPr>
          <p:spPr bwMode="auto">
            <a:xfrm>
              <a:off x="15018" y="12947"/>
              <a:ext cx="0" cy="2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12"/>
            <p:cNvSpPr>
              <a:spLocks noChangeAspect="1" noChangeShapeType="1"/>
            </p:cNvSpPr>
            <p:nvPr/>
          </p:nvSpPr>
          <p:spPr bwMode="auto">
            <a:xfrm>
              <a:off x="15654" y="12947"/>
              <a:ext cx="0" cy="2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18"/>
            <p:cNvSpPr>
              <a:spLocks noChangeAspect="1" noChangeShapeType="1"/>
            </p:cNvSpPr>
            <p:nvPr/>
          </p:nvSpPr>
          <p:spPr bwMode="auto">
            <a:xfrm>
              <a:off x="16914" y="12947"/>
              <a:ext cx="0" cy="29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Rectangle 21"/>
          <p:cNvSpPr>
            <a:spLocks noChangeAspect="1" noChangeArrowheads="1"/>
          </p:cNvSpPr>
          <p:nvPr/>
        </p:nvSpPr>
        <p:spPr bwMode="auto">
          <a:xfrm>
            <a:off x="2502843" y="1644154"/>
            <a:ext cx="3960813" cy="233363"/>
          </a:xfrm>
          <a:prstGeom prst="rect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9" tIns="45714" rIns="91429" bIns="45714" anchor="ctr"/>
          <a:lstStyle/>
          <a:p>
            <a:endParaRPr lang="fr-FR" sz="1100"/>
          </a:p>
        </p:txBody>
      </p:sp>
      <p:sp>
        <p:nvSpPr>
          <p:cNvPr id="9" name="Text Box 30"/>
          <p:cNvSpPr txBox="1">
            <a:spLocks noChangeAspect="1" noChangeArrowheads="1"/>
          </p:cNvSpPr>
          <p:nvPr/>
        </p:nvSpPr>
        <p:spPr bwMode="auto">
          <a:xfrm>
            <a:off x="2915816" y="1063781"/>
            <a:ext cx="3528392" cy="27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200" b="1" dirty="0"/>
              <a:t>Treatment by </a:t>
            </a:r>
            <a:r>
              <a:rPr lang="en-GB" sz="1200" b="1" dirty="0" err="1"/>
              <a:t>i.v.</a:t>
            </a:r>
            <a:r>
              <a:rPr lang="en-GB" sz="1200" b="1" dirty="0"/>
              <a:t> </a:t>
            </a:r>
            <a:r>
              <a:rPr lang="en-GB" sz="1200" b="1" dirty="0" smtClean="0"/>
              <a:t>injections (5 </a:t>
            </a:r>
            <a:r>
              <a:rPr lang="en-GB" sz="1200" b="1" dirty="0" err="1" smtClean="0"/>
              <a:t>ug</a:t>
            </a:r>
            <a:r>
              <a:rPr lang="en-GB" sz="1200" b="1" dirty="0" smtClean="0"/>
              <a:t>/mouse)</a:t>
            </a:r>
            <a:endParaRPr lang="en-GB" sz="12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331640" y="191683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C26 tumor cell injection </a:t>
            </a:r>
            <a:r>
              <a:rPr lang="en-US" sz="1200" b="1" dirty="0" err="1" smtClean="0"/>
              <a:t>s.c.</a:t>
            </a:r>
            <a:endParaRPr lang="en-US" sz="1200" b="1" dirty="0"/>
          </a:p>
        </p:txBody>
      </p:sp>
      <p:sp>
        <p:nvSpPr>
          <p:cNvPr id="37" name="Line 5"/>
          <p:cNvSpPr>
            <a:spLocks noChangeAspect="1" noChangeShapeType="1"/>
          </p:cNvSpPr>
          <p:nvPr/>
        </p:nvSpPr>
        <p:spPr bwMode="auto">
          <a:xfrm flipV="1">
            <a:off x="6444208" y="1916832"/>
            <a:ext cx="0" cy="2984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444208" y="191683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day 20 sacrificed</a:t>
            </a:r>
            <a:endParaRPr lang="en-US" sz="1200" b="1" dirty="0"/>
          </a:p>
        </p:txBody>
      </p:sp>
      <p:sp>
        <p:nvSpPr>
          <p:cNvPr id="39" name="Line 10"/>
          <p:cNvSpPr>
            <a:spLocks noChangeAspect="1" noChangeShapeType="1"/>
          </p:cNvSpPr>
          <p:nvPr/>
        </p:nvSpPr>
        <p:spPr bwMode="auto">
          <a:xfrm>
            <a:off x="4067944" y="1412776"/>
            <a:ext cx="0" cy="2317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0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079500" y="-90488"/>
            <a:ext cx="7805738" cy="1143001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</a:rPr>
              <a:t>Mim</a:t>
            </a:r>
            <a:r>
              <a:rPr lang="en-US" dirty="0" smtClean="0">
                <a:latin typeface="Cambria" panose="02040503050406030204" pitchFamily="18" charset="0"/>
              </a:rPr>
              <a:t>γ</a:t>
            </a:r>
            <a:r>
              <a:rPr lang="sv-SE" dirty="0" smtClean="0">
                <a:latin typeface="Cambria" panose="02040503050406030204" pitchFamily="18" charset="0"/>
              </a:rPr>
              <a:t>-B</a:t>
            </a:r>
            <a:r>
              <a:rPr lang="sv-SE" dirty="0" smtClean="0">
                <a:latin typeface="Cambria" panose="02040503050406030204" pitchFamily="18" charset="0"/>
              </a:rPr>
              <a:t>iPPB </a:t>
            </a:r>
            <a:r>
              <a:rPr lang="sv-SE" dirty="0">
                <a:latin typeface="Cambria" panose="02040503050406030204" pitchFamily="18" charset="0"/>
              </a:rPr>
              <a:t>reduces </a:t>
            </a:r>
            <a:r>
              <a:rPr lang="sv-SE" dirty="0" smtClean="0">
                <a:latin typeface="Cambria" panose="02040503050406030204" pitchFamily="18" charset="0"/>
              </a:rPr>
              <a:t>angiogenesis in tumor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5" name="Picture 23"/>
          <p:cNvPicPr>
            <a:picLocks noChangeAspect="1" noChangeArrowheads="1"/>
          </p:cNvPicPr>
          <p:nvPr/>
        </p:nvPicPr>
        <p:blipFill>
          <a:blip r:embed="rId2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186" y="2124075"/>
            <a:ext cx="1774824" cy="1344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24"/>
          <p:cNvPicPr>
            <a:picLocks noChangeAspect="1" noChangeArrowheads="1"/>
          </p:cNvPicPr>
          <p:nvPr/>
        </p:nvPicPr>
        <p:blipFill>
          <a:blip r:embed="rId3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62" y="2120899"/>
            <a:ext cx="1776412" cy="1346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9461" name="Text Box 27"/>
          <p:cNvSpPr txBox="1">
            <a:spLocks noChangeAspect="1" noChangeArrowheads="1"/>
          </p:cNvSpPr>
          <p:nvPr/>
        </p:nvSpPr>
        <p:spPr bwMode="auto">
          <a:xfrm>
            <a:off x="2390929" y="1806186"/>
            <a:ext cx="1525263" cy="27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1">
                <a:cs typeface="Arial" charset="0"/>
              </a:rPr>
              <a:t>Mim</a:t>
            </a:r>
            <a:r>
              <a:rPr lang="en-US" sz="1200" b="1">
                <a:cs typeface="Arial" charset="0"/>
                <a:sym typeface="Symbol" charset="0"/>
              </a:rPr>
              <a:t>-PEG</a:t>
            </a:r>
          </a:p>
        </p:txBody>
      </p:sp>
      <p:sp>
        <p:nvSpPr>
          <p:cNvPr id="19462" name="Text Box 26"/>
          <p:cNvSpPr txBox="1">
            <a:spLocks noChangeAspect="1" noChangeArrowheads="1"/>
          </p:cNvSpPr>
          <p:nvPr/>
        </p:nvSpPr>
        <p:spPr bwMode="auto">
          <a:xfrm>
            <a:off x="824833" y="1820602"/>
            <a:ext cx="941579" cy="27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1">
                <a:cs typeface="Arial" charset="0"/>
              </a:rPr>
              <a:t>PBS</a:t>
            </a:r>
          </a:p>
        </p:txBody>
      </p:sp>
      <p:sp>
        <p:nvSpPr>
          <p:cNvPr id="19463" name="Text Box 28"/>
          <p:cNvSpPr txBox="1">
            <a:spLocks noChangeAspect="1" noChangeArrowheads="1"/>
          </p:cNvSpPr>
          <p:nvPr/>
        </p:nvSpPr>
        <p:spPr bwMode="auto">
          <a:xfrm>
            <a:off x="4194823" y="1760538"/>
            <a:ext cx="1616537" cy="27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200" b="1">
                <a:cs typeface="Arial" charset="0"/>
              </a:rPr>
              <a:t>Mim</a:t>
            </a:r>
            <a:r>
              <a:rPr lang="en-US" sz="1200" b="1">
                <a:cs typeface="Arial" charset="0"/>
                <a:sym typeface="Symbol" charset="0"/>
              </a:rPr>
              <a:t>-</a:t>
            </a:r>
            <a:r>
              <a:rPr lang="en-US" sz="1200" b="1">
                <a:cs typeface="Arial" charset="0"/>
              </a:rPr>
              <a:t>BiPPB</a:t>
            </a:r>
            <a:endParaRPr lang="el-GR" sz="1200" b="1">
              <a:cs typeface="Arial" charset="0"/>
            </a:endParaRPr>
          </a:p>
        </p:txBody>
      </p:sp>
      <p:pic>
        <p:nvPicPr>
          <p:cNvPr id="10" name="Picture 29"/>
          <p:cNvPicPr>
            <a:picLocks noChangeAspect="1" noChangeArrowheads="1"/>
          </p:cNvPicPr>
          <p:nvPr/>
        </p:nvPicPr>
        <p:blipFill>
          <a:blip r:embed="rId4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162" y="2120899"/>
            <a:ext cx="1773237" cy="1346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1" name="Text Box 40"/>
          <p:cNvSpPr txBox="1">
            <a:spLocks noChangeAspect="1" noChangeArrowheads="1"/>
          </p:cNvSpPr>
          <p:nvPr/>
        </p:nvSpPr>
        <p:spPr bwMode="auto">
          <a:xfrm rot="16200000">
            <a:off x="41399" y="2646363"/>
            <a:ext cx="5778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cs typeface="+mn-cs"/>
              </a:rPr>
              <a:t>CD31</a:t>
            </a:r>
            <a:endParaRPr lang="nl-NL" sz="1200" b="1">
              <a:cs typeface="+mn-cs"/>
            </a:endParaRPr>
          </a:p>
        </p:txBody>
      </p:sp>
      <p:pic>
        <p:nvPicPr>
          <p:cNvPr id="12" name="Picture 42"/>
          <p:cNvPicPr preferRelativeResize="0">
            <a:picLocks noChangeAspect="1" noChangeArrowheads="1"/>
          </p:cNvPicPr>
          <p:nvPr/>
        </p:nvPicPr>
        <p:blipFill>
          <a:blip r:embed="rId5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012" y="3525838"/>
            <a:ext cx="1776412" cy="1341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43"/>
          <p:cNvPicPr preferRelativeResize="0">
            <a:picLocks noChangeAspect="1" noChangeArrowheads="1"/>
          </p:cNvPicPr>
          <p:nvPr/>
        </p:nvPicPr>
        <p:blipFill>
          <a:blip r:embed="rId6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62" y="3525838"/>
            <a:ext cx="1776412" cy="1341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4" name="Picture 48"/>
          <p:cNvPicPr preferRelativeResize="0">
            <a:picLocks noChangeAspect="1" noChangeArrowheads="1"/>
          </p:cNvPicPr>
          <p:nvPr/>
        </p:nvPicPr>
        <p:blipFill>
          <a:blip r:embed="rId7" cstate="email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162" y="3524251"/>
            <a:ext cx="1776412" cy="13430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15" name="Text Box 50"/>
          <p:cNvSpPr txBox="1">
            <a:spLocks noChangeAspect="1" noChangeArrowheads="1"/>
          </p:cNvSpPr>
          <p:nvPr/>
        </p:nvSpPr>
        <p:spPr bwMode="auto">
          <a:xfrm rot="16200000">
            <a:off x="-320550" y="4037012"/>
            <a:ext cx="12763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cs typeface="+mn-cs"/>
              </a:rPr>
              <a:t>Angiopoietin-1</a:t>
            </a:r>
            <a:endParaRPr lang="nl-NL" sz="1200" b="1">
              <a:cs typeface="+mn-cs"/>
            </a:endParaRPr>
          </a:p>
        </p:txBody>
      </p:sp>
      <p:pic>
        <p:nvPicPr>
          <p:cNvPr id="19471" name="Picture 78"/>
          <p:cNvPicPr>
            <a:picLocks noChangeAspect="1" noChangeArrowheads="1"/>
          </p:cNvPicPr>
          <p:nvPr/>
        </p:nvPicPr>
        <p:blipFill>
          <a:blip r:embed="rId8" cstate="email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268" y="3406305"/>
            <a:ext cx="415543" cy="1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Picture 79"/>
          <p:cNvPicPr>
            <a:picLocks noChangeAspect="1" noChangeArrowheads="1"/>
          </p:cNvPicPr>
          <p:nvPr/>
        </p:nvPicPr>
        <p:blipFill>
          <a:blip r:embed="rId8" cstate="email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856" y="4756556"/>
            <a:ext cx="415543" cy="19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0152" y="2348880"/>
            <a:ext cx="2963402" cy="2467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61913"/>
            <a:ext cx="7643812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3500" dirty="0" smtClean="0">
                <a:latin typeface="Cambria" panose="02040503050406030204" pitchFamily="18" charset="0"/>
                <a:ea typeface="+mj-ea"/>
                <a:cs typeface="+mj-cs"/>
              </a:rPr>
              <a:t>Conclusions</a:t>
            </a:r>
            <a:endParaRPr lang="en-US" sz="3500" dirty="0"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683568" y="1196752"/>
            <a:ext cx="8280920" cy="5113337"/>
          </a:xfrm>
        </p:spPr>
        <p:txBody>
          <a:bodyPr/>
          <a:lstStyle/>
          <a:p>
            <a:pPr marL="538163" indent="-444500" algn="just">
              <a:lnSpc>
                <a:spcPct val="120000"/>
              </a:lnSpc>
              <a:spcBef>
                <a:spcPct val="65000"/>
              </a:spcBef>
              <a:buFont typeface="Wingdings" charset="0"/>
              <a:buChar char="q"/>
              <a:defRPr/>
            </a:pPr>
            <a:r>
              <a:rPr lang="nl-NL" sz="2200" dirty="0" err="1">
                <a:latin typeface="Calibri" panose="020F0502020204030204" pitchFamily="34" charset="0"/>
              </a:rPr>
              <a:t>PEGylation</a:t>
            </a:r>
            <a:r>
              <a:rPr lang="nl-NL" sz="2200" dirty="0">
                <a:latin typeface="Calibri" panose="020F0502020204030204" pitchFamily="34" charset="0"/>
              </a:rPr>
              <a:t> of IFN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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drastically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improved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the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therapeutic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efficacy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but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also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leads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systemic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inflammation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.</a:t>
            </a:r>
          </a:p>
          <a:p>
            <a:pPr marL="538163" indent="-444500" algn="just">
              <a:lnSpc>
                <a:spcPct val="120000"/>
              </a:lnSpc>
              <a:spcBef>
                <a:spcPct val="65000"/>
              </a:spcBef>
              <a:buFont typeface="Wingdings" charset="0"/>
              <a:buChar char="q"/>
              <a:defRPr/>
            </a:pPr>
            <a:r>
              <a:rPr lang="nl-NL" sz="2200" dirty="0">
                <a:latin typeface="Calibri" panose="020F0502020204030204" pitchFamily="34" charset="0"/>
              </a:rPr>
              <a:t>HSC-</a:t>
            </a:r>
            <a:r>
              <a:rPr lang="nl-NL" sz="2200" dirty="0" err="1">
                <a:latin typeface="Calibri" panose="020F0502020204030204" pitchFamily="34" charset="0"/>
              </a:rPr>
              <a:t>specific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targeting</a:t>
            </a:r>
            <a:r>
              <a:rPr lang="nl-NL" sz="2200" dirty="0">
                <a:latin typeface="Calibri" panose="020F0502020204030204" pitchFamily="34" charset="0"/>
              </a:rPr>
              <a:t> of IFN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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to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fibrotic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liver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increased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its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therapeutic</a:t>
            </a:r>
            <a:r>
              <a:rPr lang="nl-NL" sz="2200" dirty="0">
                <a:latin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</a:rPr>
              <a:t>efficacy</a:t>
            </a:r>
            <a:r>
              <a:rPr lang="nl-NL" sz="2200" dirty="0">
                <a:latin typeface="Calibri" panose="020F0502020204030204" pitchFamily="34" charset="0"/>
              </a:rPr>
              <a:t> and </a:t>
            </a:r>
            <a:r>
              <a:rPr lang="nl-NL" sz="2200" dirty="0" err="1">
                <a:latin typeface="Calibri" panose="020F0502020204030204" pitchFamily="34" charset="0"/>
              </a:rPr>
              <a:t>eliminated</a:t>
            </a:r>
            <a:r>
              <a:rPr lang="nl-NL" sz="2200" dirty="0">
                <a:latin typeface="Calibri" panose="020F0502020204030204" pitchFamily="34" charset="0"/>
              </a:rPr>
              <a:t> IFN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</a:t>
            </a:r>
            <a:r>
              <a:rPr lang="nl-NL" sz="2200" dirty="0">
                <a:latin typeface="Calibri" panose="020F0502020204030204" pitchFamily="34" charset="0"/>
              </a:rPr>
              <a:t>-</a:t>
            </a:r>
            <a:r>
              <a:rPr lang="nl-NL" sz="2200" dirty="0" err="1">
                <a:latin typeface="Calibri" panose="020F0502020204030204" pitchFamily="34" charset="0"/>
              </a:rPr>
              <a:t>related</a:t>
            </a:r>
            <a:r>
              <a:rPr lang="nl-NL" sz="2200" dirty="0">
                <a:latin typeface="Calibri" panose="020F0502020204030204" pitchFamily="34" charset="0"/>
              </a:rPr>
              <a:t> adverse </a:t>
            </a:r>
            <a:r>
              <a:rPr lang="nl-NL" sz="2200" dirty="0" err="1">
                <a:latin typeface="Calibri" panose="020F0502020204030204" pitchFamily="34" charset="0"/>
              </a:rPr>
              <a:t>effects</a:t>
            </a:r>
            <a:r>
              <a:rPr lang="nl-NL" sz="2200" dirty="0">
                <a:latin typeface="Calibri" panose="020F0502020204030204" pitchFamily="34" charset="0"/>
              </a:rPr>
              <a:t>.</a:t>
            </a:r>
          </a:p>
          <a:p>
            <a:pPr marL="538163" indent="-444500" algn="just">
              <a:lnSpc>
                <a:spcPct val="120000"/>
              </a:lnSpc>
              <a:spcBef>
                <a:spcPct val="65000"/>
              </a:spcBef>
              <a:buFont typeface="Wingdings" charset="0"/>
              <a:buChar char="q"/>
              <a:defRPr/>
            </a:pPr>
            <a:r>
              <a:rPr lang="nl-NL" sz="2200" dirty="0" err="1">
                <a:latin typeface="Calibri" panose="020F0502020204030204" pitchFamily="34" charset="0"/>
              </a:rPr>
              <a:t>Mimetic</a:t>
            </a:r>
            <a:r>
              <a:rPr lang="nl-NL" sz="2200" dirty="0">
                <a:latin typeface="Calibri" panose="020F0502020204030204" pitchFamily="34" charset="0"/>
              </a:rPr>
              <a:t> IFN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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coupled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a PDGFR-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specific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bicyclic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peptide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induced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potent anti-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fibrotic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effects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in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liver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fibrosis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models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,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while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off-target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effects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sym typeface="Symbol" charset="0"/>
              </a:rPr>
              <a:t>were</a:t>
            </a:r>
            <a:r>
              <a:rPr lang="nl-NL" sz="2200" dirty="0">
                <a:latin typeface="Calibri" panose="020F0502020204030204" pitchFamily="34" charset="0"/>
                <a:sym typeface="Symbol" charset="0"/>
              </a:rPr>
              <a:t> </a:t>
            </a:r>
            <a:r>
              <a:rPr lang="nl-NL" sz="2200" dirty="0" err="1" smtClean="0">
                <a:latin typeface="Calibri" panose="020F0502020204030204" pitchFamily="34" charset="0"/>
                <a:sym typeface="Symbol" charset="0"/>
              </a:rPr>
              <a:t>eliminated</a:t>
            </a:r>
            <a:r>
              <a:rPr lang="nl-NL" sz="2200" dirty="0" smtClean="0">
                <a:latin typeface="Calibri" panose="020F0502020204030204" pitchFamily="34" charset="0"/>
                <a:sym typeface="Symbol" charset="0"/>
              </a:rPr>
              <a:t>.</a:t>
            </a:r>
          </a:p>
          <a:p>
            <a:pPr marL="538163" indent="-444500" algn="just">
              <a:lnSpc>
                <a:spcPct val="120000"/>
              </a:lnSpc>
              <a:spcBef>
                <a:spcPct val="65000"/>
              </a:spcBef>
              <a:buFont typeface="Wingdings" charset="0"/>
              <a:buChar char="q"/>
              <a:defRPr/>
            </a:pPr>
            <a:r>
              <a:rPr lang="en-US" sz="2200" dirty="0" smtClean="0">
                <a:latin typeface="Calibri" panose="020F0502020204030204" pitchFamily="34" charset="0"/>
                <a:sym typeface="Symbol" charset="0"/>
              </a:rPr>
              <a:t>The </a:t>
            </a:r>
            <a:r>
              <a:rPr lang="en-US" sz="2200" dirty="0" smtClean="0">
                <a:latin typeface="Calibri" panose="020F0502020204030204" pitchFamily="34" charset="0"/>
                <a:sym typeface="Symbol" charset="0"/>
              </a:rPr>
              <a:t>targeted construct also reduces tumor angiogenesis in colon carcinoma model, which provides </a:t>
            </a:r>
            <a:r>
              <a:rPr lang="en-US" sz="2200" dirty="0">
                <a:latin typeface="Calibri" panose="020F0502020204030204" pitchFamily="34" charset="0"/>
                <a:sym typeface="Symbol" charset="0"/>
              </a:rPr>
              <a:t>new opportunities to explore </a:t>
            </a:r>
            <a:r>
              <a:rPr lang="en-US" sz="2200" dirty="0" smtClean="0">
                <a:latin typeface="Calibri" panose="020F0502020204030204" pitchFamily="34" charset="0"/>
                <a:sym typeface="Symbol" charset="0"/>
              </a:rPr>
              <a:t>it </a:t>
            </a:r>
            <a:r>
              <a:rPr lang="en-US" sz="2200" dirty="0">
                <a:latin typeface="Calibri" panose="020F0502020204030204" pitchFamily="34" charset="0"/>
                <a:sym typeface="Symbol" charset="0"/>
              </a:rPr>
              <a:t>as </a:t>
            </a:r>
            <a:r>
              <a:rPr lang="en-US" sz="2200" dirty="0" smtClean="0">
                <a:latin typeface="Calibri" panose="020F0502020204030204" pitchFamily="34" charset="0"/>
                <a:sym typeface="Symbol" charset="0"/>
              </a:rPr>
              <a:t>an anti</a:t>
            </a:r>
            <a:r>
              <a:rPr lang="en-US" sz="2200" dirty="0">
                <a:latin typeface="Calibri" panose="020F0502020204030204" pitchFamily="34" charset="0"/>
                <a:sym typeface="Symbol" charset="0"/>
              </a:rPr>
              <a:t>-cancer </a:t>
            </a:r>
            <a:r>
              <a:rPr lang="en-US" sz="2200" dirty="0" smtClean="0">
                <a:latin typeface="Calibri" panose="020F0502020204030204" pitchFamily="34" charset="0"/>
                <a:sym typeface="Symbol" charset="0"/>
              </a:rPr>
              <a:t>therapeutic.</a:t>
            </a:r>
          </a:p>
          <a:p>
            <a:pPr marL="0" indent="0" eaLnBrk="1" hangingPunct="1">
              <a:lnSpc>
                <a:spcPct val="120000"/>
              </a:lnSpc>
              <a:buNone/>
            </a:pPr>
            <a:endParaRPr lang="en-US" sz="2200" dirty="0">
              <a:latin typeface="Calibri" panose="020F0502020204030204" pitchFamily="34" charset="0"/>
              <a:sym typeface="Symbo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alphaModFix amt="58000"/>
          </a:blip>
          <a:srcRect l="8951"/>
          <a:stretch/>
        </p:blipFill>
        <p:spPr>
          <a:xfrm>
            <a:off x="-17078" y="1124744"/>
            <a:ext cx="9161078" cy="3960440"/>
          </a:xfrm>
          <a:prstGeom prst="rect">
            <a:avLst/>
          </a:prstGeom>
        </p:spPr>
      </p:pic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Narrow" charset="0"/>
              </a:rPr>
              <a:t>Acknowledgements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1619250" y="1917378"/>
            <a:ext cx="2374900" cy="8636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35000"/>
              </a:spcBef>
              <a:buFont typeface="Courier New" charset="0"/>
              <a:buChar char="o"/>
            </a:pPr>
            <a:r>
              <a:rPr lang="en-US" sz="1600" b="1" dirty="0" err="1">
                <a:latin typeface="Arial" charset="0"/>
              </a:rPr>
              <a:t>Ruchi</a:t>
            </a:r>
            <a:r>
              <a:rPr lang="en-US" sz="1600" b="1" dirty="0">
                <a:latin typeface="Arial" charset="0"/>
              </a:rPr>
              <a:t> </a:t>
            </a:r>
            <a:r>
              <a:rPr lang="en-US" sz="1600" b="1" dirty="0" err="1">
                <a:latin typeface="Arial" charset="0"/>
              </a:rPr>
              <a:t>Bansal</a:t>
            </a:r>
            <a:endParaRPr lang="en-US" sz="1600" b="1" dirty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35000"/>
              </a:spcBef>
              <a:buFont typeface="Courier New" charset="0"/>
              <a:buChar char="o"/>
            </a:pPr>
            <a:r>
              <a:rPr lang="en-US" sz="1600" dirty="0" smtClean="0">
                <a:latin typeface="Arial" charset="0"/>
              </a:rPr>
              <a:t>Leonie </a:t>
            </a:r>
            <a:r>
              <a:rPr lang="en-US" sz="1600" dirty="0" err="1">
                <a:latin typeface="Arial" charset="0"/>
              </a:rPr>
              <a:t>Beljaars</a:t>
            </a:r>
            <a:endParaRPr lang="en-US" sz="1600" dirty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35000"/>
              </a:spcBef>
              <a:buFont typeface="Courier New" charset="0"/>
              <a:buChar char="o"/>
            </a:pPr>
            <a:r>
              <a:rPr lang="en-US" sz="1600" dirty="0">
                <a:latin typeface="Arial" charset="0"/>
              </a:rPr>
              <a:t>Eduard Post</a:t>
            </a:r>
          </a:p>
          <a:p>
            <a:pPr marL="285750" lvl="1" indent="-285750">
              <a:lnSpc>
                <a:spcPct val="80000"/>
              </a:lnSpc>
              <a:spcBef>
                <a:spcPct val="35000"/>
              </a:spcBef>
              <a:buFont typeface="Courier New" charset="0"/>
              <a:buChar char="o"/>
            </a:pPr>
            <a:r>
              <a:rPr lang="en-US" sz="1600" dirty="0" err="1">
                <a:latin typeface="Arial" charset="0"/>
              </a:rPr>
              <a:t>Tushar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Tomar</a:t>
            </a:r>
            <a:endParaRPr lang="en-US" sz="1600" dirty="0" smtClean="0">
              <a:latin typeface="Arial" charset="0"/>
            </a:endParaRPr>
          </a:p>
          <a:p>
            <a:pPr marL="285750" lvl="1" indent="-285750">
              <a:lnSpc>
                <a:spcPct val="80000"/>
              </a:lnSpc>
              <a:spcBef>
                <a:spcPct val="35000"/>
              </a:spcBef>
              <a:buFont typeface="Courier New" charset="0"/>
              <a:buChar char="o"/>
            </a:pPr>
            <a:r>
              <a:rPr lang="en-US" sz="1600" b="1" dirty="0" err="1">
                <a:latin typeface="Arial" charset="0"/>
              </a:rPr>
              <a:t>Klaas</a:t>
            </a:r>
            <a:r>
              <a:rPr lang="en-US" sz="1600" b="1" dirty="0">
                <a:latin typeface="Arial" charset="0"/>
              </a:rPr>
              <a:t> </a:t>
            </a:r>
            <a:r>
              <a:rPr lang="en-US" sz="1600" b="1" dirty="0" err="1">
                <a:latin typeface="Arial" charset="0"/>
              </a:rPr>
              <a:t>Poelstra</a:t>
            </a:r>
            <a:endParaRPr lang="en-US" sz="1600" b="1" dirty="0">
              <a:latin typeface="Arial" charset="0"/>
            </a:endParaRPr>
          </a:p>
          <a:p>
            <a:pPr marL="0" lvl="1" indent="0">
              <a:lnSpc>
                <a:spcPct val="80000"/>
              </a:lnSpc>
              <a:spcBef>
                <a:spcPct val="35000"/>
              </a:spcBef>
              <a:buNone/>
            </a:pPr>
            <a:endParaRPr lang="en-US" sz="1600" dirty="0">
              <a:latin typeface="Arial" charset="0"/>
            </a:endParaRPr>
          </a:p>
        </p:txBody>
      </p:sp>
      <p:grpSp>
        <p:nvGrpSpPr>
          <p:cNvPr id="21507" name="Group 28"/>
          <p:cNvGrpSpPr>
            <a:grpSpLocks noChangeAspect="1"/>
          </p:cNvGrpSpPr>
          <p:nvPr/>
        </p:nvGrpSpPr>
        <p:grpSpPr bwMode="auto">
          <a:xfrm>
            <a:off x="490538" y="1556792"/>
            <a:ext cx="1022350" cy="1081087"/>
            <a:chOff x="288" y="1013"/>
            <a:chExt cx="2617" cy="2766"/>
          </a:xfrm>
        </p:grpSpPr>
        <p:pic>
          <p:nvPicPr>
            <p:cNvPr id="21518" name="Picture 75" descr="RUGR_logoEN_rood_RGB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729" r="56790"/>
            <a:stretch>
              <a:fillRect/>
            </a:stretch>
          </p:blipFill>
          <p:spPr bwMode="auto">
            <a:xfrm>
              <a:off x="552" y="1013"/>
              <a:ext cx="2233" cy="1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Picture 75" descr="RUGR_logoEN_rood_RGB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23" t="2243"/>
            <a:stretch>
              <a:fillRect/>
            </a:stretch>
          </p:blipFill>
          <p:spPr bwMode="auto">
            <a:xfrm>
              <a:off x="288" y="2603"/>
              <a:ext cx="2617" cy="1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08" name="Picture 23" descr="Logo_BiOrion_FC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1656184" cy="38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12"/>
          <p:cNvSpPr txBox="1">
            <a:spLocks noChangeArrowheads="1"/>
          </p:cNvSpPr>
          <p:nvPr/>
        </p:nvSpPr>
        <p:spPr bwMode="auto">
          <a:xfrm>
            <a:off x="1547664" y="4365104"/>
            <a:ext cx="1851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Courier New" charset="0"/>
              <a:buChar char="o"/>
            </a:pPr>
            <a:r>
              <a:rPr lang="en-US" sz="1600" dirty="0"/>
              <a:t>Herman Steen</a:t>
            </a:r>
          </a:p>
        </p:txBody>
      </p:sp>
      <p:sp>
        <p:nvSpPr>
          <p:cNvPr id="36876" name="TextBox 20"/>
          <p:cNvSpPr txBox="1">
            <a:spLocks noChangeArrowheads="1"/>
          </p:cNvSpPr>
          <p:nvPr/>
        </p:nvSpPr>
        <p:spPr bwMode="auto">
          <a:xfrm>
            <a:off x="5652120" y="1900932"/>
            <a:ext cx="204575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Courier New" pitchFamily="49" charset="0"/>
              <a:buChar char="o"/>
              <a:defRPr/>
            </a:pPr>
            <a:r>
              <a:rPr lang="en-US" sz="1600" dirty="0" smtClean="0">
                <a:cs typeface="+mn-cs"/>
              </a:rPr>
              <a:t>Jai Prakash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en-US" sz="1600" dirty="0" err="1" smtClean="0">
                <a:cs typeface="+mn-cs"/>
              </a:rPr>
              <a:t>Saleh</a:t>
            </a:r>
            <a:r>
              <a:rPr lang="en-US" sz="1600" dirty="0" smtClean="0">
                <a:cs typeface="+mn-cs"/>
              </a:rPr>
              <a:t> </a:t>
            </a:r>
            <a:r>
              <a:rPr lang="en-US" sz="1600" dirty="0" err="1" smtClean="0">
                <a:cs typeface="+mn-cs"/>
              </a:rPr>
              <a:t>Yazdani</a:t>
            </a:r>
            <a:endParaRPr lang="en-US" sz="1600" dirty="0" smtClean="0">
              <a:cs typeface="+mn-cs"/>
            </a:endParaRP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en-US" sz="1600" dirty="0" smtClean="0">
                <a:cs typeface="+mn-cs"/>
              </a:rPr>
              <a:t>Karin </a:t>
            </a:r>
            <a:r>
              <a:rPr lang="en-US" sz="1600" dirty="0" err="1" smtClean="0">
                <a:cs typeface="+mn-cs"/>
              </a:rPr>
              <a:t>Postma</a:t>
            </a:r>
            <a:endParaRPr lang="en-US" sz="1600" dirty="0" smtClean="0">
              <a:cs typeface="+mn-cs"/>
            </a:endParaRP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en-US" sz="1600" dirty="0" err="1" smtClean="0">
                <a:cs typeface="+mn-cs"/>
              </a:rPr>
              <a:t>Praneeth</a:t>
            </a:r>
            <a:r>
              <a:rPr lang="en-US" sz="1600" dirty="0" smtClean="0">
                <a:cs typeface="+mn-cs"/>
              </a:rPr>
              <a:t> </a:t>
            </a:r>
            <a:r>
              <a:rPr lang="en-US" sz="1600" dirty="0" err="1" smtClean="0">
                <a:cs typeface="+mn-cs"/>
              </a:rPr>
              <a:t>Kuninty</a:t>
            </a:r>
            <a:endParaRPr lang="en-US" sz="1600" dirty="0" smtClean="0">
              <a:cs typeface="+mn-cs"/>
            </a:endParaRP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en-US" sz="1600" dirty="0" err="1" smtClean="0">
                <a:cs typeface="+mn-cs"/>
              </a:rPr>
              <a:t>Gert</a:t>
            </a:r>
            <a:r>
              <a:rPr lang="en-US" sz="1600" dirty="0" smtClean="0">
                <a:cs typeface="+mn-cs"/>
              </a:rPr>
              <a:t> Storm</a:t>
            </a:r>
          </a:p>
          <a:p>
            <a:pPr marL="0" indent="0" eaLnBrk="1" hangingPunct="1">
              <a:defRPr/>
            </a:pPr>
            <a:endParaRPr lang="sv-SE" sz="1600" dirty="0" smtClean="0">
              <a:cs typeface="+mn-cs"/>
            </a:endParaRPr>
          </a:p>
          <a:p>
            <a:pPr eaLnBrk="1" hangingPunct="1">
              <a:buFont typeface="Courier New" pitchFamily="49" charset="0"/>
              <a:buChar char="o"/>
              <a:defRPr/>
            </a:pPr>
            <a:endParaRPr lang="en-US" sz="1600" dirty="0" smtClean="0">
              <a:cs typeface="+mn-cs"/>
            </a:endParaRPr>
          </a:p>
        </p:txBody>
      </p:sp>
      <p:pic>
        <p:nvPicPr>
          <p:cNvPr id="21516" name="Picture 7"/>
          <p:cNvPicPr>
            <a:picLocks noChangeAspect="1"/>
          </p:cNvPicPr>
          <p:nvPr/>
        </p:nvPicPr>
        <p:blipFill>
          <a:blip r:embed="rId6" cstate="email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127" y="2061791"/>
            <a:ext cx="1171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1628800"/>
            <a:ext cx="207486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</a:rPr>
              <a:t>University of </a:t>
            </a:r>
            <a:r>
              <a:rPr lang="en-US" b="1" dirty="0" err="1">
                <a:latin typeface="+mj-lt"/>
              </a:rPr>
              <a:t>Twente</a:t>
            </a:r>
            <a:r>
              <a:rPr lang="en-US" b="1" dirty="0">
                <a:latin typeface="+mj-lt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8144" y="1556792"/>
            <a:ext cx="26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Targeted Therapeutics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012" y="1219200"/>
            <a:ext cx="3949700" cy="39322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3600" y="457200"/>
            <a:ext cx="491652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000" dirty="0">
                <a:effectLst>
                  <a:reflection blurRad="6350" stA="55000" endA="300" endPos="45500" dir="5400000" sy="-100000" algn="bl" rotWithShape="0"/>
                </a:effectLst>
                <a:latin typeface="Forte" panose="03060902040502070203" pitchFamily="66" charset="0"/>
                <a:ea typeface="ＭＳ Ｐゴシック" charset="0"/>
                <a:cs typeface="Apple Chancery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05596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jabloon_wit">
  <a:themeElements>
    <a:clrScheme name="sjabloon_wit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4B233"/>
      </a:accent1>
      <a:accent2>
        <a:srgbClr val="CF0072"/>
      </a:accent2>
      <a:accent3>
        <a:srgbClr val="FFFFFF"/>
      </a:accent3>
      <a:accent4>
        <a:srgbClr val="000000"/>
      </a:accent4>
      <a:accent5>
        <a:srgbClr val="AED5AD"/>
      </a:accent5>
      <a:accent6>
        <a:srgbClr val="BB0067"/>
      </a:accent6>
      <a:hlink>
        <a:srgbClr val="FED100"/>
      </a:hlink>
      <a:folHlink>
        <a:srgbClr val="0098C3"/>
      </a:folHlink>
    </a:clrScheme>
    <a:fontScheme name="sjabloon_wit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_wi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_wit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CA440"/>
        </a:accent1>
        <a:accent2>
          <a:srgbClr val="FFD600"/>
        </a:accent2>
        <a:accent3>
          <a:srgbClr val="FFFFFF"/>
        </a:accent3>
        <a:accent4>
          <a:srgbClr val="000000"/>
        </a:accent4>
        <a:accent5>
          <a:srgbClr val="B5CFAF"/>
        </a:accent5>
        <a:accent6>
          <a:srgbClr val="E7C200"/>
        </a:accent6>
        <a:hlink>
          <a:srgbClr val="C40079"/>
        </a:hlink>
        <a:folHlink>
          <a:srgbClr val="0098A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_wit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4B233"/>
        </a:accent1>
        <a:accent2>
          <a:srgbClr val="CF0072"/>
        </a:accent2>
        <a:accent3>
          <a:srgbClr val="FFFFFF"/>
        </a:accent3>
        <a:accent4>
          <a:srgbClr val="000000"/>
        </a:accent4>
        <a:accent5>
          <a:srgbClr val="AED5AD"/>
        </a:accent5>
        <a:accent6>
          <a:srgbClr val="BB0067"/>
        </a:accent6>
        <a:hlink>
          <a:srgbClr val="FED100"/>
        </a:hlink>
        <a:folHlink>
          <a:srgbClr val="0098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20429</TotalTime>
  <Words>710</Words>
  <Application>Microsoft Office PowerPoint</Application>
  <PresentationFormat>On-screen Show (4:3)</PresentationFormat>
  <Paragraphs>169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ＭＳ Ｐゴシック</vt:lpstr>
      <vt:lpstr>ＭＳ Ｐゴシック</vt:lpstr>
      <vt:lpstr>Apple Chancery</vt:lpstr>
      <vt:lpstr>Arial</vt:lpstr>
      <vt:lpstr>Arial Narrow</vt:lpstr>
      <vt:lpstr>Calibri</vt:lpstr>
      <vt:lpstr>Cambria</vt:lpstr>
      <vt:lpstr>Courier New</vt:lpstr>
      <vt:lpstr>Forte</vt:lpstr>
      <vt:lpstr>Garamond</vt:lpstr>
      <vt:lpstr>Symbol</vt:lpstr>
      <vt:lpstr>Wingdings</vt:lpstr>
      <vt:lpstr>sjabloon_wit</vt:lpstr>
      <vt:lpstr>Prism Project</vt:lpstr>
      <vt:lpstr>GraphPad Prism 5 Project</vt:lpstr>
      <vt:lpstr>Cell-selective delivery of IFNγ peptidomimetic inhibits chronic liver fibrosis and tumor angiogenesis in vivo</vt:lpstr>
      <vt:lpstr>PowerPoint Presentation</vt:lpstr>
      <vt:lpstr>Pathogenesis of Liver Fibrosis</vt:lpstr>
      <vt:lpstr>Interferon gamma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Targeting of IFN to the stellate cells</vt:lpstr>
      <vt:lpstr>Targeting IFNγ to stellate cells through PDGFR</vt:lpstr>
      <vt:lpstr>Targeted IFN inhibits advanced liver fibrosis</vt:lpstr>
      <vt:lpstr>PowerPoint Presentation</vt:lpstr>
      <vt:lpstr>PowerPoint Presentation</vt:lpstr>
      <vt:lpstr>Re-design of construct in view of clinical development</vt:lpstr>
      <vt:lpstr>Mimγ-BiPPB inhibits advanced liver fibrosis in mice</vt:lpstr>
      <vt:lpstr>Mimγ-biPPB showed no IFN-related side-effects</vt:lpstr>
      <vt:lpstr>Effect of Mimγ-BiPPB on C26 colon carcinoma model</vt:lpstr>
      <vt:lpstr>Mimγ-BiPPB reduces angiogenesis in tumor</vt:lpstr>
      <vt:lpstr>Conclusions</vt:lpstr>
      <vt:lpstr>Acknowledgements</vt:lpstr>
      <vt:lpstr>PowerPoint Presentation</vt:lpstr>
    </vt:vector>
  </TitlesOfParts>
  <Company>NykampNyboer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Stephan Laarhuis</dc:creator>
  <cp:lastModifiedBy>Bansal, R. (TNW)</cp:lastModifiedBy>
  <cp:revision>435</cp:revision>
  <dcterms:created xsi:type="dcterms:W3CDTF">2009-07-20T14:05:12Z</dcterms:created>
  <dcterms:modified xsi:type="dcterms:W3CDTF">2016-03-07T14:58:04Z</dcterms:modified>
</cp:coreProperties>
</file>