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06" r:id="rId31"/>
    <p:sldId id="305" r:id="rId32"/>
    <p:sldId id="307"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3" r:id="rId51"/>
    <p:sldId id="30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437050-C308-43F1-A23F-1CDEDF4B902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488E452-2D29-4C7D-8314-1201347B94C1}">
      <dgm:prSet phldrT="[Text]" custT="1"/>
      <dgm:spPr/>
      <dgm:t>
        <a:bodyPr/>
        <a:lstStyle/>
        <a:p>
          <a:r>
            <a:rPr lang="en-US" sz="3600" dirty="0" smtClean="0">
              <a:latin typeface="Times New Roman" panose="02020603050405020304" pitchFamily="18" charset="0"/>
              <a:cs typeface="Times New Roman" panose="02020603050405020304" pitchFamily="18" charset="0"/>
            </a:rPr>
            <a:t>Sensitization program under Adult Immunization program</a:t>
          </a:r>
          <a:endParaRPr lang="en-US" sz="3600" dirty="0">
            <a:latin typeface="Times New Roman" panose="02020603050405020304" pitchFamily="18" charset="0"/>
            <a:cs typeface="Times New Roman" panose="02020603050405020304" pitchFamily="18" charset="0"/>
          </a:endParaRPr>
        </a:p>
      </dgm:t>
    </dgm:pt>
    <dgm:pt modelId="{FEA3618C-87C7-40B2-A3A1-2ED4C73D1717}" type="parTrans" cxnId="{D0C0E88B-FA02-4F04-9063-45A9DC836DBC}">
      <dgm:prSet/>
      <dgm:spPr/>
      <dgm:t>
        <a:bodyPr/>
        <a:lstStyle/>
        <a:p>
          <a:endParaRPr lang="en-US"/>
        </a:p>
      </dgm:t>
    </dgm:pt>
    <dgm:pt modelId="{8D0AFBDC-1F74-42A6-AB20-88D7490C54A8}" type="sibTrans" cxnId="{D0C0E88B-FA02-4F04-9063-45A9DC836DBC}">
      <dgm:prSet/>
      <dgm:spPr/>
      <dgm:t>
        <a:bodyPr/>
        <a:lstStyle/>
        <a:p>
          <a:endParaRPr lang="en-US"/>
        </a:p>
      </dgm:t>
    </dgm:pt>
    <dgm:pt modelId="{23D889E9-BC53-4DA2-B3DA-C1ED273D541F}">
      <dgm:prSet phldrT="[Text]" custT="1"/>
      <dgm:spPr/>
      <dgm:t>
        <a:bodyPr/>
        <a:lstStyle/>
        <a:p>
          <a:r>
            <a:rPr lang="en-US" sz="3600" dirty="0" smtClean="0">
              <a:latin typeface="Times New Roman" panose="02020603050405020304" pitchFamily="18" charset="0"/>
              <a:cs typeface="Times New Roman" panose="02020603050405020304" pitchFamily="18" charset="0"/>
            </a:rPr>
            <a:t>In-House awareness program	</a:t>
          </a:r>
          <a:endParaRPr lang="en-US" sz="3600" dirty="0">
            <a:latin typeface="Times New Roman" panose="02020603050405020304" pitchFamily="18" charset="0"/>
            <a:cs typeface="Times New Roman" panose="02020603050405020304" pitchFamily="18" charset="0"/>
          </a:endParaRPr>
        </a:p>
      </dgm:t>
    </dgm:pt>
    <dgm:pt modelId="{EA4E1F1F-B5A7-4398-B3AB-BC0E8BCC5BFB}" type="parTrans" cxnId="{EF555677-4E8F-4CBB-B12A-36B8D44EADFF}">
      <dgm:prSet/>
      <dgm:spPr/>
      <dgm:t>
        <a:bodyPr/>
        <a:lstStyle/>
        <a:p>
          <a:endParaRPr lang="en-US"/>
        </a:p>
      </dgm:t>
    </dgm:pt>
    <dgm:pt modelId="{5CB09A28-581F-42CB-94E0-72E773BAE726}" type="sibTrans" cxnId="{EF555677-4E8F-4CBB-B12A-36B8D44EADFF}">
      <dgm:prSet/>
      <dgm:spPr/>
      <dgm:t>
        <a:bodyPr/>
        <a:lstStyle/>
        <a:p>
          <a:endParaRPr lang="en-US"/>
        </a:p>
      </dgm:t>
    </dgm:pt>
    <dgm:pt modelId="{BD65C89D-2723-4661-A658-92EA6B8F020B}">
      <dgm:prSet phldrT="[Text]" custT="1"/>
      <dgm:spPr/>
      <dgm:t>
        <a:bodyPr/>
        <a:lstStyle/>
        <a:p>
          <a:r>
            <a:rPr lang="en-US" sz="3600" dirty="0" smtClean="0">
              <a:latin typeface="Times New Roman" panose="02020603050405020304" pitchFamily="18" charset="0"/>
              <a:cs typeface="Times New Roman" panose="02020603050405020304" pitchFamily="18" charset="0"/>
            </a:rPr>
            <a:t>Community awareness program</a:t>
          </a:r>
          <a:endParaRPr lang="en-US" sz="3600" dirty="0">
            <a:latin typeface="Times New Roman" panose="02020603050405020304" pitchFamily="18" charset="0"/>
            <a:cs typeface="Times New Roman" panose="02020603050405020304" pitchFamily="18" charset="0"/>
          </a:endParaRPr>
        </a:p>
      </dgm:t>
    </dgm:pt>
    <dgm:pt modelId="{D39FA9E1-47F3-45E4-A02F-D48B74A65FEE}" type="parTrans" cxnId="{B919295B-B20C-4273-A028-0B9A639AC07D}">
      <dgm:prSet/>
      <dgm:spPr/>
      <dgm:t>
        <a:bodyPr/>
        <a:lstStyle/>
        <a:p>
          <a:endParaRPr lang="en-US"/>
        </a:p>
      </dgm:t>
    </dgm:pt>
    <dgm:pt modelId="{157DBA78-17B5-4FA2-9D3C-E39822E0D2E5}" type="sibTrans" cxnId="{B919295B-B20C-4273-A028-0B9A639AC07D}">
      <dgm:prSet/>
      <dgm:spPr/>
      <dgm:t>
        <a:bodyPr/>
        <a:lstStyle/>
        <a:p>
          <a:endParaRPr lang="en-US"/>
        </a:p>
      </dgm:t>
    </dgm:pt>
    <dgm:pt modelId="{B6705A2D-66B1-4373-806E-A915CFC3184A}" type="pres">
      <dgm:prSet presAssocID="{97437050-C308-43F1-A23F-1CDEDF4B902C}" presName="hierChild1" presStyleCnt="0">
        <dgm:presLayoutVars>
          <dgm:chPref val="1"/>
          <dgm:dir/>
          <dgm:animOne val="branch"/>
          <dgm:animLvl val="lvl"/>
          <dgm:resizeHandles/>
        </dgm:presLayoutVars>
      </dgm:prSet>
      <dgm:spPr/>
      <dgm:t>
        <a:bodyPr/>
        <a:lstStyle/>
        <a:p>
          <a:endParaRPr lang="en-US"/>
        </a:p>
      </dgm:t>
    </dgm:pt>
    <dgm:pt modelId="{8ACCBD70-C110-4840-AE87-A2411344CDA3}" type="pres">
      <dgm:prSet presAssocID="{D488E452-2D29-4C7D-8314-1201347B94C1}" presName="hierRoot1" presStyleCnt="0"/>
      <dgm:spPr/>
    </dgm:pt>
    <dgm:pt modelId="{3CC19A90-1DED-453A-B4DB-34F56B7C621B}" type="pres">
      <dgm:prSet presAssocID="{D488E452-2D29-4C7D-8314-1201347B94C1}" presName="composite" presStyleCnt="0"/>
      <dgm:spPr/>
    </dgm:pt>
    <dgm:pt modelId="{92DE9A45-3B2D-42F6-A8C6-7DFB95F433BD}" type="pres">
      <dgm:prSet presAssocID="{D488E452-2D29-4C7D-8314-1201347B94C1}" presName="background" presStyleLbl="node0" presStyleIdx="0" presStyleCnt="1"/>
      <dgm:spPr/>
    </dgm:pt>
    <dgm:pt modelId="{BEE2A682-2E41-4C4E-B2A7-D4D8D44440A5}" type="pres">
      <dgm:prSet presAssocID="{D488E452-2D29-4C7D-8314-1201347B94C1}" presName="text" presStyleLbl="fgAcc0" presStyleIdx="0" presStyleCnt="1" custScaleX="173835" custScaleY="83556" custLinFactNeighborX="-883" custLinFactNeighborY="-5651">
        <dgm:presLayoutVars>
          <dgm:chPref val="3"/>
        </dgm:presLayoutVars>
      </dgm:prSet>
      <dgm:spPr/>
      <dgm:t>
        <a:bodyPr/>
        <a:lstStyle/>
        <a:p>
          <a:endParaRPr lang="en-US"/>
        </a:p>
      </dgm:t>
    </dgm:pt>
    <dgm:pt modelId="{053BA04A-F718-4292-AF47-84575E3CCBB2}" type="pres">
      <dgm:prSet presAssocID="{D488E452-2D29-4C7D-8314-1201347B94C1}" presName="hierChild2" presStyleCnt="0"/>
      <dgm:spPr/>
    </dgm:pt>
    <dgm:pt modelId="{A2E6B962-508C-4633-BF73-D323CF501FD3}" type="pres">
      <dgm:prSet presAssocID="{EA4E1F1F-B5A7-4398-B3AB-BC0E8BCC5BFB}" presName="Name10" presStyleLbl="parChTrans1D2" presStyleIdx="0" presStyleCnt="2"/>
      <dgm:spPr/>
      <dgm:t>
        <a:bodyPr/>
        <a:lstStyle/>
        <a:p>
          <a:endParaRPr lang="en-US"/>
        </a:p>
      </dgm:t>
    </dgm:pt>
    <dgm:pt modelId="{86F59544-20FF-4C52-BA9E-0747552DFE3F}" type="pres">
      <dgm:prSet presAssocID="{23D889E9-BC53-4DA2-B3DA-C1ED273D541F}" presName="hierRoot2" presStyleCnt="0"/>
      <dgm:spPr/>
    </dgm:pt>
    <dgm:pt modelId="{5DDEC285-6A42-4FB3-AD34-71B4767D9099}" type="pres">
      <dgm:prSet presAssocID="{23D889E9-BC53-4DA2-B3DA-C1ED273D541F}" presName="composite2" presStyleCnt="0"/>
      <dgm:spPr/>
    </dgm:pt>
    <dgm:pt modelId="{9D54C0C7-53D1-4E20-8246-EB9EAEC4C7E1}" type="pres">
      <dgm:prSet presAssocID="{23D889E9-BC53-4DA2-B3DA-C1ED273D541F}" presName="background2" presStyleLbl="node2" presStyleIdx="0" presStyleCnt="2"/>
      <dgm:spPr/>
    </dgm:pt>
    <dgm:pt modelId="{E621F018-7A97-44B8-A606-9202579F260B}" type="pres">
      <dgm:prSet presAssocID="{23D889E9-BC53-4DA2-B3DA-C1ED273D541F}" presName="text2" presStyleLbl="fgAcc2" presStyleIdx="0" presStyleCnt="2">
        <dgm:presLayoutVars>
          <dgm:chPref val="3"/>
        </dgm:presLayoutVars>
      </dgm:prSet>
      <dgm:spPr/>
      <dgm:t>
        <a:bodyPr/>
        <a:lstStyle/>
        <a:p>
          <a:endParaRPr lang="en-US"/>
        </a:p>
      </dgm:t>
    </dgm:pt>
    <dgm:pt modelId="{01659FD0-011B-4CD0-9063-630FE37CFDBE}" type="pres">
      <dgm:prSet presAssocID="{23D889E9-BC53-4DA2-B3DA-C1ED273D541F}" presName="hierChild3" presStyleCnt="0"/>
      <dgm:spPr/>
    </dgm:pt>
    <dgm:pt modelId="{D32EC671-3CB8-44D7-9765-699CFB872781}" type="pres">
      <dgm:prSet presAssocID="{D39FA9E1-47F3-45E4-A02F-D48B74A65FEE}" presName="Name10" presStyleLbl="parChTrans1D2" presStyleIdx="1" presStyleCnt="2"/>
      <dgm:spPr/>
      <dgm:t>
        <a:bodyPr/>
        <a:lstStyle/>
        <a:p>
          <a:endParaRPr lang="en-US"/>
        </a:p>
      </dgm:t>
    </dgm:pt>
    <dgm:pt modelId="{129CFF0B-2D50-4A99-A1E5-0D7B49348BB5}" type="pres">
      <dgm:prSet presAssocID="{BD65C89D-2723-4661-A658-92EA6B8F020B}" presName="hierRoot2" presStyleCnt="0"/>
      <dgm:spPr/>
    </dgm:pt>
    <dgm:pt modelId="{BE8C971A-3109-4C26-A4D2-C3296DA5FEC6}" type="pres">
      <dgm:prSet presAssocID="{BD65C89D-2723-4661-A658-92EA6B8F020B}" presName="composite2" presStyleCnt="0"/>
      <dgm:spPr/>
    </dgm:pt>
    <dgm:pt modelId="{65DC9EC4-8EE7-4DC1-AB77-8F6E98FCA73F}" type="pres">
      <dgm:prSet presAssocID="{BD65C89D-2723-4661-A658-92EA6B8F020B}" presName="background2" presStyleLbl="node2" presStyleIdx="1" presStyleCnt="2"/>
      <dgm:spPr/>
    </dgm:pt>
    <dgm:pt modelId="{5792669D-7FD2-4BF2-8C53-E9985C4DD3C2}" type="pres">
      <dgm:prSet presAssocID="{BD65C89D-2723-4661-A658-92EA6B8F020B}" presName="text2" presStyleLbl="fgAcc2" presStyleIdx="1" presStyleCnt="2">
        <dgm:presLayoutVars>
          <dgm:chPref val="3"/>
        </dgm:presLayoutVars>
      </dgm:prSet>
      <dgm:spPr/>
      <dgm:t>
        <a:bodyPr/>
        <a:lstStyle/>
        <a:p>
          <a:endParaRPr lang="en-US"/>
        </a:p>
      </dgm:t>
    </dgm:pt>
    <dgm:pt modelId="{A8E442BD-F8E0-4C0B-A483-D4897A217593}" type="pres">
      <dgm:prSet presAssocID="{BD65C89D-2723-4661-A658-92EA6B8F020B}" presName="hierChild3" presStyleCnt="0"/>
      <dgm:spPr/>
    </dgm:pt>
  </dgm:ptLst>
  <dgm:cxnLst>
    <dgm:cxn modelId="{B919295B-B20C-4273-A028-0B9A639AC07D}" srcId="{D488E452-2D29-4C7D-8314-1201347B94C1}" destId="{BD65C89D-2723-4661-A658-92EA6B8F020B}" srcOrd="1" destOrd="0" parTransId="{D39FA9E1-47F3-45E4-A02F-D48B74A65FEE}" sibTransId="{157DBA78-17B5-4FA2-9D3C-E39822E0D2E5}"/>
    <dgm:cxn modelId="{EF555677-4E8F-4CBB-B12A-36B8D44EADFF}" srcId="{D488E452-2D29-4C7D-8314-1201347B94C1}" destId="{23D889E9-BC53-4DA2-B3DA-C1ED273D541F}" srcOrd="0" destOrd="0" parTransId="{EA4E1F1F-B5A7-4398-B3AB-BC0E8BCC5BFB}" sibTransId="{5CB09A28-581F-42CB-94E0-72E773BAE726}"/>
    <dgm:cxn modelId="{F89AF970-5209-4340-AF13-671FA703F200}" type="presOf" srcId="{23D889E9-BC53-4DA2-B3DA-C1ED273D541F}" destId="{E621F018-7A97-44B8-A606-9202579F260B}" srcOrd="0" destOrd="0" presId="urn:microsoft.com/office/officeart/2005/8/layout/hierarchy1"/>
    <dgm:cxn modelId="{8AA7973D-F7AE-4E1D-83DC-186187D21A41}" type="presOf" srcId="{97437050-C308-43F1-A23F-1CDEDF4B902C}" destId="{B6705A2D-66B1-4373-806E-A915CFC3184A}" srcOrd="0" destOrd="0" presId="urn:microsoft.com/office/officeart/2005/8/layout/hierarchy1"/>
    <dgm:cxn modelId="{51EDE9BA-27B9-47E9-8921-701FAFB0FC6A}" type="presOf" srcId="{D39FA9E1-47F3-45E4-A02F-D48B74A65FEE}" destId="{D32EC671-3CB8-44D7-9765-699CFB872781}" srcOrd="0" destOrd="0" presId="urn:microsoft.com/office/officeart/2005/8/layout/hierarchy1"/>
    <dgm:cxn modelId="{D0C0E88B-FA02-4F04-9063-45A9DC836DBC}" srcId="{97437050-C308-43F1-A23F-1CDEDF4B902C}" destId="{D488E452-2D29-4C7D-8314-1201347B94C1}" srcOrd="0" destOrd="0" parTransId="{FEA3618C-87C7-40B2-A3A1-2ED4C73D1717}" sibTransId="{8D0AFBDC-1F74-42A6-AB20-88D7490C54A8}"/>
    <dgm:cxn modelId="{C76F1FFC-1611-49A8-8643-6A60BFB7543C}" type="presOf" srcId="{D488E452-2D29-4C7D-8314-1201347B94C1}" destId="{BEE2A682-2E41-4C4E-B2A7-D4D8D44440A5}" srcOrd="0" destOrd="0" presId="urn:microsoft.com/office/officeart/2005/8/layout/hierarchy1"/>
    <dgm:cxn modelId="{31A1D9D7-AC6D-46D0-9EBB-B37D262545C0}" type="presOf" srcId="{BD65C89D-2723-4661-A658-92EA6B8F020B}" destId="{5792669D-7FD2-4BF2-8C53-E9985C4DD3C2}" srcOrd="0" destOrd="0" presId="urn:microsoft.com/office/officeart/2005/8/layout/hierarchy1"/>
    <dgm:cxn modelId="{170E46AD-6F97-4881-A328-21F643C8FAE0}" type="presOf" srcId="{EA4E1F1F-B5A7-4398-B3AB-BC0E8BCC5BFB}" destId="{A2E6B962-508C-4633-BF73-D323CF501FD3}" srcOrd="0" destOrd="0" presId="urn:microsoft.com/office/officeart/2005/8/layout/hierarchy1"/>
    <dgm:cxn modelId="{DFD2B459-7192-4F06-B008-F4E95318A860}" type="presParOf" srcId="{B6705A2D-66B1-4373-806E-A915CFC3184A}" destId="{8ACCBD70-C110-4840-AE87-A2411344CDA3}" srcOrd="0" destOrd="0" presId="urn:microsoft.com/office/officeart/2005/8/layout/hierarchy1"/>
    <dgm:cxn modelId="{8A03B13E-8C1C-48E4-8E6F-1EE04849246F}" type="presParOf" srcId="{8ACCBD70-C110-4840-AE87-A2411344CDA3}" destId="{3CC19A90-1DED-453A-B4DB-34F56B7C621B}" srcOrd="0" destOrd="0" presId="urn:microsoft.com/office/officeart/2005/8/layout/hierarchy1"/>
    <dgm:cxn modelId="{6607B784-E50C-4AB7-931D-FCD3A13EE794}" type="presParOf" srcId="{3CC19A90-1DED-453A-B4DB-34F56B7C621B}" destId="{92DE9A45-3B2D-42F6-A8C6-7DFB95F433BD}" srcOrd="0" destOrd="0" presId="urn:microsoft.com/office/officeart/2005/8/layout/hierarchy1"/>
    <dgm:cxn modelId="{B317F492-B8C1-43EC-91C6-8A8C369081DD}" type="presParOf" srcId="{3CC19A90-1DED-453A-B4DB-34F56B7C621B}" destId="{BEE2A682-2E41-4C4E-B2A7-D4D8D44440A5}" srcOrd="1" destOrd="0" presId="urn:microsoft.com/office/officeart/2005/8/layout/hierarchy1"/>
    <dgm:cxn modelId="{74423D6A-5654-4D51-B6FD-560007605E25}" type="presParOf" srcId="{8ACCBD70-C110-4840-AE87-A2411344CDA3}" destId="{053BA04A-F718-4292-AF47-84575E3CCBB2}" srcOrd="1" destOrd="0" presId="urn:microsoft.com/office/officeart/2005/8/layout/hierarchy1"/>
    <dgm:cxn modelId="{284F77C0-3A85-4CA6-BDCB-FC418A8CA58D}" type="presParOf" srcId="{053BA04A-F718-4292-AF47-84575E3CCBB2}" destId="{A2E6B962-508C-4633-BF73-D323CF501FD3}" srcOrd="0" destOrd="0" presId="urn:microsoft.com/office/officeart/2005/8/layout/hierarchy1"/>
    <dgm:cxn modelId="{79718874-25A7-480F-A0AC-4759FE5236ED}" type="presParOf" srcId="{053BA04A-F718-4292-AF47-84575E3CCBB2}" destId="{86F59544-20FF-4C52-BA9E-0747552DFE3F}" srcOrd="1" destOrd="0" presId="urn:microsoft.com/office/officeart/2005/8/layout/hierarchy1"/>
    <dgm:cxn modelId="{E6BCAF28-4D01-4509-9954-D272793CBA72}" type="presParOf" srcId="{86F59544-20FF-4C52-BA9E-0747552DFE3F}" destId="{5DDEC285-6A42-4FB3-AD34-71B4767D9099}" srcOrd="0" destOrd="0" presId="urn:microsoft.com/office/officeart/2005/8/layout/hierarchy1"/>
    <dgm:cxn modelId="{4135D8D9-FBF8-4175-98BA-E1748A98593E}" type="presParOf" srcId="{5DDEC285-6A42-4FB3-AD34-71B4767D9099}" destId="{9D54C0C7-53D1-4E20-8246-EB9EAEC4C7E1}" srcOrd="0" destOrd="0" presId="urn:microsoft.com/office/officeart/2005/8/layout/hierarchy1"/>
    <dgm:cxn modelId="{9714B2E2-D464-4955-A0C3-E6D8B8A1F29E}" type="presParOf" srcId="{5DDEC285-6A42-4FB3-AD34-71B4767D9099}" destId="{E621F018-7A97-44B8-A606-9202579F260B}" srcOrd="1" destOrd="0" presId="urn:microsoft.com/office/officeart/2005/8/layout/hierarchy1"/>
    <dgm:cxn modelId="{C6F14EAA-1CF8-4363-B811-2553C8429EB9}" type="presParOf" srcId="{86F59544-20FF-4C52-BA9E-0747552DFE3F}" destId="{01659FD0-011B-4CD0-9063-630FE37CFDBE}" srcOrd="1" destOrd="0" presId="urn:microsoft.com/office/officeart/2005/8/layout/hierarchy1"/>
    <dgm:cxn modelId="{0BA04F1F-F17E-4783-B629-40A22299659F}" type="presParOf" srcId="{053BA04A-F718-4292-AF47-84575E3CCBB2}" destId="{D32EC671-3CB8-44D7-9765-699CFB872781}" srcOrd="2" destOrd="0" presId="urn:microsoft.com/office/officeart/2005/8/layout/hierarchy1"/>
    <dgm:cxn modelId="{C92E88BC-98A3-447F-A425-4704E6218B34}" type="presParOf" srcId="{053BA04A-F718-4292-AF47-84575E3CCBB2}" destId="{129CFF0B-2D50-4A99-A1E5-0D7B49348BB5}" srcOrd="3" destOrd="0" presId="urn:microsoft.com/office/officeart/2005/8/layout/hierarchy1"/>
    <dgm:cxn modelId="{2DC3E3A5-D054-4AFC-A849-066F45AB67D2}" type="presParOf" srcId="{129CFF0B-2D50-4A99-A1E5-0D7B49348BB5}" destId="{BE8C971A-3109-4C26-A4D2-C3296DA5FEC6}" srcOrd="0" destOrd="0" presId="urn:microsoft.com/office/officeart/2005/8/layout/hierarchy1"/>
    <dgm:cxn modelId="{201A828B-AF12-4940-8E85-DB5936C7BA0F}" type="presParOf" srcId="{BE8C971A-3109-4C26-A4D2-C3296DA5FEC6}" destId="{65DC9EC4-8EE7-4DC1-AB77-8F6E98FCA73F}" srcOrd="0" destOrd="0" presId="urn:microsoft.com/office/officeart/2005/8/layout/hierarchy1"/>
    <dgm:cxn modelId="{8D9F0D1C-3BE9-4AA8-A6C4-9345DBB0123D}" type="presParOf" srcId="{BE8C971A-3109-4C26-A4D2-C3296DA5FEC6}" destId="{5792669D-7FD2-4BF2-8C53-E9985C4DD3C2}" srcOrd="1" destOrd="0" presId="urn:microsoft.com/office/officeart/2005/8/layout/hierarchy1"/>
    <dgm:cxn modelId="{FCEC7827-CB9A-4568-AEDB-B0C80ADD66F1}" type="presParOf" srcId="{129CFF0B-2D50-4A99-A1E5-0D7B49348BB5}" destId="{A8E442BD-F8E0-4C0B-A483-D4897A21759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63F36F-1286-419A-9939-3BD31EA5F459}"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en-US"/>
        </a:p>
      </dgm:t>
    </dgm:pt>
    <dgm:pt modelId="{7547C71B-BD82-4BE5-BBB4-4D297AD153FF}">
      <dgm:prSet phldrT="[Text]" custT="1"/>
      <dgm:spPr/>
      <dgm:t>
        <a:bodyPr/>
        <a:lstStyle/>
        <a:p>
          <a:r>
            <a:rPr lang="en-US" sz="3600" dirty="0" smtClean="0">
              <a:latin typeface="Times New Roman" panose="02020603050405020304" pitchFamily="18" charset="0"/>
              <a:cs typeface="Times New Roman" panose="02020603050405020304" pitchFamily="18" charset="0"/>
            </a:rPr>
            <a:t>In-house awareness program</a:t>
          </a:r>
          <a:endParaRPr lang="en-US" sz="3600" dirty="0">
            <a:latin typeface="Times New Roman" panose="02020603050405020304" pitchFamily="18" charset="0"/>
            <a:cs typeface="Times New Roman" panose="02020603050405020304" pitchFamily="18" charset="0"/>
          </a:endParaRPr>
        </a:p>
      </dgm:t>
    </dgm:pt>
    <dgm:pt modelId="{AD8E4E47-C6B1-48C6-8FDA-C342B61DBBA3}" type="parTrans" cxnId="{79ADEBBE-4B1B-4292-AF6B-32E6702C36A9}">
      <dgm:prSet/>
      <dgm:spPr/>
      <dgm:t>
        <a:bodyPr/>
        <a:lstStyle/>
        <a:p>
          <a:endParaRPr lang="en-US"/>
        </a:p>
      </dgm:t>
    </dgm:pt>
    <dgm:pt modelId="{52097E2B-2A63-4B5F-8C5C-80E8E4B4C7F5}" type="sibTrans" cxnId="{79ADEBBE-4B1B-4292-AF6B-32E6702C36A9}">
      <dgm:prSet/>
      <dgm:spPr/>
      <dgm:t>
        <a:bodyPr/>
        <a:lstStyle/>
        <a:p>
          <a:endParaRPr lang="en-US"/>
        </a:p>
      </dgm:t>
    </dgm:pt>
    <dgm:pt modelId="{2AAA6446-AD89-43C9-B80B-23FB4EF874E1}">
      <dgm:prSet phldrT="[Text]" custT="1"/>
      <dgm:spPr/>
      <dgm:t>
        <a:bodyPr/>
        <a:lstStyle/>
        <a:p>
          <a:r>
            <a:rPr lang="en-US" sz="3600" dirty="0" smtClean="0">
              <a:latin typeface="Times New Roman" panose="02020603050405020304" pitchFamily="18" charset="0"/>
              <a:cs typeface="Times New Roman" panose="02020603050405020304" pitchFamily="18" charset="0"/>
            </a:rPr>
            <a:t>Community awareness program</a:t>
          </a:r>
          <a:endParaRPr lang="en-US" sz="3600" dirty="0">
            <a:latin typeface="Times New Roman" panose="02020603050405020304" pitchFamily="18" charset="0"/>
            <a:cs typeface="Times New Roman" panose="02020603050405020304" pitchFamily="18" charset="0"/>
          </a:endParaRPr>
        </a:p>
      </dgm:t>
    </dgm:pt>
    <dgm:pt modelId="{18E12029-B3BB-4042-9995-3F8DC0537C48}" type="parTrans" cxnId="{337292B3-E4BE-4E7C-AB3B-85DBC9F32682}">
      <dgm:prSet/>
      <dgm:spPr/>
      <dgm:t>
        <a:bodyPr/>
        <a:lstStyle/>
        <a:p>
          <a:endParaRPr lang="en-US"/>
        </a:p>
      </dgm:t>
    </dgm:pt>
    <dgm:pt modelId="{03887402-4241-4687-BDAF-9B612164EBAF}" type="sibTrans" cxnId="{337292B3-E4BE-4E7C-AB3B-85DBC9F32682}">
      <dgm:prSet/>
      <dgm:spPr/>
      <dgm:t>
        <a:bodyPr/>
        <a:lstStyle/>
        <a:p>
          <a:endParaRPr lang="en-US"/>
        </a:p>
      </dgm:t>
    </dgm:pt>
    <dgm:pt modelId="{FCF58DA2-8E16-44C3-8477-11FE5846776E}">
      <dgm:prSet phldrT="[Text]" custT="1"/>
      <dgm:spPr/>
      <dgm:t>
        <a:bodyPr/>
        <a:lstStyle/>
        <a:p>
          <a:r>
            <a:rPr lang="en-US" sz="1800" dirty="0" smtClean="0">
              <a:latin typeface="Times New Roman" panose="02020603050405020304" pitchFamily="18" charset="0"/>
              <a:cs typeface="Times New Roman" panose="02020603050405020304" pitchFamily="18" charset="0"/>
            </a:rPr>
            <a:t>Promotion of vaccination in Schools, colleges, corporates and RWAs</a:t>
          </a:r>
          <a:endParaRPr lang="en-US" sz="1800" dirty="0">
            <a:latin typeface="Times New Roman" panose="02020603050405020304" pitchFamily="18" charset="0"/>
            <a:cs typeface="Times New Roman" panose="02020603050405020304" pitchFamily="18" charset="0"/>
          </a:endParaRPr>
        </a:p>
      </dgm:t>
    </dgm:pt>
    <dgm:pt modelId="{028F849E-D5E0-486F-A271-D9129BB67D01}" type="parTrans" cxnId="{1D52A0DD-8C99-4007-B51B-A969BE8A29DF}">
      <dgm:prSet/>
      <dgm:spPr/>
      <dgm:t>
        <a:bodyPr/>
        <a:lstStyle/>
        <a:p>
          <a:endParaRPr lang="en-US"/>
        </a:p>
      </dgm:t>
    </dgm:pt>
    <dgm:pt modelId="{99F57FD9-2878-4C2F-A15B-A6680D617CA0}" type="sibTrans" cxnId="{1D52A0DD-8C99-4007-B51B-A969BE8A29DF}">
      <dgm:prSet/>
      <dgm:spPr/>
      <dgm:t>
        <a:bodyPr/>
        <a:lstStyle/>
        <a:p>
          <a:endParaRPr lang="en-US"/>
        </a:p>
      </dgm:t>
    </dgm:pt>
    <dgm:pt modelId="{C868550C-197F-4520-A042-05C68A53AA17}">
      <dgm:prSet phldrT="[Text]" custT="1"/>
      <dgm:spPr/>
      <dgm:t>
        <a:bodyPr/>
        <a:lstStyle/>
        <a:p>
          <a:r>
            <a:rPr lang="en-US" sz="1800" dirty="0" smtClean="0">
              <a:latin typeface="Times New Roman" panose="02020603050405020304" pitchFamily="18" charset="0"/>
              <a:cs typeface="Times New Roman" panose="02020603050405020304" pitchFamily="18" charset="0"/>
            </a:rPr>
            <a:t>Workshops on prevention of needle stick injuries</a:t>
          </a:r>
          <a:endParaRPr lang="en-US" sz="1800" dirty="0">
            <a:latin typeface="Times New Roman" panose="02020603050405020304" pitchFamily="18" charset="0"/>
            <a:cs typeface="Times New Roman" panose="02020603050405020304" pitchFamily="18" charset="0"/>
          </a:endParaRPr>
        </a:p>
      </dgm:t>
    </dgm:pt>
    <dgm:pt modelId="{DBDE470F-2DE9-462A-8BA3-A77ED263D750}" type="parTrans" cxnId="{315E50CA-10D1-44EE-847A-0AB5A9FA8B7E}">
      <dgm:prSet/>
      <dgm:spPr/>
      <dgm:t>
        <a:bodyPr/>
        <a:lstStyle/>
        <a:p>
          <a:endParaRPr lang="en-US"/>
        </a:p>
      </dgm:t>
    </dgm:pt>
    <dgm:pt modelId="{FE1AF518-FBF6-42E8-863A-41389FF96FB0}" type="sibTrans" cxnId="{315E50CA-10D1-44EE-847A-0AB5A9FA8B7E}">
      <dgm:prSet/>
      <dgm:spPr/>
      <dgm:t>
        <a:bodyPr/>
        <a:lstStyle/>
        <a:p>
          <a:endParaRPr lang="en-US"/>
        </a:p>
      </dgm:t>
    </dgm:pt>
    <dgm:pt modelId="{3EEC2F92-15D4-4A25-BB19-6B304E686B01}">
      <dgm:prSet phldrT="[Text]" custT="1"/>
      <dgm:spPr/>
      <dgm:t>
        <a:bodyPr/>
        <a:lstStyle/>
        <a:p>
          <a:r>
            <a:rPr lang="en-US" sz="1800" dirty="0" smtClean="0">
              <a:latin typeface="Times New Roman" panose="02020603050405020304" pitchFamily="18" charset="0"/>
              <a:cs typeface="Times New Roman" panose="02020603050405020304" pitchFamily="18" charset="0"/>
            </a:rPr>
            <a:t>Vaccination history taking during pre-employment check-up</a:t>
          </a:r>
          <a:endParaRPr lang="en-US" sz="1800" dirty="0">
            <a:latin typeface="Times New Roman" panose="02020603050405020304" pitchFamily="18" charset="0"/>
            <a:cs typeface="Times New Roman" panose="02020603050405020304" pitchFamily="18" charset="0"/>
          </a:endParaRPr>
        </a:p>
      </dgm:t>
    </dgm:pt>
    <dgm:pt modelId="{E08A488F-EDBB-4345-A1E2-9E82ED26EBA5}" type="parTrans" cxnId="{15221E0E-316C-41C2-8D3E-FAAE6D55A80D}">
      <dgm:prSet/>
      <dgm:spPr/>
      <dgm:t>
        <a:bodyPr/>
        <a:lstStyle/>
        <a:p>
          <a:endParaRPr lang="en-US"/>
        </a:p>
      </dgm:t>
    </dgm:pt>
    <dgm:pt modelId="{A25B64FD-6554-42CC-8F34-AD5BDAEFFD6F}" type="sibTrans" cxnId="{15221E0E-316C-41C2-8D3E-FAAE6D55A80D}">
      <dgm:prSet/>
      <dgm:spPr/>
      <dgm:t>
        <a:bodyPr/>
        <a:lstStyle/>
        <a:p>
          <a:endParaRPr lang="en-US"/>
        </a:p>
      </dgm:t>
    </dgm:pt>
    <dgm:pt modelId="{0C0DD021-86D4-44E1-AF27-F5BE9A30EDB7}">
      <dgm:prSet phldrT="[Text]" custT="1"/>
      <dgm:spPr/>
      <dgm:t>
        <a:bodyPr/>
        <a:lstStyle/>
        <a:p>
          <a:r>
            <a:rPr lang="en-US" sz="1800" dirty="0" smtClean="0">
              <a:latin typeface="Times New Roman" panose="02020603050405020304" pitchFamily="18" charset="0"/>
              <a:cs typeface="Times New Roman" panose="02020603050405020304" pitchFamily="18" charset="0"/>
            </a:rPr>
            <a:t>Introduction of titer for already Hepatitis B vaccinated employees who reported of being already  vaccinated with </a:t>
          </a:r>
          <a:r>
            <a:rPr lang="en-US" sz="1800" dirty="0" err="1" smtClean="0">
              <a:latin typeface="Times New Roman" panose="02020603050405020304" pitchFamily="18" charset="0"/>
              <a:cs typeface="Times New Roman" panose="02020603050405020304" pitchFamily="18" charset="0"/>
            </a:rPr>
            <a:t>Hep</a:t>
          </a:r>
          <a:r>
            <a:rPr lang="en-US" sz="1800" dirty="0" smtClean="0">
              <a:latin typeface="Times New Roman" panose="02020603050405020304" pitchFamily="18" charset="0"/>
              <a:cs typeface="Times New Roman" panose="02020603050405020304" pitchFamily="18" charset="0"/>
            </a:rPr>
            <a:t> B</a:t>
          </a:r>
          <a:endParaRPr lang="en-US" sz="1800" dirty="0">
            <a:latin typeface="Times New Roman" panose="02020603050405020304" pitchFamily="18" charset="0"/>
            <a:cs typeface="Times New Roman" panose="02020603050405020304" pitchFamily="18" charset="0"/>
          </a:endParaRPr>
        </a:p>
      </dgm:t>
    </dgm:pt>
    <dgm:pt modelId="{652E01D8-6BA9-4B17-BE33-309AB8536549}" type="parTrans" cxnId="{6C166475-5FDA-4584-AE16-F60227C1352C}">
      <dgm:prSet/>
      <dgm:spPr/>
      <dgm:t>
        <a:bodyPr/>
        <a:lstStyle/>
        <a:p>
          <a:endParaRPr lang="en-US"/>
        </a:p>
      </dgm:t>
    </dgm:pt>
    <dgm:pt modelId="{CE9E9F40-C189-4E6E-8430-00E67D13FDB7}" type="sibTrans" cxnId="{6C166475-5FDA-4584-AE16-F60227C1352C}">
      <dgm:prSet/>
      <dgm:spPr/>
      <dgm:t>
        <a:bodyPr/>
        <a:lstStyle/>
        <a:p>
          <a:endParaRPr lang="en-US"/>
        </a:p>
      </dgm:t>
    </dgm:pt>
    <dgm:pt modelId="{75C26B21-A507-49A5-96BF-686B4AD22742}">
      <dgm:prSet phldrT="[Text]" custT="1"/>
      <dgm:spPr/>
      <dgm:t>
        <a:bodyPr/>
        <a:lstStyle/>
        <a:p>
          <a:r>
            <a:rPr lang="en-US" sz="1800" dirty="0" smtClean="0">
              <a:latin typeface="Times New Roman" panose="02020603050405020304" pitchFamily="18" charset="0"/>
              <a:cs typeface="Times New Roman" panose="02020603050405020304" pitchFamily="18" charset="0"/>
            </a:rPr>
            <a:t>Introduction of a brochure containing the complete information about Adult Immunization</a:t>
          </a:r>
          <a:endParaRPr lang="en-US" sz="1800" dirty="0">
            <a:latin typeface="Times New Roman" panose="02020603050405020304" pitchFamily="18" charset="0"/>
            <a:cs typeface="Times New Roman" panose="02020603050405020304" pitchFamily="18" charset="0"/>
          </a:endParaRPr>
        </a:p>
      </dgm:t>
    </dgm:pt>
    <dgm:pt modelId="{2EC93B82-FD27-438D-A6E3-F5F510F19444}" type="parTrans" cxnId="{DE7ECC3E-DA74-48DD-A125-2A28B8C368CA}">
      <dgm:prSet/>
      <dgm:spPr/>
      <dgm:t>
        <a:bodyPr/>
        <a:lstStyle/>
        <a:p>
          <a:endParaRPr lang="en-US"/>
        </a:p>
      </dgm:t>
    </dgm:pt>
    <dgm:pt modelId="{E532C86A-7EF6-46DB-AD9B-219A15D46E1E}" type="sibTrans" cxnId="{DE7ECC3E-DA74-48DD-A125-2A28B8C368CA}">
      <dgm:prSet/>
      <dgm:spPr/>
      <dgm:t>
        <a:bodyPr/>
        <a:lstStyle/>
        <a:p>
          <a:endParaRPr lang="en-US"/>
        </a:p>
      </dgm:t>
    </dgm:pt>
    <dgm:pt modelId="{847FF6A7-32E5-43B8-BB67-8246444506AF}">
      <dgm:prSet phldrT="[Text]" custT="1"/>
      <dgm:spPr/>
      <dgm:t>
        <a:bodyPr/>
        <a:lstStyle/>
        <a:p>
          <a:r>
            <a:rPr lang="en-US" sz="1800" dirty="0" smtClean="0">
              <a:latin typeface="Times New Roman" panose="02020603050405020304" pitchFamily="18" charset="0"/>
              <a:cs typeface="Times New Roman" panose="02020603050405020304" pitchFamily="18" charset="0"/>
            </a:rPr>
            <a:t>Introduction of Typhoid Vaccine for F &amp; B staff of various hotels</a:t>
          </a:r>
          <a:endParaRPr lang="en-US" sz="1800" dirty="0">
            <a:latin typeface="Times New Roman" panose="02020603050405020304" pitchFamily="18" charset="0"/>
            <a:cs typeface="Times New Roman" panose="02020603050405020304" pitchFamily="18" charset="0"/>
          </a:endParaRPr>
        </a:p>
      </dgm:t>
    </dgm:pt>
    <dgm:pt modelId="{8655434F-873D-406A-A341-3AB1C7B9048A}" type="parTrans" cxnId="{54E81A08-F67C-4FB4-836D-1C49B4DCDAB3}">
      <dgm:prSet/>
      <dgm:spPr/>
      <dgm:t>
        <a:bodyPr/>
        <a:lstStyle/>
        <a:p>
          <a:endParaRPr lang="en-US"/>
        </a:p>
      </dgm:t>
    </dgm:pt>
    <dgm:pt modelId="{6B41E251-88BA-4FF8-934B-2FD5660E6519}" type="sibTrans" cxnId="{54E81A08-F67C-4FB4-836D-1C49B4DCDAB3}">
      <dgm:prSet/>
      <dgm:spPr/>
      <dgm:t>
        <a:bodyPr/>
        <a:lstStyle/>
        <a:p>
          <a:endParaRPr lang="en-US"/>
        </a:p>
      </dgm:t>
    </dgm:pt>
    <dgm:pt modelId="{5C83AC91-5874-463A-A0D1-3F0F1413324C}">
      <dgm:prSet phldrT="[Text]" custT="1"/>
      <dgm:spPr/>
      <dgm:t>
        <a:bodyPr/>
        <a:lstStyle/>
        <a:p>
          <a:r>
            <a:rPr lang="en-US" sz="1800" dirty="0" smtClean="0">
              <a:latin typeface="Times New Roman" panose="02020603050405020304" pitchFamily="18" charset="0"/>
              <a:cs typeface="Times New Roman" panose="02020603050405020304" pitchFamily="18" charset="0"/>
            </a:rPr>
            <a:t>Availability of vaccines for students visiting abroad for further studies</a:t>
          </a:r>
          <a:endParaRPr lang="en-US" sz="1800" dirty="0">
            <a:latin typeface="Times New Roman" panose="02020603050405020304" pitchFamily="18" charset="0"/>
            <a:cs typeface="Times New Roman" panose="02020603050405020304" pitchFamily="18" charset="0"/>
          </a:endParaRPr>
        </a:p>
      </dgm:t>
    </dgm:pt>
    <dgm:pt modelId="{E1D12DF4-7849-44FA-A1EB-9870E958CD79}" type="parTrans" cxnId="{7DA512B9-C198-4E59-8BB8-D3AEFE77B74E}">
      <dgm:prSet/>
      <dgm:spPr/>
      <dgm:t>
        <a:bodyPr/>
        <a:lstStyle/>
        <a:p>
          <a:endParaRPr lang="en-US"/>
        </a:p>
      </dgm:t>
    </dgm:pt>
    <dgm:pt modelId="{AFAEA424-AFFA-434C-98D4-6904290FD805}" type="sibTrans" cxnId="{7DA512B9-C198-4E59-8BB8-D3AEFE77B74E}">
      <dgm:prSet/>
      <dgm:spPr/>
      <dgm:t>
        <a:bodyPr/>
        <a:lstStyle/>
        <a:p>
          <a:endParaRPr lang="en-US"/>
        </a:p>
      </dgm:t>
    </dgm:pt>
    <dgm:pt modelId="{CD072BB2-80A1-4449-9D7C-1A5B52861DF4}">
      <dgm:prSet phldrT="[Text]"/>
      <dgm:spPr/>
      <dgm:t>
        <a:bodyPr/>
        <a:lstStyle/>
        <a:p>
          <a:endParaRPr lang="en-US" sz="1400" dirty="0"/>
        </a:p>
      </dgm:t>
    </dgm:pt>
    <dgm:pt modelId="{4EEEA5E2-3350-4349-B638-F2A55CDF808C}" type="parTrans" cxnId="{9767AFE5-00CE-4467-B117-CA992E81D161}">
      <dgm:prSet/>
      <dgm:spPr/>
      <dgm:t>
        <a:bodyPr/>
        <a:lstStyle/>
        <a:p>
          <a:endParaRPr lang="en-US"/>
        </a:p>
      </dgm:t>
    </dgm:pt>
    <dgm:pt modelId="{2FD5DA73-4C08-4048-9D55-3DBBEE5F9917}" type="sibTrans" cxnId="{9767AFE5-00CE-4467-B117-CA992E81D161}">
      <dgm:prSet/>
      <dgm:spPr/>
      <dgm:t>
        <a:bodyPr/>
        <a:lstStyle/>
        <a:p>
          <a:endParaRPr lang="en-US"/>
        </a:p>
      </dgm:t>
    </dgm:pt>
    <dgm:pt modelId="{A4752C61-0C2E-4144-B869-D438BF8EEE79}">
      <dgm:prSet phldrT="[Text]" custT="1"/>
      <dgm:spPr/>
      <dgm:t>
        <a:bodyPr/>
        <a:lstStyle/>
        <a:p>
          <a:r>
            <a:rPr lang="en-US" sz="1800" dirty="0" smtClean="0">
              <a:latin typeface="Times New Roman" panose="02020603050405020304" pitchFamily="18" charset="0"/>
              <a:cs typeface="Times New Roman" panose="02020603050405020304" pitchFamily="18" charset="0"/>
            </a:rPr>
            <a:t>Vaccination camps</a:t>
          </a:r>
          <a:endParaRPr lang="en-US" sz="1800" dirty="0">
            <a:latin typeface="Times New Roman" panose="02020603050405020304" pitchFamily="18" charset="0"/>
            <a:cs typeface="Times New Roman" panose="02020603050405020304" pitchFamily="18" charset="0"/>
          </a:endParaRPr>
        </a:p>
      </dgm:t>
    </dgm:pt>
    <dgm:pt modelId="{634E49BF-F764-4D3B-A0D3-E97346C5B544}" type="parTrans" cxnId="{5C79C76A-AD63-483B-886F-CFAA55C43522}">
      <dgm:prSet/>
      <dgm:spPr/>
      <dgm:t>
        <a:bodyPr/>
        <a:lstStyle/>
        <a:p>
          <a:endParaRPr lang="en-US"/>
        </a:p>
      </dgm:t>
    </dgm:pt>
    <dgm:pt modelId="{AE82403E-F260-4530-A918-010869008083}" type="sibTrans" cxnId="{5C79C76A-AD63-483B-886F-CFAA55C43522}">
      <dgm:prSet/>
      <dgm:spPr/>
      <dgm:t>
        <a:bodyPr/>
        <a:lstStyle/>
        <a:p>
          <a:endParaRPr lang="en-US"/>
        </a:p>
      </dgm:t>
    </dgm:pt>
    <dgm:pt modelId="{B84EF7E8-FC54-4B5D-9ABD-F3CFE4CD82F2}">
      <dgm:prSet phldrT="[Text]"/>
      <dgm:spPr/>
      <dgm:t>
        <a:bodyPr/>
        <a:lstStyle/>
        <a:p>
          <a:endParaRPr lang="en-US" sz="1400" dirty="0"/>
        </a:p>
      </dgm:t>
    </dgm:pt>
    <dgm:pt modelId="{C6C3AD23-CDC8-4C7C-8384-C4F389CA5C3D}" type="parTrans" cxnId="{76054B3D-EBA9-44F3-9205-B8C201F5EB48}">
      <dgm:prSet/>
      <dgm:spPr/>
      <dgm:t>
        <a:bodyPr/>
        <a:lstStyle/>
        <a:p>
          <a:endParaRPr lang="en-US"/>
        </a:p>
      </dgm:t>
    </dgm:pt>
    <dgm:pt modelId="{DA32AE6F-E2C9-4B0E-9D54-1AF21428FE81}" type="sibTrans" cxnId="{76054B3D-EBA9-44F3-9205-B8C201F5EB48}">
      <dgm:prSet/>
      <dgm:spPr/>
      <dgm:t>
        <a:bodyPr/>
        <a:lstStyle/>
        <a:p>
          <a:endParaRPr lang="en-US"/>
        </a:p>
      </dgm:t>
    </dgm:pt>
    <dgm:pt modelId="{7EA59F10-9E54-4AAD-BB4D-6743722AEE19}">
      <dgm:prSet phldrT="[Text]" custT="1"/>
      <dgm:spPr/>
      <dgm:t>
        <a:bodyPr/>
        <a:lstStyle/>
        <a:p>
          <a:r>
            <a:rPr lang="en-US" sz="1800" dirty="0" smtClean="0">
              <a:latin typeface="Times New Roman" panose="02020603050405020304" pitchFamily="18" charset="0"/>
              <a:cs typeface="Times New Roman" panose="02020603050405020304" pitchFamily="18" charset="0"/>
            </a:rPr>
            <a:t>Monthly lectures for hospital staff</a:t>
          </a:r>
          <a:endParaRPr lang="en-US" sz="1800" dirty="0">
            <a:latin typeface="Times New Roman" panose="02020603050405020304" pitchFamily="18" charset="0"/>
            <a:cs typeface="Times New Roman" panose="02020603050405020304" pitchFamily="18" charset="0"/>
          </a:endParaRPr>
        </a:p>
      </dgm:t>
    </dgm:pt>
    <dgm:pt modelId="{CDF953F2-E84A-4562-87B8-EB2E9A004FC8}" type="parTrans" cxnId="{48A3034D-C7C9-41A3-A72E-D9C9934A25EF}">
      <dgm:prSet/>
      <dgm:spPr/>
      <dgm:t>
        <a:bodyPr/>
        <a:lstStyle/>
        <a:p>
          <a:endParaRPr lang="en-US"/>
        </a:p>
      </dgm:t>
    </dgm:pt>
    <dgm:pt modelId="{70AE84C6-2FE0-4A5C-9410-447C74C19146}" type="sibTrans" cxnId="{48A3034D-C7C9-41A3-A72E-D9C9934A25EF}">
      <dgm:prSet/>
      <dgm:spPr/>
      <dgm:t>
        <a:bodyPr/>
        <a:lstStyle/>
        <a:p>
          <a:endParaRPr lang="en-US"/>
        </a:p>
      </dgm:t>
    </dgm:pt>
    <dgm:pt modelId="{BEC3681E-F023-4DBE-9681-B8FFE7469D3F}">
      <dgm:prSet phldrT="[Text]" custT="1"/>
      <dgm:spPr/>
      <dgm:t>
        <a:bodyPr/>
        <a:lstStyle/>
        <a:p>
          <a:r>
            <a:rPr lang="en-US" sz="1800" dirty="0" smtClean="0">
              <a:latin typeface="Times New Roman" panose="02020603050405020304" pitchFamily="18" charset="0"/>
              <a:cs typeface="Times New Roman" panose="02020603050405020304" pitchFamily="18" charset="0"/>
            </a:rPr>
            <a:t>Time to time lectures for DNB students</a:t>
          </a:r>
          <a:endParaRPr lang="en-US" sz="1800" dirty="0">
            <a:latin typeface="Times New Roman" panose="02020603050405020304" pitchFamily="18" charset="0"/>
            <a:cs typeface="Times New Roman" panose="02020603050405020304" pitchFamily="18" charset="0"/>
          </a:endParaRPr>
        </a:p>
      </dgm:t>
    </dgm:pt>
    <dgm:pt modelId="{A84AAEB6-DE1B-496E-9F3D-59DFA5314675}" type="parTrans" cxnId="{FE0BB4D5-30E4-4818-AB66-B05194BC1BA1}">
      <dgm:prSet/>
      <dgm:spPr/>
      <dgm:t>
        <a:bodyPr/>
        <a:lstStyle/>
        <a:p>
          <a:endParaRPr lang="en-US"/>
        </a:p>
      </dgm:t>
    </dgm:pt>
    <dgm:pt modelId="{ED475134-7B0F-4ED6-BF8F-370B62C700A9}" type="sibTrans" cxnId="{FE0BB4D5-30E4-4818-AB66-B05194BC1BA1}">
      <dgm:prSet/>
      <dgm:spPr/>
      <dgm:t>
        <a:bodyPr/>
        <a:lstStyle/>
        <a:p>
          <a:endParaRPr lang="en-US"/>
        </a:p>
      </dgm:t>
    </dgm:pt>
    <dgm:pt modelId="{AD2D4C5A-4833-48D6-87B0-48838ED5CA66}" type="pres">
      <dgm:prSet presAssocID="{DD63F36F-1286-419A-9939-3BD31EA5F459}" presName="Name0" presStyleCnt="0">
        <dgm:presLayoutVars>
          <dgm:dir/>
          <dgm:animLvl val="lvl"/>
          <dgm:resizeHandles/>
        </dgm:presLayoutVars>
      </dgm:prSet>
      <dgm:spPr/>
      <dgm:t>
        <a:bodyPr/>
        <a:lstStyle/>
        <a:p>
          <a:endParaRPr lang="en-US"/>
        </a:p>
      </dgm:t>
    </dgm:pt>
    <dgm:pt modelId="{44733D9E-EADD-45B3-B81B-260B4DB1B5E0}" type="pres">
      <dgm:prSet presAssocID="{7547C71B-BD82-4BE5-BBB4-4D297AD153FF}" presName="linNode" presStyleCnt="0"/>
      <dgm:spPr/>
      <dgm:t>
        <a:bodyPr/>
        <a:lstStyle/>
        <a:p>
          <a:endParaRPr lang="en-US"/>
        </a:p>
      </dgm:t>
    </dgm:pt>
    <dgm:pt modelId="{C2F2AC64-9C68-4786-A151-75024E67AF01}" type="pres">
      <dgm:prSet presAssocID="{7547C71B-BD82-4BE5-BBB4-4D297AD153FF}" presName="parentShp" presStyleLbl="node1" presStyleIdx="0" presStyleCnt="2" custScaleX="74247" custScaleY="89558" custLinFactNeighborX="-11607" custLinFactNeighborY="-26">
        <dgm:presLayoutVars>
          <dgm:bulletEnabled val="1"/>
        </dgm:presLayoutVars>
      </dgm:prSet>
      <dgm:spPr/>
      <dgm:t>
        <a:bodyPr/>
        <a:lstStyle/>
        <a:p>
          <a:endParaRPr lang="en-US"/>
        </a:p>
      </dgm:t>
    </dgm:pt>
    <dgm:pt modelId="{D1C49AC4-572B-4D9F-8C25-4B03D70E01A0}" type="pres">
      <dgm:prSet presAssocID="{7547C71B-BD82-4BE5-BBB4-4D297AD153FF}" presName="childShp" presStyleLbl="bgAccFollowNode1" presStyleIdx="0" presStyleCnt="2" custScaleX="120834" custScaleY="104877">
        <dgm:presLayoutVars>
          <dgm:bulletEnabled val="1"/>
        </dgm:presLayoutVars>
      </dgm:prSet>
      <dgm:spPr/>
      <dgm:t>
        <a:bodyPr/>
        <a:lstStyle/>
        <a:p>
          <a:endParaRPr lang="en-US"/>
        </a:p>
      </dgm:t>
    </dgm:pt>
    <dgm:pt modelId="{C52EC37D-8267-428F-AB65-604D454BC57E}" type="pres">
      <dgm:prSet presAssocID="{52097E2B-2A63-4B5F-8C5C-80E8E4B4C7F5}" presName="spacing" presStyleCnt="0"/>
      <dgm:spPr/>
      <dgm:t>
        <a:bodyPr/>
        <a:lstStyle/>
        <a:p>
          <a:endParaRPr lang="en-US"/>
        </a:p>
      </dgm:t>
    </dgm:pt>
    <dgm:pt modelId="{90F5BB35-A149-4E76-8CC7-10DD28ECD4BA}" type="pres">
      <dgm:prSet presAssocID="{2AAA6446-AD89-43C9-B80B-23FB4EF874E1}" presName="linNode" presStyleCnt="0"/>
      <dgm:spPr/>
      <dgm:t>
        <a:bodyPr/>
        <a:lstStyle/>
        <a:p>
          <a:endParaRPr lang="en-US"/>
        </a:p>
      </dgm:t>
    </dgm:pt>
    <dgm:pt modelId="{5800560F-2440-4972-8AB1-834A5F3F2D01}" type="pres">
      <dgm:prSet presAssocID="{2AAA6446-AD89-43C9-B80B-23FB4EF874E1}" presName="parentShp" presStyleLbl="node1" presStyleIdx="1" presStyleCnt="2" custScaleX="79825" custScaleY="84435" custLinFactNeighborX="-5263" custLinFactNeighborY="26">
        <dgm:presLayoutVars>
          <dgm:bulletEnabled val="1"/>
        </dgm:presLayoutVars>
      </dgm:prSet>
      <dgm:spPr/>
      <dgm:t>
        <a:bodyPr/>
        <a:lstStyle/>
        <a:p>
          <a:endParaRPr lang="en-US"/>
        </a:p>
      </dgm:t>
    </dgm:pt>
    <dgm:pt modelId="{81B621AA-4C84-4345-BE85-C65CDA5B43B9}" type="pres">
      <dgm:prSet presAssocID="{2AAA6446-AD89-43C9-B80B-23FB4EF874E1}" presName="childShp" presStyleLbl="bgAccFollowNode1" presStyleIdx="1" presStyleCnt="2" custScaleX="114620">
        <dgm:presLayoutVars>
          <dgm:bulletEnabled val="1"/>
        </dgm:presLayoutVars>
      </dgm:prSet>
      <dgm:spPr/>
      <dgm:t>
        <a:bodyPr/>
        <a:lstStyle/>
        <a:p>
          <a:endParaRPr lang="en-US"/>
        </a:p>
      </dgm:t>
    </dgm:pt>
  </dgm:ptLst>
  <dgm:cxnLst>
    <dgm:cxn modelId="{90AD6FA6-57FF-49CB-BCD1-E43946657E47}" type="presOf" srcId="{C868550C-197F-4520-A042-05C68A53AA17}" destId="{D1C49AC4-572B-4D9F-8C25-4B03D70E01A0}" srcOrd="0" destOrd="1" presId="urn:microsoft.com/office/officeart/2005/8/layout/vList6"/>
    <dgm:cxn modelId="{B3B66D69-5688-487E-AC58-8366F9F3EAB1}" type="presOf" srcId="{BEC3681E-F023-4DBE-9681-B8FFE7469D3F}" destId="{D1C49AC4-572B-4D9F-8C25-4B03D70E01A0}" srcOrd="0" destOrd="2" presId="urn:microsoft.com/office/officeart/2005/8/layout/vList6"/>
    <dgm:cxn modelId="{6C166475-5FDA-4584-AE16-F60227C1352C}" srcId="{7547C71B-BD82-4BE5-BBB4-4D297AD153FF}" destId="{0C0DD021-86D4-44E1-AF27-F5BE9A30EDB7}" srcOrd="4" destOrd="0" parTransId="{652E01D8-6BA9-4B17-BE33-309AB8536549}" sibTransId="{CE9E9F40-C189-4E6E-8430-00E67D13FDB7}"/>
    <dgm:cxn modelId="{79ADEBBE-4B1B-4292-AF6B-32E6702C36A9}" srcId="{DD63F36F-1286-419A-9939-3BD31EA5F459}" destId="{7547C71B-BD82-4BE5-BBB4-4D297AD153FF}" srcOrd="0" destOrd="0" parTransId="{AD8E4E47-C6B1-48C6-8FDA-C342B61DBBA3}" sibTransId="{52097E2B-2A63-4B5F-8C5C-80E8E4B4C7F5}"/>
    <dgm:cxn modelId="{0EBC1CEF-8675-4007-B5F2-9E750A3E0509}" type="presOf" srcId="{3EEC2F92-15D4-4A25-BB19-6B304E686B01}" destId="{D1C49AC4-572B-4D9F-8C25-4B03D70E01A0}" srcOrd="0" destOrd="3" presId="urn:microsoft.com/office/officeart/2005/8/layout/vList6"/>
    <dgm:cxn modelId="{15221E0E-316C-41C2-8D3E-FAAE6D55A80D}" srcId="{7547C71B-BD82-4BE5-BBB4-4D297AD153FF}" destId="{3EEC2F92-15D4-4A25-BB19-6B304E686B01}" srcOrd="3" destOrd="0" parTransId="{E08A488F-EDBB-4345-A1E2-9E82ED26EBA5}" sibTransId="{A25B64FD-6554-42CC-8F34-AD5BDAEFFD6F}"/>
    <dgm:cxn modelId="{8666F5AF-B43B-4346-B4DF-3C2472ABB086}" type="presOf" srcId="{CD072BB2-80A1-4449-9D7C-1A5B52861DF4}" destId="{81B621AA-4C84-4345-BE85-C65CDA5B43B9}" srcOrd="0" destOrd="5" presId="urn:microsoft.com/office/officeart/2005/8/layout/vList6"/>
    <dgm:cxn modelId="{DA671331-C1EB-453D-8145-6D4839275D9D}" type="presOf" srcId="{B84EF7E8-FC54-4B5D-9ABD-F3CFE4CD82F2}" destId="{81B621AA-4C84-4345-BE85-C65CDA5B43B9}" srcOrd="0" destOrd="4" presId="urn:microsoft.com/office/officeart/2005/8/layout/vList6"/>
    <dgm:cxn modelId="{5CB28BBB-EE60-41F9-A2EE-4F3E81B7A0B8}" type="presOf" srcId="{A4752C61-0C2E-4144-B869-D438BF8EEE79}" destId="{D1C49AC4-572B-4D9F-8C25-4B03D70E01A0}" srcOrd="0" destOrd="5" presId="urn:microsoft.com/office/officeart/2005/8/layout/vList6"/>
    <dgm:cxn modelId="{5C79C76A-AD63-483B-886F-CFAA55C43522}" srcId="{7547C71B-BD82-4BE5-BBB4-4D297AD153FF}" destId="{A4752C61-0C2E-4144-B869-D438BF8EEE79}" srcOrd="5" destOrd="0" parTransId="{634E49BF-F764-4D3B-A0D3-E97346C5B544}" sibTransId="{AE82403E-F260-4530-A918-010869008083}"/>
    <dgm:cxn modelId="{FE0BB4D5-30E4-4818-AB66-B05194BC1BA1}" srcId="{7547C71B-BD82-4BE5-BBB4-4D297AD153FF}" destId="{BEC3681E-F023-4DBE-9681-B8FFE7469D3F}" srcOrd="2" destOrd="0" parTransId="{A84AAEB6-DE1B-496E-9F3D-59DFA5314675}" sibTransId="{ED475134-7B0F-4ED6-BF8F-370B62C700A9}"/>
    <dgm:cxn modelId="{4B040405-7DA5-4E70-B221-20F0F9917A48}" type="presOf" srcId="{7EA59F10-9E54-4AAD-BB4D-6743722AEE19}" destId="{D1C49AC4-572B-4D9F-8C25-4B03D70E01A0}" srcOrd="0" destOrd="0" presId="urn:microsoft.com/office/officeart/2005/8/layout/vList6"/>
    <dgm:cxn modelId="{DE7ECC3E-DA74-48DD-A125-2A28B8C368CA}" srcId="{2AAA6446-AD89-43C9-B80B-23FB4EF874E1}" destId="{75C26B21-A507-49A5-96BF-686B4AD22742}" srcOrd="1" destOrd="0" parTransId="{2EC93B82-FD27-438D-A6E3-F5F510F19444}" sibTransId="{E532C86A-7EF6-46DB-AD9B-219A15D46E1E}"/>
    <dgm:cxn modelId="{77DA8B4A-DF5E-48C6-8DCB-D660CC030BE6}" type="presOf" srcId="{7547C71B-BD82-4BE5-BBB4-4D297AD153FF}" destId="{C2F2AC64-9C68-4786-A151-75024E67AF01}" srcOrd="0" destOrd="0" presId="urn:microsoft.com/office/officeart/2005/8/layout/vList6"/>
    <dgm:cxn modelId="{48A3034D-C7C9-41A3-A72E-D9C9934A25EF}" srcId="{7547C71B-BD82-4BE5-BBB4-4D297AD153FF}" destId="{7EA59F10-9E54-4AAD-BB4D-6743722AEE19}" srcOrd="0" destOrd="0" parTransId="{CDF953F2-E84A-4562-87B8-EB2E9A004FC8}" sibTransId="{70AE84C6-2FE0-4A5C-9410-447C74C19146}"/>
    <dgm:cxn modelId="{76054B3D-EBA9-44F3-9205-B8C201F5EB48}" srcId="{2AAA6446-AD89-43C9-B80B-23FB4EF874E1}" destId="{B84EF7E8-FC54-4B5D-9ABD-F3CFE4CD82F2}" srcOrd="4" destOrd="0" parTransId="{C6C3AD23-CDC8-4C7C-8384-C4F389CA5C3D}" sibTransId="{DA32AE6F-E2C9-4B0E-9D54-1AF21428FE81}"/>
    <dgm:cxn modelId="{04D910A2-3FFD-4385-B5AE-C2360BB8D6F3}" type="presOf" srcId="{2AAA6446-AD89-43C9-B80B-23FB4EF874E1}" destId="{5800560F-2440-4972-8AB1-834A5F3F2D01}" srcOrd="0" destOrd="0" presId="urn:microsoft.com/office/officeart/2005/8/layout/vList6"/>
    <dgm:cxn modelId="{A4567945-5C46-4332-9CD5-7044D6ED58BB}" type="presOf" srcId="{FCF58DA2-8E16-44C3-8477-11FE5846776E}" destId="{81B621AA-4C84-4345-BE85-C65CDA5B43B9}" srcOrd="0" destOrd="0" presId="urn:microsoft.com/office/officeart/2005/8/layout/vList6"/>
    <dgm:cxn modelId="{337292B3-E4BE-4E7C-AB3B-85DBC9F32682}" srcId="{DD63F36F-1286-419A-9939-3BD31EA5F459}" destId="{2AAA6446-AD89-43C9-B80B-23FB4EF874E1}" srcOrd="1" destOrd="0" parTransId="{18E12029-B3BB-4042-9995-3F8DC0537C48}" sibTransId="{03887402-4241-4687-BDAF-9B612164EBAF}"/>
    <dgm:cxn modelId="{7DA512B9-C198-4E59-8BB8-D3AEFE77B74E}" srcId="{2AAA6446-AD89-43C9-B80B-23FB4EF874E1}" destId="{5C83AC91-5874-463A-A0D1-3F0F1413324C}" srcOrd="3" destOrd="0" parTransId="{E1D12DF4-7849-44FA-A1EB-9870E958CD79}" sibTransId="{AFAEA424-AFFA-434C-98D4-6904290FD805}"/>
    <dgm:cxn modelId="{315E50CA-10D1-44EE-847A-0AB5A9FA8B7E}" srcId="{7547C71B-BD82-4BE5-BBB4-4D297AD153FF}" destId="{C868550C-197F-4520-A042-05C68A53AA17}" srcOrd="1" destOrd="0" parTransId="{DBDE470F-2DE9-462A-8BA3-A77ED263D750}" sibTransId="{FE1AF518-FBF6-42E8-863A-41389FF96FB0}"/>
    <dgm:cxn modelId="{9767AFE5-00CE-4467-B117-CA992E81D161}" srcId="{2AAA6446-AD89-43C9-B80B-23FB4EF874E1}" destId="{CD072BB2-80A1-4449-9D7C-1A5B52861DF4}" srcOrd="5" destOrd="0" parTransId="{4EEEA5E2-3350-4349-B638-F2A55CDF808C}" sibTransId="{2FD5DA73-4C08-4048-9D55-3DBBEE5F9917}"/>
    <dgm:cxn modelId="{0D373190-BF49-4DAD-BA1F-4B42B70600D1}" type="presOf" srcId="{75C26B21-A507-49A5-96BF-686B4AD22742}" destId="{81B621AA-4C84-4345-BE85-C65CDA5B43B9}" srcOrd="0" destOrd="1" presId="urn:microsoft.com/office/officeart/2005/8/layout/vList6"/>
    <dgm:cxn modelId="{D5671901-2912-4805-846A-4E12A30EA8F4}" type="presOf" srcId="{DD63F36F-1286-419A-9939-3BD31EA5F459}" destId="{AD2D4C5A-4833-48D6-87B0-48838ED5CA66}" srcOrd="0" destOrd="0" presId="urn:microsoft.com/office/officeart/2005/8/layout/vList6"/>
    <dgm:cxn modelId="{54E81A08-F67C-4FB4-836D-1C49B4DCDAB3}" srcId="{2AAA6446-AD89-43C9-B80B-23FB4EF874E1}" destId="{847FF6A7-32E5-43B8-BB67-8246444506AF}" srcOrd="2" destOrd="0" parTransId="{8655434F-873D-406A-A341-3AB1C7B9048A}" sibTransId="{6B41E251-88BA-4FF8-934B-2FD5660E6519}"/>
    <dgm:cxn modelId="{DD0424BB-37F0-4D51-9B87-45E01F38F41C}" type="presOf" srcId="{5C83AC91-5874-463A-A0D1-3F0F1413324C}" destId="{81B621AA-4C84-4345-BE85-C65CDA5B43B9}" srcOrd="0" destOrd="3" presId="urn:microsoft.com/office/officeart/2005/8/layout/vList6"/>
    <dgm:cxn modelId="{5A12EAFD-BD6C-44A7-99D7-18F83E76F80F}" type="presOf" srcId="{0C0DD021-86D4-44E1-AF27-F5BE9A30EDB7}" destId="{D1C49AC4-572B-4D9F-8C25-4B03D70E01A0}" srcOrd="0" destOrd="4" presId="urn:microsoft.com/office/officeart/2005/8/layout/vList6"/>
    <dgm:cxn modelId="{1D52A0DD-8C99-4007-B51B-A969BE8A29DF}" srcId="{2AAA6446-AD89-43C9-B80B-23FB4EF874E1}" destId="{FCF58DA2-8E16-44C3-8477-11FE5846776E}" srcOrd="0" destOrd="0" parTransId="{028F849E-D5E0-486F-A271-D9129BB67D01}" sibTransId="{99F57FD9-2878-4C2F-A15B-A6680D617CA0}"/>
    <dgm:cxn modelId="{4E0E170B-FE19-4517-8D95-8B1EC1C16723}" type="presOf" srcId="{847FF6A7-32E5-43B8-BB67-8246444506AF}" destId="{81B621AA-4C84-4345-BE85-C65CDA5B43B9}" srcOrd="0" destOrd="2" presId="urn:microsoft.com/office/officeart/2005/8/layout/vList6"/>
    <dgm:cxn modelId="{F78D376E-FC42-4064-A1B7-3BEB14964A53}" type="presParOf" srcId="{AD2D4C5A-4833-48D6-87B0-48838ED5CA66}" destId="{44733D9E-EADD-45B3-B81B-260B4DB1B5E0}" srcOrd="0" destOrd="0" presId="urn:microsoft.com/office/officeart/2005/8/layout/vList6"/>
    <dgm:cxn modelId="{F6A460A3-9F83-4F5E-9B29-3BC3881A3628}" type="presParOf" srcId="{44733D9E-EADD-45B3-B81B-260B4DB1B5E0}" destId="{C2F2AC64-9C68-4786-A151-75024E67AF01}" srcOrd="0" destOrd="0" presId="urn:microsoft.com/office/officeart/2005/8/layout/vList6"/>
    <dgm:cxn modelId="{F6E36CF5-0DCB-4C05-A261-C5CC64E95E51}" type="presParOf" srcId="{44733D9E-EADD-45B3-B81B-260B4DB1B5E0}" destId="{D1C49AC4-572B-4D9F-8C25-4B03D70E01A0}" srcOrd="1" destOrd="0" presId="urn:microsoft.com/office/officeart/2005/8/layout/vList6"/>
    <dgm:cxn modelId="{F09BA9BF-3A8E-4B01-B258-AD232155BC27}" type="presParOf" srcId="{AD2D4C5A-4833-48D6-87B0-48838ED5CA66}" destId="{C52EC37D-8267-428F-AB65-604D454BC57E}" srcOrd="1" destOrd="0" presId="urn:microsoft.com/office/officeart/2005/8/layout/vList6"/>
    <dgm:cxn modelId="{01AC9BD1-C6D6-4054-A383-7405A7AA0739}" type="presParOf" srcId="{AD2D4C5A-4833-48D6-87B0-48838ED5CA66}" destId="{90F5BB35-A149-4E76-8CC7-10DD28ECD4BA}" srcOrd="2" destOrd="0" presId="urn:microsoft.com/office/officeart/2005/8/layout/vList6"/>
    <dgm:cxn modelId="{7E7E6B95-AF03-4A75-8BAC-7FC48AD4C226}" type="presParOf" srcId="{90F5BB35-A149-4E76-8CC7-10DD28ECD4BA}" destId="{5800560F-2440-4972-8AB1-834A5F3F2D01}" srcOrd="0" destOrd="0" presId="urn:microsoft.com/office/officeart/2005/8/layout/vList6"/>
    <dgm:cxn modelId="{50055BBE-FC92-4F18-9CA4-6AE6593BDB01}" type="presParOf" srcId="{90F5BB35-A149-4E76-8CC7-10DD28ECD4BA}" destId="{81B621AA-4C84-4345-BE85-C65CDA5B43B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EC671-3CB8-44D7-9765-699CFB872781}">
      <dsp:nvSpPr>
        <dsp:cNvPr id="0" name=""/>
        <dsp:cNvSpPr/>
      </dsp:nvSpPr>
      <dsp:spPr>
        <a:xfrm>
          <a:off x="3959765" y="1981722"/>
          <a:ext cx="2226461" cy="1173374"/>
        </a:xfrm>
        <a:custGeom>
          <a:avLst/>
          <a:gdLst/>
          <a:ahLst/>
          <a:cxnLst/>
          <a:rect l="0" t="0" r="0" b="0"/>
          <a:pathLst>
            <a:path>
              <a:moveTo>
                <a:pt x="0" y="0"/>
              </a:moveTo>
              <a:lnTo>
                <a:pt x="0" y="840670"/>
              </a:lnTo>
              <a:lnTo>
                <a:pt x="2226461" y="840670"/>
              </a:lnTo>
              <a:lnTo>
                <a:pt x="2226461" y="11733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E6B962-508C-4633-BF73-D323CF501FD3}">
      <dsp:nvSpPr>
        <dsp:cNvPr id="0" name=""/>
        <dsp:cNvSpPr/>
      </dsp:nvSpPr>
      <dsp:spPr>
        <a:xfrm>
          <a:off x="1796727" y="1981722"/>
          <a:ext cx="2163037" cy="1173374"/>
        </a:xfrm>
        <a:custGeom>
          <a:avLst/>
          <a:gdLst/>
          <a:ahLst/>
          <a:cxnLst/>
          <a:rect l="0" t="0" r="0" b="0"/>
          <a:pathLst>
            <a:path>
              <a:moveTo>
                <a:pt x="2163037" y="0"/>
              </a:moveTo>
              <a:lnTo>
                <a:pt x="2163037" y="840670"/>
              </a:lnTo>
              <a:lnTo>
                <a:pt x="0" y="840670"/>
              </a:lnTo>
              <a:lnTo>
                <a:pt x="0" y="11733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DE9A45-3B2D-42F6-A8C6-7DFB95F433BD}">
      <dsp:nvSpPr>
        <dsp:cNvPr id="0" name=""/>
        <dsp:cNvSpPr/>
      </dsp:nvSpPr>
      <dsp:spPr>
        <a:xfrm>
          <a:off x="838202" y="76191"/>
          <a:ext cx="6243125" cy="19055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E2A682-2E41-4C4E-B2A7-D4D8D44440A5}">
      <dsp:nvSpPr>
        <dsp:cNvPr id="0" name=""/>
        <dsp:cNvSpPr/>
      </dsp:nvSpPr>
      <dsp:spPr>
        <a:xfrm>
          <a:off x="1237247" y="455284"/>
          <a:ext cx="6243125" cy="19055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Sensitization program under Adult Immunization program</a:t>
          </a:r>
          <a:endParaRPr lang="en-US" sz="3600" kern="1200" dirty="0">
            <a:latin typeface="Times New Roman" panose="02020603050405020304" pitchFamily="18" charset="0"/>
            <a:cs typeface="Times New Roman" panose="02020603050405020304" pitchFamily="18" charset="0"/>
          </a:endParaRPr>
        </a:p>
      </dsp:txBody>
      <dsp:txXfrm>
        <a:off x="1293058" y="511095"/>
        <a:ext cx="6131503" cy="1793909"/>
      </dsp:txXfrm>
    </dsp:sp>
    <dsp:sp modelId="{9D54C0C7-53D1-4E20-8246-EB9EAEC4C7E1}">
      <dsp:nvSpPr>
        <dsp:cNvPr id="0" name=""/>
        <dsp:cNvSpPr/>
      </dsp:nvSpPr>
      <dsp:spPr>
        <a:xfrm>
          <a:off x="1023" y="3155097"/>
          <a:ext cx="3591408" cy="22805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21F018-7A97-44B8-A606-9202579F260B}">
      <dsp:nvSpPr>
        <dsp:cNvPr id="0" name=""/>
        <dsp:cNvSpPr/>
      </dsp:nvSpPr>
      <dsp:spPr>
        <a:xfrm>
          <a:off x="400068" y="3534190"/>
          <a:ext cx="3591408" cy="2280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In-House awareness program	</a:t>
          </a:r>
          <a:endParaRPr lang="en-US" sz="3600" kern="1200" dirty="0">
            <a:latin typeface="Times New Roman" panose="02020603050405020304" pitchFamily="18" charset="0"/>
            <a:cs typeface="Times New Roman" panose="02020603050405020304" pitchFamily="18" charset="0"/>
          </a:endParaRPr>
        </a:p>
      </dsp:txBody>
      <dsp:txXfrm>
        <a:off x="466863" y="3600985"/>
        <a:ext cx="3457818" cy="2146954"/>
      </dsp:txXfrm>
    </dsp:sp>
    <dsp:sp modelId="{65DC9EC4-8EE7-4DC1-AB77-8F6E98FCA73F}">
      <dsp:nvSpPr>
        <dsp:cNvPr id="0" name=""/>
        <dsp:cNvSpPr/>
      </dsp:nvSpPr>
      <dsp:spPr>
        <a:xfrm>
          <a:off x="4390522" y="3155097"/>
          <a:ext cx="3591408" cy="22805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92669D-7FD2-4BF2-8C53-E9985C4DD3C2}">
      <dsp:nvSpPr>
        <dsp:cNvPr id="0" name=""/>
        <dsp:cNvSpPr/>
      </dsp:nvSpPr>
      <dsp:spPr>
        <a:xfrm>
          <a:off x="4789568" y="3534190"/>
          <a:ext cx="3591408" cy="22805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Community awareness program</a:t>
          </a:r>
          <a:endParaRPr lang="en-US" sz="3600" kern="1200" dirty="0">
            <a:latin typeface="Times New Roman" panose="02020603050405020304" pitchFamily="18" charset="0"/>
            <a:cs typeface="Times New Roman" panose="02020603050405020304" pitchFamily="18" charset="0"/>
          </a:endParaRPr>
        </a:p>
      </dsp:txBody>
      <dsp:txXfrm>
        <a:off x="4856363" y="3600985"/>
        <a:ext cx="3457818" cy="21469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49AC4-572B-4D9F-8C25-4B03D70E01A0}">
      <dsp:nvSpPr>
        <dsp:cNvPr id="0" name=""/>
        <dsp:cNvSpPr/>
      </dsp:nvSpPr>
      <dsp:spPr>
        <a:xfrm>
          <a:off x="2526111" y="338"/>
          <a:ext cx="6156506" cy="3049383"/>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Monthly lectures for hospital staff</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Workshops on prevention of needle stick injuries</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Time to time lectures for DNB students</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Vaccination history taking during pre-employment check-up</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Introduction of titer for already Hepatitis B vaccinated employees who reported of being already  vaccinated with </a:t>
          </a:r>
          <a:r>
            <a:rPr lang="en-US" sz="1800" kern="1200" dirty="0" err="1" smtClean="0">
              <a:latin typeface="Times New Roman" panose="02020603050405020304" pitchFamily="18" charset="0"/>
              <a:cs typeface="Times New Roman" panose="02020603050405020304" pitchFamily="18" charset="0"/>
            </a:rPr>
            <a:t>Hep</a:t>
          </a:r>
          <a:r>
            <a:rPr lang="en-US" sz="1800" kern="1200" dirty="0" smtClean="0">
              <a:latin typeface="Times New Roman" panose="02020603050405020304" pitchFamily="18" charset="0"/>
              <a:cs typeface="Times New Roman" panose="02020603050405020304" pitchFamily="18" charset="0"/>
            </a:rPr>
            <a:t> B</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Vaccination camps</a:t>
          </a:r>
          <a:endParaRPr lang="en-US" sz="1800" kern="1200" dirty="0">
            <a:latin typeface="Times New Roman" panose="02020603050405020304" pitchFamily="18" charset="0"/>
            <a:cs typeface="Times New Roman" panose="02020603050405020304" pitchFamily="18" charset="0"/>
          </a:endParaRPr>
        </a:p>
      </dsp:txBody>
      <dsp:txXfrm>
        <a:off x="2526111" y="381511"/>
        <a:ext cx="5012987" cy="2287037"/>
      </dsp:txXfrm>
    </dsp:sp>
    <dsp:sp modelId="{C2F2AC64-9C68-4786-A151-75024E67AF01}">
      <dsp:nvSpPr>
        <dsp:cNvPr id="0" name=""/>
        <dsp:cNvSpPr/>
      </dsp:nvSpPr>
      <dsp:spPr>
        <a:xfrm>
          <a:off x="0" y="222289"/>
          <a:ext cx="2521928" cy="260397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In-house awareness program</a:t>
          </a:r>
          <a:endParaRPr lang="en-US" sz="3600" kern="1200" dirty="0">
            <a:latin typeface="Times New Roman" panose="02020603050405020304" pitchFamily="18" charset="0"/>
            <a:cs typeface="Times New Roman" panose="02020603050405020304" pitchFamily="18" charset="0"/>
          </a:endParaRPr>
        </a:p>
      </dsp:txBody>
      <dsp:txXfrm>
        <a:off x="123110" y="345399"/>
        <a:ext cx="2275708" cy="2357751"/>
      </dsp:txXfrm>
    </dsp:sp>
    <dsp:sp modelId="{81B621AA-4C84-4345-BE85-C65CDA5B43B9}">
      <dsp:nvSpPr>
        <dsp:cNvPr id="0" name=""/>
        <dsp:cNvSpPr/>
      </dsp:nvSpPr>
      <dsp:spPr>
        <a:xfrm>
          <a:off x="2755706" y="3340480"/>
          <a:ext cx="5927413" cy="2907580"/>
        </a:xfrm>
        <a:prstGeom prst="rightArrow">
          <a:avLst>
            <a:gd name="adj1" fmla="val 75000"/>
            <a:gd name="adj2" fmla="val 50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Promotion of vaccination in Schools, colleges, corporates and RWAs</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Introduction of a brochure containing the complete information about Adult Immunization</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Introduction of Typhoid Vaccine for F &amp; B staff of various hotels</a:t>
          </a:r>
          <a:endParaRPr lang="en-US"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Availability of vaccines for students visiting abroad for further studies</a:t>
          </a:r>
          <a:endParaRPr lang="en-US" sz="18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endParaRPr lang="en-US" sz="1400" kern="1200" dirty="0"/>
        </a:p>
      </dsp:txBody>
      <dsp:txXfrm>
        <a:off x="2755706" y="3703928"/>
        <a:ext cx="4837071" cy="2180685"/>
      </dsp:txXfrm>
    </dsp:sp>
    <dsp:sp modelId="{5800560F-2440-4972-8AB1-834A5F3F2D01}">
      <dsp:nvSpPr>
        <dsp:cNvPr id="0" name=""/>
        <dsp:cNvSpPr/>
      </dsp:nvSpPr>
      <dsp:spPr>
        <a:xfrm>
          <a:off x="0" y="3567518"/>
          <a:ext cx="2752025" cy="2455015"/>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Times New Roman" panose="02020603050405020304" pitchFamily="18" charset="0"/>
              <a:cs typeface="Times New Roman" panose="02020603050405020304" pitchFamily="18" charset="0"/>
            </a:rPr>
            <a:t>Community awareness program</a:t>
          </a:r>
          <a:endParaRPr lang="en-US" sz="3600" kern="1200" dirty="0">
            <a:latin typeface="Times New Roman" panose="02020603050405020304" pitchFamily="18" charset="0"/>
            <a:cs typeface="Times New Roman" panose="02020603050405020304" pitchFamily="18" charset="0"/>
          </a:endParaRPr>
        </a:p>
      </dsp:txBody>
      <dsp:txXfrm>
        <a:off x="119844" y="3687362"/>
        <a:ext cx="2512337" cy="22153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A3FB4E-65A6-463D-B916-90911EE1487E}" type="datetimeFigureOut">
              <a:rPr lang="en-US" smtClean="0"/>
              <a:t>9/25/2015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D6D818-8127-4A52-9313-019E48CF7224}" type="slidenum">
              <a:rPr lang="en-US" smtClean="0"/>
              <a:t>‹#›</a:t>
            </a:fld>
            <a:endParaRPr lang="en-US"/>
          </a:p>
        </p:txBody>
      </p:sp>
    </p:spTree>
    <p:extLst>
      <p:ext uri="{BB962C8B-B14F-4D97-AF65-F5344CB8AC3E}">
        <p14:creationId xmlns:p14="http://schemas.microsoft.com/office/powerpoint/2010/main" val="654277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B44A10-EC5C-4EC7-B004-5CE46AE816B2}" type="slidenum">
              <a:rPr lang="en-US" altLang="en-US"/>
              <a:pPr/>
              <a:t>4</a:t>
            </a:fld>
            <a:endParaRPr lang="en-US" alt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altLang="en-US"/>
              <a:t>The top 10 list include all of these public health achievements, many of these we find are so much a part of our daily lives, we hardly give them a second thought…flouridation of our drinking water is a perfect example….or our traffic laws which we deal with and follow on a daily basis. Could you imagine what getting around would be like and how many unnecessary deaths would occur if we did not have agreed upon laws directing traffic flow?  It would be quite chaotic.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7287D1-B4DF-4247-BBA2-F421258C6A72}" type="slidenum">
              <a:rPr lang="en-US" altLang="en-US"/>
              <a:pPr/>
              <a:t>5</a:t>
            </a:fld>
            <a:endParaRPr lang="en-US" alt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xfrm>
            <a:off x="914400" y="4343400"/>
            <a:ext cx="5029200" cy="4114800"/>
          </a:xfrm>
        </p:spPr>
        <p:txBody>
          <a:bodyPr/>
          <a:lstStyle/>
          <a:p>
            <a:r>
              <a:rPr lang="en-US" altLang="en-US"/>
              <a:t>Picture of little girl from WHO – Severely deformed leg</a:t>
            </a:r>
          </a:p>
          <a:p>
            <a:r>
              <a:rPr lang="en-US" altLang="en-US"/>
              <a:t>Dianne Odell, a woman who spent 58 years of her life in an iron lung after being diagnosed with polio as a child, died May 28, 2008 after a power failure shut down the iron lung.  Odell, 61, had been confined to the 7-foot-long machine since she was stricken by polio at 3 years old.</a:t>
            </a:r>
            <a:br>
              <a:rPr lang="en-US" altLang="en-US"/>
            </a:br>
            <a:endParaRPr lang="en-US" altLang="en-US"/>
          </a:p>
          <a:p>
            <a:r>
              <a:rPr lang="en-US" altLang="en-US"/>
              <a:t>Young boy stricken with polio.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C0CFE9-B3F1-40A4-8F0F-ED8D6773C1BB}" type="slidenum">
              <a:rPr lang="en-US" altLang="en-US"/>
              <a:pPr/>
              <a:t>17</a:t>
            </a:fld>
            <a:endParaRPr lang="en-US" alt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xfrm>
            <a:off x="609600" y="4343400"/>
            <a:ext cx="5715000" cy="3962400"/>
          </a:xfrm>
          <a:ln/>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56590A-AD29-4814-9951-04A17C3A7BEC}" type="slidenum">
              <a:rPr lang="en-US" altLang="en-US"/>
              <a:pPr/>
              <a:t>19</a:t>
            </a:fld>
            <a:endParaRPr lang="en-US" alt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xfrm>
            <a:off x="914400" y="4343400"/>
            <a:ext cx="5029200" cy="4343400"/>
          </a:xfrm>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971837-272C-4ECA-A50D-A51D9D1EB2A3}" type="slidenum">
              <a:rPr lang="en-US" altLang="en-US"/>
              <a:pPr/>
              <a:t>20</a:t>
            </a:fld>
            <a:endParaRPr lang="en-US" alt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914400" y="4343400"/>
            <a:ext cx="5029200" cy="4114800"/>
          </a:xfrm>
        </p:spPr>
        <p:txBody>
          <a:bodyPr/>
          <a:lstStyle/>
          <a:p>
            <a:r>
              <a:rPr lang="en-US" altLang="en-US"/>
              <a:t>Picture of 30 year old female.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15327A-3862-45DE-A0E3-CF0DB2A3A369}" type="slidenum">
              <a:rPr lang="en-US" altLang="en-US"/>
              <a:pPr/>
              <a:t>21</a:t>
            </a:fld>
            <a:endParaRPr lang="en-US" alt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24FCA-B771-463E-A111-47A28A1AC9C2}" type="slidenum">
              <a:rPr lang="en-US" altLang="en-US"/>
              <a:pPr/>
              <a:t>22</a:t>
            </a:fld>
            <a:endParaRPr lang="en-US" alt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xfrm>
            <a:off x="914400" y="4343400"/>
            <a:ext cx="5029200" cy="4114800"/>
          </a:xfrm>
        </p:spPr>
        <p:txBody>
          <a:bodyPr/>
          <a:lstStyle/>
          <a:p>
            <a:r>
              <a:rPr lang="en-US" altLang="en-US"/>
              <a:t>Pneumonia – Lungs</a:t>
            </a:r>
          </a:p>
          <a:p>
            <a:r>
              <a:rPr lang="en-US" altLang="en-US"/>
              <a:t>Bacteremia – Blood</a:t>
            </a:r>
          </a:p>
          <a:p>
            <a:r>
              <a:rPr lang="en-US" altLang="en-US"/>
              <a:t>Meningitis – brain and spinal cord</a:t>
            </a:r>
          </a:p>
          <a:p>
            <a:endParaRPr lang="en-US" altLang="en-US"/>
          </a:p>
          <a:p>
            <a:r>
              <a:rPr lang="en-US" altLang="en-US"/>
              <a:t>Spread person to person by coughing and sneezing</a:t>
            </a:r>
          </a:p>
          <a:p>
            <a:endParaRPr lang="en-US" altLang="en-US"/>
          </a:p>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5D9689-8B31-4CD9-B75C-C5AEE9FAD0CF}" type="slidenum">
              <a:rPr lang="en-US" altLang="en-US"/>
              <a:pPr/>
              <a:t>23</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548F21-3EA2-4CA3-BDD5-FF23E097D54F}" type="slidenum">
              <a:rPr lang="en-US" altLang="en-US"/>
              <a:pPr/>
              <a:t>24</a:t>
            </a:fld>
            <a:endParaRPr lang="en-US" alt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625F7C-A36D-45E1-9D92-9B83520EEBCB}" type="slidenum">
              <a:rPr lang="en-US" altLang="en-US"/>
              <a:pPr/>
              <a:t>25</a:t>
            </a:fld>
            <a:endParaRPr lang="en-US" alt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875493-4B64-465F-ABCF-9E845394BE2B}" type="slidenum">
              <a:rPr lang="en-US" altLang="en-US"/>
              <a:pPr/>
              <a:t>26</a:t>
            </a:fld>
            <a:endParaRPr lang="en-US" alt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56FCE9-01A0-429A-8C5A-0B3C6FFFEA59}" type="slidenum">
              <a:rPr lang="en-US" altLang="en-US"/>
              <a:pPr/>
              <a:t>33</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rgbClr val="FFF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1164B59-F085-4CF6-81C6-EA2949E2BBA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25DD9-E95C-4E36-A780-EB4B59B201F4}" type="slidenum">
              <a:rPr lang="en-US" smtClean="0"/>
              <a:pPr/>
              <a:t>‹#›</a:t>
            </a:fld>
            <a:endParaRPr lang="en-US"/>
          </a:p>
        </p:txBody>
      </p:sp>
      <p:sp>
        <p:nvSpPr>
          <p:cNvPr id="8" name="Rectangle 7"/>
          <p:cNvSpPr/>
          <p:nvPr userDrawn="1"/>
        </p:nvSpPr>
        <p:spPr>
          <a:xfrm>
            <a:off x="0" y="3657600"/>
            <a:ext cx="9144000" cy="1981200"/>
          </a:xfrm>
          <a:prstGeom prst="rect">
            <a:avLst/>
          </a:prstGeom>
          <a:solidFill>
            <a:srgbClr val="5DB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609600" y="3863975"/>
            <a:ext cx="7772400" cy="1470025"/>
          </a:xfrm>
        </p:spPr>
        <p:txBody>
          <a:bodyPr/>
          <a:lstStyle>
            <a:lvl1pPr algn="ctr">
              <a:defRPr>
                <a:latin typeface="+mj-lt"/>
              </a:defRPr>
            </a:lvl1pPr>
          </a:lstStyle>
          <a:p>
            <a:r>
              <a:rPr lang="en-US" dirty="0" smtClean="0"/>
              <a:t>Click to edit Master title style</a:t>
            </a:r>
            <a:endParaRPr lang="en-US" dirty="0"/>
          </a:p>
        </p:txBody>
      </p:sp>
      <p:pic>
        <p:nvPicPr>
          <p:cNvPr id="9" name="Picture 11"/>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2051720" y="404664"/>
            <a:ext cx="5014594" cy="3528392"/>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944562"/>
          </a:xfrm>
        </p:spPr>
        <p:txBody>
          <a:bodyPr>
            <a:normAutofit/>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64B59-F085-4CF6-81C6-EA2949E2BBA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64B59-F085-4CF6-81C6-EA2949E2BBA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9445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164B59-F085-4CF6-81C6-EA2949E2BBAD}" type="datetimeFigureOut">
              <a:rPr lang="en-US" smtClean="0"/>
              <a:pPr/>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164B59-F085-4CF6-81C6-EA2949E2BBAD}" type="datetimeFigureOut">
              <a:rPr lang="en-US" smtClean="0"/>
              <a:pPr/>
              <a:t>9/25/2015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1164B59-F085-4CF6-81C6-EA2949E2BBAD}" type="datetimeFigureOut">
              <a:rPr lang="en-US" smtClean="0"/>
              <a:pPr/>
              <a:t>9/25/2015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164B59-F085-4CF6-81C6-EA2949E2BBAD}" type="datetimeFigureOut">
              <a:rPr lang="en-US" smtClean="0"/>
              <a:pPr/>
              <a:t>9/25/2015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164B59-F085-4CF6-81C6-EA2949E2BBAD}" type="datetimeFigureOut">
              <a:rPr lang="en-US" smtClean="0"/>
              <a:pPr/>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164B59-F085-4CF6-81C6-EA2949E2BBAD}" type="datetimeFigureOut">
              <a:rPr lang="en-US" smtClean="0"/>
              <a:pPr/>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64B59-F085-4CF6-81C6-EA2949E2BBA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64B59-F085-4CF6-81C6-EA2949E2BBA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25DD9-E95C-4E36-A780-EB4B59B201F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CC0ABA-68E4-41C1-9766-3284CB9AD39D}" type="datetimeFigureOut">
              <a:rPr lang="en-US" smtClean="0"/>
              <a:pPr/>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5787C-D817-43C2-8B49-5F26EB8D33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EE2">
            <a:alpha val="0"/>
          </a:srgbClr>
        </a:solidFill>
        <a:effectLst/>
      </p:bgPr>
    </p:bg>
    <p:spTree>
      <p:nvGrpSpPr>
        <p:cNvPr id="1" name=""/>
        <p:cNvGrpSpPr/>
        <p:nvPr/>
      </p:nvGrpSpPr>
      <p:grpSpPr>
        <a:xfrm>
          <a:off x="0" y="0"/>
          <a:ext cx="0" cy="0"/>
          <a:chOff x="0" y="0"/>
          <a:chExt cx="0" cy="0"/>
        </a:xfrm>
      </p:grpSpPr>
      <p:sp>
        <p:nvSpPr>
          <p:cNvPr id="12" name="Rectangle 11"/>
          <p:cNvSpPr/>
          <p:nvPr userDrawn="1"/>
        </p:nvSpPr>
        <p:spPr>
          <a:xfrm>
            <a:off x="0" y="1249681"/>
            <a:ext cx="9144000" cy="45719"/>
          </a:xfrm>
          <a:prstGeom prst="rect">
            <a:avLst/>
          </a:prstGeom>
          <a:solidFill>
            <a:srgbClr val="5DB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6248400"/>
            <a:ext cx="9144000" cy="609600"/>
          </a:xfrm>
          <a:prstGeom prst="rect">
            <a:avLst/>
          </a:prstGeom>
          <a:solidFill>
            <a:srgbClr val="5DB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7010400" cy="9445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64B59-F085-4CF6-81C6-EA2949E2BBAD}" type="datetimeFigureOut">
              <a:rPr lang="en-US" smtClean="0"/>
              <a:pPr/>
              <a:t>9/25/2015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22625DD9-E95C-4E36-A780-EB4B59B201F4}" type="slidenum">
              <a:rPr lang="en-US" smtClean="0"/>
              <a:pPr/>
              <a:t>‹#›</a:t>
            </a:fld>
            <a:endParaRPr lang="en-US"/>
          </a:p>
        </p:txBody>
      </p:sp>
      <p:pic>
        <p:nvPicPr>
          <p:cNvPr id="10" name="Picture 11"/>
          <p:cNvPicPr>
            <a:picLocks noChangeAspect="1" noChangeArrowheads="1"/>
          </p:cNvPicPr>
          <p:nvPr userDrawn="1"/>
        </p:nvPicPr>
        <p:blipFill>
          <a:blip r:embed="rId14" cstate="print"/>
          <a:srcRect/>
          <a:stretch>
            <a:fillRect/>
          </a:stretch>
        </p:blipFill>
        <p:spPr bwMode="auto">
          <a:xfrm>
            <a:off x="7668344" y="188640"/>
            <a:ext cx="1291484" cy="90872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5DBAC4"/>
        </a:buClr>
        <a:buFont typeface="Wingdings" pitchFamily="2" charset="2"/>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5DBAC4"/>
        </a:buClr>
        <a:buFont typeface="Wingdings" pitchFamily="2" charset="2"/>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5DBAC4"/>
        </a:buClr>
        <a:buFont typeface="Wingdings" pitchFamily="2" charset="2"/>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5DBAC4"/>
        </a:buClr>
        <a:buFont typeface="Wingdings" pitchFamily="2" charset="2"/>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5DBAC4"/>
        </a:buClr>
        <a:buFont typeface="Wingdings" pitchFamily="2" charset="2"/>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4.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9552" y="4005064"/>
            <a:ext cx="8138864" cy="1470025"/>
          </a:xfrm>
        </p:spPr>
        <p:txBody>
          <a:bodyPr>
            <a:noAutofit/>
          </a:bodyPr>
          <a:lstStyle/>
          <a:p>
            <a:r>
              <a:rPr lang="en-US" sz="3600" dirty="0">
                <a:solidFill>
                  <a:srgbClr val="FFFF00"/>
                </a:solidFill>
                <a:latin typeface="Times New Roman" panose="02020603050405020304" pitchFamily="18" charset="0"/>
                <a:cs typeface="Times New Roman" panose="02020603050405020304" pitchFamily="18" charset="0"/>
              </a:rPr>
              <a:t>Adult Immunization in tertiary care hospital: An Initiative</a:t>
            </a:r>
            <a:br>
              <a:rPr lang="en-US" sz="3600" dirty="0">
                <a:solidFill>
                  <a:srgbClr val="FFFF00"/>
                </a:solidFill>
                <a:latin typeface="Times New Roman" panose="02020603050405020304" pitchFamily="18" charset="0"/>
                <a:cs typeface="Times New Roman" panose="02020603050405020304" pitchFamily="18" charset="0"/>
              </a:rPr>
            </a:br>
            <a:endParaRPr lang="en-US" sz="360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l="-9000" r="-9000"/>
          </a:stretch>
        </a:blipFill>
        <a:effectLst/>
      </p:bgPr>
    </p:bg>
    <p:spTree>
      <p:nvGrpSpPr>
        <p:cNvPr id="1" name=""/>
        <p:cNvGrpSpPr/>
        <p:nvPr/>
      </p:nvGrpSpPr>
      <p:grpSpPr>
        <a:xfrm>
          <a:off x="0" y="0"/>
          <a:ext cx="0" cy="0"/>
          <a:chOff x="0" y="0"/>
          <a:chExt cx="0" cy="0"/>
        </a:xfrm>
      </p:grpSpPr>
      <p:sp>
        <p:nvSpPr>
          <p:cNvPr id="4" name="Title 1"/>
          <p:cNvSpPr>
            <a:spLocks noGrp="1"/>
          </p:cNvSpPr>
          <p:nvPr>
            <p:ph idx="1"/>
          </p:nvPr>
        </p:nvSpPr>
        <p:spPr>
          <a:xfrm>
            <a:off x="0" y="1124744"/>
            <a:ext cx="8382000" cy="4525963"/>
          </a:xfrm>
        </p:spPr>
        <p:txBody>
          <a:bodyPr>
            <a:normAutofit fontScale="97500"/>
          </a:bodyPr>
          <a:lstStyle/>
          <a:p>
            <a:pPr marL="109728" indent="0" algn="l">
              <a:buNone/>
            </a:pPr>
            <a:endParaRPr lang="en-US" sz="4400" b="1" dirty="0">
              <a:solidFill>
                <a:schemeClr val="tx1"/>
              </a:solidFill>
              <a:effectLst/>
              <a:latin typeface="Times New Roman" panose="02020603050405020304" pitchFamily="18" charset="0"/>
              <a:cs typeface="Times New Roman" panose="02020603050405020304" pitchFamily="18" charset="0"/>
            </a:endParaRPr>
          </a:p>
        </p:txBody>
      </p:sp>
      <p:sp>
        <p:nvSpPr>
          <p:cNvPr id="5" name="Subtitle 2"/>
          <p:cNvSpPr txBox="1">
            <a:spLocks/>
          </p:cNvSpPr>
          <p:nvPr/>
        </p:nvSpPr>
        <p:spPr>
          <a:xfrm>
            <a:off x="1752600" y="3276600"/>
            <a:ext cx="7162800" cy="2209800"/>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r">
              <a:buNone/>
            </a:pPr>
            <a:r>
              <a:rPr lang="en-US" sz="3200" b="1" u="sng" dirty="0" smtClean="0"/>
              <a:t>Authors:</a:t>
            </a:r>
          </a:p>
          <a:p>
            <a:pPr marL="109728" indent="0" algn="r">
              <a:buNone/>
            </a:pPr>
            <a:r>
              <a:rPr lang="en-US" sz="3200" b="1" u="sng" dirty="0" smtClean="0">
                <a:solidFill>
                  <a:srgbClr val="FF0000"/>
                </a:solidFill>
              </a:rPr>
              <a:t>R Bansal</a:t>
            </a:r>
            <a:r>
              <a:rPr lang="en-US" sz="3200" b="1" dirty="0" smtClean="0">
                <a:solidFill>
                  <a:srgbClr val="FF0000"/>
                </a:solidFill>
              </a:rPr>
              <a:t>,</a:t>
            </a:r>
            <a:r>
              <a:rPr lang="en-US" sz="3200" b="1" dirty="0" smtClean="0"/>
              <a:t> N Gupta</a:t>
            </a:r>
          </a:p>
          <a:p>
            <a:pPr marL="109728" indent="0" algn="r">
              <a:buNone/>
            </a:pPr>
            <a:r>
              <a:rPr lang="en-US" sz="3200" b="1" dirty="0" err="1" smtClean="0"/>
              <a:t>Crosslay</a:t>
            </a:r>
            <a:r>
              <a:rPr lang="en-US" sz="3200" b="1" dirty="0" smtClean="0"/>
              <a:t> AIDS &amp; Wellness Centre</a:t>
            </a:r>
          </a:p>
          <a:p>
            <a:pPr marL="109728" indent="0" algn="r">
              <a:buNone/>
            </a:pPr>
            <a:r>
              <a:rPr lang="en-US" sz="3200" b="1" dirty="0" err="1" smtClean="0"/>
              <a:t>Pushpanjali</a:t>
            </a:r>
            <a:r>
              <a:rPr lang="en-US" sz="3200" b="1" dirty="0" smtClean="0"/>
              <a:t> </a:t>
            </a:r>
            <a:r>
              <a:rPr lang="en-US" sz="3200" b="1" dirty="0" err="1" smtClean="0"/>
              <a:t>Crosslay</a:t>
            </a:r>
            <a:r>
              <a:rPr lang="en-US" sz="3200" b="1" dirty="0" smtClean="0"/>
              <a:t> Hospital</a:t>
            </a:r>
            <a:endParaRPr lang="en-US" sz="3200" b="1" dirty="0"/>
          </a:p>
        </p:txBody>
      </p:sp>
    </p:spTree>
    <p:extLst>
      <p:ext uri="{BB962C8B-B14F-4D97-AF65-F5344CB8AC3E}">
        <p14:creationId xmlns:p14="http://schemas.microsoft.com/office/powerpoint/2010/main" val="2794090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556792"/>
            <a:ext cx="8229600" cy="4906963"/>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When the abstract was submitted, the hospital was </a:t>
            </a:r>
            <a:r>
              <a:rPr lang="en-US" dirty="0" err="1" smtClean="0">
                <a:latin typeface="Times New Roman" panose="02020603050405020304" pitchFamily="18" charset="0"/>
                <a:cs typeface="Times New Roman" panose="02020603050405020304" pitchFamily="18" charset="0"/>
              </a:rPr>
              <a:t>Pushpanjali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Crosslay</a:t>
            </a:r>
            <a:r>
              <a:rPr lang="en-US" dirty="0" smtClean="0">
                <a:latin typeface="Times New Roman" panose="02020603050405020304" pitchFamily="18" charset="0"/>
                <a:cs typeface="Times New Roman" panose="02020603050405020304" pitchFamily="18" charset="0"/>
              </a:rPr>
              <a:t> Hospital but over the course of time, this hospital was taken over by Max Healthcare</a:t>
            </a:r>
          </a:p>
          <a:p>
            <a:pPr marL="0" indent="0" algn="ctr">
              <a:buNone/>
            </a:pPr>
            <a:endParaRPr lang="en-US" dirty="0" smtClean="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So, </a:t>
            </a:r>
            <a:r>
              <a:rPr lang="en-US" b="1" dirty="0" err="1" smtClean="0">
                <a:solidFill>
                  <a:srgbClr val="CC66FF"/>
                </a:solidFill>
                <a:latin typeface="Times New Roman" panose="02020603050405020304" pitchFamily="18" charset="0"/>
                <a:cs typeface="Times New Roman" panose="02020603050405020304" pitchFamily="18" charset="0"/>
              </a:rPr>
              <a:t>Pushpanjali</a:t>
            </a:r>
            <a:r>
              <a:rPr lang="en-US" b="1" dirty="0" smtClean="0">
                <a:solidFill>
                  <a:srgbClr val="CC66FF"/>
                </a:solidFill>
                <a:latin typeface="Times New Roman" panose="02020603050405020304" pitchFamily="18" charset="0"/>
                <a:cs typeface="Times New Roman" panose="02020603050405020304" pitchFamily="18" charset="0"/>
              </a:rPr>
              <a:t> </a:t>
            </a:r>
            <a:r>
              <a:rPr lang="en-US" b="1" dirty="0" err="1" smtClean="0">
                <a:solidFill>
                  <a:srgbClr val="CC66FF"/>
                </a:solidFill>
                <a:latin typeface="Times New Roman" panose="02020603050405020304" pitchFamily="18" charset="0"/>
                <a:cs typeface="Times New Roman" panose="02020603050405020304" pitchFamily="18" charset="0"/>
              </a:rPr>
              <a:t>Crosslay</a:t>
            </a:r>
            <a:r>
              <a:rPr lang="en-US" b="1" dirty="0" smtClean="0">
                <a:solidFill>
                  <a:srgbClr val="CC66FF"/>
                </a:solidFill>
                <a:latin typeface="Times New Roman" panose="02020603050405020304" pitchFamily="18" charset="0"/>
                <a:cs typeface="Times New Roman" panose="02020603050405020304" pitchFamily="18" charset="0"/>
              </a:rPr>
              <a:t> Hospital </a:t>
            </a:r>
          </a:p>
          <a:p>
            <a:pPr marL="0" indent="0" algn="ctr">
              <a:buNone/>
            </a:pPr>
            <a:r>
              <a:rPr lang="en-US" dirty="0" smtClean="0">
                <a:latin typeface="Times New Roman" panose="02020603050405020304" pitchFamily="18" charset="0"/>
                <a:cs typeface="Times New Roman" panose="02020603050405020304" pitchFamily="18" charset="0"/>
              </a:rPr>
              <a:t>is now </a:t>
            </a:r>
          </a:p>
          <a:p>
            <a:pPr marL="0" indent="0" algn="ctr">
              <a:buNone/>
            </a:pPr>
            <a:r>
              <a:rPr lang="en-US" b="1" dirty="0" smtClean="0">
                <a:solidFill>
                  <a:srgbClr val="00B050"/>
                </a:solidFill>
                <a:latin typeface="Times New Roman" panose="02020603050405020304" pitchFamily="18" charset="0"/>
                <a:cs typeface="Times New Roman" panose="02020603050405020304" pitchFamily="18" charset="0"/>
              </a:rPr>
              <a:t>Max Super </a:t>
            </a:r>
            <a:r>
              <a:rPr lang="en-US" b="1" dirty="0" err="1" smtClean="0">
                <a:solidFill>
                  <a:srgbClr val="00B050"/>
                </a:solidFill>
                <a:latin typeface="Times New Roman" panose="02020603050405020304" pitchFamily="18" charset="0"/>
                <a:cs typeface="Times New Roman" panose="02020603050405020304" pitchFamily="18" charset="0"/>
              </a:rPr>
              <a:t>Speciality</a:t>
            </a:r>
            <a:r>
              <a:rPr lang="en-US" b="1" dirty="0" smtClean="0">
                <a:solidFill>
                  <a:srgbClr val="00B050"/>
                </a:solidFill>
                <a:latin typeface="Times New Roman" panose="02020603050405020304" pitchFamily="18" charset="0"/>
                <a:cs typeface="Times New Roman" panose="02020603050405020304" pitchFamily="18" charset="0"/>
              </a:rPr>
              <a:t> Hospital</a:t>
            </a:r>
            <a:endParaRPr lang="en-US" b="1" dirty="0">
              <a:solidFill>
                <a:srgbClr val="00B05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650538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92" name="Group 28"/>
          <p:cNvGrpSpPr>
            <a:grpSpLocks/>
          </p:cNvGrpSpPr>
          <p:nvPr/>
        </p:nvGrpSpPr>
        <p:grpSpPr bwMode="auto">
          <a:xfrm>
            <a:off x="375504" y="827041"/>
            <a:ext cx="8678862" cy="5657850"/>
            <a:chOff x="132" y="516"/>
            <a:chExt cx="5467" cy="3564"/>
          </a:xfrm>
        </p:grpSpPr>
        <p:sp>
          <p:nvSpPr>
            <p:cNvPr id="62468" name="Rectangle 4"/>
            <p:cNvSpPr>
              <a:spLocks noChangeArrowheads="1"/>
            </p:cNvSpPr>
            <p:nvPr/>
          </p:nvSpPr>
          <p:spPr bwMode="auto">
            <a:xfrm>
              <a:off x="558" y="516"/>
              <a:ext cx="4578" cy="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altLang="en-US" sz="3200" b="1" dirty="0"/>
                <a:t>10 Greatest Public Health </a:t>
              </a:r>
              <a:r>
                <a:rPr lang="en-US" altLang="en-US" sz="3200" b="1" dirty="0" smtClean="0"/>
                <a:t>Achievements</a:t>
              </a:r>
              <a:endParaRPr lang="en-US" altLang="en-US" sz="3200" b="1" dirty="0"/>
            </a:p>
          </p:txBody>
        </p:sp>
        <p:pic>
          <p:nvPicPr>
            <p:cNvPr id="62469" name="Picture 5" descr="Helmet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 y="2016"/>
              <a:ext cx="583" cy="541"/>
            </a:xfrm>
            <a:prstGeom prst="rect">
              <a:avLst/>
            </a:prstGeom>
            <a:noFill/>
            <a:extLst>
              <a:ext uri="{909E8E84-426E-40DD-AFC4-6F175D3DCCD1}">
                <a14:hiddenFill xmlns:a14="http://schemas.microsoft.com/office/drawing/2010/main">
                  <a:solidFill>
                    <a:srgbClr val="FFFFFF"/>
                  </a:solidFill>
                </a14:hiddenFill>
              </a:ext>
            </a:extLst>
          </p:spPr>
        </p:pic>
        <p:pic>
          <p:nvPicPr>
            <p:cNvPr id="62470" name="Picture 6" descr="Food1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2840"/>
              <a:ext cx="584" cy="541"/>
            </a:xfrm>
            <a:prstGeom prst="rect">
              <a:avLst/>
            </a:prstGeom>
            <a:noFill/>
            <a:extLst>
              <a:ext uri="{909E8E84-426E-40DD-AFC4-6F175D3DCCD1}">
                <a14:hiddenFill xmlns:a14="http://schemas.microsoft.com/office/drawing/2010/main">
                  <a:solidFill>
                    <a:srgbClr val="FFFFFF"/>
                  </a:solidFill>
                </a14:hiddenFill>
              </a:ext>
            </a:extLst>
          </p:spPr>
        </p:pic>
        <p:pic>
          <p:nvPicPr>
            <p:cNvPr id="62471" name="Picture 7" descr="Vehicle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0" y="3265"/>
              <a:ext cx="583" cy="542"/>
            </a:xfrm>
            <a:prstGeom prst="rect">
              <a:avLst/>
            </a:prstGeom>
            <a:noFill/>
            <a:extLst>
              <a:ext uri="{909E8E84-426E-40DD-AFC4-6F175D3DCCD1}">
                <a14:hiddenFill xmlns:a14="http://schemas.microsoft.com/office/drawing/2010/main">
                  <a:solidFill>
                    <a:srgbClr val="FFFFFF"/>
                  </a:solidFill>
                </a14:hiddenFill>
              </a:ext>
            </a:extLst>
          </p:spPr>
        </p:pic>
        <p:pic>
          <p:nvPicPr>
            <p:cNvPr id="62472" name="Picture 8" descr="nosm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7" y="808"/>
              <a:ext cx="584" cy="541"/>
            </a:xfrm>
            <a:prstGeom prst="rect">
              <a:avLst/>
            </a:prstGeom>
            <a:noFill/>
            <a:extLst>
              <a:ext uri="{909E8E84-426E-40DD-AFC4-6F175D3DCCD1}">
                <a14:hiddenFill xmlns:a14="http://schemas.microsoft.com/office/drawing/2010/main">
                  <a:solidFill>
                    <a:srgbClr val="FFFFFF"/>
                  </a:solidFill>
                </a14:hiddenFill>
              </a:ext>
            </a:extLst>
          </p:spPr>
        </p:pic>
        <p:pic>
          <p:nvPicPr>
            <p:cNvPr id="62473" name="Picture 9" descr="Heart1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2" y="1824"/>
              <a:ext cx="584" cy="541"/>
            </a:xfrm>
            <a:prstGeom prst="rect">
              <a:avLst/>
            </a:prstGeom>
            <a:noFill/>
            <a:extLst>
              <a:ext uri="{909E8E84-426E-40DD-AFC4-6F175D3DCCD1}">
                <a14:hiddenFill xmlns:a14="http://schemas.microsoft.com/office/drawing/2010/main">
                  <a:solidFill>
                    <a:srgbClr val="FFFFFF"/>
                  </a:solidFill>
                </a14:hiddenFill>
              </a:ext>
            </a:extLst>
          </p:spPr>
        </p:pic>
        <p:pic>
          <p:nvPicPr>
            <p:cNvPr id="62474" name="Picture 10" descr="Water1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77" y="3140"/>
              <a:ext cx="584" cy="542"/>
            </a:xfrm>
            <a:prstGeom prst="rect">
              <a:avLst/>
            </a:prstGeom>
            <a:noFill/>
            <a:extLst>
              <a:ext uri="{909E8E84-426E-40DD-AFC4-6F175D3DCCD1}">
                <a14:hiddenFill xmlns:a14="http://schemas.microsoft.com/office/drawing/2010/main">
                  <a:solidFill>
                    <a:srgbClr val="FFFFFF"/>
                  </a:solidFill>
                </a14:hiddenFill>
              </a:ext>
            </a:extLst>
          </p:spPr>
        </p:pic>
        <p:pic>
          <p:nvPicPr>
            <p:cNvPr id="62475" name="Picture 11" descr="MomBaby1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3" y="849"/>
              <a:ext cx="584" cy="542"/>
            </a:xfrm>
            <a:prstGeom prst="rect">
              <a:avLst/>
            </a:prstGeom>
            <a:noFill/>
            <a:extLst>
              <a:ext uri="{909E8E84-426E-40DD-AFC4-6F175D3DCCD1}">
                <a14:hiddenFill xmlns:a14="http://schemas.microsoft.com/office/drawing/2010/main">
                  <a:solidFill>
                    <a:srgbClr val="FFFFFF"/>
                  </a:solidFill>
                </a14:hiddenFill>
              </a:ext>
            </a:extLst>
          </p:spPr>
        </p:pic>
        <p:pic>
          <p:nvPicPr>
            <p:cNvPr id="62476" name="Picture 12" descr="Family1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5" y="3265"/>
              <a:ext cx="584" cy="542"/>
            </a:xfrm>
            <a:prstGeom prst="rect">
              <a:avLst/>
            </a:prstGeom>
            <a:noFill/>
            <a:extLst>
              <a:ext uri="{909E8E84-426E-40DD-AFC4-6F175D3DCCD1}">
                <a14:hiddenFill xmlns:a14="http://schemas.microsoft.com/office/drawing/2010/main">
                  <a:solidFill>
                    <a:srgbClr val="FFFFFF"/>
                  </a:solidFill>
                </a14:hiddenFill>
              </a:ext>
            </a:extLst>
          </p:spPr>
        </p:pic>
        <p:sp>
          <p:nvSpPr>
            <p:cNvPr id="62477" name="Text Box 13"/>
            <p:cNvSpPr txBox="1">
              <a:spLocks noChangeArrowheads="1"/>
            </p:cNvSpPr>
            <p:nvPr/>
          </p:nvSpPr>
          <p:spPr bwMode="auto">
            <a:xfrm>
              <a:off x="132" y="1362"/>
              <a:ext cx="104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a:t>Healthier moms </a:t>
              </a:r>
            </a:p>
            <a:p>
              <a:pPr algn="ctr" eaLnBrk="0" hangingPunct="0"/>
              <a:r>
                <a:rPr lang="en-US" altLang="en-US" sz="1600"/>
                <a:t>and babies</a:t>
              </a:r>
            </a:p>
          </p:txBody>
        </p:sp>
        <p:sp>
          <p:nvSpPr>
            <p:cNvPr id="62478" name="Text Box 14"/>
            <p:cNvSpPr txBox="1">
              <a:spLocks noChangeArrowheads="1"/>
            </p:cNvSpPr>
            <p:nvPr/>
          </p:nvSpPr>
          <p:spPr bwMode="auto">
            <a:xfrm>
              <a:off x="266" y="2528"/>
              <a:ext cx="103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a:t>Safer workplace</a:t>
              </a:r>
            </a:p>
          </p:txBody>
        </p:sp>
        <p:sp>
          <p:nvSpPr>
            <p:cNvPr id="62479" name="Text Box 15"/>
            <p:cNvSpPr txBox="1">
              <a:spLocks noChangeArrowheads="1"/>
            </p:cNvSpPr>
            <p:nvPr/>
          </p:nvSpPr>
          <p:spPr bwMode="auto">
            <a:xfrm>
              <a:off x="384" y="3380"/>
              <a:ext cx="707"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dirty="0"/>
                <a:t>Safer and </a:t>
              </a:r>
            </a:p>
            <a:p>
              <a:pPr algn="ctr" eaLnBrk="0" hangingPunct="0"/>
              <a:r>
                <a:rPr lang="en-US" altLang="en-US" sz="1600" dirty="0"/>
                <a:t>healthier</a:t>
              </a:r>
            </a:p>
            <a:p>
              <a:pPr algn="ctr" eaLnBrk="0" hangingPunct="0"/>
              <a:r>
                <a:rPr lang="en-US" altLang="en-US" sz="1600" dirty="0"/>
                <a:t> foods</a:t>
              </a:r>
            </a:p>
          </p:txBody>
        </p:sp>
        <p:sp>
          <p:nvSpPr>
            <p:cNvPr id="62480" name="Text Box 16"/>
            <p:cNvSpPr txBox="1">
              <a:spLocks noChangeArrowheads="1"/>
            </p:cNvSpPr>
            <p:nvPr/>
          </p:nvSpPr>
          <p:spPr bwMode="auto">
            <a:xfrm>
              <a:off x="4586" y="1362"/>
              <a:ext cx="920"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a:t>Tobacco as a </a:t>
              </a:r>
            </a:p>
            <a:p>
              <a:pPr algn="ctr" eaLnBrk="0" hangingPunct="0"/>
              <a:r>
                <a:rPr lang="en-US" altLang="en-US" sz="1600"/>
                <a:t>health hazard</a:t>
              </a:r>
            </a:p>
          </p:txBody>
        </p:sp>
        <p:sp>
          <p:nvSpPr>
            <p:cNvPr id="62481" name="Text Box 17"/>
            <p:cNvSpPr txBox="1">
              <a:spLocks noChangeArrowheads="1"/>
            </p:cNvSpPr>
            <p:nvPr/>
          </p:nvSpPr>
          <p:spPr bwMode="auto">
            <a:xfrm>
              <a:off x="4193" y="2448"/>
              <a:ext cx="1347"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1600"/>
                <a:t>Decline in deaths from </a:t>
              </a:r>
            </a:p>
            <a:p>
              <a:pPr algn="ctr" eaLnBrk="0" hangingPunct="0"/>
              <a:r>
                <a:rPr lang="en-US" altLang="en-US" sz="1600"/>
                <a:t>coronary heart disease </a:t>
              </a:r>
            </a:p>
          </p:txBody>
        </p:sp>
        <p:sp>
          <p:nvSpPr>
            <p:cNvPr id="62482" name="Text Box 18"/>
            <p:cNvSpPr txBox="1">
              <a:spLocks noChangeArrowheads="1"/>
            </p:cNvSpPr>
            <p:nvPr/>
          </p:nvSpPr>
          <p:spPr bwMode="auto">
            <a:xfrm>
              <a:off x="4637" y="3694"/>
              <a:ext cx="962"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a:t>Fluoridation of </a:t>
              </a:r>
            </a:p>
            <a:p>
              <a:pPr algn="ctr" eaLnBrk="0" hangingPunct="0"/>
              <a:r>
                <a:rPr lang="en-US" altLang="en-US" sz="1600"/>
                <a:t>drinking water</a:t>
              </a:r>
            </a:p>
          </p:txBody>
        </p:sp>
        <p:sp>
          <p:nvSpPr>
            <p:cNvPr id="62483" name="Text Box 19"/>
            <p:cNvSpPr txBox="1">
              <a:spLocks noChangeArrowheads="1"/>
            </p:cNvSpPr>
            <p:nvPr/>
          </p:nvSpPr>
          <p:spPr bwMode="auto">
            <a:xfrm>
              <a:off x="1306" y="3868"/>
              <a:ext cx="126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dirty="0"/>
                <a:t>Motor-vehicle safety</a:t>
              </a:r>
            </a:p>
          </p:txBody>
        </p:sp>
        <p:sp>
          <p:nvSpPr>
            <p:cNvPr id="62484" name="Text Box 20"/>
            <p:cNvSpPr txBox="1">
              <a:spLocks noChangeArrowheads="1"/>
            </p:cNvSpPr>
            <p:nvPr/>
          </p:nvSpPr>
          <p:spPr bwMode="auto">
            <a:xfrm>
              <a:off x="3286" y="3868"/>
              <a:ext cx="102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600"/>
                <a:t>Family Planning</a:t>
              </a:r>
            </a:p>
          </p:txBody>
        </p:sp>
        <p:grpSp>
          <p:nvGrpSpPr>
            <p:cNvPr id="62485" name="Group 21"/>
            <p:cNvGrpSpPr>
              <a:grpSpLocks/>
            </p:cNvGrpSpPr>
            <p:nvPr/>
          </p:nvGrpSpPr>
          <p:grpSpPr bwMode="auto">
            <a:xfrm>
              <a:off x="1287" y="966"/>
              <a:ext cx="2188" cy="1169"/>
              <a:chOff x="1976" y="-273"/>
              <a:chExt cx="2340" cy="1349"/>
            </a:xfrm>
          </p:grpSpPr>
          <p:pic>
            <p:nvPicPr>
              <p:cNvPr id="62486" name="Picture 22" descr="Vaccine1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6" y="-273"/>
                <a:ext cx="912" cy="912"/>
              </a:xfrm>
              <a:prstGeom prst="rect">
                <a:avLst/>
              </a:prstGeom>
              <a:noFill/>
              <a:extLst>
                <a:ext uri="{909E8E84-426E-40DD-AFC4-6F175D3DCCD1}">
                  <a14:hiddenFill xmlns:a14="http://schemas.microsoft.com/office/drawing/2010/main">
                    <a:solidFill>
                      <a:srgbClr val="FFFFFF"/>
                    </a:solidFill>
                  </a14:hiddenFill>
                </a:ext>
              </a:extLst>
            </p:spPr>
          </p:pic>
          <p:sp>
            <p:nvSpPr>
              <p:cNvPr id="62487" name="Text Box 23"/>
              <p:cNvSpPr txBox="1">
                <a:spLocks noChangeArrowheads="1"/>
              </p:cNvSpPr>
              <p:nvPr/>
            </p:nvSpPr>
            <p:spPr bwMode="auto">
              <a:xfrm>
                <a:off x="2572" y="606"/>
                <a:ext cx="1744" cy="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3600" b="1" dirty="0">
                    <a:solidFill>
                      <a:schemeClr val="tx2"/>
                    </a:solidFill>
                  </a:rPr>
                  <a:t>Vaccinations</a:t>
                </a:r>
              </a:p>
            </p:txBody>
          </p:sp>
        </p:grpSp>
        <p:grpSp>
          <p:nvGrpSpPr>
            <p:cNvPr id="62488" name="Group 24"/>
            <p:cNvGrpSpPr>
              <a:grpSpLocks/>
            </p:cNvGrpSpPr>
            <p:nvPr/>
          </p:nvGrpSpPr>
          <p:grpSpPr bwMode="auto">
            <a:xfrm>
              <a:off x="1287" y="1004"/>
              <a:ext cx="3161" cy="2184"/>
              <a:chOff x="1197" y="720"/>
              <a:chExt cx="3380" cy="2516"/>
            </a:xfrm>
          </p:grpSpPr>
          <p:pic>
            <p:nvPicPr>
              <p:cNvPr id="62489" name="Picture 25" descr="Diseas1b"/>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13" y="720"/>
                <a:ext cx="864" cy="912"/>
              </a:xfrm>
              <a:prstGeom prst="rect">
                <a:avLst/>
              </a:prstGeom>
              <a:noFill/>
              <a:extLst>
                <a:ext uri="{909E8E84-426E-40DD-AFC4-6F175D3DCCD1}">
                  <a14:hiddenFill xmlns:a14="http://schemas.microsoft.com/office/drawing/2010/main">
                    <a:solidFill>
                      <a:srgbClr val="FFFFFF"/>
                    </a:solidFill>
                  </a14:hiddenFill>
                </a:ext>
              </a:extLst>
            </p:spPr>
          </p:pic>
          <p:sp>
            <p:nvSpPr>
              <p:cNvPr id="62490" name="Text Box 26"/>
              <p:cNvSpPr txBox="1">
                <a:spLocks noChangeArrowheads="1"/>
              </p:cNvSpPr>
              <p:nvPr/>
            </p:nvSpPr>
            <p:spPr bwMode="auto">
              <a:xfrm>
                <a:off x="1197" y="1963"/>
                <a:ext cx="3061" cy="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600" b="1" dirty="0" smtClean="0">
                    <a:solidFill>
                      <a:schemeClr val="tx2"/>
                    </a:solidFill>
                  </a:rPr>
                  <a:t>&amp;</a:t>
                </a:r>
                <a:endParaRPr lang="en-US" altLang="en-US" sz="3600" b="1" dirty="0">
                  <a:solidFill>
                    <a:schemeClr val="tx2"/>
                  </a:solidFill>
                </a:endParaRPr>
              </a:p>
              <a:p>
                <a:pPr algn="ctr"/>
                <a:r>
                  <a:rPr lang="en-US" altLang="en-US" sz="3600" b="1" dirty="0" smtClean="0">
                    <a:solidFill>
                      <a:schemeClr val="tx2"/>
                    </a:solidFill>
                  </a:rPr>
                  <a:t>Control </a:t>
                </a:r>
                <a:r>
                  <a:rPr lang="en-US" altLang="en-US" sz="3600" b="1" dirty="0">
                    <a:solidFill>
                      <a:schemeClr val="tx2"/>
                    </a:solidFill>
                  </a:rPr>
                  <a:t>of </a:t>
                </a:r>
                <a:r>
                  <a:rPr lang="en-US" altLang="en-US" sz="3600" b="1" dirty="0" smtClean="0">
                    <a:solidFill>
                      <a:schemeClr val="tx2"/>
                    </a:solidFill>
                  </a:rPr>
                  <a:t>Infectious </a:t>
                </a:r>
                <a:r>
                  <a:rPr lang="en-US" altLang="en-US" sz="3600" b="1" dirty="0">
                    <a:solidFill>
                      <a:schemeClr val="tx2"/>
                    </a:solidFill>
                  </a:rPr>
                  <a:t>Disease</a:t>
                </a:r>
              </a:p>
            </p:txBody>
          </p:sp>
        </p:grpSp>
      </p:grpSp>
      <p:sp>
        <p:nvSpPr>
          <p:cNvPr id="62491" name="Rectangle 27"/>
          <p:cNvSpPr>
            <a:spLocks noChangeArrowheads="1"/>
          </p:cNvSpPr>
          <p:nvPr/>
        </p:nvSpPr>
        <p:spPr bwMode="auto">
          <a:xfrm>
            <a:off x="685800" y="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3200" b="1">
                <a:solidFill>
                  <a:schemeClr val="tx2"/>
                </a:solidFill>
                <a:effectLst>
                  <a:outerShdw blurRad="38100" dist="38100" dir="2700000" algn="tl">
                    <a:srgbClr val="000000"/>
                  </a:outerShdw>
                </a:effectLst>
                <a:latin typeface="Arial" pitchFamily="34" charset="0"/>
                <a:cs typeface="Arial" pitchFamily="34" charset="0"/>
              </a:defRPr>
            </a:lvl1pPr>
            <a:lvl2pPr algn="ctr">
              <a:defRPr sz="3200" b="1">
                <a:solidFill>
                  <a:schemeClr val="tx2"/>
                </a:solidFill>
                <a:effectLst>
                  <a:outerShdw blurRad="38100" dist="38100" dir="2700000" algn="tl">
                    <a:srgbClr val="000000"/>
                  </a:outerShdw>
                </a:effectLst>
                <a:latin typeface="Arial" pitchFamily="34" charset="0"/>
                <a:cs typeface="Arial" pitchFamily="34" charset="0"/>
              </a:defRPr>
            </a:lvl2pPr>
            <a:lvl3pPr algn="ctr">
              <a:defRPr sz="3200" b="1">
                <a:solidFill>
                  <a:schemeClr val="tx2"/>
                </a:solidFill>
                <a:effectLst>
                  <a:outerShdw blurRad="38100" dist="38100" dir="2700000" algn="tl">
                    <a:srgbClr val="000000"/>
                  </a:outerShdw>
                </a:effectLst>
                <a:latin typeface="Arial" pitchFamily="34" charset="0"/>
                <a:cs typeface="Arial" pitchFamily="34" charset="0"/>
              </a:defRPr>
            </a:lvl3pPr>
            <a:lvl4pPr algn="ctr">
              <a:defRPr sz="3200" b="1">
                <a:solidFill>
                  <a:schemeClr val="tx2"/>
                </a:solidFill>
                <a:effectLst>
                  <a:outerShdw blurRad="38100" dist="38100" dir="2700000" algn="tl">
                    <a:srgbClr val="000000"/>
                  </a:outerShdw>
                </a:effectLst>
                <a:latin typeface="Arial" pitchFamily="34" charset="0"/>
                <a:cs typeface="Arial" pitchFamily="34" charset="0"/>
              </a:defRPr>
            </a:lvl4pPr>
            <a:lvl5pPr algn="ctr">
              <a:defRPr sz="3200" b="1">
                <a:solidFill>
                  <a:schemeClr val="tx2"/>
                </a:solidFill>
                <a:effectLst>
                  <a:outerShdw blurRad="38100" dist="38100" dir="2700000" algn="tl">
                    <a:srgbClr val="000000"/>
                  </a:outerShdw>
                </a:effectLst>
                <a:latin typeface="Arial" pitchFamily="34" charset="0"/>
                <a:cs typeface="Arial" pitchFamily="34" charset="0"/>
              </a:defRPr>
            </a:lvl5pPr>
            <a:lvl6pPr marL="457200" algn="ctr" fontAlgn="base">
              <a:spcBef>
                <a:spcPct val="0"/>
              </a:spcBef>
              <a:spcAft>
                <a:spcPct val="0"/>
              </a:spcAft>
              <a:defRPr sz="3200" b="1">
                <a:solidFill>
                  <a:schemeClr val="tx2"/>
                </a:solidFill>
                <a:effectLst>
                  <a:outerShdw blurRad="38100" dist="38100" dir="2700000" algn="tl">
                    <a:srgbClr val="000000"/>
                  </a:outerShdw>
                </a:effectLst>
                <a:latin typeface="Arial" pitchFamily="34" charset="0"/>
                <a:cs typeface="Arial" pitchFamily="34" charset="0"/>
              </a:defRPr>
            </a:lvl6pPr>
            <a:lvl7pPr marL="914400" algn="ctr" fontAlgn="base">
              <a:spcBef>
                <a:spcPct val="0"/>
              </a:spcBef>
              <a:spcAft>
                <a:spcPct val="0"/>
              </a:spcAft>
              <a:defRPr sz="3200" b="1">
                <a:solidFill>
                  <a:schemeClr val="tx2"/>
                </a:solidFill>
                <a:effectLst>
                  <a:outerShdw blurRad="38100" dist="38100" dir="2700000" algn="tl">
                    <a:srgbClr val="000000"/>
                  </a:outerShdw>
                </a:effectLst>
                <a:latin typeface="Arial" pitchFamily="34" charset="0"/>
                <a:cs typeface="Arial" pitchFamily="34" charset="0"/>
              </a:defRPr>
            </a:lvl7pPr>
            <a:lvl8pPr marL="1371600" algn="ctr" fontAlgn="base">
              <a:spcBef>
                <a:spcPct val="0"/>
              </a:spcBef>
              <a:spcAft>
                <a:spcPct val="0"/>
              </a:spcAft>
              <a:defRPr sz="3200" b="1">
                <a:solidFill>
                  <a:schemeClr val="tx2"/>
                </a:solidFill>
                <a:effectLst>
                  <a:outerShdw blurRad="38100" dist="38100" dir="2700000" algn="tl">
                    <a:srgbClr val="000000"/>
                  </a:outerShdw>
                </a:effectLst>
                <a:latin typeface="Arial" pitchFamily="34" charset="0"/>
                <a:cs typeface="Arial" pitchFamily="34" charset="0"/>
              </a:defRPr>
            </a:lvl8pPr>
            <a:lvl9pPr marL="1828800" algn="ctr" fontAlgn="base">
              <a:spcBef>
                <a:spcPct val="0"/>
              </a:spcBef>
              <a:spcAft>
                <a:spcPct val="0"/>
              </a:spcAft>
              <a:defRPr sz="3200" b="1">
                <a:solidFill>
                  <a:schemeClr val="tx2"/>
                </a:solidFill>
                <a:effectLst>
                  <a:outerShdw blurRad="38100" dist="38100" dir="2700000" algn="tl">
                    <a:srgbClr val="000000"/>
                  </a:outerShdw>
                </a:effectLst>
                <a:latin typeface="Arial" pitchFamily="34" charset="0"/>
                <a:cs typeface="Arial" pitchFamily="34" charset="0"/>
              </a:defRPr>
            </a:lvl9pPr>
          </a:lstStyle>
          <a:p>
            <a:r>
              <a:rPr lang="en-US" altLang="en-US" b="0"/>
              <a:t>Vaccines Work!</a:t>
            </a:r>
          </a:p>
        </p:txBody>
      </p:sp>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64746" y="18316"/>
            <a:ext cx="1438275" cy="838200"/>
          </a:xfrm>
          <a:prstGeom prst="rect">
            <a:avLst/>
          </a:prstGeom>
        </p:spPr>
      </p:pic>
    </p:spTree>
    <p:extLst>
      <p:ext uri="{BB962C8B-B14F-4D97-AF65-F5344CB8AC3E}">
        <p14:creationId xmlns:p14="http://schemas.microsoft.com/office/powerpoint/2010/main" val="1938164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idx="1"/>
          </p:nvPr>
        </p:nvSpPr>
        <p:spPr>
          <a:xfrm>
            <a:off x="405437" y="1190625"/>
            <a:ext cx="5562600" cy="5334000"/>
          </a:xfrm>
        </p:spPr>
        <p:txBody>
          <a:bodyPr>
            <a:normAutofit/>
          </a:bodyPr>
          <a:lstStyle/>
          <a:p>
            <a:pPr>
              <a:lnSpc>
                <a:spcPct val="90000"/>
              </a:lnSpc>
            </a:pPr>
            <a:endParaRPr lang="en-US" altLang="en-US" sz="2400" dirty="0" smtClean="0"/>
          </a:p>
          <a:p>
            <a:pPr>
              <a:lnSpc>
                <a:spcPct val="90000"/>
              </a:lnSpc>
            </a:pPr>
            <a:r>
              <a:rPr lang="en-US" altLang="en-US" sz="2700" dirty="0" smtClean="0">
                <a:latin typeface="Times New Roman" panose="02020603050405020304" pitchFamily="18" charset="0"/>
                <a:cs typeface="Times New Roman" panose="02020603050405020304" pitchFamily="18" charset="0"/>
              </a:rPr>
              <a:t>Polio 1952 - &gt;21,000 cases of paralytic polio in the U.S.</a:t>
            </a:r>
          </a:p>
          <a:p>
            <a:pPr>
              <a:lnSpc>
                <a:spcPct val="90000"/>
              </a:lnSpc>
            </a:pPr>
            <a:r>
              <a:rPr lang="en-US" altLang="en-US" sz="2700" dirty="0" smtClean="0">
                <a:latin typeface="Times New Roman" panose="02020603050405020304" pitchFamily="18" charset="0"/>
                <a:cs typeface="Times New Roman" panose="02020603050405020304" pitchFamily="18" charset="0"/>
              </a:rPr>
              <a:t>Polio vaccine licensed in 1955</a:t>
            </a:r>
          </a:p>
          <a:p>
            <a:pPr>
              <a:lnSpc>
                <a:spcPct val="90000"/>
              </a:lnSpc>
            </a:pPr>
            <a:r>
              <a:rPr lang="en-US" altLang="en-US" sz="2700" dirty="0" smtClean="0">
                <a:latin typeface="Times New Roman" panose="02020603050405020304" pitchFamily="18" charset="0"/>
                <a:cs typeface="Times New Roman" panose="02020603050405020304" pitchFamily="18" charset="0"/>
              </a:rPr>
              <a:t>Incidence of disease: In 1960, a total of 2,525 paralytic cases were reported, compared with 61 in 1965</a:t>
            </a:r>
          </a:p>
          <a:p>
            <a:pPr>
              <a:lnSpc>
                <a:spcPct val="90000"/>
              </a:lnSpc>
            </a:pPr>
            <a:r>
              <a:rPr lang="en-US" altLang="en-US" sz="2700" dirty="0" smtClean="0">
                <a:latin typeface="Times New Roman" panose="02020603050405020304" pitchFamily="18" charset="0"/>
                <a:cs typeface="Times New Roman" panose="02020603050405020304" pitchFamily="18" charset="0"/>
              </a:rPr>
              <a:t>Last case of wild-virus polio acquired in the U.S. was in 1979</a:t>
            </a:r>
          </a:p>
          <a:p>
            <a:pPr>
              <a:lnSpc>
                <a:spcPct val="90000"/>
              </a:lnSpc>
            </a:pPr>
            <a:r>
              <a:rPr lang="en-US" altLang="en-US" sz="2700" dirty="0" smtClean="0">
                <a:latin typeface="Times New Roman" panose="02020603050405020304" pitchFamily="18" charset="0"/>
                <a:cs typeface="Times New Roman" panose="02020603050405020304" pitchFamily="18" charset="0"/>
              </a:rPr>
              <a:t>Polio </a:t>
            </a:r>
            <a:r>
              <a:rPr lang="en-US" altLang="en-US" sz="2700" u="sng" dirty="0" smtClean="0">
                <a:latin typeface="Times New Roman" panose="02020603050405020304" pitchFamily="18" charset="0"/>
                <a:cs typeface="Times New Roman" panose="02020603050405020304" pitchFamily="18" charset="0"/>
              </a:rPr>
              <a:t>is not</a:t>
            </a:r>
            <a:r>
              <a:rPr lang="en-US" altLang="en-US" sz="2700" dirty="0" smtClean="0">
                <a:latin typeface="Times New Roman" panose="02020603050405020304" pitchFamily="18" charset="0"/>
                <a:cs typeface="Times New Roman" panose="02020603050405020304" pitchFamily="18" charset="0"/>
              </a:rPr>
              <a:t> eradicated from the world</a:t>
            </a:r>
          </a:p>
          <a:p>
            <a:pPr>
              <a:lnSpc>
                <a:spcPct val="90000"/>
              </a:lnSpc>
            </a:pPr>
            <a:r>
              <a:rPr lang="en-US" altLang="en-US" sz="2700" dirty="0" smtClean="0">
                <a:latin typeface="Times New Roman" panose="02020603050405020304" pitchFamily="18" charset="0"/>
                <a:cs typeface="Times New Roman" panose="02020603050405020304" pitchFamily="18" charset="0"/>
              </a:rPr>
              <a:t>Disease has no border! **</a:t>
            </a:r>
          </a:p>
          <a:p>
            <a:pPr>
              <a:lnSpc>
                <a:spcPct val="90000"/>
              </a:lnSpc>
            </a:pPr>
            <a:endParaRPr lang="en-US" altLang="en-US" sz="2400" dirty="0"/>
          </a:p>
        </p:txBody>
      </p:sp>
      <p:sp>
        <p:nvSpPr>
          <p:cNvPr id="64515" name="Rectangle 3"/>
          <p:cNvSpPr>
            <a:spLocks noGrp="1" noChangeArrowheads="1"/>
          </p:cNvSpPr>
          <p:nvPr>
            <p:ph type="title"/>
          </p:nvPr>
        </p:nvSpPr>
        <p:spPr>
          <a:xfrm>
            <a:off x="685800" y="152400"/>
            <a:ext cx="7772400" cy="990600"/>
          </a:xfrm>
          <a:noFill/>
          <a:ln/>
        </p:spPr>
        <p:txBody>
          <a:bodyPr anchorCtr="0"/>
          <a:lstStyle/>
          <a:p>
            <a:r>
              <a:rPr lang="en-US" altLang="en-US"/>
              <a:t>Vaccines Work!</a:t>
            </a:r>
          </a:p>
        </p:txBody>
      </p:sp>
      <p:pic>
        <p:nvPicPr>
          <p:cNvPr id="64516" name="Picture 4" descr="Pol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5797" y="4038600"/>
            <a:ext cx="1363663"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4517" name="Picture 5" descr="Photograph:A child wears a brace on a leg that has been affected by pol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014716"/>
            <a:ext cx="12446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4518" name="Text Box 6"/>
          <p:cNvSpPr txBox="1">
            <a:spLocks noChangeArrowheads="1"/>
          </p:cNvSpPr>
          <p:nvPr/>
        </p:nvSpPr>
        <p:spPr bwMode="auto">
          <a:xfrm>
            <a:off x="914400" y="6524625"/>
            <a:ext cx="7543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000">
                <a:latin typeface="Times New Roman" pitchFamily="18" charset="0"/>
              </a:rPr>
              <a:t>Photo: Courtesy of World Health Organization       Photo: Helen Comer/AP       Photo: Encyclopædia Britannica; © Steve Raymer/Corbis   </a:t>
            </a:r>
          </a:p>
        </p:txBody>
      </p:sp>
      <p:pic>
        <p:nvPicPr>
          <p:cNvPr id="64519" name="Picture 7" descr="ir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1983582"/>
            <a:ext cx="2438400" cy="16240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55388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340768"/>
            <a:ext cx="8229600" cy="4525963"/>
          </a:xfrm>
        </p:spPr>
        <p:txBody>
          <a:bodyPr/>
          <a:lstStyle/>
          <a:p>
            <a:pPr marL="0" indent="0">
              <a:buNone/>
            </a:pPr>
            <a:endParaRPr lang="en-US" dirty="0" smtClean="0"/>
          </a:p>
          <a:p>
            <a:pPr marL="0" indent="0" algn="just">
              <a:buNone/>
            </a:pPr>
            <a:r>
              <a:rPr lang="en-US" sz="2800" dirty="0" smtClean="0">
                <a:latin typeface="Times New Roman" panose="02020603050405020304" pitchFamily="18" charset="0"/>
                <a:cs typeface="Times New Roman" panose="02020603050405020304" pitchFamily="18" charset="0"/>
              </a:rPr>
              <a:t>Vaccination </a:t>
            </a:r>
            <a:r>
              <a:rPr lang="en-US" sz="2800" dirty="0">
                <a:latin typeface="Times New Roman" panose="02020603050405020304" pitchFamily="18" charset="0"/>
                <a:cs typeface="Times New Roman" panose="02020603050405020304" pitchFamily="18" charset="0"/>
              </a:rPr>
              <a:t>is a proven and one of the most cost-effective child survival </a:t>
            </a:r>
            <a:r>
              <a:rPr lang="en-US" sz="2800" dirty="0" smtClean="0">
                <a:latin typeface="Times New Roman" panose="02020603050405020304" pitchFamily="18" charset="0"/>
                <a:cs typeface="Times New Roman" panose="02020603050405020304" pitchFamily="18" charset="0"/>
              </a:rPr>
              <a:t>interventions. </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All </a:t>
            </a:r>
            <a:r>
              <a:rPr lang="en-US" sz="2800" dirty="0">
                <a:latin typeface="Times New Roman" panose="02020603050405020304" pitchFamily="18" charset="0"/>
                <a:cs typeface="Times New Roman" panose="02020603050405020304" pitchFamily="18" charset="0"/>
              </a:rPr>
              <a:t>countries in the world have an immunization </a:t>
            </a:r>
            <a:r>
              <a:rPr lang="en-US" sz="2800" dirty="0" smtClean="0">
                <a:latin typeface="Times New Roman" panose="02020603050405020304" pitchFamily="18" charset="0"/>
                <a:cs typeface="Times New Roman" panose="02020603050405020304" pitchFamily="18" charset="0"/>
              </a:rPr>
              <a:t>program </a:t>
            </a:r>
            <a:r>
              <a:rPr lang="en-US" sz="2800" dirty="0">
                <a:latin typeface="Times New Roman" panose="02020603050405020304" pitchFamily="18" charset="0"/>
                <a:cs typeface="Times New Roman" panose="02020603050405020304" pitchFamily="18" charset="0"/>
              </a:rPr>
              <a:t>to deliver selected vaccines to the targeted beneficiaries, specially focusing on pregnant women, infants and children, who are at a high risk of diseases preventable by vaccines</a:t>
            </a:r>
          </a:p>
        </p:txBody>
      </p:sp>
      <p:sp>
        <p:nvSpPr>
          <p:cNvPr id="2" name="Title 1"/>
          <p:cNvSpPr>
            <a:spLocks noGrp="1"/>
          </p:cNvSpPr>
          <p:nvPr>
            <p:ph type="title"/>
          </p:nvPr>
        </p:nvSpPr>
        <p:spPr>
          <a:xfrm>
            <a:off x="251520" y="116632"/>
            <a:ext cx="7543800" cy="1143000"/>
          </a:xfrm>
        </p:spPr>
        <p:txBody>
          <a:bodyPr>
            <a:noAutofit/>
          </a:bodyPr>
          <a:lstStyle/>
          <a:p>
            <a:r>
              <a:rPr lang="en-US" sz="3600" b="1" dirty="0" smtClean="0"/>
              <a:t/>
            </a:r>
            <a:br>
              <a:rPr lang="en-US" sz="3600" b="1" dirty="0" smtClean="0"/>
            </a:br>
            <a:r>
              <a:rPr lang="en-US" sz="3600" b="1" dirty="0" smtClean="0">
                <a:latin typeface="Times New Roman" panose="02020603050405020304" pitchFamily="18" charset="0"/>
                <a:cs typeface="Times New Roman" panose="02020603050405020304" pitchFamily="18" charset="0"/>
              </a:rPr>
              <a:t>A </a:t>
            </a:r>
            <a:r>
              <a:rPr lang="en-US" sz="3600" b="1" dirty="0">
                <a:latin typeface="Times New Roman" panose="02020603050405020304" pitchFamily="18" charset="0"/>
                <a:cs typeface="Times New Roman" panose="02020603050405020304" pitchFamily="18" charset="0"/>
              </a:rPr>
              <a:t>brief history of vaccines &amp; vaccination in India</a:t>
            </a:r>
            <a:r>
              <a:rPr lang="en-US" sz="3600" b="1" dirty="0"/>
              <a:t/>
            </a:r>
            <a:br>
              <a:rPr lang="en-US" sz="3600" b="1" dirty="0"/>
            </a:b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082994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908914"/>
          </a:xfrm>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744647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06"/>
            <a:ext cx="9143999" cy="6859906"/>
          </a:xfrm>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34292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6" y="1196752"/>
            <a:ext cx="9144001" cy="5661248"/>
          </a:xfrm>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504103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r>
              <a:rPr lang="en-US" dirty="0" smtClean="0"/>
              <a:t>Small Pox</a:t>
            </a:r>
          </a:p>
          <a:p>
            <a:r>
              <a:rPr lang="en-US" dirty="0" smtClean="0"/>
              <a:t>Polio</a:t>
            </a:r>
            <a:endParaRPr lang="en-US" dirty="0"/>
          </a:p>
        </p:txBody>
      </p:sp>
      <p:sp>
        <p:nvSpPr>
          <p:cNvPr id="2" name="Title 1"/>
          <p:cNvSpPr>
            <a:spLocks noGrp="1"/>
          </p:cNvSpPr>
          <p:nvPr>
            <p:ph type="title"/>
          </p:nvPr>
        </p:nvSpPr>
        <p:spPr>
          <a:xfrm>
            <a:off x="27938" y="116632"/>
            <a:ext cx="7496390" cy="1143000"/>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Disease eradication through vaccination in India</a:t>
            </a:r>
            <a:r>
              <a:rPr lang="en-US" b="1" dirty="0" smtClean="0"/>
              <a:t>	</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713255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83849"/>
            <a:ext cx="8229600" cy="4320540"/>
          </a:xfrm>
        </p:spPr>
      </p:pic>
      <p:sp>
        <p:nvSpPr>
          <p:cNvPr id="2" name="Title 1"/>
          <p:cNvSpPr>
            <a:spLocks noGrp="1"/>
          </p:cNvSpPr>
          <p:nvPr>
            <p:ph type="title"/>
          </p:nvPr>
        </p:nvSpPr>
        <p:spPr/>
        <p:txBody>
          <a:bodyPr>
            <a:normAutofit/>
          </a:bodyPr>
          <a:lstStyle/>
          <a:p>
            <a:pPr algn="l"/>
            <a:r>
              <a:rPr lang="en-US" sz="4800" dirty="0" smtClean="0">
                <a:latin typeface="Times New Roman" panose="02020603050405020304" pitchFamily="18" charset="0"/>
                <a:cs typeface="Times New Roman" panose="02020603050405020304" pitchFamily="18" charset="0"/>
              </a:rPr>
              <a:t>But…….</a:t>
            </a:r>
            <a:endParaRPr lang="en-US" sz="4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2492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altLang="en-US" dirty="0"/>
              <a:t>As adults our immune systems have been bombarded by many viruses and bacteria.  In response, the immune system develops memory cells.</a:t>
            </a:r>
          </a:p>
          <a:p>
            <a:pPr algn="just"/>
            <a:r>
              <a:rPr lang="en-US" altLang="en-US" dirty="0"/>
              <a:t>However there are reasons why vaccines are still needed for adults.</a:t>
            </a:r>
          </a:p>
          <a:p>
            <a:pPr algn="just"/>
            <a:r>
              <a:rPr lang="en-US" altLang="en-US" dirty="0"/>
              <a:t>Not always lifelong protection – diphtheria, tetanus, pertussis, influenza</a:t>
            </a:r>
          </a:p>
          <a:p>
            <a:pPr algn="just"/>
            <a:r>
              <a:rPr lang="en-US" altLang="en-US" dirty="0"/>
              <a:t>Viruses and bacteria change over time – influenza</a:t>
            </a:r>
          </a:p>
          <a:p>
            <a:pPr algn="just"/>
            <a:r>
              <a:rPr lang="en-US" altLang="en-US" dirty="0"/>
              <a:t>Older age groups more susceptible – shingles, pneumococcus</a:t>
            </a:r>
          </a:p>
          <a:p>
            <a:endParaRPr lang="en-US" dirty="0"/>
          </a:p>
        </p:txBody>
      </p:sp>
      <p:sp>
        <p:nvSpPr>
          <p:cNvPr id="2" name="Title 1"/>
          <p:cNvSpPr>
            <a:spLocks noGrp="1"/>
          </p:cNvSpPr>
          <p:nvPr>
            <p:ph type="title"/>
          </p:nvPr>
        </p:nvSpPr>
        <p:spPr>
          <a:xfrm>
            <a:off x="304800" y="266700"/>
            <a:ext cx="8229600" cy="1143000"/>
          </a:xfrm>
        </p:spPr>
        <p:txBody>
          <a:bodyPr/>
          <a:lstStyle/>
          <a:p>
            <a:r>
              <a:rPr lang="en-US" altLang="en-US" dirty="0"/>
              <a:t>Vaccines aren’t just for kids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432894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4400" b="1" u="sng" dirty="0" smtClean="0">
                <a:latin typeface="Times New Roman" panose="02020603050405020304" pitchFamily="18" charset="0"/>
                <a:cs typeface="Times New Roman" panose="02020603050405020304" pitchFamily="18" charset="0"/>
              </a:rPr>
              <a:t>Disease Burden</a:t>
            </a:r>
            <a:endParaRPr lang="en-US" sz="4400" b="1" u="sng"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129470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3"/>
          <p:cNvSpPr>
            <a:spLocks noGrp="1" noChangeArrowheads="1"/>
          </p:cNvSpPr>
          <p:nvPr>
            <p:ph idx="1"/>
          </p:nvPr>
        </p:nvSpPr>
        <p:spPr/>
        <p:txBody>
          <a:bodyPr/>
          <a:lstStyle/>
          <a:p>
            <a:endParaRPr lang="en-US" altLang="en-US"/>
          </a:p>
        </p:txBody>
      </p:sp>
      <p:sp>
        <p:nvSpPr>
          <p:cNvPr id="167938" name="Rectangle 2"/>
          <p:cNvSpPr>
            <a:spLocks noGrp="1" noChangeArrowheads="1"/>
          </p:cNvSpPr>
          <p:nvPr>
            <p:ph type="title"/>
          </p:nvPr>
        </p:nvSpPr>
        <p:spPr/>
        <p:txBody>
          <a:bodyPr/>
          <a:lstStyle/>
          <a:p>
            <a:endParaRPr lang="en-US" altLang="en-US"/>
          </a:p>
        </p:txBody>
      </p:sp>
      <p:pic>
        <p:nvPicPr>
          <p:cNvPr id="1679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75"/>
            <a:ext cx="9144000" cy="687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955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3"/>
          <p:cNvSpPr>
            <a:spLocks noGrp="1" noChangeArrowheads="1"/>
          </p:cNvSpPr>
          <p:nvPr>
            <p:ph idx="1"/>
          </p:nvPr>
        </p:nvSpPr>
        <p:spPr/>
        <p:txBody>
          <a:bodyPr/>
          <a:lstStyle/>
          <a:p>
            <a:endParaRPr lang="en-US" altLang="en-US"/>
          </a:p>
        </p:txBody>
      </p:sp>
      <p:sp>
        <p:nvSpPr>
          <p:cNvPr id="168962" name="Rectangle 2"/>
          <p:cNvSpPr>
            <a:spLocks noGrp="1" noChangeArrowheads="1"/>
          </p:cNvSpPr>
          <p:nvPr>
            <p:ph type="title"/>
          </p:nvPr>
        </p:nvSpPr>
        <p:spPr/>
        <p:txBody>
          <a:bodyPr/>
          <a:lstStyle/>
          <a:p>
            <a:endParaRPr lang="en-US" altLang="en-US"/>
          </a:p>
        </p:txBody>
      </p:sp>
      <p:pic>
        <p:nvPicPr>
          <p:cNvPr id="1689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877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sz="4400" b="1" u="sng" dirty="0" smtClean="0">
                <a:latin typeface="Times New Roman" panose="02020603050405020304" pitchFamily="18" charset="0"/>
                <a:cs typeface="Times New Roman" panose="02020603050405020304" pitchFamily="18" charset="0"/>
              </a:rPr>
              <a:t>Recommended vaccinations for adults</a:t>
            </a:r>
            <a:endParaRPr lang="en-US" sz="4400" b="1" u="sng"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12510"/>
            <a:ext cx="1438275" cy="838200"/>
          </a:xfrm>
          <a:prstGeom prst="rect">
            <a:avLst/>
          </a:prstGeom>
        </p:spPr>
      </p:pic>
    </p:spTree>
    <p:extLst>
      <p:ext uri="{BB962C8B-B14F-4D97-AF65-F5344CB8AC3E}">
        <p14:creationId xmlns:p14="http://schemas.microsoft.com/office/powerpoint/2010/main" val="1811352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251520" y="1407368"/>
            <a:ext cx="8744272" cy="5334000"/>
          </a:xfrm>
        </p:spPr>
        <p:txBody>
          <a:bodyPr>
            <a:normAutofit fontScale="92500" lnSpcReduction="10000"/>
          </a:bodyPr>
          <a:lstStyle/>
          <a:p>
            <a:pPr marL="0" indent="0" algn="just">
              <a:lnSpc>
                <a:spcPct val="80000"/>
              </a:lnSpc>
              <a:buNone/>
            </a:pPr>
            <a:r>
              <a:rPr lang="en-US" sz="2400" dirty="0" err="1">
                <a:latin typeface="Times New Roman" panose="02020603050405020304" pitchFamily="18" charset="0"/>
                <a:cs typeface="Times New Roman" panose="02020603050405020304" pitchFamily="18" charset="0"/>
              </a:rPr>
              <a:t>Tdap</a:t>
            </a:r>
            <a:r>
              <a:rPr lang="en-US" sz="2400" dirty="0">
                <a:latin typeface="Times New Roman" panose="02020603050405020304" pitchFamily="18" charset="0"/>
                <a:cs typeface="Times New Roman" panose="02020603050405020304" pitchFamily="18" charset="0"/>
              </a:rPr>
              <a:t> is a </a:t>
            </a:r>
            <a:r>
              <a:rPr lang="en-US" sz="2400" dirty="0" smtClean="0">
                <a:latin typeface="Times New Roman" panose="02020603050405020304" pitchFamily="18" charset="0"/>
                <a:cs typeface="Times New Roman" panose="02020603050405020304" pitchFamily="18" charset="0"/>
              </a:rPr>
              <a:t>combination vaccine that </a:t>
            </a:r>
            <a:r>
              <a:rPr lang="en-US" sz="2400" dirty="0">
                <a:latin typeface="Times New Roman" panose="02020603050405020304" pitchFamily="18" charset="0"/>
                <a:cs typeface="Times New Roman" panose="02020603050405020304" pitchFamily="18" charset="0"/>
              </a:rPr>
              <a:t>protects against three potentially life-threatening bacterial diseases</a:t>
            </a:r>
            <a:r>
              <a:rPr lang="en-US" sz="2400" dirty="0" smtClean="0">
                <a:latin typeface="Times New Roman" panose="02020603050405020304" pitchFamily="18" charset="0"/>
                <a:cs typeface="Times New Roman" panose="02020603050405020304" pitchFamily="18" charset="0"/>
              </a:rPr>
              <a:t>: tetanus, </a:t>
            </a:r>
            <a:r>
              <a:rPr lang="en-US" sz="2400" dirty="0">
                <a:latin typeface="Times New Roman" panose="02020603050405020304" pitchFamily="18" charset="0"/>
                <a:cs typeface="Times New Roman" panose="02020603050405020304" pitchFamily="18" charset="0"/>
              </a:rPr>
              <a:t>diphtheria, and </a:t>
            </a:r>
            <a:r>
              <a:rPr lang="en-US" sz="2400" dirty="0" smtClean="0">
                <a:latin typeface="Times New Roman" panose="02020603050405020304" pitchFamily="18" charset="0"/>
                <a:cs typeface="Times New Roman" panose="02020603050405020304" pitchFamily="18" charset="0"/>
              </a:rPr>
              <a:t>pertussis (whooping cough).</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lnSpc>
                <a:spcPct val="80000"/>
              </a:lnSpc>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The CDC recommends the </a:t>
            </a:r>
            <a:r>
              <a:rPr lang="en-US" sz="2400" dirty="0" err="1">
                <a:latin typeface="Times New Roman" panose="02020603050405020304" pitchFamily="18" charset="0"/>
                <a:cs typeface="Times New Roman" panose="02020603050405020304" pitchFamily="18" charset="0"/>
              </a:rPr>
              <a:t>Tdap</a:t>
            </a:r>
            <a:r>
              <a:rPr lang="en-US" sz="2400" dirty="0">
                <a:latin typeface="Times New Roman" panose="02020603050405020304" pitchFamily="18" charset="0"/>
                <a:cs typeface="Times New Roman" panose="02020603050405020304" pitchFamily="18" charset="0"/>
              </a:rPr>
              <a:t> vaccine for all adults ages 19 and older who have never received the vaccine, especially</a:t>
            </a:r>
            <a:r>
              <a:rPr lang="en-US" sz="2400" dirty="0" smtClean="0">
                <a:latin typeface="Times New Roman" panose="02020603050405020304" pitchFamily="18" charset="0"/>
                <a:cs typeface="Times New Roman" panose="02020603050405020304" pitchFamily="18" charset="0"/>
              </a:rPr>
              <a:t>:</a:t>
            </a:r>
          </a:p>
          <a:p>
            <a:pPr marL="0" indent="0">
              <a:buNone/>
            </a:pPr>
            <a:endParaRPr lang="en-US" sz="2400" dirty="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Health care workers </a:t>
            </a:r>
            <a:r>
              <a:rPr lang="en-US" sz="2400" dirty="0">
                <a:latin typeface="Times New Roman" panose="02020603050405020304" pitchFamily="18" charset="0"/>
                <a:cs typeface="Times New Roman" panose="02020603050405020304" pitchFamily="18" charset="0"/>
              </a:rPr>
              <a:t>who have direct contact with patients</a:t>
            </a:r>
          </a:p>
          <a:p>
            <a:pPr algn="just"/>
            <a:r>
              <a:rPr lang="en-US" sz="2400" dirty="0">
                <a:latin typeface="Times New Roman" panose="02020603050405020304" pitchFamily="18" charset="0"/>
                <a:cs typeface="Times New Roman" panose="02020603050405020304" pitchFamily="18" charset="0"/>
              </a:rPr>
              <a:t>Caregivers of infants under 1 year old, including parents, grandparents, and babysitters</a:t>
            </a:r>
          </a:p>
          <a:p>
            <a:pPr algn="just"/>
            <a:r>
              <a:rPr lang="en-US" sz="2400" dirty="0" smtClean="0">
                <a:latin typeface="Times New Roman" panose="02020603050405020304" pitchFamily="18" charset="0"/>
                <a:cs typeface="Times New Roman" panose="02020603050405020304" pitchFamily="18" charset="0"/>
              </a:rPr>
              <a:t>Pregnant women </a:t>
            </a:r>
            <a:r>
              <a:rPr lang="en-US" sz="2400" dirty="0">
                <a:latin typeface="Times New Roman" panose="02020603050405020304" pitchFamily="18" charset="0"/>
                <a:cs typeface="Times New Roman" panose="02020603050405020304" pitchFamily="18" charset="0"/>
              </a:rPr>
              <a:t>in </a:t>
            </a:r>
            <a:r>
              <a:rPr lang="en-US" sz="2400" dirty="0" smtClean="0">
                <a:latin typeface="Times New Roman" panose="02020603050405020304" pitchFamily="18" charset="0"/>
                <a:cs typeface="Times New Roman" panose="02020603050405020304" pitchFamily="18" charset="0"/>
              </a:rPr>
              <a:t>their third trimester (ideally </a:t>
            </a:r>
            <a:r>
              <a:rPr lang="en-US" sz="2400" dirty="0">
                <a:latin typeface="Times New Roman" panose="02020603050405020304" pitchFamily="18" charset="0"/>
                <a:cs typeface="Times New Roman" panose="02020603050405020304" pitchFamily="18" charset="0"/>
              </a:rPr>
              <a:t>27th through 36th week), even if they have previously received </a:t>
            </a:r>
            <a:r>
              <a:rPr lang="en-US" sz="2400" dirty="0" err="1">
                <a:latin typeface="Times New Roman" panose="02020603050405020304" pitchFamily="18" charset="0"/>
                <a:cs typeface="Times New Roman" panose="02020603050405020304" pitchFamily="18" charset="0"/>
              </a:rPr>
              <a:t>Tdap</a:t>
            </a:r>
            <a:r>
              <a:rPr lang="en-US" sz="2400" dirty="0">
                <a:latin typeface="Times New Roman" panose="02020603050405020304" pitchFamily="18" charset="0"/>
                <a:cs typeface="Times New Roman" panose="02020603050405020304" pitchFamily="18" charset="0"/>
              </a:rPr>
              <a:t> vaccine; this can protect </a:t>
            </a:r>
            <a:r>
              <a:rPr lang="en-US" sz="2400" dirty="0" smtClean="0">
                <a:latin typeface="Times New Roman" panose="02020603050405020304" pitchFamily="18" charset="0"/>
                <a:cs typeface="Times New Roman" panose="02020603050405020304" pitchFamily="18" charset="0"/>
              </a:rPr>
              <a:t>a newborn from </a:t>
            </a:r>
            <a:r>
              <a:rPr lang="en-US" sz="2400" dirty="0">
                <a:latin typeface="Times New Roman" panose="02020603050405020304" pitchFamily="18" charset="0"/>
                <a:cs typeface="Times New Roman" panose="02020603050405020304" pitchFamily="18" charset="0"/>
              </a:rPr>
              <a:t>whooping cough in the first months of life.</a:t>
            </a:r>
          </a:p>
          <a:p>
            <a:pPr algn="just"/>
            <a:r>
              <a:rPr lang="en-US" sz="2400" dirty="0" smtClean="0">
                <a:latin typeface="Times New Roman" panose="02020603050405020304" pitchFamily="18" charset="0"/>
                <a:cs typeface="Times New Roman" panose="02020603050405020304" pitchFamily="18" charset="0"/>
              </a:rPr>
              <a:t>New </a:t>
            </a:r>
            <a:r>
              <a:rPr lang="en-US" sz="2400" dirty="0">
                <a:latin typeface="Times New Roman" panose="02020603050405020304" pitchFamily="18" charset="0"/>
                <a:cs typeface="Times New Roman" panose="02020603050405020304" pitchFamily="18" charset="0"/>
              </a:rPr>
              <a:t>mothers who have never received the </a:t>
            </a:r>
            <a:r>
              <a:rPr lang="en-US" sz="2400" dirty="0" err="1">
                <a:latin typeface="Times New Roman" panose="02020603050405020304" pitchFamily="18" charset="0"/>
                <a:cs typeface="Times New Roman" panose="02020603050405020304" pitchFamily="18" charset="0"/>
              </a:rPr>
              <a:t>Tdap</a:t>
            </a:r>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People who travel to countries where pertussis is common</a:t>
            </a:r>
          </a:p>
          <a:p>
            <a:pPr algn="just">
              <a:lnSpc>
                <a:spcPct val="80000"/>
              </a:lnSpc>
            </a:pPr>
            <a:endParaRPr lang="en-US" altLang="en-US" sz="2400" dirty="0" smtClean="0"/>
          </a:p>
        </p:txBody>
      </p:sp>
      <p:sp>
        <p:nvSpPr>
          <p:cNvPr id="68610" name="Rectangle 2"/>
          <p:cNvSpPr>
            <a:spLocks noGrp="1" noChangeArrowheads="1"/>
          </p:cNvSpPr>
          <p:nvPr>
            <p:ph type="title"/>
          </p:nvPr>
        </p:nvSpPr>
        <p:spPr>
          <a:xfrm>
            <a:off x="304800" y="381000"/>
            <a:ext cx="7543800" cy="914400"/>
          </a:xfrm>
        </p:spPr>
        <p:txBody>
          <a:bodyPr>
            <a:noAutofit/>
          </a:bodyPr>
          <a:lstStyle/>
          <a:p>
            <a:r>
              <a:rPr lang="en-US" altLang="en-US" sz="3200" b="1" u="sng" dirty="0" smtClean="0">
                <a:latin typeface="Times New Roman" panose="02020603050405020304" pitchFamily="18" charset="0"/>
                <a:cs typeface="Times New Roman" panose="02020603050405020304" pitchFamily="18" charset="0"/>
              </a:rPr>
              <a:t>Tetanus-diphtheria-pertussis (Td </a:t>
            </a:r>
            <a:r>
              <a:rPr lang="en-US" altLang="en-US" sz="3200" b="1" u="sng" dirty="0">
                <a:latin typeface="Times New Roman" panose="02020603050405020304" pitchFamily="18" charset="0"/>
                <a:cs typeface="Times New Roman" panose="02020603050405020304" pitchFamily="18" charset="0"/>
              </a:rPr>
              <a:t>or </a:t>
            </a:r>
            <a:r>
              <a:rPr lang="en-US" altLang="en-US" sz="3200" b="1" u="sng" dirty="0" err="1" smtClean="0">
                <a:latin typeface="Times New Roman" panose="02020603050405020304" pitchFamily="18" charset="0"/>
                <a:cs typeface="Times New Roman" panose="02020603050405020304" pitchFamily="18" charset="0"/>
              </a:rPr>
              <a:t>Tdap</a:t>
            </a:r>
            <a:r>
              <a:rPr lang="en-US" altLang="en-US" sz="3200" b="1" u="sng" dirty="0" smtClean="0">
                <a:latin typeface="Times New Roman" panose="02020603050405020304" pitchFamily="18" charset="0"/>
                <a:cs typeface="Times New Roman" panose="02020603050405020304" pitchFamily="18" charset="0"/>
              </a:rPr>
              <a:t>) </a:t>
            </a:r>
            <a:r>
              <a:rPr lang="en-US" altLang="en-US" sz="3200" b="1" u="sng" dirty="0">
                <a:latin typeface="Times New Roman" panose="02020603050405020304" pitchFamily="18" charset="0"/>
                <a:cs typeface="Times New Roman" panose="02020603050405020304" pitchFamily="18" charset="0"/>
              </a:rPr>
              <a:t/>
            </a:r>
            <a:br>
              <a:rPr lang="en-US" altLang="en-US" sz="3200" b="1" u="sng" dirty="0">
                <a:latin typeface="Times New Roman" panose="02020603050405020304" pitchFamily="18" charset="0"/>
                <a:cs typeface="Times New Roman" panose="02020603050405020304" pitchFamily="18" charset="0"/>
              </a:rPr>
            </a:br>
            <a:endParaRPr lang="en-US" altLang="en-US" sz="3200" b="1" u="sng"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4588" y="17060"/>
            <a:ext cx="1438275" cy="838200"/>
          </a:xfrm>
          <a:prstGeom prst="rect">
            <a:avLst/>
          </a:prstGeom>
        </p:spPr>
      </p:pic>
    </p:spTree>
    <p:extLst>
      <p:ext uri="{BB962C8B-B14F-4D97-AF65-F5344CB8AC3E}">
        <p14:creationId xmlns:p14="http://schemas.microsoft.com/office/powerpoint/2010/main" val="115900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1371600"/>
            <a:ext cx="8229600" cy="5029200"/>
          </a:xfrm>
        </p:spPr>
        <p:txBody>
          <a:bodyPr>
            <a:normAutofit lnSpcReduction="10000"/>
          </a:bodyPr>
          <a:lstStyle/>
          <a:p>
            <a:r>
              <a:rPr lang="en-US" altLang="en-US" sz="2600" dirty="0" smtClean="0">
                <a:latin typeface="Times New Roman" panose="02020603050405020304" pitchFamily="18" charset="0"/>
                <a:cs typeface="Times New Roman" panose="02020603050405020304" pitchFamily="18" charset="0"/>
              </a:rPr>
              <a:t>A virus that infects the genitals and the lining of the cervix</a:t>
            </a:r>
          </a:p>
          <a:p>
            <a:r>
              <a:rPr lang="en-US" altLang="en-US" sz="2600" dirty="0" smtClean="0">
                <a:latin typeface="Times New Roman" panose="02020603050405020304" pitchFamily="18" charset="0"/>
                <a:cs typeface="Times New Roman" panose="02020603050405020304" pitchFamily="18" charset="0"/>
              </a:rPr>
              <a:t>Two vaccines are available</a:t>
            </a:r>
          </a:p>
          <a:p>
            <a:pPr lvl="1"/>
            <a:r>
              <a:rPr lang="en-US" altLang="en-US" sz="2600" dirty="0" err="1" smtClean="0">
                <a:latin typeface="Times New Roman" panose="02020603050405020304" pitchFamily="18" charset="0"/>
                <a:cs typeface="Times New Roman" panose="02020603050405020304" pitchFamily="18" charset="0"/>
              </a:rPr>
              <a:t>Quadrivalent</a:t>
            </a:r>
            <a:r>
              <a:rPr lang="en-US" altLang="en-US" sz="2600" dirty="0" smtClean="0">
                <a:latin typeface="Times New Roman" panose="02020603050405020304" pitchFamily="18" charset="0"/>
                <a:cs typeface="Times New Roman" panose="02020603050405020304" pitchFamily="18" charset="0"/>
              </a:rPr>
              <a:t> vaccine</a:t>
            </a:r>
          </a:p>
          <a:p>
            <a:pPr lvl="1"/>
            <a:r>
              <a:rPr lang="en-US" altLang="en-US" sz="2600" dirty="0" smtClean="0">
                <a:latin typeface="Times New Roman" panose="02020603050405020304" pitchFamily="18" charset="0"/>
                <a:cs typeface="Times New Roman" panose="02020603050405020304" pitchFamily="18" charset="0"/>
              </a:rPr>
              <a:t>Bivalent vaccine</a:t>
            </a:r>
          </a:p>
          <a:p>
            <a:pPr lvl="1"/>
            <a:endParaRPr lang="en-US" altLang="en-US" sz="2600" dirty="0" smtClean="0">
              <a:latin typeface="Times New Roman" panose="02020603050405020304" pitchFamily="18" charset="0"/>
              <a:cs typeface="Times New Roman" panose="02020603050405020304" pitchFamily="18" charset="0"/>
            </a:endParaRPr>
          </a:p>
          <a:p>
            <a:pPr algn="just">
              <a:lnSpc>
                <a:spcPct val="90000"/>
              </a:lnSpc>
            </a:pPr>
            <a:r>
              <a:rPr lang="en-US" altLang="en-US" sz="2600" dirty="0" smtClean="0">
                <a:latin typeface="Times New Roman" panose="02020603050405020304" pitchFamily="18" charset="0"/>
                <a:cs typeface="Times New Roman" panose="02020603050405020304" pitchFamily="18" charset="0"/>
              </a:rPr>
              <a:t>Recommended for females aged 9 – 45</a:t>
            </a:r>
          </a:p>
          <a:p>
            <a:pPr algn="just">
              <a:lnSpc>
                <a:spcPct val="90000"/>
              </a:lnSpc>
            </a:pPr>
            <a:r>
              <a:rPr lang="en-US" altLang="en-US" sz="2600" dirty="0" smtClean="0">
                <a:latin typeface="Times New Roman" panose="02020603050405020304" pitchFamily="18" charset="0"/>
                <a:cs typeface="Times New Roman" panose="02020603050405020304" pitchFamily="18" charset="0"/>
              </a:rPr>
              <a:t>Ideally, vaccine should be given before potential exposure to HPV through sexual activity; however, females who are sexually active should still receive the vaccine</a:t>
            </a:r>
          </a:p>
          <a:p>
            <a:pPr algn="just">
              <a:lnSpc>
                <a:spcPct val="90000"/>
              </a:lnSpc>
            </a:pPr>
            <a:r>
              <a:rPr lang="en-US" altLang="en-US" sz="2600" dirty="0" smtClean="0">
                <a:latin typeface="Times New Roman" panose="02020603050405020304" pitchFamily="18" charset="0"/>
                <a:cs typeface="Times New Roman" panose="02020603050405020304" pitchFamily="18" charset="0"/>
              </a:rPr>
              <a:t>Three dose series – second dose two months after the first and third dose administered six months after the first (at least 24 weeks after first dose)</a:t>
            </a:r>
          </a:p>
          <a:p>
            <a:endParaRPr lang="en-US" dirty="0"/>
          </a:p>
        </p:txBody>
      </p:sp>
      <p:sp>
        <p:nvSpPr>
          <p:cNvPr id="2" name="Title 1"/>
          <p:cNvSpPr>
            <a:spLocks noGrp="1"/>
          </p:cNvSpPr>
          <p:nvPr>
            <p:ph type="title"/>
          </p:nvPr>
        </p:nvSpPr>
        <p:spPr>
          <a:xfrm>
            <a:off x="152400" y="0"/>
            <a:ext cx="6060743" cy="1143000"/>
          </a:xfrm>
        </p:spPr>
        <p:txBody>
          <a:bodyPr>
            <a:normAutofit/>
          </a:bodyPr>
          <a:lstStyle/>
          <a:p>
            <a:pPr algn="l"/>
            <a:r>
              <a:rPr lang="en-US" altLang="en-US" sz="3200" b="1" u="sng" dirty="0">
                <a:latin typeface="Times New Roman" panose="02020603050405020304" pitchFamily="18" charset="0"/>
                <a:cs typeface="Times New Roman" panose="02020603050405020304" pitchFamily="18" charset="0"/>
              </a:rPr>
              <a:t>Human Papillomavirus (HPV)</a:t>
            </a:r>
            <a:endParaRPr lang="en-US" sz="3200" b="1" u="sng" dirty="0">
              <a:latin typeface="Times New Roman" panose="02020603050405020304" pitchFamily="18" charset="0"/>
              <a:cs typeface="Times New Roman" panose="02020603050405020304" pitchFamily="18" charset="0"/>
            </a:endParaRPr>
          </a:p>
        </p:txBody>
      </p:sp>
      <p:pic>
        <p:nvPicPr>
          <p:cNvPr id="4" name="Picture 8" descr="cervicalcancer2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57400"/>
            <a:ext cx="2514600" cy="18609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6391" y="0"/>
            <a:ext cx="1438275" cy="838200"/>
          </a:xfrm>
          <a:prstGeom prst="rect">
            <a:avLst/>
          </a:prstGeom>
        </p:spPr>
      </p:pic>
    </p:spTree>
    <p:extLst>
      <p:ext uri="{BB962C8B-B14F-4D97-AF65-F5344CB8AC3E}">
        <p14:creationId xmlns:p14="http://schemas.microsoft.com/office/powerpoint/2010/main" val="2544002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457200" y="1524000"/>
            <a:ext cx="7848600" cy="5181600"/>
          </a:xfrm>
        </p:spPr>
        <p:txBody>
          <a:bodyPr/>
          <a:lstStyle/>
          <a:p>
            <a:pPr>
              <a:lnSpc>
                <a:spcPct val="80000"/>
              </a:lnSpc>
            </a:pPr>
            <a:endParaRPr lang="en-US" altLang="en-US" sz="2400" dirty="0" smtClean="0"/>
          </a:p>
          <a:p>
            <a:pPr algn="just">
              <a:lnSpc>
                <a:spcPct val="80000"/>
              </a:lnSpc>
            </a:pPr>
            <a:r>
              <a:rPr lang="en-US" altLang="en-US" sz="2800" dirty="0" smtClean="0">
                <a:latin typeface="Times New Roman" panose="02020603050405020304" pitchFamily="18" charset="0"/>
                <a:cs typeface="Times New Roman" panose="02020603050405020304" pitchFamily="18" charset="0"/>
              </a:rPr>
              <a:t>People </a:t>
            </a:r>
            <a:r>
              <a:rPr lang="en-US" altLang="en-US" sz="2800" dirty="0">
                <a:latin typeface="Times New Roman" panose="02020603050405020304" pitchFamily="18" charset="0"/>
                <a:cs typeface="Times New Roman" panose="02020603050405020304" pitchFamily="18" charset="0"/>
              </a:rPr>
              <a:t>born during or after 1957 who have not had measles, mumps, or rubella or the MMR vaccine should get the MMR </a:t>
            </a:r>
            <a:r>
              <a:rPr lang="en-US" altLang="en-US" sz="2800" dirty="0" smtClean="0">
                <a:latin typeface="Times New Roman" panose="02020603050405020304" pitchFamily="18" charset="0"/>
                <a:cs typeface="Times New Roman" panose="02020603050405020304" pitchFamily="18" charset="0"/>
              </a:rPr>
              <a:t>vaccine</a:t>
            </a:r>
          </a:p>
          <a:p>
            <a:pPr algn="just">
              <a:lnSpc>
                <a:spcPct val="80000"/>
              </a:lnSpc>
            </a:pPr>
            <a:endParaRPr lang="en-US" altLang="en-US" sz="2800" dirty="0">
              <a:latin typeface="Times New Roman" panose="02020603050405020304" pitchFamily="18" charset="0"/>
              <a:cs typeface="Times New Roman" panose="02020603050405020304" pitchFamily="18" charset="0"/>
            </a:endParaRPr>
          </a:p>
          <a:p>
            <a:pPr algn="just">
              <a:lnSpc>
                <a:spcPct val="80000"/>
              </a:lnSpc>
            </a:pPr>
            <a:r>
              <a:rPr lang="en-US" altLang="en-US" sz="2800" dirty="0">
                <a:latin typeface="Times New Roman" panose="02020603050405020304" pitchFamily="18" charset="0"/>
                <a:cs typeface="Times New Roman" panose="02020603050405020304" pitchFamily="18" charset="0"/>
              </a:rPr>
              <a:t>People entering </a:t>
            </a:r>
            <a:r>
              <a:rPr lang="en-US" altLang="en-US" sz="2800" dirty="0" smtClean="0">
                <a:latin typeface="Times New Roman" panose="02020603050405020304" pitchFamily="18" charset="0"/>
                <a:cs typeface="Times New Roman" panose="02020603050405020304" pitchFamily="18" charset="0"/>
              </a:rPr>
              <a:t>college</a:t>
            </a:r>
          </a:p>
          <a:p>
            <a:pPr algn="just">
              <a:lnSpc>
                <a:spcPct val="80000"/>
              </a:lnSpc>
            </a:pPr>
            <a:endParaRPr lang="en-US" altLang="en-US" sz="2800" dirty="0">
              <a:latin typeface="Times New Roman" panose="02020603050405020304" pitchFamily="18" charset="0"/>
              <a:cs typeface="Times New Roman" panose="02020603050405020304" pitchFamily="18" charset="0"/>
            </a:endParaRPr>
          </a:p>
          <a:p>
            <a:pPr algn="just">
              <a:lnSpc>
                <a:spcPct val="80000"/>
              </a:lnSpc>
            </a:pPr>
            <a:r>
              <a:rPr lang="en-US" altLang="en-US" sz="2800" dirty="0">
                <a:latin typeface="Times New Roman" panose="02020603050405020304" pitchFamily="18" charset="0"/>
                <a:cs typeface="Times New Roman" panose="02020603050405020304" pitchFamily="18" charset="0"/>
              </a:rPr>
              <a:t>Healthcare </a:t>
            </a:r>
            <a:r>
              <a:rPr lang="en-US" altLang="en-US" sz="2800" dirty="0" smtClean="0">
                <a:latin typeface="Times New Roman" panose="02020603050405020304" pitchFamily="18" charset="0"/>
                <a:cs typeface="Times New Roman" panose="02020603050405020304" pitchFamily="18" charset="0"/>
              </a:rPr>
              <a:t>workers</a:t>
            </a:r>
          </a:p>
          <a:p>
            <a:pPr algn="just">
              <a:lnSpc>
                <a:spcPct val="80000"/>
              </a:lnSpc>
            </a:pPr>
            <a:endParaRPr lang="en-US" altLang="en-US" sz="2800" dirty="0">
              <a:latin typeface="Times New Roman" panose="02020603050405020304" pitchFamily="18" charset="0"/>
              <a:cs typeface="Times New Roman" panose="02020603050405020304" pitchFamily="18" charset="0"/>
            </a:endParaRPr>
          </a:p>
          <a:p>
            <a:pPr algn="just">
              <a:lnSpc>
                <a:spcPct val="80000"/>
              </a:lnSpc>
            </a:pPr>
            <a:r>
              <a:rPr lang="en-US" altLang="en-US" sz="2800" dirty="0">
                <a:latin typeface="Times New Roman" panose="02020603050405020304" pitchFamily="18" charset="0"/>
                <a:cs typeface="Times New Roman" panose="02020603050405020304" pitchFamily="18" charset="0"/>
              </a:rPr>
              <a:t>International travelers</a:t>
            </a:r>
          </a:p>
          <a:p>
            <a:pPr>
              <a:lnSpc>
                <a:spcPct val="80000"/>
              </a:lnSpc>
              <a:buFontTx/>
              <a:buNone/>
            </a:pPr>
            <a:endParaRPr lang="en-US" altLang="en-US" sz="2400" dirty="0"/>
          </a:p>
        </p:txBody>
      </p:sp>
      <p:sp>
        <p:nvSpPr>
          <p:cNvPr id="76802" name="Rectangle 2"/>
          <p:cNvSpPr>
            <a:spLocks noGrp="1" noChangeArrowheads="1"/>
          </p:cNvSpPr>
          <p:nvPr>
            <p:ph type="title"/>
          </p:nvPr>
        </p:nvSpPr>
        <p:spPr>
          <a:xfrm>
            <a:off x="457200" y="228600"/>
            <a:ext cx="8229600" cy="1371600"/>
          </a:xfrm>
        </p:spPr>
        <p:txBody>
          <a:bodyPr>
            <a:normAutofit/>
          </a:bodyPr>
          <a:lstStyle/>
          <a:p>
            <a:r>
              <a:rPr lang="en-US" altLang="en-US" sz="3200" b="1" u="sng" dirty="0">
                <a:latin typeface="Times New Roman" panose="02020603050405020304" pitchFamily="18" charset="0"/>
                <a:cs typeface="Times New Roman" panose="02020603050405020304" pitchFamily="18" charset="0"/>
              </a:rPr>
              <a:t>Measles, </a:t>
            </a:r>
            <a:r>
              <a:rPr lang="en-US" altLang="en-US" sz="3200" b="1" u="sng" dirty="0" smtClean="0">
                <a:latin typeface="Times New Roman" panose="02020603050405020304" pitchFamily="18" charset="0"/>
                <a:cs typeface="Times New Roman" panose="02020603050405020304" pitchFamily="18" charset="0"/>
              </a:rPr>
              <a:t>Mumps</a:t>
            </a:r>
            <a:r>
              <a:rPr lang="en-US" altLang="en-US" sz="3200" b="1" u="sng" dirty="0">
                <a:latin typeface="Times New Roman" panose="02020603050405020304" pitchFamily="18" charset="0"/>
                <a:cs typeface="Times New Roman" panose="02020603050405020304" pitchFamily="18" charset="0"/>
              </a:rPr>
              <a:t>, </a:t>
            </a:r>
            <a:r>
              <a:rPr lang="en-US" altLang="en-US" sz="3200" b="1" u="sng" dirty="0" smtClean="0">
                <a:latin typeface="Times New Roman" panose="02020603050405020304" pitchFamily="18" charset="0"/>
                <a:cs typeface="Times New Roman" panose="02020603050405020304" pitchFamily="18" charset="0"/>
              </a:rPr>
              <a:t>Rubella </a:t>
            </a:r>
            <a:r>
              <a:rPr lang="en-US" altLang="en-US" sz="3200" b="1" u="sng" dirty="0">
                <a:latin typeface="Times New Roman" panose="02020603050405020304" pitchFamily="18" charset="0"/>
                <a:cs typeface="Times New Roman" panose="02020603050405020304" pitchFamily="18" charset="0"/>
              </a:rPr>
              <a:t>(MMR)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7528" y="0"/>
            <a:ext cx="1438275" cy="838200"/>
          </a:xfrm>
          <a:prstGeom prst="rect">
            <a:avLst/>
          </a:prstGeom>
        </p:spPr>
      </p:pic>
    </p:spTree>
    <p:extLst>
      <p:ext uri="{BB962C8B-B14F-4D97-AF65-F5344CB8AC3E}">
        <p14:creationId xmlns:p14="http://schemas.microsoft.com/office/powerpoint/2010/main" val="3174271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Rectangle 6"/>
          <p:cNvSpPr>
            <a:spLocks noGrp="1" noChangeArrowheads="1"/>
          </p:cNvSpPr>
          <p:nvPr>
            <p:ph idx="1"/>
          </p:nvPr>
        </p:nvSpPr>
        <p:spPr>
          <a:xfrm>
            <a:off x="2895600" y="1981200"/>
            <a:ext cx="5791200" cy="4068763"/>
          </a:xfrm>
          <a:noFill/>
          <a:ln/>
        </p:spPr>
        <p:txBody>
          <a:bodyPr>
            <a:normAutofit/>
          </a:bodyPr>
          <a:lstStyle/>
          <a:p>
            <a:pPr algn="just"/>
            <a:r>
              <a:rPr lang="en-US" altLang="en-US" sz="2800" dirty="0">
                <a:latin typeface="Times New Roman" panose="02020603050405020304" pitchFamily="18" charset="0"/>
                <a:cs typeface="Times New Roman" panose="02020603050405020304" pitchFamily="18" charset="0"/>
              </a:rPr>
              <a:t>All adults without evidence of immunity to varicella should receive 2 doses of single-antigen varicella vaccine unless they have a medical contraindication</a:t>
            </a:r>
            <a:r>
              <a:rPr lang="en-US" altLang="en-US" sz="2800" dirty="0" smtClean="0">
                <a:latin typeface="Times New Roman" panose="02020603050405020304" pitchFamily="18" charset="0"/>
                <a:cs typeface="Times New Roman" panose="02020603050405020304" pitchFamily="18" charset="0"/>
              </a:rPr>
              <a:t>.</a:t>
            </a:r>
          </a:p>
          <a:p>
            <a:pPr marL="0" indent="0" algn="just">
              <a:buNone/>
            </a:pPr>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rPr>
              <a:t>Two doses at 0 then 4-8 weeks</a:t>
            </a:r>
          </a:p>
        </p:txBody>
      </p:sp>
      <p:sp>
        <p:nvSpPr>
          <p:cNvPr id="78850" name="Rectangle 2"/>
          <p:cNvSpPr>
            <a:spLocks noGrp="1" noChangeArrowheads="1"/>
          </p:cNvSpPr>
          <p:nvPr>
            <p:ph type="title"/>
          </p:nvPr>
        </p:nvSpPr>
        <p:spPr/>
        <p:txBody>
          <a:bodyPr>
            <a:normAutofit/>
          </a:bodyPr>
          <a:lstStyle/>
          <a:p>
            <a:r>
              <a:rPr lang="en-US" altLang="en-US" sz="3200" b="1" u="sng" dirty="0">
                <a:latin typeface="Times New Roman" panose="02020603050405020304" pitchFamily="18" charset="0"/>
                <a:cs typeface="Times New Roman" panose="02020603050405020304" pitchFamily="18" charset="0"/>
              </a:rPr>
              <a:t>Varicella (chickenpox)</a:t>
            </a:r>
          </a:p>
        </p:txBody>
      </p:sp>
      <p:pic>
        <p:nvPicPr>
          <p:cNvPr id="78852" name="Picture 4" descr="ChickenPox-an"/>
          <p:cNvPicPr>
            <a:picLocks noChangeAspect="1" noChangeArrowheads="1"/>
          </p:cNvPicPr>
          <p:nvPr/>
        </p:nvPicPr>
        <p:blipFill>
          <a:blip r:embed="rId3">
            <a:extLst>
              <a:ext uri="{28A0092B-C50C-407E-A947-70E740481C1C}">
                <a14:useLocalDpi xmlns:a14="http://schemas.microsoft.com/office/drawing/2010/main" val="0"/>
              </a:ext>
            </a:extLst>
          </a:blip>
          <a:srcRect r="28981"/>
          <a:stretch>
            <a:fillRect/>
          </a:stretch>
        </p:blipFill>
        <p:spPr bwMode="auto">
          <a:xfrm>
            <a:off x="533400" y="1981200"/>
            <a:ext cx="2147888" cy="23383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5724" y="0"/>
            <a:ext cx="1438275" cy="838200"/>
          </a:xfrm>
          <a:prstGeom prst="rect">
            <a:avLst/>
          </a:prstGeom>
        </p:spPr>
      </p:pic>
    </p:spTree>
    <p:extLst>
      <p:ext uri="{BB962C8B-B14F-4D97-AF65-F5344CB8AC3E}">
        <p14:creationId xmlns:p14="http://schemas.microsoft.com/office/powerpoint/2010/main" val="675631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381000" y="1219200"/>
            <a:ext cx="8305800" cy="5334000"/>
          </a:xfrm>
        </p:spPr>
        <p:txBody>
          <a:bodyPr/>
          <a:lstStyle/>
          <a:p>
            <a:endParaRPr lang="en-US" altLang="en-US" sz="2400" dirty="0" smtClean="0"/>
          </a:p>
          <a:p>
            <a:pPr algn="just"/>
            <a:r>
              <a:rPr lang="en-US" altLang="en-US" sz="2400" dirty="0" smtClean="0">
                <a:latin typeface="Times New Roman" panose="02020603050405020304" pitchFamily="18" charset="0"/>
                <a:cs typeface="Times New Roman" panose="02020603050405020304" pitchFamily="18" charset="0"/>
              </a:rPr>
              <a:t>Infects </a:t>
            </a:r>
            <a:r>
              <a:rPr lang="en-US" altLang="en-US" sz="2400" dirty="0">
                <a:latin typeface="Times New Roman" panose="02020603050405020304" pitchFamily="18" charset="0"/>
                <a:cs typeface="Times New Roman" panose="02020603050405020304" pitchFamily="18" charset="0"/>
              </a:rPr>
              <a:t>the respiratory system</a:t>
            </a:r>
          </a:p>
          <a:p>
            <a:pPr algn="just"/>
            <a:r>
              <a:rPr lang="en-US" altLang="en-US" sz="2400" dirty="0">
                <a:latin typeface="Times New Roman" panose="02020603050405020304" pitchFamily="18" charset="0"/>
                <a:cs typeface="Times New Roman" panose="02020603050405020304" pitchFamily="18" charset="0"/>
              </a:rPr>
              <a:t>Complications include pneumonia, fever, croup, and bronchitis</a:t>
            </a:r>
          </a:p>
          <a:p>
            <a:pPr algn="just"/>
            <a:r>
              <a:rPr lang="en-US" altLang="en-US" sz="2400" dirty="0">
                <a:latin typeface="Times New Roman" panose="02020603050405020304" pitchFamily="18" charset="0"/>
                <a:cs typeface="Times New Roman" panose="02020603050405020304" pitchFamily="18" charset="0"/>
              </a:rPr>
              <a:t>People with asthma, chronic diseases of the lungs, heart, or kidneys are at greater risk, metabolic diseases , HIV , and Immunosuppressive treatment</a:t>
            </a:r>
          </a:p>
          <a:p>
            <a:pPr algn="just"/>
            <a:r>
              <a:rPr lang="en-US" altLang="en-US" sz="2400" dirty="0">
                <a:latin typeface="Times New Roman" panose="02020603050405020304" pitchFamily="18" charset="0"/>
                <a:cs typeface="Times New Roman" panose="02020603050405020304" pitchFamily="18" charset="0"/>
              </a:rPr>
              <a:t>Most deaths from flu occur in people 65 or </a:t>
            </a:r>
            <a:r>
              <a:rPr lang="en-US" altLang="en-US" sz="2400" dirty="0" smtClean="0">
                <a:latin typeface="Times New Roman" panose="02020603050405020304" pitchFamily="18" charset="0"/>
                <a:cs typeface="Times New Roman" panose="02020603050405020304" pitchFamily="18" charset="0"/>
              </a:rPr>
              <a:t>older</a:t>
            </a:r>
          </a:p>
          <a:p>
            <a:pPr algn="just"/>
            <a:r>
              <a:rPr lang="en-US" altLang="en-US" sz="2400" dirty="0" smtClean="0">
                <a:latin typeface="Times New Roman" panose="02020603050405020304" pitchFamily="18" charset="0"/>
                <a:cs typeface="Times New Roman" panose="02020603050405020304" pitchFamily="18" charset="0"/>
              </a:rPr>
              <a:t>Recommended for Healthcare Personnel</a:t>
            </a:r>
          </a:p>
          <a:p>
            <a:pPr algn="just"/>
            <a:r>
              <a:rPr lang="en-US" altLang="en-US" sz="2400" dirty="0" smtClean="0">
                <a:latin typeface="Times New Roman" panose="02020603050405020304" pitchFamily="18" charset="0"/>
                <a:cs typeface="Times New Roman" panose="02020603050405020304" pitchFamily="18" charset="0"/>
              </a:rPr>
              <a:t>During the outbreak of flu</a:t>
            </a:r>
          </a:p>
          <a:p>
            <a:pPr algn="just"/>
            <a:r>
              <a:rPr lang="en-US" altLang="en-US" sz="2400" dirty="0" smtClean="0">
                <a:latin typeface="Times New Roman" panose="02020603050405020304" pitchFamily="18" charset="0"/>
                <a:cs typeface="Times New Roman" panose="02020603050405020304" pitchFamily="18" charset="0"/>
              </a:rPr>
              <a:t>This vaccine is taken annually</a:t>
            </a:r>
          </a:p>
          <a:p>
            <a:pPr algn="just"/>
            <a:endParaRPr lang="en-US" altLang="en-US" sz="2400" dirty="0">
              <a:latin typeface="Times New Roman" panose="02020603050405020304" pitchFamily="18" charset="0"/>
              <a:cs typeface="Times New Roman" panose="02020603050405020304" pitchFamily="18" charset="0"/>
            </a:endParaRPr>
          </a:p>
        </p:txBody>
      </p:sp>
      <p:sp>
        <p:nvSpPr>
          <p:cNvPr id="82946" name="Rectangle 2"/>
          <p:cNvSpPr>
            <a:spLocks noGrp="1" noChangeArrowheads="1"/>
          </p:cNvSpPr>
          <p:nvPr>
            <p:ph type="title"/>
          </p:nvPr>
        </p:nvSpPr>
        <p:spPr>
          <a:xfrm>
            <a:off x="457200" y="0"/>
            <a:ext cx="8229600" cy="1371600"/>
          </a:xfrm>
        </p:spPr>
        <p:txBody>
          <a:bodyPr>
            <a:normAutofit/>
          </a:bodyPr>
          <a:lstStyle/>
          <a:p>
            <a:r>
              <a:rPr lang="en-US" altLang="en-US" sz="3200" b="1" u="sng" dirty="0">
                <a:latin typeface="Times New Roman" panose="02020603050405020304" pitchFamily="18" charset="0"/>
                <a:cs typeface="Times New Roman" panose="02020603050405020304" pitchFamily="18" charset="0"/>
              </a:rPr>
              <a:t>Influenza (flu)</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5724" y="76200"/>
            <a:ext cx="1438275" cy="838200"/>
          </a:xfrm>
          <a:prstGeom prst="rect">
            <a:avLst/>
          </a:prstGeom>
        </p:spPr>
      </p:pic>
    </p:spTree>
    <p:extLst>
      <p:ext uri="{BB962C8B-B14F-4D97-AF65-F5344CB8AC3E}">
        <p14:creationId xmlns:p14="http://schemas.microsoft.com/office/powerpoint/2010/main" val="3505023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457200" y="1600200"/>
            <a:ext cx="8229600" cy="4876800"/>
          </a:xfrm>
        </p:spPr>
        <p:txBody>
          <a:bodyPr>
            <a:normAutofit lnSpcReduction="10000"/>
          </a:bodyPr>
          <a:lstStyle/>
          <a:p>
            <a:pPr algn="just">
              <a:lnSpc>
                <a:spcPct val="90000"/>
              </a:lnSpc>
            </a:pPr>
            <a:r>
              <a:rPr lang="en-US" altLang="en-US" sz="2400" dirty="0" smtClean="0">
                <a:latin typeface="Times New Roman" panose="02020603050405020304" pitchFamily="18" charset="0"/>
                <a:cs typeface="Times New Roman" panose="02020603050405020304" pitchFamily="18" charset="0"/>
              </a:rPr>
              <a:t>Pneumonia </a:t>
            </a:r>
            <a:r>
              <a:rPr lang="en-US" altLang="en-US" sz="2400" dirty="0">
                <a:latin typeface="Times New Roman" panose="02020603050405020304" pitchFamily="18" charset="0"/>
                <a:cs typeface="Times New Roman" panose="02020603050405020304" pitchFamily="18" charset="0"/>
              </a:rPr>
              <a:t>most </a:t>
            </a:r>
            <a:r>
              <a:rPr lang="en-US" altLang="en-US" sz="2400" dirty="0" smtClean="0">
                <a:latin typeface="Times New Roman" panose="02020603050405020304" pitchFamily="18" charset="0"/>
                <a:cs typeface="Times New Roman" panose="02020603050405020304" pitchFamily="18" charset="0"/>
              </a:rPr>
              <a:t>common symptoms; </a:t>
            </a:r>
            <a:r>
              <a:rPr lang="en-US" altLang="en-US" sz="2400" dirty="0">
                <a:latin typeface="Times New Roman" panose="02020603050405020304" pitchFamily="18" charset="0"/>
                <a:cs typeface="Times New Roman" panose="02020603050405020304" pitchFamily="18" charset="0"/>
              </a:rPr>
              <a:t>high fever, cough, rapid, difficult breathing </a:t>
            </a:r>
          </a:p>
          <a:p>
            <a:pPr algn="just">
              <a:lnSpc>
                <a:spcPct val="90000"/>
              </a:lnSpc>
            </a:pPr>
            <a:r>
              <a:rPr lang="en-US" altLang="en-US" sz="2400" dirty="0">
                <a:latin typeface="Times New Roman" panose="02020603050405020304" pitchFamily="18" charset="0"/>
                <a:cs typeface="Times New Roman" panose="02020603050405020304" pitchFamily="18" charset="0"/>
              </a:rPr>
              <a:t>People with asthma, chronic diseases of the lungs, heart, or kidneys are at </a:t>
            </a:r>
            <a:r>
              <a:rPr lang="en-US" altLang="en-US" sz="2400" dirty="0" smtClean="0">
                <a:latin typeface="Times New Roman" panose="02020603050405020304" pitchFamily="18" charset="0"/>
                <a:cs typeface="Times New Roman" panose="02020603050405020304" pitchFamily="18" charset="0"/>
              </a:rPr>
              <a:t>risk.</a:t>
            </a:r>
          </a:p>
          <a:p>
            <a:pPr algn="just">
              <a:lnSpc>
                <a:spcPct val="90000"/>
              </a:lnSpc>
            </a:pPr>
            <a:r>
              <a:rPr lang="en-US" altLang="en-US" sz="2400" dirty="0" smtClean="0">
                <a:latin typeface="Times New Roman" panose="02020603050405020304" pitchFamily="18" charset="0"/>
                <a:cs typeface="Times New Roman" panose="02020603050405020304" pitchFamily="18" charset="0"/>
              </a:rPr>
              <a:t>Every </a:t>
            </a:r>
            <a:r>
              <a:rPr lang="en-US" altLang="en-US" sz="2400" dirty="0">
                <a:latin typeface="Times New Roman" panose="02020603050405020304" pitchFamily="18" charset="0"/>
                <a:cs typeface="Times New Roman" panose="02020603050405020304" pitchFamily="18" charset="0"/>
              </a:rPr>
              <a:t>year pneumococcal disease kills more than 1.6 million patients worldwide, more than any vaccine preventable disease</a:t>
            </a:r>
            <a:r>
              <a:rPr lang="en-US" altLang="en-US" sz="2400" dirty="0" smtClean="0">
                <a:latin typeface="Times New Roman" panose="02020603050405020304" pitchFamily="18" charset="0"/>
                <a:cs typeface="Times New Roman" panose="02020603050405020304" pitchFamily="18" charset="0"/>
              </a:rPr>
              <a:t>.</a:t>
            </a:r>
          </a:p>
          <a:p>
            <a:pPr algn="just">
              <a:lnSpc>
                <a:spcPct val="90000"/>
              </a:lnSpc>
            </a:pPr>
            <a:r>
              <a:rPr lang="en-US" altLang="en-US" sz="2400" dirty="0">
                <a:latin typeface="Times New Roman" panose="02020603050405020304" pitchFamily="18" charset="0"/>
                <a:cs typeface="Times New Roman" panose="02020603050405020304" pitchFamily="18" charset="0"/>
              </a:rPr>
              <a:t>People without a spleen, undergoing chemotherapy, infected with the AIDS virus</a:t>
            </a:r>
          </a:p>
          <a:p>
            <a:pPr algn="just">
              <a:lnSpc>
                <a:spcPct val="90000"/>
              </a:lnSpc>
            </a:pPr>
            <a:r>
              <a:rPr lang="en-US" altLang="en-US" sz="2400" dirty="0">
                <a:latin typeface="Times New Roman" panose="02020603050405020304" pitchFamily="18" charset="0"/>
                <a:cs typeface="Times New Roman" panose="02020603050405020304" pitchFamily="18" charset="0"/>
              </a:rPr>
              <a:t>Adults 65 years of age and </a:t>
            </a:r>
            <a:r>
              <a:rPr lang="en-US" altLang="en-US" sz="2400" dirty="0" smtClean="0">
                <a:latin typeface="Times New Roman" panose="02020603050405020304" pitchFamily="18" charset="0"/>
                <a:cs typeface="Times New Roman" panose="02020603050405020304" pitchFamily="18" charset="0"/>
              </a:rPr>
              <a:t>older</a:t>
            </a:r>
          </a:p>
          <a:p>
            <a:pPr algn="just">
              <a:lnSpc>
                <a:spcPct val="90000"/>
              </a:lnSpc>
            </a:pPr>
            <a:r>
              <a:rPr lang="en-US" altLang="en-US" sz="2400" dirty="0">
                <a:latin typeface="Times New Roman" panose="02020603050405020304" pitchFamily="18" charset="0"/>
                <a:cs typeface="Times New Roman" panose="02020603050405020304" pitchFamily="18" charset="0"/>
              </a:rPr>
              <a:t>One time revaccination after 5 years esp. for Immunocompromised, CRF/ </a:t>
            </a:r>
            <a:r>
              <a:rPr lang="en-US" altLang="en-US" sz="2400" dirty="0" err="1">
                <a:latin typeface="Times New Roman" panose="02020603050405020304" pitchFamily="18" charset="0"/>
                <a:cs typeface="Times New Roman" panose="02020603050405020304" pitchFamily="18" charset="0"/>
              </a:rPr>
              <a:t>Nephrotic</a:t>
            </a:r>
            <a:r>
              <a:rPr lang="en-US" altLang="en-US" sz="2400" dirty="0">
                <a:latin typeface="Times New Roman" panose="02020603050405020304" pitchFamily="18" charset="0"/>
                <a:cs typeface="Times New Roman" panose="02020603050405020304" pitchFamily="18" charset="0"/>
              </a:rPr>
              <a:t> syndrome / </a:t>
            </a:r>
            <a:r>
              <a:rPr lang="en-US" altLang="en-US" sz="2400" dirty="0" err="1">
                <a:latin typeface="Times New Roman" panose="02020603050405020304" pitchFamily="18" charset="0"/>
                <a:cs typeface="Times New Roman" panose="02020603050405020304" pitchFamily="18" charset="0"/>
              </a:rPr>
              <a:t>Asplenia</a:t>
            </a:r>
            <a:r>
              <a:rPr lang="en-US" altLang="en-US" sz="2400" dirty="0">
                <a:latin typeface="Times New Roman" panose="02020603050405020304" pitchFamily="18" charset="0"/>
                <a:cs typeface="Times New Roman" panose="02020603050405020304" pitchFamily="18" charset="0"/>
              </a:rPr>
              <a:t> / HIV / Leukemia / Lymphoma/ multiple Myeloma / Bone Marrow Transplant</a:t>
            </a:r>
          </a:p>
          <a:p>
            <a:pPr algn="just">
              <a:lnSpc>
                <a:spcPct val="90000"/>
              </a:lnSpc>
            </a:pPr>
            <a:endParaRPr lang="en-US" altLang="en-US" sz="2400" dirty="0">
              <a:latin typeface="Times New Roman" panose="02020603050405020304" pitchFamily="18" charset="0"/>
              <a:cs typeface="Times New Roman" panose="02020603050405020304" pitchFamily="18" charset="0"/>
            </a:endParaRPr>
          </a:p>
          <a:p>
            <a:pPr algn="just">
              <a:lnSpc>
                <a:spcPct val="90000"/>
              </a:lnSpc>
            </a:pPr>
            <a:endParaRPr lang="en-US" altLang="en-US" sz="2400" dirty="0">
              <a:latin typeface="Times New Roman" panose="02020603050405020304" pitchFamily="18" charset="0"/>
              <a:cs typeface="Times New Roman" panose="02020603050405020304" pitchFamily="18" charset="0"/>
            </a:endParaRPr>
          </a:p>
          <a:p>
            <a:pPr>
              <a:lnSpc>
                <a:spcPct val="90000"/>
              </a:lnSpc>
              <a:buFontTx/>
              <a:buNone/>
            </a:pPr>
            <a:endParaRPr lang="en-US" altLang="en-US" sz="2400" dirty="0"/>
          </a:p>
        </p:txBody>
      </p:sp>
      <p:sp>
        <p:nvSpPr>
          <p:cNvPr id="87042" name="Rectangle 2"/>
          <p:cNvSpPr>
            <a:spLocks noGrp="1" noChangeArrowheads="1"/>
          </p:cNvSpPr>
          <p:nvPr>
            <p:ph type="title"/>
          </p:nvPr>
        </p:nvSpPr>
        <p:spPr/>
        <p:txBody>
          <a:bodyPr>
            <a:normAutofit/>
          </a:bodyPr>
          <a:lstStyle/>
          <a:p>
            <a:r>
              <a:rPr lang="en-US" altLang="en-US" sz="3200" b="1" u="sng" dirty="0">
                <a:latin typeface="Times New Roman" panose="02020603050405020304" pitchFamily="18" charset="0"/>
                <a:cs typeface="Times New Roman" panose="02020603050405020304" pitchFamily="18" charset="0"/>
              </a:rPr>
              <a:t>Pneumococcal (polysaccharide)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218830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idx="1"/>
          </p:nvPr>
        </p:nvSpPr>
        <p:spPr>
          <a:xfrm>
            <a:off x="457200" y="1676400"/>
            <a:ext cx="8153400" cy="4114800"/>
          </a:xfrm>
        </p:spPr>
        <p:txBody>
          <a:bodyPr/>
          <a:lstStyle/>
          <a:p>
            <a:pPr algn="just">
              <a:lnSpc>
                <a:spcPct val="90000"/>
              </a:lnSpc>
            </a:pPr>
            <a:endParaRPr lang="en-US" altLang="en-US" sz="2400" dirty="0" smtClean="0">
              <a:latin typeface="Times New Roman" panose="02020603050405020304" pitchFamily="18" charset="0"/>
              <a:cs typeface="Times New Roman" panose="02020603050405020304" pitchFamily="18" charset="0"/>
            </a:endParaRPr>
          </a:p>
          <a:p>
            <a:pPr algn="just">
              <a:lnSpc>
                <a:spcPct val="90000"/>
              </a:lnSpc>
            </a:pPr>
            <a:r>
              <a:rPr lang="en-US" altLang="en-US" sz="2800" dirty="0" smtClean="0">
                <a:latin typeface="Times New Roman" panose="02020603050405020304" pitchFamily="18" charset="0"/>
                <a:cs typeface="Times New Roman" panose="02020603050405020304" pitchFamily="18" charset="0"/>
              </a:rPr>
              <a:t>Persons </a:t>
            </a:r>
            <a:r>
              <a:rPr lang="en-US" altLang="en-US" sz="2800" dirty="0">
                <a:latin typeface="Times New Roman" panose="02020603050405020304" pitchFamily="18" charset="0"/>
                <a:cs typeface="Times New Roman" panose="02020603050405020304" pitchFamily="18" charset="0"/>
              </a:rPr>
              <a:t>with chronic liver disease and persons who receive clotting factor concentrates</a:t>
            </a:r>
          </a:p>
          <a:p>
            <a:pPr algn="just">
              <a:lnSpc>
                <a:spcPct val="90000"/>
              </a:lnSpc>
              <a:buFontTx/>
              <a:buNone/>
            </a:pPr>
            <a:endParaRPr lang="en-US" altLang="en-US" sz="2800" dirty="0">
              <a:latin typeface="Times New Roman" panose="02020603050405020304" pitchFamily="18" charset="0"/>
              <a:cs typeface="Times New Roman" panose="02020603050405020304" pitchFamily="18" charset="0"/>
            </a:endParaRPr>
          </a:p>
          <a:p>
            <a:pPr algn="just">
              <a:lnSpc>
                <a:spcPct val="90000"/>
              </a:lnSpc>
            </a:pPr>
            <a:r>
              <a:rPr lang="en-US" altLang="en-US" sz="2800" dirty="0">
                <a:latin typeface="Times New Roman" panose="02020603050405020304" pitchFamily="18" charset="0"/>
                <a:cs typeface="Times New Roman" panose="02020603050405020304" pitchFamily="18" charset="0"/>
              </a:rPr>
              <a:t>Persons traveling to or working in countries that have high or intermediate </a:t>
            </a:r>
            <a:r>
              <a:rPr lang="en-US" altLang="en-US" sz="2800" dirty="0" err="1">
                <a:latin typeface="Times New Roman" panose="02020603050405020304" pitchFamily="18" charset="0"/>
                <a:cs typeface="Times New Roman" panose="02020603050405020304" pitchFamily="18" charset="0"/>
              </a:rPr>
              <a:t>endemicity</a:t>
            </a:r>
            <a:r>
              <a:rPr lang="en-US" altLang="en-US" sz="2800" dirty="0">
                <a:latin typeface="Times New Roman" panose="02020603050405020304" pitchFamily="18" charset="0"/>
                <a:cs typeface="Times New Roman" panose="02020603050405020304" pitchFamily="18" charset="0"/>
              </a:rPr>
              <a:t> of hepatitis </a:t>
            </a:r>
            <a:r>
              <a:rPr lang="en-US" altLang="en-US" sz="2800" dirty="0" smtClean="0">
                <a:latin typeface="Times New Roman" panose="02020603050405020304" pitchFamily="18" charset="0"/>
                <a:cs typeface="Times New Roman" panose="02020603050405020304" pitchFamily="18" charset="0"/>
              </a:rPr>
              <a:t>A</a:t>
            </a:r>
          </a:p>
          <a:p>
            <a:pPr algn="just">
              <a:lnSpc>
                <a:spcPct val="90000"/>
              </a:lnSpc>
            </a:pPr>
            <a:endParaRPr lang="en-US" altLang="en-US" sz="2800" dirty="0">
              <a:latin typeface="Times New Roman" panose="02020603050405020304" pitchFamily="18" charset="0"/>
              <a:cs typeface="Times New Roman" panose="02020603050405020304" pitchFamily="18" charset="0"/>
            </a:endParaRPr>
          </a:p>
          <a:p>
            <a:pPr algn="just">
              <a:lnSpc>
                <a:spcPct val="90000"/>
              </a:lnSpc>
            </a:pPr>
            <a:r>
              <a:rPr lang="en-US" sz="2800" dirty="0">
                <a:latin typeface="Times New Roman" panose="02020603050405020304" pitchFamily="18" charset="0"/>
                <a:cs typeface="Times New Roman" panose="02020603050405020304" pitchFamily="18" charset="0"/>
              </a:rPr>
              <a:t>Primary immunization is recommended at least 2 weeks before expected exposure to hepatitis A virus.</a:t>
            </a:r>
            <a:endParaRPr lang="en-US" altLang="en-US" sz="2800" dirty="0">
              <a:latin typeface="Times New Roman" panose="02020603050405020304" pitchFamily="18" charset="0"/>
              <a:cs typeface="Times New Roman" panose="02020603050405020304" pitchFamily="18" charset="0"/>
            </a:endParaRPr>
          </a:p>
          <a:p>
            <a:pPr algn="just">
              <a:lnSpc>
                <a:spcPct val="90000"/>
              </a:lnSpc>
              <a:buFontTx/>
              <a:buNone/>
            </a:pPr>
            <a:endParaRPr lang="en-US" altLang="en-US" sz="2800" dirty="0">
              <a:latin typeface="Times New Roman" panose="02020603050405020304" pitchFamily="18" charset="0"/>
              <a:cs typeface="Times New Roman" panose="02020603050405020304" pitchFamily="18" charset="0"/>
            </a:endParaRPr>
          </a:p>
          <a:p>
            <a:pPr>
              <a:lnSpc>
                <a:spcPct val="90000"/>
              </a:lnSpc>
            </a:pPr>
            <a:endParaRPr lang="en-US" altLang="en-US" sz="2400" dirty="0"/>
          </a:p>
          <a:p>
            <a:pPr>
              <a:lnSpc>
                <a:spcPct val="90000"/>
              </a:lnSpc>
            </a:pPr>
            <a:endParaRPr lang="en-US" altLang="en-US" sz="2400" dirty="0"/>
          </a:p>
        </p:txBody>
      </p:sp>
      <p:sp>
        <p:nvSpPr>
          <p:cNvPr id="93186" name="Rectangle 2"/>
          <p:cNvSpPr>
            <a:spLocks noGrp="1" noChangeArrowheads="1"/>
          </p:cNvSpPr>
          <p:nvPr>
            <p:ph type="title"/>
          </p:nvPr>
        </p:nvSpPr>
        <p:spPr/>
        <p:txBody>
          <a:bodyPr>
            <a:normAutofit/>
          </a:bodyPr>
          <a:lstStyle/>
          <a:p>
            <a:r>
              <a:rPr lang="en-US" altLang="en-US" sz="3600" b="1" u="sng" dirty="0">
                <a:latin typeface="Times New Roman" panose="02020603050405020304" pitchFamily="18" charset="0"/>
                <a:cs typeface="Times New Roman" panose="02020603050405020304" pitchFamily="18" charset="0"/>
              </a:rPr>
              <a:t>Hepatitis 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749097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idx="1"/>
          </p:nvPr>
        </p:nvSpPr>
        <p:spPr>
          <a:xfrm>
            <a:off x="304800" y="1066800"/>
            <a:ext cx="8458200" cy="5562600"/>
          </a:xfrm>
        </p:spPr>
        <p:txBody>
          <a:bodyPr>
            <a:normAutofit lnSpcReduction="10000"/>
          </a:bodyPr>
          <a:lstStyle/>
          <a:p>
            <a:pPr>
              <a:lnSpc>
                <a:spcPct val="80000"/>
              </a:lnSpc>
              <a:buFontTx/>
              <a:buNone/>
            </a:pPr>
            <a:endParaRPr lang="en-US" altLang="en-US" sz="2400" dirty="0"/>
          </a:p>
          <a:p>
            <a:pPr algn="just">
              <a:lnSpc>
                <a:spcPct val="80000"/>
              </a:lnSpc>
            </a:pPr>
            <a:r>
              <a:rPr lang="en-US" altLang="en-US" sz="2600" dirty="0">
                <a:latin typeface="Times New Roman" panose="02020603050405020304" pitchFamily="18" charset="0"/>
                <a:cs typeface="Times New Roman" panose="02020603050405020304" pitchFamily="18" charset="0"/>
              </a:rPr>
              <a:t>Persons with end-stage renal disease, including patients receiving hemodialysis; persons seeking evaluation or treatment for a sexually transmitted disease (STD); persons with HIV infection; and persons with chronic liver disease </a:t>
            </a:r>
            <a:endParaRPr lang="en-US" altLang="en-US" sz="2600" dirty="0" smtClean="0">
              <a:latin typeface="Times New Roman" panose="02020603050405020304" pitchFamily="18" charset="0"/>
              <a:cs typeface="Times New Roman" panose="02020603050405020304" pitchFamily="18" charset="0"/>
            </a:endParaRPr>
          </a:p>
          <a:p>
            <a:pPr marL="0" indent="0" algn="just">
              <a:lnSpc>
                <a:spcPct val="80000"/>
              </a:lnSpc>
              <a:buNone/>
            </a:pPr>
            <a:endParaRPr lang="en-US" altLang="en-US" sz="2600" i="1" dirty="0">
              <a:latin typeface="Times New Roman" panose="02020603050405020304" pitchFamily="18" charset="0"/>
              <a:cs typeface="Times New Roman" panose="02020603050405020304" pitchFamily="18" charset="0"/>
            </a:endParaRPr>
          </a:p>
          <a:p>
            <a:pPr marL="0" indent="0" algn="just">
              <a:lnSpc>
                <a:spcPct val="80000"/>
              </a:lnSpc>
              <a:buNone/>
            </a:pPr>
            <a:r>
              <a:rPr lang="en-US" altLang="en-US" sz="2600" b="1" i="1" dirty="0">
                <a:solidFill>
                  <a:srgbClr val="0070C0"/>
                </a:solidFill>
                <a:latin typeface="Times New Roman" panose="02020603050405020304" pitchFamily="18" charset="0"/>
                <a:cs typeface="Times New Roman" panose="02020603050405020304" pitchFamily="18" charset="0"/>
              </a:rPr>
              <a:t>Occupational indications: </a:t>
            </a:r>
            <a:r>
              <a:rPr lang="en-US" altLang="en-US" sz="2600" dirty="0">
                <a:latin typeface="Times New Roman" panose="02020603050405020304" pitchFamily="18" charset="0"/>
                <a:cs typeface="Times New Roman" panose="02020603050405020304" pitchFamily="18" charset="0"/>
              </a:rPr>
              <a:t>Health-care personnel and public-safety workers who are exposed to blood or other potentially infectious body fluids</a:t>
            </a:r>
            <a:endParaRPr lang="en-US" altLang="en-US" sz="2600" i="1" dirty="0">
              <a:latin typeface="Times New Roman" panose="02020603050405020304" pitchFamily="18" charset="0"/>
              <a:cs typeface="Times New Roman" panose="02020603050405020304" pitchFamily="18" charset="0"/>
            </a:endParaRPr>
          </a:p>
          <a:p>
            <a:pPr marL="0" indent="0" algn="just">
              <a:lnSpc>
                <a:spcPct val="80000"/>
              </a:lnSpc>
              <a:buNone/>
            </a:pPr>
            <a:r>
              <a:rPr lang="en-US" altLang="en-US" sz="2600" b="1" i="1" dirty="0">
                <a:solidFill>
                  <a:srgbClr val="0070C0"/>
                </a:solidFill>
                <a:latin typeface="Times New Roman" panose="02020603050405020304" pitchFamily="18" charset="0"/>
                <a:cs typeface="Times New Roman" panose="02020603050405020304" pitchFamily="18" charset="0"/>
              </a:rPr>
              <a:t>Behavioral indications: </a:t>
            </a:r>
            <a:r>
              <a:rPr lang="en-US" altLang="en-US" sz="2600" dirty="0">
                <a:latin typeface="Times New Roman" panose="02020603050405020304" pitchFamily="18" charset="0"/>
                <a:cs typeface="Times New Roman" panose="02020603050405020304" pitchFamily="18" charset="0"/>
              </a:rPr>
              <a:t>Sexually active persons who are not in a long-term, mutually monogamous relationship (e.g., persons with more than 1 sex partner during the previous 6 months); current or recent injection-drug users; and men </a:t>
            </a:r>
            <a:r>
              <a:rPr lang="en-US" altLang="en-US" sz="2600" dirty="0" smtClean="0">
                <a:latin typeface="Times New Roman" panose="02020603050405020304" pitchFamily="18" charset="0"/>
                <a:cs typeface="Times New Roman" panose="02020603050405020304" pitchFamily="18" charset="0"/>
              </a:rPr>
              <a:t>who have </a:t>
            </a:r>
            <a:r>
              <a:rPr lang="en-US" altLang="en-US" sz="2600" dirty="0">
                <a:latin typeface="Times New Roman" panose="02020603050405020304" pitchFamily="18" charset="0"/>
                <a:cs typeface="Times New Roman" panose="02020603050405020304" pitchFamily="18" charset="0"/>
              </a:rPr>
              <a:t>sex with </a:t>
            </a:r>
            <a:r>
              <a:rPr lang="en-US" altLang="en-US" sz="2600" dirty="0" smtClean="0">
                <a:latin typeface="Times New Roman" panose="02020603050405020304" pitchFamily="18" charset="0"/>
                <a:cs typeface="Times New Roman" panose="02020603050405020304" pitchFamily="18" charset="0"/>
              </a:rPr>
              <a:t>men</a:t>
            </a:r>
          </a:p>
          <a:p>
            <a:pPr marL="0" indent="0" algn="just">
              <a:lnSpc>
                <a:spcPct val="80000"/>
              </a:lnSpc>
              <a:buNone/>
            </a:pPr>
            <a:endParaRPr lang="en-US" altLang="en-US" sz="2600" dirty="0">
              <a:latin typeface="Times New Roman" panose="02020603050405020304" pitchFamily="18" charset="0"/>
              <a:cs typeface="Times New Roman" panose="02020603050405020304" pitchFamily="18" charset="0"/>
            </a:endParaRPr>
          </a:p>
          <a:p>
            <a:pPr>
              <a:lnSpc>
                <a:spcPct val="80000"/>
              </a:lnSpc>
            </a:pPr>
            <a:r>
              <a:rPr lang="en-US" altLang="en-US" sz="2600" dirty="0">
                <a:latin typeface="Times New Roman" panose="02020603050405020304" pitchFamily="18" charset="0"/>
                <a:cs typeface="Times New Roman" panose="02020603050405020304" pitchFamily="18" charset="0"/>
              </a:rPr>
              <a:t>Three doses at 0, 1-2, 4-6 months apart</a:t>
            </a:r>
          </a:p>
        </p:txBody>
      </p:sp>
      <p:sp>
        <p:nvSpPr>
          <p:cNvPr id="97282" name="Rectangle 2"/>
          <p:cNvSpPr>
            <a:spLocks noGrp="1" noChangeArrowheads="1"/>
          </p:cNvSpPr>
          <p:nvPr>
            <p:ph type="title"/>
          </p:nvPr>
        </p:nvSpPr>
        <p:spPr>
          <a:xfrm>
            <a:off x="457200" y="0"/>
            <a:ext cx="8229600" cy="1066800"/>
          </a:xfrm>
        </p:spPr>
        <p:txBody>
          <a:bodyPr>
            <a:normAutofit/>
          </a:bodyPr>
          <a:lstStyle/>
          <a:p>
            <a:r>
              <a:rPr lang="en-US" altLang="en-US" sz="3600" b="1" u="sng" dirty="0">
                <a:latin typeface="Times New Roman" panose="02020603050405020304" pitchFamily="18" charset="0"/>
                <a:cs typeface="Times New Roman" panose="02020603050405020304" pitchFamily="18" charset="0"/>
              </a:rPr>
              <a:t>Hepatitis B</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803" y="13648"/>
            <a:ext cx="1438275" cy="838200"/>
          </a:xfrm>
          <a:prstGeom prst="rect">
            <a:avLst/>
          </a:prstGeom>
        </p:spPr>
      </p:pic>
    </p:spTree>
    <p:extLst>
      <p:ext uri="{BB962C8B-B14F-4D97-AF65-F5344CB8AC3E}">
        <p14:creationId xmlns:p14="http://schemas.microsoft.com/office/powerpoint/2010/main" val="172824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idx="1"/>
          </p:nvPr>
        </p:nvSpPr>
        <p:spPr>
          <a:xfrm>
            <a:off x="381000" y="1524000"/>
            <a:ext cx="8534400" cy="5029200"/>
          </a:xfrm>
        </p:spPr>
        <p:txBody>
          <a:bodyPr>
            <a:normAutofit/>
          </a:bodyPr>
          <a:lstStyle/>
          <a:p>
            <a:pPr algn="just">
              <a:lnSpc>
                <a:spcPct val="80000"/>
              </a:lnSpc>
            </a:pPr>
            <a:r>
              <a:rPr lang="en-US" altLang="en-US" sz="2500" dirty="0">
                <a:latin typeface="Times New Roman" panose="02020603050405020304" pitchFamily="18" charset="0"/>
                <a:cs typeface="Times New Roman" panose="02020603050405020304" pitchFamily="18" charset="0"/>
              </a:rPr>
              <a:t>Adults with anatomic or functional </a:t>
            </a:r>
            <a:r>
              <a:rPr lang="en-US" altLang="en-US" sz="2500" dirty="0" err="1">
                <a:latin typeface="Times New Roman" panose="02020603050405020304" pitchFamily="18" charset="0"/>
                <a:cs typeface="Times New Roman" panose="02020603050405020304" pitchFamily="18" charset="0"/>
              </a:rPr>
              <a:t>asplenia</a:t>
            </a:r>
            <a:r>
              <a:rPr lang="en-US" altLang="en-US" sz="2500" dirty="0">
                <a:latin typeface="Times New Roman" panose="02020603050405020304" pitchFamily="18" charset="0"/>
                <a:cs typeface="Times New Roman" panose="02020603050405020304" pitchFamily="18" charset="0"/>
              </a:rPr>
              <a:t>, or terminal complement component deficiencies. </a:t>
            </a:r>
          </a:p>
          <a:p>
            <a:pPr algn="just">
              <a:lnSpc>
                <a:spcPct val="80000"/>
              </a:lnSpc>
            </a:pPr>
            <a:r>
              <a:rPr lang="en-US" altLang="en-US" sz="2500" dirty="0">
                <a:latin typeface="Times New Roman" panose="02020603050405020304" pitchFamily="18" charset="0"/>
                <a:cs typeface="Times New Roman" panose="02020603050405020304" pitchFamily="18" charset="0"/>
              </a:rPr>
              <a:t>Persons who travel to or live in countries in which meningococcal disease is </a:t>
            </a:r>
            <a:r>
              <a:rPr lang="en-US" altLang="en-US" sz="2500" dirty="0" smtClean="0">
                <a:latin typeface="Times New Roman" panose="02020603050405020304" pitchFamily="18" charset="0"/>
                <a:cs typeface="Times New Roman" panose="02020603050405020304" pitchFamily="18" charset="0"/>
              </a:rPr>
              <a:t>epidemic </a:t>
            </a:r>
            <a:r>
              <a:rPr lang="en-US" altLang="en-US" sz="2500" dirty="0">
                <a:latin typeface="Times New Roman" panose="02020603050405020304" pitchFamily="18" charset="0"/>
                <a:cs typeface="Times New Roman" panose="02020603050405020304" pitchFamily="18" charset="0"/>
              </a:rPr>
              <a:t>(e.g., portions of Africa during the dry season) </a:t>
            </a:r>
          </a:p>
          <a:p>
            <a:pPr algn="just">
              <a:lnSpc>
                <a:spcPct val="80000"/>
              </a:lnSpc>
            </a:pPr>
            <a:r>
              <a:rPr lang="en-US" altLang="en-US" sz="2500" dirty="0">
                <a:latin typeface="Times New Roman" panose="02020603050405020304" pitchFamily="18" charset="0"/>
                <a:cs typeface="Times New Roman" panose="02020603050405020304" pitchFamily="18" charset="0"/>
              </a:rPr>
              <a:t>Meningococcal conjugate vaccine is preferred for adults with any of the preceding indications who are aged </a:t>
            </a:r>
            <a:r>
              <a:rPr lang="en-US" altLang="en-US" sz="2500" u="sng" dirty="0">
                <a:latin typeface="Times New Roman" panose="02020603050405020304" pitchFamily="18" charset="0"/>
                <a:cs typeface="Times New Roman" panose="02020603050405020304" pitchFamily="18" charset="0"/>
              </a:rPr>
              <a:t>&lt;</a:t>
            </a:r>
            <a:r>
              <a:rPr lang="en-US" altLang="en-US" sz="2500" dirty="0">
                <a:latin typeface="Times New Roman" panose="02020603050405020304" pitchFamily="18" charset="0"/>
                <a:cs typeface="Times New Roman" panose="02020603050405020304" pitchFamily="18" charset="0"/>
              </a:rPr>
              <a:t>55 years, although meningococcal polysaccharide vaccine (MPSV4) is an acceptable alternative.</a:t>
            </a:r>
          </a:p>
          <a:p>
            <a:pPr algn="just">
              <a:lnSpc>
                <a:spcPct val="80000"/>
              </a:lnSpc>
            </a:pPr>
            <a:r>
              <a:rPr lang="en-US" altLang="en-US" sz="2500" dirty="0">
                <a:latin typeface="Times New Roman" panose="02020603050405020304" pitchFamily="18" charset="0"/>
                <a:cs typeface="Times New Roman" panose="02020603050405020304" pitchFamily="18" charset="0"/>
              </a:rPr>
              <a:t>Revaccination after 3–5 years might be indicated for adults previously vaccinated with MPSV4 who remain at increased risk for infection </a:t>
            </a:r>
          </a:p>
          <a:p>
            <a:pPr algn="just">
              <a:lnSpc>
                <a:spcPct val="80000"/>
              </a:lnSpc>
            </a:pPr>
            <a:r>
              <a:rPr lang="en-US" altLang="en-US" sz="2500" dirty="0">
                <a:latin typeface="Times New Roman" panose="02020603050405020304" pitchFamily="18" charset="0"/>
                <a:cs typeface="Times New Roman" panose="02020603050405020304" pitchFamily="18" charset="0"/>
              </a:rPr>
              <a:t>One or more doses (consult with provider)</a:t>
            </a:r>
          </a:p>
        </p:txBody>
      </p:sp>
      <p:sp>
        <p:nvSpPr>
          <p:cNvPr id="101378" name="Rectangle 2"/>
          <p:cNvSpPr>
            <a:spLocks noGrp="1" noChangeArrowheads="1"/>
          </p:cNvSpPr>
          <p:nvPr>
            <p:ph type="title"/>
          </p:nvPr>
        </p:nvSpPr>
        <p:spPr>
          <a:xfrm>
            <a:off x="457200" y="228600"/>
            <a:ext cx="8229600" cy="1066800"/>
          </a:xfrm>
        </p:spPr>
        <p:txBody>
          <a:bodyPr>
            <a:normAutofit/>
          </a:bodyPr>
          <a:lstStyle/>
          <a:p>
            <a:r>
              <a:rPr lang="en-US" altLang="en-US" sz="3600" b="1" u="sng" dirty="0">
                <a:latin typeface="Times New Roman" panose="02020603050405020304" pitchFamily="18" charset="0"/>
                <a:cs typeface="Times New Roman" panose="02020603050405020304" pitchFamily="18" charset="0"/>
              </a:rPr>
              <a:t>Meningococcal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5725" y="6824"/>
            <a:ext cx="1438275" cy="838200"/>
          </a:xfrm>
          <a:prstGeom prst="rect">
            <a:avLst/>
          </a:prstGeom>
        </p:spPr>
      </p:pic>
    </p:spTree>
    <p:extLst>
      <p:ext uri="{BB962C8B-B14F-4D97-AF65-F5344CB8AC3E}">
        <p14:creationId xmlns:p14="http://schemas.microsoft.com/office/powerpoint/2010/main" val="1246997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p:txBody>
          <a:bodyPr/>
          <a:lstStyle/>
          <a:p>
            <a:pPr algn="just"/>
            <a:r>
              <a:rPr lang="en-US" altLang="en-US" sz="2400" dirty="0">
                <a:latin typeface="Times New Roman" panose="02020603050405020304" pitchFamily="18" charset="0"/>
                <a:cs typeface="Times New Roman" panose="02020603050405020304" pitchFamily="18" charset="0"/>
              </a:rPr>
              <a:t>Recommended for adults aged </a:t>
            </a:r>
            <a:r>
              <a:rPr lang="en-US" altLang="en-US" sz="2400" u="sng" dirty="0">
                <a:latin typeface="Times New Roman" panose="02020603050405020304" pitchFamily="18" charset="0"/>
                <a:cs typeface="Times New Roman" panose="02020603050405020304" pitchFamily="18" charset="0"/>
              </a:rPr>
              <a:t>&gt;</a:t>
            </a:r>
            <a:r>
              <a:rPr lang="en-US" altLang="en-US" sz="2400" dirty="0">
                <a:latin typeface="Times New Roman" panose="02020603050405020304" pitchFamily="18" charset="0"/>
                <a:cs typeface="Times New Roman" panose="02020603050405020304" pitchFamily="18" charset="0"/>
              </a:rPr>
              <a:t>60 years regardless of whether they report a prior episode of herpes zoster and to people  at  high risk for developing recurrent herpes zoster, such as patients with chronic medical conditions (e.g., CKD, diabetes mellitus</a:t>
            </a:r>
            <a:r>
              <a:rPr lang="en-US" altLang="en-US" sz="2400" dirty="0" smtClean="0">
                <a:latin typeface="Times New Roman" panose="02020603050405020304" pitchFamily="18" charset="0"/>
                <a:cs typeface="Times New Roman" panose="02020603050405020304" pitchFamily="18" charset="0"/>
              </a:rPr>
              <a:t>, rheumatoid </a:t>
            </a:r>
            <a:r>
              <a:rPr lang="en-US" altLang="en-US" sz="2400" dirty="0">
                <a:latin typeface="Times New Roman" panose="02020603050405020304" pitchFamily="18" charset="0"/>
                <a:cs typeface="Times New Roman" panose="02020603050405020304" pitchFamily="18" charset="0"/>
              </a:rPr>
              <a:t>arthritis, and chronic pulmonary disease); persons who are likely to have severe immunosuppression in near future</a:t>
            </a:r>
            <a:r>
              <a:rPr lang="en-US" altLang="en-US" sz="2400" dirty="0" smtClean="0">
                <a:latin typeface="Times New Roman" panose="02020603050405020304" pitchFamily="18" charset="0"/>
                <a:cs typeface="Times New Roman" panose="02020603050405020304" pitchFamily="18" charset="0"/>
              </a:rPr>
              <a:t>.</a:t>
            </a:r>
          </a:p>
          <a:p>
            <a:pPr marL="0" indent="0" algn="just">
              <a:buNone/>
            </a:pPr>
            <a:endParaRPr lang="en-US" altLang="en-US" sz="2400" dirty="0">
              <a:latin typeface="Times New Roman" panose="02020603050405020304" pitchFamily="18" charset="0"/>
              <a:cs typeface="Times New Roman" panose="02020603050405020304" pitchFamily="18" charset="0"/>
            </a:endParaRPr>
          </a:p>
          <a:p>
            <a:pPr algn="just"/>
            <a:r>
              <a:rPr lang="en-US" altLang="en-US" sz="2400" dirty="0">
                <a:latin typeface="Times New Roman" panose="02020603050405020304" pitchFamily="18" charset="0"/>
                <a:cs typeface="Times New Roman" panose="02020603050405020304" pitchFamily="18" charset="0"/>
              </a:rPr>
              <a:t>Single dose ( </a:t>
            </a:r>
            <a:r>
              <a:rPr lang="en-US" altLang="en-US" sz="2400" dirty="0" err="1">
                <a:latin typeface="Times New Roman" panose="02020603050405020304" pitchFamily="18" charset="0"/>
                <a:cs typeface="Times New Roman" panose="02020603050405020304" pitchFamily="18" charset="0"/>
              </a:rPr>
              <a:t>Zostavax</a:t>
            </a:r>
            <a:r>
              <a:rPr lang="en-US" altLang="en-US" sz="2400" dirty="0">
                <a:latin typeface="Times New Roman" panose="02020603050405020304" pitchFamily="18" charset="0"/>
                <a:cs typeface="Times New Roman" panose="02020603050405020304" pitchFamily="18" charset="0"/>
              </a:rPr>
              <a:t>)</a:t>
            </a:r>
          </a:p>
        </p:txBody>
      </p:sp>
      <p:sp>
        <p:nvSpPr>
          <p:cNvPr id="105474" name="Rectangle 2"/>
          <p:cNvSpPr>
            <a:spLocks noGrp="1" noChangeArrowheads="1"/>
          </p:cNvSpPr>
          <p:nvPr>
            <p:ph type="title"/>
          </p:nvPr>
        </p:nvSpPr>
        <p:spPr/>
        <p:txBody>
          <a:bodyPr>
            <a:normAutofit/>
          </a:bodyPr>
          <a:lstStyle/>
          <a:p>
            <a:r>
              <a:rPr lang="en-US" altLang="en-US" sz="3200" b="1" u="sng" dirty="0">
                <a:latin typeface="Times New Roman" panose="02020603050405020304" pitchFamily="18" charset="0"/>
                <a:cs typeface="Times New Roman" panose="02020603050405020304" pitchFamily="18" charset="0"/>
              </a:rPr>
              <a:t>Herpes zoster (shingles)</a:t>
            </a:r>
          </a:p>
        </p:txBody>
      </p:sp>
      <p:pic>
        <p:nvPicPr>
          <p:cNvPr id="105478" name="Picture 6" descr="Shingles (herpes z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114800"/>
            <a:ext cx="2032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5479" name="Picture 7" descr="herp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253" y="4441422"/>
            <a:ext cx="2329747" cy="132795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585610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3"/>
          <p:cNvSpPr>
            <a:spLocks noGrp="1" noChangeArrowheads="1"/>
          </p:cNvSpPr>
          <p:nvPr>
            <p:ph idx="1"/>
          </p:nvPr>
        </p:nvSpPr>
        <p:spPr>
          <a:xfrm>
            <a:off x="457200" y="1828800"/>
            <a:ext cx="8229600" cy="4525963"/>
          </a:xfrm>
        </p:spPr>
        <p:txBody>
          <a:bodyPr>
            <a:normAutofit/>
          </a:bodyPr>
          <a:lstStyle/>
          <a:p>
            <a:pPr algn="just"/>
            <a:r>
              <a:rPr lang="en-US" altLang="en-US" sz="2800" dirty="0">
                <a:latin typeface="Times New Roman" panose="02020603050405020304" pitchFamily="18" charset="0"/>
                <a:cs typeface="Times New Roman" panose="02020603050405020304" pitchFamily="18" charset="0"/>
              </a:rPr>
              <a:t>Typhoid vaccine is recommended as part of routine immunization in adolescents Either Ty21a or Vi vaccine may be used as both have comparable efficacy (51% vs 55% at 3 years) and both are safe</a:t>
            </a:r>
          </a:p>
          <a:p>
            <a:pPr algn="just">
              <a:buFontTx/>
              <a:buNone/>
            </a:pPr>
            <a:r>
              <a:rPr lang="en-US" altLang="en-US" sz="2800" dirty="0">
                <a:latin typeface="Times New Roman" panose="02020603050405020304" pitchFamily="18" charset="0"/>
                <a:cs typeface="Times New Roman" panose="02020603050405020304" pitchFamily="18" charset="0"/>
              </a:rPr>
              <a:t> </a:t>
            </a:r>
          </a:p>
          <a:p>
            <a:pPr algn="just"/>
            <a:r>
              <a:rPr lang="en-US" altLang="en-US" sz="2800" dirty="0">
                <a:latin typeface="Times New Roman" panose="02020603050405020304" pitchFamily="18" charset="0"/>
                <a:cs typeface="Times New Roman" panose="02020603050405020304" pitchFamily="18" charset="0"/>
              </a:rPr>
              <a:t>Due to insufficient data, the Expert Group currently does not recommend routine immunization of adults </a:t>
            </a:r>
          </a:p>
        </p:txBody>
      </p:sp>
      <p:sp>
        <p:nvSpPr>
          <p:cNvPr id="215042" name="Rectangle 2"/>
          <p:cNvSpPr>
            <a:spLocks noGrp="1" noChangeArrowheads="1"/>
          </p:cNvSpPr>
          <p:nvPr>
            <p:ph type="title"/>
          </p:nvPr>
        </p:nvSpPr>
        <p:spPr/>
        <p:txBody>
          <a:bodyPr>
            <a:normAutofit/>
          </a:bodyPr>
          <a:lstStyle/>
          <a:p>
            <a:r>
              <a:rPr lang="en-US" altLang="en-US" sz="3600" b="1" u="sng" dirty="0">
                <a:latin typeface="Times New Roman" panose="02020603050405020304" pitchFamily="18" charset="0"/>
                <a:cs typeface="Times New Roman" panose="02020603050405020304" pitchFamily="18" charset="0"/>
              </a:rPr>
              <a:t>Typhoid Fever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28433"/>
            <a:ext cx="1438275" cy="838200"/>
          </a:xfrm>
          <a:prstGeom prst="rect">
            <a:avLst/>
          </a:prstGeom>
        </p:spPr>
      </p:pic>
    </p:spTree>
    <p:extLst>
      <p:ext uri="{BB962C8B-B14F-4D97-AF65-F5344CB8AC3E}">
        <p14:creationId xmlns:p14="http://schemas.microsoft.com/office/powerpoint/2010/main" val="329387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p:cNvSpPr>
            <a:spLocks noGrp="1" noChangeArrowheads="1"/>
          </p:cNvSpPr>
          <p:nvPr>
            <p:ph idx="1"/>
          </p:nvPr>
        </p:nvSpPr>
        <p:spPr/>
        <p:txBody>
          <a:bodyPr>
            <a:normAutofit lnSpcReduction="10000"/>
          </a:bodyPr>
          <a:lstStyle/>
          <a:p>
            <a:pPr algn="just"/>
            <a:r>
              <a:rPr lang="en-US" altLang="en-US" sz="2800" dirty="0" smtClean="0">
                <a:latin typeface="Times New Roman" panose="02020603050405020304" pitchFamily="18" charset="0"/>
                <a:cs typeface="Times New Roman" panose="02020603050405020304" pitchFamily="18" charset="0"/>
              </a:rPr>
              <a:t>Recommendations:  </a:t>
            </a:r>
            <a:r>
              <a:rPr lang="en-US" altLang="en-US" sz="2800" dirty="0">
                <a:latin typeface="Times New Roman" panose="02020603050405020304" pitchFamily="18" charset="0"/>
                <a:cs typeface="Times New Roman" panose="02020603050405020304" pitchFamily="18" charset="0"/>
              </a:rPr>
              <a:t>post exposure Human Rabies Immunoglobulin to be given ; if not available double dose of first dose of vaccination to be </a:t>
            </a:r>
            <a:r>
              <a:rPr lang="en-US" altLang="en-US" sz="2800" dirty="0" smtClean="0">
                <a:latin typeface="Times New Roman" panose="02020603050405020304" pitchFamily="18" charset="0"/>
                <a:cs typeface="Times New Roman" panose="02020603050405020304" pitchFamily="18" charset="0"/>
              </a:rPr>
              <a:t>given</a:t>
            </a:r>
          </a:p>
          <a:p>
            <a:pPr algn="just"/>
            <a:endParaRPr lang="en-US" altLang="en-US" sz="2800" dirty="0">
              <a:latin typeface="Times New Roman" panose="02020603050405020304" pitchFamily="18" charset="0"/>
              <a:cs typeface="Times New Roman" panose="02020603050405020304" pitchFamily="18" charset="0"/>
            </a:endParaRPr>
          </a:p>
          <a:p>
            <a:pPr algn="just"/>
            <a:r>
              <a:rPr lang="en-US" altLang="en-US" sz="2800" dirty="0">
                <a:latin typeface="Times New Roman" panose="02020603050405020304" pitchFamily="18" charset="0"/>
                <a:cs typeface="Times New Roman" panose="02020603050405020304" pitchFamily="18" charset="0"/>
              </a:rPr>
              <a:t>Pre-exposure prophylaxis is recommended for risk groups like veterinarians, laboratory personnel working with rabies virus, medical and paramedical personnel treating rabies patients; others, such as dog catchers, forest staff, zoo keepers; postmen, policemen, courier boys, and school children in endemic countries.</a:t>
            </a:r>
          </a:p>
        </p:txBody>
      </p:sp>
      <p:sp>
        <p:nvSpPr>
          <p:cNvPr id="176130" name="Rectangle 2"/>
          <p:cNvSpPr>
            <a:spLocks noGrp="1" noChangeArrowheads="1"/>
          </p:cNvSpPr>
          <p:nvPr>
            <p:ph type="title"/>
          </p:nvPr>
        </p:nvSpPr>
        <p:spPr/>
        <p:txBody>
          <a:bodyPr>
            <a:normAutofit/>
          </a:bodyPr>
          <a:lstStyle/>
          <a:p>
            <a:r>
              <a:rPr lang="en-US" altLang="en-US" sz="3600" b="1" u="sng" dirty="0">
                <a:latin typeface="Times New Roman" panose="02020603050405020304" pitchFamily="18" charset="0"/>
                <a:cs typeface="Times New Roman" panose="02020603050405020304" pitchFamily="18" charset="0"/>
              </a:rPr>
              <a:t>Rabies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289654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4000" cy="6858000"/>
          </a:xfrm>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82417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77954"/>
          <a:stretch/>
        </p:blipFill>
        <p:spPr>
          <a:xfrm>
            <a:off x="251520" y="1988840"/>
            <a:ext cx="8640960" cy="2160240"/>
          </a:xfrm>
        </p:spPr>
      </p:pic>
    </p:spTree>
    <p:extLst>
      <p:ext uri="{BB962C8B-B14F-4D97-AF65-F5344CB8AC3E}">
        <p14:creationId xmlns:p14="http://schemas.microsoft.com/office/powerpoint/2010/main" val="1352668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67" y="0"/>
            <a:ext cx="9136345" cy="6858000"/>
          </a:xfrm>
        </p:spPr>
      </p:pic>
    </p:spTree>
    <p:extLst>
      <p:ext uri="{BB962C8B-B14F-4D97-AF65-F5344CB8AC3E}">
        <p14:creationId xmlns:p14="http://schemas.microsoft.com/office/powerpoint/2010/main" val="34345919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17251" cy="6858000"/>
          </a:xfrm>
        </p:spPr>
      </p:pic>
    </p:spTree>
    <p:extLst>
      <p:ext uri="{BB962C8B-B14F-4D97-AF65-F5344CB8AC3E}">
        <p14:creationId xmlns:p14="http://schemas.microsoft.com/office/powerpoint/2010/main" val="11311347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idx="1"/>
          </p:nvPr>
        </p:nvSpPr>
        <p:spPr>
          <a:xfrm>
            <a:off x="457200" y="1752600"/>
            <a:ext cx="8229600" cy="4525963"/>
          </a:xfrm>
        </p:spPr>
        <p:txBody>
          <a:bodyPr/>
          <a:lstStyle/>
          <a:p>
            <a:r>
              <a:rPr lang="en-US" altLang="en-US" sz="2800" dirty="0">
                <a:latin typeface="Times New Roman" panose="02020603050405020304" pitchFamily="18" charset="0"/>
                <a:cs typeface="Times New Roman" panose="02020603050405020304" pitchFamily="18" charset="0"/>
              </a:rPr>
              <a:t>Screen </a:t>
            </a:r>
            <a:r>
              <a:rPr lang="en-US" altLang="en-US" sz="2800" b="1" u="sng" dirty="0">
                <a:latin typeface="Times New Roman" panose="02020603050405020304" pitchFamily="18" charset="0"/>
                <a:cs typeface="Times New Roman" panose="02020603050405020304" pitchFamily="18" charset="0"/>
              </a:rPr>
              <a:t>every</a:t>
            </a:r>
            <a:r>
              <a:rPr lang="en-US" altLang="en-US" sz="2800" dirty="0">
                <a:latin typeface="Times New Roman" panose="02020603050405020304" pitchFamily="18" charset="0"/>
                <a:cs typeface="Times New Roman" panose="02020603050405020304" pitchFamily="18" charset="0"/>
              </a:rPr>
              <a:t> patient regardless of reason for </a:t>
            </a:r>
            <a:r>
              <a:rPr lang="en-US" altLang="en-US" sz="2800" dirty="0" smtClean="0">
                <a:latin typeface="Times New Roman" panose="02020603050405020304" pitchFamily="18" charset="0"/>
                <a:cs typeface="Times New Roman" panose="02020603050405020304" pitchFamily="18" charset="0"/>
              </a:rPr>
              <a:t>visit</a:t>
            </a:r>
          </a:p>
          <a:p>
            <a:pPr marL="0" indent="0">
              <a:buNone/>
            </a:pPr>
            <a:endParaRPr lang="en-US" altLang="en-US" sz="2800" dirty="0">
              <a:latin typeface="Times New Roman" panose="02020603050405020304" pitchFamily="18" charset="0"/>
              <a:cs typeface="Times New Roman" panose="02020603050405020304" pitchFamily="18" charset="0"/>
            </a:endParaRPr>
          </a:p>
          <a:p>
            <a:r>
              <a:rPr lang="en-US" altLang="en-US" sz="2800" dirty="0">
                <a:latin typeface="Times New Roman" panose="02020603050405020304" pitchFamily="18" charset="0"/>
                <a:cs typeface="Times New Roman" panose="02020603050405020304" pitchFamily="18" charset="0"/>
              </a:rPr>
              <a:t>Utilize screening tools; </a:t>
            </a:r>
            <a:r>
              <a:rPr lang="en-US" altLang="en-US" sz="2800" b="1" u="sng" dirty="0" smtClean="0">
                <a:latin typeface="Times New Roman" panose="02020603050405020304" pitchFamily="18" charset="0"/>
                <a:cs typeface="Times New Roman" panose="02020603050405020304" pitchFamily="18" charset="0"/>
              </a:rPr>
              <a:t>H-A-L-O</a:t>
            </a:r>
          </a:p>
          <a:p>
            <a:pPr marL="0" indent="0">
              <a:buNone/>
            </a:pPr>
            <a:endParaRPr lang="en-US" altLang="en-US" sz="2800" dirty="0">
              <a:latin typeface="Times New Roman" panose="02020603050405020304" pitchFamily="18" charset="0"/>
              <a:cs typeface="Times New Roman" panose="02020603050405020304" pitchFamily="18" charset="0"/>
            </a:endParaRPr>
          </a:p>
          <a:p>
            <a:pPr marL="0" indent="0">
              <a:buNone/>
            </a:pPr>
            <a:r>
              <a:rPr lang="en-US" altLang="en-US" sz="2800" b="1" dirty="0" smtClean="0">
                <a:latin typeface="Times New Roman" panose="02020603050405020304" pitchFamily="18" charset="0"/>
                <a:cs typeface="Times New Roman" panose="02020603050405020304" pitchFamily="18" charset="0"/>
              </a:rPr>
              <a:t>				</a:t>
            </a:r>
            <a:r>
              <a:rPr lang="en-US" altLang="en-US" sz="2800" b="1" dirty="0" smtClean="0">
                <a:solidFill>
                  <a:srgbClr val="FF0000"/>
                </a:solidFill>
                <a:latin typeface="Times New Roman" panose="02020603050405020304" pitchFamily="18" charset="0"/>
                <a:cs typeface="Times New Roman" panose="02020603050405020304" pitchFamily="18" charset="0"/>
              </a:rPr>
              <a:t>H</a:t>
            </a:r>
            <a:r>
              <a:rPr lang="en-US" altLang="en-US" sz="2800" dirty="0" smtClean="0">
                <a:latin typeface="Times New Roman" panose="02020603050405020304" pitchFamily="18" charset="0"/>
                <a:cs typeface="Times New Roman" panose="02020603050405020304" pitchFamily="18" charset="0"/>
              </a:rPr>
              <a:t>ealth </a:t>
            </a:r>
            <a:r>
              <a:rPr lang="en-US" altLang="en-US" sz="2800" dirty="0">
                <a:latin typeface="Times New Roman" panose="02020603050405020304" pitchFamily="18" charset="0"/>
                <a:cs typeface="Times New Roman" panose="02020603050405020304" pitchFamily="18" charset="0"/>
              </a:rPr>
              <a:t>condition</a:t>
            </a:r>
          </a:p>
          <a:p>
            <a:pPr marL="0" indent="0">
              <a:buNone/>
            </a:pPr>
            <a:r>
              <a:rPr lang="en-US" altLang="en-US" sz="2800" b="1" dirty="0" smtClean="0">
                <a:latin typeface="Times New Roman" panose="02020603050405020304" pitchFamily="18" charset="0"/>
                <a:cs typeface="Times New Roman" panose="02020603050405020304" pitchFamily="18" charset="0"/>
              </a:rPr>
              <a:t>				</a:t>
            </a:r>
            <a:r>
              <a:rPr lang="en-US" altLang="en-US" sz="2800" b="1" dirty="0" smtClean="0">
                <a:solidFill>
                  <a:srgbClr val="FF0000"/>
                </a:solidFill>
                <a:latin typeface="Times New Roman" panose="02020603050405020304" pitchFamily="18" charset="0"/>
                <a:cs typeface="Times New Roman" panose="02020603050405020304" pitchFamily="18" charset="0"/>
              </a:rPr>
              <a:t>A</a:t>
            </a:r>
            <a:r>
              <a:rPr lang="en-US" altLang="en-US" sz="2800" dirty="0" smtClean="0">
                <a:latin typeface="Times New Roman" panose="02020603050405020304" pitchFamily="18" charset="0"/>
                <a:cs typeface="Times New Roman" panose="02020603050405020304" pitchFamily="18" charset="0"/>
              </a:rPr>
              <a:t>ge</a:t>
            </a:r>
            <a:endParaRPr lang="en-US" altLang="en-US" sz="2800" dirty="0">
              <a:latin typeface="Times New Roman" panose="02020603050405020304" pitchFamily="18" charset="0"/>
              <a:cs typeface="Times New Roman" panose="02020603050405020304" pitchFamily="18" charset="0"/>
            </a:endParaRPr>
          </a:p>
          <a:p>
            <a:pPr marL="0" indent="0">
              <a:buNone/>
            </a:pPr>
            <a:r>
              <a:rPr lang="en-US" altLang="en-US" sz="2800" b="1" dirty="0" smtClean="0">
                <a:latin typeface="Times New Roman" panose="02020603050405020304" pitchFamily="18" charset="0"/>
                <a:cs typeface="Times New Roman" panose="02020603050405020304" pitchFamily="18" charset="0"/>
              </a:rPr>
              <a:t>				</a:t>
            </a:r>
            <a:r>
              <a:rPr lang="en-US" altLang="en-US" sz="2800" b="1" dirty="0" smtClean="0">
                <a:solidFill>
                  <a:srgbClr val="FF0000"/>
                </a:solidFill>
                <a:latin typeface="Times New Roman" panose="02020603050405020304" pitchFamily="18" charset="0"/>
                <a:cs typeface="Times New Roman" panose="02020603050405020304" pitchFamily="18" charset="0"/>
              </a:rPr>
              <a:t>L</a:t>
            </a:r>
            <a:r>
              <a:rPr lang="en-US" altLang="en-US" sz="2800" dirty="0" smtClean="0">
                <a:latin typeface="Times New Roman" panose="02020603050405020304" pitchFamily="18" charset="0"/>
                <a:cs typeface="Times New Roman" panose="02020603050405020304" pitchFamily="18" charset="0"/>
              </a:rPr>
              <a:t>ifestyle</a:t>
            </a:r>
            <a:endParaRPr lang="en-US" altLang="en-US" sz="2800" dirty="0">
              <a:latin typeface="Times New Roman" panose="02020603050405020304" pitchFamily="18" charset="0"/>
              <a:cs typeface="Times New Roman" panose="02020603050405020304" pitchFamily="18" charset="0"/>
            </a:endParaRPr>
          </a:p>
          <a:p>
            <a:pPr marL="0" indent="0">
              <a:buNone/>
            </a:pPr>
            <a:r>
              <a:rPr lang="en-US" altLang="en-US" sz="2800" b="1" dirty="0" smtClean="0">
                <a:latin typeface="Times New Roman" panose="02020603050405020304" pitchFamily="18" charset="0"/>
                <a:cs typeface="Times New Roman" panose="02020603050405020304" pitchFamily="18" charset="0"/>
              </a:rPr>
              <a:t>				</a:t>
            </a:r>
            <a:r>
              <a:rPr lang="en-US" altLang="en-US" sz="2800" b="1" dirty="0" smtClean="0">
                <a:solidFill>
                  <a:srgbClr val="FF0000"/>
                </a:solidFill>
                <a:latin typeface="Times New Roman" panose="02020603050405020304" pitchFamily="18" charset="0"/>
                <a:cs typeface="Times New Roman" panose="02020603050405020304" pitchFamily="18" charset="0"/>
              </a:rPr>
              <a:t>O</a:t>
            </a:r>
            <a:r>
              <a:rPr lang="en-US" altLang="en-US" sz="2800" dirty="0" smtClean="0">
                <a:latin typeface="Times New Roman" panose="02020603050405020304" pitchFamily="18" charset="0"/>
                <a:cs typeface="Times New Roman" panose="02020603050405020304" pitchFamily="18" charset="0"/>
              </a:rPr>
              <a:t>ccupation</a:t>
            </a:r>
            <a:endParaRPr lang="en-US" altLang="en-US" sz="2800" dirty="0">
              <a:latin typeface="Times New Roman" panose="02020603050405020304" pitchFamily="18" charset="0"/>
              <a:cs typeface="Times New Roman" panose="02020603050405020304" pitchFamily="18" charset="0"/>
            </a:endParaRPr>
          </a:p>
          <a:p>
            <a:endParaRPr lang="en-US" altLang="en-US" sz="2400" dirty="0"/>
          </a:p>
        </p:txBody>
      </p:sp>
      <p:sp>
        <p:nvSpPr>
          <p:cNvPr id="111618" name="Rectangle 2"/>
          <p:cNvSpPr>
            <a:spLocks noGrp="1" noChangeArrowheads="1"/>
          </p:cNvSpPr>
          <p:nvPr>
            <p:ph type="title"/>
          </p:nvPr>
        </p:nvSpPr>
        <p:spPr>
          <a:xfrm>
            <a:off x="304800" y="266700"/>
            <a:ext cx="8229600" cy="1143000"/>
          </a:xfrm>
        </p:spPr>
        <p:txBody>
          <a:bodyPr>
            <a:normAutofit/>
          </a:bodyPr>
          <a:lstStyle/>
          <a:p>
            <a:r>
              <a:rPr lang="en-US" altLang="en-US" sz="3600" b="1" u="sng" dirty="0">
                <a:latin typeface="Times New Roman" panose="02020603050405020304" pitchFamily="18" charset="0"/>
                <a:cs typeface="Times New Roman" panose="02020603050405020304" pitchFamily="18" charset="0"/>
              </a:rPr>
              <a:t>Screening Patients for Vaccines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0"/>
            <a:ext cx="1438275" cy="838200"/>
          </a:xfrm>
          <a:prstGeom prst="rect">
            <a:avLst/>
          </a:prstGeom>
        </p:spPr>
      </p:pic>
    </p:spTree>
    <p:extLst>
      <p:ext uri="{BB962C8B-B14F-4D97-AF65-F5344CB8AC3E}">
        <p14:creationId xmlns:p14="http://schemas.microsoft.com/office/powerpoint/2010/main" val="1238391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sz="3600" b="1" dirty="0" smtClean="0">
                <a:latin typeface="Times New Roman" panose="02020603050405020304" pitchFamily="18" charset="0"/>
                <a:cs typeface="Times New Roman" panose="02020603050405020304" pitchFamily="18" charset="0"/>
              </a:rPr>
              <a:t>Reasons for starting Adult Immunization 	Program at </a:t>
            </a:r>
            <a:r>
              <a:rPr lang="en-US" sz="3600" b="1" dirty="0" err="1" smtClean="0">
                <a:latin typeface="Times New Roman" panose="02020603050405020304" pitchFamily="18" charset="0"/>
                <a:cs typeface="Times New Roman" panose="02020603050405020304" pitchFamily="18" charset="0"/>
              </a:rPr>
              <a:t>Pushpanjali</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Crosslay</a:t>
            </a:r>
            <a:r>
              <a:rPr lang="en-US" sz="3600" b="1" dirty="0" smtClean="0">
                <a:latin typeface="Times New Roman" panose="02020603050405020304" pitchFamily="18" charset="0"/>
                <a:cs typeface="Times New Roman" panose="02020603050405020304" pitchFamily="18" charset="0"/>
              </a:rPr>
              <a:t> Hospital</a:t>
            </a:r>
            <a:endParaRPr lang="en-US" b="1"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20472"/>
            <a:ext cx="1438275" cy="838200"/>
          </a:xfrm>
          <a:prstGeom prst="rect">
            <a:avLst/>
          </a:prstGeom>
        </p:spPr>
      </p:pic>
    </p:spTree>
    <p:extLst>
      <p:ext uri="{BB962C8B-B14F-4D97-AF65-F5344CB8AC3E}">
        <p14:creationId xmlns:p14="http://schemas.microsoft.com/office/powerpoint/2010/main" val="2238054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525963"/>
          </a:xfrm>
        </p:spPr>
        <p:txBody>
          <a:bodyPr>
            <a:normAutofit/>
          </a:bodyPr>
          <a:lstStyle/>
          <a:p>
            <a:r>
              <a:rPr lang="en-US" sz="2800" dirty="0" smtClean="0">
                <a:latin typeface="Times New Roman" panose="02020603050405020304" pitchFamily="18" charset="0"/>
                <a:cs typeface="Times New Roman" panose="02020603050405020304" pitchFamily="18" charset="0"/>
              </a:rPr>
              <a:t>No proper guidelines for adult immunization</a:t>
            </a:r>
          </a:p>
          <a:p>
            <a:r>
              <a:rPr lang="en-US" sz="2800" dirty="0" smtClean="0">
                <a:latin typeface="Times New Roman" panose="02020603050405020304" pitchFamily="18" charset="0"/>
                <a:cs typeface="Times New Roman" panose="02020603050405020304" pitchFamily="18" charset="0"/>
              </a:rPr>
              <a:t>Unimmunized Hospital Staff</a:t>
            </a:r>
          </a:p>
          <a:p>
            <a:r>
              <a:rPr lang="en-US" sz="2800" dirty="0" smtClean="0">
                <a:latin typeface="Times New Roman" panose="02020603050405020304" pitchFamily="18" charset="0"/>
                <a:cs typeface="Times New Roman" panose="02020603050405020304" pitchFamily="18" charset="0"/>
              </a:rPr>
              <a:t>Hue and cry at the time of needle stick injury because of unimmunized staff</a:t>
            </a:r>
          </a:p>
          <a:p>
            <a:r>
              <a:rPr lang="en-US" sz="2800" dirty="0" smtClean="0">
                <a:latin typeface="Times New Roman" panose="02020603050405020304" pitchFamily="18" charset="0"/>
                <a:cs typeface="Times New Roman" panose="02020603050405020304" pitchFamily="18" charset="0"/>
              </a:rPr>
              <a:t>Increase in illnesses among staff</a:t>
            </a:r>
          </a:p>
          <a:p>
            <a:r>
              <a:rPr lang="en-US" sz="2800" dirty="0" smtClean="0">
                <a:latin typeface="Times New Roman" panose="02020603050405020304" pitchFamily="18" charset="0"/>
                <a:cs typeface="Times New Roman" panose="02020603050405020304" pitchFamily="18" charset="0"/>
              </a:rPr>
              <a:t>Improper patient care</a:t>
            </a:r>
          </a:p>
          <a:p>
            <a:r>
              <a:rPr lang="en-US" sz="2800" dirty="0" smtClean="0">
                <a:latin typeface="Times New Roman" panose="02020603050405020304" pitchFamily="18" charset="0"/>
                <a:cs typeface="Times New Roman" panose="02020603050405020304" pitchFamily="18" charset="0"/>
              </a:rPr>
              <a:t>Drop in number of patients</a:t>
            </a:r>
          </a:p>
          <a:p>
            <a:r>
              <a:rPr lang="en-US" sz="2800" dirty="0" smtClean="0">
                <a:latin typeface="Times New Roman" panose="02020603050405020304" pitchFamily="18" charset="0"/>
                <a:cs typeface="Times New Roman" panose="02020603050405020304" pitchFamily="18" charset="0"/>
              </a:rPr>
              <a:t>Increase in rate of attrition among staff</a:t>
            </a:r>
          </a:p>
          <a:p>
            <a:endParaRPr lang="en-US" dirty="0" smtClean="0"/>
          </a:p>
          <a:p>
            <a:endParaRPr lang="en-US" dirty="0"/>
          </a:p>
        </p:txBody>
      </p:sp>
      <p:sp>
        <p:nvSpPr>
          <p:cNvPr id="2" name="Title 1"/>
          <p:cNvSpPr>
            <a:spLocks noGrp="1"/>
          </p:cNvSpPr>
          <p:nvPr>
            <p:ph type="title"/>
          </p:nvPr>
        </p:nvSpPr>
        <p:spPr>
          <a:xfrm>
            <a:off x="-228600" y="116632"/>
            <a:ext cx="8458200" cy="1143000"/>
          </a:xfrm>
        </p:spPr>
        <p:txBody>
          <a:bodyPr>
            <a:normAutofit fontScale="90000"/>
          </a:bodyPr>
          <a:lstStyle/>
          <a:p>
            <a:pPr algn="ctr"/>
            <a:r>
              <a:rPr lang="en-US" sz="3600" dirty="0" smtClean="0"/>
              <a:t>1.</a:t>
            </a:r>
            <a:r>
              <a:rPr lang="en-US" dirty="0" smtClean="0"/>
              <a:t> </a:t>
            </a:r>
            <a:r>
              <a:rPr lang="en-US" sz="3600" b="1" u="sng" dirty="0" smtClean="0">
                <a:latin typeface="Times New Roman" panose="02020603050405020304" pitchFamily="18" charset="0"/>
                <a:cs typeface="Times New Roman" panose="02020603050405020304" pitchFamily="18" charset="0"/>
              </a:rPr>
              <a:t>Condition of the hospital before Adult Immunization Program</a:t>
            </a:r>
            <a:endParaRPr lang="en-US" sz="3600"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781" y="0"/>
            <a:ext cx="1438275" cy="838200"/>
          </a:xfrm>
          <a:prstGeom prst="rect">
            <a:avLst/>
          </a:prstGeom>
        </p:spPr>
      </p:pic>
    </p:spTree>
    <p:extLst>
      <p:ext uri="{BB962C8B-B14F-4D97-AF65-F5344CB8AC3E}">
        <p14:creationId xmlns:p14="http://schemas.microsoft.com/office/powerpoint/2010/main" val="2757566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normAutofit lnSpcReduction="10000"/>
          </a:bodyPr>
          <a:lstStyle/>
          <a:p>
            <a:pPr marL="0" indent="0" algn="just">
              <a:buNone/>
            </a:pPr>
            <a:r>
              <a:rPr lang="en-US" sz="2700" dirty="0">
                <a:latin typeface="Times New Roman" panose="02020603050405020304" pitchFamily="18" charset="0"/>
                <a:cs typeface="Times New Roman" panose="02020603050405020304" pitchFamily="18" charset="0"/>
              </a:rPr>
              <a:t>The major work under </a:t>
            </a:r>
            <a:r>
              <a:rPr lang="en-US" sz="2700" dirty="0" err="1">
                <a:latin typeface="Times New Roman" panose="02020603050405020304" pitchFamily="18" charset="0"/>
                <a:cs typeface="Times New Roman" panose="02020603050405020304" pitchFamily="18" charset="0"/>
              </a:rPr>
              <a:t>Crosslay</a:t>
            </a:r>
            <a:r>
              <a:rPr lang="en-US" sz="2700" dirty="0">
                <a:latin typeface="Times New Roman" panose="02020603050405020304" pitchFamily="18" charset="0"/>
                <a:cs typeface="Times New Roman" panose="02020603050405020304" pitchFamily="18" charset="0"/>
              </a:rPr>
              <a:t> Wellness </a:t>
            </a:r>
            <a:r>
              <a:rPr lang="en-US" sz="2700" dirty="0" err="1">
                <a:latin typeface="Times New Roman" panose="02020603050405020304" pitchFamily="18" charset="0"/>
                <a:cs typeface="Times New Roman" panose="02020603050405020304" pitchFamily="18" charset="0"/>
              </a:rPr>
              <a:t>centre</a:t>
            </a:r>
            <a:r>
              <a:rPr lang="en-US" sz="2700" dirty="0">
                <a:latin typeface="Times New Roman" panose="02020603050405020304" pitchFamily="18" charset="0"/>
                <a:cs typeface="Times New Roman" panose="02020603050405020304" pitchFamily="18" charset="0"/>
              </a:rPr>
              <a:t> is </a:t>
            </a:r>
            <a:r>
              <a:rPr lang="en-US" sz="2700" dirty="0">
                <a:solidFill>
                  <a:srgbClr val="FF0000"/>
                </a:solidFill>
                <a:latin typeface="Times New Roman" panose="02020603050405020304" pitchFamily="18" charset="0"/>
                <a:cs typeface="Times New Roman" panose="02020603050405020304" pitchFamily="18" charset="0"/>
              </a:rPr>
              <a:t>Preventive Health Check-up</a:t>
            </a:r>
          </a:p>
          <a:p>
            <a:pPr marL="0" indent="0" algn="just">
              <a:buNone/>
            </a:pPr>
            <a:endParaRPr lang="en-US" sz="2700" dirty="0">
              <a:latin typeface="Times New Roman" panose="02020603050405020304" pitchFamily="18" charset="0"/>
              <a:cs typeface="Times New Roman" panose="02020603050405020304" pitchFamily="18" charset="0"/>
            </a:endParaRPr>
          </a:p>
          <a:p>
            <a:pPr marL="0" indent="0" algn="just">
              <a:buNone/>
            </a:pPr>
            <a:r>
              <a:rPr lang="en-US" sz="2700" dirty="0">
                <a:latin typeface="Times New Roman" panose="02020603050405020304" pitchFamily="18" charset="0"/>
                <a:cs typeface="Times New Roman" panose="02020603050405020304" pitchFamily="18" charset="0"/>
              </a:rPr>
              <a:t>Number of health check up were done and it was found that the patients suffering from problems; can be prevented through vaccination</a:t>
            </a:r>
          </a:p>
          <a:p>
            <a:pPr marL="0" indent="0" algn="just">
              <a:buNone/>
            </a:pPr>
            <a:endParaRPr lang="en-US" sz="2700" dirty="0">
              <a:latin typeface="Times New Roman" panose="02020603050405020304" pitchFamily="18" charset="0"/>
              <a:cs typeface="Times New Roman" panose="02020603050405020304" pitchFamily="18" charset="0"/>
            </a:endParaRPr>
          </a:p>
          <a:p>
            <a:pPr marL="0" indent="0" algn="just">
              <a:buNone/>
            </a:pPr>
            <a:r>
              <a:rPr lang="en-US" sz="2700" dirty="0" smtClean="0">
                <a:latin typeface="Times New Roman" panose="02020603050405020304" pitchFamily="18" charset="0"/>
                <a:cs typeface="Times New Roman" panose="02020603050405020304" pitchFamily="18" charset="0"/>
              </a:rPr>
              <a:t>Women </a:t>
            </a:r>
            <a:r>
              <a:rPr lang="en-US" sz="2700" dirty="0">
                <a:latin typeface="Times New Roman" panose="02020603050405020304" pitchFamily="18" charset="0"/>
                <a:cs typeface="Times New Roman" panose="02020603050405020304" pitchFamily="18" charset="0"/>
              </a:rPr>
              <a:t>found to be having cervical cancer but our hospital being a tertiary care hospital, no vaccine were available for cervical cancer</a:t>
            </a:r>
          </a:p>
          <a:p>
            <a:endParaRPr lang="en-US" dirty="0"/>
          </a:p>
        </p:txBody>
      </p:sp>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2. </a:t>
            </a:r>
            <a:r>
              <a:rPr lang="en-US" sz="3200" b="1" u="sng" dirty="0" smtClean="0">
                <a:latin typeface="Times New Roman" panose="02020603050405020304" pitchFamily="18" charset="0"/>
                <a:cs typeface="Times New Roman" panose="02020603050405020304" pitchFamily="18" charset="0"/>
              </a:rPr>
              <a:t>Preventive Health Check-Up</a:t>
            </a:r>
            <a:endParaRPr lang="en-US" sz="3200"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531085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2256"/>
            <a:ext cx="8229600" cy="4191000"/>
          </a:xfrm>
        </p:spPr>
        <p:txBody>
          <a:bodyPr/>
          <a:lstStyle/>
          <a:p>
            <a:pPr marL="0" indent="0" algn="just">
              <a:buNone/>
            </a:pPr>
            <a:r>
              <a:rPr lang="en-US" sz="2800" dirty="0" smtClean="0">
                <a:latin typeface="Times New Roman" panose="02020603050405020304" pitchFamily="18" charset="0"/>
                <a:cs typeface="Times New Roman" panose="02020603050405020304" pitchFamily="18" charset="0"/>
              </a:rPr>
              <a:t>One part of preventive health check-up is </a:t>
            </a:r>
            <a:r>
              <a:rPr lang="en-US" sz="2800" dirty="0" smtClean="0">
                <a:solidFill>
                  <a:srgbClr val="FF0000"/>
                </a:solidFill>
                <a:latin typeface="Times New Roman" panose="02020603050405020304" pitchFamily="18" charset="0"/>
                <a:cs typeface="Times New Roman" panose="02020603050405020304" pitchFamily="18" charset="0"/>
              </a:rPr>
              <a:t>Pre-employment check-up</a:t>
            </a:r>
          </a:p>
          <a:p>
            <a:pPr marL="0" indent="0" algn="just">
              <a:buNone/>
            </a:pP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Need of Hepatitis B was felt among medical and para medical staff</a:t>
            </a:r>
          </a:p>
          <a:p>
            <a:pPr algn="just"/>
            <a:r>
              <a:rPr lang="en-US" sz="2800" dirty="0" smtClean="0">
                <a:latin typeface="Times New Roman" panose="02020603050405020304" pitchFamily="18" charset="0"/>
                <a:cs typeface="Times New Roman" panose="02020603050405020304" pitchFamily="18" charset="0"/>
              </a:rPr>
              <a:t>Typhoid vaccine for F &amp; B staff</a:t>
            </a:r>
          </a:p>
          <a:p>
            <a:pPr algn="just"/>
            <a:r>
              <a:rPr lang="en-US" sz="2800" dirty="0" smtClean="0">
                <a:latin typeface="Times New Roman" panose="02020603050405020304" pitchFamily="18" charset="0"/>
                <a:cs typeface="Times New Roman" panose="02020603050405020304" pitchFamily="18" charset="0"/>
              </a:rPr>
              <a:t>Many five star hotels also  demanded for typhoid vaccine during health check-up program</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742360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525963"/>
          </a:xfrm>
        </p:spPr>
        <p:txBody>
          <a:bodyPr>
            <a:normAutofit/>
          </a:bodyPr>
          <a:lstStyle/>
          <a:p>
            <a:pPr marL="0" indent="0" algn="just">
              <a:buNone/>
            </a:pPr>
            <a:r>
              <a:rPr lang="en-US" sz="2700" b="1" dirty="0">
                <a:latin typeface="Times New Roman" panose="02020603050405020304" pitchFamily="18" charset="0"/>
                <a:cs typeface="Times New Roman" panose="02020603050405020304" pitchFamily="18" charset="0"/>
              </a:rPr>
              <a:t>2009 flu pandemic in India</a:t>
            </a:r>
            <a:r>
              <a:rPr lang="en-US" sz="2700" dirty="0">
                <a:latin typeface="Times New Roman" panose="02020603050405020304" pitchFamily="18" charset="0"/>
                <a:cs typeface="Times New Roman" panose="02020603050405020304" pitchFamily="18" charset="0"/>
              </a:rPr>
              <a:t> is the outbreak </a:t>
            </a:r>
            <a:r>
              <a:rPr lang="en-US" sz="2700" dirty="0" smtClean="0">
                <a:latin typeface="Times New Roman" panose="02020603050405020304" pitchFamily="18" charset="0"/>
                <a:cs typeface="Times New Roman" panose="02020603050405020304" pitchFamily="18" charset="0"/>
              </a:rPr>
              <a:t>of swine flu in </a:t>
            </a:r>
            <a:r>
              <a:rPr lang="en-US" sz="2700" dirty="0">
                <a:latin typeface="Times New Roman" panose="02020603050405020304" pitchFamily="18" charset="0"/>
                <a:cs typeface="Times New Roman" panose="02020603050405020304" pitchFamily="18" charset="0"/>
              </a:rPr>
              <a:t>various parts </a:t>
            </a:r>
            <a:r>
              <a:rPr lang="en-US" sz="2700" dirty="0" smtClean="0">
                <a:latin typeface="Times New Roman" panose="02020603050405020304" pitchFamily="18" charset="0"/>
                <a:cs typeface="Times New Roman" panose="02020603050405020304" pitchFamily="18" charset="0"/>
              </a:rPr>
              <a:t>of India.</a:t>
            </a:r>
          </a:p>
          <a:p>
            <a:pPr marL="0" indent="0" algn="just">
              <a:buNone/>
            </a:pPr>
            <a:endParaRPr lang="en-US" sz="2700" dirty="0">
              <a:latin typeface="Times New Roman" panose="02020603050405020304" pitchFamily="18" charset="0"/>
              <a:cs typeface="Times New Roman" panose="02020603050405020304" pitchFamily="18" charset="0"/>
            </a:endParaRPr>
          </a:p>
          <a:p>
            <a:pPr marL="0" indent="0" algn="just">
              <a:buNone/>
            </a:pPr>
            <a:r>
              <a:rPr lang="en-US" sz="2700" dirty="0" smtClean="0">
                <a:latin typeface="Times New Roman" panose="02020603050405020304" pitchFamily="18" charset="0"/>
                <a:cs typeface="Times New Roman" panose="02020603050405020304" pitchFamily="18" charset="0"/>
              </a:rPr>
              <a:t>And </a:t>
            </a:r>
            <a:r>
              <a:rPr lang="en-US" sz="2700" dirty="0" err="1" smtClean="0">
                <a:latin typeface="Times New Roman" panose="02020603050405020304" pitchFamily="18" charset="0"/>
                <a:cs typeface="Times New Roman" panose="02020603050405020304" pitchFamily="18" charset="0"/>
              </a:rPr>
              <a:t>Pushpanjali</a:t>
            </a:r>
            <a:r>
              <a:rPr lang="en-US" sz="2700" dirty="0" smtClean="0">
                <a:latin typeface="Times New Roman" panose="02020603050405020304" pitchFamily="18" charset="0"/>
                <a:cs typeface="Times New Roman" panose="02020603050405020304" pitchFamily="18" charset="0"/>
              </a:rPr>
              <a:t> </a:t>
            </a:r>
            <a:r>
              <a:rPr lang="en-US" sz="2700" dirty="0" err="1" smtClean="0">
                <a:latin typeface="Times New Roman" panose="02020603050405020304" pitchFamily="18" charset="0"/>
                <a:cs typeface="Times New Roman" panose="02020603050405020304" pitchFamily="18" charset="0"/>
              </a:rPr>
              <a:t>Crosslay</a:t>
            </a:r>
            <a:r>
              <a:rPr lang="en-US" sz="2700" dirty="0" smtClean="0">
                <a:latin typeface="Times New Roman" panose="02020603050405020304" pitchFamily="18" charset="0"/>
                <a:cs typeface="Times New Roman" panose="02020603050405020304" pitchFamily="18" charset="0"/>
              </a:rPr>
              <a:t> Hospital is the approved </a:t>
            </a:r>
            <a:r>
              <a:rPr lang="en-US" sz="2700" dirty="0" err="1" smtClean="0">
                <a:latin typeface="Times New Roman" panose="02020603050405020304" pitchFamily="18" charset="0"/>
                <a:cs typeface="Times New Roman" panose="02020603050405020304" pitchFamily="18" charset="0"/>
              </a:rPr>
              <a:t>centre</a:t>
            </a:r>
            <a:r>
              <a:rPr lang="en-US" sz="2700" dirty="0" smtClean="0">
                <a:latin typeface="Times New Roman" panose="02020603050405020304" pitchFamily="18" charset="0"/>
                <a:cs typeface="Times New Roman" panose="02020603050405020304" pitchFamily="18" charset="0"/>
              </a:rPr>
              <a:t> for treatment of Swine flu.</a:t>
            </a:r>
          </a:p>
          <a:p>
            <a:pPr marL="0" indent="0" algn="just">
              <a:buNone/>
            </a:pPr>
            <a:endParaRPr lang="en-US" sz="2700" dirty="0">
              <a:latin typeface="Times New Roman" panose="02020603050405020304" pitchFamily="18" charset="0"/>
              <a:cs typeface="Times New Roman" panose="02020603050405020304" pitchFamily="18" charset="0"/>
            </a:endParaRPr>
          </a:p>
          <a:p>
            <a:pPr marL="0" indent="0" algn="just">
              <a:buNone/>
            </a:pPr>
            <a:r>
              <a:rPr lang="en-US" sz="2700" dirty="0">
                <a:latin typeface="Times New Roman" panose="02020603050405020304" pitchFamily="18" charset="0"/>
                <a:cs typeface="Times New Roman" panose="02020603050405020304" pitchFamily="18" charset="0"/>
              </a:rPr>
              <a:t>W</a:t>
            </a:r>
            <a:r>
              <a:rPr lang="en-US" sz="2700" dirty="0" smtClean="0">
                <a:latin typeface="Times New Roman" panose="02020603050405020304" pitchFamily="18" charset="0"/>
                <a:cs typeface="Times New Roman" panose="02020603050405020304" pitchFamily="18" charset="0"/>
              </a:rPr>
              <a:t>ith the increase in the number of admitted cases, even the hospital staff started to acquire this virus.</a:t>
            </a:r>
            <a:endParaRPr lang="en-US" sz="27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3. </a:t>
            </a:r>
            <a:r>
              <a:rPr lang="en-US" sz="3200" b="1" u="sng" dirty="0" smtClean="0">
                <a:latin typeface="Times New Roman" panose="02020603050405020304" pitchFamily="18" charset="0"/>
                <a:cs typeface="Times New Roman" panose="02020603050405020304" pitchFamily="18" charset="0"/>
              </a:rPr>
              <a:t>Outbreak of Swine-Flu in India</a:t>
            </a:r>
            <a:endParaRPr lang="en-US" sz="3200"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124055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525963"/>
          </a:xfrm>
        </p:spPr>
        <p:txBody>
          <a:bodyPr/>
          <a:lstStyle/>
          <a:p>
            <a:pPr algn="just"/>
            <a:r>
              <a:rPr lang="en-US" sz="2800" dirty="0" smtClean="0">
                <a:latin typeface="Times New Roman" panose="02020603050405020304" pitchFamily="18" charset="0"/>
                <a:cs typeface="Times New Roman" panose="02020603050405020304" pitchFamily="18" charset="0"/>
              </a:rPr>
              <a:t>Dearth of knowledge about adult immunization in India</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Lack of availability of vaccines</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No effective guidelines were available for the students who were to travel abroad for their further studies</a:t>
            </a:r>
          </a:p>
          <a:p>
            <a:endParaRPr lang="en-US" dirty="0"/>
          </a:p>
        </p:txBody>
      </p:sp>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4. </a:t>
            </a:r>
            <a:r>
              <a:rPr lang="en-US" sz="3600" b="1" u="sng" dirty="0" smtClean="0">
                <a:latin typeface="Times New Roman" panose="02020603050405020304" pitchFamily="18" charset="0"/>
                <a:cs typeface="Times New Roman" panose="02020603050405020304" pitchFamily="18" charset="0"/>
              </a:rPr>
              <a:t>Vaccination for students</a:t>
            </a:r>
            <a:r>
              <a:rPr lang="en-US" sz="3600" b="1" dirty="0" smtClean="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28750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92" y="1451917"/>
            <a:ext cx="8435280" cy="4857403"/>
          </a:xfrm>
        </p:spPr>
        <p:txBody>
          <a:bodyPr>
            <a:normAutofit lnSpcReduction="10000"/>
          </a:bodyPr>
          <a:lstStyle/>
          <a:p>
            <a:pPr marL="0" indent="0" algn="just">
              <a:buNone/>
            </a:pPr>
            <a:r>
              <a:rPr lang="en-US" sz="2800" dirty="0" smtClean="0">
                <a:latin typeface="Times New Roman" panose="02020603050405020304" pitchFamily="18" charset="0"/>
                <a:cs typeface="Times New Roman" panose="02020603050405020304" pitchFamily="18" charset="0"/>
              </a:rPr>
              <a:t>As per the hospital condition observed in the years 2008-2011</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The need of having Adult Immunization Program was felt. So, it got started under </a:t>
            </a:r>
            <a:r>
              <a:rPr lang="en-US" sz="2800" dirty="0">
                <a:latin typeface="Times New Roman" panose="02020603050405020304" pitchFamily="18" charset="0"/>
                <a:cs typeface="Times New Roman" panose="02020603050405020304" pitchFamily="18" charset="0"/>
              </a:rPr>
              <a:t>the purview of </a:t>
            </a:r>
            <a:r>
              <a:rPr lang="en-US" sz="2800" dirty="0" err="1">
                <a:latin typeface="Times New Roman" panose="02020603050405020304" pitchFamily="18" charset="0"/>
                <a:cs typeface="Times New Roman" panose="02020603050405020304" pitchFamily="18" charset="0"/>
              </a:rPr>
              <a:t>Crosslay</a:t>
            </a:r>
            <a:r>
              <a:rPr lang="en-US" sz="2800" dirty="0">
                <a:latin typeface="Times New Roman" panose="02020603050405020304" pitchFamily="18" charset="0"/>
                <a:cs typeface="Times New Roman" panose="02020603050405020304" pitchFamily="18" charset="0"/>
              </a:rPr>
              <a:t> Wellness Centre, </a:t>
            </a:r>
            <a:r>
              <a:rPr lang="en-US" sz="2800" dirty="0" err="1">
                <a:latin typeface="Times New Roman" panose="02020603050405020304" pitchFamily="18" charset="0"/>
                <a:cs typeface="Times New Roman" panose="02020603050405020304" pitchFamily="18" charset="0"/>
              </a:rPr>
              <a:t>Pushpanjali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Crosslay</a:t>
            </a:r>
            <a:r>
              <a:rPr lang="en-US" sz="2800" dirty="0">
                <a:latin typeface="Times New Roman" panose="02020603050405020304" pitchFamily="18" charset="0"/>
                <a:cs typeface="Times New Roman" panose="02020603050405020304" pitchFamily="18" charset="0"/>
              </a:rPr>
              <a:t> Hospital in the year </a:t>
            </a:r>
            <a:r>
              <a:rPr lang="en-US" sz="2800" dirty="0" smtClean="0">
                <a:latin typeface="Times New Roman" panose="02020603050405020304" pitchFamily="18" charset="0"/>
                <a:cs typeface="Times New Roman" panose="02020603050405020304" pitchFamily="18" charset="0"/>
              </a:rPr>
              <a:t>2012</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aims at sensitizing masses about immunization and abolishing the myth that the vaccines are only meant for the children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4143590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848" y="1484784"/>
            <a:ext cx="8229600" cy="4800600"/>
          </a:xfrm>
        </p:spPr>
        <p:txBody>
          <a:bodyPr>
            <a:normAutofit lnSpcReduction="10000"/>
          </a:bodyPr>
          <a:lstStyle/>
          <a:p>
            <a:r>
              <a:rPr lang="en-US" sz="2700" dirty="0" smtClean="0">
                <a:solidFill>
                  <a:srgbClr val="000000"/>
                </a:solidFill>
                <a:latin typeface="Times New Roman" panose="02020603050405020304" pitchFamily="18" charset="0"/>
                <a:cs typeface="Times New Roman" panose="02020603050405020304" pitchFamily="18" charset="0"/>
              </a:rPr>
              <a:t>Hepatitis A</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Hepatitis B</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Cervical Cancer</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Chicken Pox</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Pneumococcal</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Typhoid</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Flu</a:t>
            </a:r>
          </a:p>
          <a:p>
            <a:r>
              <a:rPr lang="en-US" sz="2700" dirty="0" smtClean="0">
                <a:solidFill>
                  <a:srgbClr val="000000"/>
                </a:solidFill>
                <a:latin typeface="Times New Roman" panose="02020603050405020304" pitchFamily="18" charset="0"/>
                <a:cs typeface="Times New Roman" panose="02020603050405020304" pitchFamily="18" charset="0"/>
              </a:rPr>
              <a:t>Measles</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Meningitis</a:t>
            </a:r>
            <a:endParaRPr lang="en-US" sz="2700" b="0" i="0" u="none" strike="noStrike" dirty="0" smtClean="0">
              <a:effectLst/>
              <a:latin typeface="Times New Roman" panose="02020603050405020304" pitchFamily="18" charset="0"/>
              <a:cs typeface="Times New Roman" panose="02020603050405020304" pitchFamily="18" charset="0"/>
            </a:endParaRPr>
          </a:p>
          <a:p>
            <a:r>
              <a:rPr lang="en-US" sz="2700" dirty="0" smtClean="0">
                <a:solidFill>
                  <a:srgbClr val="000000"/>
                </a:solidFill>
                <a:latin typeface="Times New Roman" panose="02020603050405020304" pitchFamily="18" charset="0"/>
                <a:cs typeface="Times New Roman" panose="02020603050405020304" pitchFamily="18" charset="0"/>
              </a:rPr>
              <a:t>Td or </a:t>
            </a:r>
            <a:r>
              <a:rPr lang="en-US" sz="2700" dirty="0" err="1" smtClean="0">
                <a:solidFill>
                  <a:srgbClr val="000000"/>
                </a:solidFill>
                <a:latin typeface="Times New Roman" panose="02020603050405020304" pitchFamily="18" charset="0"/>
                <a:cs typeface="Times New Roman" panose="02020603050405020304" pitchFamily="18" charset="0"/>
              </a:rPr>
              <a:t>Tdap</a:t>
            </a:r>
            <a:endParaRPr lang="en-US" sz="2700" b="0" i="0" u="none" strike="noStrike" dirty="0" smtClean="0">
              <a:effectLst/>
              <a:latin typeface="Times New Roman" panose="02020603050405020304" pitchFamily="18" charset="0"/>
              <a:cs typeface="Times New Roman" panose="02020603050405020304" pitchFamily="18" charset="0"/>
            </a:endParaRPr>
          </a:p>
          <a:p>
            <a:endParaRPr lang="en-US" b="0" i="0" u="none" strike="noStrike" dirty="0" smtClean="0">
              <a:effectLst/>
              <a:latin typeface="Arial"/>
            </a:endParaRPr>
          </a:p>
          <a:p>
            <a:endParaRPr lang="en-US" dirty="0"/>
          </a:p>
        </p:txBody>
      </p:sp>
      <p:sp>
        <p:nvSpPr>
          <p:cNvPr id="2" name="Title 1"/>
          <p:cNvSpPr>
            <a:spLocks noGrp="1"/>
          </p:cNvSpPr>
          <p:nvPr>
            <p:ph type="title"/>
          </p:nvPr>
        </p:nvSpPr>
        <p:spPr>
          <a:xfrm>
            <a:off x="228244" y="332656"/>
            <a:ext cx="8229600" cy="1143000"/>
          </a:xfrm>
        </p:spPr>
        <p:txBody>
          <a:bodyPr>
            <a:noAutofit/>
          </a:bodyPr>
          <a:lstStyle/>
          <a:p>
            <a:pPr algn="l"/>
            <a:r>
              <a:rPr lang="en-US" sz="3400" b="1" u="sng" dirty="0" smtClean="0">
                <a:latin typeface="Times New Roman" panose="02020603050405020304" pitchFamily="18" charset="0"/>
                <a:cs typeface="Times New Roman" panose="02020603050405020304" pitchFamily="18" charset="0"/>
              </a:rPr>
              <a:t>Type of the vaccines available in this center:</a:t>
            </a:r>
            <a:r>
              <a:rPr lang="en-US" sz="3400" dirty="0" smtClean="0"/>
              <a:t/>
            </a:r>
            <a:br>
              <a:rPr lang="en-US" sz="3400" dirty="0" smtClean="0"/>
            </a:br>
            <a:endParaRPr lang="en-US" sz="3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653914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09800"/>
            <a:ext cx="8229600" cy="4221163"/>
          </a:xfrm>
        </p:spPr>
        <p:txBody>
          <a:bodyPr>
            <a:normAutofit/>
          </a:bodyPr>
          <a:lstStyle/>
          <a:p>
            <a:r>
              <a:rPr lang="en-US" sz="3000" dirty="0" smtClean="0">
                <a:latin typeface="Times New Roman" panose="02020603050405020304" pitchFamily="18" charset="0"/>
                <a:cs typeface="Times New Roman" panose="02020603050405020304" pitchFamily="18" charset="0"/>
              </a:rPr>
              <a:t>Regular vaccination for the patients (referrals, walk-ins)</a:t>
            </a:r>
          </a:p>
          <a:p>
            <a:r>
              <a:rPr lang="en-US" sz="3000" dirty="0" smtClean="0">
                <a:latin typeface="Times New Roman" panose="02020603050405020304" pitchFamily="18" charset="0"/>
                <a:cs typeface="Times New Roman" panose="02020603050405020304" pitchFamily="18" charset="0"/>
              </a:rPr>
              <a:t>Proper certification of vaccination for students traveling abroad</a:t>
            </a:r>
          </a:p>
          <a:p>
            <a:r>
              <a:rPr lang="en-US" sz="3000" dirty="0" smtClean="0">
                <a:latin typeface="Times New Roman" panose="02020603050405020304" pitchFamily="18" charset="0"/>
                <a:cs typeface="Times New Roman" panose="02020603050405020304" pitchFamily="18" charset="0"/>
              </a:rPr>
              <a:t>Sensitization program (in house and community)</a:t>
            </a:r>
            <a:endParaRPr lang="en-US" sz="3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42056" y="116632"/>
            <a:ext cx="8534400" cy="1143000"/>
          </a:xfrm>
        </p:spPr>
        <p:txBody>
          <a:bodyPr>
            <a:noAutofit/>
          </a:bodyPr>
          <a:lstStyle/>
          <a:p>
            <a:r>
              <a:rPr lang="en-US" sz="3400" b="1" u="sng" dirty="0" smtClean="0">
                <a:latin typeface="Times New Roman" panose="02020603050405020304" pitchFamily="18" charset="0"/>
                <a:cs typeface="Times New Roman" panose="02020603050405020304" pitchFamily="18" charset="0"/>
              </a:rPr>
              <a:t>Activities under Adult Immunization Program</a:t>
            </a:r>
            <a:endParaRPr lang="en-US" sz="3400"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5489" y="0"/>
            <a:ext cx="1438275" cy="838200"/>
          </a:xfrm>
          <a:prstGeom prst="rect">
            <a:avLst/>
          </a:prstGeom>
        </p:spPr>
      </p:pic>
    </p:spTree>
    <p:extLst>
      <p:ext uri="{BB962C8B-B14F-4D97-AF65-F5344CB8AC3E}">
        <p14:creationId xmlns:p14="http://schemas.microsoft.com/office/powerpoint/2010/main" val="900846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84240187"/>
              </p:ext>
            </p:extLst>
          </p:nvPr>
        </p:nvGraphicFramePr>
        <p:xfrm>
          <a:off x="228600" y="1219200"/>
          <a:ext cx="8763000" cy="5486395"/>
        </p:xfrm>
        <a:graphic>
          <a:graphicData uri="http://schemas.openxmlformats.org/drawingml/2006/table">
            <a:tbl>
              <a:tblPr>
                <a:tableStyleId>{ED083AE6-46FA-4A59-8FB0-9F97EB10719F}</a:tableStyleId>
              </a:tblPr>
              <a:tblGrid>
                <a:gridCol w="2481557"/>
                <a:gridCol w="853035"/>
                <a:gridCol w="775487"/>
                <a:gridCol w="930584"/>
                <a:gridCol w="1534985"/>
                <a:gridCol w="2187352"/>
              </a:tblGrid>
              <a:tr h="649574">
                <a:tc>
                  <a:txBody>
                    <a:bodyPr/>
                    <a:lstStyle/>
                    <a:p>
                      <a:pPr algn="l" fontAlgn="b"/>
                      <a:r>
                        <a:rPr lang="en-US" sz="2000" b="1" u="none" strike="noStrike" dirty="0">
                          <a:effectLst/>
                          <a:latin typeface="Times New Roman" panose="02020603050405020304" pitchFamily="18" charset="0"/>
                          <a:cs typeface="Times New Roman" panose="02020603050405020304" pitchFamily="18" charset="0"/>
                        </a:rPr>
                        <a:t>Name of Vaccination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b="1" u="none" strike="noStrike" dirty="0" smtClean="0">
                          <a:effectLst/>
                          <a:latin typeface="Times New Roman" panose="02020603050405020304" pitchFamily="18" charset="0"/>
                          <a:cs typeface="Times New Roman" panose="02020603050405020304" pitchFamily="18" charset="0"/>
                        </a:rPr>
                        <a:t> 2012</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b="1" u="none" strike="noStrike" dirty="0" smtClean="0">
                          <a:effectLst/>
                          <a:latin typeface="Times New Roman" panose="02020603050405020304" pitchFamily="18" charset="0"/>
                          <a:cs typeface="Times New Roman" panose="02020603050405020304" pitchFamily="18" charset="0"/>
                        </a:rPr>
                        <a:t> 2013</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l" fontAlgn="b"/>
                      <a:r>
                        <a:rPr lang="en-US" sz="2000" b="1" u="none" strike="noStrike" dirty="0" smtClean="0">
                          <a:effectLst/>
                          <a:latin typeface="Times New Roman" panose="02020603050405020304" pitchFamily="18" charset="0"/>
                          <a:cs typeface="Times New Roman" panose="02020603050405020304" pitchFamily="18" charset="0"/>
                        </a:rPr>
                        <a:t> 2014</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Jan - August, 2015</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000" b="1" u="none" strike="noStrike" dirty="0">
                          <a:effectLst/>
                          <a:latin typeface="Times New Roman" panose="02020603050405020304" pitchFamily="18" charset="0"/>
                          <a:cs typeface="Times New Roman" panose="02020603050405020304" pitchFamily="18" charset="0"/>
                        </a:rPr>
                        <a:t>Total No. of </a:t>
                      </a:r>
                      <a:r>
                        <a:rPr lang="en-US" sz="2000" b="1" u="none" strike="noStrike" dirty="0" smtClean="0">
                          <a:effectLst/>
                          <a:latin typeface="Times New Roman" panose="02020603050405020304" pitchFamily="18" charset="0"/>
                          <a:cs typeface="Times New Roman" panose="02020603050405020304" pitchFamily="18" charset="0"/>
                        </a:rPr>
                        <a:t> patients Vaccinated </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Hepatitis </a:t>
                      </a:r>
                      <a:r>
                        <a:rPr lang="en-US" sz="1800" u="none" strike="noStrike" dirty="0">
                          <a:effectLst/>
                          <a:latin typeface="Times New Roman" panose="02020603050405020304" pitchFamily="18" charset="0"/>
                          <a:cs typeface="Times New Roman" panose="02020603050405020304" pitchFamily="18" charset="0"/>
                        </a:rPr>
                        <a:t>B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479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Hepatitis </a:t>
                      </a:r>
                      <a:r>
                        <a:rPr lang="en-US" sz="1800" u="none" strike="noStrike" dirty="0">
                          <a:effectLst/>
                          <a:latin typeface="Times New Roman" panose="02020603050405020304" pitchFamily="18" charset="0"/>
                          <a:cs typeface="Times New Roman" panose="02020603050405020304" pitchFamily="18" charset="0"/>
                        </a:rPr>
                        <a:t>A</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3</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20</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a:t>
                      </a:r>
                      <a:r>
                        <a:rPr lang="en-US" sz="1800" u="none" strike="noStrike" dirty="0" err="1" smtClean="0">
                          <a:effectLst/>
                          <a:latin typeface="Times New Roman" panose="02020603050405020304" pitchFamily="18" charset="0"/>
                          <a:cs typeface="Times New Roman" panose="02020603050405020304" pitchFamily="18" charset="0"/>
                        </a:rPr>
                        <a:t>Influvac</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52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98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228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197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575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Yellow </a:t>
                      </a:r>
                      <a:r>
                        <a:rPr lang="en-US" sz="1800" u="none" strike="noStrike" dirty="0">
                          <a:effectLst/>
                          <a:latin typeface="Times New Roman" panose="02020603050405020304" pitchFamily="18" charset="0"/>
                          <a:cs typeface="Times New Roman" panose="02020603050405020304" pitchFamily="18" charset="0"/>
                        </a:rPr>
                        <a:t>Fever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r>
                        <a:rPr lang="en-US" sz="1800" u="none" strike="noStrike" dirty="0" smtClean="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r>
                        <a:rPr lang="en-US" sz="1800" u="none" strike="noStrike" dirty="0" smtClean="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smtClean="0">
                          <a:effectLst/>
                          <a:latin typeface="Times New Roman" panose="02020603050405020304" pitchFamily="18" charset="0"/>
                          <a:cs typeface="Times New Roman" panose="02020603050405020304" pitchFamily="18" charset="0"/>
                        </a:rPr>
                        <a:t>0</a:t>
                      </a:r>
                      <a:r>
                        <a:rPr lang="en-US" sz="1800" u="none" strike="noStrike" dirty="0">
                          <a:effectLst/>
                          <a:latin typeface="Times New Roman" panose="02020603050405020304" pitchFamily="18" charset="0"/>
                          <a:cs typeface="Times New Roman" panose="02020603050405020304" pitchFamily="18" charset="0"/>
                        </a:rPr>
                        <a:t>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HPV</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5</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43</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34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100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Pneumococcal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72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108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72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270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Chicken </a:t>
                      </a:r>
                      <a:r>
                        <a:rPr lang="en-US" sz="1800" u="none" strike="noStrike" dirty="0">
                          <a:effectLst/>
                          <a:latin typeface="Times New Roman" panose="02020603050405020304" pitchFamily="18" charset="0"/>
                          <a:cs typeface="Times New Roman" panose="02020603050405020304" pitchFamily="18" charset="0"/>
                        </a:rPr>
                        <a:t>Pox</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5</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11</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7</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MMR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r>
                        <a:rPr lang="en-US" sz="1800" u="none" strike="noStrike" dirty="0" smtClean="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11</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7</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T-Dap</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r>
                        <a:rPr lang="en-US" sz="1800" u="none" strike="noStrike" dirty="0" smtClean="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6</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4</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11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Typhoid</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25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7</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8</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58</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39711">
                <a:tc>
                  <a:txBody>
                    <a:bodyPr/>
                    <a:lstStyle/>
                    <a:p>
                      <a:pPr algn="l" fontAlgn="b"/>
                      <a:r>
                        <a:rPr lang="en-US" sz="1800" u="none" strike="noStrike" dirty="0" smtClean="0">
                          <a:effectLst/>
                          <a:latin typeface="Times New Roman" panose="02020603050405020304" pitchFamily="18" charset="0"/>
                          <a:cs typeface="Times New Roman" panose="02020603050405020304" pitchFamily="18" charset="0"/>
                        </a:rPr>
                        <a:t>  Meningococcal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 </a:t>
                      </a:r>
                      <a:r>
                        <a:rPr lang="en-US" sz="1800" u="none" strike="noStrike" dirty="0" smtClean="0">
                          <a:effectLst/>
                          <a:latin typeface="Times New Roman" panose="02020603050405020304" pitchFamily="18" charset="0"/>
                          <a:cs typeface="Times New Roman" panose="02020603050405020304" pitchFamily="18" charset="0"/>
                        </a:rPr>
                        <a:t>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1</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a:effectLst/>
                          <a:latin typeface="Times New Roman" panose="02020603050405020304" pitchFamily="18" charset="0"/>
                          <a:cs typeface="Times New Roman" panose="02020603050405020304" pitchFamily="18" charset="0"/>
                        </a:rPr>
                        <a:t>2</a:t>
                      </a:r>
                      <a:endParaRPr lang="en-US"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bl>
          </a:graphicData>
        </a:graphic>
      </p:graphicFrame>
      <p:sp>
        <p:nvSpPr>
          <p:cNvPr id="2" name="Title 1"/>
          <p:cNvSpPr>
            <a:spLocks noGrp="1"/>
          </p:cNvSpPr>
          <p:nvPr>
            <p:ph type="title"/>
          </p:nvPr>
        </p:nvSpPr>
        <p:spPr>
          <a:xfrm>
            <a:off x="457200" y="152400"/>
            <a:ext cx="8229600" cy="914400"/>
          </a:xfrm>
        </p:spPr>
        <p:txBody>
          <a:bodyPr>
            <a:normAutofit/>
          </a:bodyPr>
          <a:lstStyle/>
          <a:p>
            <a:r>
              <a:rPr lang="en-US" sz="3400" b="1" u="sng" dirty="0" smtClean="0">
                <a:latin typeface="Times New Roman" panose="02020603050405020304" pitchFamily="18" charset="0"/>
                <a:cs typeface="Times New Roman" panose="02020603050405020304" pitchFamily="18" charset="0"/>
              </a:rPr>
              <a:t>Total no. of adults vaccinated:</a:t>
            </a:r>
            <a:endParaRPr lang="en-US" sz="3400" b="1" u="sng"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28433"/>
            <a:ext cx="1438275" cy="838200"/>
          </a:xfrm>
          <a:prstGeom prst="rect">
            <a:avLst/>
          </a:prstGeom>
        </p:spPr>
      </p:pic>
    </p:spTree>
    <p:extLst>
      <p:ext uri="{BB962C8B-B14F-4D97-AF65-F5344CB8AC3E}">
        <p14:creationId xmlns:p14="http://schemas.microsoft.com/office/powerpoint/2010/main" val="3258903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4" name="TextBox 3"/>
          <p:cNvSpPr txBox="1"/>
          <p:nvPr/>
        </p:nvSpPr>
        <p:spPr>
          <a:xfrm>
            <a:off x="2438400" y="6243430"/>
            <a:ext cx="4094711" cy="369332"/>
          </a:xfrm>
          <a:prstGeom prst="rect">
            <a:avLst/>
          </a:prstGeom>
          <a:noFill/>
        </p:spPr>
        <p:txBody>
          <a:bodyPr wrap="none" rtlCol="0">
            <a:spAutoFit/>
          </a:bodyPr>
          <a:lstStyle/>
          <a:p>
            <a:r>
              <a:rPr lang="en-US" b="1" dirty="0" smtClean="0">
                <a:solidFill>
                  <a:srgbClr val="0070C0"/>
                </a:solidFill>
              </a:rPr>
              <a:t>Total numbers of adults vaccinated: 1600</a:t>
            </a:r>
            <a:endParaRPr lang="en-US" b="1" dirty="0">
              <a:solidFill>
                <a:srgbClr val="0070C0"/>
              </a:solidFill>
            </a:endParaRPr>
          </a:p>
        </p:txBody>
      </p:sp>
    </p:spTree>
    <p:extLst>
      <p:ext uri="{BB962C8B-B14F-4D97-AF65-F5344CB8AC3E}">
        <p14:creationId xmlns:p14="http://schemas.microsoft.com/office/powerpoint/2010/main" val="349502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8450682"/>
              </p:ext>
            </p:extLst>
          </p:nvPr>
        </p:nvGraphicFramePr>
        <p:xfrm>
          <a:off x="228600" y="332656"/>
          <a:ext cx="83820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2313" y="0"/>
            <a:ext cx="1438275" cy="838200"/>
          </a:xfrm>
          <a:prstGeom prst="rect">
            <a:avLst/>
          </a:prstGeom>
        </p:spPr>
      </p:pic>
    </p:spTree>
    <p:extLst>
      <p:ext uri="{BB962C8B-B14F-4D97-AF65-F5344CB8AC3E}">
        <p14:creationId xmlns:p14="http://schemas.microsoft.com/office/powerpoint/2010/main" val="20307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4201653573"/>
              </p:ext>
            </p:extLst>
          </p:nvPr>
        </p:nvGraphicFramePr>
        <p:xfrm>
          <a:off x="228600" y="492968"/>
          <a:ext cx="86868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2224307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Mandatory Hepatitis B vaccination for hospital staff</a:t>
            </a:r>
          </a:p>
          <a:p>
            <a:pPr algn="just"/>
            <a:r>
              <a:rPr lang="en-US" sz="2800" dirty="0" smtClean="0">
                <a:latin typeface="Times New Roman" panose="02020603050405020304" pitchFamily="18" charset="0"/>
                <a:cs typeface="Times New Roman" panose="02020603050405020304" pitchFamily="18" charset="0"/>
              </a:rPr>
              <a:t>Compulsory Flu vaccine for hospital staff during </a:t>
            </a:r>
            <a:r>
              <a:rPr lang="en-US" sz="2800" dirty="0" err="1" smtClean="0">
                <a:latin typeface="Times New Roman" panose="02020603050405020304" pitchFamily="18" charset="0"/>
                <a:cs typeface="Times New Roman" panose="02020603050405020304" pitchFamily="18" charset="0"/>
              </a:rPr>
              <a:t>epidemy</a:t>
            </a:r>
            <a:r>
              <a:rPr lang="en-US" sz="2800" dirty="0" smtClean="0">
                <a:latin typeface="Times New Roman" panose="02020603050405020304" pitchFamily="18" charset="0"/>
                <a:cs typeface="Times New Roman" panose="02020603050405020304" pitchFamily="18" charset="0"/>
              </a:rPr>
              <a:t> of flu</a:t>
            </a:r>
          </a:p>
          <a:p>
            <a:pPr algn="just"/>
            <a:r>
              <a:rPr lang="en-US" sz="2800" dirty="0" smtClean="0">
                <a:latin typeface="Times New Roman" panose="02020603050405020304" pitchFamily="18" charset="0"/>
                <a:cs typeface="Times New Roman" panose="02020603050405020304" pitchFamily="18" charset="0"/>
              </a:rPr>
              <a:t>Proper vaccination card for everybody taking vaccination in our center</a:t>
            </a:r>
          </a:p>
          <a:p>
            <a:pPr algn="just"/>
            <a:r>
              <a:rPr lang="en-US" sz="2800" dirty="0" smtClean="0">
                <a:latin typeface="Times New Roman" panose="02020603050405020304" pitchFamily="18" charset="0"/>
                <a:cs typeface="Times New Roman" panose="02020603050405020304" pitchFamily="18" charset="0"/>
              </a:rPr>
              <a:t>Regular lectures to disseminate the knowledge about Adult Immunization</a:t>
            </a:r>
          </a:p>
          <a:p>
            <a:endParaRPr lang="en-US" dirty="0"/>
          </a:p>
        </p:txBody>
      </p:sp>
      <p:sp>
        <p:nvSpPr>
          <p:cNvPr id="2" name="Title 1"/>
          <p:cNvSpPr>
            <a:spLocks noGrp="1"/>
          </p:cNvSpPr>
          <p:nvPr>
            <p:ph type="title"/>
          </p:nvPr>
        </p:nvSpPr>
        <p:spPr/>
        <p:txBody>
          <a:bodyPr>
            <a:normAutofit/>
          </a:bodyPr>
          <a:lstStyle/>
          <a:p>
            <a:r>
              <a:rPr lang="en-US" sz="3600" b="1" u="sng" dirty="0" smtClean="0">
                <a:latin typeface="Times New Roman" panose="02020603050405020304" pitchFamily="18" charset="0"/>
                <a:cs typeface="Times New Roman" panose="02020603050405020304" pitchFamily="18" charset="0"/>
              </a:rPr>
              <a:t>Changes made in the Program:</a:t>
            </a:r>
            <a:endParaRPr lang="en-US" sz="3600" b="1" u="sng"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19334"/>
            <a:ext cx="1438275" cy="838200"/>
          </a:xfrm>
          <a:prstGeom prst="rect">
            <a:avLst/>
          </a:prstGeom>
        </p:spPr>
      </p:pic>
    </p:spTree>
    <p:extLst>
      <p:ext uri="{BB962C8B-B14F-4D97-AF65-F5344CB8AC3E}">
        <p14:creationId xmlns:p14="http://schemas.microsoft.com/office/powerpoint/2010/main" val="1777087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a:bodyPr>
          <a:lstStyle/>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impact of immunization could be observed among hospital staff where </a:t>
            </a:r>
            <a:r>
              <a:rPr lang="en-US" sz="2800" dirty="0" err="1">
                <a:latin typeface="Times New Roman" panose="02020603050405020304" pitchFamily="18" charset="0"/>
                <a:cs typeface="Times New Roman" panose="02020603050405020304" pitchFamily="18" charset="0"/>
              </a:rPr>
              <a:t>Hep</a:t>
            </a:r>
            <a:r>
              <a:rPr lang="en-US" sz="2800" dirty="0">
                <a:latin typeface="Times New Roman" panose="02020603050405020304" pitchFamily="18" charset="0"/>
                <a:cs typeface="Times New Roman" panose="02020603050405020304" pitchFamily="18" charset="0"/>
              </a:rPr>
              <a:t> B vaccine is mandatory. Since this hospital is treating </a:t>
            </a:r>
            <a:r>
              <a:rPr lang="en-US" sz="2800" dirty="0" err="1">
                <a:latin typeface="Times New Roman" panose="02020603050405020304" pitchFamily="18" charset="0"/>
                <a:cs typeface="Times New Roman" panose="02020603050405020304" pitchFamily="18" charset="0"/>
              </a:rPr>
              <a:t>Hep</a:t>
            </a:r>
            <a:r>
              <a:rPr lang="en-US" sz="2800" dirty="0">
                <a:latin typeface="Times New Roman" panose="02020603050405020304" pitchFamily="18" charset="0"/>
                <a:cs typeface="Times New Roman" panose="02020603050405020304" pitchFamily="18" charset="0"/>
              </a:rPr>
              <a:t> B positive patients; due to this vaccine health care </a:t>
            </a:r>
            <a:r>
              <a:rPr lang="en-US" sz="2800" dirty="0" smtClean="0">
                <a:latin typeface="Times New Roman" panose="02020603050405020304" pitchFamily="18" charset="0"/>
                <a:cs typeface="Times New Roman" panose="02020603050405020304" pitchFamily="18" charset="0"/>
              </a:rPr>
              <a:t>professionals (HCP) </a:t>
            </a:r>
            <a:r>
              <a:rPr lang="en-US" sz="2800" dirty="0">
                <a:latin typeface="Times New Roman" panose="02020603050405020304" pitchFamily="18" charset="0"/>
                <a:cs typeface="Times New Roman" panose="02020603050405020304" pitchFamily="18" charset="0"/>
              </a:rPr>
              <a:t>are working audaciously with them without any stigma and discrimination and working so closely with the patients also lead to needle stick injuries but no HCP acquired this virus</a:t>
            </a:r>
            <a:r>
              <a:rPr lang="en-US" sz="3600" dirty="0">
                <a:latin typeface="Times New Roman" panose="02020603050405020304" pitchFamily="18" charset="0"/>
                <a:cs typeface="Times New Roman" panose="02020603050405020304" pitchFamily="18" charset="0"/>
              </a:rPr>
              <a:t>. </a:t>
            </a:r>
            <a:endParaRPr lang="en-US" dirty="0"/>
          </a:p>
        </p:txBody>
      </p:sp>
      <p:sp>
        <p:nvSpPr>
          <p:cNvPr id="2" name="Title 1"/>
          <p:cNvSpPr>
            <a:spLocks noGrp="1"/>
          </p:cNvSpPr>
          <p:nvPr>
            <p:ph type="title"/>
          </p:nvPr>
        </p:nvSpPr>
        <p:spPr>
          <a:xfrm>
            <a:off x="457200" y="274638"/>
            <a:ext cx="8229600" cy="868362"/>
          </a:xfrm>
        </p:spPr>
        <p:txBody>
          <a:bodyPr>
            <a:normAutofit fontScale="90000"/>
          </a:bodyPr>
          <a:lstStyle/>
          <a:p>
            <a:r>
              <a:rPr lang="en-US" dirty="0" smtClean="0"/>
              <a:t/>
            </a:r>
            <a:br>
              <a:rPr lang="en-US" dirty="0" smtClean="0"/>
            </a:br>
            <a:r>
              <a:rPr lang="en-US" sz="4000" b="1" u="sng" dirty="0" smtClean="0">
                <a:latin typeface="Times New Roman" panose="02020603050405020304" pitchFamily="18" charset="0"/>
                <a:cs typeface="Times New Roman" panose="02020603050405020304" pitchFamily="18" charset="0"/>
              </a:rPr>
              <a:t>Efficacy observed:</a:t>
            </a:r>
            <a:r>
              <a:rPr lang="en-US" dirty="0" smtClean="0"/>
              <a:t/>
            </a:r>
            <a:br>
              <a:rPr lang="en-US" dirty="0" smtClean="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835655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sz="2800" dirty="0" smtClean="0">
                <a:latin typeface="Times New Roman" panose="02020603050405020304" pitchFamily="18" charset="0"/>
                <a:cs typeface="Times New Roman" panose="02020603050405020304" pitchFamily="18" charset="0"/>
              </a:rPr>
              <a:t>Likewise, it is compulsory for all the hospital staff to get them vaccinated with Influenza Vaccine during the </a:t>
            </a:r>
            <a:r>
              <a:rPr lang="en-US" sz="2800" dirty="0" err="1" smtClean="0">
                <a:latin typeface="Times New Roman" panose="02020603050405020304" pitchFamily="18" charset="0"/>
                <a:cs typeface="Times New Roman" panose="02020603050405020304" pitchFamily="18" charset="0"/>
              </a:rPr>
              <a:t>epidemy</a:t>
            </a:r>
            <a:r>
              <a:rPr lang="en-US" sz="2800" dirty="0" smtClean="0">
                <a:latin typeface="Times New Roman" panose="02020603050405020304" pitchFamily="18" charset="0"/>
                <a:cs typeface="Times New Roman" panose="02020603050405020304" pitchFamily="18" charset="0"/>
              </a:rPr>
              <a:t> of flu. Our hospital is an approved </a:t>
            </a:r>
            <a:r>
              <a:rPr lang="en-US" sz="2800" dirty="0" err="1" smtClean="0">
                <a:latin typeface="Times New Roman" panose="02020603050405020304" pitchFamily="18" charset="0"/>
                <a:cs typeface="Times New Roman" panose="02020603050405020304" pitchFamily="18" charset="0"/>
              </a:rPr>
              <a:t>centre</a:t>
            </a:r>
            <a:r>
              <a:rPr lang="en-US" sz="2800" dirty="0" smtClean="0">
                <a:latin typeface="Times New Roman" panose="02020603050405020304" pitchFamily="18" charset="0"/>
                <a:cs typeface="Times New Roman" panose="02020603050405020304" pitchFamily="18" charset="0"/>
              </a:rPr>
              <a:t> for swine flu; every year many patients are admitted for the treatment of swine flu and identical illnesses and because of the efficacy of vaccines no case of flu is reported among staff this year.</a:t>
            </a:r>
          </a:p>
          <a:p>
            <a:pPr algn="just"/>
            <a:endParaRPr lang="en-US" sz="2800" dirty="0"/>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1972275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a:bodyPr>
          <a:lstStyle/>
          <a:p>
            <a:pPr marL="0" indent="0" algn="just">
              <a:buNone/>
            </a:pPr>
            <a:r>
              <a:rPr lang="en-US" dirty="0" err="1">
                <a:latin typeface="Times New Roman" panose="02020603050405020304" pitchFamily="18" charset="0"/>
                <a:cs typeface="Times New Roman" panose="02020603050405020304" pitchFamily="18" charset="0"/>
              </a:rPr>
              <a:t>Crosslay</a:t>
            </a:r>
            <a:r>
              <a:rPr lang="en-US" dirty="0">
                <a:latin typeface="Times New Roman" panose="02020603050405020304" pitchFamily="18" charset="0"/>
                <a:cs typeface="Times New Roman" panose="02020603050405020304" pitchFamily="18" charset="0"/>
              </a:rPr>
              <a:t> Wellness Centre envisions this program to be a role model for various other tertiary care hospitals not only in India but in Asia-Pacific region as we believe </a:t>
            </a:r>
            <a:r>
              <a:rPr lang="en-US" dirty="0" smtClean="0">
                <a:latin typeface="Times New Roman" panose="02020603050405020304" pitchFamily="18" charset="0"/>
                <a:cs typeface="Times New Roman" panose="02020603050405020304" pitchFamily="18" charset="0"/>
              </a:rPr>
              <a:t>that</a:t>
            </a:r>
          </a:p>
          <a:p>
            <a:pPr marL="0" indent="0" algn="just">
              <a:buNone/>
            </a:pPr>
            <a:r>
              <a:rPr lang="en-US" dirty="0" smtClean="0">
                <a:latin typeface="Times New Roman" panose="02020603050405020304" pitchFamily="18" charset="0"/>
                <a:cs typeface="Times New Roman" panose="02020603050405020304" pitchFamily="18" charset="0"/>
              </a:rPr>
              <a:t> </a:t>
            </a:r>
          </a:p>
          <a:p>
            <a:pPr marL="0" indent="0" algn="just">
              <a:buNone/>
            </a:pPr>
            <a:r>
              <a:rPr lang="en-US" b="1" dirty="0" smtClean="0">
                <a:solidFill>
                  <a:srgbClr val="0070C0"/>
                </a:solidFill>
                <a:latin typeface="Times New Roman" panose="02020603050405020304" pitchFamily="18" charset="0"/>
                <a:cs typeface="Times New Roman" panose="02020603050405020304" pitchFamily="18" charset="0"/>
              </a:rPr>
              <a:t>“</a:t>
            </a:r>
            <a:r>
              <a:rPr lang="en-US" b="1" dirty="0">
                <a:solidFill>
                  <a:srgbClr val="0070C0"/>
                </a:solidFill>
                <a:latin typeface="Times New Roman" panose="02020603050405020304" pitchFamily="18" charset="0"/>
                <a:cs typeface="Times New Roman" panose="02020603050405020304" pitchFamily="18" charset="0"/>
              </a:rPr>
              <a:t>Vaccinations are one of the best ways to put an end to the serious effects of certain diseases</a:t>
            </a:r>
            <a:r>
              <a:rPr lang="en-US" b="1" dirty="0" smtClean="0">
                <a:solidFill>
                  <a:srgbClr val="0070C0"/>
                </a:solidFill>
                <a:latin typeface="Times New Roman" panose="02020603050405020304" pitchFamily="18" charset="0"/>
                <a:cs typeface="Times New Roman" panose="02020603050405020304" pitchFamily="18" charset="0"/>
              </a:rPr>
              <a:t>”.</a:t>
            </a:r>
          </a:p>
          <a:p>
            <a:pPr marL="0" indent="0" algn="just">
              <a:buNone/>
            </a:pPr>
            <a:endParaRPr lang="en-US" dirty="0"/>
          </a:p>
          <a:p>
            <a:pPr marL="0" indent="0" algn="ctr">
              <a:buNone/>
            </a:pPr>
            <a:r>
              <a:rPr lang="en-US" sz="3000" b="1" u="sng" dirty="0">
                <a:solidFill>
                  <a:srgbClr val="FF0000"/>
                </a:solidFill>
                <a:latin typeface="Times New Roman" panose="02020603050405020304" pitchFamily="18" charset="0"/>
                <a:cs typeface="Times New Roman" panose="02020603050405020304" pitchFamily="18" charset="0"/>
              </a:rPr>
              <a:t>Now, we aim to make Hepatitis B titer mandatory for all</a:t>
            </a:r>
          </a:p>
          <a:p>
            <a:pPr marL="0" indent="0" algn="ctr">
              <a:buNone/>
            </a:pPr>
            <a:endParaRPr lang="en-US" sz="3000"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970958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indent="0">
              <a:buNone/>
            </a:pPr>
            <a:endParaRPr lang="en-US" b="1" dirty="0" smtClean="0">
              <a:ln/>
              <a:solidFill>
                <a:schemeClr val="accent3"/>
              </a:solidFill>
            </a:endParaRPr>
          </a:p>
          <a:p>
            <a:pPr marL="0" indent="0">
              <a:buNone/>
            </a:pPr>
            <a:endParaRPr lang="en-US" b="1" dirty="0">
              <a:ln/>
              <a:solidFill>
                <a:schemeClr val="accent3"/>
              </a:solidFill>
            </a:endParaRPr>
          </a:p>
          <a:p>
            <a:pPr marL="0" indent="0" algn="ctr">
              <a:buNone/>
            </a:pPr>
            <a:r>
              <a:rPr lang="en-US" sz="6600" b="1" dirty="0" smtClean="0">
                <a:ln/>
                <a:solidFill>
                  <a:srgbClr val="CC66FF"/>
                </a:solidFill>
                <a:latin typeface="Times New Roman" panose="02020603050405020304" pitchFamily="18" charset="0"/>
                <a:cs typeface="Times New Roman" panose="02020603050405020304" pitchFamily="18" charset="0"/>
              </a:rPr>
              <a:t>THANK YOU</a:t>
            </a:r>
            <a:endParaRPr lang="en-US" sz="6600" b="1" dirty="0">
              <a:ln/>
              <a:solidFill>
                <a:srgbClr val="CC66FF"/>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725" y="0"/>
            <a:ext cx="1438275" cy="838200"/>
          </a:xfrm>
          <a:prstGeom prst="rect">
            <a:avLst/>
          </a:prstGeom>
        </p:spPr>
      </p:pic>
    </p:spTree>
    <p:extLst>
      <p:ext uri="{BB962C8B-B14F-4D97-AF65-F5344CB8AC3E}">
        <p14:creationId xmlns:p14="http://schemas.microsoft.com/office/powerpoint/2010/main" val="3367571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3394</TotalTime>
  <Words>2167</Words>
  <Application>Microsoft Office PowerPoint</Application>
  <PresentationFormat>On-screen Show (4:3)</PresentationFormat>
  <Paragraphs>334</Paragraphs>
  <Slides>51</Slides>
  <Notes>12</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Custom Design</vt:lpstr>
      <vt:lpstr>Adult Immunization in tertiary care hospital: An Initiative </vt:lpstr>
      <vt:lpstr>PowerPoint Presentation</vt:lpstr>
      <vt:lpstr>PowerPoint Presentation</vt:lpstr>
      <vt:lpstr>PowerPoint Presentation</vt:lpstr>
      <vt:lpstr>Vaccines Work!</vt:lpstr>
      <vt:lpstr> A brief history of vaccines &amp; vaccination in India </vt:lpstr>
      <vt:lpstr>PowerPoint Presentation</vt:lpstr>
      <vt:lpstr>PowerPoint Presentation</vt:lpstr>
      <vt:lpstr>PowerPoint Presentation</vt:lpstr>
      <vt:lpstr>Disease eradication through vaccination in India </vt:lpstr>
      <vt:lpstr>But…….</vt:lpstr>
      <vt:lpstr>Vaccines aren’t just for kids</vt:lpstr>
      <vt:lpstr>PowerPoint Presentation</vt:lpstr>
      <vt:lpstr>PowerPoint Presentation</vt:lpstr>
      <vt:lpstr>PowerPoint Presentation</vt:lpstr>
      <vt:lpstr>PowerPoint Presentation</vt:lpstr>
      <vt:lpstr>Tetanus-diphtheria-pertussis (Td or Tdap)  </vt:lpstr>
      <vt:lpstr>Human Papillomavirus (HPV)</vt:lpstr>
      <vt:lpstr>Measles, Mumps, Rubella (MMR)</vt:lpstr>
      <vt:lpstr>Varicella (chickenpox)</vt:lpstr>
      <vt:lpstr>Influenza (flu)</vt:lpstr>
      <vt:lpstr>Pneumococcal (polysaccharide)</vt:lpstr>
      <vt:lpstr>Hepatitis A</vt:lpstr>
      <vt:lpstr>Hepatitis B</vt:lpstr>
      <vt:lpstr>Meningococcal</vt:lpstr>
      <vt:lpstr>Herpes zoster (shingles)</vt:lpstr>
      <vt:lpstr>Typhoid Fever</vt:lpstr>
      <vt:lpstr>Rabies</vt:lpstr>
      <vt:lpstr>PowerPoint Presentation</vt:lpstr>
      <vt:lpstr>PowerPoint Presentation</vt:lpstr>
      <vt:lpstr>PowerPoint Presentation</vt:lpstr>
      <vt:lpstr>PowerPoint Presentation</vt:lpstr>
      <vt:lpstr>Screening Patients for Vaccines</vt:lpstr>
      <vt:lpstr>PowerPoint Presentation</vt:lpstr>
      <vt:lpstr>1. Condition of the hospital before Adult Immunization Program</vt:lpstr>
      <vt:lpstr>2. Preventive Health Check-Up</vt:lpstr>
      <vt:lpstr>PowerPoint Presentation</vt:lpstr>
      <vt:lpstr>3. Outbreak of Swine-Flu in India</vt:lpstr>
      <vt:lpstr>4. Vaccination for students </vt:lpstr>
      <vt:lpstr>PowerPoint Presentation</vt:lpstr>
      <vt:lpstr>Type of the vaccines available in this center: </vt:lpstr>
      <vt:lpstr>Activities under Adult Immunization Program</vt:lpstr>
      <vt:lpstr>Total no. of adults vaccinated:</vt:lpstr>
      <vt:lpstr>PowerPoint Presentation</vt:lpstr>
      <vt:lpstr>PowerPoint Presentation</vt:lpstr>
      <vt:lpstr>PowerPoint Presentation</vt:lpstr>
      <vt:lpstr>Changes made in the Program:</vt:lpstr>
      <vt:lpstr> Efficacy observed: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m14574</dc:creator>
  <cp:lastModifiedBy>neeti gupta</cp:lastModifiedBy>
  <cp:revision>172</cp:revision>
  <dcterms:created xsi:type="dcterms:W3CDTF">2012-11-14T09:37:25Z</dcterms:created>
  <dcterms:modified xsi:type="dcterms:W3CDTF">2015-09-25T06:46:43Z</dcterms:modified>
</cp:coreProperties>
</file>