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0" r:id="rId3"/>
    <p:sldId id="257" r:id="rId4"/>
    <p:sldId id="258" r:id="rId5"/>
    <p:sldId id="259" r:id="rId6"/>
    <p:sldId id="261" r:id="rId7"/>
    <p:sldId id="267" r:id="rId8"/>
    <p:sldId id="269" r:id="rId9"/>
    <p:sldId id="274" r:id="rId10"/>
    <p:sldId id="275" r:id="rId11"/>
    <p:sldId id="268" r:id="rId12"/>
    <p:sldId id="262" r:id="rId13"/>
    <p:sldId id="263" r:id="rId14"/>
    <p:sldId id="272" r:id="rId15"/>
    <p:sldId id="264" r:id="rId16"/>
    <p:sldId id="273" r:id="rId17"/>
    <p:sldId id="265" r:id="rId18"/>
    <p:sldId id="271" r:id="rId19"/>
    <p:sldId id="279" r:id="rId20"/>
    <p:sldId id="277" r:id="rId21"/>
    <p:sldId id="278" r:id="rId22"/>
    <p:sldId id="266" r:id="rId23"/>
    <p:sldId id="27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15" autoAdjust="0"/>
    <p:restoredTop sz="94660"/>
  </p:normalViewPr>
  <p:slideViewPr>
    <p:cSldViewPr>
      <p:cViewPr varScale="1">
        <p:scale>
          <a:sx n="70" d="100"/>
          <a:sy n="70" d="100"/>
        </p:scale>
        <p:origin x="-51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CEEC6D-2D6D-40B6-81CE-B2E648A2A089}" type="datetimeFigureOut">
              <a:rPr lang="en-US" smtClean="0"/>
              <a:t>9/25/2015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982880-FF1C-4B20-A64B-B696FF14BFA5}" type="slidenum">
              <a:rPr lang="en-US" smtClean="0"/>
              <a:t>‹#›</a:t>
            </a:fld>
            <a:endParaRPr lang="en-US"/>
          </a:p>
        </p:txBody>
      </p:sp>
    </p:spTree>
    <p:extLst>
      <p:ext uri="{BB962C8B-B14F-4D97-AF65-F5344CB8AC3E}">
        <p14:creationId xmlns:p14="http://schemas.microsoft.com/office/powerpoint/2010/main" val="3133696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general, it is preferable to avoid live-virus vaccines if an alternative inactivated vaccine is available, as in the case of influenza. However, many vaccines are available only as live-virus vaccines, and there are concerns about administration of live, attenuated disease-causing organisms to HIV-infected patients with severe </a:t>
            </a:r>
            <a:r>
              <a:rPr lang="en-US" dirty="0" err="1" smtClean="0"/>
              <a:t>immunocompromise</a:t>
            </a:r>
            <a:r>
              <a:rPr lang="en-US" dirty="0" smtClean="0"/>
              <a:t>. There are several reports of severe illness or death involving HIV-infected individuals after live-virus vaccination. In one case, a military recruit with asymptomatic HIV infection developed severe, disseminated </a:t>
            </a:r>
            <a:r>
              <a:rPr lang="en-US" dirty="0" err="1" smtClean="0"/>
              <a:t>vaccinia</a:t>
            </a:r>
            <a:r>
              <a:rPr lang="en-US" dirty="0" smtClean="0"/>
              <a:t> after receiving smallpox vaccination.(18) Another patient, who received bacillus </a:t>
            </a:r>
            <a:r>
              <a:rPr lang="en-US" dirty="0" err="1" smtClean="0"/>
              <a:t>Calmette-Guérin</a:t>
            </a:r>
            <a:r>
              <a:rPr lang="en-US" dirty="0" smtClean="0"/>
              <a:t> (BCG) for tuberculosis vaccination, developed disseminated disease,(19) and there are reports of HIV-infected patients with disseminated BCG infection from vaccination administered many years earlier.(20) </a:t>
            </a:r>
          </a:p>
          <a:p>
            <a:r>
              <a:rPr lang="en-US" dirty="0" smtClean="0"/>
              <a:t>Considerations for use of live, attenuated influenza vaccine (LAIV), MMR, varicella, and zoster vaccines in HIV infection are examined in the appropriate sections below. </a:t>
            </a:r>
          </a:p>
          <a:p>
            <a:r>
              <a:rPr lang="en-US" dirty="0" smtClean="0"/>
              <a:t>For persons in whom it is deemed appropriate to give both MMR and varicella vaccines, they can be given simultaneously. If they are not given on the same day, the varicella vaccine should be given at least 28 days after MMR, based on data in children showing that failure rates are higher if given &lt;28 days after MMR vaccination.(22) Live-virus vaccination should be avoided during and 3 months after intravenous immunoglobulin (IVIG) treatment, if possible, because passive antibodies in IVIG may impair response to live-virus vaccination with MMR or varicella for up to 3 months after IVIG infusion.(23)</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CA3AB2B-189A-4C92-A457-C6A3833631A7}" type="slidenum">
              <a:rPr lang="en-US" smtClean="0"/>
              <a:t>9</a:t>
            </a:fld>
            <a:endParaRPr lang="en-US"/>
          </a:p>
        </p:txBody>
      </p:sp>
    </p:spTree>
    <p:extLst>
      <p:ext uri="{BB962C8B-B14F-4D97-AF65-F5344CB8AC3E}">
        <p14:creationId xmlns:p14="http://schemas.microsoft.com/office/powerpoint/2010/main" val="3836015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3889375" y="0"/>
            <a:ext cx="2992438" cy="44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40963" name="Rectangle 3"/>
          <p:cNvSpPr>
            <a:spLocks noChangeArrowheads="1"/>
          </p:cNvSpPr>
          <p:nvPr/>
        </p:nvSpPr>
        <p:spPr bwMode="auto">
          <a:xfrm>
            <a:off x="3889375" y="8707438"/>
            <a:ext cx="2992438"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r"/>
            <a:r>
              <a:rPr lang="en-US" altLang="en-US" sz="1200" b="0">
                <a:solidFill>
                  <a:srgbClr val="FFFFFF"/>
                </a:solidFill>
              </a:rPr>
              <a:t>1</a:t>
            </a:r>
          </a:p>
        </p:txBody>
      </p:sp>
      <p:sp>
        <p:nvSpPr>
          <p:cNvPr id="40964" name="Rectangle 4"/>
          <p:cNvSpPr>
            <a:spLocks noChangeArrowheads="1"/>
          </p:cNvSpPr>
          <p:nvPr/>
        </p:nvSpPr>
        <p:spPr bwMode="auto">
          <a:xfrm>
            <a:off x="0" y="8707438"/>
            <a:ext cx="2992438"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40965" name="Rectangle 5"/>
          <p:cNvSpPr>
            <a:spLocks noChangeArrowheads="1"/>
          </p:cNvSpPr>
          <p:nvPr/>
        </p:nvSpPr>
        <p:spPr bwMode="auto">
          <a:xfrm>
            <a:off x="0" y="0"/>
            <a:ext cx="2992438" cy="44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40966" name="Rectangle 6"/>
          <p:cNvSpPr>
            <a:spLocks noGrp="1" noRot="1" noChangeAspect="1" noChangeArrowheads="1" noTextEdit="1"/>
          </p:cNvSpPr>
          <p:nvPr>
            <p:ph type="sldImg"/>
          </p:nvPr>
        </p:nvSpPr>
        <p:spPr>
          <a:xfrm>
            <a:off x="1196975" y="762000"/>
            <a:ext cx="4465638" cy="3349625"/>
          </a:xfrm>
          <a:solidFill>
            <a:srgbClr val="FFFFFF"/>
          </a:solidFill>
          <a:ln w="12700" cap="flat"/>
        </p:spPr>
      </p:sp>
      <p:sp>
        <p:nvSpPr>
          <p:cNvPr id="40967" name="Rectangle 7"/>
          <p:cNvSpPr>
            <a:spLocks noGrp="1" noChangeArrowheads="1"/>
          </p:cNvSpPr>
          <p:nvPr>
            <p:ph type="body" idx="1"/>
          </p:nvPr>
        </p:nvSpPr>
        <p:spPr>
          <a:xfrm>
            <a:off x="896938" y="4352925"/>
            <a:ext cx="5013325" cy="4129088"/>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889375" y="0"/>
            <a:ext cx="2992438" cy="44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37891" name="Rectangle 3"/>
          <p:cNvSpPr>
            <a:spLocks noChangeArrowheads="1"/>
          </p:cNvSpPr>
          <p:nvPr/>
        </p:nvSpPr>
        <p:spPr bwMode="auto">
          <a:xfrm>
            <a:off x="3889375" y="8707438"/>
            <a:ext cx="2992438"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r"/>
            <a:r>
              <a:rPr lang="en-US" altLang="en-US" sz="1200" b="0">
                <a:solidFill>
                  <a:srgbClr val="FFFFFF"/>
                </a:solidFill>
              </a:rPr>
              <a:t>1</a:t>
            </a:r>
          </a:p>
        </p:txBody>
      </p:sp>
      <p:sp>
        <p:nvSpPr>
          <p:cNvPr id="37892" name="Rectangle 4"/>
          <p:cNvSpPr>
            <a:spLocks noChangeArrowheads="1"/>
          </p:cNvSpPr>
          <p:nvPr/>
        </p:nvSpPr>
        <p:spPr bwMode="auto">
          <a:xfrm>
            <a:off x="0" y="8707438"/>
            <a:ext cx="2992438"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37893" name="Rectangle 5"/>
          <p:cNvSpPr>
            <a:spLocks noChangeArrowheads="1"/>
          </p:cNvSpPr>
          <p:nvPr/>
        </p:nvSpPr>
        <p:spPr bwMode="auto">
          <a:xfrm>
            <a:off x="0" y="0"/>
            <a:ext cx="2992438" cy="44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37894" name="Rectangle 6"/>
          <p:cNvSpPr>
            <a:spLocks noGrp="1" noRot="1" noChangeAspect="1" noChangeArrowheads="1" noTextEdit="1"/>
          </p:cNvSpPr>
          <p:nvPr>
            <p:ph type="sldImg"/>
          </p:nvPr>
        </p:nvSpPr>
        <p:spPr>
          <a:xfrm>
            <a:off x="1135063" y="715963"/>
            <a:ext cx="4587875" cy="3441700"/>
          </a:xfrm>
          <a:solidFill>
            <a:srgbClr val="FFFFFF"/>
          </a:solidFill>
          <a:ln w="12700" cap="flat"/>
        </p:spPr>
      </p:sp>
      <p:sp>
        <p:nvSpPr>
          <p:cNvPr id="37895" name="Rectangle 7"/>
          <p:cNvSpPr>
            <a:spLocks noGrp="1" noChangeArrowheads="1"/>
          </p:cNvSpPr>
          <p:nvPr>
            <p:ph type="body" idx="1"/>
          </p:nvPr>
        </p:nvSpPr>
        <p:spPr>
          <a:xfrm>
            <a:off x="896938" y="4352925"/>
            <a:ext cx="5013325" cy="4129088"/>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889375" y="0"/>
            <a:ext cx="2992438" cy="44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36867" name="Rectangle 3"/>
          <p:cNvSpPr>
            <a:spLocks noChangeArrowheads="1"/>
          </p:cNvSpPr>
          <p:nvPr/>
        </p:nvSpPr>
        <p:spPr bwMode="auto">
          <a:xfrm>
            <a:off x="3889375" y="8707438"/>
            <a:ext cx="2992438"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r"/>
            <a:r>
              <a:rPr lang="en-US" altLang="en-US" sz="1200" b="0">
                <a:solidFill>
                  <a:srgbClr val="FFFFFF"/>
                </a:solidFill>
              </a:rPr>
              <a:t>1</a:t>
            </a:r>
          </a:p>
        </p:txBody>
      </p:sp>
      <p:sp>
        <p:nvSpPr>
          <p:cNvPr id="36868" name="Rectangle 4"/>
          <p:cNvSpPr>
            <a:spLocks noChangeArrowheads="1"/>
          </p:cNvSpPr>
          <p:nvPr/>
        </p:nvSpPr>
        <p:spPr bwMode="auto">
          <a:xfrm>
            <a:off x="0" y="8707438"/>
            <a:ext cx="2992438"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36869" name="Rectangle 5"/>
          <p:cNvSpPr>
            <a:spLocks noChangeArrowheads="1"/>
          </p:cNvSpPr>
          <p:nvPr/>
        </p:nvSpPr>
        <p:spPr bwMode="auto">
          <a:xfrm>
            <a:off x="0" y="0"/>
            <a:ext cx="2992438" cy="44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36870" name="Rectangle 6"/>
          <p:cNvSpPr>
            <a:spLocks noGrp="1" noRot="1" noChangeAspect="1" noChangeArrowheads="1" noTextEdit="1"/>
          </p:cNvSpPr>
          <p:nvPr>
            <p:ph type="sldImg"/>
          </p:nvPr>
        </p:nvSpPr>
        <p:spPr>
          <a:xfrm>
            <a:off x="1196975" y="762000"/>
            <a:ext cx="4465638" cy="3349625"/>
          </a:xfrm>
          <a:solidFill>
            <a:srgbClr val="FFFFFF"/>
          </a:solidFill>
          <a:ln w="12700" cap="flat"/>
        </p:spPr>
      </p:sp>
      <p:sp>
        <p:nvSpPr>
          <p:cNvPr id="36871" name="Rectangle 7"/>
          <p:cNvSpPr>
            <a:spLocks noGrp="1" noChangeArrowheads="1"/>
          </p:cNvSpPr>
          <p:nvPr>
            <p:ph type="body" idx="1"/>
          </p:nvPr>
        </p:nvSpPr>
        <p:spPr>
          <a:xfrm>
            <a:off x="896938" y="4352925"/>
            <a:ext cx="5013325" cy="4129088"/>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9ED47A-683C-4FDC-AB76-4D6A142851BB}" type="datetimeFigureOut">
              <a:rPr lang="en-US" smtClean="0"/>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1238190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9ED47A-683C-4FDC-AB76-4D6A142851BB}" type="datetimeFigureOut">
              <a:rPr lang="en-US" smtClean="0"/>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2619667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9ED47A-683C-4FDC-AB76-4D6A142851BB}" type="datetimeFigureOut">
              <a:rPr lang="en-US" smtClean="0"/>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2164878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9ED47A-683C-4FDC-AB76-4D6A142851BB}" type="datetimeFigureOut">
              <a:rPr lang="en-US" smtClean="0"/>
              <a:t>9/25/2015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3330117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9ED47A-683C-4FDC-AB76-4D6A142851BB}" type="datetimeFigureOut">
              <a:rPr lang="en-US" smtClean="0"/>
              <a:t>9/25/2015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4073482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9ED47A-683C-4FDC-AB76-4D6A142851BB}" type="datetimeFigureOut">
              <a:rPr lang="en-US" smtClean="0"/>
              <a:t>9/25/2015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2001729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9ED47A-683C-4FDC-AB76-4D6A142851BB}" type="datetimeFigureOut">
              <a:rPr lang="en-US" smtClean="0"/>
              <a:t>9/25/2015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2000933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9ED47A-683C-4FDC-AB76-4D6A142851BB}" type="datetimeFigureOut">
              <a:rPr lang="en-US" smtClean="0"/>
              <a:t>9/25/2015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210039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9ED47A-683C-4FDC-AB76-4D6A142851BB}" type="datetimeFigureOut">
              <a:rPr lang="en-US" smtClean="0"/>
              <a:t>9/25/2015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2331519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9ED47A-683C-4FDC-AB76-4D6A142851BB}" type="datetimeFigureOut">
              <a:rPr lang="en-US" smtClean="0"/>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2384609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9ED47A-683C-4FDC-AB76-4D6A142851BB}" type="datetimeFigureOut">
              <a:rPr lang="en-US" smtClean="0"/>
              <a:t>9/25/2015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9CE221-EF12-406D-8BA9-10C1EDF35FB3}" type="slidenum">
              <a:rPr lang="en-US" smtClean="0"/>
              <a:t>‹#›</a:t>
            </a:fld>
            <a:endParaRPr lang="en-US"/>
          </a:p>
        </p:txBody>
      </p:sp>
    </p:spTree>
    <p:extLst>
      <p:ext uri="{BB962C8B-B14F-4D97-AF65-F5344CB8AC3E}">
        <p14:creationId xmlns:p14="http://schemas.microsoft.com/office/powerpoint/2010/main" val="2394327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4000"/>
            <a:lum/>
          </a:blip>
          <a:srcRect/>
          <a:stretch>
            <a:fillRect l="-16000" r="-1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9ED47A-683C-4FDC-AB76-4D6A142851BB}" type="datetimeFigureOut">
              <a:rPr lang="en-US" smtClean="0"/>
              <a:t>9/25/2015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9CE221-EF12-406D-8BA9-10C1EDF35FB3}" type="slidenum">
              <a:rPr lang="en-US" smtClean="0"/>
              <a:t>‹#›</a:t>
            </a:fld>
            <a:endParaRPr lang="en-US"/>
          </a:p>
        </p:txBody>
      </p:sp>
    </p:spTree>
    <p:extLst>
      <p:ext uri="{BB962C8B-B14F-4D97-AF65-F5344CB8AC3E}">
        <p14:creationId xmlns:p14="http://schemas.microsoft.com/office/powerpoint/2010/main" val="4007460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4000"/>
            <a:lum/>
          </a:blip>
          <a:srcRect/>
          <a:stretch>
            <a:fillRect l="-9000" r="-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1"/>
            <a:ext cx="7924800" cy="2762250"/>
          </a:xfrm>
        </p:spPr>
        <p:txBody>
          <a:bodyPr>
            <a:normAutofit/>
          </a:bodyPr>
          <a:lstStyle/>
          <a:p>
            <a:r>
              <a:rPr lang="en-US" sz="4000" b="1" u="sng" dirty="0">
                <a:latin typeface="Times New Roman" panose="02020603050405020304" pitchFamily="18" charset="0"/>
                <a:cs typeface="Times New Roman" panose="02020603050405020304" pitchFamily="18" charset="0"/>
              </a:rPr>
              <a:t>Efficacy of immunization among HIV infected adults</a:t>
            </a:r>
            <a:r>
              <a:rPr lang="en-US" sz="4000" dirty="0">
                <a:latin typeface="Times New Roman" panose="02020603050405020304" pitchFamily="18" charset="0"/>
                <a:cs typeface="Times New Roman" panose="02020603050405020304" pitchFamily="18" charset="0"/>
              </a:rPr>
              <a:t>: </a:t>
            </a: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r>
              <a:rPr lang="en-US" i="1" dirty="0" smtClean="0">
                <a:latin typeface="Times New Roman" panose="02020603050405020304" pitchFamily="18" charset="0"/>
                <a:cs typeface="Times New Roman" panose="02020603050405020304" pitchFamily="18" charset="0"/>
              </a:rPr>
              <a:t>An Observation</a:t>
            </a:r>
            <a:endParaRPr lang="en-US" sz="4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371600" y="3886200"/>
            <a:ext cx="7391400" cy="2667000"/>
          </a:xfrm>
        </p:spPr>
        <p:txBody>
          <a:bodyPr/>
          <a:lstStyle/>
          <a:p>
            <a:r>
              <a:rPr lang="en-US" b="1" u="sng" dirty="0">
                <a:solidFill>
                  <a:schemeClr val="tx1"/>
                </a:solidFill>
                <a:latin typeface="Times New Roman" panose="02020603050405020304" pitchFamily="18" charset="0"/>
                <a:cs typeface="Times New Roman" panose="02020603050405020304" pitchFamily="18" charset="0"/>
              </a:rPr>
              <a:t>R Bansal</a:t>
            </a:r>
            <a:r>
              <a:rPr lang="en-US" dirty="0">
                <a:solidFill>
                  <a:schemeClr val="tx1"/>
                </a:solidFill>
                <a:latin typeface="Times New Roman" panose="02020603050405020304" pitchFamily="18" charset="0"/>
                <a:cs typeface="Times New Roman" panose="02020603050405020304" pitchFamily="18" charset="0"/>
              </a:rPr>
              <a:t>, N Gupta</a:t>
            </a:r>
          </a:p>
          <a:p>
            <a:endParaRPr lang="en-US" i="1" baseline="30000" dirty="0" smtClean="0">
              <a:solidFill>
                <a:schemeClr val="tx1"/>
              </a:solidFill>
              <a:latin typeface="Times New Roman" panose="02020603050405020304" pitchFamily="18" charset="0"/>
              <a:cs typeface="Times New Roman" panose="02020603050405020304" pitchFamily="18" charset="0"/>
            </a:endParaRPr>
          </a:p>
          <a:p>
            <a:r>
              <a:rPr lang="en-US" baseline="30000" dirty="0" err="1" smtClean="0">
                <a:solidFill>
                  <a:schemeClr val="tx1"/>
                </a:solidFill>
                <a:latin typeface="Times New Roman" panose="02020603050405020304" pitchFamily="18" charset="0"/>
                <a:cs typeface="Times New Roman" panose="02020603050405020304" pitchFamily="18" charset="0"/>
              </a:rPr>
              <a:t>Crosslay</a:t>
            </a:r>
            <a:r>
              <a:rPr lang="en-US" baseline="30000" dirty="0" smtClean="0">
                <a:solidFill>
                  <a:schemeClr val="tx1"/>
                </a:solidFill>
                <a:latin typeface="Times New Roman" panose="02020603050405020304" pitchFamily="18" charset="0"/>
                <a:cs typeface="Times New Roman" panose="02020603050405020304" pitchFamily="18" charset="0"/>
              </a:rPr>
              <a:t> AIDS &amp; Wellness Centre</a:t>
            </a:r>
          </a:p>
          <a:p>
            <a:r>
              <a:rPr lang="en-US" baseline="30000" dirty="0" err="1" smtClean="0">
                <a:solidFill>
                  <a:schemeClr val="tx1"/>
                </a:solidFill>
                <a:latin typeface="Times New Roman" panose="02020603050405020304" pitchFamily="18" charset="0"/>
                <a:cs typeface="Times New Roman" panose="02020603050405020304" pitchFamily="18" charset="0"/>
              </a:rPr>
              <a:t>Pushpanjali</a:t>
            </a:r>
            <a:r>
              <a:rPr lang="en-US" baseline="30000" dirty="0" smtClean="0">
                <a:solidFill>
                  <a:schemeClr val="tx1"/>
                </a:solidFill>
                <a:latin typeface="Times New Roman" panose="02020603050405020304" pitchFamily="18" charset="0"/>
                <a:cs typeface="Times New Roman" panose="02020603050405020304" pitchFamily="18" charset="0"/>
              </a:rPr>
              <a:t> </a:t>
            </a:r>
            <a:r>
              <a:rPr lang="en-US" baseline="30000" dirty="0" err="1">
                <a:solidFill>
                  <a:schemeClr val="tx1"/>
                </a:solidFill>
                <a:latin typeface="Times New Roman" panose="02020603050405020304" pitchFamily="18" charset="0"/>
                <a:cs typeface="Times New Roman" panose="02020603050405020304" pitchFamily="18" charset="0"/>
              </a:rPr>
              <a:t>Crosslay</a:t>
            </a:r>
            <a:r>
              <a:rPr lang="en-US" baseline="30000" dirty="0">
                <a:solidFill>
                  <a:schemeClr val="tx1"/>
                </a:solidFill>
                <a:latin typeface="Times New Roman" panose="02020603050405020304" pitchFamily="18" charset="0"/>
                <a:cs typeface="Times New Roman" panose="02020603050405020304" pitchFamily="18" charset="0"/>
              </a:rPr>
              <a:t> </a:t>
            </a:r>
            <a:r>
              <a:rPr lang="en-US" baseline="30000" dirty="0" smtClean="0">
                <a:solidFill>
                  <a:schemeClr val="tx1"/>
                </a:solidFill>
                <a:latin typeface="Times New Roman" panose="02020603050405020304" pitchFamily="18" charset="0"/>
                <a:cs typeface="Times New Roman" panose="02020603050405020304" pitchFamily="18" charset="0"/>
              </a:rPr>
              <a:t>Hospital</a:t>
            </a:r>
          </a:p>
          <a:p>
            <a:r>
              <a:rPr lang="en-US" baseline="30000" dirty="0" err="1" smtClean="0">
                <a:solidFill>
                  <a:schemeClr val="tx1"/>
                </a:solidFill>
                <a:latin typeface="Times New Roman" panose="02020603050405020304" pitchFamily="18" charset="0"/>
                <a:cs typeface="Times New Roman" panose="02020603050405020304" pitchFamily="18" charset="0"/>
              </a:rPr>
              <a:t>Vaishali</a:t>
            </a:r>
            <a:r>
              <a:rPr lang="en-US" baseline="30000" dirty="0" smtClean="0">
                <a:solidFill>
                  <a:schemeClr val="tx1"/>
                </a:solidFill>
                <a:latin typeface="Times New Roman" panose="02020603050405020304" pitchFamily="18" charset="0"/>
                <a:cs typeface="Times New Roman" panose="02020603050405020304" pitchFamily="18" charset="0"/>
              </a:rPr>
              <a:t> Ghaziabad</a:t>
            </a:r>
          </a:p>
          <a:p>
            <a:endParaRPr lang="en-US"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68375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just">
              <a:buNone/>
            </a:pPr>
            <a:r>
              <a:rPr lang="en-US" dirty="0" err="1">
                <a:latin typeface="Times New Roman" panose="02020603050405020304" pitchFamily="18" charset="0"/>
                <a:cs typeface="Times New Roman" panose="02020603050405020304" pitchFamily="18" charset="0"/>
              </a:rPr>
              <a:t>Pushpanjali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Crosslay</a:t>
            </a:r>
            <a:r>
              <a:rPr lang="en-US" dirty="0">
                <a:latin typeface="Times New Roman" panose="02020603050405020304" pitchFamily="18" charset="0"/>
                <a:cs typeface="Times New Roman" panose="02020603050405020304" pitchFamily="18" charset="0"/>
              </a:rPr>
              <a:t> Hospital, a tertiary care hospital situated at </a:t>
            </a:r>
            <a:r>
              <a:rPr lang="en-US" dirty="0" err="1">
                <a:latin typeface="Times New Roman" panose="02020603050405020304" pitchFamily="18" charset="0"/>
                <a:cs typeface="Times New Roman" panose="02020603050405020304" pitchFamily="18" charset="0"/>
              </a:rPr>
              <a:t>Vaishali</a:t>
            </a:r>
            <a:r>
              <a:rPr lang="en-US" dirty="0">
                <a:latin typeface="Times New Roman" panose="02020603050405020304" pitchFamily="18" charset="0"/>
                <a:cs typeface="Times New Roman" panose="02020603050405020304" pitchFamily="18" charset="0"/>
              </a:rPr>
              <a:t>, Ghaziabad has a </a:t>
            </a:r>
            <a:r>
              <a:rPr lang="en-US" dirty="0" smtClean="0">
                <a:latin typeface="Times New Roman" panose="02020603050405020304" pitchFamily="18" charset="0"/>
                <a:cs typeface="Times New Roman" panose="02020603050405020304" pitchFamily="18" charset="0"/>
              </a:rPr>
              <a:t>Uttar Pradesh State AIDS Control Society (UPSACS) </a:t>
            </a:r>
            <a:r>
              <a:rPr lang="en-US" dirty="0">
                <a:latin typeface="Times New Roman" panose="02020603050405020304" pitchFamily="18" charset="0"/>
                <a:cs typeface="Times New Roman" panose="02020603050405020304" pitchFamily="18" charset="0"/>
              </a:rPr>
              <a:t>approved </a:t>
            </a:r>
            <a:r>
              <a:rPr lang="en-US" dirty="0" smtClean="0">
                <a:latin typeface="Times New Roman" panose="02020603050405020304" pitchFamily="18" charset="0"/>
                <a:cs typeface="Times New Roman" panose="02020603050405020304" pitchFamily="18" charset="0"/>
              </a:rPr>
              <a:t>Integrated Counseling and Testing Center (ICTC) center </a:t>
            </a:r>
            <a:r>
              <a:rPr lang="en-US" dirty="0">
                <a:latin typeface="Times New Roman" panose="02020603050405020304" pitchFamily="18" charset="0"/>
                <a:cs typeface="Times New Roman" panose="02020603050405020304" pitchFamily="18" charset="0"/>
              </a:rPr>
              <a:t>with the name </a:t>
            </a:r>
            <a:r>
              <a:rPr lang="en-US" dirty="0" err="1">
                <a:latin typeface="Times New Roman" panose="02020603050405020304" pitchFamily="18" charset="0"/>
                <a:cs typeface="Times New Roman" panose="02020603050405020304" pitchFamily="18" charset="0"/>
              </a:rPr>
              <a:t>Crosslay</a:t>
            </a:r>
            <a:r>
              <a:rPr lang="en-US" dirty="0">
                <a:latin typeface="Times New Roman" panose="02020603050405020304" pitchFamily="18" charset="0"/>
                <a:cs typeface="Times New Roman" panose="02020603050405020304" pitchFamily="18" charset="0"/>
              </a:rPr>
              <a:t> AIDS &amp; Wellness Centre </a:t>
            </a:r>
            <a:r>
              <a:rPr lang="en-US" dirty="0" smtClean="0">
                <a:latin typeface="Times New Roman" panose="02020603050405020304" pitchFamily="18" charset="0"/>
                <a:cs typeface="Times New Roman" panose="02020603050405020304" pitchFamily="18" charset="0"/>
              </a:rPr>
              <a:t>which was established </a:t>
            </a:r>
            <a:r>
              <a:rPr lang="en-US" dirty="0">
                <a:latin typeface="Times New Roman" panose="02020603050405020304" pitchFamily="18" charset="0"/>
                <a:cs typeface="Times New Roman" panose="02020603050405020304" pitchFamily="18" charset="0"/>
              </a:rPr>
              <a:t>in the year 2008. </a:t>
            </a:r>
          </a:p>
        </p:txBody>
      </p:sp>
    </p:spTree>
    <p:extLst>
      <p:ext uri="{BB962C8B-B14F-4D97-AF65-F5344CB8AC3E}">
        <p14:creationId xmlns:p14="http://schemas.microsoft.com/office/powerpoint/2010/main" val="22048118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pPr marL="0" indent="0" algn="just">
              <a:buNone/>
            </a:pPr>
            <a:r>
              <a:rPr lang="en-US" dirty="0" smtClean="0">
                <a:latin typeface="Times New Roman" panose="02020603050405020304" pitchFamily="18" charset="0"/>
                <a:cs typeface="Times New Roman" panose="02020603050405020304" pitchFamily="18" charset="0"/>
              </a:rPr>
              <a:t>This center is working extensively for the overall well-being of the HIV infected patients. </a:t>
            </a:r>
          </a:p>
          <a:p>
            <a:pPr marL="0" indent="0" algn="just">
              <a:buNone/>
            </a:pP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We have a dedicated pool </a:t>
            </a:r>
            <a:r>
              <a:rPr lang="en-US" dirty="0">
                <a:latin typeface="Times New Roman" panose="02020603050405020304" pitchFamily="18" charset="0"/>
                <a:cs typeface="Times New Roman" panose="02020603050405020304" pitchFamily="18" charset="0"/>
              </a:rPr>
              <a:t>o</a:t>
            </a:r>
            <a:r>
              <a:rPr lang="en-US" dirty="0" smtClean="0">
                <a:latin typeface="Times New Roman" panose="02020603050405020304" pitchFamily="18" charset="0"/>
                <a:cs typeface="Times New Roman" panose="02020603050405020304" pitchFamily="18" charset="0"/>
              </a:rPr>
              <a:t>f professionals for HIV/AIDS patients:</a:t>
            </a:r>
          </a:p>
          <a:p>
            <a:pPr marL="0" indent="0" algn="just">
              <a:buNone/>
            </a:pP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HIV Specialist</a:t>
            </a:r>
          </a:p>
          <a:p>
            <a:pPr algn="just"/>
            <a:r>
              <a:rPr lang="en-US" dirty="0" smtClean="0">
                <a:latin typeface="Times New Roman" panose="02020603050405020304" pitchFamily="18" charset="0"/>
                <a:cs typeface="Times New Roman" panose="02020603050405020304" pitchFamily="18" charset="0"/>
              </a:rPr>
              <a:t>HIV Counselor</a:t>
            </a:r>
          </a:p>
          <a:p>
            <a:pPr algn="just"/>
            <a:r>
              <a:rPr lang="en-US" dirty="0" smtClean="0">
                <a:latin typeface="Times New Roman" panose="02020603050405020304" pitchFamily="18" charset="0"/>
                <a:cs typeface="Times New Roman" panose="02020603050405020304" pitchFamily="18" charset="0"/>
              </a:rPr>
              <a:t>A Dedicated nurse</a:t>
            </a:r>
          </a:p>
          <a:p>
            <a:pPr algn="just"/>
            <a:r>
              <a:rPr lang="en-US" dirty="0" smtClean="0">
                <a:latin typeface="Times New Roman" panose="02020603050405020304" pitchFamily="18" charset="0"/>
                <a:cs typeface="Times New Roman" panose="02020603050405020304" pitchFamily="18" charset="0"/>
              </a:rPr>
              <a:t>Advanced Laboratory facilities</a:t>
            </a:r>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897542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latin typeface="Times New Roman" panose="02020603050405020304" pitchFamily="18" charset="0"/>
                <a:cs typeface="Times New Roman" panose="02020603050405020304" pitchFamily="18" charset="0"/>
              </a:rPr>
              <a:t>Immunization is one of the vital parts of this center. All the patients who are enrolled with this center are encouraged to get them vaccinated.</a:t>
            </a:r>
          </a:p>
          <a:p>
            <a:pPr marL="0" indent="0">
              <a:buNone/>
            </a:pPr>
            <a:endParaRPr lang="en-US" dirty="0"/>
          </a:p>
        </p:txBody>
      </p:sp>
    </p:spTree>
    <p:extLst>
      <p:ext uri="{BB962C8B-B14F-4D97-AF65-F5344CB8AC3E}">
        <p14:creationId xmlns:p14="http://schemas.microsoft.com/office/powerpoint/2010/main" val="429546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marL="0" indent="0">
              <a:buNone/>
            </a:pPr>
            <a:endParaRPr lang="en-US" dirty="0" smtClean="0"/>
          </a:p>
          <a:p>
            <a:pPr marL="0" indent="0" algn="just">
              <a:buNone/>
            </a:pPr>
            <a:r>
              <a:rPr lang="en-US" sz="2800" dirty="0" smtClean="0">
                <a:latin typeface="Times New Roman" panose="02020603050405020304" pitchFamily="18" charset="0"/>
                <a:cs typeface="Times New Roman" panose="02020603050405020304" pitchFamily="18" charset="0"/>
              </a:rPr>
              <a:t>Vaccination </a:t>
            </a:r>
            <a:r>
              <a:rPr lang="en-US" sz="2800" dirty="0">
                <a:latin typeface="Times New Roman" panose="02020603050405020304" pitchFamily="18" charset="0"/>
                <a:cs typeface="Times New Roman" panose="02020603050405020304" pitchFamily="18" charset="0"/>
              </a:rPr>
              <a:t>is more important for immunocompromised patients because they are more vulnerable to infections and illnesses. </a:t>
            </a:r>
            <a:endParaRPr lang="en-US" sz="2800" dirty="0" smtClean="0">
              <a:latin typeface="Times New Roman" panose="02020603050405020304" pitchFamily="18" charset="0"/>
              <a:cs typeface="Times New Roman" panose="02020603050405020304" pitchFamily="18" charset="0"/>
            </a:endParaRPr>
          </a:p>
          <a:p>
            <a:pPr marL="0" indent="0" algn="just">
              <a:buNone/>
            </a:pPr>
            <a:endParaRPr lang="en-US" sz="2800" dirty="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In </a:t>
            </a:r>
            <a:r>
              <a:rPr lang="en-US" sz="2800" dirty="0">
                <a:latin typeface="Times New Roman" panose="02020603050405020304" pitchFamily="18" charset="0"/>
                <a:cs typeface="Times New Roman" panose="02020603050405020304" pitchFamily="18" charset="0"/>
              </a:rPr>
              <a:t>addition, these patients are in frequent contact with medical environments and may therefore also have greater exposure to germs and viruses but the rate of vaccination among this population is lower than the normal population because of the dearth of knowledge and information among the clinicians.</a:t>
            </a:r>
          </a:p>
          <a:p>
            <a:endParaRPr lang="en-US" dirty="0"/>
          </a:p>
        </p:txBody>
      </p:sp>
    </p:spTree>
    <p:extLst>
      <p:ext uri="{BB962C8B-B14F-4D97-AF65-F5344CB8AC3E}">
        <p14:creationId xmlns:p14="http://schemas.microsoft.com/office/powerpoint/2010/main" val="364048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just">
              <a:buNone/>
            </a:pPr>
            <a:r>
              <a:rPr lang="en-US" dirty="0">
                <a:latin typeface="Times New Roman" panose="02020603050405020304" pitchFamily="18" charset="0"/>
                <a:cs typeface="Times New Roman" panose="02020603050405020304" pitchFamily="18" charset="0"/>
              </a:rPr>
              <a:t>Vaccination recommendations for HIV-infected patients are similar to those for HIV-uninfected patients in many respects expect live vaccines as per the CDC guidelines and for HBV vaccine additional shots may be given if antibody levels are too low.</a:t>
            </a:r>
          </a:p>
          <a:p>
            <a:endParaRPr lang="en-US" dirty="0"/>
          </a:p>
        </p:txBody>
      </p:sp>
    </p:spTree>
    <p:extLst>
      <p:ext uri="{BB962C8B-B14F-4D97-AF65-F5344CB8AC3E}">
        <p14:creationId xmlns:p14="http://schemas.microsoft.com/office/powerpoint/2010/main" val="1960773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969" y="-57522"/>
            <a:ext cx="9058893" cy="6915522"/>
          </a:xfrm>
        </p:spPr>
      </p:pic>
    </p:spTree>
    <p:extLst>
      <p:ext uri="{BB962C8B-B14F-4D97-AF65-F5344CB8AC3E}">
        <p14:creationId xmlns:p14="http://schemas.microsoft.com/office/powerpoint/2010/main" val="34983899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376" y="0"/>
            <a:ext cx="9100507" cy="6858000"/>
          </a:xfrm>
        </p:spPr>
      </p:pic>
    </p:spTree>
    <p:extLst>
      <p:ext uri="{BB962C8B-B14F-4D97-AF65-F5344CB8AC3E}">
        <p14:creationId xmlns:p14="http://schemas.microsoft.com/office/powerpoint/2010/main" val="4129890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Autofit/>
          </a:bodyPr>
          <a:lstStyle/>
          <a:p>
            <a:r>
              <a:rPr lang="en-US" sz="3600" b="1" dirty="0">
                <a:latin typeface="Times New Roman" panose="02020603050405020304" pitchFamily="18" charset="0"/>
                <a:cs typeface="Times New Roman" panose="02020603050405020304" pitchFamily="18" charset="0"/>
              </a:rPr>
              <a:t>Safety of Live, Attenuated Virus Vaccines in HIV Infection</a:t>
            </a:r>
          </a:p>
        </p:txBody>
      </p:sp>
      <p:sp>
        <p:nvSpPr>
          <p:cNvPr id="3" name="Content Placeholder 2"/>
          <p:cNvSpPr>
            <a:spLocks noGrp="1"/>
          </p:cNvSpPr>
          <p:nvPr>
            <p:ph idx="1"/>
          </p:nvPr>
        </p:nvSpPr>
        <p:spPr>
          <a:xfrm>
            <a:off x="457200" y="1676400"/>
            <a:ext cx="8229600" cy="4953000"/>
          </a:xfrm>
        </p:spPr>
        <p:txBody>
          <a:bodyPr>
            <a:normAutofit lnSpcReduction="10000"/>
          </a:bodyPr>
          <a:lstStyle/>
          <a:p>
            <a:pPr algn="just"/>
            <a:r>
              <a:rPr lang="en-US" sz="2400" dirty="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n general</a:t>
            </a:r>
            <a:r>
              <a:rPr lang="en-US" sz="2400" dirty="0">
                <a:latin typeface="Times New Roman" panose="02020603050405020304" pitchFamily="18" charset="0"/>
                <a:cs typeface="Times New Roman" panose="02020603050405020304" pitchFamily="18" charset="0"/>
              </a:rPr>
              <a:t>, HIV-infected individuals who are on ART with well-controlled HIV RNA levels and CD4 counts of &gt;200 cells/µL (or ≥15%) may receive indicated live-virus vaccines such as measles, mumps, rubella (MMR) and varicella if lacking immunity; but these vaccines should be avoided in patients with CD4 counts of &lt;200 cells/µL</a:t>
            </a:r>
            <a:r>
              <a:rPr lang="en-US" sz="2400" dirty="0" smtClean="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BCG should not be given to those with severe </a:t>
            </a:r>
            <a:r>
              <a:rPr lang="en-US" sz="2400" dirty="0" err="1">
                <a:latin typeface="Times New Roman" panose="02020603050405020304" pitchFamily="18" charset="0"/>
                <a:cs typeface="Times New Roman" panose="02020603050405020304" pitchFamily="18" charset="0"/>
              </a:rPr>
              <a:t>immunocompromise</a:t>
            </a:r>
            <a:r>
              <a:rPr lang="en-US" sz="2400" dirty="0">
                <a:latin typeface="Times New Roman" panose="02020603050405020304" pitchFamily="18" charset="0"/>
                <a:cs typeface="Times New Roman" panose="02020603050405020304" pitchFamily="18" charset="0"/>
              </a:rPr>
              <a:t> owing to HIV, and it is not recommended routinely in the United States. </a:t>
            </a:r>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live, attenuated oral polio vaccine (OPV) is not recommended for persons with HIV infection outside resource-limited settings if the inactivated polio vaccine (IPV) is available.</a:t>
            </a:r>
            <a:endParaRPr lang="en-US" sz="24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74414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17411" name="Rectangle 6"/>
          <p:cNvSpPr>
            <a:spLocks noGrp="1" noChangeArrowheads="1"/>
          </p:cNvSpPr>
          <p:nvPr>
            <p:ph type="title"/>
          </p:nvPr>
        </p:nvSpPr>
        <p:spPr>
          <a:xfrm>
            <a:off x="406400" y="304800"/>
            <a:ext cx="8104187" cy="855663"/>
          </a:xfrm>
          <a:noFill/>
          <a:extLst>
            <a:ext uri="{91240B29-F687-4F45-9708-019B960494DF}">
              <a14:hiddenLine xmlns:a14="http://schemas.microsoft.com/office/drawing/2010/main" w="12700">
                <a:solidFill>
                  <a:schemeClr val="tx1"/>
                </a:solidFill>
                <a:miter lim="800000"/>
                <a:headEnd/>
                <a:tailEnd/>
              </a14:hiddenLine>
            </a:ext>
          </a:extLst>
        </p:spPr>
        <p:txBody>
          <a:bodyPr lIns="92560" tIns="45468" rIns="92560" bIns="45468">
            <a:noAutofit/>
          </a:bodyPr>
          <a:lstStyle/>
          <a:p>
            <a:pPr>
              <a:lnSpc>
                <a:spcPct val="90000"/>
              </a:lnSpc>
            </a:pPr>
            <a:r>
              <a:rPr lang="en-US" altLang="en-US" sz="3200" b="1" dirty="0" smtClean="0">
                <a:latin typeface="Times New Roman" panose="02020603050405020304" pitchFamily="18" charset="0"/>
                <a:cs typeface="Times New Roman" panose="02020603050405020304" pitchFamily="18" charset="0"/>
              </a:rPr>
              <a:t>Live Vaccines Contraindicated in HIV-Infected Adults</a:t>
            </a:r>
          </a:p>
        </p:txBody>
      </p:sp>
      <p:sp>
        <p:nvSpPr>
          <p:cNvPr id="17412" name="Rectangle 7"/>
          <p:cNvSpPr>
            <a:spLocks noGrp="1" noChangeArrowheads="1"/>
          </p:cNvSpPr>
          <p:nvPr>
            <p:ph type="body" idx="1"/>
          </p:nvPr>
        </p:nvSpPr>
        <p:spPr>
          <a:xfrm>
            <a:off x="203200" y="1752600"/>
            <a:ext cx="8872538" cy="3962400"/>
          </a:xfrm>
          <a:noFill/>
          <a:extLst>
            <a:ext uri="{91240B29-F687-4F45-9708-019B960494DF}">
              <a14:hiddenLine xmlns:a14="http://schemas.microsoft.com/office/drawing/2010/main" w="12700">
                <a:solidFill>
                  <a:schemeClr val="tx1"/>
                </a:solidFill>
                <a:miter lim="800000"/>
                <a:headEnd/>
                <a:tailEnd/>
              </a14:hiddenLine>
            </a:ext>
          </a:extLst>
        </p:spPr>
        <p:txBody>
          <a:bodyPr lIns="92560" tIns="45468" rIns="92560" bIns="45468"/>
          <a:lstStyle/>
          <a:p>
            <a:pPr>
              <a:lnSpc>
                <a:spcPct val="90000"/>
              </a:lnSpc>
              <a:spcBef>
                <a:spcPct val="50000"/>
              </a:spcBef>
              <a:buFont typeface="Symbol" pitchFamily="18" charset="2"/>
              <a:buChar char=""/>
            </a:pPr>
            <a:r>
              <a:rPr lang="en-US" altLang="en-US" sz="2500" dirty="0" smtClean="0">
                <a:latin typeface="Times New Roman" panose="02020603050405020304" pitchFamily="18" charset="0"/>
                <a:cs typeface="Times New Roman" panose="02020603050405020304" pitchFamily="18" charset="0"/>
              </a:rPr>
              <a:t>Live Attenuated Influenza Vaccine</a:t>
            </a:r>
          </a:p>
          <a:p>
            <a:pPr>
              <a:lnSpc>
                <a:spcPct val="90000"/>
              </a:lnSpc>
              <a:spcBef>
                <a:spcPct val="50000"/>
              </a:spcBef>
              <a:buFont typeface="Symbol" pitchFamily="18" charset="2"/>
              <a:buChar char=""/>
            </a:pPr>
            <a:r>
              <a:rPr lang="en-US" altLang="en-US" sz="2500" dirty="0" smtClean="0">
                <a:latin typeface="Times New Roman" panose="02020603050405020304" pitchFamily="18" charset="0"/>
                <a:cs typeface="Times New Roman" panose="02020603050405020304" pitchFamily="18" charset="0"/>
              </a:rPr>
              <a:t>Varicella or Zoster Vaccine</a:t>
            </a:r>
          </a:p>
          <a:p>
            <a:pPr>
              <a:lnSpc>
                <a:spcPct val="90000"/>
              </a:lnSpc>
              <a:spcBef>
                <a:spcPct val="50000"/>
              </a:spcBef>
              <a:buFont typeface="Symbol" pitchFamily="18" charset="2"/>
              <a:buChar char=""/>
            </a:pPr>
            <a:r>
              <a:rPr lang="en-US" altLang="en-US" sz="2500" dirty="0" smtClean="0">
                <a:latin typeface="Times New Roman" panose="02020603050405020304" pitchFamily="18" charset="0"/>
                <a:cs typeface="Times New Roman" panose="02020603050405020304" pitchFamily="18" charset="0"/>
              </a:rPr>
              <a:t>Vaccinia (Smallpox) Vaccine</a:t>
            </a:r>
          </a:p>
          <a:p>
            <a:pPr>
              <a:lnSpc>
                <a:spcPct val="90000"/>
              </a:lnSpc>
              <a:spcBef>
                <a:spcPct val="50000"/>
              </a:spcBef>
              <a:buFont typeface="Symbol" pitchFamily="18" charset="2"/>
              <a:buChar char=""/>
            </a:pPr>
            <a:r>
              <a:rPr lang="en-US" altLang="en-US" sz="2500" dirty="0" smtClean="0">
                <a:latin typeface="Times New Roman" panose="02020603050405020304" pitchFamily="18" charset="0"/>
                <a:cs typeface="Times New Roman" panose="02020603050405020304" pitchFamily="18" charset="0"/>
              </a:rPr>
              <a:t>Live Oral Polio Vaccine( IPV can be given)</a:t>
            </a:r>
          </a:p>
          <a:p>
            <a:pPr>
              <a:lnSpc>
                <a:spcPct val="90000"/>
              </a:lnSpc>
              <a:spcBef>
                <a:spcPct val="50000"/>
              </a:spcBef>
              <a:buFont typeface="Symbol" pitchFamily="18" charset="2"/>
              <a:buChar char=""/>
            </a:pPr>
            <a:r>
              <a:rPr lang="en-US" altLang="en-US" sz="2500" dirty="0" smtClean="0">
                <a:latin typeface="Times New Roman" panose="02020603050405020304" pitchFamily="18" charset="0"/>
                <a:cs typeface="Times New Roman" panose="02020603050405020304" pitchFamily="18" charset="0"/>
              </a:rPr>
              <a:t>Measles Vaccine (avoid with severe immunosuppression)*</a:t>
            </a:r>
          </a:p>
          <a:p>
            <a:pPr>
              <a:lnSpc>
                <a:spcPct val="90000"/>
              </a:lnSpc>
              <a:spcBef>
                <a:spcPct val="50000"/>
              </a:spcBef>
              <a:buFont typeface="Symbol" pitchFamily="18" charset="2"/>
              <a:buChar char=""/>
            </a:pPr>
            <a:r>
              <a:rPr lang="en-US" altLang="en-US" sz="2500" dirty="0" smtClean="0">
                <a:latin typeface="Times New Roman" panose="02020603050405020304" pitchFamily="18" charset="0"/>
                <a:cs typeface="Times New Roman" panose="02020603050405020304" pitchFamily="18" charset="0"/>
              </a:rPr>
              <a:t>Yellow Fever Vaccine</a:t>
            </a:r>
          </a:p>
          <a:p>
            <a:pPr>
              <a:lnSpc>
                <a:spcPct val="90000"/>
              </a:lnSpc>
              <a:spcBef>
                <a:spcPct val="50000"/>
              </a:spcBef>
              <a:buFont typeface="Symbol" pitchFamily="18" charset="2"/>
              <a:buChar char=""/>
            </a:pPr>
            <a:r>
              <a:rPr lang="en-US" altLang="en-US" sz="2500" dirty="0" smtClean="0">
                <a:latin typeface="Times New Roman" panose="02020603050405020304" pitchFamily="18" charset="0"/>
                <a:cs typeface="Times New Roman" panose="02020603050405020304" pitchFamily="18" charset="0"/>
              </a:rPr>
              <a:t>Typhoid Ty21a</a:t>
            </a:r>
          </a:p>
        </p:txBody>
      </p:sp>
      <p:sp>
        <p:nvSpPr>
          <p:cNvPr id="17413" name="Rectangle 8"/>
          <p:cNvSpPr>
            <a:spLocks noChangeArrowheads="1"/>
          </p:cNvSpPr>
          <p:nvPr/>
        </p:nvSpPr>
        <p:spPr bwMode="auto">
          <a:xfrm>
            <a:off x="1247775" y="5767388"/>
            <a:ext cx="4502150" cy="46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17414" name="Line 10"/>
          <p:cNvSpPr>
            <a:spLocks noChangeShapeType="1"/>
          </p:cNvSpPr>
          <p:nvPr/>
        </p:nvSpPr>
        <p:spPr bwMode="auto">
          <a:xfrm>
            <a:off x="406400" y="5943600"/>
            <a:ext cx="8104188" cy="0"/>
          </a:xfrm>
          <a:prstGeom prst="line">
            <a:avLst/>
          </a:prstGeom>
          <a:noFill/>
          <a:ln w="25400">
            <a:solidFill>
              <a:srgbClr val="FFFF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5" name="Rectangle 11"/>
          <p:cNvSpPr>
            <a:spLocks noChangeArrowheads="1"/>
          </p:cNvSpPr>
          <p:nvPr/>
        </p:nvSpPr>
        <p:spPr bwMode="auto">
          <a:xfrm>
            <a:off x="406400" y="5845969"/>
            <a:ext cx="8509000" cy="62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549" tIns="45463" rIns="92549" bIns="45463"/>
          <a:lstStyle>
            <a:lvl1pPr defTabSz="935038" eaLnBrk="0" hangingPunct="0">
              <a:defRPr b="1">
                <a:solidFill>
                  <a:schemeClr val="tx1"/>
                </a:solidFill>
                <a:latin typeface="Arial" charset="0"/>
                <a:cs typeface="Arial" charset="0"/>
              </a:defRPr>
            </a:lvl1pPr>
            <a:lvl2pPr marL="742950" indent="-285750" defTabSz="935038" eaLnBrk="0" hangingPunct="0">
              <a:defRPr b="1">
                <a:solidFill>
                  <a:schemeClr val="tx1"/>
                </a:solidFill>
                <a:latin typeface="Arial" charset="0"/>
                <a:cs typeface="Arial" charset="0"/>
              </a:defRPr>
            </a:lvl2pPr>
            <a:lvl3pPr marL="1143000" indent="-228600" defTabSz="935038" eaLnBrk="0" hangingPunct="0">
              <a:defRPr b="1">
                <a:solidFill>
                  <a:schemeClr val="tx1"/>
                </a:solidFill>
                <a:latin typeface="Arial" charset="0"/>
                <a:cs typeface="Arial" charset="0"/>
              </a:defRPr>
            </a:lvl3pPr>
            <a:lvl4pPr marL="1600200" indent="-228600" defTabSz="935038" eaLnBrk="0" hangingPunct="0">
              <a:defRPr b="1">
                <a:solidFill>
                  <a:schemeClr val="tx1"/>
                </a:solidFill>
                <a:latin typeface="Arial" charset="0"/>
                <a:cs typeface="Arial" charset="0"/>
              </a:defRPr>
            </a:lvl4pPr>
            <a:lvl5pPr marL="2057400" indent="-228600" defTabSz="935038" eaLnBrk="0" hangingPunct="0">
              <a:defRPr b="1">
                <a:solidFill>
                  <a:schemeClr val="tx1"/>
                </a:solidFill>
                <a:latin typeface="Arial" charset="0"/>
                <a:cs typeface="Arial" charset="0"/>
              </a:defRPr>
            </a:lvl5pPr>
            <a:lvl6pPr marL="2514600" indent="-228600" defTabSz="935038" eaLnBrk="0" fontAlgn="base" hangingPunct="0">
              <a:spcBef>
                <a:spcPct val="0"/>
              </a:spcBef>
              <a:spcAft>
                <a:spcPct val="0"/>
              </a:spcAft>
              <a:defRPr b="1">
                <a:solidFill>
                  <a:schemeClr val="tx1"/>
                </a:solidFill>
                <a:latin typeface="Arial" charset="0"/>
                <a:cs typeface="Arial" charset="0"/>
              </a:defRPr>
            </a:lvl6pPr>
            <a:lvl7pPr marL="2971800" indent="-228600" defTabSz="935038" eaLnBrk="0" fontAlgn="base" hangingPunct="0">
              <a:spcBef>
                <a:spcPct val="0"/>
              </a:spcBef>
              <a:spcAft>
                <a:spcPct val="0"/>
              </a:spcAft>
              <a:defRPr b="1">
                <a:solidFill>
                  <a:schemeClr val="tx1"/>
                </a:solidFill>
                <a:latin typeface="Arial" charset="0"/>
                <a:cs typeface="Arial" charset="0"/>
              </a:defRPr>
            </a:lvl7pPr>
            <a:lvl8pPr marL="3429000" indent="-228600" defTabSz="935038" eaLnBrk="0" fontAlgn="base" hangingPunct="0">
              <a:spcBef>
                <a:spcPct val="0"/>
              </a:spcBef>
              <a:spcAft>
                <a:spcPct val="0"/>
              </a:spcAft>
              <a:defRPr b="1">
                <a:solidFill>
                  <a:schemeClr val="tx1"/>
                </a:solidFill>
                <a:latin typeface="Arial" charset="0"/>
                <a:cs typeface="Arial" charset="0"/>
              </a:defRPr>
            </a:lvl8pPr>
            <a:lvl9pPr marL="3886200" indent="-228600" defTabSz="935038" eaLnBrk="0" fontAlgn="base" hangingPunct="0">
              <a:spcBef>
                <a:spcPct val="0"/>
              </a:spcBef>
              <a:spcAft>
                <a:spcPct val="0"/>
              </a:spcAft>
              <a:defRPr b="1">
                <a:solidFill>
                  <a:schemeClr val="tx1"/>
                </a:solidFill>
                <a:latin typeface="Arial" charset="0"/>
                <a:cs typeface="Arial" charset="0"/>
              </a:defRPr>
            </a:lvl9pPr>
          </a:lstStyle>
          <a:p>
            <a:pPr>
              <a:lnSpc>
                <a:spcPct val="110000"/>
              </a:lnSpc>
              <a:spcBef>
                <a:spcPct val="20000"/>
              </a:spcBef>
            </a:pPr>
            <a:r>
              <a:rPr lang="en-US" altLang="en-US" sz="2000" dirty="0">
                <a:latin typeface="Times New Roman" panose="02020603050405020304" pitchFamily="18" charset="0"/>
                <a:cs typeface="Times New Roman" panose="02020603050405020304" pitchFamily="18" charset="0"/>
              </a:rPr>
              <a:t>*Can be considered in patients without advanced immunosuppression</a:t>
            </a:r>
          </a:p>
        </p:txBody>
      </p:sp>
    </p:spTree>
    <p:extLst>
      <p:ext uri="{BB962C8B-B14F-4D97-AF65-F5344CB8AC3E}">
        <p14:creationId xmlns:p14="http://schemas.microsoft.com/office/powerpoint/2010/main" val="4139665832"/>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66800"/>
            <a:ext cx="9126095" cy="5105400"/>
          </a:xfrm>
        </p:spPr>
      </p:pic>
    </p:spTree>
    <p:extLst>
      <p:ext uri="{BB962C8B-B14F-4D97-AF65-F5344CB8AC3E}">
        <p14:creationId xmlns:p14="http://schemas.microsoft.com/office/powerpoint/2010/main" val="124974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990600"/>
            <a:ext cx="8229600" cy="5135563"/>
          </a:xfrm>
        </p:spPr>
        <p:txBody>
          <a:bodyPr/>
          <a:lstStyle/>
          <a:p>
            <a:pPr marL="0" indent="0" algn="just">
              <a:buNone/>
            </a:pPr>
            <a:r>
              <a:rPr lang="en-US" dirty="0" smtClean="0">
                <a:latin typeface="Times New Roman" panose="02020603050405020304" pitchFamily="18" charset="0"/>
                <a:cs typeface="Times New Roman" panose="02020603050405020304" pitchFamily="18" charset="0"/>
              </a:rPr>
              <a:t>Since HIV infected patients have an increased rate of acquiring infectious diseases due to low immunity, so following vaccines are advised to HIV/AIDS patients in our center:</a:t>
            </a:r>
          </a:p>
          <a:p>
            <a:pPr marL="0" indent="0" algn="just">
              <a:buNone/>
            </a:pP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Hepatitis B Vaccine</a:t>
            </a:r>
          </a:p>
          <a:p>
            <a:pPr algn="just"/>
            <a:r>
              <a:rPr lang="en-US" dirty="0" smtClean="0">
                <a:latin typeface="Times New Roman" panose="02020603050405020304" pitchFamily="18" charset="0"/>
                <a:cs typeface="Times New Roman" panose="02020603050405020304" pitchFamily="18" charset="0"/>
              </a:rPr>
              <a:t>Influenza</a:t>
            </a:r>
          </a:p>
          <a:p>
            <a:pPr algn="just"/>
            <a:r>
              <a:rPr lang="en-US" dirty="0" smtClean="0">
                <a:latin typeface="Times New Roman" panose="02020603050405020304" pitchFamily="18" charset="0"/>
                <a:cs typeface="Times New Roman" panose="02020603050405020304" pitchFamily="18" charset="0"/>
              </a:rPr>
              <a:t>Pneumococcal vaccine</a:t>
            </a:r>
          </a:p>
          <a:p>
            <a:pPr algn="just"/>
            <a:r>
              <a:rPr lang="en-US" dirty="0" smtClean="0">
                <a:latin typeface="Times New Roman" panose="02020603050405020304" pitchFamily="18" charset="0"/>
                <a:cs typeface="Times New Roman" panose="02020603050405020304" pitchFamily="18" charset="0"/>
              </a:rPr>
              <a:t>HPV Vaccine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90277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876800" cy="1143000"/>
          </a:xfrm>
        </p:spPr>
        <p:style>
          <a:lnRef idx="3">
            <a:schemeClr val="lt1"/>
          </a:lnRef>
          <a:fillRef idx="1">
            <a:schemeClr val="accent5"/>
          </a:fillRef>
          <a:effectRef idx="1">
            <a:schemeClr val="accent5"/>
          </a:effectRef>
          <a:fontRef idx="minor">
            <a:schemeClr val="lt1"/>
          </a:fontRef>
        </p:style>
        <p:txBody>
          <a:bodyPr/>
          <a:lstStyle/>
          <a:p>
            <a:pPr algn="l"/>
            <a:r>
              <a:rPr lang="en-US" dirty="0" smtClean="0"/>
              <a:t>Hepatitis B Vaccine</a:t>
            </a:r>
            <a:endParaRPr lang="en-US" dirty="0"/>
          </a:p>
        </p:txBody>
      </p:sp>
      <p:sp>
        <p:nvSpPr>
          <p:cNvPr id="3" name="Content Placeholder 2"/>
          <p:cNvSpPr>
            <a:spLocks noGrp="1"/>
          </p:cNvSpPr>
          <p:nvPr>
            <p:ph idx="1"/>
          </p:nvPr>
        </p:nvSpPr>
        <p:spPr>
          <a:xfrm>
            <a:off x="457200" y="1600200"/>
            <a:ext cx="8305800" cy="4953000"/>
          </a:xfrm>
        </p:spPr>
        <p:txBody>
          <a:bodyPr>
            <a:normAutofit/>
          </a:bodyPr>
          <a:lstStyle/>
          <a:p>
            <a:pPr marL="0" indent="0" algn="just">
              <a:buNone/>
            </a:pPr>
            <a:r>
              <a:rPr lang="en-US" sz="2800" dirty="0">
                <a:latin typeface="Times New Roman" panose="02020603050405020304" pitchFamily="18" charset="0"/>
                <a:cs typeface="Times New Roman" panose="02020603050405020304" pitchFamily="18" charset="0"/>
              </a:rPr>
              <a:t>The routes of transmission for hepatitis B virus (HBV) are similar to those for HIV. Thus, most patients who have acquired HIV infection are at risk of HBV infection and could benefit from </a:t>
            </a:r>
            <a:r>
              <a:rPr lang="en-US" sz="2800" dirty="0" smtClean="0">
                <a:latin typeface="Times New Roman" panose="02020603050405020304" pitchFamily="18" charset="0"/>
                <a:cs typeface="Times New Roman" panose="02020603050405020304" pitchFamily="18" charset="0"/>
              </a:rPr>
              <a:t>effective </a:t>
            </a:r>
            <a:r>
              <a:rPr lang="en-US" sz="2800" dirty="0">
                <a:latin typeface="Times New Roman" panose="02020603050405020304" pitchFamily="18" charset="0"/>
                <a:cs typeface="Times New Roman" panose="02020603050405020304" pitchFamily="18" charset="0"/>
              </a:rPr>
              <a:t>HBV </a:t>
            </a:r>
            <a:r>
              <a:rPr lang="en-US" sz="2800" dirty="0" smtClean="0">
                <a:latin typeface="Times New Roman" panose="02020603050405020304" pitchFamily="18" charset="0"/>
                <a:cs typeface="Times New Roman" panose="02020603050405020304" pitchFamily="18" charset="0"/>
              </a:rPr>
              <a:t>vaccination</a:t>
            </a:r>
          </a:p>
          <a:p>
            <a:pPr marL="0" indent="0" algn="just">
              <a:buNone/>
            </a:pPr>
            <a:endParaRPr lang="en-US" sz="2800" dirty="0">
              <a:latin typeface="Times New Roman" panose="02020603050405020304" pitchFamily="18" charset="0"/>
              <a:cs typeface="Times New Roman" panose="02020603050405020304" pitchFamily="18" charset="0"/>
            </a:endParaRPr>
          </a:p>
          <a:p>
            <a:pPr marL="0" indent="0" algn="just">
              <a:buNone/>
            </a:pPr>
            <a:r>
              <a:rPr lang="en-US" sz="2800" dirty="0">
                <a:latin typeface="Times New Roman" panose="02020603050405020304" pitchFamily="18" charset="0"/>
                <a:cs typeface="Times New Roman" panose="02020603050405020304" pitchFamily="18" charset="0"/>
              </a:rPr>
              <a:t>HIV-seropositive hepatitis B carriers also are more likely to have high levels of hepatitis B </a:t>
            </a:r>
            <a:r>
              <a:rPr lang="en-US" sz="2800" dirty="0" smtClean="0">
                <a:latin typeface="Times New Roman" panose="02020603050405020304" pitchFamily="18" charset="0"/>
                <a:cs typeface="Times New Roman" panose="02020603050405020304" pitchFamily="18" charset="0"/>
              </a:rPr>
              <a:t>virus, </a:t>
            </a:r>
            <a:r>
              <a:rPr lang="en-US" sz="2800" dirty="0">
                <a:latin typeface="Times New Roman" panose="02020603050405020304" pitchFamily="18" charset="0"/>
                <a:cs typeface="Times New Roman" panose="02020603050405020304" pitchFamily="18" charset="0"/>
              </a:rPr>
              <a:t>making them potentially more infective</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and they may have more rapidly progressive hepatic disease than HIV-uninfected individuals</a:t>
            </a:r>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54713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p:cNvSpPr>
            <a:spLocks noGrp="1" noChangeArrowheads="1"/>
          </p:cNvSpPr>
          <p:nvPr>
            <p:ph type="title"/>
          </p:nvPr>
        </p:nvSpPr>
        <p:spPr>
          <a:xfrm>
            <a:off x="387350" y="304800"/>
            <a:ext cx="8299450" cy="1066800"/>
          </a:xfrm>
          <a:extLst/>
        </p:spPr>
        <p:style>
          <a:lnRef idx="1">
            <a:schemeClr val="accent5"/>
          </a:lnRef>
          <a:fillRef idx="2">
            <a:schemeClr val="accent5"/>
          </a:fillRef>
          <a:effectRef idx="1">
            <a:schemeClr val="accent5"/>
          </a:effectRef>
          <a:fontRef idx="minor">
            <a:schemeClr val="dk1"/>
          </a:fontRef>
        </p:style>
        <p:txBody>
          <a:bodyPr lIns="93620" tIns="47604" rIns="93620" bIns="47604">
            <a:normAutofit/>
          </a:bodyPr>
          <a:lstStyle/>
          <a:p>
            <a:pPr>
              <a:lnSpc>
                <a:spcPct val="90000"/>
              </a:lnSpc>
            </a:pPr>
            <a:r>
              <a:rPr lang="en-US" altLang="en-US" sz="3400" b="1" dirty="0" smtClean="0"/>
              <a:t>ACIP: Hepatitis B </a:t>
            </a:r>
            <a:r>
              <a:rPr lang="en-US" altLang="en-US" sz="3400" b="1" dirty="0" smtClean="0"/>
              <a:t>Vaccine</a:t>
            </a:r>
            <a:r>
              <a:rPr lang="en-US" altLang="en-US" sz="3400" b="1" dirty="0"/>
              <a:t> </a:t>
            </a:r>
            <a:r>
              <a:rPr lang="en-US" altLang="en-US" sz="3400" b="1" dirty="0" smtClean="0"/>
              <a:t>Recommendations</a:t>
            </a:r>
            <a:endParaRPr lang="en-US" altLang="en-US" sz="3000" b="1" dirty="0" smtClean="0"/>
          </a:p>
        </p:txBody>
      </p:sp>
      <p:graphicFrame>
        <p:nvGraphicFramePr>
          <p:cNvPr id="13315" name="Object 7"/>
          <p:cNvGraphicFramePr>
            <a:graphicFrameLocks/>
          </p:cNvGraphicFramePr>
          <p:nvPr>
            <p:extLst>
              <p:ext uri="{D42A27DB-BD31-4B8C-83A1-F6EECF244321}">
                <p14:modId xmlns:p14="http://schemas.microsoft.com/office/powerpoint/2010/main" val="2747474405"/>
              </p:ext>
            </p:extLst>
          </p:nvPr>
        </p:nvGraphicFramePr>
        <p:xfrm>
          <a:off x="4685506" y="2000250"/>
          <a:ext cx="4357688" cy="4248150"/>
        </p:xfrm>
        <a:graphic>
          <a:graphicData uri="http://schemas.openxmlformats.org/presentationml/2006/ole">
            <mc:AlternateContent xmlns:mc="http://schemas.openxmlformats.org/markup-compatibility/2006">
              <mc:Choice xmlns:v="urn:schemas-microsoft-com:vml" Requires="v">
                <p:oleObj spid="_x0000_s1040" name="Chart" r:id="rId4" imgW="4943551" imgH="4286402" progId="MSGraph.Chart.8">
                  <p:embed followColorScheme="full"/>
                </p:oleObj>
              </mc:Choice>
              <mc:Fallback>
                <p:oleObj name="Chart" r:id="rId4" imgW="4943551" imgH="4286402" progId="MSGraph.Chart.8">
                  <p:embed followColorScheme="full"/>
                  <p:pic>
                    <p:nvPicPr>
                      <p:cNvPr id="0" name=""/>
                      <p:cNvPicPr>
                        <a:picLocks noChangeArrowheads="1"/>
                      </p:cNvPicPr>
                      <p:nvPr/>
                    </p:nvPicPr>
                    <p:blipFill>
                      <a:blip r:embed="rId5"/>
                      <a:srcRect/>
                      <a:stretch>
                        <a:fillRect/>
                      </a:stretch>
                    </p:blipFill>
                    <p:spPr bwMode="invGray">
                      <a:xfrm>
                        <a:off x="4685506" y="2000250"/>
                        <a:ext cx="4357688"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16" name="Rectangle 8"/>
          <p:cNvSpPr>
            <a:spLocks noChangeArrowheads="1"/>
          </p:cNvSpPr>
          <p:nvPr/>
        </p:nvSpPr>
        <p:spPr bwMode="auto">
          <a:xfrm>
            <a:off x="180975" y="1970444"/>
            <a:ext cx="4354513" cy="3727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20" tIns="47604" rIns="93620" bIns="47604">
            <a:spAutoFit/>
          </a:bodyPr>
          <a:lstStyle>
            <a:lvl1pPr defTabSz="933450" eaLnBrk="0" hangingPunct="0">
              <a:defRPr b="1">
                <a:solidFill>
                  <a:schemeClr val="tx1"/>
                </a:solidFill>
                <a:latin typeface="Arial" charset="0"/>
                <a:cs typeface="Arial" charset="0"/>
              </a:defRPr>
            </a:lvl1pPr>
            <a:lvl2pPr marL="742950" indent="-285750" defTabSz="933450" eaLnBrk="0" hangingPunct="0">
              <a:defRPr b="1">
                <a:solidFill>
                  <a:schemeClr val="tx1"/>
                </a:solidFill>
                <a:latin typeface="Arial" charset="0"/>
                <a:cs typeface="Arial" charset="0"/>
              </a:defRPr>
            </a:lvl2pPr>
            <a:lvl3pPr marL="1143000" indent="-228600" defTabSz="933450" eaLnBrk="0" hangingPunct="0">
              <a:defRPr b="1">
                <a:solidFill>
                  <a:schemeClr val="tx1"/>
                </a:solidFill>
                <a:latin typeface="Arial" charset="0"/>
                <a:cs typeface="Arial" charset="0"/>
              </a:defRPr>
            </a:lvl3pPr>
            <a:lvl4pPr marL="1600200" indent="-228600" defTabSz="933450" eaLnBrk="0" hangingPunct="0">
              <a:defRPr b="1">
                <a:solidFill>
                  <a:schemeClr val="tx1"/>
                </a:solidFill>
                <a:latin typeface="Arial" charset="0"/>
                <a:cs typeface="Arial" charset="0"/>
              </a:defRPr>
            </a:lvl4pPr>
            <a:lvl5pPr marL="2057400" indent="-228600" defTabSz="933450" eaLnBrk="0" hangingPunct="0">
              <a:defRPr b="1">
                <a:solidFill>
                  <a:schemeClr val="tx1"/>
                </a:solidFill>
                <a:latin typeface="Arial" charset="0"/>
                <a:cs typeface="Arial" charset="0"/>
              </a:defRPr>
            </a:lvl5pPr>
            <a:lvl6pPr marL="2514600" indent="-228600" defTabSz="933450" eaLnBrk="0" fontAlgn="base" hangingPunct="0">
              <a:spcBef>
                <a:spcPct val="0"/>
              </a:spcBef>
              <a:spcAft>
                <a:spcPct val="0"/>
              </a:spcAft>
              <a:defRPr b="1">
                <a:solidFill>
                  <a:schemeClr val="tx1"/>
                </a:solidFill>
                <a:latin typeface="Arial" charset="0"/>
                <a:cs typeface="Arial" charset="0"/>
              </a:defRPr>
            </a:lvl6pPr>
            <a:lvl7pPr marL="2971800" indent="-228600" defTabSz="933450" eaLnBrk="0" fontAlgn="base" hangingPunct="0">
              <a:spcBef>
                <a:spcPct val="0"/>
              </a:spcBef>
              <a:spcAft>
                <a:spcPct val="0"/>
              </a:spcAft>
              <a:defRPr b="1">
                <a:solidFill>
                  <a:schemeClr val="tx1"/>
                </a:solidFill>
                <a:latin typeface="Arial" charset="0"/>
                <a:cs typeface="Arial" charset="0"/>
              </a:defRPr>
            </a:lvl7pPr>
            <a:lvl8pPr marL="3429000" indent="-228600" defTabSz="933450" eaLnBrk="0" fontAlgn="base" hangingPunct="0">
              <a:spcBef>
                <a:spcPct val="0"/>
              </a:spcBef>
              <a:spcAft>
                <a:spcPct val="0"/>
              </a:spcAft>
              <a:defRPr b="1">
                <a:solidFill>
                  <a:schemeClr val="tx1"/>
                </a:solidFill>
                <a:latin typeface="Arial" charset="0"/>
                <a:cs typeface="Arial" charset="0"/>
              </a:defRPr>
            </a:lvl8pPr>
            <a:lvl9pPr marL="3886200" indent="-228600" defTabSz="933450" eaLnBrk="0" fontAlgn="base" hangingPunct="0">
              <a:spcBef>
                <a:spcPct val="0"/>
              </a:spcBef>
              <a:spcAft>
                <a:spcPct val="0"/>
              </a:spcAft>
              <a:defRPr b="1">
                <a:solidFill>
                  <a:schemeClr val="tx1"/>
                </a:solidFill>
                <a:latin typeface="Arial" charset="0"/>
                <a:cs typeface="Arial" charset="0"/>
              </a:defRPr>
            </a:lvl9pPr>
          </a:lstStyle>
          <a:p>
            <a:pPr>
              <a:lnSpc>
                <a:spcPct val="95000"/>
              </a:lnSpc>
              <a:spcBef>
                <a:spcPct val="45000"/>
              </a:spcBef>
              <a:buClr>
                <a:srgbClr val="FF6600"/>
              </a:buClr>
              <a:buSzPct val="125000"/>
              <a:buFont typeface="Symbol" pitchFamily="18" charset="2"/>
              <a:buChar char=""/>
            </a:pPr>
            <a:r>
              <a:rPr lang="en-US" altLang="en-US" sz="2000" b="0" dirty="0">
                <a:solidFill>
                  <a:schemeClr val="tx2"/>
                </a:solidFill>
              </a:rPr>
              <a:t> </a:t>
            </a:r>
            <a:r>
              <a:rPr lang="en-US" altLang="en-US" sz="2000" b="0" dirty="0">
                <a:latin typeface="Times New Roman" panose="02020603050405020304" pitchFamily="18" charset="0"/>
                <a:cs typeface="Times New Roman" panose="02020603050405020304" pitchFamily="18" charset="0"/>
              </a:rPr>
              <a:t>Vaccine Indications</a:t>
            </a:r>
            <a:br>
              <a:rPr lang="en-US" altLang="en-US" sz="2000" b="0" dirty="0">
                <a:latin typeface="Times New Roman" panose="02020603050405020304" pitchFamily="18" charset="0"/>
                <a:cs typeface="Times New Roman" panose="02020603050405020304" pitchFamily="18" charset="0"/>
              </a:rPr>
            </a:br>
            <a:r>
              <a:rPr lang="en-US" altLang="en-US" sz="2000" b="0" dirty="0">
                <a:latin typeface="Times New Roman" panose="02020603050405020304" pitchFamily="18" charset="0"/>
                <a:cs typeface="Times New Roman" panose="02020603050405020304" pitchFamily="18" charset="0"/>
              </a:rPr>
              <a:t>  - All HIV-infected persons without</a:t>
            </a:r>
            <a:br>
              <a:rPr lang="en-US" altLang="en-US" sz="2000" b="0" dirty="0">
                <a:latin typeface="Times New Roman" panose="02020603050405020304" pitchFamily="18" charset="0"/>
                <a:cs typeface="Times New Roman" panose="02020603050405020304" pitchFamily="18" charset="0"/>
              </a:rPr>
            </a:br>
            <a:r>
              <a:rPr lang="en-US" altLang="en-US" sz="2000" b="0" dirty="0">
                <a:latin typeface="Times New Roman" panose="02020603050405020304" pitchFamily="18" charset="0"/>
                <a:cs typeface="Times New Roman" panose="02020603050405020304" pitchFamily="18" charset="0"/>
              </a:rPr>
              <a:t>    evidence of prior HBV infection</a:t>
            </a:r>
            <a:br>
              <a:rPr lang="en-US" altLang="en-US" sz="2000" b="0" dirty="0">
                <a:latin typeface="Times New Roman" panose="02020603050405020304" pitchFamily="18" charset="0"/>
                <a:cs typeface="Times New Roman" panose="02020603050405020304" pitchFamily="18" charset="0"/>
              </a:rPr>
            </a:br>
            <a:r>
              <a:rPr lang="en-US" altLang="en-US" sz="2000" b="0" dirty="0">
                <a:latin typeface="Times New Roman" panose="02020603050405020304" pitchFamily="18" charset="0"/>
                <a:cs typeface="Times New Roman" panose="02020603050405020304" pitchFamily="18" charset="0"/>
              </a:rPr>
              <a:t>    (anti-</a:t>
            </a:r>
            <a:r>
              <a:rPr lang="en-US" altLang="en-US" sz="2000" b="0" dirty="0" err="1">
                <a:latin typeface="Times New Roman" panose="02020603050405020304" pitchFamily="18" charset="0"/>
                <a:cs typeface="Times New Roman" panose="02020603050405020304" pitchFamily="18" charset="0"/>
              </a:rPr>
              <a:t>HBc</a:t>
            </a:r>
            <a:r>
              <a:rPr lang="en-US" altLang="en-US" sz="2000" b="0" dirty="0">
                <a:latin typeface="Times New Roman" panose="02020603050405020304" pitchFamily="18" charset="0"/>
                <a:cs typeface="Times New Roman" panose="02020603050405020304" pitchFamily="18" charset="0"/>
              </a:rPr>
              <a:t> negative)</a:t>
            </a:r>
          </a:p>
          <a:p>
            <a:pPr>
              <a:lnSpc>
                <a:spcPct val="95000"/>
              </a:lnSpc>
              <a:spcBef>
                <a:spcPct val="45000"/>
              </a:spcBef>
              <a:buClr>
                <a:srgbClr val="FF6600"/>
              </a:buClr>
              <a:buSzPct val="125000"/>
              <a:buFont typeface="Symbol" pitchFamily="18" charset="2"/>
              <a:buChar char=""/>
            </a:pPr>
            <a:r>
              <a:rPr lang="en-US" altLang="en-US" sz="2000" b="0" dirty="0">
                <a:latin typeface="Times New Roman" panose="02020603050405020304" pitchFamily="18" charset="0"/>
                <a:cs typeface="Times New Roman" panose="02020603050405020304" pitchFamily="18" charset="0"/>
              </a:rPr>
              <a:t> Vaccine Schedule (Adults)</a:t>
            </a:r>
            <a:br>
              <a:rPr lang="en-US" altLang="en-US" sz="2000" b="0" dirty="0">
                <a:latin typeface="Times New Roman" panose="02020603050405020304" pitchFamily="18" charset="0"/>
                <a:cs typeface="Times New Roman" panose="02020603050405020304" pitchFamily="18" charset="0"/>
              </a:rPr>
            </a:br>
            <a:r>
              <a:rPr lang="en-US" altLang="en-US" sz="2000" b="0" dirty="0">
                <a:latin typeface="Times New Roman" panose="02020603050405020304" pitchFamily="18" charset="0"/>
                <a:cs typeface="Times New Roman" panose="02020603050405020304" pitchFamily="18" charset="0"/>
              </a:rPr>
              <a:t> - ENGERIX-B: 20 </a:t>
            </a:r>
            <a:r>
              <a:rPr lang="en-US" altLang="en-US" sz="2000" b="0" dirty="0" err="1">
                <a:latin typeface="Times New Roman" panose="02020603050405020304" pitchFamily="18" charset="0"/>
                <a:cs typeface="Times New Roman" panose="02020603050405020304" pitchFamily="18" charset="0"/>
              </a:rPr>
              <a:t>ug</a:t>
            </a:r>
            <a:r>
              <a:rPr lang="en-US" altLang="en-US" sz="2000" b="0" dirty="0">
                <a:latin typeface="Times New Roman" panose="02020603050405020304" pitchFamily="18" charset="0"/>
                <a:cs typeface="Times New Roman" panose="02020603050405020304" pitchFamily="18" charset="0"/>
              </a:rPr>
              <a:t> (0,1,6 m)</a:t>
            </a:r>
            <a:br>
              <a:rPr lang="en-US" altLang="en-US" sz="2000" b="0" dirty="0">
                <a:latin typeface="Times New Roman" panose="02020603050405020304" pitchFamily="18" charset="0"/>
                <a:cs typeface="Times New Roman" panose="02020603050405020304" pitchFamily="18" charset="0"/>
              </a:rPr>
            </a:br>
            <a:r>
              <a:rPr lang="en-US" altLang="en-US" sz="2000" b="0" dirty="0">
                <a:latin typeface="Times New Roman" panose="02020603050405020304" pitchFamily="18" charset="0"/>
                <a:cs typeface="Times New Roman" panose="02020603050405020304" pitchFamily="18" charset="0"/>
              </a:rPr>
              <a:t> - RECOMBIVAX HB: 10 </a:t>
            </a:r>
            <a:r>
              <a:rPr lang="en-US" altLang="en-US" sz="2000" b="0" dirty="0" err="1">
                <a:latin typeface="Times New Roman" panose="02020603050405020304" pitchFamily="18" charset="0"/>
                <a:cs typeface="Times New Roman" panose="02020603050405020304" pitchFamily="18" charset="0"/>
              </a:rPr>
              <a:t>ug</a:t>
            </a:r>
            <a:r>
              <a:rPr lang="en-US" altLang="en-US" sz="2000" b="0" dirty="0">
                <a:latin typeface="Times New Roman" panose="02020603050405020304" pitchFamily="18" charset="0"/>
                <a:cs typeface="Times New Roman" panose="02020603050405020304" pitchFamily="18" charset="0"/>
              </a:rPr>
              <a:t> (0,1,6m)</a:t>
            </a:r>
            <a:br>
              <a:rPr lang="en-US" altLang="en-US" sz="2000" b="0" dirty="0">
                <a:latin typeface="Times New Roman" panose="02020603050405020304" pitchFamily="18" charset="0"/>
                <a:cs typeface="Times New Roman" panose="02020603050405020304" pitchFamily="18" charset="0"/>
              </a:rPr>
            </a:br>
            <a:r>
              <a:rPr lang="en-US" altLang="en-US" sz="2000" b="0" dirty="0">
                <a:latin typeface="Times New Roman" panose="02020603050405020304" pitchFamily="18" charset="0"/>
                <a:cs typeface="Times New Roman" panose="02020603050405020304" pitchFamily="18" charset="0"/>
              </a:rPr>
              <a:t> - TWINRIX*: 0,1,6m</a:t>
            </a:r>
          </a:p>
          <a:p>
            <a:pPr>
              <a:lnSpc>
                <a:spcPct val="95000"/>
              </a:lnSpc>
              <a:spcBef>
                <a:spcPct val="45000"/>
              </a:spcBef>
              <a:buClr>
                <a:srgbClr val="FF6600"/>
              </a:buClr>
              <a:buSzPct val="125000"/>
              <a:buFont typeface="Symbol" pitchFamily="18" charset="2"/>
              <a:buChar char=""/>
            </a:pPr>
            <a:r>
              <a:rPr lang="en-US" altLang="en-US" sz="2000" b="0" dirty="0">
                <a:latin typeface="Times New Roman" panose="02020603050405020304" pitchFamily="18" charset="0"/>
                <a:cs typeface="Times New Roman" panose="02020603050405020304" pitchFamily="18" charset="0"/>
              </a:rPr>
              <a:t> Post-Vaccine Antibody Testing</a:t>
            </a:r>
            <a:br>
              <a:rPr lang="en-US" altLang="en-US" sz="2000" b="0" dirty="0">
                <a:latin typeface="Times New Roman" panose="02020603050405020304" pitchFamily="18" charset="0"/>
                <a:cs typeface="Times New Roman" panose="02020603050405020304" pitchFamily="18" charset="0"/>
              </a:rPr>
            </a:br>
            <a:r>
              <a:rPr lang="en-US" altLang="en-US" sz="2000" b="0" dirty="0">
                <a:latin typeface="Times New Roman" panose="02020603050405020304" pitchFamily="18" charset="0"/>
                <a:cs typeface="Times New Roman" panose="02020603050405020304" pitchFamily="18" charset="0"/>
              </a:rPr>
              <a:t> - Test 1-6 months after series</a:t>
            </a:r>
          </a:p>
          <a:p>
            <a:pPr>
              <a:lnSpc>
                <a:spcPct val="95000"/>
              </a:lnSpc>
              <a:spcBef>
                <a:spcPct val="45000"/>
              </a:spcBef>
            </a:pPr>
            <a:r>
              <a:rPr lang="en-US" altLang="en-US" sz="2000" b="0" dirty="0">
                <a:solidFill>
                  <a:schemeClr val="tx2"/>
                </a:solidFill>
              </a:rPr>
              <a:t>	</a:t>
            </a:r>
          </a:p>
        </p:txBody>
      </p:sp>
      <p:sp>
        <p:nvSpPr>
          <p:cNvPr id="13317" name="Rectangle 9"/>
          <p:cNvSpPr>
            <a:spLocks noChangeArrowheads="1"/>
          </p:cNvSpPr>
          <p:nvPr/>
        </p:nvSpPr>
        <p:spPr bwMode="auto">
          <a:xfrm>
            <a:off x="387350" y="1497891"/>
            <a:ext cx="3948113"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20" tIns="47604" rIns="93620" bIns="47604"/>
          <a:lstStyle>
            <a:lvl1pPr defTabSz="933450" eaLnBrk="0" hangingPunct="0">
              <a:defRPr b="1">
                <a:solidFill>
                  <a:schemeClr val="tx1"/>
                </a:solidFill>
                <a:latin typeface="Arial" charset="0"/>
                <a:cs typeface="Arial" charset="0"/>
              </a:defRPr>
            </a:lvl1pPr>
            <a:lvl2pPr marL="742950" indent="-285750" defTabSz="933450" eaLnBrk="0" hangingPunct="0">
              <a:defRPr b="1">
                <a:solidFill>
                  <a:schemeClr val="tx1"/>
                </a:solidFill>
                <a:latin typeface="Arial" charset="0"/>
                <a:cs typeface="Arial" charset="0"/>
              </a:defRPr>
            </a:lvl2pPr>
            <a:lvl3pPr marL="1143000" indent="-228600" defTabSz="933450" eaLnBrk="0" hangingPunct="0">
              <a:defRPr b="1">
                <a:solidFill>
                  <a:schemeClr val="tx1"/>
                </a:solidFill>
                <a:latin typeface="Arial" charset="0"/>
                <a:cs typeface="Arial" charset="0"/>
              </a:defRPr>
            </a:lvl3pPr>
            <a:lvl4pPr marL="1600200" indent="-228600" defTabSz="933450" eaLnBrk="0" hangingPunct="0">
              <a:defRPr b="1">
                <a:solidFill>
                  <a:schemeClr val="tx1"/>
                </a:solidFill>
                <a:latin typeface="Arial" charset="0"/>
                <a:cs typeface="Arial" charset="0"/>
              </a:defRPr>
            </a:lvl4pPr>
            <a:lvl5pPr marL="2057400" indent="-228600" defTabSz="933450" eaLnBrk="0" hangingPunct="0">
              <a:defRPr b="1">
                <a:solidFill>
                  <a:schemeClr val="tx1"/>
                </a:solidFill>
                <a:latin typeface="Arial" charset="0"/>
                <a:cs typeface="Arial" charset="0"/>
              </a:defRPr>
            </a:lvl5pPr>
            <a:lvl6pPr marL="2514600" indent="-228600" defTabSz="933450" eaLnBrk="0" fontAlgn="base" hangingPunct="0">
              <a:spcBef>
                <a:spcPct val="0"/>
              </a:spcBef>
              <a:spcAft>
                <a:spcPct val="0"/>
              </a:spcAft>
              <a:defRPr b="1">
                <a:solidFill>
                  <a:schemeClr val="tx1"/>
                </a:solidFill>
                <a:latin typeface="Arial" charset="0"/>
                <a:cs typeface="Arial" charset="0"/>
              </a:defRPr>
            </a:lvl6pPr>
            <a:lvl7pPr marL="2971800" indent="-228600" defTabSz="933450" eaLnBrk="0" fontAlgn="base" hangingPunct="0">
              <a:spcBef>
                <a:spcPct val="0"/>
              </a:spcBef>
              <a:spcAft>
                <a:spcPct val="0"/>
              </a:spcAft>
              <a:defRPr b="1">
                <a:solidFill>
                  <a:schemeClr val="tx1"/>
                </a:solidFill>
                <a:latin typeface="Arial" charset="0"/>
                <a:cs typeface="Arial" charset="0"/>
              </a:defRPr>
            </a:lvl7pPr>
            <a:lvl8pPr marL="3429000" indent="-228600" defTabSz="933450" eaLnBrk="0" fontAlgn="base" hangingPunct="0">
              <a:spcBef>
                <a:spcPct val="0"/>
              </a:spcBef>
              <a:spcAft>
                <a:spcPct val="0"/>
              </a:spcAft>
              <a:defRPr b="1">
                <a:solidFill>
                  <a:schemeClr val="tx1"/>
                </a:solidFill>
                <a:latin typeface="Arial" charset="0"/>
                <a:cs typeface="Arial" charset="0"/>
              </a:defRPr>
            </a:lvl8pPr>
            <a:lvl9pPr marL="3886200" indent="-228600" defTabSz="933450" eaLnBrk="0" fontAlgn="base" hangingPunct="0">
              <a:spcBef>
                <a:spcPct val="0"/>
              </a:spcBef>
              <a:spcAft>
                <a:spcPct val="0"/>
              </a:spcAft>
              <a:defRPr b="1">
                <a:solidFill>
                  <a:schemeClr val="tx1"/>
                </a:solidFill>
                <a:latin typeface="Arial" charset="0"/>
                <a:cs typeface="Arial" charset="0"/>
              </a:defRPr>
            </a:lvl9pPr>
          </a:lstStyle>
          <a:p>
            <a:pPr>
              <a:spcBef>
                <a:spcPct val="50000"/>
              </a:spcBef>
            </a:pPr>
            <a:r>
              <a:rPr lang="en-US" altLang="en-US" sz="2400" dirty="0">
                <a:latin typeface="Times New Roman" panose="02020603050405020304" pitchFamily="18" charset="0"/>
                <a:cs typeface="Times New Roman" panose="02020603050405020304" pitchFamily="18" charset="0"/>
              </a:rPr>
              <a:t>Indications &amp; Schedule</a:t>
            </a:r>
          </a:p>
        </p:txBody>
      </p:sp>
      <p:sp>
        <p:nvSpPr>
          <p:cNvPr id="13318" name="Line 10"/>
          <p:cNvSpPr>
            <a:spLocks noChangeShapeType="1"/>
          </p:cNvSpPr>
          <p:nvPr/>
        </p:nvSpPr>
        <p:spPr bwMode="auto">
          <a:xfrm>
            <a:off x="568716" y="1537790"/>
            <a:ext cx="3967163" cy="1588"/>
          </a:xfrm>
          <a:prstGeom prst="line">
            <a:avLst/>
          </a:prstGeom>
          <a:noFill/>
          <a:ln w="254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9" name="Rectangle 11"/>
          <p:cNvSpPr>
            <a:spLocks noChangeArrowheads="1"/>
          </p:cNvSpPr>
          <p:nvPr/>
        </p:nvSpPr>
        <p:spPr bwMode="auto">
          <a:xfrm>
            <a:off x="4725988" y="1516064"/>
            <a:ext cx="4214812" cy="439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20" tIns="47604" rIns="93620" bIns="47604"/>
          <a:lstStyle>
            <a:lvl1pPr defTabSz="933450" eaLnBrk="0" hangingPunct="0">
              <a:defRPr b="1">
                <a:solidFill>
                  <a:schemeClr val="tx1"/>
                </a:solidFill>
                <a:latin typeface="Arial" charset="0"/>
                <a:cs typeface="Arial" charset="0"/>
              </a:defRPr>
            </a:lvl1pPr>
            <a:lvl2pPr marL="742950" indent="-285750" defTabSz="933450" eaLnBrk="0" hangingPunct="0">
              <a:defRPr b="1">
                <a:solidFill>
                  <a:schemeClr val="tx1"/>
                </a:solidFill>
                <a:latin typeface="Arial" charset="0"/>
                <a:cs typeface="Arial" charset="0"/>
              </a:defRPr>
            </a:lvl2pPr>
            <a:lvl3pPr marL="1143000" indent="-228600" defTabSz="933450" eaLnBrk="0" hangingPunct="0">
              <a:defRPr b="1">
                <a:solidFill>
                  <a:schemeClr val="tx1"/>
                </a:solidFill>
                <a:latin typeface="Arial" charset="0"/>
                <a:cs typeface="Arial" charset="0"/>
              </a:defRPr>
            </a:lvl3pPr>
            <a:lvl4pPr marL="1600200" indent="-228600" defTabSz="933450" eaLnBrk="0" hangingPunct="0">
              <a:defRPr b="1">
                <a:solidFill>
                  <a:schemeClr val="tx1"/>
                </a:solidFill>
                <a:latin typeface="Arial" charset="0"/>
                <a:cs typeface="Arial" charset="0"/>
              </a:defRPr>
            </a:lvl4pPr>
            <a:lvl5pPr marL="2057400" indent="-228600" defTabSz="933450" eaLnBrk="0" hangingPunct="0">
              <a:defRPr b="1">
                <a:solidFill>
                  <a:schemeClr val="tx1"/>
                </a:solidFill>
                <a:latin typeface="Arial" charset="0"/>
                <a:cs typeface="Arial" charset="0"/>
              </a:defRPr>
            </a:lvl5pPr>
            <a:lvl6pPr marL="2514600" indent="-228600" defTabSz="933450" eaLnBrk="0" fontAlgn="base" hangingPunct="0">
              <a:spcBef>
                <a:spcPct val="0"/>
              </a:spcBef>
              <a:spcAft>
                <a:spcPct val="0"/>
              </a:spcAft>
              <a:defRPr b="1">
                <a:solidFill>
                  <a:schemeClr val="tx1"/>
                </a:solidFill>
                <a:latin typeface="Arial" charset="0"/>
                <a:cs typeface="Arial" charset="0"/>
              </a:defRPr>
            </a:lvl6pPr>
            <a:lvl7pPr marL="2971800" indent="-228600" defTabSz="933450" eaLnBrk="0" fontAlgn="base" hangingPunct="0">
              <a:spcBef>
                <a:spcPct val="0"/>
              </a:spcBef>
              <a:spcAft>
                <a:spcPct val="0"/>
              </a:spcAft>
              <a:defRPr b="1">
                <a:solidFill>
                  <a:schemeClr val="tx1"/>
                </a:solidFill>
                <a:latin typeface="Arial" charset="0"/>
                <a:cs typeface="Arial" charset="0"/>
              </a:defRPr>
            </a:lvl7pPr>
            <a:lvl8pPr marL="3429000" indent="-228600" defTabSz="933450" eaLnBrk="0" fontAlgn="base" hangingPunct="0">
              <a:spcBef>
                <a:spcPct val="0"/>
              </a:spcBef>
              <a:spcAft>
                <a:spcPct val="0"/>
              </a:spcAft>
              <a:defRPr b="1">
                <a:solidFill>
                  <a:schemeClr val="tx1"/>
                </a:solidFill>
                <a:latin typeface="Arial" charset="0"/>
                <a:cs typeface="Arial" charset="0"/>
              </a:defRPr>
            </a:lvl8pPr>
            <a:lvl9pPr marL="3886200" indent="-228600" defTabSz="933450" eaLnBrk="0" fontAlgn="base" hangingPunct="0">
              <a:spcBef>
                <a:spcPct val="0"/>
              </a:spcBef>
              <a:spcAft>
                <a:spcPct val="0"/>
              </a:spcAft>
              <a:defRPr b="1">
                <a:solidFill>
                  <a:schemeClr val="tx1"/>
                </a:solidFill>
                <a:latin typeface="Arial" charset="0"/>
                <a:cs typeface="Arial" charset="0"/>
              </a:defRPr>
            </a:lvl9pPr>
          </a:lstStyle>
          <a:p>
            <a:pPr algn="ctr">
              <a:spcBef>
                <a:spcPct val="50000"/>
              </a:spcBef>
            </a:pPr>
            <a:r>
              <a:rPr lang="en-US" altLang="en-US" sz="2400" dirty="0">
                <a:latin typeface="Times New Roman" panose="02020603050405020304" pitchFamily="18" charset="0"/>
                <a:cs typeface="Times New Roman" panose="02020603050405020304" pitchFamily="18" charset="0"/>
              </a:rPr>
              <a:t>HBV Protective Titers</a:t>
            </a:r>
          </a:p>
        </p:txBody>
      </p:sp>
      <p:sp>
        <p:nvSpPr>
          <p:cNvPr id="13320" name="Line 12"/>
          <p:cNvSpPr>
            <a:spLocks noChangeShapeType="1"/>
          </p:cNvSpPr>
          <p:nvPr/>
        </p:nvSpPr>
        <p:spPr bwMode="auto">
          <a:xfrm>
            <a:off x="4612481" y="1954213"/>
            <a:ext cx="4441825" cy="1587"/>
          </a:xfrm>
          <a:prstGeom prst="line">
            <a:avLst/>
          </a:prstGeom>
          <a:noFill/>
          <a:ln w="254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1" name="Rectangle 13"/>
          <p:cNvSpPr>
            <a:spLocks noChangeArrowheads="1"/>
          </p:cNvSpPr>
          <p:nvPr/>
        </p:nvSpPr>
        <p:spPr bwMode="auto">
          <a:xfrm>
            <a:off x="-25400" y="6248400"/>
            <a:ext cx="52895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20" tIns="47604" rIns="93620" bIns="47604"/>
          <a:lstStyle>
            <a:lvl1pPr defTabSz="933450" eaLnBrk="0" hangingPunct="0">
              <a:defRPr b="1">
                <a:solidFill>
                  <a:schemeClr val="tx1"/>
                </a:solidFill>
                <a:latin typeface="Arial" charset="0"/>
                <a:cs typeface="Arial" charset="0"/>
              </a:defRPr>
            </a:lvl1pPr>
            <a:lvl2pPr marL="742950" indent="-285750" defTabSz="933450" eaLnBrk="0" hangingPunct="0">
              <a:defRPr b="1">
                <a:solidFill>
                  <a:schemeClr val="tx1"/>
                </a:solidFill>
                <a:latin typeface="Arial" charset="0"/>
                <a:cs typeface="Arial" charset="0"/>
              </a:defRPr>
            </a:lvl2pPr>
            <a:lvl3pPr marL="1143000" indent="-228600" defTabSz="933450" eaLnBrk="0" hangingPunct="0">
              <a:defRPr b="1">
                <a:solidFill>
                  <a:schemeClr val="tx1"/>
                </a:solidFill>
                <a:latin typeface="Arial" charset="0"/>
                <a:cs typeface="Arial" charset="0"/>
              </a:defRPr>
            </a:lvl3pPr>
            <a:lvl4pPr marL="1600200" indent="-228600" defTabSz="933450" eaLnBrk="0" hangingPunct="0">
              <a:defRPr b="1">
                <a:solidFill>
                  <a:schemeClr val="tx1"/>
                </a:solidFill>
                <a:latin typeface="Arial" charset="0"/>
                <a:cs typeface="Arial" charset="0"/>
              </a:defRPr>
            </a:lvl4pPr>
            <a:lvl5pPr marL="2057400" indent="-228600" defTabSz="933450" eaLnBrk="0" hangingPunct="0">
              <a:defRPr b="1">
                <a:solidFill>
                  <a:schemeClr val="tx1"/>
                </a:solidFill>
                <a:latin typeface="Arial" charset="0"/>
                <a:cs typeface="Arial" charset="0"/>
              </a:defRPr>
            </a:lvl5pPr>
            <a:lvl6pPr marL="2514600" indent="-228600" defTabSz="933450" eaLnBrk="0" fontAlgn="base" hangingPunct="0">
              <a:spcBef>
                <a:spcPct val="0"/>
              </a:spcBef>
              <a:spcAft>
                <a:spcPct val="0"/>
              </a:spcAft>
              <a:defRPr b="1">
                <a:solidFill>
                  <a:schemeClr val="tx1"/>
                </a:solidFill>
                <a:latin typeface="Arial" charset="0"/>
                <a:cs typeface="Arial" charset="0"/>
              </a:defRPr>
            </a:lvl6pPr>
            <a:lvl7pPr marL="2971800" indent="-228600" defTabSz="933450" eaLnBrk="0" fontAlgn="base" hangingPunct="0">
              <a:spcBef>
                <a:spcPct val="0"/>
              </a:spcBef>
              <a:spcAft>
                <a:spcPct val="0"/>
              </a:spcAft>
              <a:defRPr b="1">
                <a:solidFill>
                  <a:schemeClr val="tx1"/>
                </a:solidFill>
                <a:latin typeface="Arial" charset="0"/>
                <a:cs typeface="Arial" charset="0"/>
              </a:defRPr>
            </a:lvl7pPr>
            <a:lvl8pPr marL="3429000" indent="-228600" defTabSz="933450" eaLnBrk="0" fontAlgn="base" hangingPunct="0">
              <a:spcBef>
                <a:spcPct val="0"/>
              </a:spcBef>
              <a:spcAft>
                <a:spcPct val="0"/>
              </a:spcAft>
              <a:defRPr b="1">
                <a:solidFill>
                  <a:schemeClr val="tx1"/>
                </a:solidFill>
                <a:latin typeface="Arial" charset="0"/>
                <a:cs typeface="Arial" charset="0"/>
              </a:defRPr>
            </a:lvl8pPr>
            <a:lvl9pPr marL="3886200" indent="-228600" defTabSz="933450" eaLnBrk="0" fontAlgn="base" hangingPunct="0">
              <a:spcBef>
                <a:spcPct val="0"/>
              </a:spcBef>
              <a:spcAft>
                <a:spcPct val="0"/>
              </a:spcAft>
              <a:defRPr b="1">
                <a:solidFill>
                  <a:schemeClr val="tx1"/>
                </a:solidFill>
                <a:latin typeface="Arial" charset="0"/>
                <a:cs typeface="Arial" charset="0"/>
              </a:defRPr>
            </a:lvl9pPr>
          </a:lstStyle>
          <a:p>
            <a:pPr>
              <a:spcBef>
                <a:spcPct val="50000"/>
              </a:spcBef>
            </a:pPr>
            <a:r>
              <a:rPr lang="en-US" altLang="en-US" sz="1600" dirty="0">
                <a:latin typeface="Times New Roman" panose="02020603050405020304" pitchFamily="18" charset="0"/>
                <a:cs typeface="Times New Roman" panose="02020603050405020304" pitchFamily="18" charset="0"/>
              </a:rPr>
              <a:t>From:  (1) ACIP. MMWR 2005;54:Q1-Q4.</a:t>
            </a:r>
            <a:br>
              <a:rPr lang="en-US" altLang="en-US" sz="1600" dirty="0">
                <a:latin typeface="Times New Roman" panose="02020603050405020304" pitchFamily="18" charset="0"/>
                <a:cs typeface="Times New Roman" panose="02020603050405020304" pitchFamily="18" charset="0"/>
              </a:rPr>
            </a:br>
            <a:r>
              <a:rPr lang="en-US" altLang="en-US" sz="1600" dirty="0">
                <a:latin typeface="Times New Roman" panose="02020603050405020304" pitchFamily="18" charset="0"/>
                <a:cs typeface="Times New Roman" panose="02020603050405020304" pitchFamily="18" charset="0"/>
              </a:rPr>
              <a:t>            (2) ACIP. MMWR 1991;40 (RR-13):1-25.</a:t>
            </a:r>
          </a:p>
        </p:txBody>
      </p:sp>
      <p:sp>
        <p:nvSpPr>
          <p:cNvPr id="13322" name="Line 14"/>
          <p:cNvSpPr>
            <a:spLocks noChangeShapeType="1"/>
          </p:cNvSpPr>
          <p:nvPr/>
        </p:nvSpPr>
        <p:spPr bwMode="auto">
          <a:xfrm>
            <a:off x="250825" y="5410200"/>
            <a:ext cx="4287838" cy="1588"/>
          </a:xfrm>
          <a:prstGeom prst="line">
            <a:avLst/>
          </a:prstGeom>
          <a:noFill/>
          <a:ln w="25400">
            <a:solidFill>
              <a:srgbClr val="FFFF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3" name="Rectangle 15"/>
          <p:cNvSpPr>
            <a:spLocks noChangeArrowheads="1"/>
          </p:cNvSpPr>
          <p:nvPr/>
        </p:nvSpPr>
        <p:spPr bwMode="auto">
          <a:xfrm>
            <a:off x="51593" y="5681285"/>
            <a:ext cx="456088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549" tIns="45463" rIns="92549" bIns="45463"/>
          <a:lstStyle>
            <a:lvl1pPr defTabSz="935038" eaLnBrk="0" hangingPunct="0">
              <a:defRPr b="1">
                <a:solidFill>
                  <a:schemeClr val="tx1"/>
                </a:solidFill>
                <a:latin typeface="Arial" charset="0"/>
                <a:cs typeface="Arial" charset="0"/>
              </a:defRPr>
            </a:lvl1pPr>
            <a:lvl2pPr marL="742950" indent="-285750" defTabSz="935038" eaLnBrk="0" hangingPunct="0">
              <a:defRPr b="1">
                <a:solidFill>
                  <a:schemeClr val="tx1"/>
                </a:solidFill>
                <a:latin typeface="Arial" charset="0"/>
                <a:cs typeface="Arial" charset="0"/>
              </a:defRPr>
            </a:lvl2pPr>
            <a:lvl3pPr marL="1143000" indent="-228600" defTabSz="935038" eaLnBrk="0" hangingPunct="0">
              <a:defRPr b="1">
                <a:solidFill>
                  <a:schemeClr val="tx1"/>
                </a:solidFill>
                <a:latin typeface="Arial" charset="0"/>
                <a:cs typeface="Arial" charset="0"/>
              </a:defRPr>
            </a:lvl3pPr>
            <a:lvl4pPr marL="1600200" indent="-228600" defTabSz="935038" eaLnBrk="0" hangingPunct="0">
              <a:defRPr b="1">
                <a:solidFill>
                  <a:schemeClr val="tx1"/>
                </a:solidFill>
                <a:latin typeface="Arial" charset="0"/>
                <a:cs typeface="Arial" charset="0"/>
              </a:defRPr>
            </a:lvl4pPr>
            <a:lvl5pPr marL="2057400" indent="-228600" defTabSz="935038" eaLnBrk="0" hangingPunct="0">
              <a:defRPr b="1">
                <a:solidFill>
                  <a:schemeClr val="tx1"/>
                </a:solidFill>
                <a:latin typeface="Arial" charset="0"/>
                <a:cs typeface="Arial" charset="0"/>
              </a:defRPr>
            </a:lvl5pPr>
            <a:lvl6pPr marL="2514600" indent="-228600" defTabSz="935038" eaLnBrk="0" fontAlgn="base" hangingPunct="0">
              <a:spcBef>
                <a:spcPct val="0"/>
              </a:spcBef>
              <a:spcAft>
                <a:spcPct val="0"/>
              </a:spcAft>
              <a:defRPr b="1">
                <a:solidFill>
                  <a:schemeClr val="tx1"/>
                </a:solidFill>
                <a:latin typeface="Arial" charset="0"/>
                <a:cs typeface="Arial" charset="0"/>
              </a:defRPr>
            </a:lvl6pPr>
            <a:lvl7pPr marL="2971800" indent="-228600" defTabSz="935038" eaLnBrk="0" fontAlgn="base" hangingPunct="0">
              <a:spcBef>
                <a:spcPct val="0"/>
              </a:spcBef>
              <a:spcAft>
                <a:spcPct val="0"/>
              </a:spcAft>
              <a:defRPr b="1">
                <a:solidFill>
                  <a:schemeClr val="tx1"/>
                </a:solidFill>
                <a:latin typeface="Arial" charset="0"/>
                <a:cs typeface="Arial" charset="0"/>
              </a:defRPr>
            </a:lvl7pPr>
            <a:lvl8pPr marL="3429000" indent="-228600" defTabSz="935038" eaLnBrk="0" fontAlgn="base" hangingPunct="0">
              <a:spcBef>
                <a:spcPct val="0"/>
              </a:spcBef>
              <a:spcAft>
                <a:spcPct val="0"/>
              </a:spcAft>
              <a:defRPr b="1">
                <a:solidFill>
                  <a:schemeClr val="tx1"/>
                </a:solidFill>
                <a:latin typeface="Arial" charset="0"/>
                <a:cs typeface="Arial" charset="0"/>
              </a:defRPr>
            </a:lvl8pPr>
            <a:lvl9pPr marL="3886200" indent="-228600" defTabSz="935038" eaLnBrk="0" fontAlgn="base" hangingPunct="0">
              <a:spcBef>
                <a:spcPct val="0"/>
              </a:spcBef>
              <a:spcAft>
                <a:spcPct val="0"/>
              </a:spcAft>
              <a:defRPr b="1">
                <a:solidFill>
                  <a:schemeClr val="tx1"/>
                </a:solidFill>
                <a:latin typeface="Arial" charset="0"/>
                <a:cs typeface="Arial" charset="0"/>
              </a:defRPr>
            </a:lvl9pPr>
          </a:lstStyle>
          <a:p>
            <a:pPr>
              <a:lnSpc>
                <a:spcPct val="110000"/>
              </a:lnSpc>
              <a:spcBef>
                <a:spcPct val="20000"/>
              </a:spcBef>
            </a:pPr>
            <a:r>
              <a:rPr lang="en-US" altLang="en-US" sz="1600" dirty="0"/>
              <a:t>*</a:t>
            </a:r>
            <a:r>
              <a:rPr lang="en-US" altLang="en-US" sz="1600" dirty="0">
                <a:latin typeface="Times New Roman" panose="02020603050405020304" pitchFamily="18" charset="0"/>
                <a:cs typeface="Times New Roman" panose="02020603050405020304" pitchFamily="18" charset="0"/>
              </a:rPr>
              <a:t>TWINRIX= HAVRIX 720 EL.U plus ENGERIX 20 </a:t>
            </a:r>
            <a:r>
              <a:rPr lang="en-US" altLang="en-US" sz="1600" dirty="0" err="1">
                <a:latin typeface="Times New Roman" panose="02020603050405020304" pitchFamily="18" charset="0"/>
                <a:cs typeface="Times New Roman" panose="02020603050405020304" pitchFamily="18" charset="0"/>
              </a:rPr>
              <a:t>ug</a:t>
            </a:r>
            <a:endParaRPr lang="en-US" altLang="en-US" sz="1600" dirty="0">
              <a:latin typeface="Times New Roman" panose="02020603050405020304" pitchFamily="18" charset="0"/>
              <a:cs typeface="Times New Roman" panose="02020603050405020304" pitchFamily="18" charset="0"/>
            </a:endParaRPr>
          </a:p>
        </p:txBody>
      </p:sp>
      <p:sp>
        <p:nvSpPr>
          <p:cNvPr id="13324" name="Line 16"/>
          <p:cNvSpPr>
            <a:spLocks noChangeShapeType="1"/>
          </p:cNvSpPr>
          <p:nvPr/>
        </p:nvSpPr>
        <p:spPr bwMode="auto">
          <a:xfrm>
            <a:off x="5468938" y="5157788"/>
            <a:ext cx="3471862" cy="23812"/>
          </a:xfrm>
          <a:prstGeom prst="line">
            <a:avLst/>
          </a:prstGeom>
          <a:noFill/>
          <a:ln w="107950">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5" name="Line 17"/>
          <p:cNvSpPr>
            <a:spLocks noChangeShapeType="1"/>
          </p:cNvSpPr>
          <p:nvPr/>
        </p:nvSpPr>
        <p:spPr bwMode="auto">
          <a:xfrm>
            <a:off x="6635750" y="2568575"/>
            <a:ext cx="457200" cy="1588"/>
          </a:xfrm>
          <a:prstGeom prst="line">
            <a:avLst/>
          </a:prstGeom>
          <a:noFill/>
          <a:ln w="107950">
            <a:solidFill>
              <a:srgbClr val="00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778526082"/>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3581400" cy="1143000"/>
          </a:xfrm>
        </p:spPr>
        <p:style>
          <a:lnRef idx="3">
            <a:schemeClr val="lt1"/>
          </a:lnRef>
          <a:fillRef idx="1">
            <a:schemeClr val="accent5"/>
          </a:fillRef>
          <a:effectRef idx="1">
            <a:schemeClr val="accent5"/>
          </a:effectRef>
          <a:fontRef idx="minor">
            <a:schemeClr val="lt1"/>
          </a:fontRef>
        </p:style>
        <p:txBody>
          <a:bodyPr/>
          <a:lstStyle/>
          <a:p>
            <a:pPr algn="l"/>
            <a:r>
              <a:rPr lang="en-US" dirty="0" smtClean="0"/>
              <a:t>  Influenza</a:t>
            </a:r>
            <a:endParaRPr lang="en-US" dirty="0"/>
          </a:p>
        </p:txBody>
      </p:sp>
      <p:sp>
        <p:nvSpPr>
          <p:cNvPr id="3" name="Content Placeholder 2"/>
          <p:cNvSpPr>
            <a:spLocks noGrp="1"/>
          </p:cNvSpPr>
          <p:nvPr>
            <p:ph idx="1"/>
          </p:nvPr>
        </p:nvSpPr>
        <p:spPr/>
        <p:txBody>
          <a:bodyPr>
            <a:normAutofit/>
          </a:bodyPr>
          <a:lstStyle/>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duration and severity of influenza appear to be increased in HIV-infected persons</a:t>
            </a:r>
            <a:r>
              <a:rPr lang="en-US" sz="2800" dirty="0" smtClean="0">
                <a:latin typeface="Times New Roman" panose="02020603050405020304" pitchFamily="18" charset="0"/>
                <a:cs typeface="Times New Roman" panose="02020603050405020304" pitchFamily="18" charset="0"/>
              </a:rPr>
              <a:t>.</a:t>
            </a:r>
          </a:p>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In </a:t>
            </a:r>
            <a:r>
              <a:rPr lang="en-US" sz="2800" dirty="0">
                <a:latin typeface="Times New Roman" panose="02020603050405020304" pitchFamily="18" charset="0"/>
                <a:cs typeface="Times New Roman" panose="02020603050405020304" pitchFamily="18" charset="0"/>
              </a:rPr>
              <a:t>addition, owing to </a:t>
            </a:r>
            <a:r>
              <a:rPr lang="en-US" sz="2800" dirty="0" err="1">
                <a:latin typeface="Times New Roman" panose="02020603050405020304" pitchFamily="18" charset="0"/>
                <a:cs typeface="Times New Roman" panose="02020603050405020304" pitchFamily="18" charset="0"/>
              </a:rPr>
              <a:t>immunocompromise</a:t>
            </a:r>
            <a:r>
              <a:rPr lang="en-US" sz="2800" dirty="0">
                <a:latin typeface="Times New Roman" panose="02020603050405020304" pitchFamily="18" charset="0"/>
                <a:cs typeface="Times New Roman" panose="02020603050405020304" pitchFamily="18" charset="0"/>
              </a:rPr>
              <a:t>, HIV-infected patients may be at increased risk of bacterial complications of </a:t>
            </a:r>
            <a:r>
              <a:rPr lang="en-US" sz="2800" dirty="0" smtClean="0">
                <a:latin typeface="Times New Roman" panose="02020603050405020304" pitchFamily="18" charset="0"/>
                <a:cs typeface="Times New Roman" panose="02020603050405020304" pitchFamily="18" charset="0"/>
              </a:rPr>
              <a:t>influenza; </a:t>
            </a:r>
            <a:r>
              <a:rPr lang="en-US" sz="2800" dirty="0">
                <a:latin typeface="Times New Roman" panose="02020603050405020304" pitchFamily="18" charset="0"/>
                <a:cs typeface="Times New Roman" panose="02020603050405020304" pitchFamily="18" charset="0"/>
              </a:rPr>
              <a:t>therefore, they </a:t>
            </a:r>
            <a:r>
              <a:rPr lang="en-US" sz="2800" dirty="0" smtClean="0">
                <a:latin typeface="Times New Roman" panose="02020603050405020304" pitchFamily="18" charset="0"/>
                <a:cs typeface="Times New Roman" panose="02020603050405020304" pitchFamily="18" charset="0"/>
              </a:rPr>
              <a:t>may </a:t>
            </a:r>
            <a:r>
              <a:rPr lang="en-US" sz="2800" dirty="0">
                <a:latin typeface="Times New Roman" panose="02020603050405020304" pitchFamily="18" charset="0"/>
                <a:cs typeface="Times New Roman" panose="02020603050405020304" pitchFamily="18" charset="0"/>
              </a:rPr>
              <a:t>have increased benefit from vaccination.</a:t>
            </a:r>
          </a:p>
        </p:txBody>
      </p:sp>
    </p:spTree>
    <p:extLst>
      <p:ext uri="{BB962C8B-B14F-4D97-AF65-F5344CB8AC3E}">
        <p14:creationId xmlns:p14="http://schemas.microsoft.com/office/powerpoint/2010/main" val="38780929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1913" y="6313488"/>
            <a:ext cx="1905000"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a:p>
        </p:txBody>
      </p:sp>
      <p:sp>
        <p:nvSpPr>
          <p:cNvPr id="12291" name="Rectangle 7"/>
          <p:cNvSpPr>
            <a:spLocks noGrp="1" noChangeArrowheads="1"/>
          </p:cNvSpPr>
          <p:nvPr>
            <p:ph type="title"/>
          </p:nvPr>
        </p:nvSpPr>
        <p:spPr>
          <a:xfrm>
            <a:off x="762000" y="304800"/>
            <a:ext cx="7577137" cy="1728192"/>
          </a:xfrm>
          <a:noFill/>
          <a:extLst>
            <a:ext uri="{91240B29-F687-4F45-9708-019B960494DF}">
              <a14:hiddenLine xmlns:a14="http://schemas.microsoft.com/office/drawing/2010/main" w="12700">
                <a:solidFill>
                  <a:schemeClr val="tx1"/>
                </a:solidFill>
                <a:miter lim="800000"/>
                <a:headEnd/>
                <a:tailEnd/>
              </a14:hiddenLine>
            </a:ext>
          </a:extLst>
        </p:spPr>
        <p:txBody>
          <a:bodyPr lIns="92560" tIns="45468" rIns="92560" bIns="45468">
            <a:noAutofit/>
          </a:bodyPr>
          <a:lstStyle/>
          <a:p>
            <a:pPr>
              <a:lnSpc>
                <a:spcPct val="80000"/>
              </a:lnSpc>
            </a:pPr>
            <a:r>
              <a:rPr lang="en-US" altLang="en-US" sz="3200" b="1" u="sng" dirty="0" smtClean="0">
                <a:latin typeface="Times New Roman" panose="02020603050405020304" pitchFamily="18" charset="0"/>
                <a:cs typeface="Times New Roman" panose="02020603050405020304" pitchFamily="18" charset="0"/>
              </a:rPr>
              <a:t>Influenza Vaccine in HIV</a:t>
            </a:r>
            <a:r>
              <a:rPr lang="en-US" altLang="en-US" sz="3200" b="1" u="sng" dirty="0">
                <a:latin typeface="Times New Roman" panose="02020603050405020304" pitchFamily="18" charset="0"/>
                <a:cs typeface="Times New Roman" panose="02020603050405020304" pitchFamily="18" charset="0"/>
              </a:rPr>
              <a:t> </a:t>
            </a:r>
            <a:r>
              <a:rPr lang="en-US" altLang="en-US" sz="3200" b="1" u="sng" dirty="0" smtClean="0">
                <a:latin typeface="Times New Roman" panose="02020603050405020304" pitchFamily="18" charset="0"/>
                <a:cs typeface="Times New Roman" panose="02020603050405020304" pitchFamily="18" charset="0"/>
              </a:rPr>
              <a:t>Infected Adults</a:t>
            </a:r>
            <a:br>
              <a:rPr lang="en-US" altLang="en-US" sz="3200" b="1" u="sng" dirty="0" smtClean="0">
                <a:latin typeface="Times New Roman" panose="02020603050405020304" pitchFamily="18" charset="0"/>
                <a:cs typeface="Times New Roman" panose="02020603050405020304" pitchFamily="18" charset="0"/>
              </a:rPr>
            </a:br>
            <a:r>
              <a:rPr lang="en-US" altLang="en-US" sz="3200" b="1" u="sng" dirty="0" smtClean="0">
                <a:latin typeface="Times New Roman" panose="02020603050405020304" pitchFamily="18" charset="0"/>
                <a:cs typeface="Times New Roman" panose="02020603050405020304" pitchFamily="18" charset="0"/>
              </a:rPr>
              <a:t>Recommendations</a:t>
            </a:r>
          </a:p>
        </p:txBody>
      </p:sp>
      <p:sp>
        <p:nvSpPr>
          <p:cNvPr id="12292" name="Rectangle 8"/>
          <p:cNvSpPr>
            <a:spLocks noGrp="1" noChangeArrowheads="1"/>
          </p:cNvSpPr>
          <p:nvPr>
            <p:ph type="body" idx="1"/>
          </p:nvPr>
        </p:nvSpPr>
        <p:spPr>
          <a:xfrm>
            <a:off x="169057" y="2667000"/>
            <a:ext cx="8804275" cy="2743200"/>
          </a:xfrm>
          <a:extLst>
            <a:ext uri="{91240B29-F687-4F45-9708-019B960494DF}">
              <a14:hiddenLine xmlns:a14="http://schemas.microsoft.com/office/drawing/2010/main" w="12700">
                <a:solidFill>
                  <a:schemeClr val="tx1"/>
                </a:solidFill>
                <a:miter lim="800000"/>
                <a:headEnd/>
                <a:tailEnd/>
              </a14:hiddenLine>
            </a:ext>
          </a:extLst>
        </p:spPr>
        <p:txBody>
          <a:bodyPr lIns="92560" tIns="45468" rIns="92560" bIns="45468"/>
          <a:lstStyle/>
          <a:p>
            <a:pPr>
              <a:spcBef>
                <a:spcPct val="60000"/>
              </a:spcBef>
              <a:buFont typeface="Symbol" pitchFamily="18" charset="2"/>
              <a:buChar char=""/>
              <a:defRPr/>
            </a:pPr>
            <a:r>
              <a:rPr lang="en-US" sz="2800" dirty="0" smtClean="0">
                <a:latin typeface="Times New Roman" panose="02020603050405020304" pitchFamily="18" charset="0"/>
                <a:cs typeface="Times New Roman" panose="02020603050405020304" pitchFamily="18" charset="0"/>
              </a:rPr>
              <a:t>Vaccinate annually with trivalent inactivated vaccine</a:t>
            </a:r>
          </a:p>
          <a:p>
            <a:pPr>
              <a:spcBef>
                <a:spcPct val="60000"/>
              </a:spcBef>
              <a:buFont typeface="Symbol" pitchFamily="18" charset="2"/>
              <a:buChar char=""/>
              <a:defRPr/>
            </a:pPr>
            <a:r>
              <a:rPr lang="en-US" sz="2800" dirty="0" smtClean="0">
                <a:latin typeface="Times New Roman" panose="02020603050405020304" pitchFamily="18" charset="0"/>
                <a:cs typeface="Times New Roman" panose="02020603050405020304" pitchFamily="18" charset="0"/>
              </a:rPr>
              <a:t>Vaccinate regardless of CD4 cell count or HIV RNA level</a:t>
            </a:r>
          </a:p>
          <a:p>
            <a:pPr>
              <a:spcBef>
                <a:spcPct val="60000"/>
              </a:spcBef>
              <a:buFont typeface="Symbol" pitchFamily="18" charset="2"/>
              <a:buChar char=""/>
              <a:defRPr/>
            </a:pPr>
            <a:r>
              <a:rPr lang="en-US" sz="2800" dirty="0" smtClean="0">
                <a:latin typeface="Times New Roman" panose="02020603050405020304" pitchFamily="18" charset="0"/>
                <a:cs typeface="Times New Roman" panose="02020603050405020304" pitchFamily="18" charset="0"/>
              </a:rPr>
              <a:t>Live, attenuated, trivalent vaccine CONTRAINDICATED </a:t>
            </a:r>
          </a:p>
          <a:p>
            <a:pPr marL="0" indent="0">
              <a:spcBef>
                <a:spcPct val="60000"/>
              </a:spcBef>
              <a:buFont typeface="Wingdings" pitchFamily="2" charset="2"/>
              <a:buNone/>
              <a:defRPr/>
            </a:pPr>
            <a:endParaRPr lang="en-US" sz="2100" dirty="0" smtClean="0"/>
          </a:p>
        </p:txBody>
      </p:sp>
      <p:sp>
        <p:nvSpPr>
          <p:cNvPr id="12293" name="Rectangle 9"/>
          <p:cNvSpPr>
            <a:spLocks noChangeArrowheads="1"/>
          </p:cNvSpPr>
          <p:nvPr/>
        </p:nvSpPr>
        <p:spPr bwMode="auto">
          <a:xfrm>
            <a:off x="134938" y="6477000"/>
            <a:ext cx="5264150"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20" tIns="47604" rIns="93620" bIns="47604"/>
          <a:lstStyle>
            <a:lvl1pPr defTabSz="933450" eaLnBrk="0" hangingPunct="0">
              <a:defRPr b="1">
                <a:solidFill>
                  <a:schemeClr val="tx1"/>
                </a:solidFill>
                <a:latin typeface="Arial" charset="0"/>
                <a:cs typeface="Arial" charset="0"/>
              </a:defRPr>
            </a:lvl1pPr>
            <a:lvl2pPr marL="742950" indent="-285750" defTabSz="933450" eaLnBrk="0" hangingPunct="0">
              <a:defRPr b="1">
                <a:solidFill>
                  <a:schemeClr val="tx1"/>
                </a:solidFill>
                <a:latin typeface="Arial" charset="0"/>
                <a:cs typeface="Arial" charset="0"/>
              </a:defRPr>
            </a:lvl2pPr>
            <a:lvl3pPr marL="1143000" indent="-228600" defTabSz="933450" eaLnBrk="0" hangingPunct="0">
              <a:defRPr b="1">
                <a:solidFill>
                  <a:schemeClr val="tx1"/>
                </a:solidFill>
                <a:latin typeface="Arial" charset="0"/>
                <a:cs typeface="Arial" charset="0"/>
              </a:defRPr>
            </a:lvl3pPr>
            <a:lvl4pPr marL="1600200" indent="-228600" defTabSz="933450" eaLnBrk="0" hangingPunct="0">
              <a:defRPr b="1">
                <a:solidFill>
                  <a:schemeClr val="tx1"/>
                </a:solidFill>
                <a:latin typeface="Arial" charset="0"/>
                <a:cs typeface="Arial" charset="0"/>
              </a:defRPr>
            </a:lvl4pPr>
            <a:lvl5pPr marL="2057400" indent="-228600" defTabSz="933450" eaLnBrk="0" hangingPunct="0">
              <a:defRPr b="1">
                <a:solidFill>
                  <a:schemeClr val="tx1"/>
                </a:solidFill>
                <a:latin typeface="Arial" charset="0"/>
                <a:cs typeface="Arial" charset="0"/>
              </a:defRPr>
            </a:lvl5pPr>
            <a:lvl6pPr marL="2514600" indent="-228600" defTabSz="933450" eaLnBrk="0" fontAlgn="base" hangingPunct="0">
              <a:spcBef>
                <a:spcPct val="0"/>
              </a:spcBef>
              <a:spcAft>
                <a:spcPct val="0"/>
              </a:spcAft>
              <a:defRPr b="1">
                <a:solidFill>
                  <a:schemeClr val="tx1"/>
                </a:solidFill>
                <a:latin typeface="Arial" charset="0"/>
                <a:cs typeface="Arial" charset="0"/>
              </a:defRPr>
            </a:lvl6pPr>
            <a:lvl7pPr marL="2971800" indent="-228600" defTabSz="933450" eaLnBrk="0" fontAlgn="base" hangingPunct="0">
              <a:spcBef>
                <a:spcPct val="0"/>
              </a:spcBef>
              <a:spcAft>
                <a:spcPct val="0"/>
              </a:spcAft>
              <a:defRPr b="1">
                <a:solidFill>
                  <a:schemeClr val="tx1"/>
                </a:solidFill>
                <a:latin typeface="Arial" charset="0"/>
                <a:cs typeface="Arial" charset="0"/>
              </a:defRPr>
            </a:lvl7pPr>
            <a:lvl8pPr marL="3429000" indent="-228600" defTabSz="933450" eaLnBrk="0" fontAlgn="base" hangingPunct="0">
              <a:spcBef>
                <a:spcPct val="0"/>
              </a:spcBef>
              <a:spcAft>
                <a:spcPct val="0"/>
              </a:spcAft>
              <a:defRPr b="1">
                <a:solidFill>
                  <a:schemeClr val="tx1"/>
                </a:solidFill>
                <a:latin typeface="Arial" charset="0"/>
                <a:cs typeface="Arial" charset="0"/>
              </a:defRPr>
            </a:lvl8pPr>
            <a:lvl9pPr marL="3886200" indent="-228600" defTabSz="933450" eaLnBrk="0" fontAlgn="base" hangingPunct="0">
              <a:spcBef>
                <a:spcPct val="0"/>
              </a:spcBef>
              <a:spcAft>
                <a:spcPct val="0"/>
              </a:spcAft>
              <a:defRPr b="1">
                <a:solidFill>
                  <a:schemeClr val="tx1"/>
                </a:solidFill>
                <a:latin typeface="Arial" charset="0"/>
                <a:cs typeface="Arial" charset="0"/>
              </a:defRPr>
            </a:lvl9pPr>
          </a:lstStyle>
          <a:p>
            <a:pPr>
              <a:spcBef>
                <a:spcPct val="50000"/>
              </a:spcBef>
            </a:pPr>
            <a:r>
              <a:rPr lang="en-US" altLang="en-US" sz="1600">
                <a:solidFill>
                  <a:schemeClr val="tx2"/>
                </a:solidFill>
              </a:rPr>
              <a:t>From: MMWR 2006;55:1-41.</a:t>
            </a:r>
          </a:p>
        </p:txBody>
      </p:sp>
    </p:spTree>
    <p:extLst>
      <p:ext uri="{BB962C8B-B14F-4D97-AF65-F5344CB8AC3E}">
        <p14:creationId xmlns:p14="http://schemas.microsoft.com/office/powerpoint/2010/main" val="468130743"/>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562600" cy="1143000"/>
          </a:xfrm>
        </p:spPr>
        <p:style>
          <a:lnRef idx="3">
            <a:schemeClr val="lt1"/>
          </a:lnRef>
          <a:fillRef idx="1">
            <a:schemeClr val="accent5"/>
          </a:fillRef>
          <a:effectRef idx="1">
            <a:schemeClr val="accent5"/>
          </a:effectRef>
          <a:fontRef idx="minor">
            <a:schemeClr val="lt1"/>
          </a:fontRef>
        </p:style>
        <p:txBody>
          <a:bodyPr>
            <a:normAutofit/>
          </a:bodyPr>
          <a:lstStyle/>
          <a:p>
            <a:pPr algn="l"/>
            <a:r>
              <a:rPr lang="en-US" dirty="0" smtClean="0">
                <a:latin typeface="Times New Roman" panose="02020603050405020304" pitchFamily="18" charset="0"/>
                <a:cs typeface="Times New Roman" panose="02020603050405020304" pitchFamily="18" charset="0"/>
              </a:rPr>
              <a:t>Pneumococcal vaccine</a:t>
            </a:r>
            <a:endParaRPr lang="en-US" dirty="0"/>
          </a:p>
        </p:txBody>
      </p:sp>
      <p:sp>
        <p:nvSpPr>
          <p:cNvPr id="3" name="Content Placeholder 2"/>
          <p:cNvSpPr>
            <a:spLocks noGrp="1"/>
          </p:cNvSpPr>
          <p:nvPr>
            <p:ph idx="1"/>
          </p:nvPr>
        </p:nvSpPr>
        <p:spPr/>
        <p:txBody>
          <a:bodyPr/>
          <a:lstStyle/>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smtClean="0">
                <a:latin typeface="Times New Roman" panose="02020603050405020304" pitchFamily="18" charset="0"/>
                <a:cs typeface="Times New Roman" panose="02020603050405020304" pitchFamily="18" charset="0"/>
              </a:rPr>
              <a:t>Pneumococcal </a:t>
            </a:r>
            <a:r>
              <a:rPr lang="en-US" sz="2800" dirty="0">
                <a:latin typeface="Times New Roman" panose="02020603050405020304" pitchFamily="18" charset="0"/>
                <a:cs typeface="Times New Roman" panose="02020603050405020304" pitchFamily="18" charset="0"/>
              </a:rPr>
              <a:t>disease remains a source of significant morbidity and mortality among HIV-infected individuals. Although the availability of ART has decreased the rates of pneumococcal </a:t>
            </a:r>
            <a:r>
              <a:rPr lang="en-US" sz="2800" dirty="0" smtClean="0">
                <a:latin typeface="Times New Roman" panose="02020603050405020304" pitchFamily="18" charset="0"/>
                <a:cs typeface="Times New Roman" panose="02020603050405020304" pitchFamily="18" charset="0"/>
              </a:rPr>
              <a:t>bacteremia.</a:t>
            </a:r>
          </a:p>
          <a:p>
            <a:pPr marL="0" indent="0" algn="just">
              <a:buNone/>
            </a:pPr>
            <a:endParaRPr lang="en-US" sz="2800" dirty="0" smtClean="0">
              <a:latin typeface="Times New Roman" panose="02020603050405020304" pitchFamily="18" charset="0"/>
              <a:cs typeface="Times New Roman" panose="02020603050405020304" pitchFamily="18" charset="0"/>
            </a:endParaRPr>
          </a:p>
          <a:p>
            <a:pPr marL="0" indent="0" algn="just">
              <a:buNone/>
            </a:pPr>
            <a:r>
              <a:rPr lang="en-US" sz="2800" dirty="0">
                <a:latin typeface="Times New Roman" panose="02020603050405020304" pitchFamily="18" charset="0"/>
                <a:cs typeface="Times New Roman" panose="02020603050405020304" pitchFamily="18" charset="0"/>
              </a:rPr>
              <a:t>Therefore, pneumococcal vaccination is recommended in HIV infection to help reduce invasive pneumococcal disease.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41056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4114800" cy="944562"/>
          </a:xfrm>
        </p:spPr>
        <p:style>
          <a:lnRef idx="3">
            <a:schemeClr val="lt1"/>
          </a:lnRef>
          <a:fillRef idx="1">
            <a:schemeClr val="accent5"/>
          </a:fillRef>
          <a:effectRef idx="1">
            <a:schemeClr val="accent5"/>
          </a:effectRef>
          <a:fontRef idx="minor">
            <a:schemeClr val="lt1"/>
          </a:fontRef>
        </p:style>
        <p:txBody>
          <a:bodyPr/>
          <a:lstStyle/>
          <a:p>
            <a:pPr algn="l"/>
            <a:r>
              <a:rPr lang="en-US" dirty="0" smtClean="0"/>
              <a:t>HPV Vaccine</a:t>
            </a:r>
            <a:endParaRPr lang="en-US" dirty="0"/>
          </a:p>
        </p:txBody>
      </p:sp>
      <p:sp>
        <p:nvSpPr>
          <p:cNvPr id="3" name="Content Placeholder 2"/>
          <p:cNvSpPr>
            <a:spLocks noGrp="1"/>
          </p:cNvSpPr>
          <p:nvPr>
            <p:ph idx="1"/>
          </p:nvPr>
        </p:nvSpPr>
        <p:spPr>
          <a:xfrm>
            <a:off x="152400" y="1219200"/>
            <a:ext cx="8686800" cy="5181600"/>
          </a:xfrm>
        </p:spPr>
        <p:txBody>
          <a:bodyPr>
            <a:normAutofit fontScale="85000" lnSpcReduction="10000"/>
          </a:bodyPr>
          <a:lstStyle/>
          <a:p>
            <a:pPr algn="just"/>
            <a:endParaRPr lang="en-US" sz="3100" dirty="0" smtClean="0"/>
          </a:p>
          <a:p>
            <a:pPr algn="just"/>
            <a:r>
              <a:rPr lang="en-US" sz="3100" dirty="0" smtClean="0">
                <a:latin typeface="Times New Roman" panose="02020603050405020304" pitchFamily="18" charset="0"/>
                <a:cs typeface="Times New Roman" panose="02020603050405020304" pitchFamily="18" charset="0"/>
              </a:rPr>
              <a:t>There </a:t>
            </a:r>
            <a:r>
              <a:rPr lang="en-US" sz="3100" dirty="0">
                <a:latin typeface="Times New Roman" panose="02020603050405020304" pitchFamily="18" charset="0"/>
                <a:cs typeface="Times New Roman" panose="02020603050405020304" pitchFamily="18" charset="0"/>
              </a:rPr>
              <a:t>is increasing interest in human papillomavirus (HPV) vaccination in HIV-infected persons, given the high burden of HPV infection and growing rates of HPV-related cancers in this population. </a:t>
            </a:r>
          </a:p>
          <a:p>
            <a:pPr algn="just"/>
            <a:r>
              <a:rPr lang="en-US" sz="3100" dirty="0">
                <a:latin typeface="Times New Roman" panose="02020603050405020304" pitchFamily="18" charset="0"/>
                <a:cs typeface="Times New Roman" panose="02020603050405020304" pitchFamily="18" charset="0"/>
              </a:rPr>
              <a:t>HPV infection rates are high in persons with HIV infection, with prevalence of 66% in women and up to 90% in MSM, much higher than in HIV-uninfected counterparts</a:t>
            </a:r>
            <a:r>
              <a:rPr lang="en-US" sz="3100" dirty="0" smtClean="0">
                <a:latin typeface="Times New Roman" panose="02020603050405020304" pitchFamily="18" charset="0"/>
                <a:cs typeface="Times New Roman" panose="02020603050405020304" pitchFamily="18" charset="0"/>
              </a:rPr>
              <a:t>.</a:t>
            </a:r>
            <a:endParaRPr lang="en-US" sz="3100" dirty="0">
              <a:latin typeface="Times New Roman" panose="02020603050405020304" pitchFamily="18" charset="0"/>
              <a:cs typeface="Times New Roman" panose="02020603050405020304" pitchFamily="18" charset="0"/>
            </a:endParaRPr>
          </a:p>
          <a:p>
            <a:pPr algn="just"/>
            <a:r>
              <a:rPr lang="en-US" sz="3100" dirty="0">
                <a:latin typeface="Times New Roman" panose="02020603050405020304" pitchFamily="18" charset="0"/>
                <a:cs typeface="Times New Roman" panose="02020603050405020304" pitchFamily="18" charset="0"/>
              </a:rPr>
              <a:t>HPV-related </a:t>
            </a:r>
            <a:r>
              <a:rPr lang="en-US" sz="3100" dirty="0" smtClean="0">
                <a:latin typeface="Times New Roman" panose="02020603050405020304" pitchFamily="18" charset="0"/>
                <a:cs typeface="Times New Roman" panose="02020603050405020304" pitchFamily="18" charset="0"/>
              </a:rPr>
              <a:t>cancer as </a:t>
            </a:r>
            <a:r>
              <a:rPr lang="en-US" sz="3100" dirty="0">
                <a:latin typeface="Times New Roman" panose="02020603050405020304" pitchFamily="18" charset="0"/>
                <a:cs typeface="Times New Roman" panose="02020603050405020304" pitchFamily="18" charset="0"/>
              </a:rPr>
              <a:t>such anal and cervical cancer occur at increased rates in the HIV-infected population.</a:t>
            </a:r>
          </a:p>
          <a:p>
            <a:pPr algn="just"/>
            <a:r>
              <a:rPr lang="en-US" sz="3100" dirty="0" smtClean="0">
                <a:latin typeface="Times New Roman" panose="02020603050405020304" pitchFamily="18" charset="0"/>
                <a:cs typeface="Times New Roman" panose="02020603050405020304" pitchFamily="18" charset="0"/>
              </a:rPr>
              <a:t>The </a:t>
            </a:r>
            <a:r>
              <a:rPr lang="en-US" sz="3100" dirty="0">
                <a:latin typeface="Times New Roman" panose="02020603050405020304" pitchFamily="18" charset="0"/>
                <a:cs typeface="Times New Roman" panose="02020603050405020304" pitchFamily="18" charset="0"/>
              </a:rPr>
              <a:t>risk of anal cancer for patients with HIV infection remains 2-fold higher than for HIV-uninfected patients, despite effective immune reconstitution with ART</a:t>
            </a:r>
            <a:r>
              <a:rPr lang="en-US" sz="3100" dirty="0" smtClean="0">
                <a:latin typeface="Times New Roman" panose="02020603050405020304" pitchFamily="18" charset="0"/>
                <a:cs typeface="Times New Roman" panose="02020603050405020304" pitchFamily="18" charset="0"/>
              </a:rPr>
              <a:t>. </a:t>
            </a:r>
            <a:endParaRPr lang="en-US" sz="31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426208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lstStyle/>
          <a:p>
            <a:pPr marL="0" indent="0" algn="ctr">
              <a:buNone/>
            </a:pPr>
            <a:endParaRPr lang="en-US" dirty="0" smtClean="0"/>
          </a:p>
          <a:p>
            <a:pPr marL="0" indent="0" algn="ctr">
              <a:buNone/>
            </a:pPr>
            <a:r>
              <a:rPr lang="en-US" sz="4000" b="1" dirty="0" smtClean="0">
                <a:latin typeface="Times New Roman" panose="02020603050405020304" pitchFamily="18" charset="0"/>
                <a:cs typeface="Times New Roman" panose="02020603050405020304" pitchFamily="18" charset="0"/>
              </a:rPr>
              <a:t>Observation </a:t>
            </a:r>
          </a:p>
          <a:p>
            <a:pPr marL="0" indent="0" algn="ctr">
              <a:buNone/>
            </a:pPr>
            <a:r>
              <a:rPr lang="en-US" sz="4000" b="1" dirty="0" smtClean="0">
                <a:latin typeface="Times New Roman" panose="02020603050405020304" pitchFamily="18" charset="0"/>
                <a:cs typeface="Times New Roman" panose="02020603050405020304" pitchFamily="18" charset="0"/>
              </a:rPr>
              <a:t>at </a:t>
            </a:r>
          </a:p>
          <a:p>
            <a:pPr marL="0" indent="0" algn="ctr">
              <a:buNone/>
            </a:pPr>
            <a:r>
              <a:rPr lang="en-US" sz="4000" b="1" dirty="0" err="1" smtClean="0">
                <a:latin typeface="Times New Roman" panose="02020603050405020304" pitchFamily="18" charset="0"/>
                <a:cs typeface="Times New Roman" panose="02020603050405020304" pitchFamily="18" charset="0"/>
              </a:rPr>
              <a:t>Crosslay</a:t>
            </a:r>
            <a:r>
              <a:rPr lang="en-US" sz="4000" b="1" dirty="0" smtClean="0">
                <a:latin typeface="Times New Roman" panose="02020603050405020304" pitchFamily="18" charset="0"/>
                <a:cs typeface="Times New Roman" panose="02020603050405020304" pitchFamily="18" charset="0"/>
              </a:rPr>
              <a:t> AIDS &amp; Wellness Centre</a:t>
            </a: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27962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33400"/>
            <a:ext cx="8229600" cy="1143000"/>
          </a:xfrm>
        </p:spPr>
        <p:txBody>
          <a:bodyPr>
            <a:noAutofit/>
          </a:bodyPr>
          <a:lstStyle/>
          <a:p>
            <a:pPr algn="just"/>
            <a:r>
              <a:rPr lang="en-US" sz="2700" dirty="0" smtClean="0">
                <a:latin typeface="Times New Roman" panose="02020603050405020304" pitchFamily="18" charset="0"/>
                <a:cs typeface="Times New Roman" panose="02020603050405020304" pitchFamily="18" charset="0"/>
              </a:rPr>
              <a:t>We have ~500 HIV infected patients enrolled in this center, counseling is done to make patients aware about the importance of immunization </a:t>
            </a:r>
            <a:endParaRPr lang="en-US" sz="2700" dirty="0">
              <a:latin typeface="Times New Roman" panose="02020603050405020304" pitchFamily="18" charset="0"/>
              <a:cs typeface="Times New Roman" panose="02020603050405020304" pitchFamily="18" charset="0"/>
            </a:endParaRPr>
          </a:p>
        </p:txBody>
      </p:sp>
      <p:pic>
        <p:nvPicPr>
          <p:cNvPr id="205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327003" y="2400855"/>
            <a:ext cx="6597797" cy="3009345"/>
          </a:xfrm>
          <a:prstGeom prst="rect">
            <a:avLst/>
          </a:prstGeom>
          <a:ln/>
        </p:spPr>
        <p:style>
          <a:lnRef idx="2">
            <a:schemeClr val="accent5"/>
          </a:lnRef>
          <a:fillRef idx="1">
            <a:schemeClr val="lt1"/>
          </a:fillRef>
          <a:effectRef idx="0">
            <a:schemeClr val="accent5"/>
          </a:effectRef>
          <a:fontRef idx="minor">
            <a:schemeClr val="dk1"/>
          </a:fontRef>
        </p:style>
      </p:pic>
    </p:spTree>
    <p:extLst>
      <p:ext uri="{BB962C8B-B14F-4D97-AF65-F5344CB8AC3E}">
        <p14:creationId xmlns:p14="http://schemas.microsoft.com/office/powerpoint/2010/main" val="9192620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65318" y="699154"/>
            <a:ext cx="7288082" cy="4749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78531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020762"/>
          </a:xfrm>
        </p:spPr>
        <p:style>
          <a:lnRef idx="3">
            <a:schemeClr val="lt1"/>
          </a:lnRef>
          <a:fillRef idx="1">
            <a:schemeClr val="accent5"/>
          </a:fillRef>
          <a:effectRef idx="1">
            <a:schemeClr val="accent5"/>
          </a:effectRef>
          <a:fontRef idx="minor">
            <a:schemeClr val="lt1"/>
          </a:fontRef>
        </p:style>
        <p:txBody>
          <a:bodyPr>
            <a:normAutofit/>
          </a:bodyPr>
          <a:lstStyle/>
          <a:p>
            <a:pPr algn="l"/>
            <a:r>
              <a:rPr lang="en-US" sz="4000" dirty="0" smtClean="0"/>
              <a:t>Result of vaccination in our center</a:t>
            </a:r>
            <a:endParaRPr lang="en-US" sz="4000" dirty="0"/>
          </a:p>
        </p:txBody>
      </p:sp>
      <p:sp>
        <p:nvSpPr>
          <p:cNvPr id="3" name="Content Placeholder 2"/>
          <p:cNvSpPr>
            <a:spLocks noGrp="1"/>
          </p:cNvSpPr>
          <p:nvPr>
            <p:ph idx="1"/>
          </p:nvPr>
        </p:nvSpPr>
        <p:spPr>
          <a:xfrm>
            <a:off x="457200" y="1447800"/>
            <a:ext cx="8229600" cy="4525963"/>
          </a:xfrm>
        </p:spPr>
        <p:txBody>
          <a:bodyPr/>
          <a:lstStyle/>
          <a:p>
            <a:pPr marL="0" indent="0" algn="just">
              <a:buNone/>
            </a:pP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this </a:t>
            </a:r>
            <a:r>
              <a:rPr lang="en-US" dirty="0" smtClean="0">
                <a:latin typeface="Times New Roman" panose="02020603050405020304" pitchFamily="18" charset="0"/>
                <a:cs typeface="Times New Roman" panose="02020603050405020304" pitchFamily="18" charset="0"/>
              </a:rPr>
              <a:t>center, </a:t>
            </a:r>
            <a:r>
              <a:rPr lang="en-US" dirty="0">
                <a:latin typeface="Times New Roman" panose="02020603050405020304" pitchFamily="18" charset="0"/>
                <a:cs typeface="Times New Roman" panose="02020603050405020304" pitchFamily="18" charset="0"/>
              </a:rPr>
              <a:t>the vaccinations given to the patients are generally HBV, Influenza and Pneumococcal </a:t>
            </a:r>
            <a:r>
              <a:rPr lang="en-US" dirty="0" smtClean="0">
                <a:latin typeface="Times New Roman" panose="02020603050405020304" pitchFamily="18" charset="0"/>
                <a:cs typeface="Times New Roman" panose="02020603050405020304" pitchFamily="18" charset="0"/>
              </a:rPr>
              <a:t>vaccines (as mentioned earlier). </a:t>
            </a:r>
          </a:p>
          <a:p>
            <a:pPr marL="0" indent="0" algn="just">
              <a:buNone/>
            </a:pP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According </a:t>
            </a:r>
            <a:r>
              <a:rPr lang="en-US" dirty="0">
                <a:latin typeface="Times New Roman" panose="02020603050405020304" pitchFamily="18" charset="0"/>
                <a:cs typeface="Times New Roman" panose="02020603050405020304" pitchFamily="18" charset="0"/>
              </a:rPr>
              <a:t>the data available, no patients have acquired Pneumonia so far and no swine flu case has been reported this year.</a:t>
            </a:r>
          </a:p>
          <a:p>
            <a:endParaRPr lang="en-US" dirty="0"/>
          </a:p>
        </p:txBody>
      </p:sp>
    </p:spTree>
    <p:extLst>
      <p:ext uri="{BB962C8B-B14F-4D97-AF65-F5344CB8AC3E}">
        <p14:creationId xmlns:p14="http://schemas.microsoft.com/office/powerpoint/2010/main" val="33325339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3801" y="304800"/>
            <a:ext cx="8751599" cy="6247422"/>
          </a:xfrm>
        </p:spPr>
      </p:pic>
    </p:spTree>
    <p:extLst>
      <p:ext uri="{BB962C8B-B14F-4D97-AF65-F5344CB8AC3E}">
        <p14:creationId xmlns:p14="http://schemas.microsoft.com/office/powerpoint/2010/main" val="40367707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1171</Words>
  <Application>Microsoft Office PowerPoint</Application>
  <PresentationFormat>On-screen Show (4:3)</PresentationFormat>
  <Paragraphs>94</Paragraphs>
  <Slides>23</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Chart</vt:lpstr>
      <vt:lpstr>Efficacy of immunization among HIV infected adults:  An Observation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Safety of Live, Attenuated Virus Vaccines in HIV Infection</vt:lpstr>
      <vt:lpstr>Live Vaccines Contraindicated in HIV-Infected Adults</vt:lpstr>
      <vt:lpstr>PowerPoint Presentation</vt:lpstr>
      <vt:lpstr>PowerPoint Presentation</vt:lpstr>
      <vt:lpstr>Hepatitis B Vaccine</vt:lpstr>
      <vt:lpstr>ACIP: Hepatitis B Vaccine Recommendations</vt:lpstr>
      <vt:lpstr>  Influenza</vt:lpstr>
      <vt:lpstr>Influenza Vaccine in HIV Infected Adults Recommendations</vt:lpstr>
      <vt:lpstr>Pneumococcal vaccine</vt:lpstr>
      <vt:lpstr>HPV Vaccine</vt:lpstr>
      <vt:lpstr>PowerPoint Presentation</vt:lpstr>
      <vt:lpstr>We have ~500 HIV infected patients enrolled in this center, counseling is done to make patients aware about the importance of immunization </vt:lpstr>
      <vt:lpstr>PowerPoint Presentation</vt:lpstr>
      <vt:lpstr>Result of vaccination in our center</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Efficacy of immunization among HIV infected adults:  An experience at Pushpanjali Crosslay Hospital </dc:title>
  <dc:creator>neeti gupta</dc:creator>
  <cp:lastModifiedBy>neeti gupta</cp:lastModifiedBy>
  <cp:revision>28</cp:revision>
  <dcterms:created xsi:type="dcterms:W3CDTF">2015-09-12T04:25:38Z</dcterms:created>
  <dcterms:modified xsi:type="dcterms:W3CDTF">2015-09-25T07:56:32Z</dcterms:modified>
</cp:coreProperties>
</file>