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9" r:id="rId3"/>
    <p:sldId id="261" r:id="rId4"/>
    <p:sldId id="262" r:id="rId5"/>
    <p:sldId id="263" r:id="rId6"/>
    <p:sldId id="270" r:id="rId7"/>
    <p:sldId id="264" r:id="rId8"/>
    <p:sldId id="265" r:id="rId9"/>
    <p:sldId id="271" r:id="rId10"/>
    <p:sldId id="266" r:id="rId11"/>
    <p:sldId id="267" r:id="rId12"/>
    <p:sldId id="268" r:id="rId13"/>
    <p:sldId id="269" r:id="rId14"/>
    <p:sldId id="260" r:id="rId15"/>
    <p:sldId id="272" r:id="rId16"/>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394" autoAdjust="0"/>
  </p:normalViewPr>
  <p:slideViewPr>
    <p:cSldViewPr>
      <p:cViewPr>
        <p:scale>
          <a:sx n="100" d="100"/>
          <a:sy n="100" d="100"/>
        </p:scale>
        <p:origin x="-72"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EA33EC-00FF-40C5-BD99-2428DD93D654}" type="datetimeFigureOut">
              <a:rPr lang="es-ES" smtClean="0"/>
              <a:pPr/>
              <a:t>16/06/2015</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6724C4-0B86-4A04-934C-D6028B614FD4}" type="slidenum">
              <a:rPr lang="es-ES" smtClean="0"/>
              <a:pPr/>
              <a:t>‹#›</a:t>
            </a:fld>
            <a:endParaRPr lang="es-ES"/>
          </a:p>
        </p:txBody>
      </p:sp>
    </p:spTree>
    <p:extLst>
      <p:ext uri="{BB962C8B-B14F-4D97-AF65-F5344CB8AC3E}">
        <p14:creationId xmlns:p14="http://schemas.microsoft.com/office/powerpoint/2010/main" val="28138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fontScale="92500" lnSpcReduction="20000"/>
          </a:bodyPr>
          <a:lstStyle/>
          <a:p>
            <a:r>
              <a:rPr lang="en-US" sz="1200" kern="1200" dirty="0" smtClean="0">
                <a:solidFill>
                  <a:schemeClr val="tx1"/>
                </a:solidFill>
                <a:latin typeface="+mn-lt"/>
                <a:ea typeface="+mn-ea"/>
                <a:cs typeface="+mn-cs"/>
              </a:rPr>
              <a:t>Human milk is the optimal mode of infant feeding for the first several months of life. </a:t>
            </a:r>
            <a:r>
              <a:rPr lang="en-US" sz="1200" kern="1200" dirty="0" err="1" smtClean="0">
                <a:solidFill>
                  <a:schemeClr val="tx1"/>
                </a:solidFill>
                <a:latin typeface="+mn-lt"/>
                <a:ea typeface="+mn-ea"/>
                <a:cs typeface="+mn-cs"/>
              </a:rPr>
              <a:t>Breastmilk</a:t>
            </a:r>
            <a:r>
              <a:rPr lang="en-US" sz="1200" kern="1200" dirty="0" smtClean="0">
                <a:solidFill>
                  <a:schemeClr val="tx1"/>
                </a:solidFill>
                <a:latin typeface="+mn-lt"/>
                <a:ea typeface="+mn-ea"/>
                <a:cs typeface="+mn-cs"/>
              </a:rPr>
              <a:t> is uniquely engineered for human infants, and is the biologically natural way to feed infants. </a:t>
            </a:r>
            <a:r>
              <a:rPr lang="en-US" sz="1200" kern="1200" dirty="0" err="1" smtClean="0">
                <a:solidFill>
                  <a:schemeClr val="tx1"/>
                </a:solidFill>
                <a:latin typeface="+mn-lt"/>
                <a:ea typeface="+mn-ea"/>
                <a:cs typeface="+mn-cs"/>
              </a:rPr>
              <a:t>Breastfeedinghas</a:t>
            </a:r>
            <a:r>
              <a:rPr lang="en-US" sz="1200" kern="1200" dirty="0" smtClean="0">
                <a:solidFill>
                  <a:schemeClr val="tx1"/>
                </a:solidFill>
                <a:latin typeface="+mn-lt"/>
                <a:ea typeface="+mn-ea"/>
                <a:cs typeface="+mn-cs"/>
              </a:rPr>
              <a:t> numerous health benefits in comparison to feeding substitutes such as infant formula</a:t>
            </a:r>
            <a:r>
              <a:rPr lang="en-US" sz="1200" kern="1200" baseline="30000" dirty="0" smtClean="0">
                <a:solidFill>
                  <a:schemeClr val="tx1"/>
                </a:solidFill>
                <a:latin typeface="+mn-lt"/>
                <a:ea typeface="+mn-ea"/>
                <a:cs typeface="+mn-cs"/>
              </a:rPr>
              <a:t>. </a:t>
            </a:r>
            <a:r>
              <a:rPr lang="en-US" sz="1200" kern="1200" dirty="0" smtClean="0">
                <a:solidFill>
                  <a:schemeClr val="tx1"/>
                </a:solidFill>
                <a:latin typeface="+mn-lt"/>
                <a:ea typeface="+mn-ea"/>
                <a:cs typeface="+mn-cs"/>
              </a:rPr>
              <a:t>The benefits of breastfeeding infants in less developed countries, particularly in relation to infectious gastrointestinal disease, have long been recognized. Early reviews considered that the evidence was strongest for a protective effect against infectious disease, even in developed countries. However, there is evidence that breastfeeding protects against a wide range of immediate and longer term adverse health outcomes in developed </a:t>
            </a:r>
            <a:r>
              <a:rPr lang="en-US" sz="1200" kern="1200" dirty="0" err="1" smtClean="0">
                <a:solidFill>
                  <a:schemeClr val="tx1"/>
                </a:solidFill>
                <a:latin typeface="+mn-lt"/>
                <a:ea typeface="+mn-ea"/>
                <a:cs typeface="+mn-cs"/>
              </a:rPr>
              <a:t>countries.These</a:t>
            </a:r>
            <a:r>
              <a:rPr lang="en-US" sz="1200" kern="1200" dirty="0" smtClean="0">
                <a:solidFill>
                  <a:schemeClr val="tx1"/>
                </a:solidFill>
                <a:latin typeface="+mn-lt"/>
                <a:ea typeface="+mn-ea"/>
                <a:cs typeface="+mn-cs"/>
              </a:rPr>
              <a:t> benefits can be attributed to bioactive proteins and long-chain fatty acids present in human milk.</a:t>
            </a:r>
            <a:endParaRPr lang="es-ES" sz="1200" kern="1200" dirty="0" smtClean="0">
              <a:solidFill>
                <a:schemeClr val="tx1"/>
              </a:solidFill>
              <a:latin typeface="+mn-lt"/>
              <a:ea typeface="+mn-ea"/>
              <a:cs typeface="+mn-cs"/>
            </a:endParaRPr>
          </a:p>
          <a:p>
            <a:r>
              <a:rPr lang="en-US" sz="1200" kern="1200" baseline="30000" dirty="0" smtClean="0">
                <a:solidFill>
                  <a:schemeClr val="tx1"/>
                </a:solidFill>
                <a:latin typeface="+mn-lt"/>
                <a:ea typeface="+mn-ea"/>
                <a:cs typeface="+mn-cs"/>
              </a:rPr>
              <a:t> </a:t>
            </a:r>
            <a:endParaRPr lang="es-ES" sz="1200" kern="1200" dirty="0" smtClean="0">
              <a:solidFill>
                <a:schemeClr val="tx1"/>
              </a:solidFill>
              <a:latin typeface="+mn-lt"/>
              <a:ea typeface="+mn-ea"/>
              <a:cs typeface="+mn-cs"/>
            </a:endParaRPr>
          </a:p>
          <a:p>
            <a:r>
              <a:rPr lang="es-ES" sz="1200" kern="1200" dirty="0" err="1" smtClean="0">
                <a:solidFill>
                  <a:schemeClr val="tx1"/>
                </a:solidFill>
                <a:latin typeface="+mn-lt"/>
                <a:ea typeface="+mn-ea"/>
                <a:cs typeface="+mn-cs"/>
              </a:rPr>
              <a:t>We</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studied</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specifically</a:t>
            </a:r>
            <a:r>
              <a:rPr lang="es-ES" sz="1200" kern="1200" dirty="0" smtClean="0">
                <a:solidFill>
                  <a:schemeClr val="tx1"/>
                </a:solidFill>
                <a:latin typeface="+mn-lt"/>
                <a:ea typeface="+mn-ea"/>
                <a:cs typeface="+mn-cs"/>
              </a:rPr>
              <a:t> 2 </a:t>
            </a:r>
            <a:r>
              <a:rPr lang="es-ES" sz="1200" kern="1200" dirty="0" err="1" smtClean="0">
                <a:solidFill>
                  <a:schemeClr val="tx1"/>
                </a:solidFill>
                <a:latin typeface="+mn-lt"/>
                <a:ea typeface="+mn-ea"/>
                <a:cs typeface="+mn-cs"/>
              </a:rPr>
              <a:t>bioactive</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proteins</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lactoferrin</a:t>
            </a:r>
            <a:r>
              <a:rPr lang="es-ES" sz="1200" kern="1200" dirty="0" smtClean="0">
                <a:solidFill>
                  <a:schemeClr val="tx1"/>
                </a:solidFill>
                <a:latin typeface="+mn-lt"/>
                <a:ea typeface="+mn-ea"/>
                <a:cs typeface="+mn-cs"/>
              </a:rPr>
              <a:t> (LF) and </a:t>
            </a:r>
            <a:r>
              <a:rPr lang="es-ES" sz="1200" kern="1200" dirty="0" err="1" smtClean="0">
                <a:solidFill>
                  <a:schemeClr val="tx1"/>
                </a:solidFill>
                <a:latin typeface="+mn-lt"/>
                <a:ea typeface="+mn-ea"/>
                <a:cs typeface="+mn-cs"/>
              </a:rPr>
              <a:t>haptocorrin</a:t>
            </a:r>
            <a:r>
              <a:rPr lang="es-ES" sz="1200" kern="1200" dirty="0" smtClean="0">
                <a:solidFill>
                  <a:schemeClr val="tx1"/>
                </a:solidFill>
                <a:latin typeface="+mn-lt"/>
                <a:ea typeface="+mn-ea"/>
                <a:cs typeface="+mn-cs"/>
              </a:rPr>
              <a:t> (HC). </a:t>
            </a:r>
            <a:r>
              <a:rPr lang="es-ES" sz="1200" kern="1200" dirty="0" err="1" smtClean="0">
                <a:solidFill>
                  <a:schemeClr val="tx1"/>
                </a:solidFill>
                <a:latin typeface="+mn-lt"/>
                <a:ea typeface="+mn-ea"/>
                <a:cs typeface="+mn-cs"/>
              </a:rPr>
              <a:t>The</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most</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common</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purpose</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known</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for</a:t>
            </a:r>
            <a:r>
              <a:rPr lang="es-ES" sz="1200" kern="1200" dirty="0" smtClean="0">
                <a:solidFill>
                  <a:schemeClr val="tx1"/>
                </a:solidFill>
                <a:latin typeface="+mn-lt"/>
                <a:ea typeface="+mn-ea"/>
                <a:cs typeface="+mn-cs"/>
              </a:rPr>
              <a:t> LF and HC </a:t>
            </a:r>
            <a:r>
              <a:rPr lang="es-ES" sz="1200" kern="1200" dirty="0" err="1" smtClean="0">
                <a:solidFill>
                  <a:schemeClr val="tx1"/>
                </a:solidFill>
                <a:latin typeface="+mn-lt"/>
                <a:ea typeface="+mn-ea"/>
                <a:cs typeface="+mn-cs"/>
              </a:rPr>
              <a:t>is</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the</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assistance</a:t>
            </a:r>
            <a:r>
              <a:rPr lang="es-ES" sz="1200" kern="1200" dirty="0" smtClean="0">
                <a:solidFill>
                  <a:schemeClr val="tx1"/>
                </a:solidFill>
                <a:latin typeface="+mn-lt"/>
                <a:ea typeface="+mn-ea"/>
                <a:cs typeface="+mn-cs"/>
              </a:rPr>
              <a:t> in </a:t>
            </a:r>
            <a:r>
              <a:rPr lang="es-ES" sz="1200" kern="1200" dirty="0" err="1" smtClean="0">
                <a:solidFill>
                  <a:schemeClr val="tx1"/>
                </a:solidFill>
                <a:latin typeface="+mn-lt"/>
                <a:ea typeface="+mn-ea"/>
                <a:cs typeface="+mn-cs"/>
              </a:rPr>
              <a:t>the</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absorption</a:t>
            </a:r>
            <a:r>
              <a:rPr lang="es-ES" sz="1200" kern="1200" dirty="0" smtClean="0">
                <a:solidFill>
                  <a:schemeClr val="tx1"/>
                </a:solidFill>
                <a:latin typeface="+mn-lt"/>
                <a:ea typeface="+mn-ea"/>
                <a:cs typeface="+mn-cs"/>
              </a:rPr>
              <a:t> of </a:t>
            </a:r>
            <a:r>
              <a:rPr lang="es-ES" sz="1200" kern="1200" dirty="0" err="1" smtClean="0">
                <a:solidFill>
                  <a:schemeClr val="tx1"/>
                </a:solidFill>
                <a:latin typeface="+mn-lt"/>
                <a:ea typeface="+mn-ea"/>
                <a:cs typeface="+mn-cs"/>
              </a:rPr>
              <a:t>iron</a:t>
            </a:r>
            <a:r>
              <a:rPr lang="es-ES" sz="1200" kern="1200" dirty="0" smtClean="0">
                <a:solidFill>
                  <a:schemeClr val="tx1"/>
                </a:solidFill>
                <a:latin typeface="+mn-lt"/>
                <a:ea typeface="+mn-ea"/>
                <a:cs typeface="+mn-cs"/>
              </a:rPr>
              <a:t> and </a:t>
            </a:r>
            <a:r>
              <a:rPr lang="es-ES" sz="1200" kern="1200" dirty="0" err="1" smtClean="0">
                <a:solidFill>
                  <a:schemeClr val="tx1"/>
                </a:solidFill>
                <a:latin typeface="+mn-lt"/>
                <a:ea typeface="+mn-ea"/>
                <a:cs typeface="+mn-cs"/>
              </a:rPr>
              <a:t>vitamin</a:t>
            </a:r>
            <a:r>
              <a:rPr lang="es-ES" sz="1200" kern="1200" dirty="0" smtClean="0">
                <a:solidFill>
                  <a:schemeClr val="tx1"/>
                </a:solidFill>
                <a:latin typeface="+mn-lt"/>
                <a:ea typeface="+mn-ea"/>
                <a:cs typeface="+mn-cs"/>
              </a:rPr>
              <a:t> B12, </a:t>
            </a:r>
            <a:r>
              <a:rPr lang="es-ES" sz="1200" kern="1200" dirty="0" err="1" smtClean="0">
                <a:solidFill>
                  <a:schemeClr val="tx1"/>
                </a:solidFill>
                <a:latin typeface="+mn-lt"/>
                <a:ea typeface="+mn-ea"/>
                <a:cs typeface="+mn-cs"/>
              </a:rPr>
              <a:t>respectively</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But</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less</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known</a:t>
            </a:r>
            <a:r>
              <a:rPr lang="es-ES" sz="1200" kern="1200" dirty="0" smtClean="0">
                <a:solidFill>
                  <a:schemeClr val="tx1"/>
                </a:solidFill>
                <a:latin typeface="+mn-lt"/>
                <a:ea typeface="+mn-ea"/>
                <a:cs typeface="+mn-cs"/>
              </a:rPr>
              <a:t> roles </a:t>
            </a:r>
            <a:r>
              <a:rPr lang="es-ES" sz="1200" kern="1200" dirty="0" err="1" smtClean="0">
                <a:solidFill>
                  <a:schemeClr val="tx1"/>
                </a:solidFill>
                <a:latin typeface="+mn-lt"/>
                <a:ea typeface="+mn-ea"/>
                <a:cs typeface="+mn-cs"/>
              </a:rPr>
              <a:t>for</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these</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proteins</a:t>
            </a:r>
            <a:r>
              <a:rPr lang="es-ES" sz="1200" kern="1200" dirty="0" smtClean="0">
                <a:solidFill>
                  <a:schemeClr val="tx1"/>
                </a:solidFill>
                <a:latin typeface="+mn-lt"/>
                <a:ea typeface="+mn-ea"/>
                <a:cs typeface="+mn-cs"/>
              </a:rPr>
              <a:t> are </a:t>
            </a:r>
            <a:r>
              <a:rPr lang="es-ES" sz="1200" kern="1200" dirty="0" err="1" smtClean="0">
                <a:solidFill>
                  <a:schemeClr val="tx1"/>
                </a:solidFill>
                <a:latin typeface="+mn-lt"/>
                <a:ea typeface="+mn-ea"/>
                <a:cs typeface="+mn-cs"/>
              </a:rPr>
              <a:t>their</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antimicrobial</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activity</a:t>
            </a:r>
            <a:r>
              <a:rPr lang="es-ES" sz="1200" kern="1200" dirty="0" smtClean="0">
                <a:solidFill>
                  <a:schemeClr val="tx1"/>
                </a:solidFill>
                <a:latin typeface="+mn-lt"/>
                <a:ea typeface="+mn-ea"/>
                <a:cs typeface="+mn-cs"/>
              </a:rPr>
              <a:t> (LF and HC), </a:t>
            </a:r>
            <a:r>
              <a:rPr lang="es-ES" sz="1200" kern="1200" dirty="0" err="1" smtClean="0">
                <a:solidFill>
                  <a:schemeClr val="tx1"/>
                </a:solidFill>
                <a:latin typeface="+mn-lt"/>
                <a:ea typeface="+mn-ea"/>
                <a:cs typeface="+mn-cs"/>
              </a:rPr>
              <a:t>prebiotic</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effect</a:t>
            </a:r>
            <a:r>
              <a:rPr lang="es-ES" sz="1200" kern="1200" dirty="0" smtClean="0">
                <a:solidFill>
                  <a:schemeClr val="tx1"/>
                </a:solidFill>
                <a:latin typeface="+mn-lt"/>
                <a:ea typeface="+mn-ea"/>
                <a:cs typeface="+mn-cs"/>
              </a:rPr>
              <a:t> (LF), </a:t>
            </a:r>
            <a:r>
              <a:rPr lang="es-ES" sz="1200" kern="1200" dirty="0" err="1" smtClean="0">
                <a:solidFill>
                  <a:schemeClr val="tx1"/>
                </a:solidFill>
                <a:latin typeface="+mn-lt"/>
                <a:ea typeface="+mn-ea"/>
                <a:cs typeface="+mn-cs"/>
              </a:rPr>
              <a:t>involvement</a:t>
            </a:r>
            <a:r>
              <a:rPr lang="es-ES" sz="1200" kern="1200" dirty="0" smtClean="0">
                <a:solidFill>
                  <a:schemeClr val="tx1"/>
                </a:solidFill>
                <a:latin typeface="+mn-lt"/>
                <a:ea typeface="+mn-ea"/>
                <a:cs typeface="+mn-cs"/>
              </a:rPr>
              <a:t> in </a:t>
            </a:r>
            <a:r>
              <a:rPr lang="es-ES" sz="1200" kern="1200" dirty="0" err="1" smtClean="0">
                <a:solidFill>
                  <a:schemeClr val="tx1"/>
                </a:solidFill>
                <a:latin typeface="+mn-lt"/>
                <a:ea typeface="+mn-ea"/>
                <a:cs typeface="+mn-cs"/>
              </a:rPr>
              <a:t>immune-competence</a:t>
            </a:r>
            <a:r>
              <a:rPr lang="es-ES" sz="1200" kern="1200" dirty="0" smtClean="0">
                <a:solidFill>
                  <a:schemeClr val="tx1"/>
                </a:solidFill>
                <a:latin typeface="+mn-lt"/>
                <a:ea typeface="+mn-ea"/>
                <a:cs typeface="+mn-cs"/>
              </a:rPr>
              <a:t> (LF) and </a:t>
            </a:r>
            <a:r>
              <a:rPr lang="es-ES" sz="1200" kern="1200" dirty="0" err="1" smtClean="0">
                <a:solidFill>
                  <a:schemeClr val="tx1"/>
                </a:solidFill>
                <a:latin typeface="+mn-lt"/>
                <a:ea typeface="+mn-ea"/>
                <a:cs typeface="+mn-cs"/>
              </a:rPr>
              <a:t>promotion</a:t>
            </a:r>
            <a:r>
              <a:rPr lang="es-ES" sz="1200" kern="1200" dirty="0" smtClean="0">
                <a:solidFill>
                  <a:schemeClr val="tx1"/>
                </a:solidFill>
                <a:latin typeface="+mn-lt"/>
                <a:ea typeface="+mn-ea"/>
                <a:cs typeface="+mn-cs"/>
              </a:rPr>
              <a:t> of gastrointestinal </a:t>
            </a:r>
            <a:r>
              <a:rPr lang="es-ES" sz="1200" kern="1200" dirty="0" err="1" smtClean="0">
                <a:solidFill>
                  <a:schemeClr val="tx1"/>
                </a:solidFill>
                <a:latin typeface="+mn-lt"/>
                <a:ea typeface="+mn-ea"/>
                <a:cs typeface="+mn-cs"/>
              </a:rPr>
              <a:t>tract</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development</a:t>
            </a:r>
            <a:endParaRPr lang="es-ES" dirty="0"/>
          </a:p>
        </p:txBody>
      </p:sp>
      <p:sp>
        <p:nvSpPr>
          <p:cNvPr id="4" name="3 Marcador de número de diapositiva"/>
          <p:cNvSpPr>
            <a:spLocks noGrp="1"/>
          </p:cNvSpPr>
          <p:nvPr>
            <p:ph type="sldNum" sz="quarter" idx="10"/>
          </p:nvPr>
        </p:nvSpPr>
        <p:spPr/>
        <p:txBody>
          <a:bodyPr/>
          <a:lstStyle/>
          <a:p>
            <a:fld id="{476724C4-0B86-4A04-934C-D6028B614FD4}" type="slidenum">
              <a:rPr lang="es-ES" smtClean="0"/>
              <a:pPr/>
              <a:t>2</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476724C4-0B86-4A04-934C-D6028B614FD4}" type="slidenum">
              <a:rPr lang="es-ES" smtClean="0"/>
              <a:pPr/>
              <a:t>3</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fontScale="92500" lnSpcReduction="20000"/>
          </a:bodyPr>
          <a:lstStyle/>
          <a:p>
            <a:r>
              <a:rPr lang="en-US" sz="1200" kern="1200" dirty="0" smtClean="0">
                <a:solidFill>
                  <a:schemeClr val="tx1"/>
                </a:solidFill>
                <a:latin typeface="+mn-lt"/>
                <a:ea typeface="+mn-ea"/>
                <a:cs typeface="+mn-cs"/>
              </a:rPr>
              <a:t>The method of fatty acid extraction used was the method proposed by Or-Rashid </a:t>
            </a:r>
            <a:r>
              <a:rPr lang="en-US" sz="1200" i="1" kern="1200" dirty="0" smtClean="0">
                <a:solidFill>
                  <a:schemeClr val="tx1"/>
                </a:solidFill>
                <a:latin typeface="+mn-lt"/>
                <a:ea typeface="+mn-ea"/>
                <a:cs typeface="+mn-cs"/>
              </a:rPr>
              <a:t>et al.</a:t>
            </a:r>
            <a:r>
              <a:rPr lang="en-US" sz="1200" kern="1200" dirty="0" smtClean="0">
                <a:solidFill>
                  <a:schemeClr val="tx1"/>
                </a:solidFill>
                <a:latin typeface="+mn-lt"/>
                <a:ea typeface="+mn-ea"/>
                <a:cs typeface="+mn-cs"/>
              </a:rPr>
              <a:t> (2010)</a:t>
            </a:r>
            <a:r>
              <a:rPr lang="en-US" sz="1200" kern="1200" baseline="30000" dirty="0" smtClean="0">
                <a:solidFill>
                  <a:schemeClr val="tx1"/>
                </a:solidFill>
                <a:latin typeface="+mn-lt"/>
                <a:ea typeface="+mn-ea"/>
                <a:cs typeface="+mn-cs"/>
              </a:rPr>
              <a:t>(8)</a:t>
            </a:r>
            <a:r>
              <a:rPr lang="en-US" sz="1200" kern="1200" dirty="0" smtClean="0">
                <a:solidFill>
                  <a:schemeClr val="tx1"/>
                </a:solidFill>
                <a:latin typeface="+mn-lt"/>
                <a:ea typeface="+mn-ea"/>
                <a:cs typeface="+mn-cs"/>
              </a:rPr>
              <a:t>. A quantity of 0.06 </a:t>
            </a:r>
            <a:r>
              <a:rPr lang="en-US" sz="1200" kern="1200" dirty="0" err="1" smtClean="0">
                <a:solidFill>
                  <a:schemeClr val="tx1"/>
                </a:solidFill>
                <a:latin typeface="+mn-lt"/>
                <a:ea typeface="+mn-ea"/>
                <a:cs typeface="+mn-cs"/>
              </a:rPr>
              <a:t>mL</a:t>
            </a:r>
            <a:r>
              <a:rPr lang="en-US" sz="1200" kern="1200" dirty="0" smtClean="0">
                <a:solidFill>
                  <a:schemeClr val="tx1"/>
                </a:solidFill>
                <a:latin typeface="+mn-lt"/>
                <a:ea typeface="+mn-ea"/>
                <a:cs typeface="+mn-cs"/>
              </a:rPr>
              <a:t> of milk sample was taken in a 15 </a:t>
            </a:r>
            <a:r>
              <a:rPr lang="en-US" sz="1200" kern="1200" dirty="0" err="1" smtClean="0">
                <a:solidFill>
                  <a:schemeClr val="tx1"/>
                </a:solidFill>
                <a:latin typeface="+mn-lt"/>
                <a:ea typeface="+mn-ea"/>
                <a:cs typeface="+mn-cs"/>
              </a:rPr>
              <a:t>mL</a:t>
            </a:r>
            <a:r>
              <a:rPr lang="en-US" sz="1200" kern="1200" dirty="0" smtClean="0">
                <a:solidFill>
                  <a:schemeClr val="tx1"/>
                </a:solidFill>
                <a:latin typeface="+mn-lt"/>
                <a:ea typeface="+mn-ea"/>
                <a:cs typeface="+mn-cs"/>
              </a:rPr>
              <a:t> screw-top culture tube with Teflon cap and mixed with water to a total volume of 1 </a:t>
            </a:r>
            <a:r>
              <a:rPr lang="en-US" sz="1200" kern="1200" dirty="0" err="1" smtClean="0">
                <a:solidFill>
                  <a:schemeClr val="tx1"/>
                </a:solidFill>
                <a:latin typeface="+mn-lt"/>
                <a:ea typeface="+mn-ea"/>
                <a:cs typeface="+mn-cs"/>
              </a:rPr>
              <a:t>mL</a:t>
            </a:r>
            <a:r>
              <a:rPr lang="en-US" sz="1200" kern="1200" dirty="0" smtClean="0">
                <a:solidFill>
                  <a:schemeClr val="tx1"/>
                </a:solidFill>
                <a:latin typeface="+mn-lt"/>
                <a:ea typeface="+mn-ea"/>
                <a:cs typeface="+mn-cs"/>
              </a:rPr>
              <a:t>; then 2.5 </a:t>
            </a:r>
            <a:r>
              <a:rPr lang="en-US" sz="1200" kern="1200" dirty="0" err="1" smtClean="0">
                <a:solidFill>
                  <a:schemeClr val="tx1"/>
                </a:solidFill>
                <a:latin typeface="+mn-lt"/>
                <a:ea typeface="+mn-ea"/>
                <a:cs typeface="+mn-cs"/>
              </a:rPr>
              <a:t>mL</a:t>
            </a:r>
            <a:r>
              <a:rPr lang="en-US" sz="1200" kern="1200" dirty="0" smtClean="0">
                <a:solidFill>
                  <a:schemeClr val="tx1"/>
                </a:solidFill>
                <a:latin typeface="+mn-lt"/>
                <a:ea typeface="+mn-ea"/>
                <a:cs typeface="+mn-cs"/>
              </a:rPr>
              <a:t> of methanol and 1.25 </a:t>
            </a:r>
            <a:r>
              <a:rPr lang="en-US" sz="1200" kern="1200" dirty="0" err="1" smtClean="0">
                <a:solidFill>
                  <a:schemeClr val="tx1"/>
                </a:solidFill>
                <a:latin typeface="+mn-lt"/>
                <a:ea typeface="+mn-ea"/>
                <a:cs typeface="+mn-cs"/>
              </a:rPr>
              <a:t>mL</a:t>
            </a:r>
            <a:r>
              <a:rPr lang="en-US" sz="1200" kern="1200" dirty="0" smtClean="0">
                <a:solidFill>
                  <a:schemeClr val="tx1"/>
                </a:solidFill>
                <a:latin typeface="+mn-lt"/>
                <a:ea typeface="+mn-ea"/>
                <a:cs typeface="+mn-cs"/>
              </a:rPr>
              <a:t> of chloroform were added in the same tube and </a:t>
            </a:r>
            <a:r>
              <a:rPr lang="en-US" sz="1200" kern="1200" dirty="0" err="1" smtClean="0">
                <a:solidFill>
                  <a:schemeClr val="tx1"/>
                </a:solidFill>
                <a:latin typeface="+mn-lt"/>
                <a:ea typeface="+mn-ea"/>
                <a:cs typeface="+mn-cs"/>
              </a:rPr>
              <a:t>vortexed</a:t>
            </a:r>
            <a:r>
              <a:rPr lang="en-US" sz="1200" kern="1200" dirty="0" smtClean="0">
                <a:solidFill>
                  <a:schemeClr val="tx1"/>
                </a:solidFill>
                <a:latin typeface="+mn-lt"/>
                <a:ea typeface="+mn-ea"/>
                <a:cs typeface="+mn-cs"/>
              </a:rPr>
              <a:t>. The contents of the culture tube were kept at room temperature for 60 minutes with </a:t>
            </a:r>
            <a:r>
              <a:rPr lang="en-US" sz="1200" kern="1200" dirty="0" err="1" smtClean="0">
                <a:solidFill>
                  <a:schemeClr val="tx1"/>
                </a:solidFill>
                <a:latin typeface="+mn-lt"/>
                <a:ea typeface="+mn-ea"/>
                <a:cs typeface="+mn-cs"/>
              </a:rPr>
              <a:t>vortexing</a:t>
            </a:r>
            <a:r>
              <a:rPr lang="en-US" sz="1200" kern="1200" dirty="0" smtClean="0">
                <a:solidFill>
                  <a:schemeClr val="tx1"/>
                </a:solidFill>
                <a:latin typeface="+mn-lt"/>
                <a:ea typeface="+mn-ea"/>
                <a:cs typeface="+mn-cs"/>
              </a:rPr>
              <a:t> every 10 minutes. After 1 hour, 1.25 </a:t>
            </a:r>
            <a:r>
              <a:rPr lang="en-US" sz="1200" kern="1200" dirty="0" err="1" smtClean="0">
                <a:solidFill>
                  <a:schemeClr val="tx1"/>
                </a:solidFill>
                <a:latin typeface="+mn-lt"/>
                <a:ea typeface="+mn-ea"/>
                <a:cs typeface="+mn-cs"/>
              </a:rPr>
              <a:t>mL</a:t>
            </a:r>
            <a:r>
              <a:rPr lang="en-US" sz="1200" kern="1200" dirty="0" smtClean="0">
                <a:solidFill>
                  <a:schemeClr val="tx1"/>
                </a:solidFill>
                <a:latin typeface="+mn-lt"/>
                <a:ea typeface="+mn-ea"/>
                <a:cs typeface="+mn-cs"/>
              </a:rPr>
              <a:t> of chloroform, 1.15 </a:t>
            </a:r>
            <a:r>
              <a:rPr lang="en-US" sz="1200" kern="1200" dirty="0" err="1" smtClean="0">
                <a:solidFill>
                  <a:schemeClr val="tx1"/>
                </a:solidFill>
                <a:latin typeface="+mn-lt"/>
                <a:ea typeface="+mn-ea"/>
                <a:cs typeface="+mn-cs"/>
              </a:rPr>
              <a:t>mL</a:t>
            </a:r>
            <a:r>
              <a:rPr lang="en-US" sz="1200" kern="1200" dirty="0" smtClean="0">
                <a:solidFill>
                  <a:schemeClr val="tx1"/>
                </a:solidFill>
                <a:latin typeface="+mn-lt"/>
                <a:ea typeface="+mn-ea"/>
                <a:cs typeface="+mn-cs"/>
              </a:rPr>
              <a:t> of water and 0.1 </a:t>
            </a:r>
            <a:r>
              <a:rPr lang="en-US" sz="1200" kern="1200" dirty="0" err="1" smtClean="0">
                <a:solidFill>
                  <a:schemeClr val="tx1"/>
                </a:solidFill>
                <a:latin typeface="+mn-lt"/>
                <a:ea typeface="+mn-ea"/>
                <a:cs typeface="+mn-cs"/>
              </a:rPr>
              <a:t>mL</a:t>
            </a:r>
            <a:r>
              <a:rPr lang="en-US" sz="1200" kern="1200" dirty="0" smtClean="0">
                <a:solidFill>
                  <a:schemeClr val="tx1"/>
                </a:solidFill>
                <a:latin typeface="+mn-lt"/>
                <a:ea typeface="+mn-ea"/>
                <a:cs typeface="+mn-cs"/>
              </a:rPr>
              <a:t> of 3 M </a:t>
            </a:r>
            <a:r>
              <a:rPr lang="en-US" sz="1200" kern="1200" dirty="0" err="1" smtClean="0">
                <a:solidFill>
                  <a:schemeClr val="tx1"/>
                </a:solidFill>
                <a:latin typeface="+mn-lt"/>
                <a:ea typeface="+mn-ea"/>
                <a:cs typeface="+mn-cs"/>
              </a:rPr>
              <a:t>HCl</a:t>
            </a:r>
            <a:r>
              <a:rPr lang="en-US" sz="1200" kern="1200" dirty="0" smtClean="0">
                <a:solidFill>
                  <a:schemeClr val="tx1"/>
                </a:solidFill>
                <a:latin typeface="+mn-lt"/>
                <a:ea typeface="+mn-ea"/>
                <a:cs typeface="+mn-cs"/>
              </a:rPr>
              <a:t> were added, the tube was then </a:t>
            </a:r>
            <a:r>
              <a:rPr lang="en-US" sz="1200" kern="1200" dirty="0" err="1" smtClean="0">
                <a:solidFill>
                  <a:schemeClr val="tx1"/>
                </a:solidFill>
                <a:latin typeface="+mn-lt"/>
                <a:ea typeface="+mn-ea"/>
                <a:cs typeface="+mn-cs"/>
              </a:rPr>
              <a:t>vortexed</a:t>
            </a:r>
            <a:r>
              <a:rPr lang="en-US" sz="1200" kern="1200" dirty="0" smtClean="0">
                <a:solidFill>
                  <a:schemeClr val="tx1"/>
                </a:solidFill>
                <a:latin typeface="+mn-lt"/>
                <a:ea typeface="+mn-ea"/>
                <a:cs typeface="+mn-cs"/>
              </a:rPr>
              <a:t> and centrifuged at 1,200 x g for 3 minutes at room temperature.  The acid was added to ensure the pH of the extract was acidic. The chloroform layer (bottom phase) containing the lipids was removed using a glass Pasteur pipette. We repeated the process, adding to the methanol-water phase an additional 1.25 </a:t>
            </a:r>
            <a:r>
              <a:rPr lang="en-US" sz="1200" kern="1200" dirty="0" err="1" smtClean="0">
                <a:solidFill>
                  <a:schemeClr val="tx1"/>
                </a:solidFill>
                <a:latin typeface="+mn-lt"/>
                <a:ea typeface="+mn-ea"/>
                <a:cs typeface="+mn-cs"/>
              </a:rPr>
              <a:t>mL</a:t>
            </a:r>
            <a:r>
              <a:rPr lang="en-US" sz="1200" kern="1200" dirty="0" smtClean="0">
                <a:solidFill>
                  <a:schemeClr val="tx1"/>
                </a:solidFill>
                <a:latin typeface="+mn-lt"/>
                <a:ea typeface="+mn-ea"/>
                <a:cs typeface="+mn-cs"/>
              </a:rPr>
              <a:t> of chloroform, </a:t>
            </a:r>
            <a:r>
              <a:rPr lang="en-US" sz="1200" kern="1200" dirty="0" err="1" smtClean="0">
                <a:solidFill>
                  <a:schemeClr val="tx1"/>
                </a:solidFill>
                <a:latin typeface="+mn-lt"/>
                <a:ea typeface="+mn-ea"/>
                <a:cs typeface="+mn-cs"/>
              </a:rPr>
              <a:t>vortexing</a:t>
            </a:r>
            <a:r>
              <a:rPr lang="en-US" sz="1200" kern="1200" dirty="0" smtClean="0">
                <a:solidFill>
                  <a:schemeClr val="tx1"/>
                </a:solidFill>
                <a:latin typeface="+mn-lt"/>
                <a:ea typeface="+mn-ea"/>
                <a:cs typeface="+mn-cs"/>
              </a:rPr>
              <a:t> and centrifuging to make sure we extracted the total lipid quantity in the samples. The chloroform phases were combined, dried over anhydrous Na</a:t>
            </a:r>
            <a:r>
              <a:rPr lang="en-US" sz="1200" kern="1200" baseline="-25000" dirty="0" smtClean="0">
                <a:solidFill>
                  <a:schemeClr val="tx1"/>
                </a:solidFill>
                <a:latin typeface="+mn-lt"/>
                <a:ea typeface="+mn-ea"/>
                <a:cs typeface="+mn-cs"/>
              </a:rPr>
              <a:t>2</a:t>
            </a:r>
            <a:r>
              <a:rPr lang="en-US" sz="1200" kern="1200" dirty="0" smtClean="0">
                <a:solidFill>
                  <a:schemeClr val="tx1"/>
                </a:solidFill>
                <a:latin typeface="+mn-lt"/>
                <a:ea typeface="+mn-ea"/>
                <a:cs typeface="+mn-cs"/>
              </a:rPr>
              <a:t>SO</a:t>
            </a:r>
            <a:r>
              <a:rPr lang="en-US" sz="1200" kern="1200" baseline="-25000" dirty="0" smtClean="0">
                <a:solidFill>
                  <a:schemeClr val="tx1"/>
                </a:solidFill>
                <a:latin typeface="+mn-lt"/>
                <a:ea typeface="+mn-ea"/>
                <a:cs typeface="+mn-cs"/>
              </a:rPr>
              <a:t>4</a:t>
            </a:r>
            <a:r>
              <a:rPr lang="en-US" sz="1200" kern="1200" dirty="0" smtClean="0">
                <a:solidFill>
                  <a:schemeClr val="tx1"/>
                </a:solidFill>
                <a:latin typeface="+mn-lt"/>
                <a:ea typeface="+mn-ea"/>
                <a:cs typeface="+mn-cs"/>
              </a:rPr>
              <a:t>, filtered and then transferred into a 4 </a:t>
            </a:r>
            <a:r>
              <a:rPr lang="en-US" sz="1200" kern="1200" dirty="0" err="1" smtClean="0">
                <a:solidFill>
                  <a:schemeClr val="tx1"/>
                </a:solidFill>
                <a:latin typeface="+mn-lt"/>
                <a:ea typeface="+mn-ea"/>
                <a:cs typeface="+mn-cs"/>
              </a:rPr>
              <a:t>mL</a:t>
            </a:r>
            <a:r>
              <a:rPr lang="en-US" sz="1200" kern="1200" dirty="0" smtClean="0">
                <a:solidFill>
                  <a:schemeClr val="tx1"/>
                </a:solidFill>
                <a:latin typeface="+mn-lt"/>
                <a:ea typeface="+mn-ea"/>
                <a:cs typeface="+mn-cs"/>
              </a:rPr>
              <a:t> vial. The chloroform was removed from the vial under a stream of N</a:t>
            </a:r>
            <a:r>
              <a:rPr lang="en-US" sz="1200" kern="1200" baseline="-25000" dirty="0" smtClean="0">
                <a:solidFill>
                  <a:schemeClr val="tx1"/>
                </a:solidFill>
                <a:latin typeface="+mn-lt"/>
                <a:ea typeface="+mn-ea"/>
                <a:cs typeface="+mn-cs"/>
              </a:rPr>
              <a:t>2</a:t>
            </a:r>
            <a:r>
              <a:rPr lang="en-US" sz="1200" kern="1200" dirty="0" smtClean="0">
                <a:solidFill>
                  <a:schemeClr val="tx1"/>
                </a:solidFill>
                <a:latin typeface="+mn-lt"/>
                <a:ea typeface="+mn-ea"/>
                <a:cs typeface="+mn-cs"/>
              </a:rPr>
              <a:t>, and 3 drops of benzene were added and </a:t>
            </a:r>
            <a:r>
              <a:rPr lang="en-US" sz="1200" kern="1200" dirty="0" err="1" smtClean="0">
                <a:solidFill>
                  <a:schemeClr val="tx1"/>
                </a:solidFill>
                <a:latin typeface="+mn-lt"/>
                <a:ea typeface="+mn-ea"/>
                <a:cs typeface="+mn-cs"/>
              </a:rPr>
              <a:t>vortexed</a:t>
            </a:r>
            <a:r>
              <a:rPr lang="en-US" sz="1200" kern="1200" dirty="0" smtClean="0">
                <a:solidFill>
                  <a:schemeClr val="tx1"/>
                </a:solidFill>
                <a:latin typeface="+mn-lt"/>
                <a:ea typeface="+mn-ea"/>
                <a:cs typeface="+mn-cs"/>
              </a:rPr>
              <a:t>. The lipid content in the vial was </a:t>
            </a:r>
            <a:r>
              <a:rPr lang="en-US" sz="1200" kern="1200" dirty="0" err="1" smtClean="0">
                <a:solidFill>
                  <a:schemeClr val="tx1"/>
                </a:solidFill>
                <a:latin typeface="+mn-lt"/>
                <a:ea typeface="+mn-ea"/>
                <a:cs typeface="+mn-cs"/>
              </a:rPr>
              <a:t>methylated</a:t>
            </a:r>
            <a:r>
              <a:rPr lang="en-US" sz="1200" kern="1200" dirty="0" smtClean="0">
                <a:solidFill>
                  <a:schemeClr val="tx1"/>
                </a:solidFill>
                <a:latin typeface="+mn-lt"/>
                <a:ea typeface="+mn-ea"/>
                <a:cs typeface="+mn-cs"/>
              </a:rPr>
              <a:t> by adding 200 </a:t>
            </a:r>
            <a:r>
              <a:rPr lang="en-US" sz="1200" kern="1200" dirty="0" err="1" smtClean="0">
                <a:solidFill>
                  <a:schemeClr val="tx1"/>
                </a:solidFill>
                <a:latin typeface="+mn-lt"/>
                <a:ea typeface="+mn-ea"/>
                <a:cs typeface="+mn-cs"/>
              </a:rPr>
              <a:t>μL</a:t>
            </a:r>
            <a:r>
              <a:rPr lang="en-US" sz="1200" kern="1200" dirty="0" smtClean="0">
                <a:solidFill>
                  <a:schemeClr val="tx1"/>
                </a:solidFill>
                <a:latin typeface="+mn-lt"/>
                <a:ea typeface="+mn-ea"/>
                <a:cs typeface="+mn-cs"/>
              </a:rPr>
              <a:t> of NaOCH</a:t>
            </a:r>
            <a:r>
              <a:rPr lang="en-US" sz="1200" kern="1200" baseline="-25000" dirty="0" smtClean="0">
                <a:solidFill>
                  <a:schemeClr val="tx1"/>
                </a:solidFill>
                <a:latin typeface="+mn-lt"/>
                <a:ea typeface="+mn-ea"/>
                <a:cs typeface="+mn-cs"/>
              </a:rPr>
              <a:t>3</a:t>
            </a:r>
            <a:r>
              <a:rPr lang="en-US" sz="1200" kern="1200" dirty="0" smtClean="0">
                <a:solidFill>
                  <a:schemeClr val="tx1"/>
                </a:solidFill>
                <a:latin typeface="+mn-lt"/>
                <a:ea typeface="+mn-ea"/>
                <a:cs typeface="+mn-cs"/>
              </a:rPr>
              <a:t> (0.5 M solution in methanol; Cruz-Hernandez </a:t>
            </a:r>
            <a:r>
              <a:rPr lang="en-US" sz="1200" i="1" kern="1200" dirty="0" smtClean="0">
                <a:solidFill>
                  <a:schemeClr val="tx1"/>
                </a:solidFill>
                <a:latin typeface="+mn-lt"/>
                <a:ea typeface="+mn-ea"/>
                <a:cs typeface="+mn-cs"/>
              </a:rPr>
              <a:t>et al</a:t>
            </a:r>
            <a:r>
              <a:rPr lang="en-US" sz="1200" kern="1200" dirty="0" smtClean="0">
                <a:solidFill>
                  <a:schemeClr val="tx1"/>
                </a:solidFill>
                <a:latin typeface="+mn-lt"/>
                <a:ea typeface="+mn-ea"/>
                <a:cs typeface="+mn-cs"/>
              </a:rPr>
              <a:t>., 2004; </a:t>
            </a:r>
            <a:r>
              <a:rPr lang="en-US" sz="1200" kern="1200" dirty="0" err="1" smtClean="0">
                <a:solidFill>
                  <a:schemeClr val="tx1"/>
                </a:solidFill>
                <a:latin typeface="+mn-lt"/>
                <a:ea typeface="+mn-ea"/>
                <a:cs typeface="+mn-cs"/>
              </a:rPr>
              <a:t>Müller</a:t>
            </a:r>
            <a:r>
              <a:rPr lang="en-US" sz="1200" kern="1200" dirty="0" smtClean="0">
                <a:solidFill>
                  <a:schemeClr val="tx1"/>
                </a:solidFill>
                <a:latin typeface="+mn-lt"/>
                <a:ea typeface="+mn-ea"/>
                <a:cs typeface="+mn-cs"/>
              </a:rPr>
              <a:t> </a:t>
            </a:r>
            <a:r>
              <a:rPr lang="en-US" sz="1200" i="1" kern="1200" dirty="0" smtClean="0">
                <a:solidFill>
                  <a:schemeClr val="tx1"/>
                </a:solidFill>
                <a:latin typeface="+mn-lt"/>
                <a:ea typeface="+mn-ea"/>
                <a:cs typeface="+mn-cs"/>
              </a:rPr>
              <a:t>et al</a:t>
            </a:r>
            <a:r>
              <a:rPr lang="en-US" sz="1200" kern="1200" dirty="0" smtClean="0">
                <a:solidFill>
                  <a:schemeClr val="tx1"/>
                </a:solidFill>
                <a:latin typeface="+mn-lt"/>
                <a:ea typeface="+mn-ea"/>
                <a:cs typeface="+mn-cs"/>
              </a:rPr>
              <a:t>., 2005). The vials were kept at room temperature for 25 minutes. Then, 1 </a:t>
            </a:r>
            <a:r>
              <a:rPr lang="en-US" sz="1200" kern="1200" dirty="0" err="1" smtClean="0">
                <a:solidFill>
                  <a:schemeClr val="tx1"/>
                </a:solidFill>
                <a:latin typeface="+mn-lt"/>
                <a:ea typeface="+mn-ea"/>
                <a:cs typeface="+mn-cs"/>
              </a:rPr>
              <a:t>mL</a:t>
            </a:r>
            <a:r>
              <a:rPr lang="en-US" sz="1200" kern="1200" dirty="0" smtClean="0">
                <a:solidFill>
                  <a:schemeClr val="tx1"/>
                </a:solidFill>
                <a:latin typeface="+mn-lt"/>
                <a:ea typeface="+mn-ea"/>
                <a:cs typeface="+mn-cs"/>
              </a:rPr>
              <a:t> of 1 N </a:t>
            </a:r>
            <a:r>
              <a:rPr lang="en-US" sz="1200" kern="1200" dirty="0" err="1" smtClean="0">
                <a:solidFill>
                  <a:schemeClr val="tx1"/>
                </a:solidFill>
                <a:latin typeface="+mn-lt"/>
                <a:ea typeface="+mn-ea"/>
                <a:cs typeface="+mn-cs"/>
              </a:rPr>
              <a:t>methanolic</a:t>
            </a:r>
            <a:r>
              <a:rPr lang="en-US" sz="1200" kern="1200" dirty="0" smtClean="0">
                <a:solidFill>
                  <a:schemeClr val="tx1"/>
                </a:solidFill>
                <a:latin typeface="+mn-lt"/>
                <a:ea typeface="+mn-ea"/>
                <a:cs typeface="+mn-cs"/>
              </a:rPr>
              <a:t> sulfuric acid (2.8 </a:t>
            </a:r>
            <a:r>
              <a:rPr lang="en-US" sz="1200" kern="1200" dirty="0" err="1" smtClean="0">
                <a:solidFill>
                  <a:schemeClr val="tx1"/>
                </a:solidFill>
                <a:latin typeface="+mn-lt"/>
                <a:ea typeface="+mn-ea"/>
                <a:cs typeface="+mn-cs"/>
              </a:rPr>
              <a:t>mL</a:t>
            </a:r>
            <a:r>
              <a:rPr lang="en-US" sz="1200" kern="1200" dirty="0" smtClean="0">
                <a:solidFill>
                  <a:schemeClr val="tx1"/>
                </a:solidFill>
                <a:latin typeface="+mn-lt"/>
                <a:ea typeface="+mn-ea"/>
                <a:cs typeface="+mn-cs"/>
              </a:rPr>
              <a:t> of 96% sulfuric acid in 100 </a:t>
            </a:r>
            <a:r>
              <a:rPr lang="en-US" sz="1200" kern="1200" dirty="0" err="1" smtClean="0">
                <a:solidFill>
                  <a:schemeClr val="tx1"/>
                </a:solidFill>
                <a:latin typeface="+mn-lt"/>
                <a:ea typeface="+mn-ea"/>
                <a:cs typeface="+mn-cs"/>
              </a:rPr>
              <a:t>mL</a:t>
            </a:r>
            <a:r>
              <a:rPr lang="en-US" sz="1200" kern="1200" dirty="0" smtClean="0">
                <a:solidFill>
                  <a:schemeClr val="tx1"/>
                </a:solidFill>
                <a:latin typeface="+mn-lt"/>
                <a:ea typeface="+mn-ea"/>
                <a:cs typeface="+mn-cs"/>
              </a:rPr>
              <a:t> methanol) was added. After </a:t>
            </a:r>
            <a:r>
              <a:rPr lang="en-US" sz="1200" kern="1200" dirty="0" err="1" smtClean="0">
                <a:solidFill>
                  <a:schemeClr val="tx1"/>
                </a:solidFill>
                <a:latin typeface="+mn-lt"/>
                <a:ea typeface="+mn-ea"/>
                <a:cs typeface="+mn-cs"/>
              </a:rPr>
              <a:t>vortexing</a:t>
            </a:r>
            <a:r>
              <a:rPr lang="en-US" sz="1200" kern="1200" dirty="0" smtClean="0">
                <a:solidFill>
                  <a:schemeClr val="tx1"/>
                </a:solidFill>
                <a:latin typeface="+mn-lt"/>
                <a:ea typeface="+mn-ea"/>
                <a:cs typeface="+mn-cs"/>
              </a:rPr>
              <a:t>, the vials were heated at 50ºC for 15 minutes and cooled at -20ºC for 3 minutes. Then, 1 </a:t>
            </a:r>
            <a:r>
              <a:rPr lang="en-US" sz="1200" kern="1200" dirty="0" err="1" smtClean="0">
                <a:solidFill>
                  <a:schemeClr val="tx1"/>
                </a:solidFill>
                <a:latin typeface="+mn-lt"/>
                <a:ea typeface="+mn-ea"/>
                <a:cs typeface="+mn-cs"/>
              </a:rPr>
              <a:t>mL</a:t>
            </a:r>
            <a:r>
              <a:rPr lang="en-US" sz="1200" kern="1200" dirty="0" smtClean="0">
                <a:solidFill>
                  <a:schemeClr val="tx1"/>
                </a:solidFill>
                <a:latin typeface="+mn-lt"/>
                <a:ea typeface="+mn-ea"/>
                <a:cs typeface="+mn-cs"/>
              </a:rPr>
              <a:t> of water and 1 </a:t>
            </a:r>
            <a:r>
              <a:rPr lang="en-US" sz="1200" kern="1200" dirty="0" err="1" smtClean="0">
                <a:solidFill>
                  <a:schemeClr val="tx1"/>
                </a:solidFill>
                <a:latin typeface="+mn-lt"/>
                <a:ea typeface="+mn-ea"/>
                <a:cs typeface="+mn-cs"/>
              </a:rPr>
              <a:t>mL</a:t>
            </a:r>
            <a:r>
              <a:rPr lang="en-US" sz="1200" kern="1200" dirty="0" smtClean="0">
                <a:solidFill>
                  <a:schemeClr val="tx1"/>
                </a:solidFill>
                <a:latin typeface="+mn-lt"/>
                <a:ea typeface="+mn-ea"/>
                <a:cs typeface="+mn-cs"/>
              </a:rPr>
              <a:t> of hexane were added, </a:t>
            </a:r>
            <a:r>
              <a:rPr lang="en-US" sz="1200" kern="1200" dirty="0" err="1" smtClean="0">
                <a:solidFill>
                  <a:schemeClr val="tx1"/>
                </a:solidFill>
                <a:latin typeface="+mn-lt"/>
                <a:ea typeface="+mn-ea"/>
                <a:cs typeface="+mn-cs"/>
              </a:rPr>
              <a:t>vortexed</a:t>
            </a:r>
            <a:r>
              <a:rPr lang="en-US" sz="1200" kern="1200" dirty="0" smtClean="0">
                <a:solidFill>
                  <a:schemeClr val="tx1"/>
                </a:solidFill>
                <a:latin typeface="+mn-lt"/>
                <a:ea typeface="+mn-ea"/>
                <a:cs typeface="+mn-cs"/>
              </a:rPr>
              <a:t> and centrifuged at 1,200 x g for 3 minutes at room temperature. The upper portion (hexane layer), containing the fatty acid esters, was transferred into another vial for GC analysis.</a:t>
            </a:r>
            <a:endParaRPr lang="es-E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endParaRPr lang="es-ES" sz="1200" kern="1200" dirty="0" smtClean="0">
              <a:solidFill>
                <a:schemeClr val="tx1"/>
              </a:solidFill>
              <a:latin typeface="+mn-lt"/>
              <a:ea typeface="+mn-ea"/>
              <a:cs typeface="+mn-cs"/>
            </a:endParaRPr>
          </a:p>
          <a:p>
            <a:r>
              <a:rPr lang="es-ES" sz="1200" kern="1200" dirty="0" smtClean="0">
                <a:solidFill>
                  <a:schemeClr val="tx1"/>
                </a:solidFill>
                <a:latin typeface="+mn-lt"/>
                <a:ea typeface="+mn-ea"/>
                <a:cs typeface="+mn-cs"/>
              </a:rPr>
              <a:t>The </a:t>
            </a:r>
            <a:r>
              <a:rPr lang="es-ES" sz="1200" kern="1200" dirty="0" err="1" smtClean="0">
                <a:solidFill>
                  <a:schemeClr val="tx1"/>
                </a:solidFill>
                <a:latin typeface="+mn-lt"/>
                <a:ea typeface="+mn-ea"/>
                <a:cs typeface="+mn-cs"/>
              </a:rPr>
              <a:t>column</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used</a:t>
            </a:r>
            <a:r>
              <a:rPr lang="es-ES" sz="1200" kern="1200" dirty="0" smtClean="0">
                <a:solidFill>
                  <a:schemeClr val="tx1"/>
                </a:solidFill>
                <a:latin typeface="+mn-lt"/>
                <a:ea typeface="+mn-ea"/>
                <a:cs typeface="+mn-cs"/>
              </a:rPr>
              <a:t> in the GC </a:t>
            </a:r>
            <a:r>
              <a:rPr lang="es-ES" sz="1200" kern="1200" dirty="0" err="1" smtClean="0">
                <a:solidFill>
                  <a:schemeClr val="tx1"/>
                </a:solidFill>
                <a:latin typeface="+mn-lt"/>
                <a:ea typeface="+mn-ea"/>
                <a:cs typeface="+mn-cs"/>
              </a:rPr>
              <a:t>was</a:t>
            </a:r>
            <a:r>
              <a:rPr lang="es-ES" sz="1200" kern="1200" dirty="0" smtClean="0">
                <a:solidFill>
                  <a:schemeClr val="tx1"/>
                </a:solidFill>
                <a:latin typeface="+mn-lt"/>
                <a:ea typeface="+mn-ea"/>
                <a:cs typeface="+mn-cs"/>
              </a:rPr>
              <a:t> a HP-88, 60m x 0.25mm x 0.20micras. The </a:t>
            </a:r>
            <a:r>
              <a:rPr lang="es-ES" sz="1200" kern="1200" dirty="0" err="1" smtClean="0">
                <a:solidFill>
                  <a:schemeClr val="tx1"/>
                </a:solidFill>
                <a:latin typeface="+mn-lt"/>
                <a:ea typeface="+mn-ea"/>
                <a:cs typeface="+mn-cs"/>
              </a:rPr>
              <a:t>carrier</a:t>
            </a:r>
            <a:r>
              <a:rPr lang="es-ES" sz="1200" kern="1200" dirty="0" smtClean="0">
                <a:solidFill>
                  <a:schemeClr val="tx1"/>
                </a:solidFill>
                <a:latin typeface="+mn-lt"/>
                <a:ea typeface="+mn-ea"/>
                <a:cs typeface="+mn-cs"/>
              </a:rPr>
              <a:t> gas </a:t>
            </a:r>
            <a:r>
              <a:rPr lang="es-ES" sz="1200" kern="1200" dirty="0" err="1" smtClean="0">
                <a:solidFill>
                  <a:schemeClr val="tx1"/>
                </a:solidFill>
                <a:latin typeface="+mn-lt"/>
                <a:ea typeface="+mn-ea"/>
                <a:cs typeface="+mn-cs"/>
              </a:rPr>
              <a:t>was</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hexane</a:t>
            </a:r>
            <a:r>
              <a:rPr lang="es-ES" sz="1200" kern="1200" dirty="0" smtClean="0">
                <a:solidFill>
                  <a:schemeClr val="tx1"/>
                </a:solidFill>
                <a:latin typeface="+mn-lt"/>
                <a:ea typeface="+mn-ea"/>
                <a:cs typeface="+mn-cs"/>
              </a:rPr>
              <a:t> at a </a:t>
            </a:r>
            <a:r>
              <a:rPr lang="es-ES" sz="1200" kern="1200" dirty="0" err="1" smtClean="0">
                <a:solidFill>
                  <a:schemeClr val="tx1"/>
                </a:solidFill>
                <a:latin typeface="+mn-lt"/>
                <a:ea typeface="+mn-ea"/>
                <a:cs typeface="+mn-cs"/>
              </a:rPr>
              <a:t>flow</a:t>
            </a:r>
            <a:r>
              <a:rPr lang="es-ES" sz="1200" kern="1200" dirty="0" smtClean="0">
                <a:solidFill>
                  <a:schemeClr val="tx1"/>
                </a:solidFill>
                <a:latin typeface="+mn-lt"/>
                <a:ea typeface="+mn-ea"/>
                <a:cs typeface="+mn-cs"/>
              </a:rPr>
              <a:t> of 1.4 </a:t>
            </a:r>
            <a:r>
              <a:rPr lang="es-ES" sz="1200" kern="1200" dirty="0" err="1" smtClean="0">
                <a:solidFill>
                  <a:schemeClr val="tx1"/>
                </a:solidFill>
                <a:latin typeface="+mn-lt"/>
                <a:ea typeface="+mn-ea"/>
                <a:cs typeface="+mn-cs"/>
              </a:rPr>
              <a:t>mL</a:t>
            </a:r>
            <a:r>
              <a:rPr lang="es-ES" sz="1200" kern="1200" dirty="0" smtClean="0">
                <a:solidFill>
                  <a:schemeClr val="tx1"/>
                </a:solidFill>
                <a:latin typeface="+mn-lt"/>
                <a:ea typeface="+mn-ea"/>
                <a:cs typeface="+mn-cs"/>
              </a:rPr>
              <a:t>/min. The oven </a:t>
            </a:r>
            <a:r>
              <a:rPr lang="es-ES" sz="1200" kern="1200" dirty="0" err="1" smtClean="0">
                <a:solidFill>
                  <a:schemeClr val="tx1"/>
                </a:solidFill>
                <a:latin typeface="+mn-lt"/>
                <a:ea typeface="+mn-ea"/>
                <a:cs typeface="+mn-cs"/>
              </a:rPr>
              <a:t>program</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settings</a:t>
            </a:r>
            <a:r>
              <a:rPr lang="es-ES" sz="1200" kern="1200" dirty="0" smtClean="0">
                <a:solidFill>
                  <a:schemeClr val="tx1"/>
                </a:solidFill>
                <a:latin typeface="+mn-lt"/>
                <a:ea typeface="+mn-ea"/>
                <a:cs typeface="+mn-cs"/>
              </a:rPr>
              <a:t> were set at a </a:t>
            </a:r>
            <a:r>
              <a:rPr lang="es-ES" sz="1200" kern="1200" dirty="0" err="1" smtClean="0">
                <a:solidFill>
                  <a:schemeClr val="tx1"/>
                </a:solidFill>
                <a:latin typeface="+mn-lt"/>
                <a:ea typeface="+mn-ea"/>
                <a:cs typeface="+mn-cs"/>
              </a:rPr>
              <a:t>starting</a:t>
            </a:r>
            <a:r>
              <a:rPr lang="es-ES" sz="1200" kern="1200" dirty="0" smtClean="0">
                <a:solidFill>
                  <a:schemeClr val="tx1"/>
                </a:solidFill>
                <a:latin typeface="+mn-lt"/>
                <a:ea typeface="+mn-ea"/>
                <a:cs typeface="+mn-cs"/>
              </a:rPr>
              <a:t> point of 125ºC </a:t>
            </a:r>
            <a:r>
              <a:rPr lang="es-ES" sz="1200" kern="1200" dirty="0" err="1" smtClean="0">
                <a:solidFill>
                  <a:schemeClr val="tx1"/>
                </a:solidFill>
                <a:latin typeface="+mn-lt"/>
                <a:ea typeface="+mn-ea"/>
                <a:cs typeface="+mn-cs"/>
              </a:rPr>
              <a:t>with</a:t>
            </a:r>
            <a:r>
              <a:rPr lang="es-ES" sz="1200" kern="1200" dirty="0" smtClean="0">
                <a:solidFill>
                  <a:schemeClr val="tx1"/>
                </a:solidFill>
                <a:latin typeface="+mn-lt"/>
                <a:ea typeface="+mn-ea"/>
                <a:cs typeface="+mn-cs"/>
              </a:rPr>
              <a:t> a gradual </a:t>
            </a:r>
            <a:r>
              <a:rPr lang="es-ES" sz="1200" kern="1200" dirty="0" err="1" smtClean="0">
                <a:solidFill>
                  <a:schemeClr val="tx1"/>
                </a:solidFill>
                <a:latin typeface="+mn-lt"/>
                <a:ea typeface="+mn-ea"/>
                <a:cs typeface="+mn-cs"/>
              </a:rPr>
              <a:t>increase</a:t>
            </a:r>
            <a:r>
              <a:rPr lang="es-ES" sz="1200" kern="1200" dirty="0" smtClean="0">
                <a:solidFill>
                  <a:schemeClr val="tx1"/>
                </a:solidFill>
                <a:latin typeface="+mn-lt"/>
                <a:ea typeface="+mn-ea"/>
                <a:cs typeface="+mn-cs"/>
              </a:rPr>
              <a:t> of 8ºC/min up to 145ºC and </a:t>
            </a:r>
            <a:r>
              <a:rPr lang="es-ES" sz="1200" kern="1200" dirty="0" err="1" smtClean="0">
                <a:solidFill>
                  <a:schemeClr val="tx1"/>
                </a:solidFill>
                <a:latin typeface="+mn-lt"/>
                <a:ea typeface="+mn-ea"/>
                <a:cs typeface="+mn-cs"/>
              </a:rPr>
              <a:t>stayed</a:t>
            </a:r>
            <a:r>
              <a:rPr lang="es-ES" sz="1200" kern="1200" dirty="0" smtClean="0">
                <a:solidFill>
                  <a:schemeClr val="tx1"/>
                </a:solidFill>
                <a:latin typeface="+mn-lt"/>
                <a:ea typeface="+mn-ea"/>
                <a:cs typeface="+mn-cs"/>
              </a:rPr>
              <a:t> at </a:t>
            </a:r>
            <a:r>
              <a:rPr lang="es-ES" sz="1200" kern="1200" dirty="0" err="1" smtClean="0">
                <a:solidFill>
                  <a:schemeClr val="tx1"/>
                </a:solidFill>
                <a:latin typeface="+mn-lt"/>
                <a:ea typeface="+mn-ea"/>
                <a:cs typeface="+mn-cs"/>
              </a:rPr>
              <a:t>that</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temperature</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for</a:t>
            </a:r>
            <a:r>
              <a:rPr lang="es-ES" sz="1200" kern="1200" dirty="0" smtClean="0">
                <a:solidFill>
                  <a:schemeClr val="tx1"/>
                </a:solidFill>
                <a:latin typeface="+mn-lt"/>
                <a:ea typeface="+mn-ea"/>
                <a:cs typeface="+mn-cs"/>
              </a:rPr>
              <a:t> 26 minutes. </a:t>
            </a:r>
            <a:r>
              <a:rPr lang="es-ES" sz="1200" kern="1200" dirty="0" err="1" smtClean="0">
                <a:solidFill>
                  <a:schemeClr val="tx1"/>
                </a:solidFill>
                <a:latin typeface="+mn-lt"/>
                <a:ea typeface="+mn-ea"/>
                <a:cs typeface="+mn-cs"/>
              </a:rPr>
              <a:t>Then</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it</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gradually</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increased</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again</a:t>
            </a:r>
            <a:r>
              <a:rPr lang="es-ES" sz="1200" kern="1200" dirty="0" smtClean="0">
                <a:solidFill>
                  <a:schemeClr val="tx1"/>
                </a:solidFill>
                <a:latin typeface="+mn-lt"/>
                <a:ea typeface="+mn-ea"/>
                <a:cs typeface="+mn-cs"/>
              </a:rPr>
              <a:t> at 2ºC/min up to 220ºC </a:t>
            </a:r>
            <a:r>
              <a:rPr lang="es-ES" sz="1200" kern="1200" dirty="0" err="1" smtClean="0">
                <a:solidFill>
                  <a:schemeClr val="tx1"/>
                </a:solidFill>
                <a:latin typeface="+mn-lt"/>
                <a:ea typeface="+mn-ea"/>
                <a:cs typeface="+mn-cs"/>
              </a:rPr>
              <a:t>for</a:t>
            </a:r>
            <a:r>
              <a:rPr lang="es-ES" sz="1200" kern="1200" dirty="0" smtClean="0">
                <a:solidFill>
                  <a:schemeClr val="tx1"/>
                </a:solidFill>
                <a:latin typeface="+mn-lt"/>
                <a:ea typeface="+mn-ea"/>
                <a:cs typeface="+mn-cs"/>
              </a:rPr>
              <a:t> 1 minute and </a:t>
            </a:r>
            <a:r>
              <a:rPr lang="es-ES" sz="1200" kern="1200" dirty="0" err="1" smtClean="0">
                <a:solidFill>
                  <a:schemeClr val="tx1"/>
                </a:solidFill>
                <a:latin typeface="+mn-lt"/>
                <a:ea typeface="+mn-ea"/>
                <a:cs typeface="+mn-cs"/>
              </a:rPr>
              <a:t>finished</a:t>
            </a:r>
            <a:r>
              <a:rPr lang="es-ES" sz="1200" kern="1200" dirty="0" smtClean="0">
                <a:solidFill>
                  <a:schemeClr val="tx1"/>
                </a:solidFill>
                <a:latin typeface="+mn-lt"/>
                <a:ea typeface="+mn-ea"/>
                <a:cs typeface="+mn-cs"/>
              </a:rPr>
              <a:t> at </a:t>
            </a:r>
            <a:r>
              <a:rPr lang="es-ES" sz="1200" kern="1200" dirty="0" err="1" smtClean="0">
                <a:solidFill>
                  <a:schemeClr val="tx1"/>
                </a:solidFill>
                <a:latin typeface="+mn-lt"/>
                <a:ea typeface="+mn-ea"/>
                <a:cs typeface="+mn-cs"/>
              </a:rPr>
              <a:t>that</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temperature</a:t>
            </a:r>
            <a:r>
              <a:rPr lang="es-ES" sz="1200" kern="1200" dirty="0" smtClean="0">
                <a:solidFill>
                  <a:schemeClr val="tx1"/>
                </a:solidFill>
                <a:latin typeface="+mn-lt"/>
                <a:ea typeface="+mn-ea"/>
                <a:cs typeface="+mn-cs"/>
              </a:rPr>
              <a:t>. The </a:t>
            </a:r>
            <a:r>
              <a:rPr lang="es-ES" sz="1200" kern="1200" dirty="0" err="1" smtClean="0">
                <a:solidFill>
                  <a:schemeClr val="tx1"/>
                </a:solidFill>
                <a:latin typeface="+mn-lt"/>
                <a:ea typeface="+mn-ea"/>
                <a:cs typeface="+mn-cs"/>
              </a:rPr>
              <a:t>temperature</a:t>
            </a:r>
            <a:r>
              <a:rPr lang="es-ES" sz="1200" kern="1200" dirty="0" smtClean="0">
                <a:solidFill>
                  <a:schemeClr val="tx1"/>
                </a:solidFill>
                <a:latin typeface="+mn-lt"/>
                <a:ea typeface="+mn-ea"/>
                <a:cs typeface="+mn-cs"/>
              </a:rPr>
              <a:t> of the FID (</a:t>
            </a:r>
            <a:r>
              <a:rPr lang="es-ES" sz="1200" kern="1200" dirty="0" err="1" smtClean="0">
                <a:solidFill>
                  <a:schemeClr val="tx1"/>
                </a:solidFill>
                <a:latin typeface="+mn-lt"/>
                <a:ea typeface="+mn-ea"/>
                <a:cs typeface="+mn-cs"/>
              </a:rPr>
              <a:t>Flame</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Ionization</a:t>
            </a:r>
            <a:r>
              <a:rPr lang="es-ES" sz="1200" kern="1200" dirty="0" smtClean="0">
                <a:solidFill>
                  <a:schemeClr val="tx1"/>
                </a:solidFill>
                <a:latin typeface="+mn-lt"/>
                <a:ea typeface="+mn-ea"/>
                <a:cs typeface="+mn-cs"/>
              </a:rPr>
              <a:t> Detector) </a:t>
            </a:r>
            <a:r>
              <a:rPr lang="es-ES" sz="1200" kern="1200" dirty="0" err="1" smtClean="0">
                <a:solidFill>
                  <a:schemeClr val="tx1"/>
                </a:solidFill>
                <a:latin typeface="+mn-lt"/>
                <a:ea typeface="+mn-ea"/>
                <a:cs typeface="+mn-cs"/>
              </a:rPr>
              <a:t>was</a:t>
            </a:r>
            <a:r>
              <a:rPr lang="es-ES" sz="1200" kern="1200" dirty="0" smtClean="0">
                <a:solidFill>
                  <a:schemeClr val="tx1"/>
                </a:solidFill>
                <a:latin typeface="+mn-lt"/>
                <a:ea typeface="+mn-ea"/>
                <a:cs typeface="+mn-cs"/>
              </a:rPr>
              <a:t> at 260ºC. The </a:t>
            </a:r>
            <a:r>
              <a:rPr lang="es-ES" sz="1200" kern="1200" dirty="0" err="1" smtClean="0">
                <a:solidFill>
                  <a:schemeClr val="tx1"/>
                </a:solidFill>
                <a:latin typeface="+mn-lt"/>
                <a:ea typeface="+mn-ea"/>
                <a:cs typeface="+mn-cs"/>
              </a:rPr>
              <a:t>injector</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temperature</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was</a:t>
            </a:r>
            <a:r>
              <a:rPr lang="es-ES" sz="1200" kern="1200" dirty="0" smtClean="0">
                <a:solidFill>
                  <a:schemeClr val="tx1"/>
                </a:solidFill>
                <a:latin typeface="+mn-lt"/>
                <a:ea typeface="+mn-ea"/>
                <a:cs typeface="+mn-cs"/>
              </a:rPr>
              <a:t> at 250ºC </a:t>
            </a:r>
            <a:r>
              <a:rPr lang="es-ES" sz="1200" kern="1200" dirty="0" err="1" smtClean="0">
                <a:solidFill>
                  <a:schemeClr val="tx1"/>
                </a:solidFill>
                <a:latin typeface="+mn-lt"/>
                <a:ea typeface="+mn-ea"/>
                <a:cs typeface="+mn-cs"/>
              </a:rPr>
              <a:t>with</a:t>
            </a:r>
            <a:r>
              <a:rPr lang="es-ES" sz="1200" kern="1200" dirty="0" smtClean="0">
                <a:solidFill>
                  <a:schemeClr val="tx1"/>
                </a:solidFill>
                <a:latin typeface="+mn-lt"/>
                <a:ea typeface="+mn-ea"/>
                <a:cs typeface="+mn-cs"/>
              </a:rPr>
              <a:t> a 1/50 </a:t>
            </a:r>
            <a:r>
              <a:rPr lang="es-ES" sz="1200" kern="1200" dirty="0" err="1" smtClean="0">
                <a:solidFill>
                  <a:schemeClr val="tx1"/>
                </a:solidFill>
                <a:latin typeface="+mn-lt"/>
                <a:ea typeface="+mn-ea"/>
                <a:cs typeface="+mn-cs"/>
              </a:rPr>
              <a:t>split</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Only</a:t>
            </a:r>
            <a:r>
              <a:rPr lang="es-ES" sz="1200" kern="1200" dirty="0" smtClean="0">
                <a:solidFill>
                  <a:schemeClr val="tx1"/>
                </a:solidFill>
                <a:latin typeface="+mn-lt"/>
                <a:ea typeface="+mn-ea"/>
                <a:cs typeface="+mn-cs"/>
              </a:rPr>
              <a:t> 1 µL of </a:t>
            </a:r>
            <a:r>
              <a:rPr lang="es-ES" sz="1200" kern="1200" dirty="0" err="1" smtClean="0">
                <a:solidFill>
                  <a:schemeClr val="tx1"/>
                </a:solidFill>
                <a:latin typeface="+mn-lt"/>
                <a:ea typeface="+mn-ea"/>
                <a:cs typeface="+mn-cs"/>
              </a:rPr>
              <a:t>every</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sample</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was</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injected.The</a:t>
            </a:r>
            <a:r>
              <a:rPr lang="es-ES" sz="1200" kern="1200" dirty="0" smtClean="0">
                <a:solidFill>
                  <a:schemeClr val="tx1"/>
                </a:solidFill>
                <a:latin typeface="+mn-lt"/>
                <a:ea typeface="+mn-ea"/>
                <a:cs typeface="+mn-cs"/>
              </a:rPr>
              <a:t> final </a:t>
            </a:r>
            <a:r>
              <a:rPr lang="es-ES" sz="1200" kern="1200" dirty="0" err="1" smtClean="0">
                <a:solidFill>
                  <a:schemeClr val="tx1"/>
                </a:solidFill>
                <a:latin typeface="+mn-lt"/>
                <a:ea typeface="+mn-ea"/>
                <a:cs typeface="+mn-cs"/>
              </a:rPr>
              <a:t>results</a:t>
            </a:r>
            <a:r>
              <a:rPr lang="es-ES" sz="1200" kern="1200" dirty="0" smtClean="0">
                <a:solidFill>
                  <a:schemeClr val="tx1"/>
                </a:solidFill>
                <a:latin typeface="+mn-lt"/>
                <a:ea typeface="+mn-ea"/>
                <a:cs typeface="+mn-cs"/>
              </a:rPr>
              <a:t> were </a:t>
            </a:r>
            <a:r>
              <a:rPr lang="es-ES" sz="1200" kern="1200" dirty="0" err="1" smtClean="0">
                <a:solidFill>
                  <a:schemeClr val="tx1"/>
                </a:solidFill>
                <a:latin typeface="+mn-lt"/>
                <a:ea typeface="+mn-ea"/>
                <a:cs typeface="+mn-cs"/>
              </a:rPr>
              <a:t>expressed</a:t>
            </a:r>
            <a:r>
              <a:rPr lang="es-ES" sz="1200" kern="1200" dirty="0" smtClean="0">
                <a:solidFill>
                  <a:schemeClr val="tx1"/>
                </a:solidFill>
                <a:latin typeface="+mn-lt"/>
                <a:ea typeface="+mn-ea"/>
                <a:cs typeface="+mn-cs"/>
              </a:rPr>
              <a:t> as </a:t>
            </a:r>
            <a:r>
              <a:rPr lang="es-ES" sz="1200" kern="1200" dirty="0" err="1" smtClean="0">
                <a:solidFill>
                  <a:schemeClr val="tx1"/>
                </a:solidFill>
                <a:latin typeface="+mn-lt"/>
                <a:ea typeface="+mn-ea"/>
                <a:cs typeface="+mn-cs"/>
              </a:rPr>
              <a:t>relative</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percentages</a:t>
            </a:r>
            <a:r>
              <a:rPr lang="es-ES" sz="1200" kern="1200" dirty="0" smtClean="0">
                <a:solidFill>
                  <a:schemeClr val="tx1"/>
                </a:solidFill>
                <a:latin typeface="+mn-lt"/>
                <a:ea typeface="+mn-ea"/>
                <a:cs typeface="+mn-cs"/>
              </a:rPr>
              <a:t> of the </a:t>
            </a:r>
            <a:r>
              <a:rPr lang="es-ES" sz="1200" kern="1200" dirty="0" err="1" smtClean="0">
                <a:solidFill>
                  <a:schemeClr val="tx1"/>
                </a:solidFill>
                <a:latin typeface="+mn-lt"/>
                <a:ea typeface="+mn-ea"/>
                <a:cs typeface="+mn-cs"/>
              </a:rPr>
              <a:t>fatty</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acids</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identified</a:t>
            </a:r>
            <a:endParaRPr lang="es-ES" dirty="0"/>
          </a:p>
        </p:txBody>
      </p:sp>
      <p:sp>
        <p:nvSpPr>
          <p:cNvPr id="4" name="3 Marcador de número de diapositiva"/>
          <p:cNvSpPr>
            <a:spLocks noGrp="1"/>
          </p:cNvSpPr>
          <p:nvPr>
            <p:ph type="sldNum" sz="quarter" idx="10"/>
          </p:nvPr>
        </p:nvSpPr>
        <p:spPr/>
        <p:txBody>
          <a:bodyPr/>
          <a:lstStyle/>
          <a:p>
            <a:fld id="{476724C4-0B86-4A04-934C-D6028B614FD4}" type="slidenum">
              <a:rPr lang="es-ES" smtClean="0"/>
              <a:pPr/>
              <a:t>8</a:t>
            </a:fld>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latin typeface="+mn-lt"/>
                <a:ea typeface="+mn-ea"/>
                <a:cs typeface="+mn-cs"/>
              </a:rPr>
              <a:t>The </a:t>
            </a:r>
            <a:r>
              <a:rPr lang="es-ES" sz="1200" kern="1200" dirty="0" err="1" smtClean="0">
                <a:solidFill>
                  <a:schemeClr val="tx1"/>
                </a:solidFill>
                <a:latin typeface="+mn-lt"/>
                <a:ea typeface="+mn-ea"/>
                <a:cs typeface="+mn-cs"/>
              </a:rPr>
              <a:t>results</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obtained</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for</a:t>
            </a:r>
            <a:r>
              <a:rPr lang="es-ES" sz="1200" kern="1200" dirty="0" smtClean="0">
                <a:solidFill>
                  <a:schemeClr val="tx1"/>
                </a:solidFill>
                <a:latin typeface="+mn-lt"/>
                <a:ea typeface="+mn-ea"/>
                <a:cs typeface="+mn-cs"/>
              </a:rPr>
              <a:t> the Lactoferrin and Haptocorrin </a:t>
            </a:r>
            <a:r>
              <a:rPr lang="es-ES" sz="1200" kern="1200" dirty="0" err="1" smtClean="0">
                <a:solidFill>
                  <a:schemeClr val="tx1"/>
                </a:solidFill>
                <a:latin typeface="+mn-lt"/>
                <a:ea typeface="+mn-ea"/>
                <a:cs typeface="+mn-cs"/>
              </a:rPr>
              <a:t>determination</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have</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been</a:t>
            </a:r>
            <a:r>
              <a:rPr lang="es-ES" sz="1200" kern="1200" dirty="0" smtClean="0">
                <a:solidFill>
                  <a:schemeClr val="tx1"/>
                </a:solidFill>
                <a:latin typeface="+mn-lt"/>
                <a:ea typeface="+mn-ea"/>
                <a:cs typeface="+mn-cs"/>
              </a:rPr>
              <a:t> </a:t>
            </a:r>
            <a:r>
              <a:rPr lang="es-ES" sz="1200" kern="1200" dirty="0" err="1" smtClean="0">
                <a:solidFill>
                  <a:schemeClr val="tx1"/>
                </a:solidFill>
                <a:latin typeface="+mn-lt"/>
                <a:ea typeface="+mn-ea"/>
                <a:cs typeface="+mn-cs"/>
              </a:rPr>
              <a:t>presented</a:t>
            </a:r>
            <a:r>
              <a:rPr lang="es-ES" sz="1200" kern="1200" dirty="0" smtClean="0">
                <a:solidFill>
                  <a:schemeClr val="tx1"/>
                </a:solidFill>
                <a:latin typeface="+mn-lt"/>
                <a:ea typeface="+mn-ea"/>
                <a:cs typeface="+mn-cs"/>
              </a:rPr>
              <a:t> as the </a:t>
            </a:r>
            <a:r>
              <a:rPr lang="es-ES" sz="1200" kern="1200" dirty="0" err="1" smtClean="0">
                <a:solidFill>
                  <a:schemeClr val="tx1"/>
                </a:solidFill>
                <a:latin typeface="+mn-lt"/>
                <a:ea typeface="+mn-ea"/>
                <a:cs typeface="+mn-cs"/>
              </a:rPr>
              <a:t>percentage</a:t>
            </a:r>
            <a:r>
              <a:rPr lang="es-ES" sz="1200" kern="1200" dirty="0" smtClean="0">
                <a:solidFill>
                  <a:schemeClr val="tx1"/>
                </a:solidFill>
                <a:latin typeface="+mn-lt"/>
                <a:ea typeface="+mn-ea"/>
                <a:cs typeface="+mn-cs"/>
              </a:rPr>
              <a:t> of Egypt and Honduras </a:t>
            </a:r>
            <a:r>
              <a:rPr lang="es-ES" sz="1200" kern="1200" dirty="0" err="1" smtClean="0">
                <a:solidFill>
                  <a:schemeClr val="tx1"/>
                </a:solidFill>
                <a:latin typeface="+mn-lt"/>
                <a:ea typeface="+mn-ea"/>
                <a:cs typeface="+mn-cs"/>
              </a:rPr>
              <a:t>considering</a:t>
            </a:r>
            <a:r>
              <a:rPr lang="es-ES" sz="1200" kern="1200" dirty="0" smtClean="0">
                <a:solidFill>
                  <a:schemeClr val="tx1"/>
                </a:solidFill>
                <a:latin typeface="+mn-lt"/>
                <a:ea typeface="+mn-ea"/>
                <a:cs typeface="+mn-cs"/>
              </a:rPr>
              <a:t> Spain as 10% (</a:t>
            </a:r>
            <a:r>
              <a:rPr lang="es-ES" sz="1200" kern="1200" dirty="0" err="1" smtClean="0">
                <a:solidFill>
                  <a:schemeClr val="tx1"/>
                </a:solidFill>
                <a:latin typeface="+mn-lt"/>
                <a:ea typeface="+mn-ea"/>
                <a:cs typeface="+mn-cs"/>
              </a:rPr>
              <a:t>Table</a:t>
            </a:r>
            <a:r>
              <a:rPr lang="es-ES" sz="1200" kern="1200" dirty="0" smtClean="0">
                <a:solidFill>
                  <a:schemeClr val="tx1"/>
                </a:solidFill>
                <a:latin typeface="+mn-lt"/>
                <a:ea typeface="+mn-ea"/>
                <a:cs typeface="+mn-cs"/>
              </a:rPr>
              <a:t> 1). </a:t>
            </a:r>
            <a:endParaRPr lang="es-ES" dirty="0" smtClean="0"/>
          </a:p>
          <a:p>
            <a:endParaRPr lang="es-ES" dirty="0"/>
          </a:p>
        </p:txBody>
      </p:sp>
      <p:sp>
        <p:nvSpPr>
          <p:cNvPr id="4" name="3 Marcador de número de diapositiva"/>
          <p:cNvSpPr>
            <a:spLocks noGrp="1"/>
          </p:cNvSpPr>
          <p:nvPr>
            <p:ph type="sldNum" sz="quarter" idx="10"/>
          </p:nvPr>
        </p:nvSpPr>
        <p:spPr/>
        <p:txBody>
          <a:bodyPr/>
          <a:lstStyle/>
          <a:p>
            <a:fld id="{476724C4-0B86-4A04-934C-D6028B614FD4}" type="slidenum">
              <a:rPr lang="es-ES" smtClean="0"/>
              <a:pPr/>
              <a:t>9</a:t>
            </a:fld>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As we can see in and Figure, </a:t>
            </a:r>
            <a:r>
              <a:rPr lang="en-US" sz="1200" kern="1200" dirty="0" err="1" smtClean="0">
                <a:solidFill>
                  <a:schemeClr val="tx1"/>
                </a:solidFill>
                <a:latin typeface="+mn-lt"/>
                <a:ea typeface="+mn-ea"/>
                <a:cs typeface="+mn-cs"/>
              </a:rPr>
              <a:t>lactoferrin</a:t>
            </a:r>
            <a:r>
              <a:rPr lang="en-US" sz="1200" kern="1200" dirty="0" smtClean="0">
                <a:solidFill>
                  <a:schemeClr val="tx1"/>
                </a:solidFill>
                <a:latin typeface="+mn-lt"/>
                <a:ea typeface="+mn-ea"/>
                <a:cs typeface="+mn-cs"/>
              </a:rPr>
              <a:t> is very present in all three countries being Spain the country with most LF content in milk, followed by Egypt and Honduras in last place. This could be due to the lower consumption of meat protein in Honduras than in Spain and Egypt. The lower quantity of LF found in samples from Honduras breast milk could mean a higher incidence in gastrointestinal infections in infants in that country but it doesn’t necessarily mean that they have problems in iron absorption since this mineral can be absorbed without the protein, although in a lower proportion than iron absorbed with LF presence.</a:t>
            </a:r>
            <a:endParaRPr lang="es-E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endParaRPr lang="es-E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Figure 2.Percentage of HC in human breast milk from different countries</a:t>
            </a:r>
            <a:endParaRPr lang="es-ES" sz="1200" b="1"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endParaRPr lang="es-E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As seen in Figure 2, </a:t>
            </a:r>
            <a:r>
              <a:rPr lang="en-US" sz="1200" kern="1200" dirty="0" err="1" smtClean="0">
                <a:solidFill>
                  <a:schemeClr val="tx1"/>
                </a:solidFill>
                <a:latin typeface="+mn-lt"/>
                <a:ea typeface="+mn-ea"/>
                <a:cs typeface="+mn-cs"/>
              </a:rPr>
              <a:t>haptocorrin</a:t>
            </a:r>
            <a:r>
              <a:rPr lang="en-US" sz="1200" kern="1200" dirty="0" smtClean="0">
                <a:solidFill>
                  <a:schemeClr val="tx1"/>
                </a:solidFill>
                <a:latin typeface="+mn-lt"/>
                <a:ea typeface="+mn-ea"/>
                <a:cs typeface="+mn-cs"/>
              </a:rPr>
              <a:t> was most present in samples from Egypt and Honduras than in Spain. This could be because of the types of meat that are consumed in Spain (a lot of cured meats), which are different from the ones consumed in Egypt (beef, chicken) or Honduras (chicken).This doesn’t mean that Spanish infants suffer of more vitamin B12 deficiencies because they probably ingest just enough </a:t>
            </a:r>
            <a:r>
              <a:rPr lang="en-US" sz="1200" kern="1200" dirty="0" err="1" smtClean="0">
                <a:solidFill>
                  <a:schemeClr val="tx1"/>
                </a:solidFill>
                <a:latin typeface="+mn-lt"/>
                <a:ea typeface="+mn-ea"/>
                <a:cs typeface="+mn-cs"/>
              </a:rPr>
              <a:t>cobalamin</a:t>
            </a:r>
            <a:r>
              <a:rPr lang="en-US" sz="1200" kern="1200" dirty="0" smtClean="0">
                <a:solidFill>
                  <a:schemeClr val="tx1"/>
                </a:solidFill>
                <a:latin typeface="+mn-lt"/>
                <a:ea typeface="+mn-ea"/>
                <a:cs typeface="+mn-cs"/>
              </a:rPr>
              <a:t> to avoid these problems, but Spanish lactating mothers should think about changing their diets to increase the concentration of </a:t>
            </a:r>
            <a:r>
              <a:rPr lang="en-US" sz="1200" kern="1200" dirty="0" err="1" smtClean="0">
                <a:solidFill>
                  <a:schemeClr val="tx1"/>
                </a:solidFill>
                <a:latin typeface="+mn-lt"/>
                <a:ea typeface="+mn-ea"/>
                <a:cs typeface="+mn-cs"/>
              </a:rPr>
              <a:t>haptocorrin</a:t>
            </a:r>
            <a:r>
              <a:rPr lang="en-US" sz="1200" kern="1200" dirty="0" smtClean="0">
                <a:solidFill>
                  <a:schemeClr val="tx1"/>
                </a:solidFill>
                <a:latin typeface="+mn-lt"/>
                <a:ea typeface="+mn-ea"/>
                <a:cs typeface="+mn-cs"/>
              </a:rPr>
              <a:t> in their breast milk.</a:t>
            </a:r>
            <a:endParaRPr lang="es-ES" sz="1200" kern="1200" dirty="0" smtClean="0">
              <a:solidFill>
                <a:schemeClr val="tx1"/>
              </a:solidFill>
              <a:latin typeface="+mn-lt"/>
              <a:ea typeface="+mn-ea"/>
              <a:cs typeface="+mn-cs"/>
            </a:endParaRPr>
          </a:p>
          <a:p>
            <a:endParaRPr lang="es-ES" dirty="0"/>
          </a:p>
        </p:txBody>
      </p:sp>
      <p:sp>
        <p:nvSpPr>
          <p:cNvPr id="4" name="3 Marcador de número de diapositiva"/>
          <p:cNvSpPr>
            <a:spLocks noGrp="1"/>
          </p:cNvSpPr>
          <p:nvPr>
            <p:ph type="sldNum" sz="quarter" idx="10"/>
          </p:nvPr>
        </p:nvSpPr>
        <p:spPr/>
        <p:txBody>
          <a:bodyPr/>
          <a:lstStyle/>
          <a:p>
            <a:fld id="{476724C4-0B86-4A04-934C-D6028B614FD4}" type="slidenum">
              <a:rPr lang="es-ES" smtClean="0"/>
              <a:pPr/>
              <a:t>10</a:t>
            </a:fld>
            <a:endParaRPr 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relative percentage of different long chain fatty acids with respect the total fatty acid content in human milk from Honduras and Egypt is shown in Table 2. </a:t>
            </a:r>
            <a:endParaRPr lang="es-ES" sz="1200" kern="1200" dirty="0" smtClean="0">
              <a:solidFill>
                <a:schemeClr val="tx1"/>
              </a:solidFill>
              <a:latin typeface="+mn-lt"/>
              <a:ea typeface="+mn-ea"/>
              <a:cs typeface="+mn-cs"/>
            </a:endParaRPr>
          </a:p>
          <a:p>
            <a:endParaRPr lang="es-ES" dirty="0" smtClean="0"/>
          </a:p>
          <a:p>
            <a:endParaRPr lang="es-ES" dirty="0"/>
          </a:p>
        </p:txBody>
      </p:sp>
      <p:sp>
        <p:nvSpPr>
          <p:cNvPr id="4" name="3 Marcador de número de diapositiva"/>
          <p:cNvSpPr>
            <a:spLocks noGrp="1"/>
          </p:cNvSpPr>
          <p:nvPr>
            <p:ph type="sldNum" sz="quarter" idx="10"/>
          </p:nvPr>
        </p:nvSpPr>
        <p:spPr/>
        <p:txBody>
          <a:bodyPr/>
          <a:lstStyle/>
          <a:p>
            <a:fld id="{476724C4-0B86-4A04-934C-D6028B614FD4}" type="slidenum">
              <a:rPr lang="es-ES" smtClean="0"/>
              <a:pPr/>
              <a:t>11</a:t>
            </a:fld>
            <a:endParaRPr 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As can be seen in Figure 3, arachidic acid (AA) is the predominant LCFA in the breast milk of all three countries, being the highest in Egypt, followed by Spain and last Honduras. Honduras might have a lower concentration of AA because the only meat they eat is chicken and this fatty acid is more present in the fatty tissue of animals like pork. That AA is the highest LCFA in breast milk is a good sign because it avoids development problems in infants and, as we have seen before, it helps develop visual and mental acuity</a:t>
            </a:r>
            <a:r>
              <a:rPr lang="en-US" sz="1200" kern="1200" baseline="30000" dirty="0" smtClean="0">
                <a:solidFill>
                  <a:schemeClr val="tx1"/>
                </a:solidFill>
                <a:latin typeface="+mn-lt"/>
                <a:ea typeface="+mn-ea"/>
                <a:cs typeface="+mn-cs"/>
              </a:rPr>
              <a:t>(2,13)</a:t>
            </a:r>
            <a:r>
              <a:rPr lang="en-US" sz="1200" kern="1200" dirty="0" smtClean="0">
                <a:solidFill>
                  <a:schemeClr val="tx1"/>
                </a:solidFill>
                <a:latin typeface="+mn-lt"/>
                <a:ea typeface="+mn-ea"/>
                <a:cs typeface="+mn-cs"/>
              </a:rPr>
              <a:t>.</a:t>
            </a:r>
            <a:endParaRPr lang="es-ES" sz="1200" kern="1200" dirty="0" smtClean="0">
              <a:solidFill>
                <a:schemeClr val="tx1"/>
              </a:solidFill>
              <a:latin typeface="+mn-lt"/>
              <a:ea typeface="+mn-ea"/>
              <a:cs typeface="+mn-cs"/>
            </a:endParaRPr>
          </a:p>
          <a:p>
            <a:r>
              <a:rPr lang="en-US" sz="1200" kern="1200" baseline="30000" dirty="0" smtClean="0">
                <a:solidFill>
                  <a:schemeClr val="tx1"/>
                </a:solidFill>
                <a:latin typeface="+mn-lt"/>
                <a:ea typeface="+mn-ea"/>
                <a:cs typeface="+mn-cs"/>
              </a:rPr>
              <a:t> </a:t>
            </a:r>
            <a:endParaRPr lang="es-E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Honduras excels in almost every other LCFA. The main difference in fat consumption in Honduras compared with the other two countries is the use of canola oil. This oil should be further studied to assess if it really makes a difference in the fatty acid composition of breast milk.</a:t>
            </a:r>
            <a:endParaRPr lang="es-E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endParaRPr lang="es-E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Spain has especially low concentrations of </a:t>
            </a:r>
            <a:r>
              <a:rPr lang="en-US" sz="1200" kern="1200" dirty="0" err="1" smtClean="0">
                <a:solidFill>
                  <a:schemeClr val="tx1"/>
                </a:solidFill>
                <a:latin typeface="+mn-lt"/>
                <a:ea typeface="+mn-ea"/>
                <a:cs typeface="+mn-cs"/>
              </a:rPr>
              <a:t>myristoleic</a:t>
            </a:r>
            <a:r>
              <a:rPr lang="en-US" sz="1200" kern="1200" dirty="0" smtClean="0">
                <a:solidFill>
                  <a:schemeClr val="tx1"/>
                </a:solidFill>
                <a:latin typeface="+mn-lt"/>
                <a:ea typeface="+mn-ea"/>
                <a:cs typeface="+mn-cs"/>
              </a:rPr>
              <a:t> acid than the other two countries. This could be because Spanish women don’t include coconut or palm oil in their </a:t>
            </a:r>
            <a:r>
              <a:rPr lang="en-US" sz="1200" kern="1200" dirty="0" err="1" smtClean="0">
                <a:solidFill>
                  <a:schemeClr val="tx1"/>
                </a:solidFill>
                <a:latin typeface="+mn-lt"/>
                <a:ea typeface="+mn-ea"/>
                <a:cs typeface="+mn-cs"/>
              </a:rPr>
              <a:t>diets.If</a:t>
            </a:r>
            <a:r>
              <a:rPr lang="en-US" sz="1200" kern="1200" dirty="0" smtClean="0">
                <a:solidFill>
                  <a:schemeClr val="tx1"/>
                </a:solidFill>
                <a:latin typeface="+mn-lt"/>
                <a:ea typeface="+mn-ea"/>
                <a:cs typeface="+mn-cs"/>
              </a:rPr>
              <a:t> we use Spain as a reference, Egypt surpasses Spain in arachidic acid, </a:t>
            </a:r>
            <a:r>
              <a:rPr lang="en-US" sz="1200" kern="1200" dirty="0" err="1" smtClean="0">
                <a:solidFill>
                  <a:schemeClr val="tx1"/>
                </a:solidFill>
                <a:latin typeface="+mn-lt"/>
                <a:ea typeface="+mn-ea"/>
                <a:cs typeface="+mn-cs"/>
              </a:rPr>
              <a:t>myristolein</a:t>
            </a:r>
            <a:r>
              <a:rPr lang="en-US" sz="1200" kern="1200" dirty="0" smtClean="0">
                <a:solidFill>
                  <a:schemeClr val="tx1"/>
                </a:solidFill>
                <a:latin typeface="+mn-lt"/>
                <a:ea typeface="+mn-ea"/>
                <a:cs typeface="+mn-cs"/>
              </a:rPr>
              <a:t> acid and </a:t>
            </a:r>
            <a:r>
              <a:rPr lang="en-US" sz="1200" kern="1200" dirty="0" err="1" smtClean="0">
                <a:solidFill>
                  <a:schemeClr val="tx1"/>
                </a:solidFill>
                <a:latin typeface="+mn-lt"/>
                <a:ea typeface="+mn-ea"/>
                <a:cs typeface="+mn-cs"/>
              </a:rPr>
              <a:t>tridecanoic</a:t>
            </a:r>
            <a:r>
              <a:rPr lang="en-US" sz="1200" kern="1200" dirty="0" smtClean="0">
                <a:solidFill>
                  <a:schemeClr val="tx1"/>
                </a:solidFill>
                <a:latin typeface="+mn-lt"/>
                <a:ea typeface="+mn-ea"/>
                <a:cs typeface="+mn-cs"/>
              </a:rPr>
              <a:t> acid. Honduras surpasses Spain in </a:t>
            </a:r>
            <a:r>
              <a:rPr lang="en-US" sz="1200" kern="1200" dirty="0" err="1" smtClean="0">
                <a:solidFill>
                  <a:schemeClr val="tx1"/>
                </a:solidFill>
                <a:latin typeface="+mn-lt"/>
                <a:ea typeface="+mn-ea"/>
                <a:cs typeface="+mn-cs"/>
              </a:rPr>
              <a:t>palmitoleic</a:t>
            </a:r>
            <a:r>
              <a:rPr lang="en-US" sz="1200" kern="1200" dirty="0" smtClean="0">
                <a:solidFill>
                  <a:schemeClr val="tx1"/>
                </a:solidFill>
                <a:latin typeface="+mn-lt"/>
                <a:ea typeface="+mn-ea"/>
                <a:cs typeface="+mn-cs"/>
              </a:rPr>
              <a:t> acid, </a:t>
            </a:r>
            <a:r>
              <a:rPr lang="en-US" sz="1200" kern="1200" dirty="0" err="1" smtClean="0">
                <a:solidFill>
                  <a:schemeClr val="tx1"/>
                </a:solidFill>
                <a:latin typeface="+mn-lt"/>
                <a:ea typeface="+mn-ea"/>
                <a:cs typeface="+mn-cs"/>
              </a:rPr>
              <a:t>myristoleic</a:t>
            </a:r>
            <a:r>
              <a:rPr lang="en-US" sz="1200" kern="1200" dirty="0" smtClean="0">
                <a:solidFill>
                  <a:schemeClr val="tx1"/>
                </a:solidFill>
                <a:latin typeface="+mn-lt"/>
                <a:ea typeface="+mn-ea"/>
                <a:cs typeface="+mn-cs"/>
              </a:rPr>
              <a:t> acid, </a:t>
            </a:r>
            <a:r>
              <a:rPr lang="en-US" sz="1200" kern="1200" dirty="0" err="1" smtClean="0">
                <a:solidFill>
                  <a:schemeClr val="tx1"/>
                </a:solidFill>
                <a:latin typeface="+mn-lt"/>
                <a:ea typeface="+mn-ea"/>
                <a:cs typeface="+mn-cs"/>
              </a:rPr>
              <a:t>tridecanoic</a:t>
            </a:r>
            <a:r>
              <a:rPr lang="en-US" sz="1200" kern="1200" dirty="0" smtClean="0">
                <a:solidFill>
                  <a:schemeClr val="tx1"/>
                </a:solidFill>
                <a:latin typeface="+mn-lt"/>
                <a:ea typeface="+mn-ea"/>
                <a:cs typeface="+mn-cs"/>
              </a:rPr>
              <a:t> acid and </a:t>
            </a:r>
            <a:r>
              <a:rPr lang="en-US" sz="1200" kern="1200" dirty="0" err="1" smtClean="0">
                <a:solidFill>
                  <a:schemeClr val="tx1"/>
                </a:solidFill>
                <a:latin typeface="+mn-lt"/>
                <a:ea typeface="+mn-ea"/>
                <a:cs typeface="+mn-cs"/>
              </a:rPr>
              <a:t>caprylic</a:t>
            </a:r>
            <a:r>
              <a:rPr lang="en-US" sz="1200" kern="1200" dirty="0" smtClean="0">
                <a:solidFill>
                  <a:schemeClr val="tx1"/>
                </a:solidFill>
                <a:latin typeface="+mn-lt"/>
                <a:ea typeface="+mn-ea"/>
                <a:cs typeface="+mn-cs"/>
              </a:rPr>
              <a:t> acid. Comparing Egypt with Honduras, Egypt surpasses Honduras in arachidic acid and </a:t>
            </a:r>
            <a:r>
              <a:rPr lang="en-US" sz="1200" kern="1200" dirty="0" err="1" smtClean="0">
                <a:solidFill>
                  <a:schemeClr val="tx1"/>
                </a:solidFill>
                <a:latin typeface="+mn-lt"/>
                <a:ea typeface="+mn-ea"/>
                <a:cs typeface="+mn-cs"/>
              </a:rPr>
              <a:t>tridecanoic</a:t>
            </a:r>
            <a:r>
              <a:rPr lang="en-US" sz="1200" kern="1200" dirty="0" smtClean="0">
                <a:solidFill>
                  <a:schemeClr val="tx1"/>
                </a:solidFill>
                <a:latin typeface="+mn-lt"/>
                <a:ea typeface="+mn-ea"/>
                <a:cs typeface="+mn-cs"/>
              </a:rPr>
              <a:t> acid. Honduras surpasses Egypt in </a:t>
            </a:r>
            <a:r>
              <a:rPr lang="en-US" sz="1200" kern="1200" dirty="0" err="1" smtClean="0">
                <a:solidFill>
                  <a:schemeClr val="tx1"/>
                </a:solidFill>
                <a:latin typeface="+mn-lt"/>
                <a:ea typeface="+mn-ea"/>
                <a:cs typeface="+mn-cs"/>
              </a:rPr>
              <a:t>linolelaidic</a:t>
            </a:r>
            <a:r>
              <a:rPr lang="en-US" sz="1200" kern="1200" dirty="0" smtClean="0">
                <a:solidFill>
                  <a:schemeClr val="tx1"/>
                </a:solidFill>
                <a:latin typeface="+mn-lt"/>
                <a:ea typeface="+mn-ea"/>
                <a:cs typeface="+mn-cs"/>
              </a:rPr>
              <a:t> acid, </a:t>
            </a:r>
            <a:r>
              <a:rPr lang="en-US" sz="1200" kern="1200" dirty="0" err="1" smtClean="0">
                <a:solidFill>
                  <a:schemeClr val="tx1"/>
                </a:solidFill>
                <a:latin typeface="+mn-lt"/>
                <a:ea typeface="+mn-ea"/>
                <a:cs typeface="+mn-cs"/>
              </a:rPr>
              <a:t>elaidic</a:t>
            </a:r>
            <a:r>
              <a:rPr lang="en-US" sz="1200" kern="1200" dirty="0" smtClean="0">
                <a:solidFill>
                  <a:schemeClr val="tx1"/>
                </a:solidFill>
                <a:latin typeface="+mn-lt"/>
                <a:ea typeface="+mn-ea"/>
                <a:cs typeface="+mn-cs"/>
              </a:rPr>
              <a:t> acid, cis-10-heptadecanoic acid, </a:t>
            </a:r>
            <a:r>
              <a:rPr lang="en-US" sz="1200" kern="1200" dirty="0" err="1" smtClean="0">
                <a:solidFill>
                  <a:schemeClr val="tx1"/>
                </a:solidFill>
                <a:latin typeface="+mn-lt"/>
                <a:ea typeface="+mn-ea"/>
                <a:cs typeface="+mn-cs"/>
              </a:rPr>
              <a:t>palmitoleic</a:t>
            </a:r>
            <a:r>
              <a:rPr lang="en-US" sz="1200" kern="1200" dirty="0" smtClean="0">
                <a:solidFill>
                  <a:schemeClr val="tx1"/>
                </a:solidFill>
                <a:latin typeface="+mn-lt"/>
                <a:ea typeface="+mn-ea"/>
                <a:cs typeface="+mn-cs"/>
              </a:rPr>
              <a:t> acid and </a:t>
            </a:r>
            <a:r>
              <a:rPr lang="en-US" sz="1200" kern="1200" dirty="0" err="1" smtClean="0">
                <a:solidFill>
                  <a:schemeClr val="tx1"/>
                </a:solidFill>
                <a:latin typeface="+mn-lt"/>
                <a:ea typeface="+mn-ea"/>
                <a:cs typeface="+mn-cs"/>
              </a:rPr>
              <a:t>caprylic</a:t>
            </a:r>
            <a:r>
              <a:rPr lang="en-US" sz="1200" kern="1200" dirty="0" smtClean="0">
                <a:solidFill>
                  <a:schemeClr val="tx1"/>
                </a:solidFill>
                <a:latin typeface="+mn-lt"/>
                <a:ea typeface="+mn-ea"/>
                <a:cs typeface="+mn-cs"/>
              </a:rPr>
              <a:t> acid.</a:t>
            </a:r>
            <a:endParaRPr lang="es-E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endParaRPr lang="es-ES" sz="1200" kern="1200" dirty="0" smtClean="0">
              <a:solidFill>
                <a:schemeClr val="tx1"/>
              </a:solidFill>
              <a:latin typeface="+mn-lt"/>
              <a:ea typeface="+mn-ea"/>
              <a:cs typeface="+mn-cs"/>
            </a:endParaRPr>
          </a:p>
          <a:p>
            <a:endParaRPr lang="es-ES" dirty="0"/>
          </a:p>
        </p:txBody>
      </p:sp>
      <p:sp>
        <p:nvSpPr>
          <p:cNvPr id="4" name="3 Marcador de número de diapositiva"/>
          <p:cNvSpPr>
            <a:spLocks noGrp="1"/>
          </p:cNvSpPr>
          <p:nvPr>
            <p:ph type="sldNum" sz="quarter" idx="10"/>
          </p:nvPr>
        </p:nvSpPr>
        <p:spPr/>
        <p:txBody>
          <a:bodyPr/>
          <a:lstStyle/>
          <a:p>
            <a:fld id="{476724C4-0B86-4A04-934C-D6028B614FD4}" type="slidenum">
              <a:rPr lang="es-ES" smtClean="0"/>
              <a:pPr/>
              <a:t>12</a:t>
            </a:fld>
            <a:endParaRPr 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fontScale="92500" lnSpcReduction="20000"/>
          </a:bodyPr>
          <a:lstStyle/>
          <a:p>
            <a:r>
              <a:rPr lang="en-US" sz="1200" b="1" i="1" kern="1200" dirty="0" smtClean="0">
                <a:solidFill>
                  <a:schemeClr val="tx1"/>
                </a:solidFill>
                <a:latin typeface="+mn-lt"/>
                <a:ea typeface="+mn-ea"/>
                <a:cs typeface="+mn-cs"/>
              </a:rPr>
              <a:t>Diet in each country</a:t>
            </a:r>
            <a:endParaRPr lang="es-ES" sz="1200" kern="1200" dirty="0" smtClean="0">
              <a:solidFill>
                <a:schemeClr val="tx1"/>
              </a:solidFill>
              <a:latin typeface="+mn-lt"/>
              <a:ea typeface="+mn-ea"/>
              <a:cs typeface="+mn-cs"/>
            </a:endParaRPr>
          </a:p>
          <a:p>
            <a:r>
              <a:rPr lang="en-US" sz="1200" b="1" i="1" kern="1200" dirty="0" smtClean="0">
                <a:solidFill>
                  <a:schemeClr val="tx1"/>
                </a:solidFill>
                <a:latin typeface="+mn-lt"/>
                <a:ea typeface="+mn-ea"/>
                <a:cs typeface="+mn-cs"/>
              </a:rPr>
              <a:t> </a:t>
            </a:r>
            <a:endParaRPr lang="es-E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In Honduras, the partners who were taking the samples of breast milk, also made the donors fill out a food frequency survey so we could assess what a normal diet in that country. The results showed that a typical diet there is varied in fat and oils used for cooking, canola oil being the most used by Honduran women. It appears that Honduran women don’t eat very much, with very little egg consumption or none at all. They ate a lot of fruit and the major cereal consumed was rice with beans every day or almost every day. The only meat they ate was chicken and no fish at all.</a:t>
            </a:r>
            <a:endParaRPr lang="es-E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For Egypt we could obtain more specific data about their diet. The fats and oils that are mostly consumed in Egypt are olive oil, sunflower oil and margarine. Basically all types of food products can be found in this country, especially fruits and vegetables which are consumed every day. Rice is also very important in a typical Egyptian diet and is eaten in large quantities. Bread represents the biggest part of the meal and is eaten at least 3 times a day. Because of their religion, the only meat products they consume are chicken, beef and fish, and the animals they eat are generally raised at home. Meat is eaten from 1 to 3 times a week. Milk based products like yogurt, cheese and, of course milk, are mostly eaten at night before bed and in the morning during breakfast. Tea is the typical drink in Egypt being consumed about 2 times a day. Water is not normally consumed because the only water source they have is the Nile River and it is extremely polluted, and bottled water is very expensive.</a:t>
            </a:r>
            <a:endParaRPr lang="es-E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endParaRPr lang="es-E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Spanish donors also took a food frequency survey. Results showed that their diet was very high in meat and industrial sweets. Homemade meals were predominant and mostly made with legumes, green beans, potatoes and meat. Several types of cured meats were also consumed. They ate fish about twice a week and mostly batter-coated and fried. Milk consumption was low but it did include goat cheese and yogurt once in a while. No alcohol or coffee consumption. They drank a lot of water and ate fruit every day.</a:t>
            </a:r>
            <a:endParaRPr lang="es-ES" sz="1200" kern="1200" dirty="0" smtClean="0">
              <a:solidFill>
                <a:schemeClr val="tx1"/>
              </a:solidFill>
              <a:latin typeface="+mn-lt"/>
              <a:ea typeface="+mn-ea"/>
              <a:cs typeface="+mn-cs"/>
            </a:endParaRPr>
          </a:p>
          <a:p>
            <a:endParaRPr lang="es-ES" dirty="0" smtClean="0"/>
          </a:p>
          <a:p>
            <a:endParaRPr lang="es-ES" dirty="0"/>
          </a:p>
        </p:txBody>
      </p:sp>
      <p:sp>
        <p:nvSpPr>
          <p:cNvPr id="4" name="3 Marcador de número de diapositiva"/>
          <p:cNvSpPr>
            <a:spLocks noGrp="1"/>
          </p:cNvSpPr>
          <p:nvPr>
            <p:ph type="sldNum" sz="quarter" idx="10"/>
          </p:nvPr>
        </p:nvSpPr>
        <p:spPr/>
        <p:txBody>
          <a:bodyPr/>
          <a:lstStyle/>
          <a:p>
            <a:fld id="{476724C4-0B86-4A04-934C-D6028B614FD4}" type="slidenum">
              <a:rPr lang="es-ES" smtClean="0"/>
              <a:pPr/>
              <a:t>13</a:t>
            </a:fld>
            <a:endParaRPr 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University of Murcia</a:t>
            </a:r>
            <a:br>
              <a:rPr lang="en-US" dirty="0" smtClean="0"/>
            </a:br>
            <a:r>
              <a:rPr lang="en-US" dirty="0" smtClean="0"/>
              <a:t>Spanish Agency for International Development Cooperation</a:t>
            </a:r>
            <a:br>
              <a:rPr lang="en-US" dirty="0" smtClean="0"/>
            </a:br>
            <a:r>
              <a:rPr lang="en-US" dirty="0" smtClean="0"/>
              <a:t>Seneca Foundation</a:t>
            </a:r>
            <a:br>
              <a:rPr lang="en-US" dirty="0" smtClean="0"/>
            </a:br>
            <a:r>
              <a:rPr lang="en-US" dirty="0" smtClean="0"/>
              <a:t>Private Foundation </a:t>
            </a:r>
            <a:r>
              <a:rPr lang="en-US" dirty="0" err="1" smtClean="0"/>
              <a:t>Caja</a:t>
            </a:r>
            <a:r>
              <a:rPr lang="en-US" baseline="0" dirty="0" err="1" smtClean="0"/>
              <a:t>Mar</a:t>
            </a:r>
            <a:r>
              <a:rPr lang="en-US" dirty="0" smtClean="0"/>
              <a:t/>
            </a:r>
            <a:br>
              <a:rPr lang="en-US" dirty="0" smtClean="0"/>
            </a:br>
            <a:r>
              <a:rPr lang="en-US" dirty="0" smtClean="0"/>
              <a:t>All mothers and Volunteers who participated in the project</a:t>
            </a:r>
          </a:p>
          <a:p>
            <a:endParaRPr lang="es-ES" dirty="0"/>
          </a:p>
        </p:txBody>
      </p:sp>
      <p:sp>
        <p:nvSpPr>
          <p:cNvPr id="4" name="3 Marcador de número de diapositiva"/>
          <p:cNvSpPr>
            <a:spLocks noGrp="1"/>
          </p:cNvSpPr>
          <p:nvPr>
            <p:ph type="sldNum" sz="quarter" idx="10"/>
          </p:nvPr>
        </p:nvSpPr>
        <p:spPr/>
        <p:txBody>
          <a:bodyPr/>
          <a:lstStyle/>
          <a:p>
            <a:fld id="{476724C4-0B86-4A04-934C-D6028B614FD4}" type="slidenum">
              <a:rPr lang="es-ES" smtClean="0"/>
              <a:pPr/>
              <a:t>14</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0EF83450-19DD-4445-AF6E-4C72D07F1C1A}" type="datetimeFigureOut">
              <a:rPr lang="es-ES" smtClean="0"/>
              <a:pPr/>
              <a:t>16/06/2015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2693358-8CD1-4B43-BD6A-1BCC3B7BB590}" type="slidenum">
              <a:rPr lang="es-ES" smtClean="0"/>
              <a:pPr/>
              <a:t>‹#›</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0EF83450-19DD-4445-AF6E-4C72D07F1C1A}" type="datetimeFigureOut">
              <a:rPr lang="es-ES" smtClean="0"/>
              <a:pPr/>
              <a:t>16/06/2015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2693358-8CD1-4B43-BD6A-1BCC3B7BB590}" type="slidenum">
              <a:rPr lang="es-ES" smtClean="0"/>
              <a:pPr/>
              <a:t>‹#›</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0EF83450-19DD-4445-AF6E-4C72D07F1C1A}" type="datetimeFigureOut">
              <a:rPr lang="es-ES" smtClean="0"/>
              <a:pPr/>
              <a:t>16/06/2015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2693358-8CD1-4B43-BD6A-1BCC3B7BB590}" type="slidenum">
              <a:rPr lang="es-ES" smtClean="0"/>
              <a:pPr/>
              <a:t>‹#›</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0EF83450-19DD-4445-AF6E-4C72D07F1C1A}" type="datetimeFigureOut">
              <a:rPr lang="es-ES" smtClean="0"/>
              <a:pPr/>
              <a:t>16/06/2015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2693358-8CD1-4B43-BD6A-1BCC3B7BB590}" type="slidenum">
              <a:rPr lang="es-ES" smtClean="0"/>
              <a:pPr/>
              <a:t>‹#›</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0EF83450-19DD-4445-AF6E-4C72D07F1C1A}" type="datetimeFigureOut">
              <a:rPr lang="es-ES" smtClean="0"/>
              <a:pPr/>
              <a:t>16/06/2015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22693358-8CD1-4B43-BD6A-1BCC3B7BB590}" type="slidenum">
              <a:rPr lang="es-ES" smtClean="0"/>
              <a:pPr/>
              <a:t>‹#›</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0EF83450-19DD-4445-AF6E-4C72D07F1C1A}" type="datetimeFigureOut">
              <a:rPr lang="es-ES" smtClean="0"/>
              <a:pPr/>
              <a:t>16/06/2015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22693358-8CD1-4B43-BD6A-1BCC3B7BB590}" type="slidenum">
              <a:rPr lang="es-ES" smtClean="0"/>
              <a:pPr/>
              <a:t>‹#›</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EF83450-19DD-4445-AF6E-4C72D07F1C1A}" type="datetimeFigureOut">
              <a:rPr lang="es-ES" smtClean="0"/>
              <a:pPr/>
              <a:t>16/06/2015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22693358-8CD1-4B43-BD6A-1BCC3B7BB590}" type="slidenum">
              <a:rPr lang="es-ES" smtClean="0"/>
              <a:pPr/>
              <a:t>‹#›</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EF83450-19DD-4445-AF6E-4C72D07F1C1A}" type="datetimeFigureOut">
              <a:rPr lang="es-ES" smtClean="0"/>
              <a:pPr/>
              <a:t>16/06/2015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2693358-8CD1-4B43-BD6A-1BCC3B7BB590}" type="slidenum">
              <a:rPr lang="es-ES" smtClean="0"/>
              <a:pPr/>
              <a:t>‹#›</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EF83450-19DD-4445-AF6E-4C72D07F1C1A}" type="datetimeFigureOut">
              <a:rPr lang="es-ES" smtClean="0"/>
              <a:pPr/>
              <a:t>16/06/2015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2693358-8CD1-4B43-BD6A-1BCC3B7BB590}" type="slidenum">
              <a:rPr lang="es-ES" smtClean="0"/>
              <a:pPr/>
              <a:t>‹#›</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0EF83450-19DD-4445-AF6E-4C72D07F1C1A}" type="datetimeFigureOut">
              <a:rPr lang="es-ES" smtClean="0"/>
              <a:pPr/>
              <a:t>16/06/2015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2693358-8CD1-4B43-BD6A-1BCC3B7BB590}" type="slidenum">
              <a:rPr lang="es-ES" smtClean="0"/>
              <a:pPr/>
              <a:t>‹#›</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0EF83450-19DD-4445-AF6E-4C72D07F1C1A}" type="datetimeFigureOut">
              <a:rPr lang="es-ES" smtClean="0"/>
              <a:pPr/>
              <a:t>16/06/2015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2693358-8CD1-4B43-BD6A-1BCC3B7BB590}" type="slidenum">
              <a:rPr lang="es-ES" smtClean="0"/>
              <a:pPr/>
              <a:t>‹#›</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F83450-19DD-4445-AF6E-4C72D07F1C1A}" type="datetimeFigureOut">
              <a:rPr lang="es-ES" smtClean="0"/>
              <a:pPr/>
              <a:t>16/06/2015</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693358-8CD1-4B43-BD6A-1BCC3B7BB590}" type="slidenum">
              <a:rPr lang="es-ES" smtClean="0"/>
              <a:pPr/>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jpeg"/><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jpeg"/><Relationship Id="rId11" Type="http://schemas.openxmlformats.org/officeDocument/2006/relationships/image" Target="../media/image11.png"/><Relationship Id="rId5" Type="http://schemas.openxmlformats.org/officeDocument/2006/relationships/image" Target="../media/image5.jpe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jpeg"/><Relationship Id="rId7"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jpeg"/><Relationship Id="rId7" Type="http://schemas.openxmlformats.org/officeDocument/2006/relationships/image" Target="../media/image21.jpe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0.jpeg"/><Relationship Id="rId11" Type="http://schemas.openxmlformats.org/officeDocument/2006/relationships/image" Target="../media/image25.jpeg"/><Relationship Id="rId5" Type="http://schemas.openxmlformats.org/officeDocument/2006/relationships/image" Target="../media/image19.jpeg"/><Relationship Id="rId10" Type="http://schemas.openxmlformats.org/officeDocument/2006/relationships/image" Target="../media/image24.jpeg"/><Relationship Id="rId4" Type="http://schemas.openxmlformats.org/officeDocument/2006/relationships/image" Target="../media/image4.png"/><Relationship Id="rId9" Type="http://schemas.openxmlformats.org/officeDocument/2006/relationships/image" Target="../media/image23.jpeg"/></Relationships>
</file>

<file path=ppt/slides/_rels/slide6.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1.jpeg"/><Relationship Id="rId7" Type="http://schemas.openxmlformats.org/officeDocument/2006/relationships/image" Target="../media/image29.jpe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33.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4.png"/><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emf"/><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1.jpeg"/><Relationship Id="rId7"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9.jpeg"/><Relationship Id="rId11" Type="http://schemas.openxmlformats.org/officeDocument/2006/relationships/image" Target="../media/image40.jpeg"/><Relationship Id="rId5" Type="http://schemas.openxmlformats.org/officeDocument/2006/relationships/image" Target="../media/image36.png"/><Relationship Id="rId10" Type="http://schemas.openxmlformats.org/officeDocument/2006/relationships/image" Target="../media/image39.jpeg"/><Relationship Id="rId4" Type="http://schemas.openxmlformats.org/officeDocument/2006/relationships/image" Target="../media/image4.png"/><Relationship Id="rId9" Type="http://schemas.openxmlformats.org/officeDocument/2006/relationships/image" Target="../media/image38.png"/></Relationships>
</file>

<file path=ppt/slides/_rels/slide11.xml.rels><?xml version="1.0" encoding="UTF-8" standalone="yes"?>
<Relationships xmlns="http://schemas.openxmlformats.org/package/2006/relationships"><Relationship Id="rId8" Type="http://schemas.openxmlformats.org/officeDocument/2006/relationships/image" Target="../media/image43.emf"/><Relationship Id="rId3" Type="http://schemas.openxmlformats.org/officeDocument/2006/relationships/image" Target="../media/image1.jpeg"/><Relationship Id="rId7" Type="http://schemas.openxmlformats.org/officeDocument/2006/relationships/image" Target="../media/image4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28.jpe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4.png"/><Relationship Id="rId7" Type="http://schemas.openxmlformats.org/officeDocument/2006/relationships/image" Target="../media/image41.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4.png"/><Relationship Id="rId4"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8.gi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gif"/><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1.jpeg"/><Relationship Id="rId7" Type="http://schemas.openxmlformats.org/officeDocument/2006/relationships/image" Target="../media/image51.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0.jpeg"/><Relationship Id="rId11" Type="http://schemas.openxmlformats.org/officeDocument/2006/relationships/image" Target="../media/image55.jpeg"/><Relationship Id="rId5" Type="http://schemas.openxmlformats.org/officeDocument/2006/relationships/image" Target="../media/image49.png"/><Relationship Id="rId10" Type="http://schemas.openxmlformats.org/officeDocument/2006/relationships/image" Target="../media/image54.jpeg"/><Relationship Id="rId4" Type="http://schemas.openxmlformats.org/officeDocument/2006/relationships/image" Target="../media/image4.png"/><Relationship Id="rId9" Type="http://schemas.openxmlformats.org/officeDocument/2006/relationships/image" Target="../media/image53.jpe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6.jpeg"/><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11560" y="1052736"/>
            <a:ext cx="7772400" cy="2118097"/>
          </a:xfrm>
        </p:spPr>
        <p:txBody>
          <a:bodyPr>
            <a:normAutofit fontScale="90000"/>
          </a:bodyPr>
          <a:lstStyle/>
          <a:p>
            <a:r>
              <a:rPr lang="es-ES" b="1" dirty="0"/>
              <a:t>DIET INFLUENCE IN </a:t>
            </a:r>
            <a:r>
              <a:rPr lang="es-ES" b="1" dirty="0">
                <a:solidFill>
                  <a:srgbClr val="00B0F0"/>
                </a:solidFill>
              </a:rPr>
              <a:t>PROTEIN</a:t>
            </a:r>
            <a:r>
              <a:rPr lang="es-ES" b="1" dirty="0"/>
              <a:t> AND </a:t>
            </a:r>
            <a:r>
              <a:rPr lang="es-ES" b="1" dirty="0">
                <a:solidFill>
                  <a:srgbClr val="FFFF00"/>
                </a:solidFill>
              </a:rPr>
              <a:t>FATTY ACID </a:t>
            </a:r>
            <a:r>
              <a:rPr lang="es-ES" b="1" dirty="0"/>
              <a:t>CONTENT OF BREAST MILK FROM DIFFERENT ORIGIN</a:t>
            </a:r>
            <a:endParaRPr lang="es-ES" dirty="0"/>
          </a:p>
        </p:txBody>
      </p:sp>
      <p:sp>
        <p:nvSpPr>
          <p:cNvPr id="3" name="2 Subtítulo"/>
          <p:cNvSpPr>
            <a:spLocks noGrp="1"/>
          </p:cNvSpPr>
          <p:nvPr>
            <p:ph type="subTitle" idx="1"/>
          </p:nvPr>
        </p:nvSpPr>
        <p:spPr>
          <a:xfrm>
            <a:off x="827584" y="5589240"/>
            <a:ext cx="5616624" cy="648072"/>
          </a:xfrm>
        </p:spPr>
        <p:txBody>
          <a:bodyPr>
            <a:normAutofit fontScale="62500" lnSpcReduction="20000"/>
          </a:bodyPr>
          <a:lstStyle/>
          <a:p>
            <a:r>
              <a:rPr lang="es-ES" dirty="0" smtClean="0"/>
              <a:t>Rubén López Nicolás </a:t>
            </a:r>
          </a:p>
          <a:p>
            <a:r>
              <a:rPr lang="es-ES" i="1" u="sng" dirty="0" smtClean="0"/>
              <a:t>rubenln@um.es</a:t>
            </a:r>
            <a:endParaRPr lang="es-ES" i="1" u="sng" dirty="0"/>
          </a:p>
        </p:txBody>
      </p:sp>
      <p:pic>
        <p:nvPicPr>
          <p:cNvPr id="4" name="Picture 2" descr="PRUEBA 1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6" name="Picture 2" descr="http://3.bp.blogspot.com/-wHgtTQAMmMk/T1U4cGru-2I/AAAAAAAAAD0/RQv19fVqwoM/s1600/almacenamiento.jpg"/>
          <p:cNvPicPr>
            <a:picLocks noChangeAspect="1" noChangeArrowheads="1"/>
          </p:cNvPicPr>
          <p:nvPr/>
        </p:nvPicPr>
        <p:blipFill>
          <a:blip r:embed="rId3" cstate="print"/>
          <a:srcRect/>
          <a:stretch>
            <a:fillRect/>
          </a:stretch>
        </p:blipFill>
        <p:spPr bwMode="auto">
          <a:xfrm>
            <a:off x="2915816" y="3212976"/>
            <a:ext cx="3048000" cy="2038350"/>
          </a:xfrm>
          <a:prstGeom prst="rect">
            <a:avLst/>
          </a:prstGeom>
          <a:ln>
            <a:noFill/>
          </a:ln>
          <a:effectLst>
            <a:outerShdw blurRad="292100" dist="139700" dir="2700000" algn="tl" rotWithShape="0">
              <a:srgbClr val="333333">
                <a:alpha val="65000"/>
              </a:srgbClr>
            </a:outerShdw>
          </a:effectLst>
        </p:spPr>
      </p:pic>
      <p:pic>
        <p:nvPicPr>
          <p:cNvPr id="6"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88224" y="5445224"/>
            <a:ext cx="1695450" cy="908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descr="CAMPUS DE EXCELENCIA INTERNACIONAL REGIONAL CAMPUS MARE NOSTRUM"/>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88024" y="188640"/>
            <a:ext cx="14859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10 Flecha derecha"/>
          <p:cNvSpPr/>
          <p:nvPr/>
        </p:nvSpPr>
        <p:spPr>
          <a:xfrm rot="380902">
            <a:off x="1478648" y="3844778"/>
            <a:ext cx="1033975" cy="464585"/>
          </a:xfrm>
          <a:prstGeom prst="rightArrow">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smtClean="0">
                <a:solidFill>
                  <a:srgbClr val="FFFF00"/>
                </a:solidFill>
              </a:rPr>
              <a:t>FATTY ACID </a:t>
            </a:r>
            <a:endParaRPr lang="es-ES" sz="1200" dirty="0"/>
          </a:p>
        </p:txBody>
      </p:sp>
      <p:sp>
        <p:nvSpPr>
          <p:cNvPr id="14" name="13 Flecha derecha"/>
          <p:cNvSpPr/>
          <p:nvPr/>
        </p:nvSpPr>
        <p:spPr>
          <a:xfrm rot="10162040">
            <a:off x="6346220" y="3744571"/>
            <a:ext cx="1135278" cy="604562"/>
          </a:xfrm>
          <a:prstGeom prst="rightArrow">
            <a:avLst>
              <a:gd name="adj1" fmla="val 50000"/>
              <a:gd name="adj2" fmla="val 50406"/>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smtClean="0">
                <a:solidFill>
                  <a:srgbClr val="00B0F0"/>
                </a:solidFill>
              </a:rPr>
              <a:t>PROTEIN</a:t>
            </a:r>
            <a:endParaRPr lang="es-ES" sz="12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19 Rectángulo"/>
          <p:cNvSpPr/>
          <p:nvPr/>
        </p:nvSpPr>
        <p:spPr>
          <a:xfrm>
            <a:off x="5364088" y="3212976"/>
            <a:ext cx="3168352" cy="1368152"/>
          </a:xfrm>
          <a:prstGeom prst="rect">
            <a:avLst/>
          </a:prstGeom>
          <a:solidFill>
            <a:schemeClr val="bg1"/>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 name="Picture 2" descr="PRUEBA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CAMPUS DE EXCELENCIA INTERNACIONAL REGIONAL CAMPUS MARE NOSTRUM"/>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48064" y="188640"/>
            <a:ext cx="14859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1 Título"/>
          <p:cNvSpPr>
            <a:spLocks noGrp="1"/>
          </p:cNvSpPr>
          <p:nvPr>
            <p:ph type="title"/>
          </p:nvPr>
        </p:nvSpPr>
        <p:spPr>
          <a:xfrm>
            <a:off x="0" y="1556792"/>
            <a:ext cx="3816350" cy="1069975"/>
          </a:xfrm>
          <a:ln>
            <a:noFill/>
          </a:ln>
          <a:extLst>
            <a:ext uri="{91240B29-F687-4F45-9708-019B960494DF}">
              <a14:hiddenLine xmlns:a14="http://schemas.microsoft.com/office/drawing/2010/main" w="9525">
                <a:solidFill>
                  <a:srgbClr val="000000"/>
                </a:solidFill>
                <a:miter lim="800000"/>
                <a:headEnd/>
                <a:tailEnd/>
              </a14:hiddenLine>
            </a:ext>
          </a:extLst>
        </p:spPr>
        <p:style>
          <a:lnRef idx="2">
            <a:schemeClr val="accent3"/>
          </a:lnRef>
          <a:fillRef idx="1">
            <a:schemeClr val="lt1"/>
          </a:fillRef>
          <a:effectRef idx="0">
            <a:schemeClr val="accent3"/>
          </a:effectRef>
          <a:fontRef idx="minor">
            <a:schemeClr val="dk1"/>
          </a:fontRef>
        </p:style>
        <p:txBody>
          <a:bodyPr rtlCol="0">
            <a:normAutofit/>
          </a:bodyPr>
          <a:lstStyle/>
          <a:p>
            <a:pPr fontAlgn="auto">
              <a:spcAft>
                <a:spcPts val="0"/>
              </a:spcAft>
              <a:defRPr/>
            </a:pPr>
            <a:r>
              <a:rPr lang="es-ES" sz="4000" b="1" dirty="0" smtClean="0">
                <a:solidFill>
                  <a:schemeClr val="tx1">
                    <a:lumMod val="95000"/>
                    <a:lumOff val="5000"/>
                  </a:schemeClr>
                </a:solidFill>
              </a:rPr>
              <a:t>INTRODUCTION</a:t>
            </a:r>
            <a:endParaRPr lang="es-ES" sz="4000" b="1" dirty="0">
              <a:solidFill>
                <a:schemeClr val="tx1">
                  <a:lumMod val="95000"/>
                  <a:lumOff val="5000"/>
                </a:schemeClr>
              </a:solidFill>
            </a:endParaRPr>
          </a:p>
        </p:txBody>
      </p:sp>
      <p:sp>
        <p:nvSpPr>
          <p:cNvPr id="16388" name="AutoShape 4" descr="Resultado de imagen de Leche matern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16390" name="AutoShape 6" descr="Resultado de imagen de Leche matern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pic>
        <p:nvPicPr>
          <p:cNvPr id="16392" name="Picture 8" descr="http://www.blogparamamas.com/wp-content/uploads/2009/09/Leche-materna-300x279.jpg"/>
          <p:cNvPicPr>
            <a:picLocks noChangeAspect="1" noChangeArrowheads="1"/>
          </p:cNvPicPr>
          <p:nvPr/>
        </p:nvPicPr>
        <p:blipFill>
          <a:blip r:embed="rId5" cstate="print"/>
          <a:srcRect/>
          <a:stretch>
            <a:fillRect/>
          </a:stretch>
        </p:blipFill>
        <p:spPr bwMode="auto">
          <a:xfrm>
            <a:off x="611560" y="3573016"/>
            <a:ext cx="1935698" cy="1800200"/>
          </a:xfrm>
          <a:prstGeom prst="rect">
            <a:avLst/>
          </a:prstGeom>
          <a:ln>
            <a:noFill/>
          </a:ln>
          <a:effectLst>
            <a:outerShdw blurRad="292100" dist="139700" dir="2700000" algn="tl" rotWithShape="0">
              <a:srgbClr val="333333">
                <a:alpha val="65000"/>
              </a:srgbClr>
            </a:outerShdw>
          </a:effectLst>
        </p:spPr>
      </p:pic>
      <p:sp>
        <p:nvSpPr>
          <p:cNvPr id="11" name="10 Rectángulo"/>
          <p:cNvSpPr/>
          <p:nvPr/>
        </p:nvSpPr>
        <p:spPr>
          <a:xfrm>
            <a:off x="251520" y="2708920"/>
            <a:ext cx="3131840" cy="646331"/>
          </a:xfrm>
          <a:prstGeom prst="rect">
            <a:avLst/>
          </a:prstGeom>
        </p:spPr>
        <p:txBody>
          <a:bodyPr wrap="square">
            <a:spAutoFit/>
          </a:bodyPr>
          <a:lstStyle/>
          <a:p>
            <a:r>
              <a:rPr lang="es-ES" dirty="0" smtClean="0">
                <a:solidFill>
                  <a:schemeClr val="accent5">
                    <a:lumMod val="60000"/>
                    <a:lumOff val="40000"/>
                  </a:schemeClr>
                </a:solidFill>
              </a:rPr>
              <a:t>HUMAN MILK IS THE OPTIMAL MODE OF INFANT FEEDING </a:t>
            </a:r>
            <a:endParaRPr lang="es-ES" dirty="0">
              <a:solidFill>
                <a:schemeClr val="accent5">
                  <a:lumMod val="60000"/>
                  <a:lumOff val="40000"/>
                </a:schemeClr>
              </a:solidFill>
            </a:endParaRPr>
          </a:p>
        </p:txBody>
      </p:sp>
      <p:sp>
        <p:nvSpPr>
          <p:cNvPr id="13" name="12 Rectángulo"/>
          <p:cNvSpPr/>
          <p:nvPr/>
        </p:nvSpPr>
        <p:spPr>
          <a:xfrm>
            <a:off x="683568" y="5517232"/>
            <a:ext cx="1557286" cy="369332"/>
          </a:xfrm>
          <a:prstGeom prst="rect">
            <a:avLst/>
          </a:prstGeom>
        </p:spPr>
        <p:txBody>
          <a:bodyPr wrap="none">
            <a:spAutoFit/>
          </a:bodyPr>
          <a:lstStyle/>
          <a:p>
            <a:r>
              <a:rPr lang="es-ES" b="1" dirty="0" smtClean="0"/>
              <a:t>THE BENEFITS </a:t>
            </a:r>
            <a:endParaRPr lang="es-ES" b="1" dirty="0"/>
          </a:p>
        </p:txBody>
      </p:sp>
      <p:sp>
        <p:nvSpPr>
          <p:cNvPr id="15" name="14 Rectángulo"/>
          <p:cNvSpPr/>
          <p:nvPr/>
        </p:nvSpPr>
        <p:spPr>
          <a:xfrm>
            <a:off x="251520" y="5949280"/>
            <a:ext cx="2448272" cy="461665"/>
          </a:xfrm>
          <a:prstGeom prst="rect">
            <a:avLst/>
          </a:prstGeom>
        </p:spPr>
        <p:txBody>
          <a:bodyPr wrap="square">
            <a:spAutoFit/>
          </a:bodyPr>
          <a:lstStyle/>
          <a:p>
            <a:pPr algn="ctr"/>
            <a:r>
              <a:rPr lang="es-ES" sz="1200" b="1" dirty="0" smtClean="0"/>
              <a:t>TO INFECTIOUS GASTROINTESTINAL DISEASE</a:t>
            </a:r>
            <a:endParaRPr lang="es-ES" sz="1200" b="1" dirty="0"/>
          </a:p>
        </p:txBody>
      </p:sp>
      <p:sp>
        <p:nvSpPr>
          <p:cNvPr id="19" name="18 Rectángulo"/>
          <p:cNvSpPr/>
          <p:nvPr/>
        </p:nvSpPr>
        <p:spPr>
          <a:xfrm>
            <a:off x="5606405" y="3441774"/>
            <a:ext cx="2710011" cy="923330"/>
          </a:xfrm>
          <a:prstGeom prst="rect">
            <a:avLst/>
          </a:prstGeom>
        </p:spPr>
        <p:txBody>
          <a:bodyPr wrap="square">
            <a:spAutoFit/>
          </a:bodyPr>
          <a:lstStyle/>
          <a:p>
            <a:r>
              <a:rPr lang="es-ES" dirty="0" smtClean="0">
                <a:solidFill>
                  <a:srgbClr val="00B0F0"/>
                </a:solidFill>
              </a:rPr>
              <a:t>BIOACTIVE PROTEINS</a:t>
            </a:r>
          </a:p>
          <a:p>
            <a:endParaRPr lang="es-ES" dirty="0" smtClean="0">
              <a:solidFill>
                <a:srgbClr val="00B0F0"/>
              </a:solidFill>
            </a:endParaRPr>
          </a:p>
          <a:p>
            <a:r>
              <a:rPr lang="es-ES" dirty="0" smtClean="0">
                <a:solidFill>
                  <a:schemeClr val="accent6">
                    <a:lumMod val="75000"/>
                  </a:schemeClr>
                </a:solidFill>
              </a:rPr>
              <a:t>LONG-CHAIN FATTY ACIDS </a:t>
            </a:r>
            <a:endParaRPr lang="es-ES" dirty="0">
              <a:solidFill>
                <a:schemeClr val="accent6">
                  <a:lumMod val="75000"/>
                </a:schemeClr>
              </a:solidFill>
            </a:endParaRPr>
          </a:p>
        </p:txBody>
      </p:sp>
      <p:sp>
        <p:nvSpPr>
          <p:cNvPr id="16395" name="Rectangle 11"/>
          <p:cNvSpPr>
            <a:spLocks noChangeArrowheads="1"/>
          </p:cNvSpPr>
          <p:nvPr/>
        </p:nvSpPr>
        <p:spPr bwMode="auto">
          <a:xfrm>
            <a:off x="5292080" y="2564904"/>
            <a:ext cx="3275856"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n-US" sz="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Wada Y., </a:t>
            </a:r>
            <a:r>
              <a:rPr kumimoji="0" lang="en-US" sz="8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Lönnerdal</a:t>
            </a:r>
            <a:r>
              <a:rPr kumimoji="0" lang="en-US" sz="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B. (2014) </a:t>
            </a:r>
            <a:r>
              <a:rPr kumimoji="0" lang="en-US" sz="8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Bioactive peptides derived from human milk proteins – </a:t>
            </a:r>
            <a:r>
              <a:rPr kumimoji="0" lang="en-US" sz="800" b="0" i="1" u="none" strike="noStrike" cap="none" normalizeH="0" baseline="0" dirty="0" smtClean="0">
                <a:ln>
                  <a:noFill/>
                </a:ln>
                <a:solidFill>
                  <a:schemeClr val="tx1"/>
                </a:solidFill>
                <a:effectLst/>
                <a:ea typeface="Times New Roman" pitchFamily="18" charset="0"/>
                <a:cs typeface="Times New Roman" pitchFamily="18" charset="0"/>
              </a:rPr>
              <a:t>mechanisms</a:t>
            </a:r>
            <a:r>
              <a:rPr kumimoji="0" lang="en-US" sz="8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of action. </a:t>
            </a:r>
            <a:r>
              <a:rPr kumimoji="0" lang="en-US" sz="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The Journal of Nutritional Biochemistry</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36" name="35 Grupo"/>
          <p:cNvGrpSpPr/>
          <p:nvPr/>
        </p:nvGrpSpPr>
        <p:grpSpPr>
          <a:xfrm>
            <a:off x="179512" y="980728"/>
            <a:ext cx="8712968" cy="523221"/>
            <a:chOff x="323526" y="1052735"/>
            <a:chExt cx="7416826" cy="459924"/>
          </a:xfrm>
        </p:grpSpPr>
        <p:sp>
          <p:nvSpPr>
            <p:cNvPr id="24" name="23 CuadroTexto"/>
            <p:cNvSpPr txBox="1"/>
            <p:nvPr/>
          </p:nvSpPr>
          <p:spPr bwMode="auto">
            <a:xfrm>
              <a:off x="323526" y="1052735"/>
              <a:ext cx="1440159" cy="459923"/>
            </a:xfrm>
            <a:prstGeom prst="rect">
              <a:avLst/>
            </a:prstGeom>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wrap="square">
              <a:spAutoFit/>
            </a:bodyPr>
            <a:lstStyle/>
            <a:p>
              <a:pPr algn="ctr" fontAlgn="auto">
                <a:spcBef>
                  <a:spcPts val="0"/>
                </a:spcBef>
                <a:spcAft>
                  <a:spcPts val="0"/>
                </a:spcAft>
                <a:defRPr/>
              </a:pPr>
              <a:r>
                <a:rPr lang="es-ES" sz="1400" dirty="0" smtClean="0"/>
                <a:t>INTRODUCTION</a:t>
              </a:r>
            </a:p>
            <a:p>
              <a:pPr algn="ctr" fontAlgn="auto">
                <a:spcBef>
                  <a:spcPts val="0"/>
                </a:spcBef>
                <a:spcAft>
                  <a:spcPts val="0"/>
                </a:spcAft>
                <a:defRPr/>
              </a:pPr>
              <a:endParaRPr lang="es-ES" sz="1400" dirty="0"/>
            </a:p>
          </p:txBody>
        </p:sp>
        <p:sp>
          <p:nvSpPr>
            <p:cNvPr id="28" name="27 CuadroTexto"/>
            <p:cNvSpPr txBox="1"/>
            <p:nvPr/>
          </p:nvSpPr>
          <p:spPr bwMode="auto">
            <a:xfrm>
              <a:off x="1763688" y="1052736"/>
              <a:ext cx="1152128" cy="459923"/>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fontAlgn="auto">
                <a:spcBef>
                  <a:spcPts val="0"/>
                </a:spcBef>
                <a:spcAft>
                  <a:spcPts val="0"/>
                </a:spcAft>
                <a:defRPr/>
              </a:pPr>
              <a:r>
                <a:rPr lang="es-ES" sz="1400" dirty="0" smtClean="0"/>
                <a:t>OBJECTIVES</a:t>
              </a:r>
            </a:p>
            <a:p>
              <a:pPr algn="ctr" fontAlgn="auto">
                <a:spcBef>
                  <a:spcPts val="0"/>
                </a:spcBef>
                <a:spcAft>
                  <a:spcPts val="0"/>
                </a:spcAft>
                <a:defRPr/>
              </a:pPr>
              <a:endParaRPr lang="es-ES" sz="1400" dirty="0"/>
            </a:p>
          </p:txBody>
        </p:sp>
        <p:sp>
          <p:nvSpPr>
            <p:cNvPr id="29" name="28 CuadroTexto"/>
            <p:cNvSpPr txBox="1"/>
            <p:nvPr/>
          </p:nvSpPr>
          <p:spPr bwMode="auto">
            <a:xfrm>
              <a:off x="2915816" y="1052736"/>
              <a:ext cx="2285233" cy="459923"/>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p>
              <a:pPr algn="ctr" fontAlgn="auto">
                <a:spcBef>
                  <a:spcPts val="0"/>
                </a:spcBef>
                <a:spcAft>
                  <a:spcPts val="0"/>
                </a:spcAft>
                <a:defRPr/>
              </a:pPr>
              <a:r>
                <a:rPr lang="es-ES" sz="1400" dirty="0" smtClean="0"/>
                <a:t>MATERIAL AND METHODS</a:t>
              </a:r>
            </a:p>
            <a:p>
              <a:pPr algn="ctr" fontAlgn="auto">
                <a:spcBef>
                  <a:spcPts val="0"/>
                </a:spcBef>
                <a:spcAft>
                  <a:spcPts val="0"/>
                </a:spcAft>
                <a:defRPr/>
              </a:pPr>
              <a:endParaRPr lang="es-ES" sz="1400" dirty="0"/>
            </a:p>
          </p:txBody>
        </p:sp>
        <p:sp>
          <p:nvSpPr>
            <p:cNvPr id="31" name="30 CuadroTexto"/>
            <p:cNvSpPr txBox="1"/>
            <p:nvPr/>
          </p:nvSpPr>
          <p:spPr bwMode="auto">
            <a:xfrm>
              <a:off x="5220073" y="1052736"/>
              <a:ext cx="1152128" cy="459923"/>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fontAlgn="auto">
                <a:spcBef>
                  <a:spcPts val="0"/>
                </a:spcBef>
                <a:spcAft>
                  <a:spcPts val="0"/>
                </a:spcAft>
                <a:defRPr/>
              </a:pPr>
              <a:r>
                <a:rPr lang="es-ES" sz="1400" dirty="0" smtClean="0"/>
                <a:t>RESULTS</a:t>
              </a:r>
            </a:p>
            <a:p>
              <a:pPr algn="ctr" fontAlgn="auto">
                <a:spcBef>
                  <a:spcPts val="0"/>
                </a:spcBef>
                <a:spcAft>
                  <a:spcPts val="0"/>
                </a:spcAft>
                <a:defRPr/>
              </a:pPr>
              <a:endParaRPr lang="es-ES" sz="1400" dirty="0"/>
            </a:p>
          </p:txBody>
        </p:sp>
        <p:sp>
          <p:nvSpPr>
            <p:cNvPr id="35" name="34 CuadroTexto"/>
            <p:cNvSpPr txBox="1"/>
            <p:nvPr/>
          </p:nvSpPr>
          <p:spPr bwMode="auto">
            <a:xfrm>
              <a:off x="6372200" y="1052736"/>
              <a:ext cx="1368152" cy="459923"/>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fontAlgn="auto">
                <a:spcBef>
                  <a:spcPts val="0"/>
                </a:spcBef>
                <a:spcAft>
                  <a:spcPts val="0"/>
                </a:spcAft>
                <a:defRPr/>
              </a:pPr>
              <a:r>
                <a:rPr lang="es-ES" sz="1400" dirty="0" smtClean="0"/>
                <a:t>CONCLUSIONS</a:t>
              </a:r>
            </a:p>
            <a:p>
              <a:pPr algn="ctr" fontAlgn="auto">
                <a:spcBef>
                  <a:spcPts val="0"/>
                </a:spcBef>
                <a:spcAft>
                  <a:spcPts val="0"/>
                </a:spcAft>
                <a:defRPr/>
              </a:pPr>
              <a:endParaRPr lang="es-ES" sz="1400" dirty="0"/>
            </a:p>
          </p:txBody>
        </p:sp>
      </p:grpSp>
      <p:pic>
        <p:nvPicPr>
          <p:cNvPr id="37" name="Picture 4" descr="Resultado de imagen de Fatty Acids"/>
          <p:cNvPicPr>
            <a:picLocks noChangeAspect="1" noChangeArrowheads="1"/>
          </p:cNvPicPr>
          <p:nvPr/>
        </p:nvPicPr>
        <p:blipFill>
          <a:blip r:embed="rId6" cstate="print"/>
          <a:srcRect/>
          <a:stretch>
            <a:fillRect/>
          </a:stretch>
        </p:blipFill>
        <p:spPr bwMode="auto">
          <a:xfrm>
            <a:off x="7020272" y="4653136"/>
            <a:ext cx="1645802" cy="1512168"/>
          </a:xfrm>
          <a:prstGeom prst="rect">
            <a:avLst/>
          </a:prstGeom>
          <a:noFill/>
        </p:spPr>
      </p:pic>
      <p:pic>
        <p:nvPicPr>
          <p:cNvPr id="16397" name="Picture 13" descr="http://image.slidesharecdn.com/27digestion2-130513200724-phpapp02/95/27-digestion-2-37-638.jpg?cb=1368493693"/>
          <p:cNvPicPr>
            <a:picLocks noChangeAspect="1" noChangeArrowheads="1"/>
          </p:cNvPicPr>
          <p:nvPr/>
        </p:nvPicPr>
        <p:blipFill>
          <a:blip r:embed="rId7" cstate="print"/>
          <a:srcRect/>
          <a:stretch>
            <a:fillRect/>
          </a:stretch>
        </p:blipFill>
        <p:spPr bwMode="auto">
          <a:xfrm>
            <a:off x="5076056" y="4653136"/>
            <a:ext cx="1872609" cy="1406416"/>
          </a:xfrm>
          <a:prstGeom prst="rect">
            <a:avLst/>
          </a:prstGeom>
          <a:noFill/>
        </p:spPr>
      </p:pic>
      <p:sp>
        <p:nvSpPr>
          <p:cNvPr id="42" name="41 CuadroTexto"/>
          <p:cNvSpPr txBox="1"/>
          <p:nvPr/>
        </p:nvSpPr>
        <p:spPr>
          <a:xfrm>
            <a:off x="179512" y="6488668"/>
            <a:ext cx="792088" cy="369332"/>
          </a:xfrm>
          <a:prstGeom prst="rect">
            <a:avLst/>
          </a:prstGeom>
          <a:noFill/>
        </p:spPr>
        <p:txBody>
          <a:bodyPr wrap="square" rtlCol="0">
            <a:spAutoFit/>
          </a:bodyPr>
          <a:lstStyle/>
          <a:p>
            <a:r>
              <a:rPr lang="es-ES" dirty="0" smtClean="0"/>
              <a:t>1/12</a:t>
            </a:r>
            <a:endParaRPr lang="es-ES" dirty="0"/>
          </a:p>
        </p:txBody>
      </p:sp>
      <p:pic>
        <p:nvPicPr>
          <p:cNvPr id="2" name="Picture 1"/>
          <p:cNvPicPr>
            <a:picLocks noChangeAspect="1"/>
          </p:cNvPicPr>
          <p:nvPr/>
        </p:nvPicPr>
        <p:blipFill>
          <a:blip r:embed="rId8" cstate="print"/>
          <a:stretch>
            <a:fillRect/>
          </a:stretch>
        </p:blipFill>
        <p:spPr>
          <a:xfrm>
            <a:off x="3563888" y="2420888"/>
            <a:ext cx="1340768" cy="1340768"/>
          </a:xfrm>
          <a:prstGeom prst="rect">
            <a:avLst/>
          </a:prstGeom>
        </p:spPr>
      </p:pic>
      <p:pic>
        <p:nvPicPr>
          <p:cNvPr id="3" name="Picture 2"/>
          <p:cNvPicPr>
            <a:picLocks noChangeAspect="1"/>
          </p:cNvPicPr>
          <p:nvPr/>
        </p:nvPicPr>
        <p:blipFill>
          <a:blip r:embed="rId9" cstate="print"/>
          <a:stretch>
            <a:fillRect/>
          </a:stretch>
        </p:blipFill>
        <p:spPr>
          <a:xfrm>
            <a:off x="5004048" y="1700808"/>
            <a:ext cx="1481460" cy="799276"/>
          </a:xfrm>
          <a:prstGeom prst="rect">
            <a:avLst/>
          </a:prstGeom>
        </p:spPr>
      </p:pic>
      <p:pic>
        <p:nvPicPr>
          <p:cNvPr id="7" name="Picture 6"/>
          <p:cNvPicPr>
            <a:picLocks noChangeAspect="1"/>
          </p:cNvPicPr>
          <p:nvPr/>
        </p:nvPicPr>
        <p:blipFill>
          <a:blip r:embed="rId10" cstate="print"/>
          <a:stretch>
            <a:fillRect/>
          </a:stretch>
        </p:blipFill>
        <p:spPr>
          <a:xfrm>
            <a:off x="7092280" y="1628800"/>
            <a:ext cx="1740678" cy="927100"/>
          </a:xfrm>
          <a:prstGeom prst="rect">
            <a:avLst/>
          </a:prstGeom>
        </p:spPr>
      </p:pic>
      <p:pic>
        <p:nvPicPr>
          <p:cNvPr id="8" name="Picture 7"/>
          <p:cNvPicPr>
            <a:picLocks noChangeAspect="1"/>
          </p:cNvPicPr>
          <p:nvPr/>
        </p:nvPicPr>
        <p:blipFill>
          <a:blip r:embed="rId11" cstate="print"/>
          <a:stretch>
            <a:fillRect/>
          </a:stretch>
        </p:blipFill>
        <p:spPr>
          <a:xfrm>
            <a:off x="2987824" y="4365104"/>
            <a:ext cx="2166900" cy="1430741"/>
          </a:xfrm>
          <a:prstGeom prst="rect">
            <a:avLst/>
          </a:prstGeom>
        </p:spPr>
      </p:pic>
      <p:sp>
        <p:nvSpPr>
          <p:cNvPr id="9" name="Rectangle 8"/>
          <p:cNvSpPr/>
          <p:nvPr/>
        </p:nvSpPr>
        <p:spPr>
          <a:xfrm>
            <a:off x="179512" y="1628800"/>
            <a:ext cx="8712968" cy="48245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2000" fill="hold"/>
                                        <p:tgtEl>
                                          <p:spTgt spid="20"/>
                                        </p:tgtEl>
                                        <p:attrNameLst>
                                          <p:attrName>ppt_x</p:attrName>
                                        </p:attrNameLst>
                                      </p:cBhvr>
                                      <p:tavLst>
                                        <p:tav tm="0">
                                          <p:val>
                                            <p:strVal val="#ppt_x"/>
                                          </p:val>
                                        </p:tav>
                                        <p:tav tm="100000">
                                          <p:val>
                                            <p:strVal val="#ppt_x"/>
                                          </p:val>
                                        </p:tav>
                                      </p:tavLst>
                                    </p:anim>
                                    <p:anim calcmode="lin" valueType="num">
                                      <p:cBhvr additive="base">
                                        <p:cTn id="12" dur="2000" fill="hold"/>
                                        <p:tgtEl>
                                          <p:spTgt spid="2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2000" fill="hold"/>
                                        <p:tgtEl>
                                          <p:spTgt spid="19"/>
                                        </p:tgtEl>
                                        <p:attrNameLst>
                                          <p:attrName>ppt_x</p:attrName>
                                        </p:attrNameLst>
                                      </p:cBhvr>
                                      <p:tavLst>
                                        <p:tav tm="0">
                                          <p:val>
                                            <p:strVal val="#ppt_x"/>
                                          </p:val>
                                        </p:tav>
                                        <p:tav tm="100000">
                                          <p:val>
                                            <p:strVal val="#ppt_x"/>
                                          </p:val>
                                        </p:tav>
                                      </p:tavLst>
                                    </p:anim>
                                    <p:anim calcmode="lin" valueType="num">
                                      <p:cBhvr additive="base">
                                        <p:cTn id="16" dur="20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2000" fill="hold"/>
                                        <p:tgtEl>
                                          <p:spTgt spid="37"/>
                                        </p:tgtEl>
                                        <p:attrNameLst>
                                          <p:attrName>ppt_x</p:attrName>
                                        </p:attrNameLst>
                                      </p:cBhvr>
                                      <p:tavLst>
                                        <p:tav tm="0">
                                          <p:val>
                                            <p:strVal val="#ppt_x"/>
                                          </p:val>
                                        </p:tav>
                                        <p:tav tm="100000">
                                          <p:val>
                                            <p:strVal val="#ppt_x"/>
                                          </p:val>
                                        </p:tav>
                                      </p:tavLst>
                                    </p:anim>
                                    <p:anim calcmode="lin" valueType="num">
                                      <p:cBhvr additive="base">
                                        <p:cTn id="20" dur="2000" fill="hold"/>
                                        <p:tgtEl>
                                          <p:spTgt spid="3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6397"/>
                                        </p:tgtEl>
                                        <p:attrNameLst>
                                          <p:attrName>style.visibility</p:attrName>
                                        </p:attrNameLst>
                                      </p:cBhvr>
                                      <p:to>
                                        <p:strVal val="visible"/>
                                      </p:to>
                                    </p:set>
                                    <p:anim calcmode="lin" valueType="num">
                                      <p:cBhvr additive="base">
                                        <p:cTn id="23" dur="2000" fill="hold"/>
                                        <p:tgtEl>
                                          <p:spTgt spid="16397"/>
                                        </p:tgtEl>
                                        <p:attrNameLst>
                                          <p:attrName>ppt_x</p:attrName>
                                        </p:attrNameLst>
                                      </p:cBhvr>
                                      <p:tavLst>
                                        <p:tav tm="0">
                                          <p:val>
                                            <p:strVal val="#ppt_x"/>
                                          </p:val>
                                        </p:tav>
                                        <p:tav tm="100000">
                                          <p:val>
                                            <p:strVal val="#ppt_x"/>
                                          </p:val>
                                        </p:tav>
                                      </p:tavLst>
                                    </p:anim>
                                    <p:anim calcmode="lin" valueType="num">
                                      <p:cBhvr additive="base">
                                        <p:cTn id="24" dur="2000" fill="hold"/>
                                        <p:tgtEl>
                                          <p:spTgt spid="1639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6395">
                                            <p:txEl>
                                              <p:pRg st="0" end="0"/>
                                            </p:txEl>
                                          </p:spTgt>
                                        </p:tgtEl>
                                        <p:attrNameLst>
                                          <p:attrName>style.visibility</p:attrName>
                                        </p:attrNameLst>
                                      </p:cBhvr>
                                      <p:to>
                                        <p:strVal val="visible"/>
                                      </p:to>
                                    </p:set>
                                    <p:anim calcmode="lin" valueType="num">
                                      <p:cBhvr additive="base">
                                        <p:cTn id="27" dur="2000" fill="hold"/>
                                        <p:tgtEl>
                                          <p:spTgt spid="16395">
                                            <p:txEl>
                                              <p:pRg st="0" end="0"/>
                                            </p:txEl>
                                          </p:spTgt>
                                        </p:tgtEl>
                                        <p:attrNameLst>
                                          <p:attrName>ppt_x</p:attrName>
                                        </p:attrNameLst>
                                      </p:cBhvr>
                                      <p:tavLst>
                                        <p:tav tm="0">
                                          <p:val>
                                            <p:strVal val="#ppt_x"/>
                                          </p:val>
                                        </p:tav>
                                        <p:tav tm="100000">
                                          <p:val>
                                            <p:strVal val="#ppt_x"/>
                                          </p:val>
                                        </p:tav>
                                      </p:tavLst>
                                    </p:anim>
                                    <p:anim calcmode="lin" valueType="num">
                                      <p:cBhvr additive="base">
                                        <p:cTn id="28" dur="2000" fill="hold"/>
                                        <p:tgtEl>
                                          <p:spTgt spid="1639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9" grpId="0"/>
      <p:bldP spid="16395" grpId="0" build="allAtOnce"/>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PRUEBA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CAMPUS DE EXCELENCIA INTERNACIONAL REGIONAL CAMPUS MARE NOSTRUM"/>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48064" y="188640"/>
            <a:ext cx="14859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1 Título"/>
          <p:cNvSpPr>
            <a:spLocks noGrp="1"/>
          </p:cNvSpPr>
          <p:nvPr>
            <p:ph type="title"/>
          </p:nvPr>
        </p:nvSpPr>
        <p:spPr>
          <a:xfrm>
            <a:off x="0" y="1628800"/>
            <a:ext cx="3816350" cy="1069975"/>
          </a:xfrm>
          <a:ln>
            <a:noFill/>
          </a:ln>
          <a:extLst>
            <a:ext uri="{91240B29-F687-4F45-9708-019B960494DF}">
              <a14:hiddenLine xmlns:a14="http://schemas.microsoft.com/office/drawing/2010/main" w="9525">
                <a:solidFill>
                  <a:srgbClr val="000000"/>
                </a:solidFill>
                <a:miter lim="800000"/>
                <a:headEnd/>
                <a:tailEnd/>
              </a14:hiddenLine>
            </a:ext>
          </a:extLst>
        </p:spPr>
        <p:style>
          <a:lnRef idx="2">
            <a:schemeClr val="accent3"/>
          </a:lnRef>
          <a:fillRef idx="1">
            <a:schemeClr val="lt1"/>
          </a:fillRef>
          <a:effectRef idx="0">
            <a:schemeClr val="accent3"/>
          </a:effectRef>
          <a:fontRef idx="minor">
            <a:schemeClr val="dk1"/>
          </a:fontRef>
        </p:style>
        <p:txBody>
          <a:bodyPr rtlCol="0">
            <a:normAutofit/>
          </a:bodyPr>
          <a:lstStyle/>
          <a:p>
            <a:pPr fontAlgn="auto">
              <a:spcAft>
                <a:spcPts val="0"/>
              </a:spcAft>
              <a:defRPr/>
            </a:pPr>
            <a:r>
              <a:rPr lang="es-ES" sz="4000" b="1" dirty="0" smtClean="0">
                <a:solidFill>
                  <a:schemeClr val="tx1">
                    <a:lumMod val="95000"/>
                    <a:lumOff val="5000"/>
                  </a:schemeClr>
                </a:solidFill>
              </a:rPr>
              <a:t>INTRODUCTION</a:t>
            </a:r>
            <a:endParaRPr lang="es-ES" sz="4000" b="1" dirty="0">
              <a:solidFill>
                <a:schemeClr val="tx1">
                  <a:lumMod val="95000"/>
                  <a:lumOff val="5000"/>
                </a:schemeClr>
              </a:solidFill>
            </a:endParaRPr>
          </a:p>
        </p:txBody>
      </p:sp>
      <p:sp>
        <p:nvSpPr>
          <p:cNvPr id="13" name="12 Rectángulo"/>
          <p:cNvSpPr/>
          <p:nvPr/>
        </p:nvSpPr>
        <p:spPr>
          <a:xfrm>
            <a:off x="3419872" y="2636912"/>
            <a:ext cx="5058816" cy="1200329"/>
          </a:xfrm>
          <a:prstGeom prst="rect">
            <a:avLst/>
          </a:prstGeom>
          <a:solidFill>
            <a:schemeClr val="accent1">
              <a:lumMod val="20000"/>
              <a:lumOff val="80000"/>
            </a:schemeClr>
          </a:solidFill>
          <a:ln>
            <a:solidFill>
              <a:schemeClr val="accent3">
                <a:lumMod val="60000"/>
                <a:lumOff val="40000"/>
              </a:schemeClr>
            </a:solidFill>
          </a:ln>
        </p:spPr>
        <p:style>
          <a:lnRef idx="2">
            <a:schemeClr val="accent3"/>
          </a:lnRef>
          <a:fillRef idx="1">
            <a:schemeClr val="lt1"/>
          </a:fillRef>
          <a:effectRef idx="0">
            <a:schemeClr val="accent3"/>
          </a:effectRef>
          <a:fontRef idx="minor">
            <a:schemeClr val="dk1"/>
          </a:fontRef>
        </p:style>
        <p:txBody>
          <a:bodyPr wrap="square">
            <a:spAutoFit/>
          </a:bodyPr>
          <a:lstStyle/>
          <a:p>
            <a:endParaRPr lang="es-ES" dirty="0" smtClean="0"/>
          </a:p>
          <a:p>
            <a:r>
              <a:rPr lang="es-ES" dirty="0" smtClean="0">
                <a:solidFill>
                  <a:srgbClr val="00B0F0"/>
                </a:solidFill>
              </a:rPr>
              <a:t>BIOACTIVE PROTEINS	 LACTOFERRIN </a:t>
            </a:r>
            <a:r>
              <a:rPr lang="es-ES" dirty="0">
                <a:solidFill>
                  <a:srgbClr val="00B0F0"/>
                </a:solidFill>
              </a:rPr>
              <a:t>(LF) </a:t>
            </a:r>
            <a:r>
              <a:rPr lang="es-ES" dirty="0" smtClean="0">
                <a:solidFill>
                  <a:srgbClr val="00B0F0"/>
                </a:solidFill>
              </a:rPr>
              <a:t>							</a:t>
            </a:r>
            <a:r>
              <a:rPr lang="es-ES" smtClean="0">
                <a:solidFill>
                  <a:srgbClr val="00B0F0"/>
                </a:solidFill>
              </a:rPr>
              <a:t>              </a:t>
            </a:r>
            <a:r>
              <a:rPr lang="es-ES" smtClean="0">
                <a:solidFill>
                  <a:srgbClr val="00B0F0"/>
                </a:solidFill>
              </a:rPr>
              <a:t>                      </a:t>
            </a:r>
            <a:r>
              <a:rPr lang="es-ES" dirty="0" smtClean="0">
                <a:solidFill>
                  <a:srgbClr val="00B0F0"/>
                </a:solidFill>
              </a:rPr>
              <a:t>HAPTOCORRIN </a:t>
            </a:r>
            <a:r>
              <a:rPr lang="es-ES" dirty="0">
                <a:solidFill>
                  <a:srgbClr val="00B0F0"/>
                </a:solidFill>
              </a:rPr>
              <a:t>(HC</a:t>
            </a:r>
            <a:r>
              <a:rPr lang="es-ES" dirty="0" smtClean="0">
                <a:solidFill>
                  <a:srgbClr val="00B0F0"/>
                </a:solidFill>
              </a:rPr>
              <a:t>)</a:t>
            </a:r>
            <a:endParaRPr lang="es-ES" dirty="0">
              <a:solidFill>
                <a:srgbClr val="00B0F0"/>
              </a:solidFill>
            </a:endParaRPr>
          </a:p>
        </p:txBody>
      </p:sp>
      <p:sp>
        <p:nvSpPr>
          <p:cNvPr id="14" name="13 Rectángulo"/>
          <p:cNvSpPr/>
          <p:nvPr/>
        </p:nvSpPr>
        <p:spPr>
          <a:xfrm>
            <a:off x="683568" y="4437112"/>
            <a:ext cx="6462464" cy="1754326"/>
          </a:xfrm>
          <a:prstGeom prst="rect">
            <a:avLst/>
          </a:prstGeom>
        </p:spPr>
        <p:txBody>
          <a:bodyPr wrap="square">
            <a:spAutoFit/>
          </a:bodyPr>
          <a:lstStyle/>
          <a:p>
            <a:endParaRPr lang="es-ES" dirty="0" smtClean="0"/>
          </a:p>
          <a:p>
            <a:endParaRPr lang="es-ES" dirty="0">
              <a:solidFill>
                <a:srgbClr val="FFFF00"/>
              </a:solidFill>
            </a:endParaRPr>
          </a:p>
          <a:p>
            <a:endParaRPr lang="es-ES" dirty="0" smtClean="0">
              <a:solidFill>
                <a:srgbClr val="FFFF00"/>
              </a:solidFill>
            </a:endParaRPr>
          </a:p>
          <a:p>
            <a:endParaRPr lang="es-ES" dirty="0">
              <a:solidFill>
                <a:srgbClr val="FFFF00"/>
              </a:solidFill>
            </a:endParaRPr>
          </a:p>
          <a:p>
            <a:endParaRPr lang="es-ES" dirty="0" smtClean="0">
              <a:solidFill>
                <a:srgbClr val="FFFF00"/>
              </a:solidFill>
            </a:endParaRPr>
          </a:p>
          <a:p>
            <a:r>
              <a:rPr lang="es-ES" dirty="0" smtClean="0">
                <a:solidFill>
                  <a:srgbClr val="FFFF00"/>
                </a:solidFill>
              </a:rPr>
              <a:t>	</a:t>
            </a:r>
            <a:endParaRPr lang="es-ES" dirty="0">
              <a:solidFill>
                <a:srgbClr val="00B0F0"/>
              </a:solidFill>
            </a:endParaRPr>
          </a:p>
        </p:txBody>
      </p:sp>
      <p:sp>
        <p:nvSpPr>
          <p:cNvPr id="15" name="14 CuadroTexto"/>
          <p:cNvSpPr txBox="1"/>
          <p:nvPr/>
        </p:nvSpPr>
        <p:spPr>
          <a:xfrm>
            <a:off x="179512" y="6488668"/>
            <a:ext cx="792088" cy="369332"/>
          </a:xfrm>
          <a:prstGeom prst="rect">
            <a:avLst/>
          </a:prstGeom>
          <a:noFill/>
        </p:spPr>
        <p:txBody>
          <a:bodyPr wrap="square" rtlCol="0">
            <a:spAutoFit/>
          </a:bodyPr>
          <a:lstStyle/>
          <a:p>
            <a:r>
              <a:rPr lang="es-ES" dirty="0"/>
              <a:t>2</a:t>
            </a:r>
            <a:r>
              <a:rPr lang="es-ES" dirty="0" smtClean="0"/>
              <a:t>/12</a:t>
            </a:r>
            <a:endParaRPr lang="es-ES" dirty="0"/>
          </a:p>
        </p:txBody>
      </p:sp>
      <p:pic>
        <p:nvPicPr>
          <p:cNvPr id="33" name="Picture 10" descr="http://www.eufic.org/upl/1/default/img/FT_067_03.jpg"/>
          <p:cNvPicPr>
            <a:picLocks noChangeAspect="1" noChangeArrowheads="1"/>
          </p:cNvPicPr>
          <p:nvPr/>
        </p:nvPicPr>
        <p:blipFill>
          <a:blip r:embed="rId5" cstate="print"/>
          <a:srcRect/>
          <a:stretch>
            <a:fillRect/>
          </a:stretch>
        </p:blipFill>
        <p:spPr bwMode="auto">
          <a:xfrm>
            <a:off x="395536" y="2420888"/>
            <a:ext cx="1384575" cy="1472952"/>
          </a:xfrm>
          <a:prstGeom prst="rect">
            <a:avLst/>
          </a:prstGeom>
          <a:noFill/>
        </p:spPr>
      </p:pic>
      <p:pic>
        <p:nvPicPr>
          <p:cNvPr id="18438" name="Picture 6" descr="http://astatic.es/imagenes/mapa-portada.png"/>
          <p:cNvPicPr>
            <a:picLocks noChangeAspect="1" noChangeArrowheads="1"/>
          </p:cNvPicPr>
          <p:nvPr/>
        </p:nvPicPr>
        <p:blipFill>
          <a:blip r:embed="rId6" cstate="print"/>
          <a:srcRect/>
          <a:stretch>
            <a:fillRect/>
          </a:stretch>
        </p:blipFill>
        <p:spPr bwMode="auto">
          <a:xfrm>
            <a:off x="0" y="4725144"/>
            <a:ext cx="3001237" cy="1532013"/>
          </a:xfrm>
          <a:prstGeom prst="rect">
            <a:avLst/>
          </a:prstGeom>
          <a:noFill/>
        </p:spPr>
      </p:pic>
      <p:sp>
        <p:nvSpPr>
          <p:cNvPr id="18440" name="AutoShape 8" descr="Resultado de imagen de SIGNO MA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18442" name="AutoShape 10" descr="Resultado de imagen de SIGNO MA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pic>
        <p:nvPicPr>
          <p:cNvPr id="45" name="Picture 4" descr="http://cdns2.freepik.com/foto-gratis/signo-de-mas-de-clip-art_428465.jpg"/>
          <p:cNvPicPr>
            <a:picLocks noChangeAspect="1" noChangeArrowheads="1"/>
          </p:cNvPicPr>
          <p:nvPr/>
        </p:nvPicPr>
        <p:blipFill>
          <a:blip r:embed="rId7" cstate="print"/>
          <a:srcRect/>
          <a:stretch>
            <a:fillRect/>
          </a:stretch>
        </p:blipFill>
        <p:spPr bwMode="auto">
          <a:xfrm>
            <a:off x="827584" y="4005064"/>
            <a:ext cx="504056" cy="501621"/>
          </a:xfrm>
          <a:prstGeom prst="rect">
            <a:avLst/>
          </a:prstGeom>
          <a:noFill/>
        </p:spPr>
      </p:pic>
      <p:sp>
        <p:nvSpPr>
          <p:cNvPr id="50" name="49 Abrir llave"/>
          <p:cNvSpPr/>
          <p:nvPr/>
        </p:nvSpPr>
        <p:spPr>
          <a:xfrm>
            <a:off x="2699792" y="2780928"/>
            <a:ext cx="648072" cy="2880320"/>
          </a:xfrm>
          <a:prstGeom prst="leftBrace">
            <a:avLst/>
          </a:prstGeom>
          <a:ln>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grpSp>
        <p:nvGrpSpPr>
          <p:cNvPr id="23" name="22 Grupo"/>
          <p:cNvGrpSpPr/>
          <p:nvPr/>
        </p:nvGrpSpPr>
        <p:grpSpPr>
          <a:xfrm>
            <a:off x="3419872" y="4221088"/>
            <a:ext cx="5184576" cy="2380332"/>
            <a:chOff x="3563888" y="4149080"/>
            <a:chExt cx="4896544" cy="2308324"/>
          </a:xfrm>
        </p:grpSpPr>
        <p:sp>
          <p:nvSpPr>
            <p:cNvPr id="19" name="18 Rectángulo"/>
            <p:cNvSpPr/>
            <p:nvPr/>
          </p:nvSpPr>
          <p:spPr>
            <a:xfrm>
              <a:off x="3563888" y="4149080"/>
              <a:ext cx="1872208" cy="2308324"/>
            </a:xfrm>
            <a:prstGeom prst="rect">
              <a:avLst/>
            </a:prstGeom>
            <a:solidFill>
              <a:schemeClr val="accent3">
                <a:lumMod val="60000"/>
                <a:lumOff val="40000"/>
              </a:schemeClr>
            </a:solidFill>
            <a:ln>
              <a:solidFill>
                <a:schemeClr val="accent3">
                  <a:lumMod val="60000"/>
                  <a:lumOff val="40000"/>
                </a:schemeClr>
              </a:solidFill>
            </a:ln>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s-ES" dirty="0" smtClean="0">
                  <a:solidFill>
                    <a:schemeClr val="accent6">
                      <a:lumMod val="75000"/>
                    </a:schemeClr>
                  </a:solidFill>
                </a:rPr>
                <a:t>LONG-CHAIN FATTY ACIDS</a:t>
              </a:r>
            </a:p>
            <a:p>
              <a:endParaRPr lang="es-ES" dirty="0" smtClean="0">
                <a:solidFill>
                  <a:schemeClr val="accent6">
                    <a:lumMod val="75000"/>
                  </a:schemeClr>
                </a:solidFill>
              </a:endParaRPr>
            </a:p>
            <a:p>
              <a:endParaRPr lang="es-ES" dirty="0" smtClean="0">
                <a:solidFill>
                  <a:schemeClr val="accent6">
                    <a:lumMod val="75000"/>
                  </a:schemeClr>
                </a:solidFill>
              </a:endParaRPr>
            </a:p>
            <a:p>
              <a:endParaRPr lang="es-ES" dirty="0" smtClean="0">
                <a:solidFill>
                  <a:schemeClr val="accent6">
                    <a:lumMod val="75000"/>
                  </a:schemeClr>
                </a:solidFill>
              </a:endParaRPr>
            </a:p>
            <a:p>
              <a:endParaRPr lang="es-ES" dirty="0" smtClean="0">
                <a:solidFill>
                  <a:schemeClr val="accent6">
                    <a:lumMod val="75000"/>
                  </a:schemeClr>
                </a:solidFill>
              </a:endParaRPr>
            </a:p>
            <a:p>
              <a:endParaRPr lang="es-ES" dirty="0" smtClean="0">
                <a:solidFill>
                  <a:schemeClr val="accent6">
                    <a:lumMod val="75000"/>
                  </a:schemeClr>
                </a:solidFill>
              </a:endParaRPr>
            </a:p>
            <a:p>
              <a:r>
                <a:rPr lang="es-ES" dirty="0" smtClean="0">
                  <a:solidFill>
                    <a:schemeClr val="accent6">
                      <a:lumMod val="75000"/>
                    </a:schemeClr>
                  </a:solidFill>
                </a:rPr>
                <a:t> </a:t>
              </a:r>
              <a:endParaRPr lang="es-ES" dirty="0">
                <a:solidFill>
                  <a:schemeClr val="accent6">
                    <a:lumMod val="75000"/>
                  </a:schemeClr>
                </a:solidFill>
              </a:endParaRPr>
            </a:p>
          </p:txBody>
        </p:sp>
        <p:sp>
          <p:nvSpPr>
            <p:cNvPr id="22" name="21 Rectángulo"/>
            <p:cNvSpPr/>
            <p:nvPr/>
          </p:nvSpPr>
          <p:spPr>
            <a:xfrm>
              <a:off x="5364088" y="4149080"/>
              <a:ext cx="3096344" cy="2308324"/>
            </a:xfrm>
            <a:prstGeom prst="rect">
              <a:avLst/>
            </a:prstGeom>
            <a:solidFill>
              <a:schemeClr val="accent3">
                <a:lumMod val="60000"/>
                <a:lumOff val="40000"/>
              </a:schemeClr>
            </a:solidFill>
            <a:ln>
              <a:solidFill>
                <a:schemeClr val="accent3">
                  <a:lumMod val="60000"/>
                  <a:lumOff val="40000"/>
                </a:schemeClr>
              </a:solidFill>
            </a:ln>
          </p:spPr>
          <p:style>
            <a:lnRef idx="2">
              <a:schemeClr val="accent3"/>
            </a:lnRef>
            <a:fillRef idx="1">
              <a:schemeClr val="lt1"/>
            </a:fillRef>
            <a:effectRef idx="0">
              <a:schemeClr val="accent3"/>
            </a:effectRef>
            <a:fontRef idx="minor">
              <a:schemeClr val="dk1"/>
            </a:fontRef>
          </p:style>
          <p:txBody>
            <a:bodyPr wrap="square">
              <a:spAutoFit/>
            </a:bodyPr>
            <a:lstStyle/>
            <a:p>
              <a:r>
                <a:rPr lang="es-ES" dirty="0" smtClean="0">
                  <a:solidFill>
                    <a:schemeClr val="accent6">
                      <a:lumMod val="75000"/>
                    </a:schemeClr>
                  </a:solidFill>
                </a:rPr>
                <a:t>ARACHIDIC ACID</a:t>
              </a:r>
            </a:p>
            <a:p>
              <a:r>
                <a:rPr lang="es-ES" dirty="0" smtClean="0">
                  <a:solidFill>
                    <a:schemeClr val="accent6">
                      <a:lumMod val="75000"/>
                    </a:schemeClr>
                  </a:solidFill>
                </a:rPr>
                <a:t>LINOLELAIDIC ACID</a:t>
              </a:r>
            </a:p>
            <a:p>
              <a:r>
                <a:rPr lang="es-ES" dirty="0" smtClean="0">
                  <a:solidFill>
                    <a:schemeClr val="accent6">
                      <a:lumMod val="75000"/>
                    </a:schemeClr>
                  </a:solidFill>
                </a:rPr>
                <a:t>ELAIDIC ACID</a:t>
              </a:r>
            </a:p>
            <a:p>
              <a:r>
                <a:rPr lang="es-ES" dirty="0" smtClean="0">
                  <a:solidFill>
                    <a:schemeClr val="accent6">
                      <a:lumMod val="75000"/>
                    </a:schemeClr>
                  </a:solidFill>
                </a:rPr>
                <a:t>CIS-10-HEPTADECANOIC ACID</a:t>
              </a:r>
            </a:p>
            <a:p>
              <a:r>
                <a:rPr lang="es-ES" dirty="0" smtClean="0">
                  <a:solidFill>
                    <a:schemeClr val="accent6">
                      <a:lumMod val="75000"/>
                    </a:schemeClr>
                  </a:solidFill>
                </a:rPr>
                <a:t>PALMITOLEIC ACID </a:t>
              </a:r>
            </a:p>
            <a:p>
              <a:r>
                <a:rPr lang="es-ES" dirty="0" smtClean="0">
                  <a:solidFill>
                    <a:schemeClr val="accent6">
                      <a:lumMod val="75000"/>
                    </a:schemeClr>
                  </a:solidFill>
                </a:rPr>
                <a:t>MYRISTOLEI ACID</a:t>
              </a:r>
            </a:p>
            <a:p>
              <a:r>
                <a:rPr lang="es-ES" dirty="0" smtClean="0">
                  <a:solidFill>
                    <a:schemeClr val="accent6">
                      <a:lumMod val="75000"/>
                    </a:schemeClr>
                  </a:solidFill>
                </a:rPr>
                <a:t>TRIDECANOIC ACID</a:t>
              </a:r>
            </a:p>
            <a:p>
              <a:r>
                <a:rPr lang="es-ES" dirty="0" smtClean="0">
                  <a:solidFill>
                    <a:schemeClr val="accent6">
                      <a:lumMod val="75000"/>
                    </a:schemeClr>
                  </a:solidFill>
                </a:rPr>
                <a:t>CAPRYLIC ACID</a:t>
              </a:r>
              <a:endParaRPr lang="es-ES" dirty="0">
                <a:solidFill>
                  <a:schemeClr val="accent6">
                    <a:lumMod val="75000"/>
                  </a:schemeClr>
                </a:solidFill>
              </a:endParaRPr>
            </a:p>
          </p:txBody>
        </p:sp>
      </p:grpSp>
      <p:pic>
        <p:nvPicPr>
          <p:cNvPr id="18436" name="Picture 4" descr="http://ayudanosquesomospadres.com/wp-content/uploads/2015/01/zuga_como_almacenar_la_leche_materna.jpg"/>
          <p:cNvPicPr>
            <a:picLocks noChangeAspect="1" noChangeArrowheads="1"/>
          </p:cNvPicPr>
          <p:nvPr/>
        </p:nvPicPr>
        <p:blipFill>
          <a:blip r:embed="rId8" cstate="print"/>
          <a:srcRect/>
          <a:stretch>
            <a:fillRect/>
          </a:stretch>
        </p:blipFill>
        <p:spPr bwMode="auto">
          <a:xfrm>
            <a:off x="3779912" y="5085184"/>
            <a:ext cx="1368152" cy="1027545"/>
          </a:xfrm>
          <a:prstGeom prst="rect">
            <a:avLst/>
          </a:prstGeom>
          <a:ln>
            <a:noFill/>
          </a:ln>
          <a:effectLst>
            <a:outerShdw blurRad="292100" dist="139700" dir="2700000" algn="tl" rotWithShape="0">
              <a:srgbClr val="333333">
                <a:alpha val="65000"/>
              </a:srgbClr>
            </a:outerShdw>
          </a:effectLst>
        </p:spPr>
      </p:pic>
      <p:grpSp>
        <p:nvGrpSpPr>
          <p:cNvPr id="24" name="35 Grupo"/>
          <p:cNvGrpSpPr/>
          <p:nvPr/>
        </p:nvGrpSpPr>
        <p:grpSpPr>
          <a:xfrm>
            <a:off x="179512" y="980728"/>
            <a:ext cx="8712968" cy="523221"/>
            <a:chOff x="323526" y="1052735"/>
            <a:chExt cx="7416826" cy="459924"/>
          </a:xfrm>
        </p:grpSpPr>
        <p:sp>
          <p:nvSpPr>
            <p:cNvPr id="25" name="23 CuadroTexto"/>
            <p:cNvSpPr txBox="1"/>
            <p:nvPr/>
          </p:nvSpPr>
          <p:spPr bwMode="auto">
            <a:xfrm>
              <a:off x="323526" y="1052735"/>
              <a:ext cx="1440159" cy="459923"/>
            </a:xfrm>
            <a:prstGeom prst="rect">
              <a:avLst/>
            </a:prstGeom>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wrap="square">
              <a:spAutoFit/>
            </a:bodyPr>
            <a:lstStyle/>
            <a:p>
              <a:pPr algn="ctr" fontAlgn="auto">
                <a:spcBef>
                  <a:spcPts val="0"/>
                </a:spcBef>
                <a:spcAft>
                  <a:spcPts val="0"/>
                </a:spcAft>
                <a:defRPr/>
              </a:pPr>
              <a:r>
                <a:rPr lang="es-ES" sz="1400" dirty="0" smtClean="0"/>
                <a:t>INTRODUCTION</a:t>
              </a:r>
            </a:p>
            <a:p>
              <a:pPr algn="ctr" fontAlgn="auto">
                <a:spcBef>
                  <a:spcPts val="0"/>
                </a:spcBef>
                <a:spcAft>
                  <a:spcPts val="0"/>
                </a:spcAft>
                <a:defRPr/>
              </a:pPr>
              <a:endParaRPr lang="es-ES" sz="1400" dirty="0"/>
            </a:p>
          </p:txBody>
        </p:sp>
        <p:sp>
          <p:nvSpPr>
            <p:cNvPr id="26" name="27 CuadroTexto"/>
            <p:cNvSpPr txBox="1"/>
            <p:nvPr/>
          </p:nvSpPr>
          <p:spPr bwMode="auto">
            <a:xfrm>
              <a:off x="1763688" y="1052736"/>
              <a:ext cx="1152128" cy="459923"/>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fontAlgn="auto">
                <a:spcBef>
                  <a:spcPts val="0"/>
                </a:spcBef>
                <a:spcAft>
                  <a:spcPts val="0"/>
                </a:spcAft>
                <a:defRPr/>
              </a:pPr>
              <a:r>
                <a:rPr lang="es-ES" sz="1400" dirty="0" smtClean="0"/>
                <a:t>OBJECTIVES</a:t>
              </a:r>
            </a:p>
            <a:p>
              <a:pPr algn="ctr" fontAlgn="auto">
                <a:spcBef>
                  <a:spcPts val="0"/>
                </a:spcBef>
                <a:spcAft>
                  <a:spcPts val="0"/>
                </a:spcAft>
                <a:defRPr/>
              </a:pPr>
              <a:endParaRPr lang="es-ES" sz="1400" dirty="0"/>
            </a:p>
          </p:txBody>
        </p:sp>
        <p:sp>
          <p:nvSpPr>
            <p:cNvPr id="27" name="28 CuadroTexto"/>
            <p:cNvSpPr txBox="1"/>
            <p:nvPr/>
          </p:nvSpPr>
          <p:spPr bwMode="auto">
            <a:xfrm>
              <a:off x="2915816" y="1052736"/>
              <a:ext cx="2285233" cy="459923"/>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p>
              <a:pPr algn="ctr" fontAlgn="auto">
                <a:spcBef>
                  <a:spcPts val="0"/>
                </a:spcBef>
                <a:spcAft>
                  <a:spcPts val="0"/>
                </a:spcAft>
                <a:defRPr/>
              </a:pPr>
              <a:r>
                <a:rPr lang="es-ES" sz="1400" dirty="0" smtClean="0"/>
                <a:t>MATERIAL AND METHODS</a:t>
              </a:r>
            </a:p>
            <a:p>
              <a:pPr algn="ctr" fontAlgn="auto">
                <a:spcBef>
                  <a:spcPts val="0"/>
                </a:spcBef>
                <a:spcAft>
                  <a:spcPts val="0"/>
                </a:spcAft>
                <a:defRPr/>
              </a:pPr>
              <a:endParaRPr lang="es-ES" sz="1400" dirty="0"/>
            </a:p>
          </p:txBody>
        </p:sp>
        <p:sp>
          <p:nvSpPr>
            <p:cNvPr id="28" name="30 CuadroTexto"/>
            <p:cNvSpPr txBox="1"/>
            <p:nvPr/>
          </p:nvSpPr>
          <p:spPr bwMode="auto">
            <a:xfrm>
              <a:off x="5220073" y="1052736"/>
              <a:ext cx="1152128" cy="459923"/>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fontAlgn="auto">
                <a:spcBef>
                  <a:spcPts val="0"/>
                </a:spcBef>
                <a:spcAft>
                  <a:spcPts val="0"/>
                </a:spcAft>
                <a:defRPr/>
              </a:pPr>
              <a:r>
                <a:rPr lang="es-ES" sz="1400" dirty="0" smtClean="0"/>
                <a:t>RESULTS</a:t>
              </a:r>
            </a:p>
            <a:p>
              <a:pPr algn="ctr" fontAlgn="auto">
                <a:spcBef>
                  <a:spcPts val="0"/>
                </a:spcBef>
                <a:spcAft>
                  <a:spcPts val="0"/>
                </a:spcAft>
                <a:defRPr/>
              </a:pPr>
              <a:endParaRPr lang="es-ES" sz="1400" dirty="0"/>
            </a:p>
          </p:txBody>
        </p:sp>
        <p:sp>
          <p:nvSpPr>
            <p:cNvPr id="29" name="34 CuadroTexto"/>
            <p:cNvSpPr txBox="1"/>
            <p:nvPr/>
          </p:nvSpPr>
          <p:spPr bwMode="auto">
            <a:xfrm>
              <a:off x="6372200" y="1052736"/>
              <a:ext cx="1368152" cy="459923"/>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fontAlgn="auto">
                <a:spcBef>
                  <a:spcPts val="0"/>
                </a:spcBef>
                <a:spcAft>
                  <a:spcPts val="0"/>
                </a:spcAft>
                <a:defRPr/>
              </a:pPr>
              <a:r>
                <a:rPr lang="es-ES" sz="1400" dirty="0" smtClean="0"/>
                <a:t>CONCLUSIONS</a:t>
              </a:r>
            </a:p>
            <a:p>
              <a:pPr algn="ctr" fontAlgn="auto">
                <a:spcBef>
                  <a:spcPts val="0"/>
                </a:spcBef>
                <a:spcAft>
                  <a:spcPts val="0"/>
                </a:spcAft>
                <a:defRPr/>
              </a:pPr>
              <a:endParaRPr lang="es-ES" sz="14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1000"/>
                                        <p:tgtEl>
                                          <p:spTgt spid="23"/>
                                        </p:tgtEl>
                                      </p:cBhvr>
                                    </p:animEffect>
                                  </p:childTnLst>
                                </p:cTn>
                              </p:par>
                              <p:par>
                                <p:cTn id="8" presetID="9" presetClass="entr" presetSubtype="0" fill="hold" nodeType="withEffect">
                                  <p:stCondLst>
                                    <p:cond delay="0"/>
                                  </p:stCondLst>
                                  <p:childTnLst>
                                    <p:set>
                                      <p:cBhvr>
                                        <p:cTn id="9" dur="1" fill="hold">
                                          <p:stCondLst>
                                            <p:cond delay="0"/>
                                          </p:stCondLst>
                                        </p:cTn>
                                        <p:tgtEl>
                                          <p:spTgt spid="18436"/>
                                        </p:tgtEl>
                                        <p:attrNameLst>
                                          <p:attrName>style.visibility</p:attrName>
                                        </p:attrNameLst>
                                      </p:cBhvr>
                                      <p:to>
                                        <p:strVal val="visible"/>
                                      </p:to>
                                    </p:set>
                                    <p:animEffect transition="in" filter="dissolve">
                                      <p:cBhvr>
                                        <p:cTn id="10" dur="1000"/>
                                        <p:tgtEl>
                                          <p:spTgt spid="184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8" name="Picture 12" descr="http://i0.wp.com/www.sanjayshetty.com/wp-content/uploads/2014/05/Business-Objectives.png"/>
          <p:cNvPicPr>
            <a:picLocks noChangeAspect="1" noChangeArrowheads="1"/>
          </p:cNvPicPr>
          <p:nvPr/>
        </p:nvPicPr>
        <p:blipFill>
          <a:blip r:embed="rId2" cstate="print"/>
          <a:srcRect/>
          <a:stretch>
            <a:fillRect/>
          </a:stretch>
        </p:blipFill>
        <p:spPr bwMode="auto">
          <a:xfrm rot="336717">
            <a:off x="4572000" y="1916832"/>
            <a:ext cx="3816424" cy="2501995"/>
          </a:xfrm>
          <a:prstGeom prst="rect">
            <a:avLst/>
          </a:prstGeom>
          <a:noFill/>
        </p:spPr>
      </p:pic>
      <p:sp>
        <p:nvSpPr>
          <p:cNvPr id="4" name="3 CuadroTexto"/>
          <p:cNvSpPr txBox="1"/>
          <p:nvPr/>
        </p:nvSpPr>
        <p:spPr>
          <a:xfrm>
            <a:off x="179512" y="6488668"/>
            <a:ext cx="792088" cy="369332"/>
          </a:xfrm>
          <a:prstGeom prst="rect">
            <a:avLst/>
          </a:prstGeom>
          <a:noFill/>
        </p:spPr>
        <p:txBody>
          <a:bodyPr wrap="square" rtlCol="0">
            <a:spAutoFit/>
          </a:bodyPr>
          <a:lstStyle/>
          <a:p>
            <a:r>
              <a:rPr lang="es-ES" dirty="0"/>
              <a:t>3</a:t>
            </a:r>
            <a:r>
              <a:rPr lang="es-ES" dirty="0" smtClean="0"/>
              <a:t>/12</a:t>
            </a:r>
            <a:endParaRPr lang="es-ES" dirty="0"/>
          </a:p>
        </p:txBody>
      </p:sp>
      <p:grpSp>
        <p:nvGrpSpPr>
          <p:cNvPr id="5" name="4 Grupo"/>
          <p:cNvGrpSpPr/>
          <p:nvPr/>
        </p:nvGrpSpPr>
        <p:grpSpPr>
          <a:xfrm>
            <a:off x="1943360" y="1052737"/>
            <a:ext cx="7021128" cy="595228"/>
            <a:chOff x="1763688" y="1052736"/>
            <a:chExt cx="5976664" cy="523220"/>
          </a:xfrm>
        </p:grpSpPr>
        <p:sp>
          <p:nvSpPr>
            <p:cNvPr id="7" name="6 CuadroTexto"/>
            <p:cNvSpPr txBox="1"/>
            <p:nvPr/>
          </p:nvSpPr>
          <p:spPr bwMode="auto">
            <a:xfrm>
              <a:off x="1763688" y="1052736"/>
              <a:ext cx="1152128" cy="523220"/>
            </a:xfrm>
            <a:prstGeom prst="rect">
              <a:avLst/>
            </a:prstGeom>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wrap="square">
              <a:spAutoFit/>
            </a:bodyPr>
            <a:lstStyle/>
            <a:p>
              <a:pPr algn="ctr" fontAlgn="auto">
                <a:spcBef>
                  <a:spcPts val="0"/>
                </a:spcBef>
                <a:spcAft>
                  <a:spcPts val="0"/>
                </a:spcAft>
                <a:defRPr/>
              </a:pPr>
              <a:r>
                <a:rPr lang="es-ES" sz="1400" dirty="0" smtClean="0"/>
                <a:t>OBJECTIVES</a:t>
              </a:r>
            </a:p>
            <a:p>
              <a:pPr fontAlgn="auto">
                <a:spcBef>
                  <a:spcPts val="0"/>
                </a:spcBef>
                <a:spcAft>
                  <a:spcPts val="0"/>
                </a:spcAft>
                <a:defRPr/>
              </a:pPr>
              <a:endParaRPr lang="es-ES" sz="1400" dirty="0"/>
            </a:p>
          </p:txBody>
        </p:sp>
        <p:sp>
          <p:nvSpPr>
            <p:cNvPr id="8" name="7 CuadroTexto"/>
            <p:cNvSpPr txBox="1"/>
            <p:nvPr/>
          </p:nvSpPr>
          <p:spPr bwMode="auto">
            <a:xfrm>
              <a:off x="2915816" y="1052736"/>
              <a:ext cx="2285233" cy="523220"/>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p>
              <a:pPr algn="ctr" fontAlgn="auto">
                <a:spcBef>
                  <a:spcPts val="0"/>
                </a:spcBef>
                <a:spcAft>
                  <a:spcPts val="0"/>
                </a:spcAft>
                <a:defRPr/>
              </a:pPr>
              <a:r>
                <a:rPr lang="es-ES" sz="1400" dirty="0" smtClean="0"/>
                <a:t>MATERIAL AND METHODS</a:t>
              </a:r>
            </a:p>
            <a:p>
              <a:pPr fontAlgn="auto">
                <a:spcBef>
                  <a:spcPts val="0"/>
                </a:spcBef>
                <a:spcAft>
                  <a:spcPts val="0"/>
                </a:spcAft>
                <a:defRPr/>
              </a:pPr>
              <a:endParaRPr lang="es-ES" sz="1400" dirty="0"/>
            </a:p>
          </p:txBody>
        </p:sp>
        <p:sp>
          <p:nvSpPr>
            <p:cNvPr id="9" name="8 CuadroTexto"/>
            <p:cNvSpPr txBox="1"/>
            <p:nvPr/>
          </p:nvSpPr>
          <p:spPr bwMode="auto">
            <a:xfrm>
              <a:off x="5220073" y="1052736"/>
              <a:ext cx="1152128" cy="523220"/>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fontAlgn="auto">
                <a:spcBef>
                  <a:spcPts val="0"/>
                </a:spcBef>
                <a:spcAft>
                  <a:spcPts val="0"/>
                </a:spcAft>
                <a:defRPr/>
              </a:pPr>
              <a:r>
                <a:rPr lang="es-ES" sz="1400" dirty="0" smtClean="0"/>
                <a:t>RESULTS</a:t>
              </a:r>
            </a:p>
            <a:p>
              <a:pPr fontAlgn="auto">
                <a:spcBef>
                  <a:spcPts val="0"/>
                </a:spcBef>
                <a:spcAft>
                  <a:spcPts val="0"/>
                </a:spcAft>
                <a:defRPr/>
              </a:pPr>
              <a:endParaRPr lang="es-ES" sz="1400" dirty="0"/>
            </a:p>
          </p:txBody>
        </p:sp>
        <p:sp>
          <p:nvSpPr>
            <p:cNvPr id="10" name="9 CuadroTexto"/>
            <p:cNvSpPr txBox="1"/>
            <p:nvPr/>
          </p:nvSpPr>
          <p:spPr bwMode="auto">
            <a:xfrm>
              <a:off x="6372200" y="1052736"/>
              <a:ext cx="1368152" cy="523220"/>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fontAlgn="auto">
                <a:spcBef>
                  <a:spcPts val="0"/>
                </a:spcBef>
                <a:spcAft>
                  <a:spcPts val="0"/>
                </a:spcAft>
                <a:defRPr/>
              </a:pPr>
              <a:r>
                <a:rPr lang="es-ES" sz="1400" dirty="0" smtClean="0"/>
                <a:t>CONCLUSIONS</a:t>
              </a:r>
            </a:p>
            <a:p>
              <a:pPr fontAlgn="auto">
                <a:spcBef>
                  <a:spcPts val="0"/>
                </a:spcBef>
                <a:spcAft>
                  <a:spcPts val="0"/>
                </a:spcAft>
                <a:defRPr/>
              </a:pPr>
              <a:endParaRPr lang="es-ES" sz="1400" dirty="0"/>
            </a:p>
          </p:txBody>
        </p:sp>
      </p:grpSp>
      <p:pic>
        <p:nvPicPr>
          <p:cNvPr id="11" name="Picture 2" descr="PRUEBA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CAMPUS DE EXCELENCIA INTERNACIONAL REGIONAL CAMPUS MARE NOSTRUM"/>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48064" y="188640"/>
            <a:ext cx="14859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15 CuadroTexto"/>
          <p:cNvSpPr txBox="1"/>
          <p:nvPr/>
        </p:nvSpPr>
        <p:spPr>
          <a:xfrm>
            <a:off x="395536" y="3284984"/>
            <a:ext cx="3960440" cy="738664"/>
          </a:xfrm>
          <a:prstGeom prst="rect">
            <a:avLst/>
          </a:prstGeom>
          <a:noFill/>
        </p:spPr>
        <p:txBody>
          <a:bodyPr wrap="square" rtlCol="0">
            <a:spAutoFit/>
          </a:bodyPr>
          <a:lstStyle/>
          <a:p>
            <a:pPr algn="just"/>
            <a:r>
              <a:rPr lang="es-ES" sz="1400" dirty="0" smtClean="0">
                <a:latin typeface="Comic Sans MS"/>
                <a:cs typeface="Comic Sans MS"/>
              </a:rPr>
              <a:t>Study </a:t>
            </a:r>
            <a:r>
              <a:rPr lang="es-ES" sz="1400" dirty="0">
                <a:latin typeface="Comic Sans MS"/>
                <a:cs typeface="Comic Sans MS"/>
              </a:rPr>
              <a:t>the effect of maternal diet and geographical localization in the protein and </a:t>
            </a:r>
            <a:r>
              <a:rPr lang="es-ES" sz="1400" dirty="0" err="1" smtClean="0">
                <a:latin typeface="Comic Sans MS"/>
                <a:cs typeface="Comic Sans MS"/>
              </a:rPr>
              <a:t>fatty</a:t>
            </a:r>
            <a:r>
              <a:rPr lang="es-ES" sz="1400" dirty="0" smtClean="0">
                <a:latin typeface="Comic Sans MS"/>
                <a:cs typeface="Comic Sans MS"/>
              </a:rPr>
              <a:t> </a:t>
            </a:r>
            <a:r>
              <a:rPr lang="es-ES" sz="1400" dirty="0" err="1" smtClean="0">
                <a:latin typeface="Comic Sans MS"/>
                <a:cs typeface="Comic Sans MS"/>
              </a:rPr>
              <a:t>acid</a:t>
            </a:r>
            <a:r>
              <a:rPr lang="es-ES" sz="1400" dirty="0" smtClean="0">
                <a:latin typeface="Comic Sans MS"/>
                <a:cs typeface="Comic Sans MS"/>
              </a:rPr>
              <a:t> </a:t>
            </a:r>
            <a:r>
              <a:rPr lang="es-ES" sz="1400" dirty="0">
                <a:latin typeface="Comic Sans MS"/>
                <a:cs typeface="Comic Sans MS"/>
              </a:rPr>
              <a:t>composition in </a:t>
            </a:r>
            <a:r>
              <a:rPr lang="es-ES" sz="1400" dirty="0" err="1">
                <a:latin typeface="Comic Sans MS"/>
                <a:cs typeface="Comic Sans MS"/>
              </a:rPr>
              <a:t>breast</a:t>
            </a:r>
            <a:r>
              <a:rPr lang="es-ES" sz="1400" dirty="0">
                <a:latin typeface="Comic Sans MS"/>
                <a:cs typeface="Comic Sans MS"/>
              </a:rPr>
              <a:t> </a:t>
            </a:r>
            <a:r>
              <a:rPr lang="es-ES" sz="1400" dirty="0" smtClean="0">
                <a:latin typeface="Comic Sans MS"/>
                <a:cs typeface="Comic Sans MS"/>
              </a:rPr>
              <a:t>milk.</a:t>
            </a:r>
            <a:endParaRPr lang="es-ES" sz="1400" dirty="0">
              <a:latin typeface="Comic Sans MS"/>
              <a:cs typeface="Comic Sans MS"/>
            </a:endParaRPr>
          </a:p>
        </p:txBody>
      </p:sp>
      <p:sp>
        <p:nvSpPr>
          <p:cNvPr id="19460" name="Rectangle 4"/>
          <p:cNvSpPr>
            <a:spLocks noChangeArrowheads="1"/>
          </p:cNvSpPr>
          <p:nvPr/>
        </p:nvSpPr>
        <p:spPr bwMode="auto">
          <a:xfrm>
            <a:off x="216024" y="4217020"/>
            <a:ext cx="8748464"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rgbClr val="FF0000"/>
                </a:solidFill>
                <a:effectLst/>
                <a:ea typeface="Times New Roman" pitchFamily="18" charset="0"/>
                <a:cs typeface="Times New Roman" pitchFamily="18" charset="0"/>
              </a:rPr>
              <a:t>SPECIFIC OBJECTIVES</a:t>
            </a:r>
            <a:r>
              <a:rPr kumimoji="0" lang="en-US" b="0" i="0" u="none" strike="noStrike" cap="none" normalizeH="0" baseline="0" dirty="0" smtClean="0">
                <a:ln>
                  <a:noFill/>
                </a:ln>
                <a:solidFill>
                  <a:srgbClr val="FF0000"/>
                </a:solidFill>
                <a:effectLst/>
                <a:ea typeface="Times New Roman" pitchFamily="18" charset="0"/>
                <a:cs typeface="Times New Roman" pitchFamily="18" charset="0"/>
              </a:rPr>
              <a:t>:</a:t>
            </a:r>
            <a:endParaRPr kumimoji="0" lang="es-ES" b="0" i="0" u="none" strike="noStrike" cap="none" normalizeH="0" baseline="0" dirty="0" smtClean="0">
              <a:ln>
                <a:noFill/>
              </a:ln>
              <a:solidFill>
                <a:srgbClr val="FF0000"/>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endParaRPr kumimoji="0" lang="en-US" sz="1400" b="0" i="0" u="none" strike="noStrike" cap="none" normalizeH="0" baseline="0" dirty="0" smtClean="0">
              <a:ln>
                <a:noFill/>
              </a:ln>
              <a:solidFill>
                <a:schemeClr val="tx1"/>
              </a:solidFill>
              <a:effectLst/>
              <a:ea typeface="Times New Roman" pitchFamily="18" charset="0"/>
              <a:cs typeface="Times New Roman" pitchFamily="18" charset="0"/>
            </a:endParaRPr>
          </a:p>
          <a:p>
            <a:pPr marL="0" marR="0" lvl="0" indent="0" algn="just" defTabSz="914400" rtl="0" eaLnBrk="0" fontAlgn="base" latinLnBrk="0" hangingPunct="0">
              <a:spcBef>
                <a:spcPct val="0"/>
              </a:spcBef>
              <a:spcAft>
                <a:spcPct val="0"/>
              </a:spcAft>
              <a:buClrTx/>
              <a:buSzTx/>
              <a:tabLst/>
            </a:pPr>
            <a:r>
              <a:rPr kumimoji="0" lang="en-US" sz="1400" b="0" i="0" u="none" strike="noStrike" cap="none" normalizeH="0" baseline="0" dirty="0" smtClean="0">
                <a:ln>
                  <a:noFill/>
                </a:ln>
                <a:solidFill>
                  <a:schemeClr val="tx1"/>
                </a:solidFill>
                <a:effectLst/>
                <a:latin typeface="Comic Sans MS"/>
                <a:ea typeface="Times New Roman" pitchFamily="18" charset="0"/>
                <a:cs typeface="Comic Sans MS"/>
              </a:rPr>
              <a:t>The determination of </a:t>
            </a:r>
            <a:r>
              <a:rPr lang="en-US" sz="1400" dirty="0">
                <a:latin typeface="Comic Sans MS"/>
                <a:ea typeface="Times New Roman" pitchFamily="18" charset="0"/>
                <a:cs typeface="Comic Sans MS"/>
              </a:rPr>
              <a:t>L</a:t>
            </a:r>
            <a:r>
              <a:rPr kumimoji="0" lang="en-US" sz="1400" b="0" i="0" u="none" strike="noStrike" cap="none" normalizeH="0" baseline="0" dirty="0" smtClean="0">
                <a:ln>
                  <a:noFill/>
                </a:ln>
                <a:solidFill>
                  <a:schemeClr val="tx1"/>
                </a:solidFill>
                <a:effectLst/>
                <a:latin typeface="Comic Sans MS"/>
                <a:ea typeface="Times New Roman" pitchFamily="18" charset="0"/>
                <a:cs typeface="Comic Sans MS"/>
              </a:rPr>
              <a:t>actoferrin content in breast milk from women from Honduras, Egypt and Spain.</a:t>
            </a:r>
            <a:endParaRPr kumimoji="0" lang="es-ES" sz="1400" b="0" i="0" u="none" strike="noStrike" cap="none" normalizeH="0" baseline="0" dirty="0" smtClean="0">
              <a:ln>
                <a:noFill/>
              </a:ln>
              <a:solidFill>
                <a:schemeClr val="tx1"/>
              </a:solidFill>
              <a:effectLst/>
              <a:latin typeface="Comic Sans MS"/>
              <a:cs typeface="Comic Sans MS"/>
            </a:endParaRPr>
          </a:p>
          <a:p>
            <a:pPr marL="0" marR="0" lvl="0" indent="0" algn="just" defTabSz="914400" rtl="0" eaLnBrk="0" fontAlgn="base" latinLnBrk="0" hangingPunct="0">
              <a:spcBef>
                <a:spcPct val="0"/>
              </a:spcBef>
              <a:spcAft>
                <a:spcPct val="0"/>
              </a:spcAft>
              <a:buClrTx/>
              <a:buSzTx/>
              <a:tabLst/>
            </a:pPr>
            <a:r>
              <a:rPr kumimoji="0" lang="en-US" sz="1400" b="0" i="0" u="none" strike="noStrike" cap="none" normalizeH="0" baseline="0" dirty="0" smtClean="0">
                <a:ln>
                  <a:noFill/>
                </a:ln>
                <a:solidFill>
                  <a:schemeClr val="tx1"/>
                </a:solidFill>
                <a:effectLst/>
                <a:latin typeface="Comic Sans MS"/>
                <a:ea typeface="Times New Roman" pitchFamily="18" charset="0"/>
                <a:cs typeface="Comic Sans MS"/>
              </a:rPr>
              <a:t>The determination of </a:t>
            </a:r>
            <a:r>
              <a:rPr lang="en-US" sz="1400" dirty="0">
                <a:latin typeface="Comic Sans MS"/>
                <a:ea typeface="Times New Roman" pitchFamily="18" charset="0"/>
                <a:cs typeface="Comic Sans MS"/>
              </a:rPr>
              <a:t>H</a:t>
            </a:r>
            <a:r>
              <a:rPr kumimoji="0" lang="en-US" sz="1400" b="0" i="0" u="none" strike="noStrike" cap="none" normalizeH="0" baseline="0" dirty="0" smtClean="0">
                <a:ln>
                  <a:noFill/>
                </a:ln>
                <a:solidFill>
                  <a:schemeClr val="tx1"/>
                </a:solidFill>
                <a:effectLst/>
                <a:latin typeface="Comic Sans MS"/>
                <a:ea typeface="Times New Roman" pitchFamily="18" charset="0"/>
                <a:cs typeface="Comic Sans MS"/>
              </a:rPr>
              <a:t>aptocorrin content in breast milk from women from Honduras, Egypt and Spain.</a:t>
            </a:r>
            <a:endParaRPr kumimoji="0" lang="es-ES" sz="1400" b="0" i="0" u="none" strike="noStrike" cap="none" normalizeH="0" baseline="0" dirty="0" smtClean="0">
              <a:ln>
                <a:noFill/>
              </a:ln>
              <a:solidFill>
                <a:schemeClr val="tx1"/>
              </a:solidFill>
              <a:effectLst/>
              <a:latin typeface="Comic Sans MS"/>
              <a:cs typeface="Comic Sans MS"/>
            </a:endParaRPr>
          </a:p>
          <a:p>
            <a:pPr marL="0" marR="0" lvl="0" indent="0" algn="just" defTabSz="914400" rtl="0" eaLnBrk="0" fontAlgn="base" latinLnBrk="0" hangingPunct="0">
              <a:spcBef>
                <a:spcPct val="0"/>
              </a:spcBef>
              <a:spcAft>
                <a:spcPct val="0"/>
              </a:spcAft>
              <a:buClrTx/>
              <a:buSzTx/>
              <a:tabLst/>
            </a:pPr>
            <a:r>
              <a:rPr kumimoji="0" lang="en-US" sz="1400" b="0" i="0" u="none" strike="noStrike" cap="none" normalizeH="0" baseline="0" dirty="0" smtClean="0">
                <a:ln>
                  <a:noFill/>
                </a:ln>
                <a:solidFill>
                  <a:schemeClr val="tx1"/>
                </a:solidFill>
                <a:effectLst/>
                <a:latin typeface="Comic Sans MS"/>
                <a:ea typeface="Times New Roman" pitchFamily="18" charset="0"/>
                <a:cs typeface="Comic Sans MS"/>
              </a:rPr>
              <a:t>The determination of long-chain fatty acid content in breast milk from women from Honduras, Egypt and Spain.</a:t>
            </a:r>
            <a:endParaRPr kumimoji="0" lang="es-ES" sz="1400" b="0" i="0" u="none" strike="noStrike" cap="none" normalizeH="0" baseline="0" dirty="0" smtClean="0">
              <a:ln>
                <a:noFill/>
              </a:ln>
              <a:solidFill>
                <a:schemeClr val="tx1"/>
              </a:solidFill>
              <a:effectLst/>
              <a:latin typeface="Comic Sans MS"/>
              <a:cs typeface="Comic Sans MS"/>
            </a:endParaRPr>
          </a:p>
          <a:p>
            <a:pPr marL="0" marR="0" lvl="0" indent="0" algn="just" defTabSz="914400" rtl="0" eaLnBrk="0" fontAlgn="base" latinLnBrk="0" hangingPunct="0">
              <a:spcBef>
                <a:spcPct val="0"/>
              </a:spcBef>
              <a:spcAft>
                <a:spcPct val="0"/>
              </a:spcAft>
              <a:buClrTx/>
              <a:buSzTx/>
              <a:tabLst/>
            </a:pPr>
            <a:r>
              <a:rPr kumimoji="0" lang="en-US" sz="1400" b="0" i="0" u="none" strike="noStrike" cap="none" normalizeH="0" baseline="0" dirty="0" smtClean="0">
                <a:ln>
                  <a:noFill/>
                </a:ln>
                <a:solidFill>
                  <a:schemeClr val="tx1"/>
                </a:solidFill>
                <a:effectLst/>
                <a:latin typeface="Comic Sans MS"/>
                <a:ea typeface="Times New Roman" pitchFamily="18" charset="0"/>
                <a:cs typeface="Comic Sans MS"/>
              </a:rPr>
              <a:t>The comparison of protein and fatty acid profiles of human milk samples from each origin.</a:t>
            </a:r>
            <a:endParaRPr kumimoji="0" lang="en-US" sz="1400" b="1" i="0" u="none" strike="noStrike" cap="none" normalizeH="0" baseline="0" dirty="0" smtClean="0">
              <a:ln>
                <a:noFill/>
              </a:ln>
              <a:solidFill>
                <a:schemeClr val="tx1"/>
              </a:solidFill>
              <a:effectLst/>
              <a:latin typeface="Comic Sans MS"/>
              <a:ea typeface="Times New Roman" pitchFamily="18" charset="0"/>
              <a:cs typeface="Comic Sans MS"/>
            </a:endParaRPr>
          </a:p>
          <a:p>
            <a:pPr marL="0" marR="0" lvl="0" indent="0" algn="just" defTabSz="914400" rtl="0" eaLnBrk="0" fontAlgn="base" latinLnBrk="0" hangingPunct="0">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Comic Sans MS"/>
                <a:ea typeface="Times New Roman" pitchFamily="18" charset="0"/>
                <a:cs typeface="Comic Sans MS"/>
              </a:rPr>
              <a:t/>
            </a:r>
            <a:br>
              <a:rPr kumimoji="0" lang="en-US" sz="1400" b="1" i="0" u="none" strike="noStrike" cap="none" normalizeH="0" baseline="0" dirty="0" smtClean="0">
                <a:ln>
                  <a:noFill/>
                </a:ln>
                <a:solidFill>
                  <a:schemeClr val="tx1"/>
                </a:solidFill>
                <a:effectLst/>
                <a:latin typeface="Comic Sans MS"/>
                <a:ea typeface="Times New Roman" pitchFamily="18" charset="0"/>
                <a:cs typeface="Comic Sans MS"/>
              </a:rPr>
            </a:br>
            <a:endParaRPr kumimoji="0" lang="es-ES" sz="1400" b="0" i="0" u="none" strike="noStrike" cap="none" normalizeH="0" baseline="0" dirty="0" smtClean="0">
              <a:ln>
                <a:noFill/>
              </a:ln>
              <a:solidFill>
                <a:schemeClr val="tx1"/>
              </a:solidFill>
              <a:effectLst/>
              <a:latin typeface="Comic Sans MS"/>
              <a:cs typeface="Comic Sans MS"/>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1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0" name="Picture 2" descr="https://encrypted-tbn2.gstatic.com/images?q=tbn:ANd9GcQrFr4Mf4XW3J9tiX2WjeV-gEyxd02lxDTtiQsrroWtYphAlPD7ug"/>
          <p:cNvPicPr>
            <a:picLocks noChangeAspect="1" noChangeArrowheads="1"/>
          </p:cNvPicPr>
          <p:nvPr/>
        </p:nvPicPr>
        <p:blipFill>
          <a:blip r:embed="rId5" cstate="print"/>
          <a:srcRect/>
          <a:stretch>
            <a:fillRect/>
          </a:stretch>
        </p:blipFill>
        <p:spPr bwMode="auto">
          <a:xfrm>
            <a:off x="251520" y="1772816"/>
            <a:ext cx="3333750" cy="142875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9" name="Picture 9" descr="http://doctorjuanmadrid.com/wp-content/uploads/2012/09/acidos-grasos-poliinsaturados-post.jpg"/>
          <p:cNvPicPr>
            <a:picLocks noChangeAspect="1" noChangeArrowheads="1"/>
          </p:cNvPicPr>
          <p:nvPr/>
        </p:nvPicPr>
        <p:blipFill>
          <a:blip r:embed="rId2" cstate="print"/>
          <a:srcRect/>
          <a:stretch>
            <a:fillRect/>
          </a:stretch>
        </p:blipFill>
        <p:spPr bwMode="auto">
          <a:xfrm>
            <a:off x="4139952" y="5949280"/>
            <a:ext cx="2401713" cy="723529"/>
          </a:xfrm>
          <a:prstGeom prst="rect">
            <a:avLst/>
          </a:prstGeom>
          <a:noFill/>
        </p:spPr>
      </p:pic>
      <p:pic>
        <p:nvPicPr>
          <p:cNvPr id="4" name="Picture 2" descr="PRUEBA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CAMPUS DE EXCELENCIA INTERNACIONAL REGIONAL CAMPUS MARE NOSTRUM"/>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2040" y="260648"/>
            <a:ext cx="14859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CuadroTexto"/>
          <p:cNvSpPr txBox="1"/>
          <p:nvPr/>
        </p:nvSpPr>
        <p:spPr>
          <a:xfrm>
            <a:off x="179512" y="6488668"/>
            <a:ext cx="792088" cy="369332"/>
          </a:xfrm>
          <a:prstGeom prst="rect">
            <a:avLst/>
          </a:prstGeom>
          <a:noFill/>
        </p:spPr>
        <p:txBody>
          <a:bodyPr wrap="square" rtlCol="0">
            <a:spAutoFit/>
          </a:bodyPr>
          <a:lstStyle/>
          <a:p>
            <a:r>
              <a:rPr lang="es-ES" dirty="0" smtClean="0"/>
              <a:t>4/12</a:t>
            </a:r>
            <a:endParaRPr lang="es-ES" dirty="0"/>
          </a:p>
        </p:txBody>
      </p:sp>
      <p:sp>
        <p:nvSpPr>
          <p:cNvPr id="20481" name="Rectangle 1"/>
          <p:cNvSpPr>
            <a:spLocks noChangeArrowheads="1"/>
          </p:cNvSpPr>
          <p:nvPr/>
        </p:nvSpPr>
        <p:spPr bwMode="auto">
          <a:xfrm>
            <a:off x="251520" y="1700808"/>
            <a:ext cx="684076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4000" b="1" i="0" u="none" strike="noStrike" cap="none" normalizeH="0" baseline="0" dirty="0" smtClean="0">
                <a:ln>
                  <a:noFill/>
                </a:ln>
                <a:solidFill>
                  <a:schemeClr val="tx1"/>
                </a:solidFill>
                <a:effectLst/>
                <a:ea typeface="Times New Roman" pitchFamily="18" charset="0"/>
                <a:cs typeface="Times New Roman" pitchFamily="18" charset="0"/>
              </a:rPr>
              <a:t>MATERIAL AND METHODS</a:t>
            </a:r>
            <a:endParaRPr kumimoji="0" lang="en-US" sz="4000" b="0" i="0" u="none" strike="noStrike" cap="none" normalizeH="0" baseline="0" dirty="0" smtClean="0">
              <a:ln>
                <a:noFill/>
              </a:ln>
              <a:solidFill>
                <a:schemeClr val="tx1"/>
              </a:solidFill>
              <a:effectLst/>
              <a:cs typeface="Arial" pitchFamily="34" charset="0"/>
            </a:endParaRPr>
          </a:p>
        </p:txBody>
      </p:sp>
      <p:grpSp>
        <p:nvGrpSpPr>
          <p:cNvPr id="8" name="7 Grupo"/>
          <p:cNvGrpSpPr/>
          <p:nvPr/>
        </p:nvGrpSpPr>
        <p:grpSpPr>
          <a:xfrm>
            <a:off x="3296831" y="1052737"/>
            <a:ext cx="5667658" cy="595228"/>
            <a:chOff x="2915816" y="1052736"/>
            <a:chExt cx="4824536" cy="523220"/>
          </a:xfrm>
        </p:grpSpPr>
        <p:sp>
          <p:nvSpPr>
            <p:cNvPr id="11" name="10 CuadroTexto"/>
            <p:cNvSpPr txBox="1"/>
            <p:nvPr/>
          </p:nvSpPr>
          <p:spPr bwMode="auto">
            <a:xfrm>
              <a:off x="2915816" y="1052736"/>
              <a:ext cx="2285233" cy="523220"/>
            </a:xfrm>
            <a:prstGeom prst="rect">
              <a:avLst/>
            </a:prstGeom>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a:spAutoFit/>
            </a:bodyPr>
            <a:lstStyle/>
            <a:p>
              <a:pPr algn="ctr" fontAlgn="auto">
                <a:spcBef>
                  <a:spcPts val="0"/>
                </a:spcBef>
                <a:spcAft>
                  <a:spcPts val="0"/>
                </a:spcAft>
                <a:defRPr/>
              </a:pPr>
              <a:r>
                <a:rPr lang="es-ES" sz="1400" dirty="0" smtClean="0"/>
                <a:t>MATERIAL AND METHODS</a:t>
              </a:r>
            </a:p>
            <a:p>
              <a:pPr fontAlgn="auto">
                <a:spcBef>
                  <a:spcPts val="0"/>
                </a:spcBef>
                <a:spcAft>
                  <a:spcPts val="0"/>
                </a:spcAft>
                <a:defRPr/>
              </a:pPr>
              <a:endParaRPr lang="es-ES" sz="1400" dirty="0"/>
            </a:p>
          </p:txBody>
        </p:sp>
        <p:sp>
          <p:nvSpPr>
            <p:cNvPr id="12" name="11 CuadroTexto"/>
            <p:cNvSpPr txBox="1"/>
            <p:nvPr/>
          </p:nvSpPr>
          <p:spPr bwMode="auto">
            <a:xfrm>
              <a:off x="5220073" y="1052736"/>
              <a:ext cx="1152128" cy="523220"/>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fontAlgn="auto">
                <a:spcBef>
                  <a:spcPts val="0"/>
                </a:spcBef>
                <a:spcAft>
                  <a:spcPts val="0"/>
                </a:spcAft>
                <a:defRPr/>
              </a:pPr>
              <a:r>
                <a:rPr lang="es-ES" sz="1400" dirty="0" smtClean="0"/>
                <a:t>RESULTS</a:t>
              </a:r>
            </a:p>
            <a:p>
              <a:pPr fontAlgn="auto">
                <a:spcBef>
                  <a:spcPts val="0"/>
                </a:spcBef>
                <a:spcAft>
                  <a:spcPts val="0"/>
                </a:spcAft>
                <a:defRPr/>
              </a:pPr>
              <a:endParaRPr lang="es-ES" sz="1400" dirty="0"/>
            </a:p>
          </p:txBody>
        </p:sp>
        <p:sp>
          <p:nvSpPr>
            <p:cNvPr id="13" name="12 CuadroTexto"/>
            <p:cNvSpPr txBox="1"/>
            <p:nvPr/>
          </p:nvSpPr>
          <p:spPr bwMode="auto">
            <a:xfrm>
              <a:off x="6372200" y="1052736"/>
              <a:ext cx="1368152" cy="523220"/>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fontAlgn="auto">
                <a:spcBef>
                  <a:spcPts val="0"/>
                </a:spcBef>
                <a:spcAft>
                  <a:spcPts val="0"/>
                </a:spcAft>
                <a:defRPr/>
              </a:pPr>
              <a:r>
                <a:rPr lang="es-ES" sz="1400" dirty="0" smtClean="0"/>
                <a:t>CONCLUSIONS</a:t>
              </a:r>
            </a:p>
            <a:p>
              <a:pPr fontAlgn="auto">
                <a:spcBef>
                  <a:spcPts val="0"/>
                </a:spcBef>
                <a:spcAft>
                  <a:spcPts val="0"/>
                </a:spcAft>
                <a:defRPr/>
              </a:pPr>
              <a:endParaRPr lang="es-ES" sz="1400" dirty="0"/>
            </a:p>
          </p:txBody>
        </p:sp>
      </p:grpSp>
      <p:sp>
        <p:nvSpPr>
          <p:cNvPr id="20483" name="AutoShape 3" descr="data:image/jpeg;base64,/9j/4AAQSkZJRgABAQAAAQABAAD/2wCEAAkGBxQSEhUUEBQVFhQVFhcVFRQXFRYXFRcVFRUWGBgWGBgYHCggGBolGxUUITEhJyorLi4uFx8zODMsNygtLisBCgoKDg0OGxAQGywmICQsLCw0LCwsLCwsLCwsLCwsLCwsLCwsLCwsLCwsLCwsLCwsLCwsLCwsLCwsLCwsLCwsLP/AABEIAOEA4QMBEQACEQEDEQH/xAAbAAABBQEBAAAAAAAAAAAAAAAAAQMEBQYHAv/EAEYQAAIBAgMEBwUEBwUIAwAAAAECAAMRBCExBRJBUQYTImFxgZEyQlKhsRRiwdEHIzNykrLwFSRDguE0U3Ois8LS8WOTw//EABoBAQADAQEBAAAAAAAAAAAAAAADBAUCAQb/xAAzEQACAgEEAQIEBQMDBQAAAAAAAQIDEQQSITFBE1EFImFxFDJCgZEjsfBSocEVM0PR4f/aAAwDAQACEQMRAD8A7jACAEAIAQAgBACAEAIAQAgBACAEAIAQAgBACAEAIAQAgBACAEAIAkAWAEAIAQAgBACAEAIB4rVQoLMQFAuScgAJzKSSyzzODMYjpQXJFAWX4zx7wJjX/E5N4r/kgd2fykY7RLH9Y1X/ACtb5WtKn4qUn88n+x5v98k/CVqmtCtv/wDx1Mm8joZcqss7qnn6M6TfhlngdqhzuOClQaqfwl6nVxm9s1iRJGafDLGXDsIAQAgBACAEAIAQAgBACAEAIAkAWAEAIAQAgBACAEA8VagUFmNgMyZzKSisvoPg5z0p6TDEsKNK4pA3c39s8B4cfSYWs1vqx2x6KVtu57V0e9ngMQtstANJmrl4PI88G0wGzwqi5ubcQCPnn859BpdIowy32W4xwhvFbJQ5r2G4EezfvHCeXaKEuuH/ALHjrT6KnGOb9ViMmH7OrxXkSeKylNvPp3d+Jf54I2/Ei32DjmqKyVP2lM7rd/I/I+k0tHc5xcZdrgkrk2sMtZdJAgBACAEAIAQAgBACAEAIAQAgBACAEAIAQAgBACAUHTRmFABdGcKx5BlYL/z7kz/iWfR49yG7Ozg5lg8PY759kNY8w1uPnf0mDJ8FBLyW+Dxigg3ka4JIywbrYe2kqgKSN4fObui1sZLZLhlyuxS4LozUysEpkeldYDTMLoeKnl3rp4eE+e11qlPEekVrmR+je1h1yXOVQGlc/EoBT5EidaC7bdh+TmmfPPk24n0BbEgCwAgBACAJeeZACegIAsASALAEgBACALACAEAIAQAgBAIm1qStRqBxdSjXHgCfWR3JODT9htUuGcqwW9UJ3WAqspUqQLVRbUD4+7zE+YUX4Kt+nlVPH+MgVEZDZgQe+cNFR5XY9hsUUNwZy0ep46LlektXdtvH1nfq2Yxngk9aRHONarfeOQBJ8bZD1tOO+znLl2W3RLBirUQbo3aTtWJ5kgKo7s1v5GXtBD1LFx+Xklpjuf2OgifRF0IAsASAEAbxFYIpZjZVBJPcJzKSiss8bSWWc3x20apc1ixVybrn7IvkPIes+Zs1NkrN+TGndNy3G26PbZXE076VFyde/mO4zd0upV0PqaenuVsc+S2lsnFgCQAgCwBIAGALACAEAIAQAgBAPFRAwIOhBB8541lYCZx7E4Tcdqb6oxXzU5Ecp83OLjJxZqShC6GJIsqG0lYbmMTrU4VVyqr4/F45d89U44xNZ+vn/wCmVdo5Q8ZX+4xjNiAAvh6gqUxmeDqPvD8TbzkM613F5Rnyq8xIWGwu8dRla+edjyEh5xk4UTzjaxB3EGXiP6/9RGPlnsn4Rb9Ftp1KDhv8NyAV5roD3HU+cs6fUOmaa68ndU3FnUFNxcT6ZPKyaA1icQtNS1RgqjUsbCeSnGCzJnMpKKyzM43pql7YdC/327K+Q1PymZd8UjHiCz/n8lOzWxX5eSor9IcS/wDibo5IoA9Tc/OUJ6++XnH2K0tVZLyQ3xFZtXqnxd/zlZ3WPuT/AJInOz3ZD2liagTdLv2iBbea1tefdCsm+2/5OZTljDbGcFtHrP1dU34IxOnJST8j/Q6fKwzzdu4ZIweLfDVQ6ajhwZeKmKbZVT3RPa5yrluR03Ze0Er0xUpnI6jip4g98+loujbBSibVVisjuRMkxIIIAsAIAkAIAsAIAQAgBAG69ZUBZyFUakmwnMpKKyz1Jt4RmtodNKSG1IFz8R7K/mZRs18VxFZLMNLJ9kbA9NCzDeTsk8FcHxzyMjjr5Z+ZLB1LSrHDKX9ILULmtS3mfds26SFuMlqd5GnpykWqlXZNbHyS6ZTisS6KPZe0EfU55ZHI+kpyjgsEvEY+nTIIbdfVQpO9xzAHmL5aThQb5RWs0ULXnyRcPtenWfdqb6MchuoDfh2gmhh0N85M274fOPKNMcEqLYKLgZ3GfncX9ZHOtx7Kjhg84bB9Y6ogzJ8gOJ8BPaqnZNRSPIxbeEafpDt+lgqY3u05FqdMatbK55Dvn0N18aIY8+xPdfGqP19jnGM2hVxb7+IfIZqgvuqO4fj85g33yteZMyLLZWvMjycYiZAD+b6ZfOV8NnGUhs7Ybhl5L+U62jeef7Yqd3oJ7gb2ecRtJnADAG2YyAsbW4C51nuGHNsgz04LvBYjrl3H9sDI/EB+I48xnznLWST8xb9D8Y9PErTHs1CQy8MgSG8RaW9BbONqiumWNHNxs2+50i8+hNgBPQLACAJACALACAJAFgBAOc9OMWxxDKSdxAoVe9lvpz19Jia2cna14NHTRShkq9n4Yk3Kk8b27I8+cqcLsnbLVNs06aELSLHTfsDYi2djnzFu6/GeYb7OdryuSz2JsIYlVr4g3VsxTHL7xH0HrNHS6NSSnIr3ahxe2Jb7Q6L4atrTCnS6dn5aH0l2zSVz8Y+xXhqJx8lNV/Rzh2ILO5toOz6aSFaFL9TJfxkvYu9jdGcNhf2NMb3xHNvU6SxXp4Q5SIZ3Tn2WWJwiVBaoobxH0PCdzqhNYkskLSfZXbSxNHAUGqBQOAUe07n2VvqfwF5FL09PBtLBFZONUXI5VicU1V2r4g3d9ByHJRwA5z5+212Sb8mLObm90iNVrE5aDkNP9ZwkcZGwIPCZhNlVav7Om7d4Ukeuk7jCUvyps7jXOXSLBeieKP8Agv8A8v8A5ST8Nf8A6GS/hbfYq8bg2pMVe4YGzKRmDYHhloZC04vEuyGUXF4ZHnhyekYggg2IzB5GAjfdD1FnxlcbiohFzpzZh5AepmloKsZul0jS0scZtlxwVuK2/Uxrsy3Wipsi6E21ZuZ7uErazVStlhcIht1ErXx0WnR3pEab9VWa9NjZWPuHkfun5SbQ61weyb4JdNqdr2SNvN00xYAkAWAEAIAQAgEXG41aQ7RzOijNj4CRW3RrWZM6hBy6M7i8FTaocRirLe1qd7nsiwv3zEutjZNylwXIblHZDkrdt9LlpoUoU8tMlubczwHmZzKe9bUkkSQo53SfJkNnYgsDcNmzWvpcm5AnMuHgsNPGTsGxsMadCmh1VRfx1PzM36Iba0jIse6TZNkpwEAIAhgHL+mu1RXr63pUSUQcHqe8x7hp5d8+f19/qT2rpGPq7d8seEZh3JNzrKeCmyfsXY1XFPu0hkPaY+yo7/yktVM7XtiiWqmVjwjpGxuiNCgAWXrH+JxcX7l0E2adBXD83LNWrS1w75ZoFW2Ql1JLotAZ6DjG2S9TEVLg7zVamXH2iALeAE+XtblbJ+cmBbmVj98lrsnoVXq2Ljql5t7Xkv52lirQ22cvhE9ejsl3wbPZPRHD0bEr1jj3nz9F0E06tDVDl8v6l+vS1w+pWfpJxJ6lKCZdY124dhLG3hcj0kXxG3ZBRXki108QUV5MRgtpGj2adinEEZNz8PHWYyk1z7mbGzbwTcWFdd+npxHEdx75xJITXlG06D7a62maTnt0xkfiTh5jT0m58P1G+Ppy7X9jT0d2+O19o1E0i6EAWAEAIAQCu2rtA091EG9Ue+6OAA1Y90q6nUeksLtktVe7l9GdfGFH3aYNXENkW1t3KO70mJusun9S7tio5fCMrjcXUqOd8m9yDnfTLXl4TnGCeKSXBEq0lQ7xzLWUCwy5kcdJ6stHpp+huxGqFalX9lSYmmCPaawt4gZ+cu6PS7peo+ivqtRxtXZ0GbJmhACAEAqOlW0DQwzsp7bdhP33yB8hc+Urau30qnIg1Fmyts5BXbOw9lch+fmc582kYbHdm4M1qqU11ZgL+P8AXykkIuUlFeWewhvkonZdlbOTD0xTpiwGp4k8zPpKaY1R2xN6uuMI4RLkpILAEgDYwyb28FXeOrWG96zjZHOccnm1ZzgcnZ6LAKHpXsIYpAV/aJfdvowOqnlewzlLWab1o8doramj1Y/U5TisOUYqQQQSLHUEag98wOVwzGknF4Y5gcV1bZ+ycmHdz8R/Ws8Z4ngstn4v7NiEqL7IIv3o2vyMkosdc1L2JKp+nNM64jXFxoRceE+oTysm+nkWegWAEAIAQDK4yvfHk8KVK3qL/jML4hP+rx4L1MM1fdj/AEPQdVUrEdp6lTPjuqbW8Lhj5y7oIKNW7yR6l5ng5riyTuqCRvuFJGtic5lR7Zf8EqvSPWqCLg5Ai+9a+gHPMfKeDwdN6O7QFWna1ih3SCLG3um3DL6Gbeju9Sv7GZfDbItpbIQgBACAYr9JLNu0bDs3c3+/ugL8i8yfireIrxkz9fnC9jnZFtcpkmWbT9HOyd5+vYZJcL3uw18l/mmj8Op3T9R9I0NFVl734OiCbZqCwAgCQBYAkAWAJAMR+kHYoK/aEHIVPor+Wh8ZkfEdP/5Y/uZ2tp43o5/aZRmDy1LpY6r9DPGes6x0QxXWYSkTqBuH/KbfQCfRaKe6lG5ppbqky5lsnFgBACAEAw9Sp+uxj8uz6ZfhPmtY83M1KliES82SvVbPU8qLOfFlLn5mbda2af8AYoz+a39zl9r1qI5Esfw+hmIumamC02RVX7evWMFRN05mw3t2488hOq8Jpsjsy4NI2fR7adN3rOujMLEEE2UEZqMwLk52mpoIva5PyyhqOGo+yNHTcEXBBHMS+QHqAEAIBA25iEp0XaoqsAMlYAhmOSg37yJBqJxhW5SWSO2SjBtnL/st2KupGW97y3vxtoAb5T5h5MNp55RoNibZbDgIBemPd5eBlrTa2dPHaLNOpdfHg2ez9o06wvTOfFT7Q8RN2nUQtWYs067YzXykuTkgsASAEAWAEASANYzDiojI2aupU+BFpxZBTi4vycyjuTRxHE0ijMp1UlT4qbH6T5ZrDaPnpLDweENj45QeHTP0cN/dSOVVvopm38Nf9J/c19D/ANv9zVTRLosAIAQBIBz+o16OLb4qjfUz5i35rX9zVjwo/Y0nSaqKWCYc1WmB42H0v6Tc1MtlD+xRpW61HLu31l6QDMqm4Omn17UxVjHJpl30b6Pvi3qVGIQBly1PDiMibL85Zo07t6fRBdcqzd1+jeHZVG5usostRDu1B37w1PjNqEFCKijNlJt5ZDDVcKwFZt+mTZa9rEHgtYDIjk4nR4X9CuG7iNRy/Md8AcZrC5yAzJgGP2h0qbfsh3ad7XsN49+ekAqemW1r9XT3mdQOsYNb2iCEGQH3ifATJ+JWdQX3M7XWdQM/s7bD0+y36yn8LHNb67jcPDMd0zVPjEuUUYWtcPlF3SCVQWom9sypyZfFeXeMpzKrKzDn+6JNilzE80qjI11JVhoRrI4ScHmL5OE3F5RuOjW0Gr0iz6qxS/xWtn87eU+j0V0ra90uzX01jshlltLZOJAFgBACAEAIBxzpOlsVXA/3rH1sfxnzGpWLpL6mFqF/Vl9yqOo8RIiA6l+j2lu4S/xVHP0X8JufDY4pz9TZ0SxUaWaBbFgBACAR8biVpoWY2sDbvNsgOZkds1COWdRi5PCMXgsI7YOt2Te5a1uWc+cUZOe7BoykotIc6eYnfFAKboQzgjQnID0z9Zo6+eVHHRFpY4bz2Z1aYVbjVtTxNtJnFs6D0V2eaOHUMLM3bbuvoPS03dJXsr58mZfPdMuZaITzVphgQwBBFiDmCDwMAoKlJsIRmTQ919TRv7rfFS+kAZ6S7X/V9WuTNm/cvceIbnygGGx+Y8M/68obxyOuSMiisSXfdbLgCNLW1BFgB858zqLd83IwrJepNsKmy2GjIf8ANu/zgCQkez2GjQq0iHAZbHJxpfuZcp6m48o8+aPJaU9sb67rr+t0VlsASfiGgPePTjOnizjHJLv38Y5NNsvH0qaJTNO26AN9SQSeJJGdybmfS01quCivBtVw2RUS6pYxfdqOvjZh8wT85Idkqnin4NTf1Q/jAHvtTD2qbeK2YfW/ygCjHU+LbvcwK/zWgD4a+kAz+3+kDUagp0gpIAZy18r6AW48fSZus1zpkoxKmo1Lre2JL2ft+nUpszkIUUtUUnQDVhzEmo1kLIZ6a7O69RCccnK9qYrraj1LW6x2cDiATkPQTBsnvnKXuzHslum5e5EUXKjvE4OEdm2Bheqw9JOIQX8TmfmTPptNDZVGP0N6mG2tInyclFgBACAZ5anXYp97NaXZUcL+8fG/0mJqrN923wXIrZVnyy8AGnCW4JJYRWyYHphgkoPTCCyMWO77qsbXtyBsPTwtnXxUZuK6L+nluWWPjZtNqmErJ+zJUMCSQGBz148PIzqmK3Rfj/k8lOWJJ9m8m+ZwQAgDOLqqqMz+yAb34jl330gHL8VWF23RbO+7c2F/ZXPgBbygFa988731kV8ZSraj2R2xcoNLsTZ2ymrMVS1+JJt/WkxI6G+XjBkx0dsvAmNwr0GZbkMDwJ3bcx3GVrK3XPZIhsrdb2s8UbMVZhdfZbmrd/MGRnKLIYMA6ZGcM92kyixGTZjgfz/Oa+k1+MQs/k0aNTj5Z/yT6bunA28Mvymwmnyi+mmsofp7QHEek9PSRT2nbRmEAkDbrD73iBAHaG0Kbf4e63NTun1XOAZKnihWqVLH9Y1Q7oc+0oJCqGJ9qwAsdec+auTttk13kxpP1Jv3yQduU/ZTiTncW04Ef1pK6Ti3khmmuCrqm5y0GQ8BPERssui2A6/FIvBe03gP6+csaev1LFEm09e+xI7BPpjdCALACAEAwmz9omlXrhtTUb+Yz5jUNqbf1NRQU4JFxQ6RqPb9Z3Vqpw4aI56X/SZzpDW+21wiVEpoi7wZ+L6Be4G+vcZYpreom30Nyojh9lnseg6Umo4hSEOa1V7aX53W9vO0kWjsjmPj+zI53Rk1Jdl9sHaPWqVYg1KZ3Wsb3HuuOYIl/T2744faILYJPK6ZaSyRCwDLdNcfuqKYuct9gNTa4UeZB9BAMFWJ0OurHmx1/LygHiAS9iYjq6478vPh8wB5wC+6SYIVCCNbC3eM/wDWUdbpfVjmPaKupo9SOV2ZOrh3pdsC6ElSSLo3NT3/ADmG4tLkyHGUeS52ZXp1FsCRbUHNlH/eveMx8j0oxksE0MSRIrUWHDI5gjMEcweMhlCUezyUWhcLjHT2TlyOYktOpsq/Kzqu6yHTJw2gjftKXmtj/rNKv4qv1ouR1i/Ujw9TDnR2XxVj+EtL4hQ/JKtXV7kWtXRfZfe8FYH5i0P4hQvIerqXkdwuJsbjhr4SenUQuW6BLXbGazEzYoI2ZcqTn7JK2bPUG415T5uSW55fkxGlnlj1cVX1ZarABQyt293kVNmJ0F7cIn83LeT17n9StcW1Fjy4zgi6NX+jzG06dVkcWepYK/C/w+eXpND4fbCFmH5L2hnCLcX2dIE3TVCALACAEAo9rdG6dZi4JRzqbXB7yMs5Sv0cbHnpk9eolBY7Ks9D34VVJ5FCBbxvnK3/AE147Jvxf0Im3tkphcNa+/Uq1Fu1rZKCbLyH5z22H4erCfLYrl6tmWuEVmz6dbfb7OzKUTfIBOdtfE56d040+oufC58nVlVax4yWuzNq5iq6gMOyayLln7tZRwPMS7RqK7X7MrW1yhx4NZg9oK9gbBiLgXuGHNG0YfMcQJbISZAKvbOxUxFicnAIB7jwMAxO1OjxpvuB03iLhSd0sO7eyOnAk90AqcTgqlM2dSD3gjzz4QCMUIII1BuDAOg4OgK9BGGRtlfTwPh+cArcVs2pTJIW4bJ0YXpuOR4X5HUSlqNM380O/K8MrW05+aP7r3Kir0dWr28ExV1zNBzZ1P3H4jvPrMp0qX5O/ZlB0KXNffsQae0MRhW3ayGxOaOpAPeO/vWROUocSX7P/P7EW+dbxJfyWtDH0auh3G+Fs/RlF/Uec52wl1x9/wD2d5hL6DppE+yN7vUhx57ukjdcvHP2Gx+CNUpH+rzjBw4sSlhyToTbM2BOQ4mwnqi2+EFFsbweIUk747OZU8iBY+uvlLugu2WbX5J9JbieClp1kIC1bjsgJUFyUtfJl95TfxHC+kgWG3uKqcXnd/IyNM8xz/KRkYGsTbrL2F89St+J5j6T3B6WlDDlNwgjMqVYaWGdx6SXTVud0UTUQbsSOr7PxHWU0f4lB8+PzvPpzdJMASALAEgBAI2PxyUV3qjADhzPcBxkdlsa1mR1CDk8I57tvajYqqDayLcKvIcSe8zD1Godsvp7GlTUq0aHoTgyOsqsLByAneBxHdkJe+H1tJyaK2qnnEUN7awhwlXr6YvSc2qJwBOuXI/WQ6yh1y9SB1TNWR2SIGMvSdDSscPWIIViQqvwsfcN9CLWM90uuedtn8nM9PmLa7Re7P2yVJWpvHd1uP1qfvAe2v3hnzHGa5UL6lUDAMpBBzBBuDAKbpZsj7RR7I/WJdk7+a+dvUCAYLCbQqKu6GuvFGAZP4WuIBKGIov+0pFT8VM/9rX+REAu9l47cyoslRfgJ6t/INkT4GAWibZp3tUDUm5OCPnxgC4rZtKtZlNnGa1ENmB8pXu00Lfo/cispjPnyRqtWtTG7iKYrU/jUAm33kORmdZXdX+ZbkV5epHiSyiCNm4CvoiA/CCaZ/huPpK+KpeP+CHZTP8AzB7PRWjwesBy3wR6Mpnjpgx+Hh9Tyeh9M/41f+IAfICdR00H5YWli/LPLdCEXtU61TfAut9N4aSX8FHHEjr8HHGU2ZRQATvZDUjjnw7jn8pFoKd12X4IdJXmznwQa1HdALZZaEi58uE7l8PtTeMCWiszwRWxKkgAE+lvGF8Nt90PwFn0PSvfQed9Z0vhlnmSOloJ+6J+y2zCi9hc2vkCdbDhLmm0fpPdJ5Za0+m9N5bOqdGB/dqd/vfzGXy2WsAIAkAR3ABLEADUnICeNpLLCWejN7V6VKt1odo/GfZHgPemffrox4h/Jar0zfMjK1qtSu92LMxyHEnuUCZkpTtlnsuJRgjSbF6LWs2I8RT5/vn8JoafQ/qs/gq26nPETVKLaTTSwUxvE0FqIyOLqwsR4zmcFKLTPU2nlHPqzNRFbDVAGAuFJ4Ei6sPkZ87bW65tGpB70pGi2JQXF4Skz36xV3esGThly1/CbulnurRn3x2zaG2NXCtdrAE/tAD1T/8AEUew33h53lgiLzA7RWpl7L2uUJGnxKRky94+UAxXTTZPU1OuQdiocx8NQ/8Alw77jiIBRI14B6gErD7RqILBrr8LWZfRoBMw+1E4q1M/FSbL+BsvQiAXOD2s59iolX7p7FT+FtfIwB+tiMPU7OIpbrfeFj68ZBZpqrPzIjlVCXaFTYqH9hWqL3ByR6GVn8Ph+ltET00fDaPNTZ1ddMS/mqflOfwMl+s8/Dz8SKDHbQrAlRiHa2trKB4lbTtaOXmbPfQm+5MzeJxqpod5/iOg8OfiZZpojUsRJKqo1rgqK1csbkyYlJ6UQtIC3ac7x7lHsjzzPpAGa1QKLmAWHRykWzFyWOXmbD1zgHYcDh+rponwqB58fnAJEAQmeAzm1OlCqStCzEZFz7A8Pi+koX65R4gWq9M5cyMtj9oVKx7bFu7RR5DKZll87O2W4Vxj0iVsbYT1+1pT+MjI/uD3vHSS0aSdnPSOLb4w48m12bsqnQHYGfFzmx8+A7hNiqiFS+VFCdkp9k2THAQAgGK6a0N2ujj30KnxQ/kw9Jj/ABCOJqXuXtK/laJXQF7LVp8n3x4Pf8pN8OlmLRxq1ymap0BFiAQdQdDNIqFBjtiFM8PmoN+qJIIPxUn1QwBldoLVpvSxILIRuuSLOn/EUaWPvrlzAgGS2psOthyWt1tE5rWTMFToXA9k/e9k8xmYBDSoDpAPUAWAIYBKw+0qqCwYlfgazL6NcDygEyhtZPeRqZ+Ki2X/ANb3HoRALL+0WqLu06tOpf3XvSfw7WR8jAMjtvDYlTZ6ZVOFgbePf4wChKHzgCrS55wD3XxlsyYAxgcJUxTXA7A1OgPdeAdY6H9H+rAqONPZFrXPxW4DkIBrYAQCs6SUXfD1Fp+1bQakA3I8xK+qjKVTUSWlpTTZzikpOU+fNQbx6k2prxIvwBHEs3BefpPVjyOzbbH2/uWpYjhktQDIgcGA08ZqabWrG2f8lG2jnMTTg30mknkqBPQLAEgGb6dUv1KP8FQejAj62mf8QjmtP2Za0r+ZorOhtW2IYcHQ+qkH85W+HyxZj6EuqXy5NvNkoCwCBtHZaVbNmtQezUXJh48x3QCgarWwhIIA3tP9y5//ADf5HjzgFRsHooaxd6tRgrKGUqRffY3N7jK1jde+AVlPZ9UtUVFNQUyQSvtWBtfd4+UAYvwORGoIsR5QBbwBIAhgCEQCThdo1aeSOwHw6r/CcoBIfaFN/wDaKCN95P1Z8bZr8oBG+y4B8g9dDrbc3sufZBNu+wgEtOg+HKrV32qIxyuQBfkRYehgGw2N0fpIqtkRYFRbsjy4mAX0AIAQBIBS7U6PJUJan2HOuXZPiOB75Sv0cbOY8Mnr1Djw+jM4/Y9RPbp3GYuO0tvLSZdumsh2i7C+L6YxQxRHtANbLv0485Xal0iV4fJs+jSuKC9YCDc7oOoW+V5v6TcqluMu/G/5S0loiCAEAqelVLewtXuAb+Eg/nK2rjmlktDxYjG9H8Tu16THi27/ABC34zH0sttqL98cwZ0ifQmWEAIBTdMB/dKncU/nWAHRAf3VP3n/AOo34WgFdQoHC4pyTZKtyt8la5uVvwYHS+sAn7T+yVgev3Qw4nsuPPX8IBg8bRXrGGG3qlNRfeIAOWtuY01tAI19Lgi+lwR9YAXgCFucAaq4tVgDFIvWNlFhzP5fnANTsTZOKpoRSanutk4KglgebawB/Z2INEVMLiFO62ltVuL7w58D5QCx6C7X3+sw7m70iSpOrITrn3/WAa2AEAIAkAIAQDzuC97C/O052r2GT1OgEAIAQCHtkXoVv+G/8pkV6zXL7Hdf5kYTZ+zzUwzOnt0yGHPLMz5yO7dleDUnNJqL8m42PtIV6YOjADfXiD+U+houVkeOzMsrcHgnycjCAVHS0f3Sr/l/6iwBOiR/uyeL/wAxgFpXoK6lXUMp1BFxAKmr0XoNwcD4Q7bvoYBV9J1pYakKVJQu+btbMkDQczn9IBW4ZauM3aSLajTA7LEhb/E5XMkngD+cAfxfRXdzZGtzoMTbxSpcnyIgHvZ+AwyKW6nrmUE3BZjcDRqTZpc9zDvgGKxANYszAKxJNrWCn4QBoAMoA+MZ1IG8FVvuneJ77Wuo8TALLBdJKigEMwHN13VPcDxMAlbU2p1245G7VTiNGGo8wfqYBKrMFali6IsR7aj0dD3a28oBu6FYOoZTcMAQe4wByAEAIAQAgBAEgBACAEAbxFPeVl+JSPUWnM1mLR6nh5OedH9pmgxRx2L9vyynzfMWas4KaHsRUJqGpht5BoFDWNufG/hoJIp7ZfI8HKhmOJ8krBbWxRNlZntwKA+pEmjrLl5yRyor+xf7K2wzv1VdClS1xwDAa2zl7T6v1JbZLDK9tKit0XlHvpT/ALLV/dH8wl4rjXRH/Zl/eb6wC6gEbaWPSgheobDgOJPIDiYBi6GCqbQrmq4K0xYcwoHurzP5wDb4PCrSUJTFlH9XPMwB+AZ3plQC0DVQAVFK2cZMASAcxAMnT2mHscTTDnTrF7NUeY9rzvAPNbYi1abfY6m+xudxrLUvyN8m9YBnafX4ZW3xugsENNxkdbkr3W4c4BJSsu6alK4QG1SieAv7dMngL6cO/WAWdDElUZL3U5+oyI8RaAajoLtS6NRc5oexc6qcyB4GAa6AEAIAQAgBACAJACALACAc66U7JelWeoqk03O9cDIE6g8s7zD1VEoTckuGaNFsZRw+yNs3HKD2r+QlJljBotkYxgLYeizEm5Y5C/jwljTxuz8iK1yi/wAzLrCYFi4q1yC4BCqt91QdczqZq0adqW+b5Kk5rG2PRKx2GFWm9M6MpHhfjLhEZzZFWphb0qpAFyRvndVu9HtbyPygE7F9JFQewb8Bv0yD/CxPygFPhMBVx1Xra91pjQaC3Jb/ADMA2NCiqKFQAKMgBAHIAQCLtTCCtSemfeUgdx4H1tAOWGkVJRhZlJBHIiAN4ag28d3eJ4ADPib5a2yH/uAWP9t9kJiVFdbe8LOoGpVteIgDNbYlDEIfslQBiDanUIVrkaB9DroYBF+z1qTilUpka7pORzN93vFybEcwPAC3r4VadPDvTY9Y5qF7cluLW4EEoPKAdFw99xd72t0X8bZwByAEAIAkAIAQAgBACAEAIwBn7Kl77i357ovOPTj7Hu5+49adYPAnoCAI6BhZgCORFxAI6bPpA3FKmDzCL+UAlQAgBACAEAz3SPo6K/6ynYVbZ30cDnyPfAMbUp1KL2YMjjyP5MIBExCb5Ba5tplbLygCClp7o4AawDW7GwGKamd8Kafu0qwJJ7xxTugB/Y7VK6E06i2NnDkMgW4J3W969gOcA2UAIAQAgBACAJACAEAIAQBYAkAIAQAgBAFgBACAEAIAQAgDdegrizqGHIgEfOAVz9HMMf8ACHkWHyBgEjCbKo0jenTUHna59TnAJsAIAQAgBACAEAIAQBIAQAgBACAEAIAQAgBACALACAEAIAQAgBACAEAIAQAgBACAEAIAQAgCQAgBACAEAIAQAgBACAEAWAEAIAQAgBACAEAIAQAgBACAf//Z"/>
          <p:cNvSpPr>
            <a:spLocks noChangeAspect="1" noChangeArrowheads="1"/>
          </p:cNvSpPr>
          <p:nvPr/>
        </p:nvSpPr>
        <p:spPr bwMode="auto">
          <a:xfrm>
            <a:off x="155575" y="-1881188"/>
            <a:ext cx="3924300" cy="39243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18" name="17 CuadroTexto"/>
          <p:cNvSpPr txBox="1"/>
          <p:nvPr/>
        </p:nvSpPr>
        <p:spPr>
          <a:xfrm>
            <a:off x="2843808" y="3284984"/>
            <a:ext cx="5904656" cy="1231106"/>
          </a:xfrm>
          <a:prstGeom prst="rect">
            <a:avLst/>
          </a:prstGeom>
          <a:noFill/>
        </p:spPr>
        <p:txBody>
          <a:bodyPr wrap="square" rtlCol="0">
            <a:spAutoFit/>
          </a:bodyPr>
          <a:lstStyle/>
          <a:p>
            <a:pPr algn="just"/>
            <a:r>
              <a:rPr lang="es-ES" sz="1400" dirty="0" smtClean="0"/>
              <a:t>Breast milk samples were analyzed from each point of origin: 8 samples from Egypt, 7 samples from Honduras and 2 samples from Spain. </a:t>
            </a:r>
          </a:p>
          <a:p>
            <a:pPr algn="just"/>
            <a:endParaRPr lang="es-ES" sz="1400" dirty="0" smtClean="0"/>
          </a:p>
          <a:p>
            <a:pPr algn="ctr"/>
            <a:r>
              <a:rPr lang="es-ES" sz="1400" i="1" dirty="0" smtClean="0"/>
              <a:t>These samples were taken during the 2</a:t>
            </a:r>
            <a:r>
              <a:rPr lang="es-ES" sz="1400" i="1" baseline="30000" dirty="0" smtClean="0"/>
              <a:t>nd</a:t>
            </a:r>
            <a:r>
              <a:rPr lang="es-ES" sz="1400" i="1" dirty="0" smtClean="0"/>
              <a:t> to 4</a:t>
            </a:r>
            <a:r>
              <a:rPr lang="es-ES" sz="1400" i="1" baseline="30000" dirty="0" smtClean="0"/>
              <a:t>th</a:t>
            </a:r>
            <a:r>
              <a:rPr lang="es-ES" sz="1400" i="1" dirty="0" smtClean="0"/>
              <a:t> month after birth</a:t>
            </a:r>
          </a:p>
          <a:p>
            <a:pPr algn="just"/>
            <a:endParaRPr lang="es-ES" dirty="0" smtClean="0"/>
          </a:p>
        </p:txBody>
      </p:sp>
      <p:sp>
        <p:nvSpPr>
          <p:cNvPr id="20" name="19 Rectángulo"/>
          <p:cNvSpPr/>
          <p:nvPr/>
        </p:nvSpPr>
        <p:spPr>
          <a:xfrm>
            <a:off x="539552" y="5589240"/>
            <a:ext cx="4572000" cy="646331"/>
          </a:xfrm>
          <a:prstGeom prst="rect">
            <a:avLst/>
          </a:prstGeom>
        </p:spPr>
        <p:txBody>
          <a:bodyPr>
            <a:spAutoFit/>
          </a:bodyPr>
          <a:lstStyle/>
          <a:p>
            <a:r>
              <a:rPr lang="es-ES" b="1" i="1" dirty="0" smtClean="0"/>
              <a:t>Lactoferrin and Haptocorrin analysis </a:t>
            </a:r>
          </a:p>
          <a:p>
            <a:r>
              <a:rPr lang="es-ES" b="1" i="1" dirty="0" smtClean="0"/>
              <a:t>Fatty Acid Extraction and Analysis </a:t>
            </a:r>
            <a:endParaRPr lang="es-ES" b="1" i="1" dirty="0"/>
          </a:p>
        </p:txBody>
      </p:sp>
      <p:pic>
        <p:nvPicPr>
          <p:cNvPr id="25" name="Picture 10" descr="http://farm5.static.flickr.com/4085/5035935404_229d4792e3.jpg"/>
          <p:cNvPicPr>
            <a:picLocks noChangeAspect="1" noChangeArrowheads="1"/>
          </p:cNvPicPr>
          <p:nvPr/>
        </p:nvPicPr>
        <p:blipFill>
          <a:blip r:embed="rId5" cstate="print"/>
          <a:srcRect/>
          <a:stretch>
            <a:fillRect/>
          </a:stretch>
        </p:blipFill>
        <p:spPr bwMode="auto">
          <a:xfrm>
            <a:off x="7517138" y="1916832"/>
            <a:ext cx="1626862" cy="1161048"/>
          </a:xfrm>
          <a:prstGeom prst="roundRect">
            <a:avLst/>
          </a:prstGeom>
          <a:ln>
            <a:noFill/>
          </a:ln>
          <a:effectLst>
            <a:outerShdw blurRad="292100" dist="139700" dir="2700000" algn="tl" rotWithShape="0">
              <a:srgbClr val="333333">
                <a:alpha val="65000"/>
              </a:srgbClr>
            </a:outerShdw>
          </a:effectLst>
        </p:spPr>
      </p:pic>
      <p:pic>
        <p:nvPicPr>
          <p:cNvPr id="20487" name="Picture 7" descr="http://www.dmpg.net/thumb/200x150/4c/e4/4ce4eded57d1072e.jpg"/>
          <p:cNvPicPr>
            <a:picLocks noChangeAspect="1" noChangeArrowheads="1"/>
          </p:cNvPicPr>
          <p:nvPr/>
        </p:nvPicPr>
        <p:blipFill>
          <a:blip r:embed="rId6" cstate="print"/>
          <a:srcRect/>
          <a:stretch>
            <a:fillRect/>
          </a:stretch>
        </p:blipFill>
        <p:spPr bwMode="auto">
          <a:xfrm>
            <a:off x="6732240" y="5733256"/>
            <a:ext cx="1136915" cy="852686"/>
          </a:xfrm>
          <a:prstGeom prst="rect">
            <a:avLst/>
          </a:prstGeom>
          <a:noFill/>
        </p:spPr>
      </p:pic>
      <p:pic>
        <p:nvPicPr>
          <p:cNvPr id="20491" name="Picture 11" descr="http://www.mundoeducacao.com/upload/conteudo_legenda/1052281e258f4da451b053e703dcc054.jpg"/>
          <p:cNvPicPr>
            <a:picLocks noChangeAspect="1" noChangeArrowheads="1"/>
          </p:cNvPicPr>
          <p:nvPr/>
        </p:nvPicPr>
        <p:blipFill>
          <a:blip r:embed="rId7" cstate="print"/>
          <a:srcRect/>
          <a:stretch>
            <a:fillRect/>
          </a:stretch>
        </p:blipFill>
        <p:spPr bwMode="auto">
          <a:xfrm>
            <a:off x="251520" y="2924944"/>
            <a:ext cx="2400300" cy="16383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31" name="30 Flecha abajo"/>
          <p:cNvSpPr/>
          <p:nvPr/>
        </p:nvSpPr>
        <p:spPr>
          <a:xfrm>
            <a:off x="1835696" y="4725144"/>
            <a:ext cx="648072" cy="648072"/>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0493" name="Picture 13" descr="http://esteticaysalud.com.ve/site/wp-content/uploads/2010/09/Articulo_Principal_LecheMaterna.jpg"/>
          <p:cNvPicPr>
            <a:picLocks noChangeAspect="1" noChangeArrowheads="1"/>
          </p:cNvPicPr>
          <p:nvPr/>
        </p:nvPicPr>
        <p:blipFill>
          <a:blip r:embed="rId8" cstate="print"/>
          <a:srcRect/>
          <a:stretch>
            <a:fillRect/>
          </a:stretch>
        </p:blipFill>
        <p:spPr bwMode="auto">
          <a:xfrm>
            <a:off x="2483768" y="4797152"/>
            <a:ext cx="1536073" cy="806599"/>
          </a:xfrm>
          <a:prstGeom prst="rect">
            <a:avLst/>
          </a:prstGeom>
          <a:noFill/>
        </p:spPr>
      </p:pic>
      <p:pic>
        <p:nvPicPr>
          <p:cNvPr id="20495" name="Picture 15" descr="http://www.rpp.com.pe/pict.php?g=-1&amp;p=/picsnews/477899.jpg"/>
          <p:cNvPicPr>
            <a:picLocks noChangeAspect="1" noChangeArrowheads="1"/>
          </p:cNvPicPr>
          <p:nvPr/>
        </p:nvPicPr>
        <p:blipFill>
          <a:blip r:embed="rId9" cstate="print"/>
          <a:srcRect/>
          <a:stretch>
            <a:fillRect/>
          </a:stretch>
        </p:blipFill>
        <p:spPr bwMode="auto">
          <a:xfrm>
            <a:off x="5914316" y="1988840"/>
            <a:ext cx="1632738" cy="10801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8674" name="Picture 2" descr="http://web.atusaludenlinea.com/wp-content/uploads/2015/03/crean-aplicaci%C3%B3n-de-Lactancia-Materna-a-tu-salud-700x713.jpeg"/>
          <p:cNvPicPr>
            <a:picLocks noChangeAspect="1" noChangeArrowheads="1"/>
          </p:cNvPicPr>
          <p:nvPr/>
        </p:nvPicPr>
        <p:blipFill>
          <a:blip r:embed="rId10" cstate="print"/>
          <a:srcRect/>
          <a:stretch>
            <a:fillRect/>
          </a:stretch>
        </p:blipFill>
        <p:spPr bwMode="auto">
          <a:xfrm>
            <a:off x="4932040" y="2276872"/>
            <a:ext cx="1008112" cy="1028075"/>
          </a:xfrm>
          <a:prstGeom prst="rect">
            <a:avLst/>
          </a:prstGeom>
          <a:ln>
            <a:noFill/>
          </a:ln>
          <a:effectLst>
            <a:outerShdw blurRad="292100" dist="139700" dir="2700000" algn="tl" rotWithShape="0">
              <a:srgbClr val="333333">
                <a:alpha val="65000"/>
              </a:srgbClr>
            </a:outerShdw>
          </a:effectLst>
        </p:spPr>
      </p:pic>
      <p:pic>
        <p:nvPicPr>
          <p:cNvPr id="28676" name="Picture 4" descr="http://www.bfotos.com/albums/hoteles/mapa-hoteles-mundo.jpg"/>
          <p:cNvPicPr>
            <a:picLocks noChangeAspect="1" noChangeArrowheads="1"/>
          </p:cNvPicPr>
          <p:nvPr/>
        </p:nvPicPr>
        <p:blipFill>
          <a:blip r:embed="rId11" cstate="print"/>
          <a:srcRect/>
          <a:stretch>
            <a:fillRect/>
          </a:stretch>
        </p:blipFill>
        <p:spPr bwMode="auto">
          <a:xfrm>
            <a:off x="5724128" y="4365104"/>
            <a:ext cx="2232248" cy="1265564"/>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2636912"/>
            <a:ext cx="3816424" cy="3573016"/>
          </a:xfrm>
          <a:prstGeom prst="rect">
            <a:avLst/>
          </a:prstGeom>
          <a:noFill/>
        </p:spPr>
      </p:pic>
      <p:pic>
        <p:nvPicPr>
          <p:cNvPr id="5" name="Picture 2" descr="PRUEBA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CAMPUS DE EXCELENCIA INTERNACIONAL REGIONAL CAMPUS MARE NOSTRUM"/>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2040" y="188640"/>
            <a:ext cx="14859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6 Grupo"/>
          <p:cNvGrpSpPr/>
          <p:nvPr/>
        </p:nvGrpSpPr>
        <p:grpSpPr>
          <a:xfrm>
            <a:off x="3296831" y="1052737"/>
            <a:ext cx="5667658" cy="595228"/>
            <a:chOff x="2915816" y="1052736"/>
            <a:chExt cx="4824536" cy="523220"/>
          </a:xfrm>
        </p:grpSpPr>
        <p:sp>
          <p:nvSpPr>
            <p:cNvPr id="10" name="9 CuadroTexto"/>
            <p:cNvSpPr txBox="1"/>
            <p:nvPr/>
          </p:nvSpPr>
          <p:spPr bwMode="auto">
            <a:xfrm>
              <a:off x="2915816" y="1052736"/>
              <a:ext cx="2285233" cy="523220"/>
            </a:xfrm>
            <a:prstGeom prst="rect">
              <a:avLst/>
            </a:prstGeom>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a:spAutoFit/>
            </a:bodyPr>
            <a:lstStyle/>
            <a:p>
              <a:pPr algn="ctr" fontAlgn="auto">
                <a:spcBef>
                  <a:spcPts val="0"/>
                </a:spcBef>
                <a:spcAft>
                  <a:spcPts val="0"/>
                </a:spcAft>
                <a:defRPr/>
              </a:pPr>
              <a:r>
                <a:rPr lang="es-ES" sz="1400" dirty="0" smtClean="0"/>
                <a:t>MATERIAL AND METHODS</a:t>
              </a:r>
            </a:p>
            <a:p>
              <a:pPr fontAlgn="auto">
                <a:spcBef>
                  <a:spcPts val="0"/>
                </a:spcBef>
                <a:spcAft>
                  <a:spcPts val="0"/>
                </a:spcAft>
                <a:defRPr/>
              </a:pPr>
              <a:endParaRPr lang="es-ES" sz="1400" dirty="0"/>
            </a:p>
          </p:txBody>
        </p:sp>
        <p:sp>
          <p:nvSpPr>
            <p:cNvPr id="11" name="10 CuadroTexto"/>
            <p:cNvSpPr txBox="1"/>
            <p:nvPr/>
          </p:nvSpPr>
          <p:spPr bwMode="auto">
            <a:xfrm>
              <a:off x="5220073" y="1052736"/>
              <a:ext cx="1152128" cy="523220"/>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fontAlgn="auto">
                <a:spcBef>
                  <a:spcPts val="0"/>
                </a:spcBef>
                <a:spcAft>
                  <a:spcPts val="0"/>
                </a:spcAft>
                <a:defRPr/>
              </a:pPr>
              <a:r>
                <a:rPr lang="es-ES" sz="1400" dirty="0" smtClean="0"/>
                <a:t>RESULTS</a:t>
              </a:r>
            </a:p>
            <a:p>
              <a:pPr fontAlgn="auto">
                <a:spcBef>
                  <a:spcPts val="0"/>
                </a:spcBef>
                <a:spcAft>
                  <a:spcPts val="0"/>
                </a:spcAft>
                <a:defRPr/>
              </a:pPr>
              <a:endParaRPr lang="es-ES" sz="1400" dirty="0"/>
            </a:p>
          </p:txBody>
        </p:sp>
        <p:sp>
          <p:nvSpPr>
            <p:cNvPr id="12" name="11 CuadroTexto"/>
            <p:cNvSpPr txBox="1"/>
            <p:nvPr/>
          </p:nvSpPr>
          <p:spPr bwMode="auto">
            <a:xfrm>
              <a:off x="6372200" y="1052736"/>
              <a:ext cx="1368152" cy="523220"/>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fontAlgn="auto">
                <a:spcBef>
                  <a:spcPts val="0"/>
                </a:spcBef>
                <a:spcAft>
                  <a:spcPts val="0"/>
                </a:spcAft>
                <a:defRPr/>
              </a:pPr>
              <a:r>
                <a:rPr lang="es-ES" sz="1400" dirty="0" smtClean="0"/>
                <a:t>CONCLUSIONS</a:t>
              </a:r>
            </a:p>
            <a:p>
              <a:pPr fontAlgn="auto">
                <a:spcBef>
                  <a:spcPts val="0"/>
                </a:spcBef>
                <a:spcAft>
                  <a:spcPts val="0"/>
                </a:spcAft>
                <a:defRPr/>
              </a:pPr>
              <a:endParaRPr lang="es-ES" sz="1400" dirty="0"/>
            </a:p>
          </p:txBody>
        </p:sp>
      </p:grpSp>
      <p:sp>
        <p:nvSpPr>
          <p:cNvPr id="13" name="Rectangle 1"/>
          <p:cNvSpPr>
            <a:spLocks noChangeArrowheads="1"/>
          </p:cNvSpPr>
          <p:nvPr/>
        </p:nvSpPr>
        <p:spPr bwMode="auto">
          <a:xfrm>
            <a:off x="251520" y="1772816"/>
            <a:ext cx="684076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4000" b="1" i="0" u="none" strike="noStrike" cap="none" normalizeH="0" baseline="0" dirty="0" smtClean="0">
                <a:ln>
                  <a:noFill/>
                </a:ln>
                <a:solidFill>
                  <a:schemeClr val="tx1"/>
                </a:solidFill>
                <a:effectLst/>
                <a:ea typeface="Times New Roman" pitchFamily="18" charset="0"/>
                <a:cs typeface="Times New Roman" pitchFamily="18" charset="0"/>
              </a:rPr>
              <a:t>MATERIAL AND METHODS</a:t>
            </a:r>
          </a:p>
        </p:txBody>
      </p:sp>
      <p:pic>
        <p:nvPicPr>
          <p:cNvPr id="14" name="0 Imagen"/>
          <p:cNvPicPr/>
          <p:nvPr/>
        </p:nvPicPr>
        <p:blipFill rotWithShape="1">
          <a:blip r:embed="rId5" cstate="print">
            <a:extLst>
              <a:ext uri="{28A0092B-C50C-407E-A947-70E740481C1C}">
                <a14:useLocalDpi xmlns:a14="http://schemas.microsoft.com/office/drawing/2010/main" val="0"/>
              </a:ext>
            </a:extLst>
          </a:blip>
          <a:srcRect l="13228" t="7952" r="15344" b="8176"/>
          <a:stretch/>
        </p:blipFill>
        <p:spPr bwMode="auto">
          <a:xfrm>
            <a:off x="4572000" y="3429000"/>
            <a:ext cx="3240360" cy="3195827"/>
          </a:xfrm>
          <a:prstGeom prst="rect">
            <a:avLst/>
          </a:prstGeom>
          <a:ln>
            <a:noFill/>
          </a:ln>
          <a:extLst>
            <a:ext uri="{53640926-AAD7-44D8-BBD7-CCE9431645EC}">
              <a14:shadowObscured xmlns:a14="http://schemas.microsoft.com/office/drawing/2010/main"/>
            </a:ext>
          </a:extLst>
        </p:spPr>
      </p:pic>
      <p:sp>
        <p:nvSpPr>
          <p:cNvPr id="15" name="14 CuadroTexto"/>
          <p:cNvSpPr txBox="1"/>
          <p:nvPr/>
        </p:nvSpPr>
        <p:spPr>
          <a:xfrm>
            <a:off x="179512" y="6488668"/>
            <a:ext cx="792088" cy="369332"/>
          </a:xfrm>
          <a:prstGeom prst="rect">
            <a:avLst/>
          </a:prstGeom>
          <a:noFill/>
        </p:spPr>
        <p:txBody>
          <a:bodyPr wrap="square" rtlCol="0">
            <a:spAutoFit/>
          </a:bodyPr>
          <a:lstStyle/>
          <a:p>
            <a:r>
              <a:rPr lang="es-ES" dirty="0" smtClean="0"/>
              <a:t>5/12</a:t>
            </a:r>
            <a:endParaRPr lang="es-ES" dirty="0"/>
          </a:p>
        </p:txBody>
      </p:sp>
      <p:grpSp>
        <p:nvGrpSpPr>
          <p:cNvPr id="29" name="28 Grupo"/>
          <p:cNvGrpSpPr/>
          <p:nvPr/>
        </p:nvGrpSpPr>
        <p:grpSpPr>
          <a:xfrm>
            <a:off x="4932040" y="2492896"/>
            <a:ext cx="2534405" cy="658342"/>
            <a:chOff x="6228184" y="1988840"/>
            <a:chExt cx="2534405" cy="658342"/>
          </a:xfrm>
        </p:grpSpPr>
        <p:grpSp>
          <p:nvGrpSpPr>
            <p:cNvPr id="28" name="27 Grupo"/>
            <p:cNvGrpSpPr/>
            <p:nvPr/>
          </p:nvGrpSpPr>
          <p:grpSpPr>
            <a:xfrm>
              <a:off x="6228184" y="1988840"/>
              <a:ext cx="1764980" cy="658342"/>
              <a:chOff x="6228184" y="1988840"/>
              <a:chExt cx="1764980" cy="658342"/>
            </a:xfrm>
          </p:grpSpPr>
          <p:pic>
            <p:nvPicPr>
              <p:cNvPr id="21" name="Picture 2" descr="https://encrypted-tbn3.gstatic.com/images?q=tbn:ANd9GcT3Z3pRt4jzOLnYDbnqZZHzStl3EZ5Nk4ELwo-iGrcTvgNY6BPlH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92280" y="1988840"/>
                <a:ext cx="900884" cy="61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2" descr="https://encrypted-tbn2.gstatic.com/images?q=tbn:ANd9GcR1RThhIR1hce9xIhK6vw8jQlzzJYVIzypAmmDHkjjkdrEiNbjMcA"/>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28184" y="2132856"/>
                <a:ext cx="685654" cy="51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7652" name="Picture 4" descr="http://thumbs.dreamstime.com/z/egypt-map-flag-glossy-illustration-showing-over-country-s-32971901.jpg"/>
            <p:cNvPicPr>
              <a:picLocks noChangeAspect="1" noChangeArrowheads="1"/>
            </p:cNvPicPr>
            <p:nvPr/>
          </p:nvPicPr>
          <p:blipFill>
            <a:blip r:embed="rId8" cstate="print"/>
            <a:srcRect t="18349" r="21455" b="4584"/>
            <a:stretch>
              <a:fillRect/>
            </a:stretch>
          </p:blipFill>
          <p:spPr bwMode="auto">
            <a:xfrm>
              <a:off x="8172400" y="1988840"/>
              <a:ext cx="590189" cy="619699"/>
            </a:xfrm>
            <a:prstGeom prst="rect">
              <a:avLst/>
            </a:prstGeom>
            <a:noFill/>
          </p:spPr>
        </p:pic>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AutoShape 2" descr="data:image/jpeg;base64,/9j/4AAQSkZJRgABAQAAAQABAAD/2wCEAAkGBxQSEhUUEBQVFhQVFhcVFRQXFRYXFRcVFRUWGBgWGBgYHCggGBolGxUUITEhJyorLi4uFx8zODMsNygtLisBCgoKDg0OGxAQGywmICQsLCw0LCwsLCwsLCwsLCwsLCwsLCwsLCwsLCwsLCwsLCwsLCwsLCwsLCwsLCwsLCwsLP/AABEIAOEA4QMBEQACEQEDEQH/xAAbAAABBQEBAAAAAAAAAAAAAAAAAQMEBQYHAv/EAEYQAAIBAgMEBwUEBwUIAwAAAAECAAMRBCExBRJBUQYTImFxgZEyQlKhsRRiwdEHIzNykrLwFSRDguE0U3Ois8LS8WOTw//EABoBAQADAQEBAAAAAAAAAAAAAAADBAUCAQb/xAAzEQACAgEEAQIEBQMDBQAAAAAAAQIDEQQSITFBE1EFImFxFDJCgZEjsfBSocEVM0PR4f/aAAwDAQACEQMRAD8A7jACAEAIAQAgBACAEAIAQAgBACAEAIAQAgBACAEAIAQAgBACAEAIAkAWAEAIAQAgBACAEAIB4rVQoLMQFAuScgAJzKSSyzzODMYjpQXJFAWX4zx7wJjX/E5N4r/kgd2fykY7RLH9Y1X/ACtb5WtKn4qUn88n+x5v98k/CVqmtCtv/wDx1Mm8joZcqss7qnn6M6TfhlngdqhzuOClQaqfwl6nVxm9s1iRJGafDLGXDsIAQAgBACAEAIAQAgBACAEAIAkAWAEAIAQAgBACAEA8VagUFmNgMyZzKSisvoPg5z0p6TDEsKNK4pA3c39s8B4cfSYWs1vqx2x6KVtu57V0e9ngMQtstANJmrl4PI88G0wGzwqi5ubcQCPnn859BpdIowy32W4xwhvFbJQ5r2G4EezfvHCeXaKEuuH/ALHjrT6KnGOb9ViMmH7OrxXkSeKylNvPp3d+Jf54I2/Ei32DjmqKyVP2lM7rd/I/I+k0tHc5xcZdrgkrk2sMtZdJAgBACAEAIAQAgBACAEAIAQAgBACAEAIAQAgBACAUHTRmFABdGcKx5BlYL/z7kz/iWfR49yG7Ozg5lg8PY759kNY8w1uPnf0mDJ8FBLyW+Dxigg3ka4JIywbrYe2kqgKSN4fObui1sZLZLhlyuxS4LozUysEpkeldYDTMLoeKnl3rp4eE+e11qlPEekVrmR+je1h1yXOVQGlc/EoBT5EidaC7bdh+TmmfPPk24n0BbEgCwAgBACAJeeZACegIAsASALAEgBACALACAEAIAQAgBAIm1qStRqBxdSjXHgCfWR3JODT9htUuGcqwW9UJ3WAqspUqQLVRbUD4+7zE+YUX4Kt+nlVPH+MgVEZDZgQe+cNFR5XY9hsUUNwZy0ep46LlektXdtvH1nfq2Yxngk9aRHONarfeOQBJ8bZD1tOO+znLl2W3RLBirUQbo3aTtWJ5kgKo7s1v5GXtBD1LFx+Xklpjuf2OgifRF0IAsASAEAbxFYIpZjZVBJPcJzKSiss8bSWWc3x20apc1ixVybrn7IvkPIes+Zs1NkrN+TGndNy3G26PbZXE076VFyde/mO4zd0upV0PqaenuVsc+S2lsnFgCQAgCwBIAGALACAEAIAQAgBAPFRAwIOhBB8541lYCZx7E4Tcdqb6oxXzU5Ecp83OLjJxZqShC6GJIsqG0lYbmMTrU4VVyqr4/F45d89U44xNZ+vn/wCmVdo5Q8ZX+4xjNiAAvh6gqUxmeDqPvD8TbzkM613F5Rnyq8xIWGwu8dRla+edjyEh5xk4UTzjaxB3EGXiP6/9RGPlnsn4Rb9Ftp1KDhv8NyAV5roD3HU+cs6fUOmaa68ndU3FnUFNxcT6ZPKyaA1icQtNS1RgqjUsbCeSnGCzJnMpKKyzM43pql7YdC/327K+Q1PymZd8UjHiCz/n8lOzWxX5eSor9IcS/wDibo5IoA9Tc/OUJ6++XnH2K0tVZLyQ3xFZtXqnxd/zlZ3WPuT/AJInOz3ZD2liagTdLv2iBbea1tefdCsm+2/5OZTljDbGcFtHrP1dU34IxOnJST8j/Q6fKwzzdu4ZIweLfDVQ6ajhwZeKmKbZVT3RPa5yrluR03Ze0Er0xUpnI6jip4g98+loujbBSibVVisjuRMkxIIIAsAIAkAIAsAIAQAgBAG69ZUBZyFUakmwnMpKKyz1Jt4RmtodNKSG1IFz8R7K/mZRs18VxFZLMNLJ9kbA9NCzDeTsk8FcHxzyMjjr5Z+ZLB1LSrHDKX9ILULmtS3mfds26SFuMlqd5GnpykWqlXZNbHyS6ZTisS6KPZe0EfU55ZHI+kpyjgsEvEY+nTIIbdfVQpO9xzAHmL5aThQb5RWs0ULXnyRcPtenWfdqb6MchuoDfh2gmhh0N85M274fOPKNMcEqLYKLgZ3GfncX9ZHOtx7Kjhg84bB9Y6ogzJ8gOJ8BPaqnZNRSPIxbeEafpDt+lgqY3u05FqdMatbK55Dvn0N18aIY8+xPdfGqP19jnGM2hVxb7+IfIZqgvuqO4fj85g33yteZMyLLZWvMjycYiZAD+b6ZfOV8NnGUhs7Ybhl5L+U62jeef7Yqd3oJ7gb2ecRtJnADAG2YyAsbW4C51nuGHNsgz04LvBYjrl3H9sDI/EB+I48xnznLWST8xb9D8Y9PErTHs1CQy8MgSG8RaW9BbONqiumWNHNxs2+50i8+hNgBPQLACAJACALACAJAFgBAOc9OMWxxDKSdxAoVe9lvpz19Jia2cna14NHTRShkq9n4Yk3Kk8b27I8+cqcLsnbLVNs06aELSLHTfsDYi2djnzFu6/GeYb7OdryuSz2JsIYlVr4g3VsxTHL7xH0HrNHS6NSSnIr3ahxe2Jb7Q6L4atrTCnS6dn5aH0l2zSVz8Y+xXhqJx8lNV/Rzh2ILO5toOz6aSFaFL9TJfxkvYu9jdGcNhf2NMb3xHNvU6SxXp4Q5SIZ3Tn2WWJwiVBaoobxH0PCdzqhNYkskLSfZXbSxNHAUGqBQOAUe07n2VvqfwF5FL09PBtLBFZONUXI5VicU1V2r4g3d9ByHJRwA5z5+212Sb8mLObm90iNVrE5aDkNP9ZwkcZGwIPCZhNlVav7Om7d4Ukeuk7jCUvyps7jXOXSLBeieKP8Agv8A8v8A5ST8Nf8A6GS/hbfYq8bg2pMVe4YGzKRmDYHhloZC04vEuyGUXF4ZHnhyekYggg2IzB5GAjfdD1FnxlcbiohFzpzZh5AepmloKsZul0jS0scZtlxwVuK2/Uxrsy3Wipsi6E21ZuZ7uErazVStlhcIht1ErXx0WnR3pEab9VWa9NjZWPuHkfun5SbQ61weyb4JdNqdr2SNvN00xYAkAWAEAIAQAgEXG41aQ7RzOijNj4CRW3RrWZM6hBy6M7i8FTaocRirLe1qd7nsiwv3zEutjZNylwXIblHZDkrdt9LlpoUoU8tMlubczwHmZzKe9bUkkSQo53SfJkNnYgsDcNmzWvpcm5AnMuHgsNPGTsGxsMadCmh1VRfx1PzM36Iba0jIse6TZNkpwEAIAhgHL+mu1RXr63pUSUQcHqe8x7hp5d8+f19/qT2rpGPq7d8seEZh3JNzrKeCmyfsXY1XFPu0hkPaY+yo7/yktVM7XtiiWqmVjwjpGxuiNCgAWXrH+JxcX7l0E2adBXD83LNWrS1w75ZoFW2Ql1JLotAZ6DjG2S9TEVLg7zVamXH2iALeAE+XtblbJ+cmBbmVj98lrsnoVXq2Ljql5t7Xkv52lirQ22cvhE9ejsl3wbPZPRHD0bEr1jj3nz9F0E06tDVDl8v6l+vS1w+pWfpJxJ6lKCZdY124dhLG3hcj0kXxG3ZBRXki108QUV5MRgtpGj2adinEEZNz8PHWYyk1z7mbGzbwTcWFdd+npxHEdx75xJITXlG06D7a62maTnt0xkfiTh5jT0m58P1G+Ppy7X9jT0d2+O19o1E0i6EAWAEAIAQCu2rtA091EG9Ue+6OAA1Y90q6nUeksLtktVe7l9GdfGFH3aYNXENkW1t3KO70mJusun9S7tio5fCMrjcXUqOd8m9yDnfTLXl4TnGCeKSXBEq0lQ7xzLWUCwy5kcdJ6stHpp+huxGqFalX9lSYmmCPaawt4gZ+cu6PS7peo+ivqtRxtXZ0GbJmhACAEAqOlW0DQwzsp7bdhP33yB8hc+Urau30qnIg1Fmyts5BXbOw9lch+fmc582kYbHdm4M1qqU11ZgL+P8AXykkIuUlFeWewhvkonZdlbOTD0xTpiwGp4k8zPpKaY1R2xN6uuMI4RLkpILAEgDYwyb28FXeOrWG96zjZHOccnm1ZzgcnZ6LAKHpXsIYpAV/aJfdvowOqnlewzlLWab1o8doramj1Y/U5TisOUYqQQQSLHUEag98wOVwzGknF4Y5gcV1bZ+ycmHdz8R/Ws8Z4ngstn4v7NiEqL7IIv3o2vyMkosdc1L2JKp+nNM64jXFxoRceE+oTysm+nkWegWAEAIAQDK4yvfHk8KVK3qL/jML4hP+rx4L1MM1fdj/AEPQdVUrEdp6lTPjuqbW8Lhj5y7oIKNW7yR6l5ng5riyTuqCRvuFJGtic5lR7Zf8EqvSPWqCLg5Ai+9a+gHPMfKeDwdN6O7QFWna1ih3SCLG3um3DL6Gbeju9Sv7GZfDbItpbIQgBACAYr9JLNu0bDs3c3+/ugL8i8yfireIrxkz9fnC9jnZFtcpkmWbT9HOyd5+vYZJcL3uw18l/mmj8Op3T9R9I0NFVl734OiCbZqCwAgCQBYAkAWAJAMR+kHYoK/aEHIVPor+Wh8ZkfEdP/5Y/uZ2tp43o5/aZRmDy1LpY6r9DPGes6x0QxXWYSkTqBuH/KbfQCfRaKe6lG5ppbqky5lsnFgBACAEAw9Sp+uxj8uz6ZfhPmtY83M1KliES82SvVbPU8qLOfFlLn5mbda2af8AYoz+a39zl9r1qI5Esfw+hmIumamC02RVX7evWMFRN05mw3t2488hOq8Jpsjsy4NI2fR7adN3rOujMLEEE2UEZqMwLk52mpoIva5PyyhqOGo+yNHTcEXBBHMS+QHqAEAIBA25iEp0XaoqsAMlYAhmOSg37yJBqJxhW5SWSO2SjBtnL/st2KupGW97y3vxtoAb5T5h5MNp55RoNibZbDgIBemPd5eBlrTa2dPHaLNOpdfHg2ez9o06wvTOfFT7Q8RN2nUQtWYs067YzXykuTkgsASAEAWAEASANYzDiojI2aupU+BFpxZBTi4vycyjuTRxHE0ijMp1UlT4qbH6T5ZrDaPnpLDweENj45QeHTP0cN/dSOVVvopm38Nf9J/c19D/ANv9zVTRLosAIAQBIBz+o16OLb4qjfUz5i35rX9zVjwo/Y0nSaqKWCYc1WmB42H0v6Tc1MtlD+xRpW61HLu31l6QDMqm4Omn17UxVjHJpl30b6Pvi3qVGIQBly1PDiMibL85Zo07t6fRBdcqzd1+jeHZVG5usostRDu1B37w1PjNqEFCKijNlJt5ZDDVcKwFZt+mTZa9rEHgtYDIjk4nR4X9CuG7iNRy/Md8AcZrC5yAzJgGP2h0qbfsh3ad7XsN49+ekAqemW1r9XT3mdQOsYNb2iCEGQH3ifATJ+JWdQX3M7XWdQM/s7bD0+y36yn8LHNb67jcPDMd0zVPjEuUUYWtcPlF3SCVQWom9sypyZfFeXeMpzKrKzDn+6JNilzE80qjI11JVhoRrI4ScHmL5OE3F5RuOjW0Gr0iz6qxS/xWtn87eU+j0V0ra90uzX01jshlltLZOJAFgBACAEAIBxzpOlsVXA/3rH1sfxnzGpWLpL6mFqF/Vl9yqOo8RIiA6l+j2lu4S/xVHP0X8JufDY4pz9TZ0SxUaWaBbFgBACAR8biVpoWY2sDbvNsgOZkds1COWdRi5PCMXgsI7YOt2Te5a1uWc+cUZOe7BoykotIc6eYnfFAKboQzgjQnID0z9Zo6+eVHHRFpY4bz2Z1aYVbjVtTxNtJnFs6D0V2eaOHUMLM3bbuvoPS03dJXsr58mZfPdMuZaITzVphgQwBBFiDmCDwMAoKlJsIRmTQ919TRv7rfFS+kAZ6S7X/V9WuTNm/cvceIbnygGGx+Y8M/68obxyOuSMiisSXfdbLgCNLW1BFgB858zqLd83IwrJepNsKmy2GjIf8ANu/zgCQkez2GjQq0iHAZbHJxpfuZcp6m48o8+aPJaU9sb67rr+t0VlsASfiGgPePTjOnizjHJLv38Y5NNsvH0qaJTNO26AN9SQSeJJGdybmfS01quCivBtVw2RUS6pYxfdqOvjZh8wT85Idkqnin4NTf1Q/jAHvtTD2qbeK2YfW/ygCjHU+LbvcwK/zWgD4a+kAz+3+kDUagp0gpIAZy18r6AW48fSZus1zpkoxKmo1Lre2JL2ft+nUpszkIUUtUUnQDVhzEmo1kLIZ6a7O69RCccnK9qYrraj1LW6x2cDiATkPQTBsnvnKXuzHslum5e5EUXKjvE4OEdm2Bheqw9JOIQX8TmfmTPptNDZVGP0N6mG2tInyclFgBACAZ5anXYp97NaXZUcL+8fG/0mJqrN923wXIrZVnyy8AGnCW4JJYRWyYHphgkoPTCCyMWO77qsbXtyBsPTwtnXxUZuK6L+nluWWPjZtNqmErJ+zJUMCSQGBz148PIzqmK3Rfj/k8lOWJJ9m8m+ZwQAgDOLqqqMz+yAb34jl330gHL8VWF23RbO+7c2F/ZXPgBbygFa988731kV8ZSraj2R2xcoNLsTZ2ymrMVS1+JJt/WkxI6G+XjBkx0dsvAmNwr0GZbkMDwJ3bcx3GVrK3XPZIhsrdb2s8UbMVZhdfZbmrd/MGRnKLIYMA6ZGcM92kyixGTZjgfz/Oa+k1+MQs/k0aNTj5Z/yT6bunA28Mvymwmnyi+mmsofp7QHEek9PSRT2nbRmEAkDbrD73iBAHaG0Kbf4e63NTun1XOAZKnihWqVLH9Y1Q7oc+0oJCqGJ9qwAsdec+auTttk13kxpP1Jv3yQduU/ZTiTncW04Ef1pK6Ti3khmmuCrqm5y0GQ8BPERssui2A6/FIvBe03gP6+csaev1LFEm09e+xI7BPpjdCALACAEAwmz9omlXrhtTUb+Yz5jUNqbf1NRQU4JFxQ6RqPb9Z3Vqpw4aI56X/SZzpDW+21wiVEpoi7wZ+L6Be4G+vcZYpreom30Nyojh9lnseg6Umo4hSEOa1V7aX53W9vO0kWjsjmPj+zI53Rk1Jdl9sHaPWqVYg1KZ3Wsb3HuuOYIl/T2744faILYJPK6ZaSyRCwDLdNcfuqKYuct9gNTa4UeZB9BAMFWJ0OurHmx1/LygHiAS9iYjq6478vPh8wB5wC+6SYIVCCNbC3eM/wDWUdbpfVjmPaKupo9SOV2ZOrh3pdsC6ElSSLo3NT3/ADmG4tLkyHGUeS52ZXp1FsCRbUHNlH/eveMx8j0oxksE0MSRIrUWHDI5gjMEcweMhlCUezyUWhcLjHT2TlyOYktOpsq/Kzqu6yHTJw2gjftKXmtj/rNKv4qv1ouR1i/Ujw9TDnR2XxVj+EtL4hQ/JKtXV7kWtXRfZfe8FYH5i0P4hQvIerqXkdwuJsbjhr4SenUQuW6BLXbGazEzYoI2ZcqTn7JK2bPUG415T5uSW55fkxGlnlj1cVX1ZarABQyt293kVNmJ0F7cIn83LeT17n9StcW1Fjy4zgi6NX+jzG06dVkcWepYK/C/w+eXpND4fbCFmH5L2hnCLcX2dIE3TVCALACAEAo9rdG6dZi4JRzqbXB7yMs5Sv0cbHnpk9eolBY7Ks9D34VVJ5FCBbxvnK3/AE147Jvxf0Im3tkphcNa+/Uq1Fu1rZKCbLyH5z22H4erCfLYrl6tmWuEVmz6dbfb7OzKUTfIBOdtfE56d040+oufC58nVlVax4yWuzNq5iq6gMOyayLln7tZRwPMS7RqK7X7MrW1yhx4NZg9oK9gbBiLgXuGHNG0YfMcQJbISZAKvbOxUxFicnAIB7jwMAxO1OjxpvuB03iLhSd0sO7eyOnAk90AqcTgqlM2dSD3gjzz4QCMUIII1BuDAOg4OgK9BGGRtlfTwPh+cArcVs2pTJIW4bJ0YXpuOR4X5HUSlqNM380O/K8MrW05+aP7r3Kir0dWr28ExV1zNBzZ1P3H4jvPrMp0qX5O/ZlB0KXNffsQae0MRhW3ayGxOaOpAPeO/vWROUocSX7P/P7EW+dbxJfyWtDH0auh3G+Fs/RlF/Uec52wl1x9/wD2d5hL6DppE+yN7vUhx57ukjdcvHP2Gx+CNUpH+rzjBw4sSlhyToTbM2BOQ4mwnqi2+EFFsbweIUk747OZU8iBY+uvlLugu2WbX5J9JbieClp1kIC1bjsgJUFyUtfJl95TfxHC+kgWG3uKqcXnd/IyNM8xz/KRkYGsTbrL2F89St+J5j6T3B6WlDDlNwgjMqVYaWGdx6SXTVud0UTUQbsSOr7PxHWU0f4lB8+PzvPpzdJMASALAEgBAI2PxyUV3qjADhzPcBxkdlsa1mR1CDk8I57tvajYqqDayLcKvIcSe8zD1Godsvp7GlTUq0aHoTgyOsqsLByAneBxHdkJe+H1tJyaK2qnnEUN7awhwlXr6YvSc2qJwBOuXI/WQ6yh1y9SB1TNWR2SIGMvSdDSscPWIIViQqvwsfcN9CLWM90uuedtn8nM9PmLa7Re7P2yVJWpvHd1uP1qfvAe2v3hnzHGa5UL6lUDAMpBBzBBuDAKbpZsj7RR7I/WJdk7+a+dvUCAYLCbQqKu6GuvFGAZP4WuIBKGIov+0pFT8VM/9rX+REAu9l47cyoslRfgJ6t/INkT4GAWibZp3tUDUm5OCPnxgC4rZtKtZlNnGa1ENmB8pXu00Lfo/cispjPnyRqtWtTG7iKYrU/jUAm33kORmdZXdX+ZbkV5epHiSyiCNm4CvoiA/CCaZ/huPpK+KpeP+CHZTP8AzB7PRWjwesBy3wR6Mpnjpgx+Hh9Tyeh9M/41f+IAfICdR00H5YWli/LPLdCEXtU61TfAut9N4aSX8FHHEjr8HHGU2ZRQATvZDUjjnw7jn8pFoKd12X4IdJXmznwQa1HdALZZaEi58uE7l8PtTeMCWiszwRWxKkgAE+lvGF8Nt90PwFn0PSvfQed9Z0vhlnmSOloJ+6J+y2zCi9hc2vkCdbDhLmm0fpPdJ5Za0+m9N5bOqdGB/dqd/vfzGXy2WsAIAkAR3ABLEADUnICeNpLLCWejN7V6VKt1odo/GfZHgPemffrox4h/Jar0zfMjK1qtSu92LMxyHEnuUCZkpTtlnsuJRgjSbF6LWs2I8RT5/vn8JoafQ/qs/gq26nPETVKLaTTSwUxvE0FqIyOLqwsR4zmcFKLTPU2nlHPqzNRFbDVAGAuFJ4Ei6sPkZ87bW65tGpB70pGi2JQXF4Skz36xV3esGThly1/CbulnurRn3x2zaG2NXCtdrAE/tAD1T/8AEUew33h53lgiLzA7RWpl7L2uUJGnxKRky94+UAxXTTZPU1OuQdiocx8NQ/8Alw77jiIBRI14B6gErD7RqILBrr8LWZfRoBMw+1E4q1M/FSbL+BsvQiAXOD2s59iolX7p7FT+FtfIwB+tiMPU7OIpbrfeFj68ZBZpqrPzIjlVCXaFTYqH9hWqL3ByR6GVn8Ph+ltET00fDaPNTZ1ddMS/mqflOfwMl+s8/Dz8SKDHbQrAlRiHa2trKB4lbTtaOXmbPfQm+5MzeJxqpod5/iOg8OfiZZpojUsRJKqo1rgqK1csbkyYlJ6UQtIC3ac7x7lHsjzzPpAGa1QKLmAWHRykWzFyWOXmbD1zgHYcDh+rponwqB58fnAJEAQmeAzm1OlCqStCzEZFz7A8Pi+koX65R4gWq9M5cyMtj9oVKx7bFu7RR5DKZll87O2W4Vxj0iVsbYT1+1pT+MjI/uD3vHSS0aSdnPSOLb4w48m12bsqnQHYGfFzmx8+A7hNiqiFS+VFCdkp9k2THAQAgGK6a0N2ujj30KnxQ/kw9Jj/ABCOJqXuXtK/laJXQF7LVp8n3x4Pf8pN8OlmLRxq1ymap0BFiAQdQdDNIqFBjtiFM8PmoN+qJIIPxUn1QwBldoLVpvSxILIRuuSLOn/EUaWPvrlzAgGS2psOthyWt1tE5rWTMFToXA9k/e9k8xmYBDSoDpAPUAWAIYBKw+0qqCwYlfgazL6NcDygEyhtZPeRqZ+Ki2X/ANb3HoRALL+0WqLu06tOpf3XvSfw7WR8jAMjtvDYlTZ6ZVOFgbePf4wChKHzgCrS55wD3XxlsyYAxgcJUxTXA7A1OgPdeAdY6H9H+rAqONPZFrXPxW4DkIBrYAQCs6SUXfD1Fp+1bQakA3I8xK+qjKVTUSWlpTTZzikpOU+fNQbx6k2prxIvwBHEs3BefpPVjyOzbbH2/uWpYjhktQDIgcGA08ZqabWrG2f8lG2jnMTTg30mknkqBPQLAEgGb6dUv1KP8FQejAj62mf8QjmtP2Za0r+ZorOhtW2IYcHQ+qkH85W+HyxZj6EuqXy5NvNkoCwCBtHZaVbNmtQezUXJh48x3QCgarWwhIIA3tP9y5//ADf5HjzgFRsHooaxd6tRgrKGUqRffY3N7jK1jde+AVlPZ9UtUVFNQUyQSvtWBtfd4+UAYvwORGoIsR5QBbwBIAhgCEQCThdo1aeSOwHw6r/CcoBIfaFN/wDaKCN95P1Z8bZr8oBG+y4B8g9dDrbc3sufZBNu+wgEtOg+HKrV32qIxyuQBfkRYehgGw2N0fpIqtkRYFRbsjy4mAX0AIAQBIBS7U6PJUJan2HOuXZPiOB75Sv0cbOY8Mnr1Djw+jM4/Y9RPbp3GYuO0tvLSZdumsh2i7C+L6YxQxRHtANbLv0485Xal0iV4fJs+jSuKC9YCDc7oOoW+V5v6TcqluMu/G/5S0loiCAEAqelVLewtXuAb+Eg/nK2rjmlktDxYjG9H8Tu16THi27/ABC34zH0sttqL98cwZ0ifQmWEAIBTdMB/dKncU/nWAHRAf3VP3n/AOo34WgFdQoHC4pyTZKtyt8la5uVvwYHS+sAn7T+yVgev3Qw4nsuPPX8IBg8bRXrGGG3qlNRfeIAOWtuY01tAI19Lgi+lwR9YAXgCFucAaq4tVgDFIvWNlFhzP5fnANTsTZOKpoRSanutk4KglgebawB/Z2INEVMLiFO62ltVuL7w58D5QCx6C7X3+sw7m70iSpOrITrn3/WAa2AEAIAkAIAQDzuC97C/O052r2GT1OgEAIAQCHtkXoVv+G/8pkV6zXL7Hdf5kYTZ+zzUwzOnt0yGHPLMz5yO7dleDUnNJqL8m42PtIV6YOjADfXiD+U+houVkeOzMsrcHgnycjCAVHS0f3Sr/l/6iwBOiR/uyeL/wAxgFpXoK6lXUMp1BFxAKmr0XoNwcD4Q7bvoYBV9J1pYakKVJQu+btbMkDQczn9IBW4ZauM3aSLajTA7LEhb/E5XMkngD+cAfxfRXdzZGtzoMTbxSpcnyIgHvZ+AwyKW6nrmUE3BZjcDRqTZpc9zDvgGKxANYszAKxJNrWCn4QBoAMoA+MZ1IG8FVvuneJ77Wuo8TALLBdJKigEMwHN13VPcDxMAlbU2p1245G7VTiNGGo8wfqYBKrMFali6IsR7aj0dD3a28oBu6FYOoZTcMAQe4wByAEAIAQAgBAEgBACAEAbxFPeVl+JSPUWnM1mLR6nh5OedH9pmgxRx2L9vyynzfMWas4KaHsRUJqGpht5BoFDWNufG/hoJIp7ZfI8HKhmOJ8krBbWxRNlZntwKA+pEmjrLl5yRyor+xf7K2wzv1VdClS1xwDAa2zl7T6v1JbZLDK9tKit0XlHvpT/ALLV/dH8wl4rjXRH/Zl/eb6wC6gEbaWPSgheobDgOJPIDiYBi6GCqbQrmq4K0xYcwoHurzP5wDb4PCrSUJTFlH9XPMwB+AZ3plQC0DVQAVFK2cZMASAcxAMnT2mHscTTDnTrF7NUeY9rzvAPNbYi1abfY6m+xudxrLUvyN8m9YBnafX4ZW3xugsENNxkdbkr3W4c4BJSsu6alK4QG1SieAv7dMngL6cO/WAWdDElUZL3U5+oyI8RaAajoLtS6NRc5oexc6qcyB4GAa6AEAIAQAgBACAJACALACAc66U7JelWeoqk03O9cDIE6g8s7zD1VEoTckuGaNFsZRw+yNs3HKD2r+QlJljBotkYxgLYeizEm5Y5C/jwljTxuz8iK1yi/wAzLrCYFi4q1yC4BCqt91QdczqZq0adqW+b5Kk5rG2PRKx2GFWm9M6MpHhfjLhEZzZFWphb0qpAFyRvndVu9HtbyPygE7F9JFQewb8Bv0yD/CxPygFPhMBVx1Xra91pjQaC3Jb/ADMA2NCiqKFQAKMgBAHIAQCLtTCCtSemfeUgdx4H1tAOWGkVJRhZlJBHIiAN4ag28d3eJ4ADPib5a2yH/uAWP9t9kJiVFdbe8LOoGpVteIgDNbYlDEIfslQBiDanUIVrkaB9DroYBF+z1qTilUpka7pORzN93vFybEcwPAC3r4VadPDvTY9Y5qF7cluLW4EEoPKAdFw99xd72t0X8bZwByAEAIAkAIAQAgBACAEAIwBn7Kl77i357ovOPTj7Hu5+49adYPAnoCAI6BhZgCORFxAI6bPpA3FKmDzCL+UAlQAgBACAEAz3SPo6K/6ynYVbZ30cDnyPfAMbUp1KL2YMjjyP5MIBExCb5Ba5tplbLygCClp7o4AawDW7GwGKamd8Kafu0qwJJ7xxTugB/Y7VK6E06i2NnDkMgW4J3W969gOcA2UAIAQAgBACAJACAEAIAQBYAkAIAQAgBAFgBACAEAIAQAgDdegrizqGHIgEfOAVz9HMMf8ACHkWHyBgEjCbKo0jenTUHna59TnAJsAIAQAgBACAEAIAQBIAQAgBACAEAIAQAgBACALACAEAIAQAgBACAEAIAQAgBACAEAIAQAgCQAgBACAEAIAQAgBACAEAWAEAIAQAgBACAEAIAQAgBACAf//Z"/>
          <p:cNvSpPr>
            <a:spLocks noChangeAspect="1" noChangeArrowheads="1"/>
          </p:cNvSpPr>
          <p:nvPr/>
        </p:nvSpPr>
        <p:spPr bwMode="auto">
          <a:xfrm>
            <a:off x="155575" y="-1881188"/>
            <a:ext cx="3924300" cy="39243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26628" name="AutoShape 4" descr="data:image/jpeg;base64,/9j/4AAQSkZJRgABAQAAAQABAAD/2wCEAAkGBxQSEhUUEBQVFhQVFhcVFRQXFRYXFRcVFRUWGBgWGBgYHCggGBolGxUUITEhJyorLi4uFx8zODMsNygtLisBCgoKDg0OGxAQGywmICQsLCw0LCwsLCwsLCwsLCwsLCwsLCwsLCwsLCwsLCwsLCwsLCwsLCwsLCwsLCwsLCwsLP/AABEIAOEA4QMBEQACEQEDEQH/xAAbAAABBQEBAAAAAAAAAAAAAAAAAQMEBQYHAv/EAEYQAAIBAgMEBwUEBwUIAwAAAAECAAMRBCExBRJBUQYTImFxgZEyQlKhsRRiwdEHIzNykrLwFSRDguE0U3Ois8LS8WOTw//EABoBAQADAQEBAAAAAAAAAAAAAAADBAUCAQb/xAAzEQACAgEEAQIEBQMDBQAAAAAAAQIDEQQSITFBE1EFImFxFDJCgZEjsfBSocEVM0PR4f/aAAwDAQACEQMRAD8A7jACAEAIAQAgBACAEAIAQAgBACAEAIAQAgBACAEAIAQAgBACAEAIAkAWAEAIAQAgBACAEAIB4rVQoLMQFAuScgAJzKSSyzzODMYjpQXJFAWX4zx7wJjX/E5N4r/kgd2fykY7RLH9Y1X/ACtb5WtKn4qUn88n+x5v98k/CVqmtCtv/wDx1Mm8joZcqss7qnn6M6TfhlngdqhzuOClQaqfwl6nVxm9s1iRJGafDLGXDsIAQAgBACAEAIAQAgBACAEAIAkAWAEAIAQAgBACAEA8VagUFmNgMyZzKSisvoPg5z0p6TDEsKNK4pA3c39s8B4cfSYWs1vqx2x6KVtu57V0e9ngMQtstANJmrl4PI88G0wGzwqi5ubcQCPnn859BpdIowy32W4xwhvFbJQ5r2G4EezfvHCeXaKEuuH/ALHjrT6KnGOb9ViMmH7OrxXkSeKylNvPp3d+Jf54I2/Ei32DjmqKyVP2lM7rd/I/I+k0tHc5xcZdrgkrk2sMtZdJAgBACAEAIAQAgBACAEAIAQAgBACAEAIAQAgBACAUHTRmFABdGcKx5BlYL/z7kz/iWfR49yG7Ozg5lg8PY759kNY8w1uPnf0mDJ8FBLyW+Dxigg3ka4JIywbrYe2kqgKSN4fObui1sZLZLhlyuxS4LozUysEpkeldYDTMLoeKnl3rp4eE+e11qlPEekVrmR+je1h1yXOVQGlc/EoBT5EidaC7bdh+TmmfPPk24n0BbEgCwAgBACAJeeZACegIAsASALAEgBACALACAEAIAQAgBAIm1qStRqBxdSjXHgCfWR3JODT9htUuGcqwW9UJ3WAqspUqQLVRbUD4+7zE+YUX4Kt+nlVPH+MgVEZDZgQe+cNFR5XY9hsUUNwZy0ep46LlektXdtvH1nfq2Yxngk9aRHONarfeOQBJ8bZD1tOO+znLl2W3RLBirUQbo3aTtWJ5kgKo7s1v5GXtBD1LFx+Xklpjuf2OgifRF0IAsASAEAbxFYIpZjZVBJPcJzKSiss8bSWWc3x20apc1ixVybrn7IvkPIes+Zs1NkrN+TGndNy3G26PbZXE076VFyde/mO4zd0upV0PqaenuVsc+S2lsnFgCQAgCwBIAGALACAEAIAQAgBAPFRAwIOhBB8541lYCZx7E4Tcdqb6oxXzU5Ecp83OLjJxZqShC6GJIsqG0lYbmMTrU4VVyqr4/F45d89U44xNZ+vn/wCmVdo5Q8ZX+4xjNiAAvh6gqUxmeDqPvD8TbzkM613F5Rnyq8xIWGwu8dRla+edjyEh5xk4UTzjaxB3EGXiP6/9RGPlnsn4Rb9Ftp1KDhv8NyAV5roD3HU+cs6fUOmaa68ndU3FnUFNxcT6ZPKyaA1icQtNS1RgqjUsbCeSnGCzJnMpKKyzM43pql7YdC/327K+Q1PymZd8UjHiCz/n8lOzWxX5eSor9IcS/wDibo5IoA9Tc/OUJ6++XnH2K0tVZLyQ3xFZtXqnxd/zlZ3WPuT/AJInOz3ZD2liagTdLv2iBbea1tefdCsm+2/5OZTljDbGcFtHrP1dU34IxOnJST8j/Q6fKwzzdu4ZIweLfDVQ6ajhwZeKmKbZVT3RPa5yrluR03Ze0Er0xUpnI6jip4g98+loujbBSibVVisjuRMkxIIIAsAIAkAIAsAIAQAgBAG69ZUBZyFUakmwnMpKKyz1Jt4RmtodNKSG1IFz8R7K/mZRs18VxFZLMNLJ9kbA9NCzDeTsk8FcHxzyMjjr5Z+ZLB1LSrHDKX9ILULmtS3mfds26SFuMlqd5GnpykWqlXZNbHyS6ZTisS6KPZe0EfU55ZHI+kpyjgsEvEY+nTIIbdfVQpO9xzAHmL5aThQb5RWs0ULXnyRcPtenWfdqb6MchuoDfh2gmhh0N85M274fOPKNMcEqLYKLgZ3GfncX9ZHOtx7Kjhg84bB9Y6ogzJ8gOJ8BPaqnZNRSPIxbeEafpDt+lgqY3u05FqdMatbK55Dvn0N18aIY8+xPdfGqP19jnGM2hVxb7+IfIZqgvuqO4fj85g33yteZMyLLZWvMjycYiZAD+b6ZfOV8NnGUhs7Ybhl5L+U62jeef7Yqd3oJ7gb2ecRtJnADAG2YyAsbW4C51nuGHNsgz04LvBYjrl3H9sDI/EB+I48xnznLWST8xb9D8Y9PErTHs1CQy8MgSG8RaW9BbONqiumWNHNxs2+50i8+hNgBPQLACAJACALACAJAFgBAOc9OMWxxDKSdxAoVe9lvpz19Jia2cna14NHTRShkq9n4Yk3Kk8b27I8+cqcLsnbLVNs06aELSLHTfsDYi2djnzFu6/GeYb7OdryuSz2JsIYlVr4g3VsxTHL7xH0HrNHS6NSSnIr3ahxe2Jb7Q6L4atrTCnS6dn5aH0l2zSVz8Y+xXhqJx8lNV/Rzh2ILO5toOz6aSFaFL9TJfxkvYu9jdGcNhf2NMb3xHNvU6SxXp4Q5SIZ3Tn2WWJwiVBaoobxH0PCdzqhNYkskLSfZXbSxNHAUGqBQOAUe07n2VvqfwF5FL09PBtLBFZONUXI5VicU1V2r4g3d9ByHJRwA5z5+212Sb8mLObm90iNVrE5aDkNP9ZwkcZGwIPCZhNlVav7Om7d4Ukeuk7jCUvyps7jXOXSLBeieKP8Agv8A8v8A5ST8Nf8A6GS/hbfYq8bg2pMVe4YGzKRmDYHhloZC04vEuyGUXF4ZHnhyekYggg2IzB5GAjfdD1FnxlcbiohFzpzZh5AepmloKsZul0jS0scZtlxwVuK2/Uxrsy3Wipsi6E21ZuZ7uErazVStlhcIht1ErXx0WnR3pEab9VWa9NjZWPuHkfun5SbQ61weyb4JdNqdr2SNvN00xYAkAWAEAIAQAgEXG41aQ7RzOijNj4CRW3RrWZM6hBy6M7i8FTaocRirLe1qd7nsiwv3zEutjZNylwXIblHZDkrdt9LlpoUoU8tMlubczwHmZzKe9bUkkSQo53SfJkNnYgsDcNmzWvpcm5AnMuHgsNPGTsGxsMadCmh1VRfx1PzM36Iba0jIse6TZNkpwEAIAhgHL+mu1RXr63pUSUQcHqe8x7hp5d8+f19/qT2rpGPq7d8seEZh3JNzrKeCmyfsXY1XFPu0hkPaY+yo7/yktVM7XtiiWqmVjwjpGxuiNCgAWXrH+JxcX7l0E2adBXD83LNWrS1w75ZoFW2Ql1JLotAZ6DjG2S9TEVLg7zVamXH2iALeAE+XtblbJ+cmBbmVj98lrsnoVXq2Ljql5t7Xkv52lirQ22cvhE9ejsl3wbPZPRHD0bEr1jj3nz9F0E06tDVDl8v6l+vS1w+pWfpJxJ6lKCZdY124dhLG3hcj0kXxG3ZBRXki108QUV5MRgtpGj2adinEEZNz8PHWYyk1z7mbGzbwTcWFdd+npxHEdx75xJITXlG06D7a62maTnt0xkfiTh5jT0m58P1G+Ppy7X9jT0d2+O19o1E0i6EAWAEAIAQCu2rtA091EG9Ue+6OAA1Y90q6nUeksLtktVe7l9GdfGFH3aYNXENkW1t3KO70mJusun9S7tio5fCMrjcXUqOd8m9yDnfTLXl4TnGCeKSXBEq0lQ7xzLWUCwy5kcdJ6stHpp+huxGqFalX9lSYmmCPaawt4gZ+cu6PS7peo+ivqtRxtXZ0GbJmhACAEAqOlW0DQwzsp7bdhP33yB8hc+Urau30qnIg1Fmyts5BXbOw9lch+fmc582kYbHdm4M1qqU11ZgL+P8AXykkIuUlFeWewhvkonZdlbOTD0xTpiwGp4k8zPpKaY1R2xN6uuMI4RLkpILAEgDYwyb28FXeOrWG96zjZHOccnm1ZzgcnZ6LAKHpXsIYpAV/aJfdvowOqnlewzlLWab1o8doramj1Y/U5TisOUYqQQQSLHUEag98wOVwzGknF4Y5gcV1bZ+ycmHdz8R/Ws8Z4ngstn4v7NiEqL7IIv3o2vyMkosdc1L2JKp+nNM64jXFxoRceE+oTysm+nkWegWAEAIAQDK4yvfHk8KVK3qL/jML4hP+rx4L1MM1fdj/AEPQdVUrEdp6lTPjuqbW8Lhj5y7oIKNW7yR6l5ng5riyTuqCRvuFJGtic5lR7Zf8EqvSPWqCLg5Ai+9a+gHPMfKeDwdN6O7QFWna1ih3SCLG3um3DL6Gbeju9Sv7GZfDbItpbIQgBACAYr9JLNu0bDs3c3+/ugL8i8yfireIrxkz9fnC9jnZFtcpkmWbT9HOyd5+vYZJcL3uw18l/mmj8Op3T9R9I0NFVl734OiCbZqCwAgCQBYAkAWAJAMR+kHYoK/aEHIVPor+Wh8ZkfEdP/5Y/uZ2tp43o5/aZRmDy1LpY6r9DPGes6x0QxXWYSkTqBuH/KbfQCfRaKe6lG5ppbqky5lsnFgBACAEAw9Sp+uxj8uz6ZfhPmtY83M1KliES82SvVbPU8qLOfFlLn5mbda2af8AYoz+a39zl9r1qI5Esfw+hmIumamC02RVX7evWMFRN05mw3t2488hOq8Jpsjsy4NI2fR7adN3rOujMLEEE2UEZqMwLk52mpoIva5PyyhqOGo+yNHTcEXBBHMS+QHqAEAIBA25iEp0XaoqsAMlYAhmOSg37yJBqJxhW5SWSO2SjBtnL/st2KupGW97y3vxtoAb5T5h5MNp55RoNibZbDgIBemPd5eBlrTa2dPHaLNOpdfHg2ez9o06wvTOfFT7Q8RN2nUQtWYs067YzXykuTkgsASAEAWAEASANYzDiojI2aupU+BFpxZBTi4vycyjuTRxHE0ijMp1UlT4qbH6T5ZrDaPnpLDweENj45QeHTP0cN/dSOVVvopm38Nf9J/c19D/ANv9zVTRLosAIAQBIBz+o16OLb4qjfUz5i35rX9zVjwo/Y0nSaqKWCYc1WmB42H0v6Tc1MtlD+xRpW61HLu31l6QDMqm4Omn17UxVjHJpl30b6Pvi3qVGIQBly1PDiMibL85Zo07t6fRBdcqzd1+jeHZVG5usostRDu1B37w1PjNqEFCKijNlJt5ZDDVcKwFZt+mTZa9rEHgtYDIjk4nR4X9CuG7iNRy/Md8AcZrC5yAzJgGP2h0qbfsh3ad7XsN49+ekAqemW1r9XT3mdQOsYNb2iCEGQH3ifATJ+JWdQX3M7XWdQM/s7bD0+y36yn8LHNb67jcPDMd0zVPjEuUUYWtcPlF3SCVQWom9sypyZfFeXeMpzKrKzDn+6JNilzE80qjI11JVhoRrI4ScHmL5OE3F5RuOjW0Gr0iz6qxS/xWtn87eU+j0V0ra90uzX01jshlltLZOJAFgBACAEAIBxzpOlsVXA/3rH1sfxnzGpWLpL6mFqF/Vl9yqOo8RIiA6l+j2lu4S/xVHP0X8JufDY4pz9TZ0SxUaWaBbFgBACAR8biVpoWY2sDbvNsgOZkds1COWdRi5PCMXgsI7YOt2Te5a1uWc+cUZOe7BoykotIc6eYnfFAKboQzgjQnID0z9Zo6+eVHHRFpY4bz2Z1aYVbjVtTxNtJnFs6D0V2eaOHUMLM3bbuvoPS03dJXsr58mZfPdMuZaITzVphgQwBBFiDmCDwMAoKlJsIRmTQ919TRv7rfFS+kAZ6S7X/V9WuTNm/cvceIbnygGGx+Y8M/68obxyOuSMiisSXfdbLgCNLW1BFgB858zqLd83IwrJepNsKmy2GjIf8ANu/zgCQkez2GjQq0iHAZbHJxpfuZcp6m48o8+aPJaU9sb67rr+t0VlsASfiGgPePTjOnizjHJLv38Y5NNsvH0qaJTNO26AN9SQSeJJGdybmfS01quCivBtVw2RUS6pYxfdqOvjZh8wT85Idkqnin4NTf1Q/jAHvtTD2qbeK2YfW/ygCjHU+LbvcwK/zWgD4a+kAz+3+kDUagp0gpIAZy18r6AW48fSZus1zpkoxKmo1Lre2JL2ft+nUpszkIUUtUUnQDVhzEmo1kLIZ6a7O69RCccnK9qYrraj1LW6x2cDiATkPQTBsnvnKXuzHslum5e5EUXKjvE4OEdm2Bheqw9JOIQX8TmfmTPptNDZVGP0N6mG2tInyclFgBACAZ5anXYp97NaXZUcL+8fG/0mJqrN923wXIrZVnyy8AGnCW4JJYRWyYHphgkoPTCCyMWO77qsbXtyBsPTwtnXxUZuK6L+nluWWPjZtNqmErJ+zJUMCSQGBz148PIzqmK3Rfj/k8lOWJJ9m8m+ZwQAgDOLqqqMz+yAb34jl330gHL8VWF23RbO+7c2F/ZXPgBbygFa988731kV8ZSraj2R2xcoNLsTZ2ymrMVS1+JJt/WkxI6G+XjBkx0dsvAmNwr0GZbkMDwJ3bcx3GVrK3XPZIhsrdb2s8UbMVZhdfZbmrd/MGRnKLIYMA6ZGcM92kyixGTZjgfz/Oa+k1+MQs/k0aNTj5Z/yT6bunA28Mvymwmnyi+mmsofp7QHEek9PSRT2nbRmEAkDbrD73iBAHaG0Kbf4e63NTun1XOAZKnihWqVLH9Y1Q7oc+0oJCqGJ9qwAsdec+auTttk13kxpP1Jv3yQduU/ZTiTncW04Ef1pK6Ti3khmmuCrqm5y0GQ8BPERssui2A6/FIvBe03gP6+csaev1LFEm09e+xI7BPpjdCALACAEAwmz9omlXrhtTUb+Yz5jUNqbf1NRQU4JFxQ6RqPb9Z3Vqpw4aI56X/SZzpDW+21wiVEpoi7wZ+L6Be4G+vcZYpreom30Nyojh9lnseg6Umo4hSEOa1V7aX53W9vO0kWjsjmPj+zI53Rk1Jdl9sHaPWqVYg1KZ3Wsb3HuuOYIl/T2744faILYJPK6ZaSyRCwDLdNcfuqKYuct9gNTa4UeZB9BAMFWJ0OurHmx1/LygHiAS9iYjq6478vPh8wB5wC+6SYIVCCNbC3eM/wDWUdbpfVjmPaKupo9SOV2ZOrh3pdsC6ElSSLo3NT3/ADmG4tLkyHGUeS52ZXp1FsCRbUHNlH/eveMx8j0oxksE0MSRIrUWHDI5gjMEcweMhlCUezyUWhcLjHT2TlyOYktOpsq/Kzqu6yHTJw2gjftKXmtj/rNKv4qv1ouR1i/Ujw9TDnR2XxVj+EtL4hQ/JKtXV7kWtXRfZfe8FYH5i0P4hQvIerqXkdwuJsbjhr4SenUQuW6BLXbGazEzYoI2ZcqTn7JK2bPUG415T5uSW55fkxGlnlj1cVX1ZarABQyt293kVNmJ0F7cIn83LeT17n9StcW1Fjy4zgi6NX+jzG06dVkcWepYK/C/w+eXpND4fbCFmH5L2hnCLcX2dIE3TVCALACAEAo9rdG6dZi4JRzqbXB7yMs5Sv0cbHnpk9eolBY7Ks9D34VVJ5FCBbxvnK3/AE147Jvxf0Im3tkphcNa+/Uq1Fu1rZKCbLyH5z22H4erCfLYrl6tmWuEVmz6dbfb7OzKUTfIBOdtfE56d040+oufC58nVlVax4yWuzNq5iq6gMOyayLln7tZRwPMS7RqK7X7MrW1yhx4NZg9oK9gbBiLgXuGHNG0YfMcQJbISZAKvbOxUxFicnAIB7jwMAxO1OjxpvuB03iLhSd0sO7eyOnAk90AqcTgqlM2dSD3gjzz4QCMUIII1BuDAOg4OgK9BGGRtlfTwPh+cArcVs2pTJIW4bJ0YXpuOR4X5HUSlqNM380O/K8MrW05+aP7r3Kir0dWr28ExV1zNBzZ1P3H4jvPrMp0qX5O/ZlB0KXNffsQae0MRhW3ayGxOaOpAPeO/vWROUocSX7P/P7EW+dbxJfyWtDH0auh3G+Fs/RlF/Uec52wl1x9/wD2d5hL6DppE+yN7vUhx57ukjdcvHP2Gx+CNUpH+rzjBw4sSlhyToTbM2BOQ4mwnqi2+EFFsbweIUk747OZU8iBY+uvlLugu2WbX5J9JbieClp1kIC1bjsgJUFyUtfJl95TfxHC+kgWG3uKqcXnd/IyNM8xz/KRkYGsTbrL2F89St+J5j6T3B6WlDDlNwgjMqVYaWGdx6SXTVud0UTUQbsSOr7PxHWU0f4lB8+PzvPpzdJMASALAEgBAI2PxyUV3qjADhzPcBxkdlsa1mR1CDk8I57tvajYqqDayLcKvIcSe8zD1Godsvp7GlTUq0aHoTgyOsqsLByAneBxHdkJe+H1tJyaK2qnnEUN7awhwlXr6YvSc2qJwBOuXI/WQ6yh1y9SB1TNWR2SIGMvSdDSscPWIIViQqvwsfcN9CLWM90uuedtn8nM9PmLa7Re7P2yVJWpvHd1uP1qfvAe2v3hnzHGa5UL6lUDAMpBBzBBuDAKbpZsj7RR7I/WJdk7+a+dvUCAYLCbQqKu6GuvFGAZP4WuIBKGIov+0pFT8VM/9rX+REAu9l47cyoslRfgJ6t/INkT4GAWibZp3tUDUm5OCPnxgC4rZtKtZlNnGa1ENmB8pXu00Lfo/cispjPnyRqtWtTG7iKYrU/jUAm33kORmdZXdX+ZbkV5epHiSyiCNm4CvoiA/CCaZ/huPpK+KpeP+CHZTP8AzB7PRWjwesBy3wR6Mpnjpgx+Hh9Tyeh9M/41f+IAfICdR00H5YWli/LPLdCEXtU61TfAut9N4aSX8FHHEjr8HHGU2ZRQATvZDUjjnw7jn8pFoKd12X4IdJXmznwQa1HdALZZaEi58uE7l8PtTeMCWiszwRWxKkgAE+lvGF8Nt90PwFn0PSvfQed9Z0vhlnmSOloJ+6J+y2zCi9hc2vkCdbDhLmm0fpPdJ5Za0+m9N5bOqdGB/dqd/vfzGXy2WsAIAkAR3ABLEADUnICeNpLLCWejN7V6VKt1odo/GfZHgPemffrox4h/Jar0zfMjK1qtSu92LMxyHEnuUCZkpTtlnsuJRgjSbF6LWs2I8RT5/vn8JoafQ/qs/gq26nPETVKLaTTSwUxvE0FqIyOLqwsR4zmcFKLTPU2nlHPqzNRFbDVAGAuFJ4Ei6sPkZ87bW65tGpB70pGi2JQXF4Skz36xV3esGThly1/CbulnurRn3x2zaG2NXCtdrAE/tAD1T/8AEUew33h53lgiLzA7RWpl7L2uUJGnxKRky94+UAxXTTZPU1OuQdiocx8NQ/8Alw77jiIBRI14B6gErD7RqILBrr8LWZfRoBMw+1E4q1M/FSbL+BsvQiAXOD2s59iolX7p7FT+FtfIwB+tiMPU7OIpbrfeFj68ZBZpqrPzIjlVCXaFTYqH9hWqL3ByR6GVn8Ph+ltET00fDaPNTZ1ddMS/mqflOfwMl+s8/Dz8SKDHbQrAlRiHa2trKB4lbTtaOXmbPfQm+5MzeJxqpod5/iOg8OfiZZpojUsRJKqo1rgqK1csbkyYlJ6UQtIC3ac7x7lHsjzzPpAGa1QKLmAWHRykWzFyWOXmbD1zgHYcDh+rponwqB58fnAJEAQmeAzm1OlCqStCzEZFz7A8Pi+koX65R4gWq9M5cyMtj9oVKx7bFu7RR5DKZll87O2W4Vxj0iVsbYT1+1pT+MjI/uD3vHSS0aSdnPSOLb4w48m12bsqnQHYGfFzmx8+A7hNiqiFS+VFCdkp9k2THAQAgGK6a0N2ujj30KnxQ/kw9Jj/ABCOJqXuXtK/laJXQF7LVp8n3x4Pf8pN8OlmLRxq1ymap0BFiAQdQdDNIqFBjtiFM8PmoN+qJIIPxUn1QwBldoLVpvSxILIRuuSLOn/EUaWPvrlzAgGS2psOthyWt1tE5rWTMFToXA9k/e9k8xmYBDSoDpAPUAWAIYBKw+0qqCwYlfgazL6NcDygEyhtZPeRqZ+Ki2X/ANb3HoRALL+0WqLu06tOpf3XvSfw7WR8jAMjtvDYlTZ6ZVOFgbePf4wChKHzgCrS55wD3XxlsyYAxgcJUxTXA7A1OgPdeAdY6H9H+rAqONPZFrXPxW4DkIBrYAQCs6SUXfD1Fp+1bQakA3I8xK+qjKVTUSWlpTTZzikpOU+fNQbx6k2prxIvwBHEs3BefpPVjyOzbbH2/uWpYjhktQDIgcGA08ZqabWrG2f8lG2jnMTTg30mknkqBPQLAEgGb6dUv1KP8FQejAj62mf8QjmtP2Za0r+ZorOhtW2IYcHQ+qkH85W+HyxZj6EuqXy5NvNkoCwCBtHZaVbNmtQezUXJh48x3QCgarWwhIIA3tP9y5//ADf5HjzgFRsHooaxd6tRgrKGUqRffY3N7jK1jde+AVlPZ9UtUVFNQUyQSvtWBtfd4+UAYvwORGoIsR5QBbwBIAhgCEQCThdo1aeSOwHw6r/CcoBIfaFN/wDaKCN95P1Z8bZr8oBG+y4B8g9dDrbc3sufZBNu+wgEtOg+HKrV32qIxyuQBfkRYehgGw2N0fpIqtkRYFRbsjy4mAX0AIAQBIBS7U6PJUJan2HOuXZPiOB75Sv0cbOY8Mnr1Djw+jM4/Y9RPbp3GYuO0tvLSZdumsh2i7C+L6YxQxRHtANbLv0485Xal0iV4fJs+jSuKC9YCDc7oOoW+V5v6TcqluMu/G/5S0loiCAEAqelVLewtXuAb+Eg/nK2rjmlktDxYjG9H8Tu16THi27/ABC34zH0sttqL98cwZ0ifQmWEAIBTdMB/dKncU/nWAHRAf3VP3n/AOo34WgFdQoHC4pyTZKtyt8la5uVvwYHS+sAn7T+yVgev3Qw4nsuPPX8IBg8bRXrGGG3qlNRfeIAOWtuY01tAI19Lgi+lwR9YAXgCFucAaq4tVgDFIvWNlFhzP5fnANTsTZOKpoRSanutk4KglgebawB/Z2INEVMLiFO62ltVuL7w58D5QCx6C7X3+sw7m70iSpOrITrn3/WAa2AEAIAkAIAQDzuC97C/O052r2GT1OgEAIAQCHtkXoVv+G/8pkV6zXL7Hdf5kYTZ+zzUwzOnt0yGHPLMz5yO7dleDUnNJqL8m42PtIV6YOjADfXiD+U+houVkeOzMsrcHgnycjCAVHS0f3Sr/l/6iwBOiR/uyeL/wAxgFpXoK6lXUMp1BFxAKmr0XoNwcD4Q7bvoYBV9J1pYakKVJQu+btbMkDQczn9IBW4ZauM3aSLajTA7LEhb/E5XMkngD+cAfxfRXdzZGtzoMTbxSpcnyIgHvZ+AwyKW6nrmUE3BZjcDRqTZpc9zDvgGKxANYszAKxJNrWCn4QBoAMoA+MZ1IG8FVvuneJ77Wuo8TALLBdJKigEMwHN13VPcDxMAlbU2p1245G7VTiNGGo8wfqYBKrMFali6IsR7aj0dD3a28oBu6FYOoZTcMAQe4wByAEAIAQAgBAEgBACAEAbxFPeVl+JSPUWnM1mLR6nh5OedH9pmgxRx2L9vyynzfMWas4KaHsRUJqGpht5BoFDWNufG/hoJIp7ZfI8HKhmOJ8krBbWxRNlZntwKA+pEmjrLl5yRyor+xf7K2wzv1VdClS1xwDAa2zl7T6v1JbZLDK9tKit0XlHvpT/ALLV/dH8wl4rjXRH/Zl/eb6wC6gEbaWPSgheobDgOJPIDiYBi6GCqbQrmq4K0xYcwoHurzP5wDb4PCrSUJTFlH9XPMwB+AZ3plQC0DVQAVFK2cZMASAcxAMnT2mHscTTDnTrF7NUeY9rzvAPNbYi1abfY6m+xudxrLUvyN8m9YBnafX4ZW3xugsENNxkdbkr3W4c4BJSsu6alK4QG1SieAv7dMngL6cO/WAWdDElUZL3U5+oyI8RaAajoLtS6NRc5oexc6qcyB4GAa6AEAIAQAgBACAJACALACAc66U7JelWeoqk03O9cDIE6g8s7zD1VEoTckuGaNFsZRw+yNs3HKD2r+QlJljBotkYxgLYeizEm5Y5C/jwljTxuz8iK1yi/wAzLrCYFi4q1yC4BCqt91QdczqZq0adqW+b5Kk5rG2PRKx2GFWm9M6MpHhfjLhEZzZFWphb0qpAFyRvndVu9HtbyPygE7F9JFQewb8Bv0yD/CxPygFPhMBVx1Xra91pjQaC3Jb/ADMA2NCiqKFQAKMgBAHIAQCLtTCCtSemfeUgdx4H1tAOWGkVJRhZlJBHIiAN4ag28d3eJ4ADPib5a2yH/uAWP9t9kJiVFdbe8LOoGpVteIgDNbYlDEIfslQBiDanUIVrkaB9DroYBF+z1qTilUpka7pORzN93vFybEcwPAC3r4VadPDvTY9Y5qF7cluLW4EEoPKAdFw99xd72t0X8bZwByAEAIAkAIAQAgBACAEAIwBn7Kl77i357ovOPTj7Hu5+49adYPAnoCAI6BhZgCORFxAI6bPpA3FKmDzCL+UAlQAgBACAEAz3SPo6K/6ynYVbZ30cDnyPfAMbUp1KL2YMjjyP5MIBExCb5Ba5tplbLygCClp7o4AawDW7GwGKamd8Kafu0qwJJ7xxTugB/Y7VK6E06i2NnDkMgW4J3W969gOcA2UAIAQAgBACAJACAEAIAQBYAkAIAQAgBAFgBACAEAIAQAgDdegrizqGHIgEfOAVz9HMMf8ACHkWHyBgEjCbKo0jenTUHna59TnAJsAIAQAgBACAEAIAQBIAQAgBACAEAIAQAgBACALACAEAIAQAgBACAEAIAQAgBACAEAIAQAgCQAgBACAEAIAQAgBACAEAWAEAIAQAgBACAEAIAQAgBACAf//Z"/>
          <p:cNvSpPr>
            <a:spLocks noChangeAspect="1" noChangeArrowheads="1"/>
          </p:cNvSpPr>
          <p:nvPr/>
        </p:nvSpPr>
        <p:spPr bwMode="auto">
          <a:xfrm>
            <a:off x="155575" y="-1881188"/>
            <a:ext cx="3924300" cy="39243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pic>
        <p:nvPicPr>
          <p:cNvPr id="6" name="5 Imag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3573016"/>
            <a:ext cx="1152128" cy="2708920"/>
          </a:xfrm>
          <a:prstGeom prst="rect">
            <a:avLst/>
          </a:prstGeom>
          <a:noFill/>
        </p:spPr>
      </p:pic>
      <p:pic>
        <p:nvPicPr>
          <p:cNvPr id="7" name="6 Imagen"/>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5856" y="3573016"/>
            <a:ext cx="5438140" cy="2597150"/>
          </a:xfrm>
          <a:prstGeom prst="rect">
            <a:avLst/>
          </a:prstGeom>
          <a:noFill/>
        </p:spPr>
      </p:pic>
      <p:grpSp>
        <p:nvGrpSpPr>
          <p:cNvPr id="8" name="7 Grupo"/>
          <p:cNvGrpSpPr/>
          <p:nvPr/>
        </p:nvGrpSpPr>
        <p:grpSpPr>
          <a:xfrm>
            <a:off x="3296831" y="1052737"/>
            <a:ext cx="5667658" cy="595228"/>
            <a:chOff x="2915816" y="1052736"/>
            <a:chExt cx="4824536" cy="523220"/>
          </a:xfrm>
        </p:grpSpPr>
        <p:sp>
          <p:nvSpPr>
            <p:cNvPr id="11" name="10 CuadroTexto"/>
            <p:cNvSpPr txBox="1"/>
            <p:nvPr/>
          </p:nvSpPr>
          <p:spPr bwMode="auto">
            <a:xfrm>
              <a:off x="2915816" y="1052736"/>
              <a:ext cx="2285232" cy="523220"/>
            </a:xfrm>
            <a:prstGeom prst="rect">
              <a:avLst/>
            </a:prstGeom>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a:spAutoFit/>
            </a:bodyPr>
            <a:lstStyle/>
            <a:p>
              <a:pPr algn="ctr" fontAlgn="auto">
                <a:spcBef>
                  <a:spcPts val="0"/>
                </a:spcBef>
                <a:spcAft>
                  <a:spcPts val="0"/>
                </a:spcAft>
                <a:defRPr/>
              </a:pPr>
              <a:r>
                <a:rPr lang="es-ES" sz="1400" dirty="0" smtClean="0"/>
                <a:t>MATERIAL AND METHODS</a:t>
              </a:r>
            </a:p>
            <a:p>
              <a:pPr fontAlgn="auto">
                <a:spcBef>
                  <a:spcPts val="0"/>
                </a:spcBef>
                <a:spcAft>
                  <a:spcPts val="0"/>
                </a:spcAft>
                <a:defRPr/>
              </a:pPr>
              <a:endParaRPr lang="es-ES" sz="1400" dirty="0"/>
            </a:p>
          </p:txBody>
        </p:sp>
        <p:sp>
          <p:nvSpPr>
            <p:cNvPr id="12" name="11 CuadroTexto"/>
            <p:cNvSpPr txBox="1"/>
            <p:nvPr/>
          </p:nvSpPr>
          <p:spPr bwMode="auto">
            <a:xfrm>
              <a:off x="5220073" y="1052736"/>
              <a:ext cx="1152128" cy="523220"/>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fontAlgn="auto">
                <a:spcBef>
                  <a:spcPts val="0"/>
                </a:spcBef>
                <a:spcAft>
                  <a:spcPts val="0"/>
                </a:spcAft>
                <a:defRPr/>
              </a:pPr>
              <a:r>
                <a:rPr lang="es-ES" sz="1400" dirty="0" smtClean="0"/>
                <a:t>RESULTS</a:t>
              </a:r>
            </a:p>
            <a:p>
              <a:pPr fontAlgn="auto">
                <a:spcBef>
                  <a:spcPts val="0"/>
                </a:spcBef>
                <a:spcAft>
                  <a:spcPts val="0"/>
                </a:spcAft>
                <a:defRPr/>
              </a:pPr>
              <a:endParaRPr lang="es-ES" sz="1400" dirty="0"/>
            </a:p>
          </p:txBody>
        </p:sp>
        <p:sp>
          <p:nvSpPr>
            <p:cNvPr id="13" name="12 CuadroTexto"/>
            <p:cNvSpPr txBox="1"/>
            <p:nvPr/>
          </p:nvSpPr>
          <p:spPr bwMode="auto">
            <a:xfrm>
              <a:off x="6372200" y="1052736"/>
              <a:ext cx="1368152" cy="523220"/>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fontAlgn="auto">
                <a:spcBef>
                  <a:spcPts val="0"/>
                </a:spcBef>
                <a:spcAft>
                  <a:spcPts val="0"/>
                </a:spcAft>
                <a:defRPr/>
              </a:pPr>
              <a:r>
                <a:rPr lang="es-ES" sz="1400" dirty="0" smtClean="0"/>
                <a:t>CONCLUSIONS</a:t>
              </a:r>
            </a:p>
            <a:p>
              <a:pPr fontAlgn="auto">
                <a:spcBef>
                  <a:spcPts val="0"/>
                </a:spcBef>
                <a:spcAft>
                  <a:spcPts val="0"/>
                </a:spcAft>
                <a:defRPr/>
              </a:pPr>
              <a:endParaRPr lang="es-ES" sz="1400" dirty="0"/>
            </a:p>
          </p:txBody>
        </p:sp>
      </p:grpSp>
      <p:pic>
        <p:nvPicPr>
          <p:cNvPr id="14" name="Picture 2" descr="PRUEBA 1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9144000"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CAMPUS DE EXCELENCIA INTERNACIONAL REGIONAL CAMPUS MARE NOSTRUM"/>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88024" y="260648"/>
            <a:ext cx="14859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15 Rectángulo"/>
          <p:cNvSpPr/>
          <p:nvPr/>
        </p:nvSpPr>
        <p:spPr>
          <a:xfrm>
            <a:off x="179512" y="2924944"/>
            <a:ext cx="2808312" cy="523220"/>
          </a:xfrm>
          <a:prstGeom prst="rect">
            <a:avLst/>
          </a:prstGeom>
        </p:spPr>
        <p:txBody>
          <a:bodyPr wrap="square">
            <a:spAutoFit/>
          </a:bodyPr>
          <a:lstStyle/>
          <a:p>
            <a:pPr algn="ctr"/>
            <a:r>
              <a:rPr lang="es-ES" sz="1400" dirty="0" err="1" smtClean="0"/>
              <a:t>Diagram</a:t>
            </a:r>
            <a:r>
              <a:rPr lang="es-ES" sz="1400" dirty="0" smtClean="0"/>
              <a:t> of the </a:t>
            </a:r>
            <a:r>
              <a:rPr lang="es-ES" sz="1400" dirty="0" err="1" smtClean="0"/>
              <a:t>electrophoresis</a:t>
            </a:r>
            <a:r>
              <a:rPr lang="es-ES" sz="1400" dirty="0" smtClean="0"/>
              <a:t> of the Western </a:t>
            </a:r>
            <a:r>
              <a:rPr lang="es-ES" sz="1400" dirty="0" err="1" smtClean="0"/>
              <a:t>Blot</a:t>
            </a:r>
            <a:r>
              <a:rPr lang="es-ES" sz="1400" dirty="0" smtClean="0"/>
              <a:t> </a:t>
            </a:r>
            <a:r>
              <a:rPr lang="es-ES" sz="1400" dirty="0" err="1" smtClean="0"/>
              <a:t>procedure</a:t>
            </a:r>
            <a:endParaRPr lang="es-ES" sz="1400" dirty="0"/>
          </a:p>
        </p:txBody>
      </p:sp>
      <p:sp>
        <p:nvSpPr>
          <p:cNvPr id="17" name="Rectangle 1"/>
          <p:cNvSpPr>
            <a:spLocks noChangeArrowheads="1"/>
          </p:cNvSpPr>
          <p:nvPr/>
        </p:nvSpPr>
        <p:spPr bwMode="auto">
          <a:xfrm>
            <a:off x="323528" y="1625896"/>
            <a:ext cx="6840760"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4000" b="1" i="0" u="none" strike="noStrike" cap="none" normalizeH="0" baseline="0" dirty="0" smtClean="0">
                <a:ln>
                  <a:noFill/>
                </a:ln>
                <a:solidFill>
                  <a:schemeClr val="tx1"/>
                </a:solidFill>
                <a:effectLst/>
                <a:ea typeface="Times New Roman" pitchFamily="18" charset="0"/>
                <a:cs typeface="Times New Roman" pitchFamily="18" charset="0"/>
              </a:rPr>
              <a:t>MATERIAL AND METHODS</a:t>
            </a:r>
          </a:p>
          <a:p>
            <a:pPr marL="0" marR="0" lvl="0" indent="0" defTabSz="914400" rtl="0" eaLnBrk="1" fontAlgn="base" latinLnBrk="0" hangingPunct="1">
              <a:lnSpc>
                <a:spcPct val="100000"/>
              </a:lnSpc>
              <a:spcBef>
                <a:spcPct val="0"/>
              </a:spcBef>
              <a:spcAft>
                <a:spcPct val="0"/>
              </a:spcAft>
              <a:buClrTx/>
              <a:buSzTx/>
              <a:buFontTx/>
              <a:buNone/>
              <a:tabLst/>
            </a:pPr>
            <a:r>
              <a:rPr lang="en-US" sz="2800" b="1" dirty="0" smtClean="0">
                <a:solidFill>
                  <a:srgbClr val="92D050"/>
                </a:solidFill>
                <a:ea typeface="Times New Roman" pitchFamily="18" charset="0"/>
                <a:cs typeface="Times New Roman" pitchFamily="18" charset="0"/>
              </a:rPr>
              <a:t>WETERN BLOT</a:t>
            </a:r>
            <a:endParaRPr kumimoji="0" lang="en-US" sz="2800" b="1" i="0" u="none" strike="noStrike" cap="none" normalizeH="0" baseline="0" dirty="0" smtClean="0">
              <a:ln>
                <a:noFill/>
              </a:ln>
              <a:solidFill>
                <a:srgbClr val="92D050"/>
              </a:solidFill>
              <a:effectLst/>
              <a:ea typeface="Times New Roman" pitchFamily="18" charset="0"/>
              <a:cs typeface="Times New Roman" pitchFamily="18" charset="0"/>
            </a:endParaRPr>
          </a:p>
          <a:p>
            <a:pPr marL="0" marR="0" lvl="0" indent="0"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tx1"/>
              </a:solidFill>
              <a:effectLst/>
              <a:cs typeface="Arial" pitchFamily="34" charset="0"/>
            </a:endParaRPr>
          </a:p>
        </p:txBody>
      </p:sp>
      <p:sp>
        <p:nvSpPr>
          <p:cNvPr id="18" name="17 Rectángulo"/>
          <p:cNvSpPr/>
          <p:nvPr/>
        </p:nvSpPr>
        <p:spPr>
          <a:xfrm>
            <a:off x="3491880" y="2924944"/>
            <a:ext cx="5328592" cy="523220"/>
          </a:xfrm>
          <a:prstGeom prst="rect">
            <a:avLst/>
          </a:prstGeom>
        </p:spPr>
        <p:txBody>
          <a:bodyPr wrap="square">
            <a:spAutoFit/>
          </a:bodyPr>
          <a:lstStyle/>
          <a:p>
            <a:pPr algn="ctr"/>
            <a:r>
              <a:rPr lang="es-ES" sz="1400" dirty="0" err="1" smtClean="0"/>
              <a:t>Diagram</a:t>
            </a:r>
            <a:r>
              <a:rPr lang="es-ES" sz="1400" dirty="0" smtClean="0"/>
              <a:t> of the </a:t>
            </a:r>
            <a:r>
              <a:rPr lang="es-ES" sz="1400" dirty="0" err="1" smtClean="0"/>
              <a:t>antibody</a:t>
            </a:r>
            <a:r>
              <a:rPr lang="es-ES" sz="1400" dirty="0" smtClean="0"/>
              <a:t> </a:t>
            </a:r>
            <a:r>
              <a:rPr lang="es-ES" sz="1400" dirty="0" err="1" smtClean="0"/>
              <a:t>exposion</a:t>
            </a:r>
            <a:r>
              <a:rPr lang="es-ES" sz="1400" dirty="0" smtClean="0"/>
              <a:t> </a:t>
            </a:r>
            <a:r>
              <a:rPr lang="es-ES" sz="1400" dirty="0" err="1" smtClean="0"/>
              <a:t>phase</a:t>
            </a:r>
            <a:r>
              <a:rPr lang="es-ES" sz="1400" dirty="0" smtClean="0"/>
              <a:t> of the Western </a:t>
            </a:r>
            <a:r>
              <a:rPr lang="es-ES" sz="1400" dirty="0" err="1" smtClean="0"/>
              <a:t>Blot</a:t>
            </a:r>
            <a:r>
              <a:rPr lang="es-ES" sz="1400" dirty="0" smtClean="0"/>
              <a:t> </a:t>
            </a:r>
            <a:r>
              <a:rPr lang="es-ES" sz="1400" dirty="0" err="1" smtClean="0"/>
              <a:t>procedure</a:t>
            </a:r>
            <a:endParaRPr lang="es-ES" sz="1400" dirty="0"/>
          </a:p>
        </p:txBody>
      </p:sp>
      <p:sp>
        <p:nvSpPr>
          <p:cNvPr id="19" name="18 CuadroTexto"/>
          <p:cNvSpPr txBox="1"/>
          <p:nvPr/>
        </p:nvSpPr>
        <p:spPr>
          <a:xfrm>
            <a:off x="179512" y="6488668"/>
            <a:ext cx="792088" cy="369332"/>
          </a:xfrm>
          <a:prstGeom prst="rect">
            <a:avLst/>
          </a:prstGeom>
          <a:noFill/>
        </p:spPr>
        <p:txBody>
          <a:bodyPr wrap="square" rtlCol="0">
            <a:spAutoFit/>
          </a:bodyPr>
          <a:lstStyle/>
          <a:p>
            <a:r>
              <a:rPr lang="es-ES" dirty="0" smtClean="0"/>
              <a:t>6/12</a:t>
            </a:r>
            <a:endParaRPr lang="es-E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PRUEBA 1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9144000"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CAMPUS DE EXCELENCIA INTERNACIONAL REGIONAL CAMPUS MARE NOSTRUM"/>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2040" y="188640"/>
            <a:ext cx="14859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CuadroTexto"/>
          <p:cNvSpPr txBox="1"/>
          <p:nvPr/>
        </p:nvSpPr>
        <p:spPr>
          <a:xfrm>
            <a:off x="179512" y="6488668"/>
            <a:ext cx="792088" cy="369332"/>
          </a:xfrm>
          <a:prstGeom prst="rect">
            <a:avLst/>
          </a:prstGeom>
          <a:noFill/>
        </p:spPr>
        <p:txBody>
          <a:bodyPr wrap="square" rtlCol="0">
            <a:spAutoFit/>
          </a:bodyPr>
          <a:lstStyle/>
          <a:p>
            <a:r>
              <a:rPr lang="es-ES" dirty="0" smtClean="0"/>
              <a:t>7/12</a:t>
            </a:r>
            <a:endParaRPr lang="es-ES" dirty="0"/>
          </a:p>
        </p:txBody>
      </p:sp>
      <p:grpSp>
        <p:nvGrpSpPr>
          <p:cNvPr id="7" name="6 Grupo"/>
          <p:cNvGrpSpPr/>
          <p:nvPr/>
        </p:nvGrpSpPr>
        <p:grpSpPr>
          <a:xfrm>
            <a:off x="3275856" y="836712"/>
            <a:ext cx="5667658" cy="595228"/>
            <a:chOff x="2915816" y="1052736"/>
            <a:chExt cx="4824536" cy="523220"/>
          </a:xfrm>
        </p:grpSpPr>
        <p:sp>
          <p:nvSpPr>
            <p:cNvPr id="10" name="9 CuadroTexto"/>
            <p:cNvSpPr txBox="1"/>
            <p:nvPr/>
          </p:nvSpPr>
          <p:spPr bwMode="auto">
            <a:xfrm>
              <a:off x="2915816" y="1052736"/>
              <a:ext cx="2285233" cy="523220"/>
            </a:xfrm>
            <a:prstGeom prst="rect">
              <a:avLst/>
            </a:prstGeom>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a:spAutoFit/>
            </a:bodyPr>
            <a:lstStyle/>
            <a:p>
              <a:pPr algn="ctr" fontAlgn="auto">
                <a:spcBef>
                  <a:spcPts val="0"/>
                </a:spcBef>
                <a:spcAft>
                  <a:spcPts val="0"/>
                </a:spcAft>
                <a:defRPr/>
              </a:pPr>
              <a:r>
                <a:rPr lang="es-ES" sz="1400" dirty="0" smtClean="0"/>
                <a:t>MATERIAL AND METHODS</a:t>
              </a:r>
            </a:p>
            <a:p>
              <a:pPr fontAlgn="auto">
                <a:spcBef>
                  <a:spcPts val="0"/>
                </a:spcBef>
                <a:spcAft>
                  <a:spcPts val="0"/>
                </a:spcAft>
                <a:defRPr/>
              </a:pPr>
              <a:endParaRPr lang="es-ES" sz="1400" dirty="0"/>
            </a:p>
          </p:txBody>
        </p:sp>
        <p:sp>
          <p:nvSpPr>
            <p:cNvPr id="11" name="10 CuadroTexto"/>
            <p:cNvSpPr txBox="1"/>
            <p:nvPr/>
          </p:nvSpPr>
          <p:spPr bwMode="auto">
            <a:xfrm>
              <a:off x="5220073" y="1052736"/>
              <a:ext cx="1152128" cy="523220"/>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fontAlgn="auto">
                <a:spcBef>
                  <a:spcPts val="0"/>
                </a:spcBef>
                <a:spcAft>
                  <a:spcPts val="0"/>
                </a:spcAft>
                <a:defRPr/>
              </a:pPr>
              <a:r>
                <a:rPr lang="es-ES" sz="1400" dirty="0" smtClean="0"/>
                <a:t>RESULTS</a:t>
              </a:r>
            </a:p>
            <a:p>
              <a:pPr fontAlgn="auto">
                <a:spcBef>
                  <a:spcPts val="0"/>
                </a:spcBef>
                <a:spcAft>
                  <a:spcPts val="0"/>
                </a:spcAft>
                <a:defRPr/>
              </a:pPr>
              <a:endParaRPr lang="es-ES" sz="1400" dirty="0"/>
            </a:p>
          </p:txBody>
        </p:sp>
        <p:sp>
          <p:nvSpPr>
            <p:cNvPr id="12" name="11 CuadroTexto"/>
            <p:cNvSpPr txBox="1"/>
            <p:nvPr/>
          </p:nvSpPr>
          <p:spPr bwMode="auto">
            <a:xfrm>
              <a:off x="6372200" y="1052736"/>
              <a:ext cx="1368152" cy="523220"/>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fontAlgn="auto">
                <a:spcBef>
                  <a:spcPts val="0"/>
                </a:spcBef>
                <a:spcAft>
                  <a:spcPts val="0"/>
                </a:spcAft>
                <a:defRPr/>
              </a:pPr>
              <a:r>
                <a:rPr lang="es-ES" sz="1400" dirty="0" smtClean="0"/>
                <a:t>CONCLUSIONS</a:t>
              </a:r>
            </a:p>
            <a:p>
              <a:pPr fontAlgn="auto">
                <a:spcBef>
                  <a:spcPts val="0"/>
                </a:spcBef>
                <a:spcAft>
                  <a:spcPts val="0"/>
                </a:spcAft>
                <a:defRPr/>
              </a:pPr>
              <a:endParaRPr lang="es-ES" sz="1400" dirty="0"/>
            </a:p>
          </p:txBody>
        </p:sp>
      </p:grpSp>
      <p:sp>
        <p:nvSpPr>
          <p:cNvPr id="16" name="Rectangle 1"/>
          <p:cNvSpPr>
            <a:spLocks noChangeArrowheads="1"/>
          </p:cNvSpPr>
          <p:nvPr/>
        </p:nvSpPr>
        <p:spPr bwMode="auto">
          <a:xfrm>
            <a:off x="179512" y="1484784"/>
            <a:ext cx="6840760"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4000" b="1" i="0" u="none" strike="noStrike" cap="none" normalizeH="0" baseline="0" dirty="0" smtClean="0">
                <a:ln>
                  <a:noFill/>
                </a:ln>
                <a:solidFill>
                  <a:schemeClr val="tx1"/>
                </a:solidFill>
                <a:effectLst/>
                <a:ea typeface="Times New Roman" pitchFamily="18" charset="0"/>
                <a:cs typeface="Times New Roman" pitchFamily="18" charset="0"/>
              </a:rPr>
              <a:t>MATERIAL AND METHODS</a:t>
            </a:r>
          </a:p>
          <a:p>
            <a:pPr fontAlgn="base">
              <a:spcBef>
                <a:spcPct val="0"/>
              </a:spcBef>
              <a:spcAft>
                <a:spcPct val="0"/>
              </a:spcAft>
            </a:pPr>
            <a:r>
              <a:rPr lang="en-US" sz="2800" b="1" i="1" dirty="0" smtClean="0">
                <a:solidFill>
                  <a:srgbClr val="92D050"/>
                </a:solidFill>
              </a:rPr>
              <a:t>FATTY ACID EXTRACTION AND ANALYSIS</a:t>
            </a:r>
            <a:endParaRPr lang="es-ES" sz="2800" dirty="0" smtClean="0">
              <a:solidFill>
                <a:srgbClr val="92D050"/>
              </a:solidFill>
            </a:endParaRPr>
          </a:p>
          <a:p>
            <a:pPr marL="0" marR="0" lvl="0" indent="0"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tx1"/>
              </a:solidFill>
              <a:effectLst/>
              <a:cs typeface="Arial" pitchFamily="34" charset="0"/>
            </a:endParaRPr>
          </a:p>
        </p:txBody>
      </p:sp>
      <p:sp>
        <p:nvSpPr>
          <p:cNvPr id="25604" name="Rectangle 4"/>
          <p:cNvSpPr>
            <a:spLocks noChangeArrowheads="1"/>
          </p:cNvSpPr>
          <p:nvPr/>
        </p:nvSpPr>
        <p:spPr bwMode="auto">
          <a:xfrm>
            <a:off x="1187624" y="5589240"/>
            <a:ext cx="6552728"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pPr>
            <a:r>
              <a:rPr kumimoji="0" lang="en-US"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Or-Rashid M.M., Fisher R., </a:t>
            </a:r>
            <a:r>
              <a:rPr kumimoji="0" lang="en-US" sz="12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Karrow</a:t>
            </a:r>
            <a:r>
              <a:rPr kumimoji="0" lang="en-US"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N., </a:t>
            </a:r>
            <a:r>
              <a:rPr kumimoji="0" lang="en-US" sz="12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AlZahal</a:t>
            </a:r>
            <a:r>
              <a:rPr kumimoji="0" lang="en-US"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O., McBride B.W. (2010) </a:t>
            </a:r>
            <a:r>
              <a:rPr kumimoji="0" lang="en-US"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Fatty acid profile of </a:t>
            </a:r>
            <a:r>
              <a:rPr kumimoji="0" lang="en-US" sz="1200" b="0"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colostrum</a:t>
            </a:r>
            <a:r>
              <a:rPr kumimoji="0" lang="en-US" sz="1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and milk of ewes supplemented with fish meal and the subsequent plasma fatty acid status of their lambs.</a:t>
            </a:r>
            <a:r>
              <a:rPr kumimoji="0" lang="en-US"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Journal of Animal Science</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560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graphicFrame>
        <p:nvGraphicFramePr>
          <p:cNvPr id="25605" name="Object 5"/>
          <p:cNvGraphicFramePr>
            <a:graphicFrameLocks noChangeAspect="1"/>
          </p:cNvGraphicFramePr>
          <p:nvPr/>
        </p:nvGraphicFramePr>
        <p:xfrm>
          <a:off x="2987824" y="2996952"/>
          <a:ext cx="3096344" cy="2359119"/>
        </p:xfrm>
        <a:graphic>
          <a:graphicData uri="http://schemas.openxmlformats.org/presentationml/2006/ole">
            <mc:AlternateContent xmlns:mc="http://schemas.openxmlformats.org/markup-compatibility/2006">
              <mc:Choice xmlns:v="urn:schemas-microsoft-com:vml" Requires="v">
                <p:oleObj spid="_x0000_s25648" name="Acrobat Document" r:id="rId6" imgW="7773840" imgH="10060560" progId="AcroExch.Document.7">
                  <p:embed/>
                </p:oleObj>
              </mc:Choice>
              <mc:Fallback>
                <p:oleObj name="Acrobat Document" r:id="rId6" imgW="7773840" imgH="10060560" progId="AcroExch.Document.7">
                  <p:embed/>
                  <p:pic>
                    <p:nvPicPr>
                      <p:cNvPr id="0" name="Picture 36"/>
                      <p:cNvPicPr>
                        <a:picLocks noChangeAspect="1" noChangeArrowheads="1"/>
                      </p:cNvPicPr>
                      <p:nvPr/>
                    </p:nvPicPr>
                    <p:blipFill>
                      <a:blip r:embed="rId7">
                        <a:extLst>
                          <a:ext uri="{28A0092B-C50C-407E-A947-70E740481C1C}">
                            <a14:useLocalDpi xmlns:a14="http://schemas.microsoft.com/office/drawing/2010/main" val="0"/>
                          </a:ext>
                        </a:extLst>
                      </a:blip>
                      <a:srcRect b="41035"/>
                      <a:stretch>
                        <a:fillRect/>
                      </a:stretch>
                    </p:blipFill>
                    <p:spPr bwMode="auto">
                      <a:xfrm>
                        <a:off x="2987824" y="2996952"/>
                        <a:ext cx="3096344" cy="23591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PRUEBA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CAMPUS DE EXCELENCIA INTERNACIONAL REGIONAL CAMPUS MARE NOSTRUM"/>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2040" y="188640"/>
            <a:ext cx="14859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5 Grupo"/>
          <p:cNvGrpSpPr/>
          <p:nvPr/>
        </p:nvGrpSpPr>
        <p:grpSpPr>
          <a:xfrm>
            <a:off x="6003774" y="1052737"/>
            <a:ext cx="2960716" cy="595228"/>
            <a:chOff x="5220073" y="1052736"/>
            <a:chExt cx="2520279" cy="523220"/>
          </a:xfrm>
        </p:grpSpPr>
        <p:sp>
          <p:nvSpPr>
            <p:cNvPr id="10" name="9 CuadroTexto"/>
            <p:cNvSpPr txBox="1"/>
            <p:nvPr/>
          </p:nvSpPr>
          <p:spPr bwMode="auto">
            <a:xfrm>
              <a:off x="5220073" y="1052736"/>
              <a:ext cx="1152128" cy="523220"/>
            </a:xfrm>
            <a:prstGeom prst="rect">
              <a:avLst/>
            </a:prstGeom>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wrap="square">
              <a:spAutoFit/>
            </a:bodyPr>
            <a:lstStyle/>
            <a:p>
              <a:pPr algn="ctr" fontAlgn="auto">
                <a:spcBef>
                  <a:spcPts val="0"/>
                </a:spcBef>
                <a:spcAft>
                  <a:spcPts val="0"/>
                </a:spcAft>
                <a:defRPr/>
              </a:pPr>
              <a:r>
                <a:rPr lang="es-ES" sz="1400" dirty="0" smtClean="0"/>
                <a:t>RESULTS</a:t>
              </a:r>
            </a:p>
            <a:p>
              <a:pPr fontAlgn="auto">
                <a:spcBef>
                  <a:spcPts val="0"/>
                </a:spcBef>
                <a:spcAft>
                  <a:spcPts val="0"/>
                </a:spcAft>
                <a:defRPr/>
              </a:pPr>
              <a:endParaRPr lang="es-ES" sz="1400" dirty="0"/>
            </a:p>
          </p:txBody>
        </p:sp>
        <p:sp>
          <p:nvSpPr>
            <p:cNvPr id="11" name="10 CuadroTexto"/>
            <p:cNvSpPr txBox="1"/>
            <p:nvPr/>
          </p:nvSpPr>
          <p:spPr bwMode="auto">
            <a:xfrm>
              <a:off x="6372200" y="1052736"/>
              <a:ext cx="1368152" cy="523220"/>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fontAlgn="auto">
                <a:spcBef>
                  <a:spcPts val="0"/>
                </a:spcBef>
                <a:spcAft>
                  <a:spcPts val="0"/>
                </a:spcAft>
                <a:defRPr/>
              </a:pPr>
              <a:r>
                <a:rPr lang="es-ES" sz="1400" dirty="0" smtClean="0"/>
                <a:t>CONCLUSIONS</a:t>
              </a:r>
            </a:p>
            <a:p>
              <a:pPr fontAlgn="auto">
                <a:spcBef>
                  <a:spcPts val="0"/>
                </a:spcBef>
                <a:spcAft>
                  <a:spcPts val="0"/>
                </a:spcAft>
                <a:defRPr/>
              </a:pPr>
              <a:endParaRPr lang="es-ES" sz="1400" dirty="0"/>
            </a:p>
          </p:txBody>
        </p:sp>
      </p:grpSp>
      <p:sp>
        <p:nvSpPr>
          <p:cNvPr id="12" name="11 CuadroTexto"/>
          <p:cNvSpPr txBox="1"/>
          <p:nvPr/>
        </p:nvSpPr>
        <p:spPr>
          <a:xfrm>
            <a:off x="179512" y="6488668"/>
            <a:ext cx="792088" cy="369332"/>
          </a:xfrm>
          <a:prstGeom prst="rect">
            <a:avLst/>
          </a:prstGeom>
          <a:noFill/>
        </p:spPr>
        <p:txBody>
          <a:bodyPr wrap="square" rtlCol="0">
            <a:spAutoFit/>
          </a:bodyPr>
          <a:lstStyle/>
          <a:p>
            <a:r>
              <a:rPr lang="es-ES" dirty="0" smtClean="0"/>
              <a:t>8/12</a:t>
            </a:r>
            <a:endParaRPr lang="es-ES" dirty="0"/>
          </a:p>
        </p:txBody>
      </p:sp>
      <p:sp>
        <p:nvSpPr>
          <p:cNvPr id="13" name="12 Rectángulo"/>
          <p:cNvSpPr/>
          <p:nvPr/>
        </p:nvSpPr>
        <p:spPr>
          <a:xfrm>
            <a:off x="251520" y="1052736"/>
            <a:ext cx="1967013" cy="707886"/>
          </a:xfrm>
          <a:prstGeom prst="rect">
            <a:avLst/>
          </a:prstGeom>
        </p:spPr>
        <p:txBody>
          <a:bodyPr wrap="none">
            <a:spAutoFit/>
          </a:bodyPr>
          <a:lstStyle/>
          <a:p>
            <a:r>
              <a:rPr lang="es-ES" sz="4000" b="1" dirty="0" smtClean="0"/>
              <a:t>RESULTS</a:t>
            </a:r>
            <a:endParaRPr lang="es-ES" sz="4000" dirty="0"/>
          </a:p>
        </p:txBody>
      </p:sp>
      <p:sp>
        <p:nvSpPr>
          <p:cNvPr id="28673" name="Rectangle 1"/>
          <p:cNvSpPr>
            <a:spLocks noChangeArrowheads="1"/>
          </p:cNvSpPr>
          <p:nvPr/>
        </p:nvSpPr>
        <p:spPr bwMode="auto">
          <a:xfrm>
            <a:off x="323528" y="1711261"/>
            <a:ext cx="8712968"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b="1" i="1" u="none" strike="noStrike" cap="none" normalizeH="0" baseline="0" dirty="0" smtClean="0">
                <a:ln>
                  <a:noFill/>
                </a:ln>
                <a:solidFill>
                  <a:srgbClr val="92D050"/>
                </a:solidFill>
                <a:effectLst/>
                <a:ea typeface="Times New Roman" pitchFamily="18" charset="0"/>
                <a:cs typeface="Times New Roman" pitchFamily="18" charset="0"/>
              </a:rPr>
              <a:t>         LACTOFERRIN</a:t>
            </a:r>
            <a:r>
              <a:rPr kumimoji="0" lang="en-US" sz="2000" b="1" i="1" u="none" strike="noStrike" cap="none" normalizeH="0" baseline="0" dirty="0" smtClean="0">
                <a:ln>
                  <a:noFill/>
                </a:ln>
                <a:solidFill>
                  <a:srgbClr val="92D050"/>
                </a:solidFill>
                <a:effectLst/>
                <a:ea typeface="Times New Roman" pitchFamily="18" charset="0"/>
                <a:cs typeface="Times New Roman" pitchFamily="18" charset="0"/>
              </a:rPr>
              <a:t>                </a:t>
            </a:r>
            <a:r>
              <a:rPr kumimoji="0" lang="en-US" sz="2800" b="1" i="1" u="none" strike="noStrike" cap="none" normalizeH="0" baseline="0" dirty="0" smtClean="0">
                <a:ln>
                  <a:noFill/>
                </a:ln>
                <a:solidFill>
                  <a:srgbClr val="92D050"/>
                </a:solidFill>
                <a:effectLst/>
                <a:ea typeface="Times New Roman" pitchFamily="18" charset="0"/>
                <a:cs typeface="Times New Roman" pitchFamily="18" charset="0"/>
              </a:rPr>
              <a:t>AND           HAPTOCORRIN</a:t>
            </a:r>
            <a:endParaRPr kumimoji="0" lang="en-US" sz="2800" b="0" i="0" u="none" strike="noStrike" cap="none" normalizeH="0" baseline="0" dirty="0" smtClean="0">
              <a:ln>
                <a:noFill/>
              </a:ln>
              <a:solidFill>
                <a:srgbClr val="92D050"/>
              </a:solidFill>
              <a:effectLst/>
              <a:cs typeface="Arial" pitchFamily="34" charset="0"/>
            </a:endParaRPr>
          </a:p>
        </p:txBody>
      </p:sp>
      <p:pic>
        <p:nvPicPr>
          <p:cNvPr id="28674" name="Picture 2"/>
          <p:cNvPicPr>
            <a:picLocks noChangeAspect="1" noChangeArrowheads="1"/>
          </p:cNvPicPr>
          <p:nvPr/>
        </p:nvPicPr>
        <p:blipFill>
          <a:blip r:embed="rId5" cstate="print"/>
          <a:srcRect l="7132" r="9162" b="30189"/>
          <a:stretch>
            <a:fillRect/>
          </a:stretch>
        </p:blipFill>
        <p:spPr bwMode="auto">
          <a:xfrm>
            <a:off x="827584" y="3573016"/>
            <a:ext cx="7560840" cy="3024336"/>
          </a:xfrm>
          <a:prstGeom prst="rect">
            <a:avLst/>
          </a:prstGeom>
          <a:noFill/>
          <a:ln w="9525">
            <a:noFill/>
            <a:miter lim="800000"/>
            <a:headEnd/>
            <a:tailEnd/>
          </a:ln>
          <a:effectLst/>
        </p:spPr>
      </p:pic>
      <p:sp>
        <p:nvSpPr>
          <p:cNvPr id="2" name="TextBox 1"/>
          <p:cNvSpPr txBox="1"/>
          <p:nvPr/>
        </p:nvSpPr>
        <p:spPr>
          <a:xfrm>
            <a:off x="6948264" y="4787860"/>
            <a:ext cx="1584176" cy="369332"/>
          </a:xfrm>
          <a:prstGeom prst="rect">
            <a:avLst/>
          </a:prstGeom>
          <a:noFill/>
        </p:spPr>
        <p:txBody>
          <a:bodyPr wrap="square" rtlCol="0">
            <a:spAutoFit/>
          </a:bodyPr>
          <a:lstStyle/>
          <a:p>
            <a:r>
              <a:rPr lang="en-US" dirty="0" err="1" smtClean="0"/>
              <a:t>Lactoferrin</a:t>
            </a:r>
            <a:endParaRPr lang="en-US" dirty="0"/>
          </a:p>
        </p:txBody>
      </p:sp>
      <p:sp>
        <p:nvSpPr>
          <p:cNvPr id="17" name="TextBox 16"/>
          <p:cNvSpPr txBox="1"/>
          <p:nvPr/>
        </p:nvSpPr>
        <p:spPr>
          <a:xfrm>
            <a:off x="6948264" y="5301208"/>
            <a:ext cx="1584176" cy="369332"/>
          </a:xfrm>
          <a:prstGeom prst="rect">
            <a:avLst/>
          </a:prstGeom>
          <a:noFill/>
        </p:spPr>
        <p:txBody>
          <a:bodyPr wrap="square" rtlCol="0">
            <a:spAutoFit/>
          </a:bodyPr>
          <a:lstStyle/>
          <a:p>
            <a:r>
              <a:rPr lang="en-US" dirty="0" err="1" smtClean="0"/>
              <a:t>Haptocorrin</a:t>
            </a:r>
            <a:endParaRPr lang="en-US" dirty="0"/>
          </a:p>
        </p:txBody>
      </p:sp>
      <p:pic>
        <p:nvPicPr>
          <p:cNvPr id="7" name="Picture 6" descr="DCFHLactoHapto(300)15May14.bmp"/>
          <p:cNvPicPr>
            <a:picLocks noChangeAspect="1"/>
          </p:cNvPicPr>
          <p:nvPr/>
        </p:nvPicPr>
        <p:blipFill rotWithShape="1">
          <a:blip r:embed="rId6" cstate="print">
            <a:extLst>
              <a:ext uri="{28A0092B-C50C-407E-A947-70E740481C1C}">
                <a14:useLocalDpi xmlns:a14="http://schemas.microsoft.com/office/drawing/2010/main" val="0"/>
              </a:ext>
            </a:extLst>
          </a:blip>
          <a:srcRect l="15321" t="9260" r="9434" b="75038"/>
          <a:stretch/>
        </p:blipFill>
        <p:spPr>
          <a:xfrm>
            <a:off x="323528" y="2348880"/>
            <a:ext cx="3685900" cy="1076847"/>
          </a:xfrm>
          <a:prstGeom prst="rect">
            <a:avLst/>
          </a:prstGeom>
        </p:spPr>
      </p:pic>
      <p:pic>
        <p:nvPicPr>
          <p:cNvPr id="23" name="Picture 22" descr="DCFHLactoHapto(300)15May14.bmp"/>
          <p:cNvPicPr>
            <a:picLocks noChangeAspect="1"/>
          </p:cNvPicPr>
          <p:nvPr/>
        </p:nvPicPr>
        <p:blipFill rotWithShape="1">
          <a:blip r:embed="rId6" cstate="print">
            <a:extLst>
              <a:ext uri="{28A0092B-C50C-407E-A947-70E740481C1C}">
                <a14:useLocalDpi xmlns:a14="http://schemas.microsoft.com/office/drawing/2010/main" val="0"/>
              </a:ext>
            </a:extLst>
          </a:blip>
          <a:srcRect l="14672" t="57844" r="4447" b="23636"/>
          <a:stretch/>
        </p:blipFill>
        <p:spPr>
          <a:xfrm>
            <a:off x="4716016" y="2276872"/>
            <a:ext cx="3961997" cy="1270128"/>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PRUEBA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CAMPUS DE EXCELENCIA INTERNACIONAL REGIONAL CAMPUS MARE NOSTRUM"/>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2040" y="188640"/>
            <a:ext cx="14859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Rectángulo"/>
          <p:cNvSpPr/>
          <p:nvPr/>
        </p:nvSpPr>
        <p:spPr>
          <a:xfrm>
            <a:off x="323528" y="1124744"/>
            <a:ext cx="1967013" cy="707886"/>
          </a:xfrm>
          <a:prstGeom prst="rect">
            <a:avLst/>
          </a:prstGeom>
        </p:spPr>
        <p:txBody>
          <a:bodyPr wrap="none">
            <a:spAutoFit/>
          </a:bodyPr>
          <a:lstStyle/>
          <a:p>
            <a:r>
              <a:rPr lang="es-ES" sz="4000" b="1" dirty="0" smtClean="0"/>
              <a:t>RESULTS</a:t>
            </a:r>
            <a:endParaRPr lang="es-ES" sz="4000" dirty="0"/>
          </a:p>
        </p:txBody>
      </p:sp>
      <p:grpSp>
        <p:nvGrpSpPr>
          <p:cNvPr id="7" name="6 Grupo"/>
          <p:cNvGrpSpPr/>
          <p:nvPr/>
        </p:nvGrpSpPr>
        <p:grpSpPr>
          <a:xfrm>
            <a:off x="5508104" y="1052736"/>
            <a:ext cx="2960716" cy="595228"/>
            <a:chOff x="5220073" y="1052736"/>
            <a:chExt cx="2520279" cy="523220"/>
          </a:xfrm>
        </p:grpSpPr>
        <p:sp>
          <p:nvSpPr>
            <p:cNvPr id="8" name="7 CuadroTexto"/>
            <p:cNvSpPr txBox="1"/>
            <p:nvPr/>
          </p:nvSpPr>
          <p:spPr bwMode="auto">
            <a:xfrm>
              <a:off x="5220073" y="1052736"/>
              <a:ext cx="1152128" cy="523220"/>
            </a:xfrm>
            <a:prstGeom prst="rect">
              <a:avLst/>
            </a:prstGeom>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wrap="square">
              <a:spAutoFit/>
            </a:bodyPr>
            <a:lstStyle/>
            <a:p>
              <a:pPr algn="ctr" fontAlgn="auto">
                <a:spcBef>
                  <a:spcPts val="0"/>
                </a:spcBef>
                <a:spcAft>
                  <a:spcPts val="0"/>
                </a:spcAft>
                <a:defRPr/>
              </a:pPr>
              <a:r>
                <a:rPr lang="es-ES" sz="1400" dirty="0" smtClean="0"/>
                <a:t>RESULTS</a:t>
              </a:r>
            </a:p>
            <a:p>
              <a:pPr fontAlgn="auto">
                <a:spcBef>
                  <a:spcPts val="0"/>
                </a:spcBef>
                <a:spcAft>
                  <a:spcPts val="0"/>
                </a:spcAft>
                <a:defRPr/>
              </a:pPr>
              <a:endParaRPr lang="es-ES" sz="1400" dirty="0"/>
            </a:p>
          </p:txBody>
        </p:sp>
        <p:sp>
          <p:nvSpPr>
            <p:cNvPr id="9" name="8 CuadroTexto"/>
            <p:cNvSpPr txBox="1"/>
            <p:nvPr/>
          </p:nvSpPr>
          <p:spPr bwMode="auto">
            <a:xfrm>
              <a:off x="6372200" y="1052736"/>
              <a:ext cx="1368152" cy="523220"/>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fontAlgn="auto">
                <a:spcBef>
                  <a:spcPts val="0"/>
                </a:spcBef>
                <a:spcAft>
                  <a:spcPts val="0"/>
                </a:spcAft>
                <a:defRPr/>
              </a:pPr>
              <a:r>
                <a:rPr lang="es-ES" sz="1400" dirty="0" smtClean="0"/>
                <a:t>CONCLUSIONS</a:t>
              </a:r>
            </a:p>
            <a:p>
              <a:pPr fontAlgn="auto">
                <a:spcBef>
                  <a:spcPts val="0"/>
                </a:spcBef>
                <a:spcAft>
                  <a:spcPts val="0"/>
                </a:spcAft>
                <a:defRPr/>
              </a:pPr>
              <a:endParaRPr lang="es-ES" sz="1400" dirty="0"/>
            </a:p>
          </p:txBody>
        </p:sp>
      </p:grpSp>
      <p:sp>
        <p:nvSpPr>
          <p:cNvPr id="16" name="Rectangle 1"/>
          <p:cNvSpPr>
            <a:spLocks noChangeArrowheads="1"/>
          </p:cNvSpPr>
          <p:nvPr/>
        </p:nvSpPr>
        <p:spPr bwMode="auto">
          <a:xfrm>
            <a:off x="323528" y="2071301"/>
            <a:ext cx="8424936"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b="1" i="1" u="none" strike="noStrike" cap="none" normalizeH="0" baseline="0" dirty="0" smtClean="0">
                <a:ln>
                  <a:noFill/>
                </a:ln>
                <a:solidFill>
                  <a:srgbClr val="92D050"/>
                </a:solidFill>
                <a:effectLst/>
                <a:ea typeface="Times New Roman" pitchFamily="18" charset="0"/>
                <a:cs typeface="Times New Roman" pitchFamily="18" charset="0"/>
              </a:rPr>
              <a:t>LACTOFERRIN</a:t>
            </a:r>
            <a:r>
              <a:rPr kumimoji="0" lang="en-US" sz="2000" b="1" i="1" u="none" strike="noStrike" cap="none" normalizeH="0" baseline="0" dirty="0" smtClean="0">
                <a:ln>
                  <a:noFill/>
                </a:ln>
                <a:solidFill>
                  <a:srgbClr val="92D050"/>
                </a:solidFill>
                <a:effectLst/>
                <a:ea typeface="Times New Roman" pitchFamily="18" charset="0"/>
                <a:cs typeface="Times New Roman" pitchFamily="18" charset="0"/>
              </a:rPr>
              <a:t> 				</a:t>
            </a:r>
            <a:r>
              <a:rPr kumimoji="0" lang="en-US" sz="2800" b="1" i="1" u="none" strike="noStrike" cap="none" normalizeH="0" baseline="0" dirty="0" smtClean="0">
                <a:ln>
                  <a:noFill/>
                </a:ln>
                <a:solidFill>
                  <a:srgbClr val="92D050"/>
                </a:solidFill>
                <a:effectLst/>
                <a:ea typeface="Times New Roman" pitchFamily="18" charset="0"/>
                <a:cs typeface="Times New Roman" pitchFamily="18" charset="0"/>
              </a:rPr>
              <a:t>HAPTOCORRIN</a:t>
            </a:r>
            <a:endParaRPr kumimoji="0" lang="en-US" sz="2800" b="0" i="0" u="none" strike="noStrike" cap="none" normalizeH="0" baseline="0" dirty="0" smtClean="0">
              <a:ln>
                <a:noFill/>
              </a:ln>
              <a:solidFill>
                <a:srgbClr val="92D050"/>
              </a:solidFill>
              <a:effectLst/>
              <a:cs typeface="Arial" pitchFamily="34" charset="0"/>
            </a:endParaRPr>
          </a:p>
        </p:txBody>
      </p:sp>
      <p:sp>
        <p:nvSpPr>
          <p:cNvPr id="17" name="16 CuadroTexto"/>
          <p:cNvSpPr txBox="1"/>
          <p:nvPr/>
        </p:nvSpPr>
        <p:spPr>
          <a:xfrm>
            <a:off x="179512" y="6488668"/>
            <a:ext cx="792088" cy="369332"/>
          </a:xfrm>
          <a:prstGeom prst="rect">
            <a:avLst/>
          </a:prstGeom>
          <a:noFill/>
        </p:spPr>
        <p:txBody>
          <a:bodyPr wrap="square" rtlCol="0">
            <a:spAutoFit/>
          </a:bodyPr>
          <a:lstStyle/>
          <a:p>
            <a:r>
              <a:rPr lang="es-ES" dirty="0" smtClean="0"/>
              <a:t>9/12</a:t>
            </a:r>
            <a:endParaRPr lang="es-ES" dirty="0"/>
          </a:p>
        </p:txBody>
      </p:sp>
      <p:grpSp>
        <p:nvGrpSpPr>
          <p:cNvPr id="25" name="24 Grupo"/>
          <p:cNvGrpSpPr/>
          <p:nvPr/>
        </p:nvGrpSpPr>
        <p:grpSpPr>
          <a:xfrm>
            <a:off x="4716016" y="2780928"/>
            <a:ext cx="4016382" cy="2874654"/>
            <a:chOff x="5220072" y="3789040"/>
            <a:chExt cx="3584334" cy="2154574"/>
          </a:xfrm>
        </p:grpSpPr>
        <p:pic>
          <p:nvPicPr>
            <p:cNvPr id="18" name="17 Imagen"/>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20072" y="3789040"/>
              <a:ext cx="3584334" cy="2154574"/>
            </a:xfrm>
            <a:prstGeom prst="rect">
              <a:avLst/>
            </a:prstGeom>
            <a:noFill/>
          </p:spPr>
        </p:pic>
        <p:grpSp>
          <p:nvGrpSpPr>
            <p:cNvPr id="24" name="23 Grupo"/>
            <p:cNvGrpSpPr/>
            <p:nvPr/>
          </p:nvGrpSpPr>
          <p:grpSpPr>
            <a:xfrm>
              <a:off x="6516216" y="4077072"/>
              <a:ext cx="1800200" cy="1553017"/>
              <a:chOff x="6516216" y="4077072"/>
              <a:chExt cx="1800200" cy="1553017"/>
            </a:xfrm>
          </p:grpSpPr>
          <p:pic>
            <p:nvPicPr>
              <p:cNvPr id="14" name="Picture 12" descr="https://encrypted-tbn2.gstatic.com/images?q=tbn:ANd9GcR1RThhIR1hce9xIhK6vw8jQlzzJYVIzypAmmDHkjjkdrEiNbjMc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16216" y="5301208"/>
                <a:ext cx="288032" cy="328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https://encrypted-tbn3.gstatic.com/images?q=tbn:ANd9GcT3Z3pRt4jzOLnYDbnqZZHzStl3EZ5Nk4ELwo-iGrcTvgNY6BPlHA"/>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884368" y="4077072"/>
                <a:ext cx="432048" cy="448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 descr="http://thumbs.dreamstime.com/z/egypt-map-flag-glossy-illustration-showing-over-country-s-32971901.jpg"/>
              <p:cNvPicPr>
                <a:picLocks noChangeAspect="1" noChangeArrowheads="1"/>
              </p:cNvPicPr>
              <p:nvPr/>
            </p:nvPicPr>
            <p:blipFill>
              <a:blip r:embed="rId8" cstate="print"/>
              <a:srcRect t="18349" r="21455" b="4584"/>
              <a:stretch>
                <a:fillRect/>
              </a:stretch>
            </p:blipFill>
            <p:spPr bwMode="auto">
              <a:xfrm>
                <a:off x="7812360" y="4653136"/>
                <a:ext cx="288032" cy="460358"/>
              </a:xfrm>
              <a:prstGeom prst="rect">
                <a:avLst/>
              </a:prstGeom>
              <a:noFill/>
            </p:spPr>
          </p:pic>
        </p:grpSp>
      </p:grpSp>
      <p:grpSp>
        <p:nvGrpSpPr>
          <p:cNvPr id="23" name="22 Grupo"/>
          <p:cNvGrpSpPr/>
          <p:nvPr/>
        </p:nvGrpSpPr>
        <p:grpSpPr>
          <a:xfrm>
            <a:off x="395536" y="2780928"/>
            <a:ext cx="3888432" cy="2955850"/>
            <a:chOff x="395536" y="3717032"/>
            <a:chExt cx="3345992" cy="2019746"/>
          </a:xfrm>
        </p:grpSpPr>
        <p:pic>
          <p:nvPicPr>
            <p:cNvPr id="24577" name="Picture 1"/>
            <p:cNvPicPr>
              <a:picLocks noChangeAspect="1" noChangeArrowheads="1"/>
            </p:cNvPicPr>
            <p:nvPr/>
          </p:nvPicPr>
          <p:blipFill>
            <a:blip r:embed="rId9" cstate="print"/>
            <a:srcRect/>
            <a:stretch>
              <a:fillRect/>
            </a:stretch>
          </p:blipFill>
          <p:spPr bwMode="auto">
            <a:xfrm>
              <a:off x="395536" y="3717032"/>
              <a:ext cx="3345992" cy="2019746"/>
            </a:xfrm>
            <a:prstGeom prst="rect">
              <a:avLst/>
            </a:prstGeom>
            <a:noFill/>
            <a:ln w="9525">
              <a:noFill/>
              <a:miter lim="800000"/>
              <a:headEnd/>
              <a:tailEnd/>
            </a:ln>
            <a:effectLst/>
          </p:spPr>
        </p:pic>
        <p:grpSp>
          <p:nvGrpSpPr>
            <p:cNvPr id="22" name="21 Grupo"/>
            <p:cNvGrpSpPr/>
            <p:nvPr/>
          </p:nvGrpSpPr>
          <p:grpSpPr>
            <a:xfrm>
              <a:off x="1835696" y="3938408"/>
              <a:ext cx="1584176" cy="1475657"/>
              <a:chOff x="1835696" y="3938408"/>
              <a:chExt cx="1584176" cy="1475657"/>
            </a:xfrm>
          </p:grpSpPr>
          <p:pic>
            <p:nvPicPr>
              <p:cNvPr id="13" name="Picture 2" descr="https://encrypted-tbn3.gstatic.com/images?q=tbn:ANd9GcT3Z3pRt4jzOLnYDbnqZZHzStl3EZ5Nk4ELwo-iGrcTvgNY6BPlHA"/>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43808" y="3938408"/>
                <a:ext cx="576064" cy="597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http://thumbs.dreamstime.com/z/egypt-map-flag-glossy-illustration-showing-over-country-s-32971901.jpg"/>
              <p:cNvPicPr>
                <a:picLocks noChangeAspect="1" noChangeArrowheads="1"/>
              </p:cNvPicPr>
              <p:nvPr/>
            </p:nvPicPr>
            <p:blipFill>
              <a:blip r:embed="rId10" cstate="print"/>
              <a:srcRect t="18349" r="21455" b="4584"/>
              <a:stretch>
                <a:fillRect/>
              </a:stretch>
            </p:blipFill>
            <p:spPr bwMode="auto">
              <a:xfrm>
                <a:off x="1835696" y="4581128"/>
                <a:ext cx="216024" cy="345269"/>
              </a:xfrm>
              <a:prstGeom prst="rect">
                <a:avLst/>
              </a:prstGeom>
              <a:noFill/>
            </p:spPr>
          </p:pic>
          <p:pic>
            <p:nvPicPr>
              <p:cNvPr id="21" name="Picture 12" descr="https://encrypted-tbn2.gstatic.com/images?q=tbn:ANd9GcR1RThhIR1hce9xIhK6vw8jQlzzJYVIzypAmmDHkjjkdrEiNbjMc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71800" y="5085184"/>
                <a:ext cx="288032" cy="328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6" name="Picture 2" descr="https://encrypted-tbn3.gstatic.com/images?q=tbn:ANd9GcSaVbM0TAXMBtVz-WtrJ8MBD97vABIHUBWhMWdcHfIETJNuJP1IBw"/>
          <p:cNvPicPr>
            <a:picLocks noChangeAspect="1" noChangeArrowheads="1"/>
          </p:cNvPicPr>
          <p:nvPr/>
        </p:nvPicPr>
        <p:blipFill>
          <a:blip r:embed="rId11" cstate="print"/>
          <a:srcRect/>
          <a:stretch>
            <a:fillRect/>
          </a:stretch>
        </p:blipFill>
        <p:spPr bwMode="auto">
          <a:xfrm>
            <a:off x="3131840" y="1196752"/>
            <a:ext cx="2088232" cy="1445698"/>
          </a:xfrm>
          <a:prstGeom prst="roundRect">
            <a:avLst/>
          </a:prstGeom>
          <a:ln>
            <a:noFill/>
          </a:ln>
          <a:effectLst>
            <a:outerShdw blurRad="292100" dist="139700" dir="2700000" algn="tl" rotWithShape="0">
              <a:srgbClr val="333333">
                <a:alpha val="65000"/>
              </a:srgbClr>
            </a:outerShdw>
          </a:effectLst>
        </p:spPr>
      </p:pic>
      <p:sp>
        <p:nvSpPr>
          <p:cNvPr id="27" name="26 Rectángulo"/>
          <p:cNvSpPr/>
          <p:nvPr/>
        </p:nvSpPr>
        <p:spPr>
          <a:xfrm>
            <a:off x="4860032" y="5805264"/>
            <a:ext cx="3960440" cy="523220"/>
          </a:xfrm>
          <a:prstGeom prst="rect">
            <a:avLst/>
          </a:prstGeom>
        </p:spPr>
        <p:txBody>
          <a:bodyPr wrap="square">
            <a:spAutoFit/>
          </a:bodyPr>
          <a:lstStyle/>
          <a:p>
            <a:pPr algn="ctr"/>
            <a:r>
              <a:rPr lang="en-US" sz="1400" b="1" dirty="0" smtClean="0"/>
              <a:t>Figure 2.Percentage of HC in human breast milk from different countries</a:t>
            </a:r>
            <a:endParaRPr lang="es-ES" sz="1400" dirty="0"/>
          </a:p>
        </p:txBody>
      </p:sp>
      <p:sp>
        <p:nvSpPr>
          <p:cNvPr id="24578" name="Rectangle 2"/>
          <p:cNvSpPr>
            <a:spLocks noChangeArrowheads="1"/>
          </p:cNvSpPr>
          <p:nvPr/>
        </p:nvSpPr>
        <p:spPr bwMode="auto">
          <a:xfrm>
            <a:off x="467544" y="5697661"/>
            <a:ext cx="396044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ea typeface="Times New Roman" pitchFamily="18" charset="0"/>
                <a:cs typeface="Times New Roman" pitchFamily="18" charset="0"/>
              </a:rPr>
              <a:t>Figure 1.Percentage of LF in human breast milk from different countries</a:t>
            </a:r>
            <a:endParaRPr kumimoji="0" lang="en-US" sz="1400" b="0"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PRUEBA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8874"/>
            <a:ext cx="9144000"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CAMPUS DE EXCELENCIA INTERNACIONAL REGIONAL CAMPUS MARE NOSTRUM"/>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2040" y="188640"/>
            <a:ext cx="14859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Rectángulo"/>
          <p:cNvSpPr/>
          <p:nvPr/>
        </p:nvSpPr>
        <p:spPr>
          <a:xfrm>
            <a:off x="323528" y="1052736"/>
            <a:ext cx="1967013" cy="707886"/>
          </a:xfrm>
          <a:prstGeom prst="rect">
            <a:avLst/>
          </a:prstGeom>
        </p:spPr>
        <p:txBody>
          <a:bodyPr wrap="none">
            <a:spAutoFit/>
          </a:bodyPr>
          <a:lstStyle/>
          <a:p>
            <a:r>
              <a:rPr lang="es-ES" sz="4000" b="1" dirty="0" smtClean="0"/>
              <a:t>RESULTS</a:t>
            </a:r>
            <a:endParaRPr lang="es-ES" sz="4000" dirty="0"/>
          </a:p>
        </p:txBody>
      </p:sp>
      <p:grpSp>
        <p:nvGrpSpPr>
          <p:cNvPr id="7" name="6 Grupo"/>
          <p:cNvGrpSpPr/>
          <p:nvPr/>
        </p:nvGrpSpPr>
        <p:grpSpPr>
          <a:xfrm>
            <a:off x="6003774" y="1052737"/>
            <a:ext cx="2960716" cy="595228"/>
            <a:chOff x="5220073" y="1052736"/>
            <a:chExt cx="2520279" cy="523220"/>
          </a:xfrm>
        </p:grpSpPr>
        <p:sp>
          <p:nvSpPr>
            <p:cNvPr id="8" name="7 CuadroTexto"/>
            <p:cNvSpPr txBox="1"/>
            <p:nvPr/>
          </p:nvSpPr>
          <p:spPr bwMode="auto">
            <a:xfrm>
              <a:off x="5220073" y="1052736"/>
              <a:ext cx="1152128" cy="523220"/>
            </a:xfrm>
            <a:prstGeom prst="rect">
              <a:avLst/>
            </a:prstGeom>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wrap="square">
              <a:spAutoFit/>
            </a:bodyPr>
            <a:lstStyle/>
            <a:p>
              <a:pPr algn="ctr" fontAlgn="auto">
                <a:spcBef>
                  <a:spcPts val="0"/>
                </a:spcBef>
                <a:spcAft>
                  <a:spcPts val="0"/>
                </a:spcAft>
                <a:defRPr/>
              </a:pPr>
              <a:r>
                <a:rPr lang="es-ES" sz="1400" dirty="0" smtClean="0"/>
                <a:t>RESULTS</a:t>
              </a:r>
            </a:p>
            <a:p>
              <a:pPr fontAlgn="auto">
                <a:spcBef>
                  <a:spcPts val="0"/>
                </a:spcBef>
                <a:spcAft>
                  <a:spcPts val="0"/>
                </a:spcAft>
                <a:defRPr/>
              </a:pPr>
              <a:endParaRPr lang="es-ES" sz="1400" dirty="0"/>
            </a:p>
          </p:txBody>
        </p:sp>
        <p:sp>
          <p:nvSpPr>
            <p:cNvPr id="9" name="8 CuadroTexto"/>
            <p:cNvSpPr txBox="1"/>
            <p:nvPr/>
          </p:nvSpPr>
          <p:spPr bwMode="auto">
            <a:xfrm>
              <a:off x="6372200" y="1052736"/>
              <a:ext cx="1368152" cy="523220"/>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fontAlgn="auto">
                <a:spcBef>
                  <a:spcPts val="0"/>
                </a:spcBef>
                <a:spcAft>
                  <a:spcPts val="0"/>
                </a:spcAft>
                <a:defRPr/>
              </a:pPr>
              <a:r>
                <a:rPr lang="es-ES" sz="1400" dirty="0" smtClean="0"/>
                <a:t>CONCLUSIONS</a:t>
              </a:r>
            </a:p>
            <a:p>
              <a:pPr fontAlgn="auto">
                <a:spcBef>
                  <a:spcPts val="0"/>
                </a:spcBef>
                <a:spcAft>
                  <a:spcPts val="0"/>
                </a:spcAft>
                <a:defRPr/>
              </a:pPr>
              <a:endParaRPr lang="es-ES" sz="1400" dirty="0"/>
            </a:p>
          </p:txBody>
        </p:sp>
      </p:grpSp>
      <p:sp>
        <p:nvSpPr>
          <p:cNvPr id="23553" name="Rectangle 1"/>
          <p:cNvSpPr>
            <a:spLocks noChangeArrowheads="1"/>
          </p:cNvSpPr>
          <p:nvPr/>
        </p:nvSpPr>
        <p:spPr bwMode="auto">
          <a:xfrm>
            <a:off x="395536" y="1772816"/>
            <a:ext cx="4059060"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b="1" u="none" strike="noStrike" cap="none" normalizeH="0" baseline="0" dirty="0" smtClean="0">
                <a:ln>
                  <a:noFill/>
                </a:ln>
                <a:solidFill>
                  <a:schemeClr val="accent6">
                    <a:lumMod val="75000"/>
                  </a:schemeClr>
                </a:solidFill>
                <a:effectLst/>
                <a:ea typeface="Times New Roman" pitchFamily="18" charset="0"/>
                <a:cs typeface="Times New Roman" pitchFamily="18" charset="0"/>
              </a:rPr>
              <a:t>LONG-CHAIN FATTY ACIDS</a:t>
            </a:r>
            <a:endParaRPr kumimoji="0" lang="en-US" sz="2800" b="0" u="none" strike="noStrike" cap="none" normalizeH="0" baseline="0" dirty="0" smtClean="0">
              <a:ln>
                <a:noFill/>
              </a:ln>
              <a:solidFill>
                <a:schemeClr val="accent6">
                  <a:lumMod val="75000"/>
                </a:schemeClr>
              </a:solidFill>
              <a:effectLst/>
              <a:cs typeface="Arial" pitchFamily="34" charset="0"/>
            </a:endParaRPr>
          </a:p>
        </p:txBody>
      </p:sp>
      <p:grpSp>
        <p:nvGrpSpPr>
          <p:cNvPr id="13" name="12 Grupo"/>
          <p:cNvGrpSpPr/>
          <p:nvPr/>
        </p:nvGrpSpPr>
        <p:grpSpPr>
          <a:xfrm>
            <a:off x="5868144" y="1988840"/>
            <a:ext cx="2904197" cy="958608"/>
            <a:chOff x="7092279" y="1988839"/>
            <a:chExt cx="1670310" cy="619700"/>
          </a:xfrm>
        </p:grpSpPr>
        <p:pic>
          <p:nvPicPr>
            <p:cNvPr id="16" name="Picture 2" descr="https://encrypted-tbn3.gstatic.com/images?q=tbn:ANd9GcT3Z3pRt4jzOLnYDbnqZZHzStl3EZ5Nk4ELwo-iGrcTvgNY6BPlH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92279" y="1988839"/>
              <a:ext cx="900884" cy="61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http://thumbs.dreamstime.com/z/egypt-map-flag-glossy-illustration-showing-over-country-s-32971901.jpg"/>
            <p:cNvPicPr>
              <a:picLocks noChangeAspect="1" noChangeArrowheads="1"/>
            </p:cNvPicPr>
            <p:nvPr/>
          </p:nvPicPr>
          <p:blipFill>
            <a:blip r:embed="rId6" cstate="print"/>
            <a:srcRect t="18349" r="21455" b="4584"/>
            <a:stretch>
              <a:fillRect/>
            </a:stretch>
          </p:blipFill>
          <p:spPr bwMode="auto">
            <a:xfrm>
              <a:off x="8172400" y="1988840"/>
              <a:ext cx="590189" cy="619699"/>
            </a:xfrm>
            <a:prstGeom prst="rect">
              <a:avLst/>
            </a:prstGeom>
            <a:noFill/>
          </p:spPr>
        </p:pic>
      </p:grpSp>
      <p:sp>
        <p:nvSpPr>
          <p:cNvPr id="2355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pic>
        <p:nvPicPr>
          <p:cNvPr id="23558" name="Picture 6"/>
          <p:cNvPicPr>
            <a:picLocks noChangeAspect="1" noChangeArrowheads="1"/>
          </p:cNvPicPr>
          <p:nvPr/>
        </p:nvPicPr>
        <p:blipFill>
          <a:blip r:embed="rId7" cstate="print"/>
          <a:srcRect/>
          <a:stretch>
            <a:fillRect/>
          </a:stretch>
        </p:blipFill>
        <p:spPr bwMode="auto">
          <a:xfrm>
            <a:off x="5724128" y="3212976"/>
            <a:ext cx="2902074" cy="2207429"/>
          </a:xfrm>
          <a:prstGeom prst="rect">
            <a:avLst/>
          </a:prstGeom>
          <a:noFill/>
          <a:ln w="9525">
            <a:noFill/>
            <a:miter lim="800000"/>
            <a:headEnd/>
            <a:tailEnd/>
          </a:ln>
          <a:effectLst/>
        </p:spPr>
      </p:pic>
      <p:pic>
        <p:nvPicPr>
          <p:cNvPr id="23560" name="Picture 8"/>
          <p:cNvPicPr>
            <a:picLocks noChangeAspect="1" noChangeArrowheads="1"/>
          </p:cNvPicPr>
          <p:nvPr/>
        </p:nvPicPr>
        <p:blipFill>
          <a:blip r:embed="rId8" cstate="print"/>
          <a:srcRect/>
          <a:stretch>
            <a:fillRect/>
          </a:stretch>
        </p:blipFill>
        <p:spPr bwMode="auto">
          <a:xfrm>
            <a:off x="0" y="2348880"/>
            <a:ext cx="5567363" cy="3916363"/>
          </a:xfrm>
          <a:prstGeom prst="rect">
            <a:avLst/>
          </a:prstGeom>
          <a:noFill/>
          <a:ln w="9525">
            <a:noFill/>
            <a:miter lim="800000"/>
            <a:headEnd/>
            <a:tailEnd/>
          </a:ln>
          <a:effectLst/>
        </p:spPr>
      </p:pic>
      <p:sp>
        <p:nvSpPr>
          <p:cNvPr id="23" name="22 CuadroTexto"/>
          <p:cNvSpPr txBox="1"/>
          <p:nvPr/>
        </p:nvSpPr>
        <p:spPr>
          <a:xfrm>
            <a:off x="179512" y="6488668"/>
            <a:ext cx="792088" cy="369332"/>
          </a:xfrm>
          <a:prstGeom prst="rect">
            <a:avLst/>
          </a:prstGeom>
          <a:noFill/>
        </p:spPr>
        <p:txBody>
          <a:bodyPr wrap="square" rtlCol="0">
            <a:spAutoFit/>
          </a:bodyPr>
          <a:lstStyle/>
          <a:p>
            <a:r>
              <a:rPr lang="es-ES" dirty="0" smtClean="0"/>
              <a:t>10/12</a:t>
            </a:r>
            <a:endParaRPr lang="es-ES" dirty="0"/>
          </a:p>
        </p:txBody>
      </p:sp>
      <p:sp>
        <p:nvSpPr>
          <p:cNvPr id="23562" name="AutoShape 10" descr="data:image/jpeg;base64,/9j/4AAQSkZJRgABAQAAAQABAAD/2wCEAAkGBxAQEBAQEg8QEA8QDw8QEA8PDw8PDw8PFBQWFhQRFBQYHCggGBolGxQUITEhJSkrLi4uFx8zODMsNygtLisBCgoKDg0OFxAQFywcHBwsLCwsLCwsKywsLCwsLCwsLCwsLCwsLCwsLCwsLCwsKywsKyssLCssNzcsNyssKysrK//AABEIANgA6QMBIgACEQEDEQH/xAAbAAABBQEBAAAAAAAAAAAAAAADAAECBAUGB//EADcQAAICAQIFAQYEBAYDAAAAAAABAgMRBCEFEjFBUWEGEyJxgZEUUqGxMkLB8AczYnLR8RUWkv/EABkBAAMBAQEAAAAAAAAAAAAAAAABAgMEBf/EACIRAQEBAQACAwADAQEBAAAAAAABAhEDIQQSMSJBYVFxE//aAAwDAQACEQMRAD8A72KCIhAJE896acA0WBQWIFRoh6J4kmVosJkqXiNTreQsFfQ280PVbFk7Zezrhs5eGEOIZEc3x/V80uRPaPX1Zu6y7khKXiLf17HEX3OTbfdnL8nfJx1/F8f2v2/4eU8jZBJhEcUehzh8kkxsEkjSIqWSSZFIlguIpMZsdiK4QUmBsiHsiBkybDiu4gLWWLJYKGqnhMzq4oaizLBxHUMsi32XyJ4aNjWcDTT+X7hIRwmyMpFEDKG2WyGP7yFn0BYYqT0KIWAGsNFGzNJINFgkycGCaIupPJBMfIEucOtxLH5v3NY5tzxhrs8nQ02cyUl3WTo8Ouzjm8+eXoghDM3YMX2ov5a1H8z/AERyeTc9rLc2Rj4h+7MLmwed573det8XPPHP9EiFiVveeoSmZlG1WlAmoiqlkNymkZWhCJSiIuIQHFJCGSEmV7HgPYytY9idKirY9yjqFl4L1j+5UsX/AGZ1cU7fyrq+r8IeFais/RBo14WfP7FXWW4W3faKA1WyblLC7MNy/wB9EPptJhZe3f1D8i/7DibVaa2/4BZZYuWQXIv7Q+E7iIaDA5CRNWdGROIJBIAQqYmyI6YqSMnsa3BLswce8X+jMiZY4Ndi3l/Mmvqt1/Urx3m4ny57iuhGHGO1wuL9pJ51Et+iS/Qw9VnszU4xLOps/wBxQ1K2yeZv3qva8XrOf/GZNTbWGaGllJdvqD08M7l+uODOZaXQlUy9VLJWhgPUsdDXM4w0LKJCUQ0WJo0Zq0iDkWJVgZ1ipxXm8grkFmsALZE9UqXvt3Bcnb6ssQWW2CWyb8iNVunvjst2VHHmlzPp29A1u/yz9x6698vsT+mjjHZsUnj0/UlJ5+gBvfL+xaUZsiCst32B+89SQ7/BODGiSNmYiCIFEImCUkISYhU0ZsDVby2Vy8Tj9s7hbSle9vkRfVXJ2cduhMhRLMYvzFP9AHEdUqq5SfXGIryz0LeTrzJLbxxOuebrH5m/3MnievVSxNYX5lv90aqj1b7mZxSly2zszzb+9ezn+oz9Lr4T6XJeEsdPXJq0aiW2WpLzH+qON0GgjK62MovbGMZXd+DVWhti81uaXZPdfqVM8h/bt46yqzJarkc1w2zULayP1RvaeWSpWe4vRkFRWgWKxxnUsA7IB8EJIaeqdkDP1Ef6mtNFC+BGo0zVGWywD1HRL0/ULjf5AprL+RClV19F4/ca6WNkW1Xvv2Tf1KsK+abf8qD8BOGI/qzPtkamo6N/Yyro7ZAlaTz/AH6jcyF+/QiOFXo0SRBEkzZmJAWdxkxMCTySyDix2xUzWMpXvYtzZS1D2Zlpplu1cYxXFKO6ill/LwZet1TseZSz+yKekeYfxA555ks5K1u2DHizm2wWx7FC+qU9l3+xs16dd9wqox0RP16v7cYui4U1+Vf7V/U1KtEkHwSUhyJuqh+GXgZadIPGQ5fEW0GMAsUPyjpBInpDNE8EZDJWtZTs7+S7MrygTVxR5cIFGP8AyWr/AABlhEqBu2XqwUa+VY7vqWIV53fREX1bFTipqlso/Vmbq9sJGw4dzM1MMvIjZbkk3kj7xE74APdoOIr0yKHwQixNnQjiYkRyKLEaaeBcxBsipCoic2UNa9i3ZIz9dL4X8jPTTP6ocJ1vNGWHnEpL9S5RdmT9NjN4VwtVJuLeJNya7Ze5Y0Mvil/uZDae3Q0yLMZGfVIt1s1yx1BZRIcpLImUgyJxFGI6QRNpxmOyORkchNj5ItAYTZCQVwISiJShbHcHycz9Ilm2O5GawtiFdV7bF0/RJg6tNOUs7KL8hYTSeWZHFfauqiXu/inPxHovmzO1rnF/pvR4SpLexr5Iz+I+zFuOaqanjflfwv6FHS+08pLPI8Pw9zoeDcZjblbprswmpbwt+PeZ1wN6nFuM1yyTeYvZohk7b204VG+l3QSVtW7f5od0zzv8R6/oVZxlL16lkWQSmNKbNhwbnH5irzk5WAXB28g5TwRVpCUhU+FbPbJn66fwv5FmyZlcSuxFmemuIv6N5gvkV6ly2yXrkNwiea4PyiGq2ufyQWelYvuxrUMtJlPTyLMS4jQ8WSQKMgqZTOiRHIxY7Y2dJsg2O2REcMPkjkkAIiyWBmhAFor6hFuUQGo2W/QVqs/rNtRlWcIhPmtxGTbazs+m2DV1i+FuPg5vQaiembbbdM5Nzj15ZN7yRj/bqzbz0u6bTKO2NjV0FSViaXZio5LMSi0091jwXdJXht/QJPY3v0u1yTTi+jTT+pyH/rMfX7nV1LfJU/FryaOWwNTGlIrxtGcy2vFlMZyAxkO5gOCqRCdgJ2Ap2E0cSus2Oa43rHuo7tp4SNTX6lRT3MnTw9400nzyeN+iXkUna2xlp8J4hH3ca84kksLwy7XZzzcvkgvD+HwhHonLu+5CivlnJeuQ0mc+141NOy1GZUqDplRNWYBosqwYaMioy1BmxJkUx0NHDsiO2RECyJMYcAkhpSBuQ3NlitHEpzS3fQw+Oa9zxVU8zk98fyrywvtJVbOtQrbWWuZrry+hV4Zw5Vr4YPmfVvqzG3t42xmSfZW09863yWdPPYndo1JPG8X9Q+t0uU87NdiXC5cqafQJOX/Gn9dUOCaaVNko5zWlmP8Ap9Dfg8R+e4Kqrv5/Ysco5OJ1roWp1fu6pzfZbfN9Dlfez8s09fb7+1Vx/wAut5b7SkH/AA6HJ1F5AIzJcxSrmGjMtrwdTwM7ATmQlYIcGlMq26jqCuuMjiOt5Itv+2I5kPiOr55qCfrI1uCwS+J9jldNLfnbbzu89jT0PGE2oRzu8Z7D/I3s5h3OmnlZKuofLan5RZ0EfhQPiNXR+Ca5c3+S1XINFlPTTykWYMqUVYrYaBXiw0WUijpiyDUh0xoEyNkbI2QSkIYcQRmVXL4sLsW5GbfLknns/wByN/i8e7xZlBhI5S6AqtSg34mBEXZZ/Srq6ubtkFRpH4wi1brq13X3RQ1PG6Yr+NP0W7H6ip9v+NHZLBkcS1zk/dV7yf8AFJfyoo2cRsvfLWnGL6y74NLQaJVrzLux/qbJn9Q0unVccd+7JlixAsFfjO+3NQsCqwz4WBFMHb9V12g3YAjl+pv8D9mrb2m1yV95y2z8l3Kzm1nvecTtZmi4dZqJqEIttv6L1Z1et/w6ot00a3JxvT5ve9VzeGvB1XC+F16ePLCO/eXeTLp0Z8Un683yfL1dfx9ceRcV/wAO7KNNbbK9SlBJqMIvDWd8tnPcE4aoyzjvsey+1tqjpbE/58RX1POdPTymHlzJfTs+P5d+TNum5o3sgt8clfSy2DzkZnZ7U61yssQYGxjwsBa3GQWMykphY2D6mxbUiakVVMIrB9RYNzEsgFImmHU8GTHQNMkpDTYmyvqaVJYa6h8kZAU9Of1PDJ78ljS8ZM63g18us/u2zrJohyGdzG88tcnD2bm38Vjf1L+m9na47vc3eUZoJmC+TVApojBYisIm0SaGGzDkgeArI4AMur2K1n5Yr5yRpaT2Buf+ZbCK/wBOZM9CSHOv/wCOXNr5vlv+MDhfsppqcNx95Jd54a+xvRiksJYXoIc0kk/HNretXtpCEIaXP+2sG9Pldppv5HCRe56nrtMrYSrl0kmvl6nmHF9DZp5uE08dpdpLyjm82ffXpfC3LPqNC3AT35ifisE46s5uu2+NqWWg1YUffi98Lo+rThaEjaZcbgsbx9K5acbQkLDNheFjcHUXLSjYTUyhG0NCwfUXK9GZOLKkZhozHKixZyNkEpkkx9Tw0hYJJEsCAeBmTbIsDQkRaHlIG5ADSGGlIhziN6EhxkOei8ohCEAIQhACKuu0Nd0eWyCkvXqvky0IDls9xxmu9hK3l12cvhSy/wBTluKezV+nfxR+HtKO8WeuYIzgmsNJrw1lGWvDmurx/M8mf328Ok5R6oirz1LinslRblxXu5Px/D9jkuKexN8N4pTX+n/g5teHUd/j+X49/vpzqvJrUENTwy2ttSi0/DTRTlGS7GVljpnL+NOF4eFxiQuLdNpJXLaqtLNdpkV2FyiQdZWNOEyzCRRpLlbKjLSxFhYsre8wOnN9Fj1ZXUcWXNIHK9EVpW+sn9AseHw7pv5th7L1FeWqXkDPWx8o0f8Ax9f5I/YhZwml9a4/YOUfbLMlrF5I/iV5LNns/R2i18pSK1vBZR/gkvlJE2VXcou/JH3nqAtqth1ryvMdwP4l/kn/APLF03rSHGQ56jyCEIQAhCEAIQhACGHEAMIcQAK2iM1iUYyXiSTMbX+yeltz8HI/MNv0N4QrmX9Vnes/leUe0vsdZp07IPnr8pbx+aOarWNj3i2tSi4yWYyWGn3R5R7X8ClprfhWa5vNb8eYv1OTzeLnuPU+L8q7/jr9ZVMjS068kOGcJslu1yry/wCiOj0nCYx6rL9TnmbW+9yKFEW+iZeq0kn12NOvTpdEHjUaTDmvkUatIkWY0lmNZLlLmWd2CoD8gVRHaHxHQeUTiEYwcPoTgQlAMyDFYJVedYP3KLMiJPFddUmLIhHe88siyIQAsiyIQAsj5EIAbIsiEALI+RCAGyLIhAGdrOLQhlL45eF0XzZj6y2V+OdLCeVHGyfkQjk3u28d2PHMyWfp66Eg0axCFIdoiiSwIRSD4FgYQERFscQGg2RbGEIGciHMIRJotkcjCA3/2Q=="/>
          <p:cNvSpPr>
            <a:spLocks noChangeAspect="1" noChangeArrowheads="1"/>
          </p:cNvSpPr>
          <p:nvPr/>
        </p:nvSpPr>
        <p:spPr bwMode="auto">
          <a:xfrm>
            <a:off x="155575" y="-1271588"/>
            <a:ext cx="2857500" cy="2657476"/>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23564" name="AutoShape 12" descr="data:image/jpeg;base64,/9j/4AAQSkZJRgABAQAAAQABAAD/2wCEAAkGBxAQEBAQEg8QEA8QDw8QEA8PDw8PDw8PFBQWFhQRFBQYHCggGBolGxQUITEhJSkrLi4uFx8zODMsNygtLisBCgoKDg0OFxAQFywcHBwsLCwsLCwsKywsLCwsLCwsLCwsLCwsLCwsLCwsLCwsKywsKyssLCssNzcsNyssKysrK//AABEIANgA6QMBIgACEQEDEQH/xAAbAAABBQEBAAAAAAAAAAAAAAADAAECBAUGB//EADcQAAICAQIFAQYEBAYDAAAAAAABAgMRBCEFEjFBUWEGEyJxgZEUUqGxMkLB8AczYnLR8RUWkv/EABkBAAMBAQEAAAAAAAAAAAAAAAABAgMEBf/EACIRAQEBAQACAwADAQEBAAAAAAABAhEDIQQSMSJBYVFxE//aAAwDAQACEQMRAD8A72KCIhAJE896acA0WBQWIFRoh6J4kmVosJkqXiNTreQsFfQ280PVbFk7Zezrhs5eGEOIZEc3x/V80uRPaPX1Zu6y7khKXiLf17HEX3OTbfdnL8nfJx1/F8f2v2/4eU8jZBJhEcUehzh8kkxsEkjSIqWSSZFIlguIpMZsdiK4QUmBsiHsiBkybDiu4gLWWLJYKGqnhMzq4oaizLBxHUMsi32XyJ4aNjWcDTT+X7hIRwmyMpFEDKG2WyGP7yFn0BYYqT0KIWAGsNFGzNJINFgkycGCaIupPJBMfIEucOtxLH5v3NY5tzxhrs8nQ02cyUl3WTo8Ouzjm8+eXoghDM3YMX2ov5a1H8z/AERyeTc9rLc2Rj4h+7MLmwed573det8XPPHP9EiFiVveeoSmZlG1WlAmoiqlkNymkZWhCJSiIuIQHFJCGSEmV7HgPYytY9idKirY9yjqFl4L1j+5UsX/AGZ1cU7fyrq+r8IeFais/RBo14WfP7FXWW4W3faKA1WyblLC7MNy/wB9EPptJhZe3f1D8i/7DibVaa2/4BZZYuWQXIv7Q+E7iIaDA5CRNWdGROIJBIAQqYmyI6YqSMnsa3BLswce8X+jMiZY4Ndi3l/Mmvqt1/Urx3m4ny57iuhGHGO1wuL9pJ51Et+iS/Qw9VnszU4xLOps/wBxQ1K2yeZv3qva8XrOf/GZNTbWGaGllJdvqD08M7l+uODOZaXQlUy9VLJWhgPUsdDXM4w0LKJCUQ0WJo0Zq0iDkWJVgZ1ipxXm8grkFmsALZE9UqXvt3Bcnb6ssQWW2CWyb8iNVunvjst2VHHmlzPp29A1u/yz9x6698vsT+mjjHZsUnj0/UlJ5+gBvfL+xaUZsiCst32B+89SQ7/BODGiSNmYiCIFEImCUkISYhU0ZsDVby2Vy8Tj9s7hbSle9vkRfVXJ2cduhMhRLMYvzFP9AHEdUqq5SfXGIryz0LeTrzJLbxxOuebrH5m/3MnievVSxNYX5lv90aqj1b7mZxSly2zszzb+9ezn+oz9Lr4T6XJeEsdPXJq0aiW2WpLzH+qON0GgjK62MovbGMZXd+DVWhti81uaXZPdfqVM8h/bt46yqzJarkc1w2zULayP1RvaeWSpWe4vRkFRWgWKxxnUsA7IB8EJIaeqdkDP1Ef6mtNFC+BGo0zVGWywD1HRL0/ULjf5AprL+RClV19F4/ca6WNkW1Xvv2Tf1KsK+abf8qD8BOGI/qzPtkamo6N/Yyro7ZAlaTz/AH6jcyF+/QiOFXo0SRBEkzZmJAWdxkxMCTySyDix2xUzWMpXvYtzZS1D2Zlpplu1cYxXFKO6ill/LwZet1TseZSz+yKekeYfxA555ks5K1u2DHizm2wWx7FC+qU9l3+xs16dd9wqox0RP16v7cYui4U1+Vf7V/U1KtEkHwSUhyJuqh+GXgZadIPGQ5fEW0GMAsUPyjpBInpDNE8EZDJWtZTs7+S7MrygTVxR5cIFGP8AyWr/AABlhEqBu2XqwUa+VY7vqWIV53fREX1bFTipqlso/Vmbq9sJGw4dzM1MMvIjZbkk3kj7xE74APdoOIr0yKHwQixNnQjiYkRyKLEaaeBcxBsipCoic2UNa9i3ZIz9dL4X8jPTTP6ocJ1vNGWHnEpL9S5RdmT9NjN4VwtVJuLeJNya7Ze5Y0Mvil/uZDae3Q0yLMZGfVIt1s1yx1BZRIcpLImUgyJxFGI6QRNpxmOyORkchNj5ItAYTZCQVwISiJShbHcHycz9Ilm2O5GawtiFdV7bF0/RJg6tNOUs7KL8hYTSeWZHFfauqiXu/inPxHovmzO1rnF/pvR4SpLexr5Iz+I+zFuOaqanjflfwv6FHS+08pLPI8Pw9zoeDcZjblbprswmpbwt+PeZ1wN6nFuM1yyTeYvZohk7b204VG+l3QSVtW7f5od0zzv8R6/oVZxlL16lkWQSmNKbNhwbnH5irzk5WAXB28g5TwRVpCUhU+FbPbJn66fwv5FmyZlcSuxFmemuIv6N5gvkV6ly2yXrkNwiea4PyiGq2ufyQWelYvuxrUMtJlPTyLMS4jQ8WSQKMgqZTOiRHIxY7Y2dJsg2O2REcMPkjkkAIiyWBmhAFor6hFuUQGo2W/QVqs/rNtRlWcIhPmtxGTbazs+m2DV1i+FuPg5vQaiembbbdM5Nzj15ZN7yRj/bqzbz0u6bTKO2NjV0FSViaXZio5LMSi0091jwXdJXht/QJPY3v0u1yTTi+jTT+pyH/rMfX7nV1LfJU/FryaOWwNTGlIrxtGcy2vFlMZyAxkO5gOCqRCdgJ2Ap2E0cSus2Oa43rHuo7tp4SNTX6lRT3MnTw9400nzyeN+iXkUna2xlp8J4hH3ca84kksLwy7XZzzcvkgvD+HwhHonLu+5CivlnJeuQ0mc+141NOy1GZUqDplRNWYBosqwYaMioy1BmxJkUx0NHDsiO2RECyJMYcAkhpSBuQ3NlitHEpzS3fQw+Oa9zxVU8zk98fyrywvtJVbOtQrbWWuZrry+hV4Zw5Vr4YPmfVvqzG3t42xmSfZW09863yWdPPYndo1JPG8X9Q+t0uU87NdiXC5cqafQJOX/Gn9dUOCaaVNko5zWlmP8Ap9Dfg8R+e4Kqrv5/Ysco5OJ1roWp1fu6pzfZbfN9Dlfez8s09fb7+1Vx/wAut5b7SkH/AA6HJ1F5AIzJcxSrmGjMtrwdTwM7ATmQlYIcGlMq26jqCuuMjiOt5Itv+2I5kPiOr55qCfrI1uCwS+J9jldNLfnbbzu89jT0PGE2oRzu8Z7D/I3s5h3OmnlZKuofLan5RZ0EfhQPiNXR+Ca5c3+S1XINFlPTTykWYMqUVYrYaBXiw0WUijpiyDUh0xoEyNkbI2QSkIYcQRmVXL4sLsW5GbfLknns/wByN/i8e7xZlBhI5S6AqtSg34mBEXZZ/Srq6ubtkFRpH4wi1brq13X3RQ1PG6Yr+NP0W7H6ip9v+NHZLBkcS1zk/dV7yf8AFJfyoo2cRsvfLWnGL6y74NLQaJVrzLux/qbJn9Q0unVccd+7JlixAsFfjO+3NQsCqwz4WBFMHb9V12g3YAjl+pv8D9mrb2m1yV95y2z8l3Kzm1nvecTtZmi4dZqJqEIttv6L1Z1et/w6ot00a3JxvT5ve9VzeGvB1XC+F16ePLCO/eXeTLp0Z8Un683yfL1dfx9ceRcV/wAO7KNNbbK9SlBJqMIvDWd8tnPcE4aoyzjvsey+1tqjpbE/58RX1POdPTymHlzJfTs+P5d+TNum5o3sgt8clfSy2DzkZnZ7U61yssQYGxjwsBa3GQWMykphY2D6mxbUiakVVMIrB9RYNzEsgFImmHU8GTHQNMkpDTYmyvqaVJYa6h8kZAU9Of1PDJ78ljS8ZM63g18us/u2zrJohyGdzG88tcnD2bm38Vjf1L+m9na47vc3eUZoJmC+TVApojBYisIm0SaGGzDkgeArI4AMur2K1n5Yr5yRpaT2Buf+ZbCK/wBOZM9CSHOv/wCOXNr5vlv+MDhfsppqcNx95Jd54a+xvRiksJYXoIc0kk/HNretXtpCEIaXP+2sG9Pldppv5HCRe56nrtMrYSrl0kmvl6nmHF9DZp5uE08dpdpLyjm82ffXpfC3LPqNC3AT35ifisE46s5uu2+NqWWg1YUffi98Lo+rThaEjaZcbgsbx9K5acbQkLDNheFjcHUXLSjYTUyhG0NCwfUXK9GZOLKkZhozHKixZyNkEpkkx9Tw0hYJJEsCAeBmTbIsDQkRaHlIG5ADSGGlIhziN6EhxkOei8ohCEAIQhACKuu0Nd0eWyCkvXqvky0IDls9xxmu9hK3l12cvhSy/wBTluKezV+nfxR+HtKO8WeuYIzgmsNJrw1lGWvDmurx/M8mf328Ok5R6oirz1LinslRblxXu5Px/D9jkuKexN8N4pTX+n/g5teHUd/j+X49/vpzqvJrUENTwy2ttSi0/DTRTlGS7GVljpnL+NOF4eFxiQuLdNpJXLaqtLNdpkV2FyiQdZWNOEyzCRRpLlbKjLSxFhYsre8wOnN9Fj1ZXUcWXNIHK9EVpW+sn9AseHw7pv5th7L1FeWqXkDPWx8o0f8Ax9f5I/YhZwml9a4/YOUfbLMlrF5I/iV5LNns/R2i18pSK1vBZR/gkvlJE2VXcou/JH3nqAtqth1ryvMdwP4l/kn/APLF03rSHGQ56jyCEIQAhCEAIQhACGHEAMIcQAK2iM1iUYyXiSTMbX+yeltz8HI/MNv0N4QrmX9Vnes/leUe0vsdZp07IPnr8pbx+aOarWNj3i2tSi4yWYyWGn3R5R7X8ClprfhWa5vNb8eYv1OTzeLnuPU+L8q7/jr9ZVMjS068kOGcJslu1yry/wCiOj0nCYx6rL9TnmbW+9yKFEW+iZeq0kn12NOvTpdEHjUaTDmvkUatIkWY0lmNZLlLmWd2CoD8gVRHaHxHQeUTiEYwcPoTgQlAMyDFYJVedYP3KLMiJPFddUmLIhHe88siyIQAsiyIQAsj5EIAbIsiEALI+RCAGyLIhAGdrOLQhlL45eF0XzZj6y2V+OdLCeVHGyfkQjk3u28d2PHMyWfp66Eg0axCFIdoiiSwIRSD4FgYQERFscQGg2RbGEIGciHMIRJotkcjCA3/2Q=="/>
          <p:cNvSpPr>
            <a:spLocks noChangeAspect="1" noChangeArrowheads="1"/>
          </p:cNvSpPr>
          <p:nvPr/>
        </p:nvSpPr>
        <p:spPr bwMode="auto">
          <a:xfrm>
            <a:off x="155575" y="-1271588"/>
            <a:ext cx="2857500" cy="2657476"/>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23566" name="AutoShape 14" descr="data:image/jpeg;base64,/9j/4AAQSkZJRgABAQAAAQABAAD/2wCEAAkGBxAQEBAQEg8QEA8QDw8QEA8PDw8PDw8PFBQWFhQRFBQYHCggGBolGxQUITEhJSkrLi4uFx8zODMsNygtLisBCgoKDg0OFxAQFywcHBwsLCwsLCwsKywsLCwsLCwsLCwsLCwsLCwsLCwsLCwsKywsKyssLCssNzcsNyssKysrK//AABEIANgA6QMBIgACEQEDEQH/xAAbAAABBQEBAAAAAAAAAAAAAAADAAECBAUGB//EADcQAAICAQIFAQYEBAYDAAAAAAABAgMRBCEFEjFBUWEGEyJxgZEUUqGxMkLB8AczYnLR8RUWkv/EABkBAAMBAQEAAAAAAAAAAAAAAAABAgMEBf/EACIRAQEBAQACAwADAQEBAAAAAAABAhEDIQQSMSJBYVFxE//aAAwDAQACEQMRAD8A72KCIhAJE896acA0WBQWIFRoh6J4kmVosJkqXiNTreQsFfQ280PVbFk7Zezrhs5eGEOIZEc3x/V80uRPaPX1Zu6y7khKXiLf17HEX3OTbfdnL8nfJx1/F8f2v2/4eU8jZBJhEcUehzh8kkxsEkjSIqWSSZFIlguIpMZsdiK4QUmBsiHsiBkybDiu4gLWWLJYKGqnhMzq4oaizLBxHUMsi32XyJ4aNjWcDTT+X7hIRwmyMpFEDKG2WyGP7yFn0BYYqT0KIWAGsNFGzNJINFgkycGCaIupPJBMfIEucOtxLH5v3NY5tzxhrs8nQ02cyUl3WTo8Ouzjm8+eXoghDM3YMX2ov5a1H8z/AERyeTc9rLc2Rj4h+7MLmwed573det8XPPHP9EiFiVveeoSmZlG1WlAmoiqlkNymkZWhCJSiIuIQHFJCGSEmV7HgPYytY9idKirY9yjqFl4L1j+5UsX/AGZ1cU7fyrq+r8IeFais/RBo14WfP7FXWW4W3faKA1WyblLC7MNy/wB9EPptJhZe3f1D8i/7DibVaa2/4BZZYuWQXIv7Q+E7iIaDA5CRNWdGROIJBIAQqYmyI6YqSMnsa3BLswce8X+jMiZY4Ndi3l/Mmvqt1/Urx3m4ny57iuhGHGO1wuL9pJ51Et+iS/Qw9VnszU4xLOps/wBxQ1K2yeZv3qva8XrOf/GZNTbWGaGllJdvqD08M7l+uODOZaXQlUy9VLJWhgPUsdDXM4w0LKJCUQ0WJo0Zq0iDkWJVgZ1ipxXm8grkFmsALZE9UqXvt3Bcnb6ssQWW2CWyb8iNVunvjst2VHHmlzPp29A1u/yz9x6698vsT+mjjHZsUnj0/UlJ5+gBvfL+xaUZsiCst32B+89SQ7/BODGiSNmYiCIFEImCUkISYhU0ZsDVby2Vy8Tj9s7hbSle9vkRfVXJ2cduhMhRLMYvzFP9AHEdUqq5SfXGIryz0LeTrzJLbxxOuebrH5m/3MnievVSxNYX5lv90aqj1b7mZxSly2zszzb+9ezn+oz9Lr4T6XJeEsdPXJq0aiW2WpLzH+qON0GgjK62MovbGMZXd+DVWhti81uaXZPdfqVM8h/bt46yqzJarkc1w2zULayP1RvaeWSpWe4vRkFRWgWKxxnUsA7IB8EJIaeqdkDP1Ef6mtNFC+BGo0zVGWywD1HRL0/ULjf5AprL+RClV19F4/ca6WNkW1Xvv2Tf1KsK+abf8qD8BOGI/qzPtkamo6N/Yyro7ZAlaTz/AH6jcyF+/QiOFXo0SRBEkzZmJAWdxkxMCTySyDix2xUzWMpXvYtzZS1D2Zlpplu1cYxXFKO6ill/LwZet1TseZSz+yKekeYfxA555ks5K1u2DHizm2wWx7FC+qU9l3+xs16dd9wqox0RP16v7cYui4U1+Vf7V/U1KtEkHwSUhyJuqh+GXgZadIPGQ5fEW0GMAsUPyjpBInpDNE8EZDJWtZTs7+S7MrygTVxR5cIFGP8AyWr/AABlhEqBu2XqwUa+VY7vqWIV53fREX1bFTipqlso/Vmbq9sJGw4dzM1MMvIjZbkk3kj7xE74APdoOIr0yKHwQixNnQjiYkRyKLEaaeBcxBsipCoic2UNa9i3ZIz9dL4X8jPTTP6ocJ1vNGWHnEpL9S5RdmT9NjN4VwtVJuLeJNya7Ze5Y0Mvil/uZDae3Q0yLMZGfVIt1s1yx1BZRIcpLImUgyJxFGI6QRNpxmOyORkchNj5ItAYTZCQVwISiJShbHcHycz9Ilm2O5GawtiFdV7bF0/RJg6tNOUs7KL8hYTSeWZHFfauqiXu/inPxHovmzO1rnF/pvR4SpLexr5Iz+I+zFuOaqanjflfwv6FHS+08pLPI8Pw9zoeDcZjblbprswmpbwt+PeZ1wN6nFuM1yyTeYvZohk7b204VG+l3QSVtW7f5od0zzv8R6/oVZxlL16lkWQSmNKbNhwbnH5irzk5WAXB28g5TwRVpCUhU+FbPbJn66fwv5FmyZlcSuxFmemuIv6N5gvkV6ly2yXrkNwiea4PyiGq2ufyQWelYvuxrUMtJlPTyLMS4jQ8WSQKMgqZTOiRHIxY7Y2dJsg2O2REcMPkjkkAIiyWBmhAFor6hFuUQGo2W/QVqs/rNtRlWcIhPmtxGTbazs+m2DV1i+FuPg5vQaiembbbdM5Nzj15ZN7yRj/bqzbz0u6bTKO2NjV0FSViaXZio5LMSi0091jwXdJXht/QJPY3v0u1yTTi+jTT+pyH/rMfX7nV1LfJU/FryaOWwNTGlIrxtGcy2vFlMZyAxkO5gOCqRCdgJ2Ap2E0cSus2Oa43rHuo7tp4SNTX6lRT3MnTw9400nzyeN+iXkUna2xlp8J4hH3ca84kksLwy7XZzzcvkgvD+HwhHonLu+5CivlnJeuQ0mc+141NOy1GZUqDplRNWYBosqwYaMioy1BmxJkUx0NHDsiO2RECyJMYcAkhpSBuQ3NlitHEpzS3fQw+Oa9zxVU8zk98fyrywvtJVbOtQrbWWuZrry+hV4Zw5Vr4YPmfVvqzG3t42xmSfZW09863yWdPPYndo1JPG8X9Q+t0uU87NdiXC5cqafQJOX/Gn9dUOCaaVNko5zWlmP8Ap9Dfg8R+e4Kqrv5/Ysco5OJ1roWp1fu6pzfZbfN9Dlfez8s09fb7+1Vx/wAut5b7SkH/AA6HJ1F5AIzJcxSrmGjMtrwdTwM7ATmQlYIcGlMq26jqCuuMjiOt5Itv+2I5kPiOr55qCfrI1uCwS+J9jldNLfnbbzu89jT0PGE2oRzu8Z7D/I3s5h3OmnlZKuofLan5RZ0EfhQPiNXR+Ca5c3+S1XINFlPTTykWYMqUVYrYaBXiw0WUijpiyDUh0xoEyNkbI2QSkIYcQRmVXL4sLsW5GbfLknns/wByN/i8e7xZlBhI5S6AqtSg34mBEXZZ/Srq6ubtkFRpH4wi1brq13X3RQ1PG6Yr+NP0W7H6ip9v+NHZLBkcS1zk/dV7yf8AFJfyoo2cRsvfLWnGL6y74NLQaJVrzLux/qbJn9Q0unVccd+7JlixAsFfjO+3NQsCqwz4WBFMHb9V12g3YAjl+pv8D9mrb2m1yV95y2z8l3Kzm1nvecTtZmi4dZqJqEIttv6L1Z1et/w6ot00a3JxvT5ve9VzeGvB1XC+F16ePLCO/eXeTLp0Z8Un683yfL1dfx9ceRcV/wAO7KNNbbK9SlBJqMIvDWd8tnPcE4aoyzjvsey+1tqjpbE/58RX1POdPTymHlzJfTs+P5d+TNum5o3sgt8clfSy2DzkZnZ7U61yssQYGxjwsBa3GQWMykphY2D6mxbUiakVVMIrB9RYNzEsgFImmHU8GTHQNMkpDTYmyvqaVJYa6h8kZAU9Of1PDJ78ljS8ZM63g18us/u2zrJohyGdzG88tcnD2bm38Vjf1L+m9na47vc3eUZoJmC+TVApojBYisIm0SaGGzDkgeArI4AMur2K1n5Yr5yRpaT2Buf+ZbCK/wBOZM9CSHOv/wCOXNr5vlv+MDhfsppqcNx95Jd54a+xvRiksJYXoIc0kk/HNretXtpCEIaXP+2sG9Pldppv5HCRe56nrtMrYSrl0kmvl6nmHF9DZp5uE08dpdpLyjm82ffXpfC3LPqNC3AT35ifisE46s5uu2+NqWWg1YUffi98Lo+rThaEjaZcbgsbx9K5acbQkLDNheFjcHUXLSjYTUyhG0NCwfUXK9GZOLKkZhozHKixZyNkEpkkx9Tw0hYJJEsCAeBmTbIsDQkRaHlIG5ADSGGlIhziN6EhxkOei8ohCEAIQhACKuu0Nd0eWyCkvXqvky0IDls9xxmu9hK3l12cvhSy/wBTluKezV+nfxR+HtKO8WeuYIzgmsNJrw1lGWvDmurx/M8mf328Ok5R6oirz1LinslRblxXu5Px/D9jkuKexN8N4pTX+n/g5teHUd/j+X49/vpzqvJrUENTwy2ttSi0/DTRTlGS7GVljpnL+NOF4eFxiQuLdNpJXLaqtLNdpkV2FyiQdZWNOEyzCRRpLlbKjLSxFhYsre8wOnN9Fj1ZXUcWXNIHK9EVpW+sn9AseHw7pv5th7L1FeWqXkDPWx8o0f8Ax9f5I/YhZwml9a4/YOUfbLMlrF5I/iV5LNns/R2i18pSK1vBZR/gkvlJE2VXcou/JH3nqAtqth1ryvMdwP4l/kn/APLF03rSHGQ56jyCEIQAhCEAIQhACGHEAMIcQAK2iM1iUYyXiSTMbX+yeltz8HI/MNv0N4QrmX9Vnes/leUe0vsdZp07IPnr8pbx+aOarWNj3i2tSi4yWYyWGn3R5R7X8ClprfhWa5vNb8eYv1OTzeLnuPU+L8q7/jr9ZVMjS068kOGcJslu1yry/wCiOj0nCYx6rL9TnmbW+9yKFEW+iZeq0kn12NOvTpdEHjUaTDmvkUatIkWY0lmNZLlLmWd2CoD8gVRHaHxHQeUTiEYwcPoTgQlAMyDFYJVedYP3KLMiJPFddUmLIhHe88siyIQAsiyIQAsj5EIAbIsiEALI+RCAGyLIhAGdrOLQhlL45eF0XzZj6y2V+OdLCeVHGyfkQjk3u28d2PHMyWfp66Eg0axCFIdoiiSwIRSD4FgYQERFscQGg2RbGEIGciHMIRJotkcjCA3/2Q=="/>
          <p:cNvSpPr>
            <a:spLocks noChangeAspect="1" noChangeArrowheads="1"/>
          </p:cNvSpPr>
          <p:nvPr/>
        </p:nvSpPr>
        <p:spPr bwMode="auto">
          <a:xfrm>
            <a:off x="155575" y="-1271588"/>
            <a:ext cx="2857500" cy="2657476"/>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2" name="Rectangle 1"/>
          <p:cNvSpPr/>
          <p:nvPr/>
        </p:nvSpPr>
        <p:spPr>
          <a:xfrm>
            <a:off x="539552" y="4915768"/>
            <a:ext cx="1152128" cy="216024"/>
          </a:xfrm>
          <a:prstGeom prst="rect">
            <a:avLst/>
          </a:prstGeom>
          <a:noFill/>
          <a:ln w="28575"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514152" y="4640436"/>
            <a:ext cx="1296144" cy="216024"/>
          </a:xfrm>
          <a:prstGeom prst="rect">
            <a:avLst/>
          </a:prstGeom>
          <a:noFill/>
          <a:ln w="28575"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552252" y="3585716"/>
            <a:ext cx="1152128" cy="216024"/>
          </a:xfrm>
          <a:prstGeom prst="rect">
            <a:avLst/>
          </a:prstGeom>
          <a:noFill/>
          <a:ln w="28575"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0" grpId="0" animBg="1"/>
      <p:bldP spid="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2780928"/>
            <a:ext cx="4635029" cy="2666603"/>
          </a:xfrm>
          <a:prstGeom prst="rect">
            <a:avLst/>
          </a:prstGeom>
          <a:noFill/>
        </p:spPr>
      </p:pic>
      <p:pic>
        <p:nvPicPr>
          <p:cNvPr id="5" name="Picture 2" descr="PRUEBA 1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9144000"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CAMPUS DE EXCELENCIA INTERNACIONAL REGIONAL CAMPUS MARE NOSTRUM"/>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2040" y="188640"/>
            <a:ext cx="14859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6 Grupo"/>
          <p:cNvGrpSpPr/>
          <p:nvPr/>
        </p:nvGrpSpPr>
        <p:grpSpPr>
          <a:xfrm>
            <a:off x="6003774" y="1052737"/>
            <a:ext cx="2960716" cy="595228"/>
            <a:chOff x="5220073" y="1052736"/>
            <a:chExt cx="2520279" cy="523220"/>
          </a:xfrm>
        </p:grpSpPr>
        <p:sp>
          <p:nvSpPr>
            <p:cNvPr id="8" name="7 CuadroTexto"/>
            <p:cNvSpPr txBox="1"/>
            <p:nvPr/>
          </p:nvSpPr>
          <p:spPr bwMode="auto">
            <a:xfrm>
              <a:off x="5220073" y="1052736"/>
              <a:ext cx="1152128" cy="523220"/>
            </a:xfrm>
            <a:prstGeom prst="rect">
              <a:avLst/>
            </a:prstGeom>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wrap="square">
              <a:spAutoFit/>
            </a:bodyPr>
            <a:lstStyle/>
            <a:p>
              <a:pPr algn="ctr" fontAlgn="auto">
                <a:spcBef>
                  <a:spcPts val="0"/>
                </a:spcBef>
                <a:spcAft>
                  <a:spcPts val="0"/>
                </a:spcAft>
                <a:defRPr/>
              </a:pPr>
              <a:r>
                <a:rPr lang="es-ES" sz="1400" dirty="0" smtClean="0"/>
                <a:t>RESULTS</a:t>
              </a:r>
            </a:p>
            <a:p>
              <a:pPr fontAlgn="auto">
                <a:spcBef>
                  <a:spcPts val="0"/>
                </a:spcBef>
                <a:spcAft>
                  <a:spcPts val="0"/>
                </a:spcAft>
                <a:defRPr/>
              </a:pPr>
              <a:endParaRPr lang="es-ES" sz="1400" dirty="0"/>
            </a:p>
          </p:txBody>
        </p:sp>
        <p:sp>
          <p:nvSpPr>
            <p:cNvPr id="9" name="8 CuadroTexto"/>
            <p:cNvSpPr txBox="1"/>
            <p:nvPr/>
          </p:nvSpPr>
          <p:spPr bwMode="auto">
            <a:xfrm>
              <a:off x="6372200" y="1052736"/>
              <a:ext cx="1368152" cy="523220"/>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fontAlgn="auto">
                <a:spcBef>
                  <a:spcPts val="0"/>
                </a:spcBef>
                <a:spcAft>
                  <a:spcPts val="0"/>
                </a:spcAft>
                <a:defRPr/>
              </a:pPr>
              <a:r>
                <a:rPr lang="es-ES" sz="1400" dirty="0" smtClean="0"/>
                <a:t>CONCLUSIONS</a:t>
              </a:r>
            </a:p>
            <a:p>
              <a:pPr fontAlgn="auto">
                <a:spcBef>
                  <a:spcPts val="0"/>
                </a:spcBef>
                <a:spcAft>
                  <a:spcPts val="0"/>
                </a:spcAft>
                <a:defRPr/>
              </a:pPr>
              <a:endParaRPr lang="es-ES" sz="1400" dirty="0"/>
            </a:p>
          </p:txBody>
        </p:sp>
      </p:grpSp>
      <p:sp>
        <p:nvSpPr>
          <p:cNvPr id="10" name="Rectangle 1"/>
          <p:cNvSpPr>
            <a:spLocks noChangeArrowheads="1"/>
          </p:cNvSpPr>
          <p:nvPr/>
        </p:nvSpPr>
        <p:spPr bwMode="auto">
          <a:xfrm>
            <a:off x="539552" y="2276872"/>
            <a:ext cx="4059060"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b="1" u="none" strike="noStrike" cap="none" normalizeH="0" baseline="0" dirty="0" smtClean="0">
                <a:ln>
                  <a:noFill/>
                </a:ln>
                <a:solidFill>
                  <a:schemeClr val="accent6">
                    <a:lumMod val="75000"/>
                  </a:schemeClr>
                </a:solidFill>
                <a:effectLst/>
                <a:ea typeface="Times New Roman" pitchFamily="18" charset="0"/>
                <a:cs typeface="Times New Roman" pitchFamily="18" charset="0"/>
              </a:rPr>
              <a:t>LONG-CHAIN FATTY ACIDS</a:t>
            </a:r>
            <a:endParaRPr kumimoji="0" lang="en-US" sz="2800" b="0" u="none" strike="noStrike" cap="none" normalizeH="0" baseline="0" dirty="0" smtClean="0">
              <a:ln>
                <a:noFill/>
              </a:ln>
              <a:solidFill>
                <a:schemeClr val="accent6">
                  <a:lumMod val="75000"/>
                </a:schemeClr>
              </a:solidFill>
              <a:effectLst/>
              <a:cs typeface="Arial" pitchFamily="34" charset="0"/>
            </a:endParaRPr>
          </a:p>
        </p:txBody>
      </p:sp>
      <p:sp>
        <p:nvSpPr>
          <p:cNvPr id="11" name="10 Rectángulo"/>
          <p:cNvSpPr/>
          <p:nvPr/>
        </p:nvSpPr>
        <p:spPr>
          <a:xfrm>
            <a:off x="611560" y="1556792"/>
            <a:ext cx="1967013" cy="707886"/>
          </a:xfrm>
          <a:prstGeom prst="rect">
            <a:avLst/>
          </a:prstGeom>
        </p:spPr>
        <p:txBody>
          <a:bodyPr wrap="none">
            <a:spAutoFit/>
          </a:bodyPr>
          <a:lstStyle/>
          <a:p>
            <a:r>
              <a:rPr lang="es-ES" sz="4000" b="1" dirty="0" smtClean="0"/>
              <a:t>RESULTS</a:t>
            </a:r>
            <a:endParaRPr lang="es-ES" sz="4000" dirty="0"/>
          </a:p>
        </p:txBody>
      </p:sp>
      <p:sp>
        <p:nvSpPr>
          <p:cNvPr id="13" name="12 Rectángulo"/>
          <p:cNvSpPr/>
          <p:nvPr/>
        </p:nvSpPr>
        <p:spPr>
          <a:xfrm>
            <a:off x="611560" y="5661248"/>
            <a:ext cx="4572000" cy="646331"/>
          </a:xfrm>
          <a:prstGeom prst="rect">
            <a:avLst/>
          </a:prstGeom>
        </p:spPr>
        <p:txBody>
          <a:bodyPr>
            <a:spAutoFit/>
          </a:bodyPr>
          <a:lstStyle/>
          <a:p>
            <a:pPr algn="ctr"/>
            <a:r>
              <a:rPr lang="en-US" dirty="0" smtClean="0"/>
              <a:t>Figure </a:t>
            </a:r>
            <a:r>
              <a:rPr lang="es-ES" dirty="0" smtClean="0"/>
              <a:t>3</a:t>
            </a:r>
            <a:r>
              <a:rPr lang="en-US" dirty="0" smtClean="0"/>
              <a:t>. Relative percentage of LCFA from Spain, Honduras and Egypt</a:t>
            </a:r>
            <a:endParaRPr lang="es-ES" dirty="0"/>
          </a:p>
        </p:txBody>
      </p:sp>
      <p:sp>
        <p:nvSpPr>
          <p:cNvPr id="14" name="13 CuadroTexto"/>
          <p:cNvSpPr txBox="1"/>
          <p:nvPr/>
        </p:nvSpPr>
        <p:spPr>
          <a:xfrm>
            <a:off x="179512" y="6488668"/>
            <a:ext cx="792088" cy="369332"/>
          </a:xfrm>
          <a:prstGeom prst="rect">
            <a:avLst/>
          </a:prstGeom>
          <a:noFill/>
        </p:spPr>
        <p:txBody>
          <a:bodyPr wrap="square" rtlCol="0">
            <a:spAutoFit/>
          </a:bodyPr>
          <a:lstStyle/>
          <a:p>
            <a:r>
              <a:rPr lang="es-ES" dirty="0" smtClean="0"/>
              <a:t>11/12</a:t>
            </a:r>
            <a:endParaRPr lang="es-ES" dirty="0"/>
          </a:p>
        </p:txBody>
      </p:sp>
      <p:grpSp>
        <p:nvGrpSpPr>
          <p:cNvPr id="15" name="14 Grupo"/>
          <p:cNvGrpSpPr/>
          <p:nvPr/>
        </p:nvGrpSpPr>
        <p:grpSpPr>
          <a:xfrm>
            <a:off x="5652120" y="2204864"/>
            <a:ext cx="2904197" cy="958608"/>
            <a:chOff x="7092279" y="1988839"/>
            <a:chExt cx="1670310" cy="619700"/>
          </a:xfrm>
        </p:grpSpPr>
        <p:pic>
          <p:nvPicPr>
            <p:cNvPr id="16" name="Picture 2" descr="https://encrypted-tbn3.gstatic.com/images?q=tbn:ANd9GcT3Z3pRt4jzOLnYDbnqZZHzStl3EZ5Nk4ELwo-iGrcTvgNY6BPlH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92279" y="1988839"/>
              <a:ext cx="900884" cy="61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http://thumbs.dreamstime.com/z/egypt-map-flag-glossy-illustration-showing-over-country-s-32971901.jpg"/>
            <p:cNvPicPr>
              <a:picLocks noChangeAspect="1" noChangeArrowheads="1"/>
            </p:cNvPicPr>
            <p:nvPr/>
          </p:nvPicPr>
          <p:blipFill>
            <a:blip r:embed="rId7" cstate="print"/>
            <a:srcRect t="18349" r="21455" b="4584"/>
            <a:stretch>
              <a:fillRect/>
            </a:stretch>
          </p:blipFill>
          <p:spPr bwMode="auto">
            <a:xfrm>
              <a:off x="8172400" y="1988840"/>
              <a:ext cx="590189" cy="619699"/>
            </a:xfrm>
            <a:prstGeom prst="rect">
              <a:avLst/>
            </a:prstGeom>
            <a:noFill/>
          </p:spPr>
        </p:pic>
      </p:grpSp>
      <p:pic>
        <p:nvPicPr>
          <p:cNvPr id="22533" name="Picture 5" descr="http://www.rpp.com.pe/pict.php?g=-1&amp;p=/picnewsa/697815.jpg"/>
          <p:cNvPicPr>
            <a:picLocks noChangeAspect="1" noChangeArrowheads="1"/>
          </p:cNvPicPr>
          <p:nvPr/>
        </p:nvPicPr>
        <p:blipFill>
          <a:blip r:embed="rId8" cstate="print"/>
          <a:srcRect/>
          <a:stretch>
            <a:fillRect/>
          </a:stretch>
        </p:blipFill>
        <p:spPr bwMode="auto">
          <a:xfrm>
            <a:off x="6156176" y="3501008"/>
            <a:ext cx="2304256" cy="17306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Oval 1"/>
          <p:cNvSpPr/>
          <p:nvPr/>
        </p:nvSpPr>
        <p:spPr>
          <a:xfrm>
            <a:off x="3059832" y="2780928"/>
            <a:ext cx="1224136" cy="576064"/>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a:off x="1592062" y="4320708"/>
            <a:ext cx="432048" cy="36004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4355976" y="4005064"/>
            <a:ext cx="792088" cy="216024"/>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animBg="1"/>
      <p:bldP spid="1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PRUEBA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CAMPUS DE EXCELENCIA INTERNACIONAL REGIONAL CAMPUS MARE NOSTRUM"/>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2040" y="188640"/>
            <a:ext cx="14859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6 CuadroTexto"/>
          <p:cNvSpPr txBox="1"/>
          <p:nvPr/>
        </p:nvSpPr>
        <p:spPr>
          <a:xfrm>
            <a:off x="179512" y="6488668"/>
            <a:ext cx="792088" cy="369332"/>
          </a:xfrm>
          <a:prstGeom prst="rect">
            <a:avLst/>
          </a:prstGeom>
          <a:noFill/>
        </p:spPr>
        <p:txBody>
          <a:bodyPr wrap="square" rtlCol="0">
            <a:spAutoFit/>
          </a:bodyPr>
          <a:lstStyle/>
          <a:p>
            <a:r>
              <a:rPr lang="es-ES" dirty="0" smtClean="0"/>
              <a:t>12/12</a:t>
            </a:r>
            <a:endParaRPr lang="es-ES" dirty="0"/>
          </a:p>
        </p:txBody>
      </p:sp>
      <p:sp>
        <p:nvSpPr>
          <p:cNvPr id="10" name="9 CuadroTexto"/>
          <p:cNvSpPr txBox="1"/>
          <p:nvPr/>
        </p:nvSpPr>
        <p:spPr bwMode="auto">
          <a:xfrm>
            <a:off x="7357244" y="1052737"/>
            <a:ext cx="1607246" cy="595228"/>
          </a:xfrm>
          <a:prstGeom prst="rect">
            <a:avLst/>
          </a:prstGeom>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wrap="square">
            <a:spAutoFit/>
          </a:bodyPr>
          <a:lstStyle/>
          <a:p>
            <a:pPr algn="ctr" fontAlgn="auto">
              <a:spcBef>
                <a:spcPts val="0"/>
              </a:spcBef>
              <a:spcAft>
                <a:spcPts val="0"/>
              </a:spcAft>
              <a:defRPr/>
            </a:pPr>
            <a:r>
              <a:rPr lang="es-ES" sz="1400" dirty="0" smtClean="0"/>
              <a:t>CONCLUSIONS</a:t>
            </a:r>
          </a:p>
          <a:p>
            <a:pPr fontAlgn="auto">
              <a:spcBef>
                <a:spcPts val="0"/>
              </a:spcBef>
              <a:spcAft>
                <a:spcPts val="0"/>
              </a:spcAft>
              <a:defRPr/>
            </a:pPr>
            <a:endParaRPr lang="es-ES" sz="1400" dirty="0"/>
          </a:p>
        </p:txBody>
      </p:sp>
      <p:sp>
        <p:nvSpPr>
          <p:cNvPr id="21505" name="Rectangle 1"/>
          <p:cNvSpPr>
            <a:spLocks noChangeArrowheads="1"/>
          </p:cNvSpPr>
          <p:nvPr/>
        </p:nvSpPr>
        <p:spPr bwMode="auto">
          <a:xfrm>
            <a:off x="395536" y="1772816"/>
            <a:ext cx="27718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accent5">
                    <a:lumMod val="75000"/>
                  </a:schemeClr>
                </a:solidFill>
                <a:effectLst/>
                <a:ea typeface="Times New Roman" pitchFamily="18" charset="0"/>
                <a:cs typeface="Times New Roman" pitchFamily="18" charset="0"/>
              </a:rPr>
              <a:t>CONCLUSIONS</a:t>
            </a:r>
            <a:endParaRPr kumimoji="0" lang="en-US" sz="2800" b="0" i="0" u="none" strike="noStrike" cap="none" normalizeH="0" baseline="0" dirty="0" smtClean="0">
              <a:ln>
                <a:noFill/>
              </a:ln>
              <a:solidFill>
                <a:schemeClr val="accent5">
                  <a:lumMod val="75000"/>
                </a:schemeClr>
              </a:solidFill>
              <a:effectLst/>
              <a:cs typeface="Arial" pitchFamily="34" charset="0"/>
            </a:endParaRPr>
          </a:p>
        </p:txBody>
      </p:sp>
      <p:sp>
        <p:nvSpPr>
          <p:cNvPr id="12" name="11 Rectángulo"/>
          <p:cNvSpPr/>
          <p:nvPr/>
        </p:nvSpPr>
        <p:spPr>
          <a:xfrm>
            <a:off x="323528" y="1052736"/>
            <a:ext cx="1967013" cy="707886"/>
          </a:xfrm>
          <a:prstGeom prst="rect">
            <a:avLst/>
          </a:prstGeom>
        </p:spPr>
        <p:txBody>
          <a:bodyPr wrap="none">
            <a:spAutoFit/>
          </a:bodyPr>
          <a:lstStyle/>
          <a:p>
            <a:r>
              <a:rPr lang="es-ES" sz="4000" b="1" dirty="0" smtClean="0"/>
              <a:t>RESULTS</a:t>
            </a:r>
            <a:endParaRPr lang="es-ES" sz="4000" dirty="0"/>
          </a:p>
        </p:txBody>
      </p:sp>
      <p:sp>
        <p:nvSpPr>
          <p:cNvPr id="21506" name="Rectangle 2"/>
          <p:cNvSpPr>
            <a:spLocks noChangeArrowheads="1"/>
          </p:cNvSpPr>
          <p:nvPr/>
        </p:nvSpPr>
        <p:spPr bwMode="auto">
          <a:xfrm>
            <a:off x="467544" y="2847709"/>
            <a:ext cx="7992888" cy="3000821"/>
          </a:xfrm>
          <a:prstGeom prst="rect">
            <a:avLst/>
          </a:prstGeom>
          <a:ln>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Tx/>
              <a:buNone/>
              <a:tabLst/>
            </a:pPr>
            <a:r>
              <a:rPr lang="en-US" dirty="0" smtClean="0">
                <a:solidFill>
                  <a:schemeClr val="tx1"/>
                </a:solidFill>
                <a:ea typeface="Times New Roman" pitchFamily="18" charset="0"/>
                <a:cs typeface="Times New Roman" pitchFamily="18" charset="0"/>
              </a:rPr>
              <a:t>T</a:t>
            </a:r>
            <a:r>
              <a:rPr kumimoji="0" lang="en-US" b="0" i="0" u="none" strike="noStrike" cap="none" normalizeH="0" baseline="0" dirty="0" smtClean="0">
                <a:ln>
                  <a:noFill/>
                </a:ln>
                <a:solidFill>
                  <a:schemeClr val="tx1"/>
                </a:solidFill>
                <a:effectLst/>
                <a:ea typeface="Times New Roman" pitchFamily="18" charset="0"/>
                <a:cs typeface="Times New Roman" pitchFamily="18" charset="0"/>
              </a:rPr>
              <a:t>he differences observed in the three countries could perfectly be because of the different diets consumed in each country. Infants in Spain ingest more LF so that could explain a lower incidence in gastrointestinal infections, lower anemia rates, etc. Infants in Egypt and Honduras consume more HC, so that would involve a better neural development and lower megaloblastic anemia rates. </a:t>
            </a:r>
          </a:p>
          <a:p>
            <a:pPr marL="0" marR="0" lvl="0" indent="0" algn="just" defTabSz="914400" rtl="0" eaLnBrk="1" fontAlgn="base" latinLnBrk="0" hangingPunct="1">
              <a:lnSpc>
                <a:spcPct val="15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ea typeface="Times New Roman" pitchFamily="18" charset="0"/>
                <a:cs typeface="Times New Roman" pitchFamily="18" charset="0"/>
              </a:rPr>
              <a:t>Infants from all three countries have a high consumption of arachidic acid which would help with the development of the nervous system and the immune system.</a:t>
            </a:r>
            <a:endParaRPr kumimoji="0" lang="en-US" b="0" i="0" u="none" strike="noStrike" cap="none" normalizeH="0" baseline="0" dirty="0" smtClean="0">
              <a:ln>
                <a:noFill/>
              </a:ln>
              <a:solidFill>
                <a:schemeClr val="tx1"/>
              </a:solidFill>
              <a:effectLst/>
              <a:cs typeface="Arial" pitchFamily="34" charset="0"/>
            </a:endParaRPr>
          </a:p>
        </p:txBody>
      </p:sp>
      <p:pic>
        <p:nvPicPr>
          <p:cNvPr id="21508" name="Picture 4" descr="conclusion.gif"/>
          <p:cNvPicPr>
            <a:picLocks noChangeAspect="1" noChangeArrowheads="1"/>
          </p:cNvPicPr>
          <p:nvPr/>
        </p:nvPicPr>
        <p:blipFill>
          <a:blip r:embed="rId5" cstate="print"/>
          <a:srcRect/>
          <a:stretch>
            <a:fillRect/>
          </a:stretch>
        </p:blipFill>
        <p:spPr bwMode="auto">
          <a:xfrm>
            <a:off x="6228184" y="5929098"/>
            <a:ext cx="2654005" cy="928902"/>
          </a:xfrm>
          <a:prstGeom prst="rect">
            <a:avLst/>
          </a:prstGeom>
          <a:noFill/>
        </p:spPr>
      </p:pic>
      <p:pic>
        <p:nvPicPr>
          <p:cNvPr id="55298" name="Picture 2" descr="http://www.magicalmaths.org/wp-content/uploads/2012/11/conclusion-introduction-starter-plenary4.jpg"/>
          <p:cNvPicPr>
            <a:picLocks noChangeAspect="1" noChangeArrowheads="1"/>
          </p:cNvPicPr>
          <p:nvPr/>
        </p:nvPicPr>
        <p:blipFill>
          <a:blip r:embed="rId6" cstate="print"/>
          <a:srcRect b="35575"/>
          <a:stretch>
            <a:fillRect/>
          </a:stretch>
        </p:blipFill>
        <p:spPr bwMode="auto">
          <a:xfrm>
            <a:off x="3203848" y="1196752"/>
            <a:ext cx="2016224" cy="1616830"/>
          </a:xfrm>
          <a:prstGeom prst="rect">
            <a:avLst/>
          </a:prstGeom>
          <a:noFill/>
        </p:spPr>
      </p:pic>
      <p:pic>
        <p:nvPicPr>
          <p:cNvPr id="55300" name="Picture 4" descr="http://deconceptos.com/wp-content/uploads/2009/06/silogismo-267x300.gif"/>
          <p:cNvPicPr>
            <a:picLocks noChangeAspect="1" noChangeArrowheads="1"/>
          </p:cNvPicPr>
          <p:nvPr/>
        </p:nvPicPr>
        <p:blipFill>
          <a:blip r:embed="rId7" cstate="print"/>
          <a:srcRect/>
          <a:stretch>
            <a:fillRect/>
          </a:stretch>
        </p:blipFill>
        <p:spPr bwMode="auto">
          <a:xfrm>
            <a:off x="5220072" y="1484784"/>
            <a:ext cx="1197345" cy="1345332"/>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AutoShape 2" descr="Resultado de imagen de SIGNO MA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pic>
        <p:nvPicPr>
          <p:cNvPr id="6" name="Picture 2" descr="PRUEBA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CAMPUS DE EXCELENCIA INTERNACIONAL REGIONAL CAMPUS MARE NOSTRUM"/>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2040" y="188640"/>
            <a:ext cx="14859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2" descr="http://natalis.es/wp-content/uploads/2015/01/imatge-lactancia-materna-e1422217446732.png"/>
          <p:cNvPicPr>
            <a:picLocks noChangeAspect="1" noChangeArrowheads="1"/>
          </p:cNvPicPr>
          <p:nvPr/>
        </p:nvPicPr>
        <p:blipFill>
          <a:blip r:embed="rId5" cstate="print"/>
          <a:srcRect t="30731"/>
          <a:stretch>
            <a:fillRect/>
          </a:stretch>
        </p:blipFill>
        <p:spPr bwMode="auto">
          <a:xfrm>
            <a:off x="611560" y="4581128"/>
            <a:ext cx="3528392" cy="1257829"/>
          </a:xfrm>
          <a:prstGeom prst="rect">
            <a:avLst/>
          </a:prstGeom>
          <a:noFill/>
        </p:spPr>
      </p:pic>
      <p:sp>
        <p:nvSpPr>
          <p:cNvPr id="3073" name="Rectangle 1"/>
          <p:cNvSpPr>
            <a:spLocks noChangeArrowheads="1"/>
          </p:cNvSpPr>
          <p:nvPr/>
        </p:nvSpPr>
        <p:spPr bwMode="auto">
          <a:xfrm>
            <a:off x="1835696" y="1196752"/>
            <a:ext cx="504056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ea typeface="Times New Roman" pitchFamily="18" charset="0"/>
                <a:cs typeface="Times New Roman" pitchFamily="18" charset="0"/>
              </a:rPr>
              <a:t>ACKNOWLEDGEMENTS</a:t>
            </a:r>
            <a:endParaRPr kumimoji="0" lang="en-US" sz="2800" b="0" i="0" u="none" strike="noStrike" cap="none" normalizeH="0" baseline="0" dirty="0" smtClean="0">
              <a:ln>
                <a:noFill/>
              </a:ln>
              <a:solidFill>
                <a:schemeClr val="tx1"/>
              </a:solidFill>
              <a:effectLst/>
              <a:cs typeface="Arial" pitchFamily="34" charset="0"/>
            </a:endParaRPr>
          </a:p>
        </p:txBody>
      </p:sp>
      <p:pic>
        <p:nvPicPr>
          <p:cNvPr id="13" name="Picture 6" descr="http://w01.adsnt.es/entidades/recursos/XIGALERYEE/image/colaboradores/logo-universidad-de-murcia.jpg"/>
          <p:cNvPicPr>
            <a:picLocks noChangeAspect="1" noChangeArrowheads="1"/>
          </p:cNvPicPr>
          <p:nvPr/>
        </p:nvPicPr>
        <p:blipFill>
          <a:blip r:embed="rId6" cstate="print">
            <a:extLst>
              <a:ext uri="{28A0092B-C50C-407E-A947-70E740481C1C}">
                <a14:useLocalDpi xmlns:a14="http://schemas.microsoft.com/office/drawing/2010/main" val="0"/>
              </a:ext>
            </a:extLst>
          </a:blip>
          <a:srcRect t="29900" b="35542"/>
          <a:stretch>
            <a:fillRect/>
          </a:stretch>
        </p:blipFill>
        <p:spPr bwMode="auto">
          <a:xfrm>
            <a:off x="827584" y="3429000"/>
            <a:ext cx="2255837"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AutoShape 3" descr="Resultado de imagen de FUNDACION SENEC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pic>
        <p:nvPicPr>
          <p:cNvPr id="16" name="Picture 8" descr="http://www.f-seneca.org/semanadelaciencia2005/imagenes/logoSeneca/logoseneca.jpg"/>
          <p:cNvPicPr>
            <a:picLocks noChangeAspect="1" noChangeArrowheads="1"/>
          </p:cNvPicPr>
          <p:nvPr/>
        </p:nvPicPr>
        <p:blipFill>
          <a:blip r:embed="rId7" cstate="print"/>
          <a:srcRect/>
          <a:stretch>
            <a:fillRect/>
          </a:stretch>
        </p:blipFill>
        <p:spPr bwMode="auto">
          <a:xfrm>
            <a:off x="6372200" y="1484784"/>
            <a:ext cx="2232248" cy="1008715"/>
          </a:xfrm>
          <a:prstGeom prst="rect">
            <a:avLst/>
          </a:prstGeom>
          <a:noFill/>
        </p:spPr>
      </p:pic>
      <p:sp>
        <p:nvSpPr>
          <p:cNvPr id="3077" name="AutoShape 5" descr="Resultado de imagen de AGENCIA ESPAÑOLA DE COOPERACION INTERNACIONAL"/>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pic>
        <p:nvPicPr>
          <p:cNvPr id="3079" name="Picture 7" descr="http://www.unjugueteunailusion.com/wp-content/uploads/2013/10/Logo-AECID.jpg"/>
          <p:cNvPicPr>
            <a:picLocks noChangeAspect="1" noChangeArrowheads="1"/>
          </p:cNvPicPr>
          <p:nvPr/>
        </p:nvPicPr>
        <p:blipFill>
          <a:blip r:embed="rId8" cstate="print"/>
          <a:srcRect/>
          <a:stretch>
            <a:fillRect/>
          </a:stretch>
        </p:blipFill>
        <p:spPr bwMode="auto">
          <a:xfrm>
            <a:off x="3995936" y="2852936"/>
            <a:ext cx="2668202" cy="720080"/>
          </a:xfrm>
          <a:prstGeom prst="rect">
            <a:avLst/>
          </a:prstGeom>
          <a:noFill/>
        </p:spPr>
      </p:pic>
      <p:pic>
        <p:nvPicPr>
          <p:cNvPr id="3081" name="Picture 9" descr="http://www.urv.cat/media/upload/imatges/mobilitat/logos/logo-cajamar.jpg"/>
          <p:cNvPicPr>
            <a:picLocks noChangeAspect="1" noChangeArrowheads="1"/>
          </p:cNvPicPr>
          <p:nvPr/>
        </p:nvPicPr>
        <p:blipFill>
          <a:blip r:embed="rId9" cstate="print"/>
          <a:srcRect/>
          <a:stretch>
            <a:fillRect/>
          </a:stretch>
        </p:blipFill>
        <p:spPr bwMode="auto">
          <a:xfrm>
            <a:off x="6372200" y="3861048"/>
            <a:ext cx="2401713" cy="643137"/>
          </a:xfrm>
          <a:prstGeom prst="rect">
            <a:avLst/>
          </a:prstGeom>
          <a:noFill/>
        </p:spPr>
      </p:pic>
      <p:pic>
        <p:nvPicPr>
          <p:cNvPr id="3083" name="Picture 11" descr="http://blogs.lavozdegalicia.es/nomepidancalma/files/2013/04/Voluntariado.jpg"/>
          <p:cNvPicPr>
            <a:picLocks noChangeAspect="1" noChangeArrowheads="1"/>
          </p:cNvPicPr>
          <p:nvPr/>
        </p:nvPicPr>
        <p:blipFill>
          <a:blip r:embed="rId10" cstate="print"/>
          <a:srcRect l="26887" r="27248" b="32916"/>
          <a:stretch>
            <a:fillRect/>
          </a:stretch>
        </p:blipFill>
        <p:spPr bwMode="auto">
          <a:xfrm>
            <a:off x="4283968" y="4077072"/>
            <a:ext cx="2088232" cy="1872208"/>
          </a:xfrm>
          <a:prstGeom prst="rect">
            <a:avLst/>
          </a:prstGeom>
          <a:noFill/>
        </p:spPr>
      </p:pic>
      <p:pic>
        <p:nvPicPr>
          <p:cNvPr id="3085" name="Picture 13" descr="https://encrypted-tbn1.gstatic.com/images?q=tbn:ANd9GcSvrmqVslFiN3dQBGiYOoIDCUzvxv0lyD3CQxHF1Y-WboKxaRfW5w"/>
          <p:cNvPicPr>
            <a:picLocks noChangeAspect="1" noChangeArrowheads="1"/>
          </p:cNvPicPr>
          <p:nvPr/>
        </p:nvPicPr>
        <p:blipFill>
          <a:blip r:embed="rId11" cstate="print"/>
          <a:srcRect/>
          <a:stretch>
            <a:fillRect/>
          </a:stretch>
        </p:blipFill>
        <p:spPr bwMode="auto">
          <a:xfrm>
            <a:off x="6588224" y="5085184"/>
            <a:ext cx="1872208" cy="1159856"/>
          </a:xfrm>
          <a:prstGeom prst="rect">
            <a:avLst/>
          </a:prstGeom>
          <a:noFill/>
        </p:spPr>
      </p:pic>
      <p:sp>
        <p:nvSpPr>
          <p:cNvPr id="22" name="21 Rectángulo"/>
          <p:cNvSpPr/>
          <p:nvPr/>
        </p:nvSpPr>
        <p:spPr>
          <a:xfrm>
            <a:off x="467544" y="2276872"/>
            <a:ext cx="3096344" cy="954107"/>
          </a:xfrm>
          <a:prstGeom prst="rect">
            <a:avLst/>
          </a:prstGeom>
        </p:spPr>
        <p:txBody>
          <a:bodyPr wrap="square">
            <a:spAutoFit/>
          </a:bodyPr>
          <a:lstStyle/>
          <a:p>
            <a:pPr algn="ctr"/>
            <a:r>
              <a:rPr lang="en-US" sz="1400" dirty="0" smtClean="0"/>
              <a:t>Department of Food Technology, Nutrition and Food Science, Faculty of Veterinary Medicine University of Murcia</a:t>
            </a:r>
            <a:endParaRPr lang="es-ES" sz="1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s://jholverstott.files.wordpress.com/2010/09/draw-a-conclusion.jpg"/>
          <p:cNvPicPr>
            <a:picLocks noChangeAspect="1" noChangeArrowheads="1"/>
          </p:cNvPicPr>
          <p:nvPr/>
        </p:nvPicPr>
        <p:blipFill>
          <a:blip r:embed="rId2" cstate="print"/>
          <a:srcRect/>
          <a:stretch>
            <a:fillRect/>
          </a:stretch>
        </p:blipFill>
        <p:spPr bwMode="auto">
          <a:xfrm>
            <a:off x="107504" y="1196752"/>
            <a:ext cx="4552950" cy="3419475"/>
          </a:xfrm>
          <a:prstGeom prst="rect">
            <a:avLst/>
          </a:prstGeom>
          <a:noFill/>
        </p:spPr>
      </p:pic>
      <p:sp>
        <p:nvSpPr>
          <p:cNvPr id="5" name="4 CuadroTexto"/>
          <p:cNvSpPr txBox="1"/>
          <p:nvPr/>
        </p:nvSpPr>
        <p:spPr>
          <a:xfrm>
            <a:off x="2123728" y="5157192"/>
            <a:ext cx="4536504" cy="1015663"/>
          </a:xfrm>
          <a:prstGeom prst="rect">
            <a:avLst/>
          </a:prstGeom>
          <a:noFill/>
        </p:spPr>
        <p:txBody>
          <a:bodyPr wrap="square" rtlCol="0">
            <a:spAutoFit/>
          </a:bodyPr>
          <a:lstStyle/>
          <a:p>
            <a:pPr algn="ctr"/>
            <a:r>
              <a:rPr lang="es-ES" sz="2800" dirty="0" smtClean="0">
                <a:solidFill>
                  <a:schemeClr val="accent3">
                    <a:lumMod val="75000"/>
                  </a:schemeClr>
                </a:solidFill>
              </a:rPr>
              <a:t>THANK YOU SO </a:t>
            </a:r>
            <a:r>
              <a:rPr lang="es-ES" sz="6000" dirty="0" smtClean="0">
                <a:solidFill>
                  <a:schemeClr val="accent3">
                    <a:lumMod val="75000"/>
                  </a:schemeClr>
                </a:solidFill>
              </a:rPr>
              <a:t>MUCH</a:t>
            </a:r>
            <a:r>
              <a:rPr lang="es-ES" sz="2800" dirty="0" smtClean="0">
                <a:solidFill>
                  <a:schemeClr val="accent3">
                    <a:lumMod val="75000"/>
                  </a:schemeClr>
                </a:solidFill>
              </a:rPr>
              <a:t> </a:t>
            </a:r>
            <a:endParaRPr lang="es-ES" sz="2800" dirty="0">
              <a:solidFill>
                <a:schemeClr val="accent3">
                  <a:lumMod val="75000"/>
                </a:schemeClr>
              </a:solidFill>
            </a:endParaRPr>
          </a:p>
        </p:txBody>
      </p:sp>
      <p:pic>
        <p:nvPicPr>
          <p:cNvPr id="6" name="Picture 2" descr="PRUEBA 1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CAMPUS DE EXCELENCIA INTERNACIONAL REGIONAL CAMPUS MARE NOSTRUM"/>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2040" y="188640"/>
            <a:ext cx="14859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 cstate="print"/>
          <a:stretch>
            <a:fillRect/>
          </a:stretch>
        </p:blipFill>
        <p:spPr>
          <a:xfrm>
            <a:off x="3635896" y="908720"/>
            <a:ext cx="5080000" cy="38100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6005</TotalTime>
  <Words>1354</Words>
  <Application>Microsoft Office PowerPoint</Application>
  <PresentationFormat>On-screen Show (4:3)</PresentationFormat>
  <Paragraphs>162</Paragraphs>
  <Slides>15</Slides>
  <Notes>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17" baseType="lpstr">
      <vt:lpstr>Tema de Office</vt:lpstr>
      <vt:lpstr>Acrobat Document</vt:lpstr>
      <vt:lpstr>DIET INFLUENCE IN PROTEIN AND FATTY ACID CONTENT OF BREAST MILK FROM DIFFERENT ORIGIN</vt:lpstr>
      <vt:lpstr>INTRODUCTION</vt:lpstr>
      <vt:lpstr>INTRODUCTION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Universidad de Murcia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DIET INFLUENCE IN PROTEIN AND FATTY ACID CONTENT OF BREAST MILK FROM DIFFERENT ORIGIN</dc:title>
  <dc:creator>Lorena</dc:creator>
  <cp:lastModifiedBy>OMICS</cp:lastModifiedBy>
  <cp:revision>101</cp:revision>
  <dcterms:created xsi:type="dcterms:W3CDTF">2015-03-30T11:31:51Z</dcterms:created>
  <dcterms:modified xsi:type="dcterms:W3CDTF">2015-06-16T14:36:46Z</dcterms:modified>
</cp:coreProperties>
</file>