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handoutMasterIdLst>
    <p:handoutMasterId r:id="rId37"/>
  </p:handoutMasterIdLst>
  <p:sldIdLst>
    <p:sldId id="256" r:id="rId2"/>
    <p:sldId id="269" r:id="rId3"/>
    <p:sldId id="270" r:id="rId4"/>
    <p:sldId id="301" r:id="rId5"/>
    <p:sldId id="289" r:id="rId6"/>
    <p:sldId id="293" r:id="rId7"/>
    <p:sldId id="271" r:id="rId8"/>
    <p:sldId id="295" r:id="rId9"/>
    <p:sldId id="352" r:id="rId10"/>
    <p:sldId id="261" r:id="rId11"/>
    <p:sldId id="260" r:id="rId12"/>
    <p:sldId id="299" r:id="rId13"/>
    <p:sldId id="300" r:id="rId14"/>
    <p:sldId id="358" r:id="rId15"/>
    <p:sldId id="302" r:id="rId16"/>
    <p:sldId id="306" r:id="rId17"/>
    <p:sldId id="308" r:id="rId18"/>
    <p:sldId id="310" r:id="rId19"/>
    <p:sldId id="348" r:id="rId20"/>
    <p:sldId id="349" r:id="rId21"/>
    <p:sldId id="361" r:id="rId22"/>
    <p:sldId id="362" r:id="rId23"/>
    <p:sldId id="354" r:id="rId24"/>
    <p:sldId id="334" r:id="rId25"/>
    <p:sldId id="353" r:id="rId26"/>
    <p:sldId id="359" r:id="rId27"/>
    <p:sldId id="357" r:id="rId28"/>
    <p:sldId id="337" r:id="rId29"/>
    <p:sldId id="338" r:id="rId30"/>
    <p:sldId id="340" r:id="rId31"/>
    <p:sldId id="342" r:id="rId32"/>
    <p:sldId id="360" r:id="rId33"/>
    <p:sldId id="355" r:id="rId34"/>
    <p:sldId id="356" r:id="rId35"/>
  </p:sldIdLst>
  <p:sldSz cx="9144000" cy="6858000" type="screen4x3"/>
  <p:notesSz cx="6858000" cy="99456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99" d="100"/>
          <a:sy n="99" d="100"/>
        </p:scale>
        <p:origin x="-546" y="12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D:\Dropbox\My%20Dropbox\Vias%20application\University\PhD%20Folder\2013\work\Horses%20-%20ARC%20lnakge%20project\RRV%20assays%20for%20Racing%20horses\race%20horse%20ELISA_neuts%20resul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Sheet4!$C$1</c:f>
              <c:strCache>
                <c:ptCount val="1"/>
                <c:pt idx="0">
                  <c:v>Blocking ELISA 4G2</c:v>
                </c:pt>
              </c:strCache>
            </c:strRef>
          </c:tx>
          <c:invertIfNegative val="0"/>
          <c:cat>
            <c:strRef>
              <c:f>Sheet4!$A$2:$A$42</c:f>
              <c:strCache>
                <c:ptCount val="41"/>
                <c:pt idx="0">
                  <c:v>assimilator</c:v>
                </c:pt>
                <c:pt idx="1">
                  <c:v>venture on</c:v>
                </c:pt>
                <c:pt idx="2">
                  <c:v>pretty composed</c:v>
                </c:pt>
                <c:pt idx="3">
                  <c:v>express power</c:v>
                </c:pt>
                <c:pt idx="4">
                  <c:v>emotional crisis</c:v>
                </c:pt>
                <c:pt idx="5">
                  <c:v>merconman</c:v>
                </c:pt>
                <c:pt idx="6">
                  <c:v>private express</c:v>
                </c:pt>
                <c:pt idx="7">
                  <c:v>fantisha</c:v>
                </c:pt>
                <c:pt idx="8">
                  <c:v>whatever whenever</c:v>
                </c:pt>
                <c:pt idx="9">
                  <c:v>germayne lass</c:v>
                </c:pt>
                <c:pt idx="10">
                  <c:v>sir moments</c:v>
                </c:pt>
                <c:pt idx="11">
                  <c:v>alcancia</c:v>
                </c:pt>
                <c:pt idx="12">
                  <c:v>missy longstocking</c:v>
                </c:pt>
                <c:pt idx="13">
                  <c:v>product</c:v>
                </c:pt>
                <c:pt idx="14">
                  <c:v>run royal run</c:v>
                </c:pt>
                <c:pt idx="15">
                  <c:v>billy aucash</c:v>
                </c:pt>
                <c:pt idx="16">
                  <c:v>funtantes</c:v>
                </c:pt>
                <c:pt idx="17">
                  <c:v>endless shadow</c:v>
                </c:pt>
                <c:pt idx="18">
                  <c:v>peron</c:v>
                </c:pt>
                <c:pt idx="19">
                  <c:v>onetimeatbandcamp</c:v>
                </c:pt>
                <c:pt idx="20">
                  <c:v>spatha</c:v>
                </c:pt>
                <c:pt idx="21">
                  <c:v>pane in the glass</c:v>
                </c:pt>
                <c:pt idx="22">
                  <c:v>buffett</c:v>
                </c:pt>
                <c:pt idx="23">
                  <c:v>maracoola</c:v>
                </c:pt>
                <c:pt idx="24">
                  <c:v>tragedy</c:v>
                </c:pt>
                <c:pt idx="25">
                  <c:v>fiesty belle</c:v>
                </c:pt>
                <c:pt idx="26">
                  <c:v>biggles</c:v>
                </c:pt>
                <c:pt idx="27">
                  <c:v>gibberer</c:v>
                </c:pt>
                <c:pt idx="28">
                  <c:v>st edition</c:v>
                </c:pt>
                <c:pt idx="29">
                  <c:v>buffett</c:v>
                </c:pt>
                <c:pt idx="30">
                  <c:v>our hussey</c:v>
                </c:pt>
                <c:pt idx="31">
                  <c:v>home to the bride</c:v>
                </c:pt>
                <c:pt idx="32">
                  <c:v>bundy special</c:v>
                </c:pt>
                <c:pt idx="33">
                  <c:v>Craiglea Zamia</c:v>
                </c:pt>
                <c:pt idx="34">
                  <c:v>all knight saint</c:v>
                </c:pt>
                <c:pt idx="35">
                  <c:v>blaze to fortune</c:v>
                </c:pt>
                <c:pt idx="36">
                  <c:v>diamond oasis</c:v>
                </c:pt>
                <c:pt idx="37">
                  <c:v>vantabulous</c:v>
                </c:pt>
                <c:pt idx="38">
                  <c:v>sinister prince</c:v>
                </c:pt>
                <c:pt idx="39">
                  <c:v>d jet</c:v>
                </c:pt>
                <c:pt idx="40">
                  <c:v>sea marvista</c:v>
                </c:pt>
              </c:strCache>
            </c:strRef>
          </c:cat>
          <c:val>
            <c:numRef>
              <c:f>Sheet4!$C$2:$C$42</c:f>
              <c:numCache>
                <c:formatCode>General</c:formatCode>
                <c:ptCount val="41"/>
                <c:pt idx="0">
                  <c:v>0</c:v>
                </c:pt>
                <c:pt idx="1">
                  <c:v>0</c:v>
                </c:pt>
                <c:pt idx="2">
                  <c:v>6.5</c:v>
                </c:pt>
                <c:pt idx="3">
                  <c:v>9.5</c:v>
                </c:pt>
                <c:pt idx="4">
                  <c:v>0</c:v>
                </c:pt>
                <c:pt idx="5">
                  <c:v>0</c:v>
                </c:pt>
                <c:pt idx="6">
                  <c:v>0</c:v>
                </c:pt>
                <c:pt idx="7">
                  <c:v>47.8</c:v>
                </c:pt>
                <c:pt idx="8">
                  <c:v>9.3000000000000007</c:v>
                </c:pt>
                <c:pt idx="9">
                  <c:v>0</c:v>
                </c:pt>
                <c:pt idx="10">
                  <c:v>2.1</c:v>
                </c:pt>
                <c:pt idx="11">
                  <c:v>8.2000000000000011</c:v>
                </c:pt>
                <c:pt idx="12">
                  <c:v>5.7</c:v>
                </c:pt>
                <c:pt idx="13">
                  <c:v>9.8000000000000007</c:v>
                </c:pt>
                <c:pt idx="14">
                  <c:v>6.7</c:v>
                </c:pt>
                <c:pt idx="15">
                  <c:v>0.1</c:v>
                </c:pt>
                <c:pt idx="16">
                  <c:v>3.5</c:v>
                </c:pt>
                <c:pt idx="17">
                  <c:v>14.4</c:v>
                </c:pt>
                <c:pt idx="18">
                  <c:v>0</c:v>
                </c:pt>
                <c:pt idx="19">
                  <c:v>0</c:v>
                </c:pt>
                <c:pt idx="20">
                  <c:v>0</c:v>
                </c:pt>
                <c:pt idx="21">
                  <c:v>0</c:v>
                </c:pt>
                <c:pt idx="22">
                  <c:v>0</c:v>
                </c:pt>
                <c:pt idx="23">
                  <c:v>0</c:v>
                </c:pt>
                <c:pt idx="24">
                  <c:v>0</c:v>
                </c:pt>
                <c:pt idx="25">
                  <c:v>0</c:v>
                </c:pt>
                <c:pt idx="26">
                  <c:v>11.4</c:v>
                </c:pt>
                <c:pt idx="27">
                  <c:v>0</c:v>
                </c:pt>
                <c:pt idx="28">
                  <c:v>14</c:v>
                </c:pt>
                <c:pt idx="29">
                  <c:v>20.399999999999999</c:v>
                </c:pt>
                <c:pt idx="30">
                  <c:v>0.2</c:v>
                </c:pt>
                <c:pt idx="31">
                  <c:v>6.2</c:v>
                </c:pt>
                <c:pt idx="32">
                  <c:v>0.60000000000000098</c:v>
                </c:pt>
                <c:pt idx="33">
                  <c:v>0</c:v>
                </c:pt>
                <c:pt idx="34">
                  <c:v>9</c:v>
                </c:pt>
                <c:pt idx="35">
                  <c:v>0</c:v>
                </c:pt>
                <c:pt idx="36">
                  <c:v>31</c:v>
                </c:pt>
                <c:pt idx="37">
                  <c:v>0</c:v>
                </c:pt>
                <c:pt idx="38">
                  <c:v>6.2</c:v>
                </c:pt>
                <c:pt idx="39">
                  <c:v>7.8</c:v>
                </c:pt>
                <c:pt idx="40">
                  <c:v>6.7</c:v>
                </c:pt>
              </c:numCache>
            </c:numRef>
          </c:val>
        </c:ser>
        <c:ser>
          <c:idx val="1"/>
          <c:order val="1"/>
          <c:tx>
            <c:strRef>
              <c:f>Sheet4!$D$1</c:f>
              <c:strCache>
                <c:ptCount val="1"/>
                <c:pt idx="0">
                  <c:v>Neutralizing RRV titre</c:v>
                </c:pt>
              </c:strCache>
            </c:strRef>
          </c:tx>
          <c:invertIfNegative val="0"/>
          <c:cat>
            <c:strRef>
              <c:f>Sheet4!$A$2:$A$42</c:f>
              <c:strCache>
                <c:ptCount val="41"/>
                <c:pt idx="0">
                  <c:v>assimilator</c:v>
                </c:pt>
                <c:pt idx="1">
                  <c:v>venture on</c:v>
                </c:pt>
                <c:pt idx="2">
                  <c:v>pretty composed</c:v>
                </c:pt>
                <c:pt idx="3">
                  <c:v>express power</c:v>
                </c:pt>
                <c:pt idx="4">
                  <c:v>emotional crisis</c:v>
                </c:pt>
                <c:pt idx="5">
                  <c:v>merconman</c:v>
                </c:pt>
                <c:pt idx="6">
                  <c:v>private express</c:v>
                </c:pt>
                <c:pt idx="7">
                  <c:v>fantisha</c:v>
                </c:pt>
                <c:pt idx="8">
                  <c:v>whatever whenever</c:v>
                </c:pt>
                <c:pt idx="9">
                  <c:v>germayne lass</c:v>
                </c:pt>
                <c:pt idx="10">
                  <c:v>sir moments</c:v>
                </c:pt>
                <c:pt idx="11">
                  <c:v>alcancia</c:v>
                </c:pt>
                <c:pt idx="12">
                  <c:v>missy longstocking</c:v>
                </c:pt>
                <c:pt idx="13">
                  <c:v>product</c:v>
                </c:pt>
                <c:pt idx="14">
                  <c:v>run royal run</c:v>
                </c:pt>
                <c:pt idx="15">
                  <c:v>billy aucash</c:v>
                </c:pt>
                <c:pt idx="16">
                  <c:v>funtantes</c:v>
                </c:pt>
                <c:pt idx="17">
                  <c:v>endless shadow</c:v>
                </c:pt>
                <c:pt idx="18">
                  <c:v>peron</c:v>
                </c:pt>
                <c:pt idx="19">
                  <c:v>onetimeatbandcamp</c:v>
                </c:pt>
                <c:pt idx="20">
                  <c:v>spatha</c:v>
                </c:pt>
                <c:pt idx="21">
                  <c:v>pane in the glass</c:v>
                </c:pt>
                <c:pt idx="22">
                  <c:v>buffett</c:v>
                </c:pt>
                <c:pt idx="23">
                  <c:v>maracoola</c:v>
                </c:pt>
                <c:pt idx="24">
                  <c:v>tragedy</c:v>
                </c:pt>
                <c:pt idx="25">
                  <c:v>fiesty belle</c:v>
                </c:pt>
                <c:pt idx="26">
                  <c:v>biggles</c:v>
                </c:pt>
                <c:pt idx="27">
                  <c:v>gibberer</c:v>
                </c:pt>
                <c:pt idx="28">
                  <c:v>st edition</c:v>
                </c:pt>
                <c:pt idx="29">
                  <c:v>buffett</c:v>
                </c:pt>
                <c:pt idx="30">
                  <c:v>our hussey</c:v>
                </c:pt>
                <c:pt idx="31">
                  <c:v>home to the bride</c:v>
                </c:pt>
                <c:pt idx="32">
                  <c:v>bundy special</c:v>
                </c:pt>
                <c:pt idx="33">
                  <c:v>Craiglea Zamia</c:v>
                </c:pt>
                <c:pt idx="34">
                  <c:v>all knight saint</c:v>
                </c:pt>
                <c:pt idx="35">
                  <c:v>blaze to fortune</c:v>
                </c:pt>
                <c:pt idx="36">
                  <c:v>diamond oasis</c:v>
                </c:pt>
                <c:pt idx="37">
                  <c:v>vantabulous</c:v>
                </c:pt>
                <c:pt idx="38">
                  <c:v>sinister prince</c:v>
                </c:pt>
                <c:pt idx="39">
                  <c:v>d jet</c:v>
                </c:pt>
                <c:pt idx="40">
                  <c:v>sea marvista</c:v>
                </c:pt>
              </c:strCache>
            </c:strRef>
          </c:cat>
          <c:val>
            <c:numRef>
              <c:f>Sheet4!$D$2:$D$42</c:f>
              <c:numCache>
                <c:formatCode>General</c:formatCode>
                <c:ptCount val="41"/>
                <c:pt idx="0">
                  <c:v>40</c:v>
                </c:pt>
                <c:pt idx="1">
                  <c:v>40</c:v>
                </c:pt>
                <c:pt idx="2">
                  <c:v>320</c:v>
                </c:pt>
                <c:pt idx="3">
                  <c:v>40</c:v>
                </c:pt>
                <c:pt idx="4">
                  <c:v>160</c:v>
                </c:pt>
                <c:pt idx="5">
                  <c:v>80</c:v>
                </c:pt>
                <c:pt idx="6">
                  <c:v>320</c:v>
                </c:pt>
                <c:pt idx="7">
                  <c:v>40</c:v>
                </c:pt>
                <c:pt idx="8">
                  <c:v>160</c:v>
                </c:pt>
                <c:pt idx="9">
                  <c:v>80</c:v>
                </c:pt>
                <c:pt idx="10">
                  <c:v>160</c:v>
                </c:pt>
                <c:pt idx="11">
                  <c:v>80</c:v>
                </c:pt>
                <c:pt idx="12">
                  <c:v>320</c:v>
                </c:pt>
                <c:pt idx="13">
                  <c:v>320</c:v>
                </c:pt>
                <c:pt idx="14">
                  <c:v>160</c:v>
                </c:pt>
                <c:pt idx="15">
                  <c:v>40</c:v>
                </c:pt>
                <c:pt idx="16">
                  <c:v>160</c:v>
                </c:pt>
                <c:pt idx="17">
                  <c:v>80</c:v>
                </c:pt>
                <c:pt idx="18">
                  <c:v>80</c:v>
                </c:pt>
                <c:pt idx="19">
                  <c:v>160</c:v>
                </c:pt>
                <c:pt idx="20">
                  <c:v>80</c:v>
                </c:pt>
                <c:pt idx="21">
                  <c:v>80</c:v>
                </c:pt>
                <c:pt idx="22">
                  <c:v>40</c:v>
                </c:pt>
                <c:pt idx="23">
                  <c:v>40</c:v>
                </c:pt>
                <c:pt idx="24">
                  <c:v>80</c:v>
                </c:pt>
                <c:pt idx="25">
                  <c:v>40</c:v>
                </c:pt>
                <c:pt idx="26">
                  <c:v>80</c:v>
                </c:pt>
                <c:pt idx="27">
                  <c:v>160</c:v>
                </c:pt>
                <c:pt idx="28">
                  <c:v>80</c:v>
                </c:pt>
                <c:pt idx="29">
                  <c:v>80</c:v>
                </c:pt>
                <c:pt idx="30">
                  <c:v>80</c:v>
                </c:pt>
                <c:pt idx="31">
                  <c:v>80</c:v>
                </c:pt>
                <c:pt idx="32">
                  <c:v>640</c:v>
                </c:pt>
                <c:pt idx="33">
                  <c:v>80</c:v>
                </c:pt>
                <c:pt idx="34">
                  <c:v>80</c:v>
                </c:pt>
                <c:pt idx="35">
                  <c:v>80</c:v>
                </c:pt>
                <c:pt idx="36">
                  <c:v>1280</c:v>
                </c:pt>
                <c:pt idx="37">
                  <c:v>640</c:v>
                </c:pt>
                <c:pt idx="38">
                  <c:v>160</c:v>
                </c:pt>
                <c:pt idx="39">
                  <c:v>160</c:v>
                </c:pt>
                <c:pt idx="40">
                  <c:v>80</c:v>
                </c:pt>
              </c:numCache>
            </c:numRef>
          </c:val>
        </c:ser>
        <c:dLbls>
          <c:showLegendKey val="0"/>
          <c:showVal val="0"/>
          <c:showCatName val="0"/>
          <c:showSerName val="0"/>
          <c:showPercent val="0"/>
          <c:showBubbleSize val="0"/>
        </c:dLbls>
        <c:gapWidth val="75"/>
        <c:overlap val="-25"/>
        <c:axId val="92744704"/>
        <c:axId val="92754688"/>
      </c:barChart>
      <c:catAx>
        <c:axId val="92744704"/>
        <c:scaling>
          <c:orientation val="minMax"/>
        </c:scaling>
        <c:delete val="0"/>
        <c:axPos val="b"/>
        <c:majorTickMark val="none"/>
        <c:minorTickMark val="none"/>
        <c:tickLblPos val="nextTo"/>
        <c:crossAx val="92754688"/>
        <c:crosses val="autoZero"/>
        <c:auto val="1"/>
        <c:lblAlgn val="ctr"/>
        <c:lblOffset val="100"/>
        <c:noMultiLvlLbl val="0"/>
      </c:catAx>
      <c:valAx>
        <c:axId val="92754688"/>
        <c:scaling>
          <c:orientation val="minMax"/>
        </c:scaling>
        <c:delete val="0"/>
        <c:axPos val="l"/>
        <c:majorGridlines/>
        <c:numFmt formatCode="General" sourceLinked="1"/>
        <c:majorTickMark val="none"/>
        <c:minorTickMark val="none"/>
        <c:tickLblPos val="nextTo"/>
        <c:spPr>
          <a:ln w="9525">
            <a:noFill/>
          </a:ln>
        </c:spPr>
        <c:crossAx val="92744704"/>
        <c:crosses val="autoZero"/>
        <c:crossBetween val="between"/>
      </c:valAx>
    </c:plotArea>
    <c:legend>
      <c:legendPos val="b"/>
      <c:layout/>
      <c:overlay val="0"/>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97284"/>
          </a:xfrm>
          <a:prstGeom prst="rect">
            <a:avLst/>
          </a:prstGeom>
        </p:spPr>
        <p:txBody>
          <a:bodyPr vert="horz" lIns="91440" tIns="45720" rIns="91440" bIns="45720" rtlCol="0"/>
          <a:lstStyle>
            <a:lvl1pPr algn="r">
              <a:defRPr sz="1200"/>
            </a:lvl1pPr>
          </a:lstStyle>
          <a:p>
            <a:fld id="{454C64B8-0D54-4A76-B144-D724215A79BB}" type="datetimeFigureOut">
              <a:rPr lang="en-AU" smtClean="0"/>
              <a:t>27/07/2015</a:t>
            </a:fld>
            <a:endParaRPr lang="en-AU"/>
          </a:p>
        </p:txBody>
      </p:sp>
      <p:sp>
        <p:nvSpPr>
          <p:cNvPr id="4" name="Footer Placeholder 3"/>
          <p:cNvSpPr>
            <a:spLocks noGrp="1"/>
          </p:cNvSpPr>
          <p:nvPr>
            <p:ph type="ftr" sz="quarter" idx="2"/>
          </p:nvPr>
        </p:nvSpPr>
        <p:spPr>
          <a:xfrm>
            <a:off x="0" y="9446678"/>
            <a:ext cx="2971800" cy="497284"/>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9446678"/>
            <a:ext cx="2971800" cy="497284"/>
          </a:xfrm>
          <a:prstGeom prst="rect">
            <a:avLst/>
          </a:prstGeom>
        </p:spPr>
        <p:txBody>
          <a:bodyPr vert="horz" lIns="91440" tIns="45720" rIns="91440" bIns="45720" rtlCol="0" anchor="b"/>
          <a:lstStyle>
            <a:lvl1pPr algn="r">
              <a:defRPr sz="1200"/>
            </a:lvl1pPr>
          </a:lstStyle>
          <a:p>
            <a:fld id="{BB46EF53-5EEE-4E51-8EAA-6A8CD031E928}" type="slidenum">
              <a:rPr lang="en-AU" smtClean="0"/>
              <a:t>‹#›</a:t>
            </a:fld>
            <a:endParaRPr lang="en-AU"/>
          </a:p>
        </p:txBody>
      </p:sp>
    </p:spTree>
    <p:extLst>
      <p:ext uri="{BB962C8B-B14F-4D97-AF65-F5344CB8AC3E}">
        <p14:creationId xmlns:p14="http://schemas.microsoft.com/office/powerpoint/2010/main" val="13356467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3A5651E5-08DA-6142-AA26-4A2E7882F905}" type="datetimeFigureOut">
              <a:rPr lang="en-US" smtClean="0"/>
              <a:pPr/>
              <a:t>7/27/2015</a:t>
            </a:fld>
            <a:endParaRPr lang="en-US"/>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D66CFF2F-0CED-0A44-B23A-FFD28269F7FF}" type="slidenum">
              <a:rPr lang="en-US" smtClean="0"/>
              <a:pPr/>
              <a:t>‹#›</a:t>
            </a:fld>
            <a:endParaRPr lang="en-US"/>
          </a:p>
        </p:txBody>
      </p:sp>
    </p:spTree>
    <p:extLst>
      <p:ext uri="{BB962C8B-B14F-4D97-AF65-F5344CB8AC3E}">
        <p14:creationId xmlns:p14="http://schemas.microsoft.com/office/powerpoint/2010/main" val="91357324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85595C4-0593-A044-AA8C-59A0AB426356}" type="slidenum">
              <a:rPr lang="en-AU" sz="1200"/>
              <a:pPr eaLnBrk="1" hangingPunct="1"/>
              <a:t>2</a:t>
            </a:fld>
            <a:endParaRPr lang="en-AU" sz="1200"/>
          </a:p>
        </p:txBody>
      </p:sp>
      <p:sp>
        <p:nvSpPr>
          <p:cNvPr id="215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6D6B71-BA1C-8D4A-B916-062A75B1B5BC}" type="slidenum">
              <a:rPr lang="en-US" sz="1200"/>
              <a:pPr eaLnBrk="1" hangingPunct="1"/>
              <a:t>3</a:t>
            </a:fld>
            <a:endParaRPr lang="en-US" sz="1200"/>
          </a:p>
        </p:txBody>
      </p:sp>
      <p:sp>
        <p:nvSpPr>
          <p:cNvPr id="194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94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lvl1pPr defTabSz="892442" eaLnBrk="0" hangingPunct="0">
              <a:defRPr>
                <a:solidFill>
                  <a:schemeClr val="tx1"/>
                </a:solidFill>
                <a:latin typeface="Arial" charset="0"/>
                <a:ea typeface="ＭＳ Ｐゴシック" charset="0"/>
                <a:cs typeface="Arial" charset="0"/>
              </a:defRPr>
            </a:lvl1pPr>
            <a:lvl2pPr marL="685817" indent="-263776" defTabSz="892442" eaLnBrk="0" hangingPunct="0">
              <a:defRPr>
                <a:solidFill>
                  <a:schemeClr val="tx1"/>
                </a:solidFill>
                <a:latin typeface="Arial" charset="0"/>
                <a:ea typeface="Arial" charset="0"/>
                <a:cs typeface="Arial" charset="0"/>
              </a:defRPr>
            </a:lvl2pPr>
            <a:lvl3pPr marL="1055103" indent="-211021" defTabSz="892442" eaLnBrk="0" hangingPunct="0">
              <a:defRPr>
                <a:solidFill>
                  <a:schemeClr val="tx1"/>
                </a:solidFill>
                <a:latin typeface="Arial" charset="0"/>
                <a:ea typeface="Arial" charset="0"/>
                <a:cs typeface="Arial" charset="0"/>
              </a:defRPr>
            </a:lvl3pPr>
            <a:lvl4pPr marL="1477145" indent="-211021" defTabSz="892442" eaLnBrk="0" hangingPunct="0">
              <a:defRPr>
                <a:solidFill>
                  <a:schemeClr val="tx1"/>
                </a:solidFill>
                <a:latin typeface="Arial" charset="0"/>
                <a:ea typeface="Arial" charset="0"/>
                <a:cs typeface="Arial" charset="0"/>
              </a:defRPr>
            </a:lvl4pPr>
            <a:lvl5pPr marL="1899186" indent="-211021" defTabSz="892442" eaLnBrk="0" hangingPunct="0">
              <a:defRPr>
                <a:solidFill>
                  <a:schemeClr val="tx1"/>
                </a:solidFill>
                <a:latin typeface="Arial" charset="0"/>
                <a:ea typeface="Arial" charset="0"/>
                <a:cs typeface="Arial" charset="0"/>
              </a:defRPr>
            </a:lvl5pPr>
            <a:lvl6pPr marL="2321227" indent="-211021" defTabSz="892442" eaLnBrk="0" fontAlgn="base" hangingPunct="0">
              <a:spcBef>
                <a:spcPct val="0"/>
              </a:spcBef>
              <a:spcAft>
                <a:spcPct val="0"/>
              </a:spcAft>
              <a:defRPr>
                <a:solidFill>
                  <a:schemeClr val="tx1"/>
                </a:solidFill>
                <a:latin typeface="Arial" charset="0"/>
                <a:ea typeface="Arial" charset="0"/>
                <a:cs typeface="Arial" charset="0"/>
              </a:defRPr>
            </a:lvl6pPr>
            <a:lvl7pPr marL="2743269" indent="-211021" defTabSz="892442" eaLnBrk="0" fontAlgn="base" hangingPunct="0">
              <a:spcBef>
                <a:spcPct val="0"/>
              </a:spcBef>
              <a:spcAft>
                <a:spcPct val="0"/>
              </a:spcAft>
              <a:defRPr>
                <a:solidFill>
                  <a:schemeClr val="tx1"/>
                </a:solidFill>
                <a:latin typeface="Arial" charset="0"/>
                <a:ea typeface="Arial" charset="0"/>
                <a:cs typeface="Arial" charset="0"/>
              </a:defRPr>
            </a:lvl7pPr>
            <a:lvl8pPr marL="3165310" indent="-211021" defTabSz="892442" eaLnBrk="0" fontAlgn="base" hangingPunct="0">
              <a:spcBef>
                <a:spcPct val="0"/>
              </a:spcBef>
              <a:spcAft>
                <a:spcPct val="0"/>
              </a:spcAft>
              <a:defRPr>
                <a:solidFill>
                  <a:schemeClr val="tx1"/>
                </a:solidFill>
                <a:latin typeface="Arial" charset="0"/>
                <a:ea typeface="Arial" charset="0"/>
                <a:cs typeface="Arial" charset="0"/>
              </a:defRPr>
            </a:lvl8pPr>
            <a:lvl9pPr marL="3587351" indent="-211021" defTabSz="892442" eaLnBrk="0" fontAlgn="base" hangingPunct="0">
              <a:spcBef>
                <a:spcPct val="0"/>
              </a:spcBef>
              <a:spcAft>
                <a:spcPct val="0"/>
              </a:spcAft>
              <a:defRPr>
                <a:solidFill>
                  <a:schemeClr val="tx1"/>
                </a:solidFill>
                <a:latin typeface="Arial" charset="0"/>
                <a:ea typeface="Arial" charset="0"/>
                <a:cs typeface="Arial" charset="0"/>
              </a:defRPr>
            </a:lvl9pPr>
          </a:lstStyle>
          <a:p>
            <a:fld id="{FD5785D1-0E70-8B4B-83C4-D283E0E56BF9}" type="slidenum">
              <a:rPr lang="en-AU">
                <a:latin typeface="Times New Roman" charset="0"/>
              </a:rPr>
              <a:pPr/>
              <a:t>5</a:t>
            </a:fld>
            <a:endParaRPr lang="en-AU">
              <a:latin typeface="Times New Roman"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p:txBody>
          <a:bodyPr/>
          <a:lstStyle>
            <a:lvl1pPr defTabSz="892442" eaLnBrk="0" hangingPunct="0">
              <a:defRPr>
                <a:solidFill>
                  <a:schemeClr val="tx1"/>
                </a:solidFill>
                <a:latin typeface="Arial" charset="0"/>
                <a:ea typeface="ＭＳ Ｐゴシック" charset="0"/>
                <a:cs typeface="Arial" charset="0"/>
              </a:defRPr>
            </a:lvl1pPr>
            <a:lvl2pPr marL="685817" indent="-263776" defTabSz="892442" eaLnBrk="0" hangingPunct="0">
              <a:defRPr>
                <a:solidFill>
                  <a:schemeClr val="tx1"/>
                </a:solidFill>
                <a:latin typeface="Arial" charset="0"/>
                <a:ea typeface="Arial" charset="0"/>
                <a:cs typeface="Arial" charset="0"/>
              </a:defRPr>
            </a:lvl2pPr>
            <a:lvl3pPr marL="1055103" indent="-211021" defTabSz="892442" eaLnBrk="0" hangingPunct="0">
              <a:defRPr>
                <a:solidFill>
                  <a:schemeClr val="tx1"/>
                </a:solidFill>
                <a:latin typeface="Arial" charset="0"/>
                <a:ea typeface="Arial" charset="0"/>
                <a:cs typeface="Arial" charset="0"/>
              </a:defRPr>
            </a:lvl3pPr>
            <a:lvl4pPr marL="1477145" indent="-211021" defTabSz="892442" eaLnBrk="0" hangingPunct="0">
              <a:defRPr>
                <a:solidFill>
                  <a:schemeClr val="tx1"/>
                </a:solidFill>
                <a:latin typeface="Arial" charset="0"/>
                <a:ea typeface="Arial" charset="0"/>
                <a:cs typeface="Arial" charset="0"/>
              </a:defRPr>
            </a:lvl4pPr>
            <a:lvl5pPr marL="1899186" indent="-211021" defTabSz="892442" eaLnBrk="0" hangingPunct="0">
              <a:defRPr>
                <a:solidFill>
                  <a:schemeClr val="tx1"/>
                </a:solidFill>
                <a:latin typeface="Arial" charset="0"/>
                <a:ea typeface="Arial" charset="0"/>
                <a:cs typeface="Arial" charset="0"/>
              </a:defRPr>
            </a:lvl5pPr>
            <a:lvl6pPr marL="2321227" indent="-211021" defTabSz="892442" eaLnBrk="0" fontAlgn="base" hangingPunct="0">
              <a:spcBef>
                <a:spcPct val="0"/>
              </a:spcBef>
              <a:spcAft>
                <a:spcPct val="0"/>
              </a:spcAft>
              <a:defRPr>
                <a:solidFill>
                  <a:schemeClr val="tx1"/>
                </a:solidFill>
                <a:latin typeface="Arial" charset="0"/>
                <a:ea typeface="Arial" charset="0"/>
                <a:cs typeface="Arial" charset="0"/>
              </a:defRPr>
            </a:lvl6pPr>
            <a:lvl7pPr marL="2743269" indent="-211021" defTabSz="892442" eaLnBrk="0" fontAlgn="base" hangingPunct="0">
              <a:spcBef>
                <a:spcPct val="0"/>
              </a:spcBef>
              <a:spcAft>
                <a:spcPct val="0"/>
              </a:spcAft>
              <a:defRPr>
                <a:solidFill>
                  <a:schemeClr val="tx1"/>
                </a:solidFill>
                <a:latin typeface="Arial" charset="0"/>
                <a:ea typeface="Arial" charset="0"/>
                <a:cs typeface="Arial" charset="0"/>
              </a:defRPr>
            </a:lvl7pPr>
            <a:lvl8pPr marL="3165310" indent="-211021" defTabSz="892442" eaLnBrk="0" fontAlgn="base" hangingPunct="0">
              <a:spcBef>
                <a:spcPct val="0"/>
              </a:spcBef>
              <a:spcAft>
                <a:spcPct val="0"/>
              </a:spcAft>
              <a:defRPr>
                <a:solidFill>
                  <a:schemeClr val="tx1"/>
                </a:solidFill>
                <a:latin typeface="Arial" charset="0"/>
                <a:ea typeface="Arial" charset="0"/>
                <a:cs typeface="Arial" charset="0"/>
              </a:defRPr>
            </a:lvl8pPr>
            <a:lvl9pPr marL="3587351" indent="-211021" defTabSz="892442" eaLnBrk="0" fontAlgn="base" hangingPunct="0">
              <a:spcBef>
                <a:spcPct val="0"/>
              </a:spcBef>
              <a:spcAft>
                <a:spcPct val="0"/>
              </a:spcAft>
              <a:defRPr>
                <a:solidFill>
                  <a:schemeClr val="tx1"/>
                </a:solidFill>
                <a:latin typeface="Arial" charset="0"/>
                <a:ea typeface="Arial" charset="0"/>
                <a:cs typeface="Arial" charset="0"/>
              </a:defRPr>
            </a:lvl9pPr>
          </a:lstStyle>
          <a:p>
            <a:fld id="{8E07CE61-B2A2-6F4A-B4F7-522B6B6A20DB}" type="slidenum">
              <a:rPr lang="en-AU">
                <a:latin typeface="Times New Roman" charset="0"/>
              </a:rPr>
              <a:pPr/>
              <a:t>6</a:t>
            </a:fld>
            <a:endParaRPr lang="en-AU">
              <a:latin typeface="Times New Roman"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1841523-459C-CD48-8659-72C309A5C4B2}" type="slidenum">
              <a:rPr lang="en-AU" sz="1200"/>
              <a:pPr eaLnBrk="1" hangingPunct="1"/>
              <a:t>7</a:t>
            </a:fld>
            <a:endParaRPr lang="en-AU" sz="1200"/>
          </a:p>
        </p:txBody>
      </p:sp>
      <p:sp>
        <p:nvSpPr>
          <p:cNvPr id="235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35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p:txBody>
          <a:bodyPr/>
          <a:lstStyle>
            <a:lvl1pPr defTabSz="892442" eaLnBrk="0" hangingPunct="0">
              <a:defRPr>
                <a:solidFill>
                  <a:schemeClr val="tx1"/>
                </a:solidFill>
                <a:latin typeface="Arial" charset="0"/>
                <a:ea typeface="ＭＳ Ｐゴシック" charset="0"/>
                <a:cs typeface="Arial" charset="0"/>
              </a:defRPr>
            </a:lvl1pPr>
            <a:lvl2pPr marL="685817" indent="-263776" defTabSz="892442" eaLnBrk="0" hangingPunct="0">
              <a:defRPr>
                <a:solidFill>
                  <a:schemeClr val="tx1"/>
                </a:solidFill>
                <a:latin typeface="Arial" charset="0"/>
                <a:ea typeface="Arial" charset="0"/>
                <a:cs typeface="Arial" charset="0"/>
              </a:defRPr>
            </a:lvl2pPr>
            <a:lvl3pPr marL="1055103" indent="-211021" defTabSz="892442" eaLnBrk="0" hangingPunct="0">
              <a:defRPr>
                <a:solidFill>
                  <a:schemeClr val="tx1"/>
                </a:solidFill>
                <a:latin typeface="Arial" charset="0"/>
                <a:ea typeface="Arial" charset="0"/>
                <a:cs typeface="Arial" charset="0"/>
              </a:defRPr>
            </a:lvl3pPr>
            <a:lvl4pPr marL="1477145" indent="-211021" defTabSz="892442" eaLnBrk="0" hangingPunct="0">
              <a:defRPr>
                <a:solidFill>
                  <a:schemeClr val="tx1"/>
                </a:solidFill>
                <a:latin typeface="Arial" charset="0"/>
                <a:ea typeface="Arial" charset="0"/>
                <a:cs typeface="Arial" charset="0"/>
              </a:defRPr>
            </a:lvl4pPr>
            <a:lvl5pPr marL="1899186" indent="-211021" defTabSz="892442" eaLnBrk="0" hangingPunct="0">
              <a:defRPr>
                <a:solidFill>
                  <a:schemeClr val="tx1"/>
                </a:solidFill>
                <a:latin typeface="Arial" charset="0"/>
                <a:ea typeface="Arial" charset="0"/>
                <a:cs typeface="Arial" charset="0"/>
              </a:defRPr>
            </a:lvl5pPr>
            <a:lvl6pPr marL="2321227" indent="-211021" defTabSz="892442" eaLnBrk="0" fontAlgn="base" hangingPunct="0">
              <a:spcBef>
                <a:spcPct val="0"/>
              </a:spcBef>
              <a:spcAft>
                <a:spcPct val="0"/>
              </a:spcAft>
              <a:defRPr>
                <a:solidFill>
                  <a:schemeClr val="tx1"/>
                </a:solidFill>
                <a:latin typeface="Arial" charset="0"/>
                <a:ea typeface="Arial" charset="0"/>
                <a:cs typeface="Arial" charset="0"/>
              </a:defRPr>
            </a:lvl6pPr>
            <a:lvl7pPr marL="2743269" indent="-211021" defTabSz="892442" eaLnBrk="0" fontAlgn="base" hangingPunct="0">
              <a:spcBef>
                <a:spcPct val="0"/>
              </a:spcBef>
              <a:spcAft>
                <a:spcPct val="0"/>
              </a:spcAft>
              <a:defRPr>
                <a:solidFill>
                  <a:schemeClr val="tx1"/>
                </a:solidFill>
                <a:latin typeface="Arial" charset="0"/>
                <a:ea typeface="Arial" charset="0"/>
                <a:cs typeface="Arial" charset="0"/>
              </a:defRPr>
            </a:lvl7pPr>
            <a:lvl8pPr marL="3165310" indent="-211021" defTabSz="892442" eaLnBrk="0" fontAlgn="base" hangingPunct="0">
              <a:spcBef>
                <a:spcPct val="0"/>
              </a:spcBef>
              <a:spcAft>
                <a:spcPct val="0"/>
              </a:spcAft>
              <a:defRPr>
                <a:solidFill>
                  <a:schemeClr val="tx1"/>
                </a:solidFill>
                <a:latin typeface="Arial" charset="0"/>
                <a:ea typeface="Arial" charset="0"/>
                <a:cs typeface="Arial" charset="0"/>
              </a:defRPr>
            </a:lvl8pPr>
            <a:lvl9pPr marL="3587351" indent="-211021" defTabSz="892442" eaLnBrk="0" fontAlgn="base" hangingPunct="0">
              <a:spcBef>
                <a:spcPct val="0"/>
              </a:spcBef>
              <a:spcAft>
                <a:spcPct val="0"/>
              </a:spcAft>
              <a:defRPr>
                <a:solidFill>
                  <a:schemeClr val="tx1"/>
                </a:solidFill>
                <a:latin typeface="Arial" charset="0"/>
                <a:ea typeface="Arial" charset="0"/>
                <a:cs typeface="Arial" charset="0"/>
              </a:defRPr>
            </a:lvl9pPr>
          </a:lstStyle>
          <a:p>
            <a:fld id="{58B8EA4D-19D1-7347-8DE3-9C33ECB29AA8}" type="slidenum">
              <a:rPr lang="en-AU">
                <a:latin typeface="Times New Roman" charset="0"/>
              </a:rPr>
              <a:pPr/>
              <a:t>8</a:t>
            </a:fld>
            <a:endParaRPr lang="en-AU">
              <a:latin typeface="Times New Roman"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2442" eaLnBrk="0" hangingPunct="0">
              <a:defRPr sz="2200">
                <a:solidFill>
                  <a:schemeClr val="tx1"/>
                </a:solidFill>
                <a:latin typeface="Arial" charset="0"/>
                <a:ea typeface="ＭＳ Ｐゴシック" charset="0"/>
                <a:cs typeface="ＭＳ Ｐゴシック" charset="0"/>
              </a:defRPr>
            </a:lvl1pPr>
            <a:lvl2pPr marL="685817" indent="-263776" defTabSz="892442" eaLnBrk="0" hangingPunct="0">
              <a:defRPr sz="2200">
                <a:solidFill>
                  <a:schemeClr val="tx1"/>
                </a:solidFill>
                <a:latin typeface="Arial" charset="0"/>
                <a:ea typeface="ＭＳ Ｐゴシック" charset="0"/>
              </a:defRPr>
            </a:lvl2pPr>
            <a:lvl3pPr marL="1055103" indent="-211021" defTabSz="892442" eaLnBrk="0" hangingPunct="0">
              <a:defRPr sz="2200">
                <a:solidFill>
                  <a:schemeClr val="tx1"/>
                </a:solidFill>
                <a:latin typeface="Arial" charset="0"/>
                <a:ea typeface="ＭＳ Ｐゴシック" charset="0"/>
              </a:defRPr>
            </a:lvl3pPr>
            <a:lvl4pPr marL="1477145" indent="-211021" defTabSz="892442" eaLnBrk="0" hangingPunct="0">
              <a:defRPr sz="2200">
                <a:solidFill>
                  <a:schemeClr val="tx1"/>
                </a:solidFill>
                <a:latin typeface="Arial" charset="0"/>
                <a:ea typeface="ＭＳ Ｐゴシック" charset="0"/>
              </a:defRPr>
            </a:lvl4pPr>
            <a:lvl5pPr marL="1899186" indent="-211021" defTabSz="892442" eaLnBrk="0" hangingPunct="0">
              <a:defRPr sz="2200">
                <a:solidFill>
                  <a:schemeClr val="tx1"/>
                </a:solidFill>
                <a:latin typeface="Arial" charset="0"/>
                <a:ea typeface="ＭＳ Ｐゴシック" charset="0"/>
              </a:defRPr>
            </a:lvl5pPr>
            <a:lvl6pPr marL="2321227" indent="-211021" defTabSz="892442" eaLnBrk="0" fontAlgn="base" hangingPunct="0">
              <a:spcBef>
                <a:spcPct val="0"/>
              </a:spcBef>
              <a:spcAft>
                <a:spcPct val="0"/>
              </a:spcAft>
              <a:defRPr sz="2200">
                <a:solidFill>
                  <a:schemeClr val="tx1"/>
                </a:solidFill>
                <a:latin typeface="Arial" charset="0"/>
                <a:ea typeface="ＭＳ Ｐゴシック" charset="0"/>
              </a:defRPr>
            </a:lvl6pPr>
            <a:lvl7pPr marL="2743269" indent="-211021" defTabSz="892442" eaLnBrk="0" fontAlgn="base" hangingPunct="0">
              <a:spcBef>
                <a:spcPct val="0"/>
              </a:spcBef>
              <a:spcAft>
                <a:spcPct val="0"/>
              </a:spcAft>
              <a:defRPr sz="2200">
                <a:solidFill>
                  <a:schemeClr val="tx1"/>
                </a:solidFill>
                <a:latin typeface="Arial" charset="0"/>
                <a:ea typeface="ＭＳ Ｐゴシック" charset="0"/>
              </a:defRPr>
            </a:lvl7pPr>
            <a:lvl8pPr marL="3165310" indent="-211021" defTabSz="892442" eaLnBrk="0" fontAlgn="base" hangingPunct="0">
              <a:spcBef>
                <a:spcPct val="0"/>
              </a:spcBef>
              <a:spcAft>
                <a:spcPct val="0"/>
              </a:spcAft>
              <a:defRPr sz="2200">
                <a:solidFill>
                  <a:schemeClr val="tx1"/>
                </a:solidFill>
                <a:latin typeface="Arial" charset="0"/>
                <a:ea typeface="ＭＳ Ｐゴシック" charset="0"/>
              </a:defRPr>
            </a:lvl8pPr>
            <a:lvl9pPr marL="3587351" indent="-211021" defTabSz="892442" eaLnBrk="0" fontAlgn="base" hangingPunct="0">
              <a:spcBef>
                <a:spcPct val="0"/>
              </a:spcBef>
              <a:spcAft>
                <a:spcPct val="0"/>
              </a:spcAft>
              <a:defRPr sz="2200">
                <a:solidFill>
                  <a:schemeClr val="tx1"/>
                </a:solidFill>
                <a:latin typeface="Arial" charset="0"/>
                <a:ea typeface="ＭＳ Ｐゴシック" charset="0"/>
              </a:defRPr>
            </a:lvl9pPr>
          </a:lstStyle>
          <a:p>
            <a:fld id="{4E6BA53C-195C-BF40-8FB7-D4BF633051B8}" type="slidenum">
              <a:rPr lang="en-AU" sz="1200">
                <a:latin typeface="Times New Roman" charset="0"/>
              </a:rPr>
              <a:pPr/>
              <a:t>16</a:t>
            </a:fld>
            <a:endParaRPr lang="en-AU" sz="1200">
              <a:latin typeface="Times New Roman" charset="0"/>
            </a:endParaRPr>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Times New Roman"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2442" eaLnBrk="0" hangingPunct="0">
              <a:defRPr sz="2200">
                <a:solidFill>
                  <a:schemeClr val="tx1"/>
                </a:solidFill>
                <a:latin typeface="Arial" charset="0"/>
                <a:ea typeface="ＭＳ Ｐゴシック" charset="0"/>
                <a:cs typeface="ＭＳ Ｐゴシック" charset="0"/>
              </a:defRPr>
            </a:lvl1pPr>
            <a:lvl2pPr marL="685817" indent="-263776" defTabSz="892442" eaLnBrk="0" hangingPunct="0">
              <a:defRPr sz="2200">
                <a:solidFill>
                  <a:schemeClr val="tx1"/>
                </a:solidFill>
                <a:latin typeface="Arial" charset="0"/>
                <a:ea typeface="ＭＳ Ｐゴシック" charset="0"/>
              </a:defRPr>
            </a:lvl2pPr>
            <a:lvl3pPr marL="1055103" indent="-211021" defTabSz="892442" eaLnBrk="0" hangingPunct="0">
              <a:defRPr sz="2200">
                <a:solidFill>
                  <a:schemeClr val="tx1"/>
                </a:solidFill>
                <a:latin typeface="Arial" charset="0"/>
                <a:ea typeface="ＭＳ Ｐゴシック" charset="0"/>
              </a:defRPr>
            </a:lvl3pPr>
            <a:lvl4pPr marL="1477145" indent="-211021" defTabSz="892442" eaLnBrk="0" hangingPunct="0">
              <a:defRPr sz="2200">
                <a:solidFill>
                  <a:schemeClr val="tx1"/>
                </a:solidFill>
                <a:latin typeface="Arial" charset="0"/>
                <a:ea typeface="ＭＳ Ｐゴシック" charset="0"/>
              </a:defRPr>
            </a:lvl4pPr>
            <a:lvl5pPr marL="1899186" indent="-211021" defTabSz="892442" eaLnBrk="0" hangingPunct="0">
              <a:defRPr sz="2200">
                <a:solidFill>
                  <a:schemeClr val="tx1"/>
                </a:solidFill>
                <a:latin typeface="Arial" charset="0"/>
                <a:ea typeface="ＭＳ Ｐゴシック" charset="0"/>
              </a:defRPr>
            </a:lvl5pPr>
            <a:lvl6pPr marL="2321227" indent="-211021" defTabSz="892442" eaLnBrk="0" fontAlgn="base" hangingPunct="0">
              <a:spcBef>
                <a:spcPct val="0"/>
              </a:spcBef>
              <a:spcAft>
                <a:spcPct val="0"/>
              </a:spcAft>
              <a:defRPr sz="2200">
                <a:solidFill>
                  <a:schemeClr val="tx1"/>
                </a:solidFill>
                <a:latin typeface="Arial" charset="0"/>
                <a:ea typeface="ＭＳ Ｐゴシック" charset="0"/>
              </a:defRPr>
            </a:lvl6pPr>
            <a:lvl7pPr marL="2743269" indent="-211021" defTabSz="892442" eaLnBrk="0" fontAlgn="base" hangingPunct="0">
              <a:spcBef>
                <a:spcPct val="0"/>
              </a:spcBef>
              <a:spcAft>
                <a:spcPct val="0"/>
              </a:spcAft>
              <a:defRPr sz="2200">
                <a:solidFill>
                  <a:schemeClr val="tx1"/>
                </a:solidFill>
                <a:latin typeface="Arial" charset="0"/>
                <a:ea typeface="ＭＳ Ｐゴシック" charset="0"/>
              </a:defRPr>
            </a:lvl7pPr>
            <a:lvl8pPr marL="3165310" indent="-211021" defTabSz="892442" eaLnBrk="0" fontAlgn="base" hangingPunct="0">
              <a:spcBef>
                <a:spcPct val="0"/>
              </a:spcBef>
              <a:spcAft>
                <a:spcPct val="0"/>
              </a:spcAft>
              <a:defRPr sz="2200">
                <a:solidFill>
                  <a:schemeClr val="tx1"/>
                </a:solidFill>
                <a:latin typeface="Arial" charset="0"/>
                <a:ea typeface="ＭＳ Ｐゴシック" charset="0"/>
              </a:defRPr>
            </a:lvl8pPr>
            <a:lvl9pPr marL="3587351" indent="-211021" defTabSz="892442" eaLnBrk="0" fontAlgn="base" hangingPunct="0">
              <a:spcBef>
                <a:spcPct val="0"/>
              </a:spcBef>
              <a:spcAft>
                <a:spcPct val="0"/>
              </a:spcAft>
              <a:defRPr sz="2200">
                <a:solidFill>
                  <a:schemeClr val="tx1"/>
                </a:solidFill>
                <a:latin typeface="Arial" charset="0"/>
                <a:ea typeface="ＭＳ Ｐゴシック" charset="0"/>
              </a:defRPr>
            </a:lvl9pPr>
          </a:lstStyle>
          <a:p>
            <a:fld id="{377DE66D-2D11-4744-A8B8-ED3AD2E75637}" type="slidenum">
              <a:rPr lang="en-AU" sz="1200">
                <a:latin typeface="Times New Roman" charset="0"/>
              </a:rPr>
              <a:pPr/>
              <a:t>17</a:t>
            </a:fld>
            <a:endParaRPr lang="en-AU" sz="1200">
              <a:latin typeface="Times New Roman" charset="0"/>
            </a:endParaRPr>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atin typeface="Times New Roman" charset="0"/>
              </a:rPr>
              <a:t>Transmitted in blood transfusions and transplants</a:t>
            </a:r>
          </a:p>
          <a:p>
            <a:pPr eaLnBrk="1" hangingPunct="1"/>
            <a:endParaRPr lang="en-AU">
              <a:latin typeface="Times New Roman" charset="0"/>
            </a:endParaRPr>
          </a:p>
          <a:p>
            <a:pPr eaLnBrk="1" hangingPunct="1"/>
            <a:r>
              <a:rPr lang="en-AU">
                <a:latin typeface="Times New Roman" charset="0"/>
              </a:rPr>
              <a:t>Bird to bird transmission</a:t>
            </a:r>
          </a:p>
          <a:p>
            <a:pPr eaLnBrk="1" hangingPunct="1"/>
            <a:endParaRPr lang="en-AU">
              <a:latin typeface="Times New Roman" charset="0"/>
            </a:endParaRPr>
          </a:p>
          <a:p>
            <a:pPr eaLnBrk="1" hangingPunct="1"/>
            <a:r>
              <a:rPr lang="en-AU">
                <a:latin typeface="Times New Roman" charset="0"/>
              </a:rPr>
              <a:t>Several candidate vaccines developed for human and veterinary application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eaLnBrk="0" hangingPunct="0">
              <a:defRPr sz="2400">
                <a:solidFill>
                  <a:schemeClr val="tx1"/>
                </a:solidFill>
                <a:latin typeface="Times New Roman" charset="0"/>
                <a:ea typeface="ＭＳ Ｐゴシック" charset="0"/>
                <a:cs typeface="ＭＳ Ｐゴシック" charset="0"/>
              </a:defRPr>
            </a:lvl1pPr>
            <a:lvl2pPr marL="742950" indent="-285750" defTabSz="957263" eaLnBrk="0" hangingPunct="0">
              <a:defRPr sz="2400">
                <a:solidFill>
                  <a:schemeClr val="tx1"/>
                </a:solidFill>
                <a:latin typeface="Times New Roman" charset="0"/>
                <a:ea typeface="ＭＳ Ｐゴシック" charset="0"/>
              </a:defRPr>
            </a:lvl2pPr>
            <a:lvl3pPr marL="1143000" indent="-228600" defTabSz="957263" eaLnBrk="0" hangingPunct="0">
              <a:defRPr sz="2400">
                <a:solidFill>
                  <a:schemeClr val="tx1"/>
                </a:solidFill>
                <a:latin typeface="Times New Roman" charset="0"/>
                <a:ea typeface="ＭＳ Ｐゴシック" charset="0"/>
              </a:defRPr>
            </a:lvl3pPr>
            <a:lvl4pPr marL="1600200" indent="-228600" defTabSz="957263" eaLnBrk="0" hangingPunct="0">
              <a:defRPr sz="2400">
                <a:solidFill>
                  <a:schemeClr val="tx1"/>
                </a:solidFill>
                <a:latin typeface="Times New Roman" charset="0"/>
                <a:ea typeface="ＭＳ Ｐゴシック" charset="0"/>
              </a:defRPr>
            </a:lvl4pPr>
            <a:lvl5pPr marL="2057400" indent="-228600" defTabSz="957263" eaLnBrk="0" hangingPunct="0">
              <a:defRPr sz="2400">
                <a:solidFill>
                  <a:schemeClr val="tx1"/>
                </a:solidFill>
                <a:latin typeface="Times New Roman"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58D78DCA-64BF-F148-857F-4F33E68AC0CD}" type="slidenum">
              <a:rPr lang="en-US" sz="1200"/>
              <a:pPr eaLnBrk="1" hangingPunct="1"/>
              <a:t>19</a:t>
            </a:fld>
            <a:endParaRPr lang="en-US" sz="1200"/>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dirty="0">
                <a:latin typeface="Times New Roman" charset="0"/>
              </a:rPr>
              <a:t>There are currently no vaccines against WNV for humans at this stage, however</a:t>
            </a:r>
          </a:p>
          <a:p>
            <a:pPr marL="171450" indent="-171450"/>
            <a:r>
              <a:rPr lang="en-US" dirty="0">
                <a:latin typeface="Times New Roman" charset="0"/>
              </a:rPr>
              <a:t>A killed West Nile virus vaccine for horses has been available since August 2001 and became fully licensed in November of 2002. It requires two doses of the vaccine given 3 to 6 weeks apart followed by an annual booster. This product is restricted in use to licensed veterinarians. Clients should be cautioned that effectiveness of the vaccine occurs AFTER the second dose and it is best to set a vaccination schedule to get the second dose into them at least 2 weeks before the mosquito season begins.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eaLnBrk="0" hangingPunct="0">
              <a:defRPr sz="2400">
                <a:solidFill>
                  <a:schemeClr val="tx1"/>
                </a:solidFill>
                <a:latin typeface="Times New Roman" charset="0"/>
                <a:ea typeface="ＭＳ Ｐゴシック" charset="0"/>
                <a:cs typeface="ＭＳ Ｐゴシック" charset="0"/>
              </a:defRPr>
            </a:lvl1pPr>
            <a:lvl2pPr marL="742950" indent="-285750" defTabSz="957263" eaLnBrk="0" hangingPunct="0">
              <a:defRPr sz="2400">
                <a:solidFill>
                  <a:schemeClr val="tx1"/>
                </a:solidFill>
                <a:latin typeface="Times New Roman" charset="0"/>
                <a:ea typeface="ＭＳ Ｐゴシック" charset="0"/>
              </a:defRPr>
            </a:lvl2pPr>
            <a:lvl3pPr marL="1143000" indent="-228600" defTabSz="957263" eaLnBrk="0" hangingPunct="0">
              <a:defRPr sz="2400">
                <a:solidFill>
                  <a:schemeClr val="tx1"/>
                </a:solidFill>
                <a:latin typeface="Times New Roman" charset="0"/>
                <a:ea typeface="ＭＳ Ｐゴシック" charset="0"/>
              </a:defRPr>
            </a:lvl3pPr>
            <a:lvl4pPr marL="1600200" indent="-228600" defTabSz="957263" eaLnBrk="0" hangingPunct="0">
              <a:defRPr sz="2400">
                <a:solidFill>
                  <a:schemeClr val="tx1"/>
                </a:solidFill>
                <a:latin typeface="Times New Roman" charset="0"/>
                <a:ea typeface="ＭＳ Ｐゴシック" charset="0"/>
              </a:defRPr>
            </a:lvl4pPr>
            <a:lvl5pPr marL="2057400" indent="-228600" defTabSz="957263" eaLnBrk="0" hangingPunct="0">
              <a:defRPr sz="2400">
                <a:solidFill>
                  <a:schemeClr val="tx1"/>
                </a:solidFill>
                <a:latin typeface="Times New Roman"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354C3441-2245-3A4E-8693-1C3F729DA149}" type="slidenum">
              <a:rPr lang="en-US" sz="1200"/>
              <a:pPr eaLnBrk="1" hangingPunct="1"/>
              <a:t>20</a:t>
            </a:fld>
            <a:endParaRPr lang="en-US" sz="1200"/>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charset="0"/>
              </a:rPr>
              <a:t>There is a second WNV vaccine that is pending approval for use in Australia and this is </a:t>
            </a:r>
            <a:r>
              <a:rPr lang="en-US" dirty="0" err="1">
                <a:latin typeface="Times New Roman" charset="0"/>
              </a:rPr>
              <a:t>manufacured</a:t>
            </a:r>
            <a:r>
              <a:rPr lang="en-US" dirty="0">
                <a:latin typeface="Times New Roman" charset="0"/>
              </a:rPr>
              <a:t> by </a:t>
            </a:r>
            <a:r>
              <a:rPr lang="en-US" dirty="0" err="1">
                <a:latin typeface="Times New Roman" charset="0"/>
              </a:rPr>
              <a:t>Merial</a:t>
            </a:r>
            <a:endParaRPr lang="en-US" dirty="0">
              <a:latin typeface="Times New Roman" charset="0"/>
            </a:endParaRPr>
          </a:p>
          <a:p>
            <a:r>
              <a:rPr lang="en-US" dirty="0">
                <a:latin typeface="Times New Roman" charset="0"/>
              </a:rPr>
              <a:t>It is a vaccine based on a recombinant </a:t>
            </a:r>
            <a:r>
              <a:rPr lang="en-US" dirty="0" err="1">
                <a:latin typeface="Times New Roman" charset="0"/>
              </a:rPr>
              <a:t>canarypox</a:t>
            </a:r>
            <a:r>
              <a:rPr lang="en-US" dirty="0">
                <a:latin typeface="Times New Roman" charset="0"/>
              </a:rPr>
              <a:t> virus whereby the recombinant virus encodes WNV protein</a:t>
            </a:r>
          </a:p>
          <a:p>
            <a:r>
              <a:rPr lang="en-US" dirty="0">
                <a:latin typeface="Times New Roman" charset="0"/>
              </a:rPr>
              <a:t>This virus is able to infect mammalian cells, but is unable to multiply, so is very safe to use</a:t>
            </a:r>
          </a:p>
          <a:p>
            <a:r>
              <a:rPr lang="en-US" dirty="0">
                <a:latin typeface="Times New Roman" charset="0"/>
              </a:rPr>
              <a:t>What is good about this virus is that it is Similar to a natural infection and thus induces both </a:t>
            </a:r>
            <a:r>
              <a:rPr lang="en-US" dirty="0" err="1">
                <a:latin typeface="Times New Roman" charset="0"/>
              </a:rPr>
              <a:t>humoral</a:t>
            </a:r>
            <a:r>
              <a:rPr lang="en-US" dirty="0">
                <a:latin typeface="Times New Roman" charset="0"/>
              </a:rPr>
              <a:t> and cell-mediated immune responses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FA3D16B-1680-1642-AD95-10A35F3C7B8A}" type="slidenum">
              <a:rPr lang="en-US" sz="1200">
                <a:cs typeface="Arial" charset="0"/>
              </a:rPr>
              <a:pPr eaLnBrk="1" hangingPunct="1"/>
              <a:t>24</a:t>
            </a:fld>
            <a:endParaRPr lang="en-US" sz="1200">
              <a:cs typeface="Arial" charset="0"/>
            </a:endParaRPr>
          </a:p>
        </p:txBody>
      </p:sp>
      <p:sp>
        <p:nvSpPr>
          <p:cNvPr id="993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993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DA22904-3F9B-6540-9210-878AABCDA716}" type="slidenum">
              <a:rPr lang="en-US" sz="1200">
                <a:cs typeface="Arial" charset="0"/>
              </a:rPr>
              <a:pPr eaLnBrk="1" hangingPunct="1"/>
              <a:t>25</a:t>
            </a:fld>
            <a:endParaRPr lang="en-US" sz="1200">
              <a:cs typeface="Arial" charset="0"/>
            </a:endParaRPr>
          </a:p>
        </p:txBody>
      </p:sp>
      <p:sp>
        <p:nvSpPr>
          <p:cNvPr id="1024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024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2442" eaLnBrk="0" hangingPunct="0">
              <a:defRPr sz="2200">
                <a:solidFill>
                  <a:schemeClr val="tx1"/>
                </a:solidFill>
                <a:latin typeface="Times New Roman" charset="0"/>
                <a:ea typeface="ＭＳ Ｐゴシック" charset="0"/>
                <a:cs typeface="ＭＳ Ｐゴシック" charset="0"/>
              </a:defRPr>
            </a:lvl1pPr>
            <a:lvl2pPr marL="685817" indent="-263776" defTabSz="892442" eaLnBrk="0" hangingPunct="0">
              <a:defRPr sz="2200">
                <a:solidFill>
                  <a:schemeClr val="tx1"/>
                </a:solidFill>
                <a:latin typeface="Times New Roman" charset="0"/>
                <a:ea typeface="ＭＳ Ｐゴシック" charset="0"/>
              </a:defRPr>
            </a:lvl2pPr>
            <a:lvl3pPr marL="1055103" indent="-211021" defTabSz="892442" eaLnBrk="0" hangingPunct="0">
              <a:defRPr sz="2200">
                <a:solidFill>
                  <a:schemeClr val="tx1"/>
                </a:solidFill>
                <a:latin typeface="Times New Roman" charset="0"/>
                <a:ea typeface="ＭＳ Ｐゴシック" charset="0"/>
              </a:defRPr>
            </a:lvl3pPr>
            <a:lvl4pPr marL="1477145" indent="-211021" defTabSz="892442" eaLnBrk="0" hangingPunct="0">
              <a:defRPr sz="2200">
                <a:solidFill>
                  <a:schemeClr val="tx1"/>
                </a:solidFill>
                <a:latin typeface="Times New Roman" charset="0"/>
                <a:ea typeface="ＭＳ Ｐゴシック" charset="0"/>
              </a:defRPr>
            </a:lvl4pPr>
            <a:lvl5pPr marL="1899186" indent="-211021" defTabSz="892442" eaLnBrk="0" hangingPunct="0">
              <a:defRPr sz="2200">
                <a:solidFill>
                  <a:schemeClr val="tx1"/>
                </a:solidFill>
                <a:latin typeface="Times New Roman" charset="0"/>
                <a:ea typeface="ＭＳ Ｐゴシック" charset="0"/>
              </a:defRPr>
            </a:lvl5pPr>
            <a:lvl6pPr marL="2321227" indent="-211021" defTabSz="892442" eaLnBrk="0" fontAlgn="base" hangingPunct="0">
              <a:spcBef>
                <a:spcPct val="0"/>
              </a:spcBef>
              <a:spcAft>
                <a:spcPct val="0"/>
              </a:spcAft>
              <a:defRPr sz="2200">
                <a:solidFill>
                  <a:schemeClr val="tx1"/>
                </a:solidFill>
                <a:latin typeface="Times New Roman" charset="0"/>
                <a:ea typeface="ＭＳ Ｐゴシック" charset="0"/>
              </a:defRPr>
            </a:lvl6pPr>
            <a:lvl7pPr marL="2743269" indent="-211021" defTabSz="892442" eaLnBrk="0" fontAlgn="base" hangingPunct="0">
              <a:spcBef>
                <a:spcPct val="0"/>
              </a:spcBef>
              <a:spcAft>
                <a:spcPct val="0"/>
              </a:spcAft>
              <a:defRPr sz="2200">
                <a:solidFill>
                  <a:schemeClr val="tx1"/>
                </a:solidFill>
                <a:latin typeface="Times New Roman" charset="0"/>
                <a:ea typeface="ＭＳ Ｐゴシック" charset="0"/>
              </a:defRPr>
            </a:lvl7pPr>
            <a:lvl8pPr marL="3165310" indent="-211021" defTabSz="892442" eaLnBrk="0" fontAlgn="base" hangingPunct="0">
              <a:spcBef>
                <a:spcPct val="0"/>
              </a:spcBef>
              <a:spcAft>
                <a:spcPct val="0"/>
              </a:spcAft>
              <a:defRPr sz="2200">
                <a:solidFill>
                  <a:schemeClr val="tx1"/>
                </a:solidFill>
                <a:latin typeface="Times New Roman" charset="0"/>
                <a:ea typeface="ＭＳ Ｐゴシック" charset="0"/>
              </a:defRPr>
            </a:lvl8pPr>
            <a:lvl9pPr marL="3587351" indent="-211021" defTabSz="892442" eaLnBrk="0" fontAlgn="base" hangingPunct="0">
              <a:spcBef>
                <a:spcPct val="0"/>
              </a:spcBef>
              <a:spcAft>
                <a:spcPct val="0"/>
              </a:spcAft>
              <a:defRPr sz="2200">
                <a:solidFill>
                  <a:schemeClr val="tx1"/>
                </a:solidFill>
                <a:latin typeface="Times New Roman" charset="0"/>
                <a:ea typeface="ＭＳ Ｐゴシック" charset="0"/>
              </a:defRPr>
            </a:lvl9pPr>
          </a:lstStyle>
          <a:p>
            <a:fld id="{AFE9A8E0-29AF-2D40-A535-13E1A208A869}" type="slidenum">
              <a:rPr lang="en-US" sz="1200"/>
              <a:pPr/>
              <a:t>29</a:t>
            </a:fld>
            <a:endParaRPr lang="en-US" sz="1200"/>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p>
            <a:fld id="{C890B725-C974-3441-A681-8C3091E8D551}" type="datetimeFigureOut">
              <a:rPr lang="en-US" smtClean="0"/>
              <a:pPr/>
              <a:t>7/27/2015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F914FF-1312-1748-BB63-11581D04907E}" type="slidenum">
              <a:rPr lang="en-US" smtClean="0"/>
              <a:pPr/>
              <a:t>‹#›</a:t>
            </a:fld>
            <a:endParaRPr lang="en-US"/>
          </a:p>
        </p:txBody>
      </p:sp>
    </p:spTree>
    <p:extLst>
      <p:ext uri="{BB962C8B-B14F-4D97-AF65-F5344CB8AC3E}">
        <p14:creationId xmlns:p14="http://schemas.microsoft.com/office/powerpoint/2010/main" val="2864107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C890B725-C974-3441-A681-8C3091E8D551}" type="datetimeFigureOut">
              <a:rPr lang="en-US" smtClean="0"/>
              <a:pPr/>
              <a:t>7/27/2015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F914FF-1312-1748-BB63-11581D04907E}" type="slidenum">
              <a:rPr lang="en-US" smtClean="0"/>
              <a:pPr/>
              <a:t>‹#›</a:t>
            </a:fld>
            <a:endParaRPr lang="en-US"/>
          </a:p>
        </p:txBody>
      </p:sp>
    </p:spTree>
    <p:extLst>
      <p:ext uri="{BB962C8B-B14F-4D97-AF65-F5344CB8AC3E}">
        <p14:creationId xmlns:p14="http://schemas.microsoft.com/office/powerpoint/2010/main" val="2347348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C890B725-C974-3441-A681-8C3091E8D551}" type="datetimeFigureOut">
              <a:rPr lang="en-US" smtClean="0"/>
              <a:pPr/>
              <a:t>7/27/2015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F914FF-1312-1748-BB63-11581D04907E}" type="slidenum">
              <a:rPr lang="en-US" smtClean="0"/>
              <a:pPr/>
              <a:t>‹#›</a:t>
            </a:fld>
            <a:endParaRPr lang="en-US"/>
          </a:p>
        </p:txBody>
      </p:sp>
    </p:spTree>
    <p:extLst>
      <p:ext uri="{BB962C8B-B14F-4D97-AF65-F5344CB8AC3E}">
        <p14:creationId xmlns:p14="http://schemas.microsoft.com/office/powerpoint/2010/main" val="1613298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C890B725-C974-3441-A681-8C3091E8D551}" type="datetimeFigureOut">
              <a:rPr lang="en-US" smtClean="0"/>
              <a:pPr/>
              <a:t>7/27/2015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F914FF-1312-1748-BB63-11581D04907E}" type="slidenum">
              <a:rPr lang="en-US" smtClean="0"/>
              <a:pPr/>
              <a:t>‹#›</a:t>
            </a:fld>
            <a:endParaRPr lang="en-US"/>
          </a:p>
        </p:txBody>
      </p:sp>
    </p:spTree>
    <p:extLst>
      <p:ext uri="{BB962C8B-B14F-4D97-AF65-F5344CB8AC3E}">
        <p14:creationId xmlns:p14="http://schemas.microsoft.com/office/powerpoint/2010/main" val="2410703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C890B725-C974-3441-A681-8C3091E8D551}" type="datetimeFigureOut">
              <a:rPr lang="en-US" smtClean="0"/>
              <a:pPr/>
              <a:t>7/27/2015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F914FF-1312-1748-BB63-11581D04907E}" type="slidenum">
              <a:rPr lang="en-US" smtClean="0"/>
              <a:pPr/>
              <a:t>‹#›</a:t>
            </a:fld>
            <a:endParaRPr lang="en-US"/>
          </a:p>
        </p:txBody>
      </p:sp>
    </p:spTree>
    <p:extLst>
      <p:ext uri="{BB962C8B-B14F-4D97-AF65-F5344CB8AC3E}">
        <p14:creationId xmlns:p14="http://schemas.microsoft.com/office/powerpoint/2010/main" val="1997105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C890B725-C974-3441-A681-8C3091E8D551}" type="datetimeFigureOut">
              <a:rPr lang="en-US" smtClean="0"/>
              <a:pPr/>
              <a:t>7/27/2015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F914FF-1312-1748-BB63-11581D04907E}" type="slidenum">
              <a:rPr lang="en-US" smtClean="0"/>
              <a:pPr/>
              <a:t>‹#›</a:t>
            </a:fld>
            <a:endParaRPr lang="en-US"/>
          </a:p>
        </p:txBody>
      </p:sp>
    </p:spTree>
    <p:extLst>
      <p:ext uri="{BB962C8B-B14F-4D97-AF65-F5344CB8AC3E}">
        <p14:creationId xmlns:p14="http://schemas.microsoft.com/office/powerpoint/2010/main" val="3268423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90B725-C974-3441-A681-8C3091E8D551}" type="datetimeFigureOut">
              <a:rPr lang="en-US" smtClean="0"/>
              <a:pPr/>
              <a:t>7/27/2015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F914FF-1312-1748-BB63-11581D04907E}" type="slidenum">
              <a:rPr lang="en-US" smtClean="0"/>
              <a:pPr/>
              <a:t>‹#›</a:t>
            </a:fld>
            <a:endParaRPr lang="en-US"/>
          </a:p>
        </p:txBody>
      </p:sp>
    </p:spTree>
    <p:extLst>
      <p:ext uri="{BB962C8B-B14F-4D97-AF65-F5344CB8AC3E}">
        <p14:creationId xmlns:p14="http://schemas.microsoft.com/office/powerpoint/2010/main" val="1777699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C890B725-C974-3441-A681-8C3091E8D551}" type="datetimeFigureOut">
              <a:rPr lang="en-US" smtClean="0"/>
              <a:pPr/>
              <a:t>7/27/2015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F914FF-1312-1748-BB63-11581D04907E}" type="slidenum">
              <a:rPr lang="en-US" smtClean="0"/>
              <a:pPr/>
              <a:t>‹#›</a:t>
            </a:fld>
            <a:endParaRPr lang="en-US"/>
          </a:p>
        </p:txBody>
      </p:sp>
    </p:spTree>
    <p:extLst>
      <p:ext uri="{BB962C8B-B14F-4D97-AF65-F5344CB8AC3E}">
        <p14:creationId xmlns:p14="http://schemas.microsoft.com/office/powerpoint/2010/main" val="1395769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C890B725-C974-3441-A681-8C3091E8D551}" type="datetimeFigureOut">
              <a:rPr lang="en-US" smtClean="0"/>
              <a:pPr/>
              <a:t>7/27/2015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F914FF-1312-1748-BB63-11581D04907E}" type="slidenum">
              <a:rPr lang="en-US" smtClean="0"/>
              <a:pPr/>
              <a:t>‹#›</a:t>
            </a:fld>
            <a:endParaRPr lang="en-US"/>
          </a:p>
        </p:txBody>
      </p:sp>
    </p:spTree>
    <p:extLst>
      <p:ext uri="{BB962C8B-B14F-4D97-AF65-F5344CB8AC3E}">
        <p14:creationId xmlns:p14="http://schemas.microsoft.com/office/powerpoint/2010/main" val="4163437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C890B725-C974-3441-A681-8C3091E8D551}" type="datetimeFigureOut">
              <a:rPr lang="en-US" smtClean="0"/>
              <a:pPr/>
              <a:t>7/27/2015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F914FF-1312-1748-BB63-11581D04907E}" type="slidenum">
              <a:rPr lang="en-US" smtClean="0"/>
              <a:pPr/>
              <a:t>‹#›</a:t>
            </a:fld>
            <a:endParaRPr lang="en-US"/>
          </a:p>
        </p:txBody>
      </p:sp>
    </p:spTree>
    <p:extLst>
      <p:ext uri="{BB962C8B-B14F-4D97-AF65-F5344CB8AC3E}">
        <p14:creationId xmlns:p14="http://schemas.microsoft.com/office/powerpoint/2010/main" val="1869901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C890B725-C974-3441-A681-8C3091E8D551}" type="datetimeFigureOut">
              <a:rPr lang="en-US" smtClean="0"/>
              <a:pPr/>
              <a:t>7/27/2015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F914FF-1312-1748-BB63-11581D04907E}" type="slidenum">
              <a:rPr lang="en-US" smtClean="0"/>
              <a:pPr/>
              <a:t>‹#›</a:t>
            </a:fld>
            <a:endParaRPr lang="en-US"/>
          </a:p>
        </p:txBody>
      </p:sp>
    </p:spTree>
    <p:extLst>
      <p:ext uri="{BB962C8B-B14F-4D97-AF65-F5344CB8AC3E}">
        <p14:creationId xmlns:p14="http://schemas.microsoft.com/office/powerpoint/2010/main" val="1337543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90B725-C974-3441-A681-8C3091E8D551}" type="datetimeFigureOut">
              <a:rPr lang="en-US" smtClean="0"/>
              <a:pPr/>
              <a:t>7/27/2015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F914FF-1312-1748-BB63-11581D04907E}" type="slidenum">
              <a:rPr lang="en-US" smtClean="0"/>
              <a:pPr/>
              <a:t>‹#›</a:t>
            </a:fld>
            <a:endParaRPr lang="en-US"/>
          </a:p>
        </p:txBody>
      </p:sp>
    </p:spTree>
    <p:extLst>
      <p:ext uri="{BB962C8B-B14F-4D97-AF65-F5344CB8AC3E}">
        <p14:creationId xmlns:p14="http://schemas.microsoft.com/office/powerpoint/2010/main" val="2820886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5.pn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7.emf"/></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ncbi.nlm.nih.gov/pubmed/?term=Wressnigg%20N%5bAuthor%5d&amp;cauthor=true&amp;cauthor_uid=25540268" TargetMode="External"/><Relationship Id="rId2" Type="http://schemas.openxmlformats.org/officeDocument/2006/relationships/hyperlink" Target="http://www.ncbi.nlm.nih.gov/pubmed/?term=Holzer%20GW%5bAuthor%5d&amp;cauthor=true&amp;cauthor_uid=21477673" TargetMode="Externa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www.ncbi.nlm.nih.gov/pubmed/23516657"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jpe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8.jpe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33.emf"/><Relationship Id="rId5" Type="http://schemas.openxmlformats.org/officeDocument/2006/relationships/oleObject" Target="../embeddings/Microsoft_Excel_97-2003_Worksheet1.xls"/><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35.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8.wmf"/></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Vaccines for Australian </a:t>
            </a:r>
            <a:r>
              <a:rPr lang="en-US" dirty="0" err="1" smtClean="0"/>
              <a:t>Arboviruses</a:t>
            </a:r>
            <a:endParaRPr lang="en-US" dirty="0"/>
          </a:p>
        </p:txBody>
      </p:sp>
      <p:sp>
        <p:nvSpPr>
          <p:cNvPr id="3" name="Subtitle 2"/>
          <p:cNvSpPr>
            <a:spLocks noGrp="1"/>
          </p:cNvSpPr>
          <p:nvPr>
            <p:ph type="subTitle" idx="1"/>
          </p:nvPr>
        </p:nvSpPr>
        <p:spPr>
          <a:xfrm>
            <a:off x="404075" y="3886200"/>
            <a:ext cx="8054125" cy="1752600"/>
          </a:xfrm>
        </p:spPr>
        <p:txBody>
          <a:bodyPr>
            <a:normAutofit fontScale="85000" lnSpcReduction="20000"/>
          </a:bodyPr>
          <a:lstStyle/>
          <a:p>
            <a:r>
              <a:rPr lang="en-US" dirty="0" smtClean="0">
                <a:solidFill>
                  <a:srgbClr val="000000"/>
                </a:solidFill>
              </a:rPr>
              <a:t>Roy Hall</a:t>
            </a:r>
          </a:p>
          <a:p>
            <a:r>
              <a:rPr lang="en-US" dirty="0">
                <a:solidFill>
                  <a:srgbClr val="000000"/>
                </a:solidFill>
              </a:rPr>
              <a:t>Australian Infectious Diseases Research Centre</a:t>
            </a:r>
          </a:p>
          <a:p>
            <a:r>
              <a:rPr lang="en-US" dirty="0">
                <a:solidFill>
                  <a:srgbClr val="000000"/>
                </a:solidFill>
              </a:rPr>
              <a:t>School of Chemistry and Molecular </a:t>
            </a:r>
            <a:r>
              <a:rPr lang="en-US" dirty="0" smtClean="0">
                <a:solidFill>
                  <a:srgbClr val="000000"/>
                </a:solidFill>
              </a:rPr>
              <a:t>Biosciences</a:t>
            </a:r>
          </a:p>
          <a:p>
            <a:r>
              <a:rPr lang="en-US" dirty="0" smtClean="0">
                <a:solidFill>
                  <a:srgbClr val="000000"/>
                </a:solidFill>
              </a:rPr>
              <a:t>University of Queensland</a:t>
            </a:r>
            <a:endParaRPr lang="en-US" dirty="0">
              <a:solidFill>
                <a:srgbClr val="000000"/>
              </a:solidFill>
            </a:endParaRPr>
          </a:p>
        </p:txBody>
      </p:sp>
      <p:pic>
        <p:nvPicPr>
          <p:cNvPr id="4" name="Picture 7" descr="uq-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1557" y="509945"/>
            <a:ext cx="3048000"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b="58209"/>
          <a:stretch>
            <a:fillRect/>
          </a:stretch>
        </p:blipFill>
        <p:spPr bwMode="auto">
          <a:xfrm>
            <a:off x="5548338" y="616953"/>
            <a:ext cx="2909862"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8457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r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0188" y="4500563"/>
            <a:ext cx="1989137" cy="188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 Box 3"/>
          <p:cNvSpPr txBox="1">
            <a:spLocks noChangeArrowheads="1"/>
          </p:cNvSpPr>
          <p:nvPr/>
        </p:nvSpPr>
        <p:spPr bwMode="auto">
          <a:xfrm>
            <a:off x="419100" y="200561"/>
            <a:ext cx="8305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600" b="1" dirty="0" smtClean="0">
                <a:solidFill>
                  <a:srgbClr val="CC3300"/>
                </a:solidFill>
              </a:rPr>
              <a:t>Typical </a:t>
            </a:r>
            <a:r>
              <a:rPr lang="en-US" sz="3600" b="1" dirty="0" err="1" smtClean="0">
                <a:solidFill>
                  <a:srgbClr val="CC3300"/>
                </a:solidFill>
              </a:rPr>
              <a:t>Arbovirus</a:t>
            </a:r>
            <a:r>
              <a:rPr lang="en-US" sz="3600" b="1" dirty="0" smtClean="0">
                <a:solidFill>
                  <a:srgbClr val="CC3300"/>
                </a:solidFill>
              </a:rPr>
              <a:t> </a:t>
            </a:r>
          </a:p>
          <a:p>
            <a:pPr algn="ctr" eaLnBrk="1" hangingPunct="1"/>
            <a:r>
              <a:rPr lang="en-US" sz="3600" b="1" dirty="0" smtClean="0">
                <a:solidFill>
                  <a:srgbClr val="CC3300"/>
                </a:solidFill>
              </a:rPr>
              <a:t>Transmission Cycles</a:t>
            </a:r>
            <a:endParaRPr lang="en-US" sz="3600" b="1" dirty="0">
              <a:solidFill>
                <a:srgbClr val="CC3300"/>
              </a:solidFill>
            </a:endParaRPr>
          </a:p>
        </p:txBody>
      </p:sp>
      <p:pic>
        <p:nvPicPr>
          <p:cNvPr id="21508" name="Picture 4" descr="WALKING1"/>
          <p:cNvPicPr>
            <a:picLocks noChangeAspect="1" noChangeArrowheads="1"/>
          </p:cNvPicPr>
          <p:nvPr/>
        </p:nvPicPr>
        <p:blipFill>
          <a:blip r:embed="rId4">
            <a:extLst>
              <a:ext uri="{28A0092B-C50C-407E-A947-70E740481C1C}">
                <a14:useLocalDpi xmlns:a14="http://schemas.microsoft.com/office/drawing/2010/main" val="0"/>
              </a:ext>
            </a:extLst>
          </a:blip>
          <a:srcRect l="13684" t="28819"/>
          <a:stretch>
            <a:fillRect/>
          </a:stretch>
        </p:blipFill>
        <p:spPr bwMode="auto">
          <a:xfrm>
            <a:off x="1571625" y="4500563"/>
            <a:ext cx="1852613"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4" name="AutoShape 10"/>
          <p:cNvSpPr>
            <a:spLocks noChangeArrowheads="1"/>
          </p:cNvSpPr>
          <p:nvPr/>
        </p:nvSpPr>
        <p:spPr bwMode="auto">
          <a:xfrm>
            <a:off x="214313" y="2000250"/>
            <a:ext cx="1050925" cy="3276600"/>
          </a:xfrm>
          <a:prstGeom prst="curvedRightArrow">
            <a:avLst>
              <a:gd name="adj1" fmla="val 62356"/>
              <a:gd name="adj2" fmla="val 124713"/>
              <a:gd name="adj3" fmla="val 33333"/>
            </a:avLst>
          </a:prstGeom>
          <a:solidFill>
            <a:schemeClr val="accent1">
              <a:alpha val="50195"/>
            </a:schemeClr>
          </a:solidFill>
          <a:ln w="9525">
            <a:solidFill>
              <a:schemeClr val="tx1"/>
            </a:solidFill>
            <a:miter lim="800000"/>
            <a:headEnd/>
            <a:tailEnd/>
          </a:ln>
        </p:spPr>
        <p:txBody>
          <a:bodyPr wrap="none" anchor="ctr"/>
          <a:lstStyle/>
          <a:p>
            <a:endParaRPr lang="en-AU"/>
          </a:p>
        </p:txBody>
      </p:sp>
      <p:pic>
        <p:nvPicPr>
          <p:cNvPr id="21515" name="Picture 11" descr="icoas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928938"/>
            <a:ext cx="1143000" cy="1030288"/>
          </a:xfrm>
          <a:prstGeom prst="rect">
            <a:avLst/>
          </a:prstGeom>
          <a:noFill/>
          <a:ln w="254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21516" name="AutoShape 12"/>
          <p:cNvSpPr>
            <a:spLocks noChangeArrowheads="1"/>
          </p:cNvSpPr>
          <p:nvPr/>
        </p:nvSpPr>
        <p:spPr bwMode="auto">
          <a:xfrm flipH="1" flipV="1">
            <a:off x="3786188" y="1643063"/>
            <a:ext cx="1050925" cy="3276600"/>
          </a:xfrm>
          <a:prstGeom prst="curvedRightArrow">
            <a:avLst>
              <a:gd name="adj1" fmla="val 62356"/>
              <a:gd name="adj2" fmla="val 124713"/>
              <a:gd name="adj3" fmla="val 33333"/>
            </a:avLst>
          </a:prstGeom>
          <a:solidFill>
            <a:schemeClr val="accent1">
              <a:alpha val="50195"/>
            </a:schemeClr>
          </a:solidFill>
          <a:ln w="9525">
            <a:solidFill>
              <a:schemeClr val="tx1"/>
            </a:solidFill>
            <a:miter lim="800000"/>
            <a:headEnd/>
            <a:tailEnd/>
          </a:ln>
        </p:spPr>
        <p:txBody>
          <a:bodyPr wrap="none" anchor="ctr"/>
          <a:lstStyle/>
          <a:p>
            <a:endParaRPr lang="en-AU"/>
          </a:p>
        </p:txBody>
      </p:sp>
      <p:pic>
        <p:nvPicPr>
          <p:cNvPr id="14" name="Picture 4" descr="WALKING1"/>
          <p:cNvPicPr>
            <a:picLocks noChangeAspect="1" noChangeArrowheads="1"/>
          </p:cNvPicPr>
          <p:nvPr/>
        </p:nvPicPr>
        <p:blipFill>
          <a:blip r:embed="rId4">
            <a:extLst>
              <a:ext uri="{28A0092B-C50C-407E-A947-70E740481C1C}">
                <a14:useLocalDpi xmlns:a14="http://schemas.microsoft.com/office/drawing/2010/main" val="0"/>
              </a:ext>
            </a:extLst>
          </a:blip>
          <a:srcRect l="13684" t="28819"/>
          <a:stretch>
            <a:fillRect/>
          </a:stretch>
        </p:blipFill>
        <p:spPr bwMode="auto">
          <a:xfrm>
            <a:off x="6286500" y="2034953"/>
            <a:ext cx="2122488" cy="207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Arrow Connector 15"/>
          <p:cNvCxnSpPr/>
          <p:nvPr/>
        </p:nvCxnSpPr>
        <p:spPr>
          <a:xfrm>
            <a:off x="5072063" y="2928938"/>
            <a:ext cx="928687"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6"/>
          <a:stretch>
            <a:fillRect/>
          </a:stretch>
        </p:blipFill>
        <p:spPr>
          <a:xfrm>
            <a:off x="2843855" y="1425558"/>
            <a:ext cx="983835" cy="1149384"/>
          </a:xfrm>
          <a:prstGeom prst="rect">
            <a:avLst/>
          </a:prstGeom>
        </p:spPr>
      </p:pic>
      <p:pic>
        <p:nvPicPr>
          <p:cNvPr id="13" name="Picture 3" descr="Cannulirostri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24181" y="1460261"/>
            <a:ext cx="1519674" cy="104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j01806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86500" y="4380156"/>
            <a:ext cx="2122488" cy="156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 name="Straight Arrow Connector 16"/>
          <p:cNvCxnSpPr/>
          <p:nvPr/>
        </p:nvCxnSpPr>
        <p:spPr>
          <a:xfrm>
            <a:off x="4837113" y="4518706"/>
            <a:ext cx="1163637" cy="39392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5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5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21508"/>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2150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P spid="21514" grpId="0" animBg="1"/>
      <p:bldP spid="215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3"/>
          <p:cNvSpPr>
            <a:spLocks noGrp="1" noChangeArrowheads="1"/>
          </p:cNvSpPr>
          <p:nvPr>
            <p:ph type="body" idx="1"/>
          </p:nvPr>
        </p:nvSpPr>
        <p:spPr/>
        <p:txBody>
          <a:bodyPr>
            <a:noAutofit/>
          </a:bodyPr>
          <a:lstStyle/>
          <a:p>
            <a:pPr marL="0" indent="0">
              <a:buNone/>
            </a:pPr>
            <a:r>
              <a:rPr lang="en-AU" sz="2400" b="1" u="sng" dirty="0" smtClean="0">
                <a:solidFill>
                  <a:srgbClr val="C00000"/>
                </a:solidFill>
                <a:latin typeface="Arial" charset="0"/>
              </a:rPr>
              <a:t>Endemic</a:t>
            </a:r>
          </a:p>
          <a:p>
            <a:r>
              <a:rPr lang="en-AU" sz="2400" b="1" dirty="0" smtClean="0">
                <a:solidFill>
                  <a:srgbClr val="C00000"/>
                </a:solidFill>
                <a:latin typeface="Arial" charset="0"/>
              </a:rPr>
              <a:t>Ross River virus</a:t>
            </a:r>
          </a:p>
          <a:p>
            <a:r>
              <a:rPr lang="en-AU" sz="2400" b="1" dirty="0" smtClean="0">
                <a:solidFill>
                  <a:srgbClr val="C00000"/>
                </a:solidFill>
                <a:latin typeface="Arial" charset="0"/>
              </a:rPr>
              <a:t>Barmah Forest virus</a:t>
            </a:r>
            <a:endParaRPr lang="en-AU" sz="2400" b="1" dirty="0">
              <a:solidFill>
                <a:srgbClr val="C00000"/>
              </a:solidFill>
              <a:latin typeface="Arial" charset="0"/>
            </a:endParaRPr>
          </a:p>
          <a:p>
            <a:r>
              <a:rPr lang="en-AU" sz="2400" b="1" dirty="0">
                <a:solidFill>
                  <a:srgbClr val="C00000"/>
                </a:solidFill>
                <a:latin typeface="Arial" charset="0"/>
              </a:rPr>
              <a:t>Murray Valley </a:t>
            </a:r>
            <a:r>
              <a:rPr lang="en-AU" sz="2400" b="1" dirty="0" smtClean="0">
                <a:solidFill>
                  <a:srgbClr val="C00000"/>
                </a:solidFill>
                <a:latin typeface="Arial" charset="0"/>
              </a:rPr>
              <a:t>encephalitis virus</a:t>
            </a:r>
            <a:endParaRPr lang="en-AU" sz="2400" b="1" dirty="0">
              <a:solidFill>
                <a:srgbClr val="C00000"/>
              </a:solidFill>
              <a:latin typeface="Arial" charset="0"/>
            </a:endParaRPr>
          </a:p>
          <a:p>
            <a:r>
              <a:rPr lang="en-AU" sz="2400" b="1" dirty="0" err="1" smtClean="0">
                <a:solidFill>
                  <a:srgbClr val="C00000"/>
                </a:solidFill>
                <a:latin typeface="Arial" charset="0"/>
              </a:rPr>
              <a:t>Kunjin</a:t>
            </a:r>
            <a:r>
              <a:rPr lang="en-AU" sz="2400" b="1" dirty="0" smtClean="0">
                <a:solidFill>
                  <a:srgbClr val="C00000"/>
                </a:solidFill>
                <a:latin typeface="Arial" charset="0"/>
              </a:rPr>
              <a:t> strain of West Nile virus</a:t>
            </a:r>
          </a:p>
          <a:p>
            <a:endParaRPr lang="en-AU" sz="2400" b="1" dirty="0" smtClean="0">
              <a:solidFill>
                <a:srgbClr val="C00000"/>
              </a:solidFill>
              <a:latin typeface="Arial" charset="0"/>
            </a:endParaRPr>
          </a:p>
          <a:p>
            <a:pPr marL="0" indent="0">
              <a:buNone/>
            </a:pPr>
            <a:r>
              <a:rPr lang="en-AU" sz="2400" b="1" u="sng" dirty="0" smtClean="0">
                <a:solidFill>
                  <a:srgbClr val="C00000"/>
                </a:solidFill>
                <a:latin typeface="Arial" charset="0"/>
              </a:rPr>
              <a:t>Introduced</a:t>
            </a:r>
            <a:endParaRPr lang="en-AU" sz="2400" b="1" u="sng" dirty="0">
              <a:solidFill>
                <a:srgbClr val="C00000"/>
              </a:solidFill>
              <a:latin typeface="Arial" charset="0"/>
            </a:endParaRPr>
          </a:p>
          <a:p>
            <a:r>
              <a:rPr lang="en-AU" sz="2400" b="1" dirty="0" smtClean="0">
                <a:solidFill>
                  <a:srgbClr val="C00000"/>
                </a:solidFill>
                <a:latin typeface="Arial" charset="0"/>
              </a:rPr>
              <a:t>Dengue viruses</a:t>
            </a:r>
            <a:endParaRPr lang="en-AU" sz="2400" b="1" dirty="0">
              <a:solidFill>
                <a:srgbClr val="C00000"/>
              </a:solidFill>
              <a:latin typeface="Arial" charset="0"/>
            </a:endParaRPr>
          </a:p>
          <a:p>
            <a:r>
              <a:rPr lang="en-AU" sz="2400" b="1" dirty="0">
                <a:solidFill>
                  <a:srgbClr val="C00000"/>
                </a:solidFill>
                <a:latin typeface="Arial" charset="0"/>
              </a:rPr>
              <a:t>Japanese </a:t>
            </a:r>
            <a:r>
              <a:rPr lang="en-AU" sz="2400" b="1" dirty="0" smtClean="0">
                <a:solidFill>
                  <a:srgbClr val="C00000"/>
                </a:solidFill>
                <a:latin typeface="Arial" charset="0"/>
              </a:rPr>
              <a:t>encephalitis virus</a:t>
            </a:r>
            <a:endParaRPr lang="en-AU" sz="2400" b="1" dirty="0">
              <a:solidFill>
                <a:srgbClr val="C00000"/>
              </a:solidFill>
              <a:latin typeface="Arial" charset="0"/>
            </a:endParaRPr>
          </a:p>
          <a:p>
            <a:r>
              <a:rPr lang="en-AU" sz="2400" b="1" dirty="0" err="1" smtClean="0">
                <a:solidFill>
                  <a:srgbClr val="C00000"/>
                </a:solidFill>
                <a:latin typeface="Arial" charset="0"/>
              </a:rPr>
              <a:t>Chikungunya</a:t>
            </a:r>
            <a:r>
              <a:rPr lang="en-AU" sz="2400" b="1" dirty="0" smtClean="0">
                <a:solidFill>
                  <a:srgbClr val="C00000"/>
                </a:solidFill>
                <a:latin typeface="Arial" charset="0"/>
              </a:rPr>
              <a:t> virus</a:t>
            </a:r>
            <a:endParaRPr lang="en-AU" sz="2400" b="1" dirty="0">
              <a:solidFill>
                <a:srgbClr val="C00000"/>
              </a:solidFill>
              <a:latin typeface="Arial" charset="0"/>
            </a:endParaRPr>
          </a:p>
          <a:p>
            <a:pPr>
              <a:buFont typeface="Arial" charset="0"/>
              <a:buNone/>
            </a:pPr>
            <a:endParaRPr lang="en-AU" sz="2400" b="1" dirty="0">
              <a:solidFill>
                <a:srgbClr val="990000"/>
              </a:solidFill>
              <a:latin typeface="Arial" charset="0"/>
            </a:endParaRPr>
          </a:p>
        </p:txBody>
      </p:sp>
      <p:sp>
        <p:nvSpPr>
          <p:cNvPr id="18434" name="Title 4"/>
          <p:cNvSpPr>
            <a:spLocks noGrp="1"/>
          </p:cNvSpPr>
          <p:nvPr>
            <p:ph type="title"/>
          </p:nvPr>
        </p:nvSpPr>
        <p:spPr>
          <a:xfrm>
            <a:off x="457200" y="274638"/>
            <a:ext cx="8401050" cy="1143000"/>
          </a:xfrm>
        </p:spPr>
        <p:txBody>
          <a:bodyPr>
            <a:normAutofit fontScale="90000"/>
          </a:bodyPr>
          <a:lstStyle/>
          <a:p>
            <a:r>
              <a:rPr lang="en-AU" b="1" dirty="0" smtClean="0">
                <a:solidFill>
                  <a:schemeClr val="accent1"/>
                </a:solidFill>
                <a:latin typeface="Calibri" charset="0"/>
              </a:rPr>
              <a:t>Mosquito-borne viruses </a:t>
            </a:r>
            <a:r>
              <a:rPr lang="en-AU" b="1" dirty="0">
                <a:solidFill>
                  <a:schemeClr val="accent1"/>
                </a:solidFill>
                <a:latin typeface="Calibri" charset="0"/>
              </a:rPr>
              <a:t>of Medical </a:t>
            </a:r>
            <a:r>
              <a:rPr lang="en-AU" b="1" dirty="0" smtClean="0">
                <a:solidFill>
                  <a:schemeClr val="accent1"/>
                </a:solidFill>
                <a:latin typeface="Calibri" charset="0"/>
              </a:rPr>
              <a:t>Significance in Australia</a:t>
            </a:r>
            <a:endParaRPr lang="en-AU" b="1" dirty="0">
              <a:solidFill>
                <a:schemeClr val="accent1"/>
              </a:solidFill>
              <a:latin typeface="Calibri"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Existing </a:t>
            </a:r>
            <a:r>
              <a:rPr lang="en-US" dirty="0" err="1" smtClean="0"/>
              <a:t>arbovirus</a:t>
            </a:r>
            <a:r>
              <a:rPr lang="en-US" dirty="0" smtClean="0"/>
              <a:t> vaccines for humans</a:t>
            </a:r>
            <a:endParaRPr lang="en-US" dirty="0"/>
          </a:p>
        </p:txBody>
      </p:sp>
      <p:pic>
        <p:nvPicPr>
          <p:cNvPr id="4" name="Picture 3"/>
          <p:cNvPicPr>
            <a:picLocks noChangeAspect="1"/>
          </p:cNvPicPr>
          <p:nvPr/>
        </p:nvPicPr>
        <p:blipFill>
          <a:blip r:embed="rId2"/>
          <a:stretch>
            <a:fillRect/>
          </a:stretch>
        </p:blipFill>
        <p:spPr>
          <a:xfrm>
            <a:off x="346350" y="1549400"/>
            <a:ext cx="4020844" cy="2532276"/>
          </a:xfrm>
          <a:prstGeom prst="rect">
            <a:avLst/>
          </a:prstGeom>
        </p:spPr>
      </p:pic>
      <p:pic>
        <p:nvPicPr>
          <p:cNvPr id="5" name="Picture 4"/>
          <p:cNvPicPr>
            <a:picLocks noChangeAspect="1"/>
          </p:cNvPicPr>
          <p:nvPr/>
        </p:nvPicPr>
        <p:blipFill rotWithShape="1">
          <a:blip r:embed="rId3"/>
          <a:srcRect l="14552" t="30905" r="17886" b="18349"/>
          <a:stretch/>
        </p:blipFill>
        <p:spPr>
          <a:xfrm>
            <a:off x="4611462" y="1688345"/>
            <a:ext cx="4248621" cy="2393331"/>
          </a:xfrm>
          <a:prstGeom prst="rect">
            <a:avLst/>
          </a:prstGeom>
        </p:spPr>
      </p:pic>
      <p:pic>
        <p:nvPicPr>
          <p:cNvPr id="3" name="Picture 2"/>
          <p:cNvPicPr>
            <a:picLocks noChangeAspect="1"/>
          </p:cNvPicPr>
          <p:nvPr/>
        </p:nvPicPr>
        <p:blipFill rotWithShape="1">
          <a:blip r:embed="rId4"/>
          <a:srcRect l="2548" t="12333" r="5964" b="9045"/>
          <a:stretch/>
        </p:blipFill>
        <p:spPr>
          <a:xfrm>
            <a:off x="620544" y="4271368"/>
            <a:ext cx="3746650" cy="2207837"/>
          </a:xfrm>
          <a:prstGeom prst="rect">
            <a:avLst/>
          </a:prstGeom>
        </p:spPr>
      </p:pic>
      <p:pic>
        <p:nvPicPr>
          <p:cNvPr id="8" name="Picture 7"/>
          <p:cNvPicPr>
            <a:picLocks noChangeAspect="1"/>
          </p:cNvPicPr>
          <p:nvPr/>
        </p:nvPicPr>
        <p:blipFill rotWithShape="1">
          <a:blip r:embed="rId5"/>
          <a:srcRect l="8840" r="8236" b="19755"/>
          <a:stretch/>
        </p:blipFill>
        <p:spPr>
          <a:xfrm>
            <a:off x="4367194" y="4271368"/>
            <a:ext cx="4602758" cy="2137529"/>
          </a:xfrm>
          <a:prstGeom prst="rect">
            <a:avLst/>
          </a:prstGeom>
        </p:spPr>
      </p:pic>
    </p:spTree>
    <p:extLst>
      <p:ext uri="{BB962C8B-B14F-4D97-AF65-F5344CB8AC3E}">
        <p14:creationId xmlns:p14="http://schemas.microsoft.com/office/powerpoint/2010/main" val="4418380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685800" y="228600"/>
            <a:ext cx="7772400" cy="1524000"/>
          </a:xfrm>
        </p:spPr>
        <p:txBody>
          <a:bodyPr/>
          <a:lstStyle/>
          <a:p>
            <a:r>
              <a:rPr lang="en-AU" b="1" dirty="0">
                <a:latin typeface="Arial" charset="0"/>
              </a:rPr>
              <a:t>Ross River Virus Disease</a:t>
            </a:r>
            <a:br>
              <a:rPr lang="en-AU" b="1" dirty="0">
                <a:latin typeface="Arial" charset="0"/>
              </a:rPr>
            </a:br>
            <a:r>
              <a:rPr lang="en-AU" sz="3200" b="1" i="1" dirty="0">
                <a:latin typeface="Arial" charset="0"/>
              </a:rPr>
              <a:t>Epidemic polyarthritis (EPA)</a:t>
            </a:r>
            <a:endParaRPr lang="en-AU" sz="3200" b="1" dirty="0">
              <a:latin typeface="Arial" charset="0"/>
            </a:endParaRPr>
          </a:p>
        </p:txBody>
      </p:sp>
      <p:sp>
        <p:nvSpPr>
          <p:cNvPr id="124931" name="Rectangle 3"/>
          <p:cNvSpPr>
            <a:spLocks noGrp="1" noChangeArrowheads="1"/>
          </p:cNvSpPr>
          <p:nvPr>
            <p:ph type="body" idx="1"/>
          </p:nvPr>
        </p:nvSpPr>
        <p:spPr>
          <a:xfrm>
            <a:off x="228600" y="3505200"/>
            <a:ext cx="8229600" cy="2057400"/>
          </a:xfrm>
        </p:spPr>
        <p:txBody>
          <a:bodyPr>
            <a:noAutofit/>
          </a:bodyPr>
          <a:lstStyle/>
          <a:p>
            <a:pPr lvl="1">
              <a:lnSpc>
                <a:spcPct val="90000"/>
              </a:lnSpc>
              <a:buFontTx/>
              <a:buNone/>
            </a:pPr>
            <a:r>
              <a:rPr lang="en-AU" sz="2400" b="1" dirty="0">
                <a:solidFill>
                  <a:srgbClr val="000000"/>
                </a:solidFill>
                <a:latin typeface="Arial" charset="0"/>
              </a:rPr>
              <a:t>Symptoms and Pathogenesis</a:t>
            </a:r>
            <a:r>
              <a:rPr lang="en-AU" sz="2400" b="1" dirty="0" smtClean="0">
                <a:solidFill>
                  <a:srgbClr val="000000"/>
                </a:solidFill>
                <a:latin typeface="Arial" charset="0"/>
              </a:rPr>
              <a:t>:</a:t>
            </a:r>
            <a:endParaRPr lang="en-AU" sz="2400" b="1" dirty="0">
              <a:solidFill>
                <a:srgbClr val="000000"/>
              </a:solidFill>
              <a:latin typeface="Arial" charset="0"/>
            </a:endParaRPr>
          </a:p>
          <a:p>
            <a:pPr lvl="1">
              <a:lnSpc>
                <a:spcPct val="90000"/>
              </a:lnSpc>
            </a:pPr>
            <a:r>
              <a:rPr lang="en-AU" sz="2400" b="1" dirty="0" smtClean="0">
                <a:solidFill>
                  <a:srgbClr val="000000"/>
                </a:solidFill>
                <a:latin typeface="Arial" charset="0"/>
              </a:rPr>
              <a:t>polyarthritis </a:t>
            </a:r>
            <a:r>
              <a:rPr lang="en-AU" sz="2400" b="1" dirty="0">
                <a:solidFill>
                  <a:srgbClr val="000000"/>
                </a:solidFill>
                <a:latin typeface="Arial" charset="0"/>
              </a:rPr>
              <a:t>(weeks to </a:t>
            </a:r>
            <a:r>
              <a:rPr lang="en-AU" sz="2400" b="1" dirty="0" smtClean="0">
                <a:solidFill>
                  <a:srgbClr val="000000"/>
                </a:solidFill>
                <a:latin typeface="Arial" charset="0"/>
              </a:rPr>
              <a:t>months)</a:t>
            </a:r>
            <a:endParaRPr lang="en-AU" sz="2400" b="1" dirty="0">
              <a:solidFill>
                <a:srgbClr val="000000"/>
              </a:solidFill>
              <a:latin typeface="Arial" charset="0"/>
            </a:endParaRPr>
          </a:p>
          <a:p>
            <a:pPr lvl="2">
              <a:lnSpc>
                <a:spcPct val="90000"/>
              </a:lnSpc>
            </a:pPr>
            <a:r>
              <a:rPr lang="en-AU" b="1" dirty="0">
                <a:solidFill>
                  <a:srgbClr val="000000"/>
                </a:solidFill>
                <a:latin typeface="Arial" charset="0"/>
                <a:cs typeface="Arial" charset="0"/>
              </a:rPr>
              <a:t>ankles, fingers, knees, feet and wrists</a:t>
            </a:r>
          </a:p>
          <a:p>
            <a:pPr lvl="3">
              <a:lnSpc>
                <a:spcPct val="90000"/>
              </a:lnSpc>
            </a:pPr>
            <a:r>
              <a:rPr lang="en-AU" sz="2400" b="1" dirty="0" smtClean="0">
                <a:solidFill>
                  <a:srgbClr val="000000"/>
                </a:solidFill>
                <a:latin typeface="Arial" charset="0"/>
                <a:cs typeface="Arial" charset="0"/>
              </a:rPr>
              <a:t>associated </a:t>
            </a:r>
            <a:r>
              <a:rPr lang="en-AU" sz="2400" b="1" dirty="0">
                <a:solidFill>
                  <a:srgbClr val="000000"/>
                </a:solidFill>
                <a:latin typeface="Arial" charset="0"/>
                <a:cs typeface="Arial" charset="0"/>
              </a:rPr>
              <a:t>with an </a:t>
            </a:r>
            <a:r>
              <a:rPr lang="en-AU" sz="2400" b="1" dirty="0" smtClean="0">
                <a:solidFill>
                  <a:srgbClr val="000000"/>
                </a:solidFill>
                <a:latin typeface="Arial" charset="0"/>
                <a:cs typeface="Arial" charset="0"/>
              </a:rPr>
              <a:t>inflammatory response to </a:t>
            </a:r>
            <a:r>
              <a:rPr lang="en-AU" sz="2400" b="1" dirty="0">
                <a:solidFill>
                  <a:srgbClr val="000000"/>
                </a:solidFill>
                <a:latin typeface="Arial" charset="0"/>
                <a:cs typeface="Arial" charset="0"/>
              </a:rPr>
              <a:t>infection of </a:t>
            </a:r>
            <a:r>
              <a:rPr lang="en-AU" sz="2400" b="1" dirty="0" smtClean="0">
                <a:solidFill>
                  <a:srgbClr val="000000"/>
                </a:solidFill>
                <a:latin typeface="Arial" charset="0"/>
                <a:cs typeface="Arial" charset="0"/>
              </a:rPr>
              <a:t>joints</a:t>
            </a:r>
            <a:endParaRPr lang="en-AU" sz="2400" b="1" dirty="0">
              <a:solidFill>
                <a:srgbClr val="000000"/>
              </a:solidFill>
              <a:latin typeface="Arial" charset="0"/>
            </a:endParaRPr>
          </a:p>
          <a:p>
            <a:pPr lvl="1">
              <a:lnSpc>
                <a:spcPct val="90000"/>
              </a:lnSpc>
            </a:pPr>
            <a:r>
              <a:rPr lang="en-AU" sz="2400" b="1" dirty="0" smtClean="0">
                <a:solidFill>
                  <a:srgbClr val="000000"/>
                </a:solidFill>
                <a:latin typeface="Arial" charset="0"/>
              </a:rPr>
              <a:t>Fever and rash </a:t>
            </a:r>
            <a:r>
              <a:rPr lang="en-AU" sz="2400" b="1" dirty="0">
                <a:solidFill>
                  <a:srgbClr val="000000"/>
                </a:solidFill>
                <a:latin typeface="Arial" charset="0"/>
              </a:rPr>
              <a:t>on trunk</a:t>
            </a:r>
          </a:p>
          <a:p>
            <a:pPr lvl="1">
              <a:lnSpc>
                <a:spcPct val="90000"/>
              </a:lnSpc>
            </a:pPr>
            <a:r>
              <a:rPr lang="en-AU" sz="2400" b="1" i="1" dirty="0" smtClean="0">
                <a:solidFill>
                  <a:srgbClr val="000000"/>
                </a:solidFill>
                <a:latin typeface="Arial" charset="0"/>
              </a:rPr>
              <a:t>Often asymptomatic </a:t>
            </a:r>
            <a:r>
              <a:rPr lang="en-AU" sz="2400" b="1" i="1" dirty="0">
                <a:solidFill>
                  <a:srgbClr val="000000"/>
                </a:solidFill>
                <a:latin typeface="Arial" charset="0"/>
              </a:rPr>
              <a:t>infections in children!</a:t>
            </a:r>
          </a:p>
        </p:txBody>
      </p:sp>
      <p:sp>
        <p:nvSpPr>
          <p:cNvPr id="124932" name="Text Box 4"/>
          <p:cNvSpPr txBox="1">
            <a:spLocks noChangeArrowheads="1"/>
          </p:cNvSpPr>
          <p:nvPr/>
        </p:nvSpPr>
        <p:spPr bwMode="auto">
          <a:xfrm>
            <a:off x="685800" y="1828800"/>
            <a:ext cx="781373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defRPr>
            </a:lvl1pPr>
            <a:lvl2pPr>
              <a:defRPr sz="28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000">
                <a:solidFill>
                  <a:schemeClr val="tx1"/>
                </a:solidFill>
                <a:latin typeface="Times New Roman" charset="0"/>
                <a:ea typeface="ＭＳ Ｐゴシック" charset="0"/>
              </a:defRPr>
            </a:lvl4pPr>
            <a:lvl5pPr>
              <a:defRPr sz="2000">
                <a:solidFill>
                  <a:schemeClr val="tx1"/>
                </a:solidFill>
                <a:latin typeface="Times New Roman" charset="0"/>
                <a:ea typeface="ＭＳ Ｐゴシック" charset="0"/>
              </a:defRPr>
            </a:lvl5pPr>
            <a:lvl6pPr>
              <a:defRPr sz="2000">
                <a:solidFill>
                  <a:schemeClr val="tx1"/>
                </a:solidFill>
                <a:latin typeface="Times New Roman" charset="0"/>
                <a:ea typeface="ＭＳ Ｐゴシック" charset="0"/>
              </a:defRPr>
            </a:lvl6pPr>
            <a:lvl7pPr>
              <a:defRPr sz="2000">
                <a:solidFill>
                  <a:schemeClr val="tx1"/>
                </a:solidFill>
                <a:latin typeface="Times New Roman" charset="0"/>
                <a:ea typeface="ＭＳ Ｐゴシック" charset="0"/>
              </a:defRPr>
            </a:lvl7pPr>
            <a:lvl8pPr>
              <a:defRPr sz="2000">
                <a:solidFill>
                  <a:schemeClr val="tx1"/>
                </a:solidFill>
                <a:latin typeface="Times New Roman" charset="0"/>
                <a:ea typeface="ＭＳ Ｐゴシック" charset="0"/>
              </a:defRPr>
            </a:lvl8pPr>
            <a:lvl9pPr>
              <a:defRPr sz="2000">
                <a:solidFill>
                  <a:schemeClr val="tx1"/>
                </a:solidFill>
                <a:latin typeface="Times New Roman" charset="0"/>
                <a:ea typeface="ＭＳ Ｐゴシック" charset="0"/>
              </a:defRPr>
            </a:lvl9pPr>
          </a:lstStyle>
          <a:p>
            <a:pPr eaLnBrk="0" hangingPunct="0"/>
            <a:r>
              <a:rPr lang="en-AU" sz="2800" b="1" dirty="0">
                <a:solidFill>
                  <a:srgbClr val="000000"/>
                </a:solidFill>
                <a:latin typeface="Arial" charset="0"/>
              </a:rPr>
              <a:t>Most common </a:t>
            </a:r>
            <a:r>
              <a:rPr lang="en-AU" sz="2800" b="1" dirty="0" err="1">
                <a:solidFill>
                  <a:srgbClr val="000000"/>
                </a:solidFill>
                <a:latin typeface="Arial" charset="0"/>
              </a:rPr>
              <a:t>arbovirus</a:t>
            </a:r>
            <a:r>
              <a:rPr lang="en-AU" sz="2800" b="1" dirty="0">
                <a:solidFill>
                  <a:srgbClr val="000000"/>
                </a:solidFill>
                <a:latin typeface="Arial" charset="0"/>
              </a:rPr>
              <a:t> disease in </a:t>
            </a:r>
            <a:r>
              <a:rPr lang="en-AU" sz="2800" b="1" dirty="0" smtClean="0">
                <a:solidFill>
                  <a:srgbClr val="000000"/>
                </a:solidFill>
                <a:latin typeface="Arial" charset="0"/>
              </a:rPr>
              <a:t>Australia</a:t>
            </a:r>
          </a:p>
          <a:p>
            <a:pPr eaLnBrk="0" hangingPunct="0"/>
            <a:endParaRPr lang="en-AU" sz="2800" b="1" dirty="0">
              <a:solidFill>
                <a:srgbClr val="000000"/>
              </a:solidFill>
              <a:latin typeface="Arial" charset="0"/>
            </a:endParaRPr>
          </a:p>
        </p:txBody>
      </p:sp>
      <p:sp>
        <p:nvSpPr>
          <p:cNvPr id="124933" name="Text Box 5"/>
          <p:cNvSpPr txBox="1">
            <a:spLocks noChangeArrowheads="1"/>
          </p:cNvSpPr>
          <p:nvPr/>
        </p:nvSpPr>
        <p:spPr bwMode="auto">
          <a:xfrm>
            <a:off x="533400" y="2362200"/>
            <a:ext cx="8625453" cy="961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defRPr>
            </a:lvl1pPr>
            <a:lvl2pPr marL="457200">
              <a:defRPr sz="28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000">
                <a:solidFill>
                  <a:schemeClr val="tx1"/>
                </a:solidFill>
                <a:latin typeface="Times New Roman" charset="0"/>
                <a:ea typeface="ＭＳ Ｐゴシック" charset="0"/>
              </a:defRPr>
            </a:lvl4pPr>
            <a:lvl5pPr>
              <a:defRPr sz="2000">
                <a:solidFill>
                  <a:schemeClr val="tx1"/>
                </a:solidFill>
                <a:latin typeface="Times New Roman" charset="0"/>
                <a:ea typeface="ＭＳ Ｐゴシック" charset="0"/>
              </a:defRPr>
            </a:lvl5pPr>
            <a:lvl6pPr>
              <a:defRPr sz="2000">
                <a:solidFill>
                  <a:schemeClr val="tx1"/>
                </a:solidFill>
                <a:latin typeface="Times New Roman" charset="0"/>
                <a:ea typeface="ＭＳ Ｐゴシック" charset="0"/>
              </a:defRPr>
            </a:lvl6pPr>
            <a:lvl7pPr>
              <a:defRPr sz="2000">
                <a:solidFill>
                  <a:schemeClr val="tx1"/>
                </a:solidFill>
                <a:latin typeface="Times New Roman" charset="0"/>
                <a:ea typeface="ＭＳ Ｐゴシック" charset="0"/>
              </a:defRPr>
            </a:lvl7pPr>
            <a:lvl8pPr>
              <a:defRPr sz="2000">
                <a:solidFill>
                  <a:schemeClr val="tx1"/>
                </a:solidFill>
                <a:latin typeface="Times New Roman" charset="0"/>
                <a:ea typeface="ＭＳ Ｐゴシック" charset="0"/>
              </a:defRPr>
            </a:lvl8pPr>
            <a:lvl9pPr>
              <a:defRPr sz="2000">
                <a:solidFill>
                  <a:schemeClr val="tx1"/>
                </a:solidFill>
                <a:latin typeface="Times New Roman" charset="0"/>
                <a:ea typeface="ＭＳ Ｐゴシック" charset="0"/>
              </a:defRPr>
            </a:lvl9pPr>
          </a:lstStyle>
          <a:p>
            <a:pPr eaLnBrk="0" hangingPunct="0">
              <a:lnSpc>
                <a:spcPct val="90000"/>
              </a:lnSpc>
              <a:spcBef>
                <a:spcPct val="20000"/>
              </a:spcBef>
            </a:pPr>
            <a:r>
              <a:rPr lang="en-AU" sz="2800" b="1" dirty="0" smtClean="0">
                <a:solidFill>
                  <a:srgbClr val="000000"/>
                </a:solidFill>
                <a:latin typeface="Arial" charset="0"/>
              </a:rPr>
              <a:t>≈ 5000 </a:t>
            </a:r>
            <a:r>
              <a:rPr lang="en-AU" sz="2800" b="1" dirty="0">
                <a:solidFill>
                  <a:srgbClr val="000000"/>
                </a:solidFill>
                <a:latin typeface="Arial" charset="0"/>
              </a:rPr>
              <a:t>cases/year in </a:t>
            </a:r>
            <a:r>
              <a:rPr lang="en-AU" sz="2800" b="1" dirty="0" smtClean="0">
                <a:solidFill>
                  <a:srgbClr val="000000"/>
                </a:solidFill>
                <a:latin typeface="Arial" charset="0"/>
              </a:rPr>
              <a:t>Australia </a:t>
            </a:r>
            <a:r>
              <a:rPr lang="en-AU" sz="2800" b="1" i="1" dirty="0">
                <a:solidFill>
                  <a:srgbClr val="000000"/>
                </a:solidFill>
                <a:latin typeface="+mn-lt"/>
              </a:rPr>
              <a:t>(1000-2000cases BFV</a:t>
            </a:r>
            <a:r>
              <a:rPr lang="en-AU" sz="2800" b="1" i="1" dirty="0" smtClean="0">
                <a:solidFill>
                  <a:srgbClr val="000000"/>
                </a:solidFill>
                <a:latin typeface="+mn-lt"/>
              </a:rPr>
              <a:t>)</a:t>
            </a:r>
            <a:endParaRPr lang="en-AU" sz="2800" b="1" dirty="0" smtClean="0">
              <a:solidFill>
                <a:srgbClr val="000000"/>
              </a:solidFill>
              <a:latin typeface="Arial" charset="0"/>
            </a:endParaRPr>
          </a:p>
          <a:p>
            <a:pPr eaLnBrk="0" hangingPunct="0">
              <a:lnSpc>
                <a:spcPct val="90000"/>
              </a:lnSpc>
              <a:spcBef>
                <a:spcPct val="20000"/>
              </a:spcBef>
            </a:pPr>
            <a:r>
              <a:rPr lang="en-AU" sz="2800" b="1" i="1" dirty="0">
                <a:solidFill>
                  <a:srgbClr val="000000"/>
                </a:solidFill>
                <a:latin typeface="Arial" charset="0"/>
              </a:rPr>
              <a:t>	</a:t>
            </a:r>
            <a:r>
              <a:rPr lang="en-AU" sz="2400" i="1" dirty="0" smtClean="0">
                <a:solidFill>
                  <a:srgbClr val="000000"/>
                </a:solidFill>
                <a:latin typeface="+mj-lt"/>
              </a:rPr>
              <a:t>- </a:t>
            </a:r>
            <a:r>
              <a:rPr lang="en-AU" sz="2400" b="1" i="1" u="sng" dirty="0" smtClean="0">
                <a:solidFill>
                  <a:srgbClr val="000000"/>
                </a:solidFill>
                <a:latin typeface="+mj-lt"/>
              </a:rPr>
              <a:t>&gt;</a:t>
            </a:r>
            <a:r>
              <a:rPr lang="en-US" sz="2400" b="1" i="1" u="sng" dirty="0">
                <a:solidFill>
                  <a:srgbClr val="000000"/>
                </a:solidFill>
                <a:latin typeface="+mj-lt"/>
              </a:rPr>
              <a:t>7767 notifications</a:t>
            </a:r>
            <a:r>
              <a:rPr lang="en-AU" sz="2400" b="1" i="1" u="sng" dirty="0" smtClean="0">
                <a:solidFill>
                  <a:srgbClr val="000000"/>
                </a:solidFill>
                <a:latin typeface="+mj-lt"/>
              </a:rPr>
              <a:t> RRV this year</a:t>
            </a:r>
            <a:endParaRPr lang="en-AU" sz="2400" b="1" i="1" u="sng" dirty="0">
              <a:solidFill>
                <a:srgbClr val="000000"/>
              </a:solidFill>
              <a:latin typeface="+mj-lt"/>
            </a:endParaRPr>
          </a:p>
        </p:txBody>
      </p:sp>
    </p:spTree>
    <p:extLst>
      <p:ext uri="{BB962C8B-B14F-4D97-AF65-F5344CB8AC3E}">
        <p14:creationId xmlns:p14="http://schemas.microsoft.com/office/powerpoint/2010/main" val="40236568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93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493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493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4931">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4931">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4931">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4931">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4931">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493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0" grpId="0"/>
      <p:bldP spid="124931" grpId="0" build="p"/>
      <p:bldP spid="124932" grpId="0"/>
      <p:bldP spid="1249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Text Box 3"/>
          <p:cNvSpPr txBox="1">
            <a:spLocks noChangeArrowheads="1"/>
          </p:cNvSpPr>
          <p:nvPr/>
        </p:nvSpPr>
        <p:spPr bwMode="auto">
          <a:xfrm>
            <a:off x="381000" y="1682251"/>
            <a:ext cx="590472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Times New Roman" charset="0"/>
                <a:ea typeface="ＭＳ Ｐゴシック" charset="0"/>
              </a:defRPr>
            </a:lvl1pPr>
            <a:lvl2pPr>
              <a:defRPr sz="28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000">
                <a:solidFill>
                  <a:schemeClr val="tx1"/>
                </a:solidFill>
                <a:latin typeface="Times New Roman" charset="0"/>
                <a:ea typeface="ＭＳ Ｐゴシック" charset="0"/>
              </a:defRPr>
            </a:lvl4pPr>
            <a:lvl5pPr>
              <a:defRPr sz="2000">
                <a:solidFill>
                  <a:schemeClr val="tx1"/>
                </a:solidFill>
                <a:latin typeface="Times New Roman" charset="0"/>
                <a:ea typeface="ＭＳ Ｐゴシック" charset="0"/>
              </a:defRPr>
            </a:lvl5pPr>
            <a:lvl6pPr>
              <a:defRPr sz="2000">
                <a:solidFill>
                  <a:schemeClr val="tx1"/>
                </a:solidFill>
                <a:latin typeface="Times New Roman" charset="0"/>
                <a:ea typeface="ＭＳ Ｐゴシック" charset="0"/>
              </a:defRPr>
            </a:lvl6pPr>
            <a:lvl7pPr>
              <a:defRPr sz="2000">
                <a:solidFill>
                  <a:schemeClr val="tx1"/>
                </a:solidFill>
                <a:latin typeface="Times New Roman" charset="0"/>
                <a:ea typeface="ＭＳ Ｐゴシック" charset="0"/>
              </a:defRPr>
            </a:lvl7pPr>
            <a:lvl8pPr>
              <a:defRPr sz="2000">
                <a:solidFill>
                  <a:schemeClr val="tx1"/>
                </a:solidFill>
                <a:latin typeface="Times New Roman" charset="0"/>
                <a:ea typeface="ＭＳ Ｐゴシック" charset="0"/>
              </a:defRPr>
            </a:lvl8pPr>
            <a:lvl9pPr>
              <a:defRPr sz="2000">
                <a:solidFill>
                  <a:schemeClr val="tx1"/>
                </a:solidFill>
                <a:latin typeface="Times New Roman" charset="0"/>
                <a:ea typeface="ＭＳ Ｐゴシック" charset="0"/>
              </a:defRPr>
            </a:lvl9pPr>
          </a:lstStyle>
          <a:p>
            <a:pPr eaLnBrk="0" hangingPunct="0"/>
            <a:r>
              <a:rPr lang="en-US" sz="2000" b="1" dirty="0" smtClean="0">
                <a:solidFill>
                  <a:srgbClr val="000000"/>
                </a:solidFill>
                <a:latin typeface="Arial" charset="0"/>
              </a:rPr>
              <a:t>Treatment </a:t>
            </a:r>
            <a:r>
              <a:rPr lang="en-US" sz="2000" b="1" dirty="0">
                <a:solidFill>
                  <a:srgbClr val="000000"/>
                </a:solidFill>
                <a:latin typeface="Arial" charset="0"/>
              </a:rPr>
              <a:t>of EPA:</a:t>
            </a:r>
          </a:p>
          <a:p>
            <a:pPr eaLnBrk="0" hangingPunct="0"/>
            <a:r>
              <a:rPr lang="en-US" sz="2000" dirty="0">
                <a:solidFill>
                  <a:srgbClr val="000000"/>
                </a:solidFill>
                <a:latin typeface="Arial" charset="0"/>
              </a:rPr>
              <a:t>	Analgesics used to reduce the pain </a:t>
            </a:r>
            <a:endParaRPr lang="en-US" sz="2000" dirty="0" smtClean="0">
              <a:solidFill>
                <a:srgbClr val="000000"/>
              </a:solidFill>
              <a:latin typeface="Arial" charset="0"/>
            </a:endParaRPr>
          </a:p>
          <a:p>
            <a:pPr eaLnBrk="0" hangingPunct="0"/>
            <a:r>
              <a:rPr lang="en-US" sz="2000" dirty="0">
                <a:solidFill>
                  <a:srgbClr val="000000"/>
                </a:solidFill>
                <a:latin typeface="Arial" charset="0"/>
              </a:rPr>
              <a:t>	Anti-inflammatory </a:t>
            </a:r>
            <a:r>
              <a:rPr lang="en-US" sz="2000" dirty="0" smtClean="0">
                <a:solidFill>
                  <a:srgbClr val="000000"/>
                </a:solidFill>
                <a:latin typeface="Arial" charset="0"/>
              </a:rPr>
              <a:t>drugs for arthritic symptoms</a:t>
            </a:r>
          </a:p>
          <a:p>
            <a:pPr eaLnBrk="0" hangingPunct="0"/>
            <a:r>
              <a:rPr lang="en-US" sz="2000" dirty="0">
                <a:solidFill>
                  <a:srgbClr val="000000"/>
                </a:solidFill>
                <a:latin typeface="Arial" charset="0"/>
              </a:rPr>
              <a:t>	</a:t>
            </a:r>
            <a:r>
              <a:rPr lang="en-US" sz="2000" b="1" i="1" dirty="0" smtClean="0">
                <a:solidFill>
                  <a:srgbClr val="000000"/>
                </a:solidFill>
                <a:latin typeface="Arial" charset="0"/>
              </a:rPr>
              <a:t>Rest and reduced alcohol intake! </a:t>
            </a:r>
            <a:endParaRPr lang="en-US" sz="2000" b="1" i="1" dirty="0">
              <a:solidFill>
                <a:srgbClr val="000000"/>
              </a:solidFill>
              <a:latin typeface="Arial" charset="0"/>
            </a:endParaRPr>
          </a:p>
        </p:txBody>
      </p:sp>
      <p:sp>
        <p:nvSpPr>
          <p:cNvPr id="180228" name="Text Box 4"/>
          <p:cNvSpPr txBox="1">
            <a:spLocks noChangeArrowheads="1"/>
          </p:cNvSpPr>
          <p:nvPr/>
        </p:nvSpPr>
        <p:spPr bwMode="auto">
          <a:xfrm>
            <a:off x="278367" y="528869"/>
            <a:ext cx="876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Times New Roman" charset="0"/>
                <a:ea typeface="ＭＳ Ｐゴシック" charset="0"/>
              </a:defRPr>
            </a:lvl1pPr>
            <a:lvl2pPr>
              <a:defRPr sz="28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000">
                <a:solidFill>
                  <a:schemeClr val="tx1"/>
                </a:solidFill>
                <a:latin typeface="Times New Roman" charset="0"/>
                <a:ea typeface="ＭＳ Ｐゴシック" charset="0"/>
              </a:defRPr>
            </a:lvl4pPr>
            <a:lvl5pPr>
              <a:defRPr sz="2000">
                <a:solidFill>
                  <a:schemeClr val="tx1"/>
                </a:solidFill>
                <a:latin typeface="Times New Roman" charset="0"/>
                <a:ea typeface="ＭＳ Ｐゴシック" charset="0"/>
              </a:defRPr>
            </a:lvl5pPr>
            <a:lvl6pPr>
              <a:defRPr sz="2000">
                <a:solidFill>
                  <a:schemeClr val="tx1"/>
                </a:solidFill>
                <a:latin typeface="Times New Roman" charset="0"/>
                <a:ea typeface="ＭＳ Ｐゴシック" charset="0"/>
              </a:defRPr>
            </a:lvl6pPr>
            <a:lvl7pPr>
              <a:defRPr sz="2000">
                <a:solidFill>
                  <a:schemeClr val="tx1"/>
                </a:solidFill>
                <a:latin typeface="Times New Roman" charset="0"/>
                <a:ea typeface="ＭＳ Ｐゴシック" charset="0"/>
              </a:defRPr>
            </a:lvl7pPr>
            <a:lvl8pPr>
              <a:defRPr sz="2000">
                <a:solidFill>
                  <a:schemeClr val="tx1"/>
                </a:solidFill>
                <a:latin typeface="Times New Roman" charset="0"/>
                <a:ea typeface="ＭＳ Ｐゴシック" charset="0"/>
              </a:defRPr>
            </a:lvl8pPr>
            <a:lvl9pPr>
              <a:defRPr sz="2000">
                <a:solidFill>
                  <a:schemeClr val="tx1"/>
                </a:solidFill>
                <a:latin typeface="Times New Roman" charset="0"/>
                <a:ea typeface="ＭＳ Ｐゴシック" charset="0"/>
              </a:defRPr>
            </a:lvl9pPr>
          </a:lstStyle>
          <a:p>
            <a:pPr eaLnBrk="0" hangingPunct="0"/>
            <a:r>
              <a:rPr lang="en-AU" sz="3600" dirty="0" smtClean="0">
                <a:solidFill>
                  <a:srgbClr val="000000"/>
                </a:solidFill>
                <a:latin typeface="Arial" charset="0"/>
              </a:rPr>
              <a:t>Treatment </a:t>
            </a:r>
            <a:r>
              <a:rPr lang="en-AU" sz="3600" dirty="0">
                <a:solidFill>
                  <a:srgbClr val="000000"/>
                </a:solidFill>
                <a:latin typeface="Arial" charset="0"/>
              </a:rPr>
              <a:t>and </a:t>
            </a:r>
            <a:r>
              <a:rPr lang="en-AU" sz="3600" dirty="0" smtClean="0">
                <a:solidFill>
                  <a:srgbClr val="000000"/>
                </a:solidFill>
                <a:latin typeface="Arial" charset="0"/>
              </a:rPr>
              <a:t>Prevention of RRV disease</a:t>
            </a:r>
            <a:endParaRPr lang="en-AU" sz="3600" dirty="0">
              <a:solidFill>
                <a:srgbClr val="000000"/>
              </a:solidFill>
              <a:latin typeface="Arial" charset="0"/>
            </a:endParaRPr>
          </a:p>
        </p:txBody>
      </p:sp>
      <p:sp>
        <p:nvSpPr>
          <p:cNvPr id="180229" name="Text Box 5"/>
          <p:cNvSpPr txBox="1">
            <a:spLocks noChangeArrowheads="1"/>
          </p:cNvSpPr>
          <p:nvPr/>
        </p:nvSpPr>
        <p:spPr bwMode="auto">
          <a:xfrm>
            <a:off x="401637" y="3502853"/>
            <a:ext cx="8154988"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ea typeface="ＭＳ Ｐゴシック" charset="0"/>
              </a:defRPr>
            </a:lvl1pPr>
            <a:lvl2pPr>
              <a:defRPr sz="28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000">
                <a:solidFill>
                  <a:schemeClr val="tx1"/>
                </a:solidFill>
                <a:latin typeface="Times New Roman" charset="0"/>
                <a:ea typeface="ＭＳ Ｐゴシック" charset="0"/>
              </a:defRPr>
            </a:lvl4pPr>
            <a:lvl5pPr>
              <a:defRPr sz="2000">
                <a:solidFill>
                  <a:schemeClr val="tx1"/>
                </a:solidFill>
                <a:latin typeface="Times New Roman" charset="0"/>
                <a:ea typeface="ＭＳ Ｐゴシック" charset="0"/>
              </a:defRPr>
            </a:lvl5pPr>
            <a:lvl6pPr>
              <a:defRPr sz="2000">
                <a:solidFill>
                  <a:schemeClr val="tx1"/>
                </a:solidFill>
                <a:latin typeface="Times New Roman" charset="0"/>
                <a:ea typeface="ＭＳ Ｐゴシック" charset="0"/>
              </a:defRPr>
            </a:lvl6pPr>
            <a:lvl7pPr>
              <a:defRPr sz="2000">
                <a:solidFill>
                  <a:schemeClr val="tx1"/>
                </a:solidFill>
                <a:latin typeface="Times New Roman" charset="0"/>
                <a:ea typeface="ＭＳ Ｐゴシック" charset="0"/>
              </a:defRPr>
            </a:lvl7pPr>
            <a:lvl8pPr>
              <a:defRPr sz="2000">
                <a:solidFill>
                  <a:schemeClr val="tx1"/>
                </a:solidFill>
                <a:latin typeface="Times New Roman" charset="0"/>
                <a:ea typeface="ＭＳ Ｐゴシック" charset="0"/>
              </a:defRPr>
            </a:lvl8pPr>
            <a:lvl9pPr>
              <a:defRPr sz="2000">
                <a:solidFill>
                  <a:schemeClr val="tx1"/>
                </a:solidFill>
                <a:latin typeface="Times New Roman" charset="0"/>
                <a:ea typeface="ＭＳ Ｐゴシック" charset="0"/>
              </a:defRPr>
            </a:lvl9pPr>
          </a:lstStyle>
          <a:p>
            <a:pPr eaLnBrk="0" hangingPunct="0"/>
            <a:r>
              <a:rPr lang="en-AU" sz="2000" b="1" dirty="0">
                <a:solidFill>
                  <a:srgbClr val="000000"/>
                </a:solidFill>
                <a:latin typeface="Arial" charset="0"/>
              </a:rPr>
              <a:t>Prevention:</a:t>
            </a:r>
          </a:p>
          <a:p>
            <a:pPr eaLnBrk="0" hangingPunct="0"/>
            <a:r>
              <a:rPr lang="en-US" sz="2000" dirty="0" smtClean="0">
                <a:solidFill>
                  <a:srgbClr val="000000"/>
                </a:solidFill>
                <a:latin typeface="Arial" charset="0"/>
              </a:rPr>
              <a:t>Avoid </a:t>
            </a:r>
            <a:r>
              <a:rPr lang="en-US" sz="2000" dirty="0">
                <a:solidFill>
                  <a:srgbClr val="000000"/>
                </a:solidFill>
                <a:latin typeface="Arial" charset="0"/>
              </a:rPr>
              <a:t>mosquito bites:</a:t>
            </a:r>
          </a:p>
          <a:p>
            <a:pPr eaLnBrk="0" hangingPunct="0"/>
            <a:r>
              <a:rPr lang="en-US" sz="2000" dirty="0">
                <a:solidFill>
                  <a:srgbClr val="000000"/>
                </a:solidFill>
                <a:latin typeface="Arial" charset="0"/>
              </a:rPr>
              <a:t>	- protective clothing, repellents, house screens</a:t>
            </a:r>
          </a:p>
          <a:p>
            <a:pPr eaLnBrk="0" hangingPunct="0"/>
            <a:r>
              <a:rPr lang="en-US" sz="2000" dirty="0">
                <a:solidFill>
                  <a:srgbClr val="000000"/>
                </a:solidFill>
                <a:latin typeface="Arial" charset="0"/>
              </a:rPr>
              <a:t>	- control of vector </a:t>
            </a:r>
            <a:r>
              <a:rPr lang="en-US" sz="2000" dirty="0" smtClean="0">
                <a:solidFill>
                  <a:srgbClr val="000000"/>
                </a:solidFill>
                <a:latin typeface="Arial" charset="0"/>
              </a:rPr>
              <a:t>breeding</a:t>
            </a:r>
          </a:p>
          <a:p>
            <a:pPr eaLnBrk="0" hangingPunct="0"/>
            <a:endParaRPr lang="en-US" sz="2000" dirty="0">
              <a:solidFill>
                <a:srgbClr val="000000"/>
              </a:solidFill>
              <a:latin typeface="Arial" charset="0"/>
            </a:endParaRPr>
          </a:p>
          <a:p>
            <a:pPr eaLnBrk="0" hangingPunct="0"/>
            <a:endParaRPr lang="en-US" sz="2000" b="1" i="1" dirty="0" smtClean="0">
              <a:solidFill>
                <a:srgbClr val="000000"/>
              </a:solidFill>
              <a:latin typeface="Arial" charset="0"/>
            </a:endParaRPr>
          </a:p>
          <a:p>
            <a:pPr eaLnBrk="0" hangingPunct="0"/>
            <a:r>
              <a:rPr lang="en-US" sz="2000" b="1" i="1" dirty="0" smtClean="0">
                <a:solidFill>
                  <a:srgbClr val="000000"/>
                </a:solidFill>
                <a:latin typeface="Arial" charset="0"/>
              </a:rPr>
              <a:t>No vaccine currently available</a:t>
            </a:r>
            <a:endParaRPr lang="en-US" sz="2000" b="1" i="1" dirty="0">
              <a:solidFill>
                <a:srgbClr val="000000"/>
              </a:solidFill>
              <a:latin typeface="Arial" charset="0"/>
            </a:endParaRPr>
          </a:p>
        </p:txBody>
      </p:sp>
      <p:pic>
        <p:nvPicPr>
          <p:cNvPr id="6" name="Picture 5" descr="G:\2013 lectures\MICR3001\RRV in foo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2194" y="1521429"/>
            <a:ext cx="2270899" cy="1695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9849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02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02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02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7" grpId="0"/>
      <p:bldP spid="180228" grpId="0"/>
      <p:bldP spid="1802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nvSpPr>
        <p:spPr bwMode="auto">
          <a:xfrm>
            <a:off x="685800" y="127765"/>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AU" sz="4400" i="1" dirty="0" smtClean="0">
                <a:solidFill>
                  <a:srgbClr val="CC3300"/>
                </a:solidFill>
              </a:rPr>
              <a:t>Major mosquito vectors of RRV</a:t>
            </a:r>
            <a:endParaRPr lang="en-AU" sz="4400" dirty="0">
              <a:solidFill>
                <a:srgbClr val="CC3300"/>
              </a:solidFill>
            </a:endParaRPr>
          </a:p>
        </p:txBody>
      </p:sp>
      <p:pic>
        <p:nvPicPr>
          <p:cNvPr id="22530" name="Picture 3" descr="Cannulirostr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175" y="1189548"/>
            <a:ext cx="3250120" cy="2229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81294" y="3640045"/>
            <a:ext cx="2555119" cy="830997"/>
          </a:xfrm>
          <a:prstGeom prst="rect">
            <a:avLst/>
          </a:prstGeom>
          <a:noFill/>
        </p:spPr>
        <p:txBody>
          <a:bodyPr wrap="none" rtlCol="0">
            <a:spAutoFit/>
          </a:bodyPr>
          <a:lstStyle/>
          <a:p>
            <a:r>
              <a:rPr lang="en-AU" sz="2400" i="1" dirty="0" err="1"/>
              <a:t>Culex</a:t>
            </a:r>
            <a:r>
              <a:rPr lang="en-AU" sz="2400" i="1" dirty="0"/>
              <a:t> </a:t>
            </a:r>
            <a:r>
              <a:rPr lang="en-AU" sz="2400" i="1" dirty="0" err="1"/>
              <a:t>annulirostris</a:t>
            </a:r>
            <a:endParaRPr lang="en-AU" sz="2400" i="1" dirty="0"/>
          </a:p>
          <a:p>
            <a:endParaRPr lang="en-US" sz="2400" i="1" dirty="0"/>
          </a:p>
        </p:txBody>
      </p:sp>
      <p:sp>
        <p:nvSpPr>
          <p:cNvPr id="3" name="TextBox 2"/>
          <p:cNvSpPr txBox="1"/>
          <p:nvPr/>
        </p:nvSpPr>
        <p:spPr>
          <a:xfrm>
            <a:off x="5758662" y="3593879"/>
            <a:ext cx="1877650" cy="461665"/>
          </a:xfrm>
          <a:prstGeom prst="rect">
            <a:avLst/>
          </a:prstGeom>
          <a:noFill/>
        </p:spPr>
        <p:txBody>
          <a:bodyPr wrap="none" rtlCol="0">
            <a:spAutoFit/>
          </a:bodyPr>
          <a:lstStyle/>
          <a:p>
            <a:r>
              <a:rPr lang="en-US" sz="2400" i="1" dirty="0" err="1" smtClean="0"/>
              <a:t>Aedes</a:t>
            </a:r>
            <a:r>
              <a:rPr lang="en-US" sz="2400" i="1" dirty="0" smtClean="0"/>
              <a:t> </a:t>
            </a:r>
            <a:r>
              <a:rPr lang="en-US" sz="2400" i="1" dirty="0" err="1"/>
              <a:t>v</a:t>
            </a:r>
            <a:r>
              <a:rPr lang="en-US" sz="2400" i="1" dirty="0" err="1" smtClean="0"/>
              <a:t>igilax</a:t>
            </a:r>
            <a:endParaRPr lang="en-US" sz="2400" i="1" dirty="0"/>
          </a:p>
        </p:txBody>
      </p:sp>
      <p:sp>
        <p:nvSpPr>
          <p:cNvPr id="4" name="TextBox 3"/>
          <p:cNvSpPr txBox="1"/>
          <p:nvPr/>
        </p:nvSpPr>
        <p:spPr>
          <a:xfrm>
            <a:off x="-2694712" y="2677130"/>
            <a:ext cx="184666" cy="369332"/>
          </a:xfrm>
          <a:prstGeom prst="rect">
            <a:avLst/>
          </a:prstGeom>
          <a:noFill/>
        </p:spPr>
        <p:txBody>
          <a:bodyPr wrap="none" rtlCol="0">
            <a:spAutoFit/>
          </a:bodyPr>
          <a:lstStyle/>
          <a:p>
            <a:endParaRPr lang="en-US" dirty="0"/>
          </a:p>
        </p:txBody>
      </p:sp>
      <p:pic>
        <p:nvPicPr>
          <p:cNvPr id="5" name="Picture 4"/>
          <p:cNvPicPr>
            <a:picLocks noChangeAspect="1"/>
          </p:cNvPicPr>
          <p:nvPr/>
        </p:nvPicPr>
        <p:blipFill>
          <a:blip r:embed="rId4"/>
          <a:stretch>
            <a:fillRect/>
          </a:stretch>
        </p:blipFill>
        <p:spPr>
          <a:xfrm>
            <a:off x="4488427" y="1265492"/>
            <a:ext cx="3147885" cy="2208218"/>
          </a:xfrm>
          <a:prstGeom prst="rect">
            <a:avLst/>
          </a:prstGeom>
        </p:spPr>
      </p:pic>
      <p:pic>
        <p:nvPicPr>
          <p:cNvPr id="6" name="Picture 5"/>
          <p:cNvPicPr>
            <a:picLocks noChangeAspect="1"/>
          </p:cNvPicPr>
          <p:nvPr/>
        </p:nvPicPr>
        <p:blipFill>
          <a:blip r:embed="rId5"/>
          <a:stretch>
            <a:fillRect/>
          </a:stretch>
        </p:blipFill>
        <p:spPr>
          <a:xfrm>
            <a:off x="2736413" y="3691576"/>
            <a:ext cx="2842406" cy="2176005"/>
          </a:xfrm>
          <a:prstGeom prst="rect">
            <a:avLst/>
          </a:prstGeom>
        </p:spPr>
      </p:pic>
      <p:sp>
        <p:nvSpPr>
          <p:cNvPr id="7" name="TextBox 6"/>
          <p:cNvSpPr txBox="1"/>
          <p:nvPr/>
        </p:nvSpPr>
        <p:spPr>
          <a:xfrm>
            <a:off x="2736413" y="5924096"/>
            <a:ext cx="2993490" cy="461665"/>
          </a:xfrm>
          <a:prstGeom prst="rect">
            <a:avLst/>
          </a:prstGeom>
          <a:noFill/>
        </p:spPr>
        <p:txBody>
          <a:bodyPr wrap="none" rtlCol="0">
            <a:spAutoFit/>
          </a:bodyPr>
          <a:lstStyle/>
          <a:p>
            <a:r>
              <a:rPr lang="en-US" sz="2400" i="1" dirty="0" err="1" smtClean="0"/>
              <a:t>Aedes</a:t>
            </a:r>
            <a:r>
              <a:rPr lang="en-US" sz="2400" i="1" dirty="0" smtClean="0"/>
              <a:t> </a:t>
            </a:r>
            <a:r>
              <a:rPr lang="en-US" sz="2400" i="1" dirty="0" err="1" smtClean="0"/>
              <a:t>camptorynchus</a:t>
            </a:r>
            <a:endParaRPr lang="en-US" sz="2400" i="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8"/>
          <p:cNvSpPr txBox="1">
            <a:spLocks noChangeArrowheads="1"/>
          </p:cNvSpPr>
          <p:nvPr/>
        </p:nvSpPr>
        <p:spPr bwMode="auto">
          <a:xfrm>
            <a:off x="419100" y="362857"/>
            <a:ext cx="8305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ea typeface="ＭＳ Ｐゴシック" charset="0"/>
              </a:defRPr>
            </a:lvl1pPr>
            <a:lvl2pPr>
              <a:defRPr sz="28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000">
                <a:solidFill>
                  <a:schemeClr val="tx1"/>
                </a:solidFill>
                <a:latin typeface="Times New Roman" charset="0"/>
                <a:ea typeface="ＭＳ Ｐゴシック" charset="0"/>
              </a:defRPr>
            </a:lvl4pPr>
            <a:lvl5pPr>
              <a:defRPr sz="2000">
                <a:solidFill>
                  <a:schemeClr val="tx1"/>
                </a:solidFill>
                <a:latin typeface="Times New Roman" charset="0"/>
                <a:ea typeface="ＭＳ Ｐゴシック" charset="0"/>
              </a:defRPr>
            </a:lvl5pPr>
            <a:lvl6pPr>
              <a:defRPr sz="2000">
                <a:solidFill>
                  <a:schemeClr val="tx1"/>
                </a:solidFill>
                <a:latin typeface="Times New Roman" charset="0"/>
                <a:ea typeface="ＭＳ Ｐゴシック" charset="0"/>
              </a:defRPr>
            </a:lvl6pPr>
            <a:lvl7pPr>
              <a:defRPr sz="2000">
                <a:solidFill>
                  <a:schemeClr val="tx1"/>
                </a:solidFill>
                <a:latin typeface="Times New Roman" charset="0"/>
                <a:ea typeface="ＭＳ Ｐゴシック" charset="0"/>
              </a:defRPr>
            </a:lvl7pPr>
            <a:lvl8pPr>
              <a:defRPr sz="2000">
                <a:solidFill>
                  <a:schemeClr val="tx1"/>
                </a:solidFill>
                <a:latin typeface="Times New Roman" charset="0"/>
                <a:ea typeface="ＭＳ Ｐゴシック" charset="0"/>
              </a:defRPr>
            </a:lvl8pPr>
            <a:lvl9pPr>
              <a:defRPr sz="2000">
                <a:solidFill>
                  <a:schemeClr val="tx1"/>
                </a:solidFill>
                <a:latin typeface="Times New Roman" charset="0"/>
                <a:ea typeface="ＭＳ Ｐゴシック" charset="0"/>
              </a:defRPr>
            </a:lvl9pPr>
          </a:lstStyle>
          <a:p>
            <a:pPr algn="ctr" eaLnBrk="0" hangingPunct="0"/>
            <a:r>
              <a:rPr lang="en-US" sz="4000" b="1">
                <a:latin typeface="Arial" charset="0"/>
              </a:rPr>
              <a:t>RRV Transmission Cycle</a:t>
            </a:r>
          </a:p>
        </p:txBody>
      </p:sp>
      <p:pic>
        <p:nvPicPr>
          <p:cNvPr id="15363" name="Picture 19" descr="WALKING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819400"/>
            <a:ext cx="137001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20" descr="j0180610"/>
          <p:cNvPicPr>
            <a:picLocks noChangeAspect="1" noChangeArrowheads="1"/>
          </p:cNvPicPr>
          <p:nvPr/>
        </p:nvPicPr>
        <p:blipFill rotWithShape="1">
          <a:blip r:embed="rId4">
            <a:extLst>
              <a:ext uri="{28A0092B-C50C-407E-A947-70E740481C1C}">
                <a14:useLocalDpi xmlns:a14="http://schemas.microsoft.com/office/drawing/2010/main" val="0"/>
              </a:ext>
            </a:extLst>
          </a:blip>
          <a:srcRect t="19034"/>
          <a:stretch/>
        </p:blipFill>
        <p:spPr bwMode="auto">
          <a:xfrm>
            <a:off x="6905670" y="2579215"/>
            <a:ext cx="1299029" cy="77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AutoShape 25"/>
          <p:cNvSpPr>
            <a:spLocks noChangeArrowheads="1"/>
          </p:cNvSpPr>
          <p:nvPr/>
        </p:nvSpPr>
        <p:spPr bwMode="auto">
          <a:xfrm rot="5003531">
            <a:off x="1874837" y="487363"/>
            <a:ext cx="1050925" cy="3276600"/>
          </a:xfrm>
          <a:prstGeom prst="curvedRightArrow">
            <a:avLst>
              <a:gd name="adj1" fmla="val 62356"/>
              <a:gd name="adj2" fmla="val 124713"/>
              <a:gd name="adj3" fmla="val 33333"/>
            </a:avLst>
          </a:prstGeom>
          <a:solidFill>
            <a:schemeClr val="accent1">
              <a:alpha val="50195"/>
            </a:schemeClr>
          </a:solidFill>
          <a:ln w="9525">
            <a:solidFill>
              <a:schemeClr val="tx1"/>
            </a:solidFill>
            <a:miter lim="800000"/>
            <a:headEnd/>
            <a:tailEnd/>
          </a:ln>
        </p:spPr>
        <p:txBody>
          <a:bodyPr wrap="none" anchor="ctr"/>
          <a:lstStyle/>
          <a:p>
            <a:pPr eaLnBrk="0" hangingPunct="0"/>
            <a:endParaRPr lang="en-AU"/>
          </a:p>
        </p:txBody>
      </p:sp>
      <p:pic>
        <p:nvPicPr>
          <p:cNvPr id="15368" name="Picture 26" descr="icoas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3352800"/>
            <a:ext cx="685800" cy="617538"/>
          </a:xfrm>
          <a:prstGeom prst="rect">
            <a:avLst/>
          </a:prstGeom>
          <a:noFill/>
          <a:ln w="254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15369" name="AutoShape 27"/>
          <p:cNvSpPr>
            <a:spLocks noChangeArrowheads="1"/>
          </p:cNvSpPr>
          <p:nvPr/>
        </p:nvSpPr>
        <p:spPr bwMode="auto">
          <a:xfrm rot="5307621" flipH="1" flipV="1">
            <a:off x="2179637" y="3535363"/>
            <a:ext cx="1050925" cy="3276600"/>
          </a:xfrm>
          <a:prstGeom prst="curvedRightArrow">
            <a:avLst>
              <a:gd name="adj1" fmla="val 62356"/>
              <a:gd name="adj2" fmla="val 124713"/>
              <a:gd name="adj3" fmla="val 33333"/>
            </a:avLst>
          </a:prstGeom>
          <a:solidFill>
            <a:schemeClr val="accent1">
              <a:alpha val="50195"/>
            </a:schemeClr>
          </a:solidFill>
          <a:ln w="9525">
            <a:solidFill>
              <a:schemeClr val="tx1"/>
            </a:solidFill>
            <a:miter lim="800000"/>
            <a:headEnd/>
            <a:tailEnd/>
          </a:ln>
        </p:spPr>
        <p:txBody>
          <a:bodyPr wrap="none" anchor="ctr"/>
          <a:lstStyle/>
          <a:p>
            <a:pPr eaLnBrk="0" hangingPunct="0"/>
            <a:endParaRPr lang="en-AU"/>
          </a:p>
        </p:txBody>
      </p:sp>
      <p:sp>
        <p:nvSpPr>
          <p:cNvPr id="15370" name="AutoShape 29"/>
          <p:cNvSpPr>
            <a:spLocks noChangeArrowheads="1"/>
          </p:cNvSpPr>
          <p:nvPr/>
        </p:nvSpPr>
        <p:spPr bwMode="auto">
          <a:xfrm rot="-5653550" flipH="1" flipV="1">
            <a:off x="5456237" y="411163"/>
            <a:ext cx="1050925" cy="3276600"/>
          </a:xfrm>
          <a:prstGeom prst="curvedRightArrow">
            <a:avLst>
              <a:gd name="adj1" fmla="val 62356"/>
              <a:gd name="adj2" fmla="val 124713"/>
              <a:gd name="adj3" fmla="val 33333"/>
            </a:avLst>
          </a:prstGeom>
          <a:solidFill>
            <a:schemeClr val="accent1">
              <a:alpha val="50195"/>
            </a:schemeClr>
          </a:solidFill>
          <a:ln w="9525">
            <a:solidFill>
              <a:schemeClr val="tx1"/>
            </a:solidFill>
            <a:miter lim="800000"/>
            <a:headEnd/>
            <a:tailEnd/>
          </a:ln>
        </p:spPr>
        <p:txBody>
          <a:bodyPr wrap="none" anchor="ctr"/>
          <a:lstStyle/>
          <a:p>
            <a:pPr eaLnBrk="0" hangingPunct="0"/>
            <a:endParaRPr lang="en-AU"/>
          </a:p>
        </p:txBody>
      </p:sp>
      <p:pic>
        <p:nvPicPr>
          <p:cNvPr id="15371" name="Picture 30" descr="icoas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3352800"/>
            <a:ext cx="685800" cy="617538"/>
          </a:xfrm>
          <a:prstGeom prst="rect">
            <a:avLst/>
          </a:prstGeom>
          <a:noFill/>
          <a:ln w="254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15372" name="Freeform 31"/>
          <p:cNvSpPr>
            <a:spLocks/>
          </p:cNvSpPr>
          <p:nvPr/>
        </p:nvSpPr>
        <p:spPr bwMode="auto">
          <a:xfrm>
            <a:off x="6882911" y="3500724"/>
            <a:ext cx="1299029" cy="489571"/>
          </a:xfrm>
          <a:custGeom>
            <a:avLst/>
            <a:gdLst>
              <a:gd name="T0" fmla="*/ 2147483647 w 1047"/>
              <a:gd name="T1" fmla="*/ 2147483647 h 431"/>
              <a:gd name="T2" fmla="*/ 2147483647 w 1047"/>
              <a:gd name="T3" fmla="*/ 2147483647 h 431"/>
              <a:gd name="T4" fmla="*/ 2147483647 w 1047"/>
              <a:gd name="T5" fmla="*/ 2147483647 h 431"/>
              <a:gd name="T6" fmla="*/ 2147483647 w 1047"/>
              <a:gd name="T7" fmla="*/ 2147483647 h 431"/>
              <a:gd name="T8" fmla="*/ 2147483647 w 1047"/>
              <a:gd name="T9" fmla="*/ 2147483647 h 431"/>
              <a:gd name="T10" fmla="*/ 2147483647 w 1047"/>
              <a:gd name="T11" fmla="*/ 2147483647 h 431"/>
              <a:gd name="T12" fmla="*/ 2147483647 w 1047"/>
              <a:gd name="T13" fmla="*/ 2147483647 h 431"/>
              <a:gd name="T14" fmla="*/ 2147483647 w 1047"/>
              <a:gd name="T15" fmla="*/ 2147483647 h 431"/>
              <a:gd name="T16" fmla="*/ 2147483647 w 1047"/>
              <a:gd name="T17" fmla="*/ 2147483647 h 431"/>
              <a:gd name="T18" fmla="*/ 2147483647 w 1047"/>
              <a:gd name="T19" fmla="*/ 2147483647 h 431"/>
              <a:gd name="T20" fmla="*/ 2147483647 w 1047"/>
              <a:gd name="T21" fmla="*/ 2147483647 h 431"/>
              <a:gd name="T22" fmla="*/ 2147483647 w 1047"/>
              <a:gd name="T23" fmla="*/ 2147483647 h 431"/>
              <a:gd name="T24" fmla="*/ 2147483647 w 1047"/>
              <a:gd name="T25" fmla="*/ 2147483647 h 431"/>
              <a:gd name="T26" fmla="*/ 2147483647 w 1047"/>
              <a:gd name="T27" fmla="*/ 2147483647 h 431"/>
              <a:gd name="T28" fmla="*/ 2147483647 w 1047"/>
              <a:gd name="T29" fmla="*/ 2147483647 h 431"/>
              <a:gd name="T30" fmla="*/ 2147483647 w 1047"/>
              <a:gd name="T31" fmla="*/ 2147483647 h 431"/>
              <a:gd name="T32" fmla="*/ 2147483647 w 1047"/>
              <a:gd name="T33" fmla="*/ 2147483647 h 431"/>
              <a:gd name="T34" fmla="*/ 2147483647 w 1047"/>
              <a:gd name="T35" fmla="*/ 2147483647 h 431"/>
              <a:gd name="T36" fmla="*/ 2147483647 w 1047"/>
              <a:gd name="T37" fmla="*/ 2147483647 h 431"/>
              <a:gd name="T38" fmla="*/ 2147483647 w 1047"/>
              <a:gd name="T39" fmla="*/ 2147483647 h 431"/>
              <a:gd name="T40" fmla="*/ 2147483647 w 1047"/>
              <a:gd name="T41" fmla="*/ 2147483647 h 431"/>
              <a:gd name="T42" fmla="*/ 2147483647 w 1047"/>
              <a:gd name="T43" fmla="*/ 2147483647 h 431"/>
              <a:gd name="T44" fmla="*/ 2147483647 w 1047"/>
              <a:gd name="T45" fmla="*/ 2147483647 h 431"/>
              <a:gd name="T46" fmla="*/ 2147483647 w 1047"/>
              <a:gd name="T47" fmla="*/ 2147483647 h 431"/>
              <a:gd name="T48" fmla="*/ 2147483647 w 1047"/>
              <a:gd name="T49" fmla="*/ 2147483647 h 431"/>
              <a:gd name="T50" fmla="*/ 2147483647 w 1047"/>
              <a:gd name="T51" fmla="*/ 2147483647 h 431"/>
              <a:gd name="T52" fmla="*/ 2147483647 w 1047"/>
              <a:gd name="T53" fmla="*/ 2147483647 h 431"/>
              <a:gd name="T54" fmla="*/ 2147483647 w 1047"/>
              <a:gd name="T55" fmla="*/ 2147483647 h 431"/>
              <a:gd name="T56" fmla="*/ 2147483647 w 1047"/>
              <a:gd name="T57" fmla="*/ 2147483647 h 431"/>
              <a:gd name="T58" fmla="*/ 2147483647 w 1047"/>
              <a:gd name="T59" fmla="*/ 2147483647 h 431"/>
              <a:gd name="T60" fmla="*/ 2147483647 w 1047"/>
              <a:gd name="T61" fmla="*/ 2147483647 h 431"/>
              <a:gd name="T62" fmla="*/ 2147483647 w 1047"/>
              <a:gd name="T63" fmla="*/ 2147483647 h 431"/>
              <a:gd name="T64" fmla="*/ 2147483647 w 1047"/>
              <a:gd name="T65" fmla="*/ 2147483647 h 431"/>
              <a:gd name="T66" fmla="*/ 2147483647 w 1047"/>
              <a:gd name="T67" fmla="*/ 2147483647 h 431"/>
              <a:gd name="T68" fmla="*/ 2147483647 w 1047"/>
              <a:gd name="T69" fmla="*/ 2147483647 h 431"/>
              <a:gd name="T70" fmla="*/ 2147483647 w 1047"/>
              <a:gd name="T71" fmla="*/ 2147483647 h 431"/>
              <a:gd name="T72" fmla="*/ 2147483647 w 1047"/>
              <a:gd name="T73" fmla="*/ 2147483647 h 431"/>
              <a:gd name="T74" fmla="*/ 2147483647 w 1047"/>
              <a:gd name="T75" fmla="*/ 2147483647 h 431"/>
              <a:gd name="T76" fmla="*/ 2147483647 w 1047"/>
              <a:gd name="T77" fmla="*/ 2147483647 h 431"/>
              <a:gd name="T78" fmla="*/ 2147483647 w 1047"/>
              <a:gd name="T79" fmla="*/ 2147483647 h 431"/>
              <a:gd name="T80" fmla="*/ 2147483647 w 1047"/>
              <a:gd name="T81" fmla="*/ 2147483647 h 431"/>
              <a:gd name="T82" fmla="*/ 2147483647 w 1047"/>
              <a:gd name="T83" fmla="*/ 2147483647 h 431"/>
              <a:gd name="T84" fmla="*/ 2147483647 w 1047"/>
              <a:gd name="T85" fmla="*/ 2147483647 h 431"/>
              <a:gd name="T86" fmla="*/ 2147483647 w 1047"/>
              <a:gd name="T87" fmla="*/ 2147483647 h 431"/>
              <a:gd name="T88" fmla="*/ 2147483647 w 1047"/>
              <a:gd name="T89" fmla="*/ 2147483647 h 431"/>
              <a:gd name="T90" fmla="*/ 2147483647 w 1047"/>
              <a:gd name="T91" fmla="*/ 2147483647 h 431"/>
              <a:gd name="T92" fmla="*/ 2147483647 w 1047"/>
              <a:gd name="T93" fmla="*/ 2147483647 h 431"/>
              <a:gd name="T94" fmla="*/ 2147483647 w 1047"/>
              <a:gd name="T95" fmla="*/ 2147483647 h 431"/>
              <a:gd name="T96" fmla="*/ 2147483647 w 1047"/>
              <a:gd name="T97" fmla="*/ 2147483647 h 431"/>
              <a:gd name="T98" fmla="*/ 2147483647 w 1047"/>
              <a:gd name="T99" fmla="*/ 2147483647 h 431"/>
              <a:gd name="T100" fmla="*/ 2147483647 w 1047"/>
              <a:gd name="T101" fmla="*/ 2147483647 h 431"/>
              <a:gd name="T102" fmla="*/ 2147483647 w 1047"/>
              <a:gd name="T103" fmla="*/ 2147483647 h 431"/>
              <a:gd name="T104" fmla="*/ 2147483647 w 1047"/>
              <a:gd name="T105" fmla="*/ 2147483647 h 431"/>
              <a:gd name="T106" fmla="*/ 2147483647 w 1047"/>
              <a:gd name="T107" fmla="*/ 2147483647 h 431"/>
              <a:gd name="T108" fmla="*/ 2147483647 w 1047"/>
              <a:gd name="T109" fmla="*/ 2147483647 h 431"/>
              <a:gd name="T110" fmla="*/ 2147483647 w 1047"/>
              <a:gd name="T111" fmla="*/ 2147483647 h 43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47"/>
              <a:gd name="T169" fmla="*/ 0 h 431"/>
              <a:gd name="T170" fmla="*/ 1047 w 1047"/>
              <a:gd name="T171" fmla="*/ 431 h 43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47" h="431">
                <a:moveTo>
                  <a:pt x="910" y="127"/>
                </a:moveTo>
                <a:lnTo>
                  <a:pt x="934" y="129"/>
                </a:lnTo>
                <a:lnTo>
                  <a:pt x="959" y="130"/>
                </a:lnTo>
                <a:lnTo>
                  <a:pt x="983" y="129"/>
                </a:lnTo>
                <a:lnTo>
                  <a:pt x="992" y="127"/>
                </a:lnTo>
                <a:lnTo>
                  <a:pt x="996" y="127"/>
                </a:lnTo>
                <a:lnTo>
                  <a:pt x="1016" y="129"/>
                </a:lnTo>
                <a:lnTo>
                  <a:pt x="1031" y="127"/>
                </a:lnTo>
                <a:lnTo>
                  <a:pt x="1042" y="121"/>
                </a:lnTo>
                <a:lnTo>
                  <a:pt x="1046" y="113"/>
                </a:lnTo>
                <a:lnTo>
                  <a:pt x="1042" y="104"/>
                </a:lnTo>
                <a:lnTo>
                  <a:pt x="1031" y="98"/>
                </a:lnTo>
                <a:lnTo>
                  <a:pt x="1016" y="94"/>
                </a:lnTo>
                <a:lnTo>
                  <a:pt x="994" y="92"/>
                </a:lnTo>
                <a:lnTo>
                  <a:pt x="985" y="85"/>
                </a:lnTo>
                <a:lnTo>
                  <a:pt x="974" y="79"/>
                </a:lnTo>
                <a:lnTo>
                  <a:pt x="951" y="71"/>
                </a:lnTo>
                <a:lnTo>
                  <a:pt x="928" y="65"/>
                </a:lnTo>
                <a:lnTo>
                  <a:pt x="908" y="62"/>
                </a:lnTo>
                <a:lnTo>
                  <a:pt x="893" y="62"/>
                </a:lnTo>
                <a:lnTo>
                  <a:pt x="882" y="59"/>
                </a:lnTo>
                <a:lnTo>
                  <a:pt x="881" y="62"/>
                </a:lnTo>
                <a:lnTo>
                  <a:pt x="867" y="46"/>
                </a:lnTo>
                <a:lnTo>
                  <a:pt x="860" y="42"/>
                </a:lnTo>
                <a:lnTo>
                  <a:pt x="852" y="37"/>
                </a:lnTo>
                <a:lnTo>
                  <a:pt x="828" y="33"/>
                </a:lnTo>
                <a:lnTo>
                  <a:pt x="802" y="30"/>
                </a:lnTo>
                <a:lnTo>
                  <a:pt x="791" y="28"/>
                </a:lnTo>
                <a:lnTo>
                  <a:pt x="783" y="30"/>
                </a:lnTo>
                <a:lnTo>
                  <a:pt x="785" y="37"/>
                </a:lnTo>
                <a:lnTo>
                  <a:pt x="791" y="45"/>
                </a:lnTo>
                <a:lnTo>
                  <a:pt x="813" y="58"/>
                </a:lnTo>
                <a:lnTo>
                  <a:pt x="839" y="68"/>
                </a:lnTo>
                <a:lnTo>
                  <a:pt x="847" y="71"/>
                </a:lnTo>
                <a:lnTo>
                  <a:pt x="856" y="72"/>
                </a:lnTo>
                <a:lnTo>
                  <a:pt x="860" y="75"/>
                </a:lnTo>
                <a:lnTo>
                  <a:pt x="860" y="79"/>
                </a:lnTo>
                <a:lnTo>
                  <a:pt x="856" y="82"/>
                </a:lnTo>
                <a:lnTo>
                  <a:pt x="854" y="84"/>
                </a:lnTo>
                <a:lnTo>
                  <a:pt x="850" y="84"/>
                </a:lnTo>
                <a:lnTo>
                  <a:pt x="845" y="86"/>
                </a:lnTo>
                <a:lnTo>
                  <a:pt x="841" y="91"/>
                </a:lnTo>
                <a:lnTo>
                  <a:pt x="841" y="92"/>
                </a:lnTo>
                <a:lnTo>
                  <a:pt x="834" y="91"/>
                </a:lnTo>
                <a:lnTo>
                  <a:pt x="826" y="91"/>
                </a:lnTo>
                <a:lnTo>
                  <a:pt x="804" y="91"/>
                </a:lnTo>
                <a:lnTo>
                  <a:pt x="785" y="91"/>
                </a:lnTo>
                <a:lnTo>
                  <a:pt x="779" y="91"/>
                </a:lnTo>
                <a:lnTo>
                  <a:pt x="777" y="91"/>
                </a:lnTo>
                <a:lnTo>
                  <a:pt x="733" y="60"/>
                </a:lnTo>
                <a:lnTo>
                  <a:pt x="684" y="31"/>
                </a:lnTo>
                <a:lnTo>
                  <a:pt x="655" y="18"/>
                </a:lnTo>
                <a:lnTo>
                  <a:pt x="623" y="10"/>
                </a:lnTo>
                <a:lnTo>
                  <a:pt x="591" y="2"/>
                </a:lnTo>
                <a:lnTo>
                  <a:pt x="554" y="0"/>
                </a:lnTo>
                <a:lnTo>
                  <a:pt x="517" y="2"/>
                </a:lnTo>
                <a:lnTo>
                  <a:pt x="487" y="8"/>
                </a:lnTo>
                <a:lnTo>
                  <a:pt x="459" y="18"/>
                </a:lnTo>
                <a:lnTo>
                  <a:pt x="434" y="31"/>
                </a:lnTo>
                <a:lnTo>
                  <a:pt x="410" y="46"/>
                </a:lnTo>
                <a:lnTo>
                  <a:pt x="386" y="62"/>
                </a:lnTo>
                <a:lnTo>
                  <a:pt x="360" y="81"/>
                </a:lnTo>
                <a:lnTo>
                  <a:pt x="330" y="99"/>
                </a:lnTo>
                <a:lnTo>
                  <a:pt x="297" y="119"/>
                </a:lnTo>
                <a:lnTo>
                  <a:pt x="262" y="139"/>
                </a:lnTo>
                <a:lnTo>
                  <a:pt x="224" y="159"/>
                </a:lnTo>
                <a:lnTo>
                  <a:pt x="185" y="175"/>
                </a:lnTo>
                <a:lnTo>
                  <a:pt x="164" y="179"/>
                </a:lnTo>
                <a:lnTo>
                  <a:pt x="144" y="182"/>
                </a:lnTo>
                <a:lnTo>
                  <a:pt x="122" y="184"/>
                </a:lnTo>
                <a:lnTo>
                  <a:pt x="101" y="182"/>
                </a:lnTo>
                <a:lnTo>
                  <a:pt x="80" y="179"/>
                </a:lnTo>
                <a:lnTo>
                  <a:pt x="58" y="170"/>
                </a:lnTo>
                <a:lnTo>
                  <a:pt x="37" y="159"/>
                </a:lnTo>
                <a:lnTo>
                  <a:pt x="17" y="144"/>
                </a:lnTo>
                <a:lnTo>
                  <a:pt x="11" y="140"/>
                </a:lnTo>
                <a:lnTo>
                  <a:pt x="6" y="139"/>
                </a:lnTo>
                <a:lnTo>
                  <a:pt x="0" y="140"/>
                </a:lnTo>
                <a:lnTo>
                  <a:pt x="0" y="144"/>
                </a:lnTo>
                <a:lnTo>
                  <a:pt x="2" y="152"/>
                </a:lnTo>
                <a:lnTo>
                  <a:pt x="6" y="157"/>
                </a:lnTo>
                <a:lnTo>
                  <a:pt x="13" y="166"/>
                </a:lnTo>
                <a:lnTo>
                  <a:pt x="24" y="176"/>
                </a:lnTo>
                <a:lnTo>
                  <a:pt x="39" y="185"/>
                </a:lnTo>
                <a:lnTo>
                  <a:pt x="58" y="195"/>
                </a:lnTo>
                <a:lnTo>
                  <a:pt x="80" y="204"/>
                </a:lnTo>
                <a:lnTo>
                  <a:pt x="107" y="210"/>
                </a:lnTo>
                <a:lnTo>
                  <a:pt x="138" y="211"/>
                </a:lnTo>
                <a:lnTo>
                  <a:pt x="175" y="210"/>
                </a:lnTo>
                <a:lnTo>
                  <a:pt x="211" y="202"/>
                </a:lnTo>
                <a:lnTo>
                  <a:pt x="248" y="194"/>
                </a:lnTo>
                <a:lnTo>
                  <a:pt x="280" y="182"/>
                </a:lnTo>
                <a:lnTo>
                  <a:pt x="310" y="172"/>
                </a:lnTo>
                <a:lnTo>
                  <a:pt x="334" y="163"/>
                </a:lnTo>
                <a:lnTo>
                  <a:pt x="343" y="159"/>
                </a:lnTo>
                <a:lnTo>
                  <a:pt x="349" y="156"/>
                </a:lnTo>
                <a:lnTo>
                  <a:pt x="354" y="155"/>
                </a:lnTo>
                <a:lnTo>
                  <a:pt x="356" y="153"/>
                </a:lnTo>
                <a:lnTo>
                  <a:pt x="369" y="152"/>
                </a:lnTo>
                <a:lnTo>
                  <a:pt x="375" y="152"/>
                </a:lnTo>
                <a:lnTo>
                  <a:pt x="380" y="155"/>
                </a:lnTo>
                <a:lnTo>
                  <a:pt x="386" y="159"/>
                </a:lnTo>
                <a:lnTo>
                  <a:pt x="399" y="166"/>
                </a:lnTo>
                <a:lnTo>
                  <a:pt x="417" y="175"/>
                </a:lnTo>
                <a:lnTo>
                  <a:pt x="437" y="184"/>
                </a:lnTo>
                <a:lnTo>
                  <a:pt x="481" y="202"/>
                </a:lnTo>
                <a:lnTo>
                  <a:pt x="502" y="210"/>
                </a:lnTo>
                <a:lnTo>
                  <a:pt x="517" y="214"/>
                </a:lnTo>
                <a:lnTo>
                  <a:pt x="528" y="215"/>
                </a:lnTo>
                <a:lnTo>
                  <a:pt x="541" y="223"/>
                </a:lnTo>
                <a:lnTo>
                  <a:pt x="552" y="233"/>
                </a:lnTo>
                <a:lnTo>
                  <a:pt x="561" y="247"/>
                </a:lnTo>
                <a:lnTo>
                  <a:pt x="570" y="265"/>
                </a:lnTo>
                <a:lnTo>
                  <a:pt x="576" y="286"/>
                </a:lnTo>
                <a:lnTo>
                  <a:pt x="580" y="314"/>
                </a:lnTo>
                <a:lnTo>
                  <a:pt x="583" y="344"/>
                </a:lnTo>
                <a:lnTo>
                  <a:pt x="585" y="350"/>
                </a:lnTo>
                <a:lnTo>
                  <a:pt x="585" y="356"/>
                </a:lnTo>
                <a:lnTo>
                  <a:pt x="593" y="363"/>
                </a:lnTo>
                <a:lnTo>
                  <a:pt x="602" y="366"/>
                </a:lnTo>
                <a:lnTo>
                  <a:pt x="616" y="367"/>
                </a:lnTo>
                <a:lnTo>
                  <a:pt x="627" y="369"/>
                </a:lnTo>
                <a:lnTo>
                  <a:pt x="642" y="370"/>
                </a:lnTo>
                <a:lnTo>
                  <a:pt x="677" y="376"/>
                </a:lnTo>
                <a:lnTo>
                  <a:pt x="714" y="385"/>
                </a:lnTo>
                <a:lnTo>
                  <a:pt x="729" y="390"/>
                </a:lnTo>
                <a:lnTo>
                  <a:pt x="742" y="397"/>
                </a:lnTo>
                <a:lnTo>
                  <a:pt x="744" y="397"/>
                </a:lnTo>
                <a:lnTo>
                  <a:pt x="746" y="398"/>
                </a:lnTo>
                <a:lnTo>
                  <a:pt x="753" y="400"/>
                </a:lnTo>
                <a:lnTo>
                  <a:pt x="766" y="401"/>
                </a:lnTo>
                <a:lnTo>
                  <a:pt x="791" y="415"/>
                </a:lnTo>
                <a:lnTo>
                  <a:pt x="815" y="425"/>
                </a:lnTo>
                <a:lnTo>
                  <a:pt x="808" y="417"/>
                </a:lnTo>
                <a:lnTo>
                  <a:pt x="810" y="418"/>
                </a:lnTo>
                <a:lnTo>
                  <a:pt x="817" y="421"/>
                </a:lnTo>
                <a:lnTo>
                  <a:pt x="834" y="425"/>
                </a:lnTo>
                <a:lnTo>
                  <a:pt x="830" y="415"/>
                </a:lnTo>
                <a:lnTo>
                  <a:pt x="834" y="417"/>
                </a:lnTo>
                <a:lnTo>
                  <a:pt x="843" y="421"/>
                </a:lnTo>
                <a:lnTo>
                  <a:pt x="852" y="425"/>
                </a:lnTo>
                <a:lnTo>
                  <a:pt x="858" y="430"/>
                </a:lnTo>
                <a:lnTo>
                  <a:pt x="856" y="421"/>
                </a:lnTo>
                <a:lnTo>
                  <a:pt x="850" y="413"/>
                </a:lnTo>
                <a:lnTo>
                  <a:pt x="841" y="407"/>
                </a:lnTo>
                <a:lnTo>
                  <a:pt x="837" y="404"/>
                </a:lnTo>
                <a:lnTo>
                  <a:pt x="839" y="400"/>
                </a:lnTo>
                <a:lnTo>
                  <a:pt x="834" y="395"/>
                </a:lnTo>
                <a:lnTo>
                  <a:pt x="826" y="392"/>
                </a:lnTo>
                <a:lnTo>
                  <a:pt x="813" y="388"/>
                </a:lnTo>
                <a:lnTo>
                  <a:pt x="791" y="380"/>
                </a:lnTo>
                <a:lnTo>
                  <a:pt x="777" y="378"/>
                </a:lnTo>
                <a:lnTo>
                  <a:pt x="759" y="373"/>
                </a:lnTo>
                <a:lnTo>
                  <a:pt x="740" y="369"/>
                </a:lnTo>
                <a:lnTo>
                  <a:pt x="718" y="365"/>
                </a:lnTo>
                <a:lnTo>
                  <a:pt x="694" y="359"/>
                </a:lnTo>
                <a:lnTo>
                  <a:pt x="666" y="353"/>
                </a:lnTo>
                <a:lnTo>
                  <a:pt x="660" y="352"/>
                </a:lnTo>
                <a:lnTo>
                  <a:pt x="651" y="349"/>
                </a:lnTo>
                <a:lnTo>
                  <a:pt x="640" y="342"/>
                </a:lnTo>
                <a:lnTo>
                  <a:pt x="638" y="336"/>
                </a:lnTo>
                <a:lnTo>
                  <a:pt x="638" y="329"/>
                </a:lnTo>
                <a:lnTo>
                  <a:pt x="638" y="319"/>
                </a:lnTo>
                <a:lnTo>
                  <a:pt x="638" y="305"/>
                </a:lnTo>
                <a:lnTo>
                  <a:pt x="636" y="272"/>
                </a:lnTo>
                <a:lnTo>
                  <a:pt x="631" y="238"/>
                </a:lnTo>
                <a:lnTo>
                  <a:pt x="627" y="223"/>
                </a:lnTo>
                <a:lnTo>
                  <a:pt x="623" y="213"/>
                </a:lnTo>
                <a:lnTo>
                  <a:pt x="634" y="208"/>
                </a:lnTo>
                <a:lnTo>
                  <a:pt x="640" y="201"/>
                </a:lnTo>
                <a:lnTo>
                  <a:pt x="647" y="195"/>
                </a:lnTo>
                <a:lnTo>
                  <a:pt x="647" y="192"/>
                </a:lnTo>
                <a:lnTo>
                  <a:pt x="651" y="191"/>
                </a:lnTo>
                <a:lnTo>
                  <a:pt x="655" y="189"/>
                </a:lnTo>
                <a:lnTo>
                  <a:pt x="662" y="191"/>
                </a:lnTo>
                <a:lnTo>
                  <a:pt x="684" y="192"/>
                </a:lnTo>
                <a:lnTo>
                  <a:pt x="694" y="192"/>
                </a:lnTo>
                <a:lnTo>
                  <a:pt x="699" y="192"/>
                </a:lnTo>
                <a:lnTo>
                  <a:pt x="697" y="194"/>
                </a:lnTo>
                <a:lnTo>
                  <a:pt x="697" y="198"/>
                </a:lnTo>
                <a:lnTo>
                  <a:pt x="694" y="205"/>
                </a:lnTo>
                <a:lnTo>
                  <a:pt x="692" y="214"/>
                </a:lnTo>
                <a:lnTo>
                  <a:pt x="690" y="231"/>
                </a:lnTo>
                <a:lnTo>
                  <a:pt x="692" y="240"/>
                </a:lnTo>
                <a:lnTo>
                  <a:pt x="697" y="247"/>
                </a:lnTo>
                <a:lnTo>
                  <a:pt x="697" y="250"/>
                </a:lnTo>
                <a:lnTo>
                  <a:pt x="694" y="253"/>
                </a:lnTo>
                <a:lnTo>
                  <a:pt x="692" y="258"/>
                </a:lnTo>
                <a:lnTo>
                  <a:pt x="686" y="259"/>
                </a:lnTo>
                <a:lnTo>
                  <a:pt x="677" y="258"/>
                </a:lnTo>
                <a:lnTo>
                  <a:pt x="673" y="255"/>
                </a:lnTo>
                <a:lnTo>
                  <a:pt x="673" y="252"/>
                </a:lnTo>
                <a:lnTo>
                  <a:pt x="677" y="250"/>
                </a:lnTo>
                <a:lnTo>
                  <a:pt x="675" y="247"/>
                </a:lnTo>
                <a:lnTo>
                  <a:pt x="673" y="244"/>
                </a:lnTo>
                <a:lnTo>
                  <a:pt x="668" y="246"/>
                </a:lnTo>
                <a:lnTo>
                  <a:pt x="664" y="247"/>
                </a:lnTo>
                <a:lnTo>
                  <a:pt x="660" y="253"/>
                </a:lnTo>
                <a:lnTo>
                  <a:pt x="657" y="265"/>
                </a:lnTo>
                <a:lnTo>
                  <a:pt x="662" y="269"/>
                </a:lnTo>
                <a:lnTo>
                  <a:pt x="666" y="273"/>
                </a:lnTo>
                <a:lnTo>
                  <a:pt x="673" y="276"/>
                </a:lnTo>
                <a:lnTo>
                  <a:pt x="681" y="278"/>
                </a:lnTo>
                <a:lnTo>
                  <a:pt x="697" y="275"/>
                </a:lnTo>
                <a:lnTo>
                  <a:pt x="710" y="266"/>
                </a:lnTo>
                <a:lnTo>
                  <a:pt x="723" y="244"/>
                </a:lnTo>
                <a:lnTo>
                  <a:pt x="731" y="230"/>
                </a:lnTo>
                <a:lnTo>
                  <a:pt x="738" y="221"/>
                </a:lnTo>
                <a:lnTo>
                  <a:pt x="749" y="211"/>
                </a:lnTo>
                <a:lnTo>
                  <a:pt x="759" y="202"/>
                </a:lnTo>
                <a:lnTo>
                  <a:pt x="770" y="197"/>
                </a:lnTo>
                <a:lnTo>
                  <a:pt x="781" y="192"/>
                </a:lnTo>
                <a:lnTo>
                  <a:pt x="789" y="189"/>
                </a:lnTo>
                <a:lnTo>
                  <a:pt x="804" y="188"/>
                </a:lnTo>
                <a:lnTo>
                  <a:pt x="808" y="188"/>
                </a:lnTo>
                <a:lnTo>
                  <a:pt x="810" y="188"/>
                </a:lnTo>
                <a:lnTo>
                  <a:pt x="828" y="185"/>
                </a:lnTo>
                <a:lnTo>
                  <a:pt x="843" y="179"/>
                </a:lnTo>
                <a:lnTo>
                  <a:pt x="860" y="173"/>
                </a:lnTo>
                <a:lnTo>
                  <a:pt x="876" y="163"/>
                </a:lnTo>
                <a:lnTo>
                  <a:pt x="889" y="153"/>
                </a:lnTo>
                <a:lnTo>
                  <a:pt x="899" y="143"/>
                </a:lnTo>
                <a:lnTo>
                  <a:pt x="906" y="134"/>
                </a:lnTo>
                <a:lnTo>
                  <a:pt x="910" y="127"/>
                </a:lnTo>
              </a:path>
            </a:pathLst>
          </a:custGeom>
          <a:solidFill>
            <a:srgbClr val="A50021"/>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15373" name="AutoShape 32"/>
          <p:cNvSpPr>
            <a:spLocks noChangeArrowheads="1"/>
          </p:cNvSpPr>
          <p:nvPr/>
        </p:nvSpPr>
        <p:spPr bwMode="auto">
          <a:xfrm rot="5307621" flipH="1" flipV="1">
            <a:off x="5837237" y="3639735"/>
            <a:ext cx="1050925" cy="3276600"/>
          </a:xfrm>
          <a:prstGeom prst="curvedRightArrow">
            <a:avLst>
              <a:gd name="adj1" fmla="val 62356"/>
              <a:gd name="adj2" fmla="val 124713"/>
              <a:gd name="adj3" fmla="val 33333"/>
            </a:avLst>
          </a:prstGeom>
          <a:solidFill>
            <a:schemeClr val="accent1">
              <a:alpha val="50195"/>
            </a:schemeClr>
          </a:solidFill>
          <a:ln w="9525">
            <a:solidFill>
              <a:schemeClr val="tx1"/>
            </a:solidFill>
            <a:miter lim="800000"/>
            <a:headEnd/>
            <a:tailEnd/>
          </a:ln>
        </p:spPr>
        <p:txBody>
          <a:bodyPr wrap="none" anchor="ctr"/>
          <a:lstStyle/>
          <a:p>
            <a:pPr eaLnBrk="0" hangingPunct="0"/>
            <a:endParaRPr lang="en-AU"/>
          </a:p>
        </p:txBody>
      </p:sp>
      <p:pic>
        <p:nvPicPr>
          <p:cNvPr id="15" name="Picture 14"/>
          <p:cNvPicPr>
            <a:picLocks noChangeAspect="1"/>
          </p:cNvPicPr>
          <p:nvPr/>
        </p:nvPicPr>
        <p:blipFill rotWithShape="1">
          <a:blip r:embed="rId6"/>
          <a:srcRect l="4814"/>
          <a:stretch/>
        </p:blipFill>
        <p:spPr>
          <a:xfrm>
            <a:off x="6962731" y="3978058"/>
            <a:ext cx="1241968" cy="730683"/>
          </a:xfrm>
          <a:prstGeom prst="rect">
            <a:avLst/>
          </a:prstGeom>
        </p:spPr>
      </p:pic>
      <p:pic>
        <p:nvPicPr>
          <p:cNvPr id="16" name="Picture 15"/>
          <p:cNvPicPr>
            <a:picLocks noChangeAspect="1"/>
          </p:cNvPicPr>
          <p:nvPr/>
        </p:nvPicPr>
        <p:blipFill>
          <a:blip r:embed="rId7"/>
          <a:stretch>
            <a:fillRect/>
          </a:stretch>
        </p:blipFill>
        <p:spPr>
          <a:xfrm>
            <a:off x="3203484" y="2819400"/>
            <a:ext cx="2211297" cy="1551209"/>
          </a:xfrm>
          <a:prstGeom prst="rect">
            <a:avLst/>
          </a:prstGeom>
        </p:spPr>
      </p:pic>
    </p:spTree>
    <p:extLst>
      <p:ext uri="{BB962C8B-B14F-4D97-AF65-F5344CB8AC3E}">
        <p14:creationId xmlns:p14="http://schemas.microsoft.com/office/powerpoint/2010/main" val="59255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5451" y="985052"/>
            <a:ext cx="8860786" cy="1569660"/>
          </a:xfrm>
          <a:prstGeom prst="rect">
            <a:avLst/>
          </a:prstGeom>
        </p:spPr>
        <p:txBody>
          <a:bodyPr wrap="square">
            <a:spAutoFit/>
          </a:bodyPr>
          <a:lstStyle/>
          <a:p>
            <a:r>
              <a:rPr lang="en-US" sz="2400" i="1" dirty="0" smtClean="0"/>
              <a:t>“Clinical </a:t>
            </a:r>
            <a:r>
              <a:rPr lang="en-US" sz="2400" i="1" dirty="0"/>
              <a:t>symptoms </a:t>
            </a:r>
            <a:r>
              <a:rPr lang="en-US" sz="2400" i="1" dirty="0" smtClean="0"/>
              <a:t>include </a:t>
            </a:r>
            <a:r>
              <a:rPr lang="en-US" sz="2400" b="1" i="1" u="sng" dirty="0"/>
              <a:t>exercise intolerance</a:t>
            </a:r>
            <a:r>
              <a:rPr lang="en-US" sz="2400" i="1" dirty="0"/>
              <a:t>, joint swelling, </a:t>
            </a:r>
            <a:r>
              <a:rPr lang="en-US" sz="2400" i="1" dirty="0" err="1"/>
              <a:t>vascultis</a:t>
            </a:r>
            <a:r>
              <a:rPr lang="en-US" sz="2400" i="1" dirty="0"/>
              <a:t> and </a:t>
            </a:r>
            <a:r>
              <a:rPr lang="en-US" sz="2400" i="1" dirty="0" err="1"/>
              <a:t>oedema</a:t>
            </a:r>
            <a:r>
              <a:rPr lang="en-US" sz="2400" i="1" dirty="0"/>
              <a:t> of the lower limbs, generalized musculoskeletal stiffness and a transient pyrexia </a:t>
            </a:r>
            <a:r>
              <a:rPr lang="en-US" sz="2400" i="1" dirty="0" smtClean="0"/>
              <a:t>- 4 </a:t>
            </a:r>
            <a:r>
              <a:rPr lang="en-US" sz="2400" i="1" dirty="0"/>
              <a:t>case studies. </a:t>
            </a:r>
            <a:r>
              <a:rPr lang="en-US" sz="2400" i="1" dirty="0" smtClean="0"/>
              <a:t>Much </a:t>
            </a:r>
            <a:r>
              <a:rPr lang="en-US" sz="2400" i="1" dirty="0"/>
              <a:t>more research is needed to gain a better understanding of this disease in </a:t>
            </a:r>
            <a:r>
              <a:rPr lang="en-US" sz="2400" i="1" dirty="0" smtClean="0"/>
              <a:t>horses”</a:t>
            </a:r>
          </a:p>
        </p:txBody>
      </p:sp>
      <p:sp>
        <p:nvSpPr>
          <p:cNvPr id="6" name="Rectangle 5"/>
          <p:cNvSpPr/>
          <p:nvPr/>
        </p:nvSpPr>
        <p:spPr>
          <a:xfrm>
            <a:off x="164288" y="277166"/>
            <a:ext cx="8572162" cy="707886"/>
          </a:xfrm>
          <a:prstGeom prst="rect">
            <a:avLst/>
          </a:prstGeom>
        </p:spPr>
        <p:txBody>
          <a:bodyPr wrap="square">
            <a:spAutoFit/>
          </a:bodyPr>
          <a:lstStyle/>
          <a:p>
            <a:pPr algn="ctr"/>
            <a:r>
              <a:rPr lang="en-AU" sz="4000" b="1" dirty="0" smtClean="0"/>
              <a:t>Ross River virus disease in horses</a:t>
            </a:r>
            <a:endParaRPr lang="en-AU" sz="4000" b="1" dirty="0"/>
          </a:p>
        </p:txBody>
      </p:sp>
      <p:graphicFrame>
        <p:nvGraphicFramePr>
          <p:cNvPr id="8" name="Object 7"/>
          <p:cNvGraphicFramePr>
            <a:graphicFrameLocks noChangeAspect="1"/>
          </p:cNvGraphicFramePr>
          <p:nvPr>
            <p:extLst>
              <p:ext uri="{D42A27DB-BD31-4B8C-83A1-F6EECF244321}">
                <p14:modId xmlns:p14="http://schemas.microsoft.com/office/powerpoint/2010/main" val="1340171688"/>
              </p:ext>
            </p:extLst>
          </p:nvPr>
        </p:nvGraphicFramePr>
        <p:xfrm>
          <a:off x="341768" y="2807668"/>
          <a:ext cx="8394682" cy="3431823"/>
        </p:xfrm>
        <a:graphic>
          <a:graphicData uri="http://schemas.openxmlformats.org/presentationml/2006/ole">
            <mc:AlternateContent xmlns:mc="http://schemas.openxmlformats.org/markup-compatibility/2006">
              <mc:Choice xmlns:v="urn:schemas-microsoft-com:vml" Requires="v">
                <p:oleObj spid="_x0000_s8255" name="Document" r:id="rId3" imgW="5421600" imgH="2212560" progId="Word.Document.12">
                  <p:embed/>
                </p:oleObj>
              </mc:Choice>
              <mc:Fallback>
                <p:oleObj name="Document" r:id="rId3" imgW="5421600" imgH="2212560" progId="Word.Document.12">
                  <p:embed/>
                  <p:pic>
                    <p:nvPicPr>
                      <p:cNvPr id="0" name="Picture 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68" y="2807668"/>
                        <a:ext cx="8394682" cy="343182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8"/>
          <p:cNvSpPr/>
          <p:nvPr/>
        </p:nvSpPr>
        <p:spPr>
          <a:xfrm>
            <a:off x="1904925" y="6263143"/>
            <a:ext cx="6136437" cy="369332"/>
          </a:xfrm>
          <a:prstGeom prst="rect">
            <a:avLst/>
          </a:prstGeom>
        </p:spPr>
        <p:txBody>
          <a:bodyPr wrap="square">
            <a:spAutoFit/>
          </a:bodyPr>
          <a:lstStyle/>
          <a:p>
            <a:r>
              <a:rPr lang="en-AU" b="1" i="1" dirty="0"/>
              <a:t>Anita Barton</a:t>
            </a:r>
            <a:r>
              <a:rPr lang="en-AU" b="1" i="1" baseline="30000" dirty="0"/>
              <a:t>  </a:t>
            </a:r>
            <a:r>
              <a:rPr lang="en-AU" b="1" i="1" dirty="0"/>
              <a:t>and </a:t>
            </a:r>
            <a:r>
              <a:rPr lang="en-AU" b="1" i="1" dirty="0" err="1"/>
              <a:t>Helle</a:t>
            </a:r>
            <a:r>
              <a:rPr lang="en-AU" b="1" i="1" dirty="0"/>
              <a:t> </a:t>
            </a:r>
            <a:r>
              <a:rPr lang="en-AU" b="1" i="1" dirty="0" err="1"/>
              <a:t>Bielefeldt-Ohmann</a:t>
            </a:r>
            <a:r>
              <a:rPr lang="en-AU" b="1" i="1" baseline="30000" dirty="0"/>
              <a:t>  -</a:t>
            </a:r>
            <a:r>
              <a:rPr lang="en-AU" b="1" i="1" dirty="0"/>
              <a:t> submitted to AVJ</a:t>
            </a:r>
          </a:p>
        </p:txBody>
      </p:sp>
      <p:sp>
        <p:nvSpPr>
          <p:cNvPr id="2" name="TextBox 1"/>
          <p:cNvSpPr txBox="1"/>
          <p:nvPr/>
        </p:nvSpPr>
        <p:spPr>
          <a:xfrm>
            <a:off x="1359893" y="5740706"/>
            <a:ext cx="7047873" cy="369332"/>
          </a:xfrm>
          <a:prstGeom prst="rect">
            <a:avLst/>
          </a:prstGeom>
          <a:noFill/>
        </p:spPr>
        <p:txBody>
          <a:bodyPr wrap="none" rtlCol="0">
            <a:spAutoFit/>
          </a:bodyPr>
          <a:lstStyle/>
          <a:p>
            <a:r>
              <a:rPr lang="en-US" dirty="0" smtClean="0"/>
              <a:t>Horse samples tested for RRV </a:t>
            </a:r>
            <a:r>
              <a:rPr lang="en-US" dirty="0" err="1" smtClean="0"/>
              <a:t>IgG</a:t>
            </a:r>
            <a:r>
              <a:rPr lang="en-US" dirty="0" smtClean="0"/>
              <a:t> by Victorian </a:t>
            </a:r>
            <a:r>
              <a:rPr lang="en-US" dirty="0" err="1"/>
              <a:t>A</a:t>
            </a:r>
            <a:r>
              <a:rPr lang="en-US" dirty="0" err="1" smtClean="0"/>
              <a:t>rbovirus</a:t>
            </a:r>
            <a:r>
              <a:rPr lang="en-US" dirty="0" smtClean="0"/>
              <a:t> Disease </a:t>
            </a:r>
            <a:r>
              <a:rPr lang="en-US" dirty="0"/>
              <a:t>P</a:t>
            </a:r>
            <a:r>
              <a:rPr lang="en-US" dirty="0" smtClean="0"/>
              <a:t>rogram</a:t>
            </a:r>
            <a:endParaRPr lang="en-US" dirty="0"/>
          </a:p>
        </p:txBody>
      </p:sp>
    </p:spTree>
    <p:extLst>
      <p:ext uri="{BB962C8B-B14F-4D97-AF65-F5344CB8AC3E}">
        <p14:creationId xmlns:p14="http://schemas.microsoft.com/office/powerpoint/2010/main" val="12159199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141589" y="1487714"/>
            <a:ext cx="8804043" cy="4426857"/>
          </a:xfrm>
          <a:prstGeom prst="rect">
            <a:avLst/>
          </a:prstGeom>
          <a:noFill/>
          <a:ln w="9525">
            <a:noFill/>
            <a:miter lim="800000"/>
            <a:headEnd/>
            <a:tailEnd/>
          </a:ln>
        </p:spPr>
      </p:pic>
      <p:sp>
        <p:nvSpPr>
          <p:cNvPr id="2" name="TextBox 1"/>
          <p:cNvSpPr txBox="1"/>
          <p:nvPr/>
        </p:nvSpPr>
        <p:spPr>
          <a:xfrm>
            <a:off x="346388" y="243736"/>
            <a:ext cx="8480089" cy="954107"/>
          </a:xfrm>
          <a:prstGeom prst="rect">
            <a:avLst/>
          </a:prstGeom>
          <a:noFill/>
        </p:spPr>
        <p:txBody>
          <a:bodyPr wrap="square" rtlCol="0">
            <a:spAutoFit/>
          </a:bodyPr>
          <a:lstStyle/>
          <a:p>
            <a:pPr algn="ctr"/>
            <a:r>
              <a:rPr lang="en-US" sz="2800" dirty="0" smtClean="0"/>
              <a:t>Serological evidence of </a:t>
            </a:r>
            <a:r>
              <a:rPr lang="en-US" sz="2800" dirty="0" err="1" smtClean="0"/>
              <a:t>arbovirus</a:t>
            </a:r>
            <a:r>
              <a:rPr lang="en-US" sz="2800" dirty="0" smtClean="0"/>
              <a:t> infections</a:t>
            </a:r>
          </a:p>
          <a:p>
            <a:pPr algn="ctr"/>
            <a:r>
              <a:rPr lang="en-US" sz="2800" dirty="0" smtClean="0"/>
              <a:t> in a subset of horses tested during the 2011 outbreak </a:t>
            </a:r>
            <a:endParaRPr lang="en-US" sz="2800" dirty="0"/>
          </a:p>
        </p:txBody>
      </p:sp>
      <p:sp>
        <p:nvSpPr>
          <p:cNvPr id="3" name="TextBox 2"/>
          <p:cNvSpPr txBox="1"/>
          <p:nvPr/>
        </p:nvSpPr>
        <p:spPr>
          <a:xfrm>
            <a:off x="5442857" y="6132286"/>
            <a:ext cx="2982820" cy="461665"/>
          </a:xfrm>
          <a:prstGeom prst="rect">
            <a:avLst/>
          </a:prstGeom>
          <a:noFill/>
        </p:spPr>
        <p:txBody>
          <a:bodyPr wrap="none" rtlCol="0">
            <a:spAutoFit/>
          </a:bodyPr>
          <a:lstStyle/>
          <a:p>
            <a:r>
              <a:rPr lang="en-US" sz="2400" b="1" i="1" dirty="0" smtClean="0"/>
              <a:t>Roche et al 2013, AVJ</a:t>
            </a:r>
            <a:endParaRPr lang="en-US" sz="2400" b="1" i="1" dirty="0"/>
          </a:p>
        </p:txBody>
      </p:sp>
    </p:spTree>
    <p:extLst>
      <p:ext uri="{BB962C8B-B14F-4D97-AF65-F5344CB8AC3E}">
        <p14:creationId xmlns:p14="http://schemas.microsoft.com/office/powerpoint/2010/main" val="33597874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1"/>
            </a:solidFill>
          </a:ln>
        </p:spPr>
        <p:txBody>
          <a:bodyPr>
            <a:noAutofit/>
          </a:bodyPr>
          <a:lstStyle/>
          <a:p>
            <a:r>
              <a:rPr lang="en-AU" sz="3600" dirty="0" smtClean="0">
                <a:latin typeface="Comic Sans MS" pitchFamily="66" charset="0"/>
              </a:rPr>
              <a:t>RRV </a:t>
            </a:r>
            <a:r>
              <a:rPr lang="en-AU" sz="3600" dirty="0" err="1" smtClean="0">
                <a:latin typeface="Comic Sans MS" pitchFamily="66" charset="0"/>
              </a:rPr>
              <a:t>seroprevalence</a:t>
            </a:r>
            <a:r>
              <a:rPr lang="en-AU" sz="3600" dirty="0" smtClean="0">
                <a:latin typeface="Comic Sans MS" pitchFamily="66" charset="0"/>
              </a:rPr>
              <a:t> in horses in south-eastern Queensland</a:t>
            </a:r>
            <a:endParaRPr lang="en-AU" sz="3600" dirty="0">
              <a:latin typeface="Comic Sans MS" pitchFamily="66" charset="0"/>
            </a:endParaRPr>
          </a:p>
        </p:txBody>
      </p:sp>
      <p:sp>
        <p:nvSpPr>
          <p:cNvPr id="4" name="Text Placeholder 3"/>
          <p:cNvSpPr>
            <a:spLocks noGrp="1"/>
          </p:cNvSpPr>
          <p:nvPr>
            <p:ph idx="1"/>
          </p:nvPr>
        </p:nvSpPr>
        <p:spPr/>
        <p:txBody>
          <a:bodyPr>
            <a:normAutofit/>
          </a:bodyPr>
          <a:lstStyle/>
          <a:p>
            <a:r>
              <a:rPr lang="en-AU" sz="2400" dirty="0" smtClean="0">
                <a:latin typeface="Comic Sans MS" pitchFamily="66" charset="0"/>
              </a:rPr>
              <a:t>117 race horses, 2.5-7 yr, tested 2012 - 2013</a:t>
            </a:r>
          </a:p>
          <a:p>
            <a:r>
              <a:rPr lang="en-AU" sz="2400" dirty="0" smtClean="0">
                <a:latin typeface="Comic Sans MS" pitchFamily="66" charset="0"/>
              </a:rPr>
              <a:t>37% positive for RRV neutralizing antibodies</a:t>
            </a:r>
          </a:p>
          <a:p>
            <a:r>
              <a:rPr lang="en-AU" sz="2400" b="1" dirty="0" smtClean="0">
                <a:solidFill>
                  <a:schemeClr val="tx2">
                    <a:lumMod val="60000"/>
                    <a:lumOff val="40000"/>
                  </a:schemeClr>
                </a:solidFill>
                <a:latin typeface="Comic Sans MS" pitchFamily="66" charset="0"/>
              </a:rPr>
              <a:t>Conclusion: horses in SEQ at major risk of RRV exposure </a:t>
            </a:r>
          </a:p>
          <a:p>
            <a:endParaRPr lang="en-AU" sz="2400" dirty="0">
              <a:latin typeface="Comic Sans MS" pitchFamily="66" charset="0"/>
            </a:endParaRPr>
          </a:p>
        </p:txBody>
      </p:sp>
      <p:graphicFrame>
        <p:nvGraphicFramePr>
          <p:cNvPr id="5" name="Chart 4"/>
          <p:cNvGraphicFramePr/>
          <p:nvPr>
            <p:extLst>
              <p:ext uri="{D42A27DB-BD31-4B8C-83A1-F6EECF244321}">
                <p14:modId xmlns:p14="http://schemas.microsoft.com/office/powerpoint/2010/main" val="3872852385"/>
              </p:ext>
            </p:extLst>
          </p:nvPr>
        </p:nvGraphicFramePr>
        <p:xfrm>
          <a:off x="735994" y="3419981"/>
          <a:ext cx="7547543" cy="32978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658498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5531"/>
            <a:ext cx="8229600" cy="814737"/>
          </a:xfrm>
        </p:spPr>
        <p:txBody>
          <a:bodyPr/>
          <a:lstStyle/>
          <a:p>
            <a:r>
              <a:rPr lang="en-US" dirty="0"/>
              <a:t>RRV vaccine in trials</a:t>
            </a:r>
          </a:p>
        </p:txBody>
      </p:sp>
      <p:sp>
        <p:nvSpPr>
          <p:cNvPr id="3" name="Content Placeholder 2"/>
          <p:cNvSpPr>
            <a:spLocks noGrp="1"/>
          </p:cNvSpPr>
          <p:nvPr>
            <p:ph idx="1"/>
          </p:nvPr>
        </p:nvSpPr>
        <p:spPr>
          <a:xfrm>
            <a:off x="457200" y="1058318"/>
            <a:ext cx="8420594" cy="3816201"/>
          </a:xfrm>
        </p:spPr>
        <p:txBody>
          <a:bodyPr>
            <a:noAutofit/>
          </a:bodyPr>
          <a:lstStyle/>
          <a:p>
            <a:pPr marL="0" indent="0">
              <a:buNone/>
            </a:pPr>
            <a:r>
              <a:rPr lang="en-US" sz="2000" b="1" dirty="0" smtClean="0"/>
              <a:t>Evaluation </a:t>
            </a:r>
            <a:r>
              <a:rPr lang="en-US" sz="2000" b="1" dirty="0"/>
              <a:t>of an inactivated Ross River virus </a:t>
            </a:r>
            <a:r>
              <a:rPr lang="en-US" sz="2000" b="1" dirty="0" smtClean="0"/>
              <a:t>vaccine </a:t>
            </a:r>
            <a:r>
              <a:rPr lang="en-US" sz="2000" dirty="0" smtClean="0">
                <a:hlinkClick r:id="rId2"/>
              </a:rPr>
              <a:t>Holzer </a:t>
            </a:r>
            <a:r>
              <a:rPr lang="en-US" sz="2000" dirty="0" smtClean="0"/>
              <a:t>et al 2011, Vaccine</a:t>
            </a:r>
          </a:p>
          <a:p>
            <a:pPr marL="0" indent="0">
              <a:buNone/>
            </a:pPr>
            <a:r>
              <a:rPr lang="en-US" sz="2000" dirty="0" smtClean="0"/>
              <a:t>	- 2 doses of Vero, whole virus, formalin and UV inactivated vaccine</a:t>
            </a:r>
          </a:p>
          <a:p>
            <a:pPr marL="0" indent="0">
              <a:buNone/>
            </a:pPr>
            <a:r>
              <a:rPr lang="en-US" sz="2000" dirty="0"/>
              <a:t>	</a:t>
            </a:r>
            <a:r>
              <a:rPr lang="en-US" sz="2000" dirty="0" smtClean="0"/>
              <a:t>- Alum adjuvant</a:t>
            </a:r>
          </a:p>
          <a:p>
            <a:pPr marL="0" indent="0">
              <a:buNone/>
            </a:pPr>
            <a:r>
              <a:rPr lang="en-US" sz="2000" dirty="0"/>
              <a:t>	</a:t>
            </a:r>
            <a:r>
              <a:rPr lang="en-US" sz="2000" dirty="0" smtClean="0"/>
              <a:t>- protective immune responses in mice (</a:t>
            </a:r>
            <a:r>
              <a:rPr lang="en-US" sz="2000" i="1" dirty="0" smtClean="0"/>
              <a:t>partial protection against CHIKV</a:t>
            </a:r>
            <a:r>
              <a:rPr lang="en-US" sz="2000" dirty="0" smtClean="0"/>
              <a:t>)</a:t>
            </a:r>
          </a:p>
          <a:p>
            <a:pPr marL="0" indent="0">
              <a:buNone/>
            </a:pPr>
            <a:endParaRPr lang="en-US" sz="2000" b="1" dirty="0" smtClean="0"/>
          </a:p>
          <a:p>
            <a:pPr marL="0" indent="0">
              <a:buNone/>
            </a:pPr>
            <a:r>
              <a:rPr lang="en-US" sz="2000" b="1" dirty="0" smtClean="0"/>
              <a:t>An </a:t>
            </a:r>
            <a:r>
              <a:rPr lang="en-US" sz="2000" b="1" dirty="0"/>
              <a:t>inactivated </a:t>
            </a:r>
            <a:r>
              <a:rPr lang="en-US" sz="2000" b="1" dirty="0" smtClean="0"/>
              <a:t>Ross River </a:t>
            </a:r>
            <a:r>
              <a:rPr lang="en-US" sz="2000" b="1" dirty="0"/>
              <a:t>virus vaccine is well tolerated and immunogenic in an adult population in a randomized phase 3 </a:t>
            </a:r>
            <a:r>
              <a:rPr lang="en-US" sz="2000" b="1" dirty="0" smtClean="0"/>
              <a:t>trial </a:t>
            </a:r>
            <a:r>
              <a:rPr lang="en-US" sz="2000" dirty="0" smtClean="0">
                <a:hlinkClick r:id="rId3"/>
              </a:rPr>
              <a:t>Wressnigg </a:t>
            </a:r>
            <a:r>
              <a:rPr lang="en-US" sz="2000" dirty="0" smtClean="0"/>
              <a:t>et al 2015 </a:t>
            </a:r>
            <a:r>
              <a:rPr lang="en-US" sz="2000" dirty="0" err="1" smtClean="0"/>
              <a:t>Clin</a:t>
            </a:r>
            <a:r>
              <a:rPr lang="en-US" sz="2000" dirty="0" smtClean="0"/>
              <a:t> </a:t>
            </a:r>
            <a:r>
              <a:rPr lang="en-US" sz="2000" dirty="0" err="1" smtClean="0"/>
              <a:t>Vacc</a:t>
            </a:r>
            <a:r>
              <a:rPr lang="en-US" sz="2000" dirty="0" smtClean="0"/>
              <a:t> </a:t>
            </a:r>
            <a:r>
              <a:rPr lang="en-US" sz="2000" dirty="0" err="1" smtClean="0"/>
              <a:t>Immunol</a:t>
            </a:r>
            <a:endParaRPr lang="en-US" sz="2000" b="1" dirty="0"/>
          </a:p>
          <a:p>
            <a:pPr marL="0" indent="0">
              <a:buNone/>
            </a:pPr>
            <a:r>
              <a:rPr lang="en-US" sz="2000" b="1" dirty="0" smtClean="0"/>
              <a:t>	</a:t>
            </a:r>
            <a:r>
              <a:rPr lang="en-US" sz="2000" dirty="0" smtClean="0"/>
              <a:t>~ 2000 human volunteers</a:t>
            </a:r>
          </a:p>
          <a:p>
            <a:pPr marL="0" indent="0">
              <a:buNone/>
            </a:pPr>
            <a:r>
              <a:rPr lang="en-US" sz="2000" dirty="0"/>
              <a:t>	</a:t>
            </a:r>
            <a:r>
              <a:rPr lang="en-US" sz="2000" dirty="0" smtClean="0"/>
              <a:t>~ 90 % </a:t>
            </a:r>
            <a:r>
              <a:rPr lang="en-US" sz="2000" dirty="0" err="1" smtClean="0"/>
              <a:t>seroconversion</a:t>
            </a:r>
            <a:r>
              <a:rPr lang="en-US" sz="2000" dirty="0" smtClean="0"/>
              <a:t> and </a:t>
            </a:r>
            <a:r>
              <a:rPr lang="en-US" sz="2000" dirty="0" err="1" smtClean="0"/>
              <a:t>neutralising</a:t>
            </a:r>
            <a:r>
              <a:rPr lang="en-US" sz="2000" dirty="0" smtClean="0"/>
              <a:t> responses in young adults</a:t>
            </a:r>
          </a:p>
          <a:p>
            <a:pPr marL="0" indent="0">
              <a:buNone/>
            </a:pPr>
            <a:endParaRPr lang="en-US" sz="2000" b="1" dirty="0"/>
          </a:p>
          <a:p>
            <a:pPr marL="0" indent="0">
              <a:buNone/>
            </a:pPr>
            <a:endParaRPr lang="en-US" sz="2000" b="1" dirty="0"/>
          </a:p>
        </p:txBody>
      </p:sp>
      <p:pic>
        <p:nvPicPr>
          <p:cNvPr id="4" name="Picture 3"/>
          <p:cNvPicPr>
            <a:picLocks noChangeAspect="1"/>
          </p:cNvPicPr>
          <p:nvPr/>
        </p:nvPicPr>
        <p:blipFill rotWithShape="1">
          <a:blip r:embed="rId4"/>
          <a:srcRect t="31465" b="31607"/>
          <a:stretch/>
        </p:blipFill>
        <p:spPr>
          <a:xfrm>
            <a:off x="3476708" y="5207086"/>
            <a:ext cx="2436796" cy="899859"/>
          </a:xfrm>
          <a:prstGeom prst="rect">
            <a:avLst/>
          </a:prstGeom>
        </p:spPr>
      </p:pic>
      <p:pic>
        <p:nvPicPr>
          <p:cNvPr id="5" name="Picture 4"/>
          <p:cNvPicPr>
            <a:picLocks noChangeAspect="1"/>
          </p:cNvPicPr>
          <p:nvPr/>
        </p:nvPicPr>
        <p:blipFill>
          <a:blip r:embed="rId5"/>
          <a:stretch>
            <a:fillRect/>
          </a:stretch>
        </p:blipFill>
        <p:spPr>
          <a:xfrm>
            <a:off x="774688" y="5198171"/>
            <a:ext cx="1342127" cy="1342127"/>
          </a:xfrm>
          <a:prstGeom prst="rect">
            <a:avLst/>
          </a:prstGeom>
        </p:spPr>
      </p:pic>
      <p:sp>
        <p:nvSpPr>
          <p:cNvPr id="6" name="TextBox 5"/>
          <p:cNvSpPr txBox="1"/>
          <p:nvPr/>
        </p:nvSpPr>
        <p:spPr>
          <a:xfrm>
            <a:off x="3386360" y="6106945"/>
            <a:ext cx="3587791" cy="461665"/>
          </a:xfrm>
          <a:prstGeom prst="rect">
            <a:avLst/>
          </a:prstGeom>
          <a:noFill/>
        </p:spPr>
        <p:txBody>
          <a:bodyPr wrap="none" rtlCol="0">
            <a:spAutoFit/>
          </a:bodyPr>
          <a:lstStyle/>
          <a:p>
            <a:r>
              <a:rPr lang="en-US" sz="2400" b="1" dirty="0" smtClean="0">
                <a:latin typeface="Arial"/>
                <a:cs typeface="Arial"/>
              </a:rPr>
              <a:t>Prof John </a:t>
            </a:r>
            <a:r>
              <a:rPr lang="en-US" sz="2400" b="1" dirty="0" err="1" smtClean="0">
                <a:latin typeface="Arial"/>
                <a:cs typeface="Arial"/>
              </a:rPr>
              <a:t>Aaskov</a:t>
            </a:r>
            <a:r>
              <a:rPr lang="en-US" sz="2400" b="1" dirty="0" smtClean="0">
                <a:latin typeface="Arial"/>
                <a:cs typeface="Arial"/>
              </a:rPr>
              <a:t>, QUT</a:t>
            </a:r>
            <a:endParaRPr lang="en-US" sz="2400" b="1" dirty="0">
              <a:latin typeface="Arial"/>
              <a:cs typeface="Arial"/>
            </a:endParaRPr>
          </a:p>
        </p:txBody>
      </p:sp>
    </p:spTree>
    <p:extLst>
      <p:ext uri="{BB962C8B-B14F-4D97-AF65-F5344CB8AC3E}">
        <p14:creationId xmlns:p14="http://schemas.microsoft.com/office/powerpoint/2010/main" val="18483790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Recombinant strategy for a RRV vaccine? </a:t>
            </a: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Effective </a:t>
            </a:r>
            <a:r>
              <a:rPr lang="en-US" b="1" dirty="0" err="1"/>
              <a:t>chikungunya</a:t>
            </a:r>
            <a:r>
              <a:rPr lang="en-US" b="1" dirty="0"/>
              <a:t> virus-like particle vaccine produced in insect cells.</a:t>
            </a:r>
          </a:p>
          <a:p>
            <a:pPr marL="0" indent="0">
              <a:buNone/>
            </a:pPr>
            <a:r>
              <a:rPr lang="en-US" dirty="0"/>
              <a:t>Metz </a:t>
            </a:r>
            <a:r>
              <a:rPr lang="en-US" dirty="0" smtClean="0"/>
              <a:t>et al 2013 </a:t>
            </a:r>
            <a:r>
              <a:rPr lang="en-US" dirty="0" smtClean="0">
                <a:hlinkClick r:id="rId2" tooltip="PLoS neglected tropical diseases."/>
              </a:rPr>
              <a:t>PLoS </a:t>
            </a:r>
            <a:r>
              <a:rPr lang="en-US" dirty="0">
                <a:hlinkClick r:id="rId2" tooltip="PLoS neglected tropical diseases."/>
              </a:rPr>
              <a:t>Negl Trop Dis.</a:t>
            </a:r>
            <a:r>
              <a:rPr lang="en-US" dirty="0"/>
              <a:t> </a:t>
            </a:r>
            <a:endParaRPr lang="en-US" b="1" dirty="0"/>
          </a:p>
        </p:txBody>
      </p:sp>
      <p:pic>
        <p:nvPicPr>
          <p:cNvPr id="4" name="Picture 3"/>
          <p:cNvPicPr>
            <a:picLocks noChangeAspect="1"/>
          </p:cNvPicPr>
          <p:nvPr/>
        </p:nvPicPr>
        <p:blipFill>
          <a:blip r:embed="rId3"/>
          <a:stretch>
            <a:fillRect/>
          </a:stretch>
        </p:blipFill>
        <p:spPr>
          <a:xfrm>
            <a:off x="1154500" y="3498536"/>
            <a:ext cx="2237650" cy="2899812"/>
          </a:xfrm>
          <a:prstGeom prst="rect">
            <a:avLst/>
          </a:prstGeom>
        </p:spPr>
      </p:pic>
      <p:sp>
        <p:nvSpPr>
          <p:cNvPr id="5" name="TextBox 4"/>
          <p:cNvSpPr txBox="1"/>
          <p:nvPr/>
        </p:nvSpPr>
        <p:spPr>
          <a:xfrm>
            <a:off x="3484879" y="4932182"/>
            <a:ext cx="5145760" cy="830997"/>
          </a:xfrm>
          <a:prstGeom prst="rect">
            <a:avLst/>
          </a:prstGeom>
          <a:noFill/>
        </p:spPr>
        <p:txBody>
          <a:bodyPr wrap="none" rtlCol="0">
            <a:spAutoFit/>
          </a:bodyPr>
          <a:lstStyle/>
          <a:p>
            <a:r>
              <a:rPr lang="en-US" sz="2400" dirty="0" err="1" smtClean="0">
                <a:latin typeface="Arial"/>
                <a:cs typeface="Arial"/>
              </a:rPr>
              <a:t>Dr</a:t>
            </a:r>
            <a:r>
              <a:rPr lang="en-US" sz="2400" dirty="0" smtClean="0">
                <a:latin typeface="Arial"/>
                <a:cs typeface="Arial"/>
              </a:rPr>
              <a:t> </a:t>
            </a:r>
            <a:r>
              <a:rPr lang="en-US" sz="2400" dirty="0" err="1" smtClean="0">
                <a:latin typeface="Arial"/>
                <a:cs typeface="Arial"/>
              </a:rPr>
              <a:t>Gorben</a:t>
            </a:r>
            <a:r>
              <a:rPr lang="en-US" sz="2400" dirty="0" smtClean="0">
                <a:latin typeface="Arial"/>
                <a:cs typeface="Arial"/>
              </a:rPr>
              <a:t> </a:t>
            </a:r>
            <a:r>
              <a:rPr lang="en-US" sz="2400" dirty="0" err="1" smtClean="0">
                <a:latin typeface="Arial"/>
                <a:cs typeface="Arial"/>
              </a:rPr>
              <a:t>Pijlman</a:t>
            </a:r>
            <a:endParaRPr lang="en-US" sz="2400" dirty="0" smtClean="0">
              <a:latin typeface="Arial"/>
              <a:cs typeface="Arial"/>
            </a:endParaRPr>
          </a:p>
          <a:p>
            <a:r>
              <a:rPr lang="en-US" sz="2400" dirty="0" err="1">
                <a:latin typeface="Arial"/>
                <a:cs typeface="Arial"/>
              </a:rPr>
              <a:t>Wageningen</a:t>
            </a:r>
            <a:r>
              <a:rPr lang="en-US" sz="2400" dirty="0">
                <a:latin typeface="Arial"/>
                <a:cs typeface="Arial"/>
              </a:rPr>
              <a:t> University, </a:t>
            </a:r>
            <a:r>
              <a:rPr lang="en-US" sz="2400" dirty="0" smtClean="0">
                <a:latin typeface="Arial"/>
                <a:cs typeface="Arial"/>
              </a:rPr>
              <a:t>Netherlands</a:t>
            </a:r>
            <a:endParaRPr lang="en-US" sz="2400" dirty="0">
              <a:latin typeface="Arial"/>
              <a:cs typeface="Arial"/>
            </a:endParaRPr>
          </a:p>
        </p:txBody>
      </p:sp>
    </p:spTree>
    <p:extLst>
      <p:ext uri="{BB962C8B-B14F-4D97-AF65-F5344CB8AC3E}">
        <p14:creationId xmlns:p14="http://schemas.microsoft.com/office/powerpoint/2010/main" val="31651389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RRV Summary</a:t>
            </a:r>
            <a:endParaRPr lang="en-US" dirty="0"/>
          </a:p>
        </p:txBody>
      </p:sp>
      <p:sp>
        <p:nvSpPr>
          <p:cNvPr id="3" name="Content Placeholder 2"/>
          <p:cNvSpPr>
            <a:spLocks noGrp="1"/>
          </p:cNvSpPr>
          <p:nvPr>
            <p:ph idx="1"/>
          </p:nvPr>
        </p:nvSpPr>
        <p:spPr/>
        <p:txBody>
          <a:bodyPr/>
          <a:lstStyle/>
          <a:p>
            <a:r>
              <a:rPr lang="en-US" dirty="0" smtClean="0"/>
              <a:t>Debilitating arthritic disease affects 1,000s of humans each year in Australia</a:t>
            </a:r>
          </a:p>
          <a:p>
            <a:r>
              <a:rPr lang="en-US" dirty="0" smtClean="0"/>
              <a:t>Disease syndrome  also documented in some horses - infection very prevalent</a:t>
            </a:r>
          </a:p>
          <a:p>
            <a:pPr lvl="1"/>
            <a:r>
              <a:rPr lang="en-US" dirty="0" smtClean="0"/>
              <a:t>more studies required</a:t>
            </a:r>
          </a:p>
          <a:p>
            <a:r>
              <a:rPr lang="en-US" dirty="0" smtClean="0"/>
              <a:t>Killed vaccine assessed in human trials</a:t>
            </a:r>
          </a:p>
          <a:p>
            <a:r>
              <a:rPr lang="en-US" dirty="0" smtClean="0"/>
              <a:t>VLP approach for horse vaccine? </a:t>
            </a:r>
          </a:p>
          <a:p>
            <a:endParaRPr lang="en-US" dirty="0"/>
          </a:p>
        </p:txBody>
      </p:sp>
    </p:spTree>
    <p:extLst>
      <p:ext uri="{BB962C8B-B14F-4D97-AF65-F5344CB8AC3E}">
        <p14:creationId xmlns:p14="http://schemas.microsoft.com/office/powerpoint/2010/main" val="17185430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457200" y="3922768"/>
            <a:ext cx="430511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3200" dirty="0" smtClean="0"/>
              <a:t>&gt;1000 cases  of equine encephalitis in 2011</a:t>
            </a:r>
          </a:p>
          <a:p>
            <a:r>
              <a:rPr lang="en-US" sz="3200" dirty="0">
                <a:latin typeface="ＭＳ ゴシック"/>
                <a:ea typeface="ＭＳ ゴシック"/>
                <a:cs typeface="ＭＳ ゴシック"/>
              </a:rPr>
              <a:t>≈</a:t>
            </a:r>
            <a:r>
              <a:rPr lang="en-US" sz="3200" dirty="0" smtClean="0"/>
              <a:t> </a:t>
            </a:r>
            <a:r>
              <a:rPr lang="en-US" sz="3200" dirty="0"/>
              <a:t>15% mortality</a:t>
            </a:r>
          </a:p>
        </p:txBody>
      </p:sp>
      <p:sp>
        <p:nvSpPr>
          <p:cNvPr id="5" name="Title 1"/>
          <p:cNvSpPr txBox="1">
            <a:spLocks/>
          </p:cNvSpPr>
          <p:nvPr/>
        </p:nvSpPr>
        <p:spPr>
          <a:xfrm>
            <a:off x="457200" y="268783"/>
            <a:ext cx="8229600" cy="82206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West Nile virus in Australia!</a:t>
            </a:r>
            <a:endParaRPr lang="en-US" dirty="0"/>
          </a:p>
        </p:txBody>
      </p:sp>
      <p:sp>
        <p:nvSpPr>
          <p:cNvPr id="2" name="TextBox 1"/>
          <p:cNvSpPr txBox="1"/>
          <p:nvPr/>
        </p:nvSpPr>
        <p:spPr>
          <a:xfrm>
            <a:off x="11400687" y="865818"/>
            <a:ext cx="414597" cy="369332"/>
          </a:xfrm>
          <a:prstGeom prst="rect">
            <a:avLst/>
          </a:prstGeom>
          <a:noFill/>
        </p:spPr>
        <p:txBody>
          <a:bodyPr wrap="none" rtlCol="0">
            <a:spAutoFit/>
          </a:bodyPr>
          <a:lstStyle/>
          <a:p>
            <a:r>
              <a:rPr lang="en-US" dirty="0" smtClean="0"/>
              <a:t>≈≈</a:t>
            </a:r>
            <a:endParaRPr lang="en-US" dirty="0"/>
          </a:p>
        </p:txBody>
      </p:sp>
      <p:sp>
        <p:nvSpPr>
          <p:cNvPr id="7" name="Rectangle 8"/>
          <p:cNvSpPr>
            <a:spLocks noChangeArrowheads="1"/>
          </p:cNvSpPr>
          <p:nvPr/>
        </p:nvSpPr>
        <p:spPr bwMode="auto">
          <a:xfrm rot="10800000" flipV="1">
            <a:off x="4762312" y="4707598"/>
            <a:ext cx="4342994" cy="916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7457" rIns="53958" bIns="36501" anchor="ctr">
            <a:spAutoFit/>
          </a:bodyPr>
          <a:lstStyle/>
          <a:p>
            <a:pPr algn="ctr"/>
            <a:r>
              <a:rPr lang="en-US" sz="2800" dirty="0" smtClean="0"/>
              <a:t>Distribution of equine cases </a:t>
            </a:r>
          </a:p>
          <a:p>
            <a:pPr algn="ctr" eaLnBrk="0" hangingPunct="0"/>
            <a:r>
              <a:rPr lang="en-US" sz="2800" dirty="0" smtClean="0"/>
              <a:t>in S-E Australia in 2011</a:t>
            </a:r>
          </a:p>
        </p:txBody>
      </p:sp>
      <p:sp>
        <p:nvSpPr>
          <p:cNvPr id="3" name="Rectangle 2"/>
          <p:cNvSpPr/>
          <p:nvPr/>
        </p:nvSpPr>
        <p:spPr>
          <a:xfrm>
            <a:off x="1922575" y="5947023"/>
            <a:ext cx="4572000" cy="646331"/>
          </a:xfrm>
          <a:prstGeom prst="rect">
            <a:avLst/>
          </a:prstGeom>
        </p:spPr>
        <p:txBody>
          <a:bodyPr>
            <a:spAutoFit/>
          </a:bodyPr>
          <a:lstStyle/>
          <a:p>
            <a:pPr>
              <a:defRPr/>
            </a:pPr>
            <a:r>
              <a:rPr lang="en-AU" b="1" i="1" dirty="0">
                <a:latin typeface="Arial" pitchFamily="34" charset="0"/>
                <a:cs typeface="Arial" pitchFamily="34" charset="0"/>
              </a:rPr>
              <a:t>- Followed extensive rainfall and flooding in many regions of Australia</a:t>
            </a:r>
          </a:p>
        </p:txBody>
      </p:sp>
      <p:pic>
        <p:nvPicPr>
          <p:cNvPr id="9" name="Picture 2"/>
          <p:cNvPicPr>
            <a:picLocks noChangeAspect="1"/>
          </p:cNvPicPr>
          <p:nvPr/>
        </p:nvPicPr>
        <p:blipFill rotWithShape="1">
          <a:blip r:embed="rId2">
            <a:extLst>
              <a:ext uri="{28A0092B-C50C-407E-A947-70E740481C1C}">
                <a14:useLocalDpi xmlns:a14="http://schemas.microsoft.com/office/drawing/2010/main" val="0"/>
              </a:ext>
            </a:extLst>
          </a:blip>
          <a:srcRect l="8745" r="12804"/>
          <a:stretch/>
        </p:blipFill>
        <p:spPr bwMode="auto">
          <a:xfrm>
            <a:off x="457200" y="1432638"/>
            <a:ext cx="1465375" cy="249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a:spLocks noChangeArrowheads="1"/>
          </p:cNvSpPr>
          <p:nvPr/>
        </p:nvSpPr>
        <p:spPr bwMode="auto">
          <a:xfrm>
            <a:off x="1922575" y="1444506"/>
            <a:ext cx="321113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indent="0" eaLnBrk="1" hangingPunct="1"/>
            <a:endParaRPr lang="en-AU" b="1" dirty="0"/>
          </a:p>
          <a:p>
            <a:pPr eaLnBrk="1" hangingPunct="1">
              <a:buFont typeface="Wingdings" charset="0"/>
              <a:buChar char="l"/>
            </a:pPr>
            <a:r>
              <a:rPr lang="en-US" dirty="0"/>
              <a:t>Ataxia</a:t>
            </a:r>
          </a:p>
          <a:p>
            <a:pPr eaLnBrk="1" hangingPunct="1">
              <a:buFont typeface="Wingdings" charset="0"/>
              <a:buChar char="l"/>
            </a:pPr>
            <a:r>
              <a:rPr lang="en-US" dirty="0"/>
              <a:t>Hind-limb weakness</a:t>
            </a:r>
          </a:p>
          <a:p>
            <a:pPr eaLnBrk="1" hangingPunct="1">
              <a:buFont typeface="Wingdings" charset="0"/>
              <a:buChar char="l"/>
            </a:pPr>
            <a:r>
              <a:rPr lang="en-US" dirty="0"/>
              <a:t>Facial paralysis</a:t>
            </a:r>
          </a:p>
          <a:p>
            <a:pPr eaLnBrk="1" hangingPunct="1">
              <a:buFont typeface="Wingdings" charset="0"/>
              <a:buChar char="l"/>
            </a:pPr>
            <a:r>
              <a:rPr lang="en-US" dirty="0"/>
              <a:t>Altered behavior</a:t>
            </a:r>
          </a:p>
          <a:p>
            <a:pPr eaLnBrk="1" hangingPunct="1">
              <a:buFont typeface="Wingdings" charset="0"/>
              <a:buChar char="l"/>
            </a:pPr>
            <a:r>
              <a:rPr lang="en-US" dirty="0" smtClean="0"/>
              <a:t>Fever</a:t>
            </a:r>
            <a:endParaRPr lang="en-US" dirty="0"/>
          </a:p>
        </p:txBody>
      </p:sp>
      <p:pic>
        <p:nvPicPr>
          <p:cNvPr id="8" name="Picture 7"/>
          <p:cNvPicPr>
            <a:picLocks noChangeAspect="1"/>
          </p:cNvPicPr>
          <p:nvPr/>
        </p:nvPicPr>
        <p:blipFill>
          <a:blip r:embed="rId3"/>
          <a:stretch>
            <a:fillRect/>
          </a:stretch>
        </p:blipFill>
        <p:spPr>
          <a:xfrm>
            <a:off x="5479143" y="1444505"/>
            <a:ext cx="3207657" cy="315203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blinds(horizontal)">
                                      <p:cBhvr>
                                        <p:cTn id="23" dur="500"/>
                                        <p:tgtEl>
                                          <p:spTgt spid="4">
                                            <p:txEl>
                                              <p:pRg st="0" end="0"/>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4">
                                            <p:txEl>
                                              <p:pRg st="1" end="1"/>
                                            </p:txEl>
                                          </p:spTgt>
                                        </p:tgtEl>
                                        <p:attrNameLst>
                                          <p:attrName>style.visibility</p:attrName>
                                        </p:attrNameLst>
                                      </p:cBhvr>
                                      <p:to>
                                        <p:strVal val="visible"/>
                                      </p:to>
                                    </p:set>
                                    <p:animEffect transition="in" filter="blinds(horizontal)">
                                      <p:cBhvr>
                                        <p:cTn id="26" dur="500"/>
                                        <p:tgtEl>
                                          <p:spTgt spid="4">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2" descr="cr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8900" y="4826000"/>
            <a:ext cx="1905000"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4" name="Text Box 3"/>
          <p:cNvSpPr txBox="1">
            <a:spLocks noChangeArrowheads="1"/>
          </p:cNvSpPr>
          <p:nvPr/>
        </p:nvSpPr>
        <p:spPr bwMode="auto">
          <a:xfrm>
            <a:off x="419100" y="381000"/>
            <a:ext cx="83058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4000" b="1" dirty="0">
                <a:solidFill>
                  <a:srgbClr val="CC0000"/>
                </a:solidFill>
              </a:rPr>
              <a:t>West Nile Virus Transmission Cycle</a:t>
            </a:r>
          </a:p>
        </p:txBody>
      </p:sp>
      <p:pic>
        <p:nvPicPr>
          <p:cNvPr id="69635" name="Picture 4" descr="WALKING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5750" y="1108671"/>
            <a:ext cx="21463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6" name="Picture 5" descr="j01806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4495800"/>
            <a:ext cx="25908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9637" name="AutoShape 6"/>
          <p:cNvCxnSpPr>
            <a:cxnSpLocks noChangeShapeType="1"/>
          </p:cNvCxnSpPr>
          <p:nvPr/>
        </p:nvCxnSpPr>
        <p:spPr bwMode="auto">
          <a:xfrm>
            <a:off x="4191000" y="2819400"/>
            <a:ext cx="1916113" cy="1600200"/>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69638" name="AutoShape 7"/>
          <p:cNvCxnSpPr>
            <a:cxnSpLocks noChangeShapeType="1"/>
          </p:cNvCxnSpPr>
          <p:nvPr/>
        </p:nvCxnSpPr>
        <p:spPr bwMode="auto">
          <a:xfrm flipV="1">
            <a:off x="4191000" y="2514600"/>
            <a:ext cx="2362200" cy="152400"/>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pic>
        <p:nvPicPr>
          <p:cNvPr id="69639" name="Picture 8" descr="cdclogo_tag_cmy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53400" y="6172200"/>
            <a:ext cx="762000"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1" name="AutoShape 10"/>
          <p:cNvSpPr>
            <a:spLocks noChangeArrowheads="1"/>
          </p:cNvSpPr>
          <p:nvPr/>
        </p:nvSpPr>
        <p:spPr bwMode="auto">
          <a:xfrm>
            <a:off x="279400" y="2362200"/>
            <a:ext cx="1050925" cy="3276600"/>
          </a:xfrm>
          <a:prstGeom prst="curvedRightArrow">
            <a:avLst>
              <a:gd name="adj1" fmla="val 62356"/>
              <a:gd name="adj2" fmla="val 124713"/>
              <a:gd name="adj3" fmla="val 33333"/>
            </a:avLst>
          </a:prstGeom>
          <a:solidFill>
            <a:schemeClr val="accent1">
              <a:alpha val="50195"/>
            </a:schemeClr>
          </a:solidFill>
          <a:ln w="9525">
            <a:solidFill>
              <a:schemeClr val="tx1"/>
            </a:solidFill>
            <a:miter lim="800000"/>
            <a:headEnd/>
            <a:tailEnd/>
          </a:ln>
        </p:spPr>
        <p:txBody>
          <a:bodyPr wrap="none" anchor="ctr"/>
          <a:lstStyle/>
          <a:p>
            <a:endParaRPr lang="en-US"/>
          </a:p>
        </p:txBody>
      </p:sp>
      <p:pic>
        <p:nvPicPr>
          <p:cNvPr id="69642" name="Picture 11" descr="icoas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3414486"/>
            <a:ext cx="1143000" cy="1030288"/>
          </a:xfrm>
          <a:prstGeom prst="rect">
            <a:avLst/>
          </a:prstGeom>
          <a:noFill/>
          <a:ln w="254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69643" name="AutoShape 12"/>
          <p:cNvSpPr>
            <a:spLocks noChangeArrowheads="1"/>
          </p:cNvSpPr>
          <p:nvPr/>
        </p:nvSpPr>
        <p:spPr bwMode="auto">
          <a:xfrm flipH="1" flipV="1">
            <a:off x="3276600" y="2120900"/>
            <a:ext cx="1050925" cy="3276600"/>
          </a:xfrm>
          <a:prstGeom prst="curvedRightArrow">
            <a:avLst>
              <a:gd name="adj1" fmla="val 62356"/>
              <a:gd name="adj2" fmla="val 124713"/>
              <a:gd name="adj3" fmla="val 33333"/>
            </a:avLst>
          </a:prstGeom>
          <a:solidFill>
            <a:schemeClr val="accent1">
              <a:alpha val="50195"/>
            </a:schemeClr>
          </a:solidFill>
          <a:ln w="9525">
            <a:solidFill>
              <a:schemeClr val="tx1"/>
            </a:solidFill>
            <a:miter lim="800000"/>
            <a:headEnd/>
            <a:tailEnd/>
          </a:ln>
        </p:spPr>
        <p:txBody>
          <a:bodyPr wrap="none" anchor="ctr"/>
          <a:lstStyle/>
          <a:p>
            <a:endParaRPr lang="en-US"/>
          </a:p>
        </p:txBody>
      </p:sp>
      <p:pic>
        <p:nvPicPr>
          <p:cNvPr id="13" name="Picture 3" descr="Cannulirostri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21037" y="1905000"/>
            <a:ext cx="1855563" cy="1273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30" descr="j0180610"/>
          <p:cNvPicPr>
            <a:picLocks noChangeAspect="1" noChangeArrowheads="1"/>
          </p:cNvPicPr>
          <p:nvPr/>
        </p:nvPicPr>
        <p:blipFill rotWithShape="1">
          <a:blip r:embed="rId3">
            <a:extLst>
              <a:ext uri="{28A0092B-C50C-407E-A947-70E740481C1C}">
                <a14:useLocalDpi xmlns:a14="http://schemas.microsoft.com/office/drawing/2010/main" val="0"/>
              </a:ext>
            </a:extLst>
          </a:blip>
          <a:srcRect t="28040"/>
          <a:stretch/>
        </p:blipFill>
        <p:spPr bwMode="auto">
          <a:xfrm>
            <a:off x="5565035" y="4426380"/>
            <a:ext cx="2133600" cy="1128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0" name="Rectangle 31"/>
          <p:cNvSpPr>
            <a:spLocks noChangeArrowheads="1"/>
          </p:cNvSpPr>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42900" indent="-342900">
              <a:spcBef>
                <a:spcPct val="20000"/>
              </a:spcBef>
            </a:pPr>
            <a:endParaRPr lang="en-US" sz="2800">
              <a:latin typeface="Times New Roman MT Extra Bold" charset="0"/>
            </a:endParaRPr>
          </a:p>
        </p:txBody>
      </p:sp>
      <p:pic>
        <p:nvPicPr>
          <p:cNvPr id="73731" name="Picture 32" descr="deadcro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733409"/>
            <a:ext cx="21336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2" name="Text Box 33"/>
          <p:cNvSpPr txBox="1">
            <a:spLocks noChangeArrowheads="1"/>
          </p:cNvSpPr>
          <p:nvPr/>
        </p:nvSpPr>
        <p:spPr bwMode="auto">
          <a:xfrm>
            <a:off x="432400" y="1239832"/>
            <a:ext cx="4916731" cy="117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FontTx/>
              <a:buChar char="•"/>
            </a:pPr>
            <a:r>
              <a:rPr lang="en-US" sz="3200" dirty="0">
                <a:solidFill>
                  <a:srgbClr val="800000"/>
                </a:solidFill>
              </a:rPr>
              <a:t> </a:t>
            </a:r>
            <a:r>
              <a:rPr lang="en-US" sz="3200" dirty="0" smtClean="0">
                <a:solidFill>
                  <a:srgbClr val="800000"/>
                </a:solidFill>
              </a:rPr>
              <a:t>41,762 Reported human </a:t>
            </a:r>
          </a:p>
          <a:p>
            <a:pPr eaLnBrk="1" hangingPunct="1">
              <a:spcBef>
                <a:spcPct val="20000"/>
              </a:spcBef>
            </a:pPr>
            <a:r>
              <a:rPr lang="en-US" sz="3200" dirty="0" smtClean="0">
                <a:solidFill>
                  <a:srgbClr val="800000"/>
                </a:solidFill>
              </a:rPr>
              <a:t>cases - </a:t>
            </a:r>
            <a:r>
              <a:rPr lang="en-US" sz="3200" dirty="0" smtClean="0">
                <a:solidFill>
                  <a:srgbClr val="000066"/>
                </a:solidFill>
              </a:rPr>
              <a:t>1765 </a:t>
            </a:r>
            <a:r>
              <a:rPr lang="en-US" sz="3200" dirty="0">
                <a:solidFill>
                  <a:srgbClr val="000066"/>
                </a:solidFill>
              </a:rPr>
              <a:t>deaths</a:t>
            </a:r>
            <a:r>
              <a:rPr lang="en-US" sz="3200" dirty="0">
                <a:solidFill>
                  <a:srgbClr val="800000"/>
                </a:solidFill>
              </a:rPr>
              <a:t>.</a:t>
            </a:r>
            <a:endParaRPr lang="en-AU" sz="3200" dirty="0">
              <a:solidFill>
                <a:srgbClr val="800000"/>
              </a:solidFill>
            </a:endParaRPr>
          </a:p>
        </p:txBody>
      </p:sp>
      <p:sp>
        <p:nvSpPr>
          <p:cNvPr id="33826" name="Text Box 34"/>
          <p:cNvSpPr txBox="1">
            <a:spLocks noChangeArrowheads="1"/>
          </p:cNvSpPr>
          <p:nvPr/>
        </p:nvSpPr>
        <p:spPr bwMode="auto">
          <a:xfrm>
            <a:off x="4602119" y="3212991"/>
            <a:ext cx="4339650" cy="1175706"/>
          </a:xfrm>
          <a:prstGeom prst="rect">
            <a:avLst/>
          </a:prstGeom>
          <a:noFill/>
          <a:ln w="12700">
            <a:noFill/>
            <a:miter lim="800000"/>
            <a:headEnd type="none" w="sm" len="sm"/>
            <a:tailEnd type="none" w="sm" len="sm"/>
          </a:ln>
          <a:effectLst/>
        </p:spPr>
        <p:txBody>
          <a:bodyPr wrap="none">
            <a:spAutoFit/>
          </a:bodyPr>
          <a:lstStyle/>
          <a:p>
            <a:pPr>
              <a:spcBef>
                <a:spcPct val="20000"/>
              </a:spcBef>
              <a:buFontTx/>
              <a:buChar char="•"/>
              <a:defRPr/>
            </a:pPr>
            <a:r>
              <a:rPr lang="en-US" sz="3200" dirty="0">
                <a:solidFill>
                  <a:srgbClr val="800000"/>
                </a:solidFill>
                <a:latin typeface="Arial" pitchFamily="34" charset="0"/>
                <a:ea typeface="+mn-ea"/>
                <a:cs typeface="Arial" charset="0"/>
              </a:rPr>
              <a:t>&gt;</a:t>
            </a:r>
            <a:r>
              <a:rPr lang="en-US" sz="3200" dirty="0">
                <a:solidFill>
                  <a:schemeClr val="accent2"/>
                </a:solidFill>
                <a:latin typeface="Arial" pitchFamily="34" charset="0"/>
                <a:ea typeface="+mn-ea"/>
                <a:cs typeface="Arial" charset="0"/>
              </a:rPr>
              <a:t>25,000</a:t>
            </a:r>
            <a:r>
              <a:rPr lang="en-US" sz="3200" dirty="0">
                <a:solidFill>
                  <a:srgbClr val="800000"/>
                </a:solidFill>
                <a:latin typeface="Arial" pitchFamily="34" charset="0"/>
                <a:ea typeface="+mn-ea"/>
                <a:cs typeface="Arial" charset="0"/>
              </a:rPr>
              <a:t> equine </a:t>
            </a:r>
            <a:r>
              <a:rPr lang="en-US" sz="3200" dirty="0" smtClean="0">
                <a:solidFill>
                  <a:srgbClr val="800000"/>
                </a:solidFill>
                <a:latin typeface="Arial" pitchFamily="34" charset="0"/>
                <a:ea typeface="+mn-ea"/>
                <a:cs typeface="Arial" charset="0"/>
              </a:rPr>
              <a:t>cases</a:t>
            </a:r>
          </a:p>
          <a:p>
            <a:pPr>
              <a:spcBef>
                <a:spcPct val="20000"/>
              </a:spcBef>
              <a:buFontTx/>
              <a:buChar char="•"/>
              <a:defRPr/>
            </a:pPr>
            <a:r>
              <a:rPr lang="en-US" sz="3200" dirty="0" smtClean="0">
                <a:solidFill>
                  <a:schemeClr val="tx2">
                    <a:lumMod val="75000"/>
                  </a:schemeClr>
                </a:solidFill>
                <a:effectLst>
                  <a:outerShdw blurRad="38100" dist="38100" dir="2700000" algn="tl">
                    <a:srgbClr val="C0C0C0"/>
                  </a:outerShdw>
                </a:effectLst>
                <a:latin typeface="Arial" pitchFamily="34" charset="0"/>
                <a:cs typeface="Arial" charset="0"/>
              </a:rPr>
              <a:t>&gt;30% mortality</a:t>
            </a:r>
            <a:endParaRPr lang="en-AU" sz="2800" dirty="0">
              <a:solidFill>
                <a:schemeClr val="tx2">
                  <a:lumMod val="75000"/>
                </a:schemeClr>
              </a:solidFill>
              <a:effectLst>
                <a:outerShdw blurRad="38100" dist="38100" dir="2700000" algn="tl">
                  <a:srgbClr val="C0C0C0"/>
                </a:outerShdw>
              </a:effectLst>
              <a:latin typeface="Times New Roman MT Extra Bold" charset="0"/>
              <a:cs typeface="Arial" charset="0"/>
            </a:endParaRPr>
          </a:p>
        </p:txBody>
      </p:sp>
      <p:sp>
        <p:nvSpPr>
          <p:cNvPr id="73734" name="Text Box 35"/>
          <p:cNvSpPr txBox="1">
            <a:spLocks noChangeArrowheads="1"/>
          </p:cNvSpPr>
          <p:nvPr/>
        </p:nvSpPr>
        <p:spPr bwMode="auto">
          <a:xfrm>
            <a:off x="432400" y="3200284"/>
            <a:ext cx="3378048"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3200" dirty="0" smtClean="0">
                <a:solidFill>
                  <a:srgbClr val="800000"/>
                </a:solidFill>
              </a:rPr>
              <a:t>Many bird deaths</a:t>
            </a:r>
            <a:endParaRPr lang="en-AU" sz="3200" dirty="0">
              <a:solidFill>
                <a:srgbClr val="800000"/>
              </a:solidFill>
            </a:endParaRPr>
          </a:p>
        </p:txBody>
      </p:sp>
      <p:sp>
        <p:nvSpPr>
          <p:cNvPr id="73735" name="Text Box 36"/>
          <p:cNvSpPr txBox="1">
            <a:spLocks noChangeArrowheads="1"/>
          </p:cNvSpPr>
          <p:nvPr/>
        </p:nvSpPr>
        <p:spPr bwMode="auto">
          <a:xfrm>
            <a:off x="200811" y="230520"/>
            <a:ext cx="8257389"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b="1" dirty="0">
                <a:solidFill>
                  <a:srgbClr val="800000"/>
                </a:solidFill>
              </a:rPr>
              <a:t>WEST NILE VIRUS IN THE </a:t>
            </a:r>
            <a:r>
              <a:rPr lang="en-US" sz="3200" b="1" dirty="0" smtClean="0">
                <a:solidFill>
                  <a:srgbClr val="800000"/>
                </a:solidFill>
              </a:rPr>
              <a:t>US - 1999</a:t>
            </a:r>
            <a:r>
              <a:rPr lang="en-US" sz="3200" b="1" dirty="0">
                <a:solidFill>
                  <a:srgbClr val="800000"/>
                </a:solidFill>
              </a:rPr>
              <a:t>-</a:t>
            </a:r>
            <a:r>
              <a:rPr lang="en-US" sz="3200" b="1" dirty="0" smtClean="0">
                <a:solidFill>
                  <a:srgbClr val="800000"/>
                </a:solidFill>
              </a:rPr>
              <a:t>2014</a:t>
            </a:r>
            <a:endParaRPr lang="en-AU" sz="3200" b="1" dirty="0">
              <a:solidFill>
                <a:srgbClr val="800000"/>
              </a:solidFill>
            </a:endParaRPr>
          </a:p>
        </p:txBody>
      </p:sp>
      <p:pic>
        <p:nvPicPr>
          <p:cNvPr id="9" name="Picture 4" descr="WALKING1"/>
          <p:cNvPicPr>
            <a:picLocks noChangeAspect="1" noChangeArrowheads="1"/>
          </p:cNvPicPr>
          <p:nvPr/>
        </p:nvPicPr>
        <p:blipFill rotWithShape="1">
          <a:blip r:embed="rId5">
            <a:extLst>
              <a:ext uri="{28A0092B-C50C-407E-A947-70E740481C1C}">
                <a14:useLocalDpi xmlns:a14="http://schemas.microsoft.com/office/drawing/2010/main" val="0"/>
              </a:ext>
            </a:extLst>
          </a:blip>
          <a:srcRect l="15272" t="25251" b="12204"/>
          <a:stretch/>
        </p:blipFill>
        <p:spPr bwMode="auto">
          <a:xfrm>
            <a:off x="5349131" y="1123324"/>
            <a:ext cx="1818515" cy="1715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203519" y="5607738"/>
            <a:ext cx="8797200" cy="1077218"/>
          </a:xfrm>
          <a:prstGeom prst="rect">
            <a:avLst/>
          </a:prstGeom>
          <a:noFill/>
        </p:spPr>
        <p:txBody>
          <a:bodyPr wrap="none" rtlCol="0">
            <a:spAutoFit/>
          </a:bodyPr>
          <a:lstStyle/>
          <a:p>
            <a:r>
              <a:rPr lang="en-US" sz="3200" b="1" u="sng" dirty="0" smtClean="0"/>
              <a:t>But no WNV disease reported in humans or </a:t>
            </a:r>
            <a:r>
              <a:rPr lang="en-US" sz="3200" b="1" u="sng" dirty="0" err="1" smtClean="0"/>
              <a:t>avians</a:t>
            </a:r>
            <a:r>
              <a:rPr lang="en-US" sz="3200" b="1" u="sng" dirty="0" smtClean="0"/>
              <a:t> </a:t>
            </a:r>
          </a:p>
          <a:p>
            <a:r>
              <a:rPr lang="en-US" sz="3200" b="1" u="sng" dirty="0" smtClean="0"/>
              <a:t>during 2011 equine outbreak in Australia!</a:t>
            </a:r>
            <a:endParaRPr lang="en-US" sz="3200" b="1" u="sng"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193550" y="1356288"/>
            <a:ext cx="6842848" cy="5230353"/>
            <a:chOff x="609600" y="990600"/>
            <a:chExt cx="8293604" cy="5899116"/>
          </a:xfrm>
        </p:grpSpPr>
        <p:grpSp>
          <p:nvGrpSpPr>
            <p:cNvPr id="76801" name="Group 1"/>
            <p:cNvGrpSpPr>
              <a:grpSpLocks/>
            </p:cNvGrpSpPr>
            <p:nvPr/>
          </p:nvGrpSpPr>
          <p:grpSpPr bwMode="auto">
            <a:xfrm>
              <a:off x="609600" y="990600"/>
              <a:ext cx="7696200" cy="5562600"/>
              <a:chOff x="952052" y="548665"/>
              <a:chExt cx="9972831" cy="5759828"/>
            </a:xfrm>
          </p:grpSpPr>
          <p:grpSp>
            <p:nvGrpSpPr>
              <p:cNvPr id="76804" name="Group 2"/>
              <p:cNvGrpSpPr>
                <a:grpSpLocks/>
              </p:cNvGrpSpPr>
              <p:nvPr/>
            </p:nvGrpSpPr>
            <p:grpSpPr bwMode="auto">
              <a:xfrm>
                <a:off x="952052" y="548665"/>
                <a:ext cx="9226640" cy="5759828"/>
                <a:chOff x="3948185" y="122892"/>
                <a:chExt cx="3389240" cy="5904846"/>
              </a:xfrm>
            </p:grpSpPr>
            <p:sp>
              <p:nvSpPr>
                <p:cNvPr id="76813" name="Freeform 11"/>
                <p:cNvSpPr>
                  <a:spLocks/>
                </p:cNvSpPr>
                <p:nvPr/>
              </p:nvSpPr>
              <p:spPr bwMode="auto">
                <a:xfrm>
                  <a:off x="6030913" y="3805238"/>
                  <a:ext cx="30163" cy="252413"/>
                </a:xfrm>
                <a:custGeom>
                  <a:avLst/>
                  <a:gdLst>
                    <a:gd name="T0" fmla="*/ 2147483647 w 72"/>
                    <a:gd name="T1" fmla="*/ 0 h 449"/>
                    <a:gd name="T2" fmla="*/ 0 w 72"/>
                    <a:gd name="T3" fmla="*/ 0 h 449"/>
                    <a:gd name="T4" fmla="*/ 0 w 72"/>
                    <a:gd name="T5" fmla="*/ 2147483647 h 449"/>
                    <a:gd name="T6" fmla="*/ 0 60000 65536"/>
                    <a:gd name="T7" fmla="*/ 0 60000 65536"/>
                    <a:gd name="T8" fmla="*/ 0 60000 65536"/>
                    <a:gd name="T9" fmla="*/ 0 w 72"/>
                    <a:gd name="T10" fmla="*/ 0 h 449"/>
                    <a:gd name="T11" fmla="*/ 72 w 72"/>
                    <a:gd name="T12" fmla="*/ 449 h 449"/>
                  </a:gdLst>
                  <a:ahLst/>
                  <a:cxnLst>
                    <a:cxn ang="T6">
                      <a:pos x="T0" y="T1"/>
                    </a:cxn>
                    <a:cxn ang="T7">
                      <a:pos x="T2" y="T3"/>
                    </a:cxn>
                    <a:cxn ang="T8">
                      <a:pos x="T4" y="T5"/>
                    </a:cxn>
                  </a:cxnLst>
                  <a:rect l="T9" t="T10" r="T11" b="T12"/>
                  <a:pathLst>
                    <a:path w="72" h="449">
                      <a:moveTo>
                        <a:pt x="72" y="0"/>
                      </a:moveTo>
                      <a:lnTo>
                        <a:pt x="0" y="0"/>
                      </a:lnTo>
                      <a:lnTo>
                        <a:pt x="0" y="449"/>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14" name="Freeform 12"/>
                <p:cNvSpPr>
                  <a:spLocks/>
                </p:cNvSpPr>
                <p:nvPr/>
              </p:nvSpPr>
              <p:spPr bwMode="auto">
                <a:xfrm>
                  <a:off x="3948185" y="896937"/>
                  <a:ext cx="180000" cy="0"/>
                </a:xfrm>
                <a:custGeom>
                  <a:avLst/>
                  <a:gdLst>
                    <a:gd name="T0" fmla="*/ 2147483647 w 2372"/>
                    <a:gd name="T1" fmla="*/ 0 h 4827"/>
                    <a:gd name="T2" fmla="*/ 0 w 2372"/>
                    <a:gd name="T3" fmla="*/ 0 h 4827"/>
                    <a:gd name="T4" fmla="*/ 0 w 2372"/>
                    <a:gd name="T5" fmla="*/ 0 h 4827"/>
                    <a:gd name="T6" fmla="*/ 0 60000 65536"/>
                    <a:gd name="T7" fmla="*/ 0 60000 65536"/>
                    <a:gd name="T8" fmla="*/ 0 60000 65536"/>
                    <a:gd name="T9" fmla="*/ 0 w 2372"/>
                    <a:gd name="T10" fmla="*/ 0 h 4827"/>
                    <a:gd name="T11" fmla="*/ 2372 w 2372"/>
                    <a:gd name="T12" fmla="*/ 0 h 4827"/>
                  </a:gdLst>
                  <a:ahLst/>
                  <a:cxnLst>
                    <a:cxn ang="T6">
                      <a:pos x="T0" y="T1"/>
                    </a:cxn>
                    <a:cxn ang="T7">
                      <a:pos x="T2" y="T3"/>
                    </a:cxn>
                    <a:cxn ang="T8">
                      <a:pos x="T4" y="T5"/>
                    </a:cxn>
                  </a:cxnLst>
                  <a:rect l="T9" t="T10" r="T11" b="T12"/>
                  <a:pathLst>
                    <a:path w="2372" h="4827">
                      <a:moveTo>
                        <a:pt x="2372" y="0"/>
                      </a:moveTo>
                      <a:lnTo>
                        <a:pt x="0" y="0"/>
                      </a:lnTo>
                      <a:lnTo>
                        <a:pt x="0" y="4827"/>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15" name="Freeform 13"/>
                <p:cNvSpPr>
                  <a:spLocks/>
                </p:cNvSpPr>
                <p:nvPr/>
              </p:nvSpPr>
              <p:spPr bwMode="auto">
                <a:xfrm>
                  <a:off x="5414963" y="1274763"/>
                  <a:ext cx="239713" cy="252413"/>
                </a:xfrm>
                <a:custGeom>
                  <a:avLst/>
                  <a:gdLst>
                    <a:gd name="T0" fmla="*/ 2147483647 w 564"/>
                    <a:gd name="T1" fmla="*/ 0 h 449"/>
                    <a:gd name="T2" fmla="*/ 0 w 564"/>
                    <a:gd name="T3" fmla="*/ 0 h 449"/>
                    <a:gd name="T4" fmla="*/ 0 w 564"/>
                    <a:gd name="T5" fmla="*/ 2147483647 h 449"/>
                    <a:gd name="T6" fmla="*/ 0 60000 65536"/>
                    <a:gd name="T7" fmla="*/ 0 60000 65536"/>
                    <a:gd name="T8" fmla="*/ 0 60000 65536"/>
                    <a:gd name="T9" fmla="*/ 0 w 564"/>
                    <a:gd name="T10" fmla="*/ 0 h 449"/>
                    <a:gd name="T11" fmla="*/ 564 w 564"/>
                    <a:gd name="T12" fmla="*/ 449 h 449"/>
                  </a:gdLst>
                  <a:ahLst/>
                  <a:cxnLst>
                    <a:cxn ang="T6">
                      <a:pos x="T0" y="T1"/>
                    </a:cxn>
                    <a:cxn ang="T7">
                      <a:pos x="T2" y="T3"/>
                    </a:cxn>
                    <a:cxn ang="T8">
                      <a:pos x="T4" y="T5"/>
                    </a:cxn>
                  </a:cxnLst>
                  <a:rect l="T9" t="T10" r="T11" b="T12"/>
                  <a:pathLst>
                    <a:path w="564" h="449">
                      <a:moveTo>
                        <a:pt x="564" y="0"/>
                      </a:moveTo>
                      <a:lnTo>
                        <a:pt x="0" y="0"/>
                      </a:lnTo>
                      <a:lnTo>
                        <a:pt x="0" y="449"/>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16" name="Freeform 14"/>
                <p:cNvSpPr>
                  <a:spLocks/>
                </p:cNvSpPr>
                <p:nvPr/>
              </p:nvSpPr>
              <p:spPr bwMode="auto">
                <a:xfrm>
                  <a:off x="5551488" y="3046413"/>
                  <a:ext cx="412750" cy="790575"/>
                </a:xfrm>
                <a:custGeom>
                  <a:avLst/>
                  <a:gdLst>
                    <a:gd name="T0" fmla="*/ 2147483647 w 979"/>
                    <a:gd name="T1" fmla="*/ 0 h 1404"/>
                    <a:gd name="T2" fmla="*/ 0 w 979"/>
                    <a:gd name="T3" fmla="*/ 0 h 1404"/>
                    <a:gd name="T4" fmla="*/ 0 w 979"/>
                    <a:gd name="T5" fmla="*/ 2147483647 h 1404"/>
                    <a:gd name="T6" fmla="*/ 0 60000 65536"/>
                    <a:gd name="T7" fmla="*/ 0 60000 65536"/>
                    <a:gd name="T8" fmla="*/ 0 60000 65536"/>
                    <a:gd name="T9" fmla="*/ 0 w 979"/>
                    <a:gd name="T10" fmla="*/ 0 h 1404"/>
                    <a:gd name="T11" fmla="*/ 979 w 979"/>
                    <a:gd name="T12" fmla="*/ 1404 h 1404"/>
                  </a:gdLst>
                  <a:ahLst/>
                  <a:cxnLst>
                    <a:cxn ang="T6">
                      <a:pos x="T0" y="T1"/>
                    </a:cxn>
                    <a:cxn ang="T7">
                      <a:pos x="T2" y="T3"/>
                    </a:cxn>
                    <a:cxn ang="T8">
                      <a:pos x="T4" y="T5"/>
                    </a:cxn>
                  </a:cxnLst>
                  <a:rect l="T9" t="T10" r="T11" b="T12"/>
                  <a:pathLst>
                    <a:path w="979" h="1404">
                      <a:moveTo>
                        <a:pt x="979" y="0"/>
                      </a:moveTo>
                      <a:lnTo>
                        <a:pt x="0" y="0"/>
                      </a:lnTo>
                      <a:lnTo>
                        <a:pt x="0" y="1404"/>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17" name="Freeform 15"/>
                <p:cNvSpPr>
                  <a:spLocks/>
                </p:cNvSpPr>
                <p:nvPr/>
              </p:nvSpPr>
              <p:spPr bwMode="auto">
                <a:xfrm>
                  <a:off x="6051550" y="4818063"/>
                  <a:ext cx="15875" cy="379413"/>
                </a:xfrm>
                <a:custGeom>
                  <a:avLst/>
                  <a:gdLst>
                    <a:gd name="T0" fmla="*/ 2147483647 w 35"/>
                    <a:gd name="T1" fmla="*/ 0 h 673"/>
                    <a:gd name="T2" fmla="*/ 0 w 35"/>
                    <a:gd name="T3" fmla="*/ 0 h 673"/>
                    <a:gd name="T4" fmla="*/ 0 w 35"/>
                    <a:gd name="T5" fmla="*/ 2147483647 h 673"/>
                    <a:gd name="T6" fmla="*/ 0 60000 65536"/>
                    <a:gd name="T7" fmla="*/ 0 60000 65536"/>
                    <a:gd name="T8" fmla="*/ 0 60000 65536"/>
                    <a:gd name="T9" fmla="*/ 0 w 35"/>
                    <a:gd name="T10" fmla="*/ 0 h 673"/>
                    <a:gd name="T11" fmla="*/ 35 w 35"/>
                    <a:gd name="T12" fmla="*/ 673 h 673"/>
                  </a:gdLst>
                  <a:ahLst/>
                  <a:cxnLst>
                    <a:cxn ang="T6">
                      <a:pos x="T0" y="T1"/>
                    </a:cxn>
                    <a:cxn ang="T7">
                      <a:pos x="T2" y="T3"/>
                    </a:cxn>
                    <a:cxn ang="T8">
                      <a:pos x="T4" y="T5"/>
                    </a:cxn>
                  </a:cxnLst>
                  <a:rect l="T9" t="T10" r="T11" b="T12"/>
                  <a:pathLst>
                    <a:path w="35" h="673">
                      <a:moveTo>
                        <a:pt x="35" y="0"/>
                      </a:moveTo>
                      <a:lnTo>
                        <a:pt x="0" y="0"/>
                      </a:lnTo>
                      <a:lnTo>
                        <a:pt x="0" y="673"/>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18" name="Freeform 16"/>
                <p:cNvSpPr>
                  <a:spLocks/>
                </p:cNvSpPr>
                <p:nvPr/>
              </p:nvSpPr>
              <p:spPr bwMode="auto">
                <a:xfrm>
                  <a:off x="6080125" y="5576888"/>
                  <a:ext cx="258763" cy="254000"/>
                </a:xfrm>
                <a:custGeom>
                  <a:avLst/>
                  <a:gdLst>
                    <a:gd name="T0" fmla="*/ 2147483647 w 613"/>
                    <a:gd name="T1" fmla="*/ 2147483647 h 449"/>
                    <a:gd name="T2" fmla="*/ 0 w 613"/>
                    <a:gd name="T3" fmla="*/ 2147483647 h 449"/>
                    <a:gd name="T4" fmla="*/ 0 w 613"/>
                    <a:gd name="T5" fmla="*/ 0 h 449"/>
                    <a:gd name="T6" fmla="*/ 0 60000 65536"/>
                    <a:gd name="T7" fmla="*/ 0 60000 65536"/>
                    <a:gd name="T8" fmla="*/ 0 60000 65536"/>
                    <a:gd name="T9" fmla="*/ 0 w 613"/>
                    <a:gd name="T10" fmla="*/ 0 h 449"/>
                    <a:gd name="T11" fmla="*/ 613 w 613"/>
                    <a:gd name="T12" fmla="*/ 449 h 449"/>
                  </a:gdLst>
                  <a:ahLst/>
                  <a:cxnLst>
                    <a:cxn ang="T6">
                      <a:pos x="T0" y="T1"/>
                    </a:cxn>
                    <a:cxn ang="T7">
                      <a:pos x="T2" y="T3"/>
                    </a:cxn>
                    <a:cxn ang="T8">
                      <a:pos x="T4" y="T5"/>
                    </a:cxn>
                  </a:cxnLst>
                  <a:rect l="T9" t="T10" r="T11" b="T12"/>
                  <a:pathLst>
                    <a:path w="613" h="449">
                      <a:moveTo>
                        <a:pt x="613" y="449"/>
                      </a:moveTo>
                      <a:lnTo>
                        <a:pt x="0" y="449"/>
                      </a:lnTo>
                      <a:lnTo>
                        <a:pt x="0"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19" name="Freeform 17"/>
                <p:cNvSpPr>
                  <a:spLocks/>
                </p:cNvSpPr>
                <p:nvPr/>
              </p:nvSpPr>
              <p:spPr bwMode="auto">
                <a:xfrm>
                  <a:off x="6080125" y="5324476"/>
                  <a:ext cx="20638" cy="252413"/>
                </a:xfrm>
                <a:custGeom>
                  <a:avLst/>
                  <a:gdLst>
                    <a:gd name="T0" fmla="*/ 2147483647 w 48"/>
                    <a:gd name="T1" fmla="*/ 0 h 449"/>
                    <a:gd name="T2" fmla="*/ 0 w 48"/>
                    <a:gd name="T3" fmla="*/ 0 h 449"/>
                    <a:gd name="T4" fmla="*/ 0 w 48"/>
                    <a:gd name="T5" fmla="*/ 2147483647 h 449"/>
                    <a:gd name="T6" fmla="*/ 0 60000 65536"/>
                    <a:gd name="T7" fmla="*/ 0 60000 65536"/>
                    <a:gd name="T8" fmla="*/ 0 60000 65536"/>
                    <a:gd name="T9" fmla="*/ 0 w 48"/>
                    <a:gd name="T10" fmla="*/ 0 h 449"/>
                    <a:gd name="T11" fmla="*/ 48 w 48"/>
                    <a:gd name="T12" fmla="*/ 449 h 449"/>
                  </a:gdLst>
                  <a:ahLst/>
                  <a:cxnLst>
                    <a:cxn ang="T6">
                      <a:pos x="T0" y="T1"/>
                    </a:cxn>
                    <a:cxn ang="T7">
                      <a:pos x="T2" y="T3"/>
                    </a:cxn>
                    <a:cxn ang="T8">
                      <a:pos x="T4" y="T5"/>
                    </a:cxn>
                  </a:cxnLst>
                  <a:rect l="T9" t="T10" r="T11" b="T12"/>
                  <a:pathLst>
                    <a:path w="48" h="449">
                      <a:moveTo>
                        <a:pt x="48" y="0"/>
                      </a:moveTo>
                      <a:lnTo>
                        <a:pt x="0" y="0"/>
                      </a:lnTo>
                      <a:lnTo>
                        <a:pt x="0" y="449"/>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20" name="Freeform 18"/>
                <p:cNvSpPr>
                  <a:spLocks/>
                </p:cNvSpPr>
                <p:nvPr/>
              </p:nvSpPr>
              <p:spPr bwMode="auto">
                <a:xfrm>
                  <a:off x="5062538" y="3062288"/>
                  <a:ext cx="488950" cy="774700"/>
                </a:xfrm>
                <a:custGeom>
                  <a:avLst/>
                  <a:gdLst>
                    <a:gd name="T0" fmla="*/ 2147483647 w 1158"/>
                    <a:gd name="T1" fmla="*/ 2147483647 h 1376"/>
                    <a:gd name="T2" fmla="*/ 0 w 1158"/>
                    <a:gd name="T3" fmla="*/ 2147483647 h 1376"/>
                    <a:gd name="T4" fmla="*/ 0 w 1158"/>
                    <a:gd name="T5" fmla="*/ 0 h 1376"/>
                    <a:gd name="T6" fmla="*/ 0 60000 65536"/>
                    <a:gd name="T7" fmla="*/ 0 60000 65536"/>
                    <a:gd name="T8" fmla="*/ 0 60000 65536"/>
                    <a:gd name="T9" fmla="*/ 0 w 1158"/>
                    <a:gd name="T10" fmla="*/ 0 h 1376"/>
                    <a:gd name="T11" fmla="*/ 1158 w 1158"/>
                    <a:gd name="T12" fmla="*/ 1376 h 1376"/>
                  </a:gdLst>
                  <a:ahLst/>
                  <a:cxnLst>
                    <a:cxn ang="T6">
                      <a:pos x="T0" y="T1"/>
                    </a:cxn>
                    <a:cxn ang="T7">
                      <a:pos x="T2" y="T3"/>
                    </a:cxn>
                    <a:cxn ang="T8">
                      <a:pos x="T4" y="T5"/>
                    </a:cxn>
                  </a:cxnLst>
                  <a:rect l="T9" t="T10" r="T11" b="T12"/>
                  <a:pathLst>
                    <a:path w="1158" h="1376">
                      <a:moveTo>
                        <a:pt x="1158" y="1376"/>
                      </a:moveTo>
                      <a:lnTo>
                        <a:pt x="0" y="1376"/>
                      </a:lnTo>
                      <a:lnTo>
                        <a:pt x="0"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21" name="Freeform 19"/>
                <p:cNvSpPr>
                  <a:spLocks/>
                </p:cNvSpPr>
                <p:nvPr/>
              </p:nvSpPr>
              <p:spPr bwMode="auto">
                <a:xfrm>
                  <a:off x="5964238" y="3046413"/>
                  <a:ext cx="11113" cy="252413"/>
                </a:xfrm>
                <a:custGeom>
                  <a:avLst/>
                  <a:gdLst>
                    <a:gd name="T0" fmla="*/ 2147483647 w 24"/>
                    <a:gd name="T1" fmla="*/ 2147483647 h 450"/>
                    <a:gd name="T2" fmla="*/ 0 w 24"/>
                    <a:gd name="T3" fmla="*/ 2147483647 h 450"/>
                    <a:gd name="T4" fmla="*/ 0 w 24"/>
                    <a:gd name="T5" fmla="*/ 0 h 450"/>
                    <a:gd name="T6" fmla="*/ 0 60000 65536"/>
                    <a:gd name="T7" fmla="*/ 0 60000 65536"/>
                    <a:gd name="T8" fmla="*/ 0 60000 65536"/>
                    <a:gd name="T9" fmla="*/ 0 w 24"/>
                    <a:gd name="T10" fmla="*/ 0 h 450"/>
                    <a:gd name="T11" fmla="*/ 24 w 24"/>
                    <a:gd name="T12" fmla="*/ 450 h 450"/>
                  </a:gdLst>
                  <a:ahLst/>
                  <a:cxnLst>
                    <a:cxn ang="T6">
                      <a:pos x="T0" y="T1"/>
                    </a:cxn>
                    <a:cxn ang="T7">
                      <a:pos x="T2" y="T3"/>
                    </a:cxn>
                    <a:cxn ang="T8">
                      <a:pos x="T4" y="T5"/>
                    </a:cxn>
                  </a:cxnLst>
                  <a:rect l="T9" t="T10" r="T11" b="T12"/>
                  <a:pathLst>
                    <a:path w="24" h="450">
                      <a:moveTo>
                        <a:pt x="24" y="450"/>
                      </a:moveTo>
                      <a:lnTo>
                        <a:pt x="0" y="450"/>
                      </a:lnTo>
                      <a:lnTo>
                        <a:pt x="0"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22" name="Freeform 20"/>
                <p:cNvSpPr>
                  <a:spLocks/>
                </p:cNvSpPr>
                <p:nvPr/>
              </p:nvSpPr>
              <p:spPr bwMode="auto">
                <a:xfrm>
                  <a:off x="4135438" y="896938"/>
                  <a:ext cx="339725" cy="633413"/>
                </a:xfrm>
                <a:custGeom>
                  <a:avLst/>
                  <a:gdLst>
                    <a:gd name="T0" fmla="*/ 2147483647 w 802"/>
                    <a:gd name="T1" fmla="*/ 2147483647 h 1126"/>
                    <a:gd name="T2" fmla="*/ 0 w 802"/>
                    <a:gd name="T3" fmla="*/ 2147483647 h 1126"/>
                    <a:gd name="T4" fmla="*/ 0 w 802"/>
                    <a:gd name="T5" fmla="*/ 0 h 1126"/>
                    <a:gd name="T6" fmla="*/ 0 60000 65536"/>
                    <a:gd name="T7" fmla="*/ 0 60000 65536"/>
                    <a:gd name="T8" fmla="*/ 0 60000 65536"/>
                    <a:gd name="T9" fmla="*/ 0 w 802"/>
                    <a:gd name="T10" fmla="*/ 0 h 1126"/>
                    <a:gd name="T11" fmla="*/ 802 w 802"/>
                    <a:gd name="T12" fmla="*/ 1126 h 1126"/>
                  </a:gdLst>
                  <a:ahLst/>
                  <a:cxnLst>
                    <a:cxn ang="T6">
                      <a:pos x="T0" y="T1"/>
                    </a:cxn>
                    <a:cxn ang="T7">
                      <a:pos x="T2" y="T3"/>
                    </a:cxn>
                    <a:cxn ang="T8">
                      <a:pos x="T4" y="T5"/>
                    </a:cxn>
                  </a:cxnLst>
                  <a:rect l="T9" t="T10" r="T11" b="T12"/>
                  <a:pathLst>
                    <a:path w="802" h="1126">
                      <a:moveTo>
                        <a:pt x="802" y="1126"/>
                      </a:moveTo>
                      <a:lnTo>
                        <a:pt x="0" y="1126"/>
                      </a:lnTo>
                      <a:lnTo>
                        <a:pt x="0"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23" name="Freeform 21"/>
                <p:cNvSpPr>
                  <a:spLocks/>
                </p:cNvSpPr>
                <p:nvPr/>
              </p:nvSpPr>
              <p:spPr bwMode="auto">
                <a:xfrm>
                  <a:off x="4735513" y="2293938"/>
                  <a:ext cx="327025" cy="768350"/>
                </a:xfrm>
                <a:custGeom>
                  <a:avLst/>
                  <a:gdLst>
                    <a:gd name="T0" fmla="*/ 2147483647 w 771"/>
                    <a:gd name="T1" fmla="*/ 2147483647 h 1361"/>
                    <a:gd name="T2" fmla="*/ 0 w 771"/>
                    <a:gd name="T3" fmla="*/ 2147483647 h 1361"/>
                    <a:gd name="T4" fmla="*/ 0 w 771"/>
                    <a:gd name="T5" fmla="*/ 0 h 1361"/>
                    <a:gd name="T6" fmla="*/ 0 60000 65536"/>
                    <a:gd name="T7" fmla="*/ 0 60000 65536"/>
                    <a:gd name="T8" fmla="*/ 0 60000 65536"/>
                    <a:gd name="T9" fmla="*/ 0 w 771"/>
                    <a:gd name="T10" fmla="*/ 0 h 1361"/>
                    <a:gd name="T11" fmla="*/ 771 w 771"/>
                    <a:gd name="T12" fmla="*/ 1361 h 1361"/>
                  </a:gdLst>
                  <a:ahLst/>
                  <a:cxnLst>
                    <a:cxn ang="T6">
                      <a:pos x="T0" y="T1"/>
                    </a:cxn>
                    <a:cxn ang="T7">
                      <a:pos x="T2" y="T3"/>
                    </a:cxn>
                    <a:cxn ang="T8">
                      <a:pos x="T4" y="T5"/>
                    </a:cxn>
                  </a:cxnLst>
                  <a:rect l="T9" t="T10" r="T11" b="T12"/>
                  <a:pathLst>
                    <a:path w="771" h="1361">
                      <a:moveTo>
                        <a:pt x="771" y="1361"/>
                      </a:moveTo>
                      <a:lnTo>
                        <a:pt x="0" y="1361"/>
                      </a:lnTo>
                      <a:lnTo>
                        <a:pt x="0"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24" name="Freeform 22"/>
                <p:cNvSpPr>
                  <a:spLocks/>
                </p:cNvSpPr>
                <p:nvPr/>
              </p:nvSpPr>
              <p:spPr bwMode="auto">
                <a:xfrm>
                  <a:off x="5062538" y="2286001"/>
                  <a:ext cx="963613" cy="776288"/>
                </a:xfrm>
                <a:custGeom>
                  <a:avLst/>
                  <a:gdLst>
                    <a:gd name="T0" fmla="*/ 2147483647 w 2280"/>
                    <a:gd name="T1" fmla="*/ 0 h 1375"/>
                    <a:gd name="T2" fmla="*/ 0 w 2280"/>
                    <a:gd name="T3" fmla="*/ 0 h 1375"/>
                    <a:gd name="T4" fmla="*/ 0 w 2280"/>
                    <a:gd name="T5" fmla="*/ 2147483647 h 1375"/>
                    <a:gd name="T6" fmla="*/ 0 60000 65536"/>
                    <a:gd name="T7" fmla="*/ 0 60000 65536"/>
                    <a:gd name="T8" fmla="*/ 0 60000 65536"/>
                    <a:gd name="T9" fmla="*/ 0 w 2280"/>
                    <a:gd name="T10" fmla="*/ 0 h 1375"/>
                    <a:gd name="T11" fmla="*/ 2280 w 2280"/>
                    <a:gd name="T12" fmla="*/ 1375 h 1375"/>
                  </a:gdLst>
                  <a:ahLst/>
                  <a:cxnLst>
                    <a:cxn ang="T6">
                      <a:pos x="T0" y="T1"/>
                    </a:cxn>
                    <a:cxn ang="T7">
                      <a:pos x="T2" y="T3"/>
                    </a:cxn>
                    <a:cxn ang="T8">
                      <a:pos x="T4" y="T5"/>
                    </a:cxn>
                  </a:cxnLst>
                  <a:rect l="T9" t="T10" r="T11" b="T12"/>
                  <a:pathLst>
                    <a:path w="2280" h="1375">
                      <a:moveTo>
                        <a:pt x="2280" y="0"/>
                      </a:moveTo>
                      <a:lnTo>
                        <a:pt x="0" y="0"/>
                      </a:lnTo>
                      <a:lnTo>
                        <a:pt x="0" y="1375"/>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25" name="Freeform 23"/>
                <p:cNvSpPr>
                  <a:spLocks/>
                </p:cNvSpPr>
                <p:nvPr/>
              </p:nvSpPr>
              <p:spPr bwMode="auto">
                <a:xfrm>
                  <a:off x="5980113" y="4057651"/>
                  <a:ext cx="50800" cy="569913"/>
                </a:xfrm>
                <a:custGeom>
                  <a:avLst/>
                  <a:gdLst>
                    <a:gd name="T0" fmla="*/ 2147483647 w 121"/>
                    <a:gd name="T1" fmla="*/ 0 h 1011"/>
                    <a:gd name="T2" fmla="*/ 0 w 121"/>
                    <a:gd name="T3" fmla="*/ 0 h 1011"/>
                    <a:gd name="T4" fmla="*/ 0 w 121"/>
                    <a:gd name="T5" fmla="*/ 2147483647 h 1011"/>
                    <a:gd name="T6" fmla="*/ 0 60000 65536"/>
                    <a:gd name="T7" fmla="*/ 0 60000 65536"/>
                    <a:gd name="T8" fmla="*/ 0 60000 65536"/>
                    <a:gd name="T9" fmla="*/ 0 w 121"/>
                    <a:gd name="T10" fmla="*/ 0 h 1011"/>
                    <a:gd name="T11" fmla="*/ 121 w 121"/>
                    <a:gd name="T12" fmla="*/ 1011 h 1011"/>
                  </a:gdLst>
                  <a:ahLst/>
                  <a:cxnLst>
                    <a:cxn ang="T6">
                      <a:pos x="T0" y="T1"/>
                    </a:cxn>
                    <a:cxn ang="T7">
                      <a:pos x="T2" y="T3"/>
                    </a:cxn>
                    <a:cxn ang="T8">
                      <a:pos x="T4" y="T5"/>
                    </a:cxn>
                  </a:cxnLst>
                  <a:rect l="T9" t="T10" r="T11" b="T12"/>
                  <a:pathLst>
                    <a:path w="121" h="1011">
                      <a:moveTo>
                        <a:pt x="121" y="0"/>
                      </a:moveTo>
                      <a:lnTo>
                        <a:pt x="0" y="0"/>
                      </a:lnTo>
                      <a:lnTo>
                        <a:pt x="0" y="1011"/>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26" name="Freeform 24"/>
                <p:cNvSpPr>
                  <a:spLocks/>
                </p:cNvSpPr>
                <p:nvPr/>
              </p:nvSpPr>
              <p:spPr bwMode="auto">
                <a:xfrm>
                  <a:off x="5964238" y="2792413"/>
                  <a:ext cx="7938" cy="254000"/>
                </a:xfrm>
                <a:custGeom>
                  <a:avLst/>
                  <a:gdLst>
                    <a:gd name="T0" fmla="*/ 2147483647 w 16"/>
                    <a:gd name="T1" fmla="*/ 0 h 449"/>
                    <a:gd name="T2" fmla="*/ 0 w 16"/>
                    <a:gd name="T3" fmla="*/ 0 h 449"/>
                    <a:gd name="T4" fmla="*/ 0 w 16"/>
                    <a:gd name="T5" fmla="*/ 2147483647 h 449"/>
                    <a:gd name="T6" fmla="*/ 0 60000 65536"/>
                    <a:gd name="T7" fmla="*/ 0 60000 65536"/>
                    <a:gd name="T8" fmla="*/ 0 60000 65536"/>
                    <a:gd name="T9" fmla="*/ 0 w 16"/>
                    <a:gd name="T10" fmla="*/ 0 h 449"/>
                    <a:gd name="T11" fmla="*/ 16 w 16"/>
                    <a:gd name="T12" fmla="*/ 449 h 449"/>
                  </a:gdLst>
                  <a:ahLst/>
                  <a:cxnLst>
                    <a:cxn ang="T6">
                      <a:pos x="T0" y="T1"/>
                    </a:cxn>
                    <a:cxn ang="T7">
                      <a:pos x="T2" y="T3"/>
                    </a:cxn>
                    <a:cxn ang="T8">
                      <a:pos x="T4" y="T5"/>
                    </a:cxn>
                  </a:cxnLst>
                  <a:rect l="T9" t="T10" r="T11" b="T12"/>
                  <a:pathLst>
                    <a:path w="16" h="449">
                      <a:moveTo>
                        <a:pt x="16" y="0"/>
                      </a:moveTo>
                      <a:lnTo>
                        <a:pt x="0" y="0"/>
                      </a:lnTo>
                      <a:lnTo>
                        <a:pt x="0" y="449"/>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27" name="Freeform 25"/>
                <p:cNvSpPr>
                  <a:spLocks/>
                </p:cNvSpPr>
                <p:nvPr/>
              </p:nvSpPr>
              <p:spPr bwMode="auto">
                <a:xfrm>
                  <a:off x="5980113" y="4627563"/>
                  <a:ext cx="71438" cy="569913"/>
                </a:xfrm>
                <a:custGeom>
                  <a:avLst/>
                  <a:gdLst>
                    <a:gd name="T0" fmla="*/ 2147483647 w 170"/>
                    <a:gd name="T1" fmla="*/ 2147483647 h 1010"/>
                    <a:gd name="T2" fmla="*/ 0 w 170"/>
                    <a:gd name="T3" fmla="*/ 2147483647 h 1010"/>
                    <a:gd name="T4" fmla="*/ 0 w 170"/>
                    <a:gd name="T5" fmla="*/ 0 h 1010"/>
                    <a:gd name="T6" fmla="*/ 0 60000 65536"/>
                    <a:gd name="T7" fmla="*/ 0 60000 65536"/>
                    <a:gd name="T8" fmla="*/ 0 60000 65536"/>
                    <a:gd name="T9" fmla="*/ 0 w 170"/>
                    <a:gd name="T10" fmla="*/ 0 h 1010"/>
                    <a:gd name="T11" fmla="*/ 170 w 170"/>
                    <a:gd name="T12" fmla="*/ 1010 h 1010"/>
                  </a:gdLst>
                  <a:ahLst/>
                  <a:cxnLst>
                    <a:cxn ang="T6">
                      <a:pos x="T0" y="T1"/>
                    </a:cxn>
                    <a:cxn ang="T7">
                      <a:pos x="T2" y="T3"/>
                    </a:cxn>
                    <a:cxn ang="T8">
                      <a:pos x="T4" y="T5"/>
                    </a:cxn>
                  </a:cxnLst>
                  <a:rect l="T9" t="T10" r="T11" b="T12"/>
                  <a:pathLst>
                    <a:path w="170" h="1010">
                      <a:moveTo>
                        <a:pt x="170" y="1010"/>
                      </a:moveTo>
                      <a:lnTo>
                        <a:pt x="0" y="1010"/>
                      </a:lnTo>
                      <a:lnTo>
                        <a:pt x="0"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28" name="Freeform 26"/>
                <p:cNvSpPr>
                  <a:spLocks/>
                </p:cNvSpPr>
                <p:nvPr/>
              </p:nvSpPr>
              <p:spPr bwMode="auto">
                <a:xfrm>
                  <a:off x="4475163" y="768351"/>
                  <a:ext cx="1012825" cy="762000"/>
                </a:xfrm>
                <a:custGeom>
                  <a:avLst/>
                  <a:gdLst>
                    <a:gd name="T0" fmla="*/ 2147483647 w 2397"/>
                    <a:gd name="T1" fmla="*/ 0 h 1354"/>
                    <a:gd name="T2" fmla="*/ 0 w 2397"/>
                    <a:gd name="T3" fmla="*/ 0 h 1354"/>
                    <a:gd name="T4" fmla="*/ 0 w 2397"/>
                    <a:gd name="T5" fmla="*/ 2147483647 h 1354"/>
                    <a:gd name="T6" fmla="*/ 0 60000 65536"/>
                    <a:gd name="T7" fmla="*/ 0 60000 65536"/>
                    <a:gd name="T8" fmla="*/ 0 60000 65536"/>
                    <a:gd name="T9" fmla="*/ 0 w 2397"/>
                    <a:gd name="T10" fmla="*/ 0 h 1354"/>
                    <a:gd name="T11" fmla="*/ 2397 w 2397"/>
                    <a:gd name="T12" fmla="*/ 1354 h 1354"/>
                  </a:gdLst>
                  <a:ahLst/>
                  <a:cxnLst>
                    <a:cxn ang="T6">
                      <a:pos x="T0" y="T1"/>
                    </a:cxn>
                    <a:cxn ang="T7">
                      <a:pos x="T2" y="T3"/>
                    </a:cxn>
                    <a:cxn ang="T8">
                      <a:pos x="T4" y="T5"/>
                    </a:cxn>
                  </a:cxnLst>
                  <a:rect l="T9" t="T10" r="T11" b="T12"/>
                  <a:pathLst>
                    <a:path w="2397" h="1354">
                      <a:moveTo>
                        <a:pt x="2397" y="0"/>
                      </a:moveTo>
                      <a:lnTo>
                        <a:pt x="0" y="0"/>
                      </a:lnTo>
                      <a:lnTo>
                        <a:pt x="0" y="1354"/>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29" name="Freeform 27"/>
                <p:cNvSpPr>
                  <a:spLocks/>
                </p:cNvSpPr>
                <p:nvPr/>
              </p:nvSpPr>
              <p:spPr bwMode="auto">
                <a:xfrm>
                  <a:off x="5551488" y="3836988"/>
                  <a:ext cx="428625" cy="790575"/>
                </a:xfrm>
                <a:custGeom>
                  <a:avLst/>
                  <a:gdLst>
                    <a:gd name="T0" fmla="*/ 2147483647 w 1015"/>
                    <a:gd name="T1" fmla="*/ 2147483647 h 1404"/>
                    <a:gd name="T2" fmla="*/ 0 w 1015"/>
                    <a:gd name="T3" fmla="*/ 2147483647 h 1404"/>
                    <a:gd name="T4" fmla="*/ 0 w 1015"/>
                    <a:gd name="T5" fmla="*/ 0 h 1404"/>
                    <a:gd name="T6" fmla="*/ 0 60000 65536"/>
                    <a:gd name="T7" fmla="*/ 0 60000 65536"/>
                    <a:gd name="T8" fmla="*/ 0 60000 65536"/>
                    <a:gd name="T9" fmla="*/ 0 w 1015"/>
                    <a:gd name="T10" fmla="*/ 0 h 1404"/>
                    <a:gd name="T11" fmla="*/ 1015 w 1015"/>
                    <a:gd name="T12" fmla="*/ 1404 h 1404"/>
                  </a:gdLst>
                  <a:ahLst/>
                  <a:cxnLst>
                    <a:cxn ang="T6">
                      <a:pos x="T0" y="T1"/>
                    </a:cxn>
                    <a:cxn ang="T7">
                      <a:pos x="T2" y="T3"/>
                    </a:cxn>
                    <a:cxn ang="T8">
                      <a:pos x="T4" y="T5"/>
                    </a:cxn>
                  </a:cxnLst>
                  <a:rect l="T9" t="T10" r="T11" b="T12"/>
                  <a:pathLst>
                    <a:path w="1015" h="1404">
                      <a:moveTo>
                        <a:pt x="1015" y="1404"/>
                      </a:moveTo>
                      <a:lnTo>
                        <a:pt x="0" y="1404"/>
                      </a:lnTo>
                      <a:lnTo>
                        <a:pt x="0"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30" name="Freeform 28"/>
                <p:cNvSpPr>
                  <a:spLocks/>
                </p:cNvSpPr>
                <p:nvPr/>
              </p:nvSpPr>
              <p:spPr bwMode="auto">
                <a:xfrm>
                  <a:off x="4475163" y="1530351"/>
                  <a:ext cx="260350" cy="763588"/>
                </a:xfrm>
                <a:custGeom>
                  <a:avLst/>
                  <a:gdLst>
                    <a:gd name="T0" fmla="*/ 2147483647 w 617"/>
                    <a:gd name="T1" fmla="*/ 2147483647 h 1355"/>
                    <a:gd name="T2" fmla="*/ 0 w 617"/>
                    <a:gd name="T3" fmla="*/ 2147483647 h 1355"/>
                    <a:gd name="T4" fmla="*/ 0 w 617"/>
                    <a:gd name="T5" fmla="*/ 0 h 1355"/>
                    <a:gd name="T6" fmla="*/ 0 60000 65536"/>
                    <a:gd name="T7" fmla="*/ 0 60000 65536"/>
                    <a:gd name="T8" fmla="*/ 0 60000 65536"/>
                    <a:gd name="T9" fmla="*/ 0 w 617"/>
                    <a:gd name="T10" fmla="*/ 0 h 1355"/>
                    <a:gd name="T11" fmla="*/ 617 w 617"/>
                    <a:gd name="T12" fmla="*/ 1355 h 1355"/>
                  </a:gdLst>
                  <a:ahLst/>
                  <a:cxnLst>
                    <a:cxn ang="T6">
                      <a:pos x="T0" y="T1"/>
                    </a:cxn>
                    <a:cxn ang="T7">
                      <a:pos x="T2" y="T3"/>
                    </a:cxn>
                    <a:cxn ang="T8">
                      <a:pos x="T4" y="T5"/>
                    </a:cxn>
                  </a:cxnLst>
                  <a:rect l="T9" t="T10" r="T11" b="T12"/>
                  <a:pathLst>
                    <a:path w="617" h="1355">
                      <a:moveTo>
                        <a:pt x="617" y="1355"/>
                      </a:moveTo>
                      <a:lnTo>
                        <a:pt x="0" y="1355"/>
                      </a:lnTo>
                      <a:lnTo>
                        <a:pt x="0"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31" name="Freeform 29"/>
                <p:cNvSpPr>
                  <a:spLocks/>
                </p:cNvSpPr>
                <p:nvPr/>
              </p:nvSpPr>
              <p:spPr bwMode="auto">
                <a:xfrm>
                  <a:off x="5414963" y="1527176"/>
                  <a:ext cx="200025" cy="254000"/>
                </a:xfrm>
                <a:custGeom>
                  <a:avLst/>
                  <a:gdLst>
                    <a:gd name="T0" fmla="*/ 2147483647 w 471"/>
                    <a:gd name="T1" fmla="*/ 2147483647 h 450"/>
                    <a:gd name="T2" fmla="*/ 0 w 471"/>
                    <a:gd name="T3" fmla="*/ 2147483647 h 450"/>
                    <a:gd name="T4" fmla="*/ 0 w 471"/>
                    <a:gd name="T5" fmla="*/ 0 h 450"/>
                    <a:gd name="T6" fmla="*/ 0 60000 65536"/>
                    <a:gd name="T7" fmla="*/ 0 60000 65536"/>
                    <a:gd name="T8" fmla="*/ 0 60000 65536"/>
                    <a:gd name="T9" fmla="*/ 0 w 471"/>
                    <a:gd name="T10" fmla="*/ 0 h 450"/>
                    <a:gd name="T11" fmla="*/ 471 w 471"/>
                    <a:gd name="T12" fmla="*/ 450 h 450"/>
                  </a:gdLst>
                  <a:ahLst/>
                  <a:cxnLst>
                    <a:cxn ang="T6">
                      <a:pos x="T0" y="T1"/>
                    </a:cxn>
                    <a:cxn ang="T7">
                      <a:pos x="T2" y="T3"/>
                    </a:cxn>
                    <a:cxn ang="T8">
                      <a:pos x="T4" y="T5"/>
                    </a:cxn>
                  </a:cxnLst>
                  <a:rect l="T9" t="T10" r="T11" b="T12"/>
                  <a:pathLst>
                    <a:path w="471" h="450">
                      <a:moveTo>
                        <a:pt x="471" y="450"/>
                      </a:moveTo>
                      <a:lnTo>
                        <a:pt x="0" y="450"/>
                      </a:lnTo>
                      <a:lnTo>
                        <a:pt x="0"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32" name="Freeform 30"/>
                <p:cNvSpPr>
                  <a:spLocks/>
                </p:cNvSpPr>
                <p:nvPr/>
              </p:nvSpPr>
              <p:spPr bwMode="auto">
                <a:xfrm>
                  <a:off x="6030913" y="4057651"/>
                  <a:ext cx="15875" cy="254000"/>
                </a:xfrm>
                <a:custGeom>
                  <a:avLst/>
                  <a:gdLst>
                    <a:gd name="T0" fmla="*/ 2147483647 w 35"/>
                    <a:gd name="T1" fmla="*/ 2147483647 h 449"/>
                    <a:gd name="T2" fmla="*/ 0 w 35"/>
                    <a:gd name="T3" fmla="*/ 2147483647 h 449"/>
                    <a:gd name="T4" fmla="*/ 0 w 35"/>
                    <a:gd name="T5" fmla="*/ 0 h 449"/>
                    <a:gd name="T6" fmla="*/ 0 60000 65536"/>
                    <a:gd name="T7" fmla="*/ 0 60000 65536"/>
                    <a:gd name="T8" fmla="*/ 0 60000 65536"/>
                    <a:gd name="T9" fmla="*/ 0 w 35"/>
                    <a:gd name="T10" fmla="*/ 0 h 449"/>
                    <a:gd name="T11" fmla="*/ 35 w 35"/>
                    <a:gd name="T12" fmla="*/ 449 h 449"/>
                  </a:gdLst>
                  <a:ahLst/>
                  <a:cxnLst>
                    <a:cxn ang="T6">
                      <a:pos x="T0" y="T1"/>
                    </a:cxn>
                    <a:cxn ang="T7">
                      <a:pos x="T2" y="T3"/>
                    </a:cxn>
                    <a:cxn ang="T8">
                      <a:pos x="T4" y="T5"/>
                    </a:cxn>
                  </a:cxnLst>
                  <a:rect l="T9" t="T10" r="T11" b="T12"/>
                  <a:pathLst>
                    <a:path w="35" h="449">
                      <a:moveTo>
                        <a:pt x="35" y="449"/>
                      </a:moveTo>
                      <a:lnTo>
                        <a:pt x="0" y="449"/>
                      </a:lnTo>
                      <a:lnTo>
                        <a:pt x="0"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33" name="Freeform 31"/>
                <p:cNvSpPr>
                  <a:spLocks/>
                </p:cNvSpPr>
                <p:nvPr/>
              </p:nvSpPr>
              <p:spPr bwMode="auto">
                <a:xfrm>
                  <a:off x="4135438" y="261938"/>
                  <a:ext cx="1027113" cy="635000"/>
                </a:xfrm>
                <a:custGeom>
                  <a:avLst/>
                  <a:gdLst>
                    <a:gd name="T0" fmla="*/ 2147483647 w 2430"/>
                    <a:gd name="T1" fmla="*/ 0 h 1126"/>
                    <a:gd name="T2" fmla="*/ 0 w 2430"/>
                    <a:gd name="T3" fmla="*/ 0 h 1126"/>
                    <a:gd name="T4" fmla="*/ 0 w 2430"/>
                    <a:gd name="T5" fmla="*/ 2147483647 h 1126"/>
                    <a:gd name="T6" fmla="*/ 0 60000 65536"/>
                    <a:gd name="T7" fmla="*/ 0 60000 65536"/>
                    <a:gd name="T8" fmla="*/ 0 60000 65536"/>
                    <a:gd name="T9" fmla="*/ 0 w 2430"/>
                    <a:gd name="T10" fmla="*/ 0 h 1126"/>
                    <a:gd name="T11" fmla="*/ 2430 w 2430"/>
                    <a:gd name="T12" fmla="*/ 1126 h 1126"/>
                  </a:gdLst>
                  <a:ahLst/>
                  <a:cxnLst>
                    <a:cxn ang="T6">
                      <a:pos x="T0" y="T1"/>
                    </a:cxn>
                    <a:cxn ang="T7">
                      <a:pos x="T2" y="T3"/>
                    </a:cxn>
                    <a:cxn ang="T8">
                      <a:pos x="T4" y="T5"/>
                    </a:cxn>
                  </a:cxnLst>
                  <a:rect l="T9" t="T10" r="T11" b="T12"/>
                  <a:pathLst>
                    <a:path w="2430" h="1126">
                      <a:moveTo>
                        <a:pt x="2430" y="0"/>
                      </a:moveTo>
                      <a:lnTo>
                        <a:pt x="0" y="0"/>
                      </a:lnTo>
                      <a:lnTo>
                        <a:pt x="0" y="1126"/>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34" name="Freeform 32"/>
                <p:cNvSpPr>
                  <a:spLocks/>
                </p:cNvSpPr>
                <p:nvPr/>
              </p:nvSpPr>
              <p:spPr bwMode="auto">
                <a:xfrm>
                  <a:off x="4735513" y="1527176"/>
                  <a:ext cx="679450" cy="766763"/>
                </a:xfrm>
                <a:custGeom>
                  <a:avLst/>
                  <a:gdLst>
                    <a:gd name="T0" fmla="*/ 2147483647 w 1608"/>
                    <a:gd name="T1" fmla="*/ 0 h 1362"/>
                    <a:gd name="T2" fmla="*/ 0 w 1608"/>
                    <a:gd name="T3" fmla="*/ 0 h 1362"/>
                    <a:gd name="T4" fmla="*/ 0 w 1608"/>
                    <a:gd name="T5" fmla="*/ 2147483647 h 1362"/>
                    <a:gd name="T6" fmla="*/ 0 60000 65536"/>
                    <a:gd name="T7" fmla="*/ 0 60000 65536"/>
                    <a:gd name="T8" fmla="*/ 0 60000 65536"/>
                    <a:gd name="T9" fmla="*/ 0 w 1608"/>
                    <a:gd name="T10" fmla="*/ 0 h 1362"/>
                    <a:gd name="T11" fmla="*/ 1608 w 1608"/>
                    <a:gd name="T12" fmla="*/ 1362 h 1362"/>
                  </a:gdLst>
                  <a:ahLst/>
                  <a:cxnLst>
                    <a:cxn ang="T6">
                      <a:pos x="T0" y="T1"/>
                    </a:cxn>
                    <a:cxn ang="T7">
                      <a:pos x="T2" y="T3"/>
                    </a:cxn>
                    <a:cxn ang="T8">
                      <a:pos x="T4" y="T5"/>
                    </a:cxn>
                  </a:cxnLst>
                  <a:rect l="T9" t="T10" r="T11" b="T12"/>
                  <a:pathLst>
                    <a:path w="1608" h="1362">
                      <a:moveTo>
                        <a:pt x="1608" y="0"/>
                      </a:moveTo>
                      <a:lnTo>
                        <a:pt x="0" y="0"/>
                      </a:lnTo>
                      <a:lnTo>
                        <a:pt x="0" y="1362"/>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35" name="Freeform 33"/>
                <p:cNvSpPr>
                  <a:spLocks/>
                </p:cNvSpPr>
                <p:nvPr/>
              </p:nvSpPr>
              <p:spPr bwMode="auto">
                <a:xfrm>
                  <a:off x="6051550" y="5197476"/>
                  <a:ext cx="28575" cy="379413"/>
                </a:xfrm>
                <a:custGeom>
                  <a:avLst/>
                  <a:gdLst>
                    <a:gd name="T0" fmla="*/ 2147483647 w 67"/>
                    <a:gd name="T1" fmla="*/ 2147483647 h 674"/>
                    <a:gd name="T2" fmla="*/ 0 w 67"/>
                    <a:gd name="T3" fmla="*/ 2147483647 h 674"/>
                    <a:gd name="T4" fmla="*/ 0 w 67"/>
                    <a:gd name="T5" fmla="*/ 0 h 674"/>
                    <a:gd name="T6" fmla="*/ 0 60000 65536"/>
                    <a:gd name="T7" fmla="*/ 0 60000 65536"/>
                    <a:gd name="T8" fmla="*/ 0 60000 65536"/>
                    <a:gd name="T9" fmla="*/ 0 w 67"/>
                    <a:gd name="T10" fmla="*/ 0 h 674"/>
                    <a:gd name="T11" fmla="*/ 67 w 67"/>
                    <a:gd name="T12" fmla="*/ 674 h 674"/>
                  </a:gdLst>
                  <a:ahLst/>
                  <a:cxnLst>
                    <a:cxn ang="T6">
                      <a:pos x="T0" y="T1"/>
                    </a:cxn>
                    <a:cxn ang="T7">
                      <a:pos x="T2" y="T3"/>
                    </a:cxn>
                    <a:cxn ang="T8">
                      <a:pos x="T4" y="T5"/>
                    </a:cxn>
                  </a:cxnLst>
                  <a:rect l="T9" t="T10" r="T11" b="T12"/>
                  <a:pathLst>
                    <a:path w="67" h="674">
                      <a:moveTo>
                        <a:pt x="67" y="674"/>
                      </a:moveTo>
                      <a:lnTo>
                        <a:pt x="0" y="674"/>
                      </a:lnTo>
                      <a:lnTo>
                        <a:pt x="0"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36" name="Rectangle 34"/>
                <p:cNvSpPr>
                  <a:spLocks noChangeArrowheads="1"/>
                </p:cNvSpPr>
                <p:nvPr/>
              </p:nvSpPr>
              <p:spPr bwMode="auto">
                <a:xfrm>
                  <a:off x="6013450" y="2692717"/>
                  <a:ext cx="428403" cy="315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000">
                      <a:solidFill>
                        <a:srgbClr val="000000"/>
                      </a:solidFill>
                    </a:rPr>
                    <a:t>WNV</a:t>
                  </a:r>
                  <a:r>
                    <a:rPr lang="en-US" sz="2000" baseline="-25000">
                      <a:solidFill>
                        <a:srgbClr val="000000"/>
                      </a:solidFill>
                    </a:rPr>
                    <a:t>NY99</a:t>
                  </a:r>
                  <a:endParaRPr lang="en-US" sz="2000"/>
                </a:p>
              </p:txBody>
            </p:sp>
            <p:sp>
              <p:nvSpPr>
                <p:cNvPr id="76837" name="Rectangle 35"/>
                <p:cNvSpPr>
                  <a:spLocks noChangeArrowheads="1"/>
                </p:cNvSpPr>
                <p:nvPr/>
              </p:nvSpPr>
              <p:spPr bwMode="auto">
                <a:xfrm>
                  <a:off x="6103938" y="3689772"/>
                  <a:ext cx="674735" cy="315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000">
                      <a:solidFill>
                        <a:srgbClr val="000000"/>
                      </a:solidFill>
                    </a:rPr>
                    <a:t>WNV</a:t>
                  </a:r>
                  <a:r>
                    <a:rPr lang="en-US" sz="2000" baseline="-25000">
                      <a:solidFill>
                        <a:srgbClr val="000000"/>
                      </a:solidFill>
                    </a:rPr>
                    <a:t>KUN-MRM16</a:t>
                  </a:r>
                  <a:endParaRPr lang="en-US" sz="2000" baseline="-25000"/>
                </a:p>
              </p:txBody>
            </p:sp>
            <p:sp>
              <p:nvSpPr>
                <p:cNvPr id="76838" name="Rectangle 36"/>
                <p:cNvSpPr>
                  <a:spLocks noChangeArrowheads="1"/>
                </p:cNvSpPr>
                <p:nvPr/>
              </p:nvSpPr>
              <p:spPr bwMode="auto">
                <a:xfrm>
                  <a:off x="5695950" y="1135717"/>
                  <a:ext cx="539520" cy="315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000">
                      <a:solidFill>
                        <a:srgbClr val="000000"/>
                      </a:solidFill>
                    </a:rPr>
                    <a:t>WNV</a:t>
                  </a:r>
                  <a:r>
                    <a:rPr lang="en-US" sz="2000" baseline="-25000">
                      <a:solidFill>
                        <a:srgbClr val="000000"/>
                      </a:solidFill>
                    </a:rPr>
                    <a:t>Sarafend</a:t>
                  </a:r>
                  <a:endParaRPr lang="en-US" sz="2000" baseline="-25000"/>
                </a:p>
              </p:txBody>
            </p:sp>
            <p:sp>
              <p:nvSpPr>
                <p:cNvPr id="76839" name="Rectangle 37"/>
                <p:cNvSpPr>
                  <a:spLocks noChangeArrowheads="1"/>
                </p:cNvSpPr>
                <p:nvPr/>
              </p:nvSpPr>
              <p:spPr bwMode="auto">
                <a:xfrm>
                  <a:off x="6108700" y="4699422"/>
                  <a:ext cx="630556" cy="315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000">
                      <a:solidFill>
                        <a:srgbClr val="000000"/>
                      </a:solidFill>
                    </a:rPr>
                    <a:t>WNV</a:t>
                  </a:r>
                  <a:r>
                    <a:rPr lang="en-US" sz="2000" baseline="-25000">
                      <a:solidFill>
                        <a:srgbClr val="000000"/>
                      </a:solidFill>
                    </a:rPr>
                    <a:t>KUN-K2499</a:t>
                  </a:r>
                  <a:endParaRPr lang="en-US" sz="2000" baseline="-25000"/>
                </a:p>
              </p:txBody>
            </p:sp>
            <p:sp>
              <p:nvSpPr>
                <p:cNvPr id="76840" name="Rectangle 38"/>
                <p:cNvSpPr>
                  <a:spLocks noChangeArrowheads="1"/>
                </p:cNvSpPr>
                <p:nvPr/>
              </p:nvSpPr>
              <p:spPr bwMode="auto">
                <a:xfrm>
                  <a:off x="6381750" y="5712248"/>
                  <a:ext cx="571062" cy="315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000" b="1">
                      <a:solidFill>
                        <a:srgbClr val="000000"/>
                      </a:solidFill>
                    </a:rPr>
                    <a:t>WNV</a:t>
                  </a:r>
                  <a:r>
                    <a:rPr lang="en-US" sz="2000" b="1" baseline="-25000">
                      <a:solidFill>
                        <a:srgbClr val="000000"/>
                      </a:solidFill>
                    </a:rPr>
                    <a:t>NSW2011</a:t>
                  </a:r>
                  <a:endParaRPr lang="en-US" sz="2000" b="1" baseline="-25000"/>
                </a:p>
              </p:txBody>
            </p:sp>
            <p:sp>
              <p:nvSpPr>
                <p:cNvPr id="76841" name="Rectangle 39"/>
                <p:cNvSpPr>
                  <a:spLocks noChangeArrowheads="1"/>
                </p:cNvSpPr>
                <p:nvPr/>
              </p:nvSpPr>
              <p:spPr bwMode="auto">
                <a:xfrm>
                  <a:off x="5530850" y="629303"/>
                  <a:ext cx="1125897" cy="315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dirty="0" err="1">
                      <a:solidFill>
                        <a:srgbClr val="000000"/>
                      </a:solidFill>
                    </a:rPr>
                    <a:t>WNV</a:t>
                  </a:r>
                  <a:r>
                    <a:rPr lang="en-US" baseline="-25000" dirty="0" err="1">
                      <a:solidFill>
                        <a:srgbClr val="000000"/>
                      </a:solidFill>
                    </a:rPr>
                    <a:t>Rabensburg</a:t>
                  </a:r>
                  <a:r>
                    <a:rPr lang="en-US" dirty="0">
                      <a:solidFill>
                        <a:srgbClr val="000000"/>
                      </a:solidFill>
                    </a:rPr>
                    <a:t> (</a:t>
                  </a:r>
                  <a:r>
                    <a:rPr lang="en-US" sz="2000" dirty="0">
                      <a:solidFill>
                        <a:srgbClr val="000000"/>
                      </a:solidFill>
                    </a:rPr>
                    <a:t>Lineage</a:t>
                  </a:r>
                  <a:r>
                    <a:rPr lang="en-US" dirty="0">
                      <a:solidFill>
                        <a:srgbClr val="000000"/>
                      </a:solidFill>
                    </a:rPr>
                    <a:t> 3)</a:t>
                  </a:r>
                  <a:endParaRPr lang="en-US" dirty="0"/>
                </a:p>
              </p:txBody>
            </p:sp>
            <p:sp>
              <p:nvSpPr>
                <p:cNvPr id="76842" name="Rectangle 40"/>
                <p:cNvSpPr>
                  <a:spLocks noChangeArrowheads="1"/>
                </p:cNvSpPr>
                <p:nvPr/>
              </p:nvSpPr>
              <p:spPr bwMode="auto">
                <a:xfrm>
                  <a:off x="5657850" y="1642129"/>
                  <a:ext cx="499357" cy="315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000" dirty="0" err="1">
                      <a:solidFill>
                        <a:srgbClr val="000000"/>
                      </a:solidFill>
                    </a:rPr>
                    <a:t>WNV</a:t>
                  </a:r>
                  <a:r>
                    <a:rPr lang="en-US" sz="2000" baseline="-25000" dirty="0" err="1">
                      <a:solidFill>
                        <a:srgbClr val="000000"/>
                      </a:solidFill>
                    </a:rPr>
                    <a:t>Uganda</a:t>
                  </a:r>
                  <a:endParaRPr lang="en-US" sz="2000" baseline="-25000" dirty="0"/>
                </a:p>
              </p:txBody>
            </p:sp>
            <p:sp>
              <p:nvSpPr>
                <p:cNvPr id="76843" name="Rectangle 41"/>
                <p:cNvSpPr>
                  <a:spLocks noChangeArrowheads="1"/>
                </p:cNvSpPr>
                <p:nvPr/>
              </p:nvSpPr>
              <p:spPr bwMode="auto">
                <a:xfrm>
                  <a:off x="6143625" y="5205835"/>
                  <a:ext cx="630556" cy="315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000">
                      <a:solidFill>
                        <a:srgbClr val="000000"/>
                      </a:solidFill>
                    </a:rPr>
                    <a:t>WNV</a:t>
                  </a:r>
                  <a:r>
                    <a:rPr lang="en-US" sz="2000" baseline="-25000">
                      <a:solidFill>
                        <a:srgbClr val="000000"/>
                      </a:solidFill>
                    </a:rPr>
                    <a:t>KUN-K6453</a:t>
                  </a:r>
                  <a:endParaRPr lang="en-US" sz="2000" baseline="-25000"/>
                </a:p>
              </p:txBody>
            </p:sp>
            <p:sp>
              <p:nvSpPr>
                <p:cNvPr id="76844" name="Rectangle 42"/>
                <p:cNvSpPr>
                  <a:spLocks noChangeArrowheads="1"/>
                </p:cNvSpPr>
                <p:nvPr/>
              </p:nvSpPr>
              <p:spPr bwMode="auto">
                <a:xfrm>
                  <a:off x="6088063" y="4193010"/>
                  <a:ext cx="726278" cy="315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000">
                      <a:solidFill>
                        <a:srgbClr val="000000"/>
                      </a:solidFill>
                    </a:rPr>
                    <a:t>WNV</a:t>
                  </a:r>
                  <a:r>
                    <a:rPr lang="en-US" sz="2000" baseline="-25000">
                      <a:solidFill>
                        <a:srgbClr val="000000"/>
                      </a:solidFill>
                    </a:rPr>
                    <a:t>KUN-MRM61C</a:t>
                  </a:r>
                  <a:endParaRPr lang="en-US" sz="2000" baseline="-25000"/>
                </a:p>
              </p:txBody>
            </p:sp>
            <p:sp>
              <p:nvSpPr>
                <p:cNvPr id="76845" name="Rectangle 43"/>
                <p:cNvSpPr>
                  <a:spLocks noChangeArrowheads="1"/>
                </p:cNvSpPr>
                <p:nvPr/>
              </p:nvSpPr>
              <p:spPr bwMode="auto">
                <a:xfrm>
                  <a:off x="6018212" y="3113930"/>
                  <a:ext cx="366820" cy="283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solidFill>
                        <a:srgbClr val="000000"/>
                      </a:solidFill>
                    </a:rPr>
                    <a:t>WNV</a:t>
                  </a:r>
                  <a:r>
                    <a:rPr lang="en-US" baseline="-25000">
                      <a:solidFill>
                        <a:srgbClr val="000000"/>
                      </a:solidFill>
                    </a:rPr>
                    <a:t>2002</a:t>
                  </a:r>
                  <a:endParaRPr lang="en-US" baseline="-25000"/>
                </a:p>
              </p:txBody>
            </p:sp>
            <p:sp>
              <p:nvSpPr>
                <p:cNvPr id="76846" name="Rectangle 44"/>
                <p:cNvSpPr>
                  <a:spLocks noChangeArrowheads="1"/>
                </p:cNvSpPr>
                <p:nvPr/>
              </p:nvSpPr>
              <p:spPr bwMode="auto">
                <a:xfrm>
                  <a:off x="5205413" y="122892"/>
                  <a:ext cx="1220949" cy="315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2000" dirty="0">
                      <a:solidFill>
                        <a:srgbClr val="000000"/>
                      </a:solidFill>
                    </a:rPr>
                    <a:t>WNV</a:t>
                  </a:r>
                  <a:r>
                    <a:rPr lang="en-US" sz="2000" baseline="-25000" dirty="0">
                      <a:solidFill>
                        <a:srgbClr val="000000"/>
                      </a:solidFill>
                    </a:rPr>
                    <a:t>Russia88-90</a:t>
                  </a:r>
                  <a:r>
                    <a:rPr lang="en-US" sz="2000" dirty="0">
                      <a:solidFill>
                        <a:srgbClr val="000000"/>
                      </a:solidFill>
                    </a:rPr>
                    <a:t> (Lineage 4)</a:t>
                  </a:r>
                  <a:endParaRPr lang="en-US" sz="2000" dirty="0"/>
                </a:p>
              </p:txBody>
            </p:sp>
            <p:sp>
              <p:nvSpPr>
                <p:cNvPr id="76847" name="Rectangle 45"/>
                <p:cNvSpPr>
                  <a:spLocks noChangeArrowheads="1"/>
                </p:cNvSpPr>
                <p:nvPr/>
              </p:nvSpPr>
              <p:spPr bwMode="auto">
                <a:xfrm>
                  <a:off x="6067424" y="2238376"/>
                  <a:ext cx="1270001" cy="315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600">
                      <a:solidFill>
                        <a:srgbClr val="000000"/>
                      </a:solidFill>
                    </a:rPr>
                    <a:t>WNV</a:t>
                  </a:r>
                  <a:r>
                    <a:rPr lang="en-US" sz="1600" baseline="-25000">
                      <a:solidFill>
                        <a:srgbClr val="000000"/>
                      </a:solidFill>
                    </a:rPr>
                    <a:t>INDIA</a:t>
                  </a:r>
                  <a:r>
                    <a:rPr lang="en-US" sz="1600">
                      <a:solidFill>
                        <a:srgbClr val="000000"/>
                      </a:solidFill>
                    </a:rPr>
                    <a:t> (</a:t>
                  </a:r>
                  <a:r>
                    <a:rPr lang="en-US" sz="2000">
                      <a:solidFill>
                        <a:srgbClr val="000000"/>
                      </a:solidFill>
                    </a:rPr>
                    <a:t>Lineage</a:t>
                  </a:r>
                  <a:r>
                    <a:rPr lang="en-US" sz="1600">
                      <a:solidFill>
                        <a:srgbClr val="000000"/>
                      </a:solidFill>
                    </a:rPr>
                    <a:t> 1, Clade 1c)</a:t>
                  </a:r>
                  <a:endParaRPr lang="en-US" sz="1600"/>
                </a:p>
              </p:txBody>
            </p:sp>
          </p:grpSp>
          <p:sp>
            <p:nvSpPr>
              <p:cNvPr id="4" name="Right Bracket 3"/>
              <p:cNvSpPr/>
              <p:nvPr/>
            </p:nvSpPr>
            <p:spPr>
              <a:xfrm>
                <a:off x="7745695" y="1574388"/>
                <a:ext cx="81017" cy="1037805"/>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AU" sz="2000" dirty="0"/>
              </a:p>
            </p:txBody>
          </p:sp>
          <p:sp>
            <p:nvSpPr>
              <p:cNvPr id="5" name="Right Bracket 4"/>
              <p:cNvSpPr/>
              <p:nvPr/>
            </p:nvSpPr>
            <p:spPr>
              <a:xfrm>
                <a:off x="8235908" y="3068590"/>
                <a:ext cx="47314" cy="576969"/>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AU"/>
              </a:p>
            </p:txBody>
          </p:sp>
          <p:sp>
            <p:nvSpPr>
              <p:cNvPr id="6" name="Right Bracket 5"/>
              <p:cNvSpPr/>
              <p:nvPr/>
            </p:nvSpPr>
            <p:spPr>
              <a:xfrm>
                <a:off x="9443769" y="4020342"/>
                <a:ext cx="45256" cy="2232262"/>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AU"/>
              </a:p>
            </p:txBody>
          </p:sp>
          <p:sp>
            <p:nvSpPr>
              <p:cNvPr id="76808" name="TextBox 50"/>
              <p:cNvSpPr txBox="1">
                <a:spLocks noChangeArrowheads="1"/>
              </p:cNvSpPr>
              <p:nvPr/>
            </p:nvSpPr>
            <p:spPr bwMode="auto">
              <a:xfrm>
                <a:off x="7744120" y="1672247"/>
                <a:ext cx="1467297"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t>Lineage</a:t>
                </a:r>
                <a:r>
                  <a:rPr lang="en-US" sz="1800" dirty="0"/>
                  <a:t> 2</a:t>
                </a:r>
                <a:endParaRPr lang="en-AU" sz="1800" dirty="0"/>
              </a:p>
            </p:txBody>
          </p:sp>
          <p:sp>
            <p:nvSpPr>
              <p:cNvPr id="76809" name="TextBox 52"/>
              <p:cNvSpPr txBox="1">
                <a:spLocks noChangeArrowheads="1"/>
              </p:cNvSpPr>
              <p:nvPr/>
            </p:nvSpPr>
            <p:spPr bwMode="auto">
              <a:xfrm>
                <a:off x="8283220" y="3013540"/>
                <a:ext cx="2339317" cy="898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t>Lineage 1, </a:t>
                </a:r>
                <a:r>
                  <a:rPr lang="en-US" sz="2000" dirty="0"/>
                  <a:t>Clade</a:t>
                </a:r>
                <a:r>
                  <a:rPr lang="en-US" sz="1800" dirty="0"/>
                  <a:t> 1a</a:t>
                </a:r>
                <a:endParaRPr lang="en-AU" sz="1800" dirty="0"/>
              </a:p>
            </p:txBody>
          </p:sp>
          <p:sp>
            <p:nvSpPr>
              <p:cNvPr id="76810" name="TextBox 53"/>
              <p:cNvSpPr txBox="1">
                <a:spLocks noChangeArrowheads="1"/>
              </p:cNvSpPr>
              <p:nvPr/>
            </p:nvSpPr>
            <p:spPr bwMode="auto">
              <a:xfrm>
                <a:off x="9417496" y="4725144"/>
                <a:ext cx="15073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Lineage 1, </a:t>
                </a:r>
              </a:p>
              <a:p>
                <a:pPr eaLnBrk="1" hangingPunct="1"/>
                <a:r>
                  <a:rPr lang="en-US" sz="1800"/>
                  <a:t>Clade 1b</a:t>
                </a:r>
                <a:endParaRPr lang="en-AU" sz="1800"/>
              </a:p>
            </p:txBody>
          </p:sp>
        </p:grpSp>
        <p:sp>
          <p:nvSpPr>
            <p:cNvPr id="2" name="Rectangle 1"/>
            <p:cNvSpPr>
              <a:spLocks noChangeArrowheads="1"/>
            </p:cNvSpPr>
            <p:nvPr/>
          </p:nvSpPr>
          <p:spPr bwMode="auto">
            <a:xfrm>
              <a:off x="4902704" y="4308441"/>
              <a:ext cx="4000500" cy="2581275"/>
            </a:xfrm>
            <a:prstGeom prst="rect">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AU"/>
            </a:p>
          </p:txBody>
        </p:sp>
      </p:grpSp>
      <p:pic>
        <p:nvPicPr>
          <p:cNvPr id="51" name="Picture 3" descr="1000.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068" y="4056801"/>
            <a:ext cx="3957416" cy="2630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Title 1"/>
          <p:cNvSpPr txBox="1">
            <a:spLocks/>
          </p:cNvSpPr>
          <p:nvPr/>
        </p:nvSpPr>
        <p:spPr>
          <a:xfrm>
            <a:off x="528208" y="188913"/>
            <a:ext cx="8015287" cy="914400"/>
          </a:xfrm>
          <a:prstGeom prst="rect">
            <a:avLst/>
          </a:prstGeom>
        </p:spPr>
        <p:txBody>
          <a:bodyP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AU" sz="3200" b="1" dirty="0" smtClean="0">
                <a:latin typeface="Arial" charset="0"/>
                <a:cs typeface="Arial" charset="0"/>
              </a:rPr>
              <a:t>WNV</a:t>
            </a:r>
            <a:r>
              <a:rPr lang="en-AU" sz="3200" b="1" baseline="-25000" dirty="0" smtClean="0">
                <a:latin typeface="Arial" charset="0"/>
                <a:cs typeface="Arial" charset="0"/>
              </a:rPr>
              <a:t>NSW2011</a:t>
            </a:r>
            <a:r>
              <a:rPr lang="en-AU" sz="3200" b="1" dirty="0" smtClean="0">
                <a:latin typeface="Arial" charset="0"/>
                <a:cs typeface="Arial" charset="0"/>
              </a:rPr>
              <a:t> is more virulent than most WNV</a:t>
            </a:r>
            <a:r>
              <a:rPr lang="en-AU" sz="3200" b="1" baseline="-25000" dirty="0" smtClean="0">
                <a:latin typeface="Arial" charset="0"/>
                <a:cs typeface="Arial" charset="0"/>
              </a:rPr>
              <a:t>KUN</a:t>
            </a:r>
            <a:r>
              <a:rPr lang="en-AU" sz="3200" b="1" dirty="0" smtClean="0">
                <a:latin typeface="Arial" charset="0"/>
                <a:cs typeface="Arial" charset="0"/>
              </a:rPr>
              <a:t> isolates</a:t>
            </a:r>
            <a:endParaRPr lang="en-AU" sz="3200" b="1" dirty="0">
              <a:latin typeface="Arial" charset="0"/>
              <a:cs typeface="Arial" charset="0"/>
            </a:endParaRPr>
          </a:p>
        </p:txBody>
      </p:sp>
      <p:sp>
        <p:nvSpPr>
          <p:cNvPr id="55" name="TextBox 1"/>
          <p:cNvSpPr txBox="1">
            <a:spLocks noChangeArrowheads="1"/>
          </p:cNvSpPr>
          <p:nvPr/>
        </p:nvSpPr>
        <p:spPr bwMode="auto">
          <a:xfrm>
            <a:off x="2799200" y="6248811"/>
            <a:ext cx="26518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i="1" dirty="0">
                <a:solidFill>
                  <a:srgbClr val="000090"/>
                </a:solidFill>
                <a:ea typeface="MS PGothic" charset="0"/>
                <a:cs typeface="MS PGothic" charset="0"/>
              </a:rPr>
              <a:t>Frost et al </a:t>
            </a:r>
            <a:r>
              <a:rPr lang="en-US" sz="2000" b="1" i="1" dirty="0" smtClean="0">
                <a:solidFill>
                  <a:srgbClr val="000090"/>
                </a:solidFill>
                <a:ea typeface="MS PGothic" charset="0"/>
                <a:cs typeface="MS PGothic" charset="0"/>
              </a:rPr>
              <a:t>2012 EID </a:t>
            </a:r>
            <a:endParaRPr lang="en-US" sz="2000" b="1" i="1" dirty="0">
              <a:solidFill>
                <a:srgbClr val="000090"/>
              </a:solidFill>
              <a:ea typeface="MS PGothic" charset="0"/>
              <a:cs typeface="MS PGothic"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title"/>
          </p:nvPr>
        </p:nvSpPr>
        <p:spPr>
          <a:xfrm>
            <a:off x="685800" y="304800"/>
            <a:ext cx="7772400" cy="1143000"/>
          </a:xfrm>
        </p:spPr>
        <p:txBody>
          <a:bodyPr/>
          <a:lstStyle/>
          <a:p>
            <a:r>
              <a:rPr lang="en-US">
                <a:latin typeface="Arial" charset="0"/>
                <a:cs typeface="Arial" charset="0"/>
              </a:rPr>
              <a:t>WNV Vaccine for Horses</a:t>
            </a:r>
          </a:p>
        </p:txBody>
      </p:sp>
      <p:sp>
        <p:nvSpPr>
          <p:cNvPr id="97282" name="Rectangle 8"/>
          <p:cNvSpPr>
            <a:spLocks noGrp="1" noChangeArrowheads="1"/>
          </p:cNvSpPr>
          <p:nvPr>
            <p:ph type="body" idx="1"/>
          </p:nvPr>
        </p:nvSpPr>
        <p:spPr>
          <a:xfrm>
            <a:off x="267293" y="1627497"/>
            <a:ext cx="7772400" cy="4114800"/>
          </a:xfrm>
        </p:spPr>
        <p:txBody>
          <a:bodyPr/>
          <a:lstStyle/>
          <a:p>
            <a:r>
              <a:rPr lang="en-US" sz="3600" dirty="0">
                <a:latin typeface="Arial" charset="0"/>
                <a:cs typeface="Arial" charset="0"/>
              </a:rPr>
              <a:t>L</a:t>
            </a:r>
            <a:r>
              <a:rPr lang="en-US" sz="3600" dirty="0" smtClean="0">
                <a:latin typeface="Arial" charset="0"/>
                <a:cs typeface="Arial" charset="0"/>
              </a:rPr>
              <a:t>icensed </a:t>
            </a:r>
            <a:r>
              <a:rPr lang="en-US" sz="3600" dirty="0">
                <a:latin typeface="Arial" charset="0"/>
                <a:cs typeface="Arial" charset="0"/>
              </a:rPr>
              <a:t>vaccine</a:t>
            </a:r>
          </a:p>
          <a:p>
            <a:pPr lvl="1">
              <a:buFontTx/>
              <a:buNone/>
            </a:pPr>
            <a:r>
              <a:rPr lang="en-US" sz="3200" dirty="0">
                <a:latin typeface="Arial" charset="0"/>
                <a:cs typeface="Arial" charset="0"/>
              </a:rPr>
              <a:t>Killed product</a:t>
            </a:r>
          </a:p>
          <a:p>
            <a:pPr lvl="1"/>
            <a:r>
              <a:rPr lang="en-US" sz="3200" dirty="0">
                <a:latin typeface="Arial" charset="0"/>
                <a:cs typeface="Arial" charset="0"/>
              </a:rPr>
              <a:t>2 doses</a:t>
            </a:r>
          </a:p>
          <a:p>
            <a:pPr lvl="2"/>
            <a:r>
              <a:rPr lang="en-US" sz="2800" dirty="0">
                <a:latin typeface="Arial" charset="0"/>
                <a:cs typeface="Arial" charset="0"/>
              </a:rPr>
              <a:t>3-6 weeks apart</a:t>
            </a:r>
          </a:p>
          <a:p>
            <a:pPr lvl="1"/>
            <a:r>
              <a:rPr lang="en-US" sz="3200" dirty="0">
                <a:latin typeface="Arial" charset="0"/>
                <a:cs typeface="Arial" charset="0"/>
              </a:rPr>
              <a:t>Annual booster</a:t>
            </a:r>
          </a:p>
          <a:p>
            <a:pPr lvl="1"/>
            <a:r>
              <a:rPr lang="en-US" sz="3200" dirty="0">
                <a:latin typeface="Arial" charset="0"/>
                <a:cs typeface="Arial" charset="0"/>
              </a:rPr>
              <a:t>Restricted use to veterinarians only</a:t>
            </a:r>
          </a:p>
          <a:p>
            <a:pPr lvl="2"/>
            <a:r>
              <a:rPr lang="en-US" i="1" u="sng" dirty="0">
                <a:latin typeface="Arial" charset="0"/>
                <a:cs typeface="Arial" charset="0"/>
              </a:rPr>
              <a:t>pending approval for use in Australia</a:t>
            </a:r>
          </a:p>
        </p:txBody>
      </p:sp>
      <p:pic>
        <p:nvPicPr>
          <p:cNvPr id="4" name="Picture 3"/>
          <p:cNvPicPr>
            <a:picLocks noChangeAspect="1"/>
          </p:cNvPicPr>
          <p:nvPr/>
        </p:nvPicPr>
        <p:blipFill rotWithShape="1">
          <a:blip r:embed="rId3"/>
          <a:srcRect l="15269" r="12319"/>
          <a:stretch/>
        </p:blipFill>
        <p:spPr>
          <a:xfrm>
            <a:off x="4648480" y="1699649"/>
            <a:ext cx="4270031" cy="2470265"/>
          </a:xfrm>
          <a:prstGeom prst="rect">
            <a:avLst/>
          </a:prstGeom>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title"/>
          </p:nvPr>
        </p:nvSpPr>
        <p:spPr>
          <a:xfrm>
            <a:off x="685800" y="304800"/>
            <a:ext cx="7772400" cy="1143000"/>
          </a:xfrm>
        </p:spPr>
        <p:txBody>
          <a:bodyPr/>
          <a:lstStyle/>
          <a:p>
            <a:r>
              <a:rPr lang="en-US">
                <a:latin typeface="Arial" charset="0"/>
                <a:cs typeface="Arial" charset="0"/>
              </a:rPr>
              <a:t>WNV Vaccine for Horses</a:t>
            </a:r>
          </a:p>
        </p:txBody>
      </p:sp>
      <p:sp>
        <p:nvSpPr>
          <p:cNvPr id="99330" name="Rectangle 8"/>
          <p:cNvSpPr>
            <a:spLocks noGrp="1" noChangeArrowheads="1"/>
          </p:cNvSpPr>
          <p:nvPr>
            <p:ph type="body" idx="1"/>
          </p:nvPr>
        </p:nvSpPr>
        <p:spPr>
          <a:xfrm>
            <a:off x="430213" y="1676399"/>
            <a:ext cx="4648200" cy="4442047"/>
          </a:xfrm>
        </p:spPr>
        <p:txBody>
          <a:bodyPr>
            <a:normAutofit fontScale="92500"/>
          </a:bodyPr>
          <a:lstStyle/>
          <a:p>
            <a:r>
              <a:rPr lang="en-US" sz="2800" dirty="0" err="1">
                <a:latin typeface="Arial" charset="0"/>
                <a:cs typeface="Arial" charset="0"/>
              </a:rPr>
              <a:t>Merial</a:t>
            </a:r>
            <a:r>
              <a:rPr lang="en-US" sz="2800" dirty="0">
                <a:latin typeface="Arial" charset="0"/>
                <a:cs typeface="Arial" charset="0"/>
              </a:rPr>
              <a:t> </a:t>
            </a:r>
            <a:r>
              <a:rPr lang="en-US" sz="2800" dirty="0" err="1">
                <a:latin typeface="Arial" charset="0"/>
                <a:cs typeface="Arial" charset="0"/>
              </a:rPr>
              <a:t>Canarypox</a:t>
            </a:r>
            <a:r>
              <a:rPr lang="en-US" sz="2800" dirty="0">
                <a:latin typeface="Arial" charset="0"/>
                <a:cs typeface="Arial" charset="0"/>
              </a:rPr>
              <a:t> vaccine</a:t>
            </a:r>
          </a:p>
          <a:p>
            <a:r>
              <a:rPr lang="en-US" sz="2800" dirty="0">
                <a:latin typeface="Arial" charset="0"/>
                <a:cs typeface="Arial" charset="0"/>
              </a:rPr>
              <a:t>Recombinant virus encoding WNV proteins.</a:t>
            </a:r>
          </a:p>
          <a:p>
            <a:r>
              <a:rPr lang="en-US" sz="2800" dirty="0">
                <a:latin typeface="Arial" charset="0"/>
                <a:cs typeface="Arial" charset="0"/>
              </a:rPr>
              <a:t>Can infect mammalian cells, but does not multiply</a:t>
            </a:r>
          </a:p>
          <a:p>
            <a:r>
              <a:rPr lang="en-US" sz="2800" dirty="0">
                <a:latin typeface="Arial" charset="0"/>
                <a:cs typeface="Arial" charset="0"/>
              </a:rPr>
              <a:t>Induces </a:t>
            </a:r>
            <a:r>
              <a:rPr lang="en-US" sz="2800" dirty="0" err="1">
                <a:latin typeface="Arial" charset="0"/>
                <a:cs typeface="Arial" charset="0"/>
              </a:rPr>
              <a:t>humoral</a:t>
            </a:r>
            <a:r>
              <a:rPr lang="en-US" sz="2800" dirty="0">
                <a:latin typeface="Arial" charset="0"/>
                <a:cs typeface="Arial" charset="0"/>
              </a:rPr>
              <a:t> and cell-mediated immune responses </a:t>
            </a:r>
            <a:endParaRPr lang="en-US" sz="2800" dirty="0" smtClean="0">
              <a:latin typeface="Arial" charset="0"/>
              <a:cs typeface="Arial" charset="0"/>
            </a:endParaRPr>
          </a:p>
          <a:p>
            <a:pPr marL="342900" lvl="2" indent="-342900"/>
            <a:r>
              <a:rPr lang="en-US" i="1" u="sng" dirty="0">
                <a:latin typeface="Arial" charset="0"/>
                <a:cs typeface="Arial" charset="0"/>
              </a:rPr>
              <a:t>pending approval for use in </a:t>
            </a:r>
            <a:r>
              <a:rPr lang="en-US" i="1" u="sng" dirty="0" smtClean="0">
                <a:latin typeface="Arial" charset="0"/>
                <a:cs typeface="Arial" charset="0"/>
              </a:rPr>
              <a:t>Australia</a:t>
            </a:r>
            <a:r>
              <a:rPr lang="en-US" sz="2800" dirty="0" smtClean="0">
                <a:latin typeface="Arial" charset="0"/>
                <a:cs typeface="Arial" charset="0"/>
              </a:rPr>
              <a:t> </a:t>
            </a:r>
            <a:endParaRPr lang="en-US" sz="2800" dirty="0">
              <a:latin typeface="Arial" charset="0"/>
              <a:cs typeface="Arial" charset="0"/>
            </a:endParaRPr>
          </a:p>
        </p:txBody>
      </p:sp>
      <p:pic>
        <p:nvPicPr>
          <p:cNvPr id="993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3338" y="1447800"/>
            <a:ext cx="4030662"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15715"/>
          </a:xfrm>
        </p:spPr>
        <p:txBody>
          <a:bodyPr>
            <a:normAutofit fontScale="90000"/>
          </a:bodyPr>
          <a:lstStyle/>
          <a:p>
            <a:r>
              <a:rPr lang="en-US" dirty="0" smtClean="0"/>
              <a:t>Comparison of WNV horse vaccines</a:t>
            </a:r>
            <a:endParaRPr lang="en-US" dirty="0"/>
          </a:p>
        </p:txBody>
      </p:sp>
      <p:sp>
        <p:nvSpPr>
          <p:cNvPr id="4" name="Rectangle 3"/>
          <p:cNvSpPr/>
          <p:nvPr/>
        </p:nvSpPr>
        <p:spPr>
          <a:xfrm>
            <a:off x="782580" y="1225690"/>
            <a:ext cx="7697510" cy="4893647"/>
          </a:xfrm>
          <a:prstGeom prst="rect">
            <a:avLst/>
          </a:prstGeom>
        </p:spPr>
        <p:txBody>
          <a:bodyPr wrap="square">
            <a:spAutoFit/>
          </a:bodyPr>
          <a:lstStyle/>
          <a:p>
            <a:pPr algn="ctr"/>
            <a:r>
              <a:rPr lang="en-US" sz="2400" dirty="0" smtClean="0"/>
              <a:t>WNV </a:t>
            </a:r>
            <a:r>
              <a:rPr lang="en-US" sz="2400" dirty="0"/>
              <a:t>neutralizing </a:t>
            </a:r>
            <a:r>
              <a:rPr lang="en-US" sz="2400" dirty="0" smtClean="0"/>
              <a:t>titers </a:t>
            </a:r>
            <a:r>
              <a:rPr lang="en-US" sz="2400" dirty="0"/>
              <a:t>for vaccinated and control </a:t>
            </a:r>
            <a:r>
              <a:rPr lang="en-US" sz="2400" dirty="0" smtClean="0"/>
              <a:t>horses</a:t>
            </a:r>
            <a:endParaRPr lang="en-US" sz="2400" dirty="0"/>
          </a:p>
          <a:p>
            <a:endParaRPr lang="en-US" sz="2400" dirty="0" smtClean="0"/>
          </a:p>
          <a:p>
            <a:r>
              <a:rPr lang="en-US" sz="2400" dirty="0" smtClean="0"/>
              <a:t>No/day </a:t>
            </a:r>
            <a:r>
              <a:rPr lang="en-US" sz="2400" dirty="0"/>
              <a:t>	</a:t>
            </a:r>
            <a:r>
              <a:rPr lang="en-US" sz="2400" dirty="0" smtClean="0"/>
              <a:t>		mean </a:t>
            </a:r>
            <a:r>
              <a:rPr lang="en-US" sz="2400" dirty="0" err="1" smtClean="0"/>
              <a:t>neut</a:t>
            </a:r>
            <a:r>
              <a:rPr lang="en-US" sz="2400" dirty="0" smtClean="0"/>
              <a:t> </a:t>
            </a:r>
            <a:r>
              <a:rPr lang="en-US" sz="2400" dirty="0" err="1" smtClean="0"/>
              <a:t>Ab</a:t>
            </a:r>
            <a:r>
              <a:rPr lang="en-US" sz="2400" dirty="0" smtClean="0"/>
              <a:t> </a:t>
            </a:r>
            <a:r>
              <a:rPr lang="en-US" sz="2400" dirty="0"/>
              <a:t>titer for </a:t>
            </a:r>
            <a:r>
              <a:rPr lang="en-US" sz="2400" dirty="0" smtClean="0"/>
              <a:t>each group</a:t>
            </a:r>
          </a:p>
          <a:p>
            <a:r>
              <a:rPr lang="en-US" sz="2400" dirty="0"/>
              <a:t>of injection</a:t>
            </a:r>
          </a:p>
          <a:p>
            <a:endParaRPr lang="en-US" sz="2400" dirty="0" smtClean="0"/>
          </a:p>
          <a:p>
            <a:r>
              <a:rPr lang="en-US" sz="2400" dirty="0" smtClean="0"/>
              <a:t>					</a:t>
            </a:r>
            <a:r>
              <a:rPr lang="en-US" sz="2400" dirty="0"/>
              <a:t>	</a:t>
            </a:r>
            <a:r>
              <a:rPr lang="en-US" sz="2400" dirty="0" smtClean="0"/>
              <a:t>CP</a:t>
            </a:r>
            <a:r>
              <a:rPr lang="en-US" sz="2400" dirty="0"/>
              <a:t>-</a:t>
            </a:r>
            <a:r>
              <a:rPr lang="en-US" sz="2400" dirty="0" smtClean="0"/>
              <a:t>WN	</a:t>
            </a:r>
            <a:r>
              <a:rPr lang="en-US" sz="2400" dirty="0"/>
              <a:t>	K-WN	</a:t>
            </a:r>
            <a:r>
              <a:rPr lang="en-US" sz="2400" dirty="0" smtClean="0"/>
              <a:t>Controls</a:t>
            </a:r>
            <a:endParaRPr lang="en-US" sz="2400" dirty="0"/>
          </a:p>
          <a:p>
            <a:r>
              <a:rPr lang="en-US" sz="2400" dirty="0"/>
              <a:t>Injection 1	</a:t>
            </a:r>
            <a:r>
              <a:rPr lang="en-US" sz="2400" dirty="0" smtClean="0"/>
              <a:t>		</a:t>
            </a:r>
            <a:r>
              <a:rPr lang="en-US" sz="2400" dirty="0"/>
              <a:t>	</a:t>
            </a:r>
            <a:r>
              <a:rPr lang="en-US" sz="2400" dirty="0" smtClean="0"/>
              <a:t>&lt;</a:t>
            </a:r>
            <a:r>
              <a:rPr lang="en-US" sz="2400" dirty="0"/>
              <a:t>5	</a:t>
            </a:r>
            <a:r>
              <a:rPr lang="en-US" sz="2400" dirty="0" smtClean="0"/>
              <a:t>		&lt;</a:t>
            </a:r>
            <a:r>
              <a:rPr lang="en-US" sz="2400" dirty="0"/>
              <a:t>5	</a:t>
            </a:r>
            <a:r>
              <a:rPr lang="en-US" sz="2400" dirty="0" smtClean="0"/>
              <a:t>		&lt;</a:t>
            </a:r>
            <a:r>
              <a:rPr lang="en-US" sz="2400" dirty="0"/>
              <a:t>5*</a:t>
            </a:r>
          </a:p>
          <a:p>
            <a:r>
              <a:rPr lang="en-US" sz="2400" dirty="0"/>
              <a:t>Injection 2	</a:t>
            </a:r>
            <a:r>
              <a:rPr lang="en-US" sz="2400" dirty="0" smtClean="0"/>
              <a:t>			2</a:t>
            </a:r>
            <a:r>
              <a:rPr lang="en-US" sz="2400" dirty="0"/>
              <a:t>	</a:t>
            </a:r>
            <a:r>
              <a:rPr lang="en-US" sz="2400" dirty="0" smtClean="0"/>
              <a:t>		8</a:t>
            </a:r>
            <a:r>
              <a:rPr lang="en-US" sz="2400" dirty="0"/>
              <a:t>	</a:t>
            </a:r>
            <a:r>
              <a:rPr lang="en-US" sz="2400" dirty="0" smtClean="0"/>
              <a:t>		&lt;</a:t>
            </a:r>
            <a:r>
              <a:rPr lang="en-US" sz="2400" dirty="0"/>
              <a:t>5*</a:t>
            </a:r>
          </a:p>
          <a:p>
            <a:r>
              <a:rPr lang="en-US" sz="2400" dirty="0"/>
              <a:t>PC D0	</a:t>
            </a:r>
            <a:r>
              <a:rPr lang="en-US" sz="2400" dirty="0" smtClean="0"/>
              <a:t>			</a:t>
            </a:r>
            <a:r>
              <a:rPr lang="en-US" sz="2400" dirty="0"/>
              <a:t>	</a:t>
            </a:r>
            <a:r>
              <a:rPr lang="en-US" sz="2400" dirty="0" smtClean="0"/>
              <a:t>26</a:t>
            </a:r>
            <a:r>
              <a:rPr lang="en-US" sz="2400" dirty="0"/>
              <a:t>	</a:t>
            </a:r>
            <a:r>
              <a:rPr lang="en-US" sz="2400" dirty="0" smtClean="0"/>
              <a:t>		224</a:t>
            </a:r>
            <a:r>
              <a:rPr lang="en-US" sz="2400" dirty="0"/>
              <a:t>	</a:t>
            </a:r>
            <a:r>
              <a:rPr lang="en-US" sz="2400" dirty="0" smtClean="0"/>
              <a:t>	&lt;</a:t>
            </a:r>
            <a:r>
              <a:rPr lang="en-US" sz="2400" dirty="0"/>
              <a:t>5</a:t>
            </a:r>
          </a:p>
          <a:p>
            <a:r>
              <a:rPr lang="en-US" sz="2400" dirty="0"/>
              <a:t>PC D7	</a:t>
            </a:r>
            <a:r>
              <a:rPr lang="en-US" sz="2400" dirty="0" smtClean="0"/>
              <a:t>			</a:t>
            </a:r>
            <a:r>
              <a:rPr lang="en-US" sz="2400" dirty="0"/>
              <a:t>	</a:t>
            </a:r>
            <a:r>
              <a:rPr lang="en-US" sz="2400" dirty="0" smtClean="0"/>
              <a:t>66</a:t>
            </a:r>
            <a:r>
              <a:rPr lang="en-US" sz="2400" dirty="0"/>
              <a:t>	</a:t>
            </a:r>
            <a:r>
              <a:rPr lang="en-US" sz="2400" dirty="0" smtClean="0"/>
              <a:t>		260</a:t>
            </a:r>
            <a:r>
              <a:rPr lang="en-US" sz="2400" dirty="0"/>
              <a:t>	</a:t>
            </a:r>
            <a:r>
              <a:rPr lang="en-US" sz="2400" dirty="0" smtClean="0"/>
              <a:t>	&lt;</a:t>
            </a:r>
            <a:r>
              <a:rPr lang="en-US" sz="2400" dirty="0"/>
              <a:t>5</a:t>
            </a:r>
          </a:p>
          <a:p>
            <a:r>
              <a:rPr lang="en-US" sz="2400" dirty="0"/>
              <a:t>PC D14	</a:t>
            </a:r>
            <a:r>
              <a:rPr lang="en-US" sz="2400" dirty="0" smtClean="0"/>
              <a:t>		</a:t>
            </a:r>
            <a:r>
              <a:rPr lang="en-US" sz="2400" dirty="0"/>
              <a:t>	</a:t>
            </a:r>
            <a:r>
              <a:rPr lang="en-US" sz="2400" dirty="0" smtClean="0"/>
              <a:t>	258</a:t>
            </a:r>
            <a:r>
              <a:rPr lang="en-US" sz="2400" dirty="0"/>
              <a:t>	</a:t>
            </a:r>
            <a:r>
              <a:rPr lang="en-US" sz="2400" dirty="0" smtClean="0"/>
              <a:t>	320</a:t>
            </a:r>
            <a:r>
              <a:rPr lang="en-US" sz="2400" dirty="0"/>
              <a:t>	</a:t>
            </a:r>
            <a:r>
              <a:rPr lang="en-US" sz="2400" dirty="0" smtClean="0"/>
              <a:t>	&lt;</a:t>
            </a:r>
            <a:r>
              <a:rPr lang="en-US" sz="2400" dirty="0"/>
              <a:t>5</a:t>
            </a:r>
          </a:p>
          <a:p>
            <a:r>
              <a:rPr lang="en-US" sz="2400" dirty="0"/>
              <a:t>PC D21	</a:t>
            </a:r>
            <a:r>
              <a:rPr lang="en-US" sz="2400" dirty="0" smtClean="0"/>
              <a:t>			</a:t>
            </a:r>
            <a:r>
              <a:rPr lang="en-US" sz="2400" dirty="0"/>
              <a:t>	</a:t>
            </a:r>
            <a:r>
              <a:rPr lang="en-US" sz="2400" dirty="0" smtClean="0"/>
              <a:t>258</a:t>
            </a:r>
            <a:r>
              <a:rPr lang="en-US" sz="2400" dirty="0"/>
              <a:t>	</a:t>
            </a:r>
            <a:r>
              <a:rPr lang="en-US" sz="2400" dirty="0" smtClean="0"/>
              <a:t>	320</a:t>
            </a:r>
            <a:r>
              <a:rPr lang="en-US" sz="2400" dirty="0"/>
              <a:t>	</a:t>
            </a:r>
            <a:r>
              <a:rPr lang="en-US" sz="2400" dirty="0" smtClean="0"/>
              <a:t>	35</a:t>
            </a:r>
            <a:endParaRPr lang="en-US" sz="2400" dirty="0"/>
          </a:p>
          <a:p>
            <a:endParaRPr lang="en-US" sz="2400" dirty="0" smtClean="0"/>
          </a:p>
        </p:txBody>
      </p:sp>
      <p:sp>
        <p:nvSpPr>
          <p:cNvPr id="5" name="TextBox 4"/>
          <p:cNvSpPr txBox="1"/>
          <p:nvPr/>
        </p:nvSpPr>
        <p:spPr>
          <a:xfrm>
            <a:off x="3998736" y="6119337"/>
            <a:ext cx="4688064" cy="461665"/>
          </a:xfrm>
          <a:prstGeom prst="rect">
            <a:avLst/>
          </a:prstGeom>
          <a:noFill/>
        </p:spPr>
        <p:txBody>
          <a:bodyPr wrap="none" rtlCol="0">
            <a:spAutoFit/>
          </a:bodyPr>
          <a:lstStyle/>
          <a:p>
            <a:r>
              <a:rPr lang="en-US" sz="2400" i="1" dirty="0" smtClean="0"/>
              <a:t>Seino et al 2007, </a:t>
            </a:r>
            <a:r>
              <a:rPr lang="en-US" sz="2400" i="1" dirty="0" err="1" smtClean="0"/>
              <a:t>Clin</a:t>
            </a:r>
            <a:r>
              <a:rPr lang="en-US" sz="2400" i="1" dirty="0" smtClean="0"/>
              <a:t> </a:t>
            </a:r>
            <a:r>
              <a:rPr lang="en-US" sz="2400" i="1" dirty="0" err="1" smtClean="0"/>
              <a:t>Vacc</a:t>
            </a:r>
            <a:r>
              <a:rPr lang="en-US" sz="2400" i="1" dirty="0" smtClean="0"/>
              <a:t> </a:t>
            </a:r>
            <a:r>
              <a:rPr lang="en-US" sz="2400" i="1" dirty="0" err="1" smtClean="0"/>
              <a:t>Immunol</a:t>
            </a:r>
            <a:endParaRPr lang="en-US" sz="2400" i="1" dirty="0"/>
          </a:p>
        </p:txBody>
      </p:sp>
    </p:spTree>
    <p:extLst>
      <p:ext uri="{BB962C8B-B14F-4D97-AF65-F5344CB8AC3E}">
        <p14:creationId xmlns:p14="http://schemas.microsoft.com/office/powerpoint/2010/main" val="6255803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ext Box 536"/>
          <p:cNvSpPr txBox="1">
            <a:spLocks noChangeArrowheads="1"/>
          </p:cNvSpPr>
          <p:nvPr/>
        </p:nvSpPr>
        <p:spPr bwMode="auto">
          <a:xfrm>
            <a:off x="1208873" y="285750"/>
            <a:ext cx="69104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dirty="0" smtClean="0">
                <a:latin typeface="Tahoma" charset="0"/>
              </a:rPr>
              <a:t>Recombinant </a:t>
            </a:r>
            <a:r>
              <a:rPr lang="en-US" sz="3200" dirty="0" smtClean="0">
                <a:latin typeface="Tahoma" charset="0"/>
              </a:rPr>
              <a:t>WNV</a:t>
            </a:r>
            <a:r>
              <a:rPr lang="en-US" sz="3200" baseline="-25000" dirty="0" smtClean="0">
                <a:latin typeface="Tahoma" charset="0"/>
              </a:rPr>
              <a:t>KUN</a:t>
            </a:r>
            <a:r>
              <a:rPr lang="en-US" sz="3200" dirty="0" smtClean="0">
                <a:latin typeface="Tahoma" charset="0"/>
              </a:rPr>
              <a:t> </a:t>
            </a:r>
            <a:r>
              <a:rPr lang="en-US" sz="3200" dirty="0" smtClean="0">
                <a:latin typeface="Tahoma" charset="0"/>
              </a:rPr>
              <a:t>DNA vaccines</a:t>
            </a:r>
            <a:endParaRPr lang="en-AU" sz="3200" dirty="0">
              <a:latin typeface="Tahoma" charset="0"/>
            </a:endParaRPr>
          </a:p>
        </p:txBody>
      </p:sp>
      <p:grpSp>
        <p:nvGrpSpPr>
          <p:cNvPr id="2" name="Group 58"/>
          <p:cNvGrpSpPr>
            <a:grpSpLocks/>
          </p:cNvGrpSpPr>
          <p:nvPr/>
        </p:nvGrpSpPr>
        <p:grpSpPr bwMode="auto">
          <a:xfrm>
            <a:off x="1084609" y="2574979"/>
            <a:ext cx="7112000" cy="1481137"/>
            <a:chOff x="1438630" y="742728"/>
            <a:chExt cx="7112061" cy="1481327"/>
          </a:xfrm>
        </p:grpSpPr>
        <p:sp>
          <p:nvSpPr>
            <p:cNvPr id="87056" name="TextBox 55"/>
            <p:cNvSpPr txBox="1">
              <a:spLocks noChangeArrowheads="1"/>
            </p:cNvSpPr>
            <p:nvPr/>
          </p:nvSpPr>
          <p:spPr bwMode="auto">
            <a:xfrm>
              <a:off x="6590112" y="999936"/>
              <a:ext cx="1960579" cy="7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2000" b="1">
                  <a:solidFill>
                    <a:srgbClr val="C00000"/>
                  </a:solidFill>
                </a:rPr>
                <a:t>Live infectious</a:t>
              </a:r>
            </a:p>
            <a:p>
              <a:pPr algn="r" eaLnBrk="1" hangingPunct="1"/>
              <a:r>
                <a:rPr lang="en-US" sz="2000" b="1">
                  <a:solidFill>
                    <a:srgbClr val="C00000"/>
                  </a:solidFill>
                </a:rPr>
                <a:t>+++++</a:t>
              </a:r>
            </a:p>
          </p:txBody>
        </p:sp>
        <p:grpSp>
          <p:nvGrpSpPr>
            <p:cNvPr id="87057" name="Group 88"/>
            <p:cNvGrpSpPr>
              <a:grpSpLocks/>
            </p:cNvGrpSpPr>
            <p:nvPr/>
          </p:nvGrpSpPr>
          <p:grpSpPr bwMode="auto">
            <a:xfrm>
              <a:off x="3219428" y="1223930"/>
              <a:ext cx="466725" cy="466725"/>
              <a:chOff x="8458200" y="2362200"/>
              <a:chExt cx="466725" cy="468000"/>
            </a:xfrm>
          </p:grpSpPr>
          <p:sp>
            <p:nvSpPr>
              <p:cNvPr id="87087" name="Oval 58"/>
              <p:cNvSpPr>
                <a:spLocks noChangeAspect="1"/>
              </p:cNvSpPr>
              <p:nvPr/>
            </p:nvSpPr>
            <p:spPr bwMode="auto">
              <a:xfrm>
                <a:off x="8458200" y="2362200"/>
                <a:ext cx="466725" cy="468000"/>
              </a:xfrm>
              <a:prstGeom prst="ellipse">
                <a:avLst/>
              </a:prstGeom>
              <a:noFill/>
              <a:ln w="5715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p>
            </p:txBody>
          </p:sp>
          <p:sp>
            <p:nvSpPr>
              <p:cNvPr id="87088" name="Oval 59"/>
              <p:cNvSpPr>
                <a:spLocks noChangeAspect="1"/>
              </p:cNvSpPr>
              <p:nvPr/>
            </p:nvSpPr>
            <p:spPr bwMode="auto">
              <a:xfrm>
                <a:off x="8512053" y="2416200"/>
                <a:ext cx="359019" cy="360000"/>
              </a:xfrm>
              <a:prstGeom prst="ellipse">
                <a:avLst/>
              </a:prstGeom>
              <a:solidFill>
                <a:srgbClr val="8C0A0A"/>
              </a:solidFill>
              <a:ln w="57150">
                <a:solidFill>
                  <a:srgbClr val="FF0000"/>
                </a:solidFill>
                <a:round/>
                <a:headEnd/>
                <a:tailEnd/>
              </a:ln>
            </p:spPr>
            <p:txBody>
              <a:bodyPr wrap="none" anchor="ctr"/>
              <a:lstStyle/>
              <a:p>
                <a:pPr algn="ctr"/>
                <a:endParaRPr lang="en-US"/>
              </a:p>
            </p:txBody>
          </p:sp>
        </p:grpSp>
        <p:sp>
          <p:nvSpPr>
            <p:cNvPr id="90" name="Oval 89"/>
            <p:cNvSpPr/>
            <p:nvPr/>
          </p:nvSpPr>
          <p:spPr bwMode="auto">
            <a:xfrm>
              <a:off x="1500166" y="947705"/>
              <a:ext cx="1428750" cy="1019175"/>
            </a:xfrm>
            <a:prstGeom prst="ellipse">
              <a:avLst/>
            </a:prstGeom>
            <a:solidFill>
              <a:srgbClr val="FF99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wrap="none" anchor="ctr"/>
            <a:lstStyle/>
            <a:p>
              <a:pPr algn="ctr">
                <a:defRPr/>
              </a:pPr>
              <a:r>
                <a:rPr lang="en-US" b="1" dirty="0">
                  <a:solidFill>
                    <a:schemeClr val="tx1"/>
                  </a:solidFill>
                </a:rPr>
                <a:t>TC</a:t>
              </a:r>
            </a:p>
          </p:txBody>
        </p:sp>
        <p:cxnSp>
          <p:nvCxnSpPr>
            <p:cNvPr id="87061" name="Straight Arrow Connector 92"/>
            <p:cNvCxnSpPr>
              <a:cxnSpLocks noChangeShapeType="1"/>
            </p:cNvCxnSpPr>
            <p:nvPr/>
          </p:nvCxnSpPr>
          <p:spPr bwMode="auto">
            <a:xfrm flipV="1">
              <a:off x="2690790" y="1457293"/>
              <a:ext cx="485775" cy="0"/>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sp>
          <p:nvSpPr>
            <p:cNvPr id="94" name="Oval 93"/>
            <p:cNvSpPr>
              <a:spLocks noChangeAspect="1"/>
            </p:cNvSpPr>
            <p:nvPr/>
          </p:nvSpPr>
          <p:spPr bwMode="auto">
            <a:xfrm>
              <a:off x="4310041" y="776256"/>
              <a:ext cx="571499" cy="407669"/>
            </a:xfrm>
            <a:prstGeom prst="ellipse">
              <a:avLst/>
            </a:prstGeom>
            <a:solidFill>
              <a:srgbClr val="FF99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wrap="none" anchor="ctr"/>
            <a:lstStyle/>
            <a:p>
              <a:pPr algn="ctr">
                <a:defRPr/>
              </a:pPr>
              <a:endParaRPr lang="en-US">
                <a:solidFill>
                  <a:schemeClr val="tx1"/>
                </a:solidFill>
              </a:endParaRPr>
            </a:p>
          </p:txBody>
        </p:sp>
        <p:sp>
          <p:nvSpPr>
            <p:cNvPr id="97" name="Oval 96"/>
            <p:cNvSpPr>
              <a:spLocks noChangeAspect="1"/>
            </p:cNvSpPr>
            <p:nvPr/>
          </p:nvSpPr>
          <p:spPr bwMode="auto">
            <a:xfrm>
              <a:off x="4310041" y="1253458"/>
              <a:ext cx="571499" cy="407669"/>
            </a:xfrm>
            <a:prstGeom prst="ellipse">
              <a:avLst/>
            </a:prstGeom>
            <a:solidFill>
              <a:srgbClr val="FF99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wrap="none" anchor="ctr"/>
            <a:lstStyle/>
            <a:p>
              <a:pPr algn="ctr">
                <a:defRPr/>
              </a:pPr>
              <a:endParaRPr lang="en-US">
                <a:solidFill>
                  <a:schemeClr val="tx1"/>
                </a:solidFill>
              </a:endParaRPr>
            </a:p>
          </p:txBody>
        </p:sp>
        <p:sp>
          <p:nvSpPr>
            <p:cNvPr id="98" name="Oval 97"/>
            <p:cNvSpPr>
              <a:spLocks noChangeAspect="1"/>
            </p:cNvSpPr>
            <p:nvPr/>
          </p:nvSpPr>
          <p:spPr bwMode="auto">
            <a:xfrm>
              <a:off x="4310041" y="1730661"/>
              <a:ext cx="571499" cy="407669"/>
            </a:xfrm>
            <a:prstGeom prst="ellipse">
              <a:avLst/>
            </a:prstGeom>
            <a:solidFill>
              <a:srgbClr val="FF99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wrap="none" anchor="ctr"/>
            <a:lstStyle/>
            <a:p>
              <a:pPr algn="ctr">
                <a:defRPr/>
              </a:pPr>
              <a:endParaRPr lang="en-US">
                <a:solidFill>
                  <a:schemeClr val="tx1"/>
                </a:solidFill>
              </a:endParaRPr>
            </a:p>
          </p:txBody>
        </p:sp>
        <p:cxnSp>
          <p:nvCxnSpPr>
            <p:cNvPr id="87071" name="Straight Arrow Connector 102"/>
            <p:cNvCxnSpPr>
              <a:cxnSpLocks noChangeShapeType="1"/>
            </p:cNvCxnSpPr>
            <p:nvPr/>
          </p:nvCxnSpPr>
          <p:spPr bwMode="auto">
            <a:xfrm>
              <a:off x="3752828" y="1457293"/>
              <a:ext cx="450850" cy="19050"/>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87072" name="Straight Arrow Connector 103"/>
            <p:cNvCxnSpPr>
              <a:cxnSpLocks noChangeShapeType="1"/>
            </p:cNvCxnSpPr>
            <p:nvPr/>
          </p:nvCxnSpPr>
          <p:spPr bwMode="auto">
            <a:xfrm flipV="1">
              <a:off x="3762353" y="979455"/>
              <a:ext cx="481012" cy="477838"/>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87073" name="Straight Arrow Connector 105"/>
            <p:cNvCxnSpPr>
              <a:cxnSpLocks noChangeShapeType="1"/>
            </p:cNvCxnSpPr>
            <p:nvPr/>
          </p:nvCxnSpPr>
          <p:spPr bwMode="auto">
            <a:xfrm>
              <a:off x="3762353" y="1457293"/>
              <a:ext cx="481012" cy="477837"/>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15" name="Oval 114"/>
            <p:cNvSpPr>
              <a:spLocks noChangeAspect="1"/>
            </p:cNvSpPr>
            <p:nvPr/>
          </p:nvSpPr>
          <p:spPr bwMode="auto">
            <a:xfrm>
              <a:off x="5519716" y="785781"/>
              <a:ext cx="571499" cy="407669"/>
            </a:xfrm>
            <a:prstGeom prst="ellipse">
              <a:avLst/>
            </a:prstGeom>
            <a:solidFill>
              <a:srgbClr val="FF99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wrap="none" anchor="ctr"/>
            <a:lstStyle/>
            <a:p>
              <a:pPr algn="ctr">
                <a:defRPr/>
              </a:pPr>
              <a:endParaRPr lang="en-US">
                <a:solidFill>
                  <a:schemeClr val="tx1"/>
                </a:solidFill>
              </a:endParaRPr>
            </a:p>
          </p:txBody>
        </p:sp>
        <p:sp>
          <p:nvSpPr>
            <p:cNvPr id="116" name="Oval 115"/>
            <p:cNvSpPr>
              <a:spLocks noChangeAspect="1"/>
            </p:cNvSpPr>
            <p:nvPr/>
          </p:nvSpPr>
          <p:spPr bwMode="auto">
            <a:xfrm>
              <a:off x="5519716" y="1262983"/>
              <a:ext cx="571499" cy="407669"/>
            </a:xfrm>
            <a:prstGeom prst="ellipse">
              <a:avLst/>
            </a:prstGeom>
            <a:solidFill>
              <a:srgbClr val="FF99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wrap="none" anchor="ctr"/>
            <a:lstStyle/>
            <a:p>
              <a:pPr algn="ctr">
                <a:defRPr/>
              </a:pPr>
              <a:endParaRPr lang="en-US">
                <a:solidFill>
                  <a:schemeClr val="tx1"/>
                </a:solidFill>
              </a:endParaRPr>
            </a:p>
          </p:txBody>
        </p:sp>
        <p:sp>
          <p:nvSpPr>
            <p:cNvPr id="117" name="Oval 116"/>
            <p:cNvSpPr>
              <a:spLocks noChangeAspect="1"/>
            </p:cNvSpPr>
            <p:nvPr/>
          </p:nvSpPr>
          <p:spPr bwMode="auto">
            <a:xfrm>
              <a:off x="5519716" y="1740186"/>
              <a:ext cx="571499" cy="407669"/>
            </a:xfrm>
            <a:prstGeom prst="ellipse">
              <a:avLst/>
            </a:prstGeom>
            <a:solidFill>
              <a:srgbClr val="FF99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wrap="none" anchor="ctr"/>
            <a:lstStyle/>
            <a:p>
              <a:pPr algn="ctr">
                <a:defRPr/>
              </a:pPr>
              <a:endParaRPr lang="en-US">
                <a:solidFill>
                  <a:schemeClr val="tx1"/>
                </a:solidFill>
              </a:endParaRPr>
            </a:p>
          </p:txBody>
        </p:sp>
        <p:cxnSp>
          <p:nvCxnSpPr>
            <p:cNvPr id="87083" name="Straight Arrow Connector 117"/>
            <p:cNvCxnSpPr>
              <a:cxnSpLocks noChangeShapeType="1"/>
            </p:cNvCxnSpPr>
            <p:nvPr/>
          </p:nvCxnSpPr>
          <p:spPr bwMode="auto">
            <a:xfrm>
              <a:off x="4943453" y="1466818"/>
              <a:ext cx="450850" cy="19050"/>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87084" name="Straight Arrow Connector 118"/>
            <p:cNvCxnSpPr>
              <a:cxnSpLocks noChangeShapeType="1"/>
            </p:cNvCxnSpPr>
            <p:nvPr/>
          </p:nvCxnSpPr>
          <p:spPr bwMode="auto">
            <a:xfrm flipV="1">
              <a:off x="4952978" y="988980"/>
              <a:ext cx="481012" cy="477838"/>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87085" name="Straight Arrow Connector 119"/>
            <p:cNvCxnSpPr>
              <a:cxnSpLocks noChangeShapeType="1"/>
            </p:cNvCxnSpPr>
            <p:nvPr/>
          </p:nvCxnSpPr>
          <p:spPr bwMode="auto">
            <a:xfrm>
              <a:off x="4952978" y="1466818"/>
              <a:ext cx="481012" cy="477837"/>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sp>
          <p:nvSpPr>
            <p:cNvPr id="87086" name="TextBox 121"/>
            <p:cNvSpPr txBox="1">
              <a:spLocks noChangeArrowheads="1"/>
            </p:cNvSpPr>
            <p:nvPr/>
          </p:nvSpPr>
          <p:spPr bwMode="auto">
            <a:xfrm>
              <a:off x="3121104" y="928656"/>
              <a:ext cx="68901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t>KUNV</a:t>
              </a:r>
            </a:p>
          </p:txBody>
        </p:sp>
      </p:grpSp>
      <p:grpSp>
        <p:nvGrpSpPr>
          <p:cNvPr id="4" name="Group 59"/>
          <p:cNvGrpSpPr>
            <a:grpSpLocks/>
          </p:cNvGrpSpPr>
          <p:nvPr/>
        </p:nvGrpSpPr>
        <p:grpSpPr bwMode="auto">
          <a:xfrm>
            <a:off x="1116013" y="1094354"/>
            <a:ext cx="7131050" cy="1409700"/>
            <a:chOff x="1367197" y="2919408"/>
            <a:chExt cx="7130594" cy="1409700"/>
          </a:xfrm>
        </p:grpSpPr>
        <p:sp>
          <p:nvSpPr>
            <p:cNvPr id="87044" name="TextBox 54"/>
            <p:cNvSpPr txBox="1">
              <a:spLocks noChangeArrowheads="1"/>
            </p:cNvSpPr>
            <p:nvPr/>
          </p:nvSpPr>
          <p:spPr bwMode="auto">
            <a:xfrm>
              <a:off x="6589738" y="3143246"/>
              <a:ext cx="190805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2000" b="1">
                  <a:solidFill>
                    <a:srgbClr val="C00000"/>
                  </a:solidFill>
                </a:rPr>
                <a:t>Standard DNA</a:t>
              </a:r>
            </a:p>
            <a:p>
              <a:pPr algn="r" eaLnBrk="1" hangingPunct="1"/>
              <a:r>
                <a:rPr lang="en-US" sz="2000" b="1">
                  <a:solidFill>
                    <a:srgbClr val="C00000"/>
                  </a:solidFill>
                </a:rPr>
                <a:t>++</a:t>
              </a:r>
            </a:p>
          </p:txBody>
        </p:sp>
        <p:sp>
          <p:nvSpPr>
            <p:cNvPr id="85" name="Oval 84"/>
            <p:cNvSpPr/>
            <p:nvPr/>
          </p:nvSpPr>
          <p:spPr bwMode="auto">
            <a:xfrm>
              <a:off x="1428728" y="2957507"/>
              <a:ext cx="1428750" cy="1019175"/>
            </a:xfrm>
            <a:prstGeom prst="ellipse">
              <a:avLst/>
            </a:prstGeom>
            <a:solidFill>
              <a:srgbClr val="FF99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wrap="none" anchor="ctr"/>
            <a:lstStyle/>
            <a:p>
              <a:pPr algn="ctr">
                <a:defRPr/>
              </a:pPr>
              <a:r>
                <a:rPr lang="en-US" b="1" dirty="0">
                  <a:solidFill>
                    <a:schemeClr val="tx1"/>
                  </a:solidFill>
                </a:rPr>
                <a:t>TC</a:t>
              </a:r>
            </a:p>
          </p:txBody>
        </p:sp>
        <p:sp>
          <p:nvSpPr>
            <p:cNvPr id="87048" name="Oval 85"/>
            <p:cNvSpPr>
              <a:spLocks noChangeAspect="1"/>
            </p:cNvSpPr>
            <p:nvPr/>
          </p:nvSpPr>
          <p:spPr bwMode="auto">
            <a:xfrm>
              <a:off x="3147990" y="3662358"/>
              <a:ext cx="466725" cy="468313"/>
            </a:xfrm>
            <a:prstGeom prst="ellipse">
              <a:avLst/>
            </a:prstGeom>
            <a:solidFill>
              <a:schemeClr val="bg1"/>
            </a:solidFill>
            <a:ln w="57150">
              <a:solidFill>
                <a:srgbClr val="008000"/>
              </a:solidFill>
              <a:round/>
              <a:headEnd/>
              <a:tailEnd/>
            </a:ln>
          </p:spPr>
          <p:txBody>
            <a:bodyPr wrap="none" anchor="ctr"/>
            <a:lstStyle/>
            <a:p>
              <a:pPr algn="ctr"/>
              <a:endParaRPr lang="en-US"/>
            </a:p>
          </p:txBody>
        </p:sp>
        <p:cxnSp>
          <p:nvCxnSpPr>
            <p:cNvPr id="87049" name="Shape 86"/>
            <p:cNvCxnSpPr>
              <a:cxnSpLocks noChangeShapeType="1"/>
            </p:cNvCxnSpPr>
            <p:nvPr/>
          </p:nvCxnSpPr>
          <p:spPr bwMode="auto">
            <a:xfrm rot="16200000" flipH="1">
              <a:off x="2645546" y="3540914"/>
              <a:ext cx="242888" cy="485775"/>
            </a:xfrm>
            <a:prstGeom prst="curvedConnector2">
              <a:avLst/>
            </a:prstGeom>
            <a:noFill/>
            <a:ln w="38100">
              <a:solidFill>
                <a:srgbClr val="008000"/>
              </a:solidFill>
              <a:round/>
              <a:headEnd/>
              <a:tailEnd type="arrow" w="med" len="med"/>
            </a:ln>
            <a:extLst>
              <a:ext uri="{909E8E84-426E-40DD-AFC4-6F175D3DCCD1}">
                <a14:hiddenFill xmlns:a14="http://schemas.microsoft.com/office/drawing/2010/main">
                  <a:noFill/>
                </a14:hiddenFill>
              </a:ext>
            </a:extLst>
          </p:spPr>
        </p:cxnSp>
        <p:sp>
          <p:nvSpPr>
            <p:cNvPr id="87050" name="TextBox 87"/>
            <p:cNvSpPr txBox="1">
              <a:spLocks noChangeArrowheads="1"/>
            </p:cNvSpPr>
            <p:nvPr/>
          </p:nvSpPr>
          <p:spPr bwMode="auto">
            <a:xfrm>
              <a:off x="3459388" y="4024308"/>
              <a:ext cx="62861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t>prME</a:t>
              </a:r>
            </a:p>
          </p:txBody>
        </p:sp>
        <p:cxnSp>
          <p:nvCxnSpPr>
            <p:cNvPr id="87051" name="Shape 126"/>
            <p:cNvCxnSpPr>
              <a:cxnSpLocks noChangeShapeType="1"/>
            </p:cNvCxnSpPr>
            <p:nvPr/>
          </p:nvCxnSpPr>
          <p:spPr bwMode="auto">
            <a:xfrm rot="5400000" flipH="1" flipV="1">
              <a:off x="2650309" y="2997989"/>
              <a:ext cx="252412" cy="485775"/>
            </a:xfrm>
            <a:prstGeom prst="curvedConnector2">
              <a:avLst/>
            </a:prstGeom>
            <a:noFill/>
            <a:ln w="38100">
              <a:solidFill>
                <a:srgbClr val="FF0000"/>
              </a:solidFill>
              <a:round/>
              <a:headEnd/>
              <a:tailEnd/>
            </a:ln>
            <a:extLst>
              <a:ext uri="{909E8E84-426E-40DD-AFC4-6F175D3DCCD1}">
                <a14:hiddenFill xmlns:a14="http://schemas.microsoft.com/office/drawing/2010/main">
                  <a:noFill/>
                </a14:hiddenFill>
              </a:ext>
            </a:extLst>
          </p:spPr>
        </p:cxnSp>
        <p:sp>
          <p:nvSpPr>
            <p:cNvPr id="87052" name="TextBox 127"/>
            <p:cNvSpPr txBox="1">
              <a:spLocks noChangeArrowheads="1"/>
            </p:cNvSpPr>
            <p:nvPr/>
          </p:nvSpPr>
          <p:spPr bwMode="auto">
            <a:xfrm>
              <a:off x="2857463" y="2919408"/>
              <a:ext cx="354009"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b="1">
                  <a:solidFill>
                    <a:srgbClr val="FF0000"/>
                  </a:solidFill>
                </a:rPr>
                <a:t>X</a:t>
              </a:r>
              <a:endParaRPr lang="en-US" sz="1600" b="1">
                <a:solidFill>
                  <a:srgbClr val="FF0000"/>
                </a:solidFill>
              </a:endParaRPr>
            </a:p>
          </p:txBody>
        </p:sp>
        <p:sp>
          <p:nvSpPr>
            <p:cNvPr id="129" name="Oval 128"/>
            <p:cNvSpPr/>
            <p:nvPr/>
          </p:nvSpPr>
          <p:spPr bwMode="auto">
            <a:xfrm>
              <a:off x="3771877" y="2957507"/>
              <a:ext cx="1428750" cy="1019175"/>
            </a:xfrm>
            <a:prstGeom prst="ellipse">
              <a:avLst/>
            </a:prstGeom>
            <a:solidFill>
              <a:srgbClr val="FF99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wrap="none" anchor="ctr"/>
            <a:lstStyle/>
            <a:p>
              <a:pPr algn="ctr">
                <a:defRPr/>
              </a:pPr>
              <a:endParaRPr lang="en-US">
                <a:solidFill>
                  <a:schemeClr val="tx1"/>
                </a:solidFill>
              </a:endParaRPr>
            </a:p>
          </p:txBody>
        </p:sp>
      </p:grpSp>
      <p:grpSp>
        <p:nvGrpSpPr>
          <p:cNvPr id="32" name="Group 53"/>
          <p:cNvGrpSpPr>
            <a:grpSpLocks/>
          </p:cNvGrpSpPr>
          <p:nvPr/>
        </p:nvGrpSpPr>
        <p:grpSpPr bwMode="auto">
          <a:xfrm>
            <a:off x="894377" y="4056116"/>
            <a:ext cx="7930868" cy="2049362"/>
            <a:chOff x="1814894" y="1238250"/>
            <a:chExt cx="7348205" cy="1781175"/>
          </a:xfrm>
        </p:grpSpPr>
        <p:sp>
          <p:nvSpPr>
            <p:cNvPr id="33" name="Oval 32"/>
            <p:cNvSpPr/>
            <p:nvPr/>
          </p:nvSpPr>
          <p:spPr bwMode="auto">
            <a:xfrm>
              <a:off x="1876426" y="1628774"/>
              <a:ext cx="1428750" cy="1019175"/>
            </a:xfrm>
            <a:prstGeom prst="ellipse">
              <a:avLst/>
            </a:prstGeom>
            <a:solidFill>
              <a:srgbClr val="FF99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wrap="none" anchor="ctr"/>
            <a:lstStyle/>
            <a:p>
              <a:pPr algn="ctr" fontAlgn="auto">
                <a:spcBef>
                  <a:spcPts val="0"/>
                </a:spcBef>
                <a:spcAft>
                  <a:spcPts val="0"/>
                </a:spcAft>
                <a:defRPr/>
              </a:pPr>
              <a:r>
                <a:rPr lang="en-US" b="1" dirty="0">
                  <a:solidFill>
                    <a:schemeClr val="tx1"/>
                  </a:solidFill>
                </a:rPr>
                <a:t>TC</a:t>
              </a:r>
            </a:p>
          </p:txBody>
        </p:sp>
        <p:sp>
          <p:nvSpPr>
            <p:cNvPr id="34" name="Oval 33"/>
            <p:cNvSpPr/>
            <p:nvPr/>
          </p:nvSpPr>
          <p:spPr bwMode="auto">
            <a:xfrm>
              <a:off x="4219575" y="1628774"/>
              <a:ext cx="1428750" cy="1019175"/>
            </a:xfrm>
            <a:prstGeom prst="ellipse">
              <a:avLst/>
            </a:prstGeom>
            <a:solidFill>
              <a:srgbClr val="FF9900"/>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wrap="none" anchor="ctr"/>
            <a:lstStyle/>
            <a:p>
              <a:pPr algn="ctr" fontAlgn="auto">
                <a:spcBef>
                  <a:spcPts val="0"/>
                </a:spcBef>
                <a:spcAft>
                  <a:spcPts val="0"/>
                </a:spcAft>
                <a:defRPr/>
              </a:pPr>
              <a:endParaRPr lang="en-US">
                <a:solidFill>
                  <a:schemeClr val="tx1"/>
                </a:solidFill>
              </a:endParaRPr>
            </a:p>
          </p:txBody>
        </p:sp>
        <p:grpSp>
          <p:nvGrpSpPr>
            <p:cNvPr id="35" name="Group 62"/>
            <p:cNvGrpSpPr>
              <a:grpSpLocks/>
            </p:cNvGrpSpPr>
            <p:nvPr/>
          </p:nvGrpSpPr>
          <p:grpSpPr bwMode="auto">
            <a:xfrm>
              <a:off x="3595688" y="1524000"/>
              <a:ext cx="466725" cy="468313"/>
              <a:chOff x="7686675" y="1905000"/>
              <a:chExt cx="466725" cy="468000"/>
            </a:xfrm>
          </p:grpSpPr>
          <p:sp>
            <p:nvSpPr>
              <p:cNvPr id="48" name="Oval 60"/>
              <p:cNvSpPr>
                <a:spLocks noChangeAspect="1"/>
              </p:cNvSpPr>
              <p:nvPr/>
            </p:nvSpPr>
            <p:spPr bwMode="auto">
              <a:xfrm>
                <a:off x="7686675" y="1905000"/>
                <a:ext cx="466725" cy="468000"/>
              </a:xfrm>
              <a:prstGeom prst="ellipse">
                <a:avLst/>
              </a:prstGeom>
              <a:noFill/>
              <a:ln w="5715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latin typeface="Calibri" charset="0"/>
                </a:endParaRPr>
              </a:p>
            </p:txBody>
          </p:sp>
          <p:sp>
            <p:nvSpPr>
              <p:cNvPr id="49" name="Oval 61"/>
              <p:cNvSpPr>
                <a:spLocks noChangeAspect="1"/>
              </p:cNvSpPr>
              <p:nvPr/>
            </p:nvSpPr>
            <p:spPr bwMode="auto">
              <a:xfrm>
                <a:off x="7740528" y="1959000"/>
                <a:ext cx="359019" cy="3600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latin typeface="Calibri" charset="0"/>
                </a:endParaRPr>
              </a:p>
            </p:txBody>
          </p:sp>
        </p:grpSp>
        <p:cxnSp>
          <p:nvCxnSpPr>
            <p:cNvPr id="36" name="Shape 71"/>
            <p:cNvCxnSpPr>
              <a:cxnSpLocks noChangeShapeType="1"/>
            </p:cNvCxnSpPr>
            <p:nvPr/>
          </p:nvCxnSpPr>
          <p:spPr bwMode="auto">
            <a:xfrm>
              <a:off x="4124325" y="1719263"/>
              <a:ext cx="485775" cy="252412"/>
            </a:xfrm>
            <a:prstGeom prst="curvedConnector2">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7" name="Shape 73"/>
            <p:cNvCxnSpPr>
              <a:cxnSpLocks noChangeShapeType="1"/>
            </p:cNvCxnSpPr>
            <p:nvPr/>
          </p:nvCxnSpPr>
          <p:spPr bwMode="auto">
            <a:xfrm rot="5400000" flipH="1" flipV="1">
              <a:off x="3107532" y="1640681"/>
              <a:ext cx="252412" cy="485775"/>
            </a:xfrm>
            <a:prstGeom prst="curvedConnector2">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sp>
          <p:nvSpPr>
            <p:cNvPr id="38" name="Oval 74"/>
            <p:cNvSpPr>
              <a:spLocks noChangeAspect="1"/>
            </p:cNvSpPr>
            <p:nvPr/>
          </p:nvSpPr>
          <p:spPr bwMode="auto">
            <a:xfrm>
              <a:off x="3595688" y="2333625"/>
              <a:ext cx="466725" cy="468313"/>
            </a:xfrm>
            <a:prstGeom prst="ellipse">
              <a:avLst/>
            </a:prstGeom>
            <a:noFill/>
            <a:ln w="5715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latin typeface="Calibri" charset="0"/>
              </a:endParaRPr>
            </a:p>
          </p:txBody>
        </p:sp>
        <p:cxnSp>
          <p:nvCxnSpPr>
            <p:cNvPr id="39" name="Shape 76"/>
            <p:cNvCxnSpPr>
              <a:cxnSpLocks noChangeShapeType="1"/>
            </p:cNvCxnSpPr>
            <p:nvPr/>
          </p:nvCxnSpPr>
          <p:spPr bwMode="auto">
            <a:xfrm rot="16200000" flipH="1">
              <a:off x="3112294" y="2212181"/>
              <a:ext cx="242888" cy="485775"/>
            </a:xfrm>
            <a:prstGeom prst="curvedConnector2">
              <a:avLst/>
            </a:prstGeom>
            <a:noFill/>
            <a:ln w="38100">
              <a:solidFill>
                <a:srgbClr val="008000"/>
              </a:solidFill>
              <a:round/>
              <a:headEnd/>
              <a:tailEnd type="arrow" w="med" len="med"/>
            </a:ln>
            <a:extLst>
              <a:ext uri="{909E8E84-426E-40DD-AFC4-6F175D3DCCD1}">
                <a14:hiddenFill xmlns:a14="http://schemas.microsoft.com/office/drawing/2010/main">
                  <a:noFill/>
                </a14:hiddenFill>
              </a:ext>
            </a:extLst>
          </p:spPr>
        </p:cxnSp>
        <p:sp>
          <p:nvSpPr>
            <p:cNvPr id="40" name="Oval 77"/>
            <p:cNvSpPr>
              <a:spLocks noChangeAspect="1"/>
            </p:cNvSpPr>
            <p:nvPr/>
          </p:nvSpPr>
          <p:spPr bwMode="auto">
            <a:xfrm>
              <a:off x="5838825" y="2333625"/>
              <a:ext cx="466725" cy="468313"/>
            </a:xfrm>
            <a:prstGeom prst="ellipse">
              <a:avLst/>
            </a:prstGeom>
            <a:noFill/>
            <a:ln w="5715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latin typeface="Calibri" charset="0"/>
              </a:endParaRPr>
            </a:p>
          </p:txBody>
        </p:sp>
        <p:cxnSp>
          <p:nvCxnSpPr>
            <p:cNvPr id="41" name="Shape 78"/>
            <p:cNvCxnSpPr>
              <a:cxnSpLocks noChangeShapeType="1"/>
            </p:cNvCxnSpPr>
            <p:nvPr/>
          </p:nvCxnSpPr>
          <p:spPr bwMode="auto">
            <a:xfrm rot="16200000" flipH="1">
              <a:off x="5379244" y="2212181"/>
              <a:ext cx="242888" cy="485775"/>
            </a:xfrm>
            <a:prstGeom prst="curvedConnector2">
              <a:avLst/>
            </a:prstGeom>
            <a:noFill/>
            <a:ln w="38100">
              <a:solidFill>
                <a:srgbClr val="008000"/>
              </a:solidFill>
              <a:round/>
              <a:headEnd/>
              <a:tailEnd type="arrow" w="med" len="med"/>
            </a:ln>
            <a:extLst>
              <a:ext uri="{909E8E84-426E-40DD-AFC4-6F175D3DCCD1}">
                <a14:hiddenFill xmlns:a14="http://schemas.microsoft.com/office/drawing/2010/main">
                  <a:noFill/>
                </a14:hiddenFill>
              </a:ext>
            </a:extLst>
          </p:spPr>
        </p:cxnSp>
        <p:cxnSp>
          <p:nvCxnSpPr>
            <p:cNvPr id="42" name="Shape 79"/>
            <p:cNvCxnSpPr>
              <a:cxnSpLocks noChangeShapeType="1"/>
            </p:cNvCxnSpPr>
            <p:nvPr/>
          </p:nvCxnSpPr>
          <p:spPr bwMode="auto">
            <a:xfrm rot="5400000" flipH="1" flipV="1">
              <a:off x="5403057" y="1640681"/>
              <a:ext cx="252412" cy="485775"/>
            </a:xfrm>
            <a:prstGeom prst="curvedConnector2">
              <a:avLst/>
            </a:prstGeom>
            <a:noFill/>
            <a:ln w="38100">
              <a:solidFill>
                <a:srgbClr val="FF0000"/>
              </a:solidFill>
              <a:round/>
              <a:headEnd/>
              <a:tailEnd/>
            </a:ln>
            <a:extLst>
              <a:ext uri="{909E8E84-426E-40DD-AFC4-6F175D3DCCD1}">
                <a14:hiddenFill xmlns:a14="http://schemas.microsoft.com/office/drawing/2010/main">
                  <a:noFill/>
                </a14:hiddenFill>
              </a:ext>
            </a:extLst>
          </p:spPr>
        </p:cxnSp>
        <p:sp>
          <p:nvSpPr>
            <p:cNvPr id="43" name="TextBox 80"/>
            <p:cNvSpPr txBox="1">
              <a:spLocks noChangeArrowheads="1"/>
            </p:cNvSpPr>
            <p:nvPr/>
          </p:nvSpPr>
          <p:spPr bwMode="auto">
            <a:xfrm>
              <a:off x="3580114" y="1238250"/>
              <a:ext cx="51115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latin typeface="Calibri" charset="0"/>
                </a:rPr>
                <a:t>SRIP</a:t>
              </a:r>
            </a:p>
          </p:txBody>
        </p:sp>
        <p:sp>
          <p:nvSpPr>
            <p:cNvPr id="44" name="TextBox 81"/>
            <p:cNvSpPr txBox="1">
              <a:spLocks noChangeArrowheads="1"/>
            </p:cNvSpPr>
            <p:nvPr/>
          </p:nvSpPr>
          <p:spPr bwMode="auto">
            <a:xfrm>
              <a:off x="3881725" y="2714625"/>
              <a:ext cx="585761"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latin typeface="Calibri" charset="0"/>
                </a:rPr>
                <a:t>prME</a:t>
              </a:r>
            </a:p>
          </p:txBody>
        </p:sp>
        <p:sp>
          <p:nvSpPr>
            <p:cNvPr id="45" name="TextBox 82"/>
            <p:cNvSpPr txBox="1">
              <a:spLocks noChangeArrowheads="1"/>
            </p:cNvSpPr>
            <p:nvPr/>
          </p:nvSpPr>
          <p:spPr bwMode="auto">
            <a:xfrm>
              <a:off x="6129524" y="2714625"/>
              <a:ext cx="585761"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a:latin typeface="Calibri" charset="0"/>
                </a:rPr>
                <a:t>prME</a:t>
              </a:r>
            </a:p>
          </p:txBody>
        </p:sp>
        <p:sp>
          <p:nvSpPr>
            <p:cNvPr id="46" name="TextBox 83"/>
            <p:cNvSpPr txBox="1">
              <a:spLocks noChangeArrowheads="1"/>
            </p:cNvSpPr>
            <p:nvPr/>
          </p:nvSpPr>
          <p:spPr bwMode="auto">
            <a:xfrm>
              <a:off x="5626309" y="1562100"/>
              <a:ext cx="32383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b="1">
                  <a:solidFill>
                    <a:srgbClr val="FF0000"/>
                  </a:solidFill>
                  <a:latin typeface="Calibri" charset="0"/>
                </a:rPr>
                <a:t>X</a:t>
              </a:r>
              <a:endParaRPr lang="en-US" sz="1600" b="1">
                <a:solidFill>
                  <a:srgbClr val="FF0000"/>
                </a:solidFill>
                <a:latin typeface="Calibri" charset="0"/>
              </a:endParaRPr>
            </a:p>
          </p:txBody>
        </p:sp>
        <p:sp>
          <p:nvSpPr>
            <p:cNvPr id="47" name="TextBox 129"/>
            <p:cNvSpPr txBox="1">
              <a:spLocks noChangeArrowheads="1"/>
            </p:cNvSpPr>
            <p:nvPr/>
          </p:nvSpPr>
          <p:spPr bwMode="auto">
            <a:xfrm>
              <a:off x="6519894" y="1381125"/>
              <a:ext cx="2643205" cy="149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b="1" i="1" u="sng" dirty="0">
                  <a:solidFill>
                    <a:srgbClr val="C00000"/>
                  </a:solidFill>
                  <a:latin typeface="Calibri" charset="0"/>
                </a:rPr>
                <a:t>SRIPs</a:t>
              </a:r>
              <a:endParaRPr lang="en-US" sz="2000" b="1" dirty="0">
                <a:solidFill>
                  <a:srgbClr val="C00000"/>
                </a:solidFill>
                <a:latin typeface="Calibri" charset="0"/>
              </a:endParaRPr>
            </a:p>
            <a:p>
              <a:pPr algn="ctr" eaLnBrk="1" hangingPunct="1"/>
              <a:r>
                <a:rPr lang="en-US" sz="2000" b="1" dirty="0">
                  <a:solidFill>
                    <a:srgbClr val="C00000"/>
                  </a:solidFill>
                  <a:latin typeface="Calibri" charset="0"/>
                </a:rPr>
                <a:t>Codes for replicon </a:t>
              </a:r>
            </a:p>
            <a:p>
              <a:pPr algn="ctr" eaLnBrk="1" hangingPunct="1"/>
              <a:r>
                <a:rPr lang="en-US" sz="2000" b="1" dirty="0">
                  <a:solidFill>
                    <a:srgbClr val="C00000"/>
                  </a:solidFill>
                  <a:latin typeface="Calibri" charset="0"/>
                </a:rPr>
                <a:t>and packaging Protein</a:t>
              </a:r>
            </a:p>
            <a:p>
              <a:pPr algn="ctr" eaLnBrk="1" hangingPunct="1"/>
              <a:r>
                <a:rPr lang="en-US" sz="3200" b="1" dirty="0">
                  <a:solidFill>
                    <a:srgbClr val="00B0F0"/>
                  </a:solidFill>
                  <a:latin typeface="Calibri" charset="0"/>
                </a:rPr>
                <a:t>++++</a:t>
              </a:r>
            </a:p>
          </p:txBody>
        </p:sp>
      </p:grpSp>
      <p:pic>
        <p:nvPicPr>
          <p:cNvPr id="50" name="Picture 49"/>
          <p:cNvPicPr>
            <a:picLocks noChangeAspect="1"/>
          </p:cNvPicPr>
          <p:nvPr/>
        </p:nvPicPr>
        <p:blipFill rotWithShape="1">
          <a:blip r:embed="rId2"/>
          <a:srcRect b="35508"/>
          <a:stretch/>
        </p:blipFill>
        <p:spPr>
          <a:xfrm>
            <a:off x="205266" y="5853487"/>
            <a:ext cx="940877" cy="910191"/>
          </a:xfrm>
          <a:prstGeom prst="rect">
            <a:avLst/>
          </a:prstGeom>
        </p:spPr>
      </p:pic>
      <p:sp>
        <p:nvSpPr>
          <p:cNvPr id="51" name="TextBox 50"/>
          <p:cNvSpPr txBox="1"/>
          <p:nvPr/>
        </p:nvSpPr>
        <p:spPr>
          <a:xfrm>
            <a:off x="1743664" y="6302013"/>
            <a:ext cx="4669823" cy="461665"/>
          </a:xfrm>
          <a:prstGeom prst="rect">
            <a:avLst/>
          </a:prstGeom>
          <a:noFill/>
        </p:spPr>
        <p:txBody>
          <a:bodyPr wrap="square" rtlCol="0">
            <a:spAutoFit/>
          </a:bodyPr>
          <a:lstStyle/>
          <a:p>
            <a:r>
              <a:rPr lang="en-US" sz="2400" dirty="0" smtClean="0"/>
              <a:t>Prof Alexander </a:t>
            </a:r>
            <a:r>
              <a:rPr lang="en-US" sz="2400" dirty="0" err="1" smtClean="0"/>
              <a:t>Khromykh</a:t>
            </a:r>
            <a:r>
              <a:rPr lang="en-US" sz="2400" dirty="0" smtClean="0"/>
              <a:t>, UQ</a:t>
            </a:r>
            <a:endParaRPr lang="en-US" sz="2400" dirty="0"/>
          </a:p>
        </p:txBody>
      </p:sp>
      <p:sp>
        <p:nvSpPr>
          <p:cNvPr id="3" name="TextBox 2"/>
          <p:cNvSpPr txBox="1"/>
          <p:nvPr/>
        </p:nvSpPr>
        <p:spPr>
          <a:xfrm>
            <a:off x="6048582" y="6105478"/>
            <a:ext cx="2960041" cy="646331"/>
          </a:xfrm>
          <a:prstGeom prst="rect">
            <a:avLst/>
          </a:prstGeom>
          <a:noFill/>
        </p:spPr>
        <p:txBody>
          <a:bodyPr wrap="none" rtlCol="0">
            <a:spAutoFit/>
          </a:bodyPr>
          <a:lstStyle/>
          <a:p>
            <a:r>
              <a:rPr lang="en-AU" i="1" dirty="0" smtClean="0"/>
              <a:t>Hall et al, 2003, PNAS</a:t>
            </a:r>
          </a:p>
          <a:p>
            <a:r>
              <a:rPr lang="en-AU" i="1" dirty="0" smtClean="0"/>
              <a:t>Chang et al 2008, Nat Biotech</a:t>
            </a:r>
            <a:endParaRPr lang="en-AU" i="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Oval 2"/>
          <p:cNvSpPr>
            <a:spLocks noChangeArrowheads="1"/>
          </p:cNvSpPr>
          <p:nvPr/>
        </p:nvSpPr>
        <p:spPr bwMode="auto">
          <a:xfrm>
            <a:off x="144463" y="2619375"/>
            <a:ext cx="3952875" cy="2889250"/>
          </a:xfrm>
          <a:prstGeom prst="ellipse">
            <a:avLst/>
          </a:prstGeom>
          <a:noFill/>
          <a:ln w="95250">
            <a:solidFill>
              <a:srgbClr val="D2AA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AU"/>
          </a:p>
        </p:txBody>
      </p:sp>
      <p:sp>
        <p:nvSpPr>
          <p:cNvPr id="94210" name="Oval 3"/>
          <p:cNvSpPr>
            <a:spLocks noChangeArrowheads="1"/>
          </p:cNvSpPr>
          <p:nvPr/>
        </p:nvSpPr>
        <p:spPr bwMode="auto">
          <a:xfrm rot="-2573698">
            <a:off x="228600" y="3181350"/>
            <a:ext cx="1147763" cy="449263"/>
          </a:xfrm>
          <a:prstGeom prst="ellipse">
            <a:avLst/>
          </a:prstGeom>
          <a:noFill/>
          <a:ln w="82550">
            <a:solidFill>
              <a:srgbClr val="99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p>
        </p:txBody>
      </p:sp>
      <p:sp>
        <p:nvSpPr>
          <p:cNvPr id="94211" name="Oval 4"/>
          <p:cNvSpPr>
            <a:spLocks noChangeArrowheads="1"/>
          </p:cNvSpPr>
          <p:nvPr/>
        </p:nvSpPr>
        <p:spPr bwMode="auto">
          <a:xfrm>
            <a:off x="4894263" y="2619375"/>
            <a:ext cx="3952875" cy="2889250"/>
          </a:xfrm>
          <a:prstGeom prst="ellipse">
            <a:avLst/>
          </a:prstGeom>
          <a:noFill/>
          <a:ln w="95250">
            <a:solidFill>
              <a:srgbClr val="D2AA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AU"/>
          </a:p>
        </p:txBody>
      </p:sp>
      <p:sp>
        <p:nvSpPr>
          <p:cNvPr id="94212" name="Oval 5"/>
          <p:cNvSpPr>
            <a:spLocks noChangeArrowheads="1"/>
          </p:cNvSpPr>
          <p:nvPr/>
        </p:nvSpPr>
        <p:spPr bwMode="auto">
          <a:xfrm rot="-2573698">
            <a:off x="4978400" y="3181350"/>
            <a:ext cx="1147763" cy="449263"/>
          </a:xfrm>
          <a:prstGeom prst="ellipse">
            <a:avLst/>
          </a:prstGeom>
          <a:noFill/>
          <a:ln w="82550">
            <a:solidFill>
              <a:srgbClr val="99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p>
        </p:txBody>
      </p:sp>
      <p:grpSp>
        <p:nvGrpSpPr>
          <p:cNvPr id="94213" name="Group 6"/>
          <p:cNvGrpSpPr>
            <a:grpSpLocks noChangeAspect="1"/>
          </p:cNvGrpSpPr>
          <p:nvPr/>
        </p:nvGrpSpPr>
        <p:grpSpPr bwMode="auto">
          <a:xfrm>
            <a:off x="2822575" y="3060700"/>
            <a:ext cx="514350" cy="519113"/>
            <a:chOff x="4109" y="1331"/>
            <a:chExt cx="1296" cy="1307"/>
          </a:xfrm>
        </p:grpSpPr>
        <p:grpSp>
          <p:nvGrpSpPr>
            <p:cNvPr id="94713" name="Group 7"/>
            <p:cNvGrpSpPr>
              <a:grpSpLocks noChangeAspect="1"/>
            </p:cNvGrpSpPr>
            <p:nvPr/>
          </p:nvGrpSpPr>
          <p:grpSpPr bwMode="auto">
            <a:xfrm>
              <a:off x="4266" y="1518"/>
              <a:ext cx="987" cy="934"/>
              <a:chOff x="4282" y="1534"/>
              <a:chExt cx="987" cy="934"/>
            </a:xfrm>
          </p:grpSpPr>
          <p:sp>
            <p:nvSpPr>
              <p:cNvPr id="94746" name="Oval 8"/>
              <p:cNvSpPr>
                <a:spLocks noChangeAspect="1" noChangeArrowheads="1"/>
              </p:cNvSpPr>
              <p:nvPr/>
            </p:nvSpPr>
            <p:spPr bwMode="auto">
              <a:xfrm>
                <a:off x="4694" y="2332"/>
                <a:ext cx="135"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47" name="Oval 9"/>
              <p:cNvSpPr>
                <a:spLocks noChangeAspect="1" noChangeArrowheads="1"/>
              </p:cNvSpPr>
              <p:nvPr/>
            </p:nvSpPr>
            <p:spPr bwMode="auto">
              <a:xfrm>
                <a:off x="4694" y="1534"/>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48" name="Oval 10"/>
              <p:cNvSpPr>
                <a:spLocks noChangeAspect="1" noChangeArrowheads="1"/>
              </p:cNvSpPr>
              <p:nvPr/>
            </p:nvSpPr>
            <p:spPr bwMode="auto">
              <a:xfrm>
                <a:off x="4282" y="1942"/>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49" name="Oval 11"/>
              <p:cNvSpPr>
                <a:spLocks noChangeAspect="1" noChangeArrowheads="1"/>
              </p:cNvSpPr>
              <p:nvPr/>
            </p:nvSpPr>
            <p:spPr bwMode="auto">
              <a:xfrm>
                <a:off x="5133" y="1942"/>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50" name="Oval 12"/>
              <p:cNvSpPr>
                <a:spLocks noChangeAspect="1" noChangeArrowheads="1"/>
              </p:cNvSpPr>
              <p:nvPr/>
            </p:nvSpPr>
            <p:spPr bwMode="auto">
              <a:xfrm>
                <a:off x="4996" y="2233"/>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51" name="Oval 13"/>
              <p:cNvSpPr>
                <a:spLocks noChangeAspect="1" noChangeArrowheads="1"/>
              </p:cNvSpPr>
              <p:nvPr/>
            </p:nvSpPr>
            <p:spPr bwMode="auto">
              <a:xfrm>
                <a:off x="5011" y="1644"/>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52" name="Oval 14"/>
              <p:cNvSpPr>
                <a:spLocks noChangeAspect="1" noChangeArrowheads="1"/>
              </p:cNvSpPr>
              <p:nvPr/>
            </p:nvSpPr>
            <p:spPr bwMode="auto">
              <a:xfrm>
                <a:off x="4405" y="1646"/>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53" name="Oval 15"/>
              <p:cNvSpPr>
                <a:spLocks noChangeAspect="1" noChangeArrowheads="1"/>
              </p:cNvSpPr>
              <p:nvPr/>
            </p:nvSpPr>
            <p:spPr bwMode="auto">
              <a:xfrm>
                <a:off x="4420" y="2215"/>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54" name="Oval 16"/>
              <p:cNvSpPr>
                <a:spLocks noChangeAspect="1" noChangeArrowheads="1"/>
              </p:cNvSpPr>
              <p:nvPr/>
            </p:nvSpPr>
            <p:spPr bwMode="auto">
              <a:xfrm>
                <a:off x="4867" y="1567"/>
                <a:ext cx="132"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55" name="Oval 17"/>
              <p:cNvSpPr>
                <a:spLocks noChangeAspect="1" noChangeArrowheads="1"/>
              </p:cNvSpPr>
              <p:nvPr/>
            </p:nvSpPr>
            <p:spPr bwMode="auto">
              <a:xfrm>
                <a:off x="4540" y="1564"/>
                <a:ext cx="137"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56" name="Oval 18"/>
              <p:cNvSpPr>
                <a:spLocks noChangeAspect="1" noChangeArrowheads="1"/>
              </p:cNvSpPr>
              <p:nvPr/>
            </p:nvSpPr>
            <p:spPr bwMode="auto">
              <a:xfrm>
                <a:off x="5107" y="1791"/>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57" name="Oval 19"/>
              <p:cNvSpPr>
                <a:spLocks noChangeAspect="1" noChangeArrowheads="1"/>
              </p:cNvSpPr>
              <p:nvPr/>
            </p:nvSpPr>
            <p:spPr bwMode="auto">
              <a:xfrm>
                <a:off x="5085" y="2097"/>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58" name="Oval 20"/>
              <p:cNvSpPr>
                <a:spLocks noChangeAspect="1" noChangeArrowheads="1"/>
              </p:cNvSpPr>
              <p:nvPr/>
            </p:nvSpPr>
            <p:spPr bwMode="auto">
              <a:xfrm>
                <a:off x="4850" y="2307"/>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59" name="Oval 21"/>
              <p:cNvSpPr>
                <a:spLocks noChangeAspect="1" noChangeArrowheads="1"/>
              </p:cNvSpPr>
              <p:nvPr/>
            </p:nvSpPr>
            <p:spPr bwMode="auto">
              <a:xfrm>
                <a:off x="4532" y="2307"/>
                <a:ext cx="137"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60" name="Oval 22"/>
              <p:cNvSpPr>
                <a:spLocks noChangeAspect="1" noChangeArrowheads="1"/>
              </p:cNvSpPr>
              <p:nvPr/>
            </p:nvSpPr>
            <p:spPr bwMode="auto">
              <a:xfrm>
                <a:off x="4308" y="1788"/>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61" name="Oval 23"/>
              <p:cNvSpPr>
                <a:spLocks noChangeAspect="1" noChangeArrowheads="1"/>
              </p:cNvSpPr>
              <p:nvPr/>
            </p:nvSpPr>
            <p:spPr bwMode="auto">
              <a:xfrm>
                <a:off x="4319" y="2089"/>
                <a:ext cx="135"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grpSp>
        <p:grpSp>
          <p:nvGrpSpPr>
            <p:cNvPr id="94714" name="Group 24"/>
            <p:cNvGrpSpPr>
              <a:grpSpLocks noChangeAspect="1"/>
            </p:cNvGrpSpPr>
            <p:nvPr/>
          </p:nvGrpSpPr>
          <p:grpSpPr bwMode="auto">
            <a:xfrm>
              <a:off x="4109" y="1331"/>
              <a:ext cx="1296" cy="1307"/>
              <a:chOff x="4109" y="1331"/>
              <a:chExt cx="1296" cy="1307"/>
            </a:xfrm>
          </p:grpSpPr>
          <p:sp>
            <p:nvSpPr>
              <p:cNvPr id="94734" name="Oval 25"/>
              <p:cNvSpPr>
                <a:spLocks noChangeAspect="1" noChangeArrowheads="1"/>
              </p:cNvSpPr>
              <p:nvPr/>
            </p:nvSpPr>
            <p:spPr bwMode="auto">
              <a:xfrm rot="-2174604">
                <a:off x="4289" y="1438"/>
                <a:ext cx="262"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735" name="Oval 26"/>
              <p:cNvSpPr>
                <a:spLocks noChangeAspect="1" noChangeArrowheads="1"/>
              </p:cNvSpPr>
              <p:nvPr/>
            </p:nvSpPr>
            <p:spPr bwMode="auto">
              <a:xfrm rot="6812307">
                <a:off x="5149" y="2113"/>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736" name="Oval 27"/>
              <p:cNvSpPr>
                <a:spLocks noChangeAspect="1" noChangeArrowheads="1"/>
              </p:cNvSpPr>
              <p:nvPr/>
            </p:nvSpPr>
            <p:spPr bwMode="auto">
              <a:xfrm rot="-411409">
                <a:off x="4558" y="133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737" name="Oval 28"/>
              <p:cNvSpPr>
                <a:spLocks noChangeAspect="1" noChangeArrowheads="1"/>
              </p:cNvSpPr>
              <p:nvPr/>
            </p:nvSpPr>
            <p:spPr bwMode="auto">
              <a:xfrm rot="1434412">
                <a:off x="4845" y="137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738" name="Oval 29"/>
              <p:cNvSpPr>
                <a:spLocks noChangeAspect="1" noChangeArrowheads="1"/>
              </p:cNvSpPr>
              <p:nvPr/>
            </p:nvSpPr>
            <p:spPr bwMode="auto">
              <a:xfrm rot="-3966943">
                <a:off x="4107" y="1676"/>
                <a:ext cx="261"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739" name="Oval 30"/>
              <p:cNvSpPr>
                <a:spLocks noChangeAspect="1" noChangeArrowheads="1"/>
              </p:cNvSpPr>
              <p:nvPr/>
            </p:nvSpPr>
            <p:spPr bwMode="auto">
              <a:xfrm rot="-5844756">
                <a:off x="4065" y="1971"/>
                <a:ext cx="266"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740" name="Oval 31"/>
              <p:cNvSpPr>
                <a:spLocks noChangeAspect="1" noChangeArrowheads="1"/>
              </p:cNvSpPr>
              <p:nvPr/>
            </p:nvSpPr>
            <p:spPr bwMode="auto">
              <a:xfrm rot="3214805">
                <a:off x="5083" y="1546"/>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741" name="Oval 32"/>
              <p:cNvSpPr>
                <a:spLocks noChangeAspect="1" noChangeArrowheads="1"/>
              </p:cNvSpPr>
              <p:nvPr/>
            </p:nvSpPr>
            <p:spPr bwMode="auto">
              <a:xfrm rot="4945737">
                <a:off x="5186" y="1818"/>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742" name="Oval 33"/>
              <p:cNvSpPr>
                <a:spLocks noChangeAspect="1" noChangeArrowheads="1"/>
              </p:cNvSpPr>
              <p:nvPr/>
            </p:nvSpPr>
            <p:spPr bwMode="auto">
              <a:xfrm rot="8631628">
                <a:off x="4967" y="2347"/>
                <a:ext cx="261"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743" name="Oval 34"/>
              <p:cNvSpPr>
                <a:spLocks noChangeAspect="1" noChangeArrowheads="1"/>
              </p:cNvSpPr>
              <p:nvPr/>
            </p:nvSpPr>
            <p:spPr bwMode="auto">
              <a:xfrm rot="10409574">
                <a:off x="4702" y="246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744" name="Oval 35"/>
              <p:cNvSpPr>
                <a:spLocks noChangeAspect="1" noChangeArrowheads="1"/>
              </p:cNvSpPr>
              <p:nvPr/>
            </p:nvSpPr>
            <p:spPr bwMode="auto">
              <a:xfrm rot="-7638376">
                <a:off x="4177" y="2239"/>
                <a:ext cx="265"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745" name="Oval 36"/>
              <p:cNvSpPr>
                <a:spLocks noChangeAspect="1" noChangeArrowheads="1"/>
              </p:cNvSpPr>
              <p:nvPr/>
            </p:nvSpPr>
            <p:spPr bwMode="auto">
              <a:xfrm rot="-9487720">
                <a:off x="4411" y="242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grpSp>
        <p:grpSp>
          <p:nvGrpSpPr>
            <p:cNvPr id="94715" name="Group 37"/>
            <p:cNvGrpSpPr>
              <a:grpSpLocks noChangeAspect="1"/>
            </p:cNvGrpSpPr>
            <p:nvPr/>
          </p:nvGrpSpPr>
          <p:grpSpPr bwMode="auto">
            <a:xfrm>
              <a:off x="4407" y="1877"/>
              <a:ext cx="718" cy="228"/>
              <a:chOff x="1658" y="3147"/>
              <a:chExt cx="195" cy="62"/>
            </a:xfrm>
          </p:grpSpPr>
          <p:sp>
            <p:nvSpPr>
              <p:cNvPr id="94729" name="AutoShape 38"/>
              <p:cNvSpPr>
                <a:spLocks noChangeAspect="1" noChangeArrowheads="1"/>
              </p:cNvSpPr>
              <p:nvPr/>
            </p:nvSpPr>
            <p:spPr bwMode="auto">
              <a:xfrm>
                <a:off x="1668" y="3147"/>
                <a:ext cx="43" cy="62"/>
              </a:xfrm>
              <a:prstGeom prst="rightArrow">
                <a:avLst>
                  <a:gd name="adj1" fmla="val 50000"/>
                  <a:gd name="adj2" fmla="val 25000"/>
                </a:avLst>
              </a:prstGeom>
              <a:solidFill>
                <a:srgbClr val="FFFF00"/>
              </a:solidFill>
              <a:ln w="9525">
                <a:solidFill>
                  <a:schemeClr val="tx1"/>
                </a:solidFill>
                <a:miter lim="800000"/>
                <a:headEnd/>
                <a:tailEnd/>
              </a:ln>
            </p:spPr>
            <p:txBody>
              <a:bodyPr wrap="none" anchor="ctr"/>
              <a:lstStyle/>
              <a:p>
                <a:pPr algn="ctr"/>
                <a:endParaRPr lang="en-AU" sz="700" b="1"/>
              </a:p>
            </p:txBody>
          </p:sp>
          <p:sp>
            <p:nvSpPr>
              <p:cNvPr id="94730" name="AutoShape 39"/>
              <p:cNvSpPr>
                <a:spLocks noChangeAspect="1" noChangeArrowheads="1"/>
              </p:cNvSpPr>
              <p:nvPr/>
            </p:nvSpPr>
            <p:spPr bwMode="auto">
              <a:xfrm>
                <a:off x="1712" y="3147"/>
                <a:ext cx="58" cy="62"/>
              </a:xfrm>
              <a:prstGeom prst="rightArrow">
                <a:avLst>
                  <a:gd name="adj1" fmla="val 50000"/>
                  <a:gd name="adj2" fmla="val 25000"/>
                </a:avLst>
              </a:prstGeom>
              <a:solidFill>
                <a:srgbClr val="008000"/>
              </a:solidFill>
              <a:ln w="9525">
                <a:solidFill>
                  <a:schemeClr val="tx1"/>
                </a:solidFill>
                <a:miter lim="800000"/>
                <a:headEnd/>
                <a:tailEnd/>
              </a:ln>
            </p:spPr>
            <p:txBody>
              <a:bodyPr wrap="none" anchor="ctr"/>
              <a:lstStyle/>
              <a:p>
                <a:pPr algn="ctr"/>
                <a:endParaRPr lang="en-AU" sz="700" b="1">
                  <a:solidFill>
                    <a:schemeClr val="bg1"/>
                  </a:solidFill>
                </a:endParaRPr>
              </a:p>
            </p:txBody>
          </p:sp>
          <p:sp>
            <p:nvSpPr>
              <p:cNvPr id="94731" name="AutoShape 40"/>
              <p:cNvSpPr>
                <a:spLocks noChangeAspect="1" noChangeArrowheads="1"/>
              </p:cNvSpPr>
              <p:nvPr/>
            </p:nvSpPr>
            <p:spPr bwMode="auto">
              <a:xfrm>
                <a:off x="1771" y="3147"/>
                <a:ext cx="73" cy="62"/>
              </a:xfrm>
              <a:prstGeom prst="rightArrow">
                <a:avLst>
                  <a:gd name="adj1" fmla="val 50000"/>
                  <a:gd name="adj2" fmla="val 29435"/>
                </a:avLst>
              </a:prstGeom>
              <a:solidFill>
                <a:schemeClr val="bg1"/>
              </a:solidFill>
              <a:ln w="9525">
                <a:solidFill>
                  <a:schemeClr val="tx1"/>
                </a:solidFill>
                <a:miter lim="800000"/>
                <a:headEnd/>
                <a:tailEnd/>
              </a:ln>
            </p:spPr>
            <p:txBody>
              <a:bodyPr wrap="none" anchor="ctr"/>
              <a:lstStyle/>
              <a:p>
                <a:pPr algn="ctr"/>
                <a:endParaRPr lang="en-AU" sz="700" b="1"/>
              </a:p>
            </p:txBody>
          </p:sp>
          <p:sp>
            <p:nvSpPr>
              <p:cNvPr id="94732" name="Line 41"/>
              <p:cNvSpPr>
                <a:spLocks noChangeAspect="1" noChangeShapeType="1"/>
              </p:cNvSpPr>
              <p:nvPr/>
            </p:nvSpPr>
            <p:spPr bwMode="auto">
              <a:xfrm>
                <a:off x="1658" y="3178"/>
                <a:ext cx="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733" name="Line 42"/>
              <p:cNvSpPr>
                <a:spLocks noChangeAspect="1" noChangeShapeType="1"/>
              </p:cNvSpPr>
              <p:nvPr/>
            </p:nvSpPr>
            <p:spPr bwMode="auto">
              <a:xfrm>
                <a:off x="1846" y="3178"/>
                <a:ext cx="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4716" name="Group 43"/>
            <p:cNvGrpSpPr>
              <a:grpSpLocks noChangeAspect="1"/>
            </p:cNvGrpSpPr>
            <p:nvPr/>
          </p:nvGrpSpPr>
          <p:grpSpPr bwMode="auto">
            <a:xfrm>
              <a:off x="4135" y="1346"/>
              <a:ext cx="1244" cy="1266"/>
              <a:chOff x="4135" y="1346"/>
              <a:chExt cx="1244" cy="1266"/>
            </a:xfrm>
          </p:grpSpPr>
          <p:sp>
            <p:nvSpPr>
              <p:cNvPr id="94717" name="Oval 44"/>
              <p:cNvSpPr>
                <a:spLocks noChangeAspect="1" noChangeArrowheads="1"/>
              </p:cNvSpPr>
              <p:nvPr/>
            </p:nvSpPr>
            <p:spPr bwMode="auto">
              <a:xfrm>
                <a:off x="5210" y="1684"/>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718" name="Oval 45"/>
              <p:cNvSpPr>
                <a:spLocks noChangeAspect="1" noChangeArrowheads="1"/>
              </p:cNvSpPr>
              <p:nvPr/>
            </p:nvSpPr>
            <p:spPr bwMode="auto">
              <a:xfrm>
                <a:off x="4168" y="2134"/>
                <a:ext cx="129" cy="128"/>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719" name="Oval 46"/>
              <p:cNvSpPr>
                <a:spLocks noChangeAspect="1" noChangeArrowheads="1"/>
              </p:cNvSpPr>
              <p:nvPr/>
            </p:nvSpPr>
            <p:spPr bwMode="auto">
              <a:xfrm>
                <a:off x="4901" y="2432"/>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720" name="Oval 47"/>
              <p:cNvSpPr>
                <a:spLocks noChangeAspect="1" noChangeArrowheads="1"/>
              </p:cNvSpPr>
              <p:nvPr/>
            </p:nvSpPr>
            <p:spPr bwMode="auto">
              <a:xfrm>
                <a:off x="4348" y="2362"/>
                <a:ext cx="133"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721" name="Oval 48"/>
              <p:cNvSpPr>
                <a:spLocks noChangeAspect="1" noChangeArrowheads="1"/>
              </p:cNvSpPr>
              <p:nvPr/>
            </p:nvSpPr>
            <p:spPr bwMode="auto">
              <a:xfrm>
                <a:off x="4613" y="2480"/>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722" name="Oval 49"/>
              <p:cNvSpPr>
                <a:spLocks noChangeAspect="1" noChangeArrowheads="1"/>
              </p:cNvSpPr>
              <p:nvPr/>
            </p:nvSpPr>
            <p:spPr bwMode="auto">
              <a:xfrm>
                <a:off x="5133" y="2255"/>
                <a:ext cx="132"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723" name="Oval 50"/>
              <p:cNvSpPr>
                <a:spLocks noChangeAspect="1" noChangeArrowheads="1"/>
              </p:cNvSpPr>
              <p:nvPr/>
            </p:nvSpPr>
            <p:spPr bwMode="auto">
              <a:xfrm>
                <a:off x="5044" y="1464"/>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724" name="Oval 51"/>
              <p:cNvSpPr>
                <a:spLocks noChangeAspect="1" noChangeArrowheads="1"/>
              </p:cNvSpPr>
              <p:nvPr/>
            </p:nvSpPr>
            <p:spPr bwMode="auto">
              <a:xfrm>
                <a:off x="5250" y="1979"/>
                <a:ext cx="129"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725" name="Oval 52"/>
              <p:cNvSpPr>
                <a:spLocks noChangeAspect="1" noChangeArrowheads="1"/>
              </p:cNvSpPr>
              <p:nvPr/>
            </p:nvSpPr>
            <p:spPr bwMode="auto">
              <a:xfrm>
                <a:off x="4135" y="1843"/>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726" name="Oval 53"/>
              <p:cNvSpPr>
                <a:spLocks noChangeAspect="1" noChangeArrowheads="1"/>
              </p:cNvSpPr>
              <p:nvPr/>
            </p:nvSpPr>
            <p:spPr bwMode="auto">
              <a:xfrm>
                <a:off x="4245" y="1559"/>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727" name="Oval 54"/>
              <p:cNvSpPr>
                <a:spLocks noChangeAspect="1" noChangeArrowheads="1"/>
              </p:cNvSpPr>
              <p:nvPr/>
            </p:nvSpPr>
            <p:spPr bwMode="auto">
              <a:xfrm>
                <a:off x="4775" y="1346"/>
                <a:ext cx="133"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728" name="Oval 55"/>
              <p:cNvSpPr>
                <a:spLocks noChangeAspect="1" noChangeArrowheads="1"/>
              </p:cNvSpPr>
              <p:nvPr/>
            </p:nvSpPr>
            <p:spPr bwMode="auto">
              <a:xfrm>
                <a:off x="4477" y="1386"/>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grpSp>
      </p:grpSp>
      <p:grpSp>
        <p:nvGrpSpPr>
          <p:cNvPr id="94214" name="Group 56"/>
          <p:cNvGrpSpPr>
            <a:grpSpLocks noChangeAspect="1"/>
          </p:cNvGrpSpPr>
          <p:nvPr/>
        </p:nvGrpSpPr>
        <p:grpSpPr bwMode="auto">
          <a:xfrm>
            <a:off x="858838" y="4538663"/>
            <a:ext cx="330200" cy="165100"/>
            <a:chOff x="2360" y="2544"/>
            <a:chExt cx="319" cy="159"/>
          </a:xfrm>
        </p:grpSpPr>
        <p:sp>
          <p:nvSpPr>
            <p:cNvPr id="94711" name="Oval 57"/>
            <p:cNvSpPr>
              <a:spLocks noChangeAspect="1" noChangeArrowheads="1"/>
            </p:cNvSpPr>
            <p:nvPr/>
          </p:nvSpPr>
          <p:spPr bwMode="auto">
            <a:xfrm>
              <a:off x="2360" y="2544"/>
              <a:ext cx="159" cy="159"/>
            </a:xfrm>
            <a:prstGeom prst="ellipse">
              <a:avLst/>
            </a:prstGeom>
            <a:gradFill rotWithShape="1">
              <a:gsLst>
                <a:gs pos="0">
                  <a:srgbClr val="FFFF00"/>
                </a:gs>
                <a:gs pos="100000">
                  <a:srgbClr val="9A9A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AU"/>
            </a:p>
          </p:txBody>
        </p:sp>
        <p:sp>
          <p:nvSpPr>
            <p:cNvPr id="94712" name="Oval 58"/>
            <p:cNvSpPr>
              <a:spLocks noChangeAspect="1" noChangeArrowheads="1"/>
            </p:cNvSpPr>
            <p:nvPr/>
          </p:nvSpPr>
          <p:spPr bwMode="auto">
            <a:xfrm>
              <a:off x="2520" y="2544"/>
              <a:ext cx="159" cy="159"/>
            </a:xfrm>
            <a:prstGeom prst="ellipse">
              <a:avLst/>
            </a:prstGeom>
            <a:gradFill rotWithShape="1">
              <a:gsLst>
                <a:gs pos="0">
                  <a:srgbClr val="FFFF00"/>
                </a:gs>
                <a:gs pos="100000">
                  <a:srgbClr val="9A9A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AU"/>
            </a:p>
          </p:txBody>
        </p:sp>
      </p:grpSp>
      <p:grpSp>
        <p:nvGrpSpPr>
          <p:cNvPr id="94215" name="Group 59"/>
          <p:cNvGrpSpPr>
            <a:grpSpLocks noChangeAspect="1"/>
          </p:cNvGrpSpPr>
          <p:nvPr/>
        </p:nvGrpSpPr>
        <p:grpSpPr bwMode="auto">
          <a:xfrm>
            <a:off x="1373188" y="4475163"/>
            <a:ext cx="273050" cy="314325"/>
            <a:chOff x="2888" y="2552"/>
            <a:chExt cx="264" cy="304"/>
          </a:xfrm>
        </p:grpSpPr>
        <p:sp>
          <p:nvSpPr>
            <p:cNvPr id="94709" name="Oval 60"/>
            <p:cNvSpPr>
              <a:spLocks noChangeAspect="1" noChangeArrowheads="1"/>
            </p:cNvSpPr>
            <p:nvPr/>
          </p:nvSpPr>
          <p:spPr bwMode="auto">
            <a:xfrm>
              <a:off x="2888" y="2552"/>
              <a:ext cx="264" cy="152"/>
            </a:xfrm>
            <a:prstGeom prst="ellipse">
              <a:avLst/>
            </a:prstGeom>
            <a:gradFill rotWithShape="1">
              <a:gsLst>
                <a:gs pos="0">
                  <a:srgbClr val="009900"/>
                </a:gs>
                <a:gs pos="100000">
                  <a:srgbClr val="0047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a:p>
          </p:txBody>
        </p:sp>
        <p:sp>
          <p:nvSpPr>
            <p:cNvPr id="94710" name="Oval 61"/>
            <p:cNvSpPr>
              <a:spLocks noChangeAspect="1" noChangeArrowheads="1"/>
            </p:cNvSpPr>
            <p:nvPr/>
          </p:nvSpPr>
          <p:spPr bwMode="auto">
            <a:xfrm>
              <a:off x="2888" y="2704"/>
              <a:ext cx="264" cy="152"/>
            </a:xfrm>
            <a:prstGeom prst="ellipse">
              <a:avLst/>
            </a:prstGeom>
            <a:gradFill rotWithShape="1">
              <a:gsLst>
                <a:gs pos="0">
                  <a:srgbClr val="009900"/>
                </a:gs>
                <a:gs pos="100000">
                  <a:srgbClr val="0047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a:p>
          </p:txBody>
        </p:sp>
      </p:grpSp>
      <p:grpSp>
        <p:nvGrpSpPr>
          <p:cNvPr id="94216" name="Group 63"/>
          <p:cNvGrpSpPr>
            <a:grpSpLocks/>
          </p:cNvGrpSpPr>
          <p:nvPr/>
        </p:nvGrpSpPr>
        <p:grpSpPr bwMode="auto">
          <a:xfrm>
            <a:off x="3943350" y="1889125"/>
            <a:ext cx="1041400" cy="973138"/>
            <a:chOff x="2523" y="1031"/>
            <a:chExt cx="656" cy="613"/>
          </a:xfrm>
        </p:grpSpPr>
        <p:grpSp>
          <p:nvGrpSpPr>
            <p:cNvPr id="94559" name="Group 64"/>
            <p:cNvGrpSpPr>
              <a:grpSpLocks noChangeAspect="1"/>
            </p:cNvGrpSpPr>
            <p:nvPr/>
          </p:nvGrpSpPr>
          <p:grpSpPr bwMode="auto">
            <a:xfrm>
              <a:off x="2689" y="1317"/>
              <a:ext cx="324" cy="327"/>
              <a:chOff x="4109" y="1331"/>
              <a:chExt cx="1296" cy="1307"/>
            </a:xfrm>
          </p:grpSpPr>
          <p:grpSp>
            <p:nvGrpSpPr>
              <p:cNvPr id="94660" name="Group 65"/>
              <p:cNvGrpSpPr>
                <a:grpSpLocks noChangeAspect="1"/>
              </p:cNvGrpSpPr>
              <p:nvPr/>
            </p:nvGrpSpPr>
            <p:grpSpPr bwMode="auto">
              <a:xfrm>
                <a:off x="4266" y="1518"/>
                <a:ext cx="987" cy="934"/>
                <a:chOff x="4282" y="1534"/>
                <a:chExt cx="987" cy="934"/>
              </a:xfrm>
            </p:grpSpPr>
            <p:sp>
              <p:nvSpPr>
                <p:cNvPr id="94693" name="Oval 66"/>
                <p:cNvSpPr>
                  <a:spLocks noChangeAspect="1" noChangeArrowheads="1"/>
                </p:cNvSpPr>
                <p:nvPr/>
              </p:nvSpPr>
              <p:spPr bwMode="auto">
                <a:xfrm>
                  <a:off x="4694" y="2332"/>
                  <a:ext cx="135"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94" name="Oval 67"/>
                <p:cNvSpPr>
                  <a:spLocks noChangeAspect="1" noChangeArrowheads="1"/>
                </p:cNvSpPr>
                <p:nvPr/>
              </p:nvSpPr>
              <p:spPr bwMode="auto">
                <a:xfrm>
                  <a:off x="4694" y="1534"/>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95" name="Oval 68"/>
                <p:cNvSpPr>
                  <a:spLocks noChangeAspect="1" noChangeArrowheads="1"/>
                </p:cNvSpPr>
                <p:nvPr/>
              </p:nvSpPr>
              <p:spPr bwMode="auto">
                <a:xfrm>
                  <a:off x="4282" y="1942"/>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96" name="Oval 69"/>
                <p:cNvSpPr>
                  <a:spLocks noChangeAspect="1" noChangeArrowheads="1"/>
                </p:cNvSpPr>
                <p:nvPr/>
              </p:nvSpPr>
              <p:spPr bwMode="auto">
                <a:xfrm>
                  <a:off x="5133" y="1942"/>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97" name="Oval 70"/>
                <p:cNvSpPr>
                  <a:spLocks noChangeAspect="1" noChangeArrowheads="1"/>
                </p:cNvSpPr>
                <p:nvPr/>
              </p:nvSpPr>
              <p:spPr bwMode="auto">
                <a:xfrm>
                  <a:off x="4996" y="2233"/>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98" name="Oval 71"/>
                <p:cNvSpPr>
                  <a:spLocks noChangeAspect="1" noChangeArrowheads="1"/>
                </p:cNvSpPr>
                <p:nvPr/>
              </p:nvSpPr>
              <p:spPr bwMode="auto">
                <a:xfrm>
                  <a:off x="5011" y="1644"/>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99" name="Oval 72"/>
                <p:cNvSpPr>
                  <a:spLocks noChangeAspect="1" noChangeArrowheads="1"/>
                </p:cNvSpPr>
                <p:nvPr/>
              </p:nvSpPr>
              <p:spPr bwMode="auto">
                <a:xfrm>
                  <a:off x="4405" y="1646"/>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00" name="Oval 73"/>
                <p:cNvSpPr>
                  <a:spLocks noChangeAspect="1" noChangeArrowheads="1"/>
                </p:cNvSpPr>
                <p:nvPr/>
              </p:nvSpPr>
              <p:spPr bwMode="auto">
                <a:xfrm>
                  <a:off x="4420" y="2215"/>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01" name="Oval 74"/>
                <p:cNvSpPr>
                  <a:spLocks noChangeAspect="1" noChangeArrowheads="1"/>
                </p:cNvSpPr>
                <p:nvPr/>
              </p:nvSpPr>
              <p:spPr bwMode="auto">
                <a:xfrm>
                  <a:off x="4867" y="1567"/>
                  <a:ext cx="132"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02" name="Oval 75"/>
                <p:cNvSpPr>
                  <a:spLocks noChangeAspect="1" noChangeArrowheads="1"/>
                </p:cNvSpPr>
                <p:nvPr/>
              </p:nvSpPr>
              <p:spPr bwMode="auto">
                <a:xfrm>
                  <a:off x="4540" y="1564"/>
                  <a:ext cx="137"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03" name="Oval 76"/>
                <p:cNvSpPr>
                  <a:spLocks noChangeAspect="1" noChangeArrowheads="1"/>
                </p:cNvSpPr>
                <p:nvPr/>
              </p:nvSpPr>
              <p:spPr bwMode="auto">
                <a:xfrm>
                  <a:off x="5107" y="1791"/>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04" name="Oval 77"/>
                <p:cNvSpPr>
                  <a:spLocks noChangeAspect="1" noChangeArrowheads="1"/>
                </p:cNvSpPr>
                <p:nvPr/>
              </p:nvSpPr>
              <p:spPr bwMode="auto">
                <a:xfrm>
                  <a:off x="5085" y="2097"/>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05" name="Oval 78"/>
                <p:cNvSpPr>
                  <a:spLocks noChangeAspect="1" noChangeArrowheads="1"/>
                </p:cNvSpPr>
                <p:nvPr/>
              </p:nvSpPr>
              <p:spPr bwMode="auto">
                <a:xfrm>
                  <a:off x="4850" y="2307"/>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06" name="Oval 79"/>
                <p:cNvSpPr>
                  <a:spLocks noChangeAspect="1" noChangeArrowheads="1"/>
                </p:cNvSpPr>
                <p:nvPr/>
              </p:nvSpPr>
              <p:spPr bwMode="auto">
                <a:xfrm>
                  <a:off x="4532" y="2307"/>
                  <a:ext cx="137"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07" name="Oval 80"/>
                <p:cNvSpPr>
                  <a:spLocks noChangeAspect="1" noChangeArrowheads="1"/>
                </p:cNvSpPr>
                <p:nvPr/>
              </p:nvSpPr>
              <p:spPr bwMode="auto">
                <a:xfrm>
                  <a:off x="4308" y="1788"/>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708" name="Oval 81"/>
                <p:cNvSpPr>
                  <a:spLocks noChangeAspect="1" noChangeArrowheads="1"/>
                </p:cNvSpPr>
                <p:nvPr/>
              </p:nvSpPr>
              <p:spPr bwMode="auto">
                <a:xfrm>
                  <a:off x="4319" y="2089"/>
                  <a:ext cx="135"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grpSp>
          <p:grpSp>
            <p:nvGrpSpPr>
              <p:cNvPr id="94661" name="Group 82"/>
              <p:cNvGrpSpPr>
                <a:grpSpLocks noChangeAspect="1"/>
              </p:cNvGrpSpPr>
              <p:nvPr/>
            </p:nvGrpSpPr>
            <p:grpSpPr bwMode="auto">
              <a:xfrm>
                <a:off x="4109" y="1331"/>
                <a:ext cx="1296" cy="1307"/>
                <a:chOff x="4109" y="1331"/>
                <a:chExt cx="1296" cy="1307"/>
              </a:xfrm>
            </p:grpSpPr>
            <p:sp>
              <p:nvSpPr>
                <p:cNvPr id="94681" name="Oval 83"/>
                <p:cNvSpPr>
                  <a:spLocks noChangeAspect="1" noChangeArrowheads="1"/>
                </p:cNvSpPr>
                <p:nvPr/>
              </p:nvSpPr>
              <p:spPr bwMode="auto">
                <a:xfrm rot="-2174604">
                  <a:off x="4289" y="1438"/>
                  <a:ext cx="262"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82" name="Oval 84"/>
                <p:cNvSpPr>
                  <a:spLocks noChangeAspect="1" noChangeArrowheads="1"/>
                </p:cNvSpPr>
                <p:nvPr/>
              </p:nvSpPr>
              <p:spPr bwMode="auto">
                <a:xfrm rot="6812307">
                  <a:off x="5149" y="2113"/>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83" name="Oval 85"/>
                <p:cNvSpPr>
                  <a:spLocks noChangeAspect="1" noChangeArrowheads="1"/>
                </p:cNvSpPr>
                <p:nvPr/>
              </p:nvSpPr>
              <p:spPr bwMode="auto">
                <a:xfrm rot="-411409">
                  <a:off x="4558" y="133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84" name="Oval 86"/>
                <p:cNvSpPr>
                  <a:spLocks noChangeAspect="1" noChangeArrowheads="1"/>
                </p:cNvSpPr>
                <p:nvPr/>
              </p:nvSpPr>
              <p:spPr bwMode="auto">
                <a:xfrm rot="1434412">
                  <a:off x="4845" y="137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85" name="Oval 87"/>
                <p:cNvSpPr>
                  <a:spLocks noChangeAspect="1" noChangeArrowheads="1"/>
                </p:cNvSpPr>
                <p:nvPr/>
              </p:nvSpPr>
              <p:spPr bwMode="auto">
                <a:xfrm rot="-3966943">
                  <a:off x="4107" y="1676"/>
                  <a:ext cx="261"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86" name="Oval 88"/>
                <p:cNvSpPr>
                  <a:spLocks noChangeAspect="1" noChangeArrowheads="1"/>
                </p:cNvSpPr>
                <p:nvPr/>
              </p:nvSpPr>
              <p:spPr bwMode="auto">
                <a:xfrm rot="-5844756">
                  <a:off x="4065" y="1971"/>
                  <a:ext cx="266"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87" name="Oval 89"/>
                <p:cNvSpPr>
                  <a:spLocks noChangeAspect="1" noChangeArrowheads="1"/>
                </p:cNvSpPr>
                <p:nvPr/>
              </p:nvSpPr>
              <p:spPr bwMode="auto">
                <a:xfrm rot="3214805">
                  <a:off x="5083" y="1546"/>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88" name="Oval 90"/>
                <p:cNvSpPr>
                  <a:spLocks noChangeAspect="1" noChangeArrowheads="1"/>
                </p:cNvSpPr>
                <p:nvPr/>
              </p:nvSpPr>
              <p:spPr bwMode="auto">
                <a:xfrm rot="4945737">
                  <a:off x="5186" y="1818"/>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89" name="Oval 91"/>
                <p:cNvSpPr>
                  <a:spLocks noChangeAspect="1" noChangeArrowheads="1"/>
                </p:cNvSpPr>
                <p:nvPr/>
              </p:nvSpPr>
              <p:spPr bwMode="auto">
                <a:xfrm rot="8631628">
                  <a:off x="4967" y="2347"/>
                  <a:ext cx="261"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90" name="Oval 92"/>
                <p:cNvSpPr>
                  <a:spLocks noChangeAspect="1" noChangeArrowheads="1"/>
                </p:cNvSpPr>
                <p:nvPr/>
              </p:nvSpPr>
              <p:spPr bwMode="auto">
                <a:xfrm rot="10409574">
                  <a:off x="4702" y="246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91" name="Oval 93"/>
                <p:cNvSpPr>
                  <a:spLocks noChangeAspect="1" noChangeArrowheads="1"/>
                </p:cNvSpPr>
                <p:nvPr/>
              </p:nvSpPr>
              <p:spPr bwMode="auto">
                <a:xfrm rot="-7638376">
                  <a:off x="4177" y="2239"/>
                  <a:ext cx="265"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92" name="Oval 94"/>
                <p:cNvSpPr>
                  <a:spLocks noChangeAspect="1" noChangeArrowheads="1"/>
                </p:cNvSpPr>
                <p:nvPr/>
              </p:nvSpPr>
              <p:spPr bwMode="auto">
                <a:xfrm rot="-9487720">
                  <a:off x="4411" y="242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grpSp>
          <p:grpSp>
            <p:nvGrpSpPr>
              <p:cNvPr id="94662" name="Group 95"/>
              <p:cNvGrpSpPr>
                <a:grpSpLocks noChangeAspect="1"/>
              </p:cNvGrpSpPr>
              <p:nvPr/>
            </p:nvGrpSpPr>
            <p:grpSpPr bwMode="auto">
              <a:xfrm>
                <a:off x="4407" y="1877"/>
                <a:ext cx="718" cy="228"/>
                <a:chOff x="1658" y="3147"/>
                <a:chExt cx="195" cy="62"/>
              </a:xfrm>
            </p:grpSpPr>
            <p:sp>
              <p:nvSpPr>
                <p:cNvPr id="94676" name="AutoShape 96"/>
                <p:cNvSpPr>
                  <a:spLocks noChangeAspect="1" noChangeArrowheads="1"/>
                </p:cNvSpPr>
                <p:nvPr/>
              </p:nvSpPr>
              <p:spPr bwMode="auto">
                <a:xfrm>
                  <a:off x="1668" y="3147"/>
                  <a:ext cx="43" cy="62"/>
                </a:xfrm>
                <a:prstGeom prst="rightArrow">
                  <a:avLst>
                    <a:gd name="adj1" fmla="val 50000"/>
                    <a:gd name="adj2" fmla="val 25000"/>
                  </a:avLst>
                </a:prstGeom>
                <a:solidFill>
                  <a:srgbClr val="FFFF00"/>
                </a:solidFill>
                <a:ln w="9525">
                  <a:solidFill>
                    <a:schemeClr val="tx1"/>
                  </a:solidFill>
                  <a:miter lim="800000"/>
                  <a:headEnd/>
                  <a:tailEnd/>
                </a:ln>
              </p:spPr>
              <p:txBody>
                <a:bodyPr wrap="none" anchor="ctr"/>
                <a:lstStyle/>
                <a:p>
                  <a:pPr algn="ctr"/>
                  <a:endParaRPr lang="en-AU" sz="700" b="1"/>
                </a:p>
              </p:txBody>
            </p:sp>
            <p:sp>
              <p:nvSpPr>
                <p:cNvPr id="94677" name="AutoShape 97"/>
                <p:cNvSpPr>
                  <a:spLocks noChangeAspect="1" noChangeArrowheads="1"/>
                </p:cNvSpPr>
                <p:nvPr/>
              </p:nvSpPr>
              <p:spPr bwMode="auto">
                <a:xfrm>
                  <a:off x="1712" y="3147"/>
                  <a:ext cx="58" cy="62"/>
                </a:xfrm>
                <a:prstGeom prst="rightArrow">
                  <a:avLst>
                    <a:gd name="adj1" fmla="val 50000"/>
                    <a:gd name="adj2" fmla="val 25000"/>
                  </a:avLst>
                </a:prstGeom>
                <a:solidFill>
                  <a:srgbClr val="008000"/>
                </a:solidFill>
                <a:ln w="9525">
                  <a:solidFill>
                    <a:schemeClr val="tx1"/>
                  </a:solidFill>
                  <a:miter lim="800000"/>
                  <a:headEnd/>
                  <a:tailEnd/>
                </a:ln>
              </p:spPr>
              <p:txBody>
                <a:bodyPr wrap="none" anchor="ctr"/>
                <a:lstStyle/>
                <a:p>
                  <a:pPr algn="ctr"/>
                  <a:endParaRPr lang="en-AU" sz="700" b="1">
                    <a:solidFill>
                      <a:schemeClr val="bg1"/>
                    </a:solidFill>
                  </a:endParaRPr>
                </a:p>
              </p:txBody>
            </p:sp>
            <p:sp>
              <p:nvSpPr>
                <p:cNvPr id="94678" name="AutoShape 98"/>
                <p:cNvSpPr>
                  <a:spLocks noChangeAspect="1" noChangeArrowheads="1"/>
                </p:cNvSpPr>
                <p:nvPr/>
              </p:nvSpPr>
              <p:spPr bwMode="auto">
                <a:xfrm>
                  <a:off x="1771" y="3147"/>
                  <a:ext cx="73" cy="62"/>
                </a:xfrm>
                <a:prstGeom prst="rightArrow">
                  <a:avLst>
                    <a:gd name="adj1" fmla="val 50000"/>
                    <a:gd name="adj2" fmla="val 29435"/>
                  </a:avLst>
                </a:prstGeom>
                <a:solidFill>
                  <a:schemeClr val="bg1"/>
                </a:solidFill>
                <a:ln w="9525">
                  <a:solidFill>
                    <a:schemeClr val="tx1"/>
                  </a:solidFill>
                  <a:miter lim="800000"/>
                  <a:headEnd/>
                  <a:tailEnd/>
                </a:ln>
              </p:spPr>
              <p:txBody>
                <a:bodyPr wrap="none" anchor="ctr"/>
                <a:lstStyle/>
                <a:p>
                  <a:pPr algn="ctr"/>
                  <a:endParaRPr lang="en-AU" sz="700" b="1"/>
                </a:p>
              </p:txBody>
            </p:sp>
            <p:sp>
              <p:nvSpPr>
                <p:cNvPr id="94679" name="Line 99"/>
                <p:cNvSpPr>
                  <a:spLocks noChangeAspect="1" noChangeShapeType="1"/>
                </p:cNvSpPr>
                <p:nvPr/>
              </p:nvSpPr>
              <p:spPr bwMode="auto">
                <a:xfrm>
                  <a:off x="1658" y="3178"/>
                  <a:ext cx="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680" name="Line 100"/>
                <p:cNvSpPr>
                  <a:spLocks noChangeAspect="1" noChangeShapeType="1"/>
                </p:cNvSpPr>
                <p:nvPr/>
              </p:nvSpPr>
              <p:spPr bwMode="auto">
                <a:xfrm>
                  <a:off x="1846" y="3178"/>
                  <a:ext cx="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4663" name="Group 101"/>
              <p:cNvGrpSpPr>
                <a:grpSpLocks noChangeAspect="1"/>
              </p:cNvGrpSpPr>
              <p:nvPr/>
            </p:nvGrpSpPr>
            <p:grpSpPr bwMode="auto">
              <a:xfrm>
                <a:off x="4135" y="1346"/>
                <a:ext cx="1244" cy="1266"/>
                <a:chOff x="4135" y="1346"/>
                <a:chExt cx="1244" cy="1266"/>
              </a:xfrm>
            </p:grpSpPr>
            <p:sp>
              <p:nvSpPr>
                <p:cNvPr id="94664" name="Oval 102"/>
                <p:cNvSpPr>
                  <a:spLocks noChangeAspect="1" noChangeArrowheads="1"/>
                </p:cNvSpPr>
                <p:nvPr/>
              </p:nvSpPr>
              <p:spPr bwMode="auto">
                <a:xfrm>
                  <a:off x="5210" y="1684"/>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65" name="Oval 103"/>
                <p:cNvSpPr>
                  <a:spLocks noChangeAspect="1" noChangeArrowheads="1"/>
                </p:cNvSpPr>
                <p:nvPr/>
              </p:nvSpPr>
              <p:spPr bwMode="auto">
                <a:xfrm>
                  <a:off x="4168" y="2134"/>
                  <a:ext cx="129" cy="128"/>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66" name="Oval 104"/>
                <p:cNvSpPr>
                  <a:spLocks noChangeAspect="1" noChangeArrowheads="1"/>
                </p:cNvSpPr>
                <p:nvPr/>
              </p:nvSpPr>
              <p:spPr bwMode="auto">
                <a:xfrm>
                  <a:off x="4901" y="2432"/>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67" name="Oval 105"/>
                <p:cNvSpPr>
                  <a:spLocks noChangeAspect="1" noChangeArrowheads="1"/>
                </p:cNvSpPr>
                <p:nvPr/>
              </p:nvSpPr>
              <p:spPr bwMode="auto">
                <a:xfrm>
                  <a:off x="4348" y="2362"/>
                  <a:ext cx="133"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68" name="Oval 106"/>
                <p:cNvSpPr>
                  <a:spLocks noChangeAspect="1" noChangeArrowheads="1"/>
                </p:cNvSpPr>
                <p:nvPr/>
              </p:nvSpPr>
              <p:spPr bwMode="auto">
                <a:xfrm>
                  <a:off x="4613" y="2480"/>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69" name="Oval 107"/>
                <p:cNvSpPr>
                  <a:spLocks noChangeAspect="1" noChangeArrowheads="1"/>
                </p:cNvSpPr>
                <p:nvPr/>
              </p:nvSpPr>
              <p:spPr bwMode="auto">
                <a:xfrm>
                  <a:off x="5133" y="2255"/>
                  <a:ext cx="132"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70" name="Oval 108"/>
                <p:cNvSpPr>
                  <a:spLocks noChangeAspect="1" noChangeArrowheads="1"/>
                </p:cNvSpPr>
                <p:nvPr/>
              </p:nvSpPr>
              <p:spPr bwMode="auto">
                <a:xfrm>
                  <a:off x="5044" y="1464"/>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71" name="Oval 109"/>
                <p:cNvSpPr>
                  <a:spLocks noChangeAspect="1" noChangeArrowheads="1"/>
                </p:cNvSpPr>
                <p:nvPr/>
              </p:nvSpPr>
              <p:spPr bwMode="auto">
                <a:xfrm>
                  <a:off x="5250" y="1979"/>
                  <a:ext cx="129"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72" name="Oval 110"/>
                <p:cNvSpPr>
                  <a:spLocks noChangeAspect="1" noChangeArrowheads="1"/>
                </p:cNvSpPr>
                <p:nvPr/>
              </p:nvSpPr>
              <p:spPr bwMode="auto">
                <a:xfrm>
                  <a:off x="4135" y="1843"/>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73" name="Oval 111"/>
                <p:cNvSpPr>
                  <a:spLocks noChangeAspect="1" noChangeArrowheads="1"/>
                </p:cNvSpPr>
                <p:nvPr/>
              </p:nvSpPr>
              <p:spPr bwMode="auto">
                <a:xfrm>
                  <a:off x="4245" y="1559"/>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74" name="Oval 112"/>
                <p:cNvSpPr>
                  <a:spLocks noChangeAspect="1" noChangeArrowheads="1"/>
                </p:cNvSpPr>
                <p:nvPr/>
              </p:nvSpPr>
              <p:spPr bwMode="auto">
                <a:xfrm>
                  <a:off x="4775" y="1346"/>
                  <a:ext cx="133"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75" name="Oval 113"/>
                <p:cNvSpPr>
                  <a:spLocks noChangeAspect="1" noChangeArrowheads="1"/>
                </p:cNvSpPr>
                <p:nvPr/>
              </p:nvSpPr>
              <p:spPr bwMode="auto">
                <a:xfrm>
                  <a:off x="4477" y="1386"/>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grpSp>
        </p:grpSp>
        <p:grpSp>
          <p:nvGrpSpPr>
            <p:cNvPr id="94560" name="Group 114"/>
            <p:cNvGrpSpPr>
              <a:grpSpLocks noChangeAspect="1"/>
            </p:cNvGrpSpPr>
            <p:nvPr/>
          </p:nvGrpSpPr>
          <p:grpSpPr bwMode="auto">
            <a:xfrm>
              <a:off x="2855" y="1031"/>
              <a:ext cx="324" cy="327"/>
              <a:chOff x="4109" y="1331"/>
              <a:chExt cx="1296" cy="1307"/>
            </a:xfrm>
          </p:grpSpPr>
          <p:grpSp>
            <p:nvGrpSpPr>
              <p:cNvPr id="94611" name="Group 115"/>
              <p:cNvGrpSpPr>
                <a:grpSpLocks noChangeAspect="1"/>
              </p:cNvGrpSpPr>
              <p:nvPr/>
            </p:nvGrpSpPr>
            <p:grpSpPr bwMode="auto">
              <a:xfrm>
                <a:off x="4266" y="1518"/>
                <a:ext cx="987" cy="934"/>
                <a:chOff x="4282" y="1534"/>
                <a:chExt cx="987" cy="934"/>
              </a:xfrm>
            </p:grpSpPr>
            <p:sp>
              <p:nvSpPr>
                <p:cNvPr id="94644" name="Oval 116"/>
                <p:cNvSpPr>
                  <a:spLocks noChangeAspect="1" noChangeArrowheads="1"/>
                </p:cNvSpPr>
                <p:nvPr/>
              </p:nvSpPr>
              <p:spPr bwMode="auto">
                <a:xfrm>
                  <a:off x="4694" y="2332"/>
                  <a:ext cx="135"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45" name="Oval 117"/>
                <p:cNvSpPr>
                  <a:spLocks noChangeAspect="1" noChangeArrowheads="1"/>
                </p:cNvSpPr>
                <p:nvPr/>
              </p:nvSpPr>
              <p:spPr bwMode="auto">
                <a:xfrm>
                  <a:off x="4694" y="1534"/>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46" name="Oval 118"/>
                <p:cNvSpPr>
                  <a:spLocks noChangeAspect="1" noChangeArrowheads="1"/>
                </p:cNvSpPr>
                <p:nvPr/>
              </p:nvSpPr>
              <p:spPr bwMode="auto">
                <a:xfrm>
                  <a:off x="4282" y="1942"/>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47" name="Oval 119"/>
                <p:cNvSpPr>
                  <a:spLocks noChangeAspect="1" noChangeArrowheads="1"/>
                </p:cNvSpPr>
                <p:nvPr/>
              </p:nvSpPr>
              <p:spPr bwMode="auto">
                <a:xfrm>
                  <a:off x="5133" y="1942"/>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48" name="Oval 120"/>
                <p:cNvSpPr>
                  <a:spLocks noChangeAspect="1" noChangeArrowheads="1"/>
                </p:cNvSpPr>
                <p:nvPr/>
              </p:nvSpPr>
              <p:spPr bwMode="auto">
                <a:xfrm>
                  <a:off x="4996" y="2233"/>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49" name="Oval 121"/>
                <p:cNvSpPr>
                  <a:spLocks noChangeAspect="1" noChangeArrowheads="1"/>
                </p:cNvSpPr>
                <p:nvPr/>
              </p:nvSpPr>
              <p:spPr bwMode="auto">
                <a:xfrm>
                  <a:off x="5011" y="1644"/>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50" name="Oval 122"/>
                <p:cNvSpPr>
                  <a:spLocks noChangeAspect="1" noChangeArrowheads="1"/>
                </p:cNvSpPr>
                <p:nvPr/>
              </p:nvSpPr>
              <p:spPr bwMode="auto">
                <a:xfrm>
                  <a:off x="4405" y="1646"/>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51" name="Oval 123"/>
                <p:cNvSpPr>
                  <a:spLocks noChangeAspect="1" noChangeArrowheads="1"/>
                </p:cNvSpPr>
                <p:nvPr/>
              </p:nvSpPr>
              <p:spPr bwMode="auto">
                <a:xfrm>
                  <a:off x="4420" y="2215"/>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52" name="Oval 124"/>
                <p:cNvSpPr>
                  <a:spLocks noChangeAspect="1" noChangeArrowheads="1"/>
                </p:cNvSpPr>
                <p:nvPr/>
              </p:nvSpPr>
              <p:spPr bwMode="auto">
                <a:xfrm>
                  <a:off x="4867" y="1567"/>
                  <a:ext cx="132"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53" name="Oval 125"/>
                <p:cNvSpPr>
                  <a:spLocks noChangeAspect="1" noChangeArrowheads="1"/>
                </p:cNvSpPr>
                <p:nvPr/>
              </p:nvSpPr>
              <p:spPr bwMode="auto">
                <a:xfrm>
                  <a:off x="4540" y="1564"/>
                  <a:ext cx="137"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54" name="Oval 126"/>
                <p:cNvSpPr>
                  <a:spLocks noChangeAspect="1" noChangeArrowheads="1"/>
                </p:cNvSpPr>
                <p:nvPr/>
              </p:nvSpPr>
              <p:spPr bwMode="auto">
                <a:xfrm>
                  <a:off x="5107" y="1791"/>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55" name="Oval 127"/>
                <p:cNvSpPr>
                  <a:spLocks noChangeAspect="1" noChangeArrowheads="1"/>
                </p:cNvSpPr>
                <p:nvPr/>
              </p:nvSpPr>
              <p:spPr bwMode="auto">
                <a:xfrm>
                  <a:off x="5085" y="2097"/>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56" name="Oval 128"/>
                <p:cNvSpPr>
                  <a:spLocks noChangeAspect="1" noChangeArrowheads="1"/>
                </p:cNvSpPr>
                <p:nvPr/>
              </p:nvSpPr>
              <p:spPr bwMode="auto">
                <a:xfrm>
                  <a:off x="4850" y="2307"/>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57" name="Oval 129"/>
                <p:cNvSpPr>
                  <a:spLocks noChangeAspect="1" noChangeArrowheads="1"/>
                </p:cNvSpPr>
                <p:nvPr/>
              </p:nvSpPr>
              <p:spPr bwMode="auto">
                <a:xfrm>
                  <a:off x="4532" y="2307"/>
                  <a:ext cx="137"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58" name="Oval 130"/>
                <p:cNvSpPr>
                  <a:spLocks noChangeAspect="1" noChangeArrowheads="1"/>
                </p:cNvSpPr>
                <p:nvPr/>
              </p:nvSpPr>
              <p:spPr bwMode="auto">
                <a:xfrm>
                  <a:off x="4308" y="1788"/>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59" name="Oval 131"/>
                <p:cNvSpPr>
                  <a:spLocks noChangeAspect="1" noChangeArrowheads="1"/>
                </p:cNvSpPr>
                <p:nvPr/>
              </p:nvSpPr>
              <p:spPr bwMode="auto">
                <a:xfrm>
                  <a:off x="4319" y="2089"/>
                  <a:ext cx="135"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grpSp>
          <p:grpSp>
            <p:nvGrpSpPr>
              <p:cNvPr id="94612" name="Group 132"/>
              <p:cNvGrpSpPr>
                <a:grpSpLocks noChangeAspect="1"/>
              </p:cNvGrpSpPr>
              <p:nvPr/>
            </p:nvGrpSpPr>
            <p:grpSpPr bwMode="auto">
              <a:xfrm>
                <a:off x="4109" y="1331"/>
                <a:ext cx="1296" cy="1307"/>
                <a:chOff x="4109" y="1331"/>
                <a:chExt cx="1296" cy="1307"/>
              </a:xfrm>
            </p:grpSpPr>
            <p:sp>
              <p:nvSpPr>
                <p:cNvPr id="94632" name="Oval 133"/>
                <p:cNvSpPr>
                  <a:spLocks noChangeAspect="1" noChangeArrowheads="1"/>
                </p:cNvSpPr>
                <p:nvPr/>
              </p:nvSpPr>
              <p:spPr bwMode="auto">
                <a:xfrm rot="-2174604">
                  <a:off x="4289" y="1438"/>
                  <a:ext cx="262"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33" name="Oval 134"/>
                <p:cNvSpPr>
                  <a:spLocks noChangeAspect="1" noChangeArrowheads="1"/>
                </p:cNvSpPr>
                <p:nvPr/>
              </p:nvSpPr>
              <p:spPr bwMode="auto">
                <a:xfrm rot="6812307">
                  <a:off x="5149" y="2113"/>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34" name="Oval 135"/>
                <p:cNvSpPr>
                  <a:spLocks noChangeAspect="1" noChangeArrowheads="1"/>
                </p:cNvSpPr>
                <p:nvPr/>
              </p:nvSpPr>
              <p:spPr bwMode="auto">
                <a:xfrm rot="-411409">
                  <a:off x="4558" y="133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35" name="Oval 136"/>
                <p:cNvSpPr>
                  <a:spLocks noChangeAspect="1" noChangeArrowheads="1"/>
                </p:cNvSpPr>
                <p:nvPr/>
              </p:nvSpPr>
              <p:spPr bwMode="auto">
                <a:xfrm rot="1434412">
                  <a:off x="4845" y="137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36" name="Oval 137"/>
                <p:cNvSpPr>
                  <a:spLocks noChangeAspect="1" noChangeArrowheads="1"/>
                </p:cNvSpPr>
                <p:nvPr/>
              </p:nvSpPr>
              <p:spPr bwMode="auto">
                <a:xfrm rot="-3966943">
                  <a:off x="4107" y="1676"/>
                  <a:ext cx="261"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37" name="Oval 138"/>
                <p:cNvSpPr>
                  <a:spLocks noChangeAspect="1" noChangeArrowheads="1"/>
                </p:cNvSpPr>
                <p:nvPr/>
              </p:nvSpPr>
              <p:spPr bwMode="auto">
                <a:xfrm rot="-5844756">
                  <a:off x="4065" y="1971"/>
                  <a:ext cx="266"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38" name="Oval 139"/>
                <p:cNvSpPr>
                  <a:spLocks noChangeAspect="1" noChangeArrowheads="1"/>
                </p:cNvSpPr>
                <p:nvPr/>
              </p:nvSpPr>
              <p:spPr bwMode="auto">
                <a:xfrm rot="3214805">
                  <a:off x="5083" y="1546"/>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39" name="Oval 140"/>
                <p:cNvSpPr>
                  <a:spLocks noChangeAspect="1" noChangeArrowheads="1"/>
                </p:cNvSpPr>
                <p:nvPr/>
              </p:nvSpPr>
              <p:spPr bwMode="auto">
                <a:xfrm rot="4945737">
                  <a:off x="5186" y="1818"/>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40" name="Oval 141"/>
                <p:cNvSpPr>
                  <a:spLocks noChangeAspect="1" noChangeArrowheads="1"/>
                </p:cNvSpPr>
                <p:nvPr/>
              </p:nvSpPr>
              <p:spPr bwMode="auto">
                <a:xfrm rot="8631628">
                  <a:off x="4967" y="2347"/>
                  <a:ext cx="261"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41" name="Oval 142"/>
                <p:cNvSpPr>
                  <a:spLocks noChangeAspect="1" noChangeArrowheads="1"/>
                </p:cNvSpPr>
                <p:nvPr/>
              </p:nvSpPr>
              <p:spPr bwMode="auto">
                <a:xfrm rot="10409574">
                  <a:off x="4702" y="246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42" name="Oval 143"/>
                <p:cNvSpPr>
                  <a:spLocks noChangeAspect="1" noChangeArrowheads="1"/>
                </p:cNvSpPr>
                <p:nvPr/>
              </p:nvSpPr>
              <p:spPr bwMode="auto">
                <a:xfrm rot="-7638376">
                  <a:off x="4177" y="2239"/>
                  <a:ext cx="265"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643" name="Oval 144"/>
                <p:cNvSpPr>
                  <a:spLocks noChangeAspect="1" noChangeArrowheads="1"/>
                </p:cNvSpPr>
                <p:nvPr/>
              </p:nvSpPr>
              <p:spPr bwMode="auto">
                <a:xfrm rot="-9487720">
                  <a:off x="4411" y="242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grpSp>
          <p:grpSp>
            <p:nvGrpSpPr>
              <p:cNvPr id="94613" name="Group 145"/>
              <p:cNvGrpSpPr>
                <a:grpSpLocks noChangeAspect="1"/>
              </p:cNvGrpSpPr>
              <p:nvPr/>
            </p:nvGrpSpPr>
            <p:grpSpPr bwMode="auto">
              <a:xfrm>
                <a:off x="4407" y="1877"/>
                <a:ext cx="718" cy="228"/>
                <a:chOff x="1658" y="3147"/>
                <a:chExt cx="195" cy="62"/>
              </a:xfrm>
            </p:grpSpPr>
            <p:sp>
              <p:nvSpPr>
                <p:cNvPr id="94627" name="AutoShape 146"/>
                <p:cNvSpPr>
                  <a:spLocks noChangeAspect="1" noChangeArrowheads="1"/>
                </p:cNvSpPr>
                <p:nvPr/>
              </p:nvSpPr>
              <p:spPr bwMode="auto">
                <a:xfrm>
                  <a:off x="1668" y="3147"/>
                  <a:ext cx="43" cy="62"/>
                </a:xfrm>
                <a:prstGeom prst="rightArrow">
                  <a:avLst>
                    <a:gd name="adj1" fmla="val 50000"/>
                    <a:gd name="adj2" fmla="val 25000"/>
                  </a:avLst>
                </a:prstGeom>
                <a:solidFill>
                  <a:srgbClr val="FFFF00"/>
                </a:solidFill>
                <a:ln w="9525">
                  <a:solidFill>
                    <a:schemeClr val="tx1"/>
                  </a:solidFill>
                  <a:miter lim="800000"/>
                  <a:headEnd/>
                  <a:tailEnd/>
                </a:ln>
              </p:spPr>
              <p:txBody>
                <a:bodyPr wrap="none" anchor="ctr"/>
                <a:lstStyle/>
                <a:p>
                  <a:pPr algn="ctr"/>
                  <a:endParaRPr lang="en-AU" sz="700" b="1"/>
                </a:p>
              </p:txBody>
            </p:sp>
            <p:sp>
              <p:nvSpPr>
                <p:cNvPr id="94628" name="AutoShape 147"/>
                <p:cNvSpPr>
                  <a:spLocks noChangeAspect="1" noChangeArrowheads="1"/>
                </p:cNvSpPr>
                <p:nvPr/>
              </p:nvSpPr>
              <p:spPr bwMode="auto">
                <a:xfrm>
                  <a:off x="1712" y="3147"/>
                  <a:ext cx="58" cy="62"/>
                </a:xfrm>
                <a:prstGeom prst="rightArrow">
                  <a:avLst>
                    <a:gd name="adj1" fmla="val 50000"/>
                    <a:gd name="adj2" fmla="val 25000"/>
                  </a:avLst>
                </a:prstGeom>
                <a:solidFill>
                  <a:srgbClr val="008000"/>
                </a:solidFill>
                <a:ln w="9525">
                  <a:solidFill>
                    <a:schemeClr val="tx1"/>
                  </a:solidFill>
                  <a:miter lim="800000"/>
                  <a:headEnd/>
                  <a:tailEnd/>
                </a:ln>
              </p:spPr>
              <p:txBody>
                <a:bodyPr wrap="none" anchor="ctr"/>
                <a:lstStyle/>
                <a:p>
                  <a:pPr algn="ctr"/>
                  <a:endParaRPr lang="en-AU" sz="700" b="1">
                    <a:solidFill>
                      <a:schemeClr val="bg1"/>
                    </a:solidFill>
                  </a:endParaRPr>
                </a:p>
              </p:txBody>
            </p:sp>
            <p:sp>
              <p:nvSpPr>
                <p:cNvPr id="94629" name="AutoShape 148"/>
                <p:cNvSpPr>
                  <a:spLocks noChangeAspect="1" noChangeArrowheads="1"/>
                </p:cNvSpPr>
                <p:nvPr/>
              </p:nvSpPr>
              <p:spPr bwMode="auto">
                <a:xfrm>
                  <a:off x="1771" y="3147"/>
                  <a:ext cx="73" cy="62"/>
                </a:xfrm>
                <a:prstGeom prst="rightArrow">
                  <a:avLst>
                    <a:gd name="adj1" fmla="val 50000"/>
                    <a:gd name="adj2" fmla="val 29435"/>
                  </a:avLst>
                </a:prstGeom>
                <a:solidFill>
                  <a:schemeClr val="bg1"/>
                </a:solidFill>
                <a:ln w="9525">
                  <a:solidFill>
                    <a:schemeClr val="tx1"/>
                  </a:solidFill>
                  <a:miter lim="800000"/>
                  <a:headEnd/>
                  <a:tailEnd/>
                </a:ln>
              </p:spPr>
              <p:txBody>
                <a:bodyPr wrap="none" anchor="ctr"/>
                <a:lstStyle/>
                <a:p>
                  <a:pPr algn="ctr"/>
                  <a:endParaRPr lang="en-AU" sz="700" b="1"/>
                </a:p>
              </p:txBody>
            </p:sp>
            <p:sp>
              <p:nvSpPr>
                <p:cNvPr id="94630" name="Line 149"/>
                <p:cNvSpPr>
                  <a:spLocks noChangeAspect="1" noChangeShapeType="1"/>
                </p:cNvSpPr>
                <p:nvPr/>
              </p:nvSpPr>
              <p:spPr bwMode="auto">
                <a:xfrm>
                  <a:off x="1658" y="3178"/>
                  <a:ext cx="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631" name="Line 150"/>
                <p:cNvSpPr>
                  <a:spLocks noChangeAspect="1" noChangeShapeType="1"/>
                </p:cNvSpPr>
                <p:nvPr/>
              </p:nvSpPr>
              <p:spPr bwMode="auto">
                <a:xfrm>
                  <a:off x="1846" y="3178"/>
                  <a:ext cx="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4614" name="Group 151"/>
              <p:cNvGrpSpPr>
                <a:grpSpLocks noChangeAspect="1"/>
              </p:cNvGrpSpPr>
              <p:nvPr/>
            </p:nvGrpSpPr>
            <p:grpSpPr bwMode="auto">
              <a:xfrm>
                <a:off x="4135" y="1346"/>
                <a:ext cx="1244" cy="1266"/>
                <a:chOff x="4135" y="1346"/>
                <a:chExt cx="1244" cy="1266"/>
              </a:xfrm>
            </p:grpSpPr>
            <p:sp>
              <p:nvSpPr>
                <p:cNvPr id="94615" name="Oval 152"/>
                <p:cNvSpPr>
                  <a:spLocks noChangeAspect="1" noChangeArrowheads="1"/>
                </p:cNvSpPr>
                <p:nvPr/>
              </p:nvSpPr>
              <p:spPr bwMode="auto">
                <a:xfrm>
                  <a:off x="5210" y="1684"/>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16" name="Oval 153"/>
                <p:cNvSpPr>
                  <a:spLocks noChangeAspect="1" noChangeArrowheads="1"/>
                </p:cNvSpPr>
                <p:nvPr/>
              </p:nvSpPr>
              <p:spPr bwMode="auto">
                <a:xfrm>
                  <a:off x="4168" y="2134"/>
                  <a:ext cx="129" cy="128"/>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17" name="Oval 154"/>
                <p:cNvSpPr>
                  <a:spLocks noChangeAspect="1" noChangeArrowheads="1"/>
                </p:cNvSpPr>
                <p:nvPr/>
              </p:nvSpPr>
              <p:spPr bwMode="auto">
                <a:xfrm>
                  <a:off x="4901" y="2432"/>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18" name="Oval 155"/>
                <p:cNvSpPr>
                  <a:spLocks noChangeAspect="1" noChangeArrowheads="1"/>
                </p:cNvSpPr>
                <p:nvPr/>
              </p:nvSpPr>
              <p:spPr bwMode="auto">
                <a:xfrm>
                  <a:off x="4348" y="2362"/>
                  <a:ext cx="133"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19" name="Oval 156"/>
                <p:cNvSpPr>
                  <a:spLocks noChangeAspect="1" noChangeArrowheads="1"/>
                </p:cNvSpPr>
                <p:nvPr/>
              </p:nvSpPr>
              <p:spPr bwMode="auto">
                <a:xfrm>
                  <a:off x="4613" y="2480"/>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20" name="Oval 157"/>
                <p:cNvSpPr>
                  <a:spLocks noChangeAspect="1" noChangeArrowheads="1"/>
                </p:cNvSpPr>
                <p:nvPr/>
              </p:nvSpPr>
              <p:spPr bwMode="auto">
                <a:xfrm>
                  <a:off x="5133" y="2255"/>
                  <a:ext cx="132"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21" name="Oval 158"/>
                <p:cNvSpPr>
                  <a:spLocks noChangeAspect="1" noChangeArrowheads="1"/>
                </p:cNvSpPr>
                <p:nvPr/>
              </p:nvSpPr>
              <p:spPr bwMode="auto">
                <a:xfrm>
                  <a:off x="5044" y="1464"/>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22" name="Oval 159"/>
                <p:cNvSpPr>
                  <a:spLocks noChangeAspect="1" noChangeArrowheads="1"/>
                </p:cNvSpPr>
                <p:nvPr/>
              </p:nvSpPr>
              <p:spPr bwMode="auto">
                <a:xfrm>
                  <a:off x="5250" y="1979"/>
                  <a:ext cx="129"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23" name="Oval 160"/>
                <p:cNvSpPr>
                  <a:spLocks noChangeAspect="1" noChangeArrowheads="1"/>
                </p:cNvSpPr>
                <p:nvPr/>
              </p:nvSpPr>
              <p:spPr bwMode="auto">
                <a:xfrm>
                  <a:off x="4135" y="1843"/>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24" name="Oval 161"/>
                <p:cNvSpPr>
                  <a:spLocks noChangeAspect="1" noChangeArrowheads="1"/>
                </p:cNvSpPr>
                <p:nvPr/>
              </p:nvSpPr>
              <p:spPr bwMode="auto">
                <a:xfrm>
                  <a:off x="4245" y="1559"/>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25" name="Oval 162"/>
                <p:cNvSpPr>
                  <a:spLocks noChangeAspect="1" noChangeArrowheads="1"/>
                </p:cNvSpPr>
                <p:nvPr/>
              </p:nvSpPr>
              <p:spPr bwMode="auto">
                <a:xfrm>
                  <a:off x="4775" y="1346"/>
                  <a:ext cx="133"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626" name="Oval 163"/>
                <p:cNvSpPr>
                  <a:spLocks noChangeAspect="1" noChangeArrowheads="1"/>
                </p:cNvSpPr>
                <p:nvPr/>
              </p:nvSpPr>
              <p:spPr bwMode="auto">
                <a:xfrm>
                  <a:off x="4477" y="1386"/>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grpSp>
        </p:grpSp>
        <p:grpSp>
          <p:nvGrpSpPr>
            <p:cNvPr id="94561" name="Group 164"/>
            <p:cNvGrpSpPr>
              <a:grpSpLocks noChangeAspect="1"/>
            </p:cNvGrpSpPr>
            <p:nvPr/>
          </p:nvGrpSpPr>
          <p:grpSpPr bwMode="auto">
            <a:xfrm>
              <a:off x="2523" y="1031"/>
              <a:ext cx="324" cy="327"/>
              <a:chOff x="4109" y="1331"/>
              <a:chExt cx="1296" cy="1307"/>
            </a:xfrm>
          </p:grpSpPr>
          <p:grpSp>
            <p:nvGrpSpPr>
              <p:cNvPr id="94562" name="Group 165"/>
              <p:cNvGrpSpPr>
                <a:grpSpLocks noChangeAspect="1"/>
              </p:cNvGrpSpPr>
              <p:nvPr/>
            </p:nvGrpSpPr>
            <p:grpSpPr bwMode="auto">
              <a:xfrm>
                <a:off x="4266" y="1518"/>
                <a:ext cx="987" cy="934"/>
                <a:chOff x="4282" y="1534"/>
                <a:chExt cx="987" cy="934"/>
              </a:xfrm>
            </p:grpSpPr>
            <p:sp>
              <p:nvSpPr>
                <p:cNvPr id="94595" name="Oval 166"/>
                <p:cNvSpPr>
                  <a:spLocks noChangeAspect="1" noChangeArrowheads="1"/>
                </p:cNvSpPr>
                <p:nvPr/>
              </p:nvSpPr>
              <p:spPr bwMode="auto">
                <a:xfrm>
                  <a:off x="4694" y="2332"/>
                  <a:ext cx="135"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96" name="Oval 167"/>
                <p:cNvSpPr>
                  <a:spLocks noChangeAspect="1" noChangeArrowheads="1"/>
                </p:cNvSpPr>
                <p:nvPr/>
              </p:nvSpPr>
              <p:spPr bwMode="auto">
                <a:xfrm>
                  <a:off x="4694" y="1534"/>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97" name="Oval 168"/>
                <p:cNvSpPr>
                  <a:spLocks noChangeAspect="1" noChangeArrowheads="1"/>
                </p:cNvSpPr>
                <p:nvPr/>
              </p:nvSpPr>
              <p:spPr bwMode="auto">
                <a:xfrm>
                  <a:off x="4282" y="1942"/>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98" name="Oval 169"/>
                <p:cNvSpPr>
                  <a:spLocks noChangeAspect="1" noChangeArrowheads="1"/>
                </p:cNvSpPr>
                <p:nvPr/>
              </p:nvSpPr>
              <p:spPr bwMode="auto">
                <a:xfrm>
                  <a:off x="5133" y="1942"/>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99" name="Oval 170"/>
                <p:cNvSpPr>
                  <a:spLocks noChangeAspect="1" noChangeArrowheads="1"/>
                </p:cNvSpPr>
                <p:nvPr/>
              </p:nvSpPr>
              <p:spPr bwMode="auto">
                <a:xfrm>
                  <a:off x="4996" y="2233"/>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00" name="Oval 171"/>
                <p:cNvSpPr>
                  <a:spLocks noChangeAspect="1" noChangeArrowheads="1"/>
                </p:cNvSpPr>
                <p:nvPr/>
              </p:nvSpPr>
              <p:spPr bwMode="auto">
                <a:xfrm>
                  <a:off x="5011" y="1644"/>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01" name="Oval 172"/>
                <p:cNvSpPr>
                  <a:spLocks noChangeAspect="1" noChangeArrowheads="1"/>
                </p:cNvSpPr>
                <p:nvPr/>
              </p:nvSpPr>
              <p:spPr bwMode="auto">
                <a:xfrm>
                  <a:off x="4405" y="1646"/>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02" name="Oval 173"/>
                <p:cNvSpPr>
                  <a:spLocks noChangeAspect="1" noChangeArrowheads="1"/>
                </p:cNvSpPr>
                <p:nvPr/>
              </p:nvSpPr>
              <p:spPr bwMode="auto">
                <a:xfrm>
                  <a:off x="4420" y="2215"/>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03" name="Oval 174"/>
                <p:cNvSpPr>
                  <a:spLocks noChangeAspect="1" noChangeArrowheads="1"/>
                </p:cNvSpPr>
                <p:nvPr/>
              </p:nvSpPr>
              <p:spPr bwMode="auto">
                <a:xfrm>
                  <a:off x="4867" y="1567"/>
                  <a:ext cx="132"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04" name="Oval 175"/>
                <p:cNvSpPr>
                  <a:spLocks noChangeAspect="1" noChangeArrowheads="1"/>
                </p:cNvSpPr>
                <p:nvPr/>
              </p:nvSpPr>
              <p:spPr bwMode="auto">
                <a:xfrm>
                  <a:off x="4540" y="1564"/>
                  <a:ext cx="137"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05" name="Oval 176"/>
                <p:cNvSpPr>
                  <a:spLocks noChangeAspect="1" noChangeArrowheads="1"/>
                </p:cNvSpPr>
                <p:nvPr/>
              </p:nvSpPr>
              <p:spPr bwMode="auto">
                <a:xfrm>
                  <a:off x="5107" y="1791"/>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06" name="Oval 177"/>
                <p:cNvSpPr>
                  <a:spLocks noChangeAspect="1" noChangeArrowheads="1"/>
                </p:cNvSpPr>
                <p:nvPr/>
              </p:nvSpPr>
              <p:spPr bwMode="auto">
                <a:xfrm>
                  <a:off x="5085" y="2097"/>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07" name="Oval 178"/>
                <p:cNvSpPr>
                  <a:spLocks noChangeAspect="1" noChangeArrowheads="1"/>
                </p:cNvSpPr>
                <p:nvPr/>
              </p:nvSpPr>
              <p:spPr bwMode="auto">
                <a:xfrm>
                  <a:off x="4850" y="2307"/>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08" name="Oval 179"/>
                <p:cNvSpPr>
                  <a:spLocks noChangeAspect="1" noChangeArrowheads="1"/>
                </p:cNvSpPr>
                <p:nvPr/>
              </p:nvSpPr>
              <p:spPr bwMode="auto">
                <a:xfrm>
                  <a:off x="4532" y="2307"/>
                  <a:ext cx="137"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09" name="Oval 180"/>
                <p:cNvSpPr>
                  <a:spLocks noChangeAspect="1" noChangeArrowheads="1"/>
                </p:cNvSpPr>
                <p:nvPr/>
              </p:nvSpPr>
              <p:spPr bwMode="auto">
                <a:xfrm>
                  <a:off x="4308" y="1788"/>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610" name="Oval 181"/>
                <p:cNvSpPr>
                  <a:spLocks noChangeAspect="1" noChangeArrowheads="1"/>
                </p:cNvSpPr>
                <p:nvPr/>
              </p:nvSpPr>
              <p:spPr bwMode="auto">
                <a:xfrm>
                  <a:off x="4319" y="2089"/>
                  <a:ext cx="135"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grpSp>
          <p:grpSp>
            <p:nvGrpSpPr>
              <p:cNvPr id="94563" name="Group 182"/>
              <p:cNvGrpSpPr>
                <a:grpSpLocks noChangeAspect="1"/>
              </p:cNvGrpSpPr>
              <p:nvPr/>
            </p:nvGrpSpPr>
            <p:grpSpPr bwMode="auto">
              <a:xfrm>
                <a:off x="4109" y="1331"/>
                <a:ext cx="1296" cy="1307"/>
                <a:chOff x="4109" y="1331"/>
                <a:chExt cx="1296" cy="1307"/>
              </a:xfrm>
            </p:grpSpPr>
            <p:sp>
              <p:nvSpPr>
                <p:cNvPr id="94583" name="Oval 183"/>
                <p:cNvSpPr>
                  <a:spLocks noChangeAspect="1" noChangeArrowheads="1"/>
                </p:cNvSpPr>
                <p:nvPr/>
              </p:nvSpPr>
              <p:spPr bwMode="auto">
                <a:xfrm rot="-2174604">
                  <a:off x="4289" y="1438"/>
                  <a:ext cx="262"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84" name="Oval 184"/>
                <p:cNvSpPr>
                  <a:spLocks noChangeAspect="1" noChangeArrowheads="1"/>
                </p:cNvSpPr>
                <p:nvPr/>
              </p:nvSpPr>
              <p:spPr bwMode="auto">
                <a:xfrm rot="6812307">
                  <a:off x="5149" y="2113"/>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85" name="Oval 185"/>
                <p:cNvSpPr>
                  <a:spLocks noChangeAspect="1" noChangeArrowheads="1"/>
                </p:cNvSpPr>
                <p:nvPr/>
              </p:nvSpPr>
              <p:spPr bwMode="auto">
                <a:xfrm rot="-411409">
                  <a:off x="4558" y="133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86" name="Oval 186"/>
                <p:cNvSpPr>
                  <a:spLocks noChangeAspect="1" noChangeArrowheads="1"/>
                </p:cNvSpPr>
                <p:nvPr/>
              </p:nvSpPr>
              <p:spPr bwMode="auto">
                <a:xfrm rot="1434412">
                  <a:off x="4845" y="137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87" name="Oval 187"/>
                <p:cNvSpPr>
                  <a:spLocks noChangeAspect="1" noChangeArrowheads="1"/>
                </p:cNvSpPr>
                <p:nvPr/>
              </p:nvSpPr>
              <p:spPr bwMode="auto">
                <a:xfrm rot="-3966943">
                  <a:off x="4107" y="1676"/>
                  <a:ext cx="261"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88" name="Oval 188"/>
                <p:cNvSpPr>
                  <a:spLocks noChangeAspect="1" noChangeArrowheads="1"/>
                </p:cNvSpPr>
                <p:nvPr/>
              </p:nvSpPr>
              <p:spPr bwMode="auto">
                <a:xfrm rot="-5844756">
                  <a:off x="4065" y="1971"/>
                  <a:ext cx="266"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89" name="Oval 189"/>
                <p:cNvSpPr>
                  <a:spLocks noChangeAspect="1" noChangeArrowheads="1"/>
                </p:cNvSpPr>
                <p:nvPr/>
              </p:nvSpPr>
              <p:spPr bwMode="auto">
                <a:xfrm rot="3214805">
                  <a:off x="5083" y="1546"/>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90" name="Oval 190"/>
                <p:cNvSpPr>
                  <a:spLocks noChangeAspect="1" noChangeArrowheads="1"/>
                </p:cNvSpPr>
                <p:nvPr/>
              </p:nvSpPr>
              <p:spPr bwMode="auto">
                <a:xfrm rot="4945737">
                  <a:off x="5186" y="1818"/>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91" name="Oval 191"/>
                <p:cNvSpPr>
                  <a:spLocks noChangeAspect="1" noChangeArrowheads="1"/>
                </p:cNvSpPr>
                <p:nvPr/>
              </p:nvSpPr>
              <p:spPr bwMode="auto">
                <a:xfrm rot="8631628">
                  <a:off x="4967" y="2347"/>
                  <a:ext cx="261"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92" name="Oval 192"/>
                <p:cNvSpPr>
                  <a:spLocks noChangeAspect="1" noChangeArrowheads="1"/>
                </p:cNvSpPr>
                <p:nvPr/>
              </p:nvSpPr>
              <p:spPr bwMode="auto">
                <a:xfrm rot="10409574">
                  <a:off x="4702" y="246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93" name="Oval 193"/>
                <p:cNvSpPr>
                  <a:spLocks noChangeAspect="1" noChangeArrowheads="1"/>
                </p:cNvSpPr>
                <p:nvPr/>
              </p:nvSpPr>
              <p:spPr bwMode="auto">
                <a:xfrm rot="-7638376">
                  <a:off x="4177" y="2239"/>
                  <a:ext cx="265"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94" name="Oval 194"/>
                <p:cNvSpPr>
                  <a:spLocks noChangeAspect="1" noChangeArrowheads="1"/>
                </p:cNvSpPr>
                <p:nvPr/>
              </p:nvSpPr>
              <p:spPr bwMode="auto">
                <a:xfrm rot="-9487720">
                  <a:off x="4411" y="242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grpSp>
          <p:grpSp>
            <p:nvGrpSpPr>
              <p:cNvPr id="94564" name="Group 195"/>
              <p:cNvGrpSpPr>
                <a:grpSpLocks noChangeAspect="1"/>
              </p:cNvGrpSpPr>
              <p:nvPr/>
            </p:nvGrpSpPr>
            <p:grpSpPr bwMode="auto">
              <a:xfrm>
                <a:off x="4407" y="1877"/>
                <a:ext cx="718" cy="228"/>
                <a:chOff x="1658" y="3147"/>
                <a:chExt cx="195" cy="62"/>
              </a:xfrm>
            </p:grpSpPr>
            <p:sp>
              <p:nvSpPr>
                <p:cNvPr id="94578" name="AutoShape 196"/>
                <p:cNvSpPr>
                  <a:spLocks noChangeAspect="1" noChangeArrowheads="1"/>
                </p:cNvSpPr>
                <p:nvPr/>
              </p:nvSpPr>
              <p:spPr bwMode="auto">
                <a:xfrm>
                  <a:off x="1668" y="3147"/>
                  <a:ext cx="43" cy="62"/>
                </a:xfrm>
                <a:prstGeom prst="rightArrow">
                  <a:avLst>
                    <a:gd name="adj1" fmla="val 50000"/>
                    <a:gd name="adj2" fmla="val 25000"/>
                  </a:avLst>
                </a:prstGeom>
                <a:solidFill>
                  <a:srgbClr val="FFFF00"/>
                </a:solidFill>
                <a:ln w="9525">
                  <a:solidFill>
                    <a:schemeClr val="tx1"/>
                  </a:solidFill>
                  <a:miter lim="800000"/>
                  <a:headEnd/>
                  <a:tailEnd/>
                </a:ln>
              </p:spPr>
              <p:txBody>
                <a:bodyPr wrap="none" anchor="ctr"/>
                <a:lstStyle/>
                <a:p>
                  <a:pPr algn="ctr"/>
                  <a:endParaRPr lang="en-AU" sz="700" b="1"/>
                </a:p>
              </p:txBody>
            </p:sp>
            <p:sp>
              <p:nvSpPr>
                <p:cNvPr id="94579" name="AutoShape 197"/>
                <p:cNvSpPr>
                  <a:spLocks noChangeAspect="1" noChangeArrowheads="1"/>
                </p:cNvSpPr>
                <p:nvPr/>
              </p:nvSpPr>
              <p:spPr bwMode="auto">
                <a:xfrm>
                  <a:off x="1712" y="3147"/>
                  <a:ext cx="58" cy="62"/>
                </a:xfrm>
                <a:prstGeom prst="rightArrow">
                  <a:avLst>
                    <a:gd name="adj1" fmla="val 50000"/>
                    <a:gd name="adj2" fmla="val 25000"/>
                  </a:avLst>
                </a:prstGeom>
                <a:solidFill>
                  <a:srgbClr val="008000"/>
                </a:solidFill>
                <a:ln w="9525">
                  <a:solidFill>
                    <a:schemeClr val="tx1"/>
                  </a:solidFill>
                  <a:miter lim="800000"/>
                  <a:headEnd/>
                  <a:tailEnd/>
                </a:ln>
              </p:spPr>
              <p:txBody>
                <a:bodyPr wrap="none" anchor="ctr"/>
                <a:lstStyle/>
                <a:p>
                  <a:pPr algn="ctr"/>
                  <a:endParaRPr lang="en-AU" sz="700" b="1">
                    <a:solidFill>
                      <a:schemeClr val="bg1"/>
                    </a:solidFill>
                  </a:endParaRPr>
                </a:p>
              </p:txBody>
            </p:sp>
            <p:sp>
              <p:nvSpPr>
                <p:cNvPr id="94580" name="AutoShape 198"/>
                <p:cNvSpPr>
                  <a:spLocks noChangeAspect="1" noChangeArrowheads="1"/>
                </p:cNvSpPr>
                <p:nvPr/>
              </p:nvSpPr>
              <p:spPr bwMode="auto">
                <a:xfrm>
                  <a:off x="1771" y="3147"/>
                  <a:ext cx="73" cy="62"/>
                </a:xfrm>
                <a:prstGeom prst="rightArrow">
                  <a:avLst>
                    <a:gd name="adj1" fmla="val 50000"/>
                    <a:gd name="adj2" fmla="val 29435"/>
                  </a:avLst>
                </a:prstGeom>
                <a:solidFill>
                  <a:schemeClr val="bg1"/>
                </a:solidFill>
                <a:ln w="9525">
                  <a:solidFill>
                    <a:schemeClr val="tx1"/>
                  </a:solidFill>
                  <a:miter lim="800000"/>
                  <a:headEnd/>
                  <a:tailEnd/>
                </a:ln>
              </p:spPr>
              <p:txBody>
                <a:bodyPr wrap="none" anchor="ctr"/>
                <a:lstStyle/>
                <a:p>
                  <a:pPr algn="ctr"/>
                  <a:endParaRPr lang="en-AU" sz="700" b="1"/>
                </a:p>
              </p:txBody>
            </p:sp>
            <p:sp>
              <p:nvSpPr>
                <p:cNvPr id="94581" name="Line 199"/>
                <p:cNvSpPr>
                  <a:spLocks noChangeAspect="1" noChangeShapeType="1"/>
                </p:cNvSpPr>
                <p:nvPr/>
              </p:nvSpPr>
              <p:spPr bwMode="auto">
                <a:xfrm>
                  <a:off x="1658" y="3178"/>
                  <a:ext cx="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582" name="Line 200"/>
                <p:cNvSpPr>
                  <a:spLocks noChangeAspect="1" noChangeShapeType="1"/>
                </p:cNvSpPr>
                <p:nvPr/>
              </p:nvSpPr>
              <p:spPr bwMode="auto">
                <a:xfrm>
                  <a:off x="1846" y="3178"/>
                  <a:ext cx="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4565" name="Group 201"/>
              <p:cNvGrpSpPr>
                <a:grpSpLocks noChangeAspect="1"/>
              </p:cNvGrpSpPr>
              <p:nvPr/>
            </p:nvGrpSpPr>
            <p:grpSpPr bwMode="auto">
              <a:xfrm>
                <a:off x="4135" y="1346"/>
                <a:ext cx="1244" cy="1266"/>
                <a:chOff x="4135" y="1346"/>
                <a:chExt cx="1244" cy="1266"/>
              </a:xfrm>
            </p:grpSpPr>
            <p:sp>
              <p:nvSpPr>
                <p:cNvPr id="94566" name="Oval 202"/>
                <p:cNvSpPr>
                  <a:spLocks noChangeAspect="1" noChangeArrowheads="1"/>
                </p:cNvSpPr>
                <p:nvPr/>
              </p:nvSpPr>
              <p:spPr bwMode="auto">
                <a:xfrm>
                  <a:off x="5210" y="1684"/>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67" name="Oval 203"/>
                <p:cNvSpPr>
                  <a:spLocks noChangeAspect="1" noChangeArrowheads="1"/>
                </p:cNvSpPr>
                <p:nvPr/>
              </p:nvSpPr>
              <p:spPr bwMode="auto">
                <a:xfrm>
                  <a:off x="4168" y="2134"/>
                  <a:ext cx="129" cy="128"/>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68" name="Oval 204"/>
                <p:cNvSpPr>
                  <a:spLocks noChangeAspect="1" noChangeArrowheads="1"/>
                </p:cNvSpPr>
                <p:nvPr/>
              </p:nvSpPr>
              <p:spPr bwMode="auto">
                <a:xfrm>
                  <a:off x="4901" y="2432"/>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69" name="Oval 205"/>
                <p:cNvSpPr>
                  <a:spLocks noChangeAspect="1" noChangeArrowheads="1"/>
                </p:cNvSpPr>
                <p:nvPr/>
              </p:nvSpPr>
              <p:spPr bwMode="auto">
                <a:xfrm>
                  <a:off x="4348" y="2362"/>
                  <a:ext cx="133"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70" name="Oval 206"/>
                <p:cNvSpPr>
                  <a:spLocks noChangeAspect="1" noChangeArrowheads="1"/>
                </p:cNvSpPr>
                <p:nvPr/>
              </p:nvSpPr>
              <p:spPr bwMode="auto">
                <a:xfrm>
                  <a:off x="4613" y="2480"/>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71" name="Oval 207"/>
                <p:cNvSpPr>
                  <a:spLocks noChangeAspect="1" noChangeArrowheads="1"/>
                </p:cNvSpPr>
                <p:nvPr/>
              </p:nvSpPr>
              <p:spPr bwMode="auto">
                <a:xfrm>
                  <a:off x="5133" y="2255"/>
                  <a:ext cx="132"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72" name="Oval 208"/>
                <p:cNvSpPr>
                  <a:spLocks noChangeAspect="1" noChangeArrowheads="1"/>
                </p:cNvSpPr>
                <p:nvPr/>
              </p:nvSpPr>
              <p:spPr bwMode="auto">
                <a:xfrm>
                  <a:off x="5044" y="1464"/>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73" name="Oval 209"/>
                <p:cNvSpPr>
                  <a:spLocks noChangeAspect="1" noChangeArrowheads="1"/>
                </p:cNvSpPr>
                <p:nvPr/>
              </p:nvSpPr>
              <p:spPr bwMode="auto">
                <a:xfrm>
                  <a:off x="5250" y="1979"/>
                  <a:ext cx="129"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74" name="Oval 210"/>
                <p:cNvSpPr>
                  <a:spLocks noChangeAspect="1" noChangeArrowheads="1"/>
                </p:cNvSpPr>
                <p:nvPr/>
              </p:nvSpPr>
              <p:spPr bwMode="auto">
                <a:xfrm>
                  <a:off x="4135" y="1843"/>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75" name="Oval 211"/>
                <p:cNvSpPr>
                  <a:spLocks noChangeAspect="1" noChangeArrowheads="1"/>
                </p:cNvSpPr>
                <p:nvPr/>
              </p:nvSpPr>
              <p:spPr bwMode="auto">
                <a:xfrm>
                  <a:off x="4245" y="1559"/>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76" name="Oval 212"/>
                <p:cNvSpPr>
                  <a:spLocks noChangeAspect="1" noChangeArrowheads="1"/>
                </p:cNvSpPr>
                <p:nvPr/>
              </p:nvSpPr>
              <p:spPr bwMode="auto">
                <a:xfrm>
                  <a:off x="4775" y="1346"/>
                  <a:ext cx="133"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77" name="Oval 213"/>
                <p:cNvSpPr>
                  <a:spLocks noChangeAspect="1" noChangeArrowheads="1"/>
                </p:cNvSpPr>
                <p:nvPr/>
              </p:nvSpPr>
              <p:spPr bwMode="auto">
                <a:xfrm>
                  <a:off x="4477" y="1386"/>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grpSp>
        </p:grpSp>
      </p:grpSp>
      <p:grpSp>
        <p:nvGrpSpPr>
          <p:cNvPr id="25" name="Group 214"/>
          <p:cNvGrpSpPr>
            <a:grpSpLocks/>
          </p:cNvGrpSpPr>
          <p:nvPr/>
        </p:nvGrpSpPr>
        <p:grpSpPr bwMode="auto">
          <a:xfrm>
            <a:off x="2208213" y="2128838"/>
            <a:ext cx="1898650" cy="866775"/>
            <a:chOff x="1430" y="1182"/>
            <a:chExt cx="1196" cy="546"/>
          </a:xfrm>
        </p:grpSpPr>
        <p:cxnSp>
          <p:nvCxnSpPr>
            <p:cNvPr id="94557" name="AutoShape 215"/>
            <p:cNvCxnSpPr>
              <a:cxnSpLocks noChangeShapeType="1"/>
            </p:cNvCxnSpPr>
            <p:nvPr/>
          </p:nvCxnSpPr>
          <p:spPr bwMode="auto">
            <a:xfrm rot="-5400000">
              <a:off x="2154" y="1256"/>
              <a:ext cx="308" cy="636"/>
            </a:xfrm>
            <a:prstGeom prst="curvedConnector2">
              <a:avLst/>
            </a:prstGeom>
            <a:noFill/>
            <a:ln w="50800">
              <a:solidFill>
                <a:srgbClr val="008000"/>
              </a:solidFill>
              <a:round/>
              <a:headEnd/>
              <a:tailEnd type="triangle" w="med" len="med"/>
            </a:ln>
            <a:extLst>
              <a:ext uri="{909E8E84-426E-40DD-AFC4-6F175D3DCCD1}">
                <a14:hiddenFill xmlns:a14="http://schemas.microsoft.com/office/drawing/2010/main">
                  <a:noFill/>
                </a14:hiddenFill>
              </a:ext>
            </a:extLst>
          </p:spPr>
        </p:cxnSp>
        <p:sp>
          <p:nvSpPr>
            <p:cNvPr id="94558" name="Text Box 216"/>
            <p:cNvSpPr txBox="1">
              <a:spLocks noChangeArrowheads="1"/>
            </p:cNvSpPr>
            <p:nvPr/>
          </p:nvSpPr>
          <p:spPr bwMode="auto">
            <a:xfrm>
              <a:off x="1430" y="1182"/>
              <a:ext cx="101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a:solidFill>
                    <a:srgbClr val="008000"/>
                  </a:solidFill>
                </a:rPr>
                <a:t>SRIP secretion</a:t>
              </a:r>
              <a:endParaRPr lang="en-AU" sz="1600" b="1">
                <a:solidFill>
                  <a:srgbClr val="008000"/>
                </a:solidFill>
              </a:endParaRPr>
            </a:p>
          </p:txBody>
        </p:sp>
      </p:grpSp>
      <p:grpSp>
        <p:nvGrpSpPr>
          <p:cNvPr id="26" name="Group 217"/>
          <p:cNvGrpSpPr>
            <a:grpSpLocks/>
          </p:cNvGrpSpPr>
          <p:nvPr/>
        </p:nvGrpSpPr>
        <p:grpSpPr bwMode="auto">
          <a:xfrm>
            <a:off x="4830763" y="2135188"/>
            <a:ext cx="1987550" cy="1006475"/>
            <a:chOff x="3082" y="1186"/>
            <a:chExt cx="1252" cy="634"/>
          </a:xfrm>
        </p:grpSpPr>
        <p:cxnSp>
          <p:nvCxnSpPr>
            <p:cNvPr id="94555" name="AutoShape 218"/>
            <p:cNvCxnSpPr>
              <a:cxnSpLocks noChangeShapeType="1"/>
            </p:cNvCxnSpPr>
            <p:nvPr/>
          </p:nvCxnSpPr>
          <p:spPr bwMode="auto">
            <a:xfrm>
              <a:off x="3082" y="1404"/>
              <a:ext cx="1026" cy="416"/>
            </a:xfrm>
            <a:prstGeom prst="curvedConnector2">
              <a:avLst/>
            </a:prstGeom>
            <a:noFill/>
            <a:ln w="50800">
              <a:solidFill>
                <a:srgbClr val="008000"/>
              </a:solidFill>
              <a:round/>
              <a:headEnd/>
              <a:tailEnd type="triangle" w="med" len="med"/>
            </a:ln>
            <a:extLst>
              <a:ext uri="{909E8E84-426E-40DD-AFC4-6F175D3DCCD1}">
                <a14:hiddenFill xmlns:a14="http://schemas.microsoft.com/office/drawing/2010/main">
                  <a:noFill/>
                </a14:hiddenFill>
              </a:ext>
            </a:extLst>
          </p:spPr>
        </p:cxnSp>
        <p:sp>
          <p:nvSpPr>
            <p:cNvPr id="94556" name="Text Box 219"/>
            <p:cNvSpPr txBox="1">
              <a:spLocks noChangeArrowheads="1"/>
            </p:cNvSpPr>
            <p:nvPr/>
          </p:nvSpPr>
          <p:spPr bwMode="auto">
            <a:xfrm>
              <a:off x="3350" y="1186"/>
              <a:ext cx="98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a:solidFill>
                    <a:srgbClr val="008000"/>
                  </a:solidFill>
                </a:rPr>
                <a:t>SRIP infection</a:t>
              </a:r>
              <a:endParaRPr lang="en-AU" sz="1600" b="1">
                <a:solidFill>
                  <a:srgbClr val="008000"/>
                </a:solidFill>
              </a:endParaRPr>
            </a:p>
          </p:txBody>
        </p:sp>
      </p:grpSp>
      <p:grpSp>
        <p:nvGrpSpPr>
          <p:cNvPr id="94219" name="Group 220"/>
          <p:cNvGrpSpPr>
            <a:grpSpLocks noChangeAspect="1"/>
          </p:cNvGrpSpPr>
          <p:nvPr/>
        </p:nvGrpSpPr>
        <p:grpSpPr bwMode="auto">
          <a:xfrm>
            <a:off x="6337300" y="3178175"/>
            <a:ext cx="514350" cy="519113"/>
            <a:chOff x="4109" y="1331"/>
            <a:chExt cx="1296" cy="1307"/>
          </a:xfrm>
        </p:grpSpPr>
        <p:grpSp>
          <p:nvGrpSpPr>
            <p:cNvPr id="94506" name="Group 221"/>
            <p:cNvGrpSpPr>
              <a:grpSpLocks noChangeAspect="1"/>
            </p:cNvGrpSpPr>
            <p:nvPr/>
          </p:nvGrpSpPr>
          <p:grpSpPr bwMode="auto">
            <a:xfrm>
              <a:off x="4266" y="1518"/>
              <a:ext cx="987" cy="934"/>
              <a:chOff x="4282" y="1534"/>
              <a:chExt cx="987" cy="934"/>
            </a:xfrm>
          </p:grpSpPr>
          <p:sp>
            <p:nvSpPr>
              <p:cNvPr id="94539" name="Oval 222"/>
              <p:cNvSpPr>
                <a:spLocks noChangeAspect="1" noChangeArrowheads="1"/>
              </p:cNvSpPr>
              <p:nvPr/>
            </p:nvSpPr>
            <p:spPr bwMode="auto">
              <a:xfrm>
                <a:off x="4694" y="2332"/>
                <a:ext cx="135"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40" name="Oval 223"/>
              <p:cNvSpPr>
                <a:spLocks noChangeAspect="1" noChangeArrowheads="1"/>
              </p:cNvSpPr>
              <p:nvPr/>
            </p:nvSpPr>
            <p:spPr bwMode="auto">
              <a:xfrm>
                <a:off x="4694" y="1534"/>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41" name="Oval 224"/>
              <p:cNvSpPr>
                <a:spLocks noChangeAspect="1" noChangeArrowheads="1"/>
              </p:cNvSpPr>
              <p:nvPr/>
            </p:nvSpPr>
            <p:spPr bwMode="auto">
              <a:xfrm>
                <a:off x="4282" y="1942"/>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42" name="Oval 225"/>
              <p:cNvSpPr>
                <a:spLocks noChangeAspect="1" noChangeArrowheads="1"/>
              </p:cNvSpPr>
              <p:nvPr/>
            </p:nvSpPr>
            <p:spPr bwMode="auto">
              <a:xfrm>
                <a:off x="5133" y="1942"/>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43" name="Oval 226"/>
              <p:cNvSpPr>
                <a:spLocks noChangeAspect="1" noChangeArrowheads="1"/>
              </p:cNvSpPr>
              <p:nvPr/>
            </p:nvSpPr>
            <p:spPr bwMode="auto">
              <a:xfrm>
                <a:off x="4996" y="2233"/>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44" name="Oval 227"/>
              <p:cNvSpPr>
                <a:spLocks noChangeAspect="1" noChangeArrowheads="1"/>
              </p:cNvSpPr>
              <p:nvPr/>
            </p:nvSpPr>
            <p:spPr bwMode="auto">
              <a:xfrm>
                <a:off x="5011" y="1644"/>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45" name="Oval 228"/>
              <p:cNvSpPr>
                <a:spLocks noChangeAspect="1" noChangeArrowheads="1"/>
              </p:cNvSpPr>
              <p:nvPr/>
            </p:nvSpPr>
            <p:spPr bwMode="auto">
              <a:xfrm>
                <a:off x="4405" y="1646"/>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46" name="Oval 229"/>
              <p:cNvSpPr>
                <a:spLocks noChangeAspect="1" noChangeArrowheads="1"/>
              </p:cNvSpPr>
              <p:nvPr/>
            </p:nvSpPr>
            <p:spPr bwMode="auto">
              <a:xfrm>
                <a:off x="4420" y="2215"/>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47" name="Oval 230"/>
              <p:cNvSpPr>
                <a:spLocks noChangeAspect="1" noChangeArrowheads="1"/>
              </p:cNvSpPr>
              <p:nvPr/>
            </p:nvSpPr>
            <p:spPr bwMode="auto">
              <a:xfrm>
                <a:off x="4867" y="1567"/>
                <a:ext cx="132"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48" name="Oval 231"/>
              <p:cNvSpPr>
                <a:spLocks noChangeAspect="1" noChangeArrowheads="1"/>
              </p:cNvSpPr>
              <p:nvPr/>
            </p:nvSpPr>
            <p:spPr bwMode="auto">
              <a:xfrm>
                <a:off x="4540" y="1564"/>
                <a:ext cx="137"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49" name="Oval 232"/>
              <p:cNvSpPr>
                <a:spLocks noChangeAspect="1" noChangeArrowheads="1"/>
              </p:cNvSpPr>
              <p:nvPr/>
            </p:nvSpPr>
            <p:spPr bwMode="auto">
              <a:xfrm>
                <a:off x="5107" y="1791"/>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50" name="Oval 233"/>
              <p:cNvSpPr>
                <a:spLocks noChangeAspect="1" noChangeArrowheads="1"/>
              </p:cNvSpPr>
              <p:nvPr/>
            </p:nvSpPr>
            <p:spPr bwMode="auto">
              <a:xfrm>
                <a:off x="5085" y="2097"/>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51" name="Oval 234"/>
              <p:cNvSpPr>
                <a:spLocks noChangeAspect="1" noChangeArrowheads="1"/>
              </p:cNvSpPr>
              <p:nvPr/>
            </p:nvSpPr>
            <p:spPr bwMode="auto">
              <a:xfrm>
                <a:off x="4850" y="2307"/>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52" name="Oval 235"/>
              <p:cNvSpPr>
                <a:spLocks noChangeAspect="1" noChangeArrowheads="1"/>
              </p:cNvSpPr>
              <p:nvPr/>
            </p:nvSpPr>
            <p:spPr bwMode="auto">
              <a:xfrm>
                <a:off x="4532" y="2307"/>
                <a:ext cx="137"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53" name="Oval 236"/>
              <p:cNvSpPr>
                <a:spLocks noChangeAspect="1" noChangeArrowheads="1"/>
              </p:cNvSpPr>
              <p:nvPr/>
            </p:nvSpPr>
            <p:spPr bwMode="auto">
              <a:xfrm>
                <a:off x="4308" y="1788"/>
                <a:ext cx="136"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sp>
            <p:nvSpPr>
              <p:cNvPr id="94554" name="Oval 237"/>
              <p:cNvSpPr>
                <a:spLocks noChangeAspect="1" noChangeArrowheads="1"/>
              </p:cNvSpPr>
              <p:nvPr/>
            </p:nvSpPr>
            <p:spPr bwMode="auto">
              <a:xfrm>
                <a:off x="4319" y="2089"/>
                <a:ext cx="135" cy="136"/>
              </a:xfrm>
              <a:prstGeom prst="ellipse">
                <a:avLst/>
              </a:prstGeom>
              <a:gradFill rotWithShape="1">
                <a:gsLst>
                  <a:gs pos="0">
                    <a:srgbClr val="FF0000"/>
                  </a:gs>
                  <a:gs pos="100000">
                    <a:srgbClr val="760000"/>
                  </a:gs>
                </a:gsLst>
                <a:path path="rect">
                  <a:fillToRect r="100000" b="100000"/>
                </a:path>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nchor="ctr"/>
              <a:lstStyle/>
              <a:p>
                <a:pPr algn="ctr"/>
                <a:endParaRPr lang="en-US"/>
              </a:p>
            </p:txBody>
          </p:sp>
        </p:grpSp>
        <p:grpSp>
          <p:nvGrpSpPr>
            <p:cNvPr id="94507" name="Group 238"/>
            <p:cNvGrpSpPr>
              <a:grpSpLocks noChangeAspect="1"/>
            </p:cNvGrpSpPr>
            <p:nvPr/>
          </p:nvGrpSpPr>
          <p:grpSpPr bwMode="auto">
            <a:xfrm>
              <a:off x="4109" y="1331"/>
              <a:ext cx="1296" cy="1307"/>
              <a:chOff x="4109" y="1331"/>
              <a:chExt cx="1296" cy="1307"/>
            </a:xfrm>
          </p:grpSpPr>
          <p:sp>
            <p:nvSpPr>
              <p:cNvPr id="94527" name="Oval 239"/>
              <p:cNvSpPr>
                <a:spLocks noChangeAspect="1" noChangeArrowheads="1"/>
              </p:cNvSpPr>
              <p:nvPr/>
            </p:nvSpPr>
            <p:spPr bwMode="auto">
              <a:xfrm rot="-2174604">
                <a:off x="4289" y="1438"/>
                <a:ext cx="262"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28" name="Oval 240"/>
              <p:cNvSpPr>
                <a:spLocks noChangeAspect="1" noChangeArrowheads="1"/>
              </p:cNvSpPr>
              <p:nvPr/>
            </p:nvSpPr>
            <p:spPr bwMode="auto">
              <a:xfrm rot="6812307">
                <a:off x="5149" y="2113"/>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29" name="Oval 241"/>
              <p:cNvSpPr>
                <a:spLocks noChangeAspect="1" noChangeArrowheads="1"/>
              </p:cNvSpPr>
              <p:nvPr/>
            </p:nvSpPr>
            <p:spPr bwMode="auto">
              <a:xfrm rot="-411409">
                <a:off x="4558" y="133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30" name="Oval 242"/>
              <p:cNvSpPr>
                <a:spLocks noChangeAspect="1" noChangeArrowheads="1"/>
              </p:cNvSpPr>
              <p:nvPr/>
            </p:nvSpPr>
            <p:spPr bwMode="auto">
              <a:xfrm rot="1434412">
                <a:off x="4845" y="137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31" name="Oval 243"/>
              <p:cNvSpPr>
                <a:spLocks noChangeAspect="1" noChangeArrowheads="1"/>
              </p:cNvSpPr>
              <p:nvPr/>
            </p:nvSpPr>
            <p:spPr bwMode="auto">
              <a:xfrm rot="-3966943">
                <a:off x="4107" y="1676"/>
                <a:ext cx="261"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32" name="Oval 244"/>
              <p:cNvSpPr>
                <a:spLocks noChangeAspect="1" noChangeArrowheads="1"/>
              </p:cNvSpPr>
              <p:nvPr/>
            </p:nvSpPr>
            <p:spPr bwMode="auto">
              <a:xfrm rot="-5844756">
                <a:off x="4065" y="1971"/>
                <a:ext cx="266"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33" name="Oval 245"/>
              <p:cNvSpPr>
                <a:spLocks noChangeAspect="1" noChangeArrowheads="1"/>
              </p:cNvSpPr>
              <p:nvPr/>
            </p:nvSpPr>
            <p:spPr bwMode="auto">
              <a:xfrm rot="3214805">
                <a:off x="5083" y="1546"/>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34" name="Oval 246"/>
              <p:cNvSpPr>
                <a:spLocks noChangeAspect="1" noChangeArrowheads="1"/>
              </p:cNvSpPr>
              <p:nvPr/>
            </p:nvSpPr>
            <p:spPr bwMode="auto">
              <a:xfrm rot="4945737">
                <a:off x="5186" y="1818"/>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35" name="Oval 247"/>
              <p:cNvSpPr>
                <a:spLocks noChangeAspect="1" noChangeArrowheads="1"/>
              </p:cNvSpPr>
              <p:nvPr/>
            </p:nvSpPr>
            <p:spPr bwMode="auto">
              <a:xfrm rot="8631628">
                <a:off x="4967" y="2347"/>
                <a:ext cx="261"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36" name="Oval 248"/>
              <p:cNvSpPr>
                <a:spLocks noChangeAspect="1" noChangeArrowheads="1"/>
              </p:cNvSpPr>
              <p:nvPr/>
            </p:nvSpPr>
            <p:spPr bwMode="auto">
              <a:xfrm rot="10409574">
                <a:off x="4702" y="246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37" name="Oval 249"/>
              <p:cNvSpPr>
                <a:spLocks noChangeAspect="1" noChangeArrowheads="1"/>
              </p:cNvSpPr>
              <p:nvPr/>
            </p:nvSpPr>
            <p:spPr bwMode="auto">
              <a:xfrm rot="-7638376">
                <a:off x="4177" y="2239"/>
                <a:ext cx="265"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538" name="Oval 250"/>
              <p:cNvSpPr>
                <a:spLocks noChangeAspect="1" noChangeArrowheads="1"/>
              </p:cNvSpPr>
              <p:nvPr/>
            </p:nvSpPr>
            <p:spPr bwMode="auto">
              <a:xfrm rot="-9487720">
                <a:off x="4411" y="242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grpSp>
        <p:grpSp>
          <p:nvGrpSpPr>
            <p:cNvPr id="94508" name="Group 251"/>
            <p:cNvGrpSpPr>
              <a:grpSpLocks noChangeAspect="1"/>
            </p:cNvGrpSpPr>
            <p:nvPr/>
          </p:nvGrpSpPr>
          <p:grpSpPr bwMode="auto">
            <a:xfrm>
              <a:off x="4407" y="1877"/>
              <a:ext cx="718" cy="228"/>
              <a:chOff x="1658" y="3147"/>
              <a:chExt cx="195" cy="62"/>
            </a:xfrm>
          </p:grpSpPr>
          <p:sp>
            <p:nvSpPr>
              <p:cNvPr id="94522" name="AutoShape 252"/>
              <p:cNvSpPr>
                <a:spLocks noChangeAspect="1" noChangeArrowheads="1"/>
              </p:cNvSpPr>
              <p:nvPr/>
            </p:nvSpPr>
            <p:spPr bwMode="auto">
              <a:xfrm>
                <a:off x="1668" y="3147"/>
                <a:ext cx="43" cy="62"/>
              </a:xfrm>
              <a:prstGeom prst="rightArrow">
                <a:avLst>
                  <a:gd name="adj1" fmla="val 50000"/>
                  <a:gd name="adj2" fmla="val 25000"/>
                </a:avLst>
              </a:prstGeom>
              <a:solidFill>
                <a:srgbClr val="FFFF00"/>
              </a:solidFill>
              <a:ln w="9525">
                <a:solidFill>
                  <a:schemeClr val="tx1"/>
                </a:solidFill>
                <a:miter lim="800000"/>
                <a:headEnd/>
                <a:tailEnd/>
              </a:ln>
            </p:spPr>
            <p:txBody>
              <a:bodyPr wrap="none" anchor="ctr"/>
              <a:lstStyle/>
              <a:p>
                <a:pPr algn="ctr"/>
                <a:endParaRPr lang="en-AU" sz="700" b="1"/>
              </a:p>
            </p:txBody>
          </p:sp>
          <p:sp>
            <p:nvSpPr>
              <p:cNvPr id="94523" name="AutoShape 253"/>
              <p:cNvSpPr>
                <a:spLocks noChangeAspect="1" noChangeArrowheads="1"/>
              </p:cNvSpPr>
              <p:nvPr/>
            </p:nvSpPr>
            <p:spPr bwMode="auto">
              <a:xfrm>
                <a:off x="1712" y="3147"/>
                <a:ext cx="58" cy="62"/>
              </a:xfrm>
              <a:prstGeom prst="rightArrow">
                <a:avLst>
                  <a:gd name="adj1" fmla="val 50000"/>
                  <a:gd name="adj2" fmla="val 25000"/>
                </a:avLst>
              </a:prstGeom>
              <a:solidFill>
                <a:srgbClr val="008000"/>
              </a:solidFill>
              <a:ln w="9525">
                <a:solidFill>
                  <a:schemeClr val="tx1"/>
                </a:solidFill>
                <a:miter lim="800000"/>
                <a:headEnd/>
                <a:tailEnd/>
              </a:ln>
            </p:spPr>
            <p:txBody>
              <a:bodyPr wrap="none" anchor="ctr"/>
              <a:lstStyle/>
              <a:p>
                <a:pPr algn="ctr"/>
                <a:endParaRPr lang="en-AU" sz="700" b="1">
                  <a:solidFill>
                    <a:schemeClr val="bg1"/>
                  </a:solidFill>
                </a:endParaRPr>
              </a:p>
            </p:txBody>
          </p:sp>
          <p:sp>
            <p:nvSpPr>
              <p:cNvPr id="94524" name="AutoShape 254"/>
              <p:cNvSpPr>
                <a:spLocks noChangeAspect="1" noChangeArrowheads="1"/>
              </p:cNvSpPr>
              <p:nvPr/>
            </p:nvSpPr>
            <p:spPr bwMode="auto">
              <a:xfrm>
                <a:off x="1771" y="3147"/>
                <a:ext cx="73" cy="62"/>
              </a:xfrm>
              <a:prstGeom prst="rightArrow">
                <a:avLst>
                  <a:gd name="adj1" fmla="val 50000"/>
                  <a:gd name="adj2" fmla="val 29435"/>
                </a:avLst>
              </a:prstGeom>
              <a:solidFill>
                <a:schemeClr val="bg1"/>
              </a:solidFill>
              <a:ln w="9525">
                <a:solidFill>
                  <a:schemeClr val="tx1"/>
                </a:solidFill>
                <a:miter lim="800000"/>
                <a:headEnd/>
                <a:tailEnd/>
              </a:ln>
            </p:spPr>
            <p:txBody>
              <a:bodyPr wrap="none" anchor="ctr"/>
              <a:lstStyle/>
              <a:p>
                <a:pPr algn="ctr"/>
                <a:endParaRPr lang="en-AU" sz="700" b="1"/>
              </a:p>
            </p:txBody>
          </p:sp>
          <p:sp>
            <p:nvSpPr>
              <p:cNvPr id="94525" name="Line 255"/>
              <p:cNvSpPr>
                <a:spLocks noChangeAspect="1" noChangeShapeType="1"/>
              </p:cNvSpPr>
              <p:nvPr/>
            </p:nvSpPr>
            <p:spPr bwMode="auto">
              <a:xfrm>
                <a:off x="1658" y="3178"/>
                <a:ext cx="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526" name="Line 256"/>
              <p:cNvSpPr>
                <a:spLocks noChangeAspect="1" noChangeShapeType="1"/>
              </p:cNvSpPr>
              <p:nvPr/>
            </p:nvSpPr>
            <p:spPr bwMode="auto">
              <a:xfrm>
                <a:off x="1846" y="3178"/>
                <a:ext cx="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4509" name="Group 257"/>
            <p:cNvGrpSpPr>
              <a:grpSpLocks noChangeAspect="1"/>
            </p:cNvGrpSpPr>
            <p:nvPr/>
          </p:nvGrpSpPr>
          <p:grpSpPr bwMode="auto">
            <a:xfrm>
              <a:off x="4135" y="1346"/>
              <a:ext cx="1244" cy="1266"/>
              <a:chOff x="4135" y="1346"/>
              <a:chExt cx="1244" cy="1266"/>
            </a:xfrm>
          </p:grpSpPr>
          <p:sp>
            <p:nvSpPr>
              <p:cNvPr id="94510" name="Oval 258"/>
              <p:cNvSpPr>
                <a:spLocks noChangeAspect="1" noChangeArrowheads="1"/>
              </p:cNvSpPr>
              <p:nvPr/>
            </p:nvSpPr>
            <p:spPr bwMode="auto">
              <a:xfrm>
                <a:off x="5210" y="1684"/>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11" name="Oval 259"/>
              <p:cNvSpPr>
                <a:spLocks noChangeAspect="1" noChangeArrowheads="1"/>
              </p:cNvSpPr>
              <p:nvPr/>
            </p:nvSpPr>
            <p:spPr bwMode="auto">
              <a:xfrm>
                <a:off x="4168" y="2134"/>
                <a:ext cx="129" cy="128"/>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12" name="Oval 260"/>
              <p:cNvSpPr>
                <a:spLocks noChangeAspect="1" noChangeArrowheads="1"/>
              </p:cNvSpPr>
              <p:nvPr/>
            </p:nvSpPr>
            <p:spPr bwMode="auto">
              <a:xfrm>
                <a:off x="4901" y="2432"/>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13" name="Oval 261"/>
              <p:cNvSpPr>
                <a:spLocks noChangeAspect="1" noChangeArrowheads="1"/>
              </p:cNvSpPr>
              <p:nvPr/>
            </p:nvSpPr>
            <p:spPr bwMode="auto">
              <a:xfrm>
                <a:off x="4348" y="2362"/>
                <a:ext cx="133"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14" name="Oval 262"/>
              <p:cNvSpPr>
                <a:spLocks noChangeAspect="1" noChangeArrowheads="1"/>
              </p:cNvSpPr>
              <p:nvPr/>
            </p:nvSpPr>
            <p:spPr bwMode="auto">
              <a:xfrm>
                <a:off x="4613" y="2480"/>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15" name="Oval 263"/>
              <p:cNvSpPr>
                <a:spLocks noChangeAspect="1" noChangeArrowheads="1"/>
              </p:cNvSpPr>
              <p:nvPr/>
            </p:nvSpPr>
            <p:spPr bwMode="auto">
              <a:xfrm>
                <a:off x="5133" y="2255"/>
                <a:ext cx="132"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16" name="Oval 264"/>
              <p:cNvSpPr>
                <a:spLocks noChangeAspect="1" noChangeArrowheads="1"/>
              </p:cNvSpPr>
              <p:nvPr/>
            </p:nvSpPr>
            <p:spPr bwMode="auto">
              <a:xfrm>
                <a:off x="5044" y="1464"/>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17" name="Oval 265"/>
              <p:cNvSpPr>
                <a:spLocks noChangeAspect="1" noChangeArrowheads="1"/>
              </p:cNvSpPr>
              <p:nvPr/>
            </p:nvSpPr>
            <p:spPr bwMode="auto">
              <a:xfrm>
                <a:off x="5250" y="1979"/>
                <a:ext cx="129"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18" name="Oval 266"/>
              <p:cNvSpPr>
                <a:spLocks noChangeAspect="1" noChangeArrowheads="1"/>
              </p:cNvSpPr>
              <p:nvPr/>
            </p:nvSpPr>
            <p:spPr bwMode="auto">
              <a:xfrm>
                <a:off x="4135" y="1843"/>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19" name="Oval 267"/>
              <p:cNvSpPr>
                <a:spLocks noChangeAspect="1" noChangeArrowheads="1"/>
              </p:cNvSpPr>
              <p:nvPr/>
            </p:nvSpPr>
            <p:spPr bwMode="auto">
              <a:xfrm>
                <a:off x="4245" y="1559"/>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20" name="Oval 268"/>
              <p:cNvSpPr>
                <a:spLocks noChangeAspect="1" noChangeArrowheads="1"/>
              </p:cNvSpPr>
              <p:nvPr/>
            </p:nvSpPr>
            <p:spPr bwMode="auto">
              <a:xfrm>
                <a:off x="4775" y="1346"/>
                <a:ext cx="133"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521" name="Oval 269"/>
              <p:cNvSpPr>
                <a:spLocks noChangeAspect="1" noChangeArrowheads="1"/>
              </p:cNvSpPr>
              <p:nvPr/>
            </p:nvSpPr>
            <p:spPr bwMode="auto">
              <a:xfrm>
                <a:off x="4477" y="1386"/>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grpSp>
      </p:grpSp>
      <p:grpSp>
        <p:nvGrpSpPr>
          <p:cNvPr id="94220" name="Group 270"/>
          <p:cNvGrpSpPr>
            <a:grpSpLocks/>
          </p:cNvGrpSpPr>
          <p:nvPr/>
        </p:nvGrpSpPr>
        <p:grpSpPr bwMode="auto">
          <a:xfrm>
            <a:off x="522288" y="3884613"/>
            <a:ext cx="2838450" cy="539750"/>
            <a:chOff x="368" y="2288"/>
            <a:chExt cx="1788" cy="340"/>
          </a:xfrm>
        </p:grpSpPr>
        <p:grpSp>
          <p:nvGrpSpPr>
            <p:cNvPr id="94488" name="Group 271"/>
            <p:cNvGrpSpPr>
              <a:grpSpLocks noChangeAspect="1"/>
            </p:cNvGrpSpPr>
            <p:nvPr/>
          </p:nvGrpSpPr>
          <p:grpSpPr bwMode="auto">
            <a:xfrm>
              <a:off x="368" y="2288"/>
              <a:ext cx="1632" cy="172"/>
              <a:chOff x="2184" y="1852"/>
              <a:chExt cx="3247" cy="342"/>
            </a:xfrm>
          </p:grpSpPr>
          <p:sp>
            <p:nvSpPr>
              <p:cNvPr id="94501" name="AutoShape 272"/>
              <p:cNvSpPr>
                <a:spLocks noChangeAspect="1" noChangeArrowheads="1"/>
              </p:cNvSpPr>
              <p:nvPr/>
            </p:nvSpPr>
            <p:spPr bwMode="auto">
              <a:xfrm>
                <a:off x="2331" y="1852"/>
                <a:ext cx="415" cy="342"/>
              </a:xfrm>
              <a:prstGeom prst="rightArrow">
                <a:avLst>
                  <a:gd name="adj1" fmla="val 50000"/>
                  <a:gd name="adj2" fmla="val 30336"/>
                </a:avLst>
              </a:prstGeom>
              <a:solidFill>
                <a:srgbClr val="FFFF00"/>
              </a:solidFill>
              <a:ln w="25400">
                <a:solidFill>
                  <a:schemeClr val="tx1"/>
                </a:solidFill>
                <a:miter lim="800000"/>
                <a:headEnd/>
                <a:tailEnd/>
              </a:ln>
            </p:spPr>
            <p:txBody>
              <a:bodyPr wrap="none" anchor="ctr"/>
              <a:lstStyle/>
              <a:p>
                <a:pPr algn="ctr"/>
                <a:r>
                  <a:rPr lang="en-US" sz="800" b="1"/>
                  <a:t>prM</a:t>
                </a:r>
                <a:endParaRPr lang="en-AU" sz="800" b="1"/>
              </a:p>
            </p:txBody>
          </p:sp>
          <p:sp>
            <p:nvSpPr>
              <p:cNvPr id="94502" name="AutoShape 273"/>
              <p:cNvSpPr>
                <a:spLocks noChangeAspect="1" noChangeArrowheads="1"/>
              </p:cNvSpPr>
              <p:nvPr/>
            </p:nvSpPr>
            <p:spPr bwMode="auto">
              <a:xfrm>
                <a:off x="2760" y="1852"/>
                <a:ext cx="540" cy="342"/>
              </a:xfrm>
              <a:prstGeom prst="rightArrow">
                <a:avLst>
                  <a:gd name="adj1" fmla="val 50000"/>
                  <a:gd name="adj2" fmla="val 39474"/>
                </a:avLst>
              </a:prstGeom>
              <a:solidFill>
                <a:srgbClr val="009900"/>
              </a:solidFill>
              <a:ln w="25400">
                <a:solidFill>
                  <a:schemeClr val="tx1"/>
                </a:solidFill>
                <a:miter lim="800000"/>
                <a:headEnd/>
                <a:tailEnd/>
              </a:ln>
            </p:spPr>
            <p:txBody>
              <a:bodyPr wrap="none" anchor="ctr"/>
              <a:lstStyle/>
              <a:p>
                <a:pPr algn="ctr"/>
                <a:r>
                  <a:rPr lang="en-US" sz="800" b="1">
                    <a:solidFill>
                      <a:schemeClr val="bg1"/>
                    </a:solidFill>
                  </a:rPr>
                  <a:t>E</a:t>
                </a:r>
                <a:endParaRPr lang="en-AU" sz="800" b="1">
                  <a:solidFill>
                    <a:schemeClr val="bg1"/>
                  </a:solidFill>
                </a:endParaRPr>
              </a:p>
            </p:txBody>
          </p:sp>
          <p:sp>
            <p:nvSpPr>
              <p:cNvPr id="94503" name="AutoShape 274"/>
              <p:cNvSpPr>
                <a:spLocks noChangeAspect="1" noChangeArrowheads="1"/>
              </p:cNvSpPr>
              <p:nvPr/>
            </p:nvSpPr>
            <p:spPr bwMode="auto">
              <a:xfrm>
                <a:off x="3313" y="1852"/>
                <a:ext cx="1979" cy="342"/>
              </a:xfrm>
              <a:prstGeom prst="rightArrow">
                <a:avLst>
                  <a:gd name="adj1" fmla="val 49704"/>
                  <a:gd name="adj2" fmla="val 49989"/>
                </a:avLst>
              </a:prstGeom>
              <a:solidFill>
                <a:schemeClr val="bg1"/>
              </a:solidFill>
              <a:ln w="25400">
                <a:solidFill>
                  <a:schemeClr val="tx1"/>
                </a:solidFill>
                <a:miter lim="800000"/>
                <a:headEnd/>
                <a:tailEnd/>
              </a:ln>
            </p:spPr>
            <p:txBody>
              <a:bodyPr wrap="none" anchor="ctr"/>
              <a:lstStyle/>
              <a:p>
                <a:pPr algn="ctr"/>
                <a:r>
                  <a:rPr lang="en-US" sz="800" b="1"/>
                  <a:t>NS1-5</a:t>
                </a:r>
                <a:endParaRPr lang="en-AU" sz="800" b="1"/>
              </a:p>
            </p:txBody>
          </p:sp>
          <p:sp>
            <p:nvSpPr>
              <p:cNvPr id="94504" name="Line 275"/>
              <p:cNvSpPr>
                <a:spLocks noChangeAspect="1" noChangeShapeType="1"/>
              </p:cNvSpPr>
              <p:nvPr/>
            </p:nvSpPr>
            <p:spPr bwMode="auto">
              <a:xfrm flipH="1">
                <a:off x="2184" y="2022"/>
                <a:ext cx="141"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505" name="Line 276"/>
              <p:cNvSpPr>
                <a:spLocks noChangeAspect="1" noChangeShapeType="1"/>
              </p:cNvSpPr>
              <p:nvPr/>
            </p:nvSpPr>
            <p:spPr bwMode="auto">
              <a:xfrm flipH="1">
                <a:off x="5290" y="2023"/>
                <a:ext cx="141"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4489" name="Group 277"/>
            <p:cNvGrpSpPr>
              <a:grpSpLocks noChangeAspect="1"/>
            </p:cNvGrpSpPr>
            <p:nvPr/>
          </p:nvGrpSpPr>
          <p:grpSpPr bwMode="auto">
            <a:xfrm>
              <a:off x="448" y="2372"/>
              <a:ext cx="1632" cy="172"/>
              <a:chOff x="2184" y="1852"/>
              <a:chExt cx="3247" cy="342"/>
            </a:xfrm>
          </p:grpSpPr>
          <p:sp>
            <p:nvSpPr>
              <p:cNvPr id="94496" name="AutoShape 278"/>
              <p:cNvSpPr>
                <a:spLocks noChangeAspect="1" noChangeArrowheads="1"/>
              </p:cNvSpPr>
              <p:nvPr/>
            </p:nvSpPr>
            <p:spPr bwMode="auto">
              <a:xfrm>
                <a:off x="2331" y="1852"/>
                <a:ext cx="415" cy="342"/>
              </a:xfrm>
              <a:prstGeom prst="rightArrow">
                <a:avLst>
                  <a:gd name="adj1" fmla="val 50000"/>
                  <a:gd name="adj2" fmla="val 30336"/>
                </a:avLst>
              </a:prstGeom>
              <a:solidFill>
                <a:srgbClr val="FFFF00"/>
              </a:solidFill>
              <a:ln w="25400">
                <a:solidFill>
                  <a:schemeClr val="tx1"/>
                </a:solidFill>
                <a:miter lim="800000"/>
                <a:headEnd/>
                <a:tailEnd/>
              </a:ln>
            </p:spPr>
            <p:txBody>
              <a:bodyPr wrap="none" anchor="ctr"/>
              <a:lstStyle/>
              <a:p>
                <a:pPr algn="ctr"/>
                <a:r>
                  <a:rPr lang="en-US" sz="800" b="1"/>
                  <a:t>prM</a:t>
                </a:r>
                <a:endParaRPr lang="en-AU" sz="800" b="1"/>
              </a:p>
            </p:txBody>
          </p:sp>
          <p:sp>
            <p:nvSpPr>
              <p:cNvPr id="94497" name="AutoShape 279"/>
              <p:cNvSpPr>
                <a:spLocks noChangeAspect="1" noChangeArrowheads="1"/>
              </p:cNvSpPr>
              <p:nvPr/>
            </p:nvSpPr>
            <p:spPr bwMode="auto">
              <a:xfrm>
                <a:off x="2760" y="1852"/>
                <a:ext cx="540" cy="342"/>
              </a:xfrm>
              <a:prstGeom prst="rightArrow">
                <a:avLst>
                  <a:gd name="adj1" fmla="val 50000"/>
                  <a:gd name="adj2" fmla="val 39474"/>
                </a:avLst>
              </a:prstGeom>
              <a:solidFill>
                <a:srgbClr val="009900"/>
              </a:solidFill>
              <a:ln w="25400">
                <a:solidFill>
                  <a:schemeClr val="tx1"/>
                </a:solidFill>
                <a:miter lim="800000"/>
                <a:headEnd/>
                <a:tailEnd/>
              </a:ln>
            </p:spPr>
            <p:txBody>
              <a:bodyPr wrap="none" anchor="ctr"/>
              <a:lstStyle/>
              <a:p>
                <a:pPr algn="ctr"/>
                <a:r>
                  <a:rPr lang="en-US" sz="800" b="1">
                    <a:solidFill>
                      <a:schemeClr val="bg1"/>
                    </a:solidFill>
                  </a:rPr>
                  <a:t>E</a:t>
                </a:r>
                <a:endParaRPr lang="en-AU" sz="800" b="1">
                  <a:solidFill>
                    <a:schemeClr val="bg1"/>
                  </a:solidFill>
                </a:endParaRPr>
              </a:p>
            </p:txBody>
          </p:sp>
          <p:sp>
            <p:nvSpPr>
              <p:cNvPr id="94498" name="AutoShape 280"/>
              <p:cNvSpPr>
                <a:spLocks noChangeAspect="1" noChangeArrowheads="1"/>
              </p:cNvSpPr>
              <p:nvPr/>
            </p:nvSpPr>
            <p:spPr bwMode="auto">
              <a:xfrm>
                <a:off x="3313" y="1852"/>
                <a:ext cx="1979" cy="342"/>
              </a:xfrm>
              <a:prstGeom prst="rightArrow">
                <a:avLst>
                  <a:gd name="adj1" fmla="val 49704"/>
                  <a:gd name="adj2" fmla="val 49989"/>
                </a:avLst>
              </a:prstGeom>
              <a:solidFill>
                <a:schemeClr val="bg1"/>
              </a:solidFill>
              <a:ln w="25400">
                <a:solidFill>
                  <a:schemeClr val="tx1"/>
                </a:solidFill>
                <a:miter lim="800000"/>
                <a:headEnd/>
                <a:tailEnd/>
              </a:ln>
            </p:spPr>
            <p:txBody>
              <a:bodyPr wrap="none" anchor="ctr"/>
              <a:lstStyle/>
              <a:p>
                <a:pPr algn="ctr"/>
                <a:r>
                  <a:rPr lang="en-US" sz="800" b="1"/>
                  <a:t>NS1-5</a:t>
                </a:r>
                <a:endParaRPr lang="en-AU" sz="800" b="1"/>
              </a:p>
            </p:txBody>
          </p:sp>
          <p:sp>
            <p:nvSpPr>
              <p:cNvPr id="94499" name="Line 281"/>
              <p:cNvSpPr>
                <a:spLocks noChangeAspect="1" noChangeShapeType="1"/>
              </p:cNvSpPr>
              <p:nvPr/>
            </p:nvSpPr>
            <p:spPr bwMode="auto">
              <a:xfrm flipH="1">
                <a:off x="2184" y="2022"/>
                <a:ext cx="141"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500" name="Line 282"/>
              <p:cNvSpPr>
                <a:spLocks noChangeAspect="1" noChangeShapeType="1"/>
              </p:cNvSpPr>
              <p:nvPr/>
            </p:nvSpPr>
            <p:spPr bwMode="auto">
              <a:xfrm flipH="1">
                <a:off x="5290" y="2023"/>
                <a:ext cx="141"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4490" name="Group 283"/>
            <p:cNvGrpSpPr>
              <a:grpSpLocks noChangeAspect="1"/>
            </p:cNvGrpSpPr>
            <p:nvPr/>
          </p:nvGrpSpPr>
          <p:grpSpPr bwMode="auto">
            <a:xfrm>
              <a:off x="524" y="2456"/>
              <a:ext cx="1632" cy="172"/>
              <a:chOff x="2184" y="1852"/>
              <a:chExt cx="3247" cy="342"/>
            </a:xfrm>
          </p:grpSpPr>
          <p:sp>
            <p:nvSpPr>
              <p:cNvPr id="94491" name="AutoShape 284"/>
              <p:cNvSpPr>
                <a:spLocks noChangeAspect="1" noChangeArrowheads="1"/>
              </p:cNvSpPr>
              <p:nvPr/>
            </p:nvSpPr>
            <p:spPr bwMode="auto">
              <a:xfrm>
                <a:off x="2331" y="1852"/>
                <a:ext cx="415" cy="342"/>
              </a:xfrm>
              <a:prstGeom prst="rightArrow">
                <a:avLst>
                  <a:gd name="adj1" fmla="val 50000"/>
                  <a:gd name="adj2" fmla="val 30336"/>
                </a:avLst>
              </a:prstGeom>
              <a:solidFill>
                <a:srgbClr val="FFFF00"/>
              </a:solidFill>
              <a:ln w="25400">
                <a:solidFill>
                  <a:schemeClr val="tx1"/>
                </a:solidFill>
                <a:miter lim="800000"/>
                <a:headEnd/>
                <a:tailEnd/>
              </a:ln>
            </p:spPr>
            <p:txBody>
              <a:bodyPr wrap="none" anchor="ctr"/>
              <a:lstStyle/>
              <a:p>
                <a:pPr algn="ctr"/>
                <a:r>
                  <a:rPr lang="en-US" sz="800" b="1"/>
                  <a:t>prM</a:t>
                </a:r>
                <a:endParaRPr lang="en-AU" sz="800" b="1"/>
              </a:p>
            </p:txBody>
          </p:sp>
          <p:sp>
            <p:nvSpPr>
              <p:cNvPr id="94492" name="AutoShape 285"/>
              <p:cNvSpPr>
                <a:spLocks noChangeAspect="1" noChangeArrowheads="1"/>
              </p:cNvSpPr>
              <p:nvPr/>
            </p:nvSpPr>
            <p:spPr bwMode="auto">
              <a:xfrm>
                <a:off x="2760" y="1852"/>
                <a:ext cx="540" cy="342"/>
              </a:xfrm>
              <a:prstGeom prst="rightArrow">
                <a:avLst>
                  <a:gd name="adj1" fmla="val 50000"/>
                  <a:gd name="adj2" fmla="val 39474"/>
                </a:avLst>
              </a:prstGeom>
              <a:solidFill>
                <a:srgbClr val="009900"/>
              </a:solidFill>
              <a:ln w="25400">
                <a:solidFill>
                  <a:schemeClr val="tx1"/>
                </a:solidFill>
                <a:miter lim="800000"/>
                <a:headEnd/>
                <a:tailEnd/>
              </a:ln>
            </p:spPr>
            <p:txBody>
              <a:bodyPr wrap="none" anchor="ctr"/>
              <a:lstStyle/>
              <a:p>
                <a:pPr algn="ctr"/>
                <a:r>
                  <a:rPr lang="en-US" sz="800" b="1">
                    <a:solidFill>
                      <a:schemeClr val="bg1"/>
                    </a:solidFill>
                  </a:rPr>
                  <a:t>E</a:t>
                </a:r>
                <a:endParaRPr lang="en-AU" sz="800" b="1">
                  <a:solidFill>
                    <a:schemeClr val="bg1"/>
                  </a:solidFill>
                </a:endParaRPr>
              </a:p>
            </p:txBody>
          </p:sp>
          <p:sp>
            <p:nvSpPr>
              <p:cNvPr id="94493" name="AutoShape 286"/>
              <p:cNvSpPr>
                <a:spLocks noChangeAspect="1" noChangeArrowheads="1"/>
              </p:cNvSpPr>
              <p:nvPr/>
            </p:nvSpPr>
            <p:spPr bwMode="auto">
              <a:xfrm>
                <a:off x="3313" y="1852"/>
                <a:ext cx="1979" cy="342"/>
              </a:xfrm>
              <a:prstGeom prst="rightArrow">
                <a:avLst>
                  <a:gd name="adj1" fmla="val 49704"/>
                  <a:gd name="adj2" fmla="val 49989"/>
                </a:avLst>
              </a:prstGeom>
              <a:solidFill>
                <a:schemeClr val="bg1"/>
              </a:solidFill>
              <a:ln w="25400">
                <a:solidFill>
                  <a:schemeClr val="tx1"/>
                </a:solidFill>
                <a:miter lim="800000"/>
                <a:headEnd/>
                <a:tailEnd/>
              </a:ln>
            </p:spPr>
            <p:txBody>
              <a:bodyPr wrap="none" anchor="ctr"/>
              <a:lstStyle/>
              <a:p>
                <a:pPr algn="ctr"/>
                <a:r>
                  <a:rPr lang="en-US" sz="800" b="1"/>
                  <a:t>NS1-5</a:t>
                </a:r>
                <a:endParaRPr lang="en-AU" sz="800" b="1"/>
              </a:p>
            </p:txBody>
          </p:sp>
          <p:sp>
            <p:nvSpPr>
              <p:cNvPr id="94494" name="Line 287"/>
              <p:cNvSpPr>
                <a:spLocks noChangeAspect="1" noChangeShapeType="1"/>
              </p:cNvSpPr>
              <p:nvPr/>
            </p:nvSpPr>
            <p:spPr bwMode="auto">
              <a:xfrm flipH="1">
                <a:off x="2184" y="2022"/>
                <a:ext cx="141"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495" name="Line 288"/>
              <p:cNvSpPr>
                <a:spLocks noChangeAspect="1" noChangeShapeType="1"/>
              </p:cNvSpPr>
              <p:nvPr/>
            </p:nvSpPr>
            <p:spPr bwMode="auto">
              <a:xfrm flipH="1">
                <a:off x="5290" y="2023"/>
                <a:ext cx="141"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22880" name="Group 289"/>
          <p:cNvGrpSpPr>
            <a:grpSpLocks/>
          </p:cNvGrpSpPr>
          <p:nvPr/>
        </p:nvGrpSpPr>
        <p:grpSpPr bwMode="auto">
          <a:xfrm>
            <a:off x="5468938" y="4005263"/>
            <a:ext cx="2838450" cy="539750"/>
            <a:chOff x="3484" y="2364"/>
            <a:chExt cx="1788" cy="340"/>
          </a:xfrm>
        </p:grpSpPr>
        <p:grpSp>
          <p:nvGrpSpPr>
            <p:cNvPr id="94470" name="Group 290"/>
            <p:cNvGrpSpPr>
              <a:grpSpLocks noChangeAspect="1"/>
            </p:cNvGrpSpPr>
            <p:nvPr/>
          </p:nvGrpSpPr>
          <p:grpSpPr bwMode="auto">
            <a:xfrm>
              <a:off x="3484" y="2364"/>
              <a:ext cx="1632" cy="172"/>
              <a:chOff x="2184" y="1852"/>
              <a:chExt cx="3247" cy="342"/>
            </a:xfrm>
          </p:grpSpPr>
          <p:sp>
            <p:nvSpPr>
              <p:cNvPr id="94483" name="AutoShape 291"/>
              <p:cNvSpPr>
                <a:spLocks noChangeAspect="1" noChangeArrowheads="1"/>
              </p:cNvSpPr>
              <p:nvPr/>
            </p:nvSpPr>
            <p:spPr bwMode="auto">
              <a:xfrm>
                <a:off x="2331" y="1852"/>
                <a:ext cx="415" cy="342"/>
              </a:xfrm>
              <a:prstGeom prst="rightArrow">
                <a:avLst>
                  <a:gd name="adj1" fmla="val 50000"/>
                  <a:gd name="adj2" fmla="val 30336"/>
                </a:avLst>
              </a:prstGeom>
              <a:solidFill>
                <a:srgbClr val="FFFF00"/>
              </a:solidFill>
              <a:ln w="25400">
                <a:solidFill>
                  <a:schemeClr val="tx1"/>
                </a:solidFill>
                <a:miter lim="800000"/>
                <a:headEnd/>
                <a:tailEnd/>
              </a:ln>
            </p:spPr>
            <p:txBody>
              <a:bodyPr wrap="none" anchor="ctr"/>
              <a:lstStyle/>
              <a:p>
                <a:pPr algn="ctr"/>
                <a:r>
                  <a:rPr lang="en-US" sz="800" b="1"/>
                  <a:t>prM</a:t>
                </a:r>
                <a:endParaRPr lang="en-AU" sz="800" b="1"/>
              </a:p>
            </p:txBody>
          </p:sp>
          <p:sp>
            <p:nvSpPr>
              <p:cNvPr id="94484" name="AutoShape 292"/>
              <p:cNvSpPr>
                <a:spLocks noChangeAspect="1" noChangeArrowheads="1"/>
              </p:cNvSpPr>
              <p:nvPr/>
            </p:nvSpPr>
            <p:spPr bwMode="auto">
              <a:xfrm>
                <a:off x="2760" y="1852"/>
                <a:ext cx="540" cy="342"/>
              </a:xfrm>
              <a:prstGeom prst="rightArrow">
                <a:avLst>
                  <a:gd name="adj1" fmla="val 50000"/>
                  <a:gd name="adj2" fmla="val 39474"/>
                </a:avLst>
              </a:prstGeom>
              <a:solidFill>
                <a:srgbClr val="009900"/>
              </a:solidFill>
              <a:ln w="25400">
                <a:solidFill>
                  <a:schemeClr val="tx1"/>
                </a:solidFill>
                <a:miter lim="800000"/>
                <a:headEnd/>
                <a:tailEnd/>
              </a:ln>
            </p:spPr>
            <p:txBody>
              <a:bodyPr wrap="none" anchor="ctr"/>
              <a:lstStyle/>
              <a:p>
                <a:pPr algn="ctr"/>
                <a:r>
                  <a:rPr lang="en-US" sz="800" b="1">
                    <a:solidFill>
                      <a:schemeClr val="bg1"/>
                    </a:solidFill>
                  </a:rPr>
                  <a:t>E</a:t>
                </a:r>
                <a:endParaRPr lang="en-AU" sz="800" b="1">
                  <a:solidFill>
                    <a:schemeClr val="bg1"/>
                  </a:solidFill>
                </a:endParaRPr>
              </a:p>
            </p:txBody>
          </p:sp>
          <p:sp>
            <p:nvSpPr>
              <p:cNvPr id="94485" name="AutoShape 293"/>
              <p:cNvSpPr>
                <a:spLocks noChangeAspect="1" noChangeArrowheads="1"/>
              </p:cNvSpPr>
              <p:nvPr/>
            </p:nvSpPr>
            <p:spPr bwMode="auto">
              <a:xfrm>
                <a:off x="3313" y="1852"/>
                <a:ext cx="1979" cy="342"/>
              </a:xfrm>
              <a:prstGeom prst="rightArrow">
                <a:avLst>
                  <a:gd name="adj1" fmla="val 49704"/>
                  <a:gd name="adj2" fmla="val 49989"/>
                </a:avLst>
              </a:prstGeom>
              <a:solidFill>
                <a:schemeClr val="bg1"/>
              </a:solidFill>
              <a:ln w="25400">
                <a:solidFill>
                  <a:schemeClr val="tx1"/>
                </a:solidFill>
                <a:miter lim="800000"/>
                <a:headEnd/>
                <a:tailEnd/>
              </a:ln>
            </p:spPr>
            <p:txBody>
              <a:bodyPr wrap="none" anchor="ctr"/>
              <a:lstStyle/>
              <a:p>
                <a:pPr algn="ctr"/>
                <a:r>
                  <a:rPr lang="en-US" sz="800" b="1"/>
                  <a:t>NS1-5</a:t>
                </a:r>
                <a:endParaRPr lang="en-AU" sz="800" b="1"/>
              </a:p>
            </p:txBody>
          </p:sp>
          <p:sp>
            <p:nvSpPr>
              <p:cNvPr id="94486" name="Line 294"/>
              <p:cNvSpPr>
                <a:spLocks noChangeAspect="1" noChangeShapeType="1"/>
              </p:cNvSpPr>
              <p:nvPr/>
            </p:nvSpPr>
            <p:spPr bwMode="auto">
              <a:xfrm flipH="1">
                <a:off x="2184" y="2022"/>
                <a:ext cx="141"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487" name="Line 295"/>
              <p:cNvSpPr>
                <a:spLocks noChangeAspect="1" noChangeShapeType="1"/>
              </p:cNvSpPr>
              <p:nvPr/>
            </p:nvSpPr>
            <p:spPr bwMode="auto">
              <a:xfrm flipH="1">
                <a:off x="5290" y="2023"/>
                <a:ext cx="141"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4471" name="Group 296"/>
            <p:cNvGrpSpPr>
              <a:grpSpLocks noChangeAspect="1"/>
            </p:cNvGrpSpPr>
            <p:nvPr/>
          </p:nvGrpSpPr>
          <p:grpSpPr bwMode="auto">
            <a:xfrm>
              <a:off x="3564" y="2448"/>
              <a:ext cx="1632" cy="172"/>
              <a:chOff x="2184" y="1852"/>
              <a:chExt cx="3247" cy="342"/>
            </a:xfrm>
          </p:grpSpPr>
          <p:sp>
            <p:nvSpPr>
              <p:cNvPr id="94478" name="AutoShape 297"/>
              <p:cNvSpPr>
                <a:spLocks noChangeAspect="1" noChangeArrowheads="1"/>
              </p:cNvSpPr>
              <p:nvPr/>
            </p:nvSpPr>
            <p:spPr bwMode="auto">
              <a:xfrm>
                <a:off x="2331" y="1852"/>
                <a:ext cx="415" cy="342"/>
              </a:xfrm>
              <a:prstGeom prst="rightArrow">
                <a:avLst>
                  <a:gd name="adj1" fmla="val 50000"/>
                  <a:gd name="adj2" fmla="val 30336"/>
                </a:avLst>
              </a:prstGeom>
              <a:solidFill>
                <a:srgbClr val="FFFF00"/>
              </a:solidFill>
              <a:ln w="25400">
                <a:solidFill>
                  <a:schemeClr val="tx1"/>
                </a:solidFill>
                <a:miter lim="800000"/>
                <a:headEnd/>
                <a:tailEnd/>
              </a:ln>
            </p:spPr>
            <p:txBody>
              <a:bodyPr wrap="none" anchor="ctr"/>
              <a:lstStyle/>
              <a:p>
                <a:pPr algn="ctr"/>
                <a:r>
                  <a:rPr lang="en-US" sz="800" b="1"/>
                  <a:t>prM</a:t>
                </a:r>
                <a:endParaRPr lang="en-AU" sz="800" b="1"/>
              </a:p>
            </p:txBody>
          </p:sp>
          <p:sp>
            <p:nvSpPr>
              <p:cNvPr id="94479" name="AutoShape 298"/>
              <p:cNvSpPr>
                <a:spLocks noChangeAspect="1" noChangeArrowheads="1"/>
              </p:cNvSpPr>
              <p:nvPr/>
            </p:nvSpPr>
            <p:spPr bwMode="auto">
              <a:xfrm>
                <a:off x="2760" y="1852"/>
                <a:ext cx="540" cy="342"/>
              </a:xfrm>
              <a:prstGeom prst="rightArrow">
                <a:avLst>
                  <a:gd name="adj1" fmla="val 50000"/>
                  <a:gd name="adj2" fmla="val 39474"/>
                </a:avLst>
              </a:prstGeom>
              <a:solidFill>
                <a:srgbClr val="009900"/>
              </a:solidFill>
              <a:ln w="25400">
                <a:solidFill>
                  <a:schemeClr val="tx1"/>
                </a:solidFill>
                <a:miter lim="800000"/>
                <a:headEnd/>
                <a:tailEnd/>
              </a:ln>
            </p:spPr>
            <p:txBody>
              <a:bodyPr wrap="none" anchor="ctr"/>
              <a:lstStyle/>
              <a:p>
                <a:pPr algn="ctr"/>
                <a:r>
                  <a:rPr lang="en-US" sz="800" b="1">
                    <a:solidFill>
                      <a:schemeClr val="bg1"/>
                    </a:solidFill>
                  </a:rPr>
                  <a:t>E</a:t>
                </a:r>
                <a:endParaRPr lang="en-AU" sz="800" b="1">
                  <a:solidFill>
                    <a:schemeClr val="bg1"/>
                  </a:solidFill>
                </a:endParaRPr>
              </a:p>
            </p:txBody>
          </p:sp>
          <p:sp>
            <p:nvSpPr>
              <p:cNvPr id="94480" name="AutoShape 299"/>
              <p:cNvSpPr>
                <a:spLocks noChangeAspect="1" noChangeArrowheads="1"/>
              </p:cNvSpPr>
              <p:nvPr/>
            </p:nvSpPr>
            <p:spPr bwMode="auto">
              <a:xfrm>
                <a:off x="3313" y="1852"/>
                <a:ext cx="1979" cy="342"/>
              </a:xfrm>
              <a:prstGeom prst="rightArrow">
                <a:avLst>
                  <a:gd name="adj1" fmla="val 49704"/>
                  <a:gd name="adj2" fmla="val 49989"/>
                </a:avLst>
              </a:prstGeom>
              <a:solidFill>
                <a:schemeClr val="bg1"/>
              </a:solidFill>
              <a:ln w="25400">
                <a:solidFill>
                  <a:schemeClr val="tx1"/>
                </a:solidFill>
                <a:miter lim="800000"/>
                <a:headEnd/>
                <a:tailEnd/>
              </a:ln>
            </p:spPr>
            <p:txBody>
              <a:bodyPr wrap="none" anchor="ctr"/>
              <a:lstStyle/>
              <a:p>
                <a:pPr algn="ctr"/>
                <a:r>
                  <a:rPr lang="en-US" sz="800" b="1"/>
                  <a:t>NS1-5</a:t>
                </a:r>
                <a:endParaRPr lang="en-AU" sz="800" b="1"/>
              </a:p>
            </p:txBody>
          </p:sp>
          <p:sp>
            <p:nvSpPr>
              <p:cNvPr id="94481" name="Line 300"/>
              <p:cNvSpPr>
                <a:spLocks noChangeAspect="1" noChangeShapeType="1"/>
              </p:cNvSpPr>
              <p:nvPr/>
            </p:nvSpPr>
            <p:spPr bwMode="auto">
              <a:xfrm flipH="1">
                <a:off x="2184" y="2022"/>
                <a:ext cx="141"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482" name="Line 301"/>
              <p:cNvSpPr>
                <a:spLocks noChangeAspect="1" noChangeShapeType="1"/>
              </p:cNvSpPr>
              <p:nvPr/>
            </p:nvSpPr>
            <p:spPr bwMode="auto">
              <a:xfrm flipH="1">
                <a:off x="5290" y="2023"/>
                <a:ext cx="141"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4472" name="Group 302"/>
            <p:cNvGrpSpPr>
              <a:grpSpLocks noChangeAspect="1"/>
            </p:cNvGrpSpPr>
            <p:nvPr/>
          </p:nvGrpSpPr>
          <p:grpSpPr bwMode="auto">
            <a:xfrm>
              <a:off x="3640" y="2532"/>
              <a:ext cx="1632" cy="172"/>
              <a:chOff x="2184" y="1852"/>
              <a:chExt cx="3247" cy="342"/>
            </a:xfrm>
          </p:grpSpPr>
          <p:sp>
            <p:nvSpPr>
              <p:cNvPr id="94473" name="AutoShape 303"/>
              <p:cNvSpPr>
                <a:spLocks noChangeAspect="1" noChangeArrowheads="1"/>
              </p:cNvSpPr>
              <p:nvPr/>
            </p:nvSpPr>
            <p:spPr bwMode="auto">
              <a:xfrm>
                <a:off x="2331" y="1852"/>
                <a:ext cx="415" cy="342"/>
              </a:xfrm>
              <a:prstGeom prst="rightArrow">
                <a:avLst>
                  <a:gd name="adj1" fmla="val 50000"/>
                  <a:gd name="adj2" fmla="val 30336"/>
                </a:avLst>
              </a:prstGeom>
              <a:solidFill>
                <a:srgbClr val="FFFF00"/>
              </a:solidFill>
              <a:ln w="25400">
                <a:solidFill>
                  <a:schemeClr val="tx1"/>
                </a:solidFill>
                <a:miter lim="800000"/>
                <a:headEnd/>
                <a:tailEnd/>
              </a:ln>
            </p:spPr>
            <p:txBody>
              <a:bodyPr wrap="none" anchor="ctr"/>
              <a:lstStyle/>
              <a:p>
                <a:pPr algn="ctr"/>
                <a:r>
                  <a:rPr lang="en-US" sz="800" b="1"/>
                  <a:t>prM</a:t>
                </a:r>
                <a:endParaRPr lang="en-AU" sz="800" b="1"/>
              </a:p>
            </p:txBody>
          </p:sp>
          <p:sp>
            <p:nvSpPr>
              <p:cNvPr id="94474" name="AutoShape 304"/>
              <p:cNvSpPr>
                <a:spLocks noChangeAspect="1" noChangeArrowheads="1"/>
              </p:cNvSpPr>
              <p:nvPr/>
            </p:nvSpPr>
            <p:spPr bwMode="auto">
              <a:xfrm>
                <a:off x="2760" y="1852"/>
                <a:ext cx="540" cy="342"/>
              </a:xfrm>
              <a:prstGeom prst="rightArrow">
                <a:avLst>
                  <a:gd name="adj1" fmla="val 50000"/>
                  <a:gd name="adj2" fmla="val 39474"/>
                </a:avLst>
              </a:prstGeom>
              <a:solidFill>
                <a:srgbClr val="009900"/>
              </a:solidFill>
              <a:ln w="25400">
                <a:solidFill>
                  <a:schemeClr val="tx1"/>
                </a:solidFill>
                <a:miter lim="800000"/>
                <a:headEnd/>
                <a:tailEnd/>
              </a:ln>
            </p:spPr>
            <p:txBody>
              <a:bodyPr wrap="none" anchor="ctr"/>
              <a:lstStyle/>
              <a:p>
                <a:pPr algn="ctr"/>
                <a:r>
                  <a:rPr lang="en-US" sz="800" b="1">
                    <a:solidFill>
                      <a:schemeClr val="bg1"/>
                    </a:solidFill>
                  </a:rPr>
                  <a:t>E</a:t>
                </a:r>
                <a:endParaRPr lang="en-AU" sz="800" b="1">
                  <a:solidFill>
                    <a:schemeClr val="bg1"/>
                  </a:solidFill>
                </a:endParaRPr>
              </a:p>
            </p:txBody>
          </p:sp>
          <p:sp>
            <p:nvSpPr>
              <p:cNvPr id="94475" name="AutoShape 305"/>
              <p:cNvSpPr>
                <a:spLocks noChangeAspect="1" noChangeArrowheads="1"/>
              </p:cNvSpPr>
              <p:nvPr/>
            </p:nvSpPr>
            <p:spPr bwMode="auto">
              <a:xfrm>
                <a:off x="3313" y="1852"/>
                <a:ext cx="1979" cy="342"/>
              </a:xfrm>
              <a:prstGeom prst="rightArrow">
                <a:avLst>
                  <a:gd name="adj1" fmla="val 49704"/>
                  <a:gd name="adj2" fmla="val 49989"/>
                </a:avLst>
              </a:prstGeom>
              <a:solidFill>
                <a:schemeClr val="bg1"/>
              </a:solidFill>
              <a:ln w="25400">
                <a:solidFill>
                  <a:schemeClr val="tx1"/>
                </a:solidFill>
                <a:miter lim="800000"/>
                <a:headEnd/>
                <a:tailEnd/>
              </a:ln>
            </p:spPr>
            <p:txBody>
              <a:bodyPr wrap="none" anchor="ctr"/>
              <a:lstStyle/>
              <a:p>
                <a:pPr algn="ctr"/>
                <a:r>
                  <a:rPr lang="en-US" sz="800" b="1"/>
                  <a:t>NS1-5</a:t>
                </a:r>
                <a:endParaRPr lang="en-AU" sz="800" b="1"/>
              </a:p>
            </p:txBody>
          </p:sp>
          <p:sp>
            <p:nvSpPr>
              <p:cNvPr id="94476" name="Line 306"/>
              <p:cNvSpPr>
                <a:spLocks noChangeAspect="1" noChangeShapeType="1"/>
              </p:cNvSpPr>
              <p:nvPr/>
            </p:nvSpPr>
            <p:spPr bwMode="auto">
              <a:xfrm flipH="1">
                <a:off x="2184" y="2022"/>
                <a:ext cx="141"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477" name="Line 307"/>
              <p:cNvSpPr>
                <a:spLocks noChangeAspect="1" noChangeShapeType="1"/>
              </p:cNvSpPr>
              <p:nvPr/>
            </p:nvSpPr>
            <p:spPr bwMode="auto">
              <a:xfrm flipH="1">
                <a:off x="5290" y="2023"/>
                <a:ext cx="141"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67220" name="Line 308"/>
          <p:cNvSpPr>
            <a:spLocks noChangeShapeType="1"/>
          </p:cNvSpPr>
          <p:nvPr/>
        </p:nvSpPr>
        <p:spPr bwMode="auto">
          <a:xfrm>
            <a:off x="6618288" y="3751263"/>
            <a:ext cx="6350" cy="273050"/>
          </a:xfrm>
          <a:prstGeom prst="line">
            <a:avLst/>
          </a:prstGeom>
          <a:noFill/>
          <a:ln w="508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7221" name="Text Box 309"/>
          <p:cNvSpPr txBox="1">
            <a:spLocks noChangeArrowheads="1"/>
          </p:cNvSpPr>
          <p:nvPr/>
        </p:nvSpPr>
        <p:spPr bwMode="auto">
          <a:xfrm>
            <a:off x="6931025" y="3214688"/>
            <a:ext cx="1477963"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AU" sz="1600" b="1" dirty="0" err="1">
                <a:solidFill>
                  <a:srgbClr val="0000FF"/>
                </a:solidFill>
              </a:rPr>
              <a:t>KUNdC</a:t>
            </a:r>
            <a:r>
              <a:rPr lang="en-AU" sz="1600" b="1" dirty="0">
                <a:solidFill>
                  <a:srgbClr val="0000FF"/>
                </a:solidFill>
              </a:rPr>
              <a:t> RNA release &amp; replication</a:t>
            </a:r>
          </a:p>
        </p:txBody>
      </p:sp>
      <p:sp>
        <p:nvSpPr>
          <p:cNvPr id="94224" name="AutoShape 310"/>
          <p:cNvSpPr>
            <a:spLocks noChangeAspect="1" noChangeArrowheads="1"/>
          </p:cNvSpPr>
          <p:nvPr/>
        </p:nvSpPr>
        <p:spPr bwMode="auto">
          <a:xfrm>
            <a:off x="1430338" y="3146425"/>
            <a:ext cx="260350" cy="309563"/>
          </a:xfrm>
          <a:prstGeom prst="rightArrow">
            <a:avLst>
              <a:gd name="adj1" fmla="val 50000"/>
              <a:gd name="adj2" fmla="val 25000"/>
            </a:avLst>
          </a:prstGeom>
          <a:solidFill>
            <a:srgbClr val="FF0000"/>
          </a:solidFill>
          <a:ln w="25400">
            <a:solidFill>
              <a:schemeClr val="tx1"/>
            </a:solidFill>
            <a:miter lim="800000"/>
            <a:headEnd/>
            <a:tailEnd/>
          </a:ln>
        </p:spPr>
        <p:txBody>
          <a:bodyPr wrap="none" anchor="ctr"/>
          <a:lstStyle/>
          <a:p>
            <a:pPr algn="ctr"/>
            <a:r>
              <a:rPr lang="en-US" sz="800" b="1">
                <a:solidFill>
                  <a:schemeClr val="bg1"/>
                </a:solidFill>
              </a:rPr>
              <a:t>C</a:t>
            </a:r>
            <a:endParaRPr lang="en-AU" sz="800" b="1">
              <a:solidFill>
                <a:schemeClr val="bg1"/>
              </a:solidFill>
            </a:endParaRPr>
          </a:p>
        </p:txBody>
      </p:sp>
      <p:grpSp>
        <p:nvGrpSpPr>
          <p:cNvPr id="94225" name="Group 311"/>
          <p:cNvGrpSpPr>
            <a:grpSpLocks noChangeAspect="1"/>
          </p:cNvGrpSpPr>
          <p:nvPr/>
        </p:nvGrpSpPr>
        <p:grpSpPr bwMode="auto">
          <a:xfrm>
            <a:off x="674688" y="3300413"/>
            <a:ext cx="220662" cy="220662"/>
            <a:chOff x="476" y="255"/>
            <a:chExt cx="363" cy="363"/>
          </a:xfrm>
        </p:grpSpPr>
        <p:sp>
          <p:nvSpPr>
            <p:cNvPr id="94468" name="Oval 312"/>
            <p:cNvSpPr>
              <a:spLocks noChangeAspect="1" noChangeArrowheads="1"/>
            </p:cNvSpPr>
            <p:nvPr/>
          </p:nvSpPr>
          <p:spPr bwMode="auto">
            <a:xfrm>
              <a:off x="476" y="255"/>
              <a:ext cx="363" cy="36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p>
          </p:txBody>
        </p:sp>
        <p:sp>
          <p:nvSpPr>
            <p:cNvPr id="94469" name="Oval 313"/>
            <p:cNvSpPr>
              <a:spLocks noChangeAspect="1" noChangeArrowheads="1"/>
            </p:cNvSpPr>
            <p:nvPr/>
          </p:nvSpPr>
          <p:spPr bwMode="auto">
            <a:xfrm>
              <a:off x="510" y="289"/>
              <a:ext cx="295" cy="295"/>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p>
          </p:txBody>
        </p:sp>
      </p:grpSp>
      <p:grpSp>
        <p:nvGrpSpPr>
          <p:cNvPr id="22885" name="Group 314"/>
          <p:cNvGrpSpPr>
            <a:grpSpLocks noChangeAspect="1"/>
          </p:cNvGrpSpPr>
          <p:nvPr/>
        </p:nvGrpSpPr>
        <p:grpSpPr bwMode="auto">
          <a:xfrm>
            <a:off x="5786438" y="4659313"/>
            <a:ext cx="330200" cy="165100"/>
            <a:chOff x="2360" y="2544"/>
            <a:chExt cx="319" cy="159"/>
          </a:xfrm>
        </p:grpSpPr>
        <p:sp>
          <p:nvSpPr>
            <p:cNvPr id="94466" name="Oval 315"/>
            <p:cNvSpPr>
              <a:spLocks noChangeAspect="1" noChangeArrowheads="1"/>
            </p:cNvSpPr>
            <p:nvPr/>
          </p:nvSpPr>
          <p:spPr bwMode="auto">
            <a:xfrm>
              <a:off x="2360" y="2544"/>
              <a:ext cx="159" cy="159"/>
            </a:xfrm>
            <a:prstGeom prst="ellipse">
              <a:avLst/>
            </a:prstGeom>
            <a:gradFill rotWithShape="1">
              <a:gsLst>
                <a:gs pos="0">
                  <a:srgbClr val="FFFF00"/>
                </a:gs>
                <a:gs pos="100000">
                  <a:srgbClr val="9A9A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AU"/>
            </a:p>
          </p:txBody>
        </p:sp>
        <p:sp>
          <p:nvSpPr>
            <p:cNvPr id="94467" name="Oval 316"/>
            <p:cNvSpPr>
              <a:spLocks noChangeAspect="1" noChangeArrowheads="1"/>
            </p:cNvSpPr>
            <p:nvPr/>
          </p:nvSpPr>
          <p:spPr bwMode="auto">
            <a:xfrm>
              <a:off x="2520" y="2544"/>
              <a:ext cx="159" cy="159"/>
            </a:xfrm>
            <a:prstGeom prst="ellipse">
              <a:avLst/>
            </a:prstGeom>
            <a:gradFill rotWithShape="1">
              <a:gsLst>
                <a:gs pos="0">
                  <a:srgbClr val="FFFF00"/>
                </a:gs>
                <a:gs pos="100000">
                  <a:srgbClr val="9A9A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AU"/>
            </a:p>
          </p:txBody>
        </p:sp>
      </p:grpSp>
      <p:grpSp>
        <p:nvGrpSpPr>
          <p:cNvPr id="22886" name="Group 317"/>
          <p:cNvGrpSpPr>
            <a:grpSpLocks noChangeAspect="1"/>
          </p:cNvGrpSpPr>
          <p:nvPr/>
        </p:nvGrpSpPr>
        <p:grpSpPr bwMode="auto">
          <a:xfrm>
            <a:off x="6300788" y="4595813"/>
            <a:ext cx="273050" cy="314325"/>
            <a:chOff x="2888" y="2552"/>
            <a:chExt cx="264" cy="304"/>
          </a:xfrm>
        </p:grpSpPr>
        <p:sp>
          <p:nvSpPr>
            <p:cNvPr id="94464" name="Oval 318"/>
            <p:cNvSpPr>
              <a:spLocks noChangeAspect="1" noChangeArrowheads="1"/>
            </p:cNvSpPr>
            <p:nvPr/>
          </p:nvSpPr>
          <p:spPr bwMode="auto">
            <a:xfrm>
              <a:off x="2888" y="2552"/>
              <a:ext cx="264" cy="152"/>
            </a:xfrm>
            <a:prstGeom prst="ellipse">
              <a:avLst/>
            </a:prstGeom>
            <a:gradFill rotWithShape="1">
              <a:gsLst>
                <a:gs pos="0">
                  <a:srgbClr val="009900"/>
                </a:gs>
                <a:gs pos="100000">
                  <a:srgbClr val="0047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a:p>
          </p:txBody>
        </p:sp>
        <p:sp>
          <p:nvSpPr>
            <p:cNvPr id="94465" name="Oval 319"/>
            <p:cNvSpPr>
              <a:spLocks noChangeAspect="1" noChangeArrowheads="1"/>
            </p:cNvSpPr>
            <p:nvPr/>
          </p:nvSpPr>
          <p:spPr bwMode="auto">
            <a:xfrm>
              <a:off x="2888" y="2704"/>
              <a:ext cx="264" cy="152"/>
            </a:xfrm>
            <a:prstGeom prst="ellipse">
              <a:avLst/>
            </a:prstGeom>
            <a:gradFill rotWithShape="1">
              <a:gsLst>
                <a:gs pos="0">
                  <a:srgbClr val="009900"/>
                </a:gs>
                <a:gs pos="100000">
                  <a:srgbClr val="0047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a:p>
          </p:txBody>
        </p:sp>
      </p:grpSp>
      <p:grpSp>
        <p:nvGrpSpPr>
          <p:cNvPr id="22932" name="Group 321"/>
          <p:cNvGrpSpPr>
            <a:grpSpLocks/>
          </p:cNvGrpSpPr>
          <p:nvPr/>
        </p:nvGrpSpPr>
        <p:grpSpPr bwMode="auto">
          <a:xfrm>
            <a:off x="3689350" y="5638800"/>
            <a:ext cx="514350" cy="519113"/>
            <a:chOff x="2713" y="3033"/>
            <a:chExt cx="324" cy="327"/>
          </a:xfrm>
        </p:grpSpPr>
        <p:grpSp>
          <p:nvGrpSpPr>
            <p:cNvPr id="94438" name="Group 322"/>
            <p:cNvGrpSpPr>
              <a:grpSpLocks noChangeAspect="1"/>
            </p:cNvGrpSpPr>
            <p:nvPr/>
          </p:nvGrpSpPr>
          <p:grpSpPr bwMode="auto">
            <a:xfrm>
              <a:off x="2713" y="3033"/>
              <a:ext cx="324" cy="327"/>
              <a:chOff x="4109" y="1331"/>
              <a:chExt cx="1296" cy="1307"/>
            </a:xfrm>
          </p:grpSpPr>
          <p:sp>
            <p:nvSpPr>
              <p:cNvPr id="94452" name="Oval 323"/>
              <p:cNvSpPr>
                <a:spLocks noChangeAspect="1" noChangeArrowheads="1"/>
              </p:cNvSpPr>
              <p:nvPr/>
            </p:nvSpPr>
            <p:spPr bwMode="auto">
              <a:xfrm rot="-2174604">
                <a:off x="4289" y="1438"/>
                <a:ext cx="262"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53" name="Oval 324"/>
              <p:cNvSpPr>
                <a:spLocks noChangeAspect="1" noChangeArrowheads="1"/>
              </p:cNvSpPr>
              <p:nvPr/>
            </p:nvSpPr>
            <p:spPr bwMode="auto">
              <a:xfrm rot="6812307">
                <a:off x="5149" y="2113"/>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54" name="Oval 325"/>
              <p:cNvSpPr>
                <a:spLocks noChangeAspect="1" noChangeArrowheads="1"/>
              </p:cNvSpPr>
              <p:nvPr/>
            </p:nvSpPr>
            <p:spPr bwMode="auto">
              <a:xfrm rot="-411409">
                <a:off x="4558" y="133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55" name="Oval 326"/>
              <p:cNvSpPr>
                <a:spLocks noChangeAspect="1" noChangeArrowheads="1"/>
              </p:cNvSpPr>
              <p:nvPr/>
            </p:nvSpPr>
            <p:spPr bwMode="auto">
              <a:xfrm rot="1434412">
                <a:off x="4845" y="137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56" name="Oval 327"/>
              <p:cNvSpPr>
                <a:spLocks noChangeAspect="1" noChangeArrowheads="1"/>
              </p:cNvSpPr>
              <p:nvPr/>
            </p:nvSpPr>
            <p:spPr bwMode="auto">
              <a:xfrm rot="-3966943">
                <a:off x="4107" y="1676"/>
                <a:ext cx="261"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57" name="Oval 328"/>
              <p:cNvSpPr>
                <a:spLocks noChangeAspect="1" noChangeArrowheads="1"/>
              </p:cNvSpPr>
              <p:nvPr/>
            </p:nvSpPr>
            <p:spPr bwMode="auto">
              <a:xfrm rot="-5844756">
                <a:off x="4065" y="1971"/>
                <a:ext cx="266"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58" name="Oval 329"/>
              <p:cNvSpPr>
                <a:spLocks noChangeAspect="1" noChangeArrowheads="1"/>
              </p:cNvSpPr>
              <p:nvPr/>
            </p:nvSpPr>
            <p:spPr bwMode="auto">
              <a:xfrm rot="3214805">
                <a:off x="5083" y="1546"/>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59" name="Oval 330"/>
              <p:cNvSpPr>
                <a:spLocks noChangeAspect="1" noChangeArrowheads="1"/>
              </p:cNvSpPr>
              <p:nvPr/>
            </p:nvSpPr>
            <p:spPr bwMode="auto">
              <a:xfrm rot="4945737">
                <a:off x="5186" y="1818"/>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60" name="Oval 331"/>
              <p:cNvSpPr>
                <a:spLocks noChangeAspect="1" noChangeArrowheads="1"/>
              </p:cNvSpPr>
              <p:nvPr/>
            </p:nvSpPr>
            <p:spPr bwMode="auto">
              <a:xfrm rot="8631628">
                <a:off x="4967" y="2347"/>
                <a:ext cx="261"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61" name="Oval 332"/>
              <p:cNvSpPr>
                <a:spLocks noChangeAspect="1" noChangeArrowheads="1"/>
              </p:cNvSpPr>
              <p:nvPr/>
            </p:nvSpPr>
            <p:spPr bwMode="auto">
              <a:xfrm rot="10409574">
                <a:off x="4702" y="246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62" name="Oval 333"/>
              <p:cNvSpPr>
                <a:spLocks noChangeAspect="1" noChangeArrowheads="1"/>
              </p:cNvSpPr>
              <p:nvPr/>
            </p:nvSpPr>
            <p:spPr bwMode="auto">
              <a:xfrm rot="-7638376">
                <a:off x="4177" y="2239"/>
                <a:ext cx="265"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63" name="Oval 334"/>
              <p:cNvSpPr>
                <a:spLocks noChangeAspect="1" noChangeArrowheads="1"/>
              </p:cNvSpPr>
              <p:nvPr/>
            </p:nvSpPr>
            <p:spPr bwMode="auto">
              <a:xfrm rot="-9487720">
                <a:off x="4411" y="242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grpSp>
        <p:grpSp>
          <p:nvGrpSpPr>
            <p:cNvPr id="94439" name="Group 335"/>
            <p:cNvGrpSpPr>
              <a:grpSpLocks noChangeAspect="1"/>
            </p:cNvGrpSpPr>
            <p:nvPr/>
          </p:nvGrpSpPr>
          <p:grpSpPr bwMode="auto">
            <a:xfrm>
              <a:off x="2720" y="3037"/>
              <a:ext cx="311" cy="316"/>
              <a:chOff x="4135" y="1346"/>
              <a:chExt cx="1244" cy="1266"/>
            </a:xfrm>
          </p:grpSpPr>
          <p:sp>
            <p:nvSpPr>
              <p:cNvPr id="94440" name="Oval 336"/>
              <p:cNvSpPr>
                <a:spLocks noChangeAspect="1" noChangeArrowheads="1"/>
              </p:cNvSpPr>
              <p:nvPr/>
            </p:nvSpPr>
            <p:spPr bwMode="auto">
              <a:xfrm>
                <a:off x="5210" y="1684"/>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41" name="Oval 337"/>
              <p:cNvSpPr>
                <a:spLocks noChangeAspect="1" noChangeArrowheads="1"/>
              </p:cNvSpPr>
              <p:nvPr/>
            </p:nvSpPr>
            <p:spPr bwMode="auto">
              <a:xfrm>
                <a:off x="4168" y="2134"/>
                <a:ext cx="129" cy="128"/>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42" name="Oval 338"/>
              <p:cNvSpPr>
                <a:spLocks noChangeAspect="1" noChangeArrowheads="1"/>
              </p:cNvSpPr>
              <p:nvPr/>
            </p:nvSpPr>
            <p:spPr bwMode="auto">
              <a:xfrm>
                <a:off x="4901" y="2432"/>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43" name="Oval 339"/>
              <p:cNvSpPr>
                <a:spLocks noChangeAspect="1" noChangeArrowheads="1"/>
              </p:cNvSpPr>
              <p:nvPr/>
            </p:nvSpPr>
            <p:spPr bwMode="auto">
              <a:xfrm>
                <a:off x="4348" y="2362"/>
                <a:ext cx="133"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44" name="Oval 340"/>
              <p:cNvSpPr>
                <a:spLocks noChangeAspect="1" noChangeArrowheads="1"/>
              </p:cNvSpPr>
              <p:nvPr/>
            </p:nvSpPr>
            <p:spPr bwMode="auto">
              <a:xfrm>
                <a:off x="4613" y="2480"/>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45" name="Oval 341"/>
              <p:cNvSpPr>
                <a:spLocks noChangeAspect="1" noChangeArrowheads="1"/>
              </p:cNvSpPr>
              <p:nvPr/>
            </p:nvSpPr>
            <p:spPr bwMode="auto">
              <a:xfrm>
                <a:off x="5133" y="2255"/>
                <a:ext cx="132"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46" name="Oval 342"/>
              <p:cNvSpPr>
                <a:spLocks noChangeAspect="1" noChangeArrowheads="1"/>
              </p:cNvSpPr>
              <p:nvPr/>
            </p:nvSpPr>
            <p:spPr bwMode="auto">
              <a:xfrm>
                <a:off x="5044" y="1464"/>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47" name="Oval 343"/>
              <p:cNvSpPr>
                <a:spLocks noChangeAspect="1" noChangeArrowheads="1"/>
              </p:cNvSpPr>
              <p:nvPr/>
            </p:nvSpPr>
            <p:spPr bwMode="auto">
              <a:xfrm>
                <a:off x="5250" y="1979"/>
                <a:ext cx="129"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48" name="Oval 344"/>
              <p:cNvSpPr>
                <a:spLocks noChangeAspect="1" noChangeArrowheads="1"/>
              </p:cNvSpPr>
              <p:nvPr/>
            </p:nvSpPr>
            <p:spPr bwMode="auto">
              <a:xfrm>
                <a:off x="4135" y="1843"/>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49" name="Oval 345"/>
              <p:cNvSpPr>
                <a:spLocks noChangeAspect="1" noChangeArrowheads="1"/>
              </p:cNvSpPr>
              <p:nvPr/>
            </p:nvSpPr>
            <p:spPr bwMode="auto">
              <a:xfrm>
                <a:off x="4245" y="1559"/>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50" name="Oval 346"/>
              <p:cNvSpPr>
                <a:spLocks noChangeAspect="1" noChangeArrowheads="1"/>
              </p:cNvSpPr>
              <p:nvPr/>
            </p:nvSpPr>
            <p:spPr bwMode="auto">
              <a:xfrm>
                <a:off x="4775" y="1346"/>
                <a:ext cx="133"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51" name="Oval 347"/>
              <p:cNvSpPr>
                <a:spLocks noChangeAspect="1" noChangeArrowheads="1"/>
              </p:cNvSpPr>
              <p:nvPr/>
            </p:nvSpPr>
            <p:spPr bwMode="auto">
              <a:xfrm>
                <a:off x="4477" y="1386"/>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grpSp>
      </p:grpSp>
      <p:grpSp>
        <p:nvGrpSpPr>
          <p:cNvPr id="22935" name="Group 348"/>
          <p:cNvGrpSpPr>
            <a:grpSpLocks/>
          </p:cNvGrpSpPr>
          <p:nvPr/>
        </p:nvGrpSpPr>
        <p:grpSpPr bwMode="auto">
          <a:xfrm>
            <a:off x="4222750" y="5638800"/>
            <a:ext cx="514350" cy="519113"/>
            <a:chOff x="2713" y="3033"/>
            <a:chExt cx="324" cy="327"/>
          </a:xfrm>
        </p:grpSpPr>
        <p:grpSp>
          <p:nvGrpSpPr>
            <p:cNvPr id="94412" name="Group 349"/>
            <p:cNvGrpSpPr>
              <a:grpSpLocks noChangeAspect="1"/>
            </p:cNvGrpSpPr>
            <p:nvPr/>
          </p:nvGrpSpPr>
          <p:grpSpPr bwMode="auto">
            <a:xfrm>
              <a:off x="2713" y="3033"/>
              <a:ext cx="324" cy="327"/>
              <a:chOff x="4109" y="1331"/>
              <a:chExt cx="1296" cy="1307"/>
            </a:xfrm>
          </p:grpSpPr>
          <p:sp>
            <p:nvSpPr>
              <p:cNvPr id="94426" name="Oval 350"/>
              <p:cNvSpPr>
                <a:spLocks noChangeAspect="1" noChangeArrowheads="1"/>
              </p:cNvSpPr>
              <p:nvPr/>
            </p:nvSpPr>
            <p:spPr bwMode="auto">
              <a:xfrm rot="-2174604">
                <a:off x="4289" y="1438"/>
                <a:ext cx="262"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27" name="Oval 351"/>
              <p:cNvSpPr>
                <a:spLocks noChangeAspect="1" noChangeArrowheads="1"/>
              </p:cNvSpPr>
              <p:nvPr/>
            </p:nvSpPr>
            <p:spPr bwMode="auto">
              <a:xfrm rot="6812307">
                <a:off x="5149" y="2113"/>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28" name="Oval 352"/>
              <p:cNvSpPr>
                <a:spLocks noChangeAspect="1" noChangeArrowheads="1"/>
              </p:cNvSpPr>
              <p:nvPr/>
            </p:nvSpPr>
            <p:spPr bwMode="auto">
              <a:xfrm rot="-411409">
                <a:off x="4558" y="133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29" name="Oval 353"/>
              <p:cNvSpPr>
                <a:spLocks noChangeAspect="1" noChangeArrowheads="1"/>
              </p:cNvSpPr>
              <p:nvPr/>
            </p:nvSpPr>
            <p:spPr bwMode="auto">
              <a:xfrm rot="1434412">
                <a:off x="4845" y="137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30" name="Oval 354"/>
              <p:cNvSpPr>
                <a:spLocks noChangeAspect="1" noChangeArrowheads="1"/>
              </p:cNvSpPr>
              <p:nvPr/>
            </p:nvSpPr>
            <p:spPr bwMode="auto">
              <a:xfrm rot="-3966943">
                <a:off x="4107" y="1676"/>
                <a:ext cx="261"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31" name="Oval 355"/>
              <p:cNvSpPr>
                <a:spLocks noChangeAspect="1" noChangeArrowheads="1"/>
              </p:cNvSpPr>
              <p:nvPr/>
            </p:nvSpPr>
            <p:spPr bwMode="auto">
              <a:xfrm rot="-5844756">
                <a:off x="4065" y="1971"/>
                <a:ext cx="266"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32" name="Oval 356"/>
              <p:cNvSpPr>
                <a:spLocks noChangeAspect="1" noChangeArrowheads="1"/>
              </p:cNvSpPr>
              <p:nvPr/>
            </p:nvSpPr>
            <p:spPr bwMode="auto">
              <a:xfrm rot="3214805">
                <a:off x="5083" y="1546"/>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33" name="Oval 357"/>
              <p:cNvSpPr>
                <a:spLocks noChangeAspect="1" noChangeArrowheads="1"/>
              </p:cNvSpPr>
              <p:nvPr/>
            </p:nvSpPr>
            <p:spPr bwMode="auto">
              <a:xfrm rot="4945737">
                <a:off x="5186" y="1818"/>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34" name="Oval 358"/>
              <p:cNvSpPr>
                <a:spLocks noChangeAspect="1" noChangeArrowheads="1"/>
              </p:cNvSpPr>
              <p:nvPr/>
            </p:nvSpPr>
            <p:spPr bwMode="auto">
              <a:xfrm rot="8631628">
                <a:off x="4967" y="2347"/>
                <a:ext cx="261"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35" name="Oval 359"/>
              <p:cNvSpPr>
                <a:spLocks noChangeAspect="1" noChangeArrowheads="1"/>
              </p:cNvSpPr>
              <p:nvPr/>
            </p:nvSpPr>
            <p:spPr bwMode="auto">
              <a:xfrm rot="10409574">
                <a:off x="4702" y="246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36" name="Oval 360"/>
              <p:cNvSpPr>
                <a:spLocks noChangeAspect="1" noChangeArrowheads="1"/>
              </p:cNvSpPr>
              <p:nvPr/>
            </p:nvSpPr>
            <p:spPr bwMode="auto">
              <a:xfrm rot="-7638376">
                <a:off x="4177" y="2239"/>
                <a:ext cx="265"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37" name="Oval 361"/>
              <p:cNvSpPr>
                <a:spLocks noChangeAspect="1" noChangeArrowheads="1"/>
              </p:cNvSpPr>
              <p:nvPr/>
            </p:nvSpPr>
            <p:spPr bwMode="auto">
              <a:xfrm rot="-9487720">
                <a:off x="4411" y="242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grpSp>
        <p:grpSp>
          <p:nvGrpSpPr>
            <p:cNvPr id="94413" name="Group 362"/>
            <p:cNvGrpSpPr>
              <a:grpSpLocks noChangeAspect="1"/>
            </p:cNvGrpSpPr>
            <p:nvPr/>
          </p:nvGrpSpPr>
          <p:grpSpPr bwMode="auto">
            <a:xfrm>
              <a:off x="2720" y="3037"/>
              <a:ext cx="311" cy="316"/>
              <a:chOff x="4135" y="1346"/>
              <a:chExt cx="1244" cy="1266"/>
            </a:xfrm>
          </p:grpSpPr>
          <p:sp>
            <p:nvSpPr>
              <p:cNvPr id="94414" name="Oval 363"/>
              <p:cNvSpPr>
                <a:spLocks noChangeAspect="1" noChangeArrowheads="1"/>
              </p:cNvSpPr>
              <p:nvPr/>
            </p:nvSpPr>
            <p:spPr bwMode="auto">
              <a:xfrm>
                <a:off x="5210" y="1684"/>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15" name="Oval 364"/>
              <p:cNvSpPr>
                <a:spLocks noChangeAspect="1" noChangeArrowheads="1"/>
              </p:cNvSpPr>
              <p:nvPr/>
            </p:nvSpPr>
            <p:spPr bwMode="auto">
              <a:xfrm>
                <a:off x="4168" y="2134"/>
                <a:ext cx="129" cy="128"/>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16" name="Oval 365"/>
              <p:cNvSpPr>
                <a:spLocks noChangeAspect="1" noChangeArrowheads="1"/>
              </p:cNvSpPr>
              <p:nvPr/>
            </p:nvSpPr>
            <p:spPr bwMode="auto">
              <a:xfrm>
                <a:off x="4901" y="2432"/>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17" name="Oval 366"/>
              <p:cNvSpPr>
                <a:spLocks noChangeAspect="1" noChangeArrowheads="1"/>
              </p:cNvSpPr>
              <p:nvPr/>
            </p:nvSpPr>
            <p:spPr bwMode="auto">
              <a:xfrm>
                <a:off x="4348" y="2362"/>
                <a:ext cx="133"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18" name="Oval 367"/>
              <p:cNvSpPr>
                <a:spLocks noChangeAspect="1" noChangeArrowheads="1"/>
              </p:cNvSpPr>
              <p:nvPr/>
            </p:nvSpPr>
            <p:spPr bwMode="auto">
              <a:xfrm>
                <a:off x="4613" y="2480"/>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19" name="Oval 368"/>
              <p:cNvSpPr>
                <a:spLocks noChangeAspect="1" noChangeArrowheads="1"/>
              </p:cNvSpPr>
              <p:nvPr/>
            </p:nvSpPr>
            <p:spPr bwMode="auto">
              <a:xfrm>
                <a:off x="5133" y="2255"/>
                <a:ext cx="132"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20" name="Oval 369"/>
              <p:cNvSpPr>
                <a:spLocks noChangeAspect="1" noChangeArrowheads="1"/>
              </p:cNvSpPr>
              <p:nvPr/>
            </p:nvSpPr>
            <p:spPr bwMode="auto">
              <a:xfrm>
                <a:off x="5044" y="1464"/>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21" name="Oval 370"/>
              <p:cNvSpPr>
                <a:spLocks noChangeAspect="1" noChangeArrowheads="1"/>
              </p:cNvSpPr>
              <p:nvPr/>
            </p:nvSpPr>
            <p:spPr bwMode="auto">
              <a:xfrm>
                <a:off x="5250" y="1979"/>
                <a:ext cx="129"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22" name="Oval 371"/>
              <p:cNvSpPr>
                <a:spLocks noChangeAspect="1" noChangeArrowheads="1"/>
              </p:cNvSpPr>
              <p:nvPr/>
            </p:nvSpPr>
            <p:spPr bwMode="auto">
              <a:xfrm>
                <a:off x="4135" y="1843"/>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23" name="Oval 372"/>
              <p:cNvSpPr>
                <a:spLocks noChangeAspect="1" noChangeArrowheads="1"/>
              </p:cNvSpPr>
              <p:nvPr/>
            </p:nvSpPr>
            <p:spPr bwMode="auto">
              <a:xfrm>
                <a:off x="4245" y="1559"/>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24" name="Oval 373"/>
              <p:cNvSpPr>
                <a:spLocks noChangeAspect="1" noChangeArrowheads="1"/>
              </p:cNvSpPr>
              <p:nvPr/>
            </p:nvSpPr>
            <p:spPr bwMode="auto">
              <a:xfrm>
                <a:off x="4775" y="1346"/>
                <a:ext cx="133"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425" name="Oval 374"/>
              <p:cNvSpPr>
                <a:spLocks noChangeAspect="1" noChangeArrowheads="1"/>
              </p:cNvSpPr>
              <p:nvPr/>
            </p:nvSpPr>
            <p:spPr bwMode="auto">
              <a:xfrm>
                <a:off x="4477" y="1386"/>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grpSp>
      </p:grpSp>
      <p:grpSp>
        <p:nvGrpSpPr>
          <p:cNvPr id="167202" name="Group 375"/>
          <p:cNvGrpSpPr>
            <a:grpSpLocks/>
          </p:cNvGrpSpPr>
          <p:nvPr/>
        </p:nvGrpSpPr>
        <p:grpSpPr bwMode="auto">
          <a:xfrm>
            <a:off x="3956050" y="5178425"/>
            <a:ext cx="514350" cy="519113"/>
            <a:chOff x="2713" y="3033"/>
            <a:chExt cx="324" cy="327"/>
          </a:xfrm>
        </p:grpSpPr>
        <p:grpSp>
          <p:nvGrpSpPr>
            <p:cNvPr id="94386" name="Group 376"/>
            <p:cNvGrpSpPr>
              <a:grpSpLocks noChangeAspect="1"/>
            </p:cNvGrpSpPr>
            <p:nvPr/>
          </p:nvGrpSpPr>
          <p:grpSpPr bwMode="auto">
            <a:xfrm>
              <a:off x="2713" y="3033"/>
              <a:ext cx="324" cy="327"/>
              <a:chOff x="4109" y="1331"/>
              <a:chExt cx="1296" cy="1307"/>
            </a:xfrm>
          </p:grpSpPr>
          <p:sp>
            <p:nvSpPr>
              <p:cNvPr id="94400" name="Oval 377"/>
              <p:cNvSpPr>
                <a:spLocks noChangeAspect="1" noChangeArrowheads="1"/>
              </p:cNvSpPr>
              <p:nvPr/>
            </p:nvSpPr>
            <p:spPr bwMode="auto">
              <a:xfrm rot="-2174604">
                <a:off x="4289" y="1438"/>
                <a:ext cx="262"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01" name="Oval 378"/>
              <p:cNvSpPr>
                <a:spLocks noChangeAspect="1" noChangeArrowheads="1"/>
              </p:cNvSpPr>
              <p:nvPr/>
            </p:nvSpPr>
            <p:spPr bwMode="auto">
              <a:xfrm rot="6812307">
                <a:off x="5149" y="2113"/>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02" name="Oval 379"/>
              <p:cNvSpPr>
                <a:spLocks noChangeAspect="1" noChangeArrowheads="1"/>
              </p:cNvSpPr>
              <p:nvPr/>
            </p:nvSpPr>
            <p:spPr bwMode="auto">
              <a:xfrm rot="-411409">
                <a:off x="4558" y="133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03" name="Oval 380"/>
              <p:cNvSpPr>
                <a:spLocks noChangeAspect="1" noChangeArrowheads="1"/>
              </p:cNvSpPr>
              <p:nvPr/>
            </p:nvSpPr>
            <p:spPr bwMode="auto">
              <a:xfrm rot="1434412">
                <a:off x="4845" y="137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04" name="Oval 381"/>
              <p:cNvSpPr>
                <a:spLocks noChangeAspect="1" noChangeArrowheads="1"/>
              </p:cNvSpPr>
              <p:nvPr/>
            </p:nvSpPr>
            <p:spPr bwMode="auto">
              <a:xfrm rot="-3966943">
                <a:off x="4107" y="1676"/>
                <a:ext cx="261"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05" name="Oval 382"/>
              <p:cNvSpPr>
                <a:spLocks noChangeAspect="1" noChangeArrowheads="1"/>
              </p:cNvSpPr>
              <p:nvPr/>
            </p:nvSpPr>
            <p:spPr bwMode="auto">
              <a:xfrm rot="-5844756">
                <a:off x="4065" y="1971"/>
                <a:ext cx="266"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06" name="Oval 383"/>
              <p:cNvSpPr>
                <a:spLocks noChangeAspect="1" noChangeArrowheads="1"/>
              </p:cNvSpPr>
              <p:nvPr/>
            </p:nvSpPr>
            <p:spPr bwMode="auto">
              <a:xfrm rot="3214805">
                <a:off x="5083" y="1546"/>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07" name="Oval 384"/>
              <p:cNvSpPr>
                <a:spLocks noChangeAspect="1" noChangeArrowheads="1"/>
              </p:cNvSpPr>
              <p:nvPr/>
            </p:nvSpPr>
            <p:spPr bwMode="auto">
              <a:xfrm rot="4945737">
                <a:off x="5186" y="1818"/>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08" name="Oval 385"/>
              <p:cNvSpPr>
                <a:spLocks noChangeAspect="1" noChangeArrowheads="1"/>
              </p:cNvSpPr>
              <p:nvPr/>
            </p:nvSpPr>
            <p:spPr bwMode="auto">
              <a:xfrm rot="8631628">
                <a:off x="4967" y="2347"/>
                <a:ext cx="261"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09" name="Oval 386"/>
              <p:cNvSpPr>
                <a:spLocks noChangeAspect="1" noChangeArrowheads="1"/>
              </p:cNvSpPr>
              <p:nvPr/>
            </p:nvSpPr>
            <p:spPr bwMode="auto">
              <a:xfrm rot="10409574">
                <a:off x="4702" y="246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10" name="Oval 387"/>
              <p:cNvSpPr>
                <a:spLocks noChangeAspect="1" noChangeArrowheads="1"/>
              </p:cNvSpPr>
              <p:nvPr/>
            </p:nvSpPr>
            <p:spPr bwMode="auto">
              <a:xfrm rot="-7638376">
                <a:off x="4177" y="2239"/>
                <a:ext cx="265"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411" name="Oval 388"/>
              <p:cNvSpPr>
                <a:spLocks noChangeAspect="1" noChangeArrowheads="1"/>
              </p:cNvSpPr>
              <p:nvPr/>
            </p:nvSpPr>
            <p:spPr bwMode="auto">
              <a:xfrm rot="-9487720">
                <a:off x="4411" y="242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grpSp>
        <p:grpSp>
          <p:nvGrpSpPr>
            <p:cNvPr id="94387" name="Group 389"/>
            <p:cNvGrpSpPr>
              <a:grpSpLocks noChangeAspect="1"/>
            </p:cNvGrpSpPr>
            <p:nvPr/>
          </p:nvGrpSpPr>
          <p:grpSpPr bwMode="auto">
            <a:xfrm>
              <a:off x="2720" y="3037"/>
              <a:ext cx="311" cy="316"/>
              <a:chOff x="4135" y="1346"/>
              <a:chExt cx="1244" cy="1266"/>
            </a:xfrm>
          </p:grpSpPr>
          <p:sp>
            <p:nvSpPr>
              <p:cNvPr id="94388" name="Oval 390"/>
              <p:cNvSpPr>
                <a:spLocks noChangeAspect="1" noChangeArrowheads="1"/>
              </p:cNvSpPr>
              <p:nvPr/>
            </p:nvSpPr>
            <p:spPr bwMode="auto">
              <a:xfrm>
                <a:off x="5210" y="1684"/>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89" name="Oval 391"/>
              <p:cNvSpPr>
                <a:spLocks noChangeAspect="1" noChangeArrowheads="1"/>
              </p:cNvSpPr>
              <p:nvPr/>
            </p:nvSpPr>
            <p:spPr bwMode="auto">
              <a:xfrm>
                <a:off x="4168" y="2134"/>
                <a:ext cx="129" cy="128"/>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90" name="Oval 392"/>
              <p:cNvSpPr>
                <a:spLocks noChangeAspect="1" noChangeArrowheads="1"/>
              </p:cNvSpPr>
              <p:nvPr/>
            </p:nvSpPr>
            <p:spPr bwMode="auto">
              <a:xfrm>
                <a:off x="4901" y="2432"/>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91" name="Oval 393"/>
              <p:cNvSpPr>
                <a:spLocks noChangeAspect="1" noChangeArrowheads="1"/>
              </p:cNvSpPr>
              <p:nvPr/>
            </p:nvSpPr>
            <p:spPr bwMode="auto">
              <a:xfrm>
                <a:off x="4348" y="2362"/>
                <a:ext cx="133"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92" name="Oval 394"/>
              <p:cNvSpPr>
                <a:spLocks noChangeAspect="1" noChangeArrowheads="1"/>
              </p:cNvSpPr>
              <p:nvPr/>
            </p:nvSpPr>
            <p:spPr bwMode="auto">
              <a:xfrm>
                <a:off x="4613" y="2480"/>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93" name="Oval 395"/>
              <p:cNvSpPr>
                <a:spLocks noChangeAspect="1" noChangeArrowheads="1"/>
              </p:cNvSpPr>
              <p:nvPr/>
            </p:nvSpPr>
            <p:spPr bwMode="auto">
              <a:xfrm>
                <a:off x="5133" y="2255"/>
                <a:ext cx="132"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94" name="Oval 396"/>
              <p:cNvSpPr>
                <a:spLocks noChangeAspect="1" noChangeArrowheads="1"/>
              </p:cNvSpPr>
              <p:nvPr/>
            </p:nvSpPr>
            <p:spPr bwMode="auto">
              <a:xfrm>
                <a:off x="5044" y="1464"/>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95" name="Oval 397"/>
              <p:cNvSpPr>
                <a:spLocks noChangeAspect="1" noChangeArrowheads="1"/>
              </p:cNvSpPr>
              <p:nvPr/>
            </p:nvSpPr>
            <p:spPr bwMode="auto">
              <a:xfrm>
                <a:off x="5250" y="1979"/>
                <a:ext cx="129"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96" name="Oval 398"/>
              <p:cNvSpPr>
                <a:spLocks noChangeAspect="1" noChangeArrowheads="1"/>
              </p:cNvSpPr>
              <p:nvPr/>
            </p:nvSpPr>
            <p:spPr bwMode="auto">
              <a:xfrm>
                <a:off x="4135" y="1843"/>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97" name="Oval 399"/>
              <p:cNvSpPr>
                <a:spLocks noChangeAspect="1" noChangeArrowheads="1"/>
              </p:cNvSpPr>
              <p:nvPr/>
            </p:nvSpPr>
            <p:spPr bwMode="auto">
              <a:xfrm>
                <a:off x="4245" y="1559"/>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98" name="Oval 400"/>
              <p:cNvSpPr>
                <a:spLocks noChangeAspect="1" noChangeArrowheads="1"/>
              </p:cNvSpPr>
              <p:nvPr/>
            </p:nvSpPr>
            <p:spPr bwMode="auto">
              <a:xfrm>
                <a:off x="4775" y="1346"/>
                <a:ext cx="133"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99" name="Oval 401"/>
              <p:cNvSpPr>
                <a:spLocks noChangeAspect="1" noChangeArrowheads="1"/>
              </p:cNvSpPr>
              <p:nvPr/>
            </p:nvSpPr>
            <p:spPr bwMode="auto">
              <a:xfrm>
                <a:off x="4477" y="1386"/>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grpSp>
      </p:grpSp>
      <p:grpSp>
        <p:nvGrpSpPr>
          <p:cNvPr id="167205" name="Group 402"/>
          <p:cNvGrpSpPr>
            <a:grpSpLocks/>
          </p:cNvGrpSpPr>
          <p:nvPr/>
        </p:nvGrpSpPr>
        <p:grpSpPr bwMode="auto">
          <a:xfrm>
            <a:off x="4489450" y="5187950"/>
            <a:ext cx="514350" cy="519113"/>
            <a:chOff x="2713" y="3033"/>
            <a:chExt cx="324" cy="327"/>
          </a:xfrm>
        </p:grpSpPr>
        <p:grpSp>
          <p:nvGrpSpPr>
            <p:cNvPr id="94360" name="Group 403"/>
            <p:cNvGrpSpPr>
              <a:grpSpLocks noChangeAspect="1"/>
            </p:cNvGrpSpPr>
            <p:nvPr/>
          </p:nvGrpSpPr>
          <p:grpSpPr bwMode="auto">
            <a:xfrm>
              <a:off x="2713" y="3033"/>
              <a:ext cx="324" cy="327"/>
              <a:chOff x="4109" y="1331"/>
              <a:chExt cx="1296" cy="1307"/>
            </a:xfrm>
          </p:grpSpPr>
          <p:sp>
            <p:nvSpPr>
              <p:cNvPr id="94374" name="Oval 404"/>
              <p:cNvSpPr>
                <a:spLocks noChangeAspect="1" noChangeArrowheads="1"/>
              </p:cNvSpPr>
              <p:nvPr/>
            </p:nvSpPr>
            <p:spPr bwMode="auto">
              <a:xfrm rot="-2174604">
                <a:off x="4289" y="1438"/>
                <a:ext cx="262"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75" name="Oval 405"/>
              <p:cNvSpPr>
                <a:spLocks noChangeAspect="1" noChangeArrowheads="1"/>
              </p:cNvSpPr>
              <p:nvPr/>
            </p:nvSpPr>
            <p:spPr bwMode="auto">
              <a:xfrm rot="6812307">
                <a:off x="5149" y="2113"/>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76" name="Oval 406"/>
              <p:cNvSpPr>
                <a:spLocks noChangeAspect="1" noChangeArrowheads="1"/>
              </p:cNvSpPr>
              <p:nvPr/>
            </p:nvSpPr>
            <p:spPr bwMode="auto">
              <a:xfrm rot="-411409">
                <a:off x="4558" y="133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77" name="Oval 407"/>
              <p:cNvSpPr>
                <a:spLocks noChangeAspect="1" noChangeArrowheads="1"/>
              </p:cNvSpPr>
              <p:nvPr/>
            </p:nvSpPr>
            <p:spPr bwMode="auto">
              <a:xfrm rot="1434412">
                <a:off x="4845" y="137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78" name="Oval 408"/>
              <p:cNvSpPr>
                <a:spLocks noChangeAspect="1" noChangeArrowheads="1"/>
              </p:cNvSpPr>
              <p:nvPr/>
            </p:nvSpPr>
            <p:spPr bwMode="auto">
              <a:xfrm rot="-3966943">
                <a:off x="4107" y="1676"/>
                <a:ext cx="261"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79" name="Oval 409"/>
              <p:cNvSpPr>
                <a:spLocks noChangeAspect="1" noChangeArrowheads="1"/>
              </p:cNvSpPr>
              <p:nvPr/>
            </p:nvSpPr>
            <p:spPr bwMode="auto">
              <a:xfrm rot="-5844756">
                <a:off x="4065" y="1971"/>
                <a:ext cx="266"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80" name="Oval 410"/>
              <p:cNvSpPr>
                <a:spLocks noChangeAspect="1" noChangeArrowheads="1"/>
              </p:cNvSpPr>
              <p:nvPr/>
            </p:nvSpPr>
            <p:spPr bwMode="auto">
              <a:xfrm rot="3214805">
                <a:off x="5083" y="1546"/>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81" name="Oval 411"/>
              <p:cNvSpPr>
                <a:spLocks noChangeAspect="1" noChangeArrowheads="1"/>
              </p:cNvSpPr>
              <p:nvPr/>
            </p:nvSpPr>
            <p:spPr bwMode="auto">
              <a:xfrm rot="4945737">
                <a:off x="5186" y="1818"/>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82" name="Oval 412"/>
              <p:cNvSpPr>
                <a:spLocks noChangeAspect="1" noChangeArrowheads="1"/>
              </p:cNvSpPr>
              <p:nvPr/>
            </p:nvSpPr>
            <p:spPr bwMode="auto">
              <a:xfrm rot="8631628">
                <a:off x="4967" y="2347"/>
                <a:ext cx="261"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83" name="Oval 413"/>
              <p:cNvSpPr>
                <a:spLocks noChangeAspect="1" noChangeArrowheads="1"/>
              </p:cNvSpPr>
              <p:nvPr/>
            </p:nvSpPr>
            <p:spPr bwMode="auto">
              <a:xfrm rot="10409574">
                <a:off x="4702" y="246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84" name="Oval 414"/>
              <p:cNvSpPr>
                <a:spLocks noChangeAspect="1" noChangeArrowheads="1"/>
              </p:cNvSpPr>
              <p:nvPr/>
            </p:nvSpPr>
            <p:spPr bwMode="auto">
              <a:xfrm rot="-7638376">
                <a:off x="4177" y="2239"/>
                <a:ext cx="265"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85" name="Oval 415"/>
              <p:cNvSpPr>
                <a:spLocks noChangeAspect="1" noChangeArrowheads="1"/>
              </p:cNvSpPr>
              <p:nvPr/>
            </p:nvSpPr>
            <p:spPr bwMode="auto">
              <a:xfrm rot="-9487720">
                <a:off x="4411" y="242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grpSp>
        <p:grpSp>
          <p:nvGrpSpPr>
            <p:cNvPr id="94361" name="Group 416"/>
            <p:cNvGrpSpPr>
              <a:grpSpLocks noChangeAspect="1"/>
            </p:cNvGrpSpPr>
            <p:nvPr/>
          </p:nvGrpSpPr>
          <p:grpSpPr bwMode="auto">
            <a:xfrm>
              <a:off x="2720" y="3037"/>
              <a:ext cx="311" cy="316"/>
              <a:chOff x="4135" y="1346"/>
              <a:chExt cx="1244" cy="1266"/>
            </a:xfrm>
          </p:grpSpPr>
          <p:sp>
            <p:nvSpPr>
              <p:cNvPr id="94362" name="Oval 417"/>
              <p:cNvSpPr>
                <a:spLocks noChangeAspect="1" noChangeArrowheads="1"/>
              </p:cNvSpPr>
              <p:nvPr/>
            </p:nvSpPr>
            <p:spPr bwMode="auto">
              <a:xfrm>
                <a:off x="5210" y="1684"/>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63" name="Oval 418"/>
              <p:cNvSpPr>
                <a:spLocks noChangeAspect="1" noChangeArrowheads="1"/>
              </p:cNvSpPr>
              <p:nvPr/>
            </p:nvSpPr>
            <p:spPr bwMode="auto">
              <a:xfrm>
                <a:off x="4168" y="2134"/>
                <a:ext cx="129" cy="128"/>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64" name="Oval 419"/>
              <p:cNvSpPr>
                <a:spLocks noChangeAspect="1" noChangeArrowheads="1"/>
              </p:cNvSpPr>
              <p:nvPr/>
            </p:nvSpPr>
            <p:spPr bwMode="auto">
              <a:xfrm>
                <a:off x="4901" y="2432"/>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65" name="Oval 420"/>
              <p:cNvSpPr>
                <a:spLocks noChangeAspect="1" noChangeArrowheads="1"/>
              </p:cNvSpPr>
              <p:nvPr/>
            </p:nvSpPr>
            <p:spPr bwMode="auto">
              <a:xfrm>
                <a:off x="4348" y="2362"/>
                <a:ext cx="133"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66" name="Oval 421"/>
              <p:cNvSpPr>
                <a:spLocks noChangeAspect="1" noChangeArrowheads="1"/>
              </p:cNvSpPr>
              <p:nvPr/>
            </p:nvSpPr>
            <p:spPr bwMode="auto">
              <a:xfrm>
                <a:off x="4613" y="2480"/>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67" name="Oval 422"/>
              <p:cNvSpPr>
                <a:spLocks noChangeAspect="1" noChangeArrowheads="1"/>
              </p:cNvSpPr>
              <p:nvPr/>
            </p:nvSpPr>
            <p:spPr bwMode="auto">
              <a:xfrm>
                <a:off x="5133" y="2255"/>
                <a:ext cx="132"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68" name="Oval 423"/>
              <p:cNvSpPr>
                <a:spLocks noChangeAspect="1" noChangeArrowheads="1"/>
              </p:cNvSpPr>
              <p:nvPr/>
            </p:nvSpPr>
            <p:spPr bwMode="auto">
              <a:xfrm>
                <a:off x="5044" y="1464"/>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69" name="Oval 424"/>
              <p:cNvSpPr>
                <a:spLocks noChangeAspect="1" noChangeArrowheads="1"/>
              </p:cNvSpPr>
              <p:nvPr/>
            </p:nvSpPr>
            <p:spPr bwMode="auto">
              <a:xfrm>
                <a:off x="5250" y="1979"/>
                <a:ext cx="129"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70" name="Oval 425"/>
              <p:cNvSpPr>
                <a:spLocks noChangeAspect="1" noChangeArrowheads="1"/>
              </p:cNvSpPr>
              <p:nvPr/>
            </p:nvSpPr>
            <p:spPr bwMode="auto">
              <a:xfrm>
                <a:off x="4135" y="1843"/>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71" name="Oval 426"/>
              <p:cNvSpPr>
                <a:spLocks noChangeAspect="1" noChangeArrowheads="1"/>
              </p:cNvSpPr>
              <p:nvPr/>
            </p:nvSpPr>
            <p:spPr bwMode="auto">
              <a:xfrm>
                <a:off x="4245" y="1559"/>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72" name="Oval 427"/>
              <p:cNvSpPr>
                <a:spLocks noChangeAspect="1" noChangeArrowheads="1"/>
              </p:cNvSpPr>
              <p:nvPr/>
            </p:nvSpPr>
            <p:spPr bwMode="auto">
              <a:xfrm>
                <a:off x="4775" y="1346"/>
                <a:ext cx="133"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73" name="Oval 428"/>
              <p:cNvSpPr>
                <a:spLocks noChangeAspect="1" noChangeArrowheads="1"/>
              </p:cNvSpPr>
              <p:nvPr/>
            </p:nvSpPr>
            <p:spPr bwMode="auto">
              <a:xfrm>
                <a:off x="4477" y="1386"/>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grpSp>
      </p:grpSp>
      <p:grpSp>
        <p:nvGrpSpPr>
          <p:cNvPr id="167208" name="Group 429"/>
          <p:cNvGrpSpPr>
            <a:grpSpLocks/>
          </p:cNvGrpSpPr>
          <p:nvPr/>
        </p:nvGrpSpPr>
        <p:grpSpPr bwMode="auto">
          <a:xfrm>
            <a:off x="4756150" y="5638800"/>
            <a:ext cx="514350" cy="519113"/>
            <a:chOff x="2713" y="3033"/>
            <a:chExt cx="324" cy="327"/>
          </a:xfrm>
        </p:grpSpPr>
        <p:grpSp>
          <p:nvGrpSpPr>
            <p:cNvPr id="94334" name="Group 430"/>
            <p:cNvGrpSpPr>
              <a:grpSpLocks noChangeAspect="1"/>
            </p:cNvGrpSpPr>
            <p:nvPr/>
          </p:nvGrpSpPr>
          <p:grpSpPr bwMode="auto">
            <a:xfrm>
              <a:off x="2713" y="3033"/>
              <a:ext cx="324" cy="327"/>
              <a:chOff x="4109" y="1331"/>
              <a:chExt cx="1296" cy="1307"/>
            </a:xfrm>
          </p:grpSpPr>
          <p:sp>
            <p:nvSpPr>
              <p:cNvPr id="94348" name="Oval 431"/>
              <p:cNvSpPr>
                <a:spLocks noChangeAspect="1" noChangeArrowheads="1"/>
              </p:cNvSpPr>
              <p:nvPr/>
            </p:nvSpPr>
            <p:spPr bwMode="auto">
              <a:xfrm rot="-2174604">
                <a:off x="4289" y="1438"/>
                <a:ext cx="262"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49" name="Oval 432"/>
              <p:cNvSpPr>
                <a:spLocks noChangeAspect="1" noChangeArrowheads="1"/>
              </p:cNvSpPr>
              <p:nvPr/>
            </p:nvSpPr>
            <p:spPr bwMode="auto">
              <a:xfrm rot="6812307">
                <a:off x="5149" y="2113"/>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50" name="Oval 433"/>
              <p:cNvSpPr>
                <a:spLocks noChangeAspect="1" noChangeArrowheads="1"/>
              </p:cNvSpPr>
              <p:nvPr/>
            </p:nvSpPr>
            <p:spPr bwMode="auto">
              <a:xfrm rot="-411409">
                <a:off x="4558" y="133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51" name="Oval 434"/>
              <p:cNvSpPr>
                <a:spLocks noChangeAspect="1" noChangeArrowheads="1"/>
              </p:cNvSpPr>
              <p:nvPr/>
            </p:nvSpPr>
            <p:spPr bwMode="auto">
              <a:xfrm rot="1434412">
                <a:off x="4845" y="137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52" name="Oval 435"/>
              <p:cNvSpPr>
                <a:spLocks noChangeAspect="1" noChangeArrowheads="1"/>
              </p:cNvSpPr>
              <p:nvPr/>
            </p:nvSpPr>
            <p:spPr bwMode="auto">
              <a:xfrm rot="-3966943">
                <a:off x="4107" y="1676"/>
                <a:ext cx="261"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53" name="Oval 436"/>
              <p:cNvSpPr>
                <a:spLocks noChangeAspect="1" noChangeArrowheads="1"/>
              </p:cNvSpPr>
              <p:nvPr/>
            </p:nvSpPr>
            <p:spPr bwMode="auto">
              <a:xfrm rot="-5844756">
                <a:off x="4065" y="1971"/>
                <a:ext cx="266"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54" name="Oval 437"/>
              <p:cNvSpPr>
                <a:spLocks noChangeAspect="1" noChangeArrowheads="1"/>
              </p:cNvSpPr>
              <p:nvPr/>
            </p:nvSpPr>
            <p:spPr bwMode="auto">
              <a:xfrm rot="3214805">
                <a:off x="5083" y="1546"/>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55" name="Oval 438"/>
              <p:cNvSpPr>
                <a:spLocks noChangeAspect="1" noChangeArrowheads="1"/>
              </p:cNvSpPr>
              <p:nvPr/>
            </p:nvSpPr>
            <p:spPr bwMode="auto">
              <a:xfrm rot="4945737">
                <a:off x="5186" y="1818"/>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56" name="Oval 439"/>
              <p:cNvSpPr>
                <a:spLocks noChangeAspect="1" noChangeArrowheads="1"/>
              </p:cNvSpPr>
              <p:nvPr/>
            </p:nvSpPr>
            <p:spPr bwMode="auto">
              <a:xfrm rot="8631628">
                <a:off x="4967" y="2347"/>
                <a:ext cx="261"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57" name="Oval 440"/>
              <p:cNvSpPr>
                <a:spLocks noChangeAspect="1" noChangeArrowheads="1"/>
              </p:cNvSpPr>
              <p:nvPr/>
            </p:nvSpPr>
            <p:spPr bwMode="auto">
              <a:xfrm rot="10409574">
                <a:off x="4702" y="246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58" name="Oval 441"/>
              <p:cNvSpPr>
                <a:spLocks noChangeAspect="1" noChangeArrowheads="1"/>
              </p:cNvSpPr>
              <p:nvPr/>
            </p:nvSpPr>
            <p:spPr bwMode="auto">
              <a:xfrm rot="-7638376">
                <a:off x="4177" y="2239"/>
                <a:ext cx="265"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59" name="Oval 442"/>
              <p:cNvSpPr>
                <a:spLocks noChangeAspect="1" noChangeArrowheads="1"/>
              </p:cNvSpPr>
              <p:nvPr/>
            </p:nvSpPr>
            <p:spPr bwMode="auto">
              <a:xfrm rot="-9487720">
                <a:off x="4411" y="242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grpSp>
        <p:grpSp>
          <p:nvGrpSpPr>
            <p:cNvPr id="94335" name="Group 443"/>
            <p:cNvGrpSpPr>
              <a:grpSpLocks noChangeAspect="1"/>
            </p:cNvGrpSpPr>
            <p:nvPr/>
          </p:nvGrpSpPr>
          <p:grpSpPr bwMode="auto">
            <a:xfrm>
              <a:off x="2720" y="3037"/>
              <a:ext cx="311" cy="316"/>
              <a:chOff x="4135" y="1346"/>
              <a:chExt cx="1244" cy="1266"/>
            </a:xfrm>
          </p:grpSpPr>
          <p:sp>
            <p:nvSpPr>
              <p:cNvPr id="94336" name="Oval 444"/>
              <p:cNvSpPr>
                <a:spLocks noChangeAspect="1" noChangeArrowheads="1"/>
              </p:cNvSpPr>
              <p:nvPr/>
            </p:nvSpPr>
            <p:spPr bwMode="auto">
              <a:xfrm>
                <a:off x="5210" y="1684"/>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37" name="Oval 445"/>
              <p:cNvSpPr>
                <a:spLocks noChangeAspect="1" noChangeArrowheads="1"/>
              </p:cNvSpPr>
              <p:nvPr/>
            </p:nvSpPr>
            <p:spPr bwMode="auto">
              <a:xfrm>
                <a:off x="4168" y="2134"/>
                <a:ext cx="129" cy="128"/>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38" name="Oval 446"/>
              <p:cNvSpPr>
                <a:spLocks noChangeAspect="1" noChangeArrowheads="1"/>
              </p:cNvSpPr>
              <p:nvPr/>
            </p:nvSpPr>
            <p:spPr bwMode="auto">
              <a:xfrm>
                <a:off x="4901" y="2432"/>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39" name="Oval 447"/>
              <p:cNvSpPr>
                <a:spLocks noChangeAspect="1" noChangeArrowheads="1"/>
              </p:cNvSpPr>
              <p:nvPr/>
            </p:nvSpPr>
            <p:spPr bwMode="auto">
              <a:xfrm>
                <a:off x="4348" y="2362"/>
                <a:ext cx="133"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40" name="Oval 448"/>
              <p:cNvSpPr>
                <a:spLocks noChangeAspect="1" noChangeArrowheads="1"/>
              </p:cNvSpPr>
              <p:nvPr/>
            </p:nvSpPr>
            <p:spPr bwMode="auto">
              <a:xfrm>
                <a:off x="4613" y="2480"/>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41" name="Oval 449"/>
              <p:cNvSpPr>
                <a:spLocks noChangeAspect="1" noChangeArrowheads="1"/>
              </p:cNvSpPr>
              <p:nvPr/>
            </p:nvSpPr>
            <p:spPr bwMode="auto">
              <a:xfrm>
                <a:off x="5133" y="2255"/>
                <a:ext cx="132"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42" name="Oval 450"/>
              <p:cNvSpPr>
                <a:spLocks noChangeAspect="1" noChangeArrowheads="1"/>
              </p:cNvSpPr>
              <p:nvPr/>
            </p:nvSpPr>
            <p:spPr bwMode="auto">
              <a:xfrm>
                <a:off x="5044" y="1464"/>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43" name="Oval 451"/>
              <p:cNvSpPr>
                <a:spLocks noChangeAspect="1" noChangeArrowheads="1"/>
              </p:cNvSpPr>
              <p:nvPr/>
            </p:nvSpPr>
            <p:spPr bwMode="auto">
              <a:xfrm>
                <a:off x="5250" y="1979"/>
                <a:ext cx="129"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44" name="Oval 452"/>
              <p:cNvSpPr>
                <a:spLocks noChangeAspect="1" noChangeArrowheads="1"/>
              </p:cNvSpPr>
              <p:nvPr/>
            </p:nvSpPr>
            <p:spPr bwMode="auto">
              <a:xfrm>
                <a:off x="4135" y="1843"/>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45" name="Oval 453"/>
              <p:cNvSpPr>
                <a:spLocks noChangeAspect="1" noChangeArrowheads="1"/>
              </p:cNvSpPr>
              <p:nvPr/>
            </p:nvSpPr>
            <p:spPr bwMode="auto">
              <a:xfrm>
                <a:off x="4245" y="1559"/>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46" name="Oval 454"/>
              <p:cNvSpPr>
                <a:spLocks noChangeAspect="1" noChangeArrowheads="1"/>
              </p:cNvSpPr>
              <p:nvPr/>
            </p:nvSpPr>
            <p:spPr bwMode="auto">
              <a:xfrm>
                <a:off x="4775" y="1346"/>
                <a:ext cx="133"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47" name="Oval 455"/>
              <p:cNvSpPr>
                <a:spLocks noChangeAspect="1" noChangeArrowheads="1"/>
              </p:cNvSpPr>
              <p:nvPr/>
            </p:nvSpPr>
            <p:spPr bwMode="auto">
              <a:xfrm>
                <a:off x="4477" y="1386"/>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grpSp>
      </p:grpSp>
      <p:grpSp>
        <p:nvGrpSpPr>
          <p:cNvPr id="167211" name="Group 456"/>
          <p:cNvGrpSpPr>
            <a:grpSpLocks/>
          </p:cNvGrpSpPr>
          <p:nvPr/>
        </p:nvGrpSpPr>
        <p:grpSpPr bwMode="auto">
          <a:xfrm>
            <a:off x="4222750" y="4724400"/>
            <a:ext cx="514350" cy="519113"/>
            <a:chOff x="2713" y="3033"/>
            <a:chExt cx="324" cy="327"/>
          </a:xfrm>
        </p:grpSpPr>
        <p:grpSp>
          <p:nvGrpSpPr>
            <p:cNvPr id="94308" name="Group 457"/>
            <p:cNvGrpSpPr>
              <a:grpSpLocks noChangeAspect="1"/>
            </p:cNvGrpSpPr>
            <p:nvPr/>
          </p:nvGrpSpPr>
          <p:grpSpPr bwMode="auto">
            <a:xfrm>
              <a:off x="2713" y="3033"/>
              <a:ext cx="324" cy="327"/>
              <a:chOff x="4109" y="1331"/>
              <a:chExt cx="1296" cy="1307"/>
            </a:xfrm>
          </p:grpSpPr>
          <p:sp>
            <p:nvSpPr>
              <p:cNvPr id="94322" name="Oval 458"/>
              <p:cNvSpPr>
                <a:spLocks noChangeAspect="1" noChangeArrowheads="1"/>
              </p:cNvSpPr>
              <p:nvPr/>
            </p:nvSpPr>
            <p:spPr bwMode="auto">
              <a:xfrm rot="-2174604">
                <a:off x="4289" y="1438"/>
                <a:ext cx="262"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23" name="Oval 459"/>
              <p:cNvSpPr>
                <a:spLocks noChangeAspect="1" noChangeArrowheads="1"/>
              </p:cNvSpPr>
              <p:nvPr/>
            </p:nvSpPr>
            <p:spPr bwMode="auto">
              <a:xfrm rot="6812307">
                <a:off x="5149" y="2113"/>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24" name="Oval 460"/>
              <p:cNvSpPr>
                <a:spLocks noChangeAspect="1" noChangeArrowheads="1"/>
              </p:cNvSpPr>
              <p:nvPr/>
            </p:nvSpPr>
            <p:spPr bwMode="auto">
              <a:xfrm rot="-411409">
                <a:off x="4558" y="133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25" name="Oval 461"/>
              <p:cNvSpPr>
                <a:spLocks noChangeAspect="1" noChangeArrowheads="1"/>
              </p:cNvSpPr>
              <p:nvPr/>
            </p:nvSpPr>
            <p:spPr bwMode="auto">
              <a:xfrm rot="1434412">
                <a:off x="4845" y="1371"/>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26" name="Oval 462"/>
              <p:cNvSpPr>
                <a:spLocks noChangeAspect="1" noChangeArrowheads="1"/>
              </p:cNvSpPr>
              <p:nvPr/>
            </p:nvSpPr>
            <p:spPr bwMode="auto">
              <a:xfrm rot="-3966943">
                <a:off x="4107" y="1676"/>
                <a:ext cx="261" cy="176"/>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27" name="Oval 463"/>
              <p:cNvSpPr>
                <a:spLocks noChangeAspect="1" noChangeArrowheads="1"/>
              </p:cNvSpPr>
              <p:nvPr/>
            </p:nvSpPr>
            <p:spPr bwMode="auto">
              <a:xfrm rot="-5844756">
                <a:off x="4065" y="1971"/>
                <a:ext cx="266"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28" name="Oval 464"/>
              <p:cNvSpPr>
                <a:spLocks noChangeAspect="1" noChangeArrowheads="1"/>
              </p:cNvSpPr>
              <p:nvPr/>
            </p:nvSpPr>
            <p:spPr bwMode="auto">
              <a:xfrm rot="3214805">
                <a:off x="5083" y="1546"/>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29" name="Oval 465"/>
              <p:cNvSpPr>
                <a:spLocks noChangeAspect="1" noChangeArrowheads="1"/>
              </p:cNvSpPr>
              <p:nvPr/>
            </p:nvSpPr>
            <p:spPr bwMode="auto">
              <a:xfrm rot="4945737">
                <a:off x="5186" y="1818"/>
                <a:ext cx="262"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30" name="Oval 466"/>
              <p:cNvSpPr>
                <a:spLocks noChangeAspect="1" noChangeArrowheads="1"/>
              </p:cNvSpPr>
              <p:nvPr/>
            </p:nvSpPr>
            <p:spPr bwMode="auto">
              <a:xfrm rot="8631628">
                <a:off x="4967" y="2347"/>
                <a:ext cx="261"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31" name="Oval 467"/>
              <p:cNvSpPr>
                <a:spLocks noChangeAspect="1" noChangeArrowheads="1"/>
              </p:cNvSpPr>
              <p:nvPr/>
            </p:nvSpPr>
            <p:spPr bwMode="auto">
              <a:xfrm rot="10409574">
                <a:off x="4702" y="246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32" name="Oval 468"/>
              <p:cNvSpPr>
                <a:spLocks noChangeAspect="1" noChangeArrowheads="1"/>
              </p:cNvSpPr>
              <p:nvPr/>
            </p:nvSpPr>
            <p:spPr bwMode="auto">
              <a:xfrm rot="-7638376">
                <a:off x="4177" y="2239"/>
                <a:ext cx="265" cy="173"/>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sp>
            <p:nvSpPr>
              <p:cNvPr id="94333" name="Oval 469"/>
              <p:cNvSpPr>
                <a:spLocks noChangeAspect="1" noChangeArrowheads="1"/>
              </p:cNvSpPr>
              <p:nvPr/>
            </p:nvSpPr>
            <p:spPr bwMode="auto">
              <a:xfrm rot="-9487720">
                <a:off x="4411" y="2421"/>
                <a:ext cx="261" cy="177"/>
              </a:xfrm>
              <a:prstGeom prst="ellipse">
                <a:avLst/>
              </a:prstGeom>
              <a:gradFill rotWithShape="1">
                <a:gsLst>
                  <a:gs pos="0">
                    <a:srgbClr val="009900"/>
                  </a:gs>
                  <a:gs pos="100000">
                    <a:srgbClr val="006100"/>
                  </a:gs>
                </a:gsLst>
                <a:path path="rect">
                  <a:fillToRect r="100000" b="100000"/>
                </a:path>
              </a:gradFill>
              <a:ln>
                <a:noFill/>
              </a:ln>
              <a:extLst>
                <a:ext uri="{91240B29-F687-4F45-9708-019B960494DF}">
                  <a14:hiddenLine xmlns:a14="http://schemas.microsoft.com/office/drawing/2010/main" w="6350">
                    <a:solidFill>
                      <a:srgbClr val="000000"/>
                    </a:solidFill>
                    <a:round/>
                    <a:headEnd type="none" w="sm" len="sm"/>
                    <a:tailEnd type="none" w="sm" len="sm"/>
                  </a14:hiddenLine>
                </a:ext>
              </a:extLst>
            </p:spPr>
            <p:txBody>
              <a:bodyPr anchor="ctr"/>
              <a:lstStyle/>
              <a:p>
                <a:pPr algn="ctr"/>
                <a:endParaRPr lang="en-US"/>
              </a:p>
            </p:txBody>
          </p:sp>
        </p:grpSp>
        <p:grpSp>
          <p:nvGrpSpPr>
            <p:cNvPr id="94309" name="Group 470"/>
            <p:cNvGrpSpPr>
              <a:grpSpLocks noChangeAspect="1"/>
            </p:cNvGrpSpPr>
            <p:nvPr/>
          </p:nvGrpSpPr>
          <p:grpSpPr bwMode="auto">
            <a:xfrm>
              <a:off x="2720" y="3037"/>
              <a:ext cx="311" cy="316"/>
              <a:chOff x="4135" y="1346"/>
              <a:chExt cx="1244" cy="1266"/>
            </a:xfrm>
          </p:grpSpPr>
          <p:sp>
            <p:nvSpPr>
              <p:cNvPr id="94310" name="Oval 471"/>
              <p:cNvSpPr>
                <a:spLocks noChangeAspect="1" noChangeArrowheads="1"/>
              </p:cNvSpPr>
              <p:nvPr/>
            </p:nvSpPr>
            <p:spPr bwMode="auto">
              <a:xfrm>
                <a:off x="5210" y="1684"/>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11" name="Oval 472"/>
              <p:cNvSpPr>
                <a:spLocks noChangeAspect="1" noChangeArrowheads="1"/>
              </p:cNvSpPr>
              <p:nvPr/>
            </p:nvSpPr>
            <p:spPr bwMode="auto">
              <a:xfrm>
                <a:off x="4168" y="2134"/>
                <a:ext cx="129" cy="128"/>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12" name="Oval 473"/>
              <p:cNvSpPr>
                <a:spLocks noChangeAspect="1" noChangeArrowheads="1"/>
              </p:cNvSpPr>
              <p:nvPr/>
            </p:nvSpPr>
            <p:spPr bwMode="auto">
              <a:xfrm>
                <a:off x="4901" y="2432"/>
                <a:ext cx="132"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13" name="Oval 474"/>
              <p:cNvSpPr>
                <a:spLocks noChangeAspect="1" noChangeArrowheads="1"/>
              </p:cNvSpPr>
              <p:nvPr/>
            </p:nvSpPr>
            <p:spPr bwMode="auto">
              <a:xfrm>
                <a:off x="4348" y="2362"/>
                <a:ext cx="133"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14" name="Oval 475"/>
              <p:cNvSpPr>
                <a:spLocks noChangeAspect="1" noChangeArrowheads="1"/>
              </p:cNvSpPr>
              <p:nvPr/>
            </p:nvSpPr>
            <p:spPr bwMode="auto">
              <a:xfrm>
                <a:off x="4613" y="2480"/>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15" name="Oval 476"/>
              <p:cNvSpPr>
                <a:spLocks noChangeAspect="1" noChangeArrowheads="1"/>
              </p:cNvSpPr>
              <p:nvPr/>
            </p:nvSpPr>
            <p:spPr bwMode="auto">
              <a:xfrm>
                <a:off x="5133" y="2255"/>
                <a:ext cx="132"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16" name="Oval 477"/>
              <p:cNvSpPr>
                <a:spLocks noChangeAspect="1" noChangeArrowheads="1"/>
              </p:cNvSpPr>
              <p:nvPr/>
            </p:nvSpPr>
            <p:spPr bwMode="auto">
              <a:xfrm>
                <a:off x="5044" y="1464"/>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17" name="Oval 478"/>
              <p:cNvSpPr>
                <a:spLocks noChangeAspect="1" noChangeArrowheads="1"/>
              </p:cNvSpPr>
              <p:nvPr/>
            </p:nvSpPr>
            <p:spPr bwMode="auto">
              <a:xfrm>
                <a:off x="5250" y="1979"/>
                <a:ext cx="129"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18" name="Oval 479"/>
              <p:cNvSpPr>
                <a:spLocks noChangeAspect="1" noChangeArrowheads="1"/>
              </p:cNvSpPr>
              <p:nvPr/>
            </p:nvSpPr>
            <p:spPr bwMode="auto">
              <a:xfrm>
                <a:off x="4135" y="1843"/>
                <a:ext cx="129" cy="132"/>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19" name="Oval 480"/>
              <p:cNvSpPr>
                <a:spLocks noChangeAspect="1" noChangeArrowheads="1"/>
              </p:cNvSpPr>
              <p:nvPr/>
            </p:nvSpPr>
            <p:spPr bwMode="auto">
              <a:xfrm>
                <a:off x="4245" y="1559"/>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20" name="Oval 481"/>
              <p:cNvSpPr>
                <a:spLocks noChangeAspect="1" noChangeArrowheads="1"/>
              </p:cNvSpPr>
              <p:nvPr/>
            </p:nvSpPr>
            <p:spPr bwMode="auto">
              <a:xfrm>
                <a:off x="4775" y="1346"/>
                <a:ext cx="133" cy="129"/>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sp>
            <p:nvSpPr>
              <p:cNvPr id="94321" name="Oval 482"/>
              <p:cNvSpPr>
                <a:spLocks noChangeAspect="1" noChangeArrowheads="1"/>
              </p:cNvSpPr>
              <p:nvPr/>
            </p:nvSpPr>
            <p:spPr bwMode="auto">
              <a:xfrm>
                <a:off x="4477" y="1386"/>
                <a:ext cx="129" cy="133"/>
              </a:xfrm>
              <a:prstGeom prst="ellipse">
                <a:avLst/>
              </a:prstGeom>
              <a:gradFill rotWithShape="1">
                <a:gsLst>
                  <a:gs pos="0">
                    <a:srgbClr val="FFFF00"/>
                  </a:gs>
                  <a:gs pos="100000">
                    <a:srgbClr val="C2C200"/>
                  </a:gs>
                </a:gsLst>
                <a:path path="rect">
                  <a:fillToRect r="100000" b="100000"/>
                </a:path>
              </a:gradFill>
              <a:ln>
                <a:noFill/>
              </a:ln>
              <a:extLst>
                <a:ext uri="{91240B29-F687-4F45-9708-019B960494DF}">
                  <a14:hiddenLine xmlns:a14="http://schemas.microsoft.com/office/drawing/2010/main" w="6350">
                    <a:solidFill>
                      <a:srgbClr val="000000"/>
                    </a:solidFill>
                    <a:round/>
                    <a:headEnd/>
                    <a:tailEnd/>
                  </a14:hiddenLine>
                </a:ext>
              </a:extLst>
            </p:spPr>
            <p:txBody>
              <a:bodyPr anchor="ctr"/>
              <a:lstStyle/>
              <a:p>
                <a:pPr algn="ctr"/>
                <a:endParaRPr lang="en-US"/>
              </a:p>
            </p:txBody>
          </p:sp>
        </p:grpSp>
      </p:grpSp>
      <p:grpSp>
        <p:nvGrpSpPr>
          <p:cNvPr id="167214" name="Group 483"/>
          <p:cNvGrpSpPr>
            <a:grpSpLocks/>
          </p:cNvGrpSpPr>
          <p:nvPr/>
        </p:nvGrpSpPr>
        <p:grpSpPr bwMode="auto">
          <a:xfrm>
            <a:off x="823913" y="4776788"/>
            <a:ext cx="2752725" cy="1098550"/>
            <a:chOff x="558" y="2850"/>
            <a:chExt cx="1734" cy="692"/>
          </a:xfrm>
        </p:grpSpPr>
        <p:sp>
          <p:nvSpPr>
            <p:cNvPr id="94306" name="AutoShape 484"/>
            <p:cNvSpPr>
              <a:spLocks/>
            </p:cNvSpPr>
            <p:nvPr/>
          </p:nvSpPr>
          <p:spPr bwMode="auto">
            <a:xfrm rot="-5400000">
              <a:off x="775" y="2633"/>
              <a:ext cx="93" cy="528"/>
            </a:xfrm>
            <a:prstGeom prst="leftBrace">
              <a:avLst>
                <a:gd name="adj1" fmla="val 47312"/>
                <a:gd name="adj2" fmla="val 50000"/>
              </a:avLst>
            </a:prstGeom>
            <a:noFill/>
            <a:ln w="508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p>
          </p:txBody>
        </p:sp>
        <p:cxnSp>
          <p:nvCxnSpPr>
            <p:cNvPr id="94307" name="AutoShape 485"/>
            <p:cNvCxnSpPr>
              <a:cxnSpLocks noChangeShapeType="1"/>
            </p:cNvCxnSpPr>
            <p:nvPr/>
          </p:nvCxnSpPr>
          <p:spPr bwMode="auto">
            <a:xfrm rot="16200000" flipH="1">
              <a:off x="1262" y="2512"/>
              <a:ext cx="591" cy="1469"/>
            </a:xfrm>
            <a:prstGeom prst="curvedConnector2">
              <a:avLst/>
            </a:prstGeom>
            <a:noFill/>
            <a:ln w="50800">
              <a:solidFill>
                <a:srgbClr val="0000FF"/>
              </a:solidFill>
              <a:round/>
              <a:headEnd/>
              <a:tailEnd type="triangle" w="med" len="med"/>
            </a:ln>
            <a:extLst>
              <a:ext uri="{909E8E84-426E-40DD-AFC4-6F175D3DCCD1}">
                <a14:hiddenFill xmlns:a14="http://schemas.microsoft.com/office/drawing/2010/main">
                  <a:noFill/>
                </a14:hiddenFill>
              </a:ext>
            </a:extLst>
          </p:spPr>
        </p:cxnSp>
      </p:grpSp>
      <p:grpSp>
        <p:nvGrpSpPr>
          <p:cNvPr id="167215" name="Group 486"/>
          <p:cNvGrpSpPr>
            <a:grpSpLocks/>
          </p:cNvGrpSpPr>
          <p:nvPr/>
        </p:nvGrpSpPr>
        <p:grpSpPr bwMode="auto">
          <a:xfrm>
            <a:off x="5348288" y="4892675"/>
            <a:ext cx="1249362" cy="1001713"/>
            <a:chOff x="3408" y="2923"/>
            <a:chExt cx="787" cy="631"/>
          </a:xfrm>
        </p:grpSpPr>
        <p:sp>
          <p:nvSpPr>
            <p:cNvPr id="94304" name="AutoShape 487"/>
            <p:cNvSpPr>
              <a:spLocks/>
            </p:cNvSpPr>
            <p:nvPr/>
          </p:nvSpPr>
          <p:spPr bwMode="auto">
            <a:xfrm rot="-5400000">
              <a:off x="3884" y="2706"/>
              <a:ext cx="93" cy="528"/>
            </a:xfrm>
            <a:prstGeom prst="leftBrace">
              <a:avLst>
                <a:gd name="adj1" fmla="val 47312"/>
                <a:gd name="adj2" fmla="val 50000"/>
              </a:avLst>
            </a:prstGeom>
            <a:noFill/>
            <a:ln w="508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p>
          </p:txBody>
        </p:sp>
        <p:cxnSp>
          <p:nvCxnSpPr>
            <p:cNvPr id="94305" name="AutoShape 488"/>
            <p:cNvCxnSpPr>
              <a:cxnSpLocks noChangeShapeType="1"/>
            </p:cNvCxnSpPr>
            <p:nvPr/>
          </p:nvCxnSpPr>
          <p:spPr bwMode="auto">
            <a:xfrm rot="5400000">
              <a:off x="3406" y="3029"/>
              <a:ext cx="527" cy="524"/>
            </a:xfrm>
            <a:prstGeom prst="curvedConnector2">
              <a:avLst/>
            </a:prstGeom>
            <a:noFill/>
            <a:ln w="50800">
              <a:solidFill>
                <a:srgbClr val="0000FF"/>
              </a:solidFill>
              <a:round/>
              <a:headEnd/>
              <a:tailEnd type="triangle" w="med" len="med"/>
            </a:ln>
            <a:extLst>
              <a:ext uri="{909E8E84-426E-40DD-AFC4-6F175D3DCCD1}">
                <a14:hiddenFill xmlns:a14="http://schemas.microsoft.com/office/drawing/2010/main">
                  <a:noFill/>
                </a14:hiddenFill>
              </a:ext>
            </a:extLst>
          </p:spPr>
        </p:cxnSp>
      </p:grpSp>
      <p:sp>
        <p:nvSpPr>
          <p:cNvPr id="167401" name="Text Box 489"/>
          <p:cNvSpPr txBox="1">
            <a:spLocks noChangeArrowheads="1"/>
          </p:cNvSpPr>
          <p:nvPr/>
        </p:nvSpPr>
        <p:spPr bwMode="auto">
          <a:xfrm>
            <a:off x="2757488" y="6145213"/>
            <a:ext cx="3438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AU" sz="1600" b="1">
                <a:solidFill>
                  <a:srgbClr val="0000FF"/>
                </a:solidFill>
              </a:rPr>
              <a:t>prME immunogenic particles</a:t>
            </a:r>
          </a:p>
        </p:txBody>
      </p:sp>
      <p:sp>
        <p:nvSpPr>
          <p:cNvPr id="94237" name="Oval 490"/>
          <p:cNvSpPr>
            <a:spLocks noChangeAspect="1" noChangeArrowheads="1"/>
          </p:cNvSpPr>
          <p:nvPr/>
        </p:nvSpPr>
        <p:spPr bwMode="auto">
          <a:xfrm>
            <a:off x="2171700" y="2828925"/>
            <a:ext cx="165100" cy="165100"/>
          </a:xfrm>
          <a:prstGeom prst="ellipse">
            <a:avLst/>
          </a:prstGeom>
          <a:gradFill rotWithShape="1">
            <a:gsLst>
              <a:gs pos="0">
                <a:srgbClr val="FF0000"/>
              </a:gs>
              <a:gs pos="100000">
                <a:srgbClr val="9A00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AU"/>
          </a:p>
        </p:txBody>
      </p:sp>
      <p:sp>
        <p:nvSpPr>
          <p:cNvPr id="167420" name="Oval 508"/>
          <p:cNvSpPr>
            <a:spLocks noChangeAspect="1" noChangeArrowheads="1"/>
          </p:cNvSpPr>
          <p:nvPr/>
        </p:nvSpPr>
        <p:spPr bwMode="auto">
          <a:xfrm>
            <a:off x="1714500" y="6164263"/>
            <a:ext cx="360363" cy="360362"/>
          </a:xfrm>
          <a:prstGeom prst="ellipse">
            <a:avLst/>
          </a:prstGeom>
          <a:gradFill rotWithShape="1">
            <a:gsLst>
              <a:gs pos="0">
                <a:srgbClr val="FF0000"/>
              </a:gs>
              <a:gs pos="100000">
                <a:srgbClr val="8A00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r>
              <a:rPr lang="en-AU" sz="1000" b="1">
                <a:solidFill>
                  <a:schemeClr val="bg1"/>
                </a:solidFill>
              </a:rPr>
              <a:t>CTLs</a:t>
            </a:r>
            <a:endParaRPr lang="en-US" sz="1000" b="1">
              <a:solidFill>
                <a:schemeClr val="bg1"/>
              </a:solidFill>
            </a:endParaRPr>
          </a:p>
        </p:txBody>
      </p:sp>
      <p:sp>
        <p:nvSpPr>
          <p:cNvPr id="167421" name="Oval 509"/>
          <p:cNvSpPr>
            <a:spLocks noChangeAspect="1" noChangeArrowheads="1"/>
          </p:cNvSpPr>
          <p:nvPr/>
        </p:nvSpPr>
        <p:spPr bwMode="auto">
          <a:xfrm>
            <a:off x="6802438" y="6164263"/>
            <a:ext cx="360362" cy="360362"/>
          </a:xfrm>
          <a:prstGeom prst="ellipse">
            <a:avLst/>
          </a:prstGeom>
          <a:gradFill rotWithShape="1">
            <a:gsLst>
              <a:gs pos="0">
                <a:srgbClr val="FF0000"/>
              </a:gs>
              <a:gs pos="100000">
                <a:srgbClr val="8A00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r>
              <a:rPr lang="en-AU" sz="1000" b="1">
                <a:solidFill>
                  <a:schemeClr val="bg1"/>
                </a:solidFill>
              </a:rPr>
              <a:t>CTLs</a:t>
            </a:r>
            <a:endParaRPr lang="en-US" sz="1000" b="1">
              <a:solidFill>
                <a:schemeClr val="bg1"/>
              </a:solidFill>
            </a:endParaRPr>
          </a:p>
        </p:txBody>
      </p:sp>
      <p:sp>
        <p:nvSpPr>
          <p:cNvPr id="167422" name="Line 510"/>
          <p:cNvSpPr>
            <a:spLocks noChangeShapeType="1"/>
          </p:cNvSpPr>
          <p:nvPr/>
        </p:nvSpPr>
        <p:spPr bwMode="auto">
          <a:xfrm>
            <a:off x="1909763" y="5843588"/>
            <a:ext cx="0" cy="266700"/>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7423" name="Line 511"/>
          <p:cNvSpPr>
            <a:spLocks noChangeShapeType="1"/>
          </p:cNvSpPr>
          <p:nvPr/>
        </p:nvSpPr>
        <p:spPr bwMode="auto">
          <a:xfrm>
            <a:off x="6983413" y="5843588"/>
            <a:ext cx="0" cy="266700"/>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67216" name="Group 512"/>
          <p:cNvGrpSpPr>
            <a:grpSpLocks noChangeAspect="1"/>
          </p:cNvGrpSpPr>
          <p:nvPr/>
        </p:nvGrpSpPr>
        <p:grpSpPr bwMode="auto">
          <a:xfrm>
            <a:off x="4344988" y="3519488"/>
            <a:ext cx="247650" cy="436562"/>
            <a:chOff x="1952" y="2912"/>
            <a:chExt cx="247" cy="435"/>
          </a:xfrm>
        </p:grpSpPr>
        <p:sp>
          <p:nvSpPr>
            <p:cNvPr id="94298" name="Line 513"/>
            <p:cNvSpPr>
              <a:spLocks noChangeAspect="1" noChangeShapeType="1"/>
            </p:cNvSpPr>
            <p:nvPr/>
          </p:nvSpPr>
          <p:spPr bwMode="auto">
            <a:xfrm flipH="1">
              <a:off x="2048" y="3120"/>
              <a:ext cx="0" cy="22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99" name="Line 514"/>
            <p:cNvSpPr>
              <a:spLocks noChangeAspect="1" noChangeShapeType="1"/>
            </p:cNvSpPr>
            <p:nvPr/>
          </p:nvSpPr>
          <p:spPr bwMode="auto">
            <a:xfrm flipH="1">
              <a:off x="2104" y="3120"/>
              <a:ext cx="0" cy="22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300" name="Line 515"/>
            <p:cNvSpPr>
              <a:spLocks noChangeAspect="1" noChangeShapeType="1"/>
            </p:cNvSpPr>
            <p:nvPr/>
          </p:nvSpPr>
          <p:spPr bwMode="auto">
            <a:xfrm rot="1800000" flipH="1">
              <a:off x="2161" y="2912"/>
              <a:ext cx="0" cy="22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301" name="Line 516"/>
            <p:cNvSpPr>
              <a:spLocks noChangeAspect="1" noChangeShapeType="1"/>
            </p:cNvSpPr>
            <p:nvPr/>
          </p:nvSpPr>
          <p:spPr bwMode="auto">
            <a:xfrm rot="19800000" flipH="1">
              <a:off x="1992" y="2912"/>
              <a:ext cx="0" cy="22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302" name="Line 517"/>
            <p:cNvSpPr>
              <a:spLocks noChangeAspect="1" noChangeShapeType="1"/>
            </p:cNvSpPr>
            <p:nvPr/>
          </p:nvSpPr>
          <p:spPr bwMode="auto">
            <a:xfrm rot="-1800000">
              <a:off x="1952" y="2927"/>
              <a:ext cx="0" cy="19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303" name="Line 518"/>
            <p:cNvSpPr>
              <a:spLocks noChangeAspect="1" noChangeShapeType="1"/>
            </p:cNvSpPr>
            <p:nvPr/>
          </p:nvSpPr>
          <p:spPr bwMode="auto">
            <a:xfrm rot="1800000">
              <a:off x="2199" y="2927"/>
              <a:ext cx="0" cy="19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67431" name="Text Box 519"/>
          <p:cNvSpPr txBox="1">
            <a:spLocks noChangeArrowheads="1"/>
          </p:cNvSpPr>
          <p:nvPr/>
        </p:nvSpPr>
        <p:spPr bwMode="auto">
          <a:xfrm>
            <a:off x="4262438" y="3933825"/>
            <a:ext cx="4016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400">
                <a:solidFill>
                  <a:srgbClr val="FF0000"/>
                </a:solidFill>
              </a:rPr>
              <a:t>Ab</a:t>
            </a:r>
            <a:endParaRPr lang="en-US" sz="1400">
              <a:solidFill>
                <a:srgbClr val="FF0000"/>
              </a:solidFill>
            </a:endParaRPr>
          </a:p>
        </p:txBody>
      </p:sp>
      <p:sp>
        <p:nvSpPr>
          <p:cNvPr id="167432" name="Line 520"/>
          <p:cNvSpPr>
            <a:spLocks noChangeShapeType="1"/>
          </p:cNvSpPr>
          <p:nvPr/>
        </p:nvSpPr>
        <p:spPr bwMode="auto">
          <a:xfrm>
            <a:off x="4462463" y="2976563"/>
            <a:ext cx="0" cy="390525"/>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7433" name="Line 521"/>
          <p:cNvSpPr>
            <a:spLocks noChangeShapeType="1"/>
          </p:cNvSpPr>
          <p:nvPr/>
        </p:nvSpPr>
        <p:spPr bwMode="auto">
          <a:xfrm flipV="1">
            <a:off x="4471988" y="4240213"/>
            <a:ext cx="0" cy="361950"/>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4246" name="Text Box 522"/>
          <p:cNvSpPr txBox="1">
            <a:spLocks noChangeArrowheads="1"/>
          </p:cNvSpPr>
          <p:nvPr/>
        </p:nvSpPr>
        <p:spPr bwMode="auto">
          <a:xfrm>
            <a:off x="2346325" y="1298575"/>
            <a:ext cx="4214813"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AU" sz="1600" b="1">
                <a:solidFill>
                  <a:srgbClr val="0000FF"/>
                </a:solidFill>
              </a:rPr>
              <a:t>Single Round Infectious Particles </a:t>
            </a:r>
          </a:p>
          <a:p>
            <a:pPr algn="ctr" eaLnBrk="1" hangingPunct="1"/>
            <a:r>
              <a:rPr lang="en-AU" sz="1600" b="1">
                <a:solidFill>
                  <a:srgbClr val="0000FF"/>
                </a:solidFill>
              </a:rPr>
              <a:t>(SRIPs)</a:t>
            </a:r>
          </a:p>
        </p:txBody>
      </p:sp>
      <p:grpSp>
        <p:nvGrpSpPr>
          <p:cNvPr id="94247" name="Group 523"/>
          <p:cNvGrpSpPr>
            <a:grpSpLocks noChangeAspect="1"/>
          </p:cNvGrpSpPr>
          <p:nvPr/>
        </p:nvGrpSpPr>
        <p:grpSpPr bwMode="auto">
          <a:xfrm>
            <a:off x="2141538" y="3182938"/>
            <a:ext cx="330200" cy="165100"/>
            <a:chOff x="2360" y="2544"/>
            <a:chExt cx="319" cy="159"/>
          </a:xfrm>
        </p:grpSpPr>
        <p:sp>
          <p:nvSpPr>
            <p:cNvPr id="94296" name="Oval 524"/>
            <p:cNvSpPr>
              <a:spLocks noChangeAspect="1" noChangeArrowheads="1"/>
            </p:cNvSpPr>
            <p:nvPr/>
          </p:nvSpPr>
          <p:spPr bwMode="auto">
            <a:xfrm>
              <a:off x="2360" y="2544"/>
              <a:ext cx="159" cy="159"/>
            </a:xfrm>
            <a:prstGeom prst="ellipse">
              <a:avLst/>
            </a:prstGeom>
            <a:gradFill rotWithShape="1">
              <a:gsLst>
                <a:gs pos="0">
                  <a:srgbClr val="FFFF00"/>
                </a:gs>
                <a:gs pos="100000">
                  <a:srgbClr val="9A9A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AU"/>
            </a:p>
          </p:txBody>
        </p:sp>
        <p:sp>
          <p:nvSpPr>
            <p:cNvPr id="94297" name="Oval 525"/>
            <p:cNvSpPr>
              <a:spLocks noChangeAspect="1" noChangeArrowheads="1"/>
            </p:cNvSpPr>
            <p:nvPr/>
          </p:nvSpPr>
          <p:spPr bwMode="auto">
            <a:xfrm>
              <a:off x="2520" y="2544"/>
              <a:ext cx="159" cy="159"/>
            </a:xfrm>
            <a:prstGeom prst="ellipse">
              <a:avLst/>
            </a:prstGeom>
            <a:gradFill rotWithShape="1">
              <a:gsLst>
                <a:gs pos="0">
                  <a:srgbClr val="FFFF00"/>
                </a:gs>
                <a:gs pos="100000">
                  <a:srgbClr val="9A9A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AU"/>
            </a:p>
          </p:txBody>
        </p:sp>
      </p:grpSp>
      <p:grpSp>
        <p:nvGrpSpPr>
          <p:cNvPr id="94248" name="Group 526"/>
          <p:cNvGrpSpPr>
            <a:grpSpLocks noChangeAspect="1"/>
          </p:cNvGrpSpPr>
          <p:nvPr/>
        </p:nvGrpSpPr>
        <p:grpSpPr bwMode="auto">
          <a:xfrm>
            <a:off x="2217738" y="3481388"/>
            <a:ext cx="273050" cy="314325"/>
            <a:chOff x="2888" y="2552"/>
            <a:chExt cx="264" cy="304"/>
          </a:xfrm>
        </p:grpSpPr>
        <p:sp>
          <p:nvSpPr>
            <p:cNvPr id="94294" name="Oval 527"/>
            <p:cNvSpPr>
              <a:spLocks noChangeAspect="1" noChangeArrowheads="1"/>
            </p:cNvSpPr>
            <p:nvPr/>
          </p:nvSpPr>
          <p:spPr bwMode="auto">
            <a:xfrm>
              <a:off x="2888" y="2552"/>
              <a:ext cx="264" cy="152"/>
            </a:xfrm>
            <a:prstGeom prst="ellipse">
              <a:avLst/>
            </a:prstGeom>
            <a:gradFill rotWithShape="1">
              <a:gsLst>
                <a:gs pos="0">
                  <a:srgbClr val="009900"/>
                </a:gs>
                <a:gs pos="100000">
                  <a:srgbClr val="0047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a:p>
          </p:txBody>
        </p:sp>
        <p:sp>
          <p:nvSpPr>
            <p:cNvPr id="94295" name="Oval 528"/>
            <p:cNvSpPr>
              <a:spLocks noChangeAspect="1" noChangeArrowheads="1"/>
            </p:cNvSpPr>
            <p:nvPr/>
          </p:nvSpPr>
          <p:spPr bwMode="auto">
            <a:xfrm>
              <a:off x="2888" y="2704"/>
              <a:ext cx="264" cy="152"/>
            </a:xfrm>
            <a:prstGeom prst="ellipse">
              <a:avLst/>
            </a:prstGeom>
            <a:gradFill rotWithShape="1">
              <a:gsLst>
                <a:gs pos="0">
                  <a:srgbClr val="009900"/>
                </a:gs>
                <a:gs pos="100000">
                  <a:srgbClr val="0047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a:p>
          </p:txBody>
        </p:sp>
      </p:grpSp>
      <p:grpSp>
        <p:nvGrpSpPr>
          <p:cNvPr id="167219" name="Group 530"/>
          <p:cNvGrpSpPr>
            <a:grpSpLocks/>
          </p:cNvGrpSpPr>
          <p:nvPr/>
        </p:nvGrpSpPr>
        <p:grpSpPr bwMode="auto">
          <a:xfrm>
            <a:off x="7564438" y="2319338"/>
            <a:ext cx="974725" cy="863600"/>
            <a:chOff x="4804" y="1302"/>
            <a:chExt cx="614" cy="544"/>
          </a:xfrm>
        </p:grpSpPr>
        <p:cxnSp>
          <p:nvCxnSpPr>
            <p:cNvPr id="94292" name="AutoShape 531"/>
            <p:cNvCxnSpPr>
              <a:cxnSpLocks noChangeShapeType="1"/>
            </p:cNvCxnSpPr>
            <p:nvPr/>
          </p:nvCxnSpPr>
          <p:spPr bwMode="auto">
            <a:xfrm rot="-5400000">
              <a:off x="4888" y="1317"/>
              <a:ext cx="445" cy="614"/>
            </a:xfrm>
            <a:prstGeom prst="curvedConnector2">
              <a:avLst/>
            </a:prstGeom>
            <a:noFill/>
            <a:ln w="50800">
              <a:solidFill>
                <a:srgbClr val="FF0000"/>
              </a:solidFill>
              <a:round/>
              <a:headEnd/>
              <a:tailEnd type="none" w="lg" len="lg"/>
            </a:ln>
            <a:extLst>
              <a:ext uri="{909E8E84-426E-40DD-AFC4-6F175D3DCCD1}">
                <a14:hiddenFill xmlns:a14="http://schemas.microsoft.com/office/drawing/2010/main">
                  <a:noFill/>
                </a14:hiddenFill>
              </a:ext>
            </a:extLst>
          </p:spPr>
        </p:cxnSp>
        <p:sp>
          <p:nvSpPr>
            <p:cNvPr id="94293" name="Line 532"/>
            <p:cNvSpPr>
              <a:spLocks noChangeShapeType="1"/>
            </p:cNvSpPr>
            <p:nvPr/>
          </p:nvSpPr>
          <p:spPr bwMode="auto">
            <a:xfrm flipH="1">
              <a:off x="5412" y="1302"/>
              <a:ext cx="0" cy="198"/>
            </a:xfrm>
            <a:prstGeom prst="line">
              <a:avLst/>
            </a:prstGeom>
            <a:noFill/>
            <a:ln w="508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67445" name="Text Box 533"/>
          <p:cNvSpPr txBox="1">
            <a:spLocks noChangeArrowheads="1"/>
          </p:cNvSpPr>
          <p:nvPr/>
        </p:nvSpPr>
        <p:spPr bwMode="auto">
          <a:xfrm>
            <a:off x="7599363" y="1708150"/>
            <a:ext cx="1365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AU" sz="1800">
                <a:solidFill>
                  <a:srgbClr val="FF0000"/>
                </a:solidFill>
              </a:rPr>
              <a:t>No further</a:t>
            </a:r>
          </a:p>
          <a:p>
            <a:pPr algn="ctr" eaLnBrk="1" hangingPunct="1"/>
            <a:r>
              <a:rPr lang="en-AU" sz="1800">
                <a:solidFill>
                  <a:srgbClr val="FF0000"/>
                </a:solidFill>
              </a:rPr>
              <a:t>viral spread</a:t>
            </a:r>
            <a:endParaRPr lang="en-US" sz="1800">
              <a:solidFill>
                <a:srgbClr val="FF0000"/>
              </a:solidFill>
            </a:endParaRPr>
          </a:p>
        </p:txBody>
      </p:sp>
      <p:sp>
        <p:nvSpPr>
          <p:cNvPr id="167446" name="Rectangle 534"/>
          <p:cNvSpPr>
            <a:spLocks noChangeArrowheads="1"/>
          </p:cNvSpPr>
          <p:nvPr/>
        </p:nvSpPr>
        <p:spPr bwMode="auto">
          <a:xfrm>
            <a:off x="0" y="0"/>
            <a:ext cx="9144000" cy="1552575"/>
          </a:xfrm>
          <a:prstGeom prst="rect">
            <a:avLst/>
          </a:prstGeom>
          <a:gradFill rotWithShape="1">
            <a:gsLst>
              <a:gs pos="0">
                <a:schemeClr val="accent2">
                  <a:alpha val="92000"/>
                </a:schemeClr>
              </a:gs>
              <a:gs pos="100000">
                <a:schemeClr val="accent2">
                  <a:gamma/>
                  <a:tint val="0"/>
                  <a:invGamma/>
                  <a:alpha val="0"/>
                </a:schemeClr>
              </a:gs>
            </a:gsLst>
            <a:lin ang="5400000" scaled="1"/>
          </a:gradFill>
          <a:ln w="9525">
            <a:noFill/>
            <a:miter lim="800000"/>
            <a:headEnd/>
            <a:tailEnd/>
          </a:ln>
          <a:effectLst/>
        </p:spPr>
        <p:txBody>
          <a:bodyPr wrap="none" anchor="ctr"/>
          <a:lstStyle/>
          <a:p>
            <a:pPr algn="ctr">
              <a:defRPr/>
            </a:pPr>
            <a:endParaRPr lang="en-US">
              <a:ea typeface="+mn-ea"/>
              <a:cs typeface="+mn-cs"/>
            </a:endParaRPr>
          </a:p>
        </p:txBody>
      </p:sp>
      <p:sp>
        <p:nvSpPr>
          <p:cNvPr id="94252" name="Text Box 536"/>
          <p:cNvSpPr txBox="1">
            <a:spLocks noChangeArrowheads="1"/>
          </p:cNvSpPr>
          <p:nvPr/>
        </p:nvSpPr>
        <p:spPr bwMode="auto">
          <a:xfrm>
            <a:off x="1724025" y="77788"/>
            <a:ext cx="56515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3200" dirty="0" err="1">
                <a:solidFill>
                  <a:schemeClr val="bg1"/>
                </a:solidFill>
                <a:latin typeface="Tahoma" charset="0"/>
              </a:rPr>
              <a:t>pKUNdC</a:t>
            </a:r>
            <a:r>
              <a:rPr lang="en-US" sz="3200" dirty="0">
                <a:solidFill>
                  <a:schemeClr val="bg1"/>
                </a:solidFill>
                <a:latin typeface="Tahoma" charset="0"/>
              </a:rPr>
              <a:t>/C DNA vaccine model</a:t>
            </a:r>
            <a:endParaRPr lang="en-AU" sz="3200" dirty="0">
              <a:solidFill>
                <a:schemeClr val="bg1"/>
              </a:solidFill>
              <a:latin typeface="Tahoma" charset="0"/>
            </a:endParaRPr>
          </a:p>
        </p:txBody>
      </p:sp>
      <p:grpSp>
        <p:nvGrpSpPr>
          <p:cNvPr id="167222" name="Group 547"/>
          <p:cNvGrpSpPr>
            <a:grpSpLocks noChangeAspect="1"/>
          </p:cNvGrpSpPr>
          <p:nvPr/>
        </p:nvGrpSpPr>
        <p:grpSpPr bwMode="auto">
          <a:xfrm>
            <a:off x="890588" y="5881688"/>
            <a:ext cx="247650" cy="436562"/>
            <a:chOff x="1952" y="2912"/>
            <a:chExt cx="247" cy="435"/>
          </a:xfrm>
        </p:grpSpPr>
        <p:sp>
          <p:nvSpPr>
            <p:cNvPr id="94286" name="Line 548"/>
            <p:cNvSpPr>
              <a:spLocks noChangeAspect="1" noChangeShapeType="1"/>
            </p:cNvSpPr>
            <p:nvPr/>
          </p:nvSpPr>
          <p:spPr bwMode="auto">
            <a:xfrm flipH="1">
              <a:off x="2048" y="3120"/>
              <a:ext cx="0" cy="22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87" name="Line 549"/>
            <p:cNvSpPr>
              <a:spLocks noChangeAspect="1" noChangeShapeType="1"/>
            </p:cNvSpPr>
            <p:nvPr/>
          </p:nvSpPr>
          <p:spPr bwMode="auto">
            <a:xfrm flipH="1">
              <a:off x="2104" y="3120"/>
              <a:ext cx="0" cy="22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88" name="Line 550"/>
            <p:cNvSpPr>
              <a:spLocks noChangeAspect="1" noChangeShapeType="1"/>
            </p:cNvSpPr>
            <p:nvPr/>
          </p:nvSpPr>
          <p:spPr bwMode="auto">
            <a:xfrm rot="1800000" flipH="1">
              <a:off x="2161" y="2912"/>
              <a:ext cx="0" cy="22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89" name="Line 551"/>
            <p:cNvSpPr>
              <a:spLocks noChangeAspect="1" noChangeShapeType="1"/>
            </p:cNvSpPr>
            <p:nvPr/>
          </p:nvSpPr>
          <p:spPr bwMode="auto">
            <a:xfrm rot="19800000" flipH="1">
              <a:off x="1992" y="2912"/>
              <a:ext cx="0" cy="22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90" name="Line 552"/>
            <p:cNvSpPr>
              <a:spLocks noChangeAspect="1" noChangeShapeType="1"/>
            </p:cNvSpPr>
            <p:nvPr/>
          </p:nvSpPr>
          <p:spPr bwMode="auto">
            <a:xfrm rot="-1800000">
              <a:off x="1952" y="2927"/>
              <a:ext cx="0" cy="19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91" name="Line 553"/>
            <p:cNvSpPr>
              <a:spLocks noChangeAspect="1" noChangeShapeType="1"/>
            </p:cNvSpPr>
            <p:nvPr/>
          </p:nvSpPr>
          <p:spPr bwMode="auto">
            <a:xfrm rot="1800000">
              <a:off x="2199" y="2927"/>
              <a:ext cx="0" cy="19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67466" name="Text Box 554"/>
          <p:cNvSpPr txBox="1">
            <a:spLocks noChangeArrowheads="1"/>
          </p:cNvSpPr>
          <p:nvPr/>
        </p:nvSpPr>
        <p:spPr bwMode="auto">
          <a:xfrm>
            <a:off x="808038" y="6296025"/>
            <a:ext cx="4016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400">
                <a:solidFill>
                  <a:srgbClr val="FF0000"/>
                </a:solidFill>
              </a:rPr>
              <a:t>Ab</a:t>
            </a:r>
            <a:endParaRPr lang="en-US" sz="1400">
              <a:solidFill>
                <a:srgbClr val="FF0000"/>
              </a:solidFill>
            </a:endParaRPr>
          </a:p>
        </p:txBody>
      </p:sp>
      <p:cxnSp>
        <p:nvCxnSpPr>
          <p:cNvPr id="167470" name="AutoShape 558"/>
          <p:cNvCxnSpPr>
            <a:cxnSpLocks noChangeShapeType="1"/>
          </p:cNvCxnSpPr>
          <p:nvPr/>
        </p:nvCxnSpPr>
        <p:spPr bwMode="auto">
          <a:xfrm rot="16200000" flipH="1">
            <a:off x="555625" y="5851525"/>
            <a:ext cx="266700" cy="273050"/>
          </a:xfrm>
          <a:prstGeom prst="curvedConnector2">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cxnSp>
      <p:grpSp>
        <p:nvGrpSpPr>
          <p:cNvPr id="167223" name="Group 560"/>
          <p:cNvGrpSpPr>
            <a:grpSpLocks noChangeAspect="1"/>
          </p:cNvGrpSpPr>
          <p:nvPr/>
        </p:nvGrpSpPr>
        <p:grpSpPr bwMode="auto">
          <a:xfrm>
            <a:off x="8450263" y="5880100"/>
            <a:ext cx="247650" cy="436563"/>
            <a:chOff x="1952" y="2912"/>
            <a:chExt cx="247" cy="435"/>
          </a:xfrm>
        </p:grpSpPr>
        <p:sp>
          <p:nvSpPr>
            <p:cNvPr id="94280" name="Line 561"/>
            <p:cNvSpPr>
              <a:spLocks noChangeAspect="1" noChangeShapeType="1"/>
            </p:cNvSpPr>
            <p:nvPr/>
          </p:nvSpPr>
          <p:spPr bwMode="auto">
            <a:xfrm flipH="1">
              <a:off x="2048" y="3120"/>
              <a:ext cx="0" cy="22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81" name="Line 562"/>
            <p:cNvSpPr>
              <a:spLocks noChangeAspect="1" noChangeShapeType="1"/>
            </p:cNvSpPr>
            <p:nvPr/>
          </p:nvSpPr>
          <p:spPr bwMode="auto">
            <a:xfrm flipH="1">
              <a:off x="2104" y="3120"/>
              <a:ext cx="0" cy="22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82" name="Line 563"/>
            <p:cNvSpPr>
              <a:spLocks noChangeAspect="1" noChangeShapeType="1"/>
            </p:cNvSpPr>
            <p:nvPr/>
          </p:nvSpPr>
          <p:spPr bwMode="auto">
            <a:xfrm rot="1800000" flipH="1">
              <a:off x="2161" y="2912"/>
              <a:ext cx="0" cy="22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83" name="Line 564"/>
            <p:cNvSpPr>
              <a:spLocks noChangeAspect="1" noChangeShapeType="1"/>
            </p:cNvSpPr>
            <p:nvPr/>
          </p:nvSpPr>
          <p:spPr bwMode="auto">
            <a:xfrm rot="19800000" flipH="1">
              <a:off x="1992" y="2912"/>
              <a:ext cx="0" cy="22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84" name="Line 565"/>
            <p:cNvSpPr>
              <a:spLocks noChangeAspect="1" noChangeShapeType="1"/>
            </p:cNvSpPr>
            <p:nvPr/>
          </p:nvSpPr>
          <p:spPr bwMode="auto">
            <a:xfrm rot="-1800000">
              <a:off x="1952" y="2927"/>
              <a:ext cx="0" cy="19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285" name="Line 566"/>
            <p:cNvSpPr>
              <a:spLocks noChangeAspect="1" noChangeShapeType="1"/>
            </p:cNvSpPr>
            <p:nvPr/>
          </p:nvSpPr>
          <p:spPr bwMode="auto">
            <a:xfrm rot="1800000">
              <a:off x="2199" y="2927"/>
              <a:ext cx="0" cy="19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67479" name="Text Box 567"/>
          <p:cNvSpPr txBox="1">
            <a:spLocks noChangeArrowheads="1"/>
          </p:cNvSpPr>
          <p:nvPr/>
        </p:nvSpPr>
        <p:spPr bwMode="auto">
          <a:xfrm>
            <a:off x="8367713" y="6294438"/>
            <a:ext cx="4016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400">
                <a:solidFill>
                  <a:srgbClr val="FF0000"/>
                </a:solidFill>
              </a:rPr>
              <a:t>Ab</a:t>
            </a:r>
            <a:endParaRPr lang="en-US" sz="1400">
              <a:solidFill>
                <a:srgbClr val="FF0000"/>
              </a:solidFill>
            </a:endParaRPr>
          </a:p>
        </p:txBody>
      </p:sp>
      <p:cxnSp>
        <p:nvCxnSpPr>
          <p:cNvPr id="167480" name="AutoShape 568"/>
          <p:cNvCxnSpPr>
            <a:cxnSpLocks noChangeShapeType="1"/>
          </p:cNvCxnSpPr>
          <p:nvPr/>
        </p:nvCxnSpPr>
        <p:spPr bwMode="auto">
          <a:xfrm rot="16200000" flipH="1">
            <a:off x="8115300" y="5849938"/>
            <a:ext cx="266700" cy="273050"/>
          </a:xfrm>
          <a:prstGeom prst="curvedConnector2">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57" name="Cloud 556"/>
          <p:cNvSpPr>
            <a:spLocks noChangeArrowheads="1"/>
          </p:cNvSpPr>
          <p:nvPr/>
        </p:nvSpPr>
        <p:spPr bwMode="auto">
          <a:xfrm>
            <a:off x="2195513" y="4446588"/>
            <a:ext cx="358775" cy="360362"/>
          </a:xfrm>
          <a:custGeom>
            <a:avLst/>
            <a:gdLst>
              <a:gd name="T0" fmla="*/ 358476 w 43200"/>
              <a:gd name="T1" fmla="*/ 180181 h 43200"/>
              <a:gd name="T2" fmla="*/ 179388 w 43200"/>
              <a:gd name="T3" fmla="*/ 359978 h 43200"/>
              <a:gd name="T4" fmla="*/ 1113 w 43200"/>
              <a:gd name="T5" fmla="*/ 180181 h 43200"/>
              <a:gd name="T6" fmla="*/ 179388 w 43200"/>
              <a:gd name="T7" fmla="*/ 20604 h 43200"/>
              <a:gd name="T8" fmla="*/ 0 60000 65536"/>
              <a:gd name="T9" fmla="*/ 5898240 60000 65536"/>
              <a:gd name="T10" fmla="*/ 11796480 60000 65536"/>
              <a:gd name="T11" fmla="*/ 17694720 60000 65536"/>
              <a:gd name="T12" fmla="*/ 5954 w 43200"/>
              <a:gd name="T13" fmla="*/ 6524 h 43200"/>
              <a:gd name="T14" fmla="*/ 34174 w 43200"/>
              <a:gd name="T15" fmla="*/ 34674 h 43200"/>
            </a:gdLst>
            <a:ahLst/>
            <a:cxnLst>
              <a:cxn ang="T8">
                <a:pos x="T0" y="T1"/>
              </a:cxn>
              <a:cxn ang="T9">
                <a:pos x="T2" y="T3"/>
              </a:cxn>
              <a:cxn ang="T10">
                <a:pos x="T4" y="T5"/>
              </a:cxn>
              <a:cxn ang="T11">
                <a:pos x="T6" y="T7"/>
              </a:cxn>
            </a:cxnLst>
            <a:rect l="T12" t="T13" r="T14" b="T15"/>
            <a:pathLst>
              <a:path w="43200" h="43200">
                <a:moveTo>
                  <a:pt x="3900" y="14370"/>
                </a:moveTo>
                <a:lnTo>
                  <a:pt x="3899" y="14370"/>
                </a:lnTo>
                <a:cubicBezTo>
                  <a:pt x="3858" y="13959"/>
                  <a:pt x="3838" y="13545"/>
                  <a:pt x="3838" y="13131"/>
                </a:cubicBezTo>
                <a:cubicBezTo>
                  <a:pt x="3838" y="8055"/>
                  <a:pt x="6861" y="3941"/>
                  <a:pt x="10591" y="3941"/>
                </a:cubicBezTo>
                <a:cubicBezTo>
                  <a:pt x="11791" y="3941"/>
                  <a:pt x="12969" y="4376"/>
                  <a:pt x="14005" y="5201"/>
                </a:cubicBezTo>
                <a:lnTo>
                  <a:pt x="14005" y="5202"/>
                </a:lnTo>
                <a:cubicBezTo>
                  <a:pt x="14930" y="2828"/>
                  <a:pt x="16742" y="1343"/>
                  <a:pt x="18715" y="1343"/>
                </a:cubicBezTo>
                <a:cubicBezTo>
                  <a:pt x="20114" y="1343"/>
                  <a:pt x="21458" y="2093"/>
                  <a:pt x="22456" y="3431"/>
                </a:cubicBezTo>
                <a:lnTo>
                  <a:pt x="22456" y="3432"/>
                </a:lnTo>
                <a:cubicBezTo>
                  <a:pt x="23194" y="1415"/>
                  <a:pt x="24707" y="140"/>
                  <a:pt x="26362" y="140"/>
                </a:cubicBezTo>
                <a:cubicBezTo>
                  <a:pt x="27723" y="140"/>
                  <a:pt x="29007" y="1006"/>
                  <a:pt x="29832" y="2481"/>
                </a:cubicBezTo>
                <a:lnTo>
                  <a:pt x="29832" y="2480"/>
                </a:lnTo>
                <a:cubicBezTo>
                  <a:pt x="30755" y="1002"/>
                  <a:pt x="32110" y="149"/>
                  <a:pt x="33538" y="149"/>
                </a:cubicBezTo>
                <a:cubicBezTo>
                  <a:pt x="35888" y="149"/>
                  <a:pt x="37901" y="2435"/>
                  <a:pt x="38318" y="5575"/>
                </a:cubicBezTo>
                <a:lnTo>
                  <a:pt x="38317" y="5576"/>
                </a:lnTo>
                <a:cubicBezTo>
                  <a:pt x="40639" y="6438"/>
                  <a:pt x="42250" y="9313"/>
                  <a:pt x="42250" y="12594"/>
                </a:cubicBezTo>
                <a:cubicBezTo>
                  <a:pt x="42250" y="13579"/>
                  <a:pt x="42103" y="14554"/>
                  <a:pt x="41818" y="15460"/>
                </a:cubicBezTo>
                <a:lnTo>
                  <a:pt x="41818" y="15459"/>
                </a:lnTo>
                <a:cubicBezTo>
                  <a:pt x="42727" y="17070"/>
                  <a:pt x="43220" y="19044"/>
                  <a:pt x="43220" y="21076"/>
                </a:cubicBezTo>
                <a:cubicBezTo>
                  <a:pt x="43220" y="25663"/>
                  <a:pt x="40741" y="29553"/>
                  <a:pt x="37404" y="30203"/>
                </a:cubicBezTo>
                <a:lnTo>
                  <a:pt x="37403" y="30202"/>
                </a:lnTo>
                <a:cubicBezTo>
                  <a:pt x="37378" y="34523"/>
                  <a:pt x="34795" y="38006"/>
                  <a:pt x="31619" y="38006"/>
                </a:cubicBezTo>
                <a:cubicBezTo>
                  <a:pt x="30535" y="38006"/>
                  <a:pt x="29474" y="37593"/>
                  <a:pt x="28555" y="36813"/>
                </a:cubicBezTo>
                <a:lnTo>
                  <a:pt x="28556" y="36813"/>
                </a:lnTo>
                <a:cubicBezTo>
                  <a:pt x="27694" y="40699"/>
                  <a:pt x="25069" y="43357"/>
                  <a:pt x="22094" y="43357"/>
                </a:cubicBezTo>
                <a:cubicBezTo>
                  <a:pt x="19839" y="43357"/>
                  <a:pt x="17733" y="41821"/>
                  <a:pt x="16480" y="39263"/>
                </a:cubicBezTo>
                <a:lnTo>
                  <a:pt x="16480" y="39264"/>
                </a:lnTo>
                <a:cubicBezTo>
                  <a:pt x="15279" y="40250"/>
                  <a:pt x="13904" y="40770"/>
                  <a:pt x="12503" y="40770"/>
                </a:cubicBezTo>
                <a:cubicBezTo>
                  <a:pt x="9735" y="40770"/>
                  <a:pt x="7180" y="38748"/>
                  <a:pt x="5804" y="35469"/>
                </a:cubicBezTo>
                <a:lnTo>
                  <a:pt x="5803" y="35469"/>
                </a:lnTo>
                <a:cubicBezTo>
                  <a:pt x="5635" y="35496"/>
                  <a:pt x="5465" y="35509"/>
                  <a:pt x="5296" y="35509"/>
                </a:cubicBezTo>
                <a:cubicBezTo>
                  <a:pt x="2888" y="35510"/>
                  <a:pt x="936" y="32860"/>
                  <a:pt x="936" y="29592"/>
                </a:cubicBezTo>
                <a:cubicBezTo>
                  <a:pt x="936" y="28090"/>
                  <a:pt x="1356" y="26644"/>
                  <a:pt x="2112" y="25547"/>
                </a:cubicBezTo>
                <a:lnTo>
                  <a:pt x="2113" y="25547"/>
                </a:lnTo>
                <a:cubicBezTo>
                  <a:pt x="781" y="24481"/>
                  <a:pt x="-36" y="22528"/>
                  <a:pt x="-36" y="20418"/>
                </a:cubicBezTo>
                <a:cubicBezTo>
                  <a:pt x="-36" y="17370"/>
                  <a:pt x="1647" y="14817"/>
                  <a:pt x="3863" y="14504"/>
                </a:cubicBezTo>
                <a:close/>
              </a:path>
              <a:path w="43200" h="43200" fill="none">
                <a:moveTo>
                  <a:pt x="4693" y="26177"/>
                </a:moveTo>
                <a:lnTo>
                  <a:pt x="4693" y="26177"/>
                </a:lnTo>
                <a:cubicBezTo>
                  <a:pt x="4580" y="26189"/>
                  <a:pt x="4468" y="26194"/>
                  <a:pt x="4356" y="26194"/>
                </a:cubicBezTo>
                <a:cubicBezTo>
                  <a:pt x="3584" y="26194"/>
                  <a:pt x="2826" y="25913"/>
                  <a:pt x="2160" y="25379"/>
                </a:cubicBezTo>
                <a:moveTo>
                  <a:pt x="6928" y="34899"/>
                </a:moveTo>
                <a:lnTo>
                  <a:pt x="6927" y="34898"/>
                </a:lnTo>
                <a:cubicBezTo>
                  <a:pt x="6572" y="35091"/>
                  <a:pt x="6200" y="35219"/>
                  <a:pt x="5820" y="35280"/>
                </a:cubicBezTo>
                <a:moveTo>
                  <a:pt x="16478" y="39090"/>
                </a:moveTo>
                <a:lnTo>
                  <a:pt x="16477" y="39090"/>
                </a:lnTo>
                <a:cubicBezTo>
                  <a:pt x="16210" y="38544"/>
                  <a:pt x="15986" y="37960"/>
                  <a:pt x="15809" y="37350"/>
                </a:cubicBezTo>
                <a:moveTo>
                  <a:pt x="28827" y="34751"/>
                </a:moveTo>
                <a:lnTo>
                  <a:pt x="28826" y="34750"/>
                </a:lnTo>
                <a:cubicBezTo>
                  <a:pt x="28787" y="35398"/>
                  <a:pt x="28698" y="36038"/>
                  <a:pt x="28560" y="36660"/>
                </a:cubicBezTo>
                <a:moveTo>
                  <a:pt x="34129" y="22954"/>
                </a:moveTo>
                <a:lnTo>
                  <a:pt x="34128" y="22954"/>
                </a:lnTo>
                <a:cubicBezTo>
                  <a:pt x="36118" y="24271"/>
                  <a:pt x="37381" y="27017"/>
                  <a:pt x="37381" y="30027"/>
                </a:cubicBezTo>
                <a:cubicBezTo>
                  <a:pt x="37381" y="30048"/>
                  <a:pt x="37380" y="30069"/>
                  <a:pt x="37380" y="30090"/>
                </a:cubicBezTo>
                <a:moveTo>
                  <a:pt x="41798" y="15354"/>
                </a:moveTo>
                <a:lnTo>
                  <a:pt x="41798" y="15354"/>
                </a:lnTo>
                <a:cubicBezTo>
                  <a:pt x="41473" y="16386"/>
                  <a:pt x="40978" y="17302"/>
                  <a:pt x="40350" y="18030"/>
                </a:cubicBezTo>
                <a:moveTo>
                  <a:pt x="38324" y="5426"/>
                </a:moveTo>
                <a:lnTo>
                  <a:pt x="38324" y="5425"/>
                </a:lnTo>
                <a:cubicBezTo>
                  <a:pt x="38375" y="5811"/>
                  <a:pt x="38401" y="6202"/>
                  <a:pt x="38401" y="6595"/>
                </a:cubicBezTo>
                <a:cubicBezTo>
                  <a:pt x="38401" y="6626"/>
                  <a:pt x="38400" y="6658"/>
                  <a:pt x="38400" y="6690"/>
                </a:cubicBezTo>
                <a:moveTo>
                  <a:pt x="29078" y="3952"/>
                </a:moveTo>
                <a:lnTo>
                  <a:pt x="29078" y="3952"/>
                </a:lnTo>
                <a:cubicBezTo>
                  <a:pt x="29266" y="3369"/>
                  <a:pt x="29516" y="2826"/>
                  <a:pt x="29820" y="2340"/>
                </a:cubicBezTo>
                <a:moveTo>
                  <a:pt x="22141" y="4720"/>
                </a:moveTo>
                <a:lnTo>
                  <a:pt x="22140" y="4719"/>
                </a:lnTo>
                <a:cubicBezTo>
                  <a:pt x="22217" y="4238"/>
                  <a:pt x="22338" y="3771"/>
                  <a:pt x="22500" y="3330"/>
                </a:cubicBezTo>
                <a:moveTo>
                  <a:pt x="14000" y="5192"/>
                </a:moveTo>
                <a:lnTo>
                  <a:pt x="14000" y="5191"/>
                </a:lnTo>
                <a:cubicBezTo>
                  <a:pt x="14471" y="5568"/>
                  <a:pt x="14908" y="6020"/>
                  <a:pt x="15299" y="6540"/>
                </a:cubicBezTo>
                <a:moveTo>
                  <a:pt x="4127" y="15789"/>
                </a:moveTo>
                <a:lnTo>
                  <a:pt x="4127" y="15788"/>
                </a:lnTo>
                <a:cubicBezTo>
                  <a:pt x="4024" y="15324"/>
                  <a:pt x="3948" y="14850"/>
                  <a:pt x="3900" y="14369"/>
                </a:cubicBezTo>
              </a:path>
            </a:pathLst>
          </a:custGeom>
          <a:gradFill rotWithShape="0">
            <a:gsLst>
              <a:gs pos="0">
                <a:schemeClr val="bg1"/>
              </a:gs>
              <a:gs pos="100000">
                <a:srgbClr val="767676"/>
              </a:gs>
            </a:gsLst>
            <a:path path="rect">
              <a:fillToRect r="100000" b="100000"/>
            </a:path>
          </a:gradFill>
          <a:ln>
            <a:noFill/>
          </a:ln>
          <a:effectLst>
            <a:outerShdw blurRad="63500" dist="38100" dir="2700000" algn="tl" rotWithShape="0">
              <a:srgbClr val="000000">
                <a:alpha val="39999"/>
              </a:srgbClr>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algn="ctr">
              <a:defRPr/>
            </a:pPr>
            <a:r>
              <a:rPr lang="en-AU" sz="1200" b="1" dirty="0">
                <a:ea typeface="+mn-ea"/>
                <a:cs typeface="+mn-cs"/>
              </a:rPr>
              <a:t>NS</a:t>
            </a:r>
            <a:endParaRPr lang="en-US" sz="1200" b="1" dirty="0">
              <a:ea typeface="+mn-ea"/>
              <a:cs typeface="+mn-cs"/>
            </a:endParaRPr>
          </a:p>
        </p:txBody>
      </p:sp>
      <p:sp>
        <p:nvSpPr>
          <p:cNvPr id="558" name="Cloud 557"/>
          <p:cNvSpPr>
            <a:spLocks noChangeArrowheads="1"/>
          </p:cNvSpPr>
          <p:nvPr/>
        </p:nvSpPr>
        <p:spPr bwMode="auto">
          <a:xfrm>
            <a:off x="7254875" y="4581525"/>
            <a:ext cx="360363" cy="360363"/>
          </a:xfrm>
          <a:custGeom>
            <a:avLst/>
            <a:gdLst>
              <a:gd name="T0" fmla="*/ 360063 w 43200"/>
              <a:gd name="T1" fmla="*/ 180182 h 43200"/>
              <a:gd name="T2" fmla="*/ 180182 w 43200"/>
              <a:gd name="T3" fmla="*/ 359979 h 43200"/>
              <a:gd name="T4" fmla="*/ 1118 w 43200"/>
              <a:gd name="T5" fmla="*/ 180182 h 43200"/>
              <a:gd name="T6" fmla="*/ 180182 w 43200"/>
              <a:gd name="T7" fmla="*/ 20604 h 43200"/>
              <a:gd name="T8" fmla="*/ 0 60000 65536"/>
              <a:gd name="T9" fmla="*/ 5898240 60000 65536"/>
              <a:gd name="T10" fmla="*/ 11796480 60000 65536"/>
              <a:gd name="T11" fmla="*/ 17694720 60000 65536"/>
              <a:gd name="T12" fmla="*/ 5954 w 43200"/>
              <a:gd name="T13" fmla="*/ 6524 h 43200"/>
              <a:gd name="T14" fmla="*/ 34174 w 43200"/>
              <a:gd name="T15" fmla="*/ 34674 h 43200"/>
            </a:gdLst>
            <a:ahLst/>
            <a:cxnLst>
              <a:cxn ang="T8">
                <a:pos x="T0" y="T1"/>
              </a:cxn>
              <a:cxn ang="T9">
                <a:pos x="T2" y="T3"/>
              </a:cxn>
              <a:cxn ang="T10">
                <a:pos x="T4" y="T5"/>
              </a:cxn>
              <a:cxn ang="T11">
                <a:pos x="T6" y="T7"/>
              </a:cxn>
            </a:cxnLst>
            <a:rect l="T12" t="T13" r="T14" b="T15"/>
            <a:pathLst>
              <a:path w="43200" h="43200">
                <a:moveTo>
                  <a:pt x="3900" y="14370"/>
                </a:moveTo>
                <a:lnTo>
                  <a:pt x="3899" y="14370"/>
                </a:lnTo>
                <a:cubicBezTo>
                  <a:pt x="3858" y="13959"/>
                  <a:pt x="3838" y="13545"/>
                  <a:pt x="3838" y="13131"/>
                </a:cubicBezTo>
                <a:cubicBezTo>
                  <a:pt x="3838" y="8055"/>
                  <a:pt x="6861" y="3941"/>
                  <a:pt x="10591" y="3941"/>
                </a:cubicBezTo>
                <a:cubicBezTo>
                  <a:pt x="11791" y="3941"/>
                  <a:pt x="12969" y="4376"/>
                  <a:pt x="14005" y="5201"/>
                </a:cubicBezTo>
                <a:lnTo>
                  <a:pt x="14005" y="5202"/>
                </a:lnTo>
                <a:cubicBezTo>
                  <a:pt x="14930" y="2828"/>
                  <a:pt x="16742" y="1343"/>
                  <a:pt x="18715" y="1343"/>
                </a:cubicBezTo>
                <a:cubicBezTo>
                  <a:pt x="20114" y="1343"/>
                  <a:pt x="21458" y="2093"/>
                  <a:pt x="22456" y="3431"/>
                </a:cubicBezTo>
                <a:lnTo>
                  <a:pt x="22456" y="3432"/>
                </a:lnTo>
                <a:cubicBezTo>
                  <a:pt x="23194" y="1415"/>
                  <a:pt x="24707" y="140"/>
                  <a:pt x="26362" y="140"/>
                </a:cubicBezTo>
                <a:cubicBezTo>
                  <a:pt x="27723" y="140"/>
                  <a:pt x="29007" y="1006"/>
                  <a:pt x="29832" y="2481"/>
                </a:cubicBezTo>
                <a:lnTo>
                  <a:pt x="29832" y="2480"/>
                </a:lnTo>
                <a:cubicBezTo>
                  <a:pt x="30755" y="1002"/>
                  <a:pt x="32110" y="149"/>
                  <a:pt x="33538" y="149"/>
                </a:cubicBezTo>
                <a:cubicBezTo>
                  <a:pt x="35888" y="149"/>
                  <a:pt x="37901" y="2435"/>
                  <a:pt x="38318" y="5575"/>
                </a:cubicBezTo>
                <a:lnTo>
                  <a:pt x="38317" y="5576"/>
                </a:lnTo>
                <a:cubicBezTo>
                  <a:pt x="40639" y="6438"/>
                  <a:pt x="42250" y="9313"/>
                  <a:pt x="42250" y="12594"/>
                </a:cubicBezTo>
                <a:cubicBezTo>
                  <a:pt x="42250" y="13579"/>
                  <a:pt x="42103" y="14554"/>
                  <a:pt x="41818" y="15460"/>
                </a:cubicBezTo>
                <a:lnTo>
                  <a:pt x="41818" y="15459"/>
                </a:lnTo>
                <a:cubicBezTo>
                  <a:pt x="42727" y="17070"/>
                  <a:pt x="43220" y="19044"/>
                  <a:pt x="43220" y="21076"/>
                </a:cubicBezTo>
                <a:cubicBezTo>
                  <a:pt x="43220" y="25663"/>
                  <a:pt x="40741" y="29553"/>
                  <a:pt x="37404" y="30203"/>
                </a:cubicBezTo>
                <a:lnTo>
                  <a:pt x="37403" y="30202"/>
                </a:lnTo>
                <a:cubicBezTo>
                  <a:pt x="37378" y="34523"/>
                  <a:pt x="34795" y="38006"/>
                  <a:pt x="31619" y="38006"/>
                </a:cubicBezTo>
                <a:cubicBezTo>
                  <a:pt x="30535" y="38006"/>
                  <a:pt x="29474" y="37593"/>
                  <a:pt x="28555" y="36813"/>
                </a:cubicBezTo>
                <a:lnTo>
                  <a:pt x="28556" y="36813"/>
                </a:lnTo>
                <a:cubicBezTo>
                  <a:pt x="27694" y="40699"/>
                  <a:pt x="25069" y="43357"/>
                  <a:pt x="22094" y="43357"/>
                </a:cubicBezTo>
                <a:cubicBezTo>
                  <a:pt x="19839" y="43357"/>
                  <a:pt x="17733" y="41821"/>
                  <a:pt x="16480" y="39263"/>
                </a:cubicBezTo>
                <a:lnTo>
                  <a:pt x="16480" y="39264"/>
                </a:lnTo>
                <a:cubicBezTo>
                  <a:pt x="15279" y="40250"/>
                  <a:pt x="13904" y="40770"/>
                  <a:pt x="12503" y="40770"/>
                </a:cubicBezTo>
                <a:cubicBezTo>
                  <a:pt x="9735" y="40770"/>
                  <a:pt x="7180" y="38748"/>
                  <a:pt x="5804" y="35469"/>
                </a:cubicBezTo>
                <a:lnTo>
                  <a:pt x="5803" y="35469"/>
                </a:lnTo>
                <a:cubicBezTo>
                  <a:pt x="5635" y="35496"/>
                  <a:pt x="5465" y="35509"/>
                  <a:pt x="5296" y="35509"/>
                </a:cubicBezTo>
                <a:cubicBezTo>
                  <a:pt x="2888" y="35510"/>
                  <a:pt x="936" y="32860"/>
                  <a:pt x="936" y="29592"/>
                </a:cubicBezTo>
                <a:cubicBezTo>
                  <a:pt x="936" y="28090"/>
                  <a:pt x="1356" y="26644"/>
                  <a:pt x="2112" y="25547"/>
                </a:cubicBezTo>
                <a:lnTo>
                  <a:pt x="2113" y="25547"/>
                </a:lnTo>
                <a:cubicBezTo>
                  <a:pt x="781" y="24481"/>
                  <a:pt x="-36" y="22528"/>
                  <a:pt x="-36" y="20418"/>
                </a:cubicBezTo>
                <a:cubicBezTo>
                  <a:pt x="-36" y="17370"/>
                  <a:pt x="1647" y="14817"/>
                  <a:pt x="3863" y="14504"/>
                </a:cubicBezTo>
                <a:close/>
              </a:path>
              <a:path w="43200" h="43200" fill="none">
                <a:moveTo>
                  <a:pt x="4693" y="26177"/>
                </a:moveTo>
                <a:lnTo>
                  <a:pt x="4693" y="26177"/>
                </a:lnTo>
                <a:cubicBezTo>
                  <a:pt x="4580" y="26189"/>
                  <a:pt x="4468" y="26194"/>
                  <a:pt x="4356" y="26194"/>
                </a:cubicBezTo>
                <a:cubicBezTo>
                  <a:pt x="3584" y="26194"/>
                  <a:pt x="2826" y="25913"/>
                  <a:pt x="2160" y="25379"/>
                </a:cubicBezTo>
                <a:moveTo>
                  <a:pt x="6928" y="34899"/>
                </a:moveTo>
                <a:lnTo>
                  <a:pt x="6927" y="34898"/>
                </a:lnTo>
                <a:cubicBezTo>
                  <a:pt x="6572" y="35091"/>
                  <a:pt x="6200" y="35219"/>
                  <a:pt x="5820" y="35280"/>
                </a:cubicBezTo>
                <a:moveTo>
                  <a:pt x="16478" y="39090"/>
                </a:moveTo>
                <a:lnTo>
                  <a:pt x="16477" y="39090"/>
                </a:lnTo>
                <a:cubicBezTo>
                  <a:pt x="16210" y="38544"/>
                  <a:pt x="15986" y="37960"/>
                  <a:pt x="15809" y="37350"/>
                </a:cubicBezTo>
                <a:moveTo>
                  <a:pt x="28827" y="34751"/>
                </a:moveTo>
                <a:lnTo>
                  <a:pt x="28826" y="34750"/>
                </a:lnTo>
                <a:cubicBezTo>
                  <a:pt x="28787" y="35398"/>
                  <a:pt x="28698" y="36038"/>
                  <a:pt x="28560" y="36660"/>
                </a:cubicBezTo>
                <a:moveTo>
                  <a:pt x="34129" y="22954"/>
                </a:moveTo>
                <a:lnTo>
                  <a:pt x="34128" y="22954"/>
                </a:lnTo>
                <a:cubicBezTo>
                  <a:pt x="36118" y="24271"/>
                  <a:pt x="37381" y="27017"/>
                  <a:pt x="37381" y="30027"/>
                </a:cubicBezTo>
                <a:cubicBezTo>
                  <a:pt x="37381" y="30048"/>
                  <a:pt x="37380" y="30069"/>
                  <a:pt x="37380" y="30090"/>
                </a:cubicBezTo>
                <a:moveTo>
                  <a:pt x="41798" y="15354"/>
                </a:moveTo>
                <a:lnTo>
                  <a:pt x="41798" y="15354"/>
                </a:lnTo>
                <a:cubicBezTo>
                  <a:pt x="41473" y="16386"/>
                  <a:pt x="40978" y="17302"/>
                  <a:pt x="40350" y="18030"/>
                </a:cubicBezTo>
                <a:moveTo>
                  <a:pt x="38324" y="5426"/>
                </a:moveTo>
                <a:lnTo>
                  <a:pt x="38324" y="5425"/>
                </a:lnTo>
                <a:cubicBezTo>
                  <a:pt x="38375" y="5811"/>
                  <a:pt x="38401" y="6202"/>
                  <a:pt x="38401" y="6595"/>
                </a:cubicBezTo>
                <a:cubicBezTo>
                  <a:pt x="38401" y="6626"/>
                  <a:pt x="38400" y="6658"/>
                  <a:pt x="38400" y="6690"/>
                </a:cubicBezTo>
                <a:moveTo>
                  <a:pt x="29078" y="3952"/>
                </a:moveTo>
                <a:lnTo>
                  <a:pt x="29078" y="3952"/>
                </a:lnTo>
                <a:cubicBezTo>
                  <a:pt x="29266" y="3369"/>
                  <a:pt x="29516" y="2826"/>
                  <a:pt x="29820" y="2340"/>
                </a:cubicBezTo>
                <a:moveTo>
                  <a:pt x="22141" y="4720"/>
                </a:moveTo>
                <a:lnTo>
                  <a:pt x="22140" y="4719"/>
                </a:lnTo>
                <a:cubicBezTo>
                  <a:pt x="22217" y="4238"/>
                  <a:pt x="22338" y="3771"/>
                  <a:pt x="22500" y="3330"/>
                </a:cubicBezTo>
                <a:moveTo>
                  <a:pt x="14000" y="5192"/>
                </a:moveTo>
                <a:lnTo>
                  <a:pt x="14000" y="5191"/>
                </a:lnTo>
                <a:cubicBezTo>
                  <a:pt x="14471" y="5568"/>
                  <a:pt x="14908" y="6020"/>
                  <a:pt x="15299" y="6540"/>
                </a:cubicBezTo>
                <a:moveTo>
                  <a:pt x="4127" y="15789"/>
                </a:moveTo>
                <a:lnTo>
                  <a:pt x="4127" y="15788"/>
                </a:lnTo>
                <a:cubicBezTo>
                  <a:pt x="4024" y="15324"/>
                  <a:pt x="3948" y="14850"/>
                  <a:pt x="3900" y="14369"/>
                </a:cubicBezTo>
              </a:path>
            </a:pathLst>
          </a:custGeom>
          <a:gradFill rotWithShape="0">
            <a:gsLst>
              <a:gs pos="0">
                <a:schemeClr val="bg1"/>
              </a:gs>
              <a:gs pos="100000">
                <a:srgbClr val="767676"/>
              </a:gs>
            </a:gsLst>
            <a:path path="rect">
              <a:fillToRect r="100000" b="100000"/>
            </a:path>
          </a:gradFill>
          <a:ln>
            <a:noFill/>
          </a:ln>
          <a:effectLst>
            <a:outerShdw blurRad="63500" dist="38100" dir="2700000" algn="tl" rotWithShape="0">
              <a:srgbClr val="000000">
                <a:alpha val="39999"/>
              </a:srgbClr>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algn="ctr">
              <a:defRPr/>
            </a:pPr>
            <a:r>
              <a:rPr lang="en-AU" sz="1200" b="1" dirty="0">
                <a:ea typeface="+mn-ea"/>
                <a:cs typeface="+mn-cs"/>
              </a:rPr>
              <a:t>NS</a:t>
            </a:r>
            <a:endParaRPr lang="en-US" sz="1400" b="1" dirty="0">
              <a:ea typeface="+mn-ea"/>
              <a:cs typeface="+mn-cs"/>
            </a:endParaRPr>
          </a:p>
        </p:txBody>
      </p:sp>
      <p:sp>
        <p:nvSpPr>
          <p:cNvPr id="559" name="Cloud 558"/>
          <p:cNvSpPr>
            <a:spLocks noChangeArrowheads="1"/>
          </p:cNvSpPr>
          <p:nvPr/>
        </p:nvSpPr>
        <p:spPr bwMode="auto">
          <a:xfrm>
            <a:off x="363538" y="5467350"/>
            <a:ext cx="358775" cy="360363"/>
          </a:xfrm>
          <a:custGeom>
            <a:avLst/>
            <a:gdLst>
              <a:gd name="T0" fmla="*/ 358476 w 43200"/>
              <a:gd name="T1" fmla="*/ 180182 h 43200"/>
              <a:gd name="T2" fmla="*/ 179388 w 43200"/>
              <a:gd name="T3" fmla="*/ 359979 h 43200"/>
              <a:gd name="T4" fmla="*/ 1113 w 43200"/>
              <a:gd name="T5" fmla="*/ 180182 h 43200"/>
              <a:gd name="T6" fmla="*/ 179388 w 43200"/>
              <a:gd name="T7" fmla="*/ 20604 h 43200"/>
              <a:gd name="T8" fmla="*/ 0 60000 65536"/>
              <a:gd name="T9" fmla="*/ 5898240 60000 65536"/>
              <a:gd name="T10" fmla="*/ 11796480 60000 65536"/>
              <a:gd name="T11" fmla="*/ 17694720 60000 65536"/>
              <a:gd name="T12" fmla="*/ 5954 w 43200"/>
              <a:gd name="T13" fmla="*/ 6524 h 43200"/>
              <a:gd name="T14" fmla="*/ 34174 w 43200"/>
              <a:gd name="T15" fmla="*/ 34674 h 43200"/>
            </a:gdLst>
            <a:ahLst/>
            <a:cxnLst>
              <a:cxn ang="T8">
                <a:pos x="T0" y="T1"/>
              </a:cxn>
              <a:cxn ang="T9">
                <a:pos x="T2" y="T3"/>
              </a:cxn>
              <a:cxn ang="T10">
                <a:pos x="T4" y="T5"/>
              </a:cxn>
              <a:cxn ang="T11">
                <a:pos x="T6" y="T7"/>
              </a:cxn>
            </a:cxnLst>
            <a:rect l="T12" t="T13" r="T14" b="T15"/>
            <a:pathLst>
              <a:path w="43200" h="43200">
                <a:moveTo>
                  <a:pt x="3900" y="14370"/>
                </a:moveTo>
                <a:lnTo>
                  <a:pt x="3899" y="14370"/>
                </a:lnTo>
                <a:cubicBezTo>
                  <a:pt x="3858" y="13959"/>
                  <a:pt x="3838" y="13545"/>
                  <a:pt x="3838" y="13131"/>
                </a:cubicBezTo>
                <a:cubicBezTo>
                  <a:pt x="3838" y="8055"/>
                  <a:pt x="6861" y="3941"/>
                  <a:pt x="10591" y="3941"/>
                </a:cubicBezTo>
                <a:cubicBezTo>
                  <a:pt x="11791" y="3941"/>
                  <a:pt x="12969" y="4376"/>
                  <a:pt x="14005" y="5201"/>
                </a:cubicBezTo>
                <a:lnTo>
                  <a:pt x="14005" y="5202"/>
                </a:lnTo>
                <a:cubicBezTo>
                  <a:pt x="14930" y="2828"/>
                  <a:pt x="16742" y="1343"/>
                  <a:pt x="18715" y="1343"/>
                </a:cubicBezTo>
                <a:cubicBezTo>
                  <a:pt x="20114" y="1343"/>
                  <a:pt x="21458" y="2093"/>
                  <a:pt x="22456" y="3431"/>
                </a:cubicBezTo>
                <a:lnTo>
                  <a:pt x="22456" y="3432"/>
                </a:lnTo>
                <a:cubicBezTo>
                  <a:pt x="23194" y="1415"/>
                  <a:pt x="24707" y="140"/>
                  <a:pt x="26362" y="140"/>
                </a:cubicBezTo>
                <a:cubicBezTo>
                  <a:pt x="27723" y="140"/>
                  <a:pt x="29007" y="1006"/>
                  <a:pt x="29832" y="2481"/>
                </a:cubicBezTo>
                <a:lnTo>
                  <a:pt x="29832" y="2480"/>
                </a:lnTo>
                <a:cubicBezTo>
                  <a:pt x="30755" y="1002"/>
                  <a:pt x="32110" y="149"/>
                  <a:pt x="33538" y="149"/>
                </a:cubicBezTo>
                <a:cubicBezTo>
                  <a:pt x="35888" y="149"/>
                  <a:pt x="37901" y="2435"/>
                  <a:pt x="38318" y="5575"/>
                </a:cubicBezTo>
                <a:lnTo>
                  <a:pt x="38317" y="5576"/>
                </a:lnTo>
                <a:cubicBezTo>
                  <a:pt x="40639" y="6438"/>
                  <a:pt x="42250" y="9313"/>
                  <a:pt x="42250" y="12594"/>
                </a:cubicBezTo>
                <a:cubicBezTo>
                  <a:pt x="42250" y="13579"/>
                  <a:pt x="42103" y="14554"/>
                  <a:pt x="41818" y="15460"/>
                </a:cubicBezTo>
                <a:lnTo>
                  <a:pt x="41818" y="15459"/>
                </a:lnTo>
                <a:cubicBezTo>
                  <a:pt x="42727" y="17070"/>
                  <a:pt x="43220" y="19044"/>
                  <a:pt x="43220" y="21076"/>
                </a:cubicBezTo>
                <a:cubicBezTo>
                  <a:pt x="43220" y="25663"/>
                  <a:pt x="40741" y="29553"/>
                  <a:pt x="37404" y="30203"/>
                </a:cubicBezTo>
                <a:lnTo>
                  <a:pt x="37403" y="30202"/>
                </a:lnTo>
                <a:cubicBezTo>
                  <a:pt x="37378" y="34523"/>
                  <a:pt x="34795" y="38006"/>
                  <a:pt x="31619" y="38006"/>
                </a:cubicBezTo>
                <a:cubicBezTo>
                  <a:pt x="30535" y="38006"/>
                  <a:pt x="29474" y="37593"/>
                  <a:pt x="28555" y="36813"/>
                </a:cubicBezTo>
                <a:lnTo>
                  <a:pt x="28556" y="36813"/>
                </a:lnTo>
                <a:cubicBezTo>
                  <a:pt x="27694" y="40699"/>
                  <a:pt x="25069" y="43357"/>
                  <a:pt x="22094" y="43357"/>
                </a:cubicBezTo>
                <a:cubicBezTo>
                  <a:pt x="19839" y="43357"/>
                  <a:pt x="17733" y="41821"/>
                  <a:pt x="16480" y="39263"/>
                </a:cubicBezTo>
                <a:lnTo>
                  <a:pt x="16480" y="39264"/>
                </a:lnTo>
                <a:cubicBezTo>
                  <a:pt x="15279" y="40250"/>
                  <a:pt x="13904" y="40770"/>
                  <a:pt x="12503" y="40770"/>
                </a:cubicBezTo>
                <a:cubicBezTo>
                  <a:pt x="9735" y="40770"/>
                  <a:pt x="7180" y="38748"/>
                  <a:pt x="5804" y="35469"/>
                </a:cubicBezTo>
                <a:lnTo>
                  <a:pt x="5803" y="35469"/>
                </a:lnTo>
                <a:cubicBezTo>
                  <a:pt x="5635" y="35496"/>
                  <a:pt x="5465" y="35509"/>
                  <a:pt x="5296" y="35509"/>
                </a:cubicBezTo>
                <a:cubicBezTo>
                  <a:pt x="2888" y="35510"/>
                  <a:pt x="936" y="32860"/>
                  <a:pt x="936" y="29592"/>
                </a:cubicBezTo>
                <a:cubicBezTo>
                  <a:pt x="936" y="28090"/>
                  <a:pt x="1356" y="26644"/>
                  <a:pt x="2112" y="25547"/>
                </a:cubicBezTo>
                <a:lnTo>
                  <a:pt x="2113" y="25547"/>
                </a:lnTo>
                <a:cubicBezTo>
                  <a:pt x="781" y="24481"/>
                  <a:pt x="-36" y="22528"/>
                  <a:pt x="-36" y="20418"/>
                </a:cubicBezTo>
                <a:cubicBezTo>
                  <a:pt x="-36" y="17370"/>
                  <a:pt x="1647" y="14817"/>
                  <a:pt x="3863" y="14504"/>
                </a:cubicBezTo>
                <a:close/>
              </a:path>
              <a:path w="43200" h="43200" fill="none">
                <a:moveTo>
                  <a:pt x="4693" y="26177"/>
                </a:moveTo>
                <a:lnTo>
                  <a:pt x="4693" y="26177"/>
                </a:lnTo>
                <a:cubicBezTo>
                  <a:pt x="4580" y="26189"/>
                  <a:pt x="4468" y="26194"/>
                  <a:pt x="4356" y="26194"/>
                </a:cubicBezTo>
                <a:cubicBezTo>
                  <a:pt x="3584" y="26194"/>
                  <a:pt x="2826" y="25913"/>
                  <a:pt x="2160" y="25379"/>
                </a:cubicBezTo>
                <a:moveTo>
                  <a:pt x="6928" y="34899"/>
                </a:moveTo>
                <a:lnTo>
                  <a:pt x="6927" y="34898"/>
                </a:lnTo>
                <a:cubicBezTo>
                  <a:pt x="6572" y="35091"/>
                  <a:pt x="6200" y="35219"/>
                  <a:pt x="5820" y="35280"/>
                </a:cubicBezTo>
                <a:moveTo>
                  <a:pt x="16478" y="39090"/>
                </a:moveTo>
                <a:lnTo>
                  <a:pt x="16477" y="39090"/>
                </a:lnTo>
                <a:cubicBezTo>
                  <a:pt x="16210" y="38544"/>
                  <a:pt x="15986" y="37960"/>
                  <a:pt x="15809" y="37350"/>
                </a:cubicBezTo>
                <a:moveTo>
                  <a:pt x="28827" y="34751"/>
                </a:moveTo>
                <a:lnTo>
                  <a:pt x="28826" y="34750"/>
                </a:lnTo>
                <a:cubicBezTo>
                  <a:pt x="28787" y="35398"/>
                  <a:pt x="28698" y="36038"/>
                  <a:pt x="28560" y="36660"/>
                </a:cubicBezTo>
                <a:moveTo>
                  <a:pt x="34129" y="22954"/>
                </a:moveTo>
                <a:lnTo>
                  <a:pt x="34128" y="22954"/>
                </a:lnTo>
                <a:cubicBezTo>
                  <a:pt x="36118" y="24271"/>
                  <a:pt x="37381" y="27017"/>
                  <a:pt x="37381" y="30027"/>
                </a:cubicBezTo>
                <a:cubicBezTo>
                  <a:pt x="37381" y="30048"/>
                  <a:pt x="37380" y="30069"/>
                  <a:pt x="37380" y="30090"/>
                </a:cubicBezTo>
                <a:moveTo>
                  <a:pt x="41798" y="15354"/>
                </a:moveTo>
                <a:lnTo>
                  <a:pt x="41798" y="15354"/>
                </a:lnTo>
                <a:cubicBezTo>
                  <a:pt x="41473" y="16386"/>
                  <a:pt x="40978" y="17302"/>
                  <a:pt x="40350" y="18030"/>
                </a:cubicBezTo>
                <a:moveTo>
                  <a:pt x="38324" y="5426"/>
                </a:moveTo>
                <a:lnTo>
                  <a:pt x="38324" y="5425"/>
                </a:lnTo>
                <a:cubicBezTo>
                  <a:pt x="38375" y="5811"/>
                  <a:pt x="38401" y="6202"/>
                  <a:pt x="38401" y="6595"/>
                </a:cubicBezTo>
                <a:cubicBezTo>
                  <a:pt x="38401" y="6626"/>
                  <a:pt x="38400" y="6658"/>
                  <a:pt x="38400" y="6690"/>
                </a:cubicBezTo>
                <a:moveTo>
                  <a:pt x="29078" y="3952"/>
                </a:moveTo>
                <a:lnTo>
                  <a:pt x="29078" y="3952"/>
                </a:lnTo>
                <a:cubicBezTo>
                  <a:pt x="29266" y="3369"/>
                  <a:pt x="29516" y="2826"/>
                  <a:pt x="29820" y="2340"/>
                </a:cubicBezTo>
                <a:moveTo>
                  <a:pt x="22141" y="4720"/>
                </a:moveTo>
                <a:lnTo>
                  <a:pt x="22140" y="4719"/>
                </a:lnTo>
                <a:cubicBezTo>
                  <a:pt x="22217" y="4238"/>
                  <a:pt x="22338" y="3771"/>
                  <a:pt x="22500" y="3330"/>
                </a:cubicBezTo>
                <a:moveTo>
                  <a:pt x="14000" y="5192"/>
                </a:moveTo>
                <a:lnTo>
                  <a:pt x="14000" y="5191"/>
                </a:lnTo>
                <a:cubicBezTo>
                  <a:pt x="14471" y="5568"/>
                  <a:pt x="14908" y="6020"/>
                  <a:pt x="15299" y="6540"/>
                </a:cubicBezTo>
                <a:moveTo>
                  <a:pt x="4127" y="15789"/>
                </a:moveTo>
                <a:lnTo>
                  <a:pt x="4127" y="15788"/>
                </a:lnTo>
                <a:cubicBezTo>
                  <a:pt x="4024" y="15324"/>
                  <a:pt x="3948" y="14850"/>
                  <a:pt x="3900" y="14369"/>
                </a:cubicBezTo>
              </a:path>
            </a:pathLst>
          </a:custGeom>
          <a:gradFill rotWithShape="0">
            <a:gsLst>
              <a:gs pos="0">
                <a:schemeClr val="bg1"/>
              </a:gs>
              <a:gs pos="100000">
                <a:srgbClr val="767676"/>
              </a:gs>
            </a:gsLst>
            <a:path path="rect">
              <a:fillToRect r="100000" b="100000"/>
            </a:path>
          </a:gradFill>
          <a:ln>
            <a:noFill/>
          </a:ln>
          <a:effectLst>
            <a:outerShdw blurRad="63500" dist="38100" dir="2700000" algn="tl" rotWithShape="0">
              <a:srgbClr val="000000">
                <a:alpha val="39999"/>
              </a:srgbClr>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algn="ctr">
              <a:defRPr/>
            </a:pPr>
            <a:r>
              <a:rPr lang="en-AU" sz="1200" b="1" dirty="0">
                <a:ea typeface="+mn-ea"/>
                <a:cs typeface="+mn-cs"/>
              </a:rPr>
              <a:t>NS1</a:t>
            </a:r>
            <a:endParaRPr lang="en-US" sz="1200" b="1" dirty="0">
              <a:ea typeface="+mn-ea"/>
              <a:cs typeface="+mn-cs"/>
            </a:endParaRPr>
          </a:p>
        </p:txBody>
      </p:sp>
      <p:sp>
        <p:nvSpPr>
          <p:cNvPr id="560" name="Cloud 559"/>
          <p:cNvSpPr>
            <a:spLocks noChangeArrowheads="1"/>
          </p:cNvSpPr>
          <p:nvPr/>
        </p:nvSpPr>
        <p:spPr bwMode="auto">
          <a:xfrm>
            <a:off x="7934325" y="5467350"/>
            <a:ext cx="360363" cy="360363"/>
          </a:xfrm>
          <a:custGeom>
            <a:avLst/>
            <a:gdLst>
              <a:gd name="T0" fmla="*/ 360063 w 43200"/>
              <a:gd name="T1" fmla="*/ 180182 h 43200"/>
              <a:gd name="T2" fmla="*/ 180182 w 43200"/>
              <a:gd name="T3" fmla="*/ 359979 h 43200"/>
              <a:gd name="T4" fmla="*/ 1118 w 43200"/>
              <a:gd name="T5" fmla="*/ 180182 h 43200"/>
              <a:gd name="T6" fmla="*/ 180182 w 43200"/>
              <a:gd name="T7" fmla="*/ 20604 h 43200"/>
              <a:gd name="T8" fmla="*/ 0 60000 65536"/>
              <a:gd name="T9" fmla="*/ 5898240 60000 65536"/>
              <a:gd name="T10" fmla="*/ 11796480 60000 65536"/>
              <a:gd name="T11" fmla="*/ 17694720 60000 65536"/>
              <a:gd name="T12" fmla="*/ 5954 w 43200"/>
              <a:gd name="T13" fmla="*/ 6524 h 43200"/>
              <a:gd name="T14" fmla="*/ 34174 w 43200"/>
              <a:gd name="T15" fmla="*/ 34674 h 43200"/>
            </a:gdLst>
            <a:ahLst/>
            <a:cxnLst>
              <a:cxn ang="T8">
                <a:pos x="T0" y="T1"/>
              </a:cxn>
              <a:cxn ang="T9">
                <a:pos x="T2" y="T3"/>
              </a:cxn>
              <a:cxn ang="T10">
                <a:pos x="T4" y="T5"/>
              </a:cxn>
              <a:cxn ang="T11">
                <a:pos x="T6" y="T7"/>
              </a:cxn>
            </a:cxnLst>
            <a:rect l="T12" t="T13" r="T14" b="T15"/>
            <a:pathLst>
              <a:path w="43200" h="43200">
                <a:moveTo>
                  <a:pt x="3900" y="14370"/>
                </a:moveTo>
                <a:lnTo>
                  <a:pt x="3899" y="14370"/>
                </a:lnTo>
                <a:cubicBezTo>
                  <a:pt x="3858" y="13959"/>
                  <a:pt x="3838" y="13545"/>
                  <a:pt x="3838" y="13131"/>
                </a:cubicBezTo>
                <a:cubicBezTo>
                  <a:pt x="3838" y="8055"/>
                  <a:pt x="6861" y="3941"/>
                  <a:pt x="10591" y="3941"/>
                </a:cubicBezTo>
                <a:cubicBezTo>
                  <a:pt x="11791" y="3941"/>
                  <a:pt x="12969" y="4376"/>
                  <a:pt x="14005" y="5201"/>
                </a:cubicBezTo>
                <a:lnTo>
                  <a:pt x="14005" y="5202"/>
                </a:lnTo>
                <a:cubicBezTo>
                  <a:pt x="14930" y="2828"/>
                  <a:pt x="16742" y="1343"/>
                  <a:pt x="18715" y="1343"/>
                </a:cubicBezTo>
                <a:cubicBezTo>
                  <a:pt x="20114" y="1343"/>
                  <a:pt x="21458" y="2093"/>
                  <a:pt x="22456" y="3431"/>
                </a:cubicBezTo>
                <a:lnTo>
                  <a:pt x="22456" y="3432"/>
                </a:lnTo>
                <a:cubicBezTo>
                  <a:pt x="23194" y="1415"/>
                  <a:pt x="24707" y="140"/>
                  <a:pt x="26362" y="140"/>
                </a:cubicBezTo>
                <a:cubicBezTo>
                  <a:pt x="27723" y="140"/>
                  <a:pt x="29007" y="1006"/>
                  <a:pt x="29832" y="2481"/>
                </a:cubicBezTo>
                <a:lnTo>
                  <a:pt x="29832" y="2480"/>
                </a:lnTo>
                <a:cubicBezTo>
                  <a:pt x="30755" y="1002"/>
                  <a:pt x="32110" y="149"/>
                  <a:pt x="33538" y="149"/>
                </a:cubicBezTo>
                <a:cubicBezTo>
                  <a:pt x="35888" y="149"/>
                  <a:pt x="37901" y="2435"/>
                  <a:pt x="38318" y="5575"/>
                </a:cubicBezTo>
                <a:lnTo>
                  <a:pt x="38317" y="5576"/>
                </a:lnTo>
                <a:cubicBezTo>
                  <a:pt x="40639" y="6438"/>
                  <a:pt x="42250" y="9313"/>
                  <a:pt x="42250" y="12594"/>
                </a:cubicBezTo>
                <a:cubicBezTo>
                  <a:pt x="42250" y="13579"/>
                  <a:pt x="42103" y="14554"/>
                  <a:pt x="41818" y="15460"/>
                </a:cubicBezTo>
                <a:lnTo>
                  <a:pt x="41818" y="15459"/>
                </a:lnTo>
                <a:cubicBezTo>
                  <a:pt x="42727" y="17070"/>
                  <a:pt x="43220" y="19044"/>
                  <a:pt x="43220" y="21076"/>
                </a:cubicBezTo>
                <a:cubicBezTo>
                  <a:pt x="43220" y="25663"/>
                  <a:pt x="40741" y="29553"/>
                  <a:pt x="37404" y="30203"/>
                </a:cubicBezTo>
                <a:lnTo>
                  <a:pt x="37403" y="30202"/>
                </a:lnTo>
                <a:cubicBezTo>
                  <a:pt x="37378" y="34523"/>
                  <a:pt x="34795" y="38006"/>
                  <a:pt x="31619" y="38006"/>
                </a:cubicBezTo>
                <a:cubicBezTo>
                  <a:pt x="30535" y="38006"/>
                  <a:pt x="29474" y="37593"/>
                  <a:pt x="28555" y="36813"/>
                </a:cubicBezTo>
                <a:lnTo>
                  <a:pt x="28556" y="36813"/>
                </a:lnTo>
                <a:cubicBezTo>
                  <a:pt x="27694" y="40699"/>
                  <a:pt x="25069" y="43357"/>
                  <a:pt x="22094" y="43357"/>
                </a:cubicBezTo>
                <a:cubicBezTo>
                  <a:pt x="19839" y="43357"/>
                  <a:pt x="17733" y="41821"/>
                  <a:pt x="16480" y="39263"/>
                </a:cubicBezTo>
                <a:lnTo>
                  <a:pt x="16480" y="39264"/>
                </a:lnTo>
                <a:cubicBezTo>
                  <a:pt x="15279" y="40250"/>
                  <a:pt x="13904" y="40770"/>
                  <a:pt x="12503" y="40770"/>
                </a:cubicBezTo>
                <a:cubicBezTo>
                  <a:pt x="9735" y="40770"/>
                  <a:pt x="7180" y="38748"/>
                  <a:pt x="5804" y="35469"/>
                </a:cubicBezTo>
                <a:lnTo>
                  <a:pt x="5803" y="35469"/>
                </a:lnTo>
                <a:cubicBezTo>
                  <a:pt x="5635" y="35496"/>
                  <a:pt x="5465" y="35509"/>
                  <a:pt x="5296" y="35509"/>
                </a:cubicBezTo>
                <a:cubicBezTo>
                  <a:pt x="2888" y="35510"/>
                  <a:pt x="936" y="32860"/>
                  <a:pt x="936" y="29592"/>
                </a:cubicBezTo>
                <a:cubicBezTo>
                  <a:pt x="936" y="28090"/>
                  <a:pt x="1356" y="26644"/>
                  <a:pt x="2112" y="25547"/>
                </a:cubicBezTo>
                <a:lnTo>
                  <a:pt x="2113" y="25547"/>
                </a:lnTo>
                <a:cubicBezTo>
                  <a:pt x="781" y="24481"/>
                  <a:pt x="-36" y="22528"/>
                  <a:pt x="-36" y="20418"/>
                </a:cubicBezTo>
                <a:cubicBezTo>
                  <a:pt x="-36" y="17370"/>
                  <a:pt x="1647" y="14817"/>
                  <a:pt x="3863" y="14504"/>
                </a:cubicBezTo>
                <a:close/>
              </a:path>
              <a:path w="43200" h="43200" fill="none">
                <a:moveTo>
                  <a:pt x="4693" y="26177"/>
                </a:moveTo>
                <a:lnTo>
                  <a:pt x="4693" y="26177"/>
                </a:lnTo>
                <a:cubicBezTo>
                  <a:pt x="4580" y="26189"/>
                  <a:pt x="4468" y="26194"/>
                  <a:pt x="4356" y="26194"/>
                </a:cubicBezTo>
                <a:cubicBezTo>
                  <a:pt x="3584" y="26194"/>
                  <a:pt x="2826" y="25913"/>
                  <a:pt x="2160" y="25379"/>
                </a:cubicBezTo>
                <a:moveTo>
                  <a:pt x="6928" y="34899"/>
                </a:moveTo>
                <a:lnTo>
                  <a:pt x="6927" y="34898"/>
                </a:lnTo>
                <a:cubicBezTo>
                  <a:pt x="6572" y="35091"/>
                  <a:pt x="6200" y="35219"/>
                  <a:pt x="5820" y="35280"/>
                </a:cubicBezTo>
                <a:moveTo>
                  <a:pt x="16478" y="39090"/>
                </a:moveTo>
                <a:lnTo>
                  <a:pt x="16477" y="39090"/>
                </a:lnTo>
                <a:cubicBezTo>
                  <a:pt x="16210" y="38544"/>
                  <a:pt x="15986" y="37960"/>
                  <a:pt x="15809" y="37350"/>
                </a:cubicBezTo>
                <a:moveTo>
                  <a:pt x="28827" y="34751"/>
                </a:moveTo>
                <a:lnTo>
                  <a:pt x="28826" y="34750"/>
                </a:lnTo>
                <a:cubicBezTo>
                  <a:pt x="28787" y="35398"/>
                  <a:pt x="28698" y="36038"/>
                  <a:pt x="28560" y="36660"/>
                </a:cubicBezTo>
                <a:moveTo>
                  <a:pt x="34129" y="22954"/>
                </a:moveTo>
                <a:lnTo>
                  <a:pt x="34128" y="22954"/>
                </a:lnTo>
                <a:cubicBezTo>
                  <a:pt x="36118" y="24271"/>
                  <a:pt x="37381" y="27017"/>
                  <a:pt x="37381" y="30027"/>
                </a:cubicBezTo>
                <a:cubicBezTo>
                  <a:pt x="37381" y="30048"/>
                  <a:pt x="37380" y="30069"/>
                  <a:pt x="37380" y="30090"/>
                </a:cubicBezTo>
                <a:moveTo>
                  <a:pt x="41798" y="15354"/>
                </a:moveTo>
                <a:lnTo>
                  <a:pt x="41798" y="15354"/>
                </a:lnTo>
                <a:cubicBezTo>
                  <a:pt x="41473" y="16386"/>
                  <a:pt x="40978" y="17302"/>
                  <a:pt x="40350" y="18030"/>
                </a:cubicBezTo>
                <a:moveTo>
                  <a:pt x="38324" y="5426"/>
                </a:moveTo>
                <a:lnTo>
                  <a:pt x="38324" y="5425"/>
                </a:lnTo>
                <a:cubicBezTo>
                  <a:pt x="38375" y="5811"/>
                  <a:pt x="38401" y="6202"/>
                  <a:pt x="38401" y="6595"/>
                </a:cubicBezTo>
                <a:cubicBezTo>
                  <a:pt x="38401" y="6626"/>
                  <a:pt x="38400" y="6658"/>
                  <a:pt x="38400" y="6690"/>
                </a:cubicBezTo>
                <a:moveTo>
                  <a:pt x="29078" y="3952"/>
                </a:moveTo>
                <a:lnTo>
                  <a:pt x="29078" y="3952"/>
                </a:lnTo>
                <a:cubicBezTo>
                  <a:pt x="29266" y="3369"/>
                  <a:pt x="29516" y="2826"/>
                  <a:pt x="29820" y="2340"/>
                </a:cubicBezTo>
                <a:moveTo>
                  <a:pt x="22141" y="4720"/>
                </a:moveTo>
                <a:lnTo>
                  <a:pt x="22140" y="4719"/>
                </a:lnTo>
                <a:cubicBezTo>
                  <a:pt x="22217" y="4238"/>
                  <a:pt x="22338" y="3771"/>
                  <a:pt x="22500" y="3330"/>
                </a:cubicBezTo>
                <a:moveTo>
                  <a:pt x="14000" y="5192"/>
                </a:moveTo>
                <a:lnTo>
                  <a:pt x="14000" y="5191"/>
                </a:lnTo>
                <a:cubicBezTo>
                  <a:pt x="14471" y="5568"/>
                  <a:pt x="14908" y="6020"/>
                  <a:pt x="15299" y="6540"/>
                </a:cubicBezTo>
                <a:moveTo>
                  <a:pt x="4127" y="15789"/>
                </a:moveTo>
                <a:lnTo>
                  <a:pt x="4127" y="15788"/>
                </a:lnTo>
                <a:cubicBezTo>
                  <a:pt x="4024" y="15324"/>
                  <a:pt x="3948" y="14850"/>
                  <a:pt x="3900" y="14369"/>
                </a:cubicBezTo>
              </a:path>
            </a:pathLst>
          </a:custGeom>
          <a:gradFill rotWithShape="0">
            <a:gsLst>
              <a:gs pos="0">
                <a:schemeClr val="bg1"/>
              </a:gs>
              <a:gs pos="100000">
                <a:srgbClr val="767676"/>
              </a:gs>
            </a:gsLst>
            <a:path path="rect">
              <a:fillToRect r="100000" b="100000"/>
            </a:path>
          </a:gradFill>
          <a:ln>
            <a:noFill/>
          </a:ln>
          <a:effectLst>
            <a:outerShdw blurRad="63500" dist="38100" dir="2700000" algn="tl" rotWithShape="0">
              <a:srgbClr val="000000">
                <a:alpha val="39999"/>
              </a:srgbClr>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algn="ctr">
              <a:defRPr/>
            </a:pPr>
            <a:r>
              <a:rPr lang="en-AU" sz="1200" b="1" dirty="0">
                <a:ea typeface="+mn-ea"/>
                <a:cs typeface="+mn-cs"/>
              </a:rPr>
              <a:t>NS1</a:t>
            </a:r>
            <a:endParaRPr lang="en-US" sz="1200" b="1" dirty="0">
              <a:ea typeface="+mn-ea"/>
              <a:cs typeface="+mn-cs"/>
            </a:endParaRPr>
          </a:p>
        </p:txBody>
      </p:sp>
      <p:grpSp>
        <p:nvGrpSpPr>
          <p:cNvPr id="167224" name="Group 561"/>
          <p:cNvGrpSpPr>
            <a:grpSpLocks/>
          </p:cNvGrpSpPr>
          <p:nvPr/>
        </p:nvGrpSpPr>
        <p:grpSpPr bwMode="auto">
          <a:xfrm>
            <a:off x="1565275" y="5314950"/>
            <a:ext cx="654050" cy="466725"/>
            <a:chOff x="1565275" y="5315519"/>
            <a:chExt cx="654050" cy="466156"/>
          </a:xfrm>
        </p:grpSpPr>
        <p:grpSp>
          <p:nvGrpSpPr>
            <p:cNvPr id="94272" name="Group 492"/>
            <p:cNvGrpSpPr>
              <a:grpSpLocks noChangeAspect="1"/>
            </p:cNvGrpSpPr>
            <p:nvPr/>
          </p:nvGrpSpPr>
          <p:grpSpPr bwMode="auto">
            <a:xfrm>
              <a:off x="1760538" y="5616575"/>
              <a:ext cx="330200" cy="165100"/>
              <a:chOff x="2360" y="2544"/>
              <a:chExt cx="319" cy="159"/>
            </a:xfrm>
          </p:grpSpPr>
          <p:sp>
            <p:nvSpPr>
              <p:cNvPr id="94278" name="Oval 493"/>
              <p:cNvSpPr>
                <a:spLocks noChangeAspect="1" noChangeArrowheads="1"/>
              </p:cNvSpPr>
              <p:nvPr/>
            </p:nvSpPr>
            <p:spPr bwMode="auto">
              <a:xfrm>
                <a:off x="2360" y="2544"/>
                <a:ext cx="159" cy="159"/>
              </a:xfrm>
              <a:prstGeom prst="ellipse">
                <a:avLst/>
              </a:prstGeom>
              <a:gradFill rotWithShape="1">
                <a:gsLst>
                  <a:gs pos="0">
                    <a:srgbClr val="FFFF00"/>
                  </a:gs>
                  <a:gs pos="100000">
                    <a:srgbClr val="9A9A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AU"/>
              </a:p>
            </p:txBody>
          </p:sp>
          <p:sp>
            <p:nvSpPr>
              <p:cNvPr id="94279" name="Oval 494"/>
              <p:cNvSpPr>
                <a:spLocks noChangeAspect="1" noChangeArrowheads="1"/>
              </p:cNvSpPr>
              <p:nvPr/>
            </p:nvSpPr>
            <p:spPr bwMode="auto">
              <a:xfrm>
                <a:off x="2520" y="2544"/>
                <a:ext cx="159" cy="159"/>
              </a:xfrm>
              <a:prstGeom prst="ellipse">
                <a:avLst/>
              </a:prstGeom>
              <a:gradFill rotWithShape="1">
                <a:gsLst>
                  <a:gs pos="0">
                    <a:srgbClr val="FFFF00"/>
                  </a:gs>
                  <a:gs pos="100000">
                    <a:srgbClr val="9A9A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AU"/>
              </a:p>
            </p:txBody>
          </p:sp>
        </p:grpSp>
        <p:grpSp>
          <p:nvGrpSpPr>
            <p:cNvPr id="94273" name="Group 495"/>
            <p:cNvGrpSpPr>
              <a:grpSpLocks noChangeAspect="1"/>
            </p:cNvGrpSpPr>
            <p:nvPr/>
          </p:nvGrpSpPr>
          <p:grpSpPr bwMode="auto">
            <a:xfrm>
              <a:off x="1565275" y="5343525"/>
              <a:ext cx="273050" cy="314325"/>
              <a:chOff x="2888" y="2552"/>
              <a:chExt cx="264" cy="304"/>
            </a:xfrm>
          </p:grpSpPr>
          <p:sp>
            <p:nvSpPr>
              <p:cNvPr id="94276" name="Oval 496"/>
              <p:cNvSpPr>
                <a:spLocks noChangeAspect="1" noChangeArrowheads="1"/>
              </p:cNvSpPr>
              <p:nvPr/>
            </p:nvSpPr>
            <p:spPr bwMode="auto">
              <a:xfrm>
                <a:off x="2888" y="2552"/>
                <a:ext cx="264" cy="152"/>
              </a:xfrm>
              <a:prstGeom prst="ellipse">
                <a:avLst/>
              </a:prstGeom>
              <a:gradFill rotWithShape="1">
                <a:gsLst>
                  <a:gs pos="0">
                    <a:srgbClr val="009900"/>
                  </a:gs>
                  <a:gs pos="100000">
                    <a:srgbClr val="0047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a:p>
            </p:txBody>
          </p:sp>
          <p:sp>
            <p:nvSpPr>
              <p:cNvPr id="94277" name="Oval 497"/>
              <p:cNvSpPr>
                <a:spLocks noChangeAspect="1" noChangeArrowheads="1"/>
              </p:cNvSpPr>
              <p:nvPr/>
            </p:nvSpPr>
            <p:spPr bwMode="auto">
              <a:xfrm>
                <a:off x="2888" y="2704"/>
                <a:ext cx="264" cy="152"/>
              </a:xfrm>
              <a:prstGeom prst="ellipse">
                <a:avLst/>
              </a:prstGeom>
              <a:gradFill rotWithShape="1">
                <a:gsLst>
                  <a:gs pos="0">
                    <a:srgbClr val="009900"/>
                  </a:gs>
                  <a:gs pos="100000">
                    <a:srgbClr val="0047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a:p>
            </p:txBody>
          </p:sp>
        </p:grpSp>
        <p:sp>
          <p:nvSpPr>
            <p:cNvPr id="94274" name="Oval 498"/>
            <p:cNvSpPr>
              <a:spLocks noChangeAspect="1" noChangeArrowheads="1"/>
            </p:cNvSpPr>
            <p:nvPr/>
          </p:nvSpPr>
          <p:spPr bwMode="auto">
            <a:xfrm>
              <a:off x="2054225" y="5411788"/>
              <a:ext cx="165100" cy="165100"/>
            </a:xfrm>
            <a:prstGeom prst="ellipse">
              <a:avLst/>
            </a:prstGeom>
            <a:gradFill rotWithShape="1">
              <a:gsLst>
                <a:gs pos="0">
                  <a:srgbClr val="FF0000"/>
                </a:gs>
                <a:gs pos="100000">
                  <a:srgbClr val="9A00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AU"/>
            </a:p>
          </p:txBody>
        </p:sp>
        <p:sp>
          <p:nvSpPr>
            <p:cNvPr id="561" name="Cloud 560"/>
            <p:cNvSpPr>
              <a:spLocks noChangeArrowheads="1"/>
            </p:cNvSpPr>
            <p:nvPr/>
          </p:nvSpPr>
          <p:spPr bwMode="auto">
            <a:xfrm>
              <a:off x="1724025" y="5315519"/>
              <a:ext cx="360363" cy="359924"/>
            </a:xfrm>
            <a:custGeom>
              <a:avLst/>
              <a:gdLst>
                <a:gd name="T0" fmla="*/ 360063 w 43200"/>
                <a:gd name="T1" fmla="*/ 179962 h 43200"/>
                <a:gd name="T2" fmla="*/ 180182 w 43200"/>
                <a:gd name="T3" fmla="*/ 359541 h 43200"/>
                <a:gd name="T4" fmla="*/ 1118 w 43200"/>
                <a:gd name="T5" fmla="*/ 179962 h 43200"/>
                <a:gd name="T6" fmla="*/ 180182 w 43200"/>
                <a:gd name="T7" fmla="*/ 20579 h 43200"/>
                <a:gd name="T8" fmla="*/ 0 60000 65536"/>
                <a:gd name="T9" fmla="*/ 5898240 60000 65536"/>
                <a:gd name="T10" fmla="*/ 11796480 60000 65536"/>
                <a:gd name="T11" fmla="*/ 17694720 60000 65536"/>
                <a:gd name="T12" fmla="*/ 5954 w 43200"/>
                <a:gd name="T13" fmla="*/ 6524 h 43200"/>
                <a:gd name="T14" fmla="*/ 34174 w 43200"/>
                <a:gd name="T15" fmla="*/ 34674 h 43200"/>
              </a:gdLst>
              <a:ahLst/>
              <a:cxnLst>
                <a:cxn ang="T8">
                  <a:pos x="T0" y="T1"/>
                </a:cxn>
                <a:cxn ang="T9">
                  <a:pos x="T2" y="T3"/>
                </a:cxn>
                <a:cxn ang="T10">
                  <a:pos x="T4" y="T5"/>
                </a:cxn>
                <a:cxn ang="T11">
                  <a:pos x="T6" y="T7"/>
                </a:cxn>
              </a:cxnLst>
              <a:rect l="T12" t="T13" r="T14" b="T15"/>
              <a:pathLst>
                <a:path w="43200" h="43200">
                  <a:moveTo>
                    <a:pt x="3900" y="14370"/>
                  </a:moveTo>
                  <a:lnTo>
                    <a:pt x="3899" y="14370"/>
                  </a:lnTo>
                  <a:cubicBezTo>
                    <a:pt x="3858" y="13959"/>
                    <a:pt x="3838" y="13545"/>
                    <a:pt x="3838" y="13131"/>
                  </a:cubicBezTo>
                  <a:cubicBezTo>
                    <a:pt x="3838" y="8055"/>
                    <a:pt x="6861" y="3941"/>
                    <a:pt x="10591" y="3941"/>
                  </a:cubicBezTo>
                  <a:cubicBezTo>
                    <a:pt x="11791" y="3941"/>
                    <a:pt x="12969" y="4376"/>
                    <a:pt x="14005" y="5201"/>
                  </a:cubicBezTo>
                  <a:lnTo>
                    <a:pt x="14005" y="5202"/>
                  </a:lnTo>
                  <a:cubicBezTo>
                    <a:pt x="14930" y="2828"/>
                    <a:pt x="16742" y="1343"/>
                    <a:pt x="18715" y="1343"/>
                  </a:cubicBezTo>
                  <a:cubicBezTo>
                    <a:pt x="20114" y="1343"/>
                    <a:pt x="21458" y="2093"/>
                    <a:pt x="22456" y="3431"/>
                  </a:cubicBezTo>
                  <a:lnTo>
                    <a:pt x="22456" y="3432"/>
                  </a:lnTo>
                  <a:cubicBezTo>
                    <a:pt x="23194" y="1415"/>
                    <a:pt x="24707" y="140"/>
                    <a:pt x="26362" y="140"/>
                  </a:cubicBezTo>
                  <a:cubicBezTo>
                    <a:pt x="27723" y="140"/>
                    <a:pt x="29007" y="1006"/>
                    <a:pt x="29832" y="2481"/>
                  </a:cubicBezTo>
                  <a:lnTo>
                    <a:pt x="29832" y="2480"/>
                  </a:lnTo>
                  <a:cubicBezTo>
                    <a:pt x="30755" y="1002"/>
                    <a:pt x="32110" y="149"/>
                    <a:pt x="33538" y="149"/>
                  </a:cubicBezTo>
                  <a:cubicBezTo>
                    <a:pt x="35888" y="149"/>
                    <a:pt x="37901" y="2435"/>
                    <a:pt x="38318" y="5575"/>
                  </a:cubicBezTo>
                  <a:lnTo>
                    <a:pt x="38317" y="5576"/>
                  </a:lnTo>
                  <a:cubicBezTo>
                    <a:pt x="40639" y="6438"/>
                    <a:pt x="42250" y="9313"/>
                    <a:pt x="42250" y="12594"/>
                  </a:cubicBezTo>
                  <a:cubicBezTo>
                    <a:pt x="42250" y="13579"/>
                    <a:pt x="42103" y="14554"/>
                    <a:pt x="41818" y="15460"/>
                  </a:cubicBezTo>
                  <a:lnTo>
                    <a:pt x="41818" y="15459"/>
                  </a:lnTo>
                  <a:cubicBezTo>
                    <a:pt x="42727" y="17070"/>
                    <a:pt x="43220" y="19044"/>
                    <a:pt x="43220" y="21076"/>
                  </a:cubicBezTo>
                  <a:cubicBezTo>
                    <a:pt x="43220" y="25663"/>
                    <a:pt x="40741" y="29553"/>
                    <a:pt x="37404" y="30203"/>
                  </a:cubicBezTo>
                  <a:lnTo>
                    <a:pt x="37403" y="30202"/>
                  </a:lnTo>
                  <a:cubicBezTo>
                    <a:pt x="37378" y="34523"/>
                    <a:pt x="34795" y="38006"/>
                    <a:pt x="31619" y="38006"/>
                  </a:cubicBezTo>
                  <a:cubicBezTo>
                    <a:pt x="30535" y="38006"/>
                    <a:pt x="29474" y="37593"/>
                    <a:pt x="28555" y="36813"/>
                  </a:cubicBezTo>
                  <a:lnTo>
                    <a:pt x="28556" y="36813"/>
                  </a:lnTo>
                  <a:cubicBezTo>
                    <a:pt x="27694" y="40699"/>
                    <a:pt x="25069" y="43357"/>
                    <a:pt x="22094" y="43357"/>
                  </a:cubicBezTo>
                  <a:cubicBezTo>
                    <a:pt x="19839" y="43357"/>
                    <a:pt x="17733" y="41821"/>
                    <a:pt x="16480" y="39263"/>
                  </a:cubicBezTo>
                  <a:lnTo>
                    <a:pt x="16480" y="39264"/>
                  </a:lnTo>
                  <a:cubicBezTo>
                    <a:pt x="15279" y="40250"/>
                    <a:pt x="13904" y="40770"/>
                    <a:pt x="12503" y="40770"/>
                  </a:cubicBezTo>
                  <a:cubicBezTo>
                    <a:pt x="9735" y="40770"/>
                    <a:pt x="7180" y="38748"/>
                    <a:pt x="5804" y="35469"/>
                  </a:cubicBezTo>
                  <a:lnTo>
                    <a:pt x="5803" y="35469"/>
                  </a:lnTo>
                  <a:cubicBezTo>
                    <a:pt x="5635" y="35496"/>
                    <a:pt x="5465" y="35509"/>
                    <a:pt x="5296" y="35509"/>
                  </a:cubicBezTo>
                  <a:cubicBezTo>
                    <a:pt x="2888" y="35510"/>
                    <a:pt x="936" y="32860"/>
                    <a:pt x="936" y="29592"/>
                  </a:cubicBezTo>
                  <a:cubicBezTo>
                    <a:pt x="936" y="28090"/>
                    <a:pt x="1356" y="26644"/>
                    <a:pt x="2112" y="25547"/>
                  </a:cubicBezTo>
                  <a:lnTo>
                    <a:pt x="2113" y="25547"/>
                  </a:lnTo>
                  <a:cubicBezTo>
                    <a:pt x="781" y="24481"/>
                    <a:pt x="-36" y="22528"/>
                    <a:pt x="-36" y="20418"/>
                  </a:cubicBezTo>
                  <a:cubicBezTo>
                    <a:pt x="-36" y="17370"/>
                    <a:pt x="1647" y="14817"/>
                    <a:pt x="3863" y="14504"/>
                  </a:cubicBezTo>
                  <a:close/>
                </a:path>
                <a:path w="43200" h="43200" fill="none">
                  <a:moveTo>
                    <a:pt x="4693" y="26177"/>
                  </a:moveTo>
                  <a:lnTo>
                    <a:pt x="4693" y="26177"/>
                  </a:lnTo>
                  <a:cubicBezTo>
                    <a:pt x="4580" y="26189"/>
                    <a:pt x="4468" y="26194"/>
                    <a:pt x="4356" y="26194"/>
                  </a:cubicBezTo>
                  <a:cubicBezTo>
                    <a:pt x="3584" y="26194"/>
                    <a:pt x="2826" y="25913"/>
                    <a:pt x="2160" y="25379"/>
                  </a:cubicBezTo>
                  <a:moveTo>
                    <a:pt x="6928" y="34899"/>
                  </a:moveTo>
                  <a:lnTo>
                    <a:pt x="6927" y="34898"/>
                  </a:lnTo>
                  <a:cubicBezTo>
                    <a:pt x="6572" y="35091"/>
                    <a:pt x="6200" y="35219"/>
                    <a:pt x="5820" y="35280"/>
                  </a:cubicBezTo>
                  <a:moveTo>
                    <a:pt x="16478" y="39090"/>
                  </a:moveTo>
                  <a:lnTo>
                    <a:pt x="16477" y="39090"/>
                  </a:lnTo>
                  <a:cubicBezTo>
                    <a:pt x="16210" y="38544"/>
                    <a:pt x="15986" y="37960"/>
                    <a:pt x="15809" y="37350"/>
                  </a:cubicBezTo>
                  <a:moveTo>
                    <a:pt x="28827" y="34751"/>
                  </a:moveTo>
                  <a:lnTo>
                    <a:pt x="28826" y="34750"/>
                  </a:lnTo>
                  <a:cubicBezTo>
                    <a:pt x="28787" y="35398"/>
                    <a:pt x="28698" y="36038"/>
                    <a:pt x="28560" y="36660"/>
                  </a:cubicBezTo>
                  <a:moveTo>
                    <a:pt x="34129" y="22954"/>
                  </a:moveTo>
                  <a:lnTo>
                    <a:pt x="34128" y="22954"/>
                  </a:lnTo>
                  <a:cubicBezTo>
                    <a:pt x="36118" y="24271"/>
                    <a:pt x="37381" y="27017"/>
                    <a:pt x="37381" y="30027"/>
                  </a:cubicBezTo>
                  <a:cubicBezTo>
                    <a:pt x="37381" y="30048"/>
                    <a:pt x="37380" y="30069"/>
                    <a:pt x="37380" y="30090"/>
                  </a:cubicBezTo>
                  <a:moveTo>
                    <a:pt x="41798" y="15354"/>
                  </a:moveTo>
                  <a:lnTo>
                    <a:pt x="41798" y="15354"/>
                  </a:lnTo>
                  <a:cubicBezTo>
                    <a:pt x="41473" y="16386"/>
                    <a:pt x="40978" y="17302"/>
                    <a:pt x="40350" y="18030"/>
                  </a:cubicBezTo>
                  <a:moveTo>
                    <a:pt x="38324" y="5426"/>
                  </a:moveTo>
                  <a:lnTo>
                    <a:pt x="38324" y="5425"/>
                  </a:lnTo>
                  <a:cubicBezTo>
                    <a:pt x="38375" y="5811"/>
                    <a:pt x="38401" y="6202"/>
                    <a:pt x="38401" y="6595"/>
                  </a:cubicBezTo>
                  <a:cubicBezTo>
                    <a:pt x="38401" y="6626"/>
                    <a:pt x="38400" y="6658"/>
                    <a:pt x="38400" y="6690"/>
                  </a:cubicBezTo>
                  <a:moveTo>
                    <a:pt x="29078" y="3952"/>
                  </a:moveTo>
                  <a:lnTo>
                    <a:pt x="29078" y="3952"/>
                  </a:lnTo>
                  <a:cubicBezTo>
                    <a:pt x="29266" y="3369"/>
                    <a:pt x="29516" y="2826"/>
                    <a:pt x="29820" y="2340"/>
                  </a:cubicBezTo>
                  <a:moveTo>
                    <a:pt x="22141" y="4720"/>
                  </a:moveTo>
                  <a:lnTo>
                    <a:pt x="22140" y="4719"/>
                  </a:lnTo>
                  <a:cubicBezTo>
                    <a:pt x="22217" y="4238"/>
                    <a:pt x="22338" y="3771"/>
                    <a:pt x="22500" y="3330"/>
                  </a:cubicBezTo>
                  <a:moveTo>
                    <a:pt x="14000" y="5192"/>
                  </a:moveTo>
                  <a:lnTo>
                    <a:pt x="14000" y="5191"/>
                  </a:lnTo>
                  <a:cubicBezTo>
                    <a:pt x="14471" y="5568"/>
                    <a:pt x="14908" y="6020"/>
                    <a:pt x="15299" y="6540"/>
                  </a:cubicBezTo>
                  <a:moveTo>
                    <a:pt x="4127" y="15789"/>
                  </a:moveTo>
                  <a:lnTo>
                    <a:pt x="4127" y="15788"/>
                  </a:lnTo>
                  <a:cubicBezTo>
                    <a:pt x="4024" y="15324"/>
                    <a:pt x="3948" y="14850"/>
                    <a:pt x="3900" y="14369"/>
                  </a:cubicBezTo>
                </a:path>
              </a:pathLst>
            </a:custGeom>
            <a:gradFill rotWithShape="0">
              <a:gsLst>
                <a:gs pos="0">
                  <a:schemeClr val="bg1"/>
                </a:gs>
                <a:gs pos="100000">
                  <a:srgbClr val="767676"/>
                </a:gs>
              </a:gsLst>
              <a:path path="rect">
                <a:fillToRect r="100000" b="100000"/>
              </a:path>
            </a:gradFill>
            <a:ln>
              <a:noFill/>
            </a:ln>
            <a:effectLst>
              <a:outerShdw blurRad="63500" dist="38100" dir="2700000" algn="tl" rotWithShape="0">
                <a:srgbClr val="000000">
                  <a:alpha val="39999"/>
                </a:srgbClr>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algn="ctr">
                <a:defRPr/>
              </a:pPr>
              <a:r>
                <a:rPr lang="en-AU" sz="1200" b="1" dirty="0">
                  <a:ea typeface="+mn-ea"/>
                  <a:cs typeface="+mn-cs"/>
                </a:rPr>
                <a:t>NS</a:t>
              </a:r>
              <a:endParaRPr lang="en-US" sz="1200" b="1" dirty="0">
                <a:ea typeface="+mn-ea"/>
                <a:cs typeface="+mn-cs"/>
              </a:endParaRPr>
            </a:p>
          </p:txBody>
        </p:sp>
      </p:grpSp>
      <p:grpSp>
        <p:nvGrpSpPr>
          <p:cNvPr id="167227" name="Group 562"/>
          <p:cNvGrpSpPr>
            <a:grpSpLocks/>
          </p:cNvGrpSpPr>
          <p:nvPr/>
        </p:nvGrpSpPr>
        <p:grpSpPr bwMode="auto">
          <a:xfrm>
            <a:off x="6634163" y="5310188"/>
            <a:ext cx="525462" cy="465137"/>
            <a:chOff x="1565275" y="5315519"/>
            <a:chExt cx="525454" cy="466156"/>
          </a:xfrm>
        </p:grpSpPr>
        <p:grpSp>
          <p:nvGrpSpPr>
            <p:cNvPr id="94265" name="Group 492"/>
            <p:cNvGrpSpPr>
              <a:grpSpLocks noChangeAspect="1"/>
            </p:cNvGrpSpPr>
            <p:nvPr/>
          </p:nvGrpSpPr>
          <p:grpSpPr bwMode="auto">
            <a:xfrm>
              <a:off x="1760530" y="5616575"/>
              <a:ext cx="330199" cy="165100"/>
              <a:chOff x="2360" y="2544"/>
              <a:chExt cx="319" cy="159"/>
            </a:xfrm>
          </p:grpSpPr>
          <p:sp>
            <p:nvSpPr>
              <p:cNvPr id="94270" name="Oval 493"/>
              <p:cNvSpPr>
                <a:spLocks noChangeAspect="1" noChangeArrowheads="1"/>
              </p:cNvSpPr>
              <p:nvPr/>
            </p:nvSpPr>
            <p:spPr bwMode="auto">
              <a:xfrm>
                <a:off x="2360" y="2544"/>
                <a:ext cx="159" cy="159"/>
              </a:xfrm>
              <a:prstGeom prst="ellipse">
                <a:avLst/>
              </a:prstGeom>
              <a:gradFill rotWithShape="1">
                <a:gsLst>
                  <a:gs pos="0">
                    <a:srgbClr val="FFFF00"/>
                  </a:gs>
                  <a:gs pos="100000">
                    <a:srgbClr val="9A9A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AU"/>
              </a:p>
            </p:txBody>
          </p:sp>
          <p:sp>
            <p:nvSpPr>
              <p:cNvPr id="94271" name="Oval 494"/>
              <p:cNvSpPr>
                <a:spLocks noChangeAspect="1" noChangeArrowheads="1"/>
              </p:cNvSpPr>
              <p:nvPr/>
            </p:nvSpPr>
            <p:spPr bwMode="auto">
              <a:xfrm>
                <a:off x="2520" y="2544"/>
                <a:ext cx="159" cy="159"/>
              </a:xfrm>
              <a:prstGeom prst="ellipse">
                <a:avLst/>
              </a:prstGeom>
              <a:gradFill rotWithShape="1">
                <a:gsLst>
                  <a:gs pos="0">
                    <a:srgbClr val="FFFF00"/>
                  </a:gs>
                  <a:gs pos="100000">
                    <a:srgbClr val="9A9A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AU"/>
              </a:p>
            </p:txBody>
          </p:sp>
        </p:grpSp>
        <p:grpSp>
          <p:nvGrpSpPr>
            <p:cNvPr id="94266" name="Group 495"/>
            <p:cNvGrpSpPr>
              <a:grpSpLocks noChangeAspect="1"/>
            </p:cNvGrpSpPr>
            <p:nvPr/>
          </p:nvGrpSpPr>
          <p:grpSpPr bwMode="auto">
            <a:xfrm>
              <a:off x="1565275" y="5343533"/>
              <a:ext cx="273050" cy="314326"/>
              <a:chOff x="2888" y="2552"/>
              <a:chExt cx="264" cy="304"/>
            </a:xfrm>
          </p:grpSpPr>
          <p:sp>
            <p:nvSpPr>
              <p:cNvPr id="94268" name="Oval 496"/>
              <p:cNvSpPr>
                <a:spLocks noChangeAspect="1" noChangeArrowheads="1"/>
              </p:cNvSpPr>
              <p:nvPr/>
            </p:nvSpPr>
            <p:spPr bwMode="auto">
              <a:xfrm>
                <a:off x="2888" y="2552"/>
                <a:ext cx="264" cy="152"/>
              </a:xfrm>
              <a:prstGeom prst="ellipse">
                <a:avLst/>
              </a:prstGeom>
              <a:gradFill rotWithShape="1">
                <a:gsLst>
                  <a:gs pos="0">
                    <a:srgbClr val="009900"/>
                  </a:gs>
                  <a:gs pos="100000">
                    <a:srgbClr val="0047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a:p>
            </p:txBody>
          </p:sp>
          <p:sp>
            <p:nvSpPr>
              <p:cNvPr id="94269" name="Oval 497"/>
              <p:cNvSpPr>
                <a:spLocks noChangeAspect="1" noChangeArrowheads="1"/>
              </p:cNvSpPr>
              <p:nvPr/>
            </p:nvSpPr>
            <p:spPr bwMode="auto">
              <a:xfrm>
                <a:off x="2888" y="2704"/>
                <a:ext cx="264" cy="152"/>
              </a:xfrm>
              <a:prstGeom prst="ellipse">
                <a:avLst/>
              </a:prstGeom>
              <a:gradFill rotWithShape="1">
                <a:gsLst>
                  <a:gs pos="0">
                    <a:srgbClr val="009900"/>
                  </a:gs>
                  <a:gs pos="100000">
                    <a:srgbClr val="004700"/>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a:p>
            </p:txBody>
          </p:sp>
        </p:grpSp>
        <p:sp>
          <p:nvSpPr>
            <p:cNvPr id="567" name="Cloud 566"/>
            <p:cNvSpPr>
              <a:spLocks noChangeArrowheads="1"/>
            </p:cNvSpPr>
            <p:nvPr/>
          </p:nvSpPr>
          <p:spPr bwMode="auto">
            <a:xfrm>
              <a:off x="1724023" y="5315519"/>
              <a:ext cx="360357" cy="359561"/>
            </a:xfrm>
            <a:custGeom>
              <a:avLst/>
              <a:gdLst>
                <a:gd name="T0" fmla="*/ 360057 w 43200"/>
                <a:gd name="T1" fmla="*/ 179781 h 43200"/>
                <a:gd name="T2" fmla="*/ 180179 w 43200"/>
                <a:gd name="T3" fmla="*/ 359178 h 43200"/>
                <a:gd name="T4" fmla="*/ 1118 w 43200"/>
                <a:gd name="T5" fmla="*/ 179781 h 43200"/>
                <a:gd name="T6" fmla="*/ 180179 w 43200"/>
                <a:gd name="T7" fmla="*/ 20558 h 43200"/>
                <a:gd name="T8" fmla="*/ 0 60000 65536"/>
                <a:gd name="T9" fmla="*/ 5898240 60000 65536"/>
                <a:gd name="T10" fmla="*/ 11796480 60000 65536"/>
                <a:gd name="T11" fmla="*/ 17694720 60000 65536"/>
                <a:gd name="T12" fmla="*/ 5954 w 43200"/>
                <a:gd name="T13" fmla="*/ 6524 h 43200"/>
                <a:gd name="T14" fmla="*/ 34174 w 43200"/>
                <a:gd name="T15" fmla="*/ 34674 h 43200"/>
              </a:gdLst>
              <a:ahLst/>
              <a:cxnLst>
                <a:cxn ang="T8">
                  <a:pos x="T0" y="T1"/>
                </a:cxn>
                <a:cxn ang="T9">
                  <a:pos x="T2" y="T3"/>
                </a:cxn>
                <a:cxn ang="T10">
                  <a:pos x="T4" y="T5"/>
                </a:cxn>
                <a:cxn ang="T11">
                  <a:pos x="T6" y="T7"/>
                </a:cxn>
              </a:cxnLst>
              <a:rect l="T12" t="T13" r="T14" b="T15"/>
              <a:pathLst>
                <a:path w="43200" h="43200">
                  <a:moveTo>
                    <a:pt x="3900" y="14370"/>
                  </a:moveTo>
                  <a:lnTo>
                    <a:pt x="3899" y="14370"/>
                  </a:lnTo>
                  <a:cubicBezTo>
                    <a:pt x="3858" y="13959"/>
                    <a:pt x="3838" y="13545"/>
                    <a:pt x="3838" y="13131"/>
                  </a:cubicBezTo>
                  <a:cubicBezTo>
                    <a:pt x="3838" y="8055"/>
                    <a:pt x="6861" y="3941"/>
                    <a:pt x="10591" y="3941"/>
                  </a:cubicBezTo>
                  <a:cubicBezTo>
                    <a:pt x="11791" y="3941"/>
                    <a:pt x="12969" y="4376"/>
                    <a:pt x="14005" y="5201"/>
                  </a:cubicBezTo>
                  <a:lnTo>
                    <a:pt x="14005" y="5202"/>
                  </a:lnTo>
                  <a:cubicBezTo>
                    <a:pt x="14930" y="2828"/>
                    <a:pt x="16742" y="1343"/>
                    <a:pt x="18715" y="1343"/>
                  </a:cubicBezTo>
                  <a:cubicBezTo>
                    <a:pt x="20114" y="1343"/>
                    <a:pt x="21458" y="2093"/>
                    <a:pt x="22456" y="3431"/>
                  </a:cubicBezTo>
                  <a:lnTo>
                    <a:pt x="22456" y="3432"/>
                  </a:lnTo>
                  <a:cubicBezTo>
                    <a:pt x="23194" y="1415"/>
                    <a:pt x="24707" y="140"/>
                    <a:pt x="26362" y="140"/>
                  </a:cubicBezTo>
                  <a:cubicBezTo>
                    <a:pt x="27723" y="140"/>
                    <a:pt x="29007" y="1006"/>
                    <a:pt x="29832" y="2481"/>
                  </a:cubicBezTo>
                  <a:lnTo>
                    <a:pt x="29832" y="2480"/>
                  </a:lnTo>
                  <a:cubicBezTo>
                    <a:pt x="30755" y="1002"/>
                    <a:pt x="32110" y="149"/>
                    <a:pt x="33538" y="149"/>
                  </a:cubicBezTo>
                  <a:cubicBezTo>
                    <a:pt x="35888" y="149"/>
                    <a:pt x="37901" y="2435"/>
                    <a:pt x="38318" y="5575"/>
                  </a:cubicBezTo>
                  <a:lnTo>
                    <a:pt x="38317" y="5576"/>
                  </a:lnTo>
                  <a:cubicBezTo>
                    <a:pt x="40639" y="6438"/>
                    <a:pt x="42250" y="9313"/>
                    <a:pt x="42250" y="12594"/>
                  </a:cubicBezTo>
                  <a:cubicBezTo>
                    <a:pt x="42250" y="13579"/>
                    <a:pt x="42103" y="14554"/>
                    <a:pt x="41818" y="15460"/>
                  </a:cubicBezTo>
                  <a:lnTo>
                    <a:pt x="41818" y="15459"/>
                  </a:lnTo>
                  <a:cubicBezTo>
                    <a:pt x="42727" y="17070"/>
                    <a:pt x="43220" y="19044"/>
                    <a:pt x="43220" y="21076"/>
                  </a:cubicBezTo>
                  <a:cubicBezTo>
                    <a:pt x="43220" y="25663"/>
                    <a:pt x="40741" y="29553"/>
                    <a:pt x="37404" y="30203"/>
                  </a:cubicBezTo>
                  <a:lnTo>
                    <a:pt x="37403" y="30202"/>
                  </a:lnTo>
                  <a:cubicBezTo>
                    <a:pt x="37378" y="34523"/>
                    <a:pt x="34795" y="38006"/>
                    <a:pt x="31619" y="38006"/>
                  </a:cubicBezTo>
                  <a:cubicBezTo>
                    <a:pt x="30535" y="38006"/>
                    <a:pt x="29474" y="37593"/>
                    <a:pt x="28555" y="36813"/>
                  </a:cubicBezTo>
                  <a:lnTo>
                    <a:pt x="28556" y="36813"/>
                  </a:lnTo>
                  <a:cubicBezTo>
                    <a:pt x="27694" y="40699"/>
                    <a:pt x="25069" y="43357"/>
                    <a:pt x="22094" y="43357"/>
                  </a:cubicBezTo>
                  <a:cubicBezTo>
                    <a:pt x="19839" y="43357"/>
                    <a:pt x="17733" y="41821"/>
                    <a:pt x="16480" y="39263"/>
                  </a:cubicBezTo>
                  <a:lnTo>
                    <a:pt x="16480" y="39264"/>
                  </a:lnTo>
                  <a:cubicBezTo>
                    <a:pt x="15279" y="40250"/>
                    <a:pt x="13904" y="40770"/>
                    <a:pt x="12503" y="40770"/>
                  </a:cubicBezTo>
                  <a:cubicBezTo>
                    <a:pt x="9735" y="40770"/>
                    <a:pt x="7180" y="38748"/>
                    <a:pt x="5804" y="35469"/>
                  </a:cubicBezTo>
                  <a:lnTo>
                    <a:pt x="5803" y="35469"/>
                  </a:lnTo>
                  <a:cubicBezTo>
                    <a:pt x="5635" y="35496"/>
                    <a:pt x="5465" y="35509"/>
                    <a:pt x="5296" y="35509"/>
                  </a:cubicBezTo>
                  <a:cubicBezTo>
                    <a:pt x="2888" y="35510"/>
                    <a:pt x="936" y="32860"/>
                    <a:pt x="936" y="29592"/>
                  </a:cubicBezTo>
                  <a:cubicBezTo>
                    <a:pt x="936" y="28090"/>
                    <a:pt x="1356" y="26644"/>
                    <a:pt x="2112" y="25547"/>
                  </a:cubicBezTo>
                  <a:lnTo>
                    <a:pt x="2113" y="25547"/>
                  </a:lnTo>
                  <a:cubicBezTo>
                    <a:pt x="781" y="24481"/>
                    <a:pt x="-36" y="22528"/>
                    <a:pt x="-36" y="20418"/>
                  </a:cubicBezTo>
                  <a:cubicBezTo>
                    <a:pt x="-36" y="17370"/>
                    <a:pt x="1647" y="14817"/>
                    <a:pt x="3863" y="14504"/>
                  </a:cubicBezTo>
                  <a:close/>
                </a:path>
                <a:path w="43200" h="43200" fill="none">
                  <a:moveTo>
                    <a:pt x="4693" y="26177"/>
                  </a:moveTo>
                  <a:lnTo>
                    <a:pt x="4693" y="26177"/>
                  </a:lnTo>
                  <a:cubicBezTo>
                    <a:pt x="4580" y="26189"/>
                    <a:pt x="4468" y="26194"/>
                    <a:pt x="4356" y="26194"/>
                  </a:cubicBezTo>
                  <a:cubicBezTo>
                    <a:pt x="3584" y="26194"/>
                    <a:pt x="2826" y="25913"/>
                    <a:pt x="2160" y="25379"/>
                  </a:cubicBezTo>
                  <a:moveTo>
                    <a:pt x="6928" y="34899"/>
                  </a:moveTo>
                  <a:lnTo>
                    <a:pt x="6927" y="34898"/>
                  </a:lnTo>
                  <a:cubicBezTo>
                    <a:pt x="6572" y="35091"/>
                    <a:pt x="6200" y="35219"/>
                    <a:pt x="5820" y="35280"/>
                  </a:cubicBezTo>
                  <a:moveTo>
                    <a:pt x="16478" y="39090"/>
                  </a:moveTo>
                  <a:lnTo>
                    <a:pt x="16477" y="39090"/>
                  </a:lnTo>
                  <a:cubicBezTo>
                    <a:pt x="16210" y="38544"/>
                    <a:pt x="15986" y="37960"/>
                    <a:pt x="15809" y="37350"/>
                  </a:cubicBezTo>
                  <a:moveTo>
                    <a:pt x="28827" y="34751"/>
                  </a:moveTo>
                  <a:lnTo>
                    <a:pt x="28826" y="34750"/>
                  </a:lnTo>
                  <a:cubicBezTo>
                    <a:pt x="28787" y="35398"/>
                    <a:pt x="28698" y="36038"/>
                    <a:pt x="28560" y="36660"/>
                  </a:cubicBezTo>
                  <a:moveTo>
                    <a:pt x="34129" y="22954"/>
                  </a:moveTo>
                  <a:lnTo>
                    <a:pt x="34128" y="22954"/>
                  </a:lnTo>
                  <a:cubicBezTo>
                    <a:pt x="36118" y="24271"/>
                    <a:pt x="37381" y="27017"/>
                    <a:pt x="37381" y="30027"/>
                  </a:cubicBezTo>
                  <a:cubicBezTo>
                    <a:pt x="37381" y="30048"/>
                    <a:pt x="37380" y="30069"/>
                    <a:pt x="37380" y="30090"/>
                  </a:cubicBezTo>
                  <a:moveTo>
                    <a:pt x="41798" y="15354"/>
                  </a:moveTo>
                  <a:lnTo>
                    <a:pt x="41798" y="15354"/>
                  </a:lnTo>
                  <a:cubicBezTo>
                    <a:pt x="41473" y="16386"/>
                    <a:pt x="40978" y="17302"/>
                    <a:pt x="40350" y="18030"/>
                  </a:cubicBezTo>
                  <a:moveTo>
                    <a:pt x="38324" y="5426"/>
                  </a:moveTo>
                  <a:lnTo>
                    <a:pt x="38324" y="5425"/>
                  </a:lnTo>
                  <a:cubicBezTo>
                    <a:pt x="38375" y="5811"/>
                    <a:pt x="38401" y="6202"/>
                    <a:pt x="38401" y="6595"/>
                  </a:cubicBezTo>
                  <a:cubicBezTo>
                    <a:pt x="38401" y="6626"/>
                    <a:pt x="38400" y="6658"/>
                    <a:pt x="38400" y="6690"/>
                  </a:cubicBezTo>
                  <a:moveTo>
                    <a:pt x="29078" y="3952"/>
                  </a:moveTo>
                  <a:lnTo>
                    <a:pt x="29078" y="3952"/>
                  </a:lnTo>
                  <a:cubicBezTo>
                    <a:pt x="29266" y="3369"/>
                    <a:pt x="29516" y="2826"/>
                    <a:pt x="29820" y="2340"/>
                  </a:cubicBezTo>
                  <a:moveTo>
                    <a:pt x="22141" y="4720"/>
                  </a:moveTo>
                  <a:lnTo>
                    <a:pt x="22140" y="4719"/>
                  </a:lnTo>
                  <a:cubicBezTo>
                    <a:pt x="22217" y="4238"/>
                    <a:pt x="22338" y="3771"/>
                    <a:pt x="22500" y="3330"/>
                  </a:cubicBezTo>
                  <a:moveTo>
                    <a:pt x="14000" y="5192"/>
                  </a:moveTo>
                  <a:lnTo>
                    <a:pt x="14000" y="5191"/>
                  </a:lnTo>
                  <a:cubicBezTo>
                    <a:pt x="14471" y="5568"/>
                    <a:pt x="14908" y="6020"/>
                    <a:pt x="15299" y="6540"/>
                  </a:cubicBezTo>
                  <a:moveTo>
                    <a:pt x="4127" y="15789"/>
                  </a:moveTo>
                  <a:lnTo>
                    <a:pt x="4127" y="15788"/>
                  </a:lnTo>
                  <a:cubicBezTo>
                    <a:pt x="4024" y="15324"/>
                    <a:pt x="3948" y="14850"/>
                    <a:pt x="3900" y="14369"/>
                  </a:cubicBezTo>
                </a:path>
              </a:pathLst>
            </a:custGeom>
            <a:gradFill rotWithShape="0">
              <a:gsLst>
                <a:gs pos="0">
                  <a:schemeClr val="bg1"/>
                </a:gs>
                <a:gs pos="100000">
                  <a:srgbClr val="767676"/>
                </a:gs>
              </a:gsLst>
              <a:path path="rect">
                <a:fillToRect r="100000" b="100000"/>
              </a:path>
            </a:gradFill>
            <a:ln>
              <a:noFill/>
            </a:ln>
            <a:effectLst>
              <a:outerShdw blurRad="63500" dist="38100" dir="2700000" algn="tl" rotWithShape="0">
                <a:srgbClr val="000000">
                  <a:alpha val="39999"/>
                </a:srgbClr>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algn="ctr">
                <a:defRPr/>
              </a:pPr>
              <a:r>
                <a:rPr lang="en-AU" sz="1200" b="1" dirty="0">
                  <a:ea typeface="+mn-ea"/>
                  <a:cs typeface="+mn-cs"/>
                </a:rPr>
                <a:t>NS</a:t>
              </a:r>
              <a:endParaRPr lang="en-US" sz="1200" b="1" dirty="0">
                <a:ea typeface="+mn-ea"/>
                <a:cs typeface="+mn-cs"/>
              </a:endParaRPr>
            </a:p>
          </p:txBody>
        </p:sp>
      </p:grpSp>
      <p:grpSp>
        <p:nvGrpSpPr>
          <p:cNvPr id="555" name="Group 311"/>
          <p:cNvGrpSpPr>
            <a:grpSpLocks noChangeAspect="1"/>
          </p:cNvGrpSpPr>
          <p:nvPr/>
        </p:nvGrpSpPr>
        <p:grpSpPr bwMode="auto">
          <a:xfrm>
            <a:off x="254794" y="2465248"/>
            <a:ext cx="220662" cy="220662"/>
            <a:chOff x="476" y="255"/>
            <a:chExt cx="363" cy="363"/>
          </a:xfrm>
        </p:grpSpPr>
        <p:sp>
          <p:nvSpPr>
            <p:cNvPr id="556" name="Oval 312"/>
            <p:cNvSpPr>
              <a:spLocks noChangeAspect="1" noChangeArrowheads="1"/>
            </p:cNvSpPr>
            <p:nvPr/>
          </p:nvSpPr>
          <p:spPr bwMode="auto">
            <a:xfrm>
              <a:off x="476" y="255"/>
              <a:ext cx="363" cy="36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p>
          </p:txBody>
        </p:sp>
        <p:sp>
          <p:nvSpPr>
            <p:cNvPr id="562" name="Oval 313"/>
            <p:cNvSpPr>
              <a:spLocks noChangeAspect="1" noChangeArrowheads="1"/>
            </p:cNvSpPr>
            <p:nvPr/>
          </p:nvSpPr>
          <p:spPr bwMode="auto">
            <a:xfrm>
              <a:off x="510" y="289"/>
              <a:ext cx="295" cy="295"/>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p>
          </p:txBody>
        </p:sp>
      </p:grpSp>
      <p:cxnSp>
        <p:nvCxnSpPr>
          <p:cNvPr id="563" name="AutoShape 568"/>
          <p:cNvCxnSpPr>
            <a:cxnSpLocks noChangeShapeType="1"/>
          </p:cNvCxnSpPr>
          <p:nvPr/>
        </p:nvCxnSpPr>
        <p:spPr bwMode="auto">
          <a:xfrm rot="16200000" flipH="1">
            <a:off x="342106" y="2719575"/>
            <a:ext cx="266700" cy="273050"/>
          </a:xfrm>
          <a:prstGeom prst="curvedConnector2">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2" name="TextBox 1"/>
          <p:cNvSpPr txBox="1"/>
          <p:nvPr/>
        </p:nvSpPr>
        <p:spPr>
          <a:xfrm>
            <a:off x="53063" y="1864544"/>
            <a:ext cx="1509811" cy="646331"/>
          </a:xfrm>
          <a:prstGeom prst="rect">
            <a:avLst/>
          </a:prstGeom>
          <a:noFill/>
        </p:spPr>
        <p:txBody>
          <a:bodyPr wrap="none" rtlCol="0">
            <a:spAutoFit/>
          </a:bodyPr>
          <a:lstStyle/>
          <a:p>
            <a:pPr algn="ctr"/>
            <a:r>
              <a:rPr lang="en-US" dirty="0" err="1" smtClean="0">
                <a:solidFill>
                  <a:srgbClr val="000000"/>
                </a:solidFill>
                <a:latin typeface="Tahoma" charset="0"/>
              </a:rPr>
              <a:t>pK</a:t>
            </a:r>
            <a:r>
              <a:rPr lang="en-US" dirty="0" err="1">
                <a:solidFill>
                  <a:srgbClr val="000000"/>
                </a:solidFill>
                <a:latin typeface="Tahoma" charset="0"/>
              </a:rPr>
              <a:t>pKUNdC</a:t>
            </a:r>
            <a:r>
              <a:rPr lang="en-US" dirty="0">
                <a:solidFill>
                  <a:srgbClr val="000000"/>
                </a:solidFill>
                <a:latin typeface="Tahoma" charset="0"/>
              </a:rPr>
              <a:t>/C </a:t>
            </a:r>
            <a:endParaRPr lang="en-US" dirty="0" smtClean="0">
              <a:solidFill>
                <a:srgbClr val="000000"/>
              </a:solidFill>
              <a:latin typeface="Tahoma" charset="0"/>
            </a:endParaRPr>
          </a:p>
          <a:p>
            <a:pPr algn="ctr"/>
            <a:r>
              <a:rPr lang="en-US" dirty="0" smtClean="0">
                <a:solidFill>
                  <a:srgbClr val="000000"/>
                </a:solidFill>
                <a:latin typeface="Tahoma" charset="0"/>
              </a:rPr>
              <a:t>DNA </a:t>
            </a:r>
            <a:endParaRPr lang="en-US"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72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72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88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88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886"/>
                                        </p:tgtEl>
                                        <p:attrNameLst>
                                          <p:attrName>style.visibility</p:attrName>
                                        </p:attrNameLst>
                                      </p:cBhvr>
                                      <p:to>
                                        <p:strVal val="visible"/>
                                      </p:to>
                                    </p:set>
                                  </p:childTnLst>
                                </p:cTn>
                              </p:par>
                              <p:par>
                                <p:cTn id="15" presetID="10" presetClass="exit" presetSubtype="0" fill="hold" nodeType="withEffect">
                                  <p:stCondLst>
                                    <p:cond delay="0"/>
                                  </p:stCondLst>
                                  <p:childTnLst>
                                    <p:animEffect transition="out" filter="fade">
                                      <p:cBhvr>
                                        <p:cTn id="16" dur="500"/>
                                        <p:tgtEl>
                                          <p:spTgt spid="25"/>
                                        </p:tgtEl>
                                      </p:cBhvr>
                                    </p:animEffect>
                                    <p:set>
                                      <p:cBhvr>
                                        <p:cTn id="17" dur="1" fill="hold">
                                          <p:stCondLst>
                                            <p:cond delay="499"/>
                                          </p:stCondLst>
                                        </p:cTn>
                                        <p:tgtEl>
                                          <p:spTgt spid="25"/>
                                        </p:tgtEl>
                                        <p:attrNameLst>
                                          <p:attrName>style.visibility</p:attrName>
                                        </p:attrNameLst>
                                      </p:cBhvr>
                                      <p:to>
                                        <p:strVal val="hidden"/>
                                      </p:to>
                                    </p:set>
                                  </p:childTnLst>
                                </p:cTn>
                              </p:par>
                              <p:par>
                                <p:cTn id="18" presetID="10" presetClass="exit" presetSubtype="0" fill="hold" nodeType="withEffect">
                                  <p:stCondLst>
                                    <p:cond delay="0"/>
                                  </p:stCondLst>
                                  <p:childTnLst>
                                    <p:animEffect transition="out" filter="fade">
                                      <p:cBhvr>
                                        <p:cTn id="19" dur="500"/>
                                        <p:tgtEl>
                                          <p:spTgt spid="26"/>
                                        </p:tgtEl>
                                      </p:cBhvr>
                                    </p:animEffect>
                                    <p:set>
                                      <p:cBhvr>
                                        <p:cTn id="20" dur="1" fill="hold">
                                          <p:stCondLst>
                                            <p:cond delay="499"/>
                                          </p:stCondLst>
                                        </p:cTn>
                                        <p:tgtEl>
                                          <p:spTgt spid="26"/>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6744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72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xit" presetSubtype="0" fill="hold" grpId="1" nodeType="clickEffect">
                                  <p:stCondLst>
                                    <p:cond delay="0"/>
                                  </p:stCondLst>
                                  <p:childTnLst>
                                    <p:animEffect transition="out" filter="fade">
                                      <p:cBhvr>
                                        <p:cTn id="30" dur="500"/>
                                        <p:tgtEl>
                                          <p:spTgt spid="167220"/>
                                        </p:tgtEl>
                                      </p:cBhvr>
                                    </p:animEffect>
                                    <p:set>
                                      <p:cBhvr>
                                        <p:cTn id="31" dur="1" fill="hold">
                                          <p:stCondLst>
                                            <p:cond delay="499"/>
                                          </p:stCondLst>
                                        </p:cTn>
                                        <p:tgtEl>
                                          <p:spTgt spid="167220"/>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167221"/>
                                        </p:tgtEl>
                                      </p:cBhvr>
                                    </p:animEffect>
                                    <p:set>
                                      <p:cBhvr>
                                        <p:cTn id="34" dur="1" fill="hold">
                                          <p:stCondLst>
                                            <p:cond delay="499"/>
                                          </p:stCondLst>
                                        </p:cTn>
                                        <p:tgtEl>
                                          <p:spTgt spid="16722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672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721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740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293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293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6720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6720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6720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67211"/>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6743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6721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6743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67433"/>
                                        </p:tgtEl>
                                        <p:attrNameLst>
                                          <p:attrName>style.visibility</p:attrName>
                                        </p:attrNameLst>
                                      </p:cBhvr>
                                      <p:to>
                                        <p:strVal val="visible"/>
                                      </p:to>
                                    </p:set>
                                  </p:childTnLst>
                                </p:cTn>
                              </p:par>
                              <p:par>
                                <p:cTn id="63" presetID="10" presetClass="exit" presetSubtype="0" fill="hold" nodeType="withEffect">
                                  <p:stCondLst>
                                    <p:cond delay="0"/>
                                  </p:stCondLst>
                                  <p:childTnLst>
                                    <p:animEffect transition="out" filter="fade">
                                      <p:cBhvr>
                                        <p:cTn id="64" dur="500"/>
                                        <p:tgtEl>
                                          <p:spTgt spid="167215"/>
                                        </p:tgtEl>
                                      </p:cBhvr>
                                    </p:animEffect>
                                    <p:set>
                                      <p:cBhvr>
                                        <p:cTn id="65" dur="1" fill="hold">
                                          <p:stCondLst>
                                            <p:cond delay="499"/>
                                          </p:stCondLst>
                                        </p:cTn>
                                        <p:tgtEl>
                                          <p:spTgt spid="167215"/>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167214"/>
                                        </p:tgtEl>
                                      </p:cBhvr>
                                    </p:animEffect>
                                    <p:set>
                                      <p:cBhvr>
                                        <p:cTn id="68" dur="1" fill="hold">
                                          <p:stCondLst>
                                            <p:cond delay="499"/>
                                          </p:stCondLst>
                                        </p:cTn>
                                        <p:tgtEl>
                                          <p:spTgt spid="167214"/>
                                        </p:tgtEl>
                                        <p:attrNameLst>
                                          <p:attrName>style.visibility</p:attrName>
                                        </p:attrNameLst>
                                      </p:cBhvr>
                                      <p:to>
                                        <p:strVal val="hidden"/>
                                      </p:to>
                                    </p:set>
                                  </p:childTnLst>
                                </p:cTn>
                              </p:par>
                              <p:par>
                                <p:cTn id="69" presetID="1" presetClass="entr" presetSubtype="0" fill="hold" grpId="0" nodeType="withEffect">
                                  <p:stCondLst>
                                    <p:cond delay="0"/>
                                  </p:stCondLst>
                                  <p:childTnLst>
                                    <p:set>
                                      <p:cBhvr>
                                        <p:cTn id="70" dur="1" fill="hold">
                                          <p:stCondLst>
                                            <p:cond delay="0"/>
                                          </p:stCondLst>
                                        </p:cTn>
                                        <p:tgtEl>
                                          <p:spTgt spid="16742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6742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6742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6742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6722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67466"/>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67470"/>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67223"/>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67479"/>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67480"/>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6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559"/>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67227"/>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672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220" grpId="0" animBg="1"/>
      <p:bldP spid="167220" grpId="1" animBg="1"/>
      <p:bldP spid="167221" grpId="0"/>
      <p:bldP spid="167420" grpId="0" animBg="1"/>
      <p:bldP spid="167421" grpId="0" animBg="1"/>
      <p:bldP spid="167422" grpId="0" animBg="1"/>
      <p:bldP spid="167423" grpId="0" animBg="1"/>
      <p:bldP spid="167431" grpId="0"/>
      <p:bldP spid="167432" grpId="0" animBg="1"/>
      <p:bldP spid="167433" grpId="0" animBg="1"/>
      <p:bldP spid="167445" grpId="0"/>
      <p:bldP spid="167466" grpId="0"/>
      <p:bldP spid="167479" grpId="0"/>
      <p:bldP spid="558" grpId="0" animBg="1"/>
      <p:bldP spid="559" grpId="0" animBg="1"/>
      <p:bldP spid="56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ChangeArrowheads="1"/>
          </p:cNvSpPr>
          <p:nvPr/>
        </p:nvSpPr>
        <p:spPr bwMode="auto">
          <a:xfrm>
            <a:off x="428625" y="142875"/>
            <a:ext cx="82296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AU" sz="2400">
                <a:solidFill>
                  <a:srgbClr val="0000FF"/>
                </a:solidFill>
                <a:latin typeface="Calibri" charset="0"/>
              </a:rPr>
              <a:t>Large animal trial for WNV SRIPs vaccine in horses</a:t>
            </a:r>
            <a:endParaRPr lang="en-US" sz="2400">
              <a:solidFill>
                <a:srgbClr val="0000FF"/>
              </a:solidFill>
              <a:latin typeface="Calibri" charset="0"/>
            </a:endParaRPr>
          </a:p>
        </p:txBody>
      </p:sp>
      <p:pic>
        <p:nvPicPr>
          <p:cNvPr id="98306" name="Picture 5" descr="IMG_1676"/>
          <p:cNvPicPr>
            <a:picLocks noChangeAspect="1" noChangeArrowheads="1"/>
          </p:cNvPicPr>
          <p:nvPr/>
        </p:nvPicPr>
        <p:blipFill>
          <a:blip r:embed="rId3">
            <a:lum contrast="6000"/>
            <a:extLst>
              <a:ext uri="{28A0092B-C50C-407E-A947-70E740481C1C}">
                <a14:useLocalDpi xmlns:a14="http://schemas.microsoft.com/office/drawing/2010/main" val="0"/>
              </a:ext>
            </a:extLst>
          </a:blip>
          <a:srcRect r="17940"/>
          <a:stretch>
            <a:fillRect/>
          </a:stretch>
        </p:blipFill>
        <p:spPr bwMode="auto">
          <a:xfrm>
            <a:off x="4786313" y="3357563"/>
            <a:ext cx="4143375"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7" name="Picture 7" descr="IMG_166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0" y="3357563"/>
            <a:ext cx="4383088"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8" name="Picture 8" descr="IMG_167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250" y="785813"/>
            <a:ext cx="3214688"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7" name="Picture 6" descr="http://www.horseloversgifts.com/ProductImages/9052th.jpg"/>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44488" y="977900"/>
            <a:ext cx="1892300"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1378" name="Group 29"/>
          <p:cNvGrpSpPr>
            <a:grpSpLocks/>
          </p:cNvGrpSpPr>
          <p:nvPr/>
        </p:nvGrpSpPr>
        <p:grpSpPr bwMode="auto">
          <a:xfrm>
            <a:off x="1981200" y="2362200"/>
            <a:ext cx="4716463" cy="3617913"/>
            <a:chOff x="4770438" y="2463800"/>
            <a:chExt cx="4716462" cy="3617928"/>
          </a:xfrm>
        </p:grpSpPr>
        <p:graphicFrame>
          <p:nvGraphicFramePr>
            <p:cNvPr id="101383" name="Object 2"/>
            <p:cNvGraphicFramePr>
              <a:graphicFrameLocks noChangeAspect="1"/>
            </p:cNvGraphicFramePr>
            <p:nvPr/>
          </p:nvGraphicFramePr>
          <p:xfrm>
            <a:off x="5289550" y="2532063"/>
            <a:ext cx="4197350" cy="3276600"/>
          </p:xfrm>
          <a:graphic>
            <a:graphicData uri="http://schemas.openxmlformats.org/presentationml/2006/ole">
              <mc:AlternateContent xmlns:mc="http://schemas.openxmlformats.org/markup-compatibility/2006">
                <mc:Choice xmlns:v="urn:schemas-microsoft-com:vml" Requires="v">
                  <p:oleObj spid="_x0000_s13368" name="Chart" r:id="rId5" imgW="4172102" imgH="3257702" progId="Excel.Sheet.8">
                    <p:embed/>
                  </p:oleObj>
                </mc:Choice>
                <mc:Fallback>
                  <p:oleObj name="Chart" r:id="rId5" imgW="4172102" imgH="3257702" progId="Excel.Sheet.8">
                    <p:embed/>
                    <p:pic>
                      <p:nvPicPr>
                        <p:cNvPr id="0" name="Picture 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9550" y="2532063"/>
                          <a:ext cx="419735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7" dir="2700000" algn="ctr" rotWithShape="0">
                                  <a:schemeClr val="bg2">
                                    <a:alpha val="74997"/>
                                  </a:schemeClr>
                                </a:outerShdw>
                              </a:effectLst>
                            </a14:hiddenEffects>
                          </a:ext>
                        </a:extLst>
                      </p:spPr>
                    </p:pic>
                  </p:oleObj>
                </mc:Fallback>
              </mc:AlternateContent>
            </a:graphicData>
          </a:graphic>
        </p:graphicFrame>
        <p:sp>
          <p:nvSpPr>
            <p:cNvPr id="101384" name="Text Box 4"/>
            <p:cNvSpPr txBox="1">
              <a:spLocks noChangeArrowheads="1"/>
            </p:cNvSpPr>
            <p:nvPr/>
          </p:nvSpPr>
          <p:spPr bwMode="auto">
            <a:xfrm>
              <a:off x="5835650" y="2463800"/>
              <a:ext cx="25218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422775" eaLnBrk="0" hangingPunct="0">
                <a:defRPr sz="2400">
                  <a:solidFill>
                    <a:schemeClr val="tx1"/>
                  </a:solidFill>
                  <a:latin typeface="Arial" charset="0"/>
                  <a:ea typeface="ＭＳ Ｐゴシック" charset="0"/>
                  <a:cs typeface="ＭＳ Ｐゴシック" charset="0"/>
                </a:defRPr>
              </a:lvl1pPr>
              <a:lvl2pPr marL="742950" indent="-285750" defTabSz="4422775" eaLnBrk="0" hangingPunct="0">
                <a:defRPr sz="2400">
                  <a:solidFill>
                    <a:schemeClr val="tx1"/>
                  </a:solidFill>
                  <a:latin typeface="Arial" charset="0"/>
                  <a:ea typeface="ＭＳ Ｐゴシック" charset="0"/>
                </a:defRPr>
              </a:lvl2pPr>
              <a:lvl3pPr marL="1143000" indent="-228600" defTabSz="4422775" eaLnBrk="0" hangingPunct="0">
                <a:defRPr sz="2400">
                  <a:solidFill>
                    <a:schemeClr val="tx1"/>
                  </a:solidFill>
                  <a:latin typeface="Arial" charset="0"/>
                  <a:ea typeface="ＭＳ Ｐゴシック" charset="0"/>
                </a:defRPr>
              </a:lvl3pPr>
              <a:lvl4pPr marL="1600200" indent="-228600" defTabSz="4422775" eaLnBrk="0" hangingPunct="0">
                <a:defRPr sz="2400">
                  <a:solidFill>
                    <a:schemeClr val="tx1"/>
                  </a:solidFill>
                  <a:latin typeface="Arial" charset="0"/>
                  <a:ea typeface="ＭＳ Ｐゴシック" charset="0"/>
                </a:defRPr>
              </a:lvl4pPr>
              <a:lvl5pPr marL="2057400" indent="-228600" defTabSz="4422775" eaLnBrk="0" hangingPunct="0">
                <a:defRPr sz="2400">
                  <a:solidFill>
                    <a:schemeClr val="tx1"/>
                  </a:solidFill>
                  <a:latin typeface="Arial" charset="0"/>
                  <a:ea typeface="ＭＳ Ｐゴシック" charset="0"/>
                </a:defRPr>
              </a:lvl5pPr>
              <a:lvl6pPr marL="2514600" indent="-228600" defTabSz="44227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4227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4227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422775"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AU" sz="1600" b="1">
                  <a:latin typeface="Calibri" charset="0"/>
                </a:rPr>
                <a:t>WNV Neutralizing assay</a:t>
              </a:r>
              <a:endParaRPr lang="en-US" sz="1600" b="1">
                <a:latin typeface="Calibri" charset="0"/>
              </a:endParaRPr>
            </a:p>
          </p:txBody>
        </p:sp>
        <p:sp>
          <p:nvSpPr>
            <p:cNvPr id="101385" name="Text Box 17"/>
            <p:cNvSpPr txBox="1">
              <a:spLocks noChangeArrowheads="1"/>
            </p:cNvSpPr>
            <p:nvPr/>
          </p:nvSpPr>
          <p:spPr bwMode="auto">
            <a:xfrm>
              <a:off x="5146660" y="5745178"/>
              <a:ext cx="34305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422775" eaLnBrk="0" hangingPunct="0">
                <a:defRPr sz="2400">
                  <a:solidFill>
                    <a:schemeClr val="tx1"/>
                  </a:solidFill>
                  <a:latin typeface="Arial" charset="0"/>
                  <a:ea typeface="ＭＳ Ｐゴシック" charset="0"/>
                  <a:cs typeface="ＭＳ Ｐゴシック" charset="0"/>
                </a:defRPr>
              </a:lvl1pPr>
              <a:lvl2pPr marL="742950" indent="-285750" defTabSz="4422775" eaLnBrk="0" hangingPunct="0">
                <a:defRPr sz="2400">
                  <a:solidFill>
                    <a:schemeClr val="tx1"/>
                  </a:solidFill>
                  <a:latin typeface="Arial" charset="0"/>
                  <a:ea typeface="ＭＳ Ｐゴシック" charset="0"/>
                </a:defRPr>
              </a:lvl2pPr>
              <a:lvl3pPr marL="1143000" indent="-228600" defTabSz="4422775" eaLnBrk="0" hangingPunct="0">
                <a:defRPr sz="2400">
                  <a:solidFill>
                    <a:schemeClr val="tx1"/>
                  </a:solidFill>
                  <a:latin typeface="Arial" charset="0"/>
                  <a:ea typeface="ＭＳ Ｐゴシック" charset="0"/>
                </a:defRPr>
              </a:lvl3pPr>
              <a:lvl4pPr marL="1600200" indent="-228600" defTabSz="4422775" eaLnBrk="0" hangingPunct="0">
                <a:defRPr sz="2400">
                  <a:solidFill>
                    <a:schemeClr val="tx1"/>
                  </a:solidFill>
                  <a:latin typeface="Arial" charset="0"/>
                  <a:ea typeface="ＭＳ Ｐゴシック" charset="0"/>
                </a:defRPr>
              </a:lvl4pPr>
              <a:lvl5pPr marL="2057400" indent="-228600" defTabSz="4422775" eaLnBrk="0" hangingPunct="0">
                <a:defRPr sz="2400">
                  <a:solidFill>
                    <a:schemeClr val="tx1"/>
                  </a:solidFill>
                  <a:latin typeface="Arial" charset="0"/>
                  <a:ea typeface="ＭＳ Ｐゴシック" charset="0"/>
                </a:defRPr>
              </a:lvl5pPr>
              <a:lvl6pPr marL="2514600" indent="-228600" defTabSz="44227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4227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4227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42277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Calibri" charset="0"/>
                </a:rPr>
                <a:t>intramuscular (i.m.)  gene-gun (g.g.)</a:t>
              </a:r>
              <a:endParaRPr lang="en-AU" sz="1600">
                <a:latin typeface="Calibri" charset="0"/>
              </a:endParaRPr>
            </a:p>
          </p:txBody>
        </p:sp>
        <p:sp>
          <p:nvSpPr>
            <p:cNvPr id="101386" name="Text Box 18"/>
            <p:cNvSpPr txBox="1">
              <a:spLocks noChangeArrowheads="1"/>
            </p:cNvSpPr>
            <p:nvPr/>
          </p:nvSpPr>
          <p:spPr bwMode="auto">
            <a:xfrm>
              <a:off x="4965700" y="2524125"/>
              <a:ext cx="479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422775" eaLnBrk="0" hangingPunct="0">
                <a:defRPr sz="2400">
                  <a:solidFill>
                    <a:schemeClr val="tx1"/>
                  </a:solidFill>
                  <a:latin typeface="Arial" charset="0"/>
                  <a:ea typeface="ＭＳ Ｐゴシック" charset="0"/>
                  <a:cs typeface="ＭＳ Ｐゴシック" charset="0"/>
                </a:defRPr>
              </a:lvl1pPr>
              <a:lvl2pPr marL="742950" indent="-285750" defTabSz="4422775" eaLnBrk="0" hangingPunct="0">
                <a:defRPr sz="2400">
                  <a:solidFill>
                    <a:schemeClr val="tx1"/>
                  </a:solidFill>
                  <a:latin typeface="Arial" charset="0"/>
                  <a:ea typeface="ＭＳ Ｐゴシック" charset="0"/>
                </a:defRPr>
              </a:lvl2pPr>
              <a:lvl3pPr marL="1143000" indent="-228600" defTabSz="4422775" eaLnBrk="0" hangingPunct="0">
                <a:defRPr sz="2400">
                  <a:solidFill>
                    <a:schemeClr val="tx1"/>
                  </a:solidFill>
                  <a:latin typeface="Arial" charset="0"/>
                  <a:ea typeface="ＭＳ Ｐゴシック" charset="0"/>
                </a:defRPr>
              </a:lvl3pPr>
              <a:lvl4pPr marL="1600200" indent="-228600" defTabSz="4422775" eaLnBrk="0" hangingPunct="0">
                <a:defRPr sz="2400">
                  <a:solidFill>
                    <a:schemeClr val="tx1"/>
                  </a:solidFill>
                  <a:latin typeface="Arial" charset="0"/>
                  <a:ea typeface="ＭＳ Ｐゴシック" charset="0"/>
                </a:defRPr>
              </a:lvl4pPr>
              <a:lvl5pPr marL="2057400" indent="-228600" defTabSz="4422775" eaLnBrk="0" hangingPunct="0">
                <a:defRPr sz="2400">
                  <a:solidFill>
                    <a:schemeClr val="tx1"/>
                  </a:solidFill>
                  <a:latin typeface="Arial" charset="0"/>
                  <a:ea typeface="ＭＳ Ｐゴシック" charset="0"/>
                </a:defRPr>
              </a:lvl5pPr>
              <a:lvl6pPr marL="2514600" indent="-228600" defTabSz="44227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4227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4227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422775"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AU" sz="1400">
                  <a:latin typeface="Calibri" charset="0"/>
                </a:rPr>
                <a:t>640</a:t>
              </a:r>
              <a:endParaRPr lang="el-GR" sz="1400">
                <a:latin typeface="Calibri" charset="0"/>
              </a:endParaRPr>
            </a:p>
          </p:txBody>
        </p:sp>
        <p:sp>
          <p:nvSpPr>
            <p:cNvPr id="101387" name="Text Box 19"/>
            <p:cNvSpPr txBox="1">
              <a:spLocks noChangeArrowheads="1"/>
            </p:cNvSpPr>
            <p:nvPr/>
          </p:nvSpPr>
          <p:spPr bwMode="auto">
            <a:xfrm>
              <a:off x="4965700" y="2795588"/>
              <a:ext cx="479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422775" eaLnBrk="0" hangingPunct="0">
                <a:defRPr sz="2400">
                  <a:solidFill>
                    <a:schemeClr val="tx1"/>
                  </a:solidFill>
                  <a:latin typeface="Arial" charset="0"/>
                  <a:ea typeface="ＭＳ Ｐゴシック" charset="0"/>
                  <a:cs typeface="ＭＳ Ｐゴシック" charset="0"/>
                </a:defRPr>
              </a:lvl1pPr>
              <a:lvl2pPr marL="742950" indent="-285750" defTabSz="4422775" eaLnBrk="0" hangingPunct="0">
                <a:defRPr sz="2400">
                  <a:solidFill>
                    <a:schemeClr val="tx1"/>
                  </a:solidFill>
                  <a:latin typeface="Arial" charset="0"/>
                  <a:ea typeface="ＭＳ Ｐゴシック" charset="0"/>
                </a:defRPr>
              </a:lvl2pPr>
              <a:lvl3pPr marL="1143000" indent="-228600" defTabSz="4422775" eaLnBrk="0" hangingPunct="0">
                <a:defRPr sz="2400">
                  <a:solidFill>
                    <a:schemeClr val="tx1"/>
                  </a:solidFill>
                  <a:latin typeface="Arial" charset="0"/>
                  <a:ea typeface="ＭＳ Ｐゴシック" charset="0"/>
                </a:defRPr>
              </a:lvl3pPr>
              <a:lvl4pPr marL="1600200" indent="-228600" defTabSz="4422775" eaLnBrk="0" hangingPunct="0">
                <a:defRPr sz="2400">
                  <a:solidFill>
                    <a:schemeClr val="tx1"/>
                  </a:solidFill>
                  <a:latin typeface="Arial" charset="0"/>
                  <a:ea typeface="ＭＳ Ｐゴシック" charset="0"/>
                </a:defRPr>
              </a:lvl4pPr>
              <a:lvl5pPr marL="2057400" indent="-228600" defTabSz="4422775" eaLnBrk="0" hangingPunct="0">
                <a:defRPr sz="2400">
                  <a:solidFill>
                    <a:schemeClr val="tx1"/>
                  </a:solidFill>
                  <a:latin typeface="Arial" charset="0"/>
                  <a:ea typeface="ＭＳ Ｐゴシック" charset="0"/>
                </a:defRPr>
              </a:lvl5pPr>
              <a:lvl6pPr marL="2514600" indent="-228600" defTabSz="44227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4227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4227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422775"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AU" sz="1400">
                  <a:latin typeface="Calibri" charset="0"/>
                </a:rPr>
                <a:t>320</a:t>
              </a:r>
              <a:endParaRPr lang="el-GR" sz="1400">
                <a:latin typeface="Calibri" charset="0"/>
              </a:endParaRPr>
            </a:p>
          </p:txBody>
        </p:sp>
        <p:sp>
          <p:nvSpPr>
            <p:cNvPr id="101388" name="Text Box 20"/>
            <p:cNvSpPr txBox="1">
              <a:spLocks noChangeArrowheads="1"/>
            </p:cNvSpPr>
            <p:nvPr/>
          </p:nvSpPr>
          <p:spPr bwMode="auto">
            <a:xfrm>
              <a:off x="4965700" y="3065463"/>
              <a:ext cx="479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422775" eaLnBrk="0" hangingPunct="0">
                <a:defRPr sz="2400">
                  <a:solidFill>
                    <a:schemeClr val="tx1"/>
                  </a:solidFill>
                  <a:latin typeface="Arial" charset="0"/>
                  <a:ea typeface="ＭＳ Ｐゴシック" charset="0"/>
                  <a:cs typeface="ＭＳ Ｐゴシック" charset="0"/>
                </a:defRPr>
              </a:lvl1pPr>
              <a:lvl2pPr marL="742950" indent="-285750" defTabSz="4422775" eaLnBrk="0" hangingPunct="0">
                <a:defRPr sz="2400">
                  <a:solidFill>
                    <a:schemeClr val="tx1"/>
                  </a:solidFill>
                  <a:latin typeface="Arial" charset="0"/>
                  <a:ea typeface="ＭＳ Ｐゴシック" charset="0"/>
                </a:defRPr>
              </a:lvl2pPr>
              <a:lvl3pPr marL="1143000" indent="-228600" defTabSz="4422775" eaLnBrk="0" hangingPunct="0">
                <a:defRPr sz="2400">
                  <a:solidFill>
                    <a:schemeClr val="tx1"/>
                  </a:solidFill>
                  <a:latin typeface="Arial" charset="0"/>
                  <a:ea typeface="ＭＳ Ｐゴシック" charset="0"/>
                </a:defRPr>
              </a:lvl3pPr>
              <a:lvl4pPr marL="1600200" indent="-228600" defTabSz="4422775" eaLnBrk="0" hangingPunct="0">
                <a:defRPr sz="2400">
                  <a:solidFill>
                    <a:schemeClr val="tx1"/>
                  </a:solidFill>
                  <a:latin typeface="Arial" charset="0"/>
                  <a:ea typeface="ＭＳ Ｐゴシック" charset="0"/>
                </a:defRPr>
              </a:lvl4pPr>
              <a:lvl5pPr marL="2057400" indent="-228600" defTabSz="4422775" eaLnBrk="0" hangingPunct="0">
                <a:defRPr sz="2400">
                  <a:solidFill>
                    <a:schemeClr val="tx1"/>
                  </a:solidFill>
                  <a:latin typeface="Arial" charset="0"/>
                  <a:ea typeface="ＭＳ Ｐゴシック" charset="0"/>
                </a:defRPr>
              </a:lvl5pPr>
              <a:lvl6pPr marL="2514600" indent="-228600" defTabSz="44227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4227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4227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422775"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AU" sz="1400">
                  <a:latin typeface="Calibri" charset="0"/>
                </a:rPr>
                <a:t>160</a:t>
              </a:r>
              <a:endParaRPr lang="el-GR" sz="1400">
                <a:latin typeface="Calibri" charset="0"/>
              </a:endParaRPr>
            </a:p>
          </p:txBody>
        </p:sp>
        <p:sp>
          <p:nvSpPr>
            <p:cNvPr id="101389" name="Text Box 21"/>
            <p:cNvSpPr txBox="1">
              <a:spLocks noChangeArrowheads="1"/>
            </p:cNvSpPr>
            <p:nvPr/>
          </p:nvSpPr>
          <p:spPr bwMode="auto">
            <a:xfrm>
              <a:off x="5064125" y="3335338"/>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422775" eaLnBrk="0" hangingPunct="0">
                <a:defRPr sz="2400">
                  <a:solidFill>
                    <a:schemeClr val="tx1"/>
                  </a:solidFill>
                  <a:latin typeface="Arial" charset="0"/>
                  <a:ea typeface="ＭＳ Ｐゴシック" charset="0"/>
                  <a:cs typeface="ＭＳ Ｐゴシック" charset="0"/>
                </a:defRPr>
              </a:lvl1pPr>
              <a:lvl2pPr marL="742950" indent="-285750" defTabSz="4422775" eaLnBrk="0" hangingPunct="0">
                <a:defRPr sz="2400">
                  <a:solidFill>
                    <a:schemeClr val="tx1"/>
                  </a:solidFill>
                  <a:latin typeface="Arial" charset="0"/>
                  <a:ea typeface="ＭＳ Ｐゴシック" charset="0"/>
                </a:defRPr>
              </a:lvl2pPr>
              <a:lvl3pPr marL="1143000" indent="-228600" defTabSz="4422775" eaLnBrk="0" hangingPunct="0">
                <a:defRPr sz="2400">
                  <a:solidFill>
                    <a:schemeClr val="tx1"/>
                  </a:solidFill>
                  <a:latin typeface="Arial" charset="0"/>
                  <a:ea typeface="ＭＳ Ｐゴシック" charset="0"/>
                </a:defRPr>
              </a:lvl3pPr>
              <a:lvl4pPr marL="1600200" indent="-228600" defTabSz="4422775" eaLnBrk="0" hangingPunct="0">
                <a:defRPr sz="2400">
                  <a:solidFill>
                    <a:schemeClr val="tx1"/>
                  </a:solidFill>
                  <a:latin typeface="Arial" charset="0"/>
                  <a:ea typeface="ＭＳ Ｐゴシック" charset="0"/>
                </a:defRPr>
              </a:lvl4pPr>
              <a:lvl5pPr marL="2057400" indent="-228600" defTabSz="4422775" eaLnBrk="0" hangingPunct="0">
                <a:defRPr sz="2400">
                  <a:solidFill>
                    <a:schemeClr val="tx1"/>
                  </a:solidFill>
                  <a:latin typeface="Arial" charset="0"/>
                  <a:ea typeface="ＭＳ Ｐゴシック" charset="0"/>
                </a:defRPr>
              </a:lvl5pPr>
              <a:lvl6pPr marL="2514600" indent="-228600" defTabSz="44227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4227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4227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422775"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AU" sz="1400">
                  <a:latin typeface="Calibri" charset="0"/>
                </a:rPr>
                <a:t>80</a:t>
              </a:r>
              <a:endParaRPr lang="el-GR" sz="1400">
                <a:latin typeface="Calibri" charset="0"/>
              </a:endParaRPr>
            </a:p>
          </p:txBody>
        </p:sp>
        <p:sp>
          <p:nvSpPr>
            <p:cNvPr id="101390" name="Text Box 22"/>
            <p:cNvSpPr txBox="1">
              <a:spLocks noChangeArrowheads="1"/>
            </p:cNvSpPr>
            <p:nvPr/>
          </p:nvSpPr>
          <p:spPr bwMode="auto">
            <a:xfrm>
              <a:off x="5064125" y="3605213"/>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422775" eaLnBrk="0" hangingPunct="0">
                <a:defRPr sz="2400">
                  <a:solidFill>
                    <a:schemeClr val="tx1"/>
                  </a:solidFill>
                  <a:latin typeface="Arial" charset="0"/>
                  <a:ea typeface="ＭＳ Ｐゴシック" charset="0"/>
                  <a:cs typeface="ＭＳ Ｐゴシック" charset="0"/>
                </a:defRPr>
              </a:lvl1pPr>
              <a:lvl2pPr marL="742950" indent="-285750" defTabSz="4422775" eaLnBrk="0" hangingPunct="0">
                <a:defRPr sz="2400">
                  <a:solidFill>
                    <a:schemeClr val="tx1"/>
                  </a:solidFill>
                  <a:latin typeface="Arial" charset="0"/>
                  <a:ea typeface="ＭＳ Ｐゴシック" charset="0"/>
                </a:defRPr>
              </a:lvl2pPr>
              <a:lvl3pPr marL="1143000" indent="-228600" defTabSz="4422775" eaLnBrk="0" hangingPunct="0">
                <a:defRPr sz="2400">
                  <a:solidFill>
                    <a:schemeClr val="tx1"/>
                  </a:solidFill>
                  <a:latin typeface="Arial" charset="0"/>
                  <a:ea typeface="ＭＳ Ｐゴシック" charset="0"/>
                </a:defRPr>
              </a:lvl3pPr>
              <a:lvl4pPr marL="1600200" indent="-228600" defTabSz="4422775" eaLnBrk="0" hangingPunct="0">
                <a:defRPr sz="2400">
                  <a:solidFill>
                    <a:schemeClr val="tx1"/>
                  </a:solidFill>
                  <a:latin typeface="Arial" charset="0"/>
                  <a:ea typeface="ＭＳ Ｐゴシック" charset="0"/>
                </a:defRPr>
              </a:lvl4pPr>
              <a:lvl5pPr marL="2057400" indent="-228600" defTabSz="4422775" eaLnBrk="0" hangingPunct="0">
                <a:defRPr sz="2400">
                  <a:solidFill>
                    <a:schemeClr val="tx1"/>
                  </a:solidFill>
                  <a:latin typeface="Arial" charset="0"/>
                  <a:ea typeface="ＭＳ Ｐゴシック" charset="0"/>
                </a:defRPr>
              </a:lvl5pPr>
              <a:lvl6pPr marL="2514600" indent="-228600" defTabSz="44227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4227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4227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422775"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AU" sz="1400">
                  <a:latin typeface="Calibri" charset="0"/>
                </a:rPr>
                <a:t>40</a:t>
              </a:r>
              <a:endParaRPr lang="el-GR" sz="1400">
                <a:latin typeface="Calibri" charset="0"/>
              </a:endParaRPr>
            </a:p>
          </p:txBody>
        </p:sp>
        <p:sp>
          <p:nvSpPr>
            <p:cNvPr id="101391" name="Text Box 23"/>
            <p:cNvSpPr txBox="1">
              <a:spLocks noChangeArrowheads="1"/>
            </p:cNvSpPr>
            <p:nvPr/>
          </p:nvSpPr>
          <p:spPr bwMode="auto">
            <a:xfrm>
              <a:off x="5064125" y="3876675"/>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422775" eaLnBrk="0" hangingPunct="0">
                <a:defRPr sz="2400">
                  <a:solidFill>
                    <a:schemeClr val="tx1"/>
                  </a:solidFill>
                  <a:latin typeface="Arial" charset="0"/>
                  <a:ea typeface="ＭＳ Ｐゴシック" charset="0"/>
                  <a:cs typeface="ＭＳ Ｐゴシック" charset="0"/>
                </a:defRPr>
              </a:lvl1pPr>
              <a:lvl2pPr marL="742950" indent="-285750" defTabSz="4422775" eaLnBrk="0" hangingPunct="0">
                <a:defRPr sz="2400">
                  <a:solidFill>
                    <a:schemeClr val="tx1"/>
                  </a:solidFill>
                  <a:latin typeface="Arial" charset="0"/>
                  <a:ea typeface="ＭＳ Ｐゴシック" charset="0"/>
                </a:defRPr>
              </a:lvl2pPr>
              <a:lvl3pPr marL="1143000" indent="-228600" defTabSz="4422775" eaLnBrk="0" hangingPunct="0">
                <a:defRPr sz="2400">
                  <a:solidFill>
                    <a:schemeClr val="tx1"/>
                  </a:solidFill>
                  <a:latin typeface="Arial" charset="0"/>
                  <a:ea typeface="ＭＳ Ｐゴシック" charset="0"/>
                </a:defRPr>
              </a:lvl3pPr>
              <a:lvl4pPr marL="1600200" indent="-228600" defTabSz="4422775" eaLnBrk="0" hangingPunct="0">
                <a:defRPr sz="2400">
                  <a:solidFill>
                    <a:schemeClr val="tx1"/>
                  </a:solidFill>
                  <a:latin typeface="Arial" charset="0"/>
                  <a:ea typeface="ＭＳ Ｐゴシック" charset="0"/>
                </a:defRPr>
              </a:lvl4pPr>
              <a:lvl5pPr marL="2057400" indent="-228600" defTabSz="4422775" eaLnBrk="0" hangingPunct="0">
                <a:defRPr sz="2400">
                  <a:solidFill>
                    <a:schemeClr val="tx1"/>
                  </a:solidFill>
                  <a:latin typeface="Arial" charset="0"/>
                  <a:ea typeface="ＭＳ Ｐゴシック" charset="0"/>
                </a:defRPr>
              </a:lvl5pPr>
              <a:lvl6pPr marL="2514600" indent="-228600" defTabSz="44227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4227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4227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422775"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AU" sz="1400">
                  <a:latin typeface="Calibri" charset="0"/>
                </a:rPr>
                <a:t>20</a:t>
              </a:r>
              <a:endParaRPr lang="el-GR" sz="1400">
                <a:latin typeface="Calibri" charset="0"/>
              </a:endParaRPr>
            </a:p>
          </p:txBody>
        </p:sp>
        <p:sp>
          <p:nvSpPr>
            <p:cNvPr id="101392" name="Text Box 24"/>
            <p:cNvSpPr txBox="1">
              <a:spLocks noChangeArrowheads="1"/>
            </p:cNvSpPr>
            <p:nvPr/>
          </p:nvSpPr>
          <p:spPr bwMode="auto">
            <a:xfrm>
              <a:off x="5064125" y="414655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422775" eaLnBrk="0" hangingPunct="0">
                <a:defRPr sz="2400">
                  <a:solidFill>
                    <a:schemeClr val="tx1"/>
                  </a:solidFill>
                  <a:latin typeface="Arial" charset="0"/>
                  <a:ea typeface="ＭＳ Ｐゴシック" charset="0"/>
                  <a:cs typeface="ＭＳ Ｐゴシック" charset="0"/>
                </a:defRPr>
              </a:lvl1pPr>
              <a:lvl2pPr marL="742950" indent="-285750" defTabSz="4422775" eaLnBrk="0" hangingPunct="0">
                <a:defRPr sz="2400">
                  <a:solidFill>
                    <a:schemeClr val="tx1"/>
                  </a:solidFill>
                  <a:latin typeface="Arial" charset="0"/>
                  <a:ea typeface="ＭＳ Ｐゴシック" charset="0"/>
                </a:defRPr>
              </a:lvl2pPr>
              <a:lvl3pPr marL="1143000" indent="-228600" defTabSz="4422775" eaLnBrk="0" hangingPunct="0">
                <a:defRPr sz="2400">
                  <a:solidFill>
                    <a:schemeClr val="tx1"/>
                  </a:solidFill>
                  <a:latin typeface="Arial" charset="0"/>
                  <a:ea typeface="ＭＳ Ｐゴシック" charset="0"/>
                </a:defRPr>
              </a:lvl3pPr>
              <a:lvl4pPr marL="1600200" indent="-228600" defTabSz="4422775" eaLnBrk="0" hangingPunct="0">
                <a:defRPr sz="2400">
                  <a:solidFill>
                    <a:schemeClr val="tx1"/>
                  </a:solidFill>
                  <a:latin typeface="Arial" charset="0"/>
                  <a:ea typeface="ＭＳ Ｐゴシック" charset="0"/>
                </a:defRPr>
              </a:lvl4pPr>
              <a:lvl5pPr marL="2057400" indent="-228600" defTabSz="4422775" eaLnBrk="0" hangingPunct="0">
                <a:defRPr sz="2400">
                  <a:solidFill>
                    <a:schemeClr val="tx1"/>
                  </a:solidFill>
                  <a:latin typeface="Arial" charset="0"/>
                  <a:ea typeface="ＭＳ Ｐゴシック" charset="0"/>
                </a:defRPr>
              </a:lvl5pPr>
              <a:lvl6pPr marL="2514600" indent="-228600" defTabSz="44227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4227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4227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422775"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AU" sz="1400">
                  <a:latin typeface="Calibri" charset="0"/>
                </a:rPr>
                <a:t>10</a:t>
              </a:r>
              <a:endParaRPr lang="el-GR" sz="1400">
                <a:latin typeface="Calibri" charset="0"/>
              </a:endParaRPr>
            </a:p>
          </p:txBody>
        </p:sp>
        <p:sp>
          <p:nvSpPr>
            <p:cNvPr id="101393" name="Text Box 25"/>
            <p:cNvSpPr txBox="1">
              <a:spLocks noChangeArrowheads="1"/>
            </p:cNvSpPr>
            <p:nvPr/>
          </p:nvSpPr>
          <p:spPr bwMode="auto">
            <a:xfrm>
              <a:off x="5162550" y="4416425"/>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422775" eaLnBrk="0" hangingPunct="0">
                <a:defRPr sz="2400">
                  <a:solidFill>
                    <a:schemeClr val="tx1"/>
                  </a:solidFill>
                  <a:latin typeface="Arial" charset="0"/>
                  <a:ea typeface="ＭＳ Ｐゴシック" charset="0"/>
                  <a:cs typeface="ＭＳ Ｐゴシック" charset="0"/>
                </a:defRPr>
              </a:lvl1pPr>
              <a:lvl2pPr marL="742950" indent="-285750" defTabSz="4422775" eaLnBrk="0" hangingPunct="0">
                <a:defRPr sz="2400">
                  <a:solidFill>
                    <a:schemeClr val="tx1"/>
                  </a:solidFill>
                  <a:latin typeface="Arial" charset="0"/>
                  <a:ea typeface="ＭＳ Ｐゴシック" charset="0"/>
                </a:defRPr>
              </a:lvl2pPr>
              <a:lvl3pPr marL="1143000" indent="-228600" defTabSz="4422775" eaLnBrk="0" hangingPunct="0">
                <a:defRPr sz="2400">
                  <a:solidFill>
                    <a:schemeClr val="tx1"/>
                  </a:solidFill>
                  <a:latin typeface="Arial" charset="0"/>
                  <a:ea typeface="ＭＳ Ｐゴシック" charset="0"/>
                </a:defRPr>
              </a:lvl3pPr>
              <a:lvl4pPr marL="1600200" indent="-228600" defTabSz="4422775" eaLnBrk="0" hangingPunct="0">
                <a:defRPr sz="2400">
                  <a:solidFill>
                    <a:schemeClr val="tx1"/>
                  </a:solidFill>
                  <a:latin typeface="Arial" charset="0"/>
                  <a:ea typeface="ＭＳ Ｐゴシック" charset="0"/>
                </a:defRPr>
              </a:lvl4pPr>
              <a:lvl5pPr marL="2057400" indent="-228600" defTabSz="4422775" eaLnBrk="0" hangingPunct="0">
                <a:defRPr sz="2400">
                  <a:solidFill>
                    <a:schemeClr val="tx1"/>
                  </a:solidFill>
                  <a:latin typeface="Arial" charset="0"/>
                  <a:ea typeface="ＭＳ Ｐゴシック" charset="0"/>
                </a:defRPr>
              </a:lvl5pPr>
              <a:lvl6pPr marL="2514600" indent="-228600" defTabSz="44227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4227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4227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422775"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AU" sz="1400">
                  <a:latin typeface="Calibri" charset="0"/>
                </a:rPr>
                <a:t>5</a:t>
              </a:r>
              <a:endParaRPr lang="el-GR" sz="1400">
                <a:latin typeface="Calibri" charset="0"/>
              </a:endParaRPr>
            </a:p>
          </p:txBody>
        </p:sp>
        <p:sp>
          <p:nvSpPr>
            <p:cNvPr id="101394" name="Text Box 26"/>
            <p:cNvSpPr txBox="1">
              <a:spLocks noChangeArrowheads="1"/>
            </p:cNvSpPr>
            <p:nvPr/>
          </p:nvSpPr>
          <p:spPr bwMode="auto">
            <a:xfrm>
              <a:off x="5059363" y="4686300"/>
              <a:ext cx="3857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422775" eaLnBrk="0" hangingPunct="0">
                <a:defRPr sz="2400">
                  <a:solidFill>
                    <a:schemeClr val="tx1"/>
                  </a:solidFill>
                  <a:latin typeface="Arial" charset="0"/>
                  <a:ea typeface="ＭＳ Ｐゴシック" charset="0"/>
                  <a:cs typeface="ＭＳ Ｐゴシック" charset="0"/>
                </a:defRPr>
              </a:lvl1pPr>
              <a:lvl2pPr marL="742950" indent="-285750" defTabSz="4422775" eaLnBrk="0" hangingPunct="0">
                <a:defRPr sz="2400">
                  <a:solidFill>
                    <a:schemeClr val="tx1"/>
                  </a:solidFill>
                  <a:latin typeface="Arial" charset="0"/>
                  <a:ea typeface="ＭＳ Ｐゴシック" charset="0"/>
                </a:defRPr>
              </a:lvl2pPr>
              <a:lvl3pPr marL="1143000" indent="-228600" defTabSz="4422775" eaLnBrk="0" hangingPunct="0">
                <a:defRPr sz="2400">
                  <a:solidFill>
                    <a:schemeClr val="tx1"/>
                  </a:solidFill>
                  <a:latin typeface="Arial" charset="0"/>
                  <a:ea typeface="ＭＳ Ｐゴシック" charset="0"/>
                </a:defRPr>
              </a:lvl3pPr>
              <a:lvl4pPr marL="1600200" indent="-228600" defTabSz="4422775" eaLnBrk="0" hangingPunct="0">
                <a:defRPr sz="2400">
                  <a:solidFill>
                    <a:schemeClr val="tx1"/>
                  </a:solidFill>
                  <a:latin typeface="Arial" charset="0"/>
                  <a:ea typeface="ＭＳ Ｐゴシック" charset="0"/>
                </a:defRPr>
              </a:lvl4pPr>
              <a:lvl5pPr marL="2057400" indent="-228600" defTabSz="4422775" eaLnBrk="0" hangingPunct="0">
                <a:defRPr sz="2400">
                  <a:solidFill>
                    <a:schemeClr val="tx1"/>
                  </a:solidFill>
                  <a:latin typeface="Arial" charset="0"/>
                  <a:ea typeface="ＭＳ Ｐゴシック" charset="0"/>
                </a:defRPr>
              </a:lvl5pPr>
              <a:lvl6pPr marL="2514600" indent="-228600" defTabSz="44227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4227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4227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422775"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AU" sz="1400">
                  <a:latin typeface="Calibri" charset="0"/>
                </a:rPr>
                <a:t>&lt;5</a:t>
              </a:r>
              <a:endParaRPr lang="el-GR" sz="1400">
                <a:latin typeface="Calibri" charset="0"/>
              </a:endParaRPr>
            </a:p>
          </p:txBody>
        </p:sp>
        <p:sp>
          <p:nvSpPr>
            <p:cNvPr id="101395" name="Text Box 27"/>
            <p:cNvSpPr txBox="1">
              <a:spLocks noChangeArrowheads="1"/>
            </p:cNvSpPr>
            <p:nvPr/>
          </p:nvSpPr>
          <p:spPr bwMode="auto">
            <a:xfrm rot="-5400000">
              <a:off x="3632994" y="3613944"/>
              <a:ext cx="25796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422775" eaLnBrk="0" hangingPunct="0">
                <a:defRPr sz="2400">
                  <a:solidFill>
                    <a:schemeClr val="tx1"/>
                  </a:solidFill>
                  <a:latin typeface="Arial" charset="0"/>
                  <a:ea typeface="ＭＳ Ｐゴシック" charset="0"/>
                  <a:cs typeface="ＭＳ Ｐゴシック" charset="0"/>
                </a:defRPr>
              </a:lvl1pPr>
              <a:lvl2pPr marL="742950" indent="-285750" defTabSz="4422775" eaLnBrk="0" hangingPunct="0">
                <a:defRPr sz="2400">
                  <a:solidFill>
                    <a:schemeClr val="tx1"/>
                  </a:solidFill>
                  <a:latin typeface="Arial" charset="0"/>
                  <a:ea typeface="ＭＳ Ｐゴシック" charset="0"/>
                </a:defRPr>
              </a:lvl2pPr>
              <a:lvl3pPr marL="1143000" indent="-228600" defTabSz="4422775" eaLnBrk="0" hangingPunct="0">
                <a:defRPr sz="2400">
                  <a:solidFill>
                    <a:schemeClr val="tx1"/>
                  </a:solidFill>
                  <a:latin typeface="Arial" charset="0"/>
                  <a:ea typeface="ＭＳ Ｐゴシック" charset="0"/>
                </a:defRPr>
              </a:lvl3pPr>
              <a:lvl4pPr marL="1600200" indent="-228600" defTabSz="4422775" eaLnBrk="0" hangingPunct="0">
                <a:defRPr sz="2400">
                  <a:solidFill>
                    <a:schemeClr val="tx1"/>
                  </a:solidFill>
                  <a:latin typeface="Arial" charset="0"/>
                  <a:ea typeface="ＭＳ Ｐゴシック" charset="0"/>
                </a:defRPr>
              </a:lvl4pPr>
              <a:lvl5pPr marL="2057400" indent="-228600" defTabSz="4422775" eaLnBrk="0" hangingPunct="0">
                <a:defRPr sz="2400">
                  <a:solidFill>
                    <a:schemeClr val="tx1"/>
                  </a:solidFill>
                  <a:latin typeface="Arial" charset="0"/>
                  <a:ea typeface="ＭＳ Ｐゴシック" charset="0"/>
                </a:defRPr>
              </a:lvl5pPr>
              <a:lvl6pPr marL="2514600" indent="-228600" defTabSz="44227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4227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4227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422775"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AU" sz="1400">
                  <a:latin typeface="Calibri" charset="0"/>
                </a:rPr>
                <a:t>KUN neutralizing antibody titer</a:t>
              </a:r>
              <a:endParaRPr lang="el-GR" sz="1400">
                <a:latin typeface="Calibri" charset="0"/>
              </a:endParaRPr>
            </a:p>
          </p:txBody>
        </p:sp>
      </p:grpSp>
      <p:sp>
        <p:nvSpPr>
          <p:cNvPr id="101379" name="Text Box 28"/>
          <p:cNvSpPr txBox="1">
            <a:spLocks noChangeArrowheads="1"/>
          </p:cNvSpPr>
          <p:nvPr/>
        </p:nvSpPr>
        <p:spPr bwMode="auto">
          <a:xfrm>
            <a:off x="342900" y="409575"/>
            <a:ext cx="81407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a:solidFill>
                  <a:srgbClr val="0000FF"/>
                </a:solidFill>
                <a:latin typeface="Calibri" charset="0"/>
              </a:rPr>
              <a:t>Immunization with WNV SRIPs vaccine induces neutralizing antibodies in horses</a:t>
            </a:r>
            <a:endParaRPr lang="en-AU">
              <a:latin typeface="Calibri" charset="0"/>
            </a:endParaRPr>
          </a:p>
        </p:txBody>
      </p:sp>
      <p:sp>
        <p:nvSpPr>
          <p:cNvPr id="101380" name="TextBox 30"/>
          <p:cNvSpPr txBox="1">
            <a:spLocks noChangeArrowheads="1"/>
          </p:cNvSpPr>
          <p:nvPr/>
        </p:nvSpPr>
        <p:spPr bwMode="auto">
          <a:xfrm>
            <a:off x="381000" y="6027738"/>
            <a:ext cx="61991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800" i="1">
                <a:solidFill>
                  <a:srgbClr val="C00000"/>
                </a:solidFill>
                <a:latin typeface="Calibri" charset="0"/>
              </a:rPr>
              <a:t>Chang et al. Nature Biotech, 2008</a:t>
            </a:r>
          </a:p>
          <a:p>
            <a:pPr eaLnBrk="1" hangingPunct="1"/>
            <a:r>
              <a:rPr lang="en-AU" sz="1800" i="1">
                <a:solidFill>
                  <a:srgbClr val="0070C0"/>
                </a:solidFill>
                <a:latin typeface="Calibri" charset="0"/>
              </a:rPr>
              <a:t>http://www.nature.com/nbt/journal/vaop/ncurrent/index.html</a:t>
            </a:r>
          </a:p>
        </p:txBody>
      </p:sp>
      <p:cxnSp>
        <p:nvCxnSpPr>
          <p:cNvPr id="20" name="Straight Connector 19"/>
          <p:cNvCxnSpPr/>
          <p:nvPr/>
        </p:nvCxnSpPr>
        <p:spPr>
          <a:xfrm>
            <a:off x="2643188" y="5572125"/>
            <a:ext cx="142875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143375" y="5572125"/>
            <a:ext cx="1428750" cy="1588"/>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778"/>
            <a:ext cx="8229600" cy="908646"/>
          </a:xfrm>
        </p:spPr>
        <p:txBody>
          <a:bodyPr/>
          <a:lstStyle/>
          <a:p>
            <a:r>
              <a:rPr lang="en-US" dirty="0" smtClean="0"/>
              <a:t>Equine WNV Summary</a:t>
            </a:r>
            <a:endParaRPr lang="en-US" dirty="0"/>
          </a:p>
        </p:txBody>
      </p:sp>
      <p:sp>
        <p:nvSpPr>
          <p:cNvPr id="3" name="Content Placeholder 2"/>
          <p:cNvSpPr>
            <a:spLocks noGrp="1"/>
          </p:cNvSpPr>
          <p:nvPr>
            <p:ph idx="1"/>
          </p:nvPr>
        </p:nvSpPr>
        <p:spPr>
          <a:xfrm>
            <a:off x="288625" y="1513618"/>
            <a:ext cx="8658749" cy="4525963"/>
          </a:xfrm>
        </p:spPr>
        <p:txBody>
          <a:bodyPr>
            <a:normAutofit fontScale="92500" lnSpcReduction="20000"/>
          </a:bodyPr>
          <a:lstStyle/>
          <a:p>
            <a:r>
              <a:rPr lang="en-US" dirty="0" smtClean="0"/>
              <a:t>Large outbreak of </a:t>
            </a:r>
            <a:r>
              <a:rPr lang="en-US" dirty="0"/>
              <a:t>W</a:t>
            </a:r>
            <a:r>
              <a:rPr lang="en-US" dirty="0" smtClean="0"/>
              <a:t>NV in horses in Australia </a:t>
            </a:r>
          </a:p>
          <a:p>
            <a:pPr lvl="1"/>
            <a:r>
              <a:rPr lang="en-US" dirty="0" smtClean="0"/>
              <a:t>virulent strains of WNV</a:t>
            </a:r>
            <a:r>
              <a:rPr lang="en-US" baseline="-25000" dirty="0" smtClean="0"/>
              <a:t>KUN</a:t>
            </a:r>
            <a:r>
              <a:rPr lang="en-US" dirty="0" smtClean="0"/>
              <a:t> identified</a:t>
            </a:r>
          </a:p>
          <a:p>
            <a:pPr lvl="1"/>
            <a:endParaRPr lang="en-US" dirty="0" smtClean="0"/>
          </a:p>
          <a:p>
            <a:r>
              <a:rPr lang="en-US" dirty="0" smtClean="0"/>
              <a:t>WNV vaccines licensed for use in US and Europe</a:t>
            </a:r>
          </a:p>
          <a:p>
            <a:pPr lvl="1"/>
            <a:r>
              <a:rPr lang="en-US" dirty="0" smtClean="0"/>
              <a:t>Approval for use in Australia pending</a:t>
            </a:r>
            <a:br>
              <a:rPr lang="en-US" dirty="0" smtClean="0"/>
            </a:br>
            <a:endParaRPr lang="en-US" dirty="0" smtClean="0"/>
          </a:p>
          <a:p>
            <a:r>
              <a:rPr lang="en-US" dirty="0" smtClean="0"/>
              <a:t>Novel experimental vaccines also effective</a:t>
            </a:r>
          </a:p>
          <a:p>
            <a:endParaRPr lang="en-US" dirty="0" smtClean="0"/>
          </a:p>
          <a:p>
            <a:r>
              <a:rPr lang="en-US" dirty="0" smtClean="0"/>
              <a:t>Equine outbreaks unpredictable</a:t>
            </a:r>
          </a:p>
          <a:p>
            <a:pPr lvl="1"/>
            <a:r>
              <a:rPr lang="en-US" dirty="0" smtClean="0"/>
              <a:t>Linked to ecological and environmental factors</a:t>
            </a:r>
            <a:endParaRPr lang="en-US" dirty="0"/>
          </a:p>
        </p:txBody>
      </p:sp>
    </p:spTree>
    <p:extLst>
      <p:ext uri="{BB962C8B-B14F-4D97-AF65-F5344CB8AC3E}">
        <p14:creationId xmlns:p14="http://schemas.microsoft.com/office/powerpoint/2010/main" val="15358880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Murray Valley encephalitis virus </a:t>
            </a:r>
            <a:endParaRPr lang="en-US" dirty="0"/>
          </a:p>
        </p:txBody>
      </p:sp>
      <p:pic>
        <p:nvPicPr>
          <p:cNvPr id="6" name="Picture 4" descr="WALKING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5750" y="1427282"/>
            <a:ext cx="1864256" cy="2382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j01806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4495800"/>
            <a:ext cx="25908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AutoShape 6"/>
          <p:cNvCxnSpPr>
            <a:cxnSpLocks noChangeShapeType="1"/>
          </p:cNvCxnSpPr>
          <p:nvPr/>
        </p:nvCxnSpPr>
        <p:spPr bwMode="auto">
          <a:xfrm>
            <a:off x="4191000" y="2819400"/>
            <a:ext cx="1916113" cy="1600200"/>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9" name="AutoShape 7"/>
          <p:cNvCxnSpPr>
            <a:cxnSpLocks noChangeShapeType="1"/>
          </p:cNvCxnSpPr>
          <p:nvPr/>
        </p:nvCxnSpPr>
        <p:spPr bwMode="auto">
          <a:xfrm flipV="1">
            <a:off x="4191000" y="2514600"/>
            <a:ext cx="2362200" cy="152400"/>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12" name="AutoShape 10"/>
          <p:cNvSpPr>
            <a:spLocks noChangeArrowheads="1"/>
          </p:cNvSpPr>
          <p:nvPr/>
        </p:nvSpPr>
        <p:spPr bwMode="auto">
          <a:xfrm>
            <a:off x="279400" y="2362200"/>
            <a:ext cx="1050925" cy="3276600"/>
          </a:xfrm>
          <a:prstGeom prst="curvedRightArrow">
            <a:avLst>
              <a:gd name="adj1" fmla="val 62356"/>
              <a:gd name="adj2" fmla="val 124713"/>
              <a:gd name="adj3" fmla="val 33333"/>
            </a:avLst>
          </a:prstGeom>
          <a:solidFill>
            <a:schemeClr val="accent1">
              <a:alpha val="50195"/>
            </a:schemeClr>
          </a:solidFill>
          <a:ln w="9525">
            <a:solidFill>
              <a:schemeClr val="tx1"/>
            </a:solidFill>
            <a:miter lim="800000"/>
            <a:headEnd/>
            <a:tailEnd/>
          </a:ln>
        </p:spPr>
        <p:txBody>
          <a:bodyPr wrap="none" anchor="ctr"/>
          <a:lstStyle/>
          <a:p>
            <a:endParaRPr lang="en-US"/>
          </a:p>
        </p:txBody>
      </p:sp>
      <p:pic>
        <p:nvPicPr>
          <p:cNvPr id="13" name="Picture 11" descr="icoas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3276600"/>
            <a:ext cx="1143000" cy="1030288"/>
          </a:xfrm>
          <a:prstGeom prst="rect">
            <a:avLst/>
          </a:prstGeom>
          <a:noFill/>
          <a:ln w="254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14" name="AutoShape 12"/>
          <p:cNvSpPr>
            <a:spLocks noChangeArrowheads="1"/>
          </p:cNvSpPr>
          <p:nvPr/>
        </p:nvSpPr>
        <p:spPr bwMode="auto">
          <a:xfrm flipH="1" flipV="1">
            <a:off x="3276600" y="2120900"/>
            <a:ext cx="1050925" cy="3276600"/>
          </a:xfrm>
          <a:prstGeom prst="curvedRightArrow">
            <a:avLst>
              <a:gd name="adj1" fmla="val 62356"/>
              <a:gd name="adj2" fmla="val 124713"/>
              <a:gd name="adj3" fmla="val 33333"/>
            </a:avLst>
          </a:prstGeom>
          <a:solidFill>
            <a:schemeClr val="accent1">
              <a:alpha val="50195"/>
            </a:schemeClr>
          </a:solidFill>
          <a:ln w="9525">
            <a:solidFill>
              <a:schemeClr val="tx1"/>
            </a:solidFill>
            <a:miter lim="800000"/>
            <a:headEnd/>
            <a:tailEnd/>
          </a:ln>
        </p:spPr>
        <p:txBody>
          <a:bodyPr wrap="none" anchor="ctr"/>
          <a:lstStyle/>
          <a:p>
            <a:endParaRPr lang="en-US"/>
          </a:p>
        </p:txBody>
      </p:sp>
      <p:pic>
        <p:nvPicPr>
          <p:cNvPr id="3" name="Picture 2"/>
          <p:cNvPicPr>
            <a:picLocks noChangeAspect="1"/>
          </p:cNvPicPr>
          <p:nvPr/>
        </p:nvPicPr>
        <p:blipFill rotWithShape="1">
          <a:blip r:embed="rId5"/>
          <a:srcRect l="9591" r="41531"/>
          <a:stretch/>
        </p:blipFill>
        <p:spPr>
          <a:xfrm>
            <a:off x="1639585" y="4495800"/>
            <a:ext cx="1463134" cy="2035962"/>
          </a:xfrm>
          <a:prstGeom prst="rect">
            <a:avLst/>
          </a:prstGeom>
        </p:spPr>
      </p:pic>
      <p:pic>
        <p:nvPicPr>
          <p:cNvPr id="15" name="Picture 3" descr="Cannulirostris"/>
          <p:cNvPicPr>
            <a:picLocks noChangeAspect="1" noChangeArrowheads="1"/>
          </p:cNvPicPr>
          <p:nvPr/>
        </p:nvPicPr>
        <p:blipFill rotWithShape="1">
          <a:blip r:embed="rId6">
            <a:extLst>
              <a:ext uri="{28A0092B-C50C-407E-A947-70E740481C1C}">
                <a14:useLocalDpi xmlns:a14="http://schemas.microsoft.com/office/drawing/2010/main" val="0"/>
              </a:ext>
            </a:extLst>
          </a:blip>
          <a:srcRect r="11142"/>
          <a:stretch/>
        </p:blipFill>
        <p:spPr bwMode="auto">
          <a:xfrm>
            <a:off x="1441111" y="1694866"/>
            <a:ext cx="1728683" cy="1334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2840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4100" y="304800"/>
            <a:ext cx="55499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03" name="Rectangle 3"/>
          <p:cNvSpPr>
            <a:spLocks noChangeArrowheads="1"/>
          </p:cNvSpPr>
          <p:nvPr/>
        </p:nvSpPr>
        <p:spPr bwMode="auto">
          <a:xfrm>
            <a:off x="0" y="620713"/>
            <a:ext cx="4114800" cy="1154112"/>
          </a:xfrm>
          <a:prstGeom prst="rect">
            <a:avLst/>
          </a:prstGeom>
          <a:noFill/>
          <a:ln w="9525">
            <a:noFill/>
            <a:miter lim="800000"/>
            <a:headEnd/>
            <a:tailEnd/>
          </a:ln>
          <a:effectLst/>
        </p:spPr>
        <p:txBody>
          <a:bodyPr lIns="92075" tIns="46038" rIns="92075" bIns="46038" anchor="ctr"/>
          <a:lstStyle/>
          <a:p>
            <a:pPr algn="ctr">
              <a:defRPr/>
            </a:pPr>
            <a:r>
              <a:rPr lang="en-US" sz="3600" dirty="0">
                <a:effectLst>
                  <a:outerShdw blurRad="38100" dist="38100" dir="2700000" algn="tl">
                    <a:srgbClr val="C0C0C0"/>
                  </a:outerShdw>
                </a:effectLst>
                <a:ea typeface="+mn-ea"/>
                <a:cs typeface="Arial" charset="0"/>
              </a:rPr>
              <a:t>Distribution of Murray Valley encephalitis virus</a:t>
            </a:r>
            <a:endParaRPr lang="en-AU" sz="3600" dirty="0">
              <a:effectLst>
                <a:outerShdw blurRad="38100" dist="38100" dir="2700000" algn="tl">
                  <a:srgbClr val="C0C0C0"/>
                </a:outerShdw>
              </a:effectLst>
              <a:ea typeface="+mn-ea"/>
              <a:cs typeface="Arial" charset="0"/>
            </a:endParaRPr>
          </a:p>
        </p:txBody>
      </p:sp>
      <p:sp>
        <p:nvSpPr>
          <p:cNvPr id="58371" name="Text Box 4"/>
          <p:cNvSpPr txBox="1">
            <a:spLocks noChangeArrowheads="1"/>
          </p:cNvSpPr>
          <p:nvPr/>
        </p:nvSpPr>
        <p:spPr bwMode="auto">
          <a:xfrm>
            <a:off x="1143000" y="2143125"/>
            <a:ext cx="16208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3200"/>
              <a:t>(MVEV)</a:t>
            </a:r>
          </a:p>
        </p:txBody>
      </p:sp>
      <p:sp>
        <p:nvSpPr>
          <p:cNvPr id="58372" name="Rectangle 5"/>
          <p:cNvSpPr>
            <a:spLocks noChangeArrowheads="1"/>
          </p:cNvSpPr>
          <p:nvPr/>
        </p:nvSpPr>
        <p:spPr bwMode="auto">
          <a:xfrm>
            <a:off x="533400" y="5943600"/>
            <a:ext cx="2667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AU">
                <a:solidFill>
                  <a:schemeClr val="accent2"/>
                </a:solidFill>
              </a:rPr>
              <a:t>Slide from Prof Richard Russell</a:t>
            </a:r>
            <a:endParaRPr lang="en-US">
              <a:solidFill>
                <a:schemeClr val="accent2"/>
              </a:solidFill>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783962" y="211885"/>
            <a:ext cx="764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algn="ctr" eaLnBrk="0" hangingPunct="0"/>
            <a:r>
              <a:rPr lang="en-AU" sz="3200" b="1" dirty="0">
                <a:solidFill>
                  <a:srgbClr val="000000"/>
                </a:solidFill>
                <a:latin typeface="Arial" charset="0"/>
              </a:rPr>
              <a:t>MVE encephalitis: Clinical features</a:t>
            </a:r>
            <a:endParaRPr lang="en-AU" sz="3200" dirty="0">
              <a:solidFill>
                <a:srgbClr val="000000"/>
              </a:solidFill>
              <a:latin typeface="Arial" charset="0"/>
            </a:endParaRPr>
          </a:p>
        </p:txBody>
      </p:sp>
      <p:sp>
        <p:nvSpPr>
          <p:cNvPr id="82947" name="Rectangle 3"/>
          <p:cNvSpPr>
            <a:spLocks noChangeArrowheads="1"/>
          </p:cNvSpPr>
          <p:nvPr/>
        </p:nvSpPr>
        <p:spPr bwMode="auto">
          <a:xfrm>
            <a:off x="783962" y="1200200"/>
            <a:ext cx="6908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42900" indent="-342900" eaLnBrk="0" hangingPunct="0">
              <a:spcBef>
                <a:spcPct val="20000"/>
              </a:spcBef>
            </a:pPr>
            <a:r>
              <a:rPr lang="en-AU" sz="2800" dirty="0">
                <a:solidFill>
                  <a:srgbClr val="000000"/>
                </a:solidFill>
                <a:latin typeface="Arial" charset="0"/>
              </a:rPr>
              <a:t>Case-to-infection ratio</a:t>
            </a:r>
          </a:p>
          <a:p>
            <a:pPr marL="342900" indent="-342900" eaLnBrk="0" hangingPunct="0">
              <a:spcBef>
                <a:spcPct val="20000"/>
              </a:spcBef>
              <a:buFontTx/>
              <a:buChar char="•"/>
            </a:pPr>
            <a:r>
              <a:rPr lang="en-AU" b="1" dirty="0">
                <a:solidFill>
                  <a:srgbClr val="000000"/>
                </a:solidFill>
                <a:latin typeface="Arial" charset="0"/>
              </a:rPr>
              <a:t>1:1000 to 1:100</a:t>
            </a:r>
          </a:p>
          <a:p>
            <a:pPr marL="342900" indent="-342900" eaLnBrk="0" hangingPunct="0">
              <a:spcBef>
                <a:spcPct val="20000"/>
              </a:spcBef>
            </a:pPr>
            <a:r>
              <a:rPr lang="en-AU" sz="2800" dirty="0">
                <a:solidFill>
                  <a:srgbClr val="000000"/>
                </a:solidFill>
                <a:latin typeface="Arial" charset="0"/>
              </a:rPr>
              <a:t>Presentation</a:t>
            </a:r>
          </a:p>
          <a:p>
            <a:pPr marL="342900" indent="-342900" eaLnBrk="0" hangingPunct="0">
              <a:spcBef>
                <a:spcPct val="20000"/>
              </a:spcBef>
              <a:buFontTx/>
              <a:buChar char="•"/>
            </a:pPr>
            <a:r>
              <a:rPr lang="en-AU" b="1" dirty="0">
                <a:solidFill>
                  <a:srgbClr val="000000"/>
                </a:solidFill>
                <a:latin typeface="Arial" charset="0"/>
              </a:rPr>
              <a:t>Anorexia, malaise, fever, vomiting</a:t>
            </a:r>
          </a:p>
          <a:p>
            <a:pPr marL="342900" indent="-342900" eaLnBrk="0" hangingPunct="0">
              <a:spcBef>
                <a:spcPct val="20000"/>
              </a:spcBef>
              <a:buFontTx/>
              <a:buChar char="•"/>
            </a:pPr>
            <a:r>
              <a:rPr lang="en-AU" b="1" dirty="0">
                <a:solidFill>
                  <a:srgbClr val="000000"/>
                </a:solidFill>
                <a:latin typeface="Arial" charset="0"/>
              </a:rPr>
              <a:t>Adults – severe headache</a:t>
            </a:r>
          </a:p>
          <a:p>
            <a:pPr marL="342900" indent="-342900" eaLnBrk="0" hangingPunct="0">
              <a:spcBef>
                <a:spcPct val="20000"/>
              </a:spcBef>
              <a:buFontTx/>
              <a:buChar char="•"/>
            </a:pPr>
            <a:r>
              <a:rPr lang="en-AU" b="1" dirty="0">
                <a:solidFill>
                  <a:srgbClr val="000000"/>
                </a:solidFill>
                <a:latin typeface="Arial" charset="0"/>
              </a:rPr>
              <a:t>Children – fitting</a:t>
            </a:r>
          </a:p>
          <a:p>
            <a:pPr marL="342900" indent="-342900" eaLnBrk="0" hangingPunct="0">
              <a:spcBef>
                <a:spcPct val="20000"/>
              </a:spcBef>
              <a:buFontTx/>
              <a:buChar char="•"/>
            </a:pPr>
            <a:r>
              <a:rPr lang="en-AU" b="1" dirty="0">
                <a:solidFill>
                  <a:srgbClr val="000000"/>
                </a:solidFill>
                <a:latin typeface="Arial" charset="0"/>
              </a:rPr>
              <a:t>Encephalitis</a:t>
            </a:r>
          </a:p>
          <a:p>
            <a:pPr marL="742950" lvl="1" indent="-285750" eaLnBrk="0" hangingPunct="0">
              <a:spcBef>
                <a:spcPct val="20000"/>
              </a:spcBef>
              <a:buFontTx/>
              <a:buChar char="•"/>
            </a:pPr>
            <a:r>
              <a:rPr lang="en-AU" b="1" dirty="0">
                <a:solidFill>
                  <a:srgbClr val="000000"/>
                </a:solidFill>
                <a:latin typeface="Arial" charset="0"/>
              </a:rPr>
              <a:t>Paralysis</a:t>
            </a:r>
          </a:p>
          <a:p>
            <a:pPr marL="742950" lvl="1" indent="-285750" eaLnBrk="0" hangingPunct="0">
              <a:spcBef>
                <a:spcPct val="20000"/>
              </a:spcBef>
              <a:buFontTx/>
              <a:buChar char="•"/>
            </a:pPr>
            <a:r>
              <a:rPr lang="en-AU" b="1" dirty="0">
                <a:solidFill>
                  <a:srgbClr val="000000"/>
                </a:solidFill>
                <a:latin typeface="Arial" charset="0"/>
              </a:rPr>
              <a:t>Coma</a:t>
            </a:r>
          </a:p>
          <a:p>
            <a:pPr marL="742950" lvl="1" indent="-285750" eaLnBrk="0" hangingPunct="0">
              <a:spcBef>
                <a:spcPct val="20000"/>
              </a:spcBef>
              <a:buFontTx/>
              <a:buChar char="•"/>
            </a:pPr>
            <a:r>
              <a:rPr lang="en-AU" b="1" dirty="0">
                <a:solidFill>
                  <a:srgbClr val="000000"/>
                </a:solidFill>
                <a:latin typeface="Arial" charset="0"/>
              </a:rPr>
              <a:t>Death</a:t>
            </a:r>
          </a:p>
        </p:txBody>
      </p:sp>
      <p:sp>
        <p:nvSpPr>
          <p:cNvPr id="4" name="TextBox 3"/>
          <p:cNvSpPr txBox="1">
            <a:spLocks noChangeArrowheads="1"/>
          </p:cNvSpPr>
          <p:nvPr/>
        </p:nvSpPr>
        <p:spPr bwMode="auto">
          <a:xfrm>
            <a:off x="447369" y="5063570"/>
            <a:ext cx="588713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AU" b="1" dirty="0">
                <a:latin typeface="Arial" charset="0"/>
                <a:cs typeface="Arial" charset="0"/>
              </a:rPr>
              <a:t>No vaccines or </a:t>
            </a:r>
            <a:r>
              <a:rPr lang="en-AU" b="1" dirty="0" smtClean="0">
                <a:latin typeface="Arial" charset="0"/>
                <a:cs typeface="Arial" charset="0"/>
              </a:rPr>
              <a:t>therapeutics</a:t>
            </a:r>
            <a:endParaRPr lang="en-AU" b="1" dirty="0">
              <a:latin typeface="Arial" charset="0"/>
              <a:cs typeface="Arial" charset="0"/>
            </a:endParaRPr>
          </a:p>
          <a:p>
            <a:endParaRPr lang="en-AU" b="1" dirty="0">
              <a:latin typeface="Arial" charset="0"/>
              <a:cs typeface="Arial" charset="0"/>
            </a:endParaRPr>
          </a:p>
          <a:p>
            <a:r>
              <a:rPr lang="en-AU" b="1" dirty="0" smtClean="0">
                <a:latin typeface="Arial" charset="0"/>
                <a:cs typeface="Arial" charset="0"/>
              </a:rPr>
              <a:t>Supportive Treatment - ventilation </a:t>
            </a:r>
            <a:r>
              <a:rPr lang="en-AU" b="1" dirty="0">
                <a:latin typeface="Arial" charset="0"/>
                <a:cs typeface="Arial" charset="0"/>
              </a:rPr>
              <a:t>			</a:t>
            </a:r>
          </a:p>
        </p:txBody>
      </p:sp>
      <p:pic>
        <p:nvPicPr>
          <p:cNvPr id="5" name="Picture 13" descr="j00985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6979" y="3054124"/>
            <a:ext cx="1137527" cy="1509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4"/>
          <p:cNvSpPr txBox="1">
            <a:spLocks noChangeArrowheads="1"/>
          </p:cNvSpPr>
          <p:nvPr/>
        </p:nvSpPr>
        <p:spPr bwMode="auto">
          <a:xfrm>
            <a:off x="4918433" y="4651118"/>
            <a:ext cx="14160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solidFill>
                  <a:srgbClr val="990000"/>
                </a:solidFill>
                <a:latin typeface="Arial Black" charset="0"/>
              </a:rPr>
              <a:t>25-50</a:t>
            </a:r>
            <a:r>
              <a:rPr lang="en-US" dirty="0" smtClean="0">
                <a:solidFill>
                  <a:srgbClr val="990000"/>
                </a:solidFill>
                <a:latin typeface="Arial Black" charset="0"/>
              </a:rPr>
              <a:t>%</a:t>
            </a:r>
            <a:endParaRPr lang="en-AU" dirty="0">
              <a:solidFill>
                <a:srgbClr val="990000"/>
              </a:solidFill>
              <a:latin typeface="Arial Black" charset="0"/>
            </a:endParaRPr>
          </a:p>
        </p:txBody>
      </p:sp>
      <p:pic>
        <p:nvPicPr>
          <p:cNvPr id="8" name="Picture 8" descr="j01375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7306" y="3047663"/>
            <a:ext cx="1551408" cy="1437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0"/>
          <p:cNvSpPr txBox="1">
            <a:spLocks noChangeArrowheads="1"/>
          </p:cNvSpPr>
          <p:nvPr/>
        </p:nvSpPr>
        <p:spPr bwMode="auto">
          <a:xfrm>
            <a:off x="6667306" y="4686878"/>
            <a:ext cx="14160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smtClean="0">
                <a:solidFill>
                  <a:schemeClr val="accent2"/>
                </a:solidFill>
                <a:latin typeface="Arial Black" charset="0"/>
              </a:rPr>
              <a:t>10-15% </a:t>
            </a:r>
            <a:endParaRPr lang="en-AU" dirty="0">
              <a:solidFill>
                <a:schemeClr val="accent2"/>
              </a:solidFill>
              <a:latin typeface="Arial Black"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330389"/>
          </a:xfrm>
        </p:spPr>
        <p:txBody>
          <a:bodyPr>
            <a:noAutofit/>
          </a:bodyPr>
          <a:lstStyle/>
          <a:p>
            <a:r>
              <a:rPr lang="en-US" sz="4800" dirty="0" smtClean="0"/>
              <a:t>Experimental Recombinant </a:t>
            </a:r>
            <a:br>
              <a:rPr lang="en-US" sz="4800" dirty="0" smtClean="0"/>
            </a:br>
            <a:r>
              <a:rPr lang="en-US" sz="4800" dirty="0" smtClean="0"/>
              <a:t>vaccines to MVE</a:t>
            </a:r>
            <a:endParaRPr lang="en-US" sz="4800" dirty="0"/>
          </a:p>
        </p:txBody>
      </p:sp>
      <p:sp>
        <p:nvSpPr>
          <p:cNvPr id="3" name="Rectangle 2"/>
          <p:cNvSpPr/>
          <p:nvPr/>
        </p:nvSpPr>
        <p:spPr>
          <a:xfrm>
            <a:off x="457200" y="1758437"/>
            <a:ext cx="8376302" cy="1200328"/>
          </a:xfrm>
          <a:prstGeom prst="rect">
            <a:avLst/>
          </a:prstGeom>
        </p:spPr>
        <p:txBody>
          <a:bodyPr wrap="square">
            <a:spAutoFit/>
          </a:bodyPr>
          <a:lstStyle/>
          <a:p>
            <a:r>
              <a:rPr lang="en-US" sz="2400" dirty="0"/>
              <a:t>Protective immune responses to </a:t>
            </a:r>
            <a:r>
              <a:rPr lang="en-US" sz="2400" dirty="0" smtClean="0"/>
              <a:t>E </a:t>
            </a:r>
            <a:r>
              <a:rPr lang="en-US" sz="2400" dirty="0"/>
              <a:t>and NS1 proteins of Murray Valley encephalitis virus in </a:t>
            </a:r>
            <a:r>
              <a:rPr lang="en-US" sz="2400" dirty="0" smtClean="0"/>
              <a:t>mice</a:t>
            </a:r>
            <a:r>
              <a:rPr lang="en-US" sz="2400" dirty="0"/>
              <a:t>.</a:t>
            </a:r>
          </a:p>
          <a:p>
            <a:r>
              <a:rPr lang="en-US" sz="2400" b="1" i="1" dirty="0" smtClean="0"/>
              <a:t>Hall et al 1996, J Gen </a:t>
            </a:r>
            <a:r>
              <a:rPr lang="en-US" sz="2400" b="1" i="1" dirty="0" err="1" smtClean="0"/>
              <a:t>Virol</a:t>
            </a:r>
            <a:r>
              <a:rPr lang="en-US" sz="2400" i="1" dirty="0" smtClean="0"/>
              <a:t>.</a:t>
            </a:r>
            <a:endParaRPr lang="en-US" sz="2400" i="1" dirty="0"/>
          </a:p>
        </p:txBody>
      </p:sp>
      <p:sp>
        <p:nvSpPr>
          <p:cNvPr id="4" name="Rectangle 3"/>
          <p:cNvSpPr/>
          <p:nvPr/>
        </p:nvSpPr>
        <p:spPr>
          <a:xfrm>
            <a:off x="348874" y="2972609"/>
            <a:ext cx="8484628" cy="1569660"/>
          </a:xfrm>
          <a:prstGeom prst="rect">
            <a:avLst/>
          </a:prstGeom>
        </p:spPr>
        <p:txBody>
          <a:bodyPr wrap="square">
            <a:spAutoFit/>
          </a:bodyPr>
          <a:lstStyle/>
          <a:p>
            <a:r>
              <a:rPr lang="en-US" sz="2400" dirty="0"/>
              <a:t>DNA-based and </a:t>
            </a:r>
            <a:r>
              <a:rPr lang="en-US" sz="2400" dirty="0" err="1"/>
              <a:t>alphavirus</a:t>
            </a:r>
            <a:r>
              <a:rPr lang="en-US" sz="2400" dirty="0"/>
              <a:t>-vectored </a:t>
            </a:r>
            <a:r>
              <a:rPr lang="en-US" sz="2400" dirty="0" err="1"/>
              <a:t>immunisation</a:t>
            </a:r>
            <a:r>
              <a:rPr lang="en-US" sz="2400" dirty="0"/>
              <a:t> with </a:t>
            </a:r>
            <a:r>
              <a:rPr lang="en-US" sz="2400" dirty="0" err="1"/>
              <a:t>prM</a:t>
            </a:r>
            <a:r>
              <a:rPr lang="en-US" sz="2400" dirty="0"/>
              <a:t> and E proteins elicits long-lived and protective immunity against the </a:t>
            </a:r>
            <a:r>
              <a:rPr lang="en-US" sz="2400" dirty="0" err="1"/>
              <a:t>flavivirus</a:t>
            </a:r>
            <a:r>
              <a:rPr lang="en-US" sz="2400" dirty="0"/>
              <a:t>, Murray Valley encephalitis virus.</a:t>
            </a:r>
          </a:p>
          <a:p>
            <a:r>
              <a:rPr lang="en-US" sz="2400" b="1" i="1" dirty="0" err="1" smtClean="0"/>
              <a:t>Colombage</a:t>
            </a:r>
            <a:r>
              <a:rPr lang="en-US" sz="2400" b="1" i="1" dirty="0" smtClean="0"/>
              <a:t> et al 1998, Virology</a:t>
            </a:r>
            <a:endParaRPr lang="en-US" sz="2400" b="1" i="1" dirty="0"/>
          </a:p>
        </p:txBody>
      </p:sp>
      <p:pic>
        <p:nvPicPr>
          <p:cNvPr id="5" name="Picture 4"/>
          <p:cNvPicPr>
            <a:picLocks noChangeAspect="1"/>
          </p:cNvPicPr>
          <p:nvPr/>
        </p:nvPicPr>
        <p:blipFill rotWithShape="1">
          <a:blip r:embed="rId2"/>
          <a:srcRect l="42315" t="14643" r="27598" b="38606"/>
          <a:stretch/>
        </p:blipFill>
        <p:spPr>
          <a:xfrm>
            <a:off x="1159656" y="4565258"/>
            <a:ext cx="1456260" cy="1625308"/>
          </a:xfrm>
          <a:prstGeom prst="rect">
            <a:avLst/>
          </a:prstGeom>
        </p:spPr>
      </p:pic>
      <p:sp>
        <p:nvSpPr>
          <p:cNvPr id="9" name="TextBox 8"/>
          <p:cNvSpPr txBox="1"/>
          <p:nvPr/>
        </p:nvSpPr>
        <p:spPr>
          <a:xfrm>
            <a:off x="623594" y="6190566"/>
            <a:ext cx="2942783" cy="461665"/>
          </a:xfrm>
          <a:prstGeom prst="rect">
            <a:avLst/>
          </a:prstGeom>
          <a:noFill/>
        </p:spPr>
        <p:txBody>
          <a:bodyPr wrap="none" rtlCol="0">
            <a:spAutoFit/>
          </a:bodyPr>
          <a:lstStyle/>
          <a:p>
            <a:r>
              <a:rPr lang="en-US" sz="2400" b="1" dirty="0" err="1" smtClean="0"/>
              <a:t>Dr</a:t>
            </a:r>
            <a:r>
              <a:rPr lang="en-US" sz="2400" b="1" dirty="0" smtClean="0"/>
              <a:t> Mario </a:t>
            </a:r>
            <a:r>
              <a:rPr lang="en-US" sz="2400" b="1" dirty="0" err="1" smtClean="0"/>
              <a:t>Lobigs</a:t>
            </a:r>
            <a:r>
              <a:rPr lang="en-US" sz="2400" b="1" dirty="0" smtClean="0"/>
              <a:t>, ANU</a:t>
            </a:r>
            <a:endParaRPr lang="en-US" sz="2400" b="1" dirty="0"/>
          </a:p>
        </p:txBody>
      </p:sp>
      <p:sp>
        <p:nvSpPr>
          <p:cNvPr id="6" name="TextBox 5"/>
          <p:cNvSpPr txBox="1"/>
          <p:nvPr/>
        </p:nvSpPr>
        <p:spPr>
          <a:xfrm>
            <a:off x="3593716" y="5036175"/>
            <a:ext cx="4390845" cy="1200329"/>
          </a:xfrm>
          <a:prstGeom prst="rect">
            <a:avLst/>
          </a:prstGeom>
          <a:noFill/>
        </p:spPr>
        <p:txBody>
          <a:bodyPr wrap="none" rtlCol="0">
            <a:spAutoFit/>
          </a:bodyPr>
          <a:lstStyle/>
          <a:p>
            <a:r>
              <a:rPr lang="en-US" sz="3600" i="1" dirty="0" smtClean="0"/>
              <a:t>But, &lt;20 human cases </a:t>
            </a:r>
          </a:p>
          <a:p>
            <a:r>
              <a:rPr lang="en-US" sz="3600" i="1" dirty="0" smtClean="0"/>
              <a:t>between 2008-2012!</a:t>
            </a:r>
            <a:endParaRPr lang="en-US" sz="3600" i="1" dirty="0"/>
          </a:p>
        </p:txBody>
      </p:sp>
    </p:spTree>
    <p:extLst>
      <p:ext uri="{BB962C8B-B14F-4D97-AF65-F5344CB8AC3E}">
        <p14:creationId xmlns:p14="http://schemas.microsoft.com/office/powerpoint/2010/main" val="3082330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JEV vaccines induce cross-protection against MVEV in vaccinated horses</a:t>
            </a:r>
            <a:endParaRPr lang="en-US" dirty="0"/>
          </a:p>
        </p:txBody>
      </p:sp>
      <p:sp>
        <p:nvSpPr>
          <p:cNvPr id="3" name="Content Placeholder 2"/>
          <p:cNvSpPr>
            <a:spLocks noGrp="1"/>
          </p:cNvSpPr>
          <p:nvPr>
            <p:ph idx="1"/>
          </p:nvPr>
        </p:nvSpPr>
        <p:spPr>
          <a:xfrm>
            <a:off x="384893" y="1778004"/>
            <a:ext cx="8404212" cy="1526535"/>
          </a:xfrm>
        </p:spPr>
        <p:txBody>
          <a:bodyPr>
            <a:noAutofit/>
          </a:bodyPr>
          <a:lstStyle/>
          <a:p>
            <a:pPr marL="0" indent="0">
              <a:buNone/>
            </a:pPr>
            <a:r>
              <a:rPr lang="en-US" sz="2000" dirty="0"/>
              <a:t>An inactivated Vero cell-grown </a:t>
            </a:r>
            <a:r>
              <a:rPr lang="en-US" sz="2000" dirty="0" smtClean="0"/>
              <a:t>JE vaccine </a:t>
            </a:r>
            <a:r>
              <a:rPr lang="en-US" sz="2000" dirty="0"/>
              <a:t>formulated with </a:t>
            </a:r>
            <a:r>
              <a:rPr lang="en-US" sz="2000" dirty="0" err="1"/>
              <a:t>Advax</a:t>
            </a:r>
            <a:r>
              <a:rPr lang="en-US" sz="2000" dirty="0"/>
              <a:t>, </a:t>
            </a:r>
            <a:r>
              <a:rPr lang="en-US" sz="2000" dirty="0" smtClean="0"/>
              <a:t>a novel inulin-based adjuvant, induces </a:t>
            </a:r>
            <a:r>
              <a:rPr lang="en-US" sz="2000" dirty="0"/>
              <a:t>protective neutralizing antibody against homologous and </a:t>
            </a:r>
            <a:r>
              <a:rPr lang="en-US" sz="2000" b="1" u="sng" dirty="0"/>
              <a:t>heterologous</a:t>
            </a:r>
            <a:r>
              <a:rPr lang="en-US" sz="2000" dirty="0"/>
              <a:t> </a:t>
            </a:r>
            <a:r>
              <a:rPr lang="en-US" sz="2000" dirty="0" err="1"/>
              <a:t>flaviviruses</a:t>
            </a:r>
            <a:endParaRPr lang="en-US" sz="2000" dirty="0"/>
          </a:p>
          <a:p>
            <a:pPr marL="0" indent="0">
              <a:buNone/>
            </a:pPr>
            <a:r>
              <a:rPr lang="en-US" sz="2000" b="1" i="1" dirty="0" err="1" smtClean="0"/>
              <a:t>Lobigs</a:t>
            </a:r>
            <a:r>
              <a:rPr lang="en-US" sz="2000" b="1" i="1" dirty="0" smtClean="0"/>
              <a:t> et al 2010, J </a:t>
            </a:r>
            <a:r>
              <a:rPr lang="en-US" sz="2000" b="1" i="1" dirty="0"/>
              <a:t>Gen </a:t>
            </a:r>
            <a:r>
              <a:rPr lang="en-US" sz="2000" b="1" i="1" dirty="0" err="1" smtClean="0"/>
              <a:t>Virol</a:t>
            </a:r>
            <a:endParaRPr lang="en-US" sz="2000" b="1" i="1" dirty="0" smtClean="0"/>
          </a:p>
        </p:txBody>
      </p:sp>
      <p:sp>
        <p:nvSpPr>
          <p:cNvPr id="123" name="Content Placeholder 2"/>
          <p:cNvSpPr txBox="1">
            <a:spLocks/>
          </p:cNvSpPr>
          <p:nvPr/>
        </p:nvSpPr>
        <p:spPr>
          <a:xfrm>
            <a:off x="1077744" y="3756760"/>
            <a:ext cx="6425694" cy="248005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smtClean="0"/>
              <a:t>			JEV		MVEV	WNV</a:t>
            </a:r>
          </a:p>
          <a:p>
            <a:pPr marL="0" indent="0">
              <a:buFont typeface="Arial"/>
              <a:buNone/>
            </a:pPr>
            <a:r>
              <a:rPr lang="en-US" dirty="0" smtClean="0"/>
              <a:t>#1 		1600 	80  		10</a:t>
            </a:r>
          </a:p>
          <a:p>
            <a:pPr marL="0" indent="0">
              <a:buFont typeface="Arial"/>
              <a:buNone/>
            </a:pPr>
            <a:r>
              <a:rPr lang="en-US" dirty="0" smtClean="0"/>
              <a:t>#2			1600 	320 		90</a:t>
            </a:r>
          </a:p>
          <a:p>
            <a:pPr marL="0" indent="0">
              <a:buFont typeface="Arial"/>
              <a:buNone/>
            </a:pPr>
            <a:r>
              <a:rPr lang="en-US" dirty="0" smtClean="0"/>
              <a:t>#3			200		20			10</a:t>
            </a:r>
            <a:endParaRPr lang="en-US" dirty="0"/>
          </a:p>
        </p:txBody>
      </p:sp>
      <p:sp>
        <p:nvSpPr>
          <p:cNvPr id="124" name="TextBox 123"/>
          <p:cNvSpPr txBox="1"/>
          <p:nvPr/>
        </p:nvSpPr>
        <p:spPr>
          <a:xfrm>
            <a:off x="1241087" y="3304539"/>
            <a:ext cx="6436337" cy="400110"/>
          </a:xfrm>
          <a:prstGeom prst="rect">
            <a:avLst/>
          </a:prstGeom>
          <a:noFill/>
        </p:spPr>
        <p:txBody>
          <a:bodyPr wrap="square" rtlCol="0">
            <a:spAutoFit/>
          </a:bodyPr>
          <a:lstStyle/>
          <a:p>
            <a:r>
              <a:rPr lang="en-US" sz="2000" b="1" dirty="0" err="1" smtClean="0"/>
              <a:t>Neutralising</a:t>
            </a:r>
            <a:r>
              <a:rPr lang="en-US" sz="2000" b="1" dirty="0" smtClean="0"/>
              <a:t> </a:t>
            </a:r>
            <a:r>
              <a:rPr lang="en-US" sz="2000" b="1" dirty="0" err="1" smtClean="0"/>
              <a:t>Ab</a:t>
            </a:r>
            <a:r>
              <a:rPr lang="en-US" sz="2000" b="1" dirty="0" smtClean="0"/>
              <a:t> </a:t>
            </a:r>
            <a:r>
              <a:rPr lang="en-US" sz="2000" b="1" dirty="0" err="1" smtClean="0"/>
              <a:t>titres</a:t>
            </a:r>
            <a:r>
              <a:rPr lang="en-US" sz="2000" b="1" dirty="0" smtClean="0"/>
              <a:t> induced in 3 vaccinated horses</a:t>
            </a:r>
            <a:endParaRPr lang="en-US" sz="2000" b="1" dirty="0"/>
          </a:p>
        </p:txBody>
      </p:sp>
      <p:sp>
        <p:nvSpPr>
          <p:cNvPr id="125" name="Rectangle 124"/>
          <p:cNvSpPr/>
          <p:nvPr/>
        </p:nvSpPr>
        <p:spPr>
          <a:xfrm>
            <a:off x="3737693" y="3773080"/>
            <a:ext cx="1356538" cy="2340835"/>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675260" y="6236817"/>
            <a:ext cx="8011540" cy="461665"/>
          </a:xfrm>
          <a:prstGeom prst="rect">
            <a:avLst/>
          </a:prstGeom>
          <a:noFill/>
        </p:spPr>
        <p:txBody>
          <a:bodyPr wrap="none" rtlCol="0">
            <a:spAutoFit/>
          </a:bodyPr>
          <a:lstStyle/>
          <a:p>
            <a:r>
              <a:rPr lang="en-US" sz="2400" b="1" i="1" dirty="0" smtClean="0"/>
              <a:t>many equine cases of MVE in northern Victoria during 2011</a:t>
            </a:r>
            <a:endParaRPr lang="en-US" sz="2400" b="1" i="1" dirty="0"/>
          </a:p>
        </p:txBody>
      </p:sp>
    </p:spTree>
    <p:extLst>
      <p:ext uri="{BB962C8B-B14F-4D97-AF65-F5344CB8AC3E}">
        <p14:creationId xmlns:p14="http://schemas.microsoft.com/office/powerpoint/2010/main" val="296894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MVE Summary</a:t>
            </a:r>
            <a:endParaRPr lang="en-US" dirty="0"/>
          </a:p>
        </p:txBody>
      </p:sp>
      <p:sp>
        <p:nvSpPr>
          <p:cNvPr id="3" name="Content Placeholder 2"/>
          <p:cNvSpPr>
            <a:spLocks noGrp="1"/>
          </p:cNvSpPr>
          <p:nvPr>
            <p:ph idx="1"/>
          </p:nvPr>
        </p:nvSpPr>
        <p:spPr>
          <a:xfrm>
            <a:off x="457200" y="1600200"/>
            <a:ext cx="8446880" cy="4525963"/>
          </a:xfrm>
        </p:spPr>
        <p:txBody>
          <a:bodyPr>
            <a:normAutofit/>
          </a:bodyPr>
          <a:lstStyle/>
          <a:p>
            <a:r>
              <a:rPr lang="en-US" dirty="0" smtClean="0"/>
              <a:t>MVEV affects humans and horses on Australia</a:t>
            </a:r>
          </a:p>
          <a:p>
            <a:endParaRPr lang="en-US" dirty="0"/>
          </a:p>
          <a:p>
            <a:r>
              <a:rPr lang="en-US" dirty="0" smtClean="0"/>
              <a:t>Large outbreaks in SE Australia are rare</a:t>
            </a:r>
          </a:p>
          <a:p>
            <a:pPr lvl="1"/>
            <a:r>
              <a:rPr lang="en-US" dirty="0"/>
              <a:t>t</a:t>
            </a:r>
            <a:r>
              <a:rPr lang="en-US" dirty="0" smtClean="0"/>
              <a:t>oo few annual cases to warrant an MVE vaccine</a:t>
            </a:r>
          </a:p>
          <a:p>
            <a:pPr marL="0" indent="0">
              <a:buNone/>
            </a:pPr>
            <a:endParaRPr lang="en-US" dirty="0" smtClean="0"/>
          </a:p>
          <a:p>
            <a:r>
              <a:rPr lang="en-US" dirty="0" smtClean="0"/>
              <a:t>Cross protective antibody response to MVEV induced in horses and mice by JEV vaccination</a:t>
            </a:r>
          </a:p>
          <a:p>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val="3352299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888" y="153290"/>
            <a:ext cx="8229600" cy="1143000"/>
          </a:xfrm>
        </p:spPr>
        <p:txBody>
          <a:bodyPr/>
          <a:lstStyle/>
          <a:p>
            <a:r>
              <a:rPr lang="en-US" dirty="0" smtClean="0"/>
              <a:t>Conclusions</a:t>
            </a:r>
            <a:endParaRPr lang="en-US" dirty="0"/>
          </a:p>
        </p:txBody>
      </p:sp>
      <p:sp>
        <p:nvSpPr>
          <p:cNvPr id="3" name="Content Placeholder 2"/>
          <p:cNvSpPr>
            <a:spLocks noGrp="1"/>
          </p:cNvSpPr>
          <p:nvPr>
            <p:ph idx="1"/>
          </p:nvPr>
        </p:nvSpPr>
        <p:spPr>
          <a:xfrm>
            <a:off x="457200" y="1323321"/>
            <a:ext cx="8374724" cy="4673510"/>
          </a:xfrm>
        </p:spPr>
        <p:txBody>
          <a:bodyPr>
            <a:normAutofit fontScale="92500"/>
          </a:bodyPr>
          <a:lstStyle/>
          <a:p>
            <a:r>
              <a:rPr lang="en-US" dirty="0" smtClean="0"/>
              <a:t>RRV, MVEV and WNV cause significant human or equine disease in Australia </a:t>
            </a:r>
          </a:p>
          <a:p>
            <a:pPr lvl="1"/>
            <a:r>
              <a:rPr lang="en-US" b="1" i="1" dirty="0"/>
              <a:t>climate change may exacerbate prevalence?</a:t>
            </a:r>
          </a:p>
          <a:p>
            <a:r>
              <a:rPr lang="en-US" dirty="0" smtClean="0"/>
              <a:t>Existing or experimental vaccines are available to each of these viruses</a:t>
            </a:r>
          </a:p>
          <a:p>
            <a:r>
              <a:rPr lang="en-US" dirty="0" smtClean="0"/>
              <a:t>Should these vaccines be approved for veterinary use in horses in Australia?</a:t>
            </a:r>
          </a:p>
          <a:p>
            <a:r>
              <a:rPr lang="en-US" dirty="0" smtClean="0"/>
              <a:t>Use in combination with current equine vaccines?</a:t>
            </a:r>
          </a:p>
          <a:p>
            <a:pPr lvl="1"/>
            <a:r>
              <a:rPr lang="en-US" i="1" dirty="0" err="1" smtClean="0"/>
              <a:t>Hendra</a:t>
            </a:r>
            <a:r>
              <a:rPr lang="en-US" i="1" dirty="0" smtClean="0"/>
              <a:t>, Tetanus, Strangles etc</a:t>
            </a:r>
            <a:r>
              <a:rPr lang="en-US" i="1" dirty="0"/>
              <a:t>.</a:t>
            </a:r>
            <a:r>
              <a:rPr lang="en-US" i="1" dirty="0" smtClean="0"/>
              <a:t> </a:t>
            </a:r>
          </a:p>
          <a:p>
            <a:endParaRPr lang="en-US" dirty="0" smtClean="0"/>
          </a:p>
        </p:txBody>
      </p:sp>
      <p:sp>
        <p:nvSpPr>
          <p:cNvPr id="4" name="TextBox 3"/>
          <p:cNvSpPr txBox="1"/>
          <p:nvPr/>
        </p:nvSpPr>
        <p:spPr>
          <a:xfrm>
            <a:off x="-1604823" y="3600843"/>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2048061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49826"/>
            <a:ext cx="8229600" cy="1143000"/>
          </a:xfrm>
        </p:spPr>
        <p:txBody>
          <a:bodyPr/>
          <a:lstStyle/>
          <a:p>
            <a:r>
              <a:rPr lang="en-US" dirty="0" smtClean="0"/>
              <a:t>Acknowledgements</a:t>
            </a:r>
            <a:endParaRPr lang="en-US" dirty="0"/>
          </a:p>
        </p:txBody>
      </p:sp>
      <p:sp>
        <p:nvSpPr>
          <p:cNvPr id="3" name="TextBox 2"/>
          <p:cNvSpPr txBox="1"/>
          <p:nvPr/>
        </p:nvSpPr>
        <p:spPr>
          <a:xfrm>
            <a:off x="707036" y="1916407"/>
            <a:ext cx="2753603" cy="3170099"/>
          </a:xfrm>
          <a:prstGeom prst="rect">
            <a:avLst/>
          </a:prstGeom>
          <a:noFill/>
        </p:spPr>
        <p:txBody>
          <a:bodyPr wrap="none" rtlCol="0">
            <a:spAutoFit/>
          </a:bodyPr>
          <a:lstStyle/>
          <a:p>
            <a:pPr algn="ctr"/>
            <a:r>
              <a:rPr lang="en-US" sz="2000" b="1" dirty="0" smtClean="0"/>
              <a:t>UQ</a:t>
            </a:r>
          </a:p>
          <a:p>
            <a:r>
              <a:rPr lang="en-US" sz="2000" dirty="0" err="1"/>
              <a:t>Helle</a:t>
            </a:r>
            <a:r>
              <a:rPr lang="en-US" sz="2000" dirty="0"/>
              <a:t> </a:t>
            </a:r>
            <a:r>
              <a:rPr lang="en-US" sz="2000" dirty="0" err="1"/>
              <a:t>Bielefeldt-</a:t>
            </a:r>
            <a:r>
              <a:rPr lang="en-US" sz="2000" dirty="0" err="1" smtClean="0"/>
              <a:t>Ohmann</a:t>
            </a:r>
            <a:endParaRPr lang="en-US" sz="2000" dirty="0" smtClean="0"/>
          </a:p>
          <a:p>
            <a:r>
              <a:rPr lang="en-US" sz="2000" dirty="0" smtClean="0"/>
              <a:t>Anita Barton</a:t>
            </a:r>
          </a:p>
          <a:p>
            <a:r>
              <a:rPr lang="en-US" sz="2000" dirty="0" smtClean="0"/>
              <a:t>Alex </a:t>
            </a:r>
            <a:r>
              <a:rPr lang="en-US" sz="2000" dirty="0" err="1" smtClean="0"/>
              <a:t>Khromykh</a:t>
            </a:r>
            <a:endParaRPr lang="en-US" sz="2000" dirty="0" smtClean="0"/>
          </a:p>
          <a:p>
            <a:r>
              <a:rPr lang="en-US" sz="2000" dirty="0" smtClean="0"/>
              <a:t>Natalie Prow</a:t>
            </a:r>
          </a:p>
          <a:p>
            <a:r>
              <a:rPr lang="en-US" sz="2000" dirty="0" smtClean="0"/>
              <a:t>Jody Hobson-Peters</a:t>
            </a:r>
          </a:p>
          <a:p>
            <a:r>
              <a:rPr lang="en-US" sz="2000" dirty="0" smtClean="0"/>
              <a:t>Chris Pollitt</a:t>
            </a:r>
          </a:p>
          <a:p>
            <a:r>
              <a:rPr lang="en-US" sz="2000" dirty="0" smtClean="0"/>
              <a:t>David Chang</a:t>
            </a:r>
          </a:p>
          <a:p>
            <a:r>
              <a:rPr lang="en-US" sz="2000" dirty="0" smtClean="0"/>
              <a:t>Justin Roby</a:t>
            </a:r>
          </a:p>
          <a:p>
            <a:endParaRPr lang="en-US" sz="2000" dirty="0"/>
          </a:p>
        </p:txBody>
      </p:sp>
      <p:sp>
        <p:nvSpPr>
          <p:cNvPr id="4" name="TextBox 3"/>
          <p:cNvSpPr txBox="1"/>
          <p:nvPr/>
        </p:nvSpPr>
        <p:spPr>
          <a:xfrm>
            <a:off x="3796531" y="2232783"/>
            <a:ext cx="4545619" cy="2554545"/>
          </a:xfrm>
          <a:prstGeom prst="rect">
            <a:avLst/>
          </a:prstGeom>
          <a:noFill/>
        </p:spPr>
        <p:txBody>
          <a:bodyPr wrap="square" rtlCol="0">
            <a:spAutoFit/>
          </a:bodyPr>
          <a:lstStyle/>
          <a:p>
            <a:r>
              <a:rPr lang="en-US" sz="2000" dirty="0" smtClean="0"/>
              <a:t>Mario </a:t>
            </a:r>
            <a:r>
              <a:rPr lang="en-US" sz="2000" dirty="0" err="1" smtClean="0"/>
              <a:t>Lobigs</a:t>
            </a:r>
            <a:r>
              <a:rPr lang="en-US" sz="2000" dirty="0" smtClean="0"/>
              <a:t> (</a:t>
            </a:r>
            <a:r>
              <a:rPr lang="en-US" sz="2000" b="1" i="1" dirty="0" smtClean="0"/>
              <a:t>ANU</a:t>
            </a:r>
            <a:r>
              <a:rPr lang="en-US" sz="2000" dirty="0" smtClean="0"/>
              <a:t>)</a:t>
            </a:r>
          </a:p>
          <a:p>
            <a:endParaRPr lang="en-US" sz="2000" dirty="0"/>
          </a:p>
          <a:p>
            <a:r>
              <a:rPr lang="en-US" sz="2000" dirty="0"/>
              <a:t>Peter Kirkland (</a:t>
            </a:r>
            <a:r>
              <a:rPr lang="en-US" sz="2000" b="1" i="1" dirty="0"/>
              <a:t>EMAI, NSW DPI</a:t>
            </a:r>
            <a:r>
              <a:rPr lang="en-US" sz="2000" dirty="0" smtClean="0"/>
              <a:t>)</a:t>
            </a:r>
          </a:p>
          <a:p>
            <a:endParaRPr lang="en-US" sz="2000" dirty="0" smtClean="0"/>
          </a:p>
          <a:p>
            <a:r>
              <a:rPr lang="en-US" sz="2000" dirty="0" smtClean="0"/>
              <a:t>Nikolai </a:t>
            </a:r>
            <a:r>
              <a:rPr lang="en-US" sz="2000" dirty="0" err="1" smtClean="0"/>
              <a:t>Pretovsky</a:t>
            </a:r>
            <a:r>
              <a:rPr lang="en-US" sz="2000" dirty="0" smtClean="0"/>
              <a:t> (</a:t>
            </a:r>
            <a:r>
              <a:rPr lang="en-US" sz="2000" b="1" i="1" dirty="0" smtClean="0"/>
              <a:t>Flinders University</a:t>
            </a:r>
            <a:r>
              <a:rPr lang="en-US" sz="2000" i="1" dirty="0" smtClean="0"/>
              <a:t>, </a:t>
            </a:r>
            <a:r>
              <a:rPr lang="en-US" sz="2000" b="1" i="1" dirty="0" smtClean="0"/>
              <a:t>SA</a:t>
            </a:r>
            <a:r>
              <a:rPr lang="en-US" sz="2000" dirty="0" smtClean="0"/>
              <a:t>)</a:t>
            </a:r>
          </a:p>
          <a:p>
            <a:endParaRPr lang="en-US" sz="2000" dirty="0" smtClean="0"/>
          </a:p>
          <a:p>
            <a:r>
              <a:rPr lang="en-US" sz="2000" dirty="0" err="1" smtClean="0"/>
              <a:t>Gorben</a:t>
            </a:r>
            <a:r>
              <a:rPr lang="en-US" sz="2000" dirty="0" smtClean="0"/>
              <a:t> </a:t>
            </a:r>
            <a:r>
              <a:rPr lang="en-US" sz="2000" dirty="0" err="1" smtClean="0"/>
              <a:t>Pijlman</a:t>
            </a:r>
            <a:r>
              <a:rPr lang="en-US" sz="2000" dirty="0" smtClean="0"/>
              <a:t> (</a:t>
            </a:r>
            <a:r>
              <a:rPr lang="en-US" sz="2000" b="1" i="1" dirty="0" err="1" smtClean="0"/>
              <a:t>Wageningen</a:t>
            </a:r>
            <a:r>
              <a:rPr lang="en-US" sz="2000" b="1" i="1" dirty="0" smtClean="0"/>
              <a:t> University, Netherlands</a:t>
            </a:r>
            <a:r>
              <a:rPr lang="en-US" sz="2000" dirty="0" smtClean="0"/>
              <a:t>)</a:t>
            </a:r>
          </a:p>
        </p:txBody>
      </p:sp>
      <p:pic>
        <p:nvPicPr>
          <p:cNvPr id="5" name="Picture 7" descr="uq-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970" y="274638"/>
            <a:ext cx="2569209" cy="697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b="58209"/>
          <a:stretch>
            <a:fillRect/>
          </a:stretch>
        </p:blipFill>
        <p:spPr bwMode="auto">
          <a:xfrm>
            <a:off x="5965745" y="251675"/>
            <a:ext cx="2909862"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stretch>
            <a:fillRect/>
          </a:stretch>
        </p:blipFill>
        <p:spPr>
          <a:xfrm>
            <a:off x="835482" y="4787328"/>
            <a:ext cx="2625158" cy="1826197"/>
          </a:xfrm>
          <a:prstGeom prst="rect">
            <a:avLst/>
          </a:prstGeom>
        </p:spPr>
      </p:pic>
      <p:pic>
        <p:nvPicPr>
          <p:cNvPr id="8" name="Picture 7"/>
          <p:cNvPicPr>
            <a:picLocks noChangeAspect="1"/>
          </p:cNvPicPr>
          <p:nvPr/>
        </p:nvPicPr>
        <p:blipFill rotWithShape="1">
          <a:blip r:embed="rId5"/>
          <a:srcRect t="15256" b="14365"/>
          <a:stretch/>
        </p:blipFill>
        <p:spPr>
          <a:xfrm>
            <a:off x="6326526" y="5108328"/>
            <a:ext cx="2015624" cy="1399738"/>
          </a:xfrm>
          <a:prstGeom prst="rect">
            <a:avLst/>
          </a:prstGeom>
        </p:spPr>
      </p:pic>
      <p:pic>
        <p:nvPicPr>
          <p:cNvPr id="9" name="Picture 8"/>
          <p:cNvPicPr>
            <a:picLocks noChangeAspect="1"/>
          </p:cNvPicPr>
          <p:nvPr/>
        </p:nvPicPr>
        <p:blipFill>
          <a:blip r:embed="rId6"/>
          <a:stretch>
            <a:fillRect/>
          </a:stretch>
        </p:blipFill>
        <p:spPr>
          <a:xfrm>
            <a:off x="4026317" y="4787328"/>
            <a:ext cx="1903813" cy="1994471"/>
          </a:xfrm>
          <a:prstGeom prst="rect">
            <a:avLst/>
          </a:prstGeom>
        </p:spPr>
      </p:pic>
    </p:spTree>
    <p:extLst>
      <p:ext uri="{BB962C8B-B14F-4D97-AF65-F5344CB8AC3E}">
        <p14:creationId xmlns:p14="http://schemas.microsoft.com/office/powerpoint/2010/main" val="11603140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3382</TotalTime>
  <Words>1349</Words>
  <Application>Microsoft Office PowerPoint</Application>
  <PresentationFormat>On-screen Show (4:3)</PresentationFormat>
  <Paragraphs>328</Paragraphs>
  <Slides>34</Slides>
  <Notes>13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34</vt:i4>
      </vt:variant>
    </vt:vector>
  </HeadingPairs>
  <TitlesOfParts>
    <vt:vector size="37" baseType="lpstr">
      <vt:lpstr>Office Theme</vt:lpstr>
      <vt:lpstr>Document</vt:lpstr>
      <vt:lpstr>Chart</vt:lpstr>
      <vt:lpstr>Vaccines for Australian Arboviruses</vt:lpstr>
      <vt:lpstr>PowerPoint Presentation</vt:lpstr>
      <vt:lpstr>Mosquito-borne viruses of Medical Significance in Australia</vt:lpstr>
      <vt:lpstr>Existing arbovirus vaccines for humans</vt:lpstr>
      <vt:lpstr>Ross River Virus Disease Epidemic polyarthritis (EPA)</vt:lpstr>
      <vt:lpstr>PowerPoint Presentation</vt:lpstr>
      <vt:lpstr>PowerPoint Presentation</vt:lpstr>
      <vt:lpstr>PowerPoint Presentation</vt:lpstr>
      <vt:lpstr>PowerPoint Presentation</vt:lpstr>
      <vt:lpstr>PowerPoint Presentation</vt:lpstr>
      <vt:lpstr>RRV seroprevalence in horses in south-eastern Queensland</vt:lpstr>
      <vt:lpstr>RRV vaccine in trials</vt:lpstr>
      <vt:lpstr>Recombinant strategy for a RRV vaccine? </vt:lpstr>
      <vt:lpstr>RRV Summary</vt:lpstr>
      <vt:lpstr>PowerPoint Presentation</vt:lpstr>
      <vt:lpstr>PowerPoint Presentation</vt:lpstr>
      <vt:lpstr>PowerPoint Presentation</vt:lpstr>
      <vt:lpstr>PowerPoint Presentation</vt:lpstr>
      <vt:lpstr>WNV Vaccine for Horses</vt:lpstr>
      <vt:lpstr>WNV Vaccine for Horses</vt:lpstr>
      <vt:lpstr>Comparison of WNV horse vaccines</vt:lpstr>
      <vt:lpstr>PowerPoint Presentation</vt:lpstr>
      <vt:lpstr>PowerPoint Presentation</vt:lpstr>
      <vt:lpstr>PowerPoint Presentation</vt:lpstr>
      <vt:lpstr>PowerPoint Presentation</vt:lpstr>
      <vt:lpstr>Equine WNV Summary</vt:lpstr>
      <vt:lpstr>Murray Valley encephalitis virus </vt:lpstr>
      <vt:lpstr>PowerPoint Presentation</vt:lpstr>
      <vt:lpstr>PowerPoint Presentation</vt:lpstr>
      <vt:lpstr>Experimental Recombinant  vaccines to MVE</vt:lpstr>
      <vt:lpstr>JEV vaccines induce cross-protection against MVEV in vaccinated horses</vt:lpstr>
      <vt:lpstr>MVE Summary</vt:lpstr>
      <vt:lpstr>Conclusions</vt:lpstr>
      <vt:lpstr>Acknowledgements</vt:lpstr>
    </vt:vector>
  </TitlesOfParts>
  <Company>UQ</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Vaccines for Australian Arboviruses</dc:title>
  <dc:creator>Roy Hall</dc:creator>
  <cp:lastModifiedBy>Sonja</cp:lastModifiedBy>
  <cp:revision>100</cp:revision>
  <cp:lastPrinted>2015-07-27T11:13:16Z</cp:lastPrinted>
  <dcterms:created xsi:type="dcterms:W3CDTF">2015-07-19T06:57:52Z</dcterms:created>
  <dcterms:modified xsi:type="dcterms:W3CDTF">2015-07-27T12:02:36Z</dcterms:modified>
</cp:coreProperties>
</file>