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drawings/drawing3.xml" ContentType="application/vnd.openxmlformats-officedocument.drawingml.chartshape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5" r:id="rId2"/>
    <p:sldId id="270" r:id="rId3"/>
    <p:sldId id="271" r:id="rId4"/>
    <p:sldId id="279" r:id="rId5"/>
    <p:sldId id="272" r:id="rId6"/>
    <p:sldId id="273" r:id="rId7"/>
    <p:sldId id="274" r:id="rId8"/>
    <p:sldId id="301" r:id="rId9"/>
    <p:sldId id="284" r:id="rId10"/>
    <p:sldId id="282" r:id="rId11"/>
    <p:sldId id="285" r:id="rId12"/>
    <p:sldId id="281" r:id="rId13"/>
    <p:sldId id="286" r:id="rId14"/>
    <p:sldId id="304" r:id="rId15"/>
    <p:sldId id="311" r:id="rId16"/>
    <p:sldId id="306" r:id="rId17"/>
    <p:sldId id="305" r:id="rId18"/>
    <p:sldId id="307" r:id="rId19"/>
    <p:sldId id="288" r:id="rId20"/>
    <p:sldId id="290" r:id="rId21"/>
    <p:sldId id="297" r:id="rId22"/>
    <p:sldId id="295" r:id="rId23"/>
    <p:sldId id="308" r:id="rId24"/>
    <p:sldId id="303" r:id="rId25"/>
    <p:sldId id="299" r:id="rId26"/>
    <p:sldId id="300" r:id="rId27"/>
    <p:sldId id="309" r:id="rId28"/>
    <p:sldId id="292" r:id="rId29"/>
    <p:sldId id="294" r:id="rId30"/>
    <p:sldId id="277" r:id="rId31"/>
    <p:sldId id="278" r:id="rId32"/>
  </p:sldIdLst>
  <p:sldSz cx="14630400" cy="82296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65311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130622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959331"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2612441"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3265551" algn="l" defTabSz="130622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3918661" algn="l" defTabSz="130622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4571771" algn="l" defTabSz="130622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5224882" algn="l" defTabSz="130622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88968" autoAdjust="0"/>
  </p:normalViewPr>
  <p:slideViewPr>
    <p:cSldViewPr>
      <p:cViewPr>
        <p:scale>
          <a:sx n="50" d="100"/>
          <a:sy n="50" d="100"/>
        </p:scale>
        <p:origin x="-996" y="-120"/>
      </p:cViewPr>
      <p:guideLst>
        <p:guide orient="horz" pos="2592"/>
        <p:guide pos="4608"/>
      </p:guideLst>
    </p:cSldViewPr>
  </p:slideViewPr>
  <p:outlineViewPr>
    <p:cViewPr>
      <p:scale>
        <a:sx n="33" d="100"/>
        <a:sy n="33" d="100"/>
      </p:scale>
      <p:origin x="0" y="2102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embeddings/oleObject3.bin"/><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file:///C:\Users\Rowena%20Sazon\Desktop\Plankton%20data_all%20season\plankton_figures.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file:///C:\Users\Rowena%20Sazon\Desktop\Plankton%20data_all%20season\plankton_figures.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C:\Users\Rowena%20Sazon\Desktop\Plankton%20data_all%20season\plankton_figures.xlsx" TargetMode="External"/><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'water quality'!$K$3</c:f>
              <c:strCache>
                <c:ptCount val="1"/>
                <c:pt idx="0">
                  <c:v>S1</c:v>
                </c:pt>
              </c:strCache>
            </c:strRef>
          </c:tx>
          <c:dLbls>
            <c:dLbl>
              <c:idx val="5"/>
              <c:layout/>
              <c:dLblPos val="r"/>
              <c:showLegendKey val="0"/>
              <c:showVal val="1"/>
              <c:showCatName val="0"/>
              <c:showSerName val="1"/>
              <c:showPercent val="0"/>
              <c:showBubbleSize val="0"/>
            </c:dLbl>
            <c:txPr>
              <a:bodyPr/>
              <a:lstStyle/>
              <a:p>
                <a:pPr>
                  <a:defRPr sz="1600"/>
                </a:pPr>
                <a:endParaRPr lang="en-US"/>
              </a:p>
            </c:txPr>
            <c:showLegendKey val="0"/>
            <c:showVal val="0"/>
            <c:showCatName val="0"/>
            <c:showSerName val="0"/>
            <c:showPercent val="0"/>
            <c:showBubbleSize val="0"/>
          </c:dLbls>
          <c:cat>
            <c:numRef>
              <c:f>'water quality'!$L$2:$Q$2</c:f>
              <c:numCache>
                <c:formatCode>d\-mmm\-yy</c:formatCode>
                <c:ptCount val="6"/>
                <c:pt idx="0">
                  <c:v>41938</c:v>
                </c:pt>
                <c:pt idx="1">
                  <c:v>42101</c:v>
                </c:pt>
                <c:pt idx="2">
                  <c:v>42156</c:v>
                </c:pt>
                <c:pt idx="3">
                  <c:v>42217</c:v>
                </c:pt>
                <c:pt idx="4">
                  <c:v>42262</c:v>
                </c:pt>
                <c:pt idx="5">
                  <c:v>42357</c:v>
                </c:pt>
              </c:numCache>
            </c:numRef>
          </c:cat>
          <c:val>
            <c:numRef>
              <c:f>'water quality'!$L$3:$Q$3</c:f>
              <c:numCache>
                <c:formatCode>0.00</c:formatCode>
                <c:ptCount val="6"/>
                <c:pt idx="0">
                  <c:v>29.473333333333333</c:v>
                </c:pt>
                <c:pt idx="1">
                  <c:v>33.159999999999997</c:v>
                </c:pt>
                <c:pt idx="2">
                  <c:v>33.356666666666669</c:v>
                </c:pt>
                <c:pt idx="3">
                  <c:v>31.26</c:v>
                </c:pt>
                <c:pt idx="4">
                  <c:v>26.86</c:v>
                </c:pt>
                <c:pt idx="5">
                  <c:v>29.666666666666668</c:v>
                </c:pt>
              </c:numCache>
            </c:numRef>
          </c:val>
          <c:smooth val="1"/>
        </c:ser>
        <c:ser>
          <c:idx val="1"/>
          <c:order val="1"/>
          <c:tx>
            <c:strRef>
              <c:f>'water quality'!$K$4</c:f>
              <c:strCache>
                <c:ptCount val="1"/>
                <c:pt idx="0">
                  <c:v>S2</c:v>
                </c:pt>
              </c:strCache>
            </c:strRef>
          </c:tx>
          <c:cat>
            <c:numRef>
              <c:f>'water quality'!$L$2:$Q$2</c:f>
              <c:numCache>
                <c:formatCode>d\-mmm\-yy</c:formatCode>
                <c:ptCount val="6"/>
                <c:pt idx="0">
                  <c:v>41938</c:v>
                </c:pt>
                <c:pt idx="1">
                  <c:v>42101</c:v>
                </c:pt>
                <c:pt idx="2">
                  <c:v>42156</c:v>
                </c:pt>
                <c:pt idx="3">
                  <c:v>42217</c:v>
                </c:pt>
                <c:pt idx="4">
                  <c:v>42262</c:v>
                </c:pt>
                <c:pt idx="5">
                  <c:v>42357</c:v>
                </c:pt>
              </c:numCache>
            </c:numRef>
          </c:cat>
          <c:val>
            <c:numRef>
              <c:f>'water quality'!$L$4:$Q$4</c:f>
              <c:numCache>
                <c:formatCode>0.00</c:formatCode>
                <c:ptCount val="6"/>
                <c:pt idx="0">
                  <c:v>32.613333333333337</c:v>
                </c:pt>
                <c:pt idx="1">
                  <c:v>32.139999999999993</c:v>
                </c:pt>
                <c:pt idx="2">
                  <c:v>33.199999999999996</c:v>
                </c:pt>
                <c:pt idx="3">
                  <c:v>32.343333333333327</c:v>
                </c:pt>
                <c:pt idx="4">
                  <c:v>29.03</c:v>
                </c:pt>
                <c:pt idx="5">
                  <c:v>29.733333333333334</c:v>
                </c:pt>
              </c:numCache>
            </c:numRef>
          </c:val>
          <c:smooth val="1"/>
        </c:ser>
        <c:ser>
          <c:idx val="2"/>
          <c:order val="2"/>
          <c:tx>
            <c:strRef>
              <c:f>'water quality'!$K$5</c:f>
              <c:strCache>
                <c:ptCount val="1"/>
                <c:pt idx="0">
                  <c:v>S3</c:v>
                </c:pt>
              </c:strCache>
            </c:strRef>
          </c:tx>
          <c:dLbls>
            <c:dLbl>
              <c:idx val="5"/>
              <c:layout/>
              <c:dLblPos val="r"/>
              <c:showLegendKey val="0"/>
              <c:showVal val="1"/>
              <c:showCatName val="0"/>
              <c:showSerName val="1"/>
              <c:showPercent val="0"/>
              <c:showBubbleSize val="0"/>
            </c:dLbl>
            <c:txPr>
              <a:bodyPr/>
              <a:lstStyle/>
              <a:p>
                <a:pPr>
                  <a:defRPr sz="1600"/>
                </a:pPr>
                <a:endParaRPr lang="en-US"/>
              </a:p>
            </c:txPr>
            <c:showLegendKey val="0"/>
            <c:showVal val="0"/>
            <c:showCatName val="0"/>
            <c:showSerName val="0"/>
            <c:showPercent val="0"/>
            <c:showBubbleSize val="0"/>
          </c:dLbls>
          <c:cat>
            <c:numRef>
              <c:f>'water quality'!$L$2:$Q$2</c:f>
              <c:numCache>
                <c:formatCode>d\-mmm\-yy</c:formatCode>
                <c:ptCount val="6"/>
                <c:pt idx="0">
                  <c:v>41938</c:v>
                </c:pt>
                <c:pt idx="1">
                  <c:v>42101</c:v>
                </c:pt>
                <c:pt idx="2">
                  <c:v>42156</c:v>
                </c:pt>
                <c:pt idx="3">
                  <c:v>42217</c:v>
                </c:pt>
                <c:pt idx="4">
                  <c:v>42262</c:v>
                </c:pt>
                <c:pt idx="5">
                  <c:v>42357</c:v>
                </c:pt>
              </c:numCache>
            </c:numRef>
          </c:cat>
          <c:val>
            <c:numRef>
              <c:f>'water quality'!$L$5:$Q$5</c:f>
              <c:numCache>
                <c:formatCode>0.00</c:formatCode>
                <c:ptCount val="6"/>
                <c:pt idx="0">
                  <c:v>30.393333333333334</c:v>
                </c:pt>
                <c:pt idx="1">
                  <c:v>30.606666666666666</c:v>
                </c:pt>
                <c:pt idx="2">
                  <c:v>32.576666666666668</c:v>
                </c:pt>
                <c:pt idx="3">
                  <c:v>32.683333333333337</c:v>
                </c:pt>
                <c:pt idx="4">
                  <c:v>30.346666666666664</c:v>
                </c:pt>
                <c:pt idx="5">
                  <c:v>30.366666666666664</c:v>
                </c:pt>
              </c:numCache>
            </c:numRef>
          </c:val>
          <c:smooth val="1"/>
        </c:ser>
        <c:ser>
          <c:idx val="3"/>
          <c:order val="3"/>
          <c:tx>
            <c:strRef>
              <c:f>'water quality'!$K$6</c:f>
              <c:strCache>
                <c:ptCount val="1"/>
                <c:pt idx="0">
                  <c:v>S4</c:v>
                </c:pt>
              </c:strCache>
            </c:strRef>
          </c:tx>
          <c:dPt>
            <c:idx val="2"/>
            <c:marker>
              <c:spPr>
                <a:solidFill>
                  <a:sysClr val="windowText" lastClr="000000"/>
                </a:solidFill>
                <a:ln w="25400" cap="flat" cmpd="sng" algn="ctr">
                  <a:solidFill>
                    <a:sysClr val="windowText" lastClr="000000">
                      <a:shade val="50000"/>
                    </a:sysClr>
                  </a:solidFill>
                  <a:prstDash val="solid"/>
                </a:ln>
                <a:effectLst/>
              </c:spPr>
            </c:marker>
            <c:bubble3D val="0"/>
            <c:spPr>
              <a:ln w="25400" cap="flat" cmpd="sng" algn="ctr">
                <a:solidFill>
                  <a:sysClr val="windowText" lastClr="000000">
                    <a:shade val="50000"/>
                  </a:sysClr>
                </a:solidFill>
                <a:prstDash val="solid"/>
              </a:ln>
              <a:effectLst/>
            </c:spPr>
          </c:dPt>
          <c:dLbls>
            <c:dLbl>
              <c:idx val="5"/>
              <c:layout/>
              <c:dLblPos val="r"/>
              <c:showLegendKey val="0"/>
              <c:showVal val="1"/>
              <c:showCatName val="0"/>
              <c:showSerName val="1"/>
              <c:showPercent val="0"/>
              <c:showBubbleSize val="0"/>
            </c:dLbl>
            <c:txPr>
              <a:bodyPr/>
              <a:lstStyle/>
              <a:p>
                <a:pPr>
                  <a:defRPr sz="1600"/>
                </a:pPr>
                <a:endParaRPr lang="en-US"/>
              </a:p>
            </c:txPr>
            <c:showLegendKey val="0"/>
            <c:showVal val="0"/>
            <c:showCatName val="0"/>
            <c:showSerName val="0"/>
            <c:showPercent val="0"/>
            <c:showBubbleSize val="0"/>
          </c:dLbls>
          <c:cat>
            <c:numRef>
              <c:f>'water quality'!$L$2:$Q$2</c:f>
              <c:numCache>
                <c:formatCode>d\-mmm\-yy</c:formatCode>
                <c:ptCount val="6"/>
                <c:pt idx="0">
                  <c:v>41938</c:v>
                </c:pt>
                <c:pt idx="1">
                  <c:v>42101</c:v>
                </c:pt>
                <c:pt idx="2">
                  <c:v>42156</c:v>
                </c:pt>
                <c:pt idx="3">
                  <c:v>42217</c:v>
                </c:pt>
                <c:pt idx="4">
                  <c:v>42262</c:v>
                </c:pt>
                <c:pt idx="5">
                  <c:v>42357</c:v>
                </c:pt>
              </c:numCache>
            </c:numRef>
          </c:cat>
          <c:val>
            <c:numRef>
              <c:f>'water quality'!$L$6:$Q$6</c:f>
              <c:numCache>
                <c:formatCode>0.00</c:formatCode>
                <c:ptCount val="6"/>
                <c:pt idx="0">
                  <c:v>30.393333333333334</c:v>
                </c:pt>
                <c:pt idx="1">
                  <c:v>35.296666666666667</c:v>
                </c:pt>
                <c:pt idx="2">
                  <c:v>31.793333333333333</c:v>
                </c:pt>
                <c:pt idx="3">
                  <c:v>35.313333333333333</c:v>
                </c:pt>
                <c:pt idx="4">
                  <c:v>34.823333333333331</c:v>
                </c:pt>
                <c:pt idx="5">
                  <c:v>28.266666666666666</c:v>
                </c:pt>
              </c:numCache>
            </c:numRef>
          </c:val>
          <c:smooth val="1"/>
        </c:ser>
        <c:dLbls>
          <c:showLegendKey val="0"/>
          <c:showVal val="0"/>
          <c:showCatName val="0"/>
          <c:showSerName val="0"/>
          <c:showPercent val="0"/>
          <c:showBubbleSize val="0"/>
        </c:dLbls>
        <c:marker val="1"/>
        <c:smooth val="0"/>
        <c:axId val="35908992"/>
        <c:axId val="35910784"/>
      </c:lineChart>
      <c:catAx>
        <c:axId val="35908992"/>
        <c:scaling>
          <c:orientation val="minMax"/>
        </c:scaling>
        <c:delete val="0"/>
        <c:axPos val="b"/>
        <c:numFmt formatCode="d\-mmm\-yy" sourceLinked="1"/>
        <c:majorTickMark val="none"/>
        <c:minorTickMark val="none"/>
        <c:tickLblPos val="nextTo"/>
        <c:txPr>
          <a:bodyPr rot="0" vert="horz"/>
          <a:lstStyle/>
          <a:p>
            <a:pPr>
              <a:defRPr sz="1800"/>
            </a:pPr>
            <a:endParaRPr lang="en-US"/>
          </a:p>
        </c:txPr>
        <c:crossAx val="35910784"/>
        <c:crosses val="autoZero"/>
        <c:auto val="0"/>
        <c:lblAlgn val="ctr"/>
        <c:lblOffset val="100"/>
        <c:noMultiLvlLbl val="0"/>
      </c:catAx>
      <c:valAx>
        <c:axId val="35910784"/>
        <c:scaling>
          <c:orientation val="minMax"/>
          <c:min val="25"/>
        </c:scaling>
        <c:delete val="0"/>
        <c:axPos val="l"/>
        <c:majorGridlines/>
        <c:title>
          <c:tx>
            <c:rich>
              <a:bodyPr/>
              <a:lstStyle/>
              <a:p>
                <a:pPr>
                  <a:defRPr sz="2000"/>
                </a:pPr>
                <a:r>
                  <a:rPr lang="en-US" sz="2000"/>
                  <a:t>Temperature</a:t>
                </a:r>
                <a:r>
                  <a:rPr lang="en-US" sz="2000" baseline="0"/>
                  <a:t> (deg. C)</a:t>
                </a:r>
                <a:endParaRPr lang="en-US" sz="2000"/>
              </a:p>
            </c:rich>
          </c:tx>
          <c:layout/>
          <c:overlay val="0"/>
        </c:title>
        <c:numFmt formatCode="0.00" sourceLinked="1"/>
        <c:majorTickMark val="none"/>
        <c:minorTickMark val="none"/>
        <c:tickLblPos val="nextTo"/>
        <c:txPr>
          <a:bodyPr/>
          <a:lstStyle/>
          <a:p>
            <a:pPr>
              <a:defRPr sz="1600"/>
            </a:pPr>
            <a:endParaRPr lang="en-US"/>
          </a:p>
        </c:txPr>
        <c:crossAx val="35908992"/>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'water quality'!$K$9</c:f>
              <c:strCache>
                <c:ptCount val="1"/>
                <c:pt idx="0">
                  <c:v>S1</c:v>
                </c:pt>
              </c:strCache>
            </c:strRef>
          </c:tx>
          <c:invertIfNegative val="0"/>
          <c:cat>
            <c:numRef>
              <c:f>'water quality'!$L$8:$P$8</c:f>
              <c:numCache>
                <c:formatCode>d\-mmm\-yy</c:formatCode>
                <c:ptCount val="5"/>
                <c:pt idx="0">
                  <c:v>41938</c:v>
                </c:pt>
                <c:pt idx="1">
                  <c:v>42156</c:v>
                </c:pt>
                <c:pt idx="2">
                  <c:v>42217</c:v>
                </c:pt>
                <c:pt idx="3">
                  <c:v>42262</c:v>
                </c:pt>
                <c:pt idx="4">
                  <c:v>42357</c:v>
                </c:pt>
              </c:numCache>
            </c:numRef>
          </c:cat>
          <c:val>
            <c:numRef>
              <c:f>'water quality'!$L$9:$P$9</c:f>
              <c:numCache>
                <c:formatCode>0.00</c:formatCode>
                <c:ptCount val="5"/>
                <c:pt idx="0">
                  <c:v>5.0766666666666671</c:v>
                </c:pt>
                <c:pt idx="1">
                  <c:v>6.0366666666666662</c:v>
                </c:pt>
                <c:pt idx="2">
                  <c:v>5.0933333333333337</c:v>
                </c:pt>
                <c:pt idx="3">
                  <c:v>6.2833333333333323</c:v>
                </c:pt>
                <c:pt idx="4">
                  <c:v>3.7333333333333329</c:v>
                </c:pt>
              </c:numCache>
            </c:numRef>
          </c:val>
        </c:ser>
        <c:ser>
          <c:idx val="1"/>
          <c:order val="1"/>
          <c:tx>
            <c:strRef>
              <c:f>'water quality'!$K$10</c:f>
              <c:strCache>
                <c:ptCount val="1"/>
                <c:pt idx="0">
                  <c:v>S2</c:v>
                </c:pt>
              </c:strCache>
            </c:strRef>
          </c:tx>
          <c:invertIfNegative val="0"/>
          <c:cat>
            <c:numRef>
              <c:f>'water quality'!$L$8:$P$8</c:f>
              <c:numCache>
                <c:formatCode>d\-mmm\-yy</c:formatCode>
                <c:ptCount val="5"/>
                <c:pt idx="0">
                  <c:v>41938</c:v>
                </c:pt>
                <c:pt idx="1">
                  <c:v>42156</c:v>
                </c:pt>
                <c:pt idx="2">
                  <c:v>42217</c:v>
                </c:pt>
                <c:pt idx="3">
                  <c:v>42262</c:v>
                </c:pt>
                <c:pt idx="4">
                  <c:v>42357</c:v>
                </c:pt>
              </c:numCache>
            </c:numRef>
          </c:cat>
          <c:val>
            <c:numRef>
              <c:f>'water quality'!$L$10:$P$10</c:f>
              <c:numCache>
                <c:formatCode>0.00</c:formatCode>
                <c:ptCount val="5"/>
                <c:pt idx="0">
                  <c:v>4.9443209876543213</c:v>
                </c:pt>
                <c:pt idx="1">
                  <c:v>6.1532098765432091</c:v>
                </c:pt>
                <c:pt idx="2">
                  <c:v>5.8167901234567907</c:v>
                </c:pt>
                <c:pt idx="3">
                  <c:v>5.4023456790123454</c:v>
                </c:pt>
                <c:pt idx="4">
                  <c:v>4.1975308641975309</c:v>
                </c:pt>
              </c:numCache>
            </c:numRef>
          </c:val>
        </c:ser>
        <c:ser>
          <c:idx val="2"/>
          <c:order val="2"/>
          <c:tx>
            <c:strRef>
              <c:f>'water quality'!$K$11</c:f>
              <c:strCache>
                <c:ptCount val="1"/>
                <c:pt idx="0">
                  <c:v>S3</c:v>
                </c:pt>
              </c:strCache>
            </c:strRef>
          </c:tx>
          <c:invertIfNegative val="0"/>
          <c:cat>
            <c:numRef>
              <c:f>'water quality'!$L$8:$P$8</c:f>
              <c:numCache>
                <c:formatCode>d\-mmm\-yy</c:formatCode>
                <c:ptCount val="5"/>
                <c:pt idx="0">
                  <c:v>41938</c:v>
                </c:pt>
                <c:pt idx="1">
                  <c:v>42156</c:v>
                </c:pt>
                <c:pt idx="2">
                  <c:v>42217</c:v>
                </c:pt>
                <c:pt idx="3">
                  <c:v>42262</c:v>
                </c:pt>
                <c:pt idx="4">
                  <c:v>42357</c:v>
                </c:pt>
              </c:numCache>
            </c:numRef>
          </c:cat>
          <c:val>
            <c:numRef>
              <c:f>'water quality'!$L$11:$P$11</c:f>
              <c:numCache>
                <c:formatCode>0.00</c:formatCode>
                <c:ptCount val="5"/>
                <c:pt idx="0">
                  <c:v>3.5004801097393692</c:v>
                </c:pt>
                <c:pt idx="1">
                  <c:v>6.1725788751714674</c:v>
                </c:pt>
                <c:pt idx="2">
                  <c:v>6.9974211248285316</c:v>
                </c:pt>
                <c:pt idx="3">
                  <c:v>5.2091495198902606</c:v>
                </c:pt>
                <c:pt idx="4">
                  <c:v>6.5552812071330591</c:v>
                </c:pt>
              </c:numCache>
            </c:numRef>
          </c:val>
        </c:ser>
        <c:ser>
          <c:idx val="3"/>
          <c:order val="3"/>
          <c:tx>
            <c:strRef>
              <c:f>'water quality'!$K$12</c:f>
              <c:strCache>
                <c:ptCount val="1"/>
                <c:pt idx="0">
                  <c:v>S4</c:v>
                </c:pt>
              </c:strCache>
            </c:strRef>
          </c:tx>
          <c:invertIfNegative val="0"/>
          <c:cat>
            <c:numRef>
              <c:f>'water quality'!$L$8:$P$8</c:f>
              <c:numCache>
                <c:formatCode>d\-mmm\-yy</c:formatCode>
                <c:ptCount val="5"/>
                <c:pt idx="0">
                  <c:v>41938</c:v>
                </c:pt>
                <c:pt idx="1">
                  <c:v>42156</c:v>
                </c:pt>
                <c:pt idx="2">
                  <c:v>42217</c:v>
                </c:pt>
                <c:pt idx="3">
                  <c:v>42262</c:v>
                </c:pt>
                <c:pt idx="4">
                  <c:v>42357</c:v>
                </c:pt>
              </c:numCache>
            </c:numRef>
          </c:cat>
          <c:val>
            <c:numRef>
              <c:f>'water quality'!$L$12:$P$12</c:f>
              <c:numCache>
                <c:formatCode>0.00</c:formatCode>
                <c:ptCount val="5"/>
                <c:pt idx="0">
                  <c:v>4.8266666666666671</c:v>
                </c:pt>
                <c:pt idx="1">
                  <c:v>5.0333333333333341</c:v>
                </c:pt>
                <c:pt idx="2">
                  <c:v>7.5266666666666664</c:v>
                </c:pt>
                <c:pt idx="3">
                  <c:v>8.7733333333333334</c:v>
                </c:pt>
                <c:pt idx="4">
                  <c:v>3.9666666666666668</c:v>
                </c:pt>
              </c:numCache>
            </c:numRef>
          </c:val>
        </c:ser>
        <c:dLbls>
          <c:showLegendKey val="0"/>
          <c:showVal val="0"/>
          <c:showCatName val="0"/>
          <c:showSerName val="0"/>
          <c:showPercent val="0"/>
          <c:showBubbleSize val="0"/>
        </c:dLbls>
        <c:gapWidth val="150"/>
        <c:axId val="41339520"/>
        <c:axId val="35332480"/>
      </c:barChart>
      <c:catAx>
        <c:axId val="41339520"/>
        <c:scaling>
          <c:orientation val="minMax"/>
        </c:scaling>
        <c:delete val="0"/>
        <c:axPos val="b"/>
        <c:numFmt formatCode="d\-mmm\-yy" sourceLinked="1"/>
        <c:majorTickMark val="none"/>
        <c:minorTickMark val="none"/>
        <c:tickLblPos val="nextTo"/>
        <c:txPr>
          <a:bodyPr/>
          <a:lstStyle/>
          <a:p>
            <a:pPr>
              <a:defRPr sz="2400"/>
            </a:pPr>
            <a:endParaRPr lang="en-US"/>
          </a:p>
        </c:txPr>
        <c:crossAx val="35332480"/>
        <c:crosses val="autoZero"/>
        <c:auto val="0"/>
        <c:lblAlgn val="ctr"/>
        <c:lblOffset val="100"/>
        <c:noMultiLvlLbl val="0"/>
      </c:catAx>
      <c:valAx>
        <c:axId val="35332480"/>
        <c:scaling>
          <c:orientation val="minMax"/>
        </c:scaling>
        <c:delete val="0"/>
        <c:axPos val="l"/>
        <c:majorGridlines/>
        <c:title>
          <c:tx>
            <c:rich>
              <a:bodyPr/>
              <a:lstStyle/>
              <a:p>
                <a:pPr>
                  <a:defRPr sz="2400"/>
                </a:pPr>
                <a:r>
                  <a:rPr lang="en-US" sz="2400"/>
                  <a:t>DO</a:t>
                </a:r>
                <a:r>
                  <a:rPr lang="en-US" sz="2400" baseline="0"/>
                  <a:t> (mg/L)</a:t>
                </a:r>
                <a:endParaRPr lang="en-US" sz="2400"/>
              </a:p>
            </c:rich>
          </c:tx>
          <c:layout/>
          <c:overlay val="0"/>
        </c:title>
        <c:numFmt formatCode="0.00" sourceLinked="1"/>
        <c:majorTickMark val="none"/>
        <c:minorTickMark val="none"/>
        <c:tickLblPos val="nextTo"/>
        <c:txPr>
          <a:bodyPr/>
          <a:lstStyle/>
          <a:p>
            <a:pPr>
              <a:defRPr sz="2000"/>
            </a:pPr>
            <a:endParaRPr lang="en-US"/>
          </a:p>
        </c:txPr>
        <c:crossAx val="41339520"/>
        <c:crosses val="autoZero"/>
        <c:crossBetween val="between"/>
      </c:valAx>
    </c:plotArea>
    <c:legend>
      <c:legendPos val="r"/>
      <c:layout>
        <c:manualLayout>
          <c:xMode val="edge"/>
          <c:yMode val="edge"/>
          <c:x val="0.86919860310032482"/>
          <c:y val="4.8945381296431542E-2"/>
          <c:w val="0.11805180950443257"/>
          <c:h val="0.72284864523249692"/>
        </c:manualLayout>
      </c:layout>
      <c:overlay val="0"/>
      <c:txPr>
        <a:bodyPr/>
        <a:lstStyle/>
        <a:p>
          <a:pPr>
            <a:defRPr sz="2400"/>
          </a:pPr>
          <a:endParaRPr lang="en-US"/>
        </a:p>
      </c:txPr>
    </c:legend>
    <c:plotVisOnly val="1"/>
    <c:dispBlanksAs val="gap"/>
    <c:showDLblsOverMax val="0"/>
  </c:chart>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'COD_delete one'!$A$3</c:f>
              <c:strCache>
                <c:ptCount val="1"/>
                <c:pt idx="0">
                  <c:v>S1</c:v>
                </c:pt>
              </c:strCache>
            </c:strRef>
          </c:tx>
          <c:invertIfNegative val="0"/>
          <c:dLbls>
            <c:txPr>
              <a:bodyPr/>
              <a:lstStyle/>
              <a:p>
                <a:pPr>
                  <a:defRPr sz="1400"/>
                </a:pPr>
                <a:endParaRPr lang="en-US"/>
              </a:p>
            </c:txPr>
            <c:showLegendKey val="0"/>
            <c:showVal val="1"/>
            <c:showCatName val="0"/>
            <c:showSerName val="0"/>
            <c:showPercent val="0"/>
            <c:showBubbleSize val="0"/>
            <c:showLeaderLines val="0"/>
          </c:dLbls>
          <c:cat>
            <c:numRef>
              <c:f>'COD_delete one'!$B$2:$C$2</c:f>
              <c:numCache>
                <c:formatCode>[$-409]d\-mmm\-yy;@</c:formatCode>
                <c:ptCount val="2"/>
                <c:pt idx="0" formatCode="d\-mmm\-yy">
                  <c:v>42217</c:v>
                </c:pt>
                <c:pt idx="1">
                  <c:v>42357</c:v>
                </c:pt>
              </c:numCache>
            </c:numRef>
          </c:cat>
          <c:val>
            <c:numRef>
              <c:f>'COD_delete one'!$B$3:$C$3</c:f>
              <c:numCache>
                <c:formatCode>0.00</c:formatCode>
                <c:ptCount val="2"/>
                <c:pt idx="0" formatCode="General">
                  <c:v>139</c:v>
                </c:pt>
                <c:pt idx="1">
                  <c:v>204.31</c:v>
                </c:pt>
              </c:numCache>
            </c:numRef>
          </c:val>
        </c:ser>
        <c:ser>
          <c:idx val="1"/>
          <c:order val="1"/>
          <c:tx>
            <c:strRef>
              <c:f>'COD_delete one'!$A$4</c:f>
              <c:strCache>
                <c:ptCount val="1"/>
                <c:pt idx="0">
                  <c:v>S2</c:v>
                </c:pt>
              </c:strCache>
            </c:strRef>
          </c:tx>
          <c:invertIfNegative val="0"/>
          <c:dLbls>
            <c:txPr>
              <a:bodyPr/>
              <a:lstStyle/>
              <a:p>
                <a:pPr>
                  <a:defRPr sz="1400"/>
                </a:pPr>
                <a:endParaRPr lang="en-US"/>
              </a:p>
            </c:txPr>
            <c:showLegendKey val="0"/>
            <c:showVal val="1"/>
            <c:showCatName val="0"/>
            <c:showSerName val="0"/>
            <c:showPercent val="0"/>
            <c:showBubbleSize val="0"/>
            <c:showLeaderLines val="0"/>
          </c:dLbls>
          <c:cat>
            <c:numRef>
              <c:f>'COD_delete one'!$B$2:$C$2</c:f>
              <c:numCache>
                <c:formatCode>[$-409]d\-mmm\-yy;@</c:formatCode>
                <c:ptCount val="2"/>
                <c:pt idx="0" formatCode="d\-mmm\-yy">
                  <c:v>42217</c:v>
                </c:pt>
                <c:pt idx="1">
                  <c:v>42357</c:v>
                </c:pt>
              </c:numCache>
            </c:numRef>
          </c:cat>
          <c:val>
            <c:numRef>
              <c:f>'COD_delete one'!$B$4:$C$4</c:f>
              <c:numCache>
                <c:formatCode>0.00</c:formatCode>
                <c:ptCount val="2"/>
                <c:pt idx="0" formatCode="General">
                  <c:v>210</c:v>
                </c:pt>
                <c:pt idx="1">
                  <c:v>175.26</c:v>
                </c:pt>
              </c:numCache>
            </c:numRef>
          </c:val>
        </c:ser>
        <c:ser>
          <c:idx val="2"/>
          <c:order val="2"/>
          <c:tx>
            <c:strRef>
              <c:f>'COD_delete one'!$A$5</c:f>
              <c:strCache>
                <c:ptCount val="1"/>
                <c:pt idx="0">
                  <c:v>S3</c:v>
                </c:pt>
              </c:strCache>
            </c:strRef>
          </c:tx>
          <c:invertIfNegative val="0"/>
          <c:dLbls>
            <c:txPr>
              <a:bodyPr/>
              <a:lstStyle/>
              <a:p>
                <a:pPr>
                  <a:defRPr sz="1400"/>
                </a:pPr>
                <a:endParaRPr lang="en-US"/>
              </a:p>
            </c:txPr>
            <c:showLegendKey val="0"/>
            <c:showVal val="1"/>
            <c:showCatName val="0"/>
            <c:showSerName val="0"/>
            <c:showPercent val="0"/>
            <c:showBubbleSize val="0"/>
            <c:showLeaderLines val="0"/>
          </c:dLbls>
          <c:cat>
            <c:numRef>
              <c:f>'COD_delete one'!$B$2:$C$2</c:f>
              <c:numCache>
                <c:formatCode>[$-409]d\-mmm\-yy;@</c:formatCode>
                <c:ptCount val="2"/>
                <c:pt idx="0" formatCode="d\-mmm\-yy">
                  <c:v>42217</c:v>
                </c:pt>
                <c:pt idx="1">
                  <c:v>42357</c:v>
                </c:pt>
              </c:numCache>
            </c:numRef>
          </c:cat>
          <c:val>
            <c:numRef>
              <c:f>'COD_delete one'!$B$5:$C$5</c:f>
              <c:numCache>
                <c:formatCode>0.00</c:formatCode>
                <c:ptCount val="2"/>
                <c:pt idx="0" formatCode="General">
                  <c:v>110</c:v>
                </c:pt>
                <c:pt idx="1">
                  <c:v>152.76</c:v>
                </c:pt>
              </c:numCache>
            </c:numRef>
          </c:val>
        </c:ser>
        <c:ser>
          <c:idx val="3"/>
          <c:order val="3"/>
          <c:tx>
            <c:strRef>
              <c:f>'COD_delete one'!$A$6</c:f>
              <c:strCache>
                <c:ptCount val="1"/>
                <c:pt idx="0">
                  <c:v>S4</c:v>
                </c:pt>
              </c:strCache>
            </c:strRef>
          </c:tx>
          <c:invertIfNegative val="0"/>
          <c:cat>
            <c:numRef>
              <c:f>'COD_delete one'!$B$2:$C$2</c:f>
              <c:numCache>
                <c:formatCode>[$-409]d\-mmm\-yy;@</c:formatCode>
                <c:ptCount val="2"/>
                <c:pt idx="0" formatCode="d\-mmm\-yy">
                  <c:v>42217</c:v>
                </c:pt>
                <c:pt idx="1">
                  <c:v>42357</c:v>
                </c:pt>
              </c:numCache>
            </c:numRef>
          </c:cat>
          <c:val>
            <c:numRef>
              <c:f>'COD_delete one'!$B$6:$C$6</c:f>
              <c:numCache>
                <c:formatCode>0.00</c:formatCode>
                <c:ptCount val="2"/>
                <c:pt idx="0" formatCode="General">
                  <c:v>125</c:v>
                </c:pt>
                <c:pt idx="1">
                  <c:v>137.77000000000001</c:v>
                </c:pt>
              </c:numCache>
            </c:numRef>
          </c:val>
        </c:ser>
        <c:dLbls>
          <c:showLegendKey val="0"/>
          <c:showVal val="0"/>
          <c:showCatName val="0"/>
          <c:showSerName val="0"/>
          <c:showPercent val="0"/>
          <c:showBubbleSize val="0"/>
        </c:dLbls>
        <c:gapWidth val="150"/>
        <c:axId val="102243712"/>
        <c:axId val="36570624"/>
      </c:barChart>
      <c:catAx>
        <c:axId val="102243712"/>
        <c:scaling>
          <c:orientation val="minMax"/>
        </c:scaling>
        <c:delete val="0"/>
        <c:axPos val="b"/>
        <c:title>
          <c:tx>
            <c:rich>
              <a:bodyPr/>
              <a:lstStyle/>
              <a:p>
                <a:pPr>
                  <a:defRPr sz="2000"/>
                </a:pPr>
                <a:r>
                  <a:rPr lang="en-US" sz="2000"/>
                  <a:t>Sampling period</a:t>
                </a:r>
              </a:p>
            </c:rich>
          </c:tx>
          <c:layout/>
          <c:overlay val="0"/>
        </c:title>
        <c:numFmt formatCode="d\-mmm\-yy" sourceLinked="1"/>
        <c:majorTickMark val="none"/>
        <c:minorTickMark val="none"/>
        <c:tickLblPos val="nextTo"/>
        <c:txPr>
          <a:bodyPr/>
          <a:lstStyle/>
          <a:p>
            <a:pPr>
              <a:defRPr sz="2400"/>
            </a:pPr>
            <a:endParaRPr lang="en-US"/>
          </a:p>
        </c:txPr>
        <c:crossAx val="36570624"/>
        <c:crosses val="autoZero"/>
        <c:auto val="0"/>
        <c:lblAlgn val="ctr"/>
        <c:lblOffset val="100"/>
        <c:noMultiLvlLbl val="0"/>
      </c:catAx>
      <c:valAx>
        <c:axId val="36570624"/>
        <c:scaling>
          <c:orientation val="minMax"/>
        </c:scaling>
        <c:delete val="0"/>
        <c:axPos val="l"/>
        <c:majorGridlines/>
        <c:title>
          <c:tx>
            <c:rich>
              <a:bodyPr/>
              <a:lstStyle/>
              <a:p>
                <a:pPr>
                  <a:defRPr sz="2800"/>
                </a:pPr>
                <a:r>
                  <a:rPr lang="en-US" sz="2800"/>
                  <a:t>COD (mg/L)</a:t>
                </a:r>
              </a:p>
            </c:rich>
          </c:tx>
          <c:layout/>
          <c:overlay val="0"/>
        </c:title>
        <c:numFmt formatCode="General" sourceLinked="1"/>
        <c:majorTickMark val="out"/>
        <c:minorTickMark val="none"/>
        <c:tickLblPos val="nextTo"/>
        <c:txPr>
          <a:bodyPr/>
          <a:lstStyle/>
          <a:p>
            <a:pPr>
              <a:defRPr sz="2000"/>
            </a:pPr>
            <a:endParaRPr lang="en-US"/>
          </a:p>
        </c:txPr>
        <c:crossAx val="102243712"/>
        <c:crosses val="autoZero"/>
        <c:crossBetween val="between"/>
      </c:valAx>
    </c:plotArea>
    <c:legend>
      <c:legendPos val="r"/>
      <c:layout>
        <c:manualLayout>
          <c:xMode val="edge"/>
          <c:yMode val="edge"/>
          <c:x val="0.90952903381105799"/>
          <c:y val="6.9893793477138033E-2"/>
          <c:w val="8.1652501573899194E-2"/>
          <c:h val="0.90714116183083138"/>
        </c:manualLayout>
      </c:layout>
      <c:overlay val="0"/>
      <c:txPr>
        <a:bodyPr/>
        <a:lstStyle/>
        <a:p>
          <a:pPr>
            <a:defRPr sz="2800"/>
          </a:pPr>
          <a:endParaRPr lang="en-U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067447286218844"/>
          <c:y val="2.8768497269275845E-2"/>
          <c:w val="0.72566501008931827"/>
          <c:h val="0.81973446033512987"/>
        </c:manualLayout>
      </c:layout>
      <c:barChart>
        <c:barDir val="col"/>
        <c:grouping val="clustered"/>
        <c:varyColors val="0"/>
        <c:ser>
          <c:idx val="0"/>
          <c:order val="0"/>
          <c:tx>
            <c:strRef>
              <c:f>'water quality'!$K$102</c:f>
              <c:strCache>
                <c:ptCount val="1"/>
                <c:pt idx="0">
                  <c:v>S1</c:v>
                </c:pt>
              </c:strCache>
            </c:strRef>
          </c:tx>
          <c:invertIfNegative val="0"/>
          <c:dPt>
            <c:idx val="4"/>
            <c:invertIfNegative val="0"/>
            <c:bubble3D val="0"/>
            <c:spPr>
              <a:solidFill>
                <a:srgbClr val="FFFFFF"/>
              </a:solidFill>
            </c:spPr>
          </c:dPt>
          <c:dLbls>
            <c:dLbl>
              <c:idx val="0"/>
              <c:layout/>
              <c:showLegendKey val="0"/>
              <c:showVal val="1"/>
              <c:showCatName val="0"/>
              <c:showSerName val="0"/>
              <c:showPercent val="0"/>
              <c:showBubbleSize val="0"/>
            </c:dLbl>
            <c:txPr>
              <a:bodyPr/>
              <a:lstStyle/>
              <a:p>
                <a:pPr>
                  <a:defRPr sz="1400"/>
                </a:pPr>
                <a:endParaRPr lang="en-US"/>
              </a:p>
            </c:txPr>
            <c:showLegendKey val="0"/>
            <c:showVal val="0"/>
            <c:showCatName val="0"/>
            <c:showSerName val="0"/>
            <c:showPercent val="0"/>
            <c:showBubbleSize val="0"/>
          </c:dLbls>
          <c:cat>
            <c:numRef>
              <c:f>'water quality'!$L$101:$Q$101</c:f>
              <c:numCache>
                <c:formatCode>d\-mmm\-yy</c:formatCode>
                <c:ptCount val="6"/>
                <c:pt idx="0">
                  <c:v>41938</c:v>
                </c:pt>
                <c:pt idx="1">
                  <c:v>42101</c:v>
                </c:pt>
                <c:pt idx="2">
                  <c:v>42156</c:v>
                </c:pt>
                <c:pt idx="3">
                  <c:v>42217</c:v>
                </c:pt>
                <c:pt idx="4">
                  <c:v>42262</c:v>
                </c:pt>
                <c:pt idx="5">
                  <c:v>42357</c:v>
                </c:pt>
              </c:numCache>
            </c:numRef>
          </c:cat>
          <c:val>
            <c:numRef>
              <c:f>'water quality'!$L$102:$Q$102</c:f>
              <c:numCache>
                <c:formatCode>0</c:formatCode>
                <c:ptCount val="6"/>
                <c:pt idx="0">
                  <c:v>968</c:v>
                </c:pt>
                <c:pt idx="1">
                  <c:v>1896.6666666666667</c:v>
                </c:pt>
                <c:pt idx="2">
                  <c:v>2230</c:v>
                </c:pt>
                <c:pt idx="3">
                  <c:v>1716.6666666666667</c:v>
                </c:pt>
                <c:pt idx="4">
                  <c:v>131.33333333333334</c:v>
                </c:pt>
                <c:pt idx="5">
                  <c:v>1110</c:v>
                </c:pt>
              </c:numCache>
            </c:numRef>
          </c:val>
        </c:ser>
        <c:ser>
          <c:idx val="1"/>
          <c:order val="1"/>
          <c:tx>
            <c:strRef>
              <c:f>'water quality'!$K$103</c:f>
              <c:strCache>
                <c:ptCount val="1"/>
                <c:pt idx="0">
                  <c:v>S2</c:v>
                </c:pt>
              </c:strCache>
            </c:strRef>
          </c:tx>
          <c:invertIfNegative val="0"/>
          <c:cat>
            <c:numRef>
              <c:f>'water quality'!$L$101:$Q$101</c:f>
              <c:numCache>
                <c:formatCode>d\-mmm\-yy</c:formatCode>
                <c:ptCount val="6"/>
                <c:pt idx="0">
                  <c:v>41938</c:v>
                </c:pt>
                <c:pt idx="1">
                  <c:v>42101</c:v>
                </c:pt>
                <c:pt idx="2">
                  <c:v>42156</c:v>
                </c:pt>
                <c:pt idx="3">
                  <c:v>42217</c:v>
                </c:pt>
                <c:pt idx="4">
                  <c:v>42262</c:v>
                </c:pt>
                <c:pt idx="5">
                  <c:v>42357</c:v>
                </c:pt>
              </c:numCache>
            </c:numRef>
          </c:cat>
          <c:val>
            <c:numRef>
              <c:f>'water quality'!$L$103:$Q$103</c:f>
              <c:numCache>
                <c:formatCode>0</c:formatCode>
                <c:ptCount val="6"/>
                <c:pt idx="0">
                  <c:v>2453.3333333333335</c:v>
                </c:pt>
                <c:pt idx="1">
                  <c:v>1603.3333333333333</c:v>
                </c:pt>
                <c:pt idx="2">
                  <c:v>1673.3333333333333</c:v>
                </c:pt>
                <c:pt idx="3">
                  <c:v>1440</c:v>
                </c:pt>
                <c:pt idx="4">
                  <c:v>1095.3333333333333</c:v>
                </c:pt>
                <c:pt idx="5">
                  <c:v>1276.6666666666667</c:v>
                </c:pt>
              </c:numCache>
            </c:numRef>
          </c:val>
        </c:ser>
        <c:ser>
          <c:idx val="2"/>
          <c:order val="2"/>
          <c:tx>
            <c:strRef>
              <c:f>'water quality'!$K$104</c:f>
              <c:strCache>
                <c:ptCount val="1"/>
                <c:pt idx="0">
                  <c:v>S3</c:v>
                </c:pt>
              </c:strCache>
            </c:strRef>
          </c:tx>
          <c:invertIfNegative val="0"/>
          <c:cat>
            <c:numRef>
              <c:f>'water quality'!$L$101:$Q$101</c:f>
              <c:numCache>
                <c:formatCode>d\-mmm\-yy</c:formatCode>
                <c:ptCount val="6"/>
                <c:pt idx="0">
                  <c:v>41938</c:v>
                </c:pt>
                <c:pt idx="1">
                  <c:v>42101</c:v>
                </c:pt>
                <c:pt idx="2">
                  <c:v>42156</c:v>
                </c:pt>
                <c:pt idx="3">
                  <c:v>42217</c:v>
                </c:pt>
                <c:pt idx="4">
                  <c:v>42262</c:v>
                </c:pt>
                <c:pt idx="5">
                  <c:v>42357</c:v>
                </c:pt>
              </c:numCache>
            </c:numRef>
          </c:cat>
          <c:val>
            <c:numRef>
              <c:f>'water quality'!$L$104:$Q$104</c:f>
              <c:numCache>
                <c:formatCode>0</c:formatCode>
                <c:ptCount val="6"/>
                <c:pt idx="0">
                  <c:v>2473.3333333333335</c:v>
                </c:pt>
                <c:pt idx="1">
                  <c:v>1214.6666666666667</c:v>
                </c:pt>
                <c:pt idx="2">
                  <c:v>1643.3333333333333</c:v>
                </c:pt>
                <c:pt idx="3">
                  <c:v>1683.3333333333333</c:v>
                </c:pt>
                <c:pt idx="4">
                  <c:v>1886.6666666666667</c:v>
                </c:pt>
                <c:pt idx="5">
                  <c:v>1343.3333333333333</c:v>
                </c:pt>
              </c:numCache>
            </c:numRef>
          </c:val>
        </c:ser>
        <c:ser>
          <c:idx val="3"/>
          <c:order val="3"/>
          <c:tx>
            <c:strRef>
              <c:f>'water quality'!$K$105</c:f>
              <c:strCache>
                <c:ptCount val="1"/>
                <c:pt idx="0">
                  <c:v>S4</c:v>
                </c:pt>
              </c:strCache>
            </c:strRef>
          </c:tx>
          <c:invertIfNegative val="0"/>
          <c:cat>
            <c:numRef>
              <c:f>'water quality'!$L$101:$Q$101</c:f>
              <c:numCache>
                <c:formatCode>d\-mmm\-yy</c:formatCode>
                <c:ptCount val="6"/>
                <c:pt idx="0">
                  <c:v>41938</c:v>
                </c:pt>
                <c:pt idx="1">
                  <c:v>42101</c:v>
                </c:pt>
                <c:pt idx="2">
                  <c:v>42156</c:v>
                </c:pt>
                <c:pt idx="3">
                  <c:v>42217</c:v>
                </c:pt>
                <c:pt idx="4">
                  <c:v>42262</c:v>
                </c:pt>
                <c:pt idx="5">
                  <c:v>42357</c:v>
                </c:pt>
              </c:numCache>
            </c:numRef>
          </c:cat>
          <c:val>
            <c:numRef>
              <c:f>'water quality'!$L$105:$Q$105</c:f>
              <c:numCache>
                <c:formatCode>0</c:formatCode>
                <c:ptCount val="6"/>
                <c:pt idx="0">
                  <c:v>1964.8888888888889</c:v>
                </c:pt>
                <c:pt idx="1">
                  <c:v>1571.5555555555557</c:v>
                </c:pt>
                <c:pt idx="2">
                  <c:v>1848.8888888888887</c:v>
                </c:pt>
                <c:pt idx="3">
                  <c:v>1613.3333333333333</c:v>
                </c:pt>
                <c:pt idx="4">
                  <c:v>1037.7777777777776</c:v>
                </c:pt>
                <c:pt idx="5">
                  <c:v>1243.3333333333333</c:v>
                </c:pt>
              </c:numCache>
            </c:numRef>
          </c:val>
        </c:ser>
        <c:dLbls>
          <c:showLegendKey val="0"/>
          <c:showVal val="0"/>
          <c:showCatName val="0"/>
          <c:showSerName val="0"/>
          <c:showPercent val="0"/>
          <c:showBubbleSize val="0"/>
        </c:dLbls>
        <c:gapWidth val="150"/>
        <c:axId val="38185984"/>
        <c:axId val="38192256"/>
      </c:barChart>
      <c:catAx>
        <c:axId val="38185984"/>
        <c:scaling>
          <c:orientation val="minMax"/>
        </c:scaling>
        <c:delete val="0"/>
        <c:axPos val="b"/>
        <c:title>
          <c:tx>
            <c:rich>
              <a:bodyPr/>
              <a:lstStyle/>
              <a:p>
                <a:pPr>
                  <a:defRPr sz="2400"/>
                </a:pPr>
                <a:r>
                  <a:rPr lang="en-US" sz="2400"/>
                  <a:t>Sampling period</a:t>
                </a:r>
              </a:p>
            </c:rich>
          </c:tx>
          <c:layout/>
          <c:overlay val="0"/>
        </c:title>
        <c:numFmt formatCode="d\-mmm\-yy" sourceLinked="1"/>
        <c:majorTickMark val="none"/>
        <c:minorTickMark val="none"/>
        <c:tickLblPos val="nextTo"/>
        <c:txPr>
          <a:bodyPr/>
          <a:lstStyle/>
          <a:p>
            <a:pPr>
              <a:defRPr sz="2000"/>
            </a:pPr>
            <a:endParaRPr lang="en-US"/>
          </a:p>
        </c:txPr>
        <c:crossAx val="38192256"/>
        <c:crosses val="autoZero"/>
        <c:auto val="0"/>
        <c:lblAlgn val="ctr"/>
        <c:lblOffset val="100"/>
        <c:noMultiLvlLbl val="0"/>
      </c:catAx>
      <c:valAx>
        <c:axId val="38192256"/>
        <c:scaling>
          <c:orientation val="minMax"/>
        </c:scaling>
        <c:delete val="0"/>
        <c:axPos val="l"/>
        <c:majorGridlines/>
        <c:title>
          <c:tx>
            <c:rich>
              <a:bodyPr/>
              <a:lstStyle/>
              <a:p>
                <a:pPr>
                  <a:defRPr sz="2400"/>
                </a:pPr>
                <a:r>
                  <a:rPr lang="en-US" sz="2400"/>
                  <a:t>TDS</a:t>
                </a:r>
                <a:r>
                  <a:rPr lang="en-US" sz="2400" baseline="0"/>
                  <a:t> (mg/L)</a:t>
                </a:r>
                <a:endParaRPr lang="en-US" sz="2400"/>
              </a:p>
            </c:rich>
          </c:tx>
          <c:layout/>
          <c:overlay val="0"/>
        </c:title>
        <c:numFmt formatCode="0" sourceLinked="1"/>
        <c:majorTickMark val="out"/>
        <c:minorTickMark val="none"/>
        <c:tickLblPos val="nextTo"/>
        <c:txPr>
          <a:bodyPr/>
          <a:lstStyle/>
          <a:p>
            <a:pPr>
              <a:defRPr sz="2000"/>
            </a:pPr>
            <a:endParaRPr lang="en-US"/>
          </a:p>
        </c:txPr>
        <c:crossAx val="38185984"/>
        <c:crosses val="autoZero"/>
        <c:crossBetween val="between"/>
      </c:valAx>
    </c:plotArea>
    <c:legend>
      <c:legendPos val="r"/>
      <c:layout>
        <c:manualLayout>
          <c:xMode val="edge"/>
          <c:yMode val="edge"/>
          <c:x val="0.92624650469608272"/>
          <c:y val="0.16348155779003412"/>
          <c:w val="6.6564530534656136E-2"/>
          <c:h val="0.7648121814857668"/>
        </c:manualLayout>
      </c:layout>
      <c:overlay val="0"/>
      <c:txPr>
        <a:bodyPr/>
        <a:lstStyle/>
        <a:p>
          <a:pPr>
            <a:defRPr sz="2400"/>
          </a:pPr>
          <a:endParaRPr lang="en-US"/>
        </a:p>
      </c:txPr>
    </c:legend>
    <c:plotVisOnly val="1"/>
    <c:dispBlanksAs val="gap"/>
    <c:showDLblsOverMax val="0"/>
  </c:chart>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265026221004675"/>
          <c:y val="8.3333333333333329E-2"/>
          <c:w val="0.67668897969567365"/>
          <c:h val="0.91666666666666663"/>
        </c:manualLayout>
      </c:layout>
      <c:pieChart>
        <c:varyColors val="1"/>
        <c:ser>
          <c:idx val="0"/>
          <c:order val="0"/>
          <c:dPt>
            <c:idx val="0"/>
            <c:bubble3D val="0"/>
            <c:spPr>
              <a:solidFill>
                <a:srgbClr val="FFC000"/>
              </a:solidFill>
            </c:spPr>
          </c:dPt>
          <c:dPt>
            <c:idx val="1"/>
            <c:bubble3D val="0"/>
            <c:spPr>
              <a:solidFill>
                <a:srgbClr val="92D050"/>
              </a:solidFill>
            </c:spPr>
          </c:dPt>
          <c:dPt>
            <c:idx val="2"/>
            <c:bubble3D val="0"/>
            <c:spPr>
              <a:solidFill>
                <a:srgbClr val="339966"/>
              </a:solidFill>
            </c:spPr>
          </c:dPt>
          <c:dPt>
            <c:idx val="3"/>
            <c:bubble3D val="0"/>
            <c:spPr>
              <a:solidFill>
                <a:srgbClr val="FF0000"/>
              </a:solidFill>
            </c:spPr>
          </c:dPt>
          <c:dPt>
            <c:idx val="4"/>
            <c:bubble3D val="0"/>
            <c:spPr>
              <a:solidFill>
                <a:srgbClr val="CC6600"/>
              </a:solidFill>
            </c:spPr>
          </c:dPt>
          <c:dLbls>
            <c:dLbl>
              <c:idx val="0"/>
              <c:layout>
                <c:manualLayout>
                  <c:x val="-0.21277893726093927"/>
                  <c:y val="-9.0995617050532829E-2"/>
                </c:manualLayout>
              </c:layout>
              <c:tx>
                <c:rich>
                  <a:bodyPr/>
                  <a:lstStyle/>
                  <a:p>
                    <a:r>
                      <a:rPr lang="en-US" sz="2400" dirty="0">
                        <a:latin typeface="Arial Narrow" pitchFamily="34" charset="0"/>
                      </a:rPr>
                      <a:t>Bacillariophyta, 57.9</a:t>
                    </a:r>
                    <a:endParaRPr lang="en-US" dirty="0">
                      <a:latin typeface="Arial Narrow" pitchFamily="34" charset="0"/>
                    </a:endParaRPr>
                  </a:p>
                </c:rich>
              </c:tx>
              <c:showLegendKey val="0"/>
              <c:showVal val="1"/>
              <c:showCatName val="1"/>
              <c:showSerName val="0"/>
              <c:showPercent val="0"/>
              <c:showBubbleSize val="0"/>
            </c:dLbl>
            <c:dLbl>
              <c:idx val="1"/>
              <c:spPr/>
              <c:txPr>
                <a:bodyPr/>
                <a:lstStyle/>
                <a:p>
                  <a:pPr>
                    <a:defRPr sz="2400">
                      <a:latin typeface="Arial Narrow" pitchFamily="34" charset="0"/>
                    </a:defRPr>
                  </a:pPr>
                  <a:endParaRPr lang="en-US"/>
                </a:p>
              </c:txPr>
              <c:showLegendKey val="0"/>
              <c:showVal val="1"/>
              <c:showCatName val="1"/>
              <c:showSerName val="0"/>
              <c:showPercent val="0"/>
              <c:showBubbleSize val="0"/>
            </c:dLbl>
            <c:dLbl>
              <c:idx val="2"/>
              <c:layout>
                <c:manualLayout>
                  <c:x val="-7.8663130938540812E-2"/>
                  <c:y val="9.449146981627296E-2"/>
                </c:manualLayout>
              </c:layout>
              <c:spPr/>
              <c:txPr>
                <a:bodyPr/>
                <a:lstStyle/>
                <a:p>
                  <a:pPr>
                    <a:defRPr sz="2400">
                      <a:latin typeface="Arial Narrow" pitchFamily="34" charset="0"/>
                    </a:defRPr>
                  </a:pPr>
                  <a:endParaRPr lang="en-US"/>
                </a:p>
              </c:txPr>
              <c:showLegendKey val="0"/>
              <c:showVal val="1"/>
              <c:showCatName val="1"/>
              <c:showSerName val="0"/>
              <c:showPercent val="0"/>
              <c:showBubbleSize val="0"/>
            </c:dLbl>
            <c:dLbl>
              <c:idx val="3"/>
              <c:layout>
                <c:manualLayout>
                  <c:x val="-7.4618395575094851E-2"/>
                  <c:y val="6.1916583330729073E-2"/>
                </c:manualLayout>
              </c:layout>
              <c:spPr/>
              <c:txPr>
                <a:bodyPr/>
                <a:lstStyle/>
                <a:p>
                  <a:pPr>
                    <a:defRPr sz="2400">
                      <a:latin typeface="Arial Narrow" pitchFamily="34" charset="0"/>
                    </a:defRPr>
                  </a:pPr>
                  <a:endParaRPr lang="en-US"/>
                </a:p>
              </c:txPr>
              <c:showLegendKey val="0"/>
              <c:showVal val="1"/>
              <c:showCatName val="1"/>
              <c:showSerName val="0"/>
              <c:showPercent val="0"/>
              <c:showBubbleSize val="0"/>
            </c:dLbl>
            <c:dLbl>
              <c:idx val="4"/>
              <c:spPr/>
              <c:txPr>
                <a:bodyPr/>
                <a:lstStyle/>
                <a:p>
                  <a:pPr>
                    <a:defRPr sz="2400">
                      <a:latin typeface="Arial Narrow" pitchFamily="34" charset="0"/>
                    </a:defRPr>
                  </a:pPr>
                  <a:endParaRPr lang="en-US"/>
                </a:p>
              </c:txPr>
              <c:showLegendKey val="0"/>
              <c:showVal val="1"/>
              <c:showCatName val="1"/>
              <c:showSerName val="0"/>
              <c:showPercent val="0"/>
              <c:showBubbleSize val="0"/>
            </c:dLbl>
            <c:txPr>
              <a:bodyPr/>
              <a:lstStyle/>
              <a:p>
                <a:pPr>
                  <a:defRPr sz="2400"/>
                </a:pPr>
                <a:endParaRPr lang="en-US"/>
              </a:p>
            </c:txPr>
            <c:showLegendKey val="0"/>
            <c:showVal val="1"/>
            <c:showCatName val="1"/>
            <c:showSerName val="0"/>
            <c:showPercent val="0"/>
            <c:showBubbleSize val="0"/>
            <c:showLeaderLines val="1"/>
          </c:dLbls>
          <c:cat>
            <c:strRef>
              <c:f>Sheet2!$B$3:$B$7</c:f>
              <c:strCache>
                <c:ptCount val="5"/>
                <c:pt idx="0">
                  <c:v>Bacillariophyta</c:v>
                </c:pt>
                <c:pt idx="1">
                  <c:v>Chlorophyta</c:v>
                </c:pt>
                <c:pt idx="2">
                  <c:v>Cyanophyta</c:v>
                </c:pt>
                <c:pt idx="3">
                  <c:v>Dinophyta</c:v>
                </c:pt>
                <c:pt idx="4">
                  <c:v>Protista</c:v>
                </c:pt>
              </c:strCache>
            </c:strRef>
          </c:cat>
          <c:val>
            <c:numRef>
              <c:f>Sheet2!$C$3:$C$7</c:f>
              <c:numCache>
                <c:formatCode>0.0</c:formatCode>
                <c:ptCount val="5"/>
                <c:pt idx="0">
                  <c:v>57.894736842105267</c:v>
                </c:pt>
                <c:pt idx="1">
                  <c:v>26.315789473684209</c:v>
                </c:pt>
                <c:pt idx="2">
                  <c:v>7.8947368421052628</c:v>
                </c:pt>
                <c:pt idx="3">
                  <c:v>5.2631578947368416</c:v>
                </c:pt>
                <c:pt idx="4">
                  <c:v>2.6315789473684208</c:v>
                </c:pt>
              </c:numCache>
            </c:numRef>
          </c:val>
        </c:ser>
        <c:dLbls>
          <c:showLegendKey val="0"/>
          <c:showVal val="0"/>
          <c:showCatName val="1"/>
          <c:showSerName val="0"/>
          <c:showPercent val="0"/>
          <c:showBubbleSize val="0"/>
          <c:showLeaderLines val="1"/>
        </c:dLbls>
        <c:firstSliceAng val="0"/>
      </c:pieChart>
    </c:plotArea>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a:defRPr sz="2000"/>
            </a:pPr>
            <a:r>
              <a:rPr lang="en-US" sz="2000" dirty="0"/>
              <a:t>October 2014</a:t>
            </a:r>
          </a:p>
        </c:rich>
      </c:tx>
      <c:layout>
        <c:manualLayout>
          <c:xMode val="edge"/>
          <c:yMode val="edge"/>
          <c:x val="0.4724720926980514"/>
          <c:y val="7.0349564673374693E-2"/>
        </c:manualLayout>
      </c:layout>
      <c:overlay val="0"/>
    </c:title>
    <c:autoTitleDeleted val="0"/>
    <c:plotArea>
      <c:layout>
        <c:manualLayout>
          <c:layoutTarget val="inner"/>
          <c:xMode val="edge"/>
          <c:yMode val="edge"/>
          <c:x val="0.27840237627963721"/>
          <c:y val="0.17868822011365415"/>
          <c:w val="0.68975316202388814"/>
          <c:h val="0.56342604660862317"/>
        </c:manualLayout>
      </c:layout>
      <c:barChart>
        <c:barDir val="col"/>
        <c:grouping val="stacked"/>
        <c:varyColors val="0"/>
        <c:ser>
          <c:idx val="0"/>
          <c:order val="0"/>
          <c:tx>
            <c:strRef>
              <c:f>Sheet1!$A$3</c:f>
              <c:strCache>
                <c:ptCount val="1"/>
                <c:pt idx="0">
                  <c:v>Bacillariophyta</c:v>
                </c:pt>
              </c:strCache>
            </c:strRef>
          </c:tx>
          <c:spPr>
            <a:solidFill>
              <a:srgbClr val="FFC000"/>
            </a:solidFill>
          </c:spPr>
          <c:invertIfNegative val="0"/>
          <c:dLbls>
            <c:dLbl>
              <c:idx val="1"/>
              <c:delete val="1"/>
            </c:dLbl>
            <c:txPr>
              <a:bodyPr/>
              <a:lstStyle/>
              <a:p>
                <a:pPr>
                  <a:defRPr sz="1800"/>
                </a:pPr>
                <a:endParaRPr lang="en-US"/>
              </a:p>
            </c:txPr>
            <c:showLegendKey val="0"/>
            <c:showVal val="1"/>
            <c:showCatName val="0"/>
            <c:showSerName val="0"/>
            <c:showPercent val="0"/>
            <c:showBubbleSize val="0"/>
            <c:showLeaderLines val="0"/>
          </c:dLbls>
          <c:cat>
            <c:strRef>
              <c:f>Sheet1!$B$2:$E$2</c:f>
              <c:strCache>
                <c:ptCount val="4"/>
                <c:pt idx="0">
                  <c:v>S1</c:v>
                </c:pt>
                <c:pt idx="1">
                  <c:v>S2</c:v>
                </c:pt>
                <c:pt idx="2">
                  <c:v>S3</c:v>
                </c:pt>
                <c:pt idx="3">
                  <c:v>S4</c:v>
                </c:pt>
              </c:strCache>
            </c:strRef>
          </c:cat>
          <c:val>
            <c:numRef>
              <c:f>Sheet1!$B$3:$E$3</c:f>
              <c:numCache>
                <c:formatCode>0.0</c:formatCode>
                <c:ptCount val="4"/>
                <c:pt idx="0">
                  <c:v>67.86</c:v>
                </c:pt>
                <c:pt idx="1">
                  <c:v>2.95</c:v>
                </c:pt>
                <c:pt idx="2">
                  <c:v>51.58</c:v>
                </c:pt>
                <c:pt idx="3">
                  <c:v>34.83</c:v>
                </c:pt>
              </c:numCache>
            </c:numRef>
          </c:val>
        </c:ser>
        <c:ser>
          <c:idx val="1"/>
          <c:order val="1"/>
          <c:tx>
            <c:strRef>
              <c:f>Sheet1!$A$4</c:f>
              <c:strCache>
                <c:ptCount val="1"/>
                <c:pt idx="0">
                  <c:v>Chlorophyta</c:v>
                </c:pt>
              </c:strCache>
            </c:strRef>
          </c:tx>
          <c:spPr>
            <a:solidFill>
              <a:srgbClr val="00B050"/>
            </a:solidFill>
          </c:spPr>
          <c:invertIfNegative val="0"/>
          <c:dLbls>
            <c:txPr>
              <a:bodyPr/>
              <a:lstStyle/>
              <a:p>
                <a:pPr>
                  <a:defRPr sz="1800"/>
                </a:pPr>
                <a:endParaRPr lang="en-US"/>
              </a:p>
            </c:txPr>
            <c:showLegendKey val="0"/>
            <c:showVal val="1"/>
            <c:showCatName val="0"/>
            <c:showSerName val="0"/>
            <c:showPercent val="0"/>
            <c:showBubbleSize val="0"/>
            <c:showLeaderLines val="0"/>
          </c:dLbls>
          <c:cat>
            <c:strRef>
              <c:f>Sheet1!$B$2:$E$2</c:f>
              <c:strCache>
                <c:ptCount val="4"/>
                <c:pt idx="0">
                  <c:v>S1</c:v>
                </c:pt>
                <c:pt idx="1">
                  <c:v>S2</c:v>
                </c:pt>
                <c:pt idx="2">
                  <c:v>S3</c:v>
                </c:pt>
                <c:pt idx="3">
                  <c:v>S4</c:v>
                </c:pt>
              </c:strCache>
            </c:strRef>
          </c:cat>
          <c:val>
            <c:numRef>
              <c:f>Sheet1!$B$4:$E$4</c:f>
              <c:numCache>
                <c:formatCode>0.0</c:formatCode>
                <c:ptCount val="4"/>
                <c:pt idx="0">
                  <c:v>30.95</c:v>
                </c:pt>
                <c:pt idx="1">
                  <c:v>96.87</c:v>
                </c:pt>
                <c:pt idx="2">
                  <c:v>48.42</c:v>
                </c:pt>
                <c:pt idx="3">
                  <c:v>37.08</c:v>
                </c:pt>
              </c:numCache>
            </c:numRef>
          </c:val>
        </c:ser>
        <c:ser>
          <c:idx val="2"/>
          <c:order val="2"/>
          <c:tx>
            <c:strRef>
              <c:f>Sheet1!$A$5</c:f>
              <c:strCache>
                <c:ptCount val="1"/>
                <c:pt idx="0">
                  <c:v>Cyanophyta</c:v>
                </c:pt>
              </c:strCache>
            </c:strRef>
          </c:tx>
          <c:spPr>
            <a:solidFill>
              <a:schemeClr val="accent3">
                <a:lumMod val="50000"/>
              </a:schemeClr>
            </a:solidFill>
          </c:spPr>
          <c:invertIfNegative val="0"/>
          <c:dLbls>
            <c:dLbl>
              <c:idx val="0"/>
              <c:delete val="1"/>
            </c:dLbl>
            <c:dLbl>
              <c:idx val="1"/>
              <c:delete val="1"/>
            </c:dLbl>
            <c:dLbl>
              <c:idx val="2"/>
              <c:delete val="1"/>
            </c:dLbl>
            <c:txPr>
              <a:bodyPr/>
              <a:lstStyle/>
              <a:p>
                <a:pPr>
                  <a:defRPr sz="1800"/>
                </a:pPr>
                <a:endParaRPr lang="en-US"/>
              </a:p>
            </c:txPr>
            <c:showLegendKey val="0"/>
            <c:showVal val="1"/>
            <c:showCatName val="0"/>
            <c:showSerName val="0"/>
            <c:showPercent val="0"/>
            <c:showBubbleSize val="0"/>
            <c:showLeaderLines val="0"/>
          </c:dLbls>
          <c:cat>
            <c:strRef>
              <c:f>Sheet1!$B$2:$E$2</c:f>
              <c:strCache>
                <c:ptCount val="4"/>
                <c:pt idx="0">
                  <c:v>S1</c:v>
                </c:pt>
                <c:pt idx="1">
                  <c:v>S2</c:v>
                </c:pt>
                <c:pt idx="2">
                  <c:v>S3</c:v>
                </c:pt>
                <c:pt idx="3">
                  <c:v>S4</c:v>
                </c:pt>
              </c:strCache>
            </c:strRef>
          </c:cat>
          <c:val>
            <c:numRef>
              <c:f>Sheet1!$B$5:$E$5</c:f>
              <c:numCache>
                <c:formatCode>0.0</c:formatCode>
                <c:ptCount val="4"/>
                <c:pt idx="0">
                  <c:v>1.19</c:v>
                </c:pt>
                <c:pt idx="1">
                  <c:v>0.18</c:v>
                </c:pt>
                <c:pt idx="2">
                  <c:v>0</c:v>
                </c:pt>
                <c:pt idx="3">
                  <c:v>28.09</c:v>
                </c:pt>
              </c:numCache>
            </c:numRef>
          </c:val>
        </c:ser>
        <c:dLbls>
          <c:showLegendKey val="0"/>
          <c:showVal val="0"/>
          <c:showCatName val="0"/>
          <c:showSerName val="0"/>
          <c:showPercent val="0"/>
          <c:showBubbleSize val="0"/>
        </c:dLbls>
        <c:gapWidth val="55"/>
        <c:overlap val="100"/>
        <c:axId val="93364224"/>
        <c:axId val="93365760"/>
      </c:barChart>
      <c:catAx>
        <c:axId val="93364224"/>
        <c:scaling>
          <c:orientation val="minMax"/>
        </c:scaling>
        <c:delete val="0"/>
        <c:axPos val="b"/>
        <c:numFmt formatCode="General" sourceLinked="1"/>
        <c:majorTickMark val="none"/>
        <c:minorTickMark val="none"/>
        <c:tickLblPos val="nextTo"/>
        <c:txPr>
          <a:bodyPr/>
          <a:lstStyle/>
          <a:p>
            <a:pPr>
              <a:defRPr sz="1800"/>
            </a:pPr>
            <a:endParaRPr lang="en-US"/>
          </a:p>
        </c:txPr>
        <c:crossAx val="93365760"/>
        <c:crosses val="autoZero"/>
        <c:auto val="1"/>
        <c:lblAlgn val="ctr"/>
        <c:lblOffset val="100"/>
        <c:noMultiLvlLbl val="0"/>
      </c:catAx>
      <c:valAx>
        <c:axId val="93365760"/>
        <c:scaling>
          <c:orientation val="minMax"/>
          <c:max val="100"/>
        </c:scaling>
        <c:delete val="0"/>
        <c:axPos val="l"/>
        <c:majorGridlines/>
        <c:title>
          <c:tx>
            <c:rich>
              <a:bodyPr rot="-5400000" vert="horz"/>
              <a:lstStyle/>
              <a:p>
                <a:pPr>
                  <a:defRPr sz="2000"/>
                </a:pPr>
                <a:r>
                  <a:rPr lang="en-US" sz="2000"/>
                  <a:t>Relative abundance (%)</a:t>
                </a:r>
              </a:p>
            </c:rich>
          </c:tx>
          <c:layout/>
          <c:overlay val="0"/>
        </c:title>
        <c:numFmt formatCode="0.0" sourceLinked="1"/>
        <c:majorTickMark val="none"/>
        <c:minorTickMark val="none"/>
        <c:tickLblPos val="nextTo"/>
        <c:txPr>
          <a:bodyPr/>
          <a:lstStyle/>
          <a:p>
            <a:pPr>
              <a:defRPr sz="2000"/>
            </a:pPr>
            <a:endParaRPr lang="en-US"/>
          </a:p>
        </c:txPr>
        <c:crossAx val="93364224"/>
        <c:crosses val="autoZero"/>
        <c:crossBetween val="between"/>
      </c:valAx>
    </c:plotArea>
    <c:legend>
      <c:legendPos val="b"/>
      <c:layout>
        <c:manualLayout>
          <c:xMode val="edge"/>
          <c:yMode val="edge"/>
          <c:x val="7.0496469631436357E-4"/>
          <c:y val="0.84683304417456295"/>
          <c:w val="0.97981072788436652"/>
          <c:h val="0.13056808576893991"/>
        </c:manualLayout>
      </c:layout>
      <c:overlay val="0"/>
      <c:txPr>
        <a:bodyPr/>
        <a:lstStyle/>
        <a:p>
          <a:pPr>
            <a:defRPr sz="1800"/>
          </a:pPr>
          <a:endParaRPr lang="en-US"/>
        </a:p>
      </c:txPr>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a:defRPr sz="2400"/>
            </a:pPr>
            <a:r>
              <a:rPr lang="en-US" sz="2400" dirty="0"/>
              <a:t>August 2015</a:t>
            </a:r>
          </a:p>
        </c:rich>
      </c:tx>
      <c:layout>
        <c:manualLayout>
          <c:xMode val="edge"/>
          <c:yMode val="edge"/>
          <c:x val="0.33950630793507308"/>
          <c:y val="3.7037037037037035E-2"/>
        </c:manualLayout>
      </c:layout>
      <c:overlay val="0"/>
    </c:title>
    <c:autoTitleDeleted val="0"/>
    <c:plotArea>
      <c:layout/>
      <c:barChart>
        <c:barDir val="col"/>
        <c:grouping val="stacked"/>
        <c:varyColors val="0"/>
        <c:ser>
          <c:idx val="0"/>
          <c:order val="0"/>
          <c:tx>
            <c:strRef>
              <c:f>Sheet1!$A$10</c:f>
              <c:strCache>
                <c:ptCount val="1"/>
                <c:pt idx="0">
                  <c:v>Bacillariophyta</c:v>
                </c:pt>
              </c:strCache>
            </c:strRef>
          </c:tx>
          <c:spPr>
            <a:solidFill>
              <a:srgbClr val="FFC000"/>
            </a:solidFill>
          </c:spPr>
          <c:invertIfNegative val="0"/>
          <c:dLbls>
            <c:dLbl>
              <c:idx val="0"/>
              <c:delete val="1"/>
            </c:dLbl>
            <c:txPr>
              <a:bodyPr/>
              <a:lstStyle/>
              <a:p>
                <a:pPr>
                  <a:defRPr sz="1800"/>
                </a:pPr>
                <a:endParaRPr lang="en-US"/>
              </a:p>
            </c:txPr>
            <c:showLegendKey val="0"/>
            <c:showVal val="1"/>
            <c:showCatName val="0"/>
            <c:showSerName val="0"/>
            <c:showPercent val="0"/>
            <c:showBubbleSize val="0"/>
            <c:showLeaderLines val="0"/>
          </c:dLbls>
          <c:cat>
            <c:strRef>
              <c:f>Sheet1!$B$9:$E$9</c:f>
              <c:strCache>
                <c:ptCount val="4"/>
                <c:pt idx="0">
                  <c:v>S1</c:v>
                </c:pt>
                <c:pt idx="1">
                  <c:v>S2</c:v>
                </c:pt>
                <c:pt idx="2">
                  <c:v>S3</c:v>
                </c:pt>
                <c:pt idx="3">
                  <c:v>S4</c:v>
                </c:pt>
              </c:strCache>
            </c:strRef>
          </c:cat>
          <c:val>
            <c:numRef>
              <c:f>Sheet1!$B$10:$E$10</c:f>
              <c:numCache>
                <c:formatCode>0.0</c:formatCode>
                <c:ptCount val="4"/>
                <c:pt idx="0">
                  <c:v>0</c:v>
                </c:pt>
                <c:pt idx="1">
                  <c:v>66.67</c:v>
                </c:pt>
                <c:pt idx="2">
                  <c:v>61.54</c:v>
                </c:pt>
                <c:pt idx="3">
                  <c:v>97.09</c:v>
                </c:pt>
              </c:numCache>
            </c:numRef>
          </c:val>
        </c:ser>
        <c:ser>
          <c:idx val="1"/>
          <c:order val="1"/>
          <c:tx>
            <c:strRef>
              <c:f>Sheet1!$A$11</c:f>
              <c:strCache>
                <c:ptCount val="1"/>
                <c:pt idx="0">
                  <c:v>Chlorophyta</c:v>
                </c:pt>
              </c:strCache>
            </c:strRef>
          </c:tx>
          <c:spPr>
            <a:solidFill>
              <a:srgbClr val="00B050"/>
            </a:solidFill>
          </c:spPr>
          <c:invertIfNegative val="0"/>
          <c:dLbls>
            <c:dLbl>
              <c:idx val="1"/>
              <c:delete val="1"/>
            </c:dLbl>
            <c:txPr>
              <a:bodyPr/>
              <a:lstStyle/>
              <a:p>
                <a:pPr>
                  <a:defRPr sz="1800"/>
                </a:pPr>
                <a:endParaRPr lang="en-US"/>
              </a:p>
            </c:txPr>
            <c:showLegendKey val="0"/>
            <c:showVal val="1"/>
            <c:showCatName val="0"/>
            <c:showSerName val="0"/>
            <c:showPercent val="0"/>
            <c:showBubbleSize val="0"/>
            <c:showLeaderLines val="0"/>
          </c:dLbls>
          <c:cat>
            <c:strRef>
              <c:f>Sheet1!$B$9:$E$9</c:f>
              <c:strCache>
                <c:ptCount val="4"/>
                <c:pt idx="0">
                  <c:v>S1</c:v>
                </c:pt>
                <c:pt idx="1">
                  <c:v>S2</c:v>
                </c:pt>
                <c:pt idx="2">
                  <c:v>S3</c:v>
                </c:pt>
                <c:pt idx="3">
                  <c:v>S4</c:v>
                </c:pt>
              </c:strCache>
            </c:strRef>
          </c:cat>
          <c:val>
            <c:numRef>
              <c:f>Sheet1!$B$11:$E$11</c:f>
              <c:numCache>
                <c:formatCode>0.0</c:formatCode>
                <c:ptCount val="4"/>
                <c:pt idx="0">
                  <c:v>100</c:v>
                </c:pt>
                <c:pt idx="1">
                  <c:v>0</c:v>
                </c:pt>
                <c:pt idx="2">
                  <c:v>38.46</c:v>
                </c:pt>
                <c:pt idx="3">
                  <c:v>2.91</c:v>
                </c:pt>
              </c:numCache>
            </c:numRef>
          </c:val>
        </c:ser>
        <c:ser>
          <c:idx val="2"/>
          <c:order val="2"/>
          <c:tx>
            <c:strRef>
              <c:f>Sheet1!$A$12</c:f>
              <c:strCache>
                <c:ptCount val="1"/>
                <c:pt idx="0">
                  <c:v>Dinophyta</c:v>
                </c:pt>
              </c:strCache>
            </c:strRef>
          </c:tx>
          <c:spPr>
            <a:solidFill>
              <a:srgbClr val="FF0000"/>
            </a:solidFill>
          </c:spPr>
          <c:invertIfNegative val="0"/>
          <c:dLbls>
            <c:dLbl>
              <c:idx val="0"/>
              <c:delete val="1"/>
            </c:dLbl>
            <c:dLbl>
              <c:idx val="2"/>
              <c:delete val="1"/>
            </c:dLbl>
            <c:dLbl>
              <c:idx val="3"/>
              <c:delete val="1"/>
            </c:dLbl>
            <c:txPr>
              <a:bodyPr/>
              <a:lstStyle/>
              <a:p>
                <a:pPr>
                  <a:defRPr sz="1800"/>
                </a:pPr>
                <a:endParaRPr lang="en-US"/>
              </a:p>
            </c:txPr>
            <c:showLegendKey val="0"/>
            <c:showVal val="1"/>
            <c:showCatName val="0"/>
            <c:showSerName val="0"/>
            <c:showPercent val="0"/>
            <c:showBubbleSize val="0"/>
            <c:showLeaderLines val="0"/>
          </c:dLbls>
          <c:cat>
            <c:strRef>
              <c:f>Sheet1!$B$9:$E$9</c:f>
              <c:strCache>
                <c:ptCount val="4"/>
                <c:pt idx="0">
                  <c:v>S1</c:v>
                </c:pt>
                <c:pt idx="1">
                  <c:v>S2</c:v>
                </c:pt>
                <c:pt idx="2">
                  <c:v>S3</c:v>
                </c:pt>
                <c:pt idx="3">
                  <c:v>S4</c:v>
                </c:pt>
              </c:strCache>
            </c:strRef>
          </c:cat>
          <c:val>
            <c:numRef>
              <c:f>Sheet1!$B$12:$E$12</c:f>
              <c:numCache>
                <c:formatCode>0.0</c:formatCode>
                <c:ptCount val="4"/>
                <c:pt idx="0">
                  <c:v>0</c:v>
                </c:pt>
                <c:pt idx="1">
                  <c:v>33.299999999999997</c:v>
                </c:pt>
                <c:pt idx="2">
                  <c:v>0</c:v>
                </c:pt>
                <c:pt idx="3">
                  <c:v>0</c:v>
                </c:pt>
              </c:numCache>
            </c:numRef>
          </c:val>
        </c:ser>
        <c:dLbls>
          <c:showLegendKey val="0"/>
          <c:showVal val="0"/>
          <c:showCatName val="0"/>
          <c:showSerName val="0"/>
          <c:showPercent val="0"/>
          <c:showBubbleSize val="0"/>
        </c:dLbls>
        <c:gapWidth val="55"/>
        <c:overlap val="100"/>
        <c:axId val="93164288"/>
        <c:axId val="93165824"/>
      </c:barChart>
      <c:catAx>
        <c:axId val="93164288"/>
        <c:scaling>
          <c:orientation val="minMax"/>
        </c:scaling>
        <c:delete val="0"/>
        <c:axPos val="b"/>
        <c:majorTickMark val="none"/>
        <c:minorTickMark val="none"/>
        <c:tickLblPos val="nextTo"/>
        <c:txPr>
          <a:bodyPr/>
          <a:lstStyle/>
          <a:p>
            <a:pPr>
              <a:defRPr sz="1800"/>
            </a:pPr>
            <a:endParaRPr lang="en-US"/>
          </a:p>
        </c:txPr>
        <c:crossAx val="93165824"/>
        <c:crosses val="autoZero"/>
        <c:auto val="1"/>
        <c:lblAlgn val="ctr"/>
        <c:lblOffset val="100"/>
        <c:noMultiLvlLbl val="0"/>
      </c:catAx>
      <c:valAx>
        <c:axId val="93165824"/>
        <c:scaling>
          <c:orientation val="minMax"/>
          <c:max val="100"/>
        </c:scaling>
        <c:delete val="0"/>
        <c:axPos val="l"/>
        <c:majorGridlines/>
        <c:title>
          <c:tx>
            <c:rich>
              <a:bodyPr rot="-5400000" vert="horz"/>
              <a:lstStyle/>
              <a:p>
                <a:pPr>
                  <a:defRPr sz="2000"/>
                </a:pPr>
                <a:r>
                  <a:rPr lang="en-US" sz="2000"/>
                  <a:t>Relative</a:t>
                </a:r>
                <a:r>
                  <a:rPr lang="en-US" sz="2000" baseline="0"/>
                  <a:t> abundance (%)</a:t>
                </a:r>
                <a:endParaRPr lang="en-US" sz="2000"/>
              </a:p>
            </c:rich>
          </c:tx>
          <c:layout/>
          <c:overlay val="0"/>
        </c:title>
        <c:numFmt formatCode="0.0" sourceLinked="1"/>
        <c:majorTickMark val="none"/>
        <c:minorTickMark val="none"/>
        <c:tickLblPos val="nextTo"/>
        <c:txPr>
          <a:bodyPr/>
          <a:lstStyle/>
          <a:p>
            <a:pPr>
              <a:defRPr sz="2000"/>
            </a:pPr>
            <a:endParaRPr lang="en-US"/>
          </a:p>
        </c:txPr>
        <c:crossAx val="93164288"/>
        <c:crosses val="autoZero"/>
        <c:crossBetween val="between"/>
      </c:valAx>
    </c:plotArea>
    <c:legend>
      <c:legendPos val="b"/>
      <c:layout/>
      <c:overlay val="0"/>
      <c:txPr>
        <a:bodyPr/>
        <a:lstStyle/>
        <a:p>
          <a:pPr>
            <a:defRPr sz="1800"/>
          </a:pPr>
          <a:endParaRPr lang="en-US"/>
        </a:p>
      </c:txPr>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a:defRPr sz="2400"/>
            </a:pPr>
            <a:r>
              <a:rPr lang="en-US" sz="2400" dirty="0"/>
              <a:t>December 2015</a:t>
            </a:r>
          </a:p>
        </c:rich>
      </c:tx>
      <c:layout/>
      <c:overlay val="0"/>
    </c:title>
    <c:autoTitleDeleted val="0"/>
    <c:plotArea>
      <c:layout/>
      <c:barChart>
        <c:barDir val="col"/>
        <c:grouping val="stacked"/>
        <c:varyColors val="0"/>
        <c:ser>
          <c:idx val="0"/>
          <c:order val="0"/>
          <c:tx>
            <c:strRef>
              <c:f>Sheet1!$A$17</c:f>
              <c:strCache>
                <c:ptCount val="1"/>
                <c:pt idx="0">
                  <c:v>Bacillariophyta</c:v>
                </c:pt>
              </c:strCache>
            </c:strRef>
          </c:tx>
          <c:spPr>
            <a:solidFill>
              <a:srgbClr val="FFC000"/>
            </a:solidFill>
          </c:spPr>
          <c:invertIfNegative val="0"/>
          <c:dLbls>
            <c:dLbl>
              <c:idx val="0"/>
              <c:delete val="1"/>
            </c:dLbl>
            <c:dLbl>
              <c:idx val="1"/>
              <c:delete val="1"/>
            </c:dLbl>
            <c:dLbl>
              <c:idx val="2"/>
              <c:delete val="1"/>
            </c:dLbl>
            <c:txPr>
              <a:bodyPr/>
              <a:lstStyle/>
              <a:p>
                <a:pPr>
                  <a:defRPr sz="1800"/>
                </a:pPr>
                <a:endParaRPr lang="en-US"/>
              </a:p>
            </c:txPr>
            <c:showLegendKey val="0"/>
            <c:showVal val="1"/>
            <c:showCatName val="0"/>
            <c:showSerName val="0"/>
            <c:showPercent val="0"/>
            <c:showBubbleSize val="0"/>
            <c:showLeaderLines val="0"/>
          </c:dLbls>
          <c:cat>
            <c:strRef>
              <c:f>Sheet1!$B$16:$E$16</c:f>
              <c:strCache>
                <c:ptCount val="4"/>
                <c:pt idx="0">
                  <c:v>S1</c:v>
                </c:pt>
                <c:pt idx="1">
                  <c:v>S2</c:v>
                </c:pt>
                <c:pt idx="2">
                  <c:v>S3</c:v>
                </c:pt>
                <c:pt idx="3">
                  <c:v>S4</c:v>
                </c:pt>
              </c:strCache>
            </c:strRef>
          </c:cat>
          <c:val>
            <c:numRef>
              <c:f>Sheet1!$B$17:$E$17</c:f>
              <c:numCache>
                <c:formatCode>0.0</c:formatCode>
                <c:ptCount val="4"/>
                <c:pt idx="0">
                  <c:v>4.4999999999999997E-3</c:v>
                </c:pt>
                <c:pt idx="1">
                  <c:v>8.0000000000000004E-4</c:v>
                </c:pt>
                <c:pt idx="2">
                  <c:v>0.01</c:v>
                </c:pt>
                <c:pt idx="3">
                  <c:v>8.9890000000000008</c:v>
                </c:pt>
              </c:numCache>
            </c:numRef>
          </c:val>
        </c:ser>
        <c:ser>
          <c:idx val="1"/>
          <c:order val="1"/>
          <c:tx>
            <c:strRef>
              <c:f>Sheet1!$A$18</c:f>
              <c:strCache>
                <c:ptCount val="1"/>
                <c:pt idx="0">
                  <c:v>Chlorophyta</c:v>
                </c:pt>
              </c:strCache>
            </c:strRef>
          </c:tx>
          <c:invertIfNegative val="0"/>
          <c:cat>
            <c:strRef>
              <c:f>Sheet1!$B$16:$E$16</c:f>
              <c:strCache>
                <c:ptCount val="4"/>
                <c:pt idx="0">
                  <c:v>S1</c:v>
                </c:pt>
                <c:pt idx="1">
                  <c:v>S2</c:v>
                </c:pt>
                <c:pt idx="2">
                  <c:v>S3</c:v>
                </c:pt>
                <c:pt idx="3">
                  <c:v>S4</c:v>
                </c:pt>
              </c:strCache>
            </c:strRef>
          </c:cat>
          <c:val>
            <c:numRef>
              <c:f>Sheet1!$B$18:$E$18</c:f>
              <c:numCache>
                <c:formatCode>0.0</c:formatCode>
                <c:ptCount val="4"/>
                <c:pt idx="0">
                  <c:v>2.0000000000000001E-4</c:v>
                </c:pt>
                <c:pt idx="1">
                  <c:v>0</c:v>
                </c:pt>
                <c:pt idx="2">
                  <c:v>0</c:v>
                </c:pt>
                <c:pt idx="3">
                  <c:v>0</c:v>
                </c:pt>
              </c:numCache>
            </c:numRef>
          </c:val>
        </c:ser>
        <c:ser>
          <c:idx val="2"/>
          <c:order val="2"/>
          <c:tx>
            <c:strRef>
              <c:f>Sheet1!$A$19</c:f>
              <c:strCache>
                <c:ptCount val="1"/>
                <c:pt idx="0">
                  <c:v>Dinophyta</c:v>
                </c:pt>
              </c:strCache>
            </c:strRef>
          </c:tx>
          <c:spPr>
            <a:solidFill>
              <a:srgbClr val="FF0000"/>
            </a:solidFill>
          </c:spPr>
          <c:invertIfNegative val="0"/>
          <c:cat>
            <c:strRef>
              <c:f>Sheet1!$B$16:$E$16</c:f>
              <c:strCache>
                <c:ptCount val="4"/>
                <c:pt idx="0">
                  <c:v>S1</c:v>
                </c:pt>
                <c:pt idx="1">
                  <c:v>S2</c:v>
                </c:pt>
                <c:pt idx="2">
                  <c:v>S3</c:v>
                </c:pt>
                <c:pt idx="3">
                  <c:v>S4</c:v>
                </c:pt>
              </c:strCache>
            </c:strRef>
          </c:cat>
          <c:val>
            <c:numRef>
              <c:f>Sheet1!$B$19:$E$19</c:f>
              <c:numCache>
                <c:formatCode>0.0</c:formatCode>
                <c:ptCount val="4"/>
                <c:pt idx="0">
                  <c:v>99.995000000000005</c:v>
                </c:pt>
                <c:pt idx="1">
                  <c:v>99.998999999999995</c:v>
                </c:pt>
                <c:pt idx="2">
                  <c:v>99.99</c:v>
                </c:pt>
                <c:pt idx="3">
                  <c:v>89.33</c:v>
                </c:pt>
              </c:numCache>
            </c:numRef>
          </c:val>
        </c:ser>
        <c:ser>
          <c:idx val="3"/>
          <c:order val="3"/>
          <c:tx>
            <c:strRef>
              <c:f>Sheet1!$A$20</c:f>
              <c:strCache>
                <c:ptCount val="1"/>
                <c:pt idx="0">
                  <c:v>Protista</c:v>
                </c:pt>
              </c:strCache>
            </c:strRef>
          </c:tx>
          <c:spPr>
            <a:solidFill>
              <a:srgbClr val="CC6600"/>
            </a:solidFill>
          </c:spPr>
          <c:invertIfNegative val="0"/>
          <c:dLbls>
            <c:dLbl>
              <c:idx val="3"/>
              <c:layout/>
              <c:showLegendKey val="0"/>
              <c:showVal val="1"/>
              <c:showCatName val="0"/>
              <c:showSerName val="0"/>
              <c:showPercent val="0"/>
              <c:showBubbleSize val="0"/>
            </c:dLbl>
            <c:showLegendKey val="0"/>
            <c:showVal val="0"/>
            <c:showCatName val="0"/>
            <c:showSerName val="0"/>
            <c:showPercent val="0"/>
            <c:showBubbleSize val="0"/>
          </c:dLbls>
          <c:cat>
            <c:strRef>
              <c:f>Sheet1!$B$16:$E$16</c:f>
              <c:strCache>
                <c:ptCount val="4"/>
                <c:pt idx="0">
                  <c:v>S1</c:v>
                </c:pt>
                <c:pt idx="1">
                  <c:v>S2</c:v>
                </c:pt>
                <c:pt idx="2">
                  <c:v>S3</c:v>
                </c:pt>
                <c:pt idx="3">
                  <c:v>S4</c:v>
                </c:pt>
              </c:strCache>
            </c:strRef>
          </c:cat>
          <c:val>
            <c:numRef>
              <c:f>Sheet1!$B$20:$E$20</c:f>
              <c:numCache>
                <c:formatCode>0.0</c:formatCode>
                <c:ptCount val="4"/>
                <c:pt idx="0">
                  <c:v>0</c:v>
                </c:pt>
                <c:pt idx="1">
                  <c:v>0</c:v>
                </c:pt>
                <c:pt idx="2">
                  <c:v>0</c:v>
                </c:pt>
                <c:pt idx="3">
                  <c:v>1.6850000000000001</c:v>
                </c:pt>
              </c:numCache>
            </c:numRef>
          </c:val>
        </c:ser>
        <c:dLbls>
          <c:showLegendKey val="0"/>
          <c:showVal val="0"/>
          <c:showCatName val="0"/>
          <c:showSerName val="0"/>
          <c:showPercent val="0"/>
          <c:showBubbleSize val="0"/>
        </c:dLbls>
        <c:gapWidth val="55"/>
        <c:overlap val="100"/>
        <c:axId val="93210880"/>
        <c:axId val="93233152"/>
      </c:barChart>
      <c:catAx>
        <c:axId val="93210880"/>
        <c:scaling>
          <c:orientation val="minMax"/>
        </c:scaling>
        <c:delete val="0"/>
        <c:axPos val="b"/>
        <c:majorTickMark val="none"/>
        <c:minorTickMark val="none"/>
        <c:tickLblPos val="nextTo"/>
        <c:txPr>
          <a:bodyPr/>
          <a:lstStyle/>
          <a:p>
            <a:pPr>
              <a:defRPr sz="1800"/>
            </a:pPr>
            <a:endParaRPr lang="en-US"/>
          </a:p>
        </c:txPr>
        <c:crossAx val="93233152"/>
        <c:crossesAt val="0"/>
        <c:auto val="1"/>
        <c:lblAlgn val="ctr"/>
        <c:lblOffset val="100"/>
        <c:noMultiLvlLbl val="0"/>
      </c:catAx>
      <c:valAx>
        <c:axId val="93233152"/>
        <c:scaling>
          <c:orientation val="minMax"/>
          <c:max val="100"/>
        </c:scaling>
        <c:delete val="0"/>
        <c:axPos val="l"/>
        <c:majorGridlines/>
        <c:title>
          <c:tx>
            <c:rich>
              <a:bodyPr rot="-5400000" vert="horz"/>
              <a:lstStyle/>
              <a:p>
                <a:pPr>
                  <a:defRPr sz="2000"/>
                </a:pPr>
                <a:r>
                  <a:rPr lang="en-US" sz="2000"/>
                  <a:t>Relative</a:t>
                </a:r>
                <a:r>
                  <a:rPr lang="en-US" sz="2000" baseline="0"/>
                  <a:t> abundance (%)</a:t>
                </a:r>
                <a:endParaRPr lang="en-US" sz="2000"/>
              </a:p>
            </c:rich>
          </c:tx>
          <c:layout/>
          <c:overlay val="0"/>
        </c:title>
        <c:numFmt formatCode="0.0" sourceLinked="1"/>
        <c:majorTickMark val="none"/>
        <c:minorTickMark val="none"/>
        <c:tickLblPos val="nextTo"/>
        <c:txPr>
          <a:bodyPr/>
          <a:lstStyle/>
          <a:p>
            <a:pPr>
              <a:defRPr sz="2000"/>
            </a:pPr>
            <a:endParaRPr lang="en-US"/>
          </a:p>
        </c:txPr>
        <c:crossAx val="93210880"/>
        <c:crosses val="autoZero"/>
        <c:crossBetween val="between"/>
      </c:valAx>
    </c:plotArea>
    <c:legend>
      <c:legendPos val="b"/>
      <c:layout>
        <c:manualLayout>
          <c:xMode val="edge"/>
          <c:yMode val="edge"/>
          <c:x val="1.2753455669093692E-2"/>
          <c:y val="0.90199173347959061"/>
          <c:w val="0.93622669545087622"/>
          <c:h val="8.0587257194682529E-2"/>
        </c:manualLayout>
      </c:layout>
      <c:overlay val="0"/>
      <c:txPr>
        <a:bodyPr/>
        <a:lstStyle/>
        <a:p>
          <a:pPr>
            <a:defRPr sz="1800"/>
          </a:pPr>
          <a:endParaRPr lang="en-US"/>
        </a:p>
      </c:txPr>
    </c:legend>
    <c:plotVisOnly val="1"/>
    <c:dispBlanksAs val="gap"/>
    <c:showDLblsOverMax val="0"/>
  </c:chart>
  <c:externalData r:id="rId2">
    <c:autoUpdate val="0"/>
  </c:externalData>
  <c:userShapes r:id="rId3"/>
</c:chartSpace>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4" Type="http://schemas.openxmlformats.org/officeDocument/2006/relationships/image" Target="../media/image1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4"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AB2C82-5CAD-4BD8-8618-896303C76915}"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C3DD5909-CF53-40F8-989A-1F7D9DFC2070}">
      <dgm:prSet phldrT="[Text]" custT="1"/>
      <dgm:spPr/>
      <dgm:t>
        <a:bodyPr/>
        <a:lstStyle/>
        <a:p>
          <a:r>
            <a:rPr lang="en-US" sz="2800" dirty="0" smtClean="0"/>
            <a:t>Fluxes of waste</a:t>
          </a:r>
          <a:endParaRPr lang="en-US" sz="2800" dirty="0"/>
        </a:p>
      </dgm:t>
    </dgm:pt>
    <dgm:pt modelId="{F5EA5366-148A-44F2-89C7-BA11AD139025}" type="parTrans" cxnId="{43E590E3-0D3F-4218-A225-36F871510542}">
      <dgm:prSet/>
      <dgm:spPr/>
      <dgm:t>
        <a:bodyPr/>
        <a:lstStyle/>
        <a:p>
          <a:endParaRPr lang="en-US"/>
        </a:p>
      </dgm:t>
    </dgm:pt>
    <dgm:pt modelId="{79A0F433-8782-4EDA-B62E-6F1FC02C6DB3}" type="sibTrans" cxnId="{43E590E3-0D3F-4218-A225-36F871510542}">
      <dgm:prSet/>
      <dgm:spPr/>
      <dgm:t>
        <a:bodyPr/>
        <a:lstStyle/>
        <a:p>
          <a:endParaRPr lang="en-US"/>
        </a:p>
      </dgm:t>
    </dgm:pt>
    <dgm:pt modelId="{16AC2CD8-C55F-4F69-A6B4-EF055920F233}">
      <dgm:prSet phldrT="[Text]" custT="1"/>
      <dgm:spPr/>
      <dgm:t>
        <a:bodyPr/>
        <a:lstStyle/>
        <a:p>
          <a:r>
            <a:rPr lang="en-US" sz="2800" dirty="0" smtClean="0"/>
            <a:t>Water quality</a:t>
          </a:r>
          <a:endParaRPr lang="en-US" sz="2800" dirty="0"/>
        </a:p>
      </dgm:t>
    </dgm:pt>
    <dgm:pt modelId="{58BE50A3-AFF5-4FCE-8481-9F6001226046}" type="parTrans" cxnId="{7730AA40-3160-4CB4-9433-642B3CB02B82}">
      <dgm:prSet/>
      <dgm:spPr/>
      <dgm:t>
        <a:bodyPr/>
        <a:lstStyle/>
        <a:p>
          <a:endParaRPr lang="en-US"/>
        </a:p>
      </dgm:t>
    </dgm:pt>
    <dgm:pt modelId="{13EB5C20-E3A6-494F-BB2B-66CBBF5BFF69}" type="sibTrans" cxnId="{7730AA40-3160-4CB4-9433-642B3CB02B82}">
      <dgm:prSet/>
      <dgm:spPr/>
      <dgm:t>
        <a:bodyPr/>
        <a:lstStyle/>
        <a:p>
          <a:endParaRPr lang="en-US"/>
        </a:p>
      </dgm:t>
    </dgm:pt>
    <dgm:pt modelId="{2C6D30D1-876B-4B55-85E5-7B1BC5566D41}">
      <dgm:prSet phldrT="[Text]" custT="1"/>
      <dgm:spPr/>
      <dgm:t>
        <a:bodyPr/>
        <a:lstStyle/>
        <a:p>
          <a:r>
            <a:rPr lang="en-US" sz="2400" dirty="0" smtClean="0"/>
            <a:t>Structure &amp; functions of biological communities</a:t>
          </a:r>
          <a:endParaRPr lang="en-US" sz="2400" dirty="0"/>
        </a:p>
      </dgm:t>
    </dgm:pt>
    <dgm:pt modelId="{470F1890-1278-4EF6-A98C-51D396B29A87}" type="parTrans" cxnId="{68417B70-02F5-4FFF-8799-8FC6BAB73FCB}">
      <dgm:prSet/>
      <dgm:spPr/>
      <dgm:t>
        <a:bodyPr/>
        <a:lstStyle/>
        <a:p>
          <a:endParaRPr lang="en-US"/>
        </a:p>
      </dgm:t>
    </dgm:pt>
    <dgm:pt modelId="{93413A6D-153A-4A25-9558-0972F487D947}" type="sibTrans" cxnId="{68417B70-02F5-4FFF-8799-8FC6BAB73FCB}">
      <dgm:prSet/>
      <dgm:spPr/>
      <dgm:t>
        <a:bodyPr/>
        <a:lstStyle/>
        <a:p>
          <a:endParaRPr lang="en-US"/>
        </a:p>
      </dgm:t>
    </dgm:pt>
    <dgm:pt modelId="{0A472909-8799-4483-9F23-8DBBD2A20EDE}" type="pres">
      <dgm:prSet presAssocID="{26AB2C82-5CAD-4BD8-8618-896303C76915}" presName="CompostProcess" presStyleCnt="0">
        <dgm:presLayoutVars>
          <dgm:dir/>
          <dgm:resizeHandles val="exact"/>
        </dgm:presLayoutVars>
      </dgm:prSet>
      <dgm:spPr/>
      <dgm:t>
        <a:bodyPr/>
        <a:lstStyle/>
        <a:p>
          <a:endParaRPr lang="en-US"/>
        </a:p>
      </dgm:t>
    </dgm:pt>
    <dgm:pt modelId="{544BBAD4-7BE1-412A-9BFC-1C3FDE824686}" type="pres">
      <dgm:prSet presAssocID="{26AB2C82-5CAD-4BD8-8618-896303C76915}" presName="arrow" presStyleLbl="bgShp" presStyleIdx="0" presStyleCnt="1" custLinFactY="-43926" custLinFactNeighborX="-10796" custLinFactNeighborY="-100000"/>
      <dgm:spPr/>
    </dgm:pt>
    <dgm:pt modelId="{40E1DF08-FFFF-4FCE-A66A-0D7D036D409F}" type="pres">
      <dgm:prSet presAssocID="{26AB2C82-5CAD-4BD8-8618-896303C76915}" presName="linearProcess" presStyleCnt="0"/>
      <dgm:spPr/>
    </dgm:pt>
    <dgm:pt modelId="{EDDD2CBE-A620-4520-8F80-3D20A0F60687}" type="pres">
      <dgm:prSet presAssocID="{C3DD5909-CF53-40F8-989A-1F7D9DFC2070}" presName="textNode" presStyleLbl="node1" presStyleIdx="0" presStyleCnt="3">
        <dgm:presLayoutVars>
          <dgm:bulletEnabled val="1"/>
        </dgm:presLayoutVars>
      </dgm:prSet>
      <dgm:spPr/>
      <dgm:t>
        <a:bodyPr/>
        <a:lstStyle/>
        <a:p>
          <a:endParaRPr lang="en-US"/>
        </a:p>
      </dgm:t>
    </dgm:pt>
    <dgm:pt modelId="{0BA21BC9-8E4E-4285-B4FB-1F793851DA62}" type="pres">
      <dgm:prSet presAssocID="{79A0F433-8782-4EDA-B62E-6F1FC02C6DB3}" presName="sibTrans" presStyleCnt="0"/>
      <dgm:spPr/>
    </dgm:pt>
    <dgm:pt modelId="{1B117E96-B934-4E0E-8A61-79D001B6342B}" type="pres">
      <dgm:prSet presAssocID="{16AC2CD8-C55F-4F69-A6B4-EF055920F233}" presName="textNode" presStyleLbl="node1" presStyleIdx="1" presStyleCnt="3">
        <dgm:presLayoutVars>
          <dgm:bulletEnabled val="1"/>
        </dgm:presLayoutVars>
      </dgm:prSet>
      <dgm:spPr/>
      <dgm:t>
        <a:bodyPr/>
        <a:lstStyle/>
        <a:p>
          <a:endParaRPr lang="en-US"/>
        </a:p>
      </dgm:t>
    </dgm:pt>
    <dgm:pt modelId="{9FAD47CE-93F6-4EE5-8CA1-BBB13BC9B385}" type="pres">
      <dgm:prSet presAssocID="{13EB5C20-E3A6-494F-BB2B-66CBBF5BFF69}" presName="sibTrans" presStyleCnt="0"/>
      <dgm:spPr/>
    </dgm:pt>
    <dgm:pt modelId="{187210EB-0CFD-43C5-9E7C-640436F1FDA3}" type="pres">
      <dgm:prSet presAssocID="{2C6D30D1-876B-4B55-85E5-7B1BC5566D41}" presName="textNode" presStyleLbl="node1" presStyleIdx="2" presStyleCnt="3" custScaleX="112757" custScaleY="138889">
        <dgm:presLayoutVars>
          <dgm:bulletEnabled val="1"/>
        </dgm:presLayoutVars>
      </dgm:prSet>
      <dgm:spPr/>
      <dgm:t>
        <a:bodyPr/>
        <a:lstStyle/>
        <a:p>
          <a:endParaRPr lang="en-US"/>
        </a:p>
      </dgm:t>
    </dgm:pt>
  </dgm:ptLst>
  <dgm:cxnLst>
    <dgm:cxn modelId="{7730AA40-3160-4CB4-9433-642B3CB02B82}" srcId="{26AB2C82-5CAD-4BD8-8618-896303C76915}" destId="{16AC2CD8-C55F-4F69-A6B4-EF055920F233}" srcOrd="1" destOrd="0" parTransId="{58BE50A3-AFF5-4FCE-8481-9F6001226046}" sibTransId="{13EB5C20-E3A6-494F-BB2B-66CBBF5BFF69}"/>
    <dgm:cxn modelId="{68417B70-02F5-4FFF-8799-8FC6BAB73FCB}" srcId="{26AB2C82-5CAD-4BD8-8618-896303C76915}" destId="{2C6D30D1-876B-4B55-85E5-7B1BC5566D41}" srcOrd="2" destOrd="0" parTransId="{470F1890-1278-4EF6-A98C-51D396B29A87}" sibTransId="{93413A6D-153A-4A25-9558-0972F487D947}"/>
    <dgm:cxn modelId="{999DE145-BD19-473B-8382-8B2530BC8439}" type="presOf" srcId="{C3DD5909-CF53-40F8-989A-1F7D9DFC2070}" destId="{EDDD2CBE-A620-4520-8F80-3D20A0F60687}" srcOrd="0" destOrd="0" presId="urn:microsoft.com/office/officeart/2005/8/layout/hProcess9"/>
    <dgm:cxn modelId="{6AD30359-DF32-44BF-929E-8BA3703FFC5D}" type="presOf" srcId="{16AC2CD8-C55F-4F69-A6B4-EF055920F233}" destId="{1B117E96-B934-4E0E-8A61-79D001B6342B}" srcOrd="0" destOrd="0" presId="urn:microsoft.com/office/officeart/2005/8/layout/hProcess9"/>
    <dgm:cxn modelId="{63C77556-E859-4A75-844A-1854DD6F701C}" type="presOf" srcId="{26AB2C82-5CAD-4BD8-8618-896303C76915}" destId="{0A472909-8799-4483-9F23-8DBBD2A20EDE}" srcOrd="0" destOrd="0" presId="urn:microsoft.com/office/officeart/2005/8/layout/hProcess9"/>
    <dgm:cxn modelId="{43E590E3-0D3F-4218-A225-36F871510542}" srcId="{26AB2C82-5CAD-4BD8-8618-896303C76915}" destId="{C3DD5909-CF53-40F8-989A-1F7D9DFC2070}" srcOrd="0" destOrd="0" parTransId="{F5EA5366-148A-44F2-89C7-BA11AD139025}" sibTransId="{79A0F433-8782-4EDA-B62E-6F1FC02C6DB3}"/>
    <dgm:cxn modelId="{19D65D41-8594-4578-8176-CC67778FCB39}" type="presOf" srcId="{2C6D30D1-876B-4B55-85E5-7B1BC5566D41}" destId="{187210EB-0CFD-43C5-9E7C-640436F1FDA3}" srcOrd="0" destOrd="0" presId="urn:microsoft.com/office/officeart/2005/8/layout/hProcess9"/>
    <dgm:cxn modelId="{4C9F9B66-222E-44AB-A5E8-F549514C5C25}" type="presParOf" srcId="{0A472909-8799-4483-9F23-8DBBD2A20EDE}" destId="{544BBAD4-7BE1-412A-9BFC-1C3FDE824686}" srcOrd="0" destOrd="0" presId="urn:microsoft.com/office/officeart/2005/8/layout/hProcess9"/>
    <dgm:cxn modelId="{DF14327C-65A2-444C-91C2-90D455F815AC}" type="presParOf" srcId="{0A472909-8799-4483-9F23-8DBBD2A20EDE}" destId="{40E1DF08-FFFF-4FCE-A66A-0D7D036D409F}" srcOrd="1" destOrd="0" presId="urn:microsoft.com/office/officeart/2005/8/layout/hProcess9"/>
    <dgm:cxn modelId="{30879B20-56AA-4B29-973A-C4C6FA1152F8}" type="presParOf" srcId="{40E1DF08-FFFF-4FCE-A66A-0D7D036D409F}" destId="{EDDD2CBE-A620-4520-8F80-3D20A0F60687}" srcOrd="0" destOrd="0" presId="urn:microsoft.com/office/officeart/2005/8/layout/hProcess9"/>
    <dgm:cxn modelId="{8F954E38-2F1D-46C5-998A-611843B09314}" type="presParOf" srcId="{40E1DF08-FFFF-4FCE-A66A-0D7D036D409F}" destId="{0BA21BC9-8E4E-4285-B4FB-1F793851DA62}" srcOrd="1" destOrd="0" presId="urn:microsoft.com/office/officeart/2005/8/layout/hProcess9"/>
    <dgm:cxn modelId="{45F1B301-5920-45BA-8307-79BF7B969417}" type="presParOf" srcId="{40E1DF08-FFFF-4FCE-A66A-0D7D036D409F}" destId="{1B117E96-B934-4E0E-8A61-79D001B6342B}" srcOrd="2" destOrd="0" presId="urn:microsoft.com/office/officeart/2005/8/layout/hProcess9"/>
    <dgm:cxn modelId="{9A557194-401E-478F-B4F9-141EF44DC5F6}" type="presParOf" srcId="{40E1DF08-FFFF-4FCE-A66A-0D7D036D409F}" destId="{9FAD47CE-93F6-4EE5-8CA1-BBB13BC9B385}" srcOrd="3" destOrd="0" presId="urn:microsoft.com/office/officeart/2005/8/layout/hProcess9"/>
    <dgm:cxn modelId="{481CACE7-E346-479C-8999-2490F0133029}" type="presParOf" srcId="{40E1DF08-FFFF-4FCE-A66A-0D7D036D409F}" destId="{187210EB-0CFD-43C5-9E7C-640436F1FDA3}" srcOrd="4"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B79B23-8A33-410C-97D1-151A68164A7B}" type="doc">
      <dgm:prSet loTypeId="urn:microsoft.com/office/officeart/2008/layout/VerticalCurvedList" loCatId="list" qsTypeId="urn:microsoft.com/office/officeart/2005/8/quickstyle/simple1" qsCatId="simple" csTypeId="urn:microsoft.com/office/officeart/2005/8/colors/accent0_1" csCatId="mainScheme" phldr="1"/>
      <dgm:spPr/>
      <dgm:t>
        <a:bodyPr/>
        <a:lstStyle/>
        <a:p>
          <a:endParaRPr lang="en-US"/>
        </a:p>
      </dgm:t>
    </dgm:pt>
    <dgm:pt modelId="{B26EA78C-DF24-47D9-A52E-4EA02C005018}">
      <dgm:prSet phldrT="[Text]" custT="1"/>
      <dgm:spPr/>
      <dgm:t>
        <a:bodyPr/>
        <a:lstStyle/>
        <a:p>
          <a:r>
            <a:rPr lang="en-US" sz="2800" dirty="0" smtClean="0"/>
            <a:t>Assess the seasonal changes in water quality of Alinsaog River in terms of its </a:t>
          </a:r>
          <a:r>
            <a:rPr lang="en-US" sz="2800" dirty="0" err="1" smtClean="0"/>
            <a:t>physico</a:t>
          </a:r>
          <a:r>
            <a:rPr lang="en-US" sz="2800" dirty="0" smtClean="0"/>
            <a:t>-chemical characteristics (pH, temperature, dissolved oxygen, total dissolved solids, salinity, Secchi disk visibility, chemical oxygen demand, and nitrate and phosphate content);</a:t>
          </a:r>
          <a:endParaRPr lang="en-US" sz="2800" dirty="0"/>
        </a:p>
      </dgm:t>
    </dgm:pt>
    <dgm:pt modelId="{B6CF138F-313E-4626-85B3-98837506995E}" type="sibTrans" cxnId="{566FF09A-AC97-4CEC-B274-2D3B24EC355E}">
      <dgm:prSet/>
      <dgm:spPr/>
      <dgm:t>
        <a:bodyPr/>
        <a:lstStyle/>
        <a:p>
          <a:endParaRPr lang="en-US"/>
        </a:p>
      </dgm:t>
    </dgm:pt>
    <dgm:pt modelId="{5763B6DB-A9D2-4532-BC3A-92B06D9F5FAB}" type="parTrans" cxnId="{566FF09A-AC97-4CEC-B274-2D3B24EC355E}">
      <dgm:prSet/>
      <dgm:spPr/>
      <dgm:t>
        <a:bodyPr/>
        <a:lstStyle/>
        <a:p>
          <a:endParaRPr lang="en-US"/>
        </a:p>
      </dgm:t>
    </dgm:pt>
    <dgm:pt modelId="{D1B93710-6ED3-4CEA-B4A5-BB789942F563}">
      <dgm:prSet custT="1"/>
      <dgm:spPr/>
      <dgm:t>
        <a:bodyPr/>
        <a:lstStyle/>
        <a:p>
          <a:r>
            <a:rPr lang="en-US" sz="2800" dirty="0" smtClean="0"/>
            <a:t>Determine the stream flow in the four sampling stations during the wet and dry season;</a:t>
          </a:r>
          <a:endParaRPr lang="en-US" sz="2800" dirty="0"/>
        </a:p>
      </dgm:t>
    </dgm:pt>
    <dgm:pt modelId="{F404F40B-3F1A-4364-9BA1-92431566C271}" type="parTrans" cxnId="{0CF57CFD-3501-48A3-9DD1-E82A262A8E9F}">
      <dgm:prSet/>
      <dgm:spPr/>
      <dgm:t>
        <a:bodyPr/>
        <a:lstStyle/>
        <a:p>
          <a:endParaRPr lang="en-US"/>
        </a:p>
      </dgm:t>
    </dgm:pt>
    <dgm:pt modelId="{584E4E69-152C-4AD5-B531-5035AF6EF66B}" type="sibTrans" cxnId="{0CF57CFD-3501-48A3-9DD1-E82A262A8E9F}">
      <dgm:prSet/>
      <dgm:spPr/>
      <dgm:t>
        <a:bodyPr/>
        <a:lstStyle/>
        <a:p>
          <a:endParaRPr lang="en-US"/>
        </a:p>
      </dgm:t>
    </dgm:pt>
    <dgm:pt modelId="{F4CA3A3A-3B2F-4B31-8BF4-C46AB695541A}">
      <dgm:prSet custT="1"/>
      <dgm:spPr/>
      <dgm:t>
        <a:bodyPr/>
        <a:lstStyle/>
        <a:p>
          <a:r>
            <a:rPr lang="en-US" sz="2800" dirty="0" smtClean="0"/>
            <a:t>Determine seasonal changes in the composition,  abundance and density of phytoplankton; and </a:t>
          </a:r>
          <a:endParaRPr lang="en-US" sz="2800" dirty="0"/>
        </a:p>
      </dgm:t>
    </dgm:pt>
    <dgm:pt modelId="{F2A6E19A-D7B9-45AC-957C-04C13F270F70}" type="parTrans" cxnId="{FD060D6A-855D-420D-9E9D-2AE81D293C76}">
      <dgm:prSet/>
      <dgm:spPr/>
      <dgm:t>
        <a:bodyPr/>
        <a:lstStyle/>
        <a:p>
          <a:endParaRPr lang="en-US"/>
        </a:p>
      </dgm:t>
    </dgm:pt>
    <dgm:pt modelId="{ECC5D2A1-B16C-4EE5-AE00-95368DF74A54}" type="sibTrans" cxnId="{FD060D6A-855D-420D-9E9D-2AE81D293C76}">
      <dgm:prSet/>
      <dgm:spPr/>
      <dgm:t>
        <a:bodyPr/>
        <a:lstStyle/>
        <a:p>
          <a:endParaRPr lang="en-US"/>
        </a:p>
      </dgm:t>
    </dgm:pt>
    <dgm:pt modelId="{3491EE5E-1A84-4F6B-82A1-843D66BF7762}">
      <dgm:prSet custT="1"/>
      <dgm:spPr/>
      <dgm:t>
        <a:bodyPr/>
        <a:lstStyle/>
        <a:p>
          <a:r>
            <a:rPr lang="en-US" sz="2800" dirty="0" smtClean="0"/>
            <a:t>Correlate water quality parameters with phytoplankton density and abundance.</a:t>
          </a:r>
          <a:endParaRPr lang="en-US" sz="2800" dirty="0"/>
        </a:p>
      </dgm:t>
    </dgm:pt>
    <dgm:pt modelId="{8073689F-41F4-4240-B976-8411B054BBC0}" type="parTrans" cxnId="{AA0A47A0-E2C8-460F-8D96-42976958BBB5}">
      <dgm:prSet/>
      <dgm:spPr/>
      <dgm:t>
        <a:bodyPr/>
        <a:lstStyle/>
        <a:p>
          <a:endParaRPr lang="en-US"/>
        </a:p>
      </dgm:t>
    </dgm:pt>
    <dgm:pt modelId="{FFDC40DA-ADBE-4F75-9D12-3F4804DB37CB}" type="sibTrans" cxnId="{AA0A47A0-E2C8-460F-8D96-42976958BBB5}">
      <dgm:prSet/>
      <dgm:spPr/>
      <dgm:t>
        <a:bodyPr/>
        <a:lstStyle/>
        <a:p>
          <a:endParaRPr lang="en-US"/>
        </a:p>
      </dgm:t>
    </dgm:pt>
    <dgm:pt modelId="{E99A8BD9-76A3-4DF7-A95D-5F6BACADCFB7}" type="pres">
      <dgm:prSet presAssocID="{1BB79B23-8A33-410C-97D1-151A68164A7B}" presName="Name0" presStyleCnt="0">
        <dgm:presLayoutVars>
          <dgm:chMax val="7"/>
          <dgm:chPref val="7"/>
          <dgm:dir/>
        </dgm:presLayoutVars>
      </dgm:prSet>
      <dgm:spPr/>
      <dgm:t>
        <a:bodyPr/>
        <a:lstStyle/>
        <a:p>
          <a:endParaRPr lang="en-US"/>
        </a:p>
      </dgm:t>
    </dgm:pt>
    <dgm:pt modelId="{01EFB015-85B0-4F60-8E57-D962CCCB5D63}" type="pres">
      <dgm:prSet presAssocID="{1BB79B23-8A33-410C-97D1-151A68164A7B}" presName="Name1" presStyleCnt="0"/>
      <dgm:spPr/>
      <dgm:t>
        <a:bodyPr/>
        <a:lstStyle/>
        <a:p>
          <a:endParaRPr lang="en-US"/>
        </a:p>
      </dgm:t>
    </dgm:pt>
    <dgm:pt modelId="{52B93278-366F-4760-B278-1966D4733AF2}" type="pres">
      <dgm:prSet presAssocID="{1BB79B23-8A33-410C-97D1-151A68164A7B}" presName="cycle" presStyleCnt="0"/>
      <dgm:spPr/>
      <dgm:t>
        <a:bodyPr/>
        <a:lstStyle/>
        <a:p>
          <a:endParaRPr lang="en-US"/>
        </a:p>
      </dgm:t>
    </dgm:pt>
    <dgm:pt modelId="{3FA238DB-9654-4986-9E4D-F6FDE261C1AA}" type="pres">
      <dgm:prSet presAssocID="{1BB79B23-8A33-410C-97D1-151A68164A7B}" presName="srcNode" presStyleLbl="node1" presStyleIdx="0" presStyleCnt="4"/>
      <dgm:spPr/>
      <dgm:t>
        <a:bodyPr/>
        <a:lstStyle/>
        <a:p>
          <a:endParaRPr lang="en-US"/>
        </a:p>
      </dgm:t>
    </dgm:pt>
    <dgm:pt modelId="{F102CF73-71D5-46C1-9859-B7D85956947A}" type="pres">
      <dgm:prSet presAssocID="{1BB79B23-8A33-410C-97D1-151A68164A7B}" presName="conn" presStyleLbl="parChTrans1D2" presStyleIdx="0" presStyleCnt="1"/>
      <dgm:spPr/>
      <dgm:t>
        <a:bodyPr/>
        <a:lstStyle/>
        <a:p>
          <a:endParaRPr lang="en-US"/>
        </a:p>
      </dgm:t>
    </dgm:pt>
    <dgm:pt modelId="{1F723E12-4408-4C25-94A9-5DF088EE2313}" type="pres">
      <dgm:prSet presAssocID="{1BB79B23-8A33-410C-97D1-151A68164A7B}" presName="extraNode" presStyleLbl="node1" presStyleIdx="0" presStyleCnt="4"/>
      <dgm:spPr/>
      <dgm:t>
        <a:bodyPr/>
        <a:lstStyle/>
        <a:p>
          <a:endParaRPr lang="en-US"/>
        </a:p>
      </dgm:t>
    </dgm:pt>
    <dgm:pt modelId="{664D9931-6E10-4064-9339-375255935AD4}" type="pres">
      <dgm:prSet presAssocID="{1BB79B23-8A33-410C-97D1-151A68164A7B}" presName="dstNode" presStyleLbl="node1" presStyleIdx="0" presStyleCnt="4"/>
      <dgm:spPr/>
      <dgm:t>
        <a:bodyPr/>
        <a:lstStyle/>
        <a:p>
          <a:endParaRPr lang="en-US"/>
        </a:p>
      </dgm:t>
    </dgm:pt>
    <dgm:pt modelId="{B7A0490B-59C3-4924-A297-EE351A70A8D8}" type="pres">
      <dgm:prSet presAssocID="{B26EA78C-DF24-47D9-A52E-4EA02C005018}" presName="text_1" presStyleLbl="node1" presStyleIdx="0" presStyleCnt="4" custScaleX="100388" custScaleY="204675" custLinFactNeighborX="2252" custLinFactNeighborY="20305">
        <dgm:presLayoutVars>
          <dgm:bulletEnabled val="1"/>
        </dgm:presLayoutVars>
      </dgm:prSet>
      <dgm:spPr/>
      <dgm:t>
        <a:bodyPr/>
        <a:lstStyle/>
        <a:p>
          <a:endParaRPr lang="en-US"/>
        </a:p>
      </dgm:t>
    </dgm:pt>
    <dgm:pt modelId="{0843B3B2-9215-4244-AE2A-42F30B1DBAB4}" type="pres">
      <dgm:prSet presAssocID="{B26EA78C-DF24-47D9-A52E-4EA02C005018}" presName="accent_1" presStyleCnt="0"/>
      <dgm:spPr/>
      <dgm:t>
        <a:bodyPr/>
        <a:lstStyle/>
        <a:p>
          <a:endParaRPr lang="en-US"/>
        </a:p>
      </dgm:t>
    </dgm:pt>
    <dgm:pt modelId="{854174D6-622E-4F38-9620-88C6AA2F5EFF}" type="pres">
      <dgm:prSet presAssocID="{B26EA78C-DF24-47D9-A52E-4EA02C005018}" presName="accentRepeatNode" presStyleLbl="solidFgAcc1" presStyleIdx="0" presStyleCnt="4"/>
      <dgm:spPr>
        <a:blipFill rotWithShape="0">
          <a:blip xmlns:r="http://schemas.openxmlformats.org/officeDocument/2006/relationships" r:embed="rId1"/>
          <a:stretch>
            <a:fillRect/>
          </a:stretch>
        </a:blipFill>
      </dgm:spPr>
      <dgm:t>
        <a:bodyPr/>
        <a:lstStyle/>
        <a:p>
          <a:endParaRPr lang="en-US"/>
        </a:p>
      </dgm:t>
    </dgm:pt>
    <dgm:pt modelId="{E7F37DB1-33C6-4E29-80F9-37235690E40B}" type="pres">
      <dgm:prSet presAssocID="{D1B93710-6ED3-4CEA-B4A5-BB789942F563}" presName="text_2" presStyleLbl="node1" presStyleIdx="1" presStyleCnt="4" custScaleX="96447" custScaleY="76419" custLinFactNeighborX="2220" custLinFactNeighborY="41102">
        <dgm:presLayoutVars>
          <dgm:bulletEnabled val="1"/>
        </dgm:presLayoutVars>
      </dgm:prSet>
      <dgm:spPr/>
      <dgm:t>
        <a:bodyPr/>
        <a:lstStyle/>
        <a:p>
          <a:endParaRPr lang="en-US"/>
        </a:p>
      </dgm:t>
    </dgm:pt>
    <dgm:pt modelId="{CBF93950-AA82-44C0-AC76-D54411C4D9BD}" type="pres">
      <dgm:prSet presAssocID="{D1B93710-6ED3-4CEA-B4A5-BB789942F563}" presName="accent_2" presStyleCnt="0"/>
      <dgm:spPr/>
      <dgm:t>
        <a:bodyPr/>
        <a:lstStyle/>
        <a:p>
          <a:endParaRPr lang="en-US"/>
        </a:p>
      </dgm:t>
    </dgm:pt>
    <dgm:pt modelId="{B0D6DE5A-AFE6-46D7-93A3-9CE0130E76E4}" type="pres">
      <dgm:prSet presAssocID="{D1B93710-6ED3-4CEA-B4A5-BB789942F563}" presName="accentRepeatNode" presStyleLbl="solidFgAcc1" presStyleIdx="1" presStyleCnt="4"/>
      <dgm:spPr>
        <a:blipFill rotWithShape="0">
          <a:blip xmlns:r="http://schemas.openxmlformats.org/officeDocument/2006/relationships" r:embed="rId2"/>
          <a:stretch>
            <a:fillRect/>
          </a:stretch>
        </a:blipFill>
      </dgm:spPr>
      <dgm:t>
        <a:bodyPr/>
        <a:lstStyle/>
        <a:p>
          <a:endParaRPr lang="en-US"/>
        </a:p>
      </dgm:t>
    </dgm:pt>
    <dgm:pt modelId="{C7153E58-7101-40FC-BBAE-EE3C54B10F65}" type="pres">
      <dgm:prSet presAssocID="{F4CA3A3A-3B2F-4B31-8BF4-C46AB695541A}" presName="text_3" presStyleLbl="node1" presStyleIdx="2" presStyleCnt="4" custLinFactNeighborX="404" custLinFactNeighborY="31461">
        <dgm:presLayoutVars>
          <dgm:bulletEnabled val="1"/>
        </dgm:presLayoutVars>
      </dgm:prSet>
      <dgm:spPr/>
      <dgm:t>
        <a:bodyPr/>
        <a:lstStyle/>
        <a:p>
          <a:endParaRPr lang="en-US"/>
        </a:p>
      </dgm:t>
    </dgm:pt>
    <dgm:pt modelId="{5D5DC1ED-30FB-4651-ADE3-59371E187517}" type="pres">
      <dgm:prSet presAssocID="{F4CA3A3A-3B2F-4B31-8BF4-C46AB695541A}" presName="accent_3" presStyleCnt="0"/>
      <dgm:spPr/>
    </dgm:pt>
    <dgm:pt modelId="{DA638413-EB01-4703-ABEF-334DC30B32A4}" type="pres">
      <dgm:prSet presAssocID="{F4CA3A3A-3B2F-4B31-8BF4-C46AB695541A}" presName="accentRepeatNode" presStyleLbl="solidFgAcc1" presStyleIdx="2" presStyleCnt="4"/>
      <dgm:spPr>
        <a:blipFill rotWithShape="0">
          <a:blip xmlns:r="http://schemas.openxmlformats.org/officeDocument/2006/relationships" r:embed="rId3"/>
          <a:stretch>
            <a:fillRect/>
          </a:stretch>
        </a:blipFill>
      </dgm:spPr>
      <dgm:t>
        <a:bodyPr/>
        <a:lstStyle/>
        <a:p>
          <a:endParaRPr lang="en-US"/>
        </a:p>
      </dgm:t>
    </dgm:pt>
    <dgm:pt modelId="{3E878244-D5D8-441E-ADBB-1088FF676A2B}" type="pres">
      <dgm:prSet presAssocID="{3491EE5E-1A84-4F6B-82A1-843D66BF7762}" presName="text_4" presStyleLbl="node1" presStyleIdx="3" presStyleCnt="4" custLinFactNeighborX="-89" custLinFactNeighborY="26103">
        <dgm:presLayoutVars>
          <dgm:bulletEnabled val="1"/>
        </dgm:presLayoutVars>
      </dgm:prSet>
      <dgm:spPr/>
      <dgm:t>
        <a:bodyPr/>
        <a:lstStyle/>
        <a:p>
          <a:endParaRPr lang="en-US"/>
        </a:p>
      </dgm:t>
    </dgm:pt>
    <dgm:pt modelId="{632022BA-317B-4D28-BF79-268EEA9DEFAA}" type="pres">
      <dgm:prSet presAssocID="{3491EE5E-1A84-4F6B-82A1-843D66BF7762}" presName="accent_4" presStyleCnt="0"/>
      <dgm:spPr/>
    </dgm:pt>
    <dgm:pt modelId="{61C0207F-B4BA-4219-9046-96D1ABFF8FD6}" type="pres">
      <dgm:prSet presAssocID="{3491EE5E-1A84-4F6B-82A1-843D66BF7762}" presName="accentRepeatNode" presStyleLbl="solidFgAcc1" presStyleIdx="3" presStyleCnt="4"/>
      <dgm:spPr>
        <a:blipFill rotWithShape="0">
          <a:blip xmlns:r="http://schemas.openxmlformats.org/officeDocument/2006/relationships" r:embed="rId4"/>
          <a:stretch>
            <a:fillRect/>
          </a:stretch>
        </a:blipFill>
      </dgm:spPr>
      <dgm:t>
        <a:bodyPr/>
        <a:lstStyle/>
        <a:p>
          <a:endParaRPr lang="en-US"/>
        </a:p>
      </dgm:t>
    </dgm:pt>
  </dgm:ptLst>
  <dgm:cxnLst>
    <dgm:cxn modelId="{FD060D6A-855D-420D-9E9D-2AE81D293C76}" srcId="{1BB79B23-8A33-410C-97D1-151A68164A7B}" destId="{F4CA3A3A-3B2F-4B31-8BF4-C46AB695541A}" srcOrd="2" destOrd="0" parTransId="{F2A6E19A-D7B9-45AC-957C-04C13F270F70}" sibTransId="{ECC5D2A1-B16C-4EE5-AE00-95368DF74A54}"/>
    <dgm:cxn modelId="{6C2C1FA3-EB99-43C3-BF21-F73AC3FD494E}" type="presOf" srcId="{F4CA3A3A-3B2F-4B31-8BF4-C46AB695541A}" destId="{C7153E58-7101-40FC-BBAE-EE3C54B10F65}" srcOrd="0" destOrd="0" presId="urn:microsoft.com/office/officeart/2008/layout/VerticalCurvedList"/>
    <dgm:cxn modelId="{83E9C102-F449-4C11-A499-438D13D1779C}" type="presOf" srcId="{B6CF138F-313E-4626-85B3-98837506995E}" destId="{F102CF73-71D5-46C1-9859-B7D85956947A}" srcOrd="0" destOrd="0" presId="urn:microsoft.com/office/officeart/2008/layout/VerticalCurvedList"/>
    <dgm:cxn modelId="{57D0A2A6-B8F3-4BCC-A49C-55FAAE50D313}" type="presOf" srcId="{1BB79B23-8A33-410C-97D1-151A68164A7B}" destId="{E99A8BD9-76A3-4DF7-A95D-5F6BACADCFB7}" srcOrd="0" destOrd="0" presId="urn:microsoft.com/office/officeart/2008/layout/VerticalCurvedList"/>
    <dgm:cxn modelId="{E9B1DF79-7879-489A-A2F9-A5D2D204CE92}" type="presOf" srcId="{B26EA78C-DF24-47D9-A52E-4EA02C005018}" destId="{B7A0490B-59C3-4924-A297-EE351A70A8D8}" srcOrd="0" destOrd="0" presId="urn:microsoft.com/office/officeart/2008/layout/VerticalCurvedList"/>
    <dgm:cxn modelId="{0CF57CFD-3501-48A3-9DD1-E82A262A8E9F}" srcId="{1BB79B23-8A33-410C-97D1-151A68164A7B}" destId="{D1B93710-6ED3-4CEA-B4A5-BB789942F563}" srcOrd="1" destOrd="0" parTransId="{F404F40B-3F1A-4364-9BA1-92431566C271}" sibTransId="{584E4E69-152C-4AD5-B531-5035AF6EF66B}"/>
    <dgm:cxn modelId="{AA0A47A0-E2C8-460F-8D96-42976958BBB5}" srcId="{1BB79B23-8A33-410C-97D1-151A68164A7B}" destId="{3491EE5E-1A84-4F6B-82A1-843D66BF7762}" srcOrd="3" destOrd="0" parTransId="{8073689F-41F4-4240-B976-8411B054BBC0}" sibTransId="{FFDC40DA-ADBE-4F75-9D12-3F4804DB37CB}"/>
    <dgm:cxn modelId="{2E906647-E6DF-4504-8D3F-2B36E6297305}" type="presOf" srcId="{3491EE5E-1A84-4F6B-82A1-843D66BF7762}" destId="{3E878244-D5D8-441E-ADBB-1088FF676A2B}" srcOrd="0" destOrd="0" presId="urn:microsoft.com/office/officeart/2008/layout/VerticalCurvedList"/>
    <dgm:cxn modelId="{566FF09A-AC97-4CEC-B274-2D3B24EC355E}" srcId="{1BB79B23-8A33-410C-97D1-151A68164A7B}" destId="{B26EA78C-DF24-47D9-A52E-4EA02C005018}" srcOrd="0" destOrd="0" parTransId="{5763B6DB-A9D2-4532-BC3A-92B06D9F5FAB}" sibTransId="{B6CF138F-313E-4626-85B3-98837506995E}"/>
    <dgm:cxn modelId="{12A3BBA0-6322-4B2C-9D73-1E539A9B9BD7}" type="presOf" srcId="{D1B93710-6ED3-4CEA-B4A5-BB789942F563}" destId="{E7F37DB1-33C6-4E29-80F9-37235690E40B}" srcOrd="0" destOrd="0" presId="urn:microsoft.com/office/officeart/2008/layout/VerticalCurvedList"/>
    <dgm:cxn modelId="{1AF32F6E-6613-42D2-8F25-DBC7AF130536}" type="presParOf" srcId="{E99A8BD9-76A3-4DF7-A95D-5F6BACADCFB7}" destId="{01EFB015-85B0-4F60-8E57-D962CCCB5D63}" srcOrd="0" destOrd="0" presId="urn:microsoft.com/office/officeart/2008/layout/VerticalCurvedList"/>
    <dgm:cxn modelId="{05C7A561-42A9-476E-AF1B-66967D60BB83}" type="presParOf" srcId="{01EFB015-85B0-4F60-8E57-D962CCCB5D63}" destId="{52B93278-366F-4760-B278-1966D4733AF2}" srcOrd="0" destOrd="0" presId="urn:microsoft.com/office/officeart/2008/layout/VerticalCurvedList"/>
    <dgm:cxn modelId="{A092F980-1BF6-4C97-81F0-FA59AF4DD1CD}" type="presParOf" srcId="{52B93278-366F-4760-B278-1966D4733AF2}" destId="{3FA238DB-9654-4986-9E4D-F6FDE261C1AA}" srcOrd="0" destOrd="0" presId="urn:microsoft.com/office/officeart/2008/layout/VerticalCurvedList"/>
    <dgm:cxn modelId="{4CC3F2D4-B364-47B5-B0B8-3ED383F1BB0C}" type="presParOf" srcId="{52B93278-366F-4760-B278-1966D4733AF2}" destId="{F102CF73-71D5-46C1-9859-B7D85956947A}" srcOrd="1" destOrd="0" presId="urn:microsoft.com/office/officeart/2008/layout/VerticalCurvedList"/>
    <dgm:cxn modelId="{EE3011E5-16CB-411B-BB90-736FF1BD5EAC}" type="presParOf" srcId="{52B93278-366F-4760-B278-1966D4733AF2}" destId="{1F723E12-4408-4C25-94A9-5DF088EE2313}" srcOrd="2" destOrd="0" presId="urn:microsoft.com/office/officeart/2008/layout/VerticalCurvedList"/>
    <dgm:cxn modelId="{49391970-AE05-4FE5-83C3-CC6FC1AEB260}" type="presParOf" srcId="{52B93278-366F-4760-B278-1966D4733AF2}" destId="{664D9931-6E10-4064-9339-375255935AD4}" srcOrd="3" destOrd="0" presId="urn:microsoft.com/office/officeart/2008/layout/VerticalCurvedList"/>
    <dgm:cxn modelId="{91CCACAB-BE79-41B7-9B2F-0A3FBAF6087A}" type="presParOf" srcId="{01EFB015-85B0-4F60-8E57-D962CCCB5D63}" destId="{B7A0490B-59C3-4924-A297-EE351A70A8D8}" srcOrd="1" destOrd="0" presId="urn:microsoft.com/office/officeart/2008/layout/VerticalCurvedList"/>
    <dgm:cxn modelId="{B532AA41-C6CB-44F5-B9BE-40C8BBB1DA2F}" type="presParOf" srcId="{01EFB015-85B0-4F60-8E57-D962CCCB5D63}" destId="{0843B3B2-9215-4244-AE2A-42F30B1DBAB4}" srcOrd="2" destOrd="0" presId="urn:microsoft.com/office/officeart/2008/layout/VerticalCurvedList"/>
    <dgm:cxn modelId="{38E65008-2571-444A-AA89-AD4604038090}" type="presParOf" srcId="{0843B3B2-9215-4244-AE2A-42F30B1DBAB4}" destId="{854174D6-622E-4F38-9620-88C6AA2F5EFF}" srcOrd="0" destOrd="0" presId="urn:microsoft.com/office/officeart/2008/layout/VerticalCurvedList"/>
    <dgm:cxn modelId="{69D91009-CEF9-47C5-9A7B-81D2D781CBC9}" type="presParOf" srcId="{01EFB015-85B0-4F60-8E57-D962CCCB5D63}" destId="{E7F37DB1-33C6-4E29-80F9-37235690E40B}" srcOrd="3" destOrd="0" presId="urn:microsoft.com/office/officeart/2008/layout/VerticalCurvedList"/>
    <dgm:cxn modelId="{8DCE05CB-7DC5-4384-9EB6-DD56435021D6}" type="presParOf" srcId="{01EFB015-85B0-4F60-8E57-D962CCCB5D63}" destId="{CBF93950-AA82-44C0-AC76-D54411C4D9BD}" srcOrd="4" destOrd="0" presId="urn:microsoft.com/office/officeart/2008/layout/VerticalCurvedList"/>
    <dgm:cxn modelId="{A29E7686-47F0-4BDD-B932-0E06F5CAED80}" type="presParOf" srcId="{CBF93950-AA82-44C0-AC76-D54411C4D9BD}" destId="{B0D6DE5A-AFE6-46D7-93A3-9CE0130E76E4}" srcOrd="0" destOrd="0" presId="urn:microsoft.com/office/officeart/2008/layout/VerticalCurvedList"/>
    <dgm:cxn modelId="{5476F27F-B1F2-4CE5-B9B5-EA07E6EE9379}" type="presParOf" srcId="{01EFB015-85B0-4F60-8E57-D962CCCB5D63}" destId="{C7153E58-7101-40FC-BBAE-EE3C54B10F65}" srcOrd="5" destOrd="0" presId="urn:microsoft.com/office/officeart/2008/layout/VerticalCurvedList"/>
    <dgm:cxn modelId="{49A89AC9-8459-4C23-828C-578A7D9C29E3}" type="presParOf" srcId="{01EFB015-85B0-4F60-8E57-D962CCCB5D63}" destId="{5D5DC1ED-30FB-4651-ADE3-59371E187517}" srcOrd="6" destOrd="0" presId="urn:microsoft.com/office/officeart/2008/layout/VerticalCurvedList"/>
    <dgm:cxn modelId="{C80D38B5-694B-4DAF-925B-2F2A2333DB64}" type="presParOf" srcId="{5D5DC1ED-30FB-4651-ADE3-59371E187517}" destId="{DA638413-EB01-4703-ABEF-334DC30B32A4}" srcOrd="0" destOrd="0" presId="urn:microsoft.com/office/officeart/2008/layout/VerticalCurvedList"/>
    <dgm:cxn modelId="{001EE1CC-7EBB-4240-A892-58142B7DCF7F}" type="presParOf" srcId="{01EFB015-85B0-4F60-8E57-D962CCCB5D63}" destId="{3E878244-D5D8-441E-ADBB-1088FF676A2B}" srcOrd="7" destOrd="0" presId="urn:microsoft.com/office/officeart/2008/layout/VerticalCurvedList"/>
    <dgm:cxn modelId="{CEA0031A-7D1D-48DB-A21D-5402D832FDAA}" type="presParOf" srcId="{01EFB015-85B0-4F60-8E57-D962CCCB5D63}" destId="{632022BA-317B-4D28-BF79-268EEA9DEFAA}" srcOrd="8" destOrd="0" presId="urn:microsoft.com/office/officeart/2008/layout/VerticalCurvedList"/>
    <dgm:cxn modelId="{239517D1-3BEA-426C-BB37-B59B886E438B}" type="presParOf" srcId="{632022BA-317B-4D28-BF79-268EEA9DEFAA}" destId="{61C0207F-B4BA-4219-9046-96D1ABFF8FD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E9DCBF-69BE-4BD5-A05A-7FC1F537CFA2}"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DE715226-8F89-4517-BBBF-63E1623378CA}">
      <dgm:prSet phldrT="[Text]" custT="1"/>
      <dgm:spPr/>
      <dgm:t>
        <a:bodyPr/>
        <a:lstStyle/>
        <a:p>
          <a:r>
            <a:rPr lang="en-US" sz="2800" b="1" dirty="0" smtClean="0"/>
            <a:t>60L plankton sample</a:t>
          </a:r>
          <a:endParaRPr lang="en-US" sz="2800" b="1" dirty="0"/>
        </a:p>
      </dgm:t>
    </dgm:pt>
    <dgm:pt modelId="{FFE3FF27-493F-4296-B30C-B85C8A519574}" type="parTrans" cxnId="{20B6410B-5908-40AE-A1A7-430CD65970F0}">
      <dgm:prSet/>
      <dgm:spPr/>
      <dgm:t>
        <a:bodyPr/>
        <a:lstStyle/>
        <a:p>
          <a:endParaRPr lang="en-US"/>
        </a:p>
      </dgm:t>
    </dgm:pt>
    <dgm:pt modelId="{5C931719-ECFA-4F5D-A5AF-710E9BF3F152}" type="sibTrans" cxnId="{20B6410B-5908-40AE-A1A7-430CD65970F0}">
      <dgm:prSet/>
      <dgm:spPr/>
      <dgm:t>
        <a:bodyPr/>
        <a:lstStyle/>
        <a:p>
          <a:endParaRPr lang="en-US"/>
        </a:p>
      </dgm:t>
    </dgm:pt>
    <dgm:pt modelId="{C76C08C5-827C-409A-BE1B-073C8519BF56}">
      <dgm:prSet phldrT="[Text]" custT="1"/>
      <dgm:spPr/>
      <dgm:t>
        <a:bodyPr/>
        <a:lstStyle/>
        <a:p>
          <a:r>
            <a:rPr lang="en-US" sz="2400" dirty="0" smtClean="0"/>
            <a:t>Sampling by bucket method (25 microns)</a:t>
          </a:r>
          <a:endParaRPr lang="en-US" sz="2400" dirty="0"/>
        </a:p>
      </dgm:t>
    </dgm:pt>
    <dgm:pt modelId="{D2DDA072-B5CF-4936-9044-9EEB0005497F}" type="parTrans" cxnId="{6880D595-F650-42EE-912C-77FA08E27443}">
      <dgm:prSet/>
      <dgm:spPr/>
      <dgm:t>
        <a:bodyPr/>
        <a:lstStyle/>
        <a:p>
          <a:endParaRPr lang="en-US"/>
        </a:p>
      </dgm:t>
    </dgm:pt>
    <dgm:pt modelId="{8F71B857-28F6-461B-9CE6-F8CAB2F89EBB}" type="sibTrans" cxnId="{6880D595-F650-42EE-912C-77FA08E27443}">
      <dgm:prSet/>
      <dgm:spPr/>
      <dgm:t>
        <a:bodyPr/>
        <a:lstStyle/>
        <a:p>
          <a:endParaRPr lang="en-US"/>
        </a:p>
      </dgm:t>
    </dgm:pt>
    <dgm:pt modelId="{2623A8CC-77CD-4DDC-A295-D8CBA3CEFC0F}">
      <dgm:prSet phldrT="[Text]" custT="1"/>
      <dgm:spPr/>
      <dgm:t>
        <a:bodyPr/>
        <a:lstStyle/>
        <a:p>
          <a:r>
            <a:rPr lang="en-US" sz="2800" b="1" dirty="0" smtClean="0"/>
            <a:t>Filtration</a:t>
          </a:r>
          <a:endParaRPr lang="en-US" sz="2800" b="1" dirty="0"/>
        </a:p>
      </dgm:t>
    </dgm:pt>
    <dgm:pt modelId="{59AE7E31-C867-4898-A389-068F31B30A45}" type="parTrans" cxnId="{AB8F5884-65CE-4F59-8644-0606EC2AC313}">
      <dgm:prSet/>
      <dgm:spPr/>
      <dgm:t>
        <a:bodyPr/>
        <a:lstStyle/>
        <a:p>
          <a:endParaRPr lang="en-US"/>
        </a:p>
      </dgm:t>
    </dgm:pt>
    <dgm:pt modelId="{0C7BF2E0-5A63-48F0-A8FD-E71E67091747}" type="sibTrans" cxnId="{AB8F5884-65CE-4F59-8644-0606EC2AC313}">
      <dgm:prSet/>
      <dgm:spPr/>
      <dgm:t>
        <a:bodyPr/>
        <a:lstStyle/>
        <a:p>
          <a:endParaRPr lang="en-US"/>
        </a:p>
      </dgm:t>
    </dgm:pt>
    <dgm:pt modelId="{91890228-8CDB-40EE-B42E-50997AD004E1}">
      <dgm:prSet phldrT="[Text]" custT="1"/>
      <dgm:spPr/>
      <dgm:t>
        <a:bodyPr/>
        <a:lstStyle/>
        <a:p>
          <a:r>
            <a:rPr lang="en-US" sz="2400" dirty="0" smtClean="0"/>
            <a:t>Settling, filtration, collected residuum  diluted with filtrate</a:t>
          </a:r>
          <a:endParaRPr lang="en-US" sz="2400" dirty="0"/>
        </a:p>
      </dgm:t>
    </dgm:pt>
    <dgm:pt modelId="{86AE6B58-17F8-456F-9C1F-4605D3AB7528}" type="parTrans" cxnId="{7BA579D8-8956-4123-95EE-DBAACC47575B}">
      <dgm:prSet/>
      <dgm:spPr/>
      <dgm:t>
        <a:bodyPr/>
        <a:lstStyle/>
        <a:p>
          <a:endParaRPr lang="en-US"/>
        </a:p>
      </dgm:t>
    </dgm:pt>
    <dgm:pt modelId="{F5A39A8A-4CAF-4DB9-83B9-9916880980D1}" type="sibTrans" cxnId="{7BA579D8-8956-4123-95EE-DBAACC47575B}">
      <dgm:prSet/>
      <dgm:spPr/>
      <dgm:t>
        <a:bodyPr/>
        <a:lstStyle/>
        <a:p>
          <a:endParaRPr lang="en-US"/>
        </a:p>
      </dgm:t>
    </dgm:pt>
    <dgm:pt modelId="{0034900E-27DF-4730-8D36-0607FC6A5D09}">
      <dgm:prSet phldrT="[Text]" custT="1"/>
      <dgm:spPr/>
      <dgm:t>
        <a:bodyPr/>
        <a:lstStyle/>
        <a:p>
          <a:r>
            <a:rPr lang="en-US" sz="2800" b="1" dirty="0" smtClean="0"/>
            <a:t>Plankton identification &amp; counting</a:t>
          </a:r>
          <a:endParaRPr lang="en-US" sz="2800" b="1" dirty="0"/>
        </a:p>
      </dgm:t>
    </dgm:pt>
    <dgm:pt modelId="{570EE03F-13EF-4913-85B6-13991085D6EE}" type="parTrans" cxnId="{8858F685-B06F-4C30-ABEF-FA3942CB858F}">
      <dgm:prSet/>
      <dgm:spPr/>
      <dgm:t>
        <a:bodyPr/>
        <a:lstStyle/>
        <a:p>
          <a:endParaRPr lang="en-US"/>
        </a:p>
      </dgm:t>
    </dgm:pt>
    <dgm:pt modelId="{AB6149B3-BC6F-4194-A0D5-21179DD1A2FC}" type="sibTrans" cxnId="{8858F685-B06F-4C30-ABEF-FA3942CB858F}">
      <dgm:prSet/>
      <dgm:spPr/>
      <dgm:t>
        <a:bodyPr/>
        <a:lstStyle/>
        <a:p>
          <a:endParaRPr lang="en-US"/>
        </a:p>
      </dgm:t>
    </dgm:pt>
    <dgm:pt modelId="{466CFFD1-0636-4275-93C3-AE6E429251BF}">
      <dgm:prSet phldrT="[Text]" custT="1"/>
      <dgm:spPr/>
      <dgm:t>
        <a:bodyPr/>
        <a:lstStyle/>
        <a:p>
          <a:r>
            <a:rPr lang="en-US" sz="2400" dirty="0" smtClean="0"/>
            <a:t>1 ml aliquot in Sedgwick-Rafter counting chamber (20 mm x 50 mm)</a:t>
          </a:r>
          <a:endParaRPr lang="en-US" sz="2400" dirty="0"/>
        </a:p>
      </dgm:t>
    </dgm:pt>
    <dgm:pt modelId="{97700F90-5F18-481C-878F-CBB84BC5247C}" type="parTrans" cxnId="{A258D5FB-D064-47BF-87AE-7660C765E9FE}">
      <dgm:prSet/>
      <dgm:spPr/>
      <dgm:t>
        <a:bodyPr/>
        <a:lstStyle/>
        <a:p>
          <a:endParaRPr lang="en-US"/>
        </a:p>
      </dgm:t>
    </dgm:pt>
    <dgm:pt modelId="{DC7620AA-B1AC-4FCC-A9B3-E63C34916C11}" type="sibTrans" cxnId="{A258D5FB-D064-47BF-87AE-7660C765E9FE}">
      <dgm:prSet/>
      <dgm:spPr/>
      <dgm:t>
        <a:bodyPr/>
        <a:lstStyle/>
        <a:p>
          <a:endParaRPr lang="en-US"/>
        </a:p>
      </dgm:t>
    </dgm:pt>
    <dgm:pt modelId="{97C4CDFD-EF0D-4BA2-9ADD-21119F614A09}">
      <dgm:prSet custT="1"/>
      <dgm:spPr/>
      <dgm:t>
        <a:bodyPr/>
        <a:lstStyle/>
        <a:p>
          <a:r>
            <a:rPr lang="en-US" sz="2600" b="1" dirty="0" smtClean="0"/>
            <a:t>Plankton density</a:t>
          </a:r>
          <a:endParaRPr lang="en-US" sz="2600" b="1" dirty="0"/>
        </a:p>
      </dgm:t>
    </dgm:pt>
    <dgm:pt modelId="{F45DA7B5-ADA1-48FE-A19F-98E4DFA47A01}" type="parTrans" cxnId="{AB110337-BDCD-42C1-803C-FE59A1E39304}">
      <dgm:prSet/>
      <dgm:spPr/>
      <dgm:t>
        <a:bodyPr/>
        <a:lstStyle/>
        <a:p>
          <a:endParaRPr lang="en-US"/>
        </a:p>
      </dgm:t>
    </dgm:pt>
    <dgm:pt modelId="{1AB41745-925D-4CA6-B268-63F7BB43AE69}" type="sibTrans" cxnId="{AB110337-BDCD-42C1-803C-FE59A1E39304}">
      <dgm:prSet/>
      <dgm:spPr/>
      <dgm:t>
        <a:bodyPr/>
        <a:lstStyle/>
        <a:p>
          <a:endParaRPr lang="en-US"/>
        </a:p>
      </dgm:t>
    </dgm:pt>
    <dgm:pt modelId="{5A6E6A26-13D3-455A-93E1-4BF03407810C}">
      <dgm:prSet custT="1"/>
      <dgm:spPr/>
      <dgm:t>
        <a:bodyPr/>
        <a:lstStyle/>
        <a:p>
          <a:endParaRPr lang="en-US" sz="2400" dirty="0"/>
        </a:p>
      </dgm:t>
    </dgm:pt>
    <dgm:pt modelId="{8E4303BC-1E15-4473-961B-6B9CA6A72471}" type="parTrans" cxnId="{90C2A01C-77C1-4AA3-BB84-DC138FCF7FF0}">
      <dgm:prSet/>
      <dgm:spPr/>
      <dgm:t>
        <a:bodyPr/>
        <a:lstStyle/>
        <a:p>
          <a:endParaRPr lang="en-US"/>
        </a:p>
      </dgm:t>
    </dgm:pt>
    <dgm:pt modelId="{390B0A69-0BF7-4212-B9F1-9D3AC33CB478}" type="sibTrans" cxnId="{90C2A01C-77C1-4AA3-BB84-DC138FCF7FF0}">
      <dgm:prSet/>
      <dgm:spPr/>
      <dgm:t>
        <a:bodyPr/>
        <a:lstStyle/>
        <a:p>
          <a:endParaRPr lang="en-US"/>
        </a:p>
      </dgm:t>
    </dgm:pt>
    <dgm:pt modelId="{C192F0C4-B941-4395-9F15-5F7D84496EA9}">
      <dgm:prSet custT="1"/>
      <dgm:spPr/>
      <dgm:t>
        <a:bodyPr/>
        <a:lstStyle/>
        <a:p>
          <a:endParaRPr lang="en-US" sz="2400" dirty="0"/>
        </a:p>
      </dgm:t>
    </dgm:pt>
    <dgm:pt modelId="{21C7BF59-5EEF-4CF9-9A43-05ECC262BFE5}" type="parTrans" cxnId="{42DE82EF-CF72-48E3-B40A-A79A45283612}">
      <dgm:prSet/>
      <dgm:spPr/>
      <dgm:t>
        <a:bodyPr/>
        <a:lstStyle/>
        <a:p>
          <a:endParaRPr lang="en-US"/>
        </a:p>
      </dgm:t>
    </dgm:pt>
    <dgm:pt modelId="{F32C09F6-C68C-4DE7-A8C4-898D48362D43}" type="sibTrans" cxnId="{42DE82EF-CF72-48E3-B40A-A79A45283612}">
      <dgm:prSet/>
      <dgm:spPr/>
      <dgm:t>
        <a:bodyPr/>
        <a:lstStyle/>
        <a:p>
          <a:endParaRPr lang="en-US"/>
        </a:p>
      </dgm:t>
    </dgm:pt>
    <dgm:pt modelId="{E5F9D199-B460-4B06-BE37-B5E3D3220818}">
      <dgm:prSet custT="1"/>
      <dgm:spPr/>
      <dgm:t>
        <a:bodyPr/>
        <a:lstStyle/>
        <a:p>
          <a:r>
            <a:rPr lang="en-US" sz="2400" dirty="0" smtClean="0"/>
            <a:t>Cells/ml  to cells/L</a:t>
          </a:r>
          <a:endParaRPr lang="en-US" sz="2400" dirty="0"/>
        </a:p>
      </dgm:t>
    </dgm:pt>
    <dgm:pt modelId="{7E2F2606-6046-4E16-840F-8985DB249711}" type="parTrans" cxnId="{0A2AAF7F-2EB5-427D-B86B-CEAC78F4BCE5}">
      <dgm:prSet/>
      <dgm:spPr/>
      <dgm:t>
        <a:bodyPr/>
        <a:lstStyle/>
        <a:p>
          <a:endParaRPr lang="en-US"/>
        </a:p>
      </dgm:t>
    </dgm:pt>
    <dgm:pt modelId="{1A2512E2-D08B-46E7-BC05-F7ACB796412F}" type="sibTrans" cxnId="{0A2AAF7F-2EB5-427D-B86B-CEAC78F4BCE5}">
      <dgm:prSet/>
      <dgm:spPr/>
      <dgm:t>
        <a:bodyPr/>
        <a:lstStyle/>
        <a:p>
          <a:endParaRPr lang="en-US"/>
        </a:p>
      </dgm:t>
    </dgm:pt>
    <dgm:pt modelId="{409E5D1C-6974-4FF8-96F4-781B0EE9C39B}" type="pres">
      <dgm:prSet presAssocID="{1CE9DCBF-69BE-4BD5-A05A-7FC1F537CFA2}" presName="Name0" presStyleCnt="0">
        <dgm:presLayoutVars>
          <dgm:chMax val="5"/>
          <dgm:chPref val="5"/>
          <dgm:dir/>
          <dgm:animLvl val="lvl"/>
        </dgm:presLayoutVars>
      </dgm:prSet>
      <dgm:spPr/>
      <dgm:t>
        <a:bodyPr/>
        <a:lstStyle/>
        <a:p>
          <a:endParaRPr lang="en-US"/>
        </a:p>
      </dgm:t>
    </dgm:pt>
    <dgm:pt modelId="{9DFF1279-751B-4941-95F3-7A7D510E442A}" type="pres">
      <dgm:prSet presAssocID="{DE715226-8F89-4517-BBBF-63E1623378CA}" presName="parentText1" presStyleLbl="node1" presStyleIdx="0" presStyleCnt="4" custScaleY="90909">
        <dgm:presLayoutVars>
          <dgm:chMax/>
          <dgm:chPref val="3"/>
          <dgm:bulletEnabled val="1"/>
        </dgm:presLayoutVars>
      </dgm:prSet>
      <dgm:spPr/>
      <dgm:t>
        <a:bodyPr/>
        <a:lstStyle/>
        <a:p>
          <a:endParaRPr lang="en-US"/>
        </a:p>
      </dgm:t>
    </dgm:pt>
    <dgm:pt modelId="{BD40A33A-59F5-4CA2-B206-511226927B25}" type="pres">
      <dgm:prSet presAssocID="{DE715226-8F89-4517-BBBF-63E1623378CA}" presName="childText1" presStyleLbl="solidAlignAcc1" presStyleIdx="0" presStyleCnt="4">
        <dgm:presLayoutVars>
          <dgm:chMax val="0"/>
          <dgm:chPref val="0"/>
          <dgm:bulletEnabled val="1"/>
        </dgm:presLayoutVars>
      </dgm:prSet>
      <dgm:spPr/>
      <dgm:t>
        <a:bodyPr/>
        <a:lstStyle/>
        <a:p>
          <a:endParaRPr lang="en-US"/>
        </a:p>
      </dgm:t>
    </dgm:pt>
    <dgm:pt modelId="{61B712E3-46E0-42C3-B7B1-532E40CCED0F}" type="pres">
      <dgm:prSet presAssocID="{2623A8CC-77CD-4DDC-A295-D8CBA3CEFC0F}" presName="parentText2" presStyleLbl="node1" presStyleIdx="1" presStyleCnt="4" custLinFactNeighborX="133" custLinFactNeighborY="-2472">
        <dgm:presLayoutVars>
          <dgm:chMax/>
          <dgm:chPref val="3"/>
          <dgm:bulletEnabled val="1"/>
        </dgm:presLayoutVars>
      </dgm:prSet>
      <dgm:spPr/>
      <dgm:t>
        <a:bodyPr/>
        <a:lstStyle/>
        <a:p>
          <a:endParaRPr lang="en-US"/>
        </a:p>
      </dgm:t>
    </dgm:pt>
    <dgm:pt modelId="{2000728A-9130-4A72-8AD9-DA6A3AB493D0}" type="pres">
      <dgm:prSet presAssocID="{2623A8CC-77CD-4DDC-A295-D8CBA3CEFC0F}" presName="childText2" presStyleLbl="solidAlignAcc1" presStyleIdx="1" presStyleCnt="4">
        <dgm:presLayoutVars>
          <dgm:chMax val="0"/>
          <dgm:chPref val="0"/>
          <dgm:bulletEnabled val="1"/>
        </dgm:presLayoutVars>
      </dgm:prSet>
      <dgm:spPr/>
      <dgm:t>
        <a:bodyPr/>
        <a:lstStyle/>
        <a:p>
          <a:endParaRPr lang="en-US"/>
        </a:p>
      </dgm:t>
    </dgm:pt>
    <dgm:pt modelId="{7FA4A401-5F79-4B06-8B18-C45B82ED6B5E}" type="pres">
      <dgm:prSet presAssocID="{0034900E-27DF-4730-8D36-0607FC6A5D09}" presName="parentText3" presStyleLbl="node1" presStyleIdx="2" presStyleCnt="4" custScaleY="139759">
        <dgm:presLayoutVars>
          <dgm:chMax/>
          <dgm:chPref val="3"/>
          <dgm:bulletEnabled val="1"/>
        </dgm:presLayoutVars>
      </dgm:prSet>
      <dgm:spPr/>
      <dgm:t>
        <a:bodyPr/>
        <a:lstStyle/>
        <a:p>
          <a:endParaRPr lang="en-US"/>
        </a:p>
      </dgm:t>
    </dgm:pt>
    <dgm:pt modelId="{07EA4F3C-ED31-4D6A-9878-C50B08D53D0A}" type="pres">
      <dgm:prSet presAssocID="{0034900E-27DF-4730-8D36-0607FC6A5D09}" presName="childText3" presStyleLbl="solidAlignAcc1" presStyleIdx="2" presStyleCnt="4">
        <dgm:presLayoutVars>
          <dgm:chMax val="0"/>
          <dgm:chPref val="0"/>
          <dgm:bulletEnabled val="1"/>
        </dgm:presLayoutVars>
      </dgm:prSet>
      <dgm:spPr/>
      <dgm:t>
        <a:bodyPr/>
        <a:lstStyle/>
        <a:p>
          <a:endParaRPr lang="en-US"/>
        </a:p>
      </dgm:t>
    </dgm:pt>
    <dgm:pt modelId="{5A4ACE37-C829-4009-BD6D-ED2ACCCE8B38}" type="pres">
      <dgm:prSet presAssocID="{97C4CDFD-EF0D-4BA2-9ADD-21119F614A09}" presName="parentText4" presStyleLbl="node1" presStyleIdx="3" presStyleCnt="4">
        <dgm:presLayoutVars>
          <dgm:chMax/>
          <dgm:chPref val="3"/>
          <dgm:bulletEnabled val="1"/>
        </dgm:presLayoutVars>
      </dgm:prSet>
      <dgm:spPr/>
      <dgm:t>
        <a:bodyPr/>
        <a:lstStyle/>
        <a:p>
          <a:endParaRPr lang="en-US"/>
        </a:p>
      </dgm:t>
    </dgm:pt>
    <dgm:pt modelId="{BB1B0D94-284B-476D-83DF-78F4E310EDF5}" type="pres">
      <dgm:prSet presAssocID="{97C4CDFD-EF0D-4BA2-9ADD-21119F614A09}" presName="childText4" presStyleLbl="solidAlignAcc1" presStyleIdx="3" presStyleCnt="4">
        <dgm:presLayoutVars>
          <dgm:chMax val="0"/>
          <dgm:chPref val="0"/>
          <dgm:bulletEnabled val="1"/>
        </dgm:presLayoutVars>
      </dgm:prSet>
      <dgm:spPr/>
      <dgm:t>
        <a:bodyPr/>
        <a:lstStyle/>
        <a:p>
          <a:endParaRPr lang="en-US"/>
        </a:p>
      </dgm:t>
    </dgm:pt>
  </dgm:ptLst>
  <dgm:cxnLst>
    <dgm:cxn modelId="{CBC03592-4BE6-4B0A-BA94-EEB8981E983D}" type="presOf" srcId="{C76C08C5-827C-409A-BE1B-073C8519BF56}" destId="{BD40A33A-59F5-4CA2-B206-511226927B25}" srcOrd="0" destOrd="0" presId="urn:microsoft.com/office/officeart/2009/3/layout/IncreasingArrowsProcess"/>
    <dgm:cxn modelId="{6880D595-F650-42EE-912C-77FA08E27443}" srcId="{DE715226-8F89-4517-BBBF-63E1623378CA}" destId="{C76C08C5-827C-409A-BE1B-073C8519BF56}" srcOrd="0" destOrd="0" parTransId="{D2DDA072-B5CF-4936-9044-9EEB0005497F}" sibTransId="{8F71B857-28F6-461B-9CE6-F8CAB2F89EBB}"/>
    <dgm:cxn modelId="{0F140792-EB70-4EA7-80AB-21C95949183D}" type="presOf" srcId="{E5F9D199-B460-4B06-BE37-B5E3D3220818}" destId="{BB1B0D94-284B-476D-83DF-78F4E310EDF5}" srcOrd="0" destOrd="0" presId="urn:microsoft.com/office/officeart/2009/3/layout/IncreasingArrowsProcess"/>
    <dgm:cxn modelId="{20B6410B-5908-40AE-A1A7-430CD65970F0}" srcId="{1CE9DCBF-69BE-4BD5-A05A-7FC1F537CFA2}" destId="{DE715226-8F89-4517-BBBF-63E1623378CA}" srcOrd="0" destOrd="0" parTransId="{FFE3FF27-493F-4296-B30C-B85C8A519574}" sibTransId="{5C931719-ECFA-4F5D-A5AF-710E9BF3F152}"/>
    <dgm:cxn modelId="{DDCED155-CDA9-45AA-9F28-FEA420DC60E2}" type="presOf" srcId="{C192F0C4-B941-4395-9F15-5F7D84496EA9}" destId="{07EA4F3C-ED31-4D6A-9878-C50B08D53D0A}" srcOrd="0" destOrd="1" presId="urn:microsoft.com/office/officeart/2009/3/layout/IncreasingArrowsProcess"/>
    <dgm:cxn modelId="{2E5EDFEE-4312-4E84-A757-76140BD6851D}" type="presOf" srcId="{1CE9DCBF-69BE-4BD5-A05A-7FC1F537CFA2}" destId="{409E5D1C-6974-4FF8-96F4-781B0EE9C39B}" srcOrd="0" destOrd="0" presId="urn:microsoft.com/office/officeart/2009/3/layout/IncreasingArrowsProcess"/>
    <dgm:cxn modelId="{700EC5DE-7D96-4731-8534-91555F1D819D}" type="presOf" srcId="{0034900E-27DF-4730-8D36-0607FC6A5D09}" destId="{7FA4A401-5F79-4B06-8B18-C45B82ED6B5E}" srcOrd="0" destOrd="0" presId="urn:microsoft.com/office/officeart/2009/3/layout/IncreasingArrowsProcess"/>
    <dgm:cxn modelId="{90C2A01C-77C1-4AA3-BB84-DC138FCF7FF0}" srcId="{0034900E-27DF-4730-8D36-0607FC6A5D09}" destId="{5A6E6A26-13D3-455A-93E1-4BF03407810C}" srcOrd="2" destOrd="0" parTransId="{8E4303BC-1E15-4473-961B-6B9CA6A72471}" sibTransId="{390B0A69-0BF7-4212-B9F1-9D3AC33CB478}"/>
    <dgm:cxn modelId="{AB8F5884-65CE-4F59-8644-0606EC2AC313}" srcId="{1CE9DCBF-69BE-4BD5-A05A-7FC1F537CFA2}" destId="{2623A8CC-77CD-4DDC-A295-D8CBA3CEFC0F}" srcOrd="1" destOrd="0" parTransId="{59AE7E31-C867-4898-A389-068F31B30A45}" sibTransId="{0C7BF2E0-5A63-48F0-A8FD-E71E67091747}"/>
    <dgm:cxn modelId="{5649D36B-6413-4C65-8FC6-03321562D15F}" type="presOf" srcId="{466CFFD1-0636-4275-93C3-AE6E429251BF}" destId="{07EA4F3C-ED31-4D6A-9878-C50B08D53D0A}" srcOrd="0" destOrd="0" presId="urn:microsoft.com/office/officeart/2009/3/layout/IncreasingArrowsProcess"/>
    <dgm:cxn modelId="{8858F685-B06F-4C30-ABEF-FA3942CB858F}" srcId="{1CE9DCBF-69BE-4BD5-A05A-7FC1F537CFA2}" destId="{0034900E-27DF-4730-8D36-0607FC6A5D09}" srcOrd="2" destOrd="0" parTransId="{570EE03F-13EF-4913-85B6-13991085D6EE}" sibTransId="{AB6149B3-BC6F-4194-A0D5-21179DD1A2FC}"/>
    <dgm:cxn modelId="{EB4051DB-4B4B-4776-9F4C-38DADF66A1B4}" type="presOf" srcId="{DE715226-8F89-4517-BBBF-63E1623378CA}" destId="{9DFF1279-751B-4941-95F3-7A7D510E442A}" srcOrd="0" destOrd="0" presId="urn:microsoft.com/office/officeart/2009/3/layout/IncreasingArrowsProcess"/>
    <dgm:cxn modelId="{FA9A09BB-B775-4282-88EA-4D0AE52FC5E7}" type="presOf" srcId="{91890228-8CDB-40EE-B42E-50997AD004E1}" destId="{2000728A-9130-4A72-8AD9-DA6A3AB493D0}" srcOrd="0" destOrd="0" presId="urn:microsoft.com/office/officeart/2009/3/layout/IncreasingArrowsProcess"/>
    <dgm:cxn modelId="{AE8ABFDE-161E-4894-84EF-6C37A4A3437B}" type="presOf" srcId="{5A6E6A26-13D3-455A-93E1-4BF03407810C}" destId="{07EA4F3C-ED31-4D6A-9878-C50B08D53D0A}" srcOrd="0" destOrd="2" presId="urn:microsoft.com/office/officeart/2009/3/layout/IncreasingArrowsProcess"/>
    <dgm:cxn modelId="{0A2AAF7F-2EB5-427D-B86B-CEAC78F4BCE5}" srcId="{97C4CDFD-EF0D-4BA2-9ADD-21119F614A09}" destId="{E5F9D199-B460-4B06-BE37-B5E3D3220818}" srcOrd="0" destOrd="0" parTransId="{7E2F2606-6046-4E16-840F-8985DB249711}" sibTransId="{1A2512E2-D08B-46E7-BC05-F7ACB796412F}"/>
    <dgm:cxn modelId="{7BA579D8-8956-4123-95EE-DBAACC47575B}" srcId="{2623A8CC-77CD-4DDC-A295-D8CBA3CEFC0F}" destId="{91890228-8CDB-40EE-B42E-50997AD004E1}" srcOrd="0" destOrd="0" parTransId="{86AE6B58-17F8-456F-9C1F-4605D3AB7528}" sibTransId="{F5A39A8A-4CAF-4DB9-83B9-9916880980D1}"/>
    <dgm:cxn modelId="{8AC50FD4-A034-46E5-9281-4892BA5FAD6E}" type="presOf" srcId="{97C4CDFD-EF0D-4BA2-9ADD-21119F614A09}" destId="{5A4ACE37-C829-4009-BD6D-ED2ACCCE8B38}" srcOrd="0" destOrd="0" presId="urn:microsoft.com/office/officeart/2009/3/layout/IncreasingArrowsProcess"/>
    <dgm:cxn modelId="{42DE82EF-CF72-48E3-B40A-A79A45283612}" srcId="{0034900E-27DF-4730-8D36-0607FC6A5D09}" destId="{C192F0C4-B941-4395-9F15-5F7D84496EA9}" srcOrd="1" destOrd="0" parTransId="{21C7BF59-5EEF-4CF9-9A43-05ECC262BFE5}" sibTransId="{F32C09F6-C68C-4DE7-A8C4-898D48362D43}"/>
    <dgm:cxn modelId="{AB110337-BDCD-42C1-803C-FE59A1E39304}" srcId="{1CE9DCBF-69BE-4BD5-A05A-7FC1F537CFA2}" destId="{97C4CDFD-EF0D-4BA2-9ADD-21119F614A09}" srcOrd="3" destOrd="0" parTransId="{F45DA7B5-ADA1-48FE-A19F-98E4DFA47A01}" sibTransId="{1AB41745-925D-4CA6-B268-63F7BB43AE69}"/>
    <dgm:cxn modelId="{345EFE1C-D708-4857-86FD-03DEC69CB214}" type="presOf" srcId="{2623A8CC-77CD-4DDC-A295-D8CBA3CEFC0F}" destId="{61B712E3-46E0-42C3-B7B1-532E40CCED0F}" srcOrd="0" destOrd="0" presId="urn:microsoft.com/office/officeart/2009/3/layout/IncreasingArrowsProcess"/>
    <dgm:cxn modelId="{A258D5FB-D064-47BF-87AE-7660C765E9FE}" srcId="{0034900E-27DF-4730-8D36-0607FC6A5D09}" destId="{466CFFD1-0636-4275-93C3-AE6E429251BF}" srcOrd="0" destOrd="0" parTransId="{97700F90-5F18-481C-878F-CBB84BC5247C}" sibTransId="{DC7620AA-B1AC-4FCC-A9B3-E63C34916C11}"/>
    <dgm:cxn modelId="{59FC33FC-62DD-4AED-B3FC-92CF09E74779}" type="presParOf" srcId="{409E5D1C-6974-4FF8-96F4-781B0EE9C39B}" destId="{9DFF1279-751B-4941-95F3-7A7D510E442A}" srcOrd="0" destOrd="0" presId="urn:microsoft.com/office/officeart/2009/3/layout/IncreasingArrowsProcess"/>
    <dgm:cxn modelId="{E833E9A7-E6CF-4864-8E9A-6F5C8BCE1689}" type="presParOf" srcId="{409E5D1C-6974-4FF8-96F4-781B0EE9C39B}" destId="{BD40A33A-59F5-4CA2-B206-511226927B25}" srcOrd="1" destOrd="0" presId="urn:microsoft.com/office/officeart/2009/3/layout/IncreasingArrowsProcess"/>
    <dgm:cxn modelId="{46130CF6-AA8E-442C-AA62-D0185A4C6B84}" type="presParOf" srcId="{409E5D1C-6974-4FF8-96F4-781B0EE9C39B}" destId="{61B712E3-46E0-42C3-B7B1-532E40CCED0F}" srcOrd="2" destOrd="0" presId="urn:microsoft.com/office/officeart/2009/3/layout/IncreasingArrowsProcess"/>
    <dgm:cxn modelId="{695B8B1B-CD05-481E-A5D7-75E9BCFD9E68}" type="presParOf" srcId="{409E5D1C-6974-4FF8-96F4-781B0EE9C39B}" destId="{2000728A-9130-4A72-8AD9-DA6A3AB493D0}" srcOrd="3" destOrd="0" presId="urn:microsoft.com/office/officeart/2009/3/layout/IncreasingArrowsProcess"/>
    <dgm:cxn modelId="{354A2AFE-1990-4E9A-83BB-D8FFB36B0C92}" type="presParOf" srcId="{409E5D1C-6974-4FF8-96F4-781B0EE9C39B}" destId="{7FA4A401-5F79-4B06-8B18-C45B82ED6B5E}" srcOrd="4" destOrd="0" presId="urn:microsoft.com/office/officeart/2009/3/layout/IncreasingArrowsProcess"/>
    <dgm:cxn modelId="{2119EDAD-2A41-4E38-9CAF-6844288522D6}" type="presParOf" srcId="{409E5D1C-6974-4FF8-96F4-781B0EE9C39B}" destId="{07EA4F3C-ED31-4D6A-9878-C50B08D53D0A}" srcOrd="5" destOrd="0" presId="urn:microsoft.com/office/officeart/2009/3/layout/IncreasingArrowsProcess"/>
    <dgm:cxn modelId="{1176D181-AD90-4E06-BF66-E4ABEE1C8904}" type="presParOf" srcId="{409E5D1C-6974-4FF8-96F4-781B0EE9C39B}" destId="{5A4ACE37-C829-4009-BD6D-ED2ACCCE8B38}" srcOrd="6" destOrd="0" presId="urn:microsoft.com/office/officeart/2009/3/layout/IncreasingArrowsProcess"/>
    <dgm:cxn modelId="{B1BC1185-4D1F-4748-9E06-DD90B59A71D1}" type="presParOf" srcId="{409E5D1C-6974-4FF8-96F4-781B0EE9C39B}" destId="{BB1B0D94-284B-476D-83DF-78F4E310EDF5}" srcOrd="7" destOrd="0" presId="urn:microsoft.com/office/officeart/2009/3/layout/IncreasingArrows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4BBAD4-7BE1-412A-9BFC-1C3FDE824686}">
      <dsp:nvSpPr>
        <dsp:cNvPr id="0" name=""/>
        <dsp:cNvSpPr/>
      </dsp:nvSpPr>
      <dsp:spPr>
        <a:xfrm>
          <a:off x="0" y="0"/>
          <a:ext cx="5386198" cy="388843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DD2CBE-A620-4520-8F80-3D20A0F60687}">
      <dsp:nvSpPr>
        <dsp:cNvPr id="0" name=""/>
        <dsp:cNvSpPr/>
      </dsp:nvSpPr>
      <dsp:spPr>
        <a:xfrm>
          <a:off x="1503" y="1166529"/>
          <a:ext cx="1852782" cy="15553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Fluxes of waste</a:t>
          </a:r>
          <a:endParaRPr lang="en-US" sz="2800" kern="1200" dirty="0"/>
        </a:p>
      </dsp:txBody>
      <dsp:txXfrm>
        <a:off x="77430" y="1242456"/>
        <a:ext cx="1700928" cy="1403518"/>
      </dsp:txXfrm>
    </dsp:sp>
    <dsp:sp modelId="{1B117E96-B934-4E0E-8A61-79D001B6342B}">
      <dsp:nvSpPr>
        <dsp:cNvPr id="0" name=""/>
        <dsp:cNvSpPr/>
      </dsp:nvSpPr>
      <dsp:spPr>
        <a:xfrm>
          <a:off x="2123781" y="1166529"/>
          <a:ext cx="1852782" cy="155537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Water quality</a:t>
          </a:r>
          <a:endParaRPr lang="en-US" sz="2800" kern="1200" dirty="0"/>
        </a:p>
      </dsp:txBody>
      <dsp:txXfrm>
        <a:off x="2199708" y="1242456"/>
        <a:ext cx="1700928" cy="1403518"/>
      </dsp:txXfrm>
    </dsp:sp>
    <dsp:sp modelId="{187210EB-0CFD-43C5-9E7C-640436F1FDA3}">
      <dsp:nvSpPr>
        <dsp:cNvPr id="0" name=""/>
        <dsp:cNvSpPr/>
      </dsp:nvSpPr>
      <dsp:spPr>
        <a:xfrm>
          <a:off x="4246058" y="864095"/>
          <a:ext cx="2089141" cy="216024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Structure &amp; functions of biological communities</a:t>
          </a:r>
          <a:endParaRPr lang="en-US" sz="2400" kern="1200" dirty="0"/>
        </a:p>
      </dsp:txBody>
      <dsp:txXfrm>
        <a:off x="4348041" y="966078"/>
        <a:ext cx="1885175" cy="19562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02CF73-71D5-46C1-9859-B7D85956947A}">
      <dsp:nvSpPr>
        <dsp:cNvPr id="0" name=""/>
        <dsp:cNvSpPr/>
      </dsp:nvSpPr>
      <dsp:spPr>
        <a:xfrm>
          <a:off x="-6688876" y="-945976"/>
          <a:ext cx="7946657" cy="7946657"/>
        </a:xfrm>
        <a:prstGeom prst="blockArc">
          <a:avLst>
            <a:gd name="adj1" fmla="val 18900000"/>
            <a:gd name="adj2" fmla="val 2700000"/>
            <a:gd name="adj3" fmla="val 272"/>
          </a:avLst>
        </a:pr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A0490B-59C3-4924-A297-EE351A70A8D8}">
      <dsp:nvSpPr>
        <dsp:cNvPr id="0" name=""/>
        <dsp:cNvSpPr/>
      </dsp:nvSpPr>
      <dsp:spPr>
        <a:xfrm>
          <a:off x="700486" y="237999"/>
          <a:ext cx="12476976" cy="1859210"/>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1020"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Assess the seasonal changes in water quality of Alinsaog River in terms of its </a:t>
          </a:r>
          <a:r>
            <a:rPr lang="en-US" sz="2800" kern="1200" dirty="0" err="1" smtClean="0"/>
            <a:t>physico</a:t>
          </a:r>
          <a:r>
            <a:rPr lang="en-US" sz="2800" kern="1200" dirty="0" smtClean="0"/>
            <a:t>-chemical characteristics (pH, temperature, dissolved oxygen, total dissolved solids, salinity, Secchi disk visibility, chemical oxygen demand, and nitrate and phosphate content);</a:t>
          </a:r>
          <a:endParaRPr lang="en-US" sz="2800" kern="1200" dirty="0"/>
        </a:p>
      </dsp:txBody>
      <dsp:txXfrm>
        <a:off x="700486" y="237999"/>
        <a:ext cx="12476976" cy="1859210"/>
      </dsp:txXfrm>
    </dsp:sp>
    <dsp:sp modelId="{854174D6-622E-4F38-9620-88C6AA2F5EFF}">
      <dsp:nvSpPr>
        <dsp:cNvPr id="0" name=""/>
        <dsp:cNvSpPr/>
      </dsp:nvSpPr>
      <dsp:spPr>
        <a:xfrm>
          <a:off x="84664" y="415427"/>
          <a:ext cx="1135465" cy="1135465"/>
        </a:xfrm>
        <a:prstGeom prst="ellipse">
          <a:avLst/>
        </a:prstGeom>
        <a:blipFill rotWithShape="0">
          <a:blip xmlns:r="http://schemas.openxmlformats.org/officeDocument/2006/relationships" r:embed="rId1"/>
          <a:stretch>
            <a:fillRect/>
          </a:stretch>
        </a:blip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F37DB1-33C6-4E29-80F9-37235690E40B}">
      <dsp:nvSpPr>
        <dsp:cNvPr id="0" name=""/>
        <dsp:cNvSpPr/>
      </dsp:nvSpPr>
      <dsp:spPr>
        <a:xfrm>
          <a:off x="1649089" y="2372229"/>
          <a:ext cx="11484872" cy="694169"/>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1020"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Determine the stream flow in the four sampling stations during the wet and dry season;</a:t>
          </a:r>
          <a:endParaRPr lang="en-US" sz="2800" kern="1200" dirty="0"/>
        </a:p>
      </dsp:txBody>
      <dsp:txXfrm>
        <a:off x="1649089" y="2372229"/>
        <a:ext cx="11484872" cy="694169"/>
      </dsp:txXfrm>
    </dsp:sp>
    <dsp:sp modelId="{B0D6DE5A-AFE6-46D7-93A3-9CE0130E76E4}">
      <dsp:nvSpPr>
        <dsp:cNvPr id="0" name=""/>
        <dsp:cNvSpPr/>
      </dsp:nvSpPr>
      <dsp:spPr>
        <a:xfrm>
          <a:off x="605454" y="1778222"/>
          <a:ext cx="1135465" cy="1135465"/>
        </a:xfrm>
        <a:prstGeom prst="ellipse">
          <a:avLst/>
        </a:prstGeom>
        <a:blipFill rotWithShape="0">
          <a:blip xmlns:r="http://schemas.openxmlformats.org/officeDocument/2006/relationships" r:embed="rId2"/>
          <a:stretch>
            <a:fillRect/>
          </a:stretch>
        </a:blip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153E58-7101-40FC-BBAE-EE3C54B10F65}">
      <dsp:nvSpPr>
        <dsp:cNvPr id="0" name=""/>
        <dsp:cNvSpPr/>
      </dsp:nvSpPr>
      <dsp:spPr>
        <a:xfrm>
          <a:off x="1221295" y="3540346"/>
          <a:ext cx="11907961" cy="908372"/>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1020"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Determine seasonal changes in the composition,  abundance and density of phytoplankton; and </a:t>
          </a:r>
          <a:endParaRPr lang="en-US" sz="2800" kern="1200" dirty="0"/>
        </a:p>
      </dsp:txBody>
      <dsp:txXfrm>
        <a:off x="1221295" y="3540346"/>
        <a:ext cx="11907961" cy="908372"/>
      </dsp:txXfrm>
    </dsp:sp>
    <dsp:sp modelId="{DA638413-EB01-4703-ABEF-334DC30B32A4}">
      <dsp:nvSpPr>
        <dsp:cNvPr id="0" name=""/>
        <dsp:cNvSpPr/>
      </dsp:nvSpPr>
      <dsp:spPr>
        <a:xfrm>
          <a:off x="605454" y="3141016"/>
          <a:ext cx="1135465" cy="1135465"/>
        </a:xfrm>
        <a:prstGeom prst="ellipse">
          <a:avLst/>
        </a:prstGeom>
        <a:blipFill rotWithShape="0">
          <a:blip xmlns:r="http://schemas.openxmlformats.org/officeDocument/2006/relationships" r:embed="rId3"/>
          <a:stretch>
            <a:fillRect/>
          </a:stretch>
        </a:blip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878244-D5D8-441E-ADBB-1088FF676A2B}">
      <dsp:nvSpPr>
        <dsp:cNvPr id="0" name=""/>
        <dsp:cNvSpPr/>
      </dsp:nvSpPr>
      <dsp:spPr>
        <a:xfrm>
          <a:off x="641335" y="4854470"/>
          <a:ext cx="12428752" cy="908372"/>
        </a:xfrm>
        <a:prstGeom prst="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1020"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Correlate water quality parameters with phytoplankton density and abundance.</a:t>
          </a:r>
          <a:endParaRPr lang="en-US" sz="2800" kern="1200" dirty="0"/>
        </a:p>
      </dsp:txBody>
      <dsp:txXfrm>
        <a:off x="641335" y="4854470"/>
        <a:ext cx="12428752" cy="908372"/>
      </dsp:txXfrm>
    </dsp:sp>
    <dsp:sp modelId="{61C0207F-B4BA-4219-9046-96D1ABFF8FD6}">
      <dsp:nvSpPr>
        <dsp:cNvPr id="0" name=""/>
        <dsp:cNvSpPr/>
      </dsp:nvSpPr>
      <dsp:spPr>
        <a:xfrm>
          <a:off x="84664" y="4503811"/>
          <a:ext cx="1135465" cy="1135465"/>
        </a:xfrm>
        <a:prstGeom prst="ellipse">
          <a:avLst/>
        </a:prstGeom>
        <a:blipFill rotWithShape="0">
          <a:blip xmlns:r="http://schemas.openxmlformats.org/officeDocument/2006/relationships" r:embed="rId4"/>
          <a:stretch>
            <a:fillRect/>
          </a:stretch>
        </a:blip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F1279-751B-4941-95F3-7A7D510E442A}">
      <dsp:nvSpPr>
        <dsp:cNvPr id="0" name=""/>
        <dsp:cNvSpPr/>
      </dsp:nvSpPr>
      <dsp:spPr>
        <a:xfrm>
          <a:off x="3779594" y="82661"/>
          <a:ext cx="10370801" cy="1372573"/>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239686" numCol="1" spcCol="1270" anchor="ctr" anchorCtr="0">
          <a:noAutofit/>
        </a:bodyPr>
        <a:lstStyle/>
        <a:p>
          <a:pPr lvl="0" algn="l" defTabSz="1244600">
            <a:lnSpc>
              <a:spcPct val="90000"/>
            </a:lnSpc>
            <a:spcBef>
              <a:spcPct val="0"/>
            </a:spcBef>
            <a:spcAft>
              <a:spcPct val="35000"/>
            </a:spcAft>
          </a:pPr>
          <a:r>
            <a:rPr lang="en-US" sz="2800" b="1" kern="1200" dirty="0" smtClean="0"/>
            <a:t>60L plankton sample</a:t>
          </a:r>
          <a:endParaRPr lang="en-US" sz="2800" b="1" kern="1200" dirty="0"/>
        </a:p>
      </dsp:txBody>
      <dsp:txXfrm>
        <a:off x="3779594" y="425804"/>
        <a:ext cx="10027658" cy="686287"/>
      </dsp:txXfrm>
    </dsp:sp>
    <dsp:sp modelId="{BD40A33A-59F5-4CA2-B206-511226927B25}">
      <dsp:nvSpPr>
        <dsp:cNvPr id="0" name=""/>
        <dsp:cNvSpPr/>
      </dsp:nvSpPr>
      <dsp:spPr>
        <a:xfrm>
          <a:off x="3779594" y="1180794"/>
          <a:ext cx="2390469" cy="279273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t>Sampling by bucket method (25 microns)</a:t>
          </a:r>
          <a:endParaRPr lang="en-US" sz="2400" kern="1200" dirty="0"/>
        </a:p>
      </dsp:txBody>
      <dsp:txXfrm>
        <a:off x="3779594" y="1180794"/>
        <a:ext cx="2390469" cy="2792735"/>
      </dsp:txXfrm>
    </dsp:sp>
    <dsp:sp modelId="{61B712E3-46E0-42C3-B7B1-532E40CCED0F}">
      <dsp:nvSpPr>
        <dsp:cNvPr id="0" name=""/>
        <dsp:cNvSpPr/>
      </dsp:nvSpPr>
      <dsp:spPr>
        <a:xfrm>
          <a:off x="6180678" y="479808"/>
          <a:ext cx="7980332" cy="1509832"/>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239686" numCol="1" spcCol="1270" anchor="ctr" anchorCtr="0">
          <a:noAutofit/>
        </a:bodyPr>
        <a:lstStyle/>
        <a:p>
          <a:pPr lvl="0" algn="l" defTabSz="1244600">
            <a:lnSpc>
              <a:spcPct val="90000"/>
            </a:lnSpc>
            <a:spcBef>
              <a:spcPct val="0"/>
            </a:spcBef>
            <a:spcAft>
              <a:spcPct val="35000"/>
            </a:spcAft>
          </a:pPr>
          <a:r>
            <a:rPr lang="en-US" sz="2800" b="1" kern="1200" dirty="0" smtClean="0"/>
            <a:t>Filtration</a:t>
          </a:r>
          <a:endParaRPr lang="en-US" sz="2800" b="1" kern="1200" dirty="0"/>
        </a:p>
      </dsp:txBody>
      <dsp:txXfrm>
        <a:off x="6180678" y="857266"/>
        <a:ext cx="7602874" cy="754916"/>
      </dsp:txXfrm>
    </dsp:sp>
    <dsp:sp modelId="{2000728A-9130-4A72-8AD9-DA6A3AB493D0}">
      <dsp:nvSpPr>
        <dsp:cNvPr id="0" name=""/>
        <dsp:cNvSpPr/>
      </dsp:nvSpPr>
      <dsp:spPr>
        <a:xfrm>
          <a:off x="6170064" y="1683893"/>
          <a:ext cx="2390469" cy="2721552"/>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t>Settling, filtration, collected residuum  diluted with filtrate</a:t>
          </a:r>
          <a:endParaRPr lang="en-US" sz="2400" kern="1200" dirty="0"/>
        </a:p>
      </dsp:txBody>
      <dsp:txXfrm>
        <a:off x="6170064" y="1683893"/>
        <a:ext cx="2390469" cy="2721552"/>
      </dsp:txXfrm>
    </dsp:sp>
    <dsp:sp modelId="{7FA4A401-5F79-4B06-8B18-C45B82ED6B5E}">
      <dsp:nvSpPr>
        <dsp:cNvPr id="0" name=""/>
        <dsp:cNvSpPr/>
      </dsp:nvSpPr>
      <dsp:spPr>
        <a:xfrm>
          <a:off x="8560534" y="720083"/>
          <a:ext cx="5589862" cy="2110127"/>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239686" numCol="1" spcCol="1270" anchor="ctr" anchorCtr="0">
          <a:noAutofit/>
        </a:bodyPr>
        <a:lstStyle/>
        <a:p>
          <a:pPr lvl="0" algn="l" defTabSz="1244600">
            <a:lnSpc>
              <a:spcPct val="90000"/>
            </a:lnSpc>
            <a:spcBef>
              <a:spcPct val="0"/>
            </a:spcBef>
            <a:spcAft>
              <a:spcPct val="35000"/>
            </a:spcAft>
          </a:pPr>
          <a:r>
            <a:rPr lang="en-US" sz="2800" b="1" kern="1200" dirty="0" smtClean="0"/>
            <a:t>Plankton identification &amp; counting</a:t>
          </a:r>
          <a:endParaRPr lang="en-US" sz="2800" b="1" kern="1200" dirty="0"/>
        </a:p>
      </dsp:txBody>
      <dsp:txXfrm>
        <a:off x="8560534" y="1247615"/>
        <a:ext cx="5062330" cy="1055063"/>
      </dsp:txXfrm>
    </dsp:sp>
    <dsp:sp modelId="{07EA4F3C-ED31-4D6A-9878-C50B08D53D0A}">
      <dsp:nvSpPr>
        <dsp:cNvPr id="0" name=""/>
        <dsp:cNvSpPr/>
      </dsp:nvSpPr>
      <dsp:spPr>
        <a:xfrm>
          <a:off x="8560534" y="2186992"/>
          <a:ext cx="2390469" cy="2739749"/>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t>1 ml aliquot in Sedgwick-Rafter counting chamber (20 mm x 50 mm)</a:t>
          </a:r>
          <a:endParaRPr lang="en-US" sz="2400" kern="1200" dirty="0"/>
        </a:p>
        <a:p>
          <a:pPr lvl="0" algn="l" defTabSz="1066800">
            <a:lnSpc>
              <a:spcPct val="90000"/>
            </a:lnSpc>
            <a:spcBef>
              <a:spcPct val="0"/>
            </a:spcBef>
            <a:spcAft>
              <a:spcPct val="35000"/>
            </a:spcAft>
          </a:pPr>
          <a:endParaRPr lang="en-US" sz="2400" kern="1200" dirty="0"/>
        </a:p>
        <a:p>
          <a:pPr lvl="0" algn="l" defTabSz="1066800">
            <a:lnSpc>
              <a:spcPct val="90000"/>
            </a:lnSpc>
            <a:spcBef>
              <a:spcPct val="0"/>
            </a:spcBef>
            <a:spcAft>
              <a:spcPct val="35000"/>
            </a:spcAft>
          </a:pPr>
          <a:endParaRPr lang="en-US" sz="2400" kern="1200" dirty="0"/>
        </a:p>
      </dsp:txBody>
      <dsp:txXfrm>
        <a:off x="8560534" y="2186992"/>
        <a:ext cx="2390469" cy="2739749"/>
      </dsp:txXfrm>
    </dsp:sp>
    <dsp:sp modelId="{5A4ACE37-C829-4009-BD6D-ED2ACCCE8B38}">
      <dsp:nvSpPr>
        <dsp:cNvPr id="0" name=""/>
        <dsp:cNvSpPr/>
      </dsp:nvSpPr>
      <dsp:spPr>
        <a:xfrm>
          <a:off x="10951004" y="1523329"/>
          <a:ext cx="3199392" cy="1509832"/>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254000" bIns="239686" numCol="1" spcCol="1270" anchor="ctr" anchorCtr="0">
          <a:noAutofit/>
        </a:bodyPr>
        <a:lstStyle/>
        <a:p>
          <a:pPr lvl="0" algn="l" defTabSz="1155700">
            <a:lnSpc>
              <a:spcPct val="90000"/>
            </a:lnSpc>
            <a:spcBef>
              <a:spcPct val="0"/>
            </a:spcBef>
            <a:spcAft>
              <a:spcPct val="35000"/>
            </a:spcAft>
          </a:pPr>
          <a:r>
            <a:rPr lang="en-US" sz="2600" b="1" kern="1200" dirty="0" smtClean="0"/>
            <a:t>Plankton density</a:t>
          </a:r>
          <a:endParaRPr lang="en-US" sz="2600" b="1" kern="1200" dirty="0"/>
        </a:p>
      </dsp:txBody>
      <dsp:txXfrm>
        <a:off x="10951004" y="1900787"/>
        <a:ext cx="2821934" cy="754916"/>
      </dsp:txXfrm>
    </dsp:sp>
    <dsp:sp modelId="{BB1B0D94-284B-476D-83DF-78F4E310EDF5}">
      <dsp:nvSpPr>
        <dsp:cNvPr id="0" name=""/>
        <dsp:cNvSpPr/>
      </dsp:nvSpPr>
      <dsp:spPr>
        <a:xfrm>
          <a:off x="10951004" y="2690091"/>
          <a:ext cx="2412248" cy="2771862"/>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t>Cells/ml  to cells/L</a:t>
          </a:r>
          <a:endParaRPr lang="en-US" sz="2400" kern="1200" dirty="0"/>
        </a:p>
      </dsp:txBody>
      <dsp:txXfrm>
        <a:off x="10951004" y="2690091"/>
        <a:ext cx="2412248" cy="277186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3.x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drawings/drawing1.xml><?xml version="1.0" encoding="utf-8"?>
<c:userShapes xmlns:c="http://schemas.openxmlformats.org/drawingml/2006/chart">
  <cdr:relSizeAnchor xmlns:cdr="http://schemas.openxmlformats.org/drawingml/2006/chartDrawing">
    <cdr:from>
      <cdr:x>0.14157</cdr:x>
      <cdr:y>0.45006</cdr:y>
    </cdr:from>
    <cdr:to>
      <cdr:x>0.90211</cdr:x>
      <cdr:y>0.46225</cdr:y>
    </cdr:to>
    <cdr:cxnSp macro="">
      <cdr:nvCxnSpPr>
        <cdr:cNvPr id="2" name="Straight Connector 1"/>
        <cdr:cNvCxnSpPr/>
      </cdr:nvCxnSpPr>
      <cdr:spPr>
        <a:xfrm xmlns:a="http://schemas.openxmlformats.org/drawingml/2006/main">
          <a:off x="1353750" y="2372276"/>
          <a:ext cx="7272808" cy="64249"/>
        </a:xfrm>
        <a:prstGeom xmlns:a="http://schemas.openxmlformats.org/drawingml/2006/main" prst="line">
          <a:avLst/>
        </a:prstGeom>
        <a:ln xmlns:a="http://schemas.openxmlformats.org/drawingml/2006/main" w="38100">
          <a:prstDash val="sysDash"/>
        </a:ln>
      </cdr:spPr>
      <cdr:style>
        <a:lnRef xmlns:a="http://schemas.openxmlformats.org/drawingml/2006/main" idx="2">
          <a:schemeClr val="accent2"/>
        </a:lnRef>
        <a:fillRef xmlns:a="http://schemas.openxmlformats.org/drawingml/2006/main" idx="0">
          <a:schemeClr val="accent2"/>
        </a:fillRef>
        <a:effectRef xmlns:a="http://schemas.openxmlformats.org/drawingml/2006/main" idx="1">
          <a:schemeClr val="accent2"/>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0.15217</cdr:x>
      <cdr:y>0.56893</cdr:y>
    </cdr:from>
    <cdr:to>
      <cdr:x>0.85783</cdr:x>
      <cdr:y>0.57208</cdr:y>
    </cdr:to>
    <cdr:cxnSp macro="">
      <cdr:nvCxnSpPr>
        <cdr:cNvPr id="2" name="Straight Connector 1"/>
        <cdr:cNvCxnSpPr/>
      </cdr:nvCxnSpPr>
      <cdr:spPr>
        <a:xfrm xmlns:a="http://schemas.openxmlformats.org/drawingml/2006/main" flipV="1">
          <a:off x="1008112" y="2952328"/>
          <a:ext cx="4674811" cy="16347"/>
        </a:xfrm>
        <a:prstGeom xmlns:a="http://schemas.openxmlformats.org/drawingml/2006/main" prst="line">
          <a:avLst/>
        </a:prstGeom>
        <a:ln xmlns:a="http://schemas.openxmlformats.org/drawingml/2006/main" w="38100">
          <a:solidFill>
            <a:srgbClr val="FF0000"/>
          </a:solidFill>
          <a:prstDash val="sysDash"/>
        </a:ln>
      </cdr:spPr>
      <cdr:style>
        <a:lnRef xmlns:a="http://schemas.openxmlformats.org/drawingml/2006/main" idx="2">
          <a:schemeClr val="accent2"/>
        </a:lnRef>
        <a:fillRef xmlns:a="http://schemas.openxmlformats.org/drawingml/2006/main" idx="0">
          <a:schemeClr val="accent2"/>
        </a:fillRef>
        <a:effectRef xmlns:a="http://schemas.openxmlformats.org/drawingml/2006/main" idx="1">
          <a:schemeClr val="accent2"/>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0.51534</cdr:x>
      <cdr:y>0.84591</cdr:y>
    </cdr:from>
    <cdr:to>
      <cdr:x>0.7638</cdr:x>
      <cdr:y>0.88365</cdr:y>
    </cdr:to>
    <cdr:sp macro="" textlink="">
      <cdr:nvSpPr>
        <cdr:cNvPr id="2" name="Rectangle 1"/>
        <cdr:cNvSpPr/>
      </cdr:nvSpPr>
      <cdr:spPr>
        <a:xfrm xmlns:a="http://schemas.openxmlformats.org/drawingml/2006/main">
          <a:off x="1600200" y="2562225"/>
          <a:ext cx="771525" cy="114300"/>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0.30169</cdr:x>
      <cdr:y>0.91553</cdr:y>
    </cdr:from>
    <cdr:to>
      <cdr:x>0.54965</cdr:x>
      <cdr:y>0.97371</cdr:y>
    </cdr:to>
    <cdr:pic>
      <cdr:nvPicPr>
        <cdr:cNvPr id="3" name="Picture 2"/>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102634" y="4004575"/>
          <a:ext cx="1728192" cy="25445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CA576E4B-8AC6-4C8D-B88D-A07C52A07A75}" type="datetimeFigureOut">
              <a:rPr lang="en-GB"/>
              <a:pPr>
                <a:defRPr/>
              </a:pPr>
              <a:t>29/05/2017</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5AFF7F73-15B8-4DE2-9A55-934E074BB08F}" type="slidenum">
              <a:rPr lang="en-GB" altLang="en-US"/>
              <a:pPr>
                <a:defRPr/>
              </a:pPr>
              <a:t>‹#›</a:t>
            </a:fld>
            <a:endParaRPr lang="en-GB" altLang="en-US"/>
          </a:p>
        </p:txBody>
      </p:sp>
    </p:spTree>
    <p:extLst>
      <p:ext uri="{BB962C8B-B14F-4D97-AF65-F5344CB8AC3E}">
        <p14:creationId xmlns:p14="http://schemas.microsoft.com/office/powerpoint/2010/main" val="19537481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700" kern="1200">
        <a:solidFill>
          <a:schemeClr val="tx1"/>
        </a:solidFill>
        <a:latin typeface="+mn-lt"/>
        <a:ea typeface="+mn-ea"/>
        <a:cs typeface="+mn-cs"/>
      </a:defRPr>
    </a:lvl1pPr>
    <a:lvl2pPr marL="653110" algn="l" rtl="0" eaLnBrk="0" fontAlgn="base" hangingPunct="0">
      <a:spcBef>
        <a:spcPct val="30000"/>
      </a:spcBef>
      <a:spcAft>
        <a:spcPct val="0"/>
      </a:spcAft>
      <a:defRPr sz="1700" kern="1200">
        <a:solidFill>
          <a:schemeClr val="tx1"/>
        </a:solidFill>
        <a:latin typeface="+mn-lt"/>
        <a:ea typeface="+mn-ea"/>
        <a:cs typeface="+mn-cs"/>
      </a:defRPr>
    </a:lvl2pPr>
    <a:lvl3pPr marL="1306220" algn="l" rtl="0" eaLnBrk="0" fontAlgn="base" hangingPunct="0">
      <a:spcBef>
        <a:spcPct val="30000"/>
      </a:spcBef>
      <a:spcAft>
        <a:spcPct val="0"/>
      </a:spcAft>
      <a:defRPr sz="1700" kern="1200">
        <a:solidFill>
          <a:schemeClr val="tx1"/>
        </a:solidFill>
        <a:latin typeface="+mn-lt"/>
        <a:ea typeface="+mn-ea"/>
        <a:cs typeface="+mn-cs"/>
      </a:defRPr>
    </a:lvl3pPr>
    <a:lvl4pPr marL="1959331" algn="l" rtl="0" eaLnBrk="0" fontAlgn="base" hangingPunct="0">
      <a:spcBef>
        <a:spcPct val="30000"/>
      </a:spcBef>
      <a:spcAft>
        <a:spcPct val="0"/>
      </a:spcAft>
      <a:defRPr sz="1700" kern="1200">
        <a:solidFill>
          <a:schemeClr val="tx1"/>
        </a:solidFill>
        <a:latin typeface="+mn-lt"/>
        <a:ea typeface="+mn-ea"/>
        <a:cs typeface="+mn-cs"/>
      </a:defRPr>
    </a:lvl4pPr>
    <a:lvl5pPr marL="2612441" algn="l" rtl="0" eaLnBrk="0" fontAlgn="base" hangingPunct="0">
      <a:spcBef>
        <a:spcPct val="30000"/>
      </a:spcBef>
      <a:spcAft>
        <a:spcPct val="0"/>
      </a:spcAft>
      <a:defRPr sz="1700" kern="1200">
        <a:solidFill>
          <a:schemeClr val="tx1"/>
        </a:solidFill>
        <a:latin typeface="+mn-lt"/>
        <a:ea typeface="+mn-ea"/>
        <a:cs typeface="+mn-cs"/>
      </a:defRPr>
    </a:lvl5pPr>
    <a:lvl6pPr marL="3265551" algn="l" defTabSz="1306220" rtl="0" eaLnBrk="1" latinLnBrk="0" hangingPunct="1">
      <a:defRPr sz="1700" kern="1200">
        <a:solidFill>
          <a:schemeClr val="tx1"/>
        </a:solidFill>
        <a:latin typeface="+mn-lt"/>
        <a:ea typeface="+mn-ea"/>
        <a:cs typeface="+mn-cs"/>
      </a:defRPr>
    </a:lvl6pPr>
    <a:lvl7pPr marL="3918661" algn="l" defTabSz="1306220" rtl="0" eaLnBrk="1" latinLnBrk="0" hangingPunct="1">
      <a:defRPr sz="1700" kern="1200">
        <a:solidFill>
          <a:schemeClr val="tx1"/>
        </a:solidFill>
        <a:latin typeface="+mn-lt"/>
        <a:ea typeface="+mn-ea"/>
        <a:cs typeface="+mn-cs"/>
      </a:defRPr>
    </a:lvl7pPr>
    <a:lvl8pPr marL="4571771" algn="l" defTabSz="1306220" rtl="0" eaLnBrk="1" latinLnBrk="0" hangingPunct="1">
      <a:defRPr sz="1700" kern="1200">
        <a:solidFill>
          <a:schemeClr val="tx1"/>
        </a:solidFill>
        <a:latin typeface="+mn-lt"/>
        <a:ea typeface="+mn-ea"/>
        <a:cs typeface="+mn-cs"/>
      </a:defRPr>
    </a:lvl8pPr>
    <a:lvl9pPr marL="5224882" algn="l" defTabSz="1306220"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sciencedirect.com/science/article/pii/S1687428515000825#b0080"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FF7F73-15B8-4DE2-9A55-934E074BB08F}" type="slidenum">
              <a:rPr lang="en-GB" altLang="en-US" smtClean="0"/>
              <a:pPr>
                <a:defRPr/>
              </a:pPr>
              <a:t>1</a:t>
            </a:fld>
            <a:endParaRPr lang="en-GB" altLang="en-US"/>
          </a:p>
        </p:txBody>
      </p:sp>
    </p:spTree>
    <p:extLst>
      <p:ext uri="{BB962C8B-B14F-4D97-AF65-F5344CB8AC3E}">
        <p14:creationId xmlns:p14="http://schemas.microsoft.com/office/powerpoint/2010/main" val="1666819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Zambales known for its rich deposits of Cr and Ni</a:t>
            </a:r>
          </a:p>
          <a:p>
            <a:pPr eaLnBrk="1" hangingPunct="1">
              <a:spcBef>
                <a:spcPct val="0"/>
              </a:spcBef>
            </a:pPr>
            <a:r>
              <a:rPr lang="en-US" smtClean="0"/>
              <a:t>15 MPSAs approved between 1991-2010</a:t>
            </a:r>
          </a:p>
          <a:p>
            <a:pPr eaLnBrk="1" hangingPunct="1">
              <a:spcBef>
                <a:spcPct val="0"/>
              </a:spcBef>
            </a:pPr>
            <a:r>
              <a:rPr lang="en-US" smtClean="0"/>
              <a:t>25% of total land area under MPSA (10,877.83 has).</a:t>
            </a:r>
          </a:p>
          <a:p>
            <a:pPr eaLnBrk="1" hangingPunct="1">
              <a:spcBef>
                <a:spcPct val="0"/>
              </a:spcBef>
            </a:pPr>
            <a:r>
              <a:rPr lang="en-US" smtClean="0"/>
              <a:t>Mining is one of the high dollar earning industries in the Philippines (MGB-DENR, 2014) with Zambales in Central Luzon as one of its mineral reservation sites. The municipality of Sta. Cruz has six Mineral Production Sharing Agreements (MPSAs) which give permission to large scale mining on about 10,877.83 hectares or 24.81% of its total land area. The area was reported to have high concentration of heavy metals such as Cr, Ni, Fe, Mn, Co and other metals such as Ca and K (Sazon, 2016). </a:t>
            </a:r>
          </a:p>
          <a:p>
            <a:pPr eaLnBrk="1" hangingPunct="1">
              <a:spcBef>
                <a:spcPct val="0"/>
              </a:spcBef>
            </a:pPr>
            <a:endParaRPr 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A4D14C9-0DD8-403A-A4C1-090CC4E440EE}" type="slidenum">
              <a:rPr lang="en-GB" altLang="en-US" smtClean="0"/>
              <a:pPr eaLnBrk="1" hangingPunct="1"/>
              <a:t>2</a:t>
            </a:fld>
            <a:endParaRPr lang="en-GB"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smtClean="0"/>
              <a:t>Open pit mining method employed in nickel extraction within the watershed resulted to removal of vegetation triggering soil erosion, runoff and sedimentation. After years of operation, environmental issues related to water and soil quality arose due to continuous silt deposition in water bodies and flood plains. </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Fluxes of wastes can change the chemical composition of water which can influence the structure and functions of biological communities in water.</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Environmental issues related to water and soil quality arose due to continuous silt deposition in water bodies and flood plains.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Poor water quality is a sign</a:t>
            </a:r>
            <a:r>
              <a:rPr lang="en-US" baseline="0" dirty="0" smtClean="0"/>
              <a:t> of freshwater ecosystem degradation</a:t>
            </a:r>
            <a:endParaRPr lang="en-US" dirty="0" smtClean="0"/>
          </a:p>
          <a:p>
            <a:endParaRPr lang="en-US" dirty="0" smtClean="0"/>
          </a:p>
          <a:p>
            <a:r>
              <a:rPr lang="en-US" sz="1200" kern="1200" dirty="0" smtClean="0">
                <a:solidFill>
                  <a:schemeClr val="tx1"/>
                </a:solidFill>
                <a:effectLst/>
                <a:latin typeface="+mn-lt"/>
                <a:ea typeface="+mn-ea"/>
                <a:cs typeface="+mn-cs"/>
              </a:rPr>
              <a:t>Hence,</a:t>
            </a:r>
            <a:r>
              <a:rPr lang="en-US" sz="1200" kern="1200" baseline="0" dirty="0" smtClean="0">
                <a:solidFill>
                  <a:schemeClr val="tx1"/>
                </a:solidFill>
                <a:effectLst/>
                <a:latin typeface="+mn-lt"/>
                <a:ea typeface="+mn-ea"/>
                <a:cs typeface="+mn-cs"/>
              </a:rPr>
              <a:t> a need for assessment of the e</a:t>
            </a:r>
            <a:r>
              <a:rPr lang="en-US" sz="1200" kern="1200" dirty="0" smtClean="0">
                <a:solidFill>
                  <a:schemeClr val="tx1"/>
                </a:solidFill>
                <a:effectLst/>
                <a:latin typeface="+mn-lt"/>
                <a:ea typeface="+mn-ea"/>
                <a:cs typeface="+mn-cs"/>
              </a:rPr>
              <a:t>cological conditions of water bodies in Zambales</a:t>
            </a:r>
            <a:r>
              <a:rPr lang="en-US" sz="1200" kern="1200" baseline="0" dirty="0" smtClean="0">
                <a:solidFill>
                  <a:schemeClr val="tx1"/>
                </a:solidFill>
                <a:effectLst/>
                <a:latin typeface="+mn-lt"/>
                <a:ea typeface="+mn-ea"/>
                <a:cs typeface="+mn-cs"/>
              </a:rPr>
              <a:t> s</a:t>
            </a:r>
            <a:r>
              <a:rPr lang="en-US" sz="1200" kern="1200" dirty="0" smtClean="0">
                <a:solidFill>
                  <a:schemeClr val="tx1"/>
                </a:solidFill>
                <a:effectLst/>
                <a:latin typeface="+mn-lt"/>
                <a:ea typeface="+mn-ea"/>
                <a:cs typeface="+mn-cs"/>
              </a:rPr>
              <a:t>uch that proper regulatory and rehabilitation measures can be formulated to rehabilitate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river for it to continually sustain its provision of goods and services.  </a:t>
            </a:r>
            <a:endParaRPr lang="en-US" dirty="0" smtClean="0"/>
          </a:p>
          <a:p>
            <a:endParaRPr lang="en-US" dirty="0" smtClean="0"/>
          </a:p>
          <a:p>
            <a:endParaRPr 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0F05AD4-96F7-431B-B6D8-703B6A6A256F}" type="slidenum">
              <a:rPr lang="en-US" smtClean="0"/>
              <a:pPr eaLnBrk="1" hangingPunct="1"/>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smtClean="0"/>
              <a:t>Open pit mining method employed in nickel extraction within the watershed resulted to removal of vegetation triggering soil erosion, runoff and sedimentation. After years of operation, environmental issues related to water and soil quality arose due to continuous silt deposition in water bodies and flood plains. </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Environmental issues related to water and soil quality arose due to continuous silt deposition in water bodies and flood plains.</a:t>
            </a:r>
          </a:p>
          <a:p>
            <a:endParaRPr lang="en-US" dirty="0" smtClean="0"/>
          </a:p>
          <a:p>
            <a:r>
              <a:rPr lang="en-US" sz="1200" kern="1200" dirty="0" smtClean="0">
                <a:solidFill>
                  <a:schemeClr val="tx1"/>
                </a:solidFill>
                <a:effectLst/>
                <a:latin typeface="+mn-lt"/>
                <a:ea typeface="+mn-ea"/>
                <a:cs typeface="+mn-cs"/>
              </a:rPr>
              <a:t>Hence,</a:t>
            </a:r>
            <a:r>
              <a:rPr lang="en-US" sz="1200" kern="1200" baseline="0" dirty="0" smtClean="0">
                <a:solidFill>
                  <a:schemeClr val="tx1"/>
                </a:solidFill>
                <a:effectLst/>
                <a:latin typeface="+mn-lt"/>
                <a:ea typeface="+mn-ea"/>
                <a:cs typeface="+mn-cs"/>
              </a:rPr>
              <a:t> a need for assessment of the e</a:t>
            </a:r>
            <a:r>
              <a:rPr lang="en-US" sz="1200" kern="1200" dirty="0" smtClean="0">
                <a:solidFill>
                  <a:schemeClr val="tx1"/>
                </a:solidFill>
                <a:effectLst/>
                <a:latin typeface="+mn-lt"/>
                <a:ea typeface="+mn-ea"/>
                <a:cs typeface="+mn-cs"/>
              </a:rPr>
              <a:t>cological conditions of water bodies in Zambales</a:t>
            </a:r>
            <a:r>
              <a:rPr lang="en-US" sz="1200" kern="1200" baseline="0" dirty="0" smtClean="0">
                <a:solidFill>
                  <a:schemeClr val="tx1"/>
                </a:solidFill>
                <a:effectLst/>
                <a:latin typeface="+mn-lt"/>
                <a:ea typeface="+mn-ea"/>
                <a:cs typeface="+mn-cs"/>
              </a:rPr>
              <a:t> s</a:t>
            </a:r>
            <a:r>
              <a:rPr lang="en-US" sz="1200" kern="1200" dirty="0" smtClean="0">
                <a:solidFill>
                  <a:schemeClr val="tx1"/>
                </a:solidFill>
                <a:effectLst/>
                <a:latin typeface="+mn-lt"/>
                <a:ea typeface="+mn-ea"/>
                <a:cs typeface="+mn-cs"/>
              </a:rPr>
              <a:t>uch that proper regulatory and rehabilitation measures can be formulated to rehabilitate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river for it to continually sustain its provision of goods and services.  </a:t>
            </a:r>
            <a:endParaRPr lang="en-US" dirty="0" smtClean="0"/>
          </a:p>
          <a:p>
            <a:endParaRPr lang="en-US" dirty="0" smtClean="0"/>
          </a:p>
          <a:p>
            <a:endParaRPr lang="en-US" dirty="0" smtClean="0"/>
          </a:p>
          <a:p>
            <a:endParaRPr lang="en-US" dirty="0" smtClean="0"/>
          </a:p>
          <a:p>
            <a:endParaRPr lang="en-US" dirty="0" smtClean="0"/>
          </a:p>
          <a:p>
            <a:r>
              <a:rPr lang="en-US" dirty="0" smtClean="0"/>
              <a:t>Mining can bring out materials long buried on the earth surface and these are commonly discharged in the surface waters causing pollution, particularly of heavy metals. This is of major concern since HM persists in the environment, non-degradable, and can </a:t>
            </a:r>
            <a:r>
              <a:rPr lang="en-US" dirty="0" err="1" smtClean="0"/>
              <a:t>bioconcentrate</a:t>
            </a:r>
            <a:r>
              <a:rPr lang="en-US" dirty="0" smtClean="0"/>
              <a:t> and enter the food chain.</a:t>
            </a:r>
          </a:p>
          <a:p>
            <a:endParaRPr lang="en-US" dirty="0" smtClean="0"/>
          </a:p>
          <a:p>
            <a:r>
              <a:rPr lang="en-US" dirty="0" smtClean="0"/>
              <a:t>Since metals tend to sorb or form a complex with particulate &amp; OM in the sediments, sediments then serve as repository or sink of metals in the aquatic system.</a:t>
            </a:r>
            <a:br>
              <a:rPr lang="en-US" dirty="0" smtClean="0"/>
            </a:br>
            <a:r>
              <a:rPr lang="en-US" dirty="0" smtClean="0"/>
              <a:t> </a:t>
            </a:r>
          </a:p>
          <a:p>
            <a:r>
              <a:rPr lang="en-US" dirty="0" smtClean="0"/>
              <a:t>Physical method of metal cleanup such as dredging and several other technologies as listed by </a:t>
            </a:r>
            <a:r>
              <a:rPr lang="en-US" dirty="0" err="1" smtClean="0"/>
              <a:t>Rai</a:t>
            </a:r>
            <a:r>
              <a:rPr lang="en-US" dirty="0" smtClean="0"/>
              <a:t> (2008) are available but may not be economical. An alternative method is the use of plants with phytoremediation ability, like mangroves. Several studies mentioned that …</a:t>
            </a:r>
          </a:p>
          <a:p>
            <a:endParaRPr lang="en-US" dirty="0" smtClean="0"/>
          </a:p>
          <a:p>
            <a:endParaRPr lang="en-US" dirty="0" smtClean="0"/>
          </a:p>
          <a:p>
            <a:r>
              <a:rPr lang="en-US" dirty="0" smtClean="0"/>
              <a:t>===</a:t>
            </a:r>
          </a:p>
          <a:p>
            <a:r>
              <a:rPr lang="en-US" dirty="0" smtClean="0"/>
              <a:t>Mining wastes discharged in surface water or carried downstream by sedimentation, runoff and soil erosion</a:t>
            </a:r>
          </a:p>
          <a:p>
            <a:r>
              <a:rPr lang="en-US" dirty="0" smtClean="0"/>
              <a:t>Once enter the river system, metals tend to bound to the sediments</a:t>
            </a:r>
          </a:p>
          <a:p>
            <a:endParaRPr lang="en-US" dirty="0" smtClean="0"/>
          </a:p>
          <a:p>
            <a:r>
              <a:rPr lang="en-US" dirty="0" smtClean="0"/>
              <a:t>Mangroves absorb &amp; store non-essential metals in  perennial tissues minimizing their export to adjacent ecosystem via leaf litter transport </a:t>
            </a:r>
          </a:p>
          <a:p>
            <a:endParaRPr lang="en-US" dirty="0" smtClean="0"/>
          </a:p>
          <a:p>
            <a:r>
              <a:rPr lang="en-US" dirty="0" smtClean="0"/>
              <a:t>Mangroves with extensive rhizosphere that provides rich culture zone for various microorganisms and a wider sediment zone that provides reducing condition necessary for metal removal pathway. They are also low-cost, abundant and easy to handle (</a:t>
            </a:r>
            <a:r>
              <a:rPr lang="en-US" dirty="0" err="1" smtClean="0"/>
              <a:t>Rai</a:t>
            </a:r>
            <a:r>
              <a:rPr lang="en-US" dirty="0" smtClean="0"/>
              <a:t>, 2008). </a:t>
            </a:r>
          </a:p>
          <a:p>
            <a:endParaRPr lang="en-US" dirty="0" smtClean="0"/>
          </a:p>
          <a:p>
            <a:endParaRPr lang="en-US" dirty="0"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0F05AD4-96F7-431B-B6D8-703B6A6A256F}" type="slidenum">
              <a:rPr lang="en-US" smtClean="0"/>
              <a:pPr eaLnBrk="1" hangingPunct="1"/>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solidFill>
                  <a:srgbClr val="000000"/>
                </a:solidFill>
                <a:latin typeface="Tahoma" pitchFamily="34" charset="0"/>
              </a:rPr>
              <a:t>Sta. Cruz – northernmost town in Zambales</a:t>
            </a:r>
          </a:p>
          <a:p>
            <a:endParaRPr 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D92F458-BEEC-46C3-BFB4-B6A61AE688D6}" type="slidenum">
              <a:rPr lang="en-US" smtClean="0"/>
              <a:pPr eaLnBrk="1" hangingPunct="1"/>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Sediment &amp; mangrove samples collection  stretch of Alinsaog River &amp; pond near river mouth which both drain their water into the West Philippine Sea. </a:t>
            </a:r>
          </a:p>
          <a:p>
            <a:r>
              <a:rPr lang="en-US" smtClean="0"/>
              <a:t>Alinsaog – main river; pond near river mouth; drain its water into the West Phil. Sea</a:t>
            </a:r>
          </a:p>
          <a:p>
            <a:endParaRPr lang="en-US" smtClean="0"/>
          </a:p>
          <a:p>
            <a:pPr eaLnBrk="1" hangingPunct="1"/>
            <a:r>
              <a:rPr lang="en-US" smtClean="0"/>
              <a:t>Land uses : </a:t>
            </a:r>
          </a:p>
          <a:p>
            <a:pPr lvl="1" eaLnBrk="1" hangingPunct="1"/>
            <a:r>
              <a:rPr lang="en-US" smtClean="0"/>
              <a:t>nickel &amp; chromite mining</a:t>
            </a:r>
          </a:p>
          <a:p>
            <a:pPr lvl="1" eaLnBrk="1" hangingPunct="1"/>
            <a:r>
              <a:rPr lang="en-US" smtClean="0"/>
              <a:t>aquaculture &amp; rice farming</a:t>
            </a:r>
          </a:p>
          <a:p>
            <a:pPr lvl="1" eaLnBrk="1" hangingPunct="1"/>
            <a:r>
              <a:rPr lang="en-US" smtClean="0"/>
              <a:t>pond (A3, Sa3) : closed to commercial establishments &amp;  fishing communities</a:t>
            </a:r>
          </a:p>
          <a:p>
            <a:endParaRPr 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A8BA2FA-74CA-4007-9984-9BB677B94DAF}" type="slidenum">
              <a:rPr lang="en-US" smtClean="0"/>
              <a:pPr eaLnBrk="1" hangingPunct="1"/>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Here is the satellite image  of the area showing the 4 stations designated as S1, S2, S3 and S4. Aside from nickel and chromite mining, other land uses in the area include aquaculture &amp; rice farming. </a:t>
            </a:r>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5E59555-26DD-49CD-BB9E-F5FB258F881F}" type="slidenum">
              <a:rPr lang="en-US" smtClean="0"/>
              <a:pPr eaLnBrk="1" hangingPunct="1"/>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mtClean="0"/>
              <a:t>Measurement of stream flow was also conducted. Also known as river discharge, it refers to the volume of water that moved over time in a waterway (EMB-DENR, 2008). Measurement was done following the WQ monitoring manual of ERDB-DENR on the months of August to represent the wet and on the month of December to represent the dry season. </a:t>
            </a:r>
          </a:p>
          <a:p>
            <a:pPr eaLnBrk="1" hangingPunct="1"/>
            <a:endParaRPr lang="en-US" smtClean="0"/>
          </a:p>
          <a:p>
            <a:pPr eaLnBrk="1" hangingPunct="1"/>
            <a:r>
              <a:rPr lang="en-US" smtClean="0"/>
              <a:t>It has known to influence water quality as well as the rate of sediment transport in the water bodies.</a:t>
            </a:r>
          </a:p>
          <a:p>
            <a:pPr eaLnBrk="1" hangingPunct="1"/>
            <a:endParaRPr lang="en-US" smtClean="0"/>
          </a:p>
          <a:p>
            <a:pPr eaLnBrk="1" hangingPunct="1"/>
            <a:r>
              <a:rPr lang="en-US" smtClean="0"/>
              <a:t>Measurement of stream flow or river discharge was done using the float method as described in the Water Quality Monitoring Manual of EMB-DENR (2008). </a:t>
            </a:r>
          </a:p>
          <a:p>
            <a:pPr eaLnBrk="1" hangingPunct="1"/>
            <a:endParaRPr lang="en-US" smtClean="0"/>
          </a:p>
          <a:p>
            <a:pPr eaLnBrk="1" hangingPunct="1"/>
            <a:r>
              <a:rPr lang="en-US" smtClean="0"/>
              <a:t>C –coefficient of correction factor (0.8 for rough, rocky bottom; 0.9 for smooth     sandy, muddy and smooth bedrock) </a:t>
            </a:r>
          </a:p>
          <a:p>
            <a:pPr eaLnBrk="1" hangingPunct="1"/>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12A14B0-C1E2-4205-BD94-0A8EBB63EC34}" type="slidenum">
              <a:rPr lang="en-US" smtClean="0"/>
              <a:pPr eaLnBrk="1" hangingPunct="1"/>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anose="020B0604020202020204" pitchFamily="34" charset="0"/>
                <a:ea typeface="+mn-ea"/>
                <a:cs typeface="+mn-cs"/>
              </a:rPr>
              <a:t>HOW ABOUT SECCHI DISK VISIBILITY?</a:t>
            </a:r>
          </a:p>
          <a:p>
            <a:endParaRPr lang="en-US" sz="1200" kern="1200" dirty="0" smtClean="0">
              <a:solidFill>
                <a:schemeClr val="tx1"/>
              </a:solidFill>
              <a:effectLst/>
              <a:latin typeface="Arial" panose="020B0604020202020204" pitchFamily="34" charset="0"/>
              <a:ea typeface="+mn-ea"/>
              <a:cs typeface="+mn-cs"/>
            </a:endParaRPr>
          </a:p>
          <a:p>
            <a:r>
              <a:rPr lang="en-US" sz="1200" kern="1200" dirty="0" smtClean="0">
                <a:solidFill>
                  <a:schemeClr val="tx1"/>
                </a:solidFill>
                <a:effectLst/>
                <a:latin typeface="Arial" panose="020B0604020202020204" pitchFamily="34" charset="0"/>
                <a:ea typeface="+mn-ea"/>
                <a:cs typeface="+mn-cs"/>
              </a:rPr>
              <a:t>The sampler was designed in such a way that once it is lowered to the desired depth, the lid would open filling it up with water and would close by pulling the string before lifting it to the surface.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panose="020B0604020202020204" pitchFamily="34" charset="0"/>
                <a:ea typeface="+mn-ea"/>
                <a:cs typeface="+mn-cs"/>
              </a:rPr>
              <a:t>Pond sampler was used for Station 4 since the site was not accessible by boat.  The sampler consists of a fixed clamp to secure the container and is attached to a metal pole that serves as the handle. Using the sampler, the container was lowered vertically halfway to the bottom with the neck facing down and then lifted towards the water flow until it was filled up with water. </a:t>
            </a:r>
          </a:p>
          <a:p>
            <a:endParaRPr lang="en-US" dirty="0"/>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10</a:t>
            </a:fld>
            <a:endParaRPr lang="en-GB" altLang="en-US"/>
          </a:p>
        </p:txBody>
      </p:sp>
    </p:spTree>
    <p:extLst>
      <p:ext uri="{BB962C8B-B14F-4D97-AF65-F5344CB8AC3E}">
        <p14:creationId xmlns:p14="http://schemas.microsoft.com/office/powerpoint/2010/main" val="3878194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b="1" smtClean="0"/>
              <a:t>Phytoplankton </a:t>
            </a:r>
            <a:r>
              <a:rPr lang="en-US" b="1" dirty="0" smtClean="0"/>
              <a:t>sampling </a:t>
            </a:r>
            <a:endParaRPr lang="en-US" sz="1100" dirty="0" smtClean="0"/>
          </a:p>
          <a:p>
            <a:pPr lvl="0"/>
            <a:r>
              <a:rPr lang="en-US" sz="1200" dirty="0" smtClean="0"/>
              <a:t>Bucket method (plankton net 25 microns )</a:t>
            </a:r>
          </a:p>
          <a:p>
            <a:pPr lvl="0"/>
            <a:r>
              <a:rPr lang="en-US" sz="1200" dirty="0" smtClean="0"/>
              <a:t>Settling of samples for 24-48 hours</a:t>
            </a:r>
          </a:p>
          <a:p>
            <a:pPr lvl="0"/>
            <a:r>
              <a:rPr lang="en-US" sz="1200" dirty="0" smtClean="0"/>
              <a:t>Filtration using 26µm sieve</a:t>
            </a:r>
          </a:p>
          <a:p>
            <a:pPr lvl="0"/>
            <a:r>
              <a:rPr lang="en-US" sz="1200" dirty="0" smtClean="0"/>
              <a:t>collected residuum was diluted with 50 ml of water filtrate. One (1) ml of the thoroughly mixed aliquot was dispensed on a Sedgwick-Rafter counting chamber (20 mm x 50 mm).  The phytoplankton was identified to the lowest possible taxon. The number of plankton in 3 (1ml) replicate subsamples was counted (cells/ml) and the plankton density was extrapolated into number of cells/L</a:t>
            </a:r>
          </a:p>
          <a:p>
            <a:pPr lvl="0"/>
            <a:r>
              <a:rPr lang="en-US" sz="1200" dirty="0" smtClean="0"/>
              <a:t>Phytoplankton identification</a:t>
            </a:r>
          </a:p>
          <a:p>
            <a:pPr lvl="0"/>
            <a:r>
              <a:rPr lang="en-US" sz="1100" dirty="0" smtClean="0"/>
              <a:t>Sample in PET bottle added with formalin as preservative</a:t>
            </a:r>
          </a:p>
          <a:p>
            <a:pPr lvl="0"/>
            <a:r>
              <a:rPr lang="en-US" sz="1100" dirty="0" smtClean="0"/>
              <a:t>Identification to the lowest possible taxon</a:t>
            </a:r>
          </a:p>
          <a:p>
            <a:endParaRPr lang="en-US" dirty="0"/>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11</a:t>
            </a:fld>
            <a:endParaRPr lang="en-GB" altLang="en-US"/>
          </a:p>
        </p:txBody>
      </p:sp>
    </p:spTree>
    <p:extLst>
      <p:ext uri="{BB962C8B-B14F-4D97-AF65-F5344CB8AC3E}">
        <p14:creationId xmlns:p14="http://schemas.microsoft.com/office/powerpoint/2010/main" val="3878194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Plakton</a:t>
            </a:r>
            <a:r>
              <a:rPr lang="en-US" sz="1200" kern="1200" dirty="0" smtClean="0">
                <a:solidFill>
                  <a:schemeClr val="tx1"/>
                </a:solidFill>
                <a:latin typeface="+mn-lt"/>
                <a:ea typeface="+mn-ea"/>
                <a:cs typeface="+mn-cs"/>
              </a:rPr>
              <a:t> of that</a:t>
            </a:r>
            <a:r>
              <a:rPr lang="en-US" sz="1200" kern="1200" baseline="0" dirty="0" smtClean="0">
                <a:solidFill>
                  <a:schemeClr val="tx1"/>
                </a:solidFill>
                <a:latin typeface="+mn-lt"/>
                <a:ea typeface="+mn-ea"/>
                <a:cs typeface="+mn-cs"/>
              </a:rPr>
              <a:t> size : micro, </a:t>
            </a:r>
            <a:r>
              <a:rPr lang="en-US" sz="1200" kern="1200" baseline="0" dirty="0" err="1" smtClean="0">
                <a:solidFill>
                  <a:schemeClr val="tx1"/>
                </a:solidFill>
                <a:latin typeface="+mn-lt"/>
                <a:ea typeface="+mn-ea"/>
                <a:cs typeface="+mn-cs"/>
              </a:rPr>
              <a:t>nanno</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pico</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mesoplankton</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About 60 L of water was filtered using plankton net (30 microns mesh size). The samples in the receiving container was transferred to a PET bottle and added with 4% formalin as preservative. Two samples were collected per station. Samples were allowed to settle for 24-48 hrs. In the laboratory, the samples were filtered using 26µm sieve and the collected residuum was diluted with 50 ml of water filtrate. A 1ml of the thoroughly mixed aliquot was dispensed on a Sedgwick-Rafter counting chamber (20 mm x 50 mm).  The observed phytoplankton and zooplankton were identified to the lowest possible </a:t>
            </a:r>
            <a:r>
              <a:rPr lang="en-US" sz="1200" kern="1200" dirty="0" err="1" smtClean="0">
                <a:solidFill>
                  <a:schemeClr val="tx1"/>
                </a:solidFill>
                <a:latin typeface="+mn-lt"/>
                <a:ea typeface="+mn-ea"/>
                <a:cs typeface="+mn-cs"/>
              </a:rPr>
              <a:t>taxon</a:t>
            </a:r>
            <a:r>
              <a:rPr lang="en-US" sz="1200" kern="1200" dirty="0" smtClean="0">
                <a:solidFill>
                  <a:schemeClr val="tx1"/>
                </a:solidFill>
                <a:latin typeface="+mn-lt"/>
                <a:ea typeface="+mn-ea"/>
                <a:cs typeface="+mn-cs"/>
              </a:rPr>
              <a:t>. The number of plankton in 3 (1ml) replicate subsamples was counted (cells/ml) and the plankton density was extrapolated into number of individuals/L by multiplying the number of plankton with 50 ml and dividing by the total volume of water samples (60L).</a:t>
            </a:r>
          </a:p>
          <a:p>
            <a:endParaRPr lang="en-US" dirty="0"/>
          </a:p>
        </p:txBody>
      </p:sp>
      <p:sp>
        <p:nvSpPr>
          <p:cNvPr id="4" name="Slide Number Placeholder 3"/>
          <p:cNvSpPr>
            <a:spLocks noGrp="1"/>
          </p:cNvSpPr>
          <p:nvPr>
            <p:ph type="sldNum" sz="quarter" idx="10"/>
          </p:nvPr>
        </p:nvSpPr>
        <p:spPr/>
        <p:txBody>
          <a:bodyPr/>
          <a:lstStyle/>
          <a:p>
            <a:fld id="{79C44062-301F-443C-ADB2-663277A9F583}" type="slidenum">
              <a:rPr lang="en-US" smtClean="0">
                <a:solidFill>
                  <a:prstClr val="black"/>
                </a:solidFill>
              </a:rPr>
              <a:pPr/>
              <a:t>12</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a:t>
            </a:r>
            <a:r>
              <a:rPr lang="en-US" baseline="0" dirty="0" smtClean="0"/>
              <a:t> </a:t>
            </a:r>
            <a:r>
              <a:rPr lang="en-US" baseline="0" dirty="0" err="1" smtClean="0"/>
              <a:t>physico</a:t>
            </a:r>
            <a:r>
              <a:rPr lang="en-US" baseline="0" dirty="0" smtClean="0"/>
              <a:t>-chemical properties of the river on the 4 sampling stations at 6 sampling periods were presented. </a:t>
            </a:r>
          </a:p>
          <a:p>
            <a:endParaRPr lang="en-US" baseline="0" dirty="0" smtClean="0"/>
          </a:p>
          <a:p>
            <a:r>
              <a:rPr lang="en-US" baseline="0" dirty="0" smtClean="0"/>
              <a:t>TYPE 1 CORONA CLIMATE CLASSIFICATION – dry season from November to April ; wet season on the rest of the months</a:t>
            </a:r>
          </a:p>
          <a:p>
            <a:r>
              <a:rPr lang="en-US" baseline="0" dirty="0" smtClean="0"/>
              <a:t>June – considered onset of rainy season (still with high temp)</a:t>
            </a:r>
          </a:p>
          <a:p>
            <a:pPr marL="171450" indent="-171450">
              <a:buFontTx/>
              <a:buChar char="-"/>
            </a:pPr>
            <a:r>
              <a:rPr lang="en-US" baseline="0" dirty="0" smtClean="0"/>
              <a:t>temp. range still within the limits set by DENR (favorable for aquatic life)</a:t>
            </a:r>
          </a:p>
          <a:p>
            <a:pPr marL="171450" indent="-171450">
              <a:buFontTx/>
              <a:buChar char="-"/>
            </a:pPr>
            <a:r>
              <a:rPr lang="en-US" baseline="0" dirty="0" smtClean="0"/>
              <a:t>S4: highest temperature among stations (slightly shaded; low depth) </a:t>
            </a:r>
          </a:p>
          <a:p>
            <a:endParaRPr lang="en-US" dirty="0" smtClean="0"/>
          </a:p>
          <a:p>
            <a:r>
              <a:rPr lang="en-US" dirty="0" smtClean="0"/>
              <a:t>pH 7.34 – 8.2 within the limits set by DAO 34 which is 6.5-8.5</a:t>
            </a:r>
          </a:p>
          <a:p>
            <a:r>
              <a:rPr lang="en-US" sz="1200" kern="1200" dirty="0" smtClean="0">
                <a:solidFill>
                  <a:schemeClr val="tx1"/>
                </a:solidFill>
                <a:effectLst/>
                <a:latin typeface="Arial" panose="020B0604020202020204" pitchFamily="34" charset="0"/>
                <a:ea typeface="+mn-ea"/>
                <a:cs typeface="+mn-cs"/>
              </a:rPr>
              <a:t>water temperature ranged from 28.27 – 35.31 </a:t>
            </a:r>
            <a:r>
              <a:rPr lang="en-US" sz="1200" kern="1200" baseline="30000" dirty="0" smtClean="0">
                <a:solidFill>
                  <a:schemeClr val="tx1"/>
                </a:solidFill>
                <a:effectLst/>
                <a:latin typeface="Arial" panose="020B0604020202020204" pitchFamily="34" charset="0"/>
                <a:ea typeface="+mn-ea"/>
                <a:cs typeface="+mn-cs"/>
              </a:rPr>
              <a:t>0</a:t>
            </a:r>
            <a:r>
              <a:rPr lang="en-US" sz="1200" kern="1200" dirty="0" smtClean="0">
                <a:solidFill>
                  <a:schemeClr val="tx1"/>
                </a:solidFill>
                <a:effectLst/>
                <a:latin typeface="Arial" panose="020B0604020202020204" pitchFamily="34" charset="0"/>
                <a:ea typeface="+mn-ea"/>
                <a:cs typeface="+mn-cs"/>
              </a:rPr>
              <a:t>C, the lowest on the month of December (due to </a:t>
            </a:r>
            <a:r>
              <a:rPr lang="en-US" sz="1200" kern="1200" dirty="0" err="1" smtClean="0">
                <a:solidFill>
                  <a:schemeClr val="tx1"/>
                </a:solidFill>
                <a:effectLst/>
                <a:latin typeface="Arial" panose="020B0604020202020204" pitchFamily="34" charset="0"/>
                <a:ea typeface="+mn-ea"/>
                <a:cs typeface="+mn-cs"/>
              </a:rPr>
              <a:t>amihan</a:t>
            </a:r>
            <a:r>
              <a:rPr lang="en-US" sz="1200" kern="1200" baseline="0" dirty="0" smtClean="0">
                <a:solidFill>
                  <a:schemeClr val="tx1"/>
                </a:solidFill>
                <a:effectLst/>
                <a:latin typeface="Arial" panose="020B0604020202020204" pitchFamily="34" charset="0"/>
                <a:ea typeface="+mn-ea"/>
                <a:cs typeface="+mn-cs"/>
              </a:rPr>
              <a:t> or cold front</a:t>
            </a:r>
            <a:r>
              <a:rPr lang="en-US" sz="1200" kern="1200" dirty="0" smtClean="0">
                <a:solidFill>
                  <a:schemeClr val="tx1"/>
                </a:solidFill>
                <a:effectLst/>
                <a:latin typeface="Arial" panose="020B0604020202020204" pitchFamily="34" charset="0"/>
                <a:ea typeface="+mn-ea"/>
                <a:cs typeface="+mn-cs"/>
              </a:rPr>
              <a:t>); the highest was on August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dirty="0" smtClean="0">
              <a:solidFill>
                <a:schemeClr val="tx1"/>
              </a:solidFill>
            </a:endParaRPr>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13</a:t>
            </a:fld>
            <a:endParaRPr lang="en-GB" altLang="en-US"/>
          </a:p>
        </p:txBody>
      </p:sp>
    </p:spTree>
    <p:extLst>
      <p:ext uri="{BB962C8B-B14F-4D97-AF65-F5344CB8AC3E}">
        <p14:creationId xmlns:p14="http://schemas.microsoft.com/office/powerpoint/2010/main" val="3518899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The amount of oxygen dissolved in water was lower during dry months. Solubility of oxygen in water is lower at higher temp.</a:t>
            </a:r>
          </a:p>
          <a:p>
            <a:r>
              <a:rPr lang="en-US" baseline="0" dirty="0" smtClean="0"/>
              <a:t>Aeration of water during rainy months caused the increase in DO.</a:t>
            </a:r>
          </a:p>
          <a:p>
            <a:r>
              <a:rPr lang="en-US" baseline="0" dirty="0" smtClean="0"/>
              <a:t>Most stations- below the standard limit (not less than 5 mg/L) set by DENR, agency with regulatory functions in the Philippines.</a:t>
            </a:r>
          </a:p>
          <a:p>
            <a:endParaRPr lang="en-US" baseline="0" dirty="0" smtClean="0"/>
          </a:p>
          <a:p>
            <a:r>
              <a:rPr lang="en-US" sz="1200" b="0" dirty="0" smtClean="0">
                <a:solidFill>
                  <a:schemeClr val="tx1"/>
                </a:solidFill>
              </a:rPr>
              <a:t>Inverse relationship of DO and temperature.</a:t>
            </a:r>
            <a:endParaRPr lang="en-US" baseline="0" dirty="0" smtClean="0"/>
          </a:p>
          <a:p>
            <a:endParaRPr lang="en-US" baseline="0" dirty="0" smtClean="0"/>
          </a:p>
          <a:p>
            <a:r>
              <a:rPr lang="en-US" baseline="0" dirty="0" smtClean="0"/>
              <a:t>Station 4 – DO lower than 5 mg/L  - indicates pollution, particularly of OM, since microorganisms tend to utilize O for decomposition of OM. </a:t>
            </a:r>
          </a:p>
          <a:p>
            <a:r>
              <a:rPr lang="en-US" baseline="0" dirty="0" smtClean="0"/>
              <a:t>This station has many possible sources of OM- situated closed to commercial establishments</a:t>
            </a:r>
          </a:p>
          <a:p>
            <a:endParaRPr lang="en-US" baseline="0" dirty="0" smtClean="0"/>
          </a:p>
          <a:p>
            <a:r>
              <a:rPr lang="en-US" baseline="0" dirty="0" smtClean="0"/>
              <a:t>Water movement : </a:t>
            </a:r>
            <a:r>
              <a:rPr lang="en-US" sz="1200" kern="1200" dirty="0" smtClean="0">
                <a:solidFill>
                  <a:schemeClr val="tx1"/>
                </a:solidFill>
                <a:effectLst/>
                <a:latin typeface="+mn-lt"/>
                <a:ea typeface="+mn-ea"/>
                <a:cs typeface="+mn-cs"/>
              </a:rPr>
              <a:t>S4 registered lowest flow (indicate here) both on the wet and dry season, where water is almost stagnant in most times of the day except during high tide where water flows from S3.</a:t>
            </a:r>
            <a:endParaRPr lang="en-US" sz="1200" kern="1200" baseline="0" dirty="0" smtClean="0">
              <a:solidFill>
                <a:schemeClr val="tx1"/>
              </a:solidFill>
              <a:effectLst/>
              <a:latin typeface="+mn-lt"/>
              <a:ea typeface="+mn-ea"/>
              <a:cs typeface="+mn-cs"/>
            </a:endParaRPr>
          </a:p>
          <a:p>
            <a:endParaRPr lang="en-US" sz="1200" b="0" kern="1200" baseline="0" dirty="0" smtClean="0">
              <a:solidFill>
                <a:schemeClr val="tx1"/>
              </a:solidFill>
              <a:effectLst/>
              <a:latin typeface="+mn-lt"/>
              <a:ea typeface="+mn-ea"/>
              <a:cs typeface="+mn-cs"/>
            </a:endParaRPr>
          </a:p>
          <a:p>
            <a:r>
              <a:rPr lang="en-US" dirty="0" smtClean="0"/>
              <a:t>High DO level at</a:t>
            </a:r>
            <a:r>
              <a:rPr lang="en-US" baseline="0" dirty="0" smtClean="0"/>
              <a:t> S4 on September  was due to the </a:t>
            </a:r>
          </a:p>
          <a:p>
            <a:endParaRPr lang="en-US" baseline="0" dirty="0" smtClean="0"/>
          </a:p>
          <a:p>
            <a:r>
              <a:rPr lang="en-US" baseline="0" dirty="0" smtClean="0"/>
              <a:t>slight rain/drizzle before sampling. S4 normally had a DO lower than 5 mg/L.</a:t>
            </a:r>
            <a:endParaRPr lang="en-US" dirty="0"/>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14</a:t>
            </a:fld>
            <a:endParaRPr lang="en-GB" altLang="en-US"/>
          </a:p>
        </p:txBody>
      </p:sp>
    </p:spTree>
    <p:extLst>
      <p:ext uri="{BB962C8B-B14F-4D97-AF65-F5344CB8AC3E}">
        <p14:creationId xmlns:p14="http://schemas.microsoft.com/office/powerpoint/2010/main" val="3518899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Sources of OM in S1 and S2 – riparian vegetation,</a:t>
            </a:r>
            <a:r>
              <a:rPr lang="en-US" baseline="0" dirty="0" smtClean="0"/>
              <a:t> </a:t>
            </a:r>
            <a:r>
              <a:rPr lang="en-US" baseline="0" dirty="0" err="1" smtClean="0"/>
              <a:t>allochthnous</a:t>
            </a:r>
            <a:r>
              <a:rPr lang="en-US" baseline="0" dirty="0" smtClean="0"/>
              <a:t> OM</a:t>
            </a:r>
          </a:p>
          <a:p>
            <a:r>
              <a:rPr lang="en-US" baseline="0" dirty="0" smtClean="0"/>
              <a:t>S3, S4 – direct discharge of waste from fishing community and establishments nearby</a:t>
            </a:r>
          </a:p>
          <a:p>
            <a:endParaRPr lang="en-US" baseline="0" dirty="0" smtClean="0"/>
          </a:p>
          <a:p>
            <a:r>
              <a:rPr lang="en-US" baseline="0" dirty="0" smtClean="0"/>
              <a:t>COD in relation to mining? </a:t>
            </a:r>
          </a:p>
          <a:p>
            <a:r>
              <a:rPr lang="en-US" baseline="0" dirty="0" smtClean="0"/>
              <a:t>COD in relation to BOD?</a:t>
            </a:r>
          </a:p>
          <a:p>
            <a:endParaRPr lang="en-US" baseline="0" dirty="0" smtClean="0"/>
          </a:p>
          <a:p>
            <a:r>
              <a:rPr lang="en-US" baseline="0" dirty="0" smtClean="0"/>
              <a:t>Exceeded the standard limit for Class C water</a:t>
            </a:r>
            <a:endParaRPr lang="en-US" dirty="0"/>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15</a:t>
            </a:fld>
            <a:endParaRPr lang="en-GB" altLang="en-US"/>
          </a:p>
        </p:txBody>
      </p:sp>
    </p:spTree>
    <p:extLst>
      <p:ext uri="{BB962C8B-B14F-4D97-AF65-F5344CB8AC3E}">
        <p14:creationId xmlns:p14="http://schemas.microsoft.com/office/powerpoint/2010/main" val="3518899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River discharge</a:t>
            </a:r>
          </a:p>
          <a:p>
            <a:r>
              <a:rPr lang="en-US" dirty="0" smtClean="0"/>
              <a:t>	-</a:t>
            </a:r>
            <a:r>
              <a:rPr lang="en-US" baseline="0" dirty="0" smtClean="0"/>
              <a:t> </a:t>
            </a:r>
            <a:r>
              <a:rPr lang="en-US" dirty="0" smtClean="0"/>
              <a:t>volume of water that moved</a:t>
            </a:r>
            <a:r>
              <a:rPr lang="en-US" baseline="0" dirty="0" smtClean="0"/>
              <a:t> over time in a waterway. </a:t>
            </a:r>
          </a:p>
          <a:p>
            <a:r>
              <a:rPr lang="en-US" baseline="0" dirty="0" smtClean="0"/>
              <a:t>	- </a:t>
            </a:r>
            <a:r>
              <a:rPr lang="en-US" dirty="0" smtClean="0"/>
              <a:t>can influence</a:t>
            </a:r>
            <a:r>
              <a:rPr lang="en-US" baseline="0" dirty="0" smtClean="0"/>
              <a:t> water quality and metal levels of the sediments (thru sediment transport during high stream flow)</a:t>
            </a:r>
          </a:p>
          <a:p>
            <a:r>
              <a:rPr lang="en-US" sz="1200" kern="1200" dirty="0" smtClean="0">
                <a:solidFill>
                  <a:schemeClr val="tx1"/>
                </a:solidFill>
                <a:effectLst/>
                <a:latin typeface="Arial" panose="020B0604020202020204" pitchFamily="34" charset="0"/>
                <a:ea typeface="+mn-ea"/>
                <a:cs typeface="+mn-cs"/>
              </a:rPr>
              <a:t>When the stream flow is high, there would be more stress exerted on the river bed causing more sediment transport. </a:t>
            </a:r>
            <a:endParaRPr lang="en-US" dirty="0"/>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16</a:t>
            </a:fld>
            <a:endParaRPr lang="en-GB" altLang="en-US"/>
          </a:p>
        </p:txBody>
      </p:sp>
    </p:spTree>
    <p:extLst>
      <p:ext uri="{BB962C8B-B14F-4D97-AF65-F5344CB8AC3E}">
        <p14:creationId xmlns:p14="http://schemas.microsoft.com/office/powerpoint/2010/main" val="3518899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TDS – measure</a:t>
            </a:r>
            <a:r>
              <a:rPr lang="en-US" baseline="0" dirty="0" smtClean="0"/>
              <a:t> of combined organic &amp; inorganic substances dissolved in water; directly related with salinity</a:t>
            </a:r>
          </a:p>
          <a:p>
            <a:r>
              <a:rPr lang="en-US" baseline="0" dirty="0" smtClean="0"/>
              <a:t>Salinity – surrogate measure of EC</a:t>
            </a:r>
            <a:endParaRPr lang="en-US" dirty="0" smtClean="0"/>
          </a:p>
          <a:p>
            <a:r>
              <a:rPr lang="en-US" dirty="0" smtClean="0"/>
              <a:t>TDS- sum of ions (+,</a:t>
            </a:r>
            <a:r>
              <a:rPr lang="en-US" baseline="0" dirty="0" smtClean="0"/>
              <a:t> -) present in water (amount of ions dissolved in water)</a:t>
            </a:r>
            <a:endParaRPr lang="en-US" dirty="0" smtClean="0"/>
          </a:p>
          <a:p>
            <a:r>
              <a:rPr lang="en-US" dirty="0" smtClean="0"/>
              <a:t>TDS</a:t>
            </a:r>
            <a:r>
              <a:rPr lang="en-US" baseline="0" dirty="0" smtClean="0"/>
              <a:t> </a:t>
            </a:r>
            <a:r>
              <a:rPr lang="en-US" dirty="0" smtClean="0"/>
              <a:t>exceeded the limit for Class C water</a:t>
            </a:r>
          </a:p>
          <a:p>
            <a:pPr lvl="1"/>
            <a:r>
              <a:rPr lang="en-US" dirty="0" smtClean="0"/>
              <a:t>indication of sedimentation from land-based activities (EMB-DENR)</a:t>
            </a:r>
          </a:p>
          <a:p>
            <a:pPr lvl="1"/>
            <a:r>
              <a:rPr lang="en-US" dirty="0" smtClean="0"/>
              <a:t>dissolution of minerals from rocks (after</a:t>
            </a:r>
            <a:r>
              <a:rPr lang="en-US" baseline="0" dirty="0" smtClean="0"/>
              <a:t> processing)</a:t>
            </a:r>
            <a:endParaRPr lang="en-US" dirty="0" smtClean="0"/>
          </a:p>
          <a:p>
            <a:pPr lvl="1"/>
            <a:endParaRPr lang="en-US" dirty="0" smtClean="0"/>
          </a:p>
          <a:p>
            <a:r>
              <a:rPr lang="en-US" dirty="0" smtClean="0"/>
              <a:t>Important implications on</a:t>
            </a:r>
            <a:r>
              <a:rPr lang="en-US" baseline="0" dirty="0" smtClean="0"/>
              <a:t> the aquatic biota since it could lead to reduced penetration of light in the water column affecting the photosynthetic activity of the  plankton (at the base of the food chain)</a:t>
            </a:r>
          </a:p>
          <a:p>
            <a:endParaRPr lang="en-US" baseline="0" dirty="0" smtClean="0"/>
          </a:p>
          <a:p>
            <a:r>
              <a:rPr lang="en-US" baseline="0" dirty="0" smtClean="0"/>
              <a:t>Can be measured by Secchi disk visibility</a:t>
            </a:r>
          </a:p>
          <a:p>
            <a:endParaRPr lang="en-US" baseline="0" dirty="0" smtClean="0"/>
          </a:p>
          <a:p>
            <a:r>
              <a:rPr lang="en-US" sz="1200" kern="1200" dirty="0" smtClean="0">
                <a:solidFill>
                  <a:schemeClr val="tx1"/>
                </a:solidFill>
                <a:effectLst/>
                <a:latin typeface="+mn-lt"/>
                <a:ea typeface="+mn-ea"/>
                <a:cs typeface="+mn-cs"/>
              </a:rPr>
              <a:t> Salinity refers to the total concentration of salts dissolved in water.</a:t>
            </a:r>
          </a:p>
          <a:p>
            <a:r>
              <a:rPr lang="en-US" sz="1200" kern="1200" dirty="0" smtClean="0">
                <a:solidFill>
                  <a:schemeClr val="tx1"/>
                </a:solidFill>
                <a:effectLst/>
                <a:latin typeface="+mn-lt"/>
                <a:ea typeface="+mn-ea"/>
                <a:cs typeface="+mn-cs"/>
              </a:rPr>
              <a:t>	brackish water salinity ranges from 0.5-17 ppt</a:t>
            </a:r>
          </a:p>
          <a:p>
            <a:r>
              <a:rPr lang="en-US" sz="1200" kern="1200" dirty="0" smtClean="0">
                <a:solidFill>
                  <a:schemeClr val="tx1"/>
                </a:solidFill>
                <a:effectLst/>
                <a:latin typeface="+mn-lt"/>
                <a:ea typeface="+mn-ea"/>
                <a:cs typeface="+mn-cs"/>
              </a:rPr>
              <a:t>	strong contributor to EC.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17</a:t>
            </a:fld>
            <a:endParaRPr lang="en-GB" altLang="en-US"/>
          </a:p>
        </p:txBody>
      </p:sp>
    </p:spTree>
    <p:extLst>
      <p:ext uri="{BB962C8B-B14F-4D97-AF65-F5344CB8AC3E}">
        <p14:creationId xmlns:p14="http://schemas.microsoft.com/office/powerpoint/2010/main" val="3518899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Transparency – measures</a:t>
            </a:r>
            <a:r>
              <a:rPr lang="en-US" baseline="0" dirty="0" smtClean="0"/>
              <a:t> the depth of water that can be penetrated by sunlight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Photic zone-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layer of water that can be reached by sunlight</a:t>
            </a:r>
          </a:p>
          <a:p>
            <a:r>
              <a:rPr lang="en-US" sz="1200" kern="1200" dirty="0" smtClean="0">
                <a:solidFill>
                  <a:schemeClr val="tx1"/>
                </a:solidFill>
                <a:effectLst/>
                <a:latin typeface="+mn-lt"/>
                <a:ea typeface="+mn-ea"/>
                <a:cs typeface="+mn-cs"/>
              </a:rPr>
              <a:t>In</a:t>
            </a:r>
            <a:r>
              <a:rPr lang="en-US" sz="1200" kern="1200" baseline="0" dirty="0" smtClean="0">
                <a:solidFill>
                  <a:schemeClr val="tx1"/>
                </a:solidFill>
                <a:effectLst/>
                <a:latin typeface="+mn-lt"/>
                <a:ea typeface="+mn-ea"/>
                <a:cs typeface="+mn-cs"/>
              </a:rPr>
              <a:t> clean water, photic zone is deeper</a:t>
            </a:r>
          </a:p>
          <a:p>
            <a:r>
              <a:rPr lang="en-US" sz="1200" kern="1200" dirty="0" smtClean="0">
                <a:solidFill>
                  <a:schemeClr val="tx1"/>
                </a:solidFill>
                <a:effectLst/>
                <a:latin typeface="+mn-lt"/>
                <a:ea typeface="+mn-ea"/>
                <a:cs typeface="+mn-cs"/>
              </a:rPr>
              <a:t>Safe optimum level for transparency was 30-45 cm (BFAR, 2013).  It indicates good condition if transparency is due to</a:t>
            </a:r>
            <a:r>
              <a:rPr lang="en-US" sz="1200" kern="1200" baseline="0" dirty="0" smtClean="0">
                <a:solidFill>
                  <a:schemeClr val="tx1"/>
                </a:solidFill>
                <a:effectLst/>
                <a:latin typeface="+mn-lt"/>
                <a:ea typeface="+mn-ea"/>
                <a:cs typeface="+mn-cs"/>
              </a:rPr>
              <a:t> presence of phytoplankton.</a:t>
            </a:r>
          </a:p>
          <a:p>
            <a:r>
              <a:rPr lang="en-US" sz="1200" kern="1200" dirty="0" smtClean="0">
                <a:solidFill>
                  <a:schemeClr val="tx1"/>
                </a:solidFill>
                <a:effectLst/>
                <a:latin typeface="+mn-lt"/>
                <a:ea typeface="+mn-ea"/>
                <a:cs typeface="+mn-cs"/>
              </a:rPr>
              <a:t>	&gt;60 cm</a:t>
            </a:r>
            <a:r>
              <a:rPr lang="en-US" sz="1200" kern="1200" baseline="0" dirty="0" smtClean="0">
                <a:solidFill>
                  <a:schemeClr val="tx1"/>
                </a:solidFill>
                <a:effectLst/>
                <a:latin typeface="+mn-lt"/>
                <a:ea typeface="+mn-ea"/>
                <a:cs typeface="+mn-cs"/>
              </a:rPr>
              <a:t> - </a:t>
            </a:r>
            <a:r>
              <a:rPr lang="en-US" sz="1200" kern="1200" dirty="0" smtClean="0">
                <a:solidFill>
                  <a:schemeClr val="tx1"/>
                </a:solidFill>
                <a:effectLst/>
                <a:latin typeface="+mn-lt"/>
                <a:ea typeface="+mn-ea"/>
                <a:cs typeface="+mn-cs"/>
              </a:rPr>
              <a:t>indication of inadequate primary productivity (Boyd, 2004)</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	&lt;30 cm  - excessive turbidity (Boyd, 2004) ----could result to lowering of DO</a:t>
            </a:r>
          </a:p>
          <a:p>
            <a:endParaRPr lang="en-US" dirty="0" smtClean="0"/>
          </a:p>
          <a:p>
            <a:r>
              <a:rPr lang="en-US" dirty="0" smtClean="0"/>
              <a:t>High</a:t>
            </a:r>
            <a:r>
              <a:rPr lang="en-US" baseline="0" dirty="0" smtClean="0"/>
              <a:t> TDS &amp; low transparency – important implications on primary productivity</a:t>
            </a:r>
          </a:p>
          <a:p>
            <a:r>
              <a:rPr lang="en-US" baseline="0" dirty="0" smtClean="0"/>
              <a:t>Related to this is the level of N and P in water</a:t>
            </a:r>
            <a:endParaRPr lang="en-US" dirty="0"/>
          </a:p>
        </p:txBody>
      </p:sp>
      <p:sp>
        <p:nvSpPr>
          <p:cNvPr id="4" name="Slide Number Placeholder 3"/>
          <p:cNvSpPr>
            <a:spLocks noGrp="1"/>
          </p:cNvSpPr>
          <p:nvPr>
            <p:ph type="sldNum" sz="quarter" idx="10"/>
          </p:nvPr>
        </p:nvSpPr>
        <p:spPr/>
        <p:txBody>
          <a:bodyPr/>
          <a:lstStyle/>
          <a:p>
            <a:pPr>
              <a:defRPr/>
            </a:pPr>
            <a:fld id="{5AFF7F73-15B8-4DE2-9A55-934E074BB08F}" type="slidenum">
              <a:rPr lang="en-GB" altLang="en-US" smtClean="0"/>
              <a:pPr>
                <a:defRPr/>
              </a:pPr>
              <a:t>18</a:t>
            </a:fld>
            <a:endParaRPr lang="en-GB" altLang="en-US"/>
          </a:p>
        </p:txBody>
      </p:sp>
    </p:spTree>
    <p:extLst>
      <p:ext uri="{BB962C8B-B14F-4D97-AF65-F5344CB8AC3E}">
        <p14:creationId xmlns:p14="http://schemas.microsoft.com/office/powerpoint/2010/main" val="3716714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a:t>
            </a:r>
            <a:r>
              <a:rPr lang="en-US" sz="1200" kern="1200" baseline="-25000" dirty="0" smtClean="0">
                <a:solidFill>
                  <a:schemeClr val="tx1"/>
                </a:solidFill>
                <a:effectLst/>
                <a:latin typeface="+mn-lt"/>
                <a:ea typeface="+mn-ea"/>
                <a:cs typeface="+mn-cs"/>
              </a:rPr>
              <a:t>3</a:t>
            </a:r>
            <a:r>
              <a:rPr lang="en-US" sz="1200" kern="1200" baseline="300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a:r>
            <a:r>
              <a:rPr lang="en-US" sz="1200" kern="1200" baseline="300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a:t>
            </a:r>
            <a:r>
              <a:rPr lang="en-US" sz="1200" b="1" kern="1200" dirty="0" smtClean="0">
                <a:solidFill>
                  <a:schemeClr val="tx1"/>
                </a:solidFill>
                <a:effectLst/>
                <a:latin typeface="+mn-lt"/>
                <a:ea typeface="+mn-ea"/>
                <a:cs typeface="+mn-cs"/>
              </a:rPr>
              <a:t>  &lt; </a:t>
            </a:r>
            <a:r>
              <a:rPr lang="en-US" sz="1200" kern="1200" dirty="0" smtClean="0">
                <a:solidFill>
                  <a:schemeClr val="tx1"/>
                </a:solidFill>
                <a:effectLst/>
                <a:latin typeface="+mn-lt"/>
                <a:ea typeface="+mn-ea"/>
                <a:cs typeface="+mn-cs"/>
              </a:rPr>
              <a:t>1 mg/L, very low compared with the 10mg/L limit for Class C water</a:t>
            </a:r>
          </a:p>
          <a:p>
            <a:r>
              <a:rPr lang="en-US" sz="1200" kern="1200" dirty="0" smtClean="0">
                <a:solidFill>
                  <a:schemeClr val="tx1"/>
                </a:solidFill>
                <a:effectLst/>
                <a:latin typeface="+mn-lt"/>
                <a:ea typeface="+mn-ea"/>
                <a:cs typeface="+mn-cs"/>
              </a:rPr>
              <a:t>	indicating that water course has limited nutrient; typical for freshwater (Behar, 1997)</a:t>
            </a:r>
          </a:p>
          <a:p>
            <a:r>
              <a:rPr lang="en-US" sz="1200" kern="1200" dirty="0" smtClean="0">
                <a:solidFill>
                  <a:schemeClr val="tx1"/>
                </a:solidFill>
                <a:effectLst/>
                <a:latin typeface="+mn-lt"/>
                <a:ea typeface="+mn-ea"/>
                <a:cs typeface="+mn-cs"/>
              </a:rPr>
              <a:t>Phosphate level</a:t>
            </a:r>
          </a:p>
          <a:p>
            <a:r>
              <a:rPr lang="en-US" sz="1200" kern="1200" dirty="0" smtClean="0">
                <a:solidFill>
                  <a:schemeClr val="tx1"/>
                </a:solidFill>
                <a:effectLst/>
                <a:latin typeface="+mn-lt"/>
                <a:ea typeface="+mn-ea"/>
                <a:cs typeface="+mn-cs"/>
              </a:rPr>
              <a:t>	limited, except for upstream (0.31 mg/L) and pond-like (0.267 mg/L) station on December, two months after flooding brought about by 	typhoon </a:t>
            </a:r>
            <a:r>
              <a:rPr lang="en-US" sz="1200" kern="1200" dirty="0" err="1" smtClean="0">
                <a:solidFill>
                  <a:schemeClr val="tx1"/>
                </a:solidFill>
                <a:effectLst/>
                <a:latin typeface="+mn-lt"/>
                <a:ea typeface="+mn-ea"/>
                <a:cs typeface="+mn-cs"/>
              </a:rPr>
              <a:t>Koppu</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Probable</a:t>
            </a:r>
            <a:r>
              <a:rPr lang="en-US" sz="1200" kern="1200" baseline="0" dirty="0" smtClean="0">
                <a:solidFill>
                  <a:schemeClr val="tx1"/>
                </a:solidFill>
                <a:effectLst/>
                <a:latin typeface="+mn-lt"/>
                <a:ea typeface="+mn-ea"/>
                <a:cs typeface="+mn-cs"/>
              </a:rPr>
              <a:t> origin of phosphate:</a:t>
            </a:r>
          </a:p>
          <a:p>
            <a:pPr marL="228600" indent="-228600">
              <a:buAutoNum type="arabicPeriod"/>
            </a:pPr>
            <a:r>
              <a:rPr lang="en-US" sz="1200" kern="1200" dirty="0" smtClean="0">
                <a:solidFill>
                  <a:schemeClr val="tx1"/>
                </a:solidFill>
                <a:effectLst/>
                <a:latin typeface="+mn-lt"/>
                <a:ea typeface="+mn-ea"/>
                <a:cs typeface="+mn-cs"/>
              </a:rPr>
              <a:t>agricultural runoff </a:t>
            </a:r>
          </a:p>
          <a:p>
            <a:pPr marL="228600" indent="-228600">
              <a:buAutoNum type="arabicPeriod"/>
            </a:pPr>
            <a:r>
              <a:rPr lang="en-US" sz="1200" kern="1200" dirty="0" smtClean="0">
                <a:solidFill>
                  <a:schemeClr val="tx1"/>
                </a:solidFill>
                <a:effectLst/>
                <a:latin typeface="+mn-lt"/>
                <a:ea typeface="+mn-ea"/>
                <a:cs typeface="+mn-cs"/>
              </a:rPr>
              <a:t>carried downstream during flooding</a:t>
            </a:r>
          </a:p>
          <a:p>
            <a:pPr marL="228600" indent="-228600">
              <a:buAutoNum type="arabicPeriod"/>
            </a:pPr>
            <a:endParaRPr lang="en-US" sz="1200" kern="1200" dirty="0" smtClean="0">
              <a:solidFill>
                <a:schemeClr val="tx1"/>
              </a:solidFill>
              <a:effectLst/>
              <a:latin typeface="+mn-lt"/>
              <a:ea typeface="+mn-ea"/>
              <a:cs typeface="+mn-cs"/>
            </a:endParaRPr>
          </a:p>
          <a:p>
            <a:pPr marL="0" indent="0">
              <a:buNone/>
            </a:pPr>
            <a:r>
              <a:rPr lang="en-US" sz="1200" kern="1200" dirty="0" smtClean="0">
                <a:solidFill>
                  <a:schemeClr val="tx1"/>
                </a:solidFill>
                <a:effectLst/>
                <a:latin typeface="+mn-lt"/>
                <a:ea typeface="+mn-ea"/>
                <a:cs typeface="+mn-cs"/>
              </a:rPr>
              <a:t>Phosphate has inherent characteristics to bind to sediments. Sediment has the capacity to retain and release phosphorous depending on the existing environmental condition. </a:t>
            </a:r>
          </a:p>
          <a:p>
            <a:pPr marL="0" indent="0">
              <a:buNone/>
            </a:pPr>
            <a:endParaRPr lang="en-US" sz="1200" kern="1200" dirty="0" smtClean="0">
              <a:solidFill>
                <a:schemeClr val="tx1"/>
              </a:solidFill>
              <a:effectLst/>
              <a:latin typeface="+mn-lt"/>
              <a:ea typeface="+mn-ea"/>
              <a:cs typeface="+mn-cs"/>
            </a:endParaRPr>
          </a:p>
          <a:p>
            <a:pPr marL="0" indent="0">
              <a:buNone/>
            </a:pPr>
            <a:r>
              <a:rPr lang="en-US" sz="1200" kern="1200" dirty="0" smtClean="0">
                <a:solidFill>
                  <a:schemeClr val="tx1"/>
                </a:solidFill>
                <a:effectLst/>
                <a:latin typeface="+mn-lt"/>
                <a:ea typeface="+mn-ea"/>
                <a:cs typeface="+mn-cs"/>
              </a:rPr>
              <a:t>Khalil and </a:t>
            </a:r>
            <a:r>
              <a:rPr lang="en-US" sz="1200" kern="1200" dirty="0" err="1" smtClean="0">
                <a:solidFill>
                  <a:schemeClr val="tx1"/>
                </a:solidFill>
                <a:effectLst/>
                <a:latin typeface="+mn-lt"/>
                <a:ea typeface="+mn-ea"/>
                <a:cs typeface="+mn-cs"/>
              </a:rPr>
              <a:t>Rifaat</a:t>
            </a:r>
            <a:r>
              <a:rPr lang="en-US" sz="1200" kern="1200" dirty="0" smtClean="0">
                <a:solidFill>
                  <a:schemeClr val="tx1"/>
                </a:solidFill>
                <a:effectLst/>
                <a:latin typeface="+mn-lt"/>
                <a:ea typeface="+mn-ea"/>
                <a:cs typeface="+mn-cs"/>
              </a:rPr>
              <a:t> (2013) reported that deposition of inorganic P from the overlying water to the sediments exceeded the rate at which it is released by desorption or diffusion. </a:t>
            </a:r>
          </a:p>
          <a:p>
            <a:r>
              <a:rPr lang="en-US" sz="1200" i="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19</a:t>
            </a:fld>
            <a:endParaRPr lang="en-GB" altLang="en-US"/>
          </a:p>
        </p:txBody>
      </p:sp>
    </p:spTree>
    <p:extLst>
      <p:ext uri="{BB962C8B-B14F-4D97-AF65-F5344CB8AC3E}">
        <p14:creationId xmlns:p14="http://schemas.microsoft.com/office/powerpoint/2010/main" val="3518899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Taxa which are found abundant</a:t>
            </a:r>
            <a:r>
              <a:rPr lang="en-US" baseline="0" dirty="0" smtClean="0"/>
              <a:t> in some stations and at different seasons reflect the condition of the river. </a:t>
            </a:r>
          </a:p>
          <a:p>
            <a:r>
              <a:rPr lang="en-US" dirty="0" smtClean="0"/>
              <a:t>Phytoplankton</a:t>
            </a:r>
            <a:r>
              <a:rPr lang="en-US" baseline="0" dirty="0" smtClean="0"/>
              <a:t> that are present in high density can be considered as indicators of the condition of the river.  </a:t>
            </a:r>
          </a:p>
          <a:p>
            <a:r>
              <a:rPr lang="en-US" sz="2400" dirty="0" smtClean="0"/>
              <a:t>5 major taxonomic groups</a:t>
            </a:r>
          </a:p>
          <a:p>
            <a:pPr lvl="1"/>
            <a:r>
              <a:rPr lang="en-US" sz="2000" dirty="0" smtClean="0"/>
              <a:t>Bacillariophyta</a:t>
            </a:r>
          </a:p>
          <a:p>
            <a:pPr lvl="1"/>
            <a:r>
              <a:rPr lang="en-US" sz="2000" dirty="0" err="1" smtClean="0"/>
              <a:t>Chlorophyta</a:t>
            </a:r>
            <a:endParaRPr lang="en-US" sz="2000" dirty="0" smtClean="0"/>
          </a:p>
          <a:p>
            <a:pPr lvl="1"/>
            <a:r>
              <a:rPr lang="en-US" sz="2000" dirty="0" err="1" smtClean="0"/>
              <a:t>Cyanophyta</a:t>
            </a:r>
            <a:endParaRPr lang="en-US" sz="2000" dirty="0" smtClean="0"/>
          </a:p>
          <a:p>
            <a:pPr lvl="1"/>
            <a:r>
              <a:rPr lang="en-US" sz="2000" dirty="0" err="1" smtClean="0"/>
              <a:t>Dinophyta</a:t>
            </a:r>
            <a:endParaRPr lang="en-US" sz="2000" dirty="0" smtClean="0"/>
          </a:p>
          <a:p>
            <a:pPr lvl="1"/>
            <a:r>
              <a:rPr lang="en-US" sz="2000" dirty="0" smtClean="0"/>
              <a:t>Ciliates</a:t>
            </a:r>
          </a:p>
          <a:p>
            <a:endParaRPr lang="en-US" baseline="0" dirty="0" smtClean="0"/>
          </a:p>
          <a:p>
            <a:endParaRPr lang="en-US" baseline="0" dirty="0" smtClean="0"/>
          </a:p>
          <a:p>
            <a:r>
              <a:rPr lang="en-US" baseline="0" dirty="0" smtClean="0"/>
              <a:t>Dominant species during wet season; </a:t>
            </a:r>
            <a:r>
              <a:rPr lang="en-US" baseline="0" dirty="0" err="1" smtClean="0"/>
              <a:t>Sphaerocystis</a:t>
            </a:r>
            <a:r>
              <a:rPr lang="en-US" baseline="0" dirty="0" smtClean="0"/>
              <a:t> sp. (August)</a:t>
            </a:r>
          </a:p>
          <a:p>
            <a:r>
              <a:rPr lang="en-US" baseline="0" dirty="0" smtClean="0"/>
              <a:t>Dominant species during dry season : dinoflagellates    (December)</a:t>
            </a:r>
            <a:endParaRPr lang="en-US" dirty="0"/>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20</a:t>
            </a:fld>
            <a:endParaRPr lang="en-GB" altLang="en-US"/>
          </a:p>
        </p:txBody>
      </p:sp>
    </p:spTree>
    <p:extLst>
      <p:ext uri="{BB962C8B-B14F-4D97-AF65-F5344CB8AC3E}">
        <p14:creationId xmlns:p14="http://schemas.microsoft.com/office/powerpoint/2010/main" val="2601972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Bacillariophyta had the highest number of taxa (22), followed by </a:t>
            </a:r>
            <a:r>
              <a:rPr lang="en-US" dirty="0" err="1" smtClean="0"/>
              <a:t>Chlorophyta</a:t>
            </a:r>
            <a:r>
              <a:rPr lang="en-US" dirty="0" smtClean="0"/>
              <a:t> (10), </a:t>
            </a:r>
            <a:r>
              <a:rPr lang="en-US" dirty="0" err="1" smtClean="0"/>
              <a:t>Cyanophyta</a:t>
            </a:r>
            <a:r>
              <a:rPr lang="en-US" dirty="0" smtClean="0"/>
              <a:t> (3), </a:t>
            </a:r>
            <a:r>
              <a:rPr lang="en-US" dirty="0" err="1" smtClean="0"/>
              <a:t>Dinophyta</a:t>
            </a:r>
            <a:r>
              <a:rPr lang="en-US" dirty="0" smtClean="0"/>
              <a:t> (2) and lastly Protista with only one species. </a:t>
            </a:r>
          </a:p>
          <a:p>
            <a:r>
              <a:rPr lang="en-US" dirty="0" smtClean="0"/>
              <a:t>Highest proportion of Diatoms</a:t>
            </a:r>
          </a:p>
          <a:p>
            <a:r>
              <a:rPr lang="en-US" dirty="0" smtClean="0"/>
              <a:t>Dominance of diatoms flora indicates an alkaline environment notably the presence of </a:t>
            </a:r>
            <a:r>
              <a:rPr lang="en-US" dirty="0" err="1" smtClean="0"/>
              <a:t>alkaliphilic</a:t>
            </a:r>
            <a:r>
              <a:rPr lang="en-US" dirty="0" smtClean="0"/>
              <a:t> diatoms such as </a:t>
            </a:r>
            <a:r>
              <a:rPr lang="en-US" i="1" dirty="0" err="1" smtClean="0"/>
              <a:t>Fragilaria</a:t>
            </a:r>
            <a:r>
              <a:rPr lang="en-US" dirty="0" smtClean="0"/>
              <a:t> and </a:t>
            </a:r>
            <a:r>
              <a:rPr lang="en-US" i="1" dirty="0" err="1" smtClean="0"/>
              <a:t>Cyclotella</a:t>
            </a:r>
            <a:r>
              <a:rPr lang="en-US" dirty="0" smtClean="0"/>
              <a:t> (</a:t>
            </a:r>
            <a:r>
              <a:rPr lang="en-US" dirty="0" err="1" smtClean="0"/>
              <a:t>Buzer</a:t>
            </a:r>
            <a:r>
              <a:rPr lang="en-US" dirty="0" smtClean="0"/>
              <a:t>, 1981)</a:t>
            </a:r>
          </a:p>
          <a:p>
            <a:r>
              <a:rPr lang="en-US" dirty="0" smtClean="0"/>
              <a:t>Highest proportion of Diatoms</a:t>
            </a:r>
          </a:p>
          <a:p>
            <a:pPr marL="171450" indent="-171450">
              <a:buFontTx/>
              <a:buChar char="-"/>
            </a:pPr>
            <a:r>
              <a:rPr lang="en-US" dirty="0" smtClean="0"/>
              <a:t>recorded pH ranged from 7.34 – 8.20</a:t>
            </a:r>
          </a:p>
          <a:p>
            <a:pPr marL="171450" indent="-171450">
              <a:buFontTx/>
              <a:buChar char="-"/>
            </a:pPr>
            <a:r>
              <a:rPr lang="en-US" dirty="0" smtClean="0"/>
              <a:t>Diatoms possess inorganic cell walls comprise of hydrated silica (Spaulding et. al., 2010). </a:t>
            </a:r>
          </a:p>
          <a:p>
            <a:pPr marL="171450" indent="-171450">
              <a:buFontTx/>
              <a:buChar char="-"/>
            </a:pPr>
            <a:r>
              <a:rPr lang="en-US" dirty="0" smtClean="0"/>
              <a:t>solubility of silica, required for the synthesis of diatom cell walls, increased at higher pH (</a:t>
            </a:r>
            <a:r>
              <a:rPr lang="en-US" dirty="0" err="1" smtClean="0"/>
              <a:t>Kempter</a:t>
            </a:r>
            <a:r>
              <a:rPr lang="en-US" dirty="0" smtClean="0"/>
              <a:t> et. al., 2013)</a:t>
            </a:r>
          </a:p>
          <a:p>
            <a:pPr marL="171450" indent="-171450">
              <a:buFontTx/>
              <a:buChar char="-"/>
            </a:pPr>
            <a:r>
              <a:rPr lang="en-US" dirty="0" smtClean="0"/>
              <a:t>explained the preference of diatoms on alkaline conditions relative to other taxa</a:t>
            </a:r>
          </a:p>
          <a:p>
            <a:endParaRPr lang="en-US" dirty="0"/>
          </a:p>
        </p:txBody>
      </p:sp>
      <p:sp>
        <p:nvSpPr>
          <p:cNvPr id="4" name="Slide Number Placeholder 3"/>
          <p:cNvSpPr>
            <a:spLocks noGrp="1"/>
          </p:cNvSpPr>
          <p:nvPr>
            <p:ph type="sldNum" sz="quarter" idx="10"/>
          </p:nvPr>
        </p:nvSpPr>
        <p:spPr/>
        <p:txBody>
          <a:bodyPr/>
          <a:lstStyle/>
          <a:p>
            <a:pPr>
              <a:defRPr/>
            </a:pPr>
            <a:fld id="{5AFF7F73-15B8-4DE2-9A55-934E074BB08F}" type="slidenum">
              <a:rPr lang="en-GB" altLang="en-US" smtClean="0"/>
              <a:pPr>
                <a:defRPr/>
              </a:pPr>
              <a:t>21</a:t>
            </a:fld>
            <a:endParaRPr lang="en-GB" altLang="en-US"/>
          </a:p>
        </p:txBody>
      </p:sp>
    </p:spTree>
    <p:extLst>
      <p:ext uri="{BB962C8B-B14F-4D97-AF65-F5344CB8AC3E}">
        <p14:creationId xmlns:p14="http://schemas.microsoft.com/office/powerpoint/2010/main" val="420503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Fewer taxa and lower density per taxon-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wet season - can be attributed to dilution effect of the rain. </a:t>
            </a:r>
          </a:p>
          <a:p>
            <a:r>
              <a:rPr lang="en-US" sz="1200" kern="1200" dirty="0" smtClean="0">
                <a:solidFill>
                  <a:schemeClr val="tx1"/>
                </a:solidFill>
                <a:effectLst/>
                <a:latin typeface="+mn-lt"/>
                <a:ea typeface="+mn-ea"/>
                <a:cs typeface="+mn-cs"/>
              </a:rPr>
              <a:t>This was also the same explanation offered by </a:t>
            </a:r>
            <a:r>
              <a:rPr lang="en-US" sz="1200" kern="1200" dirty="0" err="1" smtClean="0">
                <a:solidFill>
                  <a:schemeClr val="tx1"/>
                </a:solidFill>
                <a:effectLst/>
                <a:latin typeface="+mn-lt"/>
                <a:ea typeface="+mn-ea"/>
                <a:cs typeface="+mn-cs"/>
              </a:rPr>
              <a:t>Bhat</a:t>
            </a:r>
            <a:r>
              <a:rPr lang="en-US" sz="1200" kern="1200" dirty="0" smtClean="0">
                <a:solidFill>
                  <a:schemeClr val="tx1"/>
                </a:solidFill>
                <a:effectLst/>
                <a:latin typeface="+mn-lt"/>
                <a:ea typeface="+mn-ea"/>
                <a:cs typeface="+mn-cs"/>
              </a:rPr>
              <a:t> et al. (2015) in their study on variability of plankton community in India. </a:t>
            </a:r>
            <a:r>
              <a:rPr lang="en-US" sz="1200" kern="1200" dirty="0" err="1" smtClean="0">
                <a:solidFill>
                  <a:schemeClr val="tx1"/>
                </a:solidFill>
                <a:effectLst/>
                <a:latin typeface="+mn-lt"/>
                <a:ea typeface="+mn-ea"/>
                <a:cs typeface="+mn-cs"/>
              </a:rPr>
              <a:t>Pundhir</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Rana</a:t>
            </a:r>
            <a:r>
              <a:rPr lang="en-US" sz="1200" kern="1200" dirty="0" smtClean="0">
                <a:solidFill>
                  <a:schemeClr val="tx1"/>
                </a:solidFill>
                <a:effectLst/>
                <a:latin typeface="+mn-lt"/>
                <a:ea typeface="+mn-ea"/>
                <a:cs typeface="+mn-cs"/>
              </a:rPr>
              <a:t> (2002, as cited by </a:t>
            </a:r>
            <a:r>
              <a:rPr lang="en-US" sz="1200" kern="1200" dirty="0" err="1" smtClean="0">
                <a:solidFill>
                  <a:schemeClr val="tx1"/>
                </a:solidFill>
                <a:effectLst/>
                <a:latin typeface="+mn-lt"/>
                <a:ea typeface="+mn-ea"/>
                <a:cs typeface="+mn-cs"/>
              </a:rPr>
              <a:t>Bhat</a:t>
            </a:r>
            <a:r>
              <a:rPr lang="en-US" sz="1200" kern="1200" dirty="0" smtClean="0">
                <a:solidFill>
                  <a:schemeClr val="tx1"/>
                </a:solidFill>
                <a:effectLst/>
                <a:latin typeface="+mn-lt"/>
                <a:ea typeface="+mn-ea"/>
                <a:cs typeface="+mn-cs"/>
              </a:rPr>
              <a:t> et. al., 2015) added that rainy season, cloudy weather, low transparency and flood can contribute to lower phytoplankton density. Likewise, Malik and </a:t>
            </a:r>
            <a:r>
              <a:rPr lang="en-US" sz="1200" kern="1200" dirty="0" err="1" smtClean="0">
                <a:solidFill>
                  <a:schemeClr val="tx1"/>
                </a:solidFill>
                <a:effectLst/>
                <a:latin typeface="+mn-lt"/>
                <a:ea typeface="+mn-ea"/>
                <a:cs typeface="+mn-cs"/>
              </a:rPr>
              <a:t>Bharti</a:t>
            </a:r>
            <a:r>
              <a:rPr lang="en-US" sz="1200" kern="1200" dirty="0" smtClean="0">
                <a:solidFill>
                  <a:schemeClr val="tx1"/>
                </a:solidFill>
                <a:effectLst/>
                <a:latin typeface="+mn-lt"/>
                <a:ea typeface="+mn-ea"/>
                <a:cs typeface="+mn-cs"/>
              </a:rPr>
              <a:t> (2012) explained that the recorded low density of phytoplankton during the monsoon months was due to high water velocity.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Higher density of phytoplankton on dry season - due to the warm water &amp; high temp., which is very important in phytoplankton productivity.</a:t>
            </a:r>
          </a:p>
          <a:p>
            <a:endParaRPr lang="en-US" dirty="0"/>
          </a:p>
        </p:txBody>
      </p:sp>
      <p:sp>
        <p:nvSpPr>
          <p:cNvPr id="4" name="Slide Number Placeholder 3"/>
          <p:cNvSpPr>
            <a:spLocks noGrp="1"/>
          </p:cNvSpPr>
          <p:nvPr>
            <p:ph type="sldNum" sz="quarter" idx="10"/>
          </p:nvPr>
        </p:nvSpPr>
        <p:spPr/>
        <p:txBody>
          <a:bodyPr/>
          <a:lstStyle/>
          <a:p>
            <a:pPr>
              <a:defRPr/>
            </a:pPr>
            <a:fld id="{5AFF7F73-15B8-4DE2-9A55-934E074BB08F}" type="slidenum">
              <a:rPr lang="en-GB" altLang="en-US" smtClean="0"/>
              <a:pPr>
                <a:defRPr/>
              </a:pPr>
              <a:t>22</a:t>
            </a:fld>
            <a:endParaRPr lang="en-GB" altLang="en-US"/>
          </a:p>
        </p:txBody>
      </p:sp>
    </p:spTree>
    <p:extLst>
      <p:ext uri="{BB962C8B-B14F-4D97-AF65-F5344CB8AC3E}">
        <p14:creationId xmlns:p14="http://schemas.microsoft.com/office/powerpoint/2010/main" val="16681288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Taxa which are found abundant</a:t>
            </a:r>
            <a:r>
              <a:rPr lang="en-US" baseline="0" dirty="0" smtClean="0"/>
              <a:t> in some stations and at different seasons reflect the condition of the river. </a:t>
            </a:r>
          </a:p>
          <a:p>
            <a:r>
              <a:rPr lang="en-US" dirty="0" smtClean="0"/>
              <a:t>Phytoplankton</a:t>
            </a:r>
            <a:r>
              <a:rPr lang="en-US" baseline="0" dirty="0" smtClean="0"/>
              <a:t> that are present in high density can be considered as indicators of the condition of the river.  </a:t>
            </a:r>
          </a:p>
          <a:p>
            <a:endParaRPr lang="en-US" baseline="0" dirty="0" smtClean="0"/>
          </a:p>
          <a:p>
            <a:r>
              <a:rPr lang="en-US" baseline="0" dirty="0" err="1" smtClean="0"/>
              <a:t>Sphaerocystis</a:t>
            </a:r>
            <a:r>
              <a:rPr lang="en-US" baseline="0" dirty="0" smtClean="0"/>
              <a:t>, </a:t>
            </a:r>
            <a:r>
              <a:rPr lang="en-US" baseline="0" dirty="0" err="1" smtClean="0"/>
              <a:t>Synedra</a:t>
            </a:r>
            <a:r>
              <a:rPr lang="en-US" baseline="0" dirty="0" smtClean="0"/>
              <a:t>, Navicula, </a:t>
            </a:r>
            <a:r>
              <a:rPr lang="en-US" baseline="0" dirty="0" err="1" smtClean="0"/>
              <a:t>Cyclotella</a:t>
            </a:r>
            <a:endParaRPr lang="en-US" baseline="0" dirty="0" smtClean="0"/>
          </a:p>
          <a:p>
            <a:endParaRPr lang="en-US" baseline="0" dirty="0" smtClean="0"/>
          </a:p>
          <a:p>
            <a:endParaRPr lang="en-US" baseline="0" dirty="0" smtClean="0"/>
          </a:p>
          <a:p>
            <a:r>
              <a:rPr lang="en-US" baseline="0" dirty="0" smtClean="0"/>
              <a:t>Dominant species during wet season; </a:t>
            </a:r>
            <a:r>
              <a:rPr lang="en-US" baseline="0" dirty="0" err="1" smtClean="0"/>
              <a:t>Sphaerocystis</a:t>
            </a:r>
            <a:r>
              <a:rPr lang="en-US" baseline="0" dirty="0" smtClean="0"/>
              <a:t> sp. (August)</a:t>
            </a:r>
          </a:p>
          <a:p>
            <a:r>
              <a:rPr lang="en-US" baseline="0" dirty="0" smtClean="0"/>
              <a:t>Dominant species during dry season : dinoflagellates    (December)</a:t>
            </a:r>
            <a:endParaRPr lang="en-US" dirty="0"/>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23</a:t>
            </a:fld>
            <a:endParaRPr lang="en-GB" altLang="en-US"/>
          </a:p>
        </p:txBody>
      </p:sp>
    </p:spTree>
    <p:extLst>
      <p:ext uri="{BB962C8B-B14F-4D97-AF65-F5344CB8AC3E}">
        <p14:creationId xmlns:p14="http://schemas.microsoft.com/office/powerpoint/2010/main" val="2601972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dirty="0" smtClean="0"/>
              <a:t>Wet season - fewer taxa, lower density of phytoplankton</a:t>
            </a:r>
          </a:p>
          <a:p>
            <a:pPr marL="342900" lvl="1" indent="-342900">
              <a:buFont typeface="Arial" panose="020B0604020202020204" pitchFamily="34" charset="0"/>
              <a:buChar char="•"/>
            </a:pPr>
            <a:r>
              <a:rPr lang="en-US" i="1" dirty="0" err="1" smtClean="0"/>
              <a:t>Pyrodinium</a:t>
            </a:r>
            <a:r>
              <a:rPr lang="en-US" dirty="0" smtClean="0"/>
              <a:t> sp. on the wet (August 2015) sampling, though at a low density, had ecological significance considering that the bloom of toxic red tide organism </a:t>
            </a:r>
            <a:r>
              <a:rPr lang="en-US" i="1" dirty="0" err="1" smtClean="0"/>
              <a:t>Pyrodinium</a:t>
            </a:r>
            <a:r>
              <a:rPr lang="en-US" dirty="0" smtClean="0"/>
              <a:t>  was a frequent occurrence in Zambales-Bataan waters. </a:t>
            </a:r>
          </a:p>
          <a:p>
            <a:endParaRPr lang="en-US" dirty="0" smtClean="0"/>
          </a:p>
          <a:p>
            <a:r>
              <a:rPr lang="en-US" dirty="0" err="1" smtClean="0"/>
              <a:t>Pyrodinium</a:t>
            </a:r>
            <a:r>
              <a:rPr lang="en-US" dirty="0" smtClean="0"/>
              <a:t> sp. – what taxa?</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High density of dinoflagellates (</a:t>
            </a:r>
            <a:r>
              <a:rPr lang="en-US" i="1" dirty="0" err="1" smtClean="0"/>
              <a:t>Peridinium</a:t>
            </a:r>
            <a:r>
              <a:rPr lang="en-US" dirty="0" smtClean="0"/>
              <a:t> sp.) reaching to about 111, 982 cells/L which can be associated with:</a:t>
            </a:r>
          </a:p>
          <a:p>
            <a:pPr marL="228600" marR="0" indent="-228600" algn="l" defTabSz="914400" rtl="0" eaLnBrk="0" fontAlgn="base" latinLnBrk="0" hangingPunct="0">
              <a:lnSpc>
                <a:spcPct val="100000"/>
              </a:lnSpc>
              <a:spcBef>
                <a:spcPct val="30000"/>
              </a:spcBef>
              <a:spcAft>
                <a:spcPct val="0"/>
              </a:spcAft>
              <a:buClrTx/>
              <a:buSzTx/>
              <a:buFontTx/>
              <a:buAutoNum type="arabicPeriod"/>
              <a:tabLst/>
              <a:defRPr/>
            </a:pPr>
            <a:r>
              <a:rPr lang="en-US" dirty="0" smtClean="0"/>
              <a:t>sudden increase in phosphate level of water Stations 1 and 4 exceeded the phosphate level for Class C water on that period. </a:t>
            </a:r>
          </a:p>
          <a:p>
            <a:pPr marL="228600" marR="0" indent="-228600" algn="l" defTabSz="914400" rtl="0" eaLnBrk="0" fontAlgn="base" latinLnBrk="0" hangingPunct="0">
              <a:lnSpc>
                <a:spcPct val="100000"/>
              </a:lnSpc>
              <a:spcBef>
                <a:spcPct val="30000"/>
              </a:spcBef>
              <a:spcAft>
                <a:spcPct val="0"/>
              </a:spcAft>
              <a:buClrTx/>
              <a:buSzTx/>
              <a:buFontTx/>
              <a:buAutoNum type="arabicPeriod"/>
              <a:tabLst/>
              <a:defRPr/>
            </a:pPr>
            <a:r>
              <a:rPr lang="en-US" dirty="0" smtClean="0"/>
              <a:t>Enhanced light penetration in the water column might have triggered the germination of the cyst of dinoflagellates increasing their density in water. </a:t>
            </a:r>
          </a:p>
          <a:p>
            <a:pPr marL="228600" marR="0" indent="-228600" algn="l" defTabSz="914400" rtl="0" eaLnBrk="0" fontAlgn="base" latinLnBrk="0" hangingPunct="0">
              <a:lnSpc>
                <a:spcPct val="100000"/>
              </a:lnSpc>
              <a:spcBef>
                <a:spcPct val="30000"/>
              </a:spcBef>
              <a:spcAft>
                <a:spcPct val="0"/>
              </a:spcAft>
              <a:buClrTx/>
              <a:buSzTx/>
              <a:buFontTx/>
              <a:buAutoNum type="arabicPeriod"/>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Not toxic organism</a:t>
            </a:r>
            <a:r>
              <a:rPr lang="en-US" baseline="0" dirty="0" smtClean="0"/>
              <a:t> but their high density might result to oxygen depletion in water.</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AFF7F73-15B8-4DE2-9A55-934E074BB08F}" type="slidenum">
              <a:rPr lang="en-GB" altLang="en-US" smtClean="0"/>
              <a:pPr>
                <a:defRPr/>
              </a:pPr>
              <a:t>24</a:t>
            </a:fld>
            <a:endParaRPr lang="en-GB" altLang="en-US"/>
          </a:p>
        </p:txBody>
      </p:sp>
    </p:spTree>
    <p:extLst>
      <p:ext uri="{BB962C8B-B14F-4D97-AF65-F5344CB8AC3E}">
        <p14:creationId xmlns:p14="http://schemas.microsoft.com/office/powerpoint/2010/main" val="3119104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Abundance of</a:t>
            </a:r>
            <a:r>
              <a:rPr lang="en-US" baseline="0" dirty="0" smtClean="0"/>
              <a:t> </a:t>
            </a:r>
            <a:r>
              <a:rPr lang="en-US" baseline="0" dirty="0" err="1" smtClean="0"/>
              <a:t>Chlorophyta</a:t>
            </a:r>
            <a:r>
              <a:rPr lang="en-US" baseline="0" dirty="0" smtClean="0"/>
              <a:t> (green algae) and Bacillariophyta (diatoms) on the first two sampling. High abundance of </a:t>
            </a:r>
            <a:r>
              <a:rPr lang="en-US" baseline="0" dirty="0" err="1" smtClean="0"/>
              <a:t>dinoflagelllates</a:t>
            </a:r>
            <a:r>
              <a:rPr lang="en-US" baseline="0" dirty="0" smtClean="0"/>
              <a:t> (</a:t>
            </a:r>
            <a:r>
              <a:rPr lang="en-US" baseline="0" dirty="0" err="1" smtClean="0"/>
              <a:t>Peridinium</a:t>
            </a:r>
            <a:r>
              <a:rPr lang="en-US" baseline="0" dirty="0" smtClean="0"/>
              <a:t> </a:t>
            </a:r>
            <a:r>
              <a:rPr lang="en-US" baseline="0" dirty="0" err="1" smtClean="0"/>
              <a:t>sp</a:t>
            </a:r>
            <a:r>
              <a:rPr lang="en-US" baseline="0" dirty="0" smtClean="0"/>
              <a:t>) sampling two months after the flooding event.</a:t>
            </a:r>
            <a:endParaRPr lang="en-US" dirty="0"/>
          </a:p>
        </p:txBody>
      </p:sp>
      <p:sp>
        <p:nvSpPr>
          <p:cNvPr id="4" name="Slide Number Placeholder 3"/>
          <p:cNvSpPr>
            <a:spLocks noGrp="1"/>
          </p:cNvSpPr>
          <p:nvPr>
            <p:ph type="sldNum" sz="quarter" idx="10"/>
          </p:nvPr>
        </p:nvSpPr>
        <p:spPr/>
        <p:txBody>
          <a:bodyPr/>
          <a:lstStyle/>
          <a:p>
            <a:pPr>
              <a:defRPr/>
            </a:pPr>
            <a:fld id="{5AFF7F73-15B8-4DE2-9A55-934E074BB08F}" type="slidenum">
              <a:rPr lang="en-GB" altLang="en-US" smtClean="0"/>
              <a:pPr>
                <a:defRPr/>
              </a:pPr>
              <a:t>25</a:t>
            </a:fld>
            <a:endParaRPr lang="en-GB" altLang="en-US"/>
          </a:p>
        </p:txBody>
      </p:sp>
    </p:spTree>
    <p:extLst>
      <p:ext uri="{BB962C8B-B14F-4D97-AF65-F5344CB8AC3E}">
        <p14:creationId xmlns:p14="http://schemas.microsoft.com/office/powerpoint/2010/main" val="810291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dirty="0" smtClean="0">
                <a:solidFill>
                  <a:prstClr val="black"/>
                </a:solidFill>
              </a:rPr>
              <a:t>Diatoms abundance correlated with pH (+) </a:t>
            </a:r>
          </a:p>
          <a:p>
            <a:pPr lvl="1"/>
            <a:r>
              <a:rPr lang="en-US" dirty="0" smtClean="0">
                <a:solidFill>
                  <a:prstClr val="black"/>
                </a:solidFill>
              </a:rPr>
              <a:t>Silica needed for their cell wall synthesis highly soluble at alkaline pH</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Table </a:t>
            </a:r>
            <a:r>
              <a:rPr lang="en-US" dirty="0" smtClean="0"/>
              <a:t>17 shows that the density of </a:t>
            </a:r>
            <a:r>
              <a:rPr lang="en-US" dirty="0" err="1" smtClean="0"/>
              <a:t>Cyanopyhta</a:t>
            </a:r>
            <a:r>
              <a:rPr lang="en-US" dirty="0" smtClean="0"/>
              <a:t> or the blue-green algae was significantly positively correlated with salinity (P&gt;0.0283), electrical conductivity (P&gt;0.0371) and total dissolved solids (P&gt;0.0295).  These three parameters are related to each other and its association with blue green </a:t>
            </a:r>
            <a:r>
              <a:rPr lang="en-US" dirty="0" err="1" smtClean="0"/>
              <a:t>green</a:t>
            </a:r>
            <a:r>
              <a:rPr lang="en-US" dirty="0" smtClean="0"/>
              <a:t> algae can use TDS as a basis.  TDS, according to </a:t>
            </a:r>
            <a:r>
              <a:rPr lang="en-US" dirty="0" err="1" smtClean="0">
                <a:hlinkClick r:id="rId3"/>
              </a:rPr>
              <a:t>Harsha</a:t>
            </a:r>
            <a:r>
              <a:rPr lang="en-US" dirty="0" smtClean="0">
                <a:hlinkClick r:id="rId3"/>
              </a:rPr>
              <a:t> and </a:t>
            </a:r>
            <a:r>
              <a:rPr lang="en-US" dirty="0" err="1" smtClean="0">
                <a:hlinkClick r:id="rId3"/>
              </a:rPr>
              <a:t>Malammanavar</a:t>
            </a:r>
            <a:r>
              <a:rPr lang="en-US" dirty="0" smtClean="0">
                <a:hlinkClick r:id="rId3"/>
              </a:rPr>
              <a:t> (2004 as cited by </a:t>
            </a:r>
            <a:r>
              <a:rPr lang="en-US" dirty="0" smtClean="0"/>
              <a:t>Sharma et. al., 2016), was favorable for the growth of </a:t>
            </a:r>
            <a:r>
              <a:rPr lang="en-US" dirty="0" err="1" smtClean="0"/>
              <a:t>Cyanophyta</a:t>
            </a:r>
            <a:r>
              <a:rPr lang="en-US" dirty="0" smtClean="0"/>
              <a:t>. Weber-</a:t>
            </a:r>
            <a:r>
              <a:rPr lang="en-US" dirty="0" err="1" smtClean="0"/>
              <a:t>Scannell</a:t>
            </a:r>
            <a:r>
              <a:rPr lang="en-US" dirty="0" smtClean="0"/>
              <a:t> and Duffy (2007) reported that TDS contains both the minerals and the toxic metals and organics. The former can serve as nutrients to phytoplankton which explained the correlation between </a:t>
            </a:r>
            <a:r>
              <a:rPr lang="en-US" dirty="0" err="1" smtClean="0"/>
              <a:t>Cyanophyta</a:t>
            </a:r>
            <a:r>
              <a:rPr lang="en-US" dirty="0" smtClean="0"/>
              <a:t> and the dissolved solids. But this was only up to a certain limit since osmotic stress could negatively affect aquatic biota.</a:t>
            </a:r>
          </a:p>
          <a:p>
            <a:endParaRPr lang="en-US" dirty="0" smtClean="0"/>
          </a:p>
          <a:p>
            <a:r>
              <a:rPr lang="en-US" dirty="0" smtClean="0"/>
              <a:t>EC – surrogate measure of salinity</a:t>
            </a:r>
          </a:p>
          <a:p>
            <a:endParaRPr lang="en-US" dirty="0" smtClean="0"/>
          </a:p>
          <a:p>
            <a:r>
              <a:rPr lang="en-US" dirty="0" smtClean="0"/>
              <a:t>Total density of phytoplankton correlated with EC (-) </a:t>
            </a:r>
          </a:p>
          <a:p>
            <a:pPr lvl="1"/>
            <a:r>
              <a:rPr lang="en-US" dirty="0" smtClean="0"/>
              <a:t> This implies that the density of the phytoplankton is reduced with increasing electrical conductivity. Kawabata et. al. (1997) reported also that density of phytoplankton gradually decreased with increasing EC, a surrogate measure of salinity. </a:t>
            </a:r>
            <a:r>
              <a:rPr lang="en-US" dirty="0" err="1" smtClean="0"/>
              <a:t>Hussian</a:t>
            </a:r>
            <a:r>
              <a:rPr lang="en-US" dirty="0" smtClean="0"/>
              <a:t> et. al. (2015) likewise reported that electrical conductivity, together with water temperature, were the most common factors negatively controlling phytoplankton density.  EC implies the presence of high concentration of dissolved salts in water (TDS), including the silt and clay particles and other particulate matters that could reduce light penetration in the water column (US EPA, 2012). </a:t>
            </a:r>
          </a:p>
          <a:p>
            <a:pPr marL="0" indent="0">
              <a:buNone/>
            </a:pPr>
            <a:endParaRPr lang="en-US" dirty="0" smtClean="0"/>
          </a:p>
          <a:p>
            <a:r>
              <a:rPr lang="en-US" sz="1200" kern="1200" dirty="0" smtClean="0">
                <a:solidFill>
                  <a:schemeClr val="tx1"/>
                </a:solidFill>
                <a:effectLst/>
                <a:latin typeface="+mn-lt"/>
                <a:ea typeface="+mn-ea"/>
                <a:cs typeface="+mn-cs"/>
              </a:rPr>
              <a:t>In terms of relative abundance, Pearson Correlation Analysis showed that the abundance of diatoms (Bacillariophyta) was significantly positively correlated with pH (P&gt;0.0484).  As previously explained, solubility of silica, an important constituent for the formation of shells of the diatoms, was hastened at alkaline </a:t>
            </a:r>
            <a:r>
              <a:rPr lang="en-US" sz="1200" kern="1200" dirty="0" err="1" smtClean="0">
                <a:solidFill>
                  <a:schemeClr val="tx1"/>
                </a:solidFill>
                <a:effectLst/>
                <a:latin typeface="+mn-lt"/>
                <a:ea typeface="+mn-ea"/>
                <a:cs typeface="+mn-cs"/>
              </a:rPr>
              <a:t>pH.</a:t>
            </a:r>
            <a:r>
              <a:rPr lang="en-US" sz="1200" kern="1200" dirty="0" smtClean="0">
                <a:solidFill>
                  <a:schemeClr val="tx1"/>
                </a:solidFill>
                <a:effectLst/>
                <a:latin typeface="+mn-lt"/>
                <a:ea typeface="+mn-ea"/>
                <a:cs typeface="+mn-cs"/>
              </a:rPr>
              <a:t> No other significant association was found between the abundance of phytoplankton and the other water quality parameters. </a:t>
            </a:r>
          </a:p>
          <a:p>
            <a:r>
              <a:rPr lang="en-US" sz="1200" kern="1200" dirty="0" smtClean="0">
                <a:solidFill>
                  <a:schemeClr val="tx1"/>
                </a:solidFill>
                <a:effectLst/>
                <a:latin typeface="+mn-lt"/>
                <a:ea typeface="+mn-ea"/>
                <a:cs typeface="+mn-cs"/>
              </a:rPr>
              <a:t> </a:t>
            </a:r>
          </a:p>
          <a:p>
            <a:r>
              <a:rPr lang="en-US" dirty="0" smtClean="0"/>
              <a:t>Total density of phytoplankton correlated with EC (-) </a:t>
            </a:r>
          </a:p>
          <a:p>
            <a:pPr lvl="1"/>
            <a:r>
              <a:rPr lang="en-US" dirty="0" smtClean="0"/>
              <a:t>EC &amp; water temp. significant factors controlling phytoplankton density</a:t>
            </a:r>
          </a:p>
          <a:p>
            <a:pPr lvl="1"/>
            <a:r>
              <a:rPr lang="en-US" dirty="0" smtClean="0"/>
              <a:t>EC implies high concentration of dissolved salts in water (TDS), including silt and clay particles and other PM particulate matters ---reduced light penetration </a:t>
            </a:r>
          </a:p>
          <a:p>
            <a:r>
              <a:rPr lang="en-US" dirty="0" err="1" smtClean="0"/>
              <a:t>Cyanophyta</a:t>
            </a:r>
            <a:r>
              <a:rPr lang="en-US" dirty="0" smtClean="0"/>
              <a:t>  density with TDS, EC, and salinity (+)</a:t>
            </a:r>
          </a:p>
          <a:p>
            <a:pPr lvl="1"/>
            <a:r>
              <a:rPr lang="en-US" dirty="0" smtClean="0"/>
              <a:t>TDS - favorable for growth of </a:t>
            </a:r>
            <a:r>
              <a:rPr lang="en-US" dirty="0" err="1" smtClean="0"/>
              <a:t>Cyanophyta</a:t>
            </a:r>
            <a:endParaRPr lang="en-US" dirty="0" smtClean="0"/>
          </a:p>
          <a:p>
            <a:pPr lvl="1"/>
            <a:r>
              <a:rPr lang="en-US" dirty="0" smtClean="0"/>
              <a:t>TDS contains minerals,  toxic metals &amp; organics</a:t>
            </a:r>
          </a:p>
          <a:p>
            <a:pPr lvl="1"/>
            <a:r>
              <a:rPr lang="en-US" dirty="0" smtClean="0"/>
              <a:t>Minerals as source of nutrients for phytoplankton</a:t>
            </a:r>
          </a:p>
          <a:p>
            <a:endParaRPr lang="en-US" dirty="0"/>
          </a:p>
        </p:txBody>
      </p:sp>
      <p:sp>
        <p:nvSpPr>
          <p:cNvPr id="4" name="Slide Number Placeholder 3"/>
          <p:cNvSpPr>
            <a:spLocks noGrp="1"/>
          </p:cNvSpPr>
          <p:nvPr>
            <p:ph type="sldNum" sz="quarter" idx="10"/>
          </p:nvPr>
        </p:nvSpPr>
        <p:spPr/>
        <p:txBody>
          <a:bodyPr/>
          <a:lstStyle/>
          <a:p>
            <a:pPr>
              <a:defRPr/>
            </a:pPr>
            <a:fld id="{5AFF7F73-15B8-4DE2-9A55-934E074BB08F}" type="slidenum">
              <a:rPr lang="en-GB" altLang="en-US" smtClean="0"/>
              <a:pPr>
                <a:defRPr/>
              </a:pPr>
              <a:t>26</a:t>
            </a:fld>
            <a:endParaRPr lang="en-GB" altLang="en-US"/>
          </a:p>
        </p:txBody>
      </p:sp>
    </p:spTree>
    <p:extLst>
      <p:ext uri="{BB962C8B-B14F-4D97-AF65-F5344CB8AC3E}">
        <p14:creationId xmlns:p14="http://schemas.microsoft.com/office/powerpoint/2010/main" val="10384935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Pearson’s Product Moment Correlation Analysis -</a:t>
            </a:r>
            <a:r>
              <a:rPr lang="en-US" baseline="0" dirty="0" smtClean="0"/>
              <a:t> quantifies the strength and the direction of association. </a:t>
            </a:r>
          </a:p>
          <a:p>
            <a:endParaRPr lang="en-US" dirty="0" smtClean="0"/>
          </a:p>
          <a:p>
            <a:r>
              <a:rPr lang="en-US" dirty="0" smtClean="0"/>
              <a:t>Correlation between WQ variables and phytoplankton density</a:t>
            </a:r>
          </a:p>
          <a:p>
            <a:r>
              <a:rPr lang="en-US" dirty="0" smtClean="0"/>
              <a:t>	+ correlation</a:t>
            </a:r>
          </a:p>
          <a:p>
            <a:pPr lvl="1"/>
            <a:r>
              <a:rPr lang="en-US" dirty="0" smtClean="0"/>
              <a:t>density of </a:t>
            </a:r>
            <a:r>
              <a:rPr lang="en-US" dirty="0" err="1" smtClean="0"/>
              <a:t>Cyanopyhta</a:t>
            </a:r>
            <a:r>
              <a:rPr lang="en-US" dirty="0" smtClean="0"/>
              <a:t> &amp; salinity, EC, TDS</a:t>
            </a:r>
          </a:p>
          <a:p>
            <a:pPr lvl="1"/>
            <a:r>
              <a:rPr lang="en-US" dirty="0" smtClean="0"/>
              <a:t>abundance of Bacillariophyta &amp; pH </a:t>
            </a:r>
          </a:p>
          <a:p>
            <a:pPr marL="457200" lvl="1" indent="0">
              <a:buNone/>
            </a:pPr>
            <a:endParaRPr lang="en-US" dirty="0" smtClean="0"/>
          </a:p>
          <a:p>
            <a:r>
              <a:rPr lang="en-US" dirty="0" smtClean="0"/>
              <a:t>- correlation</a:t>
            </a:r>
          </a:p>
          <a:p>
            <a:pPr lvl="1"/>
            <a:r>
              <a:rPr lang="en-US" dirty="0" smtClean="0"/>
              <a:t>dinoflagellates density &amp; EC</a:t>
            </a:r>
          </a:p>
          <a:p>
            <a:pPr lvl="1"/>
            <a:r>
              <a:rPr lang="en-US" dirty="0" smtClean="0"/>
              <a:t>total density of phytoplankton &amp; EC </a:t>
            </a:r>
          </a:p>
          <a:p>
            <a:pPr lvl="1"/>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rainy season, cloudy weather, low transparency and flood can contribute to lower phytoplankton density. Likewise, Malik and </a:t>
            </a:r>
            <a:r>
              <a:rPr lang="en-US" sz="1200" kern="1200" dirty="0" err="1" smtClean="0">
                <a:solidFill>
                  <a:schemeClr val="tx1"/>
                </a:solidFill>
                <a:effectLst/>
                <a:latin typeface="+mn-lt"/>
                <a:ea typeface="+mn-ea"/>
                <a:cs typeface="+mn-cs"/>
              </a:rPr>
              <a:t>Bharti</a:t>
            </a:r>
            <a:r>
              <a:rPr lang="en-US" sz="1200" kern="1200" dirty="0" smtClean="0">
                <a:solidFill>
                  <a:schemeClr val="tx1"/>
                </a:solidFill>
                <a:effectLst/>
                <a:latin typeface="+mn-lt"/>
                <a:ea typeface="+mn-ea"/>
                <a:cs typeface="+mn-cs"/>
              </a:rPr>
              <a:t> (2012) explained that the recorded low density of phytoplankton during the monsoon months was due to high water velocity. </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AFF7F73-15B8-4DE2-9A55-934E074BB08F}" type="slidenum">
              <a:rPr lang="en-GB" altLang="en-US" smtClean="0"/>
              <a:pPr>
                <a:defRPr/>
              </a:pPr>
              <a:t>27</a:t>
            </a:fld>
            <a:endParaRPr lang="en-GB" altLang="en-US"/>
          </a:p>
        </p:txBody>
      </p:sp>
    </p:spTree>
    <p:extLst>
      <p:ext uri="{BB962C8B-B14F-4D97-AF65-F5344CB8AC3E}">
        <p14:creationId xmlns:p14="http://schemas.microsoft.com/office/powerpoint/2010/main" val="2257261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Other findings : </a:t>
            </a:r>
          </a:p>
          <a:p>
            <a:pPr marL="228600" indent="-228600">
              <a:buAutoNum type="arabicPeriod"/>
            </a:pPr>
            <a:r>
              <a:rPr lang="en-US" baseline="0" dirty="0" smtClean="0"/>
              <a:t>WQ parameters – generally, significant difference  of the WQ parameters across stations</a:t>
            </a:r>
          </a:p>
          <a:p>
            <a:pPr marL="228600" indent="-228600">
              <a:buAutoNum type="arabicPeriod"/>
            </a:pPr>
            <a:r>
              <a:rPr lang="en-US" baseline="0" dirty="0" smtClean="0"/>
              <a:t>WQ parameters – generally no significant difference on the river channel portions (no difference in WQ on the left, middle and right bank of the river).</a:t>
            </a:r>
          </a:p>
          <a:p>
            <a:pPr marL="228600" indent="-228600">
              <a:buAutoNum type="arabicPeriod"/>
            </a:pPr>
            <a:r>
              <a:rPr lang="en-US" baseline="0" dirty="0" smtClean="0"/>
              <a:t>Correlation of phytoplankton with WQ parameters </a:t>
            </a:r>
          </a:p>
          <a:p>
            <a:pPr marL="0" indent="0">
              <a:buNone/>
            </a:pPr>
            <a:r>
              <a:rPr lang="en-US" baseline="0" dirty="0" smtClean="0"/>
              <a:t>	</a:t>
            </a:r>
            <a:r>
              <a:rPr lang="en-US" baseline="0" dirty="0" err="1" smtClean="0"/>
              <a:t>Cyanophyta</a:t>
            </a:r>
            <a:r>
              <a:rPr lang="en-US" baseline="0" dirty="0" smtClean="0"/>
              <a:t>   + correlation with TDS, EC, salinity</a:t>
            </a:r>
          </a:p>
          <a:p>
            <a:pPr marL="0" indent="0">
              <a:buNone/>
            </a:pPr>
            <a:r>
              <a:rPr lang="en-US" baseline="0" dirty="0" smtClean="0"/>
              <a:t>	Dinoflagellates  - correlation with TDS</a:t>
            </a:r>
          </a:p>
          <a:p>
            <a:r>
              <a:rPr lang="en-US" sz="1200" dirty="0" smtClean="0"/>
              <a:t>Composition and density of plankton species indicates poor water quality of the study area.</a:t>
            </a:r>
          </a:p>
          <a:p>
            <a:r>
              <a:rPr lang="en-US" sz="1200" dirty="0" smtClean="0"/>
              <a:t>	fewer taxa and lower density during</a:t>
            </a:r>
            <a:r>
              <a:rPr lang="en-US" sz="1200" baseline="0" dirty="0" smtClean="0"/>
              <a:t> rainy season</a:t>
            </a:r>
            <a:endParaRPr lang="en-US" sz="1200" dirty="0" smtClean="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pPr>
              <a:defRPr/>
            </a:pPr>
            <a:fld id="{8EEEF6CB-C50F-488A-99E7-79215D4B1CC0}" type="slidenum">
              <a:rPr lang="en-GB" altLang="en-US" smtClean="0"/>
              <a:pPr>
                <a:defRPr/>
              </a:pPr>
              <a:t>28</a:t>
            </a:fld>
            <a:endParaRPr lang="en-GB" altLang="en-US"/>
          </a:p>
        </p:txBody>
      </p:sp>
    </p:spTree>
    <p:extLst>
      <p:ext uri="{BB962C8B-B14F-4D97-AF65-F5344CB8AC3E}">
        <p14:creationId xmlns:p14="http://schemas.microsoft.com/office/powerpoint/2010/main" val="293592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Formulation &amp; implementation of regulatory/intervention measures addressing point source of pollution</a:t>
            </a:r>
            <a:r>
              <a:rPr lang="en-US" baseline="0" dirty="0" smtClean="0"/>
              <a:t> (number &amp; size of silt pond, stability of silt pond considering the volume of water that flows during rainy months)</a:t>
            </a:r>
            <a:endParaRPr lang="en-US" dirty="0" smtClean="0"/>
          </a:p>
          <a:p>
            <a:endParaRPr lang="en-US" dirty="0" smtClean="0"/>
          </a:p>
          <a:p>
            <a:r>
              <a:rPr lang="en-US" dirty="0" smtClean="0"/>
              <a:t>ECC commitment – EEP (environmental enhancement &amp; protection)</a:t>
            </a:r>
          </a:p>
          <a:p>
            <a:r>
              <a:rPr lang="en-US" dirty="0" smtClean="0"/>
              <a:t>Appropriate regulatory measures and policies should be instituted by the concerned agencies addressing the point source of pollution. </a:t>
            </a:r>
          </a:p>
          <a:p>
            <a:endParaRPr lang="en-US" dirty="0" smtClean="0"/>
          </a:p>
          <a:p>
            <a:r>
              <a:rPr lang="en-US" dirty="0" smtClean="0"/>
              <a:t>Interventions should be in place focusing on the issues that affect the livelihood source of the local populace.</a:t>
            </a:r>
          </a:p>
          <a:p>
            <a:endParaRPr lang="en-US" dirty="0" smtClean="0"/>
          </a:p>
          <a:p>
            <a:r>
              <a:rPr lang="en-US" dirty="0" smtClean="0"/>
              <a:t>Remediation should be in placed on the affected ponds</a:t>
            </a:r>
          </a:p>
          <a:p>
            <a:endParaRPr lang="en-US" dirty="0" smtClean="0"/>
          </a:p>
          <a:p>
            <a:r>
              <a:rPr lang="en-US" dirty="0" smtClean="0"/>
              <a:t>Given the magnitude of impact on livelihood, concerned agencies should reconsider valuating the social cost and benefits of mineral resource exploitation in Zambales and in other parts of the country where mining of metals is flourishing.</a:t>
            </a:r>
          </a:p>
          <a:p>
            <a:endParaRPr lang="en-US" dirty="0"/>
          </a:p>
        </p:txBody>
      </p:sp>
      <p:sp>
        <p:nvSpPr>
          <p:cNvPr id="4" name="Slide Number Placeholder 3"/>
          <p:cNvSpPr>
            <a:spLocks noGrp="1"/>
          </p:cNvSpPr>
          <p:nvPr>
            <p:ph type="sldNum" sz="quarter" idx="10"/>
          </p:nvPr>
        </p:nvSpPr>
        <p:spPr/>
        <p:txBody>
          <a:bodyPr/>
          <a:lstStyle/>
          <a:p>
            <a:pPr>
              <a:defRPr/>
            </a:pPr>
            <a:fld id="{5AFF7F73-15B8-4DE2-9A55-934E074BB08F}" type="slidenum">
              <a:rPr lang="en-GB" altLang="en-US" smtClean="0"/>
              <a:pPr>
                <a:defRPr/>
              </a:pPr>
              <a:t>29</a:t>
            </a:fld>
            <a:endParaRPr lang="en-GB" altLang="en-US"/>
          </a:p>
        </p:txBody>
      </p:sp>
    </p:spTree>
    <p:extLst>
      <p:ext uri="{BB962C8B-B14F-4D97-AF65-F5344CB8AC3E}">
        <p14:creationId xmlns:p14="http://schemas.microsoft.com/office/powerpoint/2010/main" val="19154554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459742" y="744856"/>
            <a:ext cx="13710920" cy="1642110"/>
          </a:xfrm>
          <a:prstGeom prst="rect">
            <a:avLst/>
          </a:prstGeom>
          <a:gradFill>
            <a:gsLst>
              <a:gs pos="0">
                <a:schemeClr val="accent1">
                  <a:alpha val="80000"/>
                </a:schemeClr>
              </a:gs>
              <a:gs pos="64000">
                <a:schemeClr val="accent1"/>
              </a:gs>
              <a:gs pos="100000">
                <a:schemeClr val="accent1">
                  <a:alpha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anchor="ctr"/>
          <a:lstStyle/>
          <a:p>
            <a:pPr algn="ctr" eaLnBrk="1" fontAlgn="auto" hangingPunct="1">
              <a:spcBef>
                <a:spcPts val="0"/>
              </a:spcBef>
              <a:spcAft>
                <a:spcPts val="0"/>
              </a:spcAft>
              <a:defRPr/>
            </a:pPr>
            <a:endParaRPr lang="en-GB"/>
          </a:p>
        </p:txBody>
      </p:sp>
      <p:sp>
        <p:nvSpPr>
          <p:cNvPr id="2" name="Title 1"/>
          <p:cNvSpPr>
            <a:spLocks noGrp="1"/>
          </p:cNvSpPr>
          <p:nvPr>
            <p:ph type="ctrTitle"/>
          </p:nvPr>
        </p:nvSpPr>
        <p:spPr>
          <a:xfrm>
            <a:off x="1038517" y="811765"/>
            <a:ext cx="12435840" cy="867013"/>
          </a:xfrm>
        </p:spPr>
        <p:txBody>
          <a:bodyPr>
            <a:normAutofit/>
          </a:bodyPr>
          <a:lstStyle>
            <a:lvl1pPr algn="ctr">
              <a:defRPr sz="5100" b="1"/>
            </a:lvl1pPr>
          </a:lstStyle>
          <a:p>
            <a:r>
              <a:rPr lang="en-US" dirty="0" smtClean="0"/>
              <a:t>Click to edit Master title style</a:t>
            </a:r>
            <a:endParaRPr lang="en-GB" dirty="0"/>
          </a:p>
        </p:txBody>
      </p:sp>
      <p:sp>
        <p:nvSpPr>
          <p:cNvPr id="3" name="Subtitle 2"/>
          <p:cNvSpPr>
            <a:spLocks noGrp="1"/>
          </p:cNvSpPr>
          <p:nvPr>
            <p:ph type="subTitle" idx="1"/>
          </p:nvPr>
        </p:nvSpPr>
        <p:spPr>
          <a:xfrm>
            <a:off x="2071861" y="1678777"/>
            <a:ext cx="10241280" cy="574685"/>
          </a:xfrm>
        </p:spPr>
        <p:txBody>
          <a:bodyPr/>
          <a:lstStyle>
            <a:lvl1pPr marL="0" indent="0" algn="ctr">
              <a:buNone/>
              <a:defRPr>
                <a:solidFill>
                  <a:schemeClr val="tx1"/>
                </a:solidFill>
              </a:defRPr>
            </a:lvl1pPr>
            <a:lvl2pPr marL="653110" indent="0" algn="ctr">
              <a:buNone/>
              <a:defRPr>
                <a:solidFill>
                  <a:schemeClr val="tx1">
                    <a:tint val="75000"/>
                  </a:schemeClr>
                </a:solidFill>
              </a:defRPr>
            </a:lvl2pPr>
            <a:lvl3pPr marL="1306220" indent="0" algn="ctr">
              <a:buNone/>
              <a:defRPr>
                <a:solidFill>
                  <a:schemeClr val="tx1">
                    <a:tint val="75000"/>
                  </a:schemeClr>
                </a:solidFill>
              </a:defRPr>
            </a:lvl3pPr>
            <a:lvl4pPr marL="1959331" indent="0" algn="ctr">
              <a:buNone/>
              <a:defRPr>
                <a:solidFill>
                  <a:schemeClr val="tx1">
                    <a:tint val="75000"/>
                  </a:schemeClr>
                </a:solidFill>
              </a:defRPr>
            </a:lvl4pPr>
            <a:lvl5pPr marL="2612441" indent="0" algn="ctr">
              <a:buNone/>
              <a:defRPr>
                <a:solidFill>
                  <a:schemeClr val="tx1">
                    <a:tint val="75000"/>
                  </a:schemeClr>
                </a:solidFill>
              </a:defRPr>
            </a:lvl5pPr>
            <a:lvl6pPr marL="3265551" indent="0" algn="ctr">
              <a:buNone/>
              <a:defRPr>
                <a:solidFill>
                  <a:schemeClr val="tx1">
                    <a:tint val="75000"/>
                  </a:schemeClr>
                </a:solidFill>
              </a:defRPr>
            </a:lvl6pPr>
            <a:lvl7pPr marL="3918661" indent="0" algn="ctr">
              <a:buNone/>
              <a:defRPr>
                <a:solidFill>
                  <a:schemeClr val="tx1">
                    <a:tint val="75000"/>
                  </a:schemeClr>
                </a:solidFill>
              </a:defRPr>
            </a:lvl7pPr>
            <a:lvl8pPr marL="4571771" indent="0" algn="ctr">
              <a:buNone/>
              <a:defRPr>
                <a:solidFill>
                  <a:schemeClr val="tx1">
                    <a:tint val="75000"/>
                  </a:schemeClr>
                </a:solidFill>
              </a:defRPr>
            </a:lvl8pPr>
            <a:lvl9pPr marL="5224882" indent="0" algn="ctr">
              <a:buNone/>
              <a:defRPr>
                <a:solidFill>
                  <a:schemeClr val="tx1">
                    <a:tint val="75000"/>
                  </a:schemeClr>
                </a:solidFill>
              </a:defRPr>
            </a:lvl9pPr>
          </a:lstStyle>
          <a:p>
            <a:r>
              <a:rPr lang="en-US" dirty="0" smtClean="0"/>
              <a:t>Click to edit Master subtitle style</a:t>
            </a:r>
            <a:endParaRPr lang="en-GB" dirty="0"/>
          </a:p>
        </p:txBody>
      </p:sp>
      <p:sp>
        <p:nvSpPr>
          <p:cNvPr id="6" name="Date Placeholder 3"/>
          <p:cNvSpPr>
            <a:spLocks noGrp="1"/>
          </p:cNvSpPr>
          <p:nvPr>
            <p:ph type="dt" sz="half" idx="10"/>
          </p:nvPr>
        </p:nvSpPr>
        <p:spPr/>
        <p:txBody>
          <a:bodyPr/>
          <a:lstStyle>
            <a:lvl1pPr>
              <a:defRPr/>
            </a:lvl1pPr>
          </a:lstStyle>
          <a:p>
            <a:pPr>
              <a:defRPr/>
            </a:pPr>
            <a:fld id="{FF0C2613-994A-4B40-9275-9F697E7B53D6}" type="datetimeFigureOut">
              <a:rPr lang="en-GB"/>
              <a:pPr>
                <a:defRPr/>
              </a:pPr>
              <a:t>29/05/2017</a:t>
            </a:fld>
            <a:endParaRPr lang="en-GB"/>
          </a:p>
        </p:txBody>
      </p:sp>
      <p:sp>
        <p:nvSpPr>
          <p:cNvPr id="7" name="Footer Placeholder 4"/>
          <p:cNvSpPr>
            <a:spLocks noGrp="1"/>
          </p:cNvSpPr>
          <p:nvPr>
            <p:ph type="ftr" sz="quarter" idx="11"/>
          </p:nvPr>
        </p:nvSpPr>
        <p:spPr/>
        <p:txBody>
          <a:bodyPr/>
          <a:lstStyle>
            <a:lvl1pPr>
              <a:defRPr/>
            </a:lvl1pPr>
          </a:lstStyle>
          <a:p>
            <a:pPr>
              <a:defRPr/>
            </a:pPr>
            <a:endParaRPr lang="en-GB"/>
          </a:p>
        </p:txBody>
      </p:sp>
      <p:sp>
        <p:nvSpPr>
          <p:cNvPr id="8" name="Slide Number Placeholder 5"/>
          <p:cNvSpPr>
            <a:spLocks noGrp="1"/>
          </p:cNvSpPr>
          <p:nvPr>
            <p:ph type="sldNum" sz="quarter" idx="12"/>
          </p:nvPr>
        </p:nvSpPr>
        <p:spPr/>
        <p:txBody>
          <a:bodyPr/>
          <a:lstStyle>
            <a:lvl1pPr>
              <a:defRPr smtClean="0"/>
            </a:lvl1pPr>
          </a:lstStyle>
          <a:p>
            <a:pPr>
              <a:defRPr/>
            </a:pPr>
            <a:fld id="{87CBC834-9074-4ACB-9391-EA221969B534}" type="slidenum">
              <a:rPr lang="en-GB" altLang="en-US"/>
              <a:pPr>
                <a:defRPr/>
              </a:pPr>
              <a:t>‹#›</a:t>
            </a:fld>
            <a:endParaRPr lang="en-GB" altLang="en-US"/>
          </a:p>
        </p:txBody>
      </p:sp>
    </p:spTree>
    <p:extLst>
      <p:ext uri="{BB962C8B-B14F-4D97-AF65-F5344CB8AC3E}">
        <p14:creationId xmlns:p14="http://schemas.microsoft.com/office/powerpoint/2010/main" val="1002193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DD59E31F-A0AC-46DF-A978-7FAC2F47917D}" type="datetimeFigureOut">
              <a:rPr lang="en-GB"/>
              <a:pPr>
                <a:defRPr/>
              </a:pPr>
              <a:t>29/05/2017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5BA7379C-A69A-40B6-81FA-5DCC45AB09C6}" type="slidenum">
              <a:rPr lang="en-GB" altLang="en-US"/>
              <a:pPr>
                <a:defRPr/>
              </a:pPr>
              <a:t>‹#›</a:t>
            </a:fld>
            <a:endParaRPr lang="en-GB" altLang="en-US"/>
          </a:p>
        </p:txBody>
      </p:sp>
    </p:spTree>
    <p:extLst>
      <p:ext uri="{BB962C8B-B14F-4D97-AF65-F5344CB8AC3E}">
        <p14:creationId xmlns:p14="http://schemas.microsoft.com/office/powerpoint/2010/main" val="724120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1"/>
            <a:ext cx="12435840" cy="1634490"/>
          </a:xfrm>
        </p:spPr>
        <p:txBody>
          <a:bodyPr anchor="t"/>
          <a:lstStyle>
            <a:lvl1pPr algn="l">
              <a:defRPr sz="5700" b="1" cap="all"/>
            </a:lvl1pPr>
          </a:lstStyle>
          <a:p>
            <a:r>
              <a:rPr lang="en-US" smtClean="0"/>
              <a:t>Click to edit Master title style</a:t>
            </a:r>
            <a:endParaRPr lang="en-GB"/>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2900">
                <a:solidFill>
                  <a:schemeClr val="tx1">
                    <a:tint val="75000"/>
                  </a:schemeClr>
                </a:solidFill>
              </a:defRPr>
            </a:lvl1pPr>
            <a:lvl2pPr marL="653110" indent="0">
              <a:buNone/>
              <a:defRPr sz="2600">
                <a:solidFill>
                  <a:schemeClr val="tx1">
                    <a:tint val="75000"/>
                  </a:schemeClr>
                </a:solidFill>
              </a:defRPr>
            </a:lvl2pPr>
            <a:lvl3pPr marL="1306220" indent="0">
              <a:buNone/>
              <a:defRPr sz="2300">
                <a:solidFill>
                  <a:schemeClr val="tx1">
                    <a:tint val="75000"/>
                  </a:schemeClr>
                </a:solidFill>
              </a:defRPr>
            </a:lvl3pPr>
            <a:lvl4pPr marL="1959331" indent="0">
              <a:buNone/>
              <a:defRPr sz="2000">
                <a:solidFill>
                  <a:schemeClr val="tx1">
                    <a:tint val="75000"/>
                  </a:schemeClr>
                </a:solidFill>
              </a:defRPr>
            </a:lvl4pPr>
            <a:lvl5pPr marL="2612441" indent="0">
              <a:buNone/>
              <a:defRPr sz="2000">
                <a:solidFill>
                  <a:schemeClr val="tx1">
                    <a:tint val="75000"/>
                  </a:schemeClr>
                </a:solidFill>
              </a:defRPr>
            </a:lvl5pPr>
            <a:lvl6pPr marL="3265551" indent="0">
              <a:buNone/>
              <a:defRPr sz="2000">
                <a:solidFill>
                  <a:schemeClr val="tx1">
                    <a:tint val="75000"/>
                  </a:schemeClr>
                </a:solidFill>
              </a:defRPr>
            </a:lvl6pPr>
            <a:lvl7pPr marL="3918661" indent="0">
              <a:buNone/>
              <a:defRPr sz="2000">
                <a:solidFill>
                  <a:schemeClr val="tx1">
                    <a:tint val="75000"/>
                  </a:schemeClr>
                </a:solidFill>
              </a:defRPr>
            </a:lvl7pPr>
            <a:lvl8pPr marL="4571771" indent="0">
              <a:buNone/>
              <a:defRPr sz="2000">
                <a:solidFill>
                  <a:schemeClr val="tx1">
                    <a:tint val="75000"/>
                  </a:schemeClr>
                </a:solidFill>
              </a:defRPr>
            </a:lvl8pPr>
            <a:lvl9pPr marL="5224882"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3783746-2878-40F6-90C1-C5682616F371}" type="datetimeFigureOut">
              <a:rPr lang="en-GB"/>
              <a:pPr>
                <a:defRPr/>
              </a:pPr>
              <a:t>29/05/2017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98F71E3-BCD4-4A8C-AFB8-5667D702964D}" type="slidenum">
              <a:rPr lang="en-GB" altLang="en-US"/>
              <a:pPr>
                <a:defRPr/>
              </a:pPr>
              <a:t>‹#›</a:t>
            </a:fld>
            <a:endParaRPr lang="en-GB" altLang="en-US"/>
          </a:p>
        </p:txBody>
      </p:sp>
    </p:spTree>
    <p:extLst>
      <p:ext uri="{BB962C8B-B14F-4D97-AF65-F5344CB8AC3E}">
        <p14:creationId xmlns:p14="http://schemas.microsoft.com/office/powerpoint/2010/main" val="149946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731520" y="1920240"/>
            <a:ext cx="6461760" cy="543115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7437120" y="1920240"/>
            <a:ext cx="6461760" cy="543115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93AFD5CB-6A07-46B2-AE1F-7DE450E58C21}" type="datetimeFigureOut">
              <a:rPr lang="en-GB"/>
              <a:pPr>
                <a:defRPr/>
              </a:pPr>
              <a:t>29/05/2017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920C7C8-FBED-4259-B3FA-58583EA9BAA3}" type="slidenum">
              <a:rPr lang="en-GB" altLang="en-US"/>
              <a:pPr>
                <a:defRPr/>
              </a:pPr>
              <a:t>‹#›</a:t>
            </a:fld>
            <a:endParaRPr lang="en-GB" altLang="en-US"/>
          </a:p>
        </p:txBody>
      </p:sp>
    </p:spTree>
    <p:extLst>
      <p:ext uri="{BB962C8B-B14F-4D97-AF65-F5344CB8AC3E}">
        <p14:creationId xmlns:p14="http://schemas.microsoft.com/office/powerpoint/2010/main" val="2817753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731520" y="1842136"/>
            <a:ext cx="6464301" cy="767714"/>
          </a:xfrm>
        </p:spPr>
        <p:txBody>
          <a:bodyPr anchor="b"/>
          <a:lstStyle>
            <a:lvl1pPr marL="0" indent="0">
              <a:buNone/>
              <a:defRPr sz="3400" b="1"/>
            </a:lvl1pPr>
            <a:lvl2pPr marL="653110" indent="0">
              <a:buNone/>
              <a:defRPr sz="2900" b="1"/>
            </a:lvl2pPr>
            <a:lvl3pPr marL="1306220" indent="0">
              <a:buNone/>
              <a:defRPr sz="2600" b="1"/>
            </a:lvl3pPr>
            <a:lvl4pPr marL="1959331" indent="0">
              <a:buNone/>
              <a:defRPr sz="2300" b="1"/>
            </a:lvl4pPr>
            <a:lvl5pPr marL="2612441" indent="0">
              <a:buNone/>
              <a:defRPr sz="2300" b="1"/>
            </a:lvl5pPr>
            <a:lvl6pPr marL="3265551" indent="0">
              <a:buNone/>
              <a:defRPr sz="2300" b="1"/>
            </a:lvl6pPr>
            <a:lvl7pPr marL="3918661" indent="0">
              <a:buNone/>
              <a:defRPr sz="2300" b="1"/>
            </a:lvl7pPr>
            <a:lvl8pPr marL="4571771" indent="0">
              <a:buNone/>
              <a:defRPr sz="2300" b="1"/>
            </a:lvl8pPr>
            <a:lvl9pPr marL="5224882"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731520" y="2609850"/>
            <a:ext cx="6464301"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7432041" y="1842136"/>
            <a:ext cx="6466840" cy="767714"/>
          </a:xfrm>
        </p:spPr>
        <p:txBody>
          <a:bodyPr anchor="b"/>
          <a:lstStyle>
            <a:lvl1pPr marL="0" indent="0">
              <a:buNone/>
              <a:defRPr sz="3400" b="1"/>
            </a:lvl1pPr>
            <a:lvl2pPr marL="653110" indent="0">
              <a:buNone/>
              <a:defRPr sz="2900" b="1"/>
            </a:lvl2pPr>
            <a:lvl3pPr marL="1306220" indent="0">
              <a:buNone/>
              <a:defRPr sz="2600" b="1"/>
            </a:lvl3pPr>
            <a:lvl4pPr marL="1959331" indent="0">
              <a:buNone/>
              <a:defRPr sz="2300" b="1"/>
            </a:lvl4pPr>
            <a:lvl5pPr marL="2612441" indent="0">
              <a:buNone/>
              <a:defRPr sz="2300" b="1"/>
            </a:lvl5pPr>
            <a:lvl6pPr marL="3265551" indent="0">
              <a:buNone/>
              <a:defRPr sz="2300" b="1"/>
            </a:lvl6pPr>
            <a:lvl7pPr marL="3918661" indent="0">
              <a:buNone/>
              <a:defRPr sz="2300" b="1"/>
            </a:lvl7pPr>
            <a:lvl8pPr marL="4571771" indent="0">
              <a:buNone/>
              <a:defRPr sz="2300" b="1"/>
            </a:lvl8pPr>
            <a:lvl9pPr marL="5224882"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7432041" y="2609850"/>
            <a:ext cx="6466840"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9ECBBBB4-983D-4073-8824-5BEBB2C84C7D}" type="datetimeFigureOut">
              <a:rPr lang="en-GB"/>
              <a:pPr>
                <a:defRPr/>
              </a:pPr>
              <a:t>29/05/2017</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5656E4DF-A335-4F80-B2F0-C218E5876B5B}" type="slidenum">
              <a:rPr lang="en-GB" altLang="en-US"/>
              <a:pPr>
                <a:defRPr/>
              </a:pPr>
              <a:t>‹#›</a:t>
            </a:fld>
            <a:endParaRPr lang="en-GB" altLang="en-US"/>
          </a:p>
        </p:txBody>
      </p:sp>
    </p:spTree>
    <p:extLst>
      <p:ext uri="{BB962C8B-B14F-4D97-AF65-F5344CB8AC3E}">
        <p14:creationId xmlns:p14="http://schemas.microsoft.com/office/powerpoint/2010/main" val="2713057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AF60E400-E5ED-4017-A2A0-798263DEF438}" type="datetimeFigureOut">
              <a:rPr lang="en-GB"/>
              <a:pPr>
                <a:defRPr/>
              </a:pPr>
              <a:t>29/05/2017</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15674A2-7DE9-4FE0-A9E1-5B952F058D92}" type="slidenum">
              <a:rPr lang="en-GB" altLang="en-US"/>
              <a:pPr>
                <a:defRPr/>
              </a:pPr>
              <a:t>‹#›</a:t>
            </a:fld>
            <a:endParaRPr lang="en-GB" altLang="en-US"/>
          </a:p>
        </p:txBody>
      </p:sp>
    </p:spTree>
    <p:extLst>
      <p:ext uri="{BB962C8B-B14F-4D97-AF65-F5344CB8AC3E}">
        <p14:creationId xmlns:p14="http://schemas.microsoft.com/office/powerpoint/2010/main" val="600168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ECE392C-79AA-4B6C-A71F-9E5FF7D93AF0}" type="datetimeFigureOut">
              <a:rPr lang="en-GB"/>
              <a:pPr>
                <a:defRPr/>
              </a:pPr>
              <a:t>29/05/2017</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1F213607-A647-4255-985B-FED3C4EB4CE5}" type="slidenum">
              <a:rPr lang="en-GB" altLang="en-US"/>
              <a:pPr>
                <a:defRPr/>
              </a:pPr>
              <a:t>‹#›</a:t>
            </a:fld>
            <a:endParaRPr lang="en-GB" altLang="en-US"/>
          </a:p>
        </p:txBody>
      </p:sp>
    </p:spTree>
    <p:extLst>
      <p:ext uri="{BB962C8B-B14F-4D97-AF65-F5344CB8AC3E}">
        <p14:creationId xmlns:p14="http://schemas.microsoft.com/office/powerpoint/2010/main" val="1341665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1" y="327660"/>
            <a:ext cx="4813301" cy="1394460"/>
          </a:xfrm>
        </p:spPr>
        <p:txBody>
          <a:bodyPr anchor="b"/>
          <a:lstStyle>
            <a:lvl1pPr algn="l">
              <a:defRPr sz="2900" b="1"/>
            </a:lvl1pPr>
          </a:lstStyle>
          <a:p>
            <a:r>
              <a:rPr lang="en-US" smtClean="0"/>
              <a:t>Click to edit Master title style</a:t>
            </a:r>
            <a:endParaRPr lang="en-GB"/>
          </a:p>
        </p:txBody>
      </p:sp>
      <p:sp>
        <p:nvSpPr>
          <p:cNvPr id="3" name="Content Placeholder 2"/>
          <p:cNvSpPr>
            <a:spLocks noGrp="1"/>
          </p:cNvSpPr>
          <p:nvPr>
            <p:ph idx="1"/>
          </p:nvPr>
        </p:nvSpPr>
        <p:spPr>
          <a:xfrm>
            <a:off x="5720080" y="327660"/>
            <a:ext cx="8178800" cy="7023736"/>
          </a:xfrm>
        </p:spPr>
        <p:txBody>
          <a:bodyPr/>
          <a:lstStyle>
            <a:lvl1pPr>
              <a:defRPr sz="4600"/>
            </a:lvl1pPr>
            <a:lvl2pPr>
              <a:defRPr sz="4000"/>
            </a:lvl2pPr>
            <a:lvl3pPr>
              <a:defRPr sz="34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731521" y="1722120"/>
            <a:ext cx="4813301" cy="5629276"/>
          </a:xfrm>
        </p:spPr>
        <p:txBody>
          <a:bodyPr/>
          <a:lstStyle>
            <a:lvl1pPr marL="0" indent="0">
              <a:buNone/>
              <a:defRPr sz="2000"/>
            </a:lvl1pPr>
            <a:lvl2pPr marL="653110" indent="0">
              <a:buNone/>
              <a:defRPr sz="1700"/>
            </a:lvl2pPr>
            <a:lvl3pPr marL="1306220" indent="0">
              <a:buNone/>
              <a:defRPr sz="1400"/>
            </a:lvl3pPr>
            <a:lvl4pPr marL="1959331" indent="0">
              <a:buNone/>
              <a:defRPr sz="1300"/>
            </a:lvl4pPr>
            <a:lvl5pPr marL="2612441" indent="0">
              <a:buNone/>
              <a:defRPr sz="1300"/>
            </a:lvl5pPr>
            <a:lvl6pPr marL="3265551" indent="0">
              <a:buNone/>
              <a:defRPr sz="1300"/>
            </a:lvl6pPr>
            <a:lvl7pPr marL="3918661" indent="0">
              <a:buNone/>
              <a:defRPr sz="1300"/>
            </a:lvl7pPr>
            <a:lvl8pPr marL="4571771" indent="0">
              <a:buNone/>
              <a:defRPr sz="1300"/>
            </a:lvl8pPr>
            <a:lvl9pPr marL="5224882" indent="0">
              <a:buNone/>
              <a:defRPr sz="1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149463E-C7C6-4F04-8C15-188750D63A55}" type="datetimeFigureOut">
              <a:rPr lang="en-GB"/>
              <a:pPr>
                <a:defRPr/>
              </a:pPr>
              <a:t>29/05/2017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7A1D3133-E086-4AE1-9FC4-2F93855A2BAF}" type="slidenum">
              <a:rPr lang="en-GB" altLang="en-US"/>
              <a:pPr>
                <a:defRPr/>
              </a:pPr>
              <a:t>‹#›</a:t>
            </a:fld>
            <a:endParaRPr lang="en-GB" altLang="en-US"/>
          </a:p>
        </p:txBody>
      </p:sp>
    </p:spTree>
    <p:extLst>
      <p:ext uri="{BB962C8B-B14F-4D97-AF65-F5344CB8AC3E}">
        <p14:creationId xmlns:p14="http://schemas.microsoft.com/office/powerpoint/2010/main" val="3156203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1" y="5760720"/>
            <a:ext cx="8778240" cy="680086"/>
          </a:xfrm>
        </p:spPr>
        <p:txBody>
          <a:bodyPr anchor="b"/>
          <a:lstStyle>
            <a:lvl1pPr algn="l">
              <a:defRPr sz="2900" b="1"/>
            </a:lvl1pPr>
          </a:lstStyle>
          <a:p>
            <a:r>
              <a:rPr lang="en-US" smtClean="0"/>
              <a:t>Click to edit Master title style</a:t>
            </a:r>
            <a:endParaRPr lang="en-GB"/>
          </a:p>
        </p:txBody>
      </p:sp>
      <p:sp>
        <p:nvSpPr>
          <p:cNvPr id="3" name="Picture Placeholder 2"/>
          <p:cNvSpPr>
            <a:spLocks noGrp="1"/>
          </p:cNvSpPr>
          <p:nvPr>
            <p:ph type="pic" idx="1"/>
          </p:nvPr>
        </p:nvSpPr>
        <p:spPr>
          <a:xfrm>
            <a:off x="2867661" y="735330"/>
            <a:ext cx="8778240" cy="4937760"/>
          </a:xfrm>
        </p:spPr>
        <p:txBody>
          <a:bodyPr rtlCol="0">
            <a:normAutofit/>
          </a:bodyPr>
          <a:lstStyle>
            <a:lvl1pPr marL="0" indent="0">
              <a:buNone/>
              <a:defRPr sz="4600"/>
            </a:lvl1pPr>
            <a:lvl2pPr marL="653110" indent="0">
              <a:buNone/>
              <a:defRPr sz="4000"/>
            </a:lvl2pPr>
            <a:lvl3pPr marL="1306220" indent="0">
              <a:buNone/>
              <a:defRPr sz="3400"/>
            </a:lvl3pPr>
            <a:lvl4pPr marL="1959331" indent="0">
              <a:buNone/>
              <a:defRPr sz="2900"/>
            </a:lvl4pPr>
            <a:lvl5pPr marL="2612441" indent="0">
              <a:buNone/>
              <a:defRPr sz="2900"/>
            </a:lvl5pPr>
            <a:lvl6pPr marL="3265551" indent="0">
              <a:buNone/>
              <a:defRPr sz="2900"/>
            </a:lvl6pPr>
            <a:lvl7pPr marL="3918661" indent="0">
              <a:buNone/>
              <a:defRPr sz="2900"/>
            </a:lvl7pPr>
            <a:lvl8pPr marL="4571771" indent="0">
              <a:buNone/>
              <a:defRPr sz="2900"/>
            </a:lvl8pPr>
            <a:lvl9pPr marL="5224882" indent="0">
              <a:buNone/>
              <a:defRPr sz="2900"/>
            </a:lvl9pPr>
          </a:lstStyle>
          <a:p>
            <a:pPr lvl="0"/>
            <a:endParaRPr lang="en-GB" noProof="0"/>
          </a:p>
        </p:txBody>
      </p:sp>
      <p:sp>
        <p:nvSpPr>
          <p:cNvPr id="4" name="Text Placeholder 3"/>
          <p:cNvSpPr>
            <a:spLocks noGrp="1"/>
          </p:cNvSpPr>
          <p:nvPr>
            <p:ph type="body" sz="half" idx="2"/>
          </p:nvPr>
        </p:nvSpPr>
        <p:spPr>
          <a:xfrm>
            <a:off x="2867661" y="6440806"/>
            <a:ext cx="8778240" cy="965834"/>
          </a:xfrm>
        </p:spPr>
        <p:txBody>
          <a:bodyPr/>
          <a:lstStyle>
            <a:lvl1pPr marL="0" indent="0">
              <a:buNone/>
              <a:defRPr sz="2000"/>
            </a:lvl1pPr>
            <a:lvl2pPr marL="653110" indent="0">
              <a:buNone/>
              <a:defRPr sz="1700"/>
            </a:lvl2pPr>
            <a:lvl3pPr marL="1306220" indent="0">
              <a:buNone/>
              <a:defRPr sz="1400"/>
            </a:lvl3pPr>
            <a:lvl4pPr marL="1959331" indent="0">
              <a:buNone/>
              <a:defRPr sz="1300"/>
            </a:lvl4pPr>
            <a:lvl5pPr marL="2612441" indent="0">
              <a:buNone/>
              <a:defRPr sz="1300"/>
            </a:lvl5pPr>
            <a:lvl6pPr marL="3265551" indent="0">
              <a:buNone/>
              <a:defRPr sz="1300"/>
            </a:lvl6pPr>
            <a:lvl7pPr marL="3918661" indent="0">
              <a:buNone/>
              <a:defRPr sz="1300"/>
            </a:lvl7pPr>
            <a:lvl8pPr marL="4571771" indent="0">
              <a:buNone/>
              <a:defRPr sz="1300"/>
            </a:lvl8pPr>
            <a:lvl9pPr marL="5224882" indent="0">
              <a:buNone/>
              <a:defRPr sz="13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B6F8B98-0ACE-4C80-BCA0-558777DB9C20}" type="datetimeFigureOut">
              <a:rPr lang="en-GB"/>
              <a:pPr>
                <a:defRPr/>
              </a:pPr>
              <a:t>29/05/2017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A27DBB6E-D168-43CF-A0CA-98525AC88D6C}" type="slidenum">
              <a:rPr lang="en-GB" altLang="en-US"/>
              <a:pPr>
                <a:defRPr/>
              </a:pPr>
              <a:t>‹#›</a:t>
            </a:fld>
            <a:endParaRPr lang="en-GB" altLang="en-US"/>
          </a:p>
        </p:txBody>
      </p:sp>
    </p:spTree>
    <p:extLst>
      <p:ext uri="{BB962C8B-B14F-4D97-AF65-F5344CB8AC3E}">
        <p14:creationId xmlns:p14="http://schemas.microsoft.com/office/powerpoint/2010/main" val="2836710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B9C32DE8-312A-4820-9CF2-ED54F5C10D83}" type="datetimeFigureOut">
              <a:rPr lang="en-GB"/>
              <a:pPr>
                <a:defRPr/>
              </a:pPr>
              <a:t>29/05/2017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EAFB888-1DFA-4E09-8171-59A4A47B9483}" type="slidenum">
              <a:rPr lang="en-GB" altLang="en-US"/>
              <a:pPr>
                <a:defRPr/>
              </a:pPr>
              <a:t>‹#›</a:t>
            </a:fld>
            <a:endParaRPr lang="en-GB" altLang="en-US"/>
          </a:p>
        </p:txBody>
      </p:sp>
    </p:spTree>
    <p:extLst>
      <p:ext uri="{BB962C8B-B14F-4D97-AF65-F5344CB8AC3E}">
        <p14:creationId xmlns:p14="http://schemas.microsoft.com/office/powerpoint/2010/main" val="171014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040" y="329566"/>
            <a:ext cx="3291840" cy="702183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731520" y="329566"/>
            <a:ext cx="9631680" cy="702183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F4F96834-173C-4897-9C48-44503FE993B8}" type="datetimeFigureOut">
              <a:rPr lang="en-GB"/>
              <a:pPr>
                <a:defRPr/>
              </a:pPr>
              <a:t>29/05/2017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9B5CFD2-5412-497F-8EE4-60B56F644D46}" type="slidenum">
              <a:rPr lang="en-GB" altLang="en-US"/>
              <a:pPr>
                <a:defRPr/>
              </a:pPr>
              <a:t>‹#›</a:t>
            </a:fld>
            <a:endParaRPr lang="en-GB" altLang="en-US"/>
          </a:p>
        </p:txBody>
      </p:sp>
    </p:spTree>
    <p:extLst>
      <p:ext uri="{BB962C8B-B14F-4D97-AF65-F5344CB8AC3E}">
        <p14:creationId xmlns:p14="http://schemas.microsoft.com/office/powerpoint/2010/main" val="1188579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926080" y="1680213"/>
            <a:ext cx="11704320" cy="69723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2926080" y="2560320"/>
            <a:ext cx="11460480" cy="4846320"/>
          </a:xfrm>
        </p:spPr>
        <p:txBody>
          <a:bodyPr/>
          <a:lstStyle/>
          <a:p>
            <a:pPr lvl="0"/>
            <a:endParaRPr lang="en-GB" noProof="0" smtClean="0"/>
          </a:p>
        </p:txBody>
      </p:sp>
    </p:spTree>
    <p:extLst>
      <p:ext uri="{BB962C8B-B14F-4D97-AF65-F5344CB8AC3E}">
        <p14:creationId xmlns:p14="http://schemas.microsoft.com/office/powerpoint/2010/main" val="1131438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0"/>
            <a:ext cx="11577320" cy="1727836"/>
          </a:xfrm>
          <a:prstGeom prst="rect">
            <a:avLst/>
          </a:prstGeom>
          <a:gradFill>
            <a:gsLst>
              <a:gs pos="0">
                <a:schemeClr val="accent1">
                  <a:alpha val="80000"/>
                </a:schemeClr>
              </a:gs>
              <a:gs pos="0">
                <a:schemeClr val="accent1"/>
              </a:gs>
              <a:gs pos="100000">
                <a:schemeClr val="accent1">
                  <a:alpha val="8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anchor="ctr"/>
          <a:lstStyle/>
          <a:p>
            <a:pPr algn="ctr" eaLnBrk="1" fontAlgn="auto" hangingPunct="1">
              <a:spcBef>
                <a:spcPts val="0"/>
              </a:spcBef>
              <a:spcAft>
                <a:spcPts val="0"/>
              </a:spcAft>
              <a:defRPr/>
            </a:pPr>
            <a:endParaRPr lang="en-GB"/>
          </a:p>
        </p:txBody>
      </p:sp>
      <p:sp>
        <p:nvSpPr>
          <p:cNvPr id="1027" name="Title Placeholder 1"/>
          <p:cNvSpPr>
            <a:spLocks noGrp="1"/>
          </p:cNvSpPr>
          <p:nvPr>
            <p:ph type="title"/>
          </p:nvPr>
        </p:nvSpPr>
        <p:spPr bwMode="auto">
          <a:xfrm>
            <a:off x="401321" y="329566"/>
            <a:ext cx="10947400" cy="110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22" tIns="65311" rIns="130622" bIns="65311"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8" name="Text Placeholder 2"/>
          <p:cNvSpPr>
            <a:spLocks noGrp="1"/>
          </p:cNvSpPr>
          <p:nvPr>
            <p:ph type="body" idx="1"/>
          </p:nvPr>
        </p:nvSpPr>
        <p:spPr bwMode="auto">
          <a:xfrm>
            <a:off x="401320" y="1920240"/>
            <a:ext cx="13167360" cy="5431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622" tIns="65311" rIns="130622" bIns="65311"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731520" y="7627621"/>
            <a:ext cx="3413760" cy="438150"/>
          </a:xfrm>
          <a:prstGeom prst="rect">
            <a:avLst/>
          </a:prstGeom>
        </p:spPr>
        <p:txBody>
          <a:bodyPr vert="horz" lIns="130622" tIns="65311" rIns="130622" bIns="65311" rtlCol="0" anchor="ctr"/>
          <a:lstStyle>
            <a:lvl1pPr algn="l" eaLnBrk="1" fontAlgn="auto" hangingPunct="1">
              <a:spcBef>
                <a:spcPts val="0"/>
              </a:spcBef>
              <a:spcAft>
                <a:spcPts val="0"/>
              </a:spcAft>
              <a:defRPr sz="1700">
                <a:solidFill>
                  <a:schemeClr val="tx1">
                    <a:tint val="75000"/>
                  </a:schemeClr>
                </a:solidFill>
                <a:latin typeface="+mn-lt"/>
                <a:cs typeface="+mn-cs"/>
              </a:defRPr>
            </a:lvl1pPr>
          </a:lstStyle>
          <a:p>
            <a:pPr>
              <a:defRPr/>
            </a:pPr>
            <a:fld id="{F645DBCA-4D6B-4C56-8788-CCA7427B7338}" type="datetimeFigureOut">
              <a:rPr lang="en-GB"/>
              <a:pPr>
                <a:defRPr/>
              </a:pPr>
              <a:t>29/05/2017</a:t>
            </a:fld>
            <a:endParaRPr lang="en-GB"/>
          </a:p>
        </p:txBody>
      </p:sp>
      <p:sp>
        <p:nvSpPr>
          <p:cNvPr id="5" name="Footer Placeholder 4"/>
          <p:cNvSpPr>
            <a:spLocks noGrp="1"/>
          </p:cNvSpPr>
          <p:nvPr>
            <p:ph type="ftr" sz="quarter" idx="3"/>
          </p:nvPr>
        </p:nvSpPr>
        <p:spPr>
          <a:xfrm>
            <a:off x="4998720" y="7627621"/>
            <a:ext cx="4632960" cy="438150"/>
          </a:xfrm>
          <a:prstGeom prst="rect">
            <a:avLst/>
          </a:prstGeom>
        </p:spPr>
        <p:txBody>
          <a:bodyPr vert="horz" lIns="130622" tIns="65311" rIns="130622" bIns="65311" rtlCol="0" anchor="ctr"/>
          <a:lstStyle>
            <a:lvl1pPr algn="ctr" eaLnBrk="1" fontAlgn="auto" hangingPunct="1">
              <a:spcBef>
                <a:spcPts val="0"/>
              </a:spcBef>
              <a:spcAft>
                <a:spcPts val="0"/>
              </a:spcAft>
              <a:defRPr sz="17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10485120" y="7627621"/>
            <a:ext cx="3413760" cy="438150"/>
          </a:xfrm>
          <a:prstGeom prst="rect">
            <a:avLst/>
          </a:prstGeom>
        </p:spPr>
        <p:txBody>
          <a:bodyPr vert="horz" wrap="square" lIns="130622" tIns="65311" rIns="130622" bIns="65311" numCol="1" anchor="ctr" anchorCtr="0" compatLnSpc="1">
            <a:prstTxWarp prst="textNoShape">
              <a:avLst/>
            </a:prstTxWarp>
          </a:bodyPr>
          <a:lstStyle>
            <a:lvl1pPr algn="r" eaLnBrk="1" hangingPunct="1">
              <a:defRPr sz="1700" smtClean="0">
                <a:solidFill>
                  <a:srgbClr val="898989"/>
                </a:solidFill>
              </a:defRPr>
            </a:lvl1pPr>
          </a:lstStyle>
          <a:p>
            <a:pPr>
              <a:defRPr/>
            </a:pPr>
            <a:fld id="{587F97F6-E79C-41A2-A170-FC2F16C5B674}" type="slidenum">
              <a:rPr lang="en-GB" altLang="en-US"/>
              <a:pPr>
                <a:defRPr/>
              </a:pPr>
              <a:t>‹#›</a:t>
            </a:fld>
            <a:endParaRPr lang="en-GB" altLang="en-US"/>
          </a:p>
        </p:txBody>
      </p:sp>
      <p:pic>
        <p:nvPicPr>
          <p:cNvPr id="1032" name="Picture 10"/>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1559542" y="0"/>
            <a:ext cx="3070859" cy="1727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55"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6" r:id="rId12"/>
  </p:sldLayoutIdLst>
  <p:txStyles>
    <p:titleStyle>
      <a:lvl1pPr algn="l" rtl="0" eaLnBrk="0" fontAlgn="base" hangingPunct="0">
        <a:spcBef>
          <a:spcPct val="0"/>
        </a:spcBef>
        <a:spcAft>
          <a:spcPct val="0"/>
        </a:spcAft>
        <a:defRPr sz="4600"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4600">
          <a:solidFill>
            <a:schemeClr val="tx1"/>
          </a:solidFill>
          <a:latin typeface="Arial" charset="0"/>
          <a:cs typeface="Arial" charset="0"/>
        </a:defRPr>
      </a:lvl2pPr>
      <a:lvl3pPr algn="l" rtl="0" eaLnBrk="0" fontAlgn="base" hangingPunct="0">
        <a:spcBef>
          <a:spcPct val="0"/>
        </a:spcBef>
        <a:spcAft>
          <a:spcPct val="0"/>
        </a:spcAft>
        <a:defRPr sz="4600">
          <a:solidFill>
            <a:schemeClr val="tx1"/>
          </a:solidFill>
          <a:latin typeface="Arial" charset="0"/>
          <a:cs typeface="Arial" charset="0"/>
        </a:defRPr>
      </a:lvl3pPr>
      <a:lvl4pPr algn="l" rtl="0" eaLnBrk="0" fontAlgn="base" hangingPunct="0">
        <a:spcBef>
          <a:spcPct val="0"/>
        </a:spcBef>
        <a:spcAft>
          <a:spcPct val="0"/>
        </a:spcAft>
        <a:defRPr sz="4600">
          <a:solidFill>
            <a:schemeClr val="tx1"/>
          </a:solidFill>
          <a:latin typeface="Arial" charset="0"/>
          <a:cs typeface="Arial" charset="0"/>
        </a:defRPr>
      </a:lvl4pPr>
      <a:lvl5pPr algn="l" rtl="0" eaLnBrk="0" fontAlgn="base" hangingPunct="0">
        <a:spcBef>
          <a:spcPct val="0"/>
        </a:spcBef>
        <a:spcAft>
          <a:spcPct val="0"/>
        </a:spcAft>
        <a:defRPr sz="4600">
          <a:solidFill>
            <a:schemeClr val="tx1"/>
          </a:solidFill>
          <a:latin typeface="Arial" charset="0"/>
          <a:cs typeface="Arial" charset="0"/>
        </a:defRPr>
      </a:lvl5pPr>
      <a:lvl6pPr marL="653110" algn="l" rtl="0" fontAlgn="base">
        <a:spcBef>
          <a:spcPct val="0"/>
        </a:spcBef>
        <a:spcAft>
          <a:spcPct val="0"/>
        </a:spcAft>
        <a:defRPr sz="4600">
          <a:solidFill>
            <a:schemeClr val="tx1"/>
          </a:solidFill>
          <a:latin typeface="Calibri" pitchFamily="34" charset="0"/>
        </a:defRPr>
      </a:lvl6pPr>
      <a:lvl7pPr marL="1306220" algn="l" rtl="0" fontAlgn="base">
        <a:spcBef>
          <a:spcPct val="0"/>
        </a:spcBef>
        <a:spcAft>
          <a:spcPct val="0"/>
        </a:spcAft>
        <a:defRPr sz="4600">
          <a:solidFill>
            <a:schemeClr val="tx1"/>
          </a:solidFill>
          <a:latin typeface="Calibri" pitchFamily="34" charset="0"/>
        </a:defRPr>
      </a:lvl7pPr>
      <a:lvl8pPr marL="1959331" algn="l" rtl="0" fontAlgn="base">
        <a:spcBef>
          <a:spcPct val="0"/>
        </a:spcBef>
        <a:spcAft>
          <a:spcPct val="0"/>
        </a:spcAft>
        <a:defRPr sz="4600">
          <a:solidFill>
            <a:schemeClr val="tx1"/>
          </a:solidFill>
          <a:latin typeface="Calibri" pitchFamily="34" charset="0"/>
        </a:defRPr>
      </a:lvl8pPr>
      <a:lvl9pPr marL="2612441" algn="l" rtl="0" fontAlgn="base">
        <a:spcBef>
          <a:spcPct val="0"/>
        </a:spcBef>
        <a:spcAft>
          <a:spcPct val="0"/>
        </a:spcAft>
        <a:defRPr sz="4600">
          <a:solidFill>
            <a:schemeClr val="tx1"/>
          </a:solidFill>
          <a:latin typeface="Calibri" pitchFamily="34" charset="0"/>
        </a:defRPr>
      </a:lvl9pPr>
    </p:titleStyle>
    <p:bodyStyle>
      <a:lvl1pPr marL="489833" indent="-489833" algn="l" rtl="0" eaLnBrk="0" fontAlgn="base" hangingPunct="0">
        <a:spcBef>
          <a:spcPct val="20000"/>
        </a:spcBef>
        <a:spcAft>
          <a:spcPct val="0"/>
        </a:spcAft>
        <a:buFont typeface="Arial" panose="020B0604020202020204" pitchFamily="34" charset="0"/>
        <a:buChar char="•"/>
        <a:defRPr sz="4000" kern="1200">
          <a:solidFill>
            <a:schemeClr val="tx1"/>
          </a:solidFill>
          <a:latin typeface="Arial" pitchFamily="34" charset="0"/>
          <a:ea typeface="+mn-ea"/>
          <a:cs typeface="Arial" pitchFamily="34" charset="0"/>
        </a:defRPr>
      </a:lvl1pPr>
      <a:lvl2pPr marL="1061304" indent="-408194" algn="l" rtl="0" eaLnBrk="0" fontAlgn="base" hangingPunct="0">
        <a:spcBef>
          <a:spcPct val="20000"/>
        </a:spcBef>
        <a:spcAft>
          <a:spcPct val="0"/>
        </a:spcAft>
        <a:buFont typeface="Arial" panose="020B0604020202020204" pitchFamily="34" charset="0"/>
        <a:buChar char="–"/>
        <a:defRPr sz="3400" kern="1200">
          <a:solidFill>
            <a:schemeClr val="tx1"/>
          </a:solidFill>
          <a:latin typeface="Arial" pitchFamily="34" charset="0"/>
          <a:ea typeface="+mn-ea"/>
          <a:cs typeface="Arial" pitchFamily="34" charset="0"/>
        </a:defRPr>
      </a:lvl2pPr>
      <a:lvl3pPr marL="1632776" indent="-326555" algn="l" rtl="0" eaLnBrk="0" fontAlgn="base" hangingPunct="0">
        <a:spcBef>
          <a:spcPct val="20000"/>
        </a:spcBef>
        <a:spcAft>
          <a:spcPct val="0"/>
        </a:spcAft>
        <a:buFont typeface="Arial" panose="020B0604020202020204" pitchFamily="34" charset="0"/>
        <a:buChar char="•"/>
        <a:defRPr sz="2900" kern="1200">
          <a:solidFill>
            <a:schemeClr val="tx1"/>
          </a:solidFill>
          <a:latin typeface="Arial" pitchFamily="34" charset="0"/>
          <a:ea typeface="+mn-ea"/>
          <a:cs typeface="Arial" pitchFamily="34" charset="0"/>
        </a:defRPr>
      </a:lvl3pPr>
      <a:lvl4pPr marL="2285886" indent="-326555" algn="l" rtl="0" eaLnBrk="0" fontAlgn="base" hangingPunct="0">
        <a:spcBef>
          <a:spcPct val="20000"/>
        </a:spcBef>
        <a:spcAft>
          <a:spcPct val="0"/>
        </a:spcAft>
        <a:buFont typeface="Arial" panose="020B0604020202020204" pitchFamily="34" charset="0"/>
        <a:buChar char="–"/>
        <a:defRPr kern="1200">
          <a:solidFill>
            <a:schemeClr val="tx1"/>
          </a:solidFill>
          <a:latin typeface="Arial" pitchFamily="34" charset="0"/>
          <a:ea typeface="+mn-ea"/>
          <a:cs typeface="Arial" pitchFamily="34" charset="0"/>
        </a:defRPr>
      </a:lvl4pPr>
      <a:lvl5pPr marL="2938996" indent="-326555" algn="l" rtl="0" eaLnBrk="0" fontAlgn="base" hangingPunct="0">
        <a:spcBef>
          <a:spcPct val="20000"/>
        </a:spcBef>
        <a:spcAft>
          <a:spcPct val="0"/>
        </a:spcAft>
        <a:buFont typeface="Arial" panose="020B0604020202020204" pitchFamily="34" charset="0"/>
        <a:buChar char="»"/>
        <a:defRPr kern="1200">
          <a:solidFill>
            <a:schemeClr val="tx1"/>
          </a:solidFill>
          <a:latin typeface="Arial" pitchFamily="34" charset="0"/>
          <a:ea typeface="+mn-ea"/>
          <a:cs typeface="Arial" pitchFamily="34" charset="0"/>
        </a:defRPr>
      </a:lvl5pPr>
      <a:lvl6pPr marL="3592106" indent="-326555" algn="l" defTabSz="1306220"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216" indent="-326555" algn="l" defTabSz="1306220"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327" indent="-326555" algn="l" defTabSz="1306220"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437" indent="-326555" algn="l" defTabSz="1306220" rtl="0" eaLnBrk="1" latinLnBrk="0" hangingPunct="1">
        <a:spcBef>
          <a:spcPct val="20000"/>
        </a:spcBef>
        <a:buFont typeface="Arial" pitchFamily="34" charset="0"/>
        <a:buChar char="•"/>
        <a:defRPr sz="2900" kern="1200">
          <a:solidFill>
            <a:schemeClr val="tx1"/>
          </a:solidFill>
          <a:latin typeface="+mn-lt"/>
          <a:ea typeface="+mn-ea"/>
          <a:cs typeface="+mn-cs"/>
        </a:defRPr>
      </a:lvl9pPr>
    </p:bodyStyle>
    <p:otherStyle>
      <a:defPPr>
        <a:defRPr lang="en-US"/>
      </a:defPPr>
      <a:lvl1pPr marL="0" algn="l" defTabSz="1306220" rtl="0" eaLnBrk="1" latinLnBrk="0" hangingPunct="1">
        <a:defRPr sz="2600" kern="1200">
          <a:solidFill>
            <a:schemeClr val="tx1"/>
          </a:solidFill>
          <a:latin typeface="+mn-lt"/>
          <a:ea typeface="+mn-ea"/>
          <a:cs typeface="+mn-cs"/>
        </a:defRPr>
      </a:lvl1pPr>
      <a:lvl2pPr marL="653110" algn="l" defTabSz="1306220" rtl="0" eaLnBrk="1" latinLnBrk="0" hangingPunct="1">
        <a:defRPr sz="2600" kern="1200">
          <a:solidFill>
            <a:schemeClr val="tx1"/>
          </a:solidFill>
          <a:latin typeface="+mn-lt"/>
          <a:ea typeface="+mn-ea"/>
          <a:cs typeface="+mn-cs"/>
        </a:defRPr>
      </a:lvl2pPr>
      <a:lvl3pPr marL="1306220" algn="l" defTabSz="1306220" rtl="0" eaLnBrk="1" latinLnBrk="0" hangingPunct="1">
        <a:defRPr sz="2600" kern="1200">
          <a:solidFill>
            <a:schemeClr val="tx1"/>
          </a:solidFill>
          <a:latin typeface="+mn-lt"/>
          <a:ea typeface="+mn-ea"/>
          <a:cs typeface="+mn-cs"/>
        </a:defRPr>
      </a:lvl3pPr>
      <a:lvl4pPr marL="1959331" algn="l" defTabSz="1306220" rtl="0" eaLnBrk="1" latinLnBrk="0" hangingPunct="1">
        <a:defRPr sz="2600" kern="1200">
          <a:solidFill>
            <a:schemeClr val="tx1"/>
          </a:solidFill>
          <a:latin typeface="+mn-lt"/>
          <a:ea typeface="+mn-ea"/>
          <a:cs typeface="+mn-cs"/>
        </a:defRPr>
      </a:lvl4pPr>
      <a:lvl5pPr marL="2612441" algn="l" defTabSz="1306220" rtl="0" eaLnBrk="1" latinLnBrk="0" hangingPunct="1">
        <a:defRPr sz="2600" kern="1200">
          <a:solidFill>
            <a:schemeClr val="tx1"/>
          </a:solidFill>
          <a:latin typeface="+mn-lt"/>
          <a:ea typeface="+mn-ea"/>
          <a:cs typeface="+mn-cs"/>
        </a:defRPr>
      </a:lvl5pPr>
      <a:lvl6pPr marL="3265551" algn="l" defTabSz="1306220" rtl="0" eaLnBrk="1" latinLnBrk="0" hangingPunct="1">
        <a:defRPr sz="2600" kern="1200">
          <a:solidFill>
            <a:schemeClr val="tx1"/>
          </a:solidFill>
          <a:latin typeface="+mn-lt"/>
          <a:ea typeface="+mn-ea"/>
          <a:cs typeface="+mn-cs"/>
        </a:defRPr>
      </a:lvl6pPr>
      <a:lvl7pPr marL="3918661" algn="l" defTabSz="1306220" rtl="0" eaLnBrk="1" latinLnBrk="0" hangingPunct="1">
        <a:defRPr sz="2600" kern="1200">
          <a:solidFill>
            <a:schemeClr val="tx1"/>
          </a:solidFill>
          <a:latin typeface="+mn-lt"/>
          <a:ea typeface="+mn-ea"/>
          <a:cs typeface="+mn-cs"/>
        </a:defRPr>
      </a:lvl7pPr>
      <a:lvl8pPr marL="4571771" algn="l" defTabSz="1306220" rtl="0" eaLnBrk="1" latinLnBrk="0" hangingPunct="1">
        <a:defRPr sz="2600" kern="1200">
          <a:solidFill>
            <a:schemeClr val="tx1"/>
          </a:solidFill>
          <a:latin typeface="+mn-lt"/>
          <a:ea typeface="+mn-ea"/>
          <a:cs typeface="+mn-cs"/>
        </a:defRPr>
      </a:lvl8pPr>
      <a:lvl9pPr marL="5224882" algn="l" defTabSz="130622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9.jpe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0.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5.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5.jpeg"/><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chart" Target="../charts/char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7.emf"/><Relationship Id="rId4" Type="http://schemas.openxmlformats.org/officeDocument/2006/relationships/package" Target="../embeddings/Microsoft_Word_Document2.docx"/></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chart" Target="../charts/chart8.xml"/><Relationship Id="rId4" Type="http://schemas.openxmlformats.org/officeDocument/2006/relationships/chart" Target="../charts/chart7.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1208922" y="572006"/>
            <a:ext cx="12788621" cy="2851517"/>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dirty="0"/>
          </a:p>
        </p:txBody>
      </p:sp>
      <p:sp>
        <p:nvSpPr>
          <p:cNvPr id="6" name="Rounded Rectangle 5"/>
          <p:cNvSpPr/>
          <p:nvPr/>
        </p:nvSpPr>
        <p:spPr>
          <a:xfrm>
            <a:off x="402432" y="572006"/>
            <a:ext cx="13940749" cy="19010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944"/>
            <a:ext cx="14630400" cy="8286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ubtitle 4"/>
          <p:cNvSpPr>
            <a:spLocks noGrp="1"/>
          </p:cNvSpPr>
          <p:nvPr>
            <p:ph type="subTitle" idx="1"/>
          </p:nvPr>
        </p:nvSpPr>
        <p:spPr>
          <a:xfrm>
            <a:off x="4578896" y="5266928"/>
            <a:ext cx="7410494" cy="1353175"/>
          </a:xfr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lstStyle/>
          <a:p>
            <a:r>
              <a:rPr lang="en-US" b="1" dirty="0" smtClean="0"/>
              <a:t>Sazon, </a:t>
            </a:r>
            <a:r>
              <a:rPr lang="en-US" b="1" dirty="0"/>
              <a:t>Rowena </a:t>
            </a:r>
            <a:r>
              <a:rPr lang="en-US" b="1" dirty="0" smtClean="0"/>
              <a:t>R. &amp; </a:t>
            </a:r>
            <a:r>
              <a:rPr lang="en-US" b="1" dirty="0" err="1" smtClean="0"/>
              <a:t>Migo</a:t>
            </a:r>
            <a:r>
              <a:rPr lang="en-US" b="1" dirty="0" smtClean="0"/>
              <a:t>, V. P.</a:t>
            </a:r>
          </a:p>
          <a:p>
            <a:r>
              <a:rPr lang="en-US" sz="2300" b="1" dirty="0"/>
              <a:t>rrsazon1@up.edu.ph; rsazon@yahoo.com</a:t>
            </a:r>
          </a:p>
        </p:txBody>
      </p:sp>
      <p:sp>
        <p:nvSpPr>
          <p:cNvPr id="4" name="Title 3"/>
          <p:cNvSpPr>
            <a:spLocks noGrp="1"/>
          </p:cNvSpPr>
          <p:nvPr>
            <p:ph type="ctrTitle"/>
          </p:nvPr>
        </p:nvSpPr>
        <p:spPr>
          <a:xfrm>
            <a:off x="1830280" y="2746648"/>
            <a:ext cx="11545904" cy="1922614"/>
          </a:xfrm>
        </p:spPr>
        <p:style>
          <a:lnRef idx="3">
            <a:schemeClr val="lt1"/>
          </a:lnRef>
          <a:fillRef idx="1">
            <a:schemeClr val="accent1"/>
          </a:fillRef>
          <a:effectRef idx="1">
            <a:schemeClr val="accent1"/>
          </a:effectRef>
          <a:fontRef idx="minor">
            <a:schemeClr val="lt1"/>
          </a:fontRef>
        </p:style>
        <p:txBody>
          <a:bodyPr>
            <a:normAutofit fontScale="90000"/>
          </a:bodyPr>
          <a:lstStyle/>
          <a:p>
            <a:r>
              <a:rPr lang="en-US" sz="4300" dirty="0"/>
              <a:t/>
            </a:r>
            <a:br>
              <a:rPr lang="en-US" sz="4300" dirty="0"/>
            </a:br>
            <a:r>
              <a:rPr lang="en-US" sz="4300" dirty="0"/>
              <a:t>Water quality in relation to phytoplankton abundance and density of mining-impacted river in Zambales, Central Luzon, Philippines</a:t>
            </a:r>
            <a:br>
              <a:rPr lang="en-US" sz="4300" dirty="0"/>
            </a:br>
            <a:endParaRPr lang="en-US" sz="4300" dirty="0"/>
          </a:p>
        </p:txBody>
      </p:sp>
      <p:pic>
        <p:nvPicPr>
          <p:cNvPr id="9" name="Picture 6" descr="X:\ACADEMICS\UPLB sea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464" y="463054"/>
            <a:ext cx="2108011" cy="1847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3080" y="352564"/>
            <a:ext cx="1885855" cy="195775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1" name="Picture 5" descr="Image result for dost sei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7488" y="463054"/>
            <a:ext cx="2317656" cy="197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RMTU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427768" y="417762"/>
            <a:ext cx="2065473" cy="198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2"/>
          <p:cNvSpPr txBox="1">
            <a:spLocks noChangeArrowheads="1"/>
          </p:cNvSpPr>
          <p:nvPr/>
        </p:nvSpPr>
        <p:spPr bwMode="auto">
          <a:xfrm>
            <a:off x="0" y="7629586"/>
            <a:ext cx="14630400" cy="747451"/>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dirty="0">
                <a:latin typeface="Andalus" pitchFamily="18" charset="-78"/>
                <a:cs typeface="Andalus" pitchFamily="18" charset="-78"/>
              </a:rPr>
              <a:t>1</a:t>
            </a:r>
            <a:r>
              <a:rPr lang="en-US" sz="2000" baseline="30000" dirty="0">
                <a:latin typeface="Andalus" pitchFamily="18" charset="-78"/>
                <a:cs typeface="Andalus" pitchFamily="18" charset="-78"/>
              </a:rPr>
              <a:t>st</a:t>
            </a:r>
            <a:r>
              <a:rPr lang="en-US" sz="2000" dirty="0">
                <a:latin typeface="Andalus" pitchFamily="18" charset="-78"/>
                <a:cs typeface="Andalus" pitchFamily="18" charset="-78"/>
              </a:rPr>
              <a:t> International Conference on Natural Hazards &amp; Disaster Management, Hyatt Regency Hotel, Osaka, Japan, </a:t>
            </a:r>
          </a:p>
          <a:p>
            <a:pPr algn="ctr" eaLnBrk="1" hangingPunct="1"/>
            <a:r>
              <a:rPr lang="en-US" sz="2000" dirty="0">
                <a:latin typeface="Andalus" pitchFamily="18" charset="-78"/>
                <a:cs typeface="Andalus" pitchFamily="18" charset="-78"/>
              </a:rPr>
              <a:t>June 1-3, 2017.</a:t>
            </a:r>
          </a:p>
        </p:txBody>
      </p:sp>
    </p:spTree>
    <p:extLst>
      <p:ext uri="{BB962C8B-B14F-4D97-AF65-F5344CB8AC3E}">
        <p14:creationId xmlns:p14="http://schemas.microsoft.com/office/powerpoint/2010/main" val="14895727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1194519" y="1661160"/>
            <a:ext cx="12817425" cy="5745480"/>
          </a:xfrm>
        </p:spPr>
        <p:txBody>
          <a:bodyPr/>
          <a:lstStyle/>
          <a:p>
            <a:pPr eaLnBrk="1" hangingPunct="1">
              <a:defRPr/>
            </a:pPr>
            <a:r>
              <a:rPr lang="en-US" sz="2800" dirty="0"/>
              <a:t>Philippines known for rich mineral resources (ranked 5</a:t>
            </a:r>
            <a:r>
              <a:rPr lang="en-US" sz="2800" baseline="30000" dirty="0"/>
              <a:t>th</a:t>
            </a:r>
            <a:r>
              <a:rPr lang="en-US" sz="2800" dirty="0"/>
              <a:t>)</a:t>
            </a:r>
          </a:p>
          <a:p>
            <a:pPr marL="0" indent="0" eaLnBrk="1" hangingPunct="1">
              <a:buNone/>
              <a:defRPr/>
            </a:pPr>
            <a:endParaRPr lang="en-US" sz="2800" dirty="0"/>
          </a:p>
          <a:p>
            <a:pPr eaLnBrk="1" hangingPunct="1">
              <a:defRPr/>
            </a:pPr>
            <a:r>
              <a:rPr lang="en-US" sz="2800" dirty="0"/>
              <a:t>Zambales in Central Luzon – </a:t>
            </a:r>
          </a:p>
          <a:p>
            <a:pPr marL="0" indent="0" eaLnBrk="1" hangingPunct="1">
              <a:buNone/>
              <a:defRPr/>
            </a:pPr>
            <a:r>
              <a:rPr lang="en-US" sz="2800" dirty="0"/>
              <a:t>declared mineral reservation</a:t>
            </a:r>
          </a:p>
          <a:p>
            <a:pPr marL="0" indent="0" eaLnBrk="1" hangingPunct="1">
              <a:buNone/>
              <a:defRPr/>
            </a:pPr>
            <a:r>
              <a:rPr lang="en-US" sz="2800" dirty="0"/>
              <a:t> </a:t>
            </a:r>
          </a:p>
          <a:p>
            <a:pPr eaLnBrk="1" hangingPunct="1">
              <a:defRPr/>
            </a:pPr>
            <a:r>
              <a:rPr lang="en-US" sz="2800" dirty="0"/>
              <a:t>Six MPSA’s (Mineral Production </a:t>
            </a:r>
          </a:p>
          <a:p>
            <a:pPr marL="0" indent="0" eaLnBrk="1" hangingPunct="1">
              <a:buNone/>
              <a:defRPr/>
            </a:pPr>
            <a:r>
              <a:rPr lang="en-US" sz="2800" dirty="0"/>
              <a:t>Sharing Agreement) in Sta. Cruz </a:t>
            </a:r>
          </a:p>
          <a:p>
            <a:pPr marL="0" indent="0" eaLnBrk="1" hangingPunct="1">
              <a:buNone/>
              <a:defRPr/>
            </a:pPr>
            <a:r>
              <a:rPr lang="en-US" sz="2800" dirty="0"/>
              <a:t>(10,877.83 hectares or 24.81%) </a:t>
            </a:r>
          </a:p>
          <a:p>
            <a:pPr marL="0" indent="0" eaLnBrk="1" hangingPunct="1">
              <a:buNone/>
              <a:defRPr/>
            </a:pPr>
            <a:endParaRPr lang="en-US" sz="2800" dirty="0"/>
          </a:p>
          <a:p>
            <a:pPr eaLnBrk="1" hangingPunct="1">
              <a:defRPr/>
            </a:pPr>
            <a:r>
              <a:rPr lang="en-US" sz="2800" dirty="0"/>
              <a:t>Approved commodities : </a:t>
            </a:r>
          </a:p>
          <a:p>
            <a:pPr marL="0" indent="0" eaLnBrk="1" hangingPunct="1">
              <a:buNone/>
              <a:defRPr/>
            </a:pPr>
            <a:r>
              <a:rPr lang="en-US" sz="2800" dirty="0"/>
              <a:t>    Ni, Cr , associated </a:t>
            </a:r>
          </a:p>
          <a:p>
            <a:pPr marL="0" indent="0" eaLnBrk="1" hangingPunct="1">
              <a:buNone/>
              <a:defRPr/>
            </a:pPr>
            <a:r>
              <a:rPr lang="en-US" sz="2800" dirty="0"/>
              <a:t>    mineral deposits </a:t>
            </a:r>
          </a:p>
        </p:txBody>
      </p:sp>
      <p:sp>
        <p:nvSpPr>
          <p:cNvPr id="4099" name="Title 3"/>
          <p:cNvSpPr>
            <a:spLocks noGrp="1"/>
          </p:cNvSpPr>
          <p:nvPr>
            <p:ph type="title" idx="4294967295"/>
          </p:nvPr>
        </p:nvSpPr>
        <p:spPr>
          <a:xfrm>
            <a:off x="518160" y="461011"/>
            <a:ext cx="14112240" cy="697230"/>
          </a:xfrm>
        </p:spPr>
        <p:txBody>
          <a:bodyPr/>
          <a:lstStyle/>
          <a:p>
            <a:pPr eaLnBrk="1" hangingPunct="1"/>
            <a:r>
              <a:rPr lang="en-US" sz="5100" b="1" dirty="0">
                <a:solidFill>
                  <a:srgbClr val="FFFF00"/>
                </a:solidFill>
                <a:latin typeface="Andalus" pitchFamily="18" charset="-78"/>
                <a:cs typeface="Andalus" pitchFamily="18" charset="-78"/>
              </a:rPr>
              <a:t>INTRODUCTION</a:t>
            </a:r>
            <a:endParaRPr lang="en-US" sz="5100" dirty="0">
              <a:solidFill>
                <a:srgbClr val="FFFF00"/>
              </a:solidFill>
              <a:latin typeface="Andalus" pitchFamily="18" charset="-78"/>
              <a:cs typeface="Andalus" pitchFamily="18" charset="-78"/>
            </a:endParaRPr>
          </a:p>
        </p:txBody>
      </p:sp>
      <p:pic>
        <p:nvPicPr>
          <p:cNvPr id="410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3351" y="2386966"/>
            <a:ext cx="4896545" cy="5530214"/>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cxnSp>
        <p:nvCxnSpPr>
          <p:cNvPr id="3" name="Straight Arrow Connector 2"/>
          <p:cNvCxnSpPr>
            <a:cxnSpLocks noChangeShapeType="1"/>
          </p:cNvCxnSpPr>
          <p:nvPr/>
        </p:nvCxnSpPr>
        <p:spPr bwMode="auto">
          <a:xfrm>
            <a:off x="9907488" y="3229929"/>
            <a:ext cx="891539" cy="569594"/>
          </a:xfrm>
          <a:prstGeom prst="straightConnector1">
            <a:avLst/>
          </a:prstGeom>
          <a:noFill/>
          <a:ln w="1905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7482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b="1" dirty="0" smtClean="0">
                <a:solidFill>
                  <a:schemeClr val="tx1"/>
                </a:solidFill>
              </a:rPr>
              <a:t>	</a:t>
            </a:r>
            <a:r>
              <a:rPr lang="en-US" sz="5100" b="1" dirty="0">
                <a:solidFill>
                  <a:srgbClr val="FFFF00"/>
                </a:solidFill>
                <a:latin typeface="Andalus" pitchFamily="18" charset="-78"/>
                <a:cs typeface="Andalus" pitchFamily="18" charset="-78"/>
              </a:rPr>
              <a:t>INTRODUCTION</a:t>
            </a:r>
            <a:endParaRPr lang="en-US" sz="5100" b="1" dirty="0"/>
          </a:p>
        </p:txBody>
      </p:sp>
      <p:sp>
        <p:nvSpPr>
          <p:cNvPr id="4099" name="Rectangle 3"/>
          <p:cNvSpPr>
            <a:spLocks noGrp="1" noChangeArrowheads="1"/>
          </p:cNvSpPr>
          <p:nvPr>
            <p:ph sz="half" idx="1"/>
          </p:nvPr>
        </p:nvSpPr>
        <p:spPr>
          <a:xfrm>
            <a:off x="731520" y="1920240"/>
            <a:ext cx="6461760" cy="5996940"/>
          </a:xfrm>
          <a:ln>
            <a:solidFill>
              <a:srgbClr val="00B050"/>
            </a:solidFill>
          </a:ln>
        </p:spPr>
        <p:txBody>
          <a:bodyPr>
            <a:noAutofit/>
          </a:bodyPr>
          <a:lstStyle/>
          <a:p>
            <a:pPr eaLnBrk="1" hangingPunct="1">
              <a:defRPr/>
            </a:pPr>
            <a:r>
              <a:rPr lang="en-US" sz="3200" dirty="0"/>
              <a:t>Open pit mining method in nickel extraction</a:t>
            </a:r>
          </a:p>
          <a:p>
            <a:pPr lvl="1" eaLnBrk="1" hangingPunct="1">
              <a:defRPr/>
            </a:pPr>
            <a:r>
              <a:rPr lang="en-US" sz="3200" dirty="0"/>
              <a:t>removal of vegetation triggering soil erosion, runoff &amp; sedimentation</a:t>
            </a:r>
          </a:p>
          <a:p>
            <a:pPr marL="653110" lvl="1" indent="0" eaLnBrk="1" hangingPunct="1">
              <a:buNone/>
              <a:defRPr/>
            </a:pPr>
            <a:endParaRPr lang="en-US" sz="1800" dirty="0"/>
          </a:p>
          <a:p>
            <a:pPr eaLnBrk="1" hangingPunct="1">
              <a:defRPr/>
            </a:pPr>
            <a:r>
              <a:rPr lang="en-US" sz="3200" dirty="0"/>
              <a:t>continuous silt deposition in water bodies &amp; flood plains</a:t>
            </a:r>
          </a:p>
          <a:p>
            <a:pPr marL="0" indent="0" eaLnBrk="1" hangingPunct="1">
              <a:buNone/>
              <a:defRPr/>
            </a:pPr>
            <a:endParaRPr lang="en-US" sz="3200" dirty="0"/>
          </a:p>
          <a:p>
            <a:pPr marL="571471" lvl="2" indent="0" eaLnBrk="1" hangingPunct="1">
              <a:buNone/>
              <a:defRPr/>
            </a:pPr>
            <a:endParaRPr lang="en-US" sz="3200" dirty="0" smtClean="0"/>
          </a:p>
          <a:p>
            <a:pPr marL="0" indent="0" eaLnBrk="1" hangingPunct="1">
              <a:buNone/>
              <a:defRPr/>
            </a:pPr>
            <a:r>
              <a:rPr lang="en-US" sz="3200" dirty="0" smtClean="0"/>
              <a:t> </a:t>
            </a:r>
          </a:p>
          <a:p>
            <a:pPr marL="0" indent="0" eaLnBrk="1" hangingPunct="1">
              <a:buNone/>
              <a:defRPr/>
            </a:pPr>
            <a:endParaRPr lang="en-US" sz="3200" dirty="0" smtClean="0"/>
          </a:p>
        </p:txBody>
      </p:sp>
      <p:sp>
        <p:nvSpPr>
          <p:cNvPr id="2" name="Content Placeholder 1"/>
          <p:cNvSpPr>
            <a:spLocks noGrp="1"/>
          </p:cNvSpPr>
          <p:nvPr>
            <p:ph sz="half" idx="2"/>
          </p:nvPr>
        </p:nvSpPr>
        <p:spPr>
          <a:xfrm>
            <a:off x="7437120" y="1920240"/>
            <a:ext cx="6461760" cy="5996940"/>
          </a:xfrm>
          <a:ln>
            <a:solidFill>
              <a:srgbClr val="00B050"/>
            </a:solidFill>
          </a:ln>
        </p:spPr>
        <p:txBody>
          <a:bodyPr>
            <a:normAutofit fontScale="85000" lnSpcReduction="20000"/>
          </a:bodyPr>
          <a:lstStyle/>
          <a:p>
            <a:pPr>
              <a:defRPr/>
            </a:pPr>
            <a:endParaRPr lang="en-US" dirty="0" smtClean="0"/>
          </a:p>
          <a:p>
            <a:pPr>
              <a:defRPr/>
            </a:pPr>
            <a:endParaRPr lang="en-US" dirty="0"/>
          </a:p>
          <a:p>
            <a:pPr>
              <a:defRPr/>
            </a:pPr>
            <a:endParaRPr lang="en-US" dirty="0" smtClean="0"/>
          </a:p>
          <a:p>
            <a:pPr>
              <a:defRPr/>
            </a:pPr>
            <a:endParaRPr lang="en-US" dirty="0"/>
          </a:p>
          <a:p>
            <a:pPr>
              <a:defRPr/>
            </a:pPr>
            <a:endParaRPr lang="en-US" dirty="0" smtClean="0"/>
          </a:p>
          <a:p>
            <a:pPr marL="0" indent="0">
              <a:buNone/>
              <a:defRPr/>
            </a:pPr>
            <a:endParaRPr lang="en-US" sz="4400" dirty="0"/>
          </a:p>
          <a:p>
            <a:pPr marL="0" indent="0">
              <a:buNone/>
              <a:defRPr/>
            </a:pPr>
            <a:endParaRPr lang="en-US" sz="4400" dirty="0"/>
          </a:p>
          <a:p>
            <a:pPr marL="0" indent="0">
              <a:buNone/>
              <a:defRPr/>
            </a:pPr>
            <a:endParaRPr lang="en-US" sz="4400" dirty="0"/>
          </a:p>
          <a:p>
            <a:pPr marL="0" indent="0">
              <a:buNone/>
              <a:defRPr/>
            </a:pPr>
            <a:r>
              <a:rPr lang="en-US" sz="3600" dirty="0" smtClean="0"/>
              <a:t>Poor </a:t>
            </a:r>
            <a:r>
              <a:rPr lang="en-US" sz="3600" dirty="0"/>
              <a:t>water quality can lower </a:t>
            </a:r>
            <a:r>
              <a:rPr lang="en-US" sz="3600" dirty="0" smtClean="0"/>
              <a:t>economic </a:t>
            </a:r>
            <a:r>
              <a:rPr lang="en-US" sz="3600" dirty="0"/>
              <a:t>value </a:t>
            </a:r>
            <a:r>
              <a:rPr lang="en-US" sz="3600" dirty="0" smtClean="0"/>
              <a:t>of goods &amp; </a:t>
            </a:r>
            <a:r>
              <a:rPr lang="en-US" sz="3600" dirty="0"/>
              <a:t>services that support the livelihood of </a:t>
            </a:r>
            <a:r>
              <a:rPr lang="en-US" sz="3600" dirty="0" smtClean="0"/>
              <a:t>the</a:t>
            </a:r>
            <a:r>
              <a:rPr lang="en-US" sz="3600" dirty="0" smtClean="0"/>
              <a:t> community. </a:t>
            </a:r>
            <a:endParaRPr lang="en-US" sz="3600" dirty="0"/>
          </a:p>
          <a:p>
            <a:pPr>
              <a:defRPr/>
            </a:pPr>
            <a:endParaRPr lang="en-US" dirty="0" smtClean="0"/>
          </a:p>
          <a:p>
            <a:pPr marL="0" indent="0">
              <a:buNone/>
              <a:defRPr/>
            </a:pPr>
            <a:endParaRPr lang="en-US" dirty="0" smtClean="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8576" y="5962837"/>
            <a:ext cx="3744416" cy="1905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Diagram 2"/>
          <p:cNvGraphicFramePr/>
          <p:nvPr>
            <p:extLst>
              <p:ext uri="{D42A27DB-BD31-4B8C-83A1-F6EECF244321}">
                <p14:modId xmlns:p14="http://schemas.microsoft.com/office/powerpoint/2010/main" val="3890525120"/>
              </p:ext>
            </p:extLst>
          </p:nvPr>
        </p:nvGraphicFramePr>
        <p:xfrm>
          <a:off x="7819256" y="1868150"/>
          <a:ext cx="6336704" cy="38884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3042679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1208921" y="1920240"/>
            <a:ext cx="12359758" cy="5431156"/>
          </a:xfrm>
        </p:spPr>
        <p:txBody>
          <a:bodyPr/>
          <a:lstStyle/>
          <a:p>
            <a:pPr marL="0" indent="0">
              <a:buNone/>
            </a:pPr>
            <a:r>
              <a:rPr lang="en-US" dirty="0" smtClean="0"/>
              <a:t>General:</a:t>
            </a:r>
          </a:p>
          <a:p>
            <a:pPr marL="0" indent="0">
              <a:buNone/>
            </a:pPr>
            <a:endParaRPr lang="en-US" dirty="0"/>
          </a:p>
          <a:p>
            <a:pPr marL="0" indent="0" algn="just">
              <a:buNone/>
            </a:pPr>
            <a:r>
              <a:rPr lang="en-US" dirty="0"/>
              <a:t>Assess the </a:t>
            </a:r>
            <a:r>
              <a:rPr lang="en-US" dirty="0" smtClean="0"/>
              <a:t>ecological </a:t>
            </a:r>
            <a:r>
              <a:rPr lang="en-US" dirty="0"/>
              <a:t>condition of surface water in </a:t>
            </a:r>
            <a:r>
              <a:rPr lang="en-US" dirty="0" smtClean="0"/>
              <a:t>Zambales </a:t>
            </a:r>
            <a:r>
              <a:rPr lang="en-US" dirty="0"/>
              <a:t>to aid the decision makers in the formulation of rehabilitation measures and strategies for restoration and sound utilization of its water resources.</a:t>
            </a:r>
          </a:p>
        </p:txBody>
      </p:sp>
      <p:sp>
        <p:nvSpPr>
          <p:cNvPr id="8" name="Rectangle 2"/>
          <p:cNvSpPr txBox="1">
            <a:spLocks noGrp="1" noChangeArrowheads="1"/>
          </p:cNvSpPr>
          <p:nvPr>
            <p:ph type="title"/>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5100" b="1" dirty="0">
                <a:solidFill>
                  <a:srgbClr val="FFFF00"/>
                </a:solidFill>
                <a:latin typeface="Andalus" pitchFamily="18" charset="-78"/>
                <a:cs typeface="Andalus" pitchFamily="18" charset="-78"/>
              </a:rPr>
              <a:t>	Objectives</a:t>
            </a:r>
            <a:endParaRPr lang="en-US" altLang="en-US" sz="5100" b="1" dirty="0">
              <a:solidFill>
                <a:srgbClr val="FFFF00"/>
              </a:solidFill>
              <a:latin typeface="Andalus" pitchFamily="18" charset="-78"/>
              <a:cs typeface="Andalus" pitchFamily="18" charset="-78"/>
            </a:endParaRPr>
          </a:p>
        </p:txBody>
      </p:sp>
    </p:spTree>
    <p:extLst>
      <p:ext uri="{BB962C8B-B14F-4D97-AF65-F5344CB8AC3E}">
        <p14:creationId xmlns:p14="http://schemas.microsoft.com/office/powerpoint/2010/main" val="34983777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p:cNvGraphicFramePr>
          <p:nvPr>
            <p:extLst>
              <p:ext uri="{D42A27DB-BD31-4B8C-83A1-F6EECF244321}">
                <p14:modId xmlns:p14="http://schemas.microsoft.com/office/powerpoint/2010/main" val="719350159"/>
              </p:ext>
            </p:extLst>
          </p:nvPr>
        </p:nvGraphicFramePr>
        <p:xfrm>
          <a:off x="762473" y="1882552"/>
          <a:ext cx="13177463"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147" name="Rectangle 2"/>
          <p:cNvSpPr txBox="1">
            <a:spLocks noChangeArrowheads="1"/>
          </p:cNvSpPr>
          <p:nvPr/>
        </p:nvSpPr>
        <p:spPr bwMode="auto">
          <a:xfrm>
            <a:off x="2112763" y="452404"/>
            <a:ext cx="5984240" cy="697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5100" b="1" dirty="0">
                <a:solidFill>
                  <a:srgbClr val="FFFF00"/>
                </a:solidFill>
                <a:latin typeface="Andalus" pitchFamily="18" charset="-78"/>
                <a:cs typeface="Andalus" pitchFamily="18" charset="-78"/>
              </a:rPr>
              <a:t>Objectives</a:t>
            </a:r>
            <a:endParaRPr lang="en-US" altLang="en-US" sz="5100" b="1" dirty="0">
              <a:latin typeface="Corbel" pitchFamily="34" charset="0"/>
            </a:endParaRPr>
          </a:p>
        </p:txBody>
      </p:sp>
      <p:pic>
        <p:nvPicPr>
          <p:cNvPr id="5"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462861" y="0"/>
            <a:ext cx="3167539" cy="1738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7996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731520" y="329566"/>
            <a:ext cx="13167360" cy="760094"/>
          </a:xfrm>
        </p:spPr>
        <p:txBody>
          <a:bodyPr/>
          <a:lstStyle/>
          <a:p>
            <a:pPr eaLnBrk="1" hangingPunct="1"/>
            <a:r>
              <a:rPr lang="en-US" sz="5100" b="1" dirty="0">
                <a:solidFill>
                  <a:srgbClr val="FFFF00"/>
                </a:solidFill>
                <a:latin typeface="Andalus" pitchFamily="18" charset="-78"/>
                <a:cs typeface="Andalus" pitchFamily="18" charset="-78"/>
              </a:rPr>
              <a:t>THE STUDY AREA</a:t>
            </a:r>
          </a:p>
        </p:txBody>
      </p:sp>
      <p:pic>
        <p:nvPicPr>
          <p:cNvPr id="7171" name="irc_mi" descr="http://upload.wikimedia.org/wikipedia/pam/f/ff/Ph_locator_map_zambales.pn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a:xfrm>
            <a:off x="581720" y="1935282"/>
            <a:ext cx="4221480" cy="5097780"/>
          </a:xfrm>
        </p:spPr>
      </p:pic>
      <p:pic>
        <p:nvPicPr>
          <p:cNvPr id="7172" name="Picture 4"/>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4837430" y="1633340"/>
            <a:ext cx="9071395" cy="57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flipV="1">
            <a:off x="2130624" y="3672841"/>
            <a:ext cx="5875021" cy="87630"/>
          </a:xfrm>
          <a:prstGeom prst="straightConnector1">
            <a:avLst/>
          </a:prstGeom>
          <a:ln w="28575">
            <a:solidFill>
              <a:srgbClr val="000099"/>
            </a:solidFill>
            <a:tailEnd type="arrow"/>
          </a:ln>
        </p:spPr>
        <p:style>
          <a:lnRef idx="1">
            <a:schemeClr val="accent1"/>
          </a:lnRef>
          <a:fillRef idx="0">
            <a:schemeClr val="accent1"/>
          </a:fillRef>
          <a:effectRef idx="0">
            <a:schemeClr val="accent1"/>
          </a:effectRef>
          <a:fontRef idx="minor">
            <a:schemeClr val="tx1"/>
          </a:fontRef>
        </p:style>
      </p:cxnSp>
      <p:sp>
        <p:nvSpPr>
          <p:cNvPr id="7174" name="TextBox 3"/>
          <p:cNvSpPr txBox="1">
            <a:spLocks noChangeArrowheads="1"/>
          </p:cNvSpPr>
          <p:nvPr/>
        </p:nvSpPr>
        <p:spPr bwMode="auto">
          <a:xfrm>
            <a:off x="287021" y="7311391"/>
            <a:ext cx="14170659" cy="870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0622" tIns="65311" rIns="130622" bIns="65311">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400" dirty="0">
                <a:solidFill>
                  <a:srgbClr val="000000"/>
                </a:solidFill>
              </a:rPr>
              <a:t>Sta. Cruz, Zambales in Central Luzon lies at 15</a:t>
            </a:r>
            <a:r>
              <a:rPr lang="en-US" sz="2400" baseline="30000" dirty="0">
                <a:solidFill>
                  <a:srgbClr val="000000"/>
                </a:solidFill>
              </a:rPr>
              <a:t>0</a:t>
            </a:r>
            <a:r>
              <a:rPr lang="en-US" sz="2400" dirty="0">
                <a:solidFill>
                  <a:srgbClr val="000000"/>
                </a:solidFill>
              </a:rPr>
              <a:t>46’1” north latitude and 119</a:t>
            </a:r>
            <a:r>
              <a:rPr lang="en-US" sz="2400" baseline="30000" dirty="0">
                <a:solidFill>
                  <a:srgbClr val="000000"/>
                </a:solidFill>
              </a:rPr>
              <a:t>0</a:t>
            </a:r>
            <a:r>
              <a:rPr lang="en-US" sz="2400" dirty="0">
                <a:solidFill>
                  <a:srgbClr val="000000"/>
                </a:solidFill>
              </a:rPr>
              <a:t> 54’ 32” east longitude. </a:t>
            </a:r>
          </a:p>
          <a:p>
            <a:pPr eaLnBrk="1" hangingPunct="1"/>
            <a:endParaRPr lang="en-US" sz="2400" dirty="0"/>
          </a:p>
        </p:txBody>
      </p:sp>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9587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31521" y="327660"/>
            <a:ext cx="4813301" cy="935356"/>
          </a:xfrm>
        </p:spPr>
        <p:txBody>
          <a:bodyPr/>
          <a:lstStyle/>
          <a:p>
            <a:pPr eaLnBrk="1" hangingPunct="1"/>
            <a:r>
              <a:rPr lang="en-US" sz="3400"/>
              <a:t>The Study Area</a:t>
            </a:r>
          </a:p>
        </p:txBody>
      </p:sp>
      <p:sp>
        <p:nvSpPr>
          <p:cNvPr id="8195" name="Rectangle 3"/>
          <p:cNvSpPr>
            <a:spLocks noGrp="1" noChangeArrowheads="1"/>
          </p:cNvSpPr>
          <p:nvPr>
            <p:ph idx="1"/>
          </p:nvPr>
        </p:nvSpPr>
        <p:spPr>
          <a:xfrm>
            <a:off x="5720080" y="1263016"/>
            <a:ext cx="8178800" cy="6088380"/>
          </a:xfrm>
        </p:spPr>
        <p:txBody>
          <a:bodyPr/>
          <a:lstStyle/>
          <a:p>
            <a:pPr marL="653110" lvl="1" indent="0" eaLnBrk="1" hangingPunct="1">
              <a:buNone/>
            </a:pPr>
            <a:endParaRPr lang="en-US" smtClean="0"/>
          </a:p>
          <a:p>
            <a:pPr marL="653110" lvl="1" indent="0" eaLnBrk="1" hangingPunct="1">
              <a:buNone/>
            </a:pPr>
            <a:endParaRPr lang="en-US" smtClean="0"/>
          </a:p>
          <a:p>
            <a:pPr marL="653110" lvl="1" indent="0" eaLnBrk="1" hangingPunct="1">
              <a:buNone/>
            </a:pPr>
            <a:endParaRPr lang="en-US" smtClean="0"/>
          </a:p>
          <a:p>
            <a:pPr marL="653110" lvl="1" indent="0" eaLnBrk="1" hangingPunct="1">
              <a:buNone/>
            </a:pPr>
            <a:endParaRPr lang="en-US" smtClean="0"/>
          </a:p>
          <a:p>
            <a:pPr marL="653110" lvl="1" indent="0" eaLnBrk="1" hangingPunct="1">
              <a:buNone/>
            </a:pPr>
            <a:endParaRPr lang="en-US" smtClean="0"/>
          </a:p>
          <a:p>
            <a:pPr marL="653110" lvl="1" indent="0" eaLnBrk="1" hangingPunct="1">
              <a:buNone/>
            </a:pPr>
            <a:endParaRPr lang="en-US" smtClean="0"/>
          </a:p>
          <a:p>
            <a:pPr marL="653110" lvl="1" indent="0" eaLnBrk="1" hangingPunct="1">
              <a:buNone/>
            </a:pPr>
            <a:endParaRPr lang="en-US" smtClean="0"/>
          </a:p>
          <a:p>
            <a:pPr marL="653110" lvl="1" indent="0" eaLnBrk="1" hangingPunct="1">
              <a:buNone/>
            </a:pPr>
            <a:endParaRPr lang="en-US" smtClean="0"/>
          </a:p>
          <a:p>
            <a:pPr marL="653110" lvl="1" indent="0" eaLnBrk="1" hangingPunct="1">
              <a:buNone/>
            </a:pPr>
            <a:endParaRPr lang="en-US" smtClean="0"/>
          </a:p>
          <a:p>
            <a:pPr marL="653110" lvl="1" indent="0" eaLnBrk="1" hangingPunct="1">
              <a:buNone/>
            </a:pPr>
            <a:endParaRPr lang="en-US" smtClean="0"/>
          </a:p>
        </p:txBody>
      </p:sp>
      <p:sp>
        <p:nvSpPr>
          <p:cNvPr id="2" name="Text Placeholder 1"/>
          <p:cNvSpPr>
            <a:spLocks noGrp="1"/>
          </p:cNvSpPr>
          <p:nvPr>
            <p:ph type="body" sz="half" idx="2"/>
          </p:nvPr>
        </p:nvSpPr>
        <p:spPr>
          <a:xfrm>
            <a:off x="906488" y="1666528"/>
            <a:ext cx="4838422" cy="6393506"/>
          </a:xfrm>
        </p:spPr>
        <p:txBody>
          <a:bodyPr>
            <a:normAutofit fontScale="92500"/>
          </a:bodyPr>
          <a:lstStyle/>
          <a:p>
            <a:pPr eaLnBrk="1" hangingPunct="1">
              <a:defRPr/>
            </a:pPr>
            <a:endParaRPr lang="en-US" sz="1700" dirty="0">
              <a:solidFill>
                <a:srgbClr val="000000"/>
              </a:solidFill>
            </a:endParaRPr>
          </a:p>
          <a:p>
            <a:pPr eaLnBrk="1" hangingPunct="1">
              <a:defRPr/>
            </a:pPr>
            <a:r>
              <a:rPr lang="en-US" sz="3400" b="1" dirty="0" err="1">
                <a:solidFill>
                  <a:srgbClr val="000000"/>
                </a:solidFill>
              </a:rPr>
              <a:t>Nayom</a:t>
            </a:r>
            <a:r>
              <a:rPr lang="en-US" sz="3400" b="1" dirty="0">
                <a:solidFill>
                  <a:srgbClr val="000000"/>
                </a:solidFill>
              </a:rPr>
              <a:t> Watershed</a:t>
            </a:r>
          </a:p>
          <a:p>
            <a:pPr marL="1142943" lvl="1" indent="-489833" eaLnBrk="1" hangingPunct="1">
              <a:buFont typeface="Wingdings" pitchFamily="2" charset="2"/>
              <a:buChar char="§"/>
              <a:defRPr/>
            </a:pPr>
            <a:r>
              <a:rPr lang="en-US" sz="3400" dirty="0">
                <a:solidFill>
                  <a:srgbClr val="000000"/>
                </a:solidFill>
              </a:rPr>
              <a:t>most mining companies operate</a:t>
            </a:r>
          </a:p>
          <a:p>
            <a:pPr marL="489833" indent="-489833" eaLnBrk="1" hangingPunct="1">
              <a:buFontTx/>
              <a:buChar char="•"/>
              <a:defRPr/>
            </a:pPr>
            <a:endParaRPr lang="en-US" sz="3400" dirty="0">
              <a:solidFill>
                <a:srgbClr val="000000"/>
              </a:solidFill>
            </a:endParaRPr>
          </a:p>
          <a:p>
            <a:pPr marL="1142943" lvl="1" indent="-489833" eaLnBrk="1" hangingPunct="1">
              <a:buFont typeface="Wingdings" pitchFamily="2" charset="2"/>
              <a:buChar char="§"/>
              <a:defRPr/>
            </a:pPr>
            <a:r>
              <a:rPr lang="en-US" sz="3400" dirty="0">
                <a:solidFill>
                  <a:srgbClr val="000000"/>
                </a:solidFill>
              </a:rPr>
              <a:t>four river systems draining its water into the West Philippine Sea</a:t>
            </a:r>
          </a:p>
          <a:p>
            <a:pPr marL="489833" indent="-489833" eaLnBrk="1" hangingPunct="1">
              <a:buFontTx/>
              <a:buChar char="•"/>
              <a:defRPr/>
            </a:pPr>
            <a:endParaRPr lang="en-US" sz="3400" dirty="0">
              <a:solidFill>
                <a:srgbClr val="000000"/>
              </a:solidFill>
            </a:endParaRPr>
          </a:p>
          <a:p>
            <a:pPr marL="489833" indent="-489833" eaLnBrk="1" hangingPunct="1">
              <a:buFontTx/>
              <a:buChar char="•"/>
              <a:defRPr/>
            </a:pPr>
            <a:r>
              <a:rPr lang="en-US" sz="3400" dirty="0">
                <a:solidFill>
                  <a:srgbClr val="000000"/>
                </a:solidFill>
              </a:rPr>
              <a:t>Alinsaog River- heavy siltation</a:t>
            </a:r>
          </a:p>
          <a:p>
            <a:pPr eaLnBrk="1" hangingPunct="1">
              <a:defRPr/>
            </a:pPr>
            <a:endParaRPr lang="en-US" sz="3400" dirty="0">
              <a:solidFill>
                <a:srgbClr val="000000"/>
              </a:solidFill>
            </a:endParaRPr>
          </a:p>
          <a:p>
            <a:pPr marL="489833" indent="-489833" eaLnBrk="1" hangingPunct="1">
              <a:buFontTx/>
              <a:buChar char="•"/>
              <a:defRPr/>
            </a:pPr>
            <a:endParaRPr lang="en-US" sz="3100" dirty="0">
              <a:solidFill>
                <a:srgbClr val="000000"/>
              </a:solidFill>
            </a:endParaRPr>
          </a:p>
          <a:p>
            <a:pPr>
              <a:defRPr/>
            </a:pPr>
            <a:endParaRPr lang="en-US" dirty="0"/>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128" y="0"/>
            <a:ext cx="7991212" cy="822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77065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descr="C:\Users\UGent\Desktop\S1-S4_trial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3"/>
          <p:cNvSpPr txBox="1">
            <a:spLocks noChangeArrowheads="1"/>
          </p:cNvSpPr>
          <p:nvPr/>
        </p:nvSpPr>
        <p:spPr bwMode="auto">
          <a:xfrm>
            <a:off x="0" y="6678931"/>
            <a:ext cx="14630400" cy="1747725"/>
          </a:xfrm>
          <a:prstGeom prst="rect">
            <a:avLst/>
          </a:prstGeom>
          <a:solidFill>
            <a:srgbClr val="92D050"/>
          </a:solidFill>
          <a:ln w="9525">
            <a:solidFill>
              <a:srgbClr val="00B050"/>
            </a:solidFill>
            <a:miter lim="800000"/>
            <a:headEnd/>
            <a:tailEnd/>
          </a:ln>
        </p:spPr>
        <p:txBody>
          <a:bodyPr lIns="130622" tIns="65311" rIns="130622" bIns="65311">
            <a:spAutoFit/>
          </a:bodyPr>
          <a:lstStyle>
            <a:lvl1pPr eaLnBrk="0" hangingPunct="0">
              <a:defRPr>
                <a:solidFill>
                  <a:schemeClr val="tx1"/>
                </a:solidFill>
                <a:latin typeface="Arial" charset="0"/>
                <a:cs typeface="Arial" charset="0"/>
              </a:defRPr>
            </a:lvl1pPr>
            <a:lvl2pPr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900" b="1" dirty="0">
                <a:latin typeface="+mj-lt"/>
              </a:rPr>
              <a:t>Land uses : </a:t>
            </a:r>
          </a:p>
          <a:p>
            <a:pPr lvl="1" eaLnBrk="1" hangingPunct="1">
              <a:defRPr/>
            </a:pPr>
            <a:r>
              <a:rPr lang="en-US" sz="2900" dirty="0">
                <a:latin typeface="+mj-lt"/>
              </a:rPr>
              <a:t>nickel &amp; chromite mining; aquaculture &amp; rice farming</a:t>
            </a:r>
          </a:p>
          <a:p>
            <a:pPr lvl="1" eaLnBrk="1" hangingPunct="1">
              <a:defRPr/>
            </a:pPr>
            <a:r>
              <a:rPr lang="en-US" sz="2900" dirty="0">
                <a:latin typeface="+mj-lt"/>
              </a:rPr>
              <a:t>S4: close to commercial establishments &amp;  fishing communities</a:t>
            </a:r>
          </a:p>
          <a:p>
            <a:pPr eaLnBrk="1" hangingPunct="1">
              <a:defRPr/>
            </a:pPr>
            <a:endParaRPr lang="en-US" dirty="0" smtClean="0"/>
          </a:p>
        </p:txBody>
      </p:sp>
    </p:spTree>
    <p:extLst>
      <p:ext uri="{BB962C8B-B14F-4D97-AF65-F5344CB8AC3E}">
        <p14:creationId xmlns:p14="http://schemas.microsoft.com/office/powerpoint/2010/main" val="18521131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01321" y="586408"/>
            <a:ext cx="10947400" cy="849962"/>
          </a:xfrm>
        </p:spPr>
        <p:txBody>
          <a:bodyPr/>
          <a:lstStyle/>
          <a:p>
            <a:pPr eaLnBrk="1" hangingPunct="1"/>
            <a:r>
              <a:rPr lang="en-US" sz="5100" dirty="0" smtClean="0">
                <a:ln w="18415" cmpd="sng">
                  <a:solidFill>
                    <a:srgbClr val="FFFF00"/>
                  </a:solidFill>
                  <a:prstDash val="solid"/>
                </a:ln>
                <a:solidFill>
                  <a:srgbClr val="FFFF00"/>
                </a:solidFill>
                <a:effectLst>
                  <a:glow rad="228600">
                    <a:srgbClr val="909465">
                      <a:satMod val="175000"/>
                      <a:alpha val="40000"/>
                    </a:srgbClr>
                  </a:glow>
                  <a:outerShdw blurRad="63500" dir="3600000" algn="tl" rotWithShape="0">
                    <a:srgbClr val="000000">
                      <a:alpha val="70000"/>
                    </a:srgbClr>
                  </a:outerShdw>
                </a:effectLst>
                <a:latin typeface="Andalus" pitchFamily="18" charset="-78"/>
                <a:cs typeface="Andalus" pitchFamily="18" charset="-78"/>
              </a:rPr>
              <a:t>	METHODOLOGY</a:t>
            </a:r>
            <a:r>
              <a:rPr lang="en-US" sz="4000" dirty="0">
                <a:ln w="18415" cmpd="sng">
                  <a:solidFill>
                    <a:srgbClr val="FFFF00"/>
                  </a:solidFill>
                  <a:prstDash val="solid"/>
                </a:ln>
                <a:solidFill>
                  <a:srgbClr val="FFFF00"/>
                </a:solidFill>
                <a:effectLst>
                  <a:glow rad="228600">
                    <a:srgbClr val="909465">
                      <a:satMod val="175000"/>
                      <a:alpha val="40000"/>
                    </a:srgbClr>
                  </a:glow>
                  <a:outerShdw blurRad="63500" dir="3600000" algn="tl" rotWithShape="0">
                    <a:srgbClr val="000000">
                      <a:alpha val="70000"/>
                    </a:srgbClr>
                  </a:outerShdw>
                </a:effectLst>
                <a:latin typeface="Andalus" pitchFamily="18" charset="-78"/>
                <a:cs typeface="Andalus" pitchFamily="18" charset="-78"/>
              </a:rPr>
              <a:t/>
            </a:r>
            <a:br>
              <a:rPr lang="en-US" sz="4000" dirty="0">
                <a:ln w="18415" cmpd="sng">
                  <a:solidFill>
                    <a:srgbClr val="FFFF00"/>
                  </a:solidFill>
                  <a:prstDash val="solid"/>
                </a:ln>
                <a:solidFill>
                  <a:srgbClr val="FFFF00"/>
                </a:solidFill>
                <a:effectLst>
                  <a:glow rad="228600">
                    <a:srgbClr val="909465">
                      <a:satMod val="175000"/>
                      <a:alpha val="40000"/>
                    </a:srgbClr>
                  </a:glow>
                  <a:outerShdw blurRad="63500" dir="3600000" algn="tl" rotWithShape="0">
                    <a:srgbClr val="000000">
                      <a:alpha val="70000"/>
                    </a:srgbClr>
                  </a:outerShdw>
                </a:effectLst>
                <a:latin typeface="Andalus" pitchFamily="18" charset="-78"/>
                <a:cs typeface="Andalus" pitchFamily="18" charset="-78"/>
              </a:rPr>
            </a:br>
            <a:endParaRPr lang="en-US" sz="4000" b="1" dirty="0"/>
          </a:p>
        </p:txBody>
      </p:sp>
      <p:sp>
        <p:nvSpPr>
          <p:cNvPr id="2" name="Content Placeholder 1"/>
          <p:cNvSpPr>
            <a:spLocks noGrp="1"/>
          </p:cNvSpPr>
          <p:nvPr>
            <p:ph idx="1"/>
          </p:nvPr>
        </p:nvSpPr>
        <p:spPr>
          <a:xfrm>
            <a:off x="8006478" y="2905066"/>
            <a:ext cx="6337816" cy="5098165"/>
          </a:xfrm>
        </p:spPr>
        <p:txBody>
          <a:bodyPr>
            <a:normAutofit fontScale="70000" lnSpcReduction="20000"/>
          </a:bodyPr>
          <a:lstStyle/>
          <a:p>
            <a:pPr>
              <a:defRPr/>
            </a:pPr>
            <a:r>
              <a:rPr lang="en-US" dirty="0" smtClean="0"/>
              <a:t>Float method as prescribed in WQ Monitoring Manual </a:t>
            </a:r>
            <a:r>
              <a:rPr lang="en-US" sz="2600" dirty="0"/>
              <a:t>(ERDB-EMB, 2008)</a:t>
            </a:r>
          </a:p>
          <a:p>
            <a:pPr>
              <a:defRPr/>
            </a:pPr>
            <a:endParaRPr lang="en-US" dirty="0" smtClean="0"/>
          </a:p>
          <a:p>
            <a:pPr>
              <a:defRPr/>
            </a:pPr>
            <a:r>
              <a:rPr lang="en-US" dirty="0" smtClean="0"/>
              <a:t>2 </a:t>
            </a:r>
            <a:r>
              <a:rPr lang="en-US" dirty="0"/>
              <a:t>transect lines </a:t>
            </a:r>
            <a:r>
              <a:rPr lang="en-US" dirty="0" smtClean="0"/>
              <a:t>laid </a:t>
            </a:r>
            <a:r>
              <a:rPr lang="en-US" dirty="0"/>
              <a:t>perpendicular to the </a:t>
            </a:r>
            <a:r>
              <a:rPr lang="en-US" dirty="0" smtClean="0"/>
              <a:t>banks</a:t>
            </a:r>
          </a:p>
          <a:p>
            <a:pPr>
              <a:defRPr/>
            </a:pPr>
            <a:endParaRPr lang="en-US" dirty="0" smtClean="0"/>
          </a:p>
          <a:p>
            <a:pPr>
              <a:defRPr/>
            </a:pPr>
            <a:r>
              <a:rPr lang="en-US" dirty="0" smtClean="0"/>
              <a:t>Depth measured </a:t>
            </a:r>
            <a:r>
              <a:rPr lang="en-US" dirty="0"/>
              <a:t>at each transect at </a:t>
            </a:r>
            <a:r>
              <a:rPr lang="en-US" dirty="0" smtClean="0"/>
              <a:t>4 </a:t>
            </a:r>
            <a:r>
              <a:rPr lang="en-US" dirty="0"/>
              <a:t>interval points (A, B, C, D). </a:t>
            </a:r>
            <a:endParaRPr lang="en-US" dirty="0" smtClean="0"/>
          </a:p>
          <a:p>
            <a:pPr>
              <a:defRPr/>
            </a:pPr>
            <a:endParaRPr lang="en-US" dirty="0" smtClean="0"/>
          </a:p>
          <a:p>
            <a:pPr>
              <a:defRPr/>
            </a:pPr>
            <a:r>
              <a:rPr lang="en-US" dirty="0" smtClean="0"/>
              <a:t>Calculation of </a:t>
            </a:r>
            <a:r>
              <a:rPr lang="en-US" dirty="0" err="1" smtClean="0"/>
              <a:t>ave.</a:t>
            </a:r>
            <a:r>
              <a:rPr lang="en-US" dirty="0" smtClean="0"/>
              <a:t> depth, width, cross </a:t>
            </a:r>
            <a:r>
              <a:rPr lang="en-US" dirty="0"/>
              <a:t>sectional </a:t>
            </a:r>
            <a:r>
              <a:rPr lang="en-US" dirty="0" smtClean="0"/>
              <a:t>area &amp; stream flow</a:t>
            </a:r>
            <a:endParaRPr lang="en-US" dirty="0"/>
          </a:p>
        </p:txBody>
      </p:sp>
      <p:pic>
        <p:nvPicPr>
          <p:cNvPr id="10244" name="Content Placeholder 5" descr="C:\Users\Rowena Sazon\Desktop\Sampling_SEpt 2015\PIC_2989.JPG"/>
          <p:cNvPicPr>
            <a:picLocks noGrp="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1554561" y="5382280"/>
            <a:ext cx="4752528" cy="2559427"/>
          </a:xfrm>
        </p:spPr>
      </p:pic>
      <p:sp>
        <p:nvSpPr>
          <p:cNvPr id="3" name="Rectangle 2"/>
          <p:cNvSpPr/>
          <p:nvPr/>
        </p:nvSpPr>
        <p:spPr>
          <a:xfrm>
            <a:off x="7545627" y="1899857"/>
            <a:ext cx="6006073" cy="747451"/>
          </a:xfrm>
          <a:prstGeom prst="rect">
            <a:avLst/>
          </a:prstGeom>
        </p:spPr>
        <p:txBody>
          <a:bodyPr wrap="none" lIns="130622" tIns="65311" rIns="130622" bIns="65311">
            <a:spAutoFit/>
          </a:bodyPr>
          <a:lstStyle/>
          <a:p>
            <a:r>
              <a:rPr lang="en-US" sz="4000" b="1" dirty="0"/>
              <a:t>Stream Flow measurement</a:t>
            </a:r>
          </a:p>
        </p:txBody>
      </p:sp>
      <p:sp>
        <p:nvSpPr>
          <p:cNvPr id="6" name="Rectangle 5"/>
          <p:cNvSpPr/>
          <p:nvPr/>
        </p:nvSpPr>
        <p:spPr>
          <a:xfrm>
            <a:off x="978497" y="1781741"/>
            <a:ext cx="5904656" cy="3600539"/>
          </a:xfrm>
          <a:prstGeom prst="rect">
            <a:avLst/>
          </a:prstGeom>
        </p:spPr>
        <p:txBody>
          <a:bodyPr wrap="square" lIns="130622" tIns="65311" rIns="130622" bIns="65311">
            <a:spAutoFit/>
          </a:bodyPr>
          <a:lstStyle/>
          <a:p>
            <a:pPr lvl="0">
              <a:spcBef>
                <a:spcPct val="20000"/>
              </a:spcBef>
            </a:pPr>
            <a:r>
              <a:rPr lang="en-US" sz="4000" b="1" dirty="0">
                <a:solidFill>
                  <a:prstClr val="black"/>
                </a:solidFill>
              </a:rPr>
              <a:t>Reconnaissance survey/Characterization of study sites</a:t>
            </a:r>
            <a:endParaRPr lang="en-US" sz="2300" b="1" dirty="0">
              <a:solidFill>
                <a:prstClr val="black"/>
              </a:solidFill>
              <a:latin typeface="Arial" pitchFamily="34" charset="0"/>
            </a:endParaRPr>
          </a:p>
          <a:p>
            <a:pPr marL="489833" indent="-489833">
              <a:spcBef>
                <a:spcPct val="20000"/>
              </a:spcBef>
              <a:buFont typeface="Arial" pitchFamily="34" charset="0"/>
              <a:buChar char="•"/>
            </a:pPr>
            <a:r>
              <a:rPr lang="en-US" sz="3100" dirty="0">
                <a:solidFill>
                  <a:prstClr val="black"/>
                </a:solidFill>
                <a:latin typeface="Arial" pitchFamily="34" charset="0"/>
              </a:rPr>
              <a:t>Coordination with concerned agencies </a:t>
            </a:r>
          </a:p>
          <a:p>
            <a:pPr marL="489833" indent="-489833">
              <a:spcBef>
                <a:spcPct val="20000"/>
              </a:spcBef>
              <a:buFont typeface="Arial" pitchFamily="34" charset="0"/>
              <a:buChar char="•"/>
            </a:pPr>
            <a:r>
              <a:rPr lang="en-US" sz="3100" dirty="0">
                <a:solidFill>
                  <a:prstClr val="black"/>
                </a:solidFill>
                <a:latin typeface="Arial" pitchFamily="34" charset="0"/>
              </a:rPr>
              <a:t>GPS coordinates</a:t>
            </a: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91664" y="0"/>
            <a:ext cx="3138738" cy="1781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9038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005" y="501046"/>
            <a:ext cx="11704320" cy="697230"/>
          </a:xfrm>
        </p:spPr>
        <p:txBody>
          <a:bodyPr/>
          <a:lstStyle/>
          <a:p>
            <a:r>
              <a:rPr lang="en-US" dirty="0">
                <a:ln w="18415" cmpd="sng">
                  <a:solidFill>
                    <a:srgbClr val="FFFF00"/>
                  </a:solidFill>
                  <a:prstDash val="solid"/>
                </a:ln>
                <a:solidFill>
                  <a:srgbClr val="FFFF00"/>
                </a:solidFill>
                <a:effectLst>
                  <a:glow rad="228600">
                    <a:srgbClr val="909465">
                      <a:satMod val="175000"/>
                      <a:alpha val="40000"/>
                    </a:srgbClr>
                  </a:glow>
                  <a:outerShdw blurRad="63500" dir="3600000" algn="tl" rotWithShape="0">
                    <a:srgbClr val="000000">
                      <a:alpha val="70000"/>
                    </a:srgbClr>
                  </a:outerShdw>
                </a:effectLst>
                <a:latin typeface="Andalus" pitchFamily="18" charset="-78"/>
                <a:cs typeface="Andalus" pitchFamily="18" charset="-78"/>
              </a:rPr>
              <a:t>METHODOLOGY</a:t>
            </a:r>
          </a:p>
        </p:txBody>
      </p:sp>
      <p:sp>
        <p:nvSpPr>
          <p:cNvPr id="3" name="Content Placeholder 2"/>
          <p:cNvSpPr>
            <a:spLocks noGrp="1"/>
          </p:cNvSpPr>
          <p:nvPr>
            <p:ph idx="1"/>
          </p:nvPr>
        </p:nvSpPr>
        <p:spPr>
          <a:xfrm>
            <a:off x="618457" y="1868150"/>
            <a:ext cx="13768104" cy="6123977"/>
          </a:xfrm>
          <a:solidFill>
            <a:schemeClr val="bg1"/>
          </a:solidFill>
        </p:spPr>
        <p:txBody>
          <a:bodyPr/>
          <a:lstStyle/>
          <a:p>
            <a:pPr marL="0" indent="0">
              <a:buNone/>
            </a:pPr>
            <a:r>
              <a:rPr lang="en-US" sz="3200" b="1" dirty="0" smtClean="0"/>
              <a:t>Water Sampling &amp; Analysis</a:t>
            </a:r>
          </a:p>
          <a:p>
            <a:pPr marL="0" indent="0">
              <a:buNone/>
            </a:pPr>
            <a:endParaRPr lang="en-US" sz="1800" dirty="0"/>
          </a:p>
          <a:p>
            <a:pPr lvl="0"/>
            <a:r>
              <a:rPr lang="en-US" sz="2400" b="1" dirty="0">
                <a:solidFill>
                  <a:prstClr val="black"/>
                </a:solidFill>
              </a:rPr>
              <a:t>Periodic water sampling </a:t>
            </a:r>
            <a:r>
              <a:rPr lang="en-US" sz="2400" dirty="0">
                <a:solidFill>
                  <a:prstClr val="black"/>
                </a:solidFill>
              </a:rPr>
              <a:t>at mid-depth </a:t>
            </a:r>
            <a:r>
              <a:rPr lang="en-US" sz="2400" dirty="0" smtClean="0">
                <a:solidFill>
                  <a:prstClr val="black"/>
                </a:solidFill>
              </a:rPr>
              <a:t>using improvised </a:t>
            </a:r>
          </a:p>
          <a:p>
            <a:pPr marL="0" lvl="0" indent="0">
              <a:buNone/>
            </a:pPr>
            <a:r>
              <a:rPr lang="en-US" sz="2400" dirty="0" smtClean="0">
                <a:solidFill>
                  <a:prstClr val="black"/>
                </a:solidFill>
              </a:rPr>
              <a:t>      weighted </a:t>
            </a:r>
            <a:r>
              <a:rPr lang="en-US" sz="2400" dirty="0">
                <a:solidFill>
                  <a:prstClr val="black"/>
                </a:solidFill>
              </a:rPr>
              <a:t>water catcher (S1, S2, S3) </a:t>
            </a:r>
            <a:r>
              <a:rPr lang="en-US" sz="2400" dirty="0" smtClean="0">
                <a:solidFill>
                  <a:prstClr val="black"/>
                </a:solidFill>
              </a:rPr>
              <a:t>&amp; </a:t>
            </a:r>
            <a:r>
              <a:rPr lang="en-US" sz="2400" dirty="0">
                <a:solidFill>
                  <a:prstClr val="black"/>
                </a:solidFill>
              </a:rPr>
              <a:t>dip/pond sampler (S4)</a:t>
            </a:r>
          </a:p>
          <a:p>
            <a:pPr marL="0" indent="0">
              <a:buNone/>
            </a:pPr>
            <a:endParaRPr lang="en-US" sz="1800" dirty="0"/>
          </a:p>
          <a:p>
            <a:pPr lvl="0"/>
            <a:r>
              <a:rPr lang="en-US" sz="2400" b="1" dirty="0" err="1"/>
              <a:t>Physico</a:t>
            </a:r>
            <a:r>
              <a:rPr lang="en-US" sz="2400" b="1" dirty="0"/>
              <a:t>-chemical analysis</a:t>
            </a:r>
          </a:p>
          <a:p>
            <a:pPr lvl="1"/>
            <a:r>
              <a:rPr lang="en-US" sz="2400" dirty="0"/>
              <a:t>Temperature, pH, DO </a:t>
            </a:r>
            <a:r>
              <a:rPr lang="en-US" sz="2400" i="1" dirty="0"/>
              <a:t>(in-situ </a:t>
            </a:r>
            <a:r>
              <a:rPr lang="en-US" sz="2400" dirty="0"/>
              <a:t>by </a:t>
            </a:r>
          </a:p>
          <a:p>
            <a:pPr marL="653110" lvl="1" indent="0">
              <a:buNone/>
            </a:pPr>
            <a:r>
              <a:rPr lang="en-US" sz="2400" dirty="0"/>
              <a:t>Hannah HI9828/4/-2 </a:t>
            </a:r>
            <a:r>
              <a:rPr lang="en-US" sz="2400" dirty="0" err="1"/>
              <a:t>Multiparameter</a:t>
            </a:r>
            <a:r>
              <a:rPr lang="en-US" sz="2400" dirty="0"/>
              <a:t> WQ meter)</a:t>
            </a:r>
          </a:p>
          <a:p>
            <a:pPr lvl="1"/>
            <a:r>
              <a:rPr lang="en-US" sz="2400" dirty="0"/>
              <a:t>EC, TDS, salinity (Sartorius PT 20 </a:t>
            </a:r>
            <a:r>
              <a:rPr lang="en-US" sz="2400" dirty="0" smtClean="0"/>
              <a:t>hand-held </a:t>
            </a:r>
          </a:p>
          <a:p>
            <a:pPr marL="653110" lvl="1" indent="0">
              <a:buNone/>
            </a:pPr>
            <a:r>
              <a:rPr lang="en-US" sz="2400" dirty="0"/>
              <a:t> </a:t>
            </a:r>
            <a:r>
              <a:rPr lang="en-US" sz="2400" dirty="0" smtClean="0"/>
              <a:t>    Conductivity </a:t>
            </a:r>
            <a:r>
              <a:rPr lang="en-US" sz="2400" dirty="0"/>
              <a:t>meter)</a:t>
            </a:r>
          </a:p>
          <a:p>
            <a:pPr lvl="1"/>
            <a:r>
              <a:rPr lang="en-US" sz="2400" dirty="0"/>
              <a:t> COD (open reflux method)</a:t>
            </a:r>
          </a:p>
          <a:p>
            <a:pPr lvl="1"/>
            <a:r>
              <a:rPr lang="en-US" sz="2400" dirty="0"/>
              <a:t> NO</a:t>
            </a:r>
            <a:r>
              <a:rPr lang="en-US" sz="1600" dirty="0"/>
              <a:t>3</a:t>
            </a:r>
            <a:r>
              <a:rPr lang="en-US" sz="2400" dirty="0"/>
              <a:t>-N, </a:t>
            </a:r>
            <a:r>
              <a:rPr lang="en-US" sz="2400" dirty="0" smtClean="0"/>
              <a:t>PO</a:t>
            </a:r>
            <a:r>
              <a:rPr lang="en-US" sz="1600" dirty="0" smtClean="0"/>
              <a:t>4</a:t>
            </a:r>
            <a:r>
              <a:rPr lang="en-US" sz="2400" dirty="0" smtClean="0"/>
              <a:t> </a:t>
            </a:r>
            <a:r>
              <a:rPr lang="en-US" sz="2400" dirty="0"/>
              <a:t>(colorimetric method)</a:t>
            </a:r>
          </a:p>
          <a:p>
            <a:pPr lvl="1"/>
            <a:r>
              <a:rPr lang="en-US" sz="2400" dirty="0"/>
              <a:t> mean values compared against DENR Administrative </a:t>
            </a:r>
          </a:p>
          <a:p>
            <a:pPr marL="653110" lvl="1" indent="0">
              <a:buNone/>
            </a:pPr>
            <a:r>
              <a:rPr lang="en-US" sz="2400" dirty="0" smtClean="0"/>
              <a:t>      Order </a:t>
            </a:r>
            <a:r>
              <a:rPr lang="en-US" sz="2400" dirty="0"/>
              <a:t>(AO) 34, s. 1990 &amp; DAO 35. </a:t>
            </a:r>
          </a:p>
        </p:txBody>
      </p:sp>
      <p:pic>
        <p:nvPicPr>
          <p:cNvPr id="4" name="Picture 3" descr="C:\Users\Rowena Sazon\AppData\Local\Microsoft\Windows\INetCache\Content.Word\IMG_20150801_104819.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7488" y="2347772"/>
            <a:ext cx="1224136" cy="2226686"/>
          </a:xfrm>
          <a:prstGeom prst="rect">
            <a:avLst/>
          </a:prstGeom>
          <a:noFill/>
          <a:ln>
            <a:noFill/>
          </a:ln>
        </p:spPr>
      </p:pic>
      <p:pic>
        <p:nvPicPr>
          <p:cNvPr id="5" name="Picture 4" descr="C:\Users\Rowena Sazon\Desktop\Aug-01-15_data gathering\IMG_20150805_085821 (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91664" y="2302304"/>
            <a:ext cx="2628616" cy="2268128"/>
          </a:xfrm>
          <a:prstGeom prst="rect">
            <a:avLst/>
          </a:prstGeom>
          <a:noFill/>
          <a:ln>
            <a:noFill/>
          </a:ln>
        </p:spPr>
      </p:pic>
      <p:sp>
        <p:nvSpPr>
          <p:cNvPr id="7" name="Rectangle 6"/>
          <p:cNvSpPr/>
          <p:nvPr/>
        </p:nvSpPr>
        <p:spPr>
          <a:xfrm>
            <a:off x="9907488" y="4719667"/>
            <a:ext cx="4287336" cy="3214836"/>
          </a:xfrm>
          <a:prstGeom prst="rect">
            <a:avLst/>
          </a:prstGeom>
          <a:blipFill rotWithShape="0">
            <a:blip r:embed="rId5"/>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lIns="130622" tIns="65311" rIns="130622" bIns="65311"/>
          <a:lstStyle/>
          <a:p>
            <a:endParaRPr lang="en-US"/>
          </a:p>
        </p:txBody>
      </p:sp>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1822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005" y="501046"/>
            <a:ext cx="11704320" cy="697230"/>
          </a:xfrm>
        </p:spPr>
        <p:txBody>
          <a:bodyPr/>
          <a:lstStyle/>
          <a:p>
            <a:r>
              <a:rPr lang="en-US" dirty="0" smtClean="0">
                <a:ln w="18415" cmpd="sng">
                  <a:solidFill>
                    <a:srgbClr val="FFFF00"/>
                  </a:solidFill>
                  <a:prstDash val="solid"/>
                </a:ln>
                <a:solidFill>
                  <a:srgbClr val="FFFF00"/>
                </a:solidFill>
                <a:effectLst>
                  <a:glow rad="228600">
                    <a:srgbClr val="909465">
                      <a:satMod val="175000"/>
                      <a:alpha val="40000"/>
                    </a:srgbClr>
                  </a:glow>
                  <a:outerShdw blurRad="63500" dir="3600000" algn="tl" rotWithShape="0">
                    <a:srgbClr val="000000">
                      <a:alpha val="70000"/>
                    </a:srgbClr>
                  </a:outerShdw>
                </a:effectLst>
                <a:latin typeface="Andalus" pitchFamily="18" charset="-78"/>
                <a:cs typeface="Andalus" pitchFamily="18" charset="-78"/>
              </a:rPr>
              <a:t/>
            </a:r>
            <a:br>
              <a:rPr lang="en-US" dirty="0" smtClean="0">
                <a:ln w="18415" cmpd="sng">
                  <a:solidFill>
                    <a:srgbClr val="FFFF00"/>
                  </a:solidFill>
                  <a:prstDash val="solid"/>
                </a:ln>
                <a:solidFill>
                  <a:srgbClr val="FFFF00"/>
                </a:solidFill>
                <a:effectLst>
                  <a:glow rad="228600">
                    <a:srgbClr val="909465">
                      <a:satMod val="175000"/>
                      <a:alpha val="40000"/>
                    </a:srgbClr>
                  </a:glow>
                  <a:outerShdw blurRad="63500" dir="3600000" algn="tl" rotWithShape="0">
                    <a:srgbClr val="000000">
                      <a:alpha val="70000"/>
                    </a:srgbClr>
                  </a:outerShdw>
                </a:effectLst>
                <a:latin typeface="Andalus" pitchFamily="18" charset="-78"/>
                <a:cs typeface="Andalus" pitchFamily="18" charset="-78"/>
              </a:rPr>
            </a:br>
            <a:r>
              <a:rPr lang="en-US" dirty="0" smtClean="0">
                <a:ln w="18415" cmpd="sng">
                  <a:solidFill>
                    <a:srgbClr val="FFFF00"/>
                  </a:solidFill>
                  <a:prstDash val="solid"/>
                </a:ln>
                <a:solidFill>
                  <a:srgbClr val="FFFF00"/>
                </a:solidFill>
                <a:effectLst>
                  <a:glow rad="228600">
                    <a:srgbClr val="909465">
                      <a:satMod val="175000"/>
                      <a:alpha val="40000"/>
                    </a:srgbClr>
                  </a:glow>
                  <a:outerShdw blurRad="63500" dir="3600000" algn="tl" rotWithShape="0">
                    <a:srgbClr val="000000">
                      <a:alpha val="70000"/>
                    </a:srgbClr>
                  </a:outerShdw>
                </a:effectLst>
                <a:latin typeface="Andalus" pitchFamily="18" charset="-78"/>
                <a:cs typeface="Andalus" pitchFamily="18" charset="-78"/>
              </a:rPr>
              <a:t>METHODOLOGY</a:t>
            </a:r>
            <a:endParaRPr lang="en-US" dirty="0">
              <a:ln w="18415" cmpd="sng">
                <a:solidFill>
                  <a:srgbClr val="FFFF00"/>
                </a:solidFill>
                <a:prstDash val="solid"/>
              </a:ln>
              <a:solidFill>
                <a:srgbClr val="FFFF00"/>
              </a:solidFill>
              <a:effectLst>
                <a:glow rad="228600">
                  <a:srgbClr val="909465">
                    <a:satMod val="175000"/>
                    <a:alpha val="40000"/>
                  </a:srgbClr>
                </a:glow>
                <a:outerShdw blurRad="63500" dir="3600000" algn="tl" rotWithShape="0">
                  <a:srgbClr val="000000">
                    <a:alpha val="70000"/>
                  </a:srgbClr>
                </a:outerShdw>
              </a:effectLst>
              <a:latin typeface="Andalus" pitchFamily="18" charset="-78"/>
              <a:cs typeface="Andalus" pitchFamily="18" charset="-78"/>
            </a:endParaRPr>
          </a:p>
        </p:txBody>
      </p:sp>
      <p:sp>
        <p:nvSpPr>
          <p:cNvPr id="3" name="Content Placeholder 2"/>
          <p:cNvSpPr>
            <a:spLocks noGrp="1"/>
          </p:cNvSpPr>
          <p:nvPr>
            <p:ph idx="1"/>
          </p:nvPr>
        </p:nvSpPr>
        <p:spPr>
          <a:xfrm>
            <a:off x="1050503" y="1868150"/>
            <a:ext cx="13336057" cy="6123977"/>
          </a:xfrm>
          <a:solidFill>
            <a:schemeClr val="bg1"/>
          </a:solidFill>
        </p:spPr>
        <p:txBody>
          <a:bodyPr/>
          <a:lstStyle/>
          <a:p>
            <a:pPr marL="0" indent="0">
              <a:buNone/>
            </a:pPr>
            <a:r>
              <a:rPr lang="en-US" sz="3200" b="1" dirty="0"/>
              <a:t>Phytoplankton sampling &amp; identification</a:t>
            </a:r>
            <a:endParaRPr lang="en-US" sz="3200" dirty="0"/>
          </a:p>
          <a:p>
            <a:pPr marL="0" indent="0">
              <a:buNone/>
            </a:pPr>
            <a:endParaRPr lang="en-US" sz="2300" dirty="0"/>
          </a:p>
          <a:p>
            <a:pPr marL="0" indent="0">
              <a:buNone/>
            </a:pPr>
            <a:endParaRPr lang="en-US" sz="2300" dirty="0"/>
          </a:p>
          <a:p>
            <a:pPr marL="0" indent="0">
              <a:buNone/>
            </a:pPr>
            <a:endParaRPr lang="en-US" sz="2300" dirty="0"/>
          </a:p>
          <a:p>
            <a:pPr marL="0" indent="0">
              <a:buNone/>
            </a:pPr>
            <a:endParaRPr lang="en-US" sz="2300" dirty="0"/>
          </a:p>
          <a:p>
            <a:pPr marL="0" indent="0">
              <a:buNone/>
            </a:pPr>
            <a:endParaRPr lang="en-US" sz="2300" dirty="0"/>
          </a:p>
          <a:p>
            <a:pPr marL="0" indent="0">
              <a:buNone/>
            </a:pPr>
            <a:endParaRPr lang="en-US" sz="2300" dirty="0"/>
          </a:p>
          <a:p>
            <a:pPr marL="0" indent="0">
              <a:buNone/>
            </a:pPr>
            <a:endParaRPr lang="en-US" sz="2300" dirty="0"/>
          </a:p>
          <a:p>
            <a:pPr marL="0" indent="0">
              <a:buNone/>
            </a:pPr>
            <a:endParaRPr lang="en-US" sz="2300" dirty="0"/>
          </a:p>
          <a:p>
            <a:pPr marL="0" indent="0">
              <a:buNone/>
            </a:pPr>
            <a:endParaRPr lang="en-US" sz="2300" dirty="0"/>
          </a:p>
          <a:p>
            <a:pPr marL="0" indent="0">
              <a:buNone/>
            </a:pPr>
            <a:r>
              <a:rPr lang="en-US" sz="3200" b="1" dirty="0" smtClean="0">
                <a:solidFill>
                  <a:prstClr val="black"/>
                </a:solidFill>
              </a:rPr>
              <a:t>Data </a:t>
            </a:r>
            <a:r>
              <a:rPr lang="en-US" sz="3200" b="1" dirty="0">
                <a:solidFill>
                  <a:prstClr val="black"/>
                </a:solidFill>
              </a:rPr>
              <a:t>Analysis</a:t>
            </a:r>
            <a:r>
              <a:rPr lang="en-US" b="1" dirty="0" smtClean="0">
                <a:solidFill>
                  <a:prstClr val="black"/>
                </a:solidFill>
              </a:rPr>
              <a:t> </a:t>
            </a:r>
          </a:p>
          <a:p>
            <a:r>
              <a:rPr lang="en-US" sz="2600" dirty="0">
                <a:solidFill>
                  <a:prstClr val="black"/>
                </a:solidFill>
                <a:latin typeface="+mn-lt"/>
              </a:rPr>
              <a:t>Analysis of Variance (ANOVA)</a:t>
            </a:r>
          </a:p>
          <a:p>
            <a:r>
              <a:rPr lang="en-US" sz="2600" dirty="0">
                <a:solidFill>
                  <a:prstClr val="black"/>
                </a:solidFill>
                <a:latin typeface="+mn-lt"/>
              </a:rPr>
              <a:t>Pearson Correlation Analysis using SAS software</a:t>
            </a:r>
            <a:endParaRPr lang="en-US" sz="2600" dirty="0">
              <a:latin typeface="+mn-lt"/>
            </a:endParaRPr>
          </a:p>
        </p:txBody>
      </p:sp>
      <p:sp>
        <p:nvSpPr>
          <p:cNvPr id="9" name="Rounded Rectangle 8"/>
          <p:cNvSpPr/>
          <p:nvPr/>
        </p:nvSpPr>
        <p:spPr>
          <a:xfrm>
            <a:off x="11491664" y="-45764"/>
            <a:ext cx="3138736" cy="2576388"/>
          </a:xfrm>
          <a:prstGeom prst="roundRect">
            <a:avLst>
              <a:gd name="adj" fmla="val 10000"/>
            </a:avLst>
          </a:prstGeom>
          <a:blipFill rotWithShape="0">
            <a:blip r:embed="rId3"/>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aphicFrame>
        <p:nvGraphicFramePr>
          <p:cNvPr id="4" name="Diagram 3"/>
          <p:cNvGraphicFramePr/>
          <p:nvPr>
            <p:extLst>
              <p:ext uri="{D42A27DB-BD31-4B8C-83A1-F6EECF244321}">
                <p14:modId xmlns:p14="http://schemas.microsoft.com/office/powerpoint/2010/main" val="611815830"/>
              </p:ext>
            </p:extLst>
          </p:nvPr>
        </p:nvGraphicFramePr>
        <p:xfrm>
          <a:off x="-1901824" y="2170584"/>
          <a:ext cx="17929991" cy="55446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044950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760" y="274322"/>
            <a:ext cx="13411200" cy="1101394"/>
          </a:xfrm>
          <a:prstGeom prst="rect">
            <a:avLst/>
          </a:prstGeom>
          <a:solidFill>
            <a:schemeClr val="bg1">
              <a:alpha val="26000"/>
            </a:schemeClr>
          </a:solidFill>
        </p:spPr>
        <p:txBody>
          <a:bodyPr wrap="square" lIns="130622" tIns="65311" rIns="130622" bIns="65311">
            <a:spAutoFit/>
          </a:bodyPr>
          <a:lstStyle/>
          <a:p>
            <a:pPr algn="ctr"/>
            <a:endParaRPr lang="en-US" sz="6300" dirty="0">
              <a:ln w="18415" cmpd="sng">
                <a:solidFill>
                  <a:srgbClr val="FFFF00"/>
                </a:solidFill>
                <a:prstDash val="solid"/>
              </a:ln>
              <a:solidFill>
                <a:srgbClr val="FFFF00"/>
              </a:solidFill>
              <a:effectLst>
                <a:glow rad="228600">
                  <a:srgbClr val="909465">
                    <a:satMod val="175000"/>
                    <a:alpha val="40000"/>
                  </a:srgbClr>
                </a:glow>
                <a:outerShdw blurRad="63500" dir="3600000" algn="tl" rotWithShape="0">
                  <a:srgbClr val="000000">
                    <a:alpha val="70000"/>
                  </a:srgbClr>
                </a:outerShdw>
              </a:effectLst>
              <a:latin typeface="Andalus" pitchFamily="18" charset="-78"/>
              <a:cs typeface="Andalus" pitchFamily="18" charset="-78"/>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1050504" y="3466728"/>
            <a:ext cx="12435840" cy="1634490"/>
          </a:xfrm>
        </p:spPr>
        <p:txBody>
          <a:bodyPr/>
          <a:lstStyle/>
          <a:p>
            <a:pPr algn="ctr"/>
            <a:r>
              <a:rPr lang="en-US" dirty="0">
                <a:ln w="18415" cmpd="sng">
                  <a:solidFill>
                    <a:srgbClr val="FFFF00"/>
                  </a:solidFill>
                  <a:prstDash val="solid"/>
                </a:ln>
                <a:solidFill>
                  <a:srgbClr val="FFFF00"/>
                </a:solidFill>
                <a:effectLst>
                  <a:glow rad="228600">
                    <a:srgbClr val="909465">
                      <a:satMod val="175000"/>
                      <a:alpha val="40000"/>
                    </a:srgbClr>
                  </a:glow>
                  <a:outerShdw blurRad="63500" dir="3600000" algn="tl" rotWithShape="0">
                    <a:srgbClr val="000000">
                      <a:alpha val="70000"/>
                    </a:srgbClr>
                  </a:outerShdw>
                </a:effectLst>
                <a:latin typeface="Andalus" pitchFamily="18" charset="-78"/>
                <a:cs typeface="Andalus" pitchFamily="18" charset="-78"/>
              </a:rPr>
              <a:t>RESULTS</a:t>
            </a:r>
            <a:endParaRPr lang="en-US" dirty="0"/>
          </a:p>
        </p:txBody>
      </p:sp>
      <p:sp>
        <p:nvSpPr>
          <p:cNvPr id="6" name="Text Placeholder 5"/>
          <p:cNvSpPr>
            <a:spLocks noGrp="1"/>
          </p:cNvSpPr>
          <p:nvPr>
            <p:ph type="body" idx="1"/>
          </p:nvPr>
        </p:nvSpPr>
        <p:spPr/>
        <p:txBody>
          <a:bodyPr/>
          <a:lstStyle/>
          <a:p>
            <a:endParaRPr lang="en-US"/>
          </a:p>
        </p:txBody>
      </p:sp>
    </p:spTree>
    <p:extLst>
      <p:ext uri="{BB962C8B-B14F-4D97-AF65-F5344CB8AC3E}">
        <p14:creationId xmlns:p14="http://schemas.microsoft.com/office/powerpoint/2010/main" val="316157683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304" y="403461"/>
            <a:ext cx="12618720" cy="888410"/>
          </a:xfrm>
        </p:spPr>
        <p:txBody>
          <a:bodyPr>
            <a:normAutofit/>
          </a:bodyPr>
          <a:lstStyle/>
          <a:p>
            <a:r>
              <a:rPr lang="en-US" b="1" dirty="0" err="1"/>
              <a:t>Physico</a:t>
            </a:r>
            <a:r>
              <a:rPr lang="en-US" b="1" dirty="0"/>
              <a:t>-chemical </a:t>
            </a:r>
            <a:r>
              <a:rPr lang="en-US" b="1" dirty="0" smtClean="0"/>
              <a:t>characteristics</a:t>
            </a:r>
            <a:endParaRPr lang="en-US" dirty="0"/>
          </a:p>
        </p:txBody>
      </p:sp>
      <p:sp>
        <p:nvSpPr>
          <p:cNvPr id="4" name="Text Placeholder 3"/>
          <p:cNvSpPr>
            <a:spLocks noGrp="1"/>
          </p:cNvSpPr>
          <p:nvPr>
            <p:ph type="body" idx="1"/>
          </p:nvPr>
        </p:nvSpPr>
        <p:spPr>
          <a:xfrm>
            <a:off x="911993" y="1868151"/>
            <a:ext cx="6189979" cy="393055"/>
          </a:xfrm>
        </p:spPr>
        <p:txBody>
          <a:bodyPr/>
          <a:lstStyle/>
          <a:p>
            <a:pPr algn="ctr"/>
            <a:r>
              <a:rPr lang="en-US" dirty="0" smtClean="0"/>
              <a:t>Temperature</a:t>
            </a:r>
            <a:endParaRPr lang="en-US" dirty="0"/>
          </a:p>
        </p:txBody>
      </p:sp>
      <p:sp>
        <p:nvSpPr>
          <p:cNvPr id="6" name="Text Placeholder 5"/>
          <p:cNvSpPr>
            <a:spLocks noGrp="1"/>
          </p:cNvSpPr>
          <p:nvPr>
            <p:ph type="body" sz="quarter" idx="3"/>
          </p:nvPr>
        </p:nvSpPr>
        <p:spPr>
          <a:xfrm>
            <a:off x="9475440" y="1954560"/>
            <a:ext cx="4536504" cy="720080"/>
          </a:xfrm>
        </p:spPr>
        <p:style>
          <a:lnRef idx="2">
            <a:schemeClr val="accent1"/>
          </a:lnRef>
          <a:fillRef idx="1">
            <a:schemeClr val="lt1"/>
          </a:fillRef>
          <a:effectRef idx="0">
            <a:schemeClr val="accent1"/>
          </a:effectRef>
          <a:fontRef idx="minor">
            <a:schemeClr val="dk1"/>
          </a:fontRef>
        </p:style>
        <p:txBody>
          <a:bodyPr/>
          <a:lstStyle/>
          <a:p>
            <a:pPr algn="ctr"/>
            <a:r>
              <a:rPr lang="en-US" sz="3200" dirty="0" smtClean="0"/>
              <a:t>pH</a:t>
            </a:r>
            <a:endParaRPr lang="en-US" sz="3200" dirty="0"/>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3772593473"/>
              </p:ext>
            </p:extLst>
          </p:nvPr>
        </p:nvGraphicFramePr>
        <p:xfrm>
          <a:off x="1058847" y="2170584"/>
          <a:ext cx="7750939" cy="432437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1669773" y="6812963"/>
            <a:ext cx="6529088" cy="1239893"/>
          </a:xfrm>
          <a:prstGeom prst="rect">
            <a:avLst/>
          </a:prstGeom>
          <a:noFill/>
          <a:ln>
            <a:solidFill>
              <a:srgbClr val="0067AC"/>
            </a:solidFill>
          </a:ln>
        </p:spPr>
        <p:txBody>
          <a:bodyPr wrap="square" lIns="130622" tIns="65311" rIns="130622" bIns="65311" rtlCol="0">
            <a:spAutoFit/>
          </a:bodyPr>
          <a:lstStyle/>
          <a:p>
            <a:r>
              <a:rPr lang="en-US" sz="2400" dirty="0" smtClean="0"/>
              <a:t>Temperature :   28.27 </a:t>
            </a:r>
            <a:r>
              <a:rPr lang="en-US" sz="2400" dirty="0"/>
              <a:t>– 35.31 </a:t>
            </a:r>
            <a:r>
              <a:rPr lang="en-US" sz="2400" baseline="30000" dirty="0"/>
              <a:t>0</a:t>
            </a:r>
            <a:r>
              <a:rPr lang="en-US" sz="2400" dirty="0"/>
              <a:t>C</a:t>
            </a:r>
            <a:endParaRPr lang="en-US" sz="2400" dirty="0">
              <a:latin typeface="+mj-lt"/>
            </a:endParaRPr>
          </a:p>
          <a:p>
            <a:r>
              <a:rPr lang="en-US" sz="2400" dirty="0">
                <a:latin typeface="+mj-lt"/>
              </a:rPr>
              <a:t>Highest :            April, June</a:t>
            </a:r>
          </a:p>
          <a:p>
            <a:r>
              <a:rPr lang="en-US" sz="2400" dirty="0" smtClean="0">
                <a:latin typeface="+mj-lt"/>
              </a:rPr>
              <a:t>Lowest :             </a:t>
            </a:r>
            <a:r>
              <a:rPr lang="en-US" sz="2400" dirty="0">
                <a:latin typeface="+mj-lt"/>
              </a:rPr>
              <a:t>September</a:t>
            </a:r>
          </a:p>
        </p:txBody>
      </p:sp>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4"/>
          </p:nvPr>
        </p:nvSpPr>
        <p:spPr>
          <a:xfrm>
            <a:off x="9547448" y="3034680"/>
            <a:ext cx="4450094" cy="4741546"/>
          </a:xfrm>
        </p:spPr>
        <p:style>
          <a:lnRef idx="2">
            <a:schemeClr val="accent1"/>
          </a:lnRef>
          <a:fillRef idx="1">
            <a:schemeClr val="lt1"/>
          </a:fillRef>
          <a:effectRef idx="0">
            <a:schemeClr val="accent1"/>
          </a:effectRef>
          <a:fontRef idx="minor">
            <a:schemeClr val="dk1"/>
          </a:fontRef>
        </p:style>
        <p:txBody>
          <a:bodyPr/>
          <a:lstStyle/>
          <a:p>
            <a:r>
              <a:rPr lang="en-US" sz="2800" dirty="0"/>
              <a:t>pH </a:t>
            </a:r>
            <a:r>
              <a:rPr lang="en-US" sz="2800" dirty="0" smtClean="0"/>
              <a:t>range: </a:t>
            </a:r>
          </a:p>
          <a:p>
            <a:pPr marL="0" indent="0">
              <a:buNone/>
            </a:pPr>
            <a:r>
              <a:rPr lang="en-US" sz="2800" dirty="0"/>
              <a:t>	</a:t>
            </a:r>
            <a:r>
              <a:rPr lang="en-US" sz="2800" dirty="0" smtClean="0"/>
              <a:t>7.34 </a:t>
            </a:r>
            <a:r>
              <a:rPr lang="en-US" sz="2800" dirty="0"/>
              <a:t>– </a:t>
            </a:r>
            <a:r>
              <a:rPr lang="en-US" sz="2800" dirty="0" smtClean="0"/>
              <a:t>8.20</a:t>
            </a:r>
          </a:p>
          <a:p>
            <a:endParaRPr lang="en-US" sz="2800" dirty="0" smtClean="0"/>
          </a:p>
          <a:p>
            <a:r>
              <a:rPr lang="en-US" sz="2800" dirty="0" smtClean="0"/>
              <a:t>DAO 34 limit : </a:t>
            </a:r>
          </a:p>
          <a:p>
            <a:pPr marL="0" indent="0">
              <a:buNone/>
            </a:pPr>
            <a:r>
              <a:rPr lang="en-US" sz="2800" dirty="0"/>
              <a:t>	</a:t>
            </a:r>
            <a:r>
              <a:rPr lang="en-US" sz="2800" dirty="0" smtClean="0"/>
              <a:t>7.5 – 8.5</a:t>
            </a:r>
          </a:p>
          <a:p>
            <a:endParaRPr lang="en-US" sz="2800" dirty="0" smtClean="0"/>
          </a:p>
          <a:p>
            <a:r>
              <a:rPr lang="en-US" sz="2800" dirty="0" smtClean="0"/>
              <a:t>indicates </a:t>
            </a:r>
            <a:r>
              <a:rPr lang="en-US" sz="2800" dirty="0"/>
              <a:t>good buffering capacity of </a:t>
            </a:r>
            <a:r>
              <a:rPr lang="en-US" sz="2800" dirty="0" smtClean="0"/>
              <a:t>water</a:t>
            </a:r>
            <a:endParaRPr lang="en-US" sz="2800" dirty="0"/>
          </a:p>
        </p:txBody>
      </p:sp>
    </p:spTree>
    <p:extLst>
      <p:ext uri="{BB962C8B-B14F-4D97-AF65-F5344CB8AC3E}">
        <p14:creationId xmlns:p14="http://schemas.microsoft.com/office/powerpoint/2010/main" val="414840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304" y="403461"/>
            <a:ext cx="12618720" cy="888410"/>
          </a:xfrm>
        </p:spPr>
        <p:txBody>
          <a:bodyPr>
            <a:normAutofit/>
          </a:bodyPr>
          <a:lstStyle/>
          <a:p>
            <a:r>
              <a:rPr lang="en-US" b="1" dirty="0" err="1"/>
              <a:t>Physico</a:t>
            </a:r>
            <a:r>
              <a:rPr lang="en-US" b="1" dirty="0"/>
              <a:t>-chemical </a:t>
            </a:r>
            <a:r>
              <a:rPr lang="en-US" b="1" dirty="0" smtClean="0"/>
              <a:t>characteristics</a:t>
            </a:r>
            <a:endParaRPr lang="en-US" dirty="0"/>
          </a:p>
        </p:txBody>
      </p:sp>
      <p:sp>
        <p:nvSpPr>
          <p:cNvPr id="6" name="Text Placeholder 5"/>
          <p:cNvSpPr>
            <a:spLocks noGrp="1"/>
          </p:cNvSpPr>
          <p:nvPr>
            <p:ph type="body" sz="quarter" idx="3"/>
          </p:nvPr>
        </p:nvSpPr>
        <p:spPr>
          <a:xfrm>
            <a:off x="10425946" y="2040970"/>
            <a:ext cx="3802022" cy="5789443"/>
          </a:xfrm>
        </p:spPr>
        <p:txBody>
          <a:bodyPr>
            <a:noAutofit/>
          </a:bodyPr>
          <a:lstStyle/>
          <a:p>
            <a:endParaRPr lang="en-US" b="0" dirty="0" smtClean="0"/>
          </a:p>
          <a:p>
            <a:endParaRPr lang="en-US" b="0" dirty="0"/>
          </a:p>
          <a:p>
            <a:endParaRPr lang="en-US" b="0" dirty="0" smtClean="0"/>
          </a:p>
          <a:p>
            <a:endParaRPr lang="en-US" b="0" dirty="0"/>
          </a:p>
          <a:p>
            <a:endParaRPr lang="en-US" b="0" dirty="0" smtClean="0"/>
          </a:p>
          <a:p>
            <a:endParaRPr lang="en-US" b="0" dirty="0"/>
          </a:p>
          <a:p>
            <a:endParaRPr lang="en-US" b="0" dirty="0" smtClean="0"/>
          </a:p>
          <a:p>
            <a:endParaRPr lang="en-US" b="0" dirty="0"/>
          </a:p>
          <a:p>
            <a:endParaRPr lang="en-US" b="0" dirty="0" smtClean="0"/>
          </a:p>
          <a:p>
            <a:endParaRPr lang="en-US" b="0" dirty="0"/>
          </a:p>
          <a:p>
            <a:endParaRPr lang="en-US" b="0" dirty="0" smtClean="0"/>
          </a:p>
          <a:p>
            <a:endParaRPr lang="en-US" b="0" dirty="0"/>
          </a:p>
          <a:p>
            <a:endParaRPr lang="en-US" b="0" dirty="0" smtClean="0"/>
          </a:p>
          <a:p>
            <a:endParaRPr lang="en-US" b="0" dirty="0"/>
          </a:p>
          <a:p>
            <a:endParaRPr lang="en-US" b="0" dirty="0" smtClean="0"/>
          </a:p>
          <a:p>
            <a:endParaRPr lang="en-US" b="0" dirty="0"/>
          </a:p>
          <a:p>
            <a:endParaRPr lang="en-US" b="0" dirty="0" smtClean="0"/>
          </a:p>
          <a:p>
            <a:endParaRPr lang="en-US" b="0" dirty="0"/>
          </a:p>
          <a:p>
            <a:endParaRPr lang="en-US" b="0" dirty="0" smtClean="0"/>
          </a:p>
          <a:p>
            <a:endParaRPr lang="en-US" b="0" dirty="0"/>
          </a:p>
          <a:p>
            <a:endParaRPr lang="en-US" b="0" dirty="0"/>
          </a:p>
          <a:p>
            <a:endParaRPr lang="en-US" b="0" dirty="0" smtClean="0"/>
          </a:p>
          <a:p>
            <a:endParaRPr lang="en-US" b="0" dirty="0" smtClean="0"/>
          </a:p>
          <a:p>
            <a:endParaRPr lang="en-US" b="0" dirty="0"/>
          </a:p>
          <a:p>
            <a:endParaRPr lang="en-US" b="0" dirty="0" smtClean="0"/>
          </a:p>
          <a:p>
            <a:endParaRPr lang="en-US" b="0" dirty="0" smtClean="0"/>
          </a:p>
          <a:p>
            <a:endParaRPr lang="en-US" b="0" dirty="0" smtClean="0"/>
          </a:p>
          <a:p>
            <a:endParaRPr lang="en-US" b="0" dirty="0"/>
          </a:p>
          <a:p>
            <a:endParaRPr lang="en-US" b="0" dirty="0" smtClean="0"/>
          </a:p>
          <a:p>
            <a:endParaRPr lang="en-US" b="0" dirty="0"/>
          </a:p>
          <a:p>
            <a:endParaRPr lang="en-US" b="0" dirty="0" smtClean="0"/>
          </a:p>
          <a:p>
            <a:endParaRPr lang="en-US" b="0" dirty="0"/>
          </a:p>
          <a:p>
            <a:endParaRPr lang="en-US" b="0" dirty="0" smtClean="0"/>
          </a:p>
          <a:p>
            <a:endParaRPr lang="en-US" b="0" dirty="0"/>
          </a:p>
          <a:p>
            <a:pPr marL="489833" indent="-489833">
              <a:buFontTx/>
              <a:buChar char="-"/>
            </a:pPr>
            <a:endParaRPr lang="en-US" b="0" dirty="0"/>
          </a:p>
          <a:p>
            <a:pPr marL="489833" indent="-489833" algn="ctr">
              <a:buFont typeface="Wingdings" pitchFamily="2" charset="2"/>
              <a:buChar char="§"/>
            </a:pPr>
            <a:endParaRPr lang="en-US" dirty="0"/>
          </a:p>
        </p:txBody>
      </p:sp>
      <p:graphicFrame>
        <p:nvGraphicFramePr>
          <p:cNvPr id="10" name="Content Placeholder 9"/>
          <p:cNvGraphicFramePr>
            <a:graphicFrameLocks noGrp="1"/>
          </p:cNvGraphicFramePr>
          <p:nvPr>
            <p:ph sz="quarter" idx="4"/>
            <p:extLst>
              <p:ext uri="{D42A27DB-BD31-4B8C-83A1-F6EECF244321}">
                <p14:modId xmlns:p14="http://schemas.microsoft.com/office/powerpoint/2010/main" val="3607846358"/>
              </p:ext>
            </p:extLst>
          </p:nvPr>
        </p:nvGraphicFramePr>
        <p:xfrm>
          <a:off x="632858" y="2559427"/>
          <a:ext cx="9562662" cy="5270986"/>
        </p:xfrm>
        <a:graphic>
          <a:graphicData uri="http://schemas.openxmlformats.org/drawingml/2006/chart">
            <c:chart xmlns:c="http://schemas.openxmlformats.org/drawingml/2006/chart" xmlns:r="http://schemas.openxmlformats.org/officeDocument/2006/relationships" r:id="rId3"/>
          </a:graphicData>
        </a:graphic>
      </p:graphicFrame>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4"/>
          <p:cNvSpPr>
            <a:spLocks noGrp="1"/>
          </p:cNvSpPr>
          <p:nvPr>
            <p:ph type="body" idx="1"/>
          </p:nvPr>
        </p:nvSpPr>
        <p:spPr>
          <a:xfrm>
            <a:off x="632858" y="1695331"/>
            <a:ext cx="6464301" cy="767714"/>
          </a:xfrm>
        </p:spPr>
        <p:txBody>
          <a:bodyPr/>
          <a:lstStyle/>
          <a:p>
            <a:pPr algn="ctr"/>
            <a:r>
              <a:rPr lang="en-US" dirty="0"/>
              <a:t>Dissolved oxygen</a:t>
            </a:r>
          </a:p>
        </p:txBody>
      </p:sp>
      <p:sp>
        <p:nvSpPr>
          <p:cNvPr id="8" name="Rectangle 7"/>
          <p:cNvSpPr/>
          <p:nvPr/>
        </p:nvSpPr>
        <p:spPr>
          <a:xfrm>
            <a:off x="10310733" y="2040970"/>
            <a:ext cx="4032448" cy="5962262"/>
          </a:xfrm>
          <a:prstGeom prst="rect">
            <a:avLst/>
          </a:prstGeom>
        </p:spPr>
        <p:style>
          <a:lnRef idx="2">
            <a:schemeClr val="accent1"/>
          </a:lnRef>
          <a:fillRef idx="1">
            <a:schemeClr val="lt1"/>
          </a:fillRef>
          <a:effectRef idx="0">
            <a:schemeClr val="accent1"/>
          </a:effectRef>
          <a:fontRef idx="minor">
            <a:schemeClr val="dk1"/>
          </a:fontRef>
        </p:style>
        <p:txBody>
          <a:bodyPr lIns="130622" tIns="65311" rIns="130622" bIns="65311" rtlCol="0" anchor="ctr"/>
          <a:lstStyle/>
          <a:p>
            <a:endParaRPr lang="en-US" sz="3200" dirty="0"/>
          </a:p>
          <a:p>
            <a:r>
              <a:rPr lang="en-US" sz="3200" dirty="0"/>
              <a:t>DO range:  3.73 – 8.77 mg/L</a:t>
            </a:r>
          </a:p>
          <a:p>
            <a:endParaRPr lang="en-US" sz="3200" dirty="0"/>
          </a:p>
          <a:p>
            <a:r>
              <a:rPr lang="en-US" sz="3200" dirty="0"/>
              <a:t>DO &lt; 5mg/L lower [Oct. &amp; Dec.] </a:t>
            </a:r>
          </a:p>
          <a:p>
            <a:endParaRPr lang="en-US" sz="3200" dirty="0"/>
          </a:p>
          <a:p>
            <a:r>
              <a:rPr lang="en-US" sz="3200" dirty="0"/>
              <a:t>Factors affecting DO:</a:t>
            </a:r>
          </a:p>
          <a:p>
            <a:endParaRPr lang="en-US" sz="3200" dirty="0"/>
          </a:p>
          <a:p>
            <a:pPr marL="489833" indent="-489833">
              <a:buFontTx/>
              <a:buChar char="-"/>
            </a:pPr>
            <a:r>
              <a:rPr lang="en-US" sz="3200" dirty="0"/>
              <a:t>Temperature</a:t>
            </a:r>
          </a:p>
          <a:p>
            <a:pPr marL="489833" indent="-489833">
              <a:buFontTx/>
              <a:buChar char="-"/>
            </a:pPr>
            <a:r>
              <a:rPr lang="en-US" sz="3200" dirty="0"/>
              <a:t>Pollution level</a:t>
            </a:r>
          </a:p>
          <a:p>
            <a:pPr marL="489833" indent="-489833">
              <a:buFontTx/>
              <a:buChar char="-"/>
            </a:pPr>
            <a:r>
              <a:rPr lang="en-US" sz="3200" dirty="0"/>
              <a:t>Water movement</a:t>
            </a:r>
          </a:p>
          <a:p>
            <a:pPr algn="ctr"/>
            <a:endParaRPr lang="en-US" sz="3200" dirty="0"/>
          </a:p>
        </p:txBody>
      </p:sp>
    </p:spTree>
    <p:extLst>
      <p:ext uri="{BB962C8B-B14F-4D97-AF65-F5344CB8AC3E}">
        <p14:creationId xmlns:p14="http://schemas.microsoft.com/office/powerpoint/2010/main" val="20050117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304" y="403461"/>
            <a:ext cx="12618720" cy="888410"/>
          </a:xfrm>
        </p:spPr>
        <p:txBody>
          <a:bodyPr>
            <a:normAutofit/>
          </a:bodyPr>
          <a:lstStyle/>
          <a:p>
            <a:r>
              <a:rPr lang="en-US" b="1" dirty="0" err="1"/>
              <a:t>Physico</a:t>
            </a:r>
            <a:r>
              <a:rPr lang="en-US" b="1" dirty="0"/>
              <a:t>-chemical </a:t>
            </a:r>
            <a:r>
              <a:rPr lang="en-US" b="1" dirty="0" smtClean="0"/>
              <a:t>characteristics</a:t>
            </a:r>
            <a:endParaRPr lang="en-US" dirty="0"/>
          </a:p>
        </p:txBody>
      </p:sp>
      <p:sp>
        <p:nvSpPr>
          <p:cNvPr id="6" name="Text Placeholder 5"/>
          <p:cNvSpPr>
            <a:spLocks noGrp="1"/>
          </p:cNvSpPr>
          <p:nvPr>
            <p:ph type="body" sz="quarter" idx="3"/>
          </p:nvPr>
        </p:nvSpPr>
        <p:spPr>
          <a:xfrm>
            <a:off x="1784986" y="1080326"/>
            <a:ext cx="8935552" cy="615006"/>
          </a:xfrm>
        </p:spPr>
        <p:txBody>
          <a:bodyPr/>
          <a:lstStyle/>
          <a:p>
            <a:pPr algn="ctr"/>
            <a:r>
              <a:rPr lang="en-US" dirty="0" smtClean="0"/>
              <a:t>Chemical oxygen demand</a:t>
            </a:r>
            <a:endParaRPr lang="en-US" dirty="0"/>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half" idx="2"/>
          </p:nvPr>
        </p:nvSpPr>
        <p:spPr>
          <a:xfrm>
            <a:off x="748071" y="7052727"/>
            <a:ext cx="13710323" cy="981745"/>
          </a:xfrm>
        </p:spPr>
        <p:style>
          <a:lnRef idx="2">
            <a:schemeClr val="accent1"/>
          </a:lnRef>
          <a:fillRef idx="1">
            <a:schemeClr val="lt1"/>
          </a:fillRef>
          <a:effectRef idx="0">
            <a:schemeClr val="accent1"/>
          </a:effectRef>
          <a:fontRef idx="minor">
            <a:schemeClr val="dk1"/>
          </a:fontRef>
        </p:style>
        <p:txBody>
          <a:bodyPr/>
          <a:lstStyle/>
          <a:p>
            <a:pPr marL="0" indent="0" algn="ctr">
              <a:buNone/>
            </a:pPr>
            <a:r>
              <a:rPr lang="en-US" sz="2800" dirty="0"/>
              <a:t>COD  exceeded DAO 34, s. 1990 limit (wet &amp; dry season)  </a:t>
            </a:r>
            <a:endParaRPr lang="en-US" sz="2800" dirty="0" smtClean="0"/>
          </a:p>
          <a:p>
            <a:pPr marL="0" indent="0" algn="ctr">
              <a:buNone/>
            </a:pPr>
            <a:r>
              <a:rPr lang="en-US" sz="2800" dirty="0" smtClean="0"/>
              <a:t>High </a:t>
            </a:r>
            <a:r>
              <a:rPr lang="en-US" sz="2800" dirty="0"/>
              <a:t>COD contributes to lowering of DO</a:t>
            </a:r>
          </a:p>
        </p:txBody>
      </p:sp>
      <p:graphicFrame>
        <p:nvGraphicFramePr>
          <p:cNvPr id="13" name="Chart 12"/>
          <p:cNvGraphicFramePr>
            <a:graphicFrameLocks/>
          </p:cNvGraphicFramePr>
          <p:nvPr>
            <p:extLst>
              <p:ext uri="{D42A27DB-BD31-4B8C-83A1-F6EECF244321}">
                <p14:modId xmlns:p14="http://schemas.microsoft.com/office/powerpoint/2010/main" val="2537986142"/>
              </p:ext>
            </p:extLst>
          </p:nvPr>
        </p:nvGraphicFramePr>
        <p:xfrm>
          <a:off x="1266527" y="2040970"/>
          <a:ext cx="12673409" cy="4925347"/>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p:cNvCxnSpPr/>
          <p:nvPr/>
        </p:nvCxnSpPr>
        <p:spPr>
          <a:xfrm>
            <a:off x="2562672" y="4402832"/>
            <a:ext cx="10153128" cy="0"/>
          </a:xfrm>
          <a:prstGeom prst="line">
            <a:avLst/>
          </a:prstGeom>
          <a:ln w="38100">
            <a:solidFill>
              <a:srgbClr val="FF0000"/>
            </a:solidFill>
            <a:prstDash val="sysDash"/>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88882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283" y="499051"/>
            <a:ext cx="11704320" cy="697230"/>
          </a:xfrm>
        </p:spPr>
        <p:txBody>
          <a:bodyPr>
            <a:normAutofit fontScale="90000"/>
          </a:bodyPr>
          <a:lstStyle/>
          <a:p>
            <a:r>
              <a:rPr lang="en-US" b="1" dirty="0"/>
              <a:t>Stream flow</a:t>
            </a:r>
          </a:p>
        </p:txBody>
      </p:sp>
      <p:sp>
        <p:nvSpPr>
          <p:cNvPr id="12" name="TextBox 11"/>
          <p:cNvSpPr txBox="1"/>
          <p:nvPr/>
        </p:nvSpPr>
        <p:spPr>
          <a:xfrm>
            <a:off x="834479" y="7075090"/>
            <a:ext cx="13105457" cy="1055227"/>
          </a:xfrm>
          <a:prstGeom prst="rect">
            <a:avLst/>
          </a:prstGeom>
          <a:ln/>
        </p:spPr>
        <p:style>
          <a:lnRef idx="2">
            <a:schemeClr val="accent1"/>
          </a:lnRef>
          <a:fillRef idx="1">
            <a:schemeClr val="lt1"/>
          </a:fillRef>
          <a:effectRef idx="0">
            <a:schemeClr val="accent1"/>
          </a:effectRef>
          <a:fontRef idx="minor">
            <a:schemeClr val="dk1"/>
          </a:fontRef>
        </p:style>
        <p:txBody>
          <a:bodyPr wrap="square" lIns="130622" tIns="65311" rIns="130622" bIns="65311" rtlCol="0">
            <a:spAutoFit/>
          </a:bodyPr>
          <a:lstStyle/>
          <a:p>
            <a:r>
              <a:rPr lang="en-US" sz="3000" dirty="0">
                <a:solidFill>
                  <a:schemeClr val="tx1"/>
                </a:solidFill>
                <a:latin typeface="+mj-lt"/>
              </a:rPr>
              <a:t>Highest stream flow – S3 (downstream)          Lowest flow at S4 – low DO  </a:t>
            </a:r>
          </a:p>
          <a:p>
            <a:r>
              <a:rPr lang="en-US" sz="3000" dirty="0">
                <a:solidFill>
                  <a:schemeClr val="tx1"/>
                </a:solidFill>
                <a:latin typeface="+mj-lt"/>
              </a:rPr>
              <a:t>High stream flow, higher DO</a:t>
            </a:r>
          </a:p>
        </p:txBody>
      </p:sp>
      <p:sp>
        <p:nvSpPr>
          <p:cNvPr id="10" name="Text Placeholder 3"/>
          <p:cNvSpPr txBox="1">
            <a:spLocks/>
          </p:cNvSpPr>
          <p:nvPr/>
        </p:nvSpPr>
        <p:spPr bwMode="auto">
          <a:xfrm>
            <a:off x="982634" y="1754395"/>
            <a:ext cx="9214323" cy="39305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0622" tIns="65311" rIns="130622" bIns="65311" numCol="1" anchor="t" anchorCtr="0" compatLnSpc="1">
            <a:prstTxWarp prst="textNoShape">
              <a:avLst/>
            </a:prstTxWarp>
          </a:bodyPr>
          <a:lstStyle>
            <a:lvl1pPr marL="342900" indent="-342900" algn="l" rtl="0" eaLnBrk="0" fontAlgn="base" hangingPunct="0">
              <a:spcBef>
                <a:spcPct val="20000"/>
              </a:spcBef>
              <a:spcAft>
                <a:spcPct val="0"/>
              </a:spcAft>
              <a:buClr>
                <a:srgbClr val="B4CCE2"/>
              </a:buClr>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B4CCE2"/>
              </a:buClr>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B4CCE2"/>
              </a:buClr>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B4CCE2"/>
              </a:buClr>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B4CCE2"/>
              </a:buClr>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a:p>
        </p:txBody>
      </p:sp>
      <p:graphicFrame>
        <p:nvGraphicFramePr>
          <p:cNvPr id="3" name="Table 2"/>
          <p:cNvGraphicFramePr>
            <a:graphicFrameLocks noGrp="1"/>
          </p:cNvGraphicFramePr>
          <p:nvPr>
            <p:extLst>
              <p:ext uri="{D42A27DB-BD31-4B8C-83A1-F6EECF244321}">
                <p14:modId xmlns:p14="http://schemas.microsoft.com/office/powerpoint/2010/main" val="1230450837"/>
              </p:ext>
            </p:extLst>
          </p:nvPr>
        </p:nvGraphicFramePr>
        <p:xfrm>
          <a:off x="834481" y="1754397"/>
          <a:ext cx="13033448" cy="5275640"/>
        </p:xfrm>
        <a:graphic>
          <a:graphicData uri="http://schemas.openxmlformats.org/drawingml/2006/table">
            <a:tbl>
              <a:tblPr firstRow="1" firstCol="1" bandRow="1">
                <a:tableStyleId>{7E9639D4-E3E2-4D34-9284-5A2195B3D0D7}</a:tableStyleId>
              </a:tblPr>
              <a:tblGrid>
                <a:gridCol w="2350961"/>
                <a:gridCol w="1479352"/>
                <a:gridCol w="1479352"/>
                <a:gridCol w="1479352"/>
                <a:gridCol w="1418997"/>
                <a:gridCol w="1176182"/>
                <a:gridCol w="1236535"/>
                <a:gridCol w="1236535"/>
                <a:gridCol w="1176182"/>
              </a:tblGrid>
              <a:tr h="420624">
                <a:tc rowSpan="2">
                  <a:txBody>
                    <a:bodyPr/>
                    <a:lstStyle/>
                    <a:p>
                      <a:pPr marL="0" marR="0" algn="just">
                        <a:lnSpc>
                          <a:spcPct val="115000"/>
                        </a:lnSpc>
                        <a:spcBef>
                          <a:spcPts val="0"/>
                        </a:spcBef>
                        <a:spcAft>
                          <a:spcPts val="0"/>
                        </a:spcAft>
                      </a:pPr>
                      <a:r>
                        <a:rPr lang="en-US" sz="2400" dirty="0">
                          <a:effectLst/>
                        </a:rPr>
                        <a:t> </a:t>
                      </a:r>
                      <a:endParaRPr lang="en-US" sz="2400" dirty="0">
                        <a:solidFill>
                          <a:schemeClr val="bg1"/>
                        </a:solidFill>
                        <a:effectLst/>
                        <a:latin typeface="Calibri"/>
                        <a:ea typeface="Calibri"/>
                        <a:cs typeface="Times New Roman"/>
                      </a:endParaRPr>
                    </a:p>
                  </a:txBody>
                  <a:tcPr marL="109728" marR="109728" marT="0" marB="0"/>
                </a:tc>
                <a:tc gridSpan="4">
                  <a:txBody>
                    <a:bodyPr/>
                    <a:lstStyle/>
                    <a:p>
                      <a:pPr marL="0" marR="0" algn="ctr">
                        <a:lnSpc>
                          <a:spcPct val="115000"/>
                        </a:lnSpc>
                        <a:spcBef>
                          <a:spcPts val="0"/>
                        </a:spcBef>
                        <a:spcAft>
                          <a:spcPts val="0"/>
                        </a:spcAft>
                      </a:pPr>
                      <a:r>
                        <a:rPr lang="en-US" sz="2400" dirty="0">
                          <a:effectLst/>
                        </a:rPr>
                        <a:t>WET SEASON (AUGUST)</a:t>
                      </a:r>
                      <a:endParaRPr lang="en-US" sz="2400" b="1" dirty="0">
                        <a:solidFill>
                          <a:srgbClr val="000000"/>
                        </a:solidFill>
                        <a:effectLst/>
                        <a:latin typeface="Calibri"/>
                        <a:ea typeface="Calibri"/>
                        <a:cs typeface="Times New Roman"/>
                      </a:endParaRPr>
                    </a:p>
                  </a:txBody>
                  <a:tcPr marL="109728" marR="109728" marT="0" marB="0"/>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15000"/>
                        </a:lnSpc>
                        <a:spcBef>
                          <a:spcPts val="0"/>
                        </a:spcBef>
                        <a:spcAft>
                          <a:spcPts val="0"/>
                        </a:spcAft>
                      </a:pPr>
                      <a:r>
                        <a:rPr lang="en-US" sz="2400" dirty="0">
                          <a:effectLst/>
                        </a:rPr>
                        <a:t>DRY SEASON (DECEMBER)</a:t>
                      </a:r>
                      <a:endParaRPr lang="en-US" sz="2400" b="1" dirty="0">
                        <a:solidFill>
                          <a:srgbClr val="000000"/>
                        </a:solidFill>
                        <a:effectLst/>
                        <a:latin typeface="Calibri"/>
                        <a:ea typeface="Calibri"/>
                        <a:cs typeface="Times New Roman"/>
                      </a:endParaRPr>
                    </a:p>
                  </a:txBody>
                  <a:tcPr marL="109728" marR="109728" marT="0" marB="0"/>
                </a:tc>
                <a:tc hMerge="1">
                  <a:txBody>
                    <a:bodyPr/>
                    <a:lstStyle/>
                    <a:p>
                      <a:endParaRPr lang="en-US"/>
                    </a:p>
                  </a:txBody>
                  <a:tcPr/>
                </a:tc>
                <a:tc hMerge="1">
                  <a:txBody>
                    <a:bodyPr/>
                    <a:lstStyle/>
                    <a:p>
                      <a:endParaRPr lang="en-US"/>
                    </a:p>
                  </a:txBody>
                  <a:tcPr/>
                </a:tc>
                <a:tc hMerge="1">
                  <a:txBody>
                    <a:bodyPr/>
                    <a:lstStyle/>
                    <a:p>
                      <a:endParaRPr lang="en-US"/>
                    </a:p>
                  </a:txBody>
                  <a:tcPr/>
                </a:tc>
              </a:tr>
              <a:tr h="420624">
                <a:tc vMerge="1">
                  <a:txBody>
                    <a:bodyPr/>
                    <a:lstStyle/>
                    <a:p>
                      <a:endParaRPr lang="en-US"/>
                    </a:p>
                  </a:txBody>
                  <a:tcPr/>
                </a:tc>
                <a:tc>
                  <a:txBody>
                    <a:bodyPr/>
                    <a:lstStyle/>
                    <a:p>
                      <a:pPr marL="0" marR="0" algn="ctr">
                        <a:lnSpc>
                          <a:spcPct val="115000"/>
                        </a:lnSpc>
                        <a:spcBef>
                          <a:spcPts val="0"/>
                        </a:spcBef>
                        <a:spcAft>
                          <a:spcPts val="0"/>
                        </a:spcAft>
                      </a:pPr>
                      <a:r>
                        <a:rPr lang="en-US" sz="2400">
                          <a:effectLst/>
                        </a:rPr>
                        <a:t>S1</a:t>
                      </a:r>
                      <a:endParaRPr lang="en-US" sz="240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400" dirty="0">
                          <a:effectLst/>
                        </a:rPr>
                        <a:t>S2</a:t>
                      </a:r>
                      <a:endParaRPr lang="en-US" sz="24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400">
                          <a:effectLst/>
                        </a:rPr>
                        <a:t>S3</a:t>
                      </a:r>
                      <a:endParaRPr lang="en-US" sz="240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400">
                          <a:effectLst/>
                        </a:rPr>
                        <a:t>S4</a:t>
                      </a:r>
                      <a:endParaRPr lang="en-US" sz="240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400">
                          <a:effectLst/>
                        </a:rPr>
                        <a:t>S1</a:t>
                      </a:r>
                      <a:endParaRPr lang="en-US" sz="240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400">
                          <a:effectLst/>
                        </a:rPr>
                        <a:t>S2</a:t>
                      </a:r>
                      <a:endParaRPr lang="en-US" sz="240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400">
                          <a:effectLst/>
                        </a:rPr>
                        <a:t>S3</a:t>
                      </a:r>
                      <a:endParaRPr lang="en-US" sz="240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400">
                          <a:effectLst/>
                        </a:rPr>
                        <a:t>S4</a:t>
                      </a:r>
                      <a:endParaRPr lang="en-US" sz="2400">
                        <a:solidFill>
                          <a:srgbClr val="000000"/>
                        </a:solidFill>
                        <a:effectLst/>
                        <a:latin typeface="Calibri"/>
                        <a:ea typeface="Calibri"/>
                        <a:cs typeface="Times New Roman"/>
                      </a:endParaRPr>
                    </a:p>
                  </a:txBody>
                  <a:tcPr marL="109728" marR="109728" marT="0" marB="0"/>
                </a:tc>
              </a:tr>
              <a:tr h="841248">
                <a:tc>
                  <a:txBody>
                    <a:bodyPr/>
                    <a:lstStyle/>
                    <a:p>
                      <a:pPr marL="0" marR="0">
                        <a:lnSpc>
                          <a:spcPct val="115000"/>
                        </a:lnSpc>
                        <a:spcBef>
                          <a:spcPts val="0"/>
                        </a:spcBef>
                        <a:spcAft>
                          <a:spcPts val="0"/>
                        </a:spcAft>
                      </a:pPr>
                      <a:r>
                        <a:rPr lang="en-US" sz="2400">
                          <a:effectLst/>
                        </a:rPr>
                        <a:t>Ave. width (m)</a:t>
                      </a:r>
                      <a:endParaRPr lang="en-US" sz="2400" b="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31</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56.8</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105</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24</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a:effectLst/>
                        </a:rPr>
                        <a:t>26</a:t>
                      </a:r>
                      <a:endParaRPr lang="en-US" sz="290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a:effectLst/>
                        </a:rPr>
                        <a:t>52</a:t>
                      </a:r>
                      <a:endParaRPr lang="en-US" sz="290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a:effectLst/>
                        </a:rPr>
                        <a:t>105</a:t>
                      </a:r>
                      <a:endParaRPr lang="en-US" sz="290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a:effectLst/>
                        </a:rPr>
                        <a:t>42.4</a:t>
                      </a:r>
                      <a:endParaRPr lang="en-US" sz="2900">
                        <a:solidFill>
                          <a:srgbClr val="000000"/>
                        </a:solidFill>
                        <a:effectLst/>
                        <a:latin typeface="Calibri"/>
                        <a:ea typeface="Calibri"/>
                        <a:cs typeface="Times New Roman"/>
                      </a:endParaRPr>
                    </a:p>
                  </a:txBody>
                  <a:tcPr marL="109728" marR="109728" marT="0" marB="0"/>
                </a:tc>
              </a:tr>
              <a:tr h="1009498">
                <a:tc>
                  <a:txBody>
                    <a:bodyPr/>
                    <a:lstStyle/>
                    <a:p>
                      <a:pPr marL="0" marR="0">
                        <a:lnSpc>
                          <a:spcPct val="115000"/>
                        </a:lnSpc>
                        <a:spcBef>
                          <a:spcPts val="0"/>
                        </a:spcBef>
                        <a:spcAft>
                          <a:spcPts val="0"/>
                        </a:spcAft>
                      </a:pPr>
                      <a:r>
                        <a:rPr lang="en-US" sz="2400" dirty="0">
                          <a:effectLst/>
                        </a:rPr>
                        <a:t>Ave. depth (m)</a:t>
                      </a:r>
                      <a:endParaRPr lang="en-US" sz="2400" b="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smtClean="0">
                          <a:effectLst/>
                        </a:rPr>
                        <a:t>2.1</a:t>
                      </a:r>
                      <a:endParaRPr lang="en-US" sz="2900" dirty="0">
                        <a:effectLst/>
                      </a:endParaRPr>
                    </a:p>
                    <a:p>
                      <a:pPr marL="0" marR="0" algn="ctr">
                        <a:lnSpc>
                          <a:spcPct val="115000"/>
                        </a:lnSpc>
                        <a:spcBef>
                          <a:spcPts val="0"/>
                        </a:spcBef>
                        <a:spcAft>
                          <a:spcPts val="0"/>
                        </a:spcAft>
                      </a:pPr>
                      <a:r>
                        <a:rPr lang="en-US" sz="2900" dirty="0">
                          <a:effectLst/>
                        </a:rPr>
                        <a:t> </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smtClean="0">
                          <a:effectLst/>
                        </a:rPr>
                        <a:t>1.9</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1.10</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0.61</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smtClean="0">
                          <a:effectLst/>
                        </a:rPr>
                        <a:t>1.4</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smtClean="0">
                          <a:effectLst/>
                        </a:rPr>
                        <a:t>1.1</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1.15</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0.34</a:t>
                      </a:r>
                      <a:endParaRPr lang="en-US" sz="2900" dirty="0">
                        <a:solidFill>
                          <a:srgbClr val="000000"/>
                        </a:solidFill>
                        <a:effectLst/>
                        <a:latin typeface="Calibri"/>
                        <a:ea typeface="Calibri"/>
                        <a:cs typeface="Times New Roman"/>
                      </a:endParaRPr>
                    </a:p>
                  </a:txBody>
                  <a:tcPr marL="109728" marR="109728" marT="0" marB="0"/>
                </a:tc>
              </a:tr>
              <a:tr h="1329960">
                <a:tc>
                  <a:txBody>
                    <a:bodyPr/>
                    <a:lstStyle/>
                    <a:p>
                      <a:pPr marL="0" marR="0">
                        <a:lnSpc>
                          <a:spcPct val="115000"/>
                        </a:lnSpc>
                        <a:spcBef>
                          <a:spcPts val="0"/>
                        </a:spcBef>
                        <a:spcAft>
                          <a:spcPts val="0"/>
                        </a:spcAft>
                      </a:pPr>
                      <a:r>
                        <a:rPr lang="en-US" sz="2400">
                          <a:effectLst/>
                        </a:rPr>
                        <a:t>Ave. cross sectional area (m</a:t>
                      </a:r>
                      <a:r>
                        <a:rPr lang="en-US" sz="2400" baseline="30000">
                          <a:effectLst/>
                        </a:rPr>
                        <a:t>2</a:t>
                      </a:r>
                      <a:r>
                        <a:rPr lang="en-US" sz="2400">
                          <a:effectLst/>
                        </a:rPr>
                        <a:t>)</a:t>
                      </a:r>
                      <a:endParaRPr lang="en-US" sz="2400" b="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64.9</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105.1</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115.6</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14.7</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34.9</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a:effectLst/>
                        </a:rPr>
                        <a:t>57.2</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120.8</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14.3</a:t>
                      </a:r>
                      <a:endParaRPr lang="en-US" sz="2900" dirty="0">
                        <a:solidFill>
                          <a:srgbClr val="000000"/>
                        </a:solidFill>
                        <a:effectLst/>
                        <a:latin typeface="Calibri"/>
                        <a:ea typeface="Calibri"/>
                        <a:cs typeface="Times New Roman"/>
                      </a:endParaRPr>
                    </a:p>
                  </a:txBody>
                  <a:tcPr marL="109728" marR="109728" marT="0" marB="0"/>
                </a:tc>
              </a:tr>
              <a:tr h="1246676">
                <a:tc>
                  <a:txBody>
                    <a:bodyPr/>
                    <a:lstStyle/>
                    <a:p>
                      <a:pPr marL="0" marR="0">
                        <a:lnSpc>
                          <a:spcPct val="115000"/>
                        </a:lnSpc>
                        <a:spcBef>
                          <a:spcPts val="0"/>
                        </a:spcBef>
                        <a:spcAft>
                          <a:spcPts val="0"/>
                        </a:spcAft>
                      </a:pPr>
                      <a:r>
                        <a:rPr lang="en-US" sz="2400" dirty="0">
                          <a:effectLst/>
                        </a:rPr>
                        <a:t> </a:t>
                      </a:r>
                      <a:r>
                        <a:rPr lang="en-US" sz="2400" dirty="0" smtClean="0">
                          <a:effectLst/>
                        </a:rPr>
                        <a:t>Stream </a:t>
                      </a:r>
                      <a:r>
                        <a:rPr lang="en-US" sz="2400" dirty="0">
                          <a:effectLst/>
                        </a:rPr>
                        <a:t>flow (m</a:t>
                      </a:r>
                      <a:r>
                        <a:rPr lang="en-US" sz="2400" baseline="30000" dirty="0">
                          <a:effectLst/>
                        </a:rPr>
                        <a:t>3</a:t>
                      </a:r>
                      <a:r>
                        <a:rPr lang="en-US" sz="2400" dirty="0">
                          <a:effectLst/>
                        </a:rPr>
                        <a:t>/s)</a:t>
                      </a:r>
                      <a:endParaRPr lang="en-US" sz="2400" b="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11.8</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a:effectLst/>
                        </a:rPr>
                        <a:t>18.69</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22.2</a:t>
                      </a:r>
                      <a:endParaRPr lang="en-US" sz="2900" b="0" dirty="0">
                        <a:solidFill>
                          <a:srgbClr val="FF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b="1" dirty="0" smtClean="0">
                          <a:solidFill>
                            <a:srgbClr val="FF0000"/>
                          </a:solidFill>
                          <a:effectLst/>
                        </a:rPr>
                        <a:t>0.46</a:t>
                      </a:r>
                      <a:endParaRPr lang="en-US" sz="2900" b="1" dirty="0">
                        <a:solidFill>
                          <a:srgbClr val="FF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4.5</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4.9</a:t>
                      </a:r>
                      <a:endParaRPr lang="en-US" sz="29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dirty="0" smtClean="0">
                          <a:effectLst/>
                        </a:rPr>
                        <a:t>20.5</a:t>
                      </a:r>
                      <a:endParaRPr lang="en-US" sz="2900" dirty="0">
                        <a:solidFill>
                          <a:srgbClr val="FF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900" dirty="0">
                          <a:effectLst/>
                        </a:rPr>
                        <a:t> </a:t>
                      </a:r>
                    </a:p>
                    <a:p>
                      <a:pPr marL="0" marR="0" algn="ctr">
                        <a:lnSpc>
                          <a:spcPct val="115000"/>
                        </a:lnSpc>
                        <a:spcBef>
                          <a:spcPts val="0"/>
                        </a:spcBef>
                        <a:spcAft>
                          <a:spcPts val="0"/>
                        </a:spcAft>
                      </a:pPr>
                      <a:r>
                        <a:rPr lang="en-US" sz="2900" b="1" dirty="0">
                          <a:solidFill>
                            <a:srgbClr val="FF0000"/>
                          </a:solidFill>
                          <a:effectLst/>
                        </a:rPr>
                        <a:t>0.46</a:t>
                      </a:r>
                      <a:endParaRPr lang="en-US" sz="2900" b="1" dirty="0">
                        <a:solidFill>
                          <a:srgbClr val="FF0000"/>
                        </a:solidFill>
                        <a:effectLst/>
                        <a:latin typeface="Calibri"/>
                        <a:ea typeface="Calibri"/>
                        <a:cs typeface="Times New Roman"/>
                      </a:endParaRPr>
                    </a:p>
                  </a:txBody>
                  <a:tcPr marL="109728" marR="109728" marT="0" marB="0"/>
                </a:tc>
              </a:tr>
            </a:tbl>
          </a:graphicData>
        </a:graphic>
      </p:graphicFrame>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2399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645" y="403461"/>
            <a:ext cx="12618720" cy="888410"/>
          </a:xfrm>
        </p:spPr>
        <p:txBody>
          <a:bodyPr>
            <a:normAutofit/>
          </a:bodyPr>
          <a:lstStyle/>
          <a:p>
            <a:r>
              <a:rPr lang="en-US" b="1" dirty="0" err="1"/>
              <a:t>Physico</a:t>
            </a:r>
            <a:r>
              <a:rPr lang="en-US" b="1" dirty="0"/>
              <a:t>-chemical </a:t>
            </a:r>
            <a:r>
              <a:rPr lang="en-US" b="1" dirty="0" smtClean="0"/>
              <a:t>characteristics</a:t>
            </a:r>
            <a:endParaRPr lang="en-US" dirty="0"/>
          </a:p>
        </p:txBody>
      </p:sp>
      <p:sp>
        <p:nvSpPr>
          <p:cNvPr id="4" name="Text Placeholder 3"/>
          <p:cNvSpPr>
            <a:spLocks noGrp="1"/>
          </p:cNvSpPr>
          <p:nvPr>
            <p:ph type="body" idx="1"/>
          </p:nvPr>
        </p:nvSpPr>
        <p:spPr>
          <a:xfrm>
            <a:off x="2245838" y="2300199"/>
            <a:ext cx="6189979" cy="344502"/>
          </a:xfrm>
        </p:spPr>
        <p:txBody>
          <a:bodyPr/>
          <a:lstStyle/>
          <a:p>
            <a:pPr algn="ctr"/>
            <a:r>
              <a:rPr lang="en-US" dirty="0" smtClean="0"/>
              <a:t>Total dissolved solids </a:t>
            </a:r>
            <a:endParaRPr lang="en-US" dirty="0"/>
          </a:p>
        </p:txBody>
      </p:sp>
      <p:graphicFrame>
        <p:nvGraphicFramePr>
          <p:cNvPr id="14" name="Content Placeholder 13"/>
          <p:cNvGraphicFramePr>
            <a:graphicFrameLocks noGrp="1"/>
          </p:cNvGraphicFramePr>
          <p:nvPr>
            <p:ph sz="half" idx="2"/>
            <p:extLst>
              <p:ext uri="{D42A27DB-BD31-4B8C-83A1-F6EECF244321}">
                <p14:modId xmlns:p14="http://schemas.microsoft.com/office/powerpoint/2010/main" val="1512875874"/>
              </p:ext>
            </p:extLst>
          </p:nvPr>
        </p:nvGraphicFramePr>
        <p:xfrm>
          <a:off x="330424" y="1868151"/>
          <a:ext cx="9865098" cy="6227155"/>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4"/>
          </p:nvPr>
        </p:nvSpPr>
        <p:spPr>
          <a:xfrm>
            <a:off x="10310733" y="2040970"/>
            <a:ext cx="4032448" cy="5875852"/>
          </a:xfrm>
        </p:spPr>
        <p:style>
          <a:lnRef idx="2">
            <a:schemeClr val="accent1"/>
          </a:lnRef>
          <a:fillRef idx="1">
            <a:schemeClr val="lt1"/>
          </a:fillRef>
          <a:effectRef idx="0">
            <a:schemeClr val="accent1"/>
          </a:effectRef>
          <a:fontRef idx="minor">
            <a:schemeClr val="dk1"/>
          </a:fontRef>
        </p:style>
        <p:txBody>
          <a:bodyPr/>
          <a:lstStyle/>
          <a:p>
            <a:r>
              <a:rPr lang="en-US" sz="2600" dirty="0"/>
              <a:t>TDS range: </a:t>
            </a:r>
            <a:r>
              <a:rPr lang="en-US" sz="2600" dirty="0" smtClean="0"/>
              <a:t>968-2890 mg/L</a:t>
            </a:r>
          </a:p>
          <a:p>
            <a:pPr marL="0" indent="0">
              <a:buNone/>
            </a:pPr>
            <a:endParaRPr lang="en-US" sz="2600" dirty="0"/>
          </a:p>
          <a:p>
            <a:r>
              <a:rPr lang="en-US" sz="2600" dirty="0"/>
              <a:t>exceeded </a:t>
            </a:r>
            <a:r>
              <a:rPr lang="en-US" sz="2600" dirty="0" smtClean="0"/>
              <a:t>limit for Class C water</a:t>
            </a:r>
          </a:p>
          <a:p>
            <a:pPr lvl="1"/>
            <a:r>
              <a:rPr lang="en-US" sz="2600" dirty="0"/>
              <a:t>i</a:t>
            </a:r>
            <a:r>
              <a:rPr lang="en-US" sz="2600" dirty="0" smtClean="0"/>
              <a:t>ndication of sedimentation</a:t>
            </a:r>
          </a:p>
          <a:p>
            <a:pPr lvl="1"/>
            <a:r>
              <a:rPr lang="en-US" sz="2600" dirty="0"/>
              <a:t>d</a:t>
            </a:r>
            <a:r>
              <a:rPr lang="en-US" sz="2600" dirty="0" smtClean="0"/>
              <a:t>issolution of minerals from rocks</a:t>
            </a:r>
          </a:p>
          <a:p>
            <a:pPr marL="653110" lvl="1" indent="0">
              <a:buNone/>
            </a:pPr>
            <a:endParaRPr lang="en-US" sz="2600" dirty="0"/>
          </a:p>
          <a:p>
            <a:pPr lvl="0"/>
            <a:r>
              <a:rPr lang="en-US" sz="2600" dirty="0">
                <a:solidFill>
                  <a:prstClr val="black"/>
                </a:solidFill>
              </a:rPr>
              <a:t>Same trend with EC and salinity</a:t>
            </a:r>
          </a:p>
          <a:p>
            <a:pPr marL="653110" lvl="1" indent="0">
              <a:buNone/>
            </a:pPr>
            <a:endParaRPr lang="en-US" sz="2600" dirty="0" smtClean="0"/>
          </a:p>
        </p:txBody>
      </p:sp>
    </p:spTree>
    <p:extLst>
      <p:ext uri="{BB962C8B-B14F-4D97-AF65-F5344CB8AC3E}">
        <p14:creationId xmlns:p14="http://schemas.microsoft.com/office/powerpoint/2010/main" val="6400122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0656371" y="2386608"/>
            <a:ext cx="1497766" cy="31971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sp>
        <p:nvSpPr>
          <p:cNvPr id="8" name="Title 7"/>
          <p:cNvSpPr>
            <a:spLocks noGrp="1"/>
          </p:cNvSpPr>
          <p:nvPr>
            <p:ph type="title"/>
          </p:nvPr>
        </p:nvSpPr>
        <p:spPr/>
        <p:txBody>
          <a:bodyPr/>
          <a:lstStyle/>
          <a:p>
            <a:r>
              <a:rPr lang="en-US" b="1" dirty="0" smtClean="0"/>
              <a:t>Secchi disk visibility </a:t>
            </a:r>
            <a:endParaRPr lang="en-US" b="1"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183719031"/>
              </p:ext>
            </p:extLst>
          </p:nvPr>
        </p:nvGraphicFramePr>
        <p:xfrm>
          <a:off x="618455" y="2019637"/>
          <a:ext cx="13177465" cy="3659427"/>
        </p:xfrm>
        <a:graphic>
          <a:graphicData uri="http://schemas.openxmlformats.org/drawingml/2006/table">
            <a:tbl>
              <a:tblPr firstCol="1">
                <a:tableStyleId>{5C22544A-7EE6-4342-B048-85BDC9FD1C3A}</a:tableStyleId>
              </a:tblPr>
              <a:tblGrid>
                <a:gridCol w="1620181"/>
                <a:gridCol w="1608253"/>
                <a:gridCol w="1614218"/>
                <a:gridCol w="1960120"/>
                <a:gridCol w="1498915"/>
                <a:gridCol w="1614218"/>
                <a:gridCol w="1734392"/>
                <a:gridCol w="1527168"/>
              </a:tblGrid>
              <a:tr h="420624">
                <a:tc rowSpan="6">
                  <a:txBody>
                    <a:bodyPr/>
                    <a:lstStyle/>
                    <a:p>
                      <a:pPr>
                        <a:lnSpc>
                          <a:spcPct val="115000"/>
                        </a:lnSpc>
                        <a:spcAft>
                          <a:spcPts val="0"/>
                        </a:spcAft>
                      </a:pPr>
                      <a:r>
                        <a:rPr lang="en-US" sz="2400" dirty="0" smtClean="0">
                          <a:effectLst/>
                          <a:latin typeface="+mn-lt"/>
                        </a:rPr>
                        <a:t>Secchi disk visibility (cm) </a:t>
                      </a:r>
                      <a:endParaRPr lang="en-US" sz="2400" dirty="0">
                        <a:effectLst/>
                        <a:latin typeface="+mn-lt"/>
                        <a:ea typeface="Calibri"/>
                        <a:cs typeface="Times New Roman"/>
                      </a:endParaRPr>
                    </a:p>
                  </a:txBody>
                  <a:tcPr marL="109728" marR="109728" marT="0" marB="0"/>
                </a:tc>
                <a:tc rowSpan="2">
                  <a:txBody>
                    <a:bodyPr/>
                    <a:lstStyle/>
                    <a:p>
                      <a:pPr algn="ctr">
                        <a:lnSpc>
                          <a:spcPct val="115000"/>
                        </a:lnSpc>
                        <a:spcAft>
                          <a:spcPts val="0"/>
                        </a:spcAft>
                      </a:pPr>
                      <a:r>
                        <a:rPr lang="en-US" sz="2400" dirty="0" smtClean="0">
                          <a:effectLst/>
                          <a:latin typeface="+mn-lt"/>
                        </a:rPr>
                        <a:t>Stations</a:t>
                      </a:r>
                      <a:endParaRPr lang="en-US" sz="2400" dirty="0">
                        <a:effectLst/>
                        <a:latin typeface="+mn-lt"/>
                        <a:ea typeface="Calibri"/>
                        <a:cs typeface="Times New Roman"/>
                      </a:endParaRPr>
                    </a:p>
                  </a:txBody>
                  <a:tcPr marL="109728" marR="109728" marT="0" marB="0"/>
                </a:tc>
                <a:tc gridSpan="6">
                  <a:txBody>
                    <a:bodyPr/>
                    <a:lstStyle/>
                    <a:p>
                      <a:pPr algn="ctr">
                        <a:lnSpc>
                          <a:spcPct val="115000"/>
                        </a:lnSpc>
                        <a:spcAft>
                          <a:spcPts val="0"/>
                        </a:spcAft>
                      </a:pPr>
                      <a:r>
                        <a:rPr lang="en-US" sz="2400" dirty="0">
                          <a:effectLst/>
                          <a:latin typeface="+mn-lt"/>
                        </a:rPr>
                        <a:t>SAMPLING PERIOD</a:t>
                      </a:r>
                      <a:endParaRPr lang="en-US" sz="2400" dirty="0">
                        <a:effectLst/>
                        <a:latin typeface="+mn-lt"/>
                        <a:ea typeface="Calibri"/>
                        <a:cs typeface="Times New Roman"/>
                      </a:endParaRPr>
                    </a:p>
                  </a:txBody>
                  <a:tcPr marL="109728" marR="109728"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388059">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en-US" sz="2600" dirty="0">
                          <a:effectLst/>
                          <a:latin typeface="+mn-lt"/>
                        </a:rPr>
                        <a:t>Oct. 2014</a:t>
                      </a:r>
                      <a:endParaRPr lang="en-US" sz="2600" dirty="0">
                        <a:effectLst/>
                        <a:latin typeface="+mn-lt"/>
                        <a:ea typeface="Calibri"/>
                        <a:cs typeface="Times New Roman"/>
                      </a:endParaRPr>
                    </a:p>
                  </a:txBody>
                  <a:tcPr marL="109728" marR="109728" marT="0" marB="0"/>
                </a:tc>
                <a:tc>
                  <a:txBody>
                    <a:bodyPr/>
                    <a:lstStyle/>
                    <a:p>
                      <a:pPr>
                        <a:lnSpc>
                          <a:spcPct val="115000"/>
                        </a:lnSpc>
                        <a:spcAft>
                          <a:spcPts val="0"/>
                        </a:spcAft>
                      </a:pPr>
                      <a:r>
                        <a:rPr lang="en-US" sz="2600" dirty="0">
                          <a:effectLst/>
                          <a:latin typeface="+mn-lt"/>
                        </a:rPr>
                        <a:t>Apr. 2105</a:t>
                      </a:r>
                    </a:p>
                    <a:p>
                      <a:pPr>
                        <a:lnSpc>
                          <a:spcPct val="115000"/>
                        </a:lnSpc>
                        <a:spcAft>
                          <a:spcPts val="0"/>
                        </a:spcAft>
                      </a:pPr>
                      <a:r>
                        <a:rPr lang="en-US" sz="2600" dirty="0">
                          <a:effectLst/>
                          <a:latin typeface="+mn-lt"/>
                        </a:rPr>
                        <a:t>(D)</a:t>
                      </a:r>
                      <a:endParaRPr lang="en-US" sz="2600" dirty="0">
                        <a:effectLst/>
                        <a:latin typeface="+mn-lt"/>
                        <a:ea typeface="Calibri"/>
                        <a:cs typeface="Times New Roman"/>
                      </a:endParaRPr>
                    </a:p>
                  </a:txBody>
                  <a:tcPr marL="109728" marR="109728" marT="0" marB="0"/>
                </a:tc>
                <a:tc>
                  <a:txBody>
                    <a:bodyPr/>
                    <a:lstStyle/>
                    <a:p>
                      <a:pPr>
                        <a:lnSpc>
                          <a:spcPct val="115000"/>
                        </a:lnSpc>
                        <a:spcAft>
                          <a:spcPts val="0"/>
                        </a:spcAft>
                      </a:pPr>
                      <a:r>
                        <a:rPr lang="en-US" sz="2600" dirty="0">
                          <a:effectLst/>
                          <a:latin typeface="+mn-lt"/>
                        </a:rPr>
                        <a:t>June </a:t>
                      </a:r>
                      <a:r>
                        <a:rPr lang="en-US" sz="2600" dirty="0" smtClean="0">
                          <a:effectLst/>
                          <a:latin typeface="+mn-lt"/>
                        </a:rPr>
                        <a:t>2015</a:t>
                      </a:r>
                    </a:p>
                    <a:p>
                      <a:pPr>
                        <a:lnSpc>
                          <a:spcPct val="115000"/>
                        </a:lnSpc>
                        <a:spcAft>
                          <a:spcPts val="0"/>
                        </a:spcAft>
                      </a:pPr>
                      <a:r>
                        <a:rPr lang="en-US" sz="2600" dirty="0" smtClean="0">
                          <a:effectLst/>
                          <a:latin typeface="+mn-lt"/>
                          <a:ea typeface="Calibri"/>
                          <a:cs typeface="Times New Roman"/>
                        </a:rPr>
                        <a:t>(W)</a:t>
                      </a:r>
                      <a:endParaRPr lang="en-US" sz="2600" dirty="0">
                        <a:effectLst/>
                        <a:latin typeface="+mn-lt"/>
                        <a:ea typeface="Calibri"/>
                        <a:cs typeface="Times New Roman"/>
                      </a:endParaRPr>
                    </a:p>
                  </a:txBody>
                  <a:tcPr marL="109728" marR="109728" marT="0" marB="0"/>
                </a:tc>
                <a:tc>
                  <a:txBody>
                    <a:bodyPr/>
                    <a:lstStyle/>
                    <a:p>
                      <a:pPr>
                        <a:lnSpc>
                          <a:spcPct val="115000"/>
                        </a:lnSpc>
                        <a:spcAft>
                          <a:spcPts val="0"/>
                        </a:spcAft>
                      </a:pPr>
                      <a:r>
                        <a:rPr lang="en-US" sz="2600">
                          <a:effectLst/>
                          <a:latin typeface="+mn-lt"/>
                        </a:rPr>
                        <a:t>Aug. 2015 (W)</a:t>
                      </a:r>
                      <a:endParaRPr lang="en-US" sz="2600">
                        <a:effectLst/>
                        <a:latin typeface="+mn-lt"/>
                        <a:ea typeface="Calibri"/>
                        <a:cs typeface="Times New Roman"/>
                      </a:endParaRPr>
                    </a:p>
                  </a:txBody>
                  <a:tcPr marL="109728" marR="109728" marT="0" marB="0"/>
                </a:tc>
                <a:tc>
                  <a:txBody>
                    <a:bodyPr/>
                    <a:lstStyle/>
                    <a:p>
                      <a:pPr>
                        <a:lnSpc>
                          <a:spcPct val="115000"/>
                        </a:lnSpc>
                        <a:spcAft>
                          <a:spcPts val="0"/>
                        </a:spcAft>
                      </a:pPr>
                      <a:r>
                        <a:rPr lang="en-US" sz="2600" dirty="0">
                          <a:effectLst/>
                          <a:latin typeface="+mn-lt"/>
                        </a:rPr>
                        <a:t>Sept. 2015</a:t>
                      </a:r>
                    </a:p>
                    <a:p>
                      <a:pPr>
                        <a:lnSpc>
                          <a:spcPct val="115000"/>
                        </a:lnSpc>
                        <a:spcAft>
                          <a:spcPts val="0"/>
                        </a:spcAft>
                      </a:pPr>
                      <a:r>
                        <a:rPr lang="en-US" sz="2600" dirty="0">
                          <a:effectLst/>
                          <a:latin typeface="+mn-lt"/>
                        </a:rPr>
                        <a:t>(W)</a:t>
                      </a:r>
                      <a:endParaRPr lang="en-US" sz="2600" dirty="0">
                        <a:effectLst/>
                        <a:latin typeface="+mn-lt"/>
                        <a:ea typeface="Calibri"/>
                        <a:cs typeface="Times New Roman"/>
                      </a:endParaRPr>
                    </a:p>
                  </a:txBody>
                  <a:tcPr marL="109728" marR="109728" marT="0" marB="0"/>
                </a:tc>
                <a:tc>
                  <a:txBody>
                    <a:bodyPr/>
                    <a:lstStyle/>
                    <a:p>
                      <a:pPr>
                        <a:lnSpc>
                          <a:spcPct val="115000"/>
                        </a:lnSpc>
                        <a:spcAft>
                          <a:spcPts val="0"/>
                        </a:spcAft>
                      </a:pPr>
                      <a:r>
                        <a:rPr lang="en-US" sz="2600">
                          <a:effectLst/>
                          <a:latin typeface="+mn-lt"/>
                        </a:rPr>
                        <a:t>Dec. 2015</a:t>
                      </a:r>
                    </a:p>
                    <a:p>
                      <a:pPr>
                        <a:lnSpc>
                          <a:spcPct val="115000"/>
                        </a:lnSpc>
                        <a:spcAft>
                          <a:spcPts val="0"/>
                        </a:spcAft>
                      </a:pPr>
                      <a:r>
                        <a:rPr lang="en-US" sz="2600">
                          <a:effectLst/>
                          <a:latin typeface="+mn-lt"/>
                        </a:rPr>
                        <a:t>(D)</a:t>
                      </a:r>
                      <a:endParaRPr lang="en-US" sz="2600">
                        <a:effectLst/>
                        <a:latin typeface="+mn-lt"/>
                        <a:ea typeface="Calibri"/>
                        <a:cs typeface="Times New Roman"/>
                      </a:endParaRPr>
                    </a:p>
                  </a:txBody>
                  <a:tcPr marL="109728" marR="109728" marT="0" marB="0"/>
                </a:tc>
              </a:tr>
              <a:tr h="462686">
                <a:tc vMerge="1">
                  <a:txBody>
                    <a:bodyPr/>
                    <a:lstStyle/>
                    <a:p>
                      <a:pPr>
                        <a:lnSpc>
                          <a:spcPct val="115000"/>
                        </a:lnSpc>
                        <a:spcAft>
                          <a:spcPts val="0"/>
                        </a:spcAft>
                      </a:pPr>
                      <a:endParaRPr lang="en-US" sz="2000" dirty="0">
                        <a:effectLst/>
                        <a:latin typeface="+mn-lt"/>
                        <a:ea typeface="Calibri"/>
                        <a:cs typeface="Times New Roman"/>
                      </a:endParaRPr>
                    </a:p>
                  </a:txBody>
                  <a:tcPr marL="68580" marR="68580" marT="0" marB="0"/>
                </a:tc>
                <a:tc>
                  <a:txBody>
                    <a:bodyPr/>
                    <a:lstStyle/>
                    <a:p>
                      <a:pPr algn="ctr">
                        <a:lnSpc>
                          <a:spcPct val="115000"/>
                        </a:lnSpc>
                        <a:spcAft>
                          <a:spcPts val="0"/>
                        </a:spcAft>
                      </a:pPr>
                      <a:r>
                        <a:rPr lang="en-US" sz="2400" dirty="0">
                          <a:effectLst/>
                          <a:latin typeface="+mn-lt"/>
                        </a:rPr>
                        <a:t>S1</a:t>
                      </a:r>
                      <a:endParaRPr lang="en-US" sz="2400" dirty="0">
                        <a:effectLst/>
                        <a:latin typeface="+mn-lt"/>
                        <a:ea typeface="Calibri"/>
                        <a:cs typeface="Times New Roman"/>
                      </a:endParaRPr>
                    </a:p>
                  </a:txBody>
                  <a:tcPr marL="109728" marR="109728" marT="0" marB="0"/>
                </a:tc>
                <a:tc>
                  <a:txBody>
                    <a:bodyPr/>
                    <a:lstStyle/>
                    <a:p>
                      <a:pPr>
                        <a:lnSpc>
                          <a:spcPct val="115000"/>
                        </a:lnSpc>
                        <a:spcAft>
                          <a:spcPts val="0"/>
                        </a:spcAft>
                      </a:pPr>
                      <a:r>
                        <a:rPr lang="en-US" sz="2600">
                          <a:effectLst/>
                          <a:latin typeface="+mn-lt"/>
                          <a:ea typeface="Calibri"/>
                          <a:cs typeface="Times New Roman"/>
                        </a:rPr>
                        <a:t>57.0</a:t>
                      </a:r>
                    </a:p>
                  </a:txBody>
                  <a:tcPr marL="109728" marR="109728" marT="0" marB="0"/>
                </a:tc>
                <a:tc>
                  <a:txBody>
                    <a:bodyPr/>
                    <a:lstStyle/>
                    <a:p>
                      <a:pPr>
                        <a:lnSpc>
                          <a:spcPct val="115000"/>
                        </a:lnSpc>
                        <a:spcAft>
                          <a:spcPts val="0"/>
                        </a:spcAft>
                      </a:pPr>
                      <a:r>
                        <a:rPr lang="en-US" sz="2600" dirty="0">
                          <a:effectLst/>
                          <a:latin typeface="+mn-lt"/>
                          <a:ea typeface="Calibri"/>
                          <a:cs typeface="Times New Roman"/>
                        </a:rPr>
                        <a:t>123.0</a:t>
                      </a:r>
                    </a:p>
                  </a:txBody>
                  <a:tcPr marL="109728" marR="109728" marT="0" marB="0"/>
                </a:tc>
                <a:tc>
                  <a:txBody>
                    <a:bodyPr/>
                    <a:lstStyle/>
                    <a:p>
                      <a:pPr>
                        <a:lnSpc>
                          <a:spcPct val="115000"/>
                        </a:lnSpc>
                        <a:spcAft>
                          <a:spcPts val="0"/>
                        </a:spcAft>
                      </a:pPr>
                      <a:r>
                        <a:rPr lang="en-US" sz="2600">
                          <a:effectLst/>
                          <a:latin typeface="+mn-lt"/>
                          <a:ea typeface="Calibri"/>
                          <a:cs typeface="Times New Roman"/>
                        </a:rPr>
                        <a:t>129.0</a:t>
                      </a:r>
                    </a:p>
                  </a:txBody>
                  <a:tcPr marL="109728" marR="109728" marT="0" marB="0"/>
                </a:tc>
                <a:tc>
                  <a:txBody>
                    <a:bodyPr/>
                    <a:lstStyle/>
                    <a:p>
                      <a:pPr>
                        <a:lnSpc>
                          <a:spcPct val="115000"/>
                        </a:lnSpc>
                        <a:spcAft>
                          <a:spcPts val="0"/>
                        </a:spcAft>
                      </a:pPr>
                      <a:r>
                        <a:rPr lang="en-US" sz="2600" dirty="0">
                          <a:effectLst/>
                          <a:latin typeface="+mn-lt"/>
                          <a:ea typeface="Calibri"/>
                          <a:cs typeface="Times New Roman"/>
                        </a:rPr>
                        <a:t>103.7</a:t>
                      </a:r>
                    </a:p>
                  </a:txBody>
                  <a:tcPr marL="109728" marR="109728" marT="0" marB="0"/>
                </a:tc>
                <a:tc>
                  <a:txBody>
                    <a:bodyPr/>
                    <a:lstStyle/>
                    <a:p>
                      <a:pPr>
                        <a:lnSpc>
                          <a:spcPct val="115000"/>
                        </a:lnSpc>
                        <a:spcAft>
                          <a:spcPts val="0"/>
                        </a:spcAft>
                      </a:pPr>
                      <a:r>
                        <a:rPr lang="en-US" sz="2600" dirty="0">
                          <a:effectLst/>
                          <a:latin typeface="+mn-lt"/>
                          <a:ea typeface="Calibri"/>
                          <a:cs typeface="Times New Roman"/>
                        </a:rPr>
                        <a:t>27.7</a:t>
                      </a:r>
                    </a:p>
                  </a:txBody>
                  <a:tcPr marL="109728" marR="109728" marT="0" marB="0"/>
                </a:tc>
                <a:tc>
                  <a:txBody>
                    <a:bodyPr/>
                    <a:lstStyle/>
                    <a:p>
                      <a:pPr>
                        <a:lnSpc>
                          <a:spcPct val="115000"/>
                        </a:lnSpc>
                        <a:spcAft>
                          <a:spcPts val="0"/>
                        </a:spcAft>
                      </a:pPr>
                      <a:r>
                        <a:rPr lang="en-US" sz="2600">
                          <a:effectLst/>
                          <a:latin typeface="+mn-lt"/>
                          <a:ea typeface="Calibri"/>
                          <a:cs typeface="Times New Roman"/>
                        </a:rPr>
                        <a:t>136.7</a:t>
                      </a:r>
                    </a:p>
                  </a:txBody>
                  <a:tcPr marL="109728" marR="109728" marT="0" marB="0"/>
                </a:tc>
              </a:tr>
              <a:tr h="462686">
                <a:tc vMerge="1">
                  <a:txBody>
                    <a:bodyPr/>
                    <a:lstStyle/>
                    <a:p>
                      <a:endParaRPr lang="en-US"/>
                    </a:p>
                  </a:txBody>
                  <a:tcPr/>
                </a:tc>
                <a:tc>
                  <a:txBody>
                    <a:bodyPr/>
                    <a:lstStyle/>
                    <a:p>
                      <a:pPr algn="ctr">
                        <a:lnSpc>
                          <a:spcPct val="115000"/>
                        </a:lnSpc>
                        <a:spcAft>
                          <a:spcPts val="0"/>
                        </a:spcAft>
                      </a:pPr>
                      <a:r>
                        <a:rPr lang="en-US" sz="2400" dirty="0">
                          <a:effectLst/>
                          <a:latin typeface="+mn-lt"/>
                        </a:rPr>
                        <a:t>S2</a:t>
                      </a:r>
                      <a:endParaRPr lang="en-US" sz="2400" dirty="0">
                        <a:effectLst/>
                        <a:latin typeface="+mn-lt"/>
                        <a:ea typeface="Calibri"/>
                        <a:cs typeface="Times New Roman"/>
                      </a:endParaRPr>
                    </a:p>
                  </a:txBody>
                  <a:tcPr marL="109728" marR="109728" marT="0" marB="0"/>
                </a:tc>
                <a:tc>
                  <a:txBody>
                    <a:bodyPr/>
                    <a:lstStyle/>
                    <a:p>
                      <a:pPr>
                        <a:lnSpc>
                          <a:spcPct val="115000"/>
                        </a:lnSpc>
                        <a:spcAft>
                          <a:spcPts val="0"/>
                        </a:spcAft>
                      </a:pPr>
                      <a:r>
                        <a:rPr lang="en-US" sz="2600">
                          <a:effectLst/>
                          <a:latin typeface="+mn-lt"/>
                          <a:ea typeface="Calibri"/>
                          <a:cs typeface="Times New Roman"/>
                        </a:rPr>
                        <a:t>61.7</a:t>
                      </a:r>
                    </a:p>
                  </a:txBody>
                  <a:tcPr marL="109728" marR="109728" marT="0" marB="0"/>
                </a:tc>
                <a:tc>
                  <a:txBody>
                    <a:bodyPr/>
                    <a:lstStyle/>
                    <a:p>
                      <a:pPr>
                        <a:lnSpc>
                          <a:spcPct val="115000"/>
                        </a:lnSpc>
                        <a:spcAft>
                          <a:spcPts val="0"/>
                        </a:spcAft>
                      </a:pPr>
                      <a:r>
                        <a:rPr lang="en-US" sz="2600" dirty="0">
                          <a:effectLst/>
                          <a:latin typeface="+mn-lt"/>
                          <a:ea typeface="Calibri"/>
                          <a:cs typeface="Times New Roman"/>
                        </a:rPr>
                        <a:t>102.7</a:t>
                      </a:r>
                    </a:p>
                  </a:txBody>
                  <a:tcPr marL="109728" marR="109728" marT="0" marB="0"/>
                </a:tc>
                <a:tc>
                  <a:txBody>
                    <a:bodyPr/>
                    <a:lstStyle/>
                    <a:p>
                      <a:pPr>
                        <a:lnSpc>
                          <a:spcPct val="115000"/>
                        </a:lnSpc>
                        <a:spcAft>
                          <a:spcPts val="0"/>
                        </a:spcAft>
                      </a:pPr>
                      <a:r>
                        <a:rPr lang="en-US" sz="2600" dirty="0">
                          <a:effectLst/>
                          <a:latin typeface="+mn-lt"/>
                          <a:ea typeface="Calibri"/>
                          <a:cs typeface="Times New Roman"/>
                        </a:rPr>
                        <a:t>99.0</a:t>
                      </a:r>
                    </a:p>
                  </a:txBody>
                  <a:tcPr marL="109728" marR="109728" marT="0" marB="0"/>
                </a:tc>
                <a:tc>
                  <a:txBody>
                    <a:bodyPr/>
                    <a:lstStyle/>
                    <a:p>
                      <a:pPr>
                        <a:lnSpc>
                          <a:spcPct val="115000"/>
                        </a:lnSpc>
                        <a:spcAft>
                          <a:spcPts val="0"/>
                        </a:spcAft>
                      </a:pPr>
                      <a:r>
                        <a:rPr lang="en-US" sz="2600">
                          <a:effectLst/>
                          <a:latin typeface="+mn-lt"/>
                          <a:ea typeface="Calibri"/>
                          <a:cs typeface="Times New Roman"/>
                        </a:rPr>
                        <a:t>153.7</a:t>
                      </a:r>
                    </a:p>
                  </a:txBody>
                  <a:tcPr marL="109728" marR="109728" marT="0" marB="0"/>
                </a:tc>
                <a:tc>
                  <a:txBody>
                    <a:bodyPr/>
                    <a:lstStyle/>
                    <a:p>
                      <a:pPr>
                        <a:lnSpc>
                          <a:spcPct val="115000"/>
                        </a:lnSpc>
                        <a:spcAft>
                          <a:spcPts val="0"/>
                        </a:spcAft>
                      </a:pPr>
                      <a:r>
                        <a:rPr lang="en-US" sz="2600" dirty="0">
                          <a:effectLst/>
                          <a:latin typeface="+mn-lt"/>
                          <a:ea typeface="Calibri"/>
                          <a:cs typeface="Times New Roman"/>
                        </a:rPr>
                        <a:t>27.2</a:t>
                      </a:r>
                    </a:p>
                  </a:txBody>
                  <a:tcPr marL="109728" marR="109728" marT="0" marB="0"/>
                </a:tc>
                <a:tc>
                  <a:txBody>
                    <a:bodyPr/>
                    <a:lstStyle/>
                    <a:p>
                      <a:pPr>
                        <a:lnSpc>
                          <a:spcPct val="115000"/>
                        </a:lnSpc>
                        <a:spcAft>
                          <a:spcPts val="0"/>
                        </a:spcAft>
                      </a:pPr>
                      <a:r>
                        <a:rPr lang="en-US" sz="2600">
                          <a:effectLst/>
                          <a:latin typeface="+mn-lt"/>
                          <a:ea typeface="Calibri"/>
                          <a:cs typeface="Times New Roman"/>
                        </a:rPr>
                        <a:t>117.5</a:t>
                      </a:r>
                    </a:p>
                  </a:txBody>
                  <a:tcPr marL="109728" marR="109728" marT="0" marB="0"/>
                </a:tc>
              </a:tr>
              <a:tr h="462686">
                <a:tc vMerge="1">
                  <a:txBody>
                    <a:bodyPr/>
                    <a:lstStyle/>
                    <a:p>
                      <a:endParaRPr lang="en-US"/>
                    </a:p>
                  </a:txBody>
                  <a:tcPr/>
                </a:tc>
                <a:tc>
                  <a:txBody>
                    <a:bodyPr/>
                    <a:lstStyle/>
                    <a:p>
                      <a:pPr algn="ctr">
                        <a:lnSpc>
                          <a:spcPct val="115000"/>
                        </a:lnSpc>
                        <a:spcAft>
                          <a:spcPts val="0"/>
                        </a:spcAft>
                      </a:pPr>
                      <a:r>
                        <a:rPr lang="en-US" sz="2400" dirty="0">
                          <a:effectLst/>
                          <a:latin typeface="+mn-lt"/>
                        </a:rPr>
                        <a:t>S3</a:t>
                      </a:r>
                      <a:endParaRPr lang="en-US" sz="2400" dirty="0">
                        <a:effectLst/>
                        <a:latin typeface="+mn-lt"/>
                        <a:ea typeface="Calibri"/>
                        <a:cs typeface="Times New Roman"/>
                      </a:endParaRPr>
                    </a:p>
                  </a:txBody>
                  <a:tcPr marL="109728" marR="109728" marT="0" marB="0"/>
                </a:tc>
                <a:tc>
                  <a:txBody>
                    <a:bodyPr/>
                    <a:lstStyle/>
                    <a:p>
                      <a:pPr>
                        <a:lnSpc>
                          <a:spcPct val="115000"/>
                        </a:lnSpc>
                        <a:spcAft>
                          <a:spcPts val="0"/>
                        </a:spcAft>
                      </a:pPr>
                      <a:r>
                        <a:rPr lang="en-US" sz="2600" dirty="0">
                          <a:effectLst/>
                          <a:latin typeface="+mn-lt"/>
                          <a:ea typeface="Calibri"/>
                          <a:cs typeface="Times New Roman"/>
                        </a:rPr>
                        <a:t>71.0</a:t>
                      </a:r>
                    </a:p>
                  </a:txBody>
                  <a:tcPr marL="109728" marR="109728" marT="0" marB="0"/>
                </a:tc>
                <a:tc>
                  <a:txBody>
                    <a:bodyPr/>
                    <a:lstStyle/>
                    <a:p>
                      <a:pPr>
                        <a:lnSpc>
                          <a:spcPct val="115000"/>
                        </a:lnSpc>
                        <a:spcAft>
                          <a:spcPts val="0"/>
                        </a:spcAft>
                      </a:pPr>
                      <a:r>
                        <a:rPr lang="en-US" sz="2600">
                          <a:effectLst/>
                          <a:latin typeface="+mn-lt"/>
                          <a:ea typeface="Calibri"/>
                          <a:cs typeface="Times New Roman"/>
                        </a:rPr>
                        <a:t>140.3</a:t>
                      </a:r>
                    </a:p>
                  </a:txBody>
                  <a:tcPr marL="109728" marR="109728" marT="0" marB="0"/>
                </a:tc>
                <a:tc>
                  <a:txBody>
                    <a:bodyPr/>
                    <a:lstStyle/>
                    <a:p>
                      <a:pPr>
                        <a:lnSpc>
                          <a:spcPct val="115000"/>
                        </a:lnSpc>
                        <a:spcAft>
                          <a:spcPts val="0"/>
                        </a:spcAft>
                      </a:pPr>
                      <a:r>
                        <a:rPr lang="en-US" sz="2600" dirty="0">
                          <a:effectLst/>
                          <a:latin typeface="+mn-lt"/>
                          <a:ea typeface="Calibri"/>
                          <a:cs typeface="Times New Roman"/>
                        </a:rPr>
                        <a:t>80.3</a:t>
                      </a:r>
                    </a:p>
                  </a:txBody>
                  <a:tcPr marL="109728" marR="109728" marT="0" marB="0"/>
                </a:tc>
                <a:tc>
                  <a:txBody>
                    <a:bodyPr/>
                    <a:lstStyle/>
                    <a:p>
                      <a:pPr>
                        <a:lnSpc>
                          <a:spcPct val="115000"/>
                        </a:lnSpc>
                        <a:spcAft>
                          <a:spcPts val="0"/>
                        </a:spcAft>
                      </a:pPr>
                      <a:r>
                        <a:rPr lang="en-US" sz="2600">
                          <a:effectLst/>
                          <a:latin typeface="+mn-lt"/>
                          <a:ea typeface="Calibri"/>
                          <a:cs typeface="Times New Roman"/>
                        </a:rPr>
                        <a:t>150.7</a:t>
                      </a:r>
                    </a:p>
                  </a:txBody>
                  <a:tcPr marL="109728" marR="109728" marT="0" marB="0"/>
                </a:tc>
                <a:tc>
                  <a:txBody>
                    <a:bodyPr/>
                    <a:lstStyle/>
                    <a:p>
                      <a:pPr>
                        <a:lnSpc>
                          <a:spcPct val="115000"/>
                        </a:lnSpc>
                        <a:spcAft>
                          <a:spcPts val="0"/>
                        </a:spcAft>
                      </a:pPr>
                      <a:r>
                        <a:rPr lang="en-US" sz="2600" b="1" dirty="0">
                          <a:solidFill>
                            <a:srgbClr val="FF0000"/>
                          </a:solidFill>
                          <a:effectLst/>
                          <a:latin typeface="+mn-lt"/>
                          <a:ea typeface="Calibri"/>
                          <a:cs typeface="Times New Roman"/>
                        </a:rPr>
                        <a:t>30.8</a:t>
                      </a:r>
                    </a:p>
                  </a:txBody>
                  <a:tcPr marL="109728" marR="109728" marT="0" marB="0"/>
                </a:tc>
                <a:tc>
                  <a:txBody>
                    <a:bodyPr/>
                    <a:lstStyle/>
                    <a:p>
                      <a:pPr>
                        <a:lnSpc>
                          <a:spcPct val="115000"/>
                        </a:lnSpc>
                        <a:spcAft>
                          <a:spcPts val="0"/>
                        </a:spcAft>
                      </a:pPr>
                      <a:r>
                        <a:rPr lang="en-US" sz="2600">
                          <a:effectLst/>
                          <a:latin typeface="+mn-lt"/>
                          <a:ea typeface="Calibri"/>
                          <a:cs typeface="Times New Roman"/>
                        </a:rPr>
                        <a:t>121.2</a:t>
                      </a:r>
                    </a:p>
                  </a:txBody>
                  <a:tcPr marL="109728" marR="109728" marT="0" marB="0"/>
                </a:tc>
              </a:tr>
              <a:tr h="462686">
                <a:tc vMerge="1">
                  <a:txBody>
                    <a:bodyPr/>
                    <a:lstStyle/>
                    <a:p>
                      <a:endParaRPr lang="en-US"/>
                    </a:p>
                  </a:txBody>
                  <a:tcPr/>
                </a:tc>
                <a:tc>
                  <a:txBody>
                    <a:bodyPr/>
                    <a:lstStyle/>
                    <a:p>
                      <a:pPr algn="ctr">
                        <a:lnSpc>
                          <a:spcPct val="115000"/>
                        </a:lnSpc>
                        <a:spcAft>
                          <a:spcPts val="0"/>
                        </a:spcAft>
                      </a:pPr>
                      <a:r>
                        <a:rPr lang="en-US" sz="2400" dirty="0">
                          <a:effectLst/>
                          <a:latin typeface="+mn-lt"/>
                        </a:rPr>
                        <a:t>S4</a:t>
                      </a:r>
                      <a:endParaRPr lang="en-US" sz="2400" dirty="0">
                        <a:effectLst/>
                        <a:latin typeface="+mn-lt"/>
                        <a:ea typeface="Calibri"/>
                        <a:cs typeface="Times New Roman"/>
                      </a:endParaRPr>
                    </a:p>
                  </a:txBody>
                  <a:tcPr marL="109728" marR="109728" marT="0" marB="0"/>
                </a:tc>
                <a:tc>
                  <a:txBody>
                    <a:bodyPr/>
                    <a:lstStyle/>
                    <a:p>
                      <a:pPr>
                        <a:lnSpc>
                          <a:spcPct val="115000"/>
                        </a:lnSpc>
                        <a:spcAft>
                          <a:spcPts val="0"/>
                        </a:spcAft>
                      </a:pPr>
                      <a:r>
                        <a:rPr lang="en-US" sz="2600">
                          <a:effectLst/>
                          <a:latin typeface="+mn-lt"/>
                          <a:ea typeface="Calibri"/>
                          <a:cs typeface="Times New Roman"/>
                        </a:rPr>
                        <a:t>--</a:t>
                      </a:r>
                    </a:p>
                  </a:txBody>
                  <a:tcPr marL="109728" marR="109728" marT="0" marB="0"/>
                </a:tc>
                <a:tc>
                  <a:txBody>
                    <a:bodyPr/>
                    <a:lstStyle/>
                    <a:p>
                      <a:pPr>
                        <a:lnSpc>
                          <a:spcPct val="115000"/>
                        </a:lnSpc>
                        <a:spcAft>
                          <a:spcPts val="0"/>
                        </a:spcAft>
                      </a:pPr>
                      <a:r>
                        <a:rPr lang="en-US" sz="2600" b="1" dirty="0">
                          <a:solidFill>
                            <a:srgbClr val="FF0000"/>
                          </a:solidFill>
                          <a:effectLst/>
                          <a:latin typeface="+mn-lt"/>
                          <a:ea typeface="Calibri"/>
                          <a:cs typeface="Times New Roman"/>
                        </a:rPr>
                        <a:t>39.7</a:t>
                      </a:r>
                    </a:p>
                  </a:txBody>
                  <a:tcPr marL="109728" marR="109728" marT="0" marB="0"/>
                </a:tc>
                <a:tc>
                  <a:txBody>
                    <a:bodyPr/>
                    <a:lstStyle/>
                    <a:p>
                      <a:pPr>
                        <a:lnSpc>
                          <a:spcPct val="115000"/>
                        </a:lnSpc>
                        <a:spcAft>
                          <a:spcPts val="0"/>
                        </a:spcAft>
                      </a:pPr>
                      <a:r>
                        <a:rPr lang="en-US" sz="2600" dirty="0">
                          <a:effectLst/>
                          <a:latin typeface="+mn-lt"/>
                          <a:ea typeface="Calibri"/>
                          <a:cs typeface="Times New Roman"/>
                        </a:rPr>
                        <a:t>64.0</a:t>
                      </a:r>
                    </a:p>
                  </a:txBody>
                  <a:tcPr marL="109728" marR="109728" marT="0" marB="0"/>
                </a:tc>
                <a:tc>
                  <a:txBody>
                    <a:bodyPr/>
                    <a:lstStyle/>
                    <a:p>
                      <a:pPr>
                        <a:lnSpc>
                          <a:spcPct val="115000"/>
                        </a:lnSpc>
                        <a:spcAft>
                          <a:spcPts val="0"/>
                        </a:spcAft>
                      </a:pPr>
                      <a:r>
                        <a:rPr lang="en-US" sz="2600" b="1" dirty="0">
                          <a:solidFill>
                            <a:srgbClr val="FF0000"/>
                          </a:solidFill>
                          <a:effectLst/>
                          <a:latin typeface="+mn-lt"/>
                          <a:ea typeface="Calibri"/>
                          <a:cs typeface="Times New Roman"/>
                        </a:rPr>
                        <a:t>39.0</a:t>
                      </a:r>
                    </a:p>
                  </a:txBody>
                  <a:tcPr marL="109728" marR="109728" marT="0" marB="0"/>
                </a:tc>
                <a:tc>
                  <a:txBody>
                    <a:bodyPr/>
                    <a:lstStyle/>
                    <a:p>
                      <a:pPr>
                        <a:lnSpc>
                          <a:spcPct val="115000"/>
                        </a:lnSpc>
                        <a:spcAft>
                          <a:spcPts val="0"/>
                        </a:spcAft>
                      </a:pPr>
                      <a:r>
                        <a:rPr lang="en-US" sz="2600" b="1" dirty="0">
                          <a:solidFill>
                            <a:srgbClr val="FF0000"/>
                          </a:solidFill>
                          <a:effectLst/>
                          <a:latin typeface="+mn-lt"/>
                          <a:ea typeface="Calibri"/>
                          <a:cs typeface="Times New Roman"/>
                        </a:rPr>
                        <a:t>41.3</a:t>
                      </a:r>
                    </a:p>
                  </a:txBody>
                  <a:tcPr marL="109728" marR="109728" marT="0" marB="0"/>
                </a:tc>
                <a:tc>
                  <a:txBody>
                    <a:bodyPr/>
                    <a:lstStyle/>
                    <a:p>
                      <a:pPr>
                        <a:lnSpc>
                          <a:spcPct val="115000"/>
                        </a:lnSpc>
                        <a:spcAft>
                          <a:spcPts val="0"/>
                        </a:spcAft>
                      </a:pPr>
                      <a:r>
                        <a:rPr lang="en-US" sz="2600" dirty="0">
                          <a:effectLst/>
                          <a:latin typeface="+mn-lt"/>
                          <a:ea typeface="Calibri"/>
                          <a:cs typeface="Times New Roman"/>
                        </a:rPr>
                        <a:t>46.5</a:t>
                      </a:r>
                    </a:p>
                  </a:txBody>
                  <a:tcPr marL="109728" marR="109728" marT="0" marB="0"/>
                </a:tc>
              </a:tr>
            </a:tbl>
          </a:graphicData>
        </a:graphic>
      </p:graphicFrame>
      <p:pic>
        <p:nvPicPr>
          <p:cNvPr id="7" name="Picture 6" descr="C:\Users\Rowena Sazon\Desktop\Sampling_SEpt 2015\WQ pic of the site-Sep 15\S1_sep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8069" y="5954546"/>
            <a:ext cx="4457852" cy="2141771"/>
          </a:xfrm>
          <a:prstGeom prst="rect">
            <a:avLst/>
          </a:prstGeom>
          <a:noFill/>
          <a:ln>
            <a:noFill/>
          </a:ln>
        </p:spPr>
      </p:pic>
      <p:sp>
        <p:nvSpPr>
          <p:cNvPr id="11" name="Rectangle 10"/>
          <p:cNvSpPr/>
          <p:nvPr/>
        </p:nvSpPr>
        <p:spPr>
          <a:xfrm>
            <a:off x="762472" y="5929402"/>
            <a:ext cx="7935282" cy="2073830"/>
          </a:xfrm>
          <a:prstGeom prst="rect">
            <a:avLst/>
          </a:prstGeom>
        </p:spPr>
        <p:style>
          <a:lnRef idx="2">
            <a:schemeClr val="accent1"/>
          </a:lnRef>
          <a:fillRef idx="1">
            <a:schemeClr val="lt1"/>
          </a:fillRef>
          <a:effectRef idx="0">
            <a:schemeClr val="accent1"/>
          </a:effectRef>
          <a:fontRef idx="minor">
            <a:schemeClr val="dk1"/>
          </a:fontRef>
        </p:style>
        <p:txBody>
          <a:bodyPr lIns="130622" tIns="65311" rIns="130622" bIns="65311" rtlCol="0" anchor="ctr"/>
          <a:lstStyle/>
          <a:p>
            <a:r>
              <a:rPr lang="en-US" sz="2800" dirty="0"/>
              <a:t>Safe optimum level : 30-45 cm </a:t>
            </a:r>
            <a:r>
              <a:rPr lang="en-US" sz="2000" dirty="0"/>
              <a:t>(BFAR, 2013)</a:t>
            </a:r>
          </a:p>
          <a:p>
            <a:r>
              <a:rPr lang="en-US" sz="2800" dirty="0">
                <a:solidFill>
                  <a:schemeClr val="tx1"/>
                </a:solidFill>
              </a:rPr>
              <a:t>&gt;60 cm  :  indicates inadequate primary productivity </a:t>
            </a:r>
            <a:r>
              <a:rPr lang="en-US" sz="2000" dirty="0">
                <a:solidFill>
                  <a:schemeClr val="tx1"/>
                </a:solidFill>
              </a:rPr>
              <a:t>(Boyd, 2004)</a:t>
            </a:r>
            <a:endParaRPr lang="en-US" sz="2000" dirty="0"/>
          </a:p>
          <a:p>
            <a:r>
              <a:rPr lang="en-US" sz="2800" dirty="0"/>
              <a:t>&lt;30 cm : excessive turbidity</a:t>
            </a:r>
          </a:p>
        </p:txBody>
      </p:sp>
      <p:sp>
        <p:nvSpPr>
          <p:cNvPr id="15" name="Down Arrow 14"/>
          <p:cNvSpPr/>
          <p:nvPr/>
        </p:nvSpPr>
        <p:spPr>
          <a:xfrm>
            <a:off x="10835835" y="1695331"/>
            <a:ext cx="576064" cy="691277"/>
          </a:xfrm>
          <a:prstGeom prst="downArrow">
            <a:avLst/>
          </a:prstGeom>
        </p:spPr>
        <p:style>
          <a:lnRef idx="3">
            <a:schemeClr val="lt1"/>
          </a:lnRef>
          <a:fillRef idx="1">
            <a:schemeClr val="dk1"/>
          </a:fillRef>
          <a:effectRef idx="1">
            <a:schemeClr val="dk1"/>
          </a:effectRef>
          <a:fontRef idx="minor">
            <a:schemeClr val="lt1"/>
          </a:fontRef>
        </p:style>
        <p:txBody>
          <a:bodyPr lIns="130622" tIns="65311" rIns="130622" bIns="65311" rtlCol="0" anchor="ctr"/>
          <a:lstStyle/>
          <a:p>
            <a:pPr algn="ctr"/>
            <a:endParaRPr lang="en-US">
              <a:effectLst>
                <a:glow rad="101600">
                  <a:schemeClr val="accent3">
                    <a:satMod val="175000"/>
                    <a:alpha val="40000"/>
                  </a:schemeClr>
                </a:glow>
              </a:effectLst>
            </a:endParaRPr>
          </a:p>
        </p:txBody>
      </p:sp>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430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432" y="499051"/>
            <a:ext cx="11704320" cy="697230"/>
          </a:xfrm>
        </p:spPr>
        <p:txBody>
          <a:bodyPr>
            <a:normAutofit fontScale="90000"/>
          </a:bodyPr>
          <a:lstStyle/>
          <a:p>
            <a:r>
              <a:rPr lang="en-US" b="1" dirty="0" smtClean="0"/>
              <a:t>Nutrient content</a:t>
            </a:r>
            <a:endParaRPr lang="en-US" dirty="0"/>
          </a:p>
        </p:txBody>
      </p:sp>
      <p:sp>
        <p:nvSpPr>
          <p:cNvPr id="10" name="Text Placeholder 3"/>
          <p:cNvSpPr txBox="1">
            <a:spLocks/>
          </p:cNvSpPr>
          <p:nvPr/>
        </p:nvSpPr>
        <p:spPr bwMode="auto">
          <a:xfrm>
            <a:off x="1189479" y="1280249"/>
            <a:ext cx="9214323" cy="39305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0622" tIns="65311" rIns="130622" bIns="65311" numCol="1" anchor="t" anchorCtr="0" compatLnSpc="1">
            <a:prstTxWarp prst="textNoShape">
              <a:avLst/>
            </a:prstTxWarp>
          </a:bodyPr>
          <a:lstStyle>
            <a:lvl1pPr marL="342900" indent="-342900" algn="l" rtl="0" eaLnBrk="0" fontAlgn="base" hangingPunct="0">
              <a:spcBef>
                <a:spcPct val="20000"/>
              </a:spcBef>
              <a:spcAft>
                <a:spcPct val="0"/>
              </a:spcAft>
              <a:buClr>
                <a:srgbClr val="B4CCE2"/>
              </a:buClr>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B4CCE2"/>
              </a:buClr>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B4CCE2"/>
              </a:buClr>
              <a:buChar char="•"/>
              <a:defRPr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B4CCE2"/>
              </a:buClr>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B4CCE2"/>
              </a:buClr>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smtClean="0"/>
              <a:t>Nitrate-N &amp; phosphate</a:t>
            </a:r>
            <a:endParaRPr lang="en-US" sz="2800" dirty="0"/>
          </a:p>
        </p:txBody>
      </p:sp>
      <p:graphicFrame>
        <p:nvGraphicFramePr>
          <p:cNvPr id="5" name="Table 4"/>
          <p:cNvGraphicFramePr>
            <a:graphicFrameLocks noGrp="1"/>
          </p:cNvGraphicFramePr>
          <p:nvPr>
            <p:extLst>
              <p:ext uri="{D42A27DB-BD31-4B8C-83A1-F6EECF244321}">
                <p14:modId xmlns:p14="http://schemas.microsoft.com/office/powerpoint/2010/main" val="3538616734"/>
              </p:ext>
            </p:extLst>
          </p:nvPr>
        </p:nvGraphicFramePr>
        <p:xfrm>
          <a:off x="1050505" y="1804568"/>
          <a:ext cx="13177465" cy="6360625"/>
        </p:xfrm>
        <a:graphic>
          <a:graphicData uri="http://schemas.openxmlformats.org/drawingml/2006/table">
            <a:tbl>
              <a:tblPr firstRow="1" firstCol="1" bandRow="1">
                <a:tableStyleId>{7E9639D4-E3E2-4D34-9284-5A2195B3D0D7}</a:tableStyleId>
              </a:tblPr>
              <a:tblGrid>
                <a:gridCol w="1882495"/>
                <a:gridCol w="1882495"/>
                <a:gridCol w="1882495"/>
                <a:gridCol w="1882495"/>
                <a:gridCol w="1882495"/>
                <a:gridCol w="1882495"/>
                <a:gridCol w="1882495"/>
              </a:tblGrid>
              <a:tr h="484651">
                <a:tc rowSpan="2">
                  <a:txBody>
                    <a:bodyPr/>
                    <a:lstStyle/>
                    <a:p>
                      <a:pPr marL="0" marR="0">
                        <a:lnSpc>
                          <a:spcPct val="115000"/>
                        </a:lnSpc>
                        <a:spcBef>
                          <a:spcPts val="0"/>
                        </a:spcBef>
                        <a:spcAft>
                          <a:spcPts val="0"/>
                        </a:spcAft>
                      </a:pPr>
                      <a:r>
                        <a:rPr lang="en-US" sz="2800" dirty="0">
                          <a:effectLst/>
                        </a:rPr>
                        <a:t>SAMPLING STATION</a:t>
                      </a:r>
                      <a:endParaRPr lang="en-US" sz="2800" dirty="0">
                        <a:solidFill>
                          <a:srgbClr val="000000"/>
                        </a:solidFill>
                        <a:effectLst/>
                        <a:latin typeface="Calibri"/>
                        <a:ea typeface="Calibri"/>
                        <a:cs typeface="Times New Roman"/>
                      </a:endParaRPr>
                    </a:p>
                  </a:txBody>
                  <a:tcPr marL="109728" marR="109728" marT="0" marB="0"/>
                </a:tc>
                <a:tc gridSpan="3">
                  <a:txBody>
                    <a:bodyPr/>
                    <a:lstStyle/>
                    <a:p>
                      <a:pPr marL="0" marR="0" algn="ctr">
                        <a:lnSpc>
                          <a:spcPct val="115000"/>
                        </a:lnSpc>
                        <a:spcBef>
                          <a:spcPts val="0"/>
                        </a:spcBef>
                        <a:spcAft>
                          <a:spcPts val="0"/>
                        </a:spcAft>
                      </a:pPr>
                      <a:r>
                        <a:rPr lang="en-US" sz="2800" dirty="0">
                          <a:effectLst/>
                        </a:rPr>
                        <a:t>NITRATE – N (mg/L)</a:t>
                      </a:r>
                      <a:endParaRPr lang="en-US" sz="2800" dirty="0">
                        <a:solidFill>
                          <a:srgbClr val="000000"/>
                        </a:solidFill>
                        <a:effectLst/>
                        <a:latin typeface="Calibri"/>
                        <a:ea typeface="Calibri"/>
                        <a:cs typeface="Times New Roman"/>
                      </a:endParaRPr>
                    </a:p>
                  </a:txBody>
                  <a:tcPr marL="109728" marR="109728" marT="0" marB="0"/>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800" dirty="0">
                          <a:effectLst/>
                        </a:rPr>
                        <a:t>PHOSPHATE (mg/L)</a:t>
                      </a:r>
                      <a:endParaRPr lang="en-US" sz="2800" dirty="0">
                        <a:solidFill>
                          <a:srgbClr val="000000"/>
                        </a:solidFill>
                        <a:effectLst/>
                        <a:latin typeface="Calibri"/>
                        <a:ea typeface="Calibri"/>
                        <a:cs typeface="Times New Roman"/>
                      </a:endParaRPr>
                    </a:p>
                  </a:txBody>
                  <a:tcPr marL="109728" marR="109728" marT="0" marB="0"/>
                </a:tc>
                <a:tc hMerge="1">
                  <a:txBody>
                    <a:bodyPr/>
                    <a:lstStyle/>
                    <a:p>
                      <a:endParaRPr lang="en-US"/>
                    </a:p>
                  </a:txBody>
                  <a:tcPr/>
                </a:tc>
                <a:tc hMerge="1">
                  <a:txBody>
                    <a:bodyPr/>
                    <a:lstStyle/>
                    <a:p>
                      <a:endParaRPr lang="en-US"/>
                    </a:p>
                  </a:txBody>
                  <a:tcPr/>
                </a:tc>
              </a:tr>
              <a:tr h="962617">
                <a:tc vMerge="1">
                  <a:txBody>
                    <a:bodyPr/>
                    <a:lstStyle/>
                    <a:p>
                      <a:endParaRPr lang="en-US"/>
                    </a:p>
                  </a:txBody>
                  <a:tcPr/>
                </a:tc>
                <a:tc>
                  <a:txBody>
                    <a:bodyPr/>
                    <a:lstStyle/>
                    <a:p>
                      <a:pPr marL="0" marR="0" algn="ctr">
                        <a:lnSpc>
                          <a:spcPct val="115000"/>
                        </a:lnSpc>
                        <a:spcBef>
                          <a:spcPts val="0"/>
                        </a:spcBef>
                        <a:spcAft>
                          <a:spcPts val="0"/>
                        </a:spcAft>
                      </a:pPr>
                      <a:r>
                        <a:rPr lang="en-US" sz="2800" dirty="0">
                          <a:effectLst/>
                        </a:rPr>
                        <a:t>26-Oct-14</a:t>
                      </a:r>
                      <a:endParaRPr lang="en-US" sz="28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800" dirty="0">
                          <a:effectLst/>
                        </a:rPr>
                        <a:t>1-Aug-15</a:t>
                      </a:r>
                      <a:endParaRPr lang="en-US" sz="28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800" dirty="0">
                          <a:effectLst/>
                        </a:rPr>
                        <a:t>19-Dec-15</a:t>
                      </a:r>
                      <a:endParaRPr lang="en-US" sz="28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800" dirty="0">
                          <a:effectLst/>
                        </a:rPr>
                        <a:t>26-Oct-14</a:t>
                      </a:r>
                      <a:endParaRPr lang="en-US" sz="28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800" dirty="0">
                          <a:effectLst/>
                        </a:rPr>
                        <a:t>1-Aug-15</a:t>
                      </a:r>
                      <a:endParaRPr lang="en-US" sz="28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800">
                          <a:effectLst/>
                        </a:rPr>
                        <a:t>19-Dec-15</a:t>
                      </a:r>
                      <a:endParaRPr lang="en-US" sz="2800">
                        <a:solidFill>
                          <a:srgbClr val="000000"/>
                        </a:solidFill>
                        <a:effectLst/>
                        <a:latin typeface="Calibri"/>
                        <a:ea typeface="Calibri"/>
                        <a:cs typeface="Times New Roman"/>
                      </a:endParaRPr>
                    </a:p>
                  </a:txBody>
                  <a:tcPr marL="109728" marR="109728" marT="0" marB="0"/>
                </a:tc>
              </a:tr>
              <a:tr h="969302">
                <a:tc>
                  <a:txBody>
                    <a:bodyPr/>
                    <a:lstStyle/>
                    <a:p>
                      <a:pPr marL="0" marR="0" algn="ctr">
                        <a:lnSpc>
                          <a:spcPct val="115000"/>
                        </a:lnSpc>
                        <a:spcBef>
                          <a:spcPts val="0"/>
                        </a:spcBef>
                        <a:spcAft>
                          <a:spcPts val="0"/>
                        </a:spcAft>
                      </a:pPr>
                      <a:r>
                        <a:rPr lang="en-US" sz="2800" dirty="0">
                          <a:effectLst/>
                        </a:rPr>
                        <a:t>1</a:t>
                      </a:r>
                      <a:endParaRPr lang="en-US" sz="28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800" dirty="0">
                          <a:effectLst/>
                        </a:rPr>
                        <a:t>0.172 ± 0.005</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nSpc>
                          <a:spcPct val="115000"/>
                        </a:lnSpc>
                        <a:spcBef>
                          <a:spcPts val="0"/>
                        </a:spcBef>
                        <a:spcAft>
                          <a:spcPts val="0"/>
                        </a:spcAft>
                      </a:pPr>
                      <a:r>
                        <a:rPr lang="en-US" sz="2800" dirty="0">
                          <a:effectLst/>
                        </a:rPr>
                        <a:t>0.116  ±  0.00</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a:effectLst/>
                        </a:rPr>
                        <a:t>0.616 ±  0.007</a:t>
                      </a:r>
                      <a:endParaRPr lang="en-US" sz="280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err="1">
                          <a:effectLst/>
                        </a:rPr>
                        <a:t>nd</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0.002  ± 0.001</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b="1" dirty="0">
                          <a:solidFill>
                            <a:srgbClr val="FF0000"/>
                          </a:solidFill>
                          <a:effectLst/>
                        </a:rPr>
                        <a:t>0.310 ±  0.000</a:t>
                      </a:r>
                      <a:endParaRPr lang="en-US" sz="2800" b="1" dirty="0">
                        <a:solidFill>
                          <a:srgbClr val="FF0000"/>
                        </a:solidFill>
                        <a:effectLst/>
                        <a:latin typeface="Cordia New" pitchFamily="34" charset="-34"/>
                        <a:ea typeface="Calibri"/>
                        <a:cs typeface="Cordia New" pitchFamily="34" charset="-34"/>
                      </a:endParaRPr>
                    </a:p>
                  </a:txBody>
                  <a:tcPr marL="109728" marR="109728" marT="0" marB="0"/>
                </a:tc>
              </a:tr>
              <a:tr h="969302">
                <a:tc>
                  <a:txBody>
                    <a:bodyPr/>
                    <a:lstStyle/>
                    <a:p>
                      <a:pPr marL="0" marR="0" algn="ctr">
                        <a:lnSpc>
                          <a:spcPct val="115000"/>
                        </a:lnSpc>
                        <a:spcBef>
                          <a:spcPts val="0"/>
                        </a:spcBef>
                        <a:spcAft>
                          <a:spcPts val="0"/>
                        </a:spcAft>
                      </a:pPr>
                      <a:r>
                        <a:rPr lang="en-US" sz="2800" dirty="0">
                          <a:effectLst/>
                        </a:rPr>
                        <a:t>2</a:t>
                      </a:r>
                      <a:endParaRPr lang="en-US" sz="28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800" dirty="0">
                          <a:effectLst/>
                        </a:rPr>
                        <a:t>0.128 ± 0.032</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0.051  ± 0.001</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0.464 ±  0.004</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err="1">
                          <a:effectLst/>
                        </a:rPr>
                        <a:t>nd</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0.003  ± 0.002</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0.003 ±  0.001</a:t>
                      </a:r>
                      <a:endParaRPr lang="en-US" sz="2800" dirty="0">
                        <a:solidFill>
                          <a:srgbClr val="000000"/>
                        </a:solidFill>
                        <a:effectLst/>
                        <a:latin typeface="Cordia New" pitchFamily="34" charset="-34"/>
                        <a:ea typeface="Calibri"/>
                        <a:cs typeface="Cordia New" pitchFamily="34" charset="-34"/>
                      </a:endParaRPr>
                    </a:p>
                  </a:txBody>
                  <a:tcPr marL="109728" marR="109728" marT="0" marB="0"/>
                </a:tc>
              </a:tr>
              <a:tr h="969302">
                <a:tc>
                  <a:txBody>
                    <a:bodyPr/>
                    <a:lstStyle/>
                    <a:p>
                      <a:pPr marL="0" marR="0" algn="ctr">
                        <a:lnSpc>
                          <a:spcPct val="115000"/>
                        </a:lnSpc>
                        <a:spcBef>
                          <a:spcPts val="0"/>
                        </a:spcBef>
                        <a:spcAft>
                          <a:spcPts val="0"/>
                        </a:spcAft>
                      </a:pPr>
                      <a:r>
                        <a:rPr lang="en-US" sz="2800" dirty="0">
                          <a:effectLst/>
                        </a:rPr>
                        <a:t>3</a:t>
                      </a:r>
                      <a:endParaRPr lang="en-US" sz="28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800" dirty="0">
                          <a:effectLst/>
                        </a:rPr>
                        <a:t>0.117 ± 0.004</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0.065  ± 0.004</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0.191 ±  0.016</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err="1">
                          <a:effectLst/>
                        </a:rPr>
                        <a:t>nd</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0.009  ± 0.002</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0.005 ±  0.001</a:t>
                      </a:r>
                      <a:endParaRPr lang="en-US" sz="2800" dirty="0">
                        <a:solidFill>
                          <a:srgbClr val="000000"/>
                        </a:solidFill>
                        <a:effectLst/>
                        <a:latin typeface="Cordia New" pitchFamily="34" charset="-34"/>
                        <a:ea typeface="Calibri"/>
                        <a:cs typeface="Cordia New" pitchFamily="34" charset="-34"/>
                      </a:endParaRPr>
                    </a:p>
                  </a:txBody>
                  <a:tcPr marL="109728" marR="109728" marT="0" marB="0"/>
                </a:tc>
              </a:tr>
              <a:tr h="969302">
                <a:tc>
                  <a:txBody>
                    <a:bodyPr/>
                    <a:lstStyle/>
                    <a:p>
                      <a:pPr marL="0" marR="0" algn="ctr">
                        <a:lnSpc>
                          <a:spcPct val="115000"/>
                        </a:lnSpc>
                        <a:spcBef>
                          <a:spcPts val="0"/>
                        </a:spcBef>
                        <a:spcAft>
                          <a:spcPts val="0"/>
                        </a:spcAft>
                      </a:pPr>
                      <a:r>
                        <a:rPr lang="en-US" sz="2800" dirty="0">
                          <a:effectLst/>
                        </a:rPr>
                        <a:t>4</a:t>
                      </a:r>
                      <a:endParaRPr lang="en-US" sz="2800" dirty="0">
                        <a:solidFill>
                          <a:srgbClr val="000000"/>
                        </a:solidFill>
                        <a:effectLst/>
                        <a:latin typeface="Calibri"/>
                        <a:ea typeface="Calibri"/>
                        <a:cs typeface="Times New Roman"/>
                      </a:endParaRPr>
                    </a:p>
                  </a:txBody>
                  <a:tcPr marL="109728" marR="109728" marT="0" marB="0"/>
                </a:tc>
                <a:tc>
                  <a:txBody>
                    <a:bodyPr/>
                    <a:lstStyle/>
                    <a:p>
                      <a:pPr marL="0" marR="0" algn="ctr">
                        <a:lnSpc>
                          <a:spcPct val="115000"/>
                        </a:lnSpc>
                        <a:spcBef>
                          <a:spcPts val="0"/>
                        </a:spcBef>
                        <a:spcAft>
                          <a:spcPts val="0"/>
                        </a:spcAft>
                      </a:pPr>
                      <a:r>
                        <a:rPr lang="en-US" sz="2800" dirty="0">
                          <a:effectLst/>
                        </a:rPr>
                        <a:t>0.023 ± 0.011</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0.064  ± 0.006</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0.204 ± 0.020</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err="1">
                          <a:effectLst/>
                        </a:rPr>
                        <a:t>nd</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dirty="0">
                          <a:effectLst/>
                        </a:rPr>
                        <a:t>0.012  ± 0.002</a:t>
                      </a:r>
                      <a:endParaRPr lang="en-US" sz="2800" dirty="0">
                        <a:solidFill>
                          <a:srgbClr val="000000"/>
                        </a:solidFill>
                        <a:effectLst/>
                        <a:latin typeface="Cordia New" pitchFamily="34" charset="-34"/>
                        <a:ea typeface="Calibri"/>
                        <a:cs typeface="Cordia New" pitchFamily="34" charset="-34"/>
                      </a:endParaRPr>
                    </a:p>
                  </a:txBody>
                  <a:tcPr marL="109728" marR="109728" marT="0" marB="0"/>
                </a:tc>
                <a:tc>
                  <a:txBody>
                    <a:bodyPr/>
                    <a:lstStyle/>
                    <a:p>
                      <a:pPr marL="0" marR="0" algn="ctr">
                        <a:lnSpc>
                          <a:spcPct val="115000"/>
                        </a:lnSpc>
                        <a:spcBef>
                          <a:spcPts val="0"/>
                        </a:spcBef>
                        <a:spcAft>
                          <a:spcPts val="0"/>
                        </a:spcAft>
                      </a:pPr>
                      <a:r>
                        <a:rPr lang="en-US" sz="2800" b="1" dirty="0">
                          <a:solidFill>
                            <a:srgbClr val="FF0000"/>
                          </a:solidFill>
                          <a:effectLst/>
                        </a:rPr>
                        <a:t>0.267 ±  0.001</a:t>
                      </a:r>
                      <a:endParaRPr lang="en-US" sz="2800" b="1" dirty="0">
                        <a:solidFill>
                          <a:srgbClr val="FF0000"/>
                        </a:solidFill>
                        <a:effectLst/>
                        <a:latin typeface="Cordia New" pitchFamily="34" charset="-34"/>
                        <a:ea typeface="Calibri"/>
                        <a:cs typeface="Cordia New" pitchFamily="34" charset="-34"/>
                      </a:endParaRPr>
                    </a:p>
                  </a:txBody>
                  <a:tcPr marL="109728" marR="109728" marT="0" marB="0"/>
                </a:tc>
              </a:tr>
              <a:tr h="401090">
                <a:tc>
                  <a:txBody>
                    <a:bodyPr/>
                    <a:lstStyle/>
                    <a:p>
                      <a:pPr marL="0" marR="0" algn="ctr">
                        <a:lnSpc>
                          <a:spcPct val="115000"/>
                        </a:lnSpc>
                        <a:spcBef>
                          <a:spcPts val="0"/>
                        </a:spcBef>
                        <a:spcAft>
                          <a:spcPts val="0"/>
                        </a:spcAft>
                      </a:pPr>
                      <a:r>
                        <a:rPr lang="en-US" sz="2800" dirty="0">
                          <a:effectLst/>
                        </a:rPr>
                        <a:t>Class C </a:t>
                      </a:r>
                      <a:r>
                        <a:rPr lang="en-US" sz="2800" baseline="30000" dirty="0" smtClean="0">
                          <a:effectLst/>
                        </a:rPr>
                        <a:t>a</a:t>
                      </a:r>
                      <a:endParaRPr lang="en-US" sz="2800" dirty="0">
                        <a:solidFill>
                          <a:srgbClr val="000000"/>
                        </a:solidFill>
                        <a:effectLst/>
                        <a:latin typeface="Calibri"/>
                        <a:ea typeface="Calibri"/>
                        <a:cs typeface="Times New Roman"/>
                      </a:endParaRPr>
                    </a:p>
                  </a:txBody>
                  <a:tcPr marL="109728" marR="109728" marT="0" marB="0"/>
                </a:tc>
                <a:tc gridSpan="2">
                  <a:txBody>
                    <a:bodyPr/>
                    <a:lstStyle/>
                    <a:p>
                      <a:pPr marL="0" marR="0" algn="ctr">
                        <a:lnSpc>
                          <a:spcPct val="115000"/>
                        </a:lnSpc>
                        <a:spcBef>
                          <a:spcPts val="0"/>
                        </a:spcBef>
                        <a:spcAft>
                          <a:spcPts val="0"/>
                        </a:spcAft>
                      </a:pPr>
                      <a:r>
                        <a:rPr lang="en-US" sz="2800" dirty="0">
                          <a:effectLst/>
                        </a:rPr>
                        <a:t>10</a:t>
                      </a:r>
                      <a:endParaRPr lang="en-US" sz="2800" dirty="0">
                        <a:solidFill>
                          <a:srgbClr val="000000"/>
                        </a:solidFill>
                        <a:effectLst/>
                        <a:latin typeface="Calibri"/>
                        <a:ea typeface="Calibri"/>
                        <a:cs typeface="Times New Roman"/>
                      </a:endParaRPr>
                    </a:p>
                  </a:txBody>
                  <a:tcPr marL="109728" marR="109728" marT="0" marB="0"/>
                </a:tc>
                <a:tc hMerge="1">
                  <a:txBody>
                    <a:bodyPr/>
                    <a:lstStyle/>
                    <a:p>
                      <a:endParaRPr lang="en-US"/>
                    </a:p>
                  </a:txBody>
                  <a:tcPr/>
                </a:tc>
                <a:tc>
                  <a:txBody>
                    <a:bodyPr/>
                    <a:lstStyle/>
                    <a:p>
                      <a:pPr marL="0" marR="0" algn="ctr">
                        <a:lnSpc>
                          <a:spcPct val="115000"/>
                        </a:lnSpc>
                        <a:spcBef>
                          <a:spcPts val="0"/>
                        </a:spcBef>
                        <a:spcAft>
                          <a:spcPts val="0"/>
                        </a:spcAft>
                      </a:pPr>
                      <a:r>
                        <a:rPr lang="en-US" sz="2800" dirty="0">
                          <a:effectLst/>
                        </a:rPr>
                        <a:t> </a:t>
                      </a:r>
                      <a:endParaRPr lang="en-US" sz="2800" dirty="0">
                        <a:solidFill>
                          <a:srgbClr val="000000"/>
                        </a:solidFill>
                        <a:effectLst/>
                        <a:latin typeface="Calibri"/>
                        <a:ea typeface="Calibri"/>
                        <a:cs typeface="Times New Roman"/>
                      </a:endParaRPr>
                    </a:p>
                  </a:txBody>
                  <a:tcPr marL="109728" marR="109728" marT="0" marB="0"/>
                </a:tc>
                <a:tc gridSpan="3">
                  <a:txBody>
                    <a:bodyPr/>
                    <a:lstStyle/>
                    <a:p>
                      <a:pPr marL="0" marR="0" algn="ctr">
                        <a:lnSpc>
                          <a:spcPct val="115000"/>
                        </a:lnSpc>
                        <a:spcBef>
                          <a:spcPts val="0"/>
                        </a:spcBef>
                        <a:spcAft>
                          <a:spcPts val="0"/>
                        </a:spcAft>
                      </a:pPr>
                      <a:r>
                        <a:rPr lang="en-US" sz="2800" dirty="0">
                          <a:effectLst/>
                        </a:rPr>
                        <a:t>0.2</a:t>
                      </a:r>
                      <a:endParaRPr lang="en-US" sz="2800" dirty="0">
                        <a:solidFill>
                          <a:srgbClr val="000000"/>
                        </a:solidFill>
                        <a:effectLst/>
                        <a:latin typeface="Calibri"/>
                        <a:ea typeface="Calibri"/>
                        <a:cs typeface="Times New Roman"/>
                      </a:endParaRPr>
                    </a:p>
                  </a:txBody>
                  <a:tcPr marL="109728" marR="109728" marT="0" marB="0"/>
                </a:tc>
                <a:tc hMerge="1">
                  <a:txBody>
                    <a:bodyPr/>
                    <a:lstStyle/>
                    <a:p>
                      <a:endParaRPr lang="en-US"/>
                    </a:p>
                  </a:txBody>
                  <a:tcPr/>
                </a:tc>
                <a:tc hMerge="1">
                  <a:txBody>
                    <a:bodyPr/>
                    <a:lstStyle/>
                    <a:p>
                      <a:endParaRPr lang="en-US"/>
                    </a:p>
                  </a:txBody>
                  <a:tcPr/>
                </a:tc>
              </a:tr>
              <a:tr h="401090">
                <a:tc>
                  <a:txBody>
                    <a:bodyPr/>
                    <a:lstStyle/>
                    <a:p>
                      <a:pPr marL="0" marR="0" algn="ctr">
                        <a:lnSpc>
                          <a:spcPct val="115000"/>
                        </a:lnSpc>
                        <a:spcBef>
                          <a:spcPts val="0"/>
                        </a:spcBef>
                        <a:spcAft>
                          <a:spcPts val="0"/>
                        </a:spcAft>
                      </a:pPr>
                      <a:r>
                        <a:rPr lang="en-US" sz="2800" dirty="0">
                          <a:effectLst/>
                        </a:rPr>
                        <a:t>Class D </a:t>
                      </a:r>
                      <a:r>
                        <a:rPr lang="en-US" sz="2800" baseline="30000" dirty="0" smtClean="0">
                          <a:effectLst/>
                        </a:rPr>
                        <a:t>a</a:t>
                      </a:r>
                      <a:endParaRPr lang="en-US" sz="2800" dirty="0">
                        <a:solidFill>
                          <a:srgbClr val="000000"/>
                        </a:solidFill>
                        <a:effectLst/>
                        <a:latin typeface="Calibri"/>
                        <a:ea typeface="Calibri"/>
                        <a:cs typeface="Times New Roman"/>
                      </a:endParaRPr>
                    </a:p>
                  </a:txBody>
                  <a:tcPr marL="109728" marR="109728" marT="0" marB="0"/>
                </a:tc>
                <a:tc gridSpan="2">
                  <a:txBody>
                    <a:bodyPr/>
                    <a:lstStyle/>
                    <a:p>
                      <a:pPr marL="0" marR="0" algn="ctr">
                        <a:lnSpc>
                          <a:spcPct val="115000"/>
                        </a:lnSpc>
                        <a:spcBef>
                          <a:spcPts val="0"/>
                        </a:spcBef>
                        <a:spcAft>
                          <a:spcPts val="0"/>
                        </a:spcAft>
                      </a:pPr>
                      <a:r>
                        <a:rPr lang="en-US" sz="2800" dirty="0">
                          <a:effectLst/>
                        </a:rPr>
                        <a:t>--</a:t>
                      </a:r>
                      <a:endParaRPr lang="en-US" sz="2800" dirty="0">
                        <a:solidFill>
                          <a:srgbClr val="000000"/>
                        </a:solidFill>
                        <a:effectLst/>
                        <a:latin typeface="Calibri"/>
                        <a:ea typeface="Calibri"/>
                        <a:cs typeface="Times New Roman"/>
                      </a:endParaRPr>
                    </a:p>
                  </a:txBody>
                  <a:tcPr marL="109728" marR="109728" marT="0" marB="0"/>
                </a:tc>
                <a:tc hMerge="1">
                  <a:txBody>
                    <a:bodyPr/>
                    <a:lstStyle/>
                    <a:p>
                      <a:endParaRPr lang="en-US"/>
                    </a:p>
                  </a:txBody>
                  <a:tcPr/>
                </a:tc>
                <a:tc>
                  <a:txBody>
                    <a:bodyPr/>
                    <a:lstStyle/>
                    <a:p>
                      <a:pPr marL="0" marR="0" algn="ctr">
                        <a:lnSpc>
                          <a:spcPct val="115000"/>
                        </a:lnSpc>
                        <a:spcBef>
                          <a:spcPts val="0"/>
                        </a:spcBef>
                        <a:spcAft>
                          <a:spcPts val="0"/>
                        </a:spcAft>
                      </a:pPr>
                      <a:r>
                        <a:rPr lang="en-US" sz="2800" dirty="0">
                          <a:effectLst/>
                        </a:rPr>
                        <a:t> </a:t>
                      </a:r>
                      <a:endParaRPr lang="en-US" sz="2800" dirty="0">
                        <a:solidFill>
                          <a:srgbClr val="000000"/>
                        </a:solidFill>
                        <a:effectLst/>
                        <a:latin typeface="Calibri"/>
                        <a:ea typeface="Calibri"/>
                        <a:cs typeface="Times New Roman"/>
                      </a:endParaRPr>
                    </a:p>
                  </a:txBody>
                  <a:tcPr marL="109728" marR="109728" marT="0" marB="0"/>
                </a:tc>
                <a:tc gridSpan="3">
                  <a:txBody>
                    <a:bodyPr/>
                    <a:lstStyle/>
                    <a:p>
                      <a:pPr marL="0" marR="0" algn="ctr">
                        <a:lnSpc>
                          <a:spcPct val="115000"/>
                        </a:lnSpc>
                        <a:spcBef>
                          <a:spcPts val="0"/>
                        </a:spcBef>
                        <a:spcAft>
                          <a:spcPts val="0"/>
                        </a:spcAft>
                      </a:pPr>
                      <a:r>
                        <a:rPr lang="en-US" sz="2800" dirty="0">
                          <a:effectLst/>
                        </a:rPr>
                        <a:t>0.4</a:t>
                      </a:r>
                      <a:endParaRPr lang="en-US" sz="2800" dirty="0">
                        <a:solidFill>
                          <a:srgbClr val="000000"/>
                        </a:solidFill>
                        <a:effectLst/>
                        <a:latin typeface="Calibri"/>
                        <a:ea typeface="Calibri"/>
                        <a:cs typeface="Times New Roman"/>
                      </a:endParaRPr>
                    </a:p>
                  </a:txBody>
                  <a:tcPr marL="109728" marR="109728" marT="0" marB="0"/>
                </a:tc>
                <a:tc hMerge="1">
                  <a:txBody>
                    <a:bodyPr/>
                    <a:lstStyle/>
                    <a:p>
                      <a:endParaRPr lang="en-US"/>
                    </a:p>
                  </a:txBody>
                  <a:tcPr/>
                </a:tc>
                <a:tc hMerge="1">
                  <a:txBody>
                    <a:bodyPr/>
                    <a:lstStyle/>
                    <a:p>
                      <a:endParaRPr lang="en-US"/>
                    </a:p>
                  </a:txBody>
                  <a:tcPr/>
                </a:tc>
              </a:tr>
            </a:tbl>
          </a:graphicData>
        </a:graphic>
      </p:graphicFrame>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81637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7961" y="499051"/>
            <a:ext cx="13254706" cy="697230"/>
          </a:xfrm>
        </p:spPr>
        <p:txBody>
          <a:bodyPr/>
          <a:lstStyle/>
          <a:p>
            <a:r>
              <a:rPr lang="en-US" b="1" dirty="0" smtClean="0"/>
              <a:t>Phytoplankton composition</a:t>
            </a:r>
            <a:endParaRPr lang="en-US" b="1" dirty="0"/>
          </a:p>
        </p:txBody>
      </p:sp>
      <p:sp>
        <p:nvSpPr>
          <p:cNvPr id="5" name="Content Placeholder 4"/>
          <p:cNvSpPr>
            <a:spLocks noGrp="1"/>
          </p:cNvSpPr>
          <p:nvPr>
            <p:ph sz="half" idx="1"/>
          </p:nvPr>
        </p:nvSpPr>
        <p:spPr>
          <a:xfrm>
            <a:off x="1122512" y="1834259"/>
            <a:ext cx="5795996" cy="5895833"/>
          </a:xfrm>
        </p:spPr>
        <p:txBody>
          <a:bodyPr/>
          <a:lstStyle/>
          <a:p>
            <a:pPr marL="0" indent="0">
              <a:buNone/>
            </a:pPr>
            <a:endParaRPr lang="en-US" sz="1400" b="1" dirty="0"/>
          </a:p>
          <a:p>
            <a:r>
              <a:rPr lang="en-US" sz="3400" dirty="0"/>
              <a:t>5 major taxonomic groups</a:t>
            </a:r>
          </a:p>
          <a:p>
            <a:pPr lvl="1"/>
            <a:r>
              <a:rPr lang="en-US" sz="2400" dirty="0"/>
              <a:t>Bacillariophyta</a:t>
            </a:r>
          </a:p>
          <a:p>
            <a:pPr lvl="1"/>
            <a:r>
              <a:rPr lang="en-US" sz="2400" dirty="0" err="1"/>
              <a:t>Chlorophyta</a:t>
            </a:r>
            <a:endParaRPr lang="en-US" sz="2400" dirty="0"/>
          </a:p>
          <a:p>
            <a:pPr lvl="1"/>
            <a:r>
              <a:rPr lang="en-US" sz="2400" dirty="0" err="1"/>
              <a:t>Cyanophyta</a:t>
            </a:r>
            <a:endParaRPr lang="en-US" sz="2400" dirty="0"/>
          </a:p>
          <a:p>
            <a:pPr lvl="1"/>
            <a:r>
              <a:rPr lang="en-US" sz="2400" dirty="0" err="1"/>
              <a:t>Dinophyta</a:t>
            </a:r>
            <a:endParaRPr lang="en-US" sz="2400" dirty="0"/>
          </a:p>
          <a:p>
            <a:pPr lvl="1"/>
            <a:r>
              <a:rPr lang="en-US" sz="2400" dirty="0"/>
              <a:t>Ciliates</a:t>
            </a:r>
          </a:p>
          <a:p>
            <a:pPr marL="0" indent="0">
              <a:buNone/>
            </a:pPr>
            <a:endParaRPr lang="en-US" sz="2300" dirty="0"/>
          </a:p>
          <a:p>
            <a:endParaRPr lang="en-US" sz="1400" dirty="0"/>
          </a:p>
        </p:txBody>
      </p:sp>
      <p:sp>
        <p:nvSpPr>
          <p:cNvPr id="6" name="Content Placeholder 5"/>
          <p:cNvSpPr>
            <a:spLocks noGrp="1"/>
          </p:cNvSpPr>
          <p:nvPr>
            <p:ph sz="half" idx="2"/>
          </p:nvPr>
        </p:nvSpPr>
        <p:spPr>
          <a:xfrm>
            <a:off x="6854349" y="1954560"/>
            <a:ext cx="7077286" cy="5759155"/>
          </a:xfrm>
        </p:spPr>
        <p:txBody>
          <a:bodyPr>
            <a:normAutofit/>
          </a:bodyPr>
          <a:lstStyle/>
          <a:p>
            <a:r>
              <a:rPr lang="en-US" sz="3400" dirty="0"/>
              <a:t>Fewer taxa during wet season</a:t>
            </a:r>
          </a:p>
          <a:p>
            <a:pPr marL="0" indent="0">
              <a:buNone/>
            </a:pPr>
            <a:endParaRPr lang="en-US" sz="2000" dirty="0"/>
          </a:p>
          <a:p>
            <a:r>
              <a:rPr lang="en-US" sz="3400" dirty="0"/>
              <a:t>38 taxa (58% diatoms/ Bacillariophyta)</a:t>
            </a:r>
          </a:p>
          <a:p>
            <a:endParaRPr lang="en-US" sz="3400" dirty="0"/>
          </a:p>
          <a:p>
            <a:endParaRPr lang="en-US" sz="4600" dirty="0"/>
          </a:p>
          <a:p>
            <a:pPr marL="0" indent="0">
              <a:buNone/>
            </a:pPr>
            <a:endParaRPr lang="en-US" dirty="0"/>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ontent Placeholder 2"/>
          <p:cNvGraphicFramePr>
            <a:graphicFrameLocks/>
          </p:cNvGraphicFramePr>
          <p:nvPr>
            <p:extLst>
              <p:ext uri="{D42A27DB-BD31-4B8C-83A1-F6EECF244321}">
                <p14:modId xmlns:p14="http://schemas.microsoft.com/office/powerpoint/2010/main" val="2406403091"/>
              </p:ext>
            </p:extLst>
          </p:nvPr>
        </p:nvGraphicFramePr>
        <p:xfrm>
          <a:off x="978495" y="5324534"/>
          <a:ext cx="12673408" cy="2764031"/>
        </p:xfrm>
        <a:graphic>
          <a:graphicData uri="http://schemas.openxmlformats.org/drawingml/2006/table">
            <a:tbl>
              <a:tblPr firstRow="1" firstCol="1" bandRow="1">
                <a:tableStyleId>{5C22544A-7EE6-4342-B048-85BDC9FD1C3A}</a:tableStyleId>
              </a:tblPr>
              <a:tblGrid>
                <a:gridCol w="3787881"/>
                <a:gridCol w="2502548"/>
                <a:gridCol w="2145975"/>
                <a:gridCol w="1946419"/>
                <a:gridCol w="2290585"/>
              </a:tblGrid>
              <a:tr h="533251">
                <a:tc rowSpan="2">
                  <a:txBody>
                    <a:bodyPr/>
                    <a:lstStyle/>
                    <a:p>
                      <a:pPr algn="ctr">
                        <a:lnSpc>
                          <a:spcPct val="115000"/>
                        </a:lnSpc>
                        <a:spcAft>
                          <a:spcPts val="0"/>
                        </a:spcAft>
                      </a:pPr>
                      <a:r>
                        <a:rPr lang="en-US" sz="2900" dirty="0">
                          <a:effectLst/>
                        </a:rPr>
                        <a:t>SAMPLING PERIOD</a:t>
                      </a:r>
                    </a:p>
                    <a:p>
                      <a:pPr>
                        <a:lnSpc>
                          <a:spcPct val="115000"/>
                        </a:lnSpc>
                        <a:spcAft>
                          <a:spcPts val="0"/>
                        </a:spcAft>
                      </a:pPr>
                      <a:r>
                        <a:rPr lang="en-US" sz="2900" dirty="0">
                          <a:effectLst/>
                        </a:rPr>
                        <a:t> </a:t>
                      </a:r>
                      <a:endParaRPr lang="en-US" sz="2900" dirty="0">
                        <a:effectLst/>
                        <a:latin typeface="Calibri"/>
                        <a:ea typeface="Calibri"/>
                        <a:cs typeface="Times New Roman"/>
                      </a:endParaRPr>
                    </a:p>
                  </a:txBody>
                  <a:tcPr marL="59058" marR="59058" marT="0" marB="0"/>
                </a:tc>
                <a:tc gridSpan="4">
                  <a:txBody>
                    <a:bodyPr/>
                    <a:lstStyle/>
                    <a:p>
                      <a:pPr algn="ctr">
                        <a:lnSpc>
                          <a:spcPct val="115000"/>
                        </a:lnSpc>
                        <a:spcAft>
                          <a:spcPts val="0"/>
                        </a:spcAft>
                      </a:pPr>
                      <a:r>
                        <a:rPr lang="en-US" sz="2900" dirty="0" smtClean="0">
                          <a:effectLst/>
                        </a:rPr>
                        <a:t>Number of taxa</a:t>
                      </a:r>
                      <a:endParaRPr lang="en-US" sz="2900" dirty="0">
                        <a:effectLst/>
                        <a:latin typeface="Calibri"/>
                        <a:ea typeface="Calibri"/>
                        <a:cs typeface="Times New Roman"/>
                      </a:endParaRPr>
                    </a:p>
                  </a:txBody>
                  <a:tcPr marL="59058" marR="59058" marT="0" marB="0"/>
                </a:tc>
                <a:tc hMerge="1">
                  <a:txBody>
                    <a:bodyPr/>
                    <a:lstStyle/>
                    <a:p>
                      <a:endParaRPr lang="en-US"/>
                    </a:p>
                  </a:txBody>
                  <a:tcPr/>
                </a:tc>
                <a:tc hMerge="1">
                  <a:txBody>
                    <a:bodyPr/>
                    <a:lstStyle/>
                    <a:p>
                      <a:endParaRPr lang="en-US"/>
                    </a:p>
                  </a:txBody>
                  <a:tcPr/>
                </a:tc>
                <a:tc hMerge="1">
                  <a:txBody>
                    <a:bodyPr/>
                    <a:lstStyle/>
                    <a:p>
                      <a:endParaRPr lang="en-US"/>
                    </a:p>
                  </a:txBody>
                  <a:tcPr/>
                </a:tc>
              </a:tr>
              <a:tr h="557695">
                <a:tc vMerge="1">
                  <a:txBody>
                    <a:bodyPr/>
                    <a:lstStyle/>
                    <a:p>
                      <a:endParaRPr lang="en-US"/>
                    </a:p>
                  </a:txBody>
                  <a:tcPr/>
                </a:tc>
                <a:tc>
                  <a:txBody>
                    <a:bodyPr/>
                    <a:lstStyle/>
                    <a:p>
                      <a:pPr>
                        <a:lnSpc>
                          <a:spcPct val="115000"/>
                        </a:lnSpc>
                        <a:spcAft>
                          <a:spcPts val="0"/>
                        </a:spcAft>
                      </a:pPr>
                      <a:r>
                        <a:rPr lang="en-US" sz="2900" dirty="0" smtClean="0">
                          <a:effectLst/>
                          <a:latin typeface="Century Gothic" pitchFamily="34" charset="0"/>
                        </a:rPr>
                        <a:t>S1</a:t>
                      </a:r>
                      <a:endParaRPr lang="en-US" sz="2900" dirty="0">
                        <a:effectLst/>
                        <a:latin typeface="Century Gothic" pitchFamily="34" charset="0"/>
                        <a:ea typeface="Calibri"/>
                        <a:cs typeface="Times New Roman"/>
                      </a:endParaRPr>
                    </a:p>
                  </a:txBody>
                  <a:tcPr marL="59058" marR="59058" marT="0" marB="0"/>
                </a:tc>
                <a:tc>
                  <a:txBody>
                    <a:bodyPr/>
                    <a:lstStyle/>
                    <a:p>
                      <a:pPr>
                        <a:lnSpc>
                          <a:spcPct val="115000"/>
                        </a:lnSpc>
                        <a:spcAft>
                          <a:spcPts val="0"/>
                        </a:spcAft>
                      </a:pPr>
                      <a:r>
                        <a:rPr lang="en-US" sz="2900" dirty="0" smtClean="0">
                          <a:effectLst/>
                          <a:latin typeface="Century Gothic" pitchFamily="34" charset="0"/>
                        </a:rPr>
                        <a:t>S2</a:t>
                      </a:r>
                      <a:endParaRPr lang="en-US" sz="2900" dirty="0">
                        <a:effectLst/>
                        <a:latin typeface="Century Gothic" pitchFamily="34" charset="0"/>
                        <a:ea typeface="Calibri"/>
                        <a:cs typeface="Times New Roman"/>
                      </a:endParaRPr>
                    </a:p>
                  </a:txBody>
                  <a:tcPr marL="59058" marR="59058" marT="0" marB="0"/>
                </a:tc>
                <a:tc>
                  <a:txBody>
                    <a:bodyPr/>
                    <a:lstStyle/>
                    <a:p>
                      <a:pPr>
                        <a:lnSpc>
                          <a:spcPct val="115000"/>
                        </a:lnSpc>
                        <a:spcAft>
                          <a:spcPts val="0"/>
                        </a:spcAft>
                      </a:pPr>
                      <a:r>
                        <a:rPr lang="en-US" sz="2900" dirty="0" smtClean="0">
                          <a:effectLst/>
                          <a:latin typeface="Century Gothic" pitchFamily="34" charset="0"/>
                        </a:rPr>
                        <a:t>S3</a:t>
                      </a:r>
                      <a:endParaRPr lang="en-US" sz="2900" dirty="0">
                        <a:effectLst/>
                        <a:latin typeface="Century Gothic" pitchFamily="34" charset="0"/>
                        <a:ea typeface="Calibri"/>
                        <a:cs typeface="Times New Roman"/>
                      </a:endParaRPr>
                    </a:p>
                  </a:txBody>
                  <a:tcPr marL="59058" marR="59058" marT="0" marB="0"/>
                </a:tc>
                <a:tc>
                  <a:txBody>
                    <a:bodyPr/>
                    <a:lstStyle/>
                    <a:p>
                      <a:pPr>
                        <a:lnSpc>
                          <a:spcPct val="115000"/>
                        </a:lnSpc>
                        <a:spcAft>
                          <a:spcPts val="0"/>
                        </a:spcAft>
                      </a:pPr>
                      <a:r>
                        <a:rPr lang="en-US" sz="2900" dirty="0" smtClean="0">
                          <a:effectLst/>
                          <a:latin typeface="Century Gothic" pitchFamily="34" charset="0"/>
                        </a:rPr>
                        <a:t>S4</a:t>
                      </a:r>
                      <a:endParaRPr lang="en-US" sz="2900" dirty="0">
                        <a:effectLst/>
                        <a:latin typeface="Century Gothic" pitchFamily="34" charset="0"/>
                        <a:ea typeface="Calibri"/>
                        <a:cs typeface="Times New Roman"/>
                      </a:endParaRPr>
                    </a:p>
                  </a:txBody>
                  <a:tcPr marL="59058" marR="59058" marT="0" marB="0"/>
                </a:tc>
              </a:tr>
              <a:tr h="557695">
                <a:tc>
                  <a:txBody>
                    <a:bodyPr/>
                    <a:lstStyle/>
                    <a:p>
                      <a:pPr>
                        <a:lnSpc>
                          <a:spcPct val="115000"/>
                        </a:lnSpc>
                        <a:spcAft>
                          <a:spcPts val="0"/>
                        </a:spcAft>
                      </a:pPr>
                      <a:r>
                        <a:rPr lang="en-US" sz="2900" dirty="0">
                          <a:effectLst/>
                        </a:rPr>
                        <a:t>October 2014 </a:t>
                      </a:r>
                      <a:r>
                        <a:rPr lang="en-US" sz="2900" dirty="0" smtClean="0">
                          <a:effectLst/>
                        </a:rPr>
                        <a:t>(D)</a:t>
                      </a:r>
                      <a:endParaRPr lang="en-US" sz="2900" dirty="0">
                        <a:effectLst/>
                        <a:latin typeface="Calibri"/>
                        <a:ea typeface="Calibri"/>
                        <a:cs typeface="Times New Roman"/>
                      </a:endParaRPr>
                    </a:p>
                  </a:txBody>
                  <a:tcPr marL="59058" marR="59058" marT="0" marB="0"/>
                </a:tc>
                <a:tc>
                  <a:txBody>
                    <a:bodyPr/>
                    <a:lstStyle/>
                    <a:p>
                      <a:r>
                        <a:rPr lang="en-US" sz="2900" dirty="0" smtClean="0"/>
                        <a:t>16</a:t>
                      </a:r>
                      <a:endParaRPr lang="en-US" sz="2900" dirty="0"/>
                    </a:p>
                  </a:txBody>
                  <a:tcPr marL="146304" marR="146304" marT="54864" marB="54864"/>
                </a:tc>
                <a:tc>
                  <a:txBody>
                    <a:bodyPr/>
                    <a:lstStyle/>
                    <a:p>
                      <a:r>
                        <a:rPr lang="en-US" sz="2900" b="1" dirty="0" smtClean="0">
                          <a:solidFill>
                            <a:srgbClr val="FF0000"/>
                          </a:solidFill>
                        </a:rPr>
                        <a:t>18</a:t>
                      </a:r>
                      <a:endParaRPr lang="en-US" sz="2900" b="1" dirty="0">
                        <a:solidFill>
                          <a:srgbClr val="FF0000"/>
                        </a:solidFill>
                      </a:endParaRPr>
                    </a:p>
                  </a:txBody>
                  <a:tcPr marL="146304" marR="146304" marT="54864" marB="54864"/>
                </a:tc>
                <a:tc>
                  <a:txBody>
                    <a:bodyPr/>
                    <a:lstStyle/>
                    <a:p>
                      <a:r>
                        <a:rPr lang="en-US" sz="2900" dirty="0" smtClean="0"/>
                        <a:t>11</a:t>
                      </a:r>
                      <a:endParaRPr lang="en-US" sz="2900" dirty="0"/>
                    </a:p>
                  </a:txBody>
                  <a:tcPr marL="146304" marR="146304" marT="54864" marB="54864"/>
                </a:tc>
                <a:tc>
                  <a:txBody>
                    <a:bodyPr/>
                    <a:lstStyle/>
                    <a:p>
                      <a:r>
                        <a:rPr lang="en-US" sz="2900" dirty="0" smtClean="0"/>
                        <a:t>11</a:t>
                      </a:r>
                      <a:endParaRPr lang="en-US" sz="2900" dirty="0"/>
                    </a:p>
                  </a:txBody>
                  <a:tcPr marL="146304" marR="146304" marT="54864" marB="54864"/>
                </a:tc>
              </a:tr>
              <a:tr h="557695">
                <a:tc>
                  <a:txBody>
                    <a:bodyPr/>
                    <a:lstStyle/>
                    <a:p>
                      <a:pPr>
                        <a:lnSpc>
                          <a:spcPct val="115000"/>
                        </a:lnSpc>
                        <a:spcAft>
                          <a:spcPts val="0"/>
                        </a:spcAft>
                      </a:pPr>
                      <a:r>
                        <a:rPr lang="en-US" sz="2900" dirty="0">
                          <a:effectLst/>
                        </a:rPr>
                        <a:t>August 2015 </a:t>
                      </a:r>
                      <a:r>
                        <a:rPr lang="en-US" sz="2900" dirty="0" smtClean="0">
                          <a:effectLst/>
                        </a:rPr>
                        <a:t>(W)</a:t>
                      </a:r>
                      <a:endParaRPr lang="en-US" sz="2900" dirty="0">
                        <a:effectLst/>
                        <a:latin typeface="Calibri"/>
                        <a:ea typeface="Calibri"/>
                        <a:cs typeface="Times New Roman"/>
                      </a:endParaRPr>
                    </a:p>
                  </a:txBody>
                  <a:tcPr marL="59058" marR="59058" marT="0" marB="0"/>
                </a:tc>
                <a:tc>
                  <a:txBody>
                    <a:bodyPr/>
                    <a:lstStyle/>
                    <a:p>
                      <a:r>
                        <a:rPr lang="en-US" sz="2900" dirty="0" smtClean="0"/>
                        <a:t>1</a:t>
                      </a:r>
                      <a:endParaRPr lang="en-US" sz="2900" dirty="0"/>
                    </a:p>
                  </a:txBody>
                  <a:tcPr marL="146304" marR="146304" marT="54864" marB="54864"/>
                </a:tc>
                <a:tc>
                  <a:txBody>
                    <a:bodyPr/>
                    <a:lstStyle/>
                    <a:p>
                      <a:r>
                        <a:rPr lang="en-US" sz="2900" dirty="0" smtClean="0"/>
                        <a:t>3</a:t>
                      </a:r>
                      <a:endParaRPr lang="en-US" sz="2900" dirty="0"/>
                    </a:p>
                  </a:txBody>
                  <a:tcPr marL="146304" marR="146304" marT="54864" marB="54864"/>
                </a:tc>
                <a:tc>
                  <a:txBody>
                    <a:bodyPr/>
                    <a:lstStyle/>
                    <a:p>
                      <a:r>
                        <a:rPr lang="en-US" sz="2900" dirty="0" smtClean="0"/>
                        <a:t>3</a:t>
                      </a:r>
                      <a:endParaRPr lang="en-US" sz="2900" dirty="0"/>
                    </a:p>
                  </a:txBody>
                  <a:tcPr marL="146304" marR="146304" marT="54864" marB="54864"/>
                </a:tc>
                <a:tc>
                  <a:txBody>
                    <a:bodyPr/>
                    <a:lstStyle/>
                    <a:p>
                      <a:r>
                        <a:rPr lang="en-US" sz="2900" b="1" dirty="0" smtClean="0">
                          <a:solidFill>
                            <a:srgbClr val="FF0000"/>
                          </a:solidFill>
                        </a:rPr>
                        <a:t>6</a:t>
                      </a:r>
                      <a:endParaRPr lang="en-US" sz="2900" b="1" dirty="0">
                        <a:solidFill>
                          <a:srgbClr val="FF0000"/>
                        </a:solidFill>
                      </a:endParaRPr>
                    </a:p>
                  </a:txBody>
                  <a:tcPr marL="146304" marR="146304" marT="54864" marB="54864"/>
                </a:tc>
              </a:tr>
              <a:tr h="557695">
                <a:tc>
                  <a:txBody>
                    <a:bodyPr/>
                    <a:lstStyle/>
                    <a:p>
                      <a:pPr>
                        <a:lnSpc>
                          <a:spcPct val="115000"/>
                        </a:lnSpc>
                        <a:spcAft>
                          <a:spcPts val="0"/>
                        </a:spcAft>
                      </a:pPr>
                      <a:r>
                        <a:rPr lang="en-US" sz="2900" dirty="0">
                          <a:effectLst/>
                        </a:rPr>
                        <a:t>December 2015 </a:t>
                      </a:r>
                      <a:r>
                        <a:rPr lang="en-US" sz="2900" dirty="0" smtClean="0">
                          <a:effectLst/>
                        </a:rPr>
                        <a:t>(D)</a:t>
                      </a:r>
                      <a:endParaRPr lang="en-US" sz="2900" dirty="0">
                        <a:effectLst/>
                        <a:latin typeface="Calibri"/>
                        <a:ea typeface="Calibri"/>
                        <a:cs typeface="Times New Roman"/>
                      </a:endParaRPr>
                    </a:p>
                  </a:txBody>
                  <a:tcPr marL="59058" marR="59058" marT="0" marB="0"/>
                </a:tc>
                <a:tc>
                  <a:txBody>
                    <a:bodyPr/>
                    <a:lstStyle/>
                    <a:p>
                      <a:r>
                        <a:rPr lang="en-US" sz="2900" b="1" dirty="0" smtClean="0">
                          <a:solidFill>
                            <a:srgbClr val="FF0000"/>
                          </a:solidFill>
                        </a:rPr>
                        <a:t>9</a:t>
                      </a:r>
                      <a:endParaRPr lang="en-US" sz="2900" b="1" dirty="0">
                        <a:solidFill>
                          <a:srgbClr val="FF0000"/>
                        </a:solidFill>
                      </a:endParaRPr>
                    </a:p>
                  </a:txBody>
                  <a:tcPr marL="146304" marR="146304" marT="54864" marB="54864"/>
                </a:tc>
                <a:tc>
                  <a:txBody>
                    <a:bodyPr/>
                    <a:lstStyle/>
                    <a:p>
                      <a:r>
                        <a:rPr lang="en-US" sz="2900" dirty="0" smtClean="0"/>
                        <a:t>2</a:t>
                      </a:r>
                      <a:endParaRPr lang="en-US" sz="2900" dirty="0"/>
                    </a:p>
                  </a:txBody>
                  <a:tcPr marL="146304" marR="146304" marT="54864" marB="54864"/>
                </a:tc>
                <a:tc>
                  <a:txBody>
                    <a:bodyPr/>
                    <a:lstStyle/>
                    <a:p>
                      <a:r>
                        <a:rPr lang="en-US" sz="2900" dirty="0" smtClean="0"/>
                        <a:t>7</a:t>
                      </a:r>
                      <a:endParaRPr lang="en-US" sz="2900" dirty="0"/>
                    </a:p>
                  </a:txBody>
                  <a:tcPr marL="146304" marR="146304" marT="54864" marB="54864"/>
                </a:tc>
                <a:tc>
                  <a:txBody>
                    <a:bodyPr/>
                    <a:lstStyle/>
                    <a:p>
                      <a:r>
                        <a:rPr lang="en-US" sz="2900" dirty="0" smtClean="0"/>
                        <a:t>6</a:t>
                      </a:r>
                      <a:endParaRPr lang="en-US" sz="2900" dirty="0"/>
                    </a:p>
                  </a:txBody>
                  <a:tcPr marL="146304" marR="146304" marT="54864" marB="54864"/>
                </a:tc>
              </a:tr>
            </a:tbl>
          </a:graphicData>
        </a:graphic>
      </p:graphicFrame>
      <p:sp>
        <p:nvSpPr>
          <p:cNvPr id="2" name="Rectangle 1"/>
          <p:cNvSpPr/>
          <p:nvPr/>
        </p:nvSpPr>
        <p:spPr>
          <a:xfrm>
            <a:off x="16877863" y="1686091"/>
            <a:ext cx="3917235" cy="2224778"/>
          </a:xfrm>
          <a:prstGeom prst="rect">
            <a:avLst/>
          </a:prstGeom>
        </p:spPr>
        <p:txBody>
          <a:bodyPr wrap="square" lIns="130622" tIns="65311" rIns="130622" bIns="65311">
            <a:spAutoFit/>
          </a:bodyPr>
          <a:lstStyle/>
          <a:p>
            <a:pPr lvl="0" eaLnBrk="1" hangingPunct="1"/>
            <a:r>
              <a:rPr lang="en-US" sz="3400" dirty="0">
                <a:solidFill>
                  <a:srgbClr val="000000"/>
                </a:solidFill>
                <a:latin typeface="Segoe UI Semibold" pitchFamily="34" charset="0"/>
                <a:ea typeface="Calibri" pitchFamily="34" charset="0"/>
                <a:cs typeface="Segoe UI Semibold" pitchFamily="34" charset="0"/>
              </a:rPr>
              <a:t>Number of taxa on four sampling stations at different periods.</a:t>
            </a:r>
            <a:endParaRPr lang="en-US" sz="3400" dirty="0">
              <a:latin typeface="Segoe UI Semibold" pitchFamily="34" charset="0"/>
              <a:cs typeface="Segoe UI Semibold" pitchFamily="34" charset="0"/>
            </a:endParaRPr>
          </a:p>
        </p:txBody>
      </p:sp>
    </p:spTree>
    <p:extLst>
      <p:ext uri="{BB962C8B-B14F-4D97-AF65-F5344CB8AC3E}">
        <p14:creationId xmlns:p14="http://schemas.microsoft.com/office/powerpoint/2010/main" val="5158185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b="1" dirty="0" smtClean="0"/>
              <a:t>Phytoplankton composition</a:t>
            </a:r>
            <a:endParaRPr lang="en-US" b="1" dirty="0"/>
          </a:p>
        </p:txBody>
      </p:sp>
      <p:sp>
        <p:nvSpPr>
          <p:cNvPr id="5" name="Content Placeholder 4"/>
          <p:cNvSpPr>
            <a:spLocks noGrp="1"/>
          </p:cNvSpPr>
          <p:nvPr>
            <p:ph sz="half" idx="2"/>
          </p:nvPr>
        </p:nvSpPr>
        <p:spPr>
          <a:xfrm>
            <a:off x="9115400" y="1920241"/>
            <a:ext cx="4248472" cy="5154787"/>
          </a:xfrm>
        </p:spPr>
        <p:style>
          <a:lnRef idx="2">
            <a:schemeClr val="accent1"/>
          </a:lnRef>
          <a:fillRef idx="1">
            <a:schemeClr val="lt1"/>
          </a:fillRef>
          <a:effectRef idx="0">
            <a:schemeClr val="accent1"/>
          </a:effectRef>
          <a:fontRef idx="minor">
            <a:schemeClr val="dk1"/>
          </a:fontRef>
        </p:style>
        <p:txBody>
          <a:bodyPr>
            <a:noAutofit/>
          </a:bodyPr>
          <a:lstStyle/>
          <a:p>
            <a:r>
              <a:rPr lang="en-US" sz="2800" dirty="0"/>
              <a:t>Bacillariophyta (Diatoms)  - 22 taxa  </a:t>
            </a:r>
          </a:p>
          <a:p>
            <a:pPr marL="0" indent="0">
              <a:buNone/>
            </a:pPr>
            <a:endParaRPr lang="en-US" sz="2800" dirty="0"/>
          </a:p>
          <a:p>
            <a:r>
              <a:rPr lang="en-US" sz="2800" dirty="0"/>
              <a:t>Dominance of diatoms flora </a:t>
            </a:r>
          </a:p>
          <a:p>
            <a:pPr lvl="1"/>
            <a:r>
              <a:rPr lang="en-US" sz="2800" dirty="0" smtClean="0"/>
              <a:t>indicates alkaline </a:t>
            </a:r>
            <a:r>
              <a:rPr lang="en-US" sz="2800" dirty="0"/>
              <a:t>environment </a:t>
            </a:r>
            <a:r>
              <a:rPr lang="en-US" sz="2800" dirty="0" smtClean="0"/>
              <a:t> (</a:t>
            </a:r>
            <a:r>
              <a:rPr lang="en-US" sz="2800" dirty="0" err="1" smtClean="0"/>
              <a:t>Buzer</a:t>
            </a:r>
            <a:r>
              <a:rPr lang="en-US" sz="2800" dirty="0" smtClean="0"/>
              <a:t>, 1981)</a:t>
            </a:r>
          </a:p>
          <a:p>
            <a:pPr lvl="1"/>
            <a:endParaRPr lang="en-US" sz="2800" dirty="0"/>
          </a:p>
          <a:p>
            <a:pPr lvl="1"/>
            <a:r>
              <a:rPr lang="en-US" sz="2800" dirty="0" smtClean="0"/>
              <a:t>pH range : 7.34 </a:t>
            </a:r>
            <a:r>
              <a:rPr lang="en-US" sz="2800" dirty="0"/>
              <a:t>– </a:t>
            </a:r>
            <a:r>
              <a:rPr lang="en-US" sz="2800" dirty="0" smtClean="0"/>
              <a:t>8.20</a:t>
            </a:r>
            <a:endParaRPr lang="en-US" sz="2800" dirty="0"/>
          </a:p>
          <a:p>
            <a:endParaRPr lang="en-US" sz="2800" dirty="0"/>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1835536183"/>
              </p:ext>
            </p:extLst>
          </p:nvPr>
        </p:nvGraphicFramePr>
        <p:xfrm>
          <a:off x="-461664" y="1349693"/>
          <a:ext cx="10081120" cy="5119840"/>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p:cNvSpPr/>
          <p:nvPr/>
        </p:nvSpPr>
        <p:spPr>
          <a:xfrm>
            <a:off x="630986" y="6411122"/>
            <a:ext cx="8196382" cy="809006"/>
          </a:xfrm>
          <a:prstGeom prst="rect">
            <a:avLst/>
          </a:prstGeom>
        </p:spPr>
        <p:txBody>
          <a:bodyPr wrap="square" lIns="130622" tIns="65311" rIns="130622" bIns="65311">
            <a:spAutoFit/>
          </a:bodyPr>
          <a:lstStyle/>
          <a:p>
            <a:r>
              <a:rPr lang="en-US" sz="2200" dirty="0"/>
              <a:t>Percentage composition of phytoplankton in Alinsaog River, Sta. Cruz, Zambales (October 2014, August 2015, December 2015).</a:t>
            </a:r>
          </a:p>
        </p:txBody>
      </p:sp>
      <p:sp>
        <p:nvSpPr>
          <p:cNvPr id="4" name="Rectangle 3"/>
          <p:cNvSpPr/>
          <p:nvPr/>
        </p:nvSpPr>
        <p:spPr>
          <a:xfrm>
            <a:off x="632858" y="7311955"/>
            <a:ext cx="13595110" cy="691277"/>
          </a:xfrm>
          <a:prstGeom prst="rect">
            <a:avLst/>
          </a:prstGeom>
        </p:spPr>
        <p:style>
          <a:lnRef idx="2">
            <a:schemeClr val="dk1">
              <a:shade val="50000"/>
            </a:schemeClr>
          </a:lnRef>
          <a:fillRef idx="1">
            <a:schemeClr val="dk1"/>
          </a:fillRef>
          <a:effectRef idx="0">
            <a:schemeClr val="dk1"/>
          </a:effectRef>
          <a:fontRef idx="minor">
            <a:schemeClr val="lt1"/>
          </a:fontRef>
        </p:style>
        <p:txBody>
          <a:bodyPr lIns="130622" tIns="65311" rIns="130622" bIns="65311" rtlCol="0" anchor="ctr"/>
          <a:lstStyle/>
          <a:p>
            <a:pPr algn="ctr"/>
            <a:r>
              <a:rPr lang="en-US" sz="2700" dirty="0"/>
              <a:t>Diatoms prefer alkaline environment.</a:t>
            </a:r>
          </a:p>
          <a:p>
            <a:pPr algn="ctr"/>
            <a:r>
              <a:rPr lang="en-US" sz="2700" dirty="0"/>
              <a:t>Silica needed for cell wall synthesis  has increased solubility at higher </a:t>
            </a:r>
            <a:r>
              <a:rPr lang="en-US" sz="2700" dirty="0" err="1"/>
              <a:t>pH.</a:t>
            </a:r>
            <a:endParaRPr lang="en-US" sz="2700" dirty="0"/>
          </a:p>
        </p:txBody>
      </p:sp>
    </p:spTree>
    <p:extLst>
      <p:ext uri="{BB962C8B-B14F-4D97-AF65-F5344CB8AC3E}">
        <p14:creationId xmlns:p14="http://schemas.microsoft.com/office/powerpoint/2010/main" val="7810675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p:cNvSpPr/>
          <p:nvPr/>
        </p:nvSpPr>
        <p:spPr>
          <a:xfrm>
            <a:off x="632858" y="6966317"/>
            <a:ext cx="2073830" cy="172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sp>
        <p:nvSpPr>
          <p:cNvPr id="10" name="Rectangle 9"/>
          <p:cNvSpPr/>
          <p:nvPr/>
        </p:nvSpPr>
        <p:spPr>
          <a:xfrm>
            <a:off x="632858" y="4374029"/>
            <a:ext cx="1728192" cy="172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sp>
        <p:nvSpPr>
          <p:cNvPr id="8" name="Rectangle 7"/>
          <p:cNvSpPr/>
          <p:nvPr/>
        </p:nvSpPr>
        <p:spPr>
          <a:xfrm>
            <a:off x="632858" y="2386608"/>
            <a:ext cx="2073830" cy="6912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sp>
        <p:nvSpPr>
          <p:cNvPr id="11" name="Rectangle 10"/>
          <p:cNvSpPr/>
          <p:nvPr/>
        </p:nvSpPr>
        <p:spPr>
          <a:xfrm>
            <a:off x="517645" y="1533646"/>
            <a:ext cx="1728192" cy="2480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130622" tIns="65311" rIns="130622" bIns="65311" rtlCol="0" anchor="ctr"/>
          <a:lstStyle/>
          <a:p>
            <a:pPr algn="ctr"/>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3266983903"/>
              </p:ext>
            </p:extLst>
          </p:nvPr>
        </p:nvGraphicFramePr>
        <p:xfrm>
          <a:off x="517645" y="139959"/>
          <a:ext cx="13494299" cy="8562976"/>
        </p:xfrm>
        <a:graphic>
          <a:graphicData uri="http://schemas.openxmlformats.org/presentationml/2006/ole">
            <mc:AlternateContent xmlns:mc="http://schemas.openxmlformats.org/markup-compatibility/2006">
              <mc:Choice xmlns:v="urn:schemas-microsoft-com:vml" Requires="v">
                <p:oleObj spid="_x0000_s8290" name="Document" r:id="rId4" imgW="6099065" imgH="7186858" progId="Word.Document.12">
                  <p:embed/>
                </p:oleObj>
              </mc:Choice>
              <mc:Fallback>
                <p:oleObj name="Document" r:id="rId4" imgW="6099065" imgH="7186858" progId="Word.Document.12">
                  <p:embed/>
                  <p:pic>
                    <p:nvPicPr>
                      <p:cNvPr id="0" name=""/>
                      <p:cNvPicPr/>
                      <p:nvPr/>
                    </p:nvPicPr>
                    <p:blipFill>
                      <a:blip r:embed="rId5"/>
                      <a:stretch>
                        <a:fillRect/>
                      </a:stretch>
                    </p:blipFill>
                    <p:spPr>
                      <a:xfrm>
                        <a:off x="517645" y="139959"/>
                        <a:ext cx="13494299" cy="8562976"/>
                      </a:xfrm>
                      <a:prstGeom prst="rect">
                        <a:avLst/>
                      </a:prstGeom>
                    </p:spPr>
                  </p:pic>
                </p:oleObj>
              </mc:Fallback>
            </mc:AlternateContent>
          </a:graphicData>
        </a:graphic>
      </p:graphicFrame>
    </p:spTree>
    <p:extLst>
      <p:ext uri="{BB962C8B-B14F-4D97-AF65-F5344CB8AC3E}">
        <p14:creationId xmlns:p14="http://schemas.microsoft.com/office/powerpoint/2010/main" val="36354655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lstStyle/>
          <a:p>
            <a:r>
              <a:rPr lang="en-US" b="1" dirty="0" smtClean="0"/>
              <a:t>Phytoplankton composition</a:t>
            </a:r>
            <a:endParaRPr lang="en-US" b="1" dirty="0"/>
          </a:p>
        </p:txBody>
      </p:sp>
      <p:sp>
        <p:nvSpPr>
          <p:cNvPr id="6" name="Content Placeholder 5"/>
          <p:cNvSpPr>
            <a:spLocks noGrp="1"/>
          </p:cNvSpPr>
          <p:nvPr>
            <p:ph sz="half" idx="1"/>
          </p:nvPr>
        </p:nvSpPr>
        <p:spPr>
          <a:xfrm>
            <a:off x="731520" y="1999728"/>
            <a:ext cx="9247976" cy="5787479"/>
          </a:xfrm>
        </p:spPr>
        <p:txBody>
          <a:bodyPr>
            <a:noAutofit/>
          </a:bodyPr>
          <a:lstStyle/>
          <a:p>
            <a:pPr marL="0" indent="0">
              <a:buNone/>
            </a:pPr>
            <a:r>
              <a:rPr lang="en-US" sz="2800" i="1" dirty="0" err="1" smtClean="0"/>
              <a:t>Sphaerocystis</a:t>
            </a:r>
            <a:r>
              <a:rPr lang="en-US" sz="2800" i="1" dirty="0" smtClean="0"/>
              <a:t> </a:t>
            </a:r>
            <a:r>
              <a:rPr lang="en-US" sz="2800" dirty="0" smtClean="0"/>
              <a:t> sp.-  stress </a:t>
            </a:r>
            <a:r>
              <a:rPr lang="en-US" sz="2800" dirty="0"/>
              <a:t>survivor </a:t>
            </a:r>
            <a:r>
              <a:rPr lang="en-US" sz="2800" dirty="0" smtClean="0"/>
              <a:t>species</a:t>
            </a:r>
          </a:p>
          <a:p>
            <a:endParaRPr lang="en-US" sz="2800" dirty="0" smtClean="0"/>
          </a:p>
          <a:p>
            <a:pPr marL="0" indent="0">
              <a:buNone/>
            </a:pPr>
            <a:r>
              <a:rPr lang="en-US" sz="2800" i="1" dirty="0" err="1" smtClean="0"/>
              <a:t>Cyclotella</a:t>
            </a:r>
            <a:r>
              <a:rPr lang="en-US" sz="2800" dirty="0"/>
              <a:t>, </a:t>
            </a:r>
            <a:r>
              <a:rPr lang="en-US" sz="2800" i="1" dirty="0" err="1"/>
              <a:t>Synedra</a:t>
            </a:r>
            <a:r>
              <a:rPr lang="en-US" sz="2800" dirty="0"/>
              <a:t> and </a:t>
            </a:r>
            <a:r>
              <a:rPr lang="en-US" sz="2800" i="1" dirty="0" err="1"/>
              <a:t>Scenedesma</a:t>
            </a:r>
            <a:r>
              <a:rPr lang="en-US" sz="2800" dirty="0"/>
              <a:t>,</a:t>
            </a:r>
            <a:r>
              <a:rPr lang="en-US" sz="2800" i="1" dirty="0"/>
              <a:t> </a:t>
            </a:r>
            <a:r>
              <a:rPr lang="en-US" sz="2800" i="1" dirty="0" err="1"/>
              <a:t>Navicula</a:t>
            </a:r>
            <a:r>
              <a:rPr lang="en-US" sz="2800" i="1" dirty="0"/>
              <a:t>, </a:t>
            </a:r>
            <a:r>
              <a:rPr lang="en-US" sz="2800" i="1" dirty="0" err="1"/>
              <a:t>Nitzschia</a:t>
            </a:r>
            <a:r>
              <a:rPr lang="en-US" sz="2800" dirty="0"/>
              <a:t> sp. </a:t>
            </a:r>
            <a:r>
              <a:rPr lang="en-US" sz="2800" dirty="0" smtClean="0"/>
              <a:t>&amp; </a:t>
            </a:r>
            <a:r>
              <a:rPr lang="en-US" sz="2800" i="1" dirty="0" smtClean="0"/>
              <a:t>Oscillatoria </a:t>
            </a:r>
            <a:r>
              <a:rPr lang="en-US" sz="2800" dirty="0"/>
              <a:t>sp</a:t>
            </a:r>
            <a:r>
              <a:rPr lang="en-US" sz="2800" dirty="0" smtClean="0"/>
              <a:t>. - indicators </a:t>
            </a:r>
            <a:r>
              <a:rPr lang="en-US" sz="2800" dirty="0"/>
              <a:t>of organic </a:t>
            </a:r>
            <a:r>
              <a:rPr lang="en-US" sz="2800" dirty="0" smtClean="0"/>
              <a:t>pollution</a:t>
            </a:r>
          </a:p>
          <a:p>
            <a:pPr marL="0" indent="0">
              <a:buNone/>
            </a:pPr>
            <a:endParaRPr lang="en-US" sz="2800" dirty="0"/>
          </a:p>
          <a:p>
            <a:pPr marL="0" indent="0">
              <a:buNone/>
            </a:pPr>
            <a:r>
              <a:rPr lang="en-US" sz="2800" i="1" dirty="0" smtClean="0"/>
              <a:t>Navicula</a:t>
            </a:r>
            <a:r>
              <a:rPr lang="en-US" sz="2800" dirty="0" smtClean="0"/>
              <a:t> </a:t>
            </a:r>
            <a:r>
              <a:rPr lang="en-US" sz="2800" dirty="0"/>
              <a:t>sp</a:t>
            </a:r>
            <a:r>
              <a:rPr lang="en-US" sz="2800" dirty="0" smtClean="0"/>
              <a:t>. -  indicator </a:t>
            </a:r>
            <a:r>
              <a:rPr lang="en-US" sz="2800" dirty="0"/>
              <a:t>of excess </a:t>
            </a:r>
            <a:r>
              <a:rPr lang="en-US" sz="2800" dirty="0" smtClean="0"/>
              <a:t>siltation</a:t>
            </a:r>
          </a:p>
          <a:p>
            <a:pPr marL="0" indent="0">
              <a:buNone/>
            </a:pPr>
            <a:endParaRPr lang="en-US" sz="2800" dirty="0"/>
          </a:p>
          <a:p>
            <a:pPr marL="0" indent="0">
              <a:buNone/>
            </a:pPr>
            <a:r>
              <a:rPr lang="en-US" sz="2800" i="1" dirty="0" err="1"/>
              <a:t>C</a:t>
            </a:r>
            <a:r>
              <a:rPr lang="en-US" sz="2800" i="1" dirty="0" err="1" smtClean="0"/>
              <a:t>yclotella</a:t>
            </a:r>
            <a:r>
              <a:rPr lang="en-US" sz="2800" dirty="0" smtClean="0"/>
              <a:t>  species - indicator </a:t>
            </a:r>
            <a:r>
              <a:rPr lang="en-US" sz="2800" dirty="0"/>
              <a:t>of </a:t>
            </a:r>
            <a:r>
              <a:rPr lang="en-US" sz="2800" dirty="0" smtClean="0"/>
              <a:t>oligotrophy</a:t>
            </a:r>
          </a:p>
          <a:p>
            <a:pPr marL="0" indent="0">
              <a:buNone/>
            </a:pPr>
            <a:endParaRPr lang="en-US" sz="2800" dirty="0"/>
          </a:p>
          <a:p>
            <a:pPr marL="0" indent="0">
              <a:buNone/>
            </a:pPr>
            <a:r>
              <a:rPr lang="en-US" sz="2800" i="1" dirty="0" err="1" smtClean="0"/>
              <a:t>Melosira</a:t>
            </a:r>
            <a:r>
              <a:rPr lang="en-US" sz="2800" dirty="0" smtClean="0"/>
              <a:t> </a:t>
            </a:r>
            <a:r>
              <a:rPr lang="en-US" sz="2800" dirty="0"/>
              <a:t>and </a:t>
            </a:r>
            <a:r>
              <a:rPr lang="en-US" sz="2800" i="1" dirty="0" err="1" smtClean="0"/>
              <a:t>Microcystis</a:t>
            </a:r>
            <a:r>
              <a:rPr lang="en-US" sz="2800" i="1" dirty="0" smtClean="0"/>
              <a:t> - </a:t>
            </a:r>
            <a:r>
              <a:rPr lang="en-US" sz="2800" dirty="0" smtClean="0"/>
              <a:t>pollution </a:t>
            </a:r>
            <a:r>
              <a:rPr lang="en-US" sz="2800" dirty="0"/>
              <a:t>resistant </a:t>
            </a:r>
            <a:r>
              <a:rPr lang="en-US" sz="2800" dirty="0" smtClean="0"/>
              <a:t>species</a:t>
            </a:r>
            <a:endParaRPr lang="en-US" sz="2800" dirty="0"/>
          </a:p>
        </p:txBody>
      </p:sp>
      <p:pic>
        <p:nvPicPr>
          <p:cNvPr id="10" name="Picture 9"/>
          <p:cNvPicPr/>
          <p:nvPr/>
        </p:nvPicPr>
        <p:blipFill>
          <a:blip r:embed="rId4"/>
          <a:srcRect/>
          <a:stretch>
            <a:fillRect/>
          </a:stretch>
        </p:blipFill>
        <p:spPr bwMode="auto">
          <a:xfrm>
            <a:off x="11575752" y="5194920"/>
            <a:ext cx="1266825" cy="1202055"/>
          </a:xfrm>
          <a:prstGeom prst="rect">
            <a:avLst/>
          </a:prstGeom>
          <a:noFill/>
          <a:ln w="9525">
            <a:noFill/>
            <a:miter lim="800000"/>
            <a:headEnd/>
            <a:tailEnd/>
          </a:ln>
        </p:spPr>
      </p:pic>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1539" y="4227285"/>
            <a:ext cx="1712913"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75752" y="2746648"/>
            <a:ext cx="1328737" cy="170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93631" y="1999729"/>
            <a:ext cx="1835150"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62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fill="hold"/>
                                        <p:tgtEl>
                                          <p:spTgt spid="9220"/>
                                        </p:tgtEl>
                                        <p:attrNameLst>
                                          <p:attrName>ppt_x</p:attrName>
                                        </p:attrNameLst>
                                      </p:cBhvr>
                                      <p:tavLst>
                                        <p:tav tm="0">
                                          <p:val>
                                            <p:strVal val="#ppt_x"/>
                                          </p:val>
                                        </p:tav>
                                        <p:tav tm="100000">
                                          <p:val>
                                            <p:strVal val="#ppt_x"/>
                                          </p:val>
                                        </p:tav>
                                      </p:tavLst>
                                    </p:anim>
                                    <p:anim calcmode="lin" valueType="num">
                                      <p:cBhvr additive="base">
                                        <p:cTn id="8"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9219"/>
                                        </p:tgtEl>
                                        <p:attrNameLst>
                                          <p:attrName>style.visibility</p:attrName>
                                        </p:attrNameLst>
                                      </p:cBhvr>
                                      <p:to>
                                        <p:strVal val="visible"/>
                                      </p:to>
                                    </p:set>
                                    <p:animEffect transition="in" filter="fade">
                                      <p:cBhvr>
                                        <p:cTn id="13" dur="1000"/>
                                        <p:tgtEl>
                                          <p:spTgt spid="9219"/>
                                        </p:tgtEl>
                                      </p:cBhvr>
                                    </p:animEffect>
                                    <p:anim calcmode="lin" valueType="num">
                                      <p:cBhvr>
                                        <p:cTn id="14" dur="1000" fill="hold"/>
                                        <p:tgtEl>
                                          <p:spTgt spid="9219"/>
                                        </p:tgtEl>
                                        <p:attrNameLst>
                                          <p:attrName>ppt_x</p:attrName>
                                        </p:attrNameLst>
                                      </p:cBhvr>
                                      <p:tavLst>
                                        <p:tav tm="0">
                                          <p:val>
                                            <p:strVal val="#ppt_x"/>
                                          </p:val>
                                        </p:tav>
                                        <p:tav tm="100000">
                                          <p:val>
                                            <p:strVal val="#ppt_x"/>
                                          </p:val>
                                        </p:tav>
                                      </p:tavLst>
                                    </p:anim>
                                    <p:anim calcmode="lin" valueType="num">
                                      <p:cBhvr>
                                        <p:cTn id="15" dur="1000" fill="hold"/>
                                        <p:tgtEl>
                                          <p:spTgt spid="921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9218"/>
                                        </p:tgtEl>
                                        <p:attrNameLst>
                                          <p:attrName>style.visibility</p:attrName>
                                        </p:attrNameLst>
                                      </p:cBhvr>
                                      <p:to>
                                        <p:strVal val="visible"/>
                                      </p:to>
                                    </p:set>
                                    <p:animEffect transition="in" filter="wipe(down)">
                                      <p:cBhvr>
                                        <p:cTn id="20" dur="500"/>
                                        <p:tgtEl>
                                          <p:spTgt spid="921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Phytoplankton density</a:t>
            </a:r>
            <a:endParaRPr lang="en-US" dirty="0"/>
          </a:p>
        </p:txBody>
      </p:sp>
      <p:graphicFrame>
        <p:nvGraphicFramePr>
          <p:cNvPr id="9" name="Content Placeholder 8"/>
          <p:cNvGraphicFramePr>
            <a:graphicFrameLocks noGrp="1"/>
          </p:cNvGraphicFramePr>
          <p:nvPr>
            <p:ph sz="half" idx="1"/>
            <p:extLst>
              <p:ext uri="{D42A27DB-BD31-4B8C-83A1-F6EECF244321}">
                <p14:modId xmlns:p14="http://schemas.microsoft.com/office/powerpoint/2010/main" val="3720966578"/>
              </p:ext>
            </p:extLst>
          </p:nvPr>
        </p:nvGraphicFramePr>
        <p:xfrm>
          <a:off x="690463" y="2559427"/>
          <a:ext cx="13509583" cy="2850441"/>
        </p:xfrm>
        <a:graphic>
          <a:graphicData uri="http://schemas.openxmlformats.org/drawingml/2006/table">
            <a:tbl>
              <a:tblPr firstRow="1" firstCol="1" bandRow="1">
                <a:tableStyleId>{5C22544A-7EE6-4342-B048-85BDC9FD1C3A}</a:tableStyleId>
              </a:tblPr>
              <a:tblGrid>
                <a:gridCol w="3282342"/>
                <a:gridCol w="2594326"/>
                <a:gridCol w="2004821"/>
                <a:gridCol w="1818391"/>
                <a:gridCol w="2139918"/>
                <a:gridCol w="1669785"/>
              </a:tblGrid>
              <a:tr h="619661">
                <a:tc rowSpan="2">
                  <a:txBody>
                    <a:bodyPr/>
                    <a:lstStyle/>
                    <a:p>
                      <a:pPr algn="ctr">
                        <a:lnSpc>
                          <a:spcPct val="115000"/>
                        </a:lnSpc>
                        <a:spcAft>
                          <a:spcPts val="0"/>
                        </a:spcAft>
                      </a:pPr>
                      <a:r>
                        <a:rPr lang="en-US" sz="2200" dirty="0">
                          <a:effectLst/>
                        </a:rPr>
                        <a:t>SAMPLING PERIOD</a:t>
                      </a:r>
                    </a:p>
                    <a:p>
                      <a:pPr>
                        <a:lnSpc>
                          <a:spcPct val="115000"/>
                        </a:lnSpc>
                        <a:spcAft>
                          <a:spcPts val="0"/>
                        </a:spcAft>
                      </a:pPr>
                      <a:r>
                        <a:rPr lang="en-US" sz="2200" dirty="0">
                          <a:effectLst/>
                        </a:rPr>
                        <a:t> </a:t>
                      </a:r>
                      <a:endParaRPr lang="en-US" sz="2200" dirty="0">
                        <a:effectLst/>
                        <a:latin typeface="Calibri"/>
                        <a:ea typeface="Calibri"/>
                        <a:cs typeface="Times New Roman"/>
                      </a:endParaRPr>
                    </a:p>
                  </a:txBody>
                  <a:tcPr marL="59058" marR="59058" marT="0" marB="0"/>
                </a:tc>
                <a:tc gridSpan="5">
                  <a:txBody>
                    <a:bodyPr/>
                    <a:lstStyle/>
                    <a:p>
                      <a:pPr algn="ctr">
                        <a:lnSpc>
                          <a:spcPct val="115000"/>
                        </a:lnSpc>
                        <a:spcAft>
                          <a:spcPts val="0"/>
                        </a:spcAft>
                      </a:pPr>
                      <a:r>
                        <a:rPr lang="en-US" sz="2200" dirty="0">
                          <a:effectLst/>
                        </a:rPr>
                        <a:t>DENSITY (cells/L)</a:t>
                      </a:r>
                      <a:endParaRPr lang="en-US" sz="2200" dirty="0">
                        <a:effectLst/>
                        <a:latin typeface="Calibri"/>
                        <a:ea typeface="Calibri"/>
                        <a:cs typeface="Times New Roman"/>
                      </a:endParaRPr>
                    </a:p>
                  </a:txBody>
                  <a:tcPr marL="59058" marR="59058"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57695">
                <a:tc vMerge="1">
                  <a:txBody>
                    <a:bodyPr/>
                    <a:lstStyle/>
                    <a:p>
                      <a:endParaRPr lang="en-US"/>
                    </a:p>
                  </a:txBody>
                  <a:tcPr/>
                </a:tc>
                <a:tc>
                  <a:txBody>
                    <a:bodyPr/>
                    <a:lstStyle/>
                    <a:p>
                      <a:pPr algn="ctr">
                        <a:lnSpc>
                          <a:spcPct val="115000"/>
                        </a:lnSpc>
                        <a:spcAft>
                          <a:spcPts val="0"/>
                        </a:spcAft>
                      </a:pPr>
                      <a:r>
                        <a:rPr lang="en-US" sz="2200" dirty="0" smtClean="0">
                          <a:effectLst/>
                          <a:latin typeface="Century Gothic" pitchFamily="34" charset="0"/>
                        </a:rPr>
                        <a:t>S1</a:t>
                      </a:r>
                      <a:endParaRPr lang="en-US" sz="2200" dirty="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smtClean="0">
                          <a:effectLst/>
                          <a:latin typeface="Century Gothic" pitchFamily="34" charset="0"/>
                        </a:rPr>
                        <a:t>S2</a:t>
                      </a:r>
                      <a:endParaRPr lang="en-US" sz="2200" dirty="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smtClean="0">
                          <a:effectLst/>
                          <a:latin typeface="Century Gothic" pitchFamily="34" charset="0"/>
                        </a:rPr>
                        <a:t>S3</a:t>
                      </a:r>
                      <a:endParaRPr lang="en-US" sz="2200" dirty="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smtClean="0">
                          <a:effectLst/>
                          <a:latin typeface="Century Gothic" pitchFamily="34" charset="0"/>
                        </a:rPr>
                        <a:t>S4</a:t>
                      </a:r>
                      <a:endParaRPr lang="en-US" sz="2200" dirty="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smtClean="0">
                          <a:effectLst/>
                          <a:latin typeface="Century Gothic" pitchFamily="34" charset="0"/>
                        </a:rPr>
                        <a:t>Total</a:t>
                      </a:r>
                      <a:endParaRPr lang="en-US" sz="2200" dirty="0">
                        <a:effectLst/>
                        <a:latin typeface="Century Gothic" pitchFamily="34" charset="0"/>
                        <a:ea typeface="Calibri"/>
                        <a:cs typeface="Times New Roman"/>
                      </a:endParaRPr>
                    </a:p>
                  </a:txBody>
                  <a:tcPr marL="59058" marR="59058" marT="0" marB="0"/>
                </a:tc>
              </a:tr>
              <a:tr h="557695">
                <a:tc>
                  <a:txBody>
                    <a:bodyPr/>
                    <a:lstStyle/>
                    <a:p>
                      <a:pPr>
                        <a:lnSpc>
                          <a:spcPct val="115000"/>
                        </a:lnSpc>
                        <a:spcAft>
                          <a:spcPts val="0"/>
                        </a:spcAft>
                      </a:pPr>
                      <a:r>
                        <a:rPr lang="en-US" sz="2200">
                          <a:effectLst/>
                        </a:rPr>
                        <a:t>October 2014 (dry)</a:t>
                      </a:r>
                      <a:endParaRPr lang="en-US" sz="2200">
                        <a:effectLst/>
                        <a:latin typeface="Calibri"/>
                        <a:ea typeface="Calibri"/>
                        <a:cs typeface="Times New Roman"/>
                      </a:endParaRPr>
                    </a:p>
                  </a:txBody>
                  <a:tcPr marL="59058" marR="59058" marT="0" marB="0"/>
                </a:tc>
                <a:tc>
                  <a:txBody>
                    <a:bodyPr/>
                    <a:lstStyle/>
                    <a:p>
                      <a:pPr algn="ctr">
                        <a:lnSpc>
                          <a:spcPct val="115000"/>
                        </a:lnSpc>
                        <a:spcAft>
                          <a:spcPts val="0"/>
                        </a:spcAft>
                      </a:pPr>
                      <a:r>
                        <a:rPr lang="en-US" sz="2200" dirty="0">
                          <a:effectLst/>
                          <a:latin typeface="Century Gothic" pitchFamily="34" charset="0"/>
                        </a:rPr>
                        <a:t>11.7</a:t>
                      </a:r>
                      <a:endParaRPr lang="en-US" sz="2200" dirty="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a:effectLst/>
                          <a:latin typeface="Century Gothic" pitchFamily="34" charset="0"/>
                        </a:rPr>
                        <a:t>452.1</a:t>
                      </a:r>
                      <a:endParaRPr lang="en-US" sz="2200" dirty="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a:effectLst/>
                          <a:latin typeface="Century Gothic" pitchFamily="34" charset="0"/>
                        </a:rPr>
                        <a:t>13.2</a:t>
                      </a:r>
                      <a:endParaRPr lang="en-US" sz="2200" dirty="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a:effectLst/>
                          <a:latin typeface="Century Gothic" pitchFamily="34" charset="0"/>
                        </a:rPr>
                        <a:t>12.4</a:t>
                      </a:r>
                      <a:endParaRPr lang="en-US" sz="2200" dirty="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a:effectLst/>
                          <a:latin typeface="Century Gothic" pitchFamily="34" charset="0"/>
                        </a:rPr>
                        <a:t>489.3</a:t>
                      </a:r>
                      <a:endParaRPr lang="en-US" sz="2200" dirty="0">
                        <a:effectLst/>
                        <a:latin typeface="Century Gothic" pitchFamily="34" charset="0"/>
                        <a:ea typeface="Calibri"/>
                        <a:cs typeface="Times New Roman"/>
                      </a:endParaRPr>
                    </a:p>
                  </a:txBody>
                  <a:tcPr marL="59058" marR="59058" marT="0" marB="0"/>
                </a:tc>
              </a:tr>
              <a:tr h="557695">
                <a:tc>
                  <a:txBody>
                    <a:bodyPr/>
                    <a:lstStyle/>
                    <a:p>
                      <a:pPr>
                        <a:lnSpc>
                          <a:spcPct val="115000"/>
                        </a:lnSpc>
                        <a:spcAft>
                          <a:spcPts val="0"/>
                        </a:spcAft>
                      </a:pPr>
                      <a:r>
                        <a:rPr lang="en-US" sz="2200">
                          <a:effectLst/>
                        </a:rPr>
                        <a:t>August 2015 (wet)</a:t>
                      </a:r>
                      <a:endParaRPr lang="en-US" sz="2200">
                        <a:effectLst/>
                        <a:latin typeface="Calibri"/>
                        <a:ea typeface="Calibri"/>
                        <a:cs typeface="Times New Roman"/>
                      </a:endParaRPr>
                    </a:p>
                  </a:txBody>
                  <a:tcPr marL="59058" marR="59058" marT="0" marB="0"/>
                </a:tc>
                <a:tc>
                  <a:txBody>
                    <a:bodyPr/>
                    <a:lstStyle/>
                    <a:p>
                      <a:pPr algn="ctr">
                        <a:lnSpc>
                          <a:spcPct val="115000"/>
                        </a:lnSpc>
                        <a:spcAft>
                          <a:spcPts val="0"/>
                        </a:spcAft>
                      </a:pPr>
                      <a:r>
                        <a:rPr lang="en-US" sz="2200">
                          <a:effectLst/>
                          <a:latin typeface="Century Gothic" pitchFamily="34" charset="0"/>
                        </a:rPr>
                        <a:t>3.5</a:t>
                      </a:r>
                      <a:endParaRPr lang="en-US" sz="220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a:effectLst/>
                          <a:latin typeface="Century Gothic" pitchFamily="34" charset="0"/>
                        </a:rPr>
                        <a:t>2.5</a:t>
                      </a:r>
                      <a:endParaRPr lang="en-US" sz="220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a:effectLst/>
                          <a:latin typeface="Century Gothic" pitchFamily="34" charset="0"/>
                        </a:rPr>
                        <a:t>3.6</a:t>
                      </a:r>
                      <a:endParaRPr lang="en-US" sz="2200" dirty="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a:effectLst/>
                          <a:latin typeface="Century Gothic" pitchFamily="34" charset="0"/>
                        </a:rPr>
                        <a:t>38.2</a:t>
                      </a:r>
                      <a:endParaRPr lang="en-US" sz="220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a:effectLst/>
                          <a:latin typeface="Century Gothic" pitchFamily="34" charset="0"/>
                        </a:rPr>
                        <a:t>47.8</a:t>
                      </a:r>
                      <a:endParaRPr lang="en-US" sz="2200" dirty="0">
                        <a:effectLst/>
                        <a:latin typeface="Century Gothic" pitchFamily="34" charset="0"/>
                        <a:ea typeface="Calibri"/>
                        <a:cs typeface="Times New Roman"/>
                      </a:endParaRPr>
                    </a:p>
                  </a:txBody>
                  <a:tcPr marL="59058" marR="59058" marT="0" marB="0"/>
                </a:tc>
              </a:tr>
              <a:tr h="557695">
                <a:tc>
                  <a:txBody>
                    <a:bodyPr/>
                    <a:lstStyle/>
                    <a:p>
                      <a:pPr>
                        <a:lnSpc>
                          <a:spcPct val="115000"/>
                        </a:lnSpc>
                        <a:spcAft>
                          <a:spcPts val="0"/>
                        </a:spcAft>
                      </a:pPr>
                      <a:r>
                        <a:rPr lang="en-US" sz="2200">
                          <a:effectLst/>
                        </a:rPr>
                        <a:t>December 2015 (dry)</a:t>
                      </a:r>
                      <a:endParaRPr lang="en-US" sz="2200">
                        <a:effectLst/>
                        <a:latin typeface="Calibri"/>
                        <a:ea typeface="Calibri"/>
                        <a:cs typeface="Times New Roman"/>
                      </a:endParaRPr>
                    </a:p>
                  </a:txBody>
                  <a:tcPr marL="59058" marR="59058" marT="0" marB="0"/>
                </a:tc>
                <a:tc>
                  <a:txBody>
                    <a:bodyPr/>
                    <a:lstStyle/>
                    <a:p>
                      <a:pPr algn="ctr">
                        <a:lnSpc>
                          <a:spcPct val="115000"/>
                        </a:lnSpc>
                        <a:spcAft>
                          <a:spcPts val="0"/>
                        </a:spcAft>
                      </a:pPr>
                      <a:r>
                        <a:rPr lang="en-US" sz="2200" b="1" dirty="0" smtClean="0">
                          <a:solidFill>
                            <a:srgbClr val="FF0000"/>
                          </a:solidFill>
                          <a:effectLst/>
                          <a:latin typeface="Century Gothic" pitchFamily="34" charset="0"/>
                        </a:rPr>
                        <a:t>111,987.</a:t>
                      </a:r>
                      <a:endParaRPr lang="en-US" sz="2200" b="1" dirty="0">
                        <a:solidFill>
                          <a:srgbClr val="FF0000"/>
                        </a:solidFill>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b="1" dirty="0" smtClean="0">
                          <a:solidFill>
                            <a:srgbClr val="FF0000"/>
                          </a:solidFill>
                          <a:effectLst/>
                          <a:latin typeface="Century Gothic" pitchFamily="34" charset="0"/>
                        </a:rPr>
                        <a:t>104,395</a:t>
                      </a:r>
                      <a:endParaRPr lang="en-US" sz="2200" b="1" dirty="0">
                        <a:solidFill>
                          <a:srgbClr val="FF0000"/>
                        </a:solidFill>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b="1" dirty="0" smtClean="0">
                          <a:solidFill>
                            <a:srgbClr val="FF0000"/>
                          </a:solidFill>
                          <a:effectLst/>
                          <a:latin typeface="Century Gothic" pitchFamily="34" charset="0"/>
                        </a:rPr>
                        <a:t>87,265</a:t>
                      </a:r>
                      <a:endParaRPr lang="en-US" sz="2200" b="1" dirty="0">
                        <a:solidFill>
                          <a:srgbClr val="FF0000"/>
                        </a:solidFill>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a:effectLst/>
                          <a:latin typeface="Century Gothic" pitchFamily="34" charset="0"/>
                        </a:rPr>
                        <a:t>74.2</a:t>
                      </a:r>
                      <a:endParaRPr lang="en-US" sz="2200" dirty="0">
                        <a:effectLst/>
                        <a:latin typeface="Century Gothic" pitchFamily="34" charset="0"/>
                        <a:ea typeface="Calibri"/>
                        <a:cs typeface="Times New Roman"/>
                      </a:endParaRPr>
                    </a:p>
                  </a:txBody>
                  <a:tcPr marL="59058" marR="59058" marT="0" marB="0"/>
                </a:tc>
                <a:tc>
                  <a:txBody>
                    <a:bodyPr/>
                    <a:lstStyle/>
                    <a:p>
                      <a:pPr algn="ctr">
                        <a:lnSpc>
                          <a:spcPct val="115000"/>
                        </a:lnSpc>
                        <a:spcAft>
                          <a:spcPts val="0"/>
                        </a:spcAft>
                      </a:pPr>
                      <a:r>
                        <a:rPr lang="en-US" sz="2200" dirty="0" smtClean="0">
                          <a:effectLst/>
                          <a:latin typeface="Century Gothic" pitchFamily="34" charset="0"/>
                        </a:rPr>
                        <a:t>303,721</a:t>
                      </a:r>
                      <a:endParaRPr lang="en-US" sz="2200" dirty="0">
                        <a:effectLst/>
                        <a:latin typeface="Century Gothic" pitchFamily="34" charset="0"/>
                        <a:ea typeface="Calibri"/>
                        <a:cs typeface="Times New Roman"/>
                      </a:endParaRPr>
                    </a:p>
                  </a:txBody>
                  <a:tcPr marL="59058" marR="59058" marT="0" marB="0"/>
                </a:tc>
              </a:tr>
            </a:tbl>
          </a:graphicData>
        </a:graphic>
      </p:graphicFrame>
      <p:sp>
        <p:nvSpPr>
          <p:cNvPr id="6" name="Content Placeholder 5"/>
          <p:cNvSpPr>
            <a:spLocks noGrp="1"/>
          </p:cNvSpPr>
          <p:nvPr>
            <p:ph sz="half" idx="2"/>
          </p:nvPr>
        </p:nvSpPr>
        <p:spPr>
          <a:xfrm>
            <a:off x="645150" y="5842992"/>
            <a:ext cx="13618803" cy="2160240"/>
          </a:xfrm>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r>
              <a:rPr lang="en-US" sz="2800" dirty="0"/>
              <a:t>Wet season - fewer taxa, lower density of phytoplankton</a:t>
            </a:r>
          </a:p>
          <a:p>
            <a:pPr>
              <a:buFont typeface="Wingdings" pitchFamily="2" charset="2"/>
              <a:buChar char="§"/>
            </a:pPr>
            <a:r>
              <a:rPr lang="en-US" sz="2800" dirty="0"/>
              <a:t>presence of </a:t>
            </a:r>
            <a:r>
              <a:rPr lang="en-US" sz="2800" i="1" dirty="0" err="1"/>
              <a:t>Pyrodinium</a:t>
            </a:r>
            <a:r>
              <a:rPr lang="en-US" sz="2800" dirty="0"/>
              <a:t> sp. but at low density</a:t>
            </a:r>
          </a:p>
          <a:p>
            <a:pPr marL="0" indent="0">
              <a:buNone/>
            </a:pPr>
            <a:r>
              <a:rPr lang="en-US" sz="2800" dirty="0">
                <a:solidFill>
                  <a:prstClr val="black"/>
                </a:solidFill>
              </a:rPr>
              <a:t>After flooding (</a:t>
            </a:r>
            <a:r>
              <a:rPr lang="en-US" sz="2800" dirty="0" err="1">
                <a:solidFill>
                  <a:prstClr val="black"/>
                </a:solidFill>
              </a:rPr>
              <a:t>Koppu</a:t>
            </a:r>
            <a:r>
              <a:rPr lang="en-US" sz="2800" dirty="0">
                <a:solidFill>
                  <a:prstClr val="black"/>
                </a:solidFill>
              </a:rPr>
              <a:t>)</a:t>
            </a:r>
          </a:p>
          <a:p>
            <a:pPr lvl="0">
              <a:buFont typeface="Wingdings" pitchFamily="2" charset="2"/>
              <a:buChar char="§"/>
            </a:pPr>
            <a:r>
              <a:rPr lang="en-US" sz="2800" dirty="0"/>
              <a:t>high density of dinoflagellates (</a:t>
            </a:r>
            <a:r>
              <a:rPr lang="en-US" sz="2800" i="1" dirty="0" err="1"/>
              <a:t>Peridinium</a:t>
            </a:r>
            <a:r>
              <a:rPr lang="en-US" sz="2800" dirty="0"/>
              <a:t> sp.)  	111, 982 cells/L</a:t>
            </a:r>
          </a:p>
          <a:p>
            <a:endParaRPr lang="en-US" sz="2800" dirty="0"/>
          </a:p>
        </p:txBody>
      </p:sp>
      <p:sp>
        <p:nvSpPr>
          <p:cNvPr id="10" name="Rectangle 2"/>
          <p:cNvSpPr>
            <a:spLocks noChangeArrowheads="1"/>
          </p:cNvSpPr>
          <p:nvPr/>
        </p:nvSpPr>
        <p:spPr bwMode="auto">
          <a:xfrm>
            <a:off x="378739" y="1757471"/>
            <a:ext cx="13849229" cy="59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0622" tIns="65311" rIns="130622" bIns="65311" numCol="1" anchor="ctr" anchorCtr="0" compatLnSpc="1">
            <a:prstTxWarp prst="textNoShape">
              <a:avLst/>
            </a:prstTxWarp>
            <a:spAutoFit/>
          </a:bodyPr>
          <a:lstStyle/>
          <a:p>
            <a:pPr defTabSz="1306220" eaLnBrk="1" hangingPunct="1"/>
            <a:r>
              <a:rPr lang="en-US" sz="3000" dirty="0" smtClean="0">
                <a:solidFill>
                  <a:srgbClr val="000000"/>
                </a:solidFill>
                <a:latin typeface="Segoe UI Semibold" pitchFamily="34" charset="0"/>
                <a:ea typeface="Calibri" pitchFamily="34" charset="0"/>
                <a:cs typeface="Segoe UI Semibold" pitchFamily="34" charset="0"/>
              </a:rPr>
              <a:t>  Phytoplankton </a:t>
            </a:r>
            <a:r>
              <a:rPr lang="en-US" sz="3000" dirty="0">
                <a:solidFill>
                  <a:srgbClr val="000000"/>
                </a:solidFill>
                <a:latin typeface="Segoe UI Semibold" pitchFamily="34" charset="0"/>
                <a:ea typeface="Calibri" pitchFamily="34" charset="0"/>
                <a:cs typeface="Segoe UI Semibold" pitchFamily="34" charset="0"/>
              </a:rPr>
              <a:t>density on four sampling stations at different periods.</a:t>
            </a:r>
            <a:endParaRPr lang="en-US" sz="3000" dirty="0">
              <a:latin typeface="Segoe UI Semibold" pitchFamily="34" charset="0"/>
              <a:cs typeface="Segoe UI Semibold" pitchFamily="34" charset="0"/>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2860" y="0"/>
            <a:ext cx="3167541" cy="1741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2985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1" y="1920240"/>
            <a:ext cx="13710920" cy="6082666"/>
          </a:xfrm>
        </p:spPr>
        <p:txBody>
          <a:bodyPr>
            <a:normAutofit/>
          </a:bodyPr>
          <a:lstStyle/>
          <a:p>
            <a:pPr marL="0" indent="0">
              <a:buNone/>
            </a:pPr>
            <a:r>
              <a:rPr lang="en-US" dirty="0"/>
              <a:t> </a:t>
            </a:r>
          </a:p>
        </p:txBody>
      </p:sp>
      <p:graphicFrame>
        <p:nvGraphicFramePr>
          <p:cNvPr id="11" name="Chart 10"/>
          <p:cNvGraphicFramePr/>
          <p:nvPr>
            <p:extLst>
              <p:ext uri="{D42A27DB-BD31-4B8C-83A1-F6EECF244321}">
                <p14:modId xmlns:p14="http://schemas.microsoft.com/office/powerpoint/2010/main" val="2869643077"/>
              </p:ext>
            </p:extLst>
          </p:nvPr>
        </p:nvGraphicFramePr>
        <p:xfrm>
          <a:off x="182881" y="253752"/>
          <a:ext cx="8295320" cy="36827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p:nvPr>
            <p:extLst>
              <p:ext uri="{D42A27DB-BD31-4B8C-83A1-F6EECF244321}">
                <p14:modId xmlns:p14="http://schemas.microsoft.com/office/powerpoint/2010/main" val="1508180609"/>
              </p:ext>
            </p:extLst>
          </p:nvPr>
        </p:nvGraphicFramePr>
        <p:xfrm>
          <a:off x="0" y="3682753"/>
          <a:ext cx="7545626" cy="44068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p:nvPr>
            <p:extLst>
              <p:ext uri="{D42A27DB-BD31-4B8C-83A1-F6EECF244321}">
                <p14:modId xmlns:p14="http://schemas.microsoft.com/office/powerpoint/2010/main" val="1408412403"/>
              </p:ext>
            </p:extLst>
          </p:nvPr>
        </p:nvGraphicFramePr>
        <p:xfrm>
          <a:off x="7660838" y="3538737"/>
          <a:ext cx="6969562" cy="4690864"/>
        </p:xfrm>
        <a:graphic>
          <a:graphicData uri="http://schemas.openxmlformats.org/drawingml/2006/chart">
            <c:chart xmlns:c="http://schemas.openxmlformats.org/drawingml/2006/chart" xmlns:r="http://schemas.openxmlformats.org/officeDocument/2006/relationships" r:id="rId5"/>
          </a:graphicData>
        </a:graphic>
      </p:graphicFrame>
      <p:sp>
        <p:nvSpPr>
          <p:cNvPr id="14" name="Rectangle 12"/>
          <p:cNvSpPr>
            <a:spLocks noChangeArrowheads="1"/>
          </p:cNvSpPr>
          <p:nvPr/>
        </p:nvSpPr>
        <p:spPr bwMode="auto">
          <a:xfrm>
            <a:off x="15177" y="-69026"/>
            <a:ext cx="6834761" cy="839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0622" tIns="65311" rIns="130622" bIns="65311" numCol="1" anchor="ctr" anchorCtr="0" compatLnSpc="1">
            <a:prstTxWarp prst="textNoShape">
              <a:avLst/>
            </a:prstTxWarp>
            <a:spAutoFit/>
          </a:bodyPr>
          <a:lstStyle/>
          <a:p>
            <a:r>
              <a:rPr lang="en-US" sz="4600" b="1" dirty="0"/>
              <a:t>Phytoplankton abundance </a:t>
            </a:r>
          </a:p>
        </p:txBody>
      </p:sp>
      <p:sp>
        <p:nvSpPr>
          <p:cNvPr id="15" name="Rectangle 13"/>
          <p:cNvSpPr>
            <a:spLocks noChangeArrowheads="1"/>
          </p:cNvSpPr>
          <p:nvPr/>
        </p:nvSpPr>
        <p:spPr bwMode="auto">
          <a:xfrm>
            <a:off x="0" y="7277797"/>
            <a:ext cx="263860" cy="532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0622" tIns="65311" rIns="130622" bIns="65311" numCol="1" anchor="ctr" anchorCtr="0" compatLnSpc="1">
            <a:prstTxWarp prst="textNoShape">
              <a:avLst/>
            </a:prstTxWarp>
            <a:spAutoFit/>
          </a:bodyPr>
          <a:lstStyle/>
          <a:p>
            <a:pPr defTabSz="1306220" eaLnBrk="1" hangingPunct="1"/>
            <a:endParaRPr lang="en-US" sz="2600">
              <a:latin typeface="Arial" pitchFamily="34" charset="0"/>
            </a:endParaRPr>
          </a:p>
        </p:txBody>
      </p:sp>
      <p:sp>
        <p:nvSpPr>
          <p:cNvPr id="16" name="Rectangle 14"/>
          <p:cNvSpPr>
            <a:spLocks noChangeArrowheads="1"/>
          </p:cNvSpPr>
          <p:nvPr/>
        </p:nvSpPr>
        <p:spPr bwMode="auto">
          <a:xfrm>
            <a:off x="0" y="10923967"/>
            <a:ext cx="263860" cy="532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0622" tIns="65311" rIns="130622" bIns="65311" numCol="1" anchor="ctr" anchorCtr="0" compatLnSpc="1">
            <a:prstTxWarp prst="textNoShape">
              <a:avLst/>
            </a:prstTxWarp>
            <a:spAutoFit/>
          </a:bodyPr>
          <a:lstStyle/>
          <a:p>
            <a:pPr defTabSz="1306220" eaLnBrk="1" hangingPunct="1"/>
            <a:endParaRPr lang="en-US" sz="2600">
              <a:latin typeface="Arial" pitchFamily="34" charset="0"/>
            </a:endParaRPr>
          </a:p>
        </p:txBody>
      </p:sp>
      <p:pic>
        <p:nvPicPr>
          <p:cNvPr id="1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72700" y="0"/>
            <a:ext cx="4457702" cy="3077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52113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0503" y="329566"/>
            <a:ext cx="10298217" cy="1106804"/>
          </a:xfrm>
        </p:spPr>
        <p:txBody>
          <a:bodyPr/>
          <a:lstStyle/>
          <a:p>
            <a:r>
              <a:rPr lang="en-US" b="1" dirty="0" smtClean="0"/>
              <a:t>Correlation between WQ variables and phytoplankton</a:t>
            </a:r>
            <a:endParaRPr lang="en-US" b="1" dirty="0"/>
          </a:p>
        </p:txBody>
      </p:sp>
      <p:sp>
        <p:nvSpPr>
          <p:cNvPr id="3" name="Content Placeholder 2"/>
          <p:cNvSpPr>
            <a:spLocks noGrp="1"/>
          </p:cNvSpPr>
          <p:nvPr>
            <p:ph idx="1"/>
          </p:nvPr>
        </p:nvSpPr>
        <p:spPr>
          <a:xfrm>
            <a:off x="1410544" y="1920240"/>
            <a:ext cx="12025336" cy="6082992"/>
          </a:xfrm>
        </p:spPr>
        <p:txBody>
          <a:bodyPr>
            <a:normAutofit fontScale="92500" lnSpcReduction="10000"/>
          </a:bodyPr>
          <a:lstStyle/>
          <a:p>
            <a:r>
              <a:rPr lang="en-US" dirty="0" err="1" smtClean="0"/>
              <a:t>Cyanophyta</a:t>
            </a:r>
            <a:r>
              <a:rPr lang="en-US" dirty="0" smtClean="0"/>
              <a:t>  density with TDS, EC, and salinity (+)</a:t>
            </a:r>
          </a:p>
          <a:p>
            <a:pPr lvl="1"/>
            <a:r>
              <a:rPr lang="en-US" dirty="0" smtClean="0"/>
              <a:t>TDS </a:t>
            </a:r>
            <a:r>
              <a:rPr lang="en-US" dirty="0"/>
              <a:t>contains </a:t>
            </a:r>
            <a:r>
              <a:rPr lang="en-US" dirty="0" smtClean="0"/>
              <a:t>minerals</a:t>
            </a:r>
          </a:p>
          <a:p>
            <a:pPr marL="653110" lvl="1" indent="0">
              <a:buNone/>
            </a:pPr>
            <a:endParaRPr lang="en-US" dirty="0" smtClean="0"/>
          </a:p>
          <a:p>
            <a:r>
              <a:rPr lang="en-US" dirty="0" smtClean="0"/>
              <a:t>Dinoflagellates density correlated </a:t>
            </a:r>
            <a:r>
              <a:rPr lang="en-US" dirty="0"/>
              <a:t>with </a:t>
            </a:r>
            <a:r>
              <a:rPr lang="en-US" dirty="0" smtClean="0"/>
              <a:t>EC (-) </a:t>
            </a:r>
          </a:p>
          <a:p>
            <a:pPr lvl="1"/>
            <a:endParaRPr lang="en-US" dirty="0" smtClean="0"/>
          </a:p>
          <a:p>
            <a:pPr lvl="0"/>
            <a:r>
              <a:rPr lang="en-US" dirty="0" smtClean="0">
                <a:solidFill>
                  <a:prstClr val="black"/>
                </a:solidFill>
              </a:rPr>
              <a:t>Diatoms abundance correlated </a:t>
            </a:r>
            <a:r>
              <a:rPr lang="en-US" dirty="0">
                <a:solidFill>
                  <a:prstClr val="black"/>
                </a:solidFill>
              </a:rPr>
              <a:t>with </a:t>
            </a:r>
            <a:r>
              <a:rPr lang="en-US" dirty="0" smtClean="0">
                <a:solidFill>
                  <a:prstClr val="black"/>
                </a:solidFill>
              </a:rPr>
              <a:t>pH (+) </a:t>
            </a:r>
          </a:p>
          <a:p>
            <a:pPr lvl="1"/>
            <a:r>
              <a:rPr lang="en-US" dirty="0" smtClean="0">
                <a:solidFill>
                  <a:prstClr val="black"/>
                </a:solidFill>
              </a:rPr>
              <a:t>Silica </a:t>
            </a:r>
            <a:r>
              <a:rPr lang="en-US" dirty="0" smtClean="0">
                <a:solidFill>
                  <a:prstClr val="black"/>
                </a:solidFill>
              </a:rPr>
              <a:t>is </a:t>
            </a:r>
            <a:r>
              <a:rPr lang="en-US" dirty="0" smtClean="0">
                <a:solidFill>
                  <a:prstClr val="black"/>
                </a:solidFill>
              </a:rPr>
              <a:t>highly soluble at alkaline pH</a:t>
            </a:r>
            <a:endParaRPr lang="en-US" dirty="0">
              <a:solidFill>
                <a:prstClr val="black"/>
              </a:solidFill>
            </a:endParaRPr>
          </a:p>
          <a:p>
            <a:pPr marL="653110" lvl="1" indent="0">
              <a:buNone/>
            </a:pPr>
            <a:endParaRPr lang="en-US" dirty="0" smtClean="0"/>
          </a:p>
          <a:p>
            <a:r>
              <a:rPr lang="en-US" dirty="0"/>
              <a:t>T</a:t>
            </a:r>
            <a:r>
              <a:rPr lang="en-US" dirty="0" smtClean="0"/>
              <a:t>otal </a:t>
            </a:r>
            <a:r>
              <a:rPr lang="en-US" dirty="0"/>
              <a:t>density of </a:t>
            </a:r>
            <a:r>
              <a:rPr lang="en-US" dirty="0" smtClean="0"/>
              <a:t>phytoplankton correlated </a:t>
            </a:r>
            <a:r>
              <a:rPr lang="en-US" dirty="0"/>
              <a:t>with EC </a:t>
            </a:r>
            <a:r>
              <a:rPr lang="en-US" dirty="0" smtClean="0"/>
              <a:t>(-) </a:t>
            </a:r>
          </a:p>
          <a:p>
            <a:pPr lvl="1"/>
            <a:r>
              <a:rPr lang="en-US" dirty="0" smtClean="0"/>
              <a:t>High EC, high TDS, reduced light penetration, lower photosynthetic activity </a:t>
            </a:r>
          </a:p>
          <a:p>
            <a:pPr marL="0" indent="0">
              <a:buNone/>
            </a:pPr>
            <a:endParaRPr lang="en-US"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87698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4171575454"/>
              </p:ext>
            </p:extLst>
          </p:nvPr>
        </p:nvGraphicFramePr>
        <p:xfrm>
          <a:off x="0" y="-1"/>
          <a:ext cx="14630404" cy="8229598"/>
        </p:xfrm>
        <a:graphic>
          <a:graphicData uri="http://schemas.openxmlformats.org/drawingml/2006/table">
            <a:tbl>
              <a:tblPr firstRow="1" firstCol="1" bandRow="1">
                <a:tableStyleId>{5C22544A-7EE6-4342-B048-85BDC9FD1C3A}</a:tableStyleId>
              </a:tblPr>
              <a:tblGrid>
                <a:gridCol w="2212118"/>
                <a:gridCol w="1729314"/>
                <a:gridCol w="1635678"/>
                <a:gridCol w="1521562"/>
                <a:gridCol w="1521562"/>
                <a:gridCol w="1524488"/>
                <a:gridCol w="1524488"/>
                <a:gridCol w="1524488"/>
                <a:gridCol w="1436706"/>
              </a:tblGrid>
              <a:tr h="594841">
                <a:tc rowSpan="2" gridSpan="2">
                  <a:txBody>
                    <a:bodyPr/>
                    <a:lstStyle/>
                    <a:p>
                      <a:pPr algn="ctr">
                        <a:lnSpc>
                          <a:spcPct val="115000"/>
                        </a:lnSpc>
                        <a:spcAft>
                          <a:spcPts val="0"/>
                        </a:spcAft>
                      </a:pPr>
                      <a:r>
                        <a:rPr lang="en-US" sz="2600" dirty="0">
                          <a:effectLst/>
                        </a:rPr>
                        <a:t>PHYTOPLANKTON</a:t>
                      </a:r>
                    </a:p>
                    <a:p>
                      <a:pPr algn="ctr">
                        <a:lnSpc>
                          <a:spcPct val="115000"/>
                        </a:lnSpc>
                        <a:spcAft>
                          <a:spcPts val="0"/>
                        </a:spcAft>
                      </a:pPr>
                      <a:r>
                        <a:rPr lang="en-US" sz="2600" dirty="0">
                          <a:effectLst/>
                        </a:rPr>
                        <a:t>GROUP</a:t>
                      </a:r>
                      <a:endParaRPr lang="en-US" sz="2600" dirty="0">
                        <a:effectLst/>
                        <a:latin typeface="Calibri"/>
                        <a:ea typeface="Calibri"/>
                        <a:cs typeface="Times New Roman"/>
                      </a:endParaRPr>
                    </a:p>
                  </a:txBody>
                  <a:tcPr marL="109728" marR="109728" marT="0" marB="0"/>
                </a:tc>
                <a:tc rowSpan="2" hMerge="1">
                  <a:txBody>
                    <a:bodyPr/>
                    <a:lstStyle/>
                    <a:p>
                      <a:endParaRPr lang="en-US"/>
                    </a:p>
                  </a:txBody>
                  <a:tcPr/>
                </a:tc>
                <a:tc gridSpan="7">
                  <a:txBody>
                    <a:bodyPr/>
                    <a:lstStyle/>
                    <a:p>
                      <a:pPr algn="ctr">
                        <a:lnSpc>
                          <a:spcPct val="115000"/>
                        </a:lnSpc>
                        <a:spcAft>
                          <a:spcPts val="0"/>
                        </a:spcAft>
                      </a:pPr>
                      <a:r>
                        <a:rPr lang="en-US" sz="2900" dirty="0">
                          <a:effectLst/>
                        </a:rPr>
                        <a:t>PHYSICO-CHEMICAL PARAMETERS</a:t>
                      </a:r>
                      <a:endParaRPr lang="en-US" sz="2900" dirty="0">
                        <a:effectLst/>
                        <a:latin typeface="Calibri"/>
                        <a:ea typeface="Calibri"/>
                        <a:cs typeface="Times New Roman"/>
                      </a:endParaRPr>
                    </a:p>
                  </a:txBody>
                  <a:tcPr marL="109728" marR="109728"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92453">
                <a:tc gridSpan="2" vMerge="1">
                  <a:txBody>
                    <a:bodyPr/>
                    <a:lstStyle/>
                    <a:p>
                      <a:endParaRPr lang="en-US"/>
                    </a:p>
                  </a:txBody>
                  <a:tcPr/>
                </a:tc>
                <a:tc hMerge="1" vMerge="1">
                  <a:txBody>
                    <a:bodyPr/>
                    <a:lstStyle/>
                    <a:p>
                      <a:endParaRPr lang="en-US"/>
                    </a:p>
                  </a:txBody>
                  <a:tcPr/>
                </a:tc>
                <a:tc>
                  <a:txBody>
                    <a:bodyPr/>
                    <a:lstStyle/>
                    <a:p>
                      <a:pPr algn="ctr">
                        <a:lnSpc>
                          <a:spcPct val="115000"/>
                        </a:lnSpc>
                        <a:spcAft>
                          <a:spcPts val="0"/>
                        </a:spcAft>
                      </a:pPr>
                      <a:r>
                        <a:rPr lang="en-US" sz="2400" dirty="0">
                          <a:effectLst/>
                        </a:rPr>
                        <a:t>Temp.</a:t>
                      </a:r>
                      <a:endParaRPr lang="en-US" sz="2400" dirty="0">
                        <a:effectLst/>
                        <a:latin typeface="Calibri"/>
                        <a:ea typeface="Calibri"/>
                        <a:cs typeface="Times New Roman"/>
                      </a:endParaRPr>
                    </a:p>
                  </a:txBody>
                  <a:tcPr marL="109728" marR="109728" marT="0" marB="0"/>
                </a:tc>
                <a:tc>
                  <a:txBody>
                    <a:bodyPr/>
                    <a:lstStyle/>
                    <a:p>
                      <a:pPr algn="ctr">
                        <a:lnSpc>
                          <a:spcPct val="115000"/>
                        </a:lnSpc>
                        <a:spcAft>
                          <a:spcPts val="0"/>
                        </a:spcAft>
                      </a:pPr>
                      <a:r>
                        <a:rPr lang="en-US" sz="2400" dirty="0">
                          <a:effectLst/>
                        </a:rPr>
                        <a:t>pH</a:t>
                      </a:r>
                      <a:endParaRPr lang="en-US" sz="2400" dirty="0">
                        <a:effectLst/>
                        <a:latin typeface="Calibri"/>
                        <a:ea typeface="Calibri"/>
                        <a:cs typeface="Times New Roman"/>
                      </a:endParaRPr>
                    </a:p>
                  </a:txBody>
                  <a:tcPr marL="109728" marR="109728" marT="0" marB="0"/>
                </a:tc>
                <a:tc>
                  <a:txBody>
                    <a:bodyPr/>
                    <a:lstStyle/>
                    <a:p>
                      <a:pPr algn="ctr">
                        <a:lnSpc>
                          <a:spcPct val="115000"/>
                        </a:lnSpc>
                        <a:spcAft>
                          <a:spcPts val="0"/>
                        </a:spcAft>
                      </a:pPr>
                      <a:r>
                        <a:rPr lang="en-US" sz="2400" dirty="0">
                          <a:effectLst/>
                        </a:rPr>
                        <a:t>DO</a:t>
                      </a:r>
                      <a:endParaRPr lang="en-US" sz="2400" dirty="0">
                        <a:effectLst/>
                        <a:latin typeface="Calibri"/>
                        <a:ea typeface="Calibri"/>
                        <a:cs typeface="Times New Roman"/>
                      </a:endParaRPr>
                    </a:p>
                  </a:txBody>
                  <a:tcPr marL="109728" marR="109728" marT="0" marB="0"/>
                </a:tc>
                <a:tc>
                  <a:txBody>
                    <a:bodyPr/>
                    <a:lstStyle/>
                    <a:p>
                      <a:pPr algn="ctr">
                        <a:lnSpc>
                          <a:spcPct val="115000"/>
                        </a:lnSpc>
                        <a:spcAft>
                          <a:spcPts val="0"/>
                        </a:spcAft>
                      </a:pPr>
                      <a:r>
                        <a:rPr lang="en-US" sz="2400" dirty="0">
                          <a:effectLst/>
                        </a:rPr>
                        <a:t>Salinity</a:t>
                      </a:r>
                      <a:endParaRPr lang="en-US" sz="2400" dirty="0">
                        <a:effectLst/>
                        <a:latin typeface="Calibri"/>
                        <a:ea typeface="Calibri"/>
                        <a:cs typeface="Times New Roman"/>
                      </a:endParaRPr>
                    </a:p>
                  </a:txBody>
                  <a:tcPr marL="109728" marR="109728" marT="0" marB="0"/>
                </a:tc>
                <a:tc>
                  <a:txBody>
                    <a:bodyPr/>
                    <a:lstStyle/>
                    <a:p>
                      <a:pPr algn="ctr">
                        <a:lnSpc>
                          <a:spcPct val="115000"/>
                        </a:lnSpc>
                        <a:spcAft>
                          <a:spcPts val="0"/>
                        </a:spcAft>
                      </a:pPr>
                      <a:r>
                        <a:rPr lang="en-US" sz="2400" dirty="0">
                          <a:effectLst/>
                        </a:rPr>
                        <a:t>EC</a:t>
                      </a:r>
                      <a:endParaRPr lang="en-US" sz="2400" dirty="0">
                        <a:effectLst/>
                        <a:latin typeface="Calibri"/>
                        <a:ea typeface="Calibri"/>
                        <a:cs typeface="Times New Roman"/>
                      </a:endParaRPr>
                    </a:p>
                  </a:txBody>
                  <a:tcPr marL="109728" marR="109728" marT="0" marB="0"/>
                </a:tc>
                <a:tc>
                  <a:txBody>
                    <a:bodyPr/>
                    <a:lstStyle/>
                    <a:p>
                      <a:pPr algn="ctr">
                        <a:lnSpc>
                          <a:spcPct val="115000"/>
                        </a:lnSpc>
                        <a:spcAft>
                          <a:spcPts val="0"/>
                        </a:spcAft>
                      </a:pPr>
                      <a:r>
                        <a:rPr lang="en-US" sz="2400" dirty="0">
                          <a:effectLst/>
                        </a:rPr>
                        <a:t>TDS</a:t>
                      </a:r>
                      <a:endParaRPr lang="en-US" sz="24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1700" dirty="0">
                          <a:effectLst/>
                        </a:rPr>
                        <a:t>Water depth</a:t>
                      </a:r>
                      <a:endParaRPr lang="en-US" sz="1700" dirty="0">
                        <a:effectLst/>
                        <a:latin typeface="Calibri"/>
                        <a:ea typeface="Calibri"/>
                        <a:cs typeface="Times New Roman"/>
                      </a:endParaRPr>
                    </a:p>
                  </a:txBody>
                  <a:tcPr marL="109728" marR="109728" marT="0" marB="0"/>
                </a:tc>
              </a:tr>
              <a:tr h="760150">
                <a:tc rowSpan="2">
                  <a:txBody>
                    <a:bodyPr/>
                    <a:lstStyle/>
                    <a:p>
                      <a:pPr>
                        <a:lnSpc>
                          <a:spcPct val="115000"/>
                        </a:lnSpc>
                        <a:spcAft>
                          <a:spcPts val="0"/>
                        </a:spcAft>
                      </a:pPr>
                      <a:r>
                        <a:rPr lang="en-US" sz="2200" dirty="0" err="1" smtClean="0">
                          <a:effectLst/>
                        </a:rPr>
                        <a:t>Bacillario</a:t>
                      </a:r>
                      <a:endParaRPr lang="en-US" sz="2200" dirty="0" smtClean="0">
                        <a:effectLst/>
                      </a:endParaRPr>
                    </a:p>
                    <a:p>
                      <a:pPr>
                        <a:lnSpc>
                          <a:spcPct val="115000"/>
                        </a:lnSpc>
                        <a:spcAft>
                          <a:spcPts val="0"/>
                        </a:spcAft>
                      </a:pPr>
                      <a:r>
                        <a:rPr lang="en-US" sz="2200" dirty="0" err="1" smtClean="0">
                          <a:effectLst/>
                        </a:rPr>
                        <a:t>phyta</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1700" dirty="0">
                          <a:effectLst/>
                        </a:rPr>
                        <a:t>Density </a:t>
                      </a:r>
                      <a:endParaRPr lang="en-US" sz="17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0.50067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0.2389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a:effectLst/>
                        </a:rPr>
                        <a:t>0.49432       </a:t>
                      </a:r>
                      <a:endParaRPr lang="en-US" sz="220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0.2311</a:t>
                      </a:r>
                      <a:endParaRPr lang="en-US" sz="2200" dirty="0">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2200" dirty="0" smtClean="0">
                          <a:effectLst/>
                        </a:rPr>
                        <a:t>0.2157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0.2324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0.5647</a:t>
                      </a:r>
                      <a:endParaRPr lang="en-US" sz="2200" dirty="0">
                        <a:effectLst/>
                        <a:latin typeface="Calibri"/>
                        <a:ea typeface="Calibri"/>
                        <a:cs typeface="Times New Roman"/>
                      </a:endParaRPr>
                    </a:p>
                  </a:txBody>
                  <a:tcPr marL="109728" marR="109728" marT="0" marB="0"/>
                </a:tc>
              </a:tr>
              <a:tr h="594841">
                <a:tc vMerge="1">
                  <a:txBody>
                    <a:bodyPr/>
                    <a:lstStyle/>
                    <a:p>
                      <a:endParaRPr lang="en-US"/>
                    </a:p>
                  </a:txBody>
                  <a:tcPr/>
                </a:tc>
                <a:tc>
                  <a:txBody>
                    <a:bodyPr/>
                    <a:lstStyle/>
                    <a:p>
                      <a:pPr>
                        <a:lnSpc>
                          <a:spcPct val="115000"/>
                        </a:lnSpc>
                        <a:spcAft>
                          <a:spcPts val="0"/>
                        </a:spcAft>
                      </a:pPr>
                      <a:r>
                        <a:rPr lang="en-US" sz="1700" dirty="0">
                          <a:effectLst/>
                        </a:rPr>
                        <a:t>Abundance</a:t>
                      </a:r>
                      <a:endParaRPr lang="en-US" sz="17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0.5170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solidFill>
                            <a:srgbClr val="FF0000"/>
                          </a:solidFill>
                          <a:effectLst/>
                        </a:rPr>
                        <a:t>0.7101*       </a:t>
                      </a:r>
                      <a:endParaRPr lang="en-US" sz="2200" dirty="0">
                        <a:solidFill>
                          <a:srgbClr val="FF0000"/>
                        </a:solidFill>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0.5238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0 .0545</a:t>
                      </a:r>
                      <a:endParaRPr lang="en-US" sz="2200" dirty="0">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2200" dirty="0" smtClean="0">
                          <a:effectLst/>
                        </a:rPr>
                        <a:t>0.1038</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0.0749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0.1031</a:t>
                      </a:r>
                      <a:endParaRPr lang="en-US" sz="2200" dirty="0">
                        <a:effectLst/>
                        <a:latin typeface="Calibri"/>
                        <a:ea typeface="Calibri"/>
                        <a:cs typeface="Times New Roman"/>
                      </a:endParaRPr>
                    </a:p>
                  </a:txBody>
                  <a:tcPr marL="109728" marR="109728" marT="0" marB="0"/>
                </a:tc>
              </a:tr>
              <a:tr h="594841">
                <a:tc rowSpan="2">
                  <a:txBody>
                    <a:bodyPr/>
                    <a:lstStyle/>
                    <a:p>
                      <a:pPr>
                        <a:lnSpc>
                          <a:spcPct val="115000"/>
                        </a:lnSpc>
                        <a:spcAft>
                          <a:spcPts val="0"/>
                        </a:spcAft>
                      </a:pPr>
                      <a:r>
                        <a:rPr lang="en-US" sz="2200" dirty="0" err="1">
                          <a:effectLst/>
                        </a:rPr>
                        <a:t>Chlorophyta</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1700" dirty="0">
                          <a:effectLst/>
                        </a:rPr>
                        <a:t>Density </a:t>
                      </a:r>
                      <a:endParaRPr lang="en-US" sz="17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0.1811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0.1496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0.0647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0.3538</a:t>
                      </a:r>
                      <a:endParaRPr lang="en-US" sz="2200" dirty="0">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2200" dirty="0" smtClean="0">
                          <a:effectLst/>
                        </a:rPr>
                        <a:t>0.3188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0.3466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0.1795</a:t>
                      </a:r>
                      <a:endParaRPr lang="en-US" sz="2200" dirty="0">
                        <a:effectLst/>
                        <a:latin typeface="Calibri"/>
                        <a:ea typeface="Calibri"/>
                        <a:cs typeface="Times New Roman"/>
                      </a:endParaRPr>
                    </a:p>
                  </a:txBody>
                  <a:tcPr marL="109728" marR="109728" marT="0" marB="0"/>
                </a:tc>
              </a:tr>
              <a:tr h="594841">
                <a:tc vMerge="1">
                  <a:txBody>
                    <a:bodyPr/>
                    <a:lstStyle/>
                    <a:p>
                      <a:endParaRPr lang="en-US"/>
                    </a:p>
                  </a:txBody>
                  <a:tcPr/>
                </a:tc>
                <a:tc>
                  <a:txBody>
                    <a:bodyPr/>
                    <a:lstStyle/>
                    <a:p>
                      <a:pPr>
                        <a:lnSpc>
                          <a:spcPct val="115000"/>
                        </a:lnSpc>
                        <a:spcAft>
                          <a:spcPts val="0"/>
                        </a:spcAft>
                      </a:pPr>
                      <a:r>
                        <a:rPr lang="en-US" sz="1700" dirty="0">
                          <a:effectLst/>
                        </a:rPr>
                        <a:t>Abundance</a:t>
                      </a:r>
                      <a:endParaRPr lang="en-US" sz="17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0.2018</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0.0990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0.1046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0.3955</a:t>
                      </a:r>
                      <a:endParaRPr lang="en-US" sz="2200" dirty="0">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2200" dirty="0" smtClean="0">
                          <a:effectLst/>
                        </a:rPr>
                        <a:t>0.3976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0.3983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0.5591</a:t>
                      </a:r>
                      <a:endParaRPr lang="en-US" sz="2200" dirty="0">
                        <a:effectLst/>
                        <a:latin typeface="Calibri"/>
                        <a:ea typeface="Calibri"/>
                        <a:cs typeface="Times New Roman"/>
                      </a:endParaRPr>
                    </a:p>
                  </a:txBody>
                  <a:tcPr marL="109728" marR="109728" marT="0" marB="0"/>
                </a:tc>
              </a:tr>
              <a:tr h="594841">
                <a:tc rowSpan="2">
                  <a:txBody>
                    <a:bodyPr/>
                    <a:lstStyle/>
                    <a:p>
                      <a:pPr>
                        <a:lnSpc>
                          <a:spcPct val="115000"/>
                        </a:lnSpc>
                        <a:spcAft>
                          <a:spcPts val="0"/>
                        </a:spcAft>
                      </a:pPr>
                      <a:r>
                        <a:rPr lang="en-US" sz="2200" dirty="0" err="1">
                          <a:effectLst/>
                        </a:rPr>
                        <a:t>Cyanophyta</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1700" dirty="0">
                          <a:effectLst/>
                        </a:rPr>
                        <a:t>Density </a:t>
                      </a:r>
                      <a:endParaRPr lang="en-US" sz="17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0.5004</a:t>
                      </a:r>
                      <a:endParaRPr lang="en-US" sz="2200" dirty="0">
                        <a:effectLst/>
                        <a:latin typeface="Calibri"/>
                        <a:ea typeface="Calibri"/>
                        <a:cs typeface="Times New Roman"/>
                      </a:endParaRPr>
                    </a:p>
                  </a:txBody>
                  <a:tcPr marL="109728" marR="109728" marT="0" marB="0"/>
                </a:tc>
                <a:tc>
                  <a:txBody>
                    <a:bodyPr/>
                    <a:lstStyle/>
                    <a:p>
                      <a:pPr algn="ctr">
                        <a:lnSpc>
                          <a:spcPct val="115000"/>
                        </a:lnSpc>
                        <a:spcAft>
                          <a:spcPts val="0"/>
                        </a:spcAft>
                      </a:pPr>
                      <a:r>
                        <a:rPr lang="en-US" sz="2200">
                          <a:effectLst/>
                        </a:rPr>
                        <a:t>---</a:t>
                      </a:r>
                      <a:endParaRPr lang="en-US" sz="220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0.1014</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solidFill>
                            <a:srgbClr val="FF0000"/>
                          </a:solidFill>
                          <a:effectLst/>
                        </a:rPr>
                        <a:t>0.6294*</a:t>
                      </a:r>
                      <a:endParaRPr lang="en-US" sz="2200" dirty="0">
                        <a:solidFill>
                          <a:srgbClr val="FF0000"/>
                        </a:solidFill>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2200" dirty="0" smtClean="0">
                          <a:solidFill>
                            <a:srgbClr val="FF0000"/>
                          </a:solidFill>
                          <a:effectLst/>
                        </a:rPr>
                        <a:t>0.6051*       </a:t>
                      </a:r>
                      <a:endParaRPr lang="en-US" sz="2200" dirty="0">
                        <a:solidFill>
                          <a:srgbClr val="FF0000"/>
                        </a:solidFill>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solidFill>
                            <a:srgbClr val="FF0000"/>
                          </a:solidFill>
                          <a:effectLst/>
                        </a:rPr>
                        <a:t>0.6257 </a:t>
                      </a:r>
                      <a:r>
                        <a:rPr lang="en-US" sz="2200" dirty="0">
                          <a:solidFill>
                            <a:srgbClr val="FF0000"/>
                          </a:solidFill>
                          <a:effectLst/>
                        </a:rPr>
                        <a:t>*     </a:t>
                      </a:r>
                      <a:endParaRPr lang="en-US" sz="2200" dirty="0">
                        <a:solidFill>
                          <a:srgbClr val="FF0000"/>
                        </a:solidFill>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0.2111</a:t>
                      </a:r>
                      <a:endParaRPr lang="en-US" sz="2200" dirty="0">
                        <a:effectLst/>
                        <a:latin typeface="Calibri"/>
                        <a:ea typeface="Calibri"/>
                        <a:cs typeface="Times New Roman"/>
                      </a:endParaRPr>
                    </a:p>
                  </a:txBody>
                  <a:tcPr marL="109728" marR="109728" marT="0" marB="0"/>
                </a:tc>
              </a:tr>
              <a:tr h="594841">
                <a:tc vMerge="1">
                  <a:txBody>
                    <a:bodyPr/>
                    <a:lstStyle/>
                    <a:p>
                      <a:endParaRPr lang="en-US"/>
                    </a:p>
                  </a:txBody>
                  <a:tcPr/>
                </a:tc>
                <a:tc>
                  <a:txBody>
                    <a:bodyPr/>
                    <a:lstStyle/>
                    <a:p>
                      <a:pPr>
                        <a:lnSpc>
                          <a:spcPct val="115000"/>
                        </a:lnSpc>
                        <a:spcAft>
                          <a:spcPts val="0"/>
                        </a:spcAft>
                      </a:pPr>
                      <a:r>
                        <a:rPr lang="en-US" sz="1700" dirty="0">
                          <a:effectLst/>
                        </a:rPr>
                        <a:t>Abundance</a:t>
                      </a:r>
                      <a:endParaRPr lang="en-US" sz="17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0.4615        </a:t>
                      </a:r>
                      <a:endParaRPr lang="en-US" sz="2200" dirty="0">
                        <a:effectLst/>
                        <a:latin typeface="Calibri"/>
                        <a:ea typeface="Calibri"/>
                        <a:cs typeface="Times New Roman"/>
                      </a:endParaRPr>
                    </a:p>
                  </a:txBody>
                  <a:tcPr marL="109728" marR="109728" marT="0" marB="0"/>
                </a:tc>
                <a:tc>
                  <a:txBody>
                    <a:bodyPr/>
                    <a:lstStyle/>
                    <a:p>
                      <a:pPr algn="ctr">
                        <a:lnSpc>
                          <a:spcPct val="115000"/>
                        </a:lnSpc>
                        <a:spcAft>
                          <a:spcPts val="0"/>
                        </a:spcAft>
                      </a:pPr>
                      <a:r>
                        <a:rPr lang="en-US" sz="2200">
                          <a:effectLst/>
                        </a:rPr>
                        <a:t>---</a:t>
                      </a:r>
                      <a:endParaRPr lang="en-US" sz="220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0.0882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0.5521</a:t>
                      </a:r>
                      <a:endParaRPr lang="en-US" sz="2200" dirty="0">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2200" dirty="0" smtClean="0">
                          <a:effectLst/>
                        </a:rPr>
                        <a:t>0.5359</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0.5500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0.2534</a:t>
                      </a:r>
                      <a:endParaRPr lang="en-US" sz="2200" dirty="0">
                        <a:effectLst/>
                        <a:latin typeface="Calibri"/>
                        <a:ea typeface="Calibri"/>
                        <a:cs typeface="Times New Roman"/>
                      </a:endParaRPr>
                    </a:p>
                  </a:txBody>
                  <a:tcPr marL="109728" marR="109728" marT="0" marB="0"/>
                </a:tc>
              </a:tr>
              <a:tr h="761713">
                <a:tc rowSpan="2">
                  <a:txBody>
                    <a:bodyPr/>
                    <a:lstStyle/>
                    <a:p>
                      <a:pPr>
                        <a:lnSpc>
                          <a:spcPct val="115000"/>
                        </a:lnSpc>
                        <a:spcAft>
                          <a:spcPts val="0"/>
                        </a:spcAft>
                      </a:pPr>
                      <a:r>
                        <a:rPr lang="en-US" sz="2200" dirty="0" err="1">
                          <a:effectLst/>
                        </a:rPr>
                        <a:t>Dinophyta</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1700" dirty="0">
                          <a:effectLst/>
                        </a:rPr>
                        <a:t>Density </a:t>
                      </a:r>
                      <a:endParaRPr lang="en-US" sz="17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0.4177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0.4739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0.2218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0.5351</a:t>
                      </a:r>
                      <a:endParaRPr lang="en-US" sz="2200" dirty="0">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2000" dirty="0" smtClean="0">
                          <a:solidFill>
                            <a:srgbClr val="FF0000"/>
                          </a:solidFill>
                          <a:effectLst/>
                        </a:rPr>
                        <a:t>-0.6005*     </a:t>
                      </a:r>
                      <a:endParaRPr lang="en-US" sz="2000" dirty="0">
                        <a:solidFill>
                          <a:srgbClr val="FF0000"/>
                        </a:solidFill>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0.5559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0.0771</a:t>
                      </a:r>
                      <a:endParaRPr lang="en-US" sz="2200" dirty="0">
                        <a:effectLst/>
                        <a:latin typeface="Calibri"/>
                        <a:ea typeface="Calibri"/>
                        <a:cs typeface="Times New Roman"/>
                      </a:endParaRPr>
                    </a:p>
                  </a:txBody>
                  <a:tcPr marL="109728" marR="109728" marT="0" marB="0"/>
                </a:tc>
              </a:tr>
              <a:tr h="594841">
                <a:tc vMerge="1">
                  <a:txBody>
                    <a:bodyPr/>
                    <a:lstStyle/>
                    <a:p>
                      <a:endParaRPr lang="en-US"/>
                    </a:p>
                  </a:txBody>
                  <a:tcPr/>
                </a:tc>
                <a:tc>
                  <a:txBody>
                    <a:bodyPr/>
                    <a:lstStyle/>
                    <a:p>
                      <a:pPr>
                        <a:lnSpc>
                          <a:spcPct val="115000"/>
                        </a:lnSpc>
                        <a:spcAft>
                          <a:spcPts val="0"/>
                        </a:spcAft>
                      </a:pPr>
                      <a:r>
                        <a:rPr lang="en-US" sz="1700" dirty="0">
                          <a:effectLst/>
                        </a:rPr>
                        <a:t>Abundance</a:t>
                      </a:r>
                      <a:endParaRPr lang="en-US" sz="17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0.6195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0.6390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0.2898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0.4497</a:t>
                      </a:r>
                      <a:endParaRPr lang="en-US" sz="2200" dirty="0">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2200" dirty="0">
                          <a:effectLst/>
                        </a:rPr>
                        <a:t>-</a:t>
                      </a:r>
                      <a:r>
                        <a:rPr lang="en-US" sz="2200" dirty="0" smtClean="0">
                          <a:effectLst/>
                        </a:rPr>
                        <a:t>0.4859</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0.4668</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0.3149</a:t>
                      </a:r>
                      <a:endParaRPr lang="en-US" sz="2200" dirty="0">
                        <a:effectLst/>
                        <a:latin typeface="Calibri"/>
                        <a:ea typeface="Calibri"/>
                        <a:cs typeface="Times New Roman"/>
                      </a:endParaRPr>
                    </a:p>
                  </a:txBody>
                  <a:tcPr marL="109728" marR="109728" marT="0" marB="0"/>
                </a:tc>
              </a:tr>
              <a:tr h="594841">
                <a:tc rowSpan="2">
                  <a:txBody>
                    <a:bodyPr/>
                    <a:lstStyle/>
                    <a:p>
                      <a:pPr>
                        <a:lnSpc>
                          <a:spcPct val="115000"/>
                        </a:lnSpc>
                        <a:spcAft>
                          <a:spcPts val="0"/>
                        </a:spcAft>
                      </a:pPr>
                      <a:r>
                        <a:rPr lang="en-US" sz="2200" dirty="0">
                          <a:effectLst/>
                        </a:rPr>
                        <a:t>Protista</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1700" dirty="0">
                          <a:effectLst/>
                        </a:rPr>
                        <a:t>Density </a:t>
                      </a:r>
                      <a:endParaRPr lang="en-US" sz="17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0.4568</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0.4650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0.2941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0.1903</a:t>
                      </a:r>
                      <a:endParaRPr lang="en-US" sz="2200" dirty="0">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2200" dirty="0" smtClean="0">
                          <a:effectLst/>
                        </a:rPr>
                        <a:t>0.2544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0.1865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0.5541</a:t>
                      </a:r>
                      <a:endParaRPr lang="en-US" sz="2200" dirty="0">
                        <a:effectLst/>
                        <a:latin typeface="Calibri"/>
                        <a:ea typeface="Calibri"/>
                        <a:cs typeface="Times New Roman"/>
                      </a:endParaRPr>
                    </a:p>
                  </a:txBody>
                  <a:tcPr marL="109728" marR="109728" marT="0" marB="0"/>
                </a:tc>
              </a:tr>
              <a:tr h="594841">
                <a:tc vMerge="1">
                  <a:txBody>
                    <a:bodyPr/>
                    <a:lstStyle/>
                    <a:p>
                      <a:endParaRPr lang="en-US"/>
                    </a:p>
                  </a:txBody>
                  <a:tcPr/>
                </a:tc>
                <a:tc>
                  <a:txBody>
                    <a:bodyPr/>
                    <a:lstStyle/>
                    <a:p>
                      <a:pPr>
                        <a:lnSpc>
                          <a:spcPct val="115000"/>
                        </a:lnSpc>
                        <a:spcAft>
                          <a:spcPts val="0"/>
                        </a:spcAft>
                      </a:pPr>
                      <a:r>
                        <a:rPr lang="en-US" sz="1700" dirty="0">
                          <a:effectLst/>
                        </a:rPr>
                        <a:t>Abundance</a:t>
                      </a:r>
                      <a:endParaRPr lang="en-US" sz="17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0.4568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0.4650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0.2941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0.1903</a:t>
                      </a:r>
                      <a:endParaRPr lang="en-US" sz="2200" dirty="0">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2200" dirty="0" smtClean="0">
                          <a:effectLst/>
                        </a:rPr>
                        <a:t>0.2544</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smtClean="0">
                          <a:effectLst/>
                        </a:rPr>
                        <a:t>0.1865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0.5541</a:t>
                      </a:r>
                      <a:endParaRPr lang="en-US" sz="2200" dirty="0">
                        <a:effectLst/>
                        <a:latin typeface="Calibri"/>
                        <a:ea typeface="Calibri"/>
                        <a:cs typeface="Times New Roman"/>
                      </a:endParaRPr>
                    </a:p>
                  </a:txBody>
                  <a:tcPr marL="109728" marR="109728" marT="0" marB="0"/>
                </a:tc>
              </a:tr>
              <a:tr h="761713">
                <a:tc gridSpan="2">
                  <a:txBody>
                    <a:bodyPr/>
                    <a:lstStyle/>
                    <a:p>
                      <a:pPr>
                        <a:lnSpc>
                          <a:spcPct val="115000"/>
                        </a:lnSpc>
                        <a:spcAft>
                          <a:spcPts val="0"/>
                        </a:spcAft>
                      </a:pPr>
                      <a:r>
                        <a:rPr lang="en-US" sz="2600" dirty="0">
                          <a:effectLst/>
                        </a:rPr>
                        <a:t>Total density</a:t>
                      </a:r>
                      <a:endParaRPr lang="en-US" sz="2600" dirty="0">
                        <a:effectLst/>
                        <a:latin typeface="Calibri"/>
                        <a:ea typeface="Calibri"/>
                        <a:cs typeface="Times New Roman"/>
                      </a:endParaRPr>
                    </a:p>
                  </a:txBody>
                  <a:tcPr marL="109728" marR="109728" marT="0" marB="0"/>
                </a:tc>
                <a:tc hMerge="1">
                  <a:txBody>
                    <a:bodyPr/>
                    <a:lstStyle/>
                    <a:p>
                      <a:endParaRPr lang="en-US"/>
                    </a:p>
                  </a:txBody>
                  <a:tcPr/>
                </a:tc>
                <a:tc>
                  <a:txBody>
                    <a:bodyPr/>
                    <a:lstStyle/>
                    <a:p>
                      <a:pPr>
                        <a:lnSpc>
                          <a:spcPct val="115000"/>
                        </a:lnSpc>
                        <a:spcAft>
                          <a:spcPts val="0"/>
                        </a:spcAft>
                      </a:pPr>
                      <a:r>
                        <a:rPr lang="en-US" sz="2200" dirty="0">
                          <a:effectLst/>
                        </a:rPr>
                        <a:t>-</a:t>
                      </a:r>
                      <a:r>
                        <a:rPr lang="en-US" sz="2200" dirty="0" smtClean="0">
                          <a:effectLst/>
                        </a:rPr>
                        <a:t>0.4173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0.4739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0.2220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0.5344</a:t>
                      </a:r>
                      <a:endParaRPr lang="en-US" sz="2200" dirty="0">
                        <a:effectLst/>
                        <a:latin typeface="Calibri"/>
                        <a:ea typeface="Calibri"/>
                        <a:cs typeface="Times New Roman"/>
                      </a:endParaRPr>
                    </a:p>
                  </a:txBody>
                  <a:tcPr marL="109728" marR="109728" marT="0" marB="0"/>
                </a:tc>
                <a:tc>
                  <a:txBody>
                    <a:bodyPr/>
                    <a:lstStyle/>
                    <a:p>
                      <a:pPr algn="just">
                        <a:lnSpc>
                          <a:spcPct val="115000"/>
                        </a:lnSpc>
                        <a:spcAft>
                          <a:spcPts val="0"/>
                        </a:spcAft>
                      </a:pPr>
                      <a:r>
                        <a:rPr lang="en-US" sz="1900" dirty="0">
                          <a:solidFill>
                            <a:srgbClr val="FF0000"/>
                          </a:solidFill>
                          <a:effectLst/>
                        </a:rPr>
                        <a:t>-</a:t>
                      </a:r>
                      <a:r>
                        <a:rPr lang="en-US" sz="1900" dirty="0" smtClean="0">
                          <a:solidFill>
                            <a:srgbClr val="FF0000"/>
                          </a:solidFill>
                          <a:effectLst/>
                        </a:rPr>
                        <a:t>0.5999 </a:t>
                      </a:r>
                      <a:r>
                        <a:rPr lang="en-US" sz="1900" dirty="0">
                          <a:solidFill>
                            <a:srgbClr val="FF0000"/>
                          </a:solidFill>
                          <a:effectLst/>
                        </a:rPr>
                        <a:t>*     </a:t>
                      </a:r>
                      <a:endParaRPr lang="en-US" sz="1900" dirty="0">
                        <a:solidFill>
                          <a:srgbClr val="FF0000"/>
                        </a:solidFill>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0.5552      </a:t>
                      </a:r>
                      <a:endParaRPr lang="en-US" sz="2200" dirty="0">
                        <a:effectLst/>
                        <a:latin typeface="Calibri"/>
                        <a:ea typeface="Calibri"/>
                        <a:cs typeface="Times New Roman"/>
                      </a:endParaRPr>
                    </a:p>
                  </a:txBody>
                  <a:tcPr marL="109728" marR="109728" marT="0" marB="0"/>
                </a:tc>
                <a:tc>
                  <a:txBody>
                    <a:bodyPr/>
                    <a:lstStyle/>
                    <a:p>
                      <a:pPr>
                        <a:lnSpc>
                          <a:spcPct val="115000"/>
                        </a:lnSpc>
                        <a:spcAft>
                          <a:spcPts val="0"/>
                        </a:spcAft>
                      </a:pPr>
                      <a:r>
                        <a:rPr lang="en-US" sz="2200" dirty="0">
                          <a:effectLst/>
                        </a:rPr>
                        <a:t>-</a:t>
                      </a:r>
                      <a:r>
                        <a:rPr lang="en-US" sz="2200" dirty="0" smtClean="0">
                          <a:effectLst/>
                        </a:rPr>
                        <a:t>0.0767</a:t>
                      </a:r>
                      <a:endParaRPr lang="en-US" sz="2200" dirty="0">
                        <a:effectLst/>
                        <a:latin typeface="Calibri"/>
                        <a:ea typeface="Calibri"/>
                        <a:cs typeface="Times New Roman"/>
                      </a:endParaRPr>
                    </a:p>
                  </a:txBody>
                  <a:tcPr marL="109728" marR="109728" marT="0" marB="0"/>
                </a:tc>
              </a:tr>
            </a:tbl>
          </a:graphicData>
        </a:graphic>
      </p:graphicFrame>
    </p:spTree>
    <p:extLst>
      <p:ext uri="{BB962C8B-B14F-4D97-AF65-F5344CB8AC3E}">
        <p14:creationId xmlns:p14="http://schemas.microsoft.com/office/powerpoint/2010/main" val="35434171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effectLst>
                  <a:outerShdw blurRad="38100" dist="38100" dir="2700000" algn="tl">
                    <a:srgbClr val="000000">
                      <a:alpha val="43137"/>
                    </a:srgbClr>
                  </a:outerShdw>
                </a:effectLst>
                <a:latin typeface="Andalus" pitchFamily="18" charset="-78"/>
                <a:cs typeface="Andalus" pitchFamily="18" charset="-78"/>
              </a:rPr>
              <a:t>	CONCLUSION</a:t>
            </a:r>
            <a:endParaRPr lang="en-US" b="1" dirty="0">
              <a:solidFill>
                <a:srgbClr val="FFFF00"/>
              </a:solidFill>
              <a:effectLst>
                <a:outerShdw blurRad="38100" dist="38100" dir="2700000" algn="tl">
                  <a:srgbClr val="000000">
                    <a:alpha val="43137"/>
                  </a:srgbClr>
                </a:outerShdw>
              </a:effectLst>
              <a:latin typeface="Andalus" pitchFamily="18" charset="-78"/>
              <a:cs typeface="Andalus" pitchFamily="18" charset="-78"/>
            </a:endParaRPr>
          </a:p>
        </p:txBody>
      </p:sp>
      <p:sp>
        <p:nvSpPr>
          <p:cNvPr id="13" name="Text Placeholder 12"/>
          <p:cNvSpPr>
            <a:spLocks noGrp="1"/>
          </p:cNvSpPr>
          <p:nvPr>
            <p:ph idx="1"/>
          </p:nvPr>
        </p:nvSpPr>
        <p:spPr>
          <a:xfrm>
            <a:off x="1093710" y="1920240"/>
            <a:ext cx="12474971" cy="5823763"/>
          </a:xfrm>
          <a:ln>
            <a:solidFill>
              <a:srgbClr val="0067AC"/>
            </a:solidFill>
          </a:ln>
        </p:spPr>
        <p:txBody>
          <a:bodyPr>
            <a:normAutofit fontScale="77500" lnSpcReduction="20000"/>
          </a:bodyPr>
          <a:lstStyle/>
          <a:p>
            <a:r>
              <a:rPr lang="en-US" sz="3400" dirty="0"/>
              <a:t>The river in general is not in healthy state  (DO, COD and TDS exceeded the DAO standard limit).</a:t>
            </a:r>
          </a:p>
          <a:p>
            <a:endParaRPr lang="en-US" sz="3400" dirty="0"/>
          </a:p>
          <a:p>
            <a:r>
              <a:rPr lang="en-US" sz="3400" dirty="0"/>
              <a:t>Stream flow influences other water quality parameters</a:t>
            </a:r>
          </a:p>
          <a:p>
            <a:endParaRPr lang="en-US" sz="3400" dirty="0"/>
          </a:p>
          <a:p>
            <a:r>
              <a:rPr lang="en-US" sz="3400" dirty="0"/>
              <a:t>Composition and density of plankton species indicated poor water quality of the study area</a:t>
            </a:r>
            <a:r>
              <a:rPr lang="en-US" sz="3400" dirty="0" smtClean="0"/>
              <a:t>.</a:t>
            </a:r>
          </a:p>
          <a:p>
            <a:endParaRPr lang="en-US" sz="3400" dirty="0"/>
          </a:p>
          <a:p>
            <a:pPr lvl="0"/>
            <a:r>
              <a:rPr lang="en-US" sz="3400" dirty="0">
                <a:solidFill>
                  <a:prstClr val="black"/>
                </a:solidFill>
              </a:rPr>
              <a:t>Predominant </a:t>
            </a:r>
            <a:r>
              <a:rPr lang="en-US" sz="3400" dirty="0" smtClean="0">
                <a:solidFill>
                  <a:prstClr val="black"/>
                </a:solidFill>
              </a:rPr>
              <a:t>plankton - adapted </a:t>
            </a:r>
            <a:r>
              <a:rPr lang="en-US" sz="3400" dirty="0">
                <a:solidFill>
                  <a:prstClr val="black"/>
                </a:solidFill>
              </a:rPr>
              <a:t>to grow at low N and </a:t>
            </a:r>
            <a:r>
              <a:rPr lang="en-US" sz="3400" dirty="0" smtClean="0">
                <a:solidFill>
                  <a:prstClr val="black"/>
                </a:solidFill>
              </a:rPr>
              <a:t>P &amp; high </a:t>
            </a:r>
            <a:r>
              <a:rPr lang="en-US" sz="3400" dirty="0">
                <a:solidFill>
                  <a:prstClr val="black"/>
                </a:solidFill>
              </a:rPr>
              <a:t>organic </a:t>
            </a:r>
            <a:r>
              <a:rPr lang="en-US" sz="3400" dirty="0" smtClean="0">
                <a:solidFill>
                  <a:prstClr val="black"/>
                </a:solidFill>
              </a:rPr>
              <a:t>pollution; stress tolerant; pollution resistant</a:t>
            </a:r>
          </a:p>
          <a:p>
            <a:pPr marL="0" lvl="0" indent="0">
              <a:buNone/>
            </a:pPr>
            <a:endParaRPr lang="en-US" sz="3400" dirty="0">
              <a:solidFill>
                <a:prstClr val="black"/>
              </a:solidFill>
            </a:endParaRPr>
          </a:p>
          <a:p>
            <a:pPr lvl="0"/>
            <a:r>
              <a:rPr lang="en-US" sz="3400" dirty="0" smtClean="0">
                <a:solidFill>
                  <a:prstClr val="black"/>
                </a:solidFill>
              </a:rPr>
              <a:t>Large scale mining operations by open pit method coupled </a:t>
            </a:r>
            <a:r>
              <a:rPr lang="en-US" sz="3400" dirty="0">
                <a:solidFill>
                  <a:prstClr val="black"/>
                </a:solidFill>
              </a:rPr>
              <a:t>with </a:t>
            </a:r>
            <a:r>
              <a:rPr lang="en-US" sz="3400" dirty="0" smtClean="0">
                <a:solidFill>
                  <a:prstClr val="black"/>
                </a:solidFill>
              </a:rPr>
              <a:t>unfavorable weather </a:t>
            </a:r>
            <a:r>
              <a:rPr lang="en-US" sz="3400" dirty="0">
                <a:solidFill>
                  <a:prstClr val="black"/>
                </a:solidFill>
              </a:rPr>
              <a:t>conditions </a:t>
            </a:r>
            <a:r>
              <a:rPr lang="en-US" sz="3400" dirty="0" smtClean="0">
                <a:solidFill>
                  <a:prstClr val="black"/>
                </a:solidFill>
              </a:rPr>
              <a:t>&amp; insufficient interventions caused heavy siltation in the river system leading to poor water quality and reduced primary productivity.</a:t>
            </a:r>
            <a:endParaRPr lang="en-US" sz="3400" dirty="0">
              <a:solidFill>
                <a:prstClr val="black"/>
              </a:solidFill>
            </a:endParaRPr>
          </a:p>
          <a:p>
            <a:pPr lvl="0"/>
            <a:endParaRPr lang="en-US" sz="3400" dirty="0">
              <a:solidFill>
                <a:prstClr val="black"/>
              </a:solidFill>
            </a:endParaRPr>
          </a:p>
          <a:p>
            <a:pPr lvl="0"/>
            <a:endParaRPr lang="en-US" sz="3400" dirty="0">
              <a:solidFill>
                <a:prstClr val="black"/>
              </a:solidFill>
            </a:endParaRPr>
          </a:p>
          <a:p>
            <a:endParaRPr lang="en-US" dirty="0" smtClean="0"/>
          </a:p>
          <a:p>
            <a:endParaRPr lang="en-US" dirty="0"/>
          </a:p>
        </p:txBody>
      </p:sp>
      <p:sp>
        <p:nvSpPr>
          <p:cNvPr id="14" name="Rectangle 13"/>
          <p:cNvSpPr/>
          <p:nvPr/>
        </p:nvSpPr>
        <p:spPr bwMode="auto">
          <a:xfrm>
            <a:off x="12456163" y="8016240"/>
            <a:ext cx="2011680" cy="213360"/>
          </a:xfrm>
          <a:prstGeom prst="rect">
            <a:avLst/>
          </a:prstGeom>
          <a:solidFill>
            <a:srgbClr val="003366"/>
          </a:solidFill>
          <a:ln>
            <a:noFill/>
          </a:ln>
          <a:effectLst/>
          <a:extLst/>
        </p:spPr>
        <p:txBody>
          <a:bodyPr vert="horz" wrap="square" lIns="130622" tIns="65311" rIns="130622" bIns="65311" numCol="1" rtlCol="0" anchor="t" anchorCtr="0" compatLnSpc="1">
            <a:prstTxWarp prst="textNoShape">
              <a:avLst/>
            </a:prstTxWarp>
          </a:bodyPr>
          <a:lstStyle/>
          <a:p>
            <a:pPr algn="r" defTabSz="1306220" eaLnBrk="1" hangingPunct="1"/>
            <a:endParaRPr lang="en-US" sz="1400" b="1">
              <a:solidFill>
                <a:schemeClr val="bg1"/>
              </a:solidFill>
              <a:latin typeface="Arial" panose="020B0604020202020204" pitchFamily="34" charset="0"/>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84177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00"/>
                </a:solidFill>
                <a:latin typeface="Andalus" pitchFamily="18" charset="-78"/>
                <a:cs typeface="Andalus" pitchFamily="18" charset="-78"/>
              </a:rPr>
              <a:t>	RECOMMENDATIONS</a:t>
            </a:r>
            <a:endParaRPr lang="en-US" b="1" dirty="0">
              <a:solidFill>
                <a:srgbClr val="FFFF00"/>
              </a:solidFill>
              <a:latin typeface="Andalus" pitchFamily="18" charset="-78"/>
              <a:cs typeface="Andalus" pitchFamily="18" charset="-78"/>
            </a:endParaRPr>
          </a:p>
        </p:txBody>
      </p:sp>
      <p:sp>
        <p:nvSpPr>
          <p:cNvPr id="3" name="Content Placeholder 2"/>
          <p:cNvSpPr>
            <a:spLocks noGrp="1"/>
          </p:cNvSpPr>
          <p:nvPr>
            <p:ph idx="1"/>
          </p:nvPr>
        </p:nvSpPr>
        <p:spPr>
          <a:xfrm>
            <a:off x="978496" y="1810544"/>
            <a:ext cx="12961440" cy="6082992"/>
          </a:xfrm>
        </p:spPr>
        <p:txBody>
          <a:bodyPr>
            <a:noAutofit/>
          </a:bodyPr>
          <a:lstStyle/>
          <a:p>
            <a:r>
              <a:rPr lang="en-US" sz="2500" dirty="0"/>
              <a:t>Conduct regular monitoring </a:t>
            </a:r>
            <a:r>
              <a:rPr lang="en-US" sz="2500" dirty="0" smtClean="0"/>
              <a:t>&amp; assessment of water quality of rivers  affected by siltation;</a:t>
            </a:r>
          </a:p>
          <a:p>
            <a:endParaRPr lang="en-US" sz="2500" dirty="0"/>
          </a:p>
          <a:p>
            <a:r>
              <a:rPr lang="en-US" sz="2500" dirty="0" smtClean="0"/>
              <a:t>Formulation &amp; implementation of regulatory/intervention measures addressing point </a:t>
            </a:r>
            <a:r>
              <a:rPr lang="en-US" sz="2500" dirty="0"/>
              <a:t>source of </a:t>
            </a:r>
            <a:r>
              <a:rPr lang="en-US" sz="2500" dirty="0" smtClean="0"/>
              <a:t>pollution</a:t>
            </a:r>
            <a:r>
              <a:rPr lang="en-US" sz="2500" dirty="0"/>
              <a:t>;</a:t>
            </a:r>
            <a:endParaRPr lang="en-US" sz="2500" dirty="0" smtClean="0"/>
          </a:p>
          <a:p>
            <a:endParaRPr lang="en-US" sz="2500" dirty="0" smtClean="0"/>
          </a:p>
          <a:p>
            <a:r>
              <a:rPr lang="en-US" sz="2500" dirty="0" smtClean="0"/>
              <a:t>Enforce strict compliance of the contract holders on their ECC commitment;</a:t>
            </a:r>
          </a:p>
          <a:p>
            <a:endParaRPr lang="en-US" sz="2500" dirty="0" smtClean="0"/>
          </a:p>
          <a:p>
            <a:r>
              <a:rPr lang="en-US" sz="2500" dirty="0" smtClean="0"/>
              <a:t>Policy review (granting of MPSA, etc.);</a:t>
            </a:r>
          </a:p>
          <a:p>
            <a:endParaRPr lang="en-US" sz="2500" dirty="0" smtClean="0"/>
          </a:p>
          <a:p>
            <a:r>
              <a:rPr lang="en-US" sz="2500" dirty="0"/>
              <a:t> </a:t>
            </a:r>
            <a:r>
              <a:rPr lang="en-US" sz="2500" dirty="0" smtClean="0"/>
              <a:t>Rehabilitation of the rivers with thick silt deposits; and </a:t>
            </a:r>
          </a:p>
          <a:p>
            <a:pPr marL="0" indent="0">
              <a:buNone/>
            </a:pPr>
            <a:endParaRPr lang="en-US" sz="2500" dirty="0"/>
          </a:p>
          <a:p>
            <a:r>
              <a:rPr lang="en-US" sz="2500" dirty="0" smtClean="0"/>
              <a:t>Economic valuation of the </a:t>
            </a:r>
            <a:r>
              <a:rPr lang="en-US" sz="2500" dirty="0" smtClean="0"/>
              <a:t>social </a:t>
            </a:r>
            <a:r>
              <a:rPr lang="en-US" sz="2500" dirty="0"/>
              <a:t>cost and benefits </a:t>
            </a:r>
            <a:r>
              <a:rPr lang="en-US" sz="2500" dirty="0" smtClean="0"/>
              <a:t>of mineral </a:t>
            </a:r>
            <a:r>
              <a:rPr lang="en-US" sz="2500" dirty="0"/>
              <a:t>resource </a:t>
            </a:r>
            <a:r>
              <a:rPr lang="en-US" sz="2500" dirty="0" smtClean="0"/>
              <a:t>exploitation. </a:t>
            </a:r>
            <a:endParaRPr lang="en-US" sz="2500" dirty="0" smtClean="0"/>
          </a:p>
          <a:p>
            <a:endParaRPr lang="en-US" sz="2500" dirty="0" smtClean="0"/>
          </a:p>
          <a:p>
            <a:endParaRPr lang="en-US" sz="2500"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44776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93709" y="3423524"/>
            <a:ext cx="12435840" cy="1634490"/>
          </a:xfrm>
          <a:gradFill flip="none" rotWithShape="1">
            <a:gsLst>
              <a:gs pos="0">
                <a:srgbClr val="025198">
                  <a:tint val="66000"/>
                  <a:satMod val="160000"/>
                </a:srgbClr>
              </a:gs>
              <a:gs pos="50000">
                <a:srgbClr val="025198">
                  <a:tint val="44500"/>
                  <a:satMod val="160000"/>
                </a:srgbClr>
              </a:gs>
              <a:gs pos="100000">
                <a:srgbClr val="025198">
                  <a:tint val="23500"/>
                  <a:satMod val="160000"/>
                </a:srgbClr>
              </a:gs>
            </a:gsLst>
            <a:path path="circle">
              <a:fillToRect l="50000" t="50000" r="50000" b="50000"/>
            </a:path>
            <a:tileRect/>
          </a:gradFill>
          <a:extLst/>
        </p:spPr>
        <p:txBody>
          <a:bodyPr/>
          <a:lstStyle/>
          <a:p>
            <a:pPr algn="ctr">
              <a:defRPr/>
            </a:pPr>
            <a:r>
              <a:rPr lang="en-US" sz="5400" dirty="0" err="1" smtClean="0">
                <a:latin typeface="Century Gothic" pitchFamily="34" charset="0"/>
              </a:rPr>
              <a:t>Maraming</a:t>
            </a:r>
            <a:r>
              <a:rPr lang="en-US" sz="5400" dirty="0" smtClean="0">
                <a:latin typeface="Century Gothic" pitchFamily="34" charset="0"/>
              </a:rPr>
              <a:t> </a:t>
            </a:r>
            <a:r>
              <a:rPr lang="en-US" sz="5400" dirty="0" err="1" smtClean="0">
                <a:latin typeface="Century Gothic" pitchFamily="34" charset="0"/>
              </a:rPr>
              <a:t>Salamat</a:t>
            </a:r>
            <a:r>
              <a:rPr lang="en-US" sz="5400" dirty="0" smtClean="0">
                <a:latin typeface="Century Gothic" pitchFamily="34" charset="0"/>
              </a:rPr>
              <a:t>!</a:t>
            </a:r>
            <a:br>
              <a:rPr lang="en-US" sz="5400" dirty="0" smtClean="0">
                <a:latin typeface="Century Gothic" pitchFamily="34" charset="0"/>
              </a:rPr>
            </a:br>
            <a:r>
              <a:rPr lang="en-US" sz="5400" dirty="0" smtClean="0">
                <a:latin typeface="Century Gothic" pitchFamily="34" charset="0"/>
              </a:rPr>
              <a:t>Mabuhay!</a:t>
            </a:r>
            <a:endParaRPr lang="en-US" sz="5400" dirty="0">
              <a:latin typeface="Century Gothic" pitchFamily="34" charset="0"/>
            </a:endParaRPr>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96208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Image result for dost sei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2991" y="4762872"/>
            <a:ext cx="4176465" cy="2874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itle 1"/>
          <p:cNvSpPr>
            <a:spLocks noGrp="1"/>
          </p:cNvSpPr>
          <p:nvPr>
            <p:ph type="title"/>
          </p:nvPr>
        </p:nvSpPr>
        <p:spPr/>
        <p:txBody>
          <a:bodyPr/>
          <a:lstStyle/>
          <a:p>
            <a:r>
              <a:rPr lang="en-US" b="1" smtClean="0"/>
              <a:t>Acknowledgement</a:t>
            </a:r>
          </a:p>
        </p:txBody>
      </p:sp>
      <p:sp>
        <p:nvSpPr>
          <p:cNvPr id="24580" name="Content Placeholder 4"/>
          <p:cNvSpPr>
            <a:spLocks noGrp="1"/>
          </p:cNvSpPr>
          <p:nvPr>
            <p:ph idx="1"/>
          </p:nvPr>
        </p:nvSpPr>
        <p:spPr>
          <a:xfrm>
            <a:off x="1338535" y="1781176"/>
            <a:ext cx="11224305" cy="5610224"/>
          </a:xfrm>
        </p:spPr>
        <p:txBody>
          <a:bodyPr/>
          <a:lstStyle/>
          <a:p>
            <a:pPr marL="0" indent="0">
              <a:buNone/>
            </a:pPr>
            <a:r>
              <a:rPr lang="en-US" sz="3400" b="1" dirty="0"/>
              <a:t>Accelerated Science and Technology Human Resource Development Program </a:t>
            </a:r>
            <a:r>
              <a:rPr lang="en-US" sz="3400" b="1" dirty="0" smtClean="0"/>
              <a:t>- National </a:t>
            </a:r>
            <a:r>
              <a:rPr lang="en-US" sz="3400" b="1" dirty="0"/>
              <a:t>Science Consortium (ASTHRDP-NSC) and Student Research Support Fund (SRSF) of the Department of Science and Technology  (DOST)</a:t>
            </a:r>
          </a:p>
          <a:p>
            <a:pPr marL="0" indent="0">
              <a:buNone/>
            </a:pPr>
            <a:endParaRPr lang="en-US" dirty="0" smtClean="0"/>
          </a:p>
        </p:txBody>
      </p:sp>
      <p:pic>
        <p:nvPicPr>
          <p:cNvPr id="2458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43792" y="6440806"/>
            <a:ext cx="1512167" cy="1501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6648" y="6615113"/>
            <a:ext cx="1511614" cy="1419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440" y="6707506"/>
            <a:ext cx="1539782" cy="123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47648" y="0"/>
            <a:ext cx="3282752" cy="1695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29095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3948</TotalTime>
  <Words>4349</Words>
  <Application>Microsoft Office PowerPoint</Application>
  <PresentationFormat>Custom</PresentationFormat>
  <Paragraphs>860</Paragraphs>
  <Slides>31</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Document</vt:lpstr>
      <vt:lpstr> Water quality in relation to phytoplankton abundance and density of mining-impacted river in Zambales, Central Luzon, Philippines </vt:lpstr>
      <vt:lpstr>INTRODUCTION</vt:lpstr>
      <vt:lpstr> INTRODUCTION</vt:lpstr>
      <vt:lpstr> Objectives</vt:lpstr>
      <vt:lpstr>PowerPoint Presentation</vt:lpstr>
      <vt:lpstr>THE STUDY AREA</vt:lpstr>
      <vt:lpstr>The Study Area</vt:lpstr>
      <vt:lpstr>PowerPoint Presentation</vt:lpstr>
      <vt:lpstr> METHODOLOGY </vt:lpstr>
      <vt:lpstr>METHODOLOGY</vt:lpstr>
      <vt:lpstr> METHODOLOGY</vt:lpstr>
      <vt:lpstr>RESULTS</vt:lpstr>
      <vt:lpstr>Physico-chemical characteristics</vt:lpstr>
      <vt:lpstr>Physico-chemical characteristics</vt:lpstr>
      <vt:lpstr>Physico-chemical characteristics</vt:lpstr>
      <vt:lpstr>Stream flow</vt:lpstr>
      <vt:lpstr>Physico-chemical characteristics</vt:lpstr>
      <vt:lpstr>Secchi disk visibility </vt:lpstr>
      <vt:lpstr>Nutrient content</vt:lpstr>
      <vt:lpstr>Phytoplankton composition</vt:lpstr>
      <vt:lpstr>Phytoplankton composition</vt:lpstr>
      <vt:lpstr>PowerPoint Presentation</vt:lpstr>
      <vt:lpstr>Phytoplankton composition</vt:lpstr>
      <vt:lpstr>Phytoplankton density</vt:lpstr>
      <vt:lpstr>PowerPoint Presentation</vt:lpstr>
      <vt:lpstr>Correlation between WQ variables and phytoplankton</vt:lpstr>
      <vt:lpstr>PowerPoint Presentation</vt:lpstr>
      <vt:lpstr> CONCLUSION</vt:lpstr>
      <vt:lpstr> RECOMMENDATIONS</vt:lpstr>
      <vt:lpstr>Maraming Salamat! Mabuhay!</vt:lpstr>
      <vt:lpstr>Acknowledgement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river PowerPoint Presentation</dc:title>
  <dc:creator>jontypearce</dc:creator>
  <cp:lastModifiedBy>Rowena Sazon</cp:lastModifiedBy>
  <cp:revision>171</cp:revision>
  <dcterms:created xsi:type="dcterms:W3CDTF">2011-07-11T11:56:50Z</dcterms:created>
  <dcterms:modified xsi:type="dcterms:W3CDTF">2017-05-29T07:26:35Z</dcterms:modified>
</cp:coreProperties>
</file>