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Default Extension="docx" ContentType="application/vnd.openxmlformats-officedocument.wordprocessingml.document"/>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96" r:id="rId2"/>
  </p:sldMasterIdLst>
  <p:notesMasterIdLst>
    <p:notesMasterId r:id="rId19"/>
  </p:notesMasterIdLst>
  <p:handoutMasterIdLst>
    <p:handoutMasterId r:id="rId20"/>
  </p:handoutMasterIdLst>
  <p:sldIdLst>
    <p:sldId id="271" r:id="rId3"/>
    <p:sldId id="272" r:id="rId4"/>
    <p:sldId id="270"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3" r:id="rId18"/>
  </p:sldIdLst>
  <p:sldSz cx="9144000" cy="6858000" type="screen4x3"/>
  <p:notesSz cx="70104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DCF2"/>
    <a:srgbClr val="B2B2B2"/>
    <a:srgbClr val="A6A6A6"/>
    <a:srgbClr val="4D4D4D"/>
    <a:srgbClr val="00539B"/>
    <a:srgbClr val="5D87A1"/>
    <a:srgbClr val="B30838"/>
    <a:srgbClr val="61116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11" autoAdjust="0"/>
    <p:restoredTop sz="94660"/>
  </p:normalViewPr>
  <p:slideViewPr>
    <p:cSldViewPr snapToGrid="0">
      <p:cViewPr>
        <p:scale>
          <a:sx n="120" d="100"/>
          <a:sy n="120" d="100"/>
        </p:scale>
        <p:origin x="36" y="107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7" d="100"/>
          <a:sy n="77" d="100"/>
        </p:scale>
        <p:origin x="-3018" y="-84"/>
      </p:cViewPr>
      <p:guideLst>
        <p:guide orient="horz" pos="2920"/>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a:defRPr sz="1200"/>
            </a:lvl1pPr>
          </a:lstStyle>
          <a:p>
            <a:fld id="{2151C11E-1A00-48AF-8C08-97C362C67874}" type="datetimeFigureOut">
              <a:rPr lang="en-US" smtClean="0"/>
              <a:pPr/>
              <a:t>9/24/2014</a:t>
            </a:fld>
            <a:endParaRPr lang="en-US"/>
          </a:p>
        </p:txBody>
      </p:sp>
      <p:sp>
        <p:nvSpPr>
          <p:cNvPr id="4" name="Footer Placeholder 3"/>
          <p:cNvSpPr>
            <a:spLocks noGrp="1"/>
          </p:cNvSpPr>
          <p:nvPr>
            <p:ph type="ftr" sz="quarter" idx="2"/>
          </p:nvPr>
        </p:nvSpPr>
        <p:spPr>
          <a:xfrm>
            <a:off x="0" y="8805863"/>
            <a:ext cx="3038475"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05863"/>
            <a:ext cx="3038475" cy="463550"/>
          </a:xfrm>
          <a:prstGeom prst="rect">
            <a:avLst/>
          </a:prstGeom>
        </p:spPr>
        <p:txBody>
          <a:bodyPr vert="horz" lIns="91440" tIns="45720" rIns="91440" bIns="45720" rtlCol="0" anchor="b"/>
          <a:lstStyle>
            <a:lvl1pPr algn="r">
              <a:defRPr sz="1200"/>
            </a:lvl1pPr>
          </a:lstStyle>
          <a:p>
            <a:fld id="{2AFFDF9B-F3F5-4382-A25B-4EAA3B410B8E}" type="slidenum">
              <a:rPr lang="en-US" smtClean="0"/>
              <a:pPr/>
              <a:t>‹#›</a:t>
            </a:fld>
            <a:endParaRPr lang="en-US"/>
          </a:p>
        </p:txBody>
      </p:sp>
    </p:spTree>
    <p:extLst>
      <p:ext uri="{BB962C8B-B14F-4D97-AF65-F5344CB8AC3E}">
        <p14:creationId xmlns:p14="http://schemas.microsoft.com/office/powerpoint/2010/main" xmlns="" val="1181550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550"/>
          </a:xfrm>
          <a:prstGeom prst="rect">
            <a:avLst/>
          </a:prstGeom>
        </p:spPr>
        <p:txBody>
          <a:bodyPr vert="horz" lIns="93018" tIns="46510" rIns="93018" bIns="46510" rtlCol="0"/>
          <a:lstStyle>
            <a:lvl1pPr algn="l">
              <a:defRPr sz="1200">
                <a:latin typeface="Arial" pitchFamily="34" charset="0"/>
              </a:defRPr>
            </a:lvl1pPr>
          </a:lstStyle>
          <a:p>
            <a:endParaRPr lang="en-US" dirty="0"/>
          </a:p>
        </p:txBody>
      </p:sp>
      <p:sp>
        <p:nvSpPr>
          <p:cNvPr id="3" name="Date Placeholder 2"/>
          <p:cNvSpPr>
            <a:spLocks noGrp="1"/>
          </p:cNvSpPr>
          <p:nvPr>
            <p:ph type="dt" idx="1"/>
          </p:nvPr>
        </p:nvSpPr>
        <p:spPr>
          <a:xfrm>
            <a:off x="3970938" y="0"/>
            <a:ext cx="3037840" cy="463550"/>
          </a:xfrm>
          <a:prstGeom prst="rect">
            <a:avLst/>
          </a:prstGeom>
        </p:spPr>
        <p:txBody>
          <a:bodyPr vert="horz" lIns="93018" tIns="46510" rIns="93018" bIns="46510" rtlCol="0"/>
          <a:lstStyle>
            <a:lvl1pPr algn="r">
              <a:defRPr sz="1200">
                <a:latin typeface="Arial" pitchFamily="34" charset="0"/>
              </a:defRPr>
            </a:lvl1pPr>
          </a:lstStyle>
          <a:p>
            <a:fld id="{8C7BB64C-82E2-466C-9C50-B2DA6307AB11}" type="datetimeFigureOut">
              <a:rPr lang="en-US" smtClean="0"/>
              <a:pPr/>
              <a:t>9/24/2014</a:t>
            </a:fld>
            <a:endParaRPr lang="en-US" dirty="0"/>
          </a:p>
        </p:txBody>
      </p:sp>
      <p:sp>
        <p:nvSpPr>
          <p:cNvPr id="4" name="Slide Image Placeholder 3"/>
          <p:cNvSpPr>
            <a:spLocks noGrp="1" noRot="1" noChangeAspect="1"/>
          </p:cNvSpPr>
          <p:nvPr>
            <p:ph type="sldImg" idx="2"/>
          </p:nvPr>
        </p:nvSpPr>
        <p:spPr>
          <a:xfrm>
            <a:off x="1187450" y="696913"/>
            <a:ext cx="4635500" cy="3476625"/>
          </a:xfrm>
          <a:prstGeom prst="rect">
            <a:avLst/>
          </a:prstGeom>
          <a:noFill/>
          <a:ln w="12700">
            <a:solidFill>
              <a:prstClr val="black"/>
            </a:solidFill>
          </a:ln>
        </p:spPr>
        <p:txBody>
          <a:bodyPr vert="horz" lIns="93018" tIns="46510" rIns="93018" bIns="46510" rtlCol="0" anchor="ctr"/>
          <a:lstStyle/>
          <a:p>
            <a:endParaRPr lang="en-US" dirty="0"/>
          </a:p>
        </p:txBody>
      </p:sp>
      <p:sp>
        <p:nvSpPr>
          <p:cNvPr id="5" name="Notes Placeholder 4"/>
          <p:cNvSpPr>
            <a:spLocks noGrp="1"/>
          </p:cNvSpPr>
          <p:nvPr>
            <p:ph type="body" sz="quarter" idx="3"/>
          </p:nvPr>
        </p:nvSpPr>
        <p:spPr>
          <a:xfrm>
            <a:off x="701040" y="4403725"/>
            <a:ext cx="5608320" cy="4171950"/>
          </a:xfrm>
          <a:prstGeom prst="rect">
            <a:avLst/>
          </a:prstGeom>
        </p:spPr>
        <p:txBody>
          <a:bodyPr vert="horz" lIns="93018" tIns="46510" rIns="93018" bIns="4651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05842"/>
            <a:ext cx="3037840" cy="463550"/>
          </a:xfrm>
          <a:prstGeom prst="rect">
            <a:avLst/>
          </a:prstGeom>
        </p:spPr>
        <p:txBody>
          <a:bodyPr vert="horz" lIns="93018" tIns="46510" rIns="93018" bIns="46510"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970938" y="8805842"/>
            <a:ext cx="3037840" cy="463550"/>
          </a:xfrm>
          <a:prstGeom prst="rect">
            <a:avLst/>
          </a:prstGeom>
        </p:spPr>
        <p:txBody>
          <a:bodyPr vert="horz" lIns="93018" tIns="46510" rIns="93018" bIns="46510" rtlCol="0" anchor="b"/>
          <a:lstStyle>
            <a:lvl1pPr algn="r">
              <a:defRPr sz="1200">
                <a:latin typeface="Arial" pitchFamily="34" charset="0"/>
              </a:defRPr>
            </a:lvl1pPr>
          </a:lstStyle>
          <a:p>
            <a:fld id="{A778FBA5-F957-4CE9-A734-9CFA9C4F5603}" type="slidenum">
              <a:rPr lang="en-US" smtClean="0"/>
              <a:pPr/>
              <a:t>‹#›</a:t>
            </a:fld>
            <a:endParaRPr lang="en-US" dirty="0"/>
          </a:p>
        </p:txBody>
      </p:sp>
    </p:spTree>
    <p:extLst>
      <p:ext uri="{BB962C8B-B14F-4D97-AF65-F5344CB8AC3E}">
        <p14:creationId xmlns:p14="http://schemas.microsoft.com/office/powerpoint/2010/main" xmlns="" val="3772181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This work was sponsored </a:t>
            </a:r>
            <a:r>
              <a:rPr lang="en-US" dirty="0" smtClean="0"/>
              <a:t>by the Edgewood Chemical Biological Center portion of this work was sponsored by the Defense Threat Reduction Agency </a:t>
            </a:r>
            <a:r>
              <a:rPr lang="en-US" sz="1200" kern="1200" dirty="0" smtClean="0">
                <a:solidFill>
                  <a:schemeClr val="tx1"/>
                </a:solidFill>
                <a:effectLst/>
                <a:latin typeface="Arial" pitchFamily="34" charset="0"/>
                <a:ea typeface="+mn-ea"/>
                <a:cs typeface="+mn-cs"/>
              </a:rPr>
              <a:t>under Air Force Contract FA8721-05-C-0002. Opinions, interpretations, conclusions, and recommendations are those of the authors and are not necessarily endorsed by the United States Government.</a:t>
            </a:r>
          </a:p>
          <a:p>
            <a:r>
              <a:rPr lang="en-US" sz="1200" kern="1200" dirty="0" smtClean="0">
                <a:solidFill>
                  <a:schemeClr val="tx1"/>
                </a:solidFill>
                <a:effectLst/>
                <a:latin typeface="Arial" pitchFamily="34" charset="0"/>
                <a:ea typeface="+mn-ea"/>
                <a:cs typeface="+mn-cs"/>
              </a:rPr>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778FBA5-F957-4CE9-A734-9CFA9C4F5603}" type="slidenum">
              <a:rPr lang="en-US" smtClean="0"/>
              <a:pPr/>
              <a:t>3</a:t>
            </a:fld>
            <a:endParaRPr lang="en-US" dirty="0"/>
          </a:p>
        </p:txBody>
      </p:sp>
    </p:spTree>
    <p:extLst>
      <p:ext uri="{BB962C8B-B14F-4D97-AF65-F5344CB8AC3E}">
        <p14:creationId xmlns:p14="http://schemas.microsoft.com/office/powerpoint/2010/main" xmlns="" val="359306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207366"/>
          </a:xfrm>
        </p:spPr>
        <p:txBody>
          <a:bodyPr/>
          <a:lstStyle/>
          <a:p>
            <a:r>
              <a:rPr lang="en-US" dirty="0" smtClean="0"/>
              <a:t>	</a:t>
            </a:r>
            <a:endParaRPr lang="en-US" sz="2000" b="1" dirty="0"/>
          </a:p>
        </p:txBody>
      </p:sp>
      <p:sp>
        <p:nvSpPr>
          <p:cNvPr id="4" name="Slide Number Placeholder 3"/>
          <p:cNvSpPr>
            <a:spLocks noGrp="1"/>
          </p:cNvSpPr>
          <p:nvPr>
            <p:ph type="sldNum" sz="quarter" idx="10"/>
          </p:nvPr>
        </p:nvSpPr>
        <p:spPr/>
        <p:txBody>
          <a:bodyPr/>
          <a:lstStyle/>
          <a:p>
            <a:fld id="{179D87DE-9F7F-C44A-B09E-3FCD9D9B278A}" type="slidenum">
              <a:rPr lang="en-US" smtClean="0"/>
              <a:pPr/>
              <a:t>4</a:t>
            </a:fld>
            <a:endParaRPr lang="en-US" dirty="0"/>
          </a:p>
        </p:txBody>
      </p:sp>
      <p:sp>
        <p:nvSpPr>
          <p:cNvPr id="5" name="Rectangle 4"/>
          <p:cNvSpPr/>
          <p:nvPr/>
        </p:nvSpPr>
        <p:spPr>
          <a:xfrm>
            <a:off x="958194" y="4589657"/>
            <a:ext cx="5091126" cy="646331"/>
          </a:xfrm>
          <a:prstGeom prst="rect">
            <a:avLst/>
          </a:prstGeom>
        </p:spPr>
        <p:txBody>
          <a:bodyPr wrap="square">
            <a:spAutoFit/>
          </a:bodyPr>
          <a:lstStyle/>
          <a:p>
            <a:r>
              <a:rPr lang="en-US" sz="1200" dirty="0">
                <a:latin typeface="Arial"/>
                <a:cs typeface="Arial"/>
              </a:rPr>
              <a:t>The outline of my Talk consists of (1) Introduction to Raman scattering, (2) Schematic of the Raman setup, (3) Detection of aerosols, (4) Detection of gases, (5) Summary, and (6) Acknowledgments</a:t>
            </a:r>
            <a:r>
              <a:rPr lang="en-US" sz="1200" dirty="0"/>
              <a:t>. </a:t>
            </a:r>
          </a:p>
        </p:txBody>
      </p:sp>
    </p:spTree>
    <p:extLst>
      <p:ext uri="{BB962C8B-B14F-4D97-AF65-F5344CB8AC3E}">
        <p14:creationId xmlns:p14="http://schemas.microsoft.com/office/powerpoint/2010/main" xmlns="" val="246022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230457"/>
          </a:xfrm>
        </p:spPr>
        <p:txBody>
          <a:bodyPr>
            <a:normAutofit/>
          </a:bodyPr>
          <a:lstStyle/>
          <a:p>
            <a:r>
              <a:rPr lang="en-US" dirty="0"/>
              <a:t>Raman scattering is inelastic light scattering due to molecular vibrations and/or rotations. Raman scattering was first observed by Prof. C. V. Raman on February 28, 1928 using the light from a Hg arc lamp. The results of this experiment were published on March 31, 1928, that is, in a month’s time. Professor Raman received the 1930 Noble Prize for Physics for this work. </a:t>
            </a:r>
            <a:endParaRPr lang="en-US" b="1" dirty="0"/>
          </a:p>
        </p:txBody>
      </p:sp>
      <p:sp>
        <p:nvSpPr>
          <p:cNvPr id="4" name="Slide Number Placeholder 3"/>
          <p:cNvSpPr>
            <a:spLocks noGrp="1"/>
          </p:cNvSpPr>
          <p:nvPr>
            <p:ph type="sldNum" sz="quarter" idx="10"/>
          </p:nvPr>
        </p:nvSpPr>
        <p:spPr/>
        <p:txBody>
          <a:bodyPr/>
          <a:lstStyle/>
          <a:p>
            <a:fld id="{179D87DE-9F7F-C44A-B09E-3FCD9D9B278A}" type="slidenum">
              <a:rPr lang="en-US" smtClean="0"/>
              <a:pPr/>
              <a:t>5</a:t>
            </a:fld>
            <a:endParaRPr lang="en-US"/>
          </a:p>
        </p:txBody>
      </p:sp>
    </p:spTree>
    <p:extLst>
      <p:ext uri="{BB962C8B-B14F-4D97-AF65-F5344CB8AC3E}">
        <p14:creationId xmlns:p14="http://schemas.microsoft.com/office/powerpoint/2010/main" xmlns="" val="18868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184275"/>
          </a:xfrm>
        </p:spPr>
        <p:txBody>
          <a:bodyPr/>
          <a:lstStyle/>
          <a:p>
            <a:r>
              <a:rPr lang="en-US" dirty="0"/>
              <a:t>The Raman signal </a:t>
            </a:r>
            <a:r>
              <a:rPr lang="en-US" i="1" dirty="0"/>
              <a:t>S</a:t>
            </a:r>
            <a:r>
              <a:rPr lang="en-US" i="1" baseline="-25000" dirty="0"/>
              <a:t>R</a:t>
            </a:r>
            <a:r>
              <a:rPr lang="en-US" dirty="0"/>
              <a:t> in terms of the CCD camera counts is given by the formula shown in red. In this formula, </a:t>
            </a:r>
            <a:r>
              <a:rPr lang="en-US" i="1" dirty="0"/>
              <a:t>h</a:t>
            </a:r>
            <a:r>
              <a:rPr lang="en-US" i="1" baseline="-25000" dirty="0"/>
              <a:t>c</a:t>
            </a:r>
            <a:r>
              <a:rPr lang="en-US" dirty="0"/>
              <a:t> is the collection efficiency, </a:t>
            </a:r>
            <a:r>
              <a:rPr lang="en-US" i="1" dirty="0"/>
              <a:t>h</a:t>
            </a:r>
            <a:r>
              <a:rPr lang="en-US" i="1" baseline="-25000" dirty="0"/>
              <a:t>q</a:t>
            </a:r>
            <a:r>
              <a:rPr lang="en-US" dirty="0"/>
              <a:t> is the quantum efficiency of the CCD camera, </a:t>
            </a:r>
            <a:r>
              <a:rPr lang="en-US" i="1" dirty="0"/>
              <a:t>s</a:t>
            </a:r>
            <a:r>
              <a:rPr lang="en-US" i="1" baseline="-25000" dirty="0"/>
              <a:t>R</a:t>
            </a:r>
            <a:r>
              <a:rPr lang="en-US" dirty="0"/>
              <a:t> is the Raman cross section, </a:t>
            </a:r>
            <a:r>
              <a:rPr lang="en-US" i="1" dirty="0"/>
              <a:t>N</a:t>
            </a:r>
            <a:r>
              <a:rPr lang="en-US" i="1" baseline="-25000" dirty="0"/>
              <a:t>m</a:t>
            </a:r>
            <a:r>
              <a:rPr lang="en-US" dirty="0"/>
              <a:t> is the molecular concentration, </a:t>
            </a:r>
            <a:r>
              <a:rPr lang="en-US" i="1" dirty="0"/>
              <a:t>L</a:t>
            </a:r>
            <a:r>
              <a:rPr lang="en-US" dirty="0"/>
              <a:t> is the laser path length, </a:t>
            </a:r>
            <a:r>
              <a:rPr lang="en-US" i="1" dirty="0"/>
              <a:t>P</a:t>
            </a:r>
            <a:r>
              <a:rPr lang="en-US" i="1" baseline="-25000" dirty="0"/>
              <a:t>L</a:t>
            </a:r>
            <a:r>
              <a:rPr lang="en-US" dirty="0"/>
              <a:t> is the laser power, </a:t>
            </a:r>
            <a:r>
              <a:rPr lang="en-US" i="1" dirty="0"/>
              <a:t>t</a:t>
            </a:r>
            <a:r>
              <a:rPr lang="en-US" dirty="0"/>
              <a:t> is the integration time, and </a:t>
            </a:r>
            <a:r>
              <a:rPr lang="en-US" i="1" dirty="0"/>
              <a:t>hn</a:t>
            </a:r>
            <a:r>
              <a:rPr lang="en-US" i="1" baseline="-25000" dirty="0"/>
              <a:t>L</a:t>
            </a:r>
            <a:r>
              <a:rPr lang="en-US" dirty="0"/>
              <a:t> is the laser photon energy.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6</a:t>
            </a:fld>
            <a:endParaRPr lang="en-US" dirty="0"/>
          </a:p>
        </p:txBody>
      </p:sp>
    </p:spTree>
    <p:extLst>
      <p:ext uri="{BB962C8B-B14F-4D97-AF65-F5344CB8AC3E}">
        <p14:creationId xmlns:p14="http://schemas.microsoft.com/office/powerpoint/2010/main" xmlns="" val="1634476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2500457"/>
          </a:xfrm>
        </p:spPr>
        <p:txBody>
          <a:bodyPr/>
          <a:lstStyle/>
          <a:p>
            <a:r>
              <a:rPr lang="en-US" dirty="0"/>
              <a:t>Schematic of the Raman setup is shown here. It consists of (1) 10 W 532 nm CW laser as the excitation light source, (2) 532 nm Faraday isolator for blocking the second-pass laser beam, (3) CaF</a:t>
            </a:r>
            <a:r>
              <a:rPr lang="en-US" baseline="-25000" dirty="0"/>
              <a:t>2</a:t>
            </a:r>
            <a:r>
              <a:rPr lang="en-US" dirty="0"/>
              <a:t> lens for focusing the laser beam into the aerosol flow cell, (4) concave mirror for retro-reflecting the laser beam into the aerosol flow cell, (Precision aspheric achromatic f/1.0 lenses for the collection of the Raman light, (5) aspheric achromatic lens for focusing the Raman light on the slit of the of the HoloSpec f/1.8 Raman spectrometer, and (6) low-noise CCD camera. Bandpass and Raman filters are used to limit the spectral range of the Raman system</a:t>
            </a:r>
            <a:r>
              <a:rPr lang="en-US" dirty="0" smtClean="0"/>
              <a:t>.</a:t>
            </a:r>
          </a:p>
          <a:p>
            <a:endParaRPr lang="en-US" dirty="0"/>
          </a:p>
          <a:p>
            <a:r>
              <a:rPr lang="en-US" dirty="0" smtClean="0"/>
              <a:t> The </a:t>
            </a:r>
            <a:r>
              <a:rPr lang="en-US" dirty="0"/>
              <a:t>spectral resolution ~ 10 cm</a:t>
            </a:r>
            <a:r>
              <a:rPr lang="en-US" baseline="30000" dirty="0"/>
              <a:t>-1</a:t>
            </a:r>
            <a:r>
              <a:rPr lang="en-US" dirty="0"/>
              <a:t> using the standard grating and ~ 4 cm</a:t>
            </a:r>
            <a:r>
              <a:rPr lang="en-US" baseline="30000" dirty="0"/>
              <a:t>-1</a:t>
            </a:r>
            <a:r>
              <a:rPr lang="en-US" dirty="0"/>
              <a:t> using the high-dispersion grating.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7</a:t>
            </a:fld>
            <a:endParaRPr lang="en-US" dirty="0"/>
          </a:p>
        </p:txBody>
      </p:sp>
    </p:spTree>
    <p:extLst>
      <p:ext uri="{BB962C8B-B14F-4D97-AF65-F5344CB8AC3E}">
        <p14:creationId xmlns:p14="http://schemas.microsoft.com/office/powerpoint/2010/main" xmlns="" val="1948990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837911"/>
          </a:xfrm>
        </p:spPr>
        <p:txBody>
          <a:bodyPr/>
          <a:lstStyle/>
          <a:p>
            <a:r>
              <a:rPr lang="en-US" dirty="0"/>
              <a:t>The bandpass filter has ~ 98% transmittance over the 430-1350 cm</a:t>
            </a:r>
            <a:r>
              <a:rPr lang="en-US" baseline="30000" dirty="0"/>
              <a:t>-1</a:t>
            </a:r>
            <a:r>
              <a:rPr lang="en-US" dirty="0"/>
              <a:t> spectral range. The transmittance for the CO</a:t>
            </a:r>
            <a:r>
              <a:rPr lang="en-US" baseline="-25000" dirty="0"/>
              <a:t>2</a:t>
            </a:r>
            <a:r>
              <a:rPr lang="en-US" dirty="0"/>
              <a:t> line at 1285 cm-1 is 35%. The transmittance for the O</a:t>
            </a:r>
            <a:r>
              <a:rPr lang="en-US" baseline="-25000" dirty="0"/>
              <a:t>2</a:t>
            </a:r>
            <a:r>
              <a:rPr lang="en-US" dirty="0"/>
              <a:t> line at 1555 cm-1 is 0.0565%.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8</a:t>
            </a:fld>
            <a:endParaRPr lang="en-US" dirty="0"/>
          </a:p>
        </p:txBody>
      </p:sp>
    </p:spTree>
    <p:extLst>
      <p:ext uri="{BB962C8B-B14F-4D97-AF65-F5344CB8AC3E}">
        <p14:creationId xmlns:p14="http://schemas.microsoft.com/office/powerpoint/2010/main" xmlns="" val="400684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964911"/>
          </a:xfrm>
        </p:spPr>
        <p:txBody>
          <a:bodyPr/>
          <a:lstStyle/>
          <a:p>
            <a:r>
              <a:rPr lang="en-US" dirty="0"/>
              <a:t>The CCD image was obtained with the standard grating and 30 s integration time. This shows the rotational lines of atmospheric water (H</a:t>
            </a:r>
            <a:r>
              <a:rPr lang="en-US" baseline="-25000" dirty="0"/>
              <a:t>2</a:t>
            </a:r>
            <a:r>
              <a:rPr lang="en-US" dirty="0"/>
              <a:t>O) vapors, the vibration lines of atmospheric carbon dioxide (CO</a:t>
            </a:r>
            <a:r>
              <a:rPr lang="en-US" baseline="-25000" dirty="0"/>
              <a:t>2</a:t>
            </a:r>
            <a:r>
              <a:rPr lang="en-US" dirty="0"/>
              <a:t>), and vibrational-rotational lines of atmospheric oxygen (O</a:t>
            </a:r>
            <a:r>
              <a:rPr lang="en-US" baseline="-25000" dirty="0"/>
              <a:t>2</a:t>
            </a:r>
            <a:r>
              <a:rPr lang="en-US" dirty="0"/>
              <a:t>).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9</a:t>
            </a:fld>
            <a:endParaRPr lang="en-US" dirty="0"/>
          </a:p>
        </p:txBody>
      </p:sp>
    </p:spTree>
    <p:extLst>
      <p:ext uri="{BB962C8B-B14F-4D97-AF65-F5344CB8AC3E}">
        <p14:creationId xmlns:p14="http://schemas.microsoft.com/office/powerpoint/2010/main" xmlns="" val="3762732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149639"/>
          </a:xfrm>
        </p:spPr>
        <p:txBody>
          <a:bodyPr/>
          <a:lstStyle/>
          <a:p>
            <a:r>
              <a:rPr lang="en-US" dirty="0"/>
              <a:t>H</a:t>
            </a:r>
            <a:r>
              <a:rPr lang="en-US" baseline="-25000" dirty="0"/>
              <a:t>2</a:t>
            </a:r>
            <a:r>
              <a:rPr lang="en-US" dirty="0"/>
              <a:t>O is a nonlinear molecule, which has three mutually perpendicular axes of rotation. Hence, there are three rotational constants denoted by A, B, and C. A, B, and C are equal to 27.9, 14.5, and 9.3 cm</a:t>
            </a:r>
            <a:r>
              <a:rPr lang="en-US" baseline="30000" dirty="0"/>
              <a:t>-1</a:t>
            </a:r>
            <a:r>
              <a:rPr lang="en-US" dirty="0"/>
              <a:t>, respectively. The observed H</a:t>
            </a:r>
            <a:r>
              <a:rPr lang="en-US" baseline="-25000" dirty="0"/>
              <a:t>2</a:t>
            </a:r>
            <a:r>
              <a:rPr lang="en-US" dirty="0"/>
              <a:t>O rotational peaks are labeled using the notation of Avila et al., published in 2003 in the Journal of Molecular Spectroscopy, Volume 220</a:t>
            </a:r>
            <a:r>
              <a:rPr lang="en-US" dirty="0" smtClean="0"/>
              <a:t>.</a:t>
            </a:r>
            <a:endParaRPr lang="en-US" dirty="0"/>
          </a:p>
        </p:txBody>
      </p:sp>
      <p:sp>
        <p:nvSpPr>
          <p:cNvPr id="4" name="Slide Number Placeholder 3"/>
          <p:cNvSpPr>
            <a:spLocks noGrp="1"/>
          </p:cNvSpPr>
          <p:nvPr>
            <p:ph type="sldNum" sz="quarter" idx="10"/>
          </p:nvPr>
        </p:nvSpPr>
        <p:spPr/>
        <p:txBody>
          <a:bodyPr/>
          <a:lstStyle/>
          <a:p>
            <a:fld id="{A778FBA5-F957-4CE9-A734-9CFA9C4F5603}" type="slidenum">
              <a:rPr lang="en-US" smtClean="0"/>
              <a:pPr/>
              <a:t>10</a:t>
            </a:fld>
            <a:endParaRPr lang="en-US" dirty="0"/>
          </a:p>
        </p:txBody>
      </p:sp>
    </p:spTree>
    <p:extLst>
      <p:ext uri="{BB962C8B-B14F-4D97-AF65-F5344CB8AC3E}">
        <p14:creationId xmlns:p14="http://schemas.microsoft.com/office/powerpoint/2010/main" xmlns="" val="375375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657639"/>
          </a:xfrm>
        </p:spPr>
        <p:txBody>
          <a:bodyPr/>
          <a:lstStyle/>
          <a:p>
            <a:r>
              <a:rPr lang="en-US" dirty="0"/>
              <a:t>The performance of our Raman system is determined by the vibrational-rotational spectrum of atmospheric oxygen (O2). The measured value of the Raman signal is 2x smaller than that of the calculated value using the formula shown earlier in Slide 4.</a:t>
            </a:r>
          </a:p>
          <a:p>
            <a:r>
              <a:rPr lang="en-US" dirty="0"/>
              <a:t> </a:t>
            </a:r>
          </a:p>
          <a:p>
            <a:r>
              <a:rPr lang="en-US" dirty="0" smtClean="0"/>
              <a:t>The </a:t>
            </a:r>
            <a:r>
              <a:rPr lang="en-US" dirty="0"/>
              <a:t>selection rule for rotational transitions is </a:t>
            </a:r>
            <a:r>
              <a:rPr lang="en-US" i="1" dirty="0"/>
              <a:t>DJ</a:t>
            </a:r>
            <a:r>
              <a:rPr lang="en-US" dirty="0"/>
              <a:t> = ±2, where J is the rotational quantum number and even J transitions are completely missing.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11</a:t>
            </a:fld>
            <a:endParaRPr lang="en-US" dirty="0"/>
          </a:p>
        </p:txBody>
      </p:sp>
    </p:spTree>
    <p:extLst>
      <p:ext uri="{BB962C8B-B14F-4D97-AF65-F5344CB8AC3E}">
        <p14:creationId xmlns:p14="http://schemas.microsoft.com/office/powerpoint/2010/main" xmlns="" val="26275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918730"/>
          </a:xfrm>
        </p:spPr>
        <p:txBody>
          <a:bodyPr/>
          <a:lstStyle/>
          <a:p>
            <a:r>
              <a:rPr lang="en-US" dirty="0"/>
              <a:t>Shown is the</a:t>
            </a:r>
            <a:r>
              <a:rPr lang="en-US" b="1" dirty="0"/>
              <a:t> </a:t>
            </a:r>
            <a:r>
              <a:rPr lang="en-US" dirty="0"/>
              <a:t>Raman spectrum of isovanillin aerosol for the 1116 cm-1 mode obtained using the high-dispersion grating. The limit of detection is &lt; 80 pg/cm</a:t>
            </a:r>
            <a:r>
              <a:rPr lang="en-US" baseline="30000" dirty="0"/>
              <a:t>3</a:t>
            </a:r>
            <a:r>
              <a:rPr lang="en-US" dirty="0"/>
              <a:t> in 24 s. We expect to reduce the limit of detection to &lt; 10 pg/cm</a:t>
            </a:r>
            <a:r>
              <a:rPr lang="en-US" baseline="30000" dirty="0"/>
              <a:t>3</a:t>
            </a:r>
            <a:r>
              <a:rPr lang="en-US" dirty="0"/>
              <a:t> in 30 s using a concentrator.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12</a:t>
            </a:fld>
            <a:endParaRPr lang="en-US" dirty="0"/>
          </a:p>
        </p:txBody>
      </p:sp>
    </p:spTree>
    <p:extLst>
      <p:ext uri="{BB962C8B-B14F-4D97-AF65-F5344CB8AC3E}">
        <p14:creationId xmlns:p14="http://schemas.microsoft.com/office/powerpoint/2010/main" xmlns="" val="3052528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941820"/>
          </a:xfrm>
        </p:spPr>
        <p:txBody>
          <a:bodyPr/>
          <a:lstStyle/>
          <a:p>
            <a:r>
              <a:rPr lang="en-US" dirty="0"/>
              <a:t>Shown is the Raman spectrum of methyl salicylate vapors using the standard grating. Limit of detection deduced to be &lt; 2ng/cm</a:t>
            </a:r>
            <a:r>
              <a:rPr lang="en-US" baseline="30000" dirty="0"/>
              <a:t>3</a:t>
            </a:r>
            <a:r>
              <a:rPr lang="en-US" dirty="0"/>
              <a:t> using 10 W laser power and 30s integration time. The Raman cross section for the 807 cm-1 mode has been determined to be 2.80±0.17x10</a:t>
            </a:r>
            <a:r>
              <a:rPr lang="en-US" baseline="30000" dirty="0"/>
              <a:t>-29</a:t>
            </a:r>
            <a:r>
              <a:rPr lang="en-US" dirty="0"/>
              <a:t> cm</a:t>
            </a:r>
            <a:r>
              <a:rPr lang="en-US" baseline="30000" dirty="0"/>
              <a:t>2</a:t>
            </a:r>
            <a:r>
              <a:rPr lang="en-US" dirty="0"/>
              <a:t>.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13</a:t>
            </a:fld>
            <a:endParaRPr lang="en-US" dirty="0"/>
          </a:p>
        </p:txBody>
      </p:sp>
    </p:spTree>
    <p:extLst>
      <p:ext uri="{BB962C8B-B14F-4D97-AF65-F5344CB8AC3E}">
        <p14:creationId xmlns:p14="http://schemas.microsoft.com/office/powerpoint/2010/main" xmlns="" val="1586652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276639"/>
          </a:xfrm>
        </p:spPr>
        <p:txBody>
          <a:bodyPr/>
          <a:lstStyle/>
          <a:p>
            <a:r>
              <a:rPr lang="en-US" dirty="0"/>
              <a:t>Shown is the summary of the results discussed in this Talk. (1) Limit of detection determined to be &lt; 80 pg/cm3 in 24 s for isovanillin aerosol using the high-dispersion grating. </a:t>
            </a:r>
            <a:r>
              <a:rPr lang="en-US" i="1" dirty="0"/>
              <a:t>s</a:t>
            </a:r>
            <a:r>
              <a:rPr lang="en-US" i="1" baseline="-25000" dirty="0"/>
              <a:t>R</a:t>
            </a:r>
            <a:r>
              <a:rPr lang="en-US" dirty="0"/>
              <a:t> is equal to 3.3x10-28 cm</a:t>
            </a:r>
            <a:r>
              <a:rPr lang="en-US" baseline="30000" dirty="0"/>
              <a:t>2</a:t>
            </a:r>
            <a:r>
              <a:rPr lang="en-US" dirty="0"/>
              <a:t> for the 1116 cm</a:t>
            </a:r>
            <a:r>
              <a:rPr lang="en-US" baseline="30000" dirty="0"/>
              <a:t>-1</a:t>
            </a:r>
            <a:r>
              <a:rPr lang="en-US" dirty="0"/>
              <a:t> mode. (2) Limit of detection deduced to be &lt; 2 ng/cm3 for methyl salicylate vapors for 10 W laser power and 30 s integration time using the standard grating. The value of </a:t>
            </a:r>
            <a:r>
              <a:rPr lang="en-US" i="1" dirty="0"/>
              <a:t>s</a:t>
            </a:r>
            <a:r>
              <a:rPr lang="en-US" i="1" baseline="-25000" dirty="0"/>
              <a:t>R</a:t>
            </a:r>
            <a:r>
              <a:rPr lang="en-US" dirty="0"/>
              <a:t> has been determined to be 2.80±0.17x10</a:t>
            </a:r>
            <a:r>
              <a:rPr lang="en-US" baseline="30000" dirty="0"/>
              <a:t>-29</a:t>
            </a:r>
            <a:r>
              <a:rPr lang="en-US" dirty="0"/>
              <a:t> cm</a:t>
            </a:r>
            <a:r>
              <a:rPr lang="en-US" baseline="30000" dirty="0"/>
              <a:t>2</a:t>
            </a:r>
            <a:r>
              <a:rPr lang="en-US" dirty="0"/>
              <a:t> for the 807 cm</a:t>
            </a:r>
            <a:r>
              <a:rPr lang="en-US" baseline="30000" dirty="0"/>
              <a:t>-1</a:t>
            </a:r>
            <a:r>
              <a:rPr lang="en-US" dirty="0"/>
              <a:t> mode.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14</a:t>
            </a:fld>
            <a:endParaRPr lang="en-US" dirty="0"/>
          </a:p>
        </p:txBody>
      </p:sp>
    </p:spTree>
    <p:extLst>
      <p:ext uri="{BB962C8B-B14F-4D97-AF65-F5344CB8AC3E}">
        <p14:creationId xmlns:p14="http://schemas.microsoft.com/office/powerpoint/2010/main" xmlns="" val="1149365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03725"/>
            <a:ext cx="5608320" cy="1138093"/>
          </a:xfrm>
        </p:spPr>
        <p:txBody>
          <a:bodyPr/>
          <a:lstStyle/>
          <a:p>
            <a:r>
              <a:rPr lang="en-US" dirty="0"/>
              <a:t>We wish to thank David Sickenberger and Steven Christensen of ECBC for discussions regarding this work We also wish to thank Max Howe of MIT Lincoln Laboratory for getting some of the data for this work.</a:t>
            </a:r>
          </a:p>
          <a:p>
            <a:r>
              <a:rPr lang="en-US" dirty="0"/>
              <a:t> </a:t>
            </a:r>
          </a:p>
          <a:p>
            <a:r>
              <a:rPr lang="en-US" dirty="0" smtClean="0"/>
              <a:t>Thanks </a:t>
            </a:r>
            <a:r>
              <a:rPr lang="en-US" dirty="0"/>
              <a:t>for listening to me. </a:t>
            </a:r>
          </a:p>
        </p:txBody>
      </p:sp>
      <p:sp>
        <p:nvSpPr>
          <p:cNvPr id="4" name="Slide Number Placeholder 3"/>
          <p:cNvSpPr>
            <a:spLocks noGrp="1"/>
          </p:cNvSpPr>
          <p:nvPr>
            <p:ph type="sldNum" sz="quarter" idx="10"/>
          </p:nvPr>
        </p:nvSpPr>
        <p:spPr/>
        <p:txBody>
          <a:bodyPr/>
          <a:lstStyle/>
          <a:p>
            <a:fld id="{A778FBA5-F957-4CE9-A734-9CFA9C4F5603}" type="slidenum">
              <a:rPr lang="en-US" smtClean="0"/>
              <a:pPr/>
              <a:t>15</a:t>
            </a:fld>
            <a:endParaRPr lang="en-US" dirty="0"/>
          </a:p>
        </p:txBody>
      </p:sp>
    </p:spTree>
    <p:extLst>
      <p:ext uri="{BB962C8B-B14F-4D97-AF65-F5344CB8AC3E}">
        <p14:creationId xmlns:p14="http://schemas.microsoft.com/office/powerpoint/2010/main" xmlns="" val="30781500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7"/>
          <p:cNvSpPr>
            <a:spLocks noGrp="1" noChangeArrowheads="1"/>
          </p:cNvSpPr>
          <p:nvPr>
            <p:ph type="subTitle" idx="1"/>
          </p:nvPr>
        </p:nvSpPr>
        <p:spPr>
          <a:xfrm>
            <a:off x="831273" y="3011559"/>
            <a:ext cx="7481454" cy="1792224"/>
          </a:xfrm>
          <a:prstGeom prst="rect">
            <a:avLst/>
          </a:prstGeom>
        </p:spPr>
        <p:txBody>
          <a:bodyPr lIns="91440" tIns="45720" rIns="91440" bIns="45720" anchor="ctr"/>
          <a:lstStyle>
            <a:lvl1pPr marL="0" indent="0" algn="ctr">
              <a:lnSpc>
                <a:spcPct val="100000"/>
              </a:lnSpc>
              <a:spcBef>
                <a:spcPts val="0"/>
              </a:spcBef>
              <a:spcAft>
                <a:spcPts val="2400"/>
              </a:spcAft>
              <a:buFont typeface="Arial" charset="0"/>
              <a:buNone/>
              <a:defRPr sz="2200">
                <a:solidFill>
                  <a:sysClr val="windowText" lastClr="000000"/>
                </a:solidFill>
              </a:defRPr>
            </a:lvl1pPr>
          </a:lstStyle>
          <a:p>
            <a:r>
              <a:rPr lang="en-US" smtClean="0"/>
              <a:t>Click to edit Master subtitle style</a:t>
            </a:r>
            <a:endParaRPr lang="en-US" dirty="0"/>
          </a:p>
        </p:txBody>
      </p:sp>
      <p:sp>
        <p:nvSpPr>
          <p:cNvPr id="6" name="Title Placeholder 1"/>
          <p:cNvSpPr>
            <a:spLocks noGrp="1"/>
          </p:cNvSpPr>
          <p:nvPr>
            <p:ph type="ctrTitle"/>
          </p:nvPr>
        </p:nvSpPr>
        <p:spPr>
          <a:xfrm>
            <a:off x="831273" y="1385453"/>
            <a:ext cx="7481454" cy="1294671"/>
          </a:xfrm>
        </p:spPr>
        <p:txBody>
          <a:bodyPr anchor="b" anchorCtr="0"/>
          <a:lstStyle>
            <a:lvl1pPr algn="ctr">
              <a:lnSpc>
                <a:spcPct val="100000"/>
              </a:lnSpc>
              <a:spcBef>
                <a:spcPts val="0"/>
              </a:spcBef>
              <a:spcAft>
                <a:spcPts val="600"/>
              </a:spcAft>
              <a:defRPr sz="3600" smtClean="0"/>
            </a:lvl1pPr>
          </a:lstStyle>
          <a:p>
            <a:r>
              <a:rPr lang="en-US" smtClean="0"/>
              <a:t>Click to edit Master title style</a:t>
            </a:r>
            <a:endParaRPr dirty="0" smtClean="0"/>
          </a:p>
        </p:txBody>
      </p:sp>
      <p:cxnSp>
        <p:nvCxnSpPr>
          <p:cNvPr id="12" name="Straight Connector 12"/>
          <p:cNvCxnSpPr>
            <a:cxnSpLocks noChangeShapeType="1"/>
          </p:cNvCxnSpPr>
          <p:nvPr userDrawn="1"/>
        </p:nvCxnSpPr>
        <p:spPr bwMode="auto">
          <a:xfrm>
            <a:off x="0" y="950913"/>
            <a:ext cx="9144000" cy="0"/>
          </a:xfrm>
          <a:prstGeom prst="line">
            <a:avLst/>
          </a:prstGeom>
          <a:noFill/>
          <a:ln w="22225" algn="ctr">
            <a:solidFill>
              <a:schemeClr val="accent4"/>
            </a:solidFill>
            <a:round/>
            <a:headEnd type="none" w="sm" len="sm"/>
            <a:tailEnd type="none" w="sm" len="sm"/>
          </a:ln>
        </p:spPr>
      </p:cxnSp>
      <p:cxnSp>
        <p:nvCxnSpPr>
          <p:cNvPr id="13" name="Straight Connector 12"/>
          <p:cNvCxnSpPr>
            <a:cxnSpLocks noChangeShapeType="1"/>
          </p:cNvCxnSpPr>
          <p:nvPr userDrawn="1"/>
        </p:nvCxnSpPr>
        <p:spPr bwMode="auto">
          <a:xfrm>
            <a:off x="0" y="6354186"/>
            <a:ext cx="9144000" cy="0"/>
          </a:xfrm>
          <a:prstGeom prst="line">
            <a:avLst/>
          </a:prstGeom>
          <a:noFill/>
          <a:ln w="22225" algn="ctr">
            <a:solidFill>
              <a:schemeClr val="accent4"/>
            </a:solidFill>
            <a:round/>
            <a:headEnd type="none" w="sm" len="sm"/>
            <a:tailEnd type="none" w="sm" len="sm"/>
          </a:ln>
        </p:spPr>
      </p:cxnSp>
      <p:pic>
        <p:nvPicPr>
          <p:cNvPr id="8" name="Picture 7" descr="LL_Logo_blue.png"/>
          <p:cNvPicPr>
            <a:picLocks noChangeAspect="1"/>
          </p:cNvPicPr>
          <p:nvPr userDrawn="1"/>
        </p:nvPicPr>
        <p:blipFill>
          <a:blip r:embed="rId2" cstate="print"/>
          <a:stretch>
            <a:fillRect/>
          </a:stretch>
        </p:blipFill>
        <p:spPr>
          <a:xfrm>
            <a:off x="2858465" y="5111496"/>
            <a:ext cx="3427070" cy="34524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Rectangle 7"/>
          <p:cNvSpPr>
            <a:spLocks noGrp="1" noChangeArrowheads="1"/>
          </p:cNvSpPr>
          <p:nvPr>
            <p:ph type="subTitle" idx="1"/>
          </p:nvPr>
        </p:nvSpPr>
        <p:spPr>
          <a:xfrm>
            <a:off x="831273" y="3011559"/>
            <a:ext cx="7481454" cy="1792224"/>
          </a:xfrm>
          <a:prstGeom prst="rect">
            <a:avLst/>
          </a:prstGeom>
        </p:spPr>
        <p:txBody>
          <a:bodyPr lIns="91440" tIns="45720" rIns="91440" bIns="45720" anchor="ctr"/>
          <a:lstStyle>
            <a:lvl1pPr marL="0" indent="0" algn="ctr">
              <a:lnSpc>
                <a:spcPct val="100000"/>
              </a:lnSpc>
              <a:spcBef>
                <a:spcPts val="0"/>
              </a:spcBef>
              <a:spcAft>
                <a:spcPts val="2400"/>
              </a:spcAft>
              <a:buFont typeface="Arial" charset="0"/>
              <a:buNone/>
              <a:defRPr sz="2200">
                <a:solidFill>
                  <a:sysClr val="windowText" lastClr="000000"/>
                </a:solidFill>
              </a:defRPr>
            </a:lvl1pPr>
          </a:lstStyle>
          <a:p>
            <a:r>
              <a:rPr lang="en-US" smtClean="0"/>
              <a:t>Click to edit Master subtitle style</a:t>
            </a:r>
            <a:endParaRPr lang="en-US" dirty="0"/>
          </a:p>
        </p:txBody>
      </p:sp>
      <p:sp>
        <p:nvSpPr>
          <p:cNvPr id="6" name="Title Placeholder 1"/>
          <p:cNvSpPr>
            <a:spLocks noGrp="1"/>
          </p:cNvSpPr>
          <p:nvPr>
            <p:ph type="ctrTitle"/>
          </p:nvPr>
        </p:nvSpPr>
        <p:spPr>
          <a:xfrm>
            <a:off x="831273" y="1385453"/>
            <a:ext cx="7481454" cy="1294671"/>
          </a:xfrm>
        </p:spPr>
        <p:txBody>
          <a:bodyPr anchor="b" anchorCtr="0"/>
          <a:lstStyle>
            <a:lvl1pPr algn="ctr">
              <a:lnSpc>
                <a:spcPct val="100000"/>
              </a:lnSpc>
              <a:spcBef>
                <a:spcPts val="0"/>
              </a:spcBef>
              <a:spcAft>
                <a:spcPts val="600"/>
              </a:spcAft>
              <a:defRPr sz="3600" smtClean="0"/>
            </a:lvl1pPr>
          </a:lstStyle>
          <a:p>
            <a:r>
              <a:rPr lang="en-US" smtClean="0"/>
              <a:t>Click to edit Master title style</a:t>
            </a:r>
            <a:endParaRPr dirty="0" smtClean="0"/>
          </a:p>
        </p:txBody>
      </p:sp>
      <p:cxnSp>
        <p:nvCxnSpPr>
          <p:cNvPr id="12" name="Straight Connector 12"/>
          <p:cNvCxnSpPr>
            <a:cxnSpLocks noChangeShapeType="1"/>
          </p:cNvCxnSpPr>
          <p:nvPr userDrawn="1"/>
        </p:nvCxnSpPr>
        <p:spPr bwMode="auto">
          <a:xfrm>
            <a:off x="0" y="950913"/>
            <a:ext cx="9144000" cy="0"/>
          </a:xfrm>
          <a:prstGeom prst="line">
            <a:avLst/>
          </a:prstGeom>
          <a:noFill/>
          <a:ln w="22225" algn="ctr">
            <a:solidFill>
              <a:schemeClr val="accent4"/>
            </a:solidFill>
            <a:round/>
            <a:headEnd type="none" w="sm" len="sm"/>
            <a:tailEnd type="none" w="sm" len="sm"/>
          </a:ln>
        </p:spPr>
      </p:cxnSp>
      <p:cxnSp>
        <p:nvCxnSpPr>
          <p:cNvPr id="13" name="Straight Connector 12"/>
          <p:cNvCxnSpPr>
            <a:cxnSpLocks noChangeShapeType="1"/>
          </p:cNvCxnSpPr>
          <p:nvPr userDrawn="1"/>
        </p:nvCxnSpPr>
        <p:spPr bwMode="auto">
          <a:xfrm>
            <a:off x="0" y="6354186"/>
            <a:ext cx="9144000" cy="0"/>
          </a:xfrm>
          <a:prstGeom prst="line">
            <a:avLst/>
          </a:prstGeom>
          <a:noFill/>
          <a:ln w="22225" algn="ctr">
            <a:solidFill>
              <a:schemeClr val="accent4"/>
            </a:solidFill>
            <a:round/>
            <a:headEnd type="none" w="sm" len="sm"/>
            <a:tailEnd type="none" w="sm" len="sm"/>
          </a:ln>
        </p:spPr>
      </p:cxnSp>
      <p:pic>
        <p:nvPicPr>
          <p:cNvPr id="8" name="Picture 7" descr="LL_Logo_blue.png"/>
          <p:cNvPicPr>
            <a:picLocks noChangeAspect="1"/>
          </p:cNvPicPr>
          <p:nvPr userDrawn="1"/>
        </p:nvPicPr>
        <p:blipFill>
          <a:blip r:embed="rId2" cstate="print"/>
          <a:stretch>
            <a:fillRect/>
          </a:stretch>
        </p:blipFill>
        <p:spPr>
          <a:xfrm>
            <a:off x="2858465" y="5111496"/>
            <a:ext cx="3427070" cy="345245"/>
          </a:xfrm>
          <a:prstGeom prst="rect">
            <a:avLst/>
          </a:prstGeom>
        </p:spPr>
      </p:pic>
    </p:spTree>
    <p:extLst>
      <p:ext uri="{BB962C8B-B14F-4D97-AF65-F5344CB8AC3E}">
        <p14:creationId xmlns:p14="http://schemas.microsoft.com/office/powerpoint/2010/main" xmlns="" val="1273876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74935" y="1293094"/>
            <a:ext cx="8188774" cy="4830616"/>
          </a:xfrm>
          <a:prstGeom prst="rect">
            <a:avLst/>
          </a:prstGeom>
        </p:spPr>
        <p:txBody>
          <a:bodyPr/>
          <a:lstStyle>
            <a:lvl1pPr>
              <a:lnSpc>
                <a:spcPct val="90000"/>
              </a:lnSpc>
              <a:spcBef>
                <a:spcPts val="1200"/>
              </a:spcBef>
              <a:spcAft>
                <a:spcPts val="0"/>
              </a:spcAft>
              <a:defRPr/>
            </a:lvl1pPr>
            <a:lvl2pPr marL="539750" indent="-255588">
              <a:lnSpc>
                <a:spcPct val="90000"/>
              </a:lnSpc>
              <a:spcBef>
                <a:spcPts val="600"/>
              </a:spcBef>
              <a:spcAft>
                <a:spcPts val="0"/>
              </a:spcAft>
              <a:defRPr sz="1800"/>
            </a:lvl2pPr>
            <a:lvl3pPr marL="757238" indent="-184150">
              <a:lnSpc>
                <a:spcPct val="90000"/>
              </a:lnSpc>
              <a:spcBef>
                <a:spcPts val="600"/>
              </a:spcBef>
              <a:spcAft>
                <a:spcPts val="0"/>
              </a:spcAft>
              <a:buSzPct val="90000"/>
              <a:buFont typeface="Arial" pitchFamily="34" charset="0"/>
              <a:buChar char="•"/>
              <a:defRPr/>
            </a:lvl3pPr>
            <a:lvl4pPr marL="1033272" indent="0">
              <a:lnSpc>
                <a:spcPct val="90000"/>
              </a:lnSpc>
              <a:spcBef>
                <a:spcPts val="600"/>
              </a:spcBef>
              <a:spcAft>
                <a:spcPts val="0"/>
              </a:spcAft>
              <a:buFontTx/>
              <a:buNone/>
              <a:defRPr/>
            </a:lvl4pPr>
            <a:lvl5pPr marL="1261872" indent="0">
              <a:lnSpc>
                <a:spcPct val="90000"/>
              </a:lnSpc>
              <a:spcBef>
                <a:spcPts val="600"/>
              </a:spcBef>
              <a:spcAft>
                <a:spcPts val="0"/>
              </a:spcAft>
              <a:buSzPct val="85000"/>
              <a:buFontTx/>
              <a:buNone/>
              <a:defRPr sz="1200"/>
            </a:lvl5pPr>
            <a:lvl6pPr>
              <a:buFont typeface="Arial" pitchFamily="34" charset="0"/>
              <a:buChar cha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74935" y="1293094"/>
            <a:ext cx="3989065" cy="4830616"/>
          </a:xfrm>
          <a:prstGeom prst="rect">
            <a:avLst/>
          </a:prstGeom>
        </p:spPr>
        <p:txBody>
          <a:bodyPr/>
          <a:lstStyle>
            <a:lvl1pPr>
              <a:lnSpc>
                <a:spcPct val="90000"/>
              </a:lnSpc>
              <a:spcBef>
                <a:spcPts val="1200"/>
              </a:spcBef>
              <a:spcAft>
                <a:spcPts val="0"/>
              </a:spcAft>
              <a:defRPr/>
            </a:lvl1pPr>
            <a:lvl2pPr marL="539750" indent="-255588">
              <a:lnSpc>
                <a:spcPct val="90000"/>
              </a:lnSpc>
              <a:spcBef>
                <a:spcPts val="600"/>
              </a:spcBef>
              <a:spcAft>
                <a:spcPts val="0"/>
              </a:spcAft>
              <a:defRPr sz="1800"/>
            </a:lvl2pPr>
            <a:lvl3pPr marL="757238" indent="-184150">
              <a:lnSpc>
                <a:spcPct val="90000"/>
              </a:lnSpc>
              <a:spcBef>
                <a:spcPts val="600"/>
              </a:spcBef>
              <a:spcAft>
                <a:spcPts val="0"/>
              </a:spcAft>
              <a:buSzPct val="90000"/>
              <a:buFont typeface="Arial" pitchFamily="34" charset="0"/>
              <a:buChar char="•"/>
              <a:defRPr/>
            </a:lvl3pPr>
            <a:lvl4pPr marL="1033272" indent="0">
              <a:lnSpc>
                <a:spcPct val="90000"/>
              </a:lnSpc>
              <a:spcBef>
                <a:spcPts val="600"/>
              </a:spcBef>
              <a:spcAft>
                <a:spcPts val="0"/>
              </a:spcAft>
              <a:buFontTx/>
              <a:buNone/>
              <a:defRPr/>
            </a:lvl4pPr>
            <a:lvl5pPr marL="1261872" indent="0">
              <a:lnSpc>
                <a:spcPct val="90000"/>
              </a:lnSpc>
              <a:spcBef>
                <a:spcPts val="600"/>
              </a:spcBef>
              <a:spcAft>
                <a:spcPts val="0"/>
              </a:spcAft>
              <a:buSzPct val="85000"/>
              <a:buFontTx/>
              <a:buNone/>
              <a:defRPr sz="1200"/>
            </a:lvl5pPr>
            <a:lvl6pPr>
              <a:buFont typeface="Arial" pitchFamily="34" charset="0"/>
              <a:buChar cha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dirty="0"/>
          </a:p>
        </p:txBody>
      </p:sp>
      <p:sp>
        <p:nvSpPr>
          <p:cNvPr id="6" name="Content Placeholder 7"/>
          <p:cNvSpPr>
            <a:spLocks noGrp="1"/>
          </p:cNvSpPr>
          <p:nvPr>
            <p:ph sz="quarter" idx="11"/>
          </p:nvPr>
        </p:nvSpPr>
        <p:spPr>
          <a:xfrm>
            <a:off x="4665335" y="1293094"/>
            <a:ext cx="3989065" cy="4830616"/>
          </a:xfrm>
          <a:prstGeom prst="rect">
            <a:avLst/>
          </a:prstGeom>
        </p:spPr>
        <p:txBody>
          <a:bodyPr/>
          <a:lstStyle>
            <a:lvl1pPr>
              <a:lnSpc>
                <a:spcPct val="90000"/>
              </a:lnSpc>
              <a:spcBef>
                <a:spcPts val="1200"/>
              </a:spcBef>
              <a:spcAft>
                <a:spcPts val="0"/>
              </a:spcAft>
              <a:defRPr/>
            </a:lvl1pPr>
            <a:lvl2pPr marL="539750" indent="-255588">
              <a:lnSpc>
                <a:spcPct val="90000"/>
              </a:lnSpc>
              <a:spcBef>
                <a:spcPts val="600"/>
              </a:spcBef>
              <a:spcAft>
                <a:spcPts val="0"/>
              </a:spcAft>
              <a:defRPr sz="1800"/>
            </a:lvl2pPr>
            <a:lvl3pPr marL="757238" indent="-184150">
              <a:lnSpc>
                <a:spcPct val="90000"/>
              </a:lnSpc>
              <a:spcBef>
                <a:spcPts val="600"/>
              </a:spcBef>
              <a:spcAft>
                <a:spcPts val="0"/>
              </a:spcAft>
              <a:buSzPct val="90000"/>
              <a:buFont typeface="Arial" pitchFamily="34" charset="0"/>
              <a:buChar char="•"/>
              <a:defRPr/>
            </a:lvl3pPr>
            <a:lvl4pPr marL="1033272" indent="1588">
              <a:lnSpc>
                <a:spcPct val="90000"/>
              </a:lnSpc>
              <a:spcBef>
                <a:spcPts val="600"/>
              </a:spcBef>
              <a:spcAft>
                <a:spcPts val="0"/>
              </a:spcAft>
              <a:buFontTx/>
              <a:buNone/>
              <a:defRPr/>
            </a:lvl4pPr>
            <a:lvl5pPr marL="1261872" indent="0">
              <a:lnSpc>
                <a:spcPct val="90000"/>
              </a:lnSpc>
              <a:spcBef>
                <a:spcPts val="600"/>
              </a:spcBef>
              <a:spcAft>
                <a:spcPts val="0"/>
              </a:spcAft>
              <a:buSzPct val="85000"/>
              <a:buFontTx/>
              <a:buNone/>
              <a:defRPr sz="1200"/>
            </a:lvl5pPr>
            <a:lvl6pPr>
              <a:buFont typeface="Arial" pitchFamily="34" charset="0"/>
              <a:buChar cha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Subtitle and Content">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74935" y="1293094"/>
            <a:ext cx="8188774" cy="4830616"/>
          </a:xfrm>
          <a:prstGeom prst="rect">
            <a:avLst/>
          </a:prstGeom>
        </p:spPr>
        <p:txBody>
          <a:bodyPr/>
          <a:lstStyle>
            <a:lvl1pPr>
              <a:lnSpc>
                <a:spcPct val="90000"/>
              </a:lnSpc>
              <a:spcBef>
                <a:spcPts val="1200"/>
              </a:spcBef>
              <a:spcAft>
                <a:spcPts val="0"/>
              </a:spcAft>
              <a:defRPr/>
            </a:lvl1pPr>
            <a:lvl2pPr marL="539750" indent="-255588">
              <a:lnSpc>
                <a:spcPct val="90000"/>
              </a:lnSpc>
              <a:spcBef>
                <a:spcPts val="600"/>
              </a:spcBef>
              <a:spcAft>
                <a:spcPts val="0"/>
              </a:spcAft>
              <a:defRPr sz="1800"/>
            </a:lvl2pPr>
            <a:lvl3pPr marL="757238" indent="-184150">
              <a:lnSpc>
                <a:spcPct val="90000"/>
              </a:lnSpc>
              <a:spcBef>
                <a:spcPts val="600"/>
              </a:spcBef>
              <a:spcAft>
                <a:spcPts val="0"/>
              </a:spcAft>
              <a:buSzPct val="90000"/>
              <a:buFont typeface="Arial" pitchFamily="34" charset="0"/>
              <a:buChar char="•"/>
              <a:defRPr/>
            </a:lvl3pPr>
            <a:lvl4pPr marL="1033272" indent="0">
              <a:lnSpc>
                <a:spcPct val="90000"/>
              </a:lnSpc>
              <a:spcBef>
                <a:spcPts val="600"/>
              </a:spcBef>
              <a:spcAft>
                <a:spcPts val="0"/>
              </a:spcAft>
              <a:buFontTx/>
              <a:buNone/>
              <a:defRPr/>
            </a:lvl4pPr>
            <a:lvl5pPr marL="1261872" indent="0">
              <a:lnSpc>
                <a:spcPct val="90000"/>
              </a:lnSpc>
              <a:spcBef>
                <a:spcPts val="600"/>
              </a:spcBef>
              <a:spcAft>
                <a:spcPts val="0"/>
              </a:spcAft>
              <a:buSzPct val="85000"/>
              <a:buFontTx/>
              <a:buNone/>
              <a:defRPr sz="1200"/>
            </a:lvl5pPr>
            <a:lvl6pPr>
              <a:buFont typeface="Arial" pitchFamily="34" charset="0"/>
              <a:buChar cha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a:xfrm>
            <a:off x="940527" y="145147"/>
            <a:ext cx="7262946" cy="464455"/>
          </a:xfrm>
        </p:spPr>
        <p:txBody>
          <a:bodyPr/>
          <a:lstStyle/>
          <a:p>
            <a:r>
              <a:rPr lang="en-US" smtClean="0"/>
              <a:t>Click to edit Master title style</a:t>
            </a:r>
            <a:endParaRPr lang="en-US" dirty="0"/>
          </a:p>
        </p:txBody>
      </p:sp>
      <p:sp>
        <p:nvSpPr>
          <p:cNvPr id="9" name="Text Placeholder 8"/>
          <p:cNvSpPr>
            <a:spLocks noGrp="1"/>
          </p:cNvSpPr>
          <p:nvPr>
            <p:ph type="body" sz="quarter" idx="11" hasCustomPrompt="1"/>
          </p:nvPr>
        </p:nvSpPr>
        <p:spPr>
          <a:xfrm>
            <a:off x="940527" y="593818"/>
            <a:ext cx="7262879" cy="296863"/>
          </a:xfrm>
          <a:prstGeom prst="rect">
            <a:avLst/>
          </a:prstGeom>
        </p:spPr>
        <p:txBody>
          <a:bodyPr/>
          <a:lstStyle>
            <a:lvl1pPr marL="0" indent="0" algn="ctr">
              <a:lnSpc>
                <a:spcPts val="2400"/>
              </a:lnSpc>
              <a:buNone/>
              <a:defRPr sz="2400"/>
            </a:lvl1pPr>
          </a:lstStyle>
          <a:p>
            <a:pPr lvl="0"/>
            <a:r>
              <a:rPr lang="en-US" dirty="0" smtClean="0"/>
              <a:t>Click to add Subtitle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74935" y="1680754"/>
            <a:ext cx="8188774" cy="4442955"/>
          </a:xfrm>
          <a:prstGeom prst="rect">
            <a:avLst/>
          </a:prstGeom>
        </p:spPr>
        <p:txBody>
          <a:bodyPr anchor="t" anchorCtr="1"/>
          <a:lstStyle>
            <a:lvl1pPr>
              <a:lnSpc>
                <a:spcPct val="90000"/>
              </a:lnSpc>
              <a:spcBef>
                <a:spcPts val="1500"/>
              </a:spcBef>
              <a:spcAft>
                <a:spcPts val="0"/>
              </a:spcAft>
              <a:defRPr/>
            </a:lvl1pPr>
            <a:lvl2pPr marL="539750" indent="-255588">
              <a:lnSpc>
                <a:spcPct val="90000"/>
              </a:lnSpc>
              <a:spcBef>
                <a:spcPts val="1500"/>
              </a:spcBef>
              <a:spcAft>
                <a:spcPts val="0"/>
              </a:spcAft>
              <a:defRPr sz="1800"/>
            </a:lvl2pPr>
            <a:lvl3pPr marL="757238" indent="-184150">
              <a:lnSpc>
                <a:spcPct val="90000"/>
              </a:lnSpc>
              <a:spcBef>
                <a:spcPts val="1500"/>
              </a:spcBef>
              <a:spcAft>
                <a:spcPts val="0"/>
              </a:spcAft>
              <a:buSzPct val="90000"/>
              <a:buFont typeface="Arial" pitchFamily="34" charset="0"/>
              <a:buChar char="•"/>
              <a:defRPr/>
            </a:lvl3pPr>
            <a:lvl4pPr marL="1033272" indent="0">
              <a:lnSpc>
                <a:spcPct val="90000"/>
              </a:lnSpc>
              <a:spcBef>
                <a:spcPts val="1500"/>
              </a:spcBef>
              <a:spcAft>
                <a:spcPts val="0"/>
              </a:spcAft>
              <a:buFontTx/>
              <a:buNone/>
              <a:defRPr/>
            </a:lvl4pPr>
            <a:lvl5pPr marL="1261872" indent="0">
              <a:lnSpc>
                <a:spcPct val="90000"/>
              </a:lnSpc>
              <a:spcBef>
                <a:spcPts val="1500"/>
              </a:spcBef>
              <a:spcAft>
                <a:spcPts val="0"/>
              </a:spcAft>
              <a:buSzPct val="85000"/>
              <a:buFontTx/>
              <a:buNone/>
              <a:defRPr sz="1200"/>
            </a:lvl5pPr>
            <a:lvl6pPr>
              <a:buFont typeface="Arial" pitchFamily="34" charset="0"/>
              <a:buChar char="•"/>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itle 4"/>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84899" y="1768103"/>
            <a:ext cx="5970446" cy="3773711"/>
          </a:xfrm>
          <a:prstGeom prst="rect">
            <a:avLst/>
          </a:prstGeom>
          <a:ln w="12700">
            <a:solidFill>
              <a:schemeClr val="tx1"/>
            </a:solidFill>
          </a:ln>
        </p:spPr>
        <p:txBody>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584899" y="5603133"/>
            <a:ext cx="5970446" cy="274320"/>
          </a:xfrm>
          <a:prstGeom prst="rect">
            <a:avLst/>
          </a:prstGeom>
        </p:spPr>
        <p:txBody>
          <a:bodyPr/>
          <a:lstStyle>
            <a:lvl1pPr marL="0" indent="0" algn="ctr">
              <a:lnSpc>
                <a:spcPts val="1400"/>
              </a:lnSpc>
              <a:buNone/>
              <a:defRPr sz="1200" b="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Title 7"/>
          <p:cNvSpPr>
            <a:spLocks noGrp="1"/>
          </p:cNvSpPr>
          <p:nvPr>
            <p:ph type="title"/>
          </p:nvPr>
        </p:nvSpPr>
        <p:spPr/>
        <p:txBody>
          <a:bodyPr/>
          <a:lstStyle/>
          <a:p>
            <a:r>
              <a:rPr lang="en-US" smtClean="0"/>
              <a:t>Click to edit Master title style</a:t>
            </a:r>
            <a:endParaRPr lang="en-US" dirty="0"/>
          </a:p>
        </p:txBody>
      </p:sp>
      <p:sp>
        <p:nvSpPr>
          <p:cNvPr id="9" name="Text Placeholder 3"/>
          <p:cNvSpPr>
            <a:spLocks noGrp="1"/>
          </p:cNvSpPr>
          <p:nvPr>
            <p:ph type="body" sz="half" idx="10"/>
          </p:nvPr>
        </p:nvSpPr>
        <p:spPr>
          <a:xfrm>
            <a:off x="1584899" y="1312860"/>
            <a:ext cx="5970446" cy="377390"/>
          </a:xfrm>
          <a:prstGeom prst="rect">
            <a:avLst/>
          </a:prstGeom>
        </p:spPr>
        <p:txBody>
          <a:bodyPr anchor="b"/>
          <a:lstStyle>
            <a:lvl1pPr marL="0" indent="0" algn="ctr">
              <a:lnSpc>
                <a:spcPts val="2000"/>
              </a:lnSpc>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Media Placeholder 3"/>
          <p:cNvSpPr>
            <a:spLocks noGrp="1"/>
          </p:cNvSpPr>
          <p:nvPr>
            <p:ph type="media" sz="quarter" idx="10"/>
          </p:nvPr>
        </p:nvSpPr>
        <p:spPr>
          <a:xfrm>
            <a:off x="1736583" y="1828800"/>
            <a:ext cx="5687568" cy="3343275"/>
          </a:xfrm>
          <a:prstGeom prst="rect">
            <a:avLst/>
          </a:prstGeom>
          <a:ln w="12700">
            <a:solidFill>
              <a:schemeClr val="tx1"/>
            </a:solidFill>
          </a:ln>
        </p:spPr>
        <p:txBody>
          <a:bodyPr/>
          <a:lstStyle>
            <a:lvl1pPr marL="0" indent="0">
              <a:buFontTx/>
              <a:buNone/>
              <a:defRPr/>
            </a:lvl1pPr>
          </a:lstStyle>
          <a:p>
            <a:r>
              <a:rPr lang="en-US" smtClean="0"/>
              <a:t>Click icon to add media</a:t>
            </a:r>
            <a:endParaRPr lang="en-US" dirty="0"/>
          </a:p>
        </p:txBody>
      </p:sp>
      <p:sp>
        <p:nvSpPr>
          <p:cNvPr id="5" name="Text Placeholder 3"/>
          <p:cNvSpPr>
            <a:spLocks noGrp="1"/>
          </p:cNvSpPr>
          <p:nvPr>
            <p:ph type="body" sz="half" idx="2"/>
          </p:nvPr>
        </p:nvSpPr>
        <p:spPr>
          <a:xfrm>
            <a:off x="1737360" y="5229437"/>
            <a:ext cx="5687568" cy="274320"/>
          </a:xfrm>
          <a:prstGeom prst="rect">
            <a:avLst/>
          </a:prstGeom>
        </p:spPr>
        <p:txBody>
          <a:bodyPr/>
          <a:lstStyle>
            <a:lvl1pPr marL="0" indent="0" algn="ctr">
              <a:lnSpc>
                <a:spcPts val="1400"/>
              </a:lnSpc>
              <a:buNone/>
              <a:defRPr sz="1200" b="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ext Placeholder 3"/>
          <p:cNvSpPr>
            <a:spLocks noGrp="1"/>
          </p:cNvSpPr>
          <p:nvPr>
            <p:ph type="body" sz="half" idx="11"/>
          </p:nvPr>
        </p:nvSpPr>
        <p:spPr>
          <a:xfrm>
            <a:off x="1737360" y="1368517"/>
            <a:ext cx="5687568" cy="377390"/>
          </a:xfrm>
          <a:prstGeom prst="rect">
            <a:avLst/>
          </a:prstGeom>
        </p:spPr>
        <p:txBody>
          <a:bodyPr anchor="b"/>
          <a:lstStyle>
            <a:lvl1pPr marL="0" indent="0" algn="ctr">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Chart Placeholder 3"/>
          <p:cNvSpPr>
            <a:spLocks noGrp="1"/>
          </p:cNvSpPr>
          <p:nvPr>
            <p:ph type="chart" sz="quarter" idx="10"/>
          </p:nvPr>
        </p:nvSpPr>
        <p:spPr>
          <a:xfrm>
            <a:off x="1339993" y="1700213"/>
            <a:ext cx="6454775" cy="3943350"/>
          </a:xfrm>
          <a:prstGeom prst="rect">
            <a:avLst/>
          </a:prstGeom>
          <a:ln w="12700">
            <a:solidFill>
              <a:schemeClr val="tx1"/>
            </a:solidFill>
          </a:ln>
        </p:spPr>
        <p:txBody>
          <a:bodyPr/>
          <a:lstStyle>
            <a:lvl1pPr marL="0" indent="0">
              <a:buFontTx/>
              <a:buNone/>
              <a:defRPr/>
            </a:lvl1pPr>
          </a:lstStyle>
          <a:p>
            <a:r>
              <a:rPr lang="en-US" smtClean="0"/>
              <a:t>Click icon to add chart</a:t>
            </a:r>
            <a:endParaRPr lang="en-US"/>
          </a:p>
        </p:txBody>
      </p:sp>
      <p:sp>
        <p:nvSpPr>
          <p:cNvPr id="5" name="Text Placeholder 3"/>
          <p:cNvSpPr>
            <a:spLocks noGrp="1"/>
          </p:cNvSpPr>
          <p:nvPr>
            <p:ph type="body" sz="half" idx="2"/>
          </p:nvPr>
        </p:nvSpPr>
        <p:spPr>
          <a:xfrm>
            <a:off x="1344168" y="5706497"/>
            <a:ext cx="6455664" cy="274320"/>
          </a:xfrm>
          <a:prstGeom prst="rect">
            <a:avLst/>
          </a:prstGeom>
        </p:spPr>
        <p:txBody>
          <a:bodyPr/>
          <a:lstStyle>
            <a:lvl1pPr marL="0" indent="0" algn="ctr">
              <a:lnSpc>
                <a:spcPts val="1400"/>
              </a:lnSpc>
              <a:buNone/>
              <a:defRPr sz="1200" b="1">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Text Placeholder 3"/>
          <p:cNvSpPr>
            <a:spLocks noGrp="1"/>
          </p:cNvSpPr>
          <p:nvPr>
            <p:ph type="body" sz="half" idx="11"/>
          </p:nvPr>
        </p:nvSpPr>
        <p:spPr>
          <a:xfrm>
            <a:off x="1344168" y="1249252"/>
            <a:ext cx="6455664" cy="377390"/>
          </a:xfrm>
          <a:prstGeom prst="rect">
            <a:avLst/>
          </a:prstGeom>
        </p:spPr>
        <p:txBody>
          <a:bodyPr anchor="b"/>
          <a:lstStyle>
            <a:lvl1pPr marL="0" indent="0" algn="ctr">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4DF8C2-FCA7-40D0-896B-953D726739CF}"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988466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DF8C2-FCA7-40D0-896B-953D726739CF}"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432286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4DF8C2-FCA7-40D0-896B-953D726739CF}"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944453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4DF8C2-FCA7-40D0-896B-953D726739CF}"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240823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4DF8C2-FCA7-40D0-896B-953D726739CF}" type="datetimeFigureOut">
              <a:rPr lang="en-US" smtClean="0"/>
              <a:pPr/>
              <a:t>9/24/2014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22805703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4DF8C2-FCA7-40D0-896B-953D726739CF}" type="datetimeFigureOut">
              <a:rPr lang="en-US" smtClean="0"/>
              <a:pPr/>
              <a:t>9/24/2014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3017889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DF8C2-FCA7-40D0-896B-953D726739CF}" type="datetimeFigureOut">
              <a:rPr lang="en-US" smtClean="0"/>
              <a:pPr/>
              <a:t>9/24/2014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1714500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4DF8C2-FCA7-40D0-896B-953D726739CF}"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3839349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4DF8C2-FCA7-40D0-896B-953D726739CF}" type="datetimeFigureOut">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1486423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DF8C2-FCA7-40D0-896B-953D726739CF}"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4235925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4DF8C2-FCA7-40D0-896B-953D726739CF}" type="datetimeFigureOut">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3487671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0527" y="101601"/>
            <a:ext cx="7262946" cy="816989"/>
          </a:xfrm>
          <a:prstGeom prst="rect">
            <a:avLst/>
          </a:prstGeom>
        </p:spPr>
        <p:txBody>
          <a:bodyPr vert="horz" lIns="91440" tIns="45720" rIns="91440" bIns="45720" rtlCol="0" anchor="ctr">
            <a:noAutofit/>
          </a:bodyPr>
          <a:lstStyle/>
          <a:p>
            <a:r>
              <a:rPr lang="en-US" smtClean="0"/>
              <a:t>Click to edit Master title style</a:t>
            </a:r>
            <a:endParaRPr lang="en-US" dirty="0"/>
          </a:p>
        </p:txBody>
      </p:sp>
      <p:cxnSp>
        <p:nvCxnSpPr>
          <p:cNvPr id="18" name="Straight Connector 12"/>
          <p:cNvCxnSpPr>
            <a:cxnSpLocks noChangeShapeType="1"/>
          </p:cNvCxnSpPr>
          <p:nvPr/>
        </p:nvCxnSpPr>
        <p:spPr bwMode="auto">
          <a:xfrm>
            <a:off x="0" y="950913"/>
            <a:ext cx="9144000" cy="0"/>
          </a:xfrm>
          <a:prstGeom prst="line">
            <a:avLst/>
          </a:prstGeom>
          <a:noFill/>
          <a:ln w="22225" algn="ctr">
            <a:solidFill>
              <a:schemeClr val="accent4"/>
            </a:solidFill>
            <a:round/>
            <a:headEnd type="none" w="sm" len="sm"/>
            <a:tailEnd type="none" w="sm" len="sm"/>
          </a:ln>
        </p:spPr>
      </p:cxnSp>
      <p:cxnSp>
        <p:nvCxnSpPr>
          <p:cNvPr id="13" name="Straight Connector 12"/>
          <p:cNvCxnSpPr>
            <a:cxnSpLocks noChangeShapeType="1"/>
          </p:cNvCxnSpPr>
          <p:nvPr/>
        </p:nvCxnSpPr>
        <p:spPr bwMode="auto">
          <a:xfrm>
            <a:off x="0" y="6354186"/>
            <a:ext cx="9144000" cy="0"/>
          </a:xfrm>
          <a:prstGeom prst="line">
            <a:avLst/>
          </a:prstGeom>
          <a:noFill/>
          <a:ln w="22225" algn="ctr">
            <a:solidFill>
              <a:schemeClr val="accent4"/>
            </a:solidFill>
            <a:round/>
            <a:headEnd type="none" w="sm" len="sm"/>
            <a:tailEnd type="none" w="sm" len="sm"/>
          </a:ln>
        </p:spPr>
      </p:cxnSp>
      <p:sp>
        <p:nvSpPr>
          <p:cNvPr id="10" name="Rectangle 1032"/>
          <p:cNvSpPr>
            <a:spLocks noChangeArrowheads="1"/>
          </p:cNvSpPr>
          <p:nvPr/>
        </p:nvSpPr>
        <p:spPr bwMode="auto">
          <a:xfrm>
            <a:off x="322036" y="6451134"/>
            <a:ext cx="1088136" cy="219456"/>
          </a:xfrm>
          <a:prstGeom prst="rect">
            <a:avLst/>
          </a:prstGeom>
          <a:noFill/>
          <a:ln w="9525">
            <a:noFill/>
            <a:miter lim="800000"/>
            <a:headEnd/>
            <a:tailEnd/>
          </a:ln>
          <a:effectLst/>
        </p:spPr>
        <p:txBody>
          <a:bodyPr wrap="square" lIns="45720" tIns="0" rIns="0" bIns="0"/>
          <a:lstStyle/>
          <a:p>
            <a:pPr>
              <a:defRPr/>
            </a:pPr>
            <a:r>
              <a:rPr lang="en-US" sz="700" dirty="0" smtClean="0">
                <a:solidFill>
                  <a:srgbClr val="000000"/>
                </a:solidFill>
                <a:cs typeface="Arial" pitchFamily="34" charset="0"/>
              </a:rPr>
              <a:t>Presentation Name - </a:t>
            </a:r>
            <a:fld id="{6A829F23-F466-44AA-A5B9-24580D3A690E}" type="slidenum">
              <a:rPr lang="en-US" sz="700" smtClean="0">
                <a:solidFill>
                  <a:srgbClr val="000000"/>
                </a:solidFill>
                <a:cs typeface="Arial" pitchFamily="34" charset="0"/>
              </a:rPr>
              <a:pPr>
                <a:defRPr/>
              </a:pPr>
              <a:t>‹#›</a:t>
            </a:fld>
            <a:endParaRPr lang="en-US" sz="700" dirty="0" smtClean="0">
              <a:solidFill>
                <a:srgbClr val="000000"/>
              </a:solidFill>
              <a:cs typeface="Arial" pitchFamily="34" charset="0"/>
            </a:endParaRPr>
          </a:p>
          <a:p>
            <a:pPr>
              <a:defRPr/>
            </a:pPr>
            <a:r>
              <a:rPr lang="en-US" sz="700" dirty="0" smtClean="0">
                <a:solidFill>
                  <a:srgbClr val="000000"/>
                </a:solidFill>
                <a:cs typeface="Arial" pitchFamily="34" charset="0"/>
              </a:rPr>
              <a:t>Author Initials  MM/DD/YY</a:t>
            </a:r>
          </a:p>
        </p:txBody>
      </p:sp>
      <p:pic>
        <p:nvPicPr>
          <p:cNvPr id="15" name="Content Placeholder 3" descr="LL_Logo_alone_blue.png"/>
          <p:cNvPicPr>
            <a:picLocks noChangeAspect="1"/>
          </p:cNvPicPr>
          <p:nvPr/>
        </p:nvPicPr>
        <p:blipFill>
          <a:blip r:embed="rId13" cstate="print"/>
          <a:stretch>
            <a:fillRect/>
          </a:stretch>
        </p:blipFill>
        <p:spPr>
          <a:xfrm>
            <a:off x="365760" y="246888"/>
            <a:ext cx="548640" cy="531083"/>
          </a:xfrm>
          <a:prstGeom prst="rect">
            <a:avLst/>
          </a:prstGeom>
        </p:spPr>
      </p:pic>
      <p:pic>
        <p:nvPicPr>
          <p:cNvPr id="16" name="Picture 15" descr="LL_Logo_blue_nomark.png"/>
          <p:cNvPicPr>
            <a:picLocks noChangeAspect="1"/>
          </p:cNvPicPr>
          <p:nvPr/>
        </p:nvPicPr>
        <p:blipFill>
          <a:blip r:embed="rId14" cstate="print"/>
          <a:stretch>
            <a:fillRect/>
          </a:stretch>
        </p:blipFill>
        <p:spPr>
          <a:xfrm>
            <a:off x="6775704" y="6473952"/>
            <a:ext cx="2007032" cy="228224"/>
          </a:xfrm>
          <a:prstGeom prst="rect">
            <a:avLst/>
          </a:prstGeom>
        </p:spPr>
      </p:pic>
    </p:spTree>
  </p:cSld>
  <p:clrMap bg1="lt1" tx1="dk1" bg2="lt2" tx2="dk2" accent1="accent1" accent2="accent2" accent3="accent3" accent4="accent4" accent5="accent5" accent6="accent6" hlink="hlink" folHlink="folHlink"/>
  <p:sldLayoutIdLst>
    <p:sldLayoutId id="2147483668" r:id="rId1"/>
    <p:sldLayoutId id="2147483708" r:id="rId2"/>
    <p:sldLayoutId id="2147483669" r:id="rId3"/>
    <p:sldLayoutId id="2147483694" r:id="rId4"/>
    <p:sldLayoutId id="2147483689" r:id="rId5"/>
    <p:sldLayoutId id="2147483695" r:id="rId6"/>
    <p:sldLayoutId id="2147483692" r:id="rId7"/>
    <p:sldLayoutId id="2147483693" r:id="rId8"/>
    <p:sldLayoutId id="2147483676" r:id="rId9"/>
    <p:sldLayoutId id="2147483690" r:id="rId10"/>
    <p:sldLayoutId id="2147483691" r:id="rId11"/>
  </p:sldLayoutIdLst>
  <p:txStyles>
    <p:titleStyle>
      <a:lvl1pPr algn="ctr" eaLnBrk="1" hangingPunct="1">
        <a:lnSpc>
          <a:spcPts val="2800"/>
        </a:lnSpc>
        <a:defRPr sz="2800" b="1">
          <a:latin typeface="Arial" pitchFamily="34" charset="0"/>
          <a:cs typeface="Arial" pitchFamily="34" charset="0"/>
        </a:defRPr>
      </a:lvl1pPr>
    </p:titleStyle>
    <p:bodyStyle>
      <a:lvl1pPr marL="233363" indent="-233363" algn="l" eaLnBrk="1" hangingPunct="1">
        <a:lnSpc>
          <a:spcPts val="2000"/>
        </a:lnSpc>
        <a:spcBef>
          <a:spcPts val="300"/>
        </a:spcBef>
        <a:spcAft>
          <a:spcPts val="600"/>
        </a:spcAft>
        <a:buFont typeface="Arial" pitchFamily="34" charset="0"/>
        <a:buChar char="•"/>
        <a:defRPr sz="2000" b="1">
          <a:latin typeface="Arial" pitchFamily="34" charset="0"/>
          <a:cs typeface="Arial" pitchFamily="34" charset="0"/>
        </a:defRPr>
      </a:lvl1pPr>
      <a:lvl2pPr marL="509588" indent="-225425" algn="l" eaLnBrk="1" hangingPunct="1">
        <a:lnSpc>
          <a:spcPts val="2000"/>
        </a:lnSpc>
        <a:spcBef>
          <a:spcPts val="300"/>
        </a:spcBef>
        <a:spcAft>
          <a:spcPts val="600"/>
        </a:spcAft>
        <a:buFont typeface="Arial" pitchFamily="34" charset="0"/>
        <a:buChar char="–"/>
        <a:defRPr sz="2000" b="1">
          <a:latin typeface="Arial" pitchFamily="34" charset="0"/>
          <a:cs typeface="Arial" pitchFamily="34" charset="0"/>
        </a:defRPr>
      </a:lvl2pPr>
      <a:lvl3pPr marL="854075" indent="-223838" algn="l" eaLnBrk="1" hangingPunct="1">
        <a:lnSpc>
          <a:spcPts val="2000"/>
        </a:lnSpc>
        <a:spcBef>
          <a:spcPts val="300"/>
        </a:spcBef>
        <a:spcAft>
          <a:spcPts val="600"/>
        </a:spcAft>
        <a:buFont typeface="Arial" pitchFamily="34" charset="0"/>
        <a:buChar char="•"/>
        <a:defRPr sz="1600" b="1">
          <a:latin typeface="Arial" pitchFamily="34" charset="0"/>
          <a:cs typeface="Arial" pitchFamily="34" charset="0"/>
        </a:defRPr>
      </a:lvl3pPr>
      <a:lvl4pPr marL="1035050" indent="-180975" algn="l" eaLnBrk="1" hangingPunct="1">
        <a:lnSpc>
          <a:spcPts val="2000"/>
        </a:lnSpc>
        <a:spcBef>
          <a:spcPts val="300"/>
        </a:spcBef>
        <a:spcAft>
          <a:spcPts val="600"/>
        </a:spcAft>
        <a:buFont typeface="Courier New" pitchFamily="49" charset="0"/>
        <a:buChar char="o"/>
        <a:defRPr sz="1400" b="1">
          <a:latin typeface="Arial" pitchFamily="34" charset="0"/>
          <a:cs typeface="Arial" pitchFamily="34" charset="0"/>
        </a:defRPr>
      </a:lvl4pPr>
      <a:lvl5pPr marL="796925" indent="0" algn="l" eaLnBrk="1" hangingPunct="1">
        <a:spcBef>
          <a:spcPts val="600"/>
        </a:spcBef>
        <a:defRPr sz="1600" b="1">
          <a:latin typeface="Arial" pitchFamily="34" charset="0"/>
          <a:cs typeface="Arial" pitchFamily="34" charset="0"/>
        </a:defRPr>
      </a:lvl5pPr>
      <a:lvl6pPr marL="1147763" indent="0" algn="l" eaLnBrk="1" hangingPunct="1">
        <a:spcBef>
          <a:spcPts val="600"/>
        </a:spcBef>
        <a:defRPr sz="1400" b="1">
          <a:latin typeface="Arial" pitchFamily="34" charset="0"/>
          <a:cs typeface="Arial" pitchFamily="34" charset="0"/>
        </a:defRPr>
      </a:lvl6pPr>
      <a:lvl7pPr marL="1319213" indent="-179388" algn="l" eaLnBrk="1" hangingPunct="1">
        <a:lnSpc>
          <a:spcPts val="2000"/>
        </a:lnSpc>
        <a:spcBef>
          <a:spcPts val="300"/>
        </a:spcBef>
        <a:spcAft>
          <a:spcPts val="600"/>
        </a:spcAft>
        <a:buFont typeface="Arial" pitchFamily="34" charset="0"/>
        <a:buChar char="•"/>
        <a:defRPr sz="1200" b="1">
          <a:latin typeface="Arial" pitchFamily="34" charset="0"/>
          <a:cs typeface="Arial" pitchFamily="34" charset="0"/>
        </a:defRPr>
      </a:lvl7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DF8C2-FCA7-40D0-896B-953D726739CF}" type="datetimeFigureOut">
              <a:rPr lang="en-US" smtClean="0"/>
              <a:pPr/>
              <a:t>9/24/2014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E02C7-4AE3-48E6-9275-C21E6C8C795A}" type="slidenum">
              <a:rPr lang="en-US" smtClean="0"/>
              <a:pPr/>
              <a:t>‹#›</a:t>
            </a:fld>
            <a:endParaRPr lang="en-US"/>
          </a:p>
        </p:txBody>
      </p:sp>
    </p:spTree>
    <p:extLst>
      <p:ext uri="{BB962C8B-B14F-4D97-AF65-F5344CB8AC3E}">
        <p14:creationId xmlns:p14="http://schemas.microsoft.com/office/powerpoint/2010/main" xmlns="" val="25198251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package" Target="../embeddings/Microsoft_Office_Word_Document1.docx"/></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3.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4294967295"/>
          </p:nvPr>
        </p:nvSpPr>
        <p:spPr>
          <a:xfrm>
            <a:off x="214282" y="1600200"/>
            <a:ext cx="8715436" cy="5043510"/>
          </a:xfrm>
          <a:prstGeom prst="rect">
            <a:avLst/>
          </a:prstGeom>
        </p:spPr>
        <p:txBody>
          <a:bodyPr>
            <a:normAutofit/>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31273" y="3425011"/>
            <a:ext cx="7481454" cy="1792224"/>
          </a:xfrm>
        </p:spPr>
        <p:txBody>
          <a:bodyPr/>
          <a:lstStyle/>
          <a:p>
            <a:r>
              <a:rPr lang="it-IT" dirty="0"/>
              <a:t>R. L. Aggarwal, S. Di Cecca, L. W. Farrar, T. H. </a:t>
            </a:r>
            <a:r>
              <a:rPr lang="it-IT" dirty="0" smtClean="0"/>
              <a:t>Jeys</a:t>
            </a:r>
          </a:p>
          <a:p>
            <a:r>
              <a:rPr lang="it-IT" sz="2000" dirty="0" smtClean="0"/>
              <a:t>2nd Internation Conference &amp; Exhibition on Lasers</a:t>
            </a:r>
            <a:r>
              <a:rPr lang="it-IT" sz="2000" smtClean="0"/>
              <a:t>,       Optics </a:t>
            </a:r>
            <a:r>
              <a:rPr lang="it-IT" sz="2000" dirty="0" smtClean="0"/>
              <a:t>and Photonics</a:t>
            </a:r>
          </a:p>
          <a:p>
            <a:r>
              <a:rPr lang="en-US" sz="2000" dirty="0">
                <a:solidFill>
                  <a:schemeClr val="tx1"/>
                </a:solidFill>
                <a:latin typeface="Helvetica"/>
                <a:cs typeface="Helvetica"/>
              </a:rPr>
              <a:t>September </a:t>
            </a:r>
            <a:r>
              <a:rPr lang="en-US" sz="2000" dirty="0" smtClean="0">
                <a:solidFill>
                  <a:schemeClr val="tx1"/>
                </a:solidFill>
                <a:latin typeface="Helvetica"/>
                <a:cs typeface="Helvetica"/>
              </a:rPr>
              <a:t>08-10, 2014</a:t>
            </a:r>
            <a:endParaRPr lang="en-US" sz="2000" dirty="0"/>
          </a:p>
          <a:p>
            <a:endParaRPr lang="it-IT" dirty="0"/>
          </a:p>
          <a:p>
            <a:endParaRPr lang="en-US" dirty="0"/>
          </a:p>
        </p:txBody>
      </p:sp>
      <p:sp>
        <p:nvSpPr>
          <p:cNvPr id="3" name="Title 2"/>
          <p:cNvSpPr>
            <a:spLocks noGrp="1"/>
          </p:cNvSpPr>
          <p:nvPr>
            <p:ph type="ctrTitle"/>
          </p:nvPr>
        </p:nvSpPr>
        <p:spPr>
          <a:xfrm>
            <a:off x="831273" y="979952"/>
            <a:ext cx="7481454" cy="1294671"/>
          </a:xfrm>
        </p:spPr>
        <p:txBody>
          <a:bodyPr/>
          <a:lstStyle/>
          <a:p>
            <a:r>
              <a:rPr lang="en-US" sz="3200" dirty="0" smtClean="0"/>
              <a:t>Sensitive detection of aerosols and gases using Raman scattering</a:t>
            </a:r>
            <a:endParaRPr lang="en-US" sz="3200" dirty="0"/>
          </a:p>
        </p:txBody>
      </p:sp>
      <p:sp>
        <p:nvSpPr>
          <p:cNvPr id="4" name="TextBox 3"/>
          <p:cNvSpPr txBox="1"/>
          <p:nvPr/>
        </p:nvSpPr>
        <p:spPr>
          <a:xfrm>
            <a:off x="477078" y="5685183"/>
            <a:ext cx="8213698" cy="1200329"/>
          </a:xfrm>
          <a:prstGeom prst="rect">
            <a:avLst/>
          </a:prstGeom>
          <a:noFill/>
        </p:spPr>
        <p:txBody>
          <a:bodyPr wrap="square" rtlCol="0">
            <a:spAutoFit/>
          </a:bodyPr>
          <a:lstStyle/>
          <a:p>
            <a:r>
              <a:rPr lang="en-US" sz="1200" dirty="0">
                <a:latin typeface="Arial" pitchFamily="34" charset="0"/>
              </a:rPr>
              <a:t>This work was sponsored </a:t>
            </a:r>
            <a:r>
              <a:rPr lang="en-US" sz="1200" dirty="0"/>
              <a:t>by the Edgewood Chemical Biological Center portion of this work was sponsored by the Defense Threat Reduction Agency </a:t>
            </a:r>
            <a:r>
              <a:rPr lang="en-US" sz="1200" dirty="0">
                <a:latin typeface="Arial" pitchFamily="34" charset="0"/>
              </a:rPr>
              <a:t>under Air Force Contract FA8721-05-C-0002. Opinions, interpretations, conclusions, and recommendations are those of the authors and are not necessarily endorsed by the United States Government.</a:t>
            </a:r>
          </a:p>
          <a:p>
            <a:r>
              <a:rPr lang="en-US" sz="1200" dirty="0">
                <a:latin typeface="Arial" pitchFamily="34" charset="0"/>
              </a:rPr>
              <a:t> </a:t>
            </a:r>
          </a:p>
          <a:p>
            <a:endParaRPr lang="en-US" sz="1200" dirty="0"/>
          </a:p>
          <a:p>
            <a:endParaRPr lang="en-US" sz="1200" b="1" dirty="0"/>
          </a:p>
        </p:txBody>
      </p:sp>
    </p:spTree>
    <p:extLst>
      <p:ext uri="{BB962C8B-B14F-4D97-AF65-F5344CB8AC3E}">
        <p14:creationId xmlns:p14="http://schemas.microsoft.com/office/powerpoint/2010/main" xmlns="" val="249414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039" y="-79411"/>
            <a:ext cx="8470457" cy="1143000"/>
          </a:xfrm>
        </p:spPr>
        <p:txBody>
          <a:bodyPr>
            <a:noAutofit/>
          </a:bodyPr>
          <a:lstStyle/>
          <a:p>
            <a:r>
              <a:rPr lang="en-US" b="1" dirty="0" smtClean="0">
                <a:latin typeface="Helvetica"/>
                <a:cs typeface="Helvetica"/>
              </a:rPr>
              <a:t>Outline</a:t>
            </a:r>
            <a:endParaRPr lang="en-US" b="1" dirty="0">
              <a:latin typeface="Helvetica"/>
              <a:cs typeface="Helvetica"/>
            </a:endParaRPr>
          </a:p>
        </p:txBody>
      </p:sp>
      <p:sp>
        <p:nvSpPr>
          <p:cNvPr id="3" name="Content Placeholder 2"/>
          <p:cNvSpPr>
            <a:spLocks noGrp="1"/>
          </p:cNvSpPr>
          <p:nvPr>
            <p:ph idx="4294967295"/>
          </p:nvPr>
        </p:nvSpPr>
        <p:spPr>
          <a:xfrm>
            <a:off x="743581" y="1318021"/>
            <a:ext cx="7810534" cy="4721254"/>
          </a:xfrm>
          <a:prstGeom prst="rect">
            <a:avLst/>
          </a:prstGeom>
        </p:spPr>
        <p:txBody>
          <a:bodyPr>
            <a:normAutofit/>
          </a:bodyPr>
          <a:lstStyle/>
          <a:p>
            <a:r>
              <a:rPr lang="en-US" sz="2400" b="1" dirty="0" smtClean="0">
                <a:latin typeface="Helvetica"/>
                <a:cs typeface="Helvetica"/>
              </a:rPr>
              <a:t>Introduction to Raman scattering</a:t>
            </a:r>
          </a:p>
          <a:p>
            <a:endParaRPr lang="en-US" sz="2400" b="1" dirty="0" smtClean="0">
              <a:latin typeface="Helvetica"/>
              <a:cs typeface="Helvetica"/>
            </a:endParaRPr>
          </a:p>
          <a:p>
            <a:r>
              <a:rPr lang="en-US" sz="2400" b="1" dirty="0" smtClean="0">
                <a:latin typeface="Helvetica"/>
                <a:cs typeface="Helvetica"/>
              </a:rPr>
              <a:t>Schematic of the Raman setup</a:t>
            </a:r>
          </a:p>
          <a:p>
            <a:endParaRPr lang="en-US" sz="2400" b="1" dirty="0">
              <a:latin typeface="Helvetica"/>
              <a:cs typeface="Helvetica"/>
            </a:endParaRPr>
          </a:p>
          <a:p>
            <a:r>
              <a:rPr lang="en-US" sz="2400" b="1" dirty="0" smtClean="0">
                <a:latin typeface="Helvetica"/>
                <a:cs typeface="Helvetica"/>
              </a:rPr>
              <a:t>Detection of aerosols</a:t>
            </a:r>
          </a:p>
          <a:p>
            <a:endParaRPr lang="en-US" sz="2400" b="1" dirty="0" smtClean="0">
              <a:latin typeface="Helvetica"/>
              <a:cs typeface="Helvetica"/>
            </a:endParaRPr>
          </a:p>
          <a:p>
            <a:r>
              <a:rPr lang="en-US" sz="2400" b="1" dirty="0" smtClean="0">
                <a:latin typeface="Helvetica"/>
                <a:cs typeface="Helvetica"/>
              </a:rPr>
              <a:t>Detection of gases</a:t>
            </a:r>
          </a:p>
          <a:p>
            <a:endParaRPr lang="en-US" sz="2400" b="1" dirty="0">
              <a:latin typeface="Helvetica"/>
              <a:cs typeface="Helvetica"/>
            </a:endParaRPr>
          </a:p>
          <a:p>
            <a:r>
              <a:rPr lang="en-US" sz="2400" b="1" dirty="0" smtClean="0">
                <a:latin typeface="Helvetica"/>
                <a:cs typeface="Helvetica"/>
              </a:rPr>
              <a:t>Summary</a:t>
            </a:r>
          </a:p>
          <a:p>
            <a:endParaRPr lang="en-US" sz="2400" b="1" dirty="0">
              <a:latin typeface="Helvetica"/>
              <a:cs typeface="Helvetica"/>
            </a:endParaRPr>
          </a:p>
          <a:p>
            <a:r>
              <a:rPr lang="en-US" sz="2400" b="1" dirty="0" smtClean="0">
                <a:latin typeface="Helvetica"/>
                <a:cs typeface="Helvetica"/>
              </a:rPr>
              <a:t>Acknowledgments</a:t>
            </a:r>
            <a:endParaRPr lang="en-US" sz="2400" b="1" dirty="0">
              <a:latin typeface="Helvetica"/>
              <a:cs typeface="Helvetica"/>
            </a:endParaRPr>
          </a:p>
        </p:txBody>
      </p:sp>
    </p:spTree>
    <p:extLst>
      <p:ext uri="{BB962C8B-B14F-4D97-AF65-F5344CB8AC3E}">
        <p14:creationId xmlns:p14="http://schemas.microsoft.com/office/powerpoint/2010/main" xmlns="" val="699110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Helvetica"/>
                <a:cs typeface="Helvetica"/>
              </a:rPr>
              <a:t>Introduction to Raman Scattering</a:t>
            </a:r>
            <a:endParaRPr lang="en-US" sz="3200" b="1" dirty="0">
              <a:latin typeface="Helvetica"/>
              <a:cs typeface="Helvetica"/>
            </a:endParaRPr>
          </a:p>
        </p:txBody>
      </p:sp>
      <p:sp>
        <p:nvSpPr>
          <p:cNvPr id="3" name="Content Placeholder 2"/>
          <p:cNvSpPr>
            <a:spLocks noGrp="1"/>
          </p:cNvSpPr>
          <p:nvPr>
            <p:ph idx="4294967295"/>
          </p:nvPr>
        </p:nvSpPr>
        <p:spPr>
          <a:xfrm>
            <a:off x="198147" y="1415535"/>
            <a:ext cx="5106770" cy="4961696"/>
          </a:xfrm>
          <a:prstGeom prst="rect">
            <a:avLst/>
          </a:prstGeom>
        </p:spPr>
        <p:txBody>
          <a:bodyPr>
            <a:normAutofit fontScale="62500" lnSpcReduction="20000"/>
          </a:bodyPr>
          <a:lstStyle/>
          <a:p>
            <a:r>
              <a:rPr lang="en-US" sz="3100" b="1" dirty="0" smtClean="0">
                <a:latin typeface="Helvetica"/>
                <a:cs typeface="Helvetica"/>
              </a:rPr>
              <a:t>Raman scattering (inelastic light scattering due to molecular vibrations and/or rotations) was first observed by Prof. C. V. Raman on February 28, 1928 using the light from a Hg arc lamp. The results of this experiment were published on March 31, 1928. </a:t>
            </a:r>
          </a:p>
          <a:p>
            <a:endParaRPr lang="en-US" sz="3100" b="1" dirty="0">
              <a:latin typeface="Helvetica"/>
              <a:cs typeface="Helvetica"/>
            </a:endParaRPr>
          </a:p>
          <a:p>
            <a:r>
              <a:rPr lang="en-US" sz="3100" b="1" dirty="0" smtClean="0">
                <a:latin typeface="Helvetica"/>
                <a:cs typeface="Helvetica"/>
              </a:rPr>
              <a:t>Lasers are now used for Raman scattering experiments.</a:t>
            </a:r>
          </a:p>
          <a:p>
            <a:endParaRPr lang="en-US" sz="3100" b="1" dirty="0">
              <a:latin typeface="Helvetica"/>
              <a:cs typeface="Helvetica"/>
            </a:endParaRPr>
          </a:p>
          <a:p>
            <a:r>
              <a:rPr lang="en-US" sz="3100" b="1" dirty="0">
                <a:latin typeface="Helvetica"/>
                <a:cs typeface="Helvetica"/>
              </a:rPr>
              <a:t>Raman spectrum of a material is its molecular </a:t>
            </a:r>
            <a:r>
              <a:rPr lang="en-US" sz="3100" b="1" i="1" dirty="0">
                <a:latin typeface="Helvetica"/>
                <a:cs typeface="Helvetica"/>
              </a:rPr>
              <a:t>fingerprint.</a:t>
            </a:r>
            <a:r>
              <a:rPr lang="en-US" sz="3100" b="1" dirty="0">
                <a:latin typeface="Helvetica"/>
                <a:cs typeface="Helvetica"/>
              </a:rPr>
              <a:t> </a:t>
            </a:r>
            <a:endParaRPr lang="en-US" sz="3100" b="1" i="1" dirty="0">
              <a:latin typeface="Helvetica"/>
              <a:cs typeface="Helvetica"/>
            </a:endParaRPr>
          </a:p>
          <a:p>
            <a:pPr marL="0" indent="0">
              <a:buNone/>
            </a:pPr>
            <a:r>
              <a:rPr lang="en-US" sz="3100" b="1" dirty="0" smtClean="0">
                <a:latin typeface="Helvetica"/>
                <a:cs typeface="Helvetica"/>
              </a:rPr>
              <a:t> </a:t>
            </a:r>
          </a:p>
          <a:p>
            <a:r>
              <a:rPr lang="en-US" sz="3100" b="1" dirty="0" smtClean="0">
                <a:latin typeface="Helvetica"/>
                <a:cs typeface="Helvetica"/>
              </a:rPr>
              <a:t>Raman cross sections are very very small (1x10</a:t>
            </a:r>
            <a:r>
              <a:rPr lang="en-US" sz="3100" b="1" baseline="30000" dirty="0">
                <a:latin typeface="Helvetica"/>
                <a:cs typeface="Helvetica"/>
              </a:rPr>
              <a:t>-30</a:t>
            </a:r>
            <a:r>
              <a:rPr lang="en-US" sz="3100" b="1" dirty="0">
                <a:latin typeface="Helvetica"/>
                <a:cs typeface="Helvetica"/>
              </a:rPr>
              <a:t> - 1x10</a:t>
            </a:r>
            <a:r>
              <a:rPr lang="en-US" sz="3100" b="1" baseline="30000" dirty="0">
                <a:latin typeface="Helvetica"/>
                <a:cs typeface="Helvetica"/>
              </a:rPr>
              <a:t>-25</a:t>
            </a:r>
            <a:r>
              <a:rPr lang="en-US" sz="3100" b="1" dirty="0">
                <a:latin typeface="Helvetica"/>
                <a:cs typeface="Helvetica"/>
              </a:rPr>
              <a:t> </a:t>
            </a:r>
            <a:r>
              <a:rPr lang="en-US" sz="3100" b="1" dirty="0" smtClean="0">
                <a:latin typeface="Helvetica"/>
                <a:cs typeface="Helvetica"/>
              </a:rPr>
              <a:t>cm</a:t>
            </a:r>
            <a:r>
              <a:rPr lang="en-US" sz="3100" b="1" baseline="30000" dirty="0" smtClean="0">
                <a:latin typeface="Helvetica"/>
                <a:cs typeface="Helvetica"/>
              </a:rPr>
              <a:t>2</a:t>
            </a:r>
            <a:r>
              <a:rPr lang="en-US" sz="3100" b="1" dirty="0" smtClean="0">
                <a:latin typeface="Helvetica"/>
                <a:cs typeface="Helvetica"/>
              </a:rPr>
              <a:t>).</a:t>
            </a:r>
            <a:endParaRPr lang="en-US" sz="3100" b="1" baseline="30000" dirty="0" smtClean="0">
              <a:latin typeface="Helvetica"/>
              <a:cs typeface="Helvetica"/>
            </a:endParaRPr>
          </a:p>
          <a:p>
            <a:endParaRPr lang="en-US" sz="2000" b="1" dirty="0">
              <a:latin typeface="Helvetica"/>
              <a:cs typeface="Helvetica"/>
            </a:endParaRPr>
          </a:p>
          <a:p>
            <a:pPr marL="342900" lvl="1" indent="-342900">
              <a:buFont typeface="Arial"/>
              <a:buChar char="•"/>
            </a:pPr>
            <a:endParaRPr lang="en-US" sz="2000" b="1" baseline="-25000" dirty="0">
              <a:latin typeface="Helvetica"/>
              <a:cs typeface="Helvetica"/>
            </a:endParaRPr>
          </a:p>
          <a:p>
            <a:pPr marL="342900" lvl="1" indent="-342900">
              <a:buFont typeface="Arial"/>
              <a:buChar char="•"/>
            </a:pPr>
            <a:endParaRPr lang="en-US" sz="2000" b="1" baseline="30000" dirty="0">
              <a:latin typeface="Helvetica"/>
              <a:cs typeface="Helvetica"/>
            </a:endParaRPr>
          </a:p>
          <a:p>
            <a:pPr marL="342900" lvl="1" indent="-342900">
              <a:buFont typeface="Arial"/>
              <a:buChar char="•"/>
            </a:pPr>
            <a:endParaRPr lang="en-US" sz="3300" b="1" i="1" baseline="-25000" dirty="0">
              <a:latin typeface="Helvetica"/>
              <a:cs typeface="Helvetica"/>
            </a:endParaRPr>
          </a:p>
          <a:p>
            <a:pPr marL="342900" lvl="1" indent="-342900">
              <a:buFont typeface="Arial"/>
              <a:buChar char="•"/>
            </a:pPr>
            <a:endParaRPr lang="en-US" sz="3300" b="1" i="1" baseline="-25000" dirty="0" smtClean="0">
              <a:latin typeface="Helvetica"/>
              <a:cs typeface="Helvetica"/>
            </a:endParaRPr>
          </a:p>
          <a:p>
            <a:pPr marL="342900" lvl="1" indent="-342900">
              <a:buFont typeface="Arial"/>
              <a:buChar char="•"/>
            </a:pPr>
            <a:endParaRPr lang="en-US" sz="3300" b="1" i="1" baseline="-25000" dirty="0">
              <a:latin typeface="Helvetica"/>
              <a:cs typeface="Helvetica"/>
            </a:endParaRPr>
          </a:p>
          <a:p>
            <a:pPr marL="342900" lvl="1" indent="-342900">
              <a:buFont typeface="Arial"/>
              <a:buChar char="•"/>
            </a:pPr>
            <a:endParaRPr lang="en-US" sz="3300" b="1" i="1" baseline="-25000" dirty="0">
              <a:latin typeface="Helvetica"/>
              <a:cs typeface="Helvetica"/>
            </a:endParaRPr>
          </a:p>
          <a:p>
            <a:endParaRPr lang="en-US" sz="3600" b="1" dirty="0">
              <a:latin typeface="Helvetica"/>
              <a:cs typeface="Helvetica"/>
            </a:endParaRPr>
          </a:p>
          <a:p>
            <a:endParaRPr lang="en-US" sz="3600" b="1" dirty="0" smtClean="0">
              <a:latin typeface="Helvetica"/>
              <a:cs typeface="Helvetica"/>
            </a:endParaRPr>
          </a:p>
        </p:txBody>
      </p:sp>
      <p:pic>
        <p:nvPicPr>
          <p:cNvPr id="13" name="Picture 12" descr="C. V. Raman.pdf"/>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55248" y="2074303"/>
            <a:ext cx="3098976" cy="4010438"/>
          </a:xfrm>
          <a:prstGeom prst="rect">
            <a:avLst/>
          </a:prstGeom>
        </p:spPr>
      </p:pic>
      <p:sp>
        <p:nvSpPr>
          <p:cNvPr id="4" name="Rectangle 3"/>
          <p:cNvSpPr/>
          <p:nvPr/>
        </p:nvSpPr>
        <p:spPr>
          <a:xfrm>
            <a:off x="5591441" y="1403101"/>
            <a:ext cx="3361857" cy="646331"/>
          </a:xfrm>
          <a:prstGeom prst="rect">
            <a:avLst/>
          </a:prstGeom>
        </p:spPr>
        <p:txBody>
          <a:bodyPr wrap="square">
            <a:spAutoFit/>
          </a:bodyPr>
          <a:lstStyle/>
          <a:p>
            <a:r>
              <a:rPr lang="en-US" b="1" dirty="0">
                <a:latin typeface="Helvetica"/>
                <a:cs typeface="Helvetica"/>
              </a:rPr>
              <a:t>Sir C. V. Raman (1888 – 1970)</a:t>
            </a:r>
            <a:br>
              <a:rPr lang="en-US" b="1" dirty="0">
                <a:latin typeface="Helvetica"/>
                <a:cs typeface="Helvetica"/>
              </a:rPr>
            </a:br>
            <a:r>
              <a:rPr lang="en-US" b="1" dirty="0">
                <a:latin typeface="Helvetica"/>
                <a:cs typeface="Helvetica"/>
              </a:rPr>
              <a:t>1930 </a:t>
            </a:r>
            <a:r>
              <a:rPr lang="en-US" b="1" dirty="0" smtClean="0">
                <a:latin typeface="Helvetica"/>
                <a:cs typeface="Helvetica"/>
              </a:rPr>
              <a:t>Nobel </a:t>
            </a:r>
            <a:r>
              <a:rPr lang="en-US" b="1" dirty="0">
                <a:latin typeface="Helvetica"/>
                <a:cs typeface="Helvetica"/>
              </a:rPr>
              <a:t>Prize for Physics</a:t>
            </a:r>
            <a:endParaRPr lang="en-US" dirty="0"/>
          </a:p>
        </p:txBody>
      </p:sp>
    </p:spTree>
    <p:extLst>
      <p:ext uri="{BB962C8B-B14F-4D97-AF65-F5344CB8AC3E}">
        <p14:creationId xmlns:p14="http://schemas.microsoft.com/office/powerpoint/2010/main" xmlns="" val="2948550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Helvetica"/>
                <a:cs typeface="Helvetica"/>
              </a:rPr>
              <a:t>Raman Signal</a:t>
            </a:r>
            <a:endParaRPr lang="en-US" b="1" dirty="0">
              <a:latin typeface="Helvetica"/>
              <a:cs typeface="Helvetica"/>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3305524712"/>
              </p:ext>
            </p:extLst>
          </p:nvPr>
        </p:nvGraphicFramePr>
        <p:xfrm>
          <a:off x="1143000" y="3340100"/>
          <a:ext cx="6858000" cy="177800"/>
        </p:xfrm>
        <a:graphic>
          <a:graphicData uri="http://schemas.openxmlformats.org/presentationml/2006/ole">
            <p:oleObj spid="_x0000_s1056" name="Document" r:id="rId4" imgW="6847920" imgH="164520" progId="Word.Document.12">
              <p:embed/>
            </p:oleObj>
          </a:graphicData>
        </a:graphic>
      </p:graphicFrame>
      <p:sp>
        <p:nvSpPr>
          <p:cNvPr id="6" name="TextBox 5"/>
          <p:cNvSpPr txBox="1"/>
          <p:nvPr/>
        </p:nvSpPr>
        <p:spPr>
          <a:xfrm>
            <a:off x="600324" y="5309261"/>
            <a:ext cx="7726795" cy="707886"/>
          </a:xfrm>
          <a:prstGeom prst="rect">
            <a:avLst/>
          </a:prstGeom>
          <a:noFill/>
        </p:spPr>
        <p:txBody>
          <a:bodyPr wrap="none" rtlCol="0">
            <a:spAutoFit/>
          </a:bodyPr>
          <a:lstStyle/>
          <a:p>
            <a:r>
              <a:rPr lang="en-US" sz="2000" b="1" dirty="0"/>
              <a:t>R</a:t>
            </a:r>
            <a:r>
              <a:rPr lang="en-US" sz="2000" b="1" dirty="0" smtClean="0"/>
              <a:t>elative Raman signals for different materials are determined </a:t>
            </a:r>
          </a:p>
          <a:p>
            <a:r>
              <a:rPr lang="en-US" sz="2000" b="1" dirty="0" smtClean="0"/>
              <a:t>by the value of the product of </a:t>
            </a:r>
            <a:r>
              <a:rPr lang="en-US" sz="2000" b="1" i="1" dirty="0" smtClean="0">
                <a:latin typeface="Symbol" charset="2"/>
                <a:cs typeface="Symbol" charset="2"/>
              </a:rPr>
              <a:t>s</a:t>
            </a:r>
            <a:r>
              <a:rPr lang="en-US" sz="2000" b="1" i="1" baseline="-25000" dirty="0" smtClean="0"/>
              <a:t>R </a:t>
            </a:r>
            <a:r>
              <a:rPr lang="en-US" sz="2000" b="1" i="1" dirty="0" smtClean="0"/>
              <a:t>and N</a:t>
            </a:r>
            <a:r>
              <a:rPr lang="en-US" sz="2000" b="1" i="1" baseline="-25000" dirty="0" smtClean="0"/>
              <a:t>m</a:t>
            </a:r>
            <a:r>
              <a:rPr lang="en-US" sz="2000" b="1" i="1" dirty="0" smtClean="0"/>
              <a:t>.</a:t>
            </a:r>
            <a:endParaRPr lang="en-US" sz="2000" b="1" i="1" dirty="0"/>
          </a:p>
        </p:txBody>
      </p:sp>
      <p:sp>
        <p:nvSpPr>
          <p:cNvPr id="12" name="Content Placeholder 2"/>
          <p:cNvSpPr txBox="1">
            <a:spLocks/>
          </p:cNvSpPr>
          <p:nvPr/>
        </p:nvSpPr>
        <p:spPr>
          <a:xfrm>
            <a:off x="457200" y="1084689"/>
            <a:ext cx="8229600" cy="39483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b="1" dirty="0" smtClean="0">
                <a:latin typeface="Helvetica"/>
                <a:cs typeface="Helvetica"/>
              </a:rPr>
              <a:t>Raman signal </a:t>
            </a:r>
            <a:r>
              <a:rPr lang="en-US" sz="2400" b="1" i="1" dirty="0" smtClean="0">
                <a:latin typeface="Helvetica"/>
                <a:cs typeface="Helvetica"/>
              </a:rPr>
              <a:t>S</a:t>
            </a:r>
            <a:r>
              <a:rPr lang="en-US" sz="2400" b="1" i="1" baseline="-25000" dirty="0" smtClean="0">
                <a:latin typeface="Helvetica"/>
                <a:cs typeface="Helvetica"/>
              </a:rPr>
              <a:t>R</a:t>
            </a:r>
            <a:r>
              <a:rPr lang="en-US" sz="2400" b="1" dirty="0" smtClean="0">
                <a:latin typeface="Helvetica"/>
                <a:cs typeface="Helvetica"/>
              </a:rPr>
              <a:t> (CCD counts) is given by</a:t>
            </a:r>
          </a:p>
          <a:p>
            <a:endParaRPr lang="en-US" sz="1200" b="1" dirty="0" smtClean="0">
              <a:latin typeface="Helvetica"/>
              <a:cs typeface="Helvetica"/>
            </a:endParaRPr>
          </a:p>
          <a:p>
            <a:pPr marL="457200" lvl="1" indent="0">
              <a:buFont typeface="Arial"/>
              <a:buNone/>
            </a:pPr>
            <a:r>
              <a:rPr lang="en-US" b="1" dirty="0" smtClean="0">
                <a:latin typeface="Helvetica"/>
                <a:cs typeface="Helvetica"/>
              </a:rPr>
              <a:t>		</a:t>
            </a:r>
            <a:r>
              <a:rPr lang="en-US" b="1" i="1" dirty="0" smtClean="0">
                <a:solidFill>
                  <a:srgbClr val="FF6600"/>
                </a:solidFill>
                <a:latin typeface="Helvetica"/>
                <a:cs typeface="Helvetica"/>
              </a:rPr>
              <a:t>S</a:t>
            </a:r>
            <a:r>
              <a:rPr lang="en-US" b="1" i="1" baseline="-25000" dirty="0" smtClean="0">
                <a:solidFill>
                  <a:srgbClr val="FF6600"/>
                </a:solidFill>
                <a:latin typeface="Helvetica"/>
                <a:cs typeface="Helvetica"/>
              </a:rPr>
              <a:t>R</a:t>
            </a:r>
            <a:r>
              <a:rPr lang="en-US" b="1" baseline="-25000" dirty="0" smtClean="0">
                <a:solidFill>
                  <a:srgbClr val="FF6600"/>
                </a:solidFill>
                <a:latin typeface="Helvetica"/>
                <a:cs typeface="Helvetica"/>
              </a:rPr>
              <a:t> </a:t>
            </a:r>
            <a:r>
              <a:rPr lang="en-US" b="1" dirty="0" smtClean="0">
                <a:solidFill>
                  <a:srgbClr val="FF6600"/>
                </a:solidFill>
                <a:latin typeface="Helvetica"/>
                <a:cs typeface="Helvetica"/>
              </a:rPr>
              <a:t>= </a:t>
            </a:r>
            <a:r>
              <a:rPr lang="en-US" b="1" i="1" dirty="0" err="1" smtClean="0">
                <a:solidFill>
                  <a:srgbClr val="FF6600"/>
                </a:solidFill>
                <a:latin typeface="Symbol" charset="2"/>
                <a:cs typeface="Symbol" charset="2"/>
              </a:rPr>
              <a:t>h</a:t>
            </a:r>
            <a:r>
              <a:rPr lang="en-US" b="1" i="1" baseline="-25000" dirty="0" err="1" smtClean="0">
                <a:solidFill>
                  <a:srgbClr val="FF6600"/>
                </a:solidFill>
                <a:latin typeface="Helvetica"/>
                <a:cs typeface="Helvetica"/>
              </a:rPr>
              <a:t>c</a:t>
            </a:r>
            <a:r>
              <a:rPr lang="en-US" b="1" i="1" dirty="0" err="1" smtClean="0">
                <a:solidFill>
                  <a:srgbClr val="FF6600"/>
                </a:solidFill>
                <a:latin typeface="Symbol" charset="2"/>
                <a:cs typeface="Symbol" charset="2"/>
              </a:rPr>
              <a:t>h</a:t>
            </a:r>
            <a:r>
              <a:rPr lang="en-US" b="1" i="1" baseline="-25000" dirty="0" err="1" smtClean="0">
                <a:solidFill>
                  <a:srgbClr val="FF6600"/>
                </a:solidFill>
                <a:latin typeface="Helvetica"/>
                <a:cs typeface="Helvetica"/>
              </a:rPr>
              <a:t>q</a:t>
            </a:r>
            <a:r>
              <a:rPr lang="en-US" b="1" i="1" dirty="0" err="1" smtClean="0">
                <a:solidFill>
                  <a:srgbClr val="FF6600"/>
                </a:solidFill>
                <a:latin typeface="Symbol" charset="2"/>
                <a:cs typeface="Symbol" charset="2"/>
              </a:rPr>
              <a:t>s</a:t>
            </a:r>
            <a:r>
              <a:rPr lang="en-US" b="1" i="1" baseline="-25000" dirty="0" err="1" smtClean="0">
                <a:solidFill>
                  <a:srgbClr val="FF6600"/>
                </a:solidFill>
                <a:latin typeface="Helvetica"/>
                <a:cs typeface="Helvetica"/>
              </a:rPr>
              <a:t>R</a:t>
            </a:r>
            <a:r>
              <a:rPr lang="en-US" b="1" i="1" dirty="0" err="1" smtClean="0">
                <a:solidFill>
                  <a:srgbClr val="FF6600"/>
                </a:solidFill>
                <a:latin typeface="Helvetica"/>
                <a:cs typeface="Helvetica"/>
              </a:rPr>
              <a:t>N</a:t>
            </a:r>
            <a:r>
              <a:rPr lang="en-US" b="1" i="1" baseline="-25000" dirty="0" err="1" smtClean="0">
                <a:solidFill>
                  <a:srgbClr val="FF6600"/>
                </a:solidFill>
                <a:latin typeface="Helvetica"/>
                <a:cs typeface="Helvetica"/>
              </a:rPr>
              <a:t>m</a:t>
            </a:r>
            <a:r>
              <a:rPr lang="en-US" b="1" i="1" dirty="0" err="1" smtClean="0">
                <a:solidFill>
                  <a:srgbClr val="FF6600"/>
                </a:solidFill>
                <a:latin typeface="Helvetica"/>
                <a:cs typeface="Helvetica"/>
              </a:rPr>
              <a:t>L</a:t>
            </a:r>
            <a:r>
              <a:rPr lang="en-US" b="1" dirty="0" smtClean="0">
                <a:solidFill>
                  <a:srgbClr val="FF6600"/>
                </a:solidFill>
                <a:latin typeface="Helvetica"/>
                <a:cs typeface="Helvetica"/>
              </a:rPr>
              <a:t>(</a:t>
            </a:r>
            <a:r>
              <a:rPr lang="en-US" b="1" i="1" dirty="0" err="1" smtClean="0">
                <a:solidFill>
                  <a:srgbClr val="FF6600"/>
                </a:solidFill>
                <a:latin typeface="Helvetica"/>
                <a:cs typeface="Helvetica"/>
              </a:rPr>
              <a:t>P</a:t>
            </a:r>
            <a:r>
              <a:rPr lang="en-US" b="1" i="1" baseline="-25000" dirty="0" err="1" smtClean="0">
                <a:solidFill>
                  <a:srgbClr val="FF6600"/>
                </a:solidFill>
                <a:latin typeface="Helvetica"/>
                <a:cs typeface="Helvetica"/>
              </a:rPr>
              <a:t>L</a:t>
            </a:r>
            <a:r>
              <a:rPr lang="en-US" b="1" i="1" dirty="0" err="1" smtClean="0">
                <a:solidFill>
                  <a:srgbClr val="FF6600"/>
                </a:solidFill>
                <a:latin typeface="Symbol" charset="2"/>
                <a:cs typeface="Symbol" charset="2"/>
              </a:rPr>
              <a:t>t</a:t>
            </a:r>
            <a:r>
              <a:rPr lang="en-US" sz="1600" b="1" i="1" dirty="0" smtClean="0">
                <a:solidFill>
                  <a:srgbClr val="FF6600"/>
                </a:solidFill>
                <a:latin typeface="Symbol" charset="2"/>
                <a:cs typeface="Symbol" charset="2"/>
              </a:rPr>
              <a:t> </a:t>
            </a:r>
            <a:r>
              <a:rPr lang="en-US" b="1" dirty="0" smtClean="0">
                <a:solidFill>
                  <a:srgbClr val="FF6600"/>
                </a:solidFill>
                <a:latin typeface="Helvetica"/>
                <a:cs typeface="Helvetica"/>
              </a:rPr>
              <a:t>/</a:t>
            </a:r>
            <a:r>
              <a:rPr lang="en-US" b="1" i="1" dirty="0" err="1" smtClean="0">
                <a:solidFill>
                  <a:srgbClr val="FF6600"/>
                </a:solidFill>
                <a:latin typeface="Helvetica"/>
                <a:cs typeface="Helvetica"/>
              </a:rPr>
              <a:t>h</a:t>
            </a:r>
            <a:r>
              <a:rPr lang="en-US" b="1" i="1" dirty="0" err="1" smtClean="0">
                <a:solidFill>
                  <a:srgbClr val="FF6600"/>
                </a:solidFill>
                <a:latin typeface="Symbol" charset="2"/>
                <a:cs typeface="Symbol" charset="2"/>
              </a:rPr>
              <a:t>n</a:t>
            </a:r>
            <a:r>
              <a:rPr lang="en-US" b="1" i="1" baseline="-25000" dirty="0" err="1" smtClean="0">
                <a:solidFill>
                  <a:srgbClr val="FF6600"/>
                </a:solidFill>
                <a:latin typeface="Helvetica"/>
                <a:cs typeface="Helvetica"/>
              </a:rPr>
              <a:t>L</a:t>
            </a:r>
            <a:r>
              <a:rPr lang="en-US" b="1" dirty="0" smtClean="0">
                <a:solidFill>
                  <a:srgbClr val="FF6600"/>
                </a:solidFill>
                <a:latin typeface="Helvetica"/>
                <a:cs typeface="Helvetica"/>
              </a:rPr>
              <a:t>)</a:t>
            </a:r>
          </a:p>
          <a:p>
            <a:pPr marL="457200" lvl="1" indent="0">
              <a:buFont typeface="Arial"/>
              <a:buNone/>
            </a:pPr>
            <a:endParaRPr lang="en-US" sz="1200" b="1" dirty="0" smtClean="0">
              <a:latin typeface="Helvetica"/>
              <a:cs typeface="Helvetica"/>
            </a:endParaRPr>
          </a:p>
          <a:p>
            <a:pPr marL="457200" lvl="1" indent="0">
              <a:buFont typeface="Arial"/>
              <a:buNone/>
            </a:pPr>
            <a:r>
              <a:rPr lang="en-US" sz="1600" b="1" dirty="0" smtClean="0">
                <a:latin typeface="Helvetica"/>
                <a:cs typeface="Helvetica"/>
              </a:rPr>
              <a:t>where 	</a:t>
            </a:r>
            <a:r>
              <a:rPr lang="en-US" sz="1600" b="1" i="1" dirty="0" err="1" smtClean="0">
                <a:latin typeface="Symbol" charset="2"/>
                <a:cs typeface="Symbol" charset="2"/>
              </a:rPr>
              <a:t>h</a:t>
            </a:r>
            <a:r>
              <a:rPr lang="en-US" sz="1600" b="1" i="1" baseline="-25000" dirty="0" err="1" smtClean="0">
                <a:latin typeface="Helvetica"/>
                <a:cs typeface="Helvetica"/>
              </a:rPr>
              <a:t>c</a:t>
            </a:r>
            <a:r>
              <a:rPr lang="en-US" sz="1600" b="1" dirty="0" smtClean="0">
                <a:latin typeface="Helvetica"/>
                <a:cs typeface="Helvetica"/>
              </a:rPr>
              <a:t> = Collection efficiency</a:t>
            </a:r>
          </a:p>
          <a:p>
            <a:pPr marL="457200" lvl="1" indent="0">
              <a:buFont typeface="Arial"/>
              <a:buNone/>
            </a:pPr>
            <a:r>
              <a:rPr lang="en-US" sz="1600" b="1" dirty="0" smtClean="0">
                <a:latin typeface="Helvetica"/>
                <a:cs typeface="Helvetica"/>
              </a:rPr>
              <a:t>		</a:t>
            </a:r>
            <a:r>
              <a:rPr lang="en-US" sz="1600" b="1" i="1" dirty="0" err="1" smtClean="0">
                <a:latin typeface="Symbol" charset="2"/>
                <a:cs typeface="Symbol" charset="2"/>
              </a:rPr>
              <a:t>h</a:t>
            </a:r>
            <a:r>
              <a:rPr lang="en-US" sz="1600" b="1" i="1" baseline="-25000" dirty="0" err="1" smtClean="0">
                <a:latin typeface="Helvetica"/>
                <a:cs typeface="Helvetica"/>
              </a:rPr>
              <a:t>q</a:t>
            </a:r>
            <a:r>
              <a:rPr lang="en-US" sz="1600" b="1" dirty="0" smtClean="0">
                <a:latin typeface="Helvetica"/>
                <a:cs typeface="Helvetica"/>
              </a:rPr>
              <a:t> = CCD quantum efficiency</a:t>
            </a:r>
          </a:p>
          <a:p>
            <a:pPr marL="457200" lvl="1" indent="0">
              <a:buFont typeface="Arial"/>
              <a:buNone/>
            </a:pPr>
            <a:r>
              <a:rPr lang="en-US" sz="1600" b="1" dirty="0" smtClean="0">
                <a:latin typeface="Helvetica"/>
                <a:cs typeface="Helvetica"/>
              </a:rPr>
              <a:t>		</a:t>
            </a:r>
            <a:r>
              <a:rPr lang="en-US" sz="1600" b="1" i="1" dirty="0" err="1" smtClean="0">
                <a:latin typeface="Symbol" charset="2"/>
                <a:cs typeface="Symbol" charset="2"/>
              </a:rPr>
              <a:t>s</a:t>
            </a:r>
            <a:r>
              <a:rPr lang="en-US" sz="1600" b="1" i="1" baseline="-25000" dirty="0" err="1" smtClean="0">
                <a:latin typeface="Helvetica"/>
                <a:cs typeface="Helvetica"/>
              </a:rPr>
              <a:t>R</a:t>
            </a:r>
            <a:r>
              <a:rPr lang="en-US" sz="1600" b="1" dirty="0" smtClean="0">
                <a:latin typeface="Helvetica"/>
                <a:cs typeface="Helvetica"/>
              </a:rPr>
              <a:t> = Raman cross section (cm</a:t>
            </a:r>
            <a:r>
              <a:rPr lang="en-US" sz="1600" b="1" baseline="30000" dirty="0" smtClean="0">
                <a:latin typeface="Helvetica"/>
                <a:cs typeface="Helvetica"/>
              </a:rPr>
              <a:t>2</a:t>
            </a:r>
            <a:r>
              <a:rPr lang="en-US" sz="1600" b="1" dirty="0" smtClean="0">
                <a:latin typeface="Helvetica"/>
                <a:cs typeface="Helvetica"/>
              </a:rPr>
              <a:t>)</a:t>
            </a:r>
          </a:p>
          <a:p>
            <a:pPr marL="457200" lvl="1" indent="0">
              <a:buFont typeface="Arial"/>
              <a:buNone/>
            </a:pPr>
            <a:r>
              <a:rPr lang="en-US" sz="1600" b="1" dirty="0" smtClean="0">
                <a:latin typeface="Helvetica"/>
                <a:cs typeface="Helvetica"/>
              </a:rPr>
              <a:t>		</a:t>
            </a:r>
            <a:r>
              <a:rPr lang="en-US" sz="1600" b="1" i="1" dirty="0" smtClean="0">
                <a:latin typeface="Helvetica"/>
                <a:cs typeface="Helvetica"/>
              </a:rPr>
              <a:t>N</a:t>
            </a:r>
            <a:r>
              <a:rPr lang="en-US" sz="1600" b="1" i="1" baseline="-25000" dirty="0" smtClean="0">
                <a:latin typeface="Helvetica"/>
                <a:cs typeface="Helvetica"/>
              </a:rPr>
              <a:t>m</a:t>
            </a:r>
            <a:r>
              <a:rPr lang="en-US" sz="1600" b="1" dirty="0" smtClean="0">
                <a:latin typeface="Helvetica"/>
                <a:cs typeface="Helvetica"/>
              </a:rPr>
              <a:t> = Molecular concentration (cm</a:t>
            </a:r>
            <a:r>
              <a:rPr lang="en-US" sz="1600" b="1" baseline="30000" dirty="0" smtClean="0">
                <a:latin typeface="Helvetica"/>
                <a:cs typeface="Helvetica"/>
              </a:rPr>
              <a:t>-3</a:t>
            </a:r>
            <a:r>
              <a:rPr lang="en-US" sz="1600" b="1" dirty="0" smtClean="0">
                <a:latin typeface="Helvetica"/>
                <a:cs typeface="Helvetica"/>
              </a:rPr>
              <a:t>)</a:t>
            </a:r>
          </a:p>
          <a:p>
            <a:pPr marL="457200" lvl="1" indent="0">
              <a:buFont typeface="Arial"/>
              <a:buNone/>
            </a:pPr>
            <a:r>
              <a:rPr lang="en-US" sz="1600" b="1" dirty="0" smtClean="0">
                <a:latin typeface="Helvetica"/>
                <a:cs typeface="Helvetica"/>
              </a:rPr>
              <a:t>		</a:t>
            </a:r>
            <a:r>
              <a:rPr lang="en-US" sz="1600" b="1" i="1" dirty="0" smtClean="0">
                <a:latin typeface="Helvetica"/>
                <a:cs typeface="Helvetica"/>
              </a:rPr>
              <a:t>L</a:t>
            </a:r>
            <a:r>
              <a:rPr lang="en-US" sz="1600" b="1" dirty="0" smtClean="0">
                <a:latin typeface="Helvetica"/>
                <a:cs typeface="Helvetica"/>
              </a:rPr>
              <a:t> = Laser path length (cm)</a:t>
            </a:r>
          </a:p>
          <a:p>
            <a:pPr marL="457200" lvl="1" indent="0">
              <a:buFont typeface="Arial"/>
              <a:buNone/>
            </a:pPr>
            <a:r>
              <a:rPr lang="en-US" sz="1600" b="1" dirty="0" smtClean="0">
                <a:latin typeface="Helvetica"/>
                <a:cs typeface="Helvetica"/>
              </a:rPr>
              <a:t>		</a:t>
            </a:r>
            <a:r>
              <a:rPr lang="en-US" sz="1600" b="1" i="1" dirty="0" smtClean="0">
                <a:latin typeface="Helvetica"/>
                <a:cs typeface="Helvetica"/>
              </a:rPr>
              <a:t>P</a:t>
            </a:r>
            <a:r>
              <a:rPr lang="en-US" sz="1600" b="1" i="1" baseline="-25000" dirty="0" smtClean="0">
                <a:latin typeface="Helvetica"/>
                <a:cs typeface="Helvetica"/>
              </a:rPr>
              <a:t>L</a:t>
            </a:r>
            <a:r>
              <a:rPr lang="en-US" sz="1600" b="1" dirty="0" smtClean="0">
                <a:latin typeface="Helvetica"/>
                <a:cs typeface="Helvetica"/>
              </a:rPr>
              <a:t> = Laser power (W)</a:t>
            </a:r>
          </a:p>
          <a:p>
            <a:pPr marL="457200" lvl="1" indent="0">
              <a:buFont typeface="Arial"/>
              <a:buNone/>
            </a:pPr>
            <a:r>
              <a:rPr lang="en-US" sz="1600" b="1" dirty="0" smtClean="0">
                <a:latin typeface="Helvetica"/>
                <a:cs typeface="Helvetica"/>
              </a:rPr>
              <a:t>		</a:t>
            </a:r>
            <a:r>
              <a:rPr lang="en-US" sz="1600" b="1" i="1" dirty="0" smtClean="0">
                <a:latin typeface="Symbol" charset="2"/>
                <a:cs typeface="Symbol" charset="2"/>
              </a:rPr>
              <a:t>t</a:t>
            </a:r>
            <a:r>
              <a:rPr lang="en-US" sz="1600" b="1" dirty="0" smtClean="0">
                <a:latin typeface="Helvetica"/>
                <a:cs typeface="Helvetica"/>
              </a:rPr>
              <a:t> = Integration time (s)</a:t>
            </a:r>
          </a:p>
          <a:p>
            <a:pPr marL="457200" lvl="1" indent="0">
              <a:buFont typeface="Arial"/>
              <a:buNone/>
            </a:pPr>
            <a:r>
              <a:rPr lang="en-US" sz="1600" b="1" dirty="0" smtClean="0">
                <a:latin typeface="Helvetica"/>
                <a:cs typeface="Helvetica"/>
              </a:rPr>
              <a:t>		</a:t>
            </a:r>
            <a:r>
              <a:rPr lang="en-US" sz="1600" b="1" i="1" dirty="0" err="1" smtClean="0">
                <a:latin typeface="Helvetica"/>
                <a:cs typeface="Helvetica"/>
              </a:rPr>
              <a:t>h</a:t>
            </a:r>
            <a:r>
              <a:rPr lang="en-US" sz="1600" b="1" i="1" dirty="0" err="1" smtClean="0">
                <a:latin typeface="Symbol" charset="2"/>
                <a:cs typeface="Symbol" charset="2"/>
              </a:rPr>
              <a:t>n</a:t>
            </a:r>
            <a:r>
              <a:rPr lang="en-US" sz="1600" b="1" i="1" baseline="-25000" dirty="0" err="1" smtClean="0">
                <a:latin typeface="Helvetica"/>
                <a:cs typeface="Helvetica"/>
              </a:rPr>
              <a:t>L</a:t>
            </a:r>
            <a:r>
              <a:rPr lang="en-US" sz="1600" b="1" dirty="0" smtClean="0">
                <a:latin typeface="Helvetica"/>
                <a:cs typeface="Helvetica"/>
              </a:rPr>
              <a:t> = Laser photon energy (J)</a:t>
            </a:r>
            <a:endParaRPr lang="en-US" sz="1600" b="1" dirty="0">
              <a:latin typeface="Helvetica"/>
              <a:cs typeface="Helvetica"/>
            </a:endParaRPr>
          </a:p>
        </p:txBody>
      </p:sp>
      <p:sp>
        <p:nvSpPr>
          <p:cNvPr id="13" name="Rectangle 12"/>
          <p:cNvSpPr/>
          <p:nvPr/>
        </p:nvSpPr>
        <p:spPr>
          <a:xfrm>
            <a:off x="457200" y="5204946"/>
            <a:ext cx="8207502" cy="922591"/>
          </a:xfrm>
          <a:prstGeom prst="rect">
            <a:avLst/>
          </a:prstGeom>
          <a:noFill/>
          <a:ln w="12700" cap="flat" cmpd="sng" algn="ctr">
            <a:solidFill>
              <a:srgbClr val="008000"/>
            </a:solidFill>
            <a:prstDash val="solid"/>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xmlns="" val="17921274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Helvetica"/>
                <a:cs typeface="Helvetica"/>
              </a:rPr>
              <a:t>Schematic of the Raman Setup</a:t>
            </a:r>
            <a:endParaRPr lang="en-US" sz="3200" b="1" dirty="0">
              <a:latin typeface="Helvetica"/>
              <a:cs typeface="Helvetica"/>
            </a:endParaRPr>
          </a:p>
        </p:txBody>
      </p:sp>
      <p:sp>
        <p:nvSpPr>
          <p:cNvPr id="4" name="TextBox 3"/>
          <p:cNvSpPr txBox="1"/>
          <p:nvPr/>
        </p:nvSpPr>
        <p:spPr>
          <a:xfrm>
            <a:off x="730039" y="5361136"/>
            <a:ext cx="8046828" cy="830997"/>
          </a:xfrm>
          <a:prstGeom prst="rect">
            <a:avLst/>
          </a:prstGeom>
          <a:noFill/>
        </p:spPr>
        <p:txBody>
          <a:bodyPr wrap="square" rtlCol="0">
            <a:spAutoFit/>
          </a:bodyPr>
          <a:lstStyle/>
          <a:p>
            <a:r>
              <a:rPr lang="en-US" sz="2400" b="1" dirty="0" smtClean="0">
                <a:latin typeface="Helvetica"/>
                <a:cs typeface="Helvetica"/>
              </a:rPr>
              <a:t>The spectral resolution is 10 cm</a:t>
            </a:r>
            <a:r>
              <a:rPr lang="en-US" sz="2400" b="1" baseline="30000" dirty="0" smtClean="0">
                <a:latin typeface="Helvetica"/>
                <a:cs typeface="Helvetica"/>
              </a:rPr>
              <a:t>-1</a:t>
            </a:r>
            <a:r>
              <a:rPr lang="en-US" sz="2400" b="1" dirty="0" smtClean="0">
                <a:latin typeface="Helvetica"/>
                <a:cs typeface="Helvetica"/>
              </a:rPr>
              <a:t> using the standard</a:t>
            </a:r>
          </a:p>
          <a:p>
            <a:r>
              <a:rPr lang="en-US" sz="2400" b="1" dirty="0" smtClean="0">
                <a:latin typeface="Helvetica"/>
                <a:cs typeface="Helvetica"/>
              </a:rPr>
              <a:t>grating and 4 cm</a:t>
            </a:r>
            <a:r>
              <a:rPr lang="en-US" sz="2400" b="1" baseline="30000" dirty="0" smtClean="0">
                <a:latin typeface="Helvetica"/>
                <a:cs typeface="Helvetica"/>
              </a:rPr>
              <a:t>-1</a:t>
            </a:r>
            <a:r>
              <a:rPr lang="en-US" sz="2400" b="1" dirty="0" smtClean="0">
                <a:latin typeface="Helvetica"/>
                <a:cs typeface="Helvetica"/>
              </a:rPr>
              <a:t> using the high-dispersion grating.</a:t>
            </a:r>
            <a:endParaRPr lang="en-US" sz="2400" b="1" dirty="0">
              <a:latin typeface="Helvetica"/>
              <a:cs typeface="Helvetica"/>
            </a:endParaRPr>
          </a:p>
        </p:txBody>
      </p:sp>
      <p:sp>
        <p:nvSpPr>
          <p:cNvPr id="5" name="Rectangle 4"/>
          <p:cNvSpPr/>
          <p:nvPr/>
        </p:nvSpPr>
        <p:spPr>
          <a:xfrm>
            <a:off x="730039" y="5353185"/>
            <a:ext cx="7956761" cy="945776"/>
          </a:xfrm>
          <a:prstGeom prst="rect">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504899_Fig.1 Schematic.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83783" y="1403350"/>
            <a:ext cx="6181344" cy="3590544"/>
          </a:xfrm>
          <a:prstGeom prst="rect">
            <a:avLst/>
          </a:prstGeom>
        </p:spPr>
      </p:pic>
    </p:spTree>
    <p:extLst>
      <p:ext uri="{BB962C8B-B14F-4D97-AF65-F5344CB8AC3E}">
        <p14:creationId xmlns:p14="http://schemas.microsoft.com/office/powerpoint/2010/main" xmlns="" val="2536666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Helvetica"/>
                <a:cs typeface="Helvetica"/>
              </a:rPr>
              <a:t>Transmittance of the Bandpass Filter</a:t>
            </a:r>
            <a:endParaRPr lang="en-US" sz="3200" b="1" dirty="0">
              <a:latin typeface="Helvetica"/>
              <a:cs typeface="Helvetica"/>
            </a:endParaRPr>
          </a:p>
        </p:txBody>
      </p:sp>
      <p:pic>
        <p:nvPicPr>
          <p:cNvPr id="4" name="Picture 3" descr="Trans_SemrockFF01-560_25-25.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65596" y="1699029"/>
            <a:ext cx="4660517" cy="3666274"/>
          </a:xfrm>
          <a:prstGeom prst="rect">
            <a:avLst/>
          </a:prstGeom>
        </p:spPr>
      </p:pic>
      <p:sp>
        <p:nvSpPr>
          <p:cNvPr id="5" name="TextBox 4"/>
          <p:cNvSpPr txBox="1"/>
          <p:nvPr/>
        </p:nvSpPr>
        <p:spPr>
          <a:xfrm>
            <a:off x="207152" y="5791750"/>
            <a:ext cx="8832316" cy="461665"/>
          </a:xfrm>
          <a:prstGeom prst="rect">
            <a:avLst/>
          </a:prstGeom>
          <a:noFill/>
        </p:spPr>
        <p:txBody>
          <a:bodyPr wrap="none" rtlCol="0">
            <a:spAutoFit/>
          </a:bodyPr>
          <a:lstStyle/>
          <a:p>
            <a:r>
              <a:rPr lang="en-US" sz="2400" b="1" dirty="0" smtClean="0">
                <a:latin typeface="Helvatica"/>
                <a:cs typeface="Helvatica"/>
              </a:rPr>
              <a:t>~ 98% transmittance over the 430-1350 cm</a:t>
            </a:r>
            <a:r>
              <a:rPr lang="en-US" sz="2400" b="1" baseline="30000" dirty="0" smtClean="0">
                <a:latin typeface="Helvatica"/>
                <a:cs typeface="Helvatica"/>
              </a:rPr>
              <a:t>-1</a:t>
            </a:r>
            <a:r>
              <a:rPr lang="en-US" sz="2400" b="1" dirty="0" smtClean="0">
                <a:latin typeface="Helvatica"/>
                <a:cs typeface="Helvatica"/>
              </a:rPr>
              <a:t> spectral range </a:t>
            </a:r>
            <a:endParaRPr lang="en-US" sz="2400" b="1" dirty="0">
              <a:latin typeface="Helvatica"/>
              <a:cs typeface="Helvatica"/>
            </a:endParaRPr>
          </a:p>
        </p:txBody>
      </p:sp>
    </p:spTree>
    <p:extLst>
      <p:ext uri="{BB962C8B-B14F-4D97-AF65-F5344CB8AC3E}">
        <p14:creationId xmlns:p14="http://schemas.microsoft.com/office/powerpoint/2010/main" xmlns="" val="217906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892" y="20206"/>
            <a:ext cx="8591986" cy="1143000"/>
          </a:xfrm>
        </p:spPr>
        <p:txBody>
          <a:bodyPr>
            <a:normAutofit/>
          </a:bodyPr>
          <a:lstStyle/>
          <a:p>
            <a:r>
              <a:rPr lang="en-US" sz="3200" b="1" dirty="0" smtClean="0">
                <a:latin typeface="Helvetica"/>
                <a:cs typeface="Helvetica"/>
              </a:rPr>
              <a:t>The CCD Image Obtained with Standard Grating and 30 s Integration Time</a:t>
            </a:r>
            <a:endParaRPr lang="en-US" sz="3200" b="1" dirty="0">
              <a:latin typeface="Helvetica"/>
              <a:cs typeface="Helvetica"/>
            </a:endParaRPr>
          </a:p>
        </p:txBody>
      </p:sp>
      <p:sp>
        <p:nvSpPr>
          <p:cNvPr id="5" name="TextBox 4"/>
          <p:cNvSpPr txBox="1"/>
          <p:nvPr/>
        </p:nvSpPr>
        <p:spPr>
          <a:xfrm>
            <a:off x="1630203" y="4931530"/>
            <a:ext cx="620683" cy="369332"/>
          </a:xfrm>
          <a:prstGeom prst="rect">
            <a:avLst/>
          </a:prstGeom>
          <a:noFill/>
        </p:spPr>
        <p:txBody>
          <a:bodyPr wrap="none" rtlCol="0">
            <a:spAutoFit/>
          </a:bodyPr>
          <a:lstStyle/>
          <a:p>
            <a:r>
              <a:rPr lang="en-US" b="1" dirty="0" smtClean="0">
                <a:latin typeface="Helvetica"/>
                <a:cs typeface="Helvetica"/>
              </a:rPr>
              <a:t>H</a:t>
            </a:r>
            <a:r>
              <a:rPr lang="en-US" b="1" baseline="-25000" dirty="0" smtClean="0">
                <a:latin typeface="Helvetica"/>
                <a:cs typeface="Helvetica"/>
              </a:rPr>
              <a:t>2</a:t>
            </a:r>
            <a:r>
              <a:rPr lang="en-US" b="1" dirty="0" smtClean="0">
                <a:latin typeface="Helvetica"/>
                <a:cs typeface="Helvetica"/>
              </a:rPr>
              <a:t>O</a:t>
            </a:r>
            <a:endParaRPr lang="en-US" b="1" dirty="0">
              <a:latin typeface="Helvetica"/>
              <a:cs typeface="Helvetica"/>
            </a:endParaRPr>
          </a:p>
        </p:txBody>
      </p:sp>
      <p:sp>
        <p:nvSpPr>
          <p:cNvPr id="6" name="TextBox 5"/>
          <p:cNvSpPr txBox="1"/>
          <p:nvPr/>
        </p:nvSpPr>
        <p:spPr>
          <a:xfrm>
            <a:off x="4368224" y="4940538"/>
            <a:ext cx="616500" cy="369332"/>
          </a:xfrm>
          <a:prstGeom prst="rect">
            <a:avLst/>
          </a:prstGeom>
          <a:noFill/>
        </p:spPr>
        <p:txBody>
          <a:bodyPr wrap="none" rtlCol="0">
            <a:spAutoFit/>
          </a:bodyPr>
          <a:lstStyle/>
          <a:p>
            <a:r>
              <a:rPr lang="en-US" b="1" dirty="0" smtClean="0">
                <a:latin typeface="Helvetica"/>
                <a:cs typeface="Helvetica"/>
              </a:rPr>
              <a:t>CO</a:t>
            </a:r>
            <a:r>
              <a:rPr lang="en-US" b="1" baseline="-25000" dirty="0" smtClean="0">
                <a:latin typeface="Helvetica"/>
                <a:cs typeface="Helvetica"/>
              </a:rPr>
              <a:t>2</a:t>
            </a:r>
            <a:endParaRPr lang="en-US" b="1" baseline="-25000" dirty="0">
              <a:latin typeface="Helvetica"/>
              <a:cs typeface="Helvetica"/>
            </a:endParaRPr>
          </a:p>
        </p:txBody>
      </p:sp>
      <p:sp>
        <p:nvSpPr>
          <p:cNvPr id="7" name="TextBox 6"/>
          <p:cNvSpPr txBox="1"/>
          <p:nvPr/>
        </p:nvSpPr>
        <p:spPr>
          <a:xfrm>
            <a:off x="5286904" y="4931530"/>
            <a:ext cx="449800" cy="369332"/>
          </a:xfrm>
          <a:prstGeom prst="rect">
            <a:avLst/>
          </a:prstGeom>
          <a:noFill/>
        </p:spPr>
        <p:txBody>
          <a:bodyPr wrap="none" rtlCol="0">
            <a:spAutoFit/>
          </a:bodyPr>
          <a:lstStyle/>
          <a:p>
            <a:r>
              <a:rPr lang="en-US" b="1" dirty="0" smtClean="0">
                <a:latin typeface="Helvetica"/>
                <a:cs typeface="Helvetica"/>
              </a:rPr>
              <a:t>O</a:t>
            </a:r>
            <a:r>
              <a:rPr lang="en-US" b="1" baseline="-25000" dirty="0" smtClean="0">
                <a:latin typeface="Helvetica"/>
                <a:cs typeface="Helvetica"/>
              </a:rPr>
              <a:t>2</a:t>
            </a:r>
            <a:endParaRPr lang="en-US" b="1" baseline="-25000" dirty="0">
              <a:latin typeface="Helvetica"/>
              <a:cs typeface="Helvetica"/>
            </a:endParaRPr>
          </a:p>
        </p:txBody>
      </p:sp>
      <p:pic>
        <p:nvPicPr>
          <p:cNvPr id="9" name="Picture 8" descr="Full_Frame_8480mW_30s50umSlit.bmp"/>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057400"/>
            <a:ext cx="9144000" cy="2724940"/>
          </a:xfrm>
          <a:prstGeom prst="rect">
            <a:avLst/>
          </a:prstGeom>
        </p:spPr>
      </p:pic>
    </p:spTree>
    <p:extLst>
      <p:ext uri="{BB962C8B-B14F-4D97-AF65-F5344CB8AC3E}">
        <p14:creationId xmlns:p14="http://schemas.microsoft.com/office/powerpoint/2010/main" xmlns="" val="3308525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Helvetica"/>
                <a:cs typeface="Helvetica"/>
              </a:rPr>
              <a:t>H</a:t>
            </a:r>
            <a:r>
              <a:rPr lang="en-US" b="1" baseline="-25000" dirty="0" smtClean="0">
                <a:latin typeface="Helvetica"/>
                <a:cs typeface="Helvetica"/>
              </a:rPr>
              <a:t>2</a:t>
            </a:r>
            <a:r>
              <a:rPr lang="en-US" b="1" dirty="0" smtClean="0">
                <a:latin typeface="Helvetica"/>
                <a:cs typeface="Helvetica"/>
              </a:rPr>
              <a:t>O Rotational Spectrum Using Standard Grating</a:t>
            </a:r>
            <a:endParaRPr lang="en-US" b="1" dirty="0">
              <a:latin typeface="Helvetica"/>
              <a:cs typeface="Helvetica"/>
            </a:endParaRPr>
          </a:p>
        </p:txBody>
      </p:sp>
      <p:pic>
        <p:nvPicPr>
          <p:cNvPr id="4" name="Picture 3" descr="061614A_H2O8.46W30sXB2YB240.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32191" y="1730188"/>
            <a:ext cx="5068090" cy="3834557"/>
          </a:xfrm>
          <a:prstGeom prst="rect">
            <a:avLst/>
          </a:prstGeom>
        </p:spPr>
      </p:pic>
      <p:sp>
        <p:nvSpPr>
          <p:cNvPr id="3" name="TextBox 2"/>
          <p:cNvSpPr txBox="1"/>
          <p:nvPr/>
        </p:nvSpPr>
        <p:spPr>
          <a:xfrm>
            <a:off x="533389" y="5726957"/>
            <a:ext cx="8153411" cy="584776"/>
          </a:xfrm>
          <a:prstGeom prst="rect">
            <a:avLst/>
          </a:prstGeom>
          <a:noFill/>
        </p:spPr>
        <p:txBody>
          <a:bodyPr wrap="square" rtlCol="0">
            <a:spAutoFit/>
          </a:bodyPr>
          <a:lstStyle/>
          <a:p>
            <a:r>
              <a:rPr lang="en-US" sz="1600" b="1" dirty="0" smtClean="0">
                <a:latin typeface="Helvetica"/>
                <a:cs typeface="Helvetica"/>
              </a:rPr>
              <a:t>The peaks are labeled using the notation of Avila et al., J. Mol. Spectrosc. 220, 259 (2003).</a:t>
            </a:r>
            <a:endParaRPr lang="en-US" sz="1600" b="1" i="1" dirty="0" smtClean="0">
              <a:latin typeface="Helvetica"/>
              <a:cs typeface="Helvetica"/>
            </a:endParaRPr>
          </a:p>
        </p:txBody>
      </p:sp>
      <p:sp>
        <p:nvSpPr>
          <p:cNvPr id="5" name="Rectangle 4"/>
          <p:cNvSpPr/>
          <p:nvPr/>
        </p:nvSpPr>
        <p:spPr>
          <a:xfrm>
            <a:off x="401543" y="5652358"/>
            <a:ext cx="8306269" cy="659375"/>
          </a:xfrm>
          <a:prstGeom prst="rect">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133528" y="4143368"/>
            <a:ext cx="2705667" cy="1200329"/>
          </a:xfrm>
          <a:prstGeom prst="rect">
            <a:avLst/>
          </a:prstGeom>
          <a:noFill/>
        </p:spPr>
        <p:txBody>
          <a:bodyPr wrap="none" rtlCol="0">
            <a:spAutoFit/>
          </a:bodyPr>
          <a:lstStyle/>
          <a:p>
            <a:r>
              <a:rPr lang="en-US" b="1" dirty="0" smtClean="0">
                <a:latin typeface="Helvetica"/>
                <a:cs typeface="Helvetica"/>
              </a:rPr>
              <a:t>Rotational constants:</a:t>
            </a:r>
          </a:p>
          <a:p>
            <a:r>
              <a:rPr lang="en-US" b="1" i="1" dirty="0" smtClean="0">
                <a:latin typeface="Helvetica"/>
                <a:cs typeface="Helvetica"/>
              </a:rPr>
              <a:t>A</a:t>
            </a:r>
            <a:r>
              <a:rPr lang="en-US" b="1" dirty="0" smtClean="0">
                <a:latin typeface="Helvetica"/>
                <a:cs typeface="Helvetica"/>
              </a:rPr>
              <a:t> = </a:t>
            </a:r>
            <a:r>
              <a:rPr lang="en-US" b="1" i="1" dirty="0" smtClean="0">
                <a:latin typeface="Helvetica"/>
                <a:cs typeface="Helvetica"/>
              </a:rPr>
              <a:t>h</a:t>
            </a:r>
            <a:r>
              <a:rPr lang="en-US" b="1" dirty="0" smtClean="0">
                <a:latin typeface="Helvetica"/>
                <a:cs typeface="Helvetica"/>
              </a:rPr>
              <a:t>/8</a:t>
            </a:r>
            <a:r>
              <a:rPr lang="en-US" b="1" dirty="0" smtClean="0">
                <a:latin typeface="Symbol" charset="2"/>
                <a:cs typeface="Symbol" charset="2"/>
              </a:rPr>
              <a:t>p</a:t>
            </a:r>
            <a:r>
              <a:rPr lang="en-US" b="1" baseline="30000" dirty="0" smtClean="0">
                <a:latin typeface="Helvetica"/>
                <a:cs typeface="Helvetica"/>
              </a:rPr>
              <a:t>2</a:t>
            </a:r>
            <a:r>
              <a:rPr lang="en-US" b="1" i="1" dirty="0" smtClean="0">
                <a:latin typeface="Helvetica"/>
                <a:cs typeface="Helvetica"/>
              </a:rPr>
              <a:t>cI</a:t>
            </a:r>
            <a:r>
              <a:rPr lang="en-US" b="1" i="1" baseline="-25000" dirty="0" smtClean="0">
                <a:latin typeface="Helvetica"/>
                <a:cs typeface="Helvetica"/>
              </a:rPr>
              <a:t>a</a:t>
            </a:r>
            <a:r>
              <a:rPr lang="en-US" b="1" dirty="0" smtClean="0">
                <a:latin typeface="Helvetica"/>
                <a:cs typeface="Helvetica"/>
              </a:rPr>
              <a:t> = 27.9 cm</a:t>
            </a:r>
            <a:r>
              <a:rPr lang="en-US" b="1" baseline="30000" dirty="0" smtClean="0">
                <a:latin typeface="Helvetica"/>
                <a:cs typeface="Helvetica"/>
              </a:rPr>
              <a:t>-1</a:t>
            </a:r>
            <a:endParaRPr lang="en-US" b="1" dirty="0" smtClean="0">
              <a:latin typeface="Helvetica"/>
              <a:cs typeface="Helvetica"/>
            </a:endParaRPr>
          </a:p>
          <a:p>
            <a:r>
              <a:rPr lang="en-US" b="1" i="1" dirty="0" smtClean="0">
                <a:latin typeface="Helvetica"/>
                <a:cs typeface="Helvetica"/>
              </a:rPr>
              <a:t>B</a:t>
            </a:r>
            <a:r>
              <a:rPr lang="en-US" b="1" dirty="0" smtClean="0">
                <a:latin typeface="Helvetica"/>
                <a:cs typeface="Helvetica"/>
              </a:rPr>
              <a:t> </a:t>
            </a:r>
            <a:r>
              <a:rPr lang="en-US" b="1" dirty="0">
                <a:latin typeface="Helvetica"/>
                <a:cs typeface="Helvetica"/>
              </a:rPr>
              <a:t>= </a:t>
            </a:r>
            <a:r>
              <a:rPr lang="en-US" b="1" i="1" dirty="0">
                <a:latin typeface="Helvetica"/>
                <a:cs typeface="Helvetica"/>
              </a:rPr>
              <a:t>h</a:t>
            </a:r>
            <a:r>
              <a:rPr lang="en-US" b="1" dirty="0">
                <a:latin typeface="Helvetica"/>
                <a:cs typeface="Helvetica"/>
              </a:rPr>
              <a:t>/</a:t>
            </a:r>
            <a:r>
              <a:rPr lang="en-US" b="1" dirty="0" smtClean="0">
                <a:latin typeface="Helvetica"/>
                <a:cs typeface="Helvetica"/>
              </a:rPr>
              <a:t>8</a:t>
            </a:r>
            <a:r>
              <a:rPr lang="en-US" b="1" dirty="0" smtClean="0">
                <a:latin typeface="Symbol" charset="2"/>
                <a:cs typeface="Symbol" charset="2"/>
              </a:rPr>
              <a:t>p</a:t>
            </a:r>
            <a:r>
              <a:rPr lang="en-US" b="1" baseline="30000" dirty="0" smtClean="0">
                <a:latin typeface="Helvetica"/>
                <a:cs typeface="Helvetica"/>
              </a:rPr>
              <a:t>2</a:t>
            </a:r>
            <a:r>
              <a:rPr lang="en-US" b="1" i="1" dirty="0" smtClean="0">
                <a:latin typeface="Helvetica"/>
                <a:cs typeface="Helvetica"/>
              </a:rPr>
              <a:t>cI</a:t>
            </a:r>
            <a:r>
              <a:rPr lang="en-US" b="1" i="1" baseline="-25000" dirty="0" smtClean="0">
                <a:latin typeface="Helvetica"/>
                <a:cs typeface="Helvetica"/>
              </a:rPr>
              <a:t>b</a:t>
            </a:r>
            <a:r>
              <a:rPr lang="en-US" b="1" dirty="0" smtClean="0">
                <a:latin typeface="Helvetica"/>
                <a:cs typeface="Helvetica"/>
              </a:rPr>
              <a:t> </a:t>
            </a:r>
            <a:r>
              <a:rPr lang="en-US" b="1" dirty="0">
                <a:latin typeface="Helvetica"/>
                <a:cs typeface="Helvetica"/>
              </a:rPr>
              <a:t>= </a:t>
            </a:r>
            <a:r>
              <a:rPr lang="en-US" b="1" dirty="0" smtClean="0">
                <a:latin typeface="Helvetica"/>
                <a:cs typeface="Helvetica"/>
              </a:rPr>
              <a:t>14.5 </a:t>
            </a:r>
            <a:r>
              <a:rPr lang="en-US" b="1" dirty="0">
                <a:latin typeface="Helvetica"/>
                <a:cs typeface="Helvetica"/>
              </a:rPr>
              <a:t>cm</a:t>
            </a:r>
            <a:r>
              <a:rPr lang="en-US" b="1" baseline="30000" dirty="0">
                <a:latin typeface="Helvetica"/>
                <a:cs typeface="Helvetica"/>
              </a:rPr>
              <a:t>-1</a:t>
            </a:r>
          </a:p>
          <a:p>
            <a:r>
              <a:rPr lang="en-US" b="1" i="1" dirty="0" smtClean="0">
                <a:latin typeface="Helvetica"/>
                <a:cs typeface="Helvetica"/>
              </a:rPr>
              <a:t>C</a:t>
            </a:r>
            <a:r>
              <a:rPr lang="en-US" b="1" dirty="0" smtClean="0">
                <a:latin typeface="Helvetica"/>
                <a:cs typeface="Helvetica"/>
              </a:rPr>
              <a:t> </a:t>
            </a:r>
            <a:r>
              <a:rPr lang="en-US" b="1" dirty="0">
                <a:latin typeface="Helvetica"/>
                <a:cs typeface="Helvetica"/>
              </a:rPr>
              <a:t>= </a:t>
            </a:r>
            <a:r>
              <a:rPr lang="en-US" b="1" i="1" dirty="0">
                <a:latin typeface="Helvetica"/>
                <a:cs typeface="Helvetica"/>
              </a:rPr>
              <a:t>h</a:t>
            </a:r>
            <a:r>
              <a:rPr lang="en-US" b="1" dirty="0">
                <a:latin typeface="Helvetica"/>
                <a:cs typeface="Helvetica"/>
              </a:rPr>
              <a:t>/</a:t>
            </a:r>
            <a:r>
              <a:rPr lang="en-US" b="1" dirty="0" smtClean="0">
                <a:latin typeface="Helvetica"/>
                <a:cs typeface="Helvetica"/>
              </a:rPr>
              <a:t>8</a:t>
            </a:r>
            <a:r>
              <a:rPr lang="en-US" b="1" dirty="0" smtClean="0">
                <a:latin typeface="Symbol" charset="2"/>
                <a:cs typeface="Symbol" charset="2"/>
              </a:rPr>
              <a:t>p</a:t>
            </a:r>
            <a:r>
              <a:rPr lang="en-US" b="1" baseline="30000" dirty="0" smtClean="0">
                <a:latin typeface="Helvetica"/>
                <a:cs typeface="Helvetica"/>
              </a:rPr>
              <a:t>2</a:t>
            </a:r>
            <a:r>
              <a:rPr lang="en-US" b="1" i="1" dirty="0" smtClean="0">
                <a:latin typeface="Helvetica"/>
                <a:cs typeface="Helvetica"/>
              </a:rPr>
              <a:t>cI</a:t>
            </a:r>
            <a:r>
              <a:rPr lang="en-US" b="1" i="1" baseline="-25000" dirty="0" smtClean="0">
                <a:latin typeface="Helvetica"/>
                <a:cs typeface="Helvetica"/>
              </a:rPr>
              <a:t>c</a:t>
            </a:r>
            <a:r>
              <a:rPr lang="en-US" b="1" dirty="0" smtClean="0">
                <a:latin typeface="Helvetica"/>
                <a:cs typeface="Helvetica"/>
              </a:rPr>
              <a:t> </a:t>
            </a:r>
            <a:r>
              <a:rPr lang="en-US" b="1" dirty="0">
                <a:latin typeface="Helvetica"/>
                <a:cs typeface="Helvetica"/>
              </a:rPr>
              <a:t>= </a:t>
            </a:r>
            <a:r>
              <a:rPr lang="en-US" b="1" dirty="0" smtClean="0">
                <a:latin typeface="Helvetica"/>
                <a:cs typeface="Helvetica"/>
              </a:rPr>
              <a:t>9.3 </a:t>
            </a:r>
            <a:r>
              <a:rPr lang="en-US" b="1" dirty="0">
                <a:latin typeface="Helvetica"/>
                <a:cs typeface="Helvetica"/>
              </a:rPr>
              <a:t>cm</a:t>
            </a:r>
            <a:r>
              <a:rPr lang="en-US" b="1" baseline="30000" dirty="0">
                <a:latin typeface="Helvetica"/>
                <a:cs typeface="Helvetica"/>
              </a:rPr>
              <a:t>-</a:t>
            </a:r>
            <a:r>
              <a:rPr lang="en-US" b="1" baseline="30000" dirty="0" smtClean="0">
                <a:latin typeface="Helvetica"/>
                <a:cs typeface="Helvetica"/>
              </a:rPr>
              <a:t>1</a:t>
            </a:r>
            <a:endParaRPr lang="en-US" b="1" baseline="30000" dirty="0">
              <a:latin typeface="Helvetica"/>
              <a:cs typeface="Helvetica"/>
            </a:endParaRPr>
          </a:p>
        </p:txBody>
      </p:sp>
      <p:pic>
        <p:nvPicPr>
          <p:cNvPr id="6" name="Picture 5"/>
          <p:cNvPicPr>
            <a:picLocks noChangeAspect="1"/>
          </p:cNvPicPr>
          <p:nvPr/>
        </p:nvPicPr>
        <p:blipFill>
          <a:blip r:embed="rId4"/>
          <a:stretch>
            <a:fillRect/>
          </a:stretch>
        </p:blipFill>
        <p:spPr>
          <a:xfrm>
            <a:off x="6045200" y="1730188"/>
            <a:ext cx="2641600" cy="2349500"/>
          </a:xfrm>
          <a:prstGeom prst="rect">
            <a:avLst/>
          </a:prstGeom>
        </p:spPr>
      </p:pic>
    </p:spTree>
    <p:extLst>
      <p:ext uri="{BB962C8B-B14F-4D97-AF65-F5344CB8AC3E}">
        <p14:creationId xmlns:p14="http://schemas.microsoft.com/office/powerpoint/2010/main" xmlns="" val="25731954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335" y="59961"/>
            <a:ext cx="8745455" cy="1143000"/>
          </a:xfrm>
        </p:spPr>
        <p:txBody>
          <a:bodyPr>
            <a:noAutofit/>
          </a:bodyPr>
          <a:lstStyle/>
          <a:p>
            <a:r>
              <a:rPr lang="en-US" b="1" dirty="0" smtClean="0">
                <a:latin typeface="Helvetica"/>
                <a:cs typeface="Helvetica"/>
              </a:rPr>
              <a:t>Performance of Our Raman Setup Using the Standard Grating Without Bandpass Filter</a:t>
            </a:r>
            <a:endParaRPr lang="en-US" b="1" dirty="0">
              <a:latin typeface="Helvetica"/>
              <a:cs typeface="Helvetica"/>
            </a:endParaRPr>
          </a:p>
        </p:txBody>
      </p:sp>
      <p:pic>
        <p:nvPicPr>
          <p:cNvPr id="7" name="Picture 6" descr="060614A_air 106.5mW1s L3mm.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4203" y="1521453"/>
            <a:ext cx="4432313" cy="3320609"/>
          </a:xfrm>
          <a:prstGeom prst="rect">
            <a:avLst/>
          </a:prstGeom>
        </p:spPr>
      </p:pic>
      <p:sp>
        <p:nvSpPr>
          <p:cNvPr id="8" name="TextBox 7"/>
          <p:cNvSpPr txBox="1"/>
          <p:nvPr/>
        </p:nvSpPr>
        <p:spPr>
          <a:xfrm>
            <a:off x="360267" y="5060046"/>
            <a:ext cx="8421216" cy="1246495"/>
          </a:xfrm>
          <a:prstGeom prst="rect">
            <a:avLst/>
          </a:prstGeom>
          <a:noFill/>
        </p:spPr>
        <p:txBody>
          <a:bodyPr wrap="square" rtlCol="0">
            <a:spAutoFit/>
          </a:bodyPr>
          <a:lstStyle/>
          <a:p>
            <a:r>
              <a:rPr lang="en-US" sz="1500" b="1" dirty="0" smtClean="0">
                <a:latin typeface="Helvetica"/>
                <a:cs typeface="Helvetica"/>
              </a:rPr>
              <a:t>(</a:t>
            </a:r>
            <a:r>
              <a:rPr lang="en-US" sz="1500" b="1" dirty="0" err="1" smtClean="0">
                <a:latin typeface="Helvetica"/>
                <a:cs typeface="Helvetica"/>
              </a:rPr>
              <a:t>i</a:t>
            </a:r>
            <a:r>
              <a:rPr lang="en-US" sz="1500" b="1" dirty="0" smtClean="0">
                <a:latin typeface="Helvetica"/>
                <a:cs typeface="Helvetica"/>
              </a:rPr>
              <a:t>) The measured value of the Raman signal is 2x smaller than that of the calculated value, partly due to vignetting of the rays from off-axis points on the laser beam. (ii) The selection rule for rotational transitions is </a:t>
            </a:r>
            <a:r>
              <a:rPr lang="en-US" sz="1500" b="1" i="1" dirty="0" smtClean="0">
                <a:latin typeface="Symbol" charset="2"/>
                <a:cs typeface="Symbol" charset="2"/>
              </a:rPr>
              <a:t>D</a:t>
            </a:r>
            <a:r>
              <a:rPr lang="en-US" sz="1500" b="1" i="1" dirty="0" smtClean="0">
                <a:latin typeface="Helvetica"/>
                <a:cs typeface="Helvetica"/>
              </a:rPr>
              <a:t>J</a:t>
            </a:r>
            <a:r>
              <a:rPr lang="en-US" sz="1500" b="1" dirty="0" smtClean="0">
                <a:latin typeface="Helvetica"/>
                <a:cs typeface="Helvetica"/>
              </a:rPr>
              <a:t> = ±2, where </a:t>
            </a:r>
            <a:r>
              <a:rPr lang="en-US" sz="1500" b="1" i="1" dirty="0" smtClean="0">
                <a:latin typeface="Helvetica"/>
                <a:cs typeface="Helvetica"/>
              </a:rPr>
              <a:t>J</a:t>
            </a:r>
            <a:r>
              <a:rPr lang="en-US" sz="1500" b="1" dirty="0" smtClean="0">
                <a:latin typeface="Helvetica"/>
                <a:cs typeface="Helvetica"/>
              </a:rPr>
              <a:t> is the rotational quantum number and even </a:t>
            </a:r>
            <a:r>
              <a:rPr lang="en-US" sz="1500" b="1" i="1" dirty="0" smtClean="0">
                <a:latin typeface="Helvetica"/>
                <a:cs typeface="Helvetica"/>
              </a:rPr>
              <a:t>J</a:t>
            </a:r>
            <a:r>
              <a:rPr lang="en-US" sz="1500" b="1" dirty="0" smtClean="0">
                <a:latin typeface="Helvetica"/>
                <a:cs typeface="Helvetica"/>
              </a:rPr>
              <a:t> transitions are completely missing. The most populated level at 300 K is </a:t>
            </a:r>
            <a:r>
              <a:rPr lang="en-US" sz="1500" b="1" i="1" dirty="0" smtClean="0">
                <a:latin typeface="Helvetica"/>
                <a:cs typeface="Helvetica"/>
              </a:rPr>
              <a:t>J</a:t>
            </a:r>
            <a:r>
              <a:rPr lang="en-US" sz="1500" b="1" dirty="0" smtClean="0">
                <a:latin typeface="Helvetica"/>
                <a:cs typeface="Helvetica"/>
              </a:rPr>
              <a:t> = (</a:t>
            </a:r>
            <a:r>
              <a:rPr lang="en-US" sz="1500" b="1" i="1" dirty="0" smtClean="0">
                <a:latin typeface="Helvetica"/>
                <a:cs typeface="Helvetica"/>
              </a:rPr>
              <a:t>kT/2hcB</a:t>
            </a:r>
            <a:r>
              <a:rPr lang="en-US" sz="1500" b="1" dirty="0" smtClean="0">
                <a:latin typeface="Helvetica"/>
                <a:cs typeface="Helvetica"/>
              </a:rPr>
              <a:t>)</a:t>
            </a:r>
            <a:r>
              <a:rPr lang="en-US" sz="1500" b="1" baseline="30000" dirty="0" smtClean="0">
                <a:latin typeface="Helvetica"/>
                <a:cs typeface="Helvetica"/>
              </a:rPr>
              <a:t>1/2 </a:t>
            </a:r>
            <a:r>
              <a:rPr lang="en-US" sz="1500" b="1" dirty="0" smtClean="0">
                <a:latin typeface="Helvetica"/>
                <a:cs typeface="Helvetica"/>
              </a:rPr>
              <a:t>- 1/2 = 8; B is the rotational constant equal to 1.45 cm</a:t>
            </a:r>
            <a:r>
              <a:rPr lang="en-US" sz="1500" b="1" baseline="30000" dirty="0" smtClean="0">
                <a:latin typeface="Helvetica"/>
                <a:cs typeface="Helvetica"/>
              </a:rPr>
              <a:t>-1 </a:t>
            </a:r>
            <a:r>
              <a:rPr lang="en-US" sz="1500" b="1" dirty="0" smtClean="0">
                <a:latin typeface="Helvetica"/>
                <a:cs typeface="Helvetica"/>
              </a:rPr>
              <a:t>for</a:t>
            </a:r>
            <a:r>
              <a:rPr lang="en-US" sz="1500" b="1" baseline="30000" dirty="0" smtClean="0">
                <a:latin typeface="Helvetica"/>
                <a:cs typeface="Helvetica"/>
              </a:rPr>
              <a:t> </a:t>
            </a:r>
            <a:r>
              <a:rPr lang="en-US" sz="1500" b="1" dirty="0" smtClean="0">
                <a:latin typeface="Helvetica"/>
                <a:cs typeface="Helvetica"/>
              </a:rPr>
              <a:t>O</a:t>
            </a:r>
            <a:r>
              <a:rPr lang="en-US" sz="1500" b="1" baseline="-25000" dirty="0" smtClean="0">
                <a:latin typeface="Helvetica"/>
                <a:cs typeface="Helvetica"/>
              </a:rPr>
              <a:t>2</a:t>
            </a:r>
            <a:r>
              <a:rPr lang="en-US" sz="1500" b="1" dirty="0" smtClean="0">
                <a:latin typeface="Helvetica"/>
                <a:cs typeface="Helvetica"/>
              </a:rPr>
              <a:t>.</a:t>
            </a:r>
            <a:endParaRPr lang="en-US" sz="1500" b="1" dirty="0">
              <a:latin typeface="Helvetica"/>
              <a:cs typeface="Helvetica"/>
            </a:endParaRPr>
          </a:p>
        </p:txBody>
      </p:sp>
      <p:pic>
        <p:nvPicPr>
          <p:cNvPr id="3" name="Picture 2" descr="060614B_air 106.5mW1s L3mm.pn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568436" y="1516565"/>
            <a:ext cx="4425789" cy="3315722"/>
          </a:xfrm>
          <a:prstGeom prst="rect">
            <a:avLst/>
          </a:prstGeom>
        </p:spPr>
      </p:pic>
      <p:sp>
        <p:nvSpPr>
          <p:cNvPr id="4" name="TextBox 3"/>
          <p:cNvSpPr txBox="1"/>
          <p:nvPr/>
        </p:nvSpPr>
        <p:spPr>
          <a:xfrm>
            <a:off x="7247972" y="2621881"/>
            <a:ext cx="1431308" cy="430887"/>
          </a:xfrm>
          <a:prstGeom prst="rect">
            <a:avLst/>
          </a:prstGeom>
          <a:noFill/>
        </p:spPr>
        <p:txBody>
          <a:bodyPr wrap="none" rtlCol="0">
            <a:spAutoFit/>
          </a:bodyPr>
          <a:lstStyle/>
          <a:p>
            <a:r>
              <a:rPr lang="en-US" sz="1100" b="1" dirty="0" smtClean="0">
                <a:latin typeface="Symbol" charset="2"/>
                <a:cs typeface="Symbol" charset="2"/>
              </a:rPr>
              <a:t>D</a:t>
            </a:r>
            <a:r>
              <a:rPr lang="en-US" sz="1100" b="1" dirty="0" smtClean="0">
                <a:latin typeface="Helvetica"/>
                <a:cs typeface="Helvetica"/>
              </a:rPr>
              <a:t>J = +2 transitions</a:t>
            </a:r>
          </a:p>
          <a:p>
            <a:r>
              <a:rPr lang="en-US" sz="1100" b="1" dirty="0" smtClean="0">
                <a:latin typeface="Helvetica"/>
                <a:cs typeface="Helvetica"/>
              </a:rPr>
              <a:t>Initial J-value</a:t>
            </a:r>
            <a:endParaRPr lang="en-US" sz="1100" b="1" dirty="0">
              <a:latin typeface="Helvetica"/>
              <a:cs typeface="Helvetica"/>
            </a:endParaRPr>
          </a:p>
        </p:txBody>
      </p:sp>
      <p:sp>
        <p:nvSpPr>
          <p:cNvPr id="5" name="TextBox 4"/>
          <p:cNvSpPr txBox="1"/>
          <p:nvPr/>
        </p:nvSpPr>
        <p:spPr>
          <a:xfrm>
            <a:off x="5385977" y="3008492"/>
            <a:ext cx="1395904" cy="430887"/>
          </a:xfrm>
          <a:prstGeom prst="rect">
            <a:avLst/>
          </a:prstGeom>
          <a:noFill/>
        </p:spPr>
        <p:txBody>
          <a:bodyPr wrap="none" rtlCol="0">
            <a:spAutoFit/>
          </a:bodyPr>
          <a:lstStyle/>
          <a:p>
            <a:r>
              <a:rPr lang="en-US" sz="1100" b="1" dirty="0">
                <a:latin typeface="Symbol" charset="2"/>
                <a:cs typeface="Symbol" charset="2"/>
              </a:rPr>
              <a:t>D</a:t>
            </a:r>
            <a:r>
              <a:rPr lang="en-US" sz="1100" b="1" dirty="0">
                <a:latin typeface="Helvetica"/>
                <a:cs typeface="Helvetica"/>
              </a:rPr>
              <a:t>J = </a:t>
            </a:r>
            <a:r>
              <a:rPr lang="en-US" sz="1100" b="1" dirty="0" smtClean="0">
                <a:latin typeface="Helvetica"/>
                <a:cs typeface="Helvetica"/>
              </a:rPr>
              <a:t>-2 </a:t>
            </a:r>
            <a:r>
              <a:rPr lang="en-US" sz="1100" b="1" dirty="0">
                <a:latin typeface="Helvetica"/>
                <a:cs typeface="Helvetica"/>
              </a:rPr>
              <a:t>transitions</a:t>
            </a:r>
          </a:p>
          <a:p>
            <a:r>
              <a:rPr lang="en-US" sz="1100" b="1" dirty="0" smtClean="0">
                <a:latin typeface="Helvetica"/>
                <a:cs typeface="Helvetica"/>
              </a:rPr>
              <a:t>Final </a:t>
            </a:r>
            <a:r>
              <a:rPr lang="en-US" sz="1100" b="1" dirty="0">
                <a:latin typeface="Helvetica"/>
                <a:cs typeface="Helvetica"/>
              </a:rPr>
              <a:t>J-</a:t>
            </a:r>
            <a:r>
              <a:rPr lang="en-US" sz="1100" b="1" dirty="0" smtClean="0">
                <a:latin typeface="Helvetica"/>
                <a:cs typeface="Helvetica"/>
              </a:rPr>
              <a:t>value</a:t>
            </a:r>
            <a:endParaRPr lang="en-US" sz="1100" dirty="0"/>
          </a:p>
        </p:txBody>
      </p:sp>
      <p:sp>
        <p:nvSpPr>
          <p:cNvPr id="6" name="Rectangle 5"/>
          <p:cNvSpPr/>
          <p:nvPr/>
        </p:nvSpPr>
        <p:spPr>
          <a:xfrm>
            <a:off x="162119" y="5017560"/>
            <a:ext cx="8745455" cy="1324086"/>
          </a:xfrm>
          <a:prstGeom prst="rect">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873121" y="2134722"/>
            <a:ext cx="1587018" cy="276999"/>
          </a:xfrm>
          <a:prstGeom prst="rect">
            <a:avLst/>
          </a:prstGeom>
          <a:noFill/>
        </p:spPr>
        <p:txBody>
          <a:bodyPr wrap="none" rtlCol="0">
            <a:spAutoFit/>
          </a:bodyPr>
          <a:lstStyle/>
          <a:p>
            <a:r>
              <a:rPr lang="en-US" sz="1200" b="1" dirty="0" smtClean="0">
                <a:latin typeface="Helvetica"/>
                <a:cs typeface="Helvetica"/>
              </a:rPr>
              <a:t>No Bandpass Filter</a:t>
            </a:r>
            <a:endParaRPr lang="en-US" sz="1200" b="1" dirty="0">
              <a:latin typeface="Helvetica"/>
              <a:cs typeface="Helvetica"/>
            </a:endParaRPr>
          </a:p>
        </p:txBody>
      </p:sp>
    </p:spTree>
    <p:extLst>
      <p:ext uri="{BB962C8B-B14F-4D97-AF65-F5344CB8AC3E}">
        <p14:creationId xmlns:p14="http://schemas.microsoft.com/office/powerpoint/2010/main" xmlns="" val="3228218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Helvetica"/>
                <a:cs typeface="Helvetica"/>
              </a:rPr>
              <a:t>Detection of Isovanillin Aerosol Using High-Dispersion Grating</a:t>
            </a:r>
            <a:endParaRPr lang="en-US" b="1" dirty="0">
              <a:latin typeface="Helvetica"/>
              <a:cs typeface="Helvetica"/>
            </a:endParaRPr>
          </a:p>
        </p:txBody>
      </p:sp>
      <p:pic>
        <p:nvPicPr>
          <p:cNvPr id="4" name="Picture 3" descr="073014_IsoF45 8.5W30s.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54585" y="1438985"/>
            <a:ext cx="4386777" cy="3318692"/>
          </a:xfrm>
          <a:prstGeom prst="rect">
            <a:avLst/>
          </a:prstGeom>
        </p:spPr>
      </p:pic>
      <p:sp>
        <p:nvSpPr>
          <p:cNvPr id="5" name="TextBox 4"/>
          <p:cNvSpPr txBox="1"/>
          <p:nvPr/>
        </p:nvSpPr>
        <p:spPr>
          <a:xfrm>
            <a:off x="2345107" y="5300359"/>
            <a:ext cx="4548441" cy="461665"/>
          </a:xfrm>
          <a:prstGeom prst="rect">
            <a:avLst/>
          </a:prstGeom>
          <a:noFill/>
        </p:spPr>
        <p:txBody>
          <a:bodyPr wrap="none" rtlCol="0">
            <a:spAutoFit/>
          </a:bodyPr>
          <a:lstStyle/>
          <a:p>
            <a:r>
              <a:rPr lang="en-US" sz="2400" b="1" dirty="0" smtClean="0">
                <a:latin typeface="Helvetica"/>
                <a:cs typeface="Helvetica"/>
              </a:rPr>
              <a:t>Limit of detection &lt; 80 pg/cm</a:t>
            </a:r>
            <a:r>
              <a:rPr lang="en-US" sz="2400" b="1" baseline="30000" dirty="0" smtClean="0">
                <a:latin typeface="Helvetica"/>
                <a:cs typeface="Helvetica"/>
              </a:rPr>
              <a:t>3</a:t>
            </a:r>
            <a:endParaRPr lang="en-US" sz="2400" b="1" baseline="30000" dirty="0">
              <a:latin typeface="Helvetica"/>
              <a:cs typeface="Helvetica"/>
            </a:endParaRPr>
          </a:p>
        </p:txBody>
      </p:sp>
    </p:spTree>
    <p:extLst>
      <p:ext uri="{BB962C8B-B14F-4D97-AF65-F5344CB8AC3E}">
        <p14:creationId xmlns:p14="http://schemas.microsoft.com/office/powerpoint/2010/main" xmlns="" val="481818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73" y="28157"/>
            <a:ext cx="8396336" cy="1143000"/>
          </a:xfrm>
        </p:spPr>
        <p:txBody>
          <a:bodyPr>
            <a:noAutofit/>
          </a:bodyPr>
          <a:lstStyle/>
          <a:p>
            <a:r>
              <a:rPr lang="en-US" b="1" dirty="0" smtClean="0">
                <a:latin typeface="Helvetica"/>
                <a:cs typeface="Helvetica"/>
              </a:rPr>
              <a:t>Detection of Methyl Salicylate Vapors Using Standard Grating</a:t>
            </a:r>
            <a:endParaRPr lang="en-US" b="1" dirty="0">
              <a:latin typeface="Helvetica"/>
              <a:cs typeface="Helvetica"/>
            </a:endParaRPr>
          </a:p>
        </p:txBody>
      </p:sp>
      <p:sp>
        <p:nvSpPr>
          <p:cNvPr id="9" name="TextBox 8"/>
          <p:cNvSpPr txBox="1"/>
          <p:nvPr/>
        </p:nvSpPr>
        <p:spPr>
          <a:xfrm>
            <a:off x="341395" y="5021586"/>
            <a:ext cx="8512141" cy="1323439"/>
          </a:xfrm>
          <a:prstGeom prst="rect">
            <a:avLst/>
          </a:prstGeom>
          <a:noFill/>
        </p:spPr>
        <p:txBody>
          <a:bodyPr wrap="square" rtlCol="0">
            <a:spAutoFit/>
          </a:bodyPr>
          <a:lstStyle/>
          <a:p>
            <a:pPr marL="285750" indent="-285750">
              <a:buFont typeface="Arial"/>
              <a:buChar char="•"/>
            </a:pPr>
            <a:r>
              <a:rPr lang="en-US" sz="2000" b="1" dirty="0" smtClean="0">
                <a:latin typeface="Helvetica"/>
                <a:cs typeface="Helvetica"/>
              </a:rPr>
              <a:t>Limit of detection deduced to be &lt; 2 ng/cm</a:t>
            </a:r>
            <a:r>
              <a:rPr lang="en-US" sz="2000" b="1" baseline="30000" dirty="0" smtClean="0">
                <a:latin typeface="Helvetica"/>
                <a:cs typeface="Helvetica"/>
              </a:rPr>
              <a:t>3</a:t>
            </a:r>
            <a:r>
              <a:rPr lang="en-US" sz="2000" b="1" dirty="0" smtClean="0">
                <a:latin typeface="Helvetica"/>
                <a:cs typeface="Helvetica"/>
              </a:rPr>
              <a:t> using 10 W laser power and 30 s integration time.</a:t>
            </a:r>
          </a:p>
          <a:p>
            <a:pPr marL="285750" indent="-285750">
              <a:buFont typeface="Arial"/>
              <a:buChar char="•"/>
            </a:pPr>
            <a:endParaRPr lang="en-US" sz="2000" b="1" dirty="0">
              <a:latin typeface="Helvetica"/>
              <a:cs typeface="Helvetica"/>
            </a:endParaRPr>
          </a:p>
          <a:p>
            <a:pPr marL="285750" indent="-285750">
              <a:buFont typeface="Arial"/>
              <a:buChar char="•"/>
            </a:pPr>
            <a:r>
              <a:rPr lang="en-US" sz="2000" b="1" dirty="0" smtClean="0">
                <a:latin typeface="Symbol" charset="2"/>
                <a:cs typeface="Symbol" charset="2"/>
              </a:rPr>
              <a:t>s</a:t>
            </a:r>
            <a:r>
              <a:rPr lang="en-US" sz="2000" b="1" baseline="-25000" dirty="0" smtClean="0">
                <a:latin typeface="Helvetica"/>
                <a:cs typeface="Helvetica"/>
              </a:rPr>
              <a:t>R</a:t>
            </a:r>
            <a:r>
              <a:rPr lang="en-US" sz="2000" b="1" dirty="0" smtClean="0">
                <a:latin typeface="Helvetica"/>
                <a:cs typeface="Helvetica"/>
              </a:rPr>
              <a:t> for the 807 cm</a:t>
            </a:r>
            <a:r>
              <a:rPr lang="en-US" sz="2000" b="1" baseline="30000" dirty="0" smtClean="0">
                <a:latin typeface="Helvetica"/>
                <a:cs typeface="Helvetica"/>
              </a:rPr>
              <a:t>-1</a:t>
            </a:r>
            <a:r>
              <a:rPr lang="en-US" sz="2000" b="1" dirty="0" smtClean="0">
                <a:latin typeface="Helvetica"/>
                <a:cs typeface="Helvetica"/>
              </a:rPr>
              <a:t> mode determined to be 2.80±0.17x10</a:t>
            </a:r>
            <a:r>
              <a:rPr lang="en-US" sz="2000" b="1" baseline="30000" dirty="0" smtClean="0">
                <a:latin typeface="Helvetica"/>
                <a:cs typeface="Helvetica"/>
              </a:rPr>
              <a:t>-29 </a:t>
            </a:r>
            <a:r>
              <a:rPr lang="en-US" sz="2000" b="1" dirty="0" smtClean="0">
                <a:latin typeface="Helvetica"/>
                <a:cs typeface="Helvetica"/>
              </a:rPr>
              <a:t>cm</a:t>
            </a:r>
            <a:r>
              <a:rPr lang="en-US" sz="2000" b="1" baseline="30000" dirty="0" smtClean="0">
                <a:latin typeface="Helvetica"/>
                <a:cs typeface="Helvetica"/>
              </a:rPr>
              <a:t>2</a:t>
            </a:r>
            <a:r>
              <a:rPr lang="en-US" sz="2000" b="1" dirty="0" smtClean="0">
                <a:latin typeface="Helvetica"/>
                <a:cs typeface="Helvetica"/>
              </a:rPr>
              <a:t>  </a:t>
            </a:r>
            <a:endParaRPr lang="en-US" sz="2000" b="1" dirty="0">
              <a:latin typeface="Helvetica"/>
              <a:cs typeface="Helvetica"/>
            </a:endParaRPr>
          </a:p>
        </p:txBody>
      </p:sp>
      <p:pic>
        <p:nvPicPr>
          <p:cNvPr id="10" name="Picture 9" descr="041414B_XB2YB167 MS 487mW1s.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99144" y="1642922"/>
            <a:ext cx="4209600" cy="3299416"/>
          </a:xfrm>
          <a:prstGeom prst="rect">
            <a:avLst/>
          </a:prstGeom>
        </p:spPr>
      </p:pic>
    </p:spTree>
    <p:extLst>
      <p:ext uri="{BB962C8B-B14F-4D97-AF65-F5344CB8AC3E}">
        <p14:creationId xmlns:p14="http://schemas.microsoft.com/office/powerpoint/2010/main" xmlns="" val="2294511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Helvetica"/>
                <a:cs typeface="Helvetica"/>
              </a:rPr>
              <a:t>Summary</a:t>
            </a:r>
            <a:endParaRPr lang="en-US" b="1" dirty="0">
              <a:latin typeface="Helvetica"/>
              <a:cs typeface="Helvetica"/>
            </a:endParaRPr>
          </a:p>
        </p:txBody>
      </p:sp>
      <p:sp>
        <p:nvSpPr>
          <p:cNvPr id="3" name="Content Placeholder 2"/>
          <p:cNvSpPr>
            <a:spLocks noGrp="1"/>
          </p:cNvSpPr>
          <p:nvPr>
            <p:ph idx="4294967295"/>
          </p:nvPr>
        </p:nvSpPr>
        <p:spPr>
          <a:xfrm>
            <a:off x="457200" y="1690275"/>
            <a:ext cx="8229600" cy="3723166"/>
          </a:xfrm>
          <a:prstGeom prst="rect">
            <a:avLst/>
          </a:prstGeom>
        </p:spPr>
        <p:txBody>
          <a:bodyPr>
            <a:normAutofit/>
          </a:bodyPr>
          <a:lstStyle/>
          <a:p>
            <a:pPr marL="0" indent="0">
              <a:buNone/>
            </a:pPr>
            <a:r>
              <a:rPr lang="en-US" b="1" dirty="0" smtClean="0">
                <a:latin typeface="Helvetica"/>
                <a:cs typeface="Helvetica"/>
              </a:rPr>
              <a:t>	</a:t>
            </a:r>
            <a:endParaRPr lang="en-US" b="1" dirty="0">
              <a:latin typeface="Helvetica"/>
              <a:cs typeface="Helvetica"/>
            </a:endParaRPr>
          </a:p>
          <a:p>
            <a:r>
              <a:rPr lang="en-US" b="1" dirty="0" smtClean="0">
                <a:latin typeface="Helvetica"/>
                <a:cs typeface="Helvetica"/>
              </a:rPr>
              <a:t>Limit of detection &lt; 80 pg/cm</a:t>
            </a:r>
            <a:r>
              <a:rPr lang="en-US" b="1" baseline="30000" dirty="0" smtClean="0">
                <a:latin typeface="Helvetica"/>
                <a:cs typeface="Helvetica"/>
              </a:rPr>
              <a:t>3 </a:t>
            </a:r>
            <a:r>
              <a:rPr lang="en-US" b="1" dirty="0" smtClean="0">
                <a:latin typeface="Helvetica"/>
                <a:cs typeface="Helvetica"/>
              </a:rPr>
              <a:t>in 24 s for isovanillin aerosol using the high-dispersion grating. </a:t>
            </a:r>
            <a:r>
              <a:rPr lang="en-US" b="1" i="1" dirty="0">
                <a:latin typeface="Symbol" charset="2"/>
                <a:cs typeface="Symbol" charset="2"/>
              </a:rPr>
              <a:t>s</a:t>
            </a:r>
            <a:r>
              <a:rPr lang="en-US" b="1" i="1" baseline="-25000" dirty="0">
                <a:latin typeface="Helvetica"/>
                <a:cs typeface="Helvetica"/>
              </a:rPr>
              <a:t>R</a:t>
            </a:r>
            <a:r>
              <a:rPr lang="en-US" b="1" dirty="0">
                <a:latin typeface="Helvetica"/>
                <a:cs typeface="Helvetica"/>
              </a:rPr>
              <a:t> </a:t>
            </a:r>
            <a:r>
              <a:rPr lang="en-US" b="1" dirty="0" smtClean="0">
                <a:latin typeface="Helvetica"/>
                <a:cs typeface="Helvetica"/>
              </a:rPr>
              <a:t>is equal </a:t>
            </a:r>
            <a:r>
              <a:rPr lang="en-US" b="1" dirty="0">
                <a:latin typeface="Helvetica"/>
                <a:cs typeface="Helvetica"/>
              </a:rPr>
              <a:t>to 3.3x10</a:t>
            </a:r>
            <a:r>
              <a:rPr lang="en-US" b="1" baseline="30000" dirty="0">
                <a:latin typeface="Helvetica"/>
                <a:cs typeface="Helvetica"/>
              </a:rPr>
              <a:t>-28 </a:t>
            </a:r>
            <a:r>
              <a:rPr lang="en-US" b="1" dirty="0">
                <a:latin typeface="Helvetica"/>
                <a:cs typeface="Helvetica"/>
              </a:rPr>
              <a:t>cm</a:t>
            </a:r>
            <a:r>
              <a:rPr lang="en-US" b="1" baseline="30000" dirty="0">
                <a:latin typeface="Helvetica"/>
                <a:cs typeface="Helvetica"/>
              </a:rPr>
              <a:t>2</a:t>
            </a:r>
            <a:r>
              <a:rPr lang="en-US" b="1" dirty="0">
                <a:latin typeface="Helvetica"/>
                <a:cs typeface="Helvetica"/>
              </a:rPr>
              <a:t> for the 1116 cm</a:t>
            </a:r>
            <a:r>
              <a:rPr lang="en-US" b="1" baseline="30000" dirty="0">
                <a:latin typeface="Helvetica"/>
                <a:cs typeface="Helvetica"/>
              </a:rPr>
              <a:t>-1</a:t>
            </a:r>
            <a:r>
              <a:rPr lang="en-US" b="1" dirty="0">
                <a:latin typeface="Helvetica"/>
                <a:cs typeface="Helvetica"/>
              </a:rPr>
              <a:t> </a:t>
            </a:r>
            <a:r>
              <a:rPr lang="en-US" b="1" dirty="0" smtClean="0">
                <a:latin typeface="Helvetica"/>
                <a:cs typeface="Helvetica"/>
              </a:rPr>
              <a:t>mode. </a:t>
            </a:r>
          </a:p>
          <a:p>
            <a:endParaRPr lang="en-US" b="1" dirty="0">
              <a:latin typeface="Helvetica"/>
              <a:cs typeface="Helvetica"/>
            </a:endParaRPr>
          </a:p>
          <a:p>
            <a:r>
              <a:rPr lang="en-US" b="1" dirty="0" smtClean="0">
                <a:latin typeface="Helvetica"/>
                <a:cs typeface="Helvetica"/>
              </a:rPr>
              <a:t>Limit of detection deduced to be &lt; 2 </a:t>
            </a:r>
            <a:r>
              <a:rPr lang="en-US" b="1" dirty="0">
                <a:latin typeface="Helvetica"/>
                <a:cs typeface="Helvetica"/>
              </a:rPr>
              <a:t>ng/cm</a:t>
            </a:r>
            <a:r>
              <a:rPr lang="en-US" b="1" baseline="30000" dirty="0">
                <a:latin typeface="Helvetica"/>
                <a:cs typeface="Helvetica"/>
              </a:rPr>
              <a:t>3</a:t>
            </a:r>
            <a:r>
              <a:rPr lang="en-US" b="1" dirty="0">
                <a:latin typeface="Helvetica"/>
                <a:cs typeface="Helvetica"/>
              </a:rPr>
              <a:t> for methyl </a:t>
            </a:r>
            <a:r>
              <a:rPr lang="en-US" b="1" dirty="0" smtClean="0">
                <a:latin typeface="Helvetica"/>
                <a:cs typeface="Helvetica"/>
              </a:rPr>
              <a:t>salicylate vapors for 10 W laser power and 30 s integration time using the standard grating. The value of </a:t>
            </a:r>
            <a:r>
              <a:rPr lang="en-US" b="1" dirty="0" smtClean="0">
                <a:latin typeface="Symbol" charset="2"/>
                <a:cs typeface="Symbol" charset="2"/>
              </a:rPr>
              <a:t>s</a:t>
            </a:r>
            <a:r>
              <a:rPr lang="en-US" b="1" baseline="-25000" dirty="0" smtClean="0">
                <a:latin typeface="Helvetica"/>
                <a:cs typeface="Helvetica"/>
              </a:rPr>
              <a:t>R</a:t>
            </a:r>
            <a:r>
              <a:rPr lang="en-US" b="1" dirty="0" smtClean="0">
                <a:latin typeface="Helvetica"/>
                <a:cs typeface="Helvetica"/>
              </a:rPr>
              <a:t> has been determined to be 2.80±0.17x10</a:t>
            </a:r>
            <a:r>
              <a:rPr lang="en-US" b="1" baseline="30000" dirty="0" smtClean="0">
                <a:latin typeface="Helvetica"/>
                <a:cs typeface="Helvetica"/>
              </a:rPr>
              <a:t>-29</a:t>
            </a:r>
            <a:r>
              <a:rPr lang="en-US" b="1" dirty="0" smtClean="0">
                <a:latin typeface="Helvetica"/>
                <a:cs typeface="Helvetica"/>
              </a:rPr>
              <a:t> cm</a:t>
            </a:r>
            <a:r>
              <a:rPr lang="en-US" b="1" baseline="30000" dirty="0" smtClean="0">
                <a:latin typeface="Helvetica"/>
                <a:cs typeface="Helvetica"/>
              </a:rPr>
              <a:t>2</a:t>
            </a:r>
            <a:r>
              <a:rPr lang="en-US" b="1" dirty="0" smtClean="0">
                <a:latin typeface="Helvetica"/>
                <a:cs typeface="Helvetica"/>
              </a:rPr>
              <a:t> for the 807 cm</a:t>
            </a:r>
            <a:r>
              <a:rPr lang="en-US" b="1" baseline="30000" dirty="0" smtClean="0">
                <a:latin typeface="Helvetica"/>
                <a:cs typeface="Helvetica"/>
              </a:rPr>
              <a:t>-1</a:t>
            </a:r>
            <a:r>
              <a:rPr lang="en-US" b="1" dirty="0" smtClean="0">
                <a:latin typeface="Helvetica"/>
                <a:cs typeface="Helvetica"/>
              </a:rPr>
              <a:t> mode.</a:t>
            </a:r>
            <a:endParaRPr lang="en-US" b="1" dirty="0">
              <a:latin typeface="Helvetica"/>
              <a:cs typeface="Helvetica"/>
            </a:endParaRPr>
          </a:p>
        </p:txBody>
      </p:sp>
    </p:spTree>
    <p:extLst>
      <p:ext uri="{BB962C8B-B14F-4D97-AF65-F5344CB8AC3E}">
        <p14:creationId xmlns:p14="http://schemas.microsoft.com/office/powerpoint/2010/main" xmlns="" val="50893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Helvetica"/>
                <a:cs typeface="Helvetica"/>
              </a:rPr>
              <a:t>Acknowledgments</a:t>
            </a:r>
            <a:endParaRPr lang="en-US" b="1" dirty="0">
              <a:latin typeface="Helvetica"/>
              <a:cs typeface="Helvetica"/>
            </a:endParaRPr>
          </a:p>
        </p:txBody>
      </p:sp>
      <p:sp>
        <p:nvSpPr>
          <p:cNvPr id="3" name="Content Placeholder 2"/>
          <p:cNvSpPr>
            <a:spLocks noGrp="1"/>
          </p:cNvSpPr>
          <p:nvPr>
            <p:ph idx="4294967295"/>
          </p:nvPr>
        </p:nvSpPr>
        <p:spPr>
          <a:xfrm>
            <a:off x="457200" y="1987518"/>
            <a:ext cx="8229600" cy="1741541"/>
          </a:xfrm>
          <a:prstGeom prst="rect">
            <a:avLst/>
          </a:prstGeom>
        </p:spPr>
        <p:txBody>
          <a:bodyPr>
            <a:normAutofit/>
          </a:bodyPr>
          <a:lstStyle/>
          <a:p>
            <a:r>
              <a:rPr lang="en-US" sz="2800" b="1" dirty="0" smtClean="0">
                <a:latin typeface="Helvetica"/>
                <a:cs typeface="Helvetica"/>
              </a:rPr>
              <a:t>David Sickenberger (ECBC)</a:t>
            </a:r>
          </a:p>
          <a:p>
            <a:r>
              <a:rPr lang="en-US" sz="2800" b="1" dirty="0" smtClean="0">
                <a:latin typeface="Helvetica"/>
                <a:cs typeface="Helvetica"/>
              </a:rPr>
              <a:t>Steven Christensen (ECBC)</a:t>
            </a:r>
          </a:p>
          <a:p>
            <a:r>
              <a:rPr lang="en-US" sz="2800" b="1" dirty="0" smtClean="0">
                <a:latin typeface="Helvetica"/>
                <a:cs typeface="Helvetica"/>
              </a:rPr>
              <a:t>Max Howe (MIT Lincoln Laboratory)</a:t>
            </a:r>
          </a:p>
        </p:txBody>
      </p:sp>
      <p:sp>
        <p:nvSpPr>
          <p:cNvPr id="5" name="TextBox 4"/>
          <p:cNvSpPr txBox="1"/>
          <p:nvPr/>
        </p:nvSpPr>
        <p:spPr>
          <a:xfrm>
            <a:off x="1640231" y="4380548"/>
            <a:ext cx="5406047" cy="584776"/>
          </a:xfrm>
          <a:prstGeom prst="rect">
            <a:avLst/>
          </a:prstGeom>
          <a:noFill/>
        </p:spPr>
        <p:txBody>
          <a:bodyPr wrap="none" rtlCol="0">
            <a:spAutoFit/>
          </a:bodyPr>
          <a:lstStyle/>
          <a:p>
            <a:r>
              <a:rPr lang="en-US" sz="3200" b="1" dirty="0" smtClean="0">
                <a:solidFill>
                  <a:srgbClr val="008000"/>
                </a:solidFill>
                <a:latin typeface="Helvetica"/>
                <a:cs typeface="Helvetica"/>
              </a:rPr>
              <a:t>Thanks for listening to me.</a:t>
            </a:r>
            <a:endParaRPr lang="en-US" sz="3200" b="1" dirty="0">
              <a:solidFill>
                <a:srgbClr val="008000"/>
              </a:solidFill>
              <a:latin typeface="Helvetica"/>
              <a:cs typeface="Helvetica"/>
            </a:endParaRPr>
          </a:p>
        </p:txBody>
      </p:sp>
    </p:spTree>
    <p:extLst>
      <p:ext uri="{BB962C8B-B14F-4D97-AF65-F5344CB8AC3E}">
        <p14:creationId xmlns:p14="http://schemas.microsoft.com/office/powerpoint/2010/main" xmlns="" val="1874908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4294967295"/>
          </p:nvPr>
        </p:nvSpPr>
        <p:spPr>
          <a:xfrm>
            <a:off x="500034" y="1928802"/>
            <a:ext cx="8433654" cy="3695712"/>
          </a:xfrm>
          <a:prstGeom prst="rect">
            <a:avLst/>
          </a:prstGeo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Lincoln_2012_v2">
  <a:themeElements>
    <a:clrScheme name="Custom 1">
      <a:dk1>
        <a:srgbClr val="000000"/>
      </a:dk1>
      <a:lt1>
        <a:srgbClr val="FFFFFF"/>
      </a:lt1>
      <a:dk2>
        <a:srgbClr val="000000"/>
      </a:dk2>
      <a:lt2>
        <a:srgbClr val="919191"/>
      </a:lt2>
      <a:accent1>
        <a:srgbClr val="618FFD"/>
      </a:accent1>
      <a:accent2>
        <a:srgbClr val="00AE00"/>
      </a:accent2>
      <a:accent3>
        <a:srgbClr val="FFFFFF"/>
      </a:accent3>
      <a:accent4>
        <a:srgbClr val="003767"/>
      </a:accent4>
      <a:accent5>
        <a:srgbClr val="D2DCF2"/>
      </a:accent5>
      <a:accent6>
        <a:srgbClr val="009D00"/>
      </a:accent6>
      <a:hlink>
        <a:srgbClr val="FC0128"/>
      </a:hlink>
      <a:folHlink>
        <a:srgbClr val="CECEC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2DCF2"/>
        </a:solidFill>
        <a:ln w="12700">
          <a:solidFill>
            <a:schemeClr val="tx1"/>
          </a:solidFill>
        </a:ln>
      </a:spPr>
      <a:bodyPr rtlCol="0" anchor="ctr"/>
      <a:lstStyle>
        <a:defPPr algn="ctr">
          <a:defRPr sz="14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1400" b="1" dirty="0"/>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Lincoln_2012_v2</Template>
  <TotalTime>68</TotalTime>
  <Words>1446</Words>
  <Application>Microsoft Macintosh PowerPoint</Application>
  <PresentationFormat>On-screen Show (4:3)</PresentationFormat>
  <Paragraphs>132</Paragraphs>
  <Slides>16</Slides>
  <Notes>13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19" baseType="lpstr">
      <vt:lpstr>Lincoln_2012_v2</vt:lpstr>
      <vt:lpstr>Custom Design</vt:lpstr>
      <vt:lpstr>Document</vt:lpstr>
      <vt:lpstr>About Omics Group</vt:lpstr>
      <vt:lpstr>About Omics Group conferences</vt:lpstr>
      <vt:lpstr>Sensitive detection of aerosols and gases using Raman scattering</vt:lpstr>
      <vt:lpstr>Outline</vt:lpstr>
      <vt:lpstr>Introduction to Raman Scattering</vt:lpstr>
      <vt:lpstr>Raman Signal</vt:lpstr>
      <vt:lpstr>Schematic of the Raman Setup</vt:lpstr>
      <vt:lpstr>Transmittance of the Bandpass Filter</vt:lpstr>
      <vt:lpstr>The CCD Image Obtained with Standard Grating and 30 s Integration Time</vt:lpstr>
      <vt:lpstr>H2O Rotational Spectrum Using Standard Grating</vt:lpstr>
      <vt:lpstr>Performance of Our Raman Setup Using the Standard Grating Without Bandpass Filter</vt:lpstr>
      <vt:lpstr>Detection of Isovanillin Aerosol Using High-Dispersion Grating</vt:lpstr>
      <vt:lpstr>Detection of Methyl Salicylate Vapors Using Standard Grating</vt:lpstr>
      <vt:lpstr>Summary</vt:lpstr>
      <vt:lpstr>Acknowledgments</vt:lpstr>
      <vt:lpstr>Let Us Meet Again</vt:lpstr>
    </vt:vector>
  </TitlesOfParts>
  <Company>MIT Lincoln Laboratory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Sensitive Detection of Aerosols and Gases Using Raman Scattering</dc:title>
  <dc:creator>ma17541</dc:creator>
  <cp:lastModifiedBy>Anderson Silver</cp:lastModifiedBy>
  <cp:revision>24</cp:revision>
  <dcterms:created xsi:type="dcterms:W3CDTF">2014-08-27T18:28:51Z</dcterms:created>
  <dcterms:modified xsi:type="dcterms:W3CDTF">2014-09-24T12:58:11Z</dcterms:modified>
</cp:coreProperties>
</file>