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75" r:id="rId3"/>
    <p:sldId id="257" r:id="rId4"/>
    <p:sldId id="262" r:id="rId5"/>
    <p:sldId id="303" r:id="rId6"/>
    <p:sldId id="269" r:id="rId7"/>
    <p:sldId id="264" r:id="rId8"/>
    <p:sldId id="302" r:id="rId9"/>
    <p:sldId id="277" r:id="rId10"/>
    <p:sldId id="281" r:id="rId11"/>
    <p:sldId id="283" r:id="rId12"/>
    <p:sldId id="282" r:id="rId13"/>
    <p:sldId id="285" r:id="rId14"/>
    <p:sldId id="289" r:id="rId15"/>
    <p:sldId id="286" r:id="rId16"/>
    <p:sldId id="304" r:id="rId17"/>
    <p:sldId id="287" r:id="rId18"/>
    <p:sldId id="294" r:id="rId19"/>
    <p:sldId id="288" r:id="rId20"/>
    <p:sldId id="295" r:id="rId21"/>
    <p:sldId id="305" r:id="rId22"/>
    <p:sldId id="306" r:id="rId23"/>
    <p:sldId id="297" r:id="rId24"/>
    <p:sldId id="298" r:id="rId25"/>
    <p:sldId id="299" r:id="rId26"/>
    <p:sldId id="313" r:id="rId27"/>
    <p:sldId id="301" r:id="rId28"/>
    <p:sldId id="300" r:id="rId29"/>
    <p:sldId id="307" r:id="rId30"/>
    <p:sldId id="309" r:id="rId31"/>
    <p:sldId id="311" r:id="rId32"/>
    <p:sldId id="310" r:id="rId33"/>
    <p:sldId id="308" r:id="rId34"/>
    <p:sldId id="258" r:id="rId35"/>
    <p:sldId id="260" r:id="rId36"/>
    <p:sldId id="259" r:id="rId37"/>
    <p:sldId id="261" r:id="rId38"/>
    <p:sldId id="268" r:id="rId39"/>
    <p:sldId id="271" r:id="rId40"/>
    <p:sldId id="272" r:id="rId41"/>
    <p:sldId id="274" r:id="rId42"/>
    <p:sldId id="276" r:id="rId43"/>
    <p:sldId id="273" r:id="rId44"/>
    <p:sldId id="292" r:id="rId45"/>
    <p:sldId id="312" r:id="rId46"/>
    <p:sldId id="290" r:id="rId47"/>
    <p:sldId id="266" r:id="rId48"/>
    <p:sldId id="293" r:id="rId49"/>
    <p:sldId id="291" r:id="rId50"/>
    <p:sldId id="267" r:id="rId51"/>
    <p:sldId id="278" r:id="rId52"/>
    <p:sldId id="280" r:id="rId5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F4D78CA0-9147-422C-9C0B-7FEE8B5C76D1}">
          <p14:sldIdLst>
            <p14:sldId id="256"/>
            <p14:sldId id="275"/>
            <p14:sldId id="257"/>
            <p14:sldId id="262"/>
            <p14:sldId id="303"/>
            <p14:sldId id="269"/>
            <p14:sldId id="264"/>
            <p14:sldId id="302"/>
            <p14:sldId id="277"/>
            <p14:sldId id="281"/>
            <p14:sldId id="283"/>
            <p14:sldId id="282"/>
            <p14:sldId id="285"/>
            <p14:sldId id="289"/>
            <p14:sldId id="286"/>
            <p14:sldId id="304"/>
            <p14:sldId id="287"/>
            <p14:sldId id="294"/>
            <p14:sldId id="288"/>
            <p14:sldId id="295"/>
            <p14:sldId id="305"/>
            <p14:sldId id="306"/>
            <p14:sldId id="297"/>
            <p14:sldId id="298"/>
            <p14:sldId id="299"/>
            <p14:sldId id="313"/>
            <p14:sldId id="301"/>
            <p14:sldId id="300"/>
            <p14:sldId id="307"/>
            <p14:sldId id="309"/>
            <p14:sldId id="311"/>
            <p14:sldId id="310"/>
            <p14:sldId id="308"/>
            <p14:sldId id="258"/>
          </p14:sldIdLst>
        </p14:section>
        <p14:section name="Sección sin título" id="{2DB78FCC-EF52-4231-AC45-3F3C1E15D992}">
          <p14:sldIdLst>
            <p14:sldId id="260"/>
            <p14:sldId id="259"/>
            <p14:sldId id="261"/>
            <p14:sldId id="268"/>
            <p14:sldId id="271"/>
            <p14:sldId id="272"/>
            <p14:sldId id="274"/>
            <p14:sldId id="276"/>
            <p14:sldId id="273"/>
            <p14:sldId id="292"/>
            <p14:sldId id="312"/>
            <p14:sldId id="290"/>
            <p14:sldId id="266"/>
            <p14:sldId id="293"/>
            <p14:sldId id="291"/>
            <p14:sldId id="267"/>
            <p14:sldId id="278"/>
            <p14:sldId id="28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87192" autoAdjust="0"/>
  </p:normalViewPr>
  <p:slideViewPr>
    <p:cSldViewPr snapToGrid="0">
      <p:cViewPr varScale="1">
        <p:scale>
          <a:sx n="71" d="100"/>
          <a:sy n="71" d="100"/>
        </p:scale>
        <p:origin x="654" y="66"/>
      </p:cViewPr>
      <p:guideLst/>
    </p:cSldViewPr>
  </p:slideViewPr>
  <p:outlineViewPr>
    <p:cViewPr>
      <p:scale>
        <a:sx n="33" d="100"/>
        <a:sy n="33" d="100"/>
      </p:scale>
      <p:origin x="0" y="-52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1B9C38-E781-489B-8B97-2EF4055BD19C}" type="datetimeFigureOut">
              <a:rPr lang="es-ES" smtClean="0"/>
              <a:t>24/04/2016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A4C817-19DF-4130-B42C-78E404861B00}" type="slidenum">
              <a:rPr lang="es-ES" smtClean="0"/>
              <a:t>‹Nº›</a:t>
            </a:fld>
            <a:endParaRPr lang="es-ES"/>
          </a:p>
        </p:txBody>
      </p:sp>
    </p:spTree>
    <p:extLst>
      <p:ext uri="{BB962C8B-B14F-4D97-AF65-F5344CB8AC3E}">
        <p14:creationId xmlns:p14="http://schemas.microsoft.com/office/powerpoint/2010/main" val="2757124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24A4C817-19DF-4130-B42C-78E404861B00}" type="slidenum">
              <a:rPr lang="es-ES" smtClean="0"/>
              <a:t>1</a:t>
            </a:fld>
            <a:endParaRPr lang="es-ES"/>
          </a:p>
        </p:txBody>
      </p:sp>
    </p:spTree>
    <p:extLst>
      <p:ext uri="{BB962C8B-B14F-4D97-AF65-F5344CB8AC3E}">
        <p14:creationId xmlns:p14="http://schemas.microsoft.com/office/powerpoint/2010/main" val="2957227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Motto</a:t>
            </a:r>
            <a:r>
              <a:rPr lang="es-ES" dirty="0" smtClean="0"/>
              <a:t> </a:t>
            </a:r>
            <a:r>
              <a:rPr lang="es-ES" dirty="0" err="1" smtClean="0"/>
              <a:t>or</a:t>
            </a:r>
            <a:r>
              <a:rPr lang="es-ES" dirty="0" smtClean="0"/>
              <a:t> slogan </a:t>
            </a:r>
            <a:r>
              <a:rPr lang="es-ES" dirty="0" err="1" smtClean="0"/>
              <a:t>is</a:t>
            </a:r>
            <a:r>
              <a:rPr lang="es-ES" dirty="0" smtClean="0"/>
              <a:t>:…SAPIENTIA</a:t>
            </a:r>
            <a:r>
              <a:rPr lang="es-ES" baseline="0" dirty="0" smtClean="0"/>
              <a:t> AEDIFICAVIT SIBI </a:t>
            </a:r>
            <a:r>
              <a:rPr lang="es-ES" baseline="0" dirty="0" err="1" smtClean="0"/>
              <a:t>DOMUN..</a:t>
            </a:r>
            <a:r>
              <a:rPr lang="es-ES" dirty="0" err="1" smtClean="0"/>
              <a:t>“La</a:t>
            </a:r>
            <a:r>
              <a:rPr lang="es-ES" dirty="0" smtClean="0"/>
              <a:t> sabiduría se construyó una </a:t>
            </a:r>
            <a:r>
              <a:rPr lang="es-ES" dirty="0" err="1" smtClean="0"/>
              <a:t>casa”..traducción</a:t>
            </a:r>
            <a:r>
              <a:rPr lang="es-ES" dirty="0" smtClean="0"/>
              <a:t> del libro de los Proverbios 9,1</a:t>
            </a:r>
          </a:p>
          <a:p>
            <a:r>
              <a:rPr lang="es-ES" dirty="0" smtClean="0"/>
              <a:t>WISDOM HAS BUILT HER HOUSE YOU</a:t>
            </a:r>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2</a:t>
            </a:fld>
            <a:endParaRPr lang="es-ES"/>
          </a:p>
        </p:txBody>
      </p:sp>
    </p:spTree>
    <p:extLst>
      <p:ext uri="{BB962C8B-B14F-4D97-AF65-F5344CB8AC3E}">
        <p14:creationId xmlns:p14="http://schemas.microsoft.com/office/powerpoint/2010/main" val="2114434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Hospital in honor to </a:t>
            </a:r>
            <a:r>
              <a:rPr lang="es-ES" dirty="0" err="1" smtClean="0"/>
              <a:t>dr</a:t>
            </a:r>
            <a:r>
              <a:rPr lang="es-ES" dirty="0" smtClean="0"/>
              <a:t> Pio del </a:t>
            </a:r>
            <a:r>
              <a:rPr lang="es-ES" dirty="0" err="1" smtClean="0"/>
              <a:t>io</a:t>
            </a:r>
            <a:r>
              <a:rPr lang="es-ES" dirty="0" smtClean="0"/>
              <a:t> Hort3ga</a:t>
            </a:r>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4</a:t>
            </a:fld>
            <a:endParaRPr lang="es-ES"/>
          </a:p>
        </p:txBody>
      </p:sp>
    </p:spTree>
    <p:extLst>
      <p:ext uri="{BB962C8B-B14F-4D97-AF65-F5344CB8AC3E}">
        <p14:creationId xmlns:p14="http://schemas.microsoft.com/office/powerpoint/2010/main" val="3923706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24A4C817-19DF-4130-B42C-78E404861B00}" type="slidenum">
              <a:rPr lang="es-ES" smtClean="0"/>
              <a:t>5</a:t>
            </a:fld>
            <a:endParaRPr lang="es-ES"/>
          </a:p>
        </p:txBody>
      </p:sp>
    </p:spTree>
    <p:extLst>
      <p:ext uri="{BB962C8B-B14F-4D97-AF65-F5344CB8AC3E}">
        <p14:creationId xmlns:p14="http://schemas.microsoft.com/office/powerpoint/2010/main" val="208322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Clinical</a:t>
            </a:r>
            <a:r>
              <a:rPr lang="es-ES" dirty="0" smtClean="0"/>
              <a:t> </a:t>
            </a:r>
            <a:r>
              <a:rPr lang="es-ES" dirty="0" err="1" smtClean="0"/>
              <a:t>practice</a:t>
            </a:r>
            <a:r>
              <a:rPr lang="es-ES" dirty="0" smtClean="0"/>
              <a:t> </a:t>
            </a:r>
            <a:r>
              <a:rPr lang="es-ES" dirty="0" err="1" smtClean="0"/>
              <a:t>guidelines</a:t>
            </a:r>
            <a:r>
              <a:rPr lang="es-ES" dirty="0" smtClean="0"/>
              <a:t> </a:t>
            </a:r>
            <a:r>
              <a:rPr lang="es-ES" dirty="0" err="1" smtClean="0"/>
              <a:t>for</a:t>
            </a:r>
            <a:r>
              <a:rPr lang="es-ES" dirty="0" smtClean="0"/>
              <a:t> </a:t>
            </a:r>
            <a:r>
              <a:rPr lang="es-ES" dirty="0" err="1" smtClean="0"/>
              <a:t>the</a:t>
            </a:r>
            <a:r>
              <a:rPr lang="es-ES" dirty="0" smtClean="0"/>
              <a:t> </a:t>
            </a:r>
            <a:r>
              <a:rPr lang="es-ES" dirty="0" err="1" smtClean="0"/>
              <a:t>management</a:t>
            </a:r>
            <a:r>
              <a:rPr lang="es-ES" dirty="0" smtClean="0"/>
              <a:t> of </a:t>
            </a:r>
            <a:r>
              <a:rPr lang="es-ES" dirty="0" err="1" smtClean="0"/>
              <a:t>hypertension</a:t>
            </a:r>
            <a:r>
              <a:rPr lang="es-ES" dirty="0" smtClean="0"/>
              <a:t> in </a:t>
            </a:r>
            <a:r>
              <a:rPr lang="es-ES" dirty="0" err="1" smtClean="0"/>
              <a:t>the</a:t>
            </a:r>
            <a:r>
              <a:rPr lang="es-ES" dirty="0" smtClean="0"/>
              <a:t> </a:t>
            </a:r>
            <a:r>
              <a:rPr lang="es-ES" dirty="0" err="1" smtClean="0"/>
              <a:t>community</a:t>
            </a:r>
            <a:r>
              <a:rPr lang="es-ES" dirty="0" smtClean="0"/>
              <a:t> . A </a:t>
            </a:r>
            <a:r>
              <a:rPr lang="es-ES" dirty="0" err="1" smtClean="0"/>
              <a:t>statment</a:t>
            </a:r>
            <a:r>
              <a:rPr lang="es-ES" dirty="0" smtClean="0"/>
              <a:t> </a:t>
            </a:r>
            <a:r>
              <a:rPr lang="es-ES" dirty="0" err="1" smtClean="0"/>
              <a:t>by</a:t>
            </a:r>
            <a:r>
              <a:rPr lang="es-ES" dirty="0" smtClean="0"/>
              <a:t> </a:t>
            </a:r>
            <a:r>
              <a:rPr lang="es-ES" dirty="0" err="1" smtClean="0"/>
              <a:t>the</a:t>
            </a:r>
            <a:r>
              <a:rPr lang="es-ES" dirty="0" smtClean="0"/>
              <a:t> </a:t>
            </a:r>
            <a:r>
              <a:rPr lang="es-ES" dirty="0" err="1" smtClean="0"/>
              <a:t>american</a:t>
            </a:r>
            <a:r>
              <a:rPr lang="es-ES" dirty="0" smtClean="0"/>
              <a:t> </a:t>
            </a:r>
            <a:r>
              <a:rPr lang="es-ES" dirty="0" err="1" smtClean="0"/>
              <a:t>society</a:t>
            </a:r>
            <a:r>
              <a:rPr lang="es-ES" baseline="0" dirty="0" smtClean="0"/>
              <a:t> of </a:t>
            </a:r>
            <a:r>
              <a:rPr lang="es-ES" baseline="0" dirty="0" err="1" smtClean="0"/>
              <a:t>hypertension</a:t>
            </a:r>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6</a:t>
            </a:fld>
            <a:endParaRPr lang="es-ES"/>
          </a:p>
        </p:txBody>
      </p:sp>
    </p:spTree>
    <p:extLst>
      <p:ext uri="{BB962C8B-B14F-4D97-AF65-F5344CB8AC3E}">
        <p14:creationId xmlns:p14="http://schemas.microsoft.com/office/powerpoint/2010/main" val="1241960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Often</a:t>
            </a:r>
            <a:r>
              <a:rPr lang="es-ES" dirty="0" smtClean="0"/>
              <a:t> </a:t>
            </a:r>
            <a:r>
              <a:rPr lang="es-ES" dirty="0" err="1" smtClean="0"/>
              <a:t>combined</a:t>
            </a:r>
            <a:r>
              <a:rPr lang="es-ES" dirty="0" smtClean="0"/>
              <a:t> </a:t>
            </a:r>
            <a:r>
              <a:rPr lang="es-ES" dirty="0" err="1" smtClean="0"/>
              <a:t>with</a:t>
            </a:r>
            <a:r>
              <a:rPr lang="es-ES" dirty="0" smtClean="0"/>
              <a:t> </a:t>
            </a:r>
            <a:r>
              <a:rPr lang="es-ES" dirty="0" err="1" smtClean="0"/>
              <a:t>other</a:t>
            </a:r>
            <a:r>
              <a:rPr lang="es-ES" dirty="0" smtClean="0"/>
              <a:t> </a:t>
            </a:r>
            <a:r>
              <a:rPr lang="es-ES" dirty="0" err="1" smtClean="0"/>
              <a:t>risk</a:t>
            </a:r>
            <a:r>
              <a:rPr lang="es-ES" dirty="0" smtClean="0"/>
              <a:t> </a:t>
            </a:r>
            <a:r>
              <a:rPr lang="es-ES" dirty="0" err="1" smtClean="0"/>
              <a:t>factors</a:t>
            </a:r>
            <a:r>
              <a:rPr lang="es-ES" dirty="0" smtClean="0"/>
              <a:t> as smoking, </a:t>
            </a:r>
            <a:r>
              <a:rPr lang="es-ES" dirty="0" err="1" smtClean="0"/>
              <a:t>obesity</a:t>
            </a:r>
            <a:r>
              <a:rPr lang="es-ES" dirty="0" smtClean="0"/>
              <a:t>, </a:t>
            </a:r>
            <a:r>
              <a:rPr lang="es-ES" dirty="0" err="1" smtClean="0"/>
              <a:t>physical</a:t>
            </a:r>
            <a:r>
              <a:rPr lang="es-ES" dirty="0" smtClean="0"/>
              <a:t> </a:t>
            </a:r>
            <a:r>
              <a:rPr lang="es-ES" dirty="0" err="1" smtClean="0"/>
              <a:t>inactivity</a:t>
            </a:r>
            <a:r>
              <a:rPr lang="es-ES" dirty="0" smtClean="0"/>
              <a:t> and </a:t>
            </a:r>
            <a:r>
              <a:rPr lang="es-ES" dirty="0" err="1" smtClean="0"/>
              <a:t>occurs</a:t>
            </a:r>
            <a:r>
              <a:rPr lang="es-ES" dirty="0" smtClean="0"/>
              <a:t> </a:t>
            </a:r>
            <a:r>
              <a:rPr lang="es-ES" dirty="0" err="1" smtClean="0"/>
              <a:t>commonly</a:t>
            </a:r>
            <a:r>
              <a:rPr lang="es-ES" dirty="0" smtClean="0"/>
              <a:t> </a:t>
            </a:r>
            <a:r>
              <a:rPr lang="es-ES" dirty="0" err="1" smtClean="0"/>
              <a:t>with</a:t>
            </a:r>
            <a:r>
              <a:rPr lang="es-ES" dirty="0" smtClean="0"/>
              <a:t> diabetes</a:t>
            </a:r>
          </a:p>
          <a:p>
            <a:pPr marL="0" marR="0" indent="0" algn="l" defTabSz="914400" rtl="0" eaLnBrk="1" fontAlgn="auto" latinLnBrk="0" hangingPunct="1">
              <a:lnSpc>
                <a:spcPct val="100000"/>
              </a:lnSpc>
              <a:spcBef>
                <a:spcPts val="0"/>
              </a:spcBef>
              <a:spcAft>
                <a:spcPts val="0"/>
              </a:spcAft>
              <a:buClrTx/>
              <a:buSzTx/>
              <a:buFontTx/>
              <a:buNone/>
              <a:tabLst/>
              <a:defRPr/>
            </a:pPr>
            <a:r>
              <a:rPr lang="es-ES" b="1" dirty="0" smtClean="0"/>
              <a:t>HYPERTENSION IS A MAJOR CONTRIBUTOR TO GLOBAL DISEASE BURDEN, OCCURRING</a:t>
            </a:r>
            <a:r>
              <a:rPr lang="es-ES" b="1" baseline="0" dirty="0" smtClean="0"/>
              <a:t> AS AN INSIDIUS ACCOMPANIMENT TO AGING POPULATIONS</a:t>
            </a:r>
            <a:endParaRPr lang="es-ES" b="1" dirty="0" smtClean="0"/>
          </a:p>
          <a:p>
            <a:endParaRPr lang="es-ES" b="1"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7</a:t>
            </a:fld>
            <a:endParaRPr lang="es-ES"/>
          </a:p>
        </p:txBody>
      </p:sp>
    </p:spTree>
    <p:extLst>
      <p:ext uri="{BB962C8B-B14F-4D97-AF65-F5344CB8AC3E}">
        <p14:creationId xmlns:p14="http://schemas.microsoft.com/office/powerpoint/2010/main" val="934454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b="1" dirty="0" smtClean="0"/>
              <a:t>ANTIHYPERTENSIVE DRUGS ARE WELL KNOWN TO PREVENT CARDIOVASCULAR MORBIDITY AND MORTALITY. THE RISK OF STROKE AND MYOCARDIAL INFARCTION DRCREASE BY ABOUT 40% AND 15% RESPECTIVILY </a:t>
            </a:r>
            <a:r>
              <a:rPr lang="es-ES" dirty="0" smtClean="0"/>
              <a:t>IN INDIVIDUALS WHO EXPERIENCE LONG-TERM DIASTOLIC BLOOD PRESSURE REDUCTION</a:t>
            </a:r>
            <a:r>
              <a:rPr lang="es-ES" baseline="0" dirty="0" smtClean="0"/>
              <a:t> OF 5-6 MM HG</a:t>
            </a:r>
          </a:p>
          <a:p>
            <a:pPr marL="0" marR="0" indent="0" algn="l" defTabSz="914400" rtl="0" eaLnBrk="1" fontAlgn="auto" latinLnBrk="0" hangingPunct="1">
              <a:lnSpc>
                <a:spcPct val="100000"/>
              </a:lnSpc>
              <a:spcBef>
                <a:spcPts val="0"/>
              </a:spcBef>
              <a:spcAft>
                <a:spcPts val="0"/>
              </a:spcAft>
              <a:buClrTx/>
              <a:buSzTx/>
              <a:buFontTx/>
              <a:buNone/>
              <a:tabLst/>
              <a:defRPr/>
            </a:pPr>
            <a:r>
              <a:rPr lang="es-ES" baseline="0" dirty="0" smtClean="0"/>
              <a:t>THE MAJOR ANTIHYPERTENSIVE DRUG CLASSES –DIURETICS,CALCIUM ANATGONISTS, B BLOCKERS, ANGIOTENSINE CONVERTING ENZYME INHIBITORS AND ANGIOTENSIN RECEPTOR BLOCKERS—ARE ALL EFFECTIVE AT LOWERING BLOOD PRESSURE ,SUCH THAT DRUG CHOICE MAY BE GOVERNED  BY PARIENTS CHARACTERISTICS (RISK PROFILE, CONCOMITANT DISEASE), DRUG TOLERABILITY,COST OF DRUGS ,,AND THE GROWING REALIZATION OF THE REQUIREMENT FOR COMBINATION THERAPY TO ACHIEVE GOAL BLOOD PRESSURE…</a:t>
            </a:r>
            <a:r>
              <a:rPr lang="es-ES" baseline="0" dirty="0" err="1" smtClean="0"/>
              <a:t>Borgui</a:t>
            </a:r>
            <a:r>
              <a:rPr lang="es-ES" baseline="0" dirty="0" smtClean="0"/>
              <a:t> </a:t>
            </a:r>
            <a:r>
              <a:rPr lang="es-ES" baseline="0" dirty="0" err="1" smtClean="0"/>
              <a:t>lercanidipine</a:t>
            </a:r>
            <a:r>
              <a:rPr lang="es-ES" baseline="0" dirty="0" smtClean="0"/>
              <a:t> and </a:t>
            </a:r>
            <a:r>
              <a:rPr lang="es-ES" baseline="0" dirty="0" err="1" smtClean="0"/>
              <a:t>hypertension</a:t>
            </a:r>
            <a:r>
              <a:rPr lang="es-ES" baseline="0" dirty="0" smtClean="0"/>
              <a:t>  vascular </a:t>
            </a:r>
            <a:r>
              <a:rPr lang="es-ES" baseline="0" dirty="0" err="1" smtClean="0"/>
              <a:t>health</a:t>
            </a:r>
            <a:r>
              <a:rPr lang="es-ES" baseline="0" dirty="0" smtClean="0"/>
              <a:t> and </a:t>
            </a:r>
            <a:r>
              <a:rPr lang="es-ES" baseline="0" dirty="0" err="1" smtClean="0"/>
              <a:t>risk</a:t>
            </a:r>
            <a:r>
              <a:rPr lang="es-ES" baseline="0" dirty="0" smtClean="0"/>
              <a:t> </a:t>
            </a:r>
            <a:r>
              <a:rPr lang="es-ES" baseline="0" dirty="0" err="1" smtClean="0"/>
              <a:t>damage</a:t>
            </a:r>
            <a:r>
              <a:rPr lang="es-ES" baseline="0" dirty="0" smtClean="0"/>
              <a:t> 2005;1:173-182</a:t>
            </a: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8</a:t>
            </a:fld>
            <a:endParaRPr lang="es-ES"/>
          </a:p>
        </p:txBody>
      </p:sp>
    </p:spTree>
    <p:extLst>
      <p:ext uri="{BB962C8B-B14F-4D97-AF65-F5344CB8AC3E}">
        <p14:creationId xmlns:p14="http://schemas.microsoft.com/office/powerpoint/2010/main" val="2398582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She</a:t>
            </a:r>
            <a:r>
              <a:rPr lang="es-ES" dirty="0" smtClean="0"/>
              <a:t> </a:t>
            </a:r>
            <a:r>
              <a:rPr lang="es-ES" dirty="0" err="1" smtClean="0"/>
              <a:t>developped</a:t>
            </a:r>
            <a:r>
              <a:rPr lang="es-ES" dirty="0" smtClean="0"/>
              <a:t> </a:t>
            </a:r>
            <a:r>
              <a:rPr lang="es-ES" dirty="0" err="1" smtClean="0"/>
              <a:t>hyperpigmentation</a:t>
            </a:r>
            <a:r>
              <a:rPr lang="es-ES" dirty="0" smtClean="0"/>
              <a:t> </a:t>
            </a:r>
            <a:r>
              <a:rPr lang="es-ES" dirty="0" err="1" smtClean="0"/>
              <a:t>when</a:t>
            </a:r>
            <a:r>
              <a:rPr lang="es-ES" dirty="0" smtClean="0"/>
              <a:t> </a:t>
            </a:r>
            <a:r>
              <a:rPr lang="es-ES" dirty="0" err="1" smtClean="0"/>
              <a:t>she</a:t>
            </a:r>
            <a:r>
              <a:rPr lang="es-ES" dirty="0" smtClean="0"/>
              <a:t> </a:t>
            </a:r>
            <a:r>
              <a:rPr lang="es-ES" dirty="0" err="1" smtClean="0"/>
              <a:t>was</a:t>
            </a:r>
            <a:r>
              <a:rPr lang="es-ES" dirty="0" smtClean="0"/>
              <a:t> </a:t>
            </a:r>
            <a:r>
              <a:rPr lang="es-ES" dirty="0" err="1" smtClean="0"/>
              <a:t>exposed</a:t>
            </a:r>
            <a:r>
              <a:rPr lang="es-ES" dirty="0" smtClean="0"/>
              <a:t> to </a:t>
            </a:r>
            <a:r>
              <a:rPr lang="es-ES" dirty="0" err="1" smtClean="0"/>
              <a:t>sun</a:t>
            </a:r>
            <a:endParaRPr lang="es-ES" dirty="0" smtClean="0"/>
          </a:p>
          <a:p>
            <a:r>
              <a:rPr lang="es-ES" dirty="0" err="1" smtClean="0"/>
              <a:t>After</a:t>
            </a:r>
            <a:r>
              <a:rPr lang="es-ES" dirty="0" smtClean="0"/>
              <a:t> </a:t>
            </a:r>
            <a:r>
              <a:rPr lang="es-ES" dirty="0" err="1" smtClean="0"/>
              <a:t>sun</a:t>
            </a:r>
            <a:r>
              <a:rPr lang="es-ES" dirty="0" smtClean="0"/>
              <a:t> EXPOSURE</a:t>
            </a:r>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10</a:t>
            </a:fld>
            <a:endParaRPr lang="es-ES"/>
          </a:p>
        </p:txBody>
      </p:sp>
    </p:spTree>
    <p:extLst>
      <p:ext uri="{BB962C8B-B14F-4D97-AF65-F5344CB8AC3E}">
        <p14:creationId xmlns:p14="http://schemas.microsoft.com/office/powerpoint/2010/main" val="1785078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Slate-gray: </a:t>
            </a:r>
            <a:r>
              <a:rPr lang="es-ES" smtClean="0"/>
              <a:t>gris pizarra</a:t>
            </a:r>
            <a:endParaRPr lang="es-ES"/>
          </a:p>
        </p:txBody>
      </p:sp>
      <p:sp>
        <p:nvSpPr>
          <p:cNvPr id="4" name="Marcador de número de diapositiva 3"/>
          <p:cNvSpPr>
            <a:spLocks noGrp="1"/>
          </p:cNvSpPr>
          <p:nvPr>
            <p:ph type="sldNum" sz="quarter" idx="10"/>
          </p:nvPr>
        </p:nvSpPr>
        <p:spPr/>
        <p:txBody>
          <a:bodyPr/>
          <a:lstStyle/>
          <a:p>
            <a:fld id="{24A4C817-19DF-4130-B42C-78E404861B00}" type="slidenum">
              <a:rPr lang="es-ES" smtClean="0"/>
              <a:t>11</a:t>
            </a:fld>
            <a:endParaRPr lang="es-ES"/>
          </a:p>
        </p:txBody>
      </p:sp>
    </p:spTree>
    <p:extLst>
      <p:ext uri="{BB962C8B-B14F-4D97-AF65-F5344CB8AC3E}">
        <p14:creationId xmlns:p14="http://schemas.microsoft.com/office/powerpoint/2010/main" val="603551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r>
              <a:rPr lang="es-ES" dirty="0" err="1" smtClean="0"/>
              <a:t>many</a:t>
            </a:r>
            <a:r>
              <a:rPr lang="es-ES" dirty="0" smtClean="0"/>
              <a:t> </a:t>
            </a:r>
            <a:r>
              <a:rPr lang="es-ES" dirty="0" err="1" smtClean="0"/>
              <a:t>melanophages</a:t>
            </a:r>
            <a:r>
              <a:rPr lang="es-ES" dirty="0" smtClean="0"/>
              <a:t>  in </a:t>
            </a:r>
            <a:r>
              <a:rPr lang="es-ES" dirty="0" err="1" smtClean="0"/>
              <a:t>the</a:t>
            </a:r>
            <a:r>
              <a:rPr lang="es-ES" dirty="0" smtClean="0"/>
              <a:t> dermis </a:t>
            </a:r>
            <a:r>
              <a:rPr lang="es-ES" dirty="0" err="1" smtClean="0"/>
              <a:t>close</a:t>
            </a:r>
            <a:r>
              <a:rPr lang="es-ES" dirty="0" smtClean="0"/>
              <a:t> to </a:t>
            </a:r>
            <a:r>
              <a:rPr lang="es-ES" dirty="0" err="1" smtClean="0"/>
              <a:t>the</a:t>
            </a:r>
            <a:r>
              <a:rPr lang="es-ES" smtClean="0"/>
              <a:t> epidermis</a:t>
            </a:r>
            <a:endParaRPr lang="es-ES" dirty="0" smtClean="0"/>
          </a:p>
          <a:p>
            <a:pPr marL="0" indent="0">
              <a:buNone/>
            </a:pP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13</a:t>
            </a:fld>
            <a:endParaRPr lang="es-ES"/>
          </a:p>
        </p:txBody>
      </p:sp>
    </p:spTree>
    <p:extLst>
      <p:ext uri="{BB962C8B-B14F-4D97-AF65-F5344CB8AC3E}">
        <p14:creationId xmlns:p14="http://schemas.microsoft.com/office/powerpoint/2010/main" val="24748853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r>
              <a:rPr lang="es-ES" dirty="0" err="1" smtClean="0"/>
              <a:t>many</a:t>
            </a:r>
            <a:r>
              <a:rPr lang="es-ES" dirty="0" smtClean="0"/>
              <a:t> </a:t>
            </a:r>
            <a:r>
              <a:rPr lang="es-ES" dirty="0" err="1" smtClean="0"/>
              <a:t>melanophages</a:t>
            </a:r>
            <a:r>
              <a:rPr lang="es-ES" dirty="0" smtClean="0"/>
              <a:t> in </a:t>
            </a:r>
            <a:r>
              <a:rPr lang="es-ES" dirty="0" err="1" smtClean="0"/>
              <a:t>the</a:t>
            </a:r>
            <a:r>
              <a:rPr lang="es-ES" dirty="0" smtClean="0"/>
              <a:t> dermis</a:t>
            </a:r>
          </a:p>
          <a:p>
            <a:pPr marL="0" indent="0">
              <a:buNone/>
            </a:pP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14</a:t>
            </a:fld>
            <a:endParaRPr lang="es-ES"/>
          </a:p>
        </p:txBody>
      </p:sp>
    </p:spTree>
    <p:extLst>
      <p:ext uri="{BB962C8B-B14F-4D97-AF65-F5344CB8AC3E}">
        <p14:creationId xmlns:p14="http://schemas.microsoft.com/office/powerpoint/2010/main" val="3450848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Management of </a:t>
            </a:r>
            <a:r>
              <a:rPr lang="es-ES" dirty="0" err="1" smtClean="0"/>
              <a:t>the</a:t>
            </a:r>
            <a:r>
              <a:rPr lang="es-ES" dirty="0" smtClean="0"/>
              <a:t> </a:t>
            </a:r>
            <a:r>
              <a:rPr lang="es-ES" dirty="0" err="1" smtClean="0"/>
              <a:t>hyperpigmentation</a:t>
            </a:r>
            <a:r>
              <a:rPr lang="es-ES" dirty="0" smtClean="0"/>
              <a:t> </a:t>
            </a:r>
            <a:r>
              <a:rPr lang="es-ES" dirty="0" err="1" smtClean="0"/>
              <a:t>consisted</a:t>
            </a:r>
            <a:r>
              <a:rPr lang="es-ES" dirty="0" smtClean="0"/>
              <a:t> of </a:t>
            </a:r>
            <a:r>
              <a:rPr lang="es-ES" dirty="0" err="1" smtClean="0"/>
              <a:t>the</a:t>
            </a:r>
            <a:r>
              <a:rPr lang="es-ES" dirty="0" smtClean="0"/>
              <a:t> </a:t>
            </a:r>
            <a:r>
              <a:rPr lang="es-ES" dirty="0" err="1" smtClean="0"/>
              <a:t>replacement</a:t>
            </a:r>
            <a:r>
              <a:rPr lang="es-ES" dirty="0" smtClean="0"/>
              <a:t> of </a:t>
            </a:r>
            <a:r>
              <a:rPr lang="es-ES" dirty="0" err="1" smtClean="0"/>
              <a:t>lercanidipine</a:t>
            </a:r>
            <a:r>
              <a:rPr lang="es-ES" dirty="0" smtClean="0"/>
              <a:t> </a:t>
            </a:r>
            <a:r>
              <a:rPr lang="es-ES" dirty="0" err="1" smtClean="0"/>
              <a:t>with</a:t>
            </a:r>
            <a:r>
              <a:rPr lang="es-ES" dirty="0" smtClean="0"/>
              <a:t> </a:t>
            </a:r>
            <a:r>
              <a:rPr lang="es-ES" dirty="0" err="1" smtClean="0"/>
              <a:t>telmisartan</a:t>
            </a:r>
            <a:r>
              <a:rPr lang="es-ES" dirty="0" smtClean="0"/>
              <a:t> plus </a:t>
            </a:r>
            <a:r>
              <a:rPr lang="es-ES" dirty="0" err="1" smtClean="0"/>
              <a:t>hydrochlorothiazide</a:t>
            </a:r>
            <a:r>
              <a:rPr lang="es-ES" dirty="0" smtClean="0"/>
              <a:t> and </a:t>
            </a:r>
            <a:r>
              <a:rPr lang="es-ES" dirty="0" err="1" smtClean="0"/>
              <a:t>photoprotection</a:t>
            </a:r>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15</a:t>
            </a:fld>
            <a:endParaRPr lang="es-ES"/>
          </a:p>
        </p:txBody>
      </p:sp>
    </p:spTree>
    <p:extLst>
      <p:ext uri="{BB962C8B-B14F-4D97-AF65-F5344CB8AC3E}">
        <p14:creationId xmlns:p14="http://schemas.microsoft.com/office/powerpoint/2010/main" val="42152184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Hyperpigmented</a:t>
            </a:r>
            <a:r>
              <a:rPr lang="es-ES" dirty="0" smtClean="0"/>
              <a:t> </a:t>
            </a:r>
            <a:r>
              <a:rPr lang="es-ES" dirty="0" err="1" smtClean="0"/>
              <a:t>patches</a:t>
            </a:r>
            <a:r>
              <a:rPr lang="es-ES" dirty="0" smtClean="0"/>
              <a:t> </a:t>
            </a:r>
            <a:r>
              <a:rPr lang="es-ES" dirty="0" err="1" smtClean="0"/>
              <a:t>on</a:t>
            </a:r>
            <a:r>
              <a:rPr lang="es-ES" dirty="0" smtClean="0"/>
              <a:t> </a:t>
            </a:r>
            <a:r>
              <a:rPr lang="es-ES" dirty="0" err="1" smtClean="0"/>
              <a:t>the</a:t>
            </a:r>
            <a:r>
              <a:rPr lang="es-ES" baseline="0" dirty="0" smtClean="0"/>
              <a:t> “V” área of </a:t>
            </a:r>
            <a:r>
              <a:rPr lang="es-ES" baseline="0" dirty="0" err="1" smtClean="0"/>
              <a:t>the</a:t>
            </a:r>
            <a:r>
              <a:rPr lang="es-ES" baseline="0" dirty="0" smtClean="0"/>
              <a:t> </a:t>
            </a:r>
            <a:r>
              <a:rPr lang="es-ES" baseline="0" dirty="0" err="1" smtClean="0"/>
              <a:t>upper</a:t>
            </a:r>
            <a:r>
              <a:rPr lang="es-ES" baseline="0" dirty="0" smtClean="0"/>
              <a:t> </a:t>
            </a:r>
            <a:r>
              <a:rPr lang="es-ES" baseline="0" dirty="0" err="1" smtClean="0"/>
              <a:t>part</a:t>
            </a:r>
            <a:r>
              <a:rPr lang="es-ES" baseline="0" dirty="0" smtClean="0"/>
              <a:t>  of </a:t>
            </a:r>
            <a:r>
              <a:rPr lang="es-ES" baseline="0" dirty="0" err="1" smtClean="0"/>
              <a:t>the</a:t>
            </a:r>
            <a:r>
              <a:rPr lang="es-ES" baseline="0" dirty="0" smtClean="0"/>
              <a:t> </a:t>
            </a:r>
            <a:r>
              <a:rPr lang="es-ES" baseline="0" dirty="0" err="1" smtClean="0"/>
              <a:t>chest</a:t>
            </a:r>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19</a:t>
            </a:fld>
            <a:endParaRPr lang="es-ES"/>
          </a:p>
        </p:txBody>
      </p:sp>
    </p:spTree>
    <p:extLst>
      <p:ext uri="{BB962C8B-B14F-4D97-AF65-F5344CB8AC3E}">
        <p14:creationId xmlns:p14="http://schemas.microsoft.com/office/powerpoint/2010/main" val="1520078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In </a:t>
            </a:r>
            <a:r>
              <a:rPr lang="es-ES" dirty="0" err="1" smtClean="0"/>
              <a:t>amiodarone-induced</a:t>
            </a:r>
            <a:r>
              <a:rPr lang="es-ES" dirty="0" smtClean="0"/>
              <a:t> skin</a:t>
            </a:r>
            <a:r>
              <a:rPr lang="es-ES" baseline="0" dirty="0" smtClean="0"/>
              <a:t> </a:t>
            </a:r>
            <a:r>
              <a:rPr lang="es-ES" baseline="0" dirty="0" err="1" smtClean="0"/>
              <a:t>pigmentation</a:t>
            </a:r>
            <a:r>
              <a:rPr lang="es-ES" baseline="0" dirty="0" smtClean="0"/>
              <a:t> </a:t>
            </a:r>
            <a:r>
              <a:rPr lang="es-ES" baseline="0" dirty="0" err="1" smtClean="0"/>
              <a:t>histologic</a:t>
            </a:r>
            <a:r>
              <a:rPr lang="es-ES" baseline="0" dirty="0" smtClean="0"/>
              <a:t> </a:t>
            </a:r>
            <a:r>
              <a:rPr lang="es-ES" baseline="0" dirty="0" err="1" smtClean="0"/>
              <a:t>examination</a:t>
            </a:r>
            <a:r>
              <a:rPr lang="es-ES" baseline="0" dirty="0" smtClean="0"/>
              <a:t> </a:t>
            </a:r>
            <a:r>
              <a:rPr lang="es-ES" baseline="0" dirty="0" err="1" smtClean="0"/>
              <a:t>reveales</a:t>
            </a:r>
            <a:r>
              <a:rPr lang="es-ES" baseline="0" dirty="0" smtClean="0"/>
              <a:t> </a:t>
            </a:r>
            <a:r>
              <a:rPr lang="es-ES" baseline="0" dirty="0" err="1" smtClean="0"/>
              <a:t>upper</a:t>
            </a:r>
            <a:r>
              <a:rPr lang="es-ES" baseline="0" dirty="0" smtClean="0"/>
              <a:t> </a:t>
            </a:r>
            <a:r>
              <a:rPr lang="es-ES" baseline="0" dirty="0" err="1" smtClean="0"/>
              <a:t>ans</a:t>
            </a:r>
            <a:r>
              <a:rPr lang="es-ES" baseline="0" dirty="0" smtClean="0"/>
              <a:t> </a:t>
            </a:r>
            <a:r>
              <a:rPr lang="es-ES" baseline="0" dirty="0" err="1" smtClean="0"/>
              <a:t>mid</a:t>
            </a:r>
            <a:r>
              <a:rPr lang="es-ES" baseline="0" dirty="0" smtClean="0"/>
              <a:t>- dermal </a:t>
            </a:r>
            <a:r>
              <a:rPr lang="es-ES" baseline="0" dirty="0" err="1" smtClean="0"/>
              <a:t>deposits</a:t>
            </a:r>
            <a:r>
              <a:rPr lang="es-ES" baseline="0" dirty="0" smtClean="0"/>
              <a:t> of a </a:t>
            </a:r>
            <a:r>
              <a:rPr lang="es-ES" baseline="0" dirty="0" err="1" smtClean="0"/>
              <a:t>yellow-black</a:t>
            </a:r>
            <a:r>
              <a:rPr lang="es-ES" baseline="0" dirty="0" smtClean="0"/>
              <a:t> granular </a:t>
            </a:r>
            <a:r>
              <a:rPr lang="es-ES" baseline="0" dirty="0" err="1" smtClean="0"/>
              <a:t>pigment</a:t>
            </a:r>
            <a:r>
              <a:rPr lang="es-ES" baseline="0" dirty="0" smtClean="0"/>
              <a:t>  (</a:t>
            </a:r>
            <a:r>
              <a:rPr lang="es-ES" baseline="0" dirty="0" err="1" smtClean="0"/>
              <a:t>lipofuscin</a:t>
            </a:r>
            <a:r>
              <a:rPr lang="es-ES" baseline="0" dirty="0" smtClean="0"/>
              <a:t>)</a:t>
            </a:r>
            <a:r>
              <a:rPr lang="es-ES" baseline="0" dirty="0" err="1" smtClean="0"/>
              <a:t>distributed</a:t>
            </a:r>
            <a:r>
              <a:rPr lang="es-ES" baseline="0" dirty="0" smtClean="0"/>
              <a:t> </a:t>
            </a:r>
            <a:r>
              <a:rPr lang="es-ES" baseline="0" dirty="0" err="1" smtClean="0"/>
              <a:t>perivascularly</a:t>
            </a:r>
            <a:r>
              <a:rPr lang="es-ES" baseline="0" dirty="0" smtClean="0"/>
              <a:t> in </a:t>
            </a:r>
            <a:r>
              <a:rPr lang="es-ES" baseline="0" dirty="0" err="1" smtClean="0"/>
              <a:t>the</a:t>
            </a:r>
            <a:r>
              <a:rPr lang="es-ES" baseline="0" dirty="0" smtClean="0"/>
              <a:t> </a:t>
            </a:r>
            <a:r>
              <a:rPr lang="es-ES" baseline="0" dirty="0" err="1" smtClean="0"/>
              <a:t>cytoplasm</a:t>
            </a:r>
            <a:r>
              <a:rPr lang="es-ES" baseline="0" dirty="0" smtClean="0"/>
              <a:t> of dermal </a:t>
            </a:r>
            <a:r>
              <a:rPr lang="es-ES" baseline="0" dirty="0" err="1" smtClean="0"/>
              <a:t>macrophages</a:t>
            </a:r>
            <a:endParaRPr lang="es-ES" baseline="0" dirty="0" smtClean="0"/>
          </a:p>
          <a:p>
            <a:endParaRPr lang="es-ES" baseline="0" dirty="0" smtClean="0"/>
          </a:p>
          <a:p>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27</a:t>
            </a:fld>
            <a:endParaRPr lang="es-ES"/>
          </a:p>
        </p:txBody>
      </p:sp>
    </p:spTree>
    <p:extLst>
      <p:ext uri="{BB962C8B-B14F-4D97-AF65-F5344CB8AC3E}">
        <p14:creationId xmlns:p14="http://schemas.microsoft.com/office/powerpoint/2010/main" val="2492908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Approximately</a:t>
            </a:r>
            <a:r>
              <a:rPr lang="es-ES" dirty="0" smtClean="0"/>
              <a:t> 25% of </a:t>
            </a:r>
            <a:r>
              <a:rPr lang="es-ES" dirty="0" err="1" smtClean="0"/>
              <a:t>hypertensive</a:t>
            </a:r>
            <a:r>
              <a:rPr lang="es-ES" dirty="0" smtClean="0"/>
              <a:t> </a:t>
            </a:r>
            <a:r>
              <a:rPr lang="es-ES" dirty="0" err="1" smtClean="0"/>
              <a:t>patients</a:t>
            </a:r>
            <a:r>
              <a:rPr lang="es-ES" dirty="0" smtClean="0"/>
              <a:t> </a:t>
            </a:r>
            <a:r>
              <a:rPr lang="es-ES" dirty="0" err="1" smtClean="0"/>
              <a:t>worlwide</a:t>
            </a:r>
            <a:r>
              <a:rPr lang="es-ES" dirty="0" smtClean="0"/>
              <a:t> are </a:t>
            </a:r>
            <a:r>
              <a:rPr lang="es-ES" dirty="0" err="1" smtClean="0"/>
              <a:t>taking</a:t>
            </a:r>
            <a:r>
              <a:rPr lang="es-ES" dirty="0" smtClean="0"/>
              <a:t> </a:t>
            </a:r>
            <a:r>
              <a:rPr lang="es-ES" dirty="0" err="1" smtClean="0"/>
              <a:t>ARBs</a:t>
            </a:r>
            <a:r>
              <a:rPr lang="es-ES" dirty="0" smtClean="0"/>
              <a:t>…200 </a:t>
            </a:r>
            <a:r>
              <a:rPr lang="es-ES" dirty="0" err="1" smtClean="0"/>
              <a:t>million</a:t>
            </a:r>
            <a:r>
              <a:rPr lang="es-ES" dirty="0" smtClean="0"/>
              <a:t> </a:t>
            </a:r>
            <a:r>
              <a:rPr lang="es-ES" smtClean="0"/>
              <a:t>worlwide</a:t>
            </a:r>
            <a:endParaRPr lang="es-ES"/>
          </a:p>
        </p:txBody>
      </p:sp>
      <p:sp>
        <p:nvSpPr>
          <p:cNvPr id="4" name="Marcador de número de diapositiva 3"/>
          <p:cNvSpPr>
            <a:spLocks noGrp="1"/>
          </p:cNvSpPr>
          <p:nvPr>
            <p:ph type="sldNum" sz="quarter" idx="10"/>
          </p:nvPr>
        </p:nvSpPr>
        <p:spPr/>
        <p:txBody>
          <a:bodyPr/>
          <a:lstStyle/>
          <a:p>
            <a:fld id="{24A4C817-19DF-4130-B42C-78E404861B00}" type="slidenum">
              <a:rPr lang="es-ES" smtClean="0"/>
              <a:t>29</a:t>
            </a:fld>
            <a:endParaRPr lang="es-ES"/>
          </a:p>
        </p:txBody>
      </p:sp>
    </p:spTree>
    <p:extLst>
      <p:ext uri="{BB962C8B-B14F-4D97-AF65-F5344CB8AC3E}">
        <p14:creationId xmlns:p14="http://schemas.microsoft.com/office/powerpoint/2010/main" val="2679946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ACE </a:t>
            </a:r>
            <a:r>
              <a:rPr lang="es-ES" dirty="0" err="1" smtClean="0"/>
              <a:t>angiotensin-converting</a:t>
            </a:r>
            <a:r>
              <a:rPr lang="es-ES" dirty="0" smtClean="0"/>
              <a:t> </a:t>
            </a:r>
            <a:r>
              <a:rPr lang="es-ES" dirty="0" err="1" smtClean="0"/>
              <a:t>enzyme</a:t>
            </a:r>
            <a:r>
              <a:rPr lang="es-ES" dirty="0" smtClean="0"/>
              <a:t> </a:t>
            </a:r>
            <a:r>
              <a:rPr lang="es-ES" dirty="0" err="1" smtClean="0"/>
              <a:t>inhibitors</a:t>
            </a:r>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31</a:t>
            </a:fld>
            <a:endParaRPr lang="es-ES"/>
          </a:p>
        </p:txBody>
      </p:sp>
    </p:spTree>
    <p:extLst>
      <p:ext uri="{BB962C8B-B14F-4D97-AF65-F5344CB8AC3E}">
        <p14:creationId xmlns:p14="http://schemas.microsoft.com/office/powerpoint/2010/main" val="6912453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34</a:t>
            </a:fld>
            <a:endParaRPr lang="es-ES"/>
          </a:p>
        </p:txBody>
      </p:sp>
    </p:spTree>
    <p:extLst>
      <p:ext uri="{BB962C8B-B14F-4D97-AF65-F5344CB8AC3E}">
        <p14:creationId xmlns:p14="http://schemas.microsoft.com/office/powerpoint/2010/main" val="3329655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Ac actúan sobe canales de calcio dependientes de voltaje de larga</a:t>
            </a:r>
            <a:r>
              <a:rPr lang="es-ES" baseline="0" dirty="0" smtClean="0"/>
              <a:t> duración. Estos canales delas células musculares lisas miocárdicas y vasculares  son estructuras moleculares complejas compuestas </a:t>
            </a:r>
            <a:r>
              <a:rPr lang="es-ES" baseline="0" dirty="0" err="1" smtClean="0"/>
              <a:t>or</a:t>
            </a:r>
            <a:r>
              <a:rPr lang="es-ES" baseline="0" dirty="0" smtClean="0"/>
              <a:t> 4 subunidades.. Real de </a:t>
            </a:r>
            <a:r>
              <a:rPr lang="es-ES" baseline="0" dirty="0" err="1" smtClean="0"/>
              <a:t>Asua</a:t>
            </a:r>
            <a:r>
              <a:rPr lang="es-ES" baseline="0" dirty="0" smtClean="0"/>
              <a:t> y C Suarez </a:t>
            </a:r>
            <a:r>
              <a:rPr lang="es-ES" baseline="0" dirty="0" err="1" smtClean="0"/>
              <a:t>Hipertens</a:t>
            </a:r>
            <a:r>
              <a:rPr lang="es-ES" baseline="0" dirty="0" smtClean="0"/>
              <a:t> riesgo </a:t>
            </a:r>
            <a:r>
              <a:rPr lang="es-ES" baseline="0" dirty="0" err="1" smtClean="0"/>
              <a:t>vasc</a:t>
            </a:r>
            <a:r>
              <a:rPr lang="es-ES" baseline="0" dirty="0" smtClean="0"/>
              <a:t> 2013</a:t>
            </a:r>
          </a:p>
          <a:p>
            <a:r>
              <a:rPr lang="es-ES" baseline="0" dirty="0" err="1" smtClean="0"/>
              <a:t>CCBs</a:t>
            </a:r>
            <a:r>
              <a:rPr lang="es-ES" baseline="0" dirty="0" smtClean="0"/>
              <a:t> dilate </a:t>
            </a:r>
            <a:r>
              <a:rPr lang="es-ES" baseline="0" dirty="0" err="1" smtClean="0"/>
              <a:t>coronary</a:t>
            </a:r>
            <a:r>
              <a:rPr lang="es-ES" baseline="0" dirty="0" smtClean="0"/>
              <a:t> </a:t>
            </a:r>
            <a:r>
              <a:rPr lang="es-ES" baseline="0" dirty="0" err="1" smtClean="0"/>
              <a:t>arteries</a:t>
            </a:r>
            <a:r>
              <a:rPr lang="es-ES" baseline="0" dirty="0" smtClean="0"/>
              <a:t> and </a:t>
            </a:r>
            <a:r>
              <a:rPr lang="es-ES" baseline="0" dirty="0" err="1" smtClean="0"/>
              <a:t>peripheral</a:t>
            </a:r>
            <a:r>
              <a:rPr lang="es-ES" baseline="0" dirty="0" smtClean="0"/>
              <a:t> </a:t>
            </a:r>
            <a:r>
              <a:rPr lang="es-ES" baseline="0" dirty="0" err="1" smtClean="0"/>
              <a:t>arterioles</a:t>
            </a:r>
            <a:r>
              <a:rPr lang="es-ES" baseline="0" dirty="0" smtClean="0"/>
              <a:t> </a:t>
            </a:r>
            <a:r>
              <a:rPr lang="es-ES" baseline="0" dirty="0" err="1" smtClean="0"/>
              <a:t>but</a:t>
            </a:r>
            <a:r>
              <a:rPr lang="es-ES" baseline="0" dirty="0" smtClean="0"/>
              <a:t> </a:t>
            </a:r>
            <a:r>
              <a:rPr lang="es-ES" baseline="0" dirty="0" err="1" smtClean="0"/>
              <a:t>not</a:t>
            </a:r>
            <a:r>
              <a:rPr lang="es-ES" baseline="0" dirty="0" smtClean="0"/>
              <a:t> </a:t>
            </a:r>
            <a:r>
              <a:rPr lang="es-ES" baseline="0" dirty="0" err="1" smtClean="0"/>
              <a:t>veins</a:t>
            </a:r>
            <a:r>
              <a:rPr lang="es-ES" baseline="0" dirty="0" smtClean="0"/>
              <a:t>. </a:t>
            </a:r>
            <a:r>
              <a:rPr lang="es-ES" baseline="0" dirty="0" err="1" smtClean="0"/>
              <a:t>They</a:t>
            </a:r>
            <a:r>
              <a:rPr lang="es-ES" baseline="0" dirty="0" smtClean="0"/>
              <a:t> aso </a:t>
            </a:r>
            <a:r>
              <a:rPr lang="es-ES" baseline="0" dirty="0" err="1" smtClean="0"/>
              <a:t>decresase</a:t>
            </a:r>
            <a:r>
              <a:rPr lang="es-ES" baseline="0" dirty="0" smtClean="0"/>
              <a:t> </a:t>
            </a:r>
            <a:r>
              <a:rPr lang="es-ES" baseline="0" dirty="0" err="1" smtClean="0"/>
              <a:t>cardiac</a:t>
            </a:r>
            <a:r>
              <a:rPr lang="es-ES" baseline="0" dirty="0" smtClean="0"/>
              <a:t> </a:t>
            </a:r>
            <a:r>
              <a:rPr lang="es-ES" baseline="0" dirty="0" err="1" smtClean="0"/>
              <a:t>contractility</a:t>
            </a:r>
            <a:r>
              <a:rPr lang="es-ES" baseline="0" dirty="0" smtClean="0"/>
              <a:t> (</a:t>
            </a:r>
            <a:r>
              <a:rPr lang="es-ES" baseline="0" dirty="0" err="1" smtClean="0"/>
              <a:t>negative</a:t>
            </a:r>
            <a:r>
              <a:rPr lang="es-ES" baseline="0" dirty="0" smtClean="0"/>
              <a:t> </a:t>
            </a:r>
            <a:r>
              <a:rPr lang="es-ES" baseline="0" dirty="0" err="1" smtClean="0"/>
              <a:t>inotropic</a:t>
            </a:r>
            <a:r>
              <a:rPr lang="es-ES" baseline="0" dirty="0" smtClean="0"/>
              <a:t> </a:t>
            </a:r>
            <a:r>
              <a:rPr lang="es-ES" baseline="0" dirty="0" err="1" smtClean="0"/>
              <a:t>effect</a:t>
            </a:r>
            <a:r>
              <a:rPr lang="es-ES" baseline="0" dirty="0" smtClean="0"/>
              <a:t>), </a:t>
            </a:r>
            <a:r>
              <a:rPr lang="es-ES" baseline="0" dirty="0" err="1" smtClean="0"/>
              <a:t>automaticity</a:t>
            </a:r>
            <a:r>
              <a:rPr lang="es-ES" baseline="0" dirty="0" smtClean="0"/>
              <a:t> at </a:t>
            </a:r>
            <a:r>
              <a:rPr lang="es-ES" baseline="0" dirty="0" err="1" smtClean="0"/>
              <a:t>the</a:t>
            </a:r>
            <a:r>
              <a:rPr lang="es-ES" baseline="0" dirty="0" smtClean="0"/>
              <a:t> SA </a:t>
            </a:r>
            <a:r>
              <a:rPr lang="es-ES" baseline="0" dirty="0" err="1" smtClean="0"/>
              <a:t>node</a:t>
            </a:r>
            <a:r>
              <a:rPr lang="es-ES" baseline="0" dirty="0" smtClean="0"/>
              <a:t> and </a:t>
            </a:r>
            <a:r>
              <a:rPr lang="es-ES" baseline="0" dirty="0" err="1" smtClean="0"/>
              <a:t>conduction</a:t>
            </a:r>
            <a:r>
              <a:rPr lang="es-ES" baseline="0" dirty="0" smtClean="0"/>
              <a:t> at </a:t>
            </a:r>
            <a:r>
              <a:rPr lang="es-ES" baseline="0" dirty="0" err="1" smtClean="0"/>
              <a:t>the</a:t>
            </a:r>
            <a:r>
              <a:rPr lang="es-ES" baseline="0" dirty="0" smtClean="0"/>
              <a:t> AV </a:t>
            </a:r>
            <a:r>
              <a:rPr lang="es-ES" baseline="0" dirty="0" err="1" smtClean="0"/>
              <a:t>node</a:t>
            </a:r>
            <a:r>
              <a:rPr lang="es-ES" baseline="0" dirty="0" smtClean="0"/>
              <a:t>; </a:t>
            </a:r>
            <a:r>
              <a:rPr lang="es-ES" baseline="0" dirty="0" err="1" smtClean="0"/>
              <a:t>diatation</a:t>
            </a:r>
            <a:r>
              <a:rPr lang="es-ES" baseline="0" dirty="0" smtClean="0"/>
              <a:t> of </a:t>
            </a:r>
            <a:r>
              <a:rPr lang="es-ES" baseline="0" dirty="0" err="1" smtClean="0"/>
              <a:t>the</a:t>
            </a:r>
            <a:r>
              <a:rPr lang="es-ES" baseline="0" dirty="0" smtClean="0"/>
              <a:t> </a:t>
            </a:r>
            <a:r>
              <a:rPr lang="es-ES" baseline="0" dirty="0" err="1" smtClean="0"/>
              <a:t>coronary</a:t>
            </a:r>
            <a:r>
              <a:rPr lang="es-ES" baseline="0" dirty="0" smtClean="0"/>
              <a:t> </a:t>
            </a:r>
            <a:r>
              <a:rPr lang="es-ES" baseline="0" dirty="0" err="1" smtClean="0"/>
              <a:t>arteries</a:t>
            </a:r>
            <a:r>
              <a:rPr lang="es-ES" baseline="0" dirty="0" smtClean="0"/>
              <a:t> </a:t>
            </a:r>
            <a:r>
              <a:rPr lang="es-ES" baseline="0" dirty="0" err="1" smtClean="0"/>
              <a:t>increases</a:t>
            </a:r>
            <a:r>
              <a:rPr lang="es-ES" baseline="0" dirty="0" smtClean="0"/>
              <a:t> </a:t>
            </a:r>
            <a:r>
              <a:rPr lang="es-ES" baseline="0" dirty="0" err="1" smtClean="0"/>
              <a:t>myocardial</a:t>
            </a:r>
            <a:r>
              <a:rPr lang="es-ES" baseline="0" dirty="0" smtClean="0"/>
              <a:t> </a:t>
            </a:r>
            <a:r>
              <a:rPr lang="es-ES" baseline="0" dirty="0" err="1" smtClean="0"/>
              <a:t>oxigen</a:t>
            </a:r>
            <a:r>
              <a:rPr lang="es-ES" baseline="0" dirty="0" smtClean="0"/>
              <a:t> </a:t>
            </a:r>
            <a:r>
              <a:rPr lang="es-ES" baseline="0" dirty="0" err="1" smtClean="0"/>
              <a:t>supply</a:t>
            </a:r>
            <a:r>
              <a:rPr lang="es-ES" baseline="0" dirty="0" smtClean="0"/>
              <a:t>…</a:t>
            </a:r>
            <a:r>
              <a:rPr lang="es-ES" baseline="0" dirty="0" err="1" smtClean="0"/>
              <a:t>but</a:t>
            </a:r>
            <a:r>
              <a:rPr lang="es-ES" baseline="0" dirty="0" smtClean="0"/>
              <a:t> </a:t>
            </a:r>
            <a:r>
              <a:rPr lang="es-ES" baseline="0" dirty="0" err="1" smtClean="0"/>
              <a:t>there</a:t>
            </a:r>
            <a:r>
              <a:rPr lang="es-ES" baseline="0" dirty="0" smtClean="0"/>
              <a:t> are </a:t>
            </a:r>
            <a:r>
              <a:rPr lang="es-ES" baseline="0" dirty="0" err="1" smtClean="0"/>
              <a:t>differences</a:t>
            </a:r>
            <a:r>
              <a:rPr lang="es-ES" baseline="0" dirty="0" smtClean="0"/>
              <a:t> in </a:t>
            </a:r>
            <a:r>
              <a:rPr lang="es-ES" baseline="0" dirty="0" err="1" smtClean="0"/>
              <a:t>terms</a:t>
            </a:r>
            <a:r>
              <a:rPr lang="es-ES" baseline="0" dirty="0" smtClean="0"/>
              <a:t> of </a:t>
            </a:r>
            <a:r>
              <a:rPr lang="es-ES" baseline="0" dirty="0" err="1" smtClean="0"/>
              <a:t>tissue</a:t>
            </a:r>
            <a:r>
              <a:rPr lang="es-ES" baseline="0" dirty="0" smtClean="0"/>
              <a:t> </a:t>
            </a:r>
            <a:r>
              <a:rPr lang="es-ES" baseline="0" dirty="0" err="1" smtClean="0"/>
              <a:t>selectivity</a:t>
            </a:r>
            <a:r>
              <a:rPr lang="es-ES" baseline="0" dirty="0" smtClean="0"/>
              <a:t> </a:t>
            </a:r>
            <a:r>
              <a:rPr lang="es-ES" baseline="0" dirty="0" err="1" smtClean="0"/>
              <a:t>betwween</a:t>
            </a:r>
            <a:r>
              <a:rPr lang="es-ES" baseline="0" dirty="0" smtClean="0"/>
              <a:t> DHP, </a:t>
            </a:r>
            <a:r>
              <a:rPr lang="es-ES" baseline="0" dirty="0" err="1" smtClean="0"/>
              <a:t>diltiazem</a:t>
            </a:r>
            <a:r>
              <a:rPr lang="es-ES" baseline="0" dirty="0" smtClean="0"/>
              <a:t> and </a:t>
            </a:r>
            <a:r>
              <a:rPr lang="es-ES" baseline="0" dirty="0" err="1" smtClean="0"/>
              <a:t>verapamil</a:t>
            </a:r>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35</a:t>
            </a:fld>
            <a:endParaRPr lang="es-ES"/>
          </a:p>
        </p:txBody>
      </p:sp>
    </p:spTree>
    <p:extLst>
      <p:ext uri="{BB962C8B-B14F-4D97-AF65-F5344CB8AC3E}">
        <p14:creationId xmlns:p14="http://schemas.microsoft.com/office/powerpoint/2010/main" val="35270059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Non DHP  </a:t>
            </a:r>
            <a:r>
              <a:rPr lang="es-ES" dirty="0" err="1" smtClean="0"/>
              <a:t>provide</a:t>
            </a:r>
            <a:r>
              <a:rPr lang="es-ES" dirty="0" smtClean="0"/>
              <a:t> a series of </a:t>
            </a:r>
            <a:r>
              <a:rPr lang="es-ES" dirty="0" err="1" smtClean="0"/>
              <a:t>advantages</a:t>
            </a:r>
            <a:r>
              <a:rPr lang="es-ES" dirty="0" smtClean="0"/>
              <a:t> </a:t>
            </a:r>
            <a:r>
              <a:rPr lang="es-ES" dirty="0" err="1" smtClean="0"/>
              <a:t>such</a:t>
            </a:r>
            <a:r>
              <a:rPr lang="es-ES" dirty="0" smtClean="0"/>
              <a:t> as </a:t>
            </a:r>
            <a:r>
              <a:rPr lang="es-ES" dirty="0" err="1" smtClean="0"/>
              <a:t>their</a:t>
            </a:r>
            <a:r>
              <a:rPr lang="es-ES" dirty="0" smtClean="0"/>
              <a:t> </a:t>
            </a:r>
            <a:r>
              <a:rPr lang="es-ES" dirty="0" err="1" smtClean="0"/>
              <a:t>potent</a:t>
            </a:r>
            <a:r>
              <a:rPr lang="es-ES" dirty="0" smtClean="0"/>
              <a:t> </a:t>
            </a:r>
            <a:r>
              <a:rPr lang="es-ES" dirty="0" err="1" smtClean="0"/>
              <a:t>coronary</a:t>
            </a:r>
            <a:r>
              <a:rPr lang="es-ES" dirty="0" smtClean="0"/>
              <a:t> </a:t>
            </a:r>
            <a:r>
              <a:rPr lang="es-ES" dirty="0" err="1" smtClean="0"/>
              <a:t>vasodiatator</a:t>
            </a:r>
            <a:r>
              <a:rPr lang="es-ES" dirty="0" smtClean="0"/>
              <a:t> </a:t>
            </a:r>
            <a:r>
              <a:rPr lang="es-ES" dirty="0" err="1" smtClean="0"/>
              <a:t>effect</a:t>
            </a:r>
            <a:r>
              <a:rPr lang="es-ES" dirty="0" smtClean="0"/>
              <a:t> , </a:t>
            </a:r>
            <a:r>
              <a:rPr lang="es-ES" dirty="0" err="1" smtClean="0"/>
              <a:t>an</a:t>
            </a:r>
            <a:r>
              <a:rPr lang="es-ES" dirty="0" smtClean="0"/>
              <a:t> </a:t>
            </a:r>
            <a:r>
              <a:rPr lang="es-ES" dirty="0" err="1" smtClean="0"/>
              <a:t>antiarrhytthmic</a:t>
            </a:r>
            <a:r>
              <a:rPr lang="es-ES" dirty="0" smtClean="0"/>
              <a:t> </a:t>
            </a:r>
            <a:r>
              <a:rPr lang="es-ES" dirty="0" err="1" smtClean="0"/>
              <a:t>effect</a:t>
            </a:r>
            <a:r>
              <a:rPr lang="es-ES" dirty="0" smtClean="0"/>
              <a:t> </a:t>
            </a:r>
            <a:r>
              <a:rPr lang="es-ES" dirty="0" err="1" smtClean="0"/>
              <a:t>based</a:t>
            </a:r>
            <a:r>
              <a:rPr lang="es-ES" dirty="0" smtClean="0"/>
              <a:t> </a:t>
            </a:r>
            <a:r>
              <a:rPr lang="es-ES" dirty="0" err="1" smtClean="0"/>
              <a:t>on</a:t>
            </a:r>
            <a:r>
              <a:rPr lang="es-ES" dirty="0" smtClean="0"/>
              <a:t> </a:t>
            </a:r>
            <a:r>
              <a:rPr lang="es-ES" dirty="0" err="1" smtClean="0"/>
              <a:t>their</a:t>
            </a:r>
            <a:r>
              <a:rPr lang="es-ES" dirty="0" smtClean="0"/>
              <a:t> </a:t>
            </a:r>
            <a:r>
              <a:rPr lang="es-ES" dirty="0" err="1" smtClean="0"/>
              <a:t>negative</a:t>
            </a:r>
            <a:r>
              <a:rPr lang="es-ES" dirty="0" smtClean="0"/>
              <a:t> </a:t>
            </a:r>
            <a:r>
              <a:rPr lang="es-ES" dirty="0" err="1" smtClean="0"/>
              <a:t>chronotropic</a:t>
            </a:r>
            <a:r>
              <a:rPr lang="es-ES" dirty="0" smtClean="0"/>
              <a:t> and </a:t>
            </a:r>
            <a:r>
              <a:rPr lang="es-ES" dirty="0" err="1" smtClean="0"/>
              <a:t>inotropic</a:t>
            </a:r>
            <a:r>
              <a:rPr lang="es-ES" dirty="0" smtClean="0"/>
              <a:t> </a:t>
            </a:r>
            <a:r>
              <a:rPr lang="es-ES" dirty="0" err="1" smtClean="0"/>
              <a:t>properties</a:t>
            </a:r>
            <a:r>
              <a:rPr lang="es-ES" dirty="0" smtClean="0"/>
              <a:t>, and a </a:t>
            </a:r>
            <a:r>
              <a:rPr lang="es-ES" dirty="0" err="1" smtClean="0"/>
              <a:t>lower</a:t>
            </a:r>
            <a:r>
              <a:rPr lang="es-ES" dirty="0" smtClean="0"/>
              <a:t> </a:t>
            </a:r>
            <a:r>
              <a:rPr lang="es-ES" dirty="0" err="1" smtClean="0"/>
              <a:t>incdence</a:t>
            </a:r>
            <a:r>
              <a:rPr lang="es-ES" dirty="0" smtClean="0"/>
              <a:t> of </a:t>
            </a:r>
            <a:r>
              <a:rPr lang="es-ES" dirty="0" err="1" smtClean="0"/>
              <a:t>peripheral</a:t>
            </a:r>
            <a:r>
              <a:rPr lang="es-ES" dirty="0" smtClean="0"/>
              <a:t> edema</a:t>
            </a:r>
          </a:p>
          <a:p>
            <a:r>
              <a:rPr lang="es-ES" dirty="0" err="1" smtClean="0"/>
              <a:t>Combination</a:t>
            </a:r>
            <a:r>
              <a:rPr lang="es-ES" dirty="0" smtClean="0"/>
              <a:t> </a:t>
            </a:r>
            <a:r>
              <a:rPr lang="es-ES" dirty="0" err="1" smtClean="0"/>
              <a:t>with</a:t>
            </a:r>
            <a:r>
              <a:rPr lang="es-ES" dirty="0" smtClean="0"/>
              <a:t> </a:t>
            </a:r>
            <a:r>
              <a:rPr lang="es-ES" dirty="0" err="1" smtClean="0"/>
              <a:t>other</a:t>
            </a:r>
            <a:r>
              <a:rPr lang="es-ES" dirty="0" smtClean="0"/>
              <a:t> </a:t>
            </a:r>
            <a:r>
              <a:rPr lang="es-ES" dirty="0" err="1" smtClean="0"/>
              <a:t>firwt</a:t>
            </a:r>
            <a:r>
              <a:rPr lang="es-ES" dirty="0" smtClean="0"/>
              <a:t>-line </a:t>
            </a:r>
            <a:r>
              <a:rPr lang="es-ES" dirty="0" err="1" smtClean="0"/>
              <a:t>agents</a:t>
            </a:r>
            <a:r>
              <a:rPr lang="es-ES" dirty="0" smtClean="0"/>
              <a:t> ,</a:t>
            </a:r>
            <a:r>
              <a:rPr lang="es-ES" dirty="0" err="1" smtClean="0"/>
              <a:t>such</a:t>
            </a:r>
            <a:r>
              <a:rPr lang="es-ES" dirty="0" smtClean="0"/>
              <a:t> as </a:t>
            </a:r>
            <a:r>
              <a:rPr lang="es-ES" dirty="0" err="1" smtClean="0"/>
              <a:t>renin-angiotensin</a:t>
            </a:r>
            <a:r>
              <a:rPr lang="es-ES" dirty="0" smtClean="0"/>
              <a:t> </a:t>
            </a:r>
            <a:r>
              <a:rPr lang="es-ES" dirty="0" err="1" smtClean="0"/>
              <a:t>system</a:t>
            </a:r>
            <a:r>
              <a:rPr lang="es-ES" dirty="0" smtClean="0"/>
              <a:t>  </a:t>
            </a:r>
            <a:r>
              <a:rPr lang="es-ES" dirty="0" err="1" smtClean="0"/>
              <a:t>blockers</a:t>
            </a:r>
            <a:r>
              <a:rPr lang="es-ES" dirty="0" smtClean="0"/>
              <a:t> , </a:t>
            </a:r>
            <a:r>
              <a:rPr lang="es-ES" dirty="0" err="1" smtClean="0"/>
              <a:t>make</a:t>
            </a:r>
            <a:r>
              <a:rPr lang="es-ES" dirty="0" smtClean="0"/>
              <a:t> </a:t>
            </a:r>
            <a:r>
              <a:rPr lang="es-ES" dirty="0" err="1" smtClean="0"/>
              <a:t>CCBs</a:t>
            </a:r>
            <a:r>
              <a:rPr lang="es-ES" baseline="0" dirty="0" smtClean="0"/>
              <a:t> </a:t>
            </a:r>
            <a:r>
              <a:rPr lang="es-ES" baseline="0" dirty="0" err="1" smtClean="0"/>
              <a:t>especally</a:t>
            </a:r>
            <a:r>
              <a:rPr lang="es-ES" baseline="0" dirty="0" smtClean="0"/>
              <a:t> </a:t>
            </a:r>
            <a:r>
              <a:rPr lang="es-ES" baseline="0" dirty="0" err="1" smtClean="0"/>
              <a:t>attractive</a:t>
            </a:r>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36</a:t>
            </a:fld>
            <a:endParaRPr lang="es-ES"/>
          </a:p>
        </p:txBody>
      </p:sp>
    </p:spTree>
    <p:extLst>
      <p:ext uri="{BB962C8B-B14F-4D97-AF65-F5344CB8AC3E}">
        <p14:creationId xmlns:p14="http://schemas.microsoft.com/office/powerpoint/2010/main" val="16414456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37</a:t>
            </a:fld>
            <a:endParaRPr lang="es-ES"/>
          </a:p>
        </p:txBody>
      </p:sp>
    </p:spTree>
    <p:extLst>
      <p:ext uri="{BB962C8B-B14F-4D97-AF65-F5344CB8AC3E}">
        <p14:creationId xmlns:p14="http://schemas.microsoft.com/office/powerpoint/2010/main" val="1982561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What</a:t>
            </a:r>
            <a:r>
              <a:rPr lang="es-ES" dirty="0" smtClean="0"/>
              <a:t> </a:t>
            </a:r>
            <a:r>
              <a:rPr lang="es-ES" dirty="0" err="1" smtClean="0"/>
              <a:t>distinguishes</a:t>
            </a:r>
            <a:r>
              <a:rPr lang="es-ES" dirty="0" smtClean="0"/>
              <a:t> </a:t>
            </a:r>
            <a:r>
              <a:rPr lang="es-ES" dirty="0" err="1" smtClean="0"/>
              <a:t>lercanidipine</a:t>
            </a:r>
            <a:r>
              <a:rPr lang="es-ES" dirty="0" smtClean="0"/>
              <a:t> </a:t>
            </a:r>
            <a:r>
              <a:rPr lang="es-ES" dirty="0" err="1" smtClean="0"/>
              <a:t>from</a:t>
            </a:r>
            <a:r>
              <a:rPr lang="es-ES" dirty="0" smtClean="0"/>
              <a:t> </a:t>
            </a:r>
            <a:r>
              <a:rPr lang="es-ES" dirty="0" err="1" smtClean="0"/>
              <a:t>other</a:t>
            </a:r>
            <a:r>
              <a:rPr lang="es-ES" dirty="0" smtClean="0"/>
              <a:t> </a:t>
            </a:r>
            <a:r>
              <a:rPr lang="es-ES" dirty="0" err="1" smtClean="0"/>
              <a:t>members</a:t>
            </a:r>
            <a:r>
              <a:rPr lang="es-ES" dirty="0" smtClean="0"/>
              <a:t> of </a:t>
            </a:r>
            <a:r>
              <a:rPr lang="es-ES" dirty="0" err="1" smtClean="0"/>
              <a:t>the</a:t>
            </a:r>
            <a:r>
              <a:rPr lang="es-ES" dirty="0" smtClean="0"/>
              <a:t> DHP </a:t>
            </a:r>
            <a:r>
              <a:rPr lang="es-ES" dirty="0" err="1" smtClean="0"/>
              <a:t>class</a:t>
            </a:r>
            <a:r>
              <a:rPr lang="es-ES" dirty="0" smtClean="0"/>
              <a:t> </a:t>
            </a:r>
            <a:r>
              <a:rPr lang="es-ES" dirty="0" err="1" smtClean="0"/>
              <a:t>is</a:t>
            </a:r>
            <a:r>
              <a:rPr lang="es-ES" dirty="0" smtClean="0"/>
              <a:t> </a:t>
            </a:r>
            <a:r>
              <a:rPr lang="es-ES" dirty="0" err="1" smtClean="0"/>
              <a:t>its</a:t>
            </a:r>
            <a:r>
              <a:rPr lang="es-ES" dirty="0" smtClean="0"/>
              <a:t> </a:t>
            </a:r>
            <a:r>
              <a:rPr lang="es-ES" dirty="0" err="1" smtClean="0"/>
              <a:t>lower</a:t>
            </a:r>
            <a:r>
              <a:rPr lang="es-ES" baseline="0" dirty="0" smtClean="0"/>
              <a:t> </a:t>
            </a:r>
            <a:r>
              <a:rPr lang="es-ES" baseline="0" dirty="0" err="1" smtClean="0"/>
              <a:t>incidence</a:t>
            </a:r>
            <a:r>
              <a:rPr lang="es-ES" baseline="0" dirty="0" smtClean="0"/>
              <a:t>  of adverse </a:t>
            </a:r>
            <a:r>
              <a:rPr lang="es-ES" baseline="0" dirty="0" err="1" smtClean="0"/>
              <a:t>effects</a:t>
            </a:r>
            <a:r>
              <a:rPr lang="es-ES" baseline="0" dirty="0" smtClean="0"/>
              <a:t>, </a:t>
            </a:r>
            <a:r>
              <a:rPr lang="es-ES" baseline="0" dirty="0" err="1" smtClean="0"/>
              <a:t>particularly</a:t>
            </a:r>
            <a:r>
              <a:rPr lang="es-ES" baseline="0" dirty="0" smtClean="0"/>
              <a:t> edema</a:t>
            </a: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38</a:t>
            </a:fld>
            <a:endParaRPr lang="es-ES"/>
          </a:p>
        </p:txBody>
      </p:sp>
    </p:spTree>
    <p:extLst>
      <p:ext uri="{BB962C8B-B14F-4D97-AF65-F5344CB8AC3E}">
        <p14:creationId xmlns:p14="http://schemas.microsoft.com/office/powerpoint/2010/main" val="29661760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Published</a:t>
            </a:r>
            <a:r>
              <a:rPr lang="es-ES" baseline="0" dirty="0" smtClean="0"/>
              <a:t> </a:t>
            </a:r>
            <a:r>
              <a:rPr lang="es-ES" baseline="0" dirty="0" err="1" smtClean="0"/>
              <a:t>reports</a:t>
            </a:r>
            <a:r>
              <a:rPr lang="es-ES" baseline="0" dirty="0" smtClean="0"/>
              <a:t> of </a:t>
            </a:r>
            <a:r>
              <a:rPr lang="es-ES" baseline="0" dirty="0" err="1" smtClean="0"/>
              <a:t>CCBs</a:t>
            </a:r>
            <a:r>
              <a:rPr lang="es-ES" baseline="0" dirty="0" smtClean="0"/>
              <a:t> reactions are </a:t>
            </a:r>
            <a:r>
              <a:rPr lang="es-ES" baseline="0" dirty="0" err="1" smtClean="0"/>
              <a:t>infrequent</a:t>
            </a:r>
            <a:r>
              <a:rPr lang="es-ES" baseline="0" dirty="0" smtClean="0"/>
              <a:t> .</a:t>
            </a:r>
            <a:r>
              <a:rPr lang="es-ES" baseline="0" dirty="0" err="1" smtClean="0"/>
              <a:t>information</a:t>
            </a:r>
            <a:r>
              <a:rPr lang="es-ES" baseline="0" dirty="0" smtClean="0"/>
              <a:t> </a:t>
            </a:r>
            <a:r>
              <a:rPr lang="es-ES" baseline="0" dirty="0" err="1" smtClean="0"/>
              <a:t>obtained</a:t>
            </a:r>
            <a:r>
              <a:rPr lang="es-ES" baseline="0" dirty="0" smtClean="0"/>
              <a:t> </a:t>
            </a:r>
            <a:r>
              <a:rPr lang="es-ES" baseline="0" dirty="0" err="1" smtClean="0"/>
              <a:t>fron</a:t>
            </a:r>
            <a:r>
              <a:rPr lang="es-ES" baseline="0" dirty="0" smtClean="0"/>
              <a:t> </a:t>
            </a:r>
            <a:r>
              <a:rPr lang="es-ES" baseline="0" dirty="0" err="1" smtClean="0"/>
              <a:t>spontaneous</a:t>
            </a:r>
            <a:r>
              <a:rPr lang="es-ES" baseline="0" dirty="0" smtClean="0"/>
              <a:t> </a:t>
            </a:r>
            <a:r>
              <a:rPr lang="es-ES" baseline="0" dirty="0" err="1" smtClean="0"/>
              <a:t>reposrts</a:t>
            </a:r>
            <a:r>
              <a:rPr lang="es-ES" baseline="0" dirty="0" smtClean="0"/>
              <a:t> </a:t>
            </a:r>
            <a:r>
              <a:rPr lang="es-ES" baseline="0" dirty="0" err="1" smtClean="0"/>
              <a:t>by</a:t>
            </a:r>
            <a:r>
              <a:rPr lang="es-ES" baseline="0" dirty="0" smtClean="0"/>
              <a:t> </a:t>
            </a:r>
            <a:r>
              <a:rPr lang="es-ES" baseline="0" dirty="0" err="1" smtClean="0"/>
              <a:t>phisician</a:t>
            </a:r>
            <a:r>
              <a:rPr lang="es-ES" baseline="0" dirty="0" smtClean="0"/>
              <a:t> </a:t>
            </a:r>
            <a:r>
              <a:rPr lang="es-ES" baseline="0" dirty="0" err="1" smtClean="0"/>
              <a:t>an</a:t>
            </a:r>
            <a:r>
              <a:rPr lang="es-ES" baseline="0" dirty="0" smtClean="0"/>
              <a:t> </a:t>
            </a:r>
            <a:r>
              <a:rPr lang="es-ES" baseline="0" dirty="0" err="1" smtClean="0"/>
              <a:t>other</a:t>
            </a:r>
            <a:r>
              <a:rPr lang="es-ES" baseline="0" dirty="0" smtClean="0"/>
              <a:t> </a:t>
            </a:r>
            <a:r>
              <a:rPr lang="es-ES" baseline="0" dirty="0" err="1" smtClean="0"/>
              <a:t>health</a:t>
            </a:r>
            <a:r>
              <a:rPr lang="es-ES" baseline="0" dirty="0" smtClean="0"/>
              <a:t> </a:t>
            </a:r>
            <a:r>
              <a:rPr lang="es-ES" baseline="0" dirty="0" err="1" smtClean="0"/>
              <a:t>pprofessionals</a:t>
            </a:r>
            <a:r>
              <a:rPr lang="es-ES" baseline="0" dirty="0" smtClean="0"/>
              <a:t> to FDA, ADRRS….</a:t>
            </a:r>
            <a:r>
              <a:rPr lang="es-ES" baseline="0" dirty="0" err="1" smtClean="0"/>
              <a:t>american</a:t>
            </a:r>
            <a:r>
              <a:rPr lang="es-ES" baseline="0" dirty="0" smtClean="0"/>
              <a:t> </a:t>
            </a:r>
            <a:r>
              <a:rPr lang="es-ES" baseline="0" dirty="0" err="1" smtClean="0"/>
              <a:t>academy</a:t>
            </a:r>
            <a:r>
              <a:rPr lang="es-ES" baseline="0" dirty="0" smtClean="0"/>
              <a:t> of </a:t>
            </a:r>
            <a:r>
              <a:rPr lang="es-ES" baseline="0" dirty="0" err="1" smtClean="0"/>
              <a:t>dermatology</a:t>
            </a:r>
            <a:r>
              <a:rPr lang="es-ES" baseline="0" dirty="0" smtClean="0"/>
              <a:t> ´s adverse </a:t>
            </a:r>
            <a:r>
              <a:rPr lang="es-ES" baseline="0" dirty="0" err="1" smtClean="0"/>
              <a:t>drug</a:t>
            </a:r>
            <a:r>
              <a:rPr lang="es-ES" baseline="0" dirty="0" smtClean="0"/>
              <a:t> reactions </a:t>
            </a:r>
            <a:r>
              <a:rPr lang="es-ES" baseline="0" dirty="0" err="1" smtClean="0"/>
              <a:t>reporting</a:t>
            </a:r>
            <a:r>
              <a:rPr lang="es-ES" baseline="0" dirty="0" smtClean="0"/>
              <a:t> </a:t>
            </a:r>
            <a:r>
              <a:rPr lang="es-ES" baseline="0" dirty="0" err="1" smtClean="0"/>
              <a:t>systemTHE</a:t>
            </a:r>
            <a:r>
              <a:rPr lang="es-ES" baseline="0" dirty="0" smtClean="0"/>
              <a:t> GENERALLY LOW SUSPICTION THAT THESE DRUGS MIGHT BE RESPONSIBLE FOR CUTANEOUS REACTIONS MAY HAVE LED LO LESS REOORTING OF SEVERE ADVERSE CUTANEOUS REACTIONS BY THESE DRUGS</a:t>
            </a: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39</a:t>
            </a:fld>
            <a:endParaRPr lang="es-ES"/>
          </a:p>
        </p:txBody>
      </p:sp>
    </p:spTree>
    <p:extLst>
      <p:ext uri="{BB962C8B-B14F-4D97-AF65-F5344CB8AC3E}">
        <p14:creationId xmlns:p14="http://schemas.microsoft.com/office/powerpoint/2010/main" val="2806275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Published</a:t>
            </a:r>
            <a:r>
              <a:rPr lang="es-ES" baseline="0" dirty="0" smtClean="0"/>
              <a:t> </a:t>
            </a:r>
            <a:r>
              <a:rPr lang="es-ES" baseline="0" dirty="0" err="1" smtClean="0"/>
              <a:t>reports</a:t>
            </a:r>
            <a:r>
              <a:rPr lang="es-ES" baseline="0" dirty="0" smtClean="0"/>
              <a:t> of </a:t>
            </a:r>
            <a:r>
              <a:rPr lang="es-ES" baseline="0" dirty="0" err="1" smtClean="0"/>
              <a:t>CCBs</a:t>
            </a:r>
            <a:r>
              <a:rPr lang="es-ES" baseline="0" dirty="0" smtClean="0"/>
              <a:t> reactions are </a:t>
            </a:r>
            <a:r>
              <a:rPr lang="es-ES" baseline="0" dirty="0" err="1" smtClean="0"/>
              <a:t>infrequent</a:t>
            </a:r>
            <a:r>
              <a:rPr lang="es-ES" baseline="0" dirty="0" smtClean="0"/>
              <a:t> . THE GENERALLY LOW SUSPICTION THAT THESE DRUGS MIGHT BE RESPONSIBLE FOR CUTANEOUS REACTIONS MAY HAVE LED LO LESS REOORTING OF SEVERE ADVERSE CUTANEOUS REACTIONS BY THESE DRUGS</a:t>
            </a: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40</a:t>
            </a:fld>
            <a:endParaRPr lang="es-ES"/>
          </a:p>
        </p:txBody>
      </p:sp>
    </p:spTree>
    <p:extLst>
      <p:ext uri="{BB962C8B-B14F-4D97-AF65-F5344CB8AC3E}">
        <p14:creationId xmlns:p14="http://schemas.microsoft.com/office/powerpoint/2010/main" val="15216380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Published</a:t>
            </a:r>
            <a:r>
              <a:rPr lang="es-ES" baseline="0" dirty="0" smtClean="0"/>
              <a:t> </a:t>
            </a:r>
            <a:r>
              <a:rPr lang="es-ES" baseline="0" dirty="0" err="1" smtClean="0"/>
              <a:t>reports</a:t>
            </a:r>
            <a:r>
              <a:rPr lang="es-ES" baseline="0" dirty="0" smtClean="0"/>
              <a:t> of </a:t>
            </a:r>
            <a:r>
              <a:rPr lang="es-ES" baseline="0" dirty="0" err="1" smtClean="0"/>
              <a:t>CCBs</a:t>
            </a:r>
            <a:r>
              <a:rPr lang="es-ES" baseline="0" dirty="0" smtClean="0"/>
              <a:t> reactions are </a:t>
            </a:r>
            <a:r>
              <a:rPr lang="es-ES" baseline="0" dirty="0" err="1" smtClean="0"/>
              <a:t>infrequent</a:t>
            </a:r>
            <a:r>
              <a:rPr lang="es-ES" baseline="0" dirty="0" smtClean="0"/>
              <a:t> . THE GENERALLY LOW SUSPICTION THAT THESE DRUGS MIGHT BE RESPONSIBLE FOR CUTANEOUS REACTIONS MAY HAVE LED LO LESS REOORTING OF SEVERE ADVERSE CUTANEOUS REACTIONS BY THESE DRUGS</a:t>
            </a: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41</a:t>
            </a:fld>
            <a:endParaRPr lang="es-ES"/>
          </a:p>
        </p:txBody>
      </p:sp>
    </p:spTree>
    <p:extLst>
      <p:ext uri="{BB962C8B-B14F-4D97-AF65-F5344CB8AC3E}">
        <p14:creationId xmlns:p14="http://schemas.microsoft.com/office/powerpoint/2010/main" val="8576782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Only</a:t>
            </a:r>
            <a:r>
              <a:rPr lang="es-ES" dirty="0" smtClean="0"/>
              <a:t> a </a:t>
            </a:r>
            <a:r>
              <a:rPr lang="es-ES" dirty="0" err="1" smtClean="0"/>
              <a:t>few</a:t>
            </a:r>
            <a:r>
              <a:rPr lang="es-ES" dirty="0" smtClean="0"/>
              <a:t> </a:t>
            </a:r>
            <a:r>
              <a:rPr lang="es-ES" dirty="0" err="1" smtClean="0"/>
              <a:t>previous</a:t>
            </a:r>
            <a:r>
              <a:rPr lang="es-ES" dirty="0" smtClean="0"/>
              <a:t> cases of adverse </a:t>
            </a:r>
            <a:r>
              <a:rPr lang="es-ES" dirty="0" err="1" smtClean="0"/>
              <a:t>drug</a:t>
            </a:r>
            <a:r>
              <a:rPr lang="es-ES" dirty="0" smtClean="0"/>
              <a:t> </a:t>
            </a:r>
            <a:r>
              <a:rPr lang="es-ES" dirty="0" err="1" smtClean="0"/>
              <a:t>reaction</a:t>
            </a:r>
            <a:r>
              <a:rPr lang="es-ES" dirty="0" smtClean="0"/>
              <a:t> </a:t>
            </a:r>
            <a:r>
              <a:rPr lang="es-ES" dirty="0" err="1" smtClean="0"/>
              <a:t>following</a:t>
            </a:r>
            <a:r>
              <a:rPr lang="es-ES" dirty="0" smtClean="0"/>
              <a:t> </a:t>
            </a:r>
            <a:r>
              <a:rPr lang="es-ES" dirty="0" err="1" smtClean="0"/>
              <a:t>lercanidipine</a:t>
            </a:r>
            <a:r>
              <a:rPr lang="es-ES" baseline="0" dirty="0" smtClean="0"/>
              <a:t>  </a:t>
            </a:r>
            <a:r>
              <a:rPr lang="es-ES" baseline="0" dirty="0" err="1" smtClean="0"/>
              <a:t>have</a:t>
            </a:r>
            <a:r>
              <a:rPr lang="es-ES" baseline="0" dirty="0" smtClean="0"/>
              <a:t> </a:t>
            </a:r>
            <a:r>
              <a:rPr lang="es-ES" baseline="0" dirty="0" err="1" smtClean="0"/>
              <a:t>been</a:t>
            </a:r>
            <a:r>
              <a:rPr lang="es-ES" baseline="0" dirty="0" smtClean="0"/>
              <a:t> </a:t>
            </a:r>
            <a:r>
              <a:rPr lang="es-ES" baseline="0" dirty="0" err="1" smtClean="0"/>
              <a:t>reported</a:t>
            </a:r>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42</a:t>
            </a:fld>
            <a:endParaRPr lang="es-ES"/>
          </a:p>
        </p:txBody>
      </p:sp>
    </p:spTree>
    <p:extLst>
      <p:ext uri="{BB962C8B-B14F-4D97-AF65-F5344CB8AC3E}">
        <p14:creationId xmlns:p14="http://schemas.microsoft.com/office/powerpoint/2010/main" val="5893855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Published</a:t>
            </a:r>
            <a:r>
              <a:rPr lang="es-ES" baseline="0" dirty="0" smtClean="0"/>
              <a:t> </a:t>
            </a:r>
            <a:r>
              <a:rPr lang="es-ES" baseline="0" dirty="0" err="1" smtClean="0"/>
              <a:t>reports</a:t>
            </a:r>
            <a:r>
              <a:rPr lang="es-ES" baseline="0" dirty="0" smtClean="0"/>
              <a:t> of </a:t>
            </a:r>
            <a:r>
              <a:rPr lang="es-ES" baseline="0" dirty="0" err="1" smtClean="0"/>
              <a:t>CCBs</a:t>
            </a:r>
            <a:r>
              <a:rPr lang="es-ES" baseline="0" dirty="0" smtClean="0"/>
              <a:t> reactions are </a:t>
            </a:r>
            <a:r>
              <a:rPr lang="es-ES" baseline="0" dirty="0" err="1" smtClean="0"/>
              <a:t>infrequent</a:t>
            </a:r>
            <a:r>
              <a:rPr lang="es-ES" baseline="0" dirty="0" smtClean="0"/>
              <a:t> . THE GENERALLY LOW SUSPICTION THAT THESE DRUGS MIGHT BE RESPONSIBLE FOR CUTANEOUS REACTIONS MAY HAVE LED LO LESS REPORTING OF SEVERE ADVERSE CUTANEOUS REACTIONS BY THESE DRUGS</a:t>
            </a: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43</a:t>
            </a:fld>
            <a:endParaRPr lang="es-ES"/>
          </a:p>
        </p:txBody>
      </p:sp>
    </p:spTree>
    <p:extLst>
      <p:ext uri="{BB962C8B-B14F-4D97-AF65-F5344CB8AC3E}">
        <p14:creationId xmlns:p14="http://schemas.microsoft.com/office/powerpoint/2010/main" val="35993603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These</a:t>
            </a:r>
            <a:r>
              <a:rPr lang="es-ES" dirty="0" smtClean="0"/>
              <a:t> </a:t>
            </a:r>
            <a:r>
              <a:rPr lang="es-ES" dirty="0" err="1" smtClean="0"/>
              <a:t>features</a:t>
            </a:r>
            <a:r>
              <a:rPr lang="es-ES" dirty="0" smtClean="0"/>
              <a:t> are </a:t>
            </a:r>
            <a:r>
              <a:rPr lang="es-ES" dirty="0" err="1" smtClean="0"/>
              <a:t>noticeably</a:t>
            </a:r>
            <a:r>
              <a:rPr lang="es-ES" dirty="0" smtClean="0"/>
              <a:t> </a:t>
            </a:r>
            <a:r>
              <a:rPr lang="es-ES" dirty="0" err="1" smtClean="0"/>
              <a:t>different</a:t>
            </a:r>
            <a:r>
              <a:rPr lang="es-ES" dirty="0" smtClean="0"/>
              <a:t> tan </a:t>
            </a:r>
            <a:r>
              <a:rPr lang="es-ES" dirty="0" err="1" smtClean="0"/>
              <a:t>those</a:t>
            </a:r>
            <a:r>
              <a:rPr lang="es-ES" dirty="0" smtClean="0"/>
              <a:t> </a:t>
            </a:r>
            <a:r>
              <a:rPr lang="es-ES" dirty="0" err="1" smtClean="0"/>
              <a:t>other</a:t>
            </a:r>
            <a:r>
              <a:rPr lang="es-ES" baseline="0" dirty="0" smtClean="0"/>
              <a:t> </a:t>
            </a:r>
            <a:r>
              <a:rPr lang="es-ES" baseline="0" dirty="0" err="1" smtClean="0"/>
              <a:t>drugs</a:t>
            </a:r>
            <a:r>
              <a:rPr lang="es-ES" baseline="0" dirty="0" smtClean="0"/>
              <a:t> </a:t>
            </a:r>
            <a:r>
              <a:rPr lang="es-ES" baseline="0" dirty="0" err="1" smtClean="0"/>
              <a:t>or</a:t>
            </a:r>
            <a:r>
              <a:rPr lang="es-ES" baseline="0" dirty="0" smtClean="0"/>
              <a:t> </a:t>
            </a:r>
            <a:r>
              <a:rPr lang="es-ES" baseline="0" dirty="0" err="1" smtClean="0"/>
              <a:t>chemical</a:t>
            </a:r>
            <a:r>
              <a:rPr lang="es-ES" baseline="0" dirty="0" smtClean="0"/>
              <a:t> </a:t>
            </a:r>
            <a:r>
              <a:rPr lang="es-ES" baseline="0" dirty="0" err="1" smtClean="0"/>
              <a:t>induced</a:t>
            </a:r>
            <a:r>
              <a:rPr lang="es-ES" baseline="0" dirty="0" smtClean="0"/>
              <a:t> </a:t>
            </a:r>
            <a:r>
              <a:rPr lang="es-ES" baseline="0" dirty="0" err="1" smtClean="0"/>
              <a:t>hyperpigmentation</a:t>
            </a:r>
            <a:endParaRPr lang="es-ES" baseline="0" dirty="0" smtClean="0"/>
          </a:p>
          <a:p>
            <a:r>
              <a:rPr lang="es-ES" baseline="0" dirty="0" err="1" smtClean="0"/>
              <a:t>Minocycline</a:t>
            </a:r>
            <a:r>
              <a:rPr lang="es-ES" baseline="0" dirty="0" smtClean="0"/>
              <a:t>  induces HP in áreas of </a:t>
            </a:r>
            <a:r>
              <a:rPr lang="es-ES" baseline="0" dirty="0" err="1" smtClean="0"/>
              <a:t>cutaneous</a:t>
            </a:r>
            <a:r>
              <a:rPr lang="es-ES" baseline="0" dirty="0" smtClean="0"/>
              <a:t> </a:t>
            </a:r>
            <a:r>
              <a:rPr lang="es-ES" baseline="0" dirty="0" err="1" smtClean="0"/>
              <a:t>inflammation,typically</a:t>
            </a:r>
            <a:r>
              <a:rPr lang="es-ES" baseline="0" dirty="0" smtClean="0"/>
              <a:t> in acné </a:t>
            </a:r>
            <a:r>
              <a:rPr lang="es-ES" baseline="0" dirty="0" err="1" smtClean="0"/>
              <a:t>scars</a:t>
            </a:r>
            <a:r>
              <a:rPr lang="es-ES" baseline="0" dirty="0" smtClean="0"/>
              <a:t>..AND PIGMENT DEPOSITION RELATED TO MINOCYCLINE HAS BEEN DEMONSTRATE TO BE  IRON</a:t>
            </a:r>
          </a:p>
          <a:p>
            <a:r>
              <a:rPr lang="es-ES" baseline="0" dirty="0" err="1" smtClean="0"/>
              <a:t>Argyria</a:t>
            </a:r>
            <a:r>
              <a:rPr lang="es-ES" baseline="0" dirty="0" smtClean="0"/>
              <a:t> </a:t>
            </a:r>
            <a:r>
              <a:rPr lang="es-ES" baseline="0" dirty="0" err="1" smtClean="0"/>
              <a:t>induced</a:t>
            </a:r>
            <a:r>
              <a:rPr lang="es-ES" baseline="0" dirty="0" smtClean="0"/>
              <a:t> </a:t>
            </a:r>
            <a:r>
              <a:rPr lang="es-ES" baseline="0" dirty="0" err="1" smtClean="0"/>
              <a:t>slate</a:t>
            </a:r>
            <a:r>
              <a:rPr lang="es-ES" baseline="0" dirty="0" smtClean="0"/>
              <a:t>-gray hp in </a:t>
            </a:r>
            <a:r>
              <a:rPr lang="es-ES" baseline="0" dirty="0" err="1" smtClean="0"/>
              <a:t>sun</a:t>
            </a:r>
            <a:r>
              <a:rPr lang="es-ES" baseline="0" dirty="0" smtClean="0"/>
              <a:t> </a:t>
            </a:r>
            <a:r>
              <a:rPr lang="es-ES" baseline="0" dirty="0" err="1" smtClean="0"/>
              <a:t>exposed</a:t>
            </a:r>
            <a:r>
              <a:rPr lang="es-ES" baseline="0" dirty="0" smtClean="0"/>
              <a:t> áreas, </a:t>
            </a:r>
            <a:r>
              <a:rPr lang="es-ES" baseline="0" dirty="0" err="1" smtClean="0"/>
              <a:t>lunulae</a:t>
            </a:r>
            <a:r>
              <a:rPr lang="es-ES" baseline="0" dirty="0" smtClean="0"/>
              <a:t> of </a:t>
            </a:r>
            <a:r>
              <a:rPr lang="es-ES" baseline="0" dirty="0" err="1" smtClean="0"/>
              <a:t>nails</a:t>
            </a:r>
            <a:r>
              <a:rPr lang="es-ES" baseline="0" dirty="0" smtClean="0"/>
              <a:t>, </a:t>
            </a:r>
            <a:r>
              <a:rPr lang="es-ES" baseline="0" dirty="0" err="1" smtClean="0"/>
              <a:t>mucous</a:t>
            </a:r>
            <a:r>
              <a:rPr lang="es-ES" baseline="0" dirty="0" smtClean="0"/>
              <a:t> </a:t>
            </a:r>
            <a:r>
              <a:rPr lang="es-ES" baseline="0" dirty="0" err="1" smtClean="0"/>
              <a:t>membranes</a:t>
            </a:r>
            <a:r>
              <a:rPr lang="es-ES" baseline="0" dirty="0" smtClean="0"/>
              <a:t> and </a:t>
            </a:r>
            <a:r>
              <a:rPr lang="es-ES" baseline="0" dirty="0" err="1" smtClean="0"/>
              <a:t>sclera</a:t>
            </a:r>
            <a:endParaRPr lang="es-ES" baseline="0" dirty="0" smtClean="0"/>
          </a:p>
          <a:p>
            <a:r>
              <a:rPr lang="es-ES" baseline="0" dirty="0" err="1" smtClean="0"/>
              <a:t>Amuodarone</a:t>
            </a:r>
            <a:r>
              <a:rPr lang="es-ES" baseline="0" dirty="0" smtClean="0"/>
              <a:t>, </a:t>
            </a:r>
            <a:r>
              <a:rPr lang="es-ES" baseline="0" dirty="0" err="1" smtClean="0"/>
              <a:t>imipramine</a:t>
            </a:r>
            <a:r>
              <a:rPr lang="es-ES" baseline="0" dirty="0" smtClean="0"/>
              <a:t>, </a:t>
            </a:r>
            <a:r>
              <a:rPr lang="es-ES" baseline="0" dirty="0" err="1" smtClean="0"/>
              <a:t>cholpromacine</a:t>
            </a:r>
            <a:r>
              <a:rPr lang="es-ES" baseline="0" dirty="0" smtClean="0"/>
              <a:t> induces </a:t>
            </a:r>
            <a:r>
              <a:rPr lang="es-ES" baseline="0" dirty="0" err="1" smtClean="0"/>
              <a:t>slate.gray</a:t>
            </a:r>
            <a:r>
              <a:rPr lang="es-ES" baseline="0" dirty="0" smtClean="0"/>
              <a:t> maculas </a:t>
            </a:r>
            <a:r>
              <a:rPr lang="es-ES" baseline="0" dirty="0" err="1" smtClean="0"/>
              <a:t>or</a:t>
            </a:r>
            <a:r>
              <a:rPr lang="es-ES" baseline="0" dirty="0" smtClean="0"/>
              <a:t> </a:t>
            </a:r>
            <a:r>
              <a:rPr lang="es-ES" baseline="0" dirty="0" err="1" smtClean="0"/>
              <a:t>patches</a:t>
            </a:r>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45</a:t>
            </a:fld>
            <a:endParaRPr lang="es-ES"/>
          </a:p>
        </p:txBody>
      </p:sp>
    </p:spTree>
    <p:extLst>
      <p:ext uri="{BB962C8B-B14F-4D97-AF65-F5344CB8AC3E}">
        <p14:creationId xmlns:p14="http://schemas.microsoft.com/office/powerpoint/2010/main" val="23321520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Kubo</a:t>
            </a:r>
            <a:r>
              <a:rPr lang="es-ES" dirty="0" smtClean="0"/>
              <a:t> et al </a:t>
            </a:r>
            <a:r>
              <a:rPr lang="es-ES" dirty="0" err="1" smtClean="0"/>
              <a:t>the</a:t>
            </a:r>
            <a:r>
              <a:rPr lang="es-ES" dirty="0" smtClean="0"/>
              <a:t> </a:t>
            </a:r>
            <a:r>
              <a:rPr lang="es-ES" dirty="0" err="1" smtClean="0"/>
              <a:t>average</a:t>
            </a:r>
            <a:r>
              <a:rPr lang="es-ES" dirty="0" smtClean="0"/>
              <a:t> </a:t>
            </a:r>
            <a:r>
              <a:rPr lang="es-ES" dirty="0" err="1" smtClean="0"/>
              <a:t>age</a:t>
            </a:r>
            <a:r>
              <a:rPr lang="es-ES" dirty="0" smtClean="0"/>
              <a:t> </a:t>
            </a:r>
            <a:r>
              <a:rPr lang="es-ES" dirty="0" err="1" smtClean="0"/>
              <a:t>was</a:t>
            </a:r>
            <a:r>
              <a:rPr lang="es-ES" dirty="0" smtClean="0"/>
              <a:t> 63 </a:t>
            </a:r>
            <a:r>
              <a:rPr lang="es-ES" dirty="0" err="1" smtClean="0"/>
              <a:t>years</a:t>
            </a:r>
            <a:r>
              <a:rPr lang="es-ES" dirty="0" smtClean="0"/>
              <a:t> and </a:t>
            </a:r>
            <a:r>
              <a:rPr lang="es-ES" dirty="0" err="1" smtClean="0"/>
              <a:t>the</a:t>
            </a:r>
            <a:r>
              <a:rPr lang="es-ES" dirty="0" smtClean="0"/>
              <a:t> </a:t>
            </a:r>
            <a:r>
              <a:rPr lang="es-ES" dirty="0" err="1" smtClean="0"/>
              <a:t>average</a:t>
            </a:r>
            <a:r>
              <a:rPr lang="es-ES" dirty="0" smtClean="0"/>
              <a:t> </a:t>
            </a:r>
            <a:r>
              <a:rPr lang="es-ES" dirty="0" err="1" smtClean="0"/>
              <a:t>interval</a:t>
            </a:r>
            <a:r>
              <a:rPr lang="es-ES" baseline="0" dirty="0" smtClean="0"/>
              <a:t> </a:t>
            </a:r>
            <a:r>
              <a:rPr lang="es-ES" baseline="0" dirty="0" err="1" smtClean="0"/>
              <a:t>from</a:t>
            </a:r>
            <a:r>
              <a:rPr lang="es-ES" baseline="0" dirty="0" smtClean="0"/>
              <a:t> </a:t>
            </a:r>
            <a:r>
              <a:rPr lang="es-ES" baseline="0" dirty="0" err="1" smtClean="0"/>
              <a:t>the</a:t>
            </a:r>
            <a:r>
              <a:rPr lang="es-ES" baseline="0" dirty="0" smtClean="0"/>
              <a:t> </a:t>
            </a:r>
            <a:r>
              <a:rPr lang="es-ES" baseline="0" dirty="0" err="1" smtClean="0"/>
              <a:t>initiation</a:t>
            </a:r>
            <a:r>
              <a:rPr lang="es-ES" baseline="0" dirty="0" smtClean="0"/>
              <a:t> of </a:t>
            </a:r>
            <a:r>
              <a:rPr lang="es-ES" baseline="0" dirty="0" err="1" smtClean="0"/>
              <a:t>diltiazem</a:t>
            </a:r>
            <a:r>
              <a:rPr lang="es-ES" baseline="0" dirty="0" smtClean="0"/>
              <a:t> </a:t>
            </a:r>
            <a:r>
              <a:rPr lang="es-ES" baseline="0" dirty="0" err="1" smtClean="0"/>
              <a:t>therapy</a:t>
            </a:r>
            <a:r>
              <a:rPr lang="es-ES" baseline="0" dirty="0" smtClean="0"/>
              <a:t> </a:t>
            </a:r>
            <a:r>
              <a:rPr lang="es-ES" baseline="0" dirty="0" err="1" smtClean="0"/>
              <a:t>through</a:t>
            </a:r>
            <a:r>
              <a:rPr lang="es-ES" baseline="0" dirty="0" smtClean="0"/>
              <a:t> </a:t>
            </a:r>
            <a:r>
              <a:rPr lang="es-ES" baseline="0" dirty="0" err="1" smtClean="0"/>
              <a:t>the</a:t>
            </a:r>
            <a:r>
              <a:rPr lang="es-ES" baseline="0" dirty="0" smtClean="0"/>
              <a:t> </a:t>
            </a:r>
            <a:r>
              <a:rPr lang="es-ES" baseline="0" dirty="0" err="1" smtClean="0"/>
              <a:t>onset</a:t>
            </a:r>
            <a:r>
              <a:rPr lang="es-ES" baseline="0" dirty="0" smtClean="0"/>
              <a:t> </a:t>
            </a:r>
            <a:r>
              <a:rPr lang="es-ES" baseline="0" dirty="0" err="1" smtClean="0"/>
              <a:t>was</a:t>
            </a:r>
            <a:r>
              <a:rPr lang="es-ES" baseline="0" dirty="0" smtClean="0"/>
              <a:t> 15 </a:t>
            </a:r>
            <a:r>
              <a:rPr lang="es-ES" baseline="0" dirty="0" err="1" smtClean="0"/>
              <a:t>months</a:t>
            </a:r>
            <a:r>
              <a:rPr lang="es-ES" baseline="0" dirty="0" smtClean="0"/>
              <a:t> in 14 cases, </a:t>
            </a:r>
            <a:r>
              <a:rPr lang="es-ES" baseline="0" dirty="0" err="1" smtClean="0"/>
              <a:t>which</a:t>
            </a:r>
            <a:r>
              <a:rPr lang="es-ES" baseline="0" dirty="0" smtClean="0"/>
              <a:t> </a:t>
            </a:r>
            <a:r>
              <a:rPr lang="es-ES" baseline="0" dirty="0" err="1" smtClean="0"/>
              <a:t>was</a:t>
            </a:r>
            <a:r>
              <a:rPr lang="es-ES" baseline="0" dirty="0" smtClean="0"/>
              <a:t> </a:t>
            </a:r>
            <a:r>
              <a:rPr lang="es-ES" baseline="0" dirty="0" err="1" smtClean="0"/>
              <a:t>markedly</a:t>
            </a:r>
            <a:r>
              <a:rPr lang="es-ES" baseline="0" dirty="0" smtClean="0"/>
              <a:t> </a:t>
            </a:r>
            <a:r>
              <a:rPr lang="es-ES" baseline="0" dirty="0" err="1" smtClean="0"/>
              <a:t>longer</a:t>
            </a:r>
            <a:r>
              <a:rPr lang="es-ES" baseline="0" dirty="0" smtClean="0"/>
              <a:t> tan </a:t>
            </a:r>
            <a:r>
              <a:rPr lang="es-ES" baseline="0" dirty="0" err="1" smtClean="0"/>
              <a:t>the</a:t>
            </a:r>
            <a:r>
              <a:rPr lang="es-ES" baseline="0" dirty="0" smtClean="0"/>
              <a:t> </a:t>
            </a:r>
            <a:r>
              <a:rPr lang="es-ES" baseline="0" dirty="0" err="1" smtClean="0"/>
              <a:t>intervals</a:t>
            </a:r>
            <a:r>
              <a:rPr lang="es-ES" baseline="0" dirty="0" smtClean="0"/>
              <a:t> </a:t>
            </a:r>
            <a:r>
              <a:rPr lang="es-ES" baseline="0" dirty="0" err="1" smtClean="0"/>
              <a:t>for</a:t>
            </a:r>
            <a:r>
              <a:rPr lang="es-ES" baseline="0" dirty="0" smtClean="0"/>
              <a:t> </a:t>
            </a:r>
            <a:r>
              <a:rPr lang="es-ES" baseline="0" dirty="0" err="1" smtClean="0"/>
              <a:t>other</a:t>
            </a:r>
            <a:r>
              <a:rPr lang="es-ES" baseline="0" dirty="0" smtClean="0"/>
              <a:t> </a:t>
            </a:r>
            <a:r>
              <a:rPr lang="es-ES" baseline="0" dirty="0" err="1" smtClean="0"/>
              <a:t>types</a:t>
            </a:r>
            <a:r>
              <a:rPr lang="es-ES" baseline="0" dirty="0" smtClean="0"/>
              <a:t> of </a:t>
            </a:r>
            <a:r>
              <a:rPr lang="es-ES" baseline="0" dirty="0" err="1" smtClean="0"/>
              <a:t>drug</a:t>
            </a:r>
            <a:r>
              <a:rPr lang="es-ES" baseline="0" dirty="0" smtClean="0"/>
              <a:t> </a:t>
            </a:r>
            <a:r>
              <a:rPr lang="es-ES" baseline="0" dirty="0" err="1" smtClean="0"/>
              <a:t>reactions</a:t>
            </a:r>
            <a:endParaRPr lang="es-ES" baseline="0" dirty="0" smtClean="0"/>
          </a:p>
          <a:p>
            <a:r>
              <a:rPr lang="es-ES" baseline="0" dirty="0" err="1" smtClean="0"/>
              <a:t>The</a:t>
            </a:r>
            <a:r>
              <a:rPr lang="es-ES" baseline="0" dirty="0" smtClean="0"/>
              <a:t> </a:t>
            </a:r>
            <a:r>
              <a:rPr lang="es-ES" baseline="0" dirty="0" err="1" smtClean="0"/>
              <a:t>face</a:t>
            </a:r>
            <a:r>
              <a:rPr lang="es-ES" baseline="0" dirty="0" smtClean="0"/>
              <a:t> </a:t>
            </a:r>
            <a:r>
              <a:rPr lang="es-ES" baseline="0" dirty="0" err="1" smtClean="0"/>
              <a:t>was</a:t>
            </a:r>
            <a:r>
              <a:rPr lang="es-ES" baseline="0" dirty="0" smtClean="0"/>
              <a:t> </a:t>
            </a:r>
            <a:r>
              <a:rPr lang="es-ES" baseline="0" dirty="0" err="1" smtClean="0"/>
              <a:t>affected</a:t>
            </a:r>
            <a:r>
              <a:rPr lang="es-ES" baseline="0" dirty="0" smtClean="0"/>
              <a:t> in </a:t>
            </a:r>
            <a:r>
              <a:rPr lang="es-ES" baseline="0" dirty="0" err="1" smtClean="0"/>
              <a:t>all</a:t>
            </a:r>
            <a:r>
              <a:rPr lang="es-ES" baseline="0" dirty="0" smtClean="0"/>
              <a:t> cases , </a:t>
            </a:r>
            <a:r>
              <a:rPr lang="es-ES" baseline="0" dirty="0" err="1" smtClean="0"/>
              <a:t>followed</a:t>
            </a:r>
            <a:r>
              <a:rPr lang="es-ES" baseline="0" dirty="0" smtClean="0"/>
              <a:t> </a:t>
            </a:r>
            <a:r>
              <a:rPr lang="es-ES" baseline="0" dirty="0" err="1" smtClean="0"/>
              <a:t>by</a:t>
            </a:r>
            <a:r>
              <a:rPr lang="es-ES" baseline="0" dirty="0" smtClean="0"/>
              <a:t> </a:t>
            </a:r>
            <a:r>
              <a:rPr lang="es-ES" baseline="0" dirty="0" err="1" smtClean="0"/>
              <a:t>neck</a:t>
            </a:r>
            <a:r>
              <a:rPr lang="es-ES" baseline="0" dirty="0" smtClean="0"/>
              <a:t> and </a:t>
            </a:r>
            <a:r>
              <a:rPr lang="es-ES" baseline="0" dirty="0" err="1" smtClean="0"/>
              <a:t>forearms</a:t>
            </a:r>
            <a:endParaRPr lang="es-ES" dirty="0"/>
          </a:p>
        </p:txBody>
      </p:sp>
      <p:sp>
        <p:nvSpPr>
          <p:cNvPr id="4" name="Marcador de número de diapositiva 3"/>
          <p:cNvSpPr>
            <a:spLocks noGrp="1"/>
          </p:cNvSpPr>
          <p:nvPr>
            <p:ph type="sldNum" sz="quarter" idx="10"/>
          </p:nvPr>
        </p:nvSpPr>
        <p:spPr/>
        <p:txBody>
          <a:bodyPr/>
          <a:lstStyle/>
          <a:p>
            <a:fld id="{24A4C817-19DF-4130-B42C-78E404861B00}" type="slidenum">
              <a:rPr lang="es-ES" smtClean="0"/>
              <a:t>47</a:t>
            </a:fld>
            <a:endParaRPr lang="es-ES"/>
          </a:p>
        </p:txBody>
      </p:sp>
    </p:spTree>
    <p:extLst>
      <p:ext uri="{BB962C8B-B14F-4D97-AF65-F5344CB8AC3E}">
        <p14:creationId xmlns:p14="http://schemas.microsoft.com/office/powerpoint/2010/main" val="38984339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mtClean="0"/>
              <a:t>BLOCKING SUN SCREENS WITH A BLANCHIN AGENT AS HYDROQUINONE  AND IF AVAILABLE</a:t>
            </a:r>
            <a:r>
              <a:rPr lang="es-ES" baseline="0" smtClean="0"/>
              <a:t> LASER THERAPY</a:t>
            </a:r>
            <a:endParaRPr lang="es-ES"/>
          </a:p>
        </p:txBody>
      </p:sp>
      <p:sp>
        <p:nvSpPr>
          <p:cNvPr id="4" name="Marcador de número de diapositiva 3"/>
          <p:cNvSpPr>
            <a:spLocks noGrp="1"/>
          </p:cNvSpPr>
          <p:nvPr>
            <p:ph type="sldNum" sz="quarter" idx="10"/>
          </p:nvPr>
        </p:nvSpPr>
        <p:spPr/>
        <p:txBody>
          <a:bodyPr/>
          <a:lstStyle/>
          <a:p>
            <a:fld id="{24A4C817-19DF-4130-B42C-78E404861B00}" type="slidenum">
              <a:rPr lang="es-ES" smtClean="0"/>
              <a:t>48</a:t>
            </a:fld>
            <a:endParaRPr lang="es-ES"/>
          </a:p>
        </p:txBody>
      </p:sp>
    </p:spTree>
    <p:extLst>
      <p:ext uri="{BB962C8B-B14F-4D97-AF65-F5344CB8AC3E}">
        <p14:creationId xmlns:p14="http://schemas.microsoft.com/office/powerpoint/2010/main" val="2407294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344479CC-C672-475A-A5B4-9C85FFE8BEA4}" type="datetime1">
              <a:rPr lang="es-ES" smtClean="0"/>
              <a:t>24/04/2016</a:t>
            </a:fld>
            <a:endParaRPr lang="es-ES"/>
          </a:p>
        </p:txBody>
      </p:sp>
      <p:sp>
        <p:nvSpPr>
          <p:cNvPr id="5" name="Marcador de pie de página 4"/>
          <p:cNvSpPr>
            <a:spLocks noGrp="1"/>
          </p:cNvSpPr>
          <p:nvPr>
            <p:ph type="ftr" sz="quarter" idx="11"/>
          </p:nvPr>
        </p:nvSpPr>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
        <p:nvSpPr>
          <p:cNvPr id="6" name="Marcador de número de diapositiva 5"/>
          <p:cNvSpPr>
            <a:spLocks noGrp="1"/>
          </p:cNvSpPr>
          <p:nvPr>
            <p:ph type="sldNum" sz="quarter" idx="12"/>
          </p:nvPr>
        </p:nvSpPr>
        <p:spPr/>
        <p:txBody>
          <a:bodyPr/>
          <a:lstStyle/>
          <a:p>
            <a:fld id="{8BAE3044-7800-4B5E-881F-497E6EC09091}" type="slidenum">
              <a:rPr lang="es-ES" smtClean="0"/>
              <a:t>‹Nº›</a:t>
            </a:fld>
            <a:endParaRPr lang="es-ES"/>
          </a:p>
        </p:txBody>
      </p:sp>
    </p:spTree>
    <p:extLst>
      <p:ext uri="{BB962C8B-B14F-4D97-AF65-F5344CB8AC3E}">
        <p14:creationId xmlns:p14="http://schemas.microsoft.com/office/powerpoint/2010/main" val="1092757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8B27009B-2F63-4FD5-9CA6-BC3133758E9D}" type="datetime1">
              <a:rPr lang="es-ES" smtClean="0"/>
              <a:t>24/04/2016</a:t>
            </a:fld>
            <a:endParaRPr lang="es-ES"/>
          </a:p>
        </p:txBody>
      </p:sp>
      <p:sp>
        <p:nvSpPr>
          <p:cNvPr id="5" name="Marcador de pie de página 4"/>
          <p:cNvSpPr>
            <a:spLocks noGrp="1"/>
          </p:cNvSpPr>
          <p:nvPr>
            <p:ph type="ftr" sz="quarter" idx="11"/>
          </p:nvPr>
        </p:nvSpPr>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
        <p:nvSpPr>
          <p:cNvPr id="6" name="Marcador de número de diapositiva 5"/>
          <p:cNvSpPr>
            <a:spLocks noGrp="1"/>
          </p:cNvSpPr>
          <p:nvPr>
            <p:ph type="sldNum" sz="quarter" idx="12"/>
          </p:nvPr>
        </p:nvSpPr>
        <p:spPr/>
        <p:txBody>
          <a:bodyPr/>
          <a:lstStyle/>
          <a:p>
            <a:fld id="{8BAE3044-7800-4B5E-881F-497E6EC09091}" type="slidenum">
              <a:rPr lang="es-ES" smtClean="0"/>
              <a:t>‹Nº›</a:t>
            </a:fld>
            <a:endParaRPr lang="es-ES"/>
          </a:p>
        </p:txBody>
      </p:sp>
    </p:spTree>
    <p:extLst>
      <p:ext uri="{BB962C8B-B14F-4D97-AF65-F5344CB8AC3E}">
        <p14:creationId xmlns:p14="http://schemas.microsoft.com/office/powerpoint/2010/main" val="3190923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37C03E5D-13AD-46F1-A288-D52F81B01F4A}" type="datetime1">
              <a:rPr lang="es-ES" smtClean="0"/>
              <a:t>24/04/2016</a:t>
            </a:fld>
            <a:endParaRPr lang="es-ES"/>
          </a:p>
        </p:txBody>
      </p:sp>
      <p:sp>
        <p:nvSpPr>
          <p:cNvPr id="5" name="Marcador de pie de página 4"/>
          <p:cNvSpPr>
            <a:spLocks noGrp="1"/>
          </p:cNvSpPr>
          <p:nvPr>
            <p:ph type="ftr" sz="quarter" idx="11"/>
          </p:nvPr>
        </p:nvSpPr>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
        <p:nvSpPr>
          <p:cNvPr id="6" name="Marcador de número de diapositiva 5"/>
          <p:cNvSpPr>
            <a:spLocks noGrp="1"/>
          </p:cNvSpPr>
          <p:nvPr>
            <p:ph type="sldNum" sz="quarter" idx="12"/>
          </p:nvPr>
        </p:nvSpPr>
        <p:spPr/>
        <p:txBody>
          <a:bodyPr/>
          <a:lstStyle/>
          <a:p>
            <a:fld id="{8BAE3044-7800-4B5E-881F-497E6EC09091}" type="slidenum">
              <a:rPr lang="es-ES" smtClean="0"/>
              <a:t>‹Nº›</a:t>
            </a:fld>
            <a:endParaRPr lang="es-ES"/>
          </a:p>
        </p:txBody>
      </p:sp>
    </p:spTree>
    <p:extLst>
      <p:ext uri="{BB962C8B-B14F-4D97-AF65-F5344CB8AC3E}">
        <p14:creationId xmlns:p14="http://schemas.microsoft.com/office/powerpoint/2010/main" val="1581600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7B985DB9-BF5A-41B5-9A1B-D33A9678DE21}" type="datetime1">
              <a:rPr lang="es-ES" smtClean="0"/>
              <a:t>24/04/2016</a:t>
            </a:fld>
            <a:endParaRPr lang="es-ES"/>
          </a:p>
        </p:txBody>
      </p:sp>
      <p:sp>
        <p:nvSpPr>
          <p:cNvPr id="6" name="Marcador de pie de página 5"/>
          <p:cNvSpPr>
            <a:spLocks noGrp="1"/>
          </p:cNvSpPr>
          <p:nvPr>
            <p:ph type="ftr" sz="quarter" idx="11"/>
          </p:nvPr>
        </p:nvSpPr>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
        <p:nvSpPr>
          <p:cNvPr id="7" name="Marcador de número de diapositiva 6"/>
          <p:cNvSpPr>
            <a:spLocks noGrp="1"/>
          </p:cNvSpPr>
          <p:nvPr>
            <p:ph type="sldNum" sz="quarter" idx="12"/>
          </p:nvPr>
        </p:nvSpPr>
        <p:spPr/>
        <p:txBody>
          <a:bodyPr/>
          <a:lstStyle/>
          <a:p>
            <a:fld id="{8BAE3044-7800-4B5E-881F-497E6EC09091}" type="slidenum">
              <a:rPr lang="es-ES" smtClean="0"/>
              <a:t>‹Nº›</a:t>
            </a:fld>
            <a:endParaRPr lang="es-ES"/>
          </a:p>
        </p:txBody>
      </p:sp>
    </p:spTree>
    <p:extLst>
      <p:ext uri="{BB962C8B-B14F-4D97-AF65-F5344CB8AC3E}">
        <p14:creationId xmlns:p14="http://schemas.microsoft.com/office/powerpoint/2010/main" val="2091166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A9BC1E73-F809-4A05-A7B6-7C161F552B5B}" type="datetime1">
              <a:rPr lang="es-ES" smtClean="0"/>
              <a:t>24/04/2016</a:t>
            </a:fld>
            <a:endParaRPr lang="es-ES"/>
          </a:p>
        </p:txBody>
      </p:sp>
      <p:sp>
        <p:nvSpPr>
          <p:cNvPr id="8" name="Marcador de pie de página 7"/>
          <p:cNvSpPr>
            <a:spLocks noGrp="1"/>
          </p:cNvSpPr>
          <p:nvPr>
            <p:ph type="ftr" sz="quarter" idx="11"/>
          </p:nvPr>
        </p:nvSpPr>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
        <p:nvSpPr>
          <p:cNvPr id="9" name="Marcador de número de diapositiva 8"/>
          <p:cNvSpPr>
            <a:spLocks noGrp="1"/>
          </p:cNvSpPr>
          <p:nvPr>
            <p:ph type="sldNum" sz="quarter" idx="12"/>
          </p:nvPr>
        </p:nvSpPr>
        <p:spPr/>
        <p:txBody>
          <a:bodyPr/>
          <a:lstStyle/>
          <a:p>
            <a:fld id="{8BAE3044-7800-4B5E-881F-497E6EC09091}" type="slidenum">
              <a:rPr lang="es-ES" smtClean="0"/>
              <a:t>‹Nº›</a:t>
            </a:fld>
            <a:endParaRPr lang="es-ES"/>
          </a:p>
        </p:txBody>
      </p:sp>
    </p:spTree>
    <p:extLst>
      <p:ext uri="{BB962C8B-B14F-4D97-AF65-F5344CB8AC3E}">
        <p14:creationId xmlns:p14="http://schemas.microsoft.com/office/powerpoint/2010/main" val="470986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5F667F06-97CD-48BC-BB0B-52B2752D5800}" type="datetime1">
              <a:rPr lang="es-ES" smtClean="0"/>
              <a:t>24/04/2016</a:t>
            </a:fld>
            <a:endParaRPr lang="es-ES"/>
          </a:p>
        </p:txBody>
      </p:sp>
      <p:sp>
        <p:nvSpPr>
          <p:cNvPr id="4" name="Marcador de pie de página 3"/>
          <p:cNvSpPr>
            <a:spLocks noGrp="1"/>
          </p:cNvSpPr>
          <p:nvPr>
            <p:ph type="ftr" sz="quarter" idx="11"/>
          </p:nvPr>
        </p:nvSpPr>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
        <p:nvSpPr>
          <p:cNvPr id="5" name="Marcador de número de diapositiva 4"/>
          <p:cNvSpPr>
            <a:spLocks noGrp="1"/>
          </p:cNvSpPr>
          <p:nvPr>
            <p:ph type="sldNum" sz="quarter" idx="12"/>
          </p:nvPr>
        </p:nvSpPr>
        <p:spPr/>
        <p:txBody>
          <a:bodyPr/>
          <a:lstStyle/>
          <a:p>
            <a:fld id="{8BAE3044-7800-4B5E-881F-497E6EC09091}" type="slidenum">
              <a:rPr lang="es-ES" smtClean="0"/>
              <a:t>‹Nº›</a:t>
            </a:fld>
            <a:endParaRPr lang="es-ES"/>
          </a:p>
        </p:txBody>
      </p:sp>
    </p:spTree>
    <p:extLst>
      <p:ext uri="{BB962C8B-B14F-4D97-AF65-F5344CB8AC3E}">
        <p14:creationId xmlns:p14="http://schemas.microsoft.com/office/powerpoint/2010/main" val="3685170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7699EC5-70EE-4228-AA51-5C32E1F25936}" type="datetime1">
              <a:rPr lang="es-ES" smtClean="0"/>
              <a:t>24/04/2016</a:t>
            </a:fld>
            <a:endParaRPr lang="es-ES"/>
          </a:p>
        </p:txBody>
      </p:sp>
      <p:sp>
        <p:nvSpPr>
          <p:cNvPr id="3" name="Marcador de pie de página 2"/>
          <p:cNvSpPr>
            <a:spLocks noGrp="1"/>
          </p:cNvSpPr>
          <p:nvPr>
            <p:ph type="ftr" sz="quarter" idx="11"/>
          </p:nvPr>
        </p:nvSpPr>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
        <p:nvSpPr>
          <p:cNvPr id="4" name="Marcador de número de diapositiva 3"/>
          <p:cNvSpPr>
            <a:spLocks noGrp="1"/>
          </p:cNvSpPr>
          <p:nvPr>
            <p:ph type="sldNum" sz="quarter" idx="12"/>
          </p:nvPr>
        </p:nvSpPr>
        <p:spPr/>
        <p:txBody>
          <a:bodyPr/>
          <a:lstStyle/>
          <a:p>
            <a:fld id="{8BAE3044-7800-4B5E-881F-497E6EC09091}" type="slidenum">
              <a:rPr lang="es-ES" smtClean="0"/>
              <a:t>‹Nº›</a:t>
            </a:fld>
            <a:endParaRPr lang="es-ES"/>
          </a:p>
        </p:txBody>
      </p:sp>
    </p:spTree>
    <p:extLst>
      <p:ext uri="{BB962C8B-B14F-4D97-AF65-F5344CB8AC3E}">
        <p14:creationId xmlns:p14="http://schemas.microsoft.com/office/powerpoint/2010/main" val="4158495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F59D0A0F-A0FC-48EA-B9A0-5C3DC1682ADD}" type="datetime1">
              <a:rPr lang="es-ES" smtClean="0"/>
              <a:t>24/04/2016</a:t>
            </a:fld>
            <a:endParaRPr lang="es-ES"/>
          </a:p>
        </p:txBody>
      </p:sp>
      <p:sp>
        <p:nvSpPr>
          <p:cNvPr id="6" name="Marcador de pie de página 5"/>
          <p:cNvSpPr>
            <a:spLocks noGrp="1"/>
          </p:cNvSpPr>
          <p:nvPr>
            <p:ph type="ftr" sz="quarter" idx="11"/>
          </p:nvPr>
        </p:nvSpPr>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
        <p:nvSpPr>
          <p:cNvPr id="7" name="Marcador de número de diapositiva 6"/>
          <p:cNvSpPr>
            <a:spLocks noGrp="1"/>
          </p:cNvSpPr>
          <p:nvPr>
            <p:ph type="sldNum" sz="quarter" idx="12"/>
          </p:nvPr>
        </p:nvSpPr>
        <p:spPr/>
        <p:txBody>
          <a:bodyPr/>
          <a:lstStyle/>
          <a:p>
            <a:fld id="{8BAE3044-7800-4B5E-881F-497E6EC09091}" type="slidenum">
              <a:rPr lang="es-ES" smtClean="0"/>
              <a:t>‹Nº›</a:t>
            </a:fld>
            <a:endParaRPr lang="es-ES"/>
          </a:p>
        </p:txBody>
      </p:sp>
    </p:spTree>
    <p:extLst>
      <p:ext uri="{BB962C8B-B14F-4D97-AF65-F5344CB8AC3E}">
        <p14:creationId xmlns:p14="http://schemas.microsoft.com/office/powerpoint/2010/main" val="1739668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DA94D70A-9758-4CCB-B254-5CDEF5BD7945}" type="datetime1">
              <a:rPr lang="es-ES" smtClean="0"/>
              <a:t>24/04/2016</a:t>
            </a:fld>
            <a:endParaRPr lang="es-ES"/>
          </a:p>
        </p:txBody>
      </p:sp>
      <p:sp>
        <p:nvSpPr>
          <p:cNvPr id="6" name="Marcador de pie de página 5"/>
          <p:cNvSpPr>
            <a:spLocks noGrp="1"/>
          </p:cNvSpPr>
          <p:nvPr>
            <p:ph type="ftr" sz="quarter" idx="11"/>
          </p:nvPr>
        </p:nvSpPr>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
        <p:nvSpPr>
          <p:cNvPr id="7" name="Marcador de número de diapositiva 6"/>
          <p:cNvSpPr>
            <a:spLocks noGrp="1"/>
          </p:cNvSpPr>
          <p:nvPr>
            <p:ph type="sldNum" sz="quarter" idx="12"/>
          </p:nvPr>
        </p:nvSpPr>
        <p:spPr/>
        <p:txBody>
          <a:bodyPr/>
          <a:lstStyle/>
          <a:p>
            <a:fld id="{8BAE3044-7800-4B5E-881F-497E6EC09091}" type="slidenum">
              <a:rPr lang="es-ES" smtClean="0"/>
              <a:t>‹Nº›</a:t>
            </a:fld>
            <a:endParaRPr lang="es-ES"/>
          </a:p>
        </p:txBody>
      </p:sp>
    </p:spTree>
    <p:extLst>
      <p:ext uri="{BB962C8B-B14F-4D97-AF65-F5344CB8AC3E}">
        <p14:creationId xmlns:p14="http://schemas.microsoft.com/office/powerpoint/2010/main" val="1432740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7900D20-C27B-4C99-9BD4-9A423F32FC17}" type="datetime1">
              <a:rPr lang="es-ES" smtClean="0"/>
              <a:t>24/04/2016</a:t>
            </a:fld>
            <a:endParaRPr lang="es-ES"/>
          </a:p>
        </p:txBody>
      </p:sp>
      <p:sp>
        <p:nvSpPr>
          <p:cNvPr id="5" name="Marcador de pie de página 4"/>
          <p:cNvSpPr>
            <a:spLocks noGrp="1"/>
          </p:cNvSpPr>
          <p:nvPr>
            <p:ph type="ftr" sz="quarter" idx="11"/>
          </p:nvPr>
        </p:nvSpPr>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
        <p:nvSpPr>
          <p:cNvPr id="6" name="Marcador de número de diapositiva 5"/>
          <p:cNvSpPr>
            <a:spLocks noGrp="1"/>
          </p:cNvSpPr>
          <p:nvPr>
            <p:ph type="sldNum" sz="quarter" idx="12"/>
          </p:nvPr>
        </p:nvSpPr>
        <p:spPr/>
        <p:txBody>
          <a:bodyPr/>
          <a:lstStyle/>
          <a:p>
            <a:fld id="{8BAE3044-7800-4B5E-881F-497E6EC09091}" type="slidenum">
              <a:rPr lang="es-ES" smtClean="0"/>
              <a:t>‹Nº›</a:t>
            </a:fld>
            <a:endParaRPr lang="es-ES"/>
          </a:p>
        </p:txBody>
      </p:sp>
    </p:spTree>
    <p:extLst>
      <p:ext uri="{BB962C8B-B14F-4D97-AF65-F5344CB8AC3E}">
        <p14:creationId xmlns:p14="http://schemas.microsoft.com/office/powerpoint/2010/main" val="852590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4B407607-4554-43AC-8B8B-C96EA1C46018}" type="datetime1">
              <a:rPr lang="es-ES" smtClean="0"/>
              <a:t>24/04/2016</a:t>
            </a:fld>
            <a:endParaRPr lang="es-ES"/>
          </a:p>
        </p:txBody>
      </p:sp>
      <p:sp>
        <p:nvSpPr>
          <p:cNvPr id="5" name="Marcador de pie de página 4"/>
          <p:cNvSpPr>
            <a:spLocks noGrp="1"/>
          </p:cNvSpPr>
          <p:nvPr>
            <p:ph type="ftr" sz="quarter" idx="11"/>
          </p:nvPr>
        </p:nvSpPr>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
        <p:nvSpPr>
          <p:cNvPr id="6" name="Marcador de número de diapositiva 5"/>
          <p:cNvSpPr>
            <a:spLocks noGrp="1"/>
          </p:cNvSpPr>
          <p:nvPr>
            <p:ph type="sldNum" sz="quarter" idx="12"/>
          </p:nvPr>
        </p:nvSpPr>
        <p:spPr/>
        <p:txBody>
          <a:bodyPr/>
          <a:lstStyle/>
          <a:p>
            <a:fld id="{8BAE3044-7800-4B5E-881F-497E6EC09091}" type="slidenum">
              <a:rPr lang="es-ES" smtClean="0"/>
              <a:t>‹Nº›</a:t>
            </a:fld>
            <a:endParaRPr lang="es-ES"/>
          </a:p>
        </p:txBody>
      </p:sp>
    </p:spTree>
    <p:extLst>
      <p:ext uri="{BB962C8B-B14F-4D97-AF65-F5344CB8AC3E}">
        <p14:creationId xmlns:p14="http://schemas.microsoft.com/office/powerpoint/2010/main" val="966138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080E97-054E-47EB-83A7-5A00F9CBB1BD}" type="datetime1">
              <a:rPr lang="es-ES" smtClean="0"/>
              <a:t>24/04/2016</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AE3044-7800-4B5E-881F-497E6EC09091}" type="slidenum">
              <a:rPr lang="es-ES" smtClean="0"/>
              <a:t>‹Nº›</a:t>
            </a:fld>
            <a:endParaRPr lang="es-ES"/>
          </a:p>
        </p:txBody>
      </p:sp>
    </p:spTree>
    <p:extLst>
      <p:ext uri="{BB962C8B-B14F-4D97-AF65-F5344CB8AC3E}">
        <p14:creationId xmlns:p14="http://schemas.microsoft.com/office/powerpoint/2010/main" val="2566437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hyperlink" Target="https://en.wikipedia.org/wiki/Miguel_de_Cervantes"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2.emf"/><Relationship Id="rId4" Type="http://schemas.openxmlformats.org/officeDocument/2006/relationships/package" Target="../embeddings/Documento_de_Microsoft_Word1.docx"/></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7.xml"/><Relationship Id="rId4" Type="http://schemas.openxmlformats.org/officeDocument/2006/relationships/image" Target="../media/image3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10275518" cy="2387600"/>
          </a:xfrm>
        </p:spPr>
        <p:txBody>
          <a:bodyPr>
            <a:normAutofit fontScale="90000"/>
          </a:bodyPr>
          <a:lstStyle/>
          <a:p>
            <a:r>
              <a:rPr lang="en-US" b="1" dirty="0"/>
              <a:t>Photodistributed </a:t>
            </a:r>
            <a:r>
              <a:rPr lang="en-US" b="1" dirty="0" smtClean="0"/>
              <a:t>hyperpigmentation induced by antihypertensive drugs: two cases report</a:t>
            </a:r>
            <a:endParaRPr lang="es-ES" dirty="0"/>
          </a:p>
        </p:txBody>
      </p:sp>
      <p:sp>
        <p:nvSpPr>
          <p:cNvPr id="4" name="Subtítulo 3"/>
          <p:cNvSpPr>
            <a:spLocks noGrp="1"/>
          </p:cNvSpPr>
          <p:nvPr>
            <p:ph type="subTitle" idx="1"/>
          </p:nvPr>
        </p:nvSpPr>
        <p:spPr>
          <a:xfrm>
            <a:off x="564776" y="3602038"/>
            <a:ext cx="11752730" cy="1655762"/>
          </a:xfrm>
        </p:spPr>
        <p:txBody>
          <a:bodyPr>
            <a:normAutofit lnSpcReduction="10000"/>
          </a:bodyPr>
          <a:lstStyle/>
          <a:p>
            <a:endParaRPr lang="es-ES" dirty="0" smtClean="0"/>
          </a:p>
          <a:p>
            <a:r>
              <a:rPr lang="es-ES" dirty="0" err="1" smtClean="0"/>
              <a:t>Dra</a:t>
            </a:r>
            <a:r>
              <a:rPr lang="es-ES" dirty="0" smtClean="0"/>
              <a:t> Rosa Giménez Garcia</a:t>
            </a:r>
          </a:p>
          <a:p>
            <a:r>
              <a:rPr lang="es-ES" dirty="0" smtClean="0"/>
              <a:t>             </a:t>
            </a:r>
            <a:r>
              <a:rPr lang="es-ES" dirty="0" err="1" smtClean="0"/>
              <a:t>Clinical</a:t>
            </a:r>
            <a:r>
              <a:rPr lang="es-ES" dirty="0" smtClean="0"/>
              <a:t> Assitant . </a:t>
            </a:r>
            <a:r>
              <a:rPr lang="es-ES" dirty="0" err="1" smtClean="0"/>
              <a:t>Department</a:t>
            </a:r>
            <a:r>
              <a:rPr lang="es-ES" dirty="0" smtClean="0"/>
              <a:t> of </a:t>
            </a:r>
            <a:r>
              <a:rPr lang="es-ES" dirty="0" err="1" smtClean="0"/>
              <a:t>Dermatology</a:t>
            </a:r>
            <a:r>
              <a:rPr lang="es-ES" dirty="0" smtClean="0"/>
              <a:t>. Hospital Rio </a:t>
            </a:r>
            <a:r>
              <a:rPr lang="es-ES" dirty="0" err="1" smtClean="0"/>
              <a:t>Hortega</a:t>
            </a:r>
            <a:r>
              <a:rPr lang="es-ES" dirty="0" smtClean="0"/>
              <a:t>. Valladolid. </a:t>
            </a:r>
            <a:r>
              <a:rPr lang="es-ES" dirty="0" err="1" smtClean="0"/>
              <a:t>Spain</a:t>
            </a:r>
            <a:endParaRPr lang="es-ES" dirty="0" smtClean="0"/>
          </a:p>
          <a:p>
            <a:r>
              <a:rPr lang="es-ES" dirty="0" err="1" smtClean="0"/>
              <a:t>Associate</a:t>
            </a:r>
            <a:r>
              <a:rPr lang="es-ES" dirty="0" smtClean="0"/>
              <a:t> </a:t>
            </a:r>
            <a:r>
              <a:rPr lang="es-ES" dirty="0" err="1" smtClean="0"/>
              <a:t>Professor</a:t>
            </a:r>
            <a:r>
              <a:rPr lang="es-ES" dirty="0" smtClean="0"/>
              <a:t> </a:t>
            </a:r>
            <a:r>
              <a:rPr lang="es-ES" dirty="0" err="1" smtClean="0"/>
              <a:t>Faculty</a:t>
            </a:r>
            <a:r>
              <a:rPr lang="es-ES" dirty="0" smtClean="0"/>
              <a:t> of Medicine . </a:t>
            </a:r>
            <a:r>
              <a:rPr lang="es-ES" dirty="0" err="1" smtClean="0"/>
              <a:t>Valladolid.Spain</a:t>
            </a:r>
            <a:endParaRPr lang="es-ES" dirty="0"/>
          </a:p>
        </p:txBody>
      </p:sp>
      <p:sp>
        <p:nvSpPr>
          <p:cNvPr id="5" name="Marcador de pie de página 4"/>
          <p:cNvSpPr>
            <a:spLocks noGrp="1"/>
          </p:cNvSpPr>
          <p:nvPr>
            <p:ph type="ftr" sz="quarter" idx="11"/>
          </p:nvPr>
        </p:nvSpPr>
        <p:spPr>
          <a:xfrm>
            <a:off x="0" y="6350696"/>
            <a:ext cx="11361107" cy="325677"/>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Tree>
    <p:extLst>
      <p:ext uri="{BB962C8B-B14F-4D97-AF65-F5344CB8AC3E}">
        <p14:creationId xmlns:p14="http://schemas.microsoft.com/office/powerpoint/2010/main" val="29613427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ie de página 2"/>
          <p:cNvSpPr>
            <a:spLocks noGrp="1"/>
          </p:cNvSpPr>
          <p:nvPr>
            <p:ph type="ftr" sz="quarter" idx="11"/>
          </p:nvPr>
        </p:nvSpPr>
        <p:spPr>
          <a:xfrm>
            <a:off x="1027134" y="6275540"/>
            <a:ext cx="10396603" cy="582460"/>
          </a:xfrm>
        </p:spPr>
        <p:txBody>
          <a:bodyPr/>
          <a:lstStyle/>
          <a:p>
            <a:r>
              <a:rPr lang="es-ES" dirty="0" smtClean="0">
                <a:solidFill>
                  <a:srgbClr val="0070C0"/>
                </a:solidFill>
              </a:rPr>
              <a:t>Photodistributed </a:t>
            </a:r>
            <a:r>
              <a:rPr lang="es-ES" dirty="0" err="1" smtClean="0">
                <a:solidFill>
                  <a:srgbClr val="0070C0"/>
                </a:solidFill>
              </a:rPr>
              <a:t>hyperpigmentation</a:t>
            </a:r>
            <a:r>
              <a:rPr lang="es-ES" dirty="0" smtClean="0">
                <a:solidFill>
                  <a:srgbClr val="0070C0"/>
                </a:solidFill>
              </a:rPr>
              <a:t> </a:t>
            </a:r>
            <a:r>
              <a:rPr lang="es-ES" dirty="0" err="1" smtClean="0">
                <a:solidFill>
                  <a:srgbClr val="0070C0"/>
                </a:solidFill>
              </a:rPr>
              <a:t>induced</a:t>
            </a:r>
            <a:r>
              <a:rPr lang="es-ES" dirty="0" smtClean="0">
                <a:solidFill>
                  <a:srgbClr val="0070C0"/>
                </a:solidFill>
              </a:rPr>
              <a:t> </a:t>
            </a:r>
            <a:r>
              <a:rPr lang="es-ES" dirty="0" err="1" smtClean="0">
                <a:solidFill>
                  <a:srgbClr val="0070C0"/>
                </a:solidFill>
              </a:rPr>
              <a:t>by</a:t>
            </a:r>
            <a:r>
              <a:rPr lang="es-ES" dirty="0" smtClean="0">
                <a:solidFill>
                  <a:srgbClr val="0070C0"/>
                </a:solidFill>
              </a:rPr>
              <a:t> </a:t>
            </a:r>
            <a:r>
              <a:rPr lang="es-ES" dirty="0" err="1" smtClean="0">
                <a:solidFill>
                  <a:srgbClr val="0070C0"/>
                </a:solidFill>
              </a:rPr>
              <a:t>antihypertensive</a:t>
            </a:r>
            <a:r>
              <a:rPr lang="es-ES" dirty="0" smtClean="0">
                <a:solidFill>
                  <a:srgbClr val="0070C0"/>
                </a:solidFill>
              </a:rPr>
              <a:t> </a:t>
            </a:r>
            <a:r>
              <a:rPr lang="es-ES" dirty="0" err="1" smtClean="0">
                <a:solidFill>
                  <a:srgbClr val="0070C0"/>
                </a:solidFill>
              </a:rPr>
              <a:t>drugs</a:t>
            </a:r>
            <a:r>
              <a:rPr lang="es-ES" dirty="0" smtClean="0">
                <a:solidFill>
                  <a:srgbClr val="0070C0"/>
                </a:solidFill>
              </a:rPr>
              <a:t>: </a:t>
            </a:r>
            <a:r>
              <a:rPr lang="es-ES" dirty="0" err="1" smtClean="0">
                <a:solidFill>
                  <a:srgbClr val="0070C0"/>
                </a:solidFill>
              </a:rPr>
              <a:t>two</a:t>
            </a:r>
            <a:r>
              <a:rPr lang="es-ES" dirty="0" smtClean="0">
                <a:solidFill>
                  <a:srgbClr val="0070C0"/>
                </a:solidFill>
              </a:rPr>
              <a:t> cases </a:t>
            </a:r>
            <a:r>
              <a:rPr lang="es-ES" dirty="0" err="1" smtClean="0">
                <a:solidFill>
                  <a:srgbClr val="0070C0"/>
                </a:solidFill>
              </a:rPr>
              <a:t>report</a:t>
            </a:r>
            <a:r>
              <a:rPr lang="es-ES" dirty="0" smtClean="0">
                <a:solidFill>
                  <a:srgbClr val="0070C0"/>
                </a:solidFill>
              </a:rPr>
              <a:t>.                                                        </a:t>
            </a:r>
            <a:r>
              <a:rPr lang="es-ES" dirty="0" err="1" smtClean="0">
                <a:solidFill>
                  <a:srgbClr val="0070C0"/>
                </a:solidFill>
              </a:rPr>
              <a:t>Dra</a:t>
            </a:r>
            <a:r>
              <a:rPr lang="es-ES" dirty="0" smtClean="0">
                <a:solidFill>
                  <a:srgbClr val="0070C0"/>
                </a:solidFill>
              </a:rPr>
              <a:t>  Rosa Giménez Garcia. </a:t>
            </a:r>
            <a:r>
              <a:rPr lang="es-ES" dirty="0" err="1" smtClean="0">
                <a:solidFill>
                  <a:srgbClr val="0070C0"/>
                </a:solidFill>
              </a:rPr>
              <a:t>Valladolid.Spain</a:t>
            </a:r>
            <a:endParaRPr lang="es-ES" dirty="0">
              <a:solidFill>
                <a:srgbClr val="0070C0"/>
              </a:solidFill>
            </a:endParaRPr>
          </a:p>
        </p:txBody>
      </p:sp>
      <p:sp>
        <p:nvSpPr>
          <p:cNvPr id="2" name="Marcador de contenido 1"/>
          <p:cNvSpPr>
            <a:spLocks noGrp="1"/>
          </p:cNvSpPr>
          <p:nvPr>
            <p:ph sz="half" idx="4294967295"/>
          </p:nvPr>
        </p:nvSpPr>
        <p:spPr>
          <a:xfrm>
            <a:off x="7463118" y="443753"/>
            <a:ext cx="4728882" cy="3065929"/>
          </a:xfrm>
        </p:spPr>
        <p:txBody>
          <a:bodyPr>
            <a:normAutofit/>
          </a:bodyPr>
          <a:lstStyle/>
          <a:p>
            <a:pPr marL="0" indent="0">
              <a:buNone/>
            </a:pPr>
            <a:endParaRPr lang="es-ES" dirty="0" smtClean="0"/>
          </a:p>
          <a:p>
            <a:r>
              <a:rPr lang="es-ES" sz="3200" b="1" dirty="0" err="1" smtClean="0"/>
              <a:t>Established</a:t>
            </a:r>
            <a:r>
              <a:rPr lang="es-ES" sz="3200" b="1" dirty="0" smtClean="0"/>
              <a:t> in </a:t>
            </a:r>
            <a:r>
              <a:rPr lang="es-ES" sz="3200" b="1" dirty="0" err="1" smtClean="0"/>
              <a:t>the</a:t>
            </a:r>
            <a:r>
              <a:rPr lang="es-ES" sz="3200" b="1" dirty="0" smtClean="0"/>
              <a:t> 13th </a:t>
            </a:r>
            <a:r>
              <a:rPr lang="es-ES" sz="3200" b="1" dirty="0" err="1" smtClean="0"/>
              <a:t>century</a:t>
            </a:r>
            <a:endParaRPr lang="es-ES" sz="3200" b="1" dirty="0" smtClean="0"/>
          </a:p>
          <a:p>
            <a:r>
              <a:rPr lang="es-ES" sz="3200" b="1" dirty="0" smtClean="0"/>
              <a:t> </a:t>
            </a:r>
            <a:r>
              <a:rPr lang="es-ES" sz="3200" b="1" dirty="0" err="1" smtClean="0"/>
              <a:t>it</a:t>
            </a:r>
            <a:r>
              <a:rPr lang="es-ES" sz="3200" b="1" dirty="0" smtClean="0"/>
              <a:t> </a:t>
            </a:r>
            <a:r>
              <a:rPr lang="es-ES" sz="3200" b="1" dirty="0" err="1" smtClean="0"/>
              <a:t>is</a:t>
            </a:r>
            <a:r>
              <a:rPr lang="es-ES" sz="3200" b="1" dirty="0" smtClean="0"/>
              <a:t> of </a:t>
            </a:r>
            <a:r>
              <a:rPr lang="es-ES" sz="3200" b="1" dirty="0" err="1" smtClean="0"/>
              <a:t>the</a:t>
            </a:r>
            <a:r>
              <a:rPr lang="es-ES" sz="3200" b="1" dirty="0" smtClean="0"/>
              <a:t> </a:t>
            </a:r>
            <a:r>
              <a:rPr lang="es-ES" sz="3200" b="1" dirty="0" err="1" smtClean="0"/>
              <a:t>oldest</a:t>
            </a:r>
            <a:r>
              <a:rPr lang="es-ES" sz="3200" b="1" dirty="0" smtClean="0"/>
              <a:t> </a:t>
            </a:r>
            <a:r>
              <a:rPr lang="es-ES" sz="3200" b="1" dirty="0" err="1" smtClean="0"/>
              <a:t>universities</a:t>
            </a:r>
            <a:r>
              <a:rPr lang="es-ES" sz="3200" b="1" dirty="0" smtClean="0"/>
              <a:t> in </a:t>
            </a:r>
            <a:r>
              <a:rPr lang="es-ES" sz="3200" b="1" dirty="0" err="1" smtClean="0"/>
              <a:t>the</a:t>
            </a:r>
            <a:r>
              <a:rPr lang="es-ES" sz="3200" b="1" dirty="0" smtClean="0"/>
              <a:t> </a:t>
            </a:r>
            <a:r>
              <a:rPr lang="es-ES" sz="3200" b="1" dirty="0" err="1" smtClean="0"/>
              <a:t>world</a:t>
            </a:r>
            <a:endParaRPr lang="es-ES" sz="3200" b="1" dirty="0"/>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7046254" cy="3963518"/>
          </a:xfrm>
          <a:prstGeom prst="rect">
            <a:avLst/>
          </a:prstGeom>
        </p:spPr>
      </p:pic>
      <p:pic>
        <p:nvPicPr>
          <p:cNvPr id="5" name="Imagen 4"/>
          <p:cNvPicPr>
            <a:picLocks noChangeAspect="1"/>
          </p:cNvPicPr>
          <p:nvPr/>
        </p:nvPicPr>
        <p:blipFill rotWithShape="1">
          <a:blip r:embed="rId4">
            <a:extLst>
              <a:ext uri="{28A0092B-C50C-407E-A947-70E740481C1C}">
                <a14:useLocalDpi xmlns:a14="http://schemas.microsoft.com/office/drawing/2010/main" val="0"/>
              </a:ext>
            </a:extLst>
          </a:blip>
          <a:srcRect l="17638" t="-1370" r="11175" b="26760"/>
          <a:stretch/>
        </p:blipFill>
        <p:spPr>
          <a:xfrm>
            <a:off x="7046254" y="3299134"/>
            <a:ext cx="5042645" cy="3186954"/>
          </a:xfrm>
          <a:prstGeom prst="rect">
            <a:avLst/>
          </a:prstGeom>
        </p:spPr>
      </p:pic>
      <p:sp>
        <p:nvSpPr>
          <p:cNvPr id="6" name="CuadroTexto 5"/>
          <p:cNvSpPr txBox="1"/>
          <p:nvPr/>
        </p:nvSpPr>
        <p:spPr>
          <a:xfrm>
            <a:off x="255493" y="4128248"/>
            <a:ext cx="6158753" cy="1200329"/>
          </a:xfrm>
          <a:prstGeom prst="rect">
            <a:avLst/>
          </a:prstGeom>
          <a:noFill/>
        </p:spPr>
        <p:txBody>
          <a:bodyPr wrap="square" rtlCol="0">
            <a:spAutoFit/>
          </a:bodyPr>
          <a:lstStyle/>
          <a:p>
            <a:r>
              <a:rPr lang="es-ES" sz="2400" b="1" dirty="0" err="1"/>
              <a:t>University</a:t>
            </a:r>
            <a:r>
              <a:rPr lang="es-ES" sz="2400" b="1" dirty="0"/>
              <a:t> of Valladolid </a:t>
            </a:r>
            <a:r>
              <a:rPr lang="es-ES" sz="2400" b="1" dirty="0" err="1"/>
              <a:t>is</a:t>
            </a:r>
            <a:r>
              <a:rPr lang="es-ES" sz="2400" b="1" dirty="0"/>
              <a:t> a </a:t>
            </a:r>
            <a:r>
              <a:rPr lang="es-ES" sz="2400" b="1" dirty="0" err="1"/>
              <a:t>public</a:t>
            </a:r>
            <a:r>
              <a:rPr lang="es-ES" sz="2400" b="1" dirty="0"/>
              <a:t> </a:t>
            </a:r>
            <a:r>
              <a:rPr lang="es-ES" sz="2400" b="1" dirty="0" err="1"/>
              <a:t>university</a:t>
            </a:r>
            <a:r>
              <a:rPr lang="es-ES" sz="2400" b="1" dirty="0"/>
              <a:t>  in </a:t>
            </a:r>
            <a:r>
              <a:rPr lang="es-ES" sz="2400" b="1" dirty="0" err="1"/>
              <a:t>the</a:t>
            </a:r>
            <a:r>
              <a:rPr lang="es-ES" sz="2400" b="1" dirty="0"/>
              <a:t> </a:t>
            </a:r>
            <a:r>
              <a:rPr lang="es-ES" sz="2400" b="1" dirty="0" err="1"/>
              <a:t>city</a:t>
            </a:r>
            <a:r>
              <a:rPr lang="es-ES" sz="2400" b="1" dirty="0"/>
              <a:t> of Valladolid in </a:t>
            </a:r>
            <a:r>
              <a:rPr lang="es-ES" sz="2400" b="1" dirty="0" err="1"/>
              <a:t>the</a:t>
            </a:r>
            <a:r>
              <a:rPr lang="es-ES" sz="2400" b="1" dirty="0"/>
              <a:t> </a:t>
            </a:r>
            <a:r>
              <a:rPr lang="es-ES" sz="2400" b="1" dirty="0" err="1"/>
              <a:t>autonomous</a:t>
            </a:r>
            <a:r>
              <a:rPr lang="es-ES" sz="2400" b="1" dirty="0"/>
              <a:t> región of </a:t>
            </a:r>
            <a:r>
              <a:rPr lang="es-ES" sz="2400" b="1" dirty="0" err="1"/>
              <a:t>Castile-Leon</a:t>
            </a:r>
            <a:r>
              <a:rPr lang="es-ES" sz="2400" b="1" dirty="0"/>
              <a:t> .</a:t>
            </a:r>
            <a:r>
              <a:rPr lang="es-ES" sz="2400" b="1" dirty="0" err="1"/>
              <a:t>Spain</a:t>
            </a:r>
            <a:endParaRPr lang="es-ES" sz="2400" b="1" dirty="0"/>
          </a:p>
        </p:txBody>
      </p:sp>
    </p:spTree>
    <p:extLst>
      <p:ext uri="{BB962C8B-B14F-4D97-AF65-F5344CB8AC3E}">
        <p14:creationId xmlns:p14="http://schemas.microsoft.com/office/powerpoint/2010/main" val="18858687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n-US" b="1" dirty="0" err="1"/>
              <a:t>Photodistributed</a:t>
            </a:r>
            <a:r>
              <a:rPr lang="en-US" b="1" dirty="0"/>
              <a:t> hyperpigmentation induced by antihypertensive drugs: two cases report</a:t>
            </a:r>
            <a:endParaRPr lang="es-ES" dirty="0"/>
          </a:p>
        </p:txBody>
      </p:sp>
      <p:pic>
        <p:nvPicPr>
          <p:cNvPr id="4" name="Marcador de contenido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38200" y="2543969"/>
            <a:ext cx="5181600" cy="2914650"/>
          </a:xfrm>
        </p:spPr>
      </p:pic>
      <p:pic>
        <p:nvPicPr>
          <p:cNvPr id="7" name="Marcador de contenido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335484" y="2543969"/>
            <a:ext cx="5332005" cy="2914650"/>
          </a:xfrm>
        </p:spPr>
      </p:pic>
      <p:sp>
        <p:nvSpPr>
          <p:cNvPr id="8" name="CuadroTexto 7"/>
          <p:cNvSpPr txBox="1"/>
          <p:nvPr/>
        </p:nvSpPr>
        <p:spPr>
          <a:xfrm>
            <a:off x="6335484" y="5628904"/>
            <a:ext cx="5752132" cy="646331"/>
          </a:xfrm>
          <a:prstGeom prst="rect">
            <a:avLst/>
          </a:prstGeom>
          <a:noFill/>
        </p:spPr>
        <p:txBody>
          <a:bodyPr wrap="square" rtlCol="0">
            <a:spAutoFit/>
          </a:bodyPr>
          <a:lstStyle/>
          <a:p>
            <a:r>
              <a:rPr lang="es-ES" dirty="0" err="1" smtClean="0"/>
              <a:t>Clinical</a:t>
            </a:r>
            <a:r>
              <a:rPr lang="es-ES" dirty="0" smtClean="0"/>
              <a:t> </a:t>
            </a:r>
            <a:r>
              <a:rPr lang="es-ES" dirty="0" err="1" smtClean="0"/>
              <a:t>Assistant</a:t>
            </a:r>
            <a:r>
              <a:rPr lang="es-ES" dirty="0" smtClean="0"/>
              <a:t>. </a:t>
            </a:r>
            <a:r>
              <a:rPr lang="es-ES" dirty="0" err="1" smtClean="0"/>
              <a:t>Department</a:t>
            </a:r>
            <a:r>
              <a:rPr lang="es-ES" dirty="0" smtClean="0"/>
              <a:t>  </a:t>
            </a:r>
            <a:r>
              <a:rPr lang="es-ES" dirty="0" err="1" smtClean="0"/>
              <a:t>Dermatology</a:t>
            </a:r>
            <a:endParaRPr lang="es-ES" dirty="0" smtClean="0"/>
          </a:p>
          <a:p>
            <a:r>
              <a:rPr lang="es-ES" dirty="0" smtClean="0"/>
              <a:t>Hospital Rio </a:t>
            </a:r>
            <a:r>
              <a:rPr lang="es-ES" dirty="0" err="1" smtClean="0"/>
              <a:t>Hortega</a:t>
            </a:r>
            <a:r>
              <a:rPr lang="es-ES" dirty="0" smtClean="0"/>
              <a:t>. Valladolid. </a:t>
            </a:r>
            <a:r>
              <a:rPr lang="es-ES" dirty="0" err="1" smtClean="0"/>
              <a:t>Spain</a:t>
            </a:r>
            <a:endParaRPr lang="es-ES" sz="1800" kern="1200" dirty="0">
              <a:solidFill>
                <a:schemeClr val="tx1"/>
              </a:solidFill>
              <a:latin typeface="+mn-lt"/>
              <a:ea typeface="+mn-ea"/>
              <a:cs typeface="+mn-cs"/>
            </a:endParaRPr>
          </a:p>
        </p:txBody>
      </p:sp>
      <p:sp>
        <p:nvSpPr>
          <p:cNvPr id="10" name="CuadroTexto 9"/>
          <p:cNvSpPr txBox="1"/>
          <p:nvPr/>
        </p:nvSpPr>
        <p:spPr>
          <a:xfrm>
            <a:off x="847054" y="5458619"/>
            <a:ext cx="5904475" cy="923330"/>
          </a:xfrm>
          <a:prstGeom prst="rect">
            <a:avLst/>
          </a:prstGeom>
          <a:noFill/>
        </p:spPr>
        <p:txBody>
          <a:bodyPr wrap="square" rtlCol="0">
            <a:spAutoFit/>
          </a:bodyPr>
          <a:lstStyle/>
          <a:p>
            <a:r>
              <a:rPr lang="es-ES" dirty="0" err="1" smtClean="0"/>
              <a:t>Associate</a:t>
            </a:r>
            <a:r>
              <a:rPr lang="es-ES" dirty="0" smtClean="0"/>
              <a:t> </a:t>
            </a:r>
            <a:r>
              <a:rPr lang="es-ES" dirty="0" err="1" smtClean="0"/>
              <a:t>Professor</a:t>
            </a:r>
            <a:r>
              <a:rPr lang="es-ES" dirty="0" smtClean="0"/>
              <a:t> .  </a:t>
            </a:r>
          </a:p>
          <a:p>
            <a:r>
              <a:rPr lang="es-ES" dirty="0" err="1" smtClean="0"/>
              <a:t>Department</a:t>
            </a:r>
            <a:r>
              <a:rPr lang="es-ES" dirty="0" smtClean="0"/>
              <a:t> of Medicine, </a:t>
            </a:r>
            <a:r>
              <a:rPr lang="es-ES" dirty="0" err="1" smtClean="0"/>
              <a:t>Dermatology</a:t>
            </a:r>
            <a:r>
              <a:rPr lang="es-ES" dirty="0" smtClean="0"/>
              <a:t> and Toxicology.</a:t>
            </a:r>
          </a:p>
          <a:p>
            <a:r>
              <a:rPr lang="es-ES" dirty="0" err="1" smtClean="0"/>
              <a:t>Faculty</a:t>
            </a:r>
            <a:r>
              <a:rPr lang="es-ES" dirty="0" smtClean="0"/>
              <a:t> of Medicine in Valladolid. </a:t>
            </a:r>
            <a:r>
              <a:rPr lang="es-ES" dirty="0" err="1" smtClean="0"/>
              <a:t>Spain</a:t>
            </a:r>
            <a:endParaRPr lang="es-ES" sz="1800" kern="1200" dirty="0">
              <a:solidFill>
                <a:schemeClr val="tx1"/>
              </a:solidFill>
              <a:latin typeface="+mn-lt"/>
              <a:ea typeface="+mn-ea"/>
              <a:cs typeface="+mn-cs"/>
            </a:endParaRPr>
          </a:p>
        </p:txBody>
      </p:sp>
      <p:sp>
        <p:nvSpPr>
          <p:cNvPr id="3" name="Marcador de pie de página 2"/>
          <p:cNvSpPr>
            <a:spLocks noGrp="1"/>
          </p:cNvSpPr>
          <p:nvPr>
            <p:ph type="ftr" sz="quarter" idx="11"/>
          </p:nvPr>
        </p:nvSpPr>
        <p:spPr>
          <a:xfrm>
            <a:off x="726510" y="6381950"/>
            <a:ext cx="11047957" cy="476050"/>
          </a:xfrm>
        </p:spPr>
        <p:txBody>
          <a:bodyPr/>
          <a:lstStyle/>
          <a:p>
            <a:r>
              <a:rPr lang="es-ES" dirty="0" smtClean="0"/>
              <a:t>Ph</a:t>
            </a:r>
            <a:r>
              <a:rPr lang="es-ES" dirty="0" smtClean="0">
                <a:solidFill>
                  <a:schemeClr val="accent5"/>
                </a:solidFill>
              </a:rPr>
              <a:t>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Tree>
    <p:extLst>
      <p:ext uri="{BB962C8B-B14F-4D97-AF65-F5344CB8AC3E}">
        <p14:creationId xmlns:p14="http://schemas.microsoft.com/office/powerpoint/2010/main" val="3962812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pie de página 8"/>
          <p:cNvSpPr>
            <a:spLocks noGrp="1"/>
          </p:cNvSpPr>
          <p:nvPr>
            <p:ph type="ftr" sz="quarter" idx="11"/>
          </p:nvPr>
        </p:nvSpPr>
        <p:spPr>
          <a:xfrm>
            <a:off x="838199" y="6356351"/>
            <a:ext cx="10860741" cy="299943"/>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pic>
        <p:nvPicPr>
          <p:cNvPr id="3" name="Marcador de contenido 2"/>
          <p:cNvPicPr>
            <a:picLocks noGrp="1" noChangeAspect="1"/>
          </p:cNvPicPr>
          <p:nvPr>
            <p:ph sz="half" idx="4294967295"/>
          </p:nvPr>
        </p:nvPicPr>
        <p:blipFill rotWithShape="1">
          <a:blip r:embed="rId3" cstate="print">
            <a:extLst>
              <a:ext uri="{28A0092B-C50C-407E-A947-70E740481C1C}">
                <a14:useLocalDpi xmlns:a14="http://schemas.microsoft.com/office/drawing/2010/main" val="0"/>
              </a:ext>
            </a:extLst>
          </a:blip>
          <a:srcRect l="18257" t="7383" r="33646"/>
          <a:stretch/>
        </p:blipFill>
        <p:spPr>
          <a:xfrm>
            <a:off x="403412" y="232420"/>
            <a:ext cx="4029075" cy="4364038"/>
          </a:xfrm>
        </p:spPr>
      </p:pic>
      <p:pic>
        <p:nvPicPr>
          <p:cNvPr id="10" name="Marcador de contenido 9"/>
          <p:cNvPicPr>
            <a:picLocks noGrp="1" noChangeAspect="1"/>
          </p:cNvPicPr>
          <p:nvPr>
            <p:ph sz="half" idx="4294967295"/>
          </p:nvPr>
        </p:nvPicPr>
        <p:blipFill rotWithShape="1">
          <a:blip r:embed="rId4">
            <a:extLst>
              <a:ext uri="{28A0092B-C50C-407E-A947-70E740481C1C}">
                <a14:useLocalDpi xmlns:a14="http://schemas.microsoft.com/office/drawing/2010/main" val="0"/>
              </a:ext>
            </a:extLst>
          </a:blip>
          <a:srcRect l="3390" r="11849"/>
          <a:stretch/>
        </p:blipFill>
        <p:spPr>
          <a:xfrm>
            <a:off x="4760119" y="1136930"/>
            <a:ext cx="6786562" cy="4503737"/>
          </a:xfrm>
          <a:prstGeom prst="rect">
            <a:avLst/>
          </a:prstGeom>
        </p:spPr>
      </p:pic>
      <p:sp>
        <p:nvSpPr>
          <p:cNvPr id="4" name="CuadroTexto 3"/>
          <p:cNvSpPr txBox="1"/>
          <p:nvPr/>
        </p:nvSpPr>
        <p:spPr>
          <a:xfrm>
            <a:off x="838199" y="5029200"/>
            <a:ext cx="3458228" cy="461665"/>
          </a:xfrm>
          <a:prstGeom prst="rect">
            <a:avLst/>
          </a:prstGeom>
          <a:noFill/>
        </p:spPr>
        <p:txBody>
          <a:bodyPr wrap="square" rtlCol="0">
            <a:spAutoFit/>
          </a:bodyPr>
          <a:lstStyle/>
          <a:p>
            <a:r>
              <a:rPr lang="es-ES" dirty="0" smtClean="0">
                <a:solidFill>
                  <a:srgbClr val="FF0000"/>
                </a:solidFill>
              </a:rPr>
              <a:t>Dr </a:t>
            </a:r>
            <a:r>
              <a:rPr lang="es-ES" sz="2400" b="1" dirty="0" smtClean="0">
                <a:solidFill>
                  <a:srgbClr val="C00000"/>
                </a:solidFill>
              </a:rPr>
              <a:t>Pio del Rio </a:t>
            </a:r>
            <a:r>
              <a:rPr lang="es-ES" sz="2400" b="1" dirty="0" err="1" smtClean="0">
                <a:solidFill>
                  <a:srgbClr val="C00000"/>
                </a:solidFill>
              </a:rPr>
              <a:t>Hortega</a:t>
            </a:r>
            <a:endParaRPr lang="es-ES" sz="2400" b="1" kern="1200" dirty="0">
              <a:solidFill>
                <a:srgbClr val="C00000"/>
              </a:solidFill>
            </a:endParaRPr>
          </a:p>
        </p:txBody>
      </p:sp>
    </p:spTree>
    <p:extLst>
      <p:ext uri="{BB962C8B-B14F-4D97-AF65-F5344CB8AC3E}">
        <p14:creationId xmlns:p14="http://schemas.microsoft.com/office/powerpoint/2010/main" val="8627603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10275518" cy="2387600"/>
          </a:xfrm>
        </p:spPr>
        <p:txBody>
          <a:bodyPr>
            <a:normAutofit fontScale="90000"/>
          </a:bodyPr>
          <a:lstStyle/>
          <a:p>
            <a:r>
              <a:rPr lang="en-US" b="1" dirty="0"/>
              <a:t>Photodistributed </a:t>
            </a:r>
            <a:r>
              <a:rPr lang="en-US" b="1" dirty="0" smtClean="0"/>
              <a:t>hyperpigmentation induced by antihypertensive drugs: two cases report</a:t>
            </a:r>
            <a:endParaRPr lang="es-ES" dirty="0"/>
          </a:p>
        </p:txBody>
      </p:sp>
      <p:sp>
        <p:nvSpPr>
          <p:cNvPr id="4" name="Subtítulo 3"/>
          <p:cNvSpPr>
            <a:spLocks noGrp="1"/>
          </p:cNvSpPr>
          <p:nvPr>
            <p:ph type="subTitle" idx="1"/>
          </p:nvPr>
        </p:nvSpPr>
        <p:spPr>
          <a:xfrm>
            <a:off x="564776" y="3602038"/>
            <a:ext cx="11752730" cy="1655762"/>
          </a:xfrm>
        </p:spPr>
        <p:txBody>
          <a:bodyPr>
            <a:normAutofit lnSpcReduction="10000"/>
          </a:bodyPr>
          <a:lstStyle/>
          <a:p>
            <a:endParaRPr lang="es-ES" dirty="0" smtClean="0"/>
          </a:p>
          <a:p>
            <a:r>
              <a:rPr lang="es-ES" dirty="0" err="1" smtClean="0"/>
              <a:t>Dra</a:t>
            </a:r>
            <a:r>
              <a:rPr lang="es-ES" dirty="0" smtClean="0"/>
              <a:t> Rosa Giménez Garcia</a:t>
            </a:r>
          </a:p>
          <a:p>
            <a:r>
              <a:rPr lang="es-ES" dirty="0" smtClean="0"/>
              <a:t>             </a:t>
            </a:r>
            <a:r>
              <a:rPr lang="es-ES" dirty="0" err="1" smtClean="0"/>
              <a:t>Clinical</a:t>
            </a:r>
            <a:r>
              <a:rPr lang="es-ES" dirty="0" smtClean="0"/>
              <a:t> Assitant . </a:t>
            </a:r>
            <a:r>
              <a:rPr lang="es-ES" dirty="0" err="1" smtClean="0"/>
              <a:t>Department</a:t>
            </a:r>
            <a:r>
              <a:rPr lang="es-ES" dirty="0" smtClean="0"/>
              <a:t> of </a:t>
            </a:r>
            <a:r>
              <a:rPr lang="es-ES" dirty="0" err="1" smtClean="0"/>
              <a:t>Dermatology</a:t>
            </a:r>
            <a:r>
              <a:rPr lang="es-ES" dirty="0" smtClean="0"/>
              <a:t>. Hospital Rio </a:t>
            </a:r>
            <a:r>
              <a:rPr lang="es-ES" dirty="0" err="1" smtClean="0"/>
              <a:t>Hortega</a:t>
            </a:r>
            <a:r>
              <a:rPr lang="es-ES" dirty="0" smtClean="0"/>
              <a:t>. Valladolid. </a:t>
            </a:r>
            <a:r>
              <a:rPr lang="es-ES" dirty="0" err="1" smtClean="0"/>
              <a:t>Spain</a:t>
            </a:r>
            <a:endParaRPr lang="es-ES" dirty="0" smtClean="0"/>
          </a:p>
          <a:p>
            <a:r>
              <a:rPr lang="es-ES" dirty="0" err="1" smtClean="0"/>
              <a:t>Associate</a:t>
            </a:r>
            <a:r>
              <a:rPr lang="es-ES" dirty="0" smtClean="0"/>
              <a:t> </a:t>
            </a:r>
            <a:r>
              <a:rPr lang="es-ES" dirty="0" err="1" smtClean="0"/>
              <a:t>Professor</a:t>
            </a:r>
            <a:r>
              <a:rPr lang="es-ES" dirty="0" smtClean="0"/>
              <a:t> </a:t>
            </a:r>
            <a:r>
              <a:rPr lang="es-ES" dirty="0" err="1" smtClean="0"/>
              <a:t>Faculty</a:t>
            </a:r>
            <a:r>
              <a:rPr lang="es-ES" dirty="0" smtClean="0"/>
              <a:t> of Medicine . </a:t>
            </a:r>
            <a:r>
              <a:rPr lang="es-ES" dirty="0" err="1" smtClean="0"/>
              <a:t>Valladolid.Spain</a:t>
            </a:r>
            <a:endParaRPr lang="es-ES" dirty="0"/>
          </a:p>
        </p:txBody>
      </p:sp>
      <p:sp>
        <p:nvSpPr>
          <p:cNvPr id="5" name="Marcador de pie de página 4"/>
          <p:cNvSpPr>
            <a:spLocks noGrp="1"/>
          </p:cNvSpPr>
          <p:nvPr>
            <p:ph type="ftr" sz="quarter" idx="11"/>
          </p:nvPr>
        </p:nvSpPr>
        <p:spPr>
          <a:xfrm>
            <a:off x="0" y="6350696"/>
            <a:ext cx="11361107" cy="325677"/>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Tree>
    <p:extLst>
      <p:ext uri="{BB962C8B-B14F-4D97-AF65-F5344CB8AC3E}">
        <p14:creationId xmlns:p14="http://schemas.microsoft.com/office/powerpoint/2010/main" val="39812777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sz="4800" b="1" dirty="0" err="1" smtClean="0"/>
              <a:t>Hypertension</a:t>
            </a:r>
            <a:endParaRPr lang="es-ES" b="1" dirty="0"/>
          </a:p>
        </p:txBody>
      </p:sp>
      <p:sp>
        <p:nvSpPr>
          <p:cNvPr id="4" name="Marcador de contenido 3"/>
          <p:cNvSpPr>
            <a:spLocks noGrp="1"/>
          </p:cNvSpPr>
          <p:nvPr>
            <p:ph sz="half" idx="1"/>
          </p:nvPr>
        </p:nvSpPr>
        <p:spPr>
          <a:xfrm>
            <a:off x="838200" y="1825625"/>
            <a:ext cx="4025630" cy="4351338"/>
          </a:xfrm>
        </p:spPr>
        <p:txBody>
          <a:bodyPr>
            <a:normAutofit lnSpcReduction="10000"/>
          </a:bodyPr>
          <a:lstStyle/>
          <a:p>
            <a:r>
              <a:rPr lang="es-ES" dirty="0" smtClean="0"/>
              <a:t>“</a:t>
            </a:r>
            <a:r>
              <a:rPr lang="es-ES" b="1" dirty="0" err="1" smtClean="0"/>
              <a:t>About</a:t>
            </a:r>
            <a:r>
              <a:rPr lang="es-ES" b="1" dirty="0" smtClean="0"/>
              <a:t> </a:t>
            </a:r>
            <a:r>
              <a:rPr lang="es-ES" b="1" dirty="0" err="1" smtClean="0"/>
              <a:t>one</a:t>
            </a:r>
            <a:r>
              <a:rPr lang="es-ES" b="1" dirty="0" smtClean="0"/>
              <a:t> </a:t>
            </a:r>
            <a:r>
              <a:rPr lang="es-ES" b="1" dirty="0" err="1" smtClean="0"/>
              <a:t>third</a:t>
            </a:r>
            <a:r>
              <a:rPr lang="es-ES" b="1" dirty="0" smtClean="0"/>
              <a:t> of </a:t>
            </a:r>
            <a:r>
              <a:rPr lang="es-ES" b="1" dirty="0" err="1" smtClean="0"/>
              <a:t>adults</a:t>
            </a:r>
            <a:r>
              <a:rPr lang="es-ES" b="1" dirty="0" smtClean="0"/>
              <a:t> in </a:t>
            </a:r>
            <a:r>
              <a:rPr lang="es-ES" b="1" dirty="0" err="1" smtClean="0"/>
              <a:t>most</a:t>
            </a:r>
            <a:r>
              <a:rPr lang="es-ES" b="1" dirty="0" smtClean="0"/>
              <a:t> </a:t>
            </a:r>
            <a:r>
              <a:rPr lang="es-ES" b="1" dirty="0" err="1" smtClean="0"/>
              <a:t>communities</a:t>
            </a:r>
            <a:r>
              <a:rPr lang="es-ES" b="1" dirty="0" smtClean="0"/>
              <a:t> </a:t>
            </a:r>
            <a:r>
              <a:rPr lang="es-ES" dirty="0" smtClean="0"/>
              <a:t>in </a:t>
            </a:r>
            <a:r>
              <a:rPr lang="es-ES" dirty="0" err="1" smtClean="0"/>
              <a:t>the</a:t>
            </a:r>
            <a:r>
              <a:rPr lang="es-ES" dirty="0" smtClean="0"/>
              <a:t> </a:t>
            </a:r>
            <a:r>
              <a:rPr lang="es-ES" dirty="0" err="1" smtClean="0"/>
              <a:t>developed</a:t>
            </a:r>
            <a:r>
              <a:rPr lang="es-ES" dirty="0" smtClean="0"/>
              <a:t> and </a:t>
            </a:r>
            <a:r>
              <a:rPr lang="es-ES" dirty="0" err="1" smtClean="0"/>
              <a:t>developing</a:t>
            </a:r>
            <a:r>
              <a:rPr lang="es-ES" dirty="0" smtClean="0"/>
              <a:t> </a:t>
            </a:r>
            <a:r>
              <a:rPr lang="es-ES" dirty="0" err="1" smtClean="0"/>
              <a:t>world</a:t>
            </a:r>
            <a:r>
              <a:rPr lang="es-ES" dirty="0" smtClean="0"/>
              <a:t> </a:t>
            </a:r>
            <a:r>
              <a:rPr lang="es-ES" dirty="0" err="1" smtClean="0"/>
              <a:t>have</a:t>
            </a:r>
            <a:r>
              <a:rPr lang="es-ES" dirty="0" smtClean="0"/>
              <a:t> </a:t>
            </a:r>
            <a:r>
              <a:rPr lang="es-ES" dirty="0" err="1" smtClean="0"/>
              <a:t>hypertension</a:t>
            </a:r>
            <a:r>
              <a:rPr lang="es-ES" dirty="0" smtClean="0"/>
              <a:t>”</a:t>
            </a:r>
          </a:p>
          <a:p>
            <a:r>
              <a:rPr lang="es-ES" dirty="0" err="1" smtClean="0"/>
              <a:t>Hypertension</a:t>
            </a:r>
            <a:r>
              <a:rPr lang="es-ES" dirty="0" smtClean="0"/>
              <a:t> </a:t>
            </a:r>
            <a:r>
              <a:rPr lang="es-ES" dirty="0" err="1" smtClean="0"/>
              <a:t>is</a:t>
            </a:r>
            <a:r>
              <a:rPr lang="es-ES" dirty="0" smtClean="0"/>
              <a:t> </a:t>
            </a:r>
            <a:r>
              <a:rPr lang="es-ES" dirty="0" err="1" smtClean="0"/>
              <a:t>the</a:t>
            </a:r>
            <a:r>
              <a:rPr lang="es-ES" dirty="0" smtClean="0"/>
              <a:t> </a:t>
            </a:r>
            <a:r>
              <a:rPr lang="es-ES" b="1" dirty="0" err="1" smtClean="0"/>
              <a:t>most</a:t>
            </a:r>
            <a:r>
              <a:rPr lang="es-ES" b="1" dirty="0" smtClean="0"/>
              <a:t> </a:t>
            </a:r>
            <a:r>
              <a:rPr lang="es-ES" b="1" dirty="0" err="1" smtClean="0"/>
              <a:t>common</a:t>
            </a:r>
            <a:r>
              <a:rPr lang="es-ES" b="1" dirty="0" smtClean="0"/>
              <a:t> </a:t>
            </a:r>
            <a:r>
              <a:rPr lang="es-ES" b="1" dirty="0" err="1" smtClean="0"/>
              <a:t>chronic</a:t>
            </a:r>
            <a:r>
              <a:rPr lang="es-ES" b="1" dirty="0" smtClean="0"/>
              <a:t> </a:t>
            </a:r>
            <a:r>
              <a:rPr lang="es-ES" b="1" dirty="0" err="1" smtClean="0"/>
              <a:t>condition</a:t>
            </a:r>
            <a:r>
              <a:rPr lang="es-ES" b="1" dirty="0" smtClean="0"/>
              <a:t> </a:t>
            </a:r>
            <a:r>
              <a:rPr lang="es-ES" b="1" dirty="0" err="1" smtClean="0"/>
              <a:t>dealt</a:t>
            </a:r>
            <a:r>
              <a:rPr lang="es-ES" b="1" dirty="0" smtClean="0"/>
              <a:t> </a:t>
            </a:r>
            <a:r>
              <a:rPr lang="es-ES" b="1" dirty="0" err="1" smtClean="0"/>
              <a:t>with</a:t>
            </a:r>
            <a:r>
              <a:rPr lang="es-ES" b="1" dirty="0" smtClean="0"/>
              <a:t> </a:t>
            </a:r>
            <a:r>
              <a:rPr lang="es-ES" b="1" dirty="0" err="1" smtClean="0"/>
              <a:t>by</a:t>
            </a:r>
            <a:r>
              <a:rPr lang="es-ES" b="1" dirty="0" smtClean="0"/>
              <a:t> </a:t>
            </a:r>
            <a:r>
              <a:rPr lang="es-ES" b="1" dirty="0" err="1" smtClean="0"/>
              <a:t>primary</a:t>
            </a:r>
            <a:r>
              <a:rPr lang="es-ES" b="1" dirty="0" smtClean="0"/>
              <a:t> </a:t>
            </a:r>
            <a:r>
              <a:rPr lang="es-ES" b="1" dirty="0" err="1" smtClean="0"/>
              <a:t>care</a:t>
            </a:r>
            <a:r>
              <a:rPr lang="es-ES" b="1" dirty="0" smtClean="0"/>
              <a:t> </a:t>
            </a:r>
            <a:r>
              <a:rPr lang="es-ES" b="1" dirty="0" err="1" smtClean="0"/>
              <a:t>physicians</a:t>
            </a:r>
            <a:r>
              <a:rPr lang="es-ES" b="1" dirty="0" smtClean="0"/>
              <a:t> </a:t>
            </a:r>
            <a:r>
              <a:rPr lang="es-ES" dirty="0" smtClean="0"/>
              <a:t>and </a:t>
            </a:r>
            <a:r>
              <a:rPr lang="es-ES" dirty="0" err="1" smtClean="0"/>
              <a:t>other</a:t>
            </a:r>
            <a:r>
              <a:rPr lang="es-ES" dirty="0" smtClean="0"/>
              <a:t> </a:t>
            </a:r>
            <a:r>
              <a:rPr lang="es-ES" dirty="0" err="1" smtClean="0"/>
              <a:t>health</a:t>
            </a:r>
            <a:r>
              <a:rPr lang="es-ES" dirty="0" smtClean="0"/>
              <a:t> </a:t>
            </a:r>
            <a:r>
              <a:rPr lang="es-ES" dirty="0" err="1" smtClean="0"/>
              <a:t>practitioners</a:t>
            </a:r>
            <a:endParaRPr lang="es-ES" dirty="0"/>
          </a:p>
        </p:txBody>
      </p:sp>
      <p:pic>
        <p:nvPicPr>
          <p:cNvPr id="6" name="Marcador de contenido 5"/>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t="25525" b="13732"/>
          <a:stretch/>
        </p:blipFill>
        <p:spPr>
          <a:xfrm>
            <a:off x="4863830" y="1678739"/>
            <a:ext cx="7060643" cy="2412460"/>
          </a:xfrm>
        </p:spPr>
      </p:pic>
      <p:sp>
        <p:nvSpPr>
          <p:cNvPr id="2" name="Marcador de pie de página 1"/>
          <p:cNvSpPr>
            <a:spLocks noGrp="1"/>
          </p:cNvSpPr>
          <p:nvPr>
            <p:ph type="ftr" sz="quarter" idx="11"/>
          </p:nvPr>
        </p:nvSpPr>
        <p:spPr>
          <a:xfrm>
            <a:off x="1517514" y="6517532"/>
            <a:ext cx="10674485" cy="116732"/>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
        <p:nvSpPr>
          <p:cNvPr id="7" name="CuadroTexto 6"/>
          <p:cNvSpPr txBox="1"/>
          <p:nvPr/>
        </p:nvSpPr>
        <p:spPr>
          <a:xfrm>
            <a:off x="4863831" y="4226136"/>
            <a:ext cx="7328168" cy="369332"/>
          </a:xfrm>
          <a:prstGeom prst="rect">
            <a:avLst/>
          </a:prstGeom>
          <a:noFill/>
        </p:spPr>
        <p:txBody>
          <a:bodyPr wrap="square" rtlCol="0">
            <a:spAutoFit/>
          </a:bodyPr>
          <a:lstStyle/>
          <a:p>
            <a:r>
              <a:rPr lang="es-ES" dirty="0" smtClean="0"/>
              <a:t>Weber et al. ASH  </a:t>
            </a:r>
            <a:r>
              <a:rPr lang="es-ES" dirty="0" err="1" smtClean="0"/>
              <a:t>hypertension</a:t>
            </a:r>
            <a:r>
              <a:rPr lang="es-ES" dirty="0" smtClean="0"/>
              <a:t>  </a:t>
            </a:r>
            <a:r>
              <a:rPr lang="es-ES" dirty="0" err="1" smtClean="0"/>
              <a:t>guidelines</a:t>
            </a:r>
            <a:r>
              <a:rPr lang="es-ES" dirty="0" smtClean="0"/>
              <a:t>. J </a:t>
            </a:r>
            <a:r>
              <a:rPr lang="es-ES" dirty="0" err="1" smtClean="0"/>
              <a:t>Clin</a:t>
            </a:r>
            <a:r>
              <a:rPr lang="es-ES" dirty="0" smtClean="0"/>
              <a:t> </a:t>
            </a:r>
            <a:r>
              <a:rPr lang="es-ES" dirty="0" err="1" smtClean="0"/>
              <a:t>Hypertens</a:t>
            </a:r>
            <a:r>
              <a:rPr lang="es-ES" dirty="0" smtClean="0"/>
              <a:t> 2014;16:14-26</a:t>
            </a:r>
            <a:endParaRPr lang="es-ES" sz="1800" kern="1200" dirty="0">
              <a:solidFill>
                <a:schemeClr val="tx1"/>
              </a:solidFill>
              <a:latin typeface="+mn-lt"/>
              <a:ea typeface="+mn-ea"/>
              <a:cs typeface="+mn-cs"/>
            </a:endParaRPr>
          </a:p>
        </p:txBody>
      </p:sp>
    </p:spTree>
    <p:extLst>
      <p:ext uri="{BB962C8B-B14F-4D97-AF65-F5344CB8AC3E}">
        <p14:creationId xmlns:p14="http://schemas.microsoft.com/office/powerpoint/2010/main" val="32927914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94129"/>
            <a:ext cx="10515600" cy="1784817"/>
          </a:xfrm>
        </p:spPr>
        <p:txBody>
          <a:bodyPr/>
          <a:lstStyle/>
          <a:p>
            <a:r>
              <a:rPr lang="es-ES" sz="4800" b="1" dirty="0" err="1" smtClean="0"/>
              <a:t>Hypertension</a:t>
            </a:r>
            <a:endParaRPr lang="es-ES" b="1" dirty="0"/>
          </a:p>
        </p:txBody>
      </p:sp>
      <p:sp>
        <p:nvSpPr>
          <p:cNvPr id="3" name="Marcador de contenido 2"/>
          <p:cNvSpPr>
            <a:spLocks noGrp="1"/>
          </p:cNvSpPr>
          <p:nvPr>
            <p:ph idx="1"/>
          </p:nvPr>
        </p:nvSpPr>
        <p:spPr>
          <a:xfrm>
            <a:off x="838200" y="1304365"/>
            <a:ext cx="10515600" cy="4872598"/>
          </a:xfrm>
        </p:spPr>
        <p:txBody>
          <a:bodyPr>
            <a:noAutofit/>
          </a:bodyPr>
          <a:lstStyle/>
          <a:p>
            <a:r>
              <a:rPr lang="es-ES" sz="3200" dirty="0" err="1" smtClean="0"/>
              <a:t>Systolic</a:t>
            </a:r>
            <a:r>
              <a:rPr lang="es-ES" sz="3200" dirty="0" smtClean="0"/>
              <a:t> </a:t>
            </a:r>
            <a:r>
              <a:rPr lang="es-ES" sz="3200" dirty="0" err="1" smtClean="0"/>
              <a:t>blood</a:t>
            </a:r>
            <a:r>
              <a:rPr lang="es-ES" sz="3200" dirty="0" smtClean="0"/>
              <a:t> </a:t>
            </a:r>
            <a:r>
              <a:rPr lang="es-ES" sz="3200" dirty="0" err="1" smtClean="0"/>
              <a:t>pressure</a:t>
            </a:r>
            <a:r>
              <a:rPr lang="es-ES" sz="3200" dirty="0" smtClean="0"/>
              <a:t> (SBP) of 140 mm Hg </a:t>
            </a:r>
            <a:r>
              <a:rPr lang="es-ES" sz="3200" dirty="0" err="1" smtClean="0"/>
              <a:t>or</a:t>
            </a:r>
            <a:r>
              <a:rPr lang="es-ES" sz="3200" dirty="0" smtClean="0"/>
              <a:t> </a:t>
            </a:r>
            <a:r>
              <a:rPr lang="es-ES" sz="3200" dirty="0" err="1" smtClean="0"/>
              <a:t>above</a:t>
            </a:r>
            <a:r>
              <a:rPr lang="es-ES" sz="3200" dirty="0" smtClean="0"/>
              <a:t> and /</a:t>
            </a:r>
            <a:r>
              <a:rPr lang="es-ES" sz="3200" dirty="0" err="1" smtClean="0"/>
              <a:t>or</a:t>
            </a:r>
            <a:r>
              <a:rPr lang="es-ES" sz="3200" dirty="0" smtClean="0"/>
              <a:t> </a:t>
            </a:r>
            <a:r>
              <a:rPr lang="es-ES" sz="3200" dirty="0" err="1" smtClean="0"/>
              <a:t>diastolic</a:t>
            </a:r>
            <a:r>
              <a:rPr lang="es-ES" sz="3200" dirty="0" smtClean="0"/>
              <a:t> </a:t>
            </a:r>
            <a:r>
              <a:rPr lang="es-ES" sz="3200" dirty="0" err="1" smtClean="0"/>
              <a:t>blood</a:t>
            </a:r>
            <a:r>
              <a:rPr lang="es-ES" sz="3200" dirty="0" smtClean="0"/>
              <a:t> </a:t>
            </a:r>
            <a:r>
              <a:rPr lang="es-ES" sz="3200" dirty="0" err="1" smtClean="0"/>
              <a:t>pressure</a:t>
            </a:r>
            <a:r>
              <a:rPr lang="es-ES" sz="3200" dirty="0" smtClean="0"/>
              <a:t> (DBP) of 90 mm Hg </a:t>
            </a:r>
            <a:r>
              <a:rPr lang="es-ES" sz="3200" dirty="0" err="1" smtClean="0"/>
              <a:t>or</a:t>
            </a:r>
            <a:r>
              <a:rPr lang="es-ES" sz="3200" dirty="0" smtClean="0"/>
              <a:t> </a:t>
            </a:r>
            <a:r>
              <a:rPr lang="es-ES" sz="3200" dirty="0" err="1" smtClean="0"/>
              <a:t>above</a:t>
            </a:r>
            <a:r>
              <a:rPr lang="es-ES" sz="3200" dirty="0" smtClean="0"/>
              <a:t> (</a:t>
            </a:r>
            <a:r>
              <a:rPr lang="es-ES" sz="3200" dirty="0" err="1" smtClean="0"/>
              <a:t>adults</a:t>
            </a:r>
            <a:r>
              <a:rPr lang="es-ES" sz="3200" dirty="0" smtClean="0"/>
              <a:t> up to 80 </a:t>
            </a:r>
            <a:r>
              <a:rPr lang="es-ES" sz="3200" dirty="0" err="1" smtClean="0"/>
              <a:t>years</a:t>
            </a:r>
            <a:r>
              <a:rPr lang="es-ES" sz="3200" dirty="0" smtClean="0"/>
              <a:t>)</a:t>
            </a:r>
          </a:p>
          <a:p>
            <a:endParaRPr lang="es-ES" sz="3200" b="1" dirty="0" smtClean="0"/>
          </a:p>
          <a:p>
            <a:r>
              <a:rPr lang="es-ES" sz="3200" b="1" dirty="0" err="1" smtClean="0"/>
              <a:t>Hypertension</a:t>
            </a:r>
            <a:r>
              <a:rPr lang="es-ES" sz="3200" b="1" dirty="0" smtClean="0"/>
              <a:t> </a:t>
            </a:r>
            <a:r>
              <a:rPr lang="es-ES" sz="3200" b="1" dirty="0" err="1" smtClean="0"/>
              <a:t>is</a:t>
            </a:r>
            <a:r>
              <a:rPr lang="es-ES" sz="3200" b="1" dirty="0" smtClean="0"/>
              <a:t> </a:t>
            </a:r>
            <a:r>
              <a:rPr lang="es-ES" sz="3200" b="1" dirty="0" err="1" smtClean="0"/>
              <a:t>an</a:t>
            </a:r>
            <a:r>
              <a:rPr lang="es-ES" sz="3200" b="1" dirty="0" smtClean="0"/>
              <a:t> </a:t>
            </a:r>
            <a:r>
              <a:rPr lang="es-ES" sz="3200" b="1" dirty="0" err="1" smtClean="0"/>
              <a:t>increasing</a:t>
            </a:r>
            <a:r>
              <a:rPr lang="es-ES" sz="3200" b="1" dirty="0" smtClean="0"/>
              <a:t> </a:t>
            </a:r>
            <a:r>
              <a:rPr lang="es-ES" sz="3200" b="1" dirty="0" err="1" smtClean="0"/>
              <a:t>worldwide</a:t>
            </a:r>
            <a:r>
              <a:rPr lang="es-ES" sz="3200" b="1" dirty="0" smtClean="0"/>
              <a:t> </a:t>
            </a:r>
            <a:r>
              <a:rPr lang="es-ES" sz="3200" b="1" dirty="0" err="1" smtClean="0"/>
              <a:t>problem</a:t>
            </a:r>
            <a:r>
              <a:rPr lang="es-ES" sz="3200" b="1" dirty="0" smtClean="0"/>
              <a:t> </a:t>
            </a:r>
            <a:r>
              <a:rPr lang="es-ES" sz="3200" dirty="0" smtClean="0"/>
              <a:t>and </a:t>
            </a:r>
            <a:r>
              <a:rPr lang="es-ES" sz="3200" dirty="0" err="1" smtClean="0"/>
              <a:t>it</a:t>
            </a:r>
            <a:r>
              <a:rPr lang="es-ES" sz="3200" dirty="0" smtClean="0"/>
              <a:t> </a:t>
            </a:r>
            <a:r>
              <a:rPr lang="es-ES" sz="3200" dirty="0" err="1" smtClean="0"/>
              <a:t>is</a:t>
            </a:r>
            <a:r>
              <a:rPr lang="es-ES" sz="3200" dirty="0" smtClean="0"/>
              <a:t> a </a:t>
            </a:r>
            <a:r>
              <a:rPr lang="es-ES" sz="3200" dirty="0" err="1" smtClean="0"/>
              <a:t>well</a:t>
            </a:r>
            <a:r>
              <a:rPr lang="es-ES" sz="3200" dirty="0" smtClean="0"/>
              <a:t> </a:t>
            </a:r>
            <a:r>
              <a:rPr lang="es-ES" sz="3200" dirty="0" err="1" smtClean="0"/>
              <a:t>recognized</a:t>
            </a:r>
            <a:r>
              <a:rPr lang="es-ES" sz="3200" dirty="0" smtClean="0"/>
              <a:t> </a:t>
            </a:r>
            <a:r>
              <a:rPr lang="es-ES" sz="3200" dirty="0" err="1" smtClean="0"/>
              <a:t>risk</a:t>
            </a:r>
            <a:r>
              <a:rPr lang="es-ES" sz="3200" dirty="0" smtClean="0"/>
              <a:t> factor </a:t>
            </a:r>
            <a:r>
              <a:rPr lang="es-ES" sz="3200" dirty="0" err="1" smtClean="0"/>
              <a:t>for</a:t>
            </a:r>
            <a:r>
              <a:rPr lang="es-ES" sz="3200" dirty="0" smtClean="0"/>
              <a:t> cardiovascular </a:t>
            </a:r>
            <a:r>
              <a:rPr lang="es-ES" sz="3200" dirty="0" err="1" smtClean="0"/>
              <a:t>disease</a:t>
            </a:r>
            <a:r>
              <a:rPr lang="es-ES" sz="3200" dirty="0" smtClean="0"/>
              <a:t> ; </a:t>
            </a:r>
            <a:r>
              <a:rPr lang="es-ES" sz="3200" dirty="0" err="1" smtClean="0"/>
              <a:t>stroke</a:t>
            </a:r>
            <a:r>
              <a:rPr lang="es-ES" sz="3200" dirty="0" smtClean="0"/>
              <a:t> and </a:t>
            </a:r>
            <a:r>
              <a:rPr lang="es-ES" sz="3200" dirty="0" err="1" smtClean="0"/>
              <a:t>heart</a:t>
            </a:r>
            <a:r>
              <a:rPr lang="es-ES" sz="3200" dirty="0" smtClean="0"/>
              <a:t> </a:t>
            </a:r>
            <a:r>
              <a:rPr lang="es-ES" sz="3200" dirty="0" err="1" smtClean="0"/>
              <a:t>failure</a:t>
            </a:r>
            <a:endParaRPr lang="es-ES" sz="3200" dirty="0" smtClean="0"/>
          </a:p>
          <a:p>
            <a:pPr marL="0" indent="0">
              <a:buNone/>
            </a:pPr>
            <a:endParaRPr lang="es-ES" sz="3200" b="1" dirty="0"/>
          </a:p>
          <a:p>
            <a:r>
              <a:rPr lang="es-ES" sz="3200" dirty="0" err="1" smtClean="0"/>
              <a:t>Often</a:t>
            </a:r>
            <a:r>
              <a:rPr lang="es-ES" sz="3200" dirty="0" smtClean="0"/>
              <a:t> </a:t>
            </a:r>
            <a:r>
              <a:rPr lang="es-ES" sz="3200" dirty="0" err="1" smtClean="0"/>
              <a:t>combined</a:t>
            </a:r>
            <a:r>
              <a:rPr lang="es-ES" sz="3200" dirty="0" smtClean="0"/>
              <a:t> </a:t>
            </a:r>
            <a:r>
              <a:rPr lang="es-ES" sz="3200" dirty="0" err="1" smtClean="0"/>
              <a:t>with</a:t>
            </a:r>
            <a:r>
              <a:rPr lang="es-ES" sz="3200" dirty="0" smtClean="0"/>
              <a:t> smoking, </a:t>
            </a:r>
            <a:r>
              <a:rPr lang="es-ES" sz="3200" dirty="0" err="1" smtClean="0"/>
              <a:t>obesity</a:t>
            </a:r>
            <a:r>
              <a:rPr lang="es-ES" sz="3200" dirty="0" smtClean="0"/>
              <a:t>, </a:t>
            </a:r>
            <a:r>
              <a:rPr lang="es-ES" sz="3200" dirty="0" err="1" smtClean="0"/>
              <a:t>physical</a:t>
            </a:r>
            <a:r>
              <a:rPr lang="es-ES" sz="3200" dirty="0" smtClean="0"/>
              <a:t> </a:t>
            </a:r>
            <a:r>
              <a:rPr lang="es-ES" sz="3200" dirty="0" err="1" smtClean="0"/>
              <a:t>inactivity</a:t>
            </a:r>
            <a:r>
              <a:rPr lang="es-ES" sz="3200" dirty="0" smtClean="0"/>
              <a:t> and </a:t>
            </a:r>
            <a:r>
              <a:rPr lang="es-ES" sz="3200" dirty="0" err="1" smtClean="0"/>
              <a:t>occurs</a:t>
            </a:r>
            <a:r>
              <a:rPr lang="es-ES" sz="3200" dirty="0" smtClean="0"/>
              <a:t> </a:t>
            </a:r>
            <a:r>
              <a:rPr lang="es-ES" sz="3200" dirty="0" err="1" smtClean="0"/>
              <a:t>commonly</a:t>
            </a:r>
            <a:r>
              <a:rPr lang="es-ES" sz="3200" dirty="0" smtClean="0"/>
              <a:t> </a:t>
            </a:r>
            <a:r>
              <a:rPr lang="es-ES" sz="3200" dirty="0" err="1" smtClean="0"/>
              <a:t>with</a:t>
            </a:r>
            <a:r>
              <a:rPr lang="es-ES" sz="3200" dirty="0" smtClean="0"/>
              <a:t> diabetes</a:t>
            </a:r>
          </a:p>
        </p:txBody>
      </p:sp>
      <p:sp>
        <p:nvSpPr>
          <p:cNvPr id="4" name="Marcador de pie de página 3"/>
          <p:cNvSpPr>
            <a:spLocks noGrp="1"/>
          </p:cNvSpPr>
          <p:nvPr>
            <p:ph type="ftr" sz="quarter" idx="11"/>
          </p:nvPr>
        </p:nvSpPr>
        <p:spPr>
          <a:xfrm>
            <a:off x="1128409" y="6478620"/>
            <a:ext cx="10680970" cy="379379"/>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Tree>
    <p:extLst>
      <p:ext uri="{BB962C8B-B14F-4D97-AF65-F5344CB8AC3E}">
        <p14:creationId xmlns:p14="http://schemas.microsoft.com/office/powerpoint/2010/main" val="5503749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94129"/>
            <a:ext cx="10515600" cy="1784817"/>
          </a:xfrm>
        </p:spPr>
        <p:txBody>
          <a:bodyPr/>
          <a:lstStyle/>
          <a:p>
            <a:r>
              <a:rPr lang="es-ES" sz="4800" b="1" dirty="0" err="1" smtClean="0"/>
              <a:t>Hypertension</a:t>
            </a:r>
            <a:endParaRPr lang="es-ES" b="1" dirty="0"/>
          </a:p>
        </p:txBody>
      </p:sp>
      <p:sp>
        <p:nvSpPr>
          <p:cNvPr id="3" name="Marcador de contenido 2"/>
          <p:cNvSpPr>
            <a:spLocks noGrp="1"/>
          </p:cNvSpPr>
          <p:nvPr>
            <p:ph idx="1"/>
          </p:nvPr>
        </p:nvSpPr>
        <p:spPr>
          <a:xfrm>
            <a:off x="838200" y="1304365"/>
            <a:ext cx="10515600" cy="4872598"/>
          </a:xfrm>
        </p:spPr>
        <p:txBody>
          <a:bodyPr>
            <a:noAutofit/>
          </a:bodyPr>
          <a:lstStyle/>
          <a:p>
            <a:endParaRPr lang="es-ES" sz="3200" b="1" dirty="0" smtClean="0"/>
          </a:p>
          <a:p>
            <a:r>
              <a:rPr lang="es-ES" sz="3200" b="1" dirty="0" err="1" smtClean="0"/>
              <a:t>Treatment</a:t>
            </a:r>
            <a:r>
              <a:rPr lang="es-ES" sz="3200" b="1" dirty="0" smtClean="0"/>
              <a:t> </a:t>
            </a:r>
            <a:r>
              <a:rPr lang="es-ES" sz="3200" b="1" dirty="0" err="1" smtClean="0"/>
              <a:t>with</a:t>
            </a:r>
            <a:r>
              <a:rPr lang="es-ES" sz="3200" b="1" dirty="0" smtClean="0"/>
              <a:t> </a:t>
            </a:r>
            <a:r>
              <a:rPr lang="es-ES" sz="3200" b="1" dirty="0" err="1" smtClean="0"/>
              <a:t>drugs</a:t>
            </a:r>
            <a:r>
              <a:rPr lang="es-ES" sz="3200" b="1" dirty="0" smtClean="0"/>
              <a:t> </a:t>
            </a:r>
            <a:r>
              <a:rPr lang="es-ES" sz="3200" b="1" dirty="0" err="1" smtClean="0"/>
              <a:t>should</a:t>
            </a:r>
            <a:r>
              <a:rPr lang="es-ES" sz="3200" b="1" dirty="0" smtClean="0"/>
              <a:t> be </a:t>
            </a:r>
            <a:r>
              <a:rPr lang="es-ES" sz="3200" b="1" dirty="0" err="1" smtClean="0"/>
              <a:t>started</a:t>
            </a:r>
            <a:r>
              <a:rPr lang="es-ES" sz="3200" b="1" dirty="0" smtClean="0"/>
              <a:t> in </a:t>
            </a:r>
            <a:r>
              <a:rPr lang="es-ES" sz="3200" b="1" dirty="0" err="1" smtClean="0"/>
              <a:t>patients</a:t>
            </a:r>
            <a:r>
              <a:rPr lang="es-ES" sz="3200" b="1" dirty="0" smtClean="0"/>
              <a:t> </a:t>
            </a:r>
            <a:r>
              <a:rPr lang="es-ES" sz="3200" b="1" dirty="0" err="1" smtClean="0"/>
              <a:t>with</a:t>
            </a:r>
            <a:r>
              <a:rPr lang="es-ES" sz="3200" b="1" dirty="0" smtClean="0"/>
              <a:t>  </a:t>
            </a:r>
            <a:r>
              <a:rPr lang="es-ES" sz="3200" b="1" dirty="0" err="1" smtClean="0"/>
              <a:t>blood</a:t>
            </a:r>
            <a:r>
              <a:rPr lang="es-ES" sz="3200" b="1" dirty="0" smtClean="0"/>
              <a:t> </a:t>
            </a:r>
            <a:r>
              <a:rPr lang="es-ES" sz="3200" b="1" dirty="0" err="1" smtClean="0"/>
              <a:t>pressures</a:t>
            </a:r>
            <a:r>
              <a:rPr lang="es-ES" sz="3200" b="1" dirty="0" smtClean="0"/>
              <a:t> &gt;140/90 mm Hg in </a:t>
            </a:r>
            <a:r>
              <a:rPr lang="es-ES" sz="3200" b="1" dirty="0" err="1" smtClean="0"/>
              <a:t>whom</a:t>
            </a:r>
            <a:r>
              <a:rPr lang="es-ES" sz="3200" b="1" dirty="0" smtClean="0"/>
              <a:t> </a:t>
            </a:r>
            <a:r>
              <a:rPr lang="es-ES" sz="3200" b="1" dirty="0" err="1" smtClean="0"/>
              <a:t>lifestyle</a:t>
            </a:r>
            <a:r>
              <a:rPr lang="es-ES" sz="3200" b="1" dirty="0" smtClean="0"/>
              <a:t> </a:t>
            </a:r>
            <a:r>
              <a:rPr lang="es-ES" sz="3200" b="1" dirty="0" err="1" smtClean="0"/>
              <a:t>treatments</a:t>
            </a:r>
            <a:r>
              <a:rPr lang="es-ES" sz="3200" b="1" dirty="0" smtClean="0"/>
              <a:t> </a:t>
            </a:r>
            <a:r>
              <a:rPr lang="es-ES" sz="3200" b="1" dirty="0" err="1" smtClean="0"/>
              <a:t>have</a:t>
            </a:r>
            <a:r>
              <a:rPr lang="es-ES" sz="3200" b="1" dirty="0" smtClean="0"/>
              <a:t> </a:t>
            </a:r>
            <a:r>
              <a:rPr lang="es-ES" sz="3200" b="1" dirty="0" err="1" smtClean="0"/>
              <a:t>not</a:t>
            </a:r>
            <a:r>
              <a:rPr lang="es-ES" sz="3200" b="1" dirty="0" smtClean="0"/>
              <a:t> </a:t>
            </a:r>
            <a:r>
              <a:rPr lang="es-ES" sz="3200" b="1" dirty="0" err="1" smtClean="0"/>
              <a:t>been</a:t>
            </a:r>
            <a:r>
              <a:rPr lang="es-ES" sz="3200" b="1" dirty="0" smtClean="0"/>
              <a:t> </a:t>
            </a:r>
            <a:r>
              <a:rPr lang="es-ES" sz="3200" b="1" dirty="0" err="1" smtClean="0"/>
              <a:t>effective</a:t>
            </a:r>
            <a:endParaRPr lang="es-ES" sz="3200" b="1" dirty="0" smtClean="0"/>
          </a:p>
          <a:p>
            <a:endParaRPr lang="es-ES" sz="3200" b="1" dirty="0"/>
          </a:p>
          <a:p>
            <a:r>
              <a:rPr lang="en-US" sz="3200" b="1" dirty="0" smtClean="0"/>
              <a:t>ANTIHYPERTENSIVE DRUGS ARE VERY COMMONLY PRESCRIBED ¡¡</a:t>
            </a:r>
            <a:endParaRPr lang="es-ES" sz="3200" b="1" dirty="0" smtClean="0"/>
          </a:p>
        </p:txBody>
      </p:sp>
      <p:sp>
        <p:nvSpPr>
          <p:cNvPr id="4" name="Marcador de pie de página 3"/>
          <p:cNvSpPr>
            <a:spLocks noGrp="1"/>
          </p:cNvSpPr>
          <p:nvPr>
            <p:ph type="ftr" sz="quarter" idx="11"/>
          </p:nvPr>
        </p:nvSpPr>
        <p:spPr>
          <a:xfrm>
            <a:off x="1128409" y="6478620"/>
            <a:ext cx="10680970" cy="379379"/>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Tree>
    <p:extLst>
      <p:ext uri="{BB962C8B-B14F-4D97-AF65-F5344CB8AC3E}">
        <p14:creationId xmlns:p14="http://schemas.microsoft.com/office/powerpoint/2010/main" val="39871007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Introduction</a:t>
            </a:r>
            <a:endParaRPr lang="es-ES" dirty="0"/>
          </a:p>
        </p:txBody>
      </p:sp>
      <p:sp>
        <p:nvSpPr>
          <p:cNvPr id="3" name="Marcador de contenido 2"/>
          <p:cNvSpPr>
            <a:spLocks noGrp="1"/>
          </p:cNvSpPr>
          <p:nvPr>
            <p:ph idx="1"/>
          </p:nvPr>
        </p:nvSpPr>
        <p:spPr/>
        <p:txBody>
          <a:bodyPr>
            <a:normAutofit/>
          </a:bodyPr>
          <a:lstStyle/>
          <a:p>
            <a:r>
              <a:rPr lang="es-ES" sz="3600" b="1" dirty="0" err="1" smtClean="0"/>
              <a:t>We</a:t>
            </a:r>
            <a:r>
              <a:rPr lang="es-ES" sz="3600" b="1" dirty="0" smtClean="0"/>
              <a:t> describe </a:t>
            </a:r>
            <a:r>
              <a:rPr lang="es-ES" sz="3600" b="1" dirty="0" err="1" smtClean="0"/>
              <a:t>the</a:t>
            </a:r>
            <a:r>
              <a:rPr lang="es-ES" sz="3600" b="1" dirty="0" smtClean="0"/>
              <a:t> </a:t>
            </a:r>
            <a:r>
              <a:rPr lang="es-ES" sz="3600" b="1" dirty="0" err="1" smtClean="0"/>
              <a:t>course</a:t>
            </a:r>
            <a:r>
              <a:rPr lang="es-ES" sz="3600" b="1" dirty="0" smtClean="0"/>
              <a:t> of </a:t>
            </a:r>
            <a:r>
              <a:rPr lang="es-ES" sz="3600" b="1" dirty="0" err="1" smtClean="0"/>
              <a:t>two</a:t>
            </a:r>
            <a:r>
              <a:rPr lang="es-ES" sz="3600" b="1" dirty="0" smtClean="0"/>
              <a:t> </a:t>
            </a:r>
            <a:r>
              <a:rPr lang="es-ES" sz="3600" b="1" dirty="0" err="1" smtClean="0"/>
              <a:t>patients</a:t>
            </a:r>
            <a:r>
              <a:rPr lang="es-ES" sz="3600" b="1" dirty="0" smtClean="0"/>
              <a:t>  </a:t>
            </a:r>
            <a:r>
              <a:rPr lang="es-ES" sz="3600" b="1" dirty="0" err="1" smtClean="0"/>
              <a:t>who</a:t>
            </a:r>
            <a:r>
              <a:rPr lang="es-ES" sz="3600" b="1" dirty="0" smtClean="0"/>
              <a:t> </a:t>
            </a:r>
            <a:r>
              <a:rPr lang="es-ES" sz="3600" b="1" dirty="0" err="1" smtClean="0"/>
              <a:t>presented</a:t>
            </a:r>
            <a:r>
              <a:rPr lang="es-ES" sz="3600" b="1" dirty="0" smtClean="0"/>
              <a:t> to </a:t>
            </a:r>
            <a:r>
              <a:rPr lang="es-ES" sz="3600" b="1" dirty="0" err="1" smtClean="0"/>
              <a:t>the</a:t>
            </a:r>
            <a:r>
              <a:rPr lang="es-ES" sz="3600" b="1" dirty="0" smtClean="0"/>
              <a:t> </a:t>
            </a:r>
            <a:r>
              <a:rPr lang="es-ES" sz="3600" b="1" dirty="0" err="1" smtClean="0"/>
              <a:t>dermatology</a:t>
            </a:r>
            <a:r>
              <a:rPr lang="es-ES" sz="3600" b="1" dirty="0" smtClean="0"/>
              <a:t> </a:t>
            </a:r>
            <a:r>
              <a:rPr lang="es-ES" sz="3600" b="1" dirty="0" err="1" smtClean="0"/>
              <a:t>department</a:t>
            </a:r>
            <a:r>
              <a:rPr lang="es-ES" sz="3600" b="1" dirty="0" smtClean="0"/>
              <a:t> at </a:t>
            </a:r>
            <a:r>
              <a:rPr lang="es-ES" sz="3600" b="1" dirty="0" err="1" smtClean="0"/>
              <a:t>our</a:t>
            </a:r>
            <a:r>
              <a:rPr lang="es-ES" sz="3600" b="1" dirty="0" smtClean="0"/>
              <a:t> hospital, </a:t>
            </a:r>
            <a:r>
              <a:rPr lang="es-ES" sz="3600" b="1" dirty="0" err="1" smtClean="0"/>
              <a:t>with</a:t>
            </a:r>
            <a:r>
              <a:rPr lang="es-ES" sz="3600" b="1" dirty="0" smtClean="0"/>
              <a:t> </a:t>
            </a:r>
            <a:r>
              <a:rPr lang="es-ES" sz="3600" b="1" dirty="0" err="1" smtClean="0"/>
              <a:t>antihipertensive</a:t>
            </a:r>
            <a:r>
              <a:rPr lang="es-ES" sz="3600" b="1" dirty="0" smtClean="0"/>
              <a:t> </a:t>
            </a:r>
            <a:r>
              <a:rPr lang="es-ES" sz="3600" b="1" dirty="0" err="1" smtClean="0"/>
              <a:t>drugs</a:t>
            </a:r>
            <a:r>
              <a:rPr lang="es-ES" sz="3600" b="1" dirty="0" smtClean="0"/>
              <a:t> </a:t>
            </a:r>
            <a:r>
              <a:rPr lang="es-ES" sz="3600" b="1" dirty="0" err="1" smtClean="0"/>
              <a:t>induced</a:t>
            </a:r>
            <a:r>
              <a:rPr lang="es-ES" sz="3600" b="1" dirty="0"/>
              <a:t> </a:t>
            </a:r>
            <a:r>
              <a:rPr lang="es-ES" sz="3600" b="1" dirty="0" err="1" smtClean="0"/>
              <a:t>photodistributed</a:t>
            </a:r>
            <a:r>
              <a:rPr lang="es-ES" sz="3600" b="1" dirty="0" smtClean="0"/>
              <a:t> </a:t>
            </a:r>
            <a:r>
              <a:rPr lang="es-ES" sz="3600" b="1" dirty="0" err="1" smtClean="0"/>
              <a:t>hyperpigmentation</a:t>
            </a:r>
            <a:endParaRPr lang="es-ES" sz="3600" b="1" dirty="0" smtClean="0"/>
          </a:p>
          <a:p>
            <a:endParaRPr lang="es-ES" sz="3600" b="1" dirty="0" smtClean="0"/>
          </a:p>
          <a:p>
            <a:r>
              <a:rPr lang="es-ES" sz="3600" b="1" dirty="0" err="1" smtClean="0"/>
              <a:t>The</a:t>
            </a:r>
            <a:r>
              <a:rPr lang="es-ES" sz="3600" b="1" dirty="0" smtClean="0"/>
              <a:t> </a:t>
            </a:r>
            <a:r>
              <a:rPr lang="es-ES" sz="3600" b="1" dirty="0" err="1" smtClean="0"/>
              <a:t>antihypertensive</a:t>
            </a:r>
            <a:r>
              <a:rPr lang="es-ES" sz="3600" b="1" dirty="0" smtClean="0"/>
              <a:t> </a:t>
            </a:r>
            <a:r>
              <a:rPr lang="es-ES" sz="3600" b="1" dirty="0" err="1" smtClean="0"/>
              <a:t>culprit</a:t>
            </a:r>
            <a:r>
              <a:rPr lang="es-ES" sz="3600" b="1" dirty="0" smtClean="0"/>
              <a:t> </a:t>
            </a:r>
            <a:r>
              <a:rPr lang="es-ES" sz="3600" b="1" dirty="0" err="1" smtClean="0"/>
              <a:t>agents</a:t>
            </a:r>
            <a:r>
              <a:rPr lang="es-ES" sz="3600" b="1" dirty="0" smtClean="0"/>
              <a:t> </a:t>
            </a:r>
            <a:r>
              <a:rPr lang="es-ES" sz="3600" b="1" dirty="0" err="1" smtClean="0"/>
              <a:t>were</a:t>
            </a:r>
            <a:r>
              <a:rPr lang="es-ES" sz="3600" b="1" dirty="0" smtClean="0"/>
              <a:t> </a:t>
            </a:r>
            <a:r>
              <a:rPr lang="es-ES" sz="3600" b="1" dirty="0" err="1" smtClean="0"/>
              <a:t>lercanidipine</a:t>
            </a:r>
            <a:r>
              <a:rPr lang="es-ES" sz="3600" b="1" dirty="0" smtClean="0"/>
              <a:t> and </a:t>
            </a:r>
            <a:r>
              <a:rPr lang="es-ES" sz="3600" b="1" dirty="0" err="1" smtClean="0"/>
              <a:t>telmisartan</a:t>
            </a:r>
            <a:endParaRPr lang="es-ES" sz="3600" b="1" dirty="0"/>
          </a:p>
        </p:txBody>
      </p:sp>
      <p:sp>
        <p:nvSpPr>
          <p:cNvPr id="4" name="Marcador de pie de página 3"/>
          <p:cNvSpPr>
            <a:spLocks noGrp="1"/>
          </p:cNvSpPr>
          <p:nvPr>
            <p:ph type="ftr" sz="quarter" idx="11"/>
          </p:nvPr>
        </p:nvSpPr>
        <p:spPr>
          <a:xfrm>
            <a:off x="1156447" y="6176963"/>
            <a:ext cx="10582835" cy="681037"/>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Tree>
    <p:extLst>
      <p:ext uri="{BB962C8B-B14F-4D97-AF65-F5344CB8AC3E}">
        <p14:creationId xmlns:p14="http://schemas.microsoft.com/office/powerpoint/2010/main" val="7035319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Report</a:t>
            </a:r>
            <a:r>
              <a:rPr lang="es-ES" dirty="0" smtClean="0"/>
              <a:t> of cases. Case 1</a:t>
            </a:r>
            <a:endParaRPr lang="es-ES" dirty="0"/>
          </a:p>
        </p:txBody>
      </p:sp>
      <p:sp>
        <p:nvSpPr>
          <p:cNvPr id="3" name="Marcador de contenido 2"/>
          <p:cNvSpPr>
            <a:spLocks noGrp="1"/>
          </p:cNvSpPr>
          <p:nvPr>
            <p:ph sz="half" idx="1"/>
          </p:nvPr>
        </p:nvSpPr>
        <p:spPr>
          <a:xfrm>
            <a:off x="712694" y="1411942"/>
            <a:ext cx="5307106" cy="4765022"/>
          </a:xfrm>
        </p:spPr>
        <p:txBody>
          <a:bodyPr>
            <a:normAutofit fontScale="92500" lnSpcReduction="20000"/>
          </a:bodyPr>
          <a:lstStyle/>
          <a:p>
            <a:pPr marL="0" indent="0">
              <a:buNone/>
            </a:pPr>
            <a:r>
              <a:rPr lang="es-ES" dirty="0" smtClean="0"/>
              <a:t>	</a:t>
            </a:r>
          </a:p>
          <a:p>
            <a:r>
              <a:rPr lang="es-ES" sz="3000" dirty="0" smtClean="0"/>
              <a:t>A 68-year-old </a:t>
            </a:r>
            <a:r>
              <a:rPr lang="es-ES" sz="3000" dirty="0" err="1" smtClean="0"/>
              <a:t>woman</a:t>
            </a:r>
            <a:r>
              <a:rPr lang="es-ES" sz="3000" dirty="0"/>
              <a:t> </a:t>
            </a:r>
            <a:r>
              <a:rPr lang="es-ES" sz="3000" dirty="0" err="1" smtClean="0"/>
              <a:t>with</a:t>
            </a:r>
            <a:r>
              <a:rPr lang="es-ES" sz="3000" dirty="0" smtClean="0"/>
              <a:t> a </a:t>
            </a:r>
            <a:r>
              <a:rPr lang="es-ES" sz="3000" dirty="0" err="1" smtClean="0"/>
              <a:t>past</a:t>
            </a:r>
            <a:r>
              <a:rPr lang="es-ES" sz="3000" dirty="0" smtClean="0"/>
              <a:t> medical </a:t>
            </a:r>
            <a:r>
              <a:rPr lang="es-ES" sz="3000" dirty="0" err="1" smtClean="0"/>
              <a:t>history</a:t>
            </a:r>
            <a:r>
              <a:rPr lang="es-ES" sz="3000" dirty="0" smtClean="0"/>
              <a:t> of </a:t>
            </a:r>
            <a:r>
              <a:rPr lang="es-ES" sz="3000" dirty="0" err="1" smtClean="0"/>
              <a:t>hypertension</a:t>
            </a:r>
            <a:r>
              <a:rPr lang="es-ES" sz="3000" dirty="0" smtClean="0"/>
              <a:t> and frontal </a:t>
            </a:r>
            <a:r>
              <a:rPr lang="es-ES" sz="3000" dirty="0" err="1" smtClean="0"/>
              <a:t>fibrosing</a:t>
            </a:r>
            <a:r>
              <a:rPr lang="es-ES" sz="3000" dirty="0" smtClean="0"/>
              <a:t> alopecia, </a:t>
            </a:r>
            <a:r>
              <a:rPr lang="es-ES" sz="3000" dirty="0" err="1" smtClean="0"/>
              <a:t>presented</a:t>
            </a:r>
            <a:r>
              <a:rPr lang="es-ES" sz="3000" dirty="0" smtClean="0"/>
              <a:t> </a:t>
            </a:r>
            <a:r>
              <a:rPr lang="es-ES" sz="3000" dirty="0" err="1" smtClean="0"/>
              <a:t>with</a:t>
            </a:r>
            <a:r>
              <a:rPr lang="es-ES" sz="3000" dirty="0" smtClean="0"/>
              <a:t> a 3 </a:t>
            </a:r>
            <a:r>
              <a:rPr lang="es-ES" sz="3000" dirty="0" err="1" smtClean="0"/>
              <a:t>months</a:t>
            </a:r>
            <a:r>
              <a:rPr lang="es-ES" sz="3000" dirty="0" smtClean="0"/>
              <a:t> </a:t>
            </a:r>
            <a:r>
              <a:rPr lang="es-ES" sz="3000" dirty="0" err="1" smtClean="0"/>
              <a:t>history</a:t>
            </a:r>
            <a:r>
              <a:rPr lang="es-ES" sz="3000" dirty="0" smtClean="0"/>
              <a:t> of </a:t>
            </a:r>
            <a:r>
              <a:rPr lang="es-ES" sz="3000" b="1" dirty="0" err="1" smtClean="0"/>
              <a:t>hyperpigmentation</a:t>
            </a:r>
            <a:r>
              <a:rPr lang="es-ES" sz="3000" b="1" dirty="0" smtClean="0"/>
              <a:t> </a:t>
            </a:r>
            <a:r>
              <a:rPr lang="es-ES" sz="3000" b="1" dirty="0" err="1" smtClean="0"/>
              <a:t>on</a:t>
            </a:r>
            <a:r>
              <a:rPr lang="es-ES" sz="3000" b="1" dirty="0" smtClean="0"/>
              <a:t> </a:t>
            </a:r>
            <a:r>
              <a:rPr lang="es-ES" sz="3000" b="1" dirty="0" err="1" smtClean="0"/>
              <a:t>her</a:t>
            </a:r>
            <a:r>
              <a:rPr lang="es-ES" sz="3000" b="1" dirty="0" smtClean="0"/>
              <a:t> </a:t>
            </a:r>
            <a:r>
              <a:rPr lang="es-ES" sz="3000" b="1" dirty="0" err="1" smtClean="0"/>
              <a:t>face</a:t>
            </a:r>
            <a:r>
              <a:rPr lang="es-ES" sz="3000" dirty="0" smtClean="0"/>
              <a:t> </a:t>
            </a:r>
            <a:r>
              <a:rPr lang="es-ES" sz="3000" dirty="0" err="1" smtClean="0"/>
              <a:t>that</a:t>
            </a:r>
            <a:r>
              <a:rPr lang="es-ES" sz="3000" dirty="0" smtClean="0"/>
              <a:t> started in </a:t>
            </a:r>
            <a:r>
              <a:rPr lang="es-ES" sz="3000" dirty="0" err="1" smtClean="0"/>
              <a:t>summer</a:t>
            </a:r>
            <a:r>
              <a:rPr lang="es-ES" sz="3000" dirty="0" smtClean="0"/>
              <a:t> </a:t>
            </a:r>
            <a:r>
              <a:rPr lang="es-ES" sz="3000" dirty="0" err="1" smtClean="0"/>
              <a:t>after</a:t>
            </a:r>
            <a:r>
              <a:rPr lang="es-ES" sz="3000" dirty="0" smtClean="0"/>
              <a:t> </a:t>
            </a:r>
            <a:r>
              <a:rPr lang="es-ES" sz="3000" dirty="0" err="1" smtClean="0"/>
              <a:t>sun</a:t>
            </a:r>
            <a:r>
              <a:rPr lang="es-ES" sz="3000" dirty="0" smtClean="0"/>
              <a:t> </a:t>
            </a:r>
            <a:r>
              <a:rPr lang="es-ES" sz="3000" dirty="0" err="1" smtClean="0"/>
              <a:t>exposure</a:t>
            </a:r>
            <a:endParaRPr lang="es-ES" sz="3000" dirty="0" smtClean="0"/>
          </a:p>
          <a:p>
            <a:r>
              <a:rPr lang="es-ES" sz="3000" dirty="0" err="1" smtClean="0"/>
              <a:t>she</a:t>
            </a:r>
            <a:r>
              <a:rPr lang="es-ES" sz="3000" dirty="0" smtClean="0"/>
              <a:t> </a:t>
            </a:r>
            <a:r>
              <a:rPr lang="es-ES" sz="3000" dirty="0" err="1" smtClean="0"/>
              <a:t>had</a:t>
            </a:r>
            <a:r>
              <a:rPr lang="es-ES" sz="3000" dirty="0" smtClean="0"/>
              <a:t> </a:t>
            </a:r>
            <a:r>
              <a:rPr lang="es-ES" sz="3000" dirty="0" err="1" smtClean="0"/>
              <a:t>taken</a:t>
            </a:r>
            <a:r>
              <a:rPr lang="es-ES" sz="3000" dirty="0" smtClean="0"/>
              <a:t>   </a:t>
            </a:r>
            <a:r>
              <a:rPr lang="es-ES" sz="3000" b="1" dirty="0" err="1" smtClean="0"/>
              <a:t>Lercanidipine</a:t>
            </a:r>
            <a:r>
              <a:rPr lang="es-ES" sz="3000" b="1" dirty="0" smtClean="0"/>
              <a:t> </a:t>
            </a:r>
            <a:r>
              <a:rPr lang="es-ES" sz="3000" b="1" dirty="0" err="1" smtClean="0"/>
              <a:t>approximately</a:t>
            </a:r>
            <a:r>
              <a:rPr lang="es-ES" sz="3000" b="1" dirty="0" smtClean="0"/>
              <a:t> 2 </a:t>
            </a:r>
            <a:r>
              <a:rPr lang="es-ES" sz="3000" b="1" dirty="0" err="1" smtClean="0"/>
              <a:t>years</a:t>
            </a:r>
            <a:r>
              <a:rPr lang="es-ES" sz="3000" b="1" dirty="0" smtClean="0"/>
              <a:t> </a:t>
            </a:r>
            <a:r>
              <a:rPr lang="es-ES" sz="3000" b="1" dirty="0" err="1" smtClean="0"/>
              <a:t>before</a:t>
            </a:r>
            <a:endParaRPr lang="es-ES" sz="3000" b="1" dirty="0" smtClean="0"/>
          </a:p>
          <a:p>
            <a:r>
              <a:rPr lang="es-ES" sz="3000" dirty="0" err="1" smtClean="0"/>
              <a:t>Concomitant</a:t>
            </a:r>
            <a:r>
              <a:rPr lang="es-ES" sz="3000" dirty="0" smtClean="0"/>
              <a:t> </a:t>
            </a:r>
            <a:r>
              <a:rPr lang="es-ES" sz="3000" dirty="0" err="1" smtClean="0"/>
              <a:t>medications</a:t>
            </a:r>
            <a:r>
              <a:rPr lang="es-ES" sz="3000" dirty="0" smtClean="0"/>
              <a:t>  </a:t>
            </a:r>
            <a:r>
              <a:rPr lang="es-ES" sz="3000" dirty="0" err="1" smtClean="0"/>
              <a:t>included</a:t>
            </a:r>
            <a:r>
              <a:rPr lang="es-ES" sz="3000" dirty="0" smtClean="0"/>
              <a:t> </a:t>
            </a:r>
            <a:r>
              <a:rPr lang="es-ES" sz="3000" dirty="0" err="1" smtClean="0"/>
              <a:t>simvastatin</a:t>
            </a:r>
            <a:r>
              <a:rPr lang="es-ES" sz="3000" dirty="0" smtClean="0"/>
              <a:t> </a:t>
            </a:r>
            <a:r>
              <a:rPr lang="es-ES" sz="3000" dirty="0" err="1" smtClean="0"/>
              <a:t>that</a:t>
            </a:r>
            <a:r>
              <a:rPr lang="es-ES" sz="3000" dirty="0" smtClean="0"/>
              <a:t> </a:t>
            </a:r>
            <a:r>
              <a:rPr lang="es-ES" sz="3000" dirty="0" err="1" smtClean="0"/>
              <a:t>she</a:t>
            </a:r>
            <a:r>
              <a:rPr lang="es-ES" sz="3000" dirty="0" smtClean="0"/>
              <a:t> </a:t>
            </a:r>
            <a:r>
              <a:rPr lang="es-ES" sz="3000" dirty="0" err="1" smtClean="0"/>
              <a:t>had</a:t>
            </a:r>
            <a:r>
              <a:rPr lang="es-ES" sz="3000" dirty="0" smtClean="0"/>
              <a:t> started </a:t>
            </a:r>
            <a:r>
              <a:rPr lang="es-ES" sz="3000" dirty="0" err="1" smtClean="0"/>
              <a:t>many</a:t>
            </a:r>
            <a:r>
              <a:rPr lang="es-ES" sz="3000" dirty="0" smtClean="0"/>
              <a:t> </a:t>
            </a:r>
            <a:r>
              <a:rPr lang="es-ES" sz="3000" dirty="0" err="1" smtClean="0"/>
              <a:t>years</a:t>
            </a:r>
            <a:r>
              <a:rPr lang="es-ES" sz="3000" dirty="0" smtClean="0"/>
              <a:t> </a:t>
            </a:r>
            <a:r>
              <a:rPr lang="es-ES" sz="3000" dirty="0" err="1" smtClean="0"/>
              <a:t>ago</a:t>
            </a:r>
            <a:endParaRPr lang="es-ES" sz="3000" dirty="0" smtClean="0"/>
          </a:p>
          <a:p>
            <a:pPr marL="0" indent="0">
              <a:buNone/>
            </a:pPr>
            <a:endParaRPr lang="es-ES" dirty="0"/>
          </a:p>
        </p:txBody>
      </p:sp>
      <p:pic>
        <p:nvPicPr>
          <p:cNvPr id="6" name="Marcador de contenido 5"/>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10670" r="14641"/>
          <a:stretch/>
        </p:blipFill>
        <p:spPr>
          <a:xfrm>
            <a:off x="6750423" y="2057400"/>
            <a:ext cx="4516204" cy="3401219"/>
          </a:xfrm>
        </p:spPr>
      </p:pic>
      <p:sp>
        <p:nvSpPr>
          <p:cNvPr id="4" name="Marcador de pie de página 3"/>
          <p:cNvSpPr>
            <a:spLocks noGrp="1"/>
          </p:cNvSpPr>
          <p:nvPr>
            <p:ph type="ftr" sz="quarter" idx="11"/>
          </p:nvPr>
        </p:nvSpPr>
        <p:spPr>
          <a:xfrm>
            <a:off x="712694" y="6311900"/>
            <a:ext cx="11093824" cy="584713"/>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
        <p:nvSpPr>
          <p:cNvPr id="9" name="Rectángulo 8"/>
          <p:cNvSpPr/>
          <p:nvPr/>
        </p:nvSpPr>
        <p:spPr>
          <a:xfrm flipH="1">
            <a:off x="7943371" y="3442448"/>
            <a:ext cx="545560" cy="349624"/>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ctángulo 9"/>
          <p:cNvSpPr/>
          <p:nvPr/>
        </p:nvSpPr>
        <p:spPr>
          <a:xfrm>
            <a:off x="9265957" y="3405738"/>
            <a:ext cx="474982" cy="423045"/>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8492550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Report</a:t>
            </a:r>
            <a:r>
              <a:rPr lang="es-ES" dirty="0" smtClean="0"/>
              <a:t> of cases. Case 1</a:t>
            </a:r>
            <a:endParaRPr lang="es-ES" dirty="0"/>
          </a:p>
        </p:txBody>
      </p:sp>
      <p:sp>
        <p:nvSpPr>
          <p:cNvPr id="3" name="Marcador de contenido 2"/>
          <p:cNvSpPr>
            <a:spLocks noGrp="1"/>
          </p:cNvSpPr>
          <p:nvPr>
            <p:ph sz="half" idx="1"/>
          </p:nvPr>
        </p:nvSpPr>
        <p:spPr/>
        <p:txBody>
          <a:bodyPr>
            <a:normAutofit/>
          </a:bodyPr>
          <a:lstStyle/>
          <a:p>
            <a:pPr marL="0" indent="0">
              <a:buNone/>
            </a:pPr>
            <a:r>
              <a:rPr lang="es-ES" dirty="0" smtClean="0"/>
              <a:t>	</a:t>
            </a:r>
          </a:p>
          <a:p>
            <a:pPr marL="0" indent="0">
              <a:buNone/>
            </a:pPr>
            <a:endParaRPr lang="es-ES" dirty="0" smtClean="0"/>
          </a:p>
          <a:p>
            <a:r>
              <a:rPr lang="es-ES" dirty="0" err="1" smtClean="0"/>
              <a:t>Physical</a:t>
            </a:r>
            <a:r>
              <a:rPr lang="es-ES" dirty="0" smtClean="0"/>
              <a:t> </a:t>
            </a:r>
            <a:r>
              <a:rPr lang="es-ES" dirty="0" err="1" smtClean="0"/>
              <a:t>examination</a:t>
            </a:r>
            <a:r>
              <a:rPr lang="es-ES" dirty="0" smtClean="0"/>
              <a:t> </a:t>
            </a:r>
            <a:r>
              <a:rPr lang="es-ES" dirty="0" err="1" smtClean="0"/>
              <a:t>showed</a:t>
            </a:r>
            <a:r>
              <a:rPr lang="es-ES" dirty="0" smtClean="0"/>
              <a:t> </a:t>
            </a:r>
            <a:r>
              <a:rPr lang="es-ES" dirty="0" err="1" smtClean="0"/>
              <a:t>reticulated</a:t>
            </a:r>
            <a:r>
              <a:rPr lang="es-ES" dirty="0" smtClean="0"/>
              <a:t>, </a:t>
            </a:r>
            <a:r>
              <a:rPr lang="es-ES" dirty="0" err="1" smtClean="0"/>
              <a:t>slate</a:t>
            </a:r>
            <a:r>
              <a:rPr lang="es-ES" dirty="0" smtClean="0"/>
              <a:t>-gray to </a:t>
            </a:r>
            <a:r>
              <a:rPr lang="es-ES" dirty="0" err="1" smtClean="0"/>
              <a:t>brown</a:t>
            </a:r>
            <a:r>
              <a:rPr lang="es-ES" dirty="0" smtClean="0"/>
              <a:t>,  </a:t>
            </a:r>
            <a:r>
              <a:rPr lang="es-ES" dirty="0" err="1" smtClean="0"/>
              <a:t>pigmentation</a:t>
            </a:r>
            <a:r>
              <a:rPr lang="es-ES" dirty="0" smtClean="0"/>
              <a:t> </a:t>
            </a:r>
            <a:r>
              <a:rPr lang="es-ES" dirty="0" err="1" smtClean="0"/>
              <a:t>without</a:t>
            </a:r>
            <a:r>
              <a:rPr lang="es-ES" dirty="0" smtClean="0"/>
              <a:t> </a:t>
            </a:r>
            <a:r>
              <a:rPr lang="es-ES" dirty="0" err="1" smtClean="0"/>
              <a:t>infiltration</a:t>
            </a:r>
            <a:r>
              <a:rPr lang="es-ES" dirty="0" smtClean="0"/>
              <a:t> </a:t>
            </a:r>
            <a:r>
              <a:rPr lang="es-ES" dirty="0" err="1" smtClean="0"/>
              <a:t>on</a:t>
            </a:r>
            <a:r>
              <a:rPr lang="es-ES" dirty="0" smtClean="0"/>
              <a:t> </a:t>
            </a:r>
            <a:r>
              <a:rPr lang="es-ES" dirty="0" err="1" smtClean="0"/>
              <a:t>her</a:t>
            </a:r>
            <a:r>
              <a:rPr lang="es-ES" dirty="0" smtClean="0"/>
              <a:t> </a:t>
            </a:r>
            <a:r>
              <a:rPr lang="es-ES" dirty="0" err="1" smtClean="0"/>
              <a:t>face</a:t>
            </a:r>
            <a:endParaRPr lang="es-ES" dirty="0" smtClean="0"/>
          </a:p>
          <a:p>
            <a:pPr marL="0" indent="0">
              <a:buNone/>
            </a:pPr>
            <a:endParaRPr lang="es-ES" dirty="0" smtClean="0"/>
          </a:p>
          <a:p>
            <a:pPr marL="0" indent="0">
              <a:buNone/>
            </a:pPr>
            <a:endParaRPr lang="es-ES" dirty="0"/>
          </a:p>
        </p:txBody>
      </p:sp>
      <p:sp>
        <p:nvSpPr>
          <p:cNvPr id="4" name="Marcador de pie de página 3"/>
          <p:cNvSpPr>
            <a:spLocks noGrp="1"/>
          </p:cNvSpPr>
          <p:nvPr>
            <p:ph type="ftr" sz="quarter" idx="11"/>
          </p:nvPr>
        </p:nvSpPr>
        <p:spPr>
          <a:xfrm>
            <a:off x="712694" y="6311900"/>
            <a:ext cx="11093824" cy="584713"/>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pic>
        <p:nvPicPr>
          <p:cNvPr id="8" name="Marcador de contenido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624918" y="365125"/>
            <a:ext cx="5181600" cy="2914650"/>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75615" y="3324645"/>
            <a:ext cx="5230903" cy="2942384"/>
          </a:xfrm>
          <a:prstGeom prst="rect">
            <a:avLst/>
          </a:prstGeom>
        </p:spPr>
      </p:pic>
      <p:sp>
        <p:nvSpPr>
          <p:cNvPr id="10" name="Rectángulo 9"/>
          <p:cNvSpPr/>
          <p:nvPr/>
        </p:nvSpPr>
        <p:spPr>
          <a:xfrm>
            <a:off x="10367682" y="4491318"/>
            <a:ext cx="820271" cy="295835"/>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607804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Report</a:t>
            </a:r>
            <a:r>
              <a:rPr lang="es-ES" dirty="0" smtClean="0"/>
              <a:t> of cases. Case 1</a:t>
            </a:r>
            <a:endParaRPr lang="es-ES" dirty="0"/>
          </a:p>
        </p:txBody>
      </p:sp>
      <p:sp>
        <p:nvSpPr>
          <p:cNvPr id="3" name="Marcador de contenido 2"/>
          <p:cNvSpPr>
            <a:spLocks noGrp="1"/>
          </p:cNvSpPr>
          <p:nvPr>
            <p:ph sz="half" idx="1"/>
          </p:nvPr>
        </p:nvSpPr>
        <p:spPr/>
        <p:txBody>
          <a:bodyPr>
            <a:normAutofit/>
          </a:bodyPr>
          <a:lstStyle/>
          <a:p>
            <a:pPr marL="0" indent="0">
              <a:buNone/>
            </a:pPr>
            <a:r>
              <a:rPr lang="es-ES" dirty="0" smtClean="0"/>
              <a:t>	</a:t>
            </a:r>
          </a:p>
          <a:p>
            <a:endParaRPr lang="es-ES" dirty="0" smtClean="0"/>
          </a:p>
          <a:p>
            <a:r>
              <a:rPr lang="es-ES" dirty="0" err="1" smtClean="0"/>
              <a:t>Physical</a:t>
            </a:r>
            <a:r>
              <a:rPr lang="es-ES" dirty="0" smtClean="0"/>
              <a:t> </a:t>
            </a:r>
            <a:r>
              <a:rPr lang="es-ES" dirty="0" err="1" smtClean="0"/>
              <a:t>examination</a:t>
            </a:r>
            <a:r>
              <a:rPr lang="es-ES" dirty="0" smtClean="0"/>
              <a:t> </a:t>
            </a:r>
            <a:r>
              <a:rPr lang="es-ES" dirty="0" err="1" smtClean="0"/>
              <a:t>showed</a:t>
            </a:r>
            <a:r>
              <a:rPr lang="es-ES" dirty="0" smtClean="0"/>
              <a:t> </a:t>
            </a:r>
            <a:r>
              <a:rPr lang="es-ES" dirty="0" err="1" smtClean="0"/>
              <a:t>reticulated</a:t>
            </a:r>
            <a:r>
              <a:rPr lang="es-ES" dirty="0" smtClean="0"/>
              <a:t>, gray to </a:t>
            </a:r>
            <a:r>
              <a:rPr lang="es-ES" dirty="0" err="1" smtClean="0"/>
              <a:t>brown</a:t>
            </a:r>
            <a:r>
              <a:rPr lang="es-ES" dirty="0" smtClean="0"/>
              <a:t>,  </a:t>
            </a:r>
            <a:r>
              <a:rPr lang="es-ES" dirty="0" err="1" smtClean="0"/>
              <a:t>pigmentation</a:t>
            </a:r>
            <a:r>
              <a:rPr lang="es-ES" dirty="0" smtClean="0"/>
              <a:t> </a:t>
            </a:r>
          </a:p>
          <a:p>
            <a:r>
              <a:rPr lang="es-ES" b="1" dirty="0" err="1" smtClean="0"/>
              <a:t>On</a:t>
            </a:r>
            <a:r>
              <a:rPr lang="es-ES" b="1" dirty="0" smtClean="0"/>
              <a:t> </a:t>
            </a:r>
            <a:r>
              <a:rPr lang="es-ES" b="1" dirty="0" err="1" smtClean="0"/>
              <a:t>the</a:t>
            </a:r>
            <a:r>
              <a:rPr lang="es-ES" b="1" dirty="0" smtClean="0"/>
              <a:t> </a:t>
            </a:r>
            <a:r>
              <a:rPr lang="es-ES" b="1" dirty="0" err="1" smtClean="0"/>
              <a:t>cheek</a:t>
            </a:r>
            <a:r>
              <a:rPr lang="es-ES" b="1" dirty="0" smtClean="0"/>
              <a:t>, temple, </a:t>
            </a:r>
            <a:r>
              <a:rPr lang="es-ES" b="1" dirty="0" err="1" smtClean="0"/>
              <a:t>nose</a:t>
            </a:r>
            <a:r>
              <a:rPr lang="es-ES" b="1" dirty="0" smtClean="0"/>
              <a:t> and </a:t>
            </a:r>
            <a:r>
              <a:rPr lang="es-ES" b="1" dirty="0" err="1" smtClean="0"/>
              <a:t>eyelids</a:t>
            </a:r>
            <a:r>
              <a:rPr lang="es-ES" b="1" dirty="0" smtClean="0"/>
              <a:t> </a:t>
            </a:r>
            <a:r>
              <a:rPr lang="es-ES" b="1" dirty="0" err="1" smtClean="0"/>
              <a:t>regions</a:t>
            </a:r>
            <a:endParaRPr lang="es-ES" b="1" dirty="0" smtClean="0"/>
          </a:p>
          <a:p>
            <a:pPr marL="0" indent="0">
              <a:buNone/>
            </a:pPr>
            <a:endParaRPr lang="es-ES" dirty="0"/>
          </a:p>
        </p:txBody>
      </p:sp>
      <p:sp>
        <p:nvSpPr>
          <p:cNvPr id="4" name="Marcador de pie de página 3"/>
          <p:cNvSpPr>
            <a:spLocks noGrp="1"/>
          </p:cNvSpPr>
          <p:nvPr>
            <p:ph type="ftr" sz="quarter" idx="11"/>
          </p:nvPr>
        </p:nvSpPr>
        <p:spPr>
          <a:xfrm>
            <a:off x="712694" y="6311900"/>
            <a:ext cx="11093824" cy="584713"/>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pic>
        <p:nvPicPr>
          <p:cNvPr id="7" name="Marcador de contenido 6"/>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l="19982"/>
          <a:stretch/>
        </p:blipFill>
        <p:spPr>
          <a:xfrm>
            <a:off x="7192088" y="1690688"/>
            <a:ext cx="4146176" cy="2914650"/>
          </a:xfrm>
        </p:spPr>
      </p:pic>
      <p:sp>
        <p:nvSpPr>
          <p:cNvPr id="12" name="Rectángulo 11"/>
          <p:cNvSpPr/>
          <p:nvPr/>
        </p:nvSpPr>
        <p:spPr>
          <a:xfrm>
            <a:off x="8471647" y="2675965"/>
            <a:ext cx="914399" cy="340286"/>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2043337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Report</a:t>
            </a:r>
            <a:r>
              <a:rPr lang="es-ES" dirty="0" smtClean="0"/>
              <a:t> of cases. Case 1</a:t>
            </a:r>
            <a:endParaRPr lang="es-ES" dirty="0"/>
          </a:p>
        </p:txBody>
      </p:sp>
      <p:sp>
        <p:nvSpPr>
          <p:cNvPr id="3" name="Marcador de contenido 2"/>
          <p:cNvSpPr>
            <a:spLocks noGrp="1"/>
          </p:cNvSpPr>
          <p:nvPr>
            <p:ph sz="half" idx="1"/>
          </p:nvPr>
        </p:nvSpPr>
        <p:spPr/>
        <p:txBody>
          <a:bodyPr>
            <a:normAutofit lnSpcReduction="10000"/>
          </a:bodyPr>
          <a:lstStyle/>
          <a:p>
            <a:pPr marL="0" indent="0">
              <a:buNone/>
            </a:pPr>
            <a:r>
              <a:rPr lang="es-ES" dirty="0" smtClean="0"/>
              <a:t>	Case 1</a:t>
            </a:r>
          </a:p>
          <a:p>
            <a:pPr marL="0" indent="0">
              <a:buNone/>
            </a:pPr>
            <a:endParaRPr lang="es-ES" dirty="0" smtClean="0"/>
          </a:p>
          <a:p>
            <a:pPr marL="0" indent="0">
              <a:buNone/>
            </a:pPr>
            <a:r>
              <a:rPr lang="es-ES" b="1" dirty="0" err="1" smtClean="0"/>
              <a:t>Histological</a:t>
            </a:r>
            <a:r>
              <a:rPr lang="es-ES" dirty="0" smtClean="0"/>
              <a:t> </a:t>
            </a:r>
            <a:r>
              <a:rPr lang="es-ES" dirty="0" err="1" smtClean="0"/>
              <a:t>examination</a:t>
            </a:r>
            <a:r>
              <a:rPr lang="es-ES" dirty="0"/>
              <a:t> </a:t>
            </a:r>
            <a:r>
              <a:rPr lang="es-ES" dirty="0" err="1" smtClean="0"/>
              <a:t>revealed</a:t>
            </a:r>
            <a:r>
              <a:rPr lang="es-ES" dirty="0" smtClean="0"/>
              <a:t> vacuolar </a:t>
            </a:r>
            <a:r>
              <a:rPr lang="es-ES" dirty="0" err="1" smtClean="0"/>
              <a:t>alteration</a:t>
            </a:r>
            <a:r>
              <a:rPr lang="es-ES" dirty="0" smtClean="0"/>
              <a:t> of </a:t>
            </a:r>
            <a:r>
              <a:rPr lang="es-ES" dirty="0" err="1" smtClean="0"/>
              <a:t>the</a:t>
            </a:r>
            <a:r>
              <a:rPr lang="es-ES" dirty="0" smtClean="0"/>
              <a:t> basal </a:t>
            </a:r>
            <a:r>
              <a:rPr lang="es-ES" dirty="0" err="1" smtClean="0"/>
              <a:t>layer</a:t>
            </a:r>
            <a:r>
              <a:rPr lang="es-ES" dirty="0" smtClean="0"/>
              <a:t> and </a:t>
            </a:r>
            <a:r>
              <a:rPr lang="es-ES" dirty="0" err="1" smtClean="0"/>
              <a:t>prominent</a:t>
            </a:r>
            <a:r>
              <a:rPr lang="es-ES" dirty="0" smtClean="0"/>
              <a:t> </a:t>
            </a:r>
            <a:r>
              <a:rPr lang="es-ES" dirty="0" err="1" smtClean="0"/>
              <a:t>pigmentary</a:t>
            </a:r>
            <a:r>
              <a:rPr lang="es-ES" dirty="0" smtClean="0"/>
              <a:t> </a:t>
            </a:r>
            <a:r>
              <a:rPr lang="es-ES" dirty="0" err="1" smtClean="0"/>
              <a:t>incontinence</a:t>
            </a:r>
            <a:r>
              <a:rPr lang="es-ES" dirty="0" smtClean="0"/>
              <a:t> </a:t>
            </a:r>
          </a:p>
          <a:p>
            <a:pPr marL="0" indent="0">
              <a:buNone/>
            </a:pPr>
            <a:r>
              <a:rPr lang="es-ES" b="1" dirty="0" err="1" smtClean="0"/>
              <a:t>Laboratory</a:t>
            </a:r>
            <a:r>
              <a:rPr lang="es-ES" dirty="0" smtClean="0"/>
              <a:t> </a:t>
            </a:r>
            <a:r>
              <a:rPr lang="es-ES" dirty="0" err="1" smtClean="0"/>
              <a:t>testing</a:t>
            </a:r>
            <a:r>
              <a:rPr lang="es-ES" dirty="0" smtClean="0"/>
              <a:t>  </a:t>
            </a:r>
            <a:r>
              <a:rPr lang="es-ES" dirty="0" err="1" smtClean="0"/>
              <a:t>included</a:t>
            </a:r>
            <a:r>
              <a:rPr lang="es-ES" dirty="0" smtClean="0"/>
              <a:t> </a:t>
            </a:r>
            <a:r>
              <a:rPr lang="es-ES" dirty="0" err="1" smtClean="0"/>
              <a:t>liver</a:t>
            </a:r>
            <a:r>
              <a:rPr lang="es-ES" dirty="0" smtClean="0"/>
              <a:t> </a:t>
            </a:r>
            <a:r>
              <a:rPr lang="es-ES" dirty="0" err="1" smtClean="0"/>
              <a:t>function</a:t>
            </a:r>
            <a:r>
              <a:rPr lang="es-ES" dirty="0" smtClean="0"/>
              <a:t> test, complete </a:t>
            </a:r>
            <a:r>
              <a:rPr lang="es-ES" dirty="0" err="1" smtClean="0"/>
              <a:t>blood</a:t>
            </a:r>
            <a:r>
              <a:rPr lang="es-ES" dirty="0" smtClean="0"/>
              <a:t> </a:t>
            </a:r>
            <a:r>
              <a:rPr lang="es-ES" dirty="0" err="1" smtClean="0"/>
              <a:t>cell</a:t>
            </a:r>
            <a:r>
              <a:rPr lang="es-ES" dirty="0" smtClean="0"/>
              <a:t> </a:t>
            </a:r>
            <a:r>
              <a:rPr lang="es-ES" dirty="0" err="1" smtClean="0"/>
              <a:t>count</a:t>
            </a:r>
            <a:r>
              <a:rPr lang="es-ES" dirty="0" smtClean="0"/>
              <a:t> , </a:t>
            </a:r>
            <a:r>
              <a:rPr lang="es-ES" dirty="0" err="1" smtClean="0"/>
              <a:t>serum</a:t>
            </a:r>
            <a:r>
              <a:rPr lang="es-ES" dirty="0" smtClean="0"/>
              <a:t> urea and </a:t>
            </a:r>
            <a:r>
              <a:rPr lang="es-ES" dirty="0" err="1" smtClean="0"/>
              <a:t>creatinine</a:t>
            </a:r>
            <a:r>
              <a:rPr lang="es-ES" dirty="0" smtClean="0"/>
              <a:t>, </a:t>
            </a:r>
            <a:r>
              <a:rPr lang="es-ES" dirty="0" err="1" smtClean="0"/>
              <a:t>serologic</a:t>
            </a:r>
            <a:r>
              <a:rPr lang="es-ES" dirty="0" smtClean="0"/>
              <a:t> test </a:t>
            </a:r>
            <a:r>
              <a:rPr lang="es-ES" dirty="0" err="1" smtClean="0"/>
              <a:t>for</a:t>
            </a:r>
            <a:r>
              <a:rPr lang="es-ES" dirty="0" smtClean="0"/>
              <a:t> antinuclear  </a:t>
            </a:r>
            <a:r>
              <a:rPr lang="es-ES" dirty="0" err="1" smtClean="0"/>
              <a:t>antibodies</a:t>
            </a:r>
            <a:r>
              <a:rPr lang="es-ES" dirty="0" smtClean="0"/>
              <a:t>  </a:t>
            </a:r>
            <a:r>
              <a:rPr lang="es-ES" dirty="0" err="1" smtClean="0"/>
              <a:t>were</a:t>
            </a:r>
            <a:r>
              <a:rPr lang="es-ES" dirty="0" smtClean="0"/>
              <a:t> normal</a:t>
            </a:r>
          </a:p>
        </p:txBody>
      </p:sp>
      <p:sp>
        <p:nvSpPr>
          <p:cNvPr id="4" name="Marcador de pie de página 3"/>
          <p:cNvSpPr>
            <a:spLocks noGrp="1"/>
          </p:cNvSpPr>
          <p:nvPr>
            <p:ph type="ftr" sz="quarter" idx="11"/>
          </p:nvPr>
        </p:nvSpPr>
        <p:spPr>
          <a:xfrm>
            <a:off x="712694" y="6311900"/>
            <a:ext cx="11093824" cy="584713"/>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
        <p:nvSpPr>
          <p:cNvPr id="12" name="Rectángulo 11"/>
          <p:cNvSpPr/>
          <p:nvPr/>
        </p:nvSpPr>
        <p:spPr>
          <a:xfrm>
            <a:off x="8471647" y="2675965"/>
            <a:ext cx="914399" cy="340286"/>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Marcador de contenido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338046" y="1579927"/>
            <a:ext cx="5181600" cy="3901440"/>
          </a:xfrm>
        </p:spPr>
      </p:pic>
    </p:spTree>
    <p:extLst>
      <p:ext uri="{BB962C8B-B14F-4D97-AF65-F5344CB8AC3E}">
        <p14:creationId xmlns:p14="http://schemas.microsoft.com/office/powerpoint/2010/main" val="5752247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Report</a:t>
            </a:r>
            <a:r>
              <a:rPr lang="es-ES" dirty="0" smtClean="0"/>
              <a:t> of cases. Case 1</a:t>
            </a:r>
            <a:endParaRPr lang="es-ES" dirty="0"/>
          </a:p>
        </p:txBody>
      </p:sp>
      <p:sp>
        <p:nvSpPr>
          <p:cNvPr id="3" name="Marcador de contenido 2"/>
          <p:cNvSpPr>
            <a:spLocks noGrp="1"/>
          </p:cNvSpPr>
          <p:nvPr>
            <p:ph sz="half" idx="1"/>
          </p:nvPr>
        </p:nvSpPr>
        <p:spPr/>
        <p:txBody>
          <a:bodyPr>
            <a:normAutofit/>
          </a:bodyPr>
          <a:lstStyle/>
          <a:p>
            <a:pPr marL="0" indent="0">
              <a:buNone/>
            </a:pPr>
            <a:r>
              <a:rPr lang="es-ES" dirty="0" smtClean="0"/>
              <a:t>	</a:t>
            </a:r>
          </a:p>
          <a:p>
            <a:pPr marL="0" indent="0">
              <a:buNone/>
            </a:pPr>
            <a:endParaRPr lang="es-ES" dirty="0" smtClean="0"/>
          </a:p>
          <a:p>
            <a:pPr marL="0" indent="0">
              <a:buNone/>
            </a:pPr>
            <a:endParaRPr lang="es-ES" dirty="0"/>
          </a:p>
          <a:p>
            <a:pPr marL="0" indent="0">
              <a:buNone/>
            </a:pPr>
            <a:r>
              <a:rPr lang="es-ES" dirty="0" smtClean="0"/>
              <a:t>Photodistributed </a:t>
            </a:r>
            <a:r>
              <a:rPr lang="es-ES" dirty="0" err="1" smtClean="0"/>
              <a:t>hyperpigmentation</a:t>
            </a:r>
            <a:r>
              <a:rPr lang="es-ES" dirty="0" smtClean="0"/>
              <a:t> </a:t>
            </a:r>
            <a:r>
              <a:rPr lang="es-ES" dirty="0" err="1" smtClean="0"/>
              <a:t>due</a:t>
            </a:r>
            <a:r>
              <a:rPr lang="es-ES" dirty="0" smtClean="0"/>
              <a:t> to </a:t>
            </a:r>
            <a:r>
              <a:rPr lang="es-ES" dirty="0" err="1" smtClean="0"/>
              <a:t>lercanidipine</a:t>
            </a:r>
            <a:r>
              <a:rPr lang="es-ES" dirty="0" smtClean="0"/>
              <a:t> </a:t>
            </a:r>
            <a:r>
              <a:rPr lang="es-ES" dirty="0" err="1" smtClean="0"/>
              <a:t>was</a:t>
            </a:r>
            <a:r>
              <a:rPr lang="es-ES" dirty="0" smtClean="0"/>
              <a:t> </a:t>
            </a:r>
            <a:r>
              <a:rPr lang="es-ES" dirty="0" err="1" smtClean="0"/>
              <a:t>suspected</a:t>
            </a:r>
            <a:endParaRPr lang="es-ES" dirty="0" smtClean="0"/>
          </a:p>
        </p:txBody>
      </p:sp>
      <p:sp>
        <p:nvSpPr>
          <p:cNvPr id="4" name="Marcador de pie de página 3"/>
          <p:cNvSpPr>
            <a:spLocks noGrp="1"/>
          </p:cNvSpPr>
          <p:nvPr>
            <p:ph type="ftr" sz="quarter" idx="11"/>
          </p:nvPr>
        </p:nvSpPr>
        <p:spPr>
          <a:xfrm>
            <a:off x="712694" y="6311900"/>
            <a:ext cx="11093824" cy="584713"/>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
        <p:nvSpPr>
          <p:cNvPr id="12" name="Rectángulo 11"/>
          <p:cNvSpPr/>
          <p:nvPr/>
        </p:nvSpPr>
        <p:spPr>
          <a:xfrm>
            <a:off x="8471647" y="2675965"/>
            <a:ext cx="914399" cy="340286"/>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Marcador de contenido 6"/>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r="11246"/>
          <a:stretch/>
        </p:blipFill>
        <p:spPr>
          <a:xfrm>
            <a:off x="6481481" y="2097741"/>
            <a:ext cx="4963497" cy="3145725"/>
          </a:xfrm>
        </p:spPr>
      </p:pic>
      <p:sp>
        <p:nvSpPr>
          <p:cNvPr id="9" name="Rectángulo 8"/>
          <p:cNvSpPr/>
          <p:nvPr/>
        </p:nvSpPr>
        <p:spPr>
          <a:xfrm flipV="1">
            <a:off x="10071847" y="3119717"/>
            <a:ext cx="524435" cy="147917"/>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1321006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Report</a:t>
            </a:r>
            <a:r>
              <a:rPr lang="es-ES" dirty="0" smtClean="0"/>
              <a:t> of cases. Case 1</a:t>
            </a:r>
            <a:endParaRPr lang="es-ES" dirty="0"/>
          </a:p>
        </p:txBody>
      </p:sp>
      <p:sp>
        <p:nvSpPr>
          <p:cNvPr id="3" name="Marcador de contenido 2"/>
          <p:cNvSpPr>
            <a:spLocks noGrp="1"/>
          </p:cNvSpPr>
          <p:nvPr>
            <p:ph sz="half" idx="1"/>
          </p:nvPr>
        </p:nvSpPr>
        <p:spPr/>
        <p:txBody>
          <a:bodyPr>
            <a:normAutofit/>
          </a:bodyPr>
          <a:lstStyle/>
          <a:p>
            <a:pPr marL="0" indent="0">
              <a:buNone/>
            </a:pPr>
            <a:r>
              <a:rPr lang="es-ES" dirty="0" err="1" smtClean="0"/>
              <a:t>She</a:t>
            </a:r>
            <a:r>
              <a:rPr lang="es-ES" dirty="0" smtClean="0"/>
              <a:t> has </a:t>
            </a:r>
            <a:r>
              <a:rPr lang="es-ES" dirty="0" err="1" smtClean="0"/>
              <a:t>improved</a:t>
            </a:r>
            <a:r>
              <a:rPr lang="es-ES" dirty="0" smtClean="0"/>
              <a:t> </a:t>
            </a:r>
            <a:r>
              <a:rPr lang="es-ES" dirty="0" err="1" smtClean="0"/>
              <a:t>very</a:t>
            </a:r>
            <a:r>
              <a:rPr lang="es-ES" dirty="0" smtClean="0"/>
              <a:t> </a:t>
            </a:r>
            <a:r>
              <a:rPr lang="es-ES" dirty="0" err="1" smtClean="0"/>
              <a:t>slowly</a:t>
            </a:r>
            <a:r>
              <a:rPr lang="es-ES" dirty="0" smtClean="0"/>
              <a:t> </a:t>
            </a:r>
            <a:r>
              <a:rPr lang="es-ES" dirty="0" err="1" smtClean="0"/>
              <a:t>after</a:t>
            </a:r>
            <a:r>
              <a:rPr lang="es-ES" dirty="0" smtClean="0"/>
              <a:t> </a:t>
            </a:r>
            <a:r>
              <a:rPr lang="es-ES" dirty="0" err="1" smtClean="0"/>
              <a:t>discontinuation</a:t>
            </a:r>
            <a:r>
              <a:rPr lang="es-ES" dirty="0" smtClean="0"/>
              <a:t> of </a:t>
            </a:r>
            <a:r>
              <a:rPr lang="es-ES" dirty="0" err="1" smtClean="0"/>
              <a:t>lercanidipine</a:t>
            </a:r>
            <a:endParaRPr lang="es-ES" dirty="0" smtClean="0"/>
          </a:p>
          <a:p>
            <a:pPr marL="0" indent="0">
              <a:buNone/>
            </a:pPr>
            <a:endParaRPr lang="es-ES" dirty="0" smtClean="0"/>
          </a:p>
          <a:p>
            <a:pPr marL="0" indent="0">
              <a:buNone/>
            </a:pPr>
            <a:r>
              <a:rPr lang="es-ES" dirty="0" err="1" smtClean="0"/>
              <a:t>Lercanidipine</a:t>
            </a:r>
            <a:r>
              <a:rPr lang="es-ES" dirty="0" smtClean="0"/>
              <a:t> </a:t>
            </a:r>
            <a:r>
              <a:rPr lang="es-ES" dirty="0" err="1" smtClean="0"/>
              <a:t>was</a:t>
            </a:r>
            <a:r>
              <a:rPr lang="es-ES" dirty="0" smtClean="0"/>
              <a:t> </a:t>
            </a:r>
            <a:r>
              <a:rPr lang="es-ES" dirty="0" err="1" smtClean="0"/>
              <a:t>replaced</a:t>
            </a:r>
            <a:r>
              <a:rPr lang="es-ES" dirty="0" smtClean="0"/>
              <a:t> </a:t>
            </a:r>
            <a:r>
              <a:rPr lang="es-ES" dirty="0" err="1" smtClean="0"/>
              <a:t>with</a:t>
            </a:r>
            <a:r>
              <a:rPr lang="es-ES" dirty="0" smtClean="0"/>
              <a:t> </a:t>
            </a:r>
          </a:p>
          <a:p>
            <a:pPr marL="0" indent="0">
              <a:buNone/>
            </a:pPr>
            <a:r>
              <a:rPr lang="es-ES" dirty="0" err="1"/>
              <a:t>t</a:t>
            </a:r>
            <a:r>
              <a:rPr lang="es-ES" dirty="0" err="1" smtClean="0"/>
              <a:t>elmisartan</a:t>
            </a:r>
            <a:r>
              <a:rPr lang="es-ES" dirty="0" smtClean="0"/>
              <a:t>- </a:t>
            </a:r>
            <a:r>
              <a:rPr lang="es-ES" dirty="0" err="1" smtClean="0"/>
              <a:t>hydrochlorothiazide</a:t>
            </a:r>
            <a:r>
              <a:rPr lang="es-ES" dirty="0" smtClean="0"/>
              <a:t> </a:t>
            </a:r>
            <a:r>
              <a:rPr lang="es-ES" dirty="0" err="1" smtClean="0"/>
              <a:t>combination</a:t>
            </a:r>
            <a:endParaRPr lang="es-ES" dirty="0" smtClean="0"/>
          </a:p>
          <a:p>
            <a:pPr marL="0" indent="0">
              <a:buNone/>
            </a:pPr>
            <a:endParaRPr lang="es-ES" dirty="0" smtClean="0"/>
          </a:p>
          <a:p>
            <a:pPr marL="0" indent="0">
              <a:buNone/>
            </a:pPr>
            <a:r>
              <a:rPr lang="es-ES" dirty="0" err="1" smtClean="0"/>
              <a:t>Photoprotection</a:t>
            </a:r>
            <a:r>
              <a:rPr lang="es-ES" dirty="0" smtClean="0"/>
              <a:t> </a:t>
            </a:r>
            <a:r>
              <a:rPr lang="es-ES" dirty="0" err="1" smtClean="0"/>
              <a:t>was</a:t>
            </a:r>
            <a:r>
              <a:rPr lang="es-ES" dirty="0" smtClean="0"/>
              <a:t> </a:t>
            </a:r>
            <a:r>
              <a:rPr lang="es-ES" dirty="0" err="1" smtClean="0"/>
              <a:t>adviced</a:t>
            </a:r>
            <a:endParaRPr lang="es-ES" dirty="0" smtClean="0"/>
          </a:p>
          <a:p>
            <a:pPr marL="0" indent="0">
              <a:buNone/>
            </a:pPr>
            <a:endParaRPr lang="es-ES" dirty="0"/>
          </a:p>
        </p:txBody>
      </p:sp>
      <p:sp>
        <p:nvSpPr>
          <p:cNvPr id="4" name="Marcador de pie de página 3"/>
          <p:cNvSpPr>
            <a:spLocks noGrp="1"/>
          </p:cNvSpPr>
          <p:nvPr>
            <p:ph type="ftr" sz="quarter" idx="11"/>
          </p:nvPr>
        </p:nvSpPr>
        <p:spPr>
          <a:xfrm>
            <a:off x="712694" y="6311900"/>
            <a:ext cx="11093824" cy="584713"/>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
        <p:nvSpPr>
          <p:cNvPr id="12" name="Rectángulo 11"/>
          <p:cNvSpPr/>
          <p:nvPr/>
        </p:nvSpPr>
        <p:spPr>
          <a:xfrm>
            <a:off x="8471647" y="2675965"/>
            <a:ext cx="914399" cy="340286"/>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Marcador de contenido 6"/>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6488" r="10727"/>
          <a:stretch/>
        </p:blipFill>
        <p:spPr>
          <a:xfrm>
            <a:off x="6602896" y="1690688"/>
            <a:ext cx="5203622" cy="3535690"/>
          </a:xfrm>
        </p:spPr>
      </p:pic>
      <p:sp>
        <p:nvSpPr>
          <p:cNvPr id="8" name="CuadroTexto 7"/>
          <p:cNvSpPr txBox="1"/>
          <p:nvPr/>
        </p:nvSpPr>
        <p:spPr>
          <a:xfrm>
            <a:off x="7792569" y="5297255"/>
            <a:ext cx="4013949" cy="369332"/>
          </a:xfrm>
          <a:prstGeom prst="rect">
            <a:avLst/>
          </a:prstGeom>
          <a:noFill/>
        </p:spPr>
        <p:txBody>
          <a:bodyPr wrap="square" rtlCol="0">
            <a:spAutoFit/>
          </a:bodyPr>
          <a:lstStyle/>
          <a:p>
            <a:r>
              <a:rPr lang="es-ES" dirty="0"/>
              <a:t>4</a:t>
            </a:r>
            <a:r>
              <a:rPr lang="es-ES" dirty="0" smtClean="0"/>
              <a:t> </a:t>
            </a:r>
            <a:r>
              <a:rPr lang="es-ES" dirty="0" err="1" smtClean="0"/>
              <a:t>months</a:t>
            </a:r>
            <a:r>
              <a:rPr lang="es-ES" dirty="0" smtClean="0"/>
              <a:t> </a:t>
            </a:r>
            <a:r>
              <a:rPr lang="es-ES" dirty="0" err="1" smtClean="0"/>
              <a:t>after</a:t>
            </a:r>
            <a:r>
              <a:rPr lang="es-ES" dirty="0" smtClean="0"/>
              <a:t> </a:t>
            </a:r>
            <a:r>
              <a:rPr lang="es-ES" dirty="0" err="1" smtClean="0"/>
              <a:t>cesation</a:t>
            </a:r>
            <a:r>
              <a:rPr lang="es-ES" dirty="0" smtClean="0"/>
              <a:t> of </a:t>
            </a:r>
            <a:r>
              <a:rPr lang="es-ES" dirty="0" err="1" smtClean="0"/>
              <a:t>lercanidipine</a:t>
            </a:r>
            <a:endParaRPr lang="es-ES" sz="1800" kern="1200" dirty="0">
              <a:solidFill>
                <a:schemeClr val="tx1"/>
              </a:solidFill>
              <a:latin typeface="+mn-lt"/>
              <a:ea typeface="+mn-ea"/>
              <a:cs typeface="+mn-cs"/>
            </a:endParaRPr>
          </a:p>
        </p:txBody>
      </p:sp>
    </p:spTree>
    <p:extLst>
      <p:ext uri="{BB962C8B-B14F-4D97-AF65-F5344CB8AC3E}">
        <p14:creationId xmlns:p14="http://schemas.microsoft.com/office/powerpoint/2010/main" val="13225925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ie de página 4"/>
          <p:cNvSpPr>
            <a:spLocks noGrp="1"/>
          </p:cNvSpPr>
          <p:nvPr>
            <p:ph type="ftr" sz="quarter" idx="11"/>
          </p:nvPr>
        </p:nvSpPr>
        <p:spPr>
          <a:xfrm>
            <a:off x="1196788" y="6356350"/>
            <a:ext cx="10838330" cy="365125"/>
          </a:xfrm>
        </p:spPr>
        <p:txBody>
          <a:bodyPr/>
          <a:lstStyle/>
          <a:p>
            <a:r>
              <a:rPr lang="es-ES" dirty="0" err="1" smtClean="0">
                <a:solidFill>
                  <a:schemeClr val="accent5"/>
                </a:solidFill>
              </a:rPr>
              <a:t>Photodistributed</a:t>
            </a:r>
            <a:r>
              <a:rPr lang="es-ES" dirty="0" smtClean="0">
                <a:solidFill>
                  <a:schemeClr val="accent5"/>
                </a:solidFill>
              </a:rPr>
              <a:t>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a:t>
            </a:r>
            <a:r>
              <a:rPr lang="es-ES" dirty="0" err="1" smtClean="0">
                <a:solidFill>
                  <a:schemeClr val="accent5"/>
                </a:solidFill>
              </a:rPr>
              <a:t>Garcia</a:t>
            </a:r>
            <a:r>
              <a:rPr lang="es-ES" dirty="0" smtClean="0">
                <a:solidFill>
                  <a:schemeClr val="accent5"/>
                </a:solidFill>
              </a:rPr>
              <a:t>. </a:t>
            </a:r>
            <a:r>
              <a:rPr lang="es-ES" dirty="0" err="1" smtClean="0">
                <a:solidFill>
                  <a:schemeClr val="accent5"/>
                </a:solidFill>
              </a:rPr>
              <a:t>Valladolid.Spain</a:t>
            </a:r>
            <a:endParaRPr lang="es-ES" dirty="0">
              <a:solidFill>
                <a:schemeClr val="accent5"/>
              </a:solidFill>
            </a:endParaRPr>
          </a:p>
        </p:txBody>
      </p:sp>
      <p:sp>
        <p:nvSpPr>
          <p:cNvPr id="7" name="AutoShape 6" descr="Resultado de imagen de photoprotecti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8" name="AutoShape 8" descr="Resultado de imagen de photoprotecti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9" name="Imagen 8"/>
          <p:cNvPicPr>
            <a:picLocks noChangeAspect="1"/>
          </p:cNvPicPr>
          <p:nvPr/>
        </p:nvPicPr>
        <p:blipFill>
          <a:blip r:embed="rId2"/>
          <a:stretch>
            <a:fillRect/>
          </a:stretch>
        </p:blipFill>
        <p:spPr>
          <a:xfrm>
            <a:off x="1196788" y="160338"/>
            <a:ext cx="8068236" cy="6043389"/>
          </a:xfrm>
          <a:prstGeom prst="rect">
            <a:avLst/>
          </a:prstGeom>
        </p:spPr>
      </p:pic>
    </p:spTree>
    <p:extLst>
      <p:ext uri="{BB962C8B-B14F-4D97-AF65-F5344CB8AC3E}">
        <p14:creationId xmlns:p14="http://schemas.microsoft.com/office/powerpoint/2010/main" val="40846567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Report</a:t>
            </a:r>
            <a:r>
              <a:rPr lang="es-ES" dirty="0" smtClean="0"/>
              <a:t> of cases. Case 2</a:t>
            </a:r>
            <a:endParaRPr lang="es-ES" dirty="0"/>
          </a:p>
        </p:txBody>
      </p:sp>
      <p:sp>
        <p:nvSpPr>
          <p:cNvPr id="3" name="Marcador de contenido 2"/>
          <p:cNvSpPr>
            <a:spLocks noGrp="1"/>
          </p:cNvSpPr>
          <p:nvPr>
            <p:ph sz="half" idx="1"/>
          </p:nvPr>
        </p:nvSpPr>
        <p:spPr>
          <a:xfrm>
            <a:off x="363071" y="1825625"/>
            <a:ext cx="5656729" cy="4351338"/>
          </a:xfrm>
        </p:spPr>
        <p:txBody>
          <a:bodyPr>
            <a:normAutofit/>
          </a:bodyPr>
          <a:lstStyle/>
          <a:p>
            <a:pPr marL="0" indent="0">
              <a:buNone/>
            </a:pPr>
            <a:r>
              <a:rPr lang="es-ES" dirty="0" smtClean="0"/>
              <a:t>A 79-year-old </a:t>
            </a:r>
            <a:r>
              <a:rPr lang="es-ES" dirty="0" err="1" smtClean="0"/>
              <a:t>man</a:t>
            </a:r>
            <a:r>
              <a:rPr lang="es-ES" dirty="0" smtClean="0"/>
              <a:t> </a:t>
            </a:r>
            <a:r>
              <a:rPr lang="es-ES" dirty="0" err="1" smtClean="0"/>
              <a:t>was</a:t>
            </a:r>
            <a:r>
              <a:rPr lang="es-ES" dirty="0" smtClean="0"/>
              <a:t> </a:t>
            </a:r>
            <a:r>
              <a:rPr lang="es-ES" dirty="0" err="1" smtClean="0"/>
              <a:t>referred</a:t>
            </a:r>
            <a:r>
              <a:rPr lang="es-ES" dirty="0" smtClean="0"/>
              <a:t> to </a:t>
            </a:r>
            <a:r>
              <a:rPr lang="es-ES" dirty="0" err="1" smtClean="0"/>
              <a:t>us</a:t>
            </a:r>
            <a:r>
              <a:rPr lang="es-ES" dirty="0" smtClean="0"/>
              <a:t> </a:t>
            </a:r>
            <a:r>
              <a:rPr lang="es-ES" dirty="0" err="1" smtClean="0"/>
              <a:t>for</a:t>
            </a:r>
            <a:r>
              <a:rPr lang="es-ES" dirty="0" smtClean="0"/>
              <a:t> </a:t>
            </a:r>
            <a:r>
              <a:rPr lang="es-ES" dirty="0" err="1" smtClean="0"/>
              <a:t>evaluation</a:t>
            </a:r>
            <a:r>
              <a:rPr lang="es-ES" dirty="0" smtClean="0"/>
              <a:t> of </a:t>
            </a:r>
            <a:r>
              <a:rPr lang="es-ES" dirty="0" err="1" smtClean="0"/>
              <a:t>hyperpigmented</a:t>
            </a:r>
            <a:r>
              <a:rPr lang="es-ES" dirty="0" smtClean="0"/>
              <a:t> </a:t>
            </a:r>
            <a:r>
              <a:rPr lang="es-ES" dirty="0" err="1" smtClean="0"/>
              <a:t>lesions</a:t>
            </a:r>
            <a:endParaRPr lang="es-ES" dirty="0" smtClean="0"/>
          </a:p>
          <a:p>
            <a:pPr marL="0" indent="0">
              <a:buNone/>
            </a:pPr>
            <a:r>
              <a:rPr lang="es-ES" dirty="0" err="1" smtClean="0"/>
              <a:t>His</a:t>
            </a:r>
            <a:r>
              <a:rPr lang="es-ES" dirty="0" smtClean="0"/>
              <a:t> medical </a:t>
            </a:r>
            <a:r>
              <a:rPr lang="es-ES" dirty="0" err="1" smtClean="0"/>
              <a:t>history</a:t>
            </a:r>
            <a:r>
              <a:rPr lang="es-ES" dirty="0" smtClean="0"/>
              <a:t> </a:t>
            </a:r>
            <a:r>
              <a:rPr lang="es-ES" dirty="0" err="1" smtClean="0"/>
              <a:t>included</a:t>
            </a:r>
            <a:r>
              <a:rPr lang="es-ES" dirty="0" smtClean="0"/>
              <a:t> </a:t>
            </a:r>
            <a:r>
              <a:rPr lang="es-ES" dirty="0" err="1" smtClean="0"/>
              <a:t>prostate</a:t>
            </a:r>
            <a:r>
              <a:rPr lang="es-ES" dirty="0" smtClean="0"/>
              <a:t> </a:t>
            </a:r>
            <a:r>
              <a:rPr lang="es-ES" dirty="0" err="1" smtClean="0"/>
              <a:t>cancer</a:t>
            </a:r>
            <a:r>
              <a:rPr lang="es-ES" dirty="0" smtClean="0"/>
              <a:t> and </a:t>
            </a:r>
            <a:r>
              <a:rPr lang="es-ES" dirty="0" err="1" smtClean="0"/>
              <a:t>severe</a:t>
            </a:r>
            <a:r>
              <a:rPr lang="es-ES" dirty="0" smtClean="0"/>
              <a:t> </a:t>
            </a:r>
            <a:r>
              <a:rPr lang="es-ES" dirty="0" err="1" smtClean="0"/>
              <a:t>kidney</a:t>
            </a:r>
            <a:r>
              <a:rPr lang="es-ES" dirty="0" smtClean="0"/>
              <a:t> </a:t>
            </a:r>
            <a:r>
              <a:rPr lang="es-ES" dirty="0" err="1" smtClean="0"/>
              <a:t>disease</a:t>
            </a:r>
            <a:endParaRPr lang="es-ES" dirty="0" smtClean="0"/>
          </a:p>
          <a:p>
            <a:pPr marL="0" indent="0">
              <a:buNone/>
            </a:pPr>
            <a:r>
              <a:rPr lang="es-ES" dirty="0" smtClean="0"/>
              <a:t>He </a:t>
            </a:r>
            <a:r>
              <a:rPr lang="es-ES" dirty="0" err="1" smtClean="0"/>
              <a:t>had</a:t>
            </a:r>
            <a:r>
              <a:rPr lang="es-ES" dirty="0" smtClean="0"/>
              <a:t> </a:t>
            </a:r>
            <a:r>
              <a:rPr lang="es-ES" dirty="0" err="1" smtClean="0"/>
              <a:t>been</a:t>
            </a:r>
            <a:r>
              <a:rPr lang="es-ES" dirty="0" smtClean="0"/>
              <a:t> </a:t>
            </a:r>
            <a:r>
              <a:rPr lang="es-ES" dirty="0" err="1" smtClean="0"/>
              <a:t>given</a:t>
            </a:r>
            <a:r>
              <a:rPr lang="es-ES" dirty="0" smtClean="0"/>
              <a:t> </a:t>
            </a:r>
            <a:r>
              <a:rPr lang="es-ES" b="1" dirty="0" err="1" smtClean="0"/>
              <a:t>telmisartan</a:t>
            </a:r>
            <a:r>
              <a:rPr lang="es-ES" b="1" dirty="0" smtClean="0"/>
              <a:t> 80 mg and </a:t>
            </a:r>
            <a:r>
              <a:rPr lang="es-ES" b="1" dirty="0" err="1" smtClean="0"/>
              <a:t>hydrochlorothiazide</a:t>
            </a:r>
            <a:r>
              <a:rPr lang="es-ES" b="1" dirty="0" smtClean="0"/>
              <a:t> 12.5 mg </a:t>
            </a:r>
            <a:r>
              <a:rPr lang="es-ES" dirty="0" err="1" smtClean="0"/>
              <a:t>daily</a:t>
            </a:r>
            <a:r>
              <a:rPr lang="es-ES" dirty="0" smtClean="0"/>
              <a:t> </a:t>
            </a:r>
            <a:r>
              <a:rPr lang="es-ES" dirty="0" err="1" smtClean="0"/>
              <a:t>for</a:t>
            </a:r>
            <a:r>
              <a:rPr lang="es-ES" dirty="0" smtClean="0"/>
              <a:t> </a:t>
            </a:r>
            <a:r>
              <a:rPr lang="es-ES" dirty="0" err="1" smtClean="0"/>
              <a:t>essential</a:t>
            </a:r>
            <a:r>
              <a:rPr lang="es-ES" dirty="0" smtClean="0"/>
              <a:t> </a:t>
            </a:r>
            <a:r>
              <a:rPr lang="es-ES" dirty="0" err="1" smtClean="0"/>
              <a:t>hypertension</a:t>
            </a:r>
            <a:r>
              <a:rPr lang="es-ES" dirty="0" smtClean="0"/>
              <a:t> </a:t>
            </a:r>
            <a:r>
              <a:rPr lang="es-ES" dirty="0" err="1" smtClean="0"/>
              <a:t>for</a:t>
            </a:r>
            <a:r>
              <a:rPr lang="es-ES" dirty="0" smtClean="0"/>
              <a:t> 3 </a:t>
            </a:r>
            <a:r>
              <a:rPr lang="es-ES" dirty="0" err="1" smtClean="0"/>
              <a:t>years</a:t>
            </a:r>
            <a:endParaRPr lang="es-ES" dirty="0" smtClean="0"/>
          </a:p>
          <a:p>
            <a:pPr marL="0" indent="0">
              <a:buNone/>
            </a:pPr>
            <a:endParaRPr lang="es-ES" dirty="0" smtClean="0"/>
          </a:p>
        </p:txBody>
      </p:sp>
      <p:sp>
        <p:nvSpPr>
          <p:cNvPr id="4" name="Marcador de pie de página 3"/>
          <p:cNvSpPr>
            <a:spLocks noGrp="1"/>
          </p:cNvSpPr>
          <p:nvPr>
            <p:ph type="ftr" sz="quarter" idx="11"/>
          </p:nvPr>
        </p:nvSpPr>
        <p:spPr>
          <a:xfrm>
            <a:off x="712694" y="6311900"/>
            <a:ext cx="11093824" cy="584713"/>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
        <p:nvSpPr>
          <p:cNvPr id="12" name="Rectángulo 11"/>
          <p:cNvSpPr/>
          <p:nvPr/>
        </p:nvSpPr>
        <p:spPr>
          <a:xfrm>
            <a:off x="8471647" y="2675965"/>
            <a:ext cx="914399" cy="340286"/>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Marcador de contenido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097577" y="1825625"/>
            <a:ext cx="6094423" cy="3428113"/>
          </a:xfrm>
        </p:spPr>
      </p:pic>
    </p:spTree>
    <p:extLst>
      <p:ext uri="{BB962C8B-B14F-4D97-AF65-F5344CB8AC3E}">
        <p14:creationId xmlns:p14="http://schemas.microsoft.com/office/powerpoint/2010/main" val="22714868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Report</a:t>
            </a:r>
            <a:r>
              <a:rPr lang="es-ES" dirty="0" smtClean="0"/>
              <a:t> of cases. Case 2</a:t>
            </a:r>
            <a:endParaRPr lang="es-ES" dirty="0"/>
          </a:p>
        </p:txBody>
      </p:sp>
      <p:sp>
        <p:nvSpPr>
          <p:cNvPr id="3" name="Marcador de contenido 2"/>
          <p:cNvSpPr>
            <a:spLocks noGrp="1"/>
          </p:cNvSpPr>
          <p:nvPr>
            <p:ph sz="half" idx="1"/>
          </p:nvPr>
        </p:nvSpPr>
        <p:spPr>
          <a:xfrm>
            <a:off x="363071" y="1825625"/>
            <a:ext cx="5656729" cy="4351338"/>
          </a:xfrm>
        </p:spPr>
        <p:txBody>
          <a:bodyPr>
            <a:normAutofit/>
          </a:bodyPr>
          <a:lstStyle/>
          <a:p>
            <a:pPr marL="0" indent="0">
              <a:buNone/>
            </a:pPr>
            <a:r>
              <a:rPr lang="es-ES" dirty="0" smtClean="0"/>
              <a:t>	</a:t>
            </a:r>
          </a:p>
          <a:p>
            <a:pPr marL="0" indent="0">
              <a:buNone/>
            </a:pPr>
            <a:r>
              <a:rPr lang="es-ES" dirty="0" smtClean="0"/>
              <a:t>He </a:t>
            </a:r>
            <a:r>
              <a:rPr lang="es-ES" dirty="0" err="1" smtClean="0"/>
              <a:t>had</a:t>
            </a:r>
            <a:r>
              <a:rPr lang="es-ES" dirty="0" smtClean="0"/>
              <a:t> </a:t>
            </a:r>
            <a:r>
              <a:rPr lang="es-ES" dirty="0" err="1" smtClean="0"/>
              <a:t>noticed</a:t>
            </a:r>
            <a:r>
              <a:rPr lang="es-ES" dirty="0" smtClean="0"/>
              <a:t> </a:t>
            </a:r>
            <a:r>
              <a:rPr lang="es-ES" b="1" dirty="0" err="1" smtClean="0"/>
              <a:t>hyperpigmentation</a:t>
            </a:r>
            <a:r>
              <a:rPr lang="es-ES" dirty="0" smtClean="0"/>
              <a:t> and </a:t>
            </a:r>
            <a:r>
              <a:rPr lang="es-ES" b="1" dirty="0" err="1" smtClean="0"/>
              <a:t>pruritus</a:t>
            </a:r>
            <a:r>
              <a:rPr lang="es-ES" dirty="0" smtClean="0"/>
              <a:t> </a:t>
            </a:r>
            <a:r>
              <a:rPr lang="es-ES" dirty="0" err="1" smtClean="0"/>
              <a:t>on</a:t>
            </a:r>
            <a:r>
              <a:rPr lang="es-ES" dirty="0" smtClean="0"/>
              <a:t> </a:t>
            </a:r>
            <a:r>
              <a:rPr lang="es-ES" dirty="0" err="1" smtClean="0"/>
              <a:t>sun</a:t>
            </a:r>
            <a:r>
              <a:rPr lang="es-ES" dirty="0" smtClean="0"/>
              <a:t> </a:t>
            </a:r>
            <a:r>
              <a:rPr lang="es-ES" dirty="0" err="1" smtClean="0"/>
              <a:t>exposed</a:t>
            </a:r>
            <a:r>
              <a:rPr lang="es-ES" dirty="0" smtClean="0"/>
              <a:t> áreas  a </a:t>
            </a:r>
            <a:r>
              <a:rPr lang="es-ES" dirty="0" err="1" smtClean="0"/>
              <a:t>few</a:t>
            </a:r>
            <a:r>
              <a:rPr lang="es-ES" dirty="0" smtClean="0"/>
              <a:t> </a:t>
            </a:r>
            <a:r>
              <a:rPr lang="es-ES" dirty="0" err="1" smtClean="0"/>
              <a:t>months</a:t>
            </a:r>
            <a:r>
              <a:rPr lang="es-ES" dirty="0" smtClean="0"/>
              <a:t> </a:t>
            </a:r>
            <a:r>
              <a:rPr lang="es-ES" dirty="0" err="1" smtClean="0"/>
              <a:t>after</a:t>
            </a:r>
            <a:r>
              <a:rPr lang="es-ES" dirty="0" smtClean="0"/>
              <a:t> </a:t>
            </a:r>
            <a:r>
              <a:rPr lang="es-ES" dirty="0" err="1" smtClean="0"/>
              <a:t>starting</a:t>
            </a:r>
            <a:r>
              <a:rPr lang="es-ES" dirty="0" smtClean="0"/>
              <a:t>  </a:t>
            </a:r>
            <a:r>
              <a:rPr lang="es-ES" dirty="0" err="1" smtClean="0"/>
              <a:t>antihipertensive</a:t>
            </a:r>
            <a:r>
              <a:rPr lang="es-ES" dirty="0" smtClean="0"/>
              <a:t> </a:t>
            </a:r>
            <a:r>
              <a:rPr lang="es-ES" dirty="0" err="1" smtClean="0"/>
              <a:t>therapy</a:t>
            </a:r>
            <a:endParaRPr lang="es-ES" dirty="0" smtClean="0"/>
          </a:p>
          <a:p>
            <a:pPr marL="0" indent="0">
              <a:buNone/>
            </a:pPr>
            <a:endParaRPr lang="es-ES" dirty="0"/>
          </a:p>
          <a:p>
            <a:pPr marL="0" indent="0">
              <a:buNone/>
            </a:pPr>
            <a:r>
              <a:rPr lang="es-ES" dirty="0" err="1" smtClean="0"/>
              <a:t>Examination</a:t>
            </a:r>
            <a:r>
              <a:rPr lang="es-ES" dirty="0" smtClean="0"/>
              <a:t> </a:t>
            </a:r>
            <a:r>
              <a:rPr lang="es-ES" dirty="0" err="1" smtClean="0"/>
              <a:t>showed</a:t>
            </a:r>
            <a:r>
              <a:rPr lang="es-ES" dirty="0" smtClean="0"/>
              <a:t> </a:t>
            </a:r>
            <a:r>
              <a:rPr lang="es-ES" dirty="0" err="1" smtClean="0"/>
              <a:t>slate</a:t>
            </a:r>
            <a:r>
              <a:rPr lang="es-ES" dirty="0" smtClean="0"/>
              <a:t>-gray </a:t>
            </a:r>
            <a:r>
              <a:rPr lang="es-ES" dirty="0" err="1" smtClean="0"/>
              <a:t>hyperpigmentation</a:t>
            </a:r>
            <a:r>
              <a:rPr lang="es-ES" dirty="0" smtClean="0"/>
              <a:t> </a:t>
            </a:r>
            <a:r>
              <a:rPr lang="es-ES" dirty="0" err="1" smtClean="0"/>
              <a:t>on</a:t>
            </a:r>
            <a:r>
              <a:rPr lang="es-ES" dirty="0" smtClean="0"/>
              <a:t> </a:t>
            </a:r>
            <a:r>
              <a:rPr lang="es-ES" dirty="0" err="1" smtClean="0"/>
              <a:t>the</a:t>
            </a:r>
            <a:r>
              <a:rPr lang="es-ES" dirty="0" smtClean="0"/>
              <a:t> </a:t>
            </a:r>
            <a:r>
              <a:rPr lang="es-ES" b="1" dirty="0" err="1" smtClean="0"/>
              <a:t>face</a:t>
            </a:r>
            <a:r>
              <a:rPr lang="es-ES" dirty="0" smtClean="0"/>
              <a:t>, anterior </a:t>
            </a:r>
            <a:r>
              <a:rPr lang="es-ES" dirty="0" err="1" smtClean="0"/>
              <a:t>aspect</a:t>
            </a:r>
            <a:r>
              <a:rPr lang="es-ES" dirty="0" smtClean="0"/>
              <a:t> of </a:t>
            </a:r>
            <a:r>
              <a:rPr lang="es-ES" dirty="0" err="1" smtClean="0"/>
              <a:t>his</a:t>
            </a:r>
            <a:r>
              <a:rPr lang="es-ES" dirty="0" smtClean="0"/>
              <a:t> </a:t>
            </a:r>
            <a:r>
              <a:rPr lang="es-ES" dirty="0" err="1" smtClean="0"/>
              <a:t>neck</a:t>
            </a:r>
            <a:r>
              <a:rPr lang="es-ES" dirty="0" smtClean="0"/>
              <a:t> and </a:t>
            </a:r>
            <a:r>
              <a:rPr lang="es-ES" dirty="0" err="1" smtClean="0"/>
              <a:t>dorsum</a:t>
            </a:r>
            <a:r>
              <a:rPr lang="es-ES" dirty="0" smtClean="0"/>
              <a:t> of </a:t>
            </a:r>
            <a:r>
              <a:rPr lang="es-ES" dirty="0" err="1" smtClean="0"/>
              <a:t>his</a:t>
            </a:r>
            <a:r>
              <a:rPr lang="es-ES" dirty="0" smtClean="0"/>
              <a:t> </a:t>
            </a:r>
            <a:r>
              <a:rPr lang="es-ES" dirty="0" err="1" smtClean="0"/>
              <a:t>hands</a:t>
            </a:r>
            <a:endParaRPr lang="es-ES" dirty="0" smtClean="0"/>
          </a:p>
        </p:txBody>
      </p:sp>
      <p:sp>
        <p:nvSpPr>
          <p:cNvPr id="4" name="Marcador de pie de página 3"/>
          <p:cNvSpPr>
            <a:spLocks noGrp="1"/>
          </p:cNvSpPr>
          <p:nvPr>
            <p:ph type="ftr" sz="quarter" idx="11"/>
          </p:nvPr>
        </p:nvSpPr>
        <p:spPr>
          <a:xfrm>
            <a:off x="712694" y="6311900"/>
            <a:ext cx="11093824" cy="584713"/>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
        <p:nvSpPr>
          <p:cNvPr id="12" name="Rectángulo 11"/>
          <p:cNvSpPr/>
          <p:nvPr/>
        </p:nvSpPr>
        <p:spPr>
          <a:xfrm>
            <a:off x="8471647" y="2675965"/>
            <a:ext cx="914399" cy="340286"/>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Marcador de contenido 6"/>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l="12457" r="8651"/>
          <a:stretch/>
        </p:blipFill>
        <p:spPr>
          <a:xfrm>
            <a:off x="6817658" y="1690688"/>
            <a:ext cx="5284665" cy="3767931"/>
          </a:xfrm>
        </p:spPr>
      </p:pic>
    </p:spTree>
    <p:extLst>
      <p:ext uri="{BB962C8B-B14F-4D97-AF65-F5344CB8AC3E}">
        <p14:creationId xmlns:p14="http://schemas.microsoft.com/office/powerpoint/2010/main" val="13788357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2387" y="365125"/>
            <a:ext cx="5499849" cy="1325563"/>
          </a:xfrm>
        </p:spPr>
        <p:txBody>
          <a:bodyPr/>
          <a:lstStyle/>
          <a:p>
            <a:r>
              <a:rPr lang="es-ES" dirty="0" err="1" smtClean="0"/>
              <a:t>Report</a:t>
            </a:r>
            <a:r>
              <a:rPr lang="es-ES" dirty="0" smtClean="0"/>
              <a:t> of cases. Case 2</a:t>
            </a:r>
            <a:endParaRPr lang="es-ES" dirty="0"/>
          </a:p>
        </p:txBody>
      </p:sp>
      <p:sp>
        <p:nvSpPr>
          <p:cNvPr id="3" name="Marcador de contenido 2"/>
          <p:cNvSpPr>
            <a:spLocks noGrp="1"/>
          </p:cNvSpPr>
          <p:nvPr>
            <p:ph sz="half" idx="1"/>
          </p:nvPr>
        </p:nvSpPr>
        <p:spPr>
          <a:xfrm>
            <a:off x="551329" y="1825625"/>
            <a:ext cx="5468471" cy="4351338"/>
          </a:xfrm>
        </p:spPr>
        <p:txBody>
          <a:bodyPr>
            <a:normAutofit/>
          </a:bodyPr>
          <a:lstStyle/>
          <a:p>
            <a:pPr marL="0" indent="0">
              <a:buNone/>
            </a:pPr>
            <a:r>
              <a:rPr lang="es-ES" dirty="0" smtClean="0"/>
              <a:t>	</a:t>
            </a:r>
          </a:p>
          <a:p>
            <a:pPr marL="0" indent="0">
              <a:buNone/>
            </a:pPr>
            <a:endParaRPr lang="es-ES" dirty="0" smtClean="0"/>
          </a:p>
        </p:txBody>
      </p:sp>
      <p:sp>
        <p:nvSpPr>
          <p:cNvPr id="4" name="Marcador de pie de página 3"/>
          <p:cNvSpPr>
            <a:spLocks noGrp="1"/>
          </p:cNvSpPr>
          <p:nvPr>
            <p:ph type="ftr" sz="quarter" idx="11"/>
          </p:nvPr>
        </p:nvSpPr>
        <p:spPr>
          <a:xfrm>
            <a:off x="712694" y="6311900"/>
            <a:ext cx="11093824" cy="584713"/>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
        <p:nvSpPr>
          <p:cNvPr id="12" name="Rectángulo 11"/>
          <p:cNvSpPr/>
          <p:nvPr/>
        </p:nvSpPr>
        <p:spPr>
          <a:xfrm>
            <a:off x="8471647" y="2675965"/>
            <a:ext cx="914399" cy="340286"/>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Marcador de contenido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096000" y="3397250"/>
            <a:ext cx="5181600" cy="2914650"/>
          </a:xfr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8583" y="69320"/>
            <a:ext cx="5096434" cy="3260461"/>
          </a:xfrm>
          <a:prstGeom prst="rect">
            <a:avLst/>
          </a:prstGeom>
        </p:spPr>
      </p:pic>
      <p:sp>
        <p:nvSpPr>
          <p:cNvPr id="8" name="Rectángulo 7"/>
          <p:cNvSpPr/>
          <p:nvPr/>
        </p:nvSpPr>
        <p:spPr>
          <a:xfrm rot="10800000" flipV="1">
            <a:off x="282388" y="2845002"/>
            <a:ext cx="5063144" cy="1815882"/>
          </a:xfrm>
          <a:prstGeom prst="rect">
            <a:avLst/>
          </a:prstGeom>
        </p:spPr>
        <p:txBody>
          <a:bodyPr wrap="square">
            <a:spAutoFit/>
          </a:bodyPr>
          <a:lstStyle/>
          <a:p>
            <a:r>
              <a:rPr lang="es-ES" sz="2800" dirty="0" err="1"/>
              <a:t>Examination</a:t>
            </a:r>
            <a:r>
              <a:rPr lang="es-ES" sz="2800" dirty="0"/>
              <a:t> </a:t>
            </a:r>
            <a:r>
              <a:rPr lang="es-ES" sz="2800" dirty="0" err="1"/>
              <a:t>showed</a:t>
            </a:r>
            <a:r>
              <a:rPr lang="es-ES" sz="2800" dirty="0"/>
              <a:t> </a:t>
            </a:r>
            <a:r>
              <a:rPr lang="es-ES" sz="2800" dirty="0" err="1"/>
              <a:t>slate</a:t>
            </a:r>
            <a:r>
              <a:rPr lang="es-ES" sz="2800" dirty="0"/>
              <a:t>-gray </a:t>
            </a:r>
            <a:r>
              <a:rPr lang="es-ES" sz="2800" dirty="0" err="1"/>
              <a:t>hyperpigmentation</a:t>
            </a:r>
            <a:r>
              <a:rPr lang="es-ES" sz="2800" dirty="0"/>
              <a:t> </a:t>
            </a:r>
            <a:r>
              <a:rPr lang="es-ES" sz="2800" dirty="0" err="1"/>
              <a:t>on</a:t>
            </a:r>
            <a:r>
              <a:rPr lang="es-ES" sz="2800" dirty="0"/>
              <a:t> </a:t>
            </a:r>
            <a:r>
              <a:rPr lang="es-ES" sz="2800" dirty="0" err="1"/>
              <a:t>the</a:t>
            </a:r>
            <a:r>
              <a:rPr lang="es-ES" sz="2800" dirty="0"/>
              <a:t> </a:t>
            </a:r>
            <a:r>
              <a:rPr lang="es-ES" sz="2800" dirty="0" err="1"/>
              <a:t>face</a:t>
            </a:r>
            <a:r>
              <a:rPr lang="es-ES" sz="2800" dirty="0"/>
              <a:t>, </a:t>
            </a:r>
            <a:r>
              <a:rPr lang="es-ES" sz="2800" b="1" dirty="0"/>
              <a:t>anterior </a:t>
            </a:r>
            <a:r>
              <a:rPr lang="es-ES" sz="2800" b="1" dirty="0" err="1"/>
              <a:t>aspect</a:t>
            </a:r>
            <a:r>
              <a:rPr lang="es-ES" sz="2800" b="1" dirty="0"/>
              <a:t> of </a:t>
            </a:r>
            <a:r>
              <a:rPr lang="es-ES" sz="2800" b="1" dirty="0" err="1"/>
              <a:t>his</a:t>
            </a:r>
            <a:r>
              <a:rPr lang="es-ES" sz="2800" b="1" dirty="0"/>
              <a:t> </a:t>
            </a:r>
            <a:r>
              <a:rPr lang="es-ES" sz="2800" b="1" dirty="0" err="1"/>
              <a:t>neck</a:t>
            </a:r>
            <a:r>
              <a:rPr lang="es-ES" sz="2800" b="1" dirty="0"/>
              <a:t> and </a:t>
            </a:r>
            <a:r>
              <a:rPr lang="es-ES" sz="2800" b="1" dirty="0" err="1"/>
              <a:t>dorsum</a:t>
            </a:r>
            <a:r>
              <a:rPr lang="es-ES" sz="2800" b="1" dirty="0"/>
              <a:t> of </a:t>
            </a:r>
            <a:r>
              <a:rPr lang="es-ES" sz="2800" b="1" dirty="0" err="1"/>
              <a:t>his</a:t>
            </a:r>
            <a:r>
              <a:rPr lang="es-ES" sz="2800" b="1" dirty="0"/>
              <a:t> </a:t>
            </a:r>
            <a:r>
              <a:rPr lang="es-ES" sz="2800" b="1" dirty="0" err="1"/>
              <a:t>hands</a:t>
            </a:r>
            <a:endParaRPr lang="es-ES" sz="2800" b="1" dirty="0"/>
          </a:p>
        </p:txBody>
      </p:sp>
    </p:spTree>
    <p:extLst>
      <p:ext uri="{BB962C8B-B14F-4D97-AF65-F5344CB8AC3E}">
        <p14:creationId xmlns:p14="http://schemas.microsoft.com/office/powerpoint/2010/main" val="9457322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Report</a:t>
            </a:r>
            <a:r>
              <a:rPr lang="es-ES" dirty="0" smtClean="0"/>
              <a:t> of cases. Case 2</a:t>
            </a:r>
            <a:endParaRPr lang="es-ES" dirty="0"/>
          </a:p>
        </p:txBody>
      </p:sp>
      <p:sp>
        <p:nvSpPr>
          <p:cNvPr id="3" name="Marcador de contenido 2"/>
          <p:cNvSpPr>
            <a:spLocks noGrp="1"/>
          </p:cNvSpPr>
          <p:nvPr>
            <p:ph sz="half" idx="1"/>
          </p:nvPr>
        </p:nvSpPr>
        <p:spPr/>
        <p:txBody>
          <a:bodyPr>
            <a:normAutofit/>
          </a:bodyPr>
          <a:lstStyle/>
          <a:p>
            <a:pPr marL="0" indent="0">
              <a:buNone/>
            </a:pPr>
            <a:endParaRPr lang="es-ES" dirty="0" smtClean="0"/>
          </a:p>
          <a:p>
            <a:pPr marL="0" indent="0">
              <a:buNone/>
            </a:pPr>
            <a:endParaRPr lang="es-ES" dirty="0" smtClean="0"/>
          </a:p>
        </p:txBody>
      </p:sp>
      <p:sp>
        <p:nvSpPr>
          <p:cNvPr id="4" name="Marcador de pie de página 3"/>
          <p:cNvSpPr>
            <a:spLocks noGrp="1"/>
          </p:cNvSpPr>
          <p:nvPr>
            <p:ph type="ftr" sz="quarter" idx="11"/>
          </p:nvPr>
        </p:nvSpPr>
        <p:spPr>
          <a:xfrm>
            <a:off x="712694" y="6311900"/>
            <a:ext cx="11093824" cy="584713"/>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
        <p:nvSpPr>
          <p:cNvPr id="12" name="Rectángulo 11"/>
          <p:cNvSpPr/>
          <p:nvPr/>
        </p:nvSpPr>
        <p:spPr>
          <a:xfrm>
            <a:off x="8471647" y="2675965"/>
            <a:ext cx="914399" cy="340286"/>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p:cNvSpPr/>
          <p:nvPr/>
        </p:nvSpPr>
        <p:spPr>
          <a:xfrm rot="10800000" flipV="1">
            <a:off x="841554" y="2515049"/>
            <a:ext cx="4503978" cy="3539430"/>
          </a:xfrm>
          <a:prstGeom prst="rect">
            <a:avLst/>
          </a:prstGeom>
        </p:spPr>
        <p:txBody>
          <a:bodyPr wrap="square">
            <a:spAutoFit/>
          </a:bodyPr>
          <a:lstStyle/>
          <a:p>
            <a:r>
              <a:rPr lang="es-ES" sz="2800" b="1" dirty="0" err="1" smtClean="0"/>
              <a:t>Laboratory</a:t>
            </a:r>
            <a:r>
              <a:rPr lang="es-ES" sz="2800" b="1" dirty="0" smtClean="0"/>
              <a:t> </a:t>
            </a:r>
            <a:r>
              <a:rPr lang="es-ES" sz="2800" b="1" dirty="0" err="1" smtClean="0"/>
              <a:t>testing</a:t>
            </a:r>
            <a:r>
              <a:rPr lang="es-ES" sz="2800" b="1" dirty="0" smtClean="0"/>
              <a:t> </a:t>
            </a:r>
            <a:r>
              <a:rPr lang="es-ES" sz="2800" dirty="0" err="1" smtClean="0"/>
              <a:t>revealed</a:t>
            </a:r>
            <a:r>
              <a:rPr lang="es-ES" sz="2800" dirty="0" smtClean="0"/>
              <a:t> anemia and </a:t>
            </a:r>
            <a:r>
              <a:rPr lang="es-ES" sz="2800" dirty="0" err="1" smtClean="0"/>
              <a:t>elevated</a:t>
            </a:r>
            <a:r>
              <a:rPr lang="es-ES" sz="2800" dirty="0" smtClean="0"/>
              <a:t> urea and </a:t>
            </a:r>
            <a:r>
              <a:rPr lang="es-ES" sz="2800" dirty="0" err="1" smtClean="0"/>
              <a:t>creatinine</a:t>
            </a:r>
            <a:r>
              <a:rPr lang="es-ES" sz="2800" dirty="0" smtClean="0"/>
              <a:t> </a:t>
            </a:r>
            <a:r>
              <a:rPr lang="es-ES" sz="2800" dirty="0" err="1" smtClean="0"/>
              <a:t>levels</a:t>
            </a:r>
            <a:endParaRPr lang="es-ES" sz="2800" dirty="0" smtClean="0"/>
          </a:p>
          <a:p>
            <a:endParaRPr lang="es-ES" sz="2800" dirty="0" smtClean="0"/>
          </a:p>
          <a:p>
            <a:r>
              <a:rPr lang="es-ES" sz="2800" dirty="0" err="1" smtClean="0"/>
              <a:t>Results</a:t>
            </a:r>
            <a:r>
              <a:rPr lang="es-ES" sz="2800" dirty="0" smtClean="0"/>
              <a:t> </a:t>
            </a:r>
            <a:r>
              <a:rPr lang="es-ES" sz="2800" dirty="0" err="1" smtClean="0"/>
              <a:t>from</a:t>
            </a:r>
            <a:r>
              <a:rPr lang="es-ES" sz="2800" dirty="0" smtClean="0"/>
              <a:t> </a:t>
            </a:r>
            <a:r>
              <a:rPr lang="es-ES" sz="2800" dirty="0" err="1" smtClean="0"/>
              <a:t>liver</a:t>
            </a:r>
            <a:r>
              <a:rPr lang="es-ES" sz="2800" dirty="0" smtClean="0"/>
              <a:t> </a:t>
            </a:r>
            <a:r>
              <a:rPr lang="es-ES" sz="2800" dirty="0" err="1" smtClean="0"/>
              <a:t>function</a:t>
            </a:r>
            <a:r>
              <a:rPr lang="es-ES" sz="2800" dirty="0" smtClean="0"/>
              <a:t> test, antinuclear </a:t>
            </a:r>
            <a:r>
              <a:rPr lang="es-ES" sz="2800" dirty="0" err="1" smtClean="0"/>
              <a:t>antibodies</a:t>
            </a:r>
            <a:r>
              <a:rPr lang="es-ES" sz="2800" dirty="0" smtClean="0"/>
              <a:t> and colesterol </a:t>
            </a:r>
            <a:r>
              <a:rPr lang="es-ES" sz="2800" dirty="0" err="1" smtClean="0"/>
              <a:t>levels</a:t>
            </a:r>
            <a:r>
              <a:rPr lang="es-ES" sz="2800" dirty="0" smtClean="0"/>
              <a:t> </a:t>
            </a:r>
            <a:r>
              <a:rPr lang="es-ES" sz="2800" dirty="0" err="1" smtClean="0"/>
              <a:t>were</a:t>
            </a:r>
            <a:r>
              <a:rPr lang="es-ES" sz="2800" dirty="0" smtClean="0"/>
              <a:t> </a:t>
            </a:r>
            <a:r>
              <a:rPr lang="es-ES" sz="2800" dirty="0" err="1" smtClean="0"/>
              <a:t>all</a:t>
            </a:r>
            <a:r>
              <a:rPr lang="es-ES" sz="2800" dirty="0" smtClean="0"/>
              <a:t> in normal </a:t>
            </a:r>
            <a:r>
              <a:rPr lang="es-ES" sz="2800" dirty="0" err="1" smtClean="0"/>
              <a:t>ranges</a:t>
            </a:r>
            <a:endParaRPr lang="es-ES" sz="2800" dirty="0"/>
          </a:p>
        </p:txBody>
      </p:sp>
      <p:pic>
        <p:nvPicPr>
          <p:cNvPr id="9" name="Marcador de contenido 8"/>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172200" y="2543969"/>
            <a:ext cx="5181600" cy="2914650"/>
          </a:xfrm>
        </p:spPr>
      </p:pic>
    </p:spTree>
    <p:extLst>
      <p:ext uri="{BB962C8B-B14F-4D97-AF65-F5344CB8AC3E}">
        <p14:creationId xmlns:p14="http://schemas.microsoft.com/office/powerpoint/2010/main" val="26012103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Report</a:t>
            </a:r>
            <a:r>
              <a:rPr lang="es-ES" dirty="0" smtClean="0"/>
              <a:t> of cases. Case 2</a:t>
            </a:r>
            <a:endParaRPr lang="es-ES" dirty="0"/>
          </a:p>
        </p:txBody>
      </p:sp>
      <p:sp>
        <p:nvSpPr>
          <p:cNvPr id="3" name="Marcador de contenido 2"/>
          <p:cNvSpPr>
            <a:spLocks noGrp="1"/>
          </p:cNvSpPr>
          <p:nvPr>
            <p:ph idx="1"/>
          </p:nvPr>
        </p:nvSpPr>
        <p:spPr/>
        <p:txBody>
          <a:bodyPr>
            <a:normAutofit/>
          </a:bodyPr>
          <a:lstStyle/>
          <a:p>
            <a:pPr marL="0" indent="0">
              <a:buNone/>
            </a:pPr>
            <a:endParaRPr lang="es-ES" dirty="0" smtClean="0"/>
          </a:p>
          <a:p>
            <a:pPr marL="0" indent="0">
              <a:buNone/>
            </a:pPr>
            <a:endParaRPr lang="es-ES" dirty="0" smtClean="0"/>
          </a:p>
        </p:txBody>
      </p:sp>
      <p:sp>
        <p:nvSpPr>
          <p:cNvPr id="4" name="Marcador de pie de página 3"/>
          <p:cNvSpPr>
            <a:spLocks noGrp="1"/>
          </p:cNvSpPr>
          <p:nvPr>
            <p:ph type="ftr" sz="quarter" idx="11"/>
          </p:nvPr>
        </p:nvSpPr>
        <p:spPr>
          <a:xfrm>
            <a:off x="1510552" y="6176963"/>
            <a:ext cx="10681448" cy="365125"/>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
        <p:nvSpPr>
          <p:cNvPr id="6" name="Rectángulo 5"/>
          <p:cNvSpPr/>
          <p:nvPr/>
        </p:nvSpPr>
        <p:spPr>
          <a:xfrm>
            <a:off x="1837763" y="1646238"/>
            <a:ext cx="8691283" cy="3970318"/>
          </a:xfrm>
          <a:prstGeom prst="rect">
            <a:avLst/>
          </a:prstGeom>
        </p:spPr>
        <p:txBody>
          <a:bodyPr wrap="square">
            <a:spAutoFit/>
          </a:bodyPr>
          <a:lstStyle/>
          <a:p>
            <a:pPr lvl="0"/>
            <a:endParaRPr lang="es-ES" sz="2800" dirty="0" smtClean="0">
              <a:solidFill>
                <a:prstClr val="black"/>
              </a:solidFill>
            </a:endParaRPr>
          </a:p>
          <a:p>
            <a:pPr lvl="0"/>
            <a:r>
              <a:rPr lang="es-ES" sz="3200" dirty="0" err="1" smtClean="0">
                <a:solidFill>
                  <a:prstClr val="black"/>
                </a:solidFill>
              </a:rPr>
              <a:t>Photodistributed</a:t>
            </a:r>
            <a:r>
              <a:rPr lang="es-ES" sz="3200" dirty="0" smtClean="0">
                <a:solidFill>
                  <a:prstClr val="black"/>
                </a:solidFill>
              </a:rPr>
              <a:t> </a:t>
            </a:r>
            <a:r>
              <a:rPr lang="es-ES" sz="3200" dirty="0" err="1">
                <a:solidFill>
                  <a:prstClr val="black"/>
                </a:solidFill>
              </a:rPr>
              <a:t>hyperpigmentation</a:t>
            </a:r>
            <a:r>
              <a:rPr lang="es-ES" sz="3200" dirty="0">
                <a:solidFill>
                  <a:prstClr val="black"/>
                </a:solidFill>
              </a:rPr>
              <a:t> </a:t>
            </a:r>
            <a:r>
              <a:rPr lang="es-ES" sz="3200" dirty="0" err="1">
                <a:solidFill>
                  <a:prstClr val="black"/>
                </a:solidFill>
              </a:rPr>
              <a:t>induced</a:t>
            </a:r>
            <a:r>
              <a:rPr lang="es-ES" sz="3200" dirty="0">
                <a:solidFill>
                  <a:prstClr val="black"/>
                </a:solidFill>
              </a:rPr>
              <a:t> </a:t>
            </a:r>
            <a:r>
              <a:rPr lang="es-ES" sz="3200" dirty="0" err="1">
                <a:solidFill>
                  <a:prstClr val="black"/>
                </a:solidFill>
              </a:rPr>
              <a:t>by</a:t>
            </a:r>
            <a:r>
              <a:rPr lang="es-ES" sz="3200" dirty="0">
                <a:solidFill>
                  <a:prstClr val="black"/>
                </a:solidFill>
              </a:rPr>
              <a:t> </a:t>
            </a:r>
            <a:r>
              <a:rPr lang="es-ES" sz="3200" dirty="0" err="1">
                <a:solidFill>
                  <a:prstClr val="black"/>
                </a:solidFill>
              </a:rPr>
              <a:t>telmisartan</a:t>
            </a:r>
            <a:r>
              <a:rPr lang="es-ES" sz="3200" dirty="0">
                <a:solidFill>
                  <a:prstClr val="black"/>
                </a:solidFill>
              </a:rPr>
              <a:t> </a:t>
            </a:r>
            <a:r>
              <a:rPr lang="es-ES" sz="3200" dirty="0" err="1">
                <a:solidFill>
                  <a:prstClr val="black"/>
                </a:solidFill>
              </a:rPr>
              <a:t>was</a:t>
            </a:r>
            <a:r>
              <a:rPr lang="es-ES" sz="3200" dirty="0">
                <a:solidFill>
                  <a:prstClr val="black"/>
                </a:solidFill>
              </a:rPr>
              <a:t> </a:t>
            </a:r>
            <a:r>
              <a:rPr lang="es-ES" sz="3200" dirty="0" err="1">
                <a:solidFill>
                  <a:prstClr val="black"/>
                </a:solidFill>
              </a:rPr>
              <a:t>suspected</a:t>
            </a:r>
            <a:endParaRPr lang="es-ES" sz="3200" dirty="0">
              <a:solidFill>
                <a:prstClr val="black"/>
              </a:solidFill>
            </a:endParaRPr>
          </a:p>
          <a:p>
            <a:pPr lvl="0"/>
            <a:endParaRPr lang="es-ES" sz="3200" dirty="0">
              <a:solidFill>
                <a:prstClr val="black"/>
              </a:solidFill>
            </a:endParaRPr>
          </a:p>
          <a:p>
            <a:pPr lvl="0"/>
            <a:r>
              <a:rPr lang="es-ES" sz="3200" dirty="0" err="1">
                <a:solidFill>
                  <a:prstClr val="black"/>
                </a:solidFill>
              </a:rPr>
              <a:t>Discontinuation</a:t>
            </a:r>
            <a:r>
              <a:rPr lang="es-ES" sz="3200" dirty="0">
                <a:solidFill>
                  <a:prstClr val="black"/>
                </a:solidFill>
              </a:rPr>
              <a:t> of </a:t>
            </a:r>
            <a:r>
              <a:rPr lang="es-ES" sz="3200" dirty="0" err="1">
                <a:solidFill>
                  <a:prstClr val="black"/>
                </a:solidFill>
              </a:rPr>
              <a:t>the</a:t>
            </a:r>
            <a:r>
              <a:rPr lang="es-ES" sz="3200" dirty="0">
                <a:solidFill>
                  <a:prstClr val="black"/>
                </a:solidFill>
              </a:rPr>
              <a:t> </a:t>
            </a:r>
            <a:r>
              <a:rPr lang="es-ES" sz="3200" dirty="0" err="1">
                <a:solidFill>
                  <a:prstClr val="black"/>
                </a:solidFill>
              </a:rPr>
              <a:t>drug</a:t>
            </a:r>
            <a:r>
              <a:rPr lang="es-ES" sz="3200" dirty="0">
                <a:solidFill>
                  <a:prstClr val="black"/>
                </a:solidFill>
              </a:rPr>
              <a:t> and </a:t>
            </a:r>
            <a:r>
              <a:rPr lang="es-ES" sz="3200" dirty="0" err="1">
                <a:solidFill>
                  <a:prstClr val="black"/>
                </a:solidFill>
              </a:rPr>
              <a:t>replacement</a:t>
            </a:r>
            <a:r>
              <a:rPr lang="es-ES" sz="3200" dirty="0">
                <a:solidFill>
                  <a:prstClr val="black"/>
                </a:solidFill>
              </a:rPr>
              <a:t> </a:t>
            </a:r>
            <a:r>
              <a:rPr lang="es-ES" sz="3200" dirty="0" err="1">
                <a:solidFill>
                  <a:prstClr val="black"/>
                </a:solidFill>
              </a:rPr>
              <a:t>with</a:t>
            </a:r>
            <a:r>
              <a:rPr lang="es-ES" sz="3200" dirty="0">
                <a:solidFill>
                  <a:prstClr val="black"/>
                </a:solidFill>
              </a:rPr>
              <a:t> </a:t>
            </a:r>
            <a:r>
              <a:rPr lang="es-ES" sz="3200" dirty="0" err="1">
                <a:solidFill>
                  <a:prstClr val="black"/>
                </a:solidFill>
              </a:rPr>
              <a:t>ramipril</a:t>
            </a:r>
            <a:r>
              <a:rPr lang="es-ES" sz="3200" dirty="0">
                <a:solidFill>
                  <a:prstClr val="black"/>
                </a:solidFill>
              </a:rPr>
              <a:t> </a:t>
            </a:r>
            <a:r>
              <a:rPr lang="es-ES" sz="3200" dirty="0" err="1">
                <a:solidFill>
                  <a:prstClr val="black"/>
                </a:solidFill>
              </a:rPr>
              <a:t>along</a:t>
            </a:r>
            <a:r>
              <a:rPr lang="es-ES" sz="3200" dirty="0">
                <a:solidFill>
                  <a:prstClr val="black"/>
                </a:solidFill>
              </a:rPr>
              <a:t> </a:t>
            </a:r>
            <a:r>
              <a:rPr lang="es-ES" sz="3200" dirty="0" err="1">
                <a:solidFill>
                  <a:prstClr val="black"/>
                </a:solidFill>
              </a:rPr>
              <a:t>with</a:t>
            </a:r>
            <a:r>
              <a:rPr lang="es-ES" sz="3200" dirty="0">
                <a:solidFill>
                  <a:prstClr val="black"/>
                </a:solidFill>
              </a:rPr>
              <a:t> </a:t>
            </a:r>
            <a:r>
              <a:rPr lang="es-ES" sz="3200" dirty="0" err="1">
                <a:solidFill>
                  <a:prstClr val="black"/>
                </a:solidFill>
              </a:rPr>
              <a:t>photoprotection</a:t>
            </a:r>
            <a:r>
              <a:rPr lang="es-ES" sz="3200" dirty="0">
                <a:solidFill>
                  <a:prstClr val="black"/>
                </a:solidFill>
              </a:rPr>
              <a:t> </a:t>
            </a:r>
            <a:r>
              <a:rPr lang="es-ES" sz="3200" dirty="0" err="1">
                <a:solidFill>
                  <a:prstClr val="black"/>
                </a:solidFill>
              </a:rPr>
              <a:t>caused</a:t>
            </a:r>
            <a:r>
              <a:rPr lang="es-ES" sz="3200" dirty="0">
                <a:solidFill>
                  <a:prstClr val="black"/>
                </a:solidFill>
              </a:rPr>
              <a:t> gradual </a:t>
            </a:r>
            <a:r>
              <a:rPr lang="es-ES" sz="3200" dirty="0" err="1">
                <a:solidFill>
                  <a:prstClr val="black"/>
                </a:solidFill>
              </a:rPr>
              <a:t>reduction</a:t>
            </a:r>
            <a:r>
              <a:rPr lang="es-ES" sz="3200" dirty="0">
                <a:solidFill>
                  <a:prstClr val="black"/>
                </a:solidFill>
              </a:rPr>
              <a:t> of </a:t>
            </a:r>
            <a:r>
              <a:rPr lang="es-ES" sz="3200" dirty="0" err="1">
                <a:solidFill>
                  <a:prstClr val="black"/>
                </a:solidFill>
              </a:rPr>
              <a:t>the</a:t>
            </a:r>
            <a:r>
              <a:rPr lang="es-ES" sz="3200" dirty="0">
                <a:solidFill>
                  <a:prstClr val="black"/>
                </a:solidFill>
              </a:rPr>
              <a:t> </a:t>
            </a:r>
            <a:r>
              <a:rPr lang="es-ES" sz="3200" dirty="0" err="1">
                <a:solidFill>
                  <a:prstClr val="black"/>
                </a:solidFill>
              </a:rPr>
              <a:t>symptoms</a:t>
            </a:r>
            <a:r>
              <a:rPr lang="es-ES" sz="3200" dirty="0">
                <a:solidFill>
                  <a:prstClr val="black"/>
                </a:solidFill>
              </a:rPr>
              <a:t>  and </a:t>
            </a:r>
            <a:r>
              <a:rPr lang="es-ES" sz="3200" dirty="0" err="1">
                <a:solidFill>
                  <a:prstClr val="black"/>
                </a:solidFill>
              </a:rPr>
              <a:t>pigmentation</a:t>
            </a:r>
            <a:r>
              <a:rPr lang="es-ES" sz="3200" dirty="0">
                <a:solidFill>
                  <a:prstClr val="black"/>
                </a:solidFill>
              </a:rPr>
              <a:t> </a:t>
            </a:r>
            <a:r>
              <a:rPr lang="es-ES" sz="3200" dirty="0" err="1">
                <a:solidFill>
                  <a:prstClr val="black"/>
                </a:solidFill>
              </a:rPr>
              <a:t>had</a:t>
            </a:r>
            <a:r>
              <a:rPr lang="es-ES" sz="3200" dirty="0">
                <a:solidFill>
                  <a:prstClr val="black"/>
                </a:solidFill>
              </a:rPr>
              <a:t> </a:t>
            </a:r>
            <a:r>
              <a:rPr lang="es-ES" sz="3200" dirty="0" err="1">
                <a:solidFill>
                  <a:prstClr val="black"/>
                </a:solidFill>
              </a:rPr>
              <a:t>almost</a:t>
            </a:r>
            <a:r>
              <a:rPr lang="es-ES" sz="3200" dirty="0">
                <a:solidFill>
                  <a:prstClr val="black"/>
                </a:solidFill>
              </a:rPr>
              <a:t> </a:t>
            </a:r>
            <a:r>
              <a:rPr lang="es-ES" sz="3200" dirty="0" err="1">
                <a:solidFill>
                  <a:prstClr val="black"/>
                </a:solidFill>
              </a:rPr>
              <a:t>entirely</a:t>
            </a:r>
            <a:r>
              <a:rPr lang="es-ES" sz="3200" dirty="0">
                <a:solidFill>
                  <a:prstClr val="black"/>
                </a:solidFill>
              </a:rPr>
              <a:t> </a:t>
            </a:r>
            <a:r>
              <a:rPr lang="es-ES" sz="3200" dirty="0" err="1">
                <a:solidFill>
                  <a:prstClr val="black"/>
                </a:solidFill>
              </a:rPr>
              <a:t>faded</a:t>
            </a:r>
            <a:r>
              <a:rPr lang="es-ES" sz="3200" dirty="0">
                <a:solidFill>
                  <a:prstClr val="black"/>
                </a:solidFill>
              </a:rPr>
              <a:t> </a:t>
            </a:r>
            <a:r>
              <a:rPr lang="es-ES" sz="3200" dirty="0" err="1">
                <a:solidFill>
                  <a:prstClr val="black"/>
                </a:solidFill>
              </a:rPr>
              <a:t>after</a:t>
            </a:r>
            <a:r>
              <a:rPr lang="es-ES" sz="3200" dirty="0">
                <a:solidFill>
                  <a:prstClr val="black"/>
                </a:solidFill>
              </a:rPr>
              <a:t> 3 </a:t>
            </a:r>
            <a:r>
              <a:rPr lang="es-ES" sz="3200" dirty="0" err="1">
                <a:solidFill>
                  <a:prstClr val="black"/>
                </a:solidFill>
              </a:rPr>
              <a:t>months</a:t>
            </a:r>
            <a:endParaRPr lang="es-ES" sz="3200" dirty="0">
              <a:solidFill>
                <a:prstClr val="black"/>
              </a:solidFill>
            </a:endParaRPr>
          </a:p>
        </p:txBody>
      </p:sp>
    </p:spTree>
    <p:extLst>
      <p:ext uri="{BB962C8B-B14F-4D97-AF65-F5344CB8AC3E}">
        <p14:creationId xmlns:p14="http://schemas.microsoft.com/office/powerpoint/2010/main" val="31451048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ie de página 3"/>
          <p:cNvSpPr>
            <a:spLocks noGrp="1"/>
          </p:cNvSpPr>
          <p:nvPr>
            <p:ph type="ftr" sz="quarter" idx="11"/>
          </p:nvPr>
        </p:nvSpPr>
        <p:spPr>
          <a:xfrm>
            <a:off x="1241612" y="6289114"/>
            <a:ext cx="10950388" cy="365125"/>
          </a:xfrm>
        </p:spPr>
        <p:txBody>
          <a:bodyPr/>
          <a:lstStyle/>
          <a:p>
            <a:r>
              <a:rPr lang="es-ES" dirty="0" err="1" smtClean="0">
                <a:solidFill>
                  <a:schemeClr val="accent5"/>
                </a:solidFill>
              </a:rPr>
              <a:t>Photodistributed</a:t>
            </a:r>
            <a:r>
              <a:rPr lang="es-ES" dirty="0" smtClean="0">
                <a:solidFill>
                  <a:schemeClr val="accent5"/>
                </a:solidFill>
              </a:rPr>
              <a:t>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a:t>
            </a:r>
            <a:r>
              <a:rPr lang="es-ES" dirty="0" err="1" smtClean="0">
                <a:solidFill>
                  <a:schemeClr val="accent5"/>
                </a:solidFill>
              </a:rPr>
              <a:t>Garcia</a:t>
            </a:r>
            <a:r>
              <a:rPr lang="es-ES" dirty="0" smtClean="0">
                <a:solidFill>
                  <a:schemeClr val="accent5"/>
                </a:solidFill>
              </a:rPr>
              <a:t>. </a:t>
            </a:r>
            <a:r>
              <a:rPr lang="es-ES" dirty="0" err="1" smtClean="0">
                <a:solidFill>
                  <a:schemeClr val="accent5"/>
                </a:solidFill>
              </a:rPr>
              <a:t>Valladolid.Spain</a:t>
            </a:r>
            <a:endParaRPr lang="es-ES" dirty="0">
              <a:solidFill>
                <a:schemeClr val="accent5"/>
              </a:solidFill>
            </a:endParaRPr>
          </a:p>
        </p:txBody>
      </p:sp>
      <p:pic>
        <p:nvPicPr>
          <p:cNvPr id="3074" name="Picture 2" descr="Resultado de imagen de valladolid cervan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1612" y="482033"/>
            <a:ext cx="3375212" cy="498071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sultado de imagen de valladolid cervan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057" y="482033"/>
            <a:ext cx="4239543" cy="3175567"/>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5494057" y="3657600"/>
            <a:ext cx="6096000" cy="1384995"/>
          </a:xfrm>
          <a:prstGeom prst="rect">
            <a:avLst/>
          </a:prstGeom>
        </p:spPr>
        <p:txBody>
          <a:bodyPr>
            <a:spAutoFit/>
          </a:bodyPr>
          <a:lstStyle/>
          <a:p>
            <a:r>
              <a:rPr lang="en-US" sz="2800" dirty="0"/>
              <a:t>the house where the novelist, poet and playwright </a:t>
            </a:r>
            <a:r>
              <a:rPr lang="en-US" sz="2800" dirty="0">
                <a:hlinkClick r:id="rId4" tooltip="Miguel de Cervantes"/>
              </a:rPr>
              <a:t>Miguel de Cervantes</a:t>
            </a:r>
            <a:r>
              <a:rPr lang="en-US" sz="2800" dirty="0"/>
              <a:t> lived in the year </a:t>
            </a:r>
            <a:r>
              <a:rPr lang="en-US" sz="2800" dirty="0" smtClean="0"/>
              <a:t>1605…in Valladolid¡¡¡</a:t>
            </a:r>
            <a:endParaRPr lang="es-ES" sz="2800" dirty="0"/>
          </a:p>
        </p:txBody>
      </p:sp>
    </p:spTree>
    <p:extLst>
      <p:ext uri="{BB962C8B-B14F-4D97-AF65-F5344CB8AC3E}">
        <p14:creationId xmlns:p14="http://schemas.microsoft.com/office/powerpoint/2010/main" val="25244989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err="1" smtClean="0"/>
              <a:t>Discussion</a:t>
            </a:r>
            <a:endParaRPr lang="es-ES" dirty="0"/>
          </a:p>
        </p:txBody>
      </p:sp>
      <p:sp>
        <p:nvSpPr>
          <p:cNvPr id="4" name="Marcador de contenido 3"/>
          <p:cNvSpPr>
            <a:spLocks noGrp="1"/>
          </p:cNvSpPr>
          <p:nvPr>
            <p:ph idx="1"/>
          </p:nvPr>
        </p:nvSpPr>
        <p:spPr/>
        <p:txBody>
          <a:bodyPr/>
          <a:lstStyle/>
          <a:p>
            <a:r>
              <a:rPr lang="es-ES" sz="3200" dirty="0" err="1" smtClean="0"/>
              <a:t>Drug-induced</a:t>
            </a:r>
            <a:r>
              <a:rPr lang="es-ES" sz="3200" dirty="0" smtClean="0"/>
              <a:t> skin </a:t>
            </a:r>
            <a:r>
              <a:rPr lang="es-ES" sz="3200" dirty="0" err="1" smtClean="0"/>
              <a:t>pigmentation</a:t>
            </a:r>
            <a:r>
              <a:rPr lang="es-ES" sz="3200" dirty="0" smtClean="0"/>
              <a:t> </a:t>
            </a:r>
            <a:r>
              <a:rPr lang="es-ES" sz="3200" dirty="0" err="1" smtClean="0"/>
              <a:t>is</a:t>
            </a:r>
            <a:r>
              <a:rPr lang="es-ES" sz="3200" dirty="0" smtClean="0"/>
              <a:t> </a:t>
            </a:r>
            <a:r>
              <a:rPr lang="es-ES" sz="3200" dirty="0" err="1" smtClean="0"/>
              <a:t>estimated</a:t>
            </a:r>
            <a:r>
              <a:rPr lang="es-ES" sz="3200" dirty="0" smtClean="0"/>
              <a:t> to </a:t>
            </a:r>
            <a:r>
              <a:rPr lang="es-ES" sz="3200" dirty="0" err="1" smtClean="0"/>
              <a:t>account</a:t>
            </a:r>
            <a:r>
              <a:rPr lang="es-ES" sz="3200" dirty="0" smtClean="0"/>
              <a:t> </a:t>
            </a:r>
            <a:r>
              <a:rPr lang="es-ES" sz="3200" dirty="0" err="1" smtClean="0"/>
              <a:t>for</a:t>
            </a:r>
            <a:r>
              <a:rPr lang="es-ES" sz="3200" dirty="0" smtClean="0"/>
              <a:t> 10% to 20% of </a:t>
            </a:r>
            <a:r>
              <a:rPr lang="es-ES" sz="3200" dirty="0" err="1" smtClean="0"/>
              <a:t>all</a:t>
            </a:r>
            <a:r>
              <a:rPr lang="es-ES" sz="3200" dirty="0" smtClean="0"/>
              <a:t> cases of </a:t>
            </a:r>
            <a:r>
              <a:rPr lang="es-ES" sz="3200" dirty="0" err="1" smtClean="0"/>
              <a:t>adquired</a:t>
            </a:r>
            <a:r>
              <a:rPr lang="es-ES" sz="3200" dirty="0" smtClean="0"/>
              <a:t> </a:t>
            </a:r>
            <a:r>
              <a:rPr lang="es-ES" sz="3200" dirty="0" err="1" smtClean="0"/>
              <a:t>hyperpigmentation</a:t>
            </a:r>
            <a:endParaRPr lang="es-ES" sz="3200" dirty="0" smtClean="0"/>
          </a:p>
          <a:p>
            <a:endParaRPr lang="es-ES" sz="3200" dirty="0" smtClean="0"/>
          </a:p>
          <a:p>
            <a:r>
              <a:rPr lang="es-ES" sz="3200" dirty="0" err="1" smtClean="0"/>
              <a:t>It</a:t>
            </a:r>
            <a:r>
              <a:rPr lang="es-ES" sz="3200" dirty="0" smtClean="0"/>
              <a:t> has </a:t>
            </a:r>
            <a:r>
              <a:rPr lang="es-ES" sz="3200" dirty="0" err="1" smtClean="0"/>
              <a:t>been</a:t>
            </a:r>
            <a:r>
              <a:rPr lang="es-ES" sz="3200" dirty="0" smtClean="0"/>
              <a:t> associated </a:t>
            </a:r>
            <a:r>
              <a:rPr lang="es-ES" sz="3200" dirty="0" err="1" smtClean="0"/>
              <a:t>with</a:t>
            </a:r>
            <a:r>
              <a:rPr lang="es-ES" sz="3200" dirty="0" smtClean="0"/>
              <a:t> </a:t>
            </a:r>
            <a:r>
              <a:rPr lang="es-ES" sz="3200" dirty="0" err="1" smtClean="0"/>
              <a:t>many</a:t>
            </a:r>
            <a:r>
              <a:rPr lang="es-ES" sz="3200" dirty="0" smtClean="0"/>
              <a:t> </a:t>
            </a:r>
            <a:r>
              <a:rPr lang="es-ES" sz="3200" dirty="0" err="1" smtClean="0"/>
              <a:t>different</a:t>
            </a:r>
            <a:r>
              <a:rPr lang="es-ES" sz="3200" dirty="0" smtClean="0"/>
              <a:t> </a:t>
            </a:r>
            <a:r>
              <a:rPr lang="es-ES" sz="3200" dirty="0" err="1" smtClean="0"/>
              <a:t>types</a:t>
            </a:r>
            <a:r>
              <a:rPr lang="es-ES" sz="3200" dirty="0" smtClean="0"/>
              <a:t> of </a:t>
            </a:r>
            <a:r>
              <a:rPr lang="es-ES" sz="3200" dirty="0" err="1" smtClean="0"/>
              <a:t>medications</a:t>
            </a:r>
            <a:r>
              <a:rPr lang="es-ES" sz="3200" dirty="0" smtClean="0"/>
              <a:t> </a:t>
            </a:r>
            <a:r>
              <a:rPr lang="es-ES" sz="3200" dirty="0" err="1" smtClean="0"/>
              <a:t>including</a:t>
            </a:r>
            <a:r>
              <a:rPr lang="es-ES" sz="3200" dirty="0" smtClean="0"/>
              <a:t> </a:t>
            </a:r>
            <a:r>
              <a:rPr lang="es-ES" sz="3200" dirty="0" err="1" smtClean="0"/>
              <a:t>antimalarials</a:t>
            </a:r>
            <a:r>
              <a:rPr lang="es-ES" sz="3200" dirty="0" smtClean="0"/>
              <a:t>, </a:t>
            </a:r>
            <a:r>
              <a:rPr lang="es-ES" sz="3200" dirty="0" err="1" smtClean="0"/>
              <a:t>amiodarone</a:t>
            </a:r>
            <a:r>
              <a:rPr lang="es-ES" sz="3200" dirty="0" smtClean="0"/>
              <a:t>, </a:t>
            </a:r>
            <a:r>
              <a:rPr lang="es-ES" sz="3200" dirty="0" err="1" smtClean="0"/>
              <a:t>cytotoxic</a:t>
            </a:r>
            <a:r>
              <a:rPr lang="es-ES" sz="3200" dirty="0" smtClean="0"/>
              <a:t> </a:t>
            </a:r>
            <a:r>
              <a:rPr lang="es-ES" sz="3200" dirty="0" err="1" smtClean="0"/>
              <a:t>drugs</a:t>
            </a:r>
            <a:r>
              <a:rPr lang="es-ES" sz="3200" dirty="0" smtClean="0"/>
              <a:t>, </a:t>
            </a:r>
            <a:r>
              <a:rPr lang="es-ES" sz="3200" dirty="0" err="1" smtClean="0"/>
              <a:t>tetracyclines</a:t>
            </a:r>
            <a:r>
              <a:rPr lang="es-ES" sz="3200" dirty="0" smtClean="0"/>
              <a:t>, heavy </a:t>
            </a:r>
            <a:r>
              <a:rPr lang="es-ES" sz="3200" dirty="0" err="1" smtClean="0"/>
              <a:t>metals</a:t>
            </a:r>
            <a:r>
              <a:rPr lang="es-ES" sz="3200" dirty="0" smtClean="0"/>
              <a:t> and </a:t>
            </a:r>
            <a:r>
              <a:rPr lang="es-ES" sz="3200" dirty="0" err="1" smtClean="0"/>
              <a:t>psicotropic</a:t>
            </a:r>
            <a:r>
              <a:rPr lang="es-ES" sz="3200" dirty="0" smtClean="0"/>
              <a:t> </a:t>
            </a:r>
            <a:r>
              <a:rPr lang="es-ES" sz="3200" dirty="0" err="1" smtClean="0"/>
              <a:t>drugs</a:t>
            </a:r>
            <a:r>
              <a:rPr lang="es-ES" sz="3200" dirty="0" smtClean="0"/>
              <a:t> (</a:t>
            </a:r>
            <a:r>
              <a:rPr lang="es-ES" sz="3200" dirty="0" err="1" smtClean="0"/>
              <a:t>imipramine</a:t>
            </a:r>
            <a:r>
              <a:rPr lang="es-ES" sz="3200" dirty="0" smtClean="0"/>
              <a:t>, </a:t>
            </a:r>
            <a:r>
              <a:rPr lang="es-ES" sz="3200" dirty="0" err="1" smtClean="0"/>
              <a:t>phenothiazines</a:t>
            </a:r>
            <a:r>
              <a:rPr lang="es-ES" dirty="0" smtClean="0"/>
              <a:t>)</a:t>
            </a:r>
            <a:endParaRPr lang="es-ES" dirty="0"/>
          </a:p>
        </p:txBody>
      </p:sp>
      <p:sp>
        <p:nvSpPr>
          <p:cNvPr id="2" name="Marcador de pie de página 1"/>
          <p:cNvSpPr>
            <a:spLocks noGrp="1"/>
          </p:cNvSpPr>
          <p:nvPr>
            <p:ph type="ftr" sz="quarter" idx="11"/>
          </p:nvPr>
        </p:nvSpPr>
        <p:spPr>
          <a:xfrm>
            <a:off x="838200" y="6311900"/>
            <a:ext cx="11353799" cy="45719"/>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Tree>
    <p:extLst>
      <p:ext uri="{BB962C8B-B14F-4D97-AF65-F5344CB8AC3E}">
        <p14:creationId xmlns:p14="http://schemas.microsoft.com/office/powerpoint/2010/main" val="18851276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err="1" smtClean="0"/>
              <a:t>Discussion</a:t>
            </a:r>
            <a:r>
              <a:rPr lang="es-ES" dirty="0" smtClean="0"/>
              <a:t>. </a:t>
            </a:r>
            <a:r>
              <a:rPr lang="es-ES" dirty="0" err="1" smtClean="0"/>
              <a:t>Drud-induced</a:t>
            </a:r>
            <a:r>
              <a:rPr lang="es-ES" dirty="0" smtClean="0"/>
              <a:t> </a:t>
            </a:r>
            <a:r>
              <a:rPr lang="es-ES" dirty="0" err="1" smtClean="0"/>
              <a:t>pigmentation</a:t>
            </a:r>
            <a:endParaRPr lang="es-ES" dirty="0"/>
          </a:p>
        </p:txBody>
      </p:sp>
      <p:sp>
        <p:nvSpPr>
          <p:cNvPr id="5" name="Marcador de texto 4"/>
          <p:cNvSpPr>
            <a:spLocks noGrp="1"/>
          </p:cNvSpPr>
          <p:nvPr>
            <p:ph type="body" idx="1"/>
          </p:nvPr>
        </p:nvSpPr>
        <p:spPr/>
        <p:txBody>
          <a:bodyPr/>
          <a:lstStyle/>
          <a:p>
            <a:endParaRPr lang="es-ES" dirty="0"/>
          </a:p>
        </p:txBody>
      </p:sp>
      <p:sp>
        <p:nvSpPr>
          <p:cNvPr id="4" name="Marcador de contenido 3"/>
          <p:cNvSpPr>
            <a:spLocks noGrp="1"/>
          </p:cNvSpPr>
          <p:nvPr>
            <p:ph sz="half" idx="2"/>
          </p:nvPr>
        </p:nvSpPr>
        <p:spPr>
          <a:xfrm>
            <a:off x="839788" y="2505075"/>
            <a:ext cx="4648817" cy="3684588"/>
          </a:xfrm>
        </p:spPr>
        <p:txBody>
          <a:bodyPr>
            <a:normAutofit/>
          </a:bodyPr>
          <a:lstStyle/>
          <a:p>
            <a:r>
              <a:rPr lang="es-ES" sz="3200" dirty="0" err="1" smtClean="0"/>
              <a:t>Clinical</a:t>
            </a:r>
            <a:r>
              <a:rPr lang="es-ES" sz="3200" dirty="0" smtClean="0"/>
              <a:t> </a:t>
            </a:r>
            <a:r>
              <a:rPr lang="es-ES" sz="3200" dirty="0" err="1" smtClean="0"/>
              <a:t>features</a:t>
            </a:r>
            <a:r>
              <a:rPr lang="es-ES" sz="3200" dirty="0" smtClean="0"/>
              <a:t> are variable, </a:t>
            </a:r>
            <a:r>
              <a:rPr lang="es-ES" sz="3200" dirty="0" err="1" smtClean="0"/>
              <a:t>with</a:t>
            </a:r>
            <a:r>
              <a:rPr lang="es-ES" sz="3200" dirty="0" smtClean="0"/>
              <a:t> a </a:t>
            </a:r>
            <a:r>
              <a:rPr lang="es-ES" sz="3200" dirty="0" err="1" smtClean="0"/>
              <a:t>large</a:t>
            </a:r>
            <a:r>
              <a:rPr lang="es-ES" sz="3200" dirty="0" smtClean="0"/>
              <a:t> </a:t>
            </a:r>
            <a:r>
              <a:rPr lang="es-ES" sz="3200" dirty="0" err="1" smtClean="0"/>
              <a:t>range</a:t>
            </a:r>
            <a:r>
              <a:rPr lang="es-ES" sz="3200" dirty="0" smtClean="0"/>
              <a:t> of </a:t>
            </a:r>
            <a:r>
              <a:rPr lang="es-ES" sz="3200" dirty="0" err="1" smtClean="0"/>
              <a:t>patterns</a:t>
            </a:r>
            <a:r>
              <a:rPr lang="es-ES" sz="3200" dirty="0" smtClean="0"/>
              <a:t>, </a:t>
            </a:r>
            <a:r>
              <a:rPr lang="es-ES" sz="3200" dirty="0" err="1" smtClean="0"/>
              <a:t>colors</a:t>
            </a:r>
            <a:r>
              <a:rPr lang="es-ES" sz="3200" dirty="0" smtClean="0"/>
              <a:t> and </a:t>
            </a:r>
            <a:r>
              <a:rPr lang="es-ES" sz="3200" dirty="0" err="1" smtClean="0"/>
              <a:t>distribution</a:t>
            </a:r>
            <a:endParaRPr lang="es-ES" sz="3200" dirty="0"/>
          </a:p>
        </p:txBody>
      </p:sp>
      <p:sp>
        <p:nvSpPr>
          <p:cNvPr id="6" name="Marcador de texto 5"/>
          <p:cNvSpPr>
            <a:spLocks noGrp="1"/>
          </p:cNvSpPr>
          <p:nvPr>
            <p:ph type="body" sz="quarter" idx="3"/>
          </p:nvPr>
        </p:nvSpPr>
        <p:spPr/>
        <p:txBody>
          <a:bodyPr/>
          <a:lstStyle/>
          <a:p>
            <a:endParaRPr lang="es-ES"/>
          </a:p>
        </p:txBody>
      </p:sp>
      <p:pic>
        <p:nvPicPr>
          <p:cNvPr id="8" name="Marcador de contenido 7"/>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5755342" y="2093119"/>
            <a:ext cx="6283642" cy="3300065"/>
          </a:xfrm>
        </p:spPr>
      </p:pic>
      <p:sp>
        <p:nvSpPr>
          <p:cNvPr id="2" name="Marcador de pie de página 1"/>
          <p:cNvSpPr>
            <a:spLocks noGrp="1"/>
          </p:cNvSpPr>
          <p:nvPr>
            <p:ph type="ftr" sz="quarter" idx="11"/>
          </p:nvPr>
        </p:nvSpPr>
        <p:spPr>
          <a:xfrm>
            <a:off x="1089210" y="5930153"/>
            <a:ext cx="10797990" cy="1083422"/>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
        <p:nvSpPr>
          <p:cNvPr id="9" name="CuadroTexto 8"/>
          <p:cNvSpPr txBox="1"/>
          <p:nvPr/>
        </p:nvSpPr>
        <p:spPr>
          <a:xfrm>
            <a:off x="5488605" y="5393184"/>
            <a:ext cx="6861867" cy="369332"/>
          </a:xfrm>
          <a:prstGeom prst="rect">
            <a:avLst/>
          </a:prstGeom>
          <a:noFill/>
        </p:spPr>
        <p:txBody>
          <a:bodyPr wrap="square" rtlCol="0">
            <a:spAutoFit/>
          </a:bodyPr>
          <a:lstStyle/>
          <a:p>
            <a:r>
              <a:rPr lang="es-ES" dirty="0" err="1" smtClean="0"/>
              <a:t>Amiodarone</a:t>
            </a:r>
            <a:r>
              <a:rPr lang="es-ES" dirty="0" smtClean="0"/>
              <a:t> </a:t>
            </a:r>
            <a:r>
              <a:rPr lang="es-ES" dirty="0" err="1" smtClean="0"/>
              <a:t>induced</a:t>
            </a:r>
            <a:r>
              <a:rPr lang="es-ES" dirty="0" smtClean="0"/>
              <a:t> blue-gray </a:t>
            </a:r>
            <a:r>
              <a:rPr lang="es-ES" dirty="0" err="1" smtClean="0"/>
              <a:t>pigmentation</a:t>
            </a:r>
            <a:r>
              <a:rPr lang="es-ES" dirty="0" smtClean="0"/>
              <a:t> in </a:t>
            </a:r>
            <a:r>
              <a:rPr lang="es-ES" dirty="0" err="1" smtClean="0"/>
              <a:t>photoexposed</a:t>
            </a:r>
            <a:r>
              <a:rPr lang="es-ES" dirty="0" smtClean="0"/>
              <a:t> </a:t>
            </a:r>
            <a:r>
              <a:rPr lang="es-ES" dirty="0" err="1" smtClean="0"/>
              <a:t>areas</a:t>
            </a:r>
            <a:endParaRPr lang="es-ES" dirty="0" smtClean="0"/>
          </a:p>
        </p:txBody>
      </p:sp>
    </p:spTree>
    <p:extLst>
      <p:ext uri="{BB962C8B-B14F-4D97-AF65-F5344CB8AC3E}">
        <p14:creationId xmlns:p14="http://schemas.microsoft.com/office/powerpoint/2010/main" val="16369210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err="1" smtClean="0"/>
              <a:t>Discussion</a:t>
            </a:r>
            <a:r>
              <a:rPr lang="es-ES" dirty="0" smtClean="0"/>
              <a:t>. </a:t>
            </a:r>
            <a:br>
              <a:rPr lang="es-ES" dirty="0" smtClean="0"/>
            </a:br>
            <a:r>
              <a:rPr lang="es-ES" dirty="0" err="1" smtClean="0"/>
              <a:t>Drud-induced</a:t>
            </a:r>
            <a:r>
              <a:rPr lang="es-ES" dirty="0" smtClean="0"/>
              <a:t> </a:t>
            </a:r>
            <a:r>
              <a:rPr lang="es-ES" dirty="0" err="1" smtClean="0"/>
              <a:t>pigmentation</a:t>
            </a:r>
            <a:endParaRPr lang="es-ES" dirty="0"/>
          </a:p>
        </p:txBody>
      </p:sp>
      <p:sp>
        <p:nvSpPr>
          <p:cNvPr id="2" name="Marcador de pie de página 1"/>
          <p:cNvSpPr>
            <a:spLocks noGrp="1"/>
          </p:cNvSpPr>
          <p:nvPr>
            <p:ph type="ftr" sz="quarter" idx="11"/>
          </p:nvPr>
        </p:nvSpPr>
        <p:spPr>
          <a:xfrm>
            <a:off x="838200" y="6255544"/>
            <a:ext cx="10515600" cy="360409"/>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
        <p:nvSpPr>
          <p:cNvPr id="4" name="Marcador de contenido 3"/>
          <p:cNvSpPr>
            <a:spLocks noGrp="1"/>
          </p:cNvSpPr>
          <p:nvPr>
            <p:ph sz="half" idx="4294967295"/>
          </p:nvPr>
        </p:nvSpPr>
        <p:spPr>
          <a:xfrm>
            <a:off x="1210234" y="2505075"/>
            <a:ext cx="4585448" cy="2936082"/>
          </a:xfrm>
        </p:spPr>
        <p:txBody>
          <a:bodyPr>
            <a:normAutofit/>
          </a:bodyPr>
          <a:lstStyle/>
          <a:p>
            <a:r>
              <a:rPr lang="es-ES" dirty="0" err="1" smtClean="0"/>
              <a:t>Clinical</a:t>
            </a:r>
            <a:r>
              <a:rPr lang="es-ES" dirty="0" smtClean="0"/>
              <a:t> </a:t>
            </a:r>
            <a:r>
              <a:rPr lang="es-ES" dirty="0" err="1" smtClean="0"/>
              <a:t>features</a:t>
            </a:r>
            <a:r>
              <a:rPr lang="es-ES" dirty="0" smtClean="0"/>
              <a:t> are variable, </a:t>
            </a:r>
            <a:r>
              <a:rPr lang="es-ES" dirty="0" err="1" smtClean="0"/>
              <a:t>with</a:t>
            </a:r>
            <a:r>
              <a:rPr lang="es-ES" dirty="0" smtClean="0"/>
              <a:t> a </a:t>
            </a:r>
            <a:r>
              <a:rPr lang="es-ES" dirty="0" err="1" smtClean="0"/>
              <a:t>large</a:t>
            </a:r>
            <a:r>
              <a:rPr lang="es-ES" dirty="0" smtClean="0"/>
              <a:t> </a:t>
            </a:r>
            <a:r>
              <a:rPr lang="es-ES" dirty="0" err="1" smtClean="0"/>
              <a:t>range</a:t>
            </a:r>
            <a:r>
              <a:rPr lang="es-ES" dirty="0" smtClean="0"/>
              <a:t> of </a:t>
            </a:r>
            <a:r>
              <a:rPr lang="es-ES" dirty="0" err="1" smtClean="0"/>
              <a:t>patterns</a:t>
            </a:r>
            <a:r>
              <a:rPr lang="es-ES" dirty="0" smtClean="0"/>
              <a:t>, </a:t>
            </a:r>
            <a:r>
              <a:rPr lang="es-ES" dirty="0" err="1" smtClean="0"/>
              <a:t>colors</a:t>
            </a:r>
            <a:r>
              <a:rPr lang="es-ES" dirty="0" smtClean="0"/>
              <a:t> and </a:t>
            </a:r>
            <a:r>
              <a:rPr lang="es-ES" dirty="0" err="1" smtClean="0"/>
              <a:t>distribution</a:t>
            </a:r>
            <a:endParaRPr lang="es-ES" dirty="0" smtClean="0"/>
          </a:p>
          <a:p>
            <a:endParaRPr lang="es-ES" dirty="0"/>
          </a:p>
        </p:txBody>
      </p:sp>
      <p:pic>
        <p:nvPicPr>
          <p:cNvPr id="12" name="Marcador de contenido 11"/>
          <p:cNvPicPr>
            <a:picLocks noGrp="1" noChangeAspect="1"/>
          </p:cNvPicPr>
          <p:nvPr>
            <p:ph sz="quarter" idx="4294967295"/>
          </p:nvPr>
        </p:nvPicPr>
        <p:blipFill rotWithShape="1">
          <a:blip r:embed="rId2" cstate="print">
            <a:extLst>
              <a:ext uri="{28A0092B-C50C-407E-A947-70E740481C1C}">
                <a14:useLocalDpi xmlns:a14="http://schemas.microsoft.com/office/drawing/2010/main" val="0"/>
              </a:ext>
            </a:extLst>
          </a:blip>
          <a:srcRect r="14747"/>
          <a:stretch/>
        </p:blipFill>
        <p:spPr>
          <a:xfrm rot="5400000">
            <a:off x="6751638" y="925513"/>
            <a:ext cx="5440362" cy="3590925"/>
          </a:xfrm>
        </p:spPr>
      </p:pic>
      <p:sp>
        <p:nvSpPr>
          <p:cNvPr id="9" name="CuadroTexto 8"/>
          <p:cNvSpPr txBox="1"/>
          <p:nvPr/>
        </p:nvSpPr>
        <p:spPr>
          <a:xfrm>
            <a:off x="7281402" y="5441157"/>
            <a:ext cx="4072397" cy="369332"/>
          </a:xfrm>
          <a:prstGeom prst="rect">
            <a:avLst/>
          </a:prstGeom>
          <a:noFill/>
        </p:spPr>
        <p:txBody>
          <a:bodyPr wrap="square" rtlCol="0">
            <a:spAutoFit/>
          </a:bodyPr>
          <a:lstStyle/>
          <a:p>
            <a:r>
              <a:rPr lang="es-ES" dirty="0" err="1"/>
              <a:t>a</a:t>
            </a:r>
            <a:r>
              <a:rPr lang="es-ES" dirty="0" err="1" smtClean="0"/>
              <a:t>ntimalarials</a:t>
            </a:r>
            <a:r>
              <a:rPr lang="es-ES" dirty="0" smtClean="0"/>
              <a:t> </a:t>
            </a:r>
            <a:r>
              <a:rPr lang="es-ES" dirty="0" err="1" smtClean="0"/>
              <a:t>induced</a:t>
            </a:r>
            <a:r>
              <a:rPr lang="es-ES" dirty="0" smtClean="0"/>
              <a:t> </a:t>
            </a:r>
            <a:r>
              <a:rPr lang="es-ES" dirty="0" err="1" smtClean="0"/>
              <a:t>pigmentation</a:t>
            </a:r>
            <a:endParaRPr lang="es-ES" sz="1800" kern="1200" dirty="0">
              <a:solidFill>
                <a:schemeClr val="tx1"/>
              </a:solidFill>
              <a:latin typeface="+mn-lt"/>
              <a:ea typeface="+mn-ea"/>
              <a:cs typeface="+mn-cs"/>
            </a:endParaRPr>
          </a:p>
        </p:txBody>
      </p:sp>
    </p:spTree>
    <p:extLst>
      <p:ext uri="{BB962C8B-B14F-4D97-AF65-F5344CB8AC3E}">
        <p14:creationId xmlns:p14="http://schemas.microsoft.com/office/powerpoint/2010/main" val="7478080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err="1" smtClean="0"/>
              <a:t>Discussion</a:t>
            </a:r>
            <a:r>
              <a:rPr lang="es-ES" dirty="0" smtClean="0"/>
              <a:t>. </a:t>
            </a:r>
            <a:br>
              <a:rPr lang="es-ES" dirty="0" smtClean="0"/>
            </a:br>
            <a:r>
              <a:rPr lang="es-ES" dirty="0" err="1" smtClean="0"/>
              <a:t>Drud-induced</a:t>
            </a:r>
            <a:r>
              <a:rPr lang="es-ES" dirty="0" smtClean="0"/>
              <a:t> </a:t>
            </a:r>
            <a:r>
              <a:rPr lang="es-ES" dirty="0" err="1" smtClean="0"/>
              <a:t>pigmentation</a:t>
            </a:r>
            <a:endParaRPr lang="es-ES" dirty="0"/>
          </a:p>
        </p:txBody>
      </p:sp>
      <p:sp>
        <p:nvSpPr>
          <p:cNvPr id="2" name="Marcador de pie de página 1"/>
          <p:cNvSpPr>
            <a:spLocks noGrp="1"/>
          </p:cNvSpPr>
          <p:nvPr>
            <p:ph type="ftr" sz="quarter" idx="11"/>
          </p:nvPr>
        </p:nvSpPr>
        <p:spPr>
          <a:xfrm>
            <a:off x="838200" y="6255544"/>
            <a:ext cx="10515600" cy="360409"/>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
        <p:nvSpPr>
          <p:cNvPr id="4" name="Marcador de contenido 3"/>
          <p:cNvSpPr>
            <a:spLocks noGrp="1"/>
          </p:cNvSpPr>
          <p:nvPr>
            <p:ph sz="half" idx="4294967295"/>
          </p:nvPr>
        </p:nvSpPr>
        <p:spPr>
          <a:xfrm>
            <a:off x="1210234" y="2505075"/>
            <a:ext cx="4585448" cy="2936082"/>
          </a:xfrm>
        </p:spPr>
        <p:txBody>
          <a:bodyPr>
            <a:normAutofit/>
          </a:bodyPr>
          <a:lstStyle/>
          <a:p>
            <a:pPr marL="0" indent="0">
              <a:buNone/>
            </a:pPr>
            <a:r>
              <a:rPr lang="es-ES" b="1" dirty="0" err="1" smtClean="0"/>
              <a:t>The</a:t>
            </a:r>
            <a:r>
              <a:rPr lang="es-ES" b="1" dirty="0" smtClean="0"/>
              <a:t> </a:t>
            </a:r>
            <a:r>
              <a:rPr lang="es-ES" b="1" dirty="0" err="1" smtClean="0"/>
              <a:t>pathogenesis</a:t>
            </a:r>
            <a:r>
              <a:rPr lang="es-ES" b="1" dirty="0" smtClean="0"/>
              <a:t>  </a:t>
            </a:r>
            <a:r>
              <a:rPr lang="es-ES" b="1" dirty="0" err="1" smtClean="0"/>
              <a:t>is</a:t>
            </a:r>
            <a:r>
              <a:rPr lang="es-ES" b="1" dirty="0" smtClean="0"/>
              <a:t> </a:t>
            </a:r>
            <a:r>
              <a:rPr lang="es-ES" b="1" dirty="0" err="1" smtClean="0"/>
              <a:t>still</a:t>
            </a:r>
            <a:r>
              <a:rPr lang="es-ES" b="1" dirty="0" smtClean="0"/>
              <a:t> </a:t>
            </a:r>
            <a:r>
              <a:rPr lang="es-ES" b="1" dirty="0" err="1" smtClean="0"/>
              <a:t>not</a:t>
            </a:r>
            <a:r>
              <a:rPr lang="es-ES" b="1" dirty="0" smtClean="0"/>
              <a:t> </a:t>
            </a:r>
            <a:r>
              <a:rPr lang="es-ES" b="1" dirty="0" err="1" smtClean="0"/>
              <a:t>fully</a:t>
            </a:r>
            <a:r>
              <a:rPr lang="es-ES" b="1" dirty="0" smtClean="0"/>
              <a:t> </a:t>
            </a:r>
            <a:r>
              <a:rPr lang="es-ES" b="1" dirty="0" err="1" smtClean="0"/>
              <a:t>understood</a:t>
            </a:r>
            <a:endParaRPr lang="es-ES" b="1" dirty="0" smtClean="0"/>
          </a:p>
          <a:p>
            <a:pPr marL="0" indent="0">
              <a:buNone/>
            </a:pPr>
            <a:r>
              <a:rPr lang="es-ES" dirty="0" err="1" smtClean="0"/>
              <a:t>Related</a:t>
            </a:r>
            <a:r>
              <a:rPr lang="es-ES" dirty="0" smtClean="0"/>
              <a:t> to a </a:t>
            </a:r>
            <a:r>
              <a:rPr lang="es-ES" dirty="0" err="1" smtClean="0"/>
              <a:t>significant</a:t>
            </a:r>
            <a:r>
              <a:rPr lang="es-ES" dirty="0" smtClean="0"/>
              <a:t> </a:t>
            </a:r>
            <a:r>
              <a:rPr lang="es-ES" dirty="0" err="1" smtClean="0"/>
              <a:t>drug</a:t>
            </a:r>
            <a:r>
              <a:rPr lang="es-ES" dirty="0" smtClean="0"/>
              <a:t> </a:t>
            </a:r>
            <a:r>
              <a:rPr lang="es-ES" dirty="0" err="1" smtClean="0"/>
              <a:t>or</a:t>
            </a:r>
            <a:r>
              <a:rPr lang="es-ES" dirty="0" smtClean="0"/>
              <a:t> light </a:t>
            </a:r>
            <a:r>
              <a:rPr lang="es-ES" dirty="0" err="1" smtClean="0"/>
              <a:t>interaction</a:t>
            </a:r>
            <a:r>
              <a:rPr lang="es-ES" dirty="0" smtClean="0"/>
              <a:t>? </a:t>
            </a:r>
            <a:r>
              <a:rPr lang="es-ES" dirty="0" err="1" smtClean="0"/>
              <a:t>Leading</a:t>
            </a:r>
            <a:r>
              <a:rPr lang="es-ES" dirty="0" smtClean="0"/>
              <a:t> to a </a:t>
            </a:r>
            <a:r>
              <a:rPr lang="es-ES" dirty="0" err="1" smtClean="0"/>
              <a:t>phototoxic</a:t>
            </a:r>
            <a:r>
              <a:rPr lang="es-ES" dirty="0" smtClean="0"/>
              <a:t> </a:t>
            </a:r>
            <a:r>
              <a:rPr lang="es-ES" dirty="0" err="1" smtClean="0"/>
              <a:t>or</a:t>
            </a:r>
            <a:r>
              <a:rPr lang="es-ES" dirty="0" smtClean="0"/>
              <a:t> </a:t>
            </a:r>
            <a:r>
              <a:rPr lang="es-ES" dirty="0" err="1" smtClean="0"/>
              <a:t>photolichenoid</a:t>
            </a:r>
            <a:r>
              <a:rPr lang="es-ES" dirty="0" smtClean="0"/>
              <a:t>  </a:t>
            </a:r>
            <a:r>
              <a:rPr lang="es-ES" dirty="0" err="1" smtClean="0"/>
              <a:t>reaction</a:t>
            </a:r>
            <a:endParaRPr lang="es-ES" dirty="0" smtClean="0"/>
          </a:p>
          <a:p>
            <a:endParaRPr lang="es-ES" b="1" dirty="0"/>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03696" y="1095847"/>
            <a:ext cx="4008131" cy="2254574"/>
          </a:xfrm>
          <a:prstGeom prst="rect">
            <a:avLst/>
          </a:prstGeom>
        </p:spPr>
      </p:pic>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3696" y="3468524"/>
            <a:ext cx="4008131" cy="2254574"/>
          </a:xfrm>
          <a:prstGeom prst="rect">
            <a:avLst/>
          </a:prstGeom>
        </p:spPr>
      </p:pic>
    </p:spTree>
    <p:extLst>
      <p:ext uri="{BB962C8B-B14F-4D97-AF65-F5344CB8AC3E}">
        <p14:creationId xmlns:p14="http://schemas.microsoft.com/office/powerpoint/2010/main" val="20263999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err="1" smtClean="0"/>
              <a:t>Discussion</a:t>
            </a:r>
            <a:r>
              <a:rPr lang="es-ES" dirty="0" smtClean="0"/>
              <a:t>. </a:t>
            </a:r>
            <a:br>
              <a:rPr lang="es-ES" dirty="0" smtClean="0"/>
            </a:br>
            <a:r>
              <a:rPr lang="es-ES" dirty="0" err="1" smtClean="0"/>
              <a:t>Drud-induced</a:t>
            </a:r>
            <a:r>
              <a:rPr lang="es-ES" dirty="0" smtClean="0"/>
              <a:t> </a:t>
            </a:r>
            <a:r>
              <a:rPr lang="es-ES" dirty="0" err="1" smtClean="0"/>
              <a:t>pigmentation</a:t>
            </a:r>
            <a:endParaRPr lang="es-ES" dirty="0"/>
          </a:p>
        </p:txBody>
      </p:sp>
      <p:sp>
        <p:nvSpPr>
          <p:cNvPr id="2" name="Marcador de pie de página 1"/>
          <p:cNvSpPr>
            <a:spLocks noGrp="1"/>
          </p:cNvSpPr>
          <p:nvPr>
            <p:ph type="ftr" sz="quarter" idx="11"/>
          </p:nvPr>
        </p:nvSpPr>
        <p:spPr>
          <a:xfrm>
            <a:off x="838200" y="6255544"/>
            <a:ext cx="10515600" cy="360409"/>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
        <p:nvSpPr>
          <p:cNvPr id="4" name="Marcador de contenido 3"/>
          <p:cNvSpPr>
            <a:spLocks noGrp="1"/>
          </p:cNvSpPr>
          <p:nvPr>
            <p:ph sz="half" idx="4294967295"/>
          </p:nvPr>
        </p:nvSpPr>
        <p:spPr>
          <a:xfrm>
            <a:off x="699247" y="1976718"/>
            <a:ext cx="5674659" cy="3464439"/>
          </a:xfrm>
        </p:spPr>
        <p:txBody>
          <a:bodyPr>
            <a:noAutofit/>
          </a:bodyPr>
          <a:lstStyle/>
          <a:p>
            <a:r>
              <a:rPr lang="es-ES" dirty="0" err="1" smtClean="0"/>
              <a:t>Common</a:t>
            </a:r>
            <a:r>
              <a:rPr lang="es-ES" dirty="0" smtClean="0"/>
              <a:t>  </a:t>
            </a:r>
            <a:r>
              <a:rPr lang="es-ES" dirty="0" err="1" smtClean="0"/>
              <a:t>histological</a:t>
            </a:r>
            <a:r>
              <a:rPr lang="es-ES" dirty="0" smtClean="0"/>
              <a:t> </a:t>
            </a:r>
            <a:r>
              <a:rPr lang="es-ES" dirty="0" err="1" smtClean="0"/>
              <a:t>findings</a:t>
            </a:r>
            <a:r>
              <a:rPr lang="es-ES" dirty="0" smtClean="0"/>
              <a:t> </a:t>
            </a:r>
            <a:r>
              <a:rPr lang="es-ES" dirty="0" err="1" smtClean="0"/>
              <a:t>include</a:t>
            </a:r>
            <a:r>
              <a:rPr lang="es-ES" dirty="0" smtClean="0"/>
              <a:t> </a:t>
            </a:r>
            <a:r>
              <a:rPr lang="es-ES" b="1" dirty="0" err="1" smtClean="0"/>
              <a:t>pigment</a:t>
            </a:r>
            <a:r>
              <a:rPr lang="es-ES" b="1" dirty="0" smtClean="0"/>
              <a:t> </a:t>
            </a:r>
            <a:r>
              <a:rPr lang="es-ES" b="1" dirty="0" err="1" smtClean="0"/>
              <a:t>deposition</a:t>
            </a:r>
            <a:r>
              <a:rPr lang="es-ES" b="1" dirty="0" smtClean="0"/>
              <a:t> in dermal </a:t>
            </a:r>
            <a:r>
              <a:rPr lang="es-ES" b="1" dirty="0" err="1" smtClean="0"/>
              <a:t>macrophages</a:t>
            </a:r>
            <a:r>
              <a:rPr lang="es-ES" dirty="0" smtClean="0"/>
              <a:t>, </a:t>
            </a:r>
            <a:r>
              <a:rPr lang="es-ES" dirty="0" err="1" smtClean="0"/>
              <a:t>pigment</a:t>
            </a:r>
            <a:r>
              <a:rPr lang="es-ES" dirty="0" smtClean="0"/>
              <a:t> </a:t>
            </a:r>
            <a:r>
              <a:rPr lang="es-ES" dirty="0" err="1" smtClean="0"/>
              <a:t>deposition</a:t>
            </a:r>
            <a:r>
              <a:rPr lang="es-ES" dirty="0" smtClean="0"/>
              <a:t> </a:t>
            </a:r>
            <a:r>
              <a:rPr lang="es-ES" dirty="0" err="1" smtClean="0"/>
              <a:t>on</a:t>
            </a:r>
            <a:r>
              <a:rPr lang="es-ES" dirty="0" smtClean="0"/>
              <a:t> </a:t>
            </a:r>
            <a:r>
              <a:rPr lang="es-ES" dirty="0" err="1" smtClean="0"/>
              <a:t>elastic</a:t>
            </a:r>
            <a:r>
              <a:rPr lang="es-ES" dirty="0" smtClean="0"/>
              <a:t> </a:t>
            </a:r>
            <a:r>
              <a:rPr lang="es-ES" dirty="0" err="1" smtClean="0"/>
              <a:t>fibers</a:t>
            </a:r>
            <a:r>
              <a:rPr lang="es-ES" dirty="0" smtClean="0"/>
              <a:t>, </a:t>
            </a:r>
            <a:r>
              <a:rPr lang="es-ES" dirty="0" err="1" smtClean="0"/>
              <a:t>yellow-brown</a:t>
            </a:r>
            <a:r>
              <a:rPr lang="es-ES" dirty="0" smtClean="0"/>
              <a:t> granules </a:t>
            </a:r>
            <a:r>
              <a:rPr lang="es-ES" dirty="0" err="1" smtClean="0"/>
              <a:t>deposited</a:t>
            </a:r>
            <a:r>
              <a:rPr lang="es-ES" dirty="0" smtClean="0"/>
              <a:t> </a:t>
            </a:r>
            <a:r>
              <a:rPr lang="es-ES" dirty="0" err="1" smtClean="0"/>
              <a:t>on</a:t>
            </a:r>
            <a:r>
              <a:rPr lang="es-ES" dirty="0" smtClean="0"/>
              <a:t> </a:t>
            </a:r>
            <a:r>
              <a:rPr lang="es-ES" dirty="0" err="1" smtClean="0"/>
              <a:t>macrophages</a:t>
            </a:r>
            <a:r>
              <a:rPr lang="es-ES" dirty="0" smtClean="0"/>
              <a:t> </a:t>
            </a:r>
            <a:r>
              <a:rPr lang="es-ES" dirty="0" err="1" smtClean="0"/>
              <a:t>around</a:t>
            </a:r>
            <a:r>
              <a:rPr lang="es-ES" dirty="0" smtClean="0"/>
              <a:t> </a:t>
            </a:r>
            <a:r>
              <a:rPr lang="es-ES" dirty="0" err="1" smtClean="0"/>
              <a:t>blood</a:t>
            </a:r>
            <a:r>
              <a:rPr lang="es-ES" dirty="0" smtClean="0"/>
              <a:t> </a:t>
            </a:r>
            <a:r>
              <a:rPr lang="es-ES" dirty="0" err="1" smtClean="0"/>
              <a:t>vessels</a:t>
            </a:r>
            <a:r>
              <a:rPr lang="es-ES" dirty="0" smtClean="0"/>
              <a:t> and dermal </a:t>
            </a:r>
            <a:r>
              <a:rPr lang="es-ES" dirty="0" err="1" smtClean="0"/>
              <a:t>lipofuscin</a:t>
            </a:r>
            <a:r>
              <a:rPr lang="es-ES" dirty="0" smtClean="0"/>
              <a:t> </a:t>
            </a:r>
            <a:r>
              <a:rPr lang="es-ES" dirty="0" err="1" smtClean="0"/>
              <a:t>found</a:t>
            </a:r>
            <a:r>
              <a:rPr lang="es-ES" dirty="0" smtClean="0"/>
              <a:t> in dermis</a:t>
            </a:r>
          </a:p>
          <a:p>
            <a:endParaRPr lang="es-ES" dirty="0"/>
          </a:p>
        </p:txBody>
      </p:sp>
      <p:sp>
        <p:nvSpPr>
          <p:cNvPr id="9" name="CuadroTexto 8"/>
          <p:cNvSpPr txBox="1"/>
          <p:nvPr/>
        </p:nvSpPr>
        <p:spPr>
          <a:xfrm>
            <a:off x="6804212" y="4800600"/>
            <a:ext cx="5096437" cy="369332"/>
          </a:xfrm>
          <a:prstGeom prst="rect">
            <a:avLst/>
          </a:prstGeom>
          <a:noFill/>
        </p:spPr>
        <p:txBody>
          <a:bodyPr wrap="square" rtlCol="0">
            <a:spAutoFit/>
          </a:bodyPr>
          <a:lstStyle/>
          <a:p>
            <a:r>
              <a:rPr lang="es-ES" dirty="0" smtClean="0"/>
              <a:t> </a:t>
            </a:r>
            <a:r>
              <a:rPr lang="es-ES" dirty="0" err="1" smtClean="0"/>
              <a:t>pigment</a:t>
            </a:r>
            <a:r>
              <a:rPr lang="es-ES" dirty="0" smtClean="0"/>
              <a:t> </a:t>
            </a:r>
            <a:r>
              <a:rPr lang="es-ES" dirty="0" err="1" smtClean="0"/>
              <a:t>deposition</a:t>
            </a:r>
            <a:r>
              <a:rPr lang="es-ES" dirty="0" smtClean="0"/>
              <a:t> in dermal </a:t>
            </a:r>
            <a:r>
              <a:rPr lang="es-ES" dirty="0" err="1" smtClean="0"/>
              <a:t>macrophages</a:t>
            </a:r>
            <a:endParaRPr lang="es-ES" sz="1800" kern="1200" dirty="0">
              <a:solidFill>
                <a:schemeClr val="tx1"/>
              </a:solidFill>
              <a:latin typeface="+mn-lt"/>
              <a:ea typeface="+mn-ea"/>
              <a:cs typeface="+mn-cs"/>
            </a:endParaRPr>
          </a:p>
        </p:txBody>
      </p:sp>
      <p:pic>
        <p:nvPicPr>
          <p:cNvPr id="5" name="Imagen 4"/>
          <p:cNvPicPr>
            <a:picLocks noChangeAspect="1"/>
          </p:cNvPicPr>
          <p:nvPr/>
        </p:nvPicPr>
        <p:blipFill rotWithShape="1">
          <a:blip r:embed="rId3" cstate="print">
            <a:extLst>
              <a:ext uri="{28A0092B-C50C-407E-A947-70E740481C1C}">
                <a14:useLocalDpi xmlns:a14="http://schemas.microsoft.com/office/drawing/2010/main" val="0"/>
              </a:ext>
            </a:extLst>
          </a:blip>
          <a:srcRect l="23491" t="33788" r="27684" b="22090"/>
          <a:stretch/>
        </p:blipFill>
        <p:spPr>
          <a:xfrm>
            <a:off x="6959667" y="1976718"/>
            <a:ext cx="4150252" cy="2823882"/>
          </a:xfrm>
          <a:prstGeom prst="rect">
            <a:avLst/>
          </a:prstGeom>
        </p:spPr>
      </p:pic>
    </p:spTree>
    <p:extLst>
      <p:ext uri="{BB962C8B-B14F-4D97-AF65-F5344CB8AC3E}">
        <p14:creationId xmlns:p14="http://schemas.microsoft.com/office/powerpoint/2010/main" val="23985288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err="1" smtClean="0"/>
              <a:t>Discussion</a:t>
            </a:r>
            <a:r>
              <a:rPr lang="es-ES" dirty="0" smtClean="0"/>
              <a:t>. </a:t>
            </a:r>
            <a:r>
              <a:rPr lang="es-ES" dirty="0" err="1" smtClean="0"/>
              <a:t>Drud-induced</a:t>
            </a:r>
            <a:r>
              <a:rPr lang="es-ES" dirty="0" smtClean="0"/>
              <a:t> </a:t>
            </a:r>
            <a:r>
              <a:rPr lang="es-ES" dirty="0" err="1" smtClean="0"/>
              <a:t>pigmentation</a:t>
            </a:r>
            <a:endParaRPr lang="es-ES" dirty="0"/>
          </a:p>
        </p:txBody>
      </p:sp>
      <p:sp>
        <p:nvSpPr>
          <p:cNvPr id="4" name="Marcador de contenido 3"/>
          <p:cNvSpPr>
            <a:spLocks noGrp="1"/>
          </p:cNvSpPr>
          <p:nvPr>
            <p:ph idx="1"/>
          </p:nvPr>
        </p:nvSpPr>
        <p:spPr>
          <a:xfrm>
            <a:off x="838200" y="1825625"/>
            <a:ext cx="4486835" cy="4351338"/>
          </a:xfrm>
        </p:spPr>
        <p:txBody>
          <a:bodyPr>
            <a:normAutofit/>
          </a:bodyPr>
          <a:lstStyle/>
          <a:p>
            <a:r>
              <a:rPr lang="es-ES" sz="3600" dirty="0" err="1" smtClean="0"/>
              <a:t>Many</a:t>
            </a:r>
            <a:r>
              <a:rPr lang="es-ES" sz="3600" dirty="0" smtClean="0"/>
              <a:t> </a:t>
            </a:r>
            <a:r>
              <a:rPr lang="es-ES" sz="3600" dirty="0" err="1" smtClean="0"/>
              <a:t>isolated</a:t>
            </a:r>
            <a:r>
              <a:rPr lang="es-ES" sz="3600" dirty="0" smtClean="0"/>
              <a:t> </a:t>
            </a:r>
            <a:r>
              <a:rPr lang="es-ES" sz="3600" dirty="0" err="1" smtClean="0"/>
              <a:t>signals</a:t>
            </a:r>
            <a:r>
              <a:rPr lang="es-ES" sz="3600" dirty="0" smtClean="0"/>
              <a:t> do </a:t>
            </a:r>
            <a:r>
              <a:rPr lang="es-ES" sz="3600" dirty="0" err="1" smtClean="0"/>
              <a:t>exist</a:t>
            </a:r>
            <a:r>
              <a:rPr lang="es-ES" sz="3600" dirty="0" smtClean="0"/>
              <a:t> </a:t>
            </a:r>
            <a:r>
              <a:rPr lang="es-ES" sz="3600" dirty="0" err="1" smtClean="0"/>
              <a:t>reporting</a:t>
            </a:r>
            <a:r>
              <a:rPr lang="es-ES" sz="3600" dirty="0" smtClean="0"/>
              <a:t> </a:t>
            </a:r>
            <a:r>
              <a:rPr lang="es-ES" sz="3600" dirty="0" err="1" smtClean="0"/>
              <a:t>pigmentation</a:t>
            </a:r>
            <a:r>
              <a:rPr lang="es-ES" sz="3600" dirty="0" smtClean="0"/>
              <a:t> </a:t>
            </a:r>
            <a:r>
              <a:rPr lang="es-ES" sz="3600" dirty="0" err="1" smtClean="0"/>
              <a:t>disorders</a:t>
            </a:r>
            <a:r>
              <a:rPr lang="es-ES" sz="3600" dirty="0" smtClean="0"/>
              <a:t> </a:t>
            </a:r>
            <a:r>
              <a:rPr lang="es-ES" sz="3600" dirty="0" err="1" smtClean="0"/>
              <a:t>with</a:t>
            </a:r>
            <a:r>
              <a:rPr lang="es-ES" sz="3600" dirty="0" smtClean="0"/>
              <a:t> </a:t>
            </a:r>
            <a:r>
              <a:rPr lang="es-ES" sz="3600" dirty="0" err="1" smtClean="0"/>
              <a:t>ARBs</a:t>
            </a:r>
            <a:r>
              <a:rPr lang="es-ES" sz="3600" dirty="0" smtClean="0"/>
              <a:t> </a:t>
            </a:r>
          </a:p>
          <a:p>
            <a:pPr marL="0" indent="0">
              <a:buNone/>
            </a:pPr>
            <a:endParaRPr lang="es-ES" dirty="0"/>
          </a:p>
        </p:txBody>
      </p:sp>
      <p:sp>
        <p:nvSpPr>
          <p:cNvPr id="2" name="Marcador de pie de página 1"/>
          <p:cNvSpPr>
            <a:spLocks noGrp="1"/>
          </p:cNvSpPr>
          <p:nvPr>
            <p:ph type="ftr" sz="quarter" idx="11"/>
          </p:nvPr>
        </p:nvSpPr>
        <p:spPr>
          <a:xfrm>
            <a:off x="336176" y="6311900"/>
            <a:ext cx="11577918" cy="438524"/>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pic>
        <p:nvPicPr>
          <p:cNvPr id="10" name="Marcador de contenido 9"/>
          <p:cNvPicPr>
            <a:picLocks noGrp="1" noChangeAspect="1"/>
          </p:cNvPicPr>
          <p:nvPr>
            <p:ph sz="quarter" idx="4294967295"/>
          </p:nvPr>
        </p:nvPicPr>
        <p:blipFill>
          <a:blip r:embed="rId2" cstate="print">
            <a:extLst>
              <a:ext uri="{28A0092B-C50C-407E-A947-70E740481C1C}">
                <a14:useLocalDpi xmlns:a14="http://schemas.microsoft.com/office/drawing/2010/main" val="0"/>
              </a:ext>
            </a:extLst>
          </a:blip>
          <a:stretch>
            <a:fillRect/>
          </a:stretch>
        </p:blipFill>
        <p:spPr>
          <a:xfrm>
            <a:off x="7008813" y="1681163"/>
            <a:ext cx="5183187" cy="2916237"/>
          </a:xfrm>
        </p:spPr>
      </p:pic>
      <p:sp>
        <p:nvSpPr>
          <p:cNvPr id="9" name="CuadroTexto 8"/>
          <p:cNvSpPr txBox="1"/>
          <p:nvPr/>
        </p:nvSpPr>
        <p:spPr>
          <a:xfrm>
            <a:off x="7649882" y="4597400"/>
            <a:ext cx="3845766" cy="1200329"/>
          </a:xfrm>
          <a:prstGeom prst="rect">
            <a:avLst/>
          </a:prstGeom>
          <a:noFill/>
        </p:spPr>
        <p:txBody>
          <a:bodyPr wrap="square" rtlCol="0">
            <a:spAutoFit/>
          </a:bodyPr>
          <a:lstStyle/>
          <a:p>
            <a:r>
              <a:rPr lang="es-ES" dirty="0" smtClean="0"/>
              <a:t>Gimenez-Garcia R.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combination</a:t>
            </a:r>
            <a:r>
              <a:rPr lang="es-ES" dirty="0" smtClean="0"/>
              <a:t> </a:t>
            </a:r>
            <a:r>
              <a:rPr lang="es-ES" dirty="0" err="1" smtClean="0"/>
              <a:t>therapy</a:t>
            </a:r>
            <a:r>
              <a:rPr lang="es-ES" dirty="0" smtClean="0"/>
              <a:t> </a:t>
            </a:r>
            <a:r>
              <a:rPr lang="es-ES" dirty="0" err="1" smtClean="0"/>
              <a:t>with</a:t>
            </a:r>
            <a:r>
              <a:rPr lang="es-ES" dirty="0" smtClean="0"/>
              <a:t> </a:t>
            </a:r>
            <a:r>
              <a:rPr lang="es-ES" dirty="0" err="1" smtClean="0"/>
              <a:t>telmisartan-hydrochlorothiazide</a:t>
            </a:r>
            <a:r>
              <a:rPr lang="es-ES" dirty="0" smtClean="0"/>
              <a:t>. J </a:t>
            </a:r>
            <a:r>
              <a:rPr lang="es-ES" dirty="0" err="1"/>
              <a:t>C</a:t>
            </a:r>
            <a:r>
              <a:rPr lang="es-ES" dirty="0" err="1" smtClean="0"/>
              <a:t>lin</a:t>
            </a:r>
            <a:r>
              <a:rPr lang="es-ES" dirty="0" smtClean="0"/>
              <a:t> </a:t>
            </a:r>
            <a:r>
              <a:rPr lang="es-ES" dirty="0" err="1" smtClean="0"/>
              <a:t>Hypertens</a:t>
            </a:r>
            <a:endParaRPr lang="es-ES" sz="1800" kern="1200" dirty="0">
              <a:solidFill>
                <a:schemeClr val="tx1"/>
              </a:solidFill>
              <a:latin typeface="+mn-lt"/>
              <a:ea typeface="+mn-ea"/>
              <a:cs typeface="+mn-cs"/>
            </a:endParaRPr>
          </a:p>
        </p:txBody>
      </p:sp>
    </p:spTree>
    <p:extLst>
      <p:ext uri="{BB962C8B-B14F-4D97-AF65-F5344CB8AC3E}">
        <p14:creationId xmlns:p14="http://schemas.microsoft.com/office/powerpoint/2010/main" val="38114218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ie de página 3"/>
          <p:cNvSpPr>
            <a:spLocks noGrp="1"/>
          </p:cNvSpPr>
          <p:nvPr>
            <p:ph type="ftr" sz="quarter" idx="11"/>
          </p:nvPr>
        </p:nvSpPr>
        <p:spPr>
          <a:xfrm>
            <a:off x="887507" y="6356350"/>
            <a:ext cx="10354234" cy="365125"/>
          </a:xfrm>
        </p:spPr>
        <p:txBody>
          <a:bodyPr/>
          <a:lstStyle/>
          <a:p>
            <a:r>
              <a:rPr lang="es-ES" dirty="0" err="1" smtClean="0">
                <a:solidFill>
                  <a:schemeClr val="accent5"/>
                </a:solidFill>
              </a:rPr>
              <a:t>Photodistributed</a:t>
            </a:r>
            <a:r>
              <a:rPr lang="es-ES" dirty="0" smtClean="0">
                <a:solidFill>
                  <a:schemeClr val="accent5"/>
                </a:solidFill>
              </a:rPr>
              <a:t>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a:t>
            </a:r>
            <a:r>
              <a:rPr lang="es-ES" dirty="0" err="1" smtClean="0">
                <a:solidFill>
                  <a:schemeClr val="accent5"/>
                </a:solidFill>
              </a:rPr>
              <a:t>Garcia</a:t>
            </a:r>
            <a:r>
              <a:rPr lang="es-ES" dirty="0" smtClean="0">
                <a:solidFill>
                  <a:schemeClr val="accent5"/>
                </a:solidFill>
              </a:rPr>
              <a:t>. </a:t>
            </a:r>
            <a:r>
              <a:rPr lang="es-ES" dirty="0" err="1" smtClean="0">
                <a:solidFill>
                  <a:schemeClr val="accent5"/>
                </a:solidFill>
              </a:rPr>
              <a:t>Valladolid.Spain</a:t>
            </a:r>
            <a:endParaRPr lang="es-ES" dirty="0">
              <a:solidFill>
                <a:schemeClr val="accent5"/>
              </a:solidFill>
            </a:endParaRPr>
          </a:p>
        </p:txBody>
      </p:sp>
      <p:sp>
        <p:nvSpPr>
          <p:cNvPr id="2" name="Título 1"/>
          <p:cNvSpPr>
            <a:spLocks noGrp="1"/>
          </p:cNvSpPr>
          <p:nvPr>
            <p:ph type="title" idx="4294967295"/>
          </p:nvPr>
        </p:nvSpPr>
        <p:spPr>
          <a:xfrm>
            <a:off x="0" y="365125"/>
            <a:ext cx="10515600" cy="1325563"/>
          </a:xfrm>
        </p:spPr>
        <p:txBody>
          <a:bodyPr/>
          <a:lstStyle/>
          <a:p>
            <a:r>
              <a:rPr lang="es-ES" dirty="0" smtClean="0"/>
              <a:t>      ANGIOTENSIN RECEPTOR BLOCKERS</a:t>
            </a:r>
            <a:endParaRPr lang="es-ES" dirty="0"/>
          </a:p>
        </p:txBody>
      </p:sp>
      <p:sp>
        <p:nvSpPr>
          <p:cNvPr id="3" name="Marcador de contenido 2"/>
          <p:cNvSpPr>
            <a:spLocks noGrp="1"/>
          </p:cNvSpPr>
          <p:nvPr>
            <p:ph sz="half" idx="4294967295"/>
          </p:nvPr>
        </p:nvSpPr>
        <p:spPr>
          <a:xfrm>
            <a:off x="1048870" y="1825625"/>
            <a:ext cx="4132729" cy="4351338"/>
          </a:xfrm>
        </p:spPr>
        <p:txBody>
          <a:bodyPr>
            <a:normAutofit lnSpcReduction="10000"/>
          </a:bodyPr>
          <a:lstStyle/>
          <a:p>
            <a:r>
              <a:rPr lang="en-US" dirty="0" smtClean="0"/>
              <a:t> Angiotensin </a:t>
            </a:r>
            <a:r>
              <a:rPr lang="en-US" dirty="0"/>
              <a:t>receptor blockers (ARBs) selectively block the binding of angiotensin II to its subtype </a:t>
            </a:r>
            <a:r>
              <a:rPr lang="en-US" dirty="0" smtClean="0"/>
              <a:t>AT1 receptor</a:t>
            </a:r>
          </a:p>
          <a:p>
            <a:r>
              <a:rPr lang="en-US" dirty="0" smtClean="0"/>
              <a:t>Used widely in everyday clinical practice because of their well known effectiveness and proven good tolerability</a:t>
            </a:r>
          </a:p>
          <a:p>
            <a:pPr marL="0" indent="0">
              <a:buNone/>
            </a:pPr>
            <a:endParaRPr lang="es-ES" dirty="0"/>
          </a:p>
        </p:txBody>
      </p:sp>
      <p:sp>
        <p:nvSpPr>
          <p:cNvPr id="5" name="AutoShape 2" descr="Resultado de imagen de angiotensin receptor blocker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6" name="Imagen 5"/>
          <p:cNvPicPr>
            <a:picLocks noChangeAspect="1"/>
          </p:cNvPicPr>
          <p:nvPr/>
        </p:nvPicPr>
        <p:blipFill>
          <a:blip r:embed="rId3"/>
          <a:stretch>
            <a:fillRect/>
          </a:stretch>
        </p:blipFill>
        <p:spPr>
          <a:xfrm>
            <a:off x="6646208" y="2055392"/>
            <a:ext cx="3877385" cy="2893126"/>
          </a:xfrm>
          <a:prstGeom prst="rect">
            <a:avLst/>
          </a:prstGeom>
        </p:spPr>
      </p:pic>
      <p:sp>
        <p:nvSpPr>
          <p:cNvPr id="9" name="CuadroTexto 8"/>
          <p:cNvSpPr txBox="1"/>
          <p:nvPr/>
        </p:nvSpPr>
        <p:spPr>
          <a:xfrm>
            <a:off x="5957455" y="5446059"/>
            <a:ext cx="6234545" cy="646331"/>
          </a:xfrm>
          <a:prstGeom prst="rect">
            <a:avLst/>
          </a:prstGeom>
          <a:noFill/>
        </p:spPr>
        <p:txBody>
          <a:bodyPr wrap="square" rtlCol="0">
            <a:spAutoFit/>
          </a:bodyPr>
          <a:lstStyle/>
          <a:p>
            <a:r>
              <a:rPr lang="es-ES" dirty="0" err="1" smtClean="0"/>
              <a:t>Dezsi</a:t>
            </a:r>
            <a:r>
              <a:rPr lang="es-ES" dirty="0" smtClean="0"/>
              <a:t> CA. A </a:t>
            </a:r>
            <a:r>
              <a:rPr lang="es-ES" dirty="0" err="1" smtClean="0"/>
              <a:t>review</a:t>
            </a:r>
            <a:r>
              <a:rPr lang="es-ES" dirty="0" smtClean="0"/>
              <a:t> of </a:t>
            </a:r>
            <a:r>
              <a:rPr lang="es-ES" dirty="0" err="1" smtClean="0"/>
              <a:t>clinical</a:t>
            </a:r>
            <a:r>
              <a:rPr lang="es-ES" dirty="0" smtClean="0"/>
              <a:t> </a:t>
            </a:r>
            <a:r>
              <a:rPr lang="es-ES" dirty="0" err="1" smtClean="0"/>
              <a:t>studies</a:t>
            </a:r>
            <a:r>
              <a:rPr lang="es-ES" dirty="0" smtClean="0"/>
              <a:t> </a:t>
            </a:r>
            <a:r>
              <a:rPr lang="es-ES" dirty="0" err="1" smtClean="0"/>
              <a:t>on</a:t>
            </a:r>
            <a:r>
              <a:rPr lang="es-ES" dirty="0" smtClean="0"/>
              <a:t> </a:t>
            </a:r>
            <a:r>
              <a:rPr lang="es-ES" dirty="0" err="1" smtClean="0"/>
              <a:t>angiotensin</a:t>
            </a:r>
            <a:r>
              <a:rPr lang="es-ES" dirty="0" smtClean="0"/>
              <a:t> II receptor </a:t>
            </a:r>
          </a:p>
          <a:p>
            <a:r>
              <a:rPr lang="es-ES" dirty="0" err="1" smtClean="0"/>
              <a:t>bloquers</a:t>
            </a:r>
            <a:r>
              <a:rPr lang="es-ES" dirty="0" smtClean="0"/>
              <a:t> and </a:t>
            </a:r>
            <a:r>
              <a:rPr lang="es-ES" dirty="0" err="1" smtClean="0"/>
              <a:t>risk</a:t>
            </a:r>
            <a:r>
              <a:rPr lang="es-ES" dirty="0" smtClean="0"/>
              <a:t> of cáncer. </a:t>
            </a:r>
            <a:r>
              <a:rPr lang="es-ES" dirty="0" err="1" smtClean="0"/>
              <a:t>Int</a:t>
            </a:r>
            <a:r>
              <a:rPr lang="es-ES" dirty="0" smtClean="0"/>
              <a:t> J </a:t>
            </a:r>
            <a:r>
              <a:rPr lang="es-ES" dirty="0" err="1" smtClean="0"/>
              <a:t>Cardiology</a:t>
            </a:r>
            <a:r>
              <a:rPr lang="es-ES" dirty="0" smtClean="0"/>
              <a:t> 2014;177:748-53</a:t>
            </a:r>
            <a:endParaRPr lang="es-ES" dirty="0"/>
          </a:p>
        </p:txBody>
      </p:sp>
    </p:spTree>
    <p:extLst>
      <p:ext uri="{BB962C8B-B14F-4D97-AF65-F5344CB8AC3E}">
        <p14:creationId xmlns:p14="http://schemas.microsoft.com/office/powerpoint/2010/main" val="40899975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ie de página 3"/>
          <p:cNvSpPr>
            <a:spLocks noGrp="1"/>
          </p:cNvSpPr>
          <p:nvPr>
            <p:ph type="ftr" sz="quarter" idx="11"/>
          </p:nvPr>
        </p:nvSpPr>
        <p:spPr>
          <a:xfrm>
            <a:off x="887507" y="6356350"/>
            <a:ext cx="10354234" cy="365125"/>
          </a:xfrm>
        </p:spPr>
        <p:txBody>
          <a:bodyPr/>
          <a:lstStyle/>
          <a:p>
            <a:r>
              <a:rPr lang="es-ES" dirty="0" err="1" smtClean="0">
                <a:solidFill>
                  <a:schemeClr val="accent5"/>
                </a:solidFill>
              </a:rPr>
              <a:t>Photodistributed</a:t>
            </a:r>
            <a:r>
              <a:rPr lang="es-ES" dirty="0" smtClean="0">
                <a:solidFill>
                  <a:schemeClr val="accent5"/>
                </a:solidFill>
              </a:rPr>
              <a:t>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a:t>
            </a:r>
            <a:r>
              <a:rPr lang="es-ES" dirty="0" err="1" smtClean="0">
                <a:solidFill>
                  <a:schemeClr val="accent5"/>
                </a:solidFill>
              </a:rPr>
              <a:t>Garcia</a:t>
            </a:r>
            <a:r>
              <a:rPr lang="es-ES" dirty="0" smtClean="0">
                <a:solidFill>
                  <a:schemeClr val="accent5"/>
                </a:solidFill>
              </a:rPr>
              <a:t>. </a:t>
            </a:r>
            <a:r>
              <a:rPr lang="es-ES" dirty="0" err="1" smtClean="0">
                <a:solidFill>
                  <a:schemeClr val="accent5"/>
                </a:solidFill>
              </a:rPr>
              <a:t>Valladolid.Spain</a:t>
            </a:r>
            <a:endParaRPr lang="es-ES" dirty="0">
              <a:solidFill>
                <a:schemeClr val="accent5"/>
              </a:solidFill>
            </a:endParaRPr>
          </a:p>
        </p:txBody>
      </p:sp>
      <p:sp>
        <p:nvSpPr>
          <p:cNvPr id="2" name="Título 1"/>
          <p:cNvSpPr>
            <a:spLocks noGrp="1"/>
          </p:cNvSpPr>
          <p:nvPr>
            <p:ph type="title" idx="4294967295"/>
          </p:nvPr>
        </p:nvSpPr>
        <p:spPr>
          <a:xfrm>
            <a:off x="0" y="365125"/>
            <a:ext cx="10515600" cy="1325563"/>
          </a:xfrm>
        </p:spPr>
        <p:txBody>
          <a:bodyPr/>
          <a:lstStyle/>
          <a:p>
            <a:r>
              <a:rPr lang="es-ES" dirty="0" smtClean="0"/>
              <a:t>      ANGIOTENSIN RECEPTOR BLOCKERS</a:t>
            </a:r>
            <a:endParaRPr lang="es-ES" dirty="0"/>
          </a:p>
        </p:txBody>
      </p:sp>
      <p:sp>
        <p:nvSpPr>
          <p:cNvPr id="3" name="Marcador de contenido 2"/>
          <p:cNvSpPr>
            <a:spLocks noGrp="1"/>
          </p:cNvSpPr>
          <p:nvPr>
            <p:ph sz="half" idx="4294967295"/>
          </p:nvPr>
        </p:nvSpPr>
        <p:spPr>
          <a:xfrm>
            <a:off x="1358153" y="2005012"/>
            <a:ext cx="10394576" cy="4351338"/>
          </a:xfrm>
        </p:spPr>
        <p:txBody>
          <a:bodyPr>
            <a:normAutofit/>
          </a:bodyPr>
          <a:lstStyle/>
          <a:p>
            <a:r>
              <a:rPr lang="en-US" dirty="0" smtClean="0">
                <a:latin typeface="Calibri" panose="020F0502020204030204" pitchFamily="34" charset="0"/>
                <a:ea typeface="SimSun" panose="02010600030101010101" pitchFamily="2" charset="-122"/>
                <a:cs typeface="Calibri" panose="020F0502020204030204" pitchFamily="34" charset="0"/>
              </a:rPr>
              <a:t> </a:t>
            </a:r>
            <a:r>
              <a:rPr lang="en-US" dirty="0">
                <a:latin typeface="Calibri" panose="020F0502020204030204" pitchFamily="34" charset="0"/>
                <a:ea typeface="SimSun" panose="02010600030101010101" pitchFamily="2" charset="-122"/>
                <a:cs typeface="Calibri" panose="020F0502020204030204" pitchFamily="34" charset="0"/>
              </a:rPr>
              <a:t>Increasing prescribing rates of these antihypertensive agents are posing an appreciable rise in the amount of queries to pharmacovigilance </a:t>
            </a:r>
            <a:r>
              <a:rPr lang="en-US" dirty="0" err="1">
                <a:latin typeface="Calibri" panose="020F0502020204030204" pitchFamily="34" charset="0"/>
                <a:ea typeface="SimSun" panose="02010600030101010101" pitchFamily="2" charset="-122"/>
                <a:cs typeface="Calibri" panose="020F0502020204030204" pitchFamily="34" charset="0"/>
              </a:rPr>
              <a:t>centres</a:t>
            </a:r>
            <a:r>
              <a:rPr lang="en-US" dirty="0" smtClean="0">
                <a:latin typeface="Calibri" panose="020F0502020204030204" pitchFamily="34" charset="0"/>
                <a:ea typeface="SimSun" panose="02010600030101010101" pitchFamily="2" charset="-122"/>
                <a:cs typeface="Calibri" panose="020F0502020204030204" pitchFamily="34" charset="0"/>
              </a:rPr>
              <a:t>.</a:t>
            </a:r>
          </a:p>
          <a:p>
            <a:pPr marL="0" indent="0">
              <a:buNone/>
            </a:pPr>
            <a:endParaRPr lang="es-ES" dirty="0"/>
          </a:p>
          <a:p>
            <a:pPr marL="457200" lvl="1" indent="0">
              <a:buNone/>
            </a:pPr>
            <a:r>
              <a:rPr lang="es-ES" sz="2000" dirty="0" smtClean="0"/>
              <a:t>		AT1-receptor </a:t>
            </a:r>
            <a:r>
              <a:rPr lang="es-ES" sz="2000" dirty="0" err="1"/>
              <a:t>antagonists</a:t>
            </a:r>
            <a:r>
              <a:rPr lang="es-ES" sz="2000" dirty="0"/>
              <a:t> and psoriasis. </a:t>
            </a:r>
            <a:r>
              <a:rPr lang="es-ES" sz="2000" dirty="0" err="1"/>
              <a:t>Lareb</a:t>
            </a:r>
            <a:r>
              <a:rPr lang="es-ES" sz="2000" dirty="0"/>
              <a:t> </a:t>
            </a:r>
            <a:r>
              <a:rPr lang="es-ES" sz="2000" dirty="0" err="1"/>
              <a:t>Nederlands</a:t>
            </a:r>
            <a:r>
              <a:rPr lang="es-ES" sz="2000" dirty="0"/>
              <a:t> </a:t>
            </a:r>
            <a:r>
              <a:rPr lang="es-ES" sz="2000" dirty="0" err="1"/>
              <a:t>Pharmacovigilance</a:t>
            </a:r>
            <a:r>
              <a:rPr lang="es-ES" sz="2000" dirty="0"/>
              <a:t> </a:t>
            </a:r>
            <a:r>
              <a:rPr lang="es-ES" sz="2000" dirty="0" smtClean="0"/>
              <a:t>			Centre</a:t>
            </a:r>
            <a:r>
              <a:rPr lang="es-ES" sz="2000" dirty="0"/>
              <a:t>. </a:t>
            </a:r>
            <a:r>
              <a:rPr lang="es-ES" sz="2000" dirty="0" err="1"/>
              <a:t>Febr</a:t>
            </a:r>
            <a:r>
              <a:rPr lang="es-ES" sz="2000" dirty="0"/>
              <a:t> 2006</a:t>
            </a:r>
          </a:p>
          <a:p>
            <a:pPr marL="0" indent="0">
              <a:buNone/>
            </a:pPr>
            <a:r>
              <a:rPr lang="es-ES" sz="2000" dirty="0"/>
              <a:t> </a:t>
            </a:r>
          </a:p>
          <a:p>
            <a:pPr marL="0" indent="0">
              <a:buNone/>
            </a:pPr>
            <a:r>
              <a:rPr lang="es-ES" sz="2000" dirty="0"/>
              <a:t>	</a:t>
            </a:r>
            <a:r>
              <a:rPr lang="es-ES" sz="2000" dirty="0" smtClean="0"/>
              <a:t>	Taste </a:t>
            </a:r>
            <a:r>
              <a:rPr lang="es-ES" sz="2000" dirty="0" err="1"/>
              <a:t>disorders</a:t>
            </a:r>
            <a:r>
              <a:rPr lang="es-ES" sz="2000" dirty="0"/>
              <a:t> ARA II. </a:t>
            </a:r>
            <a:r>
              <a:rPr lang="es-ES" sz="2000" dirty="0" err="1"/>
              <a:t>Lareb</a:t>
            </a:r>
            <a:r>
              <a:rPr lang="es-ES" sz="2000" dirty="0"/>
              <a:t> </a:t>
            </a:r>
            <a:r>
              <a:rPr lang="es-ES" sz="2000" dirty="0" err="1"/>
              <a:t>Nederlands</a:t>
            </a:r>
            <a:r>
              <a:rPr lang="es-ES" sz="2000" dirty="0"/>
              <a:t> </a:t>
            </a:r>
            <a:r>
              <a:rPr lang="es-ES" sz="2000" dirty="0" err="1"/>
              <a:t>Pharmacovigilance</a:t>
            </a:r>
            <a:r>
              <a:rPr lang="es-ES" sz="2000" dirty="0"/>
              <a:t> Centre</a:t>
            </a:r>
          </a:p>
          <a:p>
            <a:pPr marL="0" indent="0">
              <a:buNone/>
            </a:pPr>
            <a:r>
              <a:rPr lang="es-ES" sz="2000" dirty="0"/>
              <a:t> </a:t>
            </a:r>
          </a:p>
          <a:p>
            <a:endParaRPr lang="es-ES" dirty="0"/>
          </a:p>
        </p:txBody>
      </p:sp>
      <p:sp>
        <p:nvSpPr>
          <p:cNvPr id="5" name="AutoShape 2" descr="Resultado de imagen de angiotensin receptor blocker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19176461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ie de página 3"/>
          <p:cNvSpPr>
            <a:spLocks noGrp="1"/>
          </p:cNvSpPr>
          <p:nvPr>
            <p:ph type="ftr" sz="quarter" idx="11"/>
          </p:nvPr>
        </p:nvSpPr>
        <p:spPr>
          <a:xfrm>
            <a:off x="887507" y="6356350"/>
            <a:ext cx="10354234" cy="365125"/>
          </a:xfrm>
        </p:spPr>
        <p:txBody>
          <a:bodyPr/>
          <a:lstStyle/>
          <a:p>
            <a:r>
              <a:rPr lang="es-ES" dirty="0" err="1" smtClean="0">
                <a:solidFill>
                  <a:schemeClr val="accent5"/>
                </a:solidFill>
              </a:rPr>
              <a:t>Photodistributed</a:t>
            </a:r>
            <a:r>
              <a:rPr lang="es-ES" dirty="0" smtClean="0">
                <a:solidFill>
                  <a:schemeClr val="accent5"/>
                </a:solidFill>
              </a:rPr>
              <a:t>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a:t>
            </a:r>
            <a:r>
              <a:rPr lang="es-ES" dirty="0" err="1" smtClean="0">
                <a:solidFill>
                  <a:schemeClr val="accent5"/>
                </a:solidFill>
              </a:rPr>
              <a:t>Garcia</a:t>
            </a:r>
            <a:r>
              <a:rPr lang="es-ES" dirty="0" smtClean="0">
                <a:solidFill>
                  <a:schemeClr val="accent5"/>
                </a:solidFill>
              </a:rPr>
              <a:t>. </a:t>
            </a:r>
            <a:r>
              <a:rPr lang="es-ES" dirty="0" err="1" smtClean="0">
                <a:solidFill>
                  <a:schemeClr val="accent5"/>
                </a:solidFill>
              </a:rPr>
              <a:t>Valladolid.Spain</a:t>
            </a:r>
            <a:endParaRPr lang="es-ES" dirty="0">
              <a:solidFill>
                <a:schemeClr val="accent5"/>
              </a:solidFill>
            </a:endParaRPr>
          </a:p>
        </p:txBody>
      </p:sp>
      <p:sp>
        <p:nvSpPr>
          <p:cNvPr id="2" name="Título 1"/>
          <p:cNvSpPr>
            <a:spLocks noGrp="1"/>
          </p:cNvSpPr>
          <p:nvPr>
            <p:ph type="title" idx="4294967295"/>
          </p:nvPr>
        </p:nvSpPr>
        <p:spPr>
          <a:xfrm>
            <a:off x="0" y="365125"/>
            <a:ext cx="10515600" cy="1325563"/>
          </a:xfrm>
        </p:spPr>
        <p:txBody>
          <a:bodyPr/>
          <a:lstStyle/>
          <a:p>
            <a:r>
              <a:rPr lang="es-ES" dirty="0" smtClean="0"/>
              <a:t>      ANGIOTENSIN RECEPTOR BLOCKERS</a:t>
            </a:r>
            <a:endParaRPr lang="es-ES" dirty="0"/>
          </a:p>
        </p:txBody>
      </p:sp>
      <p:sp>
        <p:nvSpPr>
          <p:cNvPr id="3" name="Marcador de contenido 2"/>
          <p:cNvSpPr>
            <a:spLocks noGrp="1"/>
          </p:cNvSpPr>
          <p:nvPr>
            <p:ph sz="half" idx="4294967295"/>
          </p:nvPr>
        </p:nvSpPr>
        <p:spPr>
          <a:xfrm>
            <a:off x="672353" y="1492624"/>
            <a:ext cx="11282082" cy="4863726"/>
          </a:xfrm>
        </p:spPr>
        <p:txBody>
          <a:bodyPr>
            <a:normAutofit lnSpcReduction="10000"/>
          </a:bodyPr>
          <a:lstStyle/>
          <a:p>
            <a:pPr marL="0" indent="0">
              <a:buNone/>
            </a:pPr>
            <a:r>
              <a:rPr lang="en-GB" dirty="0" smtClean="0"/>
              <a:t>Cutaneous </a:t>
            </a:r>
            <a:r>
              <a:rPr lang="en-GB" dirty="0"/>
              <a:t>reactions </a:t>
            </a:r>
            <a:r>
              <a:rPr lang="en-GB" dirty="0" smtClean="0"/>
              <a:t>described include </a:t>
            </a:r>
            <a:r>
              <a:rPr lang="en-GB" dirty="0"/>
              <a:t>life-threatening angioedema, </a:t>
            </a:r>
            <a:r>
              <a:rPr lang="en-GB" dirty="0" err="1"/>
              <a:t>urticaria</a:t>
            </a:r>
            <a:r>
              <a:rPr lang="en-GB" dirty="0"/>
              <a:t>, pruritus, bullous eruptions, generalized rashes, photosensitivity, lichenoid eruptions, </a:t>
            </a:r>
            <a:r>
              <a:rPr lang="en-GB" dirty="0" smtClean="0"/>
              <a:t>psoriasis, erythema </a:t>
            </a:r>
            <a:r>
              <a:rPr lang="en-GB" dirty="0" err="1" smtClean="0"/>
              <a:t>multiforme</a:t>
            </a:r>
            <a:r>
              <a:rPr lang="en-GB" dirty="0" smtClean="0"/>
              <a:t>, </a:t>
            </a:r>
            <a:r>
              <a:rPr lang="en-GB" dirty="0" err="1"/>
              <a:t>pseudolymphomatous</a:t>
            </a:r>
            <a:r>
              <a:rPr lang="en-GB" dirty="0"/>
              <a:t> eruptions and eczematous reactions. </a:t>
            </a:r>
            <a:endParaRPr lang="en-GB" dirty="0" smtClean="0"/>
          </a:p>
          <a:p>
            <a:pPr marL="0" indent="0">
              <a:buNone/>
            </a:pPr>
            <a:r>
              <a:rPr lang="en-GB" dirty="0" smtClean="0"/>
              <a:t>It </a:t>
            </a:r>
            <a:r>
              <a:rPr lang="en-GB" dirty="0"/>
              <a:t>has also been described cross reactivity between ACE inhibitors and ARBs</a:t>
            </a:r>
            <a:r>
              <a:rPr lang="en-GB" dirty="0" smtClean="0"/>
              <a:t>.</a:t>
            </a:r>
          </a:p>
          <a:p>
            <a:pPr marL="0" indent="0">
              <a:buNone/>
            </a:pPr>
            <a:endParaRPr lang="es-ES" dirty="0"/>
          </a:p>
          <a:p>
            <a:pPr lvl="0"/>
            <a:r>
              <a:rPr lang="en-GB" sz="900" dirty="0" err="1">
                <a:solidFill>
                  <a:prstClr val="black"/>
                </a:solidFill>
              </a:rPr>
              <a:t>Tuoraud</a:t>
            </a:r>
            <a:r>
              <a:rPr lang="en-GB" sz="900" dirty="0">
                <a:solidFill>
                  <a:prstClr val="black"/>
                </a:solidFill>
              </a:rPr>
              <a:t> JP, </a:t>
            </a:r>
            <a:r>
              <a:rPr lang="en-GB" sz="900" dirty="0" err="1">
                <a:solidFill>
                  <a:prstClr val="black"/>
                </a:solidFill>
              </a:rPr>
              <a:t>Louguet</a:t>
            </a:r>
            <a:r>
              <a:rPr lang="en-GB" sz="900" dirty="0">
                <a:solidFill>
                  <a:prstClr val="black"/>
                </a:solidFill>
              </a:rPr>
              <a:t> C. Collet E, </a:t>
            </a:r>
            <a:r>
              <a:rPr lang="en-GB" sz="900" dirty="0" err="1">
                <a:solidFill>
                  <a:prstClr val="black"/>
                </a:solidFill>
              </a:rPr>
              <a:t>Sgro</a:t>
            </a:r>
            <a:r>
              <a:rPr lang="en-GB" sz="900" dirty="0">
                <a:solidFill>
                  <a:prstClr val="black"/>
                </a:solidFill>
              </a:rPr>
              <a:t> C. </a:t>
            </a:r>
            <a:r>
              <a:rPr lang="en-GB" sz="900" dirty="0" err="1">
                <a:solidFill>
                  <a:prstClr val="black"/>
                </a:solidFill>
              </a:rPr>
              <a:t>Dalac</a:t>
            </a:r>
            <a:r>
              <a:rPr lang="en-GB" sz="900" dirty="0">
                <a:solidFill>
                  <a:prstClr val="black"/>
                </a:solidFill>
              </a:rPr>
              <a:t> S. </a:t>
            </a:r>
            <a:r>
              <a:rPr lang="en-GB" sz="900" dirty="0" err="1">
                <a:solidFill>
                  <a:prstClr val="black"/>
                </a:solidFill>
              </a:rPr>
              <a:t>Dutronc</a:t>
            </a:r>
            <a:r>
              <a:rPr lang="en-GB" sz="900" dirty="0">
                <a:solidFill>
                  <a:prstClr val="black"/>
                </a:solidFill>
              </a:rPr>
              <a:t> Y, Lambert D. Cross-sensitivity between angiotensin-converting enzyme inhibitors and angiotensin II receptor antagonist. Ann </a:t>
            </a:r>
            <a:r>
              <a:rPr lang="en-GB" sz="900" dirty="0" err="1">
                <a:solidFill>
                  <a:prstClr val="black"/>
                </a:solidFill>
              </a:rPr>
              <a:t>Dermatol</a:t>
            </a:r>
            <a:r>
              <a:rPr lang="en-GB" sz="900" dirty="0">
                <a:solidFill>
                  <a:prstClr val="black"/>
                </a:solidFill>
              </a:rPr>
              <a:t> </a:t>
            </a:r>
            <a:r>
              <a:rPr lang="en-GB" sz="900" dirty="0" err="1">
                <a:solidFill>
                  <a:prstClr val="black"/>
                </a:solidFill>
              </a:rPr>
              <a:t>Venereol</a:t>
            </a:r>
            <a:r>
              <a:rPr lang="en-GB" sz="900" dirty="0">
                <a:solidFill>
                  <a:prstClr val="black"/>
                </a:solidFill>
              </a:rPr>
              <a:t> 2002; 129:1033-6</a:t>
            </a:r>
            <a:endParaRPr lang="es-ES" sz="900" dirty="0">
              <a:solidFill>
                <a:prstClr val="black"/>
              </a:solidFill>
            </a:endParaRPr>
          </a:p>
          <a:p>
            <a:pPr lvl="0"/>
            <a:r>
              <a:rPr lang="en-GB" sz="900" dirty="0">
                <a:solidFill>
                  <a:prstClr val="black"/>
                </a:solidFill>
              </a:rPr>
              <a:t> </a:t>
            </a:r>
            <a:r>
              <a:rPr lang="en-GB" sz="900" dirty="0" err="1" smtClean="0">
                <a:solidFill>
                  <a:prstClr val="black"/>
                </a:solidFill>
              </a:rPr>
              <a:t>Steckelings</a:t>
            </a:r>
            <a:r>
              <a:rPr lang="en-GB" sz="900" dirty="0" smtClean="0">
                <a:solidFill>
                  <a:prstClr val="black"/>
                </a:solidFill>
              </a:rPr>
              <a:t> </a:t>
            </a:r>
            <a:r>
              <a:rPr lang="en-GB" sz="900" dirty="0">
                <a:solidFill>
                  <a:prstClr val="black"/>
                </a:solidFill>
              </a:rPr>
              <a:t>UM, </a:t>
            </a:r>
            <a:r>
              <a:rPr lang="en-GB" sz="900" dirty="0" err="1">
                <a:solidFill>
                  <a:prstClr val="black"/>
                </a:solidFill>
              </a:rPr>
              <a:t>Artuc</a:t>
            </a:r>
            <a:r>
              <a:rPr lang="en-GB" sz="900" dirty="0">
                <a:solidFill>
                  <a:prstClr val="black"/>
                </a:solidFill>
              </a:rPr>
              <a:t> M, </a:t>
            </a:r>
            <a:r>
              <a:rPr lang="en-GB" sz="900" dirty="0" err="1">
                <a:solidFill>
                  <a:prstClr val="black"/>
                </a:solidFill>
              </a:rPr>
              <a:t>Wollschläger</a:t>
            </a:r>
            <a:r>
              <a:rPr lang="en-GB" sz="900" dirty="0">
                <a:solidFill>
                  <a:prstClr val="black"/>
                </a:solidFill>
              </a:rPr>
              <a:t> T, </a:t>
            </a:r>
            <a:r>
              <a:rPr lang="en-GB" sz="900" dirty="0" err="1">
                <a:solidFill>
                  <a:prstClr val="black"/>
                </a:solidFill>
              </a:rPr>
              <a:t>Wiehstutz</a:t>
            </a:r>
            <a:r>
              <a:rPr lang="en-GB" sz="900" dirty="0">
                <a:solidFill>
                  <a:prstClr val="black"/>
                </a:solidFill>
              </a:rPr>
              <a:t> S. </a:t>
            </a:r>
            <a:r>
              <a:rPr lang="en-GB" sz="900" dirty="0" err="1">
                <a:solidFill>
                  <a:prstClr val="black"/>
                </a:solidFill>
              </a:rPr>
              <a:t>henz</a:t>
            </a:r>
            <a:r>
              <a:rPr lang="en-GB" sz="900" dirty="0">
                <a:solidFill>
                  <a:prstClr val="black"/>
                </a:solidFill>
              </a:rPr>
              <a:t> BM Angiotensin-converting enzyme inhibitors as inducers of adverse cutaneous </a:t>
            </a:r>
            <a:r>
              <a:rPr lang="en-GB" sz="900" dirty="0" err="1">
                <a:solidFill>
                  <a:prstClr val="black"/>
                </a:solidFill>
              </a:rPr>
              <a:t>reacions</a:t>
            </a:r>
            <a:r>
              <a:rPr lang="en-GB" sz="900" dirty="0">
                <a:solidFill>
                  <a:prstClr val="black"/>
                </a:solidFill>
              </a:rPr>
              <a:t>. </a:t>
            </a:r>
            <a:r>
              <a:rPr lang="en-GB" sz="900" dirty="0" err="1">
                <a:solidFill>
                  <a:prstClr val="black"/>
                </a:solidFill>
              </a:rPr>
              <a:t>Acta</a:t>
            </a:r>
            <a:r>
              <a:rPr lang="en-GB" sz="900" dirty="0">
                <a:solidFill>
                  <a:prstClr val="black"/>
                </a:solidFill>
              </a:rPr>
              <a:t> </a:t>
            </a:r>
            <a:r>
              <a:rPr lang="en-GB" sz="900" dirty="0" err="1">
                <a:solidFill>
                  <a:prstClr val="black"/>
                </a:solidFill>
              </a:rPr>
              <a:t>Derm</a:t>
            </a:r>
            <a:r>
              <a:rPr lang="en-GB" sz="900" dirty="0">
                <a:solidFill>
                  <a:prstClr val="black"/>
                </a:solidFill>
              </a:rPr>
              <a:t> </a:t>
            </a:r>
            <a:r>
              <a:rPr lang="en-GB" sz="900" dirty="0" err="1">
                <a:solidFill>
                  <a:prstClr val="black"/>
                </a:solidFill>
              </a:rPr>
              <a:t>Venereol</a:t>
            </a:r>
            <a:r>
              <a:rPr lang="en-GB" sz="900" dirty="0">
                <a:solidFill>
                  <a:prstClr val="black"/>
                </a:solidFill>
              </a:rPr>
              <a:t> 2001; 81:321-325</a:t>
            </a:r>
            <a:endParaRPr lang="es-ES" sz="900" dirty="0">
              <a:solidFill>
                <a:prstClr val="black"/>
              </a:solidFill>
            </a:endParaRPr>
          </a:p>
          <a:p>
            <a:pPr lvl="0"/>
            <a:r>
              <a:rPr lang="en-GB" sz="900" dirty="0">
                <a:solidFill>
                  <a:prstClr val="black"/>
                </a:solidFill>
              </a:rPr>
              <a:t> </a:t>
            </a:r>
            <a:r>
              <a:rPr lang="en-GB" sz="900" dirty="0" smtClean="0">
                <a:solidFill>
                  <a:prstClr val="black"/>
                </a:solidFill>
              </a:rPr>
              <a:t>McCabe </a:t>
            </a:r>
            <a:r>
              <a:rPr lang="en-GB" sz="900" dirty="0">
                <a:solidFill>
                  <a:prstClr val="black"/>
                </a:solidFill>
              </a:rPr>
              <a:t>J, Stork C, </a:t>
            </a:r>
            <a:r>
              <a:rPr lang="en-GB" sz="900" dirty="0" err="1">
                <a:solidFill>
                  <a:prstClr val="black"/>
                </a:solidFill>
              </a:rPr>
              <a:t>Mailloux</a:t>
            </a:r>
            <a:r>
              <a:rPr lang="en-GB" sz="900" dirty="0">
                <a:solidFill>
                  <a:prstClr val="black"/>
                </a:solidFill>
              </a:rPr>
              <a:t> D, Su M. Penile angioedema associated with the use of angiotensin-</a:t>
            </a:r>
            <a:r>
              <a:rPr lang="en-GB" sz="900" dirty="0" err="1">
                <a:solidFill>
                  <a:prstClr val="black"/>
                </a:solidFill>
              </a:rPr>
              <a:t>coversin</a:t>
            </a:r>
            <a:r>
              <a:rPr lang="en-GB" sz="900" dirty="0">
                <a:solidFill>
                  <a:prstClr val="black"/>
                </a:solidFill>
              </a:rPr>
              <a:t>-enzyme inhibitors and angiotensin II receptor blockers. Am J Health </a:t>
            </a:r>
            <a:r>
              <a:rPr lang="en-GB" sz="900" dirty="0" err="1">
                <a:solidFill>
                  <a:prstClr val="black"/>
                </a:solidFill>
              </a:rPr>
              <a:t>Syst</a:t>
            </a:r>
            <a:r>
              <a:rPr lang="en-GB" sz="900" dirty="0">
                <a:solidFill>
                  <a:prstClr val="black"/>
                </a:solidFill>
              </a:rPr>
              <a:t> Pharm 2008; 65:420-1</a:t>
            </a:r>
            <a:endParaRPr lang="es-ES" sz="900" dirty="0">
              <a:solidFill>
                <a:prstClr val="black"/>
              </a:solidFill>
            </a:endParaRPr>
          </a:p>
          <a:p>
            <a:pPr lvl="0"/>
            <a:r>
              <a:rPr lang="en-GB" sz="900" dirty="0">
                <a:solidFill>
                  <a:prstClr val="black"/>
                </a:solidFill>
              </a:rPr>
              <a:t> </a:t>
            </a:r>
            <a:r>
              <a:rPr lang="en-GB" sz="900" dirty="0" smtClean="0">
                <a:solidFill>
                  <a:prstClr val="black"/>
                </a:solidFill>
              </a:rPr>
              <a:t>Vena </a:t>
            </a:r>
            <a:r>
              <a:rPr lang="en-GB" sz="900" dirty="0">
                <a:solidFill>
                  <a:prstClr val="black"/>
                </a:solidFill>
              </a:rPr>
              <a:t>GA, </a:t>
            </a:r>
            <a:r>
              <a:rPr lang="en-GB" sz="900" dirty="0" err="1">
                <a:solidFill>
                  <a:prstClr val="black"/>
                </a:solidFill>
              </a:rPr>
              <a:t>Cassano</a:t>
            </a:r>
            <a:r>
              <a:rPr lang="en-GB" sz="900" dirty="0">
                <a:solidFill>
                  <a:prstClr val="black"/>
                </a:solidFill>
              </a:rPr>
              <a:t> N, Coco V, De </a:t>
            </a:r>
            <a:r>
              <a:rPr lang="en-GB" sz="900" dirty="0" err="1">
                <a:solidFill>
                  <a:prstClr val="black"/>
                </a:solidFill>
              </a:rPr>
              <a:t>Simine</a:t>
            </a:r>
            <a:r>
              <a:rPr lang="en-GB" sz="900" dirty="0">
                <a:solidFill>
                  <a:prstClr val="black"/>
                </a:solidFill>
              </a:rPr>
              <a:t> C. Eczematous reactions due to angiotensin-converting enzyme or angiotensin II receptor blockers. </a:t>
            </a:r>
            <a:r>
              <a:rPr lang="en-GB" sz="900" dirty="0" err="1">
                <a:solidFill>
                  <a:prstClr val="black"/>
                </a:solidFill>
              </a:rPr>
              <a:t>Immunopharmacol</a:t>
            </a:r>
            <a:r>
              <a:rPr lang="en-GB" sz="900" dirty="0">
                <a:solidFill>
                  <a:prstClr val="black"/>
                </a:solidFill>
              </a:rPr>
              <a:t>. </a:t>
            </a:r>
            <a:r>
              <a:rPr lang="en-GB" sz="900" dirty="0" err="1">
                <a:solidFill>
                  <a:prstClr val="black"/>
                </a:solidFill>
              </a:rPr>
              <a:t>Immunotoxicol</a:t>
            </a:r>
            <a:r>
              <a:rPr lang="en-GB" sz="900" dirty="0">
                <a:solidFill>
                  <a:prstClr val="black"/>
                </a:solidFill>
              </a:rPr>
              <a:t>. 2013; 35:447-50</a:t>
            </a:r>
            <a:endParaRPr lang="es-ES" sz="900" dirty="0">
              <a:solidFill>
                <a:prstClr val="black"/>
              </a:solidFill>
            </a:endParaRPr>
          </a:p>
          <a:p>
            <a:pPr lvl="0"/>
            <a:r>
              <a:rPr lang="en-GB" sz="900" dirty="0">
                <a:solidFill>
                  <a:prstClr val="black"/>
                </a:solidFill>
              </a:rPr>
              <a:t> </a:t>
            </a:r>
            <a:r>
              <a:rPr lang="en-GB" sz="900" dirty="0" smtClean="0">
                <a:solidFill>
                  <a:prstClr val="black"/>
                </a:solidFill>
              </a:rPr>
              <a:t>Constable </a:t>
            </a:r>
            <a:r>
              <a:rPr lang="en-GB" sz="900" dirty="0">
                <a:solidFill>
                  <a:prstClr val="black"/>
                </a:solidFill>
              </a:rPr>
              <a:t>S, Farrell J, </a:t>
            </a:r>
            <a:r>
              <a:rPr lang="en-GB" sz="900" dirty="0" err="1">
                <a:solidFill>
                  <a:prstClr val="black"/>
                </a:solidFill>
              </a:rPr>
              <a:t>Naisbii</a:t>
            </a:r>
            <a:r>
              <a:rPr lang="en-GB" sz="900" dirty="0">
                <a:solidFill>
                  <a:prstClr val="black"/>
                </a:solidFill>
              </a:rPr>
              <a:t> D, King C, Leonard N, </a:t>
            </a:r>
            <a:r>
              <a:rPr lang="en-GB" sz="900" dirty="0" err="1">
                <a:solidFill>
                  <a:prstClr val="black"/>
                </a:solidFill>
              </a:rPr>
              <a:t>Pirmohamed</a:t>
            </a:r>
            <a:r>
              <a:rPr lang="en-GB" sz="900" dirty="0">
                <a:solidFill>
                  <a:prstClr val="black"/>
                </a:solidFill>
              </a:rPr>
              <a:t> M. </a:t>
            </a:r>
            <a:r>
              <a:rPr lang="en-GB" sz="900" dirty="0" err="1">
                <a:solidFill>
                  <a:prstClr val="black"/>
                </a:solidFill>
              </a:rPr>
              <a:t>Systemis</a:t>
            </a:r>
            <a:r>
              <a:rPr lang="en-GB" sz="900" dirty="0">
                <a:solidFill>
                  <a:prstClr val="black"/>
                </a:solidFill>
              </a:rPr>
              <a:t> illness with skin eruption, fever and positive lymphocyte transformation test in a patient on </a:t>
            </a:r>
            <a:r>
              <a:rPr lang="en-GB" sz="900" dirty="0" err="1">
                <a:solidFill>
                  <a:prstClr val="black"/>
                </a:solidFill>
              </a:rPr>
              <a:t>irbesartan</a:t>
            </a:r>
            <a:r>
              <a:rPr lang="en-GB" sz="900" dirty="0">
                <a:solidFill>
                  <a:prstClr val="black"/>
                </a:solidFill>
              </a:rPr>
              <a:t>. Br J </a:t>
            </a:r>
            <a:r>
              <a:rPr lang="en-GB" sz="900" dirty="0" err="1">
                <a:solidFill>
                  <a:prstClr val="black"/>
                </a:solidFill>
              </a:rPr>
              <a:t>Dermatol</a:t>
            </a:r>
            <a:r>
              <a:rPr lang="en-GB" sz="900" dirty="0">
                <a:solidFill>
                  <a:prstClr val="black"/>
                </a:solidFill>
              </a:rPr>
              <a:t> 2006; 155:491-3</a:t>
            </a:r>
            <a:endParaRPr lang="es-ES" sz="900" dirty="0">
              <a:solidFill>
                <a:prstClr val="black"/>
              </a:solidFill>
            </a:endParaRPr>
          </a:p>
          <a:p>
            <a:pPr lvl="0"/>
            <a:r>
              <a:rPr lang="en-GB" sz="900" dirty="0">
                <a:solidFill>
                  <a:prstClr val="black"/>
                </a:solidFill>
              </a:rPr>
              <a:t> </a:t>
            </a:r>
            <a:r>
              <a:rPr lang="en-GB" sz="900" dirty="0" err="1" smtClean="0">
                <a:solidFill>
                  <a:prstClr val="black"/>
                </a:solidFill>
              </a:rPr>
              <a:t>Pfab</a:t>
            </a:r>
            <a:r>
              <a:rPr lang="en-GB" sz="900" dirty="0" smtClean="0">
                <a:solidFill>
                  <a:prstClr val="black"/>
                </a:solidFill>
              </a:rPr>
              <a:t> </a:t>
            </a:r>
            <a:r>
              <a:rPr lang="en-GB" sz="900" dirty="0">
                <a:solidFill>
                  <a:prstClr val="black"/>
                </a:solidFill>
              </a:rPr>
              <a:t>F, </a:t>
            </a:r>
            <a:r>
              <a:rPr lang="en-GB" sz="900" dirty="0" err="1">
                <a:solidFill>
                  <a:prstClr val="black"/>
                </a:solidFill>
              </a:rPr>
              <a:t>Athanasiadis</a:t>
            </a:r>
            <a:r>
              <a:rPr lang="en-GB" sz="900" dirty="0">
                <a:solidFill>
                  <a:prstClr val="black"/>
                </a:solidFill>
              </a:rPr>
              <a:t> GI, </a:t>
            </a:r>
            <a:r>
              <a:rPr lang="en-GB" sz="900" dirty="0" err="1">
                <a:solidFill>
                  <a:prstClr val="black"/>
                </a:solidFill>
              </a:rPr>
              <a:t>Kollmar</a:t>
            </a:r>
            <a:r>
              <a:rPr lang="en-GB" sz="900" dirty="0">
                <a:solidFill>
                  <a:prstClr val="black"/>
                </a:solidFill>
              </a:rPr>
              <a:t> A, Ring J, </a:t>
            </a:r>
            <a:r>
              <a:rPr lang="en-GB" sz="900" dirty="0" err="1">
                <a:solidFill>
                  <a:prstClr val="black"/>
                </a:solidFill>
              </a:rPr>
              <a:t>Ollert</a:t>
            </a:r>
            <a:r>
              <a:rPr lang="en-GB" sz="900" dirty="0">
                <a:solidFill>
                  <a:prstClr val="black"/>
                </a:solidFill>
              </a:rPr>
              <a:t> M. Lichenoid drug eruption due to an </a:t>
            </a:r>
            <a:r>
              <a:rPr lang="en-GB" sz="900" dirty="0" err="1">
                <a:solidFill>
                  <a:prstClr val="black"/>
                </a:solidFill>
              </a:rPr>
              <a:t>antihypertonic</a:t>
            </a:r>
            <a:r>
              <a:rPr lang="en-GB" sz="900" dirty="0">
                <a:solidFill>
                  <a:prstClr val="black"/>
                </a:solidFill>
              </a:rPr>
              <a:t> drug containing </a:t>
            </a:r>
            <a:r>
              <a:rPr lang="en-GB" sz="900" dirty="0" err="1">
                <a:solidFill>
                  <a:prstClr val="black"/>
                </a:solidFill>
              </a:rPr>
              <a:t>irbesartan</a:t>
            </a:r>
            <a:r>
              <a:rPr lang="en-GB" sz="900" dirty="0">
                <a:solidFill>
                  <a:prstClr val="black"/>
                </a:solidFill>
              </a:rPr>
              <a:t> and hydrochlorothiazide. Allergy 2006; 61:786-787</a:t>
            </a:r>
            <a:endParaRPr lang="es-ES" sz="900" dirty="0">
              <a:solidFill>
                <a:prstClr val="black"/>
              </a:solidFill>
            </a:endParaRPr>
          </a:p>
          <a:p>
            <a:pPr lvl="0"/>
            <a:r>
              <a:rPr lang="en-GB" sz="900" dirty="0">
                <a:solidFill>
                  <a:prstClr val="black"/>
                </a:solidFill>
              </a:rPr>
              <a:t> </a:t>
            </a:r>
            <a:r>
              <a:rPr lang="en-GB" sz="900" dirty="0" err="1" smtClean="0">
                <a:solidFill>
                  <a:prstClr val="black"/>
                </a:solidFill>
              </a:rPr>
              <a:t>Marquart-Elbaz</a:t>
            </a:r>
            <a:r>
              <a:rPr lang="en-GB" sz="900" dirty="0" smtClean="0">
                <a:solidFill>
                  <a:prstClr val="black"/>
                </a:solidFill>
              </a:rPr>
              <a:t> </a:t>
            </a:r>
            <a:r>
              <a:rPr lang="en-GB" sz="900" dirty="0">
                <a:solidFill>
                  <a:prstClr val="black"/>
                </a:solidFill>
              </a:rPr>
              <a:t>C, </a:t>
            </a:r>
            <a:r>
              <a:rPr lang="en-GB" sz="900" dirty="0" err="1">
                <a:solidFill>
                  <a:prstClr val="black"/>
                </a:solidFill>
              </a:rPr>
              <a:t>Grosshans</a:t>
            </a:r>
            <a:r>
              <a:rPr lang="en-GB" sz="900" dirty="0">
                <a:solidFill>
                  <a:prstClr val="black"/>
                </a:solidFill>
              </a:rPr>
              <a:t> E, Alt M, </a:t>
            </a:r>
            <a:r>
              <a:rPr lang="en-GB" sz="900" dirty="0" err="1">
                <a:solidFill>
                  <a:prstClr val="black"/>
                </a:solidFill>
              </a:rPr>
              <a:t>Lipsker</a:t>
            </a:r>
            <a:r>
              <a:rPr lang="en-GB" sz="900" dirty="0">
                <a:solidFill>
                  <a:prstClr val="black"/>
                </a:solidFill>
              </a:rPr>
              <a:t> D. </a:t>
            </a:r>
            <a:r>
              <a:rPr lang="en-GB" sz="900" dirty="0" err="1">
                <a:solidFill>
                  <a:prstClr val="black"/>
                </a:solidFill>
              </a:rPr>
              <a:t>Sartans</a:t>
            </a:r>
            <a:r>
              <a:rPr lang="en-GB" sz="900" dirty="0">
                <a:solidFill>
                  <a:prstClr val="black"/>
                </a:solidFill>
              </a:rPr>
              <a:t>, angiotensin II receptor antagonists can induce psoriasis. Br J </a:t>
            </a:r>
            <a:r>
              <a:rPr lang="en-GB" sz="900" dirty="0" err="1">
                <a:solidFill>
                  <a:prstClr val="black"/>
                </a:solidFill>
              </a:rPr>
              <a:t>Dermatol</a:t>
            </a:r>
            <a:r>
              <a:rPr lang="en-GB" sz="900" dirty="0">
                <a:solidFill>
                  <a:prstClr val="black"/>
                </a:solidFill>
              </a:rPr>
              <a:t> 2002; 147:617-618</a:t>
            </a:r>
            <a:endParaRPr lang="es-ES" sz="900" dirty="0">
              <a:solidFill>
                <a:prstClr val="black"/>
              </a:solidFill>
            </a:endParaRPr>
          </a:p>
          <a:p>
            <a:pPr lvl="0"/>
            <a:r>
              <a:rPr lang="en-GB" sz="900" dirty="0">
                <a:solidFill>
                  <a:prstClr val="black"/>
                </a:solidFill>
              </a:rPr>
              <a:t> </a:t>
            </a:r>
            <a:r>
              <a:rPr lang="en-GB" sz="900" dirty="0" err="1" smtClean="0">
                <a:solidFill>
                  <a:prstClr val="black"/>
                </a:solidFill>
              </a:rPr>
              <a:t>Gambini</a:t>
            </a:r>
            <a:r>
              <a:rPr lang="en-GB" sz="900" dirty="0" smtClean="0">
                <a:solidFill>
                  <a:prstClr val="black"/>
                </a:solidFill>
              </a:rPr>
              <a:t> </a:t>
            </a:r>
            <a:r>
              <a:rPr lang="en-GB" sz="900" dirty="0">
                <a:solidFill>
                  <a:prstClr val="black"/>
                </a:solidFill>
              </a:rPr>
              <a:t>D, Sala F, </a:t>
            </a:r>
            <a:r>
              <a:rPr lang="en-GB" sz="900" dirty="0" err="1">
                <a:solidFill>
                  <a:prstClr val="black"/>
                </a:solidFill>
              </a:rPr>
              <a:t>Gianotti</a:t>
            </a:r>
            <a:r>
              <a:rPr lang="en-GB" sz="900" dirty="0">
                <a:solidFill>
                  <a:prstClr val="black"/>
                </a:solidFill>
              </a:rPr>
              <a:t> R, </a:t>
            </a:r>
            <a:r>
              <a:rPr lang="en-GB" sz="900" dirty="0" err="1">
                <a:solidFill>
                  <a:prstClr val="black"/>
                </a:solidFill>
              </a:rPr>
              <a:t>Cusini</a:t>
            </a:r>
            <a:r>
              <a:rPr lang="en-GB" sz="900" dirty="0">
                <a:solidFill>
                  <a:prstClr val="black"/>
                </a:solidFill>
              </a:rPr>
              <a:t> </a:t>
            </a:r>
            <a:r>
              <a:rPr lang="en-GB" sz="900" dirty="0" err="1">
                <a:solidFill>
                  <a:prstClr val="black"/>
                </a:solidFill>
              </a:rPr>
              <a:t>M.Exanthematous</a:t>
            </a:r>
            <a:r>
              <a:rPr lang="en-GB" sz="900" dirty="0">
                <a:solidFill>
                  <a:prstClr val="black"/>
                </a:solidFill>
              </a:rPr>
              <a:t> reaction to </a:t>
            </a:r>
            <a:r>
              <a:rPr lang="en-GB" sz="900" dirty="0" err="1">
                <a:solidFill>
                  <a:prstClr val="black"/>
                </a:solidFill>
              </a:rPr>
              <a:t>irbesartan</a:t>
            </a:r>
            <a:r>
              <a:rPr lang="en-GB" sz="900" dirty="0">
                <a:solidFill>
                  <a:prstClr val="black"/>
                </a:solidFill>
              </a:rPr>
              <a:t>. J  </a:t>
            </a:r>
            <a:r>
              <a:rPr lang="en-GB" sz="900" dirty="0" err="1">
                <a:solidFill>
                  <a:prstClr val="black"/>
                </a:solidFill>
              </a:rPr>
              <a:t>Eur</a:t>
            </a:r>
            <a:r>
              <a:rPr lang="en-GB" sz="900" dirty="0">
                <a:solidFill>
                  <a:prstClr val="black"/>
                </a:solidFill>
              </a:rPr>
              <a:t> </a:t>
            </a:r>
            <a:r>
              <a:rPr lang="en-GB" sz="900" dirty="0" err="1">
                <a:solidFill>
                  <a:prstClr val="black"/>
                </a:solidFill>
              </a:rPr>
              <a:t>Acad</a:t>
            </a:r>
            <a:r>
              <a:rPr lang="en-GB" sz="900" dirty="0">
                <a:solidFill>
                  <a:prstClr val="black"/>
                </a:solidFill>
              </a:rPr>
              <a:t> </a:t>
            </a:r>
            <a:r>
              <a:rPr lang="en-GB" sz="900" dirty="0" err="1">
                <a:solidFill>
                  <a:prstClr val="black"/>
                </a:solidFill>
              </a:rPr>
              <a:t>Dermatol</a:t>
            </a:r>
            <a:r>
              <a:rPr lang="en-GB" sz="900" dirty="0">
                <a:solidFill>
                  <a:prstClr val="black"/>
                </a:solidFill>
              </a:rPr>
              <a:t> 2003; 17:472-473</a:t>
            </a:r>
            <a:endParaRPr lang="es-ES" sz="900" dirty="0">
              <a:solidFill>
                <a:prstClr val="black"/>
              </a:solidFill>
            </a:endParaRPr>
          </a:p>
          <a:p>
            <a:r>
              <a:rPr lang="en-GB" sz="900" dirty="0" err="1" smtClean="0">
                <a:solidFill>
                  <a:prstClr val="black"/>
                </a:solidFill>
              </a:rPr>
              <a:t>Gimenez</a:t>
            </a:r>
            <a:r>
              <a:rPr lang="en-GB" sz="900" dirty="0" smtClean="0">
                <a:solidFill>
                  <a:prstClr val="black"/>
                </a:solidFill>
              </a:rPr>
              <a:t>-Garcia R.</a:t>
            </a:r>
            <a:r>
              <a:rPr lang="en-GB" sz="900" dirty="0">
                <a:solidFill>
                  <a:prstClr val="black"/>
                </a:solidFill>
              </a:rPr>
              <a:t> </a:t>
            </a:r>
            <a:r>
              <a:rPr lang="es-ES" sz="900" dirty="0"/>
              <a:t>Eritema Multiforme inducido por </a:t>
            </a:r>
            <a:r>
              <a:rPr lang="es-ES" sz="900" dirty="0" err="1" smtClean="0"/>
              <a:t>Irbesartan</a:t>
            </a:r>
            <a:r>
              <a:rPr lang="es-ES" sz="900" dirty="0" smtClean="0"/>
              <a:t>. </a:t>
            </a:r>
            <a:r>
              <a:rPr lang="es-ES" sz="900" dirty="0" err="1" smtClean="0"/>
              <a:t>Emergenciuas</a:t>
            </a:r>
            <a:r>
              <a:rPr lang="es-ES" sz="900" dirty="0" smtClean="0"/>
              <a:t> 2015;27</a:t>
            </a:r>
            <a:endParaRPr lang="es-ES" sz="900" dirty="0"/>
          </a:p>
          <a:p>
            <a:pPr lvl="0"/>
            <a:endParaRPr lang="es-ES" sz="900" dirty="0">
              <a:solidFill>
                <a:prstClr val="black"/>
              </a:solidFill>
            </a:endParaRPr>
          </a:p>
          <a:p>
            <a:endParaRPr lang="es-ES" dirty="0"/>
          </a:p>
        </p:txBody>
      </p:sp>
      <p:sp>
        <p:nvSpPr>
          <p:cNvPr id="5" name="AutoShape 2" descr="Resultado de imagen de angiotensin receptor blocker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15173074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ie de página 3"/>
          <p:cNvSpPr>
            <a:spLocks noGrp="1"/>
          </p:cNvSpPr>
          <p:nvPr>
            <p:ph type="ftr" sz="quarter" idx="11"/>
          </p:nvPr>
        </p:nvSpPr>
        <p:spPr>
          <a:xfrm>
            <a:off x="887507" y="6356350"/>
            <a:ext cx="10354234" cy="365125"/>
          </a:xfrm>
        </p:spPr>
        <p:txBody>
          <a:bodyPr/>
          <a:lstStyle/>
          <a:p>
            <a:r>
              <a:rPr lang="es-ES" dirty="0" err="1" smtClean="0">
                <a:solidFill>
                  <a:schemeClr val="accent5"/>
                </a:solidFill>
              </a:rPr>
              <a:t>Photodistributed</a:t>
            </a:r>
            <a:r>
              <a:rPr lang="es-ES" dirty="0" smtClean="0">
                <a:solidFill>
                  <a:schemeClr val="accent5"/>
                </a:solidFill>
              </a:rPr>
              <a:t>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a:t>
            </a:r>
            <a:r>
              <a:rPr lang="es-ES" dirty="0" err="1" smtClean="0">
                <a:solidFill>
                  <a:schemeClr val="accent5"/>
                </a:solidFill>
              </a:rPr>
              <a:t>Garcia</a:t>
            </a:r>
            <a:r>
              <a:rPr lang="es-ES" dirty="0" smtClean="0">
                <a:solidFill>
                  <a:schemeClr val="accent5"/>
                </a:solidFill>
              </a:rPr>
              <a:t>. </a:t>
            </a:r>
            <a:r>
              <a:rPr lang="es-ES" dirty="0" err="1" smtClean="0">
                <a:solidFill>
                  <a:schemeClr val="accent5"/>
                </a:solidFill>
              </a:rPr>
              <a:t>Valladolid.Spain</a:t>
            </a:r>
            <a:endParaRPr lang="es-ES" dirty="0">
              <a:solidFill>
                <a:schemeClr val="accent5"/>
              </a:solidFill>
            </a:endParaRPr>
          </a:p>
        </p:txBody>
      </p:sp>
      <p:sp>
        <p:nvSpPr>
          <p:cNvPr id="2" name="Título 1"/>
          <p:cNvSpPr>
            <a:spLocks noGrp="1"/>
          </p:cNvSpPr>
          <p:nvPr>
            <p:ph type="title" idx="4294967295"/>
          </p:nvPr>
        </p:nvSpPr>
        <p:spPr>
          <a:xfrm>
            <a:off x="0" y="365125"/>
            <a:ext cx="10515600" cy="1325563"/>
          </a:xfrm>
        </p:spPr>
        <p:txBody>
          <a:bodyPr/>
          <a:lstStyle/>
          <a:p>
            <a:r>
              <a:rPr lang="es-ES" dirty="0" smtClean="0"/>
              <a:t>      ANGIOTENSIN RECEPTOR BLOCKERS</a:t>
            </a:r>
            <a:endParaRPr lang="es-ES" dirty="0"/>
          </a:p>
        </p:txBody>
      </p:sp>
      <p:sp>
        <p:nvSpPr>
          <p:cNvPr id="3" name="Marcador de contenido 2"/>
          <p:cNvSpPr>
            <a:spLocks noGrp="1"/>
          </p:cNvSpPr>
          <p:nvPr>
            <p:ph sz="half" idx="4294967295"/>
          </p:nvPr>
        </p:nvSpPr>
        <p:spPr>
          <a:xfrm>
            <a:off x="1559859" y="1690688"/>
            <a:ext cx="8606117" cy="4351338"/>
          </a:xfrm>
        </p:spPr>
        <p:txBody>
          <a:bodyPr>
            <a:normAutofit lnSpcReduction="10000"/>
          </a:bodyPr>
          <a:lstStyle/>
          <a:p>
            <a:endParaRPr lang="en-US" dirty="0" smtClean="0">
              <a:latin typeface="Calibri" panose="020F0502020204030204" pitchFamily="34" charset="0"/>
              <a:ea typeface="SimSun" panose="02010600030101010101" pitchFamily="2" charset="-122"/>
              <a:cs typeface="Calibri" panose="020F0502020204030204" pitchFamily="34" charset="0"/>
            </a:endParaRPr>
          </a:p>
          <a:p>
            <a:r>
              <a:rPr lang="en-US" dirty="0" smtClean="0">
                <a:latin typeface="Calibri" panose="020F0502020204030204" pitchFamily="34" charset="0"/>
                <a:ea typeface="SimSun" panose="02010600030101010101" pitchFamily="2" charset="-122"/>
                <a:cs typeface="Calibri" panose="020F0502020204030204" pitchFamily="34" charset="0"/>
              </a:rPr>
              <a:t> </a:t>
            </a:r>
            <a:r>
              <a:rPr lang="en-US" dirty="0">
                <a:latin typeface="Calibri" panose="020F0502020204030204" pitchFamily="34" charset="0"/>
                <a:ea typeface="SimSun" panose="02010600030101010101" pitchFamily="2" charset="-122"/>
                <a:cs typeface="Calibri" panose="020F0502020204030204" pitchFamily="34" charset="0"/>
              </a:rPr>
              <a:t>Nevertheless, there are very few reported cases of skin eruptions related to </a:t>
            </a:r>
            <a:r>
              <a:rPr lang="en-US" dirty="0" err="1" smtClean="0">
                <a:latin typeface="Calibri" panose="020F0502020204030204" pitchFamily="34" charset="0"/>
                <a:ea typeface="SimSun" panose="02010600030101010101" pitchFamily="2" charset="-122"/>
                <a:cs typeface="Calibri" panose="020F0502020204030204" pitchFamily="34" charset="0"/>
              </a:rPr>
              <a:t>Telmisartan</a:t>
            </a:r>
            <a:endParaRPr lang="en-US" dirty="0" smtClean="0">
              <a:latin typeface="Calibri" panose="020F0502020204030204" pitchFamily="34" charset="0"/>
              <a:ea typeface="SimSun" panose="02010600030101010101" pitchFamily="2" charset="-122"/>
              <a:cs typeface="Calibri" panose="020F0502020204030204" pitchFamily="34" charset="0"/>
            </a:endParaRPr>
          </a:p>
          <a:p>
            <a:endParaRPr lang="en-US" dirty="0">
              <a:latin typeface="Calibri" panose="020F0502020204030204" pitchFamily="34" charset="0"/>
              <a:ea typeface="SimSun" panose="02010600030101010101" pitchFamily="2" charset="-122"/>
            </a:endParaRPr>
          </a:p>
          <a:p>
            <a:endParaRPr lang="en-US" dirty="0" smtClean="0">
              <a:latin typeface="Calibri" panose="020F0502020204030204" pitchFamily="34" charset="0"/>
              <a:ea typeface="SimSun" panose="02010600030101010101" pitchFamily="2" charset="-122"/>
            </a:endParaRPr>
          </a:p>
          <a:p>
            <a:r>
              <a:rPr lang="en-US" sz="1800" dirty="0"/>
              <a:t>Ferreira O, </a:t>
            </a:r>
            <a:r>
              <a:rPr lang="en-US" sz="1800" dirty="0" err="1"/>
              <a:t>Mota</a:t>
            </a:r>
            <a:r>
              <a:rPr lang="en-US" sz="1800" dirty="0"/>
              <a:t> A, </a:t>
            </a:r>
            <a:r>
              <a:rPr lang="en-US" sz="1800" dirty="0" err="1"/>
              <a:t>Morais</a:t>
            </a:r>
            <a:r>
              <a:rPr lang="en-US" sz="1800" dirty="0"/>
              <a:t> P, Cunha AP, </a:t>
            </a:r>
            <a:r>
              <a:rPr lang="en-US" sz="1800" dirty="0" err="1"/>
              <a:t>Azevedo</a:t>
            </a:r>
            <a:r>
              <a:rPr lang="en-US" sz="1800" dirty="0"/>
              <a:t> F Symmetrical drug-related intertriginous and flexural exanthema (SDRIFE) induce by </a:t>
            </a:r>
            <a:r>
              <a:rPr lang="en-US" sz="1800" dirty="0" err="1"/>
              <a:t>telmisartan</a:t>
            </a:r>
            <a:r>
              <a:rPr lang="en-US" sz="1800" dirty="0"/>
              <a:t> Cut </a:t>
            </a:r>
            <a:r>
              <a:rPr lang="en-US" sz="1800" dirty="0" err="1"/>
              <a:t>Ocul</a:t>
            </a:r>
            <a:r>
              <a:rPr lang="en-US" sz="1800" dirty="0"/>
              <a:t> </a:t>
            </a:r>
            <a:r>
              <a:rPr lang="en-US" sz="1800" dirty="0" err="1"/>
              <a:t>Toxicol</a:t>
            </a:r>
            <a:r>
              <a:rPr lang="en-US" sz="1800" dirty="0"/>
              <a:t> 2010; </a:t>
            </a:r>
            <a:r>
              <a:rPr lang="en-US" sz="1800" dirty="0" smtClean="0"/>
              <a:t>29:293-295</a:t>
            </a:r>
          </a:p>
          <a:p>
            <a:r>
              <a:rPr lang="es-ES" sz="1800" dirty="0" err="1">
                <a:latin typeface="Calibri" panose="020F0502020204030204" pitchFamily="34" charset="0"/>
                <a:ea typeface="SimSun" panose="02010600030101010101" pitchFamily="2" charset="-122"/>
                <a:cs typeface="Calibri" panose="020F0502020204030204" pitchFamily="34" charset="0"/>
              </a:rPr>
              <a:t>Tandon</a:t>
            </a:r>
            <a:r>
              <a:rPr lang="es-ES" sz="1800" dirty="0">
                <a:latin typeface="Calibri" panose="020F0502020204030204" pitchFamily="34" charset="0"/>
                <a:ea typeface="SimSun" panose="02010600030101010101" pitchFamily="2" charset="-122"/>
                <a:cs typeface="Calibri" panose="020F0502020204030204" pitchFamily="34" charset="0"/>
              </a:rPr>
              <a:t> VR, </a:t>
            </a:r>
            <a:r>
              <a:rPr lang="es-ES" sz="1800" dirty="0" err="1">
                <a:latin typeface="Calibri" panose="020F0502020204030204" pitchFamily="34" charset="0"/>
                <a:ea typeface="SimSun" panose="02010600030101010101" pitchFamily="2" charset="-122"/>
                <a:cs typeface="Calibri" panose="020F0502020204030204" pitchFamily="34" charset="0"/>
              </a:rPr>
              <a:t>Mahajan</a:t>
            </a:r>
            <a:r>
              <a:rPr lang="es-ES" sz="1800" dirty="0">
                <a:latin typeface="Calibri" panose="020F0502020204030204" pitchFamily="34" charset="0"/>
                <a:ea typeface="SimSun" panose="02010600030101010101" pitchFamily="2" charset="-122"/>
                <a:cs typeface="Calibri" panose="020F0502020204030204" pitchFamily="34" charset="0"/>
              </a:rPr>
              <a:t> A, </a:t>
            </a:r>
            <a:r>
              <a:rPr lang="es-ES" sz="1800" dirty="0" err="1">
                <a:latin typeface="Calibri" panose="020F0502020204030204" pitchFamily="34" charset="0"/>
                <a:ea typeface="SimSun" panose="02010600030101010101" pitchFamily="2" charset="-122"/>
                <a:cs typeface="Calibri" panose="020F0502020204030204" pitchFamily="34" charset="0"/>
              </a:rPr>
              <a:t>Khajuria</a:t>
            </a:r>
            <a:r>
              <a:rPr lang="es-ES" sz="1800" dirty="0">
                <a:latin typeface="Calibri" panose="020F0502020204030204" pitchFamily="34" charset="0"/>
                <a:ea typeface="SimSun" panose="02010600030101010101" pitchFamily="2" charset="-122"/>
                <a:cs typeface="Calibri" panose="020F0502020204030204" pitchFamily="34" charset="0"/>
              </a:rPr>
              <a:t> V, </a:t>
            </a:r>
            <a:r>
              <a:rPr lang="es-ES" sz="1800" dirty="0" err="1">
                <a:latin typeface="Calibri" panose="020F0502020204030204" pitchFamily="34" charset="0"/>
                <a:ea typeface="SimSun" panose="02010600030101010101" pitchFamily="2" charset="-122"/>
                <a:cs typeface="Calibri" panose="020F0502020204030204" pitchFamily="34" charset="0"/>
              </a:rPr>
              <a:t>Gilani</a:t>
            </a:r>
            <a:r>
              <a:rPr lang="es-ES" sz="1800" dirty="0">
                <a:latin typeface="Calibri" panose="020F0502020204030204" pitchFamily="34" charset="0"/>
                <a:ea typeface="SimSun" panose="02010600030101010101" pitchFamily="2" charset="-122"/>
                <a:cs typeface="Calibri" panose="020F0502020204030204" pitchFamily="34" charset="0"/>
              </a:rPr>
              <a:t> ZH. </a:t>
            </a:r>
            <a:r>
              <a:rPr lang="en-GB" sz="1800" dirty="0">
                <a:latin typeface="Calibri" panose="020F0502020204030204" pitchFamily="34" charset="0"/>
                <a:ea typeface="SimSun" panose="02010600030101010101" pitchFamily="2" charset="-122"/>
                <a:cs typeface="Calibri" panose="020F0502020204030204" pitchFamily="34" charset="0"/>
              </a:rPr>
              <a:t>Angioedema due to fixed dose combination of </a:t>
            </a:r>
            <a:r>
              <a:rPr lang="en-GB" sz="1800" dirty="0" err="1">
                <a:latin typeface="Calibri" panose="020F0502020204030204" pitchFamily="34" charset="0"/>
                <a:ea typeface="SimSun" panose="02010600030101010101" pitchFamily="2" charset="-122"/>
                <a:cs typeface="Calibri" panose="020F0502020204030204" pitchFamily="34" charset="0"/>
              </a:rPr>
              <a:t>telmisartan</a:t>
            </a:r>
            <a:r>
              <a:rPr lang="en-GB" sz="1800" dirty="0">
                <a:latin typeface="Calibri" panose="020F0502020204030204" pitchFamily="34" charset="0"/>
                <a:ea typeface="SimSun" panose="02010600030101010101" pitchFamily="2" charset="-122"/>
                <a:cs typeface="Calibri" panose="020F0502020204030204" pitchFamily="34" charset="0"/>
              </a:rPr>
              <a:t> plus Ramipril. J </a:t>
            </a:r>
            <a:r>
              <a:rPr lang="en-GB" sz="1800" dirty="0" err="1">
                <a:latin typeface="Calibri" panose="020F0502020204030204" pitchFamily="34" charset="0"/>
                <a:ea typeface="SimSun" panose="02010600030101010101" pitchFamily="2" charset="-122"/>
                <a:cs typeface="Calibri" panose="020F0502020204030204" pitchFamily="34" charset="0"/>
              </a:rPr>
              <a:t>Pharmacol</a:t>
            </a:r>
            <a:r>
              <a:rPr lang="en-GB" sz="1800" dirty="0">
                <a:latin typeface="Calibri" panose="020F0502020204030204" pitchFamily="34" charset="0"/>
                <a:ea typeface="SimSun" panose="02010600030101010101" pitchFamily="2" charset="-122"/>
                <a:cs typeface="Calibri" panose="020F0502020204030204" pitchFamily="34" charset="0"/>
              </a:rPr>
              <a:t> </a:t>
            </a:r>
            <a:r>
              <a:rPr lang="en-GB" sz="1800" dirty="0" err="1">
                <a:latin typeface="Calibri" panose="020F0502020204030204" pitchFamily="34" charset="0"/>
                <a:ea typeface="SimSun" panose="02010600030101010101" pitchFamily="2" charset="-122"/>
                <a:cs typeface="Calibri" panose="020F0502020204030204" pitchFamily="34" charset="0"/>
              </a:rPr>
              <a:t>Pharmacother</a:t>
            </a:r>
            <a:r>
              <a:rPr lang="en-GB" sz="1800" dirty="0">
                <a:latin typeface="Calibri" panose="020F0502020204030204" pitchFamily="34" charset="0"/>
                <a:ea typeface="SimSun" panose="02010600030101010101" pitchFamily="2" charset="-122"/>
                <a:cs typeface="Calibri" panose="020F0502020204030204" pitchFamily="34" charset="0"/>
              </a:rPr>
              <a:t> 2014; </a:t>
            </a:r>
            <a:r>
              <a:rPr lang="en-GB" sz="1800" dirty="0" smtClean="0">
                <a:latin typeface="Calibri" panose="020F0502020204030204" pitchFamily="34" charset="0"/>
                <a:ea typeface="SimSun" panose="02010600030101010101" pitchFamily="2" charset="-122"/>
                <a:cs typeface="Calibri" panose="020F0502020204030204" pitchFamily="34" charset="0"/>
              </a:rPr>
              <a:t>5:214-216</a:t>
            </a:r>
          </a:p>
          <a:p>
            <a:r>
              <a:rPr lang="es-ES" sz="1800" dirty="0" err="1"/>
              <a:t>Gimenez-Garcia</a:t>
            </a:r>
            <a:r>
              <a:rPr lang="es-ES" sz="1800" dirty="0"/>
              <a:t> R. </a:t>
            </a:r>
            <a:r>
              <a:rPr lang="es-ES" sz="1800" dirty="0" err="1"/>
              <a:t>Hyperpigmentation</a:t>
            </a:r>
            <a:r>
              <a:rPr lang="es-ES" sz="1800" dirty="0"/>
              <a:t> </a:t>
            </a:r>
            <a:r>
              <a:rPr lang="es-ES" sz="1800" dirty="0" err="1"/>
              <a:t>induced</a:t>
            </a:r>
            <a:r>
              <a:rPr lang="es-ES" sz="1800" dirty="0"/>
              <a:t> </a:t>
            </a:r>
            <a:r>
              <a:rPr lang="es-ES" sz="1800" dirty="0" err="1"/>
              <a:t>by</a:t>
            </a:r>
            <a:r>
              <a:rPr lang="es-ES" sz="1800" dirty="0"/>
              <a:t> </a:t>
            </a:r>
            <a:r>
              <a:rPr lang="es-ES" sz="1800" dirty="0" err="1"/>
              <a:t>combination</a:t>
            </a:r>
            <a:r>
              <a:rPr lang="es-ES" sz="1800" dirty="0"/>
              <a:t> </a:t>
            </a:r>
            <a:r>
              <a:rPr lang="es-ES" sz="1800" dirty="0" err="1"/>
              <a:t>therapy</a:t>
            </a:r>
            <a:r>
              <a:rPr lang="es-ES" sz="1800" dirty="0"/>
              <a:t> </a:t>
            </a:r>
            <a:r>
              <a:rPr lang="es-ES" sz="1800" dirty="0" err="1"/>
              <a:t>with</a:t>
            </a:r>
            <a:r>
              <a:rPr lang="es-ES" sz="1800" dirty="0"/>
              <a:t> </a:t>
            </a:r>
            <a:r>
              <a:rPr lang="es-ES" sz="1800" dirty="0" err="1"/>
              <a:t>telmisartan-hydrochlorothiazide</a:t>
            </a:r>
            <a:r>
              <a:rPr lang="es-ES" sz="1800" dirty="0"/>
              <a:t>. J </a:t>
            </a:r>
            <a:r>
              <a:rPr lang="es-ES" sz="1800" dirty="0" err="1"/>
              <a:t>Clin</a:t>
            </a:r>
            <a:r>
              <a:rPr lang="es-ES" sz="1800" dirty="0"/>
              <a:t> </a:t>
            </a:r>
            <a:r>
              <a:rPr lang="es-ES" sz="1800" dirty="0" err="1" smtClean="0"/>
              <a:t>Hypertens</a:t>
            </a:r>
            <a:r>
              <a:rPr lang="es-ES" sz="1800" dirty="0" smtClean="0"/>
              <a:t> 2016;18:361-368</a:t>
            </a:r>
            <a:endParaRPr lang="es-ES" sz="1800" dirty="0"/>
          </a:p>
          <a:p>
            <a:endParaRPr lang="en-GB" sz="1800" dirty="0" smtClean="0">
              <a:latin typeface="Calibri" panose="020F0502020204030204" pitchFamily="34" charset="0"/>
              <a:ea typeface="SimSun" panose="02010600030101010101" pitchFamily="2" charset="-122"/>
              <a:cs typeface="Calibri" panose="020F0502020204030204" pitchFamily="34" charset="0"/>
            </a:endParaRPr>
          </a:p>
          <a:p>
            <a:endParaRPr lang="en-US" sz="1800" dirty="0" smtClean="0"/>
          </a:p>
          <a:p>
            <a:endParaRPr lang="en-US" sz="1800" dirty="0">
              <a:latin typeface="Calibri" panose="020F0502020204030204" pitchFamily="34" charset="0"/>
              <a:ea typeface="SimSun" panose="02010600030101010101" pitchFamily="2" charset="-122"/>
            </a:endParaRPr>
          </a:p>
          <a:p>
            <a:endParaRPr lang="es-ES" dirty="0"/>
          </a:p>
        </p:txBody>
      </p:sp>
      <p:sp>
        <p:nvSpPr>
          <p:cNvPr id="5" name="AutoShape 2" descr="Resultado de imagen de angiotensin receptor blocker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19493289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a:xfrm>
            <a:off x="470647" y="6356350"/>
            <a:ext cx="11551023" cy="365125"/>
          </a:xfrm>
        </p:spPr>
        <p:txBody>
          <a:bodyPr/>
          <a:lstStyle/>
          <a:p>
            <a:r>
              <a:rPr lang="es-ES" dirty="0" err="1" smtClean="0">
                <a:solidFill>
                  <a:schemeClr val="accent5"/>
                </a:solidFill>
              </a:rPr>
              <a:t>Photodistributed</a:t>
            </a:r>
            <a:r>
              <a:rPr lang="es-ES" dirty="0" smtClean="0">
                <a:solidFill>
                  <a:schemeClr val="accent5"/>
                </a:solidFill>
              </a:rPr>
              <a:t>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a:t>
            </a:r>
            <a:r>
              <a:rPr lang="es-ES" dirty="0" err="1" smtClean="0">
                <a:solidFill>
                  <a:schemeClr val="accent5"/>
                </a:solidFill>
              </a:rPr>
              <a:t>Garcia</a:t>
            </a:r>
            <a:r>
              <a:rPr lang="es-ES" dirty="0" smtClean="0">
                <a:solidFill>
                  <a:schemeClr val="accent5"/>
                </a:solidFill>
              </a:rPr>
              <a:t>. </a:t>
            </a:r>
            <a:r>
              <a:rPr lang="es-ES" dirty="0" err="1" smtClean="0">
                <a:solidFill>
                  <a:schemeClr val="accent5"/>
                </a:solidFill>
              </a:rPr>
              <a:t>Valladolid.Spain</a:t>
            </a:r>
            <a:endParaRPr lang="es-ES" dirty="0">
              <a:solidFill>
                <a:schemeClr val="accent5"/>
              </a:solidFill>
            </a:endParaRPr>
          </a:p>
        </p:txBody>
      </p:sp>
      <p:pic>
        <p:nvPicPr>
          <p:cNvPr id="5124" name="Picture 4" descr="Resultado de imagen de valladolid museo de escultu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1187" y="860614"/>
            <a:ext cx="5223659" cy="391270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Resultado de imagen de valladolid museo de escultu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276" y="860613"/>
            <a:ext cx="5805261" cy="3912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0058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4379" y="365125"/>
            <a:ext cx="11199421" cy="1325563"/>
          </a:xfrm>
        </p:spPr>
        <p:txBody>
          <a:bodyPr>
            <a:normAutofit fontScale="90000"/>
          </a:bodyPr>
          <a:lstStyle/>
          <a:p>
            <a:r>
              <a:rPr lang="es-ES" dirty="0" err="1" smtClean="0"/>
              <a:t>Calcium-channel</a:t>
            </a:r>
            <a:r>
              <a:rPr lang="es-ES" dirty="0" smtClean="0"/>
              <a:t> </a:t>
            </a:r>
            <a:r>
              <a:rPr lang="es-ES" dirty="0" err="1" smtClean="0"/>
              <a:t>blockers</a:t>
            </a:r>
            <a:r>
              <a:rPr lang="es-ES" dirty="0" smtClean="0"/>
              <a:t> (</a:t>
            </a:r>
            <a:r>
              <a:rPr lang="es-ES" dirty="0" err="1" smtClean="0"/>
              <a:t>calcium</a:t>
            </a:r>
            <a:r>
              <a:rPr lang="es-ES" dirty="0" smtClean="0"/>
              <a:t> </a:t>
            </a:r>
            <a:r>
              <a:rPr lang="es-ES" dirty="0" err="1" smtClean="0"/>
              <a:t>antagonists</a:t>
            </a:r>
            <a:r>
              <a:rPr lang="es-ES" dirty="0" smtClean="0"/>
              <a:t> Cas)</a:t>
            </a:r>
            <a:br>
              <a:rPr lang="es-ES" dirty="0" smtClean="0"/>
            </a:br>
            <a:endParaRPr lang="es-ES" dirty="0"/>
          </a:p>
        </p:txBody>
      </p:sp>
      <p:sp>
        <p:nvSpPr>
          <p:cNvPr id="7" name="Marcador de contenido 6"/>
          <p:cNvSpPr>
            <a:spLocks noGrp="1"/>
          </p:cNvSpPr>
          <p:nvPr>
            <p:ph idx="1"/>
          </p:nvPr>
        </p:nvSpPr>
        <p:spPr>
          <a:xfrm>
            <a:off x="498764" y="1496291"/>
            <a:ext cx="6151842" cy="4680671"/>
          </a:xfrm>
        </p:spPr>
        <p:txBody>
          <a:bodyPr>
            <a:normAutofit lnSpcReduction="10000"/>
          </a:bodyPr>
          <a:lstStyle/>
          <a:p>
            <a:pPr marL="0" indent="0">
              <a:buNone/>
            </a:pPr>
            <a:endParaRPr lang="es-ES" dirty="0"/>
          </a:p>
          <a:p>
            <a:r>
              <a:rPr lang="es-ES" dirty="0" err="1" smtClean="0"/>
              <a:t>Group</a:t>
            </a:r>
            <a:r>
              <a:rPr lang="es-ES" dirty="0" smtClean="0"/>
              <a:t> of </a:t>
            </a:r>
            <a:r>
              <a:rPr lang="es-ES" dirty="0" err="1" smtClean="0"/>
              <a:t>antihypertensive</a:t>
            </a:r>
            <a:r>
              <a:rPr lang="es-ES" dirty="0" smtClean="0"/>
              <a:t> </a:t>
            </a:r>
          </a:p>
          <a:p>
            <a:pPr marL="0" indent="0">
              <a:buNone/>
            </a:pPr>
            <a:r>
              <a:rPr lang="es-ES" dirty="0" err="1" smtClean="0"/>
              <a:t>medications</a:t>
            </a:r>
            <a:r>
              <a:rPr lang="es-ES" dirty="0" smtClean="0"/>
              <a:t>  </a:t>
            </a:r>
            <a:r>
              <a:rPr lang="es-ES" dirty="0" err="1" smtClean="0"/>
              <a:t>introduced</a:t>
            </a:r>
            <a:endParaRPr lang="es-ES" dirty="0" smtClean="0"/>
          </a:p>
          <a:p>
            <a:pPr marL="0" indent="0">
              <a:buNone/>
            </a:pPr>
            <a:r>
              <a:rPr lang="es-ES" dirty="0" err="1" smtClean="0"/>
              <a:t>into</a:t>
            </a:r>
            <a:r>
              <a:rPr lang="es-ES" dirty="0" smtClean="0"/>
              <a:t> </a:t>
            </a:r>
            <a:r>
              <a:rPr lang="es-ES" dirty="0" err="1" smtClean="0"/>
              <a:t>clinical</a:t>
            </a:r>
            <a:r>
              <a:rPr lang="es-ES" dirty="0" smtClean="0"/>
              <a:t> medicine in </a:t>
            </a:r>
            <a:r>
              <a:rPr lang="es-ES" dirty="0" err="1" smtClean="0"/>
              <a:t>the</a:t>
            </a:r>
            <a:r>
              <a:rPr lang="es-ES" dirty="0" smtClean="0"/>
              <a:t> 1960s</a:t>
            </a:r>
          </a:p>
          <a:p>
            <a:pPr marL="0" indent="0">
              <a:buNone/>
            </a:pPr>
            <a:endParaRPr lang="es-ES" dirty="0" smtClean="0"/>
          </a:p>
          <a:p>
            <a:r>
              <a:rPr lang="es-ES" dirty="0" err="1" smtClean="0"/>
              <a:t>Agents</a:t>
            </a:r>
            <a:r>
              <a:rPr lang="es-ES" dirty="0" smtClean="0"/>
              <a:t> </a:t>
            </a:r>
            <a:r>
              <a:rPr lang="es-ES" dirty="0" err="1" smtClean="0"/>
              <a:t>used</a:t>
            </a:r>
            <a:r>
              <a:rPr lang="es-ES" dirty="0" smtClean="0"/>
              <a:t> </a:t>
            </a:r>
            <a:r>
              <a:rPr lang="es-ES" dirty="0" err="1" smtClean="0"/>
              <a:t>for</a:t>
            </a:r>
            <a:r>
              <a:rPr lang="es-ES" dirty="0" smtClean="0"/>
              <a:t> </a:t>
            </a:r>
            <a:r>
              <a:rPr lang="es-ES" dirty="0" err="1" smtClean="0"/>
              <a:t>the</a:t>
            </a:r>
            <a:r>
              <a:rPr lang="es-ES" dirty="0" smtClean="0"/>
              <a:t> </a:t>
            </a:r>
            <a:r>
              <a:rPr lang="es-ES" dirty="0" err="1" smtClean="0"/>
              <a:t>treatment</a:t>
            </a:r>
            <a:r>
              <a:rPr lang="es-ES" dirty="0" smtClean="0"/>
              <a:t> of a </a:t>
            </a:r>
          </a:p>
          <a:p>
            <a:pPr marL="0" indent="0">
              <a:buNone/>
            </a:pPr>
            <a:r>
              <a:rPr lang="es-ES" dirty="0" smtClean="0"/>
              <a:t>host of cardiovascular </a:t>
            </a:r>
            <a:r>
              <a:rPr lang="es-ES" dirty="0" err="1" smtClean="0"/>
              <a:t>disease</a:t>
            </a:r>
            <a:endParaRPr lang="es-ES" dirty="0" smtClean="0"/>
          </a:p>
          <a:p>
            <a:endParaRPr lang="es-ES" dirty="0" smtClean="0"/>
          </a:p>
          <a:p>
            <a:r>
              <a:rPr lang="es-ES" dirty="0" err="1" smtClean="0"/>
              <a:t>First</a:t>
            </a:r>
            <a:r>
              <a:rPr lang="es-ES" dirty="0" smtClean="0"/>
              <a:t>-line </a:t>
            </a:r>
            <a:r>
              <a:rPr lang="es-ES" dirty="0" err="1" smtClean="0"/>
              <a:t>treatment</a:t>
            </a:r>
            <a:r>
              <a:rPr lang="es-ES" dirty="0" smtClean="0"/>
              <a:t> </a:t>
            </a:r>
            <a:r>
              <a:rPr lang="es-ES" dirty="0" err="1" smtClean="0"/>
              <a:t>options</a:t>
            </a:r>
            <a:r>
              <a:rPr lang="es-ES" dirty="0" smtClean="0"/>
              <a:t> </a:t>
            </a:r>
            <a:r>
              <a:rPr lang="es-ES" dirty="0" err="1" smtClean="0"/>
              <a:t>for</a:t>
            </a:r>
            <a:r>
              <a:rPr lang="es-ES" dirty="0" smtClean="0"/>
              <a:t> </a:t>
            </a:r>
            <a:r>
              <a:rPr lang="es-ES" dirty="0" err="1" smtClean="0"/>
              <a:t>hypertension</a:t>
            </a:r>
            <a:endParaRPr lang="es-ES" dirty="0" smtClean="0"/>
          </a:p>
          <a:p>
            <a:pPr marL="0" indent="0">
              <a:buNone/>
            </a:pPr>
            <a:endParaRPr lang="es-ES" dirty="0" smtClean="0"/>
          </a:p>
          <a:p>
            <a:endParaRPr lang="es-ES" dirty="0"/>
          </a:p>
        </p:txBody>
      </p:sp>
      <p:sp>
        <p:nvSpPr>
          <p:cNvPr id="3" name="Rectangle 2"/>
          <p:cNvSpPr>
            <a:spLocks noChangeArrowheads="1"/>
          </p:cNvSpPr>
          <p:nvPr/>
        </p:nvSpPr>
        <p:spPr bwMode="auto">
          <a:xfrm>
            <a:off x="6650606" y="241752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4" name="Objeto 3"/>
          <p:cNvGraphicFramePr>
            <a:graphicFrameLocks noChangeAspect="1"/>
          </p:cNvGraphicFramePr>
          <p:nvPr>
            <p:extLst>
              <p:ext uri="{D42A27DB-BD31-4B8C-83A1-F6EECF244321}">
                <p14:modId xmlns:p14="http://schemas.microsoft.com/office/powerpoint/2010/main" val="949296450"/>
              </p:ext>
            </p:extLst>
          </p:nvPr>
        </p:nvGraphicFramePr>
        <p:xfrm>
          <a:off x="6550398" y="1690688"/>
          <a:ext cx="5400675" cy="3362325"/>
        </p:xfrm>
        <a:graphic>
          <a:graphicData uri="http://schemas.openxmlformats.org/presentationml/2006/ole">
            <mc:AlternateContent xmlns:mc="http://schemas.openxmlformats.org/markup-compatibility/2006">
              <mc:Choice xmlns:v="urn:schemas-microsoft-com:vml" Requires="v">
                <p:oleObj spid="_x0000_s1129" name="Documento" r:id="rId4" imgW="5391150" imgH="3355703" progId="Word.Document.12">
                  <p:embed/>
                </p:oleObj>
              </mc:Choice>
              <mc:Fallback>
                <p:oleObj name="Documento" r:id="rId4" imgW="5391150" imgH="3355703" progId="Word.Document.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0398" y="1690688"/>
                        <a:ext cx="5400675" cy="3362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Marcador de pie de página 5"/>
          <p:cNvSpPr>
            <a:spLocks noGrp="1"/>
          </p:cNvSpPr>
          <p:nvPr>
            <p:ph type="ftr" sz="quarter" idx="11"/>
          </p:nvPr>
        </p:nvSpPr>
        <p:spPr>
          <a:xfrm>
            <a:off x="651353" y="6176962"/>
            <a:ext cx="10702447" cy="681038"/>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
        <p:nvSpPr>
          <p:cNvPr id="5" name="CuadroTexto 4"/>
          <p:cNvSpPr txBox="1"/>
          <p:nvPr/>
        </p:nvSpPr>
        <p:spPr>
          <a:xfrm>
            <a:off x="6275540" y="5436296"/>
            <a:ext cx="5916460" cy="658857"/>
          </a:xfrm>
          <a:prstGeom prst="rect">
            <a:avLst/>
          </a:prstGeom>
          <a:noFill/>
        </p:spPr>
        <p:txBody>
          <a:bodyPr wrap="square" rtlCol="0">
            <a:spAutoFit/>
          </a:bodyPr>
          <a:lstStyle/>
          <a:p>
            <a:r>
              <a:rPr lang="es-ES" dirty="0" err="1" smtClean="0"/>
              <a:t>Sica</a:t>
            </a:r>
            <a:r>
              <a:rPr lang="es-ES" dirty="0" smtClean="0"/>
              <a:t> DA. </a:t>
            </a:r>
            <a:r>
              <a:rPr lang="es-ES" dirty="0" err="1" smtClean="0"/>
              <a:t>Pharmacotherapy</a:t>
            </a:r>
            <a:r>
              <a:rPr lang="es-ES" dirty="0" smtClean="0"/>
              <a:t> </a:t>
            </a:r>
            <a:r>
              <a:rPr lang="es-ES" dirty="0" err="1" smtClean="0"/>
              <a:t>review</a:t>
            </a:r>
            <a:r>
              <a:rPr lang="es-ES" dirty="0" smtClean="0"/>
              <a:t>: </a:t>
            </a:r>
            <a:r>
              <a:rPr lang="es-ES" dirty="0" err="1" smtClean="0"/>
              <a:t>calcium</a:t>
            </a:r>
            <a:r>
              <a:rPr lang="es-ES" dirty="0" smtClean="0"/>
              <a:t> </a:t>
            </a:r>
            <a:r>
              <a:rPr lang="es-ES" dirty="0" err="1" smtClean="0"/>
              <a:t>channel</a:t>
            </a:r>
            <a:r>
              <a:rPr lang="es-ES" dirty="0" smtClean="0"/>
              <a:t> </a:t>
            </a:r>
            <a:r>
              <a:rPr lang="es-ES" dirty="0" err="1" smtClean="0"/>
              <a:t>blockers</a:t>
            </a:r>
            <a:r>
              <a:rPr lang="es-ES" dirty="0" smtClean="0"/>
              <a:t>.</a:t>
            </a:r>
          </a:p>
          <a:p>
            <a:r>
              <a:rPr lang="es-ES" dirty="0" smtClean="0"/>
              <a:t> J </a:t>
            </a:r>
            <a:r>
              <a:rPr lang="es-ES" dirty="0" err="1"/>
              <a:t>C</a:t>
            </a:r>
            <a:r>
              <a:rPr lang="es-ES" dirty="0" err="1" smtClean="0"/>
              <a:t>lin</a:t>
            </a:r>
            <a:r>
              <a:rPr lang="es-ES" dirty="0" smtClean="0"/>
              <a:t> </a:t>
            </a:r>
            <a:r>
              <a:rPr lang="es-ES" dirty="0" err="1" smtClean="0"/>
              <a:t>Hypertens</a:t>
            </a:r>
            <a:r>
              <a:rPr lang="es-ES" dirty="0" smtClean="0"/>
              <a:t>  2006;8:</a:t>
            </a:r>
            <a:endParaRPr lang="es-ES" sz="1800" kern="1200" dirty="0">
              <a:solidFill>
                <a:schemeClr val="tx1"/>
              </a:solidFill>
              <a:latin typeface="+mn-lt"/>
              <a:ea typeface="+mn-ea"/>
              <a:cs typeface="+mn-cs"/>
            </a:endParaRPr>
          </a:p>
        </p:txBody>
      </p:sp>
    </p:spTree>
    <p:extLst>
      <p:ext uri="{BB962C8B-B14F-4D97-AF65-F5344CB8AC3E}">
        <p14:creationId xmlns:p14="http://schemas.microsoft.com/office/powerpoint/2010/main" val="42681512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4379" y="365125"/>
            <a:ext cx="11199421" cy="1325563"/>
          </a:xfrm>
        </p:spPr>
        <p:txBody>
          <a:bodyPr>
            <a:normAutofit fontScale="90000"/>
          </a:bodyPr>
          <a:lstStyle/>
          <a:p>
            <a:r>
              <a:rPr lang="es-ES" dirty="0" smtClean="0"/>
              <a:t>	</a:t>
            </a:r>
            <a:r>
              <a:rPr lang="es-ES" dirty="0" err="1" smtClean="0"/>
              <a:t>Calcium-channel</a:t>
            </a:r>
            <a:r>
              <a:rPr lang="es-ES" dirty="0" smtClean="0"/>
              <a:t> </a:t>
            </a:r>
            <a:r>
              <a:rPr lang="es-ES" dirty="0" err="1" smtClean="0"/>
              <a:t>blockers</a:t>
            </a:r>
            <a:r>
              <a:rPr lang="es-ES" dirty="0" smtClean="0"/>
              <a:t> </a:t>
            </a:r>
            <a:r>
              <a:rPr lang="es-ES" dirty="0" err="1" smtClean="0"/>
              <a:t>CCBs</a:t>
            </a:r>
            <a:r>
              <a:rPr lang="es-ES" dirty="0" smtClean="0"/>
              <a:t/>
            </a:r>
            <a:br>
              <a:rPr lang="es-ES" dirty="0" smtClean="0"/>
            </a:br>
            <a:r>
              <a:rPr lang="es-ES" dirty="0" smtClean="0"/>
              <a:t>	(</a:t>
            </a:r>
            <a:r>
              <a:rPr lang="es-ES" dirty="0" err="1" smtClean="0"/>
              <a:t>calcium</a:t>
            </a:r>
            <a:r>
              <a:rPr lang="es-ES" dirty="0" smtClean="0"/>
              <a:t> </a:t>
            </a:r>
            <a:r>
              <a:rPr lang="es-ES" dirty="0" err="1" smtClean="0"/>
              <a:t>antagonists</a:t>
            </a:r>
            <a:r>
              <a:rPr lang="es-ES" dirty="0" smtClean="0"/>
              <a:t> Cas)</a:t>
            </a:r>
            <a:br>
              <a:rPr lang="es-ES" dirty="0" smtClean="0"/>
            </a:br>
            <a:endParaRPr lang="es-ES" dirty="0"/>
          </a:p>
        </p:txBody>
      </p:sp>
      <p:sp>
        <p:nvSpPr>
          <p:cNvPr id="7" name="Marcador de contenido 6"/>
          <p:cNvSpPr>
            <a:spLocks noGrp="1"/>
          </p:cNvSpPr>
          <p:nvPr>
            <p:ph idx="1"/>
          </p:nvPr>
        </p:nvSpPr>
        <p:spPr/>
        <p:txBody>
          <a:bodyPr/>
          <a:lstStyle/>
          <a:p>
            <a:pPr marL="0" indent="0">
              <a:buNone/>
            </a:pPr>
            <a:endParaRPr lang="es-ES" dirty="0" smtClean="0"/>
          </a:p>
          <a:p>
            <a:r>
              <a:rPr lang="es-ES" dirty="0" err="1" smtClean="0"/>
              <a:t>Property</a:t>
            </a:r>
            <a:r>
              <a:rPr lang="es-ES" dirty="0" smtClean="0"/>
              <a:t> of </a:t>
            </a:r>
            <a:r>
              <a:rPr lang="es-ES" dirty="0" err="1" smtClean="0"/>
              <a:t>blocking</a:t>
            </a:r>
            <a:r>
              <a:rPr lang="es-ES" dirty="0" smtClean="0"/>
              <a:t> </a:t>
            </a:r>
            <a:r>
              <a:rPr lang="es-ES" dirty="0" err="1" smtClean="0"/>
              <a:t>the</a:t>
            </a:r>
            <a:r>
              <a:rPr lang="es-ES" dirty="0" smtClean="0"/>
              <a:t> </a:t>
            </a:r>
            <a:r>
              <a:rPr lang="es-ES" dirty="0" err="1" smtClean="0"/>
              <a:t>transmembrane</a:t>
            </a:r>
            <a:endParaRPr lang="es-ES" dirty="0" smtClean="0"/>
          </a:p>
          <a:p>
            <a:pPr marL="0" indent="0">
              <a:buNone/>
            </a:pPr>
            <a:r>
              <a:rPr lang="es-ES" dirty="0" err="1"/>
              <a:t>f</a:t>
            </a:r>
            <a:r>
              <a:rPr lang="es-ES" dirty="0" err="1" smtClean="0"/>
              <a:t>low</a:t>
            </a:r>
            <a:r>
              <a:rPr lang="es-ES" dirty="0" smtClean="0"/>
              <a:t> of </a:t>
            </a:r>
            <a:r>
              <a:rPr lang="es-ES" dirty="0" err="1" smtClean="0"/>
              <a:t>calcium</a:t>
            </a:r>
            <a:r>
              <a:rPr lang="es-ES" dirty="0" smtClean="0"/>
              <a:t> </a:t>
            </a:r>
            <a:r>
              <a:rPr lang="es-ES" dirty="0" err="1" smtClean="0"/>
              <a:t>ions</a:t>
            </a:r>
            <a:r>
              <a:rPr lang="es-ES" dirty="0" smtClean="0"/>
              <a:t> (</a:t>
            </a:r>
            <a:r>
              <a:rPr lang="es-ES" dirty="0" err="1" smtClean="0"/>
              <a:t>into</a:t>
            </a:r>
            <a:r>
              <a:rPr lang="es-ES" dirty="0" smtClean="0"/>
              <a:t> </a:t>
            </a:r>
            <a:r>
              <a:rPr lang="es-ES" dirty="0" err="1" smtClean="0"/>
              <a:t>the</a:t>
            </a:r>
            <a:r>
              <a:rPr lang="es-ES" dirty="0" smtClean="0"/>
              <a:t> </a:t>
            </a:r>
            <a:r>
              <a:rPr lang="es-ES" dirty="0" err="1" smtClean="0"/>
              <a:t>cell</a:t>
            </a:r>
            <a:r>
              <a:rPr lang="es-ES" dirty="0" smtClean="0"/>
              <a:t> </a:t>
            </a:r>
            <a:r>
              <a:rPr lang="es-ES" dirty="0" err="1" smtClean="0"/>
              <a:t>through</a:t>
            </a:r>
            <a:r>
              <a:rPr lang="es-ES" dirty="0" smtClean="0"/>
              <a:t> </a:t>
            </a:r>
          </a:p>
          <a:p>
            <a:pPr marL="0" indent="0">
              <a:buNone/>
            </a:pPr>
            <a:r>
              <a:rPr lang="es-ES" dirty="0" err="1" smtClean="0"/>
              <a:t>voltage-gated</a:t>
            </a:r>
            <a:r>
              <a:rPr lang="es-ES" dirty="0" smtClean="0"/>
              <a:t> </a:t>
            </a:r>
            <a:r>
              <a:rPr lang="es-ES" dirty="0" err="1" smtClean="0"/>
              <a:t>channels</a:t>
            </a:r>
            <a:r>
              <a:rPr lang="es-ES" dirty="0" smtClean="0"/>
              <a:t>)</a:t>
            </a:r>
          </a:p>
          <a:p>
            <a:pPr marL="0" indent="0">
              <a:buNone/>
            </a:pPr>
            <a:r>
              <a:rPr lang="es-ES" dirty="0" err="1" smtClean="0"/>
              <a:t>Binding</a:t>
            </a:r>
            <a:r>
              <a:rPr lang="es-ES" dirty="0" smtClean="0"/>
              <a:t> to </a:t>
            </a:r>
            <a:r>
              <a:rPr lang="es-ES" dirty="0" err="1" smtClean="0"/>
              <a:t>the</a:t>
            </a:r>
            <a:r>
              <a:rPr lang="es-ES" dirty="0" smtClean="0"/>
              <a:t> L-</a:t>
            </a:r>
            <a:r>
              <a:rPr lang="es-ES" dirty="0" err="1" smtClean="0"/>
              <a:t>type</a:t>
            </a:r>
            <a:r>
              <a:rPr lang="es-ES" dirty="0" smtClean="0"/>
              <a:t> </a:t>
            </a:r>
            <a:r>
              <a:rPr lang="es-ES" dirty="0" err="1" smtClean="0"/>
              <a:t>calcium</a:t>
            </a:r>
            <a:r>
              <a:rPr lang="es-ES" dirty="0" smtClean="0"/>
              <a:t> </a:t>
            </a:r>
            <a:r>
              <a:rPr lang="es-ES" dirty="0" err="1" smtClean="0"/>
              <a:t>channels</a:t>
            </a:r>
            <a:r>
              <a:rPr lang="es-ES" dirty="0" smtClean="0"/>
              <a:t> in </a:t>
            </a:r>
          </a:p>
          <a:p>
            <a:pPr marL="0" indent="0">
              <a:buNone/>
            </a:pPr>
            <a:r>
              <a:rPr lang="es-ES" dirty="0" err="1" smtClean="0"/>
              <a:t>the</a:t>
            </a:r>
            <a:r>
              <a:rPr lang="es-ES" dirty="0" smtClean="0"/>
              <a:t> </a:t>
            </a:r>
            <a:r>
              <a:rPr lang="es-ES" dirty="0" err="1" smtClean="0"/>
              <a:t>hearth</a:t>
            </a:r>
            <a:r>
              <a:rPr lang="es-ES" dirty="0" smtClean="0"/>
              <a:t> and in </a:t>
            </a:r>
            <a:r>
              <a:rPr lang="es-ES" dirty="0" err="1" smtClean="0"/>
              <a:t>smooth</a:t>
            </a:r>
            <a:r>
              <a:rPr lang="es-ES" dirty="0" smtClean="0"/>
              <a:t> </a:t>
            </a:r>
            <a:r>
              <a:rPr lang="es-ES" dirty="0" err="1" smtClean="0"/>
              <a:t>muscle</a:t>
            </a:r>
            <a:r>
              <a:rPr lang="es-ES" dirty="0" smtClean="0"/>
              <a:t> of </a:t>
            </a:r>
            <a:r>
              <a:rPr lang="es-ES" dirty="0" err="1" smtClean="0"/>
              <a:t>the</a:t>
            </a:r>
            <a:r>
              <a:rPr lang="es-ES" dirty="0" smtClean="0"/>
              <a:t> </a:t>
            </a:r>
          </a:p>
          <a:p>
            <a:pPr marL="0" indent="0">
              <a:buNone/>
            </a:pPr>
            <a:r>
              <a:rPr lang="es-ES" dirty="0" err="1" smtClean="0"/>
              <a:t>peripheral</a:t>
            </a:r>
            <a:r>
              <a:rPr lang="es-ES" dirty="0" smtClean="0"/>
              <a:t> </a:t>
            </a:r>
            <a:r>
              <a:rPr lang="es-ES" dirty="0" err="1" smtClean="0"/>
              <a:t>vasculature</a:t>
            </a:r>
            <a:endParaRPr lang="es-ES" dirty="0" smtClean="0"/>
          </a:p>
          <a:p>
            <a:pPr marL="0" indent="0">
              <a:buNone/>
            </a:pPr>
            <a:endParaRPr lang="es-ES" dirty="0" smtClean="0"/>
          </a:p>
          <a:p>
            <a:pPr marL="0" indent="0">
              <a:buNone/>
            </a:pPr>
            <a:endParaRPr lang="es-ES" dirty="0" smtClean="0"/>
          </a:p>
          <a:p>
            <a:pPr marL="0" indent="0">
              <a:buNone/>
            </a:pPr>
            <a:endParaRPr lang="es-ES" dirty="0" smtClean="0"/>
          </a:p>
          <a:p>
            <a:endParaRPr lang="es-ES" dirty="0"/>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7927" y="2129048"/>
            <a:ext cx="4450080" cy="3169920"/>
          </a:xfrm>
          <a:prstGeom prst="rect">
            <a:avLst/>
          </a:prstGeom>
        </p:spPr>
      </p:pic>
      <p:sp>
        <p:nvSpPr>
          <p:cNvPr id="5" name="Marcador de pie de página 4"/>
          <p:cNvSpPr>
            <a:spLocks noGrp="1"/>
          </p:cNvSpPr>
          <p:nvPr>
            <p:ph type="ftr" sz="quarter" idx="11"/>
          </p:nvPr>
        </p:nvSpPr>
        <p:spPr>
          <a:xfrm>
            <a:off x="838200" y="6311900"/>
            <a:ext cx="10819808" cy="303423"/>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Tree>
    <p:extLst>
      <p:ext uri="{BB962C8B-B14F-4D97-AF65-F5344CB8AC3E}">
        <p14:creationId xmlns:p14="http://schemas.microsoft.com/office/powerpoint/2010/main" val="2302817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smtClean="0"/>
              <a:t/>
            </a:r>
            <a:br>
              <a:rPr lang="es-ES" dirty="0" smtClean="0"/>
            </a:br>
            <a:endParaRPr lang="es-ES" dirty="0"/>
          </a:p>
        </p:txBody>
      </p:sp>
      <p:sp>
        <p:nvSpPr>
          <p:cNvPr id="7" name="Marcador de contenido 6"/>
          <p:cNvSpPr>
            <a:spLocks noGrp="1"/>
          </p:cNvSpPr>
          <p:nvPr>
            <p:ph idx="1"/>
          </p:nvPr>
        </p:nvSpPr>
        <p:spPr>
          <a:xfrm>
            <a:off x="6305796" y="913099"/>
            <a:ext cx="5049591" cy="4922899"/>
          </a:xfrm>
        </p:spPr>
        <p:txBody>
          <a:bodyPr>
            <a:normAutofit fontScale="85000" lnSpcReduction="20000"/>
          </a:bodyPr>
          <a:lstStyle/>
          <a:p>
            <a:pPr marL="0" indent="0">
              <a:buNone/>
            </a:pPr>
            <a:r>
              <a:rPr lang="es-ES" dirty="0" smtClean="0"/>
              <a:t> A </a:t>
            </a:r>
            <a:r>
              <a:rPr lang="es-ES" dirty="0" err="1" smtClean="0"/>
              <a:t>group</a:t>
            </a:r>
            <a:r>
              <a:rPr lang="es-ES" dirty="0" smtClean="0"/>
              <a:t> of </a:t>
            </a:r>
            <a:r>
              <a:rPr lang="es-ES" dirty="0" err="1" smtClean="0"/>
              <a:t>compounds</a:t>
            </a:r>
            <a:r>
              <a:rPr lang="es-ES" dirty="0" smtClean="0"/>
              <a:t> </a:t>
            </a:r>
            <a:r>
              <a:rPr lang="es-ES" dirty="0" err="1" smtClean="0"/>
              <a:t>with</a:t>
            </a:r>
            <a:r>
              <a:rPr lang="es-ES" dirty="0" smtClean="0"/>
              <a:t> </a:t>
            </a:r>
            <a:r>
              <a:rPr lang="es-ES" dirty="0" err="1" smtClean="0"/>
              <a:t>distinctive</a:t>
            </a:r>
            <a:r>
              <a:rPr lang="es-ES" dirty="0" smtClean="0"/>
              <a:t> </a:t>
            </a:r>
            <a:r>
              <a:rPr lang="es-ES" dirty="0" err="1" smtClean="0"/>
              <a:t>structures</a:t>
            </a:r>
            <a:r>
              <a:rPr lang="es-ES" dirty="0" smtClean="0"/>
              <a:t> and </a:t>
            </a:r>
            <a:r>
              <a:rPr lang="es-ES" dirty="0" err="1" smtClean="0"/>
              <a:t>pharmacologic</a:t>
            </a:r>
            <a:r>
              <a:rPr lang="es-ES" dirty="0" smtClean="0"/>
              <a:t> </a:t>
            </a:r>
            <a:r>
              <a:rPr lang="es-ES" dirty="0" err="1" smtClean="0"/>
              <a:t>effects</a:t>
            </a:r>
            <a:endParaRPr lang="es-ES" dirty="0" smtClean="0"/>
          </a:p>
          <a:p>
            <a:pPr marL="0" indent="0">
              <a:buNone/>
            </a:pPr>
            <a:endParaRPr lang="es-ES" dirty="0" smtClean="0"/>
          </a:p>
          <a:p>
            <a:pPr marL="0" indent="0">
              <a:buNone/>
            </a:pPr>
            <a:r>
              <a:rPr lang="es-ES" dirty="0" err="1" smtClean="0"/>
              <a:t>Three</a:t>
            </a:r>
            <a:r>
              <a:rPr lang="es-ES" dirty="0" smtClean="0"/>
              <a:t> subclases:</a:t>
            </a:r>
          </a:p>
          <a:p>
            <a:pPr marL="0" indent="0">
              <a:buNone/>
            </a:pPr>
            <a:r>
              <a:rPr lang="es-ES" b="1" dirty="0" err="1" smtClean="0"/>
              <a:t>Phenylalkylamines</a:t>
            </a:r>
            <a:r>
              <a:rPr lang="es-ES" b="1" dirty="0" smtClean="0"/>
              <a:t> </a:t>
            </a:r>
          </a:p>
          <a:p>
            <a:pPr marL="0" indent="0">
              <a:buNone/>
            </a:pPr>
            <a:r>
              <a:rPr lang="es-ES" b="1" dirty="0" err="1" smtClean="0"/>
              <a:t>Benzothiazepines</a:t>
            </a:r>
            <a:r>
              <a:rPr lang="es-ES" b="1" dirty="0" smtClean="0"/>
              <a:t> </a:t>
            </a:r>
          </a:p>
          <a:p>
            <a:pPr marL="0" indent="0">
              <a:buNone/>
            </a:pPr>
            <a:r>
              <a:rPr lang="es-ES" b="1" dirty="0" err="1" smtClean="0"/>
              <a:t>Dihydropyridines</a:t>
            </a:r>
            <a:r>
              <a:rPr lang="es-ES" dirty="0" smtClean="0"/>
              <a:t> </a:t>
            </a:r>
            <a:r>
              <a:rPr lang="es-ES" b="1" dirty="0" smtClean="0"/>
              <a:t>DHP</a:t>
            </a:r>
            <a:r>
              <a:rPr lang="es-ES" dirty="0" smtClean="0"/>
              <a:t>: </a:t>
            </a:r>
            <a:r>
              <a:rPr lang="es-ES" dirty="0" err="1" smtClean="0"/>
              <a:t>have</a:t>
            </a:r>
            <a:r>
              <a:rPr lang="es-ES" dirty="0" smtClean="0"/>
              <a:t> </a:t>
            </a:r>
            <a:r>
              <a:rPr lang="es-ES" dirty="0" err="1" smtClean="0"/>
              <a:t>minimal</a:t>
            </a:r>
            <a:r>
              <a:rPr lang="es-ES" dirty="0" smtClean="0"/>
              <a:t> </a:t>
            </a:r>
            <a:r>
              <a:rPr lang="es-ES" dirty="0" err="1" smtClean="0"/>
              <a:t>effect</a:t>
            </a:r>
            <a:r>
              <a:rPr lang="es-ES" dirty="0" smtClean="0"/>
              <a:t> </a:t>
            </a:r>
            <a:r>
              <a:rPr lang="es-ES" dirty="0" err="1" smtClean="0"/>
              <a:t>on</a:t>
            </a:r>
            <a:r>
              <a:rPr lang="es-ES" dirty="0" smtClean="0"/>
              <a:t> </a:t>
            </a:r>
            <a:r>
              <a:rPr lang="es-ES" dirty="0" err="1" smtClean="0"/>
              <a:t>cardiac</a:t>
            </a:r>
            <a:r>
              <a:rPr lang="es-ES" dirty="0" smtClean="0"/>
              <a:t> </a:t>
            </a:r>
            <a:r>
              <a:rPr lang="es-ES" dirty="0" err="1"/>
              <a:t>c</a:t>
            </a:r>
            <a:r>
              <a:rPr lang="es-ES" dirty="0" err="1" smtClean="0"/>
              <a:t>onduction</a:t>
            </a:r>
            <a:r>
              <a:rPr lang="es-ES" dirty="0" smtClean="0"/>
              <a:t> </a:t>
            </a:r>
            <a:r>
              <a:rPr lang="es-ES" dirty="0" err="1" smtClean="0"/>
              <a:t>or</a:t>
            </a:r>
            <a:r>
              <a:rPr lang="es-ES" dirty="0" smtClean="0"/>
              <a:t> </a:t>
            </a:r>
            <a:r>
              <a:rPr lang="es-ES" dirty="0" err="1" smtClean="0"/>
              <a:t>hearth</a:t>
            </a:r>
            <a:r>
              <a:rPr lang="es-ES" dirty="0" smtClean="0"/>
              <a:t> </a:t>
            </a:r>
            <a:r>
              <a:rPr lang="es-ES" dirty="0" err="1" smtClean="0"/>
              <a:t>rate</a:t>
            </a:r>
            <a:r>
              <a:rPr lang="es-ES" dirty="0" smtClean="0"/>
              <a:t> </a:t>
            </a:r>
            <a:r>
              <a:rPr lang="es-ES" dirty="0" err="1" smtClean="0"/>
              <a:t>while</a:t>
            </a:r>
            <a:r>
              <a:rPr lang="es-ES" dirty="0" smtClean="0"/>
              <a:t> </a:t>
            </a:r>
            <a:r>
              <a:rPr lang="es-ES" dirty="0" err="1" smtClean="0"/>
              <a:t>have</a:t>
            </a:r>
            <a:r>
              <a:rPr lang="es-ES" dirty="0" smtClean="0"/>
              <a:t> </a:t>
            </a:r>
            <a:r>
              <a:rPr lang="es-ES" u="sng" dirty="0" err="1" smtClean="0">
                <a:solidFill>
                  <a:srgbClr val="C00000"/>
                </a:solidFill>
              </a:rPr>
              <a:t>potent</a:t>
            </a:r>
            <a:r>
              <a:rPr lang="es-ES" u="sng" dirty="0" smtClean="0">
                <a:solidFill>
                  <a:srgbClr val="C00000"/>
                </a:solidFill>
              </a:rPr>
              <a:t> </a:t>
            </a:r>
            <a:r>
              <a:rPr lang="es-ES" u="sng" dirty="0" err="1" smtClean="0">
                <a:solidFill>
                  <a:srgbClr val="C00000"/>
                </a:solidFill>
              </a:rPr>
              <a:t>action</a:t>
            </a:r>
            <a:r>
              <a:rPr lang="es-ES" u="sng" dirty="0" smtClean="0">
                <a:solidFill>
                  <a:srgbClr val="C00000"/>
                </a:solidFill>
              </a:rPr>
              <a:t> as arteriolar </a:t>
            </a:r>
            <a:r>
              <a:rPr lang="es-ES" u="sng" dirty="0" err="1" smtClean="0">
                <a:solidFill>
                  <a:srgbClr val="C00000"/>
                </a:solidFill>
              </a:rPr>
              <a:t>vasodilators</a:t>
            </a:r>
            <a:r>
              <a:rPr lang="es-ES" u="sng" dirty="0" smtClean="0">
                <a:solidFill>
                  <a:srgbClr val="C00000"/>
                </a:solidFill>
              </a:rPr>
              <a:t>….</a:t>
            </a:r>
            <a:r>
              <a:rPr lang="es-ES" u="sng" dirty="0" err="1" smtClean="0">
                <a:solidFill>
                  <a:srgbClr val="C00000"/>
                </a:solidFill>
              </a:rPr>
              <a:t>peripheral</a:t>
            </a:r>
            <a:r>
              <a:rPr lang="es-ES" u="sng" dirty="0" smtClean="0">
                <a:solidFill>
                  <a:srgbClr val="C00000"/>
                </a:solidFill>
              </a:rPr>
              <a:t> and </a:t>
            </a:r>
            <a:r>
              <a:rPr lang="es-ES" u="sng" dirty="0" err="1" smtClean="0">
                <a:solidFill>
                  <a:srgbClr val="C00000"/>
                </a:solidFill>
              </a:rPr>
              <a:t>coronary</a:t>
            </a:r>
            <a:r>
              <a:rPr lang="es-ES" u="sng" dirty="0" smtClean="0">
                <a:solidFill>
                  <a:srgbClr val="C00000"/>
                </a:solidFill>
              </a:rPr>
              <a:t>)</a:t>
            </a:r>
            <a:endParaRPr lang="es-ES" u="sng" dirty="0">
              <a:solidFill>
                <a:srgbClr val="C00000"/>
              </a:solidFill>
            </a:endParaRPr>
          </a:p>
        </p:txBody>
      </p:sp>
      <p:sp>
        <p:nvSpPr>
          <p:cNvPr id="3" name="Marcador de texto 2"/>
          <p:cNvSpPr>
            <a:spLocks noGrp="1"/>
          </p:cNvSpPr>
          <p:nvPr>
            <p:ph type="body" sz="half" idx="2"/>
          </p:nvPr>
        </p:nvSpPr>
        <p:spPr/>
        <p:txBody>
          <a:bodyPr/>
          <a:lstStyle/>
          <a:p>
            <a:endParaRPr lang="es-ES" dirty="0"/>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885" y="219694"/>
            <a:ext cx="5630838" cy="5801677"/>
          </a:xfrm>
          <a:prstGeom prst="rect">
            <a:avLst/>
          </a:prstGeom>
        </p:spPr>
      </p:pic>
      <p:sp>
        <p:nvSpPr>
          <p:cNvPr id="5" name="CuadroTexto 4"/>
          <p:cNvSpPr txBox="1"/>
          <p:nvPr/>
        </p:nvSpPr>
        <p:spPr>
          <a:xfrm>
            <a:off x="5142015" y="2464130"/>
            <a:ext cx="1828800" cy="1828800"/>
          </a:xfrm>
          <a:prstGeom prst="rect">
            <a:avLst/>
          </a:prstGeom>
          <a:noFill/>
        </p:spPr>
        <p:txBody>
          <a:bodyPr wrap="square" rtlCol="0">
            <a:spAutoFit/>
          </a:bodyPr>
          <a:lstStyle/>
          <a:p>
            <a:r>
              <a:rPr lang="es-ES" sz="1800" kern="1200" dirty="0">
                <a:solidFill>
                  <a:schemeClr val="tx1"/>
                </a:solidFill>
                <a:latin typeface="+mn-lt"/>
                <a:ea typeface="+mn-ea"/>
                <a:cs typeface="+mn-cs"/>
              </a:rPr>
              <a:t>Espacio para el texto</a:t>
            </a:r>
          </a:p>
        </p:txBody>
      </p:sp>
      <p:sp>
        <p:nvSpPr>
          <p:cNvPr id="6" name="CuadroTexto 5"/>
          <p:cNvSpPr txBox="1"/>
          <p:nvPr/>
        </p:nvSpPr>
        <p:spPr>
          <a:xfrm rot="20670120">
            <a:off x="496288" y="4904656"/>
            <a:ext cx="1935575" cy="461665"/>
          </a:xfrm>
          <a:prstGeom prst="rect">
            <a:avLst/>
          </a:prstGeom>
          <a:noFill/>
          <a:ln>
            <a:noFill/>
          </a:ln>
        </p:spPr>
        <p:txBody>
          <a:bodyPr wrap="square" rtlCol="0">
            <a:spAutoFit/>
          </a:bodyPr>
          <a:lstStyle/>
          <a:p>
            <a:r>
              <a:rPr lang="es-ES" sz="2400" b="1" dirty="0" err="1" smtClean="0">
                <a:solidFill>
                  <a:srgbClr val="C00000"/>
                </a:solidFill>
              </a:rPr>
              <a:t>Lecarnidipine</a:t>
            </a:r>
            <a:endParaRPr lang="es-ES" sz="1800" b="1" kern="1200" dirty="0">
              <a:solidFill>
                <a:srgbClr val="C00000"/>
              </a:solidFill>
            </a:endParaRPr>
          </a:p>
        </p:txBody>
      </p:sp>
      <p:sp>
        <p:nvSpPr>
          <p:cNvPr id="9" name="Marcador de pie de página 8"/>
          <p:cNvSpPr>
            <a:spLocks noGrp="1"/>
          </p:cNvSpPr>
          <p:nvPr>
            <p:ph type="ftr" sz="quarter" idx="11"/>
          </p:nvPr>
        </p:nvSpPr>
        <p:spPr>
          <a:xfrm>
            <a:off x="425885" y="6021371"/>
            <a:ext cx="10929501" cy="836629"/>
          </a:xfrm>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Tree>
    <p:extLst>
      <p:ext uri="{BB962C8B-B14F-4D97-AF65-F5344CB8AC3E}">
        <p14:creationId xmlns:p14="http://schemas.microsoft.com/office/powerpoint/2010/main" val="38366888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5930663" cy="5549292"/>
          </a:xfrm>
        </p:spPr>
        <p:txBody>
          <a:bodyPr>
            <a:noAutofit/>
          </a:bodyPr>
          <a:lstStyle/>
          <a:p>
            <a:r>
              <a:rPr lang="es-ES" sz="8800" dirty="0" err="1"/>
              <a:t>Lercanidipe</a:t>
            </a:r>
            <a:r>
              <a:rPr lang="es-ES" sz="8800" dirty="0"/>
              <a:t> </a:t>
            </a:r>
            <a:r>
              <a:rPr lang="es-ES" sz="8800" dirty="0" smtClean="0"/>
              <a:t/>
            </a:r>
            <a:br>
              <a:rPr lang="es-ES" sz="8800" dirty="0" smtClean="0"/>
            </a:br>
            <a:r>
              <a:rPr lang="es-ES" sz="3200" dirty="0" err="1" smtClean="0"/>
              <a:t>is</a:t>
            </a:r>
            <a:r>
              <a:rPr lang="es-ES" sz="3200" dirty="0" smtClean="0"/>
              <a:t> </a:t>
            </a:r>
            <a:r>
              <a:rPr lang="es-ES" sz="3200" dirty="0"/>
              <a:t>a </a:t>
            </a:r>
            <a:r>
              <a:rPr lang="es-ES" sz="3200" dirty="0" err="1"/>
              <a:t>vasoselective</a:t>
            </a:r>
            <a:r>
              <a:rPr lang="es-ES" sz="3200" dirty="0"/>
              <a:t> </a:t>
            </a:r>
            <a:r>
              <a:rPr lang="es-ES" sz="3200" dirty="0" err="1"/>
              <a:t>lipophilic</a:t>
            </a:r>
            <a:r>
              <a:rPr lang="es-ES" sz="3200" dirty="0"/>
              <a:t> </a:t>
            </a:r>
            <a:r>
              <a:rPr lang="es-ES" sz="3200" dirty="0" err="1"/>
              <a:t>dihydropyridine</a:t>
            </a:r>
            <a:r>
              <a:rPr lang="es-ES" sz="3200" dirty="0"/>
              <a:t> </a:t>
            </a:r>
            <a:r>
              <a:rPr lang="es-ES" sz="3200" dirty="0" err="1"/>
              <a:t>calcium</a:t>
            </a:r>
            <a:r>
              <a:rPr lang="es-ES" sz="3200" dirty="0"/>
              <a:t> </a:t>
            </a:r>
            <a:r>
              <a:rPr lang="es-ES" sz="3200" dirty="0" err="1"/>
              <a:t>antagonist</a:t>
            </a:r>
            <a:r>
              <a:rPr lang="es-ES" sz="3200" dirty="0"/>
              <a:t> </a:t>
            </a:r>
            <a:r>
              <a:rPr lang="es-ES" sz="3200" dirty="0" err="1"/>
              <a:t>which</a:t>
            </a:r>
            <a:r>
              <a:rPr lang="es-ES" sz="3200" dirty="0"/>
              <a:t> causes </a:t>
            </a:r>
            <a:r>
              <a:rPr lang="es-ES" sz="3200" dirty="0" err="1"/>
              <a:t>systemic</a:t>
            </a:r>
            <a:r>
              <a:rPr lang="es-ES" sz="3200" dirty="0"/>
              <a:t> </a:t>
            </a:r>
            <a:r>
              <a:rPr lang="es-ES" sz="3200" dirty="0" err="1"/>
              <a:t>vasodilatation</a:t>
            </a:r>
            <a:r>
              <a:rPr lang="es-ES" sz="3200" dirty="0"/>
              <a:t> </a:t>
            </a:r>
            <a:r>
              <a:rPr lang="es-ES" sz="3200" dirty="0" err="1"/>
              <a:t>by</a:t>
            </a:r>
            <a:r>
              <a:rPr lang="es-ES" sz="3200" dirty="0"/>
              <a:t> </a:t>
            </a:r>
            <a:r>
              <a:rPr lang="es-ES" sz="3200" dirty="0" err="1"/>
              <a:t>blocking</a:t>
            </a:r>
            <a:r>
              <a:rPr lang="es-ES" sz="3200" dirty="0"/>
              <a:t> </a:t>
            </a:r>
            <a:r>
              <a:rPr lang="es-ES" sz="3200" dirty="0" err="1"/>
              <a:t>the</a:t>
            </a:r>
            <a:r>
              <a:rPr lang="es-ES" sz="3200" dirty="0"/>
              <a:t> </a:t>
            </a:r>
            <a:r>
              <a:rPr lang="es-ES" sz="3200" dirty="0" err="1"/>
              <a:t>influx</a:t>
            </a:r>
            <a:r>
              <a:rPr lang="es-ES" sz="3200" dirty="0"/>
              <a:t> of </a:t>
            </a:r>
            <a:r>
              <a:rPr lang="es-ES" sz="3200" dirty="0" err="1"/>
              <a:t>calcium</a:t>
            </a:r>
            <a:r>
              <a:rPr lang="es-ES" sz="3200" dirty="0"/>
              <a:t> </a:t>
            </a:r>
            <a:r>
              <a:rPr lang="es-ES" sz="3200" dirty="0" err="1"/>
              <a:t>ions</a:t>
            </a:r>
            <a:r>
              <a:rPr lang="es-ES" sz="3200" dirty="0"/>
              <a:t> </a:t>
            </a:r>
            <a:r>
              <a:rPr lang="es-ES" sz="3200" dirty="0" err="1"/>
              <a:t>through</a:t>
            </a:r>
            <a:r>
              <a:rPr lang="es-ES" sz="3200" dirty="0"/>
              <a:t> L-</a:t>
            </a:r>
            <a:r>
              <a:rPr lang="es-ES" sz="3200" dirty="0" err="1"/>
              <a:t>type</a:t>
            </a:r>
            <a:r>
              <a:rPr lang="es-ES" sz="3200" dirty="0"/>
              <a:t> </a:t>
            </a:r>
            <a:r>
              <a:rPr lang="es-ES" sz="3200" dirty="0" err="1"/>
              <a:t>calcium</a:t>
            </a:r>
            <a:r>
              <a:rPr lang="es-ES" sz="3200" dirty="0"/>
              <a:t> </a:t>
            </a:r>
            <a:r>
              <a:rPr lang="es-ES" sz="3200" dirty="0" err="1"/>
              <a:t>channels</a:t>
            </a:r>
            <a:r>
              <a:rPr lang="es-ES" sz="3200" dirty="0"/>
              <a:t> in </a:t>
            </a:r>
            <a:r>
              <a:rPr lang="es-ES" sz="3200" dirty="0" err="1"/>
              <a:t>cell</a:t>
            </a:r>
            <a:r>
              <a:rPr lang="es-ES" sz="3200" dirty="0"/>
              <a:t> </a:t>
            </a:r>
            <a:r>
              <a:rPr lang="es-ES" sz="3200" dirty="0" err="1"/>
              <a:t>membranes</a:t>
            </a:r>
            <a:r>
              <a:rPr lang="es-ES" sz="3200" dirty="0"/>
              <a:t>. </a:t>
            </a:r>
            <a:r>
              <a:rPr lang="es-ES" sz="3200" dirty="0" smtClean="0"/>
              <a:t/>
            </a:r>
            <a:br>
              <a:rPr lang="es-ES" sz="3200" dirty="0" smtClean="0"/>
            </a:br>
            <a:r>
              <a:rPr lang="es-ES" sz="3200" dirty="0"/>
              <a:t/>
            </a:r>
            <a:br>
              <a:rPr lang="es-ES" sz="3200" dirty="0"/>
            </a:br>
            <a:r>
              <a:rPr lang="es-ES" sz="3200" dirty="0"/>
              <a:t>Has a </a:t>
            </a:r>
            <a:r>
              <a:rPr lang="es-ES" sz="3200" dirty="0" err="1"/>
              <a:t>slower</a:t>
            </a:r>
            <a:r>
              <a:rPr lang="es-ES" sz="3200" dirty="0"/>
              <a:t> </a:t>
            </a:r>
            <a:r>
              <a:rPr lang="es-ES" sz="3200" dirty="0" err="1"/>
              <a:t>onset</a:t>
            </a:r>
            <a:r>
              <a:rPr lang="es-ES" sz="3200" dirty="0"/>
              <a:t> and </a:t>
            </a:r>
            <a:r>
              <a:rPr lang="es-ES" sz="3200" dirty="0" err="1"/>
              <a:t>longer</a:t>
            </a:r>
            <a:r>
              <a:rPr lang="es-ES" sz="3200" dirty="0"/>
              <a:t> </a:t>
            </a:r>
            <a:r>
              <a:rPr lang="es-ES" sz="3200" dirty="0" err="1"/>
              <a:t>duration</a:t>
            </a:r>
            <a:r>
              <a:rPr lang="es-ES" sz="3200" dirty="0"/>
              <a:t> of </a:t>
            </a:r>
            <a:r>
              <a:rPr lang="es-ES" sz="3200" dirty="0" err="1"/>
              <a:t>action</a:t>
            </a:r>
            <a:r>
              <a:rPr lang="es-ES" sz="3200" dirty="0"/>
              <a:t> </a:t>
            </a:r>
            <a:r>
              <a:rPr lang="es-ES" sz="3200" dirty="0" err="1"/>
              <a:t>than</a:t>
            </a:r>
            <a:r>
              <a:rPr lang="es-ES" sz="3200" dirty="0"/>
              <a:t> a </a:t>
            </a:r>
            <a:r>
              <a:rPr lang="es-ES" sz="3200" dirty="0" err="1"/>
              <a:t>number</a:t>
            </a:r>
            <a:r>
              <a:rPr lang="es-ES" sz="3200" dirty="0"/>
              <a:t> of </a:t>
            </a:r>
            <a:r>
              <a:rPr lang="es-ES" sz="3200" dirty="0" err="1"/>
              <a:t>other</a:t>
            </a:r>
            <a:r>
              <a:rPr lang="es-ES" sz="3200" dirty="0"/>
              <a:t> </a:t>
            </a:r>
            <a:r>
              <a:rPr lang="es-ES" sz="3200" dirty="0" err="1"/>
              <a:t>CCBs</a:t>
            </a:r>
            <a:r>
              <a:rPr lang="es-ES" sz="3200" dirty="0"/>
              <a:t/>
            </a:r>
            <a:br>
              <a:rPr lang="es-ES" sz="3200" dirty="0"/>
            </a:br>
            <a:endParaRPr lang="es-ES" sz="3200" dirty="0"/>
          </a:p>
        </p:txBody>
      </p:sp>
      <p:sp>
        <p:nvSpPr>
          <p:cNvPr id="4" name="Marcador de texto 3"/>
          <p:cNvSpPr>
            <a:spLocks noGrp="1"/>
          </p:cNvSpPr>
          <p:nvPr>
            <p:ph type="body" idx="1"/>
          </p:nvPr>
        </p:nvSpPr>
        <p:spPr>
          <a:xfrm>
            <a:off x="839789" y="3638145"/>
            <a:ext cx="4082408" cy="2042808"/>
          </a:xfrm>
        </p:spPr>
        <p:txBody>
          <a:bodyPr>
            <a:normAutofit/>
          </a:bodyPr>
          <a:lstStyle/>
          <a:p>
            <a:endParaRPr lang="es-ES" sz="4400" dirty="0" smtClean="0"/>
          </a:p>
          <a:p>
            <a:endParaRPr lang="es-ES" dirty="0"/>
          </a:p>
        </p:txBody>
      </p:sp>
      <p:pic>
        <p:nvPicPr>
          <p:cNvPr id="5" name="Marcador de contenido 4"/>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20218" r="23465"/>
          <a:stretch/>
        </p:blipFill>
        <p:spPr>
          <a:xfrm>
            <a:off x="7626485" y="241008"/>
            <a:ext cx="2334638" cy="2331883"/>
          </a:xfrm>
        </p:spPr>
      </p:pic>
      <p:sp>
        <p:nvSpPr>
          <p:cNvPr id="6" name="Marcador de contenido 5"/>
          <p:cNvSpPr>
            <a:spLocks noGrp="1"/>
          </p:cNvSpPr>
          <p:nvPr>
            <p:ph sz="quarter" idx="4"/>
          </p:nvPr>
        </p:nvSpPr>
        <p:spPr>
          <a:xfrm>
            <a:off x="7179012" y="1322961"/>
            <a:ext cx="4357991" cy="5033389"/>
          </a:xfrm>
        </p:spPr>
        <p:txBody>
          <a:bodyPr>
            <a:normAutofit fontScale="62500" lnSpcReduction="20000"/>
          </a:bodyPr>
          <a:lstStyle/>
          <a:p>
            <a:endParaRPr lang="es-ES" dirty="0" smtClean="0"/>
          </a:p>
          <a:p>
            <a:endParaRPr lang="es-ES" dirty="0" smtClean="0"/>
          </a:p>
          <a:p>
            <a:endParaRPr lang="es-ES" dirty="0"/>
          </a:p>
          <a:p>
            <a:endParaRPr lang="es-ES" dirty="0"/>
          </a:p>
          <a:p>
            <a:endParaRPr lang="es-ES" dirty="0" smtClean="0"/>
          </a:p>
          <a:p>
            <a:r>
              <a:rPr lang="es-ES" dirty="0" err="1" smtClean="0"/>
              <a:t>Beckey</a:t>
            </a:r>
            <a:r>
              <a:rPr lang="es-ES" dirty="0" smtClean="0"/>
              <a:t> Ch </a:t>
            </a:r>
            <a:r>
              <a:rPr lang="es-ES" dirty="0" err="1" smtClean="0"/>
              <a:t>Lercanidipine</a:t>
            </a:r>
            <a:r>
              <a:rPr lang="es-ES" dirty="0" smtClean="0"/>
              <a:t> in </a:t>
            </a:r>
            <a:r>
              <a:rPr lang="es-ES" dirty="0" err="1" smtClean="0"/>
              <a:t>the</a:t>
            </a:r>
            <a:r>
              <a:rPr lang="es-ES" dirty="0" smtClean="0"/>
              <a:t> </a:t>
            </a:r>
            <a:r>
              <a:rPr lang="es-ES" dirty="0" err="1" smtClean="0"/>
              <a:t>treatment</a:t>
            </a:r>
            <a:r>
              <a:rPr lang="es-ES" dirty="0" smtClean="0"/>
              <a:t> of </a:t>
            </a:r>
            <a:r>
              <a:rPr lang="es-ES" dirty="0" err="1" smtClean="0"/>
              <a:t>hypertension</a:t>
            </a:r>
            <a:r>
              <a:rPr lang="es-ES" dirty="0" smtClean="0"/>
              <a:t>. Ann </a:t>
            </a:r>
            <a:r>
              <a:rPr lang="es-ES" dirty="0" err="1" smtClean="0"/>
              <a:t>Pharmacother</a:t>
            </a:r>
            <a:r>
              <a:rPr lang="es-ES" dirty="0" smtClean="0"/>
              <a:t> 2007;41:465-74</a:t>
            </a:r>
          </a:p>
          <a:p>
            <a:r>
              <a:rPr lang="es-ES" dirty="0" err="1"/>
              <a:t>Borgui</a:t>
            </a:r>
            <a:r>
              <a:rPr lang="es-ES" dirty="0"/>
              <a:t> C. </a:t>
            </a:r>
            <a:r>
              <a:rPr lang="es-ES" dirty="0" err="1"/>
              <a:t>Lercanidipine</a:t>
            </a:r>
            <a:r>
              <a:rPr lang="es-ES" dirty="0"/>
              <a:t> in </a:t>
            </a:r>
            <a:r>
              <a:rPr lang="es-ES" dirty="0" err="1"/>
              <a:t>hypertension</a:t>
            </a:r>
            <a:r>
              <a:rPr lang="es-ES" dirty="0"/>
              <a:t>. Vascular </a:t>
            </a:r>
            <a:r>
              <a:rPr lang="es-ES" dirty="0" err="1"/>
              <a:t>Health</a:t>
            </a:r>
            <a:r>
              <a:rPr lang="es-ES" dirty="0"/>
              <a:t> and </a:t>
            </a:r>
            <a:r>
              <a:rPr lang="es-ES" dirty="0" err="1"/>
              <a:t>Risk</a:t>
            </a:r>
            <a:r>
              <a:rPr lang="es-ES" dirty="0"/>
              <a:t> Management </a:t>
            </a:r>
            <a:r>
              <a:rPr lang="es-ES" dirty="0" smtClean="0"/>
              <a:t>2005;2005:173-182</a:t>
            </a:r>
          </a:p>
          <a:p>
            <a:r>
              <a:rPr lang="es-ES" dirty="0" smtClean="0"/>
              <a:t>Mc </a:t>
            </a:r>
            <a:r>
              <a:rPr lang="es-ES" dirty="0" err="1" smtClean="0"/>
              <a:t>Clellan</a:t>
            </a:r>
            <a:r>
              <a:rPr lang="es-ES" dirty="0" smtClean="0"/>
              <a:t> KJ. </a:t>
            </a:r>
            <a:r>
              <a:rPr lang="es-ES" dirty="0" err="1" smtClean="0"/>
              <a:t>Lercanidipine</a:t>
            </a:r>
            <a:r>
              <a:rPr lang="es-ES" dirty="0" smtClean="0"/>
              <a:t>: a </a:t>
            </a:r>
            <a:r>
              <a:rPr lang="es-ES" dirty="0" err="1" smtClean="0"/>
              <a:t>rview</a:t>
            </a:r>
            <a:r>
              <a:rPr lang="es-ES" dirty="0" smtClean="0"/>
              <a:t> of </a:t>
            </a:r>
            <a:r>
              <a:rPr lang="es-ES" dirty="0" err="1" smtClean="0"/>
              <a:t>its</a:t>
            </a:r>
            <a:r>
              <a:rPr lang="es-ES" dirty="0" smtClean="0"/>
              <a:t> use in </a:t>
            </a:r>
            <a:r>
              <a:rPr lang="es-ES" dirty="0" err="1" smtClean="0"/>
              <a:t>hypertension</a:t>
            </a:r>
            <a:r>
              <a:rPr lang="es-ES" dirty="0" smtClean="0"/>
              <a:t>. </a:t>
            </a:r>
            <a:r>
              <a:rPr lang="es-ES" dirty="0" err="1" smtClean="0"/>
              <a:t>Drugs</a:t>
            </a:r>
            <a:r>
              <a:rPr lang="es-ES" dirty="0" smtClean="0"/>
              <a:t> 2000;60:1123-40</a:t>
            </a:r>
          </a:p>
          <a:p>
            <a:r>
              <a:rPr lang="es-ES" dirty="0" err="1" smtClean="0"/>
              <a:t>Leonetti</a:t>
            </a:r>
            <a:r>
              <a:rPr lang="es-ES" dirty="0" smtClean="0"/>
              <a:t> G et al . </a:t>
            </a:r>
            <a:r>
              <a:rPr lang="es-ES" dirty="0" err="1" smtClean="0"/>
              <a:t>Tolerability</a:t>
            </a:r>
            <a:r>
              <a:rPr lang="es-ES" dirty="0" smtClean="0"/>
              <a:t> of </a:t>
            </a:r>
            <a:r>
              <a:rPr lang="es-ES" dirty="0" err="1" smtClean="0"/>
              <a:t>long-term</a:t>
            </a:r>
            <a:r>
              <a:rPr lang="es-ES" dirty="0" smtClean="0"/>
              <a:t> </a:t>
            </a:r>
            <a:r>
              <a:rPr lang="es-ES" dirty="0" err="1" smtClean="0"/>
              <a:t>treatment</a:t>
            </a:r>
            <a:r>
              <a:rPr lang="es-ES" dirty="0" smtClean="0"/>
              <a:t> </a:t>
            </a:r>
            <a:r>
              <a:rPr lang="es-ES" dirty="0" err="1" smtClean="0"/>
              <a:t>with</a:t>
            </a:r>
            <a:r>
              <a:rPr lang="es-ES" dirty="0" smtClean="0"/>
              <a:t> </a:t>
            </a:r>
            <a:r>
              <a:rPr lang="es-ES" dirty="0" err="1" smtClean="0"/>
              <a:t>lercanidipine</a:t>
            </a:r>
            <a:r>
              <a:rPr lang="es-ES" dirty="0" smtClean="0"/>
              <a:t> versus </a:t>
            </a:r>
            <a:r>
              <a:rPr lang="es-ES" dirty="0" err="1" smtClean="0"/>
              <a:t>amlodipine</a:t>
            </a:r>
            <a:r>
              <a:rPr lang="es-ES" dirty="0" smtClean="0"/>
              <a:t> and </a:t>
            </a:r>
            <a:r>
              <a:rPr lang="es-ES" dirty="0" err="1" smtClean="0"/>
              <a:t>lacidipine</a:t>
            </a:r>
            <a:r>
              <a:rPr lang="es-ES" dirty="0" smtClean="0"/>
              <a:t> in </a:t>
            </a:r>
            <a:r>
              <a:rPr lang="es-ES" dirty="0" err="1" smtClean="0"/>
              <a:t>elderly</a:t>
            </a:r>
            <a:r>
              <a:rPr lang="es-ES" dirty="0" smtClean="0"/>
              <a:t> </a:t>
            </a:r>
            <a:r>
              <a:rPr lang="es-ES" dirty="0" err="1" smtClean="0"/>
              <a:t>hypertensives</a:t>
            </a:r>
            <a:r>
              <a:rPr lang="es-ES" dirty="0" smtClean="0"/>
              <a:t>. Am J </a:t>
            </a:r>
            <a:r>
              <a:rPr lang="es-ES" dirty="0" err="1" smtClean="0"/>
              <a:t>Hypertens</a:t>
            </a:r>
            <a:r>
              <a:rPr lang="es-ES" dirty="0" smtClean="0"/>
              <a:t> 2002;15:932-40</a:t>
            </a:r>
          </a:p>
          <a:p>
            <a:endParaRPr lang="es-ES" dirty="0" smtClean="0"/>
          </a:p>
          <a:p>
            <a:endParaRPr lang="es-ES" dirty="0"/>
          </a:p>
        </p:txBody>
      </p:sp>
      <p:sp>
        <p:nvSpPr>
          <p:cNvPr id="9" name="Marcador de pie de página 8"/>
          <p:cNvSpPr>
            <a:spLocks noGrp="1"/>
          </p:cNvSpPr>
          <p:nvPr>
            <p:ph type="ftr" sz="quarter" idx="11"/>
          </p:nvPr>
        </p:nvSpPr>
        <p:spPr>
          <a:xfrm>
            <a:off x="839789" y="6356350"/>
            <a:ext cx="10483208" cy="501650"/>
          </a:xfrm>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Tree>
    <p:extLst>
      <p:ext uri="{BB962C8B-B14F-4D97-AF65-F5344CB8AC3E}">
        <p14:creationId xmlns:p14="http://schemas.microsoft.com/office/powerpoint/2010/main" val="40847108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9788" y="200416"/>
            <a:ext cx="3932237" cy="735115"/>
          </a:xfrm>
        </p:spPr>
        <p:txBody>
          <a:bodyPr/>
          <a:lstStyle/>
          <a:p>
            <a:r>
              <a:rPr lang="es-ES" dirty="0" smtClean="0"/>
              <a:t>LERCANIDIPINE</a:t>
            </a:r>
            <a:endParaRPr lang="es-ES" dirty="0"/>
          </a:p>
        </p:txBody>
      </p:sp>
      <p:pic>
        <p:nvPicPr>
          <p:cNvPr id="5" name="Marcador de contenido 4"/>
          <p:cNvPicPr>
            <a:picLocks noGrp="1" noChangeAspect="1"/>
          </p:cNvPicPr>
          <p:nvPr>
            <p:ph idx="1"/>
          </p:nvPr>
        </p:nvPicPr>
        <p:blipFill rotWithShape="1">
          <a:blip r:embed="rId3">
            <a:extLst>
              <a:ext uri="{28A0092B-C50C-407E-A947-70E740481C1C}">
                <a14:useLocalDpi xmlns:a14="http://schemas.microsoft.com/office/drawing/2010/main" val="0"/>
              </a:ext>
            </a:extLst>
          </a:blip>
          <a:srcRect l="16556" r="22535"/>
          <a:stretch/>
        </p:blipFill>
        <p:spPr>
          <a:xfrm>
            <a:off x="6283036" y="935531"/>
            <a:ext cx="4025885" cy="4087406"/>
          </a:xfrm>
        </p:spPr>
      </p:pic>
      <p:sp>
        <p:nvSpPr>
          <p:cNvPr id="4" name="Marcador de texto 3"/>
          <p:cNvSpPr>
            <a:spLocks noGrp="1"/>
          </p:cNvSpPr>
          <p:nvPr>
            <p:ph type="body" sz="half" idx="2"/>
          </p:nvPr>
        </p:nvSpPr>
        <p:spPr>
          <a:xfrm>
            <a:off x="839788" y="935531"/>
            <a:ext cx="4609034" cy="4933457"/>
          </a:xfrm>
        </p:spPr>
        <p:txBody>
          <a:bodyPr>
            <a:normAutofit fontScale="92500" lnSpcReduction="10000"/>
          </a:bodyPr>
          <a:lstStyle/>
          <a:p>
            <a:endParaRPr lang="es-ES" dirty="0" smtClean="0"/>
          </a:p>
          <a:p>
            <a:pPr marL="457200" indent="-457200">
              <a:buFont typeface="Wingdings" panose="05000000000000000000" pitchFamily="2" charset="2"/>
              <a:buChar char="§"/>
            </a:pPr>
            <a:r>
              <a:rPr lang="es-ES" sz="2800" dirty="0" smtClean="0"/>
              <a:t>Once </a:t>
            </a:r>
            <a:r>
              <a:rPr lang="es-ES" sz="2800" dirty="0" err="1" smtClean="0"/>
              <a:t>daily</a:t>
            </a:r>
            <a:r>
              <a:rPr lang="es-ES" sz="2800" dirty="0" smtClean="0"/>
              <a:t> </a:t>
            </a:r>
            <a:r>
              <a:rPr lang="es-ES" sz="2800" dirty="0" err="1" smtClean="0"/>
              <a:t>administration</a:t>
            </a:r>
            <a:r>
              <a:rPr lang="es-ES" sz="2800" dirty="0" smtClean="0"/>
              <a:t> of </a:t>
            </a:r>
            <a:r>
              <a:rPr lang="es-ES" sz="2800" dirty="0" err="1" smtClean="0"/>
              <a:t>lercanidipine</a:t>
            </a:r>
            <a:r>
              <a:rPr lang="es-ES" sz="2800" dirty="0" smtClean="0"/>
              <a:t> 10 </a:t>
            </a:r>
            <a:r>
              <a:rPr lang="es-ES" sz="2800" dirty="0" err="1" smtClean="0"/>
              <a:t>or</a:t>
            </a:r>
            <a:r>
              <a:rPr lang="es-ES" sz="2800" dirty="0" smtClean="0"/>
              <a:t> 20 mg </a:t>
            </a:r>
            <a:r>
              <a:rPr lang="es-ES" sz="2800" dirty="0" err="1" smtClean="0"/>
              <a:t>effectively</a:t>
            </a:r>
            <a:r>
              <a:rPr lang="es-ES" sz="2800" dirty="0" smtClean="0"/>
              <a:t> reduce </a:t>
            </a:r>
            <a:r>
              <a:rPr lang="es-ES" sz="2800" dirty="0" err="1" smtClean="0"/>
              <a:t>blood</a:t>
            </a:r>
            <a:r>
              <a:rPr lang="es-ES" sz="2800" dirty="0" smtClean="0"/>
              <a:t> </a:t>
            </a:r>
            <a:r>
              <a:rPr lang="es-ES" sz="2800" dirty="0" err="1" smtClean="0"/>
              <a:t>presure</a:t>
            </a:r>
            <a:endParaRPr lang="es-ES" sz="2800" dirty="0"/>
          </a:p>
          <a:p>
            <a:pPr marL="457200" indent="-457200">
              <a:buFont typeface="Wingdings" panose="05000000000000000000" pitchFamily="2" charset="2"/>
              <a:buChar char="§"/>
            </a:pPr>
            <a:r>
              <a:rPr lang="es-ES" sz="2800" dirty="0" err="1" smtClean="0"/>
              <a:t>Antihypertensive</a:t>
            </a:r>
            <a:r>
              <a:rPr lang="es-ES" sz="2800" dirty="0" smtClean="0"/>
              <a:t> </a:t>
            </a:r>
            <a:r>
              <a:rPr lang="es-ES" sz="2800" dirty="0" err="1" smtClean="0"/>
              <a:t>effect</a:t>
            </a:r>
            <a:r>
              <a:rPr lang="es-ES" sz="2800" dirty="0" smtClean="0"/>
              <a:t> comparable to </a:t>
            </a:r>
            <a:r>
              <a:rPr lang="es-ES" sz="2800" dirty="0" err="1" smtClean="0"/>
              <a:t>that</a:t>
            </a:r>
            <a:r>
              <a:rPr lang="es-ES" sz="2800" dirty="0" smtClean="0"/>
              <a:t> of </a:t>
            </a:r>
            <a:r>
              <a:rPr lang="es-ES" sz="2800" dirty="0" err="1" smtClean="0"/>
              <a:t>amlodipine</a:t>
            </a:r>
            <a:r>
              <a:rPr lang="es-ES" sz="2800" dirty="0" smtClean="0"/>
              <a:t> </a:t>
            </a:r>
            <a:r>
              <a:rPr lang="es-ES" sz="2800" dirty="0" err="1" smtClean="0"/>
              <a:t>but</a:t>
            </a:r>
            <a:r>
              <a:rPr lang="es-ES" sz="2800" dirty="0" smtClean="0"/>
              <a:t> a </a:t>
            </a:r>
            <a:r>
              <a:rPr lang="es-ES" sz="2800" dirty="0" err="1" smtClean="0"/>
              <a:t>better</a:t>
            </a:r>
            <a:r>
              <a:rPr lang="es-ES" sz="2800" dirty="0" smtClean="0"/>
              <a:t> </a:t>
            </a:r>
            <a:r>
              <a:rPr lang="es-ES" sz="2800" dirty="0" err="1" smtClean="0"/>
              <a:t>tolerability</a:t>
            </a:r>
            <a:r>
              <a:rPr lang="es-ES" sz="2800" dirty="0" smtClean="0"/>
              <a:t> </a:t>
            </a:r>
            <a:r>
              <a:rPr lang="es-ES" sz="2800" dirty="0" err="1" smtClean="0"/>
              <a:t>profile</a:t>
            </a:r>
            <a:endParaRPr lang="es-ES" sz="2800" dirty="0"/>
          </a:p>
          <a:p>
            <a:pPr marL="457200" indent="-457200">
              <a:buFont typeface="Wingdings" panose="05000000000000000000" pitchFamily="2" charset="2"/>
              <a:buChar char="§"/>
            </a:pPr>
            <a:r>
              <a:rPr lang="es-ES" sz="2800" dirty="0" smtClean="0"/>
              <a:t>Edema –</a:t>
            </a:r>
            <a:r>
              <a:rPr lang="es-ES" sz="2800" dirty="0" err="1" smtClean="0"/>
              <a:t>related</a:t>
            </a:r>
            <a:r>
              <a:rPr lang="es-ES" sz="2800" dirty="0" smtClean="0"/>
              <a:t> </a:t>
            </a:r>
            <a:r>
              <a:rPr lang="es-ES" sz="2800" dirty="0" err="1" smtClean="0"/>
              <a:t>symptoms</a:t>
            </a:r>
            <a:r>
              <a:rPr lang="es-ES" sz="2800" dirty="0" smtClean="0"/>
              <a:t> (</a:t>
            </a:r>
            <a:r>
              <a:rPr lang="es-ES" sz="2800" dirty="0" err="1" smtClean="0"/>
              <a:t>lower</a:t>
            </a:r>
            <a:r>
              <a:rPr lang="es-ES" sz="2800" dirty="0" smtClean="0"/>
              <a:t> </a:t>
            </a:r>
            <a:r>
              <a:rPr lang="es-ES" sz="2800" dirty="0" err="1" smtClean="0"/>
              <a:t>limb</a:t>
            </a:r>
            <a:r>
              <a:rPr lang="es-ES" sz="2800" dirty="0" smtClean="0"/>
              <a:t> </a:t>
            </a:r>
            <a:r>
              <a:rPr lang="es-ES" sz="2800" dirty="0" err="1" smtClean="0"/>
              <a:t>swelling</a:t>
            </a:r>
            <a:r>
              <a:rPr lang="es-ES" sz="2800" dirty="0" smtClean="0"/>
              <a:t> and </a:t>
            </a:r>
            <a:r>
              <a:rPr lang="es-ES" sz="2800" dirty="0" err="1" smtClean="0"/>
              <a:t>heaviness</a:t>
            </a:r>
            <a:r>
              <a:rPr lang="es-ES" sz="2800" dirty="0" smtClean="0"/>
              <a:t>) </a:t>
            </a:r>
            <a:r>
              <a:rPr lang="es-ES" sz="2800" dirty="0" err="1" smtClean="0"/>
              <a:t>ocurred</a:t>
            </a:r>
            <a:r>
              <a:rPr lang="es-ES" sz="2800" dirty="0" smtClean="0"/>
              <a:t> </a:t>
            </a:r>
            <a:r>
              <a:rPr lang="es-ES" sz="2800" dirty="0" err="1" smtClean="0"/>
              <a:t>significantly</a:t>
            </a:r>
            <a:r>
              <a:rPr lang="es-ES" sz="2800" dirty="0" smtClean="0"/>
              <a:t> more </a:t>
            </a:r>
            <a:r>
              <a:rPr lang="es-ES" sz="2800" dirty="0" err="1" smtClean="0"/>
              <a:t>often</a:t>
            </a:r>
            <a:r>
              <a:rPr lang="es-ES" sz="2800" dirty="0" smtClean="0"/>
              <a:t> </a:t>
            </a:r>
            <a:r>
              <a:rPr lang="es-ES" sz="2800" dirty="0" err="1" smtClean="0"/>
              <a:t>with</a:t>
            </a:r>
            <a:r>
              <a:rPr lang="es-ES" sz="2800" dirty="0" smtClean="0"/>
              <a:t> </a:t>
            </a:r>
            <a:r>
              <a:rPr lang="es-ES" sz="2800" dirty="0" err="1" smtClean="0"/>
              <a:t>amlodipine</a:t>
            </a:r>
            <a:endParaRPr lang="es-ES" sz="2800" dirty="0" smtClean="0"/>
          </a:p>
        </p:txBody>
      </p:sp>
      <p:sp>
        <p:nvSpPr>
          <p:cNvPr id="7" name="CuadroTexto 6"/>
          <p:cNvSpPr txBox="1"/>
          <p:nvPr/>
        </p:nvSpPr>
        <p:spPr>
          <a:xfrm>
            <a:off x="6283035" y="5022937"/>
            <a:ext cx="5178553" cy="646331"/>
          </a:xfrm>
          <a:prstGeom prst="rect">
            <a:avLst/>
          </a:prstGeom>
          <a:noFill/>
        </p:spPr>
        <p:txBody>
          <a:bodyPr wrap="square" rtlCol="0">
            <a:spAutoFit/>
          </a:bodyPr>
          <a:lstStyle/>
          <a:p>
            <a:r>
              <a:rPr lang="es-ES" sz="1800" kern="1200" dirty="0" err="1" smtClean="0">
                <a:solidFill>
                  <a:schemeClr val="tx1"/>
                </a:solidFill>
                <a:latin typeface="+mn-lt"/>
                <a:ea typeface="+mn-ea"/>
                <a:cs typeface="+mn-cs"/>
              </a:rPr>
              <a:t>Borgui</a:t>
            </a:r>
            <a:r>
              <a:rPr lang="es-ES" sz="1800" kern="1200" dirty="0" smtClean="0">
                <a:solidFill>
                  <a:schemeClr val="tx1"/>
                </a:solidFill>
                <a:latin typeface="+mn-lt"/>
                <a:ea typeface="+mn-ea"/>
                <a:cs typeface="+mn-cs"/>
              </a:rPr>
              <a:t> C. </a:t>
            </a:r>
            <a:r>
              <a:rPr lang="es-ES" sz="1800" kern="1200" dirty="0" err="1" smtClean="0">
                <a:solidFill>
                  <a:schemeClr val="tx1"/>
                </a:solidFill>
                <a:latin typeface="+mn-lt"/>
                <a:ea typeface="+mn-ea"/>
                <a:cs typeface="+mn-cs"/>
              </a:rPr>
              <a:t>Lercanidipine</a:t>
            </a:r>
            <a:r>
              <a:rPr lang="es-ES" sz="1800" kern="1200" dirty="0" smtClean="0">
                <a:solidFill>
                  <a:schemeClr val="tx1"/>
                </a:solidFill>
                <a:latin typeface="+mn-lt"/>
                <a:ea typeface="+mn-ea"/>
                <a:cs typeface="+mn-cs"/>
              </a:rPr>
              <a:t> in </a:t>
            </a:r>
            <a:r>
              <a:rPr lang="es-ES" sz="1800" kern="1200" dirty="0" err="1" smtClean="0">
                <a:solidFill>
                  <a:schemeClr val="tx1"/>
                </a:solidFill>
                <a:latin typeface="+mn-lt"/>
                <a:ea typeface="+mn-ea"/>
                <a:cs typeface="+mn-cs"/>
              </a:rPr>
              <a:t>hypertension</a:t>
            </a:r>
            <a:r>
              <a:rPr lang="es-ES" sz="1800" kern="1200" dirty="0" smtClean="0">
                <a:solidFill>
                  <a:schemeClr val="tx1"/>
                </a:solidFill>
                <a:latin typeface="+mn-lt"/>
                <a:ea typeface="+mn-ea"/>
                <a:cs typeface="+mn-cs"/>
              </a:rPr>
              <a:t>. Vascular </a:t>
            </a:r>
            <a:r>
              <a:rPr lang="es-ES" sz="1800" kern="1200" dirty="0" err="1" smtClean="0">
                <a:solidFill>
                  <a:schemeClr val="tx1"/>
                </a:solidFill>
                <a:latin typeface="+mn-lt"/>
                <a:ea typeface="+mn-ea"/>
                <a:cs typeface="+mn-cs"/>
              </a:rPr>
              <a:t>Health</a:t>
            </a:r>
            <a:r>
              <a:rPr lang="es-ES" sz="1800" kern="1200" dirty="0" smtClean="0">
                <a:solidFill>
                  <a:schemeClr val="tx1"/>
                </a:solidFill>
                <a:latin typeface="+mn-lt"/>
                <a:ea typeface="+mn-ea"/>
                <a:cs typeface="+mn-cs"/>
              </a:rPr>
              <a:t> and </a:t>
            </a:r>
            <a:r>
              <a:rPr lang="es-ES" sz="1800" kern="1200" dirty="0" err="1" smtClean="0">
                <a:solidFill>
                  <a:schemeClr val="tx1"/>
                </a:solidFill>
                <a:latin typeface="+mn-lt"/>
                <a:ea typeface="+mn-ea"/>
                <a:cs typeface="+mn-cs"/>
              </a:rPr>
              <a:t>Risk</a:t>
            </a:r>
            <a:r>
              <a:rPr lang="es-ES" sz="1800" kern="1200" dirty="0" smtClean="0">
                <a:solidFill>
                  <a:schemeClr val="tx1"/>
                </a:solidFill>
                <a:latin typeface="+mn-lt"/>
                <a:ea typeface="+mn-ea"/>
                <a:cs typeface="+mn-cs"/>
              </a:rPr>
              <a:t> Management 2005;2005:173-182</a:t>
            </a:r>
            <a:endParaRPr lang="es-ES" sz="1800" kern="1200" dirty="0">
              <a:solidFill>
                <a:schemeClr val="tx1"/>
              </a:solidFill>
              <a:latin typeface="+mn-lt"/>
              <a:ea typeface="+mn-ea"/>
              <a:cs typeface="+mn-cs"/>
            </a:endParaRPr>
          </a:p>
        </p:txBody>
      </p:sp>
      <p:sp>
        <p:nvSpPr>
          <p:cNvPr id="9" name="Marcador de pie de página 8"/>
          <p:cNvSpPr>
            <a:spLocks noGrp="1"/>
          </p:cNvSpPr>
          <p:nvPr>
            <p:ph type="ftr" sz="quarter" idx="11"/>
          </p:nvPr>
        </p:nvSpPr>
        <p:spPr>
          <a:xfrm>
            <a:off x="313150" y="6100175"/>
            <a:ext cx="11373634" cy="757825"/>
          </a:xfrm>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Tree>
    <p:extLst>
      <p:ext uri="{BB962C8B-B14F-4D97-AF65-F5344CB8AC3E}">
        <p14:creationId xmlns:p14="http://schemas.microsoft.com/office/powerpoint/2010/main" val="35438764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Cutaneous</a:t>
            </a:r>
            <a:r>
              <a:rPr lang="es-ES" dirty="0" smtClean="0"/>
              <a:t> Adverse Reactions associated </a:t>
            </a:r>
            <a:r>
              <a:rPr lang="es-ES" dirty="0" err="1" smtClean="0"/>
              <a:t>with</a:t>
            </a:r>
            <a:r>
              <a:rPr lang="es-ES" dirty="0" smtClean="0"/>
              <a:t> </a:t>
            </a:r>
            <a:r>
              <a:rPr lang="es-ES" dirty="0" err="1" smtClean="0"/>
              <a:t>Calcium</a:t>
            </a:r>
            <a:r>
              <a:rPr lang="es-ES" dirty="0" smtClean="0"/>
              <a:t> </a:t>
            </a:r>
            <a:r>
              <a:rPr lang="es-ES" dirty="0" err="1" smtClean="0"/>
              <a:t>Channel</a:t>
            </a:r>
            <a:r>
              <a:rPr lang="es-ES" dirty="0" smtClean="0"/>
              <a:t> </a:t>
            </a:r>
            <a:r>
              <a:rPr lang="es-ES" dirty="0" err="1" smtClean="0"/>
              <a:t>Blockers</a:t>
            </a:r>
            <a:endParaRPr lang="es-ES" dirty="0"/>
          </a:p>
        </p:txBody>
      </p:sp>
      <p:sp>
        <p:nvSpPr>
          <p:cNvPr id="4" name="Marcador de contenido 3"/>
          <p:cNvSpPr>
            <a:spLocks noGrp="1"/>
          </p:cNvSpPr>
          <p:nvPr>
            <p:ph idx="1"/>
          </p:nvPr>
        </p:nvSpPr>
        <p:spPr/>
        <p:txBody>
          <a:bodyPr>
            <a:normAutofit/>
          </a:bodyPr>
          <a:lstStyle/>
          <a:p>
            <a:r>
              <a:rPr lang="es-ES" dirty="0" smtClean="0"/>
              <a:t>In </a:t>
            </a:r>
            <a:r>
              <a:rPr lang="es-ES" dirty="0" err="1" smtClean="0"/>
              <a:t>spite</a:t>
            </a:r>
            <a:r>
              <a:rPr lang="es-ES" dirty="0" smtClean="0"/>
              <a:t> of </a:t>
            </a:r>
            <a:r>
              <a:rPr lang="es-ES" dirty="0" err="1" smtClean="0"/>
              <a:t>their</a:t>
            </a:r>
            <a:r>
              <a:rPr lang="es-ES" dirty="0" smtClean="0"/>
              <a:t> </a:t>
            </a:r>
            <a:r>
              <a:rPr lang="es-ES" dirty="0" err="1" smtClean="0"/>
              <a:t>widespread</a:t>
            </a:r>
            <a:r>
              <a:rPr lang="es-ES" dirty="0" smtClean="0"/>
              <a:t> use, </a:t>
            </a:r>
            <a:r>
              <a:rPr lang="es-ES" dirty="0" err="1" smtClean="0"/>
              <a:t>little</a:t>
            </a:r>
            <a:r>
              <a:rPr lang="es-ES" dirty="0" smtClean="0"/>
              <a:t> data </a:t>
            </a:r>
            <a:r>
              <a:rPr lang="es-ES" dirty="0" err="1" smtClean="0"/>
              <a:t>have</a:t>
            </a:r>
            <a:r>
              <a:rPr lang="es-ES" dirty="0" smtClean="0"/>
              <a:t> </a:t>
            </a:r>
            <a:r>
              <a:rPr lang="es-ES" dirty="0" err="1" smtClean="0"/>
              <a:t>been</a:t>
            </a:r>
            <a:r>
              <a:rPr lang="es-ES" dirty="0" smtClean="0"/>
              <a:t> </a:t>
            </a:r>
            <a:r>
              <a:rPr lang="es-ES" dirty="0" err="1" smtClean="0"/>
              <a:t>published</a:t>
            </a:r>
            <a:r>
              <a:rPr lang="es-ES" dirty="0" smtClean="0"/>
              <a:t> </a:t>
            </a:r>
            <a:r>
              <a:rPr lang="es-ES" dirty="0" err="1" smtClean="0"/>
              <a:t>about</a:t>
            </a:r>
            <a:r>
              <a:rPr lang="es-ES" dirty="0" smtClean="0"/>
              <a:t> </a:t>
            </a:r>
            <a:r>
              <a:rPr lang="es-ES" dirty="0" err="1" smtClean="0"/>
              <a:t>the</a:t>
            </a:r>
            <a:r>
              <a:rPr lang="es-ES" dirty="0"/>
              <a:t> </a:t>
            </a:r>
            <a:r>
              <a:rPr lang="es-ES" dirty="0" err="1" smtClean="0"/>
              <a:t>spectrum</a:t>
            </a:r>
            <a:r>
              <a:rPr lang="es-ES" dirty="0" smtClean="0"/>
              <a:t> of CAR </a:t>
            </a:r>
            <a:r>
              <a:rPr lang="es-ES" dirty="0" err="1" smtClean="0"/>
              <a:t>by</a:t>
            </a:r>
            <a:r>
              <a:rPr lang="es-ES" dirty="0" smtClean="0"/>
              <a:t> </a:t>
            </a:r>
            <a:r>
              <a:rPr lang="es-ES" dirty="0" err="1" smtClean="0"/>
              <a:t>CCBs</a:t>
            </a:r>
            <a:endParaRPr lang="es-ES" dirty="0" smtClean="0"/>
          </a:p>
          <a:p>
            <a:r>
              <a:rPr lang="es-ES" dirty="0" err="1" smtClean="0"/>
              <a:t>It</a:t>
            </a:r>
            <a:r>
              <a:rPr lang="es-ES" dirty="0" smtClean="0"/>
              <a:t> </a:t>
            </a:r>
            <a:r>
              <a:rPr lang="es-ES" dirty="0" err="1" smtClean="0"/>
              <a:t>appears</a:t>
            </a:r>
            <a:r>
              <a:rPr lang="es-ES" dirty="0" smtClean="0"/>
              <a:t> </a:t>
            </a:r>
            <a:r>
              <a:rPr lang="es-ES" dirty="0" err="1" smtClean="0"/>
              <a:t>that</a:t>
            </a:r>
            <a:r>
              <a:rPr lang="es-ES" dirty="0" smtClean="0"/>
              <a:t> </a:t>
            </a:r>
            <a:r>
              <a:rPr lang="es-ES" dirty="0" err="1" smtClean="0"/>
              <a:t>the</a:t>
            </a:r>
            <a:r>
              <a:rPr lang="es-ES" dirty="0" smtClean="0"/>
              <a:t> </a:t>
            </a:r>
            <a:r>
              <a:rPr lang="es-ES" dirty="0" err="1" smtClean="0"/>
              <a:t>frequency</a:t>
            </a:r>
            <a:r>
              <a:rPr lang="es-ES" dirty="0" smtClean="0"/>
              <a:t> </a:t>
            </a:r>
            <a:r>
              <a:rPr lang="es-ES" dirty="0" err="1" smtClean="0"/>
              <a:t>is</a:t>
            </a:r>
            <a:r>
              <a:rPr lang="es-ES" dirty="0" smtClean="0"/>
              <a:t> </a:t>
            </a:r>
            <a:r>
              <a:rPr lang="es-ES" dirty="0" err="1" smtClean="0"/>
              <a:t>low</a:t>
            </a:r>
            <a:r>
              <a:rPr lang="es-ES" dirty="0" smtClean="0"/>
              <a:t> </a:t>
            </a:r>
            <a:r>
              <a:rPr lang="es-ES" dirty="0" err="1" smtClean="0"/>
              <a:t>but</a:t>
            </a:r>
            <a:r>
              <a:rPr lang="es-ES" dirty="0" smtClean="0"/>
              <a:t> </a:t>
            </a:r>
            <a:r>
              <a:rPr lang="es-ES" b="1" dirty="0" err="1" smtClean="0"/>
              <a:t>occasionally</a:t>
            </a:r>
            <a:r>
              <a:rPr lang="es-ES" b="1" dirty="0" smtClean="0"/>
              <a:t> </a:t>
            </a:r>
            <a:r>
              <a:rPr lang="es-ES" b="1" dirty="0" err="1" smtClean="0"/>
              <a:t>severe</a:t>
            </a:r>
            <a:r>
              <a:rPr lang="es-ES" b="1" dirty="0" smtClean="0"/>
              <a:t> reactions </a:t>
            </a:r>
            <a:r>
              <a:rPr lang="es-ES" dirty="0" smtClean="0"/>
              <a:t>are associated </a:t>
            </a:r>
            <a:r>
              <a:rPr lang="es-ES" dirty="0" err="1" smtClean="0"/>
              <a:t>with</a:t>
            </a:r>
            <a:r>
              <a:rPr lang="es-ES" dirty="0" smtClean="0"/>
              <a:t> </a:t>
            </a:r>
            <a:r>
              <a:rPr lang="es-ES" dirty="0" err="1" smtClean="0"/>
              <a:t>the</a:t>
            </a:r>
            <a:r>
              <a:rPr lang="es-ES" dirty="0" smtClean="0"/>
              <a:t> use of </a:t>
            </a:r>
            <a:r>
              <a:rPr lang="es-ES" dirty="0" err="1" smtClean="0"/>
              <a:t>these</a:t>
            </a:r>
            <a:r>
              <a:rPr lang="es-ES" dirty="0" smtClean="0"/>
              <a:t> </a:t>
            </a:r>
            <a:r>
              <a:rPr lang="es-ES" dirty="0" err="1" smtClean="0"/>
              <a:t>drugs</a:t>
            </a:r>
            <a:endParaRPr lang="es-ES" dirty="0" smtClean="0"/>
          </a:p>
          <a:p>
            <a:r>
              <a:rPr lang="es-ES" dirty="0" err="1" smtClean="0"/>
              <a:t>Range</a:t>
            </a:r>
            <a:r>
              <a:rPr lang="es-ES" dirty="0" smtClean="0"/>
              <a:t> </a:t>
            </a:r>
            <a:r>
              <a:rPr lang="es-ES" dirty="0" err="1" smtClean="0"/>
              <a:t>from</a:t>
            </a:r>
            <a:r>
              <a:rPr lang="es-ES" dirty="0" smtClean="0"/>
              <a:t> non </a:t>
            </a:r>
            <a:r>
              <a:rPr lang="es-ES" dirty="0" err="1" smtClean="0"/>
              <a:t>serious</a:t>
            </a:r>
            <a:r>
              <a:rPr lang="es-ES" dirty="0" smtClean="0"/>
              <a:t> reactions to </a:t>
            </a:r>
            <a:r>
              <a:rPr lang="es-ES" dirty="0" err="1" smtClean="0"/>
              <a:t>serious</a:t>
            </a:r>
            <a:r>
              <a:rPr lang="es-ES" dirty="0" smtClean="0"/>
              <a:t> and </a:t>
            </a:r>
            <a:r>
              <a:rPr lang="es-ES" dirty="0" err="1" smtClean="0"/>
              <a:t>potentially</a:t>
            </a:r>
            <a:r>
              <a:rPr lang="es-ES" dirty="0" smtClean="0"/>
              <a:t> fatal </a:t>
            </a:r>
            <a:r>
              <a:rPr lang="es-ES" dirty="0" err="1" smtClean="0"/>
              <a:t>conditions</a:t>
            </a:r>
            <a:r>
              <a:rPr lang="es-ES" dirty="0" smtClean="0"/>
              <a:t> , </a:t>
            </a:r>
            <a:r>
              <a:rPr lang="es-ES" dirty="0" err="1" smtClean="0"/>
              <a:t>including</a:t>
            </a:r>
            <a:r>
              <a:rPr lang="es-ES" dirty="0" smtClean="0"/>
              <a:t> </a:t>
            </a:r>
            <a:r>
              <a:rPr lang="es-ES" b="1" u="sng" dirty="0" err="1"/>
              <a:t>e</a:t>
            </a:r>
            <a:r>
              <a:rPr lang="es-ES" b="1" u="sng" dirty="0" err="1" smtClean="0"/>
              <a:t>rythema</a:t>
            </a:r>
            <a:r>
              <a:rPr lang="es-ES" b="1" u="sng" dirty="0" smtClean="0"/>
              <a:t> multiforme, Steven-Johnson </a:t>
            </a:r>
            <a:r>
              <a:rPr lang="es-ES" b="1" u="sng" dirty="0" err="1" smtClean="0"/>
              <a:t>syndrome</a:t>
            </a:r>
            <a:r>
              <a:rPr lang="es-ES" b="1" u="sng" dirty="0" smtClean="0"/>
              <a:t>, </a:t>
            </a:r>
            <a:r>
              <a:rPr lang="es-ES" b="1" u="sng" dirty="0" err="1" smtClean="0"/>
              <a:t>toxic</a:t>
            </a:r>
            <a:r>
              <a:rPr lang="es-ES" b="1" u="sng" dirty="0" smtClean="0"/>
              <a:t> </a:t>
            </a:r>
            <a:r>
              <a:rPr lang="es-ES" b="1" u="sng" dirty="0" err="1" smtClean="0"/>
              <a:t>epidermal</a:t>
            </a:r>
            <a:r>
              <a:rPr lang="es-ES" b="1" u="sng" dirty="0" smtClean="0"/>
              <a:t> </a:t>
            </a:r>
            <a:r>
              <a:rPr lang="es-ES" b="1" u="sng" dirty="0" err="1" smtClean="0"/>
              <a:t>necrolysis</a:t>
            </a:r>
            <a:r>
              <a:rPr lang="es-ES" b="1" u="sng" dirty="0" smtClean="0"/>
              <a:t>(TEN) </a:t>
            </a:r>
            <a:r>
              <a:rPr lang="es-ES" b="1" u="sng" dirty="0" err="1" smtClean="0"/>
              <a:t>or</a:t>
            </a:r>
            <a:r>
              <a:rPr lang="es-ES" b="1" u="sng" dirty="0" smtClean="0"/>
              <a:t> </a:t>
            </a:r>
            <a:r>
              <a:rPr lang="es-ES" b="1" u="sng" dirty="0" err="1" smtClean="0"/>
              <a:t>exfoliative</a:t>
            </a:r>
            <a:r>
              <a:rPr lang="es-ES" b="1" u="sng" dirty="0" smtClean="0"/>
              <a:t> dermatitis</a:t>
            </a:r>
          </a:p>
          <a:p>
            <a:r>
              <a:rPr lang="es-ES" dirty="0" err="1" smtClean="0"/>
              <a:t>Most</a:t>
            </a:r>
            <a:r>
              <a:rPr lang="es-ES" dirty="0" smtClean="0"/>
              <a:t> </a:t>
            </a:r>
            <a:r>
              <a:rPr lang="es-ES" dirty="0" err="1" smtClean="0"/>
              <a:t>serious</a:t>
            </a:r>
            <a:r>
              <a:rPr lang="es-ES" dirty="0" smtClean="0"/>
              <a:t> reactions </a:t>
            </a:r>
            <a:r>
              <a:rPr lang="es-ES" dirty="0" err="1" smtClean="0"/>
              <a:t>occur</a:t>
            </a:r>
            <a:r>
              <a:rPr lang="es-ES" dirty="0" smtClean="0"/>
              <a:t> </a:t>
            </a:r>
            <a:r>
              <a:rPr lang="es-ES" dirty="0" err="1" smtClean="0"/>
              <a:t>within</a:t>
            </a:r>
            <a:r>
              <a:rPr lang="es-ES" dirty="0" smtClean="0"/>
              <a:t> </a:t>
            </a:r>
            <a:r>
              <a:rPr lang="es-ES" dirty="0" err="1" smtClean="0"/>
              <a:t>two</a:t>
            </a:r>
            <a:r>
              <a:rPr lang="es-ES" dirty="0" smtClean="0"/>
              <a:t> </a:t>
            </a:r>
            <a:r>
              <a:rPr lang="es-ES" dirty="0" err="1" smtClean="0"/>
              <a:t>weeks</a:t>
            </a:r>
            <a:r>
              <a:rPr lang="es-ES" dirty="0" smtClean="0"/>
              <a:t> of </a:t>
            </a:r>
            <a:r>
              <a:rPr lang="es-ES" dirty="0" err="1" smtClean="0"/>
              <a:t>initiating</a:t>
            </a:r>
            <a:r>
              <a:rPr lang="es-ES" dirty="0" smtClean="0"/>
              <a:t> </a:t>
            </a:r>
            <a:r>
              <a:rPr lang="es-ES" dirty="0" err="1" smtClean="0"/>
              <a:t>drug</a:t>
            </a:r>
            <a:r>
              <a:rPr lang="es-ES" dirty="0" smtClean="0"/>
              <a:t> </a:t>
            </a:r>
            <a:r>
              <a:rPr lang="es-ES" dirty="0" err="1" smtClean="0"/>
              <a:t>therapy</a:t>
            </a:r>
            <a:endParaRPr lang="es-ES" dirty="0"/>
          </a:p>
        </p:txBody>
      </p:sp>
      <p:sp>
        <p:nvSpPr>
          <p:cNvPr id="3" name="Marcador de pie de página 2"/>
          <p:cNvSpPr>
            <a:spLocks noGrp="1"/>
          </p:cNvSpPr>
          <p:nvPr>
            <p:ph type="ftr" sz="quarter" idx="11"/>
          </p:nvPr>
        </p:nvSpPr>
        <p:spPr>
          <a:xfrm>
            <a:off x="1052186" y="6176963"/>
            <a:ext cx="10797436" cy="1000451"/>
          </a:xfrm>
        </p:spPr>
        <p:txBody>
          <a:bodyPr/>
          <a:lstStyle/>
          <a:p>
            <a:r>
              <a:rPr lang="es-ES" dirty="0" smtClean="0">
                <a:solidFill>
                  <a:srgbClr val="0070C0"/>
                </a:solidFill>
              </a:rPr>
              <a:t>Photodistributed </a:t>
            </a:r>
            <a:r>
              <a:rPr lang="es-ES" dirty="0" err="1" smtClean="0">
                <a:solidFill>
                  <a:srgbClr val="0070C0"/>
                </a:solidFill>
              </a:rPr>
              <a:t>hyperpigmentation</a:t>
            </a:r>
            <a:r>
              <a:rPr lang="es-ES" dirty="0" smtClean="0">
                <a:solidFill>
                  <a:srgbClr val="0070C0"/>
                </a:solidFill>
              </a:rPr>
              <a:t> </a:t>
            </a:r>
            <a:r>
              <a:rPr lang="es-ES" dirty="0" err="1" smtClean="0">
                <a:solidFill>
                  <a:srgbClr val="0070C0"/>
                </a:solidFill>
              </a:rPr>
              <a:t>induced</a:t>
            </a:r>
            <a:r>
              <a:rPr lang="es-ES" dirty="0" smtClean="0">
                <a:solidFill>
                  <a:srgbClr val="0070C0"/>
                </a:solidFill>
              </a:rPr>
              <a:t> </a:t>
            </a:r>
            <a:r>
              <a:rPr lang="es-ES" dirty="0" err="1" smtClean="0">
                <a:solidFill>
                  <a:srgbClr val="0070C0"/>
                </a:solidFill>
              </a:rPr>
              <a:t>by</a:t>
            </a:r>
            <a:r>
              <a:rPr lang="es-ES" dirty="0" smtClean="0">
                <a:solidFill>
                  <a:srgbClr val="0070C0"/>
                </a:solidFill>
              </a:rPr>
              <a:t> </a:t>
            </a:r>
            <a:r>
              <a:rPr lang="es-ES" dirty="0" err="1" smtClean="0">
                <a:solidFill>
                  <a:srgbClr val="0070C0"/>
                </a:solidFill>
              </a:rPr>
              <a:t>antihypertensive</a:t>
            </a:r>
            <a:r>
              <a:rPr lang="es-ES" dirty="0" smtClean="0">
                <a:solidFill>
                  <a:srgbClr val="0070C0"/>
                </a:solidFill>
              </a:rPr>
              <a:t> </a:t>
            </a:r>
            <a:r>
              <a:rPr lang="es-ES" dirty="0" err="1" smtClean="0">
                <a:solidFill>
                  <a:srgbClr val="0070C0"/>
                </a:solidFill>
              </a:rPr>
              <a:t>drugs</a:t>
            </a:r>
            <a:r>
              <a:rPr lang="es-ES" dirty="0" smtClean="0">
                <a:solidFill>
                  <a:srgbClr val="0070C0"/>
                </a:solidFill>
              </a:rPr>
              <a:t>: </a:t>
            </a:r>
            <a:r>
              <a:rPr lang="es-ES" dirty="0" err="1" smtClean="0">
                <a:solidFill>
                  <a:srgbClr val="0070C0"/>
                </a:solidFill>
              </a:rPr>
              <a:t>two</a:t>
            </a:r>
            <a:r>
              <a:rPr lang="es-ES" dirty="0" smtClean="0">
                <a:solidFill>
                  <a:srgbClr val="0070C0"/>
                </a:solidFill>
              </a:rPr>
              <a:t> cases </a:t>
            </a:r>
            <a:r>
              <a:rPr lang="es-ES" dirty="0" err="1" smtClean="0">
                <a:solidFill>
                  <a:srgbClr val="0070C0"/>
                </a:solidFill>
              </a:rPr>
              <a:t>report</a:t>
            </a:r>
            <a:r>
              <a:rPr lang="es-ES" dirty="0" smtClean="0">
                <a:solidFill>
                  <a:srgbClr val="0070C0"/>
                </a:solidFill>
              </a:rPr>
              <a:t>.                                                        </a:t>
            </a:r>
            <a:r>
              <a:rPr lang="es-ES" dirty="0" err="1" smtClean="0">
                <a:solidFill>
                  <a:srgbClr val="0070C0"/>
                </a:solidFill>
              </a:rPr>
              <a:t>Dra</a:t>
            </a:r>
            <a:r>
              <a:rPr lang="es-ES" dirty="0" smtClean="0">
                <a:solidFill>
                  <a:srgbClr val="0070C0"/>
                </a:solidFill>
              </a:rPr>
              <a:t>  Rosa Giménez Garcia. </a:t>
            </a:r>
            <a:r>
              <a:rPr lang="es-ES" dirty="0" err="1" smtClean="0">
                <a:solidFill>
                  <a:srgbClr val="0070C0"/>
                </a:solidFill>
              </a:rPr>
              <a:t>Valladolid.Spain</a:t>
            </a:r>
            <a:endParaRPr lang="es-ES" dirty="0">
              <a:solidFill>
                <a:srgbClr val="0070C0"/>
              </a:solidFill>
            </a:endParaRPr>
          </a:p>
        </p:txBody>
      </p:sp>
      <p:sp>
        <p:nvSpPr>
          <p:cNvPr id="5" name="CuadroTexto 4"/>
          <p:cNvSpPr txBox="1"/>
          <p:nvPr/>
        </p:nvSpPr>
        <p:spPr>
          <a:xfrm>
            <a:off x="3544865" y="5636712"/>
            <a:ext cx="8647135" cy="646331"/>
          </a:xfrm>
          <a:prstGeom prst="rect">
            <a:avLst/>
          </a:prstGeom>
          <a:noFill/>
        </p:spPr>
        <p:txBody>
          <a:bodyPr wrap="square" rtlCol="0">
            <a:spAutoFit/>
          </a:bodyPr>
          <a:lstStyle/>
          <a:p>
            <a:r>
              <a:rPr lang="es-ES" dirty="0" err="1" smtClean="0"/>
              <a:t>Stern</a:t>
            </a:r>
            <a:r>
              <a:rPr lang="es-ES" dirty="0" smtClean="0"/>
              <a:t> R, </a:t>
            </a:r>
            <a:r>
              <a:rPr lang="es-ES" dirty="0" err="1" smtClean="0"/>
              <a:t>Khalsa</a:t>
            </a:r>
            <a:r>
              <a:rPr lang="es-ES" dirty="0" smtClean="0"/>
              <a:t> JH. </a:t>
            </a:r>
            <a:r>
              <a:rPr lang="es-ES" dirty="0" err="1" smtClean="0"/>
              <a:t>Cutaneous</a:t>
            </a:r>
            <a:r>
              <a:rPr lang="es-ES" dirty="0" smtClean="0"/>
              <a:t> adverse reactions associated </a:t>
            </a:r>
            <a:r>
              <a:rPr lang="es-ES" dirty="0" err="1" smtClean="0"/>
              <a:t>with</a:t>
            </a:r>
            <a:r>
              <a:rPr lang="es-ES" dirty="0" smtClean="0"/>
              <a:t> </a:t>
            </a:r>
            <a:r>
              <a:rPr lang="es-ES" dirty="0" err="1" smtClean="0"/>
              <a:t>calcium</a:t>
            </a:r>
            <a:r>
              <a:rPr lang="es-ES" dirty="0" smtClean="0"/>
              <a:t> cannel </a:t>
            </a:r>
            <a:r>
              <a:rPr lang="es-ES" dirty="0" err="1" smtClean="0"/>
              <a:t>blockers</a:t>
            </a:r>
            <a:r>
              <a:rPr lang="es-ES" dirty="0" smtClean="0"/>
              <a:t>. </a:t>
            </a:r>
          </a:p>
          <a:p>
            <a:r>
              <a:rPr lang="es-ES" dirty="0" err="1" smtClean="0"/>
              <a:t>Arch</a:t>
            </a:r>
            <a:r>
              <a:rPr lang="es-ES" dirty="0" smtClean="0"/>
              <a:t> Inter </a:t>
            </a:r>
            <a:r>
              <a:rPr lang="es-ES" dirty="0" err="1" smtClean="0"/>
              <a:t>Med</a:t>
            </a:r>
            <a:r>
              <a:rPr lang="es-ES" dirty="0" smtClean="0"/>
              <a:t> 1989;149.829-832</a:t>
            </a:r>
            <a:endParaRPr lang="es-ES" sz="1800" kern="1200" dirty="0">
              <a:solidFill>
                <a:schemeClr val="tx1"/>
              </a:solidFill>
              <a:latin typeface="+mn-lt"/>
              <a:ea typeface="+mn-ea"/>
              <a:cs typeface="+mn-cs"/>
            </a:endParaRPr>
          </a:p>
        </p:txBody>
      </p:sp>
    </p:spTree>
    <p:extLst>
      <p:ext uri="{BB962C8B-B14F-4D97-AF65-F5344CB8AC3E}">
        <p14:creationId xmlns:p14="http://schemas.microsoft.com/office/powerpoint/2010/main" val="28631035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Cutaneous</a:t>
            </a:r>
            <a:r>
              <a:rPr lang="es-ES" dirty="0" smtClean="0"/>
              <a:t> Adverse Reactions associated </a:t>
            </a:r>
            <a:r>
              <a:rPr lang="es-ES" dirty="0" err="1" smtClean="0"/>
              <a:t>with</a:t>
            </a:r>
            <a:r>
              <a:rPr lang="es-ES" dirty="0" smtClean="0"/>
              <a:t> </a:t>
            </a:r>
            <a:r>
              <a:rPr lang="es-ES" dirty="0" err="1" smtClean="0"/>
              <a:t>Calcium</a:t>
            </a:r>
            <a:r>
              <a:rPr lang="es-ES" dirty="0" smtClean="0"/>
              <a:t> </a:t>
            </a:r>
            <a:r>
              <a:rPr lang="es-ES" dirty="0" err="1" smtClean="0"/>
              <a:t>Channel</a:t>
            </a:r>
            <a:r>
              <a:rPr lang="es-ES" dirty="0" smtClean="0"/>
              <a:t> </a:t>
            </a:r>
            <a:r>
              <a:rPr lang="es-ES" dirty="0" err="1" smtClean="0"/>
              <a:t>Blockers</a:t>
            </a:r>
            <a:endParaRPr lang="es-ES" dirty="0"/>
          </a:p>
        </p:txBody>
      </p:sp>
      <p:sp>
        <p:nvSpPr>
          <p:cNvPr id="4" name="Marcador de contenido 3"/>
          <p:cNvSpPr>
            <a:spLocks noGrp="1"/>
          </p:cNvSpPr>
          <p:nvPr>
            <p:ph idx="1"/>
          </p:nvPr>
        </p:nvSpPr>
        <p:spPr>
          <a:xfrm>
            <a:off x="282388" y="1825625"/>
            <a:ext cx="11071412" cy="4817222"/>
          </a:xfrm>
        </p:spPr>
        <p:txBody>
          <a:bodyPr>
            <a:normAutofit/>
          </a:bodyPr>
          <a:lstStyle/>
          <a:p>
            <a:r>
              <a:rPr lang="es-ES" dirty="0" err="1" smtClean="0"/>
              <a:t>Flushing</a:t>
            </a:r>
            <a:r>
              <a:rPr lang="es-ES" dirty="0" smtClean="0"/>
              <a:t>, </a:t>
            </a:r>
            <a:r>
              <a:rPr lang="es-ES" dirty="0" err="1" smtClean="0"/>
              <a:t>ankle</a:t>
            </a:r>
            <a:r>
              <a:rPr lang="es-ES" dirty="0" smtClean="0"/>
              <a:t> </a:t>
            </a:r>
            <a:r>
              <a:rPr lang="es-ES" dirty="0" err="1" smtClean="0"/>
              <a:t>or</a:t>
            </a:r>
            <a:r>
              <a:rPr lang="es-ES" dirty="0" smtClean="0"/>
              <a:t> pedal edema  and gingival hiperplasia are </a:t>
            </a:r>
            <a:r>
              <a:rPr lang="es-ES" dirty="0" err="1" smtClean="0"/>
              <a:t>common</a:t>
            </a:r>
            <a:r>
              <a:rPr lang="es-ES" dirty="0" smtClean="0"/>
              <a:t> </a:t>
            </a:r>
            <a:r>
              <a:rPr lang="es-ES" dirty="0" err="1" smtClean="0"/>
              <a:t>side</a:t>
            </a:r>
            <a:r>
              <a:rPr lang="es-ES" dirty="0" smtClean="0"/>
              <a:t> </a:t>
            </a:r>
            <a:r>
              <a:rPr lang="es-ES" dirty="0" err="1" smtClean="0"/>
              <a:t>effects</a:t>
            </a:r>
            <a:endParaRPr lang="es-ES" dirty="0" smtClean="0"/>
          </a:p>
          <a:p>
            <a:r>
              <a:rPr lang="es-ES" dirty="0" err="1" smtClean="0"/>
              <a:t>Photosensistivity</a:t>
            </a:r>
            <a:r>
              <a:rPr lang="es-ES" dirty="0" smtClean="0"/>
              <a:t> reactions   </a:t>
            </a:r>
          </a:p>
          <a:p>
            <a:r>
              <a:rPr lang="es-ES" dirty="0" smtClean="0"/>
              <a:t>Photodistributed facial </a:t>
            </a:r>
            <a:r>
              <a:rPr lang="es-ES" dirty="0" err="1" smtClean="0"/>
              <a:t>telangiectasia</a:t>
            </a:r>
            <a:r>
              <a:rPr lang="es-ES" dirty="0" smtClean="0"/>
              <a:t> </a:t>
            </a:r>
            <a:r>
              <a:rPr lang="es-ES" dirty="0" err="1" smtClean="0"/>
              <a:t>or</a:t>
            </a:r>
            <a:r>
              <a:rPr lang="es-ES" dirty="0" smtClean="0"/>
              <a:t> </a:t>
            </a:r>
            <a:r>
              <a:rPr lang="es-ES" dirty="0" err="1" smtClean="0"/>
              <a:t>on</a:t>
            </a:r>
            <a:r>
              <a:rPr lang="es-ES" dirty="0" smtClean="0"/>
              <a:t> </a:t>
            </a:r>
            <a:r>
              <a:rPr lang="es-ES" dirty="0" err="1" smtClean="0"/>
              <a:t>nonphotoexposed</a:t>
            </a:r>
            <a:r>
              <a:rPr lang="es-ES" dirty="0" smtClean="0"/>
              <a:t> </a:t>
            </a:r>
            <a:r>
              <a:rPr lang="es-ES" dirty="0" err="1" smtClean="0"/>
              <a:t>areas</a:t>
            </a:r>
            <a:endParaRPr lang="es-ES" dirty="0" smtClean="0"/>
          </a:p>
          <a:p>
            <a:r>
              <a:rPr lang="es-ES" dirty="0" err="1" smtClean="0"/>
              <a:t>Lichenoid</a:t>
            </a:r>
            <a:r>
              <a:rPr lang="es-ES" dirty="0" smtClean="0"/>
              <a:t> </a:t>
            </a:r>
            <a:r>
              <a:rPr lang="es-ES" dirty="0" err="1" smtClean="0"/>
              <a:t>eruptions</a:t>
            </a:r>
            <a:endParaRPr lang="es-ES" dirty="0" smtClean="0"/>
          </a:p>
          <a:p>
            <a:r>
              <a:rPr lang="es-ES" dirty="0" err="1" smtClean="0"/>
              <a:t>Psoriasiform</a:t>
            </a:r>
            <a:r>
              <a:rPr lang="es-ES" dirty="0" smtClean="0"/>
              <a:t> </a:t>
            </a:r>
            <a:r>
              <a:rPr lang="es-ES" dirty="0" err="1" smtClean="0"/>
              <a:t>eruptions</a:t>
            </a:r>
            <a:r>
              <a:rPr lang="es-ES" dirty="0" smtClean="0"/>
              <a:t> (</a:t>
            </a:r>
            <a:r>
              <a:rPr lang="es-ES" dirty="0" err="1" smtClean="0"/>
              <a:t>simultaneous</a:t>
            </a:r>
            <a:r>
              <a:rPr lang="es-ES" dirty="0" smtClean="0"/>
              <a:t> </a:t>
            </a:r>
            <a:r>
              <a:rPr lang="es-ES" dirty="0" err="1" smtClean="0"/>
              <a:t>intake</a:t>
            </a:r>
            <a:r>
              <a:rPr lang="es-ES" dirty="0" smtClean="0"/>
              <a:t> of </a:t>
            </a:r>
            <a:r>
              <a:rPr lang="el-GR" dirty="0" smtClean="0"/>
              <a:t>β</a:t>
            </a:r>
            <a:r>
              <a:rPr lang="es-ES" dirty="0" smtClean="0"/>
              <a:t> </a:t>
            </a:r>
            <a:r>
              <a:rPr lang="es-ES" dirty="0" err="1" smtClean="0"/>
              <a:t>blockers</a:t>
            </a:r>
            <a:r>
              <a:rPr lang="es-ES" dirty="0" smtClean="0"/>
              <a:t> </a:t>
            </a:r>
            <a:r>
              <a:rPr lang="es-ES" dirty="0" err="1" smtClean="0"/>
              <a:t>might</a:t>
            </a:r>
            <a:r>
              <a:rPr lang="es-ES" dirty="0" smtClean="0"/>
              <a:t> </a:t>
            </a:r>
            <a:r>
              <a:rPr lang="es-ES" dirty="0" err="1" smtClean="0"/>
              <a:t>have</a:t>
            </a:r>
            <a:r>
              <a:rPr lang="es-ES" dirty="0" smtClean="0"/>
              <a:t> a </a:t>
            </a:r>
            <a:r>
              <a:rPr lang="es-ES" dirty="0" err="1" smtClean="0"/>
              <a:t>synergist</a:t>
            </a:r>
            <a:r>
              <a:rPr lang="es-ES" dirty="0" smtClean="0"/>
              <a:t> </a:t>
            </a:r>
            <a:r>
              <a:rPr lang="es-ES" dirty="0" err="1" smtClean="0"/>
              <a:t>effect</a:t>
            </a:r>
            <a:r>
              <a:rPr lang="es-ES" dirty="0" smtClean="0"/>
              <a:t> </a:t>
            </a:r>
            <a:r>
              <a:rPr lang="es-ES" dirty="0" err="1" smtClean="0"/>
              <a:t>on</a:t>
            </a:r>
            <a:r>
              <a:rPr lang="es-ES" dirty="0" smtClean="0"/>
              <a:t> </a:t>
            </a:r>
            <a:r>
              <a:rPr lang="es-ES" dirty="0" err="1" smtClean="0"/>
              <a:t>the</a:t>
            </a:r>
            <a:r>
              <a:rPr lang="es-ES" dirty="0" smtClean="0"/>
              <a:t> </a:t>
            </a:r>
            <a:r>
              <a:rPr lang="es-ES" dirty="0" err="1" smtClean="0"/>
              <a:t>onset</a:t>
            </a:r>
            <a:r>
              <a:rPr lang="es-ES" dirty="0" smtClean="0"/>
              <a:t> of psoriasis)</a:t>
            </a:r>
          </a:p>
        </p:txBody>
      </p:sp>
      <p:sp>
        <p:nvSpPr>
          <p:cNvPr id="3" name="Marcador de pie de página 2"/>
          <p:cNvSpPr>
            <a:spLocks noGrp="1"/>
          </p:cNvSpPr>
          <p:nvPr>
            <p:ph type="ftr" sz="quarter" idx="11"/>
          </p:nvPr>
        </p:nvSpPr>
        <p:spPr>
          <a:xfrm>
            <a:off x="1052186" y="6176963"/>
            <a:ext cx="10797436" cy="1000451"/>
          </a:xfrm>
        </p:spPr>
        <p:txBody>
          <a:bodyPr/>
          <a:lstStyle/>
          <a:p>
            <a:r>
              <a:rPr lang="es-ES" dirty="0" smtClean="0">
                <a:solidFill>
                  <a:srgbClr val="0070C0"/>
                </a:solidFill>
              </a:rPr>
              <a:t>Photodistributed </a:t>
            </a:r>
            <a:r>
              <a:rPr lang="es-ES" dirty="0" err="1" smtClean="0">
                <a:solidFill>
                  <a:srgbClr val="0070C0"/>
                </a:solidFill>
              </a:rPr>
              <a:t>hyperpigmentation</a:t>
            </a:r>
            <a:r>
              <a:rPr lang="es-ES" dirty="0" smtClean="0">
                <a:solidFill>
                  <a:srgbClr val="0070C0"/>
                </a:solidFill>
              </a:rPr>
              <a:t> </a:t>
            </a:r>
            <a:r>
              <a:rPr lang="es-ES" dirty="0" err="1" smtClean="0">
                <a:solidFill>
                  <a:srgbClr val="0070C0"/>
                </a:solidFill>
              </a:rPr>
              <a:t>induced</a:t>
            </a:r>
            <a:r>
              <a:rPr lang="es-ES" dirty="0" smtClean="0">
                <a:solidFill>
                  <a:srgbClr val="0070C0"/>
                </a:solidFill>
              </a:rPr>
              <a:t> </a:t>
            </a:r>
            <a:r>
              <a:rPr lang="es-ES" dirty="0" err="1" smtClean="0">
                <a:solidFill>
                  <a:srgbClr val="0070C0"/>
                </a:solidFill>
              </a:rPr>
              <a:t>by</a:t>
            </a:r>
            <a:r>
              <a:rPr lang="es-ES" dirty="0" smtClean="0">
                <a:solidFill>
                  <a:srgbClr val="0070C0"/>
                </a:solidFill>
              </a:rPr>
              <a:t> </a:t>
            </a:r>
            <a:r>
              <a:rPr lang="es-ES" dirty="0" err="1" smtClean="0">
                <a:solidFill>
                  <a:srgbClr val="0070C0"/>
                </a:solidFill>
              </a:rPr>
              <a:t>antihypertensive</a:t>
            </a:r>
            <a:r>
              <a:rPr lang="es-ES" dirty="0" smtClean="0">
                <a:solidFill>
                  <a:srgbClr val="0070C0"/>
                </a:solidFill>
              </a:rPr>
              <a:t> </a:t>
            </a:r>
            <a:r>
              <a:rPr lang="es-ES" dirty="0" err="1" smtClean="0">
                <a:solidFill>
                  <a:srgbClr val="0070C0"/>
                </a:solidFill>
              </a:rPr>
              <a:t>drugs</a:t>
            </a:r>
            <a:r>
              <a:rPr lang="es-ES" dirty="0" smtClean="0">
                <a:solidFill>
                  <a:srgbClr val="0070C0"/>
                </a:solidFill>
              </a:rPr>
              <a:t>: </a:t>
            </a:r>
            <a:r>
              <a:rPr lang="es-ES" dirty="0" err="1" smtClean="0">
                <a:solidFill>
                  <a:srgbClr val="0070C0"/>
                </a:solidFill>
              </a:rPr>
              <a:t>two</a:t>
            </a:r>
            <a:r>
              <a:rPr lang="es-ES" dirty="0" smtClean="0">
                <a:solidFill>
                  <a:srgbClr val="0070C0"/>
                </a:solidFill>
              </a:rPr>
              <a:t> cases </a:t>
            </a:r>
            <a:r>
              <a:rPr lang="es-ES" dirty="0" err="1" smtClean="0">
                <a:solidFill>
                  <a:srgbClr val="0070C0"/>
                </a:solidFill>
              </a:rPr>
              <a:t>report</a:t>
            </a:r>
            <a:r>
              <a:rPr lang="es-ES" dirty="0" smtClean="0">
                <a:solidFill>
                  <a:srgbClr val="0070C0"/>
                </a:solidFill>
              </a:rPr>
              <a:t>.                                                        </a:t>
            </a:r>
            <a:r>
              <a:rPr lang="es-ES" dirty="0" err="1" smtClean="0">
                <a:solidFill>
                  <a:srgbClr val="0070C0"/>
                </a:solidFill>
              </a:rPr>
              <a:t>Dra</a:t>
            </a:r>
            <a:r>
              <a:rPr lang="es-ES" dirty="0" smtClean="0">
                <a:solidFill>
                  <a:srgbClr val="0070C0"/>
                </a:solidFill>
              </a:rPr>
              <a:t>  Rosa Giménez Garcia. </a:t>
            </a:r>
            <a:r>
              <a:rPr lang="es-ES" dirty="0" err="1" smtClean="0">
                <a:solidFill>
                  <a:srgbClr val="0070C0"/>
                </a:solidFill>
              </a:rPr>
              <a:t>Valladolid.Spain</a:t>
            </a:r>
            <a:endParaRPr lang="es-ES" dirty="0">
              <a:solidFill>
                <a:srgbClr val="0070C0"/>
              </a:solidFill>
            </a:endParaRPr>
          </a:p>
        </p:txBody>
      </p:sp>
      <p:sp>
        <p:nvSpPr>
          <p:cNvPr id="6" name="CuadroTexto 5"/>
          <p:cNvSpPr txBox="1"/>
          <p:nvPr/>
        </p:nvSpPr>
        <p:spPr>
          <a:xfrm>
            <a:off x="3106271" y="5580361"/>
            <a:ext cx="9278471" cy="923330"/>
          </a:xfrm>
          <a:prstGeom prst="rect">
            <a:avLst/>
          </a:prstGeom>
          <a:noFill/>
        </p:spPr>
        <p:txBody>
          <a:bodyPr wrap="square" rtlCol="0">
            <a:spAutoFit/>
          </a:bodyPr>
          <a:lstStyle/>
          <a:p>
            <a:r>
              <a:rPr lang="es-ES" dirty="0" err="1" smtClean="0"/>
              <a:t>Ioulios</a:t>
            </a:r>
            <a:r>
              <a:rPr lang="es-ES" dirty="0" smtClean="0"/>
              <a:t> P, </a:t>
            </a:r>
            <a:r>
              <a:rPr lang="es-ES" dirty="0" err="1" smtClean="0"/>
              <a:t>Charalampos</a:t>
            </a:r>
            <a:r>
              <a:rPr lang="es-ES" dirty="0" smtClean="0"/>
              <a:t> M, </a:t>
            </a:r>
            <a:r>
              <a:rPr lang="es-ES" dirty="0" err="1"/>
              <a:t>E</a:t>
            </a:r>
            <a:r>
              <a:rPr lang="es-ES" dirty="0" err="1" smtClean="0"/>
              <a:t>frossini</a:t>
            </a:r>
            <a:r>
              <a:rPr lang="es-ES" dirty="0" smtClean="0"/>
              <a:t> T. </a:t>
            </a:r>
            <a:r>
              <a:rPr lang="es-ES" dirty="0" err="1" smtClean="0"/>
              <a:t>The</a:t>
            </a:r>
            <a:r>
              <a:rPr lang="es-ES" dirty="0" smtClean="0"/>
              <a:t> </a:t>
            </a:r>
            <a:r>
              <a:rPr lang="es-ES" dirty="0" err="1" smtClean="0"/>
              <a:t>spectrum</a:t>
            </a:r>
            <a:r>
              <a:rPr lang="es-ES" dirty="0" smtClean="0"/>
              <a:t> of </a:t>
            </a:r>
            <a:r>
              <a:rPr lang="es-ES" dirty="0" err="1" smtClean="0"/>
              <a:t>cutaneous</a:t>
            </a:r>
            <a:r>
              <a:rPr lang="es-ES" dirty="0" smtClean="0"/>
              <a:t> reactions associated </a:t>
            </a:r>
            <a:r>
              <a:rPr lang="es-ES" dirty="0" err="1" smtClean="0"/>
              <a:t>with</a:t>
            </a:r>
            <a:r>
              <a:rPr lang="es-ES" dirty="0" smtClean="0"/>
              <a:t> </a:t>
            </a:r>
            <a:r>
              <a:rPr lang="es-ES" dirty="0" err="1" smtClean="0"/>
              <a:t>calcium</a:t>
            </a:r>
            <a:r>
              <a:rPr lang="es-ES" dirty="0" smtClean="0"/>
              <a:t> </a:t>
            </a:r>
            <a:r>
              <a:rPr lang="es-ES" dirty="0" err="1" smtClean="0"/>
              <a:t>antagonists</a:t>
            </a:r>
            <a:r>
              <a:rPr lang="es-ES" dirty="0" smtClean="0"/>
              <a:t>: a </a:t>
            </a:r>
            <a:r>
              <a:rPr lang="es-ES" dirty="0" err="1" smtClean="0"/>
              <a:t>review</a:t>
            </a:r>
            <a:r>
              <a:rPr lang="es-ES" dirty="0" smtClean="0"/>
              <a:t> of </a:t>
            </a:r>
            <a:r>
              <a:rPr lang="es-ES" dirty="0" err="1" smtClean="0"/>
              <a:t>the</a:t>
            </a:r>
            <a:r>
              <a:rPr lang="es-ES" dirty="0" smtClean="0"/>
              <a:t> </a:t>
            </a:r>
            <a:r>
              <a:rPr lang="es-ES" dirty="0" err="1" smtClean="0"/>
              <a:t>literature</a:t>
            </a:r>
            <a:r>
              <a:rPr lang="es-ES" dirty="0" smtClean="0"/>
              <a:t> and </a:t>
            </a:r>
            <a:r>
              <a:rPr lang="es-ES" dirty="0" err="1" smtClean="0"/>
              <a:t>the</a:t>
            </a:r>
            <a:r>
              <a:rPr lang="es-ES" dirty="0" smtClean="0"/>
              <a:t> </a:t>
            </a:r>
            <a:r>
              <a:rPr lang="es-ES" dirty="0" err="1" smtClean="0"/>
              <a:t>possible</a:t>
            </a:r>
            <a:r>
              <a:rPr lang="es-ES" dirty="0" smtClean="0"/>
              <a:t> </a:t>
            </a:r>
            <a:r>
              <a:rPr lang="es-ES" dirty="0" err="1" smtClean="0"/>
              <a:t>etiopathogenic</a:t>
            </a:r>
            <a:r>
              <a:rPr lang="es-ES" dirty="0" smtClean="0"/>
              <a:t> </a:t>
            </a:r>
            <a:r>
              <a:rPr lang="es-ES" dirty="0" err="1" smtClean="0"/>
              <a:t>mechanisms</a:t>
            </a:r>
            <a:r>
              <a:rPr lang="es-ES" dirty="0" smtClean="0"/>
              <a:t>. </a:t>
            </a:r>
            <a:r>
              <a:rPr lang="es-ES" dirty="0" err="1" smtClean="0"/>
              <a:t>Dermatol</a:t>
            </a:r>
            <a:r>
              <a:rPr lang="es-ES" dirty="0"/>
              <a:t> </a:t>
            </a:r>
            <a:r>
              <a:rPr lang="es-ES" dirty="0" err="1" smtClean="0"/>
              <a:t>On</a:t>
            </a:r>
            <a:r>
              <a:rPr lang="es-ES" dirty="0" smtClean="0"/>
              <a:t> line J 2003 ,9:6</a:t>
            </a:r>
            <a:endParaRPr lang="es-ES" sz="1800" kern="1200" dirty="0">
              <a:solidFill>
                <a:schemeClr val="tx1"/>
              </a:solidFill>
              <a:latin typeface="+mn-lt"/>
              <a:ea typeface="+mn-ea"/>
              <a:cs typeface="+mn-cs"/>
            </a:endParaRPr>
          </a:p>
        </p:txBody>
      </p:sp>
    </p:spTree>
    <p:extLst>
      <p:ext uri="{BB962C8B-B14F-4D97-AF65-F5344CB8AC3E}">
        <p14:creationId xmlns:p14="http://schemas.microsoft.com/office/powerpoint/2010/main" val="34194271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Cutaneous</a:t>
            </a:r>
            <a:r>
              <a:rPr lang="es-ES" dirty="0" smtClean="0"/>
              <a:t> Adverse Reactions associated </a:t>
            </a:r>
            <a:r>
              <a:rPr lang="es-ES" dirty="0" err="1" smtClean="0"/>
              <a:t>with</a:t>
            </a:r>
            <a:r>
              <a:rPr lang="es-ES" dirty="0" smtClean="0"/>
              <a:t> </a:t>
            </a:r>
            <a:r>
              <a:rPr lang="es-ES" dirty="0" err="1" smtClean="0"/>
              <a:t>Calcium</a:t>
            </a:r>
            <a:r>
              <a:rPr lang="es-ES" dirty="0" smtClean="0"/>
              <a:t> </a:t>
            </a:r>
            <a:r>
              <a:rPr lang="es-ES" dirty="0" err="1" smtClean="0"/>
              <a:t>Channel</a:t>
            </a:r>
            <a:r>
              <a:rPr lang="es-ES" dirty="0" smtClean="0"/>
              <a:t> </a:t>
            </a:r>
            <a:r>
              <a:rPr lang="es-ES" dirty="0" err="1" smtClean="0"/>
              <a:t>Blockers</a:t>
            </a:r>
            <a:endParaRPr lang="es-ES" dirty="0"/>
          </a:p>
        </p:txBody>
      </p:sp>
      <p:sp>
        <p:nvSpPr>
          <p:cNvPr id="4" name="Marcador de contenido 3"/>
          <p:cNvSpPr>
            <a:spLocks noGrp="1"/>
          </p:cNvSpPr>
          <p:nvPr>
            <p:ph idx="1"/>
          </p:nvPr>
        </p:nvSpPr>
        <p:spPr>
          <a:xfrm>
            <a:off x="282388" y="1825625"/>
            <a:ext cx="11071412" cy="4817222"/>
          </a:xfrm>
        </p:spPr>
        <p:txBody>
          <a:bodyPr>
            <a:normAutofit/>
          </a:bodyPr>
          <a:lstStyle/>
          <a:p>
            <a:pPr>
              <a:buFont typeface="Wingdings" panose="05000000000000000000" pitchFamily="2" charset="2"/>
              <a:buChar char="§"/>
            </a:pPr>
            <a:endParaRPr lang="es-ES" dirty="0" smtClean="0"/>
          </a:p>
          <a:p>
            <a:pPr>
              <a:buFont typeface="Wingdings" panose="05000000000000000000" pitchFamily="2" charset="2"/>
              <a:buChar char="§"/>
            </a:pPr>
            <a:r>
              <a:rPr lang="es-ES" dirty="0" err="1" smtClean="0"/>
              <a:t>Acute</a:t>
            </a:r>
            <a:r>
              <a:rPr lang="es-ES" dirty="0" smtClean="0"/>
              <a:t> </a:t>
            </a:r>
            <a:r>
              <a:rPr lang="es-ES" dirty="0" err="1"/>
              <a:t>generalized</a:t>
            </a:r>
            <a:r>
              <a:rPr lang="es-ES" dirty="0"/>
              <a:t> </a:t>
            </a:r>
            <a:r>
              <a:rPr lang="es-ES" dirty="0" err="1"/>
              <a:t>exanthematous</a:t>
            </a:r>
            <a:r>
              <a:rPr lang="es-ES" dirty="0"/>
              <a:t> </a:t>
            </a:r>
            <a:r>
              <a:rPr lang="es-ES" dirty="0" err="1" smtClean="0"/>
              <a:t>pustulosis</a:t>
            </a:r>
            <a:endParaRPr lang="es-ES" dirty="0" smtClean="0"/>
          </a:p>
          <a:p>
            <a:pPr>
              <a:buFont typeface="Wingdings" panose="05000000000000000000" pitchFamily="2" charset="2"/>
              <a:buChar char="§"/>
            </a:pPr>
            <a:r>
              <a:rPr lang="es-ES" dirty="0" err="1" smtClean="0"/>
              <a:t>Subacute</a:t>
            </a:r>
            <a:r>
              <a:rPr lang="es-ES" dirty="0" smtClean="0"/>
              <a:t> </a:t>
            </a:r>
            <a:r>
              <a:rPr lang="es-ES" dirty="0" err="1" smtClean="0"/>
              <a:t>cutaneous</a:t>
            </a:r>
            <a:r>
              <a:rPr lang="es-ES" dirty="0" smtClean="0"/>
              <a:t> lupus </a:t>
            </a:r>
            <a:r>
              <a:rPr lang="es-ES" dirty="0" err="1" smtClean="0"/>
              <a:t>erythematous</a:t>
            </a:r>
            <a:endParaRPr lang="es-ES" dirty="0" smtClean="0"/>
          </a:p>
          <a:p>
            <a:pPr>
              <a:buFont typeface="Wingdings" panose="05000000000000000000" pitchFamily="2" charset="2"/>
              <a:buChar char="§"/>
            </a:pPr>
            <a:r>
              <a:rPr lang="es-ES" dirty="0" err="1" smtClean="0"/>
              <a:t>Pemphigus</a:t>
            </a:r>
            <a:r>
              <a:rPr lang="es-ES" dirty="0" smtClean="0"/>
              <a:t> and </a:t>
            </a:r>
            <a:r>
              <a:rPr lang="es-ES" dirty="0" err="1" smtClean="0"/>
              <a:t>pemphigoid</a:t>
            </a:r>
            <a:r>
              <a:rPr lang="es-ES" dirty="0" smtClean="0"/>
              <a:t> </a:t>
            </a:r>
          </a:p>
          <a:p>
            <a:pPr>
              <a:buFont typeface="Wingdings" panose="05000000000000000000" pitchFamily="2" charset="2"/>
              <a:buChar char="§"/>
            </a:pPr>
            <a:r>
              <a:rPr lang="es-ES" dirty="0" err="1"/>
              <a:t>Hypersensitivity</a:t>
            </a:r>
            <a:r>
              <a:rPr lang="es-ES" dirty="0"/>
              <a:t> </a:t>
            </a:r>
            <a:r>
              <a:rPr lang="es-ES" dirty="0" err="1" smtClean="0"/>
              <a:t>syndrome</a:t>
            </a:r>
            <a:r>
              <a:rPr lang="es-ES" dirty="0" smtClean="0"/>
              <a:t> (</a:t>
            </a:r>
            <a:r>
              <a:rPr lang="es-ES" dirty="0" err="1" smtClean="0"/>
              <a:t>presented</a:t>
            </a:r>
            <a:r>
              <a:rPr lang="es-ES" dirty="0" smtClean="0"/>
              <a:t> as </a:t>
            </a:r>
            <a:r>
              <a:rPr lang="es-ES" dirty="0" err="1" smtClean="0"/>
              <a:t>exfoliative</a:t>
            </a:r>
            <a:r>
              <a:rPr lang="es-ES" dirty="0" smtClean="0"/>
              <a:t> dermatitis </a:t>
            </a:r>
            <a:r>
              <a:rPr lang="es-ES" dirty="0" err="1" smtClean="0"/>
              <a:t>or</a:t>
            </a:r>
            <a:r>
              <a:rPr lang="es-ES" dirty="0" smtClean="0"/>
              <a:t> TEN)</a:t>
            </a:r>
          </a:p>
          <a:p>
            <a:pPr>
              <a:buFont typeface="Wingdings" panose="05000000000000000000" pitchFamily="2" charset="2"/>
              <a:buChar char="§"/>
            </a:pPr>
            <a:endParaRPr lang="es-ES" dirty="0"/>
          </a:p>
          <a:p>
            <a:pPr>
              <a:buFont typeface="Wingdings" panose="05000000000000000000" pitchFamily="2" charset="2"/>
              <a:buChar char="§"/>
            </a:pPr>
            <a:endParaRPr lang="es-ES" dirty="0" smtClean="0"/>
          </a:p>
          <a:p>
            <a:pPr>
              <a:buFont typeface="Wingdings" panose="05000000000000000000" pitchFamily="2" charset="2"/>
              <a:buChar char="§"/>
            </a:pPr>
            <a:endParaRPr lang="es-ES" dirty="0"/>
          </a:p>
          <a:p>
            <a:pPr>
              <a:buFont typeface="Wingdings" panose="05000000000000000000" pitchFamily="2" charset="2"/>
              <a:buChar char="§"/>
            </a:pPr>
            <a:endParaRPr lang="es-ES" dirty="0" smtClean="0"/>
          </a:p>
        </p:txBody>
      </p:sp>
      <p:sp>
        <p:nvSpPr>
          <p:cNvPr id="3" name="Marcador de pie de página 2"/>
          <p:cNvSpPr>
            <a:spLocks noGrp="1"/>
          </p:cNvSpPr>
          <p:nvPr>
            <p:ph type="ftr" sz="quarter" idx="11"/>
          </p:nvPr>
        </p:nvSpPr>
        <p:spPr>
          <a:xfrm>
            <a:off x="1052186" y="6176963"/>
            <a:ext cx="10797436" cy="1000451"/>
          </a:xfrm>
        </p:spPr>
        <p:txBody>
          <a:bodyPr/>
          <a:lstStyle/>
          <a:p>
            <a:r>
              <a:rPr lang="es-ES" dirty="0" smtClean="0">
                <a:solidFill>
                  <a:srgbClr val="0070C0"/>
                </a:solidFill>
              </a:rPr>
              <a:t>Photodistributed </a:t>
            </a:r>
            <a:r>
              <a:rPr lang="es-ES" dirty="0" err="1" smtClean="0">
                <a:solidFill>
                  <a:srgbClr val="0070C0"/>
                </a:solidFill>
              </a:rPr>
              <a:t>hyperpigmentation</a:t>
            </a:r>
            <a:r>
              <a:rPr lang="es-ES" dirty="0" smtClean="0">
                <a:solidFill>
                  <a:srgbClr val="0070C0"/>
                </a:solidFill>
              </a:rPr>
              <a:t> </a:t>
            </a:r>
            <a:r>
              <a:rPr lang="es-ES" dirty="0" err="1" smtClean="0">
                <a:solidFill>
                  <a:srgbClr val="0070C0"/>
                </a:solidFill>
              </a:rPr>
              <a:t>induced</a:t>
            </a:r>
            <a:r>
              <a:rPr lang="es-ES" dirty="0" smtClean="0">
                <a:solidFill>
                  <a:srgbClr val="0070C0"/>
                </a:solidFill>
              </a:rPr>
              <a:t> </a:t>
            </a:r>
            <a:r>
              <a:rPr lang="es-ES" dirty="0" err="1" smtClean="0">
                <a:solidFill>
                  <a:srgbClr val="0070C0"/>
                </a:solidFill>
              </a:rPr>
              <a:t>by</a:t>
            </a:r>
            <a:r>
              <a:rPr lang="es-ES" dirty="0" smtClean="0">
                <a:solidFill>
                  <a:srgbClr val="0070C0"/>
                </a:solidFill>
              </a:rPr>
              <a:t> </a:t>
            </a:r>
            <a:r>
              <a:rPr lang="es-ES" dirty="0" err="1" smtClean="0">
                <a:solidFill>
                  <a:srgbClr val="0070C0"/>
                </a:solidFill>
              </a:rPr>
              <a:t>antihypertensive</a:t>
            </a:r>
            <a:r>
              <a:rPr lang="es-ES" dirty="0" smtClean="0">
                <a:solidFill>
                  <a:srgbClr val="0070C0"/>
                </a:solidFill>
              </a:rPr>
              <a:t> </a:t>
            </a:r>
            <a:r>
              <a:rPr lang="es-ES" dirty="0" err="1" smtClean="0">
                <a:solidFill>
                  <a:srgbClr val="0070C0"/>
                </a:solidFill>
              </a:rPr>
              <a:t>drugs</a:t>
            </a:r>
            <a:r>
              <a:rPr lang="es-ES" dirty="0" smtClean="0">
                <a:solidFill>
                  <a:srgbClr val="0070C0"/>
                </a:solidFill>
              </a:rPr>
              <a:t>: </a:t>
            </a:r>
            <a:r>
              <a:rPr lang="es-ES" dirty="0" err="1" smtClean="0">
                <a:solidFill>
                  <a:srgbClr val="0070C0"/>
                </a:solidFill>
              </a:rPr>
              <a:t>two</a:t>
            </a:r>
            <a:r>
              <a:rPr lang="es-ES" dirty="0" smtClean="0">
                <a:solidFill>
                  <a:srgbClr val="0070C0"/>
                </a:solidFill>
              </a:rPr>
              <a:t> cases </a:t>
            </a:r>
            <a:r>
              <a:rPr lang="es-ES" dirty="0" err="1" smtClean="0">
                <a:solidFill>
                  <a:srgbClr val="0070C0"/>
                </a:solidFill>
              </a:rPr>
              <a:t>report</a:t>
            </a:r>
            <a:r>
              <a:rPr lang="es-ES" dirty="0" smtClean="0">
                <a:solidFill>
                  <a:srgbClr val="0070C0"/>
                </a:solidFill>
              </a:rPr>
              <a:t>.                                                        </a:t>
            </a:r>
            <a:r>
              <a:rPr lang="es-ES" dirty="0" err="1" smtClean="0">
                <a:solidFill>
                  <a:srgbClr val="0070C0"/>
                </a:solidFill>
              </a:rPr>
              <a:t>Dra</a:t>
            </a:r>
            <a:r>
              <a:rPr lang="es-ES" dirty="0" smtClean="0">
                <a:solidFill>
                  <a:srgbClr val="0070C0"/>
                </a:solidFill>
              </a:rPr>
              <a:t>  Rosa Giménez Garcia. </a:t>
            </a:r>
            <a:r>
              <a:rPr lang="es-ES" dirty="0" err="1" smtClean="0">
                <a:solidFill>
                  <a:srgbClr val="0070C0"/>
                </a:solidFill>
              </a:rPr>
              <a:t>Valladolid.Spain</a:t>
            </a:r>
            <a:endParaRPr lang="es-ES" dirty="0">
              <a:solidFill>
                <a:srgbClr val="0070C0"/>
              </a:solidFill>
            </a:endParaRPr>
          </a:p>
        </p:txBody>
      </p:sp>
      <p:sp>
        <p:nvSpPr>
          <p:cNvPr id="6" name="CuadroTexto 5"/>
          <p:cNvSpPr txBox="1"/>
          <p:nvPr/>
        </p:nvSpPr>
        <p:spPr>
          <a:xfrm>
            <a:off x="3106271" y="5580361"/>
            <a:ext cx="9278471" cy="923330"/>
          </a:xfrm>
          <a:prstGeom prst="rect">
            <a:avLst/>
          </a:prstGeom>
          <a:noFill/>
        </p:spPr>
        <p:txBody>
          <a:bodyPr wrap="square" rtlCol="0">
            <a:spAutoFit/>
          </a:bodyPr>
          <a:lstStyle/>
          <a:p>
            <a:r>
              <a:rPr lang="es-ES" dirty="0" err="1" smtClean="0"/>
              <a:t>Ioulios</a:t>
            </a:r>
            <a:r>
              <a:rPr lang="es-ES" dirty="0" smtClean="0"/>
              <a:t> P, </a:t>
            </a:r>
            <a:r>
              <a:rPr lang="es-ES" dirty="0" err="1" smtClean="0"/>
              <a:t>Charalampos</a:t>
            </a:r>
            <a:r>
              <a:rPr lang="es-ES" dirty="0" smtClean="0"/>
              <a:t> M, </a:t>
            </a:r>
            <a:r>
              <a:rPr lang="es-ES" dirty="0" err="1"/>
              <a:t>E</a:t>
            </a:r>
            <a:r>
              <a:rPr lang="es-ES" dirty="0" err="1" smtClean="0"/>
              <a:t>frossini</a:t>
            </a:r>
            <a:r>
              <a:rPr lang="es-ES" dirty="0" smtClean="0"/>
              <a:t> T. </a:t>
            </a:r>
            <a:r>
              <a:rPr lang="es-ES" dirty="0" err="1" smtClean="0"/>
              <a:t>The</a:t>
            </a:r>
            <a:r>
              <a:rPr lang="es-ES" dirty="0" smtClean="0"/>
              <a:t> </a:t>
            </a:r>
            <a:r>
              <a:rPr lang="es-ES" dirty="0" err="1" smtClean="0"/>
              <a:t>spectrum</a:t>
            </a:r>
            <a:r>
              <a:rPr lang="es-ES" dirty="0" smtClean="0"/>
              <a:t> of </a:t>
            </a:r>
            <a:r>
              <a:rPr lang="es-ES" dirty="0" err="1" smtClean="0"/>
              <a:t>cutaneous</a:t>
            </a:r>
            <a:r>
              <a:rPr lang="es-ES" dirty="0" smtClean="0"/>
              <a:t> reactions associated </a:t>
            </a:r>
            <a:r>
              <a:rPr lang="es-ES" dirty="0" err="1" smtClean="0"/>
              <a:t>with</a:t>
            </a:r>
            <a:r>
              <a:rPr lang="es-ES" dirty="0" smtClean="0"/>
              <a:t> </a:t>
            </a:r>
            <a:r>
              <a:rPr lang="es-ES" dirty="0" err="1" smtClean="0"/>
              <a:t>calcium</a:t>
            </a:r>
            <a:r>
              <a:rPr lang="es-ES" dirty="0" smtClean="0"/>
              <a:t> </a:t>
            </a:r>
            <a:r>
              <a:rPr lang="es-ES" dirty="0" err="1" smtClean="0"/>
              <a:t>antagonists</a:t>
            </a:r>
            <a:r>
              <a:rPr lang="es-ES" dirty="0" smtClean="0"/>
              <a:t>: a </a:t>
            </a:r>
            <a:r>
              <a:rPr lang="es-ES" dirty="0" err="1" smtClean="0"/>
              <a:t>review</a:t>
            </a:r>
            <a:r>
              <a:rPr lang="es-ES" dirty="0" smtClean="0"/>
              <a:t> of </a:t>
            </a:r>
            <a:r>
              <a:rPr lang="es-ES" dirty="0" err="1" smtClean="0"/>
              <a:t>the</a:t>
            </a:r>
            <a:r>
              <a:rPr lang="es-ES" dirty="0" smtClean="0"/>
              <a:t> </a:t>
            </a:r>
            <a:r>
              <a:rPr lang="es-ES" dirty="0" err="1" smtClean="0"/>
              <a:t>literature</a:t>
            </a:r>
            <a:r>
              <a:rPr lang="es-ES" dirty="0" smtClean="0"/>
              <a:t> and </a:t>
            </a:r>
            <a:r>
              <a:rPr lang="es-ES" dirty="0" err="1" smtClean="0"/>
              <a:t>the</a:t>
            </a:r>
            <a:r>
              <a:rPr lang="es-ES" dirty="0" smtClean="0"/>
              <a:t> </a:t>
            </a:r>
            <a:r>
              <a:rPr lang="es-ES" dirty="0" err="1" smtClean="0"/>
              <a:t>possible</a:t>
            </a:r>
            <a:r>
              <a:rPr lang="es-ES" dirty="0" smtClean="0"/>
              <a:t> </a:t>
            </a:r>
            <a:r>
              <a:rPr lang="es-ES" dirty="0" err="1" smtClean="0"/>
              <a:t>etiopathogenic</a:t>
            </a:r>
            <a:r>
              <a:rPr lang="es-ES" dirty="0" smtClean="0"/>
              <a:t> </a:t>
            </a:r>
            <a:r>
              <a:rPr lang="es-ES" dirty="0" err="1" smtClean="0"/>
              <a:t>mechanisms</a:t>
            </a:r>
            <a:r>
              <a:rPr lang="es-ES" dirty="0" smtClean="0"/>
              <a:t>. </a:t>
            </a:r>
            <a:r>
              <a:rPr lang="es-ES" dirty="0" err="1" smtClean="0"/>
              <a:t>Dermatol</a:t>
            </a:r>
            <a:r>
              <a:rPr lang="es-ES" dirty="0"/>
              <a:t> </a:t>
            </a:r>
            <a:r>
              <a:rPr lang="es-ES" dirty="0" smtClean="0"/>
              <a:t>Online J 2003 ,9:6</a:t>
            </a:r>
            <a:endParaRPr lang="es-ES" sz="1800" kern="1200" dirty="0">
              <a:solidFill>
                <a:schemeClr val="tx1"/>
              </a:solidFill>
              <a:latin typeface="+mn-lt"/>
              <a:ea typeface="+mn-ea"/>
              <a:cs typeface="+mn-cs"/>
            </a:endParaRPr>
          </a:p>
        </p:txBody>
      </p:sp>
    </p:spTree>
    <p:extLst>
      <p:ext uri="{BB962C8B-B14F-4D97-AF65-F5344CB8AC3E}">
        <p14:creationId xmlns:p14="http://schemas.microsoft.com/office/powerpoint/2010/main" val="149435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LERCANIDIPINE-INDUCED CUTANEOUS REACTIONS</a:t>
            </a:r>
            <a:endParaRPr lang="es-ES" dirty="0"/>
          </a:p>
        </p:txBody>
      </p:sp>
      <p:sp>
        <p:nvSpPr>
          <p:cNvPr id="3" name="Marcador de contenido 2"/>
          <p:cNvSpPr>
            <a:spLocks noGrp="1"/>
          </p:cNvSpPr>
          <p:nvPr>
            <p:ph idx="1"/>
          </p:nvPr>
        </p:nvSpPr>
        <p:spPr/>
        <p:txBody>
          <a:bodyPr/>
          <a:lstStyle/>
          <a:p>
            <a:r>
              <a:rPr lang="es-ES" dirty="0" err="1" smtClean="0"/>
              <a:t>Drug</a:t>
            </a:r>
            <a:r>
              <a:rPr lang="es-ES" dirty="0" smtClean="0"/>
              <a:t> </a:t>
            </a:r>
            <a:r>
              <a:rPr lang="es-ES" dirty="0" err="1" smtClean="0"/>
              <a:t>reaction</a:t>
            </a:r>
            <a:r>
              <a:rPr lang="es-ES" dirty="0" smtClean="0"/>
              <a:t> </a:t>
            </a:r>
            <a:r>
              <a:rPr lang="es-ES" dirty="0" err="1" smtClean="0"/>
              <a:t>with</a:t>
            </a:r>
            <a:r>
              <a:rPr lang="es-ES" dirty="0" smtClean="0"/>
              <a:t> </a:t>
            </a:r>
            <a:r>
              <a:rPr lang="es-ES" dirty="0" err="1" smtClean="0"/>
              <a:t>eosinophilia</a:t>
            </a:r>
            <a:r>
              <a:rPr lang="es-ES" dirty="0" smtClean="0"/>
              <a:t> and </a:t>
            </a:r>
            <a:r>
              <a:rPr lang="es-ES" dirty="0" err="1" smtClean="0"/>
              <a:t>systemic</a:t>
            </a:r>
            <a:r>
              <a:rPr lang="es-ES" dirty="0" smtClean="0"/>
              <a:t> </a:t>
            </a:r>
            <a:r>
              <a:rPr lang="es-ES" dirty="0" err="1" smtClean="0"/>
              <a:t>symptoms</a:t>
            </a:r>
            <a:r>
              <a:rPr lang="es-ES" dirty="0" smtClean="0"/>
              <a:t> (DRESS)</a:t>
            </a:r>
          </a:p>
          <a:p>
            <a:r>
              <a:rPr lang="es-ES" dirty="0" err="1" smtClean="0"/>
              <a:t>Macupapular</a:t>
            </a:r>
            <a:r>
              <a:rPr lang="es-ES" dirty="0" smtClean="0"/>
              <a:t> </a:t>
            </a:r>
            <a:r>
              <a:rPr lang="es-ES" dirty="0" err="1" smtClean="0"/>
              <a:t>rash</a:t>
            </a:r>
            <a:endParaRPr lang="es-ES" dirty="0" smtClean="0"/>
          </a:p>
          <a:p>
            <a:endParaRPr lang="es-ES" dirty="0"/>
          </a:p>
          <a:p>
            <a:endParaRPr lang="es-ES" dirty="0" smtClean="0"/>
          </a:p>
          <a:p>
            <a:endParaRPr lang="es-ES" dirty="0"/>
          </a:p>
          <a:p>
            <a:endParaRPr lang="es-ES" dirty="0" smtClean="0"/>
          </a:p>
          <a:p>
            <a:pPr lvl="2"/>
            <a:r>
              <a:rPr lang="es-ES" dirty="0" smtClean="0"/>
              <a:t>Slim R et al. </a:t>
            </a:r>
            <a:r>
              <a:rPr lang="es-ES" dirty="0" err="1" smtClean="0"/>
              <a:t>Drug</a:t>
            </a:r>
            <a:r>
              <a:rPr lang="es-ES" dirty="0" smtClean="0"/>
              <a:t> </a:t>
            </a:r>
            <a:r>
              <a:rPr lang="es-ES" dirty="0" err="1" smtClean="0"/>
              <a:t>reaction</a:t>
            </a:r>
            <a:r>
              <a:rPr lang="es-ES" dirty="0" smtClean="0"/>
              <a:t> </a:t>
            </a:r>
            <a:r>
              <a:rPr lang="es-ES" dirty="0" err="1" smtClean="0"/>
              <a:t>with</a:t>
            </a:r>
            <a:r>
              <a:rPr lang="es-ES" dirty="0" smtClean="0"/>
              <a:t> </a:t>
            </a:r>
            <a:r>
              <a:rPr lang="es-ES" dirty="0" err="1" smtClean="0"/>
              <a:t>eosinophilia</a:t>
            </a:r>
            <a:r>
              <a:rPr lang="es-ES" dirty="0" smtClean="0"/>
              <a:t> and </a:t>
            </a:r>
            <a:r>
              <a:rPr lang="es-ES" dirty="0" err="1" smtClean="0"/>
              <a:t>systemic</a:t>
            </a:r>
            <a:r>
              <a:rPr lang="es-ES" dirty="0" smtClean="0"/>
              <a:t> </a:t>
            </a:r>
            <a:r>
              <a:rPr lang="es-ES" dirty="0" err="1" smtClean="0"/>
              <a:t>symptoms</a:t>
            </a:r>
            <a:r>
              <a:rPr lang="es-ES" dirty="0" smtClean="0"/>
              <a:t> </a:t>
            </a:r>
            <a:r>
              <a:rPr lang="es-ES" dirty="0" err="1" smtClean="0"/>
              <a:t>due</a:t>
            </a:r>
            <a:r>
              <a:rPr lang="es-ES" dirty="0" smtClean="0"/>
              <a:t> to </a:t>
            </a:r>
            <a:r>
              <a:rPr lang="es-ES" dirty="0" err="1" smtClean="0"/>
              <a:t>lercanidipine</a:t>
            </a:r>
            <a:r>
              <a:rPr lang="es-ES" dirty="0" smtClean="0"/>
              <a:t>. </a:t>
            </a:r>
            <a:r>
              <a:rPr lang="es-ES" dirty="0" err="1" smtClean="0"/>
              <a:t>Indian</a:t>
            </a:r>
            <a:r>
              <a:rPr lang="es-ES" dirty="0" smtClean="0"/>
              <a:t> J </a:t>
            </a:r>
            <a:r>
              <a:rPr lang="es-ES" dirty="0" err="1" smtClean="0"/>
              <a:t>Dermatol</a:t>
            </a:r>
            <a:r>
              <a:rPr lang="es-ES" dirty="0" smtClean="0"/>
              <a:t> </a:t>
            </a:r>
            <a:r>
              <a:rPr lang="es-ES" dirty="0" err="1" smtClean="0"/>
              <a:t>Venereol</a:t>
            </a:r>
            <a:r>
              <a:rPr lang="es-ES" dirty="0" smtClean="0"/>
              <a:t> </a:t>
            </a:r>
            <a:r>
              <a:rPr lang="es-ES" dirty="0" err="1"/>
              <a:t>L</a:t>
            </a:r>
            <a:r>
              <a:rPr lang="es-ES" dirty="0" err="1" smtClean="0"/>
              <a:t>eprol</a:t>
            </a:r>
            <a:r>
              <a:rPr lang="es-ES" dirty="0" smtClean="0"/>
              <a:t> 2016;82:324-326</a:t>
            </a:r>
          </a:p>
          <a:p>
            <a:pPr lvl="2"/>
            <a:r>
              <a:rPr lang="es-ES" dirty="0" err="1" smtClean="0"/>
              <a:t>Tuchinda</a:t>
            </a:r>
            <a:r>
              <a:rPr lang="es-ES" dirty="0" smtClean="0"/>
              <a:t> P. et al. </a:t>
            </a:r>
            <a:r>
              <a:rPr lang="es-ES" dirty="0" err="1" smtClean="0"/>
              <a:t>Cutaneous</a:t>
            </a:r>
            <a:r>
              <a:rPr lang="es-ES" dirty="0" smtClean="0"/>
              <a:t> adverse </a:t>
            </a:r>
            <a:r>
              <a:rPr lang="es-ES" dirty="0" err="1" smtClean="0"/>
              <a:t>reactions</a:t>
            </a:r>
            <a:r>
              <a:rPr lang="es-ES" dirty="0" smtClean="0"/>
              <a:t> to </a:t>
            </a:r>
            <a:r>
              <a:rPr lang="es-ES" dirty="0" err="1" smtClean="0"/>
              <a:t>calcium</a:t>
            </a:r>
            <a:r>
              <a:rPr lang="es-ES" dirty="0" smtClean="0"/>
              <a:t> </a:t>
            </a:r>
            <a:r>
              <a:rPr lang="es-ES" dirty="0" err="1" smtClean="0"/>
              <a:t>channel</a:t>
            </a:r>
            <a:r>
              <a:rPr lang="es-ES" dirty="0" smtClean="0"/>
              <a:t> </a:t>
            </a:r>
            <a:r>
              <a:rPr lang="es-ES" dirty="0" err="1" smtClean="0"/>
              <a:t>blockers</a:t>
            </a:r>
            <a:r>
              <a:rPr lang="es-ES" dirty="0" smtClean="0"/>
              <a:t>. </a:t>
            </a:r>
            <a:r>
              <a:rPr lang="es-ES" dirty="0" err="1" smtClean="0"/>
              <a:t>Asian</a:t>
            </a:r>
            <a:r>
              <a:rPr lang="es-ES" dirty="0" smtClean="0"/>
              <a:t> </a:t>
            </a:r>
            <a:r>
              <a:rPr lang="es-ES" dirty="0" err="1" smtClean="0"/>
              <a:t>Pac</a:t>
            </a:r>
            <a:r>
              <a:rPr lang="es-ES" dirty="0" smtClean="0"/>
              <a:t> J </a:t>
            </a:r>
            <a:r>
              <a:rPr lang="es-ES" dirty="0" err="1" smtClean="0"/>
              <a:t>Allergy</a:t>
            </a:r>
            <a:r>
              <a:rPr lang="es-ES" dirty="0" smtClean="0"/>
              <a:t> </a:t>
            </a:r>
            <a:r>
              <a:rPr lang="es-ES" dirty="0" err="1" smtClean="0"/>
              <a:t>Immunol</a:t>
            </a:r>
            <a:r>
              <a:rPr lang="es-ES" dirty="0" smtClean="0"/>
              <a:t> 2014;32:246-50</a:t>
            </a:r>
            <a:endParaRPr lang="es-ES" dirty="0"/>
          </a:p>
        </p:txBody>
      </p:sp>
      <p:sp>
        <p:nvSpPr>
          <p:cNvPr id="4" name="Marcador de pie de página 3"/>
          <p:cNvSpPr>
            <a:spLocks noGrp="1"/>
          </p:cNvSpPr>
          <p:nvPr>
            <p:ph type="ftr" sz="quarter" idx="11"/>
          </p:nvPr>
        </p:nvSpPr>
        <p:spPr>
          <a:xfrm>
            <a:off x="838199" y="6481481"/>
            <a:ext cx="10376647" cy="134471"/>
          </a:xfrm>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Tree>
    <p:extLst>
      <p:ext uri="{BB962C8B-B14F-4D97-AF65-F5344CB8AC3E}">
        <p14:creationId xmlns:p14="http://schemas.microsoft.com/office/powerpoint/2010/main" val="19087809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92000" cy="1690688"/>
          </a:xfrm>
        </p:spPr>
        <p:txBody>
          <a:bodyPr/>
          <a:lstStyle/>
          <a:p>
            <a:r>
              <a:rPr lang="es-ES" dirty="0" err="1" smtClean="0"/>
              <a:t>Cutaneous</a:t>
            </a:r>
            <a:r>
              <a:rPr lang="es-ES" dirty="0" smtClean="0"/>
              <a:t> Adverse Reactions associated </a:t>
            </a:r>
            <a:r>
              <a:rPr lang="es-ES" dirty="0" err="1" smtClean="0"/>
              <a:t>with</a:t>
            </a:r>
            <a:r>
              <a:rPr lang="es-ES" dirty="0" smtClean="0"/>
              <a:t> </a:t>
            </a:r>
            <a:r>
              <a:rPr lang="es-ES" dirty="0" err="1" smtClean="0"/>
              <a:t>CCBs</a:t>
            </a:r>
            <a:r>
              <a:rPr lang="es-ES" dirty="0" smtClean="0"/>
              <a:t> </a:t>
            </a:r>
            <a:endParaRPr lang="es-ES" dirty="0"/>
          </a:p>
        </p:txBody>
      </p:sp>
      <p:sp>
        <p:nvSpPr>
          <p:cNvPr id="4" name="Marcador de contenido 3"/>
          <p:cNvSpPr>
            <a:spLocks noGrp="1"/>
          </p:cNvSpPr>
          <p:nvPr>
            <p:ph idx="1"/>
          </p:nvPr>
        </p:nvSpPr>
        <p:spPr>
          <a:xfrm>
            <a:off x="838200" y="1250576"/>
            <a:ext cx="10515600" cy="4926387"/>
          </a:xfrm>
        </p:spPr>
        <p:txBody>
          <a:bodyPr>
            <a:normAutofit/>
          </a:bodyPr>
          <a:lstStyle/>
          <a:p>
            <a:endParaRPr lang="es-ES" sz="3200" b="1" dirty="0" smtClean="0"/>
          </a:p>
          <a:p>
            <a:r>
              <a:rPr lang="es-ES" sz="3200" b="1" dirty="0" smtClean="0"/>
              <a:t>Photodistributed </a:t>
            </a:r>
            <a:r>
              <a:rPr lang="es-ES" sz="3200" b="1" dirty="0" err="1"/>
              <a:t>hyperpigmentation</a:t>
            </a:r>
            <a:r>
              <a:rPr lang="es-ES" sz="3200" b="1" dirty="0"/>
              <a:t> </a:t>
            </a:r>
            <a:r>
              <a:rPr lang="es-ES" sz="3200" b="1" dirty="0" smtClean="0"/>
              <a:t>(</a:t>
            </a:r>
            <a:r>
              <a:rPr lang="es-ES" sz="3200" b="1" dirty="0" err="1" smtClean="0"/>
              <a:t>reticulated</a:t>
            </a:r>
            <a:r>
              <a:rPr lang="es-ES" sz="3200" b="1" dirty="0" smtClean="0"/>
              <a:t> </a:t>
            </a:r>
            <a:r>
              <a:rPr lang="es-ES" sz="3200" b="1" dirty="0" err="1" smtClean="0"/>
              <a:t>or</a:t>
            </a:r>
            <a:r>
              <a:rPr lang="es-ES" sz="3200" b="1" dirty="0" smtClean="0"/>
              <a:t> </a:t>
            </a:r>
            <a:r>
              <a:rPr lang="es-ES" sz="3200" b="1" smtClean="0"/>
              <a:t>homogenous</a:t>
            </a:r>
            <a:r>
              <a:rPr lang="es-ES" sz="3200" b="1" dirty="0" smtClean="0"/>
              <a:t>)..</a:t>
            </a:r>
            <a:r>
              <a:rPr lang="es-ES" sz="3200" b="1" dirty="0" err="1" smtClean="0"/>
              <a:t>Induced</a:t>
            </a:r>
            <a:r>
              <a:rPr lang="es-ES" sz="3200" b="1" dirty="0" smtClean="0"/>
              <a:t> </a:t>
            </a:r>
            <a:r>
              <a:rPr lang="es-ES" sz="3200" b="1" dirty="0" err="1" smtClean="0"/>
              <a:t>by</a:t>
            </a:r>
            <a:r>
              <a:rPr lang="es-ES" sz="3200" b="1" dirty="0" smtClean="0"/>
              <a:t> </a:t>
            </a:r>
            <a:r>
              <a:rPr lang="es-ES" sz="3200" b="1" dirty="0" err="1" smtClean="0"/>
              <a:t>dialtiazem</a:t>
            </a:r>
            <a:r>
              <a:rPr lang="es-ES" sz="3200" b="1" dirty="0" smtClean="0"/>
              <a:t> and </a:t>
            </a:r>
            <a:r>
              <a:rPr lang="es-ES" sz="3200" b="1" dirty="0" err="1" smtClean="0"/>
              <a:t>amlodipine</a:t>
            </a:r>
            <a:endParaRPr lang="es-ES" sz="3200" b="1" dirty="0" smtClean="0"/>
          </a:p>
          <a:p>
            <a:r>
              <a:rPr lang="es-ES" sz="3200" b="1" dirty="0"/>
              <a:t>No </a:t>
            </a:r>
            <a:r>
              <a:rPr lang="es-ES" sz="3200" b="1" dirty="0" err="1"/>
              <a:t>previous</a:t>
            </a:r>
            <a:r>
              <a:rPr lang="es-ES" sz="3200" b="1" dirty="0"/>
              <a:t> cases of </a:t>
            </a:r>
            <a:r>
              <a:rPr lang="es-ES" sz="3200" b="1" dirty="0" err="1"/>
              <a:t>hyperpigmentation</a:t>
            </a:r>
            <a:r>
              <a:rPr lang="es-ES" sz="3200" b="1" dirty="0"/>
              <a:t>  </a:t>
            </a:r>
            <a:r>
              <a:rPr lang="es-ES" sz="3200" b="1" dirty="0" err="1"/>
              <a:t>have</a:t>
            </a:r>
            <a:r>
              <a:rPr lang="es-ES" sz="3200" b="1" dirty="0"/>
              <a:t> </a:t>
            </a:r>
            <a:r>
              <a:rPr lang="es-ES" sz="3200" b="1" dirty="0" err="1"/>
              <a:t>been</a:t>
            </a:r>
            <a:r>
              <a:rPr lang="es-ES" sz="3200" b="1" dirty="0"/>
              <a:t> </a:t>
            </a:r>
            <a:r>
              <a:rPr lang="es-ES" sz="3200" b="1" dirty="0" err="1"/>
              <a:t>reported</a:t>
            </a:r>
            <a:r>
              <a:rPr lang="es-ES" sz="3200" b="1" dirty="0"/>
              <a:t> </a:t>
            </a:r>
            <a:r>
              <a:rPr lang="es-ES" sz="3200" b="1" dirty="0" err="1"/>
              <a:t>following</a:t>
            </a:r>
            <a:r>
              <a:rPr lang="es-ES" sz="3200" b="1" dirty="0"/>
              <a:t> </a:t>
            </a:r>
            <a:r>
              <a:rPr lang="es-ES" sz="3200" b="1" dirty="0" err="1"/>
              <a:t>exposure</a:t>
            </a:r>
            <a:r>
              <a:rPr lang="es-ES" sz="3200" b="1" dirty="0"/>
              <a:t> to </a:t>
            </a:r>
            <a:r>
              <a:rPr lang="es-ES" sz="3200" b="1" dirty="0" err="1"/>
              <a:t>lercanidipine</a:t>
            </a:r>
            <a:endParaRPr lang="es-ES" sz="3200" b="1" dirty="0"/>
          </a:p>
          <a:p>
            <a:endParaRPr lang="es-ES" sz="900" b="1" dirty="0" smtClean="0"/>
          </a:p>
          <a:p>
            <a:endParaRPr lang="es-ES" sz="900" b="1" dirty="0" smtClean="0"/>
          </a:p>
        </p:txBody>
      </p:sp>
      <p:sp>
        <p:nvSpPr>
          <p:cNvPr id="3" name="Marcador de pie de página 2"/>
          <p:cNvSpPr>
            <a:spLocks noGrp="1"/>
          </p:cNvSpPr>
          <p:nvPr>
            <p:ph type="ftr" sz="quarter" idx="11"/>
          </p:nvPr>
        </p:nvSpPr>
        <p:spPr>
          <a:xfrm>
            <a:off x="1052186" y="6176963"/>
            <a:ext cx="10797436" cy="1000451"/>
          </a:xfrm>
        </p:spPr>
        <p:txBody>
          <a:bodyPr/>
          <a:lstStyle/>
          <a:p>
            <a:r>
              <a:rPr lang="es-ES" dirty="0" smtClean="0">
                <a:solidFill>
                  <a:srgbClr val="0070C0"/>
                </a:solidFill>
              </a:rPr>
              <a:t>Photodistributed </a:t>
            </a:r>
            <a:r>
              <a:rPr lang="es-ES" dirty="0" err="1" smtClean="0">
                <a:solidFill>
                  <a:srgbClr val="0070C0"/>
                </a:solidFill>
              </a:rPr>
              <a:t>hyperpigmentation</a:t>
            </a:r>
            <a:r>
              <a:rPr lang="es-ES" dirty="0" smtClean="0">
                <a:solidFill>
                  <a:srgbClr val="0070C0"/>
                </a:solidFill>
              </a:rPr>
              <a:t> </a:t>
            </a:r>
            <a:r>
              <a:rPr lang="es-ES" dirty="0" err="1" smtClean="0">
                <a:solidFill>
                  <a:srgbClr val="0070C0"/>
                </a:solidFill>
              </a:rPr>
              <a:t>induced</a:t>
            </a:r>
            <a:r>
              <a:rPr lang="es-ES" dirty="0" smtClean="0">
                <a:solidFill>
                  <a:srgbClr val="0070C0"/>
                </a:solidFill>
              </a:rPr>
              <a:t> </a:t>
            </a:r>
            <a:r>
              <a:rPr lang="es-ES" dirty="0" err="1" smtClean="0">
                <a:solidFill>
                  <a:srgbClr val="0070C0"/>
                </a:solidFill>
              </a:rPr>
              <a:t>by</a:t>
            </a:r>
            <a:r>
              <a:rPr lang="es-ES" dirty="0" smtClean="0">
                <a:solidFill>
                  <a:srgbClr val="0070C0"/>
                </a:solidFill>
              </a:rPr>
              <a:t> </a:t>
            </a:r>
            <a:r>
              <a:rPr lang="es-ES" dirty="0" err="1" smtClean="0">
                <a:solidFill>
                  <a:srgbClr val="0070C0"/>
                </a:solidFill>
              </a:rPr>
              <a:t>antihypertensive</a:t>
            </a:r>
            <a:r>
              <a:rPr lang="es-ES" dirty="0" smtClean="0">
                <a:solidFill>
                  <a:srgbClr val="0070C0"/>
                </a:solidFill>
              </a:rPr>
              <a:t> </a:t>
            </a:r>
            <a:r>
              <a:rPr lang="es-ES" dirty="0" err="1" smtClean="0">
                <a:solidFill>
                  <a:srgbClr val="0070C0"/>
                </a:solidFill>
              </a:rPr>
              <a:t>drugs</a:t>
            </a:r>
            <a:r>
              <a:rPr lang="es-ES" dirty="0" smtClean="0">
                <a:solidFill>
                  <a:srgbClr val="0070C0"/>
                </a:solidFill>
              </a:rPr>
              <a:t>: </a:t>
            </a:r>
            <a:r>
              <a:rPr lang="es-ES" dirty="0" err="1" smtClean="0">
                <a:solidFill>
                  <a:srgbClr val="0070C0"/>
                </a:solidFill>
              </a:rPr>
              <a:t>two</a:t>
            </a:r>
            <a:r>
              <a:rPr lang="es-ES" dirty="0" smtClean="0">
                <a:solidFill>
                  <a:srgbClr val="0070C0"/>
                </a:solidFill>
              </a:rPr>
              <a:t> cases </a:t>
            </a:r>
            <a:r>
              <a:rPr lang="es-ES" dirty="0" err="1" smtClean="0">
                <a:solidFill>
                  <a:srgbClr val="0070C0"/>
                </a:solidFill>
              </a:rPr>
              <a:t>report</a:t>
            </a:r>
            <a:r>
              <a:rPr lang="es-ES" dirty="0" smtClean="0">
                <a:solidFill>
                  <a:srgbClr val="0070C0"/>
                </a:solidFill>
              </a:rPr>
              <a:t>.                                                        </a:t>
            </a:r>
            <a:r>
              <a:rPr lang="es-ES" dirty="0" err="1" smtClean="0">
                <a:solidFill>
                  <a:srgbClr val="0070C0"/>
                </a:solidFill>
              </a:rPr>
              <a:t>Dra</a:t>
            </a:r>
            <a:r>
              <a:rPr lang="es-ES" dirty="0" smtClean="0">
                <a:solidFill>
                  <a:srgbClr val="0070C0"/>
                </a:solidFill>
              </a:rPr>
              <a:t>  Rosa Giménez Garcia. </a:t>
            </a:r>
            <a:r>
              <a:rPr lang="es-ES" dirty="0" err="1" smtClean="0">
                <a:solidFill>
                  <a:srgbClr val="0070C0"/>
                </a:solidFill>
              </a:rPr>
              <a:t>Valladolid.Spain</a:t>
            </a:r>
            <a:endParaRPr lang="es-ES" dirty="0">
              <a:solidFill>
                <a:srgbClr val="0070C0"/>
              </a:solidFill>
            </a:endParaRPr>
          </a:p>
        </p:txBody>
      </p:sp>
      <p:sp>
        <p:nvSpPr>
          <p:cNvPr id="6" name="CuadroTexto 5"/>
          <p:cNvSpPr txBox="1"/>
          <p:nvPr/>
        </p:nvSpPr>
        <p:spPr>
          <a:xfrm>
            <a:off x="2151529" y="4272677"/>
            <a:ext cx="10040471" cy="2585323"/>
          </a:xfrm>
          <a:prstGeom prst="rect">
            <a:avLst/>
          </a:prstGeom>
          <a:noFill/>
        </p:spPr>
        <p:txBody>
          <a:bodyPr wrap="square" rtlCol="0">
            <a:spAutoFit/>
          </a:bodyPr>
          <a:lstStyle/>
          <a:p>
            <a:r>
              <a:rPr lang="es-ES" dirty="0" smtClean="0"/>
              <a:t>.-</a:t>
            </a:r>
            <a:r>
              <a:rPr lang="es-ES" dirty="0" err="1" smtClean="0"/>
              <a:t>Scherschun</a:t>
            </a:r>
            <a:r>
              <a:rPr lang="es-ES" dirty="0" smtClean="0"/>
              <a:t> L et al. </a:t>
            </a:r>
            <a:r>
              <a:rPr lang="es-ES" dirty="0" err="1" smtClean="0"/>
              <a:t>Diltiazem</a:t>
            </a:r>
            <a:r>
              <a:rPr lang="es-ES" dirty="0" smtClean="0"/>
              <a:t>-associated </a:t>
            </a:r>
            <a:r>
              <a:rPr lang="es-ES" dirty="0" err="1" smtClean="0"/>
              <a:t>photodistributed</a:t>
            </a:r>
            <a:r>
              <a:rPr lang="es-ES" dirty="0" smtClean="0"/>
              <a:t>  </a:t>
            </a:r>
            <a:r>
              <a:rPr lang="es-ES" dirty="0" err="1" smtClean="0"/>
              <a:t>hyperpigmentation</a:t>
            </a:r>
            <a:r>
              <a:rPr lang="es-ES" dirty="0" smtClean="0"/>
              <a:t>:  </a:t>
            </a:r>
            <a:r>
              <a:rPr lang="es-ES" dirty="0" err="1" smtClean="0"/>
              <a:t>review</a:t>
            </a:r>
            <a:r>
              <a:rPr lang="es-ES" dirty="0" smtClean="0"/>
              <a:t> of 4 cases. </a:t>
            </a:r>
            <a:r>
              <a:rPr lang="es-ES" dirty="0" err="1" smtClean="0"/>
              <a:t>Arch</a:t>
            </a:r>
            <a:r>
              <a:rPr lang="es-ES" dirty="0" smtClean="0"/>
              <a:t> </a:t>
            </a:r>
            <a:r>
              <a:rPr lang="es-ES" dirty="0" err="1" smtClean="0"/>
              <a:t>Dermatol</a:t>
            </a:r>
            <a:r>
              <a:rPr lang="es-ES" dirty="0" smtClean="0"/>
              <a:t> 2001;137: 179-82</a:t>
            </a:r>
          </a:p>
          <a:p>
            <a:r>
              <a:rPr lang="es-ES" dirty="0"/>
              <a:t>.</a:t>
            </a:r>
            <a:r>
              <a:rPr lang="es-ES" dirty="0" smtClean="0"/>
              <a:t>-</a:t>
            </a:r>
            <a:r>
              <a:rPr lang="es-ES" dirty="0" err="1" smtClean="0"/>
              <a:t>Chawla</a:t>
            </a:r>
            <a:r>
              <a:rPr lang="es-ES" dirty="0" smtClean="0"/>
              <a:t>  A, </a:t>
            </a:r>
            <a:r>
              <a:rPr lang="es-ES" dirty="0" err="1" smtClean="0"/>
              <a:t>Goyal</a:t>
            </a:r>
            <a:r>
              <a:rPr lang="es-ES" dirty="0" smtClean="0"/>
              <a:t> S. </a:t>
            </a:r>
            <a:r>
              <a:rPr lang="es-ES" dirty="0" err="1" smtClean="0"/>
              <a:t>Diltiazem-induced</a:t>
            </a:r>
            <a:r>
              <a:rPr lang="es-ES" dirty="0" smtClean="0"/>
              <a:t> </a:t>
            </a:r>
            <a:r>
              <a:rPr lang="es-ES" dirty="0" err="1" smtClean="0"/>
              <a:t>hyperpigmentation</a:t>
            </a:r>
            <a:r>
              <a:rPr lang="es-ES" dirty="0" smtClean="0"/>
              <a:t> in </a:t>
            </a:r>
            <a:r>
              <a:rPr lang="es-ES" dirty="0" err="1" smtClean="0"/>
              <a:t>an</a:t>
            </a:r>
            <a:r>
              <a:rPr lang="es-ES" dirty="0" smtClean="0"/>
              <a:t> </a:t>
            </a:r>
            <a:r>
              <a:rPr lang="es-ES" dirty="0" err="1"/>
              <a:t>A</a:t>
            </a:r>
            <a:r>
              <a:rPr lang="es-ES" dirty="0" err="1" smtClean="0"/>
              <a:t>frican</a:t>
            </a:r>
            <a:r>
              <a:rPr lang="es-ES" dirty="0" smtClean="0"/>
              <a:t> American </a:t>
            </a:r>
            <a:r>
              <a:rPr lang="es-ES" dirty="0" err="1" smtClean="0"/>
              <a:t>woman</a:t>
            </a:r>
            <a:r>
              <a:rPr lang="es-ES" dirty="0" smtClean="0"/>
              <a:t>. J m </a:t>
            </a:r>
            <a:r>
              <a:rPr lang="es-ES" dirty="0" err="1" smtClean="0"/>
              <a:t>Acad</a:t>
            </a:r>
            <a:r>
              <a:rPr lang="es-ES" dirty="0" smtClean="0"/>
              <a:t> </a:t>
            </a:r>
            <a:r>
              <a:rPr lang="es-ES" dirty="0" err="1" smtClean="0"/>
              <a:t>Dermatol</a:t>
            </a:r>
            <a:r>
              <a:rPr lang="es-ES" dirty="0" smtClean="0"/>
              <a:t> 2002; 46:468-9</a:t>
            </a:r>
          </a:p>
          <a:p>
            <a:r>
              <a:rPr lang="es-ES" dirty="0" smtClean="0"/>
              <a:t>.-</a:t>
            </a:r>
            <a:r>
              <a:rPr lang="es-ES" dirty="0" err="1" smtClean="0"/>
              <a:t>Kubo</a:t>
            </a:r>
            <a:r>
              <a:rPr lang="es-ES" dirty="0" smtClean="0"/>
              <a:t> Y. et al. </a:t>
            </a:r>
            <a:r>
              <a:rPr lang="es-ES" dirty="0" err="1" smtClean="0"/>
              <a:t>Diltiazem</a:t>
            </a:r>
            <a:r>
              <a:rPr lang="es-ES" dirty="0" smtClean="0"/>
              <a:t>-associated Photodistributed </a:t>
            </a:r>
            <a:r>
              <a:rPr lang="es-ES" dirty="0" err="1" smtClean="0"/>
              <a:t>hyperpigmentation</a:t>
            </a:r>
            <a:r>
              <a:rPr lang="es-ES" dirty="0" smtClean="0"/>
              <a:t>: </a:t>
            </a:r>
            <a:r>
              <a:rPr lang="es-ES" dirty="0" err="1" smtClean="0"/>
              <a:t>report</a:t>
            </a:r>
            <a:r>
              <a:rPr lang="es-ES" dirty="0" smtClean="0"/>
              <a:t> of </a:t>
            </a:r>
            <a:r>
              <a:rPr lang="es-ES" dirty="0" err="1" smtClean="0"/>
              <a:t>two</a:t>
            </a:r>
            <a:r>
              <a:rPr lang="es-ES" dirty="0" smtClean="0"/>
              <a:t> </a:t>
            </a:r>
            <a:r>
              <a:rPr lang="es-ES" dirty="0" err="1" smtClean="0"/>
              <a:t>Japanese</a:t>
            </a:r>
            <a:r>
              <a:rPr lang="es-ES" dirty="0" smtClean="0"/>
              <a:t> cases and </a:t>
            </a:r>
            <a:r>
              <a:rPr lang="es-ES" dirty="0" err="1" smtClean="0"/>
              <a:t>published</a:t>
            </a:r>
            <a:r>
              <a:rPr lang="es-ES" dirty="0" smtClean="0"/>
              <a:t> </a:t>
            </a:r>
            <a:r>
              <a:rPr lang="es-ES" dirty="0" err="1" smtClean="0"/>
              <a:t>work</a:t>
            </a:r>
            <a:r>
              <a:rPr lang="es-ES" dirty="0" smtClean="0"/>
              <a:t> </a:t>
            </a:r>
            <a:r>
              <a:rPr lang="es-ES" dirty="0" err="1" smtClean="0"/>
              <a:t>review</a:t>
            </a:r>
            <a:r>
              <a:rPr lang="es-ES" dirty="0" smtClean="0"/>
              <a:t> 2010;37.807-811</a:t>
            </a:r>
          </a:p>
          <a:p>
            <a:r>
              <a:rPr lang="es-ES" dirty="0" smtClean="0"/>
              <a:t>.-</a:t>
            </a:r>
            <a:r>
              <a:rPr lang="es-ES" dirty="0" err="1" smtClean="0"/>
              <a:t>Erbagci</a:t>
            </a:r>
            <a:r>
              <a:rPr lang="es-ES" dirty="0" smtClean="0"/>
              <a:t> Z. </a:t>
            </a:r>
            <a:r>
              <a:rPr lang="es-ES" dirty="0" err="1" smtClean="0"/>
              <a:t>Amlodipine</a:t>
            </a:r>
            <a:r>
              <a:rPr lang="es-ES" dirty="0" smtClean="0"/>
              <a:t> associated </a:t>
            </a:r>
            <a:r>
              <a:rPr lang="es-ES" dirty="0" err="1" smtClean="0"/>
              <a:t>hyperpigmentation</a:t>
            </a:r>
            <a:r>
              <a:rPr lang="es-ES" dirty="0" smtClean="0"/>
              <a:t>. </a:t>
            </a:r>
            <a:r>
              <a:rPr lang="es-ES" dirty="0" err="1" smtClean="0"/>
              <a:t>Saudi</a:t>
            </a:r>
            <a:r>
              <a:rPr lang="es-ES" dirty="0" smtClean="0"/>
              <a:t> </a:t>
            </a:r>
            <a:r>
              <a:rPr lang="es-ES" dirty="0" err="1" smtClean="0"/>
              <a:t>Med</a:t>
            </a:r>
            <a:r>
              <a:rPr lang="es-ES" dirty="0" smtClean="0"/>
              <a:t> J 2004; 25:103-105</a:t>
            </a:r>
          </a:p>
          <a:p>
            <a:endParaRPr lang="es-ES" dirty="0" smtClean="0"/>
          </a:p>
          <a:p>
            <a:endParaRPr lang="es-ES" sz="1800" kern="1200" dirty="0">
              <a:solidFill>
                <a:schemeClr val="tx1"/>
              </a:solidFill>
              <a:latin typeface="+mn-lt"/>
              <a:ea typeface="+mn-ea"/>
              <a:cs typeface="+mn-cs"/>
            </a:endParaRPr>
          </a:p>
        </p:txBody>
      </p:sp>
    </p:spTree>
    <p:extLst>
      <p:ext uri="{BB962C8B-B14F-4D97-AF65-F5344CB8AC3E}">
        <p14:creationId xmlns:p14="http://schemas.microsoft.com/office/powerpoint/2010/main" val="7009945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Conclusions</a:t>
            </a:r>
            <a:endParaRPr lang="es-ES" dirty="0"/>
          </a:p>
        </p:txBody>
      </p:sp>
      <p:sp>
        <p:nvSpPr>
          <p:cNvPr id="3" name="Marcador de contenido 2"/>
          <p:cNvSpPr>
            <a:spLocks noGrp="1"/>
          </p:cNvSpPr>
          <p:nvPr>
            <p:ph idx="1"/>
          </p:nvPr>
        </p:nvSpPr>
        <p:spPr/>
        <p:txBody>
          <a:bodyPr>
            <a:normAutofit fontScale="70000" lnSpcReduction="20000"/>
          </a:bodyPr>
          <a:lstStyle/>
          <a:p>
            <a:pPr marL="0" indent="0">
              <a:buNone/>
            </a:pPr>
            <a:endParaRPr lang="es-ES" sz="4800" dirty="0" smtClean="0"/>
          </a:p>
          <a:p>
            <a:pPr marL="0" indent="0">
              <a:buNone/>
            </a:pPr>
            <a:endParaRPr lang="es-ES" sz="4800" dirty="0"/>
          </a:p>
          <a:p>
            <a:pPr marL="0" indent="0">
              <a:buNone/>
            </a:pPr>
            <a:r>
              <a:rPr lang="es-ES" sz="4800" dirty="0" err="1" smtClean="0"/>
              <a:t>Drugs-induced</a:t>
            </a:r>
            <a:r>
              <a:rPr lang="es-ES" sz="4800" dirty="0" smtClean="0"/>
              <a:t> </a:t>
            </a:r>
            <a:r>
              <a:rPr lang="es-ES" sz="4800" dirty="0" err="1" smtClean="0"/>
              <a:t>hyperpigmentation</a:t>
            </a:r>
            <a:r>
              <a:rPr lang="es-ES" sz="4800" dirty="0" smtClean="0"/>
              <a:t>, in particular </a:t>
            </a:r>
            <a:r>
              <a:rPr lang="es-ES" sz="4800" dirty="0" err="1" smtClean="0"/>
              <a:t>with</a:t>
            </a:r>
            <a:r>
              <a:rPr lang="es-ES" sz="4800" dirty="0" smtClean="0"/>
              <a:t> </a:t>
            </a:r>
            <a:r>
              <a:rPr lang="es-ES" sz="4800" dirty="0" err="1" smtClean="0"/>
              <a:t>antihyertensive</a:t>
            </a:r>
            <a:r>
              <a:rPr lang="es-ES" sz="4800" dirty="0" smtClean="0"/>
              <a:t> </a:t>
            </a:r>
            <a:r>
              <a:rPr lang="es-ES" sz="4800" dirty="0" err="1" smtClean="0"/>
              <a:t>medications</a:t>
            </a:r>
            <a:r>
              <a:rPr lang="es-ES" sz="4800" dirty="0" smtClean="0"/>
              <a:t> </a:t>
            </a:r>
            <a:r>
              <a:rPr lang="es-ES" sz="4800" dirty="0" err="1" smtClean="0"/>
              <a:t>must</a:t>
            </a:r>
            <a:r>
              <a:rPr lang="es-ES" sz="4800" dirty="0" smtClean="0"/>
              <a:t> be </a:t>
            </a:r>
            <a:r>
              <a:rPr lang="es-ES" sz="4800" dirty="0" err="1" smtClean="0"/>
              <a:t>considered</a:t>
            </a:r>
            <a:r>
              <a:rPr lang="es-ES" sz="4800" dirty="0" smtClean="0"/>
              <a:t>  in </a:t>
            </a:r>
            <a:r>
              <a:rPr lang="es-ES" sz="4800" dirty="0" err="1" smtClean="0"/>
              <a:t>unexplained</a:t>
            </a:r>
            <a:r>
              <a:rPr lang="es-ES" sz="4800" dirty="0" smtClean="0"/>
              <a:t> </a:t>
            </a:r>
            <a:r>
              <a:rPr lang="es-ES" sz="4800" dirty="0" err="1" smtClean="0"/>
              <a:t>pigmented</a:t>
            </a:r>
            <a:r>
              <a:rPr lang="es-ES" sz="4800" dirty="0" smtClean="0"/>
              <a:t> </a:t>
            </a:r>
            <a:r>
              <a:rPr lang="es-ES" sz="4800" dirty="0" err="1" smtClean="0"/>
              <a:t>lesions</a:t>
            </a:r>
            <a:r>
              <a:rPr lang="es-ES" sz="4800" dirty="0" smtClean="0"/>
              <a:t> in </a:t>
            </a:r>
            <a:r>
              <a:rPr lang="es-ES" sz="4800" dirty="0" err="1" smtClean="0"/>
              <a:t>the</a:t>
            </a:r>
            <a:r>
              <a:rPr lang="es-ES" sz="4800" dirty="0" smtClean="0"/>
              <a:t> </a:t>
            </a:r>
            <a:r>
              <a:rPr lang="es-ES" sz="4800" dirty="0" err="1" smtClean="0"/>
              <a:t>elderly</a:t>
            </a:r>
            <a:endParaRPr lang="es-ES" sz="4800" dirty="0"/>
          </a:p>
          <a:p>
            <a:pPr marL="0" indent="0">
              <a:buNone/>
            </a:pPr>
            <a:endParaRPr lang="es-ES" sz="11200" dirty="0" smtClean="0"/>
          </a:p>
          <a:p>
            <a:pPr marL="0" indent="0">
              <a:buNone/>
            </a:pPr>
            <a:r>
              <a:rPr lang="es-ES" sz="11200" dirty="0" smtClean="0"/>
              <a:t> </a:t>
            </a:r>
            <a:r>
              <a:rPr lang="es-ES" dirty="0" smtClean="0"/>
              <a:t>            </a:t>
            </a:r>
          </a:p>
          <a:p>
            <a:endParaRPr lang="es-ES" dirty="0"/>
          </a:p>
        </p:txBody>
      </p:sp>
      <p:sp>
        <p:nvSpPr>
          <p:cNvPr id="4" name="Marcador de pie de página 3"/>
          <p:cNvSpPr>
            <a:spLocks noGrp="1"/>
          </p:cNvSpPr>
          <p:nvPr>
            <p:ph type="ftr" sz="quarter" idx="11"/>
          </p:nvPr>
        </p:nvSpPr>
        <p:spPr>
          <a:xfrm>
            <a:off x="1425388" y="5836024"/>
            <a:ext cx="10381129" cy="1129552"/>
          </a:xfrm>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Tree>
    <p:extLst>
      <p:ext uri="{BB962C8B-B14F-4D97-AF65-F5344CB8AC3E}">
        <p14:creationId xmlns:p14="http://schemas.microsoft.com/office/powerpoint/2010/main" val="27235066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Conclusions</a:t>
            </a:r>
            <a:endParaRPr lang="es-ES" dirty="0"/>
          </a:p>
        </p:txBody>
      </p:sp>
      <p:sp>
        <p:nvSpPr>
          <p:cNvPr id="3" name="Marcador de contenido 2"/>
          <p:cNvSpPr>
            <a:spLocks noGrp="1"/>
          </p:cNvSpPr>
          <p:nvPr>
            <p:ph idx="1"/>
          </p:nvPr>
        </p:nvSpPr>
        <p:spPr/>
        <p:txBody>
          <a:bodyPr>
            <a:normAutofit fontScale="77500" lnSpcReduction="20000"/>
          </a:bodyPr>
          <a:lstStyle/>
          <a:p>
            <a:pPr marL="0" indent="0">
              <a:buNone/>
            </a:pPr>
            <a:endParaRPr lang="es-ES" sz="4800" dirty="0" smtClean="0"/>
          </a:p>
          <a:p>
            <a:pPr marL="0" indent="0">
              <a:buNone/>
            </a:pPr>
            <a:r>
              <a:rPr lang="es-ES" sz="4800" dirty="0" err="1" smtClean="0"/>
              <a:t>Morphological</a:t>
            </a:r>
            <a:r>
              <a:rPr lang="es-ES" sz="4800" dirty="0" smtClean="0"/>
              <a:t> </a:t>
            </a:r>
            <a:r>
              <a:rPr lang="es-ES" sz="4800" dirty="0" err="1" smtClean="0"/>
              <a:t>appearance</a:t>
            </a:r>
            <a:r>
              <a:rPr lang="es-ES" sz="4800" dirty="0" smtClean="0"/>
              <a:t> of </a:t>
            </a:r>
            <a:r>
              <a:rPr lang="es-ES" sz="4800" dirty="0" err="1" smtClean="0"/>
              <a:t>the</a:t>
            </a:r>
            <a:r>
              <a:rPr lang="es-ES" sz="4800" dirty="0" smtClean="0"/>
              <a:t> </a:t>
            </a:r>
            <a:r>
              <a:rPr lang="es-ES" sz="4800" dirty="0" err="1" smtClean="0"/>
              <a:t>hyperpigmentation</a:t>
            </a:r>
            <a:r>
              <a:rPr lang="es-ES" sz="4800" dirty="0" smtClean="0"/>
              <a:t> </a:t>
            </a:r>
            <a:r>
              <a:rPr lang="es-ES" sz="4800" dirty="0" err="1" smtClean="0"/>
              <a:t>is</a:t>
            </a:r>
            <a:r>
              <a:rPr lang="es-ES" sz="4800" dirty="0" smtClean="0"/>
              <a:t> </a:t>
            </a:r>
            <a:r>
              <a:rPr lang="es-ES" sz="4800" dirty="0" err="1" smtClean="0"/>
              <a:t>most</a:t>
            </a:r>
            <a:r>
              <a:rPr lang="es-ES" sz="4800" dirty="0" smtClean="0"/>
              <a:t> </a:t>
            </a:r>
            <a:r>
              <a:rPr lang="es-ES" sz="4800" dirty="0" err="1" smtClean="0"/>
              <a:t>distinctive</a:t>
            </a:r>
            <a:r>
              <a:rPr lang="es-ES" sz="4800" dirty="0" smtClean="0"/>
              <a:t>….</a:t>
            </a:r>
          </a:p>
          <a:p>
            <a:pPr marL="0" indent="0">
              <a:buNone/>
            </a:pPr>
            <a:r>
              <a:rPr lang="es-ES" sz="4800" dirty="0" err="1" smtClean="0"/>
              <a:t>slate</a:t>
            </a:r>
            <a:r>
              <a:rPr lang="es-ES" sz="4800" dirty="0" smtClean="0"/>
              <a:t>-gray to </a:t>
            </a:r>
            <a:r>
              <a:rPr lang="es-ES" sz="4800" dirty="0" err="1" smtClean="0"/>
              <a:t>brown</a:t>
            </a:r>
            <a:r>
              <a:rPr lang="es-ES" sz="4800" dirty="0" smtClean="0"/>
              <a:t> and </a:t>
            </a:r>
            <a:r>
              <a:rPr lang="es-ES" sz="4800" dirty="0" err="1" smtClean="0"/>
              <a:t>reticulated</a:t>
            </a:r>
            <a:endParaRPr lang="es-ES" sz="4800" dirty="0"/>
          </a:p>
          <a:p>
            <a:pPr marL="0" indent="0">
              <a:buNone/>
            </a:pPr>
            <a:endParaRPr lang="es-ES" sz="11200" dirty="0" smtClean="0"/>
          </a:p>
          <a:p>
            <a:pPr marL="0" indent="0">
              <a:buNone/>
            </a:pPr>
            <a:r>
              <a:rPr lang="es-ES" sz="11200" dirty="0" smtClean="0"/>
              <a:t> </a:t>
            </a:r>
            <a:r>
              <a:rPr lang="es-ES" dirty="0" smtClean="0"/>
              <a:t>            </a:t>
            </a:r>
          </a:p>
          <a:p>
            <a:endParaRPr lang="es-ES" dirty="0"/>
          </a:p>
        </p:txBody>
      </p:sp>
      <p:sp>
        <p:nvSpPr>
          <p:cNvPr id="4" name="Marcador de pie de página 3"/>
          <p:cNvSpPr>
            <a:spLocks noGrp="1"/>
          </p:cNvSpPr>
          <p:nvPr>
            <p:ph type="ftr" sz="quarter" idx="11"/>
          </p:nvPr>
        </p:nvSpPr>
        <p:spPr>
          <a:xfrm>
            <a:off x="1425388" y="5836024"/>
            <a:ext cx="10381129" cy="1129552"/>
          </a:xfrm>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Tree>
    <p:extLst>
      <p:ext uri="{BB962C8B-B14F-4D97-AF65-F5344CB8AC3E}">
        <p14:creationId xmlns:p14="http://schemas.microsoft.com/office/powerpoint/2010/main" val="25221094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Conclusions</a:t>
            </a:r>
            <a:endParaRPr lang="es-ES" dirty="0"/>
          </a:p>
        </p:txBody>
      </p:sp>
      <p:sp>
        <p:nvSpPr>
          <p:cNvPr id="3" name="Marcador de contenido 2"/>
          <p:cNvSpPr>
            <a:spLocks noGrp="1"/>
          </p:cNvSpPr>
          <p:nvPr>
            <p:ph idx="1"/>
          </p:nvPr>
        </p:nvSpPr>
        <p:spPr/>
        <p:txBody>
          <a:bodyPr>
            <a:normAutofit fontScale="70000" lnSpcReduction="20000"/>
          </a:bodyPr>
          <a:lstStyle/>
          <a:p>
            <a:pPr marL="0" indent="0">
              <a:buNone/>
            </a:pPr>
            <a:r>
              <a:rPr lang="es-ES" sz="4800" dirty="0"/>
              <a:t>Long –</a:t>
            </a:r>
            <a:r>
              <a:rPr lang="es-ES" sz="4800" dirty="0" err="1"/>
              <a:t>term</a:t>
            </a:r>
            <a:r>
              <a:rPr lang="es-ES" sz="4800" dirty="0"/>
              <a:t> </a:t>
            </a:r>
            <a:r>
              <a:rPr lang="es-ES" sz="4800" dirty="0" err="1"/>
              <a:t>administration</a:t>
            </a:r>
            <a:r>
              <a:rPr lang="es-ES" sz="4800" dirty="0"/>
              <a:t> of </a:t>
            </a:r>
            <a:r>
              <a:rPr lang="es-ES" sz="4800" dirty="0" err="1" smtClean="0"/>
              <a:t>lercanidipine</a:t>
            </a:r>
            <a:r>
              <a:rPr lang="es-ES" sz="4800" dirty="0" smtClean="0"/>
              <a:t>  -as </a:t>
            </a:r>
            <a:r>
              <a:rPr lang="es-ES" sz="4800" dirty="0" err="1" smtClean="0"/>
              <a:t>well</a:t>
            </a:r>
            <a:r>
              <a:rPr lang="es-ES" sz="4800" dirty="0" smtClean="0"/>
              <a:t> as </a:t>
            </a:r>
            <a:r>
              <a:rPr lang="es-ES" sz="4800" dirty="0" err="1" smtClean="0"/>
              <a:t>diltuazem</a:t>
            </a:r>
            <a:r>
              <a:rPr lang="es-ES" sz="4800" dirty="0" smtClean="0"/>
              <a:t> </a:t>
            </a:r>
            <a:r>
              <a:rPr lang="es-ES" sz="4800" dirty="0" err="1" smtClean="0"/>
              <a:t>or</a:t>
            </a:r>
            <a:r>
              <a:rPr lang="es-ES" sz="4800" dirty="0" smtClean="0"/>
              <a:t> </a:t>
            </a:r>
            <a:r>
              <a:rPr lang="es-ES" sz="4800" dirty="0" err="1" smtClean="0"/>
              <a:t>amlodipine</a:t>
            </a:r>
            <a:r>
              <a:rPr lang="es-ES" sz="4800" dirty="0" smtClean="0"/>
              <a:t>- </a:t>
            </a:r>
            <a:r>
              <a:rPr lang="es-ES" sz="4800" dirty="0" err="1"/>
              <a:t>may</a:t>
            </a:r>
            <a:r>
              <a:rPr lang="es-ES" sz="4800" dirty="0"/>
              <a:t> be associated </a:t>
            </a:r>
            <a:r>
              <a:rPr lang="es-ES" sz="4800" dirty="0" err="1"/>
              <a:t>with</a:t>
            </a:r>
            <a:r>
              <a:rPr lang="es-ES" sz="4800" dirty="0"/>
              <a:t> </a:t>
            </a:r>
            <a:r>
              <a:rPr lang="es-ES" sz="4800" dirty="0" err="1"/>
              <a:t>reticulated</a:t>
            </a:r>
            <a:r>
              <a:rPr lang="es-ES" sz="4800" dirty="0"/>
              <a:t> </a:t>
            </a:r>
            <a:r>
              <a:rPr lang="es-ES" sz="4800" dirty="0" err="1"/>
              <a:t>hyperpigmentation</a:t>
            </a:r>
            <a:r>
              <a:rPr lang="es-ES" sz="4800" dirty="0"/>
              <a:t>  </a:t>
            </a:r>
            <a:r>
              <a:rPr lang="es-ES" sz="4800" dirty="0" err="1"/>
              <a:t>on</a:t>
            </a:r>
            <a:r>
              <a:rPr lang="es-ES" sz="4800" dirty="0"/>
              <a:t> </a:t>
            </a:r>
            <a:r>
              <a:rPr lang="es-ES" sz="4800" dirty="0" err="1"/>
              <a:t>sun-exposed</a:t>
            </a:r>
            <a:r>
              <a:rPr lang="es-ES" sz="4800" dirty="0"/>
              <a:t> </a:t>
            </a:r>
            <a:r>
              <a:rPr lang="es-ES" sz="4800" dirty="0" smtClean="0"/>
              <a:t>áreas</a:t>
            </a:r>
          </a:p>
          <a:p>
            <a:pPr marL="0" indent="0">
              <a:buNone/>
            </a:pPr>
            <a:endParaRPr lang="es-ES" sz="4800" dirty="0"/>
          </a:p>
          <a:p>
            <a:pPr marL="0" indent="0">
              <a:buNone/>
            </a:pPr>
            <a:r>
              <a:rPr lang="es-ES" sz="4800" dirty="0" err="1" smtClean="0"/>
              <a:t>Telmisartan</a:t>
            </a:r>
            <a:r>
              <a:rPr lang="es-ES" sz="4800" dirty="0" smtClean="0"/>
              <a:t> and </a:t>
            </a:r>
            <a:r>
              <a:rPr lang="es-ES" sz="4800" dirty="0" err="1" smtClean="0"/>
              <a:t>ARBs</a:t>
            </a:r>
            <a:r>
              <a:rPr lang="es-ES" sz="4800" dirty="0" smtClean="0"/>
              <a:t> can induce </a:t>
            </a:r>
            <a:r>
              <a:rPr lang="es-ES" sz="4800" dirty="0" err="1" smtClean="0"/>
              <a:t>pigmentation</a:t>
            </a:r>
            <a:r>
              <a:rPr lang="es-ES" sz="4800" dirty="0" smtClean="0"/>
              <a:t> </a:t>
            </a:r>
            <a:r>
              <a:rPr lang="es-ES" sz="4800" dirty="0" err="1" smtClean="0"/>
              <a:t>disorders</a:t>
            </a:r>
            <a:endParaRPr lang="es-ES" sz="4800" dirty="0"/>
          </a:p>
          <a:p>
            <a:pPr marL="0" indent="0">
              <a:buNone/>
            </a:pPr>
            <a:endParaRPr lang="es-ES" sz="11200" dirty="0" smtClean="0"/>
          </a:p>
          <a:p>
            <a:pPr marL="0" indent="0">
              <a:buNone/>
            </a:pPr>
            <a:r>
              <a:rPr lang="es-ES" sz="11200" dirty="0" smtClean="0"/>
              <a:t> </a:t>
            </a:r>
            <a:r>
              <a:rPr lang="es-ES" dirty="0" smtClean="0"/>
              <a:t>            </a:t>
            </a:r>
          </a:p>
          <a:p>
            <a:endParaRPr lang="es-ES" dirty="0"/>
          </a:p>
        </p:txBody>
      </p:sp>
      <p:sp>
        <p:nvSpPr>
          <p:cNvPr id="4" name="Marcador de pie de página 3"/>
          <p:cNvSpPr>
            <a:spLocks noGrp="1"/>
          </p:cNvSpPr>
          <p:nvPr>
            <p:ph type="ftr" sz="quarter" idx="11"/>
          </p:nvPr>
        </p:nvSpPr>
        <p:spPr>
          <a:xfrm>
            <a:off x="1425388" y="5836024"/>
            <a:ext cx="10381129" cy="1129552"/>
          </a:xfrm>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Tree>
    <p:extLst>
      <p:ext uri="{BB962C8B-B14F-4D97-AF65-F5344CB8AC3E}">
        <p14:creationId xmlns:p14="http://schemas.microsoft.com/office/powerpoint/2010/main" val="332150327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Conclusions</a:t>
            </a:r>
            <a:endParaRPr lang="es-ES" dirty="0"/>
          </a:p>
        </p:txBody>
      </p:sp>
      <p:sp>
        <p:nvSpPr>
          <p:cNvPr id="3" name="Marcador de contenido 2"/>
          <p:cNvSpPr>
            <a:spLocks noGrp="1"/>
          </p:cNvSpPr>
          <p:nvPr>
            <p:ph idx="1"/>
          </p:nvPr>
        </p:nvSpPr>
        <p:spPr/>
        <p:txBody>
          <a:bodyPr>
            <a:normAutofit/>
          </a:bodyPr>
          <a:lstStyle/>
          <a:p>
            <a:pPr marL="0" indent="0">
              <a:buNone/>
            </a:pPr>
            <a:endParaRPr lang="es-ES" sz="3200" dirty="0" smtClean="0"/>
          </a:p>
          <a:p>
            <a:pPr marL="0" indent="0">
              <a:buNone/>
            </a:pPr>
            <a:r>
              <a:rPr lang="es-ES" sz="3200" dirty="0" smtClean="0"/>
              <a:t>A </a:t>
            </a:r>
            <a:r>
              <a:rPr lang="es-ES" sz="3200" dirty="0" err="1" smtClean="0"/>
              <a:t>long</a:t>
            </a:r>
            <a:r>
              <a:rPr lang="es-ES" sz="3200" dirty="0" smtClean="0"/>
              <a:t> </a:t>
            </a:r>
            <a:r>
              <a:rPr lang="es-ES" sz="3200" dirty="0" err="1" smtClean="0"/>
              <a:t>interval</a:t>
            </a:r>
            <a:r>
              <a:rPr lang="es-ES" sz="3200" dirty="0" smtClean="0"/>
              <a:t> </a:t>
            </a:r>
            <a:r>
              <a:rPr lang="es-ES" sz="3200" dirty="0" err="1" smtClean="0"/>
              <a:t>between</a:t>
            </a:r>
            <a:r>
              <a:rPr lang="es-ES" sz="3200" dirty="0" smtClean="0"/>
              <a:t> </a:t>
            </a:r>
            <a:r>
              <a:rPr lang="es-ES" sz="3200" dirty="0" err="1" smtClean="0"/>
              <a:t>the</a:t>
            </a:r>
            <a:r>
              <a:rPr lang="es-ES" sz="3200" dirty="0" smtClean="0"/>
              <a:t> </a:t>
            </a:r>
            <a:r>
              <a:rPr lang="es-ES" sz="3200" dirty="0" err="1" smtClean="0"/>
              <a:t>initiation</a:t>
            </a:r>
            <a:r>
              <a:rPr lang="es-ES" sz="3200" dirty="0" smtClean="0"/>
              <a:t> of </a:t>
            </a:r>
            <a:r>
              <a:rPr lang="es-ES" sz="3200" dirty="0" err="1" smtClean="0"/>
              <a:t>antihipertensives</a:t>
            </a:r>
            <a:r>
              <a:rPr lang="es-ES" sz="3200" dirty="0" smtClean="0"/>
              <a:t> </a:t>
            </a:r>
            <a:r>
              <a:rPr lang="es-ES" sz="3200" dirty="0" err="1" smtClean="0"/>
              <a:t>therapy</a:t>
            </a:r>
            <a:r>
              <a:rPr lang="es-ES" sz="3200" dirty="0" smtClean="0"/>
              <a:t> and </a:t>
            </a:r>
            <a:r>
              <a:rPr lang="es-ES" sz="3200" dirty="0" err="1" smtClean="0"/>
              <a:t>the</a:t>
            </a:r>
            <a:r>
              <a:rPr lang="es-ES" sz="3200" dirty="0" smtClean="0"/>
              <a:t> </a:t>
            </a:r>
            <a:r>
              <a:rPr lang="es-ES" sz="3200" dirty="0" err="1" smtClean="0"/>
              <a:t>emergence</a:t>
            </a:r>
            <a:r>
              <a:rPr lang="es-ES" sz="3200" dirty="0" smtClean="0"/>
              <a:t> of </a:t>
            </a:r>
            <a:r>
              <a:rPr lang="es-ES" sz="3200" dirty="0" err="1" smtClean="0"/>
              <a:t>the</a:t>
            </a:r>
            <a:r>
              <a:rPr lang="es-ES" sz="3200" dirty="0" smtClean="0"/>
              <a:t> </a:t>
            </a:r>
            <a:r>
              <a:rPr lang="es-ES" sz="3200" dirty="0" err="1" smtClean="0"/>
              <a:t>hyperpigmentation</a:t>
            </a:r>
            <a:r>
              <a:rPr lang="es-ES" sz="3200" dirty="0" smtClean="0"/>
              <a:t> (mean </a:t>
            </a:r>
            <a:r>
              <a:rPr lang="es-ES" sz="3200" dirty="0" err="1" smtClean="0"/>
              <a:t>duration</a:t>
            </a:r>
            <a:r>
              <a:rPr lang="es-ES" sz="3200" dirty="0" smtClean="0"/>
              <a:t>: 15months)</a:t>
            </a:r>
            <a:endParaRPr lang="es-ES" sz="3200" dirty="0"/>
          </a:p>
        </p:txBody>
      </p:sp>
      <p:sp>
        <p:nvSpPr>
          <p:cNvPr id="4" name="Marcador de pie de página 3"/>
          <p:cNvSpPr>
            <a:spLocks noGrp="1"/>
          </p:cNvSpPr>
          <p:nvPr>
            <p:ph type="ftr" sz="quarter" idx="11"/>
          </p:nvPr>
        </p:nvSpPr>
        <p:spPr>
          <a:xfrm>
            <a:off x="1277471" y="6037730"/>
            <a:ext cx="10502153" cy="672352"/>
          </a:xfrm>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Tree>
    <p:extLst>
      <p:ext uri="{BB962C8B-B14F-4D97-AF65-F5344CB8AC3E}">
        <p14:creationId xmlns:p14="http://schemas.microsoft.com/office/powerpoint/2010/main" val="10334465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Conclusions</a:t>
            </a:r>
            <a:endParaRPr lang="es-ES" dirty="0"/>
          </a:p>
        </p:txBody>
      </p:sp>
      <p:sp>
        <p:nvSpPr>
          <p:cNvPr id="3" name="Marcador de contenido 2"/>
          <p:cNvSpPr>
            <a:spLocks noGrp="1"/>
          </p:cNvSpPr>
          <p:nvPr>
            <p:ph idx="1"/>
          </p:nvPr>
        </p:nvSpPr>
        <p:spPr/>
        <p:txBody>
          <a:bodyPr>
            <a:normAutofit/>
          </a:bodyPr>
          <a:lstStyle/>
          <a:p>
            <a:r>
              <a:rPr lang="es-ES" sz="3600" dirty="0" err="1" smtClean="0"/>
              <a:t>Cessation</a:t>
            </a:r>
            <a:r>
              <a:rPr lang="es-ES" sz="3600" dirty="0" smtClean="0"/>
              <a:t> of </a:t>
            </a:r>
            <a:r>
              <a:rPr lang="es-ES" sz="3600" dirty="0" err="1" smtClean="0"/>
              <a:t>the</a:t>
            </a:r>
            <a:r>
              <a:rPr lang="es-ES" sz="3600" dirty="0" smtClean="0"/>
              <a:t> </a:t>
            </a:r>
            <a:r>
              <a:rPr lang="es-ES" sz="3600" dirty="0" err="1" smtClean="0"/>
              <a:t>suspicious</a:t>
            </a:r>
            <a:r>
              <a:rPr lang="es-ES" sz="3600" dirty="0" smtClean="0"/>
              <a:t> </a:t>
            </a:r>
            <a:r>
              <a:rPr lang="es-ES" sz="3600" dirty="0" err="1" smtClean="0"/>
              <a:t>drug</a:t>
            </a:r>
            <a:r>
              <a:rPr lang="es-ES" sz="3600" dirty="0" smtClean="0"/>
              <a:t> </a:t>
            </a:r>
            <a:r>
              <a:rPr lang="es-ES" sz="3600" dirty="0" err="1" smtClean="0"/>
              <a:t>results</a:t>
            </a:r>
            <a:r>
              <a:rPr lang="es-ES" sz="3600" dirty="0" smtClean="0"/>
              <a:t> in a gradual fading of </a:t>
            </a:r>
            <a:r>
              <a:rPr lang="es-ES" sz="3600" dirty="0" err="1" smtClean="0"/>
              <a:t>the</a:t>
            </a:r>
            <a:r>
              <a:rPr lang="es-ES" sz="3600" dirty="0" smtClean="0"/>
              <a:t> </a:t>
            </a:r>
            <a:r>
              <a:rPr lang="es-ES" sz="3600" dirty="0" err="1" smtClean="0"/>
              <a:t>rash</a:t>
            </a:r>
            <a:r>
              <a:rPr lang="es-ES" sz="3600" dirty="0" smtClean="0"/>
              <a:t>, </a:t>
            </a:r>
            <a:r>
              <a:rPr lang="es-ES" sz="3600" dirty="0" err="1" smtClean="0"/>
              <a:t>although</a:t>
            </a:r>
            <a:r>
              <a:rPr lang="es-ES" sz="3600" dirty="0" smtClean="0"/>
              <a:t> in </a:t>
            </a:r>
            <a:r>
              <a:rPr lang="es-ES" sz="3600" dirty="0" err="1" smtClean="0"/>
              <a:t>some</a:t>
            </a:r>
            <a:r>
              <a:rPr lang="es-ES" sz="3600" dirty="0" smtClean="0"/>
              <a:t> cases </a:t>
            </a:r>
            <a:r>
              <a:rPr lang="es-ES" sz="3600" dirty="0" err="1" smtClean="0"/>
              <a:t>it</a:t>
            </a:r>
            <a:r>
              <a:rPr lang="es-ES" sz="3600" dirty="0" smtClean="0"/>
              <a:t> </a:t>
            </a:r>
            <a:r>
              <a:rPr lang="es-ES" sz="3600" dirty="0" err="1" smtClean="0"/>
              <a:t>never</a:t>
            </a:r>
            <a:r>
              <a:rPr lang="es-ES" sz="3600" dirty="0" smtClean="0"/>
              <a:t> </a:t>
            </a:r>
            <a:r>
              <a:rPr lang="es-ES" sz="3600" dirty="0" err="1" smtClean="0"/>
              <a:t>resolves</a:t>
            </a:r>
            <a:endParaRPr lang="es-ES" sz="3600" dirty="0"/>
          </a:p>
        </p:txBody>
      </p:sp>
      <p:sp>
        <p:nvSpPr>
          <p:cNvPr id="4" name="Marcador de pie de página 3"/>
          <p:cNvSpPr>
            <a:spLocks noGrp="1"/>
          </p:cNvSpPr>
          <p:nvPr>
            <p:ph type="ftr" sz="quarter" idx="11"/>
          </p:nvPr>
        </p:nvSpPr>
        <p:spPr>
          <a:xfrm>
            <a:off x="1425388" y="5836024"/>
            <a:ext cx="10381129" cy="1129552"/>
          </a:xfrm>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Tree>
    <p:extLst>
      <p:ext uri="{BB962C8B-B14F-4D97-AF65-F5344CB8AC3E}">
        <p14:creationId xmlns:p14="http://schemas.microsoft.com/office/powerpoint/2010/main" val="2927234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Conclusions</a:t>
            </a:r>
            <a:endParaRPr lang="es-ES" dirty="0"/>
          </a:p>
        </p:txBody>
      </p:sp>
      <p:sp>
        <p:nvSpPr>
          <p:cNvPr id="3" name="Marcador de contenido 2"/>
          <p:cNvSpPr>
            <a:spLocks noGrp="1"/>
          </p:cNvSpPr>
          <p:nvPr>
            <p:ph idx="1"/>
          </p:nvPr>
        </p:nvSpPr>
        <p:spPr/>
        <p:txBody>
          <a:bodyPr>
            <a:normAutofit fontScale="25000" lnSpcReduction="20000"/>
          </a:bodyPr>
          <a:lstStyle/>
          <a:p>
            <a:pPr marL="0" indent="0">
              <a:buNone/>
            </a:pPr>
            <a:endParaRPr lang="es-ES" sz="11200" dirty="0" smtClean="0"/>
          </a:p>
          <a:p>
            <a:r>
              <a:rPr lang="es-ES" sz="12800" dirty="0" err="1"/>
              <a:t>Prevention</a:t>
            </a:r>
            <a:r>
              <a:rPr lang="es-ES" sz="12800" dirty="0"/>
              <a:t> of </a:t>
            </a:r>
            <a:r>
              <a:rPr lang="es-ES" sz="12800" dirty="0" err="1"/>
              <a:t>photosensitivity</a:t>
            </a:r>
            <a:r>
              <a:rPr lang="es-ES" sz="12800" dirty="0"/>
              <a:t> </a:t>
            </a:r>
            <a:r>
              <a:rPr lang="es-ES" sz="12800" dirty="0" err="1"/>
              <a:t>involves</a:t>
            </a:r>
            <a:r>
              <a:rPr lang="es-ES" sz="12800" dirty="0"/>
              <a:t> </a:t>
            </a:r>
            <a:r>
              <a:rPr lang="es-ES" sz="12800" b="1" dirty="0" err="1"/>
              <a:t>adequate</a:t>
            </a:r>
            <a:r>
              <a:rPr lang="es-ES" sz="12800" b="1" dirty="0"/>
              <a:t> </a:t>
            </a:r>
            <a:r>
              <a:rPr lang="es-ES" sz="12800" b="1" dirty="0" err="1"/>
              <a:t>protection</a:t>
            </a:r>
            <a:r>
              <a:rPr lang="es-ES" sz="12800" b="1" dirty="0"/>
              <a:t> </a:t>
            </a:r>
            <a:r>
              <a:rPr lang="es-ES" sz="12800" b="1" dirty="0" err="1"/>
              <a:t>from</a:t>
            </a:r>
            <a:r>
              <a:rPr lang="es-ES" sz="12800" b="1" dirty="0"/>
              <a:t> </a:t>
            </a:r>
            <a:r>
              <a:rPr lang="es-ES" sz="12800" b="1" dirty="0" err="1"/>
              <a:t>the</a:t>
            </a:r>
            <a:r>
              <a:rPr lang="es-ES" sz="12800" b="1" dirty="0"/>
              <a:t> </a:t>
            </a:r>
            <a:r>
              <a:rPr lang="es-ES" sz="12800" b="1" dirty="0" err="1"/>
              <a:t>sun</a:t>
            </a:r>
            <a:r>
              <a:rPr lang="es-ES" sz="12800" b="1" dirty="0"/>
              <a:t> </a:t>
            </a:r>
            <a:r>
              <a:rPr lang="es-ES" sz="12800" b="1" dirty="0" err="1"/>
              <a:t>with</a:t>
            </a:r>
            <a:r>
              <a:rPr lang="es-ES" sz="12800" b="1" dirty="0"/>
              <a:t> </a:t>
            </a:r>
            <a:r>
              <a:rPr lang="es-ES" sz="12800" b="1" dirty="0" err="1"/>
              <a:t>clothing</a:t>
            </a:r>
            <a:r>
              <a:rPr lang="es-ES" sz="12800" b="1" dirty="0"/>
              <a:t> and </a:t>
            </a:r>
            <a:r>
              <a:rPr lang="es-ES" sz="12800" b="1" dirty="0" err="1"/>
              <a:t>sunscreens</a:t>
            </a:r>
            <a:endParaRPr lang="es-ES" sz="12800" b="1" dirty="0"/>
          </a:p>
          <a:p>
            <a:pPr marL="0" indent="0">
              <a:buNone/>
            </a:pPr>
            <a:r>
              <a:rPr lang="es-ES" sz="12800" dirty="0"/>
              <a:t> </a:t>
            </a:r>
          </a:p>
          <a:p>
            <a:pPr marL="0" indent="0">
              <a:buNone/>
            </a:pPr>
            <a:endParaRPr lang="es-ES" sz="11200" dirty="0" smtClean="0"/>
          </a:p>
          <a:p>
            <a:r>
              <a:rPr lang="es-ES" sz="11200" dirty="0" err="1" smtClean="0"/>
              <a:t>Diet</a:t>
            </a:r>
            <a:r>
              <a:rPr lang="es-ES" sz="11200" dirty="0" smtClean="0"/>
              <a:t> </a:t>
            </a:r>
            <a:r>
              <a:rPr lang="es-ES" sz="11200" dirty="0" err="1" smtClean="0"/>
              <a:t>supplementation</a:t>
            </a:r>
            <a:r>
              <a:rPr lang="es-ES" sz="11200" dirty="0" smtClean="0"/>
              <a:t> </a:t>
            </a:r>
            <a:r>
              <a:rPr lang="es-ES" sz="11200" dirty="0" err="1" smtClean="0"/>
              <a:t>with</a:t>
            </a:r>
            <a:r>
              <a:rPr lang="es-ES" sz="11200" dirty="0" smtClean="0"/>
              <a:t> </a:t>
            </a:r>
            <a:r>
              <a:rPr lang="es-ES" sz="11200" dirty="0" err="1" smtClean="0"/>
              <a:t>antioxidants</a:t>
            </a:r>
            <a:r>
              <a:rPr lang="es-ES" sz="11200" dirty="0" smtClean="0"/>
              <a:t> </a:t>
            </a:r>
            <a:r>
              <a:rPr lang="es-ES" sz="11200" dirty="0" err="1" smtClean="0"/>
              <a:t>may</a:t>
            </a:r>
            <a:r>
              <a:rPr lang="es-ES" sz="11200" dirty="0" smtClean="0"/>
              <a:t> be beneficial in </a:t>
            </a:r>
            <a:r>
              <a:rPr lang="es-ES" sz="11200" dirty="0" err="1" smtClean="0"/>
              <a:t>increasing</a:t>
            </a:r>
            <a:r>
              <a:rPr lang="es-ES" sz="11200" dirty="0" smtClean="0"/>
              <a:t> </a:t>
            </a:r>
            <a:r>
              <a:rPr lang="es-ES" sz="11200" dirty="0" err="1" smtClean="0"/>
              <a:t>the</a:t>
            </a:r>
            <a:r>
              <a:rPr lang="es-ES" sz="11200" dirty="0" smtClean="0"/>
              <a:t> </a:t>
            </a:r>
            <a:r>
              <a:rPr lang="es-ES" sz="11200" dirty="0" err="1" smtClean="0"/>
              <a:t>minimun</a:t>
            </a:r>
            <a:r>
              <a:rPr lang="es-ES" sz="11200" dirty="0" smtClean="0"/>
              <a:t> </a:t>
            </a:r>
            <a:r>
              <a:rPr lang="es-ES" sz="11200" dirty="0" err="1" smtClean="0"/>
              <a:t>erytemal</a:t>
            </a:r>
            <a:r>
              <a:rPr lang="es-ES" sz="11200" dirty="0" smtClean="0"/>
              <a:t> UV </a:t>
            </a:r>
            <a:r>
              <a:rPr lang="es-ES" sz="11200" dirty="0" err="1" smtClean="0"/>
              <a:t>radiation</a:t>
            </a:r>
            <a:r>
              <a:rPr lang="es-ES" sz="11200" dirty="0" smtClean="0"/>
              <a:t> </a:t>
            </a:r>
            <a:r>
              <a:rPr lang="es-ES" sz="11200" dirty="0" err="1" smtClean="0"/>
              <a:t>dose</a:t>
            </a:r>
            <a:endParaRPr lang="es-ES" sz="11200" dirty="0" smtClean="0"/>
          </a:p>
          <a:p>
            <a:pPr marL="0" indent="0">
              <a:buNone/>
            </a:pPr>
            <a:r>
              <a:rPr lang="es-ES" sz="11200" dirty="0" smtClean="0"/>
              <a:t>                </a:t>
            </a:r>
          </a:p>
          <a:p>
            <a:pPr marL="0" indent="0">
              <a:buNone/>
            </a:pPr>
            <a:endParaRPr lang="es-ES" dirty="0"/>
          </a:p>
          <a:p>
            <a:pPr marL="0" indent="0">
              <a:buNone/>
            </a:pPr>
            <a:r>
              <a:rPr lang="es-ES" dirty="0" smtClean="0"/>
              <a:t>                                                          			</a:t>
            </a:r>
            <a:r>
              <a:rPr lang="es-ES" sz="4000" i="1" dirty="0" smtClean="0"/>
              <a:t>Moore </a:t>
            </a:r>
            <a:r>
              <a:rPr lang="es-ES" sz="4000" i="1" dirty="0"/>
              <a:t>DE. </a:t>
            </a:r>
            <a:r>
              <a:rPr lang="es-ES" sz="4000" i="1" dirty="0" err="1"/>
              <a:t>Drug-induced</a:t>
            </a:r>
            <a:r>
              <a:rPr lang="es-ES" sz="4000" i="1" dirty="0"/>
              <a:t> </a:t>
            </a:r>
            <a:r>
              <a:rPr lang="es-ES" sz="4000" i="1" dirty="0" err="1" smtClean="0"/>
              <a:t>cutaneousphotosensitivity:incidence</a:t>
            </a:r>
            <a:r>
              <a:rPr lang="es-ES" sz="4000" i="1" dirty="0"/>
              <a:t>, </a:t>
            </a:r>
            <a:r>
              <a:rPr lang="es-ES" sz="4000" i="1" dirty="0" err="1"/>
              <a:t>mechanism</a:t>
            </a:r>
            <a:r>
              <a:rPr lang="es-ES" sz="4000" i="1" dirty="0"/>
              <a:t>, </a:t>
            </a:r>
            <a:r>
              <a:rPr lang="es-ES" sz="4000" i="1" dirty="0" err="1"/>
              <a:t>prevention</a:t>
            </a:r>
            <a:r>
              <a:rPr lang="es-ES" sz="4000" i="1" dirty="0"/>
              <a:t> and </a:t>
            </a:r>
            <a:r>
              <a:rPr lang="es-ES" sz="4000" i="1" dirty="0" err="1" smtClean="0"/>
              <a:t>management</a:t>
            </a:r>
            <a:r>
              <a:rPr lang="es-ES" sz="4000" i="1" dirty="0" smtClean="0"/>
              <a:t>. </a:t>
            </a:r>
            <a:r>
              <a:rPr lang="es-ES" sz="4000" i="1" dirty="0" err="1" smtClean="0"/>
              <a:t>Drug</a:t>
            </a:r>
            <a:r>
              <a:rPr lang="es-ES" sz="4000" i="1" dirty="0" smtClean="0"/>
              <a:t> </a:t>
            </a:r>
            <a:r>
              <a:rPr lang="es-ES" sz="4000" i="1" dirty="0" err="1" smtClean="0"/>
              <a:t>Saf</a:t>
            </a:r>
            <a:r>
              <a:rPr lang="es-ES" sz="4000" i="1" dirty="0" smtClean="0"/>
              <a:t> 2002, 25:345-372</a:t>
            </a:r>
            <a:endParaRPr lang="es-ES" sz="4000" i="1" dirty="0"/>
          </a:p>
          <a:p>
            <a:pPr marL="0" indent="0">
              <a:buNone/>
            </a:pPr>
            <a:endParaRPr lang="es-ES" sz="4400" dirty="0" smtClean="0"/>
          </a:p>
          <a:p>
            <a:pPr marL="0" indent="0">
              <a:buNone/>
            </a:pPr>
            <a:r>
              <a:rPr lang="es-ES" sz="4400" dirty="0"/>
              <a:t> </a:t>
            </a:r>
            <a:r>
              <a:rPr lang="es-ES" sz="4400" dirty="0" smtClean="0"/>
              <a:t> </a:t>
            </a:r>
            <a:r>
              <a:rPr lang="es-ES" dirty="0" smtClean="0"/>
              <a:t>                  </a:t>
            </a:r>
          </a:p>
          <a:p>
            <a:endParaRPr lang="es-ES" dirty="0"/>
          </a:p>
        </p:txBody>
      </p:sp>
      <p:sp>
        <p:nvSpPr>
          <p:cNvPr id="4" name="Marcador de pie de página 3"/>
          <p:cNvSpPr>
            <a:spLocks noGrp="1"/>
          </p:cNvSpPr>
          <p:nvPr>
            <p:ph type="ftr" sz="quarter" idx="11"/>
          </p:nvPr>
        </p:nvSpPr>
        <p:spPr>
          <a:xfrm>
            <a:off x="1425388" y="5836024"/>
            <a:ext cx="10381129" cy="1129552"/>
          </a:xfrm>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spTree>
    <p:extLst>
      <p:ext uri="{BB962C8B-B14F-4D97-AF65-F5344CB8AC3E}">
        <p14:creationId xmlns:p14="http://schemas.microsoft.com/office/powerpoint/2010/main" val="23383431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Conclusions</a:t>
            </a:r>
            <a:endParaRPr lang="es-ES" dirty="0"/>
          </a:p>
        </p:txBody>
      </p:sp>
      <p:sp>
        <p:nvSpPr>
          <p:cNvPr id="3" name="Marcador de contenido 2"/>
          <p:cNvSpPr>
            <a:spLocks noGrp="1"/>
          </p:cNvSpPr>
          <p:nvPr>
            <p:ph idx="1"/>
          </p:nvPr>
        </p:nvSpPr>
        <p:spPr/>
        <p:txBody>
          <a:bodyPr/>
          <a:lstStyle/>
          <a:p>
            <a:endParaRPr lang="es-ES" dirty="0" smtClean="0"/>
          </a:p>
          <a:p>
            <a:pPr marL="0" indent="0">
              <a:buNone/>
            </a:pPr>
            <a:endParaRPr lang="es-ES" dirty="0"/>
          </a:p>
          <a:p>
            <a:r>
              <a:rPr lang="es-ES" dirty="0" err="1" smtClean="0"/>
              <a:t>Hypertension</a:t>
            </a:r>
            <a:r>
              <a:rPr lang="es-ES" dirty="0" smtClean="0"/>
              <a:t> </a:t>
            </a:r>
            <a:r>
              <a:rPr lang="es-ES" dirty="0" err="1"/>
              <a:t>management</a:t>
            </a:r>
            <a:r>
              <a:rPr lang="es-ES" dirty="0"/>
              <a:t> </a:t>
            </a:r>
            <a:r>
              <a:rPr lang="es-ES" dirty="0" err="1"/>
              <a:t>aims</a:t>
            </a:r>
            <a:r>
              <a:rPr lang="es-ES" dirty="0"/>
              <a:t> to </a:t>
            </a:r>
            <a:r>
              <a:rPr lang="es-ES" dirty="0" err="1"/>
              <a:t>prevent</a:t>
            </a:r>
            <a:r>
              <a:rPr lang="es-ES" dirty="0"/>
              <a:t> cardiovascular </a:t>
            </a:r>
            <a:r>
              <a:rPr lang="es-ES" dirty="0" err="1"/>
              <a:t>morbidity</a:t>
            </a:r>
            <a:r>
              <a:rPr lang="es-ES" dirty="0"/>
              <a:t> and </a:t>
            </a:r>
            <a:r>
              <a:rPr lang="es-ES" dirty="0" err="1"/>
              <a:t>mortality</a:t>
            </a:r>
            <a:r>
              <a:rPr lang="es-ES" dirty="0"/>
              <a:t> and </a:t>
            </a:r>
            <a:r>
              <a:rPr lang="es-ES" dirty="0" err="1"/>
              <a:t>involves</a:t>
            </a:r>
            <a:r>
              <a:rPr lang="es-ES" dirty="0"/>
              <a:t> </a:t>
            </a:r>
            <a:r>
              <a:rPr lang="es-ES" b="1" dirty="0" err="1"/>
              <a:t>lifestyle</a:t>
            </a:r>
            <a:r>
              <a:rPr lang="es-ES" b="1" dirty="0"/>
              <a:t> </a:t>
            </a:r>
            <a:r>
              <a:rPr lang="es-ES" b="1" dirty="0" err="1" smtClean="0"/>
              <a:t>modifications</a:t>
            </a:r>
            <a:r>
              <a:rPr lang="es-ES" dirty="0"/>
              <a:t>, </a:t>
            </a:r>
            <a:r>
              <a:rPr lang="es-ES" dirty="0" err="1" smtClean="0"/>
              <a:t>antihypertensive</a:t>
            </a:r>
            <a:r>
              <a:rPr lang="es-ES" dirty="0" smtClean="0"/>
              <a:t> </a:t>
            </a:r>
            <a:r>
              <a:rPr lang="es-ES" dirty="0" err="1" smtClean="0"/>
              <a:t>drug</a:t>
            </a:r>
            <a:r>
              <a:rPr lang="es-ES" dirty="0" smtClean="0"/>
              <a:t> </a:t>
            </a:r>
            <a:r>
              <a:rPr lang="es-ES" dirty="0" err="1" smtClean="0"/>
              <a:t>therapy</a:t>
            </a:r>
            <a:r>
              <a:rPr lang="es-ES" dirty="0" smtClean="0"/>
              <a:t> and </a:t>
            </a:r>
            <a:r>
              <a:rPr lang="es-ES" dirty="0" err="1" smtClean="0"/>
              <a:t>treatment</a:t>
            </a:r>
            <a:r>
              <a:rPr lang="es-ES" dirty="0" smtClean="0"/>
              <a:t> of </a:t>
            </a:r>
            <a:r>
              <a:rPr lang="es-ES" dirty="0" err="1" smtClean="0"/>
              <a:t>comorbid</a:t>
            </a:r>
            <a:r>
              <a:rPr lang="es-ES" dirty="0" smtClean="0"/>
              <a:t> </a:t>
            </a:r>
            <a:r>
              <a:rPr lang="es-ES" dirty="0" err="1" smtClean="0"/>
              <a:t>conditions</a:t>
            </a:r>
            <a:endParaRPr lang="es-ES" dirty="0"/>
          </a:p>
          <a:p>
            <a:endParaRPr lang="es-ES" dirty="0"/>
          </a:p>
        </p:txBody>
      </p:sp>
      <p:sp>
        <p:nvSpPr>
          <p:cNvPr id="4" name="Marcador de pie de página 3"/>
          <p:cNvSpPr>
            <a:spLocks noGrp="1"/>
          </p:cNvSpPr>
          <p:nvPr>
            <p:ph type="ftr" sz="quarter" idx="11"/>
          </p:nvPr>
        </p:nvSpPr>
        <p:spPr>
          <a:xfrm>
            <a:off x="416859" y="6311900"/>
            <a:ext cx="10515600" cy="317500"/>
          </a:xfrm>
        </p:spPr>
        <p:txBody>
          <a:bodyPr/>
          <a:lstStyle/>
          <a:p>
            <a:r>
              <a:rPr lang="es-ES" dirty="0" smtClean="0">
                <a:solidFill>
                  <a:schemeClr val="accent5"/>
                </a:solidFill>
              </a:rPr>
              <a:t>Photodistributed </a:t>
            </a:r>
            <a:r>
              <a:rPr lang="es-ES" dirty="0" err="1" smtClean="0">
                <a:solidFill>
                  <a:schemeClr val="accent5"/>
                </a:solidFill>
              </a:rPr>
              <a:t>hyperpigmentation</a:t>
            </a:r>
            <a:r>
              <a:rPr lang="es-ES" dirty="0" smtClean="0">
                <a:solidFill>
                  <a:schemeClr val="accent5"/>
                </a:solidFill>
              </a:rPr>
              <a:t> </a:t>
            </a:r>
            <a:r>
              <a:rPr lang="es-ES" dirty="0" err="1" smtClean="0">
                <a:solidFill>
                  <a:schemeClr val="accent5"/>
                </a:solidFill>
              </a:rPr>
              <a:t>induced</a:t>
            </a:r>
            <a:r>
              <a:rPr lang="es-ES" dirty="0" smtClean="0">
                <a:solidFill>
                  <a:schemeClr val="accent5"/>
                </a:solidFill>
              </a:rPr>
              <a:t> </a:t>
            </a:r>
            <a:r>
              <a:rPr lang="es-ES" dirty="0" err="1" smtClean="0">
                <a:solidFill>
                  <a:schemeClr val="accent5"/>
                </a:solidFill>
              </a:rPr>
              <a:t>by</a:t>
            </a:r>
            <a:r>
              <a:rPr lang="es-ES" dirty="0" smtClean="0">
                <a:solidFill>
                  <a:schemeClr val="accent5"/>
                </a:solidFill>
              </a:rPr>
              <a:t> </a:t>
            </a:r>
            <a:r>
              <a:rPr lang="es-ES" dirty="0" err="1" smtClean="0">
                <a:solidFill>
                  <a:schemeClr val="accent5"/>
                </a:solidFill>
              </a:rPr>
              <a:t>antihypertensive</a:t>
            </a:r>
            <a:r>
              <a:rPr lang="es-ES" dirty="0" smtClean="0">
                <a:solidFill>
                  <a:schemeClr val="accent5"/>
                </a:solidFill>
              </a:rPr>
              <a:t> </a:t>
            </a:r>
            <a:r>
              <a:rPr lang="es-ES" dirty="0" err="1" smtClean="0">
                <a:solidFill>
                  <a:schemeClr val="accent5"/>
                </a:solidFill>
              </a:rPr>
              <a:t>drugs</a:t>
            </a:r>
            <a:r>
              <a:rPr lang="es-ES" dirty="0" smtClean="0">
                <a:solidFill>
                  <a:schemeClr val="accent5"/>
                </a:solidFill>
              </a:rPr>
              <a:t>: </a:t>
            </a:r>
            <a:r>
              <a:rPr lang="es-ES" dirty="0" err="1" smtClean="0">
                <a:solidFill>
                  <a:schemeClr val="accent5"/>
                </a:solidFill>
              </a:rPr>
              <a:t>two</a:t>
            </a:r>
            <a:r>
              <a:rPr lang="es-ES" dirty="0" smtClean="0">
                <a:solidFill>
                  <a:schemeClr val="accent5"/>
                </a:solidFill>
              </a:rPr>
              <a:t> cases </a:t>
            </a:r>
            <a:r>
              <a:rPr lang="es-ES" dirty="0" err="1" smtClean="0">
                <a:solidFill>
                  <a:schemeClr val="accent5"/>
                </a:solidFill>
              </a:rPr>
              <a:t>report</a:t>
            </a:r>
            <a:r>
              <a:rPr lang="es-ES" dirty="0" smtClean="0">
                <a:solidFill>
                  <a:schemeClr val="accent5"/>
                </a:solidFill>
              </a:rPr>
              <a:t>.                                                        </a:t>
            </a:r>
            <a:r>
              <a:rPr lang="es-ES" dirty="0" err="1" smtClean="0">
                <a:solidFill>
                  <a:schemeClr val="accent5"/>
                </a:solidFill>
              </a:rPr>
              <a:t>Dra</a:t>
            </a:r>
            <a:r>
              <a:rPr lang="es-ES" dirty="0" smtClean="0">
                <a:solidFill>
                  <a:schemeClr val="accent5"/>
                </a:solidFill>
              </a:rPr>
              <a:t>  Rosa Giménez Garcia. </a:t>
            </a:r>
            <a:r>
              <a:rPr lang="es-ES" dirty="0" err="1" smtClean="0">
                <a:solidFill>
                  <a:schemeClr val="accent5"/>
                </a:solidFill>
              </a:rPr>
              <a:t>Valladolid.Spain</a:t>
            </a:r>
            <a:endParaRPr lang="es-ES" dirty="0">
              <a:solidFill>
                <a:schemeClr val="accent5"/>
              </a:solidFill>
            </a:endParaRPr>
          </a:p>
        </p:txBody>
      </p:sp>
    </p:spTree>
    <p:extLst>
      <p:ext uri="{BB962C8B-B14F-4D97-AF65-F5344CB8AC3E}">
        <p14:creationId xmlns:p14="http://schemas.microsoft.com/office/powerpoint/2010/main" val="1824300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a:xfrm>
            <a:off x="1721222" y="6118412"/>
            <a:ext cx="10470777" cy="632012"/>
          </a:xfrm>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pic>
        <p:nvPicPr>
          <p:cNvPr id="3" name="Imagen 2"/>
          <p:cNvPicPr>
            <a:picLocks noChangeAspect="1"/>
          </p:cNvPicPr>
          <p:nvPr/>
        </p:nvPicPr>
        <p:blipFill rotWithShape="1">
          <a:blip r:embed="rId2">
            <a:extLst>
              <a:ext uri="{28A0092B-C50C-407E-A947-70E740481C1C}">
                <a14:useLocalDpi xmlns:a14="http://schemas.microsoft.com/office/drawing/2010/main" val="0"/>
              </a:ext>
            </a:extLst>
          </a:blip>
          <a:srcRect b="5446"/>
          <a:stretch/>
        </p:blipFill>
        <p:spPr>
          <a:xfrm>
            <a:off x="5961825" y="0"/>
            <a:ext cx="6230175" cy="4639235"/>
          </a:xfrm>
          <a:prstGeom prst="rect">
            <a:avLst/>
          </a:prstGeom>
        </p:spPr>
      </p:pic>
      <p:sp>
        <p:nvSpPr>
          <p:cNvPr id="8" name="CuadroTexto 7"/>
          <p:cNvSpPr txBox="1"/>
          <p:nvPr/>
        </p:nvSpPr>
        <p:spPr>
          <a:xfrm>
            <a:off x="0" y="0"/>
            <a:ext cx="5889812" cy="6063198"/>
          </a:xfrm>
          <a:prstGeom prst="rect">
            <a:avLst/>
          </a:prstGeom>
          <a:noFill/>
        </p:spPr>
        <p:txBody>
          <a:bodyPr wrap="square" rtlCol="0">
            <a:spAutoFit/>
          </a:bodyPr>
          <a:lstStyle/>
          <a:p>
            <a:r>
              <a:rPr lang="es-ES" sz="2800" dirty="0" err="1" smtClean="0"/>
              <a:t>Vitamin</a:t>
            </a:r>
            <a:r>
              <a:rPr lang="es-ES" sz="2800" dirty="0" smtClean="0"/>
              <a:t> D has </a:t>
            </a:r>
            <a:r>
              <a:rPr lang="es-ES" sz="2800" dirty="0" err="1" smtClean="0"/>
              <a:t>some</a:t>
            </a:r>
            <a:r>
              <a:rPr lang="es-ES" sz="2800" dirty="0" smtClean="0"/>
              <a:t> </a:t>
            </a:r>
            <a:r>
              <a:rPr lang="es-ES" sz="2800" dirty="0" err="1" smtClean="0"/>
              <a:t>health</a:t>
            </a:r>
            <a:r>
              <a:rPr lang="es-ES" sz="2800" dirty="0" smtClean="0"/>
              <a:t> </a:t>
            </a:r>
            <a:r>
              <a:rPr lang="es-ES" sz="2800" dirty="0" err="1" smtClean="0"/>
              <a:t>benefits</a:t>
            </a:r>
            <a:r>
              <a:rPr lang="es-ES" sz="2800" dirty="0" smtClean="0"/>
              <a:t> , </a:t>
            </a:r>
            <a:r>
              <a:rPr lang="es-ES" sz="2800" dirty="0" err="1" smtClean="0"/>
              <a:t>particularly</a:t>
            </a:r>
            <a:r>
              <a:rPr lang="es-ES" sz="2800" dirty="0" smtClean="0"/>
              <a:t> </a:t>
            </a:r>
            <a:r>
              <a:rPr lang="es-ES" sz="2800" dirty="0" err="1" smtClean="0"/>
              <a:t>related</a:t>
            </a:r>
            <a:r>
              <a:rPr lang="es-ES" sz="2800" dirty="0" smtClean="0"/>
              <a:t>  to </a:t>
            </a:r>
            <a:r>
              <a:rPr lang="es-ES" sz="2800" dirty="0" err="1" smtClean="0"/>
              <a:t>skeletal</a:t>
            </a:r>
            <a:r>
              <a:rPr lang="es-ES" sz="2800" dirty="0" smtClean="0"/>
              <a:t> </a:t>
            </a:r>
            <a:r>
              <a:rPr lang="es-ES" sz="2800" dirty="0" err="1" smtClean="0"/>
              <a:t>health</a:t>
            </a:r>
            <a:r>
              <a:rPr lang="es-ES" sz="2800" dirty="0" smtClean="0"/>
              <a:t> and </a:t>
            </a:r>
            <a:r>
              <a:rPr lang="es-ES" sz="2800" dirty="0" err="1" smtClean="0"/>
              <a:t>some</a:t>
            </a:r>
            <a:r>
              <a:rPr lang="es-ES" sz="2800" dirty="0" smtClean="0"/>
              <a:t> </a:t>
            </a:r>
            <a:r>
              <a:rPr lang="es-ES" sz="2800" dirty="0" err="1" smtClean="0"/>
              <a:t>solid</a:t>
            </a:r>
            <a:r>
              <a:rPr lang="es-ES" sz="2800" dirty="0" smtClean="0"/>
              <a:t> </a:t>
            </a:r>
            <a:r>
              <a:rPr lang="es-ES" sz="2800" dirty="0" err="1" smtClean="0"/>
              <a:t>tumors</a:t>
            </a:r>
            <a:endParaRPr lang="es-ES" sz="2800" dirty="0" smtClean="0"/>
          </a:p>
          <a:p>
            <a:endParaRPr lang="es-ES" sz="2800" dirty="0"/>
          </a:p>
          <a:p>
            <a:r>
              <a:rPr lang="es-ES" sz="2800" dirty="0" err="1" smtClean="0"/>
              <a:t>Vitamin</a:t>
            </a:r>
            <a:r>
              <a:rPr lang="es-ES" sz="2800" dirty="0" smtClean="0"/>
              <a:t> D </a:t>
            </a:r>
            <a:r>
              <a:rPr lang="es-ES" sz="2800" dirty="0" err="1" smtClean="0"/>
              <a:t>levels</a:t>
            </a:r>
            <a:r>
              <a:rPr lang="es-ES" sz="2800" dirty="0" smtClean="0"/>
              <a:t> in </a:t>
            </a:r>
            <a:r>
              <a:rPr lang="es-ES" sz="2800" dirty="0" err="1" smtClean="0"/>
              <a:t>the</a:t>
            </a:r>
            <a:r>
              <a:rPr lang="es-ES" sz="2800" dirty="0" smtClean="0"/>
              <a:t> </a:t>
            </a:r>
            <a:r>
              <a:rPr lang="es-ES" sz="2800" dirty="0" err="1" smtClean="0"/>
              <a:t>highest</a:t>
            </a:r>
            <a:r>
              <a:rPr lang="es-ES" sz="2800" dirty="0" smtClean="0"/>
              <a:t> </a:t>
            </a:r>
            <a:r>
              <a:rPr lang="es-ES" sz="2800" dirty="0" err="1" smtClean="0"/>
              <a:t>quartile</a:t>
            </a:r>
            <a:r>
              <a:rPr lang="es-ES" sz="2800" dirty="0" smtClean="0"/>
              <a:t> </a:t>
            </a:r>
            <a:r>
              <a:rPr lang="es-ES" sz="2800" dirty="0" err="1" smtClean="0"/>
              <a:t>have</a:t>
            </a:r>
            <a:r>
              <a:rPr lang="es-ES" sz="2800" dirty="0" smtClean="0"/>
              <a:t> </a:t>
            </a:r>
            <a:r>
              <a:rPr lang="es-ES" sz="2800" dirty="0" err="1" smtClean="0"/>
              <a:t>around</a:t>
            </a:r>
            <a:r>
              <a:rPr lang="es-ES" sz="2800" dirty="0" smtClean="0"/>
              <a:t> </a:t>
            </a:r>
            <a:r>
              <a:rPr lang="es-ES" sz="2800" dirty="0" err="1" smtClean="0"/>
              <a:t>half</a:t>
            </a:r>
            <a:r>
              <a:rPr lang="es-ES" sz="2800" dirty="0" smtClean="0"/>
              <a:t> </a:t>
            </a:r>
            <a:r>
              <a:rPr lang="es-ES" sz="2800" dirty="0" err="1" smtClean="0"/>
              <a:t>the</a:t>
            </a:r>
            <a:r>
              <a:rPr lang="es-ES" sz="2800" dirty="0" smtClean="0"/>
              <a:t> </a:t>
            </a:r>
            <a:r>
              <a:rPr lang="es-ES" sz="2800" dirty="0" err="1" smtClean="0"/>
              <a:t>relative</a:t>
            </a:r>
            <a:r>
              <a:rPr lang="es-ES" sz="2800" dirty="0" smtClean="0"/>
              <a:t> </a:t>
            </a:r>
            <a:r>
              <a:rPr lang="es-ES" sz="2800" dirty="0" err="1" smtClean="0"/>
              <a:t>risk</a:t>
            </a:r>
            <a:r>
              <a:rPr lang="es-ES" sz="2800" dirty="0" smtClean="0"/>
              <a:t> of </a:t>
            </a:r>
            <a:r>
              <a:rPr lang="es-ES" sz="2800" dirty="0" err="1" smtClean="0"/>
              <a:t>hypertension</a:t>
            </a:r>
            <a:r>
              <a:rPr lang="es-ES" sz="2800" dirty="0" smtClean="0"/>
              <a:t>, </a:t>
            </a:r>
            <a:r>
              <a:rPr lang="es-ES" sz="2800" dirty="0" err="1" smtClean="0"/>
              <a:t>obesity</a:t>
            </a:r>
            <a:r>
              <a:rPr lang="es-ES" sz="2800" dirty="0" smtClean="0"/>
              <a:t>, cardiovascular </a:t>
            </a:r>
            <a:r>
              <a:rPr lang="es-ES" sz="2800" dirty="0" err="1" smtClean="0"/>
              <a:t>disease</a:t>
            </a:r>
            <a:r>
              <a:rPr lang="es-ES" sz="2800" dirty="0" smtClean="0"/>
              <a:t> </a:t>
            </a:r>
            <a:r>
              <a:rPr lang="es-ES" sz="2800" dirty="0" err="1" smtClean="0"/>
              <a:t>or</a:t>
            </a:r>
            <a:r>
              <a:rPr lang="es-ES" sz="2800" dirty="0" smtClean="0"/>
              <a:t> </a:t>
            </a:r>
            <a:r>
              <a:rPr lang="es-ES" sz="2800" dirty="0" err="1" smtClean="0"/>
              <a:t>all</a:t>
            </a:r>
            <a:r>
              <a:rPr lang="es-ES" sz="2800" dirty="0" smtClean="0"/>
              <a:t>-cause </a:t>
            </a:r>
            <a:r>
              <a:rPr lang="es-ES" sz="2800" dirty="0" err="1" smtClean="0"/>
              <a:t>mortality</a:t>
            </a:r>
            <a:r>
              <a:rPr lang="es-ES" sz="2800" dirty="0" smtClean="0"/>
              <a:t> as </a:t>
            </a:r>
            <a:r>
              <a:rPr lang="es-ES" sz="2800" dirty="0" err="1" smtClean="0"/>
              <a:t>those</a:t>
            </a:r>
            <a:r>
              <a:rPr lang="es-ES" sz="2800" dirty="0" smtClean="0"/>
              <a:t>  in </a:t>
            </a:r>
            <a:r>
              <a:rPr lang="es-ES" sz="2800" dirty="0" err="1" smtClean="0"/>
              <a:t>the</a:t>
            </a:r>
            <a:r>
              <a:rPr lang="es-ES" sz="2800" dirty="0" smtClean="0"/>
              <a:t> </a:t>
            </a:r>
            <a:r>
              <a:rPr lang="es-ES" sz="2800" dirty="0" err="1" smtClean="0"/>
              <a:t>lowest</a:t>
            </a:r>
            <a:r>
              <a:rPr lang="es-ES" sz="2800" dirty="0" smtClean="0"/>
              <a:t> </a:t>
            </a:r>
            <a:r>
              <a:rPr lang="es-ES" sz="2800" dirty="0" err="1" smtClean="0"/>
              <a:t>quartile</a:t>
            </a:r>
            <a:r>
              <a:rPr lang="es-ES" sz="2800" dirty="0" smtClean="0"/>
              <a:t>…Oral </a:t>
            </a:r>
            <a:r>
              <a:rPr lang="es-ES" sz="2800" dirty="0" err="1" smtClean="0"/>
              <a:t>vitamin</a:t>
            </a:r>
            <a:r>
              <a:rPr lang="es-ES" sz="2800" dirty="0" smtClean="0"/>
              <a:t> D </a:t>
            </a:r>
            <a:r>
              <a:rPr lang="es-ES" sz="2800" dirty="0" err="1" smtClean="0"/>
              <a:t>supplementation</a:t>
            </a:r>
            <a:r>
              <a:rPr lang="es-ES" sz="2800" dirty="0" smtClean="0"/>
              <a:t> has </a:t>
            </a:r>
            <a:r>
              <a:rPr lang="es-ES" sz="2800" dirty="0" err="1" smtClean="0"/>
              <a:t>not</a:t>
            </a:r>
            <a:r>
              <a:rPr lang="es-ES" sz="2800" dirty="0" smtClean="0"/>
              <a:t> </a:t>
            </a:r>
            <a:r>
              <a:rPr lang="es-ES" sz="2800" dirty="0" err="1" smtClean="0"/>
              <a:t>effect</a:t>
            </a:r>
            <a:r>
              <a:rPr lang="es-ES" sz="2800" dirty="0" smtClean="0"/>
              <a:t>….. </a:t>
            </a:r>
            <a:endParaRPr lang="es-ES" sz="2800" dirty="0"/>
          </a:p>
          <a:p>
            <a:endParaRPr lang="es-ES" sz="1800" kern="1200" dirty="0" smtClean="0">
              <a:solidFill>
                <a:schemeClr val="tx1"/>
              </a:solidFill>
              <a:latin typeface="+mn-lt"/>
              <a:ea typeface="+mn-ea"/>
              <a:cs typeface="+mn-cs"/>
            </a:endParaRPr>
          </a:p>
          <a:p>
            <a:endParaRPr lang="es-ES" dirty="0"/>
          </a:p>
          <a:p>
            <a:endParaRPr lang="es-ES" sz="1800" kern="1200" dirty="0" smtClean="0">
              <a:solidFill>
                <a:schemeClr val="tx1"/>
              </a:solidFill>
              <a:latin typeface="+mn-lt"/>
              <a:ea typeface="+mn-ea"/>
              <a:cs typeface="+mn-cs"/>
            </a:endParaRPr>
          </a:p>
          <a:p>
            <a:r>
              <a:rPr lang="es-ES" dirty="0" err="1" smtClean="0"/>
              <a:t>Liu</a:t>
            </a:r>
            <a:r>
              <a:rPr lang="es-ES" dirty="0" smtClean="0"/>
              <a:t> D, et al UVA </a:t>
            </a:r>
            <a:r>
              <a:rPr lang="es-ES" dirty="0" err="1" smtClean="0"/>
              <a:t>irradiation</a:t>
            </a:r>
            <a:r>
              <a:rPr lang="es-ES" dirty="0" smtClean="0"/>
              <a:t> of human skin </a:t>
            </a:r>
            <a:r>
              <a:rPr lang="es-ES" dirty="0" err="1" smtClean="0"/>
              <a:t>vasodilates</a:t>
            </a:r>
            <a:r>
              <a:rPr lang="es-ES" dirty="0" smtClean="0"/>
              <a:t> arterial </a:t>
            </a:r>
            <a:r>
              <a:rPr lang="es-ES" dirty="0" err="1" smtClean="0"/>
              <a:t>vasculature</a:t>
            </a:r>
            <a:r>
              <a:rPr lang="es-ES" dirty="0" smtClean="0"/>
              <a:t> and </a:t>
            </a:r>
            <a:r>
              <a:rPr lang="es-ES" dirty="0" err="1" smtClean="0"/>
              <a:t>lowers</a:t>
            </a:r>
            <a:r>
              <a:rPr lang="es-ES" dirty="0" smtClean="0"/>
              <a:t> </a:t>
            </a:r>
            <a:r>
              <a:rPr lang="es-ES" dirty="0" err="1" smtClean="0"/>
              <a:t>blood</a:t>
            </a:r>
            <a:r>
              <a:rPr lang="es-ES" dirty="0" smtClean="0"/>
              <a:t> </a:t>
            </a:r>
            <a:r>
              <a:rPr lang="es-ES" dirty="0" err="1" smtClean="0"/>
              <a:t>pressure</a:t>
            </a:r>
            <a:r>
              <a:rPr lang="es-ES" dirty="0" smtClean="0"/>
              <a:t> </a:t>
            </a:r>
            <a:r>
              <a:rPr lang="es-ES" dirty="0" err="1" smtClean="0"/>
              <a:t>independently</a:t>
            </a:r>
            <a:r>
              <a:rPr lang="es-ES" dirty="0" smtClean="0"/>
              <a:t> of </a:t>
            </a:r>
            <a:r>
              <a:rPr lang="es-ES" dirty="0" err="1" smtClean="0"/>
              <a:t>nitric</a:t>
            </a:r>
            <a:r>
              <a:rPr lang="es-ES" dirty="0" smtClean="0"/>
              <a:t> oxide </a:t>
            </a:r>
            <a:r>
              <a:rPr lang="es-ES" dirty="0" err="1" smtClean="0"/>
              <a:t>synthase</a:t>
            </a:r>
            <a:r>
              <a:rPr lang="es-ES" dirty="0" smtClean="0"/>
              <a:t>. J </a:t>
            </a:r>
            <a:r>
              <a:rPr lang="es-ES" dirty="0" err="1" smtClean="0"/>
              <a:t>Invest</a:t>
            </a:r>
            <a:r>
              <a:rPr lang="es-ES" dirty="0" smtClean="0"/>
              <a:t> </a:t>
            </a:r>
            <a:r>
              <a:rPr lang="es-ES" dirty="0" err="1" smtClean="0"/>
              <a:t>Dermatol</a:t>
            </a:r>
            <a:r>
              <a:rPr lang="es-ES" dirty="0" smtClean="0"/>
              <a:t> 2014;134:1839-46</a:t>
            </a:r>
            <a:endParaRPr lang="es-ES" sz="1800" kern="1200" dirty="0">
              <a:solidFill>
                <a:schemeClr val="tx1"/>
              </a:solidFill>
              <a:latin typeface="+mn-lt"/>
              <a:ea typeface="+mn-ea"/>
              <a:cs typeface="+mn-cs"/>
            </a:endParaRPr>
          </a:p>
        </p:txBody>
      </p:sp>
    </p:spTree>
    <p:extLst>
      <p:ext uri="{BB962C8B-B14F-4D97-AF65-F5344CB8AC3E}">
        <p14:creationId xmlns:p14="http://schemas.microsoft.com/office/powerpoint/2010/main" val="4752941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11"/>
          </p:nvPr>
        </p:nvSpPr>
        <p:spPr>
          <a:xfrm>
            <a:off x="1331258" y="6427693"/>
            <a:ext cx="10408024" cy="201707"/>
          </a:xfrm>
        </p:spPr>
        <p:txBody>
          <a:bodyPr/>
          <a:lstStyle/>
          <a:p>
            <a:r>
              <a:rPr lang="es-ES" dirty="0" smtClean="0"/>
              <a:t>Photodistributed </a:t>
            </a:r>
            <a:r>
              <a:rPr lang="es-ES" dirty="0" err="1" smtClean="0"/>
              <a:t>hyperpigmentation</a:t>
            </a:r>
            <a:r>
              <a:rPr lang="es-ES" dirty="0" smtClean="0"/>
              <a:t> </a:t>
            </a:r>
            <a:r>
              <a:rPr lang="es-ES" dirty="0" err="1" smtClean="0"/>
              <a:t>induced</a:t>
            </a:r>
            <a:r>
              <a:rPr lang="es-ES" dirty="0" smtClean="0"/>
              <a:t> </a:t>
            </a:r>
            <a:r>
              <a:rPr lang="es-ES" dirty="0" err="1" smtClean="0"/>
              <a:t>by</a:t>
            </a:r>
            <a:r>
              <a:rPr lang="es-ES" dirty="0" smtClean="0"/>
              <a:t> </a:t>
            </a:r>
            <a:r>
              <a:rPr lang="es-ES" dirty="0" err="1" smtClean="0"/>
              <a:t>antihypertensive</a:t>
            </a:r>
            <a:r>
              <a:rPr lang="es-ES" dirty="0" smtClean="0"/>
              <a:t> </a:t>
            </a:r>
            <a:r>
              <a:rPr lang="es-ES" dirty="0" err="1" smtClean="0"/>
              <a:t>drugs</a:t>
            </a:r>
            <a:r>
              <a:rPr lang="es-ES" dirty="0" smtClean="0"/>
              <a:t>: </a:t>
            </a:r>
            <a:r>
              <a:rPr lang="es-ES" dirty="0" err="1" smtClean="0"/>
              <a:t>two</a:t>
            </a:r>
            <a:r>
              <a:rPr lang="es-ES" dirty="0" smtClean="0"/>
              <a:t> cases </a:t>
            </a:r>
            <a:r>
              <a:rPr lang="es-ES" dirty="0" err="1" smtClean="0"/>
              <a:t>report</a:t>
            </a:r>
            <a:r>
              <a:rPr lang="es-ES" dirty="0" smtClean="0"/>
              <a:t>.                                                        </a:t>
            </a:r>
            <a:r>
              <a:rPr lang="es-ES" dirty="0" err="1" smtClean="0"/>
              <a:t>Dra</a:t>
            </a:r>
            <a:r>
              <a:rPr lang="es-ES" dirty="0" smtClean="0"/>
              <a:t>  Rosa Giménez Garcia. </a:t>
            </a:r>
            <a:r>
              <a:rPr lang="es-ES" dirty="0" err="1" smtClean="0"/>
              <a:t>Valladolid.Spain</a:t>
            </a:r>
            <a:endParaRPr lang="es-ES" dirty="0"/>
          </a:p>
        </p:txBody>
      </p:sp>
      <p:pic>
        <p:nvPicPr>
          <p:cNvPr id="3" name="Imagen 2"/>
          <p:cNvPicPr>
            <a:picLocks noChangeAspect="1"/>
          </p:cNvPicPr>
          <p:nvPr/>
        </p:nvPicPr>
        <p:blipFill rotWithShape="1">
          <a:blip r:embed="rId2">
            <a:extLst>
              <a:ext uri="{28A0092B-C50C-407E-A947-70E740481C1C}">
                <a14:useLocalDpi xmlns:a14="http://schemas.microsoft.com/office/drawing/2010/main" val="0"/>
              </a:ext>
            </a:extLst>
          </a:blip>
          <a:srcRect l="18854" t="1887" r="20305" b="-1887"/>
          <a:stretch/>
        </p:blipFill>
        <p:spPr>
          <a:xfrm>
            <a:off x="-1" y="104215"/>
            <a:ext cx="5553635" cy="5946993"/>
          </a:xfrm>
          <a:prstGeom prst="rect">
            <a:avLst/>
          </a:prstGeom>
        </p:spPr>
      </p:pic>
      <p:sp>
        <p:nvSpPr>
          <p:cNvPr id="5" name="CuadroTexto 4"/>
          <p:cNvSpPr txBox="1"/>
          <p:nvPr/>
        </p:nvSpPr>
        <p:spPr>
          <a:xfrm>
            <a:off x="6145307" y="3506692"/>
            <a:ext cx="5472953" cy="646331"/>
          </a:xfrm>
          <a:prstGeom prst="rect">
            <a:avLst/>
          </a:prstGeom>
          <a:noFill/>
        </p:spPr>
        <p:txBody>
          <a:bodyPr wrap="square" rtlCol="0">
            <a:spAutoFit/>
          </a:bodyPr>
          <a:lstStyle/>
          <a:p>
            <a:r>
              <a:rPr lang="es-ES" sz="3600" b="1" dirty="0" smtClean="0"/>
              <a:t>THANK YOU ¡¡¡¡¡¡</a:t>
            </a:r>
            <a:endParaRPr lang="es-ES" sz="3600" b="1" kern="1200" dirty="0">
              <a:solidFill>
                <a:schemeClr val="tx1"/>
              </a:solidFill>
            </a:endParaRPr>
          </a:p>
        </p:txBody>
      </p:sp>
      <p:pic>
        <p:nvPicPr>
          <p:cNvPr id="7" name="Imagen 6"/>
          <p:cNvPicPr>
            <a:picLocks noChangeAspect="1"/>
          </p:cNvPicPr>
          <p:nvPr/>
        </p:nvPicPr>
        <p:blipFill rotWithShape="1">
          <a:blip r:embed="rId3" cstate="print">
            <a:extLst>
              <a:ext uri="{28A0092B-C50C-407E-A947-70E740481C1C}">
                <a14:useLocalDpi xmlns:a14="http://schemas.microsoft.com/office/drawing/2010/main" val="0"/>
              </a:ext>
            </a:extLst>
          </a:blip>
          <a:srcRect l="2540"/>
          <a:stretch/>
        </p:blipFill>
        <p:spPr>
          <a:xfrm>
            <a:off x="8511988" y="4359024"/>
            <a:ext cx="3227294" cy="1862667"/>
          </a:xfrm>
          <a:prstGeom prst="rect">
            <a:avLst/>
          </a:prstGeom>
        </p:spPr>
      </p:pic>
      <p:pic>
        <p:nvPicPr>
          <p:cNvPr id="6" name="Imagen 5"/>
          <p:cNvPicPr>
            <a:picLocks noChangeAspect="1"/>
          </p:cNvPicPr>
          <p:nvPr/>
        </p:nvPicPr>
        <p:blipFill rotWithShape="1">
          <a:blip r:embed="rId4">
            <a:extLst>
              <a:ext uri="{28A0092B-C50C-407E-A947-70E740481C1C}">
                <a14:useLocalDpi xmlns:a14="http://schemas.microsoft.com/office/drawing/2010/main" val="0"/>
              </a:ext>
            </a:extLst>
          </a:blip>
          <a:srcRect t="25431" b="10161"/>
          <a:stretch/>
        </p:blipFill>
        <p:spPr>
          <a:xfrm>
            <a:off x="5680565" y="336176"/>
            <a:ext cx="6198350" cy="2245659"/>
          </a:xfrm>
          <a:prstGeom prst="rect">
            <a:avLst/>
          </a:prstGeom>
        </p:spPr>
      </p:pic>
    </p:spTree>
    <p:extLst>
      <p:ext uri="{BB962C8B-B14F-4D97-AF65-F5344CB8AC3E}">
        <p14:creationId xmlns:p14="http://schemas.microsoft.com/office/powerpoint/2010/main" val="372985976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974</TotalTime>
  <Words>3629</Words>
  <Application>Microsoft Office PowerPoint</Application>
  <PresentationFormat>Panorámica</PresentationFormat>
  <Paragraphs>397</Paragraphs>
  <Slides>52</Slides>
  <Notes>29</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1</vt:i4>
      </vt:variant>
      <vt:variant>
        <vt:lpstr>Títulos de diapositiva</vt:lpstr>
      </vt:variant>
      <vt:variant>
        <vt:i4>52</vt:i4>
      </vt:variant>
    </vt:vector>
  </HeadingPairs>
  <TitlesOfParts>
    <vt:vector size="59" baseType="lpstr">
      <vt:lpstr>SimSun</vt:lpstr>
      <vt:lpstr>Arial</vt:lpstr>
      <vt:lpstr>Calibri</vt:lpstr>
      <vt:lpstr>Calibri Light</vt:lpstr>
      <vt:lpstr>Wingdings</vt:lpstr>
      <vt:lpstr>Tema de Office</vt:lpstr>
      <vt:lpstr>Documento</vt:lpstr>
      <vt:lpstr>Photodistributed hyperpigmentation induced by antihypertensive drugs: two cases report</vt:lpstr>
      <vt:lpstr>Presentación de PowerPoint</vt:lpstr>
      <vt:lpstr>Photodistributed hyperpigmentation induced by antihypertensive drugs: two cases report</vt:lpstr>
      <vt:lpstr>Presentación de PowerPoint</vt:lpstr>
      <vt:lpstr>Photodistributed hyperpigmentation induced by antihypertensive drugs: two cases report</vt:lpstr>
      <vt:lpstr>Hypertension</vt:lpstr>
      <vt:lpstr>Hypertension</vt:lpstr>
      <vt:lpstr>Hypertension</vt:lpstr>
      <vt:lpstr>Introduction</vt:lpstr>
      <vt:lpstr>Report of cases. Case 1</vt:lpstr>
      <vt:lpstr>Report of cases. Case 1</vt:lpstr>
      <vt:lpstr>Report of cases. Case 1</vt:lpstr>
      <vt:lpstr>Report of cases. Case 1</vt:lpstr>
      <vt:lpstr>Report of cases. Case 1</vt:lpstr>
      <vt:lpstr>Report of cases. Case 1</vt:lpstr>
      <vt:lpstr>Presentación de PowerPoint</vt:lpstr>
      <vt:lpstr>Report of cases. Case 2</vt:lpstr>
      <vt:lpstr>Report of cases. Case 2</vt:lpstr>
      <vt:lpstr>Report of cases. Case 2</vt:lpstr>
      <vt:lpstr>Report of cases. Case 2</vt:lpstr>
      <vt:lpstr>Report of cases. Case 2</vt:lpstr>
      <vt:lpstr>Presentación de PowerPoint</vt:lpstr>
      <vt:lpstr>Discussion</vt:lpstr>
      <vt:lpstr>Discussion. Drud-induced pigmentation</vt:lpstr>
      <vt:lpstr>Discussion.  Drud-induced pigmentation</vt:lpstr>
      <vt:lpstr>Discussion.  Drud-induced pigmentation</vt:lpstr>
      <vt:lpstr>Discussion.  Drud-induced pigmentation</vt:lpstr>
      <vt:lpstr>Discussion. Drud-induced pigmentation</vt:lpstr>
      <vt:lpstr>      ANGIOTENSIN RECEPTOR BLOCKERS</vt:lpstr>
      <vt:lpstr>      ANGIOTENSIN RECEPTOR BLOCKERS</vt:lpstr>
      <vt:lpstr>      ANGIOTENSIN RECEPTOR BLOCKERS</vt:lpstr>
      <vt:lpstr>      ANGIOTENSIN RECEPTOR BLOCKERS</vt:lpstr>
      <vt:lpstr>Presentación de PowerPoint</vt:lpstr>
      <vt:lpstr>Calcium-channel blockers (calcium antagonists Cas) </vt:lpstr>
      <vt:lpstr> Calcium-channel blockers CCBs  (calcium antagonists Cas) </vt:lpstr>
      <vt:lpstr> </vt:lpstr>
      <vt:lpstr>Lercanidipe  is a vasoselective lipophilic dihydropyridine calcium antagonist which causes systemic vasodilatation by blocking the influx of calcium ions through L-type calcium channels in cell membranes.   Has a slower onset and longer duration of action than a number of other CCBs </vt:lpstr>
      <vt:lpstr>LERCANIDIPINE</vt:lpstr>
      <vt:lpstr>Cutaneous Adverse Reactions associated with Calcium Channel Blockers</vt:lpstr>
      <vt:lpstr>Cutaneous Adverse Reactions associated with Calcium Channel Blockers</vt:lpstr>
      <vt:lpstr>Cutaneous Adverse Reactions associated with Calcium Channel Blockers</vt:lpstr>
      <vt:lpstr>LERCANIDIPINE-INDUCED CUTANEOUS REACTIONS</vt:lpstr>
      <vt:lpstr>Cutaneous Adverse Reactions associated with CCBs </vt:lpstr>
      <vt:lpstr>Conclusions</vt:lpstr>
      <vt:lpstr>Conclusions</vt:lpstr>
      <vt:lpstr>Conclusions</vt:lpstr>
      <vt:lpstr>Conclusions</vt:lpstr>
      <vt:lpstr>Conclusions</vt:lpstr>
      <vt:lpstr>Conclusions</vt:lpstr>
      <vt:lpstr>Conclusions</vt:lpstr>
      <vt:lpstr>Presentación de PowerPoint</vt:lpstr>
      <vt:lpstr>Presentación de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Drug induced hyperpigmentation</dc:title>
  <dc:creator>Rosa Giménez García</dc:creator>
  <cp:lastModifiedBy>Rosa Giménez García</cp:lastModifiedBy>
  <cp:revision>125</cp:revision>
  <dcterms:created xsi:type="dcterms:W3CDTF">2016-03-28T08:03:20Z</dcterms:created>
  <dcterms:modified xsi:type="dcterms:W3CDTF">2016-04-24T18:25:22Z</dcterms:modified>
</cp:coreProperties>
</file>